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4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La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bold.fntdata"/><Relationship Id="rId14" Type="http://schemas.openxmlformats.org/officeDocument/2006/relationships/slide" Target="slides/slide8.xml"/><Relationship Id="rId36" Type="http://schemas.openxmlformats.org/officeDocument/2006/relationships/font" Target="fonts/Raleway-regular.fntdata"/><Relationship Id="rId17" Type="http://schemas.openxmlformats.org/officeDocument/2006/relationships/slide" Target="slides/slide11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0.xml"/><Relationship Id="rId38" Type="http://schemas.openxmlformats.org/officeDocument/2006/relationships/font" Target="fonts/Raleway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500"/>
              <a:t>Community Ansprüche an Sicherheit, Privatsphäre, Performanz</a:t>
            </a:r>
            <a:endParaRPr sz="15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500"/>
              <a:t>Komplexität von Fog sind 3 Schritte: Daten standardmäßig lesen → Zu Internet Protokoll → Zu Fog-Node</a:t>
            </a:r>
            <a:endParaRPr sz="15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500"/>
              <a:t>Abhängigkeit z.B. bei Ausfällen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500"/>
              <a:t>Gartner sagt Ransomware einer der 6 größten Gefahren für 2018</a:t>
            </a:r>
            <a:endParaRPr sz="1500"/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500"/>
              <a:t>Stetige Verbindung zum Internet und öffentlich zugängliche Funktionen müssen geeignet geschützt sein</a:t>
            </a:r>
            <a:endParaRPr sz="15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500"/>
              <a:t>Microsoft gegen US-Staat </a:t>
            </a:r>
            <a:r>
              <a:rPr lang="de" sz="1500"/>
              <a:t>gewehrt</a:t>
            </a:r>
            <a:r>
              <a:rPr lang="de" sz="1500"/>
              <a:t>, dass Emails von einem Server in Irland nicht übergeben werden müssen</a:t>
            </a:r>
            <a:br>
              <a:rPr lang="de" sz="1500"/>
            </a:b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500"/>
              <a:t>Vendor Lock-In: Anwendungen speziell auf Anbieter zugeschnitten</a:t>
            </a:r>
            <a:endParaRPr sz="15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500"/>
              <a:t>Pop-Up Lofts ermöglichen 60 minütige Sitzungen</a:t>
            </a:r>
            <a:endParaRPr sz="1500"/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500"/>
              <a:t>Regelmäßige Schulungs Events</a:t>
            </a:r>
            <a:endParaRPr sz="15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500"/>
              <a:t>Instanz-Typen in Familien unterteilt und dort dann gestaffelt</a:t>
            </a:r>
            <a:endParaRPr sz="1500"/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500"/>
              <a:t>Exabyte = 1000 Petabyte</a:t>
            </a:r>
            <a:endParaRPr sz="15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500"/>
              <a:t>Abfrage Parallelität, weil für jeden Aufruf der Code separat ausgeführt wird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500"/>
              <a:t>Trigger z.B. REST-API oder auch Events von AWS-Diensten</a:t>
            </a:r>
            <a:endParaRPr sz="1500"/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500"/>
              <a:t>Beispiel von “The Seattle Post”</a:t>
            </a:r>
            <a:endParaRPr sz="15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Ausarbeitung weitestgehend auf Buch von Microsoft Gruppe beschränkt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Mangelnder Speicherplatz: Mehr Festplatten?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Fehlende Rechenleistung: Besserer CPU?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Netzwerk Bandbreite: Anbieter wechseln, Ausbauen, Umziehen?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Geographische Anforderungen: Kunden teilweise hängen lassen (EU-DSGVO)</a:t>
            </a:r>
            <a:br>
              <a:rPr lang="de"/>
            </a:b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500"/>
              <a:t>Charakteristika der NIST (National Institute of Standards and Technologie)</a:t>
            </a:r>
            <a:endParaRPr sz="1500"/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500"/>
              <a:t>Weitere Charakteristika wie z.B. Pay per Use</a:t>
            </a:r>
            <a:endParaRPr sz="15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500"/>
              <a:t>Vorinstallierte Software häufig Middleware</a:t>
            </a:r>
            <a:endParaRPr sz="1500"/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500"/>
              <a:t>Mutterkonzern Canon</a:t>
            </a:r>
            <a:endParaRPr sz="15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500"/>
              <a:t>Klassischer Gedanke: Prozess wartet im Idle Zustand bis Anfrage kommt</a:t>
            </a:r>
            <a:endParaRPr sz="1500"/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500"/>
              <a:t>Microservices später/morgen</a:t>
            </a:r>
            <a:endParaRPr sz="15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Shape 7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Shape 7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Shape 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Shape 7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Shape 7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Shape 8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Shape 8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Shape 8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Shape 9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Shape 9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Shape 9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Shape 9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Shape 10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Shape 10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Shape 10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Shape 10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Shape 1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Shape 11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Shape 1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Shape 12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hyperlink" Target="https://forestgiant.com/articles/fog-vs-edge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hyperlink" Target="https://aws.amazon.com/de/about-aws/global-infrastructure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hyperlink" Target="https://aws.amazon.com/de/lambda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aws.amazon.com/de/" TargetMode="External"/><Relationship Id="rId4" Type="http://schemas.openxmlformats.org/officeDocument/2006/relationships/hyperlink" Target="https://www.inc.com/magazine/20000401/18093.html" TargetMode="External"/><Relationship Id="rId5" Type="http://schemas.openxmlformats.org/officeDocument/2006/relationships/hyperlink" Target="https://www.networkworld.com/article/3224893/internet-of-things/what-is-edge-computing-and-how-it-s-changing-the-network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smartindustryforum.org/what-do-we-actually-mean-by-iaas-paas-saas/" TargetMode="External"/><Relationship Id="rId4" Type="http://schemas.openxmlformats.org/officeDocument/2006/relationships/hyperlink" Target="https://medium.com/@BoweiHan/an-introduction-to-serverless-and-faas-functions-as-a-service-fb5cec0417b2" TargetMode="External"/><Relationship Id="rId5" Type="http://schemas.openxmlformats.org/officeDocument/2006/relationships/hyperlink" Target="https://www.microsoft.com/en-us/download/details.aspx?id=42026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zone.com/articles/cloud-computing-deployment-models" TargetMode="External"/><Relationship Id="rId4" Type="http://schemas.openxmlformats.org/officeDocument/2006/relationships/hyperlink" Target="https://cloudacademy.com/blog/disadvantages-of-cloud-computing/" TargetMode="External"/><Relationship Id="rId5" Type="http://schemas.openxmlformats.org/officeDocument/2006/relationships/hyperlink" Target="https://csrc.nist.gov/publications/detail/sp/800-145/fina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openfogconsortium.org/wp-content/uploads/OpenFog_Reference_Architecture_2_09_17-FINAL.pdf" TargetMode="External"/><Relationship Id="rId4" Type="http://schemas.openxmlformats.org/officeDocument/2006/relationships/hyperlink" Target="https://searchcloudcomputing.techtarget.com/definition/Infrastructure-as-a-Service-IaaS" TargetMode="External"/><Relationship Id="rId5" Type="http://schemas.openxmlformats.org/officeDocument/2006/relationships/hyperlink" Target="https://www.cwps.com/blog/cloud-computing-security-issu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hyperlink" Target="https://smartindustryforum.org/what-do-we-actually-mean-by-iaas-paas-saa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Cloud Computing</a:t>
            </a:r>
            <a:endParaRPr/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Vortragender: Björn Böing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FH Bielefeld Campus Minden - Sommersemester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Bereitstellungsmodelle</a:t>
            </a:r>
            <a:endParaRPr/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729450" y="2078875"/>
            <a:ext cx="33759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Public</a:t>
            </a:r>
            <a:endParaRPr b="1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Ressourcen von Dritten verwaltet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Öffentlich zugänglich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Weit verbreitet, um Arbeit auszulagern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/>
              <a:t>Private</a:t>
            </a:r>
            <a:endParaRPr b="1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Ressourcen von Dritten oder selbst verwaltet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Kein Vertrauen an Dritte notwendig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Entspricht meist traditioneller IT-Infrastruktur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5160400" y="2078875"/>
            <a:ext cx="33759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Community</a:t>
            </a:r>
            <a:endParaRPr b="1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Zwischen Public und Private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Zusammenschluss von Unternehmen und/oder Organisationen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Gemeinsame Ansprüche realisieren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/>
              <a:t>Hybrid</a:t>
            </a:r>
            <a:endParaRPr b="1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Zwei oder mehr Clouds werden miteinander verbunden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Ermöglicht schrittweisen Umstieg zur Public Cloud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NASA nutzt Private + Public Cloud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Edge &amp; Fog Computing 1/2</a:t>
            </a:r>
            <a:endParaRPr/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425" y="1853850"/>
            <a:ext cx="6111159" cy="298485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3015800" y="4788400"/>
            <a:ext cx="4561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Quelle: </a:t>
            </a:r>
            <a:r>
              <a:rPr lang="de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https://forestgiant.com/articles/fog-vs-edge/</a:t>
            </a:r>
            <a:r>
              <a:rPr lang="de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Edge &amp; Fog Computing 2/2</a:t>
            </a:r>
            <a:endParaRPr/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729450" y="2078875"/>
            <a:ext cx="33759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Gemeinsamkeiten</a:t>
            </a:r>
            <a:endParaRPr b="1"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Intelligenz zum Rand des Netzwerkes verlagern</a:t>
            </a:r>
            <a:br>
              <a:rPr lang="de"/>
            </a:b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Vorteile</a:t>
            </a:r>
            <a:endParaRPr/>
          </a:p>
          <a:p>
            <a: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Senkung der Latenz</a:t>
            </a:r>
            <a:endParaRPr/>
          </a:p>
          <a:p>
            <a: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Steigerung der Sicherheit durch passendes Management</a:t>
            </a:r>
            <a:endParaRPr/>
          </a:p>
          <a:p>
            <a: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Senkung der benötigten Bandbreite</a:t>
            </a:r>
            <a:br>
              <a:rPr lang="de"/>
            </a:b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Vorrangig von der Industrie getrieben, um z.B. Ausfallzeiten zu reduzieren</a:t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5160400" y="2078875"/>
            <a:ext cx="33759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Unterschiede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Speicher</a:t>
            </a:r>
            <a:r>
              <a:rPr lang="de"/>
              <a:t>, </a:t>
            </a:r>
            <a:r>
              <a:rPr lang="de"/>
              <a:t>Rechenleistung </a:t>
            </a:r>
            <a:r>
              <a:rPr lang="de"/>
              <a:t>und </a:t>
            </a:r>
            <a:r>
              <a:rPr lang="de"/>
              <a:t>Intelligenz</a:t>
            </a:r>
            <a:endParaRPr/>
          </a:p>
          <a:p>
            <a: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Edge: Auf das Endgerät</a:t>
            </a:r>
            <a:endParaRPr/>
          </a:p>
          <a:p>
            <a: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Fog: Auf Fog-Node</a:t>
            </a:r>
            <a:br>
              <a:rPr lang="de"/>
            </a:b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Fog Computing durch schrittweise Verarbeitung komplexer als Edge Computing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Einschränkungen &amp; Hinweise 1/2</a:t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Abhängigkeit muss abgewogen werden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de"/>
              <a:t>Layer 8 Fehler</a:t>
            </a:r>
            <a:endParaRPr b="1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Verlust oder Kompromittierung kann Zugang zu gesicherten Cloud Systemen ermöglichen</a:t>
            </a:r>
            <a:br>
              <a:rPr lang="de"/>
            </a:b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Phishing und Social Engineering</a:t>
            </a:r>
            <a:br>
              <a:rPr lang="de"/>
            </a:b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Marketing Exactis im letzten Monat 340 Mil. Datensätze öffentlich zugänglich gemacht</a:t>
            </a:r>
            <a:endParaRPr/>
          </a:p>
        </p:txBody>
      </p:sp>
      <p:sp>
        <p:nvSpPr>
          <p:cNvPr id="225" name="Shape 22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de"/>
              <a:t>Mangelhafte Backups</a:t>
            </a:r>
            <a:endParaRPr b="1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Daten müssen adäquat synchronisiert werden</a:t>
            </a:r>
            <a:br>
              <a:rPr lang="de"/>
            </a:b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Ransomware als große Bedrohung, da enorme Datenmengen zentralisiert werden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de"/>
              <a:t>Systemfehler</a:t>
            </a:r>
            <a:endParaRPr b="1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Mandantenfähige Systeme müssen Daten sauber trennen</a:t>
            </a:r>
            <a:br>
              <a:rPr lang="de"/>
            </a:b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Code Space verlor fast alle Daten durch Angriff auf AWS Management Console</a:t>
            </a:r>
            <a:endParaRPr/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Einschränkungen &amp; Hinweise 2/2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729325" y="2078875"/>
            <a:ext cx="37743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-"/>
            </a:pPr>
            <a:r>
              <a:rPr b="1" lang="de"/>
              <a:t>Privatsphäre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Immer mehr Informationen online in Clouds gespeichert (“</a:t>
            </a:r>
            <a:r>
              <a:rPr lang="de"/>
              <a:t>gläserner</a:t>
            </a:r>
            <a:r>
              <a:rPr lang="de"/>
              <a:t> Bürger”)</a:t>
            </a:r>
            <a:br>
              <a:rPr lang="de"/>
            </a:b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AGBs erlauben vielen Anbieter die weitergabe von Informationen an Dritte</a:t>
            </a:r>
            <a:br>
              <a:rPr lang="de"/>
            </a:b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Staat kann Informationen unter Umständen einfordern</a:t>
            </a:r>
            <a:br>
              <a:rPr lang="de"/>
            </a:b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EU-DSGVO soll mehr Transparenz und Sicherheit im Umgang mit personenbezogenen Daten schaffen</a:t>
            </a:r>
            <a:endParaRPr/>
          </a:p>
        </p:txBody>
      </p:sp>
      <p:sp>
        <p:nvSpPr>
          <p:cNvPr id="233" name="Shape 23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de"/>
              <a:t>Inflexibilität</a:t>
            </a:r>
            <a:endParaRPr b="1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Kontrolle zu genutzten Systemen geht stückweit verloren</a:t>
            </a:r>
            <a:br>
              <a:rPr lang="de"/>
            </a:b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Individualisierungen geringer</a:t>
            </a:r>
            <a:br>
              <a:rPr lang="de"/>
            </a:b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“Vendor Lock-In”, was den Wechsel zwischen Cloud-Anbietern erschwert</a:t>
            </a:r>
            <a:endParaRPr/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Amazon Web Services (AWS)</a:t>
            </a:r>
            <a:endParaRPr/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083" y="574700"/>
            <a:ext cx="6641216" cy="37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18 Regionen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55 Availability Zones (AZs)</a:t>
            </a:r>
            <a:br>
              <a:rPr lang="de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AZs min. 10km von einander</a:t>
            </a:r>
            <a:br>
              <a:rPr lang="de"/>
            </a:br>
            <a:r>
              <a:rPr lang="de"/>
              <a:t>entfernt</a:t>
            </a: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3454000" y="4660800"/>
            <a:ext cx="4561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Quelle: </a:t>
            </a:r>
            <a:r>
              <a:rPr lang="de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https://aws.amazon.com/de/about-aws/global-infrastructure/</a:t>
            </a:r>
            <a:r>
              <a:rPr lang="de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Grundlagen</a:t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 März 2006 der Öffentlichkeit bereitgestellt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2017 34% Marktanteil</a:t>
            </a:r>
            <a:br>
              <a:rPr lang="de"/>
            </a:br>
            <a:r>
              <a:rPr lang="de"/>
              <a:t>→ 17,4 Mil. $ Umsatz</a:t>
            </a:r>
            <a:br>
              <a:rPr lang="de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Insgesamt über 90 Dienste zu über 20 verschiedenen Themenbereichen</a:t>
            </a:r>
            <a:endParaRPr/>
          </a:p>
        </p:txBody>
      </p:sp>
      <p:sp>
        <p:nvSpPr>
          <p:cNvPr id="255" name="Shape 25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Pay per Use, um nur verbrauchte bzw. genutzte Ressourcen zu bezahlen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AWS Educate als Netzwerk für Bildungsbeauftragte und Studenten</a:t>
            </a:r>
            <a:br>
              <a:rPr lang="de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den USA zwei “Pop-Up Lofts”, um kostenlose Hilfestellung zu bieten</a:t>
            </a:r>
            <a:endParaRPr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Identity and Access Management (IAM)</a:t>
            </a:r>
            <a:endParaRPr/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Nutzer- und Rechteverwaltung innerhalb von AWS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Grob- und feingranulare Rechtezuweisung möglich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Beschränkungen von Nutzern auf bestimmte Uhrzeiten und/oder Zeiträume</a:t>
            </a:r>
            <a:endParaRPr/>
          </a:p>
        </p:txBody>
      </p:sp>
      <p:sp>
        <p:nvSpPr>
          <p:cNvPr id="263" name="Shape 26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Richtlinien zu Passwörtern und Multi-Faktor-Authentifizierung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AMI-Rollen haben besondere Aufgabe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Dienste und Anwendungen können eine hinterlegte Rolle einnehmen, um Zugriff auf gesicherte Ressourcen zu erhalten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Amazon Resource Names (ARNs) ermöglichen eindeutige Identifizierung</a:t>
            </a:r>
            <a:endParaRPr/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EC2 &amp; S3</a:t>
            </a:r>
            <a:endParaRPr/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729450" y="2078875"/>
            <a:ext cx="33759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Elastic Compute Cloud (EC2)</a:t>
            </a:r>
            <a:endParaRPr b="1"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Erstellung und Verwaltung von Rechenkapazitäten</a:t>
            </a:r>
            <a:br>
              <a:rPr lang="de"/>
            </a:b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Amazon Machine Images (AMIs) dienen als fertige Templates</a:t>
            </a:r>
            <a:br>
              <a:rPr lang="de"/>
            </a:b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Je nach Anwendungsfall speziell zugeschnittene Instanztypen möglich</a:t>
            </a:r>
            <a:endParaRPr/>
          </a:p>
          <a:p>
            <a: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64 CPUs + 976 GB RAM + 8 NVIDIA K80-Hochleistungs-GPUs</a:t>
            </a:r>
            <a:endParaRPr/>
          </a:p>
          <a:p>
            <a: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bis zu 1952 GB RAM</a:t>
            </a:r>
            <a:endParaRPr/>
          </a:p>
          <a:p>
            <a: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24 HDDs je 2048 GB oder 8 SSD je 1900 GB</a:t>
            </a:r>
            <a:endParaRPr/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5041950" y="2078875"/>
            <a:ext cx="33759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Simple Storage Service (S3)</a:t>
            </a:r>
            <a:endParaRPr b="1"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Beliebig große Datenspeicher</a:t>
            </a:r>
            <a:br>
              <a:rPr lang="de"/>
            </a:b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“von Grund auf für eine Beständigkeit von 99,999999999% entwickelt”</a:t>
            </a:r>
            <a:br>
              <a:rPr lang="de"/>
            </a:b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Abfragen vor Ort in Datenmengen von mehreren Exabyte</a:t>
            </a:r>
            <a:br>
              <a:rPr lang="de"/>
            </a:b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Meist automatische Spiegelung von Daten in min. 3 AZs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729450" y="2078875"/>
            <a:ext cx="33759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Grundlagen &amp; weiterführende Konzepte</a:t>
            </a:r>
            <a:endParaRPr b="1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Charakteristika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Servicemodelle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IaaS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PaaS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SaaS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FaaS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Bereitstellungsmodelle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Edge &amp; Fog Computing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Einschränkungen &amp; Hinweise</a:t>
            </a:r>
            <a:endParaRPr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5042250" y="2078875"/>
            <a:ext cx="33759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Amazon Web Services (AWS)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Grundlagen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Identity and Access Management (IAM)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EC2 &amp; S3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AWS Lambda</a:t>
            </a:r>
            <a:br>
              <a:rPr lang="de"/>
            </a:b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Cloud Design Patterns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Grundlagen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Cache-aside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Sharding</a:t>
            </a:r>
            <a:br>
              <a:rPr lang="de"/>
            </a:b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Fragen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950" y="593300"/>
            <a:ext cx="4822349" cy="21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AWS Lambda</a:t>
            </a:r>
            <a:endParaRPr/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729325" y="2078875"/>
            <a:ext cx="37743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Bildet das FaaS Modell ab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Automatische Skalierung durch parallele Abfrageverarbeitung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Unterstützt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C# (.NET Core 1.0 und 2.0)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Go 1.x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Java 8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Node.js (4.3, 6.10 und 8.10)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Python (2.7 und 3.6)</a:t>
            </a:r>
            <a:endParaRPr/>
          </a:p>
        </p:txBody>
      </p:sp>
      <p:sp>
        <p:nvSpPr>
          <p:cNvPr id="280" name="Shape 28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de"/>
            </a:b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Online-Editor für Node.js und Python</a:t>
            </a:r>
            <a:br>
              <a:rPr lang="de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Trigger müssen hinterlegt werden, um automatisierte Ausführungen zu ermöglichen</a:t>
            </a:r>
            <a:endParaRPr/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82" name="Shape 282"/>
          <p:cNvSpPr txBox="1"/>
          <p:nvPr/>
        </p:nvSpPr>
        <p:spPr>
          <a:xfrm>
            <a:off x="6317600" y="610925"/>
            <a:ext cx="4561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Quelle: </a:t>
            </a:r>
            <a:r>
              <a:rPr lang="de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https://aws.amazon.com/de/lambda/</a:t>
            </a:r>
            <a:r>
              <a:rPr lang="de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Cloud Design Patterns</a:t>
            </a:r>
            <a:endParaRPr/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Grundlagen</a:t>
            </a:r>
            <a:endParaRPr/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Zu verstehen als Leitfäden und Hinweise für eine höhere Softwarequalität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der Regel Lösungen zu konkreten Problemstellungen</a:t>
            </a:r>
            <a:br>
              <a:rPr lang="de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Die Microsoft “patterns &amp; practices group” hat ein Buch mit 24 Patterns veröffentlicht</a:t>
            </a:r>
            <a:endParaRPr/>
          </a:p>
        </p:txBody>
      </p:sp>
      <p:sp>
        <p:nvSpPr>
          <p:cNvPr id="295" name="Shape 29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Problemfelder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Erreichbarkeit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Daten Management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Design und Implementierung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Benachrichtigungen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Management und Überwachung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Performanz und Skalierbarkeit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Stabilität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Sicherheit</a:t>
            </a:r>
            <a:endParaRPr/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Cache-aside</a:t>
            </a:r>
            <a:endParaRPr/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Cache Invalidierung/Synchronisierung stellt Problem dar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I/O Operationen werden auf dem Cache getätigt und von dort in den Datenspeicher weitergegeben (Write-Through)</a:t>
            </a:r>
            <a:br>
              <a:rPr lang="de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Problematisch wenn weitere Quelle auf dem Datenspeicher arbeitet</a:t>
            </a:r>
            <a:endParaRPr/>
          </a:p>
        </p:txBody>
      </p:sp>
      <p:sp>
        <p:nvSpPr>
          <p:cNvPr id="303" name="Shape 30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Daten im Cache suchen/bearbeiten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Falls dort nicht vorhanden, dann aus Datenspeicher holen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Gleichzeitig in den Cache schreiben</a:t>
            </a:r>
            <a:endParaRPr/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563" y="740213"/>
            <a:ext cx="313372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Sharding</a:t>
            </a:r>
            <a:endParaRPr/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729325" y="2078875"/>
            <a:ext cx="37743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Ein einziger Datenserver kann bei großen Anwendungen zu Problemen führen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Mangelnder Speicherplatz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Fehlende Rechenleistung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Netzwerk Bandbreite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Geographische Anforderungen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Datenspeicher horizontal aufteilen in sogenannte “Shards”</a:t>
            </a:r>
            <a:br>
              <a:rPr lang="de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Jeder Shard besitzt den selben Aufbau, speichert aber verschiedene Datensätze</a:t>
            </a:r>
            <a:endParaRPr/>
          </a:p>
        </p:txBody>
      </p:sp>
      <p:sp>
        <p:nvSpPr>
          <p:cNvPr id="312" name="Shape 312"/>
          <p:cNvSpPr txBox="1"/>
          <p:nvPr>
            <p:ph idx="2" type="body"/>
          </p:nvPr>
        </p:nvSpPr>
        <p:spPr>
          <a:xfrm>
            <a:off x="4643600" y="2078875"/>
            <a:ext cx="37743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Shard-Key zur Identifizierung</a:t>
            </a:r>
            <a:br>
              <a:rPr lang="de"/>
            </a:br>
            <a:r>
              <a:rPr lang="de"/>
              <a:t>(meist aus Datenattributen)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de"/>
              <a:t>Lookup Strategie</a:t>
            </a:r>
            <a:r>
              <a:rPr lang="de"/>
              <a:t> mappt Key zu virtuellen/physikalischen Partitionen</a:t>
            </a:r>
            <a:br>
              <a:rPr lang="de"/>
            </a:br>
            <a:r>
              <a:rPr lang="de"/>
              <a:t>(standardmäßiger Ansatz)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de"/>
              <a:t>Range Strategie</a:t>
            </a:r>
            <a:r>
              <a:rPr lang="de"/>
              <a:t> speichert ähnliche Daten zusammen (z.B. Bestellungen im Monat X)</a:t>
            </a:r>
            <a:br>
              <a:rPr lang="de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de"/>
              <a:t>Hash Strategie</a:t>
            </a:r>
            <a:r>
              <a:rPr lang="de"/>
              <a:t> nutzt Hashverfahren, um Daten gleichmäßig auf Shards zu verteilen</a:t>
            </a:r>
            <a:endParaRPr/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255075" y="1988700"/>
            <a:ext cx="2609100" cy="1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0"/>
              <a:t>Fragen!</a:t>
            </a:r>
            <a:endParaRPr sz="5000"/>
          </a:p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658475" y="795125"/>
            <a:ext cx="1242300" cy="72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Quellen 1/4</a:t>
            </a:r>
            <a:endParaRPr/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729450" y="2078875"/>
            <a:ext cx="76887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Amazon Web Services (AWS)</a:t>
            </a:r>
            <a:br>
              <a:rPr lang="de"/>
            </a:br>
            <a:r>
              <a:rPr lang="de" u="sng">
                <a:solidFill>
                  <a:schemeClr val="accent5"/>
                </a:solidFill>
                <a:hlinkClick r:id="rId3"/>
              </a:rPr>
              <a:t>https://aws.amazon.com/de/</a:t>
            </a:r>
            <a:r>
              <a:rPr lang="de"/>
              <a:t> (abgerufen am 30.06.2018)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Bianchi, Alessandra ; Inc., 01.04.2000: Say good-bye to software as we know it and hello to ASP start-up</a:t>
            </a:r>
            <a:br>
              <a:rPr lang="de"/>
            </a:br>
            <a:r>
              <a:rPr lang="de" u="sng">
                <a:solidFill>
                  <a:schemeClr val="accent5"/>
                </a:solidFill>
                <a:hlinkClick r:id="rId4"/>
              </a:rPr>
              <a:t>https://www.inc.com/magazine/20000401/18093.html</a:t>
            </a:r>
            <a:r>
              <a:rPr lang="de"/>
              <a:t> (abgerufen am 26.06.2018)</a:t>
            </a:r>
            <a:br>
              <a:rPr lang="de"/>
            </a:br>
            <a:br>
              <a:rPr lang="de"/>
            </a:br>
            <a:r>
              <a:rPr lang="de"/>
              <a:t>Butler, Brandon ; Network World, 21.09.2017: What is edge computing and how it's changing the network</a:t>
            </a:r>
            <a:br>
              <a:rPr lang="de"/>
            </a:br>
            <a:r>
              <a:rPr lang="de" u="sng">
                <a:solidFill>
                  <a:schemeClr val="accent5"/>
                </a:solidFill>
                <a:hlinkClick r:id="rId5"/>
              </a:rPr>
              <a:t>https://www.networkworld.com/article/3224893/internet-of-things/what-is-edge-computing-and-how-it-s-changing-the-network.html</a:t>
            </a:r>
            <a:r>
              <a:rPr lang="de"/>
              <a:t> (abgerufen am 29.06.2018)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Quellen 2/4</a:t>
            </a:r>
            <a:endParaRPr/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729450" y="2078875"/>
            <a:ext cx="76887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Gassner, Heinz ; Smart Industry Forum, 02.12.2016: What Do We Actually Mean By: IaaS, PaaS, SaaS?</a:t>
            </a:r>
            <a:br>
              <a:rPr lang="de"/>
            </a:br>
            <a:r>
              <a:rPr lang="de" u="sng">
                <a:solidFill>
                  <a:schemeClr val="accent5"/>
                </a:solidFill>
                <a:hlinkClick r:id="rId3"/>
              </a:rPr>
              <a:t>https://smartindustryforum.org/what-do-we-actually-mean-by-iaas-paas-saas/</a:t>
            </a:r>
            <a:r>
              <a:rPr lang="de"/>
              <a:t> (abgerufen am 21.06.2018)</a:t>
            </a:r>
            <a:br>
              <a:rPr lang="de"/>
            </a:br>
            <a:br>
              <a:rPr lang="de"/>
            </a:br>
            <a:r>
              <a:rPr lang="de"/>
              <a:t>Han, Bowei ; Medium, 05.11.2017: An Introduction to Serverless and FaaS (Function as a Service)</a:t>
            </a:r>
            <a:br>
              <a:rPr lang="de"/>
            </a:br>
            <a:r>
              <a:rPr lang="de" u="sng">
                <a:solidFill>
                  <a:schemeClr val="hlink"/>
                </a:solidFill>
                <a:hlinkClick r:id="rId4"/>
              </a:rPr>
              <a:t>https://medium.com/@BoweiHan/an-introduction-to-serverless-and-faas-functions-as-a-service-fb5cec0417b2</a:t>
            </a:r>
            <a:r>
              <a:rPr lang="de"/>
              <a:t> (abgerufen am 29.06.2018)</a:t>
            </a:r>
            <a:br>
              <a:rPr lang="de"/>
            </a:br>
            <a:br>
              <a:rPr lang="de"/>
            </a:br>
            <a:r>
              <a:rPr lang="de"/>
              <a:t>Homer, Alex; Sharp, John; Brader, Larry; Narumoto, Masashi; Swanson, Trent ; Microsoft, 04.03.2014: Cloud Design Patterns</a:t>
            </a:r>
            <a:br>
              <a:rPr lang="de"/>
            </a:br>
            <a:r>
              <a:rPr lang="de" u="sng">
                <a:solidFill>
                  <a:schemeClr val="accent5"/>
                </a:solidFill>
                <a:hlinkClick r:id="rId5"/>
              </a:rPr>
              <a:t>https://www.microsoft.com/en-us/download/details.aspx?id=42026</a:t>
            </a:r>
            <a:r>
              <a:rPr lang="de"/>
              <a:t> (abgerufen am 01.07.2018)</a:t>
            </a:r>
            <a:endParaRPr/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Quellen 3/4</a:t>
            </a:r>
            <a:endParaRPr/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729450" y="2078875"/>
            <a:ext cx="76887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Innocent, Johnson ; DZone / Cloud Zone, 09.03.2017: Cloud Computing Deployment Models</a:t>
            </a:r>
            <a:br>
              <a:rPr lang="de"/>
            </a:br>
            <a:r>
              <a:rPr lang="de" u="sng">
                <a:solidFill>
                  <a:schemeClr val="accent5"/>
                </a:solidFill>
                <a:hlinkClick r:id="rId3"/>
              </a:rPr>
              <a:t>https://dzone.com/articles/cloud-computing-deployment-models</a:t>
            </a:r>
            <a:r>
              <a:rPr lang="de"/>
              <a:t> (abgerufen am 28.06.2018)</a:t>
            </a:r>
            <a:br>
              <a:rPr lang="de"/>
            </a:br>
            <a:br>
              <a:rPr lang="de"/>
            </a:br>
            <a:r>
              <a:rPr lang="de"/>
              <a:t>Larkin, Andrew ; Cloudacademy, 26.06.2018: Disadvantages of Cloud Computing</a:t>
            </a:r>
            <a:br>
              <a:rPr lang="de"/>
            </a:br>
            <a:r>
              <a:rPr lang="de" u="sng">
                <a:solidFill>
                  <a:schemeClr val="accent5"/>
                </a:solidFill>
                <a:hlinkClick r:id="rId4"/>
              </a:rPr>
              <a:t>https://cloudacademy.com/blog/disadvantages-of-cloud-computing/</a:t>
            </a:r>
            <a:r>
              <a:rPr lang="de"/>
              <a:t> (abgerufen am 29.06.2018)</a:t>
            </a:r>
            <a:br>
              <a:rPr lang="de"/>
            </a:br>
            <a:br>
              <a:rPr lang="de"/>
            </a:br>
            <a:r>
              <a:rPr lang="de"/>
              <a:t>National Institute of Standards and Technology (NIST) - The NIST Definition of Cloud Computing 2011</a:t>
            </a:r>
            <a:br>
              <a:rPr lang="de"/>
            </a:br>
            <a:r>
              <a:rPr lang="de" u="sng">
                <a:solidFill>
                  <a:schemeClr val="accent5"/>
                </a:solidFill>
                <a:hlinkClick r:id="rId5"/>
              </a:rPr>
              <a:t>https://csrc.nist.gov/publications/detail/sp/800-145/final</a:t>
            </a:r>
            <a:r>
              <a:rPr lang="de"/>
              <a:t> (abgerufen am 03.05.2018)</a:t>
            </a:r>
            <a:endParaRPr/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Quellen 4/4</a:t>
            </a:r>
            <a:endParaRPr/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729450" y="2078875"/>
            <a:ext cx="76887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OpenFog, 09.02.2017: OpenFog Reference Architecture for Fog Computing</a:t>
            </a:r>
            <a:br>
              <a:rPr lang="de"/>
            </a:br>
            <a:r>
              <a:rPr lang="de" u="sng">
                <a:solidFill>
                  <a:schemeClr val="accent5"/>
                </a:solidFill>
                <a:hlinkClick r:id="rId3"/>
              </a:rPr>
              <a:t>https://www.openfogconsortium.org/wp-content/uploads/OpenFog_Reference_Architecture_2_09_17-FINAL.pdf</a:t>
            </a:r>
            <a:r>
              <a:rPr lang="de"/>
              <a:t> (abgerufen am 10.06.2018)</a:t>
            </a:r>
            <a:br>
              <a:rPr lang="de"/>
            </a:br>
            <a:br>
              <a:rPr lang="de"/>
            </a:br>
            <a:r>
              <a:rPr lang="de"/>
              <a:t>Rouse, Margaret ; TechTarget, 09.2017: Infrastructure as a Service (IaaS)</a:t>
            </a:r>
            <a:br>
              <a:rPr lang="de"/>
            </a:br>
            <a:r>
              <a:rPr lang="de" u="sng">
                <a:solidFill>
                  <a:schemeClr val="accent5"/>
                </a:solidFill>
                <a:hlinkClick r:id="rId4"/>
              </a:rPr>
              <a:t>https://searchcloudcomputing.techtarget.com/definition/Infrastructure-as-a-Service-IaaS</a:t>
            </a:r>
            <a:r>
              <a:rPr lang="de"/>
              <a:t> (abgerufen am 21.06.2018)</a:t>
            </a:r>
            <a:br>
              <a:rPr lang="de"/>
            </a:br>
            <a:br>
              <a:rPr lang="de"/>
            </a:br>
            <a:r>
              <a:rPr lang="de"/>
              <a:t>Utley, Gary ; The CWPS Blog, 12.05.2018: 6 Most Common Cloud Computing Security Issues</a:t>
            </a:r>
            <a:br>
              <a:rPr lang="de"/>
            </a:br>
            <a:r>
              <a:rPr lang="de" u="sng">
                <a:solidFill>
                  <a:schemeClr val="accent5"/>
                </a:solidFill>
                <a:hlinkClick r:id="rId5"/>
              </a:rPr>
              <a:t>https://www.cwps.com/blog/cloud-computing-security-issues</a:t>
            </a:r>
            <a:r>
              <a:rPr lang="de"/>
              <a:t> (abgerufen am 29.06.2018)</a:t>
            </a:r>
            <a:endParaRPr/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Grundlagen &amp; weiterführende Konzepte</a:t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Charakteristika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729325" y="2078875"/>
            <a:ext cx="3774300" cy="28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de"/>
              <a:t>On-demand self-service</a:t>
            </a:r>
            <a:br>
              <a:rPr b="1" lang="de"/>
            </a:br>
            <a:r>
              <a:rPr lang="de"/>
              <a:t>Ressourcen können ohne menschliche Interaktion verwaltet werden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de"/>
              <a:t>Broad network access</a:t>
            </a:r>
            <a:br>
              <a:rPr lang="de"/>
            </a:br>
            <a:r>
              <a:rPr lang="de"/>
              <a:t>Dienste sind über Netzwerk und standardisiert erreichbar</a:t>
            </a:r>
            <a:br>
              <a:rPr lang="de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de"/>
              <a:t>Resource pooling</a:t>
            </a:r>
            <a:br>
              <a:rPr lang="de"/>
            </a:br>
            <a:r>
              <a:rPr lang="de"/>
              <a:t>Anbieter kann mit derselben Ressource mehrere Kunden bedienen (mandantenfähigkeit)</a:t>
            </a:r>
            <a:endParaRPr/>
          </a:p>
        </p:txBody>
      </p:sp>
      <p:sp>
        <p:nvSpPr>
          <p:cNvPr id="153" name="Shape 15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de"/>
              <a:t>Rapid elasticity</a:t>
            </a:r>
            <a:br>
              <a:rPr lang="de"/>
            </a:br>
            <a:r>
              <a:rPr lang="de"/>
              <a:t>Funktionen können elastisch skaliert werden</a:t>
            </a:r>
            <a:br>
              <a:rPr lang="de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de"/>
              <a:t>Measured service</a:t>
            </a:r>
            <a:br>
              <a:rPr lang="de"/>
            </a:br>
            <a:r>
              <a:rPr lang="de"/>
              <a:t>Die Nutzung von Diensten wird automatisiert überwacht und kann dementsprechend abgerechnet werden</a:t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Servicemodelle</a:t>
            </a:r>
            <a:endParaRPr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913" y="1765000"/>
            <a:ext cx="3764184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2323575" y="4827400"/>
            <a:ext cx="4561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Quelle: </a:t>
            </a:r>
            <a:r>
              <a:rPr lang="de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https://smartindustryforum.org/what-do-we-actually-mean-by-iaas-paas-saas/</a:t>
            </a:r>
            <a:r>
              <a:rPr lang="de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Infrastructure as a Service (IaaS)</a:t>
            </a:r>
            <a:endParaRPr/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729325" y="2078875"/>
            <a:ext cx="37743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Dienste zur Bereitstellung von IT-Infrastrukturen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Typischerweise Rechenleistung und Speicherplatz</a:t>
            </a:r>
            <a:br>
              <a:rPr lang="de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Hypervisor werden genutzt, um mehrere VMs auf einem physischen System zu verwalten</a:t>
            </a:r>
            <a:endParaRPr/>
          </a:p>
        </p:txBody>
      </p:sp>
      <p:sp>
        <p:nvSpPr>
          <p:cNvPr id="170" name="Shape 170"/>
          <p:cNvSpPr txBox="1"/>
          <p:nvPr>
            <p:ph idx="2" type="body"/>
          </p:nvPr>
        </p:nvSpPr>
        <p:spPr>
          <a:xfrm>
            <a:off x="4643600" y="2078875"/>
            <a:ext cx="37743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Cloud Computing bringt Hypervisor auf neues Level, um Rechner und Speicher automatisch zu verknüpfen</a:t>
            </a:r>
            <a:br>
              <a:rPr lang="de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de"/>
              <a:t>Beispiele</a:t>
            </a:r>
            <a:br>
              <a:rPr lang="de"/>
            </a:br>
            <a:r>
              <a:rPr lang="de"/>
              <a:t>Amazon EC2, Microsoft Azure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Platform as a Service (PaaS)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729325" y="2078875"/>
            <a:ext cx="37743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IaaS + vorinstallierter Software, die für das Entwickeln und Ausführen von Software notwendig ist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Ziel ist es die Entwicklung von Softwareanwendungen zu vereinfachen und zu beschleunigen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Häufig:</a:t>
            </a:r>
            <a:br>
              <a:rPr lang="de"/>
            </a:br>
            <a:r>
              <a:rPr lang="de"/>
              <a:t>→ Plattform wählen</a:t>
            </a:r>
            <a:br>
              <a:rPr lang="de"/>
            </a:br>
            <a:r>
              <a:rPr lang="de"/>
              <a:t>→ Anwendung hochladen</a:t>
            </a:r>
            <a:br>
              <a:rPr lang="de"/>
            </a:br>
            <a:r>
              <a:rPr lang="de"/>
              <a:t>→ Starten</a:t>
            </a:r>
            <a:endParaRPr/>
          </a:p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4643600" y="2078875"/>
            <a:ext cx="37743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Fotango brachte 2006 als weltweit erster einen PaaS online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Wurde Ende 2007 eingestellt, da Mutterkonzern es nicht als Kerngeschäft gesehen hat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de"/>
              <a:t>Beispiele</a:t>
            </a:r>
            <a:br>
              <a:rPr lang="de"/>
            </a:br>
            <a:r>
              <a:rPr lang="de"/>
              <a:t>AWS Elastic Beanstalk, Microsoft Azure Webapp</a:t>
            </a:r>
            <a:endParaRPr/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Software as a Service (SaaS)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729325" y="2078875"/>
            <a:ext cx="37743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IaaS + PaaS + fertige Anwendung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Meist mittels Webbrowser als Client genutzt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Häufig auch “On demand Software” genannt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de"/>
              <a:t>Beispiele</a:t>
            </a:r>
            <a:br>
              <a:rPr b="1" lang="de"/>
            </a:br>
            <a:r>
              <a:rPr lang="de"/>
              <a:t>Google Docs, Spreadsheets und Presentation</a:t>
            </a:r>
            <a:endParaRPr/>
          </a:p>
        </p:txBody>
      </p:sp>
      <p:sp>
        <p:nvSpPr>
          <p:cNvPr id="185" name="Shape 18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Grundidee nicht neu, da bereits in den 1990er “Application Service Provider” (ASP) Anwendungen bereitgestellt haben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ASP Kunden benötigten spezielle Clients</a:t>
            </a:r>
            <a:br>
              <a:rPr lang="de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SaaS setzt in der Regel Continuous Delivery um</a:t>
            </a:r>
            <a:endParaRPr/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Function as a Service (FaaS)</a:t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Aus dem “serverless” Bereich entstanden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Ursprünglich nicht “ohne Server” gemeint, sondern ohne die Server-Aufgaben selbst zu erledigen</a:t>
            </a:r>
            <a:br>
              <a:rPr lang="de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Heutzutage häufig tatsächlich ohne den klassischen Server Gedanken</a:t>
            </a:r>
            <a:endParaRPr/>
          </a:p>
        </p:txBody>
      </p:sp>
      <p:sp>
        <p:nvSpPr>
          <p:cNvPr id="193" name="Shape 19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Ressourcen fahren innerhalb von Millisekunden hoch und erledigen Aufgabe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FaaS wir vor allem für die Entwicklung von Microservices genutzt</a:t>
            </a:r>
            <a:br>
              <a:rPr lang="de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de"/>
              <a:t>Beispiele</a:t>
            </a:r>
            <a:br>
              <a:rPr lang="de"/>
            </a:br>
            <a:r>
              <a:rPr lang="de"/>
              <a:t>AWS Lambda, Hook.io</a:t>
            </a:r>
            <a:endParaRPr/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