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94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6" r:id="rId8"/>
    <p:sldId id="267" r:id="rId9"/>
    <p:sldId id="264" r:id="rId10"/>
    <p:sldId id="265" r:id="rId11"/>
    <p:sldId id="262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5" r:id="rId38"/>
    <p:sldId id="294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C5950-A8B8-4DA8-A265-39FF22DA9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DDA424-9654-4AA2-852C-95FB0598A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3E37C-803F-4BF8-88BB-2D3C894C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7F14-3DA7-4A05-A44C-4C8D2574E475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BFECA3-D4A0-40C5-8F4E-35EF944F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6DC125-9CCA-4034-8E05-2AFD29D3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EB06-CAFB-477E-A788-5C95FA0E0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4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D63FF-E174-4F75-998F-BA7A5F9F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6801B8-9D08-44D1-9737-FDE268356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6D097E-40B1-46BE-921D-E32A3B75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7F14-3DA7-4A05-A44C-4C8D2574E475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48EC10-EAA3-4AAF-BDEC-27449532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4FD803-8A6E-4025-8020-4B79A0EF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EB06-CAFB-477E-A788-5C95FA0E0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77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5C33E2-0D1B-45D4-91A2-CF5EF7180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D390F7-8F43-4BEC-914F-E85698530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21445E-49D8-4801-926F-18FE0AE4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7F14-3DA7-4A05-A44C-4C8D2574E475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FD3B1-5C86-42F4-8AE0-A97682E9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542B29-B53F-4BB2-8F46-E98EE9A8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EB06-CAFB-477E-A788-5C95FA0E0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47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3D44A-FA84-44C7-8BE6-1FC153CA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A0734-6F75-4A14-AE02-9BB72CF51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0AA4AC-2431-403C-BA4B-AEE2EEE5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7F14-3DA7-4A05-A44C-4C8D2574E475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8D999D-60CE-4E9B-8296-98C2CEF2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F518E8-DF45-4786-AC73-EBE9D895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EB06-CAFB-477E-A788-5C95FA0E0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97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D85E6-D6C8-4E04-BF5D-B87DFA80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60D2FF-7933-44CC-8DCB-169E280B9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8E3A04-1E6E-4860-BDF9-055F1934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7F14-3DA7-4A05-A44C-4C8D2574E475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75921-F090-4E8E-BEF9-8CD7D027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46D450-6899-42D9-B8E1-C0B60D23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EB06-CAFB-477E-A788-5C95FA0E0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30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FBF91-5B20-4498-B61F-AB0F4DA1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C6640A-3D0D-43BF-9B0C-BF4BE572A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2ABDEF-1705-407A-B3CD-331D08F92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88E5A7-BDA0-4258-85AC-CB1D4D15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7F14-3DA7-4A05-A44C-4C8D2574E475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E4C707-07AA-452A-884B-21486D67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52FEA6-7FA3-459C-984D-1C014152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EB06-CAFB-477E-A788-5C95FA0E0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1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1FD62-667F-4900-8FEF-C77CE269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31370-B35B-40F4-A8BB-7FC1B6DA5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F52844-68D7-4FD9-8B43-B63D2410C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6E6108-D9E9-4365-94D4-5594C6984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BB9B74-C712-4C41-93D0-8F602B6BD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3569236-54C0-48F2-ADEB-D9797E34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7F14-3DA7-4A05-A44C-4C8D2574E475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263295-73BA-4FF4-A9AB-1C339636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DA7AF8-C45E-4463-9C67-8EC5E0FE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EB06-CAFB-477E-A788-5C95FA0E0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31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5B342-2AB6-46D0-ADD0-AFEBA3E7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C211CF-5945-4E7D-9183-23A2D8A7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7F14-3DA7-4A05-A44C-4C8D2574E475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160E42-2B03-42D8-B032-02EF200D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78096C-9217-4ED9-97EB-416FE24F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EB06-CAFB-477E-A788-5C95FA0E0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96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04B0B0-B2C4-400D-B0BC-24E565BA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7F14-3DA7-4A05-A44C-4C8D2574E475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FEC8A9-9EA8-4303-A185-56416500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0D172C-5BE5-4CE2-9612-4AD4279D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EB06-CAFB-477E-A788-5C95FA0E0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81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CAE93-A512-4F14-923C-ED57D295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3521EA-7145-4479-B6E1-3C8266D07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C45859-C43C-4BCB-9783-95710ACA5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EDDCE8-3120-4B71-B2DF-492F94D6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7F14-3DA7-4A05-A44C-4C8D2574E475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24B14F-2CE5-429A-93E2-CD35A79D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43C4D7-DB34-42B4-8F5A-FA9EDE2B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EB06-CAFB-477E-A788-5C95FA0E0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4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C7619-BD95-4149-9742-5A0299CA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B83BD5-6274-4CC0-8B90-7A9DF8211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54F4DB-F77E-4A93-BE55-7405EBC15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E8630B-6974-4D58-A838-4EEC5EB0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7F14-3DA7-4A05-A44C-4C8D2574E475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AFF28B-694C-4411-B83F-2F438966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D5E0C4-27D9-40B7-ABA5-B1EF28DD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EB06-CAFB-477E-A788-5C95FA0E0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03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0C3907-8E66-41AE-9208-A677EFB8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400C26-8691-409E-8EC4-2CFC6E331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1495B8-6839-47F6-AB6B-7A3982735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57F14-3DA7-4A05-A44C-4C8D2574E475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D61411-07A9-4E07-87BE-5E8C819C1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53C9E2-8BDF-4644-B21E-B2C7F8B3E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9EB06-CAFB-477E-A788-5C95FA0E00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1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5" r:id="rId1"/>
    <p:sldLayoutId id="2147484496" r:id="rId2"/>
    <p:sldLayoutId id="2147484497" r:id="rId3"/>
    <p:sldLayoutId id="2147484498" r:id="rId4"/>
    <p:sldLayoutId id="2147484499" r:id="rId5"/>
    <p:sldLayoutId id="2147484500" r:id="rId6"/>
    <p:sldLayoutId id="2147484501" r:id="rId7"/>
    <p:sldLayoutId id="2147484502" r:id="rId8"/>
    <p:sldLayoutId id="2147484503" r:id="rId9"/>
    <p:sldLayoutId id="2147484504" r:id="rId10"/>
    <p:sldLayoutId id="21474845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9D0D1-46AF-4748-9AA9-5B9856AA8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Digitalisierung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8577A2-0521-48C7-A3FD-65DD4FC41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965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5545E-F5AD-4C2D-BB8B-72CC1151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9D64BAC-ADFD-480C-A639-DE4F38E02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42" y="208642"/>
            <a:ext cx="10860315" cy="6440715"/>
          </a:xfrm>
        </p:spPr>
      </p:pic>
    </p:spTree>
    <p:extLst>
      <p:ext uri="{BB962C8B-B14F-4D97-AF65-F5344CB8AC3E}">
        <p14:creationId xmlns:p14="http://schemas.microsoft.com/office/powerpoint/2010/main" val="474553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8D670-16BE-48CB-96F4-F8BA1318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von Maschinen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9A7418-69FB-43F8-90D6-E43CD6975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Praktisch alle Maschinen digital</a:t>
            </a:r>
          </a:p>
          <a:p>
            <a:r>
              <a:rPr lang="de-DE" dirty="0"/>
              <a:t>Sensoren erfassen Umwelt</a:t>
            </a:r>
          </a:p>
          <a:p>
            <a:r>
              <a:rPr lang="de-DE" dirty="0"/>
              <a:t>Programmierung entscheidet über Verhalten</a:t>
            </a:r>
          </a:p>
          <a:p>
            <a:r>
              <a:rPr lang="de-DE" dirty="0"/>
              <a:t>Aktor ermöglicht Eingriff in die Umwelt</a:t>
            </a:r>
          </a:p>
          <a:p>
            <a:r>
              <a:rPr lang="de-DE" dirty="0"/>
              <a:t>Dabei Daten sammeln und abspeichern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47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04C23-59D3-4EA9-9FEF-55332F8B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Gemeinsamkeiten Organismus und Maschine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F6836E-AFD1-4B07-A202-1BFCBAE8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Sehr ähnlich zu Maschinen </a:t>
            </a:r>
          </a:p>
          <a:p>
            <a:r>
              <a:rPr lang="de-DE" dirty="0"/>
              <a:t>Daten sind die DNA der Maschinen</a:t>
            </a:r>
          </a:p>
          <a:p>
            <a:r>
              <a:rPr lang="de-DE" dirty="0"/>
              <a:t>Gemeinsamkeiten</a:t>
            </a:r>
          </a:p>
          <a:p>
            <a:pPr lvl="1"/>
            <a:r>
              <a:rPr lang="de-DE" dirty="0"/>
              <a:t>Speichern von Informationen über sich selbst und Umgebung</a:t>
            </a:r>
          </a:p>
          <a:p>
            <a:pPr lvl="1"/>
            <a:r>
              <a:rPr lang="de-DE" dirty="0"/>
              <a:t>Komplexe Informationen mit wenigen Zeichen kodiert</a:t>
            </a:r>
          </a:p>
          <a:p>
            <a:pPr lvl="2"/>
            <a:r>
              <a:rPr lang="de-DE" dirty="0"/>
              <a:t>DNA vier Zeichen (Nukleotide-Adenin, Guanin, </a:t>
            </a:r>
            <a:r>
              <a:rPr lang="de-DE" dirty="0" err="1"/>
              <a:t>Thymin</a:t>
            </a:r>
            <a:r>
              <a:rPr lang="de-DE" dirty="0"/>
              <a:t> und Cytosin)</a:t>
            </a:r>
          </a:p>
          <a:p>
            <a:pPr lvl="2"/>
            <a:r>
              <a:rPr lang="de-DE" dirty="0"/>
              <a:t>Binär zwei Zeichen (0 und 1)</a:t>
            </a:r>
          </a:p>
          <a:p>
            <a:pPr lvl="3"/>
            <a:r>
              <a:rPr lang="de-DE" dirty="0"/>
              <a:t>Dezimalrechner</a:t>
            </a:r>
          </a:p>
          <a:p>
            <a:pPr lvl="3"/>
            <a:r>
              <a:rPr lang="de-DE" dirty="0" err="1"/>
              <a:t>Qubits</a:t>
            </a:r>
            <a:endParaRPr lang="de-DE" dirty="0"/>
          </a:p>
          <a:p>
            <a:pPr lvl="1"/>
            <a:r>
              <a:rPr lang="de-DE" dirty="0"/>
              <a:t>Vervielfältigung</a:t>
            </a:r>
          </a:p>
          <a:p>
            <a:pPr lvl="2"/>
            <a:r>
              <a:rPr lang="de-DE" dirty="0"/>
              <a:t>Zellteilung</a:t>
            </a:r>
          </a:p>
          <a:p>
            <a:pPr lvl="2"/>
            <a:r>
              <a:rPr lang="de-DE" dirty="0"/>
              <a:t>Copy &amp; Paste </a:t>
            </a:r>
          </a:p>
          <a:p>
            <a:pPr lvl="3"/>
            <a:r>
              <a:rPr lang="de-DE" dirty="0"/>
              <a:t>inklusive Fehlerkorrektur z.B. </a:t>
            </a:r>
            <a:r>
              <a:rPr lang="de-DE" dirty="0" err="1"/>
              <a:t>Hamming</a:t>
            </a:r>
            <a:r>
              <a:rPr lang="de-DE" dirty="0"/>
              <a:t>-Code bei Übertragungen</a:t>
            </a:r>
          </a:p>
        </p:txBody>
      </p:sp>
    </p:spTree>
    <p:extLst>
      <p:ext uri="{BB962C8B-B14F-4D97-AF65-F5344CB8AC3E}">
        <p14:creationId xmlns:p14="http://schemas.microsoft.com/office/powerpoint/2010/main" val="326124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04C23-59D3-4EA9-9FEF-55332F8B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Gemeinsamkeiten Organismus und Maschine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F6836E-AFD1-4B07-A202-1BFCBAE8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Veränderbar</a:t>
            </a:r>
          </a:p>
          <a:p>
            <a:pPr lvl="1"/>
            <a:r>
              <a:rPr lang="de-DE" dirty="0"/>
              <a:t>Mutation</a:t>
            </a:r>
          </a:p>
          <a:p>
            <a:pPr lvl="1"/>
            <a:r>
              <a:rPr lang="de-DE" dirty="0"/>
              <a:t>Editierbar </a:t>
            </a:r>
          </a:p>
          <a:p>
            <a:pPr lvl="2"/>
            <a:r>
              <a:rPr lang="de-DE" dirty="0"/>
              <a:t>Simulation von Evolution bei Evolutionären Algorithmen</a:t>
            </a:r>
          </a:p>
          <a:p>
            <a:r>
              <a:rPr lang="de-DE" dirty="0"/>
              <a:t>Grundsätzliche Lernfähigkeit</a:t>
            </a:r>
          </a:p>
          <a:p>
            <a:pPr lvl="1"/>
            <a:r>
              <a:rPr lang="de-DE" dirty="0"/>
              <a:t>Hohe allgemeine Intelligenz</a:t>
            </a:r>
          </a:p>
          <a:p>
            <a:pPr lvl="1"/>
            <a:r>
              <a:rPr lang="de-DE" dirty="0"/>
              <a:t>Maschinelles Lernen generiert Wissen beim Lernen</a:t>
            </a:r>
          </a:p>
          <a:p>
            <a:r>
              <a:rPr lang="de-DE" dirty="0"/>
              <a:t>Nächste Evolutionsstufe basiert auf dem Vorgänger</a:t>
            </a:r>
          </a:p>
          <a:p>
            <a:pPr lvl="1"/>
            <a:r>
              <a:rPr lang="de-DE" dirty="0"/>
              <a:t>Auf existierendem Wissen wird aufgebaut</a:t>
            </a:r>
          </a:p>
          <a:p>
            <a:pPr lvl="1"/>
            <a:r>
              <a:rPr lang="de-DE" dirty="0"/>
              <a:t>Bei Maschinen ist der Austausch (ein Update) schnell und einfach</a:t>
            </a:r>
          </a:p>
        </p:txBody>
      </p:sp>
    </p:spTree>
    <p:extLst>
      <p:ext uri="{BB962C8B-B14F-4D97-AF65-F5344CB8AC3E}">
        <p14:creationId xmlns:p14="http://schemas.microsoft.com/office/powerpoint/2010/main" val="154462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02267-7E57-4D00-A529-BE502767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digitale Alltag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71235C-7385-47B8-AB4C-A9294A057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Veränderte Kommunikation (Skype, WhatsApp, Facebook)</a:t>
            </a:r>
          </a:p>
          <a:p>
            <a:r>
              <a:rPr lang="de-DE" dirty="0"/>
              <a:t>Mobilitätsverhalten</a:t>
            </a:r>
          </a:p>
          <a:p>
            <a:pPr lvl="1"/>
            <a:r>
              <a:rPr lang="de-DE" dirty="0"/>
              <a:t>Home-Office</a:t>
            </a:r>
          </a:p>
          <a:p>
            <a:pPr lvl="1"/>
            <a:r>
              <a:rPr lang="de-DE" dirty="0"/>
              <a:t>Ubiquitäre Kontakt- und Kommunikationsmöglichkeiten</a:t>
            </a:r>
          </a:p>
          <a:p>
            <a:r>
              <a:rPr lang="de-DE" dirty="0"/>
              <a:t>Individuelles Produktdesign (3D-Druck)</a:t>
            </a:r>
          </a:p>
          <a:p>
            <a:r>
              <a:rPr lang="de-DE" dirty="0"/>
              <a:t>Schnelle und einfach Verbreitung und Erstellung von</a:t>
            </a:r>
          </a:p>
          <a:p>
            <a:pPr lvl="1"/>
            <a:r>
              <a:rPr lang="de-DE" dirty="0"/>
              <a:t>Medien, Meinungen, Ideen, Gegenständen und Programmen</a:t>
            </a:r>
          </a:p>
          <a:p>
            <a:pPr lvl="1"/>
            <a:r>
              <a:rPr lang="de-DE" dirty="0"/>
              <a:t>Kein Verlag benötigt, kaum oder keine Zensur</a:t>
            </a:r>
          </a:p>
          <a:p>
            <a:r>
              <a:rPr lang="de-DE" dirty="0"/>
              <a:t>Lebenslange Lernen zwingend notwendig</a:t>
            </a:r>
          </a:p>
          <a:p>
            <a:pPr lvl="1"/>
            <a:r>
              <a:rPr lang="de-DE" dirty="0"/>
              <a:t>Selbständiges lernen mit Guides und Tutorials erleichtert</a:t>
            </a:r>
          </a:p>
        </p:txBody>
      </p:sp>
    </p:spTree>
    <p:extLst>
      <p:ext uri="{BB962C8B-B14F-4D97-AF65-F5344CB8AC3E}">
        <p14:creationId xmlns:p14="http://schemas.microsoft.com/office/powerpoint/2010/main" val="3341010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0D817-465B-44C0-83CD-C1DD53DC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an 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19226-2652-4A01-8727-FA30BFE87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Hohe Anforderungen, da hohe Abhängigkeit</a:t>
            </a:r>
          </a:p>
          <a:p>
            <a:r>
              <a:rPr lang="de-DE" dirty="0"/>
              <a:t>Digitaltechnik ist praktisch allgegenwertig</a:t>
            </a:r>
          </a:p>
          <a:p>
            <a:pPr lvl="1"/>
            <a:r>
              <a:rPr lang="de-DE" dirty="0"/>
              <a:t>Energieversorgung</a:t>
            </a:r>
          </a:p>
          <a:p>
            <a:pPr lvl="1"/>
            <a:r>
              <a:rPr lang="de-DE" dirty="0"/>
              <a:t>Produktion</a:t>
            </a:r>
          </a:p>
          <a:p>
            <a:pPr lvl="1"/>
            <a:r>
              <a:rPr lang="de-DE" dirty="0"/>
              <a:t>Gesundheit</a:t>
            </a:r>
          </a:p>
          <a:p>
            <a:pPr lvl="1"/>
            <a:r>
              <a:rPr lang="de-DE" dirty="0"/>
              <a:t>Mobilität</a:t>
            </a:r>
          </a:p>
          <a:p>
            <a:pPr lvl="1"/>
            <a:r>
              <a:rPr lang="de-DE" dirty="0"/>
              <a:t>Kommunikation</a:t>
            </a:r>
          </a:p>
          <a:p>
            <a:pPr lvl="1"/>
            <a:r>
              <a:rPr lang="de-DE" dirty="0"/>
              <a:t>Medien</a:t>
            </a:r>
          </a:p>
          <a:p>
            <a:pPr lvl="1"/>
            <a:r>
              <a:rPr lang="de-DE" dirty="0"/>
              <a:t>usw.</a:t>
            </a:r>
          </a:p>
          <a:p>
            <a:r>
              <a:rPr lang="de-DE" dirty="0"/>
              <a:t>Ausfälle können gravierend sein</a:t>
            </a:r>
          </a:p>
        </p:txBody>
      </p:sp>
    </p:spTree>
    <p:extLst>
      <p:ext uri="{BB962C8B-B14F-4D97-AF65-F5344CB8AC3E}">
        <p14:creationId xmlns:p14="http://schemas.microsoft.com/office/powerpoint/2010/main" val="18791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CA9AD-A75B-4A56-A248-BAE70154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hinsichtlich der Effizienz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8B89A1-A931-44D5-8622-B415E7B83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8063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Energieverbrauch</a:t>
            </a:r>
          </a:p>
          <a:p>
            <a:pPr lvl="1"/>
            <a:r>
              <a:rPr lang="de-DE" dirty="0"/>
              <a:t>Neue Fertigungstechniken bei CPUs</a:t>
            </a:r>
          </a:p>
          <a:p>
            <a:pPr lvl="1"/>
            <a:r>
              <a:rPr lang="de-DE" dirty="0"/>
              <a:t>Höhere Akkukapazität bei gleicher Größe</a:t>
            </a:r>
          </a:p>
          <a:p>
            <a:pPr lvl="1"/>
            <a:r>
              <a:rPr lang="de-DE" dirty="0"/>
              <a:t>Umweltschutz und Energiekosten</a:t>
            </a:r>
          </a:p>
          <a:p>
            <a:r>
              <a:rPr lang="de-DE" dirty="0"/>
              <a:t>Codegröße und Speicherplatz</a:t>
            </a:r>
          </a:p>
          <a:p>
            <a:pPr lvl="1"/>
            <a:r>
              <a:rPr lang="de-DE" dirty="0"/>
              <a:t>Datenkomprimierung</a:t>
            </a:r>
          </a:p>
          <a:p>
            <a:pPr lvl="1"/>
            <a:r>
              <a:rPr lang="de-DE" dirty="0"/>
              <a:t>Datendichte angestiegen z.B. HDD</a:t>
            </a:r>
          </a:p>
          <a:p>
            <a:pPr lvl="1"/>
            <a:r>
              <a:rPr lang="de-DE" dirty="0"/>
              <a:t>Verschleißteilen vermeiden durch Flash-Speicher</a:t>
            </a:r>
          </a:p>
          <a:p>
            <a:r>
              <a:rPr lang="de-DE" dirty="0"/>
              <a:t>Laufzeit</a:t>
            </a:r>
          </a:p>
          <a:p>
            <a:pPr lvl="1"/>
            <a:r>
              <a:rPr lang="de-DE" dirty="0"/>
              <a:t>Harte und weiche Echtzeitanforderungen </a:t>
            </a:r>
          </a:p>
          <a:p>
            <a:pPr lvl="1"/>
            <a:r>
              <a:rPr lang="de-DE" dirty="0"/>
              <a:t>Kürzere Laufzeit senkt Energieverbrauch</a:t>
            </a:r>
          </a:p>
          <a:p>
            <a:pPr lvl="1"/>
            <a:r>
              <a:rPr lang="de-DE" dirty="0"/>
              <a:t>Zeit ist Geld</a:t>
            </a:r>
          </a:p>
          <a:p>
            <a:r>
              <a:rPr lang="de-DE" dirty="0"/>
              <a:t>Gewicht und Größe</a:t>
            </a:r>
          </a:p>
          <a:p>
            <a:pPr lvl="1"/>
            <a:r>
              <a:rPr lang="de-DE" dirty="0"/>
              <a:t>Wearables</a:t>
            </a:r>
          </a:p>
          <a:p>
            <a:pPr lvl="1"/>
            <a:r>
              <a:rPr lang="de-DE" dirty="0"/>
              <a:t>Transportkosten und </a:t>
            </a:r>
            <a:r>
              <a:rPr lang="de-DE" dirty="0" err="1"/>
              <a:t>Verbaubarkeit</a:t>
            </a:r>
            <a:endParaRPr lang="de-DE" dirty="0"/>
          </a:p>
          <a:p>
            <a:r>
              <a:rPr lang="de-DE" dirty="0"/>
              <a:t>Preis </a:t>
            </a:r>
          </a:p>
        </p:txBody>
      </p:sp>
    </p:spTree>
    <p:extLst>
      <p:ext uri="{BB962C8B-B14F-4D97-AF65-F5344CB8AC3E}">
        <p14:creationId xmlns:p14="http://schemas.microsoft.com/office/powerpoint/2010/main" val="2147762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2B4F3-3408-4536-A768-07509E1D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hinsichtlich der Verlässlichkeit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D4EF3-E625-4762-9E3E-03463C923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Zuverlässigkeit (Ausfallsicherheit)</a:t>
            </a:r>
          </a:p>
          <a:p>
            <a:pPr lvl="1"/>
            <a:r>
              <a:rPr lang="de-DE" dirty="0"/>
              <a:t>Ersatzkomponenten (Notstromgenerator)</a:t>
            </a:r>
          </a:p>
          <a:p>
            <a:pPr lvl="1"/>
            <a:r>
              <a:rPr lang="de-DE" dirty="0"/>
              <a:t>Parallele Komponenten (Mehrstrahliges Flugzeug)</a:t>
            </a:r>
          </a:p>
          <a:p>
            <a:pPr lvl="1"/>
            <a:r>
              <a:rPr lang="de-DE" dirty="0"/>
              <a:t>Funktionsredundanz durch verschiedene Prinzipien (elektronisch und mechanisch Messen)</a:t>
            </a:r>
          </a:p>
          <a:p>
            <a:r>
              <a:rPr lang="de-DE" dirty="0"/>
              <a:t>Wartbarkeit</a:t>
            </a:r>
          </a:p>
          <a:p>
            <a:pPr lvl="1"/>
            <a:r>
              <a:rPr lang="de-DE" dirty="0"/>
              <a:t>Schnelle Diagnose und Reparatur</a:t>
            </a:r>
          </a:p>
          <a:p>
            <a:pPr lvl="1"/>
            <a:r>
              <a:rPr lang="de-DE" dirty="0"/>
              <a:t>Lesbarkeit und Qualität von Quelltext</a:t>
            </a:r>
          </a:p>
          <a:p>
            <a:pPr lvl="1"/>
            <a:r>
              <a:rPr lang="de-DE" dirty="0"/>
              <a:t>Dokumentation und Benutzerhandbuch</a:t>
            </a:r>
          </a:p>
          <a:p>
            <a:r>
              <a:rPr lang="de-DE" dirty="0"/>
              <a:t>Verfügbarkeit</a:t>
            </a:r>
          </a:p>
          <a:p>
            <a:pPr lvl="1"/>
            <a:r>
              <a:rPr lang="de-DE" dirty="0"/>
              <a:t>Kombination von Wartbarkeit und Zuverlässigkeit</a:t>
            </a:r>
          </a:p>
          <a:p>
            <a:r>
              <a:rPr lang="de-DE" dirty="0"/>
              <a:t>Sicherheit (Safety und Security)</a:t>
            </a:r>
          </a:p>
        </p:txBody>
      </p:sp>
    </p:spTree>
    <p:extLst>
      <p:ext uri="{BB962C8B-B14F-4D97-AF65-F5344CB8AC3E}">
        <p14:creationId xmlns:p14="http://schemas.microsoft.com/office/powerpoint/2010/main" val="360677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C0B41-3CED-42FC-BD70-AE05F784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und Informationen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A6F745-8CAC-4EE2-9632-88C299CA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Praktisch alle Informationen digital</a:t>
            </a:r>
          </a:p>
          <a:p>
            <a:pPr lvl="1"/>
            <a:r>
              <a:rPr lang="de-DE" dirty="0"/>
              <a:t>Transportiert</a:t>
            </a:r>
          </a:p>
          <a:p>
            <a:pPr lvl="1"/>
            <a:r>
              <a:rPr lang="de-DE" dirty="0"/>
              <a:t>Gespeichert</a:t>
            </a:r>
          </a:p>
          <a:p>
            <a:r>
              <a:rPr lang="de-DE" dirty="0"/>
              <a:t>Erzeugt durch Menschen und Maschinen</a:t>
            </a:r>
          </a:p>
          <a:p>
            <a:pPr lvl="1"/>
            <a:r>
              <a:rPr lang="de-DE" dirty="0"/>
              <a:t>Maschinen Anteil wird steigen (Industrie 4.0 und Internet </a:t>
            </a:r>
            <a:r>
              <a:rPr lang="de-DE" dirty="0" err="1"/>
              <a:t>of</a:t>
            </a:r>
            <a:r>
              <a:rPr lang="de-DE" dirty="0"/>
              <a:t> Things)</a:t>
            </a:r>
          </a:p>
          <a:p>
            <a:pPr lvl="1"/>
            <a:r>
              <a:rPr lang="de-DE" dirty="0"/>
              <a:t>Generierung durch Menschen kann nicht vermieden werden</a:t>
            </a:r>
          </a:p>
          <a:p>
            <a:r>
              <a:rPr lang="de-DE" dirty="0"/>
              <a:t>Sicherheit (Safety und Security) sind Kernthemen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604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CE4A2-A709-4707-BD3E-4EDD588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Anwendungsbereiche der Digitalisierung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034AF5-3E7B-48A6-B6D3-00989022B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Digitalisierung als Universalübersetzer</a:t>
            </a:r>
          </a:p>
          <a:p>
            <a:r>
              <a:rPr lang="de-DE" dirty="0"/>
              <a:t>Vollständig digitaler Entwurfsprozess von Produkten</a:t>
            </a:r>
          </a:p>
          <a:p>
            <a:r>
              <a:rPr lang="de-DE" dirty="0"/>
              <a:t>Brain-Computer-Interface (BCI)</a:t>
            </a:r>
          </a:p>
          <a:p>
            <a:pPr lvl="1"/>
            <a:r>
              <a:rPr lang="de-DE" dirty="0"/>
              <a:t>Prothesen und Computer steuern</a:t>
            </a:r>
          </a:p>
          <a:p>
            <a:pPr lvl="1"/>
            <a:r>
              <a:rPr lang="de-DE" dirty="0"/>
              <a:t>Empfindungen an Prothesen erzeugen</a:t>
            </a:r>
          </a:p>
          <a:p>
            <a:pPr lvl="1"/>
            <a:r>
              <a:rPr lang="de-DE" dirty="0"/>
              <a:t>Digitalisierung Bindeglied zwischen biologischer und cyber-physischer Welt</a:t>
            </a:r>
          </a:p>
          <a:p>
            <a:r>
              <a:rPr lang="de-DE" dirty="0"/>
              <a:t>Digitalisierung der materiellen Welt</a:t>
            </a:r>
          </a:p>
          <a:p>
            <a:pPr lvl="1"/>
            <a:r>
              <a:rPr lang="de-DE" dirty="0"/>
              <a:t>Informationen über Objekte identifizieren und in Modell überführen</a:t>
            </a:r>
          </a:p>
          <a:p>
            <a:pPr lvl="1"/>
            <a:r>
              <a:rPr lang="de-DE" dirty="0"/>
              <a:t>Simulationen für z.B. Tauglichkeit</a:t>
            </a:r>
          </a:p>
          <a:p>
            <a:pPr lvl="1"/>
            <a:r>
              <a:rPr lang="de-DE" dirty="0"/>
              <a:t>Beispiele: VINI - </a:t>
            </a:r>
            <a:r>
              <a:rPr lang="de-DE" dirty="0" err="1"/>
              <a:t>Vehicle</a:t>
            </a:r>
            <a:r>
              <a:rPr lang="de-DE" dirty="0"/>
              <a:t> </a:t>
            </a: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Index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98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B8100-74FF-47AD-BFFE-89547F19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722505-13E2-4C26-BC4C-63C874A0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0747"/>
          </a:xfrm>
        </p:spPr>
        <p:txBody>
          <a:bodyPr>
            <a:normAutofit fontScale="62500" lnSpcReduction="20000"/>
          </a:bodyPr>
          <a:lstStyle/>
          <a:p>
            <a:r>
              <a:rPr lang="de-DE" dirty="0"/>
              <a:t>Definition</a:t>
            </a:r>
          </a:p>
          <a:p>
            <a:r>
              <a:rPr lang="de-DE" dirty="0"/>
              <a:t>Probleme (kleine Unternehmen)</a:t>
            </a:r>
          </a:p>
          <a:p>
            <a:r>
              <a:rPr lang="de-DE" dirty="0"/>
              <a:t>Dynamik der Digitalisierung</a:t>
            </a:r>
          </a:p>
          <a:p>
            <a:r>
              <a:rPr lang="de-DE" dirty="0"/>
              <a:t>Gemeinsamkeiten Organismus und Maschine</a:t>
            </a:r>
          </a:p>
          <a:p>
            <a:r>
              <a:rPr lang="de-DE" dirty="0"/>
              <a:t>Der digitale Alltag </a:t>
            </a:r>
          </a:p>
          <a:p>
            <a:r>
              <a:rPr lang="de-DE" dirty="0"/>
              <a:t>Anforderungen an Systeme (Effizienz und Verlässlichkeit)</a:t>
            </a:r>
          </a:p>
          <a:p>
            <a:r>
              <a:rPr lang="de-DE" dirty="0"/>
              <a:t>Anwendungsbereiche der Digitalisierung</a:t>
            </a:r>
          </a:p>
          <a:p>
            <a:r>
              <a:rPr lang="de-DE" dirty="0"/>
              <a:t>Datenkomprimierung</a:t>
            </a:r>
          </a:p>
          <a:p>
            <a:r>
              <a:rPr lang="de-DE" dirty="0"/>
              <a:t>Bandbreite vs. Latenz</a:t>
            </a:r>
          </a:p>
          <a:p>
            <a:r>
              <a:rPr lang="de-DE" dirty="0"/>
              <a:t>Digitale Arbeits- und Produktionswelt</a:t>
            </a:r>
          </a:p>
          <a:p>
            <a:r>
              <a:rPr lang="de-DE" dirty="0"/>
              <a:t>KI und kognitive Maschinen</a:t>
            </a:r>
          </a:p>
          <a:p>
            <a:r>
              <a:rPr lang="de-DE" dirty="0"/>
              <a:t>Security</a:t>
            </a:r>
          </a:p>
          <a:p>
            <a:r>
              <a:rPr lang="de-DE" dirty="0"/>
              <a:t>Mixed-Reality</a:t>
            </a:r>
          </a:p>
          <a:p>
            <a:r>
              <a:rPr lang="de-DE" dirty="0"/>
              <a:t>Herausforderungen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181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601F1-A022-4AFA-972E-EDE19972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Anwendungsbereiche der Digitalisierung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15D36-B072-4A3D-B8BA-255FCCC0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Medizin</a:t>
            </a:r>
          </a:p>
          <a:p>
            <a:pPr lvl="1"/>
            <a:r>
              <a:rPr lang="de-DE" dirty="0"/>
              <a:t>Bewältigung von großen Datenmengen in der Medizin</a:t>
            </a:r>
          </a:p>
          <a:p>
            <a:pPr lvl="1"/>
            <a:r>
              <a:rPr lang="de-DE" dirty="0"/>
              <a:t>KI um Krankheitsbilder zu erkennen</a:t>
            </a:r>
          </a:p>
          <a:p>
            <a:pPr lvl="1"/>
            <a:r>
              <a:rPr lang="de-DE" dirty="0"/>
              <a:t>Health Ledger: Die digitale Patientenakte</a:t>
            </a:r>
          </a:p>
          <a:p>
            <a:r>
              <a:rPr lang="de-DE" dirty="0"/>
              <a:t>Telerobotik in menschenfeindlichen Umgebungen</a:t>
            </a:r>
          </a:p>
          <a:p>
            <a:pPr lvl="1"/>
            <a:r>
              <a:rPr lang="de-DE" dirty="0"/>
              <a:t>Chirurgie </a:t>
            </a:r>
            <a:r>
              <a:rPr lang="de-DE" dirty="0" err="1"/>
              <a:t>roboter</a:t>
            </a:r>
            <a:endParaRPr lang="de-DE" dirty="0"/>
          </a:p>
          <a:p>
            <a:pPr lvl="1"/>
            <a:r>
              <a:rPr lang="de-DE" dirty="0"/>
              <a:t>Tiefseeroboter</a:t>
            </a:r>
          </a:p>
          <a:p>
            <a:pPr lvl="1"/>
            <a:r>
              <a:rPr lang="de-DE" dirty="0"/>
              <a:t>Entschärfung von Bomben</a:t>
            </a:r>
          </a:p>
          <a:p>
            <a:pPr lvl="1"/>
            <a:r>
              <a:rPr lang="de-DE" dirty="0"/>
              <a:t>Verarbeitung von Radioaktiven Materialen</a:t>
            </a:r>
          </a:p>
        </p:txBody>
      </p:sp>
    </p:spTree>
    <p:extLst>
      <p:ext uri="{BB962C8B-B14F-4D97-AF65-F5344CB8AC3E}">
        <p14:creationId xmlns:p14="http://schemas.microsoft.com/office/powerpoint/2010/main" val="2579974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7360D-8DEC-422C-8454-8529C0C2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Datenkomprimierung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CA6853-66F4-41D9-A70B-96B93688A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Jährliche Datenerzeugung</a:t>
            </a:r>
          </a:p>
          <a:p>
            <a:pPr lvl="1"/>
            <a:r>
              <a:rPr lang="de-DE" dirty="0"/>
              <a:t>2016 ca. 16 Zettabyte</a:t>
            </a:r>
          </a:p>
          <a:p>
            <a:pPr lvl="1"/>
            <a:r>
              <a:rPr lang="de-DE" dirty="0"/>
              <a:t>2025 ca. 163 Zettabyte (41.000 Milliarden DVDs)</a:t>
            </a:r>
          </a:p>
          <a:p>
            <a:r>
              <a:rPr lang="de-DE" dirty="0"/>
              <a:t>Datenkomprimierung (verlustfrei wenn möglich)</a:t>
            </a:r>
          </a:p>
          <a:p>
            <a:r>
              <a:rPr lang="de-DE" dirty="0"/>
              <a:t>H.265 Video-Encoder </a:t>
            </a:r>
          </a:p>
          <a:p>
            <a:pPr lvl="1"/>
            <a:r>
              <a:rPr lang="de-DE" dirty="0"/>
              <a:t>gleiche Qualität wie H.264</a:t>
            </a:r>
          </a:p>
          <a:p>
            <a:pPr lvl="1"/>
            <a:r>
              <a:rPr lang="de-DE" dirty="0"/>
              <a:t>Datenkomprimierung verdoppelt</a:t>
            </a:r>
          </a:p>
          <a:p>
            <a:r>
              <a:rPr lang="de-DE" dirty="0"/>
              <a:t>Mp3</a:t>
            </a:r>
          </a:p>
          <a:p>
            <a:pPr lvl="1"/>
            <a:r>
              <a:rPr lang="de-DE" dirty="0"/>
              <a:t>Gleich Klangqualität</a:t>
            </a:r>
          </a:p>
          <a:p>
            <a:pPr lvl="1"/>
            <a:r>
              <a:rPr lang="de-DE" dirty="0"/>
              <a:t>Bis zu 10-Mal kleiner als unkomprimiert</a:t>
            </a:r>
          </a:p>
          <a:p>
            <a:r>
              <a:rPr lang="de-DE" dirty="0"/>
              <a:t>Ohne Komprimierung wäre das Internet so nicht nutzbar</a:t>
            </a:r>
          </a:p>
        </p:txBody>
      </p:sp>
    </p:spTree>
    <p:extLst>
      <p:ext uri="{BB962C8B-B14F-4D97-AF65-F5344CB8AC3E}">
        <p14:creationId xmlns:p14="http://schemas.microsoft.com/office/powerpoint/2010/main" val="2832569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4ED20-E01F-452B-8718-15D86E8C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Bandbreite vs. Latenz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A40B1F-4B69-42B9-BE5B-CF3275C78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Latenz entspricht Ping</a:t>
            </a:r>
          </a:p>
          <a:p>
            <a:r>
              <a:rPr lang="de-DE" dirty="0"/>
              <a:t>Bandbreite beschreibt Datendurchsatzrate</a:t>
            </a:r>
          </a:p>
          <a:p>
            <a:endParaRPr lang="de-DE" dirty="0"/>
          </a:p>
          <a:p>
            <a:r>
              <a:rPr lang="de-DE" dirty="0"/>
              <a:t>Zeitkritisch Anwendungsfälle</a:t>
            </a:r>
          </a:p>
          <a:p>
            <a:pPr lvl="1"/>
            <a:r>
              <a:rPr lang="de-DE" dirty="0"/>
              <a:t>Teleroboter</a:t>
            </a:r>
          </a:p>
          <a:p>
            <a:pPr lvl="1"/>
            <a:r>
              <a:rPr lang="de-DE" dirty="0"/>
              <a:t>Autonomes Fahren</a:t>
            </a:r>
          </a:p>
          <a:p>
            <a:pPr lvl="1"/>
            <a:r>
              <a:rPr lang="de-DE" dirty="0"/>
              <a:t>Automatisierte und vernetzte Maschinen</a:t>
            </a:r>
          </a:p>
          <a:p>
            <a:r>
              <a:rPr lang="de-DE" dirty="0"/>
              <a:t>Mögliche Lösung</a:t>
            </a:r>
          </a:p>
          <a:p>
            <a:pPr lvl="1"/>
            <a:r>
              <a:rPr lang="de-DE" dirty="0"/>
              <a:t>Edge Computing für Vorverarbeitung</a:t>
            </a:r>
          </a:p>
          <a:p>
            <a:pPr lvl="1"/>
            <a:r>
              <a:rPr lang="de-DE" dirty="0"/>
              <a:t>Bessere Infrastruktur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5736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047EC-D260-4137-AEFE-4DDDD9B4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Digitale Arbeits- und Produktionswelt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2C29C-182C-42B6-8E17-1E6A2BAA5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Siehe Dynamik der Digitalisierung</a:t>
            </a:r>
          </a:p>
          <a:p>
            <a:pPr lvl="1"/>
            <a:r>
              <a:rPr lang="de-DE" dirty="0"/>
              <a:t>Computer unterstützt Entwickeln und Produzieren</a:t>
            </a:r>
          </a:p>
          <a:p>
            <a:r>
              <a:rPr lang="de-DE" dirty="0"/>
              <a:t>Kooperative Roboter</a:t>
            </a:r>
          </a:p>
          <a:p>
            <a:pPr lvl="1"/>
            <a:r>
              <a:rPr lang="de-DE" dirty="0"/>
              <a:t>Beim Entwickeln den Menschen nicht vergessen!</a:t>
            </a:r>
          </a:p>
          <a:p>
            <a:pPr lvl="1"/>
            <a:r>
              <a:rPr lang="de-DE" dirty="0"/>
              <a:t>Schlechter Usability führt zu </a:t>
            </a:r>
            <a:r>
              <a:rPr lang="de-DE" dirty="0" err="1"/>
              <a:t>Safety</a:t>
            </a:r>
            <a:r>
              <a:rPr lang="de-DE" dirty="0"/>
              <a:t>-Problemen</a:t>
            </a:r>
          </a:p>
          <a:p>
            <a:r>
              <a:rPr lang="de-DE" dirty="0"/>
              <a:t>Digitaler Zwilling</a:t>
            </a:r>
          </a:p>
          <a:p>
            <a:pPr lvl="1"/>
            <a:r>
              <a:rPr lang="de-DE" dirty="0"/>
              <a:t>Betriebsrelevanten Eigenschaften im Modell digitalisieren</a:t>
            </a:r>
          </a:p>
          <a:p>
            <a:pPr lvl="1"/>
            <a:r>
              <a:rPr lang="de-DE" dirty="0"/>
              <a:t>Ermöglicht</a:t>
            </a:r>
          </a:p>
          <a:p>
            <a:pPr lvl="2"/>
            <a:r>
              <a:rPr lang="de-DE" dirty="0"/>
              <a:t>Optimierung</a:t>
            </a:r>
          </a:p>
          <a:p>
            <a:pPr lvl="2"/>
            <a:r>
              <a:rPr lang="de-DE" dirty="0"/>
              <a:t>Fehlererkennung</a:t>
            </a:r>
          </a:p>
          <a:p>
            <a:pPr lvl="2"/>
            <a:r>
              <a:rPr lang="de-DE" dirty="0"/>
              <a:t>Simulation von ganzen Systemen</a:t>
            </a:r>
          </a:p>
          <a:p>
            <a:pPr lvl="2"/>
            <a:r>
              <a:rPr lang="de-DE" dirty="0" err="1"/>
              <a:t>Predictive</a:t>
            </a:r>
            <a:r>
              <a:rPr lang="de-DE" dirty="0"/>
              <a:t>-Maintenance</a:t>
            </a:r>
          </a:p>
        </p:txBody>
      </p:sp>
    </p:spTree>
    <p:extLst>
      <p:ext uri="{BB962C8B-B14F-4D97-AF65-F5344CB8AC3E}">
        <p14:creationId xmlns:p14="http://schemas.microsoft.com/office/powerpoint/2010/main" val="3868124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130F6-E381-4240-81B1-93AE1B48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Generative Fertigung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A0865C-9B92-4407-8FEF-330DC5D7C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 „materialisieren“</a:t>
            </a:r>
          </a:p>
          <a:p>
            <a:r>
              <a:rPr lang="de-DE" dirty="0"/>
              <a:t>Daten bestimmten wie DNA die physische Erscheinung</a:t>
            </a:r>
          </a:p>
          <a:p>
            <a:r>
              <a:rPr lang="de-DE" dirty="0"/>
              <a:t>3D-Druck</a:t>
            </a:r>
          </a:p>
          <a:p>
            <a:pPr lvl="1"/>
            <a:r>
              <a:rPr lang="de-DE" dirty="0"/>
              <a:t>Preiswerte Prototypen</a:t>
            </a:r>
          </a:p>
          <a:p>
            <a:pPr lvl="1"/>
            <a:r>
              <a:rPr lang="de-DE" dirty="0"/>
              <a:t>Spezialanfertigungen</a:t>
            </a:r>
          </a:p>
          <a:p>
            <a:pPr lvl="1"/>
            <a:r>
              <a:rPr lang="de-DE" dirty="0"/>
              <a:t>Hohe Materialvielfalt</a:t>
            </a:r>
          </a:p>
          <a:p>
            <a:pPr lvl="1"/>
            <a:r>
              <a:rPr lang="de-DE" dirty="0"/>
              <a:t>Materialeffizienz</a:t>
            </a:r>
          </a:p>
          <a:p>
            <a:pPr lvl="1"/>
            <a:r>
              <a:rPr lang="de-DE" dirty="0"/>
              <a:t>Ersatzteile vor Ort und On-Demand produzieren</a:t>
            </a:r>
          </a:p>
          <a:p>
            <a:r>
              <a:rPr lang="de-DE" dirty="0"/>
              <a:t>Könnte </a:t>
            </a:r>
            <a:r>
              <a:rPr lang="de-DE" dirty="0" err="1"/>
              <a:t>Teleporter</a:t>
            </a:r>
            <a:r>
              <a:rPr lang="de-DE" dirty="0"/>
              <a:t> realisieren</a:t>
            </a:r>
          </a:p>
        </p:txBody>
      </p:sp>
    </p:spTree>
    <p:extLst>
      <p:ext uri="{BB962C8B-B14F-4D97-AF65-F5344CB8AC3E}">
        <p14:creationId xmlns:p14="http://schemas.microsoft.com/office/powerpoint/2010/main" val="1463216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AB86F-3E9D-4A9C-8401-112EE3CE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KI und kognitive Maschinen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0FEF10-5933-4B3D-8C27-77B09104C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  <a:p>
            <a:pPr lvl="1"/>
            <a:r>
              <a:rPr lang="de-DE" dirty="0"/>
              <a:t>Interaktionsfähigkeit</a:t>
            </a:r>
          </a:p>
          <a:p>
            <a:pPr lvl="1"/>
            <a:r>
              <a:rPr lang="de-DE" dirty="0"/>
              <a:t>Erinnerungsvermögen</a:t>
            </a:r>
          </a:p>
          <a:p>
            <a:pPr lvl="1"/>
            <a:r>
              <a:rPr lang="de-DE" dirty="0"/>
              <a:t>Kontexterfassung</a:t>
            </a:r>
          </a:p>
          <a:p>
            <a:pPr lvl="1"/>
            <a:r>
              <a:rPr lang="de-DE" dirty="0"/>
              <a:t>Anpassungsfähigkeit</a:t>
            </a:r>
          </a:p>
          <a:p>
            <a:pPr lvl="1"/>
            <a:r>
              <a:rPr lang="de-DE" dirty="0"/>
              <a:t>Lernfähigkeit</a:t>
            </a:r>
          </a:p>
          <a:p>
            <a:r>
              <a:rPr lang="de-DE" dirty="0"/>
              <a:t>Universelle Einsatzmöglichkeit</a:t>
            </a:r>
          </a:p>
          <a:p>
            <a:r>
              <a:rPr lang="de-DE" dirty="0"/>
              <a:t>Auswirkungen extrem gravierend</a:t>
            </a:r>
          </a:p>
          <a:p>
            <a:r>
              <a:rPr lang="de-DE" dirty="0"/>
              <a:t>AI-Singularität und AI-Safety berücksichtigen!</a:t>
            </a:r>
          </a:p>
        </p:txBody>
      </p:sp>
    </p:spTree>
    <p:extLst>
      <p:ext uri="{BB962C8B-B14F-4D97-AF65-F5344CB8AC3E}">
        <p14:creationId xmlns:p14="http://schemas.microsoft.com/office/powerpoint/2010/main" val="890594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14ECC-D636-40F6-93AD-05886666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Wichtigkeit von Daten und Informationen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D299B9-F485-42D3-9E9E-6E84A0452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 Informationszeitalter sind Daten und Informationen „Macht“.</a:t>
            </a:r>
          </a:p>
          <a:p>
            <a:r>
              <a:rPr lang="de-DE" dirty="0"/>
              <a:t>CAD-Modell für 3D-Drucker ist wertvoller als Produkt</a:t>
            </a:r>
          </a:p>
          <a:p>
            <a:pPr lvl="1"/>
            <a:r>
              <a:rPr lang="de-DE" dirty="0"/>
              <a:t>Jederzeit und beliebig oft produzieren</a:t>
            </a:r>
          </a:p>
          <a:p>
            <a:r>
              <a:rPr lang="de-DE" dirty="0"/>
              <a:t>Besitz liefert Wettbewerbsvorteil</a:t>
            </a:r>
          </a:p>
          <a:p>
            <a:r>
              <a:rPr lang="de-DE" dirty="0"/>
              <a:t>Privatpersonen sind unwissend und sorglos</a:t>
            </a:r>
          </a:p>
          <a:p>
            <a:r>
              <a:rPr lang="de-DE" dirty="0"/>
              <a:t>„Geistiges Eigentum“ der Unternehmen</a:t>
            </a:r>
          </a:p>
          <a:p>
            <a:r>
              <a:rPr lang="de-DE" dirty="0"/>
              <a:t>Beispiele für die Wichtigkeit sind endlos</a:t>
            </a:r>
          </a:p>
        </p:txBody>
      </p:sp>
    </p:spTree>
    <p:extLst>
      <p:ext uri="{BB962C8B-B14F-4D97-AF65-F5344CB8AC3E}">
        <p14:creationId xmlns:p14="http://schemas.microsoft.com/office/powerpoint/2010/main" val="1013669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B8334-55CC-49D4-AFCC-637CAF2B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36A6CC-43CE-4518-A26C-F497E4B94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Datenaustausch ist essenziel</a:t>
            </a:r>
          </a:p>
          <a:p>
            <a:r>
              <a:rPr lang="de-DE" dirty="0"/>
              <a:t>Datentransport potentielle Schwachstelle</a:t>
            </a:r>
          </a:p>
          <a:p>
            <a:pPr lvl="1"/>
            <a:r>
              <a:rPr lang="de-DE" dirty="0"/>
              <a:t>Fehlerhafte Übertragung</a:t>
            </a:r>
          </a:p>
          <a:p>
            <a:pPr lvl="1"/>
            <a:r>
              <a:rPr lang="de-DE" dirty="0"/>
              <a:t>Blockiert</a:t>
            </a:r>
          </a:p>
          <a:p>
            <a:pPr lvl="1"/>
            <a:r>
              <a:rPr lang="de-DE" dirty="0"/>
              <a:t>Manipuliert</a:t>
            </a:r>
          </a:p>
          <a:p>
            <a:pPr lvl="1"/>
            <a:r>
              <a:rPr lang="de-DE" dirty="0"/>
              <a:t>Abgefangen (mitgelesen)</a:t>
            </a:r>
          </a:p>
          <a:p>
            <a:r>
              <a:rPr lang="de-DE" dirty="0"/>
              <a:t>Hohes Schadenspotential</a:t>
            </a:r>
          </a:p>
          <a:p>
            <a:r>
              <a:rPr lang="de-DE" dirty="0"/>
              <a:t>Wettrüsten zwischen SW-Herstellern und Angreifern</a:t>
            </a:r>
          </a:p>
          <a:p>
            <a:r>
              <a:rPr lang="de-DE" dirty="0"/>
              <a:t>Daten sind leichter zu manipulieren als physische Objekte</a:t>
            </a:r>
          </a:p>
        </p:txBody>
      </p:sp>
    </p:spTree>
    <p:extLst>
      <p:ext uri="{BB962C8B-B14F-4D97-AF65-F5344CB8AC3E}">
        <p14:creationId xmlns:p14="http://schemas.microsoft.com/office/powerpoint/2010/main" val="2303716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AB396-8CFA-4132-A5D1-CBC0DF67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– Der Mensch als Sicherheitslücke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D76CAB-F2C2-4F39-BB10-16DEFD115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Wer nutzt:</a:t>
            </a:r>
          </a:p>
          <a:p>
            <a:pPr lvl="1"/>
            <a:r>
              <a:rPr lang="de-DE" dirty="0"/>
              <a:t>E-Mail Verschlüsselung</a:t>
            </a:r>
          </a:p>
          <a:p>
            <a:pPr lvl="1"/>
            <a:r>
              <a:rPr lang="de-DE" dirty="0"/>
              <a:t>Passwort-Manager</a:t>
            </a:r>
          </a:p>
          <a:p>
            <a:pPr lvl="1"/>
            <a:r>
              <a:rPr lang="de-DE" dirty="0"/>
              <a:t>Multifaktor-Authentifizierung (wenn </a:t>
            </a:r>
            <a:r>
              <a:rPr lang="de-DE" b="1" dirty="0"/>
              <a:t>nicht</a:t>
            </a:r>
            <a:r>
              <a:rPr lang="de-DE" dirty="0"/>
              <a:t> per Default aktiv)</a:t>
            </a:r>
          </a:p>
          <a:p>
            <a:pPr lvl="1"/>
            <a:r>
              <a:rPr lang="de-DE" dirty="0"/>
              <a:t>Passwörter mehrfach verwendet</a:t>
            </a:r>
          </a:p>
          <a:p>
            <a:r>
              <a:rPr lang="de-DE" dirty="0" err="1"/>
              <a:t>Social</a:t>
            </a:r>
            <a:r>
              <a:rPr lang="de-DE" dirty="0"/>
              <a:t>-Engineering-Angriffe</a:t>
            </a:r>
          </a:p>
          <a:p>
            <a:pPr lvl="1"/>
            <a:r>
              <a:rPr lang="de-DE" dirty="0"/>
              <a:t>Schwächstes Glied in sicherheitsrelevanten Systemen </a:t>
            </a:r>
          </a:p>
          <a:p>
            <a:pPr lvl="1"/>
            <a:r>
              <a:rPr lang="de-DE" dirty="0"/>
              <a:t>Workarounds</a:t>
            </a:r>
          </a:p>
          <a:p>
            <a:r>
              <a:rPr lang="de-DE" dirty="0"/>
              <a:t>Benutzername-Passwort-Authentifizierung nicht mehr zeitgemäß</a:t>
            </a:r>
          </a:p>
          <a:p>
            <a:r>
              <a:rPr lang="de-DE" dirty="0"/>
              <a:t>Mensch sollte im Fokus stehen und nicht die Technologie</a:t>
            </a:r>
          </a:p>
          <a:p>
            <a:r>
              <a:rPr lang="de-DE" dirty="0"/>
              <a:t>Sicherheitsbewusstsein bei Fachleute und Bevölkerung fördern</a:t>
            </a:r>
          </a:p>
          <a:p>
            <a:pPr lvl="1"/>
            <a:r>
              <a:rPr lang="de-DE" dirty="0"/>
              <a:t>Datenschutz</a:t>
            </a:r>
          </a:p>
          <a:p>
            <a:pPr lvl="1"/>
            <a:r>
              <a:rPr lang="de-DE" dirty="0"/>
              <a:t>Selbstverständlichkeit von Verschlüsselung etc.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3483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D0687-4466-4EDB-B2C7-10920D53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– potentielle Angriffsziele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6EE4B6-F9DE-4413-905F-5FD608BCF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Energieversorgung</a:t>
            </a:r>
          </a:p>
          <a:p>
            <a:r>
              <a:rPr lang="de-DE" dirty="0"/>
              <a:t>Wasserversorgung</a:t>
            </a:r>
          </a:p>
          <a:p>
            <a:r>
              <a:rPr lang="de-DE" dirty="0"/>
              <a:t>Transportsysteme</a:t>
            </a:r>
          </a:p>
          <a:p>
            <a:r>
              <a:rPr lang="de-DE" dirty="0"/>
              <a:t>Finanz- und Währungssysteme</a:t>
            </a:r>
          </a:p>
          <a:p>
            <a:r>
              <a:rPr lang="de-DE" dirty="0"/>
              <a:t>Fertigungsanlagen</a:t>
            </a:r>
          </a:p>
          <a:p>
            <a:r>
              <a:rPr lang="de-DE" dirty="0"/>
              <a:t>Militärische Einrichtungen</a:t>
            </a:r>
          </a:p>
          <a:p>
            <a:r>
              <a:rPr lang="de-DE" dirty="0"/>
              <a:t>Kommunikationssysteme</a:t>
            </a:r>
          </a:p>
          <a:p>
            <a:pPr lvl="1"/>
            <a:r>
              <a:rPr lang="de-DE" dirty="0"/>
              <a:t>Mobilfunknetze</a:t>
            </a:r>
          </a:p>
          <a:p>
            <a:pPr lvl="1"/>
            <a:r>
              <a:rPr lang="de-DE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23181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D2D8A-96D8-4BB1-851A-CE8954C4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für Definition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C6202A-3653-4718-AE05-D6A73E84E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Unterschiedliche Sichtweisen</a:t>
            </a:r>
          </a:p>
          <a:p>
            <a:pPr lvl="1"/>
            <a:r>
              <a:rPr lang="de-DE" dirty="0"/>
              <a:t>Technisch</a:t>
            </a:r>
          </a:p>
          <a:p>
            <a:pPr lvl="2"/>
            <a:r>
              <a:rPr lang="de-DE" dirty="0"/>
              <a:t>A/D-Wandlung in diskrete abgestufte Werte</a:t>
            </a:r>
          </a:p>
          <a:p>
            <a:pPr lvl="1"/>
            <a:r>
              <a:rPr lang="de-DE" dirty="0"/>
              <a:t>Volkswirtschaftlich</a:t>
            </a:r>
          </a:p>
          <a:p>
            <a:pPr lvl="2"/>
            <a:r>
              <a:rPr lang="de-DE" dirty="0"/>
              <a:t>Digitale Infrastrukturen, Arbeit, Gesundheit, Bildung, Forschung und Sicherheit</a:t>
            </a:r>
          </a:p>
          <a:p>
            <a:pPr lvl="1"/>
            <a:r>
              <a:rPr lang="de-DE" dirty="0"/>
              <a:t>Betriebswirtschaftlich</a:t>
            </a:r>
          </a:p>
          <a:p>
            <a:pPr lvl="2"/>
            <a:r>
              <a:rPr lang="de-DE" dirty="0"/>
              <a:t>Gewinnmaximierung (Wie viel Geld kann eingespart werden?)</a:t>
            </a:r>
          </a:p>
          <a:p>
            <a:pPr lvl="2"/>
            <a:r>
              <a:rPr lang="de-DE" dirty="0"/>
              <a:t>Neue Produkte und Dienstleistungen</a:t>
            </a:r>
          </a:p>
          <a:p>
            <a:r>
              <a:rPr lang="de-DE" dirty="0"/>
              <a:t>Unterschiedliches Verständnis</a:t>
            </a:r>
          </a:p>
          <a:p>
            <a:r>
              <a:rPr lang="de-DE" dirty="0"/>
              <a:t>Resultiert in unterschiedlicher Zielsetzung</a:t>
            </a:r>
          </a:p>
          <a:p>
            <a:r>
              <a:rPr lang="de-DE" dirty="0"/>
              <a:t>Verwässerung des Begriffs</a:t>
            </a:r>
          </a:p>
        </p:txBody>
      </p:sp>
    </p:spTree>
    <p:extLst>
      <p:ext uri="{BB962C8B-B14F-4D97-AF65-F5344CB8AC3E}">
        <p14:creationId xmlns:p14="http://schemas.microsoft.com/office/powerpoint/2010/main" val="282928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BB671-A97E-48C5-9692-8765E06F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Mixed-Reality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13BEBB-A3A8-4B6B-8977-55278A9C9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Hohe </a:t>
            </a:r>
            <a:r>
              <a:rPr lang="de-DE" dirty="0" err="1"/>
              <a:t>Plattformdiversität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Rechenkapazität</a:t>
            </a:r>
          </a:p>
          <a:p>
            <a:pPr lvl="1"/>
            <a:r>
              <a:rPr lang="de-DE" dirty="0" err="1"/>
              <a:t>Betriebsysteme</a:t>
            </a:r>
            <a:endParaRPr lang="de-DE" dirty="0"/>
          </a:p>
          <a:p>
            <a:pPr lvl="1"/>
            <a:r>
              <a:rPr lang="de-DE" dirty="0"/>
              <a:t>Ein- und </a:t>
            </a:r>
            <a:r>
              <a:rPr lang="de-DE" dirty="0" err="1"/>
              <a:t>Ausgeabemöglichkeiten</a:t>
            </a:r>
            <a:endParaRPr lang="de-DE" dirty="0"/>
          </a:p>
          <a:p>
            <a:r>
              <a:rPr lang="de-DE" dirty="0"/>
              <a:t>Daten Sicherheit</a:t>
            </a:r>
          </a:p>
          <a:p>
            <a:r>
              <a:rPr lang="de-DE" dirty="0"/>
              <a:t>Skalierbarkeit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3E04FDE-603D-483B-8300-579414E98FBF}"/>
              </a:ext>
            </a:extLst>
          </p:cNvPr>
          <p:cNvGrpSpPr/>
          <p:nvPr/>
        </p:nvGrpSpPr>
        <p:grpSpPr>
          <a:xfrm>
            <a:off x="1309731" y="4793114"/>
            <a:ext cx="9572538" cy="1992371"/>
            <a:chOff x="737927" y="2453547"/>
            <a:chExt cx="10615873" cy="2209524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A2CEC2A0-6369-4360-A0FF-47E8FE88D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927" y="2453547"/>
              <a:ext cx="10615873" cy="2209524"/>
            </a:xfrm>
            <a:prstGeom prst="rect">
              <a:avLst/>
            </a:prstGeom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AECA323-CCEB-443F-BD2A-473A718CCFF7}"/>
                </a:ext>
              </a:extLst>
            </p:cNvPr>
            <p:cNvSpPr/>
            <p:nvPr/>
          </p:nvSpPr>
          <p:spPr>
            <a:xfrm>
              <a:off x="3514988" y="3489821"/>
              <a:ext cx="2457974" cy="9899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CDE9D09-1A2E-48EA-9FC2-E39B7FE16726}"/>
                </a:ext>
              </a:extLst>
            </p:cNvPr>
            <p:cNvSpPr/>
            <p:nvPr/>
          </p:nvSpPr>
          <p:spPr>
            <a:xfrm>
              <a:off x="8674917" y="3489821"/>
              <a:ext cx="2457974" cy="9899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06404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17DE7-CE00-4BC0-9EE1-1EE5FCB3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Virtual-Reality (VR) in der Industrie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02A064-96E9-408D-8B63-77F6ACEE5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Seit 25 Jahren im Einsatz</a:t>
            </a:r>
          </a:p>
          <a:p>
            <a:r>
              <a:rPr lang="de-DE" dirty="0"/>
              <a:t>Digitale Mock-</a:t>
            </a:r>
            <a:r>
              <a:rPr lang="de-DE" dirty="0" err="1"/>
              <a:t>Ups</a:t>
            </a:r>
            <a:r>
              <a:rPr lang="de-DE" dirty="0"/>
              <a:t> ersetzen physikalische</a:t>
            </a:r>
          </a:p>
          <a:p>
            <a:r>
              <a:rPr lang="de-DE" dirty="0"/>
              <a:t>Konsumentenprodukte nicht übertragbar</a:t>
            </a:r>
          </a:p>
          <a:p>
            <a:r>
              <a:rPr lang="de-DE" dirty="0"/>
              <a:t>Hohe FPS-Zahlen nötig</a:t>
            </a:r>
          </a:p>
          <a:p>
            <a:r>
              <a:rPr lang="de-DE" dirty="0"/>
              <a:t>Große Datenmengen</a:t>
            </a:r>
          </a:p>
          <a:p>
            <a:pPr lvl="1"/>
            <a:r>
              <a:rPr lang="de-DE" dirty="0"/>
              <a:t>Hardware upgraden reicht nicht aus</a:t>
            </a:r>
          </a:p>
          <a:p>
            <a:pPr lvl="1"/>
            <a:r>
              <a:rPr lang="de-DE" dirty="0"/>
              <a:t>Neue Datenstrukturen nötig</a:t>
            </a:r>
          </a:p>
          <a:p>
            <a:pPr lvl="1"/>
            <a:r>
              <a:rPr lang="de-DE" dirty="0"/>
              <a:t>Harte Echtzeitanforderungen </a:t>
            </a:r>
          </a:p>
          <a:p>
            <a:pPr lvl="1"/>
            <a:r>
              <a:rPr lang="de-DE" dirty="0"/>
              <a:t>Out-</a:t>
            </a:r>
            <a:r>
              <a:rPr lang="de-DE" dirty="0" err="1"/>
              <a:t>of</a:t>
            </a:r>
            <a:r>
              <a:rPr lang="de-DE" dirty="0"/>
              <a:t>-Core-Technologien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90F668-6120-4898-B9B3-33C20BA7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173" y="2576945"/>
            <a:ext cx="2999857" cy="288714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914998E-39C2-4412-9631-1668008A5706}"/>
              </a:ext>
            </a:extLst>
          </p:cNvPr>
          <p:cNvSpPr txBox="1"/>
          <p:nvPr/>
        </p:nvSpPr>
        <p:spPr>
          <a:xfrm>
            <a:off x="7984192" y="5357244"/>
            <a:ext cx="4033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Dynamische Konfigurierbarkeit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940EA47-CC20-4DAE-A307-AF575E8CD9A0}"/>
              </a:ext>
            </a:extLst>
          </p:cNvPr>
          <p:cNvSpPr txBox="1"/>
          <p:nvPr/>
        </p:nvSpPr>
        <p:spPr>
          <a:xfrm rot="16200000">
            <a:off x="6739503" y="3865445"/>
            <a:ext cx="2130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Integrierbarkeit</a:t>
            </a:r>
          </a:p>
        </p:txBody>
      </p:sp>
    </p:spTree>
    <p:extLst>
      <p:ext uri="{BB962C8B-B14F-4D97-AF65-F5344CB8AC3E}">
        <p14:creationId xmlns:p14="http://schemas.microsoft.com/office/powerpoint/2010/main" val="749496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CF4EF-6184-4653-B003-D80D2D4A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Augmented</a:t>
            </a:r>
            <a:r>
              <a:rPr lang="de-DE" dirty="0"/>
              <a:t>-Reality (AR) in der Industrie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DA5FD1-BCDC-42A9-8F98-995AB05CA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Einsatzbereich: Planungs- und Prüfprozesse</a:t>
            </a:r>
          </a:p>
          <a:p>
            <a:r>
              <a:rPr lang="de-DE" dirty="0"/>
              <a:t>SOLL-IST-Abgleich (Cyber-physikalische Äquivalenz)</a:t>
            </a:r>
          </a:p>
          <a:p>
            <a:pPr lvl="1"/>
            <a:r>
              <a:rPr lang="de-DE" dirty="0"/>
              <a:t>Simulations- und Fertigungsprozesse abgleichen</a:t>
            </a:r>
          </a:p>
          <a:p>
            <a:pPr lvl="1"/>
            <a:r>
              <a:rPr lang="de-DE" dirty="0"/>
              <a:t>IST-Daten in Produktionsplanung zurückführen</a:t>
            </a:r>
          </a:p>
          <a:p>
            <a:r>
              <a:rPr lang="de-DE" dirty="0"/>
              <a:t>AR kann SOLL-IST-Abgleich in Echtzeit feststellen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3892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25761-BE03-49D2-ADF9-655E0009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 Anwendungsbeispiele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AF67A-E1CC-4867-9134-03E0CD788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Beispiele</a:t>
            </a:r>
          </a:p>
          <a:p>
            <a:pPr lvl="1"/>
            <a:r>
              <a:rPr lang="de-DE" dirty="0"/>
              <a:t>AR-Reparaturanleitung</a:t>
            </a:r>
          </a:p>
          <a:p>
            <a:pPr lvl="2"/>
            <a:r>
              <a:rPr lang="de-DE" dirty="0" err="1"/>
              <a:t>Step-by-Step</a:t>
            </a:r>
            <a:r>
              <a:rPr lang="de-DE" dirty="0"/>
              <a:t> Guide mit visueller Unterstützung</a:t>
            </a:r>
          </a:p>
          <a:p>
            <a:pPr lvl="2"/>
            <a:r>
              <a:rPr lang="de-DE" dirty="0"/>
              <a:t>Exakte Abstimmung auf Modell und Ausstattung</a:t>
            </a:r>
          </a:p>
          <a:p>
            <a:pPr lvl="1"/>
            <a:r>
              <a:rPr lang="de-DE" dirty="0"/>
              <a:t>AR-gestützte-Wartung</a:t>
            </a:r>
          </a:p>
          <a:p>
            <a:pPr lvl="2"/>
            <a:r>
              <a:rPr lang="de-DE" dirty="0"/>
              <a:t>Experten über Livestream dazu ziehen</a:t>
            </a:r>
          </a:p>
          <a:p>
            <a:pPr lvl="2"/>
            <a:r>
              <a:rPr lang="de-DE" dirty="0"/>
              <a:t>Anleitung erweitern</a:t>
            </a:r>
          </a:p>
          <a:p>
            <a:pPr lvl="1"/>
            <a:r>
              <a:rPr lang="de-DE" dirty="0"/>
              <a:t>AR-Handbücher</a:t>
            </a:r>
          </a:p>
          <a:p>
            <a:pPr lvl="2"/>
            <a:r>
              <a:rPr lang="de-DE" dirty="0"/>
              <a:t>Graphische Anleitung sind sprachunabhängig</a:t>
            </a:r>
          </a:p>
          <a:p>
            <a:pPr lvl="2"/>
            <a:r>
              <a:rPr lang="de-DE" dirty="0"/>
              <a:t>App-Store erhöht Wartbarkeit</a:t>
            </a:r>
          </a:p>
          <a:p>
            <a:r>
              <a:rPr lang="de-DE" dirty="0"/>
              <a:t>Produktionsplanung und Qualitätskontrolle werden revolutioniert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5594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 HoloLens Commercial Suite">
            <a:extLst>
              <a:ext uri="{FF2B5EF4-FFF2-40B4-BE49-F238E27FC236}">
                <a16:creationId xmlns:a16="http://schemas.microsoft.com/office/drawing/2014/main" id="{729FE57F-62D2-4153-8104-02BF71B3A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869" y="3040911"/>
            <a:ext cx="4366437" cy="24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5306314-87D6-4EAD-A224-EB70F902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HoloLens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605892-1618-4C4A-A510-0B36E6E98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Multimodale Sensorik</a:t>
            </a:r>
          </a:p>
          <a:p>
            <a:pPr lvl="1"/>
            <a:r>
              <a:rPr lang="de-DE" dirty="0"/>
              <a:t>Kamera, Mikrofon, Gyroskope, Kompass und usw.</a:t>
            </a:r>
          </a:p>
          <a:p>
            <a:r>
              <a:rPr lang="de-DE" dirty="0" err="1"/>
              <a:t>Simultaneous</a:t>
            </a:r>
            <a:r>
              <a:rPr lang="de-DE" dirty="0"/>
              <a:t> </a:t>
            </a:r>
            <a:r>
              <a:rPr lang="de-DE" dirty="0" err="1"/>
              <a:t>Localization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Mapping (SLAM)</a:t>
            </a:r>
          </a:p>
          <a:p>
            <a:r>
              <a:rPr lang="de-DE" dirty="0"/>
              <a:t>Qualität der Modelle zu hoch</a:t>
            </a:r>
          </a:p>
          <a:p>
            <a:pPr lvl="1"/>
            <a:r>
              <a:rPr lang="de-DE" dirty="0"/>
              <a:t>100.000 Polygone empfohlen</a:t>
            </a:r>
          </a:p>
          <a:p>
            <a:r>
              <a:rPr lang="de-DE" dirty="0"/>
              <a:t>Tracking</a:t>
            </a:r>
          </a:p>
          <a:p>
            <a:pPr lvl="1"/>
            <a:r>
              <a:rPr lang="de-DE" dirty="0"/>
              <a:t>Für SOLL-IST-Abgleich unzureichend</a:t>
            </a:r>
          </a:p>
          <a:p>
            <a:pPr lvl="2"/>
            <a:r>
              <a:rPr lang="de-DE" dirty="0"/>
              <a:t>Über Gestensteuern Fenster „anpinnen“</a:t>
            </a:r>
          </a:p>
          <a:p>
            <a:pPr lvl="2"/>
            <a:r>
              <a:rPr lang="de-DE" dirty="0"/>
              <a:t>Objekte und Hintergrund nicht unterscheidbar (SLAM)</a:t>
            </a:r>
          </a:p>
          <a:p>
            <a:pPr lvl="2"/>
            <a:r>
              <a:rPr lang="de-DE" dirty="0"/>
              <a:t>Bewegung von Objekten problematisch</a:t>
            </a:r>
          </a:p>
        </p:txBody>
      </p:sp>
    </p:spTree>
    <p:extLst>
      <p:ext uri="{BB962C8B-B14F-4D97-AF65-F5344CB8AC3E}">
        <p14:creationId xmlns:p14="http://schemas.microsoft.com/office/powerpoint/2010/main" val="1162460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C637F-3E6F-4087-8243-6EAAF8B9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HoloLens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189C82-8F82-40FD-B5B4-F21EEF70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Security</a:t>
            </a:r>
          </a:p>
          <a:p>
            <a:pPr lvl="1"/>
            <a:r>
              <a:rPr lang="de-DE" dirty="0"/>
              <a:t>Modelle auf dem Gerät gespeichert</a:t>
            </a:r>
          </a:p>
          <a:p>
            <a:pPr lvl="1"/>
            <a:r>
              <a:rPr lang="de-DE" dirty="0"/>
              <a:t>W-Lan</a:t>
            </a:r>
          </a:p>
          <a:p>
            <a:endParaRPr lang="de-DE" dirty="0"/>
          </a:p>
          <a:p>
            <a:r>
              <a:rPr lang="de-DE" dirty="0"/>
              <a:t>Lösungsmöglichkeit: Web-</a:t>
            </a:r>
            <a:r>
              <a:rPr lang="de-DE" dirty="0" err="1"/>
              <a:t>Technolgie</a:t>
            </a:r>
            <a:r>
              <a:rPr lang="de-DE" dirty="0"/>
              <a:t> bringt</a:t>
            </a:r>
          </a:p>
          <a:p>
            <a:pPr lvl="1"/>
            <a:r>
              <a:rPr lang="de-DE" dirty="0"/>
              <a:t>Hohe </a:t>
            </a:r>
            <a:r>
              <a:rPr lang="de-DE" dirty="0" err="1"/>
              <a:t>Plattformdiversität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Rechenkapazität</a:t>
            </a:r>
          </a:p>
          <a:p>
            <a:pPr lvl="2"/>
            <a:r>
              <a:rPr lang="de-DE" dirty="0" err="1"/>
              <a:t>Betriebsysteme</a:t>
            </a:r>
            <a:endParaRPr lang="de-DE" dirty="0"/>
          </a:p>
          <a:p>
            <a:pPr lvl="2"/>
            <a:r>
              <a:rPr lang="de-DE" dirty="0"/>
              <a:t>Ein- und </a:t>
            </a:r>
            <a:r>
              <a:rPr lang="de-DE" dirty="0" err="1"/>
              <a:t>Ausgeabemöglichkeiten</a:t>
            </a:r>
            <a:endParaRPr lang="de-DE" dirty="0"/>
          </a:p>
          <a:p>
            <a:pPr lvl="1"/>
            <a:r>
              <a:rPr lang="de-DE" dirty="0"/>
              <a:t>Daten Sicherheit</a:t>
            </a:r>
          </a:p>
          <a:p>
            <a:pPr lvl="1"/>
            <a:r>
              <a:rPr lang="de-DE" dirty="0"/>
              <a:t>Skalierbarkeit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1224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176D6-4F67-449D-9E8A-4A5CF201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Mixed-Reality (AR) und Web-</a:t>
            </a:r>
            <a:r>
              <a:rPr lang="de-DE" dirty="0" err="1"/>
              <a:t>Technolgie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05AA7-D988-4B99-AE7F-60B8233A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Server-Client Architektur mit Webbrowser</a:t>
            </a:r>
          </a:p>
          <a:p>
            <a:pPr lvl="1"/>
            <a:r>
              <a:rPr lang="de-DE" dirty="0"/>
              <a:t>keine nativen Softwarekomponenten von dritten</a:t>
            </a:r>
          </a:p>
          <a:p>
            <a:pPr lvl="1"/>
            <a:r>
              <a:rPr lang="de-DE" dirty="0"/>
              <a:t>Aktuellste Daten als Grundlage</a:t>
            </a:r>
          </a:p>
          <a:p>
            <a:r>
              <a:rPr lang="de-DE" dirty="0"/>
              <a:t>Modell via Stream an Client schicken</a:t>
            </a:r>
          </a:p>
          <a:p>
            <a:pPr lvl="1"/>
            <a:r>
              <a:rPr lang="de-DE" dirty="0"/>
              <a:t>Daten/Modelle verlassen Server nicht</a:t>
            </a:r>
          </a:p>
          <a:p>
            <a:r>
              <a:rPr lang="de-DE" dirty="0"/>
              <a:t>Rechenkapazität der Server nutzen</a:t>
            </a:r>
          </a:p>
          <a:p>
            <a:pPr lvl="1"/>
            <a:r>
              <a:rPr lang="de-DE" dirty="0"/>
              <a:t>schlanke Endgeräte</a:t>
            </a:r>
          </a:p>
          <a:p>
            <a:pPr lvl="1"/>
            <a:r>
              <a:rPr lang="de-DE" dirty="0"/>
              <a:t>On-Chip-Verarbeitung von </a:t>
            </a:r>
            <a:r>
              <a:rPr lang="de-DE" dirty="0" err="1"/>
              <a:t>WebGl</a:t>
            </a:r>
            <a:r>
              <a:rPr lang="de-DE" dirty="0"/>
              <a:t>/</a:t>
            </a:r>
            <a:r>
              <a:rPr lang="de-DE" dirty="0" err="1"/>
              <a:t>WebCL</a:t>
            </a:r>
            <a:endParaRPr lang="de-DE" dirty="0"/>
          </a:p>
          <a:p>
            <a:pPr lvl="1"/>
            <a:r>
              <a:rPr lang="de-DE" dirty="0"/>
              <a:t>Keine Browser-Plugins</a:t>
            </a:r>
          </a:p>
          <a:p>
            <a:pPr lvl="1"/>
            <a:r>
              <a:rPr lang="de-DE" dirty="0"/>
              <a:t>Skalier- und Verteilbarkeit</a:t>
            </a:r>
          </a:p>
          <a:p>
            <a:r>
              <a:rPr lang="de-DE" dirty="0"/>
              <a:t>Plattformunabhängigkeit</a:t>
            </a:r>
          </a:p>
        </p:txBody>
      </p:sp>
    </p:spTree>
    <p:extLst>
      <p:ext uri="{BB962C8B-B14F-4D97-AF65-F5344CB8AC3E}">
        <p14:creationId xmlns:p14="http://schemas.microsoft.com/office/powerpoint/2010/main" val="2236661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Langfristig </a:t>
            </a:r>
            <a:r>
              <a:rPr lang="de-DE" dirty="0" err="1"/>
              <a:t>wegfall</a:t>
            </a:r>
            <a:r>
              <a:rPr lang="de-DE" dirty="0"/>
              <a:t> von Arbeitsplätzen</a:t>
            </a:r>
          </a:p>
          <a:p>
            <a:r>
              <a:rPr lang="de-DE" dirty="0"/>
              <a:t>Fear-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missing</a:t>
            </a:r>
            <a:r>
              <a:rPr lang="de-DE" dirty="0"/>
              <a:t>-out</a:t>
            </a:r>
          </a:p>
          <a:p>
            <a:r>
              <a:rPr lang="de-DE" dirty="0"/>
              <a:t>Jugendschutz</a:t>
            </a:r>
          </a:p>
          <a:p>
            <a:r>
              <a:rPr lang="de-DE" dirty="0"/>
              <a:t>Kriminalität</a:t>
            </a:r>
          </a:p>
          <a:p>
            <a:pPr lvl="1"/>
            <a:r>
              <a:rPr lang="de-DE" dirty="0"/>
              <a:t>Datenmissbrauch</a:t>
            </a:r>
          </a:p>
          <a:p>
            <a:pPr lvl="1"/>
            <a:r>
              <a:rPr lang="de-DE" dirty="0"/>
              <a:t>Identitätsdiebstal</a:t>
            </a:r>
          </a:p>
          <a:p>
            <a:pPr lvl="1"/>
            <a:r>
              <a:rPr lang="de-DE" dirty="0"/>
              <a:t>Waffen, Munition, Drogen</a:t>
            </a:r>
          </a:p>
          <a:p>
            <a:pPr lvl="1"/>
            <a:r>
              <a:rPr lang="de-DE" dirty="0"/>
              <a:t>Menschenhandel</a:t>
            </a:r>
          </a:p>
          <a:p>
            <a:pPr lvl="1"/>
            <a:r>
              <a:rPr lang="de-DE" dirty="0"/>
              <a:t>Urheberrechtsverletzungen</a:t>
            </a:r>
          </a:p>
          <a:p>
            <a:pPr lvl="1"/>
            <a:r>
              <a:rPr lang="de-DE" dirty="0"/>
              <a:t>Stalking und Mobbing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782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9D0D1-46AF-4748-9AA9-5B9856AA8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Fragen und Feedback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8577A2-0521-48C7-A3FD-65DD4FC41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19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37BCB-376D-4050-B07B-CF753D7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an die Definition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3C235A-2A1F-407D-88BA-EB34F1629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Entscheidbarkeit</a:t>
            </a:r>
          </a:p>
          <a:p>
            <a:pPr lvl="1"/>
            <a:r>
              <a:rPr lang="de-DE" dirty="0"/>
              <a:t>Handelt es sich beim dem Phänomen um Digitalisierung?</a:t>
            </a:r>
          </a:p>
          <a:p>
            <a:r>
              <a:rPr lang="de-DE" dirty="0"/>
              <a:t>Umfassend</a:t>
            </a:r>
          </a:p>
          <a:p>
            <a:pPr lvl="1"/>
            <a:r>
              <a:rPr lang="de-DE" dirty="0"/>
              <a:t>Bisheriges sollte auch weiterhin zur Digitalisierung zählen</a:t>
            </a:r>
          </a:p>
          <a:p>
            <a:pPr lvl="1"/>
            <a:r>
              <a:rPr lang="de-DE" dirty="0"/>
              <a:t>Verwendung und Akzeptanz</a:t>
            </a:r>
          </a:p>
          <a:p>
            <a:pPr lvl="1"/>
            <a:r>
              <a:rPr lang="de-DE" dirty="0"/>
              <a:t>Auswirkungen und Konsequenzen nur ableitbar</a:t>
            </a:r>
          </a:p>
          <a:p>
            <a:r>
              <a:rPr lang="de-DE" dirty="0"/>
              <a:t>Grundlage für Skala</a:t>
            </a:r>
          </a:p>
          <a:p>
            <a:pPr lvl="1"/>
            <a:r>
              <a:rPr lang="de-DE" dirty="0"/>
              <a:t>Fortschritt und Qualität bewerten</a:t>
            </a:r>
          </a:p>
          <a:p>
            <a:pPr lvl="1"/>
            <a:r>
              <a:rPr lang="de-DE" dirty="0"/>
              <a:t>Vergleichbar gestalten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852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9969C-9214-4F5D-BE6A-0D076562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10D79-0441-4206-98E6-F9FAEDF2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Es wird von Digitalisierung gesprochen, wenn analoge Leistungserbringung durch Leistungserbringung in einem digitalen, computerhandhabbaren Modell ganz oder teilweise ersetzt wird.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2E5858-F7D3-4A77-887F-70B3D7506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752" y="3237228"/>
            <a:ext cx="7316506" cy="333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5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70AC4-2528-4CFC-94C1-302A3EBB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(primär bei kleine Unternehmen)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BD3471-588F-4E25-B884-D810B761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Schnelllebiger Produktmarkt</a:t>
            </a:r>
          </a:p>
          <a:p>
            <a:r>
              <a:rPr lang="de-DE" dirty="0"/>
              <a:t>Digitalisierung im Unternehmen selbst umsetzen</a:t>
            </a:r>
          </a:p>
          <a:p>
            <a:pPr lvl="1"/>
            <a:r>
              <a:rPr lang="de-DE" dirty="0"/>
              <a:t>Existierende Prozesse neu („digitalisiert“) umsetzen</a:t>
            </a:r>
          </a:p>
          <a:p>
            <a:pPr lvl="1"/>
            <a:r>
              <a:rPr lang="de-DE" dirty="0"/>
              <a:t>Probleme bei Kompatibilität zu veralteter Technik</a:t>
            </a:r>
          </a:p>
          <a:p>
            <a:pPr lvl="1"/>
            <a:r>
              <a:rPr lang="de-DE" dirty="0"/>
              <a:t>Fachkräftemangel (siehe neues Datenschutzgesetz)</a:t>
            </a:r>
          </a:p>
          <a:p>
            <a:r>
              <a:rPr lang="de-DE" dirty="0"/>
              <a:t>Neue Produkte -&gt; Risiko</a:t>
            </a:r>
          </a:p>
          <a:p>
            <a:r>
              <a:rPr lang="de-DE" dirty="0"/>
              <a:t>Customer-Relationship-Management immer wichtiger</a:t>
            </a:r>
          </a:p>
          <a:p>
            <a:pPr lvl="1"/>
            <a:r>
              <a:rPr lang="de-DE" dirty="0"/>
              <a:t>Neue Vertriebswege</a:t>
            </a:r>
          </a:p>
          <a:p>
            <a:pPr lvl="1"/>
            <a:r>
              <a:rPr lang="de-DE" dirty="0"/>
              <a:t>Digitale Geschäftsplattform</a:t>
            </a:r>
          </a:p>
          <a:p>
            <a:r>
              <a:rPr lang="de-DE" dirty="0"/>
              <a:t>Unternehmensstruktur umstellen um Flexibilität zu steigern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761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C58CE-7875-4BF0-98EE-95A76123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Dynamik der Digitalisierung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CAA441-5BD0-45A8-AE4F-065F82AA8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Beschleunigung des Fortschritts</a:t>
            </a:r>
          </a:p>
          <a:p>
            <a:pPr lvl="1"/>
            <a:r>
              <a:rPr lang="de-DE" dirty="0"/>
              <a:t>Computer unterstützte Entwicklung und Planung</a:t>
            </a:r>
          </a:p>
          <a:p>
            <a:pPr lvl="1"/>
            <a:r>
              <a:rPr lang="de-DE" dirty="0"/>
              <a:t>Computer unterstützte Produktion</a:t>
            </a:r>
          </a:p>
          <a:p>
            <a:pPr lvl="1"/>
            <a:r>
              <a:rPr lang="de-DE" dirty="0"/>
              <a:t>Planung und Entwicklung von Computern</a:t>
            </a:r>
          </a:p>
          <a:p>
            <a:pPr lvl="1"/>
            <a:r>
              <a:rPr lang="de-DE" dirty="0"/>
              <a:t>Schneller und einfacher Datenaustausch</a:t>
            </a:r>
          </a:p>
          <a:p>
            <a:r>
              <a:rPr lang="de-DE" dirty="0"/>
              <a:t>Angesammelte Daten als Grundlage für Produkte</a:t>
            </a:r>
          </a:p>
          <a:p>
            <a:r>
              <a:rPr lang="de-DE" dirty="0"/>
              <a:t>Neue Erkenntnisse durch Computer unterstützte Analyse</a:t>
            </a:r>
          </a:p>
          <a:p>
            <a:pPr lvl="1"/>
            <a:r>
              <a:rPr lang="de-DE" dirty="0"/>
              <a:t>Früher zu langsame Computer</a:t>
            </a:r>
          </a:p>
          <a:p>
            <a:pPr lvl="1"/>
            <a:r>
              <a:rPr lang="de-DE" dirty="0"/>
              <a:t>Händisch nicht möglich und zu hoher Aufwand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482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91092-5ED4-4EBA-9A2D-18E20476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Dynamik der Digitalisierung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0B8D8E-6098-40D3-BAED-A2CB764F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Anwendungsfelder und Bedarf erscheint grenzenlos</a:t>
            </a:r>
          </a:p>
          <a:p>
            <a:r>
              <a:rPr lang="de-DE" dirty="0"/>
              <a:t>„Alles“ verbessern und optimieren</a:t>
            </a:r>
          </a:p>
          <a:p>
            <a:pPr lvl="1"/>
            <a:r>
              <a:rPr lang="de-DE" dirty="0"/>
              <a:t>Mehr Leistung</a:t>
            </a:r>
          </a:p>
          <a:p>
            <a:pPr lvl="1"/>
            <a:r>
              <a:rPr lang="de-DE" dirty="0"/>
              <a:t>Höhere Effizienz</a:t>
            </a:r>
          </a:p>
          <a:p>
            <a:pPr lvl="1"/>
            <a:r>
              <a:rPr lang="de-DE" dirty="0"/>
              <a:t>Geringerer Ressourcenverbrauch</a:t>
            </a:r>
          </a:p>
          <a:p>
            <a:r>
              <a:rPr lang="de-DE" dirty="0"/>
              <a:t>Führt zur „digitalen Revolution“</a:t>
            </a:r>
          </a:p>
        </p:txBody>
      </p:sp>
    </p:spTree>
    <p:extLst>
      <p:ext uri="{BB962C8B-B14F-4D97-AF65-F5344CB8AC3E}">
        <p14:creationId xmlns:p14="http://schemas.microsoft.com/office/powerpoint/2010/main" val="371667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EFC14-5CF7-4BA6-A639-76F6DFA2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Dynamik der Digitalisierung (</a:t>
            </a:r>
            <a:r>
              <a:rPr lang="de-DE" dirty="0" err="1"/>
              <a:t>Moore's</a:t>
            </a:r>
            <a:r>
              <a:rPr lang="de-DE" dirty="0"/>
              <a:t> </a:t>
            </a:r>
            <a:r>
              <a:rPr lang="de-DE" dirty="0" err="1"/>
              <a:t>law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106188-058B-4DB6-B60E-4D47205AD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18 Monate Transistoren Anzahl verdoppeln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1941 Konrad Zuse Z3 (Binärcode und programmierbar)</a:t>
            </a:r>
          </a:p>
          <a:p>
            <a:r>
              <a:rPr lang="de-DE" dirty="0"/>
              <a:t>1971 erster Mikroprozessor 8.000 Transistoren</a:t>
            </a:r>
          </a:p>
          <a:p>
            <a:r>
              <a:rPr lang="de-DE" dirty="0"/>
              <a:t>1981 80.000 Transistoren</a:t>
            </a:r>
          </a:p>
          <a:p>
            <a:r>
              <a:rPr lang="de-DE" dirty="0"/>
              <a:t>2017 19,2 Milliarden Transistoren (AMD </a:t>
            </a:r>
            <a:r>
              <a:rPr lang="de-DE" dirty="0" err="1"/>
              <a:t>Epyc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049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1353</Words>
  <Application>Microsoft Office PowerPoint</Application>
  <PresentationFormat>Breitbild</PresentationFormat>
  <Paragraphs>369</Paragraphs>
  <Slides>38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</vt:lpstr>
      <vt:lpstr>Digitalisierung</vt:lpstr>
      <vt:lpstr>Agenda</vt:lpstr>
      <vt:lpstr>Grundlagen für Definition</vt:lpstr>
      <vt:lpstr>Anforderungen an die Definition</vt:lpstr>
      <vt:lpstr>Definition</vt:lpstr>
      <vt:lpstr>Probleme (primär bei kleine Unternehmen)</vt:lpstr>
      <vt:lpstr>Dynamik der Digitalisierung</vt:lpstr>
      <vt:lpstr>Dynamik der Digitalisierung</vt:lpstr>
      <vt:lpstr>Dynamik der Digitalisierung (Moore's law)</vt:lpstr>
      <vt:lpstr>PowerPoint-Präsentation</vt:lpstr>
      <vt:lpstr>Eigenschaften von Maschinen</vt:lpstr>
      <vt:lpstr>Gemeinsamkeiten Organismus und Maschine </vt:lpstr>
      <vt:lpstr>Gemeinsamkeiten Organismus und Maschine </vt:lpstr>
      <vt:lpstr>Der digitale Alltag</vt:lpstr>
      <vt:lpstr>Anforderungen an Systeme</vt:lpstr>
      <vt:lpstr>Anforderungen hinsichtlich der Effizienz</vt:lpstr>
      <vt:lpstr>Anforderungen hinsichtlich der Verlässlichkeit </vt:lpstr>
      <vt:lpstr>Daten und Informationen</vt:lpstr>
      <vt:lpstr>Anwendungsbereiche der Digitalisierung</vt:lpstr>
      <vt:lpstr>Anwendungsbereiche der Digitalisierung</vt:lpstr>
      <vt:lpstr>Datenkomprimierung</vt:lpstr>
      <vt:lpstr>Bandbreite vs. Latenz</vt:lpstr>
      <vt:lpstr>Digitale Arbeits- und Produktionswelt</vt:lpstr>
      <vt:lpstr>Generative Fertigung</vt:lpstr>
      <vt:lpstr>KI und kognitive Maschinen</vt:lpstr>
      <vt:lpstr>Wichtigkeit von Daten und Informationen</vt:lpstr>
      <vt:lpstr>Security</vt:lpstr>
      <vt:lpstr>Security – Der Mensch als Sicherheitslücke</vt:lpstr>
      <vt:lpstr>Security – potentielle Angriffsziele</vt:lpstr>
      <vt:lpstr>Mixed-Reality</vt:lpstr>
      <vt:lpstr>Virtual-Reality (VR) in der Industrie</vt:lpstr>
      <vt:lpstr>Augmented-Reality (AR) in der Industrie</vt:lpstr>
      <vt:lpstr>AR Anwendungsbeispiele</vt:lpstr>
      <vt:lpstr>HoloLens </vt:lpstr>
      <vt:lpstr>HoloLens</vt:lpstr>
      <vt:lpstr>Mixed-Reality (AR) und Web-Technolgie</vt:lpstr>
      <vt:lpstr>Herausforderungen</vt:lpstr>
      <vt:lpstr>Fragen und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Digitalisierung</dc:title>
  <dc:creator>Björn Enders-Müller</dc:creator>
  <cp:lastModifiedBy>Björn Enders-Müller</cp:lastModifiedBy>
  <cp:revision>59</cp:revision>
  <dcterms:created xsi:type="dcterms:W3CDTF">2018-06-30T11:10:58Z</dcterms:created>
  <dcterms:modified xsi:type="dcterms:W3CDTF">2018-07-02T17:48:05Z</dcterms:modified>
</cp:coreProperties>
</file>