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57" r:id="rId4"/>
    <p:sldId id="264" r:id="rId5"/>
    <p:sldId id="269" r:id="rId6"/>
    <p:sldId id="270" r:id="rId7"/>
    <p:sldId id="266" r:id="rId8"/>
    <p:sldId id="273" r:id="rId9"/>
    <p:sldId id="288" r:id="rId10"/>
    <p:sldId id="289" r:id="rId11"/>
    <p:sldId id="290" r:id="rId12"/>
    <p:sldId id="291" r:id="rId13"/>
    <p:sldId id="292" r:id="rId14"/>
    <p:sldId id="274" r:id="rId15"/>
    <p:sldId id="271" r:id="rId16"/>
    <p:sldId id="284" r:id="rId17"/>
    <p:sldId id="285" r:id="rId18"/>
    <p:sldId id="275" r:id="rId19"/>
    <p:sldId id="267" r:id="rId20"/>
    <p:sldId id="277" r:id="rId21"/>
    <p:sldId id="276" r:id="rId22"/>
    <p:sldId id="278" r:id="rId23"/>
    <p:sldId id="268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58" r:id="rId32"/>
    <p:sldId id="263" r:id="rId33"/>
    <p:sldId id="262" r:id="rId34"/>
    <p:sldId id="260" r:id="rId35"/>
    <p:sldId id="261" r:id="rId36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4DE4CB-CE46-498D-B9D5-F85CACFBCD7A}">
          <p14:sldIdLst>
            <p14:sldId id="256"/>
            <p14:sldId id="259"/>
            <p14:sldId id="257"/>
            <p14:sldId id="264"/>
            <p14:sldId id="269"/>
            <p14:sldId id="270"/>
            <p14:sldId id="266"/>
            <p14:sldId id="273"/>
            <p14:sldId id="288"/>
            <p14:sldId id="289"/>
            <p14:sldId id="290"/>
            <p14:sldId id="291"/>
            <p14:sldId id="292"/>
            <p14:sldId id="274"/>
            <p14:sldId id="271"/>
            <p14:sldId id="284"/>
            <p14:sldId id="285"/>
            <p14:sldId id="275"/>
            <p14:sldId id="267"/>
            <p14:sldId id="277"/>
            <p14:sldId id="276"/>
            <p14:sldId id="278"/>
            <p14:sldId id="268"/>
            <p14:sldId id="279"/>
            <p14:sldId id="280"/>
            <p14:sldId id="281"/>
            <p14:sldId id="282"/>
            <p14:sldId id="283"/>
            <p14:sldId id="286"/>
            <p14:sldId id="287"/>
          </p14:sldIdLst>
        </p14:section>
        <p14:section name="Default Slides" id="{28A9C9A5-4707-4224-9892-1B84459CE569}">
          <p14:sldIdLst>
            <p14:sldId id="258"/>
            <p14:sldId id="263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Objects="1">
      <p:cViewPr varScale="1">
        <p:scale>
          <a:sx n="129" d="100"/>
          <a:sy n="129" d="100"/>
        </p:scale>
        <p:origin x="156" y="1398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45</c:v>
                </c:pt>
                <c:pt idx="2">
                  <c:v>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45</c:v>
                </c:pt>
                <c:pt idx="3">
                  <c:v>45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724888"/>
        <c:axId val="387725672"/>
      </c:lineChart>
      <c:catAx>
        <c:axId val="387724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725672"/>
        <c:crosses val="autoZero"/>
        <c:auto val="1"/>
        <c:lblAlgn val="ctr"/>
        <c:lblOffset val="100"/>
        <c:noMultiLvlLbl val="0"/>
      </c:catAx>
      <c:valAx>
        <c:axId val="387725672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724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35</c:v>
                </c:pt>
                <c:pt idx="2">
                  <c:v>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40</c:v>
                </c:pt>
                <c:pt idx="3">
                  <c:v>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730768"/>
        <c:axId val="387726848"/>
      </c:lineChart>
      <c:catAx>
        <c:axId val="387730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726848"/>
        <c:crosses val="autoZero"/>
        <c:auto val="1"/>
        <c:lblAlgn val="ctr"/>
        <c:lblOffset val="100"/>
        <c:noMultiLvlLbl val="0"/>
      </c:catAx>
      <c:valAx>
        <c:axId val="387726848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730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0.85170000000000001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0.81169999999999998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0.25969999999999999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87728808"/>
        <c:axId val="387725280"/>
        <c:axId val="0"/>
      </c:bar3DChart>
      <c:catAx>
        <c:axId val="387728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725280"/>
        <c:crosses val="autoZero"/>
        <c:auto val="1"/>
        <c:lblAlgn val="ctr"/>
        <c:lblOffset val="100"/>
        <c:noMultiLvlLbl val="0"/>
      </c:catAx>
      <c:valAx>
        <c:axId val="38772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728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RL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0.87590000000000001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6.8599999999999994E-2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0.80730000000000002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0.25829999999999997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87724104"/>
        <c:axId val="387729200"/>
        <c:axId val="0"/>
      </c:bar3DChart>
      <c:catAx>
        <c:axId val="387724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729200"/>
        <c:crosses val="autoZero"/>
        <c:auto val="1"/>
        <c:lblAlgn val="ctr"/>
        <c:lblOffset val="100"/>
        <c:noMultiLvlLbl val="0"/>
      </c:catAx>
      <c:valAx>
        <c:axId val="38772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724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26.89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26.58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87729984"/>
        <c:axId val="391548952"/>
        <c:axId val="0"/>
      </c:bar3DChart>
      <c:catAx>
        <c:axId val="38772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548952"/>
        <c:crosses val="autoZero"/>
        <c:auto val="1"/>
        <c:lblAlgn val="ctr"/>
        <c:lblOffset val="100"/>
        <c:noMultiLvlLbl val="0"/>
      </c:catAx>
      <c:valAx>
        <c:axId val="391548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72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29.41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27.57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1551304"/>
        <c:axId val="391546600"/>
        <c:axId val="0"/>
      </c:bar3DChart>
      <c:catAx>
        <c:axId val="391551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546600"/>
        <c:crosses val="autoZero"/>
        <c:auto val="1"/>
        <c:lblAlgn val="ctr"/>
        <c:lblOffset val="100"/>
        <c:noMultiLvlLbl val="0"/>
      </c:catAx>
      <c:valAx>
        <c:axId val="391546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551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15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592-88B6-44B8-8DC1-F031E7284748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C3A2CD8-0910-4F3E-B4BC-AB1508329ADD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Business Intelligence Research Group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Optimization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Job Assignment in </a:t>
            </a:r>
            <a:r>
              <a:rPr lang="en-US" dirty="0" smtClean="0"/>
              <a:t>a Discrete </a:t>
            </a:r>
            <a:r>
              <a:rPr lang="en-US" dirty="0"/>
              <a:t>Event Simulation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0F735448-6BEC-4714-AC28-524840E5388C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Alternate Process 29"/>
          <p:cNvSpPr/>
          <p:nvPr/>
        </p:nvSpPr>
        <p:spPr bwMode="auto">
          <a:xfrm>
            <a:off x="1199456" y="3936215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Queue (SQ)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839070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362 -4.81481E-6 C -0.34206 -4.81481E-6 -0.47201 -0.02893 -0.47201 -0.05254 L -0.47201 -0.1048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0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9" grpId="0" animBg="1"/>
      <p:bldP spid="2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1199456" y="3936215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Flowchart: Alternate Process 36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335969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Document 31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Flowchart: Document 32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Flowchart: Document 34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0651 -1.85185E-6 C -0.29922 -1.85185E-6 -0.41302 0.02894 -0.41302 0.05278 L -0.41302 0.10556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0652 -1.85185E-6 C -0.29922 -1.85185E-6 -0.41303 0.02894 -0.41303 0.05278 L -0.41303 0.1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0677 -1.85185E-6 C -0.29961 -1.85185E-6 -0.41341 -0.0287 -0.41341 -0.05231 L -0.41341 -0.1044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Flowchart: Alternate Process 33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Document 30"/>
          <p:cNvSpPr>
            <a:spLocks noChangeAspect="1"/>
          </p:cNvSpPr>
          <p:nvPr/>
        </p:nvSpPr>
        <p:spPr bwMode="auto">
          <a:xfrm>
            <a:off x="10555499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36" name="Flowchart: Document 35"/>
          <p:cNvSpPr>
            <a:spLocks noChangeAspect="1"/>
          </p:cNvSpPr>
          <p:nvPr/>
        </p:nvSpPr>
        <p:spPr bwMode="auto">
          <a:xfrm>
            <a:off x="1128077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6576 -1.85185E-6 C -0.3849 -1.85185E-6 -0.53152 -0.02893 -0.53152 -0.05231 L -0.53152 -0.1044 " pathEditMode="relative" rAng="0" ptsTypes="AAAA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-523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9531 -1.85185E-6 C -0.4276 -1.85185E-6 -0.59063 0.02894 -0.59063 0.05278 L -0.59063 0.10556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4" grpId="1" animBg="1"/>
      <p:bldP spid="26" grpId="0" animBg="1"/>
      <p:bldP spid="27" grpId="0" animBg="1"/>
      <p:bldP spid="28" grpId="1" animBg="1"/>
      <p:bldP spid="28" grpId="2" animBg="1"/>
      <p:bldP spid="28" grpId="3" animBg="1"/>
      <p:bldP spid="29" grpId="1" animBg="1"/>
      <p:bldP spid="29" grpId="2" animBg="1"/>
      <p:bldP spid="30" grpId="1" animBg="1"/>
      <p:bldP spid="30" grpId="2" animBg="1"/>
      <p:bldP spid="31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Alternate Process 18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1-Batch-1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8" grpId="0" animBg="1"/>
      <p:bldP spid="2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Solvers for Batch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Sequential Assignment (MSA)</a:t>
            </a:r>
          </a:p>
          <a:p>
            <a:r>
              <a:rPr lang="en-US" dirty="0" smtClean="0"/>
              <a:t>Dynamic </a:t>
            </a:r>
            <a:r>
              <a:rPr lang="en-US" dirty="0"/>
              <a:t>Minimization of Maximum Task </a:t>
            </a:r>
            <a:r>
              <a:rPr lang="en-US" dirty="0" smtClean="0"/>
              <a:t>Flowtime (DMF)</a:t>
            </a:r>
          </a:p>
          <a:p>
            <a:r>
              <a:rPr lang="en-US" dirty="0" smtClean="0"/>
              <a:t>Simplified DMF (SDMF)</a:t>
            </a:r>
          </a:p>
          <a:p>
            <a:r>
              <a:rPr lang="en-US" dirty="0" smtClean="0"/>
              <a:t>Extremely Simplified DMF (ESDMF)</a:t>
            </a:r>
          </a:p>
          <a:p>
            <a:r>
              <a:rPr lang="en-US" dirty="0" smtClean="0"/>
              <a:t>Service Time Minimization with ESDMF as Upper Bound (ST)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Originates from machine learning</a:t>
            </a:r>
          </a:p>
          <a:p>
            <a:r>
              <a:rPr lang="en-US" dirty="0" smtClean="0"/>
              <a:t>Agents interact with environment to learn</a:t>
            </a:r>
          </a:p>
          <a:p>
            <a:r>
              <a:rPr lang="en-US" dirty="0" smtClean="0"/>
              <a:t>No training sets required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Rewards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073890370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0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6351774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93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for Monte Carlo and Temporal Difference:</a:t>
            </a:r>
          </a:p>
          <a:p>
            <a:pPr lvl="1"/>
            <a:r>
              <a:rPr lang="en-US" dirty="0" smtClean="0"/>
              <a:t>Value Function Approximation (VFA)</a:t>
            </a:r>
          </a:p>
          <a:p>
            <a:pPr lvl="1"/>
            <a:r>
              <a:rPr lang="en-US" dirty="0" smtClean="0"/>
              <a:t>Policy Gradient (PG)</a:t>
            </a:r>
          </a:p>
          <a:p>
            <a:pPr lvl="1"/>
            <a:r>
              <a:rPr lang="en-US" dirty="0" smtClean="0"/>
              <a:t>Artificial Neural Networks (ANNs)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 (KPIs)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Lateness: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Wait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Service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Average System Load: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 smtClean="0"/>
              <a:t>Results (Higher is Better)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00385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2663863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</a:t>
            </a:r>
            <a:r>
              <a:rPr lang="en-US" dirty="0"/>
              <a:t>Results (Higher is Better)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75091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425833370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Fairness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396311"/>
              </p:ext>
            </p:extLst>
          </p:nvPr>
        </p:nvGraphicFramePr>
        <p:xfrm>
          <a:off x="911225" y="2205038"/>
          <a:ext cx="5005388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568423856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318042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Solver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318042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Solver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108197" r="-97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208197" r="-973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308197" r="-973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408197" r="-97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508197" r="-97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Speedup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Speedup factor of 1.23 </a:t>
            </a:r>
            <a:r>
              <a:rPr lang="en-US" dirty="0" smtClean="0"/>
              <a:t>requires </a:t>
            </a:r>
            <a:r>
              <a:rPr lang="en-US" dirty="0" smtClean="0"/>
              <a:t>quadratic higher complexity</a:t>
            </a:r>
          </a:p>
          <a:p>
            <a:r>
              <a:rPr lang="en-US" dirty="0" smtClean="0"/>
              <a:t>Business tradeoff:</a:t>
            </a:r>
          </a:p>
          <a:p>
            <a:pPr lvl="1"/>
            <a:r>
              <a:rPr lang="en-US" dirty="0" smtClean="0"/>
              <a:t>Higher computational requirement for marginal speedup</a:t>
            </a:r>
          </a:p>
          <a:p>
            <a:pPr lvl="1"/>
            <a:r>
              <a:rPr lang="en-US" dirty="0" smtClean="0"/>
              <a:t>Better use less precise solver with less computational requirements?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improvements as ST without high computational requirements</a:t>
            </a:r>
          </a:p>
          <a:p>
            <a:r>
              <a:rPr lang="en-US" dirty="0" smtClean="0"/>
              <a:t>To be accounted for:</a:t>
            </a:r>
          </a:p>
          <a:p>
            <a:pPr lvl="1"/>
            <a:r>
              <a:rPr lang="en-US" dirty="0" smtClean="0"/>
              <a:t>Training sessions requirement for optimal convergence</a:t>
            </a:r>
          </a:p>
          <a:p>
            <a:pPr lvl="1"/>
            <a:r>
              <a:rPr lang="en-US" dirty="0" smtClean="0"/>
              <a:t>Domain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in operative environments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Can current optimization methods for job assignment in workflow processes be further developed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Computational complexity tradeoff</a:t>
                </a:r>
              </a:p>
              <a:p>
                <a:r>
                  <a:rPr lang="en-US" dirty="0" smtClean="0"/>
                  <a:t>Performance increase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higher computational costs</a:t>
                </a:r>
              </a:p>
              <a:p>
                <a:r>
                  <a:rPr lang="en-US" dirty="0" smtClean="0"/>
                  <a:t>Fixed KPI and solver</a:t>
                </a:r>
              </a:p>
              <a:p>
                <a:r>
                  <a:rPr lang="en-US" dirty="0" smtClean="0"/>
                  <a:t>Long training sessions for reinforcement learning</a:t>
                </a:r>
              </a:p>
              <a:p>
                <a:r>
                  <a:rPr lang="en-US" dirty="0" smtClean="0"/>
                  <a:t>Overfitting</a:t>
                </a:r>
              </a:p>
              <a:p>
                <a:r>
                  <a:rPr lang="en-US" dirty="0" smtClean="0"/>
                  <a:t>Vanishing and exploding gradient problem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  <a:endParaRPr lang="en-US" dirty="0" smtClean="0"/>
          </a:p>
          <a:p>
            <a:pPr lvl="1"/>
            <a:r>
              <a:rPr lang="en-US" dirty="0" smtClean="0"/>
              <a:t>Optimization </a:t>
            </a:r>
            <a:r>
              <a:rPr lang="en-US" dirty="0" smtClean="0"/>
              <a:t>Policies</a:t>
            </a:r>
          </a:p>
          <a:p>
            <a:pPr lvl="1"/>
            <a:r>
              <a:rPr lang="en-US" dirty="0" smtClean="0"/>
              <a:t>Reinforcement Learning Theory</a:t>
            </a:r>
            <a:endParaRPr lang="en-US" dirty="0" smtClean="0"/>
          </a:p>
          <a:p>
            <a:pPr lvl="1"/>
            <a:r>
              <a:rPr lang="en-US" dirty="0" smtClean="0"/>
              <a:t>Reinforcement Learning Policies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Reinforcement Learning</a:t>
            </a:r>
          </a:p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B25E1-E5FA-40AE-A0DC-85655503F7EC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Are </a:t>
            </a:r>
            <a:r>
              <a:rPr lang="en-US" dirty="0"/>
              <a:t>there state of the art approaches that can complement job assignment with </a:t>
            </a:r>
            <a:r>
              <a:rPr lang="en-US" dirty="0" smtClean="0"/>
              <a:t>mathematical optimization </a:t>
            </a:r>
            <a:r>
              <a:rPr lang="en-US" dirty="0"/>
              <a:t>methods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 in operative environment</a:t>
            </a:r>
          </a:p>
          <a:p>
            <a:r>
              <a:rPr lang="en-US" dirty="0" smtClean="0"/>
              <a:t>Recurrent artificial neural networks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</a:t>
            </a:r>
            <a:r>
              <a:rPr lang="en-US" dirty="0" smtClean="0"/>
              <a:t>can </a:t>
            </a:r>
            <a:r>
              <a:rPr lang="en-US" dirty="0"/>
              <a:t>take up two lines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nisi, vitae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Nam dui </a:t>
            </a:r>
            <a:r>
              <a:rPr lang="en-US" dirty="0" err="1"/>
              <a:t>lectus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id, </a:t>
            </a:r>
            <a:r>
              <a:rPr lang="en-US" dirty="0" err="1"/>
              <a:t>luctus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Nunc a ante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dictum </a:t>
            </a:r>
            <a:r>
              <a:rPr lang="en-US" dirty="0" err="1"/>
              <a:t>viverra</a:t>
            </a:r>
            <a:r>
              <a:rPr lang="en-US" dirty="0"/>
              <a:t>, lacus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ligula, a cursus libero ligula ac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lacinia</a:t>
            </a:r>
            <a:r>
              <a:rPr lang="en-US" dirty="0"/>
              <a:t> at convallis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at dolor.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at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ipsum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libero.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75DBC5F-811A-4510-806A-774BA01822C0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can take up two lines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nisi, vitae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Nam dui </a:t>
            </a:r>
            <a:r>
              <a:rPr lang="en-US" dirty="0" err="1" smtClean="0"/>
              <a:t>lectus</a:t>
            </a:r>
            <a:r>
              <a:rPr lang="en-US" dirty="0" smtClean="0"/>
              <a:t>, </a:t>
            </a:r>
            <a:r>
              <a:rPr lang="en-US" dirty="0" err="1" smtClean="0"/>
              <a:t>adipiscing</a:t>
            </a:r>
            <a:r>
              <a:rPr lang="en-US" dirty="0" smtClean="0"/>
              <a:t> id </a:t>
            </a:r>
            <a:r>
              <a:rPr lang="en-US" dirty="0" err="1" smtClean="0"/>
              <a:t>volutpat</a:t>
            </a:r>
            <a:r>
              <a:rPr lang="en-US" dirty="0" smtClean="0"/>
              <a:t> id, </a:t>
            </a:r>
            <a:r>
              <a:rPr lang="en-US" dirty="0" err="1" smtClean="0"/>
              <a:t>luctus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Nunc a ante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4F22A586-2213-465D-A4DA-AF7218E3033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56872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33702BFD-8F71-412D-ABAA-264257F552C9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8151" y="2628528"/>
            <a:ext cx="1206260" cy="360040"/>
          </a:xfrm>
          <a:prstGeom prst="rect">
            <a:avLst/>
          </a:prstGeom>
          <a:solidFill>
            <a:srgbClr val="0028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8151" y="3348608"/>
            <a:ext cx="1206260" cy="360040"/>
          </a:xfrm>
          <a:prstGeom prst="rect">
            <a:avLst/>
          </a:prstGeom>
          <a:solidFill>
            <a:srgbClr val="3353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5083" y="4797152"/>
            <a:ext cx="1209328" cy="360040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5225" y="2138954"/>
            <a:ext cx="6210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Blau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80015" y="2543505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8151" y="4068688"/>
            <a:ext cx="1206260" cy="360040"/>
          </a:xfrm>
          <a:prstGeom prst="rect">
            <a:avLst/>
          </a:prstGeom>
          <a:solidFill>
            <a:srgbClr val="667E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5083" y="5517232"/>
            <a:ext cx="1209328" cy="360040"/>
          </a:xfrm>
          <a:prstGeom prst="rect">
            <a:avLst/>
          </a:prstGeom>
          <a:solidFill>
            <a:srgbClr val="CCD4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2203" y="326358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80014" y="398366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80014" y="478678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80014" y="550686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9336" y="2984746"/>
            <a:ext cx="9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0R</a:t>
            </a:r>
            <a:r>
              <a:rPr lang="en-US" sz="1000" dirty="0" smtClean="0"/>
              <a:t> </a:t>
            </a:r>
            <a:r>
              <a:rPr lang="en-US" sz="1000" dirty="0" err="1" smtClean="0"/>
              <a:t>40G</a:t>
            </a:r>
            <a:r>
              <a:rPr lang="en-US" sz="1000" dirty="0" smtClean="0"/>
              <a:t> </a:t>
            </a:r>
            <a:r>
              <a:rPr lang="en-US" sz="1000" dirty="0" err="1" smtClean="0"/>
              <a:t>165B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9335" y="3717033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51R</a:t>
            </a:r>
            <a:r>
              <a:rPr lang="en-US" sz="1000" dirty="0" smtClean="0"/>
              <a:t> </a:t>
            </a:r>
            <a:r>
              <a:rPr lang="en-US" sz="1000" dirty="0" err="1" smtClean="0"/>
              <a:t>83G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6776" y="444521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102R</a:t>
            </a:r>
            <a:r>
              <a:rPr lang="en-US" sz="1000" dirty="0" smtClean="0"/>
              <a:t> </a:t>
            </a:r>
            <a:r>
              <a:rPr lang="en-US" sz="1000" dirty="0" err="1" smtClean="0"/>
              <a:t>126G</a:t>
            </a:r>
            <a:r>
              <a:rPr lang="en-US" sz="1000" dirty="0" smtClean="0"/>
              <a:t> </a:t>
            </a:r>
            <a:r>
              <a:rPr lang="en-US" sz="1000" dirty="0" err="1" smtClean="0"/>
              <a:t>201B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8152" y="5173549"/>
            <a:ext cx="12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153R</a:t>
            </a:r>
            <a:r>
              <a:rPr lang="en-US" sz="1000" dirty="0" smtClean="0"/>
              <a:t> </a:t>
            </a:r>
            <a:r>
              <a:rPr lang="en-US" sz="1000" dirty="0" err="1" smtClean="0"/>
              <a:t>169G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6776" y="5877273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204R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237B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9256" y="2622431"/>
            <a:ext cx="1206260" cy="360040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9256" y="3342511"/>
            <a:ext cx="1206260" cy="360040"/>
          </a:xfrm>
          <a:prstGeom prst="rect">
            <a:avLst/>
          </a:prstGeom>
          <a:solidFill>
            <a:srgbClr val="B5BD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6188" y="4791055"/>
            <a:ext cx="1209328" cy="360040"/>
          </a:xfrm>
          <a:prstGeom prst="rect">
            <a:avLst/>
          </a:prstGeom>
          <a:solidFill>
            <a:srgbClr val="DAD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376330" y="2132857"/>
            <a:ext cx="669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Grau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9256" y="4062591"/>
            <a:ext cx="1206260" cy="360040"/>
          </a:xfrm>
          <a:prstGeom prst="rect">
            <a:avLst/>
          </a:prstGeom>
          <a:solidFill>
            <a:srgbClr val="C8CE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6188" y="5511135"/>
            <a:ext cx="1209328" cy="360040"/>
          </a:xfrm>
          <a:prstGeom prst="rect">
            <a:avLst/>
          </a:prstGeom>
          <a:solidFill>
            <a:srgbClr val="EDEF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6459" y="297864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163R</a:t>
            </a:r>
            <a:r>
              <a:rPr lang="en-US" sz="1000" dirty="0" smtClean="0"/>
              <a:t> </a:t>
            </a:r>
            <a:r>
              <a:rPr lang="en-US" sz="1000" dirty="0" err="1" smtClean="0"/>
              <a:t>173G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8468" y="3710936"/>
            <a:ext cx="11673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181R</a:t>
            </a:r>
            <a:r>
              <a:rPr lang="en-US" sz="1000" dirty="0" smtClean="0"/>
              <a:t> </a:t>
            </a:r>
            <a:r>
              <a:rPr lang="en-US" sz="1000" dirty="0" err="1" smtClean="0"/>
              <a:t>189G</a:t>
            </a:r>
            <a:r>
              <a:rPr lang="en-US" sz="1000" dirty="0" smtClean="0"/>
              <a:t> </a:t>
            </a:r>
            <a:r>
              <a:rPr lang="en-US" sz="1000" dirty="0" err="1" smtClean="0"/>
              <a:t>197B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7881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200R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4885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218R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226B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7881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237R</a:t>
            </a:r>
            <a:r>
              <a:rPr lang="en-US" sz="1000" dirty="0" smtClean="0"/>
              <a:t> </a:t>
            </a:r>
            <a:r>
              <a:rPr lang="en-US" sz="1000" dirty="0" err="1" smtClean="0"/>
              <a:t>239G</a:t>
            </a:r>
            <a:r>
              <a:rPr lang="en-US" sz="1000" dirty="0" smtClean="0"/>
              <a:t> </a:t>
            </a:r>
            <a:r>
              <a:rPr lang="en-US" sz="1000" dirty="0" err="1" smtClean="0"/>
              <a:t>241B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5711" y="2622431"/>
            <a:ext cx="1206260" cy="360040"/>
          </a:xfrm>
          <a:prstGeom prst="rect">
            <a:avLst/>
          </a:prstGeom>
          <a:solidFill>
            <a:srgbClr val="DC60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5711" y="3342511"/>
            <a:ext cx="1206260" cy="360040"/>
          </a:xfrm>
          <a:prstGeom prst="rect">
            <a:avLst/>
          </a:prstGeom>
          <a:solidFill>
            <a:srgbClr val="E38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2643" y="4791055"/>
            <a:ext cx="1209328" cy="360040"/>
          </a:xfrm>
          <a:prstGeom prst="rect">
            <a:avLst/>
          </a:prstGeom>
          <a:solidFill>
            <a:srgbClr val="F1BF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914652" y="2132857"/>
            <a:ext cx="10205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Ockerrot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5711" y="4062591"/>
            <a:ext cx="1206260" cy="360040"/>
          </a:xfrm>
          <a:prstGeom prst="rect">
            <a:avLst/>
          </a:prstGeom>
          <a:solidFill>
            <a:srgbClr val="EAA0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2643" y="5511135"/>
            <a:ext cx="1209328" cy="360040"/>
          </a:xfrm>
          <a:prstGeom prst="rect">
            <a:avLst/>
          </a:prstGeom>
          <a:solidFill>
            <a:srgbClr val="F8D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946895" y="2978649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220R</a:t>
            </a:r>
            <a:r>
              <a:rPr lang="en-US" sz="1000" dirty="0" smtClean="0"/>
              <a:t> </a:t>
            </a:r>
            <a:r>
              <a:rPr lang="en-US" sz="1000" dirty="0" err="1" smtClean="0"/>
              <a:t>96G</a:t>
            </a:r>
            <a:r>
              <a:rPr lang="en-US" sz="1000" dirty="0" smtClean="0"/>
              <a:t> </a:t>
            </a:r>
            <a:r>
              <a:rPr lang="en-US" sz="1000" dirty="0" err="1" smtClean="0"/>
              <a:t>39B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946896" y="3710936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227R</a:t>
            </a:r>
            <a:r>
              <a:rPr lang="en-US" sz="1000" dirty="0" smtClean="0"/>
              <a:t> </a:t>
            </a:r>
            <a:r>
              <a:rPr lang="en-US" sz="1000" dirty="0" err="1" smtClean="0"/>
              <a:t>128G</a:t>
            </a:r>
            <a:r>
              <a:rPr lang="en-US" sz="1000" dirty="0" smtClean="0"/>
              <a:t> </a:t>
            </a:r>
            <a:r>
              <a:rPr lang="en-US" sz="1000" dirty="0" err="1" smtClean="0"/>
              <a:t>82B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4336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160G</a:t>
            </a:r>
            <a:r>
              <a:rPr lang="en-US" sz="1000" dirty="0" smtClean="0"/>
              <a:t> </a:t>
            </a:r>
            <a:r>
              <a:rPr lang="en-US" sz="1000" dirty="0" err="1" smtClean="0"/>
              <a:t>125B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5711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241R</a:t>
            </a:r>
            <a:r>
              <a:rPr lang="en-US" sz="1000" dirty="0" smtClean="0"/>
              <a:t> </a:t>
            </a:r>
            <a:r>
              <a:rPr lang="en-US" sz="1000" dirty="0" err="1" smtClean="0"/>
              <a:t>191G</a:t>
            </a:r>
            <a:r>
              <a:rPr lang="en-US" sz="1000" dirty="0" smtClean="0"/>
              <a:t> </a:t>
            </a:r>
            <a:r>
              <a:rPr lang="en-US" sz="1000" dirty="0" err="1" smtClean="0"/>
              <a:t>169B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4336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248R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1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Ergänzungsfarben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AFE09599-E0A6-43F3-80A7-56B7E897668B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7074" y="2627784"/>
            <a:ext cx="1206260" cy="360040"/>
          </a:xfrm>
          <a:prstGeom prst="rect">
            <a:avLst/>
          </a:prstGeom>
          <a:solidFill>
            <a:srgbClr val="0B82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7074" y="3347864"/>
            <a:ext cx="1206260" cy="360040"/>
          </a:xfrm>
          <a:prstGeom prst="rect">
            <a:avLst/>
          </a:prstGeom>
          <a:solidFill>
            <a:srgbClr val="3C9F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4006" y="4796408"/>
            <a:ext cx="1209328" cy="360040"/>
          </a:xfrm>
          <a:prstGeom prst="rect">
            <a:avLst/>
          </a:prstGeom>
          <a:solidFill>
            <a:srgbClr val="9ED0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4149" y="2138210"/>
            <a:ext cx="7781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Türkis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78938" y="2542761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7074" y="4067944"/>
            <a:ext cx="1206260" cy="360040"/>
          </a:xfrm>
          <a:prstGeom prst="rect">
            <a:avLst/>
          </a:prstGeom>
          <a:solidFill>
            <a:srgbClr val="6BB7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4006" y="5516488"/>
            <a:ext cx="1209328" cy="360040"/>
          </a:xfrm>
          <a:prstGeom prst="rect">
            <a:avLst/>
          </a:prstGeom>
          <a:solidFill>
            <a:srgbClr val="CFE8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1126" y="326284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78937" y="398292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78937" y="478604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78937" y="550612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8259" y="2984002"/>
            <a:ext cx="109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11R</a:t>
            </a:r>
            <a:r>
              <a:rPr lang="en-US" sz="1000" dirty="0" smtClean="0"/>
              <a:t> </a:t>
            </a:r>
            <a:r>
              <a:rPr lang="en-US" sz="1000" dirty="0" err="1" smtClean="0"/>
              <a:t>130G</a:t>
            </a:r>
            <a:r>
              <a:rPr lang="en-US" sz="1000" dirty="0" smtClean="0"/>
              <a:t> </a:t>
            </a:r>
            <a:r>
              <a:rPr lang="en-US" sz="1000" dirty="0" err="1" smtClean="0"/>
              <a:t>160B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8259" y="3716289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60R</a:t>
            </a:r>
            <a:r>
              <a:rPr lang="en-US" sz="1000" dirty="0" smtClean="0"/>
              <a:t> </a:t>
            </a:r>
            <a:r>
              <a:rPr lang="en-US" sz="1000" dirty="0" err="1" smtClean="0"/>
              <a:t>159G</a:t>
            </a:r>
            <a:r>
              <a:rPr lang="en-US" sz="1000" dirty="0" smtClean="0"/>
              <a:t> </a:t>
            </a:r>
            <a:r>
              <a:rPr lang="en-US" sz="1000" dirty="0" err="1" smtClean="0"/>
              <a:t>182B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5699" y="444447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107R</a:t>
            </a:r>
            <a:r>
              <a:rPr lang="en-US" sz="1000" dirty="0" smtClean="0"/>
              <a:t> </a:t>
            </a:r>
            <a:r>
              <a:rPr lang="en-US" sz="1000" dirty="0" err="1" smtClean="0"/>
              <a:t>183G</a:t>
            </a:r>
            <a:r>
              <a:rPr lang="en-US" sz="1000" dirty="0" smtClean="0"/>
              <a:t> </a:t>
            </a:r>
            <a:r>
              <a:rPr lang="en-US" sz="1000" dirty="0" err="1" smtClean="0"/>
              <a:t>199B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7074" y="517280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158R</a:t>
            </a:r>
            <a:r>
              <a:rPr lang="en-US" sz="1000" dirty="0" smtClean="0"/>
              <a:t> </a:t>
            </a:r>
            <a:r>
              <a:rPr lang="en-US" sz="1000" dirty="0" err="1" smtClean="0"/>
              <a:t>208G</a:t>
            </a:r>
            <a:r>
              <a:rPr lang="en-US" sz="1000" dirty="0" smtClean="0"/>
              <a:t> </a:t>
            </a:r>
            <a:r>
              <a:rPr lang="en-US" sz="1000" dirty="0" err="1" smtClean="0"/>
              <a:t>217B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5699" y="587652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207R</a:t>
            </a:r>
            <a:r>
              <a:rPr lang="en-US" sz="1000" dirty="0" smtClean="0"/>
              <a:t> </a:t>
            </a:r>
            <a:r>
              <a:rPr lang="en-US" sz="1000" dirty="0" err="1" smtClean="0"/>
              <a:t>232G</a:t>
            </a:r>
            <a:r>
              <a:rPr lang="en-US" sz="1000" dirty="0" smtClean="0"/>
              <a:t> </a:t>
            </a:r>
            <a:r>
              <a:rPr lang="en-US" sz="1000" dirty="0" err="1" smtClean="0"/>
              <a:t>236B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8179" y="2621687"/>
            <a:ext cx="1206260" cy="360040"/>
          </a:xfrm>
          <a:prstGeom prst="rect">
            <a:avLst/>
          </a:prstGeom>
          <a:solidFill>
            <a:srgbClr val="2A7F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8179" y="3341767"/>
            <a:ext cx="1206260" cy="360040"/>
          </a:xfrm>
          <a:prstGeom prst="rect">
            <a:avLst/>
          </a:prstGeom>
          <a:solidFill>
            <a:srgbClr val="569D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5111" y="4790311"/>
            <a:ext cx="1209328" cy="360040"/>
          </a:xfrm>
          <a:prstGeom prst="rect">
            <a:avLst/>
          </a:prstGeom>
          <a:solidFill>
            <a:srgbClr val="ABCE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041367" y="2132113"/>
            <a:ext cx="1505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Flaschengrün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8179" y="4061847"/>
            <a:ext cx="1206260" cy="360040"/>
          </a:xfrm>
          <a:prstGeom prst="rect">
            <a:avLst/>
          </a:prstGeom>
          <a:solidFill>
            <a:srgbClr val="80B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5111" y="5510391"/>
            <a:ext cx="1209328" cy="360040"/>
          </a:xfrm>
          <a:prstGeom prst="rect">
            <a:avLst/>
          </a:prstGeom>
          <a:solidFill>
            <a:srgbClr val="D5E7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5382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42R</a:t>
            </a:r>
            <a:r>
              <a:rPr lang="en-US" sz="1000" dirty="0" smtClean="0"/>
              <a:t> </a:t>
            </a:r>
            <a:r>
              <a:rPr lang="en-US" sz="1000" dirty="0" err="1" smtClean="0"/>
              <a:t>127G</a:t>
            </a:r>
            <a:r>
              <a:rPr lang="en-US" sz="1000" dirty="0" smtClean="0"/>
              <a:t> </a:t>
            </a:r>
            <a:r>
              <a:rPr lang="en-US" sz="1000" dirty="0" err="1" smtClean="0"/>
              <a:t>98B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7391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86R</a:t>
            </a:r>
            <a:r>
              <a:rPr lang="en-US" sz="1000" dirty="0" smtClean="0"/>
              <a:t> </a:t>
            </a:r>
            <a:r>
              <a:rPr lang="en-US" sz="1000" dirty="0" err="1" smtClean="0"/>
              <a:t>157G</a:t>
            </a:r>
            <a:r>
              <a:rPr lang="en-US" sz="1000" dirty="0" smtClean="0"/>
              <a:t> </a:t>
            </a:r>
            <a:r>
              <a:rPr lang="en-US" sz="1000" dirty="0" err="1" smtClean="0"/>
              <a:t>133B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6804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128R</a:t>
            </a:r>
            <a:r>
              <a:rPr lang="en-US" sz="1000" dirty="0" smtClean="0"/>
              <a:t> </a:t>
            </a:r>
            <a:r>
              <a:rPr lang="en-US" sz="1000" dirty="0" err="1" smtClean="0"/>
              <a:t>182G</a:t>
            </a:r>
            <a:r>
              <a:rPr lang="en-US" sz="1000" dirty="0" smtClean="0"/>
              <a:t> </a:t>
            </a:r>
            <a:r>
              <a:rPr lang="en-US" sz="1000" dirty="0" err="1" smtClean="0"/>
              <a:t>164B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3808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171R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194B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6804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231G</a:t>
            </a:r>
            <a:r>
              <a:rPr lang="en-US" sz="1000" dirty="0" smtClean="0"/>
              <a:t> </a:t>
            </a:r>
            <a:r>
              <a:rPr lang="en-US" sz="1000" dirty="0" err="1" smtClean="0"/>
              <a:t>225B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4634" y="2621687"/>
            <a:ext cx="1206260" cy="360040"/>
          </a:xfrm>
          <a:prstGeom prst="rect">
            <a:avLst/>
          </a:prstGeom>
          <a:solidFill>
            <a:srgbClr val="91C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4634" y="3341767"/>
            <a:ext cx="1206260" cy="360040"/>
          </a:xfrm>
          <a:prstGeom prst="rect">
            <a:avLst/>
          </a:prstGeom>
          <a:solidFill>
            <a:srgbClr val="AAD4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1566" y="4790311"/>
            <a:ext cx="1209328" cy="360040"/>
          </a:xfrm>
          <a:prstGeom prst="rect">
            <a:avLst/>
          </a:prstGeom>
          <a:solidFill>
            <a:srgbClr val="D5E9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841566" y="2132113"/>
            <a:ext cx="12756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Lindengrün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4634" y="4061847"/>
            <a:ext cx="1206260" cy="360040"/>
          </a:xfrm>
          <a:prstGeom prst="rect">
            <a:avLst/>
          </a:prstGeom>
          <a:solidFill>
            <a:srgbClr val="BFDF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1566" y="5510391"/>
            <a:ext cx="1209328" cy="360040"/>
          </a:xfrm>
          <a:prstGeom prst="rect">
            <a:avLst/>
          </a:prstGeom>
          <a:solidFill>
            <a:srgbClr val="EAF4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889306" y="2977905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145R</a:t>
            </a:r>
            <a:r>
              <a:rPr lang="en-US" sz="1000" dirty="0" smtClean="0"/>
              <a:t> </a:t>
            </a:r>
            <a:r>
              <a:rPr lang="en-US" sz="1000" dirty="0" err="1" smtClean="0"/>
              <a:t>195G</a:t>
            </a:r>
            <a:r>
              <a:rPr lang="en-US" sz="1000" dirty="0" smtClean="0"/>
              <a:t> </a:t>
            </a:r>
            <a:r>
              <a:rPr lang="en-US" sz="1000" dirty="0" err="1" smtClean="0"/>
              <a:t>74B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841566" y="3710192"/>
            <a:ext cx="11661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170R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112B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3259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191R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148B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4634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3259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244G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5" name="Rechteck 44"/>
          <p:cNvSpPr/>
          <p:nvPr/>
        </p:nvSpPr>
        <p:spPr bwMode="auto">
          <a:xfrm>
            <a:off x="6515626" y="2621687"/>
            <a:ext cx="1206260" cy="360040"/>
          </a:xfrm>
          <a:prstGeom prst="rect">
            <a:avLst/>
          </a:prstGeom>
          <a:solidFill>
            <a:srgbClr val="FEDE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6515626" y="3341767"/>
            <a:ext cx="1206260" cy="360040"/>
          </a:xfrm>
          <a:prstGeom prst="rect">
            <a:avLst/>
          </a:prstGeom>
          <a:solidFill>
            <a:srgbClr val="FBE65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512558" y="4790311"/>
            <a:ext cx="1209328" cy="360040"/>
          </a:xfrm>
          <a:prstGeom prst="rect">
            <a:avLst/>
          </a:prstGeom>
          <a:solidFill>
            <a:srgbClr val="FDF3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497750" y="2132113"/>
            <a:ext cx="1169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Warmgelb</a:t>
            </a:r>
            <a:endParaRPr lang="en-US" dirty="0"/>
          </a:p>
        </p:txBody>
      </p:sp>
      <p:sp>
        <p:nvSpPr>
          <p:cNvPr id="60" name="Rechteck 59"/>
          <p:cNvSpPr/>
          <p:nvPr/>
        </p:nvSpPr>
        <p:spPr bwMode="auto">
          <a:xfrm>
            <a:off x="6515626" y="4061847"/>
            <a:ext cx="1206260" cy="360040"/>
          </a:xfrm>
          <a:prstGeom prst="rect">
            <a:avLst/>
          </a:prstGeom>
          <a:solidFill>
            <a:srgbClr val="FCEC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61" name="Rechteck 60"/>
          <p:cNvSpPr/>
          <p:nvPr/>
        </p:nvSpPr>
        <p:spPr bwMode="auto">
          <a:xfrm>
            <a:off x="6512558" y="5510391"/>
            <a:ext cx="1209328" cy="360040"/>
          </a:xfrm>
          <a:prstGeom prst="rect">
            <a:avLst/>
          </a:prstGeom>
          <a:solidFill>
            <a:srgbClr val="FEF9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616810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0B</a:t>
            </a:r>
            <a:endParaRPr lang="en-US" sz="1000" dirty="0"/>
          </a:p>
        </p:txBody>
      </p:sp>
      <p:sp>
        <p:nvSpPr>
          <p:cNvPr id="63" name="Rechteck 62"/>
          <p:cNvSpPr/>
          <p:nvPr/>
        </p:nvSpPr>
        <p:spPr>
          <a:xfrm>
            <a:off x="6569759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251R</a:t>
            </a:r>
            <a:r>
              <a:rPr lang="en-US" sz="1000" dirty="0" smtClean="0"/>
              <a:t> </a:t>
            </a:r>
            <a:r>
              <a:rPr lang="en-US" sz="1000" dirty="0" err="1" smtClean="0"/>
              <a:t>230G</a:t>
            </a:r>
            <a:r>
              <a:rPr lang="en-US" sz="1000" dirty="0" smtClean="0"/>
              <a:t> </a:t>
            </a:r>
            <a:r>
              <a:rPr lang="en-US" sz="1000" dirty="0" err="1" smtClean="0"/>
              <a:t>81B</a:t>
            </a:r>
            <a:endParaRPr lang="en-US" sz="1000" dirty="0"/>
          </a:p>
        </p:txBody>
      </p:sp>
      <p:sp>
        <p:nvSpPr>
          <p:cNvPr id="64" name="Rechteck 63"/>
          <p:cNvSpPr/>
          <p:nvPr/>
        </p:nvSpPr>
        <p:spPr>
          <a:xfrm>
            <a:off x="6534251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252R</a:t>
            </a:r>
            <a:r>
              <a:rPr lang="en-US" sz="1000" dirty="0" smtClean="0"/>
              <a:t> </a:t>
            </a:r>
            <a:r>
              <a:rPr lang="en-US" sz="1000" dirty="0" err="1" smtClean="0"/>
              <a:t>236G</a:t>
            </a:r>
            <a:r>
              <a:rPr lang="en-US" sz="1000" dirty="0" smtClean="0"/>
              <a:t> </a:t>
            </a:r>
            <a:r>
              <a:rPr lang="en-US" sz="1000" dirty="0" err="1" smtClean="0"/>
              <a:t>124B</a:t>
            </a:r>
            <a:endParaRPr lang="en-US" sz="1000" dirty="0"/>
          </a:p>
        </p:txBody>
      </p:sp>
      <p:sp>
        <p:nvSpPr>
          <p:cNvPr id="65" name="Rechteck 64"/>
          <p:cNvSpPr/>
          <p:nvPr/>
        </p:nvSpPr>
        <p:spPr>
          <a:xfrm>
            <a:off x="6515626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253R</a:t>
            </a:r>
            <a:r>
              <a:rPr lang="en-US" sz="1000" dirty="0" smtClean="0"/>
              <a:t> </a:t>
            </a:r>
            <a:r>
              <a:rPr lang="en-US" sz="1000" dirty="0" err="1" smtClean="0"/>
              <a:t>243G</a:t>
            </a:r>
            <a:r>
              <a:rPr lang="en-US" sz="1000" dirty="0" smtClean="0"/>
              <a:t> </a:t>
            </a:r>
            <a:r>
              <a:rPr lang="en-US" sz="1000" dirty="0" err="1" smtClean="0"/>
              <a:t>168B</a:t>
            </a:r>
            <a:endParaRPr lang="en-US" sz="1000" dirty="0"/>
          </a:p>
        </p:txBody>
      </p:sp>
      <p:sp>
        <p:nvSpPr>
          <p:cNvPr id="66" name="Rechteck 65"/>
          <p:cNvSpPr/>
          <p:nvPr/>
        </p:nvSpPr>
        <p:spPr>
          <a:xfrm>
            <a:off x="6534251" y="5870432"/>
            <a:ext cx="1151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249B</a:t>
            </a:r>
            <a:r>
              <a:rPr lang="en-US" sz="1000" dirty="0" smtClean="0"/>
              <a:t> </a:t>
            </a:r>
            <a:r>
              <a:rPr lang="en-US" sz="1000" dirty="0" err="1" smtClean="0"/>
              <a:t>211B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human </a:t>
            </a:r>
            <a:r>
              <a:rPr lang="en-US" dirty="0" smtClean="0"/>
              <a:t>agents interaction with workflow processes in order to:</a:t>
            </a:r>
          </a:p>
          <a:p>
            <a:pPr lvl="1"/>
            <a:r>
              <a:rPr lang="en-US" dirty="0" smtClean="0"/>
              <a:t>Save costs</a:t>
            </a:r>
          </a:p>
          <a:p>
            <a:pPr lvl="1"/>
            <a:r>
              <a:rPr lang="en-US" dirty="0" smtClean="0"/>
              <a:t>Workload fairness</a:t>
            </a:r>
          </a:p>
          <a:p>
            <a:pPr lvl="1"/>
            <a:r>
              <a:rPr lang="en-US" dirty="0" smtClean="0"/>
              <a:t>Optimal resources usage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Can current optimization methods for job assignment in workflow processes be further developed?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there state of the art approaches that can complement job assignment with </a:t>
            </a:r>
            <a:r>
              <a:rPr lang="en-US" dirty="0" smtClean="0"/>
              <a:t>mathematical optimization </a:t>
            </a:r>
            <a:r>
              <a:rPr lang="en-US" dirty="0"/>
              <a:t>methods?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 Loaded Qualified Person (LLQP)</a:t>
            </a:r>
          </a:p>
          <a:p>
            <a:r>
              <a:rPr lang="en-US" dirty="0" smtClean="0"/>
              <a:t>Shared Queue (SQ)</a:t>
            </a:r>
          </a:p>
          <a:p>
            <a:r>
              <a:rPr lang="en-US" dirty="0" smtClean="0"/>
              <a:t>K-Batch</a:t>
            </a:r>
          </a:p>
          <a:p>
            <a:r>
              <a:rPr lang="en-US" dirty="0" smtClean="0"/>
              <a:t>K-Batch-1</a:t>
            </a:r>
          </a:p>
          <a:p>
            <a:r>
              <a:rPr lang="en-US" dirty="0" smtClean="0"/>
              <a:t>1-Batch-1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27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1199456" y="393305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Loaded Qualified Person (LLQP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Document 21"/>
          <p:cNvSpPr>
            <a:spLocks noChangeAspect="1"/>
          </p:cNvSpPr>
          <p:nvPr/>
        </p:nvSpPr>
        <p:spPr bwMode="auto">
          <a:xfrm>
            <a:off x="2630068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335969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Flowchart: Document 23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Flowchart: Document 24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Document 25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0651 -1.85185E-6 C -0.29922 -1.85185E-6 -0.41302 0.02894 -0.41302 0.05278 L -0.41302 0.1055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329</TotalTime>
  <Words>1081</Words>
  <Application>Microsoft Office PowerPoint</Application>
  <PresentationFormat>Widescreen</PresentationFormat>
  <Paragraphs>282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ＭＳ Ｐゴシック</vt:lpstr>
      <vt:lpstr>Arial</vt:lpstr>
      <vt:lpstr>Cambria Math</vt:lpstr>
      <vt:lpstr>UZH</vt:lpstr>
      <vt:lpstr>Workflow Optimization</vt:lpstr>
      <vt:lpstr>Table of Contents</vt:lpstr>
      <vt:lpstr>Table of Contents </vt:lpstr>
      <vt:lpstr>Introduction</vt:lpstr>
      <vt:lpstr>Motivation</vt:lpstr>
      <vt:lpstr>Research Questions</vt:lpstr>
      <vt:lpstr>Methodology</vt:lpstr>
      <vt:lpstr>Optimization Policies</vt:lpstr>
      <vt:lpstr>Least Loaded Qualified Person (LLQP)</vt:lpstr>
      <vt:lpstr>Shared Queue (SQ)</vt:lpstr>
      <vt:lpstr>K-Batch</vt:lpstr>
      <vt:lpstr>K-Batch-1</vt:lpstr>
      <vt:lpstr>1-Batch-1</vt:lpstr>
      <vt:lpstr>Solvers for Batch Policies</vt:lpstr>
      <vt:lpstr>Reinforcement Learning</vt:lpstr>
      <vt:lpstr>Monte Carlo</vt:lpstr>
      <vt:lpstr>Temporal Difference</vt:lpstr>
      <vt:lpstr>Reinforcement Learning Policies</vt:lpstr>
      <vt:lpstr>Results</vt:lpstr>
      <vt:lpstr>Key Performance Indicators (KPIs)</vt:lpstr>
      <vt:lpstr>Optimization Results (Higher is Better)</vt:lpstr>
      <vt:lpstr>Reinforcement Learning Results (Higher is Better)</vt:lpstr>
      <vt:lpstr>Discussion, Conclusion and Outlook</vt:lpstr>
      <vt:lpstr>Optimization Fairness</vt:lpstr>
      <vt:lpstr>Computational Complexity</vt:lpstr>
      <vt:lpstr>Optimization Speedup Tradeoff</vt:lpstr>
      <vt:lpstr>Reinforcement Learning Alternative</vt:lpstr>
      <vt:lpstr>Future Work</vt:lpstr>
      <vt:lpstr>Research Question 1</vt:lpstr>
      <vt:lpstr>Research Question 2</vt:lpstr>
      <vt:lpstr>The title of this slide can take up two lines </vt:lpstr>
      <vt:lpstr>The title of this slide can take up two lines </vt:lpstr>
      <vt:lpstr>PowerPoint Presentation</vt:lpstr>
      <vt:lpstr>Kernfarben</vt:lpstr>
      <vt:lpstr>Ergänzungsfarben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Optimization</dc:title>
  <dc:subject/>
  <dc:creator>Filip Kocovski</dc:creator>
  <cp:keywords/>
  <dc:description>Vorlage uzh_praesentationen_16:9_e MSO2016 v3 11.02.2016</dc:description>
  <cp:lastModifiedBy>Filip Kocovski</cp:lastModifiedBy>
  <cp:revision>63</cp:revision>
  <dcterms:created xsi:type="dcterms:W3CDTF">2017-04-12T09:28:12Z</dcterms:created>
  <dcterms:modified xsi:type="dcterms:W3CDTF">2017-04-18T12:01:50Z</dcterms:modified>
  <cp:category/>
</cp:coreProperties>
</file>