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98" r:id="rId9"/>
    <p:sldId id="273" r:id="rId10"/>
    <p:sldId id="293" r:id="rId11"/>
    <p:sldId id="288" r:id="rId12"/>
    <p:sldId id="289" r:id="rId13"/>
    <p:sldId id="290" r:id="rId14"/>
    <p:sldId id="291" r:id="rId15"/>
    <p:sldId id="292" r:id="rId16"/>
    <p:sldId id="274" r:id="rId17"/>
    <p:sldId id="295" r:id="rId18"/>
    <p:sldId id="296" r:id="rId19"/>
    <p:sldId id="306" r:id="rId20"/>
    <p:sldId id="271" r:id="rId21"/>
    <p:sldId id="307" r:id="rId22"/>
    <p:sldId id="275" r:id="rId23"/>
    <p:sldId id="303" r:id="rId24"/>
    <p:sldId id="304" r:id="rId25"/>
    <p:sldId id="305" r:id="rId26"/>
    <p:sldId id="267" r:id="rId27"/>
    <p:sldId id="277" r:id="rId28"/>
    <p:sldId id="276" r:id="rId29"/>
    <p:sldId id="278" r:id="rId30"/>
    <p:sldId id="268" r:id="rId31"/>
    <p:sldId id="279" r:id="rId32"/>
    <p:sldId id="280" r:id="rId33"/>
    <p:sldId id="281" r:id="rId34"/>
    <p:sldId id="282" r:id="rId35"/>
    <p:sldId id="283" r:id="rId36"/>
    <p:sldId id="286" r:id="rId37"/>
    <p:sldId id="287" r:id="rId38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98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306"/>
            <p14:sldId id="271"/>
            <p14:sldId id="307"/>
            <p14:sldId id="275"/>
            <p14:sldId id="303"/>
            <p14:sldId id="304"/>
            <p14:sldId id="30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Objects="1">
      <p:cViewPr>
        <p:scale>
          <a:sx n="125" d="100"/>
          <a:sy n="125" d="100"/>
        </p:scale>
        <p:origin x="810" y="1164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46" d="100"/>
          <a:sy n="146" d="100"/>
        </p:scale>
        <p:origin x="4608" y="11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614696"/>
        <c:axId val="365613128"/>
      </c:barChart>
      <c:catAx>
        <c:axId val="36561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13128"/>
        <c:crosses val="autoZero"/>
        <c:auto val="1"/>
        <c:lblAlgn val="ctr"/>
        <c:lblOffset val="100"/>
        <c:noMultiLvlLbl val="0"/>
      </c:catAx>
      <c:valAx>
        <c:axId val="36561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1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611168"/>
        <c:axId val="365613520"/>
      </c:barChart>
      <c:catAx>
        <c:axId val="36561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13520"/>
        <c:crosses val="autoZero"/>
        <c:auto val="1"/>
        <c:lblAlgn val="ctr"/>
        <c:lblOffset val="100"/>
        <c:noMultiLvlLbl val="0"/>
      </c:catAx>
      <c:valAx>
        <c:axId val="36561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1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5145816"/>
        <c:axId val="335141504"/>
      </c:barChart>
      <c:catAx>
        <c:axId val="33514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141504"/>
        <c:crosses val="autoZero"/>
        <c:auto val="1"/>
        <c:lblAlgn val="ctr"/>
        <c:lblOffset val="100"/>
        <c:noMultiLvlLbl val="0"/>
      </c:catAx>
      <c:valAx>
        <c:axId val="335141504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14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198688"/>
        <c:axId val="335804880"/>
      </c:barChart>
      <c:catAx>
        <c:axId val="3341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04880"/>
        <c:crosses val="autoZero"/>
        <c:auto val="1"/>
        <c:lblAlgn val="ctr"/>
        <c:lblOffset val="100"/>
        <c:noMultiLvlLbl val="0"/>
      </c:catAx>
      <c:valAx>
        <c:axId val="335804880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19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0" dirty="0" smtClean="0"/>
              <a:t> = number of users</a:t>
            </a:r>
          </a:p>
          <a:p>
            <a:r>
              <a:rPr lang="en-US" baseline="0" dirty="0" smtClean="0"/>
              <a:t>n = batch size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01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1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slide" Target="slide17.xml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976690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01255"/>
              <a:gd name="adj4" fmla="val -3626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job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gets assigned to only 1 user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376000" y="2205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43047"/>
              <a:gd name="adj4" fmla="val -5660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Maximum flowtime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Action Button: Return 11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-62713"/>
              <a:gd name="adj4" fmla="val -9683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63895"/>
              <a:gd name="adj4" fmla="val -7283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job gets assigned to only 1 user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ction Button: Return 16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5736000" y="3573000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6096000" y="4653000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Flowtime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429000"/>
            <a:ext cx="724529" cy="72452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504471"/>
            <a:ext cx="724529" cy="72452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 bwMode="auto">
          <a:xfrm>
            <a:off x="3576000" y="5589000"/>
            <a:ext cx="39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3576000" y="3069000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 bwMode="auto">
          <a:xfrm>
            <a:off x="6096000" y="3069000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blipFill rotWithShape="0">
                <a:blip r:embed="rId8"/>
                <a:stretch>
                  <a:fillRect l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416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ction Button: Custom 89">
            <a:hlinkClick r:id="rId11" action="ppaction://hlinksldjump" highlightClick="1"/>
          </p:cNvPr>
          <p:cNvSpPr/>
          <p:nvPr/>
        </p:nvSpPr>
        <p:spPr bwMode="auto">
          <a:xfrm>
            <a:off x="10919998" y="5805000"/>
            <a:ext cx="360775" cy="216000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MSA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" name="Action Button: Custom 90">
            <a:hlinkClick r:id="rId12" action="ppaction://hlinksldjump" highlightClick="1"/>
          </p:cNvPr>
          <p:cNvSpPr/>
          <p:nvPr/>
        </p:nvSpPr>
        <p:spPr bwMode="auto">
          <a:xfrm>
            <a:off x="10919999" y="6093000"/>
            <a:ext cx="360775" cy="212306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36000" y="5412028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87" grpId="0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Backgammon: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Go: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Flying a helicopter: continuous state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 smtClean="0"/>
              <a:t>Function Approximation (VFA)</a:t>
            </a:r>
          </a:p>
          <a:p>
            <a:r>
              <a:rPr lang="en-US" dirty="0" smtClean="0"/>
              <a:t>Policy Gradient (PG)</a:t>
            </a:r>
          </a:p>
          <a:p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Internal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State space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Stochastic gradient descent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Update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2436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Nonlinear approximation</a:t>
                </a:r>
              </a:p>
              <a:p>
                <a:r>
                  <a:rPr lang="en-US" dirty="0" smtClean="0"/>
                  <a:t>Use policy gradient approach for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categorization of output layer</a:t>
                </a:r>
              </a:p>
              <a:p>
                <a:r>
                  <a:rPr lang="en-US" dirty="0" smtClean="0"/>
                  <a:t>Update synaptic connections by means of  MC based backpropagation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</a:t>
            </a:r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/>
              <a:t>Long training sessions for reinforcement learning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Vanishing and exploding gradient </a:t>
            </a:r>
            <a:r>
              <a:rPr lang="en-US" dirty="0" smtClean="0"/>
              <a:t>problem for deep artificial neural 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usage</a:t>
            </a:r>
          </a:p>
          <a:p>
            <a:r>
              <a:rPr lang="en-US" dirty="0" smtClean="0"/>
              <a:t>Further develop traditional role resolution methods</a:t>
            </a:r>
          </a:p>
          <a:p>
            <a:r>
              <a:rPr lang="en-US" dirty="0" smtClean="0"/>
              <a:t>Solve role resolution in a stochastic fashion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09429" y="4960048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62286" y="4780333"/>
            <a:ext cx="504000" cy="43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2496000" y="5373000"/>
            <a:ext cx="2736000" cy="288000"/>
          </a:xfrm>
          <a:prstGeom prst="borderCallout1">
            <a:avLst>
              <a:gd name="adj1" fmla="val 18750"/>
              <a:gd name="adj2" fmla="val -8333"/>
              <a:gd name="adj3" fmla="val -46526"/>
              <a:gd name="adj4" fmla="val -1454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Policy based role resolution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4649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based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Human actors claim jobs</a:t>
            </a:r>
          </a:p>
          <a:p>
            <a:r>
              <a:rPr lang="en-US" dirty="0" smtClean="0"/>
              <a:t>Push based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2434</TotalTime>
  <Words>921</Words>
  <Application>Microsoft Office PowerPoint</Application>
  <PresentationFormat>Widescreen</PresentationFormat>
  <Paragraphs>314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Discrete Event Simulation Environment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Mixed Integer Linear Programming Policies</vt:lpstr>
      <vt:lpstr>Minimizing Sequential Assignment (MSA)</vt:lpstr>
      <vt:lpstr>Service Time Minimization with ESDMF as Upper Bound (ST)</vt:lpstr>
      <vt:lpstr>Task Flowtime</vt:lpstr>
      <vt:lpstr>Reinforcement Learning According to Sutton and Barto (2017)</vt:lpstr>
      <vt:lpstr>State Space Size</vt:lpstr>
      <vt:lpstr>Reinforcement Learning Policies</vt:lpstr>
      <vt:lpstr>Value Function Approximation</vt:lpstr>
      <vt:lpstr>Policy Gradient</vt:lpstr>
      <vt:lpstr>Artificial Neural Networks</vt:lpstr>
      <vt:lpstr>Results</vt:lpstr>
      <vt:lpstr>Key Performance Indicators (KPIs)</vt:lpstr>
      <vt:lpstr>Mixed Integer Linear Programming Results</vt:lpstr>
      <vt:lpstr>Reinforcement Learning Results</vt:lpstr>
      <vt:lpstr>Discussion, Conclusion and Outlook</vt:lpstr>
      <vt:lpstr>Optimization Fairness</vt:lpstr>
      <vt:lpstr>Formulation Complexity</vt:lpstr>
      <vt:lpstr>MILP Speedup Tradeoff</vt:lpstr>
      <vt:lpstr>Reinforcement Learning Alternative</vt:lpstr>
      <vt:lpstr>Future Work</vt:lpstr>
      <vt:lpstr>Research Question 1</vt:lpstr>
      <vt:lpstr>Research Question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239</cp:revision>
  <dcterms:created xsi:type="dcterms:W3CDTF">2017-04-12T09:28:12Z</dcterms:created>
  <dcterms:modified xsi:type="dcterms:W3CDTF">2017-05-08T11:16:33Z</dcterms:modified>
  <cp:category/>
</cp:coreProperties>
</file>