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9" r:id="rId3"/>
    <p:sldId id="257" r:id="rId4"/>
    <p:sldId id="264" r:id="rId5"/>
    <p:sldId id="308" r:id="rId6"/>
    <p:sldId id="270" r:id="rId7"/>
    <p:sldId id="266" r:id="rId8"/>
    <p:sldId id="277" r:id="rId9"/>
    <p:sldId id="298" r:id="rId10"/>
    <p:sldId id="273" r:id="rId11"/>
    <p:sldId id="288" r:id="rId12"/>
    <p:sldId id="290" r:id="rId13"/>
    <p:sldId id="274" r:id="rId14"/>
    <p:sldId id="309" r:id="rId15"/>
    <p:sldId id="296" r:id="rId16"/>
    <p:sldId id="280" r:id="rId17"/>
    <p:sldId id="271" r:id="rId18"/>
    <p:sldId id="307" r:id="rId19"/>
    <p:sldId id="275" r:id="rId20"/>
    <p:sldId id="303" r:id="rId21"/>
    <p:sldId id="304" r:id="rId22"/>
    <p:sldId id="305" r:id="rId23"/>
    <p:sldId id="267" r:id="rId24"/>
    <p:sldId id="310" r:id="rId25"/>
    <p:sldId id="276" r:id="rId26"/>
    <p:sldId id="278" r:id="rId27"/>
    <p:sldId id="268" r:id="rId28"/>
    <p:sldId id="279" r:id="rId29"/>
    <p:sldId id="281" r:id="rId30"/>
    <p:sldId id="282" r:id="rId31"/>
    <p:sldId id="283" r:id="rId32"/>
    <p:sldId id="286" r:id="rId33"/>
    <p:sldId id="287" r:id="rId34"/>
  </p:sldIdLst>
  <p:sldSz cx="12192000" cy="6858000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6D4DE4CB-CE46-498D-B9D5-F85CACFBCD7A}">
          <p14:sldIdLst>
            <p14:sldId id="256"/>
            <p14:sldId id="259"/>
            <p14:sldId id="257"/>
            <p14:sldId id="264"/>
            <p14:sldId id="308"/>
            <p14:sldId id="270"/>
            <p14:sldId id="266"/>
            <p14:sldId id="277"/>
            <p14:sldId id="298"/>
            <p14:sldId id="273"/>
            <p14:sldId id="288"/>
            <p14:sldId id="290"/>
            <p14:sldId id="274"/>
            <p14:sldId id="309"/>
            <p14:sldId id="296"/>
            <p14:sldId id="280"/>
            <p14:sldId id="271"/>
            <p14:sldId id="307"/>
            <p14:sldId id="275"/>
            <p14:sldId id="303"/>
            <p14:sldId id="304"/>
            <p14:sldId id="305"/>
            <p14:sldId id="267"/>
            <p14:sldId id="310"/>
            <p14:sldId id="276"/>
            <p14:sldId id="278"/>
            <p14:sldId id="268"/>
            <p14:sldId id="279"/>
            <p14:sldId id="281"/>
            <p14:sldId id="282"/>
            <p14:sldId id="283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orient="horz" pos="2840" userDrawn="1">
          <p15:clr>
            <a:srgbClr val="A4A3A4"/>
          </p15:clr>
        </p15:guide>
        <p15:guide id="3" orient="horz" pos="3793" userDrawn="1">
          <p15:clr>
            <a:srgbClr val="A4A3A4"/>
          </p15:clr>
        </p15:guide>
        <p15:guide id="5" pos="5654" userDrawn="1">
          <p15:clr>
            <a:srgbClr val="A4A3A4"/>
          </p15:clr>
        </p15:guide>
        <p15:guide id="6" pos="3727" userDrawn="1">
          <p15:clr>
            <a:srgbClr val="A4A3A4"/>
          </p15:clr>
        </p15:guide>
        <p15:guide id="8" pos="5473" userDrawn="1">
          <p15:clr>
            <a:srgbClr val="A4A3A4"/>
          </p15:clr>
        </p15:guide>
        <p15:guide id="9" pos="7015" userDrawn="1">
          <p15:clr>
            <a:srgbClr val="A4A3A4"/>
          </p15:clr>
        </p15:guide>
        <p15:guide id="10" pos="7106" userDrawn="1">
          <p15:clr>
            <a:srgbClr val="A4A3A4"/>
          </p15:clr>
        </p15:guide>
        <p15:guide id="11" pos="2842" userDrawn="1">
          <p15:clr>
            <a:srgbClr val="A4A3A4"/>
          </p15:clr>
        </p15:guide>
        <p15:guide id="12" pos="4883" userDrawn="1">
          <p15:clr>
            <a:srgbClr val="A4A3A4"/>
          </p15:clr>
        </p15:guide>
        <p15:guide id="13" pos="574" userDrawn="1">
          <p15:clr>
            <a:srgbClr val="A4A3A4"/>
          </p15:clr>
        </p15:guide>
        <p15:guide id="14" orient="horz" pos="799" userDrawn="1">
          <p15:clr>
            <a:srgbClr val="A4A3A4"/>
          </p15:clr>
        </p15:guide>
        <p15:guide id="15" orient="horz" pos="41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4660"/>
  </p:normalViewPr>
  <p:slideViewPr>
    <p:cSldViewPr snapToObjects="1">
      <p:cViewPr varScale="1">
        <p:scale>
          <a:sx n="143" d="100"/>
          <a:sy n="143" d="100"/>
        </p:scale>
        <p:origin x="132" y="780"/>
      </p:cViewPr>
      <p:guideLst>
        <p:guide orient="horz" pos="709"/>
        <p:guide orient="horz" pos="2840"/>
        <p:guide orient="horz" pos="3793"/>
        <p:guide pos="5654"/>
        <p:guide pos="3727"/>
        <p:guide pos="5473"/>
        <p:guide pos="7015"/>
        <p:guide pos="7106"/>
        <p:guide pos="2842"/>
        <p:guide pos="4883"/>
        <p:guide pos="574"/>
        <p:guide orient="horz" pos="799"/>
        <p:guide orient="horz" pos="4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Objects="1" showGuides="1">
      <p:cViewPr varScale="1">
        <p:scale>
          <a:sx n="146" d="100"/>
          <a:sy n="146" d="100"/>
        </p:scale>
        <p:origin x="4608" y="114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MSA vs ST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Lateness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1.0496000000000001</c:v>
                </c:pt>
                <c:pt idx="1">
                  <c:v>0.85170000000000001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Wait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0.16</c:v>
                </c:pt>
                <c:pt idx="1">
                  <c:v>0.04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Service Time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0.88959999999999995</c:v>
                </c:pt>
                <c:pt idx="1">
                  <c:v>0.81169999999999998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Average System Load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0.28470000000000001</c:v>
                </c:pt>
                <c:pt idx="1">
                  <c:v>0.25969999999999999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4355048"/>
        <c:axId val="334355832"/>
      </c:barChart>
      <c:catAx>
        <c:axId val="334355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355832"/>
        <c:crosses val="autoZero"/>
        <c:auto val="1"/>
        <c:lblAlgn val="ctr"/>
        <c:lblOffset val="100"/>
        <c:noMultiLvlLbl val="0"/>
      </c:catAx>
      <c:valAx>
        <c:axId val="334355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355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MSA vs RL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Lateness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1.0496000000000001</c:v>
                </c:pt>
                <c:pt idx="1">
                  <c:v>0.87590000000000001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Wait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0.16</c:v>
                </c:pt>
                <c:pt idx="1">
                  <c:v>6.8599999999999994E-2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Service Time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0.88959999999999995</c:v>
                </c:pt>
                <c:pt idx="1">
                  <c:v>0.80730000000000002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Average System Load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0.28470000000000001</c:v>
                </c:pt>
                <c:pt idx="1">
                  <c:v>0.25829999999999997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4358968"/>
        <c:axId val="334359360"/>
      </c:barChart>
      <c:catAx>
        <c:axId val="334358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359360"/>
        <c:crosses val="autoZero"/>
        <c:auto val="1"/>
        <c:lblAlgn val="ctr"/>
        <c:lblOffset val="100"/>
        <c:noMultiLvlLbl val="0"/>
      </c:catAx>
      <c:valAx>
        <c:axId val="33435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358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23.77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User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27.55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User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26.89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User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25.08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User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26.58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5796752"/>
        <c:axId val="335795968"/>
      </c:barChart>
      <c:catAx>
        <c:axId val="33579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795968"/>
        <c:crosses val="autoZero"/>
        <c:auto val="1"/>
        <c:lblAlgn val="ctr"/>
        <c:lblOffset val="100"/>
        <c:noMultiLvlLbl val="0"/>
      </c:catAx>
      <c:valAx>
        <c:axId val="335795968"/>
        <c:scaling>
          <c:orientation val="minMax"/>
          <c:max val="4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796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MSA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38.56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User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29.41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User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27.57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User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23.33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User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23.48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3576832"/>
        <c:axId val="332355480"/>
      </c:barChart>
      <c:catAx>
        <c:axId val="333576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355480"/>
        <c:crosses val="autoZero"/>
        <c:auto val="1"/>
        <c:lblAlgn val="ctr"/>
        <c:lblOffset val="100"/>
        <c:noMultiLvlLbl val="0"/>
      </c:catAx>
      <c:valAx>
        <c:axId val="332355480"/>
        <c:scaling>
          <c:orientation val="minMax"/>
          <c:max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3576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975" y="652463"/>
            <a:ext cx="5786438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54E7F490-E965-9B42-AE49-DA4BC6E663B1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1159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baseline="0" dirty="0" smtClean="0"/>
              <a:t> = number of users</a:t>
            </a:r>
          </a:p>
          <a:p>
            <a:r>
              <a:rPr lang="en-US" baseline="0" dirty="0" smtClean="0"/>
              <a:t>n = batch size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3019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989138"/>
            <a:ext cx="10369550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7592-88B6-44B8-8DC1-F031E7284748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1125538"/>
            <a:ext cx="12192000" cy="5732462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0F49-276D-4F56-B63B-4D6688C20884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E8A6-07E6-4E35-BA17-942B67FDB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uzh_logo_e_pos_grau_1mm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Mastertitelformat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Mastertextformat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AC3A2CD8-0910-4F3E-B4BC-AB1508329ADD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 dirty="0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700" dirty="0"/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dirty="0" smtClean="0"/>
              <a:t>Business Intelligence Research Group</a:t>
            </a:r>
            <a:endParaRPr lang="en-US" sz="14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4" r:id="rId5"/>
    <p:sldLayoutId id="2147483658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Workflow Optimization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Optimal Job Assignment in </a:t>
            </a:r>
            <a:r>
              <a:rPr lang="en-US" dirty="0" smtClean="0"/>
              <a:t>a Discrete </a:t>
            </a:r>
            <a:r>
              <a:rPr lang="en-US" dirty="0"/>
              <a:t>Event Simulation </a:t>
            </a:r>
            <a:r>
              <a:rPr lang="en-US" dirty="0" smtClean="0"/>
              <a:t>Environment</a:t>
            </a:r>
            <a:endParaRPr lang="en-US" dirty="0"/>
          </a:p>
          <a:p>
            <a:r>
              <a:rPr lang="en-US" dirty="0"/>
              <a:t>Filip </a:t>
            </a:r>
            <a:r>
              <a:rPr lang="en-US" dirty="0" err="1" smtClean="0"/>
              <a:t>Kočovski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0F735448-6BEC-4714-AC28-524840E5388C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Policies According to Zeng and Zhao (2005)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Least Loaded Qualified Person (LLQP)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Shared Queue (SQ)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K-Batch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K-Batch-1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1-Batch-1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40000" y="2133000"/>
            <a:ext cx="4248000" cy="72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40000" y="2924798"/>
            <a:ext cx="4248000" cy="100820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Line Callout 3 9"/>
          <p:cNvSpPr/>
          <p:nvPr/>
        </p:nvSpPr>
        <p:spPr bwMode="auto">
          <a:xfrm>
            <a:off x="5663338" y="1989269"/>
            <a:ext cx="1440000" cy="3595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46127"/>
              <a:gd name="adj6" fmla="val -29455"/>
              <a:gd name="adj7" fmla="val 146524"/>
              <a:gd name="adj8" fmla="val -36996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Greedy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Line Callout 3 10"/>
          <p:cNvSpPr/>
          <p:nvPr/>
        </p:nvSpPr>
        <p:spPr bwMode="auto">
          <a:xfrm>
            <a:off x="5663338" y="2853000"/>
            <a:ext cx="1440000" cy="3595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46127"/>
              <a:gd name="adj6" fmla="val -29455"/>
              <a:gd name="adj7" fmla="val 146524"/>
              <a:gd name="adj8" fmla="val -36996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Optimization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20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Alternate Process 27"/>
          <p:cNvSpPr/>
          <p:nvPr/>
        </p:nvSpPr>
        <p:spPr bwMode="auto">
          <a:xfrm>
            <a:off x="1199456" y="2492896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" name="Flowchart: Alternate Process 18"/>
          <p:cNvSpPr/>
          <p:nvPr/>
        </p:nvSpPr>
        <p:spPr bwMode="auto">
          <a:xfrm>
            <a:off x="1199456" y="3933056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Loaded Qualified Person (LLQP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9D46F3A4-F478-9440-BC8E-B732027F4C8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3935760" y="2709638"/>
            <a:ext cx="288032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3935760" y="4143341"/>
            <a:ext cx="288032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18" name="Flowchart: Process 17"/>
          <p:cNvSpPr/>
          <p:nvPr/>
        </p:nvSpPr>
        <p:spPr bwMode="auto">
          <a:xfrm>
            <a:off x="2495600" y="2708920"/>
            <a:ext cx="732084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" name="Flowchart: Document 21"/>
          <p:cNvSpPr>
            <a:spLocks noChangeAspect="1"/>
          </p:cNvSpPr>
          <p:nvPr/>
        </p:nvSpPr>
        <p:spPr bwMode="auto">
          <a:xfrm>
            <a:off x="2630068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" name="Flowchart: Document 22"/>
          <p:cNvSpPr>
            <a:spLocks noChangeAspect="1"/>
          </p:cNvSpPr>
          <p:nvPr/>
        </p:nvSpPr>
        <p:spPr bwMode="auto">
          <a:xfrm>
            <a:off x="479985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" name="Flowchart: Document 23"/>
          <p:cNvSpPr>
            <a:spLocks noChangeAspect="1"/>
          </p:cNvSpPr>
          <p:nvPr/>
        </p:nvSpPr>
        <p:spPr bwMode="auto">
          <a:xfrm>
            <a:off x="407977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" name="Flowchart: Process 19"/>
          <p:cNvSpPr/>
          <p:nvPr/>
        </p:nvSpPr>
        <p:spPr bwMode="auto">
          <a:xfrm>
            <a:off x="2483596" y="4149080"/>
            <a:ext cx="732084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" name="Flowchart: Document 24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Flowchart: Document 25"/>
          <p:cNvSpPr>
            <a:spLocks noChangeAspect="1"/>
          </p:cNvSpPr>
          <p:nvPr/>
        </p:nvSpPr>
        <p:spPr bwMode="auto">
          <a:xfrm>
            <a:off x="8395705" y="3590604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owchart: Process 28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18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17721 -1.85185E-6 C -0.25664 -1.85185E-6 -0.35443 0.02894 -0.35443 0.05278 L -0.35443 0.10556 " pathEditMode="relative" rAng="0" ptsTypes="AAAA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1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43 0.10556 L -0.47226 0.1055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98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6 L -0.11849 -3.7037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-0.05912 -3.7037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6" grpId="1" animBg="1"/>
      <p:bldP spid="26" grpId="2" animBg="1"/>
      <p:bldP spid="26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lowchart: Alternate Process 35"/>
          <p:cNvSpPr/>
          <p:nvPr/>
        </p:nvSpPr>
        <p:spPr bwMode="auto">
          <a:xfrm>
            <a:off x="1199456" y="3936215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7" name="Flowchart: Alternate Process 36"/>
          <p:cNvSpPr/>
          <p:nvPr/>
        </p:nvSpPr>
        <p:spPr bwMode="auto">
          <a:xfrm>
            <a:off x="1199456" y="2492896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K-Batch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2495600" y="2709638"/>
            <a:ext cx="432048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2495600" y="4143341"/>
            <a:ext cx="43204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22" name="Flowchart: Process 21"/>
          <p:cNvSpPr/>
          <p:nvPr/>
        </p:nvSpPr>
        <p:spPr bwMode="auto">
          <a:xfrm>
            <a:off x="8256240" y="3428999"/>
            <a:ext cx="360040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7" name="Flowchart: Document 26"/>
          <p:cNvSpPr>
            <a:spLocks noChangeAspect="1"/>
          </p:cNvSpPr>
          <p:nvPr/>
        </p:nvSpPr>
        <p:spPr bwMode="auto">
          <a:xfrm>
            <a:off x="263961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owchart: Document 27"/>
          <p:cNvSpPr>
            <a:spLocks noChangeAspect="1"/>
          </p:cNvSpPr>
          <p:nvPr/>
        </p:nvSpPr>
        <p:spPr bwMode="auto">
          <a:xfrm>
            <a:off x="335969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owchart: Document 28"/>
          <p:cNvSpPr>
            <a:spLocks noChangeAspect="1"/>
          </p:cNvSpPr>
          <p:nvPr/>
        </p:nvSpPr>
        <p:spPr bwMode="auto">
          <a:xfrm>
            <a:off x="407977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Flowchart: Document 29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2" name="Flowchart: Document 31"/>
          <p:cNvSpPr>
            <a:spLocks noChangeAspect="1"/>
          </p:cNvSpPr>
          <p:nvPr/>
        </p:nvSpPr>
        <p:spPr bwMode="auto">
          <a:xfrm>
            <a:off x="8395705" y="3590604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Flowchart: Document 32"/>
          <p:cNvSpPr>
            <a:spLocks noChangeAspect="1"/>
          </p:cNvSpPr>
          <p:nvPr/>
        </p:nvSpPr>
        <p:spPr bwMode="auto">
          <a:xfrm>
            <a:off x="9115785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5" name="Flowchart: Document 34"/>
          <p:cNvSpPr>
            <a:spLocks noChangeAspect="1"/>
          </p:cNvSpPr>
          <p:nvPr/>
        </p:nvSpPr>
        <p:spPr bwMode="auto">
          <a:xfrm>
            <a:off x="9835642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Flowchart: Process 4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208" y="3572150"/>
            <a:ext cx="441958" cy="44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4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20651 -1.85185E-6 C -0.29922 -1.85185E-6 -0.41302 0.02894 -0.41302 0.05278 L -0.41302 0.10556 " pathEditMode="relative" rAng="0" ptsTypes="AAAA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51" y="5278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85185E-6 L -0.20652 -1.85185E-6 C -0.29922 -1.85185E-6 -0.41303 0.02894 -0.41303 0.05278 L -0.41303 0.10556 " pathEditMode="relative" rAng="0" ptsTypes="AAAA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51" y="527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-0.20677 -1.85185E-6 C -0.29961 -1.85185E-6 -0.41341 -0.0287 -0.41341 -0.05231 L -0.41341 -0.1044 " pathEditMode="relative" rAng="0" ptsTypes="AAAA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77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2" grpId="0" animBg="1"/>
      <p:bldP spid="32" grpId="1" animBg="1"/>
      <p:bldP spid="33" grpId="0" animBg="1"/>
      <p:bldP spid="33" grpId="1" animBg="1"/>
      <p:bldP spid="35" grpId="0" animBg="1"/>
      <p:bldP spid="3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Integer Linear Programming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Minimizing Sequential Assignment (MSA)</a:t>
            </a:r>
          </a:p>
          <a:p>
            <a:r>
              <a:rPr lang="en-US" dirty="0" smtClean="0"/>
              <a:t>Dynamic </a:t>
            </a:r>
            <a:r>
              <a:rPr lang="en-US" dirty="0"/>
              <a:t>Minimization of Maximum Task </a:t>
            </a:r>
            <a:r>
              <a:rPr lang="en-US" dirty="0" smtClean="0"/>
              <a:t>Flowtime (DMF)</a:t>
            </a:r>
          </a:p>
          <a:p>
            <a:r>
              <a:rPr lang="en-US" dirty="0" smtClean="0"/>
              <a:t>Simplified DMF (SDMF)</a:t>
            </a:r>
          </a:p>
          <a:p>
            <a:r>
              <a:rPr lang="en-US" dirty="0" smtClean="0"/>
              <a:t>Extremely Simplified DMF (ESDMF)</a:t>
            </a:r>
          </a:p>
          <a:p>
            <a:r>
              <a:rPr lang="en-US" dirty="0" smtClean="0"/>
              <a:t>Service Time Minimization with ESDMF as Upper Bound (ST)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Sequential Assignment (MSA)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to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8616000" y="3341705"/>
            <a:ext cx="1950" cy="201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>
            <a:off x="8976000" y="4421705"/>
            <a:ext cx="0" cy="93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3197705"/>
            <a:ext cx="724529" cy="72452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4273176"/>
            <a:ext cx="724529" cy="724529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 bwMode="auto">
          <a:xfrm>
            <a:off x="6456000" y="5357705"/>
            <a:ext cx="3240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>
            <a:off x="6456000" y="2837705"/>
            <a:ext cx="0" cy="252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 bwMode="auto">
              <a:xfrm>
                <a:off x="6455999" y="3341705"/>
                <a:ext cx="575313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55999" y="3341705"/>
                <a:ext cx="575313" cy="4320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 bwMode="auto">
              <a:xfrm>
                <a:off x="6455999" y="4422081"/>
                <a:ext cx="899163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55999" y="4422081"/>
                <a:ext cx="899163" cy="4320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 bwMode="auto">
              <a:xfrm>
                <a:off x="7354818" y="4422081"/>
                <a:ext cx="1621182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𝑝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54818" y="4422081"/>
                <a:ext cx="1621182" cy="4320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 bwMode="auto">
              <a:xfrm>
                <a:off x="7032000" y="3341705"/>
                <a:ext cx="881778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𝑝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2000" y="3341705"/>
                <a:ext cx="881778" cy="4320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 bwMode="auto">
              <a:xfrm>
                <a:off x="7913778" y="3341705"/>
                <a:ext cx="702222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𝑝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3778" y="3341705"/>
                <a:ext cx="702222" cy="4320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 bwMode="auto">
          <a:xfrm>
            <a:off x="8976000" y="2837705"/>
            <a:ext cx="0" cy="25200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472000" y="5357705"/>
                <a:ext cx="288000" cy="2616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000" y="5357705"/>
                <a:ext cx="288000" cy="261610"/>
              </a:xfrm>
              <a:prstGeom prst="rect">
                <a:avLst/>
              </a:prstGeom>
              <a:blipFill rotWithShape="0">
                <a:blip r:embed="rId9"/>
                <a:stretch>
                  <a:fillRect l="-2128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832000" y="5357705"/>
                <a:ext cx="288000" cy="2616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000" y="5357705"/>
                <a:ext cx="288000" cy="261610"/>
              </a:xfrm>
              <a:prstGeom prst="rect">
                <a:avLst/>
              </a:prstGeom>
              <a:blipFill rotWithShape="0">
                <a:blip r:embed="rId10"/>
                <a:stretch>
                  <a:fillRect l="-4255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832000" y="2504095"/>
                <a:ext cx="288000" cy="2616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000" y="2504095"/>
                <a:ext cx="288000" cy="2616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9768000" y="5180733"/>
            <a:ext cx="1439999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ask flowtime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09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6" grpId="0"/>
      <p:bldP spid="37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Time Minimization with ESDMF as Upper Bound (ST)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to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797" b="-18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8616000" y="3341705"/>
            <a:ext cx="1950" cy="201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>
            <a:off x="8976000" y="4421705"/>
            <a:ext cx="0" cy="93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3197705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4273176"/>
            <a:ext cx="724529" cy="724529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 bwMode="auto">
          <a:xfrm>
            <a:off x="6456000" y="5357705"/>
            <a:ext cx="3240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>
            <a:off x="6456000" y="2837705"/>
            <a:ext cx="0" cy="252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 bwMode="auto">
              <a:xfrm>
                <a:off x="6455999" y="3341705"/>
                <a:ext cx="575313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55999" y="3341705"/>
                <a:ext cx="575313" cy="4320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 bwMode="auto">
              <a:xfrm>
                <a:off x="6455999" y="4422081"/>
                <a:ext cx="899163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55999" y="4422081"/>
                <a:ext cx="899163" cy="4320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 bwMode="auto">
              <a:xfrm>
                <a:off x="7354818" y="4422081"/>
                <a:ext cx="1621182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𝑝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54818" y="4422081"/>
                <a:ext cx="1621182" cy="4320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 bwMode="auto">
              <a:xfrm>
                <a:off x="7032000" y="3341705"/>
                <a:ext cx="881778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𝑝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2000" y="3341705"/>
                <a:ext cx="881778" cy="4320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 bwMode="auto">
              <a:xfrm>
                <a:off x="7913778" y="3341705"/>
                <a:ext cx="702222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𝑝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3778" y="3341705"/>
                <a:ext cx="702222" cy="4320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 bwMode="auto">
          <a:xfrm>
            <a:off x="8976000" y="2837705"/>
            <a:ext cx="0" cy="25200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472000" y="5357705"/>
                <a:ext cx="288000" cy="2616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000" y="5357705"/>
                <a:ext cx="288000" cy="261610"/>
              </a:xfrm>
              <a:prstGeom prst="rect">
                <a:avLst/>
              </a:prstGeom>
              <a:blipFill rotWithShape="0">
                <a:blip r:embed="rId9"/>
                <a:stretch>
                  <a:fillRect l="-2128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832000" y="5357705"/>
                <a:ext cx="288000" cy="2616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000" y="5357705"/>
                <a:ext cx="288000" cy="261610"/>
              </a:xfrm>
              <a:prstGeom prst="rect">
                <a:avLst/>
              </a:prstGeom>
              <a:blipFill rotWithShape="0">
                <a:blip r:embed="rId10"/>
                <a:stretch>
                  <a:fillRect l="-4255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832000" y="2504095"/>
                <a:ext cx="288000" cy="2616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000" y="2504095"/>
                <a:ext cx="288000" cy="2616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9768000" y="5180733"/>
            <a:ext cx="1439999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ask flowtime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7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072 0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7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0.05833 0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7" grpId="1" animBg="1"/>
      <p:bldP spid="28" grpId="0" animBg="1"/>
      <p:bldP spid="28" grpId="1" animBg="1"/>
      <p:bldP spid="30" grpId="0"/>
      <p:bldP spid="31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14902565"/>
                  </p:ext>
                </p:extLst>
              </p:nvPr>
            </p:nvGraphicFramePr>
            <p:xfrm>
              <a:off x="911225" y="2205038"/>
              <a:ext cx="500538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02694"/>
                    <a:gridCol w="250269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Formulation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MSA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14902565"/>
                  </p:ext>
                </p:extLst>
              </p:nvPr>
            </p:nvGraphicFramePr>
            <p:xfrm>
              <a:off x="911225" y="2205038"/>
              <a:ext cx="500538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02694"/>
                    <a:gridCol w="250269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Formulation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MSA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43" t="-108197" r="-973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43" t="-208197" r="-973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43" t="-308197" r="-973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43" t="-408197" r="-973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43" t="-508197" r="-973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9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According to Sutton and </a:t>
            </a:r>
            <a:r>
              <a:rPr lang="en-US" dirty="0" err="1" smtClean="0"/>
              <a:t>Barto</a:t>
            </a:r>
            <a:r>
              <a:rPr lang="en-US" dirty="0" smtClean="0"/>
              <a:t> (2017)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Originates from machine learning</a:t>
            </a:r>
          </a:p>
          <a:p>
            <a:r>
              <a:rPr lang="en-US" dirty="0" smtClean="0"/>
              <a:t>Agents interact with environment to learn</a:t>
            </a:r>
          </a:p>
          <a:p>
            <a:r>
              <a:rPr lang="en-US" dirty="0" smtClean="0"/>
              <a:t>No training sets required</a:t>
            </a:r>
          </a:p>
          <a:p>
            <a:r>
              <a:rPr lang="en-US" dirty="0" smtClean="0"/>
              <a:t>Key concepts:</a:t>
            </a:r>
          </a:p>
          <a:p>
            <a:pPr lvl="1"/>
            <a:r>
              <a:rPr lang="en-US" dirty="0" smtClean="0"/>
              <a:t>States: current system conformation of busy times and service times</a:t>
            </a:r>
          </a:p>
          <a:p>
            <a:pPr lvl="1"/>
            <a:r>
              <a:rPr lang="en-US" dirty="0" smtClean="0"/>
              <a:t>Actions: mapping of user to job</a:t>
            </a:r>
          </a:p>
          <a:p>
            <a:pPr lvl="1"/>
            <a:r>
              <a:rPr lang="en-US" dirty="0" smtClean="0"/>
              <a:t>Rewards: lateness to be minimized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Space Size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Backgammon: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dirty="0" smtClean="0"/>
                  <a:t> states</a:t>
                </a:r>
              </a:p>
              <a:p>
                <a:r>
                  <a:rPr lang="en-US" dirty="0" smtClean="0"/>
                  <a:t>Go: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170</m:t>
                        </m:r>
                      </m:sup>
                    </m:sSup>
                  </m:oMath>
                </a14:m>
                <a:r>
                  <a:rPr lang="en-US" dirty="0" smtClean="0"/>
                  <a:t> states</a:t>
                </a:r>
              </a:p>
              <a:p>
                <a:r>
                  <a:rPr lang="en-US" dirty="0" smtClean="0"/>
                  <a:t>Flying a helicopter: continuous state space</a:t>
                </a:r>
              </a:p>
              <a:p>
                <a:r>
                  <a:rPr lang="en-US" dirty="0" smtClean="0"/>
                  <a:t>ST formulation for 100 users and 100 jobs: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100000</m:t>
                        </m:r>
                      </m:sup>
                    </m:sSup>
                  </m:oMath>
                </a14:m>
                <a:r>
                  <a:rPr lang="en-US" dirty="0" smtClean="0"/>
                  <a:t> states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Policies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684900" lvl="1" indent="-342900">
                  <a:buFont typeface="+mj-lt"/>
                  <a:buAutoNum type="arabicPeriod"/>
                </a:pPr>
                <a:r>
                  <a:rPr lang="en-US" dirty="0" smtClean="0"/>
                  <a:t>Value Function Approximation (VFA)</a:t>
                </a:r>
              </a:p>
              <a:p>
                <a:pPr marL="684900" lvl="1" indent="-342900">
                  <a:buFont typeface="+mj-lt"/>
                  <a:buAutoNum type="arabicPeriod"/>
                </a:pPr>
                <a:r>
                  <a:rPr lang="en-US" dirty="0" smtClean="0"/>
                  <a:t>Policy Gradient (PG)</a:t>
                </a:r>
              </a:p>
              <a:p>
                <a:pPr marL="684900" lvl="1" indent="-342900">
                  <a:buFont typeface="+mj-lt"/>
                  <a:buAutoNum type="arabicPeriod"/>
                </a:pPr>
                <a:r>
                  <a:rPr lang="en-US" dirty="0" smtClean="0"/>
                  <a:t>Artificial Neural Networks (ANNs)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6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Function Approximation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Approximated values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Maximize approximated values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≐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6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Gradient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Instead of maximizing approximated values </a:t>
                </a:r>
                <a:r>
                  <a:rPr lang="en-US" dirty="0" smtClean="0">
                    <a:sym typeface="Wingdings" panose="05000000000000000000" pitchFamily="2" charset="2"/>
                  </a:rPr>
                  <a:t> use probabilistic choices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acc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Preferences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)⋅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Action choice according to weighted preferences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75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2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Nonlinear approximation</a:t>
            </a:r>
          </a:p>
          <a:p>
            <a:r>
              <a:rPr lang="en-US" dirty="0" smtClean="0"/>
              <a:t>Use policy gradient approach for </a:t>
            </a:r>
            <a:r>
              <a:rPr lang="en-US" dirty="0" err="1" smtClean="0"/>
              <a:t>softmax</a:t>
            </a:r>
            <a:r>
              <a:rPr lang="en-US" dirty="0" smtClean="0"/>
              <a:t> categorization of output layer</a:t>
            </a:r>
          </a:p>
          <a:p>
            <a:r>
              <a:rPr lang="en-US" dirty="0" smtClean="0"/>
              <a:t>Update synaptic connections by means of  MC based backpropagation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 bwMode="auto">
          <a:xfrm>
            <a:off x="7754097" y="3386864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752000" y="4281738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8914909" y="2492647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8914909" y="3387192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8914909" y="4281738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8914909" y="5176283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0077818" y="3387192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0077818" y="4281738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20" name="Straight Arrow Connector 19"/>
          <p:cNvCxnSpPr>
            <a:stCxn id="10" idx="6"/>
            <a:endCxn id="12" idx="2"/>
          </p:cNvCxnSpPr>
          <p:nvPr/>
        </p:nvCxnSpPr>
        <p:spPr bwMode="auto">
          <a:xfrm flipV="1">
            <a:off x="8380279" y="2805738"/>
            <a:ext cx="534630" cy="894217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13" idx="2"/>
          </p:cNvCxnSpPr>
          <p:nvPr/>
        </p:nvCxnSpPr>
        <p:spPr bwMode="auto">
          <a:xfrm>
            <a:off x="8380279" y="3699955"/>
            <a:ext cx="534630" cy="328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6"/>
            <a:endCxn id="14" idx="2"/>
          </p:cNvCxnSpPr>
          <p:nvPr/>
        </p:nvCxnSpPr>
        <p:spPr bwMode="auto">
          <a:xfrm>
            <a:off x="8380279" y="3699955"/>
            <a:ext cx="534630" cy="894873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6"/>
            <a:endCxn id="15" idx="2"/>
          </p:cNvCxnSpPr>
          <p:nvPr/>
        </p:nvCxnSpPr>
        <p:spPr bwMode="auto">
          <a:xfrm>
            <a:off x="8380279" y="3699955"/>
            <a:ext cx="534630" cy="1789419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6"/>
            <a:endCxn id="12" idx="2"/>
          </p:cNvCxnSpPr>
          <p:nvPr/>
        </p:nvCxnSpPr>
        <p:spPr bwMode="auto">
          <a:xfrm flipV="1">
            <a:off x="8378182" y="2805738"/>
            <a:ext cx="536727" cy="1789091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3" idx="2"/>
          </p:cNvCxnSpPr>
          <p:nvPr/>
        </p:nvCxnSpPr>
        <p:spPr bwMode="auto">
          <a:xfrm flipV="1">
            <a:off x="8378182" y="3700283"/>
            <a:ext cx="536727" cy="8945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6"/>
            <a:endCxn id="14" idx="2"/>
          </p:cNvCxnSpPr>
          <p:nvPr/>
        </p:nvCxnSpPr>
        <p:spPr bwMode="auto">
          <a:xfrm>
            <a:off x="8378182" y="4594829"/>
            <a:ext cx="536727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6"/>
            <a:endCxn id="15" idx="2"/>
          </p:cNvCxnSpPr>
          <p:nvPr/>
        </p:nvCxnSpPr>
        <p:spPr bwMode="auto">
          <a:xfrm>
            <a:off x="8378182" y="4594829"/>
            <a:ext cx="536727" cy="8945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2" idx="6"/>
            <a:endCxn id="16" idx="2"/>
          </p:cNvCxnSpPr>
          <p:nvPr/>
        </p:nvCxnSpPr>
        <p:spPr bwMode="auto">
          <a:xfrm>
            <a:off x="9541091" y="2805738"/>
            <a:ext cx="536727" cy="8945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6"/>
            <a:endCxn id="17" idx="2"/>
          </p:cNvCxnSpPr>
          <p:nvPr/>
        </p:nvCxnSpPr>
        <p:spPr bwMode="auto">
          <a:xfrm>
            <a:off x="9541091" y="2805738"/>
            <a:ext cx="536727" cy="1789091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6"/>
            <a:endCxn id="16" idx="2"/>
          </p:cNvCxnSpPr>
          <p:nvPr/>
        </p:nvCxnSpPr>
        <p:spPr bwMode="auto">
          <a:xfrm>
            <a:off x="9541091" y="3700283"/>
            <a:ext cx="536727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7" idx="2"/>
          </p:cNvCxnSpPr>
          <p:nvPr/>
        </p:nvCxnSpPr>
        <p:spPr bwMode="auto">
          <a:xfrm>
            <a:off x="9541091" y="3700283"/>
            <a:ext cx="536727" cy="8945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4" idx="6"/>
            <a:endCxn id="17" idx="2"/>
          </p:cNvCxnSpPr>
          <p:nvPr/>
        </p:nvCxnSpPr>
        <p:spPr bwMode="auto">
          <a:xfrm>
            <a:off x="9541091" y="4594829"/>
            <a:ext cx="536727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4" idx="6"/>
            <a:endCxn id="16" idx="2"/>
          </p:cNvCxnSpPr>
          <p:nvPr/>
        </p:nvCxnSpPr>
        <p:spPr bwMode="auto">
          <a:xfrm flipV="1">
            <a:off x="9541091" y="3700283"/>
            <a:ext cx="536727" cy="8945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5" idx="6"/>
            <a:endCxn id="16" idx="2"/>
          </p:cNvCxnSpPr>
          <p:nvPr/>
        </p:nvCxnSpPr>
        <p:spPr bwMode="auto">
          <a:xfrm flipV="1">
            <a:off x="9541091" y="3700283"/>
            <a:ext cx="536727" cy="1789091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5" idx="6"/>
            <a:endCxn id="17" idx="2"/>
          </p:cNvCxnSpPr>
          <p:nvPr/>
        </p:nvCxnSpPr>
        <p:spPr bwMode="auto">
          <a:xfrm flipV="1">
            <a:off x="9541091" y="4594829"/>
            <a:ext cx="536727" cy="8945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01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6027"/>
                                      </p:to>
                                    </p:animClr>
                                    <p:set>
                                      <p:cBhvr>
                                        <p:cTn id="1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28A5"/>
                                      </p:to>
                                    </p:animClr>
                                    <p:set>
                                      <p:cBhvr>
                                        <p:cTn id="2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28A5"/>
                                      </p:to>
                                    </p:animClr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28A5"/>
                                      </p:to>
                                    </p:animClr>
                                    <p:set>
                                      <p:cBhvr>
                                        <p:cTn id="31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6027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28A5"/>
                                      </p:to>
                                    </p:animClr>
                                    <p:set>
                                      <p:cBhvr>
                                        <p:cTn id="39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6027"/>
                                      </p:to>
                                    </p:animClr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28A5"/>
                                      </p:to>
                                    </p:animClr>
                                    <p:set>
                                      <p:cBhvr>
                                        <p:cTn id="47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6027"/>
                                      </p:to>
                                    </p:animClr>
                                    <p:set>
                                      <p:cBhvr>
                                        <p:cTn id="51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"/>
                            </p:stCondLst>
                            <p:childTnLst>
                              <p:par>
                                <p:cTn id="5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28A5"/>
                                      </p:to>
                                    </p:animClr>
                                    <p:set>
                                      <p:cBhvr>
                                        <p:cTn id="55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6027"/>
                                      </p:to>
                                    </p:animClr>
                                    <p:set>
                                      <p:cBhvr>
                                        <p:cTn id="59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Parameters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135495"/>
              </p:ext>
            </p:extLst>
          </p:nvPr>
        </p:nvGraphicFramePr>
        <p:xfrm>
          <a:off x="911225" y="2205038"/>
          <a:ext cx="1036955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775"/>
                <a:gridCol w="51847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r>
                        <a:rPr lang="en-US" baseline="0" dirty="0" smtClean="0"/>
                        <a:t> Interval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Generation Interval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Simulation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Batch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(1 for 1-Batch-1)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 Variability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 of service interval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Worker Variability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 of service interval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State</a:t>
                      </a:r>
                      <a:r>
                        <a:rPr lang="en-US" baseline="0" dirty="0" smtClean="0"/>
                        <a:t> Seed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Acquisition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66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Integer Linear Programming Results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04179"/>
              </p:ext>
            </p:extLst>
          </p:nvPr>
        </p:nvGraphicFramePr>
        <p:xfrm>
          <a:off x="911225" y="2205038"/>
          <a:ext cx="50053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94"/>
                <a:gridCol w="25026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Lateness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1.23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Wait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System 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12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734895707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Results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472108"/>
              </p:ext>
            </p:extLst>
          </p:nvPr>
        </p:nvGraphicFramePr>
        <p:xfrm>
          <a:off x="911225" y="2205038"/>
          <a:ext cx="50053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94"/>
                <a:gridCol w="25026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Lateness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1.2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Wait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System 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11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861071368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Discussion, Conclusion and Outlook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Fairness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466594"/>
              </p:ext>
            </p:extLst>
          </p:nvPr>
        </p:nvGraphicFramePr>
        <p:xfrm>
          <a:off x="911225" y="2205038"/>
          <a:ext cx="5005388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ontent Placeholder 16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634151016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MILP Speedup Tradeoff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1.23-fold speedup requires quadratic higher complexity and twofold optimization</a:t>
            </a:r>
          </a:p>
          <a:p>
            <a:r>
              <a:rPr lang="en-US" dirty="0" smtClean="0"/>
              <a:t>Solves role resolution in a deterministic way</a:t>
            </a:r>
          </a:p>
          <a:p>
            <a:r>
              <a:rPr lang="en-US" dirty="0" smtClean="0"/>
              <a:t>Business tradeoff:</a:t>
            </a:r>
          </a:p>
          <a:p>
            <a:pPr lvl="1"/>
            <a:r>
              <a:rPr lang="en-US" dirty="0" smtClean="0"/>
              <a:t>Higher formulation complexity requirement for marginal speedup</a:t>
            </a:r>
          </a:p>
          <a:p>
            <a:pPr lvl="1"/>
            <a:r>
              <a:rPr lang="en-US" dirty="0" smtClean="0"/>
              <a:t>Better use less precise formulation with less </a:t>
            </a:r>
            <a:r>
              <a:rPr lang="en-US" dirty="0"/>
              <a:t>formulation complexity requirements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9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Research Questions</a:t>
            </a:r>
          </a:p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Discrete Event Simulation</a:t>
            </a:r>
          </a:p>
          <a:p>
            <a:pPr lvl="1"/>
            <a:r>
              <a:rPr lang="en-US" dirty="0" smtClean="0"/>
              <a:t>Mixed Integer Linear Programming Policies</a:t>
            </a:r>
          </a:p>
          <a:p>
            <a:pPr lvl="1"/>
            <a:r>
              <a:rPr lang="en-US" dirty="0" smtClean="0"/>
              <a:t>Reinforcement Learning Policies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/>
              <a:t>Mixed Integer Linear Programming</a:t>
            </a:r>
            <a:endParaRPr lang="en-US" dirty="0" smtClean="0"/>
          </a:p>
          <a:p>
            <a:pPr lvl="1"/>
            <a:r>
              <a:rPr lang="en-US" dirty="0" smtClean="0"/>
              <a:t>Reinforcement Learning</a:t>
            </a:r>
          </a:p>
          <a:p>
            <a:r>
              <a:rPr lang="en-US" dirty="0" smtClean="0"/>
              <a:t>Discussion, Conclusion and Outlook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4BB25E1-E5FA-40AE-A0DC-85655503F7EC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Alternative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improvements as ST without high formulation complexity</a:t>
            </a:r>
          </a:p>
          <a:p>
            <a:r>
              <a:rPr lang="en-US" dirty="0" smtClean="0"/>
              <a:t>Solves role resolution in a stochastic way</a:t>
            </a:r>
          </a:p>
          <a:p>
            <a:r>
              <a:rPr lang="en-US" dirty="0" smtClean="0"/>
              <a:t>To be accounted for:</a:t>
            </a:r>
          </a:p>
          <a:p>
            <a:pPr lvl="1"/>
            <a:r>
              <a:rPr lang="en-US" dirty="0" smtClean="0"/>
              <a:t>Training sessions requirement for optimal convergence</a:t>
            </a:r>
          </a:p>
          <a:p>
            <a:pPr lvl="1"/>
            <a:r>
              <a:rPr lang="en-US" dirty="0" smtClean="0"/>
              <a:t>Domain overfitting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1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in operative environments</a:t>
            </a:r>
          </a:p>
          <a:p>
            <a:r>
              <a:rPr lang="en-US" dirty="0" smtClean="0"/>
              <a:t>Recurrent Artificial Neural Networks</a:t>
            </a:r>
          </a:p>
          <a:p>
            <a:r>
              <a:rPr lang="en-US" dirty="0" smtClean="0"/>
              <a:t>Inverse Reinforcement Learning</a:t>
            </a:r>
          </a:p>
          <a:p>
            <a:r>
              <a:rPr lang="en-US" dirty="0" smtClean="0"/>
              <a:t>Apprenticeship Learning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6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Do traditional mixed integer linear programming based methods for role resolution in workflow management systems exhibit further optimization potential?</a:t>
                </a:r>
              </a:p>
              <a:p>
                <a:r>
                  <a:rPr lang="en-US" dirty="0" smtClean="0"/>
                  <a:t>Formulation complexity tradeoff</a:t>
                </a:r>
              </a:p>
              <a:p>
                <a:r>
                  <a:rPr lang="en-US" dirty="0" smtClean="0"/>
                  <a:t>Performance increase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 smtClean="0"/>
                  <a:t> higher formulation complexity</a:t>
                </a:r>
              </a:p>
              <a:p>
                <a:r>
                  <a:rPr lang="en-US" dirty="0" smtClean="0"/>
                  <a:t>Fixed KPI and formulation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 r="-1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3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Do cutting edge alternative approaches for role resolution in workflow management systems exist?</a:t>
            </a:r>
          </a:p>
          <a:p>
            <a:r>
              <a:rPr lang="en-US" dirty="0"/>
              <a:t>Long training sessions for reinforcement learning</a:t>
            </a:r>
          </a:p>
          <a:p>
            <a:r>
              <a:rPr lang="en-US" dirty="0"/>
              <a:t>Overfitting</a:t>
            </a:r>
          </a:p>
          <a:p>
            <a:r>
              <a:rPr lang="en-US" dirty="0"/>
              <a:t>Vanishing and exploding gradient </a:t>
            </a:r>
            <a:r>
              <a:rPr lang="en-US" dirty="0" smtClean="0"/>
              <a:t>problem for deep artificial neural networks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4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8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 human agents interaction with workflow management systems in order to: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/>
              <a:t>Save costs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/>
              <a:t>Equalize workload fairness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/>
              <a:t>Improve resources usage</a:t>
            </a:r>
          </a:p>
          <a:p>
            <a:r>
              <a:rPr lang="en-US" dirty="0"/>
              <a:t>Further develop traditional role resolution methods</a:t>
            </a:r>
          </a:p>
          <a:p>
            <a:r>
              <a:rPr lang="en-US" dirty="0"/>
              <a:t>Solve role resolution in a stochastic </a:t>
            </a:r>
            <a:r>
              <a:rPr lang="en-US" dirty="0" smtClean="0"/>
              <a:t>fashion</a:t>
            </a:r>
          </a:p>
          <a:p>
            <a:r>
              <a:rPr lang="en-US" dirty="0" smtClean="0"/>
              <a:t>Pull vs push based optimization potential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263" y="3588543"/>
            <a:ext cx="5005387" cy="1120776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 traditional mixed integer linear programming based methods for role resolution in workflow management systems exhibit further optimization potential?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 cutting edge alternative approaches for role resolution in workflow management systems exist?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0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Performance Indicators (KPIs)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Maximum Flowtime = Lateness: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Wait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Service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Average System Load: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0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Event Simulation Environment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7" y="2987988"/>
            <a:ext cx="10369546" cy="23218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0F49-276D-4F56-B63B-4D6688C20884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Oval 2"/>
          <p:cNvSpPr/>
          <p:nvPr/>
        </p:nvSpPr>
        <p:spPr bwMode="auto">
          <a:xfrm>
            <a:off x="1509429" y="4960048"/>
            <a:ext cx="72000" cy="720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862286" y="4780333"/>
            <a:ext cx="504000" cy="432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Line Callout 1 8"/>
          <p:cNvSpPr/>
          <p:nvPr/>
        </p:nvSpPr>
        <p:spPr bwMode="auto">
          <a:xfrm>
            <a:off x="2496000" y="5373000"/>
            <a:ext cx="2736000" cy="288000"/>
          </a:xfrm>
          <a:prstGeom prst="borderCallout1">
            <a:avLst>
              <a:gd name="adj1" fmla="val 18750"/>
              <a:gd name="adj2" fmla="val -8333"/>
              <a:gd name="adj3" fmla="val -46526"/>
              <a:gd name="adj4" fmla="val -14541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Policy based role resolution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97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0.04649 -0.00069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e.potx" id="{749176B2-8F2A-4342-A048-60BED46E758F}" vid="{432F7B11-0F4C-4FE0-A45B-1D1A5AE252E3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uzh_praesentation_16-9_e</Template>
  <TotalTime>2513</TotalTime>
  <Words>850</Words>
  <Application>Microsoft Office PowerPoint</Application>
  <PresentationFormat>Widescreen</PresentationFormat>
  <Paragraphs>294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ＭＳ Ｐゴシック</vt:lpstr>
      <vt:lpstr>Arial</vt:lpstr>
      <vt:lpstr>Cambria Math</vt:lpstr>
      <vt:lpstr>Wingdings</vt:lpstr>
      <vt:lpstr>UZH</vt:lpstr>
      <vt:lpstr>Workflow Optimization</vt:lpstr>
      <vt:lpstr>Table of Contents</vt:lpstr>
      <vt:lpstr>Table of Contents </vt:lpstr>
      <vt:lpstr>Introduction</vt:lpstr>
      <vt:lpstr>Motivation</vt:lpstr>
      <vt:lpstr>Research Questions</vt:lpstr>
      <vt:lpstr>Methodology</vt:lpstr>
      <vt:lpstr>Key Performance Indicators (KPIs)</vt:lpstr>
      <vt:lpstr>Discrete Event Simulation Environment</vt:lpstr>
      <vt:lpstr>Optimization Policies According to Zeng and Zhao (2005)</vt:lpstr>
      <vt:lpstr>Least Loaded Qualified Person (LLQP)</vt:lpstr>
      <vt:lpstr>K-Batch</vt:lpstr>
      <vt:lpstr>Mixed Integer Linear Programming Policies</vt:lpstr>
      <vt:lpstr>Minimizing Sequential Assignment (MSA)</vt:lpstr>
      <vt:lpstr>Service Time Minimization with ESDMF as Upper Bound (ST)</vt:lpstr>
      <vt:lpstr>Formulation Complexity</vt:lpstr>
      <vt:lpstr>Reinforcement Learning According to Sutton and Barto (2017)</vt:lpstr>
      <vt:lpstr>State Space Size</vt:lpstr>
      <vt:lpstr>Reinforcement Learning Policies</vt:lpstr>
      <vt:lpstr>Value Function Approximation</vt:lpstr>
      <vt:lpstr>Policy Gradient</vt:lpstr>
      <vt:lpstr>Artificial Neural Networks</vt:lpstr>
      <vt:lpstr>Results</vt:lpstr>
      <vt:lpstr>Global Parameters</vt:lpstr>
      <vt:lpstr>Mixed Integer Linear Programming Results</vt:lpstr>
      <vt:lpstr>Reinforcement Learning Results</vt:lpstr>
      <vt:lpstr>Discussion, Conclusion and Outlook</vt:lpstr>
      <vt:lpstr>Optimization Fairness</vt:lpstr>
      <vt:lpstr>MILP Speedup Tradeoff</vt:lpstr>
      <vt:lpstr>Reinforcement Learning Alternative</vt:lpstr>
      <vt:lpstr>Future Work</vt:lpstr>
      <vt:lpstr>Research Question 1</vt:lpstr>
      <vt:lpstr>Research Question 2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Optimization</dc:title>
  <dc:subject/>
  <dc:creator>Filip Kocovski</dc:creator>
  <cp:keywords/>
  <dc:description>Vorlage uzh_praesentationen_16:9_e MSO2016 v3 11.02.2016</dc:description>
  <cp:lastModifiedBy>Filip Kocovski</cp:lastModifiedBy>
  <cp:revision>270</cp:revision>
  <dcterms:created xsi:type="dcterms:W3CDTF">2017-04-12T09:28:12Z</dcterms:created>
  <dcterms:modified xsi:type="dcterms:W3CDTF">2017-05-08T15:15:24Z</dcterms:modified>
  <cp:category/>
</cp:coreProperties>
</file>