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73" r:id="rId9"/>
    <p:sldId id="293" r:id="rId10"/>
    <p:sldId id="288" r:id="rId11"/>
    <p:sldId id="289" r:id="rId12"/>
    <p:sldId id="290" r:id="rId13"/>
    <p:sldId id="291" r:id="rId14"/>
    <p:sldId id="292" r:id="rId15"/>
    <p:sldId id="274" r:id="rId16"/>
    <p:sldId id="271" r:id="rId17"/>
    <p:sldId id="284" r:id="rId18"/>
    <p:sldId id="285" r:id="rId19"/>
    <p:sldId id="275" r:id="rId20"/>
    <p:sldId id="267" r:id="rId21"/>
    <p:sldId id="277" r:id="rId22"/>
    <p:sldId id="276" r:id="rId23"/>
    <p:sldId id="278" r:id="rId24"/>
    <p:sldId id="26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94" r:id="rId33"/>
    <p:sldId id="258" r:id="rId34"/>
    <p:sldId id="263" r:id="rId35"/>
    <p:sldId id="262" r:id="rId36"/>
    <p:sldId id="260" r:id="rId37"/>
    <p:sldId id="261" r:id="rId38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73"/>
            <p14:sldId id="293"/>
            <p14:sldId id="288"/>
            <p14:sldId id="289"/>
            <p14:sldId id="290"/>
            <p14:sldId id="291"/>
            <p14:sldId id="292"/>
            <p14:sldId id="274"/>
            <p14:sldId id="271"/>
            <p14:sldId id="284"/>
            <p14:sldId id="285"/>
            <p14:sldId id="27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  <p14:sldId id="294"/>
          </p14:sldIdLst>
        </p14:section>
        <p14:section name="Default Slides" id="{28A9C9A5-4707-4224-9892-1B84459CE569}">
          <p14:sldIdLst>
            <p14:sldId id="258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343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Objects="1">
      <p:cViewPr>
        <p:scale>
          <a:sx n="125" d="100"/>
          <a:sy n="125" d="100"/>
        </p:scale>
        <p:origin x="732" y="1470"/>
      </p:cViewPr>
      <p:guideLst>
        <p:guide orient="horz" pos="709"/>
        <p:guide orient="horz" pos="3430"/>
        <p:guide orient="horz" pos="3793"/>
        <p:guide pos="3840"/>
        <p:guide pos="3727"/>
        <p:guide pos="5473"/>
        <p:guide pos="701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45</c:v>
                </c:pt>
                <c:pt idx="2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3196040"/>
        <c:axId val="284991328"/>
      </c:lineChart>
      <c:catAx>
        <c:axId val="283196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91328"/>
        <c:crosses val="autoZero"/>
        <c:auto val="1"/>
        <c:lblAlgn val="ctr"/>
        <c:lblOffset val="100"/>
        <c:noMultiLvlLbl val="0"/>
      </c:catAx>
      <c:valAx>
        <c:axId val="284991328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19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35</c:v>
                </c:pt>
                <c:pt idx="2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40</c:v>
                </c:pt>
                <c:pt idx="3">
                  <c:v>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990544"/>
        <c:axId val="284990152"/>
      </c:lineChart>
      <c:catAx>
        <c:axId val="284990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90152"/>
        <c:crosses val="autoZero"/>
        <c:auto val="1"/>
        <c:lblAlgn val="ctr"/>
        <c:lblOffset val="100"/>
        <c:noMultiLvlLbl val="0"/>
      </c:catAx>
      <c:valAx>
        <c:axId val="284990152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9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4992896"/>
        <c:axId val="284985840"/>
        <c:axId val="0"/>
      </c:bar3DChart>
      <c:catAx>
        <c:axId val="28499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85840"/>
        <c:crosses val="autoZero"/>
        <c:auto val="1"/>
        <c:lblAlgn val="ctr"/>
        <c:lblOffset val="100"/>
        <c:noMultiLvlLbl val="0"/>
      </c:catAx>
      <c:valAx>
        <c:axId val="28498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9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4986624"/>
        <c:axId val="284987016"/>
        <c:axId val="0"/>
      </c:bar3DChart>
      <c:catAx>
        <c:axId val="28498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87016"/>
        <c:crosses val="autoZero"/>
        <c:auto val="1"/>
        <c:lblAlgn val="ctr"/>
        <c:lblOffset val="100"/>
        <c:noMultiLvlLbl val="0"/>
      </c:catAx>
      <c:valAx>
        <c:axId val="28498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8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4989368"/>
        <c:axId val="284987800"/>
        <c:axId val="0"/>
      </c:bar3DChart>
      <c:catAx>
        <c:axId val="28498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87800"/>
        <c:crosses val="autoZero"/>
        <c:auto val="1"/>
        <c:lblAlgn val="ctr"/>
        <c:lblOffset val="100"/>
        <c:noMultiLvlLbl val="0"/>
      </c:catAx>
      <c:valAx>
        <c:axId val="28498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89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6842176"/>
        <c:axId val="286844528"/>
        <c:axId val="0"/>
      </c:bar3DChart>
      <c:catAx>
        <c:axId val="28684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4528"/>
        <c:crosses val="autoZero"/>
        <c:auto val="1"/>
        <c:lblAlgn val="ctr"/>
        <c:lblOffset val="100"/>
        <c:noMultiLvlLbl val="0"/>
      </c:catAx>
      <c:valAx>
        <c:axId val="28684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github.com/fkocovski/thesi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kocovski/optimaltaskassignment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github.com/fkocovski/mt_presentation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Action Button: Information 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Process 15"/>
          <p:cNvSpPr/>
          <p:nvPr/>
        </p:nvSpPr>
        <p:spPr bwMode="auto">
          <a:xfrm>
            <a:off x="2495600" y="414908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2495600" y="270892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 bwMode="auto">
          <a:xfrm>
            <a:off x="9120336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Document 19"/>
          <p:cNvSpPr>
            <a:spLocks noChangeAspect="1"/>
          </p:cNvSpPr>
          <p:nvPr/>
        </p:nvSpPr>
        <p:spPr bwMode="auto">
          <a:xfrm>
            <a:off x="983086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1055094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Action Button: Information 2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  <p:bldP spid="19" grpId="0" animBg="1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0" name="Action Button: Information 19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 for Batch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73890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51774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 Monte Carlo and Temporal Difference:</a:t>
            </a:r>
          </a:p>
          <a:p>
            <a:pPr lvl="1"/>
            <a:r>
              <a:rPr lang="en-US" dirty="0" smtClean="0"/>
              <a:t>Value Function Approximation (VFA)</a:t>
            </a:r>
          </a:p>
          <a:p>
            <a:pPr lvl="1"/>
            <a:r>
              <a:rPr lang="en-US" dirty="0" smtClean="0"/>
              <a:t>Policy Gradient (PG)</a:t>
            </a:r>
          </a:p>
          <a:p>
            <a:pPr lvl="1"/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Results (Higher is Better)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2663863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</a:t>
            </a:r>
            <a:r>
              <a:rPr lang="en-US" dirty="0"/>
              <a:t>Results (Higher is Better)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25833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396311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56842385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318042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318042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factor of 1.23 requires quadratic higher complexity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computational requirement for marginal speedup</a:t>
            </a:r>
          </a:p>
          <a:p>
            <a:pPr lvl="1"/>
            <a:r>
              <a:rPr lang="en-US" dirty="0" smtClean="0"/>
              <a:t>Better use less precise solver with less computational requirements?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computational requirements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Optimization Policies</a:t>
            </a:r>
          </a:p>
          <a:p>
            <a:pPr lvl="1"/>
            <a:r>
              <a:rPr lang="en-US" dirty="0" smtClean="0"/>
              <a:t>Reinforcement Learning Theory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Can current optimization methods for job assignment in workflow processes be further developed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Computational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computational costs</a:t>
                </a:r>
              </a:p>
              <a:p>
                <a:r>
                  <a:rPr lang="en-US" dirty="0" smtClean="0"/>
                  <a:t>Fixed KPI and solver</a:t>
                </a:r>
              </a:p>
              <a:p>
                <a:r>
                  <a:rPr lang="en-US" dirty="0" smtClean="0"/>
                  <a:t>Long training sessions for reinforcement learning</a:t>
                </a:r>
              </a:p>
              <a:p>
                <a:r>
                  <a:rPr lang="en-US" dirty="0" smtClean="0"/>
                  <a:t>Overfitting</a:t>
                </a:r>
              </a:p>
              <a:p>
                <a:r>
                  <a:rPr lang="en-US" dirty="0" smtClean="0"/>
                  <a:t>Vanishing and exploding gradient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mathematical optimization </a:t>
            </a:r>
            <a:r>
              <a:rPr lang="en-US" dirty="0"/>
              <a:t>methods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 in operative environment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0" y="2529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</a:t>
            </a:r>
            <a:r>
              <a:rPr lang="en-US" dirty="0" smtClean="0"/>
              <a:t>can </a:t>
            </a:r>
            <a:r>
              <a:rPr lang="en-US" dirty="0"/>
              <a:t>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75DBC5F-811A-4510-806A-774BA01822C0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nisi, vitae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Nam dui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id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luctus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Nunc a ante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F22A586-2213-465D-A4DA-AF7218E3033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3702BFD-8F71-412D-ABAA-264257F552C9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0R</a:t>
            </a:r>
            <a:r>
              <a:rPr lang="en-US" sz="1000" dirty="0" smtClean="0"/>
              <a:t> </a:t>
            </a:r>
            <a:r>
              <a:rPr lang="en-US" sz="1000" dirty="0" err="1" smtClean="0"/>
              <a:t>40G</a:t>
            </a:r>
            <a:r>
              <a:rPr lang="en-US" sz="1000" dirty="0" smtClean="0"/>
              <a:t> </a:t>
            </a:r>
            <a:r>
              <a:rPr lang="en-US" sz="1000" dirty="0" err="1" smtClean="0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51R</a:t>
            </a:r>
            <a:r>
              <a:rPr lang="en-US" sz="1000" dirty="0" smtClean="0"/>
              <a:t> </a:t>
            </a:r>
            <a:r>
              <a:rPr lang="en-US" sz="1000" dirty="0" err="1" smtClean="0"/>
              <a:t>83G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102R</a:t>
            </a:r>
            <a:r>
              <a:rPr lang="en-US" sz="1000" dirty="0" smtClean="0"/>
              <a:t> </a:t>
            </a:r>
            <a:r>
              <a:rPr lang="en-US" sz="1000" dirty="0" err="1" smtClean="0"/>
              <a:t>126G</a:t>
            </a:r>
            <a:r>
              <a:rPr lang="en-US" sz="1000" dirty="0" smtClean="0"/>
              <a:t> </a:t>
            </a:r>
            <a:r>
              <a:rPr lang="en-US" sz="1000" dirty="0" err="1" smtClean="0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153R</a:t>
            </a:r>
            <a:r>
              <a:rPr lang="en-US" sz="1000" dirty="0" smtClean="0"/>
              <a:t> </a:t>
            </a:r>
            <a:r>
              <a:rPr lang="en-US" sz="1000" dirty="0" err="1" smtClean="0"/>
              <a:t>169G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204R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163R</a:t>
            </a:r>
            <a:r>
              <a:rPr lang="en-US" sz="1000" dirty="0" smtClean="0"/>
              <a:t> </a:t>
            </a:r>
            <a:r>
              <a:rPr lang="en-US" sz="1000" dirty="0" err="1" smtClean="0"/>
              <a:t>173G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181R</a:t>
            </a:r>
            <a:r>
              <a:rPr lang="en-US" sz="1000" dirty="0" smtClean="0"/>
              <a:t> </a:t>
            </a:r>
            <a:r>
              <a:rPr lang="en-US" sz="1000" dirty="0" err="1" smtClean="0"/>
              <a:t>189G</a:t>
            </a:r>
            <a:r>
              <a:rPr lang="en-US" sz="1000" dirty="0" smtClean="0"/>
              <a:t> </a:t>
            </a:r>
            <a:r>
              <a:rPr lang="en-US" sz="1000" dirty="0" err="1" smtClean="0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200R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218R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237R</a:t>
            </a:r>
            <a:r>
              <a:rPr lang="en-US" sz="1000" dirty="0" smtClean="0"/>
              <a:t> </a:t>
            </a:r>
            <a:r>
              <a:rPr lang="en-US" sz="1000" dirty="0" err="1" smtClean="0"/>
              <a:t>239G</a:t>
            </a:r>
            <a:r>
              <a:rPr lang="en-US" sz="1000" dirty="0" smtClean="0"/>
              <a:t> </a:t>
            </a:r>
            <a:r>
              <a:rPr lang="en-US" sz="1000" dirty="0" err="1" smtClean="0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220R</a:t>
            </a:r>
            <a:r>
              <a:rPr lang="en-US" sz="1000" dirty="0" smtClean="0"/>
              <a:t> </a:t>
            </a:r>
            <a:r>
              <a:rPr lang="en-US" sz="1000" dirty="0" err="1" smtClean="0"/>
              <a:t>96G</a:t>
            </a:r>
            <a:r>
              <a:rPr lang="en-US" sz="1000" dirty="0" smtClean="0"/>
              <a:t> </a:t>
            </a:r>
            <a:r>
              <a:rPr lang="en-US" sz="1000" dirty="0" err="1" smtClean="0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227R</a:t>
            </a:r>
            <a:r>
              <a:rPr lang="en-US" sz="1000" dirty="0" smtClean="0"/>
              <a:t> </a:t>
            </a:r>
            <a:r>
              <a:rPr lang="en-US" sz="1000" dirty="0" err="1" smtClean="0"/>
              <a:t>128G</a:t>
            </a:r>
            <a:r>
              <a:rPr lang="en-US" sz="1000" dirty="0" smtClean="0"/>
              <a:t> </a:t>
            </a:r>
            <a:r>
              <a:rPr lang="en-US" sz="1000" dirty="0" err="1" smtClean="0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160G</a:t>
            </a:r>
            <a:r>
              <a:rPr lang="en-US" sz="1000" dirty="0" smtClean="0"/>
              <a:t> </a:t>
            </a:r>
            <a:r>
              <a:rPr lang="en-US" sz="1000" dirty="0" err="1" smtClean="0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241R</a:t>
            </a:r>
            <a:r>
              <a:rPr lang="en-US" sz="1000" dirty="0" smtClean="0"/>
              <a:t> </a:t>
            </a:r>
            <a:r>
              <a:rPr lang="en-US" sz="1000" dirty="0" err="1" smtClean="0"/>
              <a:t>191G</a:t>
            </a:r>
            <a:r>
              <a:rPr lang="en-US" sz="1000" dirty="0" smtClean="0"/>
              <a:t> </a:t>
            </a:r>
            <a:r>
              <a:rPr lang="en-US" sz="1000" dirty="0" err="1" smtClean="0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248R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AFE09599-E0A6-43F3-80A7-56B7E897668B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11R</a:t>
            </a:r>
            <a:r>
              <a:rPr lang="en-US" sz="1000" dirty="0" smtClean="0"/>
              <a:t> </a:t>
            </a:r>
            <a:r>
              <a:rPr lang="en-US" sz="1000" dirty="0" err="1" smtClean="0"/>
              <a:t>130G</a:t>
            </a:r>
            <a:r>
              <a:rPr lang="en-US" sz="1000" dirty="0" smtClean="0"/>
              <a:t> </a:t>
            </a:r>
            <a:r>
              <a:rPr lang="en-US" sz="1000" dirty="0" err="1" smtClean="0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60R</a:t>
            </a:r>
            <a:r>
              <a:rPr lang="en-US" sz="1000" dirty="0" smtClean="0"/>
              <a:t> </a:t>
            </a:r>
            <a:r>
              <a:rPr lang="en-US" sz="1000" dirty="0" err="1" smtClean="0"/>
              <a:t>159G</a:t>
            </a:r>
            <a:r>
              <a:rPr lang="en-US" sz="1000" dirty="0" smtClean="0"/>
              <a:t> </a:t>
            </a:r>
            <a:r>
              <a:rPr lang="en-US" sz="1000" dirty="0" err="1" smtClean="0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107R</a:t>
            </a:r>
            <a:r>
              <a:rPr lang="en-US" sz="1000" dirty="0" smtClean="0"/>
              <a:t> </a:t>
            </a:r>
            <a:r>
              <a:rPr lang="en-US" sz="1000" dirty="0" err="1" smtClean="0"/>
              <a:t>183G</a:t>
            </a:r>
            <a:r>
              <a:rPr lang="en-US" sz="1000" dirty="0" smtClean="0"/>
              <a:t> </a:t>
            </a:r>
            <a:r>
              <a:rPr lang="en-US" sz="1000" dirty="0" err="1" smtClean="0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158R</a:t>
            </a:r>
            <a:r>
              <a:rPr lang="en-US" sz="1000" dirty="0" smtClean="0"/>
              <a:t> </a:t>
            </a:r>
            <a:r>
              <a:rPr lang="en-US" sz="1000" dirty="0" err="1" smtClean="0"/>
              <a:t>208G</a:t>
            </a:r>
            <a:r>
              <a:rPr lang="en-US" sz="1000" dirty="0" smtClean="0"/>
              <a:t> </a:t>
            </a:r>
            <a:r>
              <a:rPr lang="en-US" sz="1000" dirty="0" err="1" smtClean="0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207R</a:t>
            </a:r>
            <a:r>
              <a:rPr lang="en-US" sz="1000" dirty="0" smtClean="0"/>
              <a:t> </a:t>
            </a:r>
            <a:r>
              <a:rPr lang="en-US" sz="1000" dirty="0" err="1" smtClean="0"/>
              <a:t>232G</a:t>
            </a:r>
            <a:r>
              <a:rPr lang="en-US" sz="1000" dirty="0" smtClean="0"/>
              <a:t> </a:t>
            </a:r>
            <a:r>
              <a:rPr lang="en-US" sz="1000" dirty="0" err="1" smtClean="0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42R</a:t>
            </a:r>
            <a:r>
              <a:rPr lang="en-US" sz="1000" dirty="0" smtClean="0"/>
              <a:t> </a:t>
            </a:r>
            <a:r>
              <a:rPr lang="en-US" sz="1000" dirty="0" err="1" smtClean="0"/>
              <a:t>127G</a:t>
            </a:r>
            <a:r>
              <a:rPr lang="en-US" sz="1000" dirty="0" smtClean="0"/>
              <a:t> </a:t>
            </a:r>
            <a:r>
              <a:rPr lang="en-US" sz="1000" dirty="0" err="1" smtClean="0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86R</a:t>
            </a:r>
            <a:r>
              <a:rPr lang="en-US" sz="1000" dirty="0" smtClean="0"/>
              <a:t> </a:t>
            </a:r>
            <a:r>
              <a:rPr lang="en-US" sz="1000" dirty="0" err="1" smtClean="0"/>
              <a:t>157G</a:t>
            </a:r>
            <a:r>
              <a:rPr lang="en-US" sz="1000" dirty="0" smtClean="0"/>
              <a:t> </a:t>
            </a:r>
            <a:r>
              <a:rPr lang="en-US" sz="1000" dirty="0" err="1" smtClean="0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128R</a:t>
            </a:r>
            <a:r>
              <a:rPr lang="en-US" sz="1000" dirty="0" smtClean="0"/>
              <a:t> </a:t>
            </a:r>
            <a:r>
              <a:rPr lang="en-US" sz="1000" dirty="0" err="1" smtClean="0"/>
              <a:t>182G</a:t>
            </a:r>
            <a:r>
              <a:rPr lang="en-US" sz="1000" dirty="0" smtClean="0"/>
              <a:t> </a:t>
            </a:r>
            <a:r>
              <a:rPr lang="en-US" sz="1000" dirty="0" err="1" smtClean="0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171R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231G</a:t>
            </a:r>
            <a:r>
              <a:rPr lang="en-US" sz="1000" dirty="0" smtClean="0"/>
              <a:t> </a:t>
            </a:r>
            <a:r>
              <a:rPr lang="en-US" sz="1000" dirty="0" err="1" smtClean="0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145R</a:t>
            </a:r>
            <a:r>
              <a:rPr lang="en-US" sz="1000" dirty="0" smtClean="0"/>
              <a:t> </a:t>
            </a:r>
            <a:r>
              <a:rPr lang="en-US" sz="1000" dirty="0" err="1" smtClean="0"/>
              <a:t>195G</a:t>
            </a:r>
            <a:r>
              <a:rPr lang="en-US" sz="1000" dirty="0" smtClean="0"/>
              <a:t> </a:t>
            </a:r>
            <a:r>
              <a:rPr lang="en-US" sz="1000" dirty="0" err="1" smtClean="0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170R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191R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244G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251R</a:t>
            </a:r>
            <a:r>
              <a:rPr lang="en-US" sz="1000" dirty="0" smtClean="0"/>
              <a:t> </a:t>
            </a:r>
            <a:r>
              <a:rPr lang="en-US" sz="1000" dirty="0" err="1" smtClean="0"/>
              <a:t>230G</a:t>
            </a:r>
            <a:r>
              <a:rPr lang="en-US" sz="1000" dirty="0" smtClean="0"/>
              <a:t> </a:t>
            </a:r>
            <a:r>
              <a:rPr lang="en-US" sz="1000" dirty="0" err="1" smtClean="0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252R</a:t>
            </a:r>
            <a:r>
              <a:rPr lang="en-US" sz="1000" dirty="0" smtClean="0"/>
              <a:t> </a:t>
            </a:r>
            <a:r>
              <a:rPr lang="en-US" sz="1000" dirty="0" err="1" smtClean="0"/>
              <a:t>236G</a:t>
            </a:r>
            <a:r>
              <a:rPr lang="en-US" sz="1000" dirty="0" smtClean="0"/>
              <a:t> </a:t>
            </a:r>
            <a:r>
              <a:rPr lang="en-US" sz="1000" dirty="0" err="1" smtClean="0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253R</a:t>
            </a:r>
            <a:r>
              <a:rPr lang="en-US" sz="1000" dirty="0" smtClean="0"/>
              <a:t> </a:t>
            </a:r>
            <a:r>
              <a:rPr lang="en-US" sz="1000" dirty="0" err="1" smtClean="0"/>
              <a:t>243G</a:t>
            </a:r>
            <a:r>
              <a:rPr lang="en-US" sz="1000" dirty="0" smtClean="0"/>
              <a:t> </a:t>
            </a:r>
            <a:r>
              <a:rPr lang="en-US" sz="1000" dirty="0" err="1" smtClean="0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249B</a:t>
            </a:r>
            <a:r>
              <a:rPr lang="en-US" sz="1000" dirty="0" smtClean="0"/>
              <a:t> </a:t>
            </a:r>
            <a:r>
              <a:rPr lang="en-US" sz="1000" dirty="0" err="1" smtClean="0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agents interaction with workflow processes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Optimal resources usage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current optimization methods for job assignment in workflow processes be further developed?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mathematical optimization </a:t>
            </a:r>
            <a:r>
              <a:rPr lang="en-US" dirty="0"/>
              <a:t>methods?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 Legend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238789"/>
              </p:ext>
            </p:extLst>
          </p:nvPr>
        </p:nvGraphicFramePr>
        <p:xfrm>
          <a:off x="911225" y="2205038"/>
          <a:ext cx="10369550" cy="410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5184775"/>
              </a:tblGrid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8472000" y="2925000"/>
            <a:ext cx="432048" cy="2878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7823928" y="3572794"/>
            <a:ext cx="1728192" cy="28820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44000" y="4112715"/>
            <a:ext cx="288032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Flowchart: Document 10"/>
          <p:cNvSpPr>
            <a:spLocks noChangeAspect="1"/>
          </p:cNvSpPr>
          <p:nvPr/>
        </p:nvSpPr>
        <p:spPr bwMode="auto">
          <a:xfrm>
            <a:off x="8472000" y="2296050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8" y="4660143"/>
            <a:ext cx="416190" cy="416190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 bwMode="auto">
          <a:xfrm>
            <a:off x="7391872" y="5301747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831872" y="5305762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7" y="5843096"/>
            <a:ext cx="353566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427</TotalTime>
  <Words>1110</Words>
  <Application>Microsoft Office PowerPoint</Application>
  <PresentationFormat>Widescreen</PresentationFormat>
  <Paragraphs>297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ＭＳ Ｐゴシック</vt:lpstr>
      <vt:lpstr>Arial</vt:lpstr>
      <vt:lpstr>Cambria Math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Optimization Policies</vt:lpstr>
      <vt:lpstr>Policies Legend</vt:lpstr>
      <vt:lpstr>Least Loaded Qualified Person (LLQP)</vt:lpstr>
      <vt:lpstr>Shared Queue (SQ)</vt:lpstr>
      <vt:lpstr>K-Batch</vt:lpstr>
      <vt:lpstr>K-Batch-1</vt:lpstr>
      <vt:lpstr>1-Batch-1</vt:lpstr>
      <vt:lpstr>Solvers for Batch Policies</vt:lpstr>
      <vt:lpstr>Reinforcement Learning</vt:lpstr>
      <vt:lpstr>Monte Carlo</vt:lpstr>
      <vt:lpstr>Temporal Difference</vt:lpstr>
      <vt:lpstr>Reinforcement Learning Policies</vt:lpstr>
      <vt:lpstr>Results</vt:lpstr>
      <vt:lpstr>Key Performance Indicators (KPIs)</vt:lpstr>
      <vt:lpstr>Optimization Results (Higher is Better)</vt:lpstr>
      <vt:lpstr>Reinforcement Learning Results (Higher is Better)</vt:lpstr>
      <vt:lpstr>Discussion, Conclusion and Outlook</vt:lpstr>
      <vt:lpstr>Optimization Fairness</vt:lpstr>
      <vt:lpstr>Computational Complexity</vt:lpstr>
      <vt:lpstr>Optimization Speedup Tradeoff</vt:lpstr>
      <vt:lpstr>Reinforcement Learning Alternative</vt:lpstr>
      <vt:lpstr>Future Work</vt:lpstr>
      <vt:lpstr>Research Question 1</vt:lpstr>
      <vt:lpstr>Research Question 2</vt:lpstr>
      <vt:lpstr>Resources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88</cp:revision>
  <dcterms:created xsi:type="dcterms:W3CDTF">2017-04-12T09:28:12Z</dcterms:created>
  <dcterms:modified xsi:type="dcterms:W3CDTF">2017-04-18T14:47:55Z</dcterms:modified>
  <cp:category/>
</cp:coreProperties>
</file>