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2"/>
  </p:notesMasterIdLst>
  <p:sldIdLst>
    <p:sldId id="256" r:id="rId2"/>
    <p:sldId id="259" r:id="rId3"/>
    <p:sldId id="257" r:id="rId4"/>
    <p:sldId id="264" r:id="rId5"/>
    <p:sldId id="269" r:id="rId6"/>
    <p:sldId id="270" r:id="rId7"/>
    <p:sldId id="266" r:id="rId8"/>
    <p:sldId id="273" r:id="rId9"/>
    <p:sldId id="293" r:id="rId10"/>
    <p:sldId id="288" r:id="rId11"/>
    <p:sldId id="289" r:id="rId12"/>
    <p:sldId id="290" r:id="rId13"/>
    <p:sldId id="291" r:id="rId14"/>
    <p:sldId id="292" r:id="rId15"/>
    <p:sldId id="274" r:id="rId16"/>
    <p:sldId id="295" r:id="rId17"/>
    <p:sldId id="296" r:id="rId18"/>
    <p:sldId id="271" r:id="rId19"/>
    <p:sldId id="284" r:id="rId20"/>
    <p:sldId id="285" r:id="rId21"/>
    <p:sldId id="275" r:id="rId22"/>
    <p:sldId id="267" r:id="rId23"/>
    <p:sldId id="277" r:id="rId24"/>
    <p:sldId id="276" r:id="rId25"/>
    <p:sldId id="278" r:id="rId26"/>
    <p:sldId id="268" r:id="rId27"/>
    <p:sldId id="279" r:id="rId28"/>
    <p:sldId id="280" r:id="rId29"/>
    <p:sldId id="281" r:id="rId30"/>
    <p:sldId id="282" r:id="rId31"/>
    <p:sldId id="283" r:id="rId32"/>
    <p:sldId id="286" r:id="rId33"/>
    <p:sldId id="287" r:id="rId34"/>
    <p:sldId id="294" r:id="rId35"/>
    <p:sldId id="297" r:id="rId36"/>
    <p:sldId id="258" r:id="rId37"/>
    <p:sldId id="263" r:id="rId38"/>
    <p:sldId id="262" r:id="rId39"/>
    <p:sldId id="260" r:id="rId40"/>
    <p:sldId id="261" r:id="rId41"/>
  </p:sldIdLst>
  <p:sldSz cx="12192000" cy="6858000"/>
  <p:notesSz cx="6400800" cy="8686800"/>
  <p:defaultTextStyle>
    <a:defPPr>
      <a:defRPr lang="de-CH"/>
    </a:defPPr>
    <a:lvl1pPr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6D4DE4CB-CE46-498D-B9D5-F85CACFBCD7A}">
          <p14:sldIdLst>
            <p14:sldId id="256"/>
            <p14:sldId id="259"/>
            <p14:sldId id="257"/>
            <p14:sldId id="264"/>
            <p14:sldId id="269"/>
            <p14:sldId id="270"/>
            <p14:sldId id="266"/>
            <p14:sldId id="273"/>
            <p14:sldId id="293"/>
            <p14:sldId id="288"/>
            <p14:sldId id="289"/>
            <p14:sldId id="290"/>
            <p14:sldId id="291"/>
            <p14:sldId id="292"/>
            <p14:sldId id="274"/>
            <p14:sldId id="295"/>
            <p14:sldId id="296"/>
            <p14:sldId id="271"/>
            <p14:sldId id="284"/>
            <p14:sldId id="285"/>
            <p14:sldId id="275"/>
            <p14:sldId id="267"/>
            <p14:sldId id="277"/>
            <p14:sldId id="276"/>
            <p14:sldId id="278"/>
            <p14:sldId id="268"/>
            <p14:sldId id="279"/>
            <p14:sldId id="280"/>
            <p14:sldId id="281"/>
            <p14:sldId id="282"/>
            <p14:sldId id="283"/>
            <p14:sldId id="286"/>
            <p14:sldId id="287"/>
            <p14:sldId id="294"/>
            <p14:sldId id="297"/>
          </p14:sldIdLst>
        </p14:section>
        <p14:section name="Default Slides" id="{28A9C9A5-4707-4224-9892-1B84459CE569}">
          <p14:sldIdLst>
            <p14:sldId id="258"/>
            <p14:sldId id="263"/>
            <p14:sldId id="262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709" userDrawn="1">
          <p15:clr>
            <a:srgbClr val="A4A3A4"/>
          </p15:clr>
        </p15:guide>
        <p15:guide id="2" orient="horz" pos="3430" userDrawn="1">
          <p15:clr>
            <a:srgbClr val="A4A3A4"/>
          </p15:clr>
        </p15:guide>
        <p15:guide id="3" orient="horz" pos="3793" userDrawn="1">
          <p15:clr>
            <a:srgbClr val="A4A3A4"/>
          </p15:clr>
        </p15:guide>
        <p15:guide id="5" pos="3840" userDrawn="1">
          <p15:clr>
            <a:srgbClr val="A4A3A4"/>
          </p15:clr>
        </p15:guide>
        <p15:guide id="6" pos="3727" userDrawn="1">
          <p15:clr>
            <a:srgbClr val="A4A3A4"/>
          </p15:clr>
        </p15:guide>
        <p15:guide id="8" pos="5473" userDrawn="1">
          <p15:clr>
            <a:srgbClr val="A4A3A4"/>
          </p15:clr>
        </p15:guide>
        <p15:guide id="9" pos="7015" userDrawn="1">
          <p15:clr>
            <a:srgbClr val="A4A3A4"/>
          </p15:clr>
        </p15:guide>
        <p15:guide id="10" pos="7106" userDrawn="1">
          <p15:clr>
            <a:srgbClr val="A4A3A4"/>
          </p15:clr>
        </p15:guide>
        <p15:guide id="11" pos="2819" userDrawn="1">
          <p15:clr>
            <a:srgbClr val="A4A3A4"/>
          </p15:clr>
        </p15:guide>
        <p15:guide id="12" pos="2615" userDrawn="1">
          <p15:clr>
            <a:srgbClr val="A4A3A4"/>
          </p15:clr>
        </p15:guide>
        <p15:guide id="13" pos="574" userDrawn="1">
          <p15:clr>
            <a:srgbClr val="A4A3A4"/>
          </p15:clr>
        </p15:guide>
        <p15:guide id="14" orient="horz" pos="799" userDrawn="1">
          <p15:clr>
            <a:srgbClr val="A4A3A4"/>
          </p15:clr>
        </p15:guide>
        <p15:guide id="15" orient="horz" pos="411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AD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2" autoAdjust="0"/>
    <p:restoredTop sz="94660"/>
  </p:normalViewPr>
  <p:slideViewPr>
    <p:cSldViewPr snapToObjects="1">
      <p:cViewPr>
        <p:scale>
          <a:sx n="150" d="100"/>
          <a:sy n="150" d="100"/>
        </p:scale>
        <p:origin x="-768" y="876"/>
      </p:cViewPr>
      <p:guideLst>
        <p:guide orient="horz" pos="709"/>
        <p:guide orient="horz" pos="3430"/>
        <p:guide orient="horz" pos="3793"/>
        <p:guide pos="3840"/>
        <p:guide pos="3727"/>
        <p:guide pos="5473"/>
        <p:guide pos="7015"/>
        <p:guide pos="7106"/>
        <p:guide pos="2819"/>
        <p:guide pos="2615"/>
        <p:guide pos="574"/>
        <p:guide orient="horz" pos="799"/>
        <p:guide orient="horz" pos="411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Predicted travel time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Leave office</c:v>
                </c:pt>
                <c:pt idx="1">
                  <c:v>Reach car</c:v>
                </c:pt>
                <c:pt idx="2">
                  <c:v>Exiting highway</c:v>
                </c:pt>
                <c:pt idx="3">
                  <c:v>Seconday road</c:v>
                </c:pt>
                <c:pt idx="4">
                  <c:v>Home street</c:v>
                </c:pt>
                <c:pt idx="5">
                  <c:v>Arrive home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30</c:v>
                </c:pt>
                <c:pt idx="1">
                  <c:v>40</c:v>
                </c:pt>
                <c:pt idx="2">
                  <c:v>35</c:v>
                </c:pt>
                <c:pt idx="3">
                  <c:v>40</c:v>
                </c:pt>
                <c:pt idx="4">
                  <c:v>45</c:v>
                </c:pt>
                <c:pt idx="5">
                  <c:v>45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Leave office</c:v>
                </c:pt>
                <c:pt idx="1">
                  <c:v>Reach car</c:v>
                </c:pt>
                <c:pt idx="2">
                  <c:v>Exiting highway</c:v>
                </c:pt>
                <c:pt idx="3">
                  <c:v>Seconday road</c:v>
                </c:pt>
                <c:pt idx="4">
                  <c:v>Home street</c:v>
                </c:pt>
                <c:pt idx="5">
                  <c:v>Arrive home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45</c:v>
                </c:pt>
                <c:pt idx="1">
                  <c:v>45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Leave office</c:v>
                </c:pt>
                <c:pt idx="1">
                  <c:v>Reach car</c:v>
                </c:pt>
                <c:pt idx="2">
                  <c:v>Exiting highway</c:v>
                </c:pt>
                <c:pt idx="3">
                  <c:v>Seconday road</c:v>
                </c:pt>
                <c:pt idx="4">
                  <c:v>Home street</c:v>
                </c:pt>
                <c:pt idx="5">
                  <c:v>Arrive home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1">
                  <c:v>45</c:v>
                </c:pt>
                <c:pt idx="2">
                  <c:v>45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Column3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Leave office</c:v>
                </c:pt>
                <c:pt idx="1">
                  <c:v>Reach car</c:v>
                </c:pt>
                <c:pt idx="2">
                  <c:v>Exiting highway</c:v>
                </c:pt>
                <c:pt idx="3">
                  <c:v>Seconday road</c:v>
                </c:pt>
                <c:pt idx="4">
                  <c:v>Home street</c:v>
                </c:pt>
                <c:pt idx="5">
                  <c:v>Arrive home</c:v>
                </c:pt>
              </c:strCache>
            </c:strRef>
          </c:cat>
          <c:val>
            <c:numRef>
              <c:f>Sheet1!$E$2:$E$7</c:f>
              <c:numCache>
                <c:formatCode>General</c:formatCode>
                <c:ptCount val="6"/>
                <c:pt idx="2">
                  <c:v>45</c:v>
                </c:pt>
                <c:pt idx="3">
                  <c:v>45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Column4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Leave office</c:v>
                </c:pt>
                <c:pt idx="1">
                  <c:v>Reach car</c:v>
                </c:pt>
                <c:pt idx="2">
                  <c:v>Exiting highway</c:v>
                </c:pt>
                <c:pt idx="3">
                  <c:v>Seconday road</c:v>
                </c:pt>
                <c:pt idx="4">
                  <c:v>Home street</c:v>
                </c:pt>
                <c:pt idx="5">
                  <c:v>Arrive home</c:v>
                </c:pt>
              </c:strCache>
            </c:strRef>
          </c:cat>
          <c:val>
            <c:numRef>
              <c:f>Sheet1!$F$2:$F$7</c:f>
              <c:numCache>
                <c:formatCode>General</c:formatCode>
                <c:ptCount val="6"/>
                <c:pt idx="3">
                  <c:v>45</c:v>
                </c:pt>
                <c:pt idx="4">
                  <c:v>45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Column5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Leave office</c:v>
                </c:pt>
                <c:pt idx="1">
                  <c:v>Reach car</c:v>
                </c:pt>
                <c:pt idx="2">
                  <c:v>Exiting highway</c:v>
                </c:pt>
                <c:pt idx="3">
                  <c:v>Seconday road</c:v>
                </c:pt>
                <c:pt idx="4">
                  <c:v>Home street</c:v>
                </c:pt>
                <c:pt idx="5">
                  <c:v>Arrive home</c:v>
                </c:pt>
              </c:strCache>
            </c:strRef>
          </c:cat>
          <c:val>
            <c:numRef>
              <c:f>Sheet1!$G$2:$G$7</c:f>
              <c:numCache>
                <c:formatCode>General</c:formatCode>
                <c:ptCount val="6"/>
                <c:pt idx="4">
                  <c:v>45</c:v>
                </c:pt>
                <c:pt idx="5">
                  <c:v>45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86543552"/>
        <c:axId val="286539632"/>
      </c:lineChart>
      <c:catAx>
        <c:axId val="28654355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6539632"/>
        <c:crosses val="autoZero"/>
        <c:auto val="1"/>
        <c:lblAlgn val="ctr"/>
        <c:lblOffset val="100"/>
        <c:noMultiLvlLbl val="0"/>
      </c:catAx>
      <c:valAx>
        <c:axId val="286539632"/>
        <c:scaling>
          <c:orientation val="minMax"/>
          <c:max val="46"/>
          <c:min val="29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65435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Predicted travel time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Leave office</c:v>
                </c:pt>
                <c:pt idx="1">
                  <c:v>Reach car</c:v>
                </c:pt>
                <c:pt idx="2">
                  <c:v>Exiting highway</c:v>
                </c:pt>
                <c:pt idx="3">
                  <c:v>Seconday road</c:v>
                </c:pt>
                <c:pt idx="4">
                  <c:v>Home street</c:v>
                </c:pt>
                <c:pt idx="5">
                  <c:v>Arrive home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30</c:v>
                </c:pt>
                <c:pt idx="1">
                  <c:v>40</c:v>
                </c:pt>
                <c:pt idx="2">
                  <c:v>35</c:v>
                </c:pt>
                <c:pt idx="3">
                  <c:v>40</c:v>
                </c:pt>
                <c:pt idx="4">
                  <c:v>45</c:v>
                </c:pt>
                <c:pt idx="5">
                  <c:v>45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Leave office</c:v>
                </c:pt>
                <c:pt idx="1">
                  <c:v>Reach car</c:v>
                </c:pt>
                <c:pt idx="2">
                  <c:v>Exiting highway</c:v>
                </c:pt>
                <c:pt idx="3">
                  <c:v>Seconday road</c:v>
                </c:pt>
                <c:pt idx="4">
                  <c:v>Home street</c:v>
                </c:pt>
                <c:pt idx="5">
                  <c:v>Arrive home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40</c:v>
                </c:pt>
                <c:pt idx="1">
                  <c:v>40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Leave office</c:v>
                </c:pt>
                <c:pt idx="1">
                  <c:v>Reach car</c:v>
                </c:pt>
                <c:pt idx="2">
                  <c:v>Exiting highway</c:v>
                </c:pt>
                <c:pt idx="3">
                  <c:v>Seconday road</c:v>
                </c:pt>
                <c:pt idx="4">
                  <c:v>Home street</c:v>
                </c:pt>
                <c:pt idx="5">
                  <c:v>Arrive home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1">
                  <c:v>35</c:v>
                </c:pt>
                <c:pt idx="2">
                  <c:v>35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Column3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Leave office</c:v>
                </c:pt>
                <c:pt idx="1">
                  <c:v>Reach car</c:v>
                </c:pt>
                <c:pt idx="2">
                  <c:v>Exiting highway</c:v>
                </c:pt>
                <c:pt idx="3">
                  <c:v>Seconday road</c:v>
                </c:pt>
                <c:pt idx="4">
                  <c:v>Home street</c:v>
                </c:pt>
                <c:pt idx="5">
                  <c:v>Arrive home</c:v>
                </c:pt>
              </c:strCache>
            </c:strRef>
          </c:cat>
          <c:val>
            <c:numRef>
              <c:f>Sheet1!$E$2:$E$7</c:f>
              <c:numCache>
                <c:formatCode>General</c:formatCode>
                <c:ptCount val="6"/>
                <c:pt idx="2">
                  <c:v>40</c:v>
                </c:pt>
                <c:pt idx="3">
                  <c:v>40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Column4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Leave office</c:v>
                </c:pt>
                <c:pt idx="1">
                  <c:v>Reach car</c:v>
                </c:pt>
                <c:pt idx="2">
                  <c:v>Exiting highway</c:v>
                </c:pt>
                <c:pt idx="3">
                  <c:v>Seconday road</c:v>
                </c:pt>
                <c:pt idx="4">
                  <c:v>Home street</c:v>
                </c:pt>
                <c:pt idx="5">
                  <c:v>Arrive home</c:v>
                </c:pt>
              </c:strCache>
            </c:strRef>
          </c:cat>
          <c:val>
            <c:numRef>
              <c:f>Sheet1!$F$2:$F$7</c:f>
              <c:numCache>
                <c:formatCode>General</c:formatCode>
                <c:ptCount val="6"/>
                <c:pt idx="3">
                  <c:v>45</c:v>
                </c:pt>
                <c:pt idx="4">
                  <c:v>45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Column5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Leave office</c:v>
                </c:pt>
                <c:pt idx="1">
                  <c:v>Reach car</c:v>
                </c:pt>
                <c:pt idx="2">
                  <c:v>Exiting highway</c:v>
                </c:pt>
                <c:pt idx="3">
                  <c:v>Seconday road</c:v>
                </c:pt>
                <c:pt idx="4">
                  <c:v>Home street</c:v>
                </c:pt>
                <c:pt idx="5">
                  <c:v>Arrive home</c:v>
                </c:pt>
              </c:strCache>
            </c:strRef>
          </c:cat>
          <c:val>
            <c:numRef>
              <c:f>Sheet1!$G$2:$G$7</c:f>
              <c:numCache>
                <c:formatCode>General</c:formatCode>
                <c:ptCount val="6"/>
                <c:pt idx="4">
                  <c:v>45</c:v>
                </c:pt>
                <c:pt idx="5">
                  <c:v>45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86537280"/>
        <c:axId val="332126040"/>
      </c:lineChart>
      <c:catAx>
        <c:axId val="2865372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2126040"/>
        <c:crosses val="autoZero"/>
        <c:auto val="1"/>
        <c:lblAlgn val="ctr"/>
        <c:lblOffset val="100"/>
        <c:noMultiLvlLbl val="0"/>
      </c:catAx>
      <c:valAx>
        <c:axId val="332126040"/>
        <c:scaling>
          <c:orientation val="minMax"/>
          <c:max val="46"/>
          <c:min val="29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65372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MSA vs ST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Lateness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Sheet1!$A$2:$A$3</c:f>
              <c:strCache>
                <c:ptCount val="2"/>
                <c:pt idx="0">
                  <c:v>MSA</c:v>
                </c:pt>
                <c:pt idx="1">
                  <c:v>ST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1.0496000000000001</c:v>
                </c:pt>
                <c:pt idx="1">
                  <c:v>0.85170000000000001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Wait Time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Sheet1!$A$2:$A$3</c:f>
              <c:strCache>
                <c:ptCount val="2"/>
                <c:pt idx="0">
                  <c:v>MSA</c:v>
                </c:pt>
                <c:pt idx="1">
                  <c:v>ST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0.16</c:v>
                </c:pt>
                <c:pt idx="1">
                  <c:v>0.04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Service Time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Sheet1!$A$2:$A$3</c:f>
              <c:strCache>
                <c:ptCount val="2"/>
                <c:pt idx="0">
                  <c:v>MSA</c:v>
                </c:pt>
                <c:pt idx="1">
                  <c:v>ST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0.88959999999999995</c:v>
                </c:pt>
                <c:pt idx="1">
                  <c:v>0.81169999999999998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Average System Load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Sheet1!$A$2:$A$3</c:f>
              <c:strCache>
                <c:ptCount val="2"/>
                <c:pt idx="0">
                  <c:v>MSA</c:v>
                </c:pt>
                <c:pt idx="1">
                  <c:v>ST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0.28470000000000001</c:v>
                </c:pt>
                <c:pt idx="1">
                  <c:v>0.25969999999999999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331144304"/>
        <c:axId val="290392208"/>
        <c:axId val="0"/>
      </c:bar3DChart>
      <c:catAx>
        <c:axId val="3311443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0392208"/>
        <c:crosses val="autoZero"/>
        <c:auto val="1"/>
        <c:lblAlgn val="ctr"/>
        <c:lblOffset val="100"/>
        <c:noMultiLvlLbl val="0"/>
      </c:catAx>
      <c:valAx>
        <c:axId val="290392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11443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MSA vs RL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Lateness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Sheet1!$A$2:$A$3</c:f>
              <c:strCache>
                <c:ptCount val="2"/>
                <c:pt idx="0">
                  <c:v>MSA</c:v>
                </c:pt>
                <c:pt idx="1">
                  <c:v>RL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1.0496000000000001</c:v>
                </c:pt>
                <c:pt idx="1">
                  <c:v>0.87590000000000001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Wait Time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Sheet1!$A$2:$A$3</c:f>
              <c:strCache>
                <c:ptCount val="2"/>
                <c:pt idx="0">
                  <c:v>MSA</c:v>
                </c:pt>
                <c:pt idx="1">
                  <c:v>RL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0.16</c:v>
                </c:pt>
                <c:pt idx="1">
                  <c:v>6.8599999999999994E-2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Service Time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Sheet1!$A$2:$A$3</c:f>
              <c:strCache>
                <c:ptCount val="2"/>
                <c:pt idx="0">
                  <c:v>MSA</c:v>
                </c:pt>
                <c:pt idx="1">
                  <c:v>RL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0.88959999999999995</c:v>
                </c:pt>
                <c:pt idx="1">
                  <c:v>0.80730000000000002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Average System Load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Sheet1!$A$2:$A$3</c:f>
              <c:strCache>
                <c:ptCount val="2"/>
                <c:pt idx="0">
                  <c:v>MSA</c:v>
                </c:pt>
                <c:pt idx="1">
                  <c:v>RL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0.28470000000000001</c:v>
                </c:pt>
                <c:pt idx="1">
                  <c:v>0.25829999999999997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90392600"/>
        <c:axId val="290390640"/>
        <c:axId val="0"/>
      </c:bar3DChart>
      <c:catAx>
        <c:axId val="290392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0390640"/>
        <c:crosses val="autoZero"/>
        <c:auto val="1"/>
        <c:lblAlgn val="ctr"/>
        <c:lblOffset val="100"/>
        <c:noMultiLvlLbl val="0"/>
      </c:catAx>
      <c:valAx>
        <c:axId val="290390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03926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ST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User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Sheet1!$A$2</c:f>
              <c:strCache>
                <c:ptCount val="1"/>
                <c:pt idx="0">
                  <c:v>User Workload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23.77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User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Sheet1!$A$2</c:f>
              <c:strCache>
                <c:ptCount val="1"/>
                <c:pt idx="0">
                  <c:v>User Workload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27.55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User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Sheet1!$A$2</c:f>
              <c:strCache>
                <c:ptCount val="1"/>
                <c:pt idx="0">
                  <c:v>User Workload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26.89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User 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cat>
            <c:strRef>
              <c:f>Sheet1!$A$2</c:f>
              <c:strCache>
                <c:ptCount val="1"/>
                <c:pt idx="0">
                  <c:v>User Workload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25.08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User 5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  <a:sp3d/>
          </c:spPr>
          <c:invertIfNegative val="0"/>
          <c:cat>
            <c:strRef>
              <c:f>Sheet1!$A$2</c:f>
              <c:strCache>
                <c:ptCount val="1"/>
                <c:pt idx="0">
                  <c:v>User Workload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26.58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90391032"/>
        <c:axId val="290392992"/>
        <c:axId val="0"/>
      </c:bar3DChart>
      <c:catAx>
        <c:axId val="2903910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0392992"/>
        <c:crosses val="autoZero"/>
        <c:auto val="1"/>
        <c:lblAlgn val="ctr"/>
        <c:lblOffset val="100"/>
        <c:noMultiLvlLbl val="0"/>
      </c:catAx>
      <c:valAx>
        <c:axId val="2903929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03910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MSA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User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Sheet1!$A$2</c:f>
              <c:strCache>
                <c:ptCount val="1"/>
                <c:pt idx="0">
                  <c:v>User Workload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38.56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User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Sheet1!$A$2</c:f>
              <c:strCache>
                <c:ptCount val="1"/>
                <c:pt idx="0">
                  <c:v>User Workload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29.41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User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Sheet1!$A$2</c:f>
              <c:strCache>
                <c:ptCount val="1"/>
                <c:pt idx="0">
                  <c:v>User Workload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27.57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User 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cat>
            <c:strRef>
              <c:f>Sheet1!$A$2</c:f>
              <c:strCache>
                <c:ptCount val="1"/>
                <c:pt idx="0">
                  <c:v>User Workload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23.33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User 5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  <a:sp3d/>
          </c:spPr>
          <c:invertIfNegative val="0"/>
          <c:cat>
            <c:strRef>
              <c:f>Sheet1!$A$2</c:f>
              <c:strCache>
                <c:ptCount val="1"/>
                <c:pt idx="0">
                  <c:v>User Workload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23.48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90388680"/>
        <c:axId val="290394168"/>
        <c:axId val="0"/>
      </c:bar3DChart>
      <c:catAx>
        <c:axId val="290388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0394168"/>
        <c:crosses val="autoZero"/>
        <c:auto val="1"/>
        <c:lblAlgn val="ctr"/>
        <c:lblOffset val="100"/>
        <c:noMultiLvlLbl val="0"/>
      </c:catAx>
      <c:valAx>
        <c:axId val="2903941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03886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773363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6211" tIns="43106" rIns="86211" bIns="43106" numCol="1" anchor="t" anchorCtr="0" compatLnSpc="1">
            <a:prstTxWarp prst="textNoShape">
              <a:avLst/>
            </a:prstTxWarp>
          </a:bodyPr>
          <a:lstStyle>
            <a:lvl1pPr defTabSz="862013">
              <a:defRPr sz="1100"/>
            </a:lvl1pPr>
          </a:lstStyle>
          <a:p>
            <a:endParaRPr lang="de-CH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625850" y="0"/>
            <a:ext cx="2773363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6211" tIns="43106" rIns="86211" bIns="43106" numCol="1" anchor="t" anchorCtr="0" compatLnSpc="1">
            <a:prstTxWarp prst="textNoShape">
              <a:avLst/>
            </a:prstTxWarp>
          </a:bodyPr>
          <a:lstStyle>
            <a:lvl1pPr algn="r" defTabSz="862013">
              <a:defRPr sz="1100"/>
            </a:lvl1pPr>
          </a:lstStyle>
          <a:p>
            <a:endParaRPr lang="de-CH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07975" y="652463"/>
            <a:ext cx="5786438" cy="32559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39763" y="4125913"/>
            <a:ext cx="5121275" cy="390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6211" tIns="43106" rIns="86211" bIns="431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Textmasterformate durch Klicken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251825"/>
            <a:ext cx="2773363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6211" tIns="43106" rIns="86211" bIns="43106" numCol="1" anchor="b" anchorCtr="0" compatLnSpc="1">
            <a:prstTxWarp prst="textNoShape">
              <a:avLst/>
            </a:prstTxWarp>
          </a:bodyPr>
          <a:lstStyle>
            <a:lvl1pPr defTabSz="862013">
              <a:defRPr sz="1100"/>
            </a:lvl1pPr>
          </a:lstStyle>
          <a:p>
            <a:endParaRPr lang="de-CH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625850" y="8251825"/>
            <a:ext cx="2773363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6211" tIns="43106" rIns="86211" bIns="43106" numCol="1" anchor="b" anchorCtr="0" compatLnSpc="1">
            <a:prstTxWarp prst="textNoShape">
              <a:avLst/>
            </a:prstTxWarp>
          </a:bodyPr>
          <a:lstStyle>
            <a:lvl1pPr algn="r" defTabSz="862013">
              <a:defRPr sz="1100"/>
            </a:lvl1pPr>
          </a:lstStyle>
          <a:p>
            <a:fld id="{54E7F490-E965-9B42-AE49-DA4BC6E663B1}" type="slidenum">
              <a:rPr lang="de-CH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984389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E7F490-E965-9B42-AE49-DA4BC6E663B1}" type="slidenum">
              <a:rPr lang="de-CH" smtClean="0"/>
              <a:pPr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11159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1225" y="1989138"/>
            <a:ext cx="10369550" cy="1295400"/>
          </a:xfrm>
        </p:spPr>
        <p:txBody>
          <a:bodyPr/>
          <a:lstStyle>
            <a:lvl1pPr>
              <a:defRPr sz="3900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1225" y="3429000"/>
            <a:ext cx="10369550" cy="1752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US" noProof="0" dirty="0" smtClean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37592-88B6-44B8-8DC1-F031E7284748}" type="datetime1">
              <a:rPr lang="en-US" smtClean="0"/>
              <a:t>4/19/2017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253" userDrawn="1">
          <p15:clr>
            <a:srgbClr val="9FCC3B"/>
          </p15:clr>
        </p15:guide>
        <p15:guide id="2" orient="horz" pos="2160" userDrawn="1">
          <p15:clr>
            <a:srgbClr val="9FCC3B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 bwMode="white">
          <a:xfrm>
            <a:off x="0" y="1125538"/>
            <a:ext cx="12192000" cy="5732462"/>
          </a:xfrm>
          <a:prstGeom prst="rect">
            <a:avLst/>
          </a:prstGeom>
          <a:solidFill>
            <a:srgbClr val="A3ADB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417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D0F49-276D-4F56-B63B-4D6688C20884}" type="datetime1">
              <a:rPr lang="en-US" smtClean="0"/>
              <a:t>4/19/2017</a:t>
            </a:fld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943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11225" y="2205039"/>
            <a:ext cx="5005388" cy="38877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Inhaltsplatzhalter 2"/>
          <p:cNvSpPr>
            <a:spLocks noGrp="1"/>
          </p:cNvSpPr>
          <p:nvPr>
            <p:ph idx="13"/>
          </p:nvPr>
        </p:nvSpPr>
        <p:spPr>
          <a:xfrm>
            <a:off x="6291040" y="2205039"/>
            <a:ext cx="5005388" cy="38877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4/19/2017</a:t>
            </a:fld>
            <a:endParaRPr lang="en-US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25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1E8A6-07E6-4E35-BA17-942B67FDBF2E}" type="datetime1">
              <a:rPr lang="en-US" smtClean="0"/>
              <a:t>4/19/2017</a:t>
            </a:fld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641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0"/>
          </p:nvPr>
        </p:nvSpPr>
        <p:spPr>
          <a:xfrm>
            <a:off x="192089" y="188912"/>
            <a:ext cx="11807824" cy="6480175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28213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21" userDrawn="1">
          <p15:clr>
            <a:srgbClr val="9FCC3B"/>
          </p15:clr>
        </p15:guide>
        <p15:guide id="2" pos="7559" userDrawn="1">
          <p15:clr>
            <a:srgbClr val="9FCC3B"/>
          </p15:clr>
        </p15:guide>
        <p15:guide id="3" orient="horz" pos="119" userDrawn="1">
          <p15:clr>
            <a:srgbClr val="9FCC3B"/>
          </p15:clr>
        </p15:guide>
        <p15:guide id="4" orient="horz" pos="4201" userDrawn="1">
          <p15:clr>
            <a:srgbClr val="9FCC3B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83425-0FCF-4322-BAEA-0A4DFE9AC5A5}" type="datetime1">
              <a:rPr lang="en-US" smtClean="0"/>
              <a:t>4/19/2017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129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3" descr="uzh_logo_e_pos_grau_1mm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44" y="142875"/>
            <a:ext cx="2027238" cy="68421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1225" y="1268414"/>
            <a:ext cx="10369550" cy="792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3600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 smtClean="0"/>
              <a:t>Mastertitelformat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1225" y="2205039"/>
            <a:ext cx="10369550" cy="3887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 smtClean="0"/>
              <a:t>Mastertextformat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 smtClean="0"/>
          </a:p>
          <a:p>
            <a:pPr lvl="1"/>
            <a:r>
              <a:rPr lang="en-US" dirty="0" err="1" smtClean="0"/>
              <a:t>Zweite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  <a:p>
            <a:pPr lvl="2"/>
            <a:r>
              <a:rPr lang="en-US" dirty="0" err="1" smtClean="0"/>
              <a:t>Dritte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  <a:p>
            <a:pPr lvl="3"/>
            <a:r>
              <a:rPr lang="en-US" dirty="0" err="1" smtClean="0"/>
              <a:t>Vierte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  <a:p>
            <a:pPr lvl="4"/>
            <a:r>
              <a:rPr lang="en-US" dirty="0" err="1" smtClean="0"/>
              <a:t>Fünfte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1225" y="6524625"/>
            <a:ext cx="1246716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fld id="{AC3A2CD8-0910-4F3E-B4BC-AB1508329ADD}" type="datetime1">
              <a:rPr lang="en-US" smtClean="0"/>
              <a:t>4/19/2017</a:t>
            </a:fld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55308" y="6524625"/>
            <a:ext cx="7008284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52484" y="6524625"/>
            <a:ext cx="828291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r>
              <a:rPr lang="en-US" dirty="0" smtClean="0"/>
              <a:t>Page </a:t>
            </a:r>
            <a:fld id="{9D46F3A4-F478-9440-BC8E-B732027F4C8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34" name="Line 10"/>
          <p:cNvSpPr>
            <a:spLocks noChangeShapeType="1"/>
          </p:cNvSpPr>
          <p:nvPr/>
        </p:nvSpPr>
        <p:spPr bwMode="auto">
          <a:xfrm>
            <a:off x="0" y="1125538"/>
            <a:ext cx="12192000" cy="0"/>
          </a:xfrm>
          <a:prstGeom prst="line">
            <a:avLst/>
          </a:prstGeom>
          <a:noFill/>
          <a:ln w="15875">
            <a:solidFill>
              <a:srgbClr val="A3ADB7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700" dirty="0"/>
          </a:p>
        </p:txBody>
      </p:sp>
      <p:sp>
        <p:nvSpPr>
          <p:cNvPr id="11" name="Text Box 9"/>
          <p:cNvSpPr txBox="1">
            <a:spLocks noChangeArrowheads="1"/>
          </p:cNvSpPr>
          <p:nvPr userDrawn="1"/>
        </p:nvSpPr>
        <p:spPr bwMode="auto">
          <a:xfrm>
            <a:off x="911225" y="852488"/>
            <a:ext cx="7332663" cy="227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36000" rIns="0" bIns="0"/>
          <a:lstStyle/>
          <a:p>
            <a:pPr>
              <a:spcBef>
                <a:spcPct val="50000"/>
              </a:spcBef>
            </a:pPr>
            <a:r>
              <a:rPr lang="en-US" sz="1400" b="1" dirty="0" smtClean="0"/>
              <a:t>Business Intelligence Research Group</a:t>
            </a:r>
            <a:endParaRPr lang="en-US" sz="1400" b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  <p:sldLayoutId id="2147483657" r:id="rId4"/>
    <p:sldLayoutId id="2147483654" r:id="rId5"/>
    <p:sldLayoutId id="2147483658" r:id="rId6"/>
    <p:sldLayoutId id="2147483655" r:id="rId7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8A5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000" indent="-342000" algn="l" rtl="0" eaLnBrk="1" fontAlgn="base" hangingPunct="1">
        <a:spcBef>
          <a:spcPct val="40000"/>
        </a:spcBef>
        <a:spcAft>
          <a:spcPct val="0"/>
        </a:spcAft>
        <a:buFont typeface="Arial" panose="020B0604020202020204" pitchFamily="34" charset="0"/>
        <a:buChar char="–"/>
        <a:defRPr sz="1700">
          <a:solidFill>
            <a:schemeClr val="tx1"/>
          </a:solidFill>
          <a:latin typeface="+mn-lt"/>
          <a:ea typeface="+mn-ea"/>
          <a:cs typeface="+mn-cs"/>
        </a:defRPr>
      </a:lvl1pPr>
      <a:lvl2pPr marL="684000" indent="-342000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2pPr>
      <a:lvl3pPr marL="1026000" indent="-342000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3pPr>
      <a:lvl4pPr marL="1368000" indent="-342000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4pPr>
      <a:lvl5pPr marL="1710000" indent="-342000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5pPr>
      <a:lvl6pPr marL="18954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6pPr>
      <a:lvl7pPr marL="23526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7pPr>
      <a:lvl8pPr marL="28098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8pPr>
      <a:lvl9pPr marL="32670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574" userDrawn="1">
          <p15:clr>
            <a:srgbClr val="F26B43"/>
          </p15:clr>
        </p15:guide>
        <p15:guide id="2" pos="7106" userDrawn="1">
          <p15:clr>
            <a:srgbClr val="F26B43"/>
          </p15:clr>
        </p15:guide>
        <p15:guide id="3" orient="horz" pos="1389" userDrawn="1">
          <p15:clr>
            <a:srgbClr val="F26B43"/>
          </p15:clr>
        </p15:guide>
        <p15:guide id="4" orient="horz" pos="799" userDrawn="1">
          <p15:clr>
            <a:srgbClr val="F26B43"/>
          </p15:clr>
        </p15:guide>
        <p15:guide id="5" orient="horz" pos="4110" userDrawn="1">
          <p15:clr>
            <a:srgbClr val="F26B43"/>
          </p15:clr>
        </p15:guide>
        <p15:guide id="6" pos="3840" userDrawn="1">
          <p15:clr>
            <a:srgbClr val="F26B43"/>
          </p15:clr>
        </p15:guide>
        <p15:guide id="7" pos="3953" userDrawn="1">
          <p15:clr>
            <a:srgbClr val="5ACBF0"/>
          </p15:clr>
        </p15:guide>
        <p15:guide id="8" pos="3727" userDrawn="1">
          <p15:clr>
            <a:srgbClr val="5ACBF0"/>
          </p15:clr>
        </p15:guide>
        <p15:guide id="9" pos="2615" userDrawn="1">
          <p15:clr>
            <a:srgbClr val="5ACBF0"/>
          </p15:clr>
        </p15:guide>
        <p15:guide id="10" pos="2819" userDrawn="1">
          <p15:clr>
            <a:srgbClr val="5ACBF0"/>
          </p15:clr>
        </p15:guide>
        <p15:guide id="11" pos="4861" userDrawn="1">
          <p15:clr>
            <a:srgbClr val="5ACBF0"/>
          </p15:clr>
        </p15:guide>
        <p15:guide id="12" pos="5065" userDrawn="1">
          <p15:clr>
            <a:srgbClr val="5ACBF0"/>
          </p15:clr>
        </p15:guide>
        <p15:guide id="13" orient="horz" pos="709" userDrawn="1">
          <p15:clr>
            <a:srgbClr val="F26B43"/>
          </p15:clr>
        </p15:guide>
        <p15:guide id="14" orient="horz" pos="38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slide" Target="slid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slide" Target="slide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slide" Target="slide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2" Type="http://schemas.openxmlformats.org/officeDocument/2006/relationships/hyperlink" Target="https://github.com/fkocovski/thesis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github.com/fkocovski/optimaltaskassignment" TargetMode="External"/><Relationship Id="rId5" Type="http://schemas.openxmlformats.org/officeDocument/2006/relationships/image" Target="../media/image21.png"/><Relationship Id="rId4" Type="http://schemas.openxmlformats.org/officeDocument/2006/relationships/hyperlink" Target="https://github.com/fkocovski/mt_presentation" TargetMode="Externa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uzh.ch/" TargetMode="Externa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uzh.ch/" TargetMode="Externa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Workflow Optimization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Optimal Job Assignment in </a:t>
            </a:r>
            <a:r>
              <a:rPr lang="en-US" dirty="0" smtClean="0"/>
              <a:t>a Discrete </a:t>
            </a:r>
            <a:r>
              <a:rPr lang="en-US" dirty="0"/>
              <a:t>Event Simulation </a:t>
            </a:r>
            <a:r>
              <a:rPr lang="en-US" dirty="0" smtClean="0"/>
              <a:t>Environment</a:t>
            </a:r>
            <a:endParaRPr lang="en-US" dirty="0"/>
          </a:p>
          <a:p>
            <a:r>
              <a:rPr lang="en-US" dirty="0"/>
              <a:t>Filip </a:t>
            </a:r>
            <a:r>
              <a:rPr lang="en-US" dirty="0" err="1" smtClean="0"/>
              <a:t>Kočovski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1225" y="6524625"/>
            <a:ext cx="1246716" cy="215900"/>
          </a:xfrm>
        </p:spPr>
        <p:txBody>
          <a:bodyPr/>
          <a:lstStyle/>
          <a:p>
            <a:fld id="{0F735448-6BEC-4714-AC28-524840E5388C}" type="datetime1">
              <a:rPr lang="en-US" smtClean="0"/>
              <a:t>4/19/2017</a:t>
            </a:fld>
            <a:endParaRPr lang="en-US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1"/>
          </p:nvPr>
        </p:nvSpPr>
        <p:spPr>
          <a:xfrm>
            <a:off x="2255308" y="6524625"/>
            <a:ext cx="7008284" cy="215900"/>
          </a:xfrm>
        </p:spPr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lowchart: Alternate Process 27"/>
          <p:cNvSpPr/>
          <p:nvPr/>
        </p:nvSpPr>
        <p:spPr bwMode="auto">
          <a:xfrm>
            <a:off x="1199456" y="2492896"/>
            <a:ext cx="5832648" cy="1148969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9" name="Flowchart: Alternate Process 18"/>
          <p:cNvSpPr/>
          <p:nvPr/>
        </p:nvSpPr>
        <p:spPr bwMode="auto">
          <a:xfrm>
            <a:off x="1199456" y="3933056"/>
            <a:ext cx="5832648" cy="1148969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 Loaded Qualified Person (LLQP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83425-0FCF-4322-BAEA-0A4DFE9AC5A5}" type="datetime1">
              <a:rPr lang="en-US" smtClean="0"/>
              <a:t>4/19/2017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Page </a:t>
            </a:r>
            <a:fld id="{9D46F3A4-F478-9440-BC8E-B732027F4C8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Flowchart: Process 6"/>
          <p:cNvSpPr/>
          <p:nvPr/>
        </p:nvSpPr>
        <p:spPr bwMode="auto">
          <a:xfrm>
            <a:off x="3935760" y="2709638"/>
            <a:ext cx="2880320" cy="719361"/>
          </a:xfrm>
          <a:prstGeom prst="flowChart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8" name="Flowchart: Process 7"/>
          <p:cNvSpPr/>
          <p:nvPr/>
        </p:nvSpPr>
        <p:spPr bwMode="auto">
          <a:xfrm>
            <a:off x="3935760" y="4143341"/>
            <a:ext cx="2880320" cy="720080"/>
          </a:xfrm>
          <a:prstGeom prst="flowChart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030" y="2700741"/>
            <a:ext cx="724529" cy="72452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895" y="4143341"/>
            <a:ext cx="724529" cy="724529"/>
          </a:xfrm>
          <a:prstGeom prst="rect">
            <a:avLst/>
          </a:prstGeom>
        </p:spPr>
      </p:pic>
      <p:sp>
        <p:nvSpPr>
          <p:cNvPr id="18" name="Flowchart: Process 17"/>
          <p:cNvSpPr/>
          <p:nvPr/>
        </p:nvSpPr>
        <p:spPr bwMode="auto">
          <a:xfrm>
            <a:off x="2495600" y="2708920"/>
            <a:ext cx="732084" cy="719361"/>
          </a:xfrm>
          <a:prstGeom prst="flowChart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2" name="Flowchart: Document 21"/>
          <p:cNvSpPr>
            <a:spLocks noChangeAspect="1"/>
          </p:cNvSpPr>
          <p:nvPr/>
        </p:nvSpPr>
        <p:spPr bwMode="auto">
          <a:xfrm>
            <a:off x="2630068" y="2874972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3" name="Flowchart: Document 22"/>
          <p:cNvSpPr>
            <a:spLocks noChangeAspect="1"/>
          </p:cNvSpPr>
          <p:nvPr/>
        </p:nvSpPr>
        <p:spPr bwMode="auto">
          <a:xfrm>
            <a:off x="4799856" y="2874972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4" name="Flowchart: Document 23"/>
          <p:cNvSpPr>
            <a:spLocks noChangeAspect="1"/>
          </p:cNvSpPr>
          <p:nvPr/>
        </p:nvSpPr>
        <p:spPr bwMode="auto">
          <a:xfrm>
            <a:off x="4079776" y="2874972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0" name="Flowchart: Process 19"/>
          <p:cNvSpPr/>
          <p:nvPr/>
        </p:nvSpPr>
        <p:spPr bwMode="auto">
          <a:xfrm>
            <a:off x="2483596" y="4149080"/>
            <a:ext cx="732084" cy="719361"/>
          </a:xfrm>
          <a:prstGeom prst="flowChart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5" name="Flowchart: Document 24"/>
          <p:cNvSpPr>
            <a:spLocks noChangeAspect="1"/>
          </p:cNvSpPr>
          <p:nvPr/>
        </p:nvSpPr>
        <p:spPr bwMode="auto">
          <a:xfrm>
            <a:off x="2639616" y="4309035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6" name="Flowchart: Document 25"/>
          <p:cNvSpPr>
            <a:spLocks noChangeAspect="1"/>
          </p:cNvSpPr>
          <p:nvPr/>
        </p:nvSpPr>
        <p:spPr bwMode="auto">
          <a:xfrm>
            <a:off x="8395705" y="3590604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9" name="Flowchart: Process 28"/>
          <p:cNvSpPr/>
          <p:nvPr/>
        </p:nvSpPr>
        <p:spPr bwMode="auto">
          <a:xfrm>
            <a:off x="7250183" y="3429000"/>
            <a:ext cx="574009" cy="728258"/>
          </a:xfrm>
          <a:prstGeom prst="flowChart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5" name="Action Button: Information 4">
            <a:hlinkClick r:id="rId3" action="ppaction://hlinksldjump" highlightClick="1"/>
          </p:cNvPr>
          <p:cNvSpPr/>
          <p:nvPr/>
        </p:nvSpPr>
        <p:spPr bwMode="auto">
          <a:xfrm>
            <a:off x="11064751" y="6093296"/>
            <a:ext cx="216024" cy="216024"/>
          </a:xfrm>
          <a:prstGeom prst="actionButtonInformation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6180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1.85185E-6 L -0.17721 -1.85185E-6 C -0.25664 -1.85185E-6 -0.35443 0.02894 -0.35443 0.05278 L -0.35443 0.10556 " pathEditMode="relative" rAng="0" ptsTypes="AAAA">
                                      <p:cBhvr>
                                        <p:cTn id="1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721" y="5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5443 0.10556 L -0.47226 0.10556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98" y="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3.7037E-6 L -0.11849 -3.7037E-6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19" grpId="0" animBg="1"/>
      <p:bldP spid="22" grpId="0" animBg="1"/>
      <p:bldP spid="24" grpId="0" animBg="1"/>
      <p:bldP spid="25" grpId="0" animBg="1"/>
      <p:bldP spid="26" grpId="1" animBg="1"/>
      <p:bldP spid="26" grpId="2" animBg="1"/>
      <p:bldP spid="26" grpId="3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lowchart: Alternate Process 29"/>
          <p:cNvSpPr/>
          <p:nvPr/>
        </p:nvSpPr>
        <p:spPr bwMode="auto">
          <a:xfrm>
            <a:off x="1199456" y="3936215"/>
            <a:ext cx="2232248" cy="1148969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6" name="Flowchart: Alternate Process 25"/>
          <p:cNvSpPr/>
          <p:nvPr/>
        </p:nvSpPr>
        <p:spPr bwMode="auto">
          <a:xfrm>
            <a:off x="1199456" y="2492896"/>
            <a:ext cx="2232248" cy="1148969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Queue (SQ)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83425-0FCF-4322-BAEA-0A4DFE9AC5A5}" type="datetime1">
              <a:rPr lang="en-US" smtClean="0"/>
              <a:t>4/19/2017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030" y="2700741"/>
            <a:ext cx="724529" cy="72452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895" y="4143341"/>
            <a:ext cx="724529" cy="724529"/>
          </a:xfrm>
          <a:prstGeom prst="rect">
            <a:avLst/>
          </a:prstGeom>
        </p:spPr>
      </p:pic>
      <p:sp>
        <p:nvSpPr>
          <p:cNvPr id="22" name="Flowchart: Process 21"/>
          <p:cNvSpPr/>
          <p:nvPr/>
        </p:nvSpPr>
        <p:spPr bwMode="auto">
          <a:xfrm>
            <a:off x="8256240" y="3428999"/>
            <a:ext cx="3600400" cy="719361"/>
          </a:xfrm>
          <a:prstGeom prst="flowChart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6" name="Flowchart: Process 15"/>
          <p:cNvSpPr/>
          <p:nvPr/>
        </p:nvSpPr>
        <p:spPr bwMode="auto">
          <a:xfrm>
            <a:off x="2495600" y="4149080"/>
            <a:ext cx="720080" cy="720080"/>
          </a:xfrm>
          <a:prstGeom prst="flowChart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8" name="Flowchart: Document 27"/>
          <p:cNvSpPr>
            <a:spLocks noChangeAspect="1"/>
          </p:cNvSpPr>
          <p:nvPr/>
        </p:nvSpPr>
        <p:spPr bwMode="auto">
          <a:xfrm>
            <a:off x="2639616" y="4309035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7" name="Flowchart: Process 16"/>
          <p:cNvSpPr/>
          <p:nvPr/>
        </p:nvSpPr>
        <p:spPr bwMode="auto">
          <a:xfrm>
            <a:off x="2495600" y="2708920"/>
            <a:ext cx="720080" cy="720080"/>
          </a:xfrm>
          <a:prstGeom prst="flowChart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9" name="Flowchart: Document 28"/>
          <p:cNvSpPr>
            <a:spLocks noChangeAspect="1"/>
          </p:cNvSpPr>
          <p:nvPr/>
        </p:nvSpPr>
        <p:spPr bwMode="auto">
          <a:xfrm>
            <a:off x="8390708" y="3594333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1" name="Flowchart: Process 30"/>
          <p:cNvSpPr/>
          <p:nvPr/>
        </p:nvSpPr>
        <p:spPr bwMode="auto">
          <a:xfrm>
            <a:off x="7250183" y="3429000"/>
            <a:ext cx="574009" cy="728258"/>
          </a:xfrm>
          <a:prstGeom prst="flowChart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9" name="Flowchart: Document 18"/>
          <p:cNvSpPr>
            <a:spLocks noChangeAspect="1"/>
          </p:cNvSpPr>
          <p:nvPr/>
        </p:nvSpPr>
        <p:spPr bwMode="auto">
          <a:xfrm>
            <a:off x="9120336" y="3594333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0" name="Flowchart: Document 19"/>
          <p:cNvSpPr>
            <a:spLocks noChangeAspect="1"/>
          </p:cNvSpPr>
          <p:nvPr/>
        </p:nvSpPr>
        <p:spPr bwMode="auto">
          <a:xfrm>
            <a:off x="9830868" y="3594333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3" name="Flowchart: Document 22"/>
          <p:cNvSpPr>
            <a:spLocks noChangeAspect="1"/>
          </p:cNvSpPr>
          <p:nvPr/>
        </p:nvSpPr>
        <p:spPr bwMode="auto">
          <a:xfrm>
            <a:off x="10550948" y="3594333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5" name="Action Button: Information 24">
            <a:hlinkClick r:id="rId3" action="ppaction://hlinksldjump" highlightClick="1"/>
          </p:cNvPr>
          <p:cNvSpPr/>
          <p:nvPr/>
        </p:nvSpPr>
        <p:spPr bwMode="auto">
          <a:xfrm>
            <a:off x="11064751" y="6093296"/>
            <a:ext cx="216024" cy="216024"/>
          </a:xfrm>
          <a:prstGeom prst="actionButtonInformation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093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81481E-6 L -0.2362 -4.81481E-6 C -0.34206 -4.81481E-6 -0.47201 -0.02893 -0.47201 -0.05254 L -0.47201 -0.10486 " pathEditMode="relative" rAng="0" ptsTypes="AAAA">
                                      <p:cBhvr>
                                        <p:cTn id="3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607" y="-5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6" grpId="0" animBg="1"/>
      <p:bldP spid="29" grpId="0" animBg="1"/>
      <p:bldP spid="29" grpId="1" animBg="1"/>
      <p:bldP spid="19" grpId="0" animBg="1"/>
      <p:bldP spid="20" grpId="0" animBg="1"/>
      <p:bldP spid="2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lowchart: Alternate Process 35"/>
          <p:cNvSpPr/>
          <p:nvPr/>
        </p:nvSpPr>
        <p:spPr bwMode="auto">
          <a:xfrm>
            <a:off x="1199456" y="3936215"/>
            <a:ext cx="5832648" cy="1148969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7" name="Flowchart: Alternate Process 36"/>
          <p:cNvSpPr/>
          <p:nvPr/>
        </p:nvSpPr>
        <p:spPr bwMode="auto">
          <a:xfrm>
            <a:off x="1199456" y="2492896"/>
            <a:ext cx="5832648" cy="1148969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K-Batch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83425-0FCF-4322-BAEA-0A4DFE9AC5A5}" type="datetime1">
              <a:rPr lang="en-US" smtClean="0"/>
              <a:t>4/19/2017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Flowchart: Process 6"/>
          <p:cNvSpPr/>
          <p:nvPr/>
        </p:nvSpPr>
        <p:spPr bwMode="auto">
          <a:xfrm>
            <a:off x="2495600" y="2709638"/>
            <a:ext cx="4320480" cy="719361"/>
          </a:xfrm>
          <a:prstGeom prst="flowChart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8" name="Flowchart: Process 7"/>
          <p:cNvSpPr/>
          <p:nvPr/>
        </p:nvSpPr>
        <p:spPr bwMode="auto">
          <a:xfrm>
            <a:off x="2495600" y="4143341"/>
            <a:ext cx="4320480" cy="720080"/>
          </a:xfrm>
          <a:prstGeom prst="flowChart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030" y="2700741"/>
            <a:ext cx="724529" cy="72452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895" y="4143341"/>
            <a:ext cx="724529" cy="724529"/>
          </a:xfrm>
          <a:prstGeom prst="rect">
            <a:avLst/>
          </a:prstGeom>
        </p:spPr>
      </p:pic>
      <p:sp>
        <p:nvSpPr>
          <p:cNvPr id="22" name="Flowchart: Process 21"/>
          <p:cNvSpPr/>
          <p:nvPr/>
        </p:nvSpPr>
        <p:spPr bwMode="auto">
          <a:xfrm>
            <a:off x="8256240" y="3428999"/>
            <a:ext cx="3600400" cy="719361"/>
          </a:xfrm>
          <a:prstGeom prst="flowChart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7" name="Flowchart: Document 26"/>
          <p:cNvSpPr>
            <a:spLocks noChangeAspect="1"/>
          </p:cNvSpPr>
          <p:nvPr/>
        </p:nvSpPr>
        <p:spPr bwMode="auto">
          <a:xfrm>
            <a:off x="2639616" y="2874972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8" name="Flowchart: Document 27"/>
          <p:cNvSpPr>
            <a:spLocks noChangeAspect="1"/>
          </p:cNvSpPr>
          <p:nvPr/>
        </p:nvSpPr>
        <p:spPr bwMode="auto">
          <a:xfrm>
            <a:off x="3359696" y="2874972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9" name="Flowchart: Document 28"/>
          <p:cNvSpPr>
            <a:spLocks noChangeAspect="1"/>
          </p:cNvSpPr>
          <p:nvPr/>
        </p:nvSpPr>
        <p:spPr bwMode="auto">
          <a:xfrm>
            <a:off x="4079776" y="2874972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0" name="Flowchart: Document 29"/>
          <p:cNvSpPr>
            <a:spLocks noChangeAspect="1"/>
          </p:cNvSpPr>
          <p:nvPr/>
        </p:nvSpPr>
        <p:spPr bwMode="auto">
          <a:xfrm>
            <a:off x="2639616" y="4309035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2" name="Flowchart: Document 31"/>
          <p:cNvSpPr>
            <a:spLocks noChangeAspect="1"/>
          </p:cNvSpPr>
          <p:nvPr/>
        </p:nvSpPr>
        <p:spPr bwMode="auto">
          <a:xfrm>
            <a:off x="8395705" y="3590604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3" name="Flowchart: Document 32"/>
          <p:cNvSpPr>
            <a:spLocks noChangeAspect="1"/>
          </p:cNvSpPr>
          <p:nvPr/>
        </p:nvSpPr>
        <p:spPr bwMode="auto">
          <a:xfrm>
            <a:off x="9115785" y="3590852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5" name="Flowchart: Document 34"/>
          <p:cNvSpPr>
            <a:spLocks noChangeAspect="1"/>
          </p:cNvSpPr>
          <p:nvPr/>
        </p:nvSpPr>
        <p:spPr bwMode="auto">
          <a:xfrm>
            <a:off x="9835642" y="3590852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5" name="Flowchart: Process 4"/>
          <p:cNvSpPr/>
          <p:nvPr/>
        </p:nvSpPr>
        <p:spPr bwMode="auto">
          <a:xfrm>
            <a:off x="7250183" y="3429000"/>
            <a:ext cx="574009" cy="728258"/>
          </a:xfrm>
          <a:prstGeom prst="flowChart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6208" y="3572150"/>
            <a:ext cx="441958" cy="441958"/>
          </a:xfrm>
          <a:prstGeom prst="rect">
            <a:avLst/>
          </a:prstGeom>
        </p:spPr>
      </p:pic>
      <p:sp>
        <p:nvSpPr>
          <p:cNvPr id="24" name="Action Button: Information 23">
            <a:hlinkClick r:id="rId4" action="ppaction://hlinksldjump" highlightClick="1"/>
          </p:cNvPr>
          <p:cNvSpPr/>
          <p:nvPr/>
        </p:nvSpPr>
        <p:spPr bwMode="auto">
          <a:xfrm>
            <a:off x="11064751" y="6093296"/>
            <a:ext cx="216024" cy="216024"/>
          </a:xfrm>
          <a:prstGeom prst="actionButtonInformation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447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1.85185E-6 L -0.20651 -1.85185E-6 C -0.29922 -1.85185E-6 -0.41302 0.02894 -0.41302 0.05278 L -0.41302 0.10556 " pathEditMode="relative" rAng="0" ptsTypes="AAAA">
                                      <p:cBhvr>
                                        <p:cTn id="3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651" y="5278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1.85185E-6 L -0.20652 -1.85185E-6 C -0.29922 -1.85185E-6 -0.41303 0.02894 -0.41303 0.05278 L -0.41303 0.10556 " pathEditMode="relative" rAng="0" ptsTypes="AAAA">
                                      <p:cBhvr>
                                        <p:cTn id="3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651" y="5278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1.85185E-6 L -0.20677 -1.85185E-6 C -0.29961 -1.85185E-6 -0.41341 -0.0287 -0.41341 -0.05231 L -0.41341 -0.1044 " pathEditMode="relative" rAng="0" ptsTypes="AAAA">
                                      <p:cBhvr>
                                        <p:cTn id="3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677" y="-5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2" grpId="0" animBg="1"/>
      <p:bldP spid="32" grpId="1" animBg="1"/>
      <p:bldP spid="33" grpId="0" animBg="1"/>
      <p:bldP spid="33" grpId="1" animBg="1"/>
      <p:bldP spid="35" grpId="0" animBg="1"/>
      <p:bldP spid="35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lowchart: Alternate Process 34"/>
          <p:cNvSpPr/>
          <p:nvPr/>
        </p:nvSpPr>
        <p:spPr bwMode="auto">
          <a:xfrm>
            <a:off x="1199456" y="3936215"/>
            <a:ext cx="2232248" cy="1148969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4" name="Flowchart: Alternate Process 33"/>
          <p:cNvSpPr/>
          <p:nvPr/>
        </p:nvSpPr>
        <p:spPr bwMode="auto">
          <a:xfrm>
            <a:off x="1199456" y="3936215"/>
            <a:ext cx="2232248" cy="1148969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6" name="Flowchart: Alternate Process 25"/>
          <p:cNvSpPr/>
          <p:nvPr/>
        </p:nvSpPr>
        <p:spPr bwMode="auto">
          <a:xfrm>
            <a:off x="1199456" y="2492896"/>
            <a:ext cx="2232248" cy="1148969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K-Batch-1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83425-0FCF-4322-BAEA-0A4DFE9AC5A5}" type="datetime1">
              <a:rPr lang="en-US" smtClean="0"/>
              <a:t>4/19/2017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Flowchart: Process 6"/>
          <p:cNvSpPr/>
          <p:nvPr/>
        </p:nvSpPr>
        <p:spPr bwMode="auto">
          <a:xfrm>
            <a:off x="2495600" y="2709638"/>
            <a:ext cx="720080" cy="719361"/>
          </a:xfrm>
          <a:prstGeom prst="flowChart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8" name="Flowchart: Process 7"/>
          <p:cNvSpPr/>
          <p:nvPr/>
        </p:nvSpPr>
        <p:spPr bwMode="auto">
          <a:xfrm>
            <a:off x="2495600" y="4143341"/>
            <a:ext cx="720080" cy="720080"/>
          </a:xfrm>
          <a:prstGeom prst="flowChart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030" y="2700741"/>
            <a:ext cx="724529" cy="72452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895" y="4143341"/>
            <a:ext cx="724529" cy="724529"/>
          </a:xfrm>
          <a:prstGeom prst="rect">
            <a:avLst/>
          </a:prstGeom>
        </p:spPr>
      </p:pic>
      <p:sp>
        <p:nvSpPr>
          <p:cNvPr id="22" name="Flowchart: Process 21"/>
          <p:cNvSpPr/>
          <p:nvPr/>
        </p:nvSpPr>
        <p:spPr bwMode="auto">
          <a:xfrm>
            <a:off x="8256240" y="3428999"/>
            <a:ext cx="3600400" cy="719361"/>
          </a:xfrm>
          <a:prstGeom prst="flowChart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7" name="Flowchart: Document 26"/>
          <p:cNvSpPr>
            <a:spLocks noChangeAspect="1"/>
          </p:cNvSpPr>
          <p:nvPr/>
        </p:nvSpPr>
        <p:spPr bwMode="auto">
          <a:xfrm>
            <a:off x="2639616" y="4309035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8" name="Flowchart: Document 27"/>
          <p:cNvSpPr>
            <a:spLocks noChangeAspect="1"/>
          </p:cNvSpPr>
          <p:nvPr/>
        </p:nvSpPr>
        <p:spPr bwMode="auto">
          <a:xfrm>
            <a:off x="8395705" y="3590604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9" name="Flowchart: Document 28"/>
          <p:cNvSpPr>
            <a:spLocks noChangeAspect="1"/>
          </p:cNvSpPr>
          <p:nvPr/>
        </p:nvSpPr>
        <p:spPr bwMode="auto">
          <a:xfrm>
            <a:off x="9115785" y="3590852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0" name="Flowchart: Document 29"/>
          <p:cNvSpPr>
            <a:spLocks noChangeAspect="1"/>
          </p:cNvSpPr>
          <p:nvPr/>
        </p:nvSpPr>
        <p:spPr bwMode="auto">
          <a:xfrm>
            <a:off x="9835642" y="3590852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1" name="Flowchart: Document 30"/>
          <p:cNvSpPr>
            <a:spLocks noChangeAspect="1"/>
          </p:cNvSpPr>
          <p:nvPr/>
        </p:nvSpPr>
        <p:spPr bwMode="auto">
          <a:xfrm>
            <a:off x="10555499" y="3590852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2" name="Flowchart: Process 31"/>
          <p:cNvSpPr/>
          <p:nvPr/>
        </p:nvSpPr>
        <p:spPr bwMode="auto">
          <a:xfrm>
            <a:off x="7250183" y="3429000"/>
            <a:ext cx="574009" cy="728258"/>
          </a:xfrm>
          <a:prstGeom prst="flowChart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6208" y="3572150"/>
            <a:ext cx="441958" cy="441958"/>
          </a:xfrm>
          <a:prstGeom prst="rect">
            <a:avLst/>
          </a:prstGeom>
        </p:spPr>
      </p:pic>
      <p:sp>
        <p:nvSpPr>
          <p:cNvPr id="36" name="Flowchart: Document 35"/>
          <p:cNvSpPr>
            <a:spLocks noChangeAspect="1"/>
          </p:cNvSpPr>
          <p:nvPr/>
        </p:nvSpPr>
        <p:spPr bwMode="auto">
          <a:xfrm>
            <a:off x="11280775" y="3590852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4" name="Action Button: Information 23">
            <a:hlinkClick r:id="rId4" action="ppaction://hlinksldjump" highlightClick="1"/>
          </p:cNvPr>
          <p:cNvSpPr/>
          <p:nvPr/>
        </p:nvSpPr>
        <p:spPr bwMode="auto">
          <a:xfrm>
            <a:off x="11064751" y="6093296"/>
            <a:ext cx="216024" cy="216024"/>
          </a:xfrm>
          <a:prstGeom prst="actionButtonInformation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765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5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1.85185E-6 L -0.23633 -1.85185E-6 C -0.34219 -1.85185E-6 -0.47253 -0.02893 -0.47253 -0.05231 L -0.47253 -0.1044 " pathEditMode="relative" rAng="0" ptsTypes="AAAA">
                                      <p:cBhvr>
                                        <p:cTn id="2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633" y="-5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xit" presetSubtype="8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5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1.85185E-6 L -0.26576 -1.85185E-6 C -0.3849 -1.85185E-6 -0.53152 -0.02893 -0.53152 -0.05231 L -0.53152 -0.1044 " pathEditMode="relative" rAng="0" ptsTypes="AAAA">
                                      <p:cBhvr>
                                        <p:cTn id="5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576" y="-5231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5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1.85185E-6 L -0.29531 -1.85185E-6 C -0.4276 -1.85185E-6 -0.59063 0.02894 -0.59063 0.05278 L -0.59063 0.10556 " pathEditMode="relative" rAng="0" ptsTypes="AAAA">
                                      <p:cBhvr>
                                        <p:cTn id="5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531" y="5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4" grpId="0" animBg="1"/>
      <p:bldP spid="34" grpId="1" animBg="1"/>
      <p:bldP spid="26" grpId="0" animBg="1"/>
      <p:bldP spid="27" grpId="0" animBg="1"/>
      <p:bldP spid="28" grpId="1" animBg="1"/>
      <p:bldP spid="28" grpId="2" animBg="1"/>
      <p:bldP spid="28" grpId="3" animBg="1"/>
      <p:bldP spid="29" grpId="1" animBg="1"/>
      <p:bldP spid="29" grpId="2" animBg="1"/>
      <p:bldP spid="30" grpId="1" animBg="1"/>
      <p:bldP spid="30" grpId="2" animBg="1"/>
      <p:bldP spid="31" grpId="0" animBg="1"/>
      <p:bldP spid="3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lowchart: Alternate Process 18"/>
          <p:cNvSpPr/>
          <p:nvPr/>
        </p:nvSpPr>
        <p:spPr bwMode="auto">
          <a:xfrm>
            <a:off x="1199456" y="3936215"/>
            <a:ext cx="2232248" cy="1148969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6" name="Flowchart: Alternate Process 25"/>
          <p:cNvSpPr/>
          <p:nvPr/>
        </p:nvSpPr>
        <p:spPr bwMode="auto">
          <a:xfrm>
            <a:off x="1199456" y="2492896"/>
            <a:ext cx="2232248" cy="1148969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1-Batch-1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83425-0FCF-4322-BAEA-0A4DFE9AC5A5}" type="datetime1">
              <a:rPr lang="en-US" smtClean="0"/>
              <a:t>4/19/2017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Flowchart: Process 6"/>
          <p:cNvSpPr/>
          <p:nvPr/>
        </p:nvSpPr>
        <p:spPr bwMode="auto">
          <a:xfrm>
            <a:off x="2495600" y="2709638"/>
            <a:ext cx="720080" cy="719361"/>
          </a:xfrm>
          <a:prstGeom prst="flowChart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8" name="Flowchart: Process 7"/>
          <p:cNvSpPr/>
          <p:nvPr/>
        </p:nvSpPr>
        <p:spPr bwMode="auto">
          <a:xfrm>
            <a:off x="2495600" y="4143341"/>
            <a:ext cx="720080" cy="720080"/>
          </a:xfrm>
          <a:prstGeom prst="flowChart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030" y="2700741"/>
            <a:ext cx="724529" cy="72452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895" y="4143341"/>
            <a:ext cx="724529" cy="724529"/>
          </a:xfrm>
          <a:prstGeom prst="rect">
            <a:avLst/>
          </a:prstGeom>
        </p:spPr>
      </p:pic>
      <p:sp>
        <p:nvSpPr>
          <p:cNvPr id="27" name="Flowchart: Document 26"/>
          <p:cNvSpPr>
            <a:spLocks noChangeAspect="1"/>
          </p:cNvSpPr>
          <p:nvPr/>
        </p:nvSpPr>
        <p:spPr bwMode="auto">
          <a:xfrm>
            <a:off x="2639616" y="4309035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8" name="Flowchart: Document 27"/>
          <p:cNvSpPr>
            <a:spLocks noChangeAspect="1"/>
          </p:cNvSpPr>
          <p:nvPr/>
        </p:nvSpPr>
        <p:spPr bwMode="auto">
          <a:xfrm>
            <a:off x="8395705" y="3590604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7" name="Flowchart: Process 16"/>
          <p:cNvSpPr/>
          <p:nvPr/>
        </p:nvSpPr>
        <p:spPr bwMode="auto">
          <a:xfrm>
            <a:off x="7250183" y="3429000"/>
            <a:ext cx="574009" cy="728258"/>
          </a:xfrm>
          <a:prstGeom prst="flowChart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6208" y="3572150"/>
            <a:ext cx="441958" cy="441958"/>
          </a:xfrm>
          <a:prstGeom prst="rect">
            <a:avLst/>
          </a:prstGeom>
        </p:spPr>
      </p:pic>
      <p:sp>
        <p:nvSpPr>
          <p:cNvPr id="20" name="Action Button: Information 19">
            <a:hlinkClick r:id="rId4" action="ppaction://hlinksldjump" highlightClick="1"/>
          </p:cNvPr>
          <p:cNvSpPr/>
          <p:nvPr/>
        </p:nvSpPr>
        <p:spPr bwMode="auto">
          <a:xfrm>
            <a:off x="11064751" y="6093296"/>
            <a:ext cx="216024" cy="216024"/>
          </a:xfrm>
          <a:prstGeom prst="actionButtonInformation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7313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1.85185E-6 L -0.23633 -1.85185E-6 C -0.34219 -1.85185E-6 -0.47253 -0.02893 -0.47253 -0.05231 L -0.47253 -0.1044 " pathEditMode="relative" rAng="0" ptsTypes="AAAA">
                                      <p:cBhvr>
                                        <p:cTn id="1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633" y="-5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6" grpId="0" animBg="1"/>
      <p:bldP spid="28" grpId="0" animBg="1"/>
      <p:bldP spid="28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Solvers for Batch Policies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Minimizing Sequential Assignment (MSA)</a:t>
            </a:r>
          </a:p>
          <a:p>
            <a:r>
              <a:rPr lang="en-US" dirty="0" smtClean="0"/>
              <a:t>Dynamic </a:t>
            </a:r>
            <a:r>
              <a:rPr lang="en-US" dirty="0"/>
              <a:t>Minimization of Maximum Task </a:t>
            </a:r>
            <a:r>
              <a:rPr lang="en-US" dirty="0" smtClean="0"/>
              <a:t>Flowtime (DMF)</a:t>
            </a:r>
          </a:p>
          <a:p>
            <a:r>
              <a:rPr lang="en-US" dirty="0" smtClean="0"/>
              <a:t>Simplified DMF (SDMF)</a:t>
            </a:r>
          </a:p>
          <a:p>
            <a:r>
              <a:rPr lang="en-US" dirty="0" smtClean="0"/>
              <a:t>Extremely Simplified DMF (ESDMF)</a:t>
            </a:r>
          </a:p>
          <a:p>
            <a:r>
              <a:rPr lang="en-US" dirty="0" smtClean="0"/>
              <a:t>Service Time Minimization with ESDMF as Upper Bound (ST)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063" y="2205038"/>
            <a:ext cx="3887787" cy="3887787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4/19/2017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8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Minimizing Sequential Assignment (MSA)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/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subject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to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4/19/2017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3" name="Line Callout 1 12"/>
          <p:cNvSpPr/>
          <p:nvPr/>
        </p:nvSpPr>
        <p:spPr bwMode="auto">
          <a:xfrm>
            <a:off x="5376000" y="2709000"/>
            <a:ext cx="2880000" cy="360000"/>
          </a:xfrm>
          <a:prstGeom prst="borderCallout1">
            <a:avLst>
              <a:gd name="adj1" fmla="val 18750"/>
              <a:gd name="adj2" fmla="val -8333"/>
              <a:gd name="adj3" fmla="val 106547"/>
              <a:gd name="adj4" fmla="val -46684"/>
            </a:avLst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Each user gets only 1 job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4" name="Line Callout 1 13"/>
          <p:cNvSpPr/>
          <p:nvPr/>
        </p:nvSpPr>
        <p:spPr bwMode="auto">
          <a:xfrm>
            <a:off x="5376000" y="3429000"/>
            <a:ext cx="2880000" cy="576000"/>
          </a:xfrm>
          <a:prstGeom prst="borderCallout1">
            <a:avLst>
              <a:gd name="adj1" fmla="val 18750"/>
              <a:gd name="adj2" fmla="val -8333"/>
              <a:gd name="adj3" fmla="val 55449"/>
              <a:gd name="adj4" fmla="val -36183"/>
            </a:avLst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rPr>
              <a:t>Busy time + service time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rPr>
              <a:t>of assigned job</a:t>
            </a:r>
          </a:p>
        </p:txBody>
      </p:sp>
    </p:spTree>
    <p:extLst>
      <p:ext uri="{BB962C8B-B14F-4D97-AF65-F5344CB8AC3E}">
        <p14:creationId xmlns:p14="http://schemas.microsoft.com/office/powerpoint/2010/main" val="1682741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Time Minimization with ESDMF as Upper Bound (ST)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∗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subject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to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𝑖𝑗𝑘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𝑖𝑗𝑘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≤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𝑖𝑗𝑘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𝑖𝑗𝑘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≤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𝑖𝑗𝑘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≤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𝑖𝑗𝑘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≤1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𝑖𝑗𝑘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≤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𝑖𝑗𝑘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9623" b="-160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4/19/2017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8" name="Line Callout 1 7"/>
          <p:cNvSpPr/>
          <p:nvPr/>
        </p:nvSpPr>
        <p:spPr bwMode="auto">
          <a:xfrm>
            <a:off x="6816000" y="2709000"/>
            <a:ext cx="2880000" cy="360000"/>
          </a:xfrm>
          <a:prstGeom prst="borderCallout1">
            <a:avLst>
              <a:gd name="adj1" fmla="val 18750"/>
              <a:gd name="adj2" fmla="val -8333"/>
              <a:gd name="adj3" fmla="val 140134"/>
              <a:gd name="adj4" fmla="val -61116"/>
            </a:avLst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Minimization constraints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" name="Line Callout 1 8"/>
          <p:cNvSpPr/>
          <p:nvPr/>
        </p:nvSpPr>
        <p:spPr bwMode="auto">
          <a:xfrm>
            <a:off x="6816000" y="3213000"/>
            <a:ext cx="4464774" cy="360000"/>
          </a:xfrm>
          <a:prstGeom prst="borderCallout1">
            <a:avLst>
              <a:gd name="adj1" fmla="val 18750"/>
              <a:gd name="adj2" fmla="val -8333"/>
              <a:gd name="adj3" fmla="val 148530"/>
              <a:gd name="adj4" fmla="val -35851"/>
            </a:avLst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rPr>
              <a:t>Minimization </a:t>
            </a:r>
            <a:r>
              <a:rPr lang="en-US" dirty="0" smtClean="0"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rPr>
              <a:t>constraints considering order</a:t>
            </a:r>
            <a:endParaRPr lang="en-US" dirty="0">
              <a:solidFill>
                <a:schemeClr val="bg1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0" name="Line Callout 1 9"/>
          <p:cNvSpPr/>
          <p:nvPr/>
        </p:nvSpPr>
        <p:spPr bwMode="auto">
          <a:xfrm>
            <a:off x="6816000" y="3717000"/>
            <a:ext cx="3600000" cy="360000"/>
          </a:xfrm>
          <a:prstGeom prst="borderCallout1">
            <a:avLst>
              <a:gd name="adj1" fmla="val 18750"/>
              <a:gd name="adj2" fmla="val -8333"/>
              <a:gd name="adj3" fmla="val 130699"/>
              <a:gd name="adj4" fmla="val -76428"/>
            </a:avLst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rPr>
              <a:t>Result of ESDMF as upper bound</a:t>
            </a:r>
            <a:endParaRPr lang="en-US" dirty="0">
              <a:solidFill>
                <a:schemeClr val="bg1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1" name="Line Callout 1 10"/>
          <p:cNvSpPr/>
          <p:nvPr/>
        </p:nvSpPr>
        <p:spPr bwMode="auto">
          <a:xfrm>
            <a:off x="6816000" y="4221000"/>
            <a:ext cx="2880000" cy="360000"/>
          </a:xfrm>
          <a:prstGeom prst="borderCallout1">
            <a:avLst>
              <a:gd name="adj1" fmla="val 18750"/>
              <a:gd name="adj2" fmla="val -8333"/>
              <a:gd name="adj3" fmla="val 167423"/>
              <a:gd name="adj4" fmla="val -97851"/>
            </a:avLst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rPr>
              <a:t>Each user gets only 1 job</a:t>
            </a:r>
            <a:endParaRPr lang="en-US" dirty="0">
              <a:solidFill>
                <a:schemeClr val="bg1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" name="Line Callout 1 11"/>
          <p:cNvSpPr/>
          <p:nvPr/>
        </p:nvSpPr>
        <p:spPr bwMode="auto">
          <a:xfrm>
            <a:off x="6815999" y="4725000"/>
            <a:ext cx="4464775" cy="360000"/>
          </a:xfrm>
          <a:prstGeom prst="borderCallout1">
            <a:avLst>
              <a:gd name="adj1" fmla="val 18750"/>
              <a:gd name="adj2" fmla="val -8333"/>
              <a:gd name="adj3" fmla="val 186316"/>
              <a:gd name="adj4" fmla="val -57855"/>
            </a:avLst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rPr>
              <a:t>Each user gets only 1 job considering order</a:t>
            </a:r>
            <a:endParaRPr lang="en-US" dirty="0">
              <a:solidFill>
                <a:schemeClr val="bg1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3" name="Line Callout 1 12"/>
          <p:cNvSpPr/>
          <p:nvPr/>
        </p:nvSpPr>
        <p:spPr bwMode="auto">
          <a:xfrm>
            <a:off x="6816000" y="5229000"/>
            <a:ext cx="4464774" cy="360000"/>
          </a:xfrm>
          <a:prstGeom prst="borderCallout1">
            <a:avLst>
              <a:gd name="adj1" fmla="val 18750"/>
              <a:gd name="adj2" fmla="val -8333"/>
              <a:gd name="adj3" fmla="val 152729"/>
              <a:gd name="adj4" fmla="val -68003"/>
            </a:avLst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Ensure positivity of minimization objective 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Line Callout 3 14"/>
              <p:cNvSpPr/>
              <p:nvPr/>
            </p:nvSpPr>
            <p:spPr bwMode="auto">
              <a:xfrm>
                <a:off x="6816000" y="1773375"/>
                <a:ext cx="2628612" cy="791625"/>
              </a:xfrm>
              <a:prstGeom prst="borderCallout3">
                <a:avLst>
                  <a:gd name="adj1" fmla="val 18750"/>
                  <a:gd name="adj2" fmla="val -8333"/>
                  <a:gd name="adj3" fmla="val 27221"/>
                  <a:gd name="adj4" fmla="val -164437"/>
                  <a:gd name="adj5" fmla="val 118681"/>
                  <a:gd name="adj6" fmla="val -164238"/>
                  <a:gd name="adj7" fmla="val 163995"/>
                  <a:gd name="adj8" fmla="val -136970"/>
                </a:avLst>
              </a:prstGeom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="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0" lang="en-US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charset="0"/>
                              <a:cs typeface="Arial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US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ＭＳ Ｐゴシック" charset="0"/>
                                  <a:cs typeface="Arial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US" b="0" i="0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ＭＳ Ｐゴシック" charset="0"/>
                                  <a:cs typeface="Arial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kumimoji="0" lang="en-US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ＭＳ Ｐゴシック" charset="0"/>
                                  <a:cs typeface="Arial" charset="0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kumimoji="0" lang="en-US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ＭＳ Ｐゴシック" charset="0"/>
                                  <a:cs typeface="Arial" charset="0"/>
                                </a:rPr>
                              </m:ctrlPr>
                            </m:sSubPr>
                            <m:e>
                              <m:r>
                                <a:rPr kumimoji="0" lang="en-US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ＭＳ Ｐゴシック" charset="0"/>
                                  <a:cs typeface="Arial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0" lang="en-US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ＭＳ Ｐゴシック" charset="0"/>
                                  <a:cs typeface="Arial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0" lang="en-US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charset="0"/>
                              <a:cs typeface="Arial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kumimoji="0" lang="en-US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ＭＳ Ｐゴシック" charset="0"/>
                                  <a:cs typeface="Arial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kumimoji="0" lang="en-US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ＭＳ Ｐゴシック" charset="0"/>
                                      <a:cs typeface="Arial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0" lang="en-US" b="0" i="0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ＭＳ Ｐゴシック" charset="0"/>
                                      <a:cs typeface="Arial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kumimoji="0" lang="en-US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ＭＳ Ｐゴシック" charset="0"/>
                                      <a:cs typeface="Arial" charset="0"/>
                                    </a:rPr>
                                    <m:t>𝑝</m:t>
                                  </m:r>
                                </m:lim>
                              </m:limLow>
                            </m:fName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sub>
                                <m:sup/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nary>
                            </m:e>
                          </m:func>
                        </m:e>
                      </m:func>
                    </m:oMath>
                  </m:oMathPara>
                </a14:m>
                <a:endParaRPr kumimoji="0" lang="en-US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mc:Choice>
        <mc:Fallback>
          <p:sp>
            <p:nvSpPr>
              <p:cNvPr id="15" name="Line Callout 3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16000" y="1773375"/>
                <a:ext cx="2628612" cy="791625"/>
              </a:xfrm>
              <a:prstGeom prst="borderCallout3">
                <a:avLst>
                  <a:gd name="adj1" fmla="val 18750"/>
                  <a:gd name="adj2" fmla="val -8333"/>
                  <a:gd name="adj3" fmla="val 27221"/>
                  <a:gd name="adj4" fmla="val -164437"/>
                  <a:gd name="adj5" fmla="val 118681"/>
                  <a:gd name="adj6" fmla="val -164238"/>
                  <a:gd name="adj7" fmla="val 163995"/>
                  <a:gd name="adj8" fmla="val -136970"/>
                </a:avLst>
              </a:prstGeom>
              <a:blipFill rotWithShape="0">
                <a:blip r:embed="rId3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Line Callout 3 15"/>
              <p:cNvSpPr/>
              <p:nvPr/>
            </p:nvSpPr>
            <p:spPr bwMode="auto">
              <a:xfrm flipH="1">
                <a:off x="1056000" y="4725000"/>
                <a:ext cx="1008000" cy="288000"/>
              </a:xfrm>
              <a:prstGeom prst="borderCallout3">
                <a:avLst>
                  <a:gd name="adj1" fmla="val 18750"/>
                  <a:gd name="adj2" fmla="val -8333"/>
                  <a:gd name="adj3" fmla="val -24869"/>
                  <a:gd name="adj4" fmla="val -42776"/>
                  <a:gd name="adj5" fmla="val -50818"/>
                  <a:gd name="adj6" fmla="val -114629"/>
                  <a:gd name="adj7" fmla="val -126219"/>
                  <a:gd name="adj8" fmla="val -235008"/>
                </a:avLst>
              </a:prstGeom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="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ＭＳ Ｐゴシック" charset="0"/>
                          <a:cs typeface="Arial" charset="0"/>
                        </a:rPr>
                        <m:t>1</m:t>
                      </m:r>
                      <m:r>
                        <a:rPr kumimoji="0" lang="en-US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charset="0"/>
                        </a:rPr>
                        <m:t>×</m:t>
                      </m:r>
                      <m:sSup>
                        <m:sSupPr>
                          <m:ctrlPr>
                            <a:rPr kumimoji="0" lang="en-US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charset="0"/>
                            </a:rPr>
                          </m:ctrlPr>
                        </m:sSupPr>
                        <m:e>
                          <m:r>
                            <a:rPr kumimoji="0" lang="en-US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charset="0"/>
                            </a:rPr>
                            <m:t>10</m:t>
                          </m:r>
                        </m:e>
                        <m:sup>
                          <m:r>
                            <a:rPr kumimoji="0" lang="en-US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charset="0"/>
                            </a:rPr>
                            <m:t>−4</m:t>
                          </m:r>
                        </m:sup>
                      </m:sSup>
                    </m:oMath>
                  </m:oMathPara>
                </a14:m>
                <a:endParaRPr kumimoji="0" lang="en-US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mc:Choice>
        <mc:Fallback>
          <p:sp>
            <p:nvSpPr>
              <p:cNvPr id="16" name="Line Callout 3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flipH="1">
                <a:off x="1056000" y="4725000"/>
                <a:ext cx="1008000" cy="288000"/>
              </a:xfrm>
              <a:prstGeom prst="borderCallout3">
                <a:avLst>
                  <a:gd name="adj1" fmla="val 18750"/>
                  <a:gd name="adj2" fmla="val -8333"/>
                  <a:gd name="adj3" fmla="val -24869"/>
                  <a:gd name="adj4" fmla="val -42776"/>
                  <a:gd name="adj5" fmla="val -50818"/>
                  <a:gd name="adj6" fmla="val -114629"/>
                  <a:gd name="adj7" fmla="val -126219"/>
                  <a:gd name="adj8" fmla="val -235008"/>
                </a:avLst>
              </a:prstGeom>
              <a:blipFill rotWithShape="0">
                <a:blip r:embed="rId4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6578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5" grpId="0" animBg="1"/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Reinforcement </a:t>
            </a:r>
            <a:r>
              <a:rPr lang="en-US" dirty="0" smtClean="0"/>
              <a:t>Learning According to Sutton and </a:t>
            </a:r>
            <a:r>
              <a:rPr lang="en-US" dirty="0" err="1" smtClean="0"/>
              <a:t>Barto</a:t>
            </a:r>
            <a:r>
              <a:rPr lang="en-US" dirty="0" smtClean="0"/>
              <a:t> (2017)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Originates from machine learning</a:t>
            </a:r>
          </a:p>
          <a:p>
            <a:r>
              <a:rPr lang="en-US" dirty="0" smtClean="0"/>
              <a:t>Agents interact with environment to learn</a:t>
            </a:r>
          </a:p>
          <a:p>
            <a:r>
              <a:rPr lang="en-US" dirty="0" smtClean="0"/>
              <a:t>No training sets required</a:t>
            </a:r>
          </a:p>
          <a:p>
            <a:r>
              <a:rPr lang="en-US" dirty="0" smtClean="0"/>
              <a:t>Key concepts:</a:t>
            </a:r>
          </a:p>
          <a:p>
            <a:pPr lvl="1"/>
            <a:r>
              <a:rPr lang="en-US" dirty="0" smtClean="0"/>
              <a:t>States</a:t>
            </a:r>
          </a:p>
          <a:p>
            <a:pPr lvl="1"/>
            <a:r>
              <a:rPr lang="en-US" dirty="0" smtClean="0"/>
              <a:t>Actions</a:t>
            </a:r>
          </a:p>
          <a:p>
            <a:pPr lvl="1"/>
            <a:r>
              <a:rPr lang="en-US" dirty="0" smtClean="0"/>
              <a:t>Rewards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063" y="2205038"/>
            <a:ext cx="3887787" cy="3887787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4/19/2017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237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Monte Carlo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433" t="-1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Content Placeholder 12"/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3073890370"/>
              </p:ext>
            </p:extLst>
          </p:nvPr>
        </p:nvGraphicFramePr>
        <p:xfrm>
          <a:off x="6291263" y="2205038"/>
          <a:ext cx="5005387" cy="38877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4/19/2017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245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Temporal Difference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433" t="-1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4/19/2017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20</a:t>
            </a:fld>
            <a:endParaRPr lang="en-US" dirty="0"/>
          </a:p>
        </p:txBody>
      </p:sp>
      <p:graphicFrame>
        <p:nvGraphicFramePr>
          <p:cNvPr id="10" name="Content Placeholder 12"/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163517747"/>
              </p:ext>
            </p:extLst>
          </p:nvPr>
        </p:nvGraphicFramePr>
        <p:xfrm>
          <a:off x="6291263" y="2205038"/>
          <a:ext cx="5005387" cy="38877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9930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Reinforcement Learning Policies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Both for Monte Carlo and Temporal Difference:</a:t>
            </a:r>
          </a:p>
          <a:p>
            <a:pPr lvl="1"/>
            <a:r>
              <a:rPr lang="en-US" dirty="0" smtClean="0"/>
              <a:t>Value Function Approximation (VFA)</a:t>
            </a:r>
          </a:p>
          <a:p>
            <a:pPr lvl="1"/>
            <a:r>
              <a:rPr lang="en-US" dirty="0" smtClean="0"/>
              <a:t>Policy Gradient (PG)</a:t>
            </a:r>
          </a:p>
          <a:p>
            <a:pPr lvl="1"/>
            <a:r>
              <a:rPr lang="en-US" dirty="0" smtClean="0"/>
              <a:t>Artificial Neural Networks (ANNs)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063" y="2205038"/>
            <a:ext cx="3887787" cy="3887787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4/19/2017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16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1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Performance Indicators (KPIs)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 dirty="0" smtClean="0"/>
                  <a:t>Lateness: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Wait Time: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Service Time: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Average System Load: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433" t="-1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Content Placeholder 7"/>
          <p:cNvPicPr>
            <a:picLocks noGrp="1" noChangeAspect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063" y="2205038"/>
            <a:ext cx="3887787" cy="3887787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4/19/2017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50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 </a:t>
            </a:r>
            <a:r>
              <a:rPr lang="en-US" dirty="0" smtClean="0"/>
              <a:t>Results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4800385"/>
              </p:ext>
            </p:extLst>
          </p:nvPr>
        </p:nvGraphicFramePr>
        <p:xfrm>
          <a:off x="911225" y="2205038"/>
          <a:ext cx="500538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2694"/>
                <a:gridCol w="250269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KPI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Speedup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Lateness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1.23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Wait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Service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Average System Load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Content Placeholder 12"/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1926638637"/>
              </p:ext>
            </p:extLst>
          </p:nvPr>
        </p:nvGraphicFramePr>
        <p:xfrm>
          <a:off x="6291263" y="2205038"/>
          <a:ext cx="5005387" cy="38877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4/19/2017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88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Reinforcement Learning </a:t>
            </a:r>
            <a:r>
              <a:rPr lang="en-US" dirty="0" smtClean="0"/>
              <a:t>Results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9675091"/>
              </p:ext>
            </p:extLst>
          </p:nvPr>
        </p:nvGraphicFramePr>
        <p:xfrm>
          <a:off x="911225" y="2205038"/>
          <a:ext cx="500538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2694"/>
                <a:gridCol w="250269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KPI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Speedup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Lateness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Wait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2.33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Service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Average System Load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Content Placeholder 11"/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3425833370"/>
              </p:ext>
            </p:extLst>
          </p:nvPr>
        </p:nvGraphicFramePr>
        <p:xfrm>
          <a:off x="6291263" y="2205038"/>
          <a:ext cx="5005387" cy="38877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4/19/2017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12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Discussion, Conclusion and Outlook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04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 Fairness</a:t>
            </a:r>
            <a:endParaRPr lang="en-US" dirty="0"/>
          </a:p>
        </p:txBody>
      </p:sp>
      <p:graphicFrame>
        <p:nvGraphicFramePr>
          <p:cNvPr id="13" name="Content Placeholder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0409172"/>
              </p:ext>
            </p:extLst>
          </p:nvPr>
        </p:nvGraphicFramePr>
        <p:xfrm>
          <a:off x="911225" y="2205038"/>
          <a:ext cx="5005388" cy="38877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7" name="Content Placeholder 16"/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1874317351"/>
              </p:ext>
            </p:extLst>
          </p:nvPr>
        </p:nvGraphicFramePr>
        <p:xfrm>
          <a:off x="6291263" y="2205038"/>
          <a:ext cx="5005387" cy="38877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4/19/2017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78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Computational Complexity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Content Placeholder 7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993180425"/>
                  </p:ext>
                </p:extLst>
              </p:nvPr>
            </p:nvGraphicFramePr>
            <p:xfrm>
              <a:off x="911225" y="2205038"/>
              <a:ext cx="5005388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02694"/>
                    <a:gridCol w="2502694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Solver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Cost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MSA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DMF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SDMF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ESDMF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Content Placeholder 7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993180425"/>
                  </p:ext>
                </p:extLst>
              </p:nvPr>
            </p:nvGraphicFramePr>
            <p:xfrm>
              <a:off x="911225" y="2205038"/>
              <a:ext cx="5005388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02694"/>
                    <a:gridCol w="2502694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Solver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Cost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MSA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243" t="-108197" r="-973" b="-4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DMF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243" t="-208197" r="-973" b="-3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SDMF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243" t="-308197" r="-973" b="-2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ESDMF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243" t="-408197" r="-973" b="-1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243" t="-508197" r="-973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pic>
        <p:nvPicPr>
          <p:cNvPr id="9" name="Content Placeholder 8"/>
          <p:cNvPicPr>
            <a:picLocks noGrp="1" noChangeAspect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063" y="2205038"/>
            <a:ext cx="3887787" cy="3887787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4/19/2017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490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 Speedup Tradeoff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Speedup factor of 1.23 requires quadratic higher complexity</a:t>
            </a:r>
          </a:p>
          <a:p>
            <a:r>
              <a:rPr lang="en-US" dirty="0" smtClean="0"/>
              <a:t>Business tradeoff:</a:t>
            </a:r>
          </a:p>
          <a:p>
            <a:pPr lvl="1"/>
            <a:r>
              <a:rPr lang="en-US" dirty="0" smtClean="0"/>
              <a:t>Higher computational requirement for marginal speedup</a:t>
            </a:r>
          </a:p>
          <a:p>
            <a:pPr lvl="1"/>
            <a:r>
              <a:rPr lang="en-US" dirty="0" smtClean="0"/>
              <a:t>Better use less precise solver with less computational requirements?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063" y="2205038"/>
            <a:ext cx="3887787" cy="3887787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4/19/2017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09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 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Methodology</a:t>
            </a:r>
          </a:p>
          <a:p>
            <a:pPr lvl="1"/>
            <a:r>
              <a:rPr lang="en-US" dirty="0" smtClean="0"/>
              <a:t>Optimization Policies</a:t>
            </a:r>
          </a:p>
          <a:p>
            <a:pPr lvl="1"/>
            <a:r>
              <a:rPr lang="en-US" dirty="0" smtClean="0"/>
              <a:t>Reinforcement Learning Theory</a:t>
            </a:r>
          </a:p>
          <a:p>
            <a:pPr lvl="1"/>
            <a:r>
              <a:rPr lang="en-US" dirty="0" smtClean="0"/>
              <a:t>Reinforcement Learning Policies</a:t>
            </a:r>
          </a:p>
          <a:p>
            <a:r>
              <a:rPr lang="en-US" dirty="0" smtClean="0"/>
              <a:t>Results</a:t>
            </a:r>
          </a:p>
          <a:p>
            <a:pPr lvl="1"/>
            <a:r>
              <a:rPr lang="en-US" dirty="0" smtClean="0"/>
              <a:t>Optimization</a:t>
            </a:r>
          </a:p>
          <a:p>
            <a:pPr lvl="1"/>
            <a:r>
              <a:rPr lang="en-US" dirty="0" smtClean="0"/>
              <a:t>Reinforcement Learning</a:t>
            </a:r>
          </a:p>
          <a:p>
            <a:r>
              <a:rPr lang="en-US" dirty="0" smtClean="0"/>
              <a:t>Discussion, Conclusion and Outlook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063" y="2205038"/>
            <a:ext cx="3887787" cy="3887787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4BB25E1-E5FA-40AE-A0DC-85655503F7EC}" type="datetime1">
              <a:rPr lang="en-US" smtClean="0"/>
              <a:t>4/19/2017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Reinforcement Learning Alternative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Exact same improvements as ST without high computational requirements</a:t>
            </a:r>
          </a:p>
          <a:p>
            <a:r>
              <a:rPr lang="en-US" dirty="0" smtClean="0"/>
              <a:t>To be accounted for:</a:t>
            </a:r>
          </a:p>
          <a:p>
            <a:pPr lvl="1"/>
            <a:r>
              <a:rPr lang="en-US" dirty="0" smtClean="0"/>
              <a:t>Training sessions requirement for optimal convergence</a:t>
            </a:r>
          </a:p>
          <a:p>
            <a:pPr lvl="1"/>
            <a:r>
              <a:rPr lang="en-US" dirty="0" smtClean="0"/>
              <a:t>Domain overfitting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063" y="2205038"/>
            <a:ext cx="3887787" cy="3887787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4/19/2017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211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in operative environments</a:t>
            </a:r>
          </a:p>
          <a:p>
            <a:r>
              <a:rPr lang="en-US" dirty="0" smtClean="0"/>
              <a:t>Inverse Reinforcement Learning</a:t>
            </a:r>
          </a:p>
          <a:p>
            <a:r>
              <a:rPr lang="en-US" dirty="0" smtClean="0"/>
              <a:t>Apprenticeship Learning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063" y="2205038"/>
            <a:ext cx="3887787" cy="3887787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4/19/2017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26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Question 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Can current optimization methods for job assignment in workflow processes be further developed</a:t>
                </a:r>
                <a:r>
                  <a:rPr lang="en-US" dirty="0" smtClean="0"/>
                  <a:t>?</a:t>
                </a:r>
              </a:p>
              <a:p>
                <a:r>
                  <a:rPr lang="en-US" dirty="0" smtClean="0"/>
                  <a:t>Computational complexity tradeoff</a:t>
                </a:r>
              </a:p>
              <a:p>
                <a:r>
                  <a:rPr lang="en-US" dirty="0" smtClean="0"/>
                  <a:t>Performance increase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en-US" dirty="0" smtClean="0"/>
                  <a:t> higher computational costs</a:t>
                </a:r>
              </a:p>
              <a:p>
                <a:r>
                  <a:rPr lang="en-US" dirty="0" smtClean="0"/>
                  <a:t>Fixed KPI and solver</a:t>
                </a:r>
              </a:p>
              <a:p>
                <a:r>
                  <a:rPr lang="en-US" dirty="0" smtClean="0"/>
                  <a:t>Long training sessions for reinforcement learning</a:t>
                </a:r>
              </a:p>
              <a:p>
                <a:r>
                  <a:rPr lang="en-US" dirty="0" smtClean="0"/>
                  <a:t>Overfitting</a:t>
                </a:r>
              </a:p>
              <a:p>
                <a:r>
                  <a:rPr lang="en-US" dirty="0" smtClean="0"/>
                  <a:t>Vanishing and exploding gradient problem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433" t="-1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Content Placeholder 7"/>
          <p:cNvPicPr>
            <a:picLocks noGrp="1" noChangeAspect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063" y="2205038"/>
            <a:ext cx="3887787" cy="3887787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4/19/2017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3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Question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 startAt="2"/>
            </a:pPr>
            <a:r>
              <a:rPr lang="en-US" dirty="0" smtClean="0"/>
              <a:t>Are </a:t>
            </a:r>
            <a:r>
              <a:rPr lang="en-US" dirty="0"/>
              <a:t>there state of the art approaches that can complement job assignment with </a:t>
            </a:r>
            <a:r>
              <a:rPr lang="en-US" dirty="0" smtClean="0"/>
              <a:t>mathematical optimization </a:t>
            </a:r>
            <a:r>
              <a:rPr lang="en-US" dirty="0"/>
              <a:t>methods</a:t>
            </a:r>
            <a:r>
              <a:rPr lang="en-US" dirty="0" smtClean="0"/>
              <a:t>?</a:t>
            </a:r>
          </a:p>
          <a:p>
            <a:r>
              <a:rPr lang="en-US" dirty="0" smtClean="0"/>
              <a:t>Test in operative environment</a:t>
            </a:r>
          </a:p>
          <a:p>
            <a:r>
              <a:rPr lang="en-US" dirty="0" smtClean="0"/>
              <a:t>Recurrent artificial neural networks</a:t>
            </a:r>
          </a:p>
          <a:p>
            <a:r>
              <a:rPr lang="en-US" dirty="0" smtClean="0"/>
              <a:t>Inverse reinforcement learning</a:t>
            </a:r>
          </a:p>
          <a:p>
            <a:r>
              <a:rPr lang="en-US" dirty="0" smtClean="0"/>
              <a:t>Apprenticeship learning</a:t>
            </a:r>
          </a:p>
          <a:p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063" y="2205038"/>
            <a:ext cx="3887787" cy="3887787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4/19/2017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54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4/19/2017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9" name="Picture 8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000" y="2529000"/>
            <a:ext cx="1800000" cy="1800000"/>
          </a:xfrm>
          <a:prstGeom prst="rect">
            <a:avLst/>
          </a:prstGeom>
        </p:spPr>
      </p:pic>
      <p:pic>
        <p:nvPicPr>
          <p:cNvPr id="10" name="Picture 9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4000" y="2529000"/>
            <a:ext cx="1800000" cy="1800000"/>
          </a:xfrm>
          <a:prstGeom prst="rect">
            <a:avLst/>
          </a:prstGeom>
        </p:spPr>
      </p:pic>
      <p:pic>
        <p:nvPicPr>
          <p:cNvPr id="11" name="Picture 10">
            <a:hlinkClick r:id="rId6"/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000" y="2529000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56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Zeng, D. D., &amp; Zhao, J. L. (2005). Effective role resolution in workflow management. </a:t>
            </a:r>
            <a:r>
              <a:rPr lang="en-US" i="1" dirty="0"/>
              <a:t>INFORMS journal on computing</a:t>
            </a:r>
            <a:r>
              <a:rPr lang="en-US" dirty="0"/>
              <a:t>, </a:t>
            </a:r>
            <a:r>
              <a:rPr lang="en-US" i="1" dirty="0"/>
              <a:t>17</a:t>
            </a:r>
            <a:r>
              <a:rPr lang="en-US" dirty="0"/>
              <a:t>(3), 374-387</a:t>
            </a:r>
            <a:r>
              <a:rPr lang="en-US" dirty="0" smtClean="0"/>
              <a:t>.</a:t>
            </a:r>
          </a:p>
          <a:p>
            <a:r>
              <a:rPr lang="en-US" dirty="0"/>
              <a:t>Sutton, R. S., &amp; </a:t>
            </a:r>
            <a:r>
              <a:rPr lang="en-US" dirty="0" err="1"/>
              <a:t>Barto</a:t>
            </a:r>
            <a:r>
              <a:rPr lang="en-US" dirty="0"/>
              <a:t>, A. G. (1998). </a:t>
            </a:r>
            <a:r>
              <a:rPr lang="en-US" i="1" dirty="0"/>
              <a:t>Reinforcement learning: An introduction</a:t>
            </a:r>
            <a:r>
              <a:rPr lang="en-US" dirty="0"/>
              <a:t> (Vol. 1, No. 1). Cambridge: MIT press.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063" y="2205038"/>
            <a:ext cx="3887787" cy="3887787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41D0F49-276D-4F56-B63B-4D6688C20884}" type="datetime1">
              <a:rPr lang="en-US" smtClean="0"/>
              <a:t>4/19/2017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 smtClean="0"/>
              <a:t>Workflow Optimization, Filip </a:t>
            </a:r>
            <a:r>
              <a:rPr lang="en-US" dirty="0" err="1" smtClean="0"/>
              <a:t>Kočovski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3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title of this slide </a:t>
            </a:r>
            <a:r>
              <a:rPr lang="en-US" dirty="0" smtClean="0"/>
              <a:t>can </a:t>
            </a:r>
            <a:r>
              <a:rPr lang="en-US" dirty="0"/>
              <a:t>take up two lines 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gravida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, dolor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, non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vitae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Proin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ac nisi </a:t>
            </a:r>
            <a:r>
              <a:rPr lang="en-US" dirty="0" err="1"/>
              <a:t>tellus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 nisi, vitae </a:t>
            </a:r>
            <a:r>
              <a:rPr lang="en-US" dirty="0" err="1"/>
              <a:t>dapibus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. Nam dui </a:t>
            </a:r>
            <a:r>
              <a:rPr lang="en-US" dirty="0" err="1"/>
              <a:t>lectus</a:t>
            </a:r>
            <a:r>
              <a:rPr lang="en-US" dirty="0"/>
              <a:t>, </a:t>
            </a:r>
            <a:r>
              <a:rPr lang="en-US" dirty="0" err="1"/>
              <a:t>adipiscing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id, </a:t>
            </a:r>
            <a:r>
              <a:rPr lang="en-US" dirty="0" err="1"/>
              <a:t>luctus</a:t>
            </a:r>
            <a:r>
              <a:rPr lang="en-US" dirty="0"/>
              <a:t> in </a:t>
            </a:r>
            <a:r>
              <a:rPr lang="en-US" dirty="0" err="1"/>
              <a:t>metus</a:t>
            </a:r>
            <a:r>
              <a:rPr lang="en-US" dirty="0"/>
              <a:t>. Nunc a ante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 err="1"/>
              <a:t>Proin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,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dictum </a:t>
            </a:r>
            <a:r>
              <a:rPr lang="en-US" dirty="0" err="1"/>
              <a:t>viverra</a:t>
            </a:r>
            <a:r>
              <a:rPr lang="en-US" dirty="0"/>
              <a:t>, lacus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ligula, a cursus libero ligula ac dui.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, </a:t>
            </a:r>
            <a:r>
              <a:rPr lang="en-US" dirty="0" err="1"/>
              <a:t>lacinia</a:t>
            </a:r>
            <a:r>
              <a:rPr lang="en-US" dirty="0"/>
              <a:t> at convallis </a:t>
            </a:r>
            <a:r>
              <a:rPr lang="en-US" dirty="0" err="1"/>
              <a:t>nec</a:t>
            </a:r>
            <a:r>
              <a:rPr lang="en-US" dirty="0"/>
              <a:t>, </a:t>
            </a:r>
            <a:r>
              <a:rPr lang="en-US" dirty="0" err="1"/>
              <a:t>egestas</a:t>
            </a:r>
            <a:r>
              <a:rPr lang="en-US" dirty="0"/>
              <a:t> at dolor.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, at </a:t>
            </a:r>
            <a:r>
              <a:rPr lang="en-US" dirty="0" err="1"/>
              <a:t>ultrices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. </a:t>
            </a:r>
            <a:r>
              <a:rPr lang="en-US" dirty="0" err="1"/>
              <a:t>Proin</a:t>
            </a:r>
            <a:r>
              <a:rPr lang="en-US" dirty="0"/>
              <a:t> </a:t>
            </a:r>
            <a:r>
              <a:rPr lang="en-US" dirty="0" err="1"/>
              <a:t>ultricies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, ipsum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libero.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www.uzh.ch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911225" y="6524625"/>
            <a:ext cx="1246716" cy="215900"/>
          </a:xfrm>
        </p:spPr>
        <p:txBody>
          <a:bodyPr/>
          <a:lstStyle/>
          <a:p>
            <a:fld id="{775DBC5F-811A-4510-806A-774BA01822C0}" type="datetime1">
              <a:rPr lang="en-US" smtClean="0"/>
              <a:t>4/19/2017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255308" y="6524625"/>
            <a:ext cx="7008284" cy="215900"/>
          </a:xfrm>
        </p:spPr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36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title of this slide can take up two lines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gravida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, dolor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, non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vitae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Proin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ac nisi </a:t>
            </a:r>
            <a:r>
              <a:rPr lang="en-US" dirty="0" err="1"/>
              <a:t>tellus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dapibus</a:t>
            </a:r>
            <a:r>
              <a:rPr lang="en-US" dirty="0" smtClean="0"/>
              <a:t> </a:t>
            </a:r>
            <a:r>
              <a:rPr lang="en-US" dirty="0" err="1" smtClean="0"/>
              <a:t>turpis</a:t>
            </a:r>
            <a:r>
              <a:rPr lang="en-US" dirty="0" smtClean="0"/>
              <a:t> nisi, vitae </a:t>
            </a:r>
            <a:r>
              <a:rPr lang="en-US" dirty="0" err="1" smtClean="0"/>
              <a:t>dapibus</a:t>
            </a:r>
            <a:r>
              <a:rPr lang="en-US" dirty="0" smtClean="0"/>
              <a:t> </a:t>
            </a:r>
            <a:r>
              <a:rPr lang="en-US" dirty="0" err="1" smtClean="0"/>
              <a:t>velit</a:t>
            </a:r>
            <a:r>
              <a:rPr lang="en-US" dirty="0" smtClean="0"/>
              <a:t>. </a:t>
            </a:r>
            <a:r>
              <a:rPr lang="en-US" dirty="0" err="1" smtClean="0"/>
              <a:t>Cras</a:t>
            </a:r>
            <a:r>
              <a:rPr lang="en-US" dirty="0" smtClean="0"/>
              <a:t>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consequat</a:t>
            </a:r>
            <a:r>
              <a:rPr lang="en-US" dirty="0" smtClean="0"/>
              <a:t> </a:t>
            </a:r>
            <a:r>
              <a:rPr lang="en-US" dirty="0" err="1" smtClean="0"/>
              <a:t>nulla</a:t>
            </a:r>
            <a:r>
              <a:rPr lang="en-US" dirty="0" smtClean="0"/>
              <a:t>. Nam dui </a:t>
            </a:r>
            <a:r>
              <a:rPr lang="en-US" dirty="0" err="1" smtClean="0"/>
              <a:t>lectus</a:t>
            </a:r>
            <a:r>
              <a:rPr lang="en-US" dirty="0" smtClean="0"/>
              <a:t>, </a:t>
            </a:r>
            <a:r>
              <a:rPr lang="en-US" dirty="0" err="1" smtClean="0"/>
              <a:t>adipiscing</a:t>
            </a:r>
            <a:r>
              <a:rPr lang="en-US" dirty="0" smtClean="0"/>
              <a:t> id </a:t>
            </a:r>
            <a:r>
              <a:rPr lang="en-US" dirty="0" err="1" smtClean="0"/>
              <a:t>volutpat</a:t>
            </a:r>
            <a:r>
              <a:rPr lang="en-US" dirty="0" smtClean="0"/>
              <a:t> id, </a:t>
            </a:r>
            <a:r>
              <a:rPr lang="en-US" dirty="0" err="1" smtClean="0"/>
              <a:t>luctus</a:t>
            </a:r>
            <a:r>
              <a:rPr lang="en-US" dirty="0" smtClean="0"/>
              <a:t> in </a:t>
            </a:r>
            <a:r>
              <a:rPr lang="en-US" dirty="0" err="1" smtClean="0"/>
              <a:t>metus</a:t>
            </a:r>
            <a:r>
              <a:rPr lang="en-US" dirty="0" smtClean="0"/>
              <a:t>. Nunc a ante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viverra</a:t>
            </a:r>
            <a:r>
              <a:rPr lang="en-US" dirty="0" smtClean="0"/>
              <a:t> </a:t>
            </a:r>
            <a:r>
              <a:rPr lang="en-US" dirty="0" err="1" smtClean="0"/>
              <a:t>sagittis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www.uzh.ch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>
          <a:xfrm>
            <a:off x="911225" y="6524625"/>
            <a:ext cx="1246716" cy="215900"/>
          </a:xfrm>
        </p:spPr>
        <p:txBody>
          <a:bodyPr/>
          <a:lstStyle/>
          <a:p>
            <a:fld id="{4F22A586-2213-465D-A4DA-AF7218E30335}" type="datetime1">
              <a:rPr lang="en-US" smtClean="0"/>
              <a:t>4/19/2017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>
          <a:xfrm>
            <a:off x="2255308" y="6524625"/>
            <a:ext cx="7008284" cy="215900"/>
          </a:xfrm>
        </p:spPr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Inhaltsplatzhalter 6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84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3568725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Kernfarben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911225" y="6524625"/>
            <a:ext cx="1246716" cy="215900"/>
          </a:xfrm>
        </p:spPr>
        <p:txBody>
          <a:bodyPr/>
          <a:lstStyle/>
          <a:p>
            <a:fld id="{33702BFD-8F71-412D-ABAA-264257F552C9}" type="datetime1">
              <a:rPr lang="en-US" smtClean="0"/>
              <a:t>4/19/2017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255308" y="6524625"/>
            <a:ext cx="7008284" cy="215900"/>
          </a:xfrm>
        </p:spPr>
        <p:txBody>
          <a:bodyPr/>
          <a:lstStyle/>
          <a:p>
            <a:r>
              <a:rPr lang="de-CH" smtClean="0"/>
              <a:t>Workflow Optimization, Filip Kočovski</a:t>
            </a:r>
            <a:endParaRPr lang="de-CH" dirty="0"/>
          </a:p>
        </p:txBody>
      </p:sp>
      <p:sp>
        <p:nvSpPr>
          <p:cNvPr id="7" name="Rechteck 6"/>
          <p:cNvSpPr/>
          <p:nvPr/>
        </p:nvSpPr>
        <p:spPr bwMode="auto">
          <a:xfrm>
            <a:off x="1548151" y="2628528"/>
            <a:ext cx="1206260" cy="360040"/>
          </a:xfrm>
          <a:prstGeom prst="rect">
            <a:avLst/>
          </a:prstGeom>
          <a:solidFill>
            <a:srgbClr val="0028A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0028A5"/>
              </a:solidFill>
            </a:endParaRPr>
          </a:p>
        </p:txBody>
      </p:sp>
      <p:sp>
        <p:nvSpPr>
          <p:cNvPr id="9" name="Rechteck 8"/>
          <p:cNvSpPr/>
          <p:nvPr/>
        </p:nvSpPr>
        <p:spPr bwMode="auto">
          <a:xfrm>
            <a:off x="1548151" y="3348608"/>
            <a:ext cx="1206260" cy="360040"/>
          </a:xfrm>
          <a:prstGeom prst="rect">
            <a:avLst/>
          </a:prstGeom>
          <a:solidFill>
            <a:srgbClr val="3353B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ln>
                <a:solidFill>
                  <a:srgbClr val="000000"/>
                </a:solidFill>
              </a:ln>
              <a:solidFill>
                <a:srgbClr val="3353B7"/>
              </a:solidFill>
            </a:endParaRPr>
          </a:p>
        </p:txBody>
      </p:sp>
      <p:sp>
        <p:nvSpPr>
          <p:cNvPr id="12" name="Rechteck 11"/>
          <p:cNvSpPr/>
          <p:nvPr/>
        </p:nvSpPr>
        <p:spPr bwMode="auto">
          <a:xfrm>
            <a:off x="1545083" y="4797152"/>
            <a:ext cx="1209328" cy="360040"/>
          </a:xfrm>
          <a:prstGeom prst="rect">
            <a:avLst/>
          </a:prstGeom>
          <a:solidFill>
            <a:srgbClr val="99A9D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99A9DB"/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1725225" y="2138954"/>
            <a:ext cx="62100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Blau</a:t>
            </a:r>
            <a:endParaRPr lang="en-US" dirty="0"/>
          </a:p>
        </p:txBody>
      </p:sp>
      <p:sp>
        <p:nvSpPr>
          <p:cNvPr id="14" name="Textfeld 13"/>
          <p:cNvSpPr txBox="1"/>
          <p:nvPr/>
        </p:nvSpPr>
        <p:spPr>
          <a:xfrm>
            <a:off x="880015" y="2543505"/>
            <a:ext cx="578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100%</a:t>
            </a:r>
            <a:endParaRPr lang="en-US" sz="1200" dirty="0"/>
          </a:p>
        </p:txBody>
      </p:sp>
      <p:sp>
        <p:nvSpPr>
          <p:cNvPr id="30" name="Rechteck 29"/>
          <p:cNvSpPr/>
          <p:nvPr/>
        </p:nvSpPr>
        <p:spPr bwMode="auto">
          <a:xfrm>
            <a:off x="1548151" y="4068688"/>
            <a:ext cx="1206260" cy="360040"/>
          </a:xfrm>
          <a:prstGeom prst="rect">
            <a:avLst/>
          </a:prstGeom>
          <a:solidFill>
            <a:srgbClr val="667EC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667EC9"/>
              </a:solidFill>
            </a:endParaRPr>
          </a:p>
        </p:txBody>
      </p:sp>
      <p:sp>
        <p:nvSpPr>
          <p:cNvPr id="33" name="Rechteck 32"/>
          <p:cNvSpPr/>
          <p:nvPr/>
        </p:nvSpPr>
        <p:spPr bwMode="auto">
          <a:xfrm>
            <a:off x="1545083" y="5517232"/>
            <a:ext cx="1209328" cy="360040"/>
          </a:xfrm>
          <a:prstGeom prst="rect">
            <a:avLst/>
          </a:prstGeom>
          <a:solidFill>
            <a:srgbClr val="CCD4E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CCD4ED"/>
              </a:solidFill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882203" y="3263585"/>
            <a:ext cx="492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80%</a:t>
            </a:r>
            <a:endParaRPr lang="en-US" sz="1200" dirty="0"/>
          </a:p>
        </p:txBody>
      </p:sp>
      <p:sp>
        <p:nvSpPr>
          <p:cNvPr id="37" name="Textfeld 36"/>
          <p:cNvSpPr txBox="1"/>
          <p:nvPr/>
        </p:nvSpPr>
        <p:spPr>
          <a:xfrm>
            <a:off x="880014" y="3983665"/>
            <a:ext cx="492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60%</a:t>
            </a:r>
            <a:endParaRPr lang="en-US" sz="1200" dirty="0"/>
          </a:p>
        </p:txBody>
      </p:sp>
      <p:sp>
        <p:nvSpPr>
          <p:cNvPr id="38" name="Textfeld 37"/>
          <p:cNvSpPr txBox="1"/>
          <p:nvPr/>
        </p:nvSpPr>
        <p:spPr>
          <a:xfrm>
            <a:off x="880014" y="4786786"/>
            <a:ext cx="492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40%</a:t>
            </a:r>
            <a:endParaRPr lang="en-US" sz="1200" dirty="0"/>
          </a:p>
        </p:txBody>
      </p:sp>
      <p:sp>
        <p:nvSpPr>
          <p:cNvPr id="39" name="Textfeld 38"/>
          <p:cNvSpPr txBox="1"/>
          <p:nvPr/>
        </p:nvSpPr>
        <p:spPr>
          <a:xfrm>
            <a:off x="880014" y="5506866"/>
            <a:ext cx="492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20%</a:t>
            </a:r>
            <a:endParaRPr lang="en-US" sz="1200" dirty="0"/>
          </a:p>
        </p:txBody>
      </p:sp>
      <p:sp>
        <p:nvSpPr>
          <p:cNvPr id="40" name="Rechteck 39"/>
          <p:cNvSpPr/>
          <p:nvPr/>
        </p:nvSpPr>
        <p:spPr>
          <a:xfrm>
            <a:off x="1649336" y="2984746"/>
            <a:ext cx="96174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0R</a:t>
            </a:r>
            <a:r>
              <a:rPr lang="en-US" sz="1000" dirty="0" smtClean="0"/>
              <a:t> </a:t>
            </a:r>
            <a:r>
              <a:rPr lang="en-US" sz="1000" dirty="0" err="1" smtClean="0"/>
              <a:t>40G</a:t>
            </a:r>
            <a:r>
              <a:rPr lang="en-US" sz="1000" dirty="0" smtClean="0"/>
              <a:t> </a:t>
            </a:r>
            <a:r>
              <a:rPr lang="en-US" sz="1000" dirty="0" err="1" smtClean="0"/>
              <a:t>165B</a:t>
            </a:r>
            <a:endParaRPr lang="en-US" sz="1000" dirty="0"/>
          </a:p>
        </p:txBody>
      </p:sp>
      <p:sp>
        <p:nvSpPr>
          <p:cNvPr id="41" name="Rechteck 40"/>
          <p:cNvSpPr/>
          <p:nvPr/>
        </p:nvSpPr>
        <p:spPr>
          <a:xfrm>
            <a:off x="1649335" y="3717033"/>
            <a:ext cx="103306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51R</a:t>
            </a:r>
            <a:r>
              <a:rPr lang="en-US" sz="1000" dirty="0" smtClean="0"/>
              <a:t> </a:t>
            </a:r>
            <a:r>
              <a:rPr lang="en-US" sz="1000" dirty="0" err="1" smtClean="0"/>
              <a:t>83G</a:t>
            </a:r>
            <a:r>
              <a:rPr lang="en-US" sz="1000" dirty="0" smtClean="0"/>
              <a:t> </a:t>
            </a:r>
            <a:r>
              <a:rPr lang="en-US" sz="1000" dirty="0" err="1" smtClean="0"/>
              <a:t>183B</a:t>
            </a:r>
            <a:endParaRPr lang="en-US" sz="1000" dirty="0"/>
          </a:p>
        </p:txBody>
      </p:sp>
      <p:sp>
        <p:nvSpPr>
          <p:cNvPr id="42" name="Rechteck 41"/>
          <p:cNvSpPr/>
          <p:nvPr/>
        </p:nvSpPr>
        <p:spPr>
          <a:xfrm>
            <a:off x="1566776" y="4445219"/>
            <a:ext cx="11757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102R</a:t>
            </a:r>
            <a:r>
              <a:rPr lang="en-US" sz="1000" dirty="0" smtClean="0"/>
              <a:t> </a:t>
            </a:r>
            <a:r>
              <a:rPr lang="en-US" sz="1000" dirty="0" err="1" smtClean="0"/>
              <a:t>126G</a:t>
            </a:r>
            <a:r>
              <a:rPr lang="en-US" sz="1000" dirty="0" smtClean="0"/>
              <a:t> </a:t>
            </a:r>
            <a:r>
              <a:rPr lang="en-US" sz="1000" dirty="0" err="1" smtClean="0"/>
              <a:t>201B</a:t>
            </a:r>
            <a:endParaRPr lang="en-US" sz="1000" dirty="0"/>
          </a:p>
        </p:txBody>
      </p:sp>
      <p:sp>
        <p:nvSpPr>
          <p:cNvPr id="43" name="Rechteck 42"/>
          <p:cNvSpPr/>
          <p:nvPr/>
        </p:nvSpPr>
        <p:spPr>
          <a:xfrm>
            <a:off x="1548152" y="5173549"/>
            <a:ext cx="121133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153R</a:t>
            </a:r>
            <a:r>
              <a:rPr lang="en-US" sz="1000" dirty="0" smtClean="0"/>
              <a:t> </a:t>
            </a:r>
            <a:r>
              <a:rPr lang="en-US" sz="1000" dirty="0" err="1" smtClean="0"/>
              <a:t>169G</a:t>
            </a:r>
            <a:r>
              <a:rPr lang="en-US" sz="1000" dirty="0" smtClean="0"/>
              <a:t> </a:t>
            </a:r>
            <a:r>
              <a:rPr lang="en-US" sz="1000" dirty="0" err="1" smtClean="0"/>
              <a:t>219B</a:t>
            </a:r>
            <a:endParaRPr lang="en-US" sz="1000" dirty="0"/>
          </a:p>
        </p:txBody>
      </p:sp>
      <p:sp>
        <p:nvSpPr>
          <p:cNvPr id="44" name="Rechteck 43"/>
          <p:cNvSpPr/>
          <p:nvPr/>
        </p:nvSpPr>
        <p:spPr>
          <a:xfrm>
            <a:off x="1566776" y="5877273"/>
            <a:ext cx="11757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204R</a:t>
            </a:r>
            <a:r>
              <a:rPr lang="en-US" sz="1000" dirty="0" smtClean="0"/>
              <a:t> </a:t>
            </a:r>
            <a:r>
              <a:rPr lang="en-US" sz="1000" dirty="0" err="1" smtClean="0"/>
              <a:t>212G</a:t>
            </a:r>
            <a:r>
              <a:rPr lang="en-US" sz="1000" dirty="0" smtClean="0"/>
              <a:t> </a:t>
            </a:r>
            <a:r>
              <a:rPr lang="en-US" sz="1000" dirty="0" err="1" smtClean="0"/>
              <a:t>237B</a:t>
            </a:r>
            <a:endParaRPr lang="en-US" sz="1000" dirty="0"/>
          </a:p>
        </p:txBody>
      </p:sp>
      <p:sp>
        <p:nvSpPr>
          <p:cNvPr id="48" name="Rechteck 47"/>
          <p:cNvSpPr/>
          <p:nvPr/>
        </p:nvSpPr>
        <p:spPr bwMode="auto">
          <a:xfrm>
            <a:off x="3199256" y="2622431"/>
            <a:ext cx="1206260" cy="360040"/>
          </a:xfrm>
          <a:prstGeom prst="rect">
            <a:avLst/>
          </a:prstGeom>
          <a:solidFill>
            <a:srgbClr val="A3ADB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0028A5"/>
              </a:solidFill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3199256" y="3342511"/>
            <a:ext cx="1206260" cy="360040"/>
          </a:xfrm>
          <a:prstGeom prst="rect">
            <a:avLst/>
          </a:prstGeom>
          <a:solidFill>
            <a:srgbClr val="B5BDC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ln>
                <a:solidFill>
                  <a:srgbClr val="000000"/>
                </a:solidFill>
              </a:ln>
              <a:solidFill>
                <a:srgbClr val="3353B7"/>
              </a:solidFill>
            </a:endParaRPr>
          </a:p>
        </p:txBody>
      </p:sp>
      <p:sp>
        <p:nvSpPr>
          <p:cNvPr id="50" name="Rechteck 49"/>
          <p:cNvSpPr/>
          <p:nvPr/>
        </p:nvSpPr>
        <p:spPr bwMode="auto">
          <a:xfrm>
            <a:off x="3196188" y="4791055"/>
            <a:ext cx="1209328" cy="360040"/>
          </a:xfrm>
          <a:prstGeom prst="rect">
            <a:avLst/>
          </a:prstGeom>
          <a:solidFill>
            <a:srgbClr val="DADEE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99A9DB"/>
              </a:solidFill>
            </a:endParaRPr>
          </a:p>
        </p:txBody>
      </p:sp>
      <p:sp>
        <p:nvSpPr>
          <p:cNvPr id="51" name="Textfeld 50"/>
          <p:cNvSpPr txBox="1"/>
          <p:nvPr/>
        </p:nvSpPr>
        <p:spPr>
          <a:xfrm>
            <a:off x="3376330" y="2132857"/>
            <a:ext cx="66933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Grau</a:t>
            </a:r>
            <a:endParaRPr lang="en-US" dirty="0"/>
          </a:p>
        </p:txBody>
      </p:sp>
      <p:sp>
        <p:nvSpPr>
          <p:cNvPr id="52" name="Rechteck 51"/>
          <p:cNvSpPr/>
          <p:nvPr/>
        </p:nvSpPr>
        <p:spPr bwMode="auto">
          <a:xfrm>
            <a:off x="3199256" y="4062591"/>
            <a:ext cx="1206260" cy="360040"/>
          </a:xfrm>
          <a:prstGeom prst="rect">
            <a:avLst/>
          </a:prstGeom>
          <a:solidFill>
            <a:srgbClr val="C8CED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667EC9"/>
              </a:solidFill>
            </a:endParaRPr>
          </a:p>
        </p:txBody>
      </p:sp>
      <p:sp>
        <p:nvSpPr>
          <p:cNvPr id="53" name="Rechteck 52"/>
          <p:cNvSpPr/>
          <p:nvPr/>
        </p:nvSpPr>
        <p:spPr bwMode="auto">
          <a:xfrm>
            <a:off x="3196188" y="5511135"/>
            <a:ext cx="1209328" cy="360040"/>
          </a:xfrm>
          <a:prstGeom prst="rect">
            <a:avLst/>
          </a:prstGeom>
          <a:solidFill>
            <a:srgbClr val="EDEF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CCD4ED"/>
              </a:solidFill>
            </a:endParaRPr>
          </a:p>
        </p:txBody>
      </p:sp>
      <p:sp>
        <p:nvSpPr>
          <p:cNvPr id="54" name="Rechteck 53"/>
          <p:cNvSpPr/>
          <p:nvPr/>
        </p:nvSpPr>
        <p:spPr>
          <a:xfrm>
            <a:off x="3186459" y="2978649"/>
            <a:ext cx="11757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163R</a:t>
            </a:r>
            <a:r>
              <a:rPr lang="en-US" sz="1000" dirty="0" smtClean="0"/>
              <a:t> </a:t>
            </a:r>
            <a:r>
              <a:rPr lang="en-US" sz="1000" dirty="0" err="1" smtClean="0"/>
              <a:t>173G</a:t>
            </a:r>
            <a:r>
              <a:rPr lang="en-US" sz="1000" dirty="0" smtClean="0"/>
              <a:t> </a:t>
            </a:r>
            <a:r>
              <a:rPr lang="en-US" sz="1000" dirty="0" err="1" smtClean="0"/>
              <a:t>183B</a:t>
            </a:r>
            <a:endParaRPr lang="en-US" sz="1000" dirty="0"/>
          </a:p>
        </p:txBody>
      </p:sp>
      <p:sp>
        <p:nvSpPr>
          <p:cNvPr id="55" name="Rechteck 54"/>
          <p:cNvSpPr/>
          <p:nvPr/>
        </p:nvSpPr>
        <p:spPr>
          <a:xfrm>
            <a:off x="3258468" y="3710936"/>
            <a:ext cx="116730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181R</a:t>
            </a:r>
            <a:r>
              <a:rPr lang="en-US" sz="1000" dirty="0" smtClean="0"/>
              <a:t> </a:t>
            </a:r>
            <a:r>
              <a:rPr lang="en-US" sz="1000" dirty="0" err="1" smtClean="0"/>
              <a:t>189G</a:t>
            </a:r>
            <a:r>
              <a:rPr lang="en-US" sz="1000" dirty="0" smtClean="0"/>
              <a:t> </a:t>
            </a:r>
            <a:r>
              <a:rPr lang="en-US" sz="1000" dirty="0" err="1" smtClean="0"/>
              <a:t>197B</a:t>
            </a:r>
            <a:endParaRPr lang="en-US" sz="1000" dirty="0"/>
          </a:p>
        </p:txBody>
      </p:sp>
      <p:sp>
        <p:nvSpPr>
          <p:cNvPr id="56" name="Rechteck 55"/>
          <p:cNvSpPr/>
          <p:nvPr/>
        </p:nvSpPr>
        <p:spPr>
          <a:xfrm>
            <a:off x="3217881" y="4439122"/>
            <a:ext cx="11757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200R</a:t>
            </a:r>
            <a:r>
              <a:rPr lang="en-US" sz="1000" dirty="0" smtClean="0"/>
              <a:t> </a:t>
            </a:r>
            <a:r>
              <a:rPr lang="en-US" sz="1000" dirty="0" err="1" smtClean="0"/>
              <a:t>206G</a:t>
            </a:r>
            <a:r>
              <a:rPr lang="en-US" sz="1000" dirty="0" smtClean="0"/>
              <a:t> </a:t>
            </a:r>
            <a:r>
              <a:rPr lang="en-US" sz="1000" dirty="0" err="1" smtClean="0"/>
              <a:t>212B</a:t>
            </a:r>
            <a:endParaRPr lang="en-US" sz="1000" dirty="0"/>
          </a:p>
        </p:txBody>
      </p:sp>
      <p:sp>
        <p:nvSpPr>
          <p:cNvPr id="57" name="Rechteck 56"/>
          <p:cNvSpPr/>
          <p:nvPr/>
        </p:nvSpPr>
        <p:spPr>
          <a:xfrm>
            <a:off x="3234885" y="5167452"/>
            <a:ext cx="11757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218R</a:t>
            </a:r>
            <a:r>
              <a:rPr lang="en-US" sz="1000" dirty="0" smtClean="0"/>
              <a:t> </a:t>
            </a:r>
            <a:r>
              <a:rPr lang="en-US" sz="1000" dirty="0" err="1" smtClean="0"/>
              <a:t>222G</a:t>
            </a:r>
            <a:r>
              <a:rPr lang="en-US" sz="1000" dirty="0" smtClean="0"/>
              <a:t> </a:t>
            </a:r>
            <a:r>
              <a:rPr lang="en-US" sz="1000" dirty="0" err="1" smtClean="0"/>
              <a:t>226B</a:t>
            </a:r>
            <a:endParaRPr lang="en-US" sz="1000" dirty="0"/>
          </a:p>
        </p:txBody>
      </p:sp>
      <p:sp>
        <p:nvSpPr>
          <p:cNvPr id="58" name="Rechteck 57"/>
          <p:cNvSpPr/>
          <p:nvPr/>
        </p:nvSpPr>
        <p:spPr>
          <a:xfrm>
            <a:off x="3217881" y="5871176"/>
            <a:ext cx="11757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237R</a:t>
            </a:r>
            <a:r>
              <a:rPr lang="en-US" sz="1000" dirty="0" smtClean="0"/>
              <a:t> </a:t>
            </a:r>
            <a:r>
              <a:rPr lang="en-US" sz="1000" dirty="0" err="1" smtClean="0"/>
              <a:t>239G</a:t>
            </a:r>
            <a:r>
              <a:rPr lang="en-US" sz="1000" dirty="0" smtClean="0"/>
              <a:t> </a:t>
            </a:r>
            <a:r>
              <a:rPr lang="en-US" sz="1000" dirty="0" err="1" smtClean="0"/>
              <a:t>241B</a:t>
            </a:r>
            <a:endParaRPr lang="en-US" sz="1000" dirty="0"/>
          </a:p>
        </p:txBody>
      </p:sp>
      <p:sp>
        <p:nvSpPr>
          <p:cNvPr id="70" name="Rechteck 69"/>
          <p:cNvSpPr/>
          <p:nvPr/>
        </p:nvSpPr>
        <p:spPr bwMode="auto">
          <a:xfrm>
            <a:off x="4845711" y="2622431"/>
            <a:ext cx="1206260" cy="360040"/>
          </a:xfrm>
          <a:prstGeom prst="rect">
            <a:avLst/>
          </a:prstGeom>
          <a:solidFill>
            <a:srgbClr val="DC602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0028A5"/>
              </a:solidFill>
            </a:endParaRPr>
          </a:p>
        </p:txBody>
      </p:sp>
      <p:sp>
        <p:nvSpPr>
          <p:cNvPr id="71" name="Rechteck 70"/>
          <p:cNvSpPr/>
          <p:nvPr/>
        </p:nvSpPr>
        <p:spPr bwMode="auto">
          <a:xfrm>
            <a:off x="4845711" y="3342511"/>
            <a:ext cx="1206260" cy="360040"/>
          </a:xfrm>
          <a:prstGeom prst="rect">
            <a:avLst/>
          </a:prstGeom>
          <a:solidFill>
            <a:srgbClr val="E3805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ln>
                <a:solidFill>
                  <a:srgbClr val="000000"/>
                </a:solidFill>
              </a:ln>
              <a:solidFill>
                <a:srgbClr val="3353B7"/>
              </a:solidFill>
            </a:endParaRPr>
          </a:p>
        </p:txBody>
      </p:sp>
      <p:sp>
        <p:nvSpPr>
          <p:cNvPr id="72" name="Rechteck 71"/>
          <p:cNvSpPr/>
          <p:nvPr/>
        </p:nvSpPr>
        <p:spPr bwMode="auto">
          <a:xfrm>
            <a:off x="4842643" y="4791055"/>
            <a:ext cx="1209328" cy="360040"/>
          </a:xfrm>
          <a:prstGeom prst="rect">
            <a:avLst/>
          </a:prstGeom>
          <a:solidFill>
            <a:srgbClr val="F1BFA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99A9DB"/>
              </a:solidFill>
            </a:endParaRPr>
          </a:p>
        </p:txBody>
      </p:sp>
      <p:sp>
        <p:nvSpPr>
          <p:cNvPr id="73" name="Textfeld 72"/>
          <p:cNvSpPr txBox="1"/>
          <p:nvPr/>
        </p:nvSpPr>
        <p:spPr>
          <a:xfrm>
            <a:off x="4914652" y="2132857"/>
            <a:ext cx="1020507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Ockerrot</a:t>
            </a:r>
            <a:endParaRPr lang="en-US" dirty="0"/>
          </a:p>
        </p:txBody>
      </p:sp>
      <p:sp>
        <p:nvSpPr>
          <p:cNvPr id="74" name="Rechteck 73"/>
          <p:cNvSpPr/>
          <p:nvPr/>
        </p:nvSpPr>
        <p:spPr bwMode="auto">
          <a:xfrm>
            <a:off x="4845711" y="4062591"/>
            <a:ext cx="1206260" cy="360040"/>
          </a:xfrm>
          <a:prstGeom prst="rect">
            <a:avLst/>
          </a:prstGeom>
          <a:solidFill>
            <a:srgbClr val="EAA07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667EC9"/>
              </a:solidFill>
            </a:endParaRPr>
          </a:p>
        </p:txBody>
      </p:sp>
      <p:sp>
        <p:nvSpPr>
          <p:cNvPr id="75" name="Rechteck 74"/>
          <p:cNvSpPr/>
          <p:nvPr/>
        </p:nvSpPr>
        <p:spPr bwMode="auto">
          <a:xfrm>
            <a:off x="4842643" y="5511135"/>
            <a:ext cx="1209328" cy="360040"/>
          </a:xfrm>
          <a:prstGeom prst="rect">
            <a:avLst/>
          </a:prstGeom>
          <a:solidFill>
            <a:srgbClr val="F8DFD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CCD4ED"/>
              </a:solidFill>
            </a:endParaRPr>
          </a:p>
        </p:txBody>
      </p:sp>
      <p:sp>
        <p:nvSpPr>
          <p:cNvPr id="76" name="Rechteck 75"/>
          <p:cNvSpPr/>
          <p:nvPr/>
        </p:nvSpPr>
        <p:spPr>
          <a:xfrm>
            <a:off x="4946895" y="2978649"/>
            <a:ext cx="103306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220R</a:t>
            </a:r>
            <a:r>
              <a:rPr lang="en-US" sz="1000" dirty="0" smtClean="0"/>
              <a:t> </a:t>
            </a:r>
            <a:r>
              <a:rPr lang="en-US" sz="1000" dirty="0" err="1" smtClean="0"/>
              <a:t>96G</a:t>
            </a:r>
            <a:r>
              <a:rPr lang="en-US" sz="1000" dirty="0" smtClean="0"/>
              <a:t> </a:t>
            </a:r>
            <a:r>
              <a:rPr lang="en-US" sz="1000" dirty="0" err="1" smtClean="0"/>
              <a:t>39B</a:t>
            </a:r>
            <a:endParaRPr lang="en-US" sz="1000" dirty="0"/>
          </a:p>
        </p:txBody>
      </p:sp>
      <p:sp>
        <p:nvSpPr>
          <p:cNvPr id="77" name="Rechteck 76"/>
          <p:cNvSpPr/>
          <p:nvPr/>
        </p:nvSpPr>
        <p:spPr>
          <a:xfrm>
            <a:off x="4946896" y="3710936"/>
            <a:ext cx="110438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227R</a:t>
            </a:r>
            <a:r>
              <a:rPr lang="en-US" sz="1000" dirty="0" smtClean="0"/>
              <a:t> </a:t>
            </a:r>
            <a:r>
              <a:rPr lang="en-US" sz="1000" dirty="0" err="1" smtClean="0"/>
              <a:t>128G</a:t>
            </a:r>
            <a:r>
              <a:rPr lang="en-US" sz="1000" dirty="0" smtClean="0"/>
              <a:t> </a:t>
            </a:r>
            <a:r>
              <a:rPr lang="en-US" sz="1000" dirty="0" err="1" smtClean="0"/>
              <a:t>82B</a:t>
            </a:r>
            <a:endParaRPr lang="en-US" sz="1000" dirty="0"/>
          </a:p>
        </p:txBody>
      </p:sp>
      <p:sp>
        <p:nvSpPr>
          <p:cNvPr id="78" name="Rechteck 77"/>
          <p:cNvSpPr/>
          <p:nvPr/>
        </p:nvSpPr>
        <p:spPr>
          <a:xfrm>
            <a:off x="4864336" y="4439122"/>
            <a:ext cx="11757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234R</a:t>
            </a:r>
            <a:r>
              <a:rPr lang="en-US" sz="1000" dirty="0" smtClean="0"/>
              <a:t> </a:t>
            </a:r>
            <a:r>
              <a:rPr lang="en-US" sz="1000" dirty="0" err="1" smtClean="0"/>
              <a:t>160G</a:t>
            </a:r>
            <a:r>
              <a:rPr lang="en-US" sz="1000" dirty="0" smtClean="0"/>
              <a:t> </a:t>
            </a:r>
            <a:r>
              <a:rPr lang="en-US" sz="1000" dirty="0" err="1" smtClean="0"/>
              <a:t>125B</a:t>
            </a:r>
            <a:endParaRPr lang="en-US" sz="1000" dirty="0"/>
          </a:p>
        </p:txBody>
      </p:sp>
      <p:sp>
        <p:nvSpPr>
          <p:cNvPr id="79" name="Rechteck 78"/>
          <p:cNvSpPr/>
          <p:nvPr/>
        </p:nvSpPr>
        <p:spPr>
          <a:xfrm>
            <a:off x="4845711" y="5167452"/>
            <a:ext cx="11757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241R</a:t>
            </a:r>
            <a:r>
              <a:rPr lang="en-US" sz="1000" dirty="0" smtClean="0"/>
              <a:t> </a:t>
            </a:r>
            <a:r>
              <a:rPr lang="en-US" sz="1000" dirty="0" err="1" smtClean="0"/>
              <a:t>191G</a:t>
            </a:r>
            <a:r>
              <a:rPr lang="en-US" sz="1000" dirty="0" smtClean="0"/>
              <a:t> </a:t>
            </a:r>
            <a:r>
              <a:rPr lang="en-US" sz="1000" dirty="0" err="1" smtClean="0"/>
              <a:t>169B</a:t>
            </a:r>
            <a:endParaRPr lang="en-US" sz="1000" dirty="0"/>
          </a:p>
        </p:txBody>
      </p:sp>
      <p:sp>
        <p:nvSpPr>
          <p:cNvPr id="80" name="Rechteck 79"/>
          <p:cNvSpPr/>
          <p:nvPr/>
        </p:nvSpPr>
        <p:spPr>
          <a:xfrm>
            <a:off x="4864336" y="5871176"/>
            <a:ext cx="11757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248R</a:t>
            </a:r>
            <a:r>
              <a:rPr lang="en-US" sz="1000" dirty="0" smtClean="0"/>
              <a:t> </a:t>
            </a:r>
            <a:r>
              <a:rPr lang="en-US" sz="1000" dirty="0" err="1" smtClean="0"/>
              <a:t>223G</a:t>
            </a:r>
            <a:r>
              <a:rPr lang="en-US" sz="1000" dirty="0" smtClean="0"/>
              <a:t> </a:t>
            </a:r>
            <a:r>
              <a:rPr lang="en-US" sz="1000" dirty="0" err="1" smtClean="0"/>
              <a:t>212B</a:t>
            </a:r>
            <a:endParaRPr lang="en-US" sz="100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501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888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Ergänzungsfarben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911225" y="6524625"/>
            <a:ext cx="1246716" cy="215900"/>
          </a:xfrm>
        </p:spPr>
        <p:txBody>
          <a:bodyPr/>
          <a:lstStyle/>
          <a:p>
            <a:fld id="{AFE09599-E0A6-43F3-80A7-56B7E897668B}" type="datetime1">
              <a:rPr lang="en-US" smtClean="0"/>
              <a:t>4/19/2017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255308" y="6524625"/>
            <a:ext cx="7008284" cy="215900"/>
          </a:xfrm>
        </p:spPr>
        <p:txBody>
          <a:bodyPr/>
          <a:lstStyle/>
          <a:p>
            <a:r>
              <a:rPr lang="de-CH" smtClean="0"/>
              <a:t>Workflow Optimization, Filip Kočovski</a:t>
            </a:r>
            <a:endParaRPr lang="de-CH" dirty="0"/>
          </a:p>
        </p:txBody>
      </p:sp>
      <p:sp>
        <p:nvSpPr>
          <p:cNvPr id="7" name="Rechteck 6"/>
          <p:cNvSpPr/>
          <p:nvPr/>
        </p:nvSpPr>
        <p:spPr bwMode="auto">
          <a:xfrm>
            <a:off x="1547074" y="2627784"/>
            <a:ext cx="1206260" cy="360040"/>
          </a:xfrm>
          <a:prstGeom prst="rect">
            <a:avLst/>
          </a:prstGeom>
          <a:solidFill>
            <a:srgbClr val="0B82A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0028A5"/>
              </a:solidFill>
            </a:endParaRPr>
          </a:p>
        </p:txBody>
      </p:sp>
      <p:sp>
        <p:nvSpPr>
          <p:cNvPr id="9" name="Rechteck 8"/>
          <p:cNvSpPr/>
          <p:nvPr/>
        </p:nvSpPr>
        <p:spPr bwMode="auto">
          <a:xfrm>
            <a:off x="1547074" y="3347864"/>
            <a:ext cx="1206260" cy="360040"/>
          </a:xfrm>
          <a:prstGeom prst="rect">
            <a:avLst/>
          </a:prstGeom>
          <a:solidFill>
            <a:srgbClr val="3C9FB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ln>
                <a:solidFill>
                  <a:srgbClr val="000000"/>
                </a:solidFill>
              </a:ln>
              <a:solidFill>
                <a:srgbClr val="3353B7"/>
              </a:solidFill>
            </a:endParaRPr>
          </a:p>
        </p:txBody>
      </p:sp>
      <p:sp>
        <p:nvSpPr>
          <p:cNvPr id="12" name="Rechteck 11"/>
          <p:cNvSpPr/>
          <p:nvPr/>
        </p:nvSpPr>
        <p:spPr bwMode="auto">
          <a:xfrm>
            <a:off x="1544006" y="4796408"/>
            <a:ext cx="1209328" cy="360040"/>
          </a:xfrm>
          <a:prstGeom prst="rect">
            <a:avLst/>
          </a:prstGeom>
          <a:solidFill>
            <a:srgbClr val="9ED0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99A9DB"/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1724149" y="2138210"/>
            <a:ext cx="778121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Türkis</a:t>
            </a:r>
            <a:endParaRPr lang="en-US" dirty="0"/>
          </a:p>
        </p:txBody>
      </p:sp>
      <p:sp>
        <p:nvSpPr>
          <p:cNvPr id="14" name="Textfeld 13"/>
          <p:cNvSpPr txBox="1"/>
          <p:nvPr/>
        </p:nvSpPr>
        <p:spPr>
          <a:xfrm>
            <a:off x="878938" y="2542761"/>
            <a:ext cx="578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100%</a:t>
            </a:r>
            <a:endParaRPr lang="en-US" sz="1200" dirty="0"/>
          </a:p>
        </p:txBody>
      </p:sp>
      <p:sp>
        <p:nvSpPr>
          <p:cNvPr id="30" name="Rechteck 29"/>
          <p:cNvSpPr/>
          <p:nvPr/>
        </p:nvSpPr>
        <p:spPr bwMode="auto">
          <a:xfrm>
            <a:off x="1547074" y="4067944"/>
            <a:ext cx="1206260" cy="360040"/>
          </a:xfrm>
          <a:prstGeom prst="rect">
            <a:avLst/>
          </a:prstGeom>
          <a:solidFill>
            <a:srgbClr val="6BB7C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667EC9"/>
              </a:solidFill>
            </a:endParaRPr>
          </a:p>
        </p:txBody>
      </p:sp>
      <p:sp>
        <p:nvSpPr>
          <p:cNvPr id="33" name="Rechteck 32"/>
          <p:cNvSpPr/>
          <p:nvPr/>
        </p:nvSpPr>
        <p:spPr bwMode="auto">
          <a:xfrm>
            <a:off x="1544006" y="5516488"/>
            <a:ext cx="1209328" cy="360040"/>
          </a:xfrm>
          <a:prstGeom prst="rect">
            <a:avLst/>
          </a:prstGeom>
          <a:solidFill>
            <a:srgbClr val="CFE8E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CCD4ED"/>
              </a:solidFill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881126" y="3262841"/>
            <a:ext cx="492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80%</a:t>
            </a:r>
            <a:endParaRPr lang="en-US" sz="1200" dirty="0"/>
          </a:p>
        </p:txBody>
      </p:sp>
      <p:sp>
        <p:nvSpPr>
          <p:cNvPr id="37" name="Textfeld 36"/>
          <p:cNvSpPr txBox="1"/>
          <p:nvPr/>
        </p:nvSpPr>
        <p:spPr>
          <a:xfrm>
            <a:off x="878937" y="3982921"/>
            <a:ext cx="492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60%</a:t>
            </a:r>
            <a:endParaRPr lang="en-US" sz="1200" dirty="0"/>
          </a:p>
        </p:txBody>
      </p:sp>
      <p:sp>
        <p:nvSpPr>
          <p:cNvPr id="38" name="Textfeld 37"/>
          <p:cNvSpPr txBox="1"/>
          <p:nvPr/>
        </p:nvSpPr>
        <p:spPr>
          <a:xfrm>
            <a:off x="878937" y="4786042"/>
            <a:ext cx="492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40%</a:t>
            </a:r>
            <a:endParaRPr lang="en-US" sz="1200" dirty="0"/>
          </a:p>
        </p:txBody>
      </p:sp>
      <p:sp>
        <p:nvSpPr>
          <p:cNvPr id="39" name="Textfeld 38"/>
          <p:cNvSpPr txBox="1"/>
          <p:nvPr/>
        </p:nvSpPr>
        <p:spPr>
          <a:xfrm>
            <a:off x="878937" y="5506122"/>
            <a:ext cx="492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20%</a:t>
            </a:r>
            <a:endParaRPr lang="en-US" sz="1200" dirty="0"/>
          </a:p>
        </p:txBody>
      </p:sp>
      <p:sp>
        <p:nvSpPr>
          <p:cNvPr id="40" name="Rechteck 39"/>
          <p:cNvSpPr/>
          <p:nvPr/>
        </p:nvSpPr>
        <p:spPr>
          <a:xfrm>
            <a:off x="1648259" y="2984002"/>
            <a:ext cx="109487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11R</a:t>
            </a:r>
            <a:r>
              <a:rPr lang="en-US" sz="1000" dirty="0" smtClean="0"/>
              <a:t> </a:t>
            </a:r>
            <a:r>
              <a:rPr lang="en-US" sz="1000" dirty="0" err="1" smtClean="0"/>
              <a:t>130G</a:t>
            </a:r>
            <a:r>
              <a:rPr lang="en-US" sz="1000" dirty="0" smtClean="0"/>
              <a:t> </a:t>
            </a:r>
            <a:r>
              <a:rPr lang="en-US" sz="1000" dirty="0" err="1" smtClean="0"/>
              <a:t>160B</a:t>
            </a:r>
            <a:endParaRPr lang="en-US" sz="1000" dirty="0"/>
          </a:p>
        </p:txBody>
      </p:sp>
      <p:sp>
        <p:nvSpPr>
          <p:cNvPr id="41" name="Rechteck 40"/>
          <p:cNvSpPr/>
          <p:nvPr/>
        </p:nvSpPr>
        <p:spPr>
          <a:xfrm>
            <a:off x="1648259" y="3716289"/>
            <a:ext cx="110438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60R</a:t>
            </a:r>
            <a:r>
              <a:rPr lang="en-US" sz="1000" dirty="0" smtClean="0"/>
              <a:t> </a:t>
            </a:r>
            <a:r>
              <a:rPr lang="en-US" sz="1000" dirty="0" err="1" smtClean="0"/>
              <a:t>159G</a:t>
            </a:r>
            <a:r>
              <a:rPr lang="en-US" sz="1000" dirty="0" smtClean="0"/>
              <a:t> </a:t>
            </a:r>
            <a:r>
              <a:rPr lang="en-US" sz="1000" dirty="0" err="1" smtClean="0"/>
              <a:t>182B</a:t>
            </a:r>
            <a:endParaRPr lang="en-US" sz="1000" dirty="0"/>
          </a:p>
        </p:txBody>
      </p:sp>
      <p:sp>
        <p:nvSpPr>
          <p:cNvPr id="42" name="Rechteck 41"/>
          <p:cNvSpPr/>
          <p:nvPr/>
        </p:nvSpPr>
        <p:spPr>
          <a:xfrm>
            <a:off x="1565699" y="4444475"/>
            <a:ext cx="11757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107R</a:t>
            </a:r>
            <a:r>
              <a:rPr lang="en-US" sz="1000" dirty="0" smtClean="0"/>
              <a:t> </a:t>
            </a:r>
            <a:r>
              <a:rPr lang="en-US" sz="1000" dirty="0" err="1" smtClean="0"/>
              <a:t>183G</a:t>
            </a:r>
            <a:r>
              <a:rPr lang="en-US" sz="1000" dirty="0" smtClean="0"/>
              <a:t> </a:t>
            </a:r>
            <a:r>
              <a:rPr lang="en-US" sz="1000" dirty="0" err="1" smtClean="0"/>
              <a:t>199B</a:t>
            </a:r>
            <a:endParaRPr lang="en-US" sz="1000" dirty="0"/>
          </a:p>
        </p:txBody>
      </p:sp>
      <p:sp>
        <p:nvSpPr>
          <p:cNvPr id="43" name="Rechteck 42"/>
          <p:cNvSpPr/>
          <p:nvPr/>
        </p:nvSpPr>
        <p:spPr>
          <a:xfrm>
            <a:off x="1547074" y="5172805"/>
            <a:ext cx="11757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158R</a:t>
            </a:r>
            <a:r>
              <a:rPr lang="en-US" sz="1000" dirty="0" smtClean="0"/>
              <a:t> </a:t>
            </a:r>
            <a:r>
              <a:rPr lang="en-US" sz="1000" dirty="0" err="1" smtClean="0"/>
              <a:t>208G</a:t>
            </a:r>
            <a:r>
              <a:rPr lang="en-US" sz="1000" dirty="0" smtClean="0"/>
              <a:t> </a:t>
            </a:r>
            <a:r>
              <a:rPr lang="en-US" sz="1000" dirty="0" err="1" smtClean="0"/>
              <a:t>217B</a:t>
            </a:r>
            <a:endParaRPr lang="en-US" sz="1000" dirty="0"/>
          </a:p>
        </p:txBody>
      </p:sp>
      <p:sp>
        <p:nvSpPr>
          <p:cNvPr id="44" name="Rechteck 43"/>
          <p:cNvSpPr/>
          <p:nvPr/>
        </p:nvSpPr>
        <p:spPr>
          <a:xfrm>
            <a:off x="1565699" y="5876529"/>
            <a:ext cx="11757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207R</a:t>
            </a:r>
            <a:r>
              <a:rPr lang="en-US" sz="1000" dirty="0" smtClean="0"/>
              <a:t> </a:t>
            </a:r>
            <a:r>
              <a:rPr lang="en-US" sz="1000" dirty="0" err="1" smtClean="0"/>
              <a:t>232G</a:t>
            </a:r>
            <a:r>
              <a:rPr lang="en-US" sz="1000" dirty="0" smtClean="0"/>
              <a:t> </a:t>
            </a:r>
            <a:r>
              <a:rPr lang="en-US" sz="1000" dirty="0" err="1" smtClean="0"/>
              <a:t>236B</a:t>
            </a:r>
            <a:endParaRPr lang="en-US" sz="1000" dirty="0"/>
          </a:p>
        </p:txBody>
      </p:sp>
      <p:sp>
        <p:nvSpPr>
          <p:cNvPr id="48" name="Rechteck 47"/>
          <p:cNvSpPr/>
          <p:nvPr/>
        </p:nvSpPr>
        <p:spPr bwMode="auto">
          <a:xfrm>
            <a:off x="3198179" y="2621687"/>
            <a:ext cx="1206260" cy="360040"/>
          </a:xfrm>
          <a:prstGeom prst="rect">
            <a:avLst/>
          </a:prstGeom>
          <a:solidFill>
            <a:srgbClr val="2A7F6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0028A5"/>
              </a:solidFill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3198179" y="3341767"/>
            <a:ext cx="1206260" cy="360040"/>
          </a:xfrm>
          <a:prstGeom prst="rect">
            <a:avLst/>
          </a:prstGeom>
          <a:solidFill>
            <a:srgbClr val="569D8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ln>
                <a:solidFill>
                  <a:srgbClr val="000000"/>
                </a:solidFill>
              </a:ln>
              <a:solidFill>
                <a:srgbClr val="3353B7"/>
              </a:solidFill>
            </a:endParaRPr>
          </a:p>
        </p:txBody>
      </p:sp>
      <p:sp>
        <p:nvSpPr>
          <p:cNvPr id="50" name="Rechteck 49"/>
          <p:cNvSpPr/>
          <p:nvPr/>
        </p:nvSpPr>
        <p:spPr bwMode="auto">
          <a:xfrm>
            <a:off x="3195111" y="4790311"/>
            <a:ext cx="1209328" cy="360040"/>
          </a:xfrm>
          <a:prstGeom prst="rect">
            <a:avLst/>
          </a:prstGeom>
          <a:solidFill>
            <a:srgbClr val="ABCEC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99A9DB"/>
              </a:solidFill>
            </a:endParaRPr>
          </a:p>
        </p:txBody>
      </p:sp>
      <p:sp>
        <p:nvSpPr>
          <p:cNvPr id="51" name="Textfeld 50"/>
          <p:cNvSpPr txBox="1"/>
          <p:nvPr/>
        </p:nvSpPr>
        <p:spPr>
          <a:xfrm>
            <a:off x="3041367" y="2132113"/>
            <a:ext cx="1505597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Flaschengrün</a:t>
            </a:r>
            <a:endParaRPr lang="en-US" dirty="0"/>
          </a:p>
        </p:txBody>
      </p:sp>
      <p:sp>
        <p:nvSpPr>
          <p:cNvPr id="52" name="Rechteck 51"/>
          <p:cNvSpPr/>
          <p:nvPr/>
        </p:nvSpPr>
        <p:spPr bwMode="auto">
          <a:xfrm>
            <a:off x="3198179" y="4061847"/>
            <a:ext cx="1206260" cy="360040"/>
          </a:xfrm>
          <a:prstGeom prst="rect">
            <a:avLst/>
          </a:prstGeom>
          <a:solidFill>
            <a:srgbClr val="80B6A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667EC9"/>
              </a:solidFill>
            </a:endParaRPr>
          </a:p>
        </p:txBody>
      </p:sp>
      <p:sp>
        <p:nvSpPr>
          <p:cNvPr id="53" name="Rechteck 52"/>
          <p:cNvSpPr/>
          <p:nvPr/>
        </p:nvSpPr>
        <p:spPr bwMode="auto">
          <a:xfrm>
            <a:off x="3195111" y="5510391"/>
            <a:ext cx="1209328" cy="360040"/>
          </a:xfrm>
          <a:prstGeom prst="rect">
            <a:avLst/>
          </a:prstGeom>
          <a:solidFill>
            <a:srgbClr val="D5E7E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CCD4ED"/>
              </a:solidFill>
            </a:endParaRPr>
          </a:p>
        </p:txBody>
      </p:sp>
      <p:sp>
        <p:nvSpPr>
          <p:cNvPr id="54" name="Rechteck 53"/>
          <p:cNvSpPr/>
          <p:nvPr/>
        </p:nvSpPr>
        <p:spPr>
          <a:xfrm>
            <a:off x="3185382" y="2977905"/>
            <a:ext cx="103306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42R</a:t>
            </a:r>
            <a:r>
              <a:rPr lang="en-US" sz="1000" dirty="0" smtClean="0"/>
              <a:t> </a:t>
            </a:r>
            <a:r>
              <a:rPr lang="en-US" sz="1000" dirty="0" err="1" smtClean="0"/>
              <a:t>127G</a:t>
            </a:r>
            <a:r>
              <a:rPr lang="en-US" sz="1000" dirty="0" smtClean="0"/>
              <a:t> </a:t>
            </a:r>
            <a:r>
              <a:rPr lang="en-US" sz="1000" dirty="0" err="1" smtClean="0"/>
              <a:t>98B</a:t>
            </a:r>
            <a:endParaRPr lang="en-US" sz="1000" dirty="0"/>
          </a:p>
        </p:txBody>
      </p:sp>
      <p:sp>
        <p:nvSpPr>
          <p:cNvPr id="55" name="Rechteck 54"/>
          <p:cNvSpPr/>
          <p:nvPr/>
        </p:nvSpPr>
        <p:spPr>
          <a:xfrm>
            <a:off x="3257391" y="3710192"/>
            <a:ext cx="110438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86R</a:t>
            </a:r>
            <a:r>
              <a:rPr lang="en-US" sz="1000" dirty="0" smtClean="0"/>
              <a:t> </a:t>
            </a:r>
            <a:r>
              <a:rPr lang="en-US" sz="1000" dirty="0" err="1" smtClean="0"/>
              <a:t>157G</a:t>
            </a:r>
            <a:r>
              <a:rPr lang="en-US" sz="1000" dirty="0" smtClean="0"/>
              <a:t> </a:t>
            </a:r>
            <a:r>
              <a:rPr lang="en-US" sz="1000" dirty="0" err="1" smtClean="0"/>
              <a:t>133B</a:t>
            </a:r>
            <a:endParaRPr lang="en-US" sz="1000" dirty="0"/>
          </a:p>
        </p:txBody>
      </p:sp>
      <p:sp>
        <p:nvSpPr>
          <p:cNvPr id="56" name="Rechteck 55"/>
          <p:cNvSpPr/>
          <p:nvPr/>
        </p:nvSpPr>
        <p:spPr>
          <a:xfrm>
            <a:off x="3216804" y="4438378"/>
            <a:ext cx="11757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128R</a:t>
            </a:r>
            <a:r>
              <a:rPr lang="en-US" sz="1000" dirty="0" smtClean="0"/>
              <a:t> </a:t>
            </a:r>
            <a:r>
              <a:rPr lang="en-US" sz="1000" dirty="0" err="1" smtClean="0"/>
              <a:t>182G</a:t>
            </a:r>
            <a:r>
              <a:rPr lang="en-US" sz="1000" dirty="0" smtClean="0"/>
              <a:t> </a:t>
            </a:r>
            <a:r>
              <a:rPr lang="en-US" sz="1000" dirty="0" err="1" smtClean="0"/>
              <a:t>164B</a:t>
            </a:r>
            <a:endParaRPr lang="en-US" sz="1000" dirty="0"/>
          </a:p>
        </p:txBody>
      </p:sp>
      <p:sp>
        <p:nvSpPr>
          <p:cNvPr id="57" name="Rechteck 56"/>
          <p:cNvSpPr/>
          <p:nvPr/>
        </p:nvSpPr>
        <p:spPr>
          <a:xfrm>
            <a:off x="3233808" y="5166708"/>
            <a:ext cx="11757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171R</a:t>
            </a:r>
            <a:r>
              <a:rPr lang="en-US" sz="1000" dirty="0" smtClean="0"/>
              <a:t> </a:t>
            </a:r>
            <a:r>
              <a:rPr lang="en-US" sz="1000" dirty="0" err="1" smtClean="0"/>
              <a:t>206G</a:t>
            </a:r>
            <a:r>
              <a:rPr lang="en-US" sz="1000" dirty="0" smtClean="0"/>
              <a:t> </a:t>
            </a:r>
            <a:r>
              <a:rPr lang="en-US" sz="1000" dirty="0" err="1" smtClean="0"/>
              <a:t>194B</a:t>
            </a:r>
            <a:endParaRPr lang="en-US" sz="1000" dirty="0"/>
          </a:p>
        </p:txBody>
      </p:sp>
      <p:sp>
        <p:nvSpPr>
          <p:cNvPr id="58" name="Rechteck 57"/>
          <p:cNvSpPr/>
          <p:nvPr/>
        </p:nvSpPr>
        <p:spPr>
          <a:xfrm>
            <a:off x="3216804" y="5870432"/>
            <a:ext cx="11757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213R</a:t>
            </a:r>
            <a:r>
              <a:rPr lang="en-US" sz="1000" dirty="0" smtClean="0"/>
              <a:t> </a:t>
            </a:r>
            <a:r>
              <a:rPr lang="en-US" sz="1000" dirty="0" err="1" smtClean="0"/>
              <a:t>231G</a:t>
            </a:r>
            <a:r>
              <a:rPr lang="en-US" sz="1000" dirty="0" smtClean="0"/>
              <a:t> </a:t>
            </a:r>
            <a:r>
              <a:rPr lang="en-US" sz="1000" dirty="0" err="1" smtClean="0"/>
              <a:t>225B</a:t>
            </a:r>
            <a:endParaRPr lang="en-US" sz="1000" dirty="0"/>
          </a:p>
        </p:txBody>
      </p:sp>
      <p:sp>
        <p:nvSpPr>
          <p:cNvPr id="70" name="Rechteck 69"/>
          <p:cNvSpPr/>
          <p:nvPr/>
        </p:nvSpPr>
        <p:spPr bwMode="auto">
          <a:xfrm>
            <a:off x="4844634" y="2621687"/>
            <a:ext cx="1206260" cy="360040"/>
          </a:xfrm>
          <a:prstGeom prst="rect">
            <a:avLst/>
          </a:prstGeom>
          <a:solidFill>
            <a:srgbClr val="91C34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0028A5"/>
              </a:solidFill>
            </a:endParaRPr>
          </a:p>
        </p:txBody>
      </p:sp>
      <p:sp>
        <p:nvSpPr>
          <p:cNvPr id="71" name="Rechteck 70"/>
          <p:cNvSpPr/>
          <p:nvPr/>
        </p:nvSpPr>
        <p:spPr bwMode="auto">
          <a:xfrm>
            <a:off x="4844634" y="3341767"/>
            <a:ext cx="1206260" cy="360040"/>
          </a:xfrm>
          <a:prstGeom prst="rect">
            <a:avLst/>
          </a:prstGeom>
          <a:solidFill>
            <a:srgbClr val="AAD47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ln>
                <a:solidFill>
                  <a:srgbClr val="000000"/>
                </a:solidFill>
              </a:ln>
              <a:solidFill>
                <a:srgbClr val="3353B7"/>
              </a:solidFill>
            </a:endParaRPr>
          </a:p>
        </p:txBody>
      </p:sp>
      <p:sp>
        <p:nvSpPr>
          <p:cNvPr id="72" name="Rechteck 71"/>
          <p:cNvSpPr/>
          <p:nvPr/>
        </p:nvSpPr>
        <p:spPr bwMode="auto">
          <a:xfrm>
            <a:off x="4841566" y="4790311"/>
            <a:ext cx="1209328" cy="360040"/>
          </a:xfrm>
          <a:prstGeom prst="rect">
            <a:avLst/>
          </a:prstGeom>
          <a:solidFill>
            <a:srgbClr val="D5E9B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99A9DB"/>
              </a:solidFill>
            </a:endParaRPr>
          </a:p>
        </p:txBody>
      </p:sp>
      <p:sp>
        <p:nvSpPr>
          <p:cNvPr id="73" name="Textfeld 72"/>
          <p:cNvSpPr txBox="1"/>
          <p:nvPr/>
        </p:nvSpPr>
        <p:spPr>
          <a:xfrm>
            <a:off x="4841566" y="2132113"/>
            <a:ext cx="1275666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Lindengrün</a:t>
            </a:r>
            <a:endParaRPr lang="en-US" dirty="0"/>
          </a:p>
        </p:txBody>
      </p:sp>
      <p:sp>
        <p:nvSpPr>
          <p:cNvPr id="74" name="Rechteck 73"/>
          <p:cNvSpPr/>
          <p:nvPr/>
        </p:nvSpPr>
        <p:spPr bwMode="auto">
          <a:xfrm>
            <a:off x="4844634" y="4061847"/>
            <a:ext cx="1206260" cy="360040"/>
          </a:xfrm>
          <a:prstGeom prst="rect">
            <a:avLst/>
          </a:prstGeom>
          <a:solidFill>
            <a:srgbClr val="BFDF9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667EC9"/>
              </a:solidFill>
            </a:endParaRPr>
          </a:p>
        </p:txBody>
      </p:sp>
      <p:sp>
        <p:nvSpPr>
          <p:cNvPr id="75" name="Rechteck 74"/>
          <p:cNvSpPr/>
          <p:nvPr/>
        </p:nvSpPr>
        <p:spPr bwMode="auto">
          <a:xfrm>
            <a:off x="4841566" y="5510391"/>
            <a:ext cx="1209328" cy="360040"/>
          </a:xfrm>
          <a:prstGeom prst="rect">
            <a:avLst/>
          </a:prstGeom>
          <a:solidFill>
            <a:srgbClr val="EAF4D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CCD4ED"/>
              </a:solidFill>
            </a:endParaRPr>
          </a:p>
        </p:txBody>
      </p:sp>
      <p:sp>
        <p:nvSpPr>
          <p:cNvPr id="76" name="Rechteck 75"/>
          <p:cNvSpPr/>
          <p:nvPr/>
        </p:nvSpPr>
        <p:spPr>
          <a:xfrm>
            <a:off x="4889306" y="2977905"/>
            <a:ext cx="110438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145R</a:t>
            </a:r>
            <a:r>
              <a:rPr lang="en-US" sz="1000" dirty="0" smtClean="0"/>
              <a:t> </a:t>
            </a:r>
            <a:r>
              <a:rPr lang="en-US" sz="1000" dirty="0" err="1" smtClean="0"/>
              <a:t>195G</a:t>
            </a:r>
            <a:r>
              <a:rPr lang="en-US" sz="1000" dirty="0" smtClean="0"/>
              <a:t> </a:t>
            </a:r>
            <a:r>
              <a:rPr lang="en-US" sz="1000" dirty="0" err="1" smtClean="0"/>
              <a:t>74B</a:t>
            </a:r>
            <a:endParaRPr lang="en-US" sz="1000" dirty="0"/>
          </a:p>
        </p:txBody>
      </p:sp>
      <p:sp>
        <p:nvSpPr>
          <p:cNvPr id="77" name="Rechteck 76"/>
          <p:cNvSpPr/>
          <p:nvPr/>
        </p:nvSpPr>
        <p:spPr>
          <a:xfrm>
            <a:off x="4841566" y="3710192"/>
            <a:ext cx="116619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170R</a:t>
            </a:r>
            <a:r>
              <a:rPr lang="en-US" sz="1000" dirty="0" smtClean="0"/>
              <a:t> </a:t>
            </a:r>
            <a:r>
              <a:rPr lang="en-US" sz="1000" dirty="0" err="1" smtClean="0"/>
              <a:t>212G</a:t>
            </a:r>
            <a:r>
              <a:rPr lang="en-US" sz="1000" dirty="0" smtClean="0"/>
              <a:t> </a:t>
            </a:r>
            <a:r>
              <a:rPr lang="en-US" sz="1000" dirty="0" err="1" smtClean="0"/>
              <a:t>112B</a:t>
            </a:r>
            <a:endParaRPr lang="en-US" sz="1000" dirty="0"/>
          </a:p>
        </p:txBody>
      </p:sp>
      <p:sp>
        <p:nvSpPr>
          <p:cNvPr id="78" name="Rechteck 77"/>
          <p:cNvSpPr/>
          <p:nvPr/>
        </p:nvSpPr>
        <p:spPr>
          <a:xfrm>
            <a:off x="4863259" y="4438378"/>
            <a:ext cx="11757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191R</a:t>
            </a:r>
            <a:r>
              <a:rPr lang="en-US" sz="1000" dirty="0" smtClean="0"/>
              <a:t> </a:t>
            </a:r>
            <a:r>
              <a:rPr lang="en-US" sz="1000" dirty="0" err="1" smtClean="0"/>
              <a:t>223G</a:t>
            </a:r>
            <a:r>
              <a:rPr lang="en-US" sz="1000" dirty="0" smtClean="0"/>
              <a:t> </a:t>
            </a:r>
            <a:r>
              <a:rPr lang="en-US" sz="1000" dirty="0" err="1" smtClean="0"/>
              <a:t>148B</a:t>
            </a:r>
            <a:endParaRPr lang="en-US" sz="1000" dirty="0"/>
          </a:p>
        </p:txBody>
      </p:sp>
      <p:sp>
        <p:nvSpPr>
          <p:cNvPr id="79" name="Rechteck 78"/>
          <p:cNvSpPr/>
          <p:nvPr/>
        </p:nvSpPr>
        <p:spPr>
          <a:xfrm>
            <a:off x="4844634" y="5166708"/>
            <a:ext cx="11757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213R</a:t>
            </a:r>
            <a:r>
              <a:rPr lang="en-US" sz="1000" dirty="0" smtClean="0"/>
              <a:t> </a:t>
            </a:r>
            <a:r>
              <a:rPr lang="en-US" sz="1000" dirty="0" err="1" smtClean="0"/>
              <a:t>233G</a:t>
            </a:r>
            <a:r>
              <a:rPr lang="en-US" sz="1000" dirty="0" smtClean="0"/>
              <a:t> </a:t>
            </a:r>
            <a:r>
              <a:rPr lang="en-US" sz="1000" dirty="0" err="1" smtClean="0"/>
              <a:t>183B</a:t>
            </a:r>
            <a:endParaRPr lang="en-US" sz="1000" dirty="0"/>
          </a:p>
        </p:txBody>
      </p:sp>
      <p:sp>
        <p:nvSpPr>
          <p:cNvPr id="80" name="Rechteck 79"/>
          <p:cNvSpPr/>
          <p:nvPr/>
        </p:nvSpPr>
        <p:spPr>
          <a:xfrm>
            <a:off x="4863259" y="5870432"/>
            <a:ext cx="11757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234R</a:t>
            </a:r>
            <a:r>
              <a:rPr lang="en-US" sz="1000" dirty="0" smtClean="0"/>
              <a:t> </a:t>
            </a:r>
            <a:r>
              <a:rPr lang="en-US" sz="1000" dirty="0" err="1" smtClean="0"/>
              <a:t>244G</a:t>
            </a:r>
            <a:r>
              <a:rPr lang="en-US" sz="1000" dirty="0" smtClean="0"/>
              <a:t> </a:t>
            </a:r>
            <a:r>
              <a:rPr lang="en-US" sz="1000" dirty="0" err="1" smtClean="0"/>
              <a:t>219B</a:t>
            </a:r>
            <a:endParaRPr lang="en-US" sz="1000" dirty="0"/>
          </a:p>
        </p:txBody>
      </p:sp>
      <p:sp>
        <p:nvSpPr>
          <p:cNvPr id="45" name="Rechteck 44"/>
          <p:cNvSpPr/>
          <p:nvPr/>
        </p:nvSpPr>
        <p:spPr bwMode="auto">
          <a:xfrm>
            <a:off x="6515626" y="2621687"/>
            <a:ext cx="1206260" cy="360040"/>
          </a:xfrm>
          <a:prstGeom prst="rect">
            <a:avLst/>
          </a:prstGeom>
          <a:solidFill>
            <a:srgbClr val="FEDE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0028A5"/>
              </a:solidFill>
            </a:endParaRPr>
          </a:p>
        </p:txBody>
      </p:sp>
      <p:sp>
        <p:nvSpPr>
          <p:cNvPr id="46" name="Rechteck 45"/>
          <p:cNvSpPr/>
          <p:nvPr/>
        </p:nvSpPr>
        <p:spPr bwMode="auto">
          <a:xfrm>
            <a:off x="6515626" y="3341767"/>
            <a:ext cx="1206260" cy="360040"/>
          </a:xfrm>
          <a:prstGeom prst="rect">
            <a:avLst/>
          </a:prstGeom>
          <a:solidFill>
            <a:srgbClr val="FBE65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ln>
                <a:solidFill>
                  <a:srgbClr val="000000"/>
                </a:solidFill>
              </a:ln>
              <a:solidFill>
                <a:srgbClr val="3353B7"/>
              </a:solidFill>
            </a:endParaRPr>
          </a:p>
        </p:txBody>
      </p:sp>
      <p:sp>
        <p:nvSpPr>
          <p:cNvPr id="47" name="Rechteck 46"/>
          <p:cNvSpPr/>
          <p:nvPr/>
        </p:nvSpPr>
        <p:spPr bwMode="auto">
          <a:xfrm>
            <a:off x="6512558" y="4790311"/>
            <a:ext cx="1209328" cy="360040"/>
          </a:xfrm>
          <a:prstGeom prst="rect">
            <a:avLst/>
          </a:prstGeom>
          <a:solidFill>
            <a:srgbClr val="FDF3A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99A9DB"/>
              </a:solidFill>
            </a:endParaRPr>
          </a:p>
        </p:txBody>
      </p:sp>
      <p:sp>
        <p:nvSpPr>
          <p:cNvPr id="59" name="Textfeld 58"/>
          <p:cNvSpPr txBox="1"/>
          <p:nvPr/>
        </p:nvSpPr>
        <p:spPr>
          <a:xfrm>
            <a:off x="6497750" y="2132113"/>
            <a:ext cx="116996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Warmgelb</a:t>
            </a:r>
            <a:endParaRPr lang="en-US" dirty="0"/>
          </a:p>
        </p:txBody>
      </p:sp>
      <p:sp>
        <p:nvSpPr>
          <p:cNvPr id="60" name="Rechteck 59"/>
          <p:cNvSpPr/>
          <p:nvPr/>
        </p:nvSpPr>
        <p:spPr bwMode="auto">
          <a:xfrm>
            <a:off x="6515626" y="4061847"/>
            <a:ext cx="1206260" cy="360040"/>
          </a:xfrm>
          <a:prstGeom prst="rect">
            <a:avLst/>
          </a:prstGeom>
          <a:solidFill>
            <a:srgbClr val="FCEC7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667EC9"/>
              </a:solidFill>
            </a:endParaRPr>
          </a:p>
        </p:txBody>
      </p:sp>
      <p:sp>
        <p:nvSpPr>
          <p:cNvPr id="61" name="Rechteck 60"/>
          <p:cNvSpPr/>
          <p:nvPr/>
        </p:nvSpPr>
        <p:spPr bwMode="auto">
          <a:xfrm>
            <a:off x="6512558" y="5510391"/>
            <a:ext cx="1209328" cy="360040"/>
          </a:xfrm>
          <a:prstGeom prst="rect">
            <a:avLst/>
          </a:prstGeom>
          <a:solidFill>
            <a:srgbClr val="FEF9D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CCD4ED"/>
              </a:solidFill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6616810" y="2977905"/>
            <a:ext cx="103306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254R</a:t>
            </a:r>
            <a:r>
              <a:rPr lang="en-US" sz="1000" dirty="0" smtClean="0"/>
              <a:t> </a:t>
            </a:r>
            <a:r>
              <a:rPr lang="en-US" sz="1000" dirty="0" err="1" smtClean="0"/>
              <a:t>222G</a:t>
            </a:r>
            <a:r>
              <a:rPr lang="en-US" sz="1000" dirty="0" smtClean="0"/>
              <a:t> </a:t>
            </a:r>
            <a:r>
              <a:rPr lang="en-US" sz="1000" dirty="0" err="1" smtClean="0"/>
              <a:t>0B</a:t>
            </a:r>
            <a:endParaRPr lang="en-US" sz="1000" dirty="0"/>
          </a:p>
        </p:txBody>
      </p:sp>
      <p:sp>
        <p:nvSpPr>
          <p:cNvPr id="63" name="Rechteck 62"/>
          <p:cNvSpPr/>
          <p:nvPr/>
        </p:nvSpPr>
        <p:spPr>
          <a:xfrm>
            <a:off x="6569759" y="3710192"/>
            <a:ext cx="110438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251R</a:t>
            </a:r>
            <a:r>
              <a:rPr lang="en-US" sz="1000" dirty="0" smtClean="0"/>
              <a:t> </a:t>
            </a:r>
            <a:r>
              <a:rPr lang="en-US" sz="1000" dirty="0" err="1" smtClean="0"/>
              <a:t>230G</a:t>
            </a:r>
            <a:r>
              <a:rPr lang="en-US" sz="1000" dirty="0" smtClean="0"/>
              <a:t> </a:t>
            </a:r>
            <a:r>
              <a:rPr lang="en-US" sz="1000" dirty="0" err="1" smtClean="0"/>
              <a:t>81B</a:t>
            </a:r>
            <a:endParaRPr lang="en-US" sz="1000" dirty="0"/>
          </a:p>
        </p:txBody>
      </p:sp>
      <p:sp>
        <p:nvSpPr>
          <p:cNvPr id="64" name="Rechteck 63"/>
          <p:cNvSpPr/>
          <p:nvPr/>
        </p:nvSpPr>
        <p:spPr>
          <a:xfrm>
            <a:off x="6534251" y="4438378"/>
            <a:ext cx="11757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252R</a:t>
            </a:r>
            <a:r>
              <a:rPr lang="en-US" sz="1000" dirty="0" smtClean="0"/>
              <a:t> </a:t>
            </a:r>
            <a:r>
              <a:rPr lang="en-US" sz="1000" dirty="0" err="1" smtClean="0"/>
              <a:t>236G</a:t>
            </a:r>
            <a:r>
              <a:rPr lang="en-US" sz="1000" dirty="0" smtClean="0"/>
              <a:t> </a:t>
            </a:r>
            <a:r>
              <a:rPr lang="en-US" sz="1000" dirty="0" err="1" smtClean="0"/>
              <a:t>124B</a:t>
            </a:r>
            <a:endParaRPr lang="en-US" sz="1000" dirty="0"/>
          </a:p>
        </p:txBody>
      </p:sp>
      <p:sp>
        <p:nvSpPr>
          <p:cNvPr id="65" name="Rechteck 64"/>
          <p:cNvSpPr/>
          <p:nvPr/>
        </p:nvSpPr>
        <p:spPr>
          <a:xfrm>
            <a:off x="6515626" y="5166708"/>
            <a:ext cx="11757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253R</a:t>
            </a:r>
            <a:r>
              <a:rPr lang="en-US" sz="1000" dirty="0" smtClean="0"/>
              <a:t> </a:t>
            </a:r>
            <a:r>
              <a:rPr lang="en-US" sz="1000" dirty="0" err="1" smtClean="0"/>
              <a:t>243G</a:t>
            </a:r>
            <a:r>
              <a:rPr lang="en-US" sz="1000" dirty="0" smtClean="0"/>
              <a:t> </a:t>
            </a:r>
            <a:r>
              <a:rPr lang="en-US" sz="1000" dirty="0" err="1" smtClean="0"/>
              <a:t>168B</a:t>
            </a:r>
            <a:endParaRPr lang="en-US" sz="1000" dirty="0"/>
          </a:p>
        </p:txBody>
      </p:sp>
      <p:sp>
        <p:nvSpPr>
          <p:cNvPr id="66" name="Rechteck 65"/>
          <p:cNvSpPr/>
          <p:nvPr/>
        </p:nvSpPr>
        <p:spPr>
          <a:xfrm>
            <a:off x="6534251" y="5870432"/>
            <a:ext cx="115197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254R</a:t>
            </a:r>
            <a:r>
              <a:rPr lang="en-US" sz="1000" dirty="0" smtClean="0"/>
              <a:t> </a:t>
            </a:r>
            <a:r>
              <a:rPr lang="en-US" sz="1000" dirty="0" err="1" smtClean="0"/>
              <a:t>249B</a:t>
            </a:r>
            <a:r>
              <a:rPr lang="en-US" sz="1000" dirty="0" smtClean="0"/>
              <a:t> </a:t>
            </a:r>
            <a:r>
              <a:rPr lang="en-US" sz="1000" dirty="0" err="1" smtClean="0"/>
              <a:t>211B</a:t>
            </a:r>
            <a:endParaRPr lang="en-US" sz="100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059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Optimize human agents interaction with workflow processes in order to:</a:t>
            </a:r>
          </a:p>
          <a:p>
            <a:pPr marL="684900" lvl="1" indent="-342900">
              <a:buFont typeface="+mj-lt"/>
              <a:buAutoNum type="arabicPeriod"/>
            </a:pPr>
            <a:r>
              <a:rPr lang="en-US" dirty="0" smtClean="0"/>
              <a:t>Save costs</a:t>
            </a:r>
          </a:p>
          <a:p>
            <a:pPr marL="684900" lvl="1" indent="-342900">
              <a:buFont typeface="+mj-lt"/>
              <a:buAutoNum type="arabicPeriod"/>
            </a:pPr>
            <a:r>
              <a:rPr lang="en-US" dirty="0" smtClean="0"/>
              <a:t>Equalize w</a:t>
            </a:r>
            <a:r>
              <a:rPr lang="en-US" dirty="0" smtClean="0"/>
              <a:t>orkload </a:t>
            </a:r>
            <a:r>
              <a:rPr lang="en-US" dirty="0" smtClean="0"/>
              <a:t>fairness</a:t>
            </a:r>
          </a:p>
          <a:p>
            <a:pPr marL="684900" lvl="1" indent="-342900">
              <a:buFont typeface="+mj-lt"/>
              <a:buAutoNum type="arabicPeriod"/>
            </a:pPr>
            <a:r>
              <a:rPr lang="en-US" dirty="0" smtClean="0"/>
              <a:t>Improve resources </a:t>
            </a:r>
            <a:r>
              <a:rPr lang="en-US" dirty="0" smtClean="0"/>
              <a:t>usage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063" y="2205038"/>
            <a:ext cx="3887787" cy="3887787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4/19/2017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97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Can current optimization methods for job assignment in workflow processes be further developed?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Are </a:t>
            </a:r>
            <a:r>
              <a:rPr lang="en-US" dirty="0"/>
              <a:t>there state of the art approaches that can complement job assignment with </a:t>
            </a:r>
            <a:r>
              <a:rPr lang="en-US" dirty="0" smtClean="0"/>
              <a:t>mathematical optimization </a:t>
            </a:r>
            <a:r>
              <a:rPr lang="en-US" dirty="0"/>
              <a:t>methods?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063" y="2205038"/>
            <a:ext cx="3887787" cy="3887787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4/19/2017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64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50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 </a:t>
            </a:r>
            <a:r>
              <a:rPr lang="en-US" dirty="0" smtClean="0"/>
              <a:t>Policies According to Zeng and Zhao (2005)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Least Loaded Qualified Person (LLQP)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Shared Queue (SQ)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K-Batch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K-Batch-1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1-Batch-1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063" y="2205038"/>
            <a:ext cx="3887787" cy="3887787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4/19/2017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20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Policies Legend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6238789"/>
              </p:ext>
            </p:extLst>
          </p:nvPr>
        </p:nvGraphicFramePr>
        <p:xfrm>
          <a:off x="911225" y="2205038"/>
          <a:ext cx="10369550" cy="41042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84775"/>
                <a:gridCol w="5184775"/>
              </a:tblGrid>
              <a:tr h="58632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Job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8632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Working Slot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8632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Queue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8632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Decision Wall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8632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8632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Policy Decision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8632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Solver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D0F49-276D-4F56-B63B-4D6688C20884}" type="datetime1">
              <a:rPr lang="en-US" smtClean="0"/>
              <a:pPr/>
              <a:t>4/19/2017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Flowchart: Process 7"/>
          <p:cNvSpPr/>
          <p:nvPr/>
        </p:nvSpPr>
        <p:spPr bwMode="auto">
          <a:xfrm>
            <a:off x="8472000" y="2925000"/>
            <a:ext cx="432048" cy="287858"/>
          </a:xfrm>
          <a:prstGeom prst="flowChart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" name="Flowchart: Process 8"/>
          <p:cNvSpPr/>
          <p:nvPr/>
        </p:nvSpPr>
        <p:spPr bwMode="auto">
          <a:xfrm>
            <a:off x="7823928" y="3572794"/>
            <a:ext cx="1728192" cy="288206"/>
          </a:xfrm>
          <a:prstGeom prst="flowChart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0" name="Flowchart: Process 9"/>
          <p:cNvSpPr/>
          <p:nvPr/>
        </p:nvSpPr>
        <p:spPr bwMode="auto">
          <a:xfrm>
            <a:off x="8544000" y="4112715"/>
            <a:ext cx="288032" cy="360040"/>
          </a:xfrm>
          <a:prstGeom prst="flowChart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1" name="Flowchart: Document 10"/>
          <p:cNvSpPr>
            <a:spLocks noChangeAspect="1"/>
          </p:cNvSpPr>
          <p:nvPr/>
        </p:nvSpPr>
        <p:spPr bwMode="auto">
          <a:xfrm>
            <a:off x="8472000" y="2296050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3" name="Action Button: Return 12">
            <a:hlinkClick r:id="" action="ppaction://hlinkshowjump?jump=lastslideviewed" highlightClick="1"/>
          </p:cNvPr>
          <p:cNvSpPr/>
          <p:nvPr/>
        </p:nvSpPr>
        <p:spPr bwMode="auto">
          <a:xfrm>
            <a:off x="11064751" y="6093296"/>
            <a:ext cx="216024" cy="216022"/>
          </a:xfrm>
          <a:prstGeom prst="actionButtonReturn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3048" y="4660143"/>
            <a:ext cx="416190" cy="416190"/>
          </a:xfrm>
          <a:prstGeom prst="rect">
            <a:avLst/>
          </a:prstGeom>
        </p:spPr>
      </p:pic>
      <p:sp>
        <p:nvSpPr>
          <p:cNvPr id="15" name="Flowchart: Alternate Process 14"/>
          <p:cNvSpPr/>
          <p:nvPr/>
        </p:nvSpPr>
        <p:spPr bwMode="auto">
          <a:xfrm>
            <a:off x="7391872" y="5301747"/>
            <a:ext cx="1152128" cy="284872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6" name="Flowchart: Alternate Process 15"/>
          <p:cNvSpPr/>
          <p:nvPr/>
        </p:nvSpPr>
        <p:spPr bwMode="auto">
          <a:xfrm>
            <a:off x="8831872" y="5305762"/>
            <a:ext cx="1152128" cy="284872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3047" y="5843096"/>
            <a:ext cx="353566" cy="35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64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ZH">
  <a:themeElements>
    <a:clrScheme name="UZH">
      <a:dk1>
        <a:srgbClr val="000000"/>
      </a:dk1>
      <a:lt1>
        <a:srgbClr val="FFFFFF"/>
      </a:lt1>
      <a:dk2>
        <a:srgbClr val="DADEE2"/>
      </a:dk2>
      <a:lt2>
        <a:srgbClr val="FEDC00"/>
      </a:lt2>
      <a:accent1>
        <a:srgbClr val="0028A5"/>
      </a:accent1>
      <a:accent2>
        <a:srgbClr val="A3ADB7"/>
      </a:accent2>
      <a:accent3>
        <a:srgbClr val="DC6027"/>
      </a:accent3>
      <a:accent4>
        <a:srgbClr val="0B82A0"/>
      </a:accent4>
      <a:accent5>
        <a:srgbClr val="2A7F60"/>
      </a:accent5>
      <a:accent6>
        <a:srgbClr val="91C34A"/>
      </a:accent6>
      <a:hlink>
        <a:srgbClr val="DC6027"/>
      </a:hlink>
      <a:folHlink>
        <a:srgbClr val="000000"/>
      </a:folHlink>
    </a:clrScheme>
    <a:fontScheme name="Office-Design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0" tIns="0" rIns="0" bIns="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Arial" charset="0"/>
          </a:defRPr>
        </a:defPPr>
      </a:lstStyle>
    </a:lnDef>
  </a:objectDefaults>
  <a:extraClrSchemeLst>
    <a:extraClrScheme>
      <a:clrScheme name="UZH">
        <a:dk1>
          <a:srgbClr val="000000"/>
        </a:dk1>
        <a:lt1>
          <a:srgbClr val="FFFFFF"/>
        </a:lt1>
        <a:dk2>
          <a:srgbClr val="DADEE2"/>
        </a:dk2>
        <a:lt2>
          <a:srgbClr val="FEDC00"/>
        </a:lt2>
        <a:accent1>
          <a:srgbClr val="0028A5"/>
        </a:accent1>
        <a:accent2>
          <a:srgbClr val="A3ADB7"/>
        </a:accent2>
        <a:accent3>
          <a:srgbClr val="DC6027"/>
        </a:accent3>
        <a:accent4>
          <a:srgbClr val="0B82A0"/>
        </a:accent4>
        <a:accent5>
          <a:srgbClr val="2A7F60"/>
        </a:accent5>
        <a:accent6>
          <a:srgbClr val="91C34A"/>
        </a:accent6>
        <a:hlink>
          <a:srgbClr val="DC6027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Blau 100%">
      <a:srgbClr val="0028A5"/>
    </a:custClr>
    <a:custClr name="Grau 100%">
      <a:srgbClr val="A3ADB7"/>
    </a:custClr>
    <a:custClr name="Ockerrot 100%">
      <a:srgbClr val="DC6027"/>
    </a:custClr>
    <a:custClr name="Türkis 100%">
      <a:srgbClr val="0B82A0"/>
    </a:custClr>
    <a:custClr name="Flaschengrün 100%">
      <a:srgbClr val="2A7F62"/>
    </a:custClr>
    <a:custClr name="Lindengrün 100%">
      <a:srgbClr val="91C34A"/>
    </a:custClr>
    <a:custClr name="Warmgelb 100%">
      <a:srgbClr val="FEDE00"/>
    </a:custClr>
    <a:custClr name="blank">
      <a:srgbClr val="FFFFFF"/>
    </a:custClr>
    <a:custClr name="blank">
      <a:srgbClr val="FFFFFF"/>
    </a:custClr>
    <a:custClr name="blank">
      <a:srgbClr val="FFFFFF"/>
    </a:custClr>
    <a:custClr name="Blau 80%">
      <a:srgbClr val="3353B7"/>
    </a:custClr>
    <a:custClr name="Grau 80%">
      <a:srgbClr val="B5BDC5"/>
    </a:custClr>
    <a:custClr name="Ockerrot 80%">
      <a:srgbClr val="E38052"/>
    </a:custClr>
    <a:custClr name="Türkis 80%">
      <a:srgbClr val="3C9FB6"/>
    </a:custClr>
    <a:custClr name="Flaschengrün 80%">
      <a:srgbClr val="569D85"/>
    </a:custClr>
    <a:custClr name="Lindengrün 80%">
      <a:srgbClr val="AAD470"/>
    </a:custClr>
    <a:custClr name="Warmgelb 80%">
      <a:srgbClr val="FBE651"/>
    </a:custClr>
    <a:custClr name="blank">
      <a:srgbClr val="FFFFFF"/>
    </a:custClr>
    <a:custClr name="blank">
      <a:srgbClr val="FFFFFF"/>
    </a:custClr>
    <a:custClr name="blank">
      <a:srgbClr val="FFFFFF"/>
    </a:custClr>
    <a:custClr name="Blau 60%">
      <a:srgbClr val="667EC9"/>
    </a:custClr>
    <a:custClr name="Grau 60%">
      <a:srgbClr val="C8CED4"/>
    </a:custClr>
    <a:custClr name="Ockerrot 60%">
      <a:srgbClr val="EAA07D"/>
    </a:custClr>
    <a:custClr name="Türkis 60%">
      <a:srgbClr val="6BB7C7"/>
    </a:custClr>
    <a:custClr name="Flaschengrün 60%">
      <a:srgbClr val="80B6A4"/>
    </a:custClr>
    <a:custClr name="Lindengrün 60%">
      <a:srgbClr val="BFDF94"/>
    </a:custClr>
    <a:custClr name="Warmgelb 60%">
      <a:srgbClr val="FCEC7C"/>
    </a:custClr>
    <a:custClr name="blank">
      <a:srgbClr val="FFFFFF"/>
    </a:custClr>
    <a:custClr name="blank">
      <a:srgbClr val="FFFFFF"/>
    </a:custClr>
    <a:custClr name="blank">
      <a:srgbClr val="FFFFFF"/>
    </a:custClr>
    <a:custClr name="Blau 40%">
      <a:srgbClr val="99A9DB"/>
    </a:custClr>
    <a:custClr name="Grau 40%">
      <a:srgbClr val="DADEE2"/>
    </a:custClr>
    <a:custClr name="Ockerrot 40%">
      <a:srgbClr val="F1BFA9"/>
    </a:custClr>
    <a:custClr name="Türkis 40%">
      <a:srgbClr val="ABCEC2"/>
    </a:custClr>
    <a:custClr name="Flaschengrün 40%">
      <a:srgbClr val="ABCEC2"/>
    </a:custClr>
    <a:custClr name="Lindengrün 40%">
      <a:srgbClr val="D5E9B7"/>
    </a:custClr>
    <a:custClr name="Warmgelb 40%">
      <a:srgbClr val="FDF3A8"/>
    </a:custClr>
    <a:custClr name="blank">
      <a:srgbClr val="FFFFFF"/>
    </a:custClr>
    <a:custClr name="blank">
      <a:srgbClr val="FFFFFF"/>
    </a:custClr>
    <a:custClr name="blank">
      <a:srgbClr val="FFFFFF"/>
    </a:custClr>
    <a:custClr name="Blau 20%">
      <a:srgbClr val="CCD4ED"/>
    </a:custClr>
    <a:custClr name="Grau 20%">
      <a:srgbClr val="EDEFF1"/>
    </a:custClr>
    <a:custClr name="Ockerrot 20%">
      <a:srgbClr val="F8DFD4"/>
    </a:custClr>
    <a:custClr name="Türkis 20%">
      <a:srgbClr val="CFE8EC"/>
    </a:custClr>
    <a:custClr name="Flaschengrün 20%">
      <a:srgbClr val="D5E7E1"/>
    </a:custClr>
    <a:custClr name="Lindengrün 20%">
      <a:srgbClr val="EAF4DB"/>
    </a:custClr>
    <a:custClr name="Warmgelb 20%">
      <a:srgbClr val="FEF9D3"/>
    </a:custClr>
    <a:custClr name="blank">
      <a:srgbClr val="FFFFFF"/>
    </a:custClr>
    <a:custClr name="blank">
      <a:srgbClr val="FFFFFF"/>
    </a:custClr>
    <a:custClr name="blank">
      <a:srgbClr val="FFFFFF"/>
    </a:custClr>
  </a:custClrLst>
  <a:extLst>
    <a:ext uri="{05A4C25C-085E-4340-85A3-A5531E510DB2}">
      <thm15:themeFamily xmlns:thm15="http://schemas.microsoft.com/office/thememl/2012/main" name="uzh_praesentation_e.potx" id="{749176B2-8F2A-4342-A048-60BED46E758F}" vid="{432F7B11-0F4C-4FE0-A45B-1D1A5AE252E3}"/>
    </a:ext>
  </a:ext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uzh_praesentation_16-9_e</Template>
  <TotalTime>523</TotalTime>
  <Words>1233</Words>
  <Application>Microsoft Office PowerPoint</Application>
  <PresentationFormat>Widescreen</PresentationFormat>
  <Paragraphs>336</Paragraphs>
  <Slides>40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ＭＳ Ｐゴシック</vt:lpstr>
      <vt:lpstr>Arial</vt:lpstr>
      <vt:lpstr>Cambria Math</vt:lpstr>
      <vt:lpstr>UZH</vt:lpstr>
      <vt:lpstr>Workflow Optimization</vt:lpstr>
      <vt:lpstr>Table of Contents</vt:lpstr>
      <vt:lpstr>Table of Contents </vt:lpstr>
      <vt:lpstr>Introduction</vt:lpstr>
      <vt:lpstr>Motivation</vt:lpstr>
      <vt:lpstr>Research Questions</vt:lpstr>
      <vt:lpstr>Methodology</vt:lpstr>
      <vt:lpstr>Optimization Policies According to Zeng and Zhao (2005)</vt:lpstr>
      <vt:lpstr>Policies Legend</vt:lpstr>
      <vt:lpstr>Least Loaded Qualified Person (LLQP)</vt:lpstr>
      <vt:lpstr>Shared Queue (SQ)</vt:lpstr>
      <vt:lpstr>K-Batch</vt:lpstr>
      <vt:lpstr>K-Batch-1</vt:lpstr>
      <vt:lpstr>1-Batch-1</vt:lpstr>
      <vt:lpstr>Solvers for Batch Policies</vt:lpstr>
      <vt:lpstr>Minimizing Sequential Assignment (MSA)</vt:lpstr>
      <vt:lpstr>Service Time Minimization with ESDMF as Upper Bound (ST)</vt:lpstr>
      <vt:lpstr>Reinforcement Learning According to Sutton and Barto (2017)</vt:lpstr>
      <vt:lpstr>Monte Carlo</vt:lpstr>
      <vt:lpstr>Temporal Difference</vt:lpstr>
      <vt:lpstr>Reinforcement Learning Policies</vt:lpstr>
      <vt:lpstr>Results</vt:lpstr>
      <vt:lpstr>Key Performance Indicators (KPIs)</vt:lpstr>
      <vt:lpstr>Optimization Results</vt:lpstr>
      <vt:lpstr>Reinforcement Learning Results</vt:lpstr>
      <vt:lpstr>Discussion, Conclusion and Outlook</vt:lpstr>
      <vt:lpstr>Optimization Fairness</vt:lpstr>
      <vt:lpstr>Computational Complexity</vt:lpstr>
      <vt:lpstr>Optimization Speedup Tradeoff</vt:lpstr>
      <vt:lpstr>Reinforcement Learning Alternative</vt:lpstr>
      <vt:lpstr>Future Work</vt:lpstr>
      <vt:lpstr>Research Question 1</vt:lpstr>
      <vt:lpstr>Research Question 2</vt:lpstr>
      <vt:lpstr>Resources</vt:lpstr>
      <vt:lpstr>References</vt:lpstr>
      <vt:lpstr>The title of this slide can take up two lines </vt:lpstr>
      <vt:lpstr>The title of this slide can take up two lines </vt:lpstr>
      <vt:lpstr>PowerPoint Presentation</vt:lpstr>
      <vt:lpstr>Kernfarben</vt:lpstr>
      <vt:lpstr>Ergänzungsfarben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Workflow Optimization</dc:title>
  <dc:subject/>
  <dc:creator>Filip Kocovski</dc:creator>
  <cp:keywords/>
  <dc:description>Vorlage uzh_praesentationen_16:9_e MSO2016 v3 11.02.2016</dc:description>
  <cp:lastModifiedBy>Filip Kocovski</cp:lastModifiedBy>
  <cp:revision>107</cp:revision>
  <dcterms:created xsi:type="dcterms:W3CDTF">2017-04-12T09:28:12Z</dcterms:created>
  <dcterms:modified xsi:type="dcterms:W3CDTF">2017-04-19T09:10:28Z</dcterms:modified>
  <cp:category/>
</cp:coreProperties>
</file>