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98" r:id="rId9"/>
    <p:sldId id="299" r:id="rId10"/>
    <p:sldId id="300" r:id="rId11"/>
    <p:sldId id="301" r:id="rId12"/>
    <p:sldId id="302" r:id="rId13"/>
    <p:sldId id="273" r:id="rId14"/>
    <p:sldId id="293" r:id="rId15"/>
    <p:sldId id="288" r:id="rId16"/>
    <p:sldId id="289" r:id="rId17"/>
    <p:sldId id="290" r:id="rId18"/>
    <p:sldId id="291" r:id="rId19"/>
    <p:sldId id="292" r:id="rId20"/>
    <p:sldId id="274" r:id="rId21"/>
    <p:sldId id="295" r:id="rId22"/>
    <p:sldId id="296" r:id="rId23"/>
    <p:sldId id="306" r:id="rId24"/>
    <p:sldId id="271" r:id="rId25"/>
    <p:sldId id="284" r:id="rId26"/>
    <p:sldId id="285" r:id="rId27"/>
    <p:sldId id="307" r:id="rId28"/>
    <p:sldId id="275" r:id="rId29"/>
    <p:sldId id="303" r:id="rId30"/>
    <p:sldId id="304" r:id="rId31"/>
    <p:sldId id="305" r:id="rId32"/>
    <p:sldId id="267" r:id="rId33"/>
    <p:sldId id="277" r:id="rId34"/>
    <p:sldId id="276" r:id="rId35"/>
    <p:sldId id="278" r:id="rId36"/>
    <p:sldId id="268" r:id="rId37"/>
    <p:sldId id="279" r:id="rId38"/>
    <p:sldId id="280" r:id="rId39"/>
    <p:sldId id="281" r:id="rId40"/>
    <p:sldId id="282" r:id="rId41"/>
    <p:sldId id="283" r:id="rId42"/>
    <p:sldId id="286" r:id="rId43"/>
    <p:sldId id="287" r:id="rId44"/>
    <p:sldId id="294" r:id="rId45"/>
    <p:sldId id="297" r:id="rId46"/>
    <p:sldId id="258" r:id="rId47"/>
    <p:sldId id="263" r:id="rId48"/>
    <p:sldId id="262" r:id="rId49"/>
    <p:sldId id="260" r:id="rId50"/>
    <p:sldId id="261" r:id="rId51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98"/>
            <p14:sldId id="299"/>
            <p14:sldId id="300"/>
            <p14:sldId id="301"/>
            <p14:sldId id="302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95"/>
            <p14:sldId id="296"/>
            <p14:sldId id="306"/>
            <p14:sldId id="271"/>
            <p14:sldId id="284"/>
            <p14:sldId id="285"/>
            <p14:sldId id="307"/>
            <p14:sldId id="275"/>
            <p14:sldId id="303"/>
            <p14:sldId id="304"/>
            <p14:sldId id="30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  <p14:sldId id="294"/>
            <p14:sldId id="297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2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4883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Objects="1">
      <p:cViewPr varScale="1">
        <p:scale>
          <a:sx n="157" d="100"/>
          <a:sy n="157" d="100"/>
        </p:scale>
        <p:origin x="150" y="714"/>
      </p:cViewPr>
      <p:guideLst>
        <p:guide orient="horz" pos="709"/>
        <p:guide orient="horz" pos="2840"/>
        <p:guide orient="horz" pos="3793"/>
        <p:guide pos="5654"/>
        <p:guide pos="3727"/>
        <p:guide pos="5473"/>
        <p:guide pos="7015"/>
        <p:guide pos="7106"/>
        <p:guide pos="2842"/>
        <p:guide pos="4883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609608"/>
        <c:axId val="324608432"/>
      </c:lineChart>
      <c:catAx>
        <c:axId val="324609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08432"/>
        <c:crosses val="autoZero"/>
        <c:auto val="1"/>
        <c:lblAlgn val="ctr"/>
        <c:lblOffset val="100"/>
        <c:noMultiLvlLbl val="0"/>
      </c:catAx>
      <c:valAx>
        <c:axId val="324608432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0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606472"/>
        <c:axId val="324609216"/>
      </c:lineChart>
      <c:catAx>
        <c:axId val="324606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09216"/>
        <c:crosses val="autoZero"/>
        <c:auto val="1"/>
        <c:lblAlgn val="ctr"/>
        <c:lblOffset val="100"/>
        <c:noMultiLvlLbl val="0"/>
      </c:catAx>
      <c:valAx>
        <c:axId val="324609216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06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605296"/>
        <c:axId val="324610000"/>
      </c:barChart>
      <c:catAx>
        <c:axId val="32460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10000"/>
        <c:crosses val="autoZero"/>
        <c:auto val="1"/>
        <c:lblAlgn val="ctr"/>
        <c:lblOffset val="100"/>
        <c:noMultiLvlLbl val="0"/>
      </c:catAx>
      <c:valAx>
        <c:axId val="32461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0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611176"/>
        <c:axId val="324607256"/>
      </c:barChart>
      <c:catAx>
        <c:axId val="324611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07256"/>
        <c:crosses val="autoZero"/>
        <c:auto val="1"/>
        <c:lblAlgn val="ctr"/>
        <c:lblOffset val="100"/>
        <c:noMultiLvlLbl val="0"/>
      </c:catAx>
      <c:valAx>
        <c:axId val="324607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1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610392"/>
        <c:axId val="324611568"/>
      </c:barChart>
      <c:catAx>
        <c:axId val="32461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11568"/>
        <c:crosses val="autoZero"/>
        <c:auto val="1"/>
        <c:lblAlgn val="ctr"/>
        <c:lblOffset val="100"/>
        <c:noMultiLvlLbl val="0"/>
      </c:catAx>
      <c:valAx>
        <c:axId val="324611568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1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604512"/>
        <c:axId val="324604904"/>
      </c:barChart>
      <c:catAx>
        <c:axId val="32460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04904"/>
        <c:crosses val="autoZero"/>
        <c:auto val="1"/>
        <c:lblAlgn val="ctr"/>
        <c:lblOffset val="100"/>
        <c:noMultiLvlLbl val="0"/>
      </c:catAx>
      <c:valAx>
        <c:axId val="32460490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0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slide" Target="slide2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slide" Target="slide21.xml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github.com/fkocovski/thesi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kocovski/optimaltaskassignment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github.com/fkocovski/mt_presentation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units of work performed in a process</a:t>
            </a:r>
          </a:p>
          <a:p>
            <a:r>
              <a:rPr lang="en-US" dirty="0" smtClean="0"/>
              <a:t>Only elements that assign a performer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OR (XOR)</a:t>
            </a:r>
          </a:p>
          <a:p>
            <a:pPr lvl="1"/>
            <a:r>
              <a:rPr lang="en-US" dirty="0" smtClean="0"/>
              <a:t>Define exclusivity among paths a token can flow</a:t>
            </a:r>
          </a:p>
          <a:p>
            <a:pPr lvl="1"/>
            <a:r>
              <a:rPr lang="en-US" dirty="0" smtClean="0"/>
              <a:t>XOR do not make decisions, they only test conditions</a:t>
            </a:r>
          </a:p>
          <a:p>
            <a:r>
              <a:rPr lang="en-US" dirty="0" smtClean="0"/>
              <a:t>Conjunction AND (AND)</a:t>
            </a:r>
            <a:endParaRPr lang="en-US" dirty="0" smtClean="0"/>
          </a:p>
          <a:p>
            <a:pPr lvl="1"/>
            <a:r>
              <a:rPr lang="en-US" dirty="0" smtClean="0"/>
              <a:t>Unconditional split and token duplication</a:t>
            </a:r>
          </a:p>
          <a:p>
            <a:r>
              <a:rPr lang="en-US" dirty="0" smtClean="0"/>
              <a:t>Inclusive OR (OR)</a:t>
            </a:r>
            <a:endParaRPr lang="en-US" dirty="0" smtClean="0"/>
          </a:p>
          <a:p>
            <a:pPr lvl="1"/>
            <a:r>
              <a:rPr lang="en-US" dirty="0" smtClean="0"/>
              <a:t>More than one conditional path can be true</a:t>
            </a:r>
          </a:p>
          <a:p>
            <a:pPr lvl="1"/>
            <a:r>
              <a:rPr lang="en-US" dirty="0" smtClean="0"/>
              <a:t>Normally always have a default path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the end of a token’s path</a:t>
            </a:r>
          </a:p>
          <a:p>
            <a:r>
              <a:rPr lang="en-US" dirty="0" smtClean="0"/>
              <a:t>Possible to have multiple end events in a process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based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Human actors claim jobs</a:t>
            </a:r>
          </a:p>
          <a:p>
            <a:r>
              <a:rPr lang="en-US" dirty="0" smtClean="0"/>
              <a:t>Push based</a:t>
            </a:r>
            <a:endParaRPr lang="en-US" dirty="0" smtClean="0"/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Least </a:t>
            </a:r>
            <a:r>
              <a:rPr lang="en-US" dirty="0" smtClean="0"/>
              <a:t>Loaded Qualified Person (LLQP)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976690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5376000" y="2709000"/>
            <a:ext cx="3960000" cy="360000"/>
          </a:xfrm>
          <a:prstGeom prst="borderCallout1">
            <a:avLst>
              <a:gd name="adj1" fmla="val 18750"/>
              <a:gd name="adj2" fmla="val -8333"/>
              <a:gd name="adj3" fmla="val 101255"/>
              <a:gd name="adj4" fmla="val -3626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Each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job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gets assigned to only 1 user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376000" y="3429000"/>
            <a:ext cx="2880000" cy="576000"/>
          </a:xfrm>
          <a:prstGeom prst="borderCallout1">
            <a:avLst>
              <a:gd name="adj1" fmla="val 18750"/>
              <a:gd name="adj2" fmla="val -8333"/>
              <a:gd name="adj3" fmla="val 55449"/>
              <a:gd name="adj4" fmla="val -361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Busy time + service 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of assigned job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5376000" y="414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25463"/>
              <a:gd name="adj4" fmla="val -3849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Binary job assignment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5376000" y="2205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43047"/>
              <a:gd name="adj4" fmla="val -5660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Maximum flowtime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Action Button: Return 11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23" b="-1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81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-62713"/>
              <a:gd name="adj4" fmla="val -9683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Minimization constraints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816000" y="3213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48530"/>
              <a:gd name="adj4" fmla="val -35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Minimization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constraints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816000" y="3717000"/>
            <a:ext cx="3600000" cy="360000"/>
          </a:xfrm>
          <a:prstGeom prst="borderCallout1">
            <a:avLst>
              <a:gd name="adj1" fmla="val 18750"/>
              <a:gd name="adj2" fmla="val -8333"/>
              <a:gd name="adj3" fmla="val 130699"/>
              <a:gd name="adj4" fmla="val -7642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Result of ESDMF as upper bound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6816000" y="4221000"/>
            <a:ext cx="3960000" cy="360000"/>
          </a:xfrm>
          <a:prstGeom prst="borderCallout1">
            <a:avLst>
              <a:gd name="adj1" fmla="val 18750"/>
              <a:gd name="adj2" fmla="val -8333"/>
              <a:gd name="adj3" fmla="val 163895"/>
              <a:gd name="adj4" fmla="val -7283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job gets assigned to only 1 user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815999" y="4725000"/>
            <a:ext cx="4464775" cy="360000"/>
          </a:xfrm>
          <a:prstGeom prst="borderCallout1">
            <a:avLst>
              <a:gd name="adj1" fmla="val 18750"/>
              <a:gd name="adj2" fmla="val -8333"/>
              <a:gd name="adj3" fmla="val 186316"/>
              <a:gd name="adj4" fmla="val -5785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 considering order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6816000" y="5229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52729"/>
              <a:gd name="adj4" fmla="val -6800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Ensure positivity of minimization objective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3 14"/>
              <p:cNvSpPr/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Line Callout 3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3 15"/>
              <p:cNvSpPr/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  <a:cs typeface="Arial" charset="0"/>
                        </a:rPr>
                        <m:t>1</m:t>
                      </m:r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Line Callout 3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ction Button: Return 16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 bwMode="auto">
          <a:xfrm>
            <a:off x="5736000" y="3573000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6096000" y="4653000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Flowtime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429000"/>
            <a:ext cx="724529" cy="72452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504471"/>
            <a:ext cx="724529" cy="72452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 bwMode="auto">
          <a:xfrm>
            <a:off x="3576000" y="5589000"/>
            <a:ext cx="396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3576000" y="3069000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 bwMode="auto">
              <a:xfrm>
                <a:off x="3575999" y="3573000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999" y="3573000"/>
                <a:ext cx="575313" cy="43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 bwMode="auto">
              <a:xfrm>
                <a:off x="3575999" y="4653376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999" y="4653376"/>
                <a:ext cx="89916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 bwMode="auto">
              <a:xfrm>
                <a:off x="4474818" y="4653376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4818" y="4653376"/>
                <a:ext cx="1621182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 bwMode="auto">
              <a:xfrm>
                <a:off x="4152000" y="3573000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000" y="3573000"/>
                <a:ext cx="881778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 bwMode="auto">
              <a:xfrm>
                <a:off x="5033778" y="3573000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3778" y="3573000"/>
                <a:ext cx="702222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 bwMode="auto">
          <a:xfrm>
            <a:off x="6096000" y="3069000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592000" y="558900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00" y="5589000"/>
                <a:ext cx="288000" cy="261610"/>
              </a:xfrm>
              <a:prstGeom prst="rect">
                <a:avLst/>
              </a:prstGeom>
              <a:blipFill rotWithShape="0">
                <a:blip r:embed="rId8"/>
                <a:stretch>
                  <a:fillRect l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952000" y="558900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5589000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416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952000" y="273539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2735390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ction Button: Custom 89">
            <a:hlinkClick r:id="rId11" action="ppaction://hlinksldjump" highlightClick="1"/>
          </p:cNvPr>
          <p:cNvSpPr/>
          <p:nvPr/>
        </p:nvSpPr>
        <p:spPr bwMode="auto">
          <a:xfrm>
            <a:off x="10919998" y="5805000"/>
            <a:ext cx="360775" cy="216000"/>
          </a:xfrm>
          <a:prstGeom prst="actionButtonBlank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MSA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" name="Action Button: Custom 90">
            <a:hlinkClick r:id="rId12" action="ppaction://hlinksldjump" highlightClick="1"/>
          </p:cNvPr>
          <p:cNvSpPr/>
          <p:nvPr/>
        </p:nvSpPr>
        <p:spPr bwMode="auto">
          <a:xfrm>
            <a:off x="10919999" y="6093000"/>
            <a:ext cx="360775" cy="212306"/>
          </a:xfrm>
          <a:prstGeom prst="actionButtonBlank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36000" y="5412028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6" grpId="0"/>
      <p:bldP spid="87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Discounted rewards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Backgammon: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Go: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Flying a helicopter: continuous state space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Internal weight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State space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Stochastic gradient descent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Update weight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2436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Research Questions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Mixed Integer Linear Programming Policies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maximizing approximated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 use probabilistic choices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Action choice according to weighted 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5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Nonlinear approximation</a:t>
                </a:r>
              </a:p>
              <a:p>
                <a:r>
                  <a:rPr lang="en-US" dirty="0" smtClean="0"/>
                  <a:t>Use policy gradient approach for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categorization of output layer</a:t>
                </a:r>
              </a:p>
              <a:p>
                <a:r>
                  <a:rPr lang="en-US" dirty="0" smtClean="0"/>
                  <a:t>Update synaptic connections by means of  MC based backpropagation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7754097" y="3386864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52000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914909" y="2492647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914909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4909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914909" y="5176283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77818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77818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2" idx="2"/>
          </p:cNvCxnSpPr>
          <p:nvPr/>
        </p:nvCxnSpPr>
        <p:spPr bwMode="auto">
          <a:xfrm flipV="1">
            <a:off x="8380279" y="2805738"/>
            <a:ext cx="534630" cy="89421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 bwMode="auto">
          <a:xfrm>
            <a:off x="8380279" y="3699955"/>
            <a:ext cx="534630" cy="3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4" idx="2"/>
          </p:cNvCxnSpPr>
          <p:nvPr/>
        </p:nvCxnSpPr>
        <p:spPr bwMode="auto">
          <a:xfrm>
            <a:off x="8380279" y="3699955"/>
            <a:ext cx="534630" cy="89487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 bwMode="auto">
          <a:xfrm>
            <a:off x="8380279" y="3699955"/>
            <a:ext cx="534630" cy="17894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 bwMode="auto">
          <a:xfrm flipV="1">
            <a:off x="8378182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 bwMode="auto">
          <a:xfrm flipV="1">
            <a:off x="8378182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 bwMode="auto">
          <a:xfrm>
            <a:off x="8378182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  <a:endCxn id="15" idx="2"/>
          </p:cNvCxnSpPr>
          <p:nvPr/>
        </p:nvCxnSpPr>
        <p:spPr bwMode="auto">
          <a:xfrm>
            <a:off x="8378182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6" idx="2"/>
          </p:cNvCxnSpPr>
          <p:nvPr/>
        </p:nvCxnSpPr>
        <p:spPr bwMode="auto">
          <a:xfrm>
            <a:off x="9541091" y="2805738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  <a:endCxn id="17" idx="2"/>
          </p:cNvCxnSpPr>
          <p:nvPr/>
        </p:nvCxnSpPr>
        <p:spPr bwMode="auto">
          <a:xfrm>
            <a:off x="9541091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16" idx="2"/>
          </p:cNvCxnSpPr>
          <p:nvPr/>
        </p:nvCxnSpPr>
        <p:spPr bwMode="auto">
          <a:xfrm>
            <a:off x="9541091" y="3700283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 bwMode="auto">
          <a:xfrm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7" idx="2"/>
          </p:cNvCxnSpPr>
          <p:nvPr/>
        </p:nvCxnSpPr>
        <p:spPr bwMode="auto">
          <a:xfrm>
            <a:off x="9541091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6"/>
            <a:endCxn id="16" idx="2"/>
          </p:cNvCxnSpPr>
          <p:nvPr/>
        </p:nvCxnSpPr>
        <p:spPr bwMode="auto">
          <a:xfrm flipV="1"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6"/>
            <a:endCxn id="16" idx="2"/>
          </p:cNvCxnSpPr>
          <p:nvPr/>
        </p:nvCxnSpPr>
        <p:spPr bwMode="auto">
          <a:xfrm flipV="1">
            <a:off x="9541091" y="3700283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7" idx="2"/>
          </p:cNvCxnSpPr>
          <p:nvPr/>
        </p:nvCxnSpPr>
        <p:spPr bwMode="auto">
          <a:xfrm flipV="1">
            <a:off x="9541091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requires quadratic higher complexity</a:t>
            </a:r>
          </a:p>
          <a:p>
            <a:r>
              <a:rPr lang="en-US" dirty="0" smtClean="0"/>
              <a:t>Solves role resolution in a deterministic way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formulation complexity</a:t>
            </a:r>
          </a:p>
          <a:p>
            <a:r>
              <a:rPr lang="en-US" dirty="0" smtClean="0"/>
              <a:t>Solves role resolution in a stochastic way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traditional mixed integer linear programming based methods for role resolution in workflow management systems exhibit further optimization potential?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 cutting edge alternative approaches for role resolution in workflow management systems exist?</a:t>
            </a:r>
          </a:p>
          <a:p>
            <a:r>
              <a:rPr lang="en-US" dirty="0"/>
              <a:t>Long training sessions for reinforcement learning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Vanishing and exploding gradient </a:t>
            </a:r>
            <a:r>
              <a:rPr lang="en-US" dirty="0" smtClean="0"/>
              <a:t>problem for deep artificial neural networks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0" y="2529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Zeng, D. D., &amp; Zhao, J. L. (2005). Effective role resolution in workflow management. </a:t>
            </a:r>
            <a:r>
              <a:rPr lang="en-US" i="1" dirty="0"/>
              <a:t>INFORMS journal on computing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(3), 374-387</a:t>
            </a:r>
            <a:r>
              <a:rPr lang="en-US" dirty="0" smtClean="0"/>
              <a:t>.</a:t>
            </a:r>
          </a:p>
          <a:p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</a:t>
            </a:r>
            <a:r>
              <a:rPr lang="en-US" dirty="0" smtClean="0"/>
              <a:t>(2017).</a:t>
            </a:r>
            <a:r>
              <a:rPr lang="en-US" dirty="0"/>
              <a:t> </a:t>
            </a:r>
            <a:r>
              <a:rPr lang="en-US" i="1" dirty="0"/>
              <a:t>Reinforcement learning: An introduction</a:t>
            </a:r>
            <a:r>
              <a:rPr lang="en-US" dirty="0"/>
              <a:t> (Vol. </a:t>
            </a:r>
            <a:r>
              <a:rPr lang="en-US" smtClean="0"/>
              <a:t>2). </a:t>
            </a:r>
            <a:r>
              <a:rPr lang="en-US" dirty="0"/>
              <a:t>Cambridge: MIT press.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Workflow Optimization, 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workflow management systems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Improve resources usage</a:t>
            </a:r>
          </a:p>
          <a:p>
            <a:r>
              <a:rPr lang="en-US" dirty="0" smtClean="0"/>
              <a:t>Further develop traditional role resolution methods</a:t>
            </a:r>
          </a:p>
          <a:p>
            <a:r>
              <a:rPr lang="en-US" dirty="0" smtClean="0"/>
              <a:t>Solve role resolution in a stochastic fashion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traditional mixed integer linear programming based methods for role resolution in workflow management systems exhibit further optimization potential?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cutting edge alternative approaches for role resolution in workflow management systems exist?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2987988"/>
            <a:ext cx="10369546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where a process starts</a:t>
            </a:r>
          </a:p>
          <a:p>
            <a:r>
              <a:rPr lang="en-US" dirty="0" smtClean="0"/>
              <a:t>At most one per process</a:t>
            </a:r>
          </a:p>
          <a:p>
            <a:r>
              <a:rPr lang="en-US" dirty="0" smtClean="0"/>
              <a:t>Generate tokens that flow processes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2264</TotalTime>
  <Words>1543</Words>
  <Application>Microsoft Office PowerPoint</Application>
  <PresentationFormat>Widescreen</PresentationFormat>
  <Paragraphs>443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ＭＳ Ｐゴシック</vt:lpstr>
      <vt:lpstr>Arial</vt:lpstr>
      <vt:lpstr>Cambria Math</vt:lpstr>
      <vt:lpstr>Wingdings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Discrete Event Simulation Environment</vt:lpstr>
      <vt:lpstr>Start Event</vt:lpstr>
      <vt:lpstr>User Task</vt:lpstr>
      <vt:lpstr>Gateways</vt:lpstr>
      <vt:lpstr>End Event</vt:lpstr>
      <vt:lpstr>Optimization Policies According to Zeng and Zhao (2005)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Mixed Integer Linear Programming Policies</vt:lpstr>
      <vt:lpstr>Minimizing Sequential Assignment (MSA)</vt:lpstr>
      <vt:lpstr>Service Time Minimization with ESDMF as Upper Bound (ST)</vt:lpstr>
      <vt:lpstr>Task Flowtime</vt:lpstr>
      <vt:lpstr>Reinforcement Learning According to Sutton and Barto (2017)</vt:lpstr>
      <vt:lpstr>Monte Carlo</vt:lpstr>
      <vt:lpstr>Temporal Difference</vt:lpstr>
      <vt:lpstr>State Space Size</vt:lpstr>
      <vt:lpstr>Reinforcement Learning Policies</vt:lpstr>
      <vt:lpstr>Value Function Approximation</vt:lpstr>
      <vt:lpstr>Policy Gradient</vt:lpstr>
      <vt:lpstr>Artificial Neural Networks</vt:lpstr>
      <vt:lpstr>Results</vt:lpstr>
      <vt:lpstr>Key Performance Indicators (KPIs)</vt:lpstr>
      <vt:lpstr>Mixed Integer Linear Programming Results</vt:lpstr>
      <vt:lpstr>Reinforcement Learning Results</vt:lpstr>
      <vt:lpstr>Discussion, Conclusion and Outlook</vt:lpstr>
      <vt:lpstr>Optimization Fairness</vt:lpstr>
      <vt:lpstr>Problem Formulation Complexity</vt:lpstr>
      <vt:lpstr>MILP Speedup Tradeoff</vt:lpstr>
      <vt:lpstr>Reinforcement Learning Alternative</vt:lpstr>
      <vt:lpstr>Future Work</vt:lpstr>
      <vt:lpstr>Research Question 1</vt:lpstr>
      <vt:lpstr>Research Question 2</vt:lpstr>
      <vt:lpstr>Resources</vt:lpstr>
      <vt:lpstr>References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229</cp:revision>
  <dcterms:created xsi:type="dcterms:W3CDTF">2017-04-12T09:28:12Z</dcterms:created>
  <dcterms:modified xsi:type="dcterms:W3CDTF">2017-05-05T14:15:41Z</dcterms:modified>
  <cp:category/>
</cp:coreProperties>
</file>