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57" r:id="rId4"/>
    <p:sldId id="264" r:id="rId5"/>
    <p:sldId id="269" r:id="rId6"/>
    <p:sldId id="270" r:id="rId7"/>
    <p:sldId id="266" r:id="rId8"/>
    <p:sldId id="298" r:id="rId9"/>
    <p:sldId id="273" r:id="rId10"/>
    <p:sldId id="293" r:id="rId11"/>
    <p:sldId id="288" r:id="rId12"/>
    <p:sldId id="289" r:id="rId13"/>
    <p:sldId id="290" r:id="rId14"/>
    <p:sldId id="291" r:id="rId15"/>
    <p:sldId id="292" r:id="rId16"/>
    <p:sldId id="274" r:id="rId17"/>
    <p:sldId id="295" r:id="rId18"/>
    <p:sldId id="296" r:id="rId19"/>
    <p:sldId id="271" r:id="rId20"/>
    <p:sldId id="284" r:id="rId21"/>
    <p:sldId id="285" r:id="rId22"/>
    <p:sldId id="275" r:id="rId23"/>
    <p:sldId id="267" r:id="rId24"/>
    <p:sldId id="277" r:id="rId25"/>
    <p:sldId id="276" r:id="rId26"/>
    <p:sldId id="278" r:id="rId27"/>
    <p:sldId id="268" r:id="rId28"/>
    <p:sldId id="279" r:id="rId29"/>
    <p:sldId id="280" r:id="rId30"/>
    <p:sldId id="281" r:id="rId31"/>
    <p:sldId id="282" r:id="rId32"/>
    <p:sldId id="283" r:id="rId33"/>
    <p:sldId id="286" r:id="rId34"/>
    <p:sldId id="287" r:id="rId35"/>
    <p:sldId id="294" r:id="rId36"/>
    <p:sldId id="297" r:id="rId37"/>
    <p:sldId id="258" r:id="rId38"/>
    <p:sldId id="263" r:id="rId39"/>
    <p:sldId id="262" r:id="rId40"/>
    <p:sldId id="260" r:id="rId41"/>
    <p:sldId id="261" r:id="rId42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D4DE4CB-CE46-498D-B9D5-F85CACFBCD7A}">
          <p14:sldIdLst>
            <p14:sldId id="256"/>
            <p14:sldId id="259"/>
            <p14:sldId id="257"/>
            <p14:sldId id="264"/>
            <p14:sldId id="269"/>
            <p14:sldId id="270"/>
            <p14:sldId id="266"/>
            <p14:sldId id="298"/>
            <p14:sldId id="273"/>
            <p14:sldId id="293"/>
            <p14:sldId id="288"/>
            <p14:sldId id="289"/>
            <p14:sldId id="290"/>
            <p14:sldId id="291"/>
            <p14:sldId id="292"/>
            <p14:sldId id="274"/>
            <p14:sldId id="295"/>
            <p14:sldId id="296"/>
            <p14:sldId id="271"/>
            <p14:sldId id="284"/>
            <p14:sldId id="285"/>
            <p14:sldId id="275"/>
            <p14:sldId id="267"/>
            <p14:sldId id="277"/>
            <p14:sldId id="276"/>
            <p14:sldId id="278"/>
            <p14:sldId id="268"/>
            <p14:sldId id="279"/>
            <p14:sldId id="280"/>
            <p14:sldId id="281"/>
            <p14:sldId id="282"/>
            <p14:sldId id="283"/>
            <p14:sldId id="286"/>
            <p14:sldId id="287"/>
            <p14:sldId id="294"/>
            <p14:sldId id="297"/>
          </p14:sldIdLst>
        </p14:section>
        <p14:section name="Default Slides" id="{28A9C9A5-4707-4224-9892-1B84459CE569}">
          <p14:sldIdLst>
            <p14:sldId id="258"/>
            <p14:sldId id="263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3430" userDrawn="1">
          <p15:clr>
            <a:srgbClr val="A4A3A4"/>
          </p15:clr>
        </p15:guide>
        <p15:guide id="3" orient="horz" pos="3793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8" pos="5473" userDrawn="1">
          <p15:clr>
            <a:srgbClr val="A4A3A4"/>
          </p15:clr>
        </p15:guide>
        <p15:guide id="9" pos="701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42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Objects="1">
      <p:cViewPr>
        <p:scale>
          <a:sx n="300" d="100"/>
          <a:sy n="300" d="100"/>
        </p:scale>
        <p:origin x="-4728" y="-612"/>
      </p:cViewPr>
      <p:guideLst>
        <p:guide orient="horz" pos="709"/>
        <p:guide orient="horz" pos="3430"/>
        <p:guide orient="horz" pos="3793"/>
        <p:guide pos="3840"/>
        <p:guide pos="3727"/>
        <p:guide pos="5473"/>
        <p:guide pos="7015"/>
        <p:guide pos="7106"/>
        <p:guide pos="2842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 travel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45</c:v>
                </c:pt>
                <c:pt idx="1">
                  <c:v>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1">
                  <c:v>45</c:v>
                </c:pt>
                <c:pt idx="2">
                  <c:v>45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45</c:v>
                </c:pt>
                <c:pt idx="3">
                  <c:v>45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3">
                  <c:v>45</c:v>
                </c:pt>
                <c:pt idx="4">
                  <c:v>45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7205232"/>
        <c:axId val="377204448"/>
      </c:lineChart>
      <c:catAx>
        <c:axId val="377205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204448"/>
        <c:crosses val="autoZero"/>
        <c:auto val="1"/>
        <c:lblAlgn val="ctr"/>
        <c:lblOffset val="100"/>
        <c:noMultiLvlLbl val="0"/>
      </c:catAx>
      <c:valAx>
        <c:axId val="377204448"/>
        <c:scaling>
          <c:orientation val="minMax"/>
          <c:max val="46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205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 travel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40</c:v>
                </c:pt>
                <c:pt idx="1">
                  <c:v>40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1">
                  <c:v>35</c:v>
                </c:pt>
                <c:pt idx="2">
                  <c:v>35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40</c:v>
                </c:pt>
                <c:pt idx="3">
                  <c:v>40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3">
                  <c:v>45</c:v>
                </c:pt>
                <c:pt idx="4">
                  <c:v>45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7202096"/>
        <c:axId val="377202880"/>
      </c:lineChart>
      <c:catAx>
        <c:axId val="377202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202880"/>
        <c:crosses val="autoZero"/>
        <c:auto val="1"/>
        <c:lblAlgn val="ctr"/>
        <c:lblOffset val="100"/>
        <c:noMultiLvlLbl val="0"/>
      </c:catAx>
      <c:valAx>
        <c:axId val="377202880"/>
        <c:scaling>
          <c:orientation val="minMax"/>
          <c:max val="46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20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ST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0.85170000000000001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0.04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0.81169999999999998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0.25969999999999999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2556888"/>
        <c:axId val="332559240"/>
      </c:barChart>
      <c:catAx>
        <c:axId val="332556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559240"/>
        <c:crosses val="autoZero"/>
        <c:auto val="1"/>
        <c:lblAlgn val="ctr"/>
        <c:lblOffset val="100"/>
        <c:noMultiLvlLbl val="0"/>
      </c:catAx>
      <c:valAx>
        <c:axId val="332559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556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RL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0.87590000000000001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6.8599999999999994E-2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0.80730000000000002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0.25829999999999997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1936488"/>
        <c:axId val="381932176"/>
      </c:barChart>
      <c:catAx>
        <c:axId val="381936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932176"/>
        <c:crosses val="autoZero"/>
        <c:auto val="1"/>
        <c:lblAlgn val="ctr"/>
        <c:lblOffset val="100"/>
        <c:noMultiLvlLbl val="0"/>
      </c:catAx>
      <c:valAx>
        <c:axId val="38193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936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23.77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27.55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26.89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25.08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26.58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1931392"/>
        <c:axId val="381931784"/>
      </c:barChart>
      <c:catAx>
        <c:axId val="3819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931784"/>
        <c:crosses val="autoZero"/>
        <c:auto val="1"/>
        <c:lblAlgn val="ctr"/>
        <c:lblOffset val="100"/>
        <c:noMultiLvlLbl val="0"/>
      </c:catAx>
      <c:valAx>
        <c:axId val="381931784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9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29.41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27.57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23.33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23.48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1936880"/>
        <c:axId val="381935704"/>
      </c:barChart>
      <c:catAx>
        <c:axId val="38193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935704"/>
        <c:crosses val="autoZero"/>
        <c:auto val="1"/>
        <c:lblAlgn val="ctr"/>
        <c:lblOffset val="100"/>
        <c:noMultiLvlLbl val="0"/>
      </c:catAx>
      <c:valAx>
        <c:axId val="381935704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93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15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7592-88B6-44B8-8DC1-F031E7284748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E8A6-07E6-4E35-BA17-942B67FDBF2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C3A2CD8-0910-4F3E-B4BC-AB1508329ADD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Business Intelligence Research Group</a:t>
            </a:r>
            <a:endParaRPr 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hyperlink" Target="https://github.com/fkocovski/thesi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fkocovski/optimaltaskassignment" TargetMode="External"/><Relationship Id="rId5" Type="http://schemas.openxmlformats.org/officeDocument/2006/relationships/image" Target="../media/image25.png"/><Relationship Id="rId4" Type="http://schemas.openxmlformats.org/officeDocument/2006/relationships/hyperlink" Target="https://github.com/fkocovski/mt_presentation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zh.ch/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zh.ch/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 Optimization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Optimal Job Assignment in </a:t>
            </a:r>
            <a:r>
              <a:rPr lang="en-US" dirty="0" smtClean="0"/>
              <a:t>a Discrete </a:t>
            </a:r>
            <a:r>
              <a:rPr lang="en-US" dirty="0"/>
              <a:t>Event Simulation </a:t>
            </a:r>
            <a:r>
              <a:rPr lang="en-US" dirty="0" smtClean="0"/>
              <a:t>Environment</a:t>
            </a:r>
            <a:endParaRPr lang="en-US" dirty="0"/>
          </a:p>
          <a:p>
            <a:r>
              <a:rPr lang="en-US" dirty="0"/>
              <a:t>Filip </a:t>
            </a:r>
            <a:r>
              <a:rPr lang="en-US" dirty="0" err="1" smtClean="0"/>
              <a:t>Kočovski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0F735448-6BEC-4714-AC28-524840E5388C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Policies Legend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976690"/>
              </p:ext>
            </p:extLst>
          </p:nvPr>
        </p:nvGraphicFramePr>
        <p:xfrm>
          <a:off x="911225" y="2205038"/>
          <a:ext cx="10369550" cy="4104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4775"/>
                <a:gridCol w="5184775"/>
              </a:tblGrid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Slot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Wall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Policy Decision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lowchart: Process 7"/>
          <p:cNvSpPr/>
          <p:nvPr/>
        </p:nvSpPr>
        <p:spPr bwMode="auto">
          <a:xfrm>
            <a:off x="8472000" y="2925000"/>
            <a:ext cx="432048" cy="2878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7823928" y="3572794"/>
            <a:ext cx="1728192" cy="288206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44000" y="4112715"/>
            <a:ext cx="288032" cy="36004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Flowchart: Document 10"/>
          <p:cNvSpPr>
            <a:spLocks noChangeAspect="1"/>
          </p:cNvSpPr>
          <p:nvPr/>
        </p:nvSpPr>
        <p:spPr bwMode="auto">
          <a:xfrm>
            <a:off x="8472000" y="2296050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Action Button: Return 12">
            <a:hlinkClick r:id="" action="ppaction://hlinkshowjump?jump=lastslideviewed" highlightClick="1"/>
          </p:cNvPr>
          <p:cNvSpPr/>
          <p:nvPr/>
        </p:nvSpPr>
        <p:spPr bwMode="auto">
          <a:xfrm>
            <a:off x="11064751" y="6093296"/>
            <a:ext cx="216024" cy="216022"/>
          </a:xfrm>
          <a:prstGeom prst="actionButtonRetur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48" y="4660143"/>
            <a:ext cx="416190" cy="416190"/>
          </a:xfrm>
          <a:prstGeom prst="rect">
            <a:avLst/>
          </a:prstGeom>
        </p:spPr>
      </p:pic>
      <p:sp>
        <p:nvSpPr>
          <p:cNvPr id="15" name="Flowchart: Alternate Process 14"/>
          <p:cNvSpPr/>
          <p:nvPr/>
        </p:nvSpPr>
        <p:spPr bwMode="auto">
          <a:xfrm>
            <a:off x="7391872" y="5301747"/>
            <a:ext cx="1152128" cy="28487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8831872" y="5305762"/>
            <a:ext cx="1152128" cy="28487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47" y="5843096"/>
            <a:ext cx="353566" cy="35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Alternate Process 27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Flowchart: Alternate Process 18"/>
          <p:cNvSpPr/>
          <p:nvPr/>
        </p:nvSpPr>
        <p:spPr bwMode="auto">
          <a:xfrm>
            <a:off x="1199456" y="393305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Loaded Qualified Person (LLQP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3935760" y="2709638"/>
            <a:ext cx="288032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3935760" y="4143341"/>
            <a:ext cx="288032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18" name="Flowchart: Process 17"/>
          <p:cNvSpPr/>
          <p:nvPr/>
        </p:nvSpPr>
        <p:spPr bwMode="auto">
          <a:xfrm>
            <a:off x="2495600" y="270892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Flowchart: Document 21"/>
          <p:cNvSpPr>
            <a:spLocks noChangeAspect="1"/>
          </p:cNvSpPr>
          <p:nvPr/>
        </p:nvSpPr>
        <p:spPr bwMode="auto">
          <a:xfrm>
            <a:off x="2630068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 bwMode="auto">
          <a:xfrm>
            <a:off x="479985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Flowchart: Document 23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483596" y="414908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Flowchart: Document 24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Document 25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Process 28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Action Button: Information 4">
            <a:hlinkClick r:id="rId3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17721 -1.85185E-6 C -0.25664 -1.85185E-6 -0.35443 0.02894 -0.35443 0.05278 L -0.35443 0.10556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43 0.10556 L -0.47226 0.1055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-0.11849 -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  <p:bldP spid="22" grpId="0" animBg="1"/>
      <p:bldP spid="24" grpId="0" animBg="1"/>
      <p:bldP spid="25" grpId="0" animBg="1"/>
      <p:bldP spid="26" grpId="1" animBg="1"/>
      <p:bldP spid="26" grpId="2" animBg="1"/>
      <p:bldP spid="26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Alternate Process 29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Queue (SQ)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Flowchart: Process 15"/>
          <p:cNvSpPr/>
          <p:nvPr/>
        </p:nvSpPr>
        <p:spPr bwMode="auto">
          <a:xfrm>
            <a:off x="2495600" y="4149080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Flowchart: Process 16"/>
          <p:cNvSpPr/>
          <p:nvPr/>
        </p:nvSpPr>
        <p:spPr bwMode="auto">
          <a:xfrm>
            <a:off x="2495600" y="2708920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839070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owchart: Process 30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Flowchart: Document 18"/>
          <p:cNvSpPr>
            <a:spLocks noChangeAspect="1"/>
          </p:cNvSpPr>
          <p:nvPr/>
        </p:nvSpPr>
        <p:spPr bwMode="auto">
          <a:xfrm>
            <a:off x="9120336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Flowchart: Document 19"/>
          <p:cNvSpPr>
            <a:spLocks noChangeAspect="1"/>
          </p:cNvSpPr>
          <p:nvPr/>
        </p:nvSpPr>
        <p:spPr bwMode="auto">
          <a:xfrm>
            <a:off x="983086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 bwMode="auto">
          <a:xfrm>
            <a:off x="1055094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Action Button: Information 24">
            <a:hlinkClick r:id="rId3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362 -4.81481E-6 C -0.34206 -4.81481E-6 -0.47201 -0.02893 -0.47201 -0.05254 L -0.47201 -0.10486 " pathEditMode="relative" rAng="0" ptsTypes="AAAA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07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  <p:bldP spid="29" grpId="0" animBg="1"/>
      <p:bldP spid="29" grpId="1" animBg="1"/>
      <p:bldP spid="19" grpId="0" animBg="1"/>
      <p:bldP spid="20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Alternate Process 35"/>
          <p:cNvSpPr/>
          <p:nvPr/>
        </p:nvSpPr>
        <p:spPr bwMode="auto">
          <a:xfrm>
            <a:off x="1199456" y="3936215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7" name="Flowchart: Alternate Process 36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K-Batch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43204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43204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335969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owchart: Document 29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Flowchart: Document 31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Flowchart: Document 32"/>
          <p:cNvSpPr>
            <a:spLocks noChangeAspect="1"/>
          </p:cNvSpPr>
          <p:nvPr/>
        </p:nvSpPr>
        <p:spPr bwMode="auto">
          <a:xfrm>
            <a:off x="911578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5" name="Flowchart: Document 34"/>
          <p:cNvSpPr>
            <a:spLocks noChangeAspect="1"/>
          </p:cNvSpPr>
          <p:nvPr/>
        </p:nvSpPr>
        <p:spPr bwMode="auto">
          <a:xfrm>
            <a:off x="9835642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24" name="Action Button: Information 23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0651 -1.85185E-6 C -0.29922 -1.85185E-6 -0.41302 0.02894 -0.41302 0.05278 L -0.41302 0.10556 " pathEditMode="relative" rAng="0" ptsTypes="AAAA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20652 -1.85185E-6 C -0.29922 -1.85185E-6 -0.41303 0.02894 -0.41303 0.05278 L -0.41303 0.10556 " pathEditMode="relative" rAng="0" ptsTypes="AAAA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20677 -1.85185E-6 C -0.29961 -1.85185E-6 -0.41341 -0.0287 -0.41341 -0.05231 L -0.41341 -0.1044 " pathEditMode="relative" rAng="0" ptsTypes="AAAA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Alternate Process 34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Flowchart: Alternate Process 33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K-Batch-1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7200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911578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owchart: Document 29"/>
          <p:cNvSpPr>
            <a:spLocks noChangeAspect="1"/>
          </p:cNvSpPr>
          <p:nvPr/>
        </p:nvSpPr>
        <p:spPr bwMode="auto">
          <a:xfrm>
            <a:off x="9835642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owchart: Document 30"/>
          <p:cNvSpPr>
            <a:spLocks noChangeAspect="1"/>
          </p:cNvSpPr>
          <p:nvPr/>
        </p:nvSpPr>
        <p:spPr bwMode="auto">
          <a:xfrm>
            <a:off x="10555499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Flowchart: Process 31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36" name="Flowchart: Document 35"/>
          <p:cNvSpPr>
            <a:spLocks noChangeAspect="1"/>
          </p:cNvSpPr>
          <p:nvPr/>
        </p:nvSpPr>
        <p:spPr bwMode="auto">
          <a:xfrm>
            <a:off x="1128077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Action Button: Information 23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3633 -1.85185E-6 C -0.34219 -1.85185E-6 -0.47253 -0.02893 -0.47253 -0.05231 L -0.47253 -0.1044 " pathEditMode="relative" rAng="0" ptsTypes="AA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33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26576 -1.85185E-6 C -0.3849 -1.85185E-6 -0.53152 -0.02893 -0.53152 -0.05231 L -0.53152 -0.1044 " pathEditMode="relative" rAng="0" ptsTypes="AAAA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-523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29531 -1.85185E-6 C -0.4276 -1.85185E-6 -0.59063 0.02894 -0.59063 0.05278 L -0.59063 0.10556 " pathEditMode="relative" rAng="0" ptsTypes="AAAA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3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4" grpId="1" animBg="1"/>
      <p:bldP spid="26" grpId="0" animBg="1"/>
      <p:bldP spid="27" grpId="0" animBg="1"/>
      <p:bldP spid="28" grpId="1" animBg="1"/>
      <p:bldP spid="28" grpId="2" animBg="1"/>
      <p:bldP spid="28" grpId="3" animBg="1"/>
      <p:bldP spid="29" grpId="1" animBg="1"/>
      <p:bldP spid="29" grpId="2" animBg="1"/>
      <p:bldP spid="30" grpId="1" animBg="1"/>
      <p:bldP spid="30" grpId="2" animBg="1"/>
      <p:bldP spid="31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Alternate Process 18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1-Batch-1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7200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Flowchart: Process 16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20" name="Action Button: Information 19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3633 -1.85185E-6 C -0.34219 -1.85185E-6 -0.47253 -0.02893 -0.47253 -0.05231 L -0.47253 -0.1044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33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8" grpId="0" animBg="1"/>
      <p:bldP spid="2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Formulations for Batch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Minimizing Sequential Assignment (MSA)</a:t>
            </a:r>
          </a:p>
          <a:p>
            <a:r>
              <a:rPr lang="en-US" dirty="0" smtClean="0"/>
              <a:t>Dynamic </a:t>
            </a:r>
            <a:r>
              <a:rPr lang="en-US" dirty="0"/>
              <a:t>Minimization of Maximum Task </a:t>
            </a:r>
            <a:r>
              <a:rPr lang="en-US" dirty="0" smtClean="0"/>
              <a:t>Flowtime (DMF)</a:t>
            </a:r>
          </a:p>
          <a:p>
            <a:r>
              <a:rPr lang="en-US" dirty="0" smtClean="0"/>
              <a:t>Simplified DMF (SDMF)</a:t>
            </a:r>
          </a:p>
          <a:p>
            <a:r>
              <a:rPr lang="en-US" dirty="0" smtClean="0"/>
              <a:t>Extremely Simplified DMF (ESDMF)</a:t>
            </a:r>
          </a:p>
          <a:p>
            <a:r>
              <a:rPr lang="en-US" dirty="0" smtClean="0"/>
              <a:t>Service Time Minimization with ESDMF as Upper Bound (ST)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Sequential Assignment (MSA)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Line Callout 1 12"/>
          <p:cNvSpPr/>
          <p:nvPr/>
        </p:nvSpPr>
        <p:spPr bwMode="auto">
          <a:xfrm>
            <a:off x="5376000" y="2709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106547"/>
              <a:gd name="adj4" fmla="val -46684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Each user gets only 1 job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Line Callout 1 13"/>
          <p:cNvSpPr/>
          <p:nvPr/>
        </p:nvSpPr>
        <p:spPr bwMode="auto">
          <a:xfrm>
            <a:off x="5376000" y="3429000"/>
            <a:ext cx="2880000" cy="576000"/>
          </a:xfrm>
          <a:prstGeom prst="borderCallout1">
            <a:avLst>
              <a:gd name="adj1" fmla="val 18750"/>
              <a:gd name="adj2" fmla="val -8333"/>
              <a:gd name="adj3" fmla="val 55449"/>
              <a:gd name="adj4" fmla="val -36183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Busy time + service time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of assigned job</a:t>
            </a:r>
          </a:p>
        </p:txBody>
      </p:sp>
      <p:sp>
        <p:nvSpPr>
          <p:cNvPr id="10" name="Line Callout 1 9"/>
          <p:cNvSpPr/>
          <p:nvPr/>
        </p:nvSpPr>
        <p:spPr bwMode="auto">
          <a:xfrm>
            <a:off x="5376000" y="4149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25463"/>
              <a:gd name="adj4" fmla="val -38498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Binary job assignment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5376000" y="2205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43047"/>
              <a:gd name="adj4" fmla="val -56606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Maximum flowtime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7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Time Minimization with ESDMF as Upper Bound (ST)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23" b="-16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Line Callout 1 7"/>
          <p:cNvSpPr/>
          <p:nvPr/>
        </p:nvSpPr>
        <p:spPr bwMode="auto">
          <a:xfrm>
            <a:off x="6816000" y="2709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140134"/>
              <a:gd name="adj4" fmla="val -61116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Minimization constraints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Line Callout 1 8"/>
          <p:cNvSpPr/>
          <p:nvPr/>
        </p:nvSpPr>
        <p:spPr bwMode="auto">
          <a:xfrm>
            <a:off x="6816000" y="3213000"/>
            <a:ext cx="4464774" cy="360000"/>
          </a:xfrm>
          <a:prstGeom prst="borderCallout1">
            <a:avLst>
              <a:gd name="adj1" fmla="val 18750"/>
              <a:gd name="adj2" fmla="val -8333"/>
              <a:gd name="adj3" fmla="val 148530"/>
              <a:gd name="adj4" fmla="val -35851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Minimization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constraints considering order</a:t>
            </a:r>
            <a:endParaRPr lang="en-US" dirty="0">
              <a:solidFill>
                <a:schemeClr val="bg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Line Callout 1 9"/>
          <p:cNvSpPr/>
          <p:nvPr/>
        </p:nvSpPr>
        <p:spPr bwMode="auto">
          <a:xfrm>
            <a:off x="6816000" y="3717000"/>
            <a:ext cx="3600000" cy="360000"/>
          </a:xfrm>
          <a:prstGeom prst="borderCallout1">
            <a:avLst>
              <a:gd name="adj1" fmla="val 18750"/>
              <a:gd name="adj2" fmla="val -8333"/>
              <a:gd name="adj3" fmla="val 130699"/>
              <a:gd name="adj4" fmla="val -76428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Result of ESDMF as upper bound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6816000" y="4221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167423"/>
              <a:gd name="adj4" fmla="val -97851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Each user gets only 1 job</a:t>
            </a:r>
          </a:p>
        </p:txBody>
      </p:sp>
      <p:sp>
        <p:nvSpPr>
          <p:cNvPr id="12" name="Line Callout 1 11"/>
          <p:cNvSpPr/>
          <p:nvPr/>
        </p:nvSpPr>
        <p:spPr bwMode="auto">
          <a:xfrm>
            <a:off x="6815999" y="4725000"/>
            <a:ext cx="4464775" cy="360000"/>
          </a:xfrm>
          <a:prstGeom prst="borderCallout1">
            <a:avLst>
              <a:gd name="adj1" fmla="val 18750"/>
              <a:gd name="adj2" fmla="val -8333"/>
              <a:gd name="adj3" fmla="val 186316"/>
              <a:gd name="adj4" fmla="val -57855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Each user gets only 1 job considering order</a:t>
            </a:r>
          </a:p>
        </p:txBody>
      </p:sp>
      <p:sp>
        <p:nvSpPr>
          <p:cNvPr id="13" name="Line Callout 1 12"/>
          <p:cNvSpPr/>
          <p:nvPr/>
        </p:nvSpPr>
        <p:spPr bwMode="auto">
          <a:xfrm>
            <a:off x="6816000" y="5229000"/>
            <a:ext cx="4464774" cy="360000"/>
          </a:xfrm>
          <a:prstGeom prst="borderCallout1">
            <a:avLst>
              <a:gd name="adj1" fmla="val 18750"/>
              <a:gd name="adj2" fmla="val -8333"/>
              <a:gd name="adj3" fmla="val 152729"/>
              <a:gd name="adj4" fmla="val -68003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Ensure positivity of minimization objective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Line Callout 3 14"/>
              <p:cNvSpPr/>
              <p:nvPr/>
            </p:nvSpPr>
            <p:spPr bwMode="auto">
              <a:xfrm>
                <a:off x="6816000" y="1773375"/>
                <a:ext cx="2628612" cy="791625"/>
              </a:xfrm>
              <a:prstGeom prst="borderCallout3">
                <a:avLst>
                  <a:gd name="adj1" fmla="val 18750"/>
                  <a:gd name="adj2" fmla="val -8333"/>
                  <a:gd name="adj3" fmla="val 27221"/>
                  <a:gd name="adj4" fmla="val -164437"/>
                  <a:gd name="adj5" fmla="val 118681"/>
                  <a:gd name="adj6" fmla="val -164238"/>
                  <a:gd name="adj7" fmla="val 163995"/>
                  <a:gd name="adj8" fmla="val -136970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US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b="0" i="0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kumimoji="0" lang="en-US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  <m:t>𝑝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>
          <p:sp>
            <p:nvSpPr>
              <p:cNvPr id="15" name="Line Callout 3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6000" y="1773375"/>
                <a:ext cx="2628612" cy="791625"/>
              </a:xfrm>
              <a:prstGeom prst="borderCallout3">
                <a:avLst>
                  <a:gd name="adj1" fmla="val 18750"/>
                  <a:gd name="adj2" fmla="val -8333"/>
                  <a:gd name="adj3" fmla="val 27221"/>
                  <a:gd name="adj4" fmla="val -164437"/>
                  <a:gd name="adj5" fmla="val 118681"/>
                  <a:gd name="adj6" fmla="val -164238"/>
                  <a:gd name="adj7" fmla="val 163995"/>
                  <a:gd name="adj8" fmla="val -136970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Line Callout 3 15"/>
              <p:cNvSpPr/>
              <p:nvPr/>
            </p:nvSpPr>
            <p:spPr bwMode="auto">
              <a:xfrm flipH="1">
                <a:off x="1056000" y="4725000"/>
                <a:ext cx="1008000" cy="288000"/>
              </a:xfrm>
              <a:prstGeom prst="borderCallout3">
                <a:avLst>
                  <a:gd name="adj1" fmla="val 18750"/>
                  <a:gd name="adj2" fmla="val -8333"/>
                  <a:gd name="adj3" fmla="val -24869"/>
                  <a:gd name="adj4" fmla="val -42776"/>
                  <a:gd name="adj5" fmla="val -50818"/>
                  <a:gd name="adj6" fmla="val -114629"/>
                  <a:gd name="adj7" fmla="val -126219"/>
                  <a:gd name="adj8" fmla="val -235008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ＭＳ Ｐゴシック" charset="0"/>
                          <a:cs typeface="Arial" charset="0"/>
                        </a:rPr>
                        <m:t>1</m:t>
                      </m:r>
                      <m:r>
                        <a:rPr kumimoji="0" lang="en-US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×</m:t>
                      </m:r>
                      <m:sSup>
                        <m:sSup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sSup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10</m:t>
                          </m:r>
                        </m:e>
                        <m:sup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6" name="Line Callout 3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056000" y="4725000"/>
                <a:ext cx="1008000" cy="288000"/>
              </a:xfrm>
              <a:prstGeom prst="borderCallout3">
                <a:avLst>
                  <a:gd name="adj1" fmla="val 18750"/>
                  <a:gd name="adj2" fmla="val -8333"/>
                  <a:gd name="adj3" fmla="val -24869"/>
                  <a:gd name="adj4" fmla="val -42776"/>
                  <a:gd name="adj5" fmla="val -50818"/>
                  <a:gd name="adj6" fmla="val -114629"/>
                  <a:gd name="adj7" fmla="val -126219"/>
                  <a:gd name="adj8" fmla="val -235008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57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According to Sutton and </a:t>
            </a:r>
            <a:r>
              <a:rPr lang="en-US" dirty="0" err="1" smtClean="0"/>
              <a:t>Barto</a:t>
            </a:r>
            <a:r>
              <a:rPr lang="en-US" dirty="0" smtClean="0"/>
              <a:t> (2017)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Originates from machine learning</a:t>
            </a:r>
          </a:p>
          <a:p>
            <a:r>
              <a:rPr lang="en-US" dirty="0" smtClean="0"/>
              <a:t>Agents interact with environment to learn</a:t>
            </a:r>
          </a:p>
          <a:p>
            <a:r>
              <a:rPr lang="en-US" dirty="0" smtClean="0"/>
              <a:t>No training sets required</a:t>
            </a:r>
          </a:p>
          <a:p>
            <a:r>
              <a:rPr lang="en-US" dirty="0" smtClean="0"/>
              <a:t>Key concepts:</a:t>
            </a:r>
          </a:p>
          <a:p>
            <a:pPr lvl="1"/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Rewards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Discounted rewards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Update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073890370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Update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0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63517747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93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for Monte Carlo and Temporal Difference:</a:t>
            </a:r>
          </a:p>
          <a:p>
            <a:pPr lvl="1"/>
            <a:r>
              <a:rPr lang="en-US" dirty="0" smtClean="0"/>
              <a:t>Value Function Approximation (VFA)</a:t>
            </a:r>
          </a:p>
          <a:p>
            <a:pPr lvl="1"/>
            <a:r>
              <a:rPr lang="en-US" dirty="0" smtClean="0"/>
              <a:t>Policy Gradient (PG)</a:t>
            </a:r>
          </a:p>
          <a:p>
            <a:pPr lvl="1"/>
            <a:r>
              <a:rPr lang="en-US" dirty="0" smtClean="0"/>
              <a:t>Artificial Neural Networks (ANNs)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Performance Indicators (KPIs)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Lateness: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Wait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Service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Average System Load: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800385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34895707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675091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861071368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Fairness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466594"/>
              </p:ext>
            </p:extLst>
          </p:nvPr>
        </p:nvGraphicFramePr>
        <p:xfrm>
          <a:off x="911225" y="2205038"/>
          <a:ext cx="5005388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ontent Placeholder 1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634151016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 Complexity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490256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490256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108197" r="-973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208197" r="-973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308197" r="-973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408197" r="-973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508197" r="-973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Discrete Event Simulation</a:t>
            </a:r>
            <a:endParaRPr lang="en-US" dirty="0" smtClean="0"/>
          </a:p>
          <a:p>
            <a:pPr lvl="1"/>
            <a:r>
              <a:rPr lang="en-US" dirty="0" smtClean="0"/>
              <a:t>Mixed Integer Linear Programming Policies</a:t>
            </a:r>
            <a:endParaRPr lang="en-US" dirty="0" smtClean="0"/>
          </a:p>
          <a:p>
            <a:pPr lvl="1"/>
            <a:r>
              <a:rPr lang="en-US" dirty="0" smtClean="0"/>
              <a:t>Reinforcement Learning Theory</a:t>
            </a:r>
          </a:p>
          <a:p>
            <a:pPr lvl="1"/>
            <a:r>
              <a:rPr lang="en-US" dirty="0" smtClean="0"/>
              <a:t>Reinforcement Learning Policies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/>
              <a:t>Mixed Integer Linear Programming</a:t>
            </a:r>
            <a:endParaRPr lang="en-US" dirty="0" smtClean="0"/>
          </a:p>
          <a:p>
            <a:pPr lvl="1"/>
            <a:r>
              <a:rPr lang="en-US" dirty="0" smtClean="0"/>
              <a:t>Reinforcement Learning</a:t>
            </a:r>
          </a:p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4BB25E1-E5FA-40AE-A0DC-85655503F7EC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MILP Speedup </a:t>
            </a:r>
            <a:r>
              <a:rPr lang="en-US" dirty="0" smtClean="0"/>
              <a:t>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1.23-fold speedup </a:t>
            </a:r>
            <a:r>
              <a:rPr lang="en-US" dirty="0" smtClean="0"/>
              <a:t>requires quadratic higher </a:t>
            </a:r>
            <a:r>
              <a:rPr lang="en-US" dirty="0" smtClean="0"/>
              <a:t>complexity</a:t>
            </a:r>
          </a:p>
          <a:p>
            <a:r>
              <a:rPr lang="en-US" dirty="0" smtClean="0"/>
              <a:t>Solves role resolution in a deterministic way</a:t>
            </a:r>
            <a:endParaRPr lang="en-US" dirty="0" smtClean="0"/>
          </a:p>
          <a:p>
            <a:r>
              <a:rPr lang="en-US" dirty="0" smtClean="0"/>
              <a:t>Business tradeoff:</a:t>
            </a:r>
          </a:p>
          <a:p>
            <a:pPr lvl="1"/>
            <a:r>
              <a:rPr lang="en-US" dirty="0" smtClean="0"/>
              <a:t>Higher formulation complexity requirement for marginal speedup</a:t>
            </a:r>
          </a:p>
          <a:p>
            <a:pPr lvl="1"/>
            <a:r>
              <a:rPr lang="en-US" dirty="0" smtClean="0"/>
              <a:t>Better use less precise formulation with less </a:t>
            </a:r>
            <a:r>
              <a:rPr lang="en-US" dirty="0"/>
              <a:t>formulation complexity requirements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same improvements as ST without high formulation </a:t>
            </a:r>
            <a:r>
              <a:rPr lang="en-US" dirty="0" smtClean="0"/>
              <a:t>complexity</a:t>
            </a:r>
          </a:p>
          <a:p>
            <a:r>
              <a:rPr lang="en-US" dirty="0" smtClean="0"/>
              <a:t>Solves role resolution in a stochastic way</a:t>
            </a:r>
            <a:endParaRPr lang="en-US" dirty="0" smtClean="0"/>
          </a:p>
          <a:p>
            <a:r>
              <a:rPr lang="en-US" dirty="0" smtClean="0"/>
              <a:t>To be accounted for:</a:t>
            </a:r>
          </a:p>
          <a:p>
            <a:pPr lvl="1"/>
            <a:r>
              <a:rPr lang="en-US" dirty="0" smtClean="0"/>
              <a:t>Training sessions requirement for optimal convergence</a:t>
            </a:r>
          </a:p>
          <a:p>
            <a:pPr lvl="1"/>
            <a:r>
              <a:rPr lang="en-US" dirty="0" smtClean="0"/>
              <a:t>Domain overfitting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in operative environments</a:t>
            </a:r>
          </a:p>
          <a:p>
            <a:r>
              <a:rPr lang="en-US" dirty="0" smtClean="0"/>
              <a:t>Inverse Reinforcement Learning</a:t>
            </a:r>
          </a:p>
          <a:p>
            <a:r>
              <a:rPr lang="en-US" dirty="0" smtClean="0"/>
              <a:t>Apprenticeship Learning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Can current optimization methods for job assignment in workflow </a:t>
                </a:r>
                <a:r>
                  <a:rPr lang="en-US" dirty="0" smtClean="0"/>
                  <a:t>management systems be </a:t>
                </a:r>
                <a:r>
                  <a:rPr lang="en-US" dirty="0"/>
                  <a:t>further developed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Formulation complexity tradeoff</a:t>
                </a:r>
              </a:p>
              <a:p>
                <a:r>
                  <a:rPr lang="en-US" dirty="0" smtClean="0"/>
                  <a:t>Performance increase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/>
                  <a:t> higher formulation complexity</a:t>
                </a:r>
              </a:p>
              <a:p>
                <a:r>
                  <a:rPr lang="en-US" dirty="0" smtClean="0"/>
                  <a:t>Fixed KPI and formulation</a:t>
                </a:r>
              </a:p>
              <a:p>
                <a:r>
                  <a:rPr lang="en-US" dirty="0" smtClean="0"/>
                  <a:t>Long training sessions for reinforcement learning</a:t>
                </a:r>
              </a:p>
              <a:p>
                <a:r>
                  <a:rPr lang="en-US" dirty="0" smtClean="0"/>
                  <a:t>Overfitting</a:t>
                </a:r>
              </a:p>
              <a:p>
                <a:r>
                  <a:rPr lang="en-US" dirty="0" smtClean="0"/>
                  <a:t>Vanishing and exploding gradient problem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Are </a:t>
            </a:r>
            <a:r>
              <a:rPr lang="en-US" dirty="0"/>
              <a:t>there state of the art approaches that can complement job assignment with </a:t>
            </a:r>
            <a:r>
              <a:rPr lang="en-US" dirty="0" smtClean="0"/>
              <a:t>mixed integer linear programming methods</a:t>
            </a:r>
            <a:r>
              <a:rPr lang="en-US" dirty="0" smtClean="0"/>
              <a:t>?</a:t>
            </a:r>
          </a:p>
          <a:p>
            <a:r>
              <a:rPr lang="en-US" dirty="0" smtClean="0"/>
              <a:t>Test in operative environment</a:t>
            </a:r>
          </a:p>
          <a:p>
            <a:r>
              <a:rPr lang="en-US" dirty="0" smtClean="0"/>
              <a:t>Recurrent artificial neural networks</a:t>
            </a:r>
          </a:p>
          <a:p>
            <a:r>
              <a:rPr lang="en-US" dirty="0" smtClean="0"/>
              <a:t>Inverse reinforcement learning</a:t>
            </a:r>
          </a:p>
          <a:p>
            <a:r>
              <a:rPr lang="en-US" dirty="0" smtClean="0"/>
              <a:t>Apprenticeship learning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9" name="Picture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10" name="Picture 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00" y="2529000"/>
            <a:ext cx="1800000" cy="1800000"/>
          </a:xfrm>
          <a:prstGeom prst="rect">
            <a:avLst/>
          </a:prstGeom>
        </p:spPr>
      </p:pic>
      <p:pic>
        <p:nvPicPr>
          <p:cNvPr id="11" name="Picture 10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00" y="2529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Zeng, D. D., &amp; Zhao, J. L. (2005). Effective role resolution in workflow management. </a:t>
            </a:r>
            <a:r>
              <a:rPr lang="en-US" i="1" dirty="0"/>
              <a:t>INFORMS journal on computing</a:t>
            </a:r>
            <a:r>
              <a:rPr lang="en-US" dirty="0"/>
              <a:t>, </a:t>
            </a:r>
            <a:r>
              <a:rPr lang="en-US" i="1" dirty="0"/>
              <a:t>17</a:t>
            </a:r>
            <a:r>
              <a:rPr lang="en-US" dirty="0"/>
              <a:t>(3), 374-387</a:t>
            </a:r>
            <a:r>
              <a:rPr lang="en-US" dirty="0" smtClean="0"/>
              <a:t>.</a:t>
            </a:r>
          </a:p>
          <a:p>
            <a:r>
              <a:rPr lang="en-US" dirty="0"/>
              <a:t>Sutton, R. S., &amp; </a:t>
            </a:r>
            <a:r>
              <a:rPr lang="en-US" dirty="0" err="1"/>
              <a:t>Barto</a:t>
            </a:r>
            <a:r>
              <a:rPr lang="en-US" dirty="0"/>
              <a:t>, A. G. (1998). </a:t>
            </a:r>
            <a:r>
              <a:rPr lang="en-US" i="1" dirty="0"/>
              <a:t>Reinforcement learning: An introduction</a:t>
            </a:r>
            <a:r>
              <a:rPr lang="en-US" dirty="0"/>
              <a:t> (Vol. 1, No. 1). Cambridge: MIT press.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Workflow Optimization, Filip </a:t>
            </a:r>
            <a:r>
              <a:rPr lang="en-US" dirty="0" err="1" smtClean="0"/>
              <a:t>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of this slide </a:t>
            </a:r>
            <a:r>
              <a:rPr lang="en-US" dirty="0" smtClean="0"/>
              <a:t>can </a:t>
            </a:r>
            <a:r>
              <a:rPr lang="en-US" dirty="0"/>
              <a:t>take up two lines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gravida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dolor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non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ac nisi </a:t>
            </a:r>
            <a:r>
              <a:rPr lang="en-US" dirty="0" err="1"/>
              <a:t>tellus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nisi, vitae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Nam dui </a:t>
            </a:r>
            <a:r>
              <a:rPr lang="en-US" dirty="0" err="1"/>
              <a:t>lectus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id, </a:t>
            </a:r>
            <a:r>
              <a:rPr lang="en-US" dirty="0" err="1"/>
              <a:t>luctus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Nunc a ante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dictum </a:t>
            </a:r>
            <a:r>
              <a:rPr lang="en-US" dirty="0" err="1"/>
              <a:t>viverra</a:t>
            </a:r>
            <a:r>
              <a:rPr lang="en-US" dirty="0"/>
              <a:t>, lacus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ligula, a cursus libero ligula ac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lacinia</a:t>
            </a:r>
            <a:r>
              <a:rPr lang="en-US" dirty="0"/>
              <a:t> at convallis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at dolor.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at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ipsum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libero.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www.uzh.ch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775DBC5F-811A-4510-806A-774BA01822C0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of this slide can take up two lines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gravida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dolor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non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ac nisi </a:t>
            </a:r>
            <a:r>
              <a:rPr lang="en-US" dirty="0" err="1"/>
              <a:t>tellus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nisi, vitae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. Nam dui </a:t>
            </a:r>
            <a:r>
              <a:rPr lang="en-US" dirty="0" err="1" smtClean="0"/>
              <a:t>lectus</a:t>
            </a:r>
            <a:r>
              <a:rPr lang="en-US" dirty="0" smtClean="0"/>
              <a:t>, </a:t>
            </a:r>
            <a:r>
              <a:rPr lang="en-US" dirty="0" err="1" smtClean="0"/>
              <a:t>adipiscing</a:t>
            </a:r>
            <a:r>
              <a:rPr lang="en-US" dirty="0" smtClean="0"/>
              <a:t> id </a:t>
            </a:r>
            <a:r>
              <a:rPr lang="en-US" dirty="0" err="1" smtClean="0"/>
              <a:t>volutpat</a:t>
            </a:r>
            <a:r>
              <a:rPr lang="en-US" dirty="0" smtClean="0"/>
              <a:t> id, </a:t>
            </a:r>
            <a:r>
              <a:rPr lang="en-US" dirty="0" err="1" smtClean="0"/>
              <a:t>luctus</a:t>
            </a:r>
            <a:r>
              <a:rPr lang="en-US" dirty="0" smtClean="0"/>
              <a:t> in </a:t>
            </a:r>
            <a:r>
              <a:rPr lang="en-US" dirty="0" err="1" smtClean="0"/>
              <a:t>metus</a:t>
            </a:r>
            <a:r>
              <a:rPr lang="en-US" dirty="0" smtClean="0"/>
              <a:t>. Nunc a ante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www.uzh.ch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4F22A586-2213-465D-A4DA-AF7218E30335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5687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Kernfarben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33702BFD-8F71-412D-ABAA-264257F552C9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de-CH" smtClean="0"/>
              <a:t>Workflow Optimization, Filip Kočovski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 bwMode="auto">
          <a:xfrm>
            <a:off x="1548151" y="2628528"/>
            <a:ext cx="1206260" cy="360040"/>
          </a:xfrm>
          <a:prstGeom prst="rect">
            <a:avLst/>
          </a:prstGeom>
          <a:solidFill>
            <a:srgbClr val="0028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48151" y="3348608"/>
            <a:ext cx="1206260" cy="360040"/>
          </a:xfrm>
          <a:prstGeom prst="rect">
            <a:avLst/>
          </a:prstGeom>
          <a:solidFill>
            <a:srgbClr val="3353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45083" y="4797152"/>
            <a:ext cx="1209328" cy="360040"/>
          </a:xfrm>
          <a:prstGeom prst="rec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25225" y="2138954"/>
            <a:ext cx="6210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Blau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80015" y="2543505"/>
            <a:ext cx="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30" name="Rechteck 29"/>
          <p:cNvSpPr/>
          <p:nvPr/>
        </p:nvSpPr>
        <p:spPr bwMode="auto">
          <a:xfrm>
            <a:off x="1548151" y="4068688"/>
            <a:ext cx="1206260" cy="360040"/>
          </a:xfrm>
          <a:prstGeom prst="rect">
            <a:avLst/>
          </a:prstGeom>
          <a:solidFill>
            <a:srgbClr val="667E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1545083" y="5517232"/>
            <a:ext cx="1209328" cy="360040"/>
          </a:xfrm>
          <a:prstGeom prst="rect">
            <a:avLst/>
          </a:prstGeom>
          <a:solidFill>
            <a:srgbClr val="CCD4E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82203" y="3263585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880014" y="3983665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880014" y="4786786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40%</a:t>
            </a:r>
            <a:endParaRPr lang="en-US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880014" y="5506866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40" name="Rechteck 39"/>
          <p:cNvSpPr/>
          <p:nvPr/>
        </p:nvSpPr>
        <p:spPr>
          <a:xfrm>
            <a:off x="1649336" y="2984746"/>
            <a:ext cx="9617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0R</a:t>
            </a:r>
            <a:r>
              <a:rPr lang="en-US" sz="1000" dirty="0" smtClean="0"/>
              <a:t> </a:t>
            </a:r>
            <a:r>
              <a:rPr lang="en-US" sz="1000" dirty="0" err="1" smtClean="0"/>
              <a:t>40G</a:t>
            </a:r>
            <a:r>
              <a:rPr lang="en-US" sz="1000" dirty="0" smtClean="0"/>
              <a:t> </a:t>
            </a:r>
            <a:r>
              <a:rPr lang="en-US" sz="1000" dirty="0" err="1" smtClean="0"/>
              <a:t>165B</a:t>
            </a:r>
            <a:endParaRPr lang="en-US" sz="1000" dirty="0"/>
          </a:p>
        </p:txBody>
      </p:sp>
      <p:sp>
        <p:nvSpPr>
          <p:cNvPr id="41" name="Rechteck 40"/>
          <p:cNvSpPr/>
          <p:nvPr/>
        </p:nvSpPr>
        <p:spPr>
          <a:xfrm>
            <a:off x="1649335" y="3717033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51R</a:t>
            </a:r>
            <a:r>
              <a:rPr lang="en-US" sz="1000" dirty="0" smtClean="0"/>
              <a:t> </a:t>
            </a:r>
            <a:r>
              <a:rPr lang="en-US" sz="1000" dirty="0" err="1" smtClean="0"/>
              <a:t>83G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42" name="Rechteck 41"/>
          <p:cNvSpPr/>
          <p:nvPr/>
        </p:nvSpPr>
        <p:spPr>
          <a:xfrm>
            <a:off x="1566776" y="444521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102R</a:t>
            </a:r>
            <a:r>
              <a:rPr lang="en-US" sz="1000" dirty="0" smtClean="0"/>
              <a:t> </a:t>
            </a:r>
            <a:r>
              <a:rPr lang="en-US" sz="1000" dirty="0" err="1" smtClean="0"/>
              <a:t>126G</a:t>
            </a:r>
            <a:r>
              <a:rPr lang="en-US" sz="1000" dirty="0" smtClean="0"/>
              <a:t> </a:t>
            </a:r>
            <a:r>
              <a:rPr lang="en-US" sz="1000" dirty="0" err="1" smtClean="0"/>
              <a:t>201B</a:t>
            </a:r>
            <a:endParaRPr lang="en-US" sz="1000" dirty="0"/>
          </a:p>
        </p:txBody>
      </p:sp>
      <p:sp>
        <p:nvSpPr>
          <p:cNvPr id="43" name="Rechteck 42"/>
          <p:cNvSpPr/>
          <p:nvPr/>
        </p:nvSpPr>
        <p:spPr>
          <a:xfrm>
            <a:off x="1548152" y="5173549"/>
            <a:ext cx="12113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153R</a:t>
            </a:r>
            <a:r>
              <a:rPr lang="en-US" sz="1000" dirty="0" smtClean="0"/>
              <a:t> </a:t>
            </a:r>
            <a:r>
              <a:rPr lang="en-US" sz="1000" dirty="0" err="1" smtClean="0"/>
              <a:t>169G</a:t>
            </a:r>
            <a:r>
              <a:rPr lang="en-US" sz="1000" dirty="0" smtClean="0"/>
              <a:t> </a:t>
            </a:r>
            <a:r>
              <a:rPr lang="en-US" sz="1000" dirty="0" err="1" smtClean="0"/>
              <a:t>219B</a:t>
            </a:r>
            <a:endParaRPr lang="en-US" sz="1000" dirty="0"/>
          </a:p>
        </p:txBody>
      </p:sp>
      <p:sp>
        <p:nvSpPr>
          <p:cNvPr id="44" name="Rechteck 43"/>
          <p:cNvSpPr/>
          <p:nvPr/>
        </p:nvSpPr>
        <p:spPr>
          <a:xfrm>
            <a:off x="1566776" y="5877273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204R</a:t>
            </a:r>
            <a:r>
              <a:rPr lang="en-US" sz="1000" dirty="0" smtClean="0"/>
              <a:t> </a:t>
            </a:r>
            <a:r>
              <a:rPr lang="en-US" sz="1000" dirty="0" err="1" smtClean="0"/>
              <a:t>212G</a:t>
            </a:r>
            <a:r>
              <a:rPr lang="en-US" sz="1000" dirty="0" smtClean="0"/>
              <a:t> </a:t>
            </a:r>
            <a:r>
              <a:rPr lang="en-US" sz="1000" dirty="0" err="1" smtClean="0"/>
              <a:t>237B</a:t>
            </a:r>
            <a:endParaRPr lang="en-US" sz="10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3199256" y="2622431"/>
            <a:ext cx="1206260" cy="360040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199256" y="3342511"/>
            <a:ext cx="1206260" cy="360040"/>
          </a:xfrm>
          <a:prstGeom prst="rect">
            <a:avLst/>
          </a:prstGeom>
          <a:solidFill>
            <a:srgbClr val="B5BD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3196188" y="4791055"/>
            <a:ext cx="1209328" cy="360040"/>
          </a:xfrm>
          <a:prstGeom prst="rect">
            <a:avLst/>
          </a:prstGeom>
          <a:solidFill>
            <a:srgbClr val="DADE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376330" y="2132857"/>
            <a:ext cx="669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Grau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 bwMode="auto">
          <a:xfrm>
            <a:off x="3199256" y="4062591"/>
            <a:ext cx="1206260" cy="360040"/>
          </a:xfrm>
          <a:prstGeom prst="rect">
            <a:avLst/>
          </a:prstGeom>
          <a:solidFill>
            <a:srgbClr val="C8CE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3196188" y="5511135"/>
            <a:ext cx="1209328" cy="360040"/>
          </a:xfrm>
          <a:prstGeom prst="rect">
            <a:avLst/>
          </a:prstGeom>
          <a:solidFill>
            <a:srgbClr val="EDEF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86459" y="297864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163R</a:t>
            </a:r>
            <a:r>
              <a:rPr lang="en-US" sz="1000" dirty="0" smtClean="0"/>
              <a:t> </a:t>
            </a:r>
            <a:r>
              <a:rPr lang="en-US" sz="1000" dirty="0" err="1" smtClean="0"/>
              <a:t>173G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55" name="Rechteck 54"/>
          <p:cNvSpPr/>
          <p:nvPr/>
        </p:nvSpPr>
        <p:spPr>
          <a:xfrm>
            <a:off x="3258468" y="3710936"/>
            <a:ext cx="11673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181R</a:t>
            </a:r>
            <a:r>
              <a:rPr lang="en-US" sz="1000" dirty="0" smtClean="0"/>
              <a:t> </a:t>
            </a:r>
            <a:r>
              <a:rPr lang="en-US" sz="1000" dirty="0" err="1" smtClean="0"/>
              <a:t>189G</a:t>
            </a:r>
            <a:r>
              <a:rPr lang="en-US" sz="1000" dirty="0" smtClean="0"/>
              <a:t> </a:t>
            </a:r>
            <a:r>
              <a:rPr lang="en-US" sz="1000" dirty="0" err="1" smtClean="0"/>
              <a:t>197B</a:t>
            </a:r>
            <a:endParaRPr lang="en-US" sz="1000" dirty="0"/>
          </a:p>
        </p:txBody>
      </p:sp>
      <p:sp>
        <p:nvSpPr>
          <p:cNvPr id="56" name="Rechteck 55"/>
          <p:cNvSpPr/>
          <p:nvPr/>
        </p:nvSpPr>
        <p:spPr>
          <a:xfrm>
            <a:off x="3217881" y="443912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200R</a:t>
            </a:r>
            <a:r>
              <a:rPr lang="en-US" sz="1000" dirty="0" smtClean="0"/>
              <a:t> </a:t>
            </a:r>
            <a:r>
              <a:rPr lang="en-US" sz="1000" dirty="0" err="1" smtClean="0"/>
              <a:t>206G</a:t>
            </a:r>
            <a:r>
              <a:rPr lang="en-US" sz="1000" dirty="0" smtClean="0"/>
              <a:t> </a:t>
            </a:r>
            <a:r>
              <a:rPr lang="en-US" sz="1000" dirty="0" err="1" smtClean="0"/>
              <a:t>212B</a:t>
            </a:r>
            <a:endParaRPr lang="en-US" sz="1000" dirty="0"/>
          </a:p>
        </p:txBody>
      </p:sp>
      <p:sp>
        <p:nvSpPr>
          <p:cNvPr id="57" name="Rechteck 56"/>
          <p:cNvSpPr/>
          <p:nvPr/>
        </p:nvSpPr>
        <p:spPr>
          <a:xfrm>
            <a:off x="3234885" y="516745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218R</a:t>
            </a:r>
            <a:r>
              <a:rPr lang="en-US" sz="1000" dirty="0" smtClean="0"/>
              <a:t> </a:t>
            </a:r>
            <a:r>
              <a:rPr lang="en-US" sz="1000" dirty="0" err="1" smtClean="0"/>
              <a:t>222G</a:t>
            </a:r>
            <a:r>
              <a:rPr lang="en-US" sz="1000" dirty="0" smtClean="0"/>
              <a:t> </a:t>
            </a:r>
            <a:r>
              <a:rPr lang="en-US" sz="1000" dirty="0" err="1" smtClean="0"/>
              <a:t>226B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3217881" y="5871176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237R</a:t>
            </a:r>
            <a:r>
              <a:rPr lang="en-US" sz="1000" dirty="0" smtClean="0"/>
              <a:t> </a:t>
            </a:r>
            <a:r>
              <a:rPr lang="en-US" sz="1000" dirty="0" err="1" smtClean="0"/>
              <a:t>239G</a:t>
            </a:r>
            <a:r>
              <a:rPr lang="en-US" sz="1000" dirty="0" smtClean="0"/>
              <a:t> </a:t>
            </a:r>
            <a:r>
              <a:rPr lang="en-US" sz="1000" dirty="0" err="1" smtClean="0"/>
              <a:t>241B</a:t>
            </a:r>
            <a:endParaRPr lang="en-US" sz="1000" dirty="0"/>
          </a:p>
        </p:txBody>
      </p:sp>
      <p:sp>
        <p:nvSpPr>
          <p:cNvPr id="70" name="Rechteck 69"/>
          <p:cNvSpPr/>
          <p:nvPr/>
        </p:nvSpPr>
        <p:spPr bwMode="auto">
          <a:xfrm>
            <a:off x="4845711" y="2622431"/>
            <a:ext cx="1206260" cy="360040"/>
          </a:xfrm>
          <a:prstGeom prst="rect">
            <a:avLst/>
          </a:prstGeom>
          <a:solidFill>
            <a:srgbClr val="DC602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4845711" y="3342511"/>
            <a:ext cx="1206260" cy="360040"/>
          </a:xfrm>
          <a:prstGeom prst="rect">
            <a:avLst/>
          </a:prstGeom>
          <a:solidFill>
            <a:srgbClr val="E38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4842643" y="4791055"/>
            <a:ext cx="1209328" cy="360040"/>
          </a:xfrm>
          <a:prstGeom prst="rect">
            <a:avLst/>
          </a:prstGeom>
          <a:solidFill>
            <a:srgbClr val="F1BF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914652" y="2132857"/>
            <a:ext cx="10205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Ockerrot</a:t>
            </a:r>
            <a:endParaRPr lang="en-US" dirty="0"/>
          </a:p>
        </p:txBody>
      </p:sp>
      <p:sp>
        <p:nvSpPr>
          <p:cNvPr id="74" name="Rechteck 73"/>
          <p:cNvSpPr/>
          <p:nvPr/>
        </p:nvSpPr>
        <p:spPr bwMode="auto">
          <a:xfrm>
            <a:off x="4845711" y="4062591"/>
            <a:ext cx="1206260" cy="360040"/>
          </a:xfrm>
          <a:prstGeom prst="rect">
            <a:avLst/>
          </a:prstGeom>
          <a:solidFill>
            <a:srgbClr val="EAA0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842643" y="5511135"/>
            <a:ext cx="1209328" cy="360040"/>
          </a:xfrm>
          <a:prstGeom prst="rect">
            <a:avLst/>
          </a:prstGeom>
          <a:solidFill>
            <a:srgbClr val="F8D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946895" y="2978649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220R</a:t>
            </a:r>
            <a:r>
              <a:rPr lang="en-US" sz="1000" dirty="0" smtClean="0"/>
              <a:t> </a:t>
            </a:r>
            <a:r>
              <a:rPr lang="en-US" sz="1000" dirty="0" err="1" smtClean="0"/>
              <a:t>96G</a:t>
            </a:r>
            <a:r>
              <a:rPr lang="en-US" sz="1000" dirty="0" smtClean="0"/>
              <a:t> </a:t>
            </a:r>
            <a:r>
              <a:rPr lang="en-US" sz="1000" dirty="0" err="1" smtClean="0"/>
              <a:t>39B</a:t>
            </a:r>
            <a:endParaRPr lang="en-US" sz="1000" dirty="0"/>
          </a:p>
        </p:txBody>
      </p:sp>
      <p:sp>
        <p:nvSpPr>
          <p:cNvPr id="77" name="Rechteck 76"/>
          <p:cNvSpPr/>
          <p:nvPr/>
        </p:nvSpPr>
        <p:spPr>
          <a:xfrm>
            <a:off x="4946896" y="3710936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227R</a:t>
            </a:r>
            <a:r>
              <a:rPr lang="en-US" sz="1000" dirty="0" smtClean="0"/>
              <a:t> </a:t>
            </a:r>
            <a:r>
              <a:rPr lang="en-US" sz="1000" dirty="0" err="1" smtClean="0"/>
              <a:t>128G</a:t>
            </a:r>
            <a:r>
              <a:rPr lang="en-US" sz="1000" dirty="0" smtClean="0"/>
              <a:t> </a:t>
            </a:r>
            <a:r>
              <a:rPr lang="en-US" sz="1000" dirty="0" err="1" smtClean="0"/>
              <a:t>82B</a:t>
            </a:r>
            <a:endParaRPr lang="en-US" sz="1000" dirty="0"/>
          </a:p>
        </p:txBody>
      </p:sp>
      <p:sp>
        <p:nvSpPr>
          <p:cNvPr id="78" name="Rechteck 77"/>
          <p:cNvSpPr/>
          <p:nvPr/>
        </p:nvSpPr>
        <p:spPr>
          <a:xfrm>
            <a:off x="4864336" y="443912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234R</a:t>
            </a:r>
            <a:r>
              <a:rPr lang="en-US" sz="1000" dirty="0" smtClean="0"/>
              <a:t> </a:t>
            </a:r>
            <a:r>
              <a:rPr lang="en-US" sz="1000" dirty="0" err="1" smtClean="0"/>
              <a:t>160G</a:t>
            </a:r>
            <a:r>
              <a:rPr lang="en-US" sz="1000" dirty="0" smtClean="0"/>
              <a:t> </a:t>
            </a:r>
            <a:r>
              <a:rPr lang="en-US" sz="1000" dirty="0" err="1" smtClean="0"/>
              <a:t>125B</a:t>
            </a:r>
            <a:endParaRPr lang="en-US" sz="1000" dirty="0"/>
          </a:p>
        </p:txBody>
      </p:sp>
      <p:sp>
        <p:nvSpPr>
          <p:cNvPr id="79" name="Rechteck 78"/>
          <p:cNvSpPr/>
          <p:nvPr/>
        </p:nvSpPr>
        <p:spPr>
          <a:xfrm>
            <a:off x="4845711" y="516745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241R</a:t>
            </a:r>
            <a:r>
              <a:rPr lang="en-US" sz="1000" dirty="0" smtClean="0"/>
              <a:t> </a:t>
            </a:r>
            <a:r>
              <a:rPr lang="en-US" sz="1000" dirty="0" err="1" smtClean="0"/>
              <a:t>191G</a:t>
            </a:r>
            <a:r>
              <a:rPr lang="en-US" sz="1000" dirty="0" smtClean="0"/>
              <a:t> </a:t>
            </a:r>
            <a:r>
              <a:rPr lang="en-US" sz="1000" dirty="0" err="1" smtClean="0"/>
              <a:t>169B</a:t>
            </a:r>
            <a:endParaRPr lang="en-US" sz="1000" dirty="0"/>
          </a:p>
        </p:txBody>
      </p:sp>
      <p:sp>
        <p:nvSpPr>
          <p:cNvPr id="80" name="Rechteck 79"/>
          <p:cNvSpPr/>
          <p:nvPr/>
        </p:nvSpPr>
        <p:spPr>
          <a:xfrm>
            <a:off x="4864336" y="5871176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248R</a:t>
            </a:r>
            <a:r>
              <a:rPr lang="en-US" sz="1000" dirty="0" smtClean="0"/>
              <a:t> </a:t>
            </a:r>
            <a:r>
              <a:rPr lang="en-US" sz="1000" dirty="0" err="1" smtClean="0"/>
              <a:t>223G</a:t>
            </a:r>
            <a:r>
              <a:rPr lang="en-US" sz="1000" dirty="0" smtClean="0"/>
              <a:t> </a:t>
            </a:r>
            <a:r>
              <a:rPr lang="en-US" sz="1000" dirty="0" err="1" smtClean="0"/>
              <a:t>212B</a:t>
            </a:r>
            <a:endParaRPr lang="en-US" sz="1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01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Ergänzungsfarben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AFE09599-E0A6-43F3-80A7-56B7E897668B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de-CH" smtClean="0"/>
              <a:t>Workflow Optimization, Filip Kočovski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 bwMode="auto">
          <a:xfrm>
            <a:off x="1547074" y="2627784"/>
            <a:ext cx="1206260" cy="360040"/>
          </a:xfrm>
          <a:prstGeom prst="rect">
            <a:avLst/>
          </a:prstGeom>
          <a:solidFill>
            <a:srgbClr val="0B82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47074" y="3347864"/>
            <a:ext cx="1206260" cy="360040"/>
          </a:xfrm>
          <a:prstGeom prst="rect">
            <a:avLst/>
          </a:prstGeom>
          <a:solidFill>
            <a:srgbClr val="3C9FB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44006" y="4796408"/>
            <a:ext cx="1209328" cy="360040"/>
          </a:xfrm>
          <a:prstGeom prst="rect">
            <a:avLst/>
          </a:prstGeom>
          <a:solidFill>
            <a:srgbClr val="9ED0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24149" y="2138210"/>
            <a:ext cx="7781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Türkis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78938" y="2542761"/>
            <a:ext cx="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30" name="Rechteck 29"/>
          <p:cNvSpPr/>
          <p:nvPr/>
        </p:nvSpPr>
        <p:spPr bwMode="auto">
          <a:xfrm>
            <a:off x="1547074" y="4067944"/>
            <a:ext cx="1206260" cy="360040"/>
          </a:xfrm>
          <a:prstGeom prst="rect">
            <a:avLst/>
          </a:prstGeom>
          <a:solidFill>
            <a:srgbClr val="6BB7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1544006" y="5516488"/>
            <a:ext cx="1209328" cy="360040"/>
          </a:xfrm>
          <a:prstGeom prst="rect">
            <a:avLst/>
          </a:prstGeom>
          <a:solidFill>
            <a:srgbClr val="CFE8E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81126" y="3262841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878937" y="3982921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878937" y="4786042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40%</a:t>
            </a:r>
            <a:endParaRPr lang="en-US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878937" y="5506122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40" name="Rechteck 39"/>
          <p:cNvSpPr/>
          <p:nvPr/>
        </p:nvSpPr>
        <p:spPr>
          <a:xfrm>
            <a:off x="1648259" y="2984002"/>
            <a:ext cx="10948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11R</a:t>
            </a:r>
            <a:r>
              <a:rPr lang="en-US" sz="1000" dirty="0" smtClean="0"/>
              <a:t> </a:t>
            </a:r>
            <a:r>
              <a:rPr lang="en-US" sz="1000" dirty="0" err="1" smtClean="0"/>
              <a:t>130G</a:t>
            </a:r>
            <a:r>
              <a:rPr lang="en-US" sz="1000" dirty="0" smtClean="0"/>
              <a:t> </a:t>
            </a:r>
            <a:r>
              <a:rPr lang="en-US" sz="1000" dirty="0" err="1" smtClean="0"/>
              <a:t>160B</a:t>
            </a:r>
            <a:endParaRPr lang="en-US" sz="1000" dirty="0"/>
          </a:p>
        </p:txBody>
      </p:sp>
      <p:sp>
        <p:nvSpPr>
          <p:cNvPr id="41" name="Rechteck 40"/>
          <p:cNvSpPr/>
          <p:nvPr/>
        </p:nvSpPr>
        <p:spPr>
          <a:xfrm>
            <a:off x="1648259" y="3716289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60R</a:t>
            </a:r>
            <a:r>
              <a:rPr lang="en-US" sz="1000" dirty="0" smtClean="0"/>
              <a:t> </a:t>
            </a:r>
            <a:r>
              <a:rPr lang="en-US" sz="1000" dirty="0" err="1" smtClean="0"/>
              <a:t>159G</a:t>
            </a:r>
            <a:r>
              <a:rPr lang="en-US" sz="1000" dirty="0" smtClean="0"/>
              <a:t> </a:t>
            </a:r>
            <a:r>
              <a:rPr lang="en-US" sz="1000" dirty="0" err="1" smtClean="0"/>
              <a:t>182B</a:t>
            </a:r>
            <a:endParaRPr lang="en-US" sz="1000" dirty="0"/>
          </a:p>
        </p:txBody>
      </p:sp>
      <p:sp>
        <p:nvSpPr>
          <p:cNvPr id="42" name="Rechteck 41"/>
          <p:cNvSpPr/>
          <p:nvPr/>
        </p:nvSpPr>
        <p:spPr>
          <a:xfrm>
            <a:off x="1565699" y="4444475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107R</a:t>
            </a:r>
            <a:r>
              <a:rPr lang="en-US" sz="1000" dirty="0" smtClean="0"/>
              <a:t> </a:t>
            </a:r>
            <a:r>
              <a:rPr lang="en-US" sz="1000" dirty="0" err="1" smtClean="0"/>
              <a:t>183G</a:t>
            </a:r>
            <a:r>
              <a:rPr lang="en-US" sz="1000" dirty="0" smtClean="0"/>
              <a:t> </a:t>
            </a:r>
            <a:r>
              <a:rPr lang="en-US" sz="1000" dirty="0" err="1" smtClean="0"/>
              <a:t>199B</a:t>
            </a:r>
            <a:endParaRPr lang="en-US" sz="1000" dirty="0"/>
          </a:p>
        </p:txBody>
      </p:sp>
      <p:sp>
        <p:nvSpPr>
          <p:cNvPr id="43" name="Rechteck 42"/>
          <p:cNvSpPr/>
          <p:nvPr/>
        </p:nvSpPr>
        <p:spPr>
          <a:xfrm>
            <a:off x="1547074" y="5172805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158R</a:t>
            </a:r>
            <a:r>
              <a:rPr lang="en-US" sz="1000" dirty="0" smtClean="0"/>
              <a:t> </a:t>
            </a:r>
            <a:r>
              <a:rPr lang="en-US" sz="1000" dirty="0" err="1" smtClean="0"/>
              <a:t>208G</a:t>
            </a:r>
            <a:r>
              <a:rPr lang="en-US" sz="1000" dirty="0" smtClean="0"/>
              <a:t> </a:t>
            </a:r>
            <a:r>
              <a:rPr lang="en-US" sz="1000" dirty="0" err="1" smtClean="0"/>
              <a:t>217B</a:t>
            </a:r>
            <a:endParaRPr lang="en-US" sz="1000" dirty="0"/>
          </a:p>
        </p:txBody>
      </p:sp>
      <p:sp>
        <p:nvSpPr>
          <p:cNvPr id="44" name="Rechteck 43"/>
          <p:cNvSpPr/>
          <p:nvPr/>
        </p:nvSpPr>
        <p:spPr>
          <a:xfrm>
            <a:off x="1565699" y="587652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207R</a:t>
            </a:r>
            <a:r>
              <a:rPr lang="en-US" sz="1000" dirty="0" smtClean="0"/>
              <a:t> </a:t>
            </a:r>
            <a:r>
              <a:rPr lang="en-US" sz="1000" dirty="0" err="1" smtClean="0"/>
              <a:t>232G</a:t>
            </a:r>
            <a:r>
              <a:rPr lang="en-US" sz="1000" dirty="0" smtClean="0"/>
              <a:t> </a:t>
            </a:r>
            <a:r>
              <a:rPr lang="en-US" sz="1000" dirty="0" err="1" smtClean="0"/>
              <a:t>236B</a:t>
            </a:r>
            <a:endParaRPr lang="en-US" sz="10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3198179" y="2621687"/>
            <a:ext cx="1206260" cy="360040"/>
          </a:xfrm>
          <a:prstGeom prst="rect">
            <a:avLst/>
          </a:prstGeom>
          <a:solidFill>
            <a:srgbClr val="2A7F6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198179" y="3341767"/>
            <a:ext cx="1206260" cy="360040"/>
          </a:xfrm>
          <a:prstGeom prst="rect">
            <a:avLst/>
          </a:prstGeom>
          <a:solidFill>
            <a:srgbClr val="569D8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3195111" y="4790311"/>
            <a:ext cx="1209328" cy="360040"/>
          </a:xfrm>
          <a:prstGeom prst="rect">
            <a:avLst/>
          </a:prstGeom>
          <a:solidFill>
            <a:srgbClr val="ABCE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041367" y="2132113"/>
            <a:ext cx="15055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Flaschengrün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 bwMode="auto">
          <a:xfrm>
            <a:off x="3198179" y="4061847"/>
            <a:ext cx="1206260" cy="360040"/>
          </a:xfrm>
          <a:prstGeom prst="rect">
            <a:avLst/>
          </a:prstGeom>
          <a:solidFill>
            <a:srgbClr val="80B6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3195111" y="5510391"/>
            <a:ext cx="1209328" cy="360040"/>
          </a:xfrm>
          <a:prstGeom prst="rect">
            <a:avLst/>
          </a:prstGeom>
          <a:solidFill>
            <a:srgbClr val="D5E7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85382" y="2977905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42R</a:t>
            </a:r>
            <a:r>
              <a:rPr lang="en-US" sz="1000" dirty="0" smtClean="0"/>
              <a:t> </a:t>
            </a:r>
            <a:r>
              <a:rPr lang="en-US" sz="1000" dirty="0" err="1" smtClean="0"/>
              <a:t>127G</a:t>
            </a:r>
            <a:r>
              <a:rPr lang="en-US" sz="1000" dirty="0" smtClean="0"/>
              <a:t> </a:t>
            </a:r>
            <a:r>
              <a:rPr lang="en-US" sz="1000" dirty="0" err="1" smtClean="0"/>
              <a:t>98B</a:t>
            </a:r>
            <a:endParaRPr lang="en-US" sz="1000" dirty="0"/>
          </a:p>
        </p:txBody>
      </p:sp>
      <p:sp>
        <p:nvSpPr>
          <p:cNvPr id="55" name="Rechteck 54"/>
          <p:cNvSpPr/>
          <p:nvPr/>
        </p:nvSpPr>
        <p:spPr>
          <a:xfrm>
            <a:off x="3257391" y="3710192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86R</a:t>
            </a:r>
            <a:r>
              <a:rPr lang="en-US" sz="1000" dirty="0" smtClean="0"/>
              <a:t> </a:t>
            </a:r>
            <a:r>
              <a:rPr lang="en-US" sz="1000" dirty="0" err="1" smtClean="0"/>
              <a:t>157G</a:t>
            </a:r>
            <a:r>
              <a:rPr lang="en-US" sz="1000" dirty="0" smtClean="0"/>
              <a:t> </a:t>
            </a:r>
            <a:r>
              <a:rPr lang="en-US" sz="1000" dirty="0" err="1" smtClean="0"/>
              <a:t>133B</a:t>
            </a:r>
            <a:endParaRPr lang="en-US" sz="1000" dirty="0"/>
          </a:p>
        </p:txBody>
      </p:sp>
      <p:sp>
        <p:nvSpPr>
          <p:cNvPr id="56" name="Rechteck 55"/>
          <p:cNvSpPr/>
          <p:nvPr/>
        </p:nvSpPr>
        <p:spPr>
          <a:xfrm>
            <a:off x="3216804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128R</a:t>
            </a:r>
            <a:r>
              <a:rPr lang="en-US" sz="1000" dirty="0" smtClean="0"/>
              <a:t> </a:t>
            </a:r>
            <a:r>
              <a:rPr lang="en-US" sz="1000" dirty="0" err="1" smtClean="0"/>
              <a:t>182G</a:t>
            </a:r>
            <a:r>
              <a:rPr lang="en-US" sz="1000" dirty="0" smtClean="0"/>
              <a:t> </a:t>
            </a:r>
            <a:r>
              <a:rPr lang="en-US" sz="1000" dirty="0" err="1" smtClean="0"/>
              <a:t>164B</a:t>
            </a:r>
            <a:endParaRPr lang="en-US" sz="1000" dirty="0"/>
          </a:p>
        </p:txBody>
      </p:sp>
      <p:sp>
        <p:nvSpPr>
          <p:cNvPr id="57" name="Rechteck 56"/>
          <p:cNvSpPr/>
          <p:nvPr/>
        </p:nvSpPr>
        <p:spPr>
          <a:xfrm>
            <a:off x="3233808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171R</a:t>
            </a:r>
            <a:r>
              <a:rPr lang="en-US" sz="1000" dirty="0" smtClean="0"/>
              <a:t> </a:t>
            </a:r>
            <a:r>
              <a:rPr lang="en-US" sz="1000" dirty="0" err="1" smtClean="0"/>
              <a:t>206G</a:t>
            </a:r>
            <a:r>
              <a:rPr lang="en-US" sz="1000" dirty="0" smtClean="0"/>
              <a:t> </a:t>
            </a:r>
            <a:r>
              <a:rPr lang="en-US" sz="1000" dirty="0" err="1" smtClean="0"/>
              <a:t>194B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3216804" y="587043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213R</a:t>
            </a:r>
            <a:r>
              <a:rPr lang="en-US" sz="1000" dirty="0" smtClean="0"/>
              <a:t> </a:t>
            </a:r>
            <a:r>
              <a:rPr lang="en-US" sz="1000" dirty="0" err="1" smtClean="0"/>
              <a:t>231G</a:t>
            </a:r>
            <a:r>
              <a:rPr lang="en-US" sz="1000" dirty="0" smtClean="0"/>
              <a:t> </a:t>
            </a:r>
            <a:r>
              <a:rPr lang="en-US" sz="1000" dirty="0" err="1" smtClean="0"/>
              <a:t>225B</a:t>
            </a:r>
            <a:endParaRPr lang="en-US" sz="1000" dirty="0"/>
          </a:p>
        </p:txBody>
      </p:sp>
      <p:sp>
        <p:nvSpPr>
          <p:cNvPr id="70" name="Rechteck 69"/>
          <p:cNvSpPr/>
          <p:nvPr/>
        </p:nvSpPr>
        <p:spPr bwMode="auto">
          <a:xfrm>
            <a:off x="4844634" y="2621687"/>
            <a:ext cx="1206260" cy="360040"/>
          </a:xfrm>
          <a:prstGeom prst="rect">
            <a:avLst/>
          </a:prstGeom>
          <a:solidFill>
            <a:srgbClr val="91C3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4844634" y="3341767"/>
            <a:ext cx="1206260" cy="360040"/>
          </a:xfrm>
          <a:prstGeom prst="rect">
            <a:avLst/>
          </a:prstGeom>
          <a:solidFill>
            <a:srgbClr val="AAD47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4841566" y="4790311"/>
            <a:ext cx="1209328" cy="360040"/>
          </a:xfrm>
          <a:prstGeom prst="rect">
            <a:avLst/>
          </a:prstGeom>
          <a:solidFill>
            <a:srgbClr val="D5E9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841566" y="2132113"/>
            <a:ext cx="127566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Lindengrün</a:t>
            </a:r>
            <a:endParaRPr lang="en-US" dirty="0"/>
          </a:p>
        </p:txBody>
      </p:sp>
      <p:sp>
        <p:nvSpPr>
          <p:cNvPr id="74" name="Rechteck 73"/>
          <p:cNvSpPr/>
          <p:nvPr/>
        </p:nvSpPr>
        <p:spPr bwMode="auto">
          <a:xfrm>
            <a:off x="4844634" y="4061847"/>
            <a:ext cx="1206260" cy="360040"/>
          </a:xfrm>
          <a:prstGeom prst="rect">
            <a:avLst/>
          </a:prstGeom>
          <a:solidFill>
            <a:srgbClr val="BFDF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841566" y="5510391"/>
            <a:ext cx="1209328" cy="360040"/>
          </a:xfrm>
          <a:prstGeom prst="rect">
            <a:avLst/>
          </a:prstGeom>
          <a:solidFill>
            <a:srgbClr val="EAF4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889306" y="2977905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145R</a:t>
            </a:r>
            <a:r>
              <a:rPr lang="en-US" sz="1000" dirty="0" smtClean="0"/>
              <a:t> </a:t>
            </a:r>
            <a:r>
              <a:rPr lang="en-US" sz="1000" dirty="0" err="1" smtClean="0"/>
              <a:t>195G</a:t>
            </a:r>
            <a:r>
              <a:rPr lang="en-US" sz="1000" dirty="0" smtClean="0"/>
              <a:t> </a:t>
            </a:r>
            <a:r>
              <a:rPr lang="en-US" sz="1000" dirty="0" err="1" smtClean="0"/>
              <a:t>74B</a:t>
            </a:r>
            <a:endParaRPr lang="en-US" sz="1000" dirty="0"/>
          </a:p>
        </p:txBody>
      </p:sp>
      <p:sp>
        <p:nvSpPr>
          <p:cNvPr id="77" name="Rechteck 76"/>
          <p:cNvSpPr/>
          <p:nvPr/>
        </p:nvSpPr>
        <p:spPr>
          <a:xfrm>
            <a:off x="4841566" y="3710192"/>
            <a:ext cx="11661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170R</a:t>
            </a:r>
            <a:r>
              <a:rPr lang="en-US" sz="1000" dirty="0" smtClean="0"/>
              <a:t> </a:t>
            </a:r>
            <a:r>
              <a:rPr lang="en-US" sz="1000" dirty="0" err="1" smtClean="0"/>
              <a:t>212G</a:t>
            </a:r>
            <a:r>
              <a:rPr lang="en-US" sz="1000" dirty="0" smtClean="0"/>
              <a:t> </a:t>
            </a:r>
            <a:r>
              <a:rPr lang="en-US" sz="1000" dirty="0" err="1" smtClean="0"/>
              <a:t>112B</a:t>
            </a:r>
            <a:endParaRPr lang="en-US" sz="1000" dirty="0"/>
          </a:p>
        </p:txBody>
      </p:sp>
      <p:sp>
        <p:nvSpPr>
          <p:cNvPr id="78" name="Rechteck 77"/>
          <p:cNvSpPr/>
          <p:nvPr/>
        </p:nvSpPr>
        <p:spPr>
          <a:xfrm>
            <a:off x="4863259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191R</a:t>
            </a:r>
            <a:r>
              <a:rPr lang="en-US" sz="1000" dirty="0" smtClean="0"/>
              <a:t> </a:t>
            </a:r>
            <a:r>
              <a:rPr lang="en-US" sz="1000" dirty="0" err="1" smtClean="0"/>
              <a:t>223G</a:t>
            </a:r>
            <a:r>
              <a:rPr lang="en-US" sz="1000" dirty="0" smtClean="0"/>
              <a:t> </a:t>
            </a:r>
            <a:r>
              <a:rPr lang="en-US" sz="1000" dirty="0" err="1" smtClean="0"/>
              <a:t>148B</a:t>
            </a:r>
            <a:endParaRPr lang="en-US" sz="1000" dirty="0"/>
          </a:p>
        </p:txBody>
      </p:sp>
      <p:sp>
        <p:nvSpPr>
          <p:cNvPr id="79" name="Rechteck 78"/>
          <p:cNvSpPr/>
          <p:nvPr/>
        </p:nvSpPr>
        <p:spPr>
          <a:xfrm>
            <a:off x="4844634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213R</a:t>
            </a:r>
            <a:r>
              <a:rPr lang="en-US" sz="1000" dirty="0" smtClean="0"/>
              <a:t> </a:t>
            </a:r>
            <a:r>
              <a:rPr lang="en-US" sz="1000" dirty="0" err="1" smtClean="0"/>
              <a:t>233G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80" name="Rechteck 79"/>
          <p:cNvSpPr/>
          <p:nvPr/>
        </p:nvSpPr>
        <p:spPr>
          <a:xfrm>
            <a:off x="4863259" y="587043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234R</a:t>
            </a:r>
            <a:r>
              <a:rPr lang="en-US" sz="1000" dirty="0" smtClean="0"/>
              <a:t> </a:t>
            </a:r>
            <a:r>
              <a:rPr lang="en-US" sz="1000" dirty="0" err="1" smtClean="0"/>
              <a:t>244G</a:t>
            </a:r>
            <a:r>
              <a:rPr lang="en-US" sz="1000" dirty="0" smtClean="0"/>
              <a:t> </a:t>
            </a:r>
            <a:r>
              <a:rPr lang="en-US" sz="1000" dirty="0" err="1" smtClean="0"/>
              <a:t>219B</a:t>
            </a:r>
            <a:endParaRPr lang="en-US" sz="1000" dirty="0"/>
          </a:p>
        </p:txBody>
      </p:sp>
      <p:sp>
        <p:nvSpPr>
          <p:cNvPr id="45" name="Rechteck 44"/>
          <p:cNvSpPr/>
          <p:nvPr/>
        </p:nvSpPr>
        <p:spPr bwMode="auto">
          <a:xfrm>
            <a:off x="6515626" y="2621687"/>
            <a:ext cx="1206260" cy="360040"/>
          </a:xfrm>
          <a:prstGeom prst="rect">
            <a:avLst/>
          </a:prstGeom>
          <a:solidFill>
            <a:srgbClr val="FEDE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auto">
          <a:xfrm>
            <a:off x="6515626" y="3341767"/>
            <a:ext cx="1206260" cy="360040"/>
          </a:xfrm>
          <a:prstGeom prst="rect">
            <a:avLst/>
          </a:prstGeom>
          <a:solidFill>
            <a:srgbClr val="FBE65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6512558" y="4790311"/>
            <a:ext cx="1209328" cy="360040"/>
          </a:xfrm>
          <a:prstGeom prst="rect">
            <a:avLst/>
          </a:prstGeom>
          <a:solidFill>
            <a:srgbClr val="FDF3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6497750" y="2132113"/>
            <a:ext cx="11699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Warmgelb</a:t>
            </a:r>
            <a:endParaRPr lang="en-US" dirty="0"/>
          </a:p>
        </p:txBody>
      </p:sp>
      <p:sp>
        <p:nvSpPr>
          <p:cNvPr id="60" name="Rechteck 59"/>
          <p:cNvSpPr/>
          <p:nvPr/>
        </p:nvSpPr>
        <p:spPr bwMode="auto">
          <a:xfrm>
            <a:off x="6515626" y="4061847"/>
            <a:ext cx="1206260" cy="360040"/>
          </a:xfrm>
          <a:prstGeom prst="rect">
            <a:avLst/>
          </a:prstGeom>
          <a:solidFill>
            <a:srgbClr val="FCEC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61" name="Rechteck 60"/>
          <p:cNvSpPr/>
          <p:nvPr/>
        </p:nvSpPr>
        <p:spPr bwMode="auto">
          <a:xfrm>
            <a:off x="6512558" y="5510391"/>
            <a:ext cx="1209328" cy="360040"/>
          </a:xfrm>
          <a:prstGeom prst="rect">
            <a:avLst/>
          </a:prstGeom>
          <a:solidFill>
            <a:srgbClr val="FEF9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616810" y="2977905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254R</a:t>
            </a:r>
            <a:r>
              <a:rPr lang="en-US" sz="1000" dirty="0" smtClean="0"/>
              <a:t> </a:t>
            </a:r>
            <a:r>
              <a:rPr lang="en-US" sz="1000" dirty="0" err="1" smtClean="0"/>
              <a:t>222G</a:t>
            </a:r>
            <a:r>
              <a:rPr lang="en-US" sz="1000" dirty="0" smtClean="0"/>
              <a:t> </a:t>
            </a:r>
            <a:r>
              <a:rPr lang="en-US" sz="1000" dirty="0" err="1" smtClean="0"/>
              <a:t>0B</a:t>
            </a:r>
            <a:endParaRPr lang="en-US" sz="1000" dirty="0"/>
          </a:p>
        </p:txBody>
      </p:sp>
      <p:sp>
        <p:nvSpPr>
          <p:cNvPr id="63" name="Rechteck 62"/>
          <p:cNvSpPr/>
          <p:nvPr/>
        </p:nvSpPr>
        <p:spPr>
          <a:xfrm>
            <a:off x="6569759" y="3710192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251R</a:t>
            </a:r>
            <a:r>
              <a:rPr lang="en-US" sz="1000" dirty="0" smtClean="0"/>
              <a:t> </a:t>
            </a:r>
            <a:r>
              <a:rPr lang="en-US" sz="1000" dirty="0" err="1" smtClean="0"/>
              <a:t>230G</a:t>
            </a:r>
            <a:r>
              <a:rPr lang="en-US" sz="1000" dirty="0" smtClean="0"/>
              <a:t> </a:t>
            </a:r>
            <a:r>
              <a:rPr lang="en-US" sz="1000" dirty="0" err="1" smtClean="0"/>
              <a:t>81B</a:t>
            </a:r>
            <a:endParaRPr lang="en-US" sz="1000" dirty="0"/>
          </a:p>
        </p:txBody>
      </p:sp>
      <p:sp>
        <p:nvSpPr>
          <p:cNvPr id="64" name="Rechteck 63"/>
          <p:cNvSpPr/>
          <p:nvPr/>
        </p:nvSpPr>
        <p:spPr>
          <a:xfrm>
            <a:off x="6534251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252R</a:t>
            </a:r>
            <a:r>
              <a:rPr lang="en-US" sz="1000" dirty="0" smtClean="0"/>
              <a:t> </a:t>
            </a:r>
            <a:r>
              <a:rPr lang="en-US" sz="1000" dirty="0" err="1" smtClean="0"/>
              <a:t>236G</a:t>
            </a:r>
            <a:r>
              <a:rPr lang="en-US" sz="1000" dirty="0" smtClean="0"/>
              <a:t> </a:t>
            </a:r>
            <a:r>
              <a:rPr lang="en-US" sz="1000" dirty="0" err="1" smtClean="0"/>
              <a:t>124B</a:t>
            </a:r>
            <a:endParaRPr lang="en-US" sz="1000" dirty="0"/>
          </a:p>
        </p:txBody>
      </p:sp>
      <p:sp>
        <p:nvSpPr>
          <p:cNvPr id="65" name="Rechteck 64"/>
          <p:cNvSpPr/>
          <p:nvPr/>
        </p:nvSpPr>
        <p:spPr>
          <a:xfrm>
            <a:off x="6515626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253R</a:t>
            </a:r>
            <a:r>
              <a:rPr lang="en-US" sz="1000" dirty="0" smtClean="0"/>
              <a:t> </a:t>
            </a:r>
            <a:r>
              <a:rPr lang="en-US" sz="1000" dirty="0" err="1" smtClean="0"/>
              <a:t>243G</a:t>
            </a:r>
            <a:r>
              <a:rPr lang="en-US" sz="1000" dirty="0" smtClean="0"/>
              <a:t> </a:t>
            </a:r>
            <a:r>
              <a:rPr lang="en-US" sz="1000" dirty="0" err="1" smtClean="0"/>
              <a:t>168B</a:t>
            </a:r>
            <a:endParaRPr lang="en-US" sz="1000" dirty="0"/>
          </a:p>
        </p:txBody>
      </p:sp>
      <p:sp>
        <p:nvSpPr>
          <p:cNvPr id="66" name="Rechteck 65"/>
          <p:cNvSpPr/>
          <p:nvPr/>
        </p:nvSpPr>
        <p:spPr>
          <a:xfrm>
            <a:off x="6534251" y="5870432"/>
            <a:ext cx="1151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254R</a:t>
            </a:r>
            <a:r>
              <a:rPr lang="en-US" sz="1000" dirty="0" smtClean="0"/>
              <a:t> </a:t>
            </a:r>
            <a:r>
              <a:rPr lang="en-US" sz="1000" dirty="0" err="1" smtClean="0"/>
              <a:t>249B</a:t>
            </a:r>
            <a:r>
              <a:rPr lang="en-US" sz="1000" dirty="0" smtClean="0"/>
              <a:t> </a:t>
            </a:r>
            <a:r>
              <a:rPr lang="en-US" sz="1000" dirty="0" err="1" smtClean="0"/>
              <a:t>211B</a:t>
            </a:r>
            <a:endParaRPr lang="en-US" sz="1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5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human agents interaction with </a:t>
            </a:r>
            <a:r>
              <a:rPr lang="en-US" dirty="0" smtClean="0"/>
              <a:t>workflow management systems in </a:t>
            </a:r>
            <a:r>
              <a:rPr lang="en-US" dirty="0" smtClean="0"/>
              <a:t>order to: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Save costs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Equalize workload fairness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Improve resources usage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Can current optimization methods for job assignment in </a:t>
            </a:r>
            <a:r>
              <a:rPr lang="en-US" dirty="0" smtClean="0"/>
              <a:t>workflow management systems be </a:t>
            </a:r>
            <a:r>
              <a:rPr lang="en-US" dirty="0"/>
              <a:t>further developed?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Are </a:t>
            </a:r>
            <a:r>
              <a:rPr lang="en-US" dirty="0"/>
              <a:t>there state of the art approaches that can complement job assignment with </a:t>
            </a:r>
            <a:r>
              <a:rPr lang="en-US" dirty="0" smtClean="0"/>
              <a:t>mixed integer linear programming </a:t>
            </a:r>
            <a:r>
              <a:rPr lang="en-US" dirty="0"/>
              <a:t>methods?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Even Simulation Environment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5" y="2987988"/>
            <a:ext cx="10369550" cy="23218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Policies According to Zeng and Zhao (2005)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Least Loaded Qualified Person (LLQP)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Shared Queue (SQ)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K-Batch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K-Batch-1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1-Batch-1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661</TotalTime>
  <Words>1280</Words>
  <Application>Microsoft Office PowerPoint</Application>
  <PresentationFormat>Widescreen</PresentationFormat>
  <Paragraphs>350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ＭＳ Ｐゴシック</vt:lpstr>
      <vt:lpstr>Arial</vt:lpstr>
      <vt:lpstr>Cambria Math</vt:lpstr>
      <vt:lpstr>UZH</vt:lpstr>
      <vt:lpstr>Workflow Optimization</vt:lpstr>
      <vt:lpstr>Table of Contents</vt:lpstr>
      <vt:lpstr>Table of Contents </vt:lpstr>
      <vt:lpstr>Introduction</vt:lpstr>
      <vt:lpstr>Motivation</vt:lpstr>
      <vt:lpstr>Research Questions</vt:lpstr>
      <vt:lpstr>Methodology</vt:lpstr>
      <vt:lpstr>Discrete Even Simulation Environment</vt:lpstr>
      <vt:lpstr>Optimization Policies According to Zeng and Zhao (2005)</vt:lpstr>
      <vt:lpstr>Policies Legend</vt:lpstr>
      <vt:lpstr>Least Loaded Qualified Person (LLQP)</vt:lpstr>
      <vt:lpstr>Shared Queue (SQ)</vt:lpstr>
      <vt:lpstr>K-Batch</vt:lpstr>
      <vt:lpstr>K-Batch-1</vt:lpstr>
      <vt:lpstr>1-Batch-1</vt:lpstr>
      <vt:lpstr>Formulations for Batch Policies</vt:lpstr>
      <vt:lpstr>Minimizing Sequential Assignment (MSA)</vt:lpstr>
      <vt:lpstr>Service Time Minimization with ESDMF as Upper Bound (ST)</vt:lpstr>
      <vt:lpstr>Reinforcement Learning According to Sutton and Barto (2017)</vt:lpstr>
      <vt:lpstr>Monte Carlo</vt:lpstr>
      <vt:lpstr>Temporal Difference</vt:lpstr>
      <vt:lpstr>Reinforcement Learning Policies</vt:lpstr>
      <vt:lpstr>Results</vt:lpstr>
      <vt:lpstr>Key Performance Indicators (KPIs)</vt:lpstr>
      <vt:lpstr>Optimization Results</vt:lpstr>
      <vt:lpstr>Reinforcement Learning Results</vt:lpstr>
      <vt:lpstr>Discussion, Conclusion and Outlook</vt:lpstr>
      <vt:lpstr>Optimization Fairness</vt:lpstr>
      <vt:lpstr>Problem Formulation Complexity</vt:lpstr>
      <vt:lpstr>MILP Speedup Tradeoff</vt:lpstr>
      <vt:lpstr>Reinforcement Learning Alternative</vt:lpstr>
      <vt:lpstr>Future Work</vt:lpstr>
      <vt:lpstr>Research Question 1</vt:lpstr>
      <vt:lpstr>Research Question 2</vt:lpstr>
      <vt:lpstr>Resources</vt:lpstr>
      <vt:lpstr>References</vt:lpstr>
      <vt:lpstr>The title of this slide can take up two lines </vt:lpstr>
      <vt:lpstr>The title of this slide can take up two lines </vt:lpstr>
      <vt:lpstr>PowerPoint Presentation</vt:lpstr>
      <vt:lpstr>Kernfarben</vt:lpstr>
      <vt:lpstr>Ergänzungsfarben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Optimization</dc:title>
  <dc:subject/>
  <dc:creator>Filip Kocovski</dc:creator>
  <cp:keywords/>
  <dc:description>Vorlage uzh_praesentationen_16:9_e MSO2016 v3 11.02.2016</dc:description>
  <cp:lastModifiedBy>Filip Kocovski</cp:lastModifiedBy>
  <cp:revision>145</cp:revision>
  <dcterms:created xsi:type="dcterms:W3CDTF">2017-04-12T09:28:12Z</dcterms:created>
  <dcterms:modified xsi:type="dcterms:W3CDTF">2017-04-27T12:52:31Z</dcterms:modified>
  <cp:category/>
</cp:coreProperties>
</file>