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9" r:id="rId3"/>
    <p:sldId id="257" r:id="rId4"/>
    <p:sldId id="264" r:id="rId5"/>
    <p:sldId id="269" r:id="rId6"/>
    <p:sldId id="270" r:id="rId7"/>
    <p:sldId id="266" r:id="rId8"/>
    <p:sldId id="298" r:id="rId9"/>
    <p:sldId id="299" r:id="rId10"/>
    <p:sldId id="300" r:id="rId11"/>
    <p:sldId id="301" r:id="rId12"/>
    <p:sldId id="302" r:id="rId13"/>
    <p:sldId id="273" r:id="rId14"/>
    <p:sldId id="293" r:id="rId15"/>
    <p:sldId id="288" r:id="rId16"/>
    <p:sldId id="289" r:id="rId17"/>
    <p:sldId id="290" r:id="rId18"/>
    <p:sldId id="291" r:id="rId19"/>
    <p:sldId id="292" r:id="rId20"/>
    <p:sldId id="274" r:id="rId21"/>
    <p:sldId id="295" r:id="rId22"/>
    <p:sldId id="296" r:id="rId23"/>
    <p:sldId id="306" r:id="rId24"/>
    <p:sldId id="271" r:id="rId25"/>
    <p:sldId id="284" r:id="rId26"/>
    <p:sldId id="285" r:id="rId27"/>
    <p:sldId id="275" r:id="rId28"/>
    <p:sldId id="303" r:id="rId29"/>
    <p:sldId id="304" r:id="rId30"/>
    <p:sldId id="305" r:id="rId31"/>
    <p:sldId id="267" r:id="rId32"/>
    <p:sldId id="277" r:id="rId33"/>
    <p:sldId id="276" r:id="rId34"/>
    <p:sldId id="278" r:id="rId35"/>
    <p:sldId id="268" r:id="rId36"/>
    <p:sldId id="279" r:id="rId37"/>
    <p:sldId id="280" r:id="rId38"/>
    <p:sldId id="281" r:id="rId39"/>
    <p:sldId id="282" r:id="rId40"/>
    <p:sldId id="283" r:id="rId41"/>
    <p:sldId id="286" r:id="rId42"/>
    <p:sldId id="287" r:id="rId43"/>
    <p:sldId id="294" r:id="rId44"/>
    <p:sldId id="297" r:id="rId45"/>
    <p:sldId id="258" r:id="rId46"/>
    <p:sldId id="263" r:id="rId47"/>
    <p:sldId id="262" r:id="rId48"/>
    <p:sldId id="260" r:id="rId49"/>
    <p:sldId id="261" r:id="rId50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4DE4CB-CE46-498D-B9D5-F85CACFBCD7A}">
          <p14:sldIdLst>
            <p14:sldId id="256"/>
            <p14:sldId id="259"/>
            <p14:sldId id="257"/>
            <p14:sldId id="264"/>
            <p14:sldId id="269"/>
            <p14:sldId id="270"/>
            <p14:sldId id="266"/>
            <p14:sldId id="298"/>
            <p14:sldId id="299"/>
            <p14:sldId id="300"/>
            <p14:sldId id="301"/>
            <p14:sldId id="302"/>
            <p14:sldId id="273"/>
            <p14:sldId id="293"/>
            <p14:sldId id="288"/>
            <p14:sldId id="289"/>
            <p14:sldId id="290"/>
            <p14:sldId id="291"/>
            <p14:sldId id="292"/>
            <p14:sldId id="274"/>
            <p14:sldId id="295"/>
            <p14:sldId id="296"/>
            <p14:sldId id="306"/>
            <p14:sldId id="271"/>
            <p14:sldId id="284"/>
            <p14:sldId id="285"/>
            <p14:sldId id="275"/>
            <p14:sldId id="303"/>
            <p14:sldId id="304"/>
            <p14:sldId id="305"/>
            <p14:sldId id="267"/>
            <p14:sldId id="277"/>
            <p14:sldId id="276"/>
            <p14:sldId id="278"/>
            <p14:sldId id="268"/>
            <p14:sldId id="279"/>
            <p14:sldId id="280"/>
            <p14:sldId id="281"/>
            <p14:sldId id="282"/>
            <p14:sldId id="283"/>
            <p14:sldId id="286"/>
            <p14:sldId id="287"/>
            <p14:sldId id="294"/>
            <p14:sldId id="297"/>
          </p14:sldIdLst>
        </p14:section>
        <p14:section name="Default Slides" id="{28A9C9A5-4707-4224-9892-1B84459CE569}">
          <p14:sldIdLst>
            <p14:sldId id="258"/>
            <p14:sldId id="263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2840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5" pos="5654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8" pos="5473" userDrawn="1">
          <p15:clr>
            <a:srgbClr val="A4A3A4"/>
          </p15:clr>
        </p15:guide>
        <p15:guide id="9" pos="701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42" userDrawn="1">
          <p15:clr>
            <a:srgbClr val="A4A3A4"/>
          </p15:clr>
        </p15:guide>
        <p15:guide id="12" pos="4883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Objects="1">
      <p:cViewPr varScale="1">
        <p:scale>
          <a:sx n="143" d="100"/>
          <a:sy n="143" d="100"/>
        </p:scale>
        <p:origin x="132" y="1002"/>
      </p:cViewPr>
      <p:guideLst>
        <p:guide orient="horz" pos="709"/>
        <p:guide orient="horz" pos="2840"/>
        <p:guide orient="horz" pos="3793"/>
        <p:guide pos="5654"/>
        <p:guide pos="3727"/>
        <p:guide pos="5473"/>
        <p:guide pos="7015"/>
        <p:guide pos="7106"/>
        <p:guide pos="2842"/>
        <p:guide pos="4883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</c:v>
                </c:pt>
                <c:pt idx="1">
                  <c:v>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45</c:v>
                </c:pt>
                <c:pt idx="2">
                  <c:v>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45</c:v>
                </c:pt>
                <c:pt idx="3">
                  <c:v>45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9299112"/>
        <c:axId val="329292056"/>
      </c:lineChart>
      <c:catAx>
        <c:axId val="329299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292056"/>
        <c:crosses val="autoZero"/>
        <c:auto val="1"/>
        <c:lblAlgn val="ctr"/>
        <c:lblOffset val="100"/>
        <c:noMultiLvlLbl val="0"/>
      </c:catAx>
      <c:valAx>
        <c:axId val="329292056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299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35</c:v>
                </c:pt>
                <c:pt idx="2">
                  <c:v>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40</c:v>
                </c:pt>
                <c:pt idx="3">
                  <c:v>40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6810392"/>
        <c:axId val="329294408"/>
      </c:lineChart>
      <c:catAx>
        <c:axId val="326810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294408"/>
        <c:crosses val="autoZero"/>
        <c:auto val="1"/>
        <c:lblAlgn val="ctr"/>
        <c:lblOffset val="100"/>
        <c:noMultiLvlLbl val="0"/>
      </c:catAx>
      <c:valAx>
        <c:axId val="329294408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810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0.85170000000000001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0.81169999999999998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0.25969999999999999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0793584"/>
        <c:axId val="450799856"/>
      </c:barChart>
      <c:catAx>
        <c:axId val="45079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799856"/>
        <c:crosses val="autoZero"/>
        <c:auto val="1"/>
        <c:lblAlgn val="ctr"/>
        <c:lblOffset val="100"/>
        <c:noMultiLvlLbl val="0"/>
      </c:catAx>
      <c:valAx>
        <c:axId val="45079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79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RL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0.87590000000000001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6.8599999999999994E-2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0.80730000000000002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0.25829999999999997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0800248"/>
        <c:axId val="450795936"/>
      </c:barChart>
      <c:catAx>
        <c:axId val="450800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795936"/>
        <c:crosses val="autoZero"/>
        <c:auto val="1"/>
        <c:lblAlgn val="ctr"/>
        <c:lblOffset val="100"/>
        <c:noMultiLvlLbl val="0"/>
      </c:catAx>
      <c:valAx>
        <c:axId val="45079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800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23.77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27.55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26.89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25.08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26.58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0795152"/>
        <c:axId val="450797504"/>
      </c:barChart>
      <c:catAx>
        <c:axId val="45079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797504"/>
        <c:crosses val="autoZero"/>
        <c:auto val="1"/>
        <c:lblAlgn val="ctr"/>
        <c:lblOffset val="100"/>
        <c:noMultiLvlLbl val="0"/>
      </c:catAx>
      <c:valAx>
        <c:axId val="450797504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79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29.41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27.57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23.48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0795544"/>
        <c:axId val="450796328"/>
      </c:barChart>
      <c:catAx>
        <c:axId val="450795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796328"/>
        <c:crosses val="autoZero"/>
        <c:auto val="1"/>
        <c:lblAlgn val="ctr"/>
        <c:lblOffset val="100"/>
        <c:noMultiLvlLbl val="0"/>
      </c:catAx>
      <c:valAx>
        <c:axId val="450796328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795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15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7592-88B6-44B8-8DC1-F031E7284748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E8A6-07E6-4E35-BA17-942B67FDB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C3A2CD8-0910-4F3E-B4BC-AB1508329ADD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Business Intelligence Research Group</a:t>
            </a: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slide" Target="slide2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slide" Target="slide21.xml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hyperlink" Target="https://github.com/fkocovski/thesi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kocovski/optimaltaskassignment" TargetMode="External"/><Relationship Id="rId5" Type="http://schemas.openxmlformats.org/officeDocument/2006/relationships/image" Target="../media/image36.png"/><Relationship Id="rId4" Type="http://schemas.openxmlformats.org/officeDocument/2006/relationships/hyperlink" Target="https://github.com/fkocovski/mt_presentation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Optimization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Optimal Job Assignment in </a:t>
            </a:r>
            <a:r>
              <a:rPr lang="en-US" dirty="0" smtClean="0"/>
              <a:t>a Discrete </a:t>
            </a:r>
            <a:r>
              <a:rPr lang="en-US" dirty="0"/>
              <a:t>Event Simulation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/>
              <a:t>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0F735448-6BEC-4714-AC28-524840E5388C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 units of work performed in a process</a:t>
            </a:r>
          </a:p>
          <a:p>
            <a:r>
              <a:rPr lang="en-US" dirty="0" smtClean="0"/>
              <a:t>Only elements that assign a performer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Exclusive OR (XOR)</a:t>
            </a:r>
          </a:p>
          <a:p>
            <a:pPr lvl="1"/>
            <a:r>
              <a:rPr lang="en-US" dirty="0" smtClean="0"/>
              <a:t>Define exclusivity among paths a token can flow</a:t>
            </a:r>
          </a:p>
          <a:p>
            <a:pPr lvl="1"/>
            <a:r>
              <a:rPr lang="en-US" dirty="0" smtClean="0"/>
              <a:t>XOR do not make decisions, they only test conditions</a:t>
            </a:r>
          </a:p>
          <a:p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Unconditional split and token duplication</a:t>
            </a:r>
          </a:p>
          <a:p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More than one conditional path can be true</a:t>
            </a:r>
          </a:p>
          <a:p>
            <a:pPr lvl="1"/>
            <a:r>
              <a:rPr lang="en-US" dirty="0" smtClean="0"/>
              <a:t>Normally always have a default path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 the end of a token’s path</a:t>
            </a:r>
          </a:p>
          <a:p>
            <a:r>
              <a:rPr lang="en-US" dirty="0" smtClean="0"/>
              <a:t>Possible to have multiple end events in a process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Policies According to Zeng and Zhao (2005)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Least Loaded Qualified Person (LLQP)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Shared Queue (SQ)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K-Batch-1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1-Batch-1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Policies Legend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976690"/>
              </p:ext>
            </p:extLst>
          </p:nvPr>
        </p:nvGraphicFramePr>
        <p:xfrm>
          <a:off x="911225" y="2205038"/>
          <a:ext cx="10369550" cy="4104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4775"/>
                <a:gridCol w="5184775"/>
              </a:tblGrid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Slot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Wall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Policy Decision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lowchart: Process 7"/>
          <p:cNvSpPr/>
          <p:nvPr/>
        </p:nvSpPr>
        <p:spPr bwMode="auto">
          <a:xfrm>
            <a:off x="8472000" y="2925000"/>
            <a:ext cx="432048" cy="2878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7823928" y="3572794"/>
            <a:ext cx="1728192" cy="288206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44000" y="4112715"/>
            <a:ext cx="288032" cy="36004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Flowchart: Document 10"/>
          <p:cNvSpPr>
            <a:spLocks noChangeAspect="1"/>
          </p:cNvSpPr>
          <p:nvPr/>
        </p:nvSpPr>
        <p:spPr bwMode="auto">
          <a:xfrm>
            <a:off x="8472000" y="2296050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Action Button: Return 12">
            <a:hlinkClick r:id="" action="ppaction://hlinkshowjump?jump=lastslideviewed" highlightClick="1"/>
          </p:cNvPr>
          <p:cNvSpPr/>
          <p:nvPr/>
        </p:nvSpPr>
        <p:spPr bwMode="auto">
          <a:xfrm>
            <a:off x="11064751" y="6093296"/>
            <a:ext cx="216024" cy="216022"/>
          </a:xfrm>
          <a:prstGeom prst="actionButtonRetur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48" y="4660143"/>
            <a:ext cx="416190" cy="416190"/>
          </a:xfrm>
          <a:prstGeom prst="rect">
            <a:avLst/>
          </a:prstGeom>
        </p:spPr>
      </p:pic>
      <p:sp>
        <p:nvSpPr>
          <p:cNvPr id="15" name="Flowchart: Alternate Process 14"/>
          <p:cNvSpPr/>
          <p:nvPr/>
        </p:nvSpPr>
        <p:spPr bwMode="auto">
          <a:xfrm>
            <a:off x="7391872" y="5301747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8831872" y="5305762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47" y="5843096"/>
            <a:ext cx="353566" cy="3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4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27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Alternate Process 18"/>
          <p:cNvSpPr/>
          <p:nvPr/>
        </p:nvSpPr>
        <p:spPr bwMode="auto">
          <a:xfrm>
            <a:off x="1199456" y="393305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Loaded Qualified Person (LLQP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3935760" y="2709638"/>
            <a:ext cx="288032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935760" y="4143341"/>
            <a:ext cx="288032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18" name="Flowchart: Process 17"/>
          <p:cNvSpPr/>
          <p:nvPr/>
        </p:nvSpPr>
        <p:spPr bwMode="auto">
          <a:xfrm>
            <a:off x="2495600" y="270892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Flowchart: Document 21"/>
          <p:cNvSpPr>
            <a:spLocks noChangeAspect="1"/>
          </p:cNvSpPr>
          <p:nvPr/>
        </p:nvSpPr>
        <p:spPr bwMode="auto">
          <a:xfrm>
            <a:off x="2630068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479985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Flowchart: Document 23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483596" y="414908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Flowchart: Document 24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Document 25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Action Button: Information 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7721 -1.85185E-6 C -0.25664 -1.85185E-6 -0.35443 0.02894 -0.35443 0.05278 L -0.35443 0.10556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43 0.10556 L -0.47226 0.1055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1184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22" grpId="0" animBg="1"/>
      <p:bldP spid="24" grpId="0" animBg="1"/>
      <p:bldP spid="25" grpId="0" animBg="1"/>
      <p:bldP spid="26" grpId="1" animBg="1"/>
      <p:bldP spid="26" grpId="2" animBg="1"/>
      <p:bldP spid="26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Alternate Process 29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Queue (SQ)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Process 15"/>
          <p:cNvSpPr/>
          <p:nvPr/>
        </p:nvSpPr>
        <p:spPr bwMode="auto">
          <a:xfrm>
            <a:off x="2495600" y="414908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2495600" y="270892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839070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Process 30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Document 18"/>
          <p:cNvSpPr>
            <a:spLocks noChangeAspect="1"/>
          </p:cNvSpPr>
          <p:nvPr/>
        </p:nvSpPr>
        <p:spPr bwMode="auto">
          <a:xfrm>
            <a:off x="9120336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Document 19"/>
          <p:cNvSpPr>
            <a:spLocks noChangeAspect="1"/>
          </p:cNvSpPr>
          <p:nvPr/>
        </p:nvSpPr>
        <p:spPr bwMode="auto">
          <a:xfrm>
            <a:off x="983086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1055094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Action Button: Information 2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362 -4.81481E-6 C -0.34206 -4.81481E-6 -0.47201 -0.02893 -0.47201 -0.05254 L -0.47201 -0.10486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0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9" grpId="0" animBg="1"/>
      <p:bldP spid="29" grpId="1" animBg="1"/>
      <p:bldP spid="19" grpId="0" animBg="1"/>
      <p:bldP spid="20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 bwMode="auto">
          <a:xfrm>
            <a:off x="1199456" y="3936215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Flowchart: Alternate Process 36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43204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43204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335969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Document 31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Flowchart: Document 32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Flowchart: Document 34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0651 -1.85185E-6 C -0.29922 -1.85185E-6 -0.41302 0.02894 -0.41302 0.05278 L -0.41302 0.10556 " pathEditMode="relative" rAng="0" ptsTypes="AAAA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0652 -1.85185E-6 C -0.29922 -1.85185E-6 -0.41303 0.02894 -0.41303 0.05278 L -0.41303 0.10556 " pathEditMode="relative" rAng="0" ptsTypes="AAAA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0677 -1.85185E-6 C -0.29961 -1.85185E-6 -0.41341 -0.0287 -0.41341 -0.05231 L -0.41341 -0.1044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Alternate Process 34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Flowchart: Alternate Process 33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Document 30"/>
          <p:cNvSpPr>
            <a:spLocks noChangeAspect="1"/>
          </p:cNvSpPr>
          <p:nvPr/>
        </p:nvSpPr>
        <p:spPr bwMode="auto">
          <a:xfrm>
            <a:off x="10555499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Process 31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36" name="Flowchart: Document 35"/>
          <p:cNvSpPr>
            <a:spLocks noChangeAspect="1"/>
          </p:cNvSpPr>
          <p:nvPr/>
        </p:nvSpPr>
        <p:spPr bwMode="auto">
          <a:xfrm>
            <a:off x="1128077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6576 -1.85185E-6 C -0.3849 -1.85185E-6 -0.53152 -0.02893 -0.53152 -0.05231 L -0.53152 -0.1044 " pathEditMode="relative" rAng="0" ptsTypes="AAAA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-523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9531 -1.85185E-6 C -0.4276 -1.85185E-6 -0.59063 0.02894 -0.59063 0.05278 L -0.59063 0.10556 " pathEditMode="relative" rAng="0" ptsTypes="AAAA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3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4" grpId="1" animBg="1"/>
      <p:bldP spid="26" grpId="0" animBg="1"/>
      <p:bldP spid="27" grpId="0" animBg="1"/>
      <p:bldP spid="28" grpId="1" animBg="1"/>
      <p:bldP spid="28" grpId="2" animBg="1"/>
      <p:bldP spid="28" grpId="3" animBg="1"/>
      <p:bldP spid="29" grpId="1" animBg="1"/>
      <p:bldP spid="29" grpId="2" animBg="1"/>
      <p:bldP spid="30" grpId="1" animBg="1"/>
      <p:bldP spid="30" grpId="2" animBg="1"/>
      <p:bldP spid="31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Alternate Process 18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0" name="Action Button: Information 19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8" grpId="0" animBg="1"/>
      <p:bldP spid="2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Integer Linear Programming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Sequential Assignment (MSA)</a:t>
            </a:r>
          </a:p>
          <a:p>
            <a:r>
              <a:rPr lang="en-US" dirty="0" smtClean="0"/>
              <a:t>Dynamic </a:t>
            </a:r>
            <a:r>
              <a:rPr lang="en-US" dirty="0"/>
              <a:t>Minimization of Maximum Task </a:t>
            </a:r>
            <a:r>
              <a:rPr lang="en-US" dirty="0" smtClean="0"/>
              <a:t>Flowtime (DMF)</a:t>
            </a:r>
          </a:p>
          <a:p>
            <a:r>
              <a:rPr lang="en-US" dirty="0" smtClean="0"/>
              <a:t>Simplified DMF (SDMF)</a:t>
            </a:r>
          </a:p>
          <a:p>
            <a:r>
              <a:rPr lang="en-US" dirty="0" smtClean="0"/>
              <a:t>Extremely Simplified DMF (ESDMF)</a:t>
            </a:r>
          </a:p>
          <a:p>
            <a:r>
              <a:rPr lang="en-US" dirty="0" smtClean="0"/>
              <a:t>Service Time Minimization with ESDMF as Upper Bound (ST)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Sequential Assignment (MSA)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Line Callout 1 12"/>
          <p:cNvSpPr/>
          <p:nvPr/>
        </p:nvSpPr>
        <p:spPr bwMode="auto">
          <a:xfrm>
            <a:off x="5376000" y="2709000"/>
            <a:ext cx="3960000" cy="360000"/>
          </a:xfrm>
          <a:prstGeom prst="borderCallout1">
            <a:avLst>
              <a:gd name="adj1" fmla="val 18750"/>
              <a:gd name="adj2" fmla="val -8333"/>
              <a:gd name="adj3" fmla="val 101255"/>
              <a:gd name="adj4" fmla="val -3626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Each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job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gets assigned to only 1 user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Line Callout 1 13"/>
          <p:cNvSpPr/>
          <p:nvPr/>
        </p:nvSpPr>
        <p:spPr bwMode="auto">
          <a:xfrm>
            <a:off x="5376000" y="3429000"/>
            <a:ext cx="2880000" cy="576000"/>
          </a:xfrm>
          <a:prstGeom prst="borderCallout1">
            <a:avLst>
              <a:gd name="adj1" fmla="val 18750"/>
              <a:gd name="adj2" fmla="val -8333"/>
              <a:gd name="adj3" fmla="val 55449"/>
              <a:gd name="adj4" fmla="val -3618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Busy time + service time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of assigned job</a:t>
            </a:r>
          </a:p>
        </p:txBody>
      </p:sp>
      <p:sp>
        <p:nvSpPr>
          <p:cNvPr id="10" name="Line Callout 1 9"/>
          <p:cNvSpPr/>
          <p:nvPr/>
        </p:nvSpPr>
        <p:spPr bwMode="auto">
          <a:xfrm>
            <a:off x="5376000" y="414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25463"/>
              <a:gd name="adj4" fmla="val -38498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Binary job assignment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5376000" y="2205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43047"/>
              <a:gd name="adj4" fmla="val -5660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Maximum flowtime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Action Button: Return 11">
            <a:hlinkClick r:id="" action="ppaction://hlinkshowjump?jump=lastslideviewed" highlightClick="1"/>
          </p:cNvPr>
          <p:cNvSpPr/>
          <p:nvPr/>
        </p:nvSpPr>
        <p:spPr bwMode="auto">
          <a:xfrm>
            <a:off x="11064751" y="6093296"/>
            <a:ext cx="216024" cy="216022"/>
          </a:xfrm>
          <a:prstGeom prst="actionButtonRetur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Time Minimization with ESDMF as Upper Bound (ST)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23" b="-16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Line Callout 1 7"/>
          <p:cNvSpPr/>
          <p:nvPr/>
        </p:nvSpPr>
        <p:spPr bwMode="auto">
          <a:xfrm>
            <a:off x="6816000" y="270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-62713"/>
              <a:gd name="adj4" fmla="val -96835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Minimization constraints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6816000" y="3213000"/>
            <a:ext cx="4464774" cy="360000"/>
          </a:xfrm>
          <a:prstGeom prst="borderCallout1">
            <a:avLst>
              <a:gd name="adj1" fmla="val 18750"/>
              <a:gd name="adj2" fmla="val -8333"/>
              <a:gd name="adj3" fmla="val 148530"/>
              <a:gd name="adj4" fmla="val -3585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Minimization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constraints considering order</a:t>
            </a:r>
            <a:endParaRPr lang="en-US" dirty="0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6816000" y="3717000"/>
            <a:ext cx="3600000" cy="360000"/>
          </a:xfrm>
          <a:prstGeom prst="borderCallout1">
            <a:avLst>
              <a:gd name="adj1" fmla="val 18750"/>
              <a:gd name="adj2" fmla="val -8333"/>
              <a:gd name="adj3" fmla="val 130699"/>
              <a:gd name="adj4" fmla="val -76428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Result of ESDMF as upper bound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6816000" y="4221000"/>
            <a:ext cx="3960000" cy="360000"/>
          </a:xfrm>
          <a:prstGeom prst="borderCallout1">
            <a:avLst>
              <a:gd name="adj1" fmla="val 18750"/>
              <a:gd name="adj2" fmla="val -8333"/>
              <a:gd name="adj3" fmla="val 163895"/>
              <a:gd name="adj4" fmla="val -7283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Each job gets assigned to only 1 user</a:t>
            </a:r>
          </a:p>
        </p:txBody>
      </p:sp>
      <p:sp>
        <p:nvSpPr>
          <p:cNvPr id="12" name="Line Callout 1 11"/>
          <p:cNvSpPr/>
          <p:nvPr/>
        </p:nvSpPr>
        <p:spPr bwMode="auto">
          <a:xfrm>
            <a:off x="6815999" y="4725000"/>
            <a:ext cx="4464775" cy="360000"/>
          </a:xfrm>
          <a:prstGeom prst="borderCallout1">
            <a:avLst>
              <a:gd name="adj1" fmla="val 18750"/>
              <a:gd name="adj2" fmla="val -8333"/>
              <a:gd name="adj3" fmla="val 186316"/>
              <a:gd name="adj4" fmla="val -57855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Each user gets only 1 job considering order</a:t>
            </a:r>
          </a:p>
        </p:txBody>
      </p:sp>
      <p:sp>
        <p:nvSpPr>
          <p:cNvPr id="13" name="Line Callout 1 12"/>
          <p:cNvSpPr/>
          <p:nvPr/>
        </p:nvSpPr>
        <p:spPr bwMode="auto">
          <a:xfrm>
            <a:off x="6816000" y="5229000"/>
            <a:ext cx="4464774" cy="360000"/>
          </a:xfrm>
          <a:prstGeom prst="borderCallout1">
            <a:avLst>
              <a:gd name="adj1" fmla="val 18750"/>
              <a:gd name="adj2" fmla="val -8333"/>
              <a:gd name="adj3" fmla="val 152729"/>
              <a:gd name="adj4" fmla="val -6800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Ensure positivity of minimization objective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3 14"/>
              <p:cNvSpPr/>
              <p:nvPr/>
            </p:nvSpPr>
            <p:spPr bwMode="auto">
              <a:xfrm>
                <a:off x="6816000" y="1773375"/>
                <a:ext cx="2628612" cy="791625"/>
              </a:xfrm>
              <a:prstGeom prst="borderCallout3">
                <a:avLst>
                  <a:gd name="adj1" fmla="val 18750"/>
                  <a:gd name="adj2" fmla="val -8333"/>
                  <a:gd name="adj3" fmla="val 27221"/>
                  <a:gd name="adj4" fmla="val -164437"/>
                  <a:gd name="adj5" fmla="val 118681"/>
                  <a:gd name="adj6" fmla="val -164238"/>
                  <a:gd name="adj7" fmla="val 163995"/>
                  <a:gd name="adj8" fmla="val -136970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  <m:t>𝑝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5" name="Line Callout 3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6000" y="1773375"/>
                <a:ext cx="2628612" cy="791625"/>
              </a:xfrm>
              <a:prstGeom prst="borderCallout3">
                <a:avLst>
                  <a:gd name="adj1" fmla="val 18750"/>
                  <a:gd name="adj2" fmla="val -8333"/>
                  <a:gd name="adj3" fmla="val 27221"/>
                  <a:gd name="adj4" fmla="val -164437"/>
                  <a:gd name="adj5" fmla="val 118681"/>
                  <a:gd name="adj6" fmla="val -164238"/>
                  <a:gd name="adj7" fmla="val 163995"/>
                  <a:gd name="adj8" fmla="val -136970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3 15"/>
              <p:cNvSpPr/>
              <p:nvPr/>
            </p:nvSpPr>
            <p:spPr bwMode="auto">
              <a:xfrm flipH="1">
                <a:off x="1056000" y="4725000"/>
                <a:ext cx="1008000" cy="288000"/>
              </a:xfrm>
              <a:prstGeom prst="borderCallout3">
                <a:avLst>
                  <a:gd name="adj1" fmla="val 18750"/>
                  <a:gd name="adj2" fmla="val -8333"/>
                  <a:gd name="adj3" fmla="val -24869"/>
                  <a:gd name="adj4" fmla="val -42776"/>
                  <a:gd name="adj5" fmla="val -50818"/>
                  <a:gd name="adj6" fmla="val -114629"/>
                  <a:gd name="adj7" fmla="val -126219"/>
                  <a:gd name="adj8" fmla="val -235008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ＭＳ Ｐゴシック" charset="0"/>
                          <a:cs typeface="Arial" charset="0"/>
                        </a:rPr>
                        <m:t>1</m:t>
                      </m:r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×</m:t>
                      </m:r>
                      <m:sSup>
                        <m:sSup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10</m:t>
                          </m:r>
                        </m:e>
                        <m:sup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6" name="Line Callout 3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56000" y="4725000"/>
                <a:ext cx="1008000" cy="288000"/>
              </a:xfrm>
              <a:prstGeom prst="borderCallout3">
                <a:avLst>
                  <a:gd name="adj1" fmla="val 18750"/>
                  <a:gd name="adj2" fmla="val -8333"/>
                  <a:gd name="adj3" fmla="val -24869"/>
                  <a:gd name="adj4" fmla="val -42776"/>
                  <a:gd name="adj5" fmla="val -50818"/>
                  <a:gd name="adj6" fmla="val -114629"/>
                  <a:gd name="adj7" fmla="val -126219"/>
                  <a:gd name="adj8" fmla="val -235008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ction Button: Return 16">
            <a:hlinkClick r:id="" action="ppaction://hlinkshowjump?jump=lastslideviewed" highlightClick="1"/>
          </p:cNvPr>
          <p:cNvSpPr/>
          <p:nvPr/>
        </p:nvSpPr>
        <p:spPr bwMode="auto">
          <a:xfrm>
            <a:off x="11064751" y="6093296"/>
            <a:ext cx="216024" cy="216022"/>
          </a:xfrm>
          <a:prstGeom prst="actionButtonRetur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 bwMode="auto">
          <a:xfrm>
            <a:off x="5736000" y="3573000"/>
            <a:ext cx="1950" cy="20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6096000" y="4653000"/>
            <a:ext cx="0" cy="93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Flowtime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E8A6-07E6-4E35-BA17-942B67FDB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429000"/>
            <a:ext cx="724529" cy="72452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4504471"/>
            <a:ext cx="724529" cy="724529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 bwMode="auto">
          <a:xfrm>
            <a:off x="3576000" y="5589000"/>
            <a:ext cx="396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3576000" y="3069000"/>
            <a:ext cx="0" cy="252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 bwMode="auto">
              <a:xfrm>
                <a:off x="3575999" y="3573000"/>
                <a:ext cx="57531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5999" y="3573000"/>
                <a:ext cx="575313" cy="43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 bwMode="auto">
              <a:xfrm>
                <a:off x="3575999" y="4653376"/>
                <a:ext cx="89916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5999" y="4653376"/>
                <a:ext cx="899163" cy="432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 bwMode="auto">
              <a:xfrm>
                <a:off x="4474818" y="4653376"/>
                <a:ext cx="162118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4818" y="4653376"/>
                <a:ext cx="1621182" cy="432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 bwMode="auto">
              <a:xfrm>
                <a:off x="4152000" y="3573000"/>
                <a:ext cx="881778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000" y="3573000"/>
                <a:ext cx="881778" cy="432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 bwMode="auto">
              <a:xfrm>
                <a:off x="5033778" y="3573000"/>
                <a:ext cx="70222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3778" y="3573000"/>
                <a:ext cx="702222" cy="432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/>
          <p:cNvCxnSpPr/>
          <p:nvPr/>
        </p:nvCxnSpPr>
        <p:spPr bwMode="auto">
          <a:xfrm>
            <a:off x="6096000" y="3069000"/>
            <a:ext cx="0" cy="2520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592000" y="5589000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000" y="5589000"/>
                <a:ext cx="288000" cy="261610"/>
              </a:xfrm>
              <a:prstGeom prst="rect">
                <a:avLst/>
              </a:prstGeom>
              <a:blipFill rotWithShape="0">
                <a:blip r:embed="rId8"/>
                <a:stretch>
                  <a:fillRect l="-208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952000" y="5589000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00" y="5589000"/>
                <a:ext cx="288000" cy="261610"/>
              </a:xfrm>
              <a:prstGeom prst="rect">
                <a:avLst/>
              </a:prstGeom>
              <a:blipFill rotWithShape="0">
                <a:blip r:embed="rId9"/>
                <a:stretch>
                  <a:fillRect l="-416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952000" y="2735390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00" y="2735390"/>
                <a:ext cx="288000" cy="2616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ction Button: Custom 89">
            <a:hlinkClick r:id="rId11" action="ppaction://hlinksldjump" highlightClick="1"/>
          </p:cNvPr>
          <p:cNvSpPr/>
          <p:nvPr/>
        </p:nvSpPr>
        <p:spPr bwMode="auto">
          <a:xfrm>
            <a:off x="10919998" y="5805000"/>
            <a:ext cx="360775" cy="216000"/>
          </a:xfrm>
          <a:prstGeom prst="actionButtonBlank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MSA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1" name="Action Button: Custom 90">
            <a:hlinkClick r:id="rId12" action="ppaction://hlinksldjump" highlightClick="1"/>
          </p:cNvPr>
          <p:cNvSpPr/>
          <p:nvPr/>
        </p:nvSpPr>
        <p:spPr bwMode="auto">
          <a:xfrm>
            <a:off x="10919999" y="6093000"/>
            <a:ext cx="360775" cy="212306"/>
          </a:xfrm>
          <a:prstGeom prst="actionButtonBlank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536000" y="5412028"/>
            <a:ext cx="1439999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ask flowtime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80" grpId="0" animBg="1"/>
      <p:bldP spid="86" grpId="0"/>
      <p:bldP spid="87" grpId="0"/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According to Sutton and </a:t>
            </a:r>
            <a:r>
              <a:rPr lang="en-US" dirty="0" err="1" smtClean="0"/>
              <a:t>Barto</a:t>
            </a:r>
            <a:r>
              <a:rPr lang="en-US" dirty="0" smtClean="0"/>
              <a:t>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Originates from machine learning</a:t>
            </a:r>
          </a:p>
          <a:p>
            <a:r>
              <a:rPr lang="en-US" dirty="0" smtClean="0"/>
              <a:t>Agents interact with environment to learn</a:t>
            </a:r>
          </a:p>
          <a:p>
            <a:r>
              <a:rPr lang="en-US" dirty="0" smtClean="0"/>
              <a:t>No training sets required</a:t>
            </a:r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Rewards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Discounted rewards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Update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073890370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Update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10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6351774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93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for Monte Carlo and Temporal Difference:</a:t>
            </a:r>
          </a:p>
          <a:p>
            <a:pPr lvl="1"/>
            <a:r>
              <a:rPr lang="en-US" dirty="0" smtClean="0"/>
              <a:t>Value Function Approximation (VFA)</a:t>
            </a:r>
          </a:p>
          <a:p>
            <a:pPr lvl="1"/>
            <a:r>
              <a:rPr lang="en-US" dirty="0" smtClean="0"/>
              <a:t>Policy Gradient (PG)</a:t>
            </a:r>
          </a:p>
          <a:p>
            <a:pPr lvl="1"/>
            <a:r>
              <a:rPr lang="en-US" dirty="0" smtClean="0"/>
              <a:t>Artificial Neural Networks (ANNs)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 Approximation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Internal weight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State space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Features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Approximated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Stochastic gradient descent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Update weight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 rotWithShape="0">
                <a:blip r:embed="rId3"/>
                <a:stretch>
                  <a:fillRect l="-2436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Instead of maximizing approximated values </a:t>
                </a:r>
                <a:r>
                  <a:rPr lang="en-US" dirty="0" smtClean="0">
                    <a:sym typeface="Wingdings" panose="05000000000000000000" pitchFamily="2" charset="2"/>
                  </a:rPr>
                  <a:t> use probabilistic choices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Preferences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Action choice according to weighted preferences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75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Research Questions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Discrete Event Simulation</a:t>
            </a:r>
          </a:p>
          <a:p>
            <a:pPr lvl="1"/>
            <a:r>
              <a:rPr lang="en-US" dirty="0" smtClean="0"/>
              <a:t>Mixed Integer Linear Programming Policies</a:t>
            </a:r>
          </a:p>
          <a:p>
            <a:pPr lvl="1"/>
            <a:r>
              <a:rPr lang="en-US" dirty="0" smtClean="0"/>
              <a:t>Reinforcement Learning Policies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/>
              <a:t>Mixed Integer Linear Programming</a:t>
            </a:r>
            <a:endParaRPr lang="en-US" dirty="0" smtClean="0"/>
          </a:p>
          <a:p>
            <a:pPr lvl="1"/>
            <a:r>
              <a:rPr lang="en-US" dirty="0" smtClean="0"/>
              <a:t>Reinforcement Learning</a:t>
            </a:r>
          </a:p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4BB25E1-E5FA-40AE-A0DC-85655503F7EC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Nonlinear approximation</a:t>
                </a:r>
              </a:p>
              <a:p>
                <a:r>
                  <a:rPr lang="en-US" dirty="0" smtClean="0"/>
                  <a:t>Use policy gradient approach for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 categorization of output layer</a:t>
                </a:r>
              </a:p>
              <a:p>
                <a:r>
                  <a:rPr lang="en-US" dirty="0" smtClean="0"/>
                  <a:t>Update synaptic connections by means of  MC based backpropagation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7754097" y="3386864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752000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914909" y="2492647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914909" y="3387192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914909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914909" y="5176283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0077818" y="3387192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0077818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0" name="Straight Arrow Connector 19"/>
          <p:cNvCxnSpPr>
            <a:stCxn id="10" idx="6"/>
            <a:endCxn id="12" idx="2"/>
          </p:cNvCxnSpPr>
          <p:nvPr/>
        </p:nvCxnSpPr>
        <p:spPr bwMode="auto">
          <a:xfrm flipV="1">
            <a:off x="8380279" y="2805738"/>
            <a:ext cx="534630" cy="89421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3" idx="2"/>
          </p:cNvCxnSpPr>
          <p:nvPr/>
        </p:nvCxnSpPr>
        <p:spPr bwMode="auto">
          <a:xfrm>
            <a:off x="8380279" y="3699955"/>
            <a:ext cx="534630" cy="32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14" idx="2"/>
          </p:cNvCxnSpPr>
          <p:nvPr/>
        </p:nvCxnSpPr>
        <p:spPr bwMode="auto">
          <a:xfrm>
            <a:off x="8380279" y="3699955"/>
            <a:ext cx="534630" cy="894873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  <a:endCxn id="15" idx="2"/>
          </p:cNvCxnSpPr>
          <p:nvPr/>
        </p:nvCxnSpPr>
        <p:spPr bwMode="auto">
          <a:xfrm>
            <a:off x="8380279" y="3699955"/>
            <a:ext cx="534630" cy="178941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6"/>
            <a:endCxn id="12" idx="2"/>
          </p:cNvCxnSpPr>
          <p:nvPr/>
        </p:nvCxnSpPr>
        <p:spPr bwMode="auto">
          <a:xfrm flipV="1">
            <a:off x="8378182" y="2805738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2"/>
          </p:cNvCxnSpPr>
          <p:nvPr/>
        </p:nvCxnSpPr>
        <p:spPr bwMode="auto">
          <a:xfrm flipV="1">
            <a:off x="8378182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6"/>
            <a:endCxn id="14" idx="2"/>
          </p:cNvCxnSpPr>
          <p:nvPr/>
        </p:nvCxnSpPr>
        <p:spPr bwMode="auto">
          <a:xfrm>
            <a:off x="8378182" y="4594829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6"/>
            <a:endCxn id="15" idx="2"/>
          </p:cNvCxnSpPr>
          <p:nvPr/>
        </p:nvCxnSpPr>
        <p:spPr bwMode="auto">
          <a:xfrm>
            <a:off x="8378182" y="4594829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6"/>
            <a:endCxn id="16" idx="2"/>
          </p:cNvCxnSpPr>
          <p:nvPr/>
        </p:nvCxnSpPr>
        <p:spPr bwMode="auto">
          <a:xfrm>
            <a:off x="9541091" y="2805738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6"/>
            <a:endCxn id="17" idx="2"/>
          </p:cNvCxnSpPr>
          <p:nvPr/>
        </p:nvCxnSpPr>
        <p:spPr bwMode="auto">
          <a:xfrm>
            <a:off x="9541091" y="2805738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6"/>
            <a:endCxn id="16" idx="2"/>
          </p:cNvCxnSpPr>
          <p:nvPr/>
        </p:nvCxnSpPr>
        <p:spPr bwMode="auto">
          <a:xfrm>
            <a:off x="9541091" y="3700283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2"/>
          </p:cNvCxnSpPr>
          <p:nvPr/>
        </p:nvCxnSpPr>
        <p:spPr bwMode="auto">
          <a:xfrm>
            <a:off x="9541091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6"/>
            <a:endCxn id="17" idx="2"/>
          </p:cNvCxnSpPr>
          <p:nvPr/>
        </p:nvCxnSpPr>
        <p:spPr bwMode="auto">
          <a:xfrm>
            <a:off x="9541091" y="4594829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6"/>
            <a:endCxn id="16" idx="2"/>
          </p:cNvCxnSpPr>
          <p:nvPr/>
        </p:nvCxnSpPr>
        <p:spPr bwMode="auto">
          <a:xfrm flipV="1">
            <a:off x="9541091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6"/>
            <a:endCxn id="16" idx="2"/>
          </p:cNvCxnSpPr>
          <p:nvPr/>
        </p:nvCxnSpPr>
        <p:spPr bwMode="auto">
          <a:xfrm flipV="1">
            <a:off x="9541091" y="3700283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6"/>
            <a:endCxn id="17" idx="2"/>
          </p:cNvCxnSpPr>
          <p:nvPr/>
        </p:nvCxnSpPr>
        <p:spPr bwMode="auto">
          <a:xfrm flipV="1">
            <a:off x="9541091" y="4594829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3ADB7"/>
                                      </p:to>
                                    </p:animClr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3ADB7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3ADB7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6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Indicators (KPIs)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Lateness: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Wait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Service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Average System Load: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Integer Linear Programming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00385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3489570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675091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861071368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Fairness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466594"/>
              </p:ext>
            </p:extLst>
          </p:nvPr>
        </p:nvGraphicFramePr>
        <p:xfrm>
          <a:off x="911225" y="2205038"/>
          <a:ext cx="5005388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34151016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108197" r="-97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208197" r="-973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308197" r="-973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408197" r="-97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508197" r="-97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MILP Speedup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1.23-fold speedup requires quadratic higher complexity</a:t>
            </a:r>
          </a:p>
          <a:p>
            <a:r>
              <a:rPr lang="en-US" dirty="0" smtClean="0"/>
              <a:t>Solves role resolution in a deterministic way</a:t>
            </a:r>
          </a:p>
          <a:p>
            <a:r>
              <a:rPr lang="en-US" dirty="0" smtClean="0"/>
              <a:t>Business tradeoff:</a:t>
            </a:r>
          </a:p>
          <a:p>
            <a:pPr lvl="1"/>
            <a:r>
              <a:rPr lang="en-US" dirty="0" smtClean="0"/>
              <a:t>Higher formulation complexity requirement for marginal speedup</a:t>
            </a:r>
          </a:p>
          <a:p>
            <a:pPr lvl="1"/>
            <a:r>
              <a:rPr lang="en-US" dirty="0" smtClean="0"/>
              <a:t>Better use less precise formulation with less </a:t>
            </a:r>
            <a:r>
              <a:rPr lang="en-US" dirty="0"/>
              <a:t>formulation complexity requirements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same improvements as ST without high formulation complexity</a:t>
            </a:r>
          </a:p>
          <a:p>
            <a:r>
              <a:rPr lang="en-US" dirty="0" smtClean="0"/>
              <a:t>Solves role resolution in a stochastic way</a:t>
            </a:r>
          </a:p>
          <a:p>
            <a:r>
              <a:rPr lang="en-US" dirty="0" smtClean="0"/>
              <a:t>To be accounted for:</a:t>
            </a:r>
          </a:p>
          <a:p>
            <a:pPr lvl="1"/>
            <a:r>
              <a:rPr lang="en-US" dirty="0" smtClean="0"/>
              <a:t>Training sessions requirement for optimal convergence</a:t>
            </a:r>
          </a:p>
          <a:p>
            <a:pPr lvl="1"/>
            <a:r>
              <a:rPr lang="en-US" dirty="0" smtClean="0"/>
              <a:t>Domain overfitting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in operative </a:t>
            </a:r>
            <a:r>
              <a:rPr lang="en-US" dirty="0" smtClean="0"/>
              <a:t>environments</a:t>
            </a:r>
          </a:p>
          <a:p>
            <a:r>
              <a:rPr lang="en-US" dirty="0" smtClean="0"/>
              <a:t>Recurrent Artificial Neural Networks</a:t>
            </a:r>
            <a:endParaRPr lang="en-US" dirty="0" smtClean="0"/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Do traditional mixed integer linear programming based methods for role resolution in workflow management systems exhibit further optimization potential?</a:t>
                </a:r>
              </a:p>
              <a:p>
                <a:r>
                  <a:rPr lang="en-US" dirty="0" smtClean="0"/>
                  <a:t>Formulation complexity tradeoff</a:t>
                </a:r>
              </a:p>
              <a:p>
                <a:r>
                  <a:rPr lang="en-US" dirty="0" smtClean="0"/>
                  <a:t>Performance increase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higher formulation complexity</a:t>
                </a:r>
              </a:p>
              <a:p>
                <a:r>
                  <a:rPr lang="en-US" dirty="0" smtClean="0"/>
                  <a:t>Fixed KPI and formulation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 r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 cutting edge alternative approaches for role resolution in workflow management systems exist?</a:t>
            </a:r>
          </a:p>
          <a:p>
            <a:r>
              <a:rPr lang="en-US" dirty="0"/>
              <a:t>Long training sessions for reinforcement learning</a:t>
            </a:r>
          </a:p>
          <a:p>
            <a:r>
              <a:rPr lang="en-US" dirty="0"/>
              <a:t>Overfitting</a:t>
            </a:r>
          </a:p>
          <a:p>
            <a:r>
              <a:rPr lang="en-US" dirty="0"/>
              <a:t>Vanishing and exploding gradient problem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4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10" name="Picture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00" y="2529000"/>
            <a:ext cx="1800000" cy="1800000"/>
          </a:xfrm>
          <a:prstGeom prst="rect">
            <a:avLst/>
          </a:prstGeom>
        </p:spPr>
      </p:pic>
      <p:pic>
        <p:nvPicPr>
          <p:cNvPr id="11" name="Picture 1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00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Zeng, D. D., &amp; Zhao, J. L. (2005). Effective role resolution in workflow management. </a:t>
            </a:r>
            <a:r>
              <a:rPr lang="en-US" i="1" dirty="0"/>
              <a:t>INFORMS journal on computing</a:t>
            </a:r>
            <a:r>
              <a:rPr lang="en-US" dirty="0"/>
              <a:t>, </a:t>
            </a:r>
            <a:r>
              <a:rPr lang="en-US" i="1" dirty="0"/>
              <a:t>17</a:t>
            </a:r>
            <a:r>
              <a:rPr lang="en-US" dirty="0"/>
              <a:t>(3), 374-387</a:t>
            </a:r>
            <a:r>
              <a:rPr lang="en-US" dirty="0" smtClean="0"/>
              <a:t>.</a:t>
            </a:r>
          </a:p>
          <a:p>
            <a:r>
              <a:rPr lang="en-US" dirty="0"/>
              <a:t>Sutton, R. S., &amp; </a:t>
            </a:r>
            <a:r>
              <a:rPr lang="en-US" dirty="0" err="1"/>
              <a:t>Barto</a:t>
            </a:r>
            <a:r>
              <a:rPr lang="en-US" dirty="0"/>
              <a:t>, A. G. </a:t>
            </a:r>
            <a:r>
              <a:rPr lang="en-US" dirty="0" smtClean="0"/>
              <a:t>(2017).</a:t>
            </a:r>
            <a:r>
              <a:rPr lang="en-US" dirty="0"/>
              <a:t> </a:t>
            </a:r>
            <a:r>
              <a:rPr lang="en-US" i="1" dirty="0"/>
              <a:t>Reinforcement learning: An introduction</a:t>
            </a:r>
            <a:r>
              <a:rPr lang="en-US" dirty="0"/>
              <a:t> (Vol. </a:t>
            </a:r>
            <a:r>
              <a:rPr lang="en-US" smtClean="0"/>
              <a:t>2). </a:t>
            </a:r>
            <a:r>
              <a:rPr lang="en-US" dirty="0"/>
              <a:t>Cambridge: MIT press.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Workflow Optimization, 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</a:t>
            </a:r>
            <a:r>
              <a:rPr lang="en-US" dirty="0" smtClean="0"/>
              <a:t>can </a:t>
            </a:r>
            <a:r>
              <a:rPr lang="en-US" dirty="0"/>
              <a:t>take up two lines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nisi, vitae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Nam dui </a:t>
            </a:r>
            <a:r>
              <a:rPr lang="en-US" dirty="0" err="1"/>
              <a:t>lectus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id, </a:t>
            </a:r>
            <a:r>
              <a:rPr lang="en-US" dirty="0" err="1"/>
              <a:t>luctus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Nunc a ante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dictum </a:t>
            </a:r>
            <a:r>
              <a:rPr lang="en-US" dirty="0" err="1"/>
              <a:t>viverra</a:t>
            </a:r>
            <a:r>
              <a:rPr lang="en-US" dirty="0"/>
              <a:t>, lacus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ligula, a cursus libero ligula ac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lacinia</a:t>
            </a:r>
            <a:r>
              <a:rPr lang="en-US" dirty="0"/>
              <a:t> at convallis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at dolor.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at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ipsum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libero.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775DBC5F-811A-4510-806A-774BA01822C0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can take up two lines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nisi, vitae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. Nam dui </a:t>
            </a:r>
            <a:r>
              <a:rPr lang="en-US" dirty="0" err="1" smtClean="0"/>
              <a:t>lectus</a:t>
            </a:r>
            <a:r>
              <a:rPr lang="en-US" dirty="0" smtClean="0"/>
              <a:t>, </a:t>
            </a:r>
            <a:r>
              <a:rPr lang="en-US" dirty="0" err="1" smtClean="0"/>
              <a:t>adipiscing</a:t>
            </a:r>
            <a:r>
              <a:rPr lang="en-US" dirty="0" smtClean="0"/>
              <a:t> id </a:t>
            </a:r>
            <a:r>
              <a:rPr lang="en-US" dirty="0" err="1" smtClean="0"/>
              <a:t>volutpat</a:t>
            </a:r>
            <a:r>
              <a:rPr lang="en-US" dirty="0" smtClean="0"/>
              <a:t> id, </a:t>
            </a:r>
            <a:r>
              <a:rPr lang="en-US" dirty="0" err="1" smtClean="0"/>
              <a:t>luctus</a:t>
            </a:r>
            <a:r>
              <a:rPr lang="en-US" dirty="0" smtClean="0"/>
              <a:t> in </a:t>
            </a:r>
            <a:r>
              <a:rPr lang="en-US" dirty="0" err="1" smtClean="0"/>
              <a:t>metus</a:t>
            </a:r>
            <a:r>
              <a:rPr lang="en-US" dirty="0" smtClean="0"/>
              <a:t>. Nunc a ante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4F22A586-2213-465D-A4DA-AF7218E30335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56872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33702BFD-8F71-412D-ABAA-264257F552C9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8151" y="2628528"/>
            <a:ext cx="1206260" cy="360040"/>
          </a:xfrm>
          <a:prstGeom prst="rect">
            <a:avLst/>
          </a:prstGeom>
          <a:solidFill>
            <a:srgbClr val="0028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8151" y="3348608"/>
            <a:ext cx="1206260" cy="360040"/>
          </a:xfrm>
          <a:prstGeom prst="rect">
            <a:avLst/>
          </a:prstGeom>
          <a:solidFill>
            <a:srgbClr val="3353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5083" y="4797152"/>
            <a:ext cx="1209328" cy="360040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5225" y="2138954"/>
            <a:ext cx="6210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Blau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80015" y="2543505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8151" y="4068688"/>
            <a:ext cx="1206260" cy="360040"/>
          </a:xfrm>
          <a:prstGeom prst="rect">
            <a:avLst/>
          </a:prstGeom>
          <a:solidFill>
            <a:srgbClr val="667E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5083" y="5517232"/>
            <a:ext cx="1209328" cy="360040"/>
          </a:xfrm>
          <a:prstGeom prst="rect">
            <a:avLst/>
          </a:prstGeom>
          <a:solidFill>
            <a:srgbClr val="CCD4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2203" y="326358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80014" y="398366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80014" y="478678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80014" y="550686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9336" y="2984746"/>
            <a:ext cx="9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0R</a:t>
            </a:r>
            <a:r>
              <a:rPr lang="en-US" sz="1000" dirty="0" smtClean="0"/>
              <a:t> </a:t>
            </a:r>
            <a:r>
              <a:rPr lang="en-US" sz="1000" dirty="0" err="1" smtClean="0"/>
              <a:t>40G</a:t>
            </a:r>
            <a:r>
              <a:rPr lang="en-US" sz="1000" dirty="0" smtClean="0"/>
              <a:t> </a:t>
            </a:r>
            <a:r>
              <a:rPr lang="en-US" sz="1000" dirty="0" err="1" smtClean="0"/>
              <a:t>165B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9335" y="3717033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51R</a:t>
            </a:r>
            <a:r>
              <a:rPr lang="en-US" sz="1000" dirty="0" smtClean="0"/>
              <a:t> </a:t>
            </a:r>
            <a:r>
              <a:rPr lang="en-US" sz="1000" dirty="0" err="1" smtClean="0"/>
              <a:t>83G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6776" y="444521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102R</a:t>
            </a:r>
            <a:r>
              <a:rPr lang="en-US" sz="1000" dirty="0" smtClean="0"/>
              <a:t> </a:t>
            </a:r>
            <a:r>
              <a:rPr lang="en-US" sz="1000" dirty="0" err="1" smtClean="0"/>
              <a:t>126G</a:t>
            </a:r>
            <a:r>
              <a:rPr lang="en-US" sz="1000" dirty="0" smtClean="0"/>
              <a:t> </a:t>
            </a:r>
            <a:r>
              <a:rPr lang="en-US" sz="1000" dirty="0" err="1" smtClean="0"/>
              <a:t>201B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8152" y="5173549"/>
            <a:ext cx="1211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153R</a:t>
            </a:r>
            <a:r>
              <a:rPr lang="en-US" sz="1000" dirty="0" smtClean="0"/>
              <a:t> </a:t>
            </a:r>
            <a:r>
              <a:rPr lang="en-US" sz="1000" dirty="0" err="1" smtClean="0"/>
              <a:t>169G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6776" y="5877273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204R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237B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9256" y="2622431"/>
            <a:ext cx="1206260" cy="360040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9256" y="3342511"/>
            <a:ext cx="1206260" cy="360040"/>
          </a:xfrm>
          <a:prstGeom prst="rect">
            <a:avLst/>
          </a:prstGeom>
          <a:solidFill>
            <a:srgbClr val="B5BD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6188" y="4791055"/>
            <a:ext cx="1209328" cy="360040"/>
          </a:xfrm>
          <a:prstGeom prst="rect">
            <a:avLst/>
          </a:prstGeom>
          <a:solidFill>
            <a:srgbClr val="DADE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376330" y="2132857"/>
            <a:ext cx="669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Grau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9256" y="4062591"/>
            <a:ext cx="1206260" cy="360040"/>
          </a:xfrm>
          <a:prstGeom prst="rect">
            <a:avLst/>
          </a:prstGeom>
          <a:solidFill>
            <a:srgbClr val="C8CE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6188" y="5511135"/>
            <a:ext cx="1209328" cy="360040"/>
          </a:xfrm>
          <a:prstGeom prst="rect">
            <a:avLst/>
          </a:prstGeom>
          <a:solidFill>
            <a:srgbClr val="EDEF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6459" y="297864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163R</a:t>
            </a:r>
            <a:r>
              <a:rPr lang="en-US" sz="1000" dirty="0" smtClean="0"/>
              <a:t> </a:t>
            </a:r>
            <a:r>
              <a:rPr lang="en-US" sz="1000" dirty="0" err="1" smtClean="0"/>
              <a:t>173G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8468" y="3710936"/>
            <a:ext cx="11673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181R</a:t>
            </a:r>
            <a:r>
              <a:rPr lang="en-US" sz="1000" dirty="0" smtClean="0"/>
              <a:t> </a:t>
            </a:r>
            <a:r>
              <a:rPr lang="en-US" sz="1000" dirty="0" err="1" smtClean="0"/>
              <a:t>189G</a:t>
            </a:r>
            <a:r>
              <a:rPr lang="en-US" sz="1000" dirty="0" smtClean="0"/>
              <a:t> </a:t>
            </a:r>
            <a:r>
              <a:rPr lang="en-US" sz="1000" dirty="0" err="1" smtClean="0"/>
              <a:t>197B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7881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200R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4885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218R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226B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7881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237R</a:t>
            </a:r>
            <a:r>
              <a:rPr lang="en-US" sz="1000" dirty="0" smtClean="0"/>
              <a:t> </a:t>
            </a:r>
            <a:r>
              <a:rPr lang="en-US" sz="1000" dirty="0" err="1" smtClean="0"/>
              <a:t>239G</a:t>
            </a:r>
            <a:r>
              <a:rPr lang="en-US" sz="1000" dirty="0" smtClean="0"/>
              <a:t> </a:t>
            </a:r>
            <a:r>
              <a:rPr lang="en-US" sz="1000" dirty="0" err="1" smtClean="0"/>
              <a:t>241B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5711" y="2622431"/>
            <a:ext cx="1206260" cy="360040"/>
          </a:xfrm>
          <a:prstGeom prst="rect">
            <a:avLst/>
          </a:prstGeom>
          <a:solidFill>
            <a:srgbClr val="DC602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5711" y="3342511"/>
            <a:ext cx="1206260" cy="360040"/>
          </a:xfrm>
          <a:prstGeom prst="rect">
            <a:avLst/>
          </a:prstGeom>
          <a:solidFill>
            <a:srgbClr val="E38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2643" y="4791055"/>
            <a:ext cx="1209328" cy="360040"/>
          </a:xfrm>
          <a:prstGeom prst="rect">
            <a:avLst/>
          </a:prstGeom>
          <a:solidFill>
            <a:srgbClr val="F1BF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914652" y="2132857"/>
            <a:ext cx="10205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Ockerrot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5711" y="4062591"/>
            <a:ext cx="1206260" cy="360040"/>
          </a:xfrm>
          <a:prstGeom prst="rect">
            <a:avLst/>
          </a:prstGeom>
          <a:solidFill>
            <a:srgbClr val="EAA0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2643" y="5511135"/>
            <a:ext cx="1209328" cy="360040"/>
          </a:xfrm>
          <a:prstGeom prst="rect">
            <a:avLst/>
          </a:prstGeom>
          <a:solidFill>
            <a:srgbClr val="F8D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946895" y="2978649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220R</a:t>
            </a:r>
            <a:r>
              <a:rPr lang="en-US" sz="1000" dirty="0" smtClean="0"/>
              <a:t> </a:t>
            </a:r>
            <a:r>
              <a:rPr lang="en-US" sz="1000" dirty="0" err="1" smtClean="0"/>
              <a:t>96G</a:t>
            </a:r>
            <a:r>
              <a:rPr lang="en-US" sz="1000" dirty="0" smtClean="0"/>
              <a:t> </a:t>
            </a:r>
            <a:r>
              <a:rPr lang="en-US" sz="1000" dirty="0" err="1" smtClean="0"/>
              <a:t>39B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946896" y="3710936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227R</a:t>
            </a:r>
            <a:r>
              <a:rPr lang="en-US" sz="1000" dirty="0" smtClean="0"/>
              <a:t> </a:t>
            </a:r>
            <a:r>
              <a:rPr lang="en-US" sz="1000" dirty="0" err="1" smtClean="0"/>
              <a:t>128G</a:t>
            </a:r>
            <a:r>
              <a:rPr lang="en-US" sz="1000" dirty="0" smtClean="0"/>
              <a:t> </a:t>
            </a:r>
            <a:r>
              <a:rPr lang="en-US" sz="1000" dirty="0" err="1" smtClean="0"/>
              <a:t>82B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4336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160G</a:t>
            </a:r>
            <a:r>
              <a:rPr lang="en-US" sz="1000" dirty="0" smtClean="0"/>
              <a:t> </a:t>
            </a:r>
            <a:r>
              <a:rPr lang="en-US" sz="1000" dirty="0" err="1" smtClean="0"/>
              <a:t>125B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5711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241R</a:t>
            </a:r>
            <a:r>
              <a:rPr lang="en-US" sz="1000" dirty="0" smtClean="0"/>
              <a:t> </a:t>
            </a:r>
            <a:r>
              <a:rPr lang="en-US" sz="1000" dirty="0" err="1" smtClean="0"/>
              <a:t>191G</a:t>
            </a:r>
            <a:r>
              <a:rPr lang="en-US" sz="1000" dirty="0" smtClean="0"/>
              <a:t> </a:t>
            </a:r>
            <a:r>
              <a:rPr lang="en-US" sz="1000" dirty="0" err="1" smtClean="0"/>
              <a:t>169B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4336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248R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01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Ergänzungsfarben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AFE09599-E0A6-43F3-80A7-56B7E897668B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7074" y="2627784"/>
            <a:ext cx="1206260" cy="360040"/>
          </a:xfrm>
          <a:prstGeom prst="rect">
            <a:avLst/>
          </a:prstGeom>
          <a:solidFill>
            <a:srgbClr val="0B82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7074" y="3347864"/>
            <a:ext cx="1206260" cy="360040"/>
          </a:xfrm>
          <a:prstGeom prst="rect">
            <a:avLst/>
          </a:prstGeom>
          <a:solidFill>
            <a:srgbClr val="3C9F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4006" y="4796408"/>
            <a:ext cx="1209328" cy="360040"/>
          </a:xfrm>
          <a:prstGeom prst="rect">
            <a:avLst/>
          </a:prstGeom>
          <a:solidFill>
            <a:srgbClr val="9ED0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4149" y="2138210"/>
            <a:ext cx="7781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Türkis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78938" y="2542761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7074" y="4067944"/>
            <a:ext cx="1206260" cy="360040"/>
          </a:xfrm>
          <a:prstGeom prst="rect">
            <a:avLst/>
          </a:prstGeom>
          <a:solidFill>
            <a:srgbClr val="6BB7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4006" y="5516488"/>
            <a:ext cx="1209328" cy="360040"/>
          </a:xfrm>
          <a:prstGeom prst="rect">
            <a:avLst/>
          </a:prstGeom>
          <a:solidFill>
            <a:srgbClr val="CFE8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1126" y="326284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78937" y="398292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78937" y="478604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78937" y="550612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8259" y="2984002"/>
            <a:ext cx="109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11R</a:t>
            </a:r>
            <a:r>
              <a:rPr lang="en-US" sz="1000" dirty="0" smtClean="0"/>
              <a:t> </a:t>
            </a:r>
            <a:r>
              <a:rPr lang="en-US" sz="1000" dirty="0" err="1" smtClean="0"/>
              <a:t>130G</a:t>
            </a:r>
            <a:r>
              <a:rPr lang="en-US" sz="1000" dirty="0" smtClean="0"/>
              <a:t> </a:t>
            </a:r>
            <a:r>
              <a:rPr lang="en-US" sz="1000" dirty="0" err="1" smtClean="0"/>
              <a:t>160B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8259" y="3716289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60R</a:t>
            </a:r>
            <a:r>
              <a:rPr lang="en-US" sz="1000" dirty="0" smtClean="0"/>
              <a:t> </a:t>
            </a:r>
            <a:r>
              <a:rPr lang="en-US" sz="1000" dirty="0" err="1" smtClean="0"/>
              <a:t>159G</a:t>
            </a:r>
            <a:r>
              <a:rPr lang="en-US" sz="1000" dirty="0" smtClean="0"/>
              <a:t> </a:t>
            </a:r>
            <a:r>
              <a:rPr lang="en-US" sz="1000" dirty="0" err="1" smtClean="0"/>
              <a:t>182B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5699" y="444447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107R</a:t>
            </a:r>
            <a:r>
              <a:rPr lang="en-US" sz="1000" dirty="0" smtClean="0"/>
              <a:t> </a:t>
            </a:r>
            <a:r>
              <a:rPr lang="en-US" sz="1000" dirty="0" err="1" smtClean="0"/>
              <a:t>183G</a:t>
            </a:r>
            <a:r>
              <a:rPr lang="en-US" sz="1000" dirty="0" smtClean="0"/>
              <a:t> </a:t>
            </a:r>
            <a:r>
              <a:rPr lang="en-US" sz="1000" dirty="0" err="1" smtClean="0"/>
              <a:t>199B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7074" y="517280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158R</a:t>
            </a:r>
            <a:r>
              <a:rPr lang="en-US" sz="1000" dirty="0" smtClean="0"/>
              <a:t> </a:t>
            </a:r>
            <a:r>
              <a:rPr lang="en-US" sz="1000" dirty="0" err="1" smtClean="0"/>
              <a:t>208G</a:t>
            </a:r>
            <a:r>
              <a:rPr lang="en-US" sz="1000" dirty="0" smtClean="0"/>
              <a:t> </a:t>
            </a:r>
            <a:r>
              <a:rPr lang="en-US" sz="1000" dirty="0" err="1" smtClean="0"/>
              <a:t>217B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5699" y="587652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207R</a:t>
            </a:r>
            <a:r>
              <a:rPr lang="en-US" sz="1000" dirty="0" smtClean="0"/>
              <a:t> </a:t>
            </a:r>
            <a:r>
              <a:rPr lang="en-US" sz="1000" dirty="0" err="1" smtClean="0"/>
              <a:t>232G</a:t>
            </a:r>
            <a:r>
              <a:rPr lang="en-US" sz="1000" dirty="0" smtClean="0"/>
              <a:t> </a:t>
            </a:r>
            <a:r>
              <a:rPr lang="en-US" sz="1000" dirty="0" err="1" smtClean="0"/>
              <a:t>236B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8179" y="2621687"/>
            <a:ext cx="1206260" cy="360040"/>
          </a:xfrm>
          <a:prstGeom prst="rect">
            <a:avLst/>
          </a:prstGeom>
          <a:solidFill>
            <a:srgbClr val="2A7F6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8179" y="3341767"/>
            <a:ext cx="1206260" cy="360040"/>
          </a:xfrm>
          <a:prstGeom prst="rect">
            <a:avLst/>
          </a:prstGeom>
          <a:solidFill>
            <a:srgbClr val="569D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5111" y="4790311"/>
            <a:ext cx="1209328" cy="360040"/>
          </a:xfrm>
          <a:prstGeom prst="rect">
            <a:avLst/>
          </a:prstGeom>
          <a:solidFill>
            <a:srgbClr val="ABCE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041367" y="2132113"/>
            <a:ext cx="1505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Flaschengrün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8179" y="4061847"/>
            <a:ext cx="1206260" cy="360040"/>
          </a:xfrm>
          <a:prstGeom prst="rect">
            <a:avLst/>
          </a:prstGeom>
          <a:solidFill>
            <a:srgbClr val="80B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5111" y="5510391"/>
            <a:ext cx="1209328" cy="360040"/>
          </a:xfrm>
          <a:prstGeom prst="rect">
            <a:avLst/>
          </a:prstGeom>
          <a:solidFill>
            <a:srgbClr val="D5E7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5382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42R</a:t>
            </a:r>
            <a:r>
              <a:rPr lang="en-US" sz="1000" dirty="0" smtClean="0"/>
              <a:t> </a:t>
            </a:r>
            <a:r>
              <a:rPr lang="en-US" sz="1000" dirty="0" err="1" smtClean="0"/>
              <a:t>127G</a:t>
            </a:r>
            <a:r>
              <a:rPr lang="en-US" sz="1000" dirty="0" smtClean="0"/>
              <a:t> </a:t>
            </a:r>
            <a:r>
              <a:rPr lang="en-US" sz="1000" dirty="0" err="1" smtClean="0"/>
              <a:t>98B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7391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86R</a:t>
            </a:r>
            <a:r>
              <a:rPr lang="en-US" sz="1000" dirty="0" smtClean="0"/>
              <a:t> </a:t>
            </a:r>
            <a:r>
              <a:rPr lang="en-US" sz="1000" dirty="0" err="1" smtClean="0"/>
              <a:t>157G</a:t>
            </a:r>
            <a:r>
              <a:rPr lang="en-US" sz="1000" dirty="0" smtClean="0"/>
              <a:t> </a:t>
            </a:r>
            <a:r>
              <a:rPr lang="en-US" sz="1000" dirty="0" err="1" smtClean="0"/>
              <a:t>133B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6804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128R</a:t>
            </a:r>
            <a:r>
              <a:rPr lang="en-US" sz="1000" dirty="0" smtClean="0"/>
              <a:t> </a:t>
            </a:r>
            <a:r>
              <a:rPr lang="en-US" sz="1000" dirty="0" err="1" smtClean="0"/>
              <a:t>182G</a:t>
            </a:r>
            <a:r>
              <a:rPr lang="en-US" sz="1000" dirty="0" smtClean="0"/>
              <a:t> </a:t>
            </a:r>
            <a:r>
              <a:rPr lang="en-US" sz="1000" dirty="0" err="1" smtClean="0"/>
              <a:t>164B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3808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171R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194B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6804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231G</a:t>
            </a:r>
            <a:r>
              <a:rPr lang="en-US" sz="1000" dirty="0" smtClean="0"/>
              <a:t> </a:t>
            </a:r>
            <a:r>
              <a:rPr lang="en-US" sz="1000" dirty="0" err="1" smtClean="0"/>
              <a:t>225B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4634" y="2621687"/>
            <a:ext cx="1206260" cy="360040"/>
          </a:xfrm>
          <a:prstGeom prst="rect">
            <a:avLst/>
          </a:prstGeom>
          <a:solidFill>
            <a:srgbClr val="91C3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4634" y="3341767"/>
            <a:ext cx="1206260" cy="360040"/>
          </a:xfrm>
          <a:prstGeom prst="rect">
            <a:avLst/>
          </a:prstGeom>
          <a:solidFill>
            <a:srgbClr val="AAD4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1566" y="4790311"/>
            <a:ext cx="1209328" cy="360040"/>
          </a:xfrm>
          <a:prstGeom prst="rect">
            <a:avLst/>
          </a:prstGeom>
          <a:solidFill>
            <a:srgbClr val="D5E9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841566" y="2132113"/>
            <a:ext cx="12756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Lindengrün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4634" y="4061847"/>
            <a:ext cx="1206260" cy="360040"/>
          </a:xfrm>
          <a:prstGeom prst="rect">
            <a:avLst/>
          </a:prstGeom>
          <a:solidFill>
            <a:srgbClr val="BFDF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1566" y="5510391"/>
            <a:ext cx="1209328" cy="360040"/>
          </a:xfrm>
          <a:prstGeom prst="rect">
            <a:avLst/>
          </a:prstGeom>
          <a:solidFill>
            <a:srgbClr val="EAF4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889306" y="2977905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145R</a:t>
            </a:r>
            <a:r>
              <a:rPr lang="en-US" sz="1000" dirty="0" smtClean="0"/>
              <a:t> </a:t>
            </a:r>
            <a:r>
              <a:rPr lang="en-US" sz="1000" dirty="0" err="1" smtClean="0"/>
              <a:t>195G</a:t>
            </a:r>
            <a:r>
              <a:rPr lang="en-US" sz="1000" dirty="0" smtClean="0"/>
              <a:t> </a:t>
            </a:r>
            <a:r>
              <a:rPr lang="en-US" sz="1000" dirty="0" err="1" smtClean="0"/>
              <a:t>74B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841566" y="3710192"/>
            <a:ext cx="11661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170R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112B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3259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191R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148B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4634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3259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244G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5" name="Rechteck 44"/>
          <p:cNvSpPr/>
          <p:nvPr/>
        </p:nvSpPr>
        <p:spPr bwMode="auto">
          <a:xfrm>
            <a:off x="6515626" y="2621687"/>
            <a:ext cx="1206260" cy="360040"/>
          </a:xfrm>
          <a:prstGeom prst="rect">
            <a:avLst/>
          </a:prstGeom>
          <a:solidFill>
            <a:srgbClr val="FEDE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6515626" y="3341767"/>
            <a:ext cx="1206260" cy="360040"/>
          </a:xfrm>
          <a:prstGeom prst="rect">
            <a:avLst/>
          </a:prstGeom>
          <a:solidFill>
            <a:srgbClr val="FBE65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512558" y="4790311"/>
            <a:ext cx="1209328" cy="360040"/>
          </a:xfrm>
          <a:prstGeom prst="rect">
            <a:avLst/>
          </a:prstGeom>
          <a:solidFill>
            <a:srgbClr val="FDF3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6497750" y="2132113"/>
            <a:ext cx="1169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Warmgelb</a:t>
            </a:r>
            <a:endParaRPr lang="en-US" dirty="0"/>
          </a:p>
        </p:txBody>
      </p:sp>
      <p:sp>
        <p:nvSpPr>
          <p:cNvPr id="60" name="Rechteck 59"/>
          <p:cNvSpPr/>
          <p:nvPr/>
        </p:nvSpPr>
        <p:spPr bwMode="auto">
          <a:xfrm>
            <a:off x="6515626" y="4061847"/>
            <a:ext cx="1206260" cy="360040"/>
          </a:xfrm>
          <a:prstGeom prst="rect">
            <a:avLst/>
          </a:prstGeom>
          <a:solidFill>
            <a:srgbClr val="FCEC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61" name="Rechteck 60"/>
          <p:cNvSpPr/>
          <p:nvPr/>
        </p:nvSpPr>
        <p:spPr bwMode="auto">
          <a:xfrm>
            <a:off x="6512558" y="5510391"/>
            <a:ext cx="1209328" cy="360040"/>
          </a:xfrm>
          <a:prstGeom prst="rect">
            <a:avLst/>
          </a:prstGeom>
          <a:solidFill>
            <a:srgbClr val="FEF9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616810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0B</a:t>
            </a:r>
            <a:endParaRPr lang="en-US" sz="1000" dirty="0"/>
          </a:p>
        </p:txBody>
      </p:sp>
      <p:sp>
        <p:nvSpPr>
          <p:cNvPr id="63" name="Rechteck 62"/>
          <p:cNvSpPr/>
          <p:nvPr/>
        </p:nvSpPr>
        <p:spPr>
          <a:xfrm>
            <a:off x="6569759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251R</a:t>
            </a:r>
            <a:r>
              <a:rPr lang="en-US" sz="1000" dirty="0" smtClean="0"/>
              <a:t> </a:t>
            </a:r>
            <a:r>
              <a:rPr lang="en-US" sz="1000" dirty="0" err="1" smtClean="0"/>
              <a:t>230G</a:t>
            </a:r>
            <a:r>
              <a:rPr lang="en-US" sz="1000" dirty="0" smtClean="0"/>
              <a:t> </a:t>
            </a:r>
            <a:r>
              <a:rPr lang="en-US" sz="1000" dirty="0" err="1" smtClean="0"/>
              <a:t>81B</a:t>
            </a:r>
            <a:endParaRPr lang="en-US" sz="1000" dirty="0"/>
          </a:p>
        </p:txBody>
      </p:sp>
      <p:sp>
        <p:nvSpPr>
          <p:cNvPr id="64" name="Rechteck 63"/>
          <p:cNvSpPr/>
          <p:nvPr/>
        </p:nvSpPr>
        <p:spPr>
          <a:xfrm>
            <a:off x="6534251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252R</a:t>
            </a:r>
            <a:r>
              <a:rPr lang="en-US" sz="1000" dirty="0" smtClean="0"/>
              <a:t> </a:t>
            </a:r>
            <a:r>
              <a:rPr lang="en-US" sz="1000" dirty="0" err="1" smtClean="0"/>
              <a:t>236G</a:t>
            </a:r>
            <a:r>
              <a:rPr lang="en-US" sz="1000" dirty="0" smtClean="0"/>
              <a:t> </a:t>
            </a:r>
            <a:r>
              <a:rPr lang="en-US" sz="1000" dirty="0" err="1" smtClean="0"/>
              <a:t>124B</a:t>
            </a:r>
            <a:endParaRPr lang="en-US" sz="1000" dirty="0"/>
          </a:p>
        </p:txBody>
      </p:sp>
      <p:sp>
        <p:nvSpPr>
          <p:cNvPr id="65" name="Rechteck 64"/>
          <p:cNvSpPr/>
          <p:nvPr/>
        </p:nvSpPr>
        <p:spPr>
          <a:xfrm>
            <a:off x="6515626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253R</a:t>
            </a:r>
            <a:r>
              <a:rPr lang="en-US" sz="1000" dirty="0" smtClean="0"/>
              <a:t> </a:t>
            </a:r>
            <a:r>
              <a:rPr lang="en-US" sz="1000" dirty="0" err="1" smtClean="0"/>
              <a:t>243G</a:t>
            </a:r>
            <a:r>
              <a:rPr lang="en-US" sz="1000" dirty="0" smtClean="0"/>
              <a:t> </a:t>
            </a:r>
            <a:r>
              <a:rPr lang="en-US" sz="1000" dirty="0" err="1" smtClean="0"/>
              <a:t>168B</a:t>
            </a:r>
            <a:endParaRPr lang="en-US" sz="1000" dirty="0"/>
          </a:p>
        </p:txBody>
      </p:sp>
      <p:sp>
        <p:nvSpPr>
          <p:cNvPr id="66" name="Rechteck 65"/>
          <p:cNvSpPr/>
          <p:nvPr/>
        </p:nvSpPr>
        <p:spPr>
          <a:xfrm>
            <a:off x="6534251" y="5870432"/>
            <a:ext cx="1151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249B</a:t>
            </a:r>
            <a:r>
              <a:rPr lang="en-US" sz="1000" dirty="0" smtClean="0"/>
              <a:t> </a:t>
            </a:r>
            <a:r>
              <a:rPr lang="en-US" sz="1000" dirty="0" err="1" smtClean="0"/>
              <a:t>211B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5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human agents interaction with workflow management systems in order to: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Save costs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Equalize workload fairness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Improve resources usage</a:t>
            </a:r>
          </a:p>
          <a:p>
            <a:r>
              <a:rPr lang="en-US" dirty="0" smtClean="0"/>
              <a:t>Further develop traditional role resolution methods</a:t>
            </a:r>
          </a:p>
          <a:p>
            <a:r>
              <a:rPr lang="en-US" dirty="0" smtClean="0"/>
              <a:t>Solve role resolution in a stochastic fashion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traditional mixed integer linear programming based methods for role resolution in workflow management systems exhibit further optimization potential?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cutting edge alternative approaches for role resolution in workflow management systems exist?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Event Simulation Environment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7" y="2987988"/>
            <a:ext cx="10369546" cy="23218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 where a process starts</a:t>
            </a:r>
          </a:p>
          <a:p>
            <a:r>
              <a:rPr lang="en-US" dirty="0" smtClean="0"/>
              <a:t>At most one per process</a:t>
            </a:r>
          </a:p>
          <a:p>
            <a:r>
              <a:rPr lang="en-US" dirty="0" smtClean="0"/>
              <a:t>Generate tokens that flow processes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2254</TotalTime>
  <Words>1509</Words>
  <Application>Microsoft Office PowerPoint</Application>
  <PresentationFormat>Widescreen</PresentationFormat>
  <Paragraphs>433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ＭＳ Ｐゴシック</vt:lpstr>
      <vt:lpstr>Arial</vt:lpstr>
      <vt:lpstr>Cambria Math</vt:lpstr>
      <vt:lpstr>Wingdings</vt:lpstr>
      <vt:lpstr>UZH</vt:lpstr>
      <vt:lpstr>Workflow Optimization</vt:lpstr>
      <vt:lpstr>Table of Contents</vt:lpstr>
      <vt:lpstr>Table of Contents </vt:lpstr>
      <vt:lpstr>Introduction</vt:lpstr>
      <vt:lpstr>Motivation</vt:lpstr>
      <vt:lpstr>Research Questions</vt:lpstr>
      <vt:lpstr>Methodology</vt:lpstr>
      <vt:lpstr>Discrete Event Simulation Environment</vt:lpstr>
      <vt:lpstr>Start Event</vt:lpstr>
      <vt:lpstr>User Task</vt:lpstr>
      <vt:lpstr>Gateways</vt:lpstr>
      <vt:lpstr>End Event</vt:lpstr>
      <vt:lpstr>Optimization Policies According to Zeng and Zhao (2005)</vt:lpstr>
      <vt:lpstr>Policies Legend</vt:lpstr>
      <vt:lpstr>Least Loaded Qualified Person (LLQP)</vt:lpstr>
      <vt:lpstr>Shared Queue (SQ)</vt:lpstr>
      <vt:lpstr>K-Batch</vt:lpstr>
      <vt:lpstr>K-Batch-1</vt:lpstr>
      <vt:lpstr>1-Batch-1</vt:lpstr>
      <vt:lpstr>Mixed Integer Linear Programming Policies</vt:lpstr>
      <vt:lpstr>Minimizing Sequential Assignment (MSA)</vt:lpstr>
      <vt:lpstr>Service Time Minimization with ESDMF as Upper Bound (ST)</vt:lpstr>
      <vt:lpstr>Task Flowtime</vt:lpstr>
      <vt:lpstr>Reinforcement Learning According to Sutton and Barto (2017)</vt:lpstr>
      <vt:lpstr>Monte Carlo</vt:lpstr>
      <vt:lpstr>Temporal Difference</vt:lpstr>
      <vt:lpstr>Reinforcement Learning Policies</vt:lpstr>
      <vt:lpstr>Value Function Approximation</vt:lpstr>
      <vt:lpstr>Policy Gradient</vt:lpstr>
      <vt:lpstr>Artificial Neural Networks</vt:lpstr>
      <vt:lpstr>Results</vt:lpstr>
      <vt:lpstr>Key Performance Indicators (KPIs)</vt:lpstr>
      <vt:lpstr>Mixed Integer Linear Programming Results</vt:lpstr>
      <vt:lpstr>Reinforcement Learning Results</vt:lpstr>
      <vt:lpstr>Discussion, Conclusion and Outlook</vt:lpstr>
      <vt:lpstr>Optimization Fairness</vt:lpstr>
      <vt:lpstr>Problem Formulation Complexity</vt:lpstr>
      <vt:lpstr>MILP Speedup Tradeoff</vt:lpstr>
      <vt:lpstr>Reinforcement Learning Alternative</vt:lpstr>
      <vt:lpstr>Future Work</vt:lpstr>
      <vt:lpstr>Research Question 1</vt:lpstr>
      <vt:lpstr>Research Question 2</vt:lpstr>
      <vt:lpstr>Resources</vt:lpstr>
      <vt:lpstr>References</vt:lpstr>
      <vt:lpstr>The title of this slide can take up two lines </vt:lpstr>
      <vt:lpstr>The title of this slide can take up two lines </vt:lpstr>
      <vt:lpstr>PowerPoint Presentation</vt:lpstr>
      <vt:lpstr>Kernfarben</vt:lpstr>
      <vt:lpstr>Ergänzungsfarben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Optimization</dc:title>
  <dc:subject/>
  <dc:creator>Filip Kocovski</dc:creator>
  <cp:keywords/>
  <dc:description>Vorlage uzh_praesentationen_16:9_e MSO2016 v3 11.02.2016</dc:description>
  <cp:lastModifiedBy>Filip Kocovski</cp:lastModifiedBy>
  <cp:revision>224</cp:revision>
  <dcterms:created xsi:type="dcterms:W3CDTF">2017-04-12T09:28:12Z</dcterms:created>
  <dcterms:modified xsi:type="dcterms:W3CDTF">2017-05-05T13:27:17Z</dcterms:modified>
  <cp:category/>
</cp:coreProperties>
</file>