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64" r:id="rId5"/>
    <p:sldId id="308" r:id="rId6"/>
    <p:sldId id="270" r:id="rId7"/>
    <p:sldId id="266" r:id="rId8"/>
    <p:sldId id="277" r:id="rId9"/>
    <p:sldId id="298" r:id="rId10"/>
    <p:sldId id="273" r:id="rId11"/>
    <p:sldId id="288" r:id="rId12"/>
    <p:sldId id="290" r:id="rId13"/>
    <p:sldId id="274" r:id="rId14"/>
    <p:sldId id="309" r:id="rId15"/>
    <p:sldId id="296" r:id="rId16"/>
    <p:sldId id="280" r:id="rId17"/>
    <p:sldId id="271" r:id="rId18"/>
    <p:sldId id="307" r:id="rId19"/>
    <p:sldId id="275" r:id="rId20"/>
    <p:sldId id="303" r:id="rId21"/>
    <p:sldId id="304" r:id="rId22"/>
    <p:sldId id="305" r:id="rId23"/>
    <p:sldId id="267" r:id="rId24"/>
    <p:sldId id="311" r:id="rId25"/>
    <p:sldId id="276" r:id="rId26"/>
    <p:sldId id="278" r:id="rId27"/>
    <p:sldId id="268" r:id="rId28"/>
    <p:sldId id="279" r:id="rId29"/>
    <p:sldId id="281" r:id="rId30"/>
    <p:sldId id="282" r:id="rId31"/>
    <p:sldId id="283" r:id="rId32"/>
    <p:sldId id="286" r:id="rId33"/>
    <p:sldId id="287" r:id="rId34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308"/>
            <p14:sldId id="270"/>
            <p14:sldId id="266"/>
            <p14:sldId id="277"/>
            <p14:sldId id="298"/>
            <p14:sldId id="273"/>
            <p14:sldId id="288"/>
            <p14:sldId id="290"/>
            <p14:sldId id="274"/>
            <p14:sldId id="309"/>
            <p14:sldId id="296"/>
            <p14:sldId id="280"/>
            <p14:sldId id="271"/>
            <p14:sldId id="307"/>
            <p14:sldId id="275"/>
            <p14:sldId id="303"/>
            <p14:sldId id="304"/>
            <p14:sldId id="305"/>
            <p14:sldId id="267"/>
            <p14:sldId id="311"/>
            <p14:sldId id="276"/>
            <p14:sldId id="278"/>
            <p14:sldId id="268"/>
            <p14:sldId id="279"/>
            <p14:sldId id="281"/>
            <p14:sldId id="282"/>
            <p14:sldId id="283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Objects="1">
      <p:cViewPr varScale="1">
        <p:scale>
          <a:sx n="157" d="100"/>
          <a:sy n="157" d="100"/>
        </p:scale>
        <p:origin x="150" y="492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146" d="100"/>
          <a:sy n="146" d="100"/>
        </p:scale>
        <p:origin x="4608" y="11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5683552"/>
        <c:axId val="359916672"/>
      </c:barChart>
      <c:catAx>
        <c:axId val="29568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916672"/>
        <c:crosses val="autoZero"/>
        <c:auto val="1"/>
        <c:lblAlgn val="ctr"/>
        <c:lblOffset val="100"/>
        <c:noMultiLvlLbl val="0"/>
      </c:catAx>
      <c:valAx>
        <c:axId val="3599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68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605768"/>
        <c:axId val="364607728"/>
      </c:barChart>
      <c:catAx>
        <c:axId val="36460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07728"/>
        <c:crosses val="autoZero"/>
        <c:auto val="1"/>
        <c:lblAlgn val="ctr"/>
        <c:lblOffset val="100"/>
        <c:noMultiLvlLbl val="0"/>
      </c:catAx>
      <c:valAx>
        <c:axId val="36460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05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606160"/>
        <c:axId val="364606944"/>
      </c:barChart>
      <c:catAx>
        <c:axId val="36460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06944"/>
        <c:crosses val="autoZero"/>
        <c:auto val="1"/>
        <c:lblAlgn val="ctr"/>
        <c:lblOffset val="100"/>
        <c:noMultiLvlLbl val="0"/>
      </c:catAx>
      <c:valAx>
        <c:axId val="364606944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0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4607336"/>
        <c:axId val="364608120"/>
      </c:barChart>
      <c:catAx>
        <c:axId val="36460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08120"/>
        <c:crosses val="autoZero"/>
        <c:auto val="1"/>
        <c:lblAlgn val="ctr"/>
        <c:lblOffset val="100"/>
        <c:noMultiLvlLbl val="0"/>
      </c:catAx>
      <c:valAx>
        <c:axId val="364608120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60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baseline="0" dirty="0" smtClean="0"/>
              <a:t> = number of users</a:t>
            </a:r>
          </a:p>
          <a:p>
            <a:r>
              <a:rPr lang="en-US" baseline="0" dirty="0" smtClean="0"/>
              <a:t>n = batch size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301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40000" y="2133000"/>
            <a:ext cx="4248000" cy="72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0000" y="2924798"/>
            <a:ext cx="4248000" cy="100820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3 9"/>
          <p:cNvSpPr/>
          <p:nvPr/>
        </p:nvSpPr>
        <p:spPr bwMode="auto">
          <a:xfrm>
            <a:off x="5663338" y="1989269"/>
            <a:ext cx="1440000" cy="3595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6127"/>
              <a:gd name="adj6" fmla="val -29455"/>
              <a:gd name="adj7" fmla="val 146524"/>
              <a:gd name="adj8" fmla="val -3699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Greedy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Line Callout 3 10"/>
          <p:cNvSpPr/>
          <p:nvPr/>
        </p:nvSpPr>
        <p:spPr bwMode="auto">
          <a:xfrm>
            <a:off x="5663338" y="2853000"/>
            <a:ext cx="1440000" cy="3595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46127"/>
              <a:gd name="adj6" fmla="val -29455"/>
              <a:gd name="adj7" fmla="val 146524"/>
              <a:gd name="adj8" fmla="val -3699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Optimization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05912 -3.7037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616000" y="3341705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8976000" y="4421705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197705"/>
            <a:ext cx="724529" cy="7245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73176"/>
            <a:ext cx="724529" cy="72452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 bwMode="auto">
          <a:xfrm>
            <a:off x="6456000" y="5357705"/>
            <a:ext cx="324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6456000" y="2837705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 bwMode="auto">
          <a:xfrm>
            <a:off x="8976000" y="2837705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212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 l="-425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768000" y="5180733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9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797" b="-18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8616000" y="3341705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8976000" y="4421705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197705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4273176"/>
            <a:ext cx="724529" cy="72452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 bwMode="auto">
          <a:xfrm>
            <a:off x="6456000" y="5357705"/>
            <a:ext cx="324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6456000" y="2837705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3341705"/>
                <a:ext cx="57531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5999" y="4422081"/>
                <a:ext cx="899163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818" y="4422081"/>
                <a:ext cx="1621182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2000" y="3341705"/>
                <a:ext cx="881778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3778" y="3341705"/>
                <a:ext cx="702222" cy="4320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 bwMode="auto">
          <a:xfrm>
            <a:off x="8976000" y="2837705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00" y="5357705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212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5357705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 l="-425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000" y="2504095"/>
                <a:ext cx="288000" cy="2616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768000" y="5180733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72 0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0.05833 0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States: current system conformation of busy times and service times</a:t>
            </a:r>
          </a:p>
          <a:p>
            <a:pPr lvl="1"/>
            <a:r>
              <a:rPr lang="en-US" dirty="0" smtClean="0"/>
              <a:t>Actions: mapping of user to job</a:t>
            </a:r>
          </a:p>
          <a:p>
            <a:pPr lvl="1"/>
            <a:r>
              <a:rPr lang="en-US" dirty="0" smtClean="0"/>
              <a:t>Rewards: lateness to be minimized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Size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Backgammon: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Go: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dirty="0" smtClean="0"/>
                  <a:t> states</a:t>
                </a:r>
              </a:p>
              <a:p>
                <a:r>
                  <a:rPr lang="en-US" dirty="0" smtClean="0"/>
                  <a:t>Flying a helicopter: continuous state space</a:t>
                </a:r>
              </a:p>
              <a:p>
                <a:r>
                  <a:rPr lang="en-US" dirty="0" smtClean="0"/>
                  <a:t>ST formulation for 100 users and 100 jobs: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</m:t>
                        </m:r>
                      </m:sup>
                    </m:sSup>
                  </m:oMath>
                </a14:m>
                <a:r>
                  <a:rPr lang="en-US" dirty="0" smtClean="0"/>
                  <a:t> states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Value Function Approximation (VFA)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Policy Gradient (PG)</a:t>
                </a:r>
              </a:p>
              <a:p>
                <a:pPr marL="684900" lvl="1" indent="-342900">
                  <a:buFont typeface="+mj-lt"/>
                  <a:buAutoNum type="arabicPeriod"/>
                </a:pPr>
                <a:r>
                  <a:rPr lang="en-US" dirty="0" smtClean="0"/>
                  <a:t>Artificial Neural Networks (ANNs)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Maximize 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Nonlinear approximation</a:t>
            </a:r>
          </a:p>
          <a:p>
            <a:r>
              <a:rPr lang="en-US" dirty="0" smtClean="0"/>
              <a:t>Use policy gradient approach for </a:t>
            </a:r>
            <a:r>
              <a:rPr lang="en-US" dirty="0" err="1" smtClean="0"/>
              <a:t>softmax</a:t>
            </a:r>
            <a:r>
              <a:rPr lang="en-US" dirty="0" smtClean="0"/>
              <a:t> categorization of output layer</a:t>
            </a:r>
          </a:p>
          <a:p>
            <a:r>
              <a:rPr lang="en-US" dirty="0" smtClean="0"/>
              <a:t>Update synaptic connections by means of  MC based backpropagation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Parameters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986664"/>
              </p:ext>
            </p:extLst>
          </p:nvPr>
        </p:nvGraphicFramePr>
        <p:xfrm>
          <a:off x="911225" y="2205038"/>
          <a:ext cx="103695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775"/>
                <a:gridCol w="51847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(1 for 1-Batch-1)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 Variability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service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Worker Variability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of service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State</a:t>
                      </a:r>
                      <a:r>
                        <a:rPr lang="en-US" baseline="0" dirty="0" smtClean="0"/>
                        <a:t> Seed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22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4179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1.23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72108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Lateness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 and twofold optimization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/>
              <a:t>Long training sessions for reinforcement learning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Vanishing and exploding gradient </a:t>
            </a:r>
            <a:r>
              <a:rPr lang="en-US" dirty="0" smtClean="0"/>
              <a:t>problem for deep artificial neural networks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/>
              <a:t>Improve resources usage</a:t>
            </a:r>
          </a:p>
          <a:p>
            <a:r>
              <a:rPr lang="en-US" dirty="0"/>
              <a:t>Further develop traditional role resolution methods</a:t>
            </a:r>
          </a:p>
          <a:p>
            <a:r>
              <a:rPr lang="en-US" dirty="0"/>
              <a:t>Solve role resolution in a stochastic </a:t>
            </a:r>
            <a:r>
              <a:rPr lang="en-US" dirty="0" smtClean="0"/>
              <a:t>fashion</a:t>
            </a:r>
          </a:p>
          <a:p>
            <a:r>
              <a:rPr lang="en-US" dirty="0" smtClean="0"/>
              <a:t>Pull vs push based optimization potential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3" y="3588543"/>
            <a:ext cx="5005387" cy="1120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Maximum Flowtime = 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Event 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509429" y="4960048"/>
            <a:ext cx="72000" cy="72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62286" y="4780333"/>
            <a:ext cx="504000" cy="43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2496000" y="5373000"/>
            <a:ext cx="2736000" cy="288000"/>
          </a:xfrm>
          <a:prstGeom prst="borderCallout1">
            <a:avLst>
              <a:gd name="adj1" fmla="val 18750"/>
              <a:gd name="adj2" fmla="val -8333"/>
              <a:gd name="adj3" fmla="val -46526"/>
              <a:gd name="adj4" fmla="val -1454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Policy based role resolution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4649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2514</TotalTime>
  <Words>858</Words>
  <Application>Microsoft Office PowerPoint</Application>
  <PresentationFormat>Widescreen</PresentationFormat>
  <Paragraphs>297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Key Performance Indicators (KPIs)</vt:lpstr>
      <vt:lpstr>Discrete Event Simulation Environment</vt:lpstr>
      <vt:lpstr>Optimization Policies According to Zeng and Zhao (2005)</vt:lpstr>
      <vt:lpstr>Least Loaded Qualified Person (LLQP)</vt:lpstr>
      <vt:lpstr>K-Batch</vt:lpstr>
      <vt:lpstr>Mixed Integer Linear Programming Policies</vt:lpstr>
      <vt:lpstr>Minimizing Sequential Assignment (MSA)</vt:lpstr>
      <vt:lpstr>Service Time Minimization with ESDMF as Upper Bound (ST)</vt:lpstr>
      <vt:lpstr>Formulation Complexity</vt:lpstr>
      <vt:lpstr>Reinforcement Learning According to Sutton and Barto (2017)</vt:lpstr>
      <vt:lpstr>State Space Size</vt:lpstr>
      <vt:lpstr>Reinforcement Learning Policies</vt:lpstr>
      <vt:lpstr>Value Function Approximation</vt:lpstr>
      <vt:lpstr>Policy Gradient</vt:lpstr>
      <vt:lpstr>Artificial Neural Networks</vt:lpstr>
      <vt:lpstr>Results</vt:lpstr>
      <vt:lpstr>Global Parameters</vt:lpstr>
      <vt:lpstr>Mixed Integer Linear Programming Results</vt:lpstr>
      <vt:lpstr>Reinforcement Learning Results</vt:lpstr>
      <vt:lpstr>Discussion, Conclusion and Outlook</vt:lpstr>
      <vt:lpstr>Optimization Fairness</vt:lpstr>
      <vt:lpstr>MILP Speedup Tradeoff</vt:lpstr>
      <vt:lpstr>Reinforcement Learning Alternative</vt:lpstr>
      <vt:lpstr>Future Work</vt:lpstr>
      <vt:lpstr>Research Question 1</vt:lpstr>
      <vt:lpstr>Research Question 2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271</cp:revision>
  <dcterms:created xsi:type="dcterms:W3CDTF">2017-04-12T09:28:12Z</dcterms:created>
  <dcterms:modified xsi:type="dcterms:W3CDTF">2017-05-09T07:57:22Z</dcterms:modified>
  <cp:category/>
</cp:coreProperties>
</file>