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41" r:id="rId2"/>
    <p:sldId id="342" r:id="rId3"/>
    <p:sldId id="345" r:id="rId4"/>
    <p:sldId id="3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761"/>
  </p:normalViewPr>
  <p:slideViewPr>
    <p:cSldViewPr>
      <p:cViewPr>
        <p:scale>
          <a:sx n="75" d="100"/>
          <a:sy n="75" d="100"/>
        </p:scale>
        <p:origin x="1026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5FA5A2-7D1C-4E62-84AE-F95348672B2F}"/>
              </a:ext>
            </a:extLst>
          </p:cNvPr>
          <p:cNvSpPr/>
          <p:nvPr/>
        </p:nvSpPr>
        <p:spPr>
          <a:xfrm>
            <a:off x="451336" y="4503754"/>
            <a:ext cx="2291849" cy="2068434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79ED-87D0-425F-84A1-D4F0BDB35DE2}"/>
              </a:ext>
            </a:extLst>
          </p:cNvPr>
          <p:cNvSpPr/>
          <p:nvPr/>
        </p:nvSpPr>
        <p:spPr>
          <a:xfrm>
            <a:off x="451336" y="312754"/>
            <a:ext cx="2291863" cy="1817828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CF9D3B-13EA-45FB-BA10-2BB7ED86EA3D}"/>
              </a:ext>
            </a:extLst>
          </p:cNvPr>
          <p:cNvSpPr/>
          <p:nvPr/>
        </p:nvSpPr>
        <p:spPr>
          <a:xfrm>
            <a:off x="451336" y="2321322"/>
            <a:ext cx="2291849" cy="1991691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CE89E-9E87-487B-81F6-AA32D088C773}"/>
              </a:ext>
            </a:extLst>
          </p:cNvPr>
          <p:cNvCxnSpPr>
            <a:cxnSpLocks/>
          </p:cNvCxnSpPr>
          <p:nvPr/>
        </p:nvCxnSpPr>
        <p:spPr>
          <a:xfrm>
            <a:off x="9677400" y="158968"/>
            <a:ext cx="0" cy="654663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mail.com logo">
            <a:extLst>
              <a:ext uri="{FF2B5EF4-FFF2-40B4-BE49-F238E27FC236}">
                <a16:creationId xmlns:a16="http://schemas.microsoft.com/office/drawing/2014/main" id="{348B9E5E-AB32-4400-B0B4-E26A1CD7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50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81FD5-09A1-454D-81ED-3CB4D529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70" y="5395868"/>
            <a:ext cx="1800193" cy="1197947"/>
          </a:xfrm>
          <a:prstGeom prst="rect">
            <a:avLst/>
          </a:prstGeom>
        </p:spPr>
      </p:pic>
      <p:pic>
        <p:nvPicPr>
          <p:cNvPr id="1028" name="Picture 4" descr="Image result for outlook logo">
            <a:extLst>
              <a:ext uri="{FF2B5EF4-FFF2-40B4-BE49-F238E27FC236}">
                <a16:creationId xmlns:a16="http://schemas.microsoft.com/office/drawing/2014/main" id="{D558FD85-459D-4F8D-8B2F-F7E76F53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62" y="4649294"/>
            <a:ext cx="1837810" cy="10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1056B59E-A288-443B-ADEF-5B5B8CE0D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3279" r="24626" b="11879"/>
          <a:stretch/>
        </p:blipFill>
        <p:spPr bwMode="auto">
          <a:xfrm>
            <a:off x="10076866" y="799335"/>
            <a:ext cx="1483102" cy="11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 desktop logo">
            <a:extLst>
              <a:ext uri="{FF2B5EF4-FFF2-40B4-BE49-F238E27FC236}">
                <a16:creationId xmlns:a16="http://schemas.microsoft.com/office/drawing/2014/main" id="{F36541F4-2BDF-4238-9527-91A40211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0359" r="5413" b="4822"/>
          <a:stretch/>
        </p:blipFill>
        <p:spPr bwMode="auto">
          <a:xfrm>
            <a:off x="9874743" y="4790782"/>
            <a:ext cx="1887349" cy="6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kraken logo">
            <a:extLst>
              <a:ext uri="{FF2B5EF4-FFF2-40B4-BE49-F238E27FC236}">
                <a16:creationId xmlns:a16="http://schemas.microsoft.com/office/drawing/2014/main" id="{271D0AAB-DFE0-4145-B5E5-FC898B0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88" y="5466763"/>
            <a:ext cx="1005739" cy="10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B497D0-2328-4FE4-B2A3-81D3845514C5}"/>
              </a:ext>
            </a:extLst>
          </p:cNvPr>
          <p:cNvSpPr/>
          <p:nvPr/>
        </p:nvSpPr>
        <p:spPr>
          <a:xfrm>
            <a:off x="1904979" y="312754"/>
            <a:ext cx="10137219" cy="1817827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EC81A-B589-412F-8603-0877A3A627FE}"/>
              </a:ext>
            </a:extLst>
          </p:cNvPr>
          <p:cNvSpPr/>
          <p:nvPr/>
        </p:nvSpPr>
        <p:spPr>
          <a:xfrm>
            <a:off x="1904998" y="2321321"/>
            <a:ext cx="10137219" cy="1991693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1B024FE-EE37-49BB-A374-1738F28F2179}"/>
              </a:ext>
            </a:extLst>
          </p:cNvPr>
          <p:cNvSpPr txBox="1"/>
          <p:nvPr/>
        </p:nvSpPr>
        <p:spPr>
          <a:xfrm>
            <a:off x="7428561" y="398142"/>
            <a:ext cx="224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gmail.com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5263F5-05B5-4E96-BBD4-B801A73A93CD}"/>
              </a:ext>
            </a:extLst>
          </p:cNvPr>
          <p:cNvSpPr txBox="1"/>
          <p:nvPr/>
        </p:nvSpPr>
        <p:spPr>
          <a:xfrm>
            <a:off x="9677391" y="395303"/>
            <a:ext cx="23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github.com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BC49110-8BEF-47C6-B0B8-63E05F7D97F1}"/>
              </a:ext>
            </a:extLst>
          </p:cNvPr>
          <p:cNvSpPr/>
          <p:nvPr/>
        </p:nvSpPr>
        <p:spPr>
          <a:xfrm>
            <a:off x="1904997" y="312754"/>
            <a:ext cx="5523563" cy="1817828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Gmail.com </a:t>
            </a:r>
            <a:r>
              <a:rPr lang="en-US" sz="2100" dirty="0">
                <a:solidFill>
                  <a:schemeClr val="tx1"/>
                </a:solidFill>
              </a:rPr>
              <a:t>is the biggest web host of e-mail.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GitHub.com </a:t>
            </a:r>
            <a:r>
              <a:rPr lang="en-US" sz="2100" dirty="0">
                <a:solidFill>
                  <a:schemeClr val="tx1"/>
                </a:solidFill>
              </a:rPr>
              <a:t>is the biggest web host of Git projects.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19AC5-7973-4092-B284-74CA607E417F}"/>
              </a:ext>
            </a:extLst>
          </p:cNvPr>
          <p:cNvSpPr/>
          <p:nvPr/>
        </p:nvSpPr>
        <p:spPr>
          <a:xfrm>
            <a:off x="1904979" y="2321321"/>
            <a:ext cx="5523582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E-mail </a:t>
            </a:r>
            <a:r>
              <a:rPr lang="en-US" sz="2100" dirty="0">
                <a:solidFill>
                  <a:schemeClr val="tx1"/>
                </a:solidFill>
              </a:rPr>
              <a:t>is a protocol for sending letters online, it’s the same no matter which e-mail server you use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 </a:t>
            </a:r>
            <a:r>
              <a:rPr lang="en-US" sz="2100" dirty="0">
                <a:solidFill>
                  <a:schemeClr val="tx1"/>
                </a:solidFill>
              </a:rPr>
              <a:t>is a protocol for sharing versions of your code, it’s the same thing on all Git servers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C14A0E-8A47-4DF1-8097-95F7A82C8311}"/>
              </a:ext>
            </a:extLst>
          </p:cNvPr>
          <p:cNvSpPr/>
          <p:nvPr/>
        </p:nvSpPr>
        <p:spPr>
          <a:xfrm>
            <a:off x="451337" y="4503755"/>
            <a:ext cx="11590882" cy="2068434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41C4D75-7306-4A89-BAFD-7307BA2EB7AE}"/>
              </a:ext>
            </a:extLst>
          </p:cNvPr>
          <p:cNvSpPr/>
          <p:nvPr/>
        </p:nvSpPr>
        <p:spPr>
          <a:xfrm>
            <a:off x="1904978" y="4503755"/>
            <a:ext cx="5523581" cy="2068434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An </a:t>
            </a:r>
            <a:r>
              <a:rPr lang="en-US" sz="2100" b="1" dirty="0">
                <a:solidFill>
                  <a:schemeClr val="tx1"/>
                </a:solidFill>
              </a:rPr>
              <a:t>e-mail client </a:t>
            </a:r>
            <a:r>
              <a:rPr lang="en-US" sz="2100" dirty="0">
                <a:solidFill>
                  <a:schemeClr val="tx1"/>
                </a:solidFill>
              </a:rPr>
              <a:t>is a desktop application that gives you easy access to features on your mail server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 </a:t>
            </a:r>
            <a:r>
              <a:rPr lang="en-US" sz="2100" b="1" dirty="0">
                <a:solidFill>
                  <a:schemeClr val="tx1"/>
                </a:solidFill>
              </a:rPr>
              <a:t>git client </a:t>
            </a:r>
            <a:r>
              <a:rPr lang="en-US" sz="2100" dirty="0">
                <a:solidFill>
                  <a:schemeClr val="tx1"/>
                </a:solidFill>
              </a:rPr>
              <a:t>is a desktop application that gives you easy access to features on your git server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F909E12-CBA1-48D5-B315-CC797D0CC391}"/>
              </a:ext>
            </a:extLst>
          </p:cNvPr>
          <p:cNvSpPr txBox="1"/>
          <p:nvPr/>
        </p:nvSpPr>
        <p:spPr>
          <a:xfrm>
            <a:off x="8114570" y="2994003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E-mail Protocol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39CA1-7BCE-4558-A8D3-61BD69612C08}"/>
              </a:ext>
            </a:extLst>
          </p:cNvPr>
          <p:cNvSpPr txBox="1"/>
          <p:nvPr/>
        </p:nvSpPr>
        <p:spPr>
          <a:xfrm>
            <a:off x="10599456" y="2994001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Protocol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20820-B1C1-4F4C-BE98-74B6AB02DA60}"/>
              </a:ext>
            </a:extLst>
          </p:cNvPr>
          <p:cNvCxnSpPr>
            <a:cxnSpLocks/>
          </p:cNvCxnSpPr>
          <p:nvPr/>
        </p:nvCxnSpPr>
        <p:spPr>
          <a:xfrm>
            <a:off x="7848600" y="1954194"/>
            <a:ext cx="0" cy="277020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B6290-5A4F-45F0-A6EE-ADA36E5A2D0A}"/>
              </a:ext>
            </a:extLst>
          </p:cNvPr>
          <p:cNvCxnSpPr>
            <a:cxnSpLocks/>
          </p:cNvCxnSpPr>
          <p:nvPr/>
        </p:nvCxnSpPr>
        <p:spPr>
          <a:xfrm flipH="1">
            <a:off x="10330567" y="1966615"/>
            <a:ext cx="4621" cy="27547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EC81A-B589-412F-8603-0877A3A627FE}"/>
              </a:ext>
            </a:extLst>
          </p:cNvPr>
          <p:cNvSpPr/>
          <p:nvPr/>
        </p:nvSpPr>
        <p:spPr>
          <a:xfrm>
            <a:off x="448110" y="2321321"/>
            <a:ext cx="11594107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CF9D3B-13EA-45FB-BA10-2BB7ED86EA3D}"/>
              </a:ext>
            </a:extLst>
          </p:cNvPr>
          <p:cNvSpPr/>
          <p:nvPr/>
        </p:nvSpPr>
        <p:spPr>
          <a:xfrm>
            <a:off x="451336" y="2321322"/>
            <a:ext cx="2291849" cy="1991691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19AC5-7973-4092-B284-74CA607E417F}"/>
              </a:ext>
            </a:extLst>
          </p:cNvPr>
          <p:cNvSpPr/>
          <p:nvPr/>
        </p:nvSpPr>
        <p:spPr>
          <a:xfrm>
            <a:off x="1904979" y="2321321"/>
            <a:ext cx="5523582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E-mail </a:t>
            </a:r>
            <a:r>
              <a:rPr lang="en-US" sz="2100" dirty="0">
                <a:solidFill>
                  <a:schemeClr val="tx1"/>
                </a:solidFill>
              </a:rPr>
              <a:t>is a protocol for sending letters online, it’s the same no matter which e-mail server you use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 </a:t>
            </a:r>
            <a:r>
              <a:rPr lang="en-US" sz="2100" dirty="0">
                <a:solidFill>
                  <a:schemeClr val="tx1"/>
                </a:solidFill>
              </a:rPr>
              <a:t>is a protocol for sharing versions of your code, it’s the same thing on all Git servers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F909E12-CBA1-48D5-B315-CC797D0CC391}"/>
              </a:ext>
            </a:extLst>
          </p:cNvPr>
          <p:cNvSpPr txBox="1"/>
          <p:nvPr/>
        </p:nvSpPr>
        <p:spPr>
          <a:xfrm>
            <a:off x="8114570" y="2994003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E-mail Protocol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39CA1-7BCE-4558-A8D3-61BD69612C08}"/>
              </a:ext>
            </a:extLst>
          </p:cNvPr>
          <p:cNvSpPr txBox="1"/>
          <p:nvPr/>
        </p:nvSpPr>
        <p:spPr>
          <a:xfrm>
            <a:off x="10599456" y="2994001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Protocol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CE89E-9E87-487B-81F6-AA32D088C773}"/>
              </a:ext>
            </a:extLst>
          </p:cNvPr>
          <p:cNvCxnSpPr>
            <a:cxnSpLocks/>
          </p:cNvCxnSpPr>
          <p:nvPr/>
        </p:nvCxnSpPr>
        <p:spPr>
          <a:xfrm>
            <a:off x="9677400" y="158968"/>
            <a:ext cx="0" cy="654663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20820-B1C1-4F4C-BE98-74B6AB02DA60}"/>
              </a:ext>
            </a:extLst>
          </p:cNvPr>
          <p:cNvCxnSpPr>
            <a:cxnSpLocks/>
          </p:cNvCxnSpPr>
          <p:nvPr/>
        </p:nvCxnSpPr>
        <p:spPr>
          <a:xfrm>
            <a:off x="7848600" y="1954194"/>
            <a:ext cx="0" cy="277020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B6290-5A4F-45F0-A6EE-ADA36E5A2D0A}"/>
              </a:ext>
            </a:extLst>
          </p:cNvPr>
          <p:cNvCxnSpPr>
            <a:cxnSpLocks/>
          </p:cNvCxnSpPr>
          <p:nvPr/>
        </p:nvCxnSpPr>
        <p:spPr>
          <a:xfrm flipH="1">
            <a:off x="10330567" y="1966615"/>
            <a:ext cx="4621" cy="27547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B497D0-2328-4FE4-B2A3-81D3845514C5}"/>
              </a:ext>
            </a:extLst>
          </p:cNvPr>
          <p:cNvSpPr/>
          <p:nvPr/>
        </p:nvSpPr>
        <p:spPr>
          <a:xfrm>
            <a:off x="448093" y="312754"/>
            <a:ext cx="11594106" cy="1817827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EC81A-B589-412F-8603-0877A3A627FE}"/>
              </a:ext>
            </a:extLst>
          </p:cNvPr>
          <p:cNvSpPr/>
          <p:nvPr/>
        </p:nvSpPr>
        <p:spPr>
          <a:xfrm>
            <a:off x="448110" y="2321321"/>
            <a:ext cx="11594107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79ED-87D0-425F-84A1-D4F0BDB35DE2}"/>
              </a:ext>
            </a:extLst>
          </p:cNvPr>
          <p:cNvSpPr/>
          <p:nvPr/>
        </p:nvSpPr>
        <p:spPr>
          <a:xfrm>
            <a:off x="451336" y="312754"/>
            <a:ext cx="2291863" cy="1817828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CF9D3B-13EA-45FB-BA10-2BB7ED86EA3D}"/>
              </a:ext>
            </a:extLst>
          </p:cNvPr>
          <p:cNvSpPr/>
          <p:nvPr/>
        </p:nvSpPr>
        <p:spPr>
          <a:xfrm>
            <a:off x="451336" y="2321322"/>
            <a:ext cx="2291849" cy="1991691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CE89E-9E87-487B-81F6-AA32D088C773}"/>
              </a:ext>
            </a:extLst>
          </p:cNvPr>
          <p:cNvCxnSpPr>
            <a:cxnSpLocks/>
          </p:cNvCxnSpPr>
          <p:nvPr/>
        </p:nvCxnSpPr>
        <p:spPr>
          <a:xfrm>
            <a:off x="9677400" y="158968"/>
            <a:ext cx="0" cy="654663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mail.com logo">
            <a:extLst>
              <a:ext uri="{FF2B5EF4-FFF2-40B4-BE49-F238E27FC236}">
                <a16:creationId xmlns:a16="http://schemas.microsoft.com/office/drawing/2014/main" id="{348B9E5E-AB32-4400-B0B4-E26A1CD78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54" b="24854"/>
          <a:stretch/>
        </p:blipFill>
        <p:spPr bwMode="auto">
          <a:xfrm>
            <a:off x="7619999" y="535080"/>
            <a:ext cx="1974611" cy="14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1056B59E-A288-443B-ADEF-5B5B8CE0D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3279" r="24626" b="11879"/>
          <a:stretch/>
        </p:blipFill>
        <p:spPr bwMode="auto">
          <a:xfrm>
            <a:off x="10076866" y="799335"/>
            <a:ext cx="1483102" cy="11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20820-B1C1-4F4C-BE98-74B6AB02DA60}"/>
              </a:ext>
            </a:extLst>
          </p:cNvPr>
          <p:cNvCxnSpPr>
            <a:cxnSpLocks/>
          </p:cNvCxnSpPr>
          <p:nvPr/>
        </p:nvCxnSpPr>
        <p:spPr>
          <a:xfrm>
            <a:off x="7848600" y="1954194"/>
            <a:ext cx="0" cy="277020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B6290-5A4F-45F0-A6EE-ADA36E5A2D0A}"/>
              </a:ext>
            </a:extLst>
          </p:cNvPr>
          <p:cNvCxnSpPr>
            <a:cxnSpLocks/>
          </p:cNvCxnSpPr>
          <p:nvPr/>
        </p:nvCxnSpPr>
        <p:spPr>
          <a:xfrm flipH="1">
            <a:off x="10330567" y="1966615"/>
            <a:ext cx="4621" cy="27547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1B024FE-EE37-49BB-A374-1738F28F2179}"/>
              </a:ext>
            </a:extLst>
          </p:cNvPr>
          <p:cNvSpPr txBox="1"/>
          <p:nvPr/>
        </p:nvSpPr>
        <p:spPr>
          <a:xfrm>
            <a:off x="7428561" y="398142"/>
            <a:ext cx="224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gmail.com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5263F5-05B5-4E96-BBD4-B801A73A93CD}"/>
              </a:ext>
            </a:extLst>
          </p:cNvPr>
          <p:cNvSpPr txBox="1"/>
          <p:nvPr/>
        </p:nvSpPr>
        <p:spPr>
          <a:xfrm>
            <a:off x="9677391" y="395303"/>
            <a:ext cx="23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github.com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BC49110-8BEF-47C6-B0B8-63E05F7D97F1}"/>
              </a:ext>
            </a:extLst>
          </p:cNvPr>
          <p:cNvSpPr/>
          <p:nvPr/>
        </p:nvSpPr>
        <p:spPr>
          <a:xfrm>
            <a:off x="1904997" y="312754"/>
            <a:ext cx="5523563" cy="1817828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Gmail.com </a:t>
            </a:r>
            <a:r>
              <a:rPr lang="en-US" sz="2100" dirty="0">
                <a:solidFill>
                  <a:schemeClr val="tx1"/>
                </a:solidFill>
              </a:rPr>
              <a:t>is the biggest web host of e-mail.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GitHub.com </a:t>
            </a:r>
            <a:r>
              <a:rPr lang="en-US" sz="2100" dirty="0">
                <a:solidFill>
                  <a:schemeClr val="tx1"/>
                </a:solidFill>
              </a:rPr>
              <a:t>is the biggest web host of Git projects.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19AC5-7973-4092-B284-74CA607E417F}"/>
              </a:ext>
            </a:extLst>
          </p:cNvPr>
          <p:cNvSpPr/>
          <p:nvPr/>
        </p:nvSpPr>
        <p:spPr>
          <a:xfrm>
            <a:off x="1904979" y="2321321"/>
            <a:ext cx="5523582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E-mail </a:t>
            </a:r>
            <a:r>
              <a:rPr lang="en-US" sz="2100" dirty="0">
                <a:solidFill>
                  <a:schemeClr val="tx1"/>
                </a:solidFill>
              </a:rPr>
              <a:t>is a protocol for sending letters online, it’s the same no matter which e-mail server you use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 </a:t>
            </a:r>
            <a:r>
              <a:rPr lang="en-US" sz="2100" dirty="0">
                <a:solidFill>
                  <a:schemeClr val="tx1"/>
                </a:solidFill>
              </a:rPr>
              <a:t>is a protocol for sharing versions of your code, it’s the same thing on all Git servers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F909E12-CBA1-48D5-B315-CC797D0CC391}"/>
              </a:ext>
            </a:extLst>
          </p:cNvPr>
          <p:cNvSpPr txBox="1"/>
          <p:nvPr/>
        </p:nvSpPr>
        <p:spPr>
          <a:xfrm>
            <a:off x="8114570" y="2994003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E-mail Protocol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39CA1-7BCE-4558-A8D3-61BD69612C08}"/>
              </a:ext>
            </a:extLst>
          </p:cNvPr>
          <p:cNvSpPr txBox="1"/>
          <p:nvPr/>
        </p:nvSpPr>
        <p:spPr>
          <a:xfrm>
            <a:off x="10599456" y="2994001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85213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B497D0-2328-4FE4-B2A3-81D3845514C5}"/>
              </a:ext>
            </a:extLst>
          </p:cNvPr>
          <p:cNvSpPr/>
          <p:nvPr/>
        </p:nvSpPr>
        <p:spPr>
          <a:xfrm>
            <a:off x="451317" y="312754"/>
            <a:ext cx="11590882" cy="1817827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EC81A-B589-412F-8603-0877A3A627FE}"/>
              </a:ext>
            </a:extLst>
          </p:cNvPr>
          <p:cNvSpPr/>
          <p:nvPr/>
        </p:nvSpPr>
        <p:spPr>
          <a:xfrm>
            <a:off x="451336" y="2321321"/>
            <a:ext cx="11590882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C14A0E-8A47-4DF1-8097-95F7A82C8311}"/>
              </a:ext>
            </a:extLst>
          </p:cNvPr>
          <p:cNvSpPr/>
          <p:nvPr/>
        </p:nvSpPr>
        <p:spPr>
          <a:xfrm>
            <a:off x="451337" y="4503755"/>
            <a:ext cx="11590882" cy="2068434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5FA5A2-7D1C-4E62-84AE-F95348672B2F}"/>
              </a:ext>
            </a:extLst>
          </p:cNvPr>
          <p:cNvSpPr/>
          <p:nvPr/>
        </p:nvSpPr>
        <p:spPr>
          <a:xfrm>
            <a:off x="451336" y="4503754"/>
            <a:ext cx="2291849" cy="2068434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79ED-87D0-425F-84A1-D4F0BDB35DE2}"/>
              </a:ext>
            </a:extLst>
          </p:cNvPr>
          <p:cNvSpPr/>
          <p:nvPr/>
        </p:nvSpPr>
        <p:spPr>
          <a:xfrm>
            <a:off x="451336" y="312754"/>
            <a:ext cx="2291863" cy="1817828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CF9D3B-13EA-45FB-BA10-2BB7ED86EA3D}"/>
              </a:ext>
            </a:extLst>
          </p:cNvPr>
          <p:cNvSpPr/>
          <p:nvPr/>
        </p:nvSpPr>
        <p:spPr>
          <a:xfrm>
            <a:off x="451336" y="2321322"/>
            <a:ext cx="2291849" cy="1991691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CE89E-9E87-487B-81F6-AA32D088C773}"/>
              </a:ext>
            </a:extLst>
          </p:cNvPr>
          <p:cNvCxnSpPr>
            <a:cxnSpLocks/>
          </p:cNvCxnSpPr>
          <p:nvPr/>
        </p:nvCxnSpPr>
        <p:spPr>
          <a:xfrm>
            <a:off x="9677400" y="158968"/>
            <a:ext cx="0" cy="654663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7081FD5-09A1-454D-81ED-3CB4D529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70" y="5334000"/>
            <a:ext cx="1800193" cy="1197947"/>
          </a:xfrm>
          <a:prstGeom prst="rect">
            <a:avLst/>
          </a:prstGeom>
        </p:spPr>
      </p:pic>
      <p:pic>
        <p:nvPicPr>
          <p:cNvPr id="1028" name="Picture 4" descr="Image result for outlook logo">
            <a:extLst>
              <a:ext uri="{FF2B5EF4-FFF2-40B4-BE49-F238E27FC236}">
                <a16:creationId xmlns:a16="http://schemas.microsoft.com/office/drawing/2014/main" id="{D558FD85-459D-4F8D-8B2F-F7E76F53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62" y="4649294"/>
            <a:ext cx="1837810" cy="10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1056B59E-A288-443B-ADEF-5B5B8CE0D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3279" r="24626" b="11879"/>
          <a:stretch/>
        </p:blipFill>
        <p:spPr bwMode="auto">
          <a:xfrm>
            <a:off x="10076866" y="799335"/>
            <a:ext cx="1483102" cy="11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20820-B1C1-4F4C-BE98-74B6AB02DA60}"/>
              </a:ext>
            </a:extLst>
          </p:cNvPr>
          <p:cNvCxnSpPr>
            <a:cxnSpLocks/>
          </p:cNvCxnSpPr>
          <p:nvPr/>
        </p:nvCxnSpPr>
        <p:spPr>
          <a:xfrm>
            <a:off x="7848600" y="1954194"/>
            <a:ext cx="0" cy="277020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B6290-5A4F-45F0-A6EE-ADA36E5A2D0A}"/>
              </a:ext>
            </a:extLst>
          </p:cNvPr>
          <p:cNvCxnSpPr>
            <a:cxnSpLocks/>
          </p:cNvCxnSpPr>
          <p:nvPr/>
        </p:nvCxnSpPr>
        <p:spPr>
          <a:xfrm flipH="1">
            <a:off x="10330567" y="1966615"/>
            <a:ext cx="4621" cy="27547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github desktop logo">
            <a:extLst>
              <a:ext uri="{FF2B5EF4-FFF2-40B4-BE49-F238E27FC236}">
                <a16:creationId xmlns:a16="http://schemas.microsoft.com/office/drawing/2014/main" id="{F36541F4-2BDF-4238-9527-91A40211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0359" r="5413" b="4822"/>
          <a:stretch/>
        </p:blipFill>
        <p:spPr bwMode="auto">
          <a:xfrm>
            <a:off x="9874743" y="4790782"/>
            <a:ext cx="1887349" cy="6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kraken logo">
            <a:extLst>
              <a:ext uri="{FF2B5EF4-FFF2-40B4-BE49-F238E27FC236}">
                <a16:creationId xmlns:a16="http://schemas.microsoft.com/office/drawing/2014/main" id="{271D0AAB-DFE0-4145-B5E5-FC898B0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88" y="5466763"/>
            <a:ext cx="1005739" cy="10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5263F5-05B5-4E96-BBD4-B801A73A93CD}"/>
              </a:ext>
            </a:extLst>
          </p:cNvPr>
          <p:cNvSpPr txBox="1"/>
          <p:nvPr/>
        </p:nvSpPr>
        <p:spPr>
          <a:xfrm>
            <a:off x="9677391" y="395303"/>
            <a:ext cx="23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github.com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BC49110-8BEF-47C6-B0B8-63E05F7D97F1}"/>
              </a:ext>
            </a:extLst>
          </p:cNvPr>
          <p:cNvSpPr/>
          <p:nvPr/>
        </p:nvSpPr>
        <p:spPr>
          <a:xfrm>
            <a:off x="1904997" y="312754"/>
            <a:ext cx="5523563" cy="1817828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Gmail.com </a:t>
            </a:r>
            <a:r>
              <a:rPr lang="en-US" sz="2100" dirty="0">
                <a:solidFill>
                  <a:schemeClr val="tx1"/>
                </a:solidFill>
              </a:rPr>
              <a:t>is the biggest web host of e-mail.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GitHub.com </a:t>
            </a:r>
            <a:r>
              <a:rPr lang="en-US" sz="2100" dirty="0">
                <a:solidFill>
                  <a:schemeClr val="tx1"/>
                </a:solidFill>
              </a:rPr>
              <a:t>is the biggest web host of Git projects. </a:t>
            </a:r>
          </a:p>
        </p:txBody>
      </p:sp>
      <p:pic>
        <p:nvPicPr>
          <p:cNvPr id="24" name="Picture 2" descr="Image result for gmail.com logo">
            <a:extLst>
              <a:ext uri="{FF2B5EF4-FFF2-40B4-BE49-F238E27FC236}">
                <a16:creationId xmlns:a16="http://schemas.microsoft.com/office/drawing/2014/main" id="{ADDF27AF-BCEA-4F96-8C3E-19F505BB1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54" b="24854"/>
          <a:stretch/>
        </p:blipFill>
        <p:spPr bwMode="auto">
          <a:xfrm>
            <a:off x="7619999" y="535080"/>
            <a:ext cx="1974611" cy="14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19AC5-7973-4092-B284-74CA607E417F}"/>
              </a:ext>
            </a:extLst>
          </p:cNvPr>
          <p:cNvSpPr/>
          <p:nvPr/>
        </p:nvSpPr>
        <p:spPr>
          <a:xfrm>
            <a:off x="1904979" y="2321321"/>
            <a:ext cx="5523582" cy="1991693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E-mail </a:t>
            </a:r>
            <a:r>
              <a:rPr lang="en-US" sz="2100" dirty="0">
                <a:solidFill>
                  <a:schemeClr val="tx1"/>
                </a:solidFill>
              </a:rPr>
              <a:t>is a protocol for sending letters online, it’s the same no matter which e-mail server you use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Git </a:t>
            </a:r>
            <a:r>
              <a:rPr lang="en-US" sz="2100" dirty="0">
                <a:solidFill>
                  <a:schemeClr val="tx1"/>
                </a:solidFill>
              </a:rPr>
              <a:t>is a protocol for sharing versions of your code, it’s the same thing on all Git servers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41C4D75-7306-4A89-BAFD-7307BA2EB7AE}"/>
              </a:ext>
            </a:extLst>
          </p:cNvPr>
          <p:cNvSpPr/>
          <p:nvPr/>
        </p:nvSpPr>
        <p:spPr>
          <a:xfrm>
            <a:off x="1904978" y="4503755"/>
            <a:ext cx="5523581" cy="2068434"/>
          </a:xfrm>
          <a:prstGeom prst="roundRect">
            <a:avLst/>
          </a:prstGeom>
          <a:solidFill>
            <a:schemeClr val="bg1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An </a:t>
            </a:r>
            <a:r>
              <a:rPr lang="en-US" sz="2100" b="1" dirty="0">
                <a:solidFill>
                  <a:schemeClr val="tx1"/>
                </a:solidFill>
              </a:rPr>
              <a:t>e-mail client </a:t>
            </a:r>
            <a:r>
              <a:rPr lang="en-US" sz="2100" dirty="0">
                <a:solidFill>
                  <a:schemeClr val="tx1"/>
                </a:solidFill>
              </a:rPr>
              <a:t>is a desktop application that gives you easy access to features on your mail server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 </a:t>
            </a:r>
            <a:r>
              <a:rPr lang="en-US" sz="2100" b="1" dirty="0">
                <a:solidFill>
                  <a:schemeClr val="tx1"/>
                </a:solidFill>
              </a:rPr>
              <a:t>git client </a:t>
            </a:r>
            <a:r>
              <a:rPr lang="en-US" sz="2100" dirty="0">
                <a:solidFill>
                  <a:schemeClr val="tx1"/>
                </a:solidFill>
              </a:rPr>
              <a:t>is a desktop application that gives you easy access to features on your git server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F909E12-CBA1-48D5-B315-CC797D0CC391}"/>
              </a:ext>
            </a:extLst>
          </p:cNvPr>
          <p:cNvSpPr txBox="1"/>
          <p:nvPr/>
        </p:nvSpPr>
        <p:spPr>
          <a:xfrm>
            <a:off x="8114570" y="2994003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E-mail Protocol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39CA1-7BCE-4558-A8D3-61BD69612C08}"/>
              </a:ext>
            </a:extLst>
          </p:cNvPr>
          <p:cNvSpPr txBox="1"/>
          <p:nvPr/>
        </p:nvSpPr>
        <p:spPr>
          <a:xfrm>
            <a:off x="10599456" y="2994001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1B024FE-EE37-49BB-A374-1738F28F2179}"/>
              </a:ext>
            </a:extLst>
          </p:cNvPr>
          <p:cNvSpPr txBox="1"/>
          <p:nvPr/>
        </p:nvSpPr>
        <p:spPr>
          <a:xfrm>
            <a:off x="7428561" y="398142"/>
            <a:ext cx="224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144194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338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Kristoffer Bjarkefur</cp:lastModifiedBy>
  <cp:revision>396</cp:revision>
  <cp:lastPrinted>2019-01-28T22:08:07Z</cp:lastPrinted>
  <dcterms:created xsi:type="dcterms:W3CDTF">2014-11-14T20:07:23Z</dcterms:created>
  <dcterms:modified xsi:type="dcterms:W3CDTF">2019-03-19T21:06:22Z</dcterms:modified>
</cp:coreProperties>
</file>