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E5E9-A6E0-44A4-ABA2-CFFC452EB358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64ED-2A5D-49C2-83A9-5637AE533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E5E9-A6E0-44A4-ABA2-CFFC452EB358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64ED-2A5D-49C2-83A9-5637AE533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E5E9-A6E0-44A4-ABA2-CFFC452EB358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64ED-2A5D-49C2-83A9-5637AE533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E5E9-A6E0-44A4-ABA2-CFFC452EB358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64ED-2A5D-49C2-83A9-5637AE533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E5E9-A6E0-44A4-ABA2-CFFC452EB358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64ED-2A5D-49C2-83A9-5637AE533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E5E9-A6E0-44A4-ABA2-CFFC452EB358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64ED-2A5D-49C2-83A9-5637AE533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E5E9-A6E0-44A4-ABA2-CFFC452EB358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64ED-2A5D-49C2-83A9-5637AE533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E5E9-A6E0-44A4-ABA2-CFFC452EB358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64ED-2A5D-49C2-83A9-5637AE533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E5E9-A6E0-44A4-ABA2-CFFC452EB358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64ED-2A5D-49C2-83A9-5637AE533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E5E9-A6E0-44A4-ABA2-CFFC452EB358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64ED-2A5D-49C2-83A9-5637AE533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E5E9-A6E0-44A4-ABA2-CFFC452EB358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64ED-2A5D-49C2-83A9-5637AE533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E5E9-A6E0-44A4-ABA2-CFFC452EB358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D64ED-2A5D-49C2-83A9-5637AE533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C2DB479-0AFE-47DD-8DCA-F59CA57B9E4D}" type="slidenum">
              <a:rPr lang="en-US"/>
              <a:pPr/>
              <a:t>1</a:t>
            </a:fld>
            <a:endParaRPr lang="en-US"/>
          </a:p>
        </p:txBody>
      </p:sp>
      <p:sp>
        <p:nvSpPr>
          <p:cNvPr id="18436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A</a:t>
            </a:r>
            <a:endParaRPr lang="en-US" baseline="-25000">
              <a:latin typeface="Times New Roman" pitchFamily="18" charset="0"/>
            </a:endParaRP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G</a:t>
            </a:r>
            <a:endParaRPr lang="en-US" baseline="-25000">
              <a:latin typeface="Times New Roman" pitchFamily="18" charset="0"/>
            </a:endParaRPr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F</a:t>
            </a:r>
            <a:endParaRPr lang="en-US" baseline="-25000">
              <a:latin typeface="Times New Roman" pitchFamily="18" charset="0"/>
            </a:endParaRPr>
          </a:p>
        </p:txBody>
      </p:sp>
      <p:cxnSp>
        <p:nvCxnSpPr>
          <p:cNvPr id="18439" name="AutoShape 6"/>
          <p:cNvCxnSpPr>
            <a:cxnSpLocks noChangeShapeType="1"/>
            <a:stCxn id="18437" idx="2"/>
            <a:endCxn id="18438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40" name="AutoShape 7"/>
          <p:cNvCxnSpPr>
            <a:cxnSpLocks noChangeShapeType="1"/>
            <a:stCxn id="18452" idx="2"/>
            <a:endCxn id="18449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41" name="AutoShape 8"/>
          <p:cNvCxnSpPr>
            <a:cxnSpLocks noChangeShapeType="1"/>
            <a:stCxn id="18436" idx="6"/>
            <a:endCxn id="18442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B</a:t>
            </a:r>
            <a:endParaRPr lang="en-US" baseline="-25000">
              <a:latin typeface="Times New Roman" pitchFamily="18" charset="0"/>
            </a:endParaRPr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E</a:t>
            </a:r>
            <a:endParaRPr lang="en-US" baseline="-25000">
              <a:latin typeface="Times New Roman" pitchFamily="18" charset="0"/>
            </a:endParaRPr>
          </a:p>
        </p:txBody>
      </p:sp>
      <p:cxnSp>
        <p:nvCxnSpPr>
          <p:cNvPr id="18444" name="AutoShape 11"/>
          <p:cNvCxnSpPr>
            <a:cxnSpLocks noChangeShapeType="1"/>
            <a:stCxn id="18443" idx="2"/>
            <a:endCxn id="18452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8445" name="AutoShape 12"/>
          <p:cNvCxnSpPr>
            <a:cxnSpLocks noChangeShapeType="1"/>
            <a:stCxn id="18443" idx="1"/>
            <a:endCxn id="18442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8446" name="AutoShape 13"/>
          <p:cNvCxnSpPr>
            <a:cxnSpLocks noChangeShapeType="1"/>
            <a:stCxn id="18437" idx="7"/>
            <a:endCxn id="18443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8447" name="AutoShape 14"/>
          <p:cNvCxnSpPr>
            <a:cxnSpLocks noChangeShapeType="1"/>
            <a:stCxn id="18436" idx="5"/>
            <a:endCxn id="18452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48" name="AutoShape 15"/>
          <p:cNvCxnSpPr>
            <a:cxnSpLocks noChangeShapeType="1"/>
            <a:stCxn id="18442" idx="3"/>
            <a:endCxn id="18452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449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C</a:t>
            </a:r>
            <a:endParaRPr lang="en-US" baseline="-25000">
              <a:latin typeface="Times New Roman" pitchFamily="18" charset="0"/>
            </a:endParaRPr>
          </a:p>
        </p:txBody>
      </p:sp>
      <p:cxnSp>
        <p:nvCxnSpPr>
          <p:cNvPr id="18450" name="AutoShape 17"/>
          <p:cNvCxnSpPr>
            <a:cxnSpLocks noChangeShapeType="1"/>
            <a:stCxn id="18449" idx="7"/>
            <a:endCxn id="18436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51" name="AutoShape 18"/>
          <p:cNvCxnSpPr>
            <a:cxnSpLocks noChangeShapeType="1"/>
            <a:stCxn id="18438" idx="1"/>
            <a:endCxn id="18449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8452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D</a:t>
            </a:r>
            <a:endParaRPr lang="en-US" baseline="-25000">
              <a:latin typeface="Times New Roman" pitchFamily="18" charset="0"/>
            </a:endParaRPr>
          </a:p>
        </p:txBody>
      </p:sp>
      <p:cxnSp>
        <p:nvCxnSpPr>
          <p:cNvPr id="18453" name="AutoShape 20"/>
          <p:cNvCxnSpPr>
            <a:cxnSpLocks noChangeShapeType="1"/>
            <a:stCxn id="18437" idx="1"/>
            <a:endCxn id="18452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8454" name="AutoShape 21"/>
          <p:cNvCxnSpPr>
            <a:cxnSpLocks noChangeShapeType="1"/>
            <a:stCxn id="18438" idx="7"/>
            <a:endCxn id="18452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8455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18456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18457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18458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10</a:t>
            </a:r>
          </a:p>
        </p:txBody>
      </p:sp>
      <p:sp>
        <p:nvSpPr>
          <p:cNvPr id="18459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8460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6</a:t>
            </a:r>
          </a:p>
        </p:txBody>
      </p:sp>
      <p:sp>
        <p:nvSpPr>
          <p:cNvPr id="18461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18462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18463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5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5486400" y="2047875"/>
            <a:ext cx="347663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8469" name="Text Box 38"/>
          <p:cNvSpPr txBox="1">
            <a:spLocks noChangeArrowheads="1"/>
          </p:cNvSpPr>
          <p:nvPr/>
        </p:nvSpPr>
        <p:spPr bwMode="auto">
          <a:xfrm>
            <a:off x="1981200" y="3657600"/>
            <a:ext cx="347663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8470" name="Text Box 39"/>
          <p:cNvSpPr txBox="1">
            <a:spLocks noChangeArrowheads="1"/>
          </p:cNvSpPr>
          <p:nvPr/>
        </p:nvSpPr>
        <p:spPr bwMode="auto">
          <a:xfrm>
            <a:off x="6858000" y="3581400"/>
            <a:ext cx="347663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8471" name="Text Box 40"/>
          <p:cNvSpPr txBox="1">
            <a:spLocks noChangeArrowheads="1"/>
          </p:cNvSpPr>
          <p:nvPr/>
        </p:nvSpPr>
        <p:spPr bwMode="auto">
          <a:xfrm>
            <a:off x="4495800" y="4114800"/>
            <a:ext cx="347663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8472" name="Text Box 43"/>
          <p:cNvSpPr txBox="1">
            <a:spLocks noChangeArrowheads="1"/>
          </p:cNvSpPr>
          <p:nvPr/>
        </p:nvSpPr>
        <p:spPr bwMode="auto">
          <a:xfrm>
            <a:off x="2549525" y="5848350"/>
            <a:ext cx="4445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Pick vertex in List with minimum distance.</a:t>
            </a:r>
          </a:p>
        </p:txBody>
      </p:sp>
      <p:sp>
        <p:nvSpPr>
          <p:cNvPr id="18473" name="Text Box 44"/>
          <p:cNvSpPr txBox="1">
            <a:spLocks noChangeArrowheads="1"/>
          </p:cNvSpPr>
          <p:nvPr/>
        </p:nvSpPr>
        <p:spPr bwMode="auto">
          <a:xfrm>
            <a:off x="3429000" y="5257800"/>
            <a:ext cx="347663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8474" name="Text Box 45"/>
          <p:cNvSpPr txBox="1">
            <a:spLocks noChangeArrowheads="1"/>
          </p:cNvSpPr>
          <p:nvPr/>
        </p:nvSpPr>
        <p:spPr bwMode="auto">
          <a:xfrm>
            <a:off x="5486400" y="5257800"/>
            <a:ext cx="347663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8475" name="Text Box 46"/>
          <p:cNvSpPr txBox="1">
            <a:spLocks noChangeArrowheads="1"/>
          </p:cNvSpPr>
          <p:nvPr/>
        </p:nvSpPr>
        <p:spPr bwMode="auto">
          <a:xfrm>
            <a:off x="457200" y="2112963"/>
            <a:ext cx="22955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Distance(source) = 0</a:t>
            </a:r>
          </a:p>
        </p:txBody>
      </p:sp>
      <p:sp>
        <p:nvSpPr>
          <p:cNvPr id="18476" name="Line 47"/>
          <p:cNvSpPr>
            <a:spLocks noChangeShapeType="1"/>
          </p:cNvSpPr>
          <p:nvPr/>
        </p:nvSpPr>
        <p:spPr bwMode="auto">
          <a:xfrm>
            <a:off x="3048000" y="2362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7" name="Text Box 48"/>
          <p:cNvSpPr txBox="1">
            <a:spLocks noChangeArrowheads="1"/>
          </p:cNvSpPr>
          <p:nvPr/>
        </p:nvSpPr>
        <p:spPr bwMode="auto">
          <a:xfrm>
            <a:off x="6324600" y="2133600"/>
            <a:ext cx="2514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Distance (all vertices but source) =</a:t>
            </a:r>
          </a:p>
        </p:txBody>
      </p:sp>
      <p:sp>
        <p:nvSpPr>
          <p:cNvPr id="18478" name="Text Box 50"/>
          <p:cNvSpPr txBox="1">
            <a:spLocks noChangeArrowheads="1"/>
          </p:cNvSpPr>
          <p:nvPr/>
        </p:nvSpPr>
        <p:spPr bwMode="auto">
          <a:xfrm flipH="1">
            <a:off x="7754938" y="2395538"/>
            <a:ext cx="449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47" name="Titl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AA7C1CF-BA4F-4B5A-BCF5-5482C9AD6F74}" type="slidenum">
              <a:rPr lang="en-US"/>
              <a:pPr/>
              <a:t>2</a:t>
            </a:fld>
            <a:endParaRPr lang="en-US"/>
          </a:p>
        </p:txBody>
      </p:sp>
      <p:sp>
        <p:nvSpPr>
          <p:cNvPr id="19460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A</a:t>
            </a:r>
            <a:endParaRPr lang="en-US" baseline="-25000">
              <a:latin typeface="Times New Roman" pitchFamily="18" charset="0"/>
            </a:endParaRPr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G</a:t>
            </a:r>
            <a:endParaRPr lang="en-US" baseline="-25000">
              <a:latin typeface="Times New Roman" pitchFamily="18" charset="0"/>
            </a:endParaRPr>
          </a:p>
        </p:txBody>
      </p:sp>
      <p:sp>
        <p:nvSpPr>
          <p:cNvPr id="19462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F</a:t>
            </a:r>
            <a:endParaRPr lang="en-US" baseline="-25000">
              <a:latin typeface="Times New Roman" pitchFamily="18" charset="0"/>
            </a:endParaRPr>
          </a:p>
        </p:txBody>
      </p:sp>
      <p:cxnSp>
        <p:nvCxnSpPr>
          <p:cNvPr id="19463" name="AutoShape 6"/>
          <p:cNvCxnSpPr>
            <a:cxnSpLocks noChangeShapeType="1"/>
            <a:stCxn id="19461" idx="2"/>
            <a:endCxn id="19462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64" name="AutoShape 7"/>
          <p:cNvCxnSpPr>
            <a:cxnSpLocks noChangeShapeType="1"/>
            <a:stCxn id="19476" idx="2"/>
            <a:endCxn id="19473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65" name="AutoShape 8"/>
          <p:cNvCxnSpPr>
            <a:cxnSpLocks noChangeShapeType="1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</p:cxnSp>
      <p:sp>
        <p:nvSpPr>
          <p:cNvPr id="19466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B</a:t>
            </a:r>
            <a:endParaRPr lang="en-US" baseline="-25000">
              <a:latin typeface="Times New Roman" pitchFamily="18" charset="0"/>
            </a:endParaRPr>
          </a:p>
        </p:txBody>
      </p:sp>
      <p:sp>
        <p:nvSpPr>
          <p:cNvPr id="19467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E</a:t>
            </a:r>
            <a:endParaRPr lang="en-US" baseline="-25000">
              <a:latin typeface="Times New Roman" pitchFamily="18" charset="0"/>
            </a:endParaRPr>
          </a:p>
        </p:txBody>
      </p:sp>
      <p:cxnSp>
        <p:nvCxnSpPr>
          <p:cNvPr id="19468" name="AutoShape 11"/>
          <p:cNvCxnSpPr>
            <a:cxnSpLocks noChangeShapeType="1"/>
            <a:stCxn id="19467" idx="2"/>
            <a:endCxn id="19476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9469" name="AutoShape 12"/>
          <p:cNvCxnSpPr>
            <a:cxnSpLocks noChangeShapeType="1"/>
            <a:stCxn id="19467" idx="1"/>
            <a:endCxn id="19466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9470" name="AutoShape 13"/>
          <p:cNvCxnSpPr>
            <a:cxnSpLocks noChangeShapeType="1"/>
            <a:stCxn id="19461" idx="7"/>
            <a:endCxn id="19467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9471" name="AutoShape 14"/>
          <p:cNvCxnSpPr>
            <a:cxnSpLocks noChangeShapeType="1"/>
            <a:stCxn id="19460" idx="5"/>
            <a:endCxn id="19476" idx="1"/>
          </p:cNvCxnSpPr>
          <p:nvPr/>
        </p:nvCxnSpPr>
        <p:spPr bwMode="auto">
          <a:xfrm>
            <a:off x="3743325" y="2843213"/>
            <a:ext cx="7429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19472" name="AutoShape 15"/>
          <p:cNvCxnSpPr>
            <a:cxnSpLocks noChangeShapeType="1"/>
            <a:stCxn id="19466" idx="3"/>
            <a:endCxn id="19476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473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C</a:t>
            </a:r>
            <a:endParaRPr lang="en-US" baseline="-25000">
              <a:latin typeface="Times New Roman" pitchFamily="18" charset="0"/>
            </a:endParaRPr>
          </a:p>
        </p:txBody>
      </p:sp>
      <p:cxnSp>
        <p:nvCxnSpPr>
          <p:cNvPr id="19474" name="AutoShape 17"/>
          <p:cNvCxnSpPr>
            <a:cxnSpLocks noChangeShapeType="1"/>
            <a:stCxn id="19473" idx="7"/>
            <a:endCxn id="19460" idx="3"/>
          </p:cNvCxnSpPr>
          <p:nvPr/>
        </p:nvCxnSpPr>
        <p:spPr bwMode="auto">
          <a:xfrm flipV="1">
            <a:off x="2752725" y="2843213"/>
            <a:ext cx="666750" cy="8048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5" name="AutoShape 18"/>
          <p:cNvCxnSpPr>
            <a:cxnSpLocks noChangeShapeType="1"/>
            <a:stCxn id="19462" idx="1"/>
            <a:endCxn id="19473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9476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D</a:t>
            </a:r>
            <a:endParaRPr lang="en-US" baseline="-25000">
              <a:latin typeface="Times New Roman" pitchFamily="18" charset="0"/>
            </a:endParaRPr>
          </a:p>
        </p:txBody>
      </p:sp>
      <p:cxnSp>
        <p:nvCxnSpPr>
          <p:cNvPr id="19477" name="AutoShape 20"/>
          <p:cNvCxnSpPr>
            <a:cxnSpLocks noChangeShapeType="1"/>
            <a:stCxn id="19461" idx="1"/>
            <a:endCxn id="19476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9478" name="AutoShape 21"/>
          <p:cNvCxnSpPr>
            <a:cxnSpLocks noChangeShapeType="1"/>
            <a:stCxn id="19462" idx="7"/>
            <a:endCxn id="19476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9479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19480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19481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19482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10</a:t>
            </a:r>
          </a:p>
        </p:txBody>
      </p:sp>
      <p:sp>
        <p:nvSpPr>
          <p:cNvPr id="19483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9484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6</a:t>
            </a:r>
          </a:p>
        </p:txBody>
      </p:sp>
      <p:sp>
        <p:nvSpPr>
          <p:cNvPr id="19485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19486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19487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19488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19489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5</a:t>
            </a:r>
          </a:p>
        </p:txBody>
      </p:sp>
      <p:sp>
        <p:nvSpPr>
          <p:cNvPr id="19490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19491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9492" name="Text Box 35"/>
          <p:cNvSpPr txBox="1">
            <a:spLocks noChangeArrowheads="1"/>
          </p:cNvSpPr>
          <p:nvPr/>
        </p:nvSpPr>
        <p:spPr bwMode="auto">
          <a:xfrm>
            <a:off x="5486400" y="2057400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2</a:t>
            </a:r>
            <a:endParaRPr lang="en-US"/>
          </a:p>
        </p:txBody>
      </p:sp>
      <p:sp>
        <p:nvSpPr>
          <p:cNvPr id="19493" name="Text Box 36"/>
          <p:cNvSpPr txBox="1">
            <a:spLocks noChangeArrowheads="1"/>
          </p:cNvSpPr>
          <p:nvPr/>
        </p:nvSpPr>
        <p:spPr bwMode="auto">
          <a:xfrm>
            <a:off x="1981200" y="3657600"/>
            <a:ext cx="347663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9494" name="Text Box 37"/>
          <p:cNvSpPr txBox="1">
            <a:spLocks noChangeArrowheads="1"/>
          </p:cNvSpPr>
          <p:nvPr/>
        </p:nvSpPr>
        <p:spPr bwMode="auto">
          <a:xfrm>
            <a:off x="6858000" y="3581400"/>
            <a:ext cx="347663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9495" name="Text Box 38"/>
          <p:cNvSpPr txBox="1">
            <a:spLocks noChangeArrowheads="1"/>
          </p:cNvSpPr>
          <p:nvPr/>
        </p:nvSpPr>
        <p:spPr bwMode="auto">
          <a:xfrm>
            <a:off x="4495800" y="4124325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1</a:t>
            </a:r>
            <a:endParaRPr lang="en-US"/>
          </a:p>
        </p:txBody>
      </p:sp>
      <p:sp>
        <p:nvSpPr>
          <p:cNvPr id="19496" name="Text Box 45"/>
          <p:cNvSpPr txBox="1">
            <a:spLocks noChangeArrowheads="1"/>
          </p:cNvSpPr>
          <p:nvPr/>
        </p:nvSpPr>
        <p:spPr bwMode="auto">
          <a:xfrm>
            <a:off x="3429000" y="5257800"/>
            <a:ext cx="347663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9497" name="Text Box 46"/>
          <p:cNvSpPr txBox="1">
            <a:spLocks noChangeArrowheads="1"/>
          </p:cNvSpPr>
          <p:nvPr/>
        </p:nvSpPr>
        <p:spPr bwMode="auto">
          <a:xfrm>
            <a:off x="5486400" y="5257800"/>
            <a:ext cx="347663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9498" name="Text Box 47"/>
          <p:cNvSpPr txBox="1">
            <a:spLocks noChangeArrowheads="1"/>
          </p:cNvSpPr>
          <p:nvPr/>
        </p:nvSpPr>
        <p:spPr bwMode="auto">
          <a:xfrm>
            <a:off x="381000" y="4724400"/>
            <a:ext cx="1947863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Distance(B) = 2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9499" name="Text Box 48"/>
          <p:cNvSpPr txBox="1">
            <a:spLocks noChangeArrowheads="1"/>
          </p:cNvSpPr>
          <p:nvPr/>
        </p:nvSpPr>
        <p:spPr bwMode="auto">
          <a:xfrm>
            <a:off x="381000" y="5029200"/>
            <a:ext cx="1947863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Distance(D) = 1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9500" name="Line 43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1" name="Line 44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E22A73-F25D-49D5-8F04-C2C913505F4A}" type="slidenum">
              <a:rPr lang="en-US"/>
              <a:pPr/>
              <a:t>3</a:t>
            </a:fld>
            <a:endParaRPr lang="en-US"/>
          </a:p>
        </p:txBody>
      </p:sp>
      <p:sp>
        <p:nvSpPr>
          <p:cNvPr id="20484" name="Text Box 41"/>
          <p:cNvSpPr txBox="1">
            <a:spLocks noChangeArrowheads="1"/>
          </p:cNvSpPr>
          <p:nvPr/>
        </p:nvSpPr>
        <p:spPr bwMode="auto">
          <a:xfrm>
            <a:off x="2182813" y="5848350"/>
            <a:ext cx="511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Pick vertex in List with minimum distance, i.e., D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1981200" y="2027238"/>
            <a:ext cx="5224463" cy="3597275"/>
            <a:chOff x="1248" y="1277"/>
            <a:chExt cx="3291" cy="2266"/>
          </a:xfrm>
        </p:grpSpPr>
        <p:sp>
          <p:nvSpPr>
            <p:cNvPr id="20488" name="Oval 3"/>
            <p:cNvSpPr>
              <a:spLocks noChangeArrowheads="1"/>
            </p:cNvSpPr>
            <p:nvPr/>
          </p:nvSpPr>
          <p:spPr bwMode="auto">
            <a:xfrm>
              <a:off x="2112" y="1536"/>
              <a:ext cx="288" cy="2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pitchFamily="18" charset="0"/>
                </a:rPr>
                <a:t>A</a:t>
              </a:r>
              <a:endParaRPr lang="en-US" baseline="-25000">
                <a:latin typeface="Times New Roman" pitchFamily="18" charset="0"/>
              </a:endParaRPr>
            </a:p>
          </p:txBody>
        </p:sp>
        <p:sp>
          <p:nvSpPr>
            <p:cNvPr id="20489" name="Oval 4"/>
            <p:cNvSpPr>
              <a:spLocks noChangeArrowheads="1"/>
            </p:cNvSpPr>
            <p:nvPr/>
          </p:nvSpPr>
          <p:spPr bwMode="auto">
            <a:xfrm>
              <a:off x="3408" y="297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pitchFamily="18" charset="0"/>
                </a:rPr>
                <a:t>G</a:t>
              </a:r>
              <a:endParaRPr lang="en-US" baseline="-25000">
                <a:latin typeface="Times New Roman" pitchFamily="18" charset="0"/>
              </a:endParaRPr>
            </a:p>
          </p:txBody>
        </p:sp>
        <p:sp>
          <p:nvSpPr>
            <p:cNvPr id="20490" name="Oval 5"/>
            <p:cNvSpPr>
              <a:spLocks noChangeArrowheads="1"/>
            </p:cNvSpPr>
            <p:nvPr/>
          </p:nvSpPr>
          <p:spPr bwMode="auto">
            <a:xfrm>
              <a:off x="2112" y="297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pitchFamily="18" charset="0"/>
                </a:rPr>
                <a:t>F</a:t>
              </a:r>
              <a:endParaRPr lang="en-US" baseline="-25000">
                <a:latin typeface="Times New Roman" pitchFamily="18" charset="0"/>
              </a:endParaRPr>
            </a:p>
          </p:txBody>
        </p:sp>
        <p:cxnSp>
          <p:nvCxnSpPr>
            <p:cNvPr id="20491" name="AutoShape 6"/>
            <p:cNvCxnSpPr>
              <a:cxnSpLocks noChangeShapeType="1"/>
              <a:stCxn id="20489" idx="2"/>
              <a:endCxn id="20490" idx="6"/>
            </p:cNvCxnSpPr>
            <p:nvPr/>
          </p:nvCxnSpPr>
          <p:spPr bwMode="auto">
            <a:xfrm flipH="1">
              <a:off x="2400" y="3120"/>
              <a:ext cx="10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492" name="AutoShape 7"/>
            <p:cNvCxnSpPr>
              <a:cxnSpLocks noChangeShapeType="1"/>
              <a:stCxn id="20504" idx="2"/>
              <a:endCxn id="20501" idx="6"/>
            </p:cNvCxnSpPr>
            <p:nvPr/>
          </p:nvCxnSpPr>
          <p:spPr bwMode="auto">
            <a:xfrm flipH="1">
              <a:off x="1776" y="2400"/>
              <a:ext cx="10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493" name="AutoShape 8"/>
            <p:cNvCxnSpPr>
              <a:cxnSpLocks noChangeShapeType="1"/>
              <a:stCxn id="20488" idx="6"/>
              <a:endCxn id="20494" idx="2"/>
            </p:cNvCxnSpPr>
            <p:nvPr/>
          </p:nvCxnSpPr>
          <p:spPr bwMode="auto">
            <a:xfrm>
              <a:off x="2400" y="1680"/>
              <a:ext cx="10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0494" name="Oval 9"/>
            <p:cNvSpPr>
              <a:spLocks noChangeArrowheads="1"/>
            </p:cNvSpPr>
            <p:nvPr/>
          </p:nvSpPr>
          <p:spPr bwMode="auto">
            <a:xfrm>
              <a:off x="3408" y="153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pitchFamily="18" charset="0"/>
                </a:rPr>
                <a:t>B</a:t>
              </a:r>
              <a:endParaRPr lang="en-US" baseline="-25000">
                <a:latin typeface="Times New Roman" pitchFamily="18" charset="0"/>
              </a:endParaRPr>
            </a:p>
          </p:txBody>
        </p:sp>
        <p:sp>
          <p:nvSpPr>
            <p:cNvPr id="20495" name="Oval 10"/>
            <p:cNvSpPr>
              <a:spLocks noChangeArrowheads="1"/>
            </p:cNvSpPr>
            <p:nvPr/>
          </p:nvSpPr>
          <p:spPr bwMode="auto">
            <a:xfrm>
              <a:off x="3984" y="225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pitchFamily="18" charset="0"/>
                </a:rPr>
                <a:t>E</a:t>
              </a:r>
              <a:endParaRPr lang="en-US" baseline="-25000">
                <a:latin typeface="Times New Roman" pitchFamily="18" charset="0"/>
              </a:endParaRPr>
            </a:p>
          </p:txBody>
        </p:sp>
        <p:cxnSp>
          <p:nvCxnSpPr>
            <p:cNvPr id="20496" name="AutoShape 11"/>
            <p:cNvCxnSpPr>
              <a:cxnSpLocks noChangeShapeType="1"/>
              <a:stCxn id="20495" idx="2"/>
              <a:endCxn id="20504" idx="6"/>
            </p:cNvCxnSpPr>
            <p:nvPr/>
          </p:nvCxnSpPr>
          <p:spPr bwMode="auto">
            <a:xfrm flipH="1">
              <a:off x="3072" y="2400"/>
              <a:ext cx="91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20497" name="AutoShape 12"/>
            <p:cNvCxnSpPr>
              <a:cxnSpLocks noChangeShapeType="1"/>
              <a:stCxn id="20495" idx="1"/>
              <a:endCxn id="20494" idx="5"/>
            </p:cNvCxnSpPr>
            <p:nvPr/>
          </p:nvCxnSpPr>
          <p:spPr bwMode="auto">
            <a:xfrm flipH="1" flipV="1">
              <a:off x="3654" y="1782"/>
              <a:ext cx="372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20498" name="AutoShape 13"/>
            <p:cNvCxnSpPr>
              <a:cxnSpLocks noChangeShapeType="1"/>
              <a:stCxn id="20489" idx="7"/>
              <a:endCxn id="20495" idx="3"/>
            </p:cNvCxnSpPr>
            <p:nvPr/>
          </p:nvCxnSpPr>
          <p:spPr bwMode="auto">
            <a:xfrm flipV="1">
              <a:off x="3654" y="2502"/>
              <a:ext cx="372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20499" name="AutoShape 14"/>
            <p:cNvCxnSpPr>
              <a:cxnSpLocks noChangeShapeType="1"/>
              <a:stCxn id="20488" idx="5"/>
              <a:endCxn id="20504" idx="1"/>
            </p:cNvCxnSpPr>
            <p:nvPr/>
          </p:nvCxnSpPr>
          <p:spPr bwMode="auto">
            <a:xfrm>
              <a:off x="2358" y="1782"/>
              <a:ext cx="468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00" name="AutoShape 15"/>
            <p:cNvCxnSpPr>
              <a:cxnSpLocks noChangeShapeType="1"/>
              <a:stCxn id="20494" idx="3"/>
              <a:endCxn id="20504" idx="7"/>
            </p:cNvCxnSpPr>
            <p:nvPr/>
          </p:nvCxnSpPr>
          <p:spPr bwMode="auto">
            <a:xfrm flipH="1">
              <a:off x="3030" y="178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0501" name="Oval 16"/>
            <p:cNvSpPr>
              <a:spLocks noChangeArrowheads="1"/>
            </p:cNvSpPr>
            <p:nvPr/>
          </p:nvSpPr>
          <p:spPr bwMode="auto">
            <a:xfrm>
              <a:off x="1488" y="225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pitchFamily="18" charset="0"/>
                </a:rPr>
                <a:t>C</a:t>
              </a:r>
              <a:endParaRPr lang="en-US" baseline="-25000">
                <a:latin typeface="Times New Roman" pitchFamily="18" charset="0"/>
              </a:endParaRPr>
            </a:p>
          </p:txBody>
        </p:sp>
        <p:cxnSp>
          <p:nvCxnSpPr>
            <p:cNvPr id="20502" name="AutoShape 17"/>
            <p:cNvCxnSpPr>
              <a:cxnSpLocks noChangeShapeType="1"/>
              <a:stCxn id="20501" idx="7"/>
              <a:endCxn id="20488" idx="3"/>
            </p:cNvCxnSpPr>
            <p:nvPr/>
          </p:nvCxnSpPr>
          <p:spPr bwMode="auto">
            <a:xfrm flipV="1">
              <a:off x="1734" y="178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03" name="AutoShape 18"/>
            <p:cNvCxnSpPr>
              <a:cxnSpLocks noChangeShapeType="1"/>
              <a:stCxn id="20490" idx="1"/>
              <a:endCxn id="20501" idx="5"/>
            </p:cNvCxnSpPr>
            <p:nvPr/>
          </p:nvCxnSpPr>
          <p:spPr bwMode="auto">
            <a:xfrm flipH="1" flipV="1">
              <a:off x="1734" y="250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sp>
          <p:nvSpPr>
            <p:cNvPr id="20504" name="Oval 19"/>
            <p:cNvSpPr>
              <a:spLocks noChangeArrowheads="1"/>
            </p:cNvSpPr>
            <p:nvPr/>
          </p:nvSpPr>
          <p:spPr bwMode="auto">
            <a:xfrm>
              <a:off x="2784" y="2256"/>
              <a:ext cx="288" cy="288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pitchFamily="18" charset="0"/>
                </a:rPr>
                <a:t>D</a:t>
              </a:r>
              <a:endParaRPr lang="en-US" baseline="-25000">
                <a:latin typeface="Times New Roman" pitchFamily="18" charset="0"/>
              </a:endParaRPr>
            </a:p>
          </p:txBody>
        </p:sp>
        <p:cxnSp>
          <p:nvCxnSpPr>
            <p:cNvPr id="20505" name="AutoShape 20"/>
            <p:cNvCxnSpPr>
              <a:cxnSpLocks noChangeShapeType="1"/>
              <a:stCxn id="20489" idx="1"/>
              <a:endCxn id="20504" idx="5"/>
            </p:cNvCxnSpPr>
            <p:nvPr/>
          </p:nvCxnSpPr>
          <p:spPr bwMode="auto">
            <a:xfrm flipH="1" flipV="1">
              <a:off x="3030" y="250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20506" name="AutoShape 21"/>
            <p:cNvCxnSpPr>
              <a:cxnSpLocks noChangeShapeType="1"/>
              <a:stCxn id="20490" idx="7"/>
              <a:endCxn id="20504" idx="3"/>
            </p:cNvCxnSpPr>
            <p:nvPr/>
          </p:nvCxnSpPr>
          <p:spPr bwMode="auto">
            <a:xfrm flipV="1">
              <a:off x="2358" y="2502"/>
              <a:ext cx="468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sp>
          <p:nvSpPr>
            <p:cNvPr id="20507" name="Text Box 22"/>
            <p:cNvSpPr txBox="1">
              <a:spLocks noChangeArrowheads="1"/>
            </p:cNvSpPr>
            <p:nvPr/>
          </p:nvSpPr>
          <p:spPr bwMode="auto">
            <a:xfrm>
              <a:off x="1737" y="1939"/>
              <a:ext cx="1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200"/>
                <a:t>4</a:t>
              </a:r>
            </a:p>
          </p:txBody>
        </p:sp>
        <p:sp>
          <p:nvSpPr>
            <p:cNvPr id="20508" name="Text Box 23"/>
            <p:cNvSpPr txBox="1">
              <a:spLocks noChangeArrowheads="1"/>
            </p:cNvSpPr>
            <p:nvPr/>
          </p:nvSpPr>
          <p:spPr bwMode="auto">
            <a:xfrm>
              <a:off x="2562" y="1930"/>
              <a:ext cx="1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0509" name="Text Box 24"/>
            <p:cNvSpPr txBox="1">
              <a:spLocks noChangeArrowheads="1"/>
            </p:cNvSpPr>
            <p:nvPr/>
          </p:nvSpPr>
          <p:spPr bwMode="auto">
            <a:xfrm>
              <a:off x="2832" y="1536"/>
              <a:ext cx="1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200"/>
                <a:t>2</a:t>
              </a:r>
            </a:p>
          </p:txBody>
        </p:sp>
        <p:sp>
          <p:nvSpPr>
            <p:cNvPr id="20510" name="Text Box 25"/>
            <p:cNvSpPr txBox="1">
              <a:spLocks noChangeArrowheads="1"/>
            </p:cNvSpPr>
            <p:nvPr/>
          </p:nvSpPr>
          <p:spPr bwMode="auto">
            <a:xfrm>
              <a:off x="3763" y="1930"/>
              <a:ext cx="23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200"/>
                <a:t>10</a:t>
              </a:r>
            </a:p>
          </p:txBody>
        </p:sp>
        <p:sp>
          <p:nvSpPr>
            <p:cNvPr id="20511" name="Text Box 26"/>
            <p:cNvSpPr txBox="1">
              <a:spLocks noChangeArrowheads="1"/>
            </p:cNvSpPr>
            <p:nvPr/>
          </p:nvSpPr>
          <p:spPr bwMode="auto">
            <a:xfrm>
              <a:off x="3101" y="1930"/>
              <a:ext cx="1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200"/>
                <a:t>3</a:t>
              </a:r>
            </a:p>
          </p:txBody>
        </p:sp>
        <p:sp>
          <p:nvSpPr>
            <p:cNvPr id="20512" name="Text Box 27"/>
            <p:cNvSpPr txBox="1">
              <a:spLocks noChangeArrowheads="1"/>
            </p:cNvSpPr>
            <p:nvPr/>
          </p:nvSpPr>
          <p:spPr bwMode="auto">
            <a:xfrm>
              <a:off x="3888" y="2659"/>
              <a:ext cx="1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200"/>
                <a:t>6</a:t>
              </a:r>
            </a:p>
          </p:txBody>
        </p:sp>
        <p:sp>
          <p:nvSpPr>
            <p:cNvPr id="20513" name="Text Box 28"/>
            <p:cNvSpPr txBox="1">
              <a:spLocks noChangeArrowheads="1"/>
            </p:cNvSpPr>
            <p:nvPr/>
          </p:nvSpPr>
          <p:spPr bwMode="auto">
            <a:xfrm>
              <a:off x="3264" y="2659"/>
              <a:ext cx="1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200"/>
                <a:t>4</a:t>
              </a:r>
            </a:p>
          </p:txBody>
        </p:sp>
        <p:sp>
          <p:nvSpPr>
            <p:cNvPr id="20514" name="Text Box 29"/>
            <p:cNvSpPr txBox="1">
              <a:spLocks noChangeArrowheads="1"/>
            </p:cNvSpPr>
            <p:nvPr/>
          </p:nvSpPr>
          <p:spPr bwMode="auto">
            <a:xfrm>
              <a:off x="3456" y="2256"/>
              <a:ext cx="1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200"/>
                <a:t>2</a:t>
              </a:r>
            </a:p>
          </p:txBody>
        </p:sp>
        <p:sp>
          <p:nvSpPr>
            <p:cNvPr id="20515" name="Text Box 30"/>
            <p:cNvSpPr txBox="1">
              <a:spLocks noChangeArrowheads="1"/>
            </p:cNvSpPr>
            <p:nvPr/>
          </p:nvSpPr>
          <p:spPr bwMode="auto">
            <a:xfrm>
              <a:off x="2160" y="2256"/>
              <a:ext cx="1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200"/>
                <a:t>2</a:t>
              </a:r>
            </a:p>
          </p:txBody>
        </p:sp>
        <p:sp>
          <p:nvSpPr>
            <p:cNvPr id="20516" name="Text Box 31"/>
            <p:cNvSpPr txBox="1">
              <a:spLocks noChangeArrowheads="1"/>
            </p:cNvSpPr>
            <p:nvPr/>
          </p:nvSpPr>
          <p:spPr bwMode="auto">
            <a:xfrm>
              <a:off x="2448" y="2659"/>
              <a:ext cx="1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200"/>
                <a:t>8</a:t>
              </a:r>
            </a:p>
          </p:txBody>
        </p:sp>
        <p:sp>
          <p:nvSpPr>
            <p:cNvPr id="20517" name="Text Box 32"/>
            <p:cNvSpPr txBox="1">
              <a:spLocks noChangeArrowheads="1"/>
            </p:cNvSpPr>
            <p:nvPr/>
          </p:nvSpPr>
          <p:spPr bwMode="auto">
            <a:xfrm>
              <a:off x="1776" y="2659"/>
              <a:ext cx="1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200"/>
                <a:t>5</a:t>
              </a:r>
            </a:p>
          </p:txBody>
        </p:sp>
        <p:sp>
          <p:nvSpPr>
            <p:cNvPr id="20518" name="Text Box 33"/>
            <p:cNvSpPr txBox="1">
              <a:spLocks noChangeArrowheads="1"/>
            </p:cNvSpPr>
            <p:nvPr/>
          </p:nvSpPr>
          <p:spPr bwMode="auto">
            <a:xfrm>
              <a:off x="2880" y="2976"/>
              <a:ext cx="1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0519" name="Text Box 34"/>
            <p:cNvSpPr txBox="1">
              <a:spLocks noChangeArrowheads="1"/>
            </p:cNvSpPr>
            <p:nvPr/>
          </p:nvSpPr>
          <p:spPr bwMode="auto">
            <a:xfrm>
              <a:off x="2160" y="1277"/>
              <a:ext cx="202" cy="231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0520" name="Text Box 35"/>
            <p:cNvSpPr txBox="1">
              <a:spLocks noChangeArrowheads="1"/>
            </p:cNvSpPr>
            <p:nvPr/>
          </p:nvSpPr>
          <p:spPr bwMode="auto">
            <a:xfrm>
              <a:off x="3456" y="1296"/>
              <a:ext cx="202" cy="231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2</a:t>
              </a:r>
              <a:endParaRPr lang="en-US"/>
            </a:p>
          </p:txBody>
        </p:sp>
        <p:sp>
          <p:nvSpPr>
            <p:cNvPr id="20521" name="Text Box 36"/>
            <p:cNvSpPr txBox="1">
              <a:spLocks noChangeArrowheads="1"/>
            </p:cNvSpPr>
            <p:nvPr/>
          </p:nvSpPr>
          <p:spPr bwMode="auto">
            <a:xfrm>
              <a:off x="1248" y="2304"/>
              <a:ext cx="219" cy="231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  <a:endParaRPr lang="en-US"/>
            </a:p>
          </p:txBody>
        </p:sp>
        <p:sp>
          <p:nvSpPr>
            <p:cNvPr id="20522" name="Text Box 37"/>
            <p:cNvSpPr txBox="1">
              <a:spLocks noChangeArrowheads="1"/>
            </p:cNvSpPr>
            <p:nvPr/>
          </p:nvSpPr>
          <p:spPr bwMode="auto">
            <a:xfrm>
              <a:off x="4320" y="2256"/>
              <a:ext cx="219" cy="231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  <a:endParaRPr lang="en-US"/>
            </a:p>
          </p:txBody>
        </p:sp>
        <p:sp>
          <p:nvSpPr>
            <p:cNvPr id="20523" name="Text Box 38"/>
            <p:cNvSpPr txBox="1">
              <a:spLocks noChangeArrowheads="1"/>
            </p:cNvSpPr>
            <p:nvPr/>
          </p:nvSpPr>
          <p:spPr bwMode="auto">
            <a:xfrm>
              <a:off x="2832" y="2598"/>
              <a:ext cx="202" cy="231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1</a:t>
              </a:r>
              <a:endParaRPr lang="en-US"/>
            </a:p>
          </p:txBody>
        </p:sp>
        <p:sp>
          <p:nvSpPr>
            <p:cNvPr id="20524" name="Text Box 39"/>
            <p:cNvSpPr txBox="1">
              <a:spLocks noChangeArrowheads="1"/>
            </p:cNvSpPr>
            <p:nvPr/>
          </p:nvSpPr>
          <p:spPr bwMode="auto">
            <a:xfrm>
              <a:off x="2160" y="3312"/>
              <a:ext cx="219" cy="231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  <a:endParaRPr lang="en-US"/>
            </a:p>
          </p:txBody>
        </p:sp>
        <p:sp>
          <p:nvSpPr>
            <p:cNvPr id="20525" name="Text Box 40"/>
            <p:cNvSpPr txBox="1">
              <a:spLocks noChangeArrowheads="1"/>
            </p:cNvSpPr>
            <p:nvPr/>
          </p:nvSpPr>
          <p:spPr bwMode="auto">
            <a:xfrm>
              <a:off x="3456" y="3312"/>
              <a:ext cx="219" cy="231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  <a:endParaRPr lang="en-US"/>
            </a:p>
          </p:txBody>
        </p:sp>
      </p:grpSp>
      <p:sp>
        <p:nvSpPr>
          <p:cNvPr id="20486" name="Line 43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Line 44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7E0C26B-4419-417E-A53F-00F6E6ECD24B}" type="slidenum">
              <a:rPr lang="en-US"/>
              <a:pPr/>
              <a:t>4</a:t>
            </a:fld>
            <a:endParaRPr lang="en-US"/>
          </a:p>
        </p:txBody>
      </p:sp>
      <p:sp>
        <p:nvSpPr>
          <p:cNvPr id="21508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A</a:t>
            </a:r>
            <a:endParaRPr lang="en-US" baseline="-25000">
              <a:latin typeface="Times New Roman" pitchFamily="18" charset="0"/>
            </a:endParaRPr>
          </a:p>
        </p:txBody>
      </p:sp>
      <p:sp>
        <p:nvSpPr>
          <p:cNvPr id="21509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G</a:t>
            </a:r>
            <a:endParaRPr lang="en-US" baseline="-25000">
              <a:latin typeface="Times New Roman" pitchFamily="18" charset="0"/>
            </a:endParaRPr>
          </a:p>
        </p:txBody>
      </p:sp>
      <p:sp>
        <p:nvSpPr>
          <p:cNvPr id="21510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F</a:t>
            </a:r>
            <a:endParaRPr lang="en-US" baseline="-25000">
              <a:latin typeface="Times New Roman" pitchFamily="18" charset="0"/>
            </a:endParaRPr>
          </a:p>
        </p:txBody>
      </p:sp>
      <p:cxnSp>
        <p:nvCxnSpPr>
          <p:cNvPr id="21511" name="AutoShape 6"/>
          <p:cNvCxnSpPr>
            <a:cxnSpLocks noChangeShapeType="1"/>
            <a:stCxn id="21509" idx="2"/>
            <a:endCxn id="21510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12" name="AutoShape 7"/>
          <p:cNvCxnSpPr>
            <a:cxnSpLocks noChangeShapeType="1"/>
            <a:stCxn id="21524" idx="2"/>
            <a:endCxn id="21521" idx="6"/>
          </p:cNvCxnSpPr>
          <p:nvPr/>
        </p:nvCxnSpPr>
        <p:spPr bwMode="auto">
          <a:xfrm flipH="1">
            <a:off x="2819400" y="3810000"/>
            <a:ext cx="1585913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21513" name="AutoShape 8"/>
          <p:cNvCxnSpPr>
            <a:cxnSpLocks noChangeShapeType="1"/>
            <a:stCxn id="21508" idx="6"/>
            <a:endCxn id="21514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514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B</a:t>
            </a:r>
            <a:endParaRPr lang="en-US" baseline="-25000">
              <a:latin typeface="Times New Roman" pitchFamily="18" charset="0"/>
            </a:endParaRPr>
          </a:p>
        </p:txBody>
      </p:sp>
      <p:sp>
        <p:nvSpPr>
          <p:cNvPr id="21515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E</a:t>
            </a:r>
            <a:endParaRPr lang="en-US" baseline="-25000">
              <a:latin typeface="Times New Roman" pitchFamily="18" charset="0"/>
            </a:endParaRPr>
          </a:p>
        </p:txBody>
      </p:sp>
      <p:cxnSp>
        <p:nvCxnSpPr>
          <p:cNvPr id="21516" name="AutoShape 11"/>
          <p:cNvCxnSpPr>
            <a:cxnSpLocks noChangeShapeType="1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</p:spPr>
      </p:cxnSp>
      <p:cxnSp>
        <p:nvCxnSpPr>
          <p:cNvPr id="21517" name="AutoShape 12"/>
          <p:cNvCxnSpPr>
            <a:cxnSpLocks noChangeShapeType="1"/>
            <a:stCxn id="21515" idx="1"/>
            <a:endCxn id="21514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1518" name="AutoShape 13"/>
          <p:cNvCxnSpPr>
            <a:cxnSpLocks noChangeShapeType="1"/>
            <a:stCxn id="21509" idx="7"/>
            <a:endCxn id="21515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1519" name="AutoShape 14"/>
          <p:cNvCxnSpPr>
            <a:cxnSpLocks noChangeShapeType="1"/>
            <a:stCxn id="21508" idx="5"/>
            <a:endCxn id="21524" idx="1"/>
          </p:cNvCxnSpPr>
          <p:nvPr/>
        </p:nvCxnSpPr>
        <p:spPr bwMode="auto">
          <a:xfrm>
            <a:off x="3743325" y="2828925"/>
            <a:ext cx="7429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0" name="AutoShape 15"/>
          <p:cNvCxnSpPr>
            <a:cxnSpLocks noChangeShapeType="1"/>
            <a:stCxn id="21514" idx="3"/>
            <a:endCxn id="21524" idx="7"/>
          </p:cNvCxnSpPr>
          <p:nvPr/>
        </p:nvCxnSpPr>
        <p:spPr bwMode="auto">
          <a:xfrm flipH="1">
            <a:off x="4810125" y="2828925"/>
            <a:ext cx="6667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521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C</a:t>
            </a:r>
            <a:endParaRPr lang="en-US" baseline="-25000">
              <a:latin typeface="Times New Roman" pitchFamily="18" charset="0"/>
            </a:endParaRPr>
          </a:p>
        </p:txBody>
      </p:sp>
      <p:cxnSp>
        <p:nvCxnSpPr>
          <p:cNvPr id="21522" name="AutoShape 17"/>
          <p:cNvCxnSpPr>
            <a:cxnSpLocks noChangeShapeType="1"/>
            <a:stCxn id="21521" idx="7"/>
            <a:endCxn id="21508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3" name="AutoShape 18"/>
          <p:cNvCxnSpPr>
            <a:cxnSpLocks noChangeShapeType="1"/>
            <a:stCxn id="21510" idx="1"/>
            <a:endCxn id="21521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1524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D</a:t>
            </a:r>
            <a:endParaRPr lang="en-US" baseline="-25000">
              <a:latin typeface="Times New Roman" pitchFamily="18" charset="0"/>
            </a:endParaRPr>
          </a:p>
        </p:txBody>
      </p:sp>
      <p:cxnSp>
        <p:nvCxnSpPr>
          <p:cNvPr id="21525" name="AutoShape 20"/>
          <p:cNvCxnSpPr>
            <a:cxnSpLocks noChangeShapeType="1"/>
            <a:stCxn id="21509" idx="1"/>
            <a:endCxn id="21524" idx="5"/>
          </p:cNvCxnSpPr>
          <p:nvPr/>
        </p:nvCxnSpPr>
        <p:spPr bwMode="auto">
          <a:xfrm flipH="1" flipV="1">
            <a:off x="4810125" y="3986213"/>
            <a:ext cx="6667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</p:spPr>
      </p:cxnSp>
      <p:cxnSp>
        <p:nvCxnSpPr>
          <p:cNvPr id="21526" name="AutoShape 21"/>
          <p:cNvCxnSpPr>
            <a:cxnSpLocks noChangeShapeType="1"/>
            <a:stCxn id="21510" idx="7"/>
            <a:endCxn id="21524" idx="3"/>
          </p:cNvCxnSpPr>
          <p:nvPr/>
        </p:nvCxnSpPr>
        <p:spPr bwMode="auto">
          <a:xfrm flipV="1">
            <a:off x="3743325" y="3986213"/>
            <a:ext cx="7429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</p:spPr>
      </p:cxnSp>
      <p:sp>
        <p:nvSpPr>
          <p:cNvPr id="21527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1528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1529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1530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10</a:t>
            </a:r>
          </a:p>
        </p:txBody>
      </p:sp>
      <p:sp>
        <p:nvSpPr>
          <p:cNvPr id="21531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21532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6</a:t>
            </a:r>
          </a:p>
        </p:txBody>
      </p:sp>
      <p:sp>
        <p:nvSpPr>
          <p:cNvPr id="21533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1534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1535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1536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21537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5</a:t>
            </a:r>
          </a:p>
        </p:txBody>
      </p:sp>
      <p:sp>
        <p:nvSpPr>
          <p:cNvPr id="21538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1539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1540" name="Text Box 35"/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2</a:t>
            </a:r>
            <a:endParaRPr lang="en-US"/>
          </a:p>
        </p:txBody>
      </p:sp>
      <p:sp>
        <p:nvSpPr>
          <p:cNvPr id="21541" name="Text Box 36"/>
          <p:cNvSpPr txBox="1">
            <a:spLocks noChangeArrowheads="1"/>
          </p:cNvSpPr>
          <p:nvPr/>
        </p:nvSpPr>
        <p:spPr bwMode="auto">
          <a:xfrm>
            <a:off x="1981200" y="3667125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3</a:t>
            </a:r>
            <a:endParaRPr lang="en-US"/>
          </a:p>
        </p:txBody>
      </p:sp>
      <p:sp>
        <p:nvSpPr>
          <p:cNvPr id="21542" name="Text Box 37"/>
          <p:cNvSpPr txBox="1">
            <a:spLocks noChangeArrowheads="1"/>
          </p:cNvSpPr>
          <p:nvPr/>
        </p:nvSpPr>
        <p:spPr bwMode="auto">
          <a:xfrm>
            <a:off x="6858000" y="3590925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3</a:t>
            </a:r>
            <a:endParaRPr lang="en-US"/>
          </a:p>
        </p:txBody>
      </p:sp>
      <p:sp>
        <p:nvSpPr>
          <p:cNvPr id="21543" name="Text Box 38"/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1</a:t>
            </a:r>
            <a:endParaRPr lang="en-US"/>
          </a:p>
        </p:txBody>
      </p:sp>
      <p:sp>
        <p:nvSpPr>
          <p:cNvPr id="21544" name="Text Box 39"/>
          <p:cNvSpPr txBox="1">
            <a:spLocks noChangeArrowheads="1"/>
          </p:cNvSpPr>
          <p:nvPr/>
        </p:nvSpPr>
        <p:spPr bwMode="auto">
          <a:xfrm>
            <a:off x="3429000" y="5257800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9</a:t>
            </a:r>
            <a:endParaRPr lang="en-US"/>
          </a:p>
        </p:txBody>
      </p:sp>
      <p:sp>
        <p:nvSpPr>
          <p:cNvPr id="21545" name="Text Box 40"/>
          <p:cNvSpPr txBox="1">
            <a:spLocks noChangeArrowheads="1"/>
          </p:cNvSpPr>
          <p:nvPr/>
        </p:nvSpPr>
        <p:spPr bwMode="auto">
          <a:xfrm>
            <a:off x="5486400" y="5257800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5</a:t>
            </a:r>
            <a:endParaRPr lang="en-US"/>
          </a:p>
        </p:txBody>
      </p:sp>
      <p:sp>
        <p:nvSpPr>
          <p:cNvPr id="21546" name="Line 43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7" name="Line 44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8" name="Line 45"/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9" name="Line 46"/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0" name="Line 47"/>
          <p:cNvSpPr>
            <a:spLocks noChangeShapeType="1"/>
          </p:cNvSpPr>
          <p:nvPr/>
        </p:nvSpPr>
        <p:spPr bwMode="auto">
          <a:xfrm flipV="1">
            <a:off x="3962400" y="4114800"/>
            <a:ext cx="533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1" name="Line 48"/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2" name="Text Box 49"/>
          <p:cNvSpPr txBox="1">
            <a:spLocks noChangeArrowheads="1"/>
          </p:cNvSpPr>
          <p:nvPr/>
        </p:nvSpPr>
        <p:spPr bwMode="auto">
          <a:xfrm>
            <a:off x="304800" y="4724400"/>
            <a:ext cx="27289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Distance(C) = 1 + 2 = 3 Distance(E) = 1 + 2 = 3 Distance(F) = 1 + 8 = 9 Distance(G) = 1 + 4 = 5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53FD7BC-625A-4DB0-A180-1FA87A504BCA}" type="slidenum">
              <a:rPr lang="en-US"/>
              <a:pPr/>
              <a:t>5</a:t>
            </a:fld>
            <a:endParaRPr lang="en-US"/>
          </a:p>
        </p:txBody>
      </p:sp>
      <p:sp>
        <p:nvSpPr>
          <p:cNvPr id="22532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A</a:t>
            </a:r>
            <a:endParaRPr lang="en-US" baseline="-25000">
              <a:latin typeface="Times New Roman" pitchFamily="18" charset="0"/>
            </a:endParaRPr>
          </a:p>
        </p:txBody>
      </p:sp>
      <p:sp>
        <p:nvSpPr>
          <p:cNvPr id="22533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G</a:t>
            </a:r>
            <a:endParaRPr lang="en-US" baseline="-25000">
              <a:latin typeface="Times New Roman" pitchFamily="18" charset="0"/>
            </a:endParaRPr>
          </a:p>
        </p:txBody>
      </p:sp>
      <p:sp>
        <p:nvSpPr>
          <p:cNvPr id="22534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F</a:t>
            </a:r>
            <a:endParaRPr lang="en-US" baseline="-25000">
              <a:latin typeface="Times New Roman" pitchFamily="18" charset="0"/>
            </a:endParaRPr>
          </a:p>
        </p:txBody>
      </p:sp>
      <p:cxnSp>
        <p:nvCxnSpPr>
          <p:cNvPr id="22535" name="AutoShape 6"/>
          <p:cNvCxnSpPr>
            <a:cxnSpLocks noChangeShapeType="1"/>
            <a:stCxn id="22533" idx="2"/>
            <a:endCxn id="22534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36" name="AutoShape 7"/>
          <p:cNvCxnSpPr>
            <a:cxnSpLocks noChangeShapeType="1"/>
            <a:stCxn id="22548" idx="2"/>
            <a:endCxn id="22545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37" name="AutoShape 8"/>
          <p:cNvCxnSpPr>
            <a:cxnSpLocks noChangeShapeType="1"/>
            <a:stCxn id="22532" idx="6"/>
            <a:endCxn id="22538" idx="2"/>
          </p:cNvCxnSpPr>
          <p:nvPr/>
        </p:nvCxnSpPr>
        <p:spPr bwMode="auto">
          <a:xfrm>
            <a:off x="3810000" y="2667000"/>
            <a:ext cx="158591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38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B</a:t>
            </a:r>
            <a:endParaRPr lang="en-US" baseline="-25000">
              <a:latin typeface="Times New Roman" pitchFamily="18" charset="0"/>
            </a:endParaRPr>
          </a:p>
        </p:txBody>
      </p:sp>
      <p:sp>
        <p:nvSpPr>
          <p:cNvPr id="22539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E</a:t>
            </a:r>
            <a:endParaRPr lang="en-US" baseline="-25000">
              <a:latin typeface="Times New Roman" pitchFamily="18" charset="0"/>
            </a:endParaRPr>
          </a:p>
        </p:txBody>
      </p:sp>
      <p:cxnSp>
        <p:nvCxnSpPr>
          <p:cNvPr id="22540" name="AutoShape 11"/>
          <p:cNvCxnSpPr>
            <a:cxnSpLocks noChangeShapeType="1"/>
            <a:stCxn id="22539" idx="2"/>
            <a:endCxn id="22548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2541" name="AutoShape 12"/>
          <p:cNvCxnSpPr>
            <a:cxnSpLocks noChangeShapeType="1"/>
            <a:stCxn id="22539" idx="1"/>
            <a:endCxn id="22538" idx="5"/>
          </p:cNvCxnSpPr>
          <p:nvPr/>
        </p:nvCxnSpPr>
        <p:spPr bwMode="auto">
          <a:xfrm flipH="1" flipV="1">
            <a:off x="5800725" y="2843213"/>
            <a:ext cx="5905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</p:spPr>
      </p:cxnSp>
      <p:cxnSp>
        <p:nvCxnSpPr>
          <p:cNvPr id="22542" name="AutoShape 13"/>
          <p:cNvCxnSpPr>
            <a:cxnSpLocks noChangeShapeType="1"/>
            <a:stCxn id="22533" idx="7"/>
            <a:endCxn id="22539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2543" name="AutoShape 14"/>
          <p:cNvCxnSpPr>
            <a:cxnSpLocks noChangeShapeType="1"/>
            <a:stCxn id="22532" idx="5"/>
            <a:endCxn id="22548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4" name="AutoShape 15"/>
          <p:cNvCxnSpPr>
            <a:cxnSpLocks noChangeShapeType="1"/>
            <a:stCxn id="22538" idx="3"/>
            <a:endCxn id="22548" idx="7"/>
          </p:cNvCxnSpPr>
          <p:nvPr/>
        </p:nvCxnSpPr>
        <p:spPr bwMode="auto">
          <a:xfrm flipH="1">
            <a:off x="4810125" y="2843213"/>
            <a:ext cx="6667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</p:cxnSp>
      <p:sp>
        <p:nvSpPr>
          <p:cNvPr id="22545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C</a:t>
            </a:r>
            <a:endParaRPr lang="en-US" baseline="-25000">
              <a:latin typeface="Times New Roman" pitchFamily="18" charset="0"/>
            </a:endParaRPr>
          </a:p>
        </p:txBody>
      </p:sp>
      <p:cxnSp>
        <p:nvCxnSpPr>
          <p:cNvPr id="22546" name="AutoShape 17"/>
          <p:cNvCxnSpPr>
            <a:cxnSpLocks noChangeShapeType="1"/>
            <a:stCxn id="22545" idx="7"/>
            <a:endCxn id="22532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7" name="AutoShape 18"/>
          <p:cNvCxnSpPr>
            <a:cxnSpLocks noChangeShapeType="1"/>
            <a:stCxn id="22534" idx="1"/>
            <a:endCxn id="22545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2548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D</a:t>
            </a:r>
            <a:endParaRPr lang="en-US" baseline="-25000">
              <a:latin typeface="Times New Roman" pitchFamily="18" charset="0"/>
            </a:endParaRPr>
          </a:p>
        </p:txBody>
      </p:sp>
      <p:cxnSp>
        <p:nvCxnSpPr>
          <p:cNvPr id="22549" name="AutoShape 20"/>
          <p:cNvCxnSpPr>
            <a:cxnSpLocks noChangeShapeType="1"/>
            <a:stCxn id="22533" idx="1"/>
            <a:endCxn id="22548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2550" name="AutoShape 21"/>
          <p:cNvCxnSpPr>
            <a:cxnSpLocks noChangeShapeType="1"/>
            <a:stCxn id="22534" idx="7"/>
            <a:endCxn id="22548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2551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2552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2553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2554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10</a:t>
            </a:r>
          </a:p>
        </p:txBody>
      </p:sp>
      <p:sp>
        <p:nvSpPr>
          <p:cNvPr id="22555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22556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6</a:t>
            </a:r>
          </a:p>
        </p:txBody>
      </p:sp>
      <p:sp>
        <p:nvSpPr>
          <p:cNvPr id="22557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2558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2559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2560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22561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5</a:t>
            </a:r>
          </a:p>
        </p:txBody>
      </p:sp>
      <p:sp>
        <p:nvSpPr>
          <p:cNvPr id="22562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2563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2564" name="Text Box 35"/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2</a:t>
            </a:r>
            <a:endParaRPr lang="en-US"/>
          </a:p>
        </p:txBody>
      </p:sp>
      <p:sp>
        <p:nvSpPr>
          <p:cNvPr id="22565" name="Text Box 36"/>
          <p:cNvSpPr txBox="1">
            <a:spLocks noChangeArrowheads="1"/>
          </p:cNvSpPr>
          <p:nvPr/>
        </p:nvSpPr>
        <p:spPr bwMode="auto">
          <a:xfrm>
            <a:off x="1981200" y="36671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3</a:t>
            </a:r>
            <a:endParaRPr lang="en-US"/>
          </a:p>
        </p:txBody>
      </p:sp>
      <p:sp>
        <p:nvSpPr>
          <p:cNvPr id="22566" name="Text Box 37"/>
          <p:cNvSpPr txBox="1">
            <a:spLocks noChangeArrowheads="1"/>
          </p:cNvSpPr>
          <p:nvPr/>
        </p:nvSpPr>
        <p:spPr bwMode="auto">
          <a:xfrm>
            <a:off x="6858000" y="35909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3</a:t>
            </a:r>
            <a:endParaRPr lang="en-US"/>
          </a:p>
        </p:txBody>
      </p:sp>
      <p:sp>
        <p:nvSpPr>
          <p:cNvPr id="22567" name="Text Box 38"/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1</a:t>
            </a:r>
            <a:endParaRPr lang="en-US"/>
          </a:p>
        </p:txBody>
      </p:sp>
      <p:sp>
        <p:nvSpPr>
          <p:cNvPr id="22568" name="Text Box 42"/>
          <p:cNvSpPr txBox="1">
            <a:spLocks noChangeArrowheads="1"/>
          </p:cNvSpPr>
          <p:nvPr/>
        </p:nvSpPr>
        <p:spPr bwMode="auto">
          <a:xfrm>
            <a:off x="914400" y="1676400"/>
            <a:ext cx="7048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Pick vertex in List with minimum distance (B) and update neighbors</a:t>
            </a:r>
          </a:p>
        </p:txBody>
      </p:sp>
      <p:sp>
        <p:nvSpPr>
          <p:cNvPr id="22569" name="Line 43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0" name="Line 44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1" name="Line 45"/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2" name="Line 46"/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3" name="Line 47"/>
          <p:cNvSpPr>
            <a:spLocks noChangeShapeType="1"/>
          </p:cNvSpPr>
          <p:nvPr/>
        </p:nvSpPr>
        <p:spPr bwMode="auto">
          <a:xfrm flipV="1">
            <a:off x="3962400" y="4114800"/>
            <a:ext cx="533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4" name="Line 48"/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5" name="Text Box 49"/>
          <p:cNvSpPr txBox="1">
            <a:spLocks noChangeArrowheads="1"/>
          </p:cNvSpPr>
          <p:nvPr/>
        </p:nvSpPr>
        <p:spPr bwMode="auto">
          <a:xfrm>
            <a:off x="3429000" y="5257800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9</a:t>
            </a:r>
            <a:endParaRPr lang="en-US"/>
          </a:p>
        </p:txBody>
      </p:sp>
      <p:sp>
        <p:nvSpPr>
          <p:cNvPr id="22576" name="Text Box 50"/>
          <p:cNvSpPr txBox="1">
            <a:spLocks noChangeArrowheads="1"/>
          </p:cNvSpPr>
          <p:nvPr/>
        </p:nvSpPr>
        <p:spPr bwMode="auto">
          <a:xfrm>
            <a:off x="5486400" y="5257800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5</a:t>
            </a:r>
            <a:endParaRPr lang="en-US"/>
          </a:p>
        </p:txBody>
      </p:sp>
      <p:sp>
        <p:nvSpPr>
          <p:cNvPr id="22577" name="Text Box 51"/>
          <p:cNvSpPr txBox="1">
            <a:spLocks noChangeArrowheads="1"/>
          </p:cNvSpPr>
          <p:nvPr/>
        </p:nvSpPr>
        <p:spPr bwMode="auto">
          <a:xfrm>
            <a:off x="6172200" y="4419600"/>
            <a:ext cx="27432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Note : distance(D)</a:t>
            </a:r>
            <a:r>
              <a:rPr lang="en-US" baseline="-25000"/>
              <a:t> </a:t>
            </a:r>
            <a:r>
              <a:rPr lang="en-US"/>
              <a:t>not updated since D is already known and distance(E) not updated since it is larger than previously computed</a:t>
            </a:r>
          </a:p>
        </p:txBody>
      </p:sp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BC33087-E53D-440D-817B-7A2A64CBFB73}" type="slidenum">
              <a:rPr lang="en-US"/>
              <a:pPr/>
              <a:t>6</a:t>
            </a:fld>
            <a:endParaRPr lang="en-US"/>
          </a:p>
        </p:txBody>
      </p:sp>
      <p:sp>
        <p:nvSpPr>
          <p:cNvPr id="23556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A</a:t>
            </a:r>
            <a:endParaRPr lang="en-US" baseline="-25000">
              <a:latin typeface="Times New Roman" pitchFamily="18" charset="0"/>
            </a:endParaRPr>
          </a:p>
        </p:txBody>
      </p:sp>
      <p:sp>
        <p:nvSpPr>
          <p:cNvPr id="23557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G</a:t>
            </a:r>
            <a:endParaRPr lang="en-US" baseline="-25000">
              <a:latin typeface="Times New Roman" pitchFamily="18" charset="0"/>
            </a:endParaRPr>
          </a:p>
        </p:txBody>
      </p:sp>
      <p:sp>
        <p:nvSpPr>
          <p:cNvPr id="23558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F</a:t>
            </a:r>
            <a:endParaRPr lang="en-US" baseline="-25000">
              <a:latin typeface="Times New Roman" pitchFamily="18" charset="0"/>
            </a:endParaRPr>
          </a:p>
        </p:txBody>
      </p:sp>
      <p:cxnSp>
        <p:nvCxnSpPr>
          <p:cNvPr id="23559" name="AutoShape 6"/>
          <p:cNvCxnSpPr>
            <a:cxnSpLocks noChangeShapeType="1"/>
            <a:stCxn id="23557" idx="2"/>
            <a:endCxn id="23558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60" name="AutoShape 7"/>
          <p:cNvCxnSpPr>
            <a:cxnSpLocks noChangeShapeType="1"/>
            <a:stCxn id="23572" idx="2"/>
            <a:endCxn id="23569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61" name="AutoShape 8"/>
          <p:cNvCxnSpPr>
            <a:cxnSpLocks noChangeShapeType="1"/>
            <a:stCxn id="23556" idx="6"/>
            <a:endCxn id="23562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2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B</a:t>
            </a:r>
            <a:endParaRPr lang="en-US" baseline="-25000">
              <a:latin typeface="Times New Roman" pitchFamily="18" charset="0"/>
            </a:endParaRPr>
          </a:p>
        </p:txBody>
      </p:sp>
      <p:sp>
        <p:nvSpPr>
          <p:cNvPr id="23563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E</a:t>
            </a:r>
            <a:endParaRPr lang="en-US" baseline="-25000">
              <a:latin typeface="Times New Roman" pitchFamily="18" charset="0"/>
            </a:endParaRPr>
          </a:p>
        </p:txBody>
      </p:sp>
      <p:cxnSp>
        <p:nvCxnSpPr>
          <p:cNvPr id="23564" name="AutoShape 11"/>
          <p:cNvCxnSpPr>
            <a:cxnSpLocks noChangeShapeType="1"/>
            <a:stCxn id="23563" idx="2"/>
            <a:endCxn id="23572" idx="6"/>
          </p:cNvCxnSpPr>
          <p:nvPr/>
        </p:nvCxnSpPr>
        <p:spPr bwMode="auto">
          <a:xfrm flipH="1">
            <a:off x="4876800" y="3810000"/>
            <a:ext cx="143351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3565" name="AutoShape 12"/>
          <p:cNvCxnSpPr>
            <a:cxnSpLocks noChangeShapeType="1"/>
            <a:stCxn id="23563" idx="1"/>
            <a:endCxn id="23562" idx="5"/>
          </p:cNvCxnSpPr>
          <p:nvPr/>
        </p:nvCxnSpPr>
        <p:spPr bwMode="auto">
          <a:xfrm flipH="1" flipV="1">
            <a:off x="5800725" y="2828925"/>
            <a:ext cx="5905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3566" name="AutoShape 13"/>
          <p:cNvCxnSpPr>
            <a:cxnSpLocks noChangeShapeType="1"/>
            <a:stCxn id="23557" idx="7"/>
            <a:endCxn id="23563" idx="3"/>
          </p:cNvCxnSpPr>
          <p:nvPr/>
        </p:nvCxnSpPr>
        <p:spPr bwMode="auto">
          <a:xfrm flipV="1">
            <a:off x="5800725" y="3986213"/>
            <a:ext cx="5905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</p:spPr>
      </p:cxnSp>
      <p:cxnSp>
        <p:nvCxnSpPr>
          <p:cNvPr id="23567" name="AutoShape 14"/>
          <p:cNvCxnSpPr>
            <a:cxnSpLocks noChangeShapeType="1"/>
            <a:stCxn id="23556" idx="5"/>
            <a:endCxn id="23572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68" name="AutoShape 15"/>
          <p:cNvCxnSpPr>
            <a:cxnSpLocks noChangeShapeType="1"/>
            <a:stCxn id="23562" idx="3"/>
            <a:endCxn id="23572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9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C</a:t>
            </a:r>
            <a:endParaRPr lang="en-US" baseline="-25000">
              <a:latin typeface="Times New Roman" pitchFamily="18" charset="0"/>
            </a:endParaRPr>
          </a:p>
        </p:txBody>
      </p:sp>
      <p:cxnSp>
        <p:nvCxnSpPr>
          <p:cNvPr id="23570" name="AutoShape 17"/>
          <p:cNvCxnSpPr>
            <a:cxnSpLocks noChangeShapeType="1"/>
            <a:stCxn id="23569" idx="7"/>
            <a:endCxn id="23556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1" name="AutoShape 18"/>
          <p:cNvCxnSpPr>
            <a:cxnSpLocks noChangeShapeType="1"/>
            <a:stCxn id="23558" idx="1"/>
            <a:endCxn id="23569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3572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D</a:t>
            </a:r>
            <a:endParaRPr lang="en-US" baseline="-25000">
              <a:latin typeface="Times New Roman" pitchFamily="18" charset="0"/>
            </a:endParaRPr>
          </a:p>
        </p:txBody>
      </p:sp>
      <p:cxnSp>
        <p:nvCxnSpPr>
          <p:cNvPr id="23573" name="AutoShape 20"/>
          <p:cNvCxnSpPr>
            <a:cxnSpLocks noChangeShapeType="1"/>
            <a:stCxn id="23557" idx="1"/>
            <a:endCxn id="23572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3574" name="AutoShape 21"/>
          <p:cNvCxnSpPr>
            <a:cxnSpLocks noChangeShapeType="1"/>
            <a:stCxn id="23558" idx="7"/>
            <a:endCxn id="23572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3575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3576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3577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3578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10</a:t>
            </a:r>
          </a:p>
        </p:txBody>
      </p:sp>
      <p:sp>
        <p:nvSpPr>
          <p:cNvPr id="23579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23580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6</a:t>
            </a:r>
          </a:p>
        </p:txBody>
      </p:sp>
      <p:sp>
        <p:nvSpPr>
          <p:cNvPr id="23581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3582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3583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3584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23585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5</a:t>
            </a:r>
          </a:p>
        </p:txBody>
      </p:sp>
      <p:sp>
        <p:nvSpPr>
          <p:cNvPr id="23586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3587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3588" name="Text Box 35"/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2</a:t>
            </a:r>
            <a:endParaRPr lang="en-US"/>
          </a:p>
        </p:txBody>
      </p:sp>
      <p:sp>
        <p:nvSpPr>
          <p:cNvPr id="23589" name="Text Box 36"/>
          <p:cNvSpPr txBox="1">
            <a:spLocks noChangeArrowheads="1"/>
          </p:cNvSpPr>
          <p:nvPr/>
        </p:nvSpPr>
        <p:spPr bwMode="auto">
          <a:xfrm>
            <a:off x="1981200" y="36671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3</a:t>
            </a:r>
            <a:endParaRPr lang="en-US"/>
          </a:p>
        </p:txBody>
      </p:sp>
      <p:sp>
        <p:nvSpPr>
          <p:cNvPr id="23590" name="Text Box 37"/>
          <p:cNvSpPr txBox="1">
            <a:spLocks noChangeArrowheads="1"/>
          </p:cNvSpPr>
          <p:nvPr/>
        </p:nvSpPr>
        <p:spPr bwMode="auto">
          <a:xfrm>
            <a:off x="6858000" y="35909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3</a:t>
            </a:r>
            <a:endParaRPr lang="en-US"/>
          </a:p>
        </p:txBody>
      </p:sp>
      <p:sp>
        <p:nvSpPr>
          <p:cNvPr id="23591" name="Text Box 38"/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1</a:t>
            </a:r>
            <a:endParaRPr lang="en-US"/>
          </a:p>
        </p:txBody>
      </p:sp>
      <p:sp>
        <p:nvSpPr>
          <p:cNvPr id="23592" name="Line 42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Line 43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4" name="Line 44"/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Line 45"/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Line 46"/>
          <p:cNvSpPr>
            <a:spLocks noChangeShapeType="1"/>
          </p:cNvSpPr>
          <p:nvPr/>
        </p:nvSpPr>
        <p:spPr bwMode="auto">
          <a:xfrm flipV="1">
            <a:off x="3962400" y="4114800"/>
            <a:ext cx="533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Line 47"/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Text Box 48"/>
          <p:cNvSpPr txBox="1">
            <a:spLocks noChangeArrowheads="1"/>
          </p:cNvSpPr>
          <p:nvPr/>
        </p:nvSpPr>
        <p:spPr bwMode="auto">
          <a:xfrm>
            <a:off x="3429000" y="5257800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9</a:t>
            </a:r>
            <a:endParaRPr lang="en-US"/>
          </a:p>
        </p:txBody>
      </p:sp>
      <p:sp>
        <p:nvSpPr>
          <p:cNvPr id="23599" name="Text Box 49"/>
          <p:cNvSpPr txBox="1">
            <a:spLocks noChangeArrowheads="1"/>
          </p:cNvSpPr>
          <p:nvPr/>
        </p:nvSpPr>
        <p:spPr bwMode="auto">
          <a:xfrm>
            <a:off x="5486400" y="5257800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5</a:t>
            </a:r>
            <a:endParaRPr lang="en-US"/>
          </a:p>
        </p:txBody>
      </p:sp>
      <p:sp>
        <p:nvSpPr>
          <p:cNvPr id="23600" name="Text Box 50"/>
          <p:cNvSpPr txBox="1">
            <a:spLocks noChangeArrowheads="1"/>
          </p:cNvSpPr>
          <p:nvPr/>
        </p:nvSpPr>
        <p:spPr bwMode="auto">
          <a:xfrm>
            <a:off x="6400800" y="4953000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 updating</a:t>
            </a:r>
          </a:p>
        </p:txBody>
      </p:sp>
      <p:sp>
        <p:nvSpPr>
          <p:cNvPr id="23601" name="Text Box 42"/>
          <p:cNvSpPr txBox="1">
            <a:spLocks noChangeArrowheads="1"/>
          </p:cNvSpPr>
          <p:nvPr/>
        </p:nvSpPr>
        <p:spPr bwMode="auto">
          <a:xfrm>
            <a:off x="1016000" y="1481138"/>
            <a:ext cx="68056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Pick vertex List with minimum distance (E) and update neighbors</a:t>
            </a:r>
          </a:p>
        </p:txBody>
      </p:sp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69FB67A-55E7-4A70-8D21-08DA37B2BCB8}" type="slidenum">
              <a:rPr lang="en-US"/>
              <a:pPr/>
              <a:t>7</a:t>
            </a:fld>
            <a:endParaRPr lang="en-US"/>
          </a:p>
        </p:txBody>
      </p:sp>
      <p:sp>
        <p:nvSpPr>
          <p:cNvPr id="24580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A</a:t>
            </a:r>
            <a:endParaRPr lang="en-US" baseline="-25000">
              <a:latin typeface="Times New Roman" pitchFamily="18" charset="0"/>
            </a:endParaRPr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G</a:t>
            </a:r>
            <a:endParaRPr lang="en-US" baseline="-25000">
              <a:latin typeface="Times New Roman" pitchFamily="18" charset="0"/>
            </a:endParaRPr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F</a:t>
            </a:r>
            <a:endParaRPr lang="en-US" baseline="-25000">
              <a:latin typeface="Times New Roman" pitchFamily="18" charset="0"/>
            </a:endParaRPr>
          </a:p>
        </p:txBody>
      </p:sp>
      <p:cxnSp>
        <p:nvCxnSpPr>
          <p:cNvPr id="24583" name="AutoShape 6"/>
          <p:cNvCxnSpPr>
            <a:cxnSpLocks noChangeShapeType="1"/>
            <a:stCxn id="24581" idx="2"/>
            <a:endCxn id="24582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84" name="AutoShape 7"/>
          <p:cNvCxnSpPr>
            <a:cxnSpLocks noChangeShapeType="1"/>
            <a:stCxn id="24596" idx="2"/>
            <a:endCxn id="24593" idx="6"/>
          </p:cNvCxnSpPr>
          <p:nvPr/>
        </p:nvCxnSpPr>
        <p:spPr bwMode="auto">
          <a:xfrm flipH="1">
            <a:off x="2833688" y="3810000"/>
            <a:ext cx="15859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85" name="AutoShape 8"/>
          <p:cNvCxnSpPr>
            <a:cxnSpLocks noChangeShapeType="1"/>
            <a:stCxn id="24580" idx="6"/>
            <a:endCxn id="24586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586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B</a:t>
            </a:r>
            <a:endParaRPr lang="en-US" baseline="-25000">
              <a:latin typeface="Times New Roman" pitchFamily="18" charset="0"/>
            </a:endParaRPr>
          </a:p>
        </p:txBody>
      </p:sp>
      <p:sp>
        <p:nvSpPr>
          <p:cNvPr id="24587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E</a:t>
            </a:r>
            <a:endParaRPr lang="en-US" baseline="-25000">
              <a:latin typeface="Times New Roman" pitchFamily="18" charset="0"/>
            </a:endParaRPr>
          </a:p>
        </p:txBody>
      </p:sp>
      <p:cxnSp>
        <p:nvCxnSpPr>
          <p:cNvPr id="24588" name="AutoShape 11"/>
          <p:cNvCxnSpPr>
            <a:cxnSpLocks noChangeShapeType="1"/>
            <a:stCxn id="24587" idx="2"/>
            <a:endCxn id="24596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4589" name="AutoShape 12"/>
          <p:cNvCxnSpPr>
            <a:cxnSpLocks noChangeShapeType="1"/>
            <a:stCxn id="24587" idx="1"/>
            <a:endCxn id="24586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4590" name="AutoShape 13"/>
          <p:cNvCxnSpPr>
            <a:cxnSpLocks noChangeShapeType="1"/>
            <a:stCxn id="24581" idx="7"/>
            <a:endCxn id="24587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4591" name="AutoShape 14"/>
          <p:cNvCxnSpPr>
            <a:cxnSpLocks noChangeShapeType="1"/>
            <a:stCxn id="24580" idx="5"/>
            <a:endCxn id="24596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92" name="AutoShape 15"/>
          <p:cNvCxnSpPr>
            <a:cxnSpLocks noChangeShapeType="1"/>
            <a:stCxn id="24586" idx="3"/>
            <a:endCxn id="24596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593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C</a:t>
            </a:r>
            <a:endParaRPr lang="en-US" baseline="-25000">
              <a:latin typeface="Times New Roman" pitchFamily="18" charset="0"/>
            </a:endParaRPr>
          </a:p>
        </p:txBody>
      </p:sp>
      <p:cxnSp>
        <p:nvCxnSpPr>
          <p:cNvPr id="24594" name="AutoShape 17"/>
          <p:cNvCxnSpPr>
            <a:cxnSpLocks noChangeShapeType="1"/>
            <a:stCxn id="24593" idx="7"/>
            <a:endCxn id="24580" idx="3"/>
          </p:cNvCxnSpPr>
          <p:nvPr/>
        </p:nvCxnSpPr>
        <p:spPr bwMode="auto">
          <a:xfrm flipV="1">
            <a:off x="2752725" y="2828925"/>
            <a:ext cx="6667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95" name="AutoShape 18"/>
          <p:cNvCxnSpPr>
            <a:cxnSpLocks noChangeShapeType="1"/>
            <a:stCxn id="24582" idx="1"/>
            <a:endCxn id="24593" idx="5"/>
          </p:cNvCxnSpPr>
          <p:nvPr/>
        </p:nvCxnSpPr>
        <p:spPr bwMode="auto">
          <a:xfrm flipH="1" flipV="1">
            <a:off x="2752725" y="3986213"/>
            <a:ext cx="6667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</p:spPr>
      </p:cxnSp>
      <p:sp>
        <p:nvSpPr>
          <p:cNvPr id="24596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D</a:t>
            </a:r>
            <a:endParaRPr lang="en-US" baseline="-25000">
              <a:latin typeface="Times New Roman" pitchFamily="18" charset="0"/>
            </a:endParaRPr>
          </a:p>
        </p:txBody>
      </p:sp>
      <p:cxnSp>
        <p:nvCxnSpPr>
          <p:cNvPr id="24597" name="AutoShape 20"/>
          <p:cNvCxnSpPr>
            <a:cxnSpLocks noChangeShapeType="1"/>
            <a:stCxn id="24581" idx="1"/>
            <a:endCxn id="24596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4598" name="AutoShape 21"/>
          <p:cNvCxnSpPr>
            <a:cxnSpLocks noChangeShapeType="1"/>
            <a:stCxn id="24582" idx="7"/>
            <a:endCxn id="24596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4599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4600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4601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4602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10</a:t>
            </a:r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24604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6</a:t>
            </a:r>
          </a:p>
        </p:txBody>
      </p:sp>
      <p:sp>
        <p:nvSpPr>
          <p:cNvPr id="24605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4606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4607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4608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24609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5</a:t>
            </a:r>
          </a:p>
        </p:txBody>
      </p:sp>
      <p:sp>
        <p:nvSpPr>
          <p:cNvPr id="24610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4611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4612" name="Text Box 35"/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2</a:t>
            </a:r>
            <a:endParaRPr lang="en-US"/>
          </a:p>
        </p:txBody>
      </p:sp>
      <p:sp>
        <p:nvSpPr>
          <p:cNvPr id="24613" name="Text Box 36"/>
          <p:cNvSpPr txBox="1">
            <a:spLocks noChangeArrowheads="1"/>
          </p:cNvSpPr>
          <p:nvPr/>
        </p:nvSpPr>
        <p:spPr bwMode="auto">
          <a:xfrm>
            <a:off x="1981200" y="36671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3</a:t>
            </a:r>
            <a:endParaRPr lang="en-US"/>
          </a:p>
        </p:txBody>
      </p:sp>
      <p:sp>
        <p:nvSpPr>
          <p:cNvPr id="24614" name="Text Box 37"/>
          <p:cNvSpPr txBox="1">
            <a:spLocks noChangeArrowheads="1"/>
          </p:cNvSpPr>
          <p:nvPr/>
        </p:nvSpPr>
        <p:spPr bwMode="auto">
          <a:xfrm>
            <a:off x="6858000" y="35909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3</a:t>
            </a:r>
            <a:endParaRPr lang="en-US"/>
          </a:p>
        </p:txBody>
      </p:sp>
      <p:sp>
        <p:nvSpPr>
          <p:cNvPr id="24615" name="Text Box 38"/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1</a:t>
            </a:r>
            <a:endParaRPr lang="en-US"/>
          </a:p>
        </p:txBody>
      </p:sp>
      <p:sp>
        <p:nvSpPr>
          <p:cNvPr id="24616" name="Line 40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7" name="Line 41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8" name="Line 42"/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9" name="Line 43"/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0" name="Line 44"/>
          <p:cNvSpPr>
            <a:spLocks noChangeShapeType="1"/>
          </p:cNvSpPr>
          <p:nvPr/>
        </p:nvSpPr>
        <p:spPr bwMode="auto">
          <a:xfrm flipH="1" flipV="1">
            <a:off x="2971800" y="4038600"/>
            <a:ext cx="533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1" name="Line 45"/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3429000" y="5257800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8</a:t>
            </a:r>
            <a:endParaRPr lang="en-US"/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5486400" y="5257800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5</a:t>
            </a:r>
            <a:endParaRPr lang="en-US"/>
          </a:p>
        </p:txBody>
      </p:sp>
      <p:sp>
        <p:nvSpPr>
          <p:cNvPr id="24624" name="Text Box 42"/>
          <p:cNvSpPr txBox="1">
            <a:spLocks noChangeArrowheads="1"/>
          </p:cNvSpPr>
          <p:nvPr/>
        </p:nvSpPr>
        <p:spPr bwMode="auto">
          <a:xfrm>
            <a:off x="1016000" y="1481138"/>
            <a:ext cx="68056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Pick vertex List with minimum distance (C) and update neighbors</a:t>
            </a:r>
          </a:p>
        </p:txBody>
      </p:sp>
      <p:sp>
        <p:nvSpPr>
          <p:cNvPr id="24625" name="Text Box 49"/>
          <p:cNvSpPr txBox="1">
            <a:spLocks noChangeArrowheads="1"/>
          </p:cNvSpPr>
          <p:nvPr/>
        </p:nvSpPr>
        <p:spPr bwMode="auto">
          <a:xfrm>
            <a:off x="304800" y="4724400"/>
            <a:ext cx="2728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Distance(F) = 3 + 5 = 8</a:t>
            </a:r>
          </a:p>
        </p:txBody>
      </p:sp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38D07E-F29E-4486-BBAE-A5620148B274}" type="slidenum">
              <a:rPr lang="en-US"/>
              <a:pPr/>
              <a:t>8</a:t>
            </a:fld>
            <a:endParaRPr lang="en-US"/>
          </a:p>
        </p:txBody>
      </p:sp>
      <p:sp>
        <p:nvSpPr>
          <p:cNvPr id="25604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A</a:t>
            </a:r>
            <a:endParaRPr lang="en-US" baseline="-25000">
              <a:latin typeface="Times New Roman" pitchFamily="18" charset="0"/>
            </a:endParaRPr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G</a:t>
            </a:r>
            <a:endParaRPr lang="en-US" baseline="-25000">
              <a:latin typeface="Times New Roman" pitchFamily="18" charset="0"/>
            </a:endParaRPr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F</a:t>
            </a:r>
            <a:endParaRPr lang="en-US" baseline="-25000">
              <a:latin typeface="Times New Roman" pitchFamily="18" charset="0"/>
            </a:endParaRPr>
          </a:p>
        </p:txBody>
      </p:sp>
      <p:cxnSp>
        <p:nvCxnSpPr>
          <p:cNvPr id="25607" name="AutoShape 6"/>
          <p:cNvCxnSpPr>
            <a:cxnSpLocks noChangeShapeType="1"/>
            <a:stCxn id="25605" idx="2"/>
            <a:endCxn id="25606" idx="6"/>
          </p:cNvCxnSpPr>
          <p:nvPr/>
        </p:nvCxnSpPr>
        <p:spPr bwMode="auto">
          <a:xfrm flipH="1">
            <a:off x="3810000" y="4953000"/>
            <a:ext cx="1585913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25608" name="AutoShape 7"/>
          <p:cNvCxnSpPr>
            <a:cxnSpLocks noChangeShapeType="1"/>
            <a:stCxn id="25620" idx="2"/>
            <a:endCxn id="25617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09" name="AutoShape 8"/>
          <p:cNvCxnSpPr>
            <a:cxnSpLocks noChangeShapeType="1"/>
            <a:stCxn id="25604" idx="6"/>
            <a:endCxn id="25610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610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B</a:t>
            </a:r>
            <a:endParaRPr lang="en-US" baseline="-25000">
              <a:latin typeface="Times New Roman" pitchFamily="18" charset="0"/>
            </a:endParaRPr>
          </a:p>
        </p:txBody>
      </p:sp>
      <p:sp>
        <p:nvSpPr>
          <p:cNvPr id="25611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E</a:t>
            </a:r>
            <a:endParaRPr lang="en-US" baseline="-25000">
              <a:latin typeface="Times New Roman" pitchFamily="18" charset="0"/>
            </a:endParaRPr>
          </a:p>
        </p:txBody>
      </p:sp>
      <p:cxnSp>
        <p:nvCxnSpPr>
          <p:cNvPr id="25612" name="AutoShape 11"/>
          <p:cNvCxnSpPr>
            <a:cxnSpLocks noChangeShapeType="1"/>
            <a:stCxn id="25611" idx="2"/>
            <a:endCxn id="25620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5613" name="AutoShape 12"/>
          <p:cNvCxnSpPr>
            <a:cxnSpLocks noChangeShapeType="1"/>
            <a:stCxn id="25611" idx="1"/>
            <a:endCxn id="25610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5614" name="AutoShape 13"/>
          <p:cNvCxnSpPr>
            <a:cxnSpLocks noChangeShapeType="1"/>
            <a:stCxn id="25605" idx="7"/>
            <a:endCxn id="25611" idx="3"/>
          </p:cNvCxnSpPr>
          <p:nvPr/>
        </p:nvCxnSpPr>
        <p:spPr bwMode="auto">
          <a:xfrm flipV="1">
            <a:off x="5800725" y="3971925"/>
            <a:ext cx="5905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5615" name="AutoShape 14"/>
          <p:cNvCxnSpPr>
            <a:cxnSpLocks noChangeShapeType="1"/>
            <a:stCxn id="25604" idx="5"/>
            <a:endCxn id="25620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16" name="AutoShape 15"/>
          <p:cNvCxnSpPr>
            <a:cxnSpLocks noChangeShapeType="1"/>
            <a:stCxn id="25610" idx="3"/>
            <a:endCxn id="25620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617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C</a:t>
            </a:r>
            <a:endParaRPr lang="en-US" baseline="-25000">
              <a:latin typeface="Times New Roman" pitchFamily="18" charset="0"/>
            </a:endParaRPr>
          </a:p>
        </p:txBody>
      </p:sp>
      <p:cxnSp>
        <p:nvCxnSpPr>
          <p:cNvPr id="25618" name="AutoShape 17"/>
          <p:cNvCxnSpPr>
            <a:cxnSpLocks noChangeShapeType="1"/>
            <a:stCxn id="25617" idx="7"/>
            <a:endCxn id="25604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19" name="AutoShape 18"/>
          <p:cNvCxnSpPr>
            <a:cxnSpLocks noChangeShapeType="1"/>
            <a:stCxn id="25606" idx="1"/>
            <a:endCxn id="25617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5620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D</a:t>
            </a:r>
            <a:endParaRPr lang="en-US" baseline="-25000">
              <a:latin typeface="Times New Roman" pitchFamily="18" charset="0"/>
            </a:endParaRPr>
          </a:p>
        </p:txBody>
      </p:sp>
      <p:cxnSp>
        <p:nvCxnSpPr>
          <p:cNvPr id="25621" name="AutoShape 20"/>
          <p:cNvCxnSpPr>
            <a:cxnSpLocks noChangeShapeType="1"/>
            <a:stCxn id="25605" idx="1"/>
            <a:endCxn id="25620" idx="5"/>
          </p:cNvCxnSpPr>
          <p:nvPr/>
        </p:nvCxnSpPr>
        <p:spPr bwMode="auto">
          <a:xfrm flipH="1" flipV="1">
            <a:off x="4810125" y="3971925"/>
            <a:ext cx="6667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5622" name="AutoShape 21"/>
          <p:cNvCxnSpPr>
            <a:cxnSpLocks noChangeShapeType="1"/>
            <a:stCxn id="25606" idx="7"/>
            <a:endCxn id="25620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5623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5624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5625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5626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10</a:t>
            </a:r>
          </a:p>
        </p:txBody>
      </p:sp>
      <p:sp>
        <p:nvSpPr>
          <p:cNvPr id="25627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25628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6</a:t>
            </a:r>
          </a:p>
        </p:txBody>
      </p:sp>
      <p:sp>
        <p:nvSpPr>
          <p:cNvPr id="25629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5630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5631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5632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25633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5</a:t>
            </a:r>
          </a:p>
        </p:txBody>
      </p:sp>
      <p:sp>
        <p:nvSpPr>
          <p:cNvPr id="25634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5635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5636" name="Text Box 35"/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2</a:t>
            </a:r>
            <a:endParaRPr lang="en-US"/>
          </a:p>
        </p:txBody>
      </p:sp>
      <p:sp>
        <p:nvSpPr>
          <p:cNvPr id="25637" name="Text Box 36"/>
          <p:cNvSpPr txBox="1">
            <a:spLocks noChangeArrowheads="1"/>
          </p:cNvSpPr>
          <p:nvPr/>
        </p:nvSpPr>
        <p:spPr bwMode="auto">
          <a:xfrm>
            <a:off x="1981200" y="36671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3</a:t>
            </a:r>
            <a:endParaRPr lang="en-US"/>
          </a:p>
        </p:txBody>
      </p:sp>
      <p:sp>
        <p:nvSpPr>
          <p:cNvPr id="25638" name="Text Box 37"/>
          <p:cNvSpPr txBox="1">
            <a:spLocks noChangeArrowheads="1"/>
          </p:cNvSpPr>
          <p:nvPr/>
        </p:nvSpPr>
        <p:spPr bwMode="auto">
          <a:xfrm>
            <a:off x="6858000" y="35909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3</a:t>
            </a:r>
            <a:endParaRPr lang="en-US"/>
          </a:p>
        </p:txBody>
      </p:sp>
      <p:sp>
        <p:nvSpPr>
          <p:cNvPr id="25639" name="Text Box 38"/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1</a:t>
            </a:r>
            <a:endParaRPr lang="en-US"/>
          </a:p>
        </p:txBody>
      </p:sp>
      <p:sp>
        <p:nvSpPr>
          <p:cNvPr id="25640" name="Line 40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1" name="Line 41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2" name="Line 42"/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3" name="Line 43"/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4" name="Line 44"/>
          <p:cNvSpPr>
            <a:spLocks noChangeShapeType="1"/>
          </p:cNvSpPr>
          <p:nvPr/>
        </p:nvSpPr>
        <p:spPr bwMode="auto">
          <a:xfrm flipV="1">
            <a:off x="3962400" y="5105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5" name="Line 45"/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6" name="Text Box 46"/>
          <p:cNvSpPr txBox="1">
            <a:spLocks noChangeArrowheads="1"/>
          </p:cNvSpPr>
          <p:nvPr/>
        </p:nvSpPr>
        <p:spPr bwMode="auto">
          <a:xfrm>
            <a:off x="3429000" y="5257800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6</a:t>
            </a:r>
            <a:endParaRPr lang="en-US"/>
          </a:p>
        </p:txBody>
      </p:sp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5486400" y="5257800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5</a:t>
            </a:r>
            <a:endParaRPr lang="en-US"/>
          </a:p>
        </p:txBody>
      </p:sp>
      <p:sp>
        <p:nvSpPr>
          <p:cNvPr id="25648" name="Text Box 49"/>
          <p:cNvSpPr txBox="1">
            <a:spLocks noChangeArrowheads="1"/>
          </p:cNvSpPr>
          <p:nvPr/>
        </p:nvSpPr>
        <p:spPr bwMode="auto">
          <a:xfrm>
            <a:off x="228600" y="5581650"/>
            <a:ext cx="3581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Distance(F) = min (8, 5+1) = 6</a:t>
            </a:r>
          </a:p>
        </p:txBody>
      </p:sp>
      <p:sp>
        <p:nvSpPr>
          <p:cNvPr id="25649" name="Text Box 50"/>
          <p:cNvSpPr txBox="1">
            <a:spLocks noChangeArrowheads="1"/>
          </p:cNvSpPr>
          <p:nvPr/>
        </p:nvSpPr>
        <p:spPr bwMode="auto">
          <a:xfrm>
            <a:off x="838200" y="5029200"/>
            <a:ext cx="2057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Previous distance</a:t>
            </a:r>
          </a:p>
        </p:txBody>
      </p:sp>
      <p:sp>
        <p:nvSpPr>
          <p:cNvPr id="25650" name="Line 51"/>
          <p:cNvSpPr>
            <a:spLocks noChangeShapeType="1"/>
          </p:cNvSpPr>
          <p:nvPr/>
        </p:nvSpPr>
        <p:spPr bwMode="auto">
          <a:xfrm flipH="1">
            <a:off x="2336800" y="5410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1" name="Text Box 42"/>
          <p:cNvSpPr txBox="1">
            <a:spLocks noChangeArrowheads="1"/>
          </p:cNvSpPr>
          <p:nvPr/>
        </p:nvSpPr>
        <p:spPr bwMode="auto">
          <a:xfrm>
            <a:off x="1016000" y="1481138"/>
            <a:ext cx="68056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Pick vertex List with minimum distance (G) and update neighbors</a:t>
            </a:r>
          </a:p>
        </p:txBody>
      </p:sp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8A9FEE9-73E7-4428-9CE0-E4AE7763BAD3}" type="slidenum">
              <a:rPr lang="en-US"/>
              <a:pPr/>
              <a:t>9</a:t>
            </a:fld>
            <a:endParaRPr lang="en-US"/>
          </a:p>
        </p:txBody>
      </p:sp>
      <p:sp>
        <p:nvSpPr>
          <p:cNvPr id="26628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A</a:t>
            </a:r>
            <a:endParaRPr lang="en-US" baseline="-25000">
              <a:latin typeface="Times New Roman" pitchFamily="18" charset="0"/>
            </a:endParaRPr>
          </a:p>
        </p:txBody>
      </p:sp>
      <p:sp>
        <p:nvSpPr>
          <p:cNvPr id="26629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G</a:t>
            </a:r>
            <a:endParaRPr lang="en-US" baseline="-25000">
              <a:latin typeface="Times New Roman" pitchFamily="18" charset="0"/>
            </a:endParaRPr>
          </a:p>
        </p:txBody>
      </p:sp>
      <p:sp>
        <p:nvSpPr>
          <p:cNvPr id="26630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F</a:t>
            </a:r>
            <a:endParaRPr lang="en-US" baseline="-25000">
              <a:latin typeface="Times New Roman" pitchFamily="18" charset="0"/>
            </a:endParaRPr>
          </a:p>
        </p:txBody>
      </p:sp>
      <p:cxnSp>
        <p:nvCxnSpPr>
          <p:cNvPr id="26631" name="AutoShape 6"/>
          <p:cNvCxnSpPr>
            <a:cxnSpLocks noChangeShapeType="1"/>
            <a:stCxn id="26629" idx="2"/>
            <a:endCxn id="26630" idx="6"/>
          </p:cNvCxnSpPr>
          <p:nvPr/>
        </p:nvCxnSpPr>
        <p:spPr bwMode="auto">
          <a:xfrm flipH="1">
            <a:off x="3824288" y="4953000"/>
            <a:ext cx="15859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32" name="AutoShape 7"/>
          <p:cNvCxnSpPr>
            <a:cxnSpLocks noChangeShapeType="1"/>
            <a:stCxn id="26644" idx="2"/>
            <a:endCxn id="26641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33" name="AutoShape 8"/>
          <p:cNvCxnSpPr>
            <a:cxnSpLocks noChangeShapeType="1"/>
            <a:stCxn id="26628" idx="6"/>
            <a:endCxn id="26634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6634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B</a:t>
            </a:r>
            <a:endParaRPr lang="en-US" baseline="-25000">
              <a:latin typeface="Times New Roman" pitchFamily="18" charset="0"/>
            </a:endParaRPr>
          </a:p>
        </p:txBody>
      </p:sp>
      <p:sp>
        <p:nvSpPr>
          <p:cNvPr id="26635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E</a:t>
            </a:r>
            <a:endParaRPr lang="en-US" baseline="-25000">
              <a:latin typeface="Times New Roman" pitchFamily="18" charset="0"/>
            </a:endParaRPr>
          </a:p>
        </p:txBody>
      </p:sp>
      <p:cxnSp>
        <p:nvCxnSpPr>
          <p:cNvPr id="26636" name="AutoShape 11"/>
          <p:cNvCxnSpPr>
            <a:cxnSpLocks noChangeShapeType="1"/>
            <a:stCxn id="26635" idx="2"/>
            <a:endCxn id="26644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6637" name="AutoShape 12"/>
          <p:cNvCxnSpPr>
            <a:cxnSpLocks noChangeShapeType="1"/>
            <a:stCxn id="26635" idx="1"/>
            <a:endCxn id="26634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6638" name="AutoShape 13"/>
          <p:cNvCxnSpPr>
            <a:cxnSpLocks noChangeShapeType="1"/>
            <a:stCxn id="26629" idx="7"/>
            <a:endCxn id="26635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6639" name="AutoShape 14"/>
          <p:cNvCxnSpPr>
            <a:cxnSpLocks noChangeShapeType="1"/>
            <a:stCxn id="26628" idx="5"/>
            <a:endCxn id="26644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0" name="AutoShape 15"/>
          <p:cNvCxnSpPr>
            <a:cxnSpLocks noChangeShapeType="1"/>
            <a:stCxn id="26634" idx="3"/>
            <a:endCxn id="26644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6641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C</a:t>
            </a:r>
            <a:endParaRPr lang="en-US" baseline="-25000">
              <a:latin typeface="Times New Roman" pitchFamily="18" charset="0"/>
            </a:endParaRPr>
          </a:p>
        </p:txBody>
      </p:sp>
      <p:cxnSp>
        <p:nvCxnSpPr>
          <p:cNvPr id="26642" name="AutoShape 17"/>
          <p:cNvCxnSpPr>
            <a:cxnSpLocks noChangeShapeType="1"/>
            <a:stCxn id="26641" idx="7"/>
            <a:endCxn id="26628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3" name="AutoShape 18"/>
          <p:cNvCxnSpPr>
            <a:cxnSpLocks noChangeShapeType="1"/>
            <a:stCxn id="26630" idx="1"/>
            <a:endCxn id="26641" idx="5"/>
          </p:cNvCxnSpPr>
          <p:nvPr/>
        </p:nvCxnSpPr>
        <p:spPr bwMode="auto">
          <a:xfrm flipH="1" flipV="1">
            <a:off x="2752725" y="3971925"/>
            <a:ext cx="6667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6644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pitchFamily="18" charset="0"/>
              </a:rPr>
              <a:t>D</a:t>
            </a:r>
            <a:endParaRPr lang="en-US" baseline="-25000">
              <a:latin typeface="Times New Roman" pitchFamily="18" charset="0"/>
            </a:endParaRPr>
          </a:p>
        </p:txBody>
      </p:sp>
      <p:cxnSp>
        <p:nvCxnSpPr>
          <p:cNvPr id="26645" name="AutoShape 20"/>
          <p:cNvCxnSpPr>
            <a:cxnSpLocks noChangeShapeType="1"/>
            <a:stCxn id="26629" idx="1"/>
            <a:endCxn id="26644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6646" name="AutoShape 21"/>
          <p:cNvCxnSpPr>
            <a:cxnSpLocks noChangeShapeType="1"/>
            <a:stCxn id="26630" idx="7"/>
            <a:endCxn id="26644" idx="3"/>
          </p:cNvCxnSpPr>
          <p:nvPr/>
        </p:nvCxnSpPr>
        <p:spPr bwMode="auto">
          <a:xfrm flipV="1">
            <a:off x="3743325" y="3971925"/>
            <a:ext cx="7429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6647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6648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6649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6650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10</a:t>
            </a:r>
          </a:p>
        </p:txBody>
      </p:sp>
      <p:sp>
        <p:nvSpPr>
          <p:cNvPr id="26651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26652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6</a:t>
            </a:r>
          </a:p>
        </p:txBody>
      </p:sp>
      <p:sp>
        <p:nvSpPr>
          <p:cNvPr id="26653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6654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6655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6656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26657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5</a:t>
            </a:r>
          </a:p>
        </p:txBody>
      </p:sp>
      <p:sp>
        <p:nvSpPr>
          <p:cNvPr id="26658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6659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6660" name="Text Box 35"/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2</a:t>
            </a:r>
            <a:endParaRPr lang="en-US"/>
          </a:p>
        </p:txBody>
      </p:sp>
      <p:sp>
        <p:nvSpPr>
          <p:cNvPr id="26661" name="Text Box 36"/>
          <p:cNvSpPr txBox="1">
            <a:spLocks noChangeArrowheads="1"/>
          </p:cNvSpPr>
          <p:nvPr/>
        </p:nvSpPr>
        <p:spPr bwMode="auto">
          <a:xfrm>
            <a:off x="1981200" y="36671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3</a:t>
            </a:r>
            <a:endParaRPr lang="en-US"/>
          </a:p>
        </p:txBody>
      </p:sp>
      <p:sp>
        <p:nvSpPr>
          <p:cNvPr id="26662" name="Text Box 37"/>
          <p:cNvSpPr txBox="1">
            <a:spLocks noChangeArrowheads="1"/>
          </p:cNvSpPr>
          <p:nvPr/>
        </p:nvSpPr>
        <p:spPr bwMode="auto">
          <a:xfrm>
            <a:off x="6858000" y="35909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3</a:t>
            </a:r>
            <a:endParaRPr lang="en-US"/>
          </a:p>
        </p:txBody>
      </p:sp>
      <p:sp>
        <p:nvSpPr>
          <p:cNvPr id="26663" name="Text Box 38"/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1</a:t>
            </a:r>
            <a:endParaRPr lang="en-US"/>
          </a:p>
        </p:txBody>
      </p:sp>
      <p:sp>
        <p:nvSpPr>
          <p:cNvPr id="26664" name="Text Box 39"/>
          <p:cNvSpPr txBox="1">
            <a:spLocks noChangeArrowheads="1"/>
          </p:cNvSpPr>
          <p:nvPr/>
        </p:nvSpPr>
        <p:spPr bwMode="auto">
          <a:xfrm>
            <a:off x="1660525" y="5649913"/>
            <a:ext cx="7123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Pick vertex not in S with lowest cost (F) and update neighbors</a:t>
            </a:r>
          </a:p>
        </p:txBody>
      </p:sp>
      <p:sp>
        <p:nvSpPr>
          <p:cNvPr id="26665" name="Line 40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6" name="Line 41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7" name="Line 42"/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8" name="Line 43"/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9" name="Line 44"/>
          <p:cNvSpPr>
            <a:spLocks noChangeShapeType="1"/>
          </p:cNvSpPr>
          <p:nvPr/>
        </p:nvSpPr>
        <p:spPr bwMode="auto">
          <a:xfrm flipV="1">
            <a:off x="3962400" y="5105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0" name="Line 45"/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1" name="Text Box 46"/>
          <p:cNvSpPr txBox="1">
            <a:spLocks noChangeArrowheads="1"/>
          </p:cNvSpPr>
          <p:nvPr/>
        </p:nvSpPr>
        <p:spPr bwMode="auto">
          <a:xfrm>
            <a:off x="3429000" y="5257800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6</a:t>
            </a:r>
            <a:endParaRPr lang="en-US"/>
          </a:p>
        </p:txBody>
      </p:sp>
      <p:sp>
        <p:nvSpPr>
          <p:cNvPr id="26672" name="Text Box 47"/>
          <p:cNvSpPr txBox="1">
            <a:spLocks noChangeArrowheads="1"/>
          </p:cNvSpPr>
          <p:nvPr/>
        </p:nvSpPr>
        <p:spPr bwMode="auto">
          <a:xfrm>
            <a:off x="5486400" y="5257800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5</a:t>
            </a:r>
            <a:endParaRPr lang="en-US"/>
          </a:p>
        </p:txBody>
      </p: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" name="Pentagon 49">
            <a:hlinkClick r:id="rId2" action="ppaction://hlinksldjump"/>
          </p:cNvPr>
          <p:cNvSpPr/>
          <p:nvPr/>
        </p:nvSpPr>
        <p:spPr>
          <a:xfrm>
            <a:off x="7391400" y="6324600"/>
            <a:ext cx="1447800" cy="38100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Restart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On-screen Show (4:3)</PresentationFormat>
  <Paragraphs>262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Rafi</dc:creator>
  <cp:lastModifiedBy>Rafi</cp:lastModifiedBy>
  <cp:revision>3</cp:revision>
  <dcterms:created xsi:type="dcterms:W3CDTF">2012-12-20T14:44:54Z</dcterms:created>
  <dcterms:modified xsi:type="dcterms:W3CDTF">2012-12-20T14:58:27Z</dcterms:modified>
</cp:coreProperties>
</file>