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958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9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4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6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0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9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5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3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6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4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loudflex.ng/" TargetMode="External"/><Relationship Id="rId4" Type="http://schemas.openxmlformats.org/officeDocument/2006/relationships/hyperlink" Target="https://www.thedigitaltransformationpeopl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hift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washingtonpost/data-police-shootings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/big-data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QL Production Illustration">
            <a:extLst>
              <a:ext uri="{FF2B5EF4-FFF2-40B4-BE49-F238E27FC236}">
                <a16:creationId xmlns:a16="http://schemas.microsoft.com/office/drawing/2014/main" id="{E714F145-0F47-40D5-A8E6-1A87FEC9D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7148" y="286562"/>
            <a:ext cx="5288908" cy="34774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2ADD6D59-2294-4E0E-ACAF-C9272635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708" y="4634987"/>
            <a:ext cx="7038027" cy="727748"/>
          </a:xfrm>
        </p:spPr>
        <p:txBody>
          <a:bodyPr>
            <a:noAutofit/>
          </a:bodyPr>
          <a:lstStyle/>
          <a:p>
            <a:r>
              <a:rPr lang="hr-HR" sz="4000" dirty="0"/>
              <a:t>Poslovna analitika u sustavu MS SQL Server 2019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AADDB4B-6B09-467D-8A6C-744E33CFC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204" y="6049342"/>
            <a:ext cx="6625240" cy="67678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hr-HR" sz="1000" dirty="0">
                <a:solidFill>
                  <a:schemeClr val="tx1"/>
                </a:solidFill>
              </a:rPr>
              <a:t>Izradio: Fabijan Josip Kraljić</a:t>
            </a:r>
          </a:p>
          <a:p>
            <a:pPr algn="l">
              <a:lnSpc>
                <a:spcPct val="90000"/>
              </a:lnSpc>
            </a:pPr>
            <a:r>
              <a:rPr lang="hr-HR" sz="1000" dirty="0">
                <a:solidFill>
                  <a:schemeClr val="tx1"/>
                </a:solidFill>
              </a:rPr>
              <a:t>Mentor: Prof. dr. sc. Kornelije Rabuzin</a:t>
            </a:r>
          </a:p>
          <a:p>
            <a:pPr algn="l">
              <a:lnSpc>
                <a:spcPct val="90000"/>
              </a:lnSpc>
            </a:pPr>
            <a:r>
              <a:rPr lang="hr-HR" sz="1000" dirty="0">
                <a:solidFill>
                  <a:schemeClr val="tx1"/>
                </a:solidFill>
              </a:rPr>
              <a:t>Fakultet organizacije i informatike, Varaždin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FD0659E8-85C6-421F-9D19-F21E8C269225}"/>
              </a:ext>
            </a:extLst>
          </p:cNvPr>
          <p:cNvSpPr txBox="1"/>
          <p:nvPr/>
        </p:nvSpPr>
        <p:spPr>
          <a:xfrm>
            <a:off x="1880011" y="3736320"/>
            <a:ext cx="4758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1. Ilustracija (Izvor: microsoft.com)</a:t>
            </a:r>
          </a:p>
        </p:txBody>
      </p:sp>
    </p:spTree>
    <p:extLst>
      <p:ext uri="{BB962C8B-B14F-4D97-AF65-F5344CB8AC3E}">
        <p14:creationId xmlns:p14="http://schemas.microsoft.com/office/powerpoint/2010/main" val="358084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CC40045-3931-4F5B-BFDA-CB565788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74300EE0-ECBD-4A99-A182-D65E0E6E6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66F00B75-03DF-4D45-9B0D-64C830BD6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7">
              <a:extLst>
                <a:ext uri="{FF2B5EF4-FFF2-40B4-BE49-F238E27FC236}">
                  <a16:creationId xmlns:a16="http://schemas.microsoft.com/office/drawing/2014/main" id="{68D3ABB2-C1A2-49A0-A399-DF61B1EF6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8">
              <a:extLst>
                <a:ext uri="{FF2B5EF4-FFF2-40B4-BE49-F238E27FC236}">
                  <a16:creationId xmlns:a16="http://schemas.microsoft.com/office/drawing/2014/main" id="{DA1AEAE7-4978-4A5B-AAD2-E2E78726F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7A9AAEEE-4B18-43DC-B196-17B61CD41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0">
              <a:extLst>
                <a:ext uri="{FF2B5EF4-FFF2-40B4-BE49-F238E27FC236}">
                  <a16:creationId xmlns:a16="http://schemas.microsoft.com/office/drawing/2014/main" id="{807703FD-FEEE-4777-846F-8C38F40C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3883325D-A3A9-46FF-B7CB-EE9275222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1009273A-6FB2-45C9-814B-F9F243C59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91456BB4-6CF2-4A71-BE63-1AC03A287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90F94609-6C4C-45C5-B029-0704F4BB6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5">
              <a:extLst>
                <a:ext uri="{FF2B5EF4-FFF2-40B4-BE49-F238E27FC236}">
                  <a16:creationId xmlns:a16="http://schemas.microsoft.com/office/drawing/2014/main" id="{7532FA0C-81DB-47C4-A39A-77A779E23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F2A2ED01-9837-46A7-B28E-15B6C229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5E52EFEE-3C02-41C5-852D-699079C2E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8">
              <a:extLst>
                <a:ext uri="{FF2B5EF4-FFF2-40B4-BE49-F238E27FC236}">
                  <a16:creationId xmlns:a16="http://schemas.microsoft.com/office/drawing/2014/main" id="{A4ED1A46-9C33-4642-B4E6-DE8FB6E3F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D8825798-C5AC-4262-B3CA-FAA37317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041EF5B5-A116-4AE7-82D0-A06B0FF58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21">
              <a:extLst>
                <a:ext uri="{FF2B5EF4-FFF2-40B4-BE49-F238E27FC236}">
                  <a16:creationId xmlns:a16="http://schemas.microsoft.com/office/drawing/2014/main" id="{1053245D-DA29-4C13-84C9-74915048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22">
              <a:extLst>
                <a:ext uri="{FF2B5EF4-FFF2-40B4-BE49-F238E27FC236}">
                  <a16:creationId xmlns:a16="http://schemas.microsoft.com/office/drawing/2014/main" id="{1166F809-C998-47FD-8299-4F9BA65D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23">
              <a:extLst>
                <a:ext uri="{FF2B5EF4-FFF2-40B4-BE49-F238E27FC236}">
                  <a16:creationId xmlns:a16="http://schemas.microsoft.com/office/drawing/2014/main" id="{2C6184C9-DD88-444D-83F9-7E5C128E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24">
              <a:extLst>
                <a:ext uri="{FF2B5EF4-FFF2-40B4-BE49-F238E27FC236}">
                  <a16:creationId xmlns:a16="http://schemas.microsoft.com/office/drawing/2014/main" id="{96A02A4D-21A3-44E5-BEFC-1DD2E8262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25">
              <a:extLst>
                <a:ext uri="{FF2B5EF4-FFF2-40B4-BE49-F238E27FC236}">
                  <a16:creationId xmlns:a16="http://schemas.microsoft.com/office/drawing/2014/main" id="{B31F515F-6B6B-48A5-99B1-F9BBCF8F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8E102FCB-F40A-4AC0-8540-371333EA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1472864"/>
            <a:ext cx="2824247" cy="4578943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defTabSz="914400"/>
            <a:r>
              <a:rPr lang="en-US" sz="4000" b="1" spc="-150" dirty="0" err="1">
                <a:solidFill>
                  <a:schemeClr val="accent1"/>
                </a:solidFill>
              </a:rPr>
              <a:t>Poslovna</a:t>
            </a:r>
            <a:r>
              <a:rPr lang="en-US" sz="4000" b="1" spc="-150" dirty="0">
                <a:solidFill>
                  <a:schemeClr val="accent1"/>
                </a:solidFill>
              </a:rPr>
              <a:t> </a:t>
            </a:r>
            <a:r>
              <a:rPr lang="en-US" sz="4000" b="1" spc="-150" dirty="0" err="1">
                <a:solidFill>
                  <a:schemeClr val="accent1"/>
                </a:solidFill>
              </a:rPr>
              <a:t>analitika</a:t>
            </a:r>
            <a:r>
              <a:rPr lang="en-US" sz="4000" b="1" spc="-150" dirty="0">
                <a:solidFill>
                  <a:schemeClr val="accent1"/>
                </a:solidFill>
              </a:rPr>
              <a:t> </a:t>
            </a:r>
            <a:br>
              <a:rPr lang="en-US" sz="4000" b="1" spc="-150" dirty="0">
                <a:solidFill>
                  <a:schemeClr val="accent1"/>
                </a:solidFill>
              </a:rPr>
            </a:br>
            <a:r>
              <a:rPr lang="en-US" sz="4000" b="1" spc="-150" dirty="0" err="1">
                <a:solidFill>
                  <a:schemeClr val="accent1"/>
                </a:solidFill>
              </a:rPr>
              <a:t>i</a:t>
            </a:r>
            <a:br>
              <a:rPr lang="en-US" sz="4000" b="1" spc="-150" dirty="0">
                <a:solidFill>
                  <a:schemeClr val="accent1"/>
                </a:solidFill>
              </a:rPr>
            </a:br>
            <a:r>
              <a:rPr lang="en-US" sz="4000" b="1" spc="-150" dirty="0">
                <a:solidFill>
                  <a:schemeClr val="accent1"/>
                </a:solidFill>
              </a:rPr>
              <a:t> </a:t>
            </a:r>
            <a:r>
              <a:rPr lang="en-US" sz="4000" b="1" spc="-150" dirty="0" err="1">
                <a:solidFill>
                  <a:schemeClr val="accent1"/>
                </a:solidFill>
              </a:rPr>
              <a:t>Poslovna</a:t>
            </a:r>
            <a:r>
              <a:rPr lang="en-US" sz="4000" b="1" spc="-150" dirty="0">
                <a:solidFill>
                  <a:schemeClr val="accent1"/>
                </a:solidFill>
              </a:rPr>
              <a:t> </a:t>
            </a:r>
            <a:r>
              <a:rPr lang="en-US" sz="4000" b="1" spc="-150" dirty="0" err="1">
                <a:solidFill>
                  <a:schemeClr val="accent1"/>
                </a:solidFill>
              </a:rPr>
              <a:t>inteligencija</a:t>
            </a:r>
            <a:endParaRPr lang="en-US" sz="4000" b="1" spc="-150" dirty="0">
              <a:solidFill>
                <a:schemeClr val="accent1"/>
              </a:solidFill>
            </a:endParaRPr>
          </a:p>
        </p:txBody>
      </p:sp>
      <p:sp>
        <p:nvSpPr>
          <p:cNvPr id="182" name="Isosceles Triangle 181">
            <a:extLst>
              <a:ext uri="{FF2B5EF4-FFF2-40B4-BE49-F238E27FC236}">
                <a16:creationId xmlns:a16="http://schemas.microsoft.com/office/drawing/2014/main" id="{B0BC2F97-F3ED-4F01-B461-9A522CD97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1418" y="1331697"/>
            <a:ext cx="144937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B4D413D1-6D2B-4CEE-89FC-B632AAF2D006}"/>
              </a:ext>
            </a:extLst>
          </p:cNvPr>
          <p:cNvSpPr txBox="1">
            <a:spLocks/>
          </p:cNvSpPr>
          <p:nvPr/>
        </p:nvSpPr>
        <p:spPr>
          <a:xfrm>
            <a:off x="3936490" y="1472864"/>
            <a:ext cx="4613750" cy="4578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en-US"/>
              <a:t>Oba pristupa su u cjelini vrlo slična</a:t>
            </a:r>
          </a:p>
          <a:p>
            <a:pPr indent="-228600" defTabSz="914400"/>
            <a:r>
              <a:rPr lang="en-US"/>
              <a:t>Omogućuju pristup podacima i njihovu analizu kako bi se na temelju dobivenih informacija mogle donijeti ispravne odluke</a:t>
            </a:r>
          </a:p>
          <a:p>
            <a:pPr indent="-228600" defTabSz="914400"/>
            <a:r>
              <a:rPr lang="en-US"/>
              <a:t>Razlika se svodi na odgovore koje daju</a:t>
            </a:r>
          </a:p>
          <a:p>
            <a:pPr indent="-228600" defTabSz="914400"/>
            <a:r>
              <a:rPr lang="en-US" b="1"/>
              <a:t>Poslovna inteligencija </a:t>
            </a:r>
            <a:r>
              <a:rPr lang="en-US"/>
              <a:t>– daje odgovore na trenutno stanje</a:t>
            </a:r>
          </a:p>
          <a:p>
            <a:pPr indent="-228600" defTabSz="914400"/>
            <a:r>
              <a:rPr lang="en-US" b="1"/>
              <a:t>Poslovna analitika </a:t>
            </a:r>
            <a:r>
              <a:rPr lang="en-US"/>
              <a:t>– daje odgovore za nekakva buduća stanja i koji su uzroci k nečemu.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8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Izvori podataka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027CBF9-4E9F-49A8-AEE0-649C8141D3AF}"/>
              </a:ext>
            </a:extLst>
          </p:cNvPr>
          <p:cNvSpPr txBox="1">
            <a:spLocks/>
          </p:cNvSpPr>
          <p:nvPr/>
        </p:nvSpPr>
        <p:spPr>
          <a:xfrm>
            <a:off x="4112256" y="1335505"/>
            <a:ext cx="4592837" cy="47524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sz="1400" dirty="0"/>
              <a:t>Svi smo podacima okruženi, stvaramo ih svakodnevno ali i „konzumiramo” ih</a:t>
            </a:r>
          </a:p>
          <a:p>
            <a:r>
              <a:rPr lang="hr-HR" sz="1400" b="1" dirty="0"/>
              <a:t>Strukturirani podaci </a:t>
            </a:r>
            <a:r>
              <a:rPr lang="hr-HR" sz="1400" dirty="0"/>
              <a:t>– operativne baze podataka, drugi tablični prikazi</a:t>
            </a:r>
          </a:p>
          <a:p>
            <a:r>
              <a:rPr lang="hr-HR" sz="1400" b="1" dirty="0"/>
              <a:t>Nestrukturirani podaci</a:t>
            </a:r>
            <a:r>
              <a:rPr lang="hr-HR" sz="1400" dirty="0"/>
              <a:t> – Word, HTML dokumenti i dr.</a:t>
            </a:r>
          </a:p>
          <a:p>
            <a:r>
              <a:rPr lang="hr-HR" sz="1400" dirty="0"/>
              <a:t>Grupe izvora podataka </a:t>
            </a:r>
          </a:p>
          <a:p>
            <a:pPr lvl="1"/>
            <a:r>
              <a:rPr lang="hr-HR" sz="1200" b="1" dirty="0"/>
              <a:t>Unutarnji</a:t>
            </a:r>
            <a:r>
              <a:rPr lang="hr-HR" sz="1200" dirty="0"/>
              <a:t> – sustav za obradu transakcija, sustav za potporu upravljanja, sustav za potporu komunikaciji, … </a:t>
            </a:r>
          </a:p>
          <a:p>
            <a:pPr lvl="1"/>
            <a:r>
              <a:rPr lang="hr-HR" sz="1200" b="1" dirty="0"/>
              <a:t>Vanjski </a:t>
            </a:r>
            <a:r>
              <a:rPr lang="hr-HR" sz="1200" dirty="0"/>
              <a:t>– ekonomski podaci, strukovni podaci, podaci konkurentnosti i dr.</a:t>
            </a:r>
          </a:p>
          <a:p>
            <a:r>
              <a:rPr lang="hr-HR" sz="1400" b="1" dirty="0" err="1"/>
              <a:t>IoT</a:t>
            </a:r>
            <a:r>
              <a:rPr lang="hr-HR" sz="1400" dirty="0"/>
              <a:t> (engl. Internet </a:t>
            </a:r>
            <a:r>
              <a:rPr lang="hr-HR" sz="1400" dirty="0" err="1"/>
              <a:t>of</a:t>
            </a:r>
            <a:r>
              <a:rPr lang="hr-HR" sz="1400" dirty="0"/>
              <a:t> </a:t>
            </a:r>
            <a:r>
              <a:rPr lang="hr-HR" sz="1400" dirty="0" err="1"/>
              <a:t>things</a:t>
            </a:r>
            <a:r>
              <a:rPr lang="hr-HR" sz="1400" dirty="0"/>
              <a:t>) – razni elektronički uređaji i </a:t>
            </a:r>
            <a:r>
              <a:rPr lang="hr-HR" sz="1400" dirty="0" err="1"/>
              <a:t>gadžeti</a:t>
            </a:r>
            <a:r>
              <a:rPr lang="hr-HR" sz="1400" dirty="0"/>
              <a:t> koji su povezani na internet omogućuju prikupljanje podataka.</a:t>
            </a:r>
          </a:p>
          <a:p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279530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33" y="287337"/>
            <a:ext cx="5343116" cy="427207"/>
          </a:xfrm>
        </p:spPr>
        <p:txBody>
          <a:bodyPr vert="horz" lIns="228600" tIns="228600" rIns="228600" bIns="228600" rtlCol="0" anchor="ctr">
            <a:noAutofit/>
          </a:bodyPr>
          <a:lstStyle/>
          <a:p>
            <a:pPr algn="l" defTabSz="914400"/>
            <a:r>
              <a:rPr lang="en-US" sz="3600" spc="-150" dirty="0" err="1">
                <a:solidFill>
                  <a:schemeClr val="accent1"/>
                </a:solidFill>
              </a:rPr>
              <a:t>Pohrana</a:t>
            </a:r>
            <a:r>
              <a:rPr lang="en-US" sz="3600" spc="-150" dirty="0">
                <a:solidFill>
                  <a:schemeClr val="accent1"/>
                </a:solidFill>
              </a:rPr>
              <a:t> </a:t>
            </a:r>
            <a:r>
              <a:rPr lang="en-US" sz="3600" spc="-150" dirty="0" err="1">
                <a:solidFill>
                  <a:schemeClr val="accent1"/>
                </a:solidFill>
              </a:rPr>
              <a:t>podataka</a:t>
            </a:r>
            <a:endParaRPr lang="en-US" sz="3600" spc="-150" dirty="0">
              <a:solidFill>
                <a:schemeClr val="accent1"/>
              </a:solidFill>
            </a:endParaRP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027CBF9-4E9F-49A8-AEE0-649C8141D3AF}"/>
              </a:ext>
            </a:extLst>
          </p:cNvPr>
          <p:cNvSpPr txBox="1">
            <a:spLocks/>
          </p:cNvSpPr>
          <p:nvPr/>
        </p:nvSpPr>
        <p:spPr>
          <a:xfrm>
            <a:off x="534427" y="572855"/>
            <a:ext cx="7955681" cy="1745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en-US" sz="1400" dirty="0">
                <a:solidFill>
                  <a:schemeClr val="bg1"/>
                </a:solidFill>
              </a:rPr>
              <a:t>Kao </a:t>
            </a:r>
            <a:r>
              <a:rPr lang="en-US" sz="1400" dirty="0" err="1">
                <a:solidFill>
                  <a:schemeClr val="bg1"/>
                </a:solidFill>
              </a:rPr>
              <a:t>pohranu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podataka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postoje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dvije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opcije</a:t>
            </a:r>
            <a:endParaRPr lang="en-US" sz="1400" dirty="0">
              <a:solidFill>
                <a:schemeClr val="bg1"/>
              </a:solidFill>
            </a:endParaRPr>
          </a:p>
          <a:p>
            <a:pPr lvl="1" indent="-228600" defTabSz="914400"/>
            <a:r>
              <a:rPr lang="en-US" dirty="0" err="1">
                <a:solidFill>
                  <a:schemeClr val="bg1"/>
                </a:solidFill>
              </a:rPr>
              <a:t>Skladište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podataka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engl</a:t>
            </a:r>
            <a:r>
              <a:rPr lang="en-US" dirty="0">
                <a:solidFill>
                  <a:schemeClr val="bg1"/>
                </a:solidFill>
              </a:rPr>
              <a:t>  Dana </a:t>
            </a:r>
            <a:r>
              <a:rPr lang="en-US" dirty="0" err="1">
                <a:solidFill>
                  <a:schemeClr val="bg1"/>
                </a:solidFill>
              </a:rPr>
              <a:t>Wrehouse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 indent="-228600" defTabSz="914400"/>
            <a:r>
              <a:rPr lang="en-US" dirty="0" err="1">
                <a:solidFill>
                  <a:schemeClr val="bg1"/>
                </a:solidFill>
              </a:rPr>
              <a:t>Veliki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podaci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engl.</a:t>
            </a:r>
            <a:r>
              <a:rPr lang="en-US" dirty="0">
                <a:solidFill>
                  <a:schemeClr val="bg1"/>
                </a:solidFill>
              </a:rPr>
              <a:t> Big Data)</a:t>
            </a:r>
          </a:p>
          <a:p>
            <a:pPr indent="-228600" defTabSz="914400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FCC3EEAF-6ED7-4723-94D9-9802AA827444}"/>
              </a:ext>
            </a:extLst>
          </p:cNvPr>
          <p:cNvSpPr txBox="1">
            <a:spLocks/>
          </p:cNvSpPr>
          <p:nvPr/>
        </p:nvSpPr>
        <p:spPr>
          <a:xfrm>
            <a:off x="320359" y="1909813"/>
            <a:ext cx="4000811" cy="2952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hr-HR" dirty="0"/>
              <a:t>Skladište podataka</a:t>
            </a:r>
          </a:p>
          <a:p>
            <a:pPr lvl="1" indent="-228600" defTabSz="914400"/>
            <a:r>
              <a:rPr lang="hr-HR" sz="1600" dirty="0"/>
              <a:t>Zagovara strukturirane i organizirane podatke</a:t>
            </a:r>
          </a:p>
          <a:p>
            <a:pPr lvl="1" indent="-228600" defTabSz="914400"/>
            <a:r>
              <a:rPr lang="hr-HR" sz="1600" dirty="0"/>
              <a:t>Koristi već etablirane tehnologije</a:t>
            </a:r>
          </a:p>
          <a:p>
            <a:pPr lvl="1" indent="-228600" defTabSz="914400"/>
            <a:r>
              <a:rPr lang="hr-HR" sz="1600" dirty="0"/>
              <a:t>Prihvatljivije (ekonomski) za većinu organizacija</a:t>
            </a:r>
          </a:p>
          <a:p>
            <a:pPr lvl="1" indent="-228600" defTabSz="914400"/>
            <a:r>
              <a:rPr lang="hr-HR" sz="1600" dirty="0"/>
              <a:t>…</a:t>
            </a:r>
            <a:endParaRPr lang="en-US" sz="1600" dirty="0"/>
          </a:p>
          <a:p>
            <a:pPr indent="-228600" defTabSz="914400"/>
            <a:endParaRPr lang="en-US" dirty="0"/>
          </a:p>
        </p:txBody>
      </p:sp>
      <p:sp>
        <p:nvSpPr>
          <p:cNvPr id="7" name="Rezervirano mjesto sadržaja 2">
            <a:extLst>
              <a:ext uri="{FF2B5EF4-FFF2-40B4-BE49-F238E27FC236}">
                <a16:creationId xmlns:a16="http://schemas.microsoft.com/office/drawing/2014/main" id="{28A09225-01C4-4CBB-BBFD-3B5C6A17E226}"/>
              </a:ext>
            </a:extLst>
          </p:cNvPr>
          <p:cNvSpPr txBox="1">
            <a:spLocks/>
          </p:cNvSpPr>
          <p:nvPr/>
        </p:nvSpPr>
        <p:spPr>
          <a:xfrm>
            <a:off x="4892575" y="1909813"/>
            <a:ext cx="3977871" cy="284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hr-HR" dirty="0"/>
              <a:t>Big Data</a:t>
            </a:r>
          </a:p>
          <a:p>
            <a:pPr lvl="1" indent="-228600" defTabSz="914400"/>
            <a:r>
              <a:rPr lang="hr-HR" sz="1600" dirty="0"/>
              <a:t>Prihvaća i polu-strukturirane i nestrukturirane podatke</a:t>
            </a:r>
          </a:p>
          <a:p>
            <a:pPr lvl="1" indent="-228600" defTabSz="914400"/>
            <a:r>
              <a:rPr lang="hr-HR" sz="1600" dirty="0"/>
              <a:t>Koristi dosta napredne, čak i nezrele tehnologije</a:t>
            </a:r>
          </a:p>
          <a:p>
            <a:pPr lvl="1" indent="-228600" defTabSz="914400"/>
            <a:r>
              <a:rPr lang="hr-HR" sz="1600" dirty="0"/>
              <a:t>Velika količina podataka</a:t>
            </a:r>
          </a:p>
          <a:p>
            <a:pPr lvl="1" indent="-228600" defTabSz="914400"/>
            <a:r>
              <a:rPr lang="hr-HR" sz="1600" dirty="0"/>
              <a:t>…</a:t>
            </a:r>
            <a:endParaRPr lang="en-US" sz="1600" dirty="0"/>
          </a:p>
          <a:p>
            <a:pPr indent="-228600" defTabSz="914400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447AF6-6152-48FA-A8A3-C7CBCC652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85" y="4322663"/>
            <a:ext cx="3386615" cy="22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3A17B20-793C-4CF2-BCF1-6D4F03610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990" y="4322663"/>
            <a:ext cx="3360654" cy="224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niOkvir 7">
            <a:extLst>
              <a:ext uri="{FF2B5EF4-FFF2-40B4-BE49-F238E27FC236}">
                <a16:creationId xmlns:a16="http://schemas.microsoft.com/office/drawing/2014/main" id="{8C381D02-92EC-4F14-86AB-6657110144F6}"/>
              </a:ext>
            </a:extLst>
          </p:cNvPr>
          <p:cNvSpPr txBox="1"/>
          <p:nvPr/>
        </p:nvSpPr>
        <p:spPr>
          <a:xfrm>
            <a:off x="622698" y="6543101"/>
            <a:ext cx="349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2. Ilustracija skladišta podataka (izvor: </a:t>
            </a:r>
            <a:r>
              <a:rPr lang="hr-HR" sz="900" dirty="0">
                <a:hlinkClick r:id="rId4"/>
              </a:rPr>
              <a:t>https://www.thedigitaltransformationpeople.com/</a:t>
            </a:r>
            <a:r>
              <a:rPr lang="hr-HR" sz="900" dirty="0"/>
              <a:t>)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BD72438F-81FB-41A4-8418-2CC511643B0C}"/>
              </a:ext>
            </a:extLst>
          </p:cNvPr>
          <p:cNvSpPr txBox="1"/>
          <p:nvPr/>
        </p:nvSpPr>
        <p:spPr>
          <a:xfrm>
            <a:off x="5168854" y="6533396"/>
            <a:ext cx="349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3. Ilustracija velikih podataka (izvor: </a:t>
            </a:r>
            <a:r>
              <a:rPr lang="hr-HR" sz="900" dirty="0">
                <a:hlinkClick r:id="rId5"/>
              </a:rPr>
              <a:t>https://cloudflex.ng/</a:t>
            </a:r>
            <a:r>
              <a:rPr lang="hr-HR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952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5796"/>
            <a:ext cx="5933937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6726"/>
            <a:ext cx="4448744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3116"/>
            <a:ext cx="5075230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196" y="1134142"/>
            <a:ext cx="3227087" cy="4589717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 defTabSz="914400"/>
            <a:r>
              <a:rPr lang="en-US" sz="4200" spc="-150" dirty="0"/>
              <a:t>MS SQL Server 2019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027CBF9-4E9F-49A8-AEE0-649C8141D3AF}"/>
              </a:ext>
            </a:extLst>
          </p:cNvPr>
          <p:cNvSpPr txBox="1">
            <a:spLocks/>
          </p:cNvSpPr>
          <p:nvPr/>
        </p:nvSpPr>
        <p:spPr>
          <a:xfrm>
            <a:off x="411434" y="210523"/>
            <a:ext cx="4462504" cy="4098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hr-HR" sz="1400" dirty="0"/>
              <a:t>Najnovija inačica MS SQL Server-a</a:t>
            </a:r>
          </a:p>
          <a:p>
            <a:pPr indent="-228600" defTabSz="914400"/>
            <a:r>
              <a:rPr lang="hr-HR" sz="1400" dirty="0"/>
              <a:t>Radi se o sustavu za upravljanju bazom podataka (SUBP)</a:t>
            </a:r>
          </a:p>
          <a:p>
            <a:pPr indent="-228600" defTabSz="914400"/>
            <a:r>
              <a:rPr lang="hr-HR" sz="1400" dirty="0"/>
              <a:t>Ima dvije napredne značajke bitne za </a:t>
            </a:r>
            <a:r>
              <a:rPr lang="hr-HR" sz="1400" b="1" dirty="0"/>
              <a:t>Poslovnu analitiku</a:t>
            </a:r>
          </a:p>
          <a:p>
            <a:pPr lvl="1" indent="-228600" defTabSz="914400"/>
            <a:r>
              <a:rPr lang="hr-HR" sz="1200" dirty="0"/>
              <a:t>Podržava eksterne skripte </a:t>
            </a:r>
            <a:r>
              <a:rPr lang="hr-HR" sz="1200" b="1" dirty="0"/>
              <a:t>R</a:t>
            </a:r>
            <a:r>
              <a:rPr lang="hr-HR" sz="1200" dirty="0"/>
              <a:t> i </a:t>
            </a:r>
            <a:r>
              <a:rPr lang="hr-HR" sz="1200" b="1" dirty="0"/>
              <a:t>Python</a:t>
            </a:r>
          </a:p>
          <a:p>
            <a:pPr indent="-228600" defTabSz="914400"/>
            <a:r>
              <a:rPr lang="hr-HR" sz="1400" b="1" dirty="0"/>
              <a:t>R </a:t>
            </a:r>
            <a:r>
              <a:rPr lang="hr-HR" sz="1400" dirty="0"/>
              <a:t>i </a:t>
            </a:r>
            <a:r>
              <a:rPr lang="hr-HR" sz="1400" b="1" dirty="0"/>
              <a:t>Python </a:t>
            </a:r>
            <a:r>
              <a:rPr lang="hr-HR" sz="1400" dirty="0"/>
              <a:t>su bitni za analizu podataka kao i strojno učenje</a:t>
            </a:r>
            <a:endParaRPr lang="hr-HR" sz="1400" b="1" dirty="0"/>
          </a:p>
          <a:p>
            <a:pPr indent="-228600" defTabSz="914400"/>
            <a:r>
              <a:rPr lang="hr-HR" sz="1400" dirty="0"/>
              <a:t>Sustav se koristi u sklopu SSMS-a (Microsoft SQL Server Management Studio)</a:t>
            </a:r>
            <a:endParaRPr lang="en-US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2BC9CD-4DC0-4DAC-851E-F4F9D124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5" y="4146396"/>
            <a:ext cx="4718855" cy="230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CE8AA1B5-513A-4122-A4F3-6BB0BE4B633F}"/>
              </a:ext>
            </a:extLst>
          </p:cNvPr>
          <p:cNvSpPr txBox="1"/>
          <p:nvPr/>
        </p:nvSpPr>
        <p:spPr>
          <a:xfrm>
            <a:off x="317465" y="6462811"/>
            <a:ext cx="349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4. Logo MS SQL Server 2019 (izvor: </a:t>
            </a:r>
            <a:r>
              <a:rPr lang="hr-HR" sz="900" dirty="0">
                <a:hlinkClick r:id="rId3"/>
              </a:rPr>
              <a:t>https://www.openshift.com/</a:t>
            </a:r>
            <a:r>
              <a:rPr lang="hr-HR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976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10" y="406401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hr-HR" sz="3100" spc="-150" dirty="0">
                <a:solidFill>
                  <a:schemeClr val="accent1"/>
                </a:solidFill>
              </a:rPr>
              <a:t>MS SQL Server 2019</a:t>
            </a:r>
            <a:endParaRPr lang="en-US" sz="3100" spc="-15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027CBF9-4E9F-49A8-AEE0-649C8141D3AF}"/>
              </a:ext>
            </a:extLst>
          </p:cNvPr>
          <p:cNvSpPr txBox="1">
            <a:spLocks/>
          </p:cNvSpPr>
          <p:nvPr/>
        </p:nvSpPr>
        <p:spPr>
          <a:xfrm>
            <a:off x="1417738" y="1608930"/>
            <a:ext cx="4592837" cy="5000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110000"/>
              </a:lnSpc>
            </a:pPr>
            <a:r>
              <a:rPr lang="hr-HR" sz="1400" dirty="0"/>
              <a:t>Kod instalacije se odabere koja tehnologija se želi instalirati u sklopu SQL Server-a (R i/ili Python)</a:t>
            </a:r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r>
              <a:rPr lang="hr-HR" sz="1400" dirty="0"/>
              <a:t>Potrebno je dati dopuštenje za pokretanje eksternih skripti</a:t>
            </a:r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r>
              <a:rPr lang="hr-HR" sz="1400" dirty="0"/>
              <a:t>Kako bi se omogućio sofisticiraniji pristup obrade podataka potrebni su R paketi</a:t>
            </a:r>
          </a:p>
          <a:p>
            <a:pPr lvl="1" indent="-228600" defTabSz="914400">
              <a:lnSpc>
                <a:spcPct val="110000"/>
              </a:lnSpc>
            </a:pPr>
            <a:r>
              <a:rPr lang="hr-HR" sz="1200" dirty="0"/>
              <a:t>Oni se zasebno moraju instalirati i pozvati</a:t>
            </a:r>
          </a:p>
          <a:p>
            <a:pPr lvl="1" indent="-228600" defTabSz="914400">
              <a:lnSpc>
                <a:spcPct val="110000"/>
              </a:lnSpc>
            </a:pPr>
            <a:r>
              <a:rPr lang="hr-HR" sz="1200" dirty="0"/>
              <a:t>Koristi se </a:t>
            </a:r>
            <a:r>
              <a:rPr lang="hr-HR" sz="1200" b="1" i="1" dirty="0"/>
              <a:t>Microsoft R </a:t>
            </a:r>
            <a:r>
              <a:rPr lang="hr-HR" sz="1200" b="1" i="1" dirty="0" err="1"/>
              <a:t>Client</a:t>
            </a:r>
            <a:r>
              <a:rPr lang="hr-HR" sz="1200" b="1" i="1" dirty="0"/>
              <a:t> </a:t>
            </a:r>
            <a:r>
              <a:rPr lang="hr-HR" sz="1200" dirty="0"/>
              <a:t>alat</a:t>
            </a:r>
            <a:endParaRPr lang="en-US" sz="1200" b="1" i="1" dirty="0"/>
          </a:p>
          <a:p>
            <a:pPr indent="-228600" defTabSz="914400"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D4482A7-430C-4D93-B1F9-4DE74DE00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" t="17687" r="27581" b="19952"/>
          <a:stretch/>
        </p:blipFill>
        <p:spPr>
          <a:xfrm>
            <a:off x="5899966" y="1159924"/>
            <a:ext cx="3137648" cy="1951752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CF386D2D-178A-4D60-A88A-C2AF75D4E3CE}"/>
              </a:ext>
            </a:extLst>
          </p:cNvPr>
          <p:cNvSpPr txBox="1"/>
          <p:nvPr/>
        </p:nvSpPr>
        <p:spPr>
          <a:xfrm>
            <a:off x="3492112" y="3625990"/>
            <a:ext cx="5030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sp_configure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hr-H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 </a:t>
            </a:r>
            <a:endParaRPr lang="hr-H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sp_configure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'external scripts enabled',1; </a:t>
            </a:r>
            <a:endParaRPr lang="hr-H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</a:t>
            </a:r>
            <a:endParaRPr lang="hr-H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RECONFIGURE </a:t>
            </a:r>
            <a:endParaRPr lang="hr-H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</a:t>
            </a:r>
            <a:endParaRPr lang="hr-H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41E15992-C6E7-48D9-8917-6380F197C16B}"/>
              </a:ext>
            </a:extLst>
          </p:cNvPr>
          <p:cNvSpPr txBox="1"/>
          <p:nvPr/>
        </p:nvSpPr>
        <p:spPr>
          <a:xfrm>
            <a:off x="5813964" y="3162436"/>
            <a:ext cx="3498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5. Opcije tokom instalacije (izvor: vlastita izrada)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F80638F2-047C-49F2-816B-809A50193036}"/>
              </a:ext>
            </a:extLst>
          </p:cNvPr>
          <p:cNvSpPr txBox="1"/>
          <p:nvPr/>
        </p:nvSpPr>
        <p:spPr>
          <a:xfrm>
            <a:off x="3422451" y="5988922"/>
            <a:ext cx="50303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lib.SQL</a:t>
            </a:r>
            <a:r>
              <a:rPr lang="hr-H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&lt;- "C:\\Program </a:t>
            </a:r>
            <a:r>
              <a:rPr lang="hr-H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Files</a:t>
            </a:r>
            <a:r>
              <a:rPr lang="hr-H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\\Microsoft SQL Server\\MSSQL15.MSSQLSERVER\\MSSQL\\</a:t>
            </a:r>
            <a:r>
              <a:rPr lang="hr-H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ExternalLibraries</a:t>
            </a:r>
            <a:r>
              <a:rPr lang="hr-H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\\9\\1\\1" </a:t>
            </a:r>
            <a:r>
              <a:rPr lang="hr-H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install.packages</a:t>
            </a:r>
            <a:r>
              <a:rPr lang="hr-H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</a:t>
            </a:r>
            <a:r>
              <a:rPr lang="hr-H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hr-H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", </a:t>
            </a:r>
            <a:r>
              <a:rPr lang="hr-H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</a:t>
            </a:r>
            <a:r>
              <a:rPr lang="hr-H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hr-H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lib.SQL</a:t>
            </a:r>
            <a:r>
              <a:rPr lang="hr-H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819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6" y="716822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hr-HR" sz="3100" spc="-150" dirty="0">
                <a:solidFill>
                  <a:schemeClr val="accent1"/>
                </a:solidFill>
              </a:rPr>
              <a:t>MS SQL Server 2019</a:t>
            </a:r>
            <a:endParaRPr lang="en-US" sz="3100" spc="-15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9B94DDB9-0373-4A9D-99BD-D067AFED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57" y="1950871"/>
            <a:ext cx="7275860" cy="3442343"/>
          </a:xfrm>
          <a:prstGeom prst="rect">
            <a:avLst/>
          </a:prstGeom>
        </p:spPr>
      </p:pic>
      <p:sp>
        <p:nvSpPr>
          <p:cNvPr id="8" name="TekstniOkvir 7">
            <a:extLst>
              <a:ext uri="{FF2B5EF4-FFF2-40B4-BE49-F238E27FC236}">
                <a16:creationId xmlns:a16="http://schemas.microsoft.com/office/drawing/2014/main" id="{F4869C69-CDC2-4B1C-96CA-3601685ECD5E}"/>
              </a:ext>
            </a:extLst>
          </p:cNvPr>
          <p:cNvSpPr txBox="1"/>
          <p:nvPr/>
        </p:nvSpPr>
        <p:spPr>
          <a:xfrm>
            <a:off x="1474453" y="5396693"/>
            <a:ext cx="4701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6. Primjer R koda unutar SQL Server procedure (izvor: vlastita izrada)</a:t>
            </a:r>
          </a:p>
        </p:txBody>
      </p:sp>
    </p:spTree>
    <p:extLst>
      <p:ext uri="{BB962C8B-B14F-4D97-AF65-F5344CB8AC3E}">
        <p14:creationId xmlns:p14="http://schemas.microsoft.com/office/powerpoint/2010/main" val="370084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6" y="716822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hr-HR" sz="3100" spc="-150" dirty="0">
                <a:solidFill>
                  <a:schemeClr val="accent1"/>
                </a:solidFill>
              </a:rPr>
              <a:t>MS SQL Server 2019</a:t>
            </a:r>
            <a:endParaRPr lang="en-US" sz="3100" spc="-15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F4869C69-CDC2-4B1C-96CA-3601685ECD5E}"/>
              </a:ext>
            </a:extLst>
          </p:cNvPr>
          <p:cNvSpPr txBox="1"/>
          <p:nvPr/>
        </p:nvSpPr>
        <p:spPr>
          <a:xfrm>
            <a:off x="1474453" y="5396693"/>
            <a:ext cx="4701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7. Davanje dopuštenja pohrani grafova na računalo (izvor: vlastita izrada)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7E9F9854-32C4-4EF1-8837-945E74982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60" y="1853839"/>
            <a:ext cx="7060115" cy="34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5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5796"/>
            <a:ext cx="5933937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6726"/>
            <a:ext cx="4448744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3116"/>
            <a:ext cx="5075230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196" y="1134142"/>
            <a:ext cx="3227087" cy="4589717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 defTabSz="914400"/>
            <a:r>
              <a:rPr lang="hr-HR" sz="4200" spc="-150" dirty="0"/>
              <a:t>Praktični primjer</a:t>
            </a:r>
            <a:endParaRPr lang="en-US" sz="4200" spc="-150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027CBF9-4E9F-49A8-AEE0-649C8141D3AF}"/>
              </a:ext>
            </a:extLst>
          </p:cNvPr>
          <p:cNvSpPr txBox="1">
            <a:spLocks/>
          </p:cNvSpPr>
          <p:nvPr/>
        </p:nvSpPr>
        <p:spPr>
          <a:xfrm>
            <a:off x="359222" y="-369154"/>
            <a:ext cx="4743711" cy="5289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hr-HR" sz="1400" dirty="0"/>
              <a:t>Nedavni događaji u SAD-u, tj. protesti vezani za nasilje policajaca nad tamnoputom rasnom skupinom</a:t>
            </a:r>
          </a:p>
          <a:p>
            <a:pPr indent="-228600" defTabSz="914400"/>
            <a:r>
              <a:rPr lang="hr-HR" sz="1400" dirty="0"/>
              <a:t>Poslovna analitika omogućuje analizu podataka na temelju kojih se mogu dobiti informacije koji mogu pripomoći prilikom smirenja situacije, educiranja stanovništva, širenju lažnih informacija, smanjenju kriminaliteta i sl.</a:t>
            </a:r>
          </a:p>
          <a:p>
            <a:pPr indent="-228600" defTabSz="914400"/>
            <a:r>
              <a:rPr lang="hr-HR" sz="1400" dirty="0"/>
              <a:t>Uzeto su podaci od 2015. godine pa sve do danas koji su javno dostupni i koji se redovito ažuriraju </a:t>
            </a:r>
            <a:r>
              <a:rPr lang="hr-HR" sz="1400" dirty="0">
                <a:hlinkClick r:id="rId2"/>
              </a:rPr>
              <a:t>https://github.com/washingtonpost/data-police-shootings</a:t>
            </a:r>
            <a:endParaRPr lang="hr-HR" sz="1400" dirty="0"/>
          </a:p>
          <a:p>
            <a:pPr indent="-228600" defTabSz="914400"/>
            <a:endParaRPr lang="en-US" sz="14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B712208-61BC-46ED-A6F4-05634832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5" y="3649663"/>
            <a:ext cx="4153909" cy="2879089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ABF82438-5EC9-4CD8-8EC5-D4E1AB272D95}"/>
              </a:ext>
            </a:extLst>
          </p:cNvPr>
          <p:cNvSpPr txBox="1"/>
          <p:nvPr/>
        </p:nvSpPr>
        <p:spPr>
          <a:xfrm>
            <a:off x="528269" y="6554415"/>
            <a:ext cx="4701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8. Izvorni podaci (izvor: vlastita izrada)</a:t>
            </a:r>
          </a:p>
        </p:txBody>
      </p:sp>
    </p:spTree>
    <p:extLst>
      <p:ext uri="{BB962C8B-B14F-4D97-AF65-F5344CB8AC3E}">
        <p14:creationId xmlns:p14="http://schemas.microsoft.com/office/powerpoint/2010/main" val="399915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10" y="406401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hr-HR" sz="3100" spc="-150" dirty="0">
                <a:solidFill>
                  <a:schemeClr val="accent1"/>
                </a:solidFill>
              </a:rPr>
              <a:t>Praktični primjer</a:t>
            </a:r>
            <a:endParaRPr lang="en-US" sz="3100" spc="-15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027CBF9-4E9F-49A8-AEE0-649C8141D3AF}"/>
              </a:ext>
            </a:extLst>
          </p:cNvPr>
          <p:cNvSpPr txBox="1">
            <a:spLocks/>
          </p:cNvSpPr>
          <p:nvPr/>
        </p:nvSpPr>
        <p:spPr>
          <a:xfrm>
            <a:off x="1417443" y="1234844"/>
            <a:ext cx="4592837" cy="50849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110000"/>
              </a:lnSpc>
            </a:pPr>
            <a:r>
              <a:rPr lang="hr-HR" sz="1400" dirty="0"/>
              <a:t>Model zvijezde skladišta podataka</a:t>
            </a:r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r>
              <a:rPr lang="hr-HR" sz="1400" dirty="0"/>
              <a:t>ETL postupcima je skladište podataka popunjeno</a:t>
            </a:r>
          </a:p>
          <a:p>
            <a:pPr lvl="1" indent="-228600" defTabSz="914400">
              <a:lnSpc>
                <a:spcPct val="110000"/>
              </a:lnSpc>
            </a:pPr>
            <a:r>
              <a:rPr lang="hr-HR" sz="1200" dirty="0" err="1"/>
              <a:t>Extract</a:t>
            </a:r>
            <a:endParaRPr lang="hr-HR" sz="1200" dirty="0"/>
          </a:p>
          <a:p>
            <a:pPr lvl="1" indent="-228600" defTabSz="914400">
              <a:lnSpc>
                <a:spcPct val="110000"/>
              </a:lnSpc>
            </a:pPr>
            <a:r>
              <a:rPr lang="hr-HR" sz="1200" dirty="0" err="1"/>
              <a:t>Transform</a:t>
            </a:r>
            <a:endParaRPr lang="hr-HR" sz="1200" dirty="0"/>
          </a:p>
          <a:p>
            <a:pPr lvl="1" indent="-228600" defTabSz="914400">
              <a:lnSpc>
                <a:spcPct val="110000"/>
              </a:lnSpc>
            </a:pPr>
            <a:r>
              <a:rPr lang="hr-HR" sz="1200" dirty="0" err="1"/>
              <a:t>Load</a:t>
            </a:r>
            <a:endParaRPr lang="en-US" sz="1200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41E15992-C6E7-48D9-8917-6380F197C16B}"/>
              </a:ext>
            </a:extLst>
          </p:cNvPr>
          <p:cNvSpPr txBox="1"/>
          <p:nvPr/>
        </p:nvSpPr>
        <p:spPr>
          <a:xfrm>
            <a:off x="3160387" y="4762131"/>
            <a:ext cx="3498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9. ERA model skladišta podataka (izvor: vlastita izrada)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31AC1DBB-0A33-4231-85A0-35CDAC4B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8" y="1589088"/>
            <a:ext cx="3892136" cy="32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0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10" y="406401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hr-HR" sz="3100" spc="-150" dirty="0">
                <a:solidFill>
                  <a:schemeClr val="accent1"/>
                </a:solidFill>
              </a:rPr>
              <a:t>Praktični primjer</a:t>
            </a:r>
            <a:endParaRPr lang="en-US" sz="3100" spc="-15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027CBF9-4E9F-49A8-AEE0-649C8141D3AF}"/>
              </a:ext>
            </a:extLst>
          </p:cNvPr>
          <p:cNvSpPr txBox="1">
            <a:spLocks/>
          </p:cNvSpPr>
          <p:nvPr/>
        </p:nvSpPr>
        <p:spPr>
          <a:xfrm>
            <a:off x="1417443" y="1234844"/>
            <a:ext cx="4592837" cy="5084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110000"/>
              </a:lnSpc>
            </a:pPr>
            <a:r>
              <a:rPr lang="hr-HR" sz="1400" dirty="0"/>
              <a:t>Ukupan broj smrtnih slučajeva od 2015. godine</a:t>
            </a:r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41E15992-C6E7-48D9-8917-6380F197C16B}"/>
              </a:ext>
            </a:extLst>
          </p:cNvPr>
          <p:cNvSpPr txBox="1"/>
          <p:nvPr/>
        </p:nvSpPr>
        <p:spPr>
          <a:xfrm>
            <a:off x="1767653" y="5623156"/>
            <a:ext cx="450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10. Ukupan broj smrtonosnih slučajeva 1/2 (izvor: vlastita izrada)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C9566C6A-4D22-4641-989D-B6A0DCE9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4" y="1669087"/>
            <a:ext cx="6930847" cy="39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2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CC07E89-7996-4675-849B-E83D2DF7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hr-HR" sz="3100" dirty="0">
                <a:solidFill>
                  <a:schemeClr val="accent1"/>
                </a:solidFill>
              </a:rPr>
              <a:t>Sadržaj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2" name="Rezervirano mjesto sadržaja 2">
            <a:extLst>
              <a:ext uri="{FF2B5EF4-FFF2-40B4-BE49-F238E27FC236}">
                <a16:creationId xmlns:a16="http://schemas.microsoft.com/office/drawing/2014/main" id="{BCB0F85C-B496-4FFF-9B06-BF6B1A2BC2D1}"/>
              </a:ext>
            </a:extLst>
          </p:cNvPr>
          <p:cNvSpPr txBox="1">
            <a:spLocks/>
          </p:cNvSpPr>
          <p:nvPr/>
        </p:nvSpPr>
        <p:spPr>
          <a:xfrm>
            <a:off x="2160364" y="1954767"/>
            <a:ext cx="4592837" cy="3802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sz="1400" dirty="0"/>
              <a:t>Uvod</a:t>
            </a:r>
          </a:p>
          <a:p>
            <a:r>
              <a:rPr lang="hr-HR" sz="1400" dirty="0"/>
              <a:t>Poslovna inteligencija</a:t>
            </a:r>
          </a:p>
          <a:p>
            <a:r>
              <a:rPr lang="hr-HR" sz="1400" dirty="0"/>
              <a:t>Poslovna analitika</a:t>
            </a:r>
          </a:p>
          <a:p>
            <a:r>
              <a:rPr lang="hr-HR" sz="1400" dirty="0"/>
              <a:t>Izvori podataka</a:t>
            </a:r>
          </a:p>
          <a:p>
            <a:r>
              <a:rPr lang="hr-HR" sz="1400" dirty="0"/>
              <a:t>Pohrana podataka</a:t>
            </a:r>
          </a:p>
          <a:p>
            <a:pPr lvl="1"/>
            <a:r>
              <a:rPr lang="hr-HR" dirty="0"/>
              <a:t>Skladište podataka</a:t>
            </a:r>
          </a:p>
          <a:p>
            <a:pPr lvl="1"/>
            <a:r>
              <a:rPr lang="hr-HR" dirty="0"/>
              <a:t>Big Data</a:t>
            </a:r>
          </a:p>
          <a:p>
            <a:r>
              <a:rPr lang="hr-HR" sz="1400" dirty="0"/>
              <a:t>MS SQL Server 2019</a:t>
            </a:r>
          </a:p>
          <a:p>
            <a:r>
              <a:rPr lang="hr-HR" sz="1400" dirty="0"/>
              <a:t>Praktični primjer</a:t>
            </a:r>
          </a:p>
          <a:p>
            <a:r>
              <a:rPr lang="hr-HR" sz="1400" dirty="0"/>
              <a:t>Zaključak</a:t>
            </a:r>
          </a:p>
          <a:p>
            <a:r>
              <a:rPr lang="hr-HR" sz="1400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192512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10" y="406401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hr-HR" sz="3100" spc="-150" dirty="0">
                <a:solidFill>
                  <a:schemeClr val="accent1"/>
                </a:solidFill>
              </a:rPr>
              <a:t>Praktični primjer</a:t>
            </a:r>
            <a:endParaRPr lang="en-US" sz="3100" spc="-15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027CBF9-4E9F-49A8-AEE0-649C8141D3AF}"/>
              </a:ext>
            </a:extLst>
          </p:cNvPr>
          <p:cNvSpPr txBox="1">
            <a:spLocks/>
          </p:cNvSpPr>
          <p:nvPr/>
        </p:nvSpPr>
        <p:spPr>
          <a:xfrm>
            <a:off x="1417443" y="1234844"/>
            <a:ext cx="4592837" cy="5084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110000"/>
              </a:lnSpc>
            </a:pPr>
            <a:r>
              <a:rPr lang="hr-HR" sz="1400" dirty="0"/>
              <a:t>Ukupan broj smrtnih slučajeva od 2015. godine</a:t>
            </a:r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41E15992-C6E7-48D9-8917-6380F197C16B}"/>
              </a:ext>
            </a:extLst>
          </p:cNvPr>
          <p:cNvSpPr txBox="1"/>
          <p:nvPr/>
        </p:nvSpPr>
        <p:spPr>
          <a:xfrm>
            <a:off x="1675089" y="5148433"/>
            <a:ext cx="450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11. Ukupan broj smrtonosnih slučajeva 2/2 (izvor: vlastita izrada)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C9566C6A-4D22-4641-989D-B6A0DCE9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5234" y="1818877"/>
            <a:ext cx="6930847" cy="32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20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10" y="406401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hr-HR" sz="3100" spc="-150" dirty="0">
                <a:solidFill>
                  <a:schemeClr val="accent1"/>
                </a:solidFill>
              </a:rPr>
              <a:t>Praktični primjer</a:t>
            </a:r>
            <a:endParaRPr lang="en-US" sz="3100" spc="-15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027CBF9-4E9F-49A8-AEE0-649C8141D3AF}"/>
              </a:ext>
            </a:extLst>
          </p:cNvPr>
          <p:cNvSpPr txBox="1">
            <a:spLocks/>
          </p:cNvSpPr>
          <p:nvPr/>
        </p:nvSpPr>
        <p:spPr>
          <a:xfrm>
            <a:off x="1417443" y="1234844"/>
            <a:ext cx="6662143" cy="5084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110000"/>
              </a:lnSpc>
            </a:pPr>
            <a:r>
              <a:rPr lang="hr-HR" sz="1400" dirty="0"/>
              <a:t>Ukupan broj smrtnih slučajeva od 2015. godine prilagođeno stanovništvu</a:t>
            </a:r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41E15992-C6E7-48D9-8917-6380F197C16B}"/>
              </a:ext>
            </a:extLst>
          </p:cNvPr>
          <p:cNvSpPr txBox="1"/>
          <p:nvPr/>
        </p:nvSpPr>
        <p:spPr>
          <a:xfrm>
            <a:off x="1686266" y="5098477"/>
            <a:ext cx="5405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12. Ukupan broj smrtonosnih slučajeva prilagođeno stanovništvu (izvor: vlastita izrada)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C9566C6A-4D22-4641-989D-B6A0DCE9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5234" y="1882941"/>
            <a:ext cx="6930847" cy="31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7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10" y="406401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hr-HR" sz="3100" spc="-150" dirty="0">
                <a:solidFill>
                  <a:schemeClr val="accent1"/>
                </a:solidFill>
              </a:rPr>
              <a:t>Praktični primjer</a:t>
            </a:r>
            <a:endParaRPr lang="en-US" sz="3100" spc="-15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027CBF9-4E9F-49A8-AEE0-649C8141D3AF}"/>
              </a:ext>
            </a:extLst>
          </p:cNvPr>
          <p:cNvSpPr txBox="1">
            <a:spLocks/>
          </p:cNvSpPr>
          <p:nvPr/>
        </p:nvSpPr>
        <p:spPr>
          <a:xfrm>
            <a:off x="1417443" y="1234844"/>
            <a:ext cx="6431161" cy="5084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110000"/>
              </a:lnSpc>
            </a:pPr>
            <a:r>
              <a:rPr lang="hr-HR" sz="1400" dirty="0"/>
              <a:t>Najugroženije rasne skupine po saveznim državama od 2015. godine</a:t>
            </a:r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41E15992-C6E7-48D9-8917-6380F197C16B}"/>
              </a:ext>
            </a:extLst>
          </p:cNvPr>
          <p:cNvSpPr txBox="1"/>
          <p:nvPr/>
        </p:nvSpPr>
        <p:spPr>
          <a:xfrm>
            <a:off x="1978036" y="5364882"/>
            <a:ext cx="5693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13. Najugroženije rasne skupine po saveznim državama (izvor: vlastita izrada)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C9566C6A-4D22-4641-989D-B6A0DCE9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29058" y="1608931"/>
            <a:ext cx="6614601" cy="37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6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10" y="406401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hr-HR" sz="3100" spc="-150" dirty="0">
                <a:solidFill>
                  <a:schemeClr val="accent1"/>
                </a:solidFill>
              </a:rPr>
              <a:t>Praktični primjer</a:t>
            </a:r>
            <a:endParaRPr lang="en-US" sz="3100" spc="-15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027CBF9-4E9F-49A8-AEE0-649C8141D3AF}"/>
              </a:ext>
            </a:extLst>
          </p:cNvPr>
          <p:cNvSpPr txBox="1">
            <a:spLocks/>
          </p:cNvSpPr>
          <p:nvPr/>
        </p:nvSpPr>
        <p:spPr>
          <a:xfrm>
            <a:off x="1417443" y="1234844"/>
            <a:ext cx="6431161" cy="5084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110000"/>
              </a:lnSpc>
            </a:pPr>
            <a:r>
              <a:rPr lang="hr-HR" sz="1400" dirty="0"/>
              <a:t>Trend smrtonosnih slučajeva u SAD-u od 2015. godine</a:t>
            </a:r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41E15992-C6E7-48D9-8917-6380F197C16B}"/>
              </a:ext>
            </a:extLst>
          </p:cNvPr>
          <p:cNvSpPr txBox="1"/>
          <p:nvPr/>
        </p:nvSpPr>
        <p:spPr>
          <a:xfrm>
            <a:off x="1978036" y="5364882"/>
            <a:ext cx="5693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14. Trend smrtonosnih slučajeva u SAD-u (izvor: vlastita izrada)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C9566C6A-4D22-4641-989D-B6A0DCE9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29058" y="1761680"/>
            <a:ext cx="6614601" cy="34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24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10" y="406401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hr-HR" sz="3100" spc="-150" dirty="0">
                <a:solidFill>
                  <a:schemeClr val="accent1"/>
                </a:solidFill>
              </a:rPr>
              <a:t>Praktični primjer</a:t>
            </a:r>
            <a:endParaRPr lang="en-US" sz="3100" spc="-15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027CBF9-4E9F-49A8-AEE0-649C8141D3AF}"/>
              </a:ext>
            </a:extLst>
          </p:cNvPr>
          <p:cNvSpPr txBox="1">
            <a:spLocks/>
          </p:cNvSpPr>
          <p:nvPr/>
        </p:nvSpPr>
        <p:spPr>
          <a:xfrm>
            <a:off x="1417443" y="1234844"/>
            <a:ext cx="6431161" cy="5084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110000"/>
              </a:lnSpc>
            </a:pPr>
            <a:r>
              <a:rPr lang="hr-HR" sz="1400" dirty="0"/>
              <a:t>Predikcija</a:t>
            </a:r>
          </a:p>
          <a:p>
            <a:pPr lvl="1" indent="-228600" defTabSz="914400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&lt;-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(formula = sings ~ age + manner + armed + gender + city + state + race + thread + flee, data = table, family = quasibinomial)</a:t>
            </a:r>
            <a:endParaRPr lang="hr-H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indent="-228600" defTabSz="914400">
              <a:lnSpc>
                <a:spcPct val="110000"/>
              </a:lnSpc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current_model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&lt;-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unserialize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as.raw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(model)); </a:t>
            </a:r>
            <a:endParaRPr lang="hr-H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indent="-228600" defTabSz="914400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predicted &lt;- predict(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current_model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table2, type = "response");</a:t>
            </a:r>
            <a:endParaRPr lang="hr-H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  <a:p>
            <a:pPr indent="-228600" defTabSz="914400">
              <a:lnSpc>
                <a:spcPct val="110000"/>
              </a:lnSpc>
            </a:pPr>
            <a:endParaRPr lang="hr-HR" sz="1400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41E15992-C6E7-48D9-8917-6380F197C16B}"/>
              </a:ext>
            </a:extLst>
          </p:cNvPr>
          <p:cNvSpPr txBox="1"/>
          <p:nvPr/>
        </p:nvSpPr>
        <p:spPr>
          <a:xfrm>
            <a:off x="2615089" y="6162097"/>
            <a:ext cx="39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900" dirty="0"/>
              <a:t>Slika 15. Određivanje postojanosti mentalnih problema pomoću strojnog učenja (izvor: vlastita izrada)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C9566C6A-4D22-4641-989D-B6A0DCE9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30301" y="2633393"/>
            <a:ext cx="3927144" cy="34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3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27" y="818971"/>
            <a:ext cx="5343116" cy="427207"/>
          </a:xfrm>
        </p:spPr>
        <p:txBody>
          <a:bodyPr vert="horz" lIns="228600" tIns="228600" rIns="228600" bIns="228600" rtlCol="0" anchor="ctr">
            <a:noAutofit/>
          </a:bodyPr>
          <a:lstStyle/>
          <a:p>
            <a:pPr algn="l" defTabSz="914400"/>
            <a:r>
              <a:rPr lang="hr-HR" sz="4000" spc="-150" dirty="0">
                <a:solidFill>
                  <a:schemeClr val="accent1"/>
                </a:solidFill>
              </a:rPr>
              <a:t>Zaključak</a:t>
            </a:r>
            <a:endParaRPr lang="en-US" sz="4000" spc="-150" dirty="0">
              <a:solidFill>
                <a:schemeClr val="accent1"/>
              </a:solidFill>
            </a:endParaRPr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FCC3EEAF-6ED7-4723-94D9-9802AA827444}"/>
              </a:ext>
            </a:extLst>
          </p:cNvPr>
          <p:cNvSpPr txBox="1">
            <a:spLocks/>
          </p:cNvSpPr>
          <p:nvPr/>
        </p:nvSpPr>
        <p:spPr>
          <a:xfrm>
            <a:off x="320359" y="1909812"/>
            <a:ext cx="7983059" cy="4752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hr-HR" dirty="0"/>
              <a:t>Može se reći kako je </a:t>
            </a:r>
            <a:r>
              <a:rPr lang="hr-HR" b="1" dirty="0"/>
              <a:t>poslovna analitika </a:t>
            </a:r>
            <a:r>
              <a:rPr lang="hr-HR" dirty="0"/>
              <a:t>nadogradnja </a:t>
            </a:r>
            <a:r>
              <a:rPr lang="hr-HR" b="1" dirty="0"/>
              <a:t>poslovne inteligencije</a:t>
            </a:r>
          </a:p>
          <a:p>
            <a:pPr indent="-228600" defTabSz="914400"/>
            <a:r>
              <a:rPr lang="hr-HR" dirty="0"/>
              <a:t>Poslovna analitika daje opširnije i sveobuhvatnije odgovore kao i uvid u buduća stanja koja mogu pomoći prilikom donošenja odluka</a:t>
            </a:r>
          </a:p>
          <a:p>
            <a:pPr indent="-228600" defTabSz="914400"/>
            <a:r>
              <a:rPr lang="hr-HR" dirty="0"/>
              <a:t>Provođenje </a:t>
            </a:r>
            <a:r>
              <a:rPr lang="hr-HR" b="1" dirty="0"/>
              <a:t>poslovne analitike </a:t>
            </a:r>
            <a:r>
              <a:rPr lang="hr-HR" dirty="0"/>
              <a:t>pomoću MS SQL Server 2019 postoje dvije opcije</a:t>
            </a:r>
          </a:p>
          <a:p>
            <a:pPr lvl="1" indent="-228600" defTabSz="914400"/>
            <a:r>
              <a:rPr lang="hr-HR" dirty="0"/>
              <a:t>R</a:t>
            </a:r>
          </a:p>
          <a:p>
            <a:pPr lvl="1" indent="-228600" defTabSz="914400"/>
            <a:r>
              <a:rPr lang="hr-HR" dirty="0"/>
              <a:t>Python</a:t>
            </a:r>
          </a:p>
          <a:p>
            <a:pPr indent="-228600" defTabSz="914400"/>
            <a:r>
              <a:rPr lang="hr-HR" dirty="0"/>
              <a:t>Instalacija i pokretanje R jezika unutar MS SQL Servera je dosta otežana</a:t>
            </a:r>
          </a:p>
          <a:p>
            <a:pPr lvl="1" indent="-228600" defTabSz="914400"/>
            <a:r>
              <a:rPr lang="hr-HR" dirty="0"/>
              <a:t>Veliki broj dopuštenja i konfiguracija</a:t>
            </a:r>
          </a:p>
          <a:p>
            <a:pPr lvl="1" indent="-228600" defTabSz="914400"/>
            <a:r>
              <a:rPr lang="hr-HR" dirty="0"/>
              <a:t>Mali broj ulaznih </a:t>
            </a:r>
            <a:r>
              <a:rPr lang="hr-HR" dirty="0" err="1"/>
              <a:t>dataseta</a:t>
            </a:r>
            <a:r>
              <a:rPr lang="hr-HR" dirty="0"/>
              <a:t> u eksternu skriptu</a:t>
            </a:r>
          </a:p>
          <a:p>
            <a:pPr lvl="1" indent="-228600" defTabSz="914400"/>
            <a:r>
              <a:rPr lang="hr-HR" dirty="0"/>
              <a:t>Teško korištenje vanjskih paketa R jezika</a:t>
            </a:r>
          </a:p>
          <a:p>
            <a:pPr indent="-228600" defTabSz="914400"/>
            <a:r>
              <a:rPr lang="hr-HR" dirty="0"/>
              <a:t>Prednost – dobra integracija dviju tehnologija na jednom mjestu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63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69" y="76032"/>
            <a:ext cx="2817580" cy="4575659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hr-HR" sz="4700" spc="-150" dirty="0">
                <a:solidFill>
                  <a:schemeClr val="accent1"/>
                </a:solidFill>
              </a:rPr>
              <a:t>Literatura</a:t>
            </a:r>
            <a:endParaRPr lang="en-US" sz="4700" spc="-150" dirty="0">
              <a:solidFill>
                <a:schemeClr val="accent1"/>
              </a:solidFill>
            </a:endParaRPr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027CBF9-4E9F-49A8-AEE0-649C8141D3AF}"/>
              </a:ext>
            </a:extLst>
          </p:cNvPr>
          <p:cNvSpPr txBox="1">
            <a:spLocks/>
          </p:cNvSpPr>
          <p:nvPr/>
        </p:nvSpPr>
        <p:spPr>
          <a:xfrm>
            <a:off x="707513" y="874153"/>
            <a:ext cx="7634680" cy="6858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hr-HR" dirty="0"/>
              <a:t>1. Božidar </a:t>
            </a:r>
            <a:r>
              <a:rPr lang="hr-HR" dirty="0" err="1"/>
              <a:t>Javorović</a:t>
            </a:r>
            <a:r>
              <a:rPr lang="hr-HR" dirty="0"/>
              <a:t>, M. B. (2007). Poslovne informacije i </a:t>
            </a:r>
            <a:r>
              <a:rPr lang="hr-HR" dirty="0" err="1"/>
              <a:t>business</a:t>
            </a:r>
            <a:r>
              <a:rPr lang="hr-HR" dirty="0"/>
              <a:t> </a:t>
            </a:r>
            <a:r>
              <a:rPr lang="hr-HR" dirty="0" err="1"/>
              <a:t>intelligence</a:t>
            </a:r>
            <a:r>
              <a:rPr lang="hr-HR" dirty="0"/>
              <a:t>. Zagreb: Golden marketing-Tehnička knjiga.</a:t>
            </a:r>
          </a:p>
          <a:p>
            <a:pPr indent="-228600" defTabSz="914400"/>
            <a:r>
              <a:rPr lang="hr-HR" dirty="0"/>
              <a:t>2. Comp.nus.edu. (</a:t>
            </a:r>
            <a:r>
              <a:rPr lang="hr-HR" dirty="0" err="1"/>
              <a:t>n.d</a:t>
            </a:r>
            <a:r>
              <a:rPr lang="hr-HR" dirty="0"/>
              <a:t>.). Preuzeto 10. 03 2020 iz https://www.comp.nus.edu.sg/~lingtw/cs4221/dw.pdf </a:t>
            </a:r>
          </a:p>
          <a:p>
            <a:pPr indent="-228600" defTabSz="914400"/>
            <a:r>
              <a:rPr lang="hr-HR" dirty="0"/>
              <a:t>3. </a:t>
            </a:r>
            <a:r>
              <a:rPr lang="hr-HR" dirty="0" err="1"/>
              <a:t>DeWitt</a:t>
            </a:r>
            <a:r>
              <a:rPr lang="hr-HR" dirty="0"/>
              <a:t>, L. (25. 03. 2020.). ssa.gov. Dohvaćeno iz </a:t>
            </a:r>
            <a:r>
              <a:rPr lang="hr-HR" dirty="0" err="1"/>
              <a:t>The</a:t>
            </a:r>
            <a:r>
              <a:rPr lang="hr-HR" dirty="0"/>
              <a:t> Development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Social</a:t>
            </a:r>
            <a:r>
              <a:rPr lang="hr-HR" dirty="0"/>
              <a:t> Security </a:t>
            </a:r>
            <a:r>
              <a:rPr lang="hr-HR" dirty="0" err="1"/>
              <a:t>in</a:t>
            </a:r>
            <a:r>
              <a:rPr lang="hr-HR" dirty="0"/>
              <a:t> America: https://www.ssa.gov/policy/docs/ssb/v70n3/v70n3p1.html </a:t>
            </a:r>
          </a:p>
          <a:p>
            <a:pPr indent="-228600" defTabSz="914400"/>
            <a:r>
              <a:rPr lang="hr-HR" dirty="0"/>
              <a:t>4. eriqande.github.io. (24.. 08. 2020). Dohvaćeno iz </a:t>
            </a:r>
            <a:r>
              <a:rPr lang="hr-HR" dirty="0" err="1"/>
              <a:t>Making</a:t>
            </a:r>
            <a:r>
              <a:rPr lang="hr-HR" dirty="0"/>
              <a:t> </a:t>
            </a:r>
            <a:r>
              <a:rPr lang="hr-HR" dirty="0" err="1"/>
              <a:t>Maps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R: https://eriqande.github.io/rep-res-web/lectures/making-maps-with-R.html </a:t>
            </a:r>
          </a:p>
          <a:p>
            <a:pPr indent="-228600" defTabSz="914400"/>
            <a:r>
              <a:rPr lang="hr-HR" dirty="0"/>
              <a:t>5. </a:t>
            </a:r>
            <a:r>
              <a:rPr lang="hr-HR" dirty="0" err="1"/>
              <a:t>Estopace</a:t>
            </a:r>
            <a:r>
              <a:rPr lang="hr-HR" dirty="0"/>
              <a:t>, E. (22. 05. 2019.). </a:t>
            </a:r>
            <a:r>
              <a:rPr lang="hr-HR" dirty="0" err="1"/>
              <a:t>futureiot.tech</a:t>
            </a:r>
            <a:r>
              <a:rPr lang="hr-HR" dirty="0"/>
              <a:t>. Dohvaćeno iz Big Data </a:t>
            </a:r>
            <a:r>
              <a:rPr lang="hr-HR" dirty="0" err="1"/>
              <a:t>and</a:t>
            </a:r>
            <a:r>
              <a:rPr lang="hr-HR" dirty="0"/>
              <a:t> Analytics: https://futureiot.tech/idc-forecasts-connected-iot-devices-to-generate-79-4zb-of-data-in2025/ </a:t>
            </a:r>
          </a:p>
          <a:p>
            <a:pPr indent="-228600" defTabSz="914400"/>
            <a:r>
              <a:rPr lang="hr-HR" dirty="0"/>
              <a:t>6. fer.unizg.hr. (27. 03. 2020.). Dohvaćeno iz Strojno učenje: https://www.fer.unizg.hr/predmet/su </a:t>
            </a:r>
          </a:p>
          <a:p>
            <a:pPr indent="-228600" defTabSz="914400"/>
            <a:r>
              <a:rPr lang="hr-HR" dirty="0"/>
              <a:t>7. Gartner. (20. 03. 2020.). gartner.com. Dohvaćeno iz </a:t>
            </a:r>
            <a:r>
              <a:rPr lang="hr-HR" dirty="0" err="1"/>
              <a:t>gartner</a:t>
            </a:r>
            <a:r>
              <a:rPr lang="hr-HR" dirty="0"/>
              <a:t> </a:t>
            </a:r>
            <a:r>
              <a:rPr lang="hr-HR" dirty="0" err="1"/>
              <a:t>glossary</a:t>
            </a:r>
            <a:r>
              <a:rPr lang="hr-HR" dirty="0"/>
              <a:t>: </a:t>
            </a:r>
            <a:r>
              <a:rPr lang="hr-HR" dirty="0">
                <a:hlinkClick r:id="rId2"/>
              </a:rPr>
              <a:t>https://www.gartner.com/en/information-technology/glossary/big-data</a:t>
            </a:r>
            <a:endParaRPr lang="hr-HR" dirty="0"/>
          </a:p>
          <a:p>
            <a:pPr indent="-228600" defTabSz="914400"/>
            <a:r>
              <a:rPr lang="hr-HR" dirty="0"/>
              <a:t>8. </a:t>
            </a:r>
            <a:r>
              <a:rPr lang="hr-HR" dirty="0" err="1"/>
              <a:t>Inmon</a:t>
            </a:r>
            <a:r>
              <a:rPr lang="hr-HR" dirty="0"/>
              <a:t>, W. H. (1992). Building </a:t>
            </a:r>
            <a:r>
              <a:rPr lang="hr-HR" dirty="0" err="1"/>
              <a:t>the</a:t>
            </a:r>
            <a:r>
              <a:rPr lang="hr-HR" dirty="0"/>
              <a:t> Data Warehouse. New York: John </a:t>
            </a:r>
            <a:r>
              <a:rPr lang="hr-HR" dirty="0" err="1"/>
              <a:t>Wiley</a:t>
            </a:r>
            <a:r>
              <a:rPr lang="hr-HR" dirty="0"/>
              <a:t> &amp; </a:t>
            </a:r>
            <a:r>
              <a:rPr lang="hr-HR" dirty="0" err="1"/>
              <a:t>Sons</a:t>
            </a:r>
            <a:r>
              <a:rPr lang="hr-HR" dirty="0"/>
              <a:t>, Inc. Preuzeto 10. 03 2020 iz https://www.comp.nus.edu.sg/~lingtw/cs4221/dw.pdf </a:t>
            </a:r>
          </a:p>
          <a:p>
            <a:pPr indent="-228600" defTabSz="914400"/>
            <a:r>
              <a:rPr lang="hr-HR" dirty="0"/>
              <a:t>9. Jasminka </a:t>
            </a:r>
            <a:r>
              <a:rPr lang="hr-HR" dirty="0" err="1"/>
              <a:t>Dobša</a:t>
            </a:r>
            <a:r>
              <a:rPr lang="hr-HR" dirty="0"/>
              <a:t>, K. K.-G. (2008). Statistika deskriptivna i </a:t>
            </a:r>
            <a:r>
              <a:rPr lang="hr-HR" dirty="0" err="1"/>
              <a:t>inferencijalna</a:t>
            </a:r>
            <a:r>
              <a:rPr lang="hr-HR" dirty="0"/>
              <a:t> i vjerojatnost. Varaždin: Tiskara Varteks d.o.o. </a:t>
            </a:r>
          </a:p>
          <a:p>
            <a:pPr indent="-228600" defTabSz="914400"/>
            <a:r>
              <a:rPr lang="hr-HR" dirty="0"/>
              <a:t>10. </a:t>
            </a:r>
            <a:r>
              <a:rPr lang="hr-HR" dirty="0" err="1"/>
              <a:t>Marr</a:t>
            </a:r>
            <a:r>
              <a:rPr lang="hr-HR" dirty="0"/>
              <a:t>, B. (29. 03. 2020.). </a:t>
            </a:r>
            <a:r>
              <a:rPr lang="hr-HR" dirty="0" err="1"/>
              <a:t>bernardmarr</a:t>
            </a:r>
            <a:r>
              <a:rPr lang="hr-HR" dirty="0"/>
              <a:t>. Dohvaćeno iz </a:t>
            </a:r>
            <a:r>
              <a:rPr lang="hr-HR" dirty="0" err="1"/>
              <a:t>What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Hadoop</a:t>
            </a:r>
            <a:r>
              <a:rPr lang="hr-HR" dirty="0"/>
              <a:t>: https://www.bernardmarr.com/default.asp?contentID=1080 </a:t>
            </a:r>
          </a:p>
          <a:p>
            <a:pPr indent="-228600" defTabSz="914400"/>
            <a:r>
              <a:rPr lang="hr-HR" dirty="0"/>
              <a:t>11. </a:t>
            </a:r>
            <a:r>
              <a:rPr lang="hr-HR" dirty="0" err="1"/>
              <a:t>microstrategy</a:t>
            </a:r>
            <a:r>
              <a:rPr lang="hr-HR" dirty="0"/>
              <a:t>. (03. 04. 2020.). Dohvaćeno iz Business Analytics: </a:t>
            </a:r>
            <a:r>
              <a:rPr lang="hr-HR" dirty="0" err="1"/>
              <a:t>Everything</a:t>
            </a:r>
            <a:r>
              <a:rPr lang="hr-HR" dirty="0"/>
              <a:t> You </a:t>
            </a:r>
            <a:r>
              <a:rPr lang="hr-HR" dirty="0" err="1"/>
              <a:t>Need</a:t>
            </a:r>
            <a:r>
              <a:rPr lang="hr-HR" dirty="0"/>
              <a:t> to Know: https://www.microstrategy.com/us/resources/introductory-guides/businessanalytics-everything-you-need-to-know </a:t>
            </a:r>
          </a:p>
          <a:p>
            <a:pPr indent="-228600" defTabSz="914400"/>
            <a:r>
              <a:rPr lang="hr-HR" dirty="0"/>
              <a:t>12. Mladen Varga, I. S. (2016). Informacijski sustavi u poslovanju. Zagreb: Sveučilište u Zagrebu. </a:t>
            </a:r>
          </a:p>
          <a:p>
            <a:pPr indent="-228600" defTabSz="914400"/>
            <a:r>
              <a:rPr lang="hr-HR" dirty="0"/>
              <a:t>13. Oracle. (25. 03. 2020.). Dohvaćeno iz </a:t>
            </a:r>
            <a:r>
              <a:rPr lang="hr-HR" dirty="0" err="1"/>
              <a:t>What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Big Data?: https://www.oracle.com/bigdata/guide/what-is-big-data.html </a:t>
            </a:r>
          </a:p>
          <a:p>
            <a:pPr indent="-228600" defTabSz="914400"/>
            <a:r>
              <a:rPr lang="hr-HR" dirty="0"/>
              <a:t>14. Rabuzin, K. (2011). Uvod u SQL. Varaždin: Fakultet organizacije i informatike. </a:t>
            </a:r>
          </a:p>
          <a:p>
            <a:pPr indent="-228600" defTabSz="914400"/>
            <a:r>
              <a:rPr lang="hr-HR" dirty="0"/>
              <a:t>15. Rabuzin, K. (2014). SQL - Napredne teme. Varaždin: Fakultet organizacije i informatike. </a:t>
            </a:r>
          </a:p>
          <a:p>
            <a:pPr indent="-228600" defTabSz="914400"/>
            <a:r>
              <a:rPr lang="hr-HR" dirty="0"/>
              <a:t>16. Rabuzin, K. (03. 08. 2020.). elfarchive1819.foi.hr. Dohvaćeno iz SPPI: Predavanje 2: https://elfarchive1819.foi.hr/mod/resource/view.php?id=9651 </a:t>
            </a:r>
          </a:p>
          <a:p>
            <a:pPr indent="-228600" defTabSz="914400"/>
            <a:r>
              <a:rPr lang="hr-HR" dirty="0"/>
              <a:t>17. Rabuzin, K. (21. 03. 2020.). elfarchive1819.foi.hr. Dohvaćeno iz SPPI: Predavanje 4: https://elfarchive1819.foi.hr/mod/resource/view.php?id=9659 </a:t>
            </a:r>
          </a:p>
          <a:p>
            <a:pPr indent="-228600" defTabSz="914400"/>
            <a:r>
              <a:rPr lang="hr-HR" dirty="0"/>
              <a:t>18. </a:t>
            </a:r>
            <a:r>
              <a:rPr lang="hr-HR" dirty="0" err="1"/>
              <a:t>Rouse</a:t>
            </a:r>
            <a:r>
              <a:rPr lang="hr-HR" dirty="0"/>
              <a:t>, M. (06. 2019.). searchbusinessanalytics.techtarget.com. Dohvaćeno iz </a:t>
            </a:r>
            <a:r>
              <a:rPr lang="hr-HR" dirty="0" err="1"/>
              <a:t>business</a:t>
            </a:r>
            <a:r>
              <a:rPr lang="hr-HR" dirty="0"/>
              <a:t> </a:t>
            </a:r>
            <a:r>
              <a:rPr lang="hr-HR" dirty="0" err="1"/>
              <a:t>analytics</a:t>
            </a:r>
            <a:r>
              <a:rPr lang="hr-HR" dirty="0"/>
              <a:t> (BA): https://searchbusinessanalytics.techtarget.com/definition/businessanalytics-BA </a:t>
            </a:r>
          </a:p>
          <a:p>
            <a:pPr indent="-228600" defTabSz="914400"/>
            <a:r>
              <a:rPr lang="hr-HR" dirty="0"/>
              <a:t>19. Stepinac, L. (20. 03. 2020.). ictbusiness.info. Dohvaćeno iz ICT Business : https://www.ictbusiness.info/poslovna-rjesenja/sto-je-to-zapravo-big-data-i-gdje-seprimjenjuje </a:t>
            </a:r>
          </a:p>
          <a:p>
            <a:pPr indent="-228600" defTabSz="914400"/>
            <a:r>
              <a:rPr lang="hr-HR" dirty="0"/>
              <a:t>20. </a:t>
            </a:r>
            <a:r>
              <a:rPr lang="hr-HR" dirty="0" err="1"/>
              <a:t>Tableau</a:t>
            </a:r>
            <a:r>
              <a:rPr lang="hr-HR" dirty="0"/>
              <a:t>. (04. 08. 2020.). Dohvaćeno iz Business </a:t>
            </a:r>
            <a:r>
              <a:rPr lang="hr-HR" dirty="0" err="1"/>
              <a:t>Intelligence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Business Analytics: https://www.tableau.com/learn/articles/business-intelligence/bi-business-analytics </a:t>
            </a:r>
          </a:p>
          <a:p>
            <a:pPr indent="-228600" defTabSz="914400"/>
            <a:r>
              <a:rPr lang="hr-HR" dirty="0"/>
              <a:t>21. White, T. (2012). </a:t>
            </a:r>
            <a:r>
              <a:rPr lang="hr-HR" dirty="0" err="1"/>
              <a:t>Hadoop</a:t>
            </a:r>
            <a:r>
              <a:rPr lang="hr-HR" dirty="0"/>
              <a:t>: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Definitive</a:t>
            </a:r>
            <a:r>
              <a:rPr lang="hr-HR" dirty="0"/>
              <a:t> </a:t>
            </a:r>
            <a:r>
              <a:rPr lang="hr-HR" dirty="0" err="1"/>
              <a:t>Guide</a:t>
            </a:r>
            <a:r>
              <a:rPr lang="hr-HR" dirty="0"/>
              <a:t>. </a:t>
            </a:r>
            <a:r>
              <a:rPr lang="hr-HR" dirty="0" err="1"/>
              <a:t>Sebastopol</a:t>
            </a:r>
            <a:r>
              <a:rPr lang="hr-HR" dirty="0"/>
              <a:t>: </a:t>
            </a:r>
            <a:r>
              <a:rPr lang="hr-HR" dirty="0" err="1"/>
              <a:t>O'Reilly</a:t>
            </a:r>
            <a:r>
              <a:rPr lang="hr-HR" dirty="0"/>
              <a:t> Media, Inc. </a:t>
            </a:r>
          </a:p>
          <a:p>
            <a:pPr indent="-228600" defTabSz="914400"/>
            <a:r>
              <a:rPr lang="hr-HR" dirty="0"/>
              <a:t>22. Winston, A. (2015). </a:t>
            </a:r>
            <a:r>
              <a:rPr lang="hr-HR" dirty="0" err="1"/>
              <a:t>Bussiness</a:t>
            </a:r>
            <a:r>
              <a:rPr lang="hr-HR" dirty="0"/>
              <a:t> Analytics, Data </a:t>
            </a:r>
            <a:r>
              <a:rPr lang="hr-HR" dirty="0" err="1"/>
              <a:t>Analysis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Decision</a:t>
            </a:r>
            <a:r>
              <a:rPr lang="hr-HR" dirty="0"/>
              <a:t> </a:t>
            </a:r>
            <a:r>
              <a:rPr lang="hr-HR" dirty="0" err="1"/>
              <a:t>Making</a:t>
            </a:r>
            <a:r>
              <a:rPr lang="hr-HR" dirty="0"/>
              <a:t>. </a:t>
            </a:r>
            <a:r>
              <a:rPr lang="hr-HR" dirty="0" err="1"/>
              <a:t>Cenage</a:t>
            </a:r>
            <a:r>
              <a:rPr lang="hr-HR" dirty="0"/>
              <a:t> </a:t>
            </a:r>
            <a:r>
              <a:rPr lang="hr-HR" dirty="0" err="1"/>
              <a:t>Learning</a:t>
            </a:r>
            <a:r>
              <a:rPr lang="hr-HR" dirty="0"/>
              <a:t>. </a:t>
            </a:r>
          </a:p>
          <a:p>
            <a:pPr indent="-228600" defTabSz="914400"/>
            <a:r>
              <a:rPr lang="hr-HR" dirty="0"/>
              <a:t>23. Zhang, A. (2017). Data Analytics. </a:t>
            </a:r>
            <a:r>
              <a:rPr lang="hr-HR" dirty="0" err="1"/>
              <a:t>CreateSpace</a:t>
            </a:r>
            <a:r>
              <a:rPr lang="hr-HR" dirty="0"/>
              <a:t> Independent </a:t>
            </a:r>
            <a:r>
              <a:rPr lang="hr-HR" dirty="0" err="1"/>
              <a:t>Publishing</a:t>
            </a:r>
            <a:r>
              <a:rPr lang="hr-HR" dirty="0"/>
              <a:t> </a:t>
            </a:r>
            <a:r>
              <a:rPr lang="hr-HR" dirty="0" err="1"/>
              <a:t>Platform</a:t>
            </a:r>
            <a:r>
              <a:rPr lang="hr-H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68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CC40045-3931-4F5B-BFDA-CB565788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58" name="Freeform 5">
              <a:extLst>
                <a:ext uri="{FF2B5EF4-FFF2-40B4-BE49-F238E27FC236}">
                  <a16:creationId xmlns:a16="http://schemas.microsoft.com/office/drawing/2014/main" id="{74300EE0-ECBD-4A99-A182-D65E0E6E6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66F00B75-03DF-4D45-9B0D-64C830BD6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68D3ABB2-C1A2-49A0-A399-DF61B1EF6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DA1AEAE7-4978-4A5B-AAD2-E2E78726F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9">
              <a:extLst>
                <a:ext uri="{FF2B5EF4-FFF2-40B4-BE49-F238E27FC236}">
                  <a16:creationId xmlns:a16="http://schemas.microsoft.com/office/drawing/2014/main" id="{7A9AAEEE-4B18-43DC-B196-17B61CD41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10">
              <a:extLst>
                <a:ext uri="{FF2B5EF4-FFF2-40B4-BE49-F238E27FC236}">
                  <a16:creationId xmlns:a16="http://schemas.microsoft.com/office/drawing/2014/main" id="{807703FD-FEEE-4777-846F-8C38F40C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11">
              <a:extLst>
                <a:ext uri="{FF2B5EF4-FFF2-40B4-BE49-F238E27FC236}">
                  <a16:creationId xmlns:a16="http://schemas.microsoft.com/office/drawing/2014/main" id="{3883325D-A3A9-46FF-B7CB-EE9275222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1009273A-6FB2-45C9-814B-F9F243C59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91456BB4-6CF2-4A71-BE63-1AC03A287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90F94609-6C4C-45C5-B029-0704F4BB6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5">
              <a:extLst>
                <a:ext uri="{FF2B5EF4-FFF2-40B4-BE49-F238E27FC236}">
                  <a16:creationId xmlns:a16="http://schemas.microsoft.com/office/drawing/2014/main" id="{7532FA0C-81DB-47C4-A39A-77A779E23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6">
              <a:extLst>
                <a:ext uri="{FF2B5EF4-FFF2-40B4-BE49-F238E27FC236}">
                  <a16:creationId xmlns:a16="http://schemas.microsoft.com/office/drawing/2014/main" id="{F2A2ED01-9837-46A7-B28E-15B6C229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7">
              <a:extLst>
                <a:ext uri="{FF2B5EF4-FFF2-40B4-BE49-F238E27FC236}">
                  <a16:creationId xmlns:a16="http://schemas.microsoft.com/office/drawing/2014/main" id="{5E52EFEE-3C02-41C5-852D-699079C2E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8">
              <a:extLst>
                <a:ext uri="{FF2B5EF4-FFF2-40B4-BE49-F238E27FC236}">
                  <a16:creationId xmlns:a16="http://schemas.microsoft.com/office/drawing/2014/main" id="{A4ED1A46-9C33-4642-B4E6-DE8FB6E3F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9">
              <a:extLst>
                <a:ext uri="{FF2B5EF4-FFF2-40B4-BE49-F238E27FC236}">
                  <a16:creationId xmlns:a16="http://schemas.microsoft.com/office/drawing/2014/main" id="{D8825798-C5AC-4262-B3CA-FAA37317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20">
              <a:extLst>
                <a:ext uri="{FF2B5EF4-FFF2-40B4-BE49-F238E27FC236}">
                  <a16:creationId xmlns:a16="http://schemas.microsoft.com/office/drawing/2014/main" id="{041EF5B5-A116-4AE7-82D0-A06B0FF58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21">
              <a:extLst>
                <a:ext uri="{FF2B5EF4-FFF2-40B4-BE49-F238E27FC236}">
                  <a16:creationId xmlns:a16="http://schemas.microsoft.com/office/drawing/2014/main" id="{1053245D-DA29-4C13-84C9-74915048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1166F809-C998-47FD-8299-4F9BA65D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2C6184C9-DD88-444D-83F9-7E5C128E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24">
              <a:extLst>
                <a:ext uri="{FF2B5EF4-FFF2-40B4-BE49-F238E27FC236}">
                  <a16:creationId xmlns:a16="http://schemas.microsoft.com/office/drawing/2014/main" id="{96A02A4D-21A3-44E5-BEFC-1DD2E8262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25">
              <a:extLst>
                <a:ext uri="{FF2B5EF4-FFF2-40B4-BE49-F238E27FC236}">
                  <a16:creationId xmlns:a16="http://schemas.microsoft.com/office/drawing/2014/main" id="{B31F515F-6B6B-48A5-99B1-F9BBCF8F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592" y="2234007"/>
            <a:ext cx="4324629" cy="4578943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defTabSz="914400"/>
            <a:r>
              <a:rPr lang="hr-HR" sz="5400" spc="-150" dirty="0">
                <a:solidFill>
                  <a:schemeClr val="tx1"/>
                </a:solidFill>
              </a:rPr>
              <a:t>HVALA  </a:t>
            </a:r>
            <a:br>
              <a:rPr lang="hr-HR" sz="5400" spc="-150" dirty="0">
                <a:solidFill>
                  <a:schemeClr val="tx1"/>
                </a:solidFill>
              </a:rPr>
            </a:br>
            <a:r>
              <a:rPr lang="hr-HR" sz="5400" spc="-150" dirty="0">
                <a:solidFill>
                  <a:schemeClr val="tx1"/>
                </a:solidFill>
              </a:rPr>
              <a:t>na pažnji!</a:t>
            </a:r>
            <a:endParaRPr lang="en-US" sz="5400" spc="-150" dirty="0">
              <a:solidFill>
                <a:schemeClr val="tx1"/>
              </a:solidFill>
            </a:endParaRPr>
          </a:p>
        </p:txBody>
      </p: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B0BC2F97-F3ED-4F01-B461-9A522CD97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1418" y="1331697"/>
            <a:ext cx="144937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072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387376-BDDC-4EF1-A023-85E908A1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UVOD</a:t>
            </a:r>
          </a:p>
        </p:txBody>
      </p:sp>
      <p:sp>
        <p:nvSpPr>
          <p:cNvPr id="5" name="Rezervirano mjesto sadržaja 2">
            <a:extLst>
              <a:ext uri="{FF2B5EF4-FFF2-40B4-BE49-F238E27FC236}">
                <a16:creationId xmlns:a16="http://schemas.microsoft.com/office/drawing/2014/main" id="{6CCE56E3-7D1C-4199-AF47-BD64C816AB8F}"/>
              </a:ext>
            </a:extLst>
          </p:cNvPr>
          <p:cNvSpPr txBox="1">
            <a:spLocks/>
          </p:cNvSpPr>
          <p:nvPr/>
        </p:nvSpPr>
        <p:spPr>
          <a:xfrm>
            <a:off x="4123830" y="2215181"/>
            <a:ext cx="4592837" cy="47524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sz="1400" dirty="0"/>
              <a:t>Podaci su danas „zlata vrijedni”, nalaze se svugdje oko nas</a:t>
            </a:r>
          </a:p>
          <a:p>
            <a:r>
              <a:rPr lang="hr-HR" sz="1400" dirty="0"/>
              <a:t>Onaj tko zna podatke koristiti, odnosno pretvoriti ih u korisne informacije ima veliku prednost nad konkurencijom</a:t>
            </a:r>
          </a:p>
          <a:p>
            <a:r>
              <a:rPr lang="hr-HR" sz="1400" dirty="0"/>
              <a:t>Tu uskače </a:t>
            </a:r>
            <a:r>
              <a:rPr lang="hr-HR" sz="1400" b="1" dirty="0"/>
              <a:t>poslovna analitika </a:t>
            </a:r>
            <a:r>
              <a:rPr lang="hr-HR" sz="1400" dirty="0"/>
              <a:t>i </a:t>
            </a:r>
            <a:r>
              <a:rPr lang="hr-HR" sz="1400" b="1" dirty="0"/>
              <a:t>MS SQL Server 2019</a:t>
            </a:r>
          </a:p>
        </p:txBody>
      </p:sp>
    </p:spTree>
    <p:extLst>
      <p:ext uri="{BB962C8B-B14F-4D97-AF65-F5344CB8AC3E}">
        <p14:creationId xmlns:p14="http://schemas.microsoft.com/office/powerpoint/2010/main" val="50899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387376-BDDC-4EF1-A023-85E908A1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Poslovna inteligencija</a:t>
            </a:r>
          </a:p>
        </p:txBody>
      </p:sp>
      <p:sp>
        <p:nvSpPr>
          <p:cNvPr id="5" name="Rezervirano mjesto sadržaja 2">
            <a:extLst>
              <a:ext uri="{FF2B5EF4-FFF2-40B4-BE49-F238E27FC236}">
                <a16:creationId xmlns:a16="http://schemas.microsoft.com/office/drawing/2014/main" id="{6CCE56E3-7D1C-4199-AF47-BD64C816AB8F}"/>
              </a:ext>
            </a:extLst>
          </p:cNvPr>
          <p:cNvSpPr txBox="1">
            <a:spLocks/>
          </p:cNvSpPr>
          <p:nvPr/>
        </p:nvSpPr>
        <p:spPr>
          <a:xfrm>
            <a:off x="4112256" y="1335505"/>
            <a:ext cx="4592837" cy="47524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sz="1400" b="1" dirty="0"/>
              <a:t>Poslovna inteligencija</a:t>
            </a:r>
            <a:r>
              <a:rPr lang="hr-HR" sz="1400" dirty="0"/>
              <a:t> (Business </a:t>
            </a:r>
            <a:r>
              <a:rPr lang="hr-HR" sz="1400" dirty="0" err="1"/>
              <a:t>inteligence</a:t>
            </a:r>
            <a:r>
              <a:rPr lang="hr-HR" sz="1400" dirty="0"/>
              <a:t>, BI)</a:t>
            </a:r>
          </a:p>
          <a:p>
            <a:r>
              <a:rPr lang="hr-HR" sz="1400" b="1" dirty="0"/>
              <a:t>Poslovna inteligencija</a:t>
            </a:r>
            <a:r>
              <a:rPr lang="hr-HR" sz="1400" dirty="0"/>
              <a:t> je usko vezana sa Poslovnom analitikom</a:t>
            </a:r>
          </a:p>
          <a:p>
            <a:r>
              <a:rPr lang="hr-HR" sz="1400" dirty="0"/>
              <a:t>Ona predstavlja samo jedan aspekt Poslovne analitike</a:t>
            </a:r>
          </a:p>
          <a:p>
            <a:r>
              <a:rPr lang="hr-HR" sz="1400" b="1" dirty="0"/>
              <a:t>Poslovna inteligencija </a:t>
            </a:r>
            <a:r>
              <a:rPr lang="hr-HR" sz="1400" dirty="0"/>
              <a:t>služi kao potpora upravljanju</a:t>
            </a:r>
          </a:p>
          <a:p>
            <a:pPr lvl="1"/>
            <a:r>
              <a:rPr lang="hr-HR" sz="1200" dirty="0"/>
              <a:t>Pravodobno i ispravno donošenje </a:t>
            </a:r>
            <a:r>
              <a:rPr lang="hr-HR" sz="1200" b="1" dirty="0"/>
              <a:t>odluka</a:t>
            </a:r>
          </a:p>
          <a:p>
            <a:r>
              <a:rPr lang="hr-HR" sz="1400" dirty="0"/>
              <a:t>Također obuhvaća pronalaženje i pripremu relevantnih podataka</a:t>
            </a:r>
          </a:p>
          <a:p>
            <a:r>
              <a:rPr lang="hr-HR" sz="1400" dirty="0"/>
              <a:t>Mogući pristupi </a:t>
            </a:r>
            <a:r>
              <a:rPr lang="hr-HR" sz="1400" b="1" dirty="0"/>
              <a:t> Poslovne inteligencije:</a:t>
            </a:r>
          </a:p>
          <a:p>
            <a:pPr lvl="1"/>
            <a:r>
              <a:rPr lang="hr-HR" sz="1200" dirty="0"/>
              <a:t>Operativno upravljanje</a:t>
            </a:r>
          </a:p>
          <a:p>
            <a:pPr lvl="1"/>
            <a:r>
              <a:rPr lang="hr-HR" sz="1200" dirty="0"/>
              <a:t>Taktičko upravljanje</a:t>
            </a:r>
          </a:p>
          <a:p>
            <a:pPr lvl="1"/>
            <a:r>
              <a:rPr lang="hr-HR" sz="1200" dirty="0"/>
              <a:t>Strateško upravljanje</a:t>
            </a:r>
          </a:p>
        </p:txBody>
      </p:sp>
    </p:spTree>
    <p:extLst>
      <p:ext uri="{BB962C8B-B14F-4D97-AF65-F5344CB8AC3E}">
        <p14:creationId xmlns:p14="http://schemas.microsoft.com/office/powerpoint/2010/main" val="155499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7948D2-2B6D-4B36-AA19-B83C29C5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Poslovna analitika</a:t>
            </a:r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3027CBF9-4E9F-49A8-AEE0-649C8141D3AF}"/>
              </a:ext>
            </a:extLst>
          </p:cNvPr>
          <p:cNvSpPr txBox="1">
            <a:spLocks/>
          </p:cNvSpPr>
          <p:nvPr/>
        </p:nvSpPr>
        <p:spPr>
          <a:xfrm>
            <a:off x="4112256" y="1335505"/>
            <a:ext cx="4592837" cy="47524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sz="1400" b="1" dirty="0"/>
              <a:t>Poslovna analitika </a:t>
            </a:r>
            <a:r>
              <a:rPr lang="hr-HR" sz="1400" dirty="0"/>
              <a:t>(Business </a:t>
            </a:r>
            <a:r>
              <a:rPr lang="hr-HR" sz="1400" dirty="0" err="1"/>
              <a:t>analytics</a:t>
            </a:r>
            <a:r>
              <a:rPr lang="hr-HR" sz="1400" dirty="0"/>
              <a:t>, BA)</a:t>
            </a:r>
          </a:p>
          <a:p>
            <a:r>
              <a:rPr lang="hr-HR" sz="1400" dirty="0"/>
              <a:t>Nadopuna je Poslovne inteligencije</a:t>
            </a:r>
          </a:p>
          <a:p>
            <a:r>
              <a:rPr lang="hr-HR" sz="1400" dirty="0"/>
              <a:t>Obje grane omogućuju potporu odlučivanju</a:t>
            </a:r>
          </a:p>
          <a:p>
            <a:r>
              <a:rPr lang="hr-HR" sz="1400" dirty="0"/>
              <a:t>Poslovna inteligencija omogućuje uvid u prošlo i trenutno stanje</a:t>
            </a:r>
          </a:p>
          <a:p>
            <a:r>
              <a:rPr lang="hr-HR" sz="1400" b="1" dirty="0"/>
              <a:t>Poslovna analitika</a:t>
            </a:r>
            <a:r>
              <a:rPr lang="hr-HR" sz="1400" dirty="0"/>
              <a:t> daje isti uvid kao i Poslovna inteligencija ali i više</a:t>
            </a:r>
          </a:p>
          <a:p>
            <a:pPr lvl="1"/>
            <a:r>
              <a:rPr lang="hr-HR" sz="1200" dirty="0"/>
              <a:t>Odgovara na pitanja </a:t>
            </a:r>
            <a:r>
              <a:rPr lang="hr-HR" sz="1200" b="1" dirty="0"/>
              <a:t>zašto</a:t>
            </a:r>
            <a:r>
              <a:rPr lang="hr-HR" sz="1200" dirty="0"/>
              <a:t> se nešto dogodilo, na koji način, što može uslijediti, ustvari omogućuje </a:t>
            </a:r>
            <a:r>
              <a:rPr lang="hr-HR" sz="1200" b="1" dirty="0"/>
              <a:t>buduće projekcije</a:t>
            </a:r>
          </a:p>
          <a:p>
            <a:r>
              <a:rPr lang="hr-HR" sz="1400" dirty="0"/>
              <a:t>Razni tipovi</a:t>
            </a:r>
            <a:r>
              <a:rPr lang="hr-HR" sz="1400" b="1" dirty="0"/>
              <a:t> Poslovne analitike:</a:t>
            </a:r>
          </a:p>
          <a:p>
            <a:pPr lvl="1"/>
            <a:r>
              <a:rPr lang="hr-HR" sz="1200" dirty="0"/>
              <a:t>Deskriptivna analitika</a:t>
            </a:r>
          </a:p>
          <a:p>
            <a:pPr lvl="1"/>
            <a:r>
              <a:rPr lang="hr-HR" sz="1200" dirty="0" err="1"/>
              <a:t>Prediktivna</a:t>
            </a:r>
            <a:r>
              <a:rPr lang="hr-HR" sz="1200" dirty="0"/>
              <a:t> analitika</a:t>
            </a:r>
          </a:p>
          <a:p>
            <a:pPr lvl="1"/>
            <a:r>
              <a:rPr lang="hr-HR" sz="1200" dirty="0" err="1"/>
              <a:t>Preskriptivna</a:t>
            </a:r>
            <a:r>
              <a:rPr lang="hr-HR" sz="1200" dirty="0"/>
              <a:t> analitika</a:t>
            </a:r>
          </a:p>
          <a:p>
            <a:pPr lvl="1"/>
            <a:r>
              <a:rPr lang="hr-HR" sz="1200" dirty="0"/>
              <a:t>Dijagnostička analitika</a:t>
            </a:r>
          </a:p>
        </p:txBody>
      </p:sp>
    </p:spTree>
    <p:extLst>
      <p:ext uri="{BB962C8B-B14F-4D97-AF65-F5344CB8AC3E}">
        <p14:creationId xmlns:p14="http://schemas.microsoft.com/office/powerpoint/2010/main" val="49280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E102FCB-F40A-4AC0-8540-371333EA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en-US" sz="3100" spc="-150">
                <a:solidFill>
                  <a:schemeClr val="accent1"/>
                </a:solidFill>
              </a:rPr>
              <a:t>Deskriptivna analitika</a:t>
            </a: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B4D413D1-6D2B-4CEE-89FC-B632AAF2D006}"/>
              </a:ext>
            </a:extLst>
          </p:cNvPr>
          <p:cNvSpPr txBox="1">
            <a:spLocks/>
          </p:cNvSpPr>
          <p:nvPr/>
        </p:nvSpPr>
        <p:spPr>
          <a:xfrm>
            <a:off x="2160365" y="2041460"/>
            <a:ext cx="5989466" cy="3887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hr-HR" sz="1400" b="1" dirty="0"/>
              <a:t>Deskriptivna analitika</a:t>
            </a:r>
            <a:r>
              <a:rPr lang="hr-HR" sz="1400" dirty="0"/>
              <a:t> ili opisna analitika (engl. </a:t>
            </a:r>
            <a:r>
              <a:rPr lang="hr-HR" sz="1400" dirty="0" err="1"/>
              <a:t>descriptive</a:t>
            </a:r>
            <a:r>
              <a:rPr lang="hr-HR" sz="1400" dirty="0"/>
              <a:t> </a:t>
            </a:r>
            <a:r>
              <a:rPr lang="hr-HR" sz="1400" dirty="0" err="1"/>
              <a:t>analytics</a:t>
            </a:r>
            <a:r>
              <a:rPr lang="hr-HR" sz="1400" dirty="0"/>
              <a:t>) </a:t>
            </a:r>
          </a:p>
          <a:p>
            <a:pPr indent="-228600" defTabSz="914400"/>
            <a:r>
              <a:rPr lang="hr-HR" sz="1400" dirty="0"/>
              <a:t>Daje informacije o prošlom i trenutnom stanju – Poslovna inteligencija</a:t>
            </a:r>
          </a:p>
          <a:p>
            <a:pPr indent="-228600" defTabSz="914400"/>
            <a:r>
              <a:rPr lang="hr-HR" sz="1400" dirty="0"/>
              <a:t>Koristi se kada se želi znati kakvi su učinci bili za prošli period</a:t>
            </a:r>
          </a:p>
          <a:p>
            <a:pPr indent="-228600" defTabSz="914400"/>
            <a:r>
              <a:rPr lang="hr-HR" sz="1400" dirty="0"/>
              <a:t>Npr. želi se znati kakva je prodaja nekog proizvoda ili usluge bila u prethodnom razdoblju kako bi se mogli lakše odrediti potraživanje u trenutnom</a:t>
            </a:r>
          </a:p>
          <a:p>
            <a:pPr indent="-228600" defTabSz="914400"/>
            <a:r>
              <a:rPr lang="hr-HR" sz="1400" dirty="0"/>
              <a:t>Dva različita statistička pristupa</a:t>
            </a:r>
          </a:p>
          <a:p>
            <a:pPr lvl="1" indent="-228600" defTabSz="914400"/>
            <a:r>
              <a:rPr lang="hr-HR" sz="1200" dirty="0"/>
              <a:t>mjera centralne tendencije – jedna središnja figura (mjera) unutar više njih</a:t>
            </a:r>
          </a:p>
          <a:p>
            <a:pPr lvl="1" indent="-228600" defTabSz="914400"/>
            <a:r>
              <a:rPr lang="hr-HR" sz="1200" dirty="0"/>
              <a:t>mjera disperzije – grupiranje i skupljanje oko srednje vrijednosti</a:t>
            </a:r>
          </a:p>
          <a:p>
            <a:pPr indent="-228600" defTabSz="914400"/>
            <a:endParaRPr lang="hr-HR" sz="1400" dirty="0"/>
          </a:p>
          <a:p>
            <a:pPr indent="-228600" defTabSz="91440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054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E102FCB-F40A-4AC0-8540-371333EA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hr-HR" sz="3100" spc="-150" dirty="0" err="1">
                <a:solidFill>
                  <a:schemeClr val="accent1"/>
                </a:solidFill>
              </a:rPr>
              <a:t>Prediktivna</a:t>
            </a:r>
            <a:r>
              <a:rPr lang="en-US" sz="3100" spc="-150" dirty="0">
                <a:solidFill>
                  <a:schemeClr val="accent1"/>
                </a:solidFill>
              </a:rPr>
              <a:t> </a:t>
            </a:r>
            <a:r>
              <a:rPr lang="en-US" sz="3100" spc="-150" dirty="0" err="1">
                <a:solidFill>
                  <a:schemeClr val="accent1"/>
                </a:solidFill>
              </a:rPr>
              <a:t>analitika</a:t>
            </a:r>
            <a:endParaRPr lang="en-US" sz="3100" spc="-15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B4D413D1-6D2B-4CEE-89FC-B632AAF2D006}"/>
              </a:ext>
            </a:extLst>
          </p:cNvPr>
          <p:cNvSpPr txBox="1">
            <a:spLocks/>
          </p:cNvSpPr>
          <p:nvPr/>
        </p:nvSpPr>
        <p:spPr>
          <a:xfrm>
            <a:off x="2160365" y="2041460"/>
            <a:ext cx="5989466" cy="3887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hr-HR" sz="1400" b="1" dirty="0" err="1"/>
              <a:t>Prediktivna</a:t>
            </a:r>
            <a:r>
              <a:rPr lang="hr-HR" sz="1400" b="1" dirty="0"/>
              <a:t> analitika</a:t>
            </a:r>
            <a:r>
              <a:rPr lang="hr-HR" sz="1400" dirty="0"/>
              <a:t> (engl. </a:t>
            </a:r>
            <a:r>
              <a:rPr lang="hr-HR" sz="1400" dirty="0" err="1"/>
              <a:t>predictive</a:t>
            </a:r>
            <a:r>
              <a:rPr lang="hr-HR" sz="1400" dirty="0"/>
              <a:t> </a:t>
            </a:r>
            <a:r>
              <a:rPr lang="hr-HR" sz="1400" dirty="0" err="1"/>
              <a:t>analytics</a:t>
            </a:r>
            <a:r>
              <a:rPr lang="hr-HR" sz="1400" dirty="0"/>
              <a:t>) </a:t>
            </a:r>
          </a:p>
          <a:p>
            <a:pPr indent="-228600" defTabSz="914400"/>
            <a:r>
              <a:rPr lang="hr-HR" sz="1400" dirty="0"/>
              <a:t>Daje informacije o vjerojatnosti izvršavanja budućih događaja</a:t>
            </a:r>
          </a:p>
          <a:p>
            <a:pPr indent="-228600" defTabSz="914400"/>
            <a:r>
              <a:rPr lang="hr-HR" sz="1400" dirty="0"/>
              <a:t>Koriste se razni statistički modeli, strojno učenje, umjetna inteligencija, itd.</a:t>
            </a:r>
          </a:p>
          <a:p>
            <a:pPr indent="-228600" defTabSz="914400"/>
            <a:r>
              <a:rPr lang="hr-HR" sz="1400" dirty="0"/>
              <a:t>Uglavnom se radi o naprednijim tehnologijama koje koriste veće organizacije.</a:t>
            </a:r>
          </a:p>
          <a:p>
            <a:pPr indent="-228600" defTabSz="914400"/>
            <a:r>
              <a:rPr lang="hr-HR" sz="1400" dirty="0"/>
              <a:t>Koristi se npr. kod bankarskih sustava za otkrivanje prevara uz pomoć strojnog učenja i umjetne inteligencije. U „moru” transakcija se nastoji odrediti one koje su zlonamjerne.</a:t>
            </a:r>
          </a:p>
          <a:p>
            <a:pPr indent="-228600" defTabSz="91440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514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E102FCB-F40A-4AC0-8540-371333EA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hr-HR" sz="3100" spc="-150" dirty="0" err="1">
                <a:solidFill>
                  <a:schemeClr val="accent1"/>
                </a:solidFill>
              </a:rPr>
              <a:t>Preskriptivna</a:t>
            </a:r>
            <a:r>
              <a:rPr lang="en-US" sz="3100" spc="-150" dirty="0">
                <a:solidFill>
                  <a:schemeClr val="accent1"/>
                </a:solidFill>
              </a:rPr>
              <a:t> </a:t>
            </a:r>
            <a:r>
              <a:rPr lang="en-US" sz="3100" spc="-150" dirty="0" err="1">
                <a:solidFill>
                  <a:schemeClr val="accent1"/>
                </a:solidFill>
              </a:rPr>
              <a:t>analitika</a:t>
            </a:r>
            <a:endParaRPr lang="en-US" sz="3100" spc="-15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B4D413D1-6D2B-4CEE-89FC-B632AAF2D006}"/>
              </a:ext>
            </a:extLst>
          </p:cNvPr>
          <p:cNvSpPr txBox="1">
            <a:spLocks/>
          </p:cNvSpPr>
          <p:nvPr/>
        </p:nvSpPr>
        <p:spPr>
          <a:xfrm>
            <a:off x="2160365" y="2041460"/>
            <a:ext cx="5989466" cy="3887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hr-HR" sz="1400" b="1" dirty="0" err="1"/>
              <a:t>Preskriptivna</a:t>
            </a:r>
            <a:r>
              <a:rPr lang="hr-HR" sz="1400" b="1" dirty="0"/>
              <a:t> analitika</a:t>
            </a:r>
            <a:r>
              <a:rPr lang="hr-HR" sz="1400" dirty="0"/>
              <a:t> (engl. </a:t>
            </a:r>
            <a:r>
              <a:rPr lang="hr-HR" sz="1400" dirty="0" err="1"/>
              <a:t>prescriptive</a:t>
            </a:r>
            <a:r>
              <a:rPr lang="hr-HR" sz="1400" dirty="0"/>
              <a:t> </a:t>
            </a:r>
            <a:r>
              <a:rPr lang="hr-HR" sz="1400" dirty="0" err="1"/>
              <a:t>analytics</a:t>
            </a:r>
            <a:r>
              <a:rPr lang="hr-HR" sz="1400" dirty="0"/>
              <a:t>) </a:t>
            </a:r>
          </a:p>
          <a:p>
            <a:pPr indent="-228600" defTabSz="914400"/>
            <a:r>
              <a:rPr lang="hr-HR" sz="1400" dirty="0"/>
              <a:t>Daje informacije o tome što treba učiniti (koje akcije) za neko buduće stanje</a:t>
            </a:r>
          </a:p>
          <a:p>
            <a:pPr indent="-228600" defTabSz="914400"/>
            <a:r>
              <a:rPr lang="hr-HR" sz="1400" dirty="0"/>
              <a:t>Koriste se razni statistički modeli, strojno učenje, umjetna inteligencija, itd.</a:t>
            </a:r>
          </a:p>
          <a:p>
            <a:pPr indent="-228600" defTabSz="914400"/>
            <a:r>
              <a:rPr lang="hr-HR" sz="1400" dirty="0"/>
              <a:t>Novija je vrsta poslovne analitike te je koriste uglavnom velike organizacije</a:t>
            </a:r>
          </a:p>
          <a:p>
            <a:pPr indent="-228600" defTabSz="914400"/>
            <a:r>
              <a:rPr lang="hr-HR" sz="1400" dirty="0"/>
              <a:t>Npr. Google-ov autonomni automobil, koristi stare podatke da bi mogao autonomno voziti po postojećim cestama i koristi trenutne podatke kako bi sigurno vozio po cesti (izbjegavao nesreće).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023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E102FCB-F40A-4AC0-8540-371333EA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hr-HR" sz="3100" spc="-150" dirty="0">
                <a:solidFill>
                  <a:schemeClr val="accent1"/>
                </a:solidFill>
              </a:rPr>
              <a:t>Dijagnostička</a:t>
            </a:r>
            <a:r>
              <a:rPr lang="en-US" sz="3100" spc="-150" dirty="0">
                <a:solidFill>
                  <a:schemeClr val="accent1"/>
                </a:solidFill>
              </a:rPr>
              <a:t> </a:t>
            </a:r>
            <a:r>
              <a:rPr lang="en-US" sz="3100" spc="-150" dirty="0" err="1">
                <a:solidFill>
                  <a:schemeClr val="accent1"/>
                </a:solidFill>
              </a:rPr>
              <a:t>analitika</a:t>
            </a:r>
            <a:endParaRPr lang="en-US" sz="3100" spc="-15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zervirano mjesto sadržaja 2">
            <a:extLst>
              <a:ext uri="{FF2B5EF4-FFF2-40B4-BE49-F238E27FC236}">
                <a16:creationId xmlns:a16="http://schemas.microsoft.com/office/drawing/2014/main" id="{B4D413D1-6D2B-4CEE-89FC-B632AAF2D006}"/>
              </a:ext>
            </a:extLst>
          </p:cNvPr>
          <p:cNvSpPr txBox="1">
            <a:spLocks/>
          </p:cNvSpPr>
          <p:nvPr/>
        </p:nvSpPr>
        <p:spPr>
          <a:xfrm>
            <a:off x="2160365" y="2041460"/>
            <a:ext cx="5989466" cy="3887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hr-HR" sz="1400" b="1" dirty="0"/>
              <a:t>Dijagnostička analitika</a:t>
            </a:r>
            <a:r>
              <a:rPr lang="hr-HR" sz="1400" dirty="0"/>
              <a:t> (engl. </a:t>
            </a:r>
            <a:r>
              <a:rPr lang="hr-HR" sz="1400" dirty="0" err="1"/>
              <a:t>diagnostic</a:t>
            </a:r>
            <a:r>
              <a:rPr lang="hr-HR" sz="1400" dirty="0"/>
              <a:t> </a:t>
            </a:r>
            <a:r>
              <a:rPr lang="hr-HR" sz="1400" dirty="0" err="1"/>
              <a:t>analytics</a:t>
            </a:r>
            <a:r>
              <a:rPr lang="hr-HR" sz="1400" dirty="0"/>
              <a:t>) </a:t>
            </a:r>
          </a:p>
          <a:p>
            <a:pPr indent="-228600" defTabSz="914400"/>
            <a:r>
              <a:rPr lang="hr-HR" sz="1400" dirty="0"/>
              <a:t>Daje informacije o tome zašto se nešto dogodilo, koji je uzrok tome</a:t>
            </a:r>
          </a:p>
          <a:p>
            <a:pPr indent="-228600" defTabSz="914400"/>
            <a:r>
              <a:rPr lang="hr-HR" sz="1400" dirty="0"/>
              <a:t>Određuju se anomalije iz podataka koje ukazuju na uzroke nekih događaja</a:t>
            </a:r>
          </a:p>
          <a:p>
            <a:pPr indent="-228600" defTabSz="914400"/>
            <a:r>
              <a:rPr lang="hr-HR" sz="1400" dirty="0"/>
              <a:t>Koriste se napredne tehnike i alati, kao npr. strojno učenje i umjetna inteligencija</a:t>
            </a:r>
          </a:p>
          <a:p>
            <a:pPr indent="-228600" defTabSz="914400"/>
            <a:r>
              <a:rPr lang="hr-HR" sz="1400" dirty="0"/>
              <a:t>Npr. u automobilskoj industriji zašto na nekoj seriji automobili se jedno te ista komponenta pokvari.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37946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A8DEE8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2188</Words>
  <Application>Microsoft Office PowerPoint</Application>
  <PresentationFormat>Prikaz na zaslonu (4:3)</PresentationFormat>
  <Paragraphs>254</Paragraphs>
  <Slides>27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27</vt:i4>
      </vt:variant>
    </vt:vector>
  </HeadingPairs>
  <TitlesOfParts>
    <vt:vector size="32" baseType="lpstr">
      <vt:lpstr>Arial</vt:lpstr>
      <vt:lpstr>Calibri Light</vt:lpstr>
      <vt:lpstr>Rockwell</vt:lpstr>
      <vt:lpstr>Wingdings</vt:lpstr>
      <vt:lpstr>Atlas</vt:lpstr>
      <vt:lpstr>Poslovna analitika u sustavu MS SQL Server 2019</vt:lpstr>
      <vt:lpstr>Sadržaj</vt:lpstr>
      <vt:lpstr>UVOD</vt:lpstr>
      <vt:lpstr>Poslovna inteligencija</vt:lpstr>
      <vt:lpstr>Poslovna analitika</vt:lpstr>
      <vt:lpstr>Deskriptivna analitika</vt:lpstr>
      <vt:lpstr>Prediktivna analitika</vt:lpstr>
      <vt:lpstr>Preskriptivna analitika</vt:lpstr>
      <vt:lpstr>Dijagnostička analitika</vt:lpstr>
      <vt:lpstr>Poslovna analitika  i  Poslovna inteligencija</vt:lpstr>
      <vt:lpstr>Izvori podataka</vt:lpstr>
      <vt:lpstr>Pohrana podataka</vt:lpstr>
      <vt:lpstr>MS SQL Server 2019</vt:lpstr>
      <vt:lpstr>MS SQL Server 2019</vt:lpstr>
      <vt:lpstr>MS SQL Server 2019</vt:lpstr>
      <vt:lpstr>MS SQL Server 2019</vt:lpstr>
      <vt:lpstr>Praktični primjer</vt:lpstr>
      <vt:lpstr>Praktični primjer</vt:lpstr>
      <vt:lpstr>Praktični primjer</vt:lpstr>
      <vt:lpstr>Praktični primjer</vt:lpstr>
      <vt:lpstr>Praktični primjer</vt:lpstr>
      <vt:lpstr>Praktični primjer</vt:lpstr>
      <vt:lpstr>Praktični primjer</vt:lpstr>
      <vt:lpstr>Praktični primjer</vt:lpstr>
      <vt:lpstr>Zaključak</vt:lpstr>
      <vt:lpstr>Literatura</vt:lpstr>
      <vt:lpstr>HVALA  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Poslovna analitika u sustavu MS SQL Server 2019</dc:title>
  <dc:creator>Fabijan Josip Kraljić</dc:creator>
  <cp:lastModifiedBy>Fabijan Josip Kraljić</cp:lastModifiedBy>
  <cp:revision>7</cp:revision>
  <dcterms:created xsi:type="dcterms:W3CDTF">2020-09-04T16:00:46Z</dcterms:created>
  <dcterms:modified xsi:type="dcterms:W3CDTF">2020-09-04T17:23:19Z</dcterms:modified>
</cp:coreProperties>
</file>