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23" r:id="rId1"/>
  </p:sldMasterIdLst>
  <p:notesMasterIdLst>
    <p:notesMasterId r:id="rId9"/>
  </p:notesMasterIdLst>
  <p:handoutMasterIdLst>
    <p:handoutMasterId r:id="rId10"/>
  </p:handoutMasterIdLst>
  <p:sldIdLst>
    <p:sldId id="339" r:id="rId2"/>
    <p:sldId id="342" r:id="rId3"/>
    <p:sldId id="357" r:id="rId4"/>
    <p:sldId id="360" r:id="rId5"/>
    <p:sldId id="358" r:id="rId6"/>
    <p:sldId id="359" r:id="rId7"/>
    <p:sldId id="361" r:id="rId8"/>
  </p:sldIdLst>
  <p:sldSz cx="9144000" cy="6858000" type="screen4x3"/>
  <p:notesSz cx="7302500" cy="9588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F2F"/>
    <a:srgbClr val="000000"/>
    <a:srgbClr val="FA3F1A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4660"/>
  </p:normalViewPr>
  <p:slideViewPr>
    <p:cSldViewPr>
      <p:cViewPr>
        <p:scale>
          <a:sx n="50" d="100"/>
          <a:sy n="50" d="100"/>
        </p:scale>
        <p:origin x="212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18"/>
    </p:cViewPr>
  </p:sorterViewPr>
  <p:notesViewPr>
    <p:cSldViewPr>
      <p:cViewPr varScale="1">
        <p:scale>
          <a:sx n="78" d="100"/>
          <a:sy n="78" d="100"/>
        </p:scale>
        <p:origin x="-3162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B8C043-CC12-4266-BF76-5744A8E2346A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06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3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14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60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35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18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3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2DFB-A5E2-4D7A-BF12-07795BFF2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B851C-C238-4BEF-BBB9-33BAC4CD2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97B44-2582-4B41-BABF-E5331C48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8E4A7-CDCC-4C49-A7B2-0E404838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1D644-3A28-4C3A-9EEA-AE5AFCA1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8825F-2AB3-4573-A86B-2EFB2FAC2A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13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59C8-61A7-43E6-8621-F0C08241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75AD5-DE8E-4AB6-B652-0F14D440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44C4-A9B5-4778-ACC8-7F69B9DA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8BB8C-C0F9-40C9-89AD-2D5EA235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DEFBB-DB3D-4BF4-9283-AE49A3D8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AAEA5-DCE4-4474-939A-F3852EBC2D6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02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764CA5-5B3A-4712-ACAC-0BFEB6426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2202E-698E-4F9D-B212-FA7F84AB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4D67A-90BB-46B9-9A58-0312CCEA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C12A5-5B43-4FD1-ACFF-352ED23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76958-DA9E-4D5A-B8BC-55121900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7711E-13D9-4292-9D6A-AF626949DB3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81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08DF-F461-4547-A0CF-CFCD50A3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AED4-06E3-4623-BF5B-34F69D8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D1B8D-6F2C-4055-B4EC-7BD4C314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A05DF-95BC-4815-9ADC-B909746A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331A8-351C-48A4-BCF9-B450E944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8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0F2AD-6B2E-4A4E-8BC7-ACD5710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4B8FC-0D33-4071-89F5-889373C3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7777D-D588-43AE-9E50-2B96D928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E6DC3-72B5-4DDF-819F-3D08FD2E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9E76A-884E-463D-B67E-72CB4598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19FDF-1219-475A-AD30-EB8A57D737A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91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A373-A29A-4CF2-8823-91767F22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E62B4-07D5-4194-BB8B-1A420C3AB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65DBB-8EAE-4545-B275-D779A75F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F77C2-4C54-4B11-8F03-2F3E2D4B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1500F-A977-418C-9DBA-4471960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D8B34-281F-43F0-B9DC-64B82168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B44AE-4E4A-49E3-88BB-7644BDF79D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4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7CB03-1072-4EB7-B2D3-0AA28469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85375-D3F1-405E-816F-93B54FB4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D7E62-B3DD-4E50-927E-11FE8633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74256-7158-4F83-86D3-310BCB203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1645D-59B0-4910-94ED-72FF01C8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416D30-DB8D-4558-8BD5-02347F25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82A38F-4CA7-4BB1-8C3D-D0B22313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9FABB-D51B-4737-8380-05232491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446AE-C520-4D48-AF4D-3676DFF749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436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A607-1923-4ED6-BC5E-5262100C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B856A-19F6-4353-AD3A-974C309D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CE2FB-DE90-4A91-8AFE-E1AE4F38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3F9B7-2E92-4262-B80A-B1BBE61B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F024E-B4A1-4B3C-811C-6941C3795F6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232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81E83-BD83-4BF4-90EC-C338DF28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64FC9-F9B3-46C3-B562-A852BE2A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BA965-13D5-4E44-88FF-14B42671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4441F-D255-44CB-856D-30008B7CFD8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33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A3A2-57E6-483A-9436-A19053CC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C1FF0-54E4-4E08-8818-73E0B506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8EBF2-BFA4-44C5-8957-EDC246076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6F1B9-9C8D-403A-9E6D-8F348914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A6C26-9823-4234-82A0-92929509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183A3-1C8A-4D06-9173-EB12BD4F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04A7-4F22-4AFD-8943-DCCA2783FE4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071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F00A-9C46-4B2E-9B8C-BE9D40FC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C38499-7729-48C4-B194-08F722EAA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D9FAC-1E3C-4774-B18B-5C07D7E4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9A90-5D1D-4F3C-B7B7-D7A259E2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29194-9D17-4B23-8122-3F2FF96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D75D0-584F-4C6E-AC00-9C2D0B79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29B6F-111F-473A-8E86-0BF5BC01FF6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49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2E1BBD-F548-439D-B010-F372744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79769-E7A8-425B-A385-27D58BA7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B0D65-E05F-472B-A4D8-2ECC30C1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8D67A-D5B3-4E6C-AA7E-7938BD25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E9FA3-EBC6-441D-A305-43F39A1D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ADE2A5-FA59-4427-B3C9-07B2DD32157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103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1-1: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 세기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85813" y="1571625"/>
            <a:ext cx="4714881" cy="71859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ko-KR" altLang="en-US" sz="2000" dirty="0">
                <a:ea typeface="맑은 고딕" pitchFamily="50" charset="-127"/>
              </a:rPr>
              <a:t>배열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ko-KR" altLang="en-US" sz="2000" dirty="0">
                <a:ea typeface="맑은 고딕" pitchFamily="50" charset="-127"/>
              </a:rPr>
              <a:t>의 각 행은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000" dirty="0">
                <a:ea typeface="맑은 고딕" pitchFamily="50" charset="-127"/>
              </a:rPr>
              <a:t>으로만 구성되며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의 어느 행에서나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은 해당 행의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000" dirty="0">
                <a:ea typeface="맑은 고딕" pitchFamily="50" charset="-127"/>
              </a:rPr>
              <a:t>보다 앞서 나온다고 가정하자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이에 더하여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= 0, 1, 2, …,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2</a:t>
            </a:r>
            <a:r>
              <a:rPr lang="ko-KR" altLang="en-US" sz="2000" dirty="0">
                <a:ea typeface="맑은 고딕" pitchFamily="50" charset="-127"/>
              </a:rPr>
              <a:t>에 대해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행의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개수는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2000" dirty="0">
                <a:ea typeface="맑은 고딕" pitchFamily="50" charset="-127"/>
              </a:rPr>
              <a:t>행의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개수보다 작지 않다고 가정하자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가 이미 주기억장치에 존재한다고 가정하고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알고리즘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countOnesButSlow</a:t>
            </a:r>
            <a:r>
              <a:rPr lang="en-US" altLang="ko-KR" sz="2000" dirty="0">
                <a:ea typeface="맑은 고딕" pitchFamily="50" charset="-127"/>
              </a:rPr>
              <a:t>(A, n)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시간에 배열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에 포함된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개수를 모두 센다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 8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배열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에 포함된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은 총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37</a:t>
            </a:r>
            <a:r>
              <a:rPr lang="ko-KR" altLang="en-US" sz="1800" dirty="0">
                <a:ea typeface="맑은 고딕" pitchFamily="50" charset="-127"/>
              </a:rPr>
              <a:t>개</a:t>
            </a:r>
            <a:endParaRPr lang="en-US" altLang="ko-KR" sz="1800" dirty="0">
              <a:ea typeface="맑은 고딕" pitchFamily="50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1 1 1 1 1 1 1 1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1 1 1 1 1 1 1 1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1 1 1 1 1 1 0 0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1 1 1 1 1 1 0 0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1 1 1 1 1 0 0 0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1 1 1 1 1 0 0 0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1 1 1 1 1 0 0 0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1 1 0 0 0 0 0 0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800" dirty="0">
                <a:ea typeface="맑은 고딕" pitchFamily="50" charset="-127"/>
              </a:rPr>
              <a:t>0 0 0 0 0 0 0 0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1</a:t>
            </a:fld>
            <a:endParaRPr lang="en-US" altLang="ko-KR"/>
          </a:p>
        </p:txBody>
      </p:sp>
      <p:graphicFrame>
        <p:nvGraphicFramePr>
          <p:cNvPr id="7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926"/>
              </p:ext>
            </p:extLst>
          </p:nvPr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1-1: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 세기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85786" y="4857760"/>
            <a:ext cx="4722318" cy="1235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countOnesButSlow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에 포함된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개수를 세며 실행시간은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</a:t>
            </a:fld>
            <a:endParaRPr lang="en-US" altLang="ko-KR"/>
          </a:p>
        </p:txBody>
      </p:sp>
      <p:graphicFrame>
        <p:nvGraphicFramePr>
          <p:cNvPr id="7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786" y="1643050"/>
            <a:ext cx="3786214" cy="31393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countOnesButSlow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the total number of 1’s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to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6000760" y="3357562"/>
            <a:ext cx="23574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6000760" y="3714752"/>
            <a:ext cx="200026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6000760" y="4000504"/>
            <a:ext cx="200026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6000760" y="4357694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000760" y="4643446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6000760" y="5000636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000760" y="5286388"/>
            <a:ext cx="64294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1-1: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 세기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85813" y="1571625"/>
            <a:ext cx="7674619" cy="46767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countOnesButSlow</a:t>
            </a:r>
            <a:r>
              <a:rPr lang="ko-KR" altLang="en-US" sz="2000" dirty="0">
                <a:ea typeface="맑은 고딕" pitchFamily="50" charset="-127"/>
              </a:rPr>
              <a:t>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개선하여 같은 계산을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에 수행하는 알고리즘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countOnes</a:t>
            </a:r>
            <a:r>
              <a:rPr lang="en-US" altLang="ko-KR" sz="2000" dirty="0">
                <a:ea typeface="맑은 고딕" pitchFamily="50" charset="-127"/>
              </a:rPr>
              <a:t>(A, n)</a:t>
            </a:r>
            <a:r>
              <a:rPr lang="ko-KR" altLang="en-US" sz="2000" dirty="0">
                <a:ea typeface="맑은 고딕" pitchFamily="50" charset="-127"/>
              </a:rPr>
              <a:t>을 설계하라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두 알고리즘을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각각 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itchFamily="18" charset="0"/>
              </a:rPr>
              <a:t>C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함수로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구현하라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각 함수의 명세는 다음과 같다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인자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비트 행렬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정수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6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 err="1">
                <a:ea typeface="맑은 고딕" panose="020B0503020000020004" pitchFamily="50" charset="-127"/>
                <a:cs typeface="Times New Roman" pitchFamily="18" charset="0"/>
              </a:rPr>
              <a:t>반환값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정수 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(1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의 개수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주함수는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배열을 입력 받아 느린 버전 함수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빠른 버전 함수 순서로 호출한 결과를 인쇄한다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anose="020B0503020000020004" pitchFamily="50" charset="-127"/>
                <a:cs typeface="Times New Roman" pitchFamily="18" charset="0"/>
              </a:rPr>
              <a:t>입력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1 +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개의 라인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첫 번째 라인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정수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 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행렬에서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값 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단  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 &lt;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≤ 100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두 번째 이후 라인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 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행렬 원소들 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  <a:cs typeface="Times New Roman" pitchFamily="18" charset="0"/>
              </a:rPr>
              <a:t>행우선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 순서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출력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2</a:t>
            </a:r>
            <a:r>
              <a:rPr lang="ko-KR" altLang="en-US" sz="2000" dirty="0">
                <a:ea typeface="맑은 고딕" pitchFamily="50" charset="-127"/>
              </a:rPr>
              <a:t>개의 라인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의 개수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ko-KR" altLang="en-US" sz="1600" dirty="0">
                <a:ea typeface="맑은 고딕" pitchFamily="50" charset="-127"/>
              </a:rPr>
              <a:t>느린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의 개수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ko-KR" altLang="en-US" sz="1600" dirty="0">
                <a:ea typeface="맑은 고딕" pitchFamily="50" charset="-127"/>
              </a:rPr>
              <a:t>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 err="1">
                <a:ea typeface="맑은 고딕" pitchFamily="50" charset="-127"/>
              </a:rPr>
              <a:t>실행예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p.1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배열을 그대로 사용하여 제출할 것</a:t>
            </a:r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979C99-E87B-4AF9-BD62-CDA876EF8BDC}"/>
              </a:ext>
            </a:extLst>
          </p:cNvPr>
          <p:cNvSpPr txBox="1"/>
          <p:nvPr/>
        </p:nvSpPr>
        <p:spPr>
          <a:xfrm>
            <a:off x="611560" y="0"/>
            <a:ext cx="7128792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countOnesButSlow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[100][100],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j, c;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첫째줄부터 검사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j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== 1)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동안 계속 반복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+= 1;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값 증가 하면서 오른쪽으로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j += 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[100][100],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0, j =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j &gt;= 0)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첫째줄의 마지막부터 검사 시작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== 0)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왼쪽으로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한칸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j -= 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 늘리고 아래줄로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j + 1;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n, A[100][100];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slow, fast;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n;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 0; j &lt; n;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받음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slow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countOnesButSlow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n);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느린 함수 결과 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fast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n);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빠른 함수 결과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n%d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slow, fast);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00992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92811" y="-171400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1-2: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 세기 </a:t>
            </a:r>
            <a:r>
              <a:rPr lang="en-US" altLang="ko-KR" dirty="0">
                <a:ea typeface="맑은 고딕" pitchFamily="50" charset="-127"/>
              </a:rPr>
              <a:t>+ </a:t>
            </a:r>
            <a:r>
              <a:rPr lang="ko-KR" altLang="en-US" dirty="0">
                <a:ea typeface="맑은 고딕" pitchFamily="50" charset="-127"/>
              </a:rPr>
              <a:t>실행시간 측정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2811" y="1154163"/>
            <a:ext cx="7674619" cy="54431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앞 문제의 </a:t>
            </a:r>
            <a:r>
              <a:rPr lang="ko-KR" altLang="en-US" sz="2400" dirty="0" err="1">
                <a:ea typeface="맑은 고딕" pitchFamily="50" charset="-127"/>
              </a:rPr>
              <a:t>주함수를</a:t>
            </a:r>
            <a:r>
              <a:rPr lang="ko-KR" altLang="en-US" sz="2400" dirty="0">
                <a:ea typeface="맑은 고딕" pitchFamily="50" charset="-127"/>
              </a:rPr>
              <a:t> 다음과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같이 수정하여 느린 버전과 빠른 버전 각 함수의 </a:t>
            </a:r>
            <a:r>
              <a:rPr lang="ko-KR" altLang="en-US" sz="2400" b="1" dirty="0">
                <a:ea typeface="맑은 고딕" pitchFamily="50" charset="-127"/>
              </a:rPr>
              <a:t>실행시간</a:t>
            </a:r>
            <a:r>
              <a:rPr lang="ko-KR" altLang="en-US" sz="2400" dirty="0">
                <a:ea typeface="맑은 고딕" pitchFamily="50" charset="-127"/>
              </a:rPr>
              <a:t>을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출력하라</a:t>
            </a:r>
            <a:endParaRPr lang="en-US" altLang="ko-KR" sz="2400" dirty="0">
              <a:ea typeface="맑은 고딕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주함수는</a:t>
            </a:r>
            <a:r>
              <a:rPr lang="ko-KR" altLang="en-US" sz="2400" dirty="0">
                <a:ea typeface="맑은 고딕" pitchFamily="50" charset="-127"/>
              </a:rPr>
              <a:t> 미리 정해진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사용자 입력이 아님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값에 대해 </a:t>
            </a:r>
            <a:r>
              <a:rPr lang="ko-KR" altLang="en-US" sz="2400" b="1" dirty="0" err="1">
                <a:ea typeface="맑은 고딕" pitchFamily="50" charset="-127"/>
              </a:rPr>
              <a:t>난수</a:t>
            </a:r>
            <a:r>
              <a:rPr lang="ko-KR" altLang="en-US" sz="2400" dirty="0">
                <a:ea typeface="맑은 고딕" pitchFamily="50" charset="-127"/>
              </a:rPr>
              <a:t> 함수를 이용하여 </a:t>
            </a:r>
            <a:r>
              <a:rPr lang="en-US" altLang="ko-KR" sz="24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 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배열을 다음과 같이 초기화한다</a:t>
            </a:r>
            <a:endParaRPr lang="en-US" altLang="ko-KR" sz="2400" dirty="0">
              <a:ea typeface="맑은 고딕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배열의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000" dirty="0">
                <a:ea typeface="맑은 고딕" pitchFamily="50" charset="-127"/>
              </a:rPr>
              <a:t>행부터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sz="2000" dirty="0">
                <a:ea typeface="맑은 고딕" pitchFamily="50" charset="-127"/>
              </a:rPr>
              <a:t>행까지 순서대로 각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행의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값으로 </a:t>
            </a:r>
            <a:r>
              <a:rPr lang="ko-KR" altLang="en-US" sz="2000" b="1" dirty="0" err="1">
                <a:ea typeface="맑은 고딕" pitchFamily="50" charset="-127"/>
              </a:rPr>
              <a:t>비오름차순</a:t>
            </a:r>
            <a:r>
              <a:rPr lang="ko-KR" altLang="en-US" sz="2000" b="1" dirty="0">
                <a:ea typeface="맑은 고딕" pitchFamily="50" charset="-127"/>
              </a:rPr>
              <a:t> </a:t>
            </a:r>
            <a:r>
              <a:rPr lang="ko-KR" altLang="en-US" sz="2000" b="1" dirty="0" err="1">
                <a:ea typeface="맑은 고딕" pitchFamily="50" charset="-127"/>
              </a:rPr>
              <a:t>난수</a:t>
            </a:r>
            <a:r>
              <a:rPr lang="ko-KR" altLang="en-US" sz="2000" dirty="0" err="1">
                <a:ea typeface="맑은 고딕" pitchFamily="50" charset="-127"/>
              </a:rPr>
              <a:t>를</a:t>
            </a:r>
            <a:r>
              <a:rPr lang="ko-KR" altLang="en-US" sz="2000" dirty="0">
                <a:ea typeface="맑은 고딕" pitchFamily="50" charset="-127"/>
              </a:rPr>
              <a:t> 발생시켜 사용한다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이때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+ 1</a:t>
            </a:r>
            <a:r>
              <a:rPr lang="ko-KR" altLang="en-US" sz="2000" dirty="0">
                <a:ea typeface="맑은 고딕" pitchFamily="50" charset="-127"/>
              </a:rPr>
              <a:t>이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90</a:t>
            </a:r>
            <a:r>
              <a:rPr lang="en-US" altLang="ko-KR" sz="2000" dirty="0">
                <a:ea typeface="맑은 고딕" pitchFamily="50" charset="-127"/>
              </a:rPr>
              <a:t>% </a:t>
            </a:r>
            <a:r>
              <a:rPr lang="ko-KR" altLang="en-US" sz="2000" dirty="0">
                <a:ea typeface="맑은 고딕" pitchFamily="50" charset="-127"/>
              </a:rPr>
              <a:t>이상이어야 한다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baseline="-25000" dirty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en-US" altLang="ko-KR" sz="1800" dirty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endParaRPr lang="en-US" altLang="ko-KR" sz="1800" baseline="-25000" dirty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이런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식으로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 &lt;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≤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="1" i="1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 </a:t>
            </a:r>
            <a:r>
              <a:rPr lang="en-US" altLang="ko-KR" sz="18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이 과정에서 배열 내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의 총수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(0 &lt;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≤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1) </a:t>
            </a:r>
            <a:r>
              <a:rPr lang="ko-KR" altLang="en-US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값의 총합을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ko-KR" altLang="en-US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변수에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누적한다</a:t>
            </a:r>
            <a:endParaRPr lang="en-US" altLang="ko-KR" sz="20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10FE-84BC-47D9-AC8E-32780235F22C}"/>
              </a:ext>
            </a:extLst>
          </p:cNvPr>
          <p:cNvSpPr txBox="1"/>
          <p:nvPr/>
        </p:nvSpPr>
        <p:spPr>
          <a:xfrm>
            <a:off x="-3204864" y="0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난수로 배열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사용해서 초기화하나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난수의 개수를 설정 가능한가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3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1-2: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 세기</a:t>
            </a:r>
            <a:r>
              <a:rPr lang="en-US" altLang="ko-KR" dirty="0">
                <a:ea typeface="맑은 고딕" pitchFamily="50" charset="-127"/>
              </a:rPr>
              <a:t> + </a:t>
            </a:r>
            <a:r>
              <a:rPr lang="ko-KR" altLang="en-US" dirty="0">
                <a:ea typeface="맑은 고딕" pitchFamily="50" charset="-127"/>
              </a:rPr>
              <a:t>실행시간 측정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85813" y="1571625"/>
            <a:ext cx="7674619" cy="46767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err="1">
                <a:ea typeface="맑은 고딕" panose="020B0503020000020004" pitchFamily="50" charset="-127"/>
                <a:cs typeface="Times New Roman" pitchFamily="18" charset="0"/>
              </a:rPr>
              <a:t>주함수는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 아래 세 가지 </a:t>
            </a:r>
            <a:r>
              <a:rPr lang="en-US" altLang="ko-KR" sz="20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값에 대해 느린 버전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빠른 버전 함수 쌍을 각각 호출하고 그 결과를 인쇄한다</a:t>
            </a:r>
            <a:endParaRPr lang="en-US" altLang="ko-KR" sz="20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anose="020B0503020000020004" pitchFamily="50" charset="-127"/>
                <a:cs typeface="Times New Roman" pitchFamily="18" charset="0"/>
              </a:rPr>
              <a:t>입력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없음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출력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2000" dirty="0">
                <a:ea typeface="맑은 고딕" pitchFamily="50" charset="-127"/>
              </a:rPr>
              <a:t>개의 라인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30,000</a:t>
            </a:r>
            <a:r>
              <a:rPr lang="ko-KR" altLang="en-US" sz="1600" dirty="0">
                <a:ea typeface="맑은 고딕" pitchFamily="50" charset="-127"/>
              </a:rPr>
              <a:t>에 대한 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10,000</a:t>
            </a:r>
            <a:r>
              <a:rPr lang="ko-KR" altLang="en-US" sz="1600" dirty="0">
                <a:ea typeface="맑은 고딕" pitchFamily="50" charset="-127"/>
              </a:rPr>
              <a:t>에 대한 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20,000</a:t>
            </a:r>
            <a:r>
              <a:rPr lang="ko-KR" altLang="en-US" sz="1600" dirty="0">
                <a:ea typeface="맑은 고딕" pitchFamily="50" charset="-127"/>
              </a:rPr>
              <a:t>에 대한 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30,000</a:t>
            </a:r>
            <a:r>
              <a:rPr lang="ko-KR" altLang="en-US" sz="1600" dirty="0">
                <a:ea typeface="맑은 고딕" pitchFamily="50" charset="-127"/>
              </a:rPr>
              <a:t>에 대한 느린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10,000</a:t>
            </a:r>
            <a:r>
              <a:rPr lang="ko-KR" altLang="en-US" sz="1600" dirty="0">
                <a:ea typeface="맑은 고딕" pitchFamily="50" charset="-127"/>
              </a:rPr>
              <a:t>에 대한 느린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20,000</a:t>
            </a:r>
            <a:r>
              <a:rPr lang="ko-KR" altLang="en-US" sz="1600" dirty="0">
                <a:ea typeface="맑은 고딕" pitchFamily="50" charset="-127"/>
              </a:rPr>
              <a:t>에 대한 느린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※</a:t>
            </a:r>
            <a:r>
              <a:rPr lang="ko-KR" altLang="en-US" sz="16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참고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ea typeface="맑은 고딕" pitchFamily="50" charset="-127"/>
              </a:rPr>
              <a:t> = </a:t>
            </a:r>
            <a:r>
              <a:rPr lang="ko-KR" altLang="en-US" sz="1600" dirty="0">
                <a:ea typeface="맑은 고딕" pitchFamily="50" charset="-127"/>
              </a:rPr>
              <a:t>실제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의 총수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 = </a:t>
            </a:r>
            <a:r>
              <a:rPr lang="ko-KR" altLang="en-US" sz="1600" dirty="0">
                <a:ea typeface="맑은 고딕" pitchFamily="50" charset="-127"/>
              </a:rPr>
              <a:t>프로그램이 계산한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의 총수</a:t>
            </a:r>
            <a:endParaRPr lang="en-US" altLang="ko-KR" sz="16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anose="020B0503020000020004" pitchFamily="50" charset="-127"/>
                <a:cs typeface="Times New Roman" pitchFamily="18" charset="0"/>
              </a:rPr>
              <a:t>주의</a:t>
            </a:r>
            <a:endParaRPr lang="en-US" altLang="ko-KR" sz="2000" b="1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배열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초기화 작업은 각 함수 호출 전이므로 실행시간에서 제외</a:t>
            </a:r>
            <a:endParaRPr lang="en-US" altLang="ko-KR" sz="16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실행시간 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0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초는 허용하지 않음</a:t>
            </a:r>
            <a:endParaRPr lang="en-US" altLang="ko-KR" sz="16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PC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성능 문제로 불가피한 경우에 한해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,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 세 개의 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값을 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“</a:t>
            </a: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일제히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”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배 또는 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1/10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배로 올리거나 낮추는 것을 허용함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1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EDABDB-DB14-4FA6-A415-D821F50313C1}"/>
              </a:ext>
            </a:extLst>
          </p:cNvPr>
          <p:cNvSpPr txBox="1"/>
          <p:nvPr/>
        </p:nvSpPr>
        <p:spPr>
          <a:xfrm>
            <a:off x="107504" y="404664"/>
            <a:ext cx="9865096" cy="4662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countOnesButSlow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j, c;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첫째줄부터 검사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j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== 1)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동안 계속 반복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+= 1;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값 증가 하면서 오른쪽으로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j += 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0, j =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j &gt;= 0)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첫째줄의 마지막부터 검사 시작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== 0)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왼쪽으로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한칸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j -= 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 늘리고 아래줄로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j + 1;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입력하는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kTotal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저장할 변수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리턴값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[3000];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몇개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입력해야할지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계산하는 배열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행마다 몇개의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있는지 계산하는 배열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srand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(time(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인덱스를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비교해서 초기화하는 작업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cnt[0] = rand() % (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- 0.9 *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+ (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)(0.9 *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인덱스부터는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i-1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비교해서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넣어줌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1; i &lt; </a:t>
            </a:r>
            <a:r>
              <a:rPr lang="nn-NO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* 0.9 &gt;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* 0.9))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딱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나눠떨어지지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않을 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rand() %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- 0.9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+ 1) +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* 0.9 + 1);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크게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딱 나눠 떨어지면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rand() %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- 0.9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+ 1) +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* 0.9);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그냥 해도 됨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초기화 작업하는 부분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</a:t>
            </a:r>
            <a:r>
              <a:rPr lang="nn-NO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 0; j &lt;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(j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 행의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갯수의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퍼센트 이상만큼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 1;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kTotal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1;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 채웠으면 나머지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저장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kTotal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A,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slow1, slow2, slow3, fast1, fast2, fast3;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ktotal1 = 0, ktotal2 = 0, ktotal3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LARGE_INTEGER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ticks;</a:t>
            </a:r>
          </a:p>
          <a:p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b-NO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LARGE_INTEGER</a:t>
            </a:r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slst1, slst2, slst3, sled1, sled2, sled3;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LARGE_INTEGER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fst1, fst2, fst3, fed1, fed2, fed3;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LARGE_INTEGER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sldf1, sldf2, sldf3, fadf1, fadf2, fadf3;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QueryPerformanceFrequency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(&amp;ticks);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 =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**)malloc(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 * 3000);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동적할당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3000;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동적할당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3000);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//n=3000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일때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-----------------------------------------------------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ktotal3 = input(A, 3000);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(&amp;fst3);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fast3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3000);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빠른 함수 실행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(&amp;fed3);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(&amp;slst3);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slow3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countOnesButSlow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3000);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느린 함수 실행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(&amp;sled3);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fadf3.QuadPart = fed3.QuadPart - fst3.QuadPart;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sldf3.QuadPart = sled3.QuadPart - slst3.QuadPart;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//n=1000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일때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-------------------------------------------------------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ktotal1 = input(A, 1000);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(&amp;fst1);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fast1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1000);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빠른 함수 실행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(&amp;fed1);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(&amp;slst1);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slow1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countOnesButSlow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1000);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느린 함수 실행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(&amp;sled1);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fadf1.QuadPart = fed1.QuadPart - fst1.QuadPart;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sldf1.QuadPart = sled1.QuadPart - slst1.QuadPart;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//n=2000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일때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--------------------------------------------------------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ktotal2 = input(A, 2000);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(&amp;fst2);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fast2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2000);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빠른 함수 실행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(&amp;fed2);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(&amp;slst2);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slow2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countOnesButSlow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2000);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느린 함수 실행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QueryPerformanceCounter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(&amp;sled2);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fadf2.QuadPart = fed2.QuadPart - fst2.QuadPart;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sldf2.QuadPart = sled2.QuadPart - slst2.QuadPart;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수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실행 결과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실행시간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"%d, %d, %.9lf\n"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ktotal3, fast3,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)fadf3.QuadPart /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ticks.QuadPart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"%d, %d, %.9lf\n"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ktotal1, fast1,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)fadf1.QuadPart /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ticks.QuadPart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"%d, %d, %.9lf\n"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ktotal2, fast2,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)fadf2.QuadPart /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ticks.QuadPart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"%d, %d, %.9lf\n"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ktotal3, slow3,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)sldf3.QuadPart /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ticks.QuadPart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"%d, %d, %.9lf\n"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ktotal1, slow1,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)sldf1.QuadPart /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ticks.QuadPart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"%d, %d, %.9lf\n"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ktotal2, slow2,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)sldf2.QuadPart /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ticks.QuadPart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3000; i++)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free(A[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free(A);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37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2628</Words>
  <Application>Microsoft Office PowerPoint</Application>
  <PresentationFormat>화면 슬라이드 쇼(4:3)</PresentationFormat>
  <Paragraphs>475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돋움체</vt:lpstr>
      <vt:lpstr>맑은 고딕</vt:lpstr>
      <vt:lpstr>Arial</vt:lpstr>
      <vt:lpstr>Times New Roman</vt:lpstr>
      <vt:lpstr>Wingdings</vt:lpstr>
      <vt:lpstr>Office 테마</vt:lpstr>
      <vt:lpstr>과제1-1: 비트행렬에서 1의 수 세기</vt:lpstr>
      <vt:lpstr>과제1-1: 비트행렬에서 1의 수 세기 (conti.)</vt:lpstr>
      <vt:lpstr>과제1-1: 비트행렬에서 1의 수 세기 (conti.)</vt:lpstr>
      <vt:lpstr>PowerPoint 프레젠테이션</vt:lpstr>
      <vt:lpstr>과제1-2: 비트행렬에서 1의 수 세기 + 실행시간 측정</vt:lpstr>
      <vt:lpstr>과제1-2: 비트행렬에서 1의 수 세기 + 실행시간 측정 (conti.)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2009-02-27T17:53:08Z</dcterms:created>
  <dcterms:modified xsi:type="dcterms:W3CDTF">2022-04-25T08:36:51Z</dcterms:modified>
</cp:coreProperties>
</file>