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64b550612e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64b550612e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64b550612e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64b550612e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64b550612e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64b550612e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64b550612e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64b550612e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64b550612e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64b550612e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64b550612e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64b550612e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64b550612e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64b550612e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64b550612e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64b550612e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41d89889f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41d89889f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41d89889f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41d89889f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661c878a0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661c878a0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41d89889f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41d89889f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cb9a0b074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cb9a0b074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64b550612e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64b550612e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64b550612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64b550612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64b550612e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64b550612e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64b550612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64b550612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64b550612e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64b550612e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64b550612e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64b550612e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64b550612e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64b550612e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1.jpg"/><Relationship Id="rId4" Type="http://schemas.openxmlformats.org/officeDocument/2006/relationships/image" Target="../media/image8.jpg"/><Relationship Id="rId5" Type="http://schemas.openxmlformats.org/officeDocument/2006/relationships/image" Target="../media/image6.jpg"/><Relationship Id="rId6"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PRESENTATION</a:t>
            </a:r>
            <a:endParaRPr/>
          </a:p>
          <a:p>
            <a:pPr indent="0" lvl="0" marL="0" rtl="0" algn="l">
              <a:spcBef>
                <a:spcPts val="0"/>
              </a:spcBef>
              <a:spcAft>
                <a:spcPts val="0"/>
              </a:spcAft>
              <a:buNone/>
            </a:pPr>
            <a:r>
              <a:rPr lang="en"/>
              <a:t>            ON </a:t>
            </a:r>
            <a:endParaRPr/>
          </a:p>
          <a:p>
            <a:pPr indent="0" lvl="0" marL="0" rtl="0" algn="l">
              <a:spcBef>
                <a:spcPts val="0"/>
              </a:spcBef>
              <a:spcAft>
                <a:spcPts val="0"/>
              </a:spcAft>
              <a:buNone/>
            </a:pPr>
            <a:r>
              <a:rPr lang="en"/>
              <a:t>RADAR MONITORING SYSTEM</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by Shohag, Tasmin</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idx="4294967295" type="title"/>
          </p:nvPr>
        </p:nvSpPr>
        <p:spPr>
          <a:xfrm>
            <a:off x="535775" y="712150"/>
            <a:ext cx="6417000" cy="61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ARDUINO UNO</a:t>
            </a:r>
            <a:endParaRPr sz="2400"/>
          </a:p>
        </p:txBody>
      </p:sp>
      <p:sp>
        <p:nvSpPr>
          <p:cNvPr id="142" name="Google Shape;142;p22"/>
          <p:cNvSpPr txBox="1"/>
          <p:nvPr>
            <p:ph idx="4294967295" type="title"/>
          </p:nvPr>
        </p:nvSpPr>
        <p:spPr>
          <a:xfrm>
            <a:off x="535775" y="1480150"/>
            <a:ext cx="5208900" cy="34827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The Arduino UNO is a microcontroller board based on the ATmega328.</a:t>
            </a:r>
            <a:endParaRPr b="0"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It has 14 digital Input/Output pins (of which 6 can be used as PWM outputs), 6 Analog inputs, a 16MHz crystal </a:t>
            </a:r>
            <a:r>
              <a:rPr b="0" lang="en" sz="1400">
                <a:latin typeface="Times New Roman"/>
                <a:ea typeface="Times New Roman"/>
                <a:cs typeface="Times New Roman"/>
                <a:sym typeface="Times New Roman"/>
              </a:rPr>
              <a:t>oscillation</a:t>
            </a:r>
            <a:r>
              <a:rPr b="0" lang="en" sz="1400">
                <a:latin typeface="Times New Roman"/>
                <a:ea typeface="Times New Roman"/>
                <a:cs typeface="Times New Roman"/>
                <a:sym typeface="Times New Roman"/>
              </a:rPr>
              <a:t>, USB connection, a power jack, an ICSP header and a reset button.</a:t>
            </a:r>
            <a:endParaRPr b="0"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It contains everything needed to support the microcontroller; simply connect it to computer with a USB cable or power it with a AC-to-DC adapter or battery to get started.</a:t>
            </a:r>
            <a:endParaRPr b="0" sz="1400">
              <a:latin typeface="Times New Roman"/>
              <a:ea typeface="Times New Roman"/>
              <a:cs typeface="Times New Roman"/>
              <a:sym typeface="Times New Roman"/>
            </a:endParaRPr>
          </a:p>
        </p:txBody>
      </p:sp>
      <p:pic>
        <p:nvPicPr>
          <p:cNvPr id="143" name="Google Shape;143;p22"/>
          <p:cNvPicPr preferRelativeResize="0"/>
          <p:nvPr/>
        </p:nvPicPr>
        <p:blipFill>
          <a:blip r:embed="rId3">
            <a:alphaModFix/>
          </a:blip>
          <a:stretch>
            <a:fillRect/>
          </a:stretch>
        </p:blipFill>
        <p:spPr>
          <a:xfrm>
            <a:off x="5897075" y="1478950"/>
            <a:ext cx="3094526" cy="22533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idx="4294967295" type="title"/>
          </p:nvPr>
        </p:nvSpPr>
        <p:spPr>
          <a:xfrm>
            <a:off x="535775" y="712150"/>
            <a:ext cx="6417000" cy="61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SERVO MOTOR</a:t>
            </a:r>
            <a:endParaRPr sz="2400"/>
          </a:p>
        </p:txBody>
      </p:sp>
      <p:sp>
        <p:nvSpPr>
          <p:cNvPr id="149" name="Google Shape;149;p23"/>
          <p:cNvSpPr txBox="1"/>
          <p:nvPr>
            <p:ph idx="4294967295" type="title"/>
          </p:nvPr>
        </p:nvSpPr>
        <p:spPr>
          <a:xfrm>
            <a:off x="535775" y="1480150"/>
            <a:ext cx="5208900" cy="34827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A servomotor is a rotary actuator that allows for precise control of angular position, velocity and acceleration.</a:t>
            </a:r>
            <a:endParaRPr b="0"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It consists of a suitable motor coupled to a sensor for position feedback.</a:t>
            </a:r>
            <a:endParaRPr b="0"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Servo motors are used in applications such as robotics, CNC, Machinery or automated </a:t>
            </a:r>
            <a:r>
              <a:rPr b="0" lang="en" sz="1400">
                <a:latin typeface="Times New Roman"/>
                <a:ea typeface="Times New Roman"/>
                <a:cs typeface="Times New Roman"/>
                <a:sym typeface="Times New Roman"/>
              </a:rPr>
              <a:t>manufacturing</a:t>
            </a:r>
            <a:endParaRPr b="0" sz="1400">
              <a:latin typeface="Times New Roman"/>
              <a:ea typeface="Times New Roman"/>
              <a:cs typeface="Times New Roman"/>
              <a:sym typeface="Times New Roman"/>
            </a:endParaRPr>
          </a:p>
        </p:txBody>
      </p:sp>
      <p:pic>
        <p:nvPicPr>
          <p:cNvPr id="150" name="Google Shape;150;p23"/>
          <p:cNvPicPr preferRelativeResize="0"/>
          <p:nvPr/>
        </p:nvPicPr>
        <p:blipFill>
          <a:blip r:embed="rId3">
            <a:alphaModFix/>
          </a:blip>
          <a:stretch>
            <a:fillRect/>
          </a:stretch>
        </p:blipFill>
        <p:spPr>
          <a:xfrm>
            <a:off x="5897075" y="1478950"/>
            <a:ext cx="3094526" cy="237762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nvSpPr>
        <p:spPr>
          <a:xfrm>
            <a:off x="3707350" y="686975"/>
            <a:ext cx="546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56" name="Google Shape;156;p24"/>
          <p:cNvSpPr txBox="1"/>
          <p:nvPr/>
        </p:nvSpPr>
        <p:spPr>
          <a:xfrm>
            <a:off x="3375700" y="983100"/>
            <a:ext cx="579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57" name="Google Shape;157;p24"/>
          <p:cNvSpPr txBox="1"/>
          <p:nvPr/>
        </p:nvSpPr>
        <p:spPr>
          <a:xfrm>
            <a:off x="2238625" y="272425"/>
            <a:ext cx="682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58" name="Google Shape;158;p24"/>
          <p:cNvSpPr txBox="1"/>
          <p:nvPr/>
        </p:nvSpPr>
        <p:spPr>
          <a:xfrm>
            <a:off x="1812225" y="225050"/>
            <a:ext cx="6822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chemeClr val="dk1"/>
                </a:solidFill>
                <a:latin typeface="Raleway"/>
                <a:ea typeface="Raleway"/>
                <a:cs typeface="Raleway"/>
                <a:sym typeface="Raleway"/>
              </a:rPr>
              <a:t>       </a:t>
            </a:r>
            <a:r>
              <a:rPr b="1" lang="en" sz="3600">
                <a:solidFill>
                  <a:schemeClr val="dk1"/>
                </a:solidFill>
                <a:latin typeface="Raleway"/>
                <a:ea typeface="Raleway"/>
                <a:cs typeface="Raleway"/>
                <a:sym typeface="Raleway"/>
              </a:rPr>
              <a:t>BLOCK DIAGRAM</a:t>
            </a:r>
            <a:endParaRPr>
              <a:latin typeface="Lato"/>
              <a:ea typeface="Lato"/>
              <a:cs typeface="Lato"/>
              <a:sym typeface="Lato"/>
            </a:endParaRPr>
          </a:p>
        </p:txBody>
      </p:sp>
      <p:pic>
        <p:nvPicPr>
          <p:cNvPr id="159" name="Google Shape;159;p24"/>
          <p:cNvPicPr preferRelativeResize="0"/>
          <p:nvPr/>
        </p:nvPicPr>
        <p:blipFill>
          <a:blip r:embed="rId3">
            <a:alphaModFix/>
          </a:blip>
          <a:stretch>
            <a:fillRect/>
          </a:stretch>
        </p:blipFill>
        <p:spPr>
          <a:xfrm>
            <a:off x="1550850" y="1087175"/>
            <a:ext cx="6042300" cy="2944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nvSpPr>
        <p:spPr>
          <a:xfrm>
            <a:off x="3707350" y="686975"/>
            <a:ext cx="546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65" name="Google Shape;165;p25"/>
          <p:cNvSpPr txBox="1"/>
          <p:nvPr/>
        </p:nvSpPr>
        <p:spPr>
          <a:xfrm>
            <a:off x="3375700" y="983100"/>
            <a:ext cx="579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66" name="Google Shape;166;p25"/>
          <p:cNvSpPr txBox="1"/>
          <p:nvPr/>
        </p:nvSpPr>
        <p:spPr>
          <a:xfrm>
            <a:off x="2238625" y="272425"/>
            <a:ext cx="682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67" name="Google Shape;167;p25"/>
          <p:cNvSpPr txBox="1"/>
          <p:nvPr/>
        </p:nvSpPr>
        <p:spPr>
          <a:xfrm>
            <a:off x="1812225" y="225050"/>
            <a:ext cx="6822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chemeClr val="dk1"/>
                </a:solidFill>
                <a:latin typeface="Raleway"/>
                <a:ea typeface="Raleway"/>
                <a:cs typeface="Raleway"/>
                <a:sym typeface="Raleway"/>
              </a:rPr>
              <a:t>       CIRCUIT DIAGRAM</a:t>
            </a:r>
            <a:endParaRPr>
              <a:latin typeface="Lato"/>
              <a:ea typeface="Lato"/>
              <a:cs typeface="Lato"/>
              <a:sym typeface="Lato"/>
            </a:endParaRPr>
          </a:p>
        </p:txBody>
      </p:sp>
      <p:pic>
        <p:nvPicPr>
          <p:cNvPr id="168" name="Google Shape;168;p25"/>
          <p:cNvPicPr preferRelativeResize="0"/>
          <p:nvPr/>
        </p:nvPicPr>
        <p:blipFill>
          <a:blip r:embed="rId3">
            <a:alphaModFix/>
          </a:blip>
          <a:stretch>
            <a:fillRect/>
          </a:stretch>
        </p:blipFill>
        <p:spPr>
          <a:xfrm>
            <a:off x="152400" y="1535700"/>
            <a:ext cx="8715375" cy="3267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idx="4294967295" type="title"/>
          </p:nvPr>
        </p:nvSpPr>
        <p:spPr>
          <a:xfrm>
            <a:off x="535775" y="712150"/>
            <a:ext cx="6417000" cy="61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DATA COLLECTION</a:t>
            </a:r>
            <a:endParaRPr sz="2400"/>
          </a:p>
        </p:txBody>
      </p:sp>
      <p:sp>
        <p:nvSpPr>
          <p:cNvPr id="174" name="Google Shape;174;p26"/>
          <p:cNvSpPr txBox="1"/>
          <p:nvPr>
            <p:ph idx="4294967295" type="title"/>
          </p:nvPr>
        </p:nvSpPr>
        <p:spPr>
          <a:xfrm>
            <a:off x="535775" y="1480150"/>
            <a:ext cx="5208900" cy="34827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Data is collected using ultrasonic sensor and servo motor</a:t>
            </a:r>
            <a:endParaRPr b="0"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Ultrasonic sensor is used to measure the time elapsed between the transmitter and receiver wave</a:t>
            </a:r>
            <a:endParaRPr b="0"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Servo moto </a:t>
            </a:r>
            <a:r>
              <a:rPr b="0" lang="en" sz="1400">
                <a:latin typeface="Times New Roman"/>
                <a:ea typeface="Times New Roman"/>
                <a:cs typeface="Times New Roman"/>
                <a:sym typeface="Times New Roman"/>
              </a:rPr>
              <a:t>movies</a:t>
            </a:r>
            <a:r>
              <a:rPr b="0" lang="en" sz="1400">
                <a:latin typeface="Times New Roman"/>
                <a:ea typeface="Times New Roman"/>
                <a:cs typeface="Times New Roman"/>
                <a:sym typeface="Times New Roman"/>
              </a:rPr>
              <a:t> at specified angle i.e. </a:t>
            </a:r>
            <a:endParaRPr b="0"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This gives the ultrasonic sensor the given to move along as specified by user.</a:t>
            </a:r>
            <a:endParaRPr b="0" sz="14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idx="4294967295" type="title"/>
          </p:nvPr>
        </p:nvSpPr>
        <p:spPr>
          <a:xfrm>
            <a:off x="535775" y="712150"/>
            <a:ext cx="6417000" cy="61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CALCULATION</a:t>
            </a:r>
            <a:endParaRPr sz="2400"/>
          </a:p>
        </p:txBody>
      </p:sp>
      <p:sp>
        <p:nvSpPr>
          <p:cNvPr id="180" name="Google Shape;180;p27"/>
          <p:cNvSpPr txBox="1"/>
          <p:nvPr>
            <p:ph idx="4294967295" type="title"/>
          </p:nvPr>
        </p:nvSpPr>
        <p:spPr>
          <a:xfrm>
            <a:off x="535775" y="1480150"/>
            <a:ext cx="5208900" cy="34827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All the calculations are done by the microcontroller ARDUINO UNO</a:t>
            </a:r>
            <a:endParaRPr b="0"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Data is sent to arduino by sensor and motor</a:t>
            </a:r>
            <a:endParaRPr b="0"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Distance of obstacle is calculated using formula</a:t>
            </a:r>
            <a:endParaRPr b="0"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Distance = (time * 340) / 2</a:t>
            </a:r>
            <a:br>
              <a:rPr b="0" lang="en" sz="1400">
                <a:latin typeface="Times New Roman"/>
                <a:ea typeface="Times New Roman"/>
                <a:cs typeface="Times New Roman"/>
                <a:sym typeface="Times New Roman"/>
              </a:rPr>
            </a:br>
            <a:r>
              <a:rPr b="0" lang="en" sz="1400">
                <a:latin typeface="Times New Roman"/>
                <a:ea typeface="Times New Roman"/>
                <a:cs typeface="Times New Roman"/>
                <a:sym typeface="Times New Roman"/>
              </a:rPr>
              <a:t>0 degree temperature sound velocity             = 332 m/s</a:t>
            </a:r>
            <a:br>
              <a:rPr b="0" lang="en" sz="1400">
                <a:latin typeface="Times New Roman"/>
                <a:ea typeface="Times New Roman"/>
                <a:cs typeface="Times New Roman"/>
                <a:sym typeface="Times New Roman"/>
              </a:rPr>
            </a:br>
            <a:r>
              <a:rPr b="0" lang="en" sz="1400">
                <a:latin typeface="Times New Roman"/>
                <a:ea typeface="Times New Roman"/>
                <a:cs typeface="Times New Roman"/>
                <a:sym typeface="Times New Roman"/>
              </a:rPr>
              <a:t>1 degree increase temperature velocity increase = 0.6 m/s</a:t>
            </a:r>
            <a:br>
              <a:rPr b="0" lang="en" sz="1400">
                <a:latin typeface="Times New Roman"/>
                <a:ea typeface="Times New Roman"/>
                <a:cs typeface="Times New Roman"/>
                <a:sym typeface="Times New Roman"/>
              </a:rPr>
            </a:br>
            <a:r>
              <a:rPr b="0" lang="en" sz="1400">
                <a:latin typeface="Times New Roman"/>
                <a:ea typeface="Times New Roman"/>
                <a:cs typeface="Times New Roman"/>
                <a:sym typeface="Times New Roman"/>
              </a:rPr>
              <a:t>33 degree                                     = 332 + (6 * 33)</a:t>
            </a:r>
            <a:br>
              <a:rPr b="0" lang="en" sz="1400">
                <a:latin typeface="Times New Roman"/>
                <a:ea typeface="Times New Roman"/>
                <a:cs typeface="Times New Roman"/>
                <a:sym typeface="Times New Roman"/>
              </a:rPr>
            </a:br>
            <a:r>
              <a:rPr b="0" lang="en" sz="1400">
                <a:latin typeface="Times New Roman"/>
                <a:ea typeface="Times New Roman"/>
                <a:cs typeface="Times New Roman"/>
                <a:sym typeface="Times New Roman"/>
              </a:rPr>
              <a:t>x = ((3518) * x) / 10 ^ 6</a:t>
            </a:r>
            <a:endParaRPr b="0"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The calculated distance and angle is sent for the display of result</a:t>
            </a:r>
            <a:endParaRPr b="0" sz="1400">
              <a:latin typeface="Times New Roman"/>
              <a:ea typeface="Times New Roman"/>
              <a:cs typeface="Times New Roman"/>
              <a:sym typeface="Times New Roman"/>
            </a:endParaRPr>
          </a:p>
          <a:p>
            <a:pPr indent="0" lvl="0" marL="457200" rtl="0" algn="l">
              <a:lnSpc>
                <a:spcPct val="115000"/>
              </a:lnSpc>
              <a:spcBef>
                <a:spcPts val="1600"/>
              </a:spcBef>
              <a:spcAft>
                <a:spcPts val="1600"/>
              </a:spcAft>
              <a:buNone/>
            </a:pPr>
            <a:r>
              <a:t/>
            </a:r>
            <a:endParaRPr b="0" sz="14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idx="4294967295" type="title"/>
          </p:nvPr>
        </p:nvSpPr>
        <p:spPr>
          <a:xfrm>
            <a:off x="535775" y="712150"/>
            <a:ext cx="6417000" cy="61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OUTPUT</a:t>
            </a:r>
            <a:endParaRPr sz="2400"/>
          </a:p>
        </p:txBody>
      </p:sp>
      <p:sp>
        <p:nvSpPr>
          <p:cNvPr id="186" name="Google Shape;186;p28"/>
          <p:cNvSpPr txBox="1"/>
          <p:nvPr>
            <p:ph idx="4294967295" type="title"/>
          </p:nvPr>
        </p:nvSpPr>
        <p:spPr>
          <a:xfrm>
            <a:off x="535775" y="1480150"/>
            <a:ext cx="5208900" cy="34827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The calculated distance and </a:t>
            </a:r>
            <a:r>
              <a:rPr b="0" lang="en" sz="1400">
                <a:latin typeface="Times New Roman"/>
                <a:ea typeface="Times New Roman"/>
                <a:cs typeface="Times New Roman"/>
                <a:sym typeface="Times New Roman"/>
              </a:rPr>
              <a:t>measured</a:t>
            </a:r>
            <a:r>
              <a:rPr b="0" lang="en" sz="1400">
                <a:latin typeface="Times New Roman"/>
                <a:ea typeface="Times New Roman"/>
                <a:cs typeface="Times New Roman"/>
                <a:sym typeface="Times New Roman"/>
              </a:rPr>
              <a:t> angle is </a:t>
            </a:r>
            <a:r>
              <a:rPr b="0" lang="en" sz="1400">
                <a:latin typeface="Times New Roman"/>
                <a:ea typeface="Times New Roman"/>
                <a:cs typeface="Times New Roman"/>
                <a:sym typeface="Times New Roman"/>
              </a:rPr>
              <a:t>displayed</a:t>
            </a:r>
            <a:r>
              <a:rPr b="0" lang="en" sz="1400">
                <a:latin typeface="Times New Roman"/>
                <a:ea typeface="Times New Roman"/>
                <a:cs typeface="Times New Roman"/>
                <a:sym typeface="Times New Roman"/>
              </a:rPr>
              <a:t> on LCD</a:t>
            </a:r>
            <a:endParaRPr b="0"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The above two are also printed on the serial monitor which is read by processing code to </a:t>
            </a:r>
            <a:r>
              <a:rPr b="0" lang="en" sz="1400">
                <a:latin typeface="Times New Roman"/>
                <a:ea typeface="Times New Roman"/>
                <a:cs typeface="Times New Roman"/>
                <a:sym typeface="Times New Roman"/>
              </a:rPr>
              <a:t>display</a:t>
            </a:r>
            <a:r>
              <a:rPr b="0" lang="en" sz="1400">
                <a:latin typeface="Times New Roman"/>
                <a:ea typeface="Times New Roman"/>
                <a:cs typeface="Times New Roman"/>
                <a:sym typeface="Times New Roman"/>
              </a:rPr>
              <a:t> the visual effect of radar on screen</a:t>
            </a:r>
            <a:endParaRPr b="0"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Green Line shows the absence of any object in range while red line shows the presence of particular object</a:t>
            </a:r>
            <a:endParaRPr b="0"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Buzzer in our project makes an alarming sound when objects is found to be in range of less than 10 cm of ultrasonic sensor.</a:t>
            </a:r>
            <a:endParaRPr b="0" sz="1400">
              <a:latin typeface="Times New Roman"/>
              <a:ea typeface="Times New Roman"/>
              <a:cs typeface="Times New Roman"/>
              <a:sym typeface="Times New Roman"/>
            </a:endParaRPr>
          </a:p>
          <a:p>
            <a:pPr indent="0" lvl="0" marL="457200" rtl="0" algn="l">
              <a:lnSpc>
                <a:spcPct val="115000"/>
              </a:lnSpc>
              <a:spcBef>
                <a:spcPts val="1600"/>
              </a:spcBef>
              <a:spcAft>
                <a:spcPts val="0"/>
              </a:spcAft>
              <a:buNone/>
            </a:pPr>
            <a:r>
              <a:t/>
            </a:r>
            <a:endParaRPr b="0" sz="1400">
              <a:latin typeface="Times New Roman"/>
              <a:ea typeface="Times New Roman"/>
              <a:cs typeface="Times New Roman"/>
              <a:sym typeface="Times New Roman"/>
            </a:endParaRPr>
          </a:p>
          <a:p>
            <a:pPr indent="0" lvl="0" marL="457200" rtl="0" algn="l">
              <a:lnSpc>
                <a:spcPct val="115000"/>
              </a:lnSpc>
              <a:spcBef>
                <a:spcPts val="1600"/>
              </a:spcBef>
              <a:spcAft>
                <a:spcPts val="1600"/>
              </a:spcAft>
              <a:buNone/>
            </a:pPr>
            <a:r>
              <a:t/>
            </a:r>
            <a:endParaRPr b="0" sz="14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nvSpPr>
        <p:spPr>
          <a:xfrm>
            <a:off x="2996675" y="533000"/>
            <a:ext cx="617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92" name="Google Shape;192;p29"/>
          <p:cNvSpPr txBox="1"/>
          <p:nvPr/>
        </p:nvSpPr>
        <p:spPr>
          <a:xfrm>
            <a:off x="2973000" y="194300"/>
            <a:ext cx="5294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Clr>
                <a:schemeClr val="dk2"/>
              </a:buClr>
              <a:buSzPts val="1100"/>
              <a:buFont typeface="Arial"/>
              <a:buNone/>
            </a:pPr>
            <a:r>
              <a:rPr b="1" lang="en" sz="3600">
                <a:solidFill>
                  <a:schemeClr val="dk1"/>
                </a:solidFill>
                <a:latin typeface="Raleway"/>
                <a:ea typeface="Raleway"/>
                <a:cs typeface="Raleway"/>
                <a:sym typeface="Raleway"/>
              </a:rPr>
              <a:t>CODE SNIPPETS</a:t>
            </a:r>
            <a:endParaRPr>
              <a:latin typeface="Lato"/>
              <a:ea typeface="Lato"/>
              <a:cs typeface="Lato"/>
              <a:sym typeface="Lato"/>
            </a:endParaRPr>
          </a:p>
        </p:txBody>
      </p:sp>
      <p:pic>
        <p:nvPicPr>
          <p:cNvPr id="193" name="Google Shape;193;p29"/>
          <p:cNvPicPr preferRelativeResize="0"/>
          <p:nvPr/>
        </p:nvPicPr>
        <p:blipFill>
          <a:blip r:embed="rId3">
            <a:alphaModFix/>
          </a:blip>
          <a:stretch>
            <a:fillRect/>
          </a:stretch>
        </p:blipFill>
        <p:spPr>
          <a:xfrm>
            <a:off x="1267374" y="933200"/>
            <a:ext cx="5181626" cy="3905500"/>
          </a:xfrm>
          <a:prstGeom prst="rect">
            <a:avLst/>
          </a:prstGeom>
          <a:noFill/>
          <a:ln>
            <a:noFill/>
          </a:ln>
        </p:spPr>
      </p:pic>
      <p:sp>
        <p:nvSpPr>
          <p:cNvPr id="194" name="Google Shape;194;p29"/>
          <p:cNvSpPr txBox="1"/>
          <p:nvPr/>
        </p:nvSpPr>
        <p:spPr>
          <a:xfrm rot="-5400000">
            <a:off x="-1079575" y="2557875"/>
            <a:ext cx="3841200" cy="4002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1"/>
                </a:solidFill>
                <a:latin typeface="Lato"/>
                <a:ea typeface="Lato"/>
                <a:cs typeface="Lato"/>
                <a:sym typeface="Lato"/>
              </a:rPr>
              <a:t>                                    Measuring angle</a:t>
            </a:r>
            <a:endParaRPr>
              <a:solidFill>
                <a:schemeClr val="accen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nvSpPr>
        <p:spPr>
          <a:xfrm>
            <a:off x="2996675" y="533000"/>
            <a:ext cx="617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00" name="Google Shape;200;p30"/>
          <p:cNvSpPr txBox="1"/>
          <p:nvPr/>
        </p:nvSpPr>
        <p:spPr>
          <a:xfrm>
            <a:off x="2973000" y="194300"/>
            <a:ext cx="5294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Clr>
                <a:schemeClr val="dk2"/>
              </a:buClr>
              <a:buSzPts val="1100"/>
              <a:buFont typeface="Arial"/>
              <a:buNone/>
            </a:pPr>
            <a:r>
              <a:rPr b="1" lang="en" sz="3600">
                <a:solidFill>
                  <a:schemeClr val="dk1"/>
                </a:solidFill>
                <a:latin typeface="Raleway"/>
                <a:ea typeface="Raleway"/>
                <a:cs typeface="Raleway"/>
                <a:sym typeface="Raleway"/>
              </a:rPr>
              <a:t>CODE SNIPPETS</a:t>
            </a:r>
            <a:endParaRPr>
              <a:latin typeface="Lato"/>
              <a:ea typeface="Lato"/>
              <a:cs typeface="Lato"/>
              <a:sym typeface="Lato"/>
            </a:endParaRPr>
          </a:p>
        </p:txBody>
      </p:sp>
      <p:sp>
        <p:nvSpPr>
          <p:cNvPr id="201" name="Google Shape;201;p30"/>
          <p:cNvSpPr txBox="1"/>
          <p:nvPr/>
        </p:nvSpPr>
        <p:spPr>
          <a:xfrm rot="-5400000">
            <a:off x="-1079575" y="2557875"/>
            <a:ext cx="3841200" cy="4002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1"/>
                </a:solidFill>
                <a:latin typeface="Lato"/>
                <a:ea typeface="Lato"/>
                <a:cs typeface="Lato"/>
                <a:sym typeface="Lato"/>
              </a:rPr>
              <a:t>                                    Distance Calculation</a:t>
            </a:r>
            <a:endParaRPr>
              <a:solidFill>
                <a:schemeClr val="accent1"/>
              </a:solidFill>
              <a:latin typeface="Lato"/>
              <a:ea typeface="Lato"/>
              <a:cs typeface="Lato"/>
              <a:sym typeface="Lato"/>
            </a:endParaRPr>
          </a:p>
        </p:txBody>
      </p:sp>
      <p:pic>
        <p:nvPicPr>
          <p:cNvPr id="202" name="Google Shape;202;p30"/>
          <p:cNvPicPr preferRelativeResize="0"/>
          <p:nvPr/>
        </p:nvPicPr>
        <p:blipFill>
          <a:blip r:embed="rId3">
            <a:alphaModFix/>
          </a:blip>
          <a:stretch>
            <a:fillRect/>
          </a:stretch>
        </p:blipFill>
        <p:spPr>
          <a:xfrm>
            <a:off x="1691000" y="1168525"/>
            <a:ext cx="5292827" cy="3905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nvSpPr>
        <p:spPr>
          <a:xfrm>
            <a:off x="2996675" y="533000"/>
            <a:ext cx="617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08" name="Google Shape;208;p31"/>
          <p:cNvSpPr txBox="1"/>
          <p:nvPr/>
        </p:nvSpPr>
        <p:spPr>
          <a:xfrm>
            <a:off x="2973000" y="194300"/>
            <a:ext cx="5294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Clr>
                <a:schemeClr val="dk2"/>
              </a:buClr>
              <a:buSzPts val="1100"/>
              <a:buFont typeface="Arial"/>
              <a:buNone/>
            </a:pPr>
            <a:r>
              <a:rPr b="1" lang="en" sz="3600">
                <a:solidFill>
                  <a:schemeClr val="dk1"/>
                </a:solidFill>
                <a:latin typeface="Raleway"/>
                <a:ea typeface="Raleway"/>
                <a:cs typeface="Raleway"/>
                <a:sym typeface="Raleway"/>
              </a:rPr>
              <a:t>CODE SNIPPETS</a:t>
            </a:r>
            <a:endParaRPr>
              <a:latin typeface="Lato"/>
              <a:ea typeface="Lato"/>
              <a:cs typeface="Lato"/>
              <a:sym typeface="Lato"/>
            </a:endParaRPr>
          </a:p>
        </p:txBody>
      </p:sp>
      <p:sp>
        <p:nvSpPr>
          <p:cNvPr id="209" name="Google Shape;209;p31"/>
          <p:cNvSpPr txBox="1"/>
          <p:nvPr/>
        </p:nvSpPr>
        <p:spPr>
          <a:xfrm rot="-5400000">
            <a:off x="-1079575" y="2557875"/>
            <a:ext cx="3841200" cy="400200"/>
          </a:xfrm>
          <a:prstGeom prst="rect">
            <a:avLst/>
          </a:prstGeom>
          <a:noFill/>
          <a:ln>
            <a:noFill/>
          </a:ln>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solidFill>
                  <a:schemeClr val="accent1"/>
                </a:solidFill>
                <a:latin typeface="Lato"/>
                <a:ea typeface="Lato"/>
                <a:cs typeface="Lato"/>
                <a:sym typeface="Lato"/>
              </a:rPr>
              <a:t>                                    LCD DISPLAY ALL THE INFORMATION</a:t>
            </a:r>
            <a:endParaRPr>
              <a:solidFill>
                <a:schemeClr val="accent1"/>
              </a:solidFill>
              <a:latin typeface="Lato"/>
              <a:ea typeface="Lato"/>
              <a:cs typeface="Lato"/>
              <a:sym typeface="Lato"/>
            </a:endParaRPr>
          </a:p>
        </p:txBody>
      </p:sp>
      <p:pic>
        <p:nvPicPr>
          <p:cNvPr id="210" name="Google Shape;210;p31"/>
          <p:cNvPicPr preferRelativeResize="0"/>
          <p:nvPr/>
        </p:nvPicPr>
        <p:blipFill>
          <a:blip r:embed="rId3">
            <a:alphaModFix/>
          </a:blip>
          <a:stretch>
            <a:fillRect/>
          </a:stretch>
        </p:blipFill>
        <p:spPr>
          <a:xfrm>
            <a:off x="2973000" y="963025"/>
            <a:ext cx="3220701" cy="42316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73884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WHAT IS A RADAR SYSTEM</a:t>
            </a:r>
            <a:endParaRPr sz="2400"/>
          </a:p>
        </p:txBody>
      </p:sp>
      <p:sp>
        <p:nvSpPr>
          <p:cNvPr id="79" name="Google Shape;79;p14"/>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Radar</a:t>
            </a:r>
            <a:r>
              <a:rPr b="0" lang="en" sz="1400">
                <a:latin typeface="Times New Roman"/>
                <a:ea typeface="Times New Roman"/>
                <a:cs typeface="Times New Roman"/>
                <a:sym typeface="Times New Roman"/>
              </a:rPr>
              <a:t>,</a:t>
            </a:r>
            <a:r>
              <a:rPr b="0" lang="en" sz="1400">
                <a:latin typeface="Times New Roman"/>
                <a:ea typeface="Times New Roman"/>
                <a:cs typeface="Times New Roman"/>
                <a:sym typeface="Times New Roman"/>
              </a:rPr>
              <a:t> electromagnetic sensor used for detecting, locating, tracking, and recognizing objects of various kinds at considerable distances</a:t>
            </a:r>
            <a:endParaRPr b="0"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0" lang="en" sz="1400">
                <a:solidFill>
                  <a:srgbClr val="555555"/>
                </a:solidFill>
                <a:highlight>
                  <a:srgbClr val="FFFFFF"/>
                </a:highlight>
                <a:latin typeface="Times New Roman"/>
                <a:ea typeface="Times New Roman"/>
                <a:cs typeface="Times New Roman"/>
                <a:sym typeface="Times New Roman"/>
              </a:rPr>
              <a:t>The basic working principle of all the radio systems is the same. The radio uses a transmitter to produce an electromagnetic signal that is then propagated into the space using an antenna. When this signal strikes an object, it gets reflected back, and this reflected signal is known to be the echo signal. </a:t>
            </a:r>
            <a:endParaRPr b="0" sz="1400">
              <a:solidFill>
                <a:srgbClr val="555555"/>
              </a:solidFill>
              <a:highlight>
                <a:srgbClr val="FFFFFF"/>
              </a:highlight>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555555"/>
              </a:buClr>
              <a:buSzPts val="1400"/>
              <a:buFont typeface="Times New Roman"/>
              <a:buChar char="●"/>
            </a:pPr>
            <a:r>
              <a:rPr b="0" lang="en" sz="1400">
                <a:solidFill>
                  <a:srgbClr val="555555"/>
                </a:solidFill>
                <a:highlight>
                  <a:srgbClr val="FFFFFF"/>
                </a:highlight>
                <a:latin typeface="Times New Roman"/>
                <a:ea typeface="Times New Roman"/>
                <a:cs typeface="Times New Roman"/>
                <a:sym typeface="Times New Roman"/>
              </a:rPr>
              <a:t>Ultrasonic</a:t>
            </a:r>
            <a:r>
              <a:rPr b="0" lang="en" sz="1400">
                <a:solidFill>
                  <a:srgbClr val="555555"/>
                </a:solidFill>
                <a:highlight>
                  <a:srgbClr val="FFFFFF"/>
                </a:highlight>
                <a:latin typeface="Times New Roman"/>
                <a:ea typeface="Times New Roman"/>
                <a:cs typeface="Times New Roman"/>
                <a:sym typeface="Times New Roman"/>
              </a:rPr>
              <a:t> radar uses ultrasonic waves for obstacle detection.</a:t>
            </a:r>
            <a:endParaRPr b="0" sz="1400">
              <a:solidFill>
                <a:srgbClr val="555555"/>
              </a:solidFill>
              <a:highlight>
                <a:srgbClr val="FFFFFF"/>
              </a:highlight>
              <a:latin typeface="Times New Roman"/>
              <a:ea typeface="Times New Roman"/>
              <a:cs typeface="Times New Roman"/>
              <a:sym typeface="Times New Roman"/>
            </a:endParaRPr>
          </a:p>
        </p:txBody>
      </p:sp>
      <p:pic>
        <p:nvPicPr>
          <p:cNvPr id="80" name="Google Shape;80;p14"/>
          <p:cNvPicPr preferRelativeResize="0"/>
          <p:nvPr/>
        </p:nvPicPr>
        <p:blipFill>
          <a:blip r:embed="rId3">
            <a:alphaModFix/>
          </a:blip>
          <a:stretch>
            <a:fillRect/>
          </a:stretch>
        </p:blipFill>
        <p:spPr>
          <a:xfrm>
            <a:off x="6536825" y="2438400"/>
            <a:ext cx="2499701" cy="24997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nvSpPr>
        <p:spPr>
          <a:xfrm>
            <a:off x="2996675" y="533000"/>
            <a:ext cx="617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16" name="Google Shape;216;p32"/>
          <p:cNvSpPr txBox="1"/>
          <p:nvPr/>
        </p:nvSpPr>
        <p:spPr>
          <a:xfrm>
            <a:off x="2973000" y="194300"/>
            <a:ext cx="5294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Clr>
                <a:schemeClr val="dk2"/>
              </a:buClr>
              <a:buSzPts val="1100"/>
              <a:buFont typeface="Arial"/>
              <a:buNone/>
            </a:pPr>
            <a:r>
              <a:rPr b="1" lang="en" sz="3600">
                <a:solidFill>
                  <a:schemeClr val="dk1"/>
                </a:solidFill>
                <a:latin typeface="Raleway"/>
                <a:ea typeface="Raleway"/>
                <a:cs typeface="Raleway"/>
                <a:sym typeface="Raleway"/>
              </a:rPr>
              <a:t>CODE SNIPPETS</a:t>
            </a:r>
            <a:endParaRPr>
              <a:latin typeface="Lato"/>
              <a:ea typeface="Lato"/>
              <a:cs typeface="Lato"/>
              <a:sym typeface="Lato"/>
            </a:endParaRPr>
          </a:p>
        </p:txBody>
      </p:sp>
      <p:sp>
        <p:nvSpPr>
          <p:cNvPr id="217" name="Google Shape;217;p32"/>
          <p:cNvSpPr txBox="1"/>
          <p:nvPr/>
        </p:nvSpPr>
        <p:spPr>
          <a:xfrm rot="-5400000">
            <a:off x="-1079575" y="2557875"/>
            <a:ext cx="3841200" cy="400200"/>
          </a:xfrm>
          <a:prstGeom prst="rect">
            <a:avLst/>
          </a:prstGeom>
          <a:noFill/>
          <a:ln>
            <a:noFill/>
          </a:ln>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solidFill>
                  <a:schemeClr val="accent1"/>
                </a:solidFill>
                <a:latin typeface="Lato"/>
                <a:ea typeface="Lato"/>
                <a:cs typeface="Lato"/>
                <a:sym typeface="Lato"/>
              </a:rPr>
              <a:t>                                    Buzzer sound for </a:t>
            </a:r>
            <a:r>
              <a:rPr lang="en">
                <a:solidFill>
                  <a:schemeClr val="accent1"/>
                </a:solidFill>
                <a:latin typeface="Lato"/>
                <a:ea typeface="Lato"/>
                <a:cs typeface="Lato"/>
                <a:sym typeface="Lato"/>
              </a:rPr>
              <a:t>unauthenticated</a:t>
            </a:r>
            <a:r>
              <a:rPr lang="en">
                <a:solidFill>
                  <a:schemeClr val="accent1"/>
                </a:solidFill>
                <a:latin typeface="Lato"/>
                <a:ea typeface="Lato"/>
                <a:cs typeface="Lato"/>
                <a:sym typeface="Lato"/>
              </a:rPr>
              <a:t> object</a:t>
            </a:r>
            <a:endParaRPr>
              <a:solidFill>
                <a:schemeClr val="accent1"/>
              </a:solidFill>
              <a:latin typeface="Lato"/>
              <a:ea typeface="Lato"/>
              <a:cs typeface="Lato"/>
              <a:sym typeface="Lato"/>
            </a:endParaRPr>
          </a:p>
        </p:txBody>
      </p:sp>
      <p:pic>
        <p:nvPicPr>
          <p:cNvPr id="218" name="Google Shape;218;p32"/>
          <p:cNvPicPr preferRelativeResize="0"/>
          <p:nvPr/>
        </p:nvPicPr>
        <p:blipFill>
          <a:blip r:embed="rId3">
            <a:alphaModFix/>
          </a:blip>
          <a:stretch>
            <a:fillRect/>
          </a:stretch>
        </p:blipFill>
        <p:spPr>
          <a:xfrm>
            <a:off x="2565125" y="1019225"/>
            <a:ext cx="4815384" cy="39055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3"/>
          <p:cNvSpPr txBox="1"/>
          <p:nvPr>
            <p:ph idx="4294967295" type="title"/>
          </p:nvPr>
        </p:nvSpPr>
        <p:spPr>
          <a:xfrm>
            <a:off x="535775" y="712150"/>
            <a:ext cx="6417000" cy="61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                    ADVANTAGE</a:t>
            </a:r>
            <a:endParaRPr sz="2400"/>
          </a:p>
        </p:txBody>
      </p:sp>
      <p:sp>
        <p:nvSpPr>
          <p:cNvPr id="224" name="Google Shape;224;p33"/>
          <p:cNvSpPr txBox="1"/>
          <p:nvPr>
            <p:ph idx="4294967295" type="title"/>
          </p:nvPr>
        </p:nvSpPr>
        <p:spPr>
          <a:xfrm>
            <a:off x="535775" y="1480150"/>
            <a:ext cx="5208900" cy="34827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Times New Roman"/>
              <a:buChar char="●"/>
            </a:pPr>
            <a:r>
              <a:rPr b="0" lang="en" sz="1300">
                <a:highlight>
                  <a:srgbClr val="FFFFFF"/>
                </a:highlight>
                <a:latin typeface="Arial"/>
                <a:ea typeface="Arial"/>
                <a:cs typeface="Arial"/>
                <a:sym typeface="Arial"/>
              </a:rPr>
              <a:t>The Radar system can be used in a stationary mode as well as moving mode.</a:t>
            </a:r>
            <a:endParaRPr b="0" sz="1300">
              <a:highlight>
                <a:srgbClr val="FFFFFF"/>
              </a:highlight>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b="0" lang="en" sz="1300">
                <a:highlight>
                  <a:srgbClr val="FFFFFF"/>
                </a:highlight>
                <a:latin typeface="Arial"/>
                <a:ea typeface="Arial"/>
                <a:cs typeface="Arial"/>
                <a:sym typeface="Arial"/>
              </a:rPr>
              <a:t>The accuracy of the Radar system is very high.</a:t>
            </a:r>
            <a:endParaRPr b="0" sz="1300">
              <a:highlight>
                <a:srgbClr val="FFFFFF"/>
              </a:highlight>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b="0" lang="en" sz="1300">
                <a:highlight>
                  <a:srgbClr val="FFFFFF"/>
                </a:highlight>
                <a:latin typeface="Arial"/>
                <a:ea typeface="Arial"/>
                <a:cs typeface="Arial"/>
                <a:sym typeface="Arial"/>
              </a:rPr>
              <a:t>The Radar system can be used in a very large area for the measurement and detection purpose.</a:t>
            </a:r>
            <a:endParaRPr b="0" sz="1300">
              <a:highlight>
                <a:srgbClr val="FFFFFF"/>
              </a:highlight>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b="0" lang="en" sz="1300">
                <a:highlight>
                  <a:srgbClr val="FFFFFF"/>
                </a:highlight>
                <a:latin typeface="Arial"/>
                <a:ea typeface="Arial"/>
                <a:cs typeface="Arial"/>
                <a:sym typeface="Arial"/>
              </a:rPr>
              <a:t>Using the Radar system, distance, angular position, speed, shape, etc can be measured together.</a:t>
            </a:r>
            <a:endParaRPr b="0" sz="1300">
              <a:highlight>
                <a:srgbClr val="FFFFFF"/>
              </a:highlight>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b="0" lang="en" sz="1300">
                <a:highlight>
                  <a:srgbClr val="FFFFFF"/>
                </a:highlight>
                <a:latin typeface="Arial"/>
                <a:ea typeface="Arial"/>
                <a:cs typeface="Arial"/>
                <a:sym typeface="Arial"/>
              </a:rPr>
              <a:t>The Radar system can work through the insulating material. It is a great advantage of Radar.</a:t>
            </a:r>
            <a:endParaRPr b="0" sz="1300">
              <a:highlight>
                <a:srgbClr val="FFFFFF"/>
              </a:highlight>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b="0" lang="en" sz="1300">
                <a:highlight>
                  <a:srgbClr val="FFFFFF"/>
                </a:highlight>
                <a:latin typeface="Arial"/>
                <a:ea typeface="Arial"/>
                <a:cs typeface="Arial"/>
                <a:sym typeface="Arial"/>
              </a:rPr>
              <a:t>A Radar system can detect and measure more than one object together and gives very accurate data.</a:t>
            </a:r>
            <a:endParaRPr b="0" sz="1300">
              <a:highlight>
                <a:srgbClr val="FFFFFF"/>
              </a:highlight>
              <a:latin typeface="Arial"/>
              <a:ea typeface="Arial"/>
              <a:cs typeface="Arial"/>
              <a:sym typeface="Arial"/>
            </a:endParaRPr>
          </a:p>
          <a:p>
            <a:pPr indent="0" lvl="0" marL="457200" rtl="0" algn="l">
              <a:lnSpc>
                <a:spcPct val="115000"/>
              </a:lnSpc>
              <a:spcBef>
                <a:spcPts val="1600"/>
              </a:spcBef>
              <a:spcAft>
                <a:spcPts val="0"/>
              </a:spcAft>
              <a:buNone/>
            </a:pPr>
            <a:r>
              <a:t/>
            </a:r>
            <a:endParaRPr b="0" sz="1400">
              <a:latin typeface="Times New Roman"/>
              <a:ea typeface="Times New Roman"/>
              <a:cs typeface="Times New Roman"/>
              <a:sym typeface="Times New Roman"/>
            </a:endParaRPr>
          </a:p>
          <a:p>
            <a:pPr indent="0" lvl="0" marL="457200" rtl="0" algn="l">
              <a:lnSpc>
                <a:spcPct val="115000"/>
              </a:lnSpc>
              <a:spcBef>
                <a:spcPts val="1600"/>
              </a:spcBef>
              <a:spcAft>
                <a:spcPts val="1600"/>
              </a:spcAft>
              <a:buNone/>
            </a:pPr>
            <a:r>
              <a:t/>
            </a:r>
            <a:endParaRPr b="0" sz="14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8" name="Shape 228"/>
        <p:cNvGrpSpPr/>
        <p:nvPr/>
      </p:nvGrpSpPr>
      <p:grpSpPr>
        <a:xfrm>
          <a:off x="0" y="0"/>
          <a:ext cx="0" cy="0"/>
          <a:chOff x="0" y="0"/>
          <a:chExt cx="0" cy="0"/>
        </a:xfrm>
      </p:grpSpPr>
      <p:pic>
        <p:nvPicPr>
          <p:cNvPr id="229" name="Google Shape;229;p34"/>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230" name="Google Shape;230;p34"/>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231" name="Google Shape;231;p34"/>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       </a:t>
            </a:r>
            <a:r>
              <a:rPr b="1" lang="en" sz="3000">
                <a:solidFill>
                  <a:schemeClr val="lt2"/>
                </a:solidFill>
                <a:latin typeface="Raleway"/>
                <a:ea typeface="Raleway"/>
                <a:cs typeface="Raleway"/>
                <a:sym typeface="Raleway"/>
              </a:rPr>
              <a:t>Thank you</a:t>
            </a:r>
            <a:endParaRPr b="1" sz="3000">
              <a:solidFill>
                <a:schemeClr val="lt2"/>
              </a:solidFill>
              <a:latin typeface="Raleway"/>
              <a:ea typeface="Raleway"/>
              <a:cs typeface="Raleway"/>
              <a:sym typeface="Raleway"/>
            </a:endParaRPr>
          </a:p>
        </p:txBody>
      </p:sp>
      <p:sp>
        <p:nvSpPr>
          <p:cNvPr id="232" name="Google Shape;232;p34"/>
          <p:cNvSpPr txBox="1"/>
          <p:nvPr>
            <p:ph idx="4294967295" type="body"/>
          </p:nvPr>
        </p:nvSpPr>
        <p:spPr>
          <a:xfrm>
            <a:off x="2855550" y="1377478"/>
            <a:ext cx="3432900" cy="16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sz="4000">
                <a:latin typeface="Times New Roman"/>
                <a:ea typeface="Times New Roman"/>
                <a:cs typeface="Times New Roman"/>
                <a:sym typeface="Times New Roman"/>
              </a:rPr>
              <a:t>FOR</a:t>
            </a:r>
            <a:endParaRPr sz="4000">
              <a:latin typeface="Times New Roman"/>
              <a:ea typeface="Times New Roman"/>
              <a:cs typeface="Times New Roman"/>
              <a:sym typeface="Times New Roman"/>
            </a:endParaRPr>
          </a:p>
          <a:p>
            <a:pPr indent="0" lvl="0" marL="0" rtl="0" algn="ctr">
              <a:spcBef>
                <a:spcPts val="0"/>
              </a:spcBef>
              <a:spcAft>
                <a:spcPts val="0"/>
              </a:spcAft>
              <a:buClr>
                <a:schemeClr val="dk2"/>
              </a:buClr>
              <a:buSzPts val="1100"/>
              <a:buFont typeface="Arial"/>
              <a:buNone/>
            </a:pPr>
            <a:r>
              <a:rPr lang="en" sz="2400">
                <a:latin typeface="Times New Roman"/>
                <a:ea typeface="Times New Roman"/>
                <a:cs typeface="Times New Roman"/>
                <a:sym typeface="Times New Roman"/>
              </a:rPr>
              <a:t>YOUR</a:t>
            </a:r>
            <a:endParaRPr sz="2400">
              <a:latin typeface="Times New Roman"/>
              <a:ea typeface="Times New Roman"/>
              <a:cs typeface="Times New Roman"/>
              <a:sym typeface="Times New Roman"/>
            </a:endParaRPr>
          </a:p>
          <a:p>
            <a:pPr indent="0" lvl="0" marL="0" rtl="0" algn="ctr">
              <a:spcBef>
                <a:spcPts val="0"/>
              </a:spcBef>
              <a:spcAft>
                <a:spcPts val="0"/>
              </a:spcAft>
              <a:buClr>
                <a:schemeClr val="dk2"/>
              </a:buClr>
              <a:buSzPts val="1100"/>
              <a:buFont typeface="Arial"/>
              <a:buNone/>
            </a:pPr>
            <a:r>
              <a:rPr lang="en" sz="4000">
                <a:latin typeface="Times New Roman"/>
                <a:ea typeface="Times New Roman"/>
                <a:cs typeface="Times New Roman"/>
                <a:sym typeface="Times New Roman"/>
              </a:rPr>
              <a:t>ATTENTION</a:t>
            </a:r>
            <a:endParaRPr sz="1200" u="sng">
              <a:solidFill>
                <a:schemeClr val="dk1"/>
              </a:solidFill>
              <a:latin typeface="Raleway"/>
              <a:ea typeface="Raleway"/>
              <a:cs typeface="Raleway"/>
              <a:sym typeface="Raleway"/>
            </a:endParaRPr>
          </a:p>
        </p:txBody>
      </p:sp>
      <p:sp>
        <p:nvSpPr>
          <p:cNvPr id="233" name="Google Shape;233;p34"/>
          <p:cNvSpPr txBox="1"/>
          <p:nvPr/>
        </p:nvSpPr>
        <p:spPr>
          <a:xfrm>
            <a:off x="2855550" y="3495513"/>
            <a:ext cx="2103000" cy="10122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chemeClr val="dk2"/>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idx="4294967295" type="title"/>
          </p:nvPr>
        </p:nvSpPr>
        <p:spPr>
          <a:xfrm>
            <a:off x="535775" y="712150"/>
            <a:ext cx="7802700" cy="61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APPLICATION OF RADAR SYSTEM</a:t>
            </a:r>
            <a:endParaRPr sz="2400"/>
          </a:p>
        </p:txBody>
      </p:sp>
      <p:sp>
        <p:nvSpPr>
          <p:cNvPr id="86" name="Google Shape;86;p15"/>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Military </a:t>
            </a:r>
            <a:endParaRPr b="0"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Remote sensing</a:t>
            </a:r>
            <a:endParaRPr b="0"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Ship security</a:t>
            </a:r>
            <a:endParaRPr b="0"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Satellites</a:t>
            </a:r>
            <a:endParaRPr b="0"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Air traffic control</a:t>
            </a:r>
            <a:endParaRPr b="0"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Law enforcement and highway security</a:t>
            </a:r>
            <a:endParaRPr b="0"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Miscellaneous application </a:t>
            </a:r>
            <a:endParaRPr b="0" sz="1400">
              <a:latin typeface="Times New Roman"/>
              <a:ea typeface="Times New Roman"/>
              <a:cs typeface="Times New Roman"/>
              <a:sym typeface="Times New Roman"/>
            </a:endParaRPr>
          </a:p>
        </p:txBody>
      </p:sp>
      <p:pic>
        <p:nvPicPr>
          <p:cNvPr id="87" name="Google Shape;87;p15"/>
          <p:cNvPicPr preferRelativeResize="0"/>
          <p:nvPr/>
        </p:nvPicPr>
        <p:blipFill>
          <a:blip r:embed="rId3">
            <a:alphaModFix/>
          </a:blip>
          <a:stretch>
            <a:fillRect/>
          </a:stretch>
        </p:blipFill>
        <p:spPr>
          <a:xfrm>
            <a:off x="5885375" y="1478950"/>
            <a:ext cx="3106224" cy="270434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idx="4294967295" type="title"/>
          </p:nvPr>
        </p:nvSpPr>
        <p:spPr>
          <a:xfrm>
            <a:off x="535775" y="712150"/>
            <a:ext cx="6417000" cy="61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MILITARY</a:t>
            </a:r>
            <a:r>
              <a:rPr lang="en" sz="3600">
                <a:solidFill>
                  <a:schemeClr val="dk1"/>
                </a:solidFill>
              </a:rPr>
              <a:t> RADAR SYSTEM</a:t>
            </a:r>
            <a:endParaRPr sz="2400"/>
          </a:p>
        </p:txBody>
      </p:sp>
      <p:sp>
        <p:nvSpPr>
          <p:cNvPr id="93" name="Google Shape;93;p16"/>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Surveillance is the monitoring of behavior, activities, or other changing information for the purpose of influencing, managing, or protecting people</a:t>
            </a:r>
            <a:endParaRPr b="0"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It’s challenging to develop a </a:t>
            </a:r>
            <a:r>
              <a:rPr b="0" lang="en" sz="1400">
                <a:latin typeface="Times New Roman"/>
                <a:ea typeface="Times New Roman"/>
                <a:cs typeface="Times New Roman"/>
                <a:sym typeface="Times New Roman"/>
              </a:rPr>
              <a:t>complete independent system that will automatically recognize, tract and destroy the incoming object in predefined area under surveillance which can also work in adverse environment conditions where it is hard for a human soldier to fight with enemy. Entry restricted area such a line of control need to be safe from enemies. </a:t>
            </a:r>
            <a:endParaRPr b="0" sz="1400">
              <a:latin typeface="Times New Roman"/>
              <a:ea typeface="Times New Roman"/>
              <a:cs typeface="Times New Roman"/>
              <a:sym typeface="Times New Roman"/>
            </a:endParaRPr>
          </a:p>
        </p:txBody>
      </p:sp>
      <p:pic>
        <p:nvPicPr>
          <p:cNvPr id="94" name="Google Shape;94;p16"/>
          <p:cNvPicPr preferRelativeResize="0"/>
          <p:nvPr/>
        </p:nvPicPr>
        <p:blipFill>
          <a:blip r:embed="rId3">
            <a:alphaModFix/>
          </a:blip>
          <a:stretch>
            <a:fillRect/>
          </a:stretch>
        </p:blipFill>
        <p:spPr>
          <a:xfrm>
            <a:off x="5932750" y="2710775"/>
            <a:ext cx="3106224" cy="207220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idx="4294967295" type="title"/>
          </p:nvPr>
        </p:nvSpPr>
        <p:spPr>
          <a:xfrm>
            <a:off x="535775" y="712150"/>
            <a:ext cx="6417000" cy="61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MILITARY  APPLICATION</a:t>
            </a:r>
            <a:endParaRPr sz="2400"/>
          </a:p>
        </p:txBody>
      </p:sp>
      <p:sp>
        <p:nvSpPr>
          <p:cNvPr id="100" name="Google Shape;100;p17"/>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Air defence system, offensive missiles and other weapons</a:t>
            </a:r>
            <a:endParaRPr b="0"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Target detection, target tracking and weapon control</a:t>
            </a:r>
            <a:endParaRPr b="0"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Tracks the targets, directs the weapon to and intercept and assess the effectiveness of engagement</a:t>
            </a:r>
            <a:endParaRPr b="0"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Ground and air surveillance</a:t>
            </a:r>
            <a:endParaRPr b="0" sz="1400">
              <a:latin typeface="Times New Roman"/>
              <a:ea typeface="Times New Roman"/>
              <a:cs typeface="Times New Roman"/>
              <a:sym typeface="Times New Roman"/>
            </a:endParaRPr>
          </a:p>
          <a:p>
            <a:pPr indent="0" lvl="0" marL="457200" rtl="0" algn="l">
              <a:lnSpc>
                <a:spcPct val="115000"/>
              </a:lnSpc>
              <a:spcBef>
                <a:spcPts val="1600"/>
              </a:spcBef>
              <a:spcAft>
                <a:spcPts val="1600"/>
              </a:spcAft>
              <a:buNone/>
            </a:pPr>
            <a:r>
              <a:t/>
            </a:r>
            <a:endParaRPr b="0" sz="1400">
              <a:latin typeface="Times New Roman"/>
              <a:ea typeface="Times New Roman"/>
              <a:cs typeface="Times New Roman"/>
              <a:sym typeface="Times New Roman"/>
            </a:endParaRPr>
          </a:p>
        </p:txBody>
      </p:sp>
      <p:pic>
        <p:nvPicPr>
          <p:cNvPr id="101" name="Google Shape;101;p17"/>
          <p:cNvPicPr preferRelativeResize="0"/>
          <p:nvPr/>
        </p:nvPicPr>
        <p:blipFill>
          <a:blip r:embed="rId3">
            <a:alphaModFix/>
          </a:blip>
          <a:stretch>
            <a:fillRect/>
          </a:stretch>
        </p:blipFill>
        <p:spPr>
          <a:xfrm>
            <a:off x="5460350" y="2013575"/>
            <a:ext cx="3320375" cy="2096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idx="4294967295" type="title"/>
          </p:nvPr>
        </p:nvSpPr>
        <p:spPr>
          <a:xfrm>
            <a:off x="535775" y="712150"/>
            <a:ext cx="6417000" cy="61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AIR TRAFFIC CONTROL</a:t>
            </a:r>
            <a:endParaRPr sz="2400"/>
          </a:p>
        </p:txBody>
      </p:sp>
      <p:sp>
        <p:nvSpPr>
          <p:cNvPr id="107" name="Google Shape;107;p18"/>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Ground vehicular traffic and aircraft taxing. </a:t>
            </a:r>
            <a:endParaRPr b="0"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Mapping of regions of rain in vicinity of airports and weather</a:t>
            </a:r>
            <a:endParaRPr b="0"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Used to safely control air </a:t>
            </a:r>
            <a:r>
              <a:rPr b="0" lang="en" sz="1400">
                <a:latin typeface="Times New Roman"/>
                <a:ea typeface="Times New Roman"/>
                <a:cs typeface="Times New Roman"/>
                <a:sym typeface="Times New Roman"/>
              </a:rPr>
              <a:t>traffic</a:t>
            </a:r>
            <a:r>
              <a:rPr b="0" lang="en" sz="1400">
                <a:latin typeface="Times New Roman"/>
                <a:ea typeface="Times New Roman"/>
                <a:cs typeface="Times New Roman"/>
                <a:sym typeface="Times New Roman"/>
              </a:rPr>
              <a:t> in vicinity of the airports </a:t>
            </a:r>
            <a:endParaRPr b="0" sz="1400">
              <a:latin typeface="Times New Roman"/>
              <a:ea typeface="Times New Roman"/>
              <a:cs typeface="Times New Roman"/>
              <a:sym typeface="Times New Roman"/>
            </a:endParaRPr>
          </a:p>
        </p:txBody>
      </p:sp>
      <p:pic>
        <p:nvPicPr>
          <p:cNvPr id="108" name="Google Shape;108;p18"/>
          <p:cNvPicPr preferRelativeResize="0"/>
          <p:nvPr/>
        </p:nvPicPr>
        <p:blipFill>
          <a:blip r:embed="rId3">
            <a:alphaModFix/>
          </a:blip>
          <a:stretch>
            <a:fillRect/>
          </a:stretch>
        </p:blipFill>
        <p:spPr>
          <a:xfrm>
            <a:off x="5626175" y="1250500"/>
            <a:ext cx="3365426" cy="2966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19"/>
          <p:cNvPicPr preferRelativeResize="0"/>
          <p:nvPr/>
        </p:nvPicPr>
        <p:blipFill>
          <a:blip r:embed="rId3">
            <a:alphaModFix/>
          </a:blip>
          <a:stretch>
            <a:fillRect/>
          </a:stretch>
        </p:blipFill>
        <p:spPr>
          <a:xfrm>
            <a:off x="152400" y="977438"/>
            <a:ext cx="2808750" cy="2808750"/>
          </a:xfrm>
          <a:prstGeom prst="rect">
            <a:avLst/>
          </a:prstGeom>
          <a:noFill/>
          <a:ln>
            <a:noFill/>
          </a:ln>
        </p:spPr>
      </p:pic>
      <p:pic>
        <p:nvPicPr>
          <p:cNvPr id="114" name="Google Shape;114;p19"/>
          <p:cNvPicPr preferRelativeResize="0"/>
          <p:nvPr/>
        </p:nvPicPr>
        <p:blipFill>
          <a:blip r:embed="rId4">
            <a:alphaModFix/>
          </a:blip>
          <a:stretch>
            <a:fillRect/>
          </a:stretch>
        </p:blipFill>
        <p:spPr>
          <a:xfrm>
            <a:off x="3061050" y="1532288"/>
            <a:ext cx="2476350" cy="1565050"/>
          </a:xfrm>
          <a:prstGeom prst="rect">
            <a:avLst/>
          </a:prstGeom>
          <a:noFill/>
          <a:ln>
            <a:noFill/>
          </a:ln>
        </p:spPr>
      </p:pic>
      <p:pic>
        <p:nvPicPr>
          <p:cNvPr id="115" name="Google Shape;115;p19"/>
          <p:cNvPicPr preferRelativeResize="0"/>
          <p:nvPr/>
        </p:nvPicPr>
        <p:blipFill rotWithShape="1">
          <a:blip r:embed="rId5">
            <a:alphaModFix/>
          </a:blip>
          <a:srcRect b="3900" l="0" r="0" t="-3900"/>
          <a:stretch/>
        </p:blipFill>
        <p:spPr>
          <a:xfrm>
            <a:off x="5637300" y="1167363"/>
            <a:ext cx="3238500" cy="2428875"/>
          </a:xfrm>
          <a:prstGeom prst="rect">
            <a:avLst/>
          </a:prstGeom>
          <a:noFill/>
          <a:ln>
            <a:noFill/>
          </a:ln>
        </p:spPr>
      </p:pic>
      <p:pic>
        <p:nvPicPr>
          <p:cNvPr id="116" name="Google Shape;116;p19"/>
          <p:cNvPicPr preferRelativeResize="0"/>
          <p:nvPr/>
        </p:nvPicPr>
        <p:blipFill>
          <a:blip r:embed="rId6">
            <a:alphaModFix/>
          </a:blip>
          <a:stretch>
            <a:fillRect/>
          </a:stretch>
        </p:blipFill>
        <p:spPr>
          <a:xfrm>
            <a:off x="3160950" y="2961138"/>
            <a:ext cx="2276550" cy="2276550"/>
          </a:xfrm>
          <a:prstGeom prst="rect">
            <a:avLst/>
          </a:prstGeom>
          <a:noFill/>
          <a:ln>
            <a:noFill/>
          </a:ln>
        </p:spPr>
      </p:pic>
      <p:sp>
        <p:nvSpPr>
          <p:cNvPr id="117" name="Google Shape;117;p19"/>
          <p:cNvSpPr txBox="1"/>
          <p:nvPr/>
        </p:nvSpPr>
        <p:spPr>
          <a:xfrm>
            <a:off x="3269100" y="296125"/>
            <a:ext cx="589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18" name="Google Shape;118;p19"/>
          <p:cNvSpPr txBox="1"/>
          <p:nvPr/>
        </p:nvSpPr>
        <p:spPr>
          <a:xfrm>
            <a:off x="1806300" y="0"/>
            <a:ext cx="5531400" cy="115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b="1" lang="en" sz="3600">
                <a:solidFill>
                  <a:schemeClr val="dk1"/>
                </a:solidFill>
                <a:latin typeface="Raleway"/>
                <a:ea typeface="Raleway"/>
                <a:cs typeface="Raleway"/>
                <a:sym typeface="Raleway"/>
              </a:rPr>
              <a:t>           </a:t>
            </a:r>
            <a:r>
              <a:rPr b="1" lang="en" sz="3600">
                <a:solidFill>
                  <a:schemeClr val="dk1"/>
                </a:solidFill>
                <a:latin typeface="Raleway"/>
                <a:ea typeface="Raleway"/>
                <a:cs typeface="Raleway"/>
                <a:sym typeface="Raleway"/>
              </a:rPr>
              <a:t>COMPONENT</a:t>
            </a:r>
            <a:endParaRPr b="1" sz="2400">
              <a:solidFill>
                <a:schemeClr val="dk2"/>
              </a:solidFill>
              <a:latin typeface="Raleway"/>
              <a:ea typeface="Raleway"/>
              <a:cs typeface="Raleway"/>
              <a:sym typeface="Raleway"/>
            </a:endParaRPr>
          </a:p>
          <a:p>
            <a:pPr indent="0" lvl="0" marL="0" rtl="0" algn="l">
              <a:spcBef>
                <a:spcPts val="1600"/>
              </a:spcBef>
              <a:spcAft>
                <a:spcPts val="0"/>
              </a:spcAft>
              <a:buNone/>
            </a:pPr>
            <a:r>
              <a:t/>
            </a:r>
            <a:endParaRPr>
              <a:latin typeface="Lato"/>
              <a:ea typeface="Lato"/>
              <a:cs typeface="Lato"/>
              <a:sym typeface="Lato"/>
            </a:endParaRPr>
          </a:p>
        </p:txBody>
      </p:sp>
      <p:sp>
        <p:nvSpPr>
          <p:cNvPr id="119" name="Google Shape;119;p19"/>
          <p:cNvSpPr txBox="1"/>
          <p:nvPr/>
        </p:nvSpPr>
        <p:spPr>
          <a:xfrm>
            <a:off x="876500" y="3245400"/>
            <a:ext cx="111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Ultrasonic</a:t>
            </a:r>
            <a:endParaRPr>
              <a:latin typeface="Lato"/>
              <a:ea typeface="Lato"/>
              <a:cs typeface="Lato"/>
              <a:sym typeface="Lato"/>
            </a:endParaRPr>
          </a:p>
        </p:txBody>
      </p:sp>
      <p:sp>
        <p:nvSpPr>
          <p:cNvPr id="120" name="Google Shape;120;p19"/>
          <p:cNvSpPr txBox="1"/>
          <p:nvPr/>
        </p:nvSpPr>
        <p:spPr>
          <a:xfrm>
            <a:off x="3612225" y="2961150"/>
            <a:ext cx="137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UNO</a:t>
            </a:r>
            <a:endParaRPr>
              <a:latin typeface="Lato"/>
              <a:ea typeface="Lato"/>
              <a:cs typeface="Lato"/>
              <a:sym typeface="Lato"/>
            </a:endParaRPr>
          </a:p>
        </p:txBody>
      </p:sp>
      <p:sp>
        <p:nvSpPr>
          <p:cNvPr id="121" name="Google Shape;121;p19"/>
          <p:cNvSpPr txBox="1"/>
          <p:nvPr/>
        </p:nvSpPr>
        <p:spPr>
          <a:xfrm>
            <a:off x="5922275" y="3245400"/>
            <a:ext cx="150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SERVO MOTOR</a:t>
            </a:r>
            <a:endParaRPr>
              <a:latin typeface="Lato"/>
              <a:ea typeface="Lato"/>
              <a:cs typeface="Lato"/>
              <a:sym typeface="Lato"/>
            </a:endParaRPr>
          </a:p>
        </p:txBody>
      </p:sp>
      <p:sp>
        <p:nvSpPr>
          <p:cNvPr id="122" name="Google Shape;122;p19"/>
          <p:cNvSpPr txBox="1"/>
          <p:nvPr/>
        </p:nvSpPr>
        <p:spPr>
          <a:xfrm>
            <a:off x="3506000" y="4666750"/>
            <a:ext cx="137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LCD DISPLAY</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idx="4294967295" type="title"/>
          </p:nvPr>
        </p:nvSpPr>
        <p:spPr>
          <a:xfrm>
            <a:off x="535775" y="712150"/>
            <a:ext cx="6417000" cy="61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ULTRASONIC SENSOR</a:t>
            </a:r>
            <a:endParaRPr sz="2400"/>
          </a:p>
        </p:txBody>
      </p:sp>
      <p:sp>
        <p:nvSpPr>
          <p:cNvPr id="128" name="Google Shape;128;p20"/>
          <p:cNvSpPr txBox="1"/>
          <p:nvPr>
            <p:ph idx="4294967295" type="title"/>
          </p:nvPr>
        </p:nvSpPr>
        <p:spPr>
          <a:xfrm>
            <a:off x="535775" y="1480150"/>
            <a:ext cx="5208900" cy="34827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Ultrasonic sensors can measure distance and detect the presence of an object without making physical contact.</a:t>
            </a:r>
            <a:endParaRPr b="0"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Three different properties of the received echo pulse may be evaluated for different sensing purposes. </a:t>
            </a:r>
            <a:endParaRPr b="0" sz="1400">
              <a:latin typeface="Times New Roman"/>
              <a:ea typeface="Times New Roman"/>
              <a:cs typeface="Times New Roman"/>
              <a:sym typeface="Times New Roman"/>
            </a:endParaRPr>
          </a:p>
          <a:p>
            <a:pPr indent="0" lvl="0" marL="457200" rtl="0" algn="l">
              <a:lnSpc>
                <a:spcPct val="115000"/>
              </a:lnSpc>
              <a:spcBef>
                <a:spcPts val="1600"/>
              </a:spcBef>
              <a:spcAft>
                <a:spcPts val="0"/>
              </a:spcAft>
              <a:buNone/>
            </a:pPr>
            <a:r>
              <a:rPr b="0" lang="en" sz="1400">
                <a:latin typeface="Times New Roman"/>
                <a:ea typeface="Times New Roman"/>
                <a:cs typeface="Times New Roman"/>
                <a:sym typeface="Times New Roman"/>
              </a:rPr>
              <a:t>1. Time of flight </a:t>
            </a:r>
            <a:br>
              <a:rPr b="0" lang="en" sz="1400">
                <a:latin typeface="Times New Roman"/>
                <a:ea typeface="Times New Roman"/>
                <a:cs typeface="Times New Roman"/>
                <a:sym typeface="Times New Roman"/>
              </a:rPr>
            </a:br>
            <a:r>
              <a:rPr b="0" lang="en" sz="1400">
                <a:latin typeface="Times New Roman"/>
                <a:ea typeface="Times New Roman"/>
                <a:cs typeface="Times New Roman"/>
                <a:sym typeface="Times New Roman"/>
              </a:rPr>
              <a:t>2. Doppler shift</a:t>
            </a:r>
            <a:br>
              <a:rPr b="0" lang="en" sz="1400">
                <a:latin typeface="Times New Roman"/>
                <a:ea typeface="Times New Roman"/>
                <a:cs typeface="Times New Roman"/>
                <a:sym typeface="Times New Roman"/>
              </a:rPr>
            </a:br>
            <a:r>
              <a:rPr b="0" lang="en" sz="1400">
                <a:latin typeface="Times New Roman"/>
                <a:ea typeface="Times New Roman"/>
                <a:cs typeface="Times New Roman"/>
                <a:sym typeface="Times New Roman"/>
              </a:rPr>
              <a:t> 3. Amplitude attenuation</a:t>
            </a:r>
            <a:endParaRPr b="0" sz="1400">
              <a:latin typeface="Times New Roman"/>
              <a:ea typeface="Times New Roman"/>
              <a:cs typeface="Times New Roman"/>
              <a:sym typeface="Times New Roman"/>
            </a:endParaRPr>
          </a:p>
          <a:p>
            <a:pPr indent="-317500" lvl="0" marL="457200" rtl="0" algn="l">
              <a:lnSpc>
                <a:spcPct val="115000"/>
              </a:lnSpc>
              <a:spcBef>
                <a:spcPts val="1600"/>
              </a:spcBef>
              <a:spcAft>
                <a:spcPts val="0"/>
              </a:spcAft>
              <a:buSzPts val="1400"/>
              <a:buFont typeface="Times New Roman"/>
              <a:buChar char="●"/>
            </a:pPr>
            <a:r>
              <a:rPr b="0" lang="en" sz="1400">
                <a:latin typeface="Times New Roman"/>
                <a:ea typeface="Times New Roman"/>
                <a:cs typeface="Times New Roman"/>
                <a:sym typeface="Times New Roman"/>
              </a:rPr>
              <a:t>Ultrasonic ranging module HCSR04 provides 2 cm - 200 cm non-contract measurement function, the ranging accuracy can reach to 3 mm. The modules includes ultrasonic transmitter, receiver and control circuit</a:t>
            </a:r>
            <a:endParaRPr b="0" sz="1400">
              <a:latin typeface="Times New Roman"/>
              <a:ea typeface="Times New Roman"/>
              <a:cs typeface="Times New Roman"/>
              <a:sym typeface="Times New Roman"/>
            </a:endParaRPr>
          </a:p>
          <a:p>
            <a:pPr indent="0" lvl="0" marL="0" rtl="0" algn="l">
              <a:lnSpc>
                <a:spcPct val="115000"/>
              </a:lnSpc>
              <a:spcBef>
                <a:spcPts val="1600"/>
              </a:spcBef>
              <a:spcAft>
                <a:spcPts val="1600"/>
              </a:spcAft>
              <a:buNone/>
            </a:pPr>
            <a:r>
              <a:t/>
            </a:r>
            <a:endParaRPr b="0" sz="1400">
              <a:latin typeface="Times New Roman"/>
              <a:ea typeface="Times New Roman"/>
              <a:cs typeface="Times New Roman"/>
              <a:sym typeface="Times New Roman"/>
            </a:endParaRPr>
          </a:p>
        </p:txBody>
      </p:sp>
      <p:pic>
        <p:nvPicPr>
          <p:cNvPr id="129" name="Google Shape;129;p20"/>
          <p:cNvPicPr preferRelativeResize="0"/>
          <p:nvPr/>
        </p:nvPicPr>
        <p:blipFill>
          <a:blip r:embed="rId3">
            <a:alphaModFix/>
          </a:blip>
          <a:stretch>
            <a:fillRect/>
          </a:stretch>
        </p:blipFill>
        <p:spPr>
          <a:xfrm>
            <a:off x="5897075" y="1478950"/>
            <a:ext cx="3094525" cy="174339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idx="4294967295" type="title"/>
          </p:nvPr>
        </p:nvSpPr>
        <p:spPr>
          <a:xfrm>
            <a:off x="535775" y="712150"/>
            <a:ext cx="6417000" cy="61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ULTRASONIC SENSOR</a:t>
            </a:r>
            <a:endParaRPr sz="2400"/>
          </a:p>
        </p:txBody>
      </p:sp>
      <p:sp>
        <p:nvSpPr>
          <p:cNvPr id="135" name="Google Shape;135;p21"/>
          <p:cNvSpPr txBox="1"/>
          <p:nvPr>
            <p:ph idx="4294967295" type="title"/>
          </p:nvPr>
        </p:nvSpPr>
        <p:spPr>
          <a:xfrm>
            <a:off x="535775" y="1480150"/>
            <a:ext cx="5208900" cy="348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400">
                <a:latin typeface="Times New Roman"/>
                <a:ea typeface="Times New Roman"/>
                <a:cs typeface="Times New Roman"/>
                <a:sym typeface="Times New Roman"/>
              </a:rPr>
              <a:t>Ultrasonic sensors emit short, high-frequency sound pulses at regular intervals. These propagate in the air at the velocity of sound. If they strike an object, then they are reflected back as echo signals to the sensor, which itself computers the distance to the target based on the time-span between emitting the signal and </a:t>
            </a:r>
            <a:r>
              <a:rPr b="0" lang="en" sz="1400">
                <a:latin typeface="Times New Roman"/>
                <a:ea typeface="Times New Roman"/>
                <a:cs typeface="Times New Roman"/>
                <a:sym typeface="Times New Roman"/>
              </a:rPr>
              <a:t>receiving</a:t>
            </a:r>
            <a:r>
              <a:rPr b="0" lang="en" sz="1400">
                <a:latin typeface="Times New Roman"/>
                <a:ea typeface="Times New Roman"/>
                <a:cs typeface="Times New Roman"/>
                <a:sym typeface="Times New Roman"/>
              </a:rPr>
              <a:t> the echo</a:t>
            </a:r>
            <a:endParaRPr b="0" sz="1400">
              <a:latin typeface="Times New Roman"/>
              <a:ea typeface="Times New Roman"/>
              <a:cs typeface="Times New Roman"/>
              <a:sym typeface="Times New Roman"/>
            </a:endParaRPr>
          </a:p>
        </p:txBody>
      </p:sp>
      <p:pic>
        <p:nvPicPr>
          <p:cNvPr id="136" name="Google Shape;136;p21"/>
          <p:cNvPicPr preferRelativeResize="0"/>
          <p:nvPr/>
        </p:nvPicPr>
        <p:blipFill>
          <a:blip r:embed="rId3">
            <a:alphaModFix/>
          </a:blip>
          <a:stretch>
            <a:fillRect/>
          </a:stretch>
        </p:blipFill>
        <p:spPr>
          <a:xfrm>
            <a:off x="5744674" y="2240100"/>
            <a:ext cx="3066600" cy="1207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