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1C180-11DE-48CB-87BF-919CF75A8980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F79E7-7510-45A4-842C-17EE41CA3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6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F79E7-7510-45A4-842C-17EE41CA342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2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B71B3-9818-4B2E-ADD0-ABA3B3F3F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4A743-01A6-4A3B-B0C3-C420B402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DB0400-8E48-4114-BAEA-1F00396B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7CC7DB-851A-4762-9A38-7A2CDEA5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8CC56-8FCD-4308-ACC3-7DE39586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18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03D3C-565C-4752-BAB4-4274DD07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793823-7A39-4D91-A49C-0B5A47759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23F1D2-0286-41B4-96E2-CE56122A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01A69-102B-4193-9B57-62AB591C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55F55-DFA7-4FF4-BFE6-4E325030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3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BFC82C-F734-4FFF-A8AE-572D2DC91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A420C3-0209-4F40-99D7-F03FEFF72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44EB1-B86F-4DF3-A1E1-5410C20D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88E497-E482-492A-BEDB-590A389C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0C3F6-034F-4F9C-8A05-FFB8D08A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44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5742E-56AB-4A43-B24A-CA38DE2D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FAFE62-D809-4E18-A471-1C5C1C41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BD9B5-BA7B-4DEB-9D7C-39A1665D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72A124-06A5-4637-9A1D-FDF799B3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0317AC-8DFA-4162-96A1-23CC7A12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43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4952D-AE09-40EF-97CA-806529D3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6A147-F320-4225-80EE-37CC1536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C53E11-B7C9-443A-936A-9C0D0638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35F2E4-BB5E-49C5-AD38-4101226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9F4D5-6CAE-4004-8CC0-C7967389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7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F6CC5-32B9-42C7-A74B-24022E2A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DB9C5-127F-41A4-AE33-0E89DABF3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5482D1-760A-433D-8D8F-C3382150A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434E94-DA60-439A-9159-74A5CBF1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6D1703-68D3-49D5-8611-7FE4F755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D13D3F-2028-4C42-BE5C-7B7DA680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70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D5460-3240-48CE-B2C7-C9010F9D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9C81D6-00BC-4F06-8576-57BBA429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1A9D1-20A7-4FBD-A558-880DFEF4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C1980F-DD15-49AE-B0D2-6B062611C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7EAE9-D555-4BA7-A9F0-0322C0AF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1EFE72-1D8D-4072-B8E0-F85F2CBF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3CCA4B-8ADF-4B0D-8210-DB1FC3DA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FCD101-D6DA-4BD3-A23F-062B209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1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F683-729B-41AE-9467-89499ED8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1C3237-74BB-4EB0-A157-4808BA92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AE5689-E0DD-4D38-848E-6E94EB5B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6B5E94-5847-4A0A-A304-638CEBFA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9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7F8C6B-DF08-496C-BA20-221CDEF7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37B031-6974-4524-A012-6158AD07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42A97E-178E-4051-AD4D-26C8A1CE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2B908-EAFF-4D4D-975F-14104575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975CD-CDBB-482D-923A-449CD557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CD2B46-BA42-4759-9306-75A140C6E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8AC25-747E-4077-B681-37F778BD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8436F8-FFA2-433A-A44C-4248C357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2375C3-451A-4257-B843-FA9CDF31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07694-9EB7-4466-83C0-50AFA977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372A5A-94B5-4EA5-8779-3E6E74EC2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9EE7B9-7E36-4AA8-8965-56FA04FF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1C3603-D633-4BA5-9FAC-06A58244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3B628-0E9E-43C7-B7F7-7EB47E9C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AB736F-65FA-41D7-986C-DE7039D7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7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3FDCC-C7A1-40BB-8AB7-6F4A817E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3357CA-E68E-4D39-8B92-AD79F002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F0D33D-073C-4118-9C84-A878DB85A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1665-DF0F-43CC-9893-A308934789E9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E9CD63-7C34-47A4-A4C6-97D4C8681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B571B-6CB6-4DF8-86B3-DC9FC06A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357F-6101-4653-8B22-AB4E2E835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0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6EDAAF-3A8C-4132-B1A5-D5C29AAE7F7E}"/>
              </a:ext>
            </a:extLst>
          </p:cNvPr>
          <p:cNvSpPr/>
          <p:nvPr/>
        </p:nvSpPr>
        <p:spPr>
          <a:xfrm>
            <a:off x="1618246" y="1072598"/>
            <a:ext cx="613611" cy="2887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crond</a:t>
            </a:r>
            <a:endParaRPr kumimoji="1" lang="ja-JP" altLang="en-US" sz="9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D8534B-212C-41F1-BB53-CCC5BA783F30}"/>
              </a:ext>
            </a:extLst>
          </p:cNvPr>
          <p:cNvSpPr/>
          <p:nvPr/>
        </p:nvSpPr>
        <p:spPr>
          <a:xfrm>
            <a:off x="1720516" y="3614218"/>
            <a:ext cx="751974" cy="2887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anacron</a:t>
            </a:r>
            <a:endParaRPr kumimoji="1" lang="ja-JP" altLang="en-US" sz="9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ABE9D-01EA-4BA0-8996-65BA17F57F3F}"/>
              </a:ext>
            </a:extLst>
          </p:cNvPr>
          <p:cNvSpPr/>
          <p:nvPr/>
        </p:nvSpPr>
        <p:spPr>
          <a:xfrm>
            <a:off x="116306" y="152184"/>
            <a:ext cx="751974" cy="2887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systemd</a:t>
            </a:r>
            <a:endParaRPr kumimoji="1" lang="ja-JP" altLang="en-US" sz="900" dirty="0"/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6821940B-8F23-4BFF-A9EB-AC188EAB3B53}"/>
              </a:ext>
            </a:extLst>
          </p:cNvPr>
          <p:cNvSpPr/>
          <p:nvPr/>
        </p:nvSpPr>
        <p:spPr>
          <a:xfrm>
            <a:off x="2743964" y="2284527"/>
            <a:ext cx="1227221" cy="31979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etc</a:t>
            </a:r>
            <a:r>
              <a:rPr kumimoji="1" lang="en-US" altLang="ja-JP" sz="900" dirty="0"/>
              <a:t>/crontab</a:t>
            </a:r>
            <a:endParaRPr kumimoji="1" lang="ja-JP" altLang="en-US" sz="900" dirty="0"/>
          </a:p>
        </p:txBody>
      </p:sp>
      <p:sp>
        <p:nvSpPr>
          <p:cNvPr id="9" name="フローチャート: 書類 8">
            <a:extLst>
              <a:ext uri="{FF2B5EF4-FFF2-40B4-BE49-F238E27FC236}">
                <a16:creationId xmlns:a16="http://schemas.microsoft.com/office/drawing/2014/main" id="{A6FD066F-FF0C-441F-A03B-22BFF5213998}"/>
              </a:ext>
            </a:extLst>
          </p:cNvPr>
          <p:cNvSpPr/>
          <p:nvPr/>
        </p:nvSpPr>
        <p:spPr>
          <a:xfrm>
            <a:off x="2749981" y="208419"/>
            <a:ext cx="1227221" cy="2887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/var/spool/</a:t>
            </a:r>
            <a:r>
              <a:rPr kumimoji="1" lang="en-US" altLang="ja-JP" sz="900" dirty="0" err="1"/>
              <a:t>cron</a:t>
            </a:r>
            <a:r>
              <a:rPr kumimoji="1" lang="en-US" altLang="ja-JP" sz="900" dirty="0"/>
              <a:t>/*</a:t>
            </a:r>
            <a:endParaRPr kumimoji="1" lang="ja-JP" altLang="en-US" sz="900" dirty="0"/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B7878858-D884-491F-91F8-A5F1F918D00F}"/>
              </a:ext>
            </a:extLst>
          </p:cNvPr>
          <p:cNvSpPr/>
          <p:nvPr/>
        </p:nvSpPr>
        <p:spPr>
          <a:xfrm>
            <a:off x="2743965" y="579300"/>
            <a:ext cx="1227221" cy="2887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etc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cron.d</a:t>
            </a:r>
            <a:r>
              <a:rPr kumimoji="1" lang="en-US" altLang="ja-JP" sz="900" dirty="0"/>
              <a:t>/*</a:t>
            </a:r>
            <a:endParaRPr kumimoji="1" lang="ja-JP" altLang="en-US" sz="900" dirty="0"/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69893479-39A1-46C2-99A7-7505696C5DCB}"/>
              </a:ext>
            </a:extLst>
          </p:cNvPr>
          <p:cNvSpPr/>
          <p:nvPr/>
        </p:nvSpPr>
        <p:spPr>
          <a:xfrm>
            <a:off x="2213190" y="4124452"/>
            <a:ext cx="1227221" cy="31979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etc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anacrontab</a:t>
            </a:r>
            <a:endParaRPr kumimoji="1" lang="ja-JP" altLang="en-US" sz="900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9808FFED-CF7B-4154-897D-70C871FA9A3E}"/>
              </a:ext>
            </a:extLst>
          </p:cNvPr>
          <p:cNvSpPr/>
          <p:nvPr/>
        </p:nvSpPr>
        <p:spPr>
          <a:xfrm>
            <a:off x="6294293" y="1269792"/>
            <a:ext cx="5173579" cy="2140401"/>
          </a:xfrm>
          <a:prstGeom prst="wedgeRectCallout">
            <a:avLst>
              <a:gd name="adj1" fmla="val -94205"/>
              <a:gd name="adj2" fmla="val -18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600" dirty="0"/>
              <a:t>#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/crontab: system-wide crontab</a:t>
            </a:r>
          </a:p>
          <a:p>
            <a:r>
              <a:rPr kumimoji="1" lang="en-US" altLang="ja-JP" sz="600" dirty="0"/>
              <a:t># Unlike any other crontab you don't have to run the `crontab'</a:t>
            </a:r>
          </a:p>
          <a:p>
            <a:r>
              <a:rPr kumimoji="1" lang="en-US" altLang="ja-JP" sz="600" dirty="0"/>
              <a:t># command to install the new version when you edit this file</a:t>
            </a:r>
          </a:p>
          <a:p>
            <a:r>
              <a:rPr kumimoji="1" lang="en-US" altLang="ja-JP" sz="600" dirty="0"/>
              <a:t># and files in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cron.d</a:t>
            </a:r>
            <a:r>
              <a:rPr kumimoji="1" lang="en-US" altLang="ja-JP" sz="600" dirty="0"/>
              <a:t>. These files also have username fields,</a:t>
            </a:r>
          </a:p>
          <a:p>
            <a:r>
              <a:rPr kumimoji="1" lang="en-US" altLang="ja-JP" sz="600" dirty="0"/>
              <a:t># that none of the other crontabs do.</a:t>
            </a:r>
          </a:p>
          <a:p>
            <a:endParaRPr kumimoji="1" lang="en-US" altLang="ja-JP" sz="600" dirty="0"/>
          </a:p>
          <a:p>
            <a:r>
              <a:rPr kumimoji="1" lang="en-US" altLang="ja-JP" sz="600" dirty="0"/>
              <a:t>SHELL=/bin/</a:t>
            </a:r>
            <a:r>
              <a:rPr kumimoji="1" lang="en-US" altLang="ja-JP" sz="600" dirty="0" err="1"/>
              <a:t>sh</a:t>
            </a:r>
            <a:endParaRPr kumimoji="1" lang="en-US" altLang="ja-JP" sz="600" dirty="0"/>
          </a:p>
          <a:p>
            <a:r>
              <a:rPr kumimoji="1" lang="en-US" altLang="ja-JP" sz="600" dirty="0"/>
              <a:t>PATH=/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/local/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:/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/local/bin:/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:/bin:/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:/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/bin</a:t>
            </a:r>
          </a:p>
          <a:p>
            <a:endParaRPr kumimoji="1" lang="en-US" altLang="ja-JP" sz="600" dirty="0"/>
          </a:p>
          <a:p>
            <a:r>
              <a:rPr kumimoji="1" lang="en-US" altLang="ja-JP" sz="600" dirty="0"/>
              <a:t># Example of job definition:</a:t>
            </a:r>
          </a:p>
          <a:p>
            <a:r>
              <a:rPr kumimoji="1" lang="en-US" altLang="ja-JP" sz="600" dirty="0"/>
              <a:t># .---------------- minute (0 - 59)</a:t>
            </a:r>
          </a:p>
          <a:p>
            <a:r>
              <a:rPr kumimoji="1" lang="en-US" altLang="ja-JP" sz="600" dirty="0"/>
              <a:t># |  .------------- hour (0 - 23)</a:t>
            </a:r>
          </a:p>
          <a:p>
            <a:r>
              <a:rPr kumimoji="1" lang="en-US" altLang="ja-JP" sz="600" dirty="0"/>
              <a:t># |  |  .---------- day of month (1 - 31)</a:t>
            </a:r>
          </a:p>
          <a:p>
            <a:r>
              <a:rPr kumimoji="1" lang="en-US" altLang="ja-JP" sz="600" dirty="0"/>
              <a:t># |  |  |  .------- month (1 - 12) OR </a:t>
            </a:r>
            <a:r>
              <a:rPr kumimoji="1" lang="en-US" altLang="ja-JP" sz="600" dirty="0" err="1"/>
              <a:t>jan,feb,mar,apr</a:t>
            </a:r>
            <a:r>
              <a:rPr kumimoji="1" lang="en-US" altLang="ja-JP" sz="600" dirty="0"/>
              <a:t> ...</a:t>
            </a:r>
          </a:p>
          <a:p>
            <a:r>
              <a:rPr kumimoji="1" lang="en-US" altLang="ja-JP" sz="600" dirty="0"/>
              <a:t># |  |  |  |  .---- day of week (0 - 6) (Sunday=0 or 7) OR </a:t>
            </a:r>
            <a:r>
              <a:rPr kumimoji="1" lang="en-US" altLang="ja-JP" sz="600" dirty="0" err="1"/>
              <a:t>sun,mon,tue,wed,thu,fri,sat</a:t>
            </a:r>
            <a:endParaRPr kumimoji="1" lang="en-US" altLang="ja-JP" sz="600" dirty="0"/>
          </a:p>
          <a:p>
            <a:r>
              <a:rPr kumimoji="1" lang="en-US" altLang="ja-JP" sz="600" dirty="0"/>
              <a:t># |  |  |  |  |</a:t>
            </a:r>
          </a:p>
          <a:p>
            <a:r>
              <a:rPr kumimoji="1" lang="en-US" altLang="ja-JP" sz="600" dirty="0"/>
              <a:t># *  *  *  *  * user-name command to be executed</a:t>
            </a:r>
          </a:p>
          <a:p>
            <a:r>
              <a:rPr kumimoji="1" lang="en-US" altLang="ja-JP" sz="600" dirty="0"/>
              <a:t>17 * * * * root    cd / &amp;&amp; run-parts --report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cron.hourly</a:t>
            </a:r>
            <a:endParaRPr kumimoji="1" lang="en-US" altLang="ja-JP" sz="600" dirty="0"/>
          </a:p>
          <a:p>
            <a:r>
              <a:rPr kumimoji="1" lang="en-US" altLang="ja-JP" sz="600" dirty="0"/>
              <a:t>25 6 * * * root    test -x 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|| ( cd / &amp;&amp; run-parts --report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cron.daily</a:t>
            </a:r>
            <a:r>
              <a:rPr kumimoji="1" lang="en-US" altLang="ja-JP" sz="600" dirty="0"/>
              <a:t> )</a:t>
            </a:r>
          </a:p>
          <a:p>
            <a:r>
              <a:rPr kumimoji="1" lang="en-US" altLang="ja-JP" sz="600" dirty="0"/>
              <a:t>47 6 * * 7 root    test -x 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|| ( cd / &amp;&amp; run-parts --report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cron.weekly</a:t>
            </a:r>
            <a:r>
              <a:rPr kumimoji="1" lang="en-US" altLang="ja-JP" sz="600" dirty="0"/>
              <a:t> )</a:t>
            </a:r>
          </a:p>
          <a:p>
            <a:r>
              <a:rPr kumimoji="1" lang="en-US" altLang="ja-JP" sz="600" dirty="0"/>
              <a:t>52 6 1 * * root    test -x 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|| ( cd / &amp;&amp; run-parts --report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cron.monthly</a:t>
            </a:r>
            <a:r>
              <a:rPr kumimoji="1" lang="en-US" altLang="ja-JP" sz="600" dirty="0"/>
              <a:t> )</a:t>
            </a:r>
          </a:p>
          <a:p>
            <a:r>
              <a:rPr kumimoji="1" lang="en-US" altLang="ja-JP" sz="600" dirty="0"/>
              <a:t>#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07EADD64-D9F6-4F36-AD54-150B8B316AAB}"/>
              </a:ext>
            </a:extLst>
          </p:cNvPr>
          <p:cNvSpPr/>
          <p:nvPr/>
        </p:nvSpPr>
        <p:spPr>
          <a:xfrm>
            <a:off x="5706979" y="208419"/>
            <a:ext cx="5979694" cy="718668"/>
          </a:xfrm>
          <a:prstGeom prst="wedgeRectCallout">
            <a:avLst>
              <a:gd name="adj1" fmla="val -61175"/>
              <a:gd name="adj2" fmla="val 82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600" dirty="0"/>
              <a:t>#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cron.d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: crontab entries for the 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package</a:t>
            </a:r>
          </a:p>
          <a:p>
            <a:endParaRPr kumimoji="1" lang="en-US" altLang="ja-JP" sz="600" dirty="0"/>
          </a:p>
          <a:p>
            <a:r>
              <a:rPr kumimoji="1" lang="en-US" altLang="ja-JP" sz="600" dirty="0"/>
              <a:t>SHELL=/bin/</a:t>
            </a:r>
            <a:r>
              <a:rPr kumimoji="1" lang="en-US" altLang="ja-JP" sz="600" dirty="0" err="1"/>
              <a:t>sh</a:t>
            </a:r>
            <a:endParaRPr kumimoji="1" lang="en-US" altLang="ja-JP" sz="600" dirty="0"/>
          </a:p>
          <a:p>
            <a:r>
              <a:rPr kumimoji="1" lang="en-US" altLang="ja-JP" sz="600" dirty="0"/>
              <a:t>PATH=/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/local/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:/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/local/bin:/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:/bin:/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:/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/bin</a:t>
            </a:r>
          </a:p>
          <a:p>
            <a:endParaRPr kumimoji="1" lang="en-US" altLang="ja-JP" sz="600" dirty="0"/>
          </a:p>
          <a:p>
            <a:r>
              <a:rPr kumimoji="1" lang="en-US" altLang="ja-JP" sz="600" dirty="0"/>
              <a:t>30 7-23 * * * root [ -x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init.d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] &amp;&amp; if [ ! -d /run/</a:t>
            </a:r>
            <a:r>
              <a:rPr kumimoji="1" lang="en-US" altLang="ja-JP" sz="600" dirty="0" err="1"/>
              <a:t>systemd</a:t>
            </a:r>
            <a:r>
              <a:rPr kumimoji="1" lang="en-US" altLang="ja-JP" sz="600" dirty="0"/>
              <a:t>/system ]; then 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/invoke-</a:t>
            </a:r>
            <a:r>
              <a:rPr kumimoji="1" lang="en-US" altLang="ja-JP" sz="600" dirty="0" err="1"/>
              <a:t>rc.d</a:t>
            </a:r>
            <a:r>
              <a:rPr kumimoji="1" lang="en-US" altLang="ja-JP" sz="600" dirty="0"/>
              <a:t> 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start &gt;/dev/null; fi</a:t>
            </a:r>
          </a:p>
        </p:txBody>
      </p: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06C8F15A-87D8-448C-9A04-2EA05319C9CC}"/>
              </a:ext>
            </a:extLst>
          </p:cNvPr>
          <p:cNvSpPr/>
          <p:nvPr/>
        </p:nvSpPr>
        <p:spPr>
          <a:xfrm>
            <a:off x="3987727" y="1054645"/>
            <a:ext cx="1437775" cy="2887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etc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cron.d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anacron</a:t>
            </a:r>
            <a:endParaRPr kumimoji="1" lang="ja-JP" altLang="en-US" sz="9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0E944B-1C8E-418B-83D3-B017D9C6D767}"/>
              </a:ext>
            </a:extLst>
          </p:cNvPr>
          <p:cNvSpPr txBox="1"/>
          <p:nvPr/>
        </p:nvSpPr>
        <p:spPr>
          <a:xfrm>
            <a:off x="7688634" y="957182"/>
            <a:ext cx="4338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systemd</a:t>
            </a:r>
            <a:r>
              <a:rPr kumimoji="1" lang="ja-JP" altLang="en-US" sz="900" dirty="0"/>
              <a:t>環境では</a:t>
            </a:r>
            <a:r>
              <a:rPr kumimoji="1" lang="en-US" altLang="ja-JP" sz="900" dirty="0"/>
              <a:t>/run/</a:t>
            </a:r>
            <a:r>
              <a:rPr kumimoji="1" lang="en-US" altLang="ja-JP" sz="900" dirty="0" err="1"/>
              <a:t>systemd</a:t>
            </a:r>
            <a:r>
              <a:rPr kumimoji="1" lang="en-US" altLang="ja-JP" sz="900" dirty="0"/>
              <a:t>/system</a:t>
            </a:r>
            <a:r>
              <a:rPr lang="ja-JP" altLang="en-US" sz="900" dirty="0"/>
              <a:t>が</a:t>
            </a:r>
            <a:r>
              <a:rPr kumimoji="1" lang="ja-JP" altLang="en-US" sz="900" dirty="0"/>
              <a:t>存在するので</a:t>
            </a:r>
            <a:r>
              <a:rPr lang="en-US" altLang="ja-JP" sz="900" dirty="0" err="1"/>
              <a:t>anacron</a:t>
            </a:r>
            <a:r>
              <a:rPr lang="ja-JP" altLang="en-US" sz="900" dirty="0"/>
              <a:t>は</a:t>
            </a:r>
            <a:r>
              <a:rPr kumimoji="1" lang="ja-JP" altLang="en-US" sz="900" dirty="0"/>
              <a:t>実行されない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BA89499-C937-4DB1-BC49-163180766D5A}"/>
              </a:ext>
            </a:extLst>
          </p:cNvPr>
          <p:cNvSpPr/>
          <p:nvPr/>
        </p:nvSpPr>
        <p:spPr>
          <a:xfrm>
            <a:off x="703844" y="603557"/>
            <a:ext cx="914402" cy="288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cron.service</a:t>
            </a:r>
            <a:endParaRPr kumimoji="1" lang="ja-JP" altLang="en-US" sz="9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917BF5C-E917-4F1F-A9DA-E4CD707CF2EE}"/>
              </a:ext>
            </a:extLst>
          </p:cNvPr>
          <p:cNvSpPr/>
          <p:nvPr/>
        </p:nvSpPr>
        <p:spPr>
          <a:xfrm>
            <a:off x="1019672" y="3212893"/>
            <a:ext cx="1197147" cy="288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anacron.service</a:t>
            </a:r>
            <a:endParaRPr kumimoji="1" lang="ja-JP" altLang="en-US" sz="9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DC90FC0-1266-4CB2-828A-AC9C386AA128}"/>
              </a:ext>
            </a:extLst>
          </p:cNvPr>
          <p:cNvSpPr/>
          <p:nvPr/>
        </p:nvSpPr>
        <p:spPr>
          <a:xfrm>
            <a:off x="727904" y="2644230"/>
            <a:ext cx="1197147" cy="2887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anacron.timer</a:t>
            </a:r>
            <a:endParaRPr kumimoji="1" lang="ja-JP" altLang="en-US" sz="900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ADE5C1FB-2512-449B-9142-030718892ACA}"/>
              </a:ext>
            </a:extLst>
          </p:cNvPr>
          <p:cNvSpPr/>
          <p:nvPr/>
        </p:nvSpPr>
        <p:spPr>
          <a:xfrm>
            <a:off x="6220932" y="5106883"/>
            <a:ext cx="5173579" cy="1348059"/>
          </a:xfrm>
          <a:prstGeom prst="wedgeRectCallout">
            <a:avLst>
              <a:gd name="adj1" fmla="val -102112"/>
              <a:gd name="adj2" fmla="val -1133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600" dirty="0"/>
              <a:t>#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anacrontab</a:t>
            </a:r>
            <a:r>
              <a:rPr kumimoji="1" lang="en-US" altLang="ja-JP" sz="600" dirty="0"/>
              <a:t>: configuration file for </a:t>
            </a:r>
            <a:r>
              <a:rPr kumimoji="1" lang="en-US" altLang="ja-JP" sz="600" dirty="0" err="1"/>
              <a:t>anacron</a:t>
            </a:r>
            <a:endParaRPr kumimoji="1" lang="en-US" altLang="ja-JP" sz="600" dirty="0"/>
          </a:p>
          <a:p>
            <a:endParaRPr kumimoji="1" lang="en-US" altLang="ja-JP" sz="600" dirty="0"/>
          </a:p>
          <a:p>
            <a:r>
              <a:rPr kumimoji="1" lang="en-US" altLang="ja-JP" sz="600" dirty="0"/>
              <a:t># See 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(8) and </a:t>
            </a:r>
            <a:r>
              <a:rPr kumimoji="1" lang="en-US" altLang="ja-JP" sz="600" dirty="0" err="1"/>
              <a:t>anacrontab</a:t>
            </a:r>
            <a:r>
              <a:rPr kumimoji="1" lang="en-US" altLang="ja-JP" sz="600" dirty="0"/>
              <a:t>(5) for details.</a:t>
            </a:r>
          </a:p>
          <a:p>
            <a:endParaRPr kumimoji="1" lang="en-US" altLang="ja-JP" sz="600" dirty="0"/>
          </a:p>
          <a:p>
            <a:r>
              <a:rPr kumimoji="1" lang="en-US" altLang="ja-JP" sz="600" dirty="0"/>
              <a:t>SHELL=/bin/</a:t>
            </a:r>
            <a:r>
              <a:rPr kumimoji="1" lang="en-US" altLang="ja-JP" sz="600" dirty="0" err="1"/>
              <a:t>sh</a:t>
            </a:r>
            <a:endParaRPr kumimoji="1" lang="en-US" altLang="ja-JP" sz="600" dirty="0"/>
          </a:p>
          <a:p>
            <a:r>
              <a:rPr kumimoji="1" lang="en-US" altLang="ja-JP" sz="600" dirty="0"/>
              <a:t>PATH=/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/local/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:/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/local/bin:/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:/bin:/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:/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/bin</a:t>
            </a:r>
          </a:p>
          <a:p>
            <a:r>
              <a:rPr kumimoji="1" lang="en-US" altLang="ja-JP" sz="600" dirty="0"/>
              <a:t>HOME=/root</a:t>
            </a:r>
          </a:p>
          <a:p>
            <a:r>
              <a:rPr kumimoji="1" lang="en-US" altLang="ja-JP" sz="600" dirty="0"/>
              <a:t>LOGNAME=root</a:t>
            </a:r>
          </a:p>
          <a:p>
            <a:endParaRPr kumimoji="1" lang="en-US" altLang="ja-JP" sz="600" dirty="0"/>
          </a:p>
          <a:p>
            <a:r>
              <a:rPr kumimoji="1" lang="en-US" altLang="ja-JP" sz="600" dirty="0"/>
              <a:t># These replace </a:t>
            </a:r>
            <a:r>
              <a:rPr kumimoji="1" lang="en-US" altLang="ja-JP" sz="600" dirty="0" err="1"/>
              <a:t>cron's</a:t>
            </a:r>
            <a:r>
              <a:rPr kumimoji="1" lang="en-US" altLang="ja-JP" sz="600" dirty="0"/>
              <a:t> entries</a:t>
            </a:r>
          </a:p>
          <a:p>
            <a:r>
              <a:rPr kumimoji="1" lang="en-US" altLang="ja-JP" sz="600" dirty="0"/>
              <a:t>1                    5   </a:t>
            </a:r>
            <a:r>
              <a:rPr kumimoji="1" lang="en-US" altLang="ja-JP" sz="600" dirty="0" err="1"/>
              <a:t>cron.daily</a:t>
            </a:r>
            <a:r>
              <a:rPr kumimoji="1" lang="en-US" altLang="ja-JP" sz="600" dirty="0"/>
              <a:t>	run-parts --report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cron.daily</a:t>
            </a:r>
            <a:endParaRPr kumimoji="1" lang="en-US" altLang="ja-JP" sz="600" dirty="0"/>
          </a:p>
          <a:p>
            <a:r>
              <a:rPr kumimoji="1" lang="en-US" altLang="ja-JP" sz="600" dirty="0"/>
              <a:t>7                   10  </a:t>
            </a:r>
            <a:r>
              <a:rPr kumimoji="1" lang="en-US" altLang="ja-JP" sz="600" dirty="0" err="1"/>
              <a:t>cron.weekly</a:t>
            </a:r>
            <a:r>
              <a:rPr kumimoji="1" lang="en-US" altLang="ja-JP" sz="600" dirty="0"/>
              <a:t>	run-parts --report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cron.weekly</a:t>
            </a:r>
            <a:endParaRPr kumimoji="1" lang="en-US" altLang="ja-JP" sz="600" dirty="0"/>
          </a:p>
          <a:p>
            <a:r>
              <a:rPr kumimoji="1" lang="en-US" altLang="ja-JP" sz="600" dirty="0"/>
              <a:t>@monthly     15  </a:t>
            </a:r>
            <a:r>
              <a:rPr kumimoji="1" lang="en-US" altLang="ja-JP" sz="600" dirty="0" err="1"/>
              <a:t>cron.monthly</a:t>
            </a:r>
            <a:r>
              <a:rPr kumimoji="1" lang="en-US" altLang="ja-JP" sz="600" dirty="0"/>
              <a:t>	run-parts --report /</a:t>
            </a:r>
            <a:r>
              <a:rPr kumimoji="1" lang="en-US" altLang="ja-JP" sz="600" dirty="0" err="1"/>
              <a:t>etc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cron.monthly</a:t>
            </a:r>
            <a:endParaRPr kumimoji="1" lang="en-US" altLang="ja-JP" sz="600" dirty="0"/>
          </a:p>
        </p:txBody>
      </p:sp>
      <p:sp>
        <p:nvSpPr>
          <p:cNvPr id="21" name="フローチャート: 書類 20">
            <a:extLst>
              <a:ext uri="{FF2B5EF4-FFF2-40B4-BE49-F238E27FC236}">
                <a16:creationId xmlns:a16="http://schemas.microsoft.com/office/drawing/2014/main" id="{86A301BA-1AA9-4E5E-B0C4-ED7C58D62505}"/>
              </a:ext>
            </a:extLst>
          </p:cNvPr>
          <p:cNvSpPr/>
          <p:nvPr/>
        </p:nvSpPr>
        <p:spPr>
          <a:xfrm>
            <a:off x="2213190" y="4537389"/>
            <a:ext cx="2036345" cy="31979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/var/spool/</a:t>
            </a:r>
            <a:r>
              <a:rPr kumimoji="1" lang="en-US" altLang="ja-JP" sz="900" dirty="0" err="1"/>
              <a:t>anacron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cron.daily</a:t>
            </a:r>
            <a:endParaRPr kumimoji="1" lang="ja-JP" altLang="en-US" sz="900" dirty="0"/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AC12B6EC-4FB2-448C-9A36-435141676CB5}"/>
              </a:ext>
            </a:extLst>
          </p:cNvPr>
          <p:cNvSpPr/>
          <p:nvPr/>
        </p:nvSpPr>
        <p:spPr>
          <a:xfrm>
            <a:off x="2213190" y="4943397"/>
            <a:ext cx="2036345" cy="31979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/var/spool/</a:t>
            </a:r>
            <a:r>
              <a:rPr kumimoji="1" lang="en-US" altLang="ja-JP" sz="900" dirty="0" err="1"/>
              <a:t>anacron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</a:t>
            </a:r>
            <a:r>
              <a:rPr lang="en-US" altLang="ja-JP" sz="900" dirty="0" err="1"/>
              <a:t>weekly</a:t>
            </a:r>
            <a:endParaRPr kumimoji="1" lang="ja-JP" altLang="en-US" sz="900" dirty="0"/>
          </a:p>
        </p:txBody>
      </p:sp>
      <p:sp>
        <p:nvSpPr>
          <p:cNvPr id="23" name="フローチャート: 書類 22">
            <a:extLst>
              <a:ext uri="{FF2B5EF4-FFF2-40B4-BE49-F238E27FC236}">
                <a16:creationId xmlns:a16="http://schemas.microsoft.com/office/drawing/2014/main" id="{11F21F07-4A6E-4317-BBBF-FC827AE3EB41}"/>
              </a:ext>
            </a:extLst>
          </p:cNvPr>
          <p:cNvSpPr/>
          <p:nvPr/>
        </p:nvSpPr>
        <p:spPr>
          <a:xfrm>
            <a:off x="2213190" y="5361303"/>
            <a:ext cx="2036345" cy="31979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/var/spool/</a:t>
            </a:r>
            <a:r>
              <a:rPr kumimoji="1" lang="en-US" altLang="ja-JP" sz="900" dirty="0" err="1"/>
              <a:t>anacron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</a:t>
            </a:r>
            <a:r>
              <a:rPr lang="en-US" altLang="ja-JP" sz="900" dirty="0" err="1"/>
              <a:t>monthly</a:t>
            </a:r>
            <a:endParaRPr kumimoji="1" lang="ja-JP" altLang="en-US" sz="900" dirty="0"/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F61DBA87-1E8E-4335-B4AE-3600FF02CD59}"/>
              </a:ext>
            </a:extLst>
          </p:cNvPr>
          <p:cNvSpPr/>
          <p:nvPr/>
        </p:nvSpPr>
        <p:spPr>
          <a:xfrm>
            <a:off x="4595019" y="4705445"/>
            <a:ext cx="640214" cy="288758"/>
          </a:xfrm>
          <a:prstGeom prst="wedgeRectCallout">
            <a:avLst>
              <a:gd name="adj1" fmla="val -91307"/>
              <a:gd name="adj2" fmla="val -520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700" dirty="0"/>
              <a:t>20210113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E6FEFF9-F300-4A97-9069-59A399017FBB}"/>
              </a:ext>
            </a:extLst>
          </p:cNvPr>
          <p:cNvSpPr/>
          <p:nvPr/>
        </p:nvSpPr>
        <p:spPr>
          <a:xfrm>
            <a:off x="2231857" y="5809008"/>
            <a:ext cx="902369" cy="2887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run-parts</a:t>
            </a:r>
            <a:endParaRPr kumimoji="1" lang="ja-JP" altLang="en-US" sz="900" dirty="0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9069DD53-E6B3-42D3-85F2-577DA7238EBF}"/>
              </a:ext>
            </a:extLst>
          </p:cNvPr>
          <p:cNvSpPr/>
          <p:nvPr/>
        </p:nvSpPr>
        <p:spPr>
          <a:xfrm>
            <a:off x="6249405" y="3587982"/>
            <a:ext cx="5173579" cy="1218194"/>
          </a:xfrm>
          <a:prstGeom prst="wedgeRectCallout">
            <a:avLst>
              <a:gd name="adj1" fmla="val -56764"/>
              <a:gd name="adj2" fmla="val -3725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600" dirty="0"/>
              <a:t>#!/bin/sh</a:t>
            </a:r>
          </a:p>
          <a:p>
            <a:r>
              <a:rPr kumimoji="1" lang="en-US" altLang="ja-JP" sz="600" dirty="0"/>
              <a:t>#</a:t>
            </a:r>
          </a:p>
          <a:p>
            <a:r>
              <a:rPr kumimoji="1" lang="en-US" altLang="ja-JP" sz="600" dirty="0"/>
              <a:t># </a:t>
            </a:r>
            <a:r>
              <a:rPr kumimoji="1" lang="en-US" altLang="ja-JP" sz="600" dirty="0" err="1"/>
              <a:t>anacron's</a:t>
            </a:r>
            <a:r>
              <a:rPr kumimoji="1" lang="en-US" altLang="ja-JP" sz="600" dirty="0"/>
              <a:t> </a:t>
            </a:r>
            <a:r>
              <a:rPr kumimoji="1" lang="en-US" altLang="ja-JP" sz="600" dirty="0" err="1"/>
              <a:t>cron</a:t>
            </a:r>
            <a:r>
              <a:rPr kumimoji="1" lang="en-US" altLang="ja-JP" sz="600" dirty="0"/>
              <a:t> script</a:t>
            </a:r>
          </a:p>
          <a:p>
            <a:r>
              <a:rPr kumimoji="1" lang="en-US" altLang="ja-JP" sz="600" dirty="0"/>
              <a:t>#</a:t>
            </a:r>
          </a:p>
          <a:p>
            <a:r>
              <a:rPr kumimoji="1" lang="en-US" altLang="ja-JP" sz="600" dirty="0"/>
              <a:t># This script updates 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time stamps. It is called through run-parts</a:t>
            </a:r>
          </a:p>
          <a:p>
            <a:r>
              <a:rPr kumimoji="1" lang="en-US" altLang="ja-JP" sz="600" dirty="0"/>
              <a:t># either by 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itself or by </a:t>
            </a:r>
            <a:r>
              <a:rPr kumimoji="1" lang="en-US" altLang="ja-JP" sz="600" dirty="0" err="1"/>
              <a:t>cron</a:t>
            </a:r>
            <a:r>
              <a:rPr kumimoji="1" lang="en-US" altLang="ja-JP" sz="600" dirty="0"/>
              <a:t>.</a:t>
            </a:r>
          </a:p>
          <a:p>
            <a:r>
              <a:rPr kumimoji="1" lang="en-US" altLang="ja-JP" sz="600" dirty="0"/>
              <a:t>#</a:t>
            </a:r>
          </a:p>
          <a:p>
            <a:r>
              <a:rPr kumimoji="1" lang="en-US" altLang="ja-JP" sz="600" dirty="0"/>
              <a:t># The script is called "0anacron" to assure that it will be executed</a:t>
            </a:r>
          </a:p>
          <a:p>
            <a:r>
              <a:rPr kumimoji="1" lang="en-US" altLang="ja-JP" sz="600" dirty="0"/>
              <a:t># _before_ all other scripts.</a:t>
            </a:r>
          </a:p>
          <a:p>
            <a:endParaRPr kumimoji="1" lang="en-US" altLang="ja-JP" sz="600" dirty="0"/>
          </a:p>
          <a:p>
            <a:r>
              <a:rPr kumimoji="1" lang="en-US" altLang="ja-JP" sz="600" dirty="0"/>
              <a:t>test -x /</a:t>
            </a:r>
            <a:r>
              <a:rPr kumimoji="1" lang="en-US" altLang="ja-JP" sz="600" dirty="0" err="1"/>
              <a:t>usr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sbin</a:t>
            </a:r>
            <a:r>
              <a:rPr kumimoji="1" lang="en-US" altLang="ja-JP" sz="600" dirty="0"/>
              <a:t>/</a:t>
            </a:r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|| exit 0</a:t>
            </a:r>
          </a:p>
          <a:p>
            <a:r>
              <a:rPr kumimoji="1" lang="en-US" altLang="ja-JP" sz="600" dirty="0" err="1"/>
              <a:t>anacron</a:t>
            </a:r>
            <a:r>
              <a:rPr kumimoji="1" lang="en-US" altLang="ja-JP" sz="600" dirty="0"/>
              <a:t> -u </a:t>
            </a:r>
            <a:r>
              <a:rPr kumimoji="1" lang="en-US" altLang="ja-JP" sz="600" dirty="0" err="1"/>
              <a:t>cron.daily</a:t>
            </a:r>
            <a:endParaRPr kumimoji="1" lang="en-US" altLang="ja-JP" sz="600" dirty="0"/>
          </a:p>
        </p:txBody>
      </p:sp>
      <p:sp>
        <p:nvSpPr>
          <p:cNvPr id="27" name="フローチャート: 書類 26">
            <a:extLst>
              <a:ext uri="{FF2B5EF4-FFF2-40B4-BE49-F238E27FC236}">
                <a16:creationId xmlns:a16="http://schemas.microsoft.com/office/drawing/2014/main" id="{2E80BB46-5CBE-4C2A-B6AA-02A9FDAB07BB}"/>
              </a:ext>
            </a:extLst>
          </p:cNvPr>
          <p:cNvSpPr/>
          <p:nvPr/>
        </p:nvSpPr>
        <p:spPr>
          <a:xfrm>
            <a:off x="4338842" y="3050882"/>
            <a:ext cx="1721520" cy="2887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etc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</a:t>
            </a:r>
            <a:r>
              <a:rPr lang="en-US" altLang="ja-JP" sz="900" dirty="0" err="1"/>
              <a:t>hourly</a:t>
            </a:r>
            <a:r>
              <a:rPr kumimoji="1" lang="en-US" altLang="ja-JP" sz="900" dirty="0"/>
              <a:t>/*</a:t>
            </a:r>
            <a:endParaRPr kumimoji="1" lang="ja-JP" altLang="en-US" sz="900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A0F73EE-6CAD-4726-8FF3-6C2F7A55CE71}"/>
              </a:ext>
            </a:extLst>
          </p:cNvPr>
          <p:cNvSpPr/>
          <p:nvPr/>
        </p:nvSpPr>
        <p:spPr>
          <a:xfrm>
            <a:off x="3568135" y="2699909"/>
            <a:ext cx="902369" cy="2887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run-parts</a:t>
            </a:r>
            <a:endParaRPr kumimoji="1" lang="ja-JP" altLang="en-US" sz="900" dirty="0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EC892F9-2E09-4911-A422-060DCE9F4650}"/>
              </a:ext>
            </a:extLst>
          </p:cNvPr>
          <p:cNvCxnSpPr>
            <a:stCxn id="6" idx="2"/>
            <a:endCxn id="17" idx="1"/>
          </p:cNvCxnSpPr>
          <p:nvPr/>
        </p:nvCxnSpPr>
        <p:spPr>
          <a:xfrm rot="16200000" flipH="1">
            <a:off x="444571" y="488663"/>
            <a:ext cx="306994" cy="2115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AA38C385-2DBC-4DB1-A836-6E842128200B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 rot="16200000" flipH="1">
            <a:off x="1227314" y="826045"/>
            <a:ext cx="324662" cy="4572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5418F56-4DCC-429E-A7F0-968E243B63E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231857" y="352799"/>
            <a:ext cx="518124" cy="8641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DB24419C-CD96-4A90-BAE2-78D62AAA9EB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231857" y="723680"/>
            <a:ext cx="512108" cy="493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49CC6C84-FF40-42B5-8A92-FD7154017C0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31857" y="1216977"/>
            <a:ext cx="512107" cy="12274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814A9CE-4E0F-4E3B-B5E4-DF0152A6ACEA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rot="16200000" flipH="1">
            <a:off x="3497624" y="708920"/>
            <a:ext cx="350055" cy="6301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71FBD32F-81AF-485A-83EB-15337D391567}"/>
              </a:ext>
            </a:extLst>
          </p:cNvPr>
          <p:cNvCxnSpPr>
            <a:cxnSpLocks/>
            <a:stCxn id="6" idx="2"/>
            <a:endCxn id="19" idx="1"/>
          </p:cNvCxnSpPr>
          <p:nvPr/>
        </p:nvCxnSpPr>
        <p:spPr>
          <a:xfrm rot="16200000" flipH="1">
            <a:off x="-563735" y="1496969"/>
            <a:ext cx="2347667" cy="2356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43C68ECE-F9CA-43FE-A148-B4D6C549F89A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1332410" y="2927056"/>
            <a:ext cx="279905" cy="2917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9B67328C-7A90-49C3-ACB1-1AFF46036122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1540908" y="3578989"/>
            <a:ext cx="256946" cy="1022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96652BFC-3BB5-4519-8C45-35ADF002F45F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4019321" y="2568245"/>
            <a:ext cx="2274973" cy="1316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26A3D798-E741-494A-82BE-2225AFE43C8E}"/>
              </a:ext>
            </a:extLst>
          </p:cNvPr>
          <p:cNvCxnSpPr>
            <a:cxnSpLocks/>
            <a:stCxn id="28" idx="2"/>
            <a:endCxn id="27" idx="1"/>
          </p:cNvCxnSpPr>
          <p:nvPr/>
        </p:nvCxnSpPr>
        <p:spPr>
          <a:xfrm rot="16200000" flipH="1">
            <a:off x="4075784" y="2932203"/>
            <a:ext cx="206594" cy="3195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4493A2F8-57B0-437B-8760-99D3F86CA6C8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1964160" y="4035318"/>
            <a:ext cx="381373" cy="1166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CBCEB4F0-A5FA-4AFE-ACEE-7063ACDF50A4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>
          <a:xfrm rot="16200000" flipH="1">
            <a:off x="1757691" y="4241787"/>
            <a:ext cx="794310" cy="1166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FB7226D8-66D8-4970-AD3E-7749FC8450F2}"/>
              </a:ext>
            </a:extLst>
          </p:cNvPr>
          <p:cNvCxnSpPr>
            <a:cxnSpLocks/>
            <a:stCxn id="5" idx="2"/>
            <a:endCxn id="22" idx="1"/>
          </p:cNvCxnSpPr>
          <p:nvPr/>
        </p:nvCxnSpPr>
        <p:spPr>
          <a:xfrm rot="16200000" flipH="1">
            <a:off x="1554687" y="4444791"/>
            <a:ext cx="1200318" cy="1166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13D7E039-15AF-4BAB-982F-EE208AFEBEDF}"/>
              </a:ext>
            </a:extLst>
          </p:cNvPr>
          <p:cNvCxnSpPr>
            <a:cxnSpLocks/>
            <a:stCxn id="5" idx="2"/>
            <a:endCxn id="23" idx="1"/>
          </p:cNvCxnSpPr>
          <p:nvPr/>
        </p:nvCxnSpPr>
        <p:spPr>
          <a:xfrm rot="16200000" flipH="1">
            <a:off x="1345734" y="4653744"/>
            <a:ext cx="1618224" cy="1166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BB34A88-B036-4B0E-BC66-30678AA8EE75}"/>
              </a:ext>
            </a:extLst>
          </p:cNvPr>
          <p:cNvSpPr txBox="1"/>
          <p:nvPr/>
        </p:nvSpPr>
        <p:spPr>
          <a:xfrm>
            <a:off x="9158417" y="4808057"/>
            <a:ext cx="25282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cron.daily</a:t>
            </a:r>
            <a:r>
              <a:rPr lang="ja-JP" altLang="en-US" sz="900" dirty="0"/>
              <a:t>が</a:t>
            </a:r>
            <a:r>
              <a:rPr lang="en-US" altLang="ja-JP" sz="900" dirty="0" err="1"/>
              <a:t>anacron</a:t>
            </a:r>
            <a:r>
              <a:rPr lang="ja-JP" altLang="en-US" sz="900" dirty="0"/>
              <a:t>によって毎日実行される</a:t>
            </a:r>
            <a:endParaRPr kumimoji="1" lang="ja-JP" altLang="en-US" sz="900" dirty="0"/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6CB8A439-5402-49ED-95D4-23B4CCC58C3F}"/>
              </a:ext>
            </a:extLst>
          </p:cNvPr>
          <p:cNvCxnSpPr>
            <a:cxnSpLocks/>
            <a:stCxn id="20" idx="1"/>
            <a:endCxn id="25" idx="1"/>
          </p:cNvCxnSpPr>
          <p:nvPr/>
        </p:nvCxnSpPr>
        <p:spPr>
          <a:xfrm rot="10800000" flipV="1">
            <a:off x="2231858" y="5780913"/>
            <a:ext cx="3989075" cy="172474"/>
          </a:xfrm>
          <a:prstGeom prst="bentConnector3">
            <a:avLst>
              <a:gd name="adj1" fmla="val 1057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フローチャート: 書類 90">
            <a:extLst>
              <a:ext uri="{FF2B5EF4-FFF2-40B4-BE49-F238E27FC236}">
                <a16:creationId xmlns:a16="http://schemas.microsoft.com/office/drawing/2014/main" id="{FC7F4644-C6C9-4F23-BC44-5E30D33FAB7F}"/>
              </a:ext>
            </a:extLst>
          </p:cNvPr>
          <p:cNvSpPr/>
          <p:nvPr/>
        </p:nvSpPr>
        <p:spPr>
          <a:xfrm>
            <a:off x="3440411" y="5864653"/>
            <a:ext cx="1721520" cy="2887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etc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cron.daily</a:t>
            </a:r>
            <a:r>
              <a:rPr kumimoji="1" lang="en-US" altLang="ja-JP" sz="900" dirty="0"/>
              <a:t>/*</a:t>
            </a:r>
            <a:endParaRPr kumimoji="1" lang="ja-JP" altLang="en-US" sz="900" dirty="0"/>
          </a:p>
        </p:txBody>
      </p:sp>
      <p:sp>
        <p:nvSpPr>
          <p:cNvPr id="92" name="フローチャート: 書類 91">
            <a:extLst>
              <a:ext uri="{FF2B5EF4-FFF2-40B4-BE49-F238E27FC236}">
                <a16:creationId xmlns:a16="http://schemas.microsoft.com/office/drawing/2014/main" id="{D80A3342-5DD8-4472-A803-4FE18A17A23D}"/>
              </a:ext>
            </a:extLst>
          </p:cNvPr>
          <p:cNvSpPr/>
          <p:nvPr/>
        </p:nvSpPr>
        <p:spPr>
          <a:xfrm>
            <a:off x="3440411" y="6192589"/>
            <a:ext cx="1721520" cy="2887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etc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</a:t>
            </a:r>
            <a:r>
              <a:rPr lang="en-US" altLang="ja-JP" sz="900" dirty="0" err="1"/>
              <a:t>weekly</a:t>
            </a:r>
            <a:r>
              <a:rPr kumimoji="1" lang="en-US" altLang="ja-JP" sz="900" dirty="0"/>
              <a:t>/*</a:t>
            </a:r>
            <a:endParaRPr kumimoji="1" lang="ja-JP" altLang="en-US" sz="900" dirty="0"/>
          </a:p>
        </p:txBody>
      </p:sp>
      <p:sp>
        <p:nvSpPr>
          <p:cNvPr id="93" name="フローチャート: 書類 92">
            <a:extLst>
              <a:ext uri="{FF2B5EF4-FFF2-40B4-BE49-F238E27FC236}">
                <a16:creationId xmlns:a16="http://schemas.microsoft.com/office/drawing/2014/main" id="{17953E1D-0BBF-464E-AAA9-BE692C0DC85D}"/>
              </a:ext>
            </a:extLst>
          </p:cNvPr>
          <p:cNvSpPr/>
          <p:nvPr/>
        </p:nvSpPr>
        <p:spPr>
          <a:xfrm>
            <a:off x="3440411" y="6520525"/>
            <a:ext cx="1721520" cy="2887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etc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</a:t>
            </a:r>
            <a:r>
              <a:rPr lang="en-US" altLang="ja-JP" sz="900" dirty="0" err="1"/>
              <a:t>monthly</a:t>
            </a:r>
            <a:r>
              <a:rPr kumimoji="1" lang="en-US" altLang="ja-JP" sz="900" dirty="0"/>
              <a:t>/*</a:t>
            </a:r>
            <a:endParaRPr kumimoji="1" lang="ja-JP" altLang="en-US" sz="900" dirty="0"/>
          </a:p>
        </p:txBody>
      </p: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29E5694E-B1C3-414E-9020-A003C15BC605}"/>
              </a:ext>
            </a:extLst>
          </p:cNvPr>
          <p:cNvCxnSpPr>
            <a:cxnSpLocks/>
            <a:stCxn id="25" idx="3"/>
            <a:endCxn id="91" idx="1"/>
          </p:cNvCxnSpPr>
          <p:nvPr/>
        </p:nvCxnSpPr>
        <p:spPr>
          <a:xfrm>
            <a:off x="3134226" y="5953387"/>
            <a:ext cx="306185" cy="556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23F57CF5-FA52-472B-90D4-515D9F067225}"/>
              </a:ext>
            </a:extLst>
          </p:cNvPr>
          <p:cNvCxnSpPr>
            <a:cxnSpLocks/>
            <a:stCxn id="25" idx="3"/>
            <a:endCxn id="92" idx="1"/>
          </p:cNvCxnSpPr>
          <p:nvPr/>
        </p:nvCxnSpPr>
        <p:spPr>
          <a:xfrm>
            <a:off x="3134226" y="5953387"/>
            <a:ext cx="306185" cy="383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B99CA542-63D6-43E9-96CB-7F617CF86587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>
            <a:off x="3134226" y="5953387"/>
            <a:ext cx="306185" cy="7115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24301BBD-BA00-43AD-9189-8D3ED01147F7}"/>
              </a:ext>
            </a:extLst>
          </p:cNvPr>
          <p:cNvSpPr txBox="1"/>
          <p:nvPr/>
        </p:nvSpPr>
        <p:spPr>
          <a:xfrm>
            <a:off x="146137" y="59601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起動</a:t>
            </a:r>
            <a:endParaRPr kumimoji="1" lang="ja-JP" altLang="en-US" sz="8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193C7CC7-2C95-4161-80BD-1CE4EA1FBF78}"/>
              </a:ext>
            </a:extLst>
          </p:cNvPr>
          <p:cNvSpPr txBox="1"/>
          <p:nvPr/>
        </p:nvSpPr>
        <p:spPr>
          <a:xfrm>
            <a:off x="146137" y="258317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起動</a:t>
            </a:r>
            <a:endParaRPr kumimoji="1" lang="ja-JP" altLang="en-US" sz="8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B069D414-2BF7-4F05-BF21-902DD57C4CD0}"/>
              </a:ext>
            </a:extLst>
          </p:cNvPr>
          <p:cNvSpPr txBox="1"/>
          <p:nvPr/>
        </p:nvSpPr>
        <p:spPr>
          <a:xfrm>
            <a:off x="584097" y="298596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一日一回起動</a:t>
            </a:r>
            <a:endParaRPr kumimoji="1" lang="ja-JP" altLang="en-US" sz="8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79F9B6C-4ED5-4CE1-8A2A-5042CC98548A}"/>
              </a:ext>
            </a:extLst>
          </p:cNvPr>
          <p:cNvSpPr txBox="1"/>
          <p:nvPr/>
        </p:nvSpPr>
        <p:spPr>
          <a:xfrm>
            <a:off x="561385" y="1212795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デーモンとして起動</a:t>
            </a:r>
            <a:endParaRPr kumimoji="1" lang="ja-JP" altLang="en-US" sz="8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3B8A074-02D3-4047-96F9-DB28D6871B52}"/>
              </a:ext>
            </a:extLst>
          </p:cNvPr>
          <p:cNvSpPr txBox="1"/>
          <p:nvPr/>
        </p:nvSpPr>
        <p:spPr>
          <a:xfrm>
            <a:off x="2064182" y="1404656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/>
              <a:t>1</a:t>
            </a:r>
            <a:r>
              <a:rPr lang="ja-JP" altLang="en-US" sz="800" dirty="0"/>
              <a:t>分ごとにチェック</a:t>
            </a:r>
            <a:endParaRPr kumimoji="1" lang="ja-JP" altLang="en-US" sz="8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EBB0DEF-C546-4DCE-8AC1-BB321C15B535}"/>
              </a:ext>
            </a:extLst>
          </p:cNvPr>
          <p:cNvSpPr txBox="1"/>
          <p:nvPr/>
        </p:nvSpPr>
        <p:spPr>
          <a:xfrm>
            <a:off x="1228395" y="361421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起動</a:t>
            </a:r>
            <a:endParaRPr kumimoji="1" lang="ja-JP" altLang="en-US" sz="80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C9F350F-F388-4450-826A-234142EB079D}"/>
              </a:ext>
            </a:extLst>
          </p:cNvPr>
          <p:cNvSpPr txBox="1"/>
          <p:nvPr/>
        </p:nvSpPr>
        <p:spPr>
          <a:xfrm>
            <a:off x="5370288" y="1100079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日中の一時間毎に起動</a:t>
            </a:r>
            <a:endParaRPr kumimoji="1" lang="ja-JP" altLang="en-US" sz="8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A993C573-3A43-4588-8829-4A8CACFA5E98}"/>
              </a:ext>
            </a:extLst>
          </p:cNvPr>
          <p:cNvSpPr txBox="1"/>
          <p:nvPr/>
        </p:nvSpPr>
        <p:spPr>
          <a:xfrm>
            <a:off x="933109" y="41901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定義ファイルを確認</a:t>
            </a:r>
            <a:endParaRPr kumimoji="1" lang="ja-JP" altLang="en-US" sz="8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0E1B3AF8-8520-4E85-AC97-69E5E07236F9}"/>
              </a:ext>
            </a:extLst>
          </p:cNvPr>
          <p:cNvSpPr txBox="1"/>
          <p:nvPr/>
        </p:nvSpPr>
        <p:spPr>
          <a:xfrm>
            <a:off x="933109" y="4980084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前回の実行日を確認</a:t>
            </a:r>
            <a:endParaRPr kumimoji="1" lang="ja-JP" altLang="en-US" sz="8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FC2874B-FF34-40EF-BA85-CF6E1551B179}"/>
              </a:ext>
            </a:extLst>
          </p:cNvPr>
          <p:cNvSpPr txBox="1"/>
          <p:nvPr/>
        </p:nvSpPr>
        <p:spPr>
          <a:xfrm>
            <a:off x="703844" y="5962663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条件に合致した処理を実行</a:t>
            </a:r>
            <a:endParaRPr kumimoji="1" lang="ja-JP" altLang="en-US" sz="8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9E02EFA9-3BD9-4E3A-92CF-B29AA2687F38}"/>
              </a:ext>
            </a:extLst>
          </p:cNvPr>
          <p:cNvSpPr txBox="1"/>
          <p:nvPr/>
        </p:nvSpPr>
        <p:spPr>
          <a:xfrm>
            <a:off x="113654" y="6490372"/>
            <a:ext cx="819455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800" dirty="0"/>
              <a:t>Ubuntu20.04</a:t>
            </a:r>
            <a:endParaRPr kumimoji="1" lang="ja-JP" altLang="en-US" sz="800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89618FE-7EEA-4731-B0C0-7FB8CC7F6D24}"/>
              </a:ext>
            </a:extLst>
          </p:cNvPr>
          <p:cNvSpPr txBox="1"/>
          <p:nvPr/>
        </p:nvSpPr>
        <p:spPr>
          <a:xfrm>
            <a:off x="2812298" y="331954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毎日</a:t>
            </a:r>
            <a:r>
              <a:rPr lang="en-US" altLang="ja-JP" sz="800" dirty="0"/>
              <a:t>06:25</a:t>
            </a:r>
          </a:p>
          <a:p>
            <a:r>
              <a:rPr lang="ja-JP" altLang="en-US" sz="800" dirty="0"/>
              <a:t>日曜</a:t>
            </a:r>
            <a:r>
              <a:rPr lang="en-US" altLang="ja-JP" sz="800" dirty="0"/>
              <a:t>06:47</a:t>
            </a:r>
          </a:p>
          <a:p>
            <a:r>
              <a:rPr lang="en-US" altLang="ja-JP" sz="800" dirty="0"/>
              <a:t> 1</a:t>
            </a:r>
            <a:r>
              <a:rPr lang="ja-JP" altLang="en-US" sz="800" dirty="0"/>
              <a:t>日</a:t>
            </a:r>
            <a:r>
              <a:rPr lang="en-US" altLang="ja-JP" sz="800" dirty="0"/>
              <a:t>06:52 </a:t>
            </a:r>
            <a:r>
              <a:rPr lang="ja-JP" altLang="en-US" sz="800" dirty="0"/>
              <a:t>に起動</a:t>
            </a:r>
            <a:endParaRPr kumimoji="1" lang="ja-JP" altLang="en-US" sz="800" dirty="0"/>
          </a:p>
        </p:txBody>
      </p:sp>
      <p:sp>
        <p:nvSpPr>
          <p:cNvPr id="130" name="フローチャート: 書類 129">
            <a:extLst>
              <a:ext uri="{FF2B5EF4-FFF2-40B4-BE49-F238E27FC236}">
                <a16:creationId xmlns:a16="http://schemas.microsoft.com/office/drawing/2014/main" id="{C3499497-B01A-4C46-9CA2-A455D5571C48}"/>
              </a:ext>
            </a:extLst>
          </p:cNvPr>
          <p:cNvSpPr/>
          <p:nvPr/>
        </p:nvSpPr>
        <p:spPr>
          <a:xfrm>
            <a:off x="4338842" y="3450250"/>
            <a:ext cx="1721520" cy="2887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/</a:t>
            </a:r>
            <a:r>
              <a:rPr kumimoji="1" lang="en-US" altLang="ja-JP" sz="900" dirty="0" err="1"/>
              <a:t>etc</a:t>
            </a:r>
            <a:r>
              <a:rPr kumimoji="1" lang="en-US" altLang="ja-JP" sz="900" dirty="0"/>
              <a:t>/</a:t>
            </a:r>
            <a:r>
              <a:rPr kumimoji="1" lang="en-US" altLang="ja-JP" sz="900" dirty="0" err="1"/>
              <a:t>cron.</a:t>
            </a:r>
            <a:r>
              <a:rPr lang="en-US" altLang="ja-JP" sz="900" dirty="0" err="1"/>
              <a:t>daily</a:t>
            </a:r>
            <a:r>
              <a:rPr kumimoji="1" lang="en-US" altLang="ja-JP" sz="900" dirty="0"/>
              <a:t>/0anacron</a:t>
            </a:r>
            <a:endParaRPr kumimoji="1" lang="ja-JP" altLang="en-US" sz="900" dirty="0"/>
          </a:p>
        </p:txBody>
      </p: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A1CB5FDF-25D6-4C7A-8FA7-27574A5201DB}"/>
              </a:ext>
            </a:extLst>
          </p:cNvPr>
          <p:cNvCxnSpPr>
            <a:cxnSpLocks/>
            <a:stCxn id="28" idx="2"/>
            <a:endCxn id="5" idx="3"/>
          </p:cNvCxnSpPr>
          <p:nvPr/>
        </p:nvCxnSpPr>
        <p:spPr>
          <a:xfrm rot="5400000">
            <a:off x="2860940" y="2600217"/>
            <a:ext cx="769930" cy="15468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9B94C9CB-299C-4B19-AFE9-7E195BC7DE16}"/>
              </a:ext>
            </a:extLst>
          </p:cNvPr>
          <p:cNvCxnSpPr>
            <a:cxnSpLocks/>
            <a:stCxn id="28" idx="2"/>
            <a:endCxn id="130" idx="1"/>
          </p:cNvCxnSpPr>
          <p:nvPr/>
        </p:nvCxnSpPr>
        <p:spPr>
          <a:xfrm rot="16200000" flipH="1">
            <a:off x="3876100" y="3131887"/>
            <a:ext cx="605962" cy="319522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AC7C3126-C9BE-447B-A54D-6CF583CF511D}"/>
              </a:ext>
            </a:extLst>
          </p:cNvPr>
          <p:cNvSpPr txBox="1"/>
          <p:nvPr/>
        </p:nvSpPr>
        <p:spPr>
          <a:xfrm>
            <a:off x="4038106" y="3729399"/>
            <a:ext cx="17972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 err="1"/>
              <a:t>anacron</a:t>
            </a:r>
            <a:r>
              <a:rPr lang="ja-JP" altLang="en-US" sz="800" dirty="0"/>
              <a:t>が存在すれば実行されない</a:t>
            </a:r>
            <a:endParaRPr kumimoji="1" lang="ja-JP" altLang="en-US" sz="8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68CFDA8-8F42-4FD3-8A23-4F6F893F9EF3}"/>
              </a:ext>
            </a:extLst>
          </p:cNvPr>
          <p:cNvSpPr txBox="1"/>
          <p:nvPr/>
        </p:nvSpPr>
        <p:spPr>
          <a:xfrm>
            <a:off x="113654" y="6220773"/>
            <a:ext cx="819455" cy="2154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800" dirty="0"/>
              <a:t>Ubuntu18.04</a:t>
            </a:r>
            <a:endParaRPr kumimoji="1" lang="ja-JP" altLang="en-US" sz="800" dirty="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820B2436-D4A9-4060-9639-AF59FFF5DFB8}"/>
              </a:ext>
            </a:extLst>
          </p:cNvPr>
          <p:cNvSpPr txBox="1"/>
          <p:nvPr/>
        </p:nvSpPr>
        <p:spPr>
          <a:xfrm>
            <a:off x="907597" y="6232256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デフォルトで</a:t>
            </a:r>
            <a:r>
              <a:rPr lang="en-US" altLang="ja-JP" sz="800" dirty="0" err="1"/>
              <a:t>anacron</a:t>
            </a:r>
            <a:r>
              <a:rPr lang="ja-JP" altLang="en-US" sz="800" dirty="0"/>
              <a:t>なし</a:t>
            </a:r>
            <a:endParaRPr kumimoji="1" lang="ja-JP" altLang="en-US" sz="8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1002D6C5-AB81-48D5-AAF8-56FE108FCA02}"/>
              </a:ext>
            </a:extLst>
          </p:cNvPr>
          <p:cNvSpPr txBox="1"/>
          <p:nvPr/>
        </p:nvSpPr>
        <p:spPr>
          <a:xfrm>
            <a:off x="907597" y="6497105"/>
            <a:ext cx="1386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デフォルトで</a:t>
            </a:r>
            <a:r>
              <a:rPr lang="en-US" altLang="ja-JP" sz="800" dirty="0" err="1"/>
              <a:t>anacron</a:t>
            </a:r>
            <a:r>
              <a:rPr lang="ja-JP" altLang="en-US" sz="800" dirty="0"/>
              <a:t>あり</a:t>
            </a: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07356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790</Words>
  <PresentationFormat>ワイド画面</PresentationFormat>
  <Paragraphs>96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2021-01-13T10:22:33Z</dcterms:created>
  <dcterms:modified xsi:type="dcterms:W3CDTF">2021-01-13T11:33:07Z</dcterms:modified>
</cp:coreProperties>
</file>