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A541D-8598-4888-8D07-7A93B125AF4A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5C042-9312-43DF-A97B-589996D25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C042-9312-43DF-A97B-589996D255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54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05C45-704F-42B8-A18F-004FDA66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6966B8-2D74-4AA9-90A7-02C989493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3C27B-B6B5-4CEA-9800-BF018D6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FC69F-980C-47F8-805D-94D5B73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BF533-2885-4FB4-AACA-3048E814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3C79E-68C2-4689-BF83-DC4CFB84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43CF09-DAE2-4642-93DA-D836D29D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384A66-B556-4F24-9F3E-EBBAA3A9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9858B-7401-40D9-9FCD-D68A7B0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AF673-4D09-4E03-B63A-F09316D2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77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649F2E-A8DA-44FA-A27A-A3372CD6F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83E5F1-AA9D-48DA-8EA0-9F73E9C6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ADE67-CD87-484D-82CA-9E4B725D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E013B-1C14-4DE5-B999-CF6788A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8773-025F-4D2F-B458-A1A989C2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34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2CCC4-1460-41FF-96A1-8F097F60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F90E3-C5AC-4C87-8F58-0325E1CC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F1D4EC-617B-46F6-923E-4D149FA0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F89E2-1F3E-4CAA-876C-81CB8215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C0FF6-884B-4CFC-A3B6-AF3BB590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27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B2FEF-5C1E-42E9-A49B-145DD27D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AF49C0-37D2-4761-A6E4-1794F62F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34423-69B9-4A51-B6D3-B4D30839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B41C0-7E8C-41B9-A2A0-E41C0D74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C41FB-C3A3-41BF-A2F9-0F01FDE4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10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0EA57-463F-4BDB-BF48-56BF5C33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F33ED4-23E4-4D23-9B4B-E75A75A14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07C02-202A-43F5-9EB1-221760C4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C2869-CFD7-42C7-A99E-8FB30D6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A5B38B-95BA-41E4-AFF0-8E6E99A9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A70315-7834-4024-8559-D03130B8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7AD9D-4B5A-46CB-952A-7A01258D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CCF89-8483-4522-9E04-40009231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58A527-0B6E-4ECF-8820-338B6068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792FDC-0891-4C73-B505-334C26BB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2D94D3-F8A2-4B6D-A5D6-882E0FDA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A7AE2F-684C-4E3B-BC68-4C5DAB4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74EAB-6A8F-4279-B352-9A92712A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AE086E-C4CB-4088-BA68-C6AE9D6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9C2BC-9073-4614-BB72-E150B26A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87ED5A-56D6-43EB-B363-66A8DDF2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3723AB-0313-41E9-AA88-150B66C5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549D1F-9B73-4430-B6FF-EE4A83C2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0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E2B0EB-200F-4DB8-8795-39ED838E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96C5F3-235F-43B8-A597-D3BEC6EC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1B75B8-0807-440C-BE4D-064BCA80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19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EA800-E810-45CE-AFE9-DE3538E9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CAF27-C436-4644-8099-F76C9BD2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1F7CFF-A7A7-451C-87CD-9FB62156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CC2969-409D-40FC-B8F7-8C9DABFC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452AE-D783-4F58-AFB3-394F0EC8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83A57E-C95F-4AD7-BC8B-8BFE7AAF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26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E7F15-6D9E-48D1-A81B-292FA0F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34B41C-C181-43FD-B172-DF66C5D4F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09A54-DC27-47B6-A346-15922A54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2EC2B-18E6-4CCE-87F8-E9A676C4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51C52F-F4A2-44EA-98EA-4D72C0EB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53C412-96E8-4D1B-A472-565FFCCC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59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3AF339-9D8A-466C-B206-CEF7BD17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4A4898-510D-424F-8AA5-03ACE15DC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A17B1-BEE4-403F-8CA3-E520FEE56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0B0D-FAC8-4BCC-90AC-95756520F7B6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8D6E5-4682-43E7-9167-4A38B8549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593B83-2460-4277-AD22-DCC8609BA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8A0D-214D-42AA-9A6E-080EE41C5D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5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ngineer-memo.net/20200310-5498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10" Type="http://schemas.openxmlformats.org/officeDocument/2006/relationships/image" Target="../media/image6.jpg"/><Relationship Id="rId4" Type="http://schemas.openxmlformats.org/officeDocument/2006/relationships/image" Target="../media/image2.png"/><Relationship Id="rId9" Type="http://schemas.openxmlformats.org/officeDocument/2006/relationships/hyperlink" Target="https://www2.slideshare.net/y-ken/fluentd-system-design-pattern" TargetMode="External"/><Relationship Id="rId1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図 124">
            <a:extLst>
              <a:ext uri="{FF2B5EF4-FFF2-40B4-BE49-F238E27FC236}">
                <a16:creationId xmlns:a16="http://schemas.microsoft.com/office/drawing/2014/main" id="{F78DDF1D-C72E-41DA-AECD-747276571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97" y="3917001"/>
            <a:ext cx="508526" cy="713874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11FE9B70-A185-422D-9451-CD545D9C2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588" y="3917001"/>
            <a:ext cx="508526" cy="7138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39F0E79-49DA-4786-ABFF-4F92F0D02A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33396" r="25514" b="33996"/>
          <a:stretch/>
        </p:blipFill>
        <p:spPr>
          <a:xfrm>
            <a:off x="864331" y="587039"/>
            <a:ext cx="947821" cy="32390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D9ADD54-6B78-4375-938B-2D691050BF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t="15781" r="23640" b="27273"/>
          <a:stretch/>
        </p:blipFill>
        <p:spPr>
          <a:xfrm>
            <a:off x="3534159" y="1590288"/>
            <a:ext cx="1413555" cy="7005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7391ED-36AC-4834-B964-D101B21C8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30" y="495717"/>
            <a:ext cx="947821" cy="9478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9F7454D-7A6F-4202-A1EB-60BA4AE3A4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36491" r="8712" b="34353"/>
          <a:stretch/>
        </p:blipFill>
        <p:spPr>
          <a:xfrm>
            <a:off x="6207303" y="3174632"/>
            <a:ext cx="1574351" cy="56660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66D0F1-516E-47DA-B555-959BDC6F999C}"/>
              </a:ext>
            </a:extLst>
          </p:cNvPr>
          <p:cNvSpPr txBox="1"/>
          <p:nvPr/>
        </p:nvSpPr>
        <p:spPr>
          <a:xfrm>
            <a:off x="122390" y="56803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/>
              <a:t>リアルタイムのログ収集アーキテクチャーを調べる | エンジニアの何でもメモ帳</a:t>
            </a:r>
            <a:endParaRPr lang="en-US" altLang="ja-JP" sz="900" dirty="0"/>
          </a:p>
          <a:p>
            <a:r>
              <a:rPr lang="ja-JP" altLang="en-US" sz="900" dirty="0">
                <a:hlinkClick r:id="rId8"/>
              </a:rPr>
              <a:t>https://www.engineer-memo.net/20200310-5498</a:t>
            </a:r>
            <a:endParaRPr lang="en-US" altLang="ja-JP" sz="900" dirty="0"/>
          </a:p>
          <a:p>
            <a:r>
              <a:rPr lang="en-US" altLang="ja-JP" sz="900" dirty="0" err="1"/>
              <a:t>Filebeat</a:t>
            </a:r>
            <a:r>
              <a:rPr lang="ja-JP" altLang="en-US" sz="900" dirty="0"/>
              <a:t>の冗長化 </a:t>
            </a:r>
            <a:r>
              <a:rPr lang="en-US" altLang="ja-JP" sz="900" dirty="0"/>
              <a:t>- Elastic In Your Native Tongue / </a:t>
            </a:r>
            <a:r>
              <a:rPr lang="ja-JP" altLang="en-US" sz="900" dirty="0"/>
              <a:t>日本語による質問・議論はこちら </a:t>
            </a:r>
            <a:r>
              <a:rPr lang="en-US" altLang="ja-JP" sz="900" dirty="0"/>
              <a:t>- Discuss the Elastic Stack</a:t>
            </a:r>
          </a:p>
          <a:p>
            <a:r>
              <a:rPr lang="en-US" altLang="ja-JP" sz="900" dirty="0"/>
              <a:t>https://discuss.elastic.co/t/filebeat/197045</a:t>
            </a:r>
          </a:p>
          <a:p>
            <a:r>
              <a:rPr lang="en-US" altLang="ja-JP" sz="900" dirty="0" err="1"/>
              <a:t>Fluentd</a:t>
            </a:r>
            <a:r>
              <a:rPr lang="ja-JP" altLang="en-US" sz="900" dirty="0"/>
              <a:t>のお勧めシステム構成パターン</a:t>
            </a:r>
            <a:endParaRPr lang="en-US" altLang="ja-JP" sz="900" dirty="0"/>
          </a:p>
          <a:p>
            <a:r>
              <a:rPr lang="en-US" altLang="ja-JP" sz="900" dirty="0">
                <a:hlinkClick r:id="rId9"/>
              </a:rPr>
              <a:t>https://www2.slideshare.net/y-ken/fluentd-system-design-pattern</a:t>
            </a:r>
            <a:endParaRPr lang="en-US" altLang="ja-JP" sz="900" dirty="0"/>
          </a:p>
          <a:p>
            <a:r>
              <a:rPr lang="ja-JP" altLang="en-US" sz="900" dirty="0"/>
              <a:t>オープンソースの</a:t>
            </a:r>
            <a:r>
              <a:rPr lang="en-US" altLang="ja-JP" sz="900" dirty="0" err="1"/>
              <a:t>fluentd</a:t>
            </a:r>
            <a:r>
              <a:rPr lang="ja-JP" altLang="en-US" sz="900" dirty="0"/>
              <a:t>と</a:t>
            </a:r>
            <a:r>
              <a:rPr lang="en-US" altLang="ja-JP" sz="900" dirty="0"/>
              <a:t>Logstash</a:t>
            </a:r>
            <a:r>
              <a:rPr lang="ja-JP" altLang="en-US" sz="900" dirty="0"/>
              <a:t>を比較</a:t>
            </a:r>
            <a:endParaRPr lang="en-US" altLang="ja-JP" sz="900" dirty="0"/>
          </a:p>
          <a:p>
            <a:r>
              <a:rPr lang="en-US" altLang="ja-JP" sz="900" dirty="0"/>
              <a:t>https://www.ossnews.jp/compare/fluentd/Logstash</a:t>
            </a:r>
            <a:endParaRPr lang="ja-JP" altLang="en-US" sz="9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664EBF9-E732-479A-8A5F-EA9471005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90" y="1745390"/>
            <a:ext cx="1413855" cy="8959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3D9370-8813-451C-AC0A-088E6D492BD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22846" r="4706" b="14854"/>
          <a:stretch/>
        </p:blipFill>
        <p:spPr>
          <a:xfrm>
            <a:off x="9430221" y="237907"/>
            <a:ext cx="694443" cy="48671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67F9451-49A7-4185-9FE6-1AB2DAE8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79" y="3917001"/>
            <a:ext cx="508526" cy="7138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0D03E4C-1784-4240-8CFB-37E92DA37C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64" y="506275"/>
            <a:ext cx="280679" cy="280679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35880BC-6498-4690-9625-718158B9F646}"/>
              </a:ext>
            </a:extLst>
          </p:cNvPr>
          <p:cNvCxnSpPr>
            <a:stCxn id="27" idx="1"/>
            <a:endCxn id="11" idx="3"/>
          </p:cNvCxnSpPr>
          <p:nvPr/>
        </p:nvCxnSpPr>
        <p:spPr>
          <a:xfrm flipH="1">
            <a:off x="7412151" y="481267"/>
            <a:ext cx="2018070" cy="488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5D963E9-69AE-4B76-B6AC-30339859042D}"/>
              </a:ext>
            </a:extLst>
          </p:cNvPr>
          <p:cNvCxnSpPr>
            <a:cxnSpLocks/>
            <a:stCxn id="27" idx="1"/>
            <a:endCxn id="13" idx="3"/>
          </p:cNvCxnSpPr>
          <p:nvPr/>
        </p:nvCxnSpPr>
        <p:spPr>
          <a:xfrm flipH="1">
            <a:off x="7781654" y="481267"/>
            <a:ext cx="1648567" cy="2976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4AC730DA-FD8C-4FFF-A483-0A5994CF09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06" y="992379"/>
            <a:ext cx="280679" cy="280679"/>
          </a:xfrm>
          <a:prstGeom prst="rect">
            <a:avLst/>
          </a:prstGeom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A1F0546-203A-4996-91B6-2836F186B7F0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>
            <a:off x="7632245" y="481267"/>
            <a:ext cx="1797976" cy="1712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865DCC4-3DE5-4FE2-99C2-129A337AF605}"/>
              </a:ext>
            </a:extLst>
          </p:cNvPr>
          <p:cNvCxnSpPr>
            <a:cxnSpLocks/>
            <a:stCxn id="35" idx="1"/>
            <a:endCxn id="11" idx="3"/>
          </p:cNvCxnSpPr>
          <p:nvPr/>
        </p:nvCxnSpPr>
        <p:spPr>
          <a:xfrm flipH="1" flipV="1">
            <a:off x="7412151" y="969628"/>
            <a:ext cx="2111028" cy="3304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117B07C-AF88-429D-BA3A-59CA983AE98C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 flipV="1">
            <a:off x="4947714" y="1940541"/>
            <a:ext cx="1259589" cy="15173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E2D1C62-AA18-4647-B809-8C71F831CE8E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 flipV="1">
            <a:off x="7632245" y="2193366"/>
            <a:ext cx="1890934" cy="2080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>
            <a:extLst>
              <a:ext uri="{FF2B5EF4-FFF2-40B4-BE49-F238E27FC236}">
                <a16:creationId xmlns:a16="http://schemas.microsoft.com/office/drawing/2014/main" id="{AF455792-C3A8-4946-AB77-74D3AAF843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51" y="1402226"/>
            <a:ext cx="280679" cy="28067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28C7E448-06EC-4831-8B5B-A6E0C598FF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55" y="3055474"/>
            <a:ext cx="280679" cy="280679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6D391F5F-D13D-4559-BCEB-4DC7BFEE54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16" y="3425297"/>
            <a:ext cx="280679" cy="280679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C0E7B0D-EF17-44D8-BB9B-61B7F75BE494}"/>
              </a:ext>
            </a:extLst>
          </p:cNvPr>
          <p:cNvCxnSpPr>
            <a:cxnSpLocks/>
            <a:stCxn id="35" idx="1"/>
            <a:endCxn id="9" idx="2"/>
          </p:cNvCxnSpPr>
          <p:nvPr/>
        </p:nvCxnSpPr>
        <p:spPr>
          <a:xfrm rot="10800000">
            <a:off x="4240937" y="2290794"/>
            <a:ext cx="5282242" cy="19831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図 79">
            <a:extLst>
              <a:ext uri="{FF2B5EF4-FFF2-40B4-BE49-F238E27FC236}">
                <a16:creationId xmlns:a16="http://schemas.microsoft.com/office/drawing/2014/main" id="{F69C8E26-11EA-4235-BA27-73583B079C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37" y="4087523"/>
            <a:ext cx="396302" cy="3963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ECCE4CF4-D03A-45A7-ABEC-506FC5B2BF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28" y="2747154"/>
            <a:ext cx="281942" cy="281942"/>
          </a:xfrm>
          <a:prstGeom prst="rect">
            <a:avLst/>
          </a:prstGeom>
        </p:spPr>
      </p:pic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1DDEDF4-8EE9-426B-9CBB-8A750AA5B1E2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 flipV="1">
            <a:off x="4947714" y="1940541"/>
            <a:ext cx="1270676" cy="252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40FB55-44E1-416B-8428-FA9AF979224D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947714" y="969628"/>
            <a:ext cx="1516616" cy="970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1AFBB8D-5E54-4AEF-A2D1-D65351144DAE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 flipV="1">
            <a:off x="7781654" y="3457936"/>
            <a:ext cx="1741525" cy="816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356874FB-CB41-4B76-86BC-AE59807CA2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16" y="3770854"/>
            <a:ext cx="280679" cy="280679"/>
          </a:xfrm>
          <a:prstGeom prst="rect">
            <a:avLst/>
          </a:prstGeom>
        </p:spPr>
      </p:pic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5763B1A-9415-4E74-A96F-904341182B71}"/>
              </a:ext>
            </a:extLst>
          </p:cNvPr>
          <p:cNvCxnSpPr>
            <a:cxnSpLocks/>
            <a:stCxn id="9" idx="1"/>
            <a:endCxn id="1028" idx="3"/>
          </p:cNvCxnSpPr>
          <p:nvPr/>
        </p:nvCxnSpPr>
        <p:spPr>
          <a:xfrm flipH="1">
            <a:off x="2148700" y="1940541"/>
            <a:ext cx="1385459" cy="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ibana-icon | Brands KA - KZ">
            <a:extLst>
              <a:ext uri="{FF2B5EF4-FFF2-40B4-BE49-F238E27FC236}">
                <a16:creationId xmlns:a16="http://schemas.microsoft.com/office/drawing/2014/main" id="{5D3A484A-90E0-4863-B583-48394169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8" y="1009079"/>
            <a:ext cx="788369" cy="3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asticsearch 1.13.2 · helm/choerodon">
            <a:extLst>
              <a:ext uri="{FF2B5EF4-FFF2-40B4-BE49-F238E27FC236}">
                <a16:creationId xmlns:a16="http://schemas.microsoft.com/office/drawing/2014/main" id="{F6FDBB5F-4CD3-490A-A2EC-7AF1980A9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6" y="1745390"/>
            <a:ext cx="1620914" cy="39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D173AEB-4E17-4B02-AC26-2149C1D2026C}"/>
              </a:ext>
            </a:extLst>
          </p:cNvPr>
          <p:cNvCxnSpPr>
            <a:cxnSpLocks/>
            <a:stCxn id="1028" idx="0"/>
            <a:endCxn id="1026" idx="2"/>
          </p:cNvCxnSpPr>
          <p:nvPr/>
        </p:nvCxnSpPr>
        <p:spPr>
          <a:xfrm flipV="1">
            <a:off x="1338243" y="1355589"/>
            <a:ext cx="0" cy="3898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A60EB04-5FC4-4256-81AA-C8FC26C1A7D1}"/>
              </a:ext>
            </a:extLst>
          </p:cNvPr>
          <p:cNvSpPr txBox="1"/>
          <p:nvPr/>
        </p:nvSpPr>
        <p:spPr>
          <a:xfrm>
            <a:off x="112626" y="4134046"/>
            <a:ext cx="6771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ログ欠損最小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ログ中継ノード故障時やメンテナンス時、</a:t>
            </a:r>
            <a:r>
              <a:rPr kumimoji="1" lang="en-US" altLang="ja-JP" sz="1200" dirty="0"/>
              <a:t>NW</a:t>
            </a:r>
            <a:r>
              <a:rPr kumimoji="1" lang="ja-JP" altLang="en-US" sz="1200" dirty="0"/>
              <a:t>高負荷時でもログ欠損を最小限にしたい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中継ノードにおけるバッファリング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/>
              <a:t>ログ重複は許容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/>
              <a:t>Exactry</a:t>
            </a:r>
            <a:r>
              <a:rPr lang="en-US" altLang="ja-JP" sz="1200" dirty="0"/>
              <a:t> Once</a:t>
            </a:r>
            <a:r>
              <a:rPr lang="ja-JP" altLang="en-US" sz="1200" dirty="0"/>
              <a:t>は目指さない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/>
              <a:t>ニアリアルタイムで検索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App</a:t>
            </a:r>
            <a:r>
              <a:rPr lang="ja-JP" altLang="en-US" sz="1200" dirty="0"/>
              <a:t>毎のログの加工は、</a:t>
            </a:r>
            <a:r>
              <a:rPr lang="en-US" altLang="ja-JP" sz="1200" dirty="0"/>
              <a:t>App</a:t>
            </a:r>
            <a:r>
              <a:rPr lang="ja-JP" altLang="en-US" sz="1200" dirty="0"/>
              <a:t>に近い側で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/>
              <a:t>通信路暗号化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8304510-D9C9-4CF8-B663-1371CABFC2AF}"/>
              </a:ext>
            </a:extLst>
          </p:cNvPr>
          <p:cNvSpPr txBox="1"/>
          <p:nvPr/>
        </p:nvSpPr>
        <p:spPr>
          <a:xfrm>
            <a:off x="5692319" y="3087570"/>
            <a:ext cx="641972" cy="2372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900" dirty="0" err="1"/>
              <a:t>omkafka</a:t>
            </a:r>
            <a:endParaRPr lang="ja-JP" altLang="en-US" sz="900" dirty="0"/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86B81971-6343-4EC5-809D-510B262B8F8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52" r="7689" b="8943"/>
          <a:stretch/>
        </p:blipFill>
        <p:spPr>
          <a:xfrm>
            <a:off x="8141653" y="3177828"/>
            <a:ext cx="576397" cy="208365"/>
          </a:xfrm>
          <a:prstGeom prst="rect">
            <a:avLst/>
          </a:prstGeom>
        </p:spPr>
      </p:pic>
      <p:graphicFrame>
        <p:nvGraphicFramePr>
          <p:cNvPr id="126" name="表 126">
            <a:extLst>
              <a:ext uri="{FF2B5EF4-FFF2-40B4-BE49-F238E27FC236}">
                <a16:creationId xmlns:a16="http://schemas.microsoft.com/office/drawing/2014/main" id="{07D078A9-5C3D-405E-989D-6EC71AAD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61648"/>
              </p:ext>
            </p:extLst>
          </p:nvPr>
        </p:nvGraphicFramePr>
        <p:xfrm>
          <a:off x="6096000" y="4851020"/>
          <a:ext cx="5992058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153882787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474073483"/>
                    </a:ext>
                  </a:extLst>
                </a:gridCol>
                <a:gridCol w="1116787">
                  <a:extLst>
                    <a:ext uri="{9D8B030D-6E8A-4147-A177-3AD203B41FA5}">
                      <a16:colId xmlns:a16="http://schemas.microsoft.com/office/drawing/2014/main" val="4148885327"/>
                    </a:ext>
                  </a:extLst>
                </a:gridCol>
                <a:gridCol w="1105136">
                  <a:extLst>
                    <a:ext uri="{9D8B030D-6E8A-4147-A177-3AD203B41FA5}">
                      <a16:colId xmlns:a16="http://schemas.microsoft.com/office/drawing/2014/main" val="155668919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326429526"/>
                    </a:ext>
                  </a:extLst>
                </a:gridCol>
                <a:gridCol w="649745">
                  <a:extLst>
                    <a:ext uri="{9D8B030D-6E8A-4147-A177-3AD203B41FA5}">
                      <a16:colId xmlns:a16="http://schemas.microsoft.com/office/drawing/2014/main" val="1699767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fluentd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logstash</a:t>
                      </a:r>
                      <a:r>
                        <a:rPr kumimoji="1" lang="en-US" altLang="ja-JP" sz="900" dirty="0"/>
                        <a:t>/beats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syslog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rsyslog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kafka</a:t>
                      </a:r>
                      <a:endParaRPr kumimoji="1" lang="ja-JP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3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再送制御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×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×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9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リアルタイム性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2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通信路暗号化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×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00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通信路冗長化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×</a:t>
                      </a:r>
                    </a:p>
                    <a:p>
                      <a:r>
                        <a:rPr kumimoji="1" lang="ja-JP" altLang="en-US" sz="900" dirty="0"/>
                        <a:t>（送信先</a:t>
                      </a:r>
                      <a:r>
                        <a:rPr kumimoji="1" lang="en-US" altLang="ja-JP" sz="900" dirty="0"/>
                        <a:t>Act/</a:t>
                      </a:r>
                      <a:r>
                        <a:rPr kumimoji="1" lang="en-US" altLang="ja-JP" sz="900" dirty="0" err="1"/>
                        <a:t>Sby</a:t>
                      </a:r>
                      <a:r>
                        <a:rPr kumimoji="1" lang="ja-JP" altLang="en-US" sz="900" dirty="0"/>
                        <a:t>設定不可）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△</a:t>
                      </a:r>
                      <a:endParaRPr kumimoji="1" lang="en-US" altLang="ja-JP" sz="900" dirty="0"/>
                    </a:p>
                    <a:p>
                      <a:r>
                        <a:rPr kumimoji="1" lang="ja-JP" altLang="en-US" sz="900" dirty="0"/>
                        <a:t>（</a:t>
                      </a:r>
                      <a:r>
                        <a:rPr kumimoji="1" lang="en-US" altLang="ja-JP" sz="900" dirty="0"/>
                        <a:t>Act/Acy</a:t>
                      </a:r>
                      <a:r>
                        <a:rPr kumimoji="1" lang="ja-JP" altLang="en-US" sz="9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/>
                        <a:t>△</a:t>
                      </a:r>
                      <a:endParaRPr kumimoji="1" lang="en-US" altLang="ja-JP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/>
                        <a:t>（</a:t>
                      </a:r>
                      <a:r>
                        <a:rPr kumimoji="1" lang="en-US" altLang="ja-JP" sz="900" dirty="0"/>
                        <a:t>Act/Acy</a:t>
                      </a:r>
                      <a:r>
                        <a:rPr kumimoji="1" lang="ja-JP" altLang="en-US" sz="9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96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/>
                        <a:t>簡易ログ加工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×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×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×</a:t>
                      </a:r>
                      <a:endParaRPr kumimoji="1" lang="ja-JP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35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/>
                        <a:t>マルチコア</a:t>
                      </a:r>
                      <a:r>
                        <a:rPr kumimoji="1" lang="en-US" altLang="ja-JP" sz="900" dirty="0"/>
                        <a:t>/</a:t>
                      </a:r>
                      <a:r>
                        <a:rPr kumimoji="1" lang="ja-JP" altLang="en-US" sz="900" dirty="0"/>
                        <a:t>マルチプロセス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12439"/>
                  </a:ext>
                </a:extLst>
              </a:tr>
            </a:tbl>
          </a:graphicData>
        </a:graphic>
      </p:graphicFrame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F227E0A5-4E9B-4C35-845A-E5E6AE26173A}"/>
              </a:ext>
            </a:extLst>
          </p:cNvPr>
          <p:cNvSpPr txBox="1"/>
          <p:nvPr/>
        </p:nvSpPr>
        <p:spPr>
          <a:xfrm>
            <a:off x="9575326" y="3635105"/>
            <a:ext cx="791381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900" dirty="0"/>
              <a:t>App</a:t>
            </a:r>
            <a:r>
              <a:rPr lang="ja-JP" altLang="en-US" sz="900" dirty="0"/>
              <a:t>サーバ</a:t>
            </a:r>
          </a:p>
        </p:txBody>
      </p:sp>
      <p:grpSp>
        <p:nvGrpSpPr>
          <p:cNvPr id="1053" name="グループ化 1052">
            <a:extLst>
              <a:ext uri="{FF2B5EF4-FFF2-40B4-BE49-F238E27FC236}">
                <a16:creationId xmlns:a16="http://schemas.microsoft.com/office/drawing/2014/main" id="{EFCAC60F-1C91-4B84-8F77-B47B2C20C4C0}"/>
              </a:ext>
            </a:extLst>
          </p:cNvPr>
          <p:cNvGrpSpPr/>
          <p:nvPr/>
        </p:nvGrpSpPr>
        <p:grpSpPr>
          <a:xfrm>
            <a:off x="6882793" y="1318658"/>
            <a:ext cx="78307" cy="66519"/>
            <a:chOff x="6882793" y="1318658"/>
            <a:chExt cx="78307" cy="66519"/>
          </a:xfrm>
        </p:grpSpPr>
        <p:cxnSp>
          <p:nvCxnSpPr>
            <p:cNvPr id="1031" name="コネクタ: 曲線 1030">
              <a:extLst>
                <a:ext uri="{FF2B5EF4-FFF2-40B4-BE49-F238E27FC236}">
                  <a16:creationId xmlns:a16="http://schemas.microsoft.com/office/drawing/2014/main" id="{AA1E47B5-3CB9-45BE-984D-5D5EB9059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5381" y="1372477"/>
              <a:ext cx="45719" cy="12700"/>
            </a:xfrm>
            <a:prstGeom prst="curvedConnector5">
              <a:avLst>
                <a:gd name="adj1" fmla="val -500011"/>
                <a:gd name="adj2" fmla="val 1980000"/>
                <a:gd name="adj3" fmla="val 6000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楕円 1036">
              <a:extLst>
                <a:ext uri="{FF2B5EF4-FFF2-40B4-BE49-F238E27FC236}">
                  <a16:creationId xmlns:a16="http://schemas.microsoft.com/office/drawing/2014/main" id="{61B94F52-F6B6-4DED-80E8-6850C4125D5A}"/>
                </a:ext>
              </a:extLst>
            </p:cNvPr>
            <p:cNvSpPr/>
            <p:nvPr/>
          </p:nvSpPr>
          <p:spPr>
            <a:xfrm>
              <a:off x="6882793" y="131865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A3C33506-E9FB-4808-8458-E78FACF65E14}"/>
              </a:ext>
            </a:extLst>
          </p:cNvPr>
          <p:cNvGrpSpPr/>
          <p:nvPr/>
        </p:nvGrpSpPr>
        <p:grpSpPr>
          <a:xfrm>
            <a:off x="6882793" y="2583329"/>
            <a:ext cx="78307" cy="66519"/>
            <a:chOff x="6882793" y="1318658"/>
            <a:chExt cx="78307" cy="66519"/>
          </a:xfrm>
        </p:grpSpPr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DC619707-4AE4-4F02-9931-54E36F7F8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5381" y="1372477"/>
              <a:ext cx="45719" cy="12700"/>
            </a:xfrm>
            <a:prstGeom prst="curvedConnector5">
              <a:avLst>
                <a:gd name="adj1" fmla="val -500011"/>
                <a:gd name="adj2" fmla="val 1980000"/>
                <a:gd name="adj3" fmla="val 6000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79235469-C47B-429B-9315-3167F801352D}"/>
                </a:ext>
              </a:extLst>
            </p:cNvPr>
            <p:cNvSpPr/>
            <p:nvPr/>
          </p:nvSpPr>
          <p:spPr>
            <a:xfrm>
              <a:off x="6882793" y="131865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58065781-87A4-40DD-810A-CE1557523975}"/>
              </a:ext>
            </a:extLst>
          </p:cNvPr>
          <p:cNvSpPr txBox="1"/>
          <p:nvPr/>
        </p:nvSpPr>
        <p:spPr>
          <a:xfrm>
            <a:off x="6483484" y="1600744"/>
            <a:ext cx="108933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" dirty="0"/>
              <a:t>加工・バッファリング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2BB89135-BA65-46EB-8DFB-146B663CD158}"/>
              </a:ext>
            </a:extLst>
          </p:cNvPr>
          <p:cNvSpPr txBox="1"/>
          <p:nvPr/>
        </p:nvSpPr>
        <p:spPr>
          <a:xfrm>
            <a:off x="6483484" y="2865726"/>
            <a:ext cx="108933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" dirty="0"/>
              <a:t>加工・バッファリング</a:t>
            </a:r>
          </a:p>
        </p:txBody>
      </p: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1B670D23-3D37-4B04-9D8E-6313F304D1A9}"/>
              </a:ext>
            </a:extLst>
          </p:cNvPr>
          <p:cNvGrpSpPr/>
          <p:nvPr/>
        </p:nvGrpSpPr>
        <p:grpSpPr>
          <a:xfrm>
            <a:off x="6882793" y="3679598"/>
            <a:ext cx="78307" cy="66519"/>
            <a:chOff x="6882793" y="1318658"/>
            <a:chExt cx="78307" cy="66519"/>
          </a:xfrm>
        </p:grpSpPr>
        <p:cxnSp>
          <p:nvCxnSpPr>
            <p:cNvPr id="168" name="コネクタ: 曲線 167">
              <a:extLst>
                <a:ext uri="{FF2B5EF4-FFF2-40B4-BE49-F238E27FC236}">
                  <a16:creationId xmlns:a16="http://schemas.microsoft.com/office/drawing/2014/main" id="{C4406272-D3E2-4ED8-98AD-219C3070A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5381" y="1372477"/>
              <a:ext cx="45719" cy="12700"/>
            </a:xfrm>
            <a:prstGeom prst="curvedConnector5">
              <a:avLst>
                <a:gd name="adj1" fmla="val -500011"/>
                <a:gd name="adj2" fmla="val 1980000"/>
                <a:gd name="adj3" fmla="val 6000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1124910C-1DA3-4346-8A33-A9A8C6094C3B}"/>
                </a:ext>
              </a:extLst>
            </p:cNvPr>
            <p:cNvSpPr/>
            <p:nvPr/>
          </p:nvSpPr>
          <p:spPr>
            <a:xfrm>
              <a:off x="6882793" y="131865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E44D4818-AD26-4D6A-A2D8-8392D2BBFC63}"/>
              </a:ext>
            </a:extLst>
          </p:cNvPr>
          <p:cNvSpPr txBox="1"/>
          <p:nvPr/>
        </p:nvSpPr>
        <p:spPr>
          <a:xfrm>
            <a:off x="6554169" y="3995190"/>
            <a:ext cx="7792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" dirty="0"/>
              <a:t>バッファリング</a:t>
            </a:r>
          </a:p>
        </p:txBody>
      </p:sp>
    </p:spTree>
    <p:extLst>
      <p:ext uri="{BB962C8B-B14F-4D97-AF65-F5344CB8AC3E}">
        <p14:creationId xmlns:p14="http://schemas.microsoft.com/office/powerpoint/2010/main" val="307493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235</Words>
  <PresentationFormat>ワイド画面</PresentationFormat>
  <Paragraphs>67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2021-01-18T00:31:23Z</dcterms:created>
  <dcterms:modified xsi:type="dcterms:W3CDTF">2021-01-18T02:37:08Z</dcterms:modified>
</cp:coreProperties>
</file>