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7" r:id="rId4"/>
    <p:sldId id="278" r:id="rId5"/>
    <p:sldId id="279" r:id="rId6"/>
    <p:sldId id="298" r:id="rId7"/>
    <p:sldId id="299" r:id="rId8"/>
    <p:sldId id="300" r:id="rId9"/>
    <p:sldId id="30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5" d="100"/>
          <a:sy n="8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D07-6274-3143-BC79-854B443CFA3D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28E5-864A-DD47-8D1F-334383B3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2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08E7-E2EF-5F4D-97B5-889B60F7298D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626-0AE6-0644-AFB5-3556C6A1091E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C014-82EE-A24A-B7DC-D2A993C31C44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1D7-1F04-5346-91CB-1200FE177DD6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73F-8ABE-FB43-A896-9DA528047FAA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411-9C3D-C645-B151-76E3EB3F8B77}" type="datetime1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A22A-3A00-4C41-880E-E7348E2C86FE}" type="datetime1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2CEB-A65E-E14E-8298-0EB97F7F109B}" type="datetime1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4507-E16E-E545-B6FE-1DB1FADA07A0}" type="datetime1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D1F-D340-7B48-A699-0F95970EE279}" type="datetime1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5004-88D5-794B-8E98-C7C64D6A8D22}" type="datetime1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C832-61BE-C14A-B1E6-2D80BEDD2EF8}" type="datetime1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duino.cc/en/Hacking/Bootload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duino.cc/en/Tutorial/ArduinoI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ighixxx.com/atmega328v3_0.pdf" TargetMode="External"/><Relationship Id="rId4" Type="http://schemas.openxmlformats.org/officeDocument/2006/relationships/hyperlink" Target="http://pighixxx.com/unov3pdf.pdf" TargetMode="External"/><Relationship Id="rId5" Type="http://schemas.openxmlformats.org/officeDocument/2006/relationships/hyperlink" Target="http://pighixxx.com/nanopdf.pdf" TargetMode="External"/><Relationship Id="rId6" Type="http://schemas.openxmlformats.org/officeDocument/2006/relationships/hyperlink" Target="http://fritzing.org/" TargetMode="External"/><Relationship Id="rId7" Type="http://schemas.openxmlformats.org/officeDocument/2006/relationships/hyperlink" Target="http://www.cadsoftusa.com/download-eagle/" TargetMode="External"/><Relationship Id="rId8" Type="http://schemas.openxmlformats.org/officeDocument/2006/relationships/hyperlink" Target="https://github.com/sparkfun/SparkFun-Eagle-Librar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tronico.com/arduinos/placas-arduino/kit-arduino-standalon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www.arduino.cc/en/Hacking/BuildProc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www.arduino.cc/en/Hacking/BuildPro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elvetica Light"/>
                <a:cs typeface="Helvetica Light"/>
              </a:rPr>
              <a:t>Criando</a:t>
            </a:r>
            <a:r>
              <a:rPr lang="en-US" dirty="0" smtClean="0">
                <a:latin typeface="Helvetica Light"/>
                <a:cs typeface="Helvetica Light"/>
              </a:rPr>
              <a:t> clones de </a:t>
            </a:r>
            <a:r>
              <a:rPr lang="en-US" dirty="0" err="1" smtClean="0">
                <a:latin typeface="Helvetica Light"/>
                <a:cs typeface="Helvetica Light"/>
              </a:rPr>
              <a:t>Arduino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Felipe </a:t>
            </a:r>
            <a:r>
              <a:rPr lang="en-US" dirty="0" err="1" smtClean="0">
                <a:latin typeface="Helvetica Light"/>
                <a:cs typeface="Helvetica Light"/>
              </a:rPr>
              <a:t>Kühne</a:t>
            </a:r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smtClean="0">
                <a:latin typeface="Helvetica Light"/>
                <a:cs typeface="Helvetica Light"/>
                <a:hlinkClick r:id="rId2"/>
              </a:rPr>
              <a:t>fkuhne@pucrs.br</a:t>
            </a:r>
            <a:endParaRPr lang="en-US" dirty="0" smtClean="0">
              <a:latin typeface="Helvetica Light"/>
              <a:cs typeface="Helvetica Light"/>
            </a:endParaRPr>
          </a:p>
          <a:p>
            <a:endParaRPr lang="en-US" dirty="0">
              <a:latin typeface="Helvetica Light"/>
              <a:cs typeface="Helvetica Light"/>
            </a:endParaRPr>
          </a:p>
          <a:p>
            <a:r>
              <a:rPr lang="en-US" dirty="0" err="1" smtClean="0">
                <a:latin typeface="Helvetica Light"/>
                <a:cs typeface="Helvetica Light"/>
              </a:rPr>
              <a:t>Maio</a:t>
            </a:r>
            <a:r>
              <a:rPr lang="en-US" dirty="0" smtClean="0">
                <a:latin typeface="Helvetica Light"/>
                <a:cs typeface="Helvetica Light"/>
              </a:rPr>
              <a:t>/2018</a:t>
            </a:r>
          </a:p>
          <a:p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0018" cy="2130425"/>
          </a:xfrm>
          <a:prstGeom prst="rect">
            <a:avLst/>
          </a:prstGeom>
        </p:spPr>
      </p:pic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Circuito Completo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478" y="1345703"/>
            <a:ext cx="8557045" cy="5015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10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6914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Circuito Mínimo (sem FTDI)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840" y="1690157"/>
            <a:ext cx="7948320" cy="4310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11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280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Helvetica Light"/>
                <a:cs typeface="Helvetica Light"/>
              </a:rPr>
              <a:t>Circuito Mínimo (sem FTDI)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083"/>
            <a:ext cx="8229600" cy="481399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FTDI: conversor serial/USB</a:t>
            </a:r>
          </a:p>
          <a:p>
            <a:endParaRPr lang="pt-BR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Necessário quando vamos comunicar com o PC e gravar </a:t>
            </a:r>
            <a:r>
              <a:rPr lang="pt-BR" i="1" dirty="0" smtClean="0">
                <a:latin typeface="Helvetica Light"/>
                <a:cs typeface="Helvetica Light"/>
              </a:rPr>
              <a:t>sketches</a:t>
            </a:r>
          </a:p>
          <a:p>
            <a:endParaRPr lang="pt-BR" dirty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Pode ser compartilhado com várias placas!</a:t>
            </a:r>
          </a:p>
          <a:p>
            <a:endParaRPr lang="pt-BR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Em POA: </a:t>
            </a:r>
            <a:r>
              <a:rPr lang="pt-BR" b="1" dirty="0" smtClean="0">
                <a:latin typeface="Helvetica Light"/>
                <a:cs typeface="Helvetica Light"/>
              </a:rPr>
              <a:t>R</a:t>
            </a:r>
            <a:r>
              <a:rPr lang="pt-BR" b="1" dirty="0" smtClean="0">
                <a:latin typeface="Helvetica Light"/>
                <a:cs typeface="Helvetica Light"/>
              </a:rPr>
              <a:t>$34</a:t>
            </a:r>
            <a:endParaRPr lang="pt-BR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E-bay: </a:t>
            </a:r>
            <a:r>
              <a:rPr lang="pt-BR" b="1" dirty="0" smtClean="0">
                <a:latin typeface="Helvetica Light"/>
                <a:cs typeface="Helvetica Light"/>
              </a:rPr>
              <a:t>R</a:t>
            </a:r>
            <a:r>
              <a:rPr lang="pt-BR" b="1" dirty="0" smtClean="0">
                <a:latin typeface="Helvetica Light"/>
                <a:cs typeface="Helvetica Light"/>
              </a:rPr>
              <a:t>$6</a:t>
            </a:r>
            <a:endParaRPr lang="pt-BR" dirty="0" smtClean="0">
              <a:latin typeface="Helvetica Light"/>
              <a:cs typeface="Helvetica Light"/>
            </a:endParaRPr>
          </a:p>
          <a:p>
            <a:endParaRPr lang="pt-BR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Cabo!! (mini USB B)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13577" y="4087713"/>
            <a:ext cx="3195034" cy="2514574"/>
          </a:xfrm>
          <a:prstGeom prst="rect">
            <a:avLst/>
          </a:prstGeom>
          <a:ln>
            <a:noFill/>
          </a:ln>
          <a:effectLst>
            <a:outerShdw blurRad="279400" dist="101600" dir="2700000" sx="99000" sy="99000" algn="tl" rotWithShape="0">
              <a:srgbClr val="333333">
                <a:alpha val="38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12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870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Bootloader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Programa que gerencia o carregamento de </a:t>
            </a:r>
            <a:r>
              <a:rPr lang="pt-BR" i="1" dirty="0" smtClean="0">
                <a:latin typeface="Helvetica Light"/>
                <a:cs typeface="Helvetica Light"/>
              </a:rPr>
              <a:t>sketches</a:t>
            </a:r>
            <a:r>
              <a:rPr lang="pt-BR" dirty="0" smtClean="0">
                <a:latin typeface="Helvetica Light"/>
                <a:cs typeface="Helvetica Light"/>
              </a:rPr>
              <a:t> via conexão com o Arduino IDE</a:t>
            </a:r>
          </a:p>
          <a:p>
            <a:endParaRPr lang="pt-BR" dirty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Ocupa 512 bytes na memória flash</a:t>
            </a:r>
          </a:p>
          <a:p>
            <a:endParaRPr lang="pt-BR" dirty="0" smtClean="0">
              <a:latin typeface="Helvetica Light"/>
              <a:cs typeface="Helvetica Light"/>
            </a:endParaRPr>
          </a:p>
          <a:p>
            <a:r>
              <a:rPr lang="pt-BR" sz="3100" dirty="0" smtClean="0">
                <a:latin typeface="Helvetica Light"/>
                <a:cs typeface="Helvetica Light"/>
                <a:hlinkClick r:id="rId2"/>
              </a:rPr>
              <a:t>http</a:t>
            </a:r>
            <a:r>
              <a:rPr lang="pt-BR" sz="3100" dirty="0">
                <a:latin typeface="Helvetica Light"/>
                <a:cs typeface="Helvetica Light"/>
                <a:hlinkClick r:id="rId2"/>
              </a:rPr>
              <a:t>://</a:t>
            </a:r>
            <a:r>
              <a:rPr lang="pt-BR" sz="3100" dirty="0" smtClean="0">
                <a:latin typeface="Helvetica Light"/>
                <a:cs typeface="Helvetica Light"/>
                <a:hlinkClick r:id="rId2"/>
              </a:rPr>
              <a:t>www.arduino.cc/en/Hacking/Bootloader</a:t>
            </a:r>
            <a:endParaRPr lang="pt-BR" sz="3100" dirty="0" smtClean="0">
              <a:latin typeface="Helvetica Light"/>
              <a:cs typeface="Helvetica Light"/>
            </a:endParaRPr>
          </a:p>
          <a:p>
            <a:endParaRPr lang="pt-BR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13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291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Bootloader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Helvetica Light"/>
                <a:cs typeface="Helvetica Light"/>
              </a:rPr>
              <a:t>Como gravar o </a:t>
            </a:r>
            <a:r>
              <a:rPr lang="pt-BR" dirty="0" err="1">
                <a:latin typeface="Helvetica Light"/>
                <a:cs typeface="Helvetica Light"/>
              </a:rPr>
              <a:t>bootloader</a:t>
            </a:r>
            <a:r>
              <a:rPr lang="pt-BR" dirty="0">
                <a:latin typeface="Helvetica Light"/>
                <a:cs typeface="Helvetica Light"/>
              </a:rPr>
              <a:t> em um chip novo?</a:t>
            </a:r>
          </a:p>
          <a:p>
            <a:endParaRPr lang="pt-BR" dirty="0">
              <a:latin typeface="Helvetica Light"/>
              <a:cs typeface="Helvetica Light"/>
            </a:endParaRPr>
          </a:p>
          <a:p>
            <a:r>
              <a:rPr lang="pt-BR" dirty="0">
                <a:latin typeface="Helvetica Light"/>
                <a:cs typeface="Helvetica Light"/>
              </a:rPr>
              <a:t>É necessário um hardware externo: </a:t>
            </a:r>
            <a:r>
              <a:rPr lang="pt-BR" b="1" i="1" dirty="0">
                <a:latin typeface="Helvetica Light"/>
                <a:cs typeface="Helvetica Light"/>
              </a:rPr>
              <a:t>In System </a:t>
            </a:r>
            <a:r>
              <a:rPr lang="pt-BR" b="1" i="1" dirty="0" err="1">
                <a:latin typeface="Helvetica Light"/>
                <a:cs typeface="Helvetica Light"/>
              </a:rPr>
              <a:t>Programmer</a:t>
            </a:r>
            <a:r>
              <a:rPr lang="pt-BR" dirty="0">
                <a:latin typeface="Helvetica Light"/>
                <a:cs typeface="Helvetica Light"/>
              </a:rPr>
              <a:t> (ISP</a:t>
            </a:r>
            <a:r>
              <a:rPr lang="pt-BR" dirty="0" smtClean="0">
                <a:latin typeface="Helvetica Light"/>
                <a:cs typeface="Helvetica Light"/>
              </a:rPr>
              <a:t>)</a:t>
            </a:r>
          </a:p>
          <a:p>
            <a:endParaRPr lang="pt-BR" dirty="0">
              <a:latin typeface="Helvetica Light"/>
              <a:cs typeface="Helvetica Light"/>
            </a:endParaRPr>
          </a:p>
          <a:p>
            <a:r>
              <a:rPr lang="pt-BR" dirty="0">
                <a:latin typeface="Helvetica Light"/>
                <a:cs typeface="Helvetica Light"/>
              </a:rPr>
              <a:t>Método usado aqui: </a:t>
            </a:r>
            <a:r>
              <a:rPr lang="pt-BR" b="1" i="1" dirty="0" err="1">
                <a:latin typeface="Helvetica Light"/>
                <a:cs typeface="Helvetica Light"/>
              </a:rPr>
              <a:t>Arduino</a:t>
            </a:r>
            <a:r>
              <a:rPr lang="pt-BR" b="1" i="1" dirty="0">
                <a:latin typeface="Helvetica Light"/>
                <a:cs typeface="Helvetica Light"/>
              </a:rPr>
              <a:t> </a:t>
            </a:r>
            <a:r>
              <a:rPr lang="pt-BR" b="1" i="1" dirty="0" err="1">
                <a:latin typeface="Helvetica Light"/>
                <a:cs typeface="Helvetica Light"/>
              </a:rPr>
              <a:t>ISP</a:t>
            </a:r>
            <a:r>
              <a:rPr lang="pt-BR" dirty="0" err="1">
                <a:latin typeface="Helvetica Light"/>
                <a:cs typeface="Helvetica Light"/>
              </a:rPr>
              <a:t>:</a:t>
            </a:r>
            <a:r>
              <a:rPr lang="pt-BR" dirty="0" err="1">
                <a:latin typeface="Helvetica Light"/>
                <a:cs typeface="Helvetica Light"/>
                <a:hlinkClick r:id="rId2"/>
              </a:rPr>
              <a:t>http</a:t>
            </a:r>
            <a:r>
              <a:rPr lang="pt-BR" dirty="0">
                <a:latin typeface="Helvetica Light"/>
                <a:cs typeface="Helvetica Light"/>
                <a:hlinkClick r:id="rId2"/>
              </a:rPr>
              <a:t>://www.arduino.cc/en/Tutorial/ArduinoISP</a:t>
            </a:r>
            <a:endParaRPr lang="pt-BR" dirty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pt-BR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14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487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 Light"/>
                <a:cs typeface="Helvetica Light"/>
              </a:rPr>
              <a:t>Arduino</a:t>
            </a:r>
            <a:r>
              <a:rPr lang="pt-BR" dirty="0" smtClean="0">
                <a:latin typeface="Helvetica Light"/>
                <a:cs typeface="Helvetica Light"/>
              </a:rPr>
              <a:t> ISP: 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682"/>
            <a:ext cx="8229600" cy="4597971"/>
          </a:xfrm>
        </p:spPr>
        <p:txBody>
          <a:bodyPr>
            <a:normAutofit/>
          </a:bodyPr>
          <a:lstStyle/>
          <a:p>
            <a:r>
              <a:rPr lang="pt-BR" dirty="0">
                <a:latin typeface="Helvetica Light"/>
                <a:cs typeface="Helvetica Light"/>
              </a:rPr>
              <a:t>Criando um </a:t>
            </a:r>
            <a:r>
              <a:rPr lang="pt-BR" b="1" i="1" dirty="0" err="1">
                <a:latin typeface="Helvetica Light"/>
                <a:cs typeface="Helvetica Light"/>
              </a:rPr>
              <a:t>Arduino</a:t>
            </a:r>
            <a:r>
              <a:rPr lang="pt-BR" b="1" i="1" dirty="0">
                <a:latin typeface="Helvetica Light"/>
                <a:cs typeface="Helvetica Light"/>
              </a:rPr>
              <a:t> ISP</a:t>
            </a:r>
            <a:r>
              <a:rPr lang="pt-BR" dirty="0">
                <a:latin typeface="Helvetica Light"/>
                <a:cs typeface="Helvetica Light"/>
              </a:rPr>
              <a:t>:</a:t>
            </a:r>
          </a:p>
          <a:p>
            <a:endParaRPr lang="pt-BR" dirty="0" smtClean="0">
              <a:latin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1º) Conectar </a:t>
            </a:r>
            <a:r>
              <a:rPr lang="pt-BR" dirty="0" smtClean="0">
                <a:latin typeface="Helvetica Light"/>
                <a:cs typeface="Helvetica Light"/>
              </a:rPr>
              <a:t>um (outro) </a:t>
            </a:r>
            <a:r>
              <a:rPr lang="pt-BR" dirty="0" err="1" smtClean="0">
                <a:latin typeface="Helvetica Light"/>
                <a:cs typeface="Helvetica Light"/>
              </a:rPr>
              <a:t>Arduino</a:t>
            </a:r>
            <a:r>
              <a:rPr lang="pt-BR" dirty="0" smtClean="0">
                <a:latin typeface="Helvetica Light"/>
                <a:cs typeface="Helvetica Light"/>
              </a:rPr>
              <a:t> </a:t>
            </a:r>
            <a:r>
              <a:rPr lang="pt-BR" dirty="0" smtClean="0">
                <a:latin typeface="Helvetica Light"/>
                <a:cs typeface="Helvetica Light"/>
              </a:rPr>
              <a:t>no PC</a:t>
            </a:r>
            <a:endParaRPr lang="pt-BR" sz="2400" dirty="0" smtClean="0">
              <a:latin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2º) Gravar o sketch </a:t>
            </a:r>
            <a:r>
              <a:rPr lang="pt-BR" i="1" dirty="0" smtClean="0">
                <a:latin typeface="Helvetica Light"/>
                <a:cs typeface="Helvetica Light"/>
              </a:rPr>
              <a:t>ArduinoISP</a:t>
            </a:r>
            <a:endParaRPr lang="pt-BR" sz="2400" dirty="0" smtClean="0">
              <a:latin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3º) Adicionar um capacitor de 10uF entre o RST e o GND</a:t>
            </a:r>
          </a:p>
          <a:p>
            <a:pPr marL="400050" lvl="1" indent="0">
              <a:buNone/>
            </a:pPr>
            <a:endParaRPr lang="pt-BR" dirty="0">
              <a:latin typeface="Helvetica Light"/>
              <a:cs typeface="Helvetica Light"/>
            </a:endParaRP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Pronto! Temos um gravador de AVRs!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15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62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Bootloader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4º) Conectar o Arduino ISP ao Atmega (conexão SPI):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4786" y="2944676"/>
            <a:ext cx="5483158" cy="377679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16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067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Gravando o </a:t>
            </a:r>
            <a:r>
              <a:rPr lang="pt-BR" dirty="0" err="1" smtClean="0">
                <a:latin typeface="Helvetica Light"/>
                <a:cs typeface="Helvetica Light"/>
              </a:rPr>
              <a:t>b</a:t>
            </a:r>
            <a:r>
              <a:rPr lang="pt-BR" dirty="0" err="1" smtClean="0">
                <a:latin typeface="Helvetica Light"/>
                <a:cs typeface="Helvetica Light"/>
              </a:rPr>
              <a:t>ootloader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pt-BR" dirty="0">
                <a:latin typeface="Helvetica Light"/>
                <a:cs typeface="Helvetica Light"/>
              </a:rPr>
              <a:t>5</a:t>
            </a:r>
            <a:r>
              <a:rPr lang="pt-BR" dirty="0" smtClean="0">
                <a:latin typeface="Helvetica Light"/>
                <a:cs typeface="Helvetica Light"/>
              </a:rPr>
              <a:t>º) Selecionar placa (Uno) e porta serial</a:t>
            </a: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6º) Selecionar programador “Arduino as ISP”</a:t>
            </a:r>
          </a:p>
          <a:p>
            <a:pPr marL="400050" lvl="1" indent="0">
              <a:buNone/>
            </a:pPr>
            <a:r>
              <a:rPr lang="pt-BR" dirty="0" smtClean="0">
                <a:latin typeface="Helvetica Light"/>
                <a:cs typeface="Helvetica Light"/>
              </a:rPr>
              <a:t>7º) Selecionar “Gravar Bootloader”: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0265" y="3261548"/>
            <a:ext cx="4493815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17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340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Montagem em Protoboard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64245" y="2595184"/>
            <a:ext cx="3548856" cy="276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7" name="Grupo 246"/>
          <p:cNvGrpSpPr/>
          <p:nvPr/>
        </p:nvGrpSpPr>
        <p:grpSpPr>
          <a:xfrm>
            <a:off x="5302624" y="3437624"/>
            <a:ext cx="1888377" cy="852371"/>
            <a:chOff x="5572664" y="3437624"/>
            <a:chExt cx="1888377" cy="852371"/>
          </a:xfrm>
        </p:grpSpPr>
        <p:sp>
          <p:nvSpPr>
            <p:cNvPr id="45" name="Retângulo 44"/>
            <p:cNvSpPr/>
            <p:nvPr/>
          </p:nvSpPr>
          <p:spPr>
            <a:xfrm>
              <a:off x="6821318" y="3917684"/>
              <a:ext cx="639723" cy="372311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rgbClr val="FF0000"/>
                  </a:solidFill>
                  <a:latin typeface="Helvetica Light"/>
                  <a:cs typeface="Helvetica Light"/>
                </a:rPr>
                <a:t>5V</a:t>
              </a:r>
              <a:endParaRPr lang="pt-BR" sz="1500" dirty="0">
                <a:solidFill>
                  <a:srgbClr val="FF0000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821318" y="3437624"/>
              <a:ext cx="639723" cy="372311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tx1"/>
                  </a:solidFill>
                  <a:latin typeface="Helvetica Light"/>
                  <a:cs typeface="Helvetica Light"/>
                </a:rPr>
                <a:t>GND</a:t>
              </a:r>
              <a:endParaRPr lang="pt-BR" sz="1500" dirty="0">
                <a:solidFill>
                  <a:schemeClr val="tx1"/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47" name="Conector reto 46"/>
            <p:cNvCxnSpPr>
              <a:endCxn id="45" idx="1"/>
            </p:cNvCxnSpPr>
            <p:nvPr/>
          </p:nvCxnSpPr>
          <p:spPr>
            <a:xfrm>
              <a:off x="5572664" y="3976777"/>
              <a:ext cx="1248654" cy="127063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endCxn id="46" idx="1"/>
            </p:cNvCxnSpPr>
            <p:nvPr/>
          </p:nvCxnSpPr>
          <p:spPr>
            <a:xfrm>
              <a:off x="5572664" y="3588589"/>
              <a:ext cx="1248654" cy="3519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o 247"/>
          <p:cNvGrpSpPr/>
          <p:nvPr/>
        </p:nvGrpSpPr>
        <p:grpSpPr>
          <a:xfrm>
            <a:off x="1205616" y="2169460"/>
            <a:ext cx="5985385" cy="3884300"/>
            <a:chOff x="1475656" y="2169460"/>
            <a:chExt cx="5985385" cy="3884300"/>
          </a:xfrm>
        </p:grpSpPr>
        <p:cxnSp>
          <p:nvCxnSpPr>
            <p:cNvPr id="77" name="Conector reto 76"/>
            <p:cNvCxnSpPr>
              <a:stCxn id="78" idx="3"/>
            </p:cNvCxnSpPr>
            <p:nvPr/>
          </p:nvCxnSpPr>
          <p:spPr>
            <a:xfrm>
              <a:off x="1923798" y="2333508"/>
              <a:ext cx="1510495" cy="2732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/>
            <p:cNvSpPr/>
            <p:nvPr/>
          </p:nvSpPr>
          <p:spPr>
            <a:xfrm>
              <a:off x="1475656" y="216946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D0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1475656" y="249755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D1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1475656" y="282565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D2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1475656" y="315374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D3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1475656" y="348184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D4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89" name="Conector reto 88"/>
            <p:cNvCxnSpPr>
              <a:stCxn id="84" idx="3"/>
            </p:cNvCxnSpPr>
            <p:nvPr/>
          </p:nvCxnSpPr>
          <p:spPr>
            <a:xfrm>
              <a:off x="1923798" y="2661603"/>
              <a:ext cx="1502875" cy="1356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5" idx="3"/>
            </p:cNvCxnSpPr>
            <p:nvPr/>
          </p:nvCxnSpPr>
          <p:spPr>
            <a:xfrm>
              <a:off x="1923798" y="2989698"/>
              <a:ext cx="1502875" cy="56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86" idx="3"/>
            </p:cNvCxnSpPr>
            <p:nvPr/>
          </p:nvCxnSpPr>
          <p:spPr>
            <a:xfrm flipV="1">
              <a:off x="1923798" y="3193479"/>
              <a:ext cx="1502875" cy="1243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87" idx="3"/>
            </p:cNvCxnSpPr>
            <p:nvPr/>
          </p:nvCxnSpPr>
          <p:spPr>
            <a:xfrm flipV="1">
              <a:off x="1923798" y="3376359"/>
              <a:ext cx="1495255" cy="26952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tângulo 106"/>
            <p:cNvSpPr/>
            <p:nvPr/>
          </p:nvSpPr>
          <p:spPr>
            <a:xfrm>
              <a:off x="1475656" y="4241983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D5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1475656" y="456266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D6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1475656" y="489076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D7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110" name="Conector reto 109"/>
            <p:cNvCxnSpPr>
              <a:stCxn id="107" idx="3"/>
            </p:cNvCxnSpPr>
            <p:nvPr/>
          </p:nvCxnSpPr>
          <p:spPr>
            <a:xfrm flipV="1">
              <a:off x="1923798" y="4355529"/>
              <a:ext cx="1697185" cy="50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>
              <a:stCxn id="108" idx="3"/>
            </p:cNvCxnSpPr>
            <p:nvPr/>
          </p:nvCxnSpPr>
          <p:spPr>
            <a:xfrm flipV="1">
              <a:off x="1923798" y="4557459"/>
              <a:ext cx="1499065" cy="1692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>
              <a:stCxn id="109" idx="3"/>
            </p:cNvCxnSpPr>
            <p:nvPr/>
          </p:nvCxnSpPr>
          <p:spPr>
            <a:xfrm flipV="1">
              <a:off x="1923798" y="4744149"/>
              <a:ext cx="1510495" cy="3106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endCxn id="121" idx="1"/>
            </p:cNvCxnSpPr>
            <p:nvPr/>
          </p:nvCxnSpPr>
          <p:spPr>
            <a:xfrm>
              <a:off x="5583133" y="4946079"/>
              <a:ext cx="1429766" cy="94363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>
              <a:endCxn id="125" idx="1"/>
            </p:cNvCxnSpPr>
            <p:nvPr/>
          </p:nvCxnSpPr>
          <p:spPr>
            <a:xfrm>
              <a:off x="5583133" y="4751769"/>
              <a:ext cx="1429766" cy="81726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tângulo 129"/>
            <p:cNvSpPr/>
            <p:nvPr/>
          </p:nvSpPr>
          <p:spPr>
            <a:xfrm>
              <a:off x="1475656" y="521885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D8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131" name="Conector reto 130"/>
            <p:cNvCxnSpPr>
              <a:stCxn id="130" idx="3"/>
            </p:cNvCxnSpPr>
            <p:nvPr/>
          </p:nvCxnSpPr>
          <p:spPr>
            <a:xfrm flipV="1">
              <a:off x="1923798" y="4953699"/>
              <a:ext cx="1499065" cy="429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tângulo 138"/>
            <p:cNvSpPr/>
            <p:nvPr/>
          </p:nvSpPr>
          <p:spPr>
            <a:xfrm>
              <a:off x="7012899" y="442302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D13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7012899" y="475111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D12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7012899" y="5079210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D11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7012899" y="5404983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D10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7012899" y="5725665"/>
              <a:ext cx="448142" cy="328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500" dirty="0" smtClean="0">
                  <a:solidFill>
                    <a:schemeClr val="accent3">
                      <a:lumMod val="75000"/>
                    </a:schemeClr>
                  </a:solidFill>
                  <a:latin typeface="Helvetica Light"/>
                  <a:cs typeface="Helvetica Light"/>
                </a:rPr>
                <a:t>D9</a:t>
              </a:r>
              <a:endParaRPr lang="pt-BR" sz="1500" dirty="0">
                <a:solidFill>
                  <a:schemeClr val="accent3">
                    <a:lumMod val="75000"/>
                  </a:schemeClr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143" name="Conector reto 142"/>
            <p:cNvCxnSpPr>
              <a:endCxn id="138" idx="1"/>
            </p:cNvCxnSpPr>
            <p:nvPr/>
          </p:nvCxnSpPr>
          <p:spPr>
            <a:xfrm>
              <a:off x="5579323" y="4359339"/>
              <a:ext cx="1433576" cy="55582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endCxn id="137" idx="1"/>
            </p:cNvCxnSpPr>
            <p:nvPr/>
          </p:nvCxnSpPr>
          <p:spPr>
            <a:xfrm>
              <a:off x="5583133" y="4557459"/>
              <a:ext cx="1429766" cy="68579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endCxn id="139" idx="1"/>
            </p:cNvCxnSpPr>
            <p:nvPr/>
          </p:nvCxnSpPr>
          <p:spPr>
            <a:xfrm>
              <a:off x="5575513" y="4168839"/>
              <a:ext cx="1437386" cy="41822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upo 248"/>
          <p:cNvGrpSpPr/>
          <p:nvPr/>
        </p:nvGrpSpPr>
        <p:grpSpPr>
          <a:xfrm>
            <a:off x="5297853" y="1340768"/>
            <a:ext cx="1892726" cy="2046322"/>
            <a:chOff x="5567893" y="1340768"/>
            <a:chExt cx="1892726" cy="2046322"/>
          </a:xfrm>
        </p:grpSpPr>
        <p:cxnSp>
          <p:nvCxnSpPr>
            <p:cNvPr id="156" name="Conector reto 155"/>
            <p:cNvCxnSpPr>
              <a:endCxn id="155" idx="1"/>
            </p:cNvCxnSpPr>
            <p:nvPr/>
          </p:nvCxnSpPr>
          <p:spPr>
            <a:xfrm flipV="1">
              <a:off x="5577370" y="3141788"/>
              <a:ext cx="1435107" cy="245302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>
              <a:endCxn id="160" idx="1"/>
            </p:cNvCxnSpPr>
            <p:nvPr/>
          </p:nvCxnSpPr>
          <p:spPr>
            <a:xfrm flipV="1">
              <a:off x="5575513" y="2817974"/>
              <a:ext cx="1436964" cy="371695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>
              <a:endCxn id="161" idx="1"/>
            </p:cNvCxnSpPr>
            <p:nvPr/>
          </p:nvCxnSpPr>
          <p:spPr>
            <a:xfrm flipV="1">
              <a:off x="5575513" y="2489100"/>
              <a:ext cx="1436964" cy="517689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to 177"/>
            <p:cNvCxnSpPr>
              <a:endCxn id="162" idx="1"/>
            </p:cNvCxnSpPr>
            <p:nvPr/>
          </p:nvCxnSpPr>
          <p:spPr>
            <a:xfrm flipV="1">
              <a:off x="5571703" y="2161006"/>
              <a:ext cx="1440774" cy="647663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to 179"/>
            <p:cNvCxnSpPr>
              <a:endCxn id="163" idx="1"/>
            </p:cNvCxnSpPr>
            <p:nvPr/>
          </p:nvCxnSpPr>
          <p:spPr>
            <a:xfrm flipV="1">
              <a:off x="5567893" y="1832911"/>
              <a:ext cx="1444584" cy="785258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tângulo 185"/>
            <p:cNvSpPr/>
            <p:nvPr/>
          </p:nvSpPr>
          <p:spPr>
            <a:xfrm>
              <a:off x="7012477" y="1340768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AI5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187" name="Conector reto 186"/>
            <p:cNvCxnSpPr>
              <a:endCxn id="186" idx="1"/>
            </p:cNvCxnSpPr>
            <p:nvPr/>
          </p:nvCxnSpPr>
          <p:spPr>
            <a:xfrm flipV="1">
              <a:off x="5575513" y="1504816"/>
              <a:ext cx="1436964" cy="911423"/>
            </a:xfrm>
            <a:prstGeom prst="line">
              <a:avLst/>
            </a:prstGeom>
            <a:ln w="28575">
              <a:solidFill>
                <a:schemeClr val="accent6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tângulo 162"/>
            <p:cNvSpPr/>
            <p:nvPr/>
          </p:nvSpPr>
          <p:spPr>
            <a:xfrm>
              <a:off x="7012477" y="1668863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AI4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7012477" y="1996958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AI3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7012477" y="2325052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AI2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7012477" y="2653926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AI1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7012477" y="2977740"/>
              <a:ext cx="448142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/>
                  </a:solidFill>
                  <a:latin typeface="Helvetica Light"/>
                  <a:cs typeface="Helvetica Light"/>
                </a:rPr>
                <a:t>AI0</a:t>
              </a:r>
              <a:endParaRPr lang="pt-BR" sz="1400" dirty="0">
                <a:solidFill>
                  <a:schemeClr val="accent6"/>
                </a:solidFill>
                <a:latin typeface="Helvetica Light"/>
                <a:cs typeface="Helvetica Light"/>
              </a:endParaRPr>
            </a:p>
          </p:txBody>
        </p:sp>
      </p:grpSp>
      <p:grpSp>
        <p:nvGrpSpPr>
          <p:cNvPr id="267" name="Grupo 266"/>
          <p:cNvGrpSpPr/>
          <p:nvPr/>
        </p:nvGrpSpPr>
        <p:grpSpPr>
          <a:xfrm>
            <a:off x="485535" y="1335771"/>
            <a:ext cx="8172931" cy="4723939"/>
            <a:chOff x="755575" y="1335771"/>
            <a:chExt cx="8172931" cy="4723939"/>
          </a:xfrm>
        </p:grpSpPr>
        <p:cxnSp>
          <p:nvCxnSpPr>
            <p:cNvPr id="22" name="Conector reto 21"/>
            <p:cNvCxnSpPr>
              <a:stCxn id="8" idx="3"/>
            </p:cNvCxnSpPr>
            <p:nvPr/>
          </p:nvCxnSpPr>
          <p:spPr>
            <a:xfrm>
              <a:off x="1923798" y="1873377"/>
              <a:ext cx="1511860" cy="532472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outerShdw blurRad="38100" dist="12700" dir="5400000" sx="101000" sy="10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755576" y="2161005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accent1"/>
                  </a:solidFill>
                  <a:latin typeface="Helvetica Light"/>
                  <a:cs typeface="Helvetica Light"/>
                </a:rPr>
                <a:t>RX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55576" y="2497555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accent1"/>
                  </a:solidFill>
                  <a:latin typeface="Helvetica Light"/>
                  <a:cs typeface="Helvetica Light"/>
                </a:rPr>
                <a:t>T</a:t>
              </a:r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X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51856" y="1687221"/>
              <a:ext cx="771942" cy="372311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accent1"/>
                  </a:solidFill>
                  <a:latin typeface="Helvetica Light"/>
                  <a:cs typeface="Helvetica Light"/>
                </a:rPr>
                <a:t>RESET</a:t>
              </a:r>
            </a:p>
          </p:txBody>
        </p:sp>
        <p:sp>
          <p:nvSpPr>
            <p:cNvPr id="253" name="Retângulo 252"/>
            <p:cNvSpPr/>
            <p:nvPr/>
          </p:nvSpPr>
          <p:spPr>
            <a:xfrm>
              <a:off x="7557351" y="1335771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SCL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54" name="Retângulo 253"/>
            <p:cNvSpPr/>
            <p:nvPr/>
          </p:nvSpPr>
          <p:spPr>
            <a:xfrm>
              <a:off x="7557351" y="1672321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SDA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55" name="Retângulo 254"/>
            <p:cNvSpPr/>
            <p:nvPr/>
          </p:nvSpPr>
          <p:spPr>
            <a:xfrm>
              <a:off x="7557346" y="4423020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SCK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56" name="Retângulo 255"/>
            <p:cNvSpPr/>
            <p:nvPr/>
          </p:nvSpPr>
          <p:spPr>
            <a:xfrm>
              <a:off x="7557351" y="4759570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MOSI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57" name="Retângulo 256"/>
            <p:cNvSpPr/>
            <p:nvPr/>
          </p:nvSpPr>
          <p:spPr>
            <a:xfrm>
              <a:off x="7557351" y="5081346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MISO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58" name="Retângulo 257"/>
            <p:cNvSpPr/>
            <p:nvPr/>
          </p:nvSpPr>
          <p:spPr>
            <a:xfrm>
              <a:off x="7557349" y="5404983"/>
              <a:ext cx="639723" cy="33655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SS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1" name="Retângulo 260"/>
            <p:cNvSpPr/>
            <p:nvPr/>
          </p:nvSpPr>
          <p:spPr>
            <a:xfrm>
              <a:off x="755575" y="3145509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2" name="Retângulo 261"/>
            <p:cNvSpPr/>
            <p:nvPr/>
          </p:nvSpPr>
          <p:spPr>
            <a:xfrm>
              <a:off x="755576" y="4243673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3" name="Retângulo 262"/>
            <p:cNvSpPr/>
            <p:nvPr/>
          </p:nvSpPr>
          <p:spPr>
            <a:xfrm>
              <a:off x="755576" y="4571223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8288783" y="5075860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4" name="Retângulo 263"/>
            <p:cNvSpPr/>
            <p:nvPr/>
          </p:nvSpPr>
          <p:spPr>
            <a:xfrm>
              <a:off x="8288783" y="5403955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8288783" y="5731615"/>
              <a:ext cx="639723" cy="32809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1"/>
                  </a:solidFill>
                  <a:latin typeface="Helvetica Light"/>
                  <a:cs typeface="Helvetica Light"/>
                </a:rPr>
                <a:t>PWM</a:t>
              </a:r>
              <a:endParaRPr lang="pt-BR" sz="1400" dirty="0">
                <a:solidFill>
                  <a:schemeClr val="accent1"/>
                </a:solidFill>
                <a:latin typeface="Helvetica Light"/>
                <a:cs typeface="Helvetica Ligh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18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301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 Light"/>
                <a:cs typeface="Helvetica Light"/>
              </a:rPr>
              <a:t>Montagem em Protoboard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Conexão com a placa FTDI: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198"/>
          <a:stretch/>
        </p:blipFill>
        <p:spPr bwMode="auto">
          <a:xfrm>
            <a:off x="1403648" y="2711881"/>
            <a:ext cx="5921177" cy="285043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19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983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7724" y="915609"/>
            <a:ext cx="50885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 Light"/>
                <a:cs typeface="Helvetica Light"/>
                <a:hlinkClick r:id="rId2"/>
              </a:rPr>
              <a:t>github.com</a:t>
            </a:r>
            <a:r>
              <a:rPr lang="en-US" sz="3200" dirty="0">
                <a:latin typeface="Helvetica Light"/>
                <a:cs typeface="Helvetica Light"/>
                <a:hlinkClick r:id="rId2"/>
              </a:rPr>
              <a:t>/fkuhne/</a:t>
            </a:r>
            <a:r>
              <a:rPr lang="en-US" sz="3200" dirty="0" smtClean="0">
                <a:latin typeface="Helvetica Light"/>
                <a:cs typeface="Helvetica Light"/>
                <a:hlinkClick r:id="rId2"/>
              </a:rPr>
              <a:t>aday18</a:t>
            </a:r>
            <a:endParaRPr lang="en-US" sz="3200" dirty="0" smtClean="0">
              <a:latin typeface="Helvetica Light"/>
              <a:cs typeface="Helvetica Light"/>
            </a:endParaRPr>
          </a:p>
          <a:p>
            <a:endParaRPr lang="en-US" sz="3200" dirty="0" smtClean="0">
              <a:latin typeface="Helvetica Light"/>
              <a:cs typeface="Helvetica Light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Montagem em PCI</a:t>
            </a:r>
            <a:endParaRPr lang="pt-BR" dirty="0">
              <a:latin typeface="Helvetica Light"/>
              <a:cs typeface="Helvetica Ligh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29" y="1495782"/>
            <a:ext cx="5492743" cy="43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20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22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 Light"/>
                <a:cs typeface="Helvetica Light"/>
              </a:rPr>
              <a:t>Montagem em PCI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100" dirty="0" smtClean="0">
                <a:latin typeface="Helvetica Light"/>
                <a:cs typeface="Helvetica Light"/>
              </a:rPr>
              <a:t>Dimensões de um Arduino Uno (em polegadas):</a:t>
            </a:r>
            <a:endParaRPr lang="pt-BR" sz="3100" dirty="0">
              <a:latin typeface="Helvetica Light"/>
              <a:cs typeface="Helvetica Light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89" y="2427797"/>
            <a:ext cx="5544022" cy="415583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21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37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 Light"/>
                <a:cs typeface="Helvetica Light"/>
              </a:rPr>
              <a:t>Montagem em PCI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9148" y="1556168"/>
            <a:ext cx="6005704" cy="46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22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987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 Light"/>
                <a:cs typeface="Helvetica Light"/>
              </a:rPr>
              <a:t>Montagem em PCI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9773" y="1556168"/>
            <a:ext cx="5844455" cy="468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23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566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Recursos utilizados neste projeto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8286"/>
            <a:ext cx="8229600" cy="466997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Kit </a:t>
            </a:r>
            <a:r>
              <a:rPr lang="pt-BR" dirty="0">
                <a:latin typeface="Helvetica Light"/>
                <a:cs typeface="Helvetica Light"/>
              </a:rPr>
              <a:t>standalone Webtrônico</a:t>
            </a:r>
            <a:r>
              <a:rPr lang="pt-BR" dirty="0" smtClean="0">
                <a:latin typeface="Helvetica Light"/>
                <a:cs typeface="Helvetica Light"/>
              </a:rPr>
              <a:t>: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Helvetica Light"/>
                <a:cs typeface="Helvetica Light"/>
                <a:hlinkClick r:id="rId2"/>
              </a:rPr>
              <a:t>www.webtronico.com/arduinos/placas-arduino/kit-arduino-standalone.html</a:t>
            </a:r>
            <a:endParaRPr lang="pt-BR" sz="2400" dirty="0" smtClean="0">
              <a:latin typeface="Helvetica Light"/>
              <a:cs typeface="Helvetica Light"/>
            </a:endParaRPr>
          </a:p>
          <a:p>
            <a:endParaRPr lang="pt-BR" sz="1300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Arduino Pinouts:</a:t>
            </a:r>
          </a:p>
          <a:p>
            <a:pPr marL="457200" lvl="1" indent="0">
              <a:buNone/>
            </a:pPr>
            <a:r>
              <a:rPr lang="pt-BR" sz="2600" dirty="0" smtClean="0">
                <a:latin typeface="Helvetica Light"/>
                <a:cs typeface="Helvetica Light"/>
                <a:hlinkClick r:id="rId3"/>
              </a:rPr>
              <a:t>pighixxx.com/atmega328v3_0.pdf</a:t>
            </a:r>
            <a:endParaRPr lang="pt-BR" sz="2600" dirty="0" smtClean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r>
              <a:rPr lang="pt-BR" sz="2400" dirty="0" smtClean="0">
                <a:latin typeface="Helvetica Light"/>
                <a:cs typeface="Helvetica Light"/>
                <a:hlinkClick r:id="rId4"/>
              </a:rPr>
              <a:t>pighixxx.com/unov3pdf.pdf</a:t>
            </a:r>
            <a:endParaRPr lang="pt-BR" sz="2400" dirty="0" smtClean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r>
              <a:rPr lang="pt-BR" sz="2600" dirty="0" smtClean="0">
                <a:latin typeface="Helvetica Light"/>
                <a:cs typeface="Helvetica Light"/>
                <a:hlinkClick r:id="rId5"/>
              </a:rPr>
              <a:t>pighixxx.com/nanopdf.pdf</a:t>
            </a:r>
            <a:endParaRPr lang="pt-BR" sz="2600" dirty="0" smtClean="0">
              <a:latin typeface="Helvetica Light"/>
              <a:cs typeface="Helvetica Light"/>
            </a:endParaRPr>
          </a:p>
          <a:p>
            <a:endParaRPr lang="pt-BR" sz="1400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Fritzing:</a:t>
            </a:r>
            <a:endParaRPr lang="pt-BR" dirty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r>
              <a:rPr lang="pt-BR" sz="2600" dirty="0" smtClean="0">
                <a:latin typeface="Helvetica Light"/>
                <a:cs typeface="Helvetica Light"/>
                <a:hlinkClick r:id="rId6"/>
              </a:rPr>
              <a:t>fritzing.org</a:t>
            </a:r>
            <a:endParaRPr lang="pt-BR" sz="2600" dirty="0">
              <a:latin typeface="Helvetica Light"/>
              <a:cs typeface="Helvetica Ligh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 sz="1400" dirty="0" smtClean="0">
              <a:latin typeface="Helvetica Light"/>
              <a:cs typeface="Helvetica Ligh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>
                <a:latin typeface="Helvetica Light"/>
                <a:cs typeface="Helvetica Light"/>
              </a:rPr>
              <a:t>EAGLE:</a:t>
            </a:r>
          </a:p>
          <a:p>
            <a:pPr marL="457200" lvl="1" indent="0">
              <a:buNone/>
            </a:pPr>
            <a:r>
              <a:rPr lang="pt-BR" sz="2600" dirty="0" smtClean="0">
                <a:latin typeface="Helvetica Light"/>
                <a:cs typeface="Helvetica Light"/>
                <a:hlinkClick r:id="rId7"/>
              </a:rPr>
              <a:t>www.cadsoftusa.com/download-eagle</a:t>
            </a:r>
            <a:endParaRPr lang="pt-BR" sz="2600" dirty="0" smtClean="0">
              <a:latin typeface="Helvetica Light"/>
              <a:cs typeface="Helvetica Light"/>
            </a:endParaRPr>
          </a:p>
          <a:p>
            <a:endParaRPr lang="pt-BR" sz="1400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Lib componentes Sparkfun:</a:t>
            </a:r>
          </a:p>
          <a:p>
            <a:pPr marL="457200" lvl="1" indent="0">
              <a:buNone/>
            </a:pPr>
            <a:r>
              <a:rPr lang="pt-BR" sz="2600" dirty="0" smtClean="0">
                <a:latin typeface="Helvetica Light"/>
                <a:cs typeface="Helvetica Light"/>
                <a:hlinkClick r:id="rId8"/>
              </a:rPr>
              <a:t>github.com/sparkfun/SparkFun-Eagle-Libraries</a:t>
            </a:r>
            <a:endParaRPr lang="pt-BR" sz="2600" dirty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pt-BR" dirty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endParaRPr lang="pt-BR" sz="2400" dirty="0" smtClean="0">
              <a:latin typeface="Helvetica Light"/>
              <a:cs typeface="Helvetica Light"/>
              <a:hlinkClick r:id="rId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24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24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Recursos utilizados neste projeto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9987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Helvetica Light"/>
                <a:cs typeface="Helvetica Light"/>
              </a:rPr>
              <a:t>Fabricação da PCB no LEE (LPKF)</a:t>
            </a:r>
          </a:p>
          <a:p>
            <a:r>
              <a:rPr lang="pt-BR" sz="2800" dirty="0" smtClean="0">
                <a:latin typeface="Helvetica Light"/>
                <a:cs typeface="Helvetica Light"/>
              </a:rPr>
              <a:t>Gravação do bootloader: Arduino Nano</a:t>
            </a:r>
          </a:p>
          <a:p>
            <a:r>
              <a:rPr lang="pt-BR" sz="2800" dirty="0" smtClean="0">
                <a:latin typeface="Helvetica Light"/>
                <a:cs typeface="Helvetica Light"/>
              </a:rPr>
              <a:t>FTDI</a:t>
            </a:r>
          </a:p>
          <a:p>
            <a:r>
              <a:rPr lang="pt-BR" sz="2800" dirty="0" smtClean="0">
                <a:latin typeface="Helvetica Light"/>
                <a:cs typeface="Helvetica Light"/>
              </a:rPr>
              <a:t>Componentes diversos (resistores, capacitores, LEDs, protoboards) roubados do LEE ou comprados no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25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19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7724" y="919806"/>
            <a:ext cx="50885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 Light"/>
                <a:cs typeface="Helvetica Light"/>
                <a:hlinkClick r:id="rId2"/>
              </a:rPr>
              <a:t>github.com</a:t>
            </a:r>
            <a:r>
              <a:rPr lang="en-US" sz="3200" dirty="0">
                <a:latin typeface="Helvetica Light"/>
                <a:cs typeface="Helvetica Light"/>
                <a:hlinkClick r:id="rId2"/>
              </a:rPr>
              <a:t>/fkuhne/</a:t>
            </a:r>
            <a:r>
              <a:rPr lang="en-US" sz="3200" dirty="0" smtClean="0">
                <a:latin typeface="Helvetica Light"/>
                <a:cs typeface="Helvetica Light"/>
                <a:hlinkClick r:id="rId2"/>
              </a:rPr>
              <a:t>aday18</a:t>
            </a:r>
            <a:endParaRPr lang="en-US" sz="3200" dirty="0" smtClean="0">
              <a:latin typeface="Helvetica Light"/>
              <a:cs typeface="Helvetica Light"/>
            </a:endParaRPr>
          </a:p>
          <a:p>
            <a:endParaRPr lang="en-US" sz="3200" dirty="0" smtClean="0">
              <a:latin typeface="Helvetica Light"/>
              <a:cs typeface="Helvetica Light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2430804"/>
            <a:ext cx="3810000" cy="381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26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Agenda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Helvetica Light"/>
                <a:cs typeface="Helvetica Light"/>
              </a:rPr>
              <a:t>Investimento</a:t>
            </a:r>
          </a:p>
          <a:p>
            <a:r>
              <a:rPr lang="pt-BR" dirty="0" smtClean="0">
                <a:latin typeface="Helvetica Light"/>
                <a:cs typeface="Helvetica Light"/>
              </a:rPr>
              <a:t>Open Hardware e Open Software</a:t>
            </a:r>
            <a:endParaRPr lang="pt-BR" dirty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Circuito Completo X Mínimo</a:t>
            </a:r>
            <a:endParaRPr lang="pt-BR" dirty="0">
              <a:latin typeface="Helvetica Light"/>
              <a:cs typeface="Helvetica Light"/>
            </a:endParaRPr>
          </a:p>
          <a:p>
            <a:r>
              <a:rPr lang="pt-BR" dirty="0">
                <a:latin typeface="Helvetica Light"/>
                <a:cs typeface="Helvetica Light"/>
              </a:rPr>
              <a:t>Bootloader</a:t>
            </a:r>
          </a:p>
          <a:p>
            <a:r>
              <a:rPr lang="pt-BR" dirty="0">
                <a:latin typeface="Helvetica Light"/>
                <a:cs typeface="Helvetica Light"/>
              </a:rPr>
              <a:t>Montagem do circuito</a:t>
            </a:r>
          </a:p>
          <a:p>
            <a:pPr lvl="1"/>
            <a:r>
              <a:rPr lang="pt-BR" dirty="0">
                <a:latin typeface="Helvetica Light"/>
                <a:cs typeface="Helvetica Light"/>
              </a:rPr>
              <a:t>Em protoboard</a:t>
            </a:r>
          </a:p>
          <a:p>
            <a:pPr lvl="1"/>
            <a:r>
              <a:rPr lang="pt-BR" dirty="0">
                <a:latin typeface="Helvetica Light"/>
                <a:cs typeface="Helvetica Light"/>
              </a:rPr>
              <a:t>Em PCI</a:t>
            </a:r>
          </a:p>
          <a:p>
            <a:pPr marL="0" indent="0">
              <a:buNone/>
            </a:pPr>
            <a:endParaRPr lang="pt-BR" u="sng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3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990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Investimento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4</a:t>
            </a:fld>
            <a:endParaRPr lang="en-US">
              <a:latin typeface="Helvetica Light"/>
              <a:cs typeface="Helvetica Light"/>
            </a:endParaRPr>
          </a:p>
        </p:txBody>
      </p:sp>
      <p:pic>
        <p:nvPicPr>
          <p:cNvPr id="5" name="Picture 4" descr="Uno Usinainf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84" y="1706245"/>
            <a:ext cx="8564032" cy="451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Investimento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163" y="1425291"/>
            <a:ext cx="8554594" cy="4669979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Preço </a:t>
            </a:r>
            <a:r>
              <a:rPr lang="pt-BR" dirty="0">
                <a:latin typeface="Helvetica Light"/>
                <a:cs typeface="Helvetica Light"/>
              </a:rPr>
              <a:t>de um clone UNO </a:t>
            </a:r>
            <a:r>
              <a:rPr lang="pt-BR" dirty="0" smtClean="0">
                <a:latin typeface="Helvetica Light"/>
                <a:cs typeface="Helvetica Light"/>
              </a:rPr>
              <a:t>em POA: </a:t>
            </a:r>
            <a:r>
              <a:rPr lang="pt-BR" b="1" dirty="0" smtClean="0">
                <a:latin typeface="Helvetica Light"/>
                <a:cs typeface="Helvetica Light"/>
              </a:rPr>
              <a:t>R$48</a:t>
            </a:r>
            <a:endParaRPr lang="pt-BR" dirty="0">
              <a:latin typeface="Helvetica Light"/>
              <a:cs typeface="Helvetica Light"/>
            </a:endParaRPr>
          </a:p>
          <a:p>
            <a:endParaRPr lang="pt-BR" dirty="0" smtClean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eBay</a:t>
            </a:r>
            <a:r>
              <a:rPr lang="pt-BR" dirty="0" smtClean="0">
                <a:latin typeface="Helvetica Light"/>
                <a:cs typeface="Helvetica Light"/>
              </a:rPr>
              <a:t>: </a:t>
            </a:r>
            <a:r>
              <a:rPr lang="pt-BR" b="1" dirty="0" smtClean="0">
                <a:latin typeface="Helvetica Light"/>
                <a:cs typeface="Helvetica Light"/>
              </a:rPr>
              <a:t>R$13</a:t>
            </a:r>
            <a:endParaRPr lang="pt-BR" b="1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5</a:t>
            </a:fld>
            <a:endParaRPr lang="en-US">
              <a:latin typeface="Helvetica Light"/>
              <a:cs typeface="Helvetica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563" y="3656154"/>
            <a:ext cx="8118875" cy="2648282"/>
            <a:chOff x="321163" y="3656154"/>
            <a:chExt cx="8118875" cy="26482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163" y="3670753"/>
              <a:ext cx="3716531" cy="2562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51192" y="3656154"/>
              <a:ext cx="4188846" cy="26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86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 Light"/>
                <a:cs typeface="Helvetica Light"/>
              </a:rPr>
              <a:t>Investimento</a:t>
            </a:r>
            <a:endParaRPr lang="pt-BR" dirty="0">
              <a:latin typeface="Helvetica Light"/>
              <a:cs typeface="Helvetica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163" y="1542083"/>
            <a:ext cx="8554594" cy="4669979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pt-BR" dirty="0" smtClean="0">
                <a:latin typeface="Helvetica Light"/>
                <a:cs typeface="Helvetica Light"/>
              </a:rPr>
              <a:t>Kit </a:t>
            </a:r>
            <a:r>
              <a:rPr lang="pt-BR" i="1" dirty="0">
                <a:latin typeface="Helvetica Light"/>
                <a:cs typeface="Helvetica Light"/>
              </a:rPr>
              <a:t>standalone</a:t>
            </a:r>
            <a:r>
              <a:rPr lang="pt-BR" dirty="0">
                <a:latin typeface="Helvetica Light"/>
                <a:cs typeface="Helvetica Light"/>
              </a:rPr>
              <a:t>: </a:t>
            </a:r>
            <a:r>
              <a:rPr lang="pt-BR" b="1" dirty="0" smtClean="0">
                <a:latin typeface="Helvetica Light"/>
                <a:cs typeface="Helvetica Light"/>
              </a:rPr>
              <a:t>R$</a:t>
            </a:r>
            <a:r>
              <a:rPr lang="pt-BR" b="1" dirty="0" smtClean="0">
                <a:latin typeface="Helvetica Light"/>
                <a:cs typeface="Helvetica Light"/>
              </a:rPr>
              <a:t>22</a:t>
            </a:r>
          </a:p>
          <a:p>
            <a:endParaRPr lang="pt-BR" dirty="0">
              <a:latin typeface="Helvetica Light"/>
              <a:cs typeface="Helvetica Light"/>
            </a:endParaRPr>
          </a:p>
          <a:p>
            <a:r>
              <a:rPr lang="pt-BR" dirty="0" smtClean="0">
                <a:latin typeface="Helvetica Light"/>
                <a:cs typeface="Helvetica Light"/>
              </a:rPr>
              <a:t>eBay: Atmega328P: </a:t>
            </a:r>
            <a:r>
              <a:rPr lang="pt-BR" b="1" dirty="0" err="1" smtClean="0">
                <a:latin typeface="Helvetica Light"/>
                <a:cs typeface="Helvetica Light"/>
              </a:rPr>
              <a:t>R</a:t>
            </a:r>
            <a:r>
              <a:rPr lang="pt-BR" b="1" dirty="0" smtClean="0">
                <a:latin typeface="Helvetica Light"/>
                <a:cs typeface="Helvetica Light"/>
              </a:rPr>
              <a:t>$ 6 </a:t>
            </a:r>
            <a:endParaRPr lang="pt-BR" b="1" dirty="0" smtClean="0">
              <a:latin typeface="Helvetica Light"/>
              <a:cs typeface="Helvetica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43245" y="3896653"/>
            <a:ext cx="5704588" cy="2561890"/>
            <a:chOff x="1127670" y="2810636"/>
            <a:chExt cx="5704588" cy="25618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27670" y="2810636"/>
              <a:ext cx="2681215" cy="25579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003503" y="2810636"/>
              <a:ext cx="2828755" cy="25618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>
                <a:latin typeface="Helvetica Light"/>
                <a:cs typeface="Helvetica Light"/>
              </a:rPr>
              <a:t>6</a:t>
            </a:fld>
            <a:endParaRPr lang="en-US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9858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 Light"/>
                <a:cs typeface="Helvetica Light"/>
              </a:rPr>
              <a:t>Arduino</a:t>
            </a:r>
            <a:r>
              <a:rPr lang="pt-BR" dirty="0" smtClean="0">
                <a:latin typeface="Helvetica Light"/>
                <a:cs typeface="Helvetica Light"/>
              </a:rPr>
              <a:t>: Open SW </a:t>
            </a:r>
            <a:r>
              <a:rPr lang="pt-BR" dirty="0">
                <a:latin typeface="Helvetica Light"/>
                <a:cs typeface="Helvetica Light"/>
              </a:rPr>
              <a:t>E HW</a:t>
            </a:r>
          </a:p>
        </p:txBody>
      </p:sp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570099"/>
            <a:ext cx="5728771" cy="411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79" r="48302"/>
          <a:stretch/>
        </p:blipFill>
        <p:spPr>
          <a:xfrm>
            <a:off x="6935313" y="1733128"/>
            <a:ext cx="1904215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43" r="14348"/>
          <a:stretch/>
        </p:blipFill>
        <p:spPr>
          <a:xfrm>
            <a:off x="6935313" y="3520569"/>
            <a:ext cx="1904215" cy="1999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9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Helvetica Light"/>
                <a:cs typeface="Helvetica Light"/>
              </a:rPr>
              <a:t>Arduino</a:t>
            </a:r>
            <a:r>
              <a:rPr lang="pt-BR" dirty="0" smtClean="0">
                <a:latin typeface="Helvetica Light"/>
                <a:cs typeface="Helvetica Light"/>
              </a:rPr>
              <a:t>: Open SW </a:t>
            </a:r>
            <a:r>
              <a:rPr lang="pt-BR" dirty="0">
                <a:latin typeface="Helvetica Light"/>
                <a:cs typeface="Helvetica Light"/>
              </a:rPr>
              <a:t>E HW</a:t>
            </a:r>
          </a:p>
        </p:txBody>
      </p:sp>
      <p:pic>
        <p:nvPicPr>
          <p:cNvPr id="4" name="Picture 3" descr="github Arduino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469" y="1855774"/>
            <a:ext cx="7619063" cy="508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2"/>
          <p:cNvSpPr/>
          <p:nvPr/>
        </p:nvSpPr>
        <p:spPr>
          <a:xfrm>
            <a:off x="942947" y="1279719"/>
            <a:ext cx="7258107" cy="526585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pt-BR" sz="3000" u="sng" dirty="0">
                <a:latin typeface="Helvetica Light"/>
                <a:cs typeface="Helvetica Light"/>
                <a:hlinkClick r:id="rId3"/>
              </a:rPr>
              <a:t>https://github.com/arduino</a:t>
            </a:r>
          </a:p>
        </p:txBody>
      </p:sp>
    </p:spTree>
    <p:extLst>
      <p:ext uri="{BB962C8B-B14F-4D97-AF65-F5344CB8AC3E}">
        <p14:creationId xmlns:p14="http://schemas.microsoft.com/office/powerpoint/2010/main" val="36300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Helvetica Light"/>
                <a:cs typeface="Helvetica Light"/>
              </a:rPr>
              <a:t>Arduino</a:t>
            </a:r>
            <a:r>
              <a:rPr lang="pt-BR" dirty="0" smtClean="0">
                <a:latin typeface="Helvetica Light"/>
                <a:cs typeface="Helvetica Light"/>
              </a:rPr>
              <a:t>: Open SW </a:t>
            </a:r>
            <a:r>
              <a:rPr lang="pt-BR" dirty="0">
                <a:latin typeface="Helvetica Light"/>
                <a:cs typeface="Helvetica Light"/>
              </a:rPr>
              <a:t>E HW</a:t>
            </a:r>
          </a:p>
        </p:txBody>
      </p:sp>
      <p:pic>
        <p:nvPicPr>
          <p:cNvPr id="2" name="Picture 1" descr="Arduino.cc Uno Schematic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127" y="1846126"/>
            <a:ext cx="7615747" cy="5011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2"/>
          <p:cNvSpPr/>
          <p:nvPr/>
        </p:nvSpPr>
        <p:spPr>
          <a:xfrm>
            <a:off x="753137" y="1279719"/>
            <a:ext cx="7637728" cy="465029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pt-BR" sz="2600" u="sng" dirty="0">
                <a:latin typeface="Helvetica Light"/>
                <a:cs typeface="Helvetica Light"/>
                <a:hlinkClick r:id="rId3"/>
              </a:rPr>
              <a:t>https://www.arduino.cc/en/Main/ArduinoBoardUno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1064" y="1506946"/>
            <a:ext cx="7213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7" tIns="35717" rIns="35717" bIns="35717" numCol="1" spcCol="26788" rtlCol="0" anchor="ctr">
            <a:spAutoFit/>
          </a:bodyPr>
          <a:lstStyle/>
          <a:p>
            <a:pPr algn="ctr" defTabSz="410751" hangingPunct="0"/>
            <a:endParaRPr lang="en-US" sz="2500" dirty="0">
              <a:solidFill>
                <a:srgbClr val="000000"/>
              </a:solidFill>
              <a:latin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76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517</Words>
  <Application>Microsoft Macintosh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Criando clones de Arduino</vt:lpstr>
      <vt:lpstr>PowerPoint Presentation</vt:lpstr>
      <vt:lpstr>Agenda</vt:lpstr>
      <vt:lpstr>Investimento</vt:lpstr>
      <vt:lpstr>Investimento</vt:lpstr>
      <vt:lpstr>Investimento</vt:lpstr>
      <vt:lpstr>Arduino: Open SW E HW</vt:lpstr>
      <vt:lpstr>Arduino: Open SW E HW</vt:lpstr>
      <vt:lpstr>Arduino: Open SW E HW</vt:lpstr>
      <vt:lpstr>Circuito Completo</vt:lpstr>
      <vt:lpstr>Circuito Mínimo (sem FTDI)</vt:lpstr>
      <vt:lpstr>Circuito Mínimo (sem FTDI)</vt:lpstr>
      <vt:lpstr>Bootloader</vt:lpstr>
      <vt:lpstr>Bootloader</vt:lpstr>
      <vt:lpstr>Arduino ISP: </vt:lpstr>
      <vt:lpstr>Bootloader</vt:lpstr>
      <vt:lpstr>Gravando o bootloader</vt:lpstr>
      <vt:lpstr>Montagem em Protoboard</vt:lpstr>
      <vt:lpstr>Montagem em Protoboard</vt:lpstr>
      <vt:lpstr>Montagem em PCI</vt:lpstr>
      <vt:lpstr>Montagem em PCI</vt:lpstr>
      <vt:lpstr>Montagem em PCI</vt:lpstr>
      <vt:lpstr>Montagem em PCI</vt:lpstr>
      <vt:lpstr>Recursos utilizados neste projeto</vt:lpstr>
      <vt:lpstr>Recursos utilizados neste projeto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subject/>
  <dc:creator>Felipe</dc:creator>
  <cp:keywords/>
  <dc:description/>
  <cp:lastModifiedBy>Felipe</cp:lastModifiedBy>
  <cp:revision>59</cp:revision>
  <cp:lastPrinted>2018-05-12T02:55:48Z</cp:lastPrinted>
  <dcterms:created xsi:type="dcterms:W3CDTF">2018-05-06T18:39:14Z</dcterms:created>
  <dcterms:modified xsi:type="dcterms:W3CDTF">2018-05-12T02:56:00Z</dcterms:modified>
  <cp:category/>
</cp:coreProperties>
</file>