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76" r:id="rId3"/>
    <p:sldId id="329" r:id="rId4"/>
    <p:sldId id="330" r:id="rId5"/>
    <p:sldId id="288" r:id="rId6"/>
    <p:sldId id="327" r:id="rId7"/>
    <p:sldId id="306" r:id="rId8"/>
    <p:sldId id="308" r:id="rId9"/>
    <p:sldId id="307" r:id="rId10"/>
    <p:sldId id="309" r:id="rId11"/>
    <p:sldId id="312" r:id="rId12"/>
    <p:sldId id="310" r:id="rId13"/>
    <p:sldId id="313" r:id="rId14"/>
    <p:sldId id="311" r:id="rId15"/>
    <p:sldId id="314" r:id="rId16"/>
    <p:sldId id="316" r:id="rId17"/>
    <p:sldId id="317" r:id="rId18"/>
    <p:sldId id="315" r:id="rId19"/>
    <p:sldId id="318" r:id="rId20"/>
    <p:sldId id="319" r:id="rId21"/>
    <p:sldId id="331" r:id="rId22"/>
    <p:sldId id="321" r:id="rId23"/>
    <p:sldId id="322" r:id="rId24"/>
    <p:sldId id="324" r:id="rId25"/>
    <p:sldId id="323" r:id="rId26"/>
    <p:sldId id="325" r:id="rId27"/>
    <p:sldId id="332" r:id="rId28"/>
    <p:sldId id="326" r:id="rId29"/>
    <p:sldId id="268" r:id="rId30"/>
    <p:sldId id="333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D5784A"/>
    <a:srgbClr val="3C9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17" autoAdjust="0"/>
    <p:restoredTop sz="94161" autoAdjust="0"/>
  </p:normalViewPr>
  <p:slideViewPr>
    <p:cSldViewPr snapToGrid="0" snapToObjects="1">
      <p:cViewPr varScale="1">
        <p:scale>
          <a:sx n="98" d="100"/>
          <a:sy n="98" d="100"/>
        </p:scale>
        <p:origin x="-176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2FD31-C2C3-0E49-8D01-95465DD23821}" type="datetimeFigureOut">
              <a:rPr lang="en-US" smtClean="0"/>
              <a:t>14/03/19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5D0F2-2AE9-774D-B30F-09E5B185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32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14/03/19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3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14/03/19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8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14/03/19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7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14/03/19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3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14/03/19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6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14/03/19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7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14/03/19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6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14/03/19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1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14/03/19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8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14/03/19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5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14/03/19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413D3-E965-2646-9F7C-5B6C0C370EB0}" type="datetimeFigureOut">
              <a:rPr lang="en-US" smtClean="0"/>
              <a:t>14/03/19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3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fkuhne@pucrs.br" TargetMode="Externa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github.com%5Cfkuhne%5Caday19" TargetMode="Externa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3" Type="http://schemas.openxmlformats.org/officeDocument/2006/relationships/hyperlink" Target="https://www.arduino.cc/en/reference/servo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Relationship Id="rId3" Type="http://schemas.openxmlformats.org/officeDocument/2006/relationships/hyperlink" Target="https://www.arduino.cc/en/Reference/LiquidCrysta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reference/en" TargetMode="External"/><Relationship Id="rId4" Type="http://schemas.openxmlformats.org/officeDocument/2006/relationships/hyperlink" Target="https://www.tinkercad.com" TargetMode="External"/><Relationship Id="rId5" Type="http://schemas.openxmlformats.org/officeDocument/2006/relationships/hyperlink" Target="https://youtu.be/WynYhZx_qds" TargetMode="External"/><Relationship Id="rId6" Type="http://schemas.openxmlformats.org/officeDocument/2006/relationships/hyperlink" Target="https://www.arduino.cc/en/Tutorial/Knob" TargetMode="External"/><Relationship Id="rId7" Type="http://schemas.openxmlformats.org/officeDocument/2006/relationships/hyperlink" Target="http://www.arduino.cc/en/Tutorial/Ping" TargetMode="External"/><Relationship Id="rId8" Type="http://schemas.openxmlformats.org/officeDocument/2006/relationships/hyperlink" Target="http://www.arduino.cc/en/Tutorial/LiquidCrysta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rduino.c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youtu.be/WynYhZx_qds" TargetMode="Externa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github.com%5Cfkuhne%5Caday19" TargetMode="External"/><Relationship Id="rId4" Type="http://schemas.openxmlformats.org/officeDocument/2006/relationships/hyperlink" Target="mailto:fkuhne@pucrs.br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tinkercad.com" TargetMode="Externa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en-US" b="1" dirty="0" err="1" smtClean="0">
                <a:latin typeface="Museo 100 Regular"/>
                <a:cs typeface="Museo 100 Regular"/>
              </a:rPr>
              <a:t>Simulação</a:t>
            </a:r>
            <a:r>
              <a:rPr lang="en-US" b="1" dirty="0" smtClean="0">
                <a:latin typeface="Museo 100 Regular"/>
                <a:cs typeface="Museo 100 Regular"/>
              </a:rPr>
              <a:t> de </a:t>
            </a:r>
            <a:r>
              <a:rPr lang="en-US" b="1" dirty="0" err="1" smtClean="0">
                <a:latin typeface="Museo 100 Regular"/>
                <a:cs typeface="Museo 100 Regular"/>
              </a:rPr>
              <a:t>circuitos</a:t>
            </a:r>
            <a:r>
              <a:rPr lang="en-US" b="1" dirty="0" smtClean="0">
                <a:latin typeface="Museo 100 Regular"/>
                <a:cs typeface="Museo 100 Regular"/>
              </a:rPr>
              <a:t> </a:t>
            </a:r>
            <a:r>
              <a:rPr lang="en-US" b="1" dirty="0" smtClean="0">
                <a:latin typeface="Museo 100 Regular"/>
                <a:cs typeface="Museo 100 Regular"/>
              </a:rPr>
              <a:t>com </a:t>
            </a:r>
            <a:r>
              <a:rPr lang="en-US" b="1" dirty="0" err="1" smtClean="0">
                <a:latin typeface="Museo 100 Regular"/>
                <a:cs typeface="Museo 100 Regular"/>
              </a:rPr>
              <a:t>Tinkercad</a:t>
            </a:r>
            <a:endParaRPr lang="en-US" b="1" dirty="0">
              <a:latin typeface="Museo 100 Regular"/>
              <a:cs typeface="Museo 100 Regula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8725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latin typeface="Museo 100 Regular"/>
                <a:cs typeface="Museo 100 Regular"/>
              </a:rPr>
              <a:t>Felipe </a:t>
            </a:r>
            <a:r>
              <a:rPr lang="en-US" b="1" dirty="0" err="1" smtClean="0">
                <a:latin typeface="Museo 100 Regular"/>
                <a:cs typeface="Museo 100 Regular"/>
              </a:rPr>
              <a:t>Kühne</a:t>
            </a:r>
            <a:endParaRPr lang="en-US" b="1" dirty="0" smtClean="0">
              <a:latin typeface="Museo 100 Regular"/>
              <a:cs typeface="Museo 100 Regular"/>
            </a:endParaRPr>
          </a:p>
          <a:p>
            <a:r>
              <a:rPr lang="en-US" b="1" dirty="0" smtClean="0">
                <a:latin typeface="Museo 100 Regular"/>
                <a:cs typeface="Museo 100 Regular"/>
                <a:hlinkClick r:id="rId2"/>
              </a:rPr>
              <a:t>fkuhne@pucrs.br</a:t>
            </a:r>
            <a:endParaRPr lang="en-US" b="1" dirty="0" smtClean="0">
              <a:latin typeface="Museo 100 Regular"/>
              <a:cs typeface="Museo 100 Regular"/>
            </a:endParaRPr>
          </a:p>
          <a:p>
            <a:endParaRPr lang="en-US" b="1" dirty="0">
              <a:latin typeface="Museo 100 Regular"/>
              <a:cs typeface="Museo 100 Regular"/>
            </a:endParaRPr>
          </a:p>
          <a:p>
            <a:r>
              <a:rPr lang="en-US" b="1" dirty="0" err="1" smtClean="0">
                <a:latin typeface="Museo 100 Regular"/>
                <a:cs typeface="Museo 100 Regular"/>
              </a:rPr>
              <a:t>Março</a:t>
            </a:r>
            <a:r>
              <a:rPr lang="en-US" b="1" dirty="0" smtClean="0">
                <a:latin typeface="Museo 100 Regular"/>
                <a:cs typeface="Museo 100 Regular"/>
              </a:rPr>
              <a:t>/2019</a:t>
            </a:r>
          </a:p>
          <a:p>
            <a:endParaRPr lang="en-US" b="1" dirty="0">
              <a:latin typeface="Museo 100 Regular"/>
              <a:cs typeface="Museo 100 Regular"/>
            </a:endParaRPr>
          </a:p>
        </p:txBody>
      </p:sp>
      <p:pic>
        <p:nvPicPr>
          <p:cNvPr id="4" name="Picture 3" descr="Arduino_DAY2019_Logotyp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32" t="24349"/>
          <a:stretch/>
        </p:blipFill>
        <p:spPr>
          <a:xfrm>
            <a:off x="-1" y="-1"/>
            <a:ext cx="3677443" cy="2020875"/>
          </a:xfrm>
          <a:prstGeom prst="rect">
            <a:avLst/>
          </a:prstGeom>
        </p:spPr>
      </p:pic>
      <p:pic>
        <p:nvPicPr>
          <p:cNvPr id="6" name="Picture 5" descr="Arduino_DAY2019_Logotyp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44" b="46534"/>
          <a:stretch/>
        </p:blipFill>
        <p:spPr>
          <a:xfrm>
            <a:off x="6481823" y="5035927"/>
            <a:ext cx="2662177" cy="182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1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useo 100 Regular"/>
                <a:cs typeface="Museo 100 Regular"/>
              </a:rPr>
              <a:t>Blink</a:t>
            </a:r>
            <a:endParaRPr lang="en-US" dirty="0">
              <a:latin typeface="Museo 100 Regular"/>
              <a:cs typeface="Museo 100 Regular"/>
            </a:endParaRPr>
          </a:p>
        </p:txBody>
      </p:sp>
      <p:pic>
        <p:nvPicPr>
          <p:cNvPr id="4" name="Picture 3" descr="Blink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382874"/>
            <a:ext cx="9144000" cy="484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16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useo 100 Regular"/>
                <a:cs typeface="Museo 100 Regular"/>
              </a:rPr>
              <a:t>Blink</a:t>
            </a:r>
            <a:endParaRPr lang="en-US" dirty="0">
              <a:latin typeface="Museo 100 Regular"/>
              <a:cs typeface="Museo 100 Regula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700" y="1706393"/>
            <a:ext cx="4792601" cy="3445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464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Museo 100 Regular"/>
                <a:cs typeface="Museo 100 Regular"/>
              </a:rPr>
              <a:t>Botão</a:t>
            </a:r>
            <a:r>
              <a:rPr lang="en-US" dirty="0" smtClean="0">
                <a:latin typeface="Museo 100 Regular"/>
                <a:cs typeface="Museo 100 Regular"/>
              </a:rPr>
              <a:t> e LED</a:t>
            </a:r>
            <a:endParaRPr lang="en-US" dirty="0">
              <a:latin typeface="Museo 100 Regular"/>
              <a:cs typeface="Museo 100 Regular"/>
            </a:endParaRPr>
          </a:p>
        </p:txBody>
      </p:sp>
      <p:pic>
        <p:nvPicPr>
          <p:cNvPr id="3" name="Picture 2" descr="Botão e le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14265"/>
            <a:ext cx="9144000" cy="484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5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Museo 100 Regular"/>
                <a:cs typeface="Museo 100 Regular"/>
              </a:rPr>
              <a:t>Botão</a:t>
            </a:r>
            <a:r>
              <a:rPr lang="en-US" dirty="0" smtClean="0">
                <a:latin typeface="Museo 100 Regular"/>
                <a:cs typeface="Museo 100 Regular"/>
              </a:rPr>
              <a:t> e LED</a:t>
            </a:r>
            <a:endParaRPr lang="en-US" dirty="0">
              <a:latin typeface="Museo 100 Regular"/>
              <a:cs typeface="Museo 100 Regula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1" y="2273300"/>
            <a:ext cx="5448958" cy="3128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481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Museo 100 Regular"/>
                <a:cs typeface="Museo 100 Regular"/>
              </a:rPr>
              <a:t>Entrada</a:t>
            </a:r>
            <a:r>
              <a:rPr lang="en-US" dirty="0" smtClean="0">
                <a:latin typeface="Museo 100 Regular"/>
                <a:cs typeface="Museo 100 Regular"/>
              </a:rPr>
              <a:t> </a:t>
            </a:r>
            <a:r>
              <a:rPr lang="en-US" dirty="0" err="1" smtClean="0">
                <a:latin typeface="Museo 100 Regular"/>
                <a:cs typeface="Museo 100 Regular"/>
              </a:rPr>
              <a:t>analógica</a:t>
            </a:r>
            <a:endParaRPr lang="en-US" dirty="0">
              <a:latin typeface="Museo 100 Regular"/>
              <a:cs typeface="Museo 100 Regular"/>
            </a:endParaRPr>
          </a:p>
        </p:txBody>
      </p:sp>
      <p:pic>
        <p:nvPicPr>
          <p:cNvPr id="5" name="Picture 4" descr="Entrada analógica (1)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6958"/>
            <a:ext cx="9144000" cy="446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6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Museo 100 Regular"/>
                <a:cs typeface="Museo 100 Regular"/>
              </a:rPr>
              <a:t>Entrada</a:t>
            </a:r>
            <a:r>
              <a:rPr lang="en-US" dirty="0" smtClean="0">
                <a:latin typeface="Museo 100 Regular"/>
                <a:cs typeface="Museo 100 Regular"/>
              </a:rPr>
              <a:t> </a:t>
            </a:r>
            <a:r>
              <a:rPr lang="en-US" dirty="0" err="1" smtClean="0">
                <a:latin typeface="Museo 100 Regular"/>
                <a:cs typeface="Museo 100 Regular"/>
              </a:rPr>
              <a:t>analógica</a:t>
            </a:r>
            <a:endParaRPr lang="en-US" dirty="0">
              <a:latin typeface="Museo 100 Regular"/>
              <a:cs typeface="Museo 100 Regular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896" y="2507084"/>
            <a:ext cx="6560208" cy="32450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827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Museo 100 Regular"/>
                <a:cs typeface="Museo 100 Regular"/>
              </a:rPr>
              <a:t>Saída</a:t>
            </a:r>
            <a:r>
              <a:rPr lang="en-US" dirty="0" smtClean="0">
                <a:latin typeface="Museo 100 Regular"/>
                <a:cs typeface="Museo 100 Regular"/>
              </a:rPr>
              <a:t> </a:t>
            </a:r>
            <a:r>
              <a:rPr lang="en-US" dirty="0" err="1" smtClean="0">
                <a:latin typeface="Museo 100 Regular"/>
                <a:cs typeface="Museo 100 Regular"/>
              </a:rPr>
              <a:t>analógica</a:t>
            </a:r>
            <a:endParaRPr lang="en-US" dirty="0">
              <a:latin typeface="Museo 100 Regular"/>
              <a:cs typeface="Museo 100 Regular"/>
            </a:endParaRPr>
          </a:p>
        </p:txBody>
      </p:sp>
      <p:pic>
        <p:nvPicPr>
          <p:cNvPr id="3" name="Picture 2" descr="Blink Analógic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41270"/>
            <a:ext cx="9144000" cy="484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1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sh dir="u"/>
      </p:transition>
    </mc:Choice>
    <mc:Fallback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Museo 100 Regular"/>
                <a:cs typeface="Museo 100 Regular"/>
              </a:rPr>
              <a:t>Saída</a:t>
            </a:r>
            <a:r>
              <a:rPr lang="en-US" dirty="0" smtClean="0">
                <a:latin typeface="Museo 100 Regular"/>
                <a:cs typeface="Museo 100 Regular"/>
              </a:rPr>
              <a:t> </a:t>
            </a:r>
            <a:r>
              <a:rPr lang="en-US" dirty="0" err="1" smtClean="0">
                <a:latin typeface="Museo 100 Regular"/>
                <a:cs typeface="Museo 100 Regular"/>
              </a:rPr>
              <a:t>analógica</a:t>
            </a:r>
            <a:endParaRPr lang="en-US" dirty="0">
              <a:latin typeface="Museo 100 Regular"/>
              <a:cs typeface="Museo 100 Regula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314" y="1417638"/>
            <a:ext cx="5903372" cy="5440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379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sh dir="u"/>
      </p:transition>
    </mc:Choice>
    <mc:Fallback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Museo 100 Regular"/>
                <a:cs typeface="Museo 100 Regular"/>
              </a:rPr>
              <a:t>Entrada</a:t>
            </a:r>
            <a:r>
              <a:rPr lang="en-US" dirty="0" smtClean="0">
                <a:latin typeface="Museo 100 Regular"/>
                <a:cs typeface="Museo 100 Regular"/>
              </a:rPr>
              <a:t> e </a:t>
            </a:r>
            <a:r>
              <a:rPr lang="en-US" dirty="0" err="1" smtClean="0">
                <a:latin typeface="Museo 100 Regular"/>
                <a:cs typeface="Museo 100 Regular"/>
              </a:rPr>
              <a:t>saída</a:t>
            </a:r>
            <a:r>
              <a:rPr lang="en-US" dirty="0" smtClean="0">
                <a:latin typeface="Museo 100 Regular"/>
                <a:cs typeface="Museo 100 Regular"/>
              </a:rPr>
              <a:t> </a:t>
            </a:r>
            <a:r>
              <a:rPr lang="en-US" dirty="0" err="1" smtClean="0">
                <a:latin typeface="Museo 100 Regular"/>
                <a:cs typeface="Museo 100 Regular"/>
              </a:rPr>
              <a:t>analógicas</a:t>
            </a:r>
            <a:endParaRPr lang="en-US" dirty="0">
              <a:latin typeface="Museo 100 Regular"/>
              <a:cs typeface="Museo 100 Regular"/>
            </a:endParaRPr>
          </a:p>
        </p:txBody>
      </p:sp>
      <p:pic>
        <p:nvPicPr>
          <p:cNvPr id="3" name="Picture 2" descr="Entrada e saída analógica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41270"/>
            <a:ext cx="9144000" cy="484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0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Museo 100 Regular"/>
                <a:cs typeface="Museo 100 Regular"/>
              </a:rPr>
              <a:t>Entrada</a:t>
            </a:r>
            <a:r>
              <a:rPr lang="en-US" dirty="0" smtClean="0">
                <a:latin typeface="Museo 100 Regular"/>
                <a:cs typeface="Museo 100 Regular"/>
              </a:rPr>
              <a:t> e </a:t>
            </a:r>
            <a:r>
              <a:rPr lang="en-US" dirty="0" err="1" smtClean="0">
                <a:latin typeface="Museo 100 Regular"/>
                <a:cs typeface="Museo 100 Regular"/>
              </a:rPr>
              <a:t>saída</a:t>
            </a:r>
            <a:r>
              <a:rPr lang="en-US" dirty="0" smtClean="0">
                <a:latin typeface="Museo 100 Regular"/>
                <a:cs typeface="Museo 100 Regular"/>
              </a:rPr>
              <a:t> </a:t>
            </a:r>
            <a:r>
              <a:rPr lang="en-US" dirty="0" err="1" smtClean="0">
                <a:latin typeface="Museo 100 Regular"/>
                <a:cs typeface="Museo 100 Regular"/>
              </a:rPr>
              <a:t>analógicas</a:t>
            </a:r>
            <a:endParaRPr lang="en-US" dirty="0">
              <a:latin typeface="Museo 100 Regular"/>
              <a:cs typeface="Museo 100 Regula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04" y="2213535"/>
            <a:ext cx="8278592" cy="3538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788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42443" y="915609"/>
            <a:ext cx="525911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atin typeface="Museo 100 Regular"/>
                <a:cs typeface="Museo 100 Regular"/>
                <a:hlinkClick r:id="rId2" action="ppaction://hlinkfile"/>
              </a:rPr>
              <a:t>github.com</a:t>
            </a:r>
            <a:r>
              <a:rPr lang="en-US" sz="3200" dirty="0">
                <a:latin typeface="Museo 100 Regular"/>
                <a:cs typeface="Museo 100 Regular"/>
                <a:hlinkClick r:id="rId2" action="ppaction://hlinkfile"/>
              </a:rPr>
              <a:t>/fkuhne/</a:t>
            </a:r>
            <a:r>
              <a:rPr lang="en-US" sz="3200" dirty="0" smtClean="0">
                <a:latin typeface="Museo 100 Regular"/>
                <a:cs typeface="Museo 100 Regular"/>
                <a:hlinkClick r:id="rId2" action="ppaction://hlinkfile"/>
              </a:rPr>
              <a:t>aday19</a:t>
            </a:r>
            <a:endParaRPr lang="en-US" sz="3200" dirty="0" smtClean="0">
              <a:latin typeface="Museo 100 Regular"/>
              <a:cs typeface="Museo 100 Regular"/>
            </a:endParaRPr>
          </a:p>
        </p:txBody>
      </p:sp>
      <p:pic>
        <p:nvPicPr>
          <p:cNvPr id="4" name="Picture 3" descr="fra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925698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4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Museo 100 Regular"/>
                <a:cs typeface="Museo 100 Regular"/>
              </a:rPr>
              <a:t>Potenciômetro</a:t>
            </a:r>
            <a:r>
              <a:rPr lang="en-US" dirty="0" smtClean="0">
                <a:latin typeface="Museo 100 Regular"/>
                <a:cs typeface="Museo 100 Regular"/>
              </a:rPr>
              <a:t> e Servo</a:t>
            </a:r>
            <a:endParaRPr lang="en-US" dirty="0">
              <a:latin typeface="Museo 100 Regular"/>
              <a:cs typeface="Museo 100 Regular"/>
            </a:endParaRPr>
          </a:p>
        </p:txBody>
      </p:sp>
      <p:pic>
        <p:nvPicPr>
          <p:cNvPr id="3" name="Picture 2" descr="Potenciômetro e serv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2564"/>
            <a:ext cx="9144000" cy="405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064"/>
            <a:ext cx="9144000" cy="59510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73827" y="527202"/>
            <a:ext cx="63963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useo 100 Regular"/>
                <a:cs typeface="Museo 100 Regular"/>
                <a:hlinkClick r:id="rId3"/>
              </a:rPr>
              <a:t>https://www.arduino.cc/en/reference/</a:t>
            </a:r>
            <a:r>
              <a:rPr lang="en-US" sz="2400" dirty="0" smtClean="0">
                <a:latin typeface="Museo 100 Regular"/>
                <a:cs typeface="Museo 100 Regular"/>
                <a:hlinkClick r:id="rId3"/>
              </a:rPr>
              <a:t>servo</a:t>
            </a:r>
            <a:endParaRPr lang="en-US" sz="2400" dirty="0">
              <a:latin typeface="Museo 100 Regular"/>
              <a:cs typeface="Museo 100 Regular"/>
            </a:endParaRPr>
          </a:p>
        </p:txBody>
      </p:sp>
    </p:spTree>
    <p:extLst>
      <p:ext uri="{BB962C8B-B14F-4D97-AF65-F5344CB8AC3E}">
        <p14:creationId xmlns:p14="http://schemas.microsoft.com/office/powerpoint/2010/main" val="93493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Museo 100 Regular"/>
                <a:cs typeface="Museo 100 Regular"/>
              </a:rPr>
              <a:t>Potenciômetro</a:t>
            </a:r>
            <a:r>
              <a:rPr lang="en-US" dirty="0" smtClean="0">
                <a:latin typeface="Museo 100 Regular"/>
                <a:cs typeface="Museo 100 Regular"/>
              </a:rPr>
              <a:t> e Servo</a:t>
            </a:r>
            <a:endParaRPr lang="en-US" dirty="0">
              <a:latin typeface="Museo 100 Regular"/>
              <a:cs typeface="Museo 100 Regula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69" y="1527087"/>
            <a:ext cx="7895969" cy="49987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539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Museo 100 Regular"/>
                <a:cs typeface="Museo 100 Regular"/>
              </a:rPr>
              <a:t>Sensor </a:t>
            </a:r>
            <a:r>
              <a:rPr lang="en-US" dirty="0" err="1" smtClean="0">
                <a:latin typeface="Museo 100 Regular"/>
                <a:cs typeface="Museo 100 Regular"/>
              </a:rPr>
              <a:t>ultrassônico</a:t>
            </a:r>
            <a:endParaRPr lang="en-US" dirty="0">
              <a:latin typeface="Museo 100 Regular"/>
              <a:cs typeface="Museo 100 Regular"/>
            </a:endParaRPr>
          </a:p>
        </p:txBody>
      </p:sp>
      <p:pic>
        <p:nvPicPr>
          <p:cNvPr id="3" name="Picture 2" descr="Sensor ultrassônic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15881"/>
            <a:ext cx="9144000" cy="484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5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Museo 100 Regular"/>
                <a:cs typeface="Museo 100 Regular"/>
              </a:rPr>
              <a:t>Sensor </a:t>
            </a:r>
            <a:r>
              <a:rPr lang="en-US" dirty="0" err="1" smtClean="0">
                <a:latin typeface="Museo 100 Regular"/>
                <a:cs typeface="Museo 100 Regular"/>
              </a:rPr>
              <a:t>ultrassônico</a:t>
            </a:r>
            <a:endParaRPr lang="en-US" dirty="0">
              <a:latin typeface="Museo 100 Regular"/>
              <a:cs typeface="Museo 100 Regula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616" y="2028263"/>
            <a:ext cx="5424768" cy="4037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44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Museo 100 Regular"/>
                <a:cs typeface="Museo 100 Regular"/>
              </a:rPr>
              <a:t>Sensor </a:t>
            </a:r>
            <a:r>
              <a:rPr lang="en-US" dirty="0" err="1" smtClean="0">
                <a:latin typeface="Museo 100 Regular"/>
                <a:cs typeface="Museo 100 Regular"/>
              </a:rPr>
              <a:t>ultrassônico</a:t>
            </a:r>
            <a:endParaRPr lang="en-US" dirty="0">
              <a:latin typeface="Museo 100 Regular"/>
              <a:cs typeface="Museo 100 Regula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6" y="1494115"/>
            <a:ext cx="8973668" cy="5094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404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Museo 100 Regular"/>
                <a:cs typeface="Museo 100 Regular"/>
              </a:rPr>
              <a:t>Sensor </a:t>
            </a:r>
            <a:r>
              <a:rPr lang="en-US" dirty="0" err="1" smtClean="0">
                <a:latin typeface="Museo 100 Regular"/>
                <a:cs typeface="Museo 100 Regular"/>
              </a:rPr>
              <a:t>ultrassônico</a:t>
            </a:r>
            <a:r>
              <a:rPr lang="en-US" dirty="0" smtClean="0">
                <a:latin typeface="Museo 100 Regular"/>
                <a:cs typeface="Museo 100 Regular"/>
              </a:rPr>
              <a:t> e LCD</a:t>
            </a:r>
            <a:endParaRPr lang="en-US" dirty="0">
              <a:latin typeface="Museo 100 Regular"/>
              <a:cs typeface="Museo 100 Regular"/>
            </a:endParaRPr>
          </a:p>
        </p:txBody>
      </p:sp>
      <p:pic>
        <p:nvPicPr>
          <p:cNvPr id="5" name="Picture 4" descr="LCD e sensor ultrassônic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11294"/>
            <a:ext cx="9144000" cy="484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23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9983"/>
            <a:ext cx="9144000" cy="5994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2284" y="630865"/>
            <a:ext cx="7399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useo 100 Regular"/>
                <a:cs typeface="Museo 100 Regular"/>
                <a:hlinkClick r:id="rId3"/>
              </a:rPr>
              <a:t>https://www.arduino.cc/en/Reference/</a:t>
            </a:r>
            <a:r>
              <a:rPr lang="en-US" sz="2400" dirty="0" smtClean="0">
                <a:latin typeface="Museo 100 Regular"/>
                <a:cs typeface="Museo 100 Regular"/>
                <a:hlinkClick r:id="rId3"/>
              </a:rPr>
              <a:t>LiquidCrystal</a:t>
            </a:r>
            <a:endParaRPr lang="en-US" sz="2400" dirty="0">
              <a:latin typeface="Museo 100 Regular"/>
              <a:cs typeface="Museo 100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8326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Museo 100 Regular"/>
                <a:cs typeface="Museo 100 Regular"/>
              </a:rPr>
              <a:t>Sensor </a:t>
            </a:r>
            <a:r>
              <a:rPr lang="en-US" dirty="0" err="1" smtClean="0">
                <a:latin typeface="Museo 100 Regular"/>
                <a:cs typeface="Museo 100 Regular"/>
              </a:rPr>
              <a:t>ultrassônico</a:t>
            </a:r>
            <a:r>
              <a:rPr lang="en-US" dirty="0" smtClean="0">
                <a:latin typeface="Museo 100 Regular"/>
                <a:cs typeface="Museo 100 Regular"/>
              </a:rPr>
              <a:t> e LCD</a:t>
            </a:r>
            <a:endParaRPr lang="en-US" dirty="0">
              <a:latin typeface="Museo 100 Regular"/>
              <a:cs typeface="Museo 100 Regula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18" y="1776501"/>
            <a:ext cx="8606564" cy="45137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083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Museo 100 Regular"/>
                <a:cs typeface="Museo 100 Regular"/>
              </a:rPr>
              <a:t>Referências</a:t>
            </a:r>
            <a:endParaRPr lang="en-US" dirty="0">
              <a:latin typeface="Museo 100 Regular"/>
              <a:cs typeface="Museo 100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641"/>
            <a:ext cx="8229600" cy="504723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Museo 100 Regular"/>
                <a:cs typeface="Museo 100 Regular"/>
                <a:hlinkClick r:id="rId2"/>
              </a:rPr>
              <a:t>https://</a:t>
            </a:r>
            <a:r>
              <a:rPr lang="en-US" sz="2800" dirty="0" smtClean="0">
                <a:latin typeface="Museo 100 Regular"/>
                <a:cs typeface="Museo 100 Regular"/>
                <a:hlinkClick r:id="rId2"/>
              </a:rPr>
              <a:t>www.arduino.cc</a:t>
            </a:r>
            <a:endParaRPr lang="en-US" sz="2800" dirty="0" smtClean="0">
              <a:latin typeface="Museo 100 Regular"/>
              <a:cs typeface="Museo 100 Regular"/>
            </a:endParaRPr>
          </a:p>
          <a:p>
            <a:r>
              <a:rPr lang="en-US" sz="2800" dirty="0">
                <a:latin typeface="Museo 100 Regular"/>
                <a:cs typeface="Museo 100 Regular"/>
                <a:hlinkClick r:id="rId3"/>
              </a:rPr>
              <a:t>https://www.arduino.cc/reference/</a:t>
            </a:r>
            <a:r>
              <a:rPr lang="en-US" sz="2800" dirty="0" smtClean="0">
                <a:latin typeface="Museo 100 Regular"/>
                <a:cs typeface="Museo 100 Regular"/>
                <a:hlinkClick r:id="rId3"/>
              </a:rPr>
              <a:t>en</a:t>
            </a:r>
            <a:endParaRPr lang="en-US" sz="2800" dirty="0">
              <a:latin typeface="Museo 100 Regular"/>
              <a:cs typeface="Museo 100 Regular"/>
            </a:endParaRPr>
          </a:p>
          <a:p>
            <a:r>
              <a:rPr lang="en-US" sz="2800" dirty="0" smtClean="0">
                <a:latin typeface="Museo 100 Regular"/>
                <a:cs typeface="Museo 100 Regular"/>
                <a:hlinkClick r:id="rId4"/>
              </a:rPr>
              <a:t>https</a:t>
            </a:r>
            <a:r>
              <a:rPr lang="en-US" sz="2800" dirty="0">
                <a:latin typeface="Museo 100 Regular"/>
                <a:cs typeface="Museo 100 Regular"/>
                <a:hlinkClick r:id="rId4"/>
              </a:rPr>
              <a:t>://</a:t>
            </a:r>
            <a:r>
              <a:rPr lang="en-US" sz="2800" dirty="0" smtClean="0">
                <a:latin typeface="Museo 100 Regular"/>
                <a:cs typeface="Museo 100 Regular"/>
                <a:hlinkClick r:id="rId4"/>
              </a:rPr>
              <a:t>www.tinkercad.com</a:t>
            </a:r>
            <a:endParaRPr lang="en-US" sz="2800" dirty="0" smtClean="0">
              <a:latin typeface="Museo 100 Regular"/>
              <a:cs typeface="Museo 100 Regular"/>
            </a:endParaRPr>
          </a:p>
          <a:p>
            <a:r>
              <a:rPr lang="en-US" sz="2800" dirty="0">
                <a:latin typeface="Museo 100 Regular"/>
                <a:cs typeface="Museo 100 Regular"/>
                <a:hlinkClick r:id="rId5"/>
              </a:rPr>
              <a:t>https://youtu.be/</a:t>
            </a:r>
            <a:r>
              <a:rPr lang="en-US" sz="2800" dirty="0" smtClean="0">
                <a:latin typeface="Museo 100 Regular"/>
                <a:cs typeface="Museo 100 Regular"/>
                <a:hlinkClick r:id="rId5"/>
              </a:rPr>
              <a:t>WynYhZx_qds</a:t>
            </a:r>
            <a:endParaRPr lang="en-US" sz="2800" dirty="0">
              <a:latin typeface="Museo 100 Regular"/>
              <a:cs typeface="Museo 100 Regular"/>
            </a:endParaRPr>
          </a:p>
          <a:p>
            <a:r>
              <a:rPr lang="en-US" sz="2800" dirty="0" smtClean="0">
                <a:latin typeface="Museo 100 Regular"/>
                <a:cs typeface="Museo 100 Regular"/>
                <a:hlinkClick r:id="rId6"/>
              </a:rPr>
              <a:t>https</a:t>
            </a:r>
            <a:r>
              <a:rPr lang="en-US" sz="2800" dirty="0">
                <a:latin typeface="Museo 100 Regular"/>
                <a:cs typeface="Museo 100 Regular"/>
                <a:hlinkClick r:id="rId6"/>
              </a:rPr>
              <a:t>://www.arduino.cc/en/Tutorial/</a:t>
            </a:r>
            <a:r>
              <a:rPr lang="en-US" sz="2800" dirty="0" smtClean="0">
                <a:latin typeface="Museo 100 Regular"/>
                <a:cs typeface="Museo 100 Regular"/>
                <a:hlinkClick r:id="rId6"/>
              </a:rPr>
              <a:t>Knob</a:t>
            </a:r>
            <a:endParaRPr lang="en-US" sz="2800" dirty="0" smtClean="0">
              <a:latin typeface="Museo 100 Regular"/>
              <a:cs typeface="Museo 100 Regular"/>
            </a:endParaRPr>
          </a:p>
          <a:p>
            <a:r>
              <a:rPr lang="en-US" sz="2800" dirty="0" smtClean="0">
                <a:latin typeface="Museo 100 Regular"/>
                <a:cs typeface="Museo 100 Regular"/>
                <a:hlinkClick r:id="rId7"/>
              </a:rPr>
              <a:t>http</a:t>
            </a:r>
            <a:r>
              <a:rPr lang="en-US" sz="2800" dirty="0">
                <a:latin typeface="Museo 100 Regular"/>
                <a:cs typeface="Museo 100 Regular"/>
                <a:hlinkClick r:id="rId7"/>
              </a:rPr>
              <a:t>://www.arduino.cc/en/Tutorial/</a:t>
            </a:r>
            <a:r>
              <a:rPr lang="en-US" sz="2800" dirty="0" smtClean="0">
                <a:latin typeface="Museo 100 Regular"/>
                <a:cs typeface="Museo 100 Regular"/>
                <a:hlinkClick r:id="rId7"/>
              </a:rPr>
              <a:t>Ping</a:t>
            </a:r>
            <a:endParaRPr lang="en-US" sz="2800" dirty="0" smtClean="0">
              <a:latin typeface="Museo 100 Regular"/>
              <a:cs typeface="Museo 100 Regular"/>
            </a:endParaRPr>
          </a:p>
          <a:p>
            <a:r>
              <a:rPr lang="en-US" sz="2800" dirty="0">
                <a:latin typeface="Museo 100 Regular"/>
                <a:cs typeface="Museo 100 Regular"/>
                <a:hlinkClick r:id="rId8"/>
              </a:rPr>
              <a:t>http://www.arduino.cc/en/Tutorial/</a:t>
            </a:r>
            <a:r>
              <a:rPr lang="en-US" sz="2800" dirty="0" smtClean="0">
                <a:latin typeface="Museo 100 Regular"/>
                <a:cs typeface="Museo 100 Regular"/>
                <a:hlinkClick r:id="rId8"/>
              </a:rPr>
              <a:t>LiquidCrystal</a:t>
            </a:r>
            <a:endParaRPr lang="en-US" sz="2800" dirty="0" smtClean="0">
              <a:latin typeface="Museo 100 Regular"/>
              <a:cs typeface="Museo 100 Regular"/>
            </a:endParaRPr>
          </a:p>
          <a:p>
            <a:endParaRPr lang="en-US" sz="2800" dirty="0" smtClean="0">
              <a:latin typeface="Museo 100 Regular"/>
              <a:cs typeface="Museo 100 Regular"/>
            </a:endParaRPr>
          </a:p>
          <a:p>
            <a:endParaRPr lang="en-US" sz="2800" dirty="0" smtClean="0">
              <a:latin typeface="Museo 100 Regular"/>
              <a:cs typeface="Museo 100 Regular"/>
            </a:endParaRPr>
          </a:p>
          <a:p>
            <a:endParaRPr lang="en-US" sz="2800" dirty="0" smtClean="0">
              <a:latin typeface="Museo 100 Regular"/>
              <a:cs typeface="Museo 100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0247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6510" y="578702"/>
            <a:ext cx="591098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atin typeface="Museo 100 Regular"/>
                <a:cs typeface="Museo 100 Regular"/>
                <a:hlinkClick r:id="rId2"/>
              </a:rPr>
              <a:t>https://youtu.be/</a:t>
            </a:r>
            <a:r>
              <a:rPr lang="en-US" sz="3200" dirty="0" smtClean="0">
                <a:latin typeface="Museo 100 Regular"/>
                <a:cs typeface="Museo 100 Regular"/>
                <a:hlinkClick r:id="rId2"/>
              </a:rPr>
              <a:t>WynYhZx_qds</a:t>
            </a:r>
            <a:endParaRPr lang="en-US" sz="3200" dirty="0" smtClean="0">
              <a:latin typeface="Museo 100 Regular"/>
              <a:cs typeface="Museo 100 Regular"/>
            </a:endParaRPr>
          </a:p>
        </p:txBody>
      </p:sp>
      <p:pic>
        <p:nvPicPr>
          <p:cNvPr id="6" name="Picture 5" descr="Screen Shot 2019-03-14 at 00.16.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2572"/>
            <a:ext cx="9144000" cy="548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8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ra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588683"/>
            <a:ext cx="3810000" cy="3810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724055" y="6106295"/>
            <a:ext cx="525911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atin typeface="Museo 100 Regular"/>
                <a:cs typeface="Museo 100 Regular"/>
                <a:hlinkClick r:id="rId3" action="ppaction://hlinkfile"/>
              </a:rPr>
              <a:t>github.com</a:t>
            </a:r>
            <a:r>
              <a:rPr lang="en-US" sz="3200" dirty="0">
                <a:latin typeface="Museo 100 Regular"/>
                <a:cs typeface="Museo 100 Regular"/>
                <a:hlinkClick r:id="rId3" action="ppaction://hlinkfile"/>
              </a:rPr>
              <a:t>/fkuhne/</a:t>
            </a:r>
            <a:r>
              <a:rPr lang="en-US" sz="3200" dirty="0" smtClean="0">
                <a:latin typeface="Museo 100 Regular"/>
                <a:cs typeface="Museo 100 Regular"/>
                <a:hlinkClick r:id="rId3" action="ppaction://hlinkfile"/>
              </a:rPr>
              <a:t>aday19</a:t>
            </a:r>
            <a:endParaRPr lang="en-US" sz="3200" dirty="0" smtClean="0">
              <a:latin typeface="Museo 100 Regular"/>
              <a:cs typeface="Museo 100 Regula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720" y="310991"/>
            <a:ext cx="395287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Museo 100 Regular"/>
                <a:cs typeface="Museo 100 Regular"/>
              </a:rPr>
              <a:t>Obrigado!</a:t>
            </a:r>
          </a:p>
          <a:p>
            <a:endParaRPr lang="en-US" sz="4000" dirty="0" smtClean="0">
              <a:latin typeface="Museo 100 Regular"/>
              <a:cs typeface="Museo 100 Regular"/>
            </a:endParaRPr>
          </a:p>
          <a:p>
            <a:r>
              <a:rPr lang="en-US" sz="4000" dirty="0" smtClean="0">
                <a:latin typeface="Museo 100 Regular"/>
                <a:cs typeface="Museo 100 Regular"/>
              </a:rPr>
              <a:t>Felipe </a:t>
            </a:r>
            <a:r>
              <a:rPr lang="en-US" sz="4000" dirty="0" err="1" smtClean="0">
                <a:latin typeface="Museo 100 Regular"/>
                <a:cs typeface="Museo 100 Regular"/>
              </a:rPr>
              <a:t>K</a:t>
            </a:r>
            <a:r>
              <a:rPr lang="en-US" sz="4000" dirty="0" err="1" smtClean="0">
                <a:latin typeface="Museo 100 Regular"/>
                <a:cs typeface="Museo 100 Regular"/>
              </a:rPr>
              <a:t>ühne</a:t>
            </a:r>
            <a:endParaRPr lang="en-US" sz="4000" dirty="0" smtClean="0">
              <a:latin typeface="Museo 100 Regular"/>
              <a:cs typeface="Museo 100 Regular"/>
            </a:endParaRPr>
          </a:p>
          <a:p>
            <a:r>
              <a:rPr lang="en-US" sz="4000" dirty="0" smtClean="0">
                <a:latin typeface="Museo 100 Regular"/>
                <a:cs typeface="Museo 100 Regular"/>
                <a:hlinkClick r:id="rId4"/>
              </a:rPr>
              <a:t>fkuhne@pucrs.br</a:t>
            </a:r>
            <a:endParaRPr lang="en-US" sz="4000" dirty="0">
              <a:latin typeface="Museo 100 Regular"/>
              <a:cs typeface="Museo 100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7814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00425" y="578702"/>
            <a:ext cx="514314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atin typeface="Museo 100 Regular"/>
                <a:cs typeface="Museo 100 Regular"/>
                <a:hlinkClick r:id="rId2"/>
              </a:rPr>
              <a:t>https://</a:t>
            </a:r>
            <a:r>
              <a:rPr lang="en-US" sz="3200" dirty="0" smtClean="0">
                <a:latin typeface="Museo 100 Regular"/>
                <a:cs typeface="Museo 100 Regular"/>
                <a:hlinkClick r:id="rId2"/>
              </a:rPr>
              <a:t>www.tinkercad.com</a:t>
            </a:r>
            <a:endParaRPr lang="en-US" sz="3200" dirty="0" smtClean="0">
              <a:latin typeface="Museo 100 Regular"/>
              <a:cs typeface="Museo 100 Regular"/>
            </a:endParaRPr>
          </a:p>
        </p:txBody>
      </p:sp>
      <p:pic>
        <p:nvPicPr>
          <p:cNvPr id="4" name="Picture 3" descr="Screen Shot 2019-03-14 at 00.23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5532"/>
            <a:ext cx="9144000" cy="548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5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de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8320" y="1590028"/>
            <a:ext cx="4091655" cy="5198331"/>
          </a:xfrm>
          <a:prstGeom prst="rect">
            <a:avLst/>
          </a:prstGeom>
        </p:spPr>
      </p:pic>
      <p:sp>
        <p:nvSpPr>
          <p:cNvPr id="8" name="Left-Right Arrow 7"/>
          <p:cNvSpPr/>
          <p:nvPr/>
        </p:nvSpPr>
        <p:spPr>
          <a:xfrm>
            <a:off x="3421844" y="4143364"/>
            <a:ext cx="1486476" cy="523762"/>
          </a:xfrm>
          <a:prstGeom prst="leftRightArrow">
            <a:avLst>
              <a:gd name="adj1" fmla="val 50000"/>
              <a:gd name="adj2" fmla="val 64999"/>
            </a:avLst>
          </a:prstGeom>
          <a:solidFill>
            <a:srgbClr val="D5784A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useo 100 Regular"/>
              <a:cs typeface="Museo 100 Regular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468429" y="2793567"/>
            <a:ext cx="4500562" cy="3219503"/>
          </a:xfrm>
          <a:prstGeom prst="rect">
            <a:avLst/>
          </a:prstGeom>
        </p:spPr>
      </p:pic>
      <p:sp>
        <p:nvSpPr>
          <p:cNvPr id="10" name="Left-Right Arrow 9"/>
          <p:cNvSpPr/>
          <p:nvPr/>
        </p:nvSpPr>
        <p:spPr>
          <a:xfrm rot="16200000">
            <a:off x="1789382" y="1388619"/>
            <a:ext cx="992192" cy="523762"/>
          </a:xfrm>
          <a:prstGeom prst="leftRightArrow">
            <a:avLst>
              <a:gd name="adj1" fmla="val 50000"/>
              <a:gd name="adj2" fmla="val 64999"/>
            </a:avLst>
          </a:prstGeom>
          <a:solidFill>
            <a:srgbClr val="D5784A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useo 100 Regular"/>
              <a:cs typeface="Museo 100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2268" y="574492"/>
            <a:ext cx="1481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Museo 100 Regular"/>
                <a:cs typeface="Museo 100 Regular"/>
              </a:rPr>
              <a:t>USB PC</a:t>
            </a:r>
            <a:endParaRPr lang="en-US" sz="2800" dirty="0">
              <a:latin typeface="Museo 100 Regular"/>
              <a:cs typeface="Museo 100 Regular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err="1" smtClean="0">
                <a:latin typeface="Museo 100 Regular"/>
                <a:cs typeface="Museo 100 Regular"/>
              </a:rPr>
              <a:t>Nosso</a:t>
            </a:r>
            <a:r>
              <a:rPr lang="en-US" dirty="0" smtClean="0">
                <a:latin typeface="Museo 100 Regular"/>
                <a:cs typeface="Museo 100 Regular"/>
              </a:rPr>
              <a:t> </a:t>
            </a:r>
            <a:r>
              <a:rPr lang="en-US" dirty="0" err="1" smtClean="0">
                <a:latin typeface="Museo 100 Regular"/>
                <a:cs typeface="Museo 100 Regular"/>
              </a:rPr>
              <a:t>cenário</a:t>
            </a:r>
            <a:endParaRPr lang="en-US" dirty="0">
              <a:latin typeface="Museo 100 Regular"/>
              <a:cs typeface="Museo 100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6355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5090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5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970419"/>
            <a:ext cx="8686800" cy="422885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984807"/>
                </a:solidFill>
                <a:latin typeface="Museo 100 Regular"/>
                <a:cs typeface="Museo 100 Regular"/>
              </a:rPr>
              <a:t>pinMode</a:t>
            </a:r>
            <a:r>
              <a:rPr lang="en-US" sz="3200" b="1" dirty="0" smtClean="0">
                <a:solidFill>
                  <a:srgbClr val="984807"/>
                </a:solidFill>
                <a:latin typeface="Museo 100 Regular"/>
                <a:cs typeface="Museo 100 Regular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3200" b="1" dirty="0" smtClean="0">
              <a:solidFill>
                <a:srgbClr val="984807"/>
              </a:solidFill>
              <a:latin typeface="Museo 100 Regular"/>
              <a:cs typeface="Museo 100 Regular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984807"/>
                </a:solidFill>
                <a:latin typeface="Museo 100 Regular"/>
                <a:cs typeface="Museo 100 Regular"/>
              </a:rPr>
              <a:t>digitalWrite</a:t>
            </a:r>
            <a:r>
              <a:rPr lang="en-US" sz="3200" b="1" dirty="0" smtClean="0">
                <a:solidFill>
                  <a:srgbClr val="984807"/>
                </a:solidFill>
                <a:latin typeface="Museo 100 Regular"/>
                <a:cs typeface="Museo 100 Regular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984807"/>
                </a:solidFill>
                <a:latin typeface="Museo 100 Regular"/>
                <a:cs typeface="Museo 100 Regular"/>
              </a:rPr>
              <a:t>digitalRead</a:t>
            </a:r>
            <a:r>
              <a:rPr lang="en-US" sz="3200" b="1" dirty="0" smtClean="0">
                <a:solidFill>
                  <a:srgbClr val="984807"/>
                </a:solidFill>
                <a:latin typeface="Museo 100 Regular"/>
                <a:cs typeface="Museo 100 Regular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3200" b="1" dirty="0" smtClean="0">
              <a:solidFill>
                <a:srgbClr val="984807"/>
              </a:solidFill>
              <a:latin typeface="Museo 100 Regular"/>
              <a:cs typeface="Museo 100 Regular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smtClean="0">
                <a:solidFill>
                  <a:srgbClr val="984807"/>
                </a:solidFill>
                <a:latin typeface="Museo 100 Regular"/>
                <a:cs typeface="Museo 100 Regular"/>
              </a:rPr>
              <a:t>delay</a:t>
            </a:r>
            <a:r>
              <a:rPr lang="en-US" sz="3200" b="1" dirty="0">
                <a:solidFill>
                  <a:srgbClr val="984807"/>
                </a:solidFill>
                <a:latin typeface="Museo 100 Regular"/>
                <a:cs typeface="Museo 100 Regular"/>
              </a:rPr>
              <a:t>(</a:t>
            </a:r>
            <a:r>
              <a:rPr lang="en-US" sz="3200" b="1" dirty="0" smtClean="0">
                <a:solidFill>
                  <a:srgbClr val="984807"/>
                </a:solidFill>
                <a:latin typeface="Museo 100 Regular"/>
                <a:cs typeface="Museo 100 Regular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3200" b="1" dirty="0">
              <a:solidFill>
                <a:srgbClr val="984807"/>
              </a:solidFill>
              <a:latin typeface="Museo 100 Regular"/>
              <a:cs typeface="Museo 100 Regular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984807"/>
                </a:solidFill>
                <a:latin typeface="Museo 100 Regular"/>
                <a:cs typeface="Museo 100 Regular"/>
              </a:rPr>
              <a:t>analogWrite</a:t>
            </a:r>
            <a:r>
              <a:rPr lang="en-US" sz="3200" b="1" dirty="0" smtClean="0">
                <a:solidFill>
                  <a:srgbClr val="984807"/>
                </a:solidFill>
                <a:latin typeface="Museo 100 Regular"/>
                <a:cs typeface="Museo 100 Regular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984807"/>
                </a:solidFill>
                <a:latin typeface="Museo 100 Regular"/>
                <a:cs typeface="Museo 100 Regular"/>
              </a:rPr>
              <a:t>analogRead</a:t>
            </a:r>
            <a:r>
              <a:rPr lang="en-US" sz="3200" b="1" dirty="0" smtClean="0">
                <a:solidFill>
                  <a:srgbClr val="984807"/>
                </a:solidFill>
                <a:latin typeface="Museo 100 Regular"/>
                <a:cs typeface="Museo 100 Regular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3200" b="1" dirty="0" smtClean="0">
              <a:solidFill>
                <a:srgbClr val="984807"/>
              </a:solidFill>
              <a:latin typeface="Museo 100 Regular"/>
              <a:cs typeface="Museo 100 Regular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984807"/>
                </a:solidFill>
                <a:latin typeface="Museo 100 Regular"/>
                <a:cs typeface="Museo 100 Regular"/>
              </a:rPr>
              <a:t>Classe</a:t>
            </a:r>
            <a:r>
              <a:rPr lang="en-US" sz="3200" b="1" dirty="0" smtClean="0">
                <a:solidFill>
                  <a:srgbClr val="984807"/>
                </a:solidFill>
                <a:latin typeface="Museo 100 Regular"/>
                <a:cs typeface="Museo 100 Regular"/>
              </a:rPr>
              <a:t> Serial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3200" b="1" dirty="0">
              <a:solidFill>
                <a:srgbClr val="984807"/>
              </a:solidFill>
              <a:latin typeface="Museo 100 Regular"/>
              <a:cs typeface="Museo 100 Regular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984807"/>
                </a:solidFill>
                <a:latin typeface="Museo 100 Regular"/>
                <a:cs typeface="Museo 100 Regular"/>
              </a:rPr>
              <a:t>Outras</a:t>
            </a:r>
            <a:r>
              <a:rPr lang="en-US" sz="3200" b="1" dirty="0" smtClean="0">
                <a:solidFill>
                  <a:srgbClr val="984807"/>
                </a:solidFill>
                <a:latin typeface="Museo 100 Regular"/>
                <a:cs typeface="Museo 100 Regular"/>
              </a:rPr>
              <a:t> libs</a:t>
            </a:r>
            <a:r>
              <a:rPr lang="mr-IN" sz="3200" b="1" dirty="0" smtClean="0">
                <a:solidFill>
                  <a:srgbClr val="984807"/>
                </a:solidFill>
                <a:latin typeface="Museo 100 Regular"/>
                <a:cs typeface="Museo 100 Regular"/>
              </a:rPr>
              <a:t>…</a:t>
            </a:r>
            <a:endParaRPr lang="en-US" sz="3200" b="1" dirty="0">
              <a:solidFill>
                <a:srgbClr val="984807"/>
              </a:solidFill>
              <a:latin typeface="Museo 100 Regular"/>
              <a:cs typeface="Museo 100 Regular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 smtClean="0">
                <a:latin typeface="Museo 100 Regular"/>
                <a:cs typeface="Museo 100 Regular"/>
              </a:rPr>
              <a:t>Funções</a:t>
            </a:r>
            <a:r>
              <a:rPr lang="en-US" dirty="0" smtClean="0">
                <a:latin typeface="Museo 100 Regular"/>
                <a:cs typeface="Museo 100 Regular"/>
              </a:rPr>
              <a:t> </a:t>
            </a:r>
            <a:r>
              <a:rPr lang="en-US" dirty="0" err="1" smtClean="0">
                <a:latin typeface="Museo 100 Regular"/>
                <a:cs typeface="Museo 100 Regular"/>
              </a:rPr>
              <a:t>básicas</a:t>
            </a:r>
            <a:endParaRPr lang="en-US" dirty="0">
              <a:latin typeface="Museo 100 Regular"/>
              <a:cs typeface="Museo 100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44979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sh dir="u"/>
      </p:transition>
    </mc:Choice>
    <mc:Fallback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 smtClean="0">
                <a:latin typeface="Museo 100 Regular"/>
                <a:cs typeface="Museo 100 Regular"/>
              </a:rPr>
              <a:t>Componentes</a:t>
            </a:r>
            <a:r>
              <a:rPr lang="en-US" dirty="0" smtClean="0">
                <a:latin typeface="Museo 100 Regular"/>
                <a:cs typeface="Museo 100 Regular"/>
              </a:rPr>
              <a:t> </a:t>
            </a:r>
            <a:r>
              <a:rPr lang="en-US" dirty="0" err="1" smtClean="0">
                <a:latin typeface="Museo 100 Regular"/>
                <a:cs typeface="Museo 100 Regular"/>
              </a:rPr>
              <a:t>básicos</a:t>
            </a:r>
            <a:endParaRPr lang="en-US" dirty="0">
              <a:latin typeface="Museo 100 Regular"/>
              <a:cs typeface="Museo 100 Regula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77" y="1272762"/>
            <a:ext cx="7465647" cy="554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7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003300"/>
            <a:ext cx="67818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6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5886</TotalTime>
  <Words>199</Words>
  <Application>Microsoft Macintosh PowerPoint</Application>
  <PresentationFormat>On-screen Show (4:3)</PresentationFormat>
  <Paragraphs>58</Paragraphs>
  <Slides>30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Simulação de circuitos com Tinkercad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Blink</vt:lpstr>
      <vt:lpstr>Blink</vt:lpstr>
      <vt:lpstr>Botão e LED</vt:lpstr>
      <vt:lpstr>Botão e LED</vt:lpstr>
      <vt:lpstr>Entrada analógica</vt:lpstr>
      <vt:lpstr>Entrada analógica</vt:lpstr>
      <vt:lpstr>Saída analógica</vt:lpstr>
      <vt:lpstr>Saída analógica</vt:lpstr>
      <vt:lpstr>Entrada e saída analógicas</vt:lpstr>
      <vt:lpstr>Entrada e saída analógicas</vt:lpstr>
      <vt:lpstr>Potenciômetro e Servo</vt:lpstr>
      <vt:lpstr>PowerPoint Presentation</vt:lpstr>
      <vt:lpstr>Potenciômetro e Servo</vt:lpstr>
      <vt:lpstr>Sensor ultrassônico</vt:lpstr>
      <vt:lpstr>Sensor ultrassônico</vt:lpstr>
      <vt:lpstr>Sensor ultrassônico</vt:lpstr>
      <vt:lpstr>Sensor ultrassônico e LCD</vt:lpstr>
      <vt:lpstr>PowerPoint Presentation</vt:lpstr>
      <vt:lpstr>Sensor ultrassônico e LCD</vt:lpstr>
      <vt:lpstr>Referências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 introdução à plataforma Arduino</dc:title>
  <dc:creator>Felipe</dc:creator>
  <cp:lastModifiedBy>Felipe</cp:lastModifiedBy>
  <cp:revision>70</cp:revision>
  <cp:lastPrinted>2018-05-12T01:32:37Z</cp:lastPrinted>
  <dcterms:created xsi:type="dcterms:W3CDTF">2018-05-06T18:39:14Z</dcterms:created>
  <dcterms:modified xsi:type="dcterms:W3CDTF">2019-03-16T01:41:43Z</dcterms:modified>
</cp:coreProperties>
</file>