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47"/>
  </p:notesMasterIdLst>
  <p:handoutMasterIdLst>
    <p:handoutMasterId r:id="rId48"/>
  </p:handout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2" r:id="rId16"/>
    <p:sldId id="271" r:id="rId17"/>
    <p:sldId id="273" r:id="rId18"/>
    <p:sldId id="265" r:id="rId19"/>
    <p:sldId id="274" r:id="rId20"/>
    <p:sldId id="275" r:id="rId21"/>
    <p:sldId id="276" r:id="rId22"/>
    <p:sldId id="294" r:id="rId23"/>
    <p:sldId id="283" r:id="rId24"/>
    <p:sldId id="284" r:id="rId25"/>
    <p:sldId id="285" r:id="rId26"/>
    <p:sldId id="286" r:id="rId27"/>
    <p:sldId id="287" r:id="rId28"/>
    <p:sldId id="288" r:id="rId29"/>
    <p:sldId id="266" r:id="rId30"/>
    <p:sldId id="277" r:id="rId31"/>
    <p:sldId id="278" r:id="rId32"/>
    <p:sldId id="279" r:id="rId33"/>
    <p:sldId id="280" r:id="rId34"/>
    <p:sldId id="289" r:id="rId35"/>
    <p:sldId id="281" r:id="rId36"/>
    <p:sldId id="290" r:id="rId37"/>
    <p:sldId id="296" r:id="rId38"/>
    <p:sldId id="297" r:id="rId39"/>
    <p:sldId id="298" r:id="rId40"/>
    <p:sldId id="267" r:id="rId41"/>
    <p:sldId id="291" r:id="rId42"/>
    <p:sldId id="295" r:id="rId43"/>
    <p:sldId id="292" r:id="rId44"/>
    <p:sldId id="268" r:id="rId45"/>
    <p:sldId id="293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9F6CC-5AFB-4442-BAC4-57FEA6EE776B}" type="datetimeFigureOut">
              <a:rPr lang="en-US" smtClean="0"/>
              <a:t>31/03/17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33CB2-76D4-7643-8ABD-F75E9E8DD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78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DA592-0BC4-1440-A65B-8CFB953C7259}" type="datetimeFigureOut">
              <a:rPr lang="en-US" smtClean="0"/>
              <a:t>31/03/17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2FB2-956B-8341-83B4-D5A0244B6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456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182FB2-956B-8341-83B4-D5A0244B6E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7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3C1F-C7AC-3848-A71B-584A77E64CD3}" type="datetime1">
              <a:rPr lang="en-US" smtClean="0"/>
              <a:t>31/03/17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6C7D-1B45-8E4E-985E-72A874013E24}" type="datetime1">
              <a:rPr lang="en-US" smtClean="0"/>
              <a:t>31/03/17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59C8-5317-A74C-961C-7F6E4A392239}" type="datetime1">
              <a:rPr lang="en-US" smtClean="0"/>
              <a:t>31/03/17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8A635-3C7E-C44F-AB6E-CC5857AEEA73}" type="datetime1">
              <a:rPr lang="en-US" smtClean="0"/>
              <a:t>31/03/17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0B09-FB1C-BB45-826D-309538324E8F}" type="datetime1">
              <a:rPr lang="en-US" smtClean="0"/>
              <a:t>31/03/17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383B-AFD2-E248-8D6F-B5DDFB32781F}" type="datetime1">
              <a:rPr lang="en-US" smtClean="0"/>
              <a:t>31/03/17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2A3FF-8201-1244-B378-30B06A5E1D20}" type="datetime1">
              <a:rPr lang="en-US" smtClean="0"/>
              <a:t>31/03/17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1F54-A025-D54C-8BE8-3D7AE8DF02DB}" type="datetime1">
              <a:rPr lang="en-US" smtClean="0"/>
              <a:t>31/03/17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DD155-C558-3342-A254-77B6CC7E373D}" type="datetime1">
              <a:rPr lang="en-US" smtClean="0"/>
              <a:t>31/03/17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235F0-BCE5-2A4F-B91D-0BD9E3CF0CFF}" type="datetime1">
              <a:rPr lang="en-US" smtClean="0"/>
              <a:t>31/03/17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51C-5ECD-B643-AD8E-247BE0B38A16}" type="datetime1">
              <a:rPr lang="en-US" smtClean="0"/>
              <a:t>31/03/17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5E53-5E59-E04C-B647-B80C9A3A60EF}" type="datetime1">
              <a:rPr lang="en-US" smtClean="0"/>
              <a:t>31/03/17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b="0" kern="1200" spc="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3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3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3" Type="http://schemas.microsoft.com/office/2007/relationships/hdphoto" Target="../media/hdphoto3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hyperlink" Target="http://github.com/fkuhne/ardubot17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rtyncurrey.com/connecting-2-arduinos-by-bluetooth-using-a-hc-05-and-a-hc-06-pair-bind-and-link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lectronics.stackexchange.com/questions/19669/algorithm-for-mixing-2-axis-analog-input-to-control-a-differential-motor-driv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hyperlink" Target="http://github.com/fkuhne/ardubot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ircuits.io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06425"/>
            <a:ext cx="7772400" cy="1470025"/>
          </a:xfrm>
        </p:spPr>
        <p:txBody>
          <a:bodyPr/>
          <a:lstStyle/>
          <a:p>
            <a:r>
              <a:rPr lang="en-US" dirty="0" err="1" smtClean="0"/>
              <a:t>Veículo</a:t>
            </a:r>
            <a:r>
              <a:rPr lang="en-US" dirty="0" smtClean="0"/>
              <a:t> com </a:t>
            </a:r>
            <a:r>
              <a:rPr lang="en-US" dirty="0" err="1" smtClean="0"/>
              <a:t>controle</a:t>
            </a:r>
            <a:r>
              <a:rPr lang="en-US" dirty="0" smtClean="0"/>
              <a:t> </a:t>
            </a:r>
            <a:r>
              <a:rPr lang="en-US" dirty="0" err="1" smtClean="0"/>
              <a:t>remoto</a:t>
            </a:r>
            <a:r>
              <a:rPr lang="en-US" dirty="0" smtClean="0"/>
              <a:t> e </a:t>
            </a:r>
            <a:r>
              <a:rPr lang="en-US" dirty="0" err="1" smtClean="0"/>
              <a:t>Arduinos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2921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Felipe </a:t>
            </a:r>
            <a:r>
              <a:rPr lang="en-US" dirty="0" err="1" smtClean="0"/>
              <a:t>Kühne</a:t>
            </a:r>
            <a:endParaRPr lang="en-US" dirty="0"/>
          </a:p>
          <a:p>
            <a:r>
              <a:rPr lang="en-US" dirty="0" err="1" smtClean="0"/>
              <a:t>fkuhne@gmail.com</a:t>
            </a:r>
            <a:endParaRPr lang="en-US" dirty="0"/>
          </a:p>
        </p:txBody>
      </p:sp>
      <p:pic>
        <p:nvPicPr>
          <p:cNvPr id="4" name="Picture 3" descr="Photo 11-03-17 12 53 4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709924" y="78400"/>
            <a:ext cx="5756565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0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mecânico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Modelagem</a:t>
            </a:r>
            <a:r>
              <a:rPr lang="en-US" dirty="0" smtClean="0"/>
              <a:t> 3D do motor, </a:t>
            </a:r>
            <a:r>
              <a:rPr lang="en-US" dirty="0" err="1" smtClean="0"/>
              <a:t>suporte</a:t>
            </a:r>
            <a:r>
              <a:rPr lang="en-US" dirty="0" smtClean="0"/>
              <a:t> e </a:t>
            </a:r>
            <a:r>
              <a:rPr lang="en-US" dirty="0" err="1" smtClean="0"/>
              <a:t>rodas</a:t>
            </a:r>
            <a:r>
              <a:rPr lang="en-US" dirty="0" smtClean="0"/>
              <a:t> de </a:t>
            </a:r>
            <a:r>
              <a:rPr lang="en-US" dirty="0" err="1" smtClean="0"/>
              <a:t>transmissão</a:t>
            </a:r>
            <a:endParaRPr lang="en-US" dirty="0"/>
          </a:p>
        </p:txBody>
      </p:sp>
      <p:pic>
        <p:nvPicPr>
          <p:cNvPr id="6" name="Picture 5" descr="Screen Shot 2017-03-30 at 01.13.06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8379" y="3954456"/>
            <a:ext cx="2946265" cy="2080748"/>
          </a:xfrm>
          <a:prstGeom prst="rect">
            <a:avLst/>
          </a:prstGeom>
        </p:spPr>
      </p:pic>
      <p:pic>
        <p:nvPicPr>
          <p:cNvPr id="7" name="Picture 6" descr="Screen Shot 2017-03-31 at 00.08.30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454" y="3849802"/>
            <a:ext cx="3030108" cy="2333539"/>
          </a:xfrm>
          <a:prstGeom prst="rect">
            <a:avLst/>
          </a:prstGeom>
        </p:spPr>
      </p:pic>
      <p:pic>
        <p:nvPicPr>
          <p:cNvPr id="9" name="Picture 8" descr="Screen Shot 2017-03-31 at 00.08.48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7423" y="2438214"/>
            <a:ext cx="2773113" cy="245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1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mecânico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Fixação</a:t>
            </a:r>
            <a:r>
              <a:rPr lang="en-US" dirty="0" smtClean="0"/>
              <a:t> dos </a:t>
            </a:r>
            <a:r>
              <a:rPr lang="en-US" dirty="0" err="1" smtClean="0"/>
              <a:t>motores</a:t>
            </a:r>
            <a:r>
              <a:rPr lang="en-US" dirty="0" smtClean="0"/>
              <a:t> no </a:t>
            </a:r>
            <a:r>
              <a:rPr lang="en-US" dirty="0" err="1" smtClean="0"/>
              <a:t>chassi</a:t>
            </a:r>
            <a:r>
              <a:rPr lang="en-US" dirty="0" smtClean="0"/>
              <a:t> do </a:t>
            </a:r>
            <a:r>
              <a:rPr lang="en-US" dirty="0" err="1" smtClean="0"/>
              <a:t>carrinho</a:t>
            </a:r>
            <a:endParaRPr lang="en-US" dirty="0"/>
          </a:p>
        </p:txBody>
      </p:sp>
      <p:pic>
        <p:nvPicPr>
          <p:cNvPr id="8" name="Picture 7" descr="Photo 17-03-17 23 52 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269888" y="2183132"/>
            <a:ext cx="6608992" cy="46748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54539" y="5317484"/>
            <a:ext cx="2521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arafusos</a:t>
            </a:r>
            <a:endParaRPr lang="en-US" sz="2400" dirty="0" smtClean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uto-</a:t>
            </a:r>
            <a:r>
              <a:rPr lang="en-US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atarrachantes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5715161" y="4717710"/>
            <a:ext cx="486677" cy="59977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3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mecânico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Fixação</a:t>
            </a:r>
            <a:r>
              <a:rPr lang="en-US" dirty="0" smtClean="0"/>
              <a:t> dos </a:t>
            </a:r>
            <a:r>
              <a:rPr lang="en-US" dirty="0" err="1" smtClean="0"/>
              <a:t>motores</a:t>
            </a:r>
            <a:r>
              <a:rPr lang="en-US" dirty="0" smtClean="0"/>
              <a:t> no </a:t>
            </a:r>
            <a:r>
              <a:rPr lang="en-US" dirty="0" err="1" smtClean="0"/>
              <a:t>chassi</a:t>
            </a:r>
            <a:r>
              <a:rPr lang="en-US" dirty="0" smtClean="0"/>
              <a:t> do </a:t>
            </a:r>
            <a:r>
              <a:rPr lang="en-US" dirty="0" err="1" smtClean="0"/>
              <a:t>carrinho</a:t>
            </a:r>
            <a:endParaRPr lang="en-US" dirty="0"/>
          </a:p>
        </p:txBody>
      </p:sp>
      <p:pic>
        <p:nvPicPr>
          <p:cNvPr id="8" name="Picture 7" descr="Photo 17-03-17 23 52 29.jpg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562985" y="2237419"/>
            <a:ext cx="5958988" cy="4620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66151" y="4272343"/>
            <a:ext cx="1793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retrabalho</a:t>
            </a:r>
            <a:r>
              <a:rPr lang="en-US" sz="2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!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2754540" y="3183630"/>
            <a:ext cx="1411611" cy="13503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>
            <a:off x="4166151" y="4533953"/>
            <a:ext cx="176563" cy="10480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388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mecânico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Fixação</a:t>
            </a:r>
            <a:r>
              <a:rPr lang="en-US" dirty="0" smtClean="0"/>
              <a:t> dos </a:t>
            </a:r>
            <a:r>
              <a:rPr lang="en-US" dirty="0" err="1" smtClean="0"/>
              <a:t>motores</a:t>
            </a:r>
            <a:r>
              <a:rPr lang="en-US" dirty="0" smtClean="0"/>
              <a:t> no </a:t>
            </a:r>
            <a:r>
              <a:rPr lang="en-US" dirty="0" err="1" smtClean="0"/>
              <a:t>chassi</a:t>
            </a:r>
            <a:r>
              <a:rPr lang="en-US" dirty="0" smtClean="0"/>
              <a:t> do </a:t>
            </a:r>
            <a:r>
              <a:rPr lang="en-US" dirty="0" err="1" smtClean="0"/>
              <a:t>carrinho</a:t>
            </a:r>
            <a:endParaRPr lang="en-US" dirty="0"/>
          </a:p>
        </p:txBody>
      </p:sp>
      <p:pic>
        <p:nvPicPr>
          <p:cNvPr id="7" name="Picture 6" descr="Photo 29-03-17 00 04 22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473700" y="2222308"/>
            <a:ext cx="6180920" cy="463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mecânico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Fixação</a:t>
            </a:r>
            <a:r>
              <a:rPr lang="en-US" dirty="0" smtClean="0"/>
              <a:t> dos </a:t>
            </a:r>
            <a:r>
              <a:rPr lang="en-US" dirty="0" err="1" smtClean="0"/>
              <a:t>motores</a:t>
            </a:r>
            <a:r>
              <a:rPr lang="en-US" dirty="0" smtClean="0"/>
              <a:t> no </a:t>
            </a:r>
            <a:r>
              <a:rPr lang="en-US" dirty="0" err="1" smtClean="0"/>
              <a:t>chassi</a:t>
            </a:r>
            <a:r>
              <a:rPr lang="en-US" dirty="0" smtClean="0"/>
              <a:t> do </a:t>
            </a:r>
            <a:r>
              <a:rPr lang="en-US" dirty="0" err="1" smtClean="0"/>
              <a:t>carrinho</a:t>
            </a:r>
            <a:endParaRPr lang="en-US" dirty="0"/>
          </a:p>
        </p:txBody>
      </p:sp>
      <p:pic>
        <p:nvPicPr>
          <p:cNvPr id="7" name="Picture 6" descr="Photo 17-03-17 23 53 41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473700" y="2222311"/>
            <a:ext cx="6180919" cy="46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9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da </a:t>
            </a:r>
            <a:r>
              <a:rPr lang="en-US" dirty="0" err="1" smtClean="0"/>
              <a:t>eletrônica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Joystick</a:t>
            </a:r>
            <a:endParaRPr lang="en-US" dirty="0"/>
          </a:p>
        </p:txBody>
      </p:sp>
      <p:pic>
        <p:nvPicPr>
          <p:cNvPr id="6" name="Picture 5" descr="Photo 28-03-17 01 53 1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3015" y="1740470"/>
            <a:ext cx="6844279" cy="51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9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da </a:t>
            </a:r>
            <a:r>
              <a:rPr lang="en-US" dirty="0" err="1" smtClean="0"/>
              <a:t>eletrônica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Joystick</a:t>
            </a:r>
            <a:endParaRPr lang="en-US" dirty="0"/>
          </a:p>
        </p:txBody>
      </p:sp>
      <p:pic>
        <p:nvPicPr>
          <p:cNvPr id="6" name="Picture 5" descr="IMG_0113.JPG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48447" y="2546782"/>
            <a:ext cx="8774941" cy="3496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1831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da </a:t>
            </a:r>
            <a:r>
              <a:rPr lang="en-US" dirty="0" err="1" smtClean="0"/>
              <a:t>eletrônica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Carrinho</a:t>
            </a:r>
            <a:endParaRPr lang="en-US" dirty="0"/>
          </a:p>
        </p:txBody>
      </p:sp>
      <p:pic>
        <p:nvPicPr>
          <p:cNvPr id="6" name="Picture 5" descr="Photo 28-03-17 23 56 12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1137" y="2128966"/>
            <a:ext cx="8281727" cy="47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92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da </a:t>
            </a:r>
            <a:r>
              <a:rPr lang="en-US" dirty="0" err="1" smtClean="0"/>
              <a:t>eletrônica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Carrinho</a:t>
            </a:r>
            <a:endParaRPr lang="en-US" dirty="0"/>
          </a:p>
        </p:txBody>
      </p:sp>
      <p:pic>
        <p:nvPicPr>
          <p:cNvPr id="7" name="Picture 6" descr="FullSizeRender.jp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00"/>
                    </a14:imgEffect>
                    <a14:imgEffect>
                      <a14:brightnessContrast brigh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577" y="2321352"/>
            <a:ext cx="8100223" cy="4018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64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da </a:t>
            </a:r>
            <a:r>
              <a:rPr lang="en-US" dirty="0" err="1" smtClean="0"/>
              <a:t>eletrônica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Carrinho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ponte</a:t>
            </a:r>
            <a:r>
              <a:rPr lang="en-US" dirty="0" smtClean="0"/>
              <a:t> H (L298N)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2859" y="2495099"/>
            <a:ext cx="8018282" cy="3631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497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Screen Shot 2017-03-30 at 00.33.27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909" y="1177032"/>
            <a:ext cx="8563926" cy="4814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40317" y="285645"/>
            <a:ext cx="4465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github.com/fkuhne/ardubot17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92739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Comunicação</a:t>
            </a:r>
            <a:r>
              <a:rPr lang="en-US" dirty="0" smtClean="0"/>
              <a:t> Bluetooth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184555" y="1803738"/>
            <a:ext cx="4774891" cy="3952837"/>
            <a:chOff x="2015677" y="1676502"/>
            <a:chExt cx="4774891" cy="395283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206692" y="1676502"/>
              <a:ext cx="1113842" cy="312184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635692" y="1676502"/>
              <a:ext cx="1113842" cy="31218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015677" y="4798342"/>
              <a:ext cx="14958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HC-05</a:t>
              </a:r>
            </a:p>
            <a:p>
              <a:r>
                <a:rPr lang="en-US" sz="2400" dirty="0" smtClean="0"/>
                <a:t>(MASTER)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94658" y="4798342"/>
              <a:ext cx="11959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HC-06</a:t>
              </a:r>
            </a:p>
            <a:p>
              <a:r>
                <a:rPr lang="en-US" sz="2400" dirty="0" smtClean="0"/>
                <a:t>(SLAVE)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6139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Comunicação</a:t>
            </a:r>
            <a:r>
              <a:rPr lang="en-US" dirty="0" smtClean="0"/>
              <a:t> Bluetooth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Estabelecendo</a:t>
            </a:r>
            <a:r>
              <a:rPr lang="en-US" dirty="0" smtClean="0"/>
              <a:t> a </a:t>
            </a:r>
            <a:r>
              <a:rPr lang="en-US" dirty="0" err="1" smtClean="0"/>
              <a:t>conexão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 entre o </a:t>
            </a:r>
            <a:r>
              <a:rPr lang="en-US" dirty="0" err="1" smtClean="0"/>
              <a:t>módulo</a:t>
            </a:r>
            <a:r>
              <a:rPr lang="en-US" dirty="0" smtClean="0"/>
              <a:t> master (HC-05) e o slave (HC-06):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http://www.martyncurrey.com/connecting-2-arduinos-by-bluetooth-using-a-hc-05-and-a-hc-06-pair-bind-and-link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Sigam</a:t>
            </a:r>
            <a:r>
              <a:rPr lang="en-US" dirty="0" smtClean="0"/>
              <a:t> </a:t>
            </a:r>
            <a:r>
              <a:rPr lang="en-US" dirty="0" err="1" smtClean="0"/>
              <a:t>exatamente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passos</a:t>
            </a:r>
            <a:r>
              <a:rPr lang="en-US" dirty="0" smtClean="0"/>
              <a:t> </a:t>
            </a:r>
            <a:r>
              <a:rPr lang="en-US" dirty="0" err="1" smtClean="0"/>
              <a:t>descritos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funcionar</a:t>
            </a:r>
            <a:r>
              <a:rPr lang="en-US" dirty="0" smtClean="0"/>
              <a:t>! </a:t>
            </a:r>
            <a:r>
              <a:rPr lang="en-US" sz="3600" dirty="0" smtClean="0"/>
              <a:t>😬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Comunicação</a:t>
            </a:r>
            <a:r>
              <a:rPr lang="en-US" dirty="0" smtClean="0"/>
              <a:t> Bluetooth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26891"/>
            <a:ext cx="9144000" cy="31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8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Comunicação</a:t>
            </a:r>
            <a:r>
              <a:rPr lang="en-US" dirty="0" smtClean="0"/>
              <a:t> Bluetooth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23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Configurar</a:t>
            </a:r>
            <a:r>
              <a:rPr lang="en-US" dirty="0" smtClean="0"/>
              <a:t> o HC-06 via </a:t>
            </a:r>
            <a:r>
              <a:rPr lang="en-US" dirty="0" err="1" smtClean="0"/>
              <a:t>comandos</a:t>
            </a:r>
            <a:r>
              <a:rPr lang="en-US" dirty="0" smtClean="0"/>
              <a:t> AT: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AT+NAMEARDUBOT17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AT+PIN1234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AT+BAUD4   </a:t>
            </a:r>
            <a:r>
              <a:rPr lang="en-US" sz="2000" dirty="0" smtClean="0">
                <a:solidFill>
                  <a:srgbClr val="31859C"/>
                </a:solidFill>
              </a:rPr>
              <a:t>(9600bps)</a:t>
            </a:r>
            <a:endParaRPr lang="en-US" dirty="0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0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Comunicação</a:t>
            </a:r>
            <a:r>
              <a:rPr lang="en-US" dirty="0" smtClean="0"/>
              <a:t> Bluetooth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24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Configurar</a:t>
            </a:r>
            <a:r>
              <a:rPr lang="en-US" dirty="0" smtClean="0"/>
              <a:t> o HC-05 via </a:t>
            </a:r>
            <a:r>
              <a:rPr lang="en-US" dirty="0" err="1" smtClean="0"/>
              <a:t>comandos</a:t>
            </a:r>
            <a:r>
              <a:rPr lang="en-US" dirty="0" smtClean="0"/>
              <a:t> AT: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Pressionar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e </a:t>
            </a:r>
            <a:r>
              <a:rPr lang="en-US" dirty="0" err="1" smtClean="0"/>
              <a:t>energizar</a:t>
            </a:r>
            <a:r>
              <a:rPr lang="en-US" dirty="0" smtClean="0"/>
              <a:t> o </a:t>
            </a:r>
            <a:r>
              <a:rPr lang="en-US" dirty="0" err="1" smtClean="0"/>
              <a:t>módulo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entrar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modo</a:t>
            </a:r>
            <a:r>
              <a:rPr lang="en-US" dirty="0" smtClean="0"/>
              <a:t> AT;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err="1" smtClean="0"/>
              <a:t>Pino</a:t>
            </a:r>
            <a:r>
              <a:rPr lang="en-US" dirty="0" smtClean="0"/>
              <a:t> 34 </a:t>
            </a:r>
            <a:r>
              <a:rPr lang="en-US" dirty="0" err="1" smtClean="0"/>
              <a:t>em</a:t>
            </a:r>
            <a:r>
              <a:rPr lang="en-US" dirty="0" smtClean="0"/>
              <a:t> 3V3;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AT+ORGL      </a:t>
            </a:r>
            <a:r>
              <a:rPr lang="en-US" sz="2000" dirty="0" smtClean="0">
                <a:solidFill>
                  <a:srgbClr val="31859C"/>
                </a:solidFill>
              </a:rPr>
              <a:t>(</a:t>
            </a:r>
            <a:r>
              <a:rPr lang="en-US" sz="2000" dirty="0" err="1" smtClean="0">
                <a:solidFill>
                  <a:srgbClr val="31859C"/>
                </a:solidFill>
              </a:rPr>
              <a:t>restaurar</a:t>
            </a:r>
            <a:r>
              <a:rPr lang="en-US" sz="2000" dirty="0" smtClean="0">
                <a:solidFill>
                  <a:srgbClr val="31859C"/>
                </a:solidFill>
              </a:rPr>
              <a:t> </a:t>
            </a:r>
            <a:r>
              <a:rPr lang="en-US" sz="2000" dirty="0" err="1" smtClean="0">
                <a:solidFill>
                  <a:srgbClr val="31859C"/>
                </a:solidFill>
              </a:rPr>
              <a:t>para</a:t>
            </a:r>
            <a:r>
              <a:rPr lang="en-US" sz="2000" dirty="0" smtClean="0">
                <a:solidFill>
                  <a:srgbClr val="31859C"/>
                </a:solidFill>
              </a:rPr>
              <a:t> as </a:t>
            </a:r>
            <a:r>
              <a:rPr lang="en-US" sz="2000" dirty="0" err="1" smtClean="0">
                <a:solidFill>
                  <a:srgbClr val="31859C"/>
                </a:solidFill>
              </a:rPr>
              <a:t>configura</a:t>
            </a:r>
            <a:r>
              <a:rPr lang="en-US" sz="2000" dirty="0" err="1" smtClean="0">
                <a:solidFill>
                  <a:srgbClr val="31859C"/>
                </a:solidFill>
              </a:rPr>
              <a:t>ções</a:t>
            </a:r>
            <a:r>
              <a:rPr lang="en-US" sz="2000" dirty="0" smtClean="0">
                <a:solidFill>
                  <a:srgbClr val="31859C"/>
                </a:solidFill>
              </a:rPr>
              <a:t> de </a:t>
            </a:r>
            <a:r>
              <a:rPr lang="en-US" sz="2000" dirty="0" err="1" smtClean="0">
                <a:solidFill>
                  <a:srgbClr val="31859C"/>
                </a:solidFill>
              </a:rPr>
              <a:t>fábrica</a:t>
            </a:r>
            <a:r>
              <a:rPr lang="en-US" sz="2000" dirty="0" smtClean="0">
                <a:solidFill>
                  <a:srgbClr val="31859C"/>
                </a:solidFill>
              </a:rPr>
              <a:t>)</a:t>
            </a:r>
            <a:endParaRPr lang="en-US" dirty="0" smtClean="0">
              <a:solidFill>
                <a:srgbClr val="31859C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AT+NAME=JOYSTICK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AT+ROLE=1</a:t>
            </a: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sz="2000" dirty="0" smtClean="0">
                <a:solidFill>
                  <a:srgbClr val="31859C"/>
                </a:solidFill>
              </a:rPr>
              <a:t>(master)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AT+UART=9600,0,0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AT+CMODE=0      </a:t>
            </a:r>
            <a:r>
              <a:rPr lang="en-US" sz="2000" dirty="0" smtClean="0">
                <a:solidFill>
                  <a:srgbClr val="31859C"/>
                </a:solidFill>
              </a:rPr>
              <a:t>(</a:t>
            </a:r>
            <a:r>
              <a:rPr lang="en-US" sz="2000" dirty="0" err="1" smtClean="0">
                <a:solidFill>
                  <a:srgbClr val="31859C"/>
                </a:solidFill>
              </a:rPr>
              <a:t>restringe</a:t>
            </a:r>
            <a:r>
              <a:rPr lang="en-US" sz="2000" dirty="0" smtClean="0">
                <a:solidFill>
                  <a:srgbClr val="31859C"/>
                </a:solidFill>
              </a:rPr>
              <a:t> </a:t>
            </a:r>
            <a:r>
              <a:rPr lang="en-US" sz="2000" dirty="0" err="1" smtClean="0">
                <a:solidFill>
                  <a:srgbClr val="31859C"/>
                </a:solidFill>
              </a:rPr>
              <a:t>em</a:t>
            </a:r>
            <a:r>
              <a:rPr lang="en-US" sz="2000" dirty="0" smtClean="0">
                <a:solidFill>
                  <a:srgbClr val="31859C"/>
                </a:solidFill>
              </a:rPr>
              <a:t> </a:t>
            </a:r>
            <a:r>
              <a:rPr lang="en-US" sz="2000" dirty="0" err="1" smtClean="0">
                <a:solidFill>
                  <a:srgbClr val="31859C"/>
                </a:solidFill>
              </a:rPr>
              <a:t>quem</a:t>
            </a:r>
            <a:r>
              <a:rPr lang="en-US" sz="2000" dirty="0" smtClean="0">
                <a:solidFill>
                  <a:srgbClr val="31859C"/>
                </a:solidFill>
              </a:rPr>
              <a:t> </a:t>
            </a:r>
            <a:r>
              <a:rPr lang="en-US" sz="2000" dirty="0" err="1" smtClean="0">
                <a:solidFill>
                  <a:srgbClr val="31859C"/>
                </a:solidFill>
              </a:rPr>
              <a:t>vai</a:t>
            </a:r>
            <a:r>
              <a:rPr lang="en-US" sz="2000" dirty="0" smtClean="0">
                <a:solidFill>
                  <a:srgbClr val="31859C"/>
                </a:solidFill>
              </a:rPr>
              <a:t> </a:t>
            </a:r>
            <a:r>
              <a:rPr lang="en-US" sz="2000" dirty="0" err="1" smtClean="0">
                <a:solidFill>
                  <a:srgbClr val="31859C"/>
                </a:solidFill>
              </a:rPr>
              <a:t>conectar</a:t>
            </a:r>
            <a:r>
              <a:rPr lang="en-US" sz="2000" dirty="0" smtClean="0">
                <a:solidFill>
                  <a:srgbClr val="31859C"/>
                </a:solidFill>
              </a:rPr>
              <a:t>)</a:t>
            </a:r>
            <a:endParaRPr lang="en-US" dirty="0" smtClean="0">
              <a:solidFill>
                <a:srgbClr val="3185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43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Comunicação</a:t>
            </a:r>
            <a:r>
              <a:rPr lang="en-US" dirty="0" smtClean="0"/>
              <a:t> Bluetooth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25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Configurar</a:t>
            </a:r>
            <a:r>
              <a:rPr lang="en-US" dirty="0" smtClean="0"/>
              <a:t> o HC-05 via </a:t>
            </a:r>
            <a:r>
              <a:rPr lang="en-US" dirty="0" err="1" smtClean="0"/>
              <a:t>comandos</a:t>
            </a:r>
            <a:r>
              <a:rPr lang="en-US" dirty="0" smtClean="0"/>
              <a:t> AT: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 smtClean="0"/>
              <a:t>AT+RMAAD     </a:t>
            </a:r>
            <a:r>
              <a:rPr lang="en-US" sz="2000" dirty="0">
                <a:solidFill>
                  <a:srgbClr val="31859C"/>
                </a:solidFill>
              </a:rPr>
              <a:t>(</a:t>
            </a:r>
            <a:r>
              <a:rPr lang="en-US" sz="2000" dirty="0" err="1">
                <a:solidFill>
                  <a:srgbClr val="31859C"/>
                </a:solidFill>
              </a:rPr>
              <a:t>libera</a:t>
            </a:r>
            <a:r>
              <a:rPr lang="en-US" sz="2000" dirty="0">
                <a:solidFill>
                  <a:srgbClr val="31859C"/>
                </a:solidFill>
              </a:rPr>
              <a:t> </a:t>
            </a:r>
            <a:r>
              <a:rPr lang="en-US" sz="2000" dirty="0" err="1">
                <a:solidFill>
                  <a:srgbClr val="31859C"/>
                </a:solidFill>
              </a:rPr>
              <a:t>pareamentos</a:t>
            </a:r>
            <a:r>
              <a:rPr lang="en-US" sz="2000" dirty="0">
                <a:solidFill>
                  <a:srgbClr val="31859C"/>
                </a:solidFill>
              </a:rPr>
              <a:t> </a:t>
            </a:r>
            <a:r>
              <a:rPr lang="en-US" sz="2000" dirty="0" err="1">
                <a:solidFill>
                  <a:srgbClr val="31859C"/>
                </a:solidFill>
              </a:rPr>
              <a:t>antigos</a:t>
            </a:r>
            <a:r>
              <a:rPr lang="en-US" sz="2000" dirty="0">
                <a:solidFill>
                  <a:srgbClr val="31859C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 smtClean="0"/>
              <a:t>AT+INIT      </a:t>
            </a:r>
            <a:r>
              <a:rPr lang="en-US" sz="2000" dirty="0">
                <a:solidFill>
                  <a:srgbClr val="31859C"/>
                </a:solidFill>
              </a:rPr>
              <a:t>(</a:t>
            </a:r>
            <a:r>
              <a:rPr lang="en-US" sz="2000" dirty="0" err="1">
                <a:solidFill>
                  <a:srgbClr val="31859C"/>
                </a:solidFill>
              </a:rPr>
              <a:t>inicia</a:t>
            </a:r>
            <a:r>
              <a:rPr lang="en-US" sz="2000" dirty="0">
                <a:solidFill>
                  <a:srgbClr val="31859C"/>
                </a:solidFill>
              </a:rPr>
              <a:t> o </a:t>
            </a:r>
            <a:r>
              <a:rPr lang="en-US" sz="2000" dirty="0" err="1">
                <a:solidFill>
                  <a:srgbClr val="31859C"/>
                </a:solidFill>
              </a:rPr>
              <a:t>perfil</a:t>
            </a:r>
            <a:r>
              <a:rPr lang="en-US" sz="2000" dirty="0">
                <a:solidFill>
                  <a:srgbClr val="31859C"/>
                </a:solidFill>
              </a:rPr>
              <a:t> SPP)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 smtClean="0"/>
              <a:t>AT+INQ      </a:t>
            </a:r>
            <a:r>
              <a:rPr lang="en-US" sz="2000" dirty="0">
                <a:solidFill>
                  <a:srgbClr val="31859C"/>
                </a:solidFill>
              </a:rPr>
              <a:t>(</a:t>
            </a:r>
            <a:r>
              <a:rPr lang="en-US" sz="2000" dirty="0" err="1">
                <a:solidFill>
                  <a:srgbClr val="31859C"/>
                </a:solidFill>
              </a:rPr>
              <a:t>pergunta</a:t>
            </a:r>
            <a:r>
              <a:rPr lang="en-US" sz="2000" dirty="0">
                <a:solidFill>
                  <a:srgbClr val="31859C"/>
                </a:solidFill>
              </a:rPr>
              <a:t> </a:t>
            </a:r>
            <a:r>
              <a:rPr lang="en-US" sz="2000" dirty="0" err="1">
                <a:solidFill>
                  <a:srgbClr val="31859C"/>
                </a:solidFill>
              </a:rPr>
              <a:t>quem</a:t>
            </a:r>
            <a:r>
              <a:rPr lang="en-US" sz="2000" dirty="0">
                <a:solidFill>
                  <a:srgbClr val="31859C"/>
                </a:solidFill>
              </a:rPr>
              <a:t> </a:t>
            </a:r>
            <a:r>
              <a:rPr lang="en-US" sz="2000" dirty="0" err="1">
                <a:solidFill>
                  <a:srgbClr val="31859C"/>
                </a:solidFill>
              </a:rPr>
              <a:t>está</a:t>
            </a:r>
            <a:r>
              <a:rPr lang="en-US" sz="2000" dirty="0">
                <a:solidFill>
                  <a:srgbClr val="31859C"/>
                </a:solidFill>
              </a:rPr>
              <a:t> </a:t>
            </a:r>
            <a:r>
              <a:rPr lang="en-US" sz="2000" dirty="0" err="1">
                <a:solidFill>
                  <a:srgbClr val="31859C"/>
                </a:solidFill>
              </a:rPr>
              <a:t>por</a:t>
            </a:r>
            <a:r>
              <a:rPr lang="en-US" sz="2000" dirty="0">
                <a:solidFill>
                  <a:srgbClr val="31859C"/>
                </a:solidFill>
              </a:rPr>
              <a:t> </a:t>
            </a:r>
            <a:r>
              <a:rPr lang="en-US" sz="2000" dirty="0" err="1">
                <a:solidFill>
                  <a:srgbClr val="31859C"/>
                </a:solidFill>
              </a:rPr>
              <a:t>perto</a:t>
            </a:r>
            <a:r>
              <a:rPr lang="en-US" sz="2000" dirty="0">
                <a:solidFill>
                  <a:srgbClr val="31859C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 smtClean="0"/>
              <a:t>AT+RNAME?11,11,210818    </a:t>
            </a:r>
            <a:r>
              <a:rPr lang="en-US" sz="2000" dirty="0">
                <a:solidFill>
                  <a:srgbClr val="31859C"/>
                </a:solidFill>
              </a:rPr>
              <a:t>(</a:t>
            </a:r>
            <a:r>
              <a:rPr lang="en-US" sz="2000" dirty="0" err="1">
                <a:solidFill>
                  <a:srgbClr val="31859C"/>
                </a:solidFill>
              </a:rPr>
              <a:t>pergunta</a:t>
            </a:r>
            <a:r>
              <a:rPr lang="en-US" sz="2000" dirty="0">
                <a:solidFill>
                  <a:srgbClr val="31859C"/>
                </a:solidFill>
              </a:rPr>
              <a:t> o </a:t>
            </a:r>
            <a:r>
              <a:rPr lang="en-US" sz="2000" dirty="0" err="1">
                <a:solidFill>
                  <a:srgbClr val="31859C"/>
                </a:solidFill>
              </a:rPr>
              <a:t>nome</a:t>
            </a:r>
            <a:r>
              <a:rPr lang="en-US" sz="2000" dirty="0">
                <a:solidFill>
                  <a:srgbClr val="31859C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 smtClean="0"/>
              <a:t>AT+PAIR=11,11,210818    </a:t>
            </a:r>
            <a:r>
              <a:rPr lang="en-US" sz="2000" dirty="0">
                <a:solidFill>
                  <a:srgbClr val="31859C"/>
                </a:solidFill>
              </a:rPr>
              <a:t>(</a:t>
            </a:r>
            <a:r>
              <a:rPr lang="en-US" sz="2000" dirty="0" err="1">
                <a:solidFill>
                  <a:srgbClr val="31859C"/>
                </a:solidFill>
              </a:rPr>
              <a:t>pareamento</a:t>
            </a:r>
            <a:r>
              <a:rPr lang="en-US" sz="2000" dirty="0">
                <a:solidFill>
                  <a:srgbClr val="31859C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 smtClean="0"/>
              <a:t>AT+BIND=11,11,210818   </a:t>
            </a:r>
            <a:r>
              <a:rPr lang="en-US" sz="2000" dirty="0">
                <a:solidFill>
                  <a:srgbClr val="31859C"/>
                </a:solidFill>
              </a:rPr>
              <a:t>(bind)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 smtClean="0"/>
              <a:t>AT+CMODE=1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 smtClean="0"/>
              <a:t>AT+LINK=11,11,210818    </a:t>
            </a:r>
            <a:r>
              <a:rPr lang="en-US" sz="2000" dirty="0">
                <a:solidFill>
                  <a:srgbClr val="31859C"/>
                </a:solidFill>
              </a:rPr>
              <a:t>(link)</a:t>
            </a:r>
          </a:p>
        </p:txBody>
      </p:sp>
    </p:spTree>
    <p:extLst>
      <p:ext uri="{BB962C8B-B14F-4D97-AF65-F5344CB8AC3E}">
        <p14:creationId xmlns:p14="http://schemas.microsoft.com/office/powerpoint/2010/main" val="3982128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Consiste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três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joystick.ino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ardubot17.ino</a:t>
            </a:r>
          </a:p>
          <a:p>
            <a:pPr marL="914400" lvl="1" indent="-514350"/>
            <a:r>
              <a:rPr lang="en-US" dirty="0" err="1" smtClean="0"/>
              <a:t>Biblioteca</a:t>
            </a:r>
            <a:r>
              <a:rPr lang="en-US" dirty="0" smtClean="0"/>
              <a:t> L298N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14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joystick.ino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definições</a:t>
            </a:r>
            <a:r>
              <a:rPr lang="en-US" dirty="0" smtClean="0"/>
              <a:t> e setup</a:t>
            </a:r>
            <a:endParaRPr lang="en-US" dirty="0"/>
          </a:p>
        </p:txBody>
      </p:sp>
      <p:pic>
        <p:nvPicPr>
          <p:cNvPr id="6" name="Picture 5" descr="Screen Shot 2017-03-31 at 00.48.00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5613" y="2335106"/>
            <a:ext cx="6792775" cy="3956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21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joystick.ino</a:t>
            </a:r>
            <a:r>
              <a:rPr lang="en-US" dirty="0" smtClean="0"/>
              <a:t> - loop</a:t>
            </a:r>
            <a:endParaRPr lang="en-US" dirty="0"/>
          </a:p>
        </p:txBody>
      </p:sp>
      <p:pic>
        <p:nvPicPr>
          <p:cNvPr id="7" name="Picture 6" descr="Screen Shot 2017-03-31 at 00.51.41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462" y="2259369"/>
            <a:ext cx="7664408" cy="4018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5259108" y="5094118"/>
            <a:ext cx="2658114" cy="1032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Ex.: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0763,0012,2\n</a:t>
            </a:r>
            <a:endParaRPr lang="en-US" sz="2400" dirty="0">
              <a:latin typeface="Courier New"/>
              <a:cs typeface="Courier New"/>
            </a:endParaRPr>
          </a:p>
        </p:txBody>
      </p:sp>
      <p:cxnSp>
        <p:nvCxnSpPr>
          <p:cNvPr id="10" name="Curved Connector 9"/>
          <p:cNvCxnSpPr/>
          <p:nvPr/>
        </p:nvCxnSpPr>
        <p:spPr>
          <a:xfrm rot="16200000" flipV="1">
            <a:off x="4651923" y="5053261"/>
            <a:ext cx="705596" cy="508775"/>
          </a:xfrm>
          <a:prstGeom prst="curvedConnector3">
            <a:avLst>
              <a:gd name="adj1" fmla="val -3334"/>
            </a:avLst>
          </a:prstGeom>
          <a:ln w="38100" cmpd="sng">
            <a:headEnd type="none"/>
            <a:tailEnd type="triangle" w="med" len="lg"/>
          </a:ln>
          <a:effectLst>
            <a:outerShdw blurRad="50800" dist="38100" dir="8100000" algn="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60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ardubot17.ino - </a:t>
            </a:r>
            <a:r>
              <a:rPr lang="en-US" dirty="0" err="1" smtClean="0"/>
              <a:t>definições</a:t>
            </a:r>
            <a:endParaRPr lang="en-US" dirty="0"/>
          </a:p>
        </p:txBody>
      </p:sp>
      <p:pic>
        <p:nvPicPr>
          <p:cNvPr id="9" name="Picture 8" descr="Screen Shot 2017-03-31 at 01.04.40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8526" y="2377097"/>
            <a:ext cx="7613168" cy="3565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99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Objetivos</a:t>
            </a:r>
            <a:endParaRPr lang="en-US" dirty="0" smtClean="0"/>
          </a:p>
          <a:p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necessários</a:t>
            </a:r>
            <a:endParaRPr lang="en-US" dirty="0" smtClean="0"/>
          </a:p>
          <a:p>
            <a:r>
              <a:rPr lang="en-US" dirty="0" err="1" smtClean="0"/>
              <a:t>Desenvolvimento</a:t>
            </a:r>
            <a:endParaRPr lang="en-US" dirty="0" smtClean="0"/>
          </a:p>
          <a:p>
            <a:pPr lvl="1"/>
            <a:r>
              <a:rPr lang="en-US" dirty="0" err="1" smtClean="0"/>
              <a:t>Mecânica</a:t>
            </a:r>
            <a:endParaRPr lang="en-US" dirty="0" smtClean="0"/>
          </a:p>
          <a:p>
            <a:pPr lvl="1"/>
            <a:r>
              <a:rPr lang="en-US" dirty="0" err="1" smtClean="0"/>
              <a:t>Eletrônica</a:t>
            </a:r>
            <a:endParaRPr lang="en-US" dirty="0" smtClean="0"/>
          </a:p>
          <a:p>
            <a:pPr lvl="1"/>
            <a:r>
              <a:rPr lang="en-US" dirty="0" smtClean="0"/>
              <a:t>Software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errado</a:t>
            </a:r>
            <a:r>
              <a:rPr lang="en-US" dirty="0" smtClean="0"/>
              <a:t> (e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Trabalho</a:t>
            </a:r>
            <a:r>
              <a:rPr lang="en-US" dirty="0" err="1" smtClean="0"/>
              <a:t>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11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ardubot17.ino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definições</a:t>
            </a:r>
            <a:r>
              <a:rPr lang="en-US" dirty="0" smtClean="0"/>
              <a:t> e setup</a:t>
            </a:r>
            <a:endParaRPr lang="en-US" dirty="0"/>
          </a:p>
        </p:txBody>
      </p:sp>
      <p:pic>
        <p:nvPicPr>
          <p:cNvPr id="6" name="Picture 5" descr="Screen Shot 2017-03-31 at 01.06.45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9891" y="2642630"/>
            <a:ext cx="6593883" cy="3041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45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ardubot17.ino </a:t>
            </a:r>
            <a:r>
              <a:rPr lang="mr-IN" dirty="0" smtClean="0"/>
              <a:t>–</a:t>
            </a:r>
            <a:r>
              <a:rPr lang="en-US" dirty="0" smtClean="0"/>
              <a:t> loop</a:t>
            </a:r>
            <a:endParaRPr lang="en-US" dirty="0"/>
          </a:p>
        </p:txBody>
      </p:sp>
      <p:pic>
        <p:nvPicPr>
          <p:cNvPr id="9" name="Picture 8" descr="Screen Shot 2017-03-31 at 09.28.2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68" y="2205270"/>
            <a:ext cx="7248222" cy="4434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Screen Shot 2017-03-31 at 09.29.23.pn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5205" y="3790753"/>
            <a:ext cx="6333778" cy="2449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8223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ardubot17.ino - </a:t>
            </a:r>
            <a:r>
              <a:rPr lang="en-US" i="1" dirty="0" smtClean="0"/>
              <a:t>parser</a:t>
            </a:r>
            <a:endParaRPr lang="en-US" i="1" dirty="0"/>
          </a:p>
        </p:txBody>
      </p:sp>
      <p:pic>
        <p:nvPicPr>
          <p:cNvPr id="6" name="Picture 5" descr="Screen Shot 2017-03-31 at 01.09.55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5518" y="2306075"/>
            <a:ext cx="5912964" cy="40426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5453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ardubot17.ino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calculando</a:t>
            </a:r>
            <a:r>
              <a:rPr lang="en-US" dirty="0" smtClean="0"/>
              <a:t> o </a:t>
            </a:r>
            <a:r>
              <a:rPr lang="en-US" dirty="0" err="1" smtClean="0"/>
              <a:t>sinal</a:t>
            </a:r>
            <a:r>
              <a:rPr lang="en-US" dirty="0" smtClean="0"/>
              <a:t> PWM</a:t>
            </a:r>
          </a:p>
          <a:p>
            <a:endParaRPr lang="en-US" i="1" dirty="0"/>
          </a:p>
          <a:p>
            <a:pPr lvl="1"/>
            <a:r>
              <a:rPr lang="en-US" sz="2400" dirty="0">
                <a:hlinkClick r:id="rId2"/>
              </a:rPr>
              <a:t>http://electronics.stackexchange.com/questions/19669/algorithm-for-mixing-2-axis-analog-input-to-control-a-differential-motor-</a:t>
            </a:r>
            <a:r>
              <a:rPr lang="en-US" sz="2400" dirty="0" smtClean="0">
                <a:hlinkClick r:id="rId2"/>
              </a:rPr>
              <a:t>drive</a:t>
            </a:r>
            <a:endParaRPr lang="en-US" sz="2400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Mapeamento</a:t>
            </a:r>
            <a:r>
              <a:rPr lang="en-US" dirty="0" smtClean="0"/>
              <a:t> dos </a:t>
            </a:r>
            <a:r>
              <a:rPr lang="en-US" dirty="0" err="1" smtClean="0"/>
              <a:t>sinais</a:t>
            </a:r>
            <a:r>
              <a:rPr lang="en-US" dirty="0" smtClean="0"/>
              <a:t> </a:t>
            </a:r>
            <a:r>
              <a:rPr lang="en-US" dirty="0" err="1" smtClean="0"/>
              <a:t>digitais</a:t>
            </a:r>
            <a:r>
              <a:rPr lang="en-US" dirty="0" smtClean="0"/>
              <a:t> do joystick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sinais</a:t>
            </a:r>
            <a:r>
              <a:rPr lang="en-US" dirty="0" smtClean="0"/>
              <a:t> de PWM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roda</a:t>
            </a:r>
            <a:endParaRPr lang="en-US" dirty="0" smtClean="0"/>
          </a:p>
          <a:p>
            <a:pPr lvl="2"/>
            <a:r>
              <a:rPr lang="en-US" dirty="0" err="1" smtClean="0"/>
              <a:t>Velocidades</a:t>
            </a:r>
            <a:r>
              <a:rPr lang="en-US" dirty="0" smtClean="0"/>
              <a:t> linear e angular </a:t>
            </a:r>
            <a:r>
              <a:rPr lang="en-US" dirty="0" smtClean="0">
                <a:sym typeface="Wingdings"/>
              </a:rPr>
              <a:t> PWM da </a:t>
            </a:r>
            <a:r>
              <a:rPr lang="en-US" dirty="0" err="1" smtClean="0">
                <a:sym typeface="Wingdings"/>
              </a:rPr>
              <a:t>roda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esquerda</a:t>
            </a:r>
            <a:r>
              <a:rPr lang="en-US" dirty="0" smtClean="0">
                <a:sym typeface="Wingdings"/>
              </a:rPr>
              <a:t> e </a:t>
            </a:r>
            <a:r>
              <a:rPr lang="en-US" dirty="0" err="1" smtClean="0">
                <a:sym typeface="Wingdings"/>
              </a:rPr>
              <a:t>direita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ardubot17.ino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calculando</a:t>
            </a:r>
            <a:r>
              <a:rPr lang="en-US" dirty="0" smtClean="0"/>
              <a:t> o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smtClean="0"/>
              <a:t>PWM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5"/>
                </a:solidFill>
              </a:rPr>
              <a:t>1/3</a:t>
            </a:r>
            <a:endParaRPr lang="en-US" dirty="0" smtClean="0">
              <a:solidFill>
                <a:schemeClr val="accent5"/>
              </a:solidFill>
            </a:endParaRPr>
          </a:p>
        </p:txBody>
      </p:sp>
      <p:pic>
        <p:nvPicPr>
          <p:cNvPr id="6" name="Picture 5" descr="Screen Shot 2017-03-31 at 23.5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4498" y="2807213"/>
            <a:ext cx="7083879" cy="29553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335746" y="15505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4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ardubot17.ino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calculando</a:t>
            </a:r>
            <a:r>
              <a:rPr lang="en-US" dirty="0" smtClean="0"/>
              <a:t> o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/>
              <a:t>PWM</a:t>
            </a: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accent5"/>
                </a:solidFill>
              </a:rPr>
              <a:t>2/</a:t>
            </a:r>
            <a:r>
              <a:rPr lang="en-US" sz="2400" dirty="0">
                <a:solidFill>
                  <a:schemeClr val="accent5"/>
                </a:solidFill>
              </a:rPr>
              <a:t>3</a:t>
            </a:r>
            <a:endParaRPr lang="en-US" dirty="0" smtClean="0"/>
          </a:p>
        </p:txBody>
      </p:sp>
      <p:pic>
        <p:nvPicPr>
          <p:cNvPr id="7" name="Picture 6" descr="Screen Shot 2017-03-31 at 23.53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0243" y="2218369"/>
            <a:ext cx="7023515" cy="4220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9335746" y="15505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83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do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ardubot17.ino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calculando</a:t>
            </a:r>
            <a:r>
              <a:rPr lang="en-US" dirty="0" smtClean="0"/>
              <a:t> o </a:t>
            </a:r>
            <a:r>
              <a:rPr lang="en-US" dirty="0" err="1" smtClean="0"/>
              <a:t>sinal</a:t>
            </a:r>
            <a:r>
              <a:rPr lang="en-US" dirty="0" smtClean="0"/>
              <a:t> </a:t>
            </a:r>
            <a:r>
              <a:rPr lang="en-US" dirty="0" smtClean="0"/>
              <a:t>PWM</a:t>
            </a:r>
            <a:r>
              <a:rPr lang="en-US" sz="2400" dirty="0" smtClean="0"/>
              <a:t>    </a:t>
            </a:r>
            <a:r>
              <a:rPr lang="en-US" sz="2400" dirty="0" smtClean="0">
                <a:solidFill>
                  <a:schemeClr val="accent5"/>
                </a:solidFill>
              </a:rPr>
              <a:t>3/</a:t>
            </a:r>
            <a:r>
              <a:rPr lang="en-US" sz="2400" dirty="0">
                <a:solidFill>
                  <a:schemeClr val="accent5"/>
                </a:solidFill>
              </a:rPr>
              <a:t>3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9335746" y="155057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 descr="Screen Shot 2017-03-31 at 23.55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702" y="2354883"/>
            <a:ext cx="7428597" cy="43665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2835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errado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Rodas</a:t>
            </a:r>
            <a:r>
              <a:rPr lang="en-US" dirty="0" smtClean="0"/>
              <a:t> de </a:t>
            </a:r>
            <a:r>
              <a:rPr lang="en-US" dirty="0" err="1" smtClean="0"/>
              <a:t>pl</a:t>
            </a:r>
            <a:r>
              <a:rPr lang="en-US" dirty="0" err="1" smtClean="0"/>
              <a:t>ástico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aderência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err="1" smtClean="0"/>
              <a:t>Relação</a:t>
            </a:r>
            <a:r>
              <a:rPr lang="en-US" dirty="0" smtClean="0"/>
              <a:t> de </a:t>
            </a:r>
            <a:r>
              <a:rPr lang="en-US" dirty="0" err="1" smtClean="0"/>
              <a:t>redução</a:t>
            </a:r>
            <a:endParaRPr lang="en-US" dirty="0" smtClean="0"/>
          </a:p>
          <a:p>
            <a:pPr lvl="1"/>
            <a:r>
              <a:rPr lang="en-US" dirty="0" err="1" smtClean="0"/>
              <a:t>Ficou</a:t>
            </a:r>
            <a:r>
              <a:rPr lang="en-US" dirty="0" smtClean="0"/>
              <a:t> </a:t>
            </a:r>
            <a:r>
              <a:rPr lang="en-US" dirty="0" err="1" smtClean="0"/>
              <a:t>muito</a:t>
            </a:r>
            <a:r>
              <a:rPr lang="en-US" dirty="0" smtClean="0"/>
              <a:t> lento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Comunicação</a:t>
            </a:r>
            <a:r>
              <a:rPr lang="en-US" dirty="0" smtClean="0"/>
              <a:t> (NRF24, </a:t>
            </a:r>
            <a:r>
              <a:rPr lang="en-US" dirty="0" err="1" smtClean="0"/>
              <a:t>Zigbee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BT?)</a:t>
            </a:r>
          </a:p>
          <a:p>
            <a:pPr lvl="1"/>
            <a:r>
              <a:rPr lang="en-US" dirty="0" smtClean="0"/>
              <a:t>BT: </a:t>
            </a:r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custo</a:t>
            </a:r>
            <a:r>
              <a:rPr lang="en-US" dirty="0" smtClean="0"/>
              <a:t>/</a:t>
            </a:r>
            <a:r>
              <a:rPr lang="en-US" dirty="0" err="1" smtClean="0"/>
              <a:t>benefício</a:t>
            </a:r>
            <a:endParaRPr lang="en-US" dirty="0"/>
          </a:p>
        </p:txBody>
      </p:sp>
      <p:pic>
        <p:nvPicPr>
          <p:cNvPr id="6" name="Picture 5" descr="IMG_0127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023908" y="1600200"/>
            <a:ext cx="3877317" cy="2907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6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errado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cinemática</a:t>
            </a:r>
            <a:r>
              <a:rPr lang="en-US" dirty="0" smtClean="0"/>
              <a:t> do </a:t>
            </a:r>
            <a:r>
              <a:rPr lang="en-US" dirty="0" err="1" smtClean="0"/>
              <a:t>carrinho</a:t>
            </a:r>
            <a:endParaRPr lang="en-US" dirty="0" smtClean="0"/>
          </a:p>
          <a:p>
            <a:pPr lvl="1"/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dianteiras</a:t>
            </a:r>
            <a:r>
              <a:rPr lang="en-US" dirty="0" smtClean="0"/>
              <a:t> com </a:t>
            </a:r>
            <a:r>
              <a:rPr lang="en-US" dirty="0" err="1" smtClean="0"/>
              <a:t>arrasto</a:t>
            </a:r>
            <a:r>
              <a:rPr lang="en-US" dirty="0" smtClean="0"/>
              <a:t> </a:t>
            </a:r>
            <a:r>
              <a:rPr lang="en-US" dirty="0" smtClean="0"/>
              <a:t>lateral</a:t>
            </a:r>
          </a:p>
          <a:p>
            <a:pPr lvl="1"/>
            <a:r>
              <a:rPr lang="en-US" dirty="0" err="1" smtClean="0"/>
              <a:t>Acionamento</a:t>
            </a:r>
            <a:r>
              <a:rPr lang="en-US" dirty="0" smtClean="0"/>
              <a:t> </a:t>
            </a:r>
            <a:r>
              <a:rPr lang="en-US" dirty="0" err="1" smtClean="0"/>
              <a:t>nas</a:t>
            </a:r>
            <a:r>
              <a:rPr lang="en-US" dirty="0" smtClean="0"/>
              <a:t> 4 </a:t>
            </a:r>
            <a:r>
              <a:rPr lang="en-US" dirty="0" err="1" smtClean="0"/>
              <a:t>rodas</a:t>
            </a:r>
            <a:r>
              <a:rPr lang="en-US" dirty="0" smtClean="0"/>
              <a:t> (4WD)?	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7011" y="3430909"/>
            <a:ext cx="3465080" cy="26952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3151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errado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cinemática</a:t>
            </a:r>
            <a:r>
              <a:rPr lang="en-US" dirty="0" smtClean="0"/>
              <a:t> do </a:t>
            </a:r>
            <a:r>
              <a:rPr lang="en-US" dirty="0" err="1" smtClean="0"/>
              <a:t>carrinho</a:t>
            </a:r>
            <a:endParaRPr lang="en-US" dirty="0" smtClean="0"/>
          </a:p>
          <a:p>
            <a:pPr lvl="1"/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dianteiras</a:t>
            </a:r>
            <a:r>
              <a:rPr lang="en-US" dirty="0" smtClean="0"/>
              <a:t> com </a:t>
            </a:r>
            <a:r>
              <a:rPr lang="en-US" dirty="0" err="1" smtClean="0"/>
              <a:t>arrasto</a:t>
            </a:r>
            <a:r>
              <a:rPr lang="en-US" dirty="0" smtClean="0"/>
              <a:t> lateral</a:t>
            </a:r>
          </a:p>
          <a:p>
            <a:pPr lvl="1"/>
            <a:r>
              <a:rPr lang="en-US" dirty="0" smtClean="0"/>
              <a:t>O ideal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r>
              <a:rPr lang="en-US" dirty="0" smtClean="0"/>
              <a:t> e </a:t>
            </a:r>
            <a:r>
              <a:rPr lang="en-US" dirty="0" err="1" smtClean="0"/>
              <a:t>uma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155" y="3634603"/>
            <a:ext cx="5852659" cy="24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803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  <p:pic>
        <p:nvPicPr>
          <p:cNvPr id="6" name="Content Placeholder 5" descr="Photo 11-03-17 12 53 45.jp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0800000">
            <a:off x="457200" y="1600200"/>
            <a:ext cx="8229600" cy="4525963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6553200" y="1417638"/>
            <a:ext cx="2203660" cy="1253543"/>
          </a:xfrm>
          <a:prstGeom prst="wedgeRoundRectCallout">
            <a:avLst>
              <a:gd name="adj1" fmla="val -34575"/>
              <a:gd name="adj2" fmla="val 92029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Não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modificar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aspectos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externos</a:t>
            </a:r>
            <a:r>
              <a:rPr lang="en-US" sz="2000" dirty="0" smtClean="0">
                <a:solidFill>
                  <a:schemeClr val="tx1"/>
                </a:solidFill>
              </a:rPr>
              <a:t> do </a:t>
            </a:r>
            <a:r>
              <a:rPr lang="en-US" sz="2000" dirty="0" err="1" smtClean="0">
                <a:solidFill>
                  <a:schemeClr val="tx1"/>
                </a:solidFill>
              </a:rPr>
              <a:t>brinquedo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>
          <a:xfrm>
            <a:off x="264641" y="1402383"/>
            <a:ext cx="2203660" cy="1253543"/>
          </a:xfrm>
          <a:prstGeom prst="wedgeRoundRectCallout">
            <a:avLst>
              <a:gd name="adj1" fmla="val 59336"/>
              <a:gd name="adj2" fmla="val 99534"/>
              <a:gd name="adj3" fmla="val 16667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Transformar</a:t>
            </a:r>
            <a:r>
              <a:rPr lang="en-US" sz="2000" dirty="0" smtClean="0">
                <a:solidFill>
                  <a:schemeClr val="tx1"/>
                </a:solidFill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</a:rPr>
              <a:t>brinquedo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em</a:t>
            </a:r>
            <a:r>
              <a:rPr lang="en-US" sz="2000" dirty="0" smtClean="0">
                <a:solidFill>
                  <a:schemeClr val="tx1"/>
                </a:solidFill>
              </a:rPr>
              <a:t> um </a:t>
            </a:r>
            <a:r>
              <a:rPr lang="en-US" sz="2000" dirty="0" err="1" smtClean="0">
                <a:solidFill>
                  <a:schemeClr val="tx1"/>
                </a:solidFill>
              </a:rPr>
              <a:t>robô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móvel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64641" y="4031358"/>
            <a:ext cx="2203660" cy="1253543"/>
          </a:xfrm>
          <a:prstGeom prst="wedgeRoundRectCallout">
            <a:avLst>
              <a:gd name="adj1" fmla="val 70719"/>
              <a:gd name="adj2" fmla="val -46815"/>
              <a:gd name="adj3" fmla="val 16667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barato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458509" y="5081488"/>
            <a:ext cx="2203660" cy="1253543"/>
          </a:xfrm>
          <a:prstGeom prst="wedgeRoundRectCallout">
            <a:avLst>
              <a:gd name="adj1" fmla="val 3133"/>
              <a:gd name="adj2" fmla="val -91846"/>
              <a:gd name="adj3" fmla="val 16667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baixa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complexidade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701255" y="4031358"/>
            <a:ext cx="2203660" cy="1253543"/>
          </a:xfrm>
          <a:prstGeom prst="wedgeRoundRectCallout">
            <a:avLst>
              <a:gd name="adj1" fmla="val -72991"/>
              <a:gd name="adj2" fmla="val -63077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Poder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voltar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sua</a:t>
            </a:r>
            <a:r>
              <a:rPr lang="en-US" sz="2000" dirty="0" smtClean="0">
                <a:solidFill>
                  <a:schemeClr val="tx1"/>
                </a:solidFill>
              </a:rPr>
              <a:t> forma original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623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errado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 </a:t>
            </a:r>
            <a:r>
              <a:rPr lang="en-US" dirty="0" err="1" smtClean="0"/>
              <a:t>depois</a:t>
            </a:r>
            <a:r>
              <a:rPr lang="en-US" dirty="0" smtClean="0"/>
              <a:t> </a:t>
            </a:r>
            <a:r>
              <a:rPr lang="en-US" dirty="0" err="1" smtClean="0"/>
              <a:t>deu</a:t>
            </a:r>
            <a:r>
              <a:rPr lang="en-US" dirty="0" smtClean="0"/>
              <a:t> </a:t>
            </a:r>
            <a:r>
              <a:rPr lang="en-US" dirty="0" err="1" smtClean="0"/>
              <a:t>certo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cinemática</a:t>
            </a:r>
            <a:r>
              <a:rPr lang="en-US" dirty="0" smtClean="0"/>
              <a:t> do </a:t>
            </a:r>
            <a:r>
              <a:rPr lang="en-US" dirty="0" err="1" smtClean="0"/>
              <a:t>carrinho</a:t>
            </a:r>
            <a:endParaRPr lang="en-US" dirty="0" smtClean="0"/>
          </a:p>
          <a:p>
            <a:pPr lvl="1"/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dianteiras</a:t>
            </a:r>
            <a:r>
              <a:rPr lang="en-US" dirty="0" smtClean="0"/>
              <a:t> com </a:t>
            </a:r>
            <a:r>
              <a:rPr lang="en-US" dirty="0" err="1" smtClean="0"/>
              <a:t>arrasto</a:t>
            </a:r>
            <a:r>
              <a:rPr lang="en-US" dirty="0" smtClean="0"/>
              <a:t> lateral</a:t>
            </a:r>
          </a:p>
          <a:p>
            <a:pPr lvl="1"/>
            <a:r>
              <a:rPr lang="en-US" dirty="0" smtClean="0"/>
              <a:t>O ideal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r>
              <a:rPr lang="en-US" dirty="0" smtClean="0"/>
              <a:t> e </a:t>
            </a:r>
            <a:r>
              <a:rPr lang="en-US" dirty="0" err="1" smtClean="0"/>
              <a:t>uma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endParaRPr lang="en-US" dirty="0" smtClean="0"/>
          </a:p>
          <a:p>
            <a:pPr lvl="1"/>
            <a:r>
              <a:rPr lang="en-US" dirty="0" err="1" smtClean="0"/>
              <a:t>Solução</a:t>
            </a:r>
            <a:r>
              <a:rPr lang="en-US" dirty="0"/>
              <a:t>:</a:t>
            </a:r>
            <a:endParaRPr lang="en-US" dirty="0"/>
          </a:p>
        </p:txBody>
      </p:sp>
      <p:pic>
        <p:nvPicPr>
          <p:cNvPr id="6" name="Picture 5" descr="IMG_0126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254860" y="3992084"/>
            <a:ext cx="4634281" cy="2134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161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Utilizar</a:t>
            </a:r>
            <a:r>
              <a:rPr lang="en-US" dirty="0" smtClean="0"/>
              <a:t> um </a:t>
            </a:r>
            <a:r>
              <a:rPr lang="en-US" dirty="0" err="1" smtClean="0"/>
              <a:t>chassi</a:t>
            </a:r>
            <a:r>
              <a:rPr lang="en-US" dirty="0" smtClean="0"/>
              <a:t> </a:t>
            </a:r>
            <a:r>
              <a:rPr lang="en-US" dirty="0" err="1" smtClean="0"/>
              <a:t>próprio</a:t>
            </a:r>
            <a:r>
              <a:rPr lang="en-US" dirty="0" smtClean="0"/>
              <a:t>, com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rodas</a:t>
            </a:r>
            <a:r>
              <a:rPr lang="en-US" dirty="0" smtClean="0"/>
              <a:t> </a:t>
            </a:r>
            <a:r>
              <a:rPr lang="en-US" dirty="0" err="1" smtClean="0"/>
              <a:t>ativas</a:t>
            </a:r>
            <a:r>
              <a:rPr lang="en-US" dirty="0" smtClean="0"/>
              <a:t> e </a:t>
            </a:r>
            <a:r>
              <a:rPr lang="en-US" dirty="0" err="1" smtClean="0"/>
              <a:t>uma</a:t>
            </a:r>
            <a:r>
              <a:rPr lang="en-US" dirty="0" smtClean="0"/>
              <a:t> de </a:t>
            </a:r>
            <a:r>
              <a:rPr lang="en-US" dirty="0" err="1" smtClean="0"/>
              <a:t>apoio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Fazer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PCI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circuitos</a:t>
            </a:r>
            <a:r>
              <a:rPr lang="en-US" dirty="0" smtClean="0"/>
              <a:t> (joystick e </a:t>
            </a:r>
            <a:r>
              <a:rPr lang="en-US" dirty="0" err="1" smtClean="0"/>
              <a:t>carrinho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Utilizar</a:t>
            </a:r>
            <a:r>
              <a:rPr lang="en-US" dirty="0" smtClean="0"/>
              <a:t> joystick do </a:t>
            </a:r>
            <a:r>
              <a:rPr lang="en-US" dirty="0" err="1" smtClean="0"/>
              <a:t>Playstation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Adicionar</a:t>
            </a:r>
            <a:r>
              <a:rPr lang="en-US" dirty="0" smtClean="0"/>
              <a:t> encoders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cálculo</a:t>
            </a:r>
            <a:r>
              <a:rPr lang="en-US" dirty="0" smtClean="0"/>
              <a:t> de </a:t>
            </a:r>
            <a:r>
              <a:rPr lang="en-US" dirty="0" err="1" smtClean="0"/>
              <a:t>deslocamento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Adicionar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de </a:t>
            </a:r>
            <a:r>
              <a:rPr lang="en-US" dirty="0" err="1" smtClean="0"/>
              <a:t>proximidade</a:t>
            </a:r>
            <a:r>
              <a:rPr lang="en-US" dirty="0" smtClean="0"/>
              <a:t>;</a:t>
            </a:r>
          </a:p>
          <a:p>
            <a:r>
              <a:rPr lang="en-US" dirty="0" smtClean="0"/>
              <a:t>Trocar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motores</a:t>
            </a:r>
            <a:r>
              <a:rPr lang="en-US" dirty="0" smtClean="0"/>
              <a:t> DC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servomotres</a:t>
            </a:r>
            <a:r>
              <a:rPr lang="en-US" dirty="0" smtClean="0"/>
              <a:t> MG995.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01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06425"/>
            <a:ext cx="7772400" cy="1470025"/>
          </a:xfrm>
        </p:spPr>
        <p:txBody>
          <a:bodyPr/>
          <a:lstStyle/>
          <a:p>
            <a:r>
              <a:rPr lang="en-US" dirty="0" smtClean="0"/>
              <a:t>Obrigado!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2921"/>
            <a:ext cx="6400800" cy="17526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Felipe </a:t>
            </a:r>
            <a:r>
              <a:rPr lang="en-US" dirty="0" err="1" smtClean="0"/>
              <a:t>Kühne</a:t>
            </a:r>
            <a:endParaRPr lang="en-US" dirty="0"/>
          </a:p>
          <a:p>
            <a:r>
              <a:rPr lang="en-US" dirty="0" err="1" smtClean="0"/>
              <a:t>fkuhne@gmail.com</a:t>
            </a:r>
            <a:endParaRPr lang="en-US" dirty="0"/>
          </a:p>
        </p:txBody>
      </p:sp>
      <p:pic>
        <p:nvPicPr>
          <p:cNvPr id="4" name="Picture 3" descr="Photo 11-03-17 12 53 45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709924" y="78400"/>
            <a:ext cx="5756565" cy="324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40317" y="4667405"/>
            <a:ext cx="44651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hlinkClick r:id="rId3"/>
              </a:rPr>
              <a:t>github.com/fkuhne/ardubot17</a:t>
            </a:r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43740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necessários</a:t>
            </a:r>
            <a:r>
              <a:rPr lang="en-US" dirty="0" smtClean="0"/>
              <a:t>: </a:t>
            </a:r>
            <a:r>
              <a:rPr lang="en-US" dirty="0" err="1" smtClean="0"/>
              <a:t>veículo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Content Placeholder 5" descr="Photo 11-03-17 12 53 45.jp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203809" y="1590551"/>
            <a:ext cx="2288940" cy="183866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6975" y="4802183"/>
            <a:ext cx="2336627" cy="15541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3473" y="4476731"/>
            <a:ext cx="1673167" cy="134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3602" y="1263671"/>
            <a:ext cx="2887895" cy="18170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9058" y="3429217"/>
            <a:ext cx="1017742" cy="27386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7604" y="1417638"/>
            <a:ext cx="2296780" cy="1984576"/>
          </a:xfrm>
          <a:prstGeom prst="rect">
            <a:avLst/>
          </a:prstGeom>
        </p:spPr>
      </p:pic>
      <p:pic>
        <p:nvPicPr>
          <p:cNvPr id="16" name="Picture 15" descr="Screen Shot 2017-03-30 at 01.13.06.png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15254" y="3402214"/>
            <a:ext cx="2828219" cy="204423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833185" y="5089081"/>
            <a:ext cx="13012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x2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66812" y="3181587"/>
            <a:ext cx="1379343" cy="6363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Carrinho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(R$30)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034093" y="1272387"/>
            <a:ext cx="1554846" cy="6363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Uno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(R$5)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56961" y="1424787"/>
            <a:ext cx="1554846" cy="6363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L298N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(R$6)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44857" y="5720023"/>
            <a:ext cx="1379343" cy="6363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Motor DC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(R$14)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09080" y="3447281"/>
            <a:ext cx="2070410" cy="6363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Módulo</a:t>
            </a:r>
            <a:r>
              <a:rPr lang="en-US" dirty="0" smtClean="0">
                <a:solidFill>
                  <a:schemeClr val="tx1"/>
                </a:solidFill>
              </a:rPr>
              <a:t> Bluetooth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(R$11)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051089" y="5629238"/>
            <a:ext cx="1379343" cy="5386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Bateria</a:t>
            </a:r>
            <a:r>
              <a:rPr lang="en-US" dirty="0" smtClean="0">
                <a:solidFill>
                  <a:schemeClr val="tx1"/>
                </a:solidFill>
              </a:rPr>
              <a:t> (R$20)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117425" y="3970843"/>
            <a:ext cx="1440466" cy="50588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Suporte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para</a:t>
            </a:r>
            <a:r>
              <a:rPr lang="en-US" dirty="0" smtClean="0">
                <a:solidFill>
                  <a:schemeClr val="tx1"/>
                </a:solidFill>
              </a:rPr>
              <a:t> o motor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14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Recursos</a:t>
            </a:r>
            <a:r>
              <a:rPr lang="en-US" dirty="0"/>
              <a:t> </a:t>
            </a:r>
            <a:r>
              <a:rPr lang="en-US" dirty="0" err="1" smtClean="0"/>
              <a:t>necessários</a:t>
            </a:r>
            <a:r>
              <a:rPr lang="en-US" dirty="0" smtClean="0"/>
              <a:t>: joystick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2958" y="1629462"/>
            <a:ext cx="1113842" cy="3121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3601" y="1484993"/>
            <a:ext cx="3169677" cy="19942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5318" y="3790269"/>
            <a:ext cx="3137640" cy="23510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350" y="4531364"/>
            <a:ext cx="1755251" cy="2156412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462916" y="1507518"/>
            <a:ext cx="1554846" cy="6363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Arduino</a:t>
            </a:r>
            <a:r>
              <a:rPr lang="en-US" dirty="0" smtClean="0">
                <a:solidFill>
                  <a:schemeClr val="tx1"/>
                </a:solidFill>
              </a:rPr>
              <a:t> Uno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(R$5)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346777" y="4973243"/>
            <a:ext cx="1554846" cy="6363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Joystick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(R$3)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16276" y="5271162"/>
            <a:ext cx="1554846" cy="6363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Protoshield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(R$4)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89389" y="2857395"/>
            <a:ext cx="2053774" cy="6363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Módulo</a:t>
            </a:r>
            <a:r>
              <a:rPr lang="en-US" dirty="0" smtClean="0">
                <a:solidFill>
                  <a:schemeClr val="tx1"/>
                </a:solidFill>
              </a:rPr>
              <a:t> Bluetooth HC-05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(R$12)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104" y="2318542"/>
            <a:ext cx="1673167" cy="1343600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242599" y="3365258"/>
            <a:ext cx="1379343" cy="5937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Bateria</a:t>
            </a:r>
            <a:r>
              <a:rPr lang="en-US" dirty="0" smtClean="0">
                <a:solidFill>
                  <a:schemeClr val="tx1"/>
                </a:solidFill>
              </a:rPr>
              <a:t> (R$20)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48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necessários</a:t>
            </a:r>
            <a:r>
              <a:rPr lang="en-US" dirty="0" smtClean="0"/>
              <a:t>: </a:t>
            </a:r>
            <a:r>
              <a:rPr lang="en-US" dirty="0" err="1" smtClean="0"/>
              <a:t>diversos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Soldador</a:t>
            </a:r>
            <a:r>
              <a:rPr lang="en-US" dirty="0"/>
              <a:t> e </a:t>
            </a:r>
            <a:r>
              <a:rPr lang="en-US" dirty="0" err="1"/>
              <a:t>estanho</a:t>
            </a:r>
            <a:endParaRPr lang="en-US" dirty="0"/>
          </a:p>
          <a:p>
            <a:r>
              <a:rPr lang="en-US" dirty="0" err="1" smtClean="0"/>
              <a:t>Fitas</a:t>
            </a:r>
            <a:r>
              <a:rPr lang="en-US" dirty="0" smtClean="0"/>
              <a:t> </a:t>
            </a:r>
            <a:r>
              <a:rPr lang="en-US" dirty="0" err="1" smtClean="0"/>
              <a:t>dupla</a:t>
            </a:r>
            <a:r>
              <a:rPr lang="en-US" dirty="0"/>
              <a:t> </a:t>
            </a:r>
            <a:r>
              <a:rPr lang="en-US" dirty="0" smtClean="0"/>
              <a:t>face</a:t>
            </a:r>
            <a:endParaRPr lang="en-US" dirty="0"/>
          </a:p>
          <a:p>
            <a:r>
              <a:rPr lang="en-US" dirty="0" err="1"/>
              <a:t>Balão</a:t>
            </a:r>
            <a:r>
              <a:rPr lang="en-US" dirty="0"/>
              <a:t> de </a:t>
            </a:r>
            <a:r>
              <a:rPr lang="en-US" dirty="0" err="1"/>
              <a:t>festa</a:t>
            </a:r>
            <a:endParaRPr lang="en-US" dirty="0"/>
          </a:p>
          <a:p>
            <a:r>
              <a:rPr lang="en-US" dirty="0" err="1" smtClean="0"/>
              <a:t>Protoboard</a:t>
            </a:r>
            <a:endParaRPr lang="en-US" dirty="0" smtClean="0"/>
          </a:p>
          <a:p>
            <a:r>
              <a:rPr lang="en-US" dirty="0" err="1" smtClean="0"/>
              <a:t>Parafuso</a:t>
            </a:r>
            <a:r>
              <a:rPr lang="en-US" dirty="0" smtClean="0"/>
              <a:t> auto-</a:t>
            </a:r>
            <a:r>
              <a:rPr lang="en-US" dirty="0" err="1" smtClean="0"/>
              <a:t>atarrachantes</a:t>
            </a:r>
            <a:r>
              <a:rPr lang="en-US" dirty="0" smtClean="0"/>
              <a:t> (x8)</a:t>
            </a:r>
          </a:p>
          <a:p>
            <a:r>
              <a:rPr lang="en-US" dirty="0" err="1" smtClean="0"/>
              <a:t>Chave</a:t>
            </a:r>
            <a:r>
              <a:rPr lang="en-US" dirty="0" smtClean="0"/>
              <a:t> SPST (x2)</a:t>
            </a:r>
          </a:p>
          <a:p>
            <a:r>
              <a:rPr lang="en-US" dirty="0" err="1" smtClean="0"/>
              <a:t>Cabinhos</a:t>
            </a:r>
            <a:r>
              <a:rPr lang="en-US" dirty="0" smtClean="0"/>
              <a:t> de </a:t>
            </a:r>
            <a:r>
              <a:rPr lang="en-US" dirty="0" err="1" smtClean="0"/>
              <a:t>protoboard</a:t>
            </a:r>
            <a:r>
              <a:rPr lang="en-US" dirty="0" smtClean="0"/>
              <a:t> (M/M, F/F, M/F)</a:t>
            </a:r>
          </a:p>
          <a:p>
            <a:r>
              <a:rPr lang="en-US" dirty="0" err="1" smtClean="0"/>
              <a:t>Resistores</a:t>
            </a:r>
            <a:r>
              <a:rPr lang="en-US" dirty="0" smtClean="0"/>
              <a:t>: 2x 1kΩ e 2x 2k2</a:t>
            </a:r>
            <a:r>
              <a:rPr lang="en-US" dirty="0"/>
              <a:t>Ω</a:t>
            </a:r>
            <a:endParaRPr lang="en-US" dirty="0" smtClean="0"/>
          </a:p>
          <a:p>
            <a:r>
              <a:rPr lang="en-US" dirty="0" err="1" smtClean="0"/>
              <a:t>Cabos</a:t>
            </a:r>
            <a:r>
              <a:rPr lang="en-US" dirty="0" smtClean="0"/>
              <a:t> </a:t>
            </a:r>
            <a:r>
              <a:rPr lang="en-US" dirty="0"/>
              <a:t>USB</a:t>
            </a:r>
          </a:p>
          <a:p>
            <a:r>
              <a:rPr lang="en-US" dirty="0" err="1" smtClean="0"/>
              <a:t>Multímetro</a:t>
            </a:r>
            <a:endParaRPr lang="en-US" dirty="0" smtClean="0"/>
          </a:p>
          <a:p>
            <a:r>
              <a:rPr lang="en-US" dirty="0" err="1" smtClean="0"/>
              <a:t>Paquímetro</a:t>
            </a:r>
            <a:endParaRPr lang="en-US" dirty="0" smtClean="0"/>
          </a:p>
          <a:p>
            <a:r>
              <a:rPr lang="en-US" dirty="0" err="1" smtClean="0"/>
              <a:t>Ferramentas</a:t>
            </a:r>
            <a:r>
              <a:rPr lang="en-US" dirty="0" smtClean="0"/>
              <a:t> </a:t>
            </a:r>
            <a:r>
              <a:rPr lang="en-US" dirty="0" err="1" smtClean="0"/>
              <a:t>diversas</a:t>
            </a:r>
            <a:r>
              <a:rPr lang="en-US" dirty="0" smtClean="0"/>
              <a:t> (</a:t>
            </a:r>
            <a:r>
              <a:rPr lang="en-US" dirty="0" err="1" smtClean="0"/>
              <a:t>alicate</a:t>
            </a:r>
            <a:r>
              <a:rPr lang="en-US" dirty="0" smtClean="0"/>
              <a:t>, </a:t>
            </a:r>
            <a:r>
              <a:rPr lang="en-US" dirty="0" err="1" smtClean="0"/>
              <a:t>chave</a:t>
            </a:r>
            <a:r>
              <a:rPr lang="en-US" dirty="0" smtClean="0"/>
              <a:t> de </a:t>
            </a:r>
            <a:r>
              <a:rPr lang="en-US" dirty="0" err="1" smtClean="0"/>
              <a:t>fenda</a:t>
            </a:r>
            <a:r>
              <a:rPr lang="en-US" dirty="0" smtClean="0"/>
              <a:t>, </a:t>
            </a:r>
            <a:r>
              <a:rPr lang="en-US" dirty="0" err="1" smtClean="0"/>
              <a:t>fita</a:t>
            </a:r>
            <a:r>
              <a:rPr lang="en-US" dirty="0" smtClean="0"/>
              <a:t> </a:t>
            </a:r>
            <a:r>
              <a:rPr lang="en-US" dirty="0" err="1" smtClean="0"/>
              <a:t>isolante</a:t>
            </a:r>
            <a:r>
              <a:rPr lang="en-US" dirty="0" smtClean="0"/>
              <a:t>, ...)</a:t>
            </a:r>
          </a:p>
          <a:p>
            <a:r>
              <a:rPr lang="en-US" dirty="0" err="1" smtClean="0"/>
              <a:t>Computador</a:t>
            </a:r>
            <a:endParaRPr lang="en-US" dirty="0" smtClean="0"/>
          </a:p>
          <a:p>
            <a:r>
              <a:rPr lang="en-US" dirty="0" err="1" smtClean="0"/>
              <a:t>Impressora</a:t>
            </a:r>
            <a:r>
              <a:rPr lang="en-US" dirty="0" smtClean="0"/>
              <a:t> 3D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4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Recursos</a:t>
            </a:r>
            <a:r>
              <a:rPr lang="en-US" dirty="0" smtClean="0"/>
              <a:t> </a:t>
            </a:r>
            <a:r>
              <a:rPr lang="en-US" dirty="0" err="1" smtClean="0"/>
              <a:t>necessários</a:t>
            </a:r>
            <a:r>
              <a:rPr lang="en-US" dirty="0" smtClean="0"/>
              <a:t>: </a:t>
            </a:r>
            <a:r>
              <a:rPr lang="en-US" dirty="0" err="1" smtClean="0"/>
              <a:t>softwares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Sketchup</a:t>
            </a:r>
            <a:r>
              <a:rPr lang="en-US" dirty="0"/>
              <a:t> (</a:t>
            </a:r>
            <a:r>
              <a:rPr lang="en-US" dirty="0" err="1"/>
              <a:t>modelagem</a:t>
            </a:r>
            <a:r>
              <a:rPr lang="en-US" dirty="0"/>
              <a:t> 3D)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IDE (</a:t>
            </a:r>
            <a:r>
              <a:rPr lang="en-US" dirty="0" err="1" smtClean="0"/>
              <a:t>programação</a:t>
            </a:r>
            <a:r>
              <a:rPr lang="en-US" dirty="0" smtClean="0"/>
              <a:t> do </a:t>
            </a:r>
            <a:r>
              <a:rPr lang="en-US" dirty="0" err="1" smtClean="0"/>
              <a:t>Arduino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Autodesk </a:t>
            </a:r>
            <a:r>
              <a:rPr lang="en-US" dirty="0" err="1" smtClean="0"/>
              <a:t>circuits.io</a:t>
            </a:r>
            <a:r>
              <a:rPr lang="en-US" dirty="0" smtClean="0"/>
              <a:t> (</a:t>
            </a:r>
            <a:r>
              <a:rPr lang="en-US" dirty="0" err="1" smtClean="0"/>
              <a:t>simulação</a:t>
            </a:r>
            <a:r>
              <a:rPr lang="en-US" dirty="0" smtClean="0"/>
              <a:t> de </a:t>
            </a:r>
            <a:r>
              <a:rPr lang="en-US" dirty="0" err="1" smtClean="0"/>
              <a:t>circuitos</a:t>
            </a:r>
            <a:r>
              <a:rPr lang="en-US" dirty="0" smtClean="0"/>
              <a:t> e </a:t>
            </a:r>
            <a:r>
              <a:rPr lang="en-US" dirty="0" err="1" smtClean="0"/>
              <a:t>programas</a:t>
            </a:r>
            <a:r>
              <a:rPr lang="en-US" dirty="0"/>
              <a:t> online): </a:t>
            </a:r>
            <a:r>
              <a:rPr lang="en-US" dirty="0">
                <a:hlinkClick r:id="rId2"/>
              </a:rPr>
              <a:t>https://circuits.io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8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mecânico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Felipe Kühne - fkuhne@gmail.com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pic>
        <p:nvPicPr>
          <p:cNvPr id="8" name="Content Placeholder 7" descr="Photo 17-03-17 23 52 02.jpg"/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87" b="-198"/>
          <a:stretch/>
        </p:blipFill>
        <p:spPr>
          <a:xfrm rot="5400000">
            <a:off x="2208948" y="462905"/>
            <a:ext cx="4760246" cy="6669716"/>
          </a:xfrm>
        </p:spPr>
      </p:pic>
    </p:spTree>
    <p:extLst>
      <p:ext uri="{BB962C8B-B14F-4D97-AF65-F5344CB8AC3E}">
        <p14:creationId xmlns:p14="http://schemas.microsoft.com/office/powerpoint/2010/main" val="227284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2289</TotalTime>
  <Words>1224</Words>
  <Application>Microsoft Macintosh PowerPoint</Application>
  <PresentationFormat>On-screen Show (4:3)</PresentationFormat>
  <Paragraphs>270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Veículo com controle remoto e Arduinos</vt:lpstr>
      <vt:lpstr>PowerPoint Presentation</vt:lpstr>
      <vt:lpstr>Agenda</vt:lpstr>
      <vt:lpstr>Objetivos</vt:lpstr>
      <vt:lpstr>Recursos necessários: veículo</vt:lpstr>
      <vt:lpstr>Recursos necessários: joystick</vt:lpstr>
      <vt:lpstr>Recursos necessários: diversos</vt:lpstr>
      <vt:lpstr>Recursos necessários: softwares</vt:lpstr>
      <vt:lpstr>Desenvolvimento mecânico</vt:lpstr>
      <vt:lpstr>Desenvolvimento mecânico</vt:lpstr>
      <vt:lpstr>Desenvolvimento mecânico</vt:lpstr>
      <vt:lpstr>Desenvolvimento mecânico</vt:lpstr>
      <vt:lpstr>Desenvolvimento mecânico</vt:lpstr>
      <vt:lpstr>Desenvolvimento mecânico</vt:lpstr>
      <vt:lpstr>Desenvolvimento da eletrônica</vt:lpstr>
      <vt:lpstr>Desenvolvimento da eletrônica</vt:lpstr>
      <vt:lpstr>Desenvolvimento da eletrônica</vt:lpstr>
      <vt:lpstr>Desenvolvimento da eletrônica</vt:lpstr>
      <vt:lpstr>Desenvolvimento da eletrônica</vt:lpstr>
      <vt:lpstr>Comunicação Bluetooth</vt:lpstr>
      <vt:lpstr>Comunicação Bluetooth</vt:lpstr>
      <vt:lpstr>Comunicação Bluetooth</vt:lpstr>
      <vt:lpstr>Comunicação Bluetooth</vt:lpstr>
      <vt:lpstr>Comunicação Bluetooth</vt:lpstr>
      <vt:lpstr>Comunicação Bluetooth</vt:lpstr>
      <vt:lpstr>Desenvolvimento do software</vt:lpstr>
      <vt:lpstr>Desenvolvimento do software</vt:lpstr>
      <vt:lpstr>Desenvolvimento do software</vt:lpstr>
      <vt:lpstr>Desenvolvimento do software</vt:lpstr>
      <vt:lpstr>Desenvolvimento do software</vt:lpstr>
      <vt:lpstr>Desenvolvimento do software</vt:lpstr>
      <vt:lpstr>Desenvolvimento do software</vt:lpstr>
      <vt:lpstr>Desenvolvimento do software</vt:lpstr>
      <vt:lpstr>Desenvolvimento do software</vt:lpstr>
      <vt:lpstr>Desenvolvimento do software</vt:lpstr>
      <vt:lpstr>Desenvolvimento do software</vt:lpstr>
      <vt:lpstr>O que deu errado  (e depois deu certo)</vt:lpstr>
      <vt:lpstr>O que deu errado  (e depois deu certo)</vt:lpstr>
      <vt:lpstr>O que deu errado  (e depois deu certo)</vt:lpstr>
      <vt:lpstr>O que deu errado  (e depois deu certo)</vt:lpstr>
      <vt:lpstr>Trabalhos futuros</vt:lpstr>
      <vt:lpstr>Obrigado!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Felipe</cp:lastModifiedBy>
  <cp:revision>72</cp:revision>
  <cp:lastPrinted>2017-04-01T03:16:51Z</cp:lastPrinted>
  <dcterms:created xsi:type="dcterms:W3CDTF">2010-04-12T23:12:02Z</dcterms:created>
  <dcterms:modified xsi:type="dcterms:W3CDTF">2017-04-01T03:17:41Z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