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  <p:sldMasterId id="2147483699" r:id="rId2"/>
  </p:sldMasterIdLst>
  <p:notesMasterIdLst>
    <p:notesMasterId r:id="rId41"/>
  </p:notesMasterIdLst>
  <p:handoutMasterIdLst>
    <p:handoutMasterId r:id="rId42"/>
  </p:handoutMasterIdLst>
  <p:sldIdLst>
    <p:sldId id="1222" r:id="rId3"/>
    <p:sldId id="1290" r:id="rId4"/>
    <p:sldId id="1280" r:id="rId5"/>
    <p:sldId id="1279" r:id="rId6"/>
    <p:sldId id="1277" r:id="rId7"/>
    <p:sldId id="1223" r:id="rId8"/>
    <p:sldId id="1243" r:id="rId9"/>
    <p:sldId id="1244" r:id="rId10"/>
    <p:sldId id="1257" r:id="rId11"/>
    <p:sldId id="1224" r:id="rId12"/>
    <p:sldId id="1260" r:id="rId13"/>
    <p:sldId id="1245" r:id="rId14"/>
    <p:sldId id="1225" r:id="rId15"/>
    <p:sldId id="1281" r:id="rId16"/>
    <p:sldId id="1247" r:id="rId17"/>
    <p:sldId id="1250" r:id="rId18"/>
    <p:sldId id="1259" r:id="rId19"/>
    <p:sldId id="1263" r:id="rId20"/>
    <p:sldId id="1265" r:id="rId21"/>
    <p:sldId id="1248" r:id="rId22"/>
    <p:sldId id="1271" r:id="rId23"/>
    <p:sldId id="1235" r:id="rId24"/>
    <p:sldId id="1282" r:id="rId25"/>
    <p:sldId id="1266" r:id="rId26"/>
    <p:sldId id="1267" r:id="rId27"/>
    <p:sldId id="1268" r:id="rId28"/>
    <p:sldId id="1269" r:id="rId29"/>
    <p:sldId id="1270" r:id="rId30"/>
    <p:sldId id="1284" r:id="rId31"/>
    <p:sldId id="1283" r:id="rId32"/>
    <p:sldId id="1289" r:id="rId33"/>
    <p:sldId id="1275" r:id="rId34"/>
    <p:sldId id="1276" r:id="rId35"/>
    <p:sldId id="1288" r:id="rId36"/>
    <p:sldId id="1285" r:id="rId37"/>
    <p:sldId id="1286" r:id="rId38"/>
    <p:sldId id="1287" r:id="rId39"/>
    <p:sldId id="1291" r:id="rId40"/>
  </p:sldIdLst>
  <p:sldSz cx="9144000" cy="6858000" type="screen4x3"/>
  <p:notesSz cx="7315200" cy="9601200"/>
  <p:defaultTextStyle>
    <a:defPPr>
      <a:defRPr lang="en-US"/>
    </a:defPPr>
    <a:lvl1pPr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  <a:srgbClr val="F6FD71"/>
    <a:srgbClr val="FF3333"/>
    <a:srgbClr val="FD7E71"/>
    <a:srgbClr val="CC3300"/>
    <a:srgbClr val="000000"/>
    <a:srgbClr val="DFBD2D"/>
    <a:srgbClr val="7076B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78" autoAdjust="0"/>
    <p:restoredTop sz="86339" autoAdjust="0"/>
  </p:normalViewPr>
  <p:slideViewPr>
    <p:cSldViewPr snapToGrid="0">
      <p:cViewPr varScale="1">
        <p:scale>
          <a:sx n="72" d="100"/>
          <a:sy n="72" d="100"/>
        </p:scale>
        <p:origin x="-936" y="-90"/>
      </p:cViewPr>
      <p:guideLst>
        <p:guide orient="horz" pos="2448"/>
        <p:guide pos="1968"/>
      </p:guideLst>
    </p:cSldViewPr>
  </p:slideViewPr>
  <p:outlineViewPr>
    <p:cViewPr>
      <p:scale>
        <a:sx n="33" d="100"/>
        <a:sy n="33" d="100"/>
      </p:scale>
      <p:origin x="252" y="447846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52"/>
    </p:cViewPr>
  </p:sorterViewPr>
  <p:notesViewPr>
    <p:cSldViewPr snapToGrid="0">
      <p:cViewPr>
        <p:scale>
          <a:sx n="75" d="100"/>
          <a:sy n="75" d="100"/>
        </p:scale>
        <p:origin x="-1404" y="732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b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b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fld id="{D06BDAD0-7E88-4F24-996F-A4239B167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4932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82" name="Rectangle 1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15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5584" name="Rectangle 1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5585" name="Rectangle 1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6" name="Rectangle 1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fld id="{89D0B5DD-E471-468E-BF81-0C492E66E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73969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B0DD2B-47E4-4465-BCE9-3DB57373C462}" type="slidenum">
              <a:rPr lang="en-US" smtClean="0">
                <a:latin typeface="Tahoma" pitchFamily="-96" charset="0"/>
              </a:rPr>
              <a:pPr/>
              <a:t>1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</a:t>
            </a:r>
            <a:r>
              <a:rPr lang="en-US" dirty="0" err="1" smtClean="0"/>
              <a:t>MyInt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D0B5DD-E471-468E-BF81-0C492E66EA7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same text be in 2</a:t>
            </a:r>
            <a:r>
              <a:rPr lang="en-US" baseline="0" dirty="0" smtClean="0"/>
              <a:t> enumerated types?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D0B5DD-E471-468E-BF81-0C492E66EA7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9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C2D095E2-AFC4-4474-9A51-CC5FDA6E7390}" type="slidenum">
              <a:rPr lang="en-US" sz="1400">
                <a:latin typeface="Tahoma" pitchFamily="34" charset="0"/>
              </a:rPr>
              <a:pPr algn="r" defTabSz="95885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32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174C08-B7CD-4BFA-AA72-B31E9FCDF7AA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  <a:ln/>
        </p:spPr>
        <p:txBody>
          <a:bodyPr lIns="94878" tIns="47440" rIns="94878" bIns="4744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D0B5DD-E471-468E-BF81-0C492E66EA7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8E1A4-1248-4224-B211-C10A69E5E64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  <a:ln/>
        </p:spPr>
        <p:txBody>
          <a:bodyPr lIns="94878" tIns="47440" rIns="94878" bIns="4744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8E1A4-1248-4224-B211-C10A69E5E64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  <a:ln/>
        </p:spPr>
        <p:txBody>
          <a:bodyPr lIns="94878" tIns="47440" rIns="94878" bIns="4744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583D8A-A089-4426-9147-1FDDC2DABBE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  <a:ln/>
        </p:spPr>
        <p:txBody>
          <a:bodyPr lIns="94878" tIns="47440" rIns="94878" bIns="4744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DE27BA-5B65-4939-831D-1DB57481362F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  <a:ln/>
        </p:spPr>
        <p:txBody>
          <a:bodyPr lIns="94878" tIns="47440" rIns="94878" bIns="4744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DE27BA-5B65-4939-831D-1DB57481362F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  <a:ln/>
        </p:spPr>
        <p:txBody>
          <a:bodyPr lIns="94878" tIns="47440" rIns="94878" bIns="4744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DE27BA-5B65-4939-831D-1DB57481362F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  <a:ln/>
        </p:spPr>
        <p:txBody>
          <a:bodyPr lIns="94878" tIns="47440" rIns="94878" bIns="4744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DE27BA-5B65-4939-831D-1DB57481362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  <a:ln/>
        </p:spPr>
        <p:txBody>
          <a:bodyPr lIns="94878" tIns="47440" rIns="94878" bIns="47440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</p:grpSp>
      <p:sp>
        <p:nvSpPr>
          <p:cNvPr id="4137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7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smtClean="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1/7/2013</a:t>
            </a:r>
            <a:endParaRPr lang="en-US" dirty="0"/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pPr>
              <a:defRPr/>
            </a:pPr>
            <a:fld id="{E106E5FE-2B70-4D48-BE0C-1D2745C5F1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" name="Rectangle 7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94E4-B9F7-43D0-AD7F-DC3AC1E1C8FB}" type="datetimeFigureOut">
              <a:rPr lang="zh-CN" altLang="en-US" smtClean="0"/>
              <a:pPr/>
              <a:t>2013-1-7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4365-5353-4BC4-9CE6-4A1C0EC32F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94E4-B9F7-43D0-AD7F-DC3AC1E1C8FB}" type="datetimeFigureOut">
              <a:rPr lang="zh-CN" altLang="en-US" smtClean="0"/>
              <a:pPr/>
              <a:t>2013-1-7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4365-5353-4BC4-9CE6-4A1C0EC32F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94E4-B9F7-43D0-AD7F-DC3AC1E1C8FB}" type="datetimeFigureOut">
              <a:rPr lang="zh-CN" altLang="en-US" smtClean="0"/>
              <a:pPr/>
              <a:t>2013-1-7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4365-5353-4BC4-9CE6-4A1C0EC32F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94E4-B9F7-43D0-AD7F-DC3AC1E1C8FB}" type="datetimeFigureOut">
              <a:rPr lang="zh-CN" altLang="en-US" smtClean="0"/>
              <a:pPr/>
              <a:t>2013-1-7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4365-5353-4BC4-9CE6-4A1C0EC32F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94E4-B9F7-43D0-AD7F-DC3AC1E1C8FB}" type="datetimeFigureOut">
              <a:rPr lang="zh-CN" altLang="en-US" smtClean="0"/>
              <a:pPr/>
              <a:t>2013-1-7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4365-5353-4BC4-9CE6-4A1C0EC32F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94E4-B9F7-43D0-AD7F-DC3AC1E1C8FB}" type="datetimeFigureOut">
              <a:rPr lang="zh-CN" altLang="en-US" smtClean="0"/>
              <a:pPr/>
              <a:t>2013-1-7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4365-5353-4BC4-9CE6-4A1C0EC32F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1/7/2013</a:t>
            </a:r>
            <a:endParaRPr lang="en-US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9"/>
          <p:cNvSpPr txBox="1">
            <a:spLocks noChangeArrowheads="1"/>
          </p:cNvSpPr>
          <p:nvPr userDrawn="1"/>
        </p:nvSpPr>
        <p:spPr bwMode="auto">
          <a:xfrm>
            <a:off x="4098925" y="14144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Times" pitchFamily="18" charset="0"/>
            </a:endParaRPr>
          </a:p>
        </p:txBody>
      </p:sp>
      <p:sp>
        <p:nvSpPr>
          <p:cNvPr id="4" name="Text Box 41"/>
          <p:cNvSpPr txBox="1">
            <a:spLocks noChangeArrowheads="1"/>
          </p:cNvSpPr>
          <p:nvPr userDrawn="1"/>
        </p:nvSpPr>
        <p:spPr bwMode="auto">
          <a:xfrm>
            <a:off x="2855913" y="6581775"/>
            <a:ext cx="29591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Verdana" pitchFamily="34" charset="0"/>
              </a:rPr>
              <a:t>http://www.csg.csail.mit.edu/6.823</a:t>
            </a:r>
          </a:p>
        </p:txBody>
      </p:sp>
      <p:sp>
        <p:nvSpPr>
          <p:cNvPr id="5" name="Text Box 41"/>
          <p:cNvSpPr txBox="1">
            <a:spLocks noChangeArrowheads="1"/>
          </p:cNvSpPr>
          <p:nvPr userDrawn="1"/>
        </p:nvSpPr>
        <p:spPr bwMode="auto">
          <a:xfrm>
            <a:off x="7823627" y="6581775"/>
            <a:ext cx="130837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200" dirty="0" err="1" smtClean="0">
                <a:latin typeface="Verdana" pitchFamily="34" charset="0"/>
              </a:rPr>
              <a:t>Arvind</a:t>
            </a:r>
            <a:r>
              <a:rPr lang="en-US" sz="1200" dirty="0" smtClean="0">
                <a:latin typeface="Verdana" pitchFamily="34" charset="0"/>
              </a:rPr>
              <a:t> &amp; </a:t>
            </a:r>
            <a:r>
              <a:rPr lang="en-US" sz="1200" dirty="0" err="1" smtClean="0">
                <a:latin typeface="Verdana" pitchFamily="34" charset="0"/>
              </a:rPr>
              <a:t>Emer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828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3200">
                <a:solidFill>
                  <a:srgbClr val="FF0000"/>
                </a:solidFill>
                <a:latin typeface="DINNeuzeitGrotesk BoldCond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0"/>
            <a:ext cx="1905000" cy="457200"/>
          </a:xfrm>
        </p:spPr>
        <p:txBody>
          <a:bodyPr/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L01-</a:t>
            </a:r>
            <a:fld id="{D365ADD4-7D9D-4F7D-9DD6-BC2E2672DC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dt" sz="half" idx="11"/>
          </p:nvPr>
        </p:nvSpPr>
        <p:spPr>
          <a:xfrm>
            <a:off x="0" y="6553200"/>
            <a:ext cx="1828800" cy="304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smtClean="0"/>
              <a:t>1/7/2013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94E4-B9F7-43D0-AD7F-DC3AC1E1C8FB}" type="datetimeFigureOut">
              <a:rPr lang="zh-CN" altLang="en-US" smtClean="0"/>
              <a:pPr/>
              <a:t>2013-1-7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4365-5353-4BC4-9CE6-4A1C0EC32F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94E4-B9F7-43D0-AD7F-DC3AC1E1C8FB}" type="datetimeFigureOut">
              <a:rPr lang="zh-CN" altLang="en-US" smtClean="0"/>
              <a:pPr/>
              <a:t>2013-1-7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4365-5353-4BC4-9CE6-4A1C0EC32F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94E4-B9F7-43D0-AD7F-DC3AC1E1C8FB}" type="datetimeFigureOut">
              <a:rPr lang="zh-CN" altLang="en-US" smtClean="0"/>
              <a:pPr/>
              <a:t>2013-1-7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4365-5353-4BC4-9CE6-4A1C0EC32F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94E4-B9F7-43D0-AD7F-DC3AC1E1C8FB}" type="datetimeFigureOut">
              <a:rPr lang="zh-CN" altLang="en-US" smtClean="0"/>
              <a:pPr/>
              <a:t>2013-1-7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4365-5353-4BC4-9CE6-4A1C0EC32F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94E4-B9F7-43D0-AD7F-DC3AC1E1C8FB}" type="datetimeFigureOut">
              <a:rPr lang="zh-CN" altLang="en-US" smtClean="0"/>
              <a:pPr/>
              <a:t>2013-1-7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4365-5353-4BC4-9CE6-4A1C0EC32F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240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267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7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7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70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41272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Font typeface="Wingdings" pitchFamily="2" charset="2"/>
                <a:buChar char="•"/>
                <a:defRPr/>
              </a:pPr>
              <a:endParaRPr lang="en-US">
                <a:latin typeface="Verdana" pitchFamily="34" charset="0"/>
              </a:endParaRPr>
            </a:p>
          </p:txBody>
        </p:sp>
        <p:sp>
          <p:nvSpPr>
            <p:cNvPr id="412730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Font typeface="Wingdings" pitchFamily="2" charset="2"/>
                <a:buChar char="•"/>
                <a:defRPr/>
              </a:pPr>
              <a:endParaRPr lang="en-US">
                <a:latin typeface="Verdana" pitchFamily="34" charset="0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2732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412733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412734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27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smtClean="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smtClean="0"/>
              <a:t>1/7/2013</a:t>
            </a:r>
            <a:endParaRPr lang="en-US" dirty="0"/>
          </a:p>
        </p:txBody>
      </p:sp>
      <p:sp>
        <p:nvSpPr>
          <p:cNvPr id="4127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Verdana" pitchFamily="34" charset="0"/>
              </a:defRPr>
            </a:lvl1pPr>
          </a:lstStyle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2741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98800" y="6400800"/>
            <a:ext cx="330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5" r:id="rId2"/>
    <p:sldLayoutId id="2147483698" r:id="rId3"/>
    <p:sldLayoutId id="2147483697" r:id="rId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-96" charset="2"/>
        <a:buBlip>
          <a:blip r:embed="rId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-96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-96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394E4-B9F7-43D0-AD7F-DC3AC1E1C8FB}" type="datetimeFigureOut">
              <a:rPr lang="zh-CN" altLang="en-US" smtClean="0"/>
              <a:pPr/>
              <a:t>2013-1-7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B4365-5353-4BC4-9CE6-4A1C0EC32F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urveymonkey.com/s/BDCMJ9Z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809625" y="1470025"/>
            <a:ext cx="7943849" cy="4651375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  <a:buClr>
                <a:srgbClr val="6F89F7"/>
              </a:buClr>
            </a:pPr>
            <a:r>
              <a:rPr lang="en-US" sz="2400" dirty="0" smtClean="0">
                <a:solidFill>
                  <a:srgbClr val="660066"/>
                </a:solidFill>
              </a:rPr>
              <a:t>Computer Architecture: A Constructive Approach</a:t>
            </a:r>
          </a:p>
          <a:p>
            <a:pPr lvl="0" eaLnBrk="1" hangingPunct="1">
              <a:lnSpc>
                <a:spcPct val="80000"/>
              </a:lnSpc>
              <a:buClr>
                <a:srgbClr val="6F89F7"/>
              </a:buClr>
            </a:pPr>
            <a:endParaRPr lang="en-US" sz="1800" dirty="0" smtClean="0">
              <a:solidFill>
                <a:srgbClr val="660066"/>
              </a:solidFill>
            </a:endParaRPr>
          </a:p>
          <a:p>
            <a:pPr lvl="0" eaLnBrk="1" hangingPunct="1">
              <a:lnSpc>
                <a:spcPct val="80000"/>
              </a:lnSpc>
              <a:buClr>
                <a:srgbClr val="6F89F7"/>
              </a:buClr>
            </a:pPr>
            <a:r>
              <a:rPr lang="en-US" sz="4000" dirty="0" smtClean="0">
                <a:solidFill>
                  <a:srgbClr val="660066"/>
                </a:solidFill>
              </a:rPr>
              <a:t>Combinational circuits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Derek </a:t>
            </a:r>
            <a:r>
              <a:rPr lang="en-US" sz="2000" dirty="0" err="1" smtClean="0"/>
              <a:t>Chiou</a:t>
            </a:r>
            <a:r>
              <a:rPr lang="en-US" sz="2000" smtClean="0"/>
              <a:t> and </a:t>
            </a:r>
            <a:r>
              <a:rPr lang="en-US" sz="2000" dirty="0" err="1" smtClean="0"/>
              <a:t>Xiaoyu</a:t>
            </a:r>
            <a:r>
              <a:rPr lang="en-US" sz="2000" dirty="0" smtClean="0"/>
              <a:t> Ma (TA)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The University of Texas at Austin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Taken (with permission) from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err="1" smtClean="0"/>
              <a:t>Arvind</a:t>
            </a:r>
            <a:r>
              <a:rPr lang="en-US" sz="2000" dirty="0" smtClean="0"/>
              <a:t> and collaborators*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i="1" dirty="0" smtClean="0"/>
              <a:t>Computer Science &amp; Artificial Intelligence Lab.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Massachusetts Institute of Technology</a:t>
            </a: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* Joel </a:t>
            </a:r>
            <a:r>
              <a:rPr lang="en-US" sz="1800" dirty="0" err="1" smtClean="0"/>
              <a:t>Emer</a:t>
            </a:r>
            <a:r>
              <a:rPr lang="en-US" sz="1800" dirty="0" smtClean="0"/>
              <a:t>, Li-</a:t>
            </a:r>
            <a:r>
              <a:rPr lang="en-US" sz="1800" dirty="0" err="1" smtClean="0"/>
              <a:t>Shiuan</a:t>
            </a:r>
            <a:r>
              <a:rPr lang="en-US" sz="1800" dirty="0" smtClean="0"/>
              <a:t> </a:t>
            </a:r>
            <a:r>
              <a:rPr lang="en-US" sz="1800" dirty="0" err="1" smtClean="0"/>
              <a:t>Peh</a:t>
            </a:r>
            <a:r>
              <a:rPr lang="en-US" sz="1800" dirty="0" smtClean="0"/>
              <a:t>, </a:t>
            </a:r>
            <a:r>
              <a:rPr lang="en-US" sz="1800" dirty="0" err="1" smtClean="0"/>
              <a:t>Murali</a:t>
            </a:r>
            <a:r>
              <a:rPr lang="en-US" sz="1800" dirty="0" smtClean="0"/>
              <a:t> </a:t>
            </a:r>
            <a:r>
              <a:rPr lang="en-US" sz="1800" dirty="0" err="1" smtClean="0"/>
              <a:t>Vijayaraghavan</a:t>
            </a:r>
            <a:r>
              <a:rPr lang="en-US" sz="1800" dirty="0" smtClean="0"/>
              <a:t>, </a:t>
            </a:r>
            <a:r>
              <a:rPr lang="en-US" sz="1800" dirty="0" err="1" smtClean="0"/>
              <a:t>Asif</a:t>
            </a:r>
            <a:r>
              <a:rPr lang="en-US" sz="1800" dirty="0" smtClean="0"/>
              <a:t> Khan,  </a:t>
            </a:r>
            <a:r>
              <a:rPr lang="en-US" sz="1800" dirty="0" err="1" smtClean="0"/>
              <a:t>Abhinav</a:t>
            </a:r>
            <a:r>
              <a:rPr lang="en-US" sz="1800" dirty="0" smtClean="0"/>
              <a:t> </a:t>
            </a:r>
            <a:r>
              <a:rPr lang="en-US" sz="1800" dirty="0" err="1" smtClean="0"/>
              <a:t>Agarwal</a:t>
            </a:r>
            <a:r>
              <a:rPr lang="en-US" sz="1800" dirty="0" smtClean="0"/>
              <a:t>, Myron King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2-bit Ripple-Carry Adder</a:t>
            </a:r>
          </a:p>
        </p:txBody>
      </p:sp>
      <p:sp>
        <p:nvSpPr>
          <p:cNvPr id="717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93231" y="3607866"/>
            <a:ext cx="8048902" cy="2965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#(3)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(Bit#(2) x, Bit#(2)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Bit#(1) c0);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Bit#(2)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Bit#(3)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c=0; c[0] = c0;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cs0 =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y[0],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c[0]);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c[1] = cs0[1];  s[0] = cs0[0];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cs1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y[1],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c[1]);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c[2] = cs1[1];  s[1] = cs1[0];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{c[2],s};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endfunction</a:t>
            </a: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69897" y="1638239"/>
            <a:ext cx="4630983" cy="1862138"/>
            <a:chOff x="699769" y="1638239"/>
            <a:chExt cx="4630983" cy="1862138"/>
          </a:xfrm>
        </p:grpSpPr>
        <p:sp>
          <p:nvSpPr>
            <p:cNvPr id="7172" name="Rectangle 13"/>
            <p:cNvSpPr>
              <a:spLocks noChangeArrowheads="1"/>
            </p:cNvSpPr>
            <p:nvPr/>
          </p:nvSpPr>
          <p:spPr bwMode="auto">
            <a:xfrm>
              <a:off x="1769391" y="2146239"/>
              <a:ext cx="885825" cy="8858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800" dirty="0" err="1">
                  <a:solidFill>
                    <a:srgbClr val="FF0000"/>
                  </a:solidFill>
                </a:rPr>
                <a:t>fa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7173" name="Straight Arrow Connector 62"/>
            <p:cNvCxnSpPr>
              <a:cxnSpLocks noChangeShapeType="1"/>
            </p:cNvCxnSpPr>
            <p:nvPr/>
          </p:nvCxnSpPr>
          <p:spPr bwMode="auto">
            <a:xfrm rot="10800000" flipH="1">
              <a:off x="1297903" y="2589152"/>
              <a:ext cx="471488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7174" name="Straight Arrow Connector 71"/>
            <p:cNvCxnSpPr>
              <a:cxnSpLocks noChangeShapeType="1"/>
            </p:cNvCxnSpPr>
            <p:nvPr/>
          </p:nvCxnSpPr>
          <p:spPr bwMode="auto">
            <a:xfrm rot="16200000" flipH="1">
              <a:off x="1816222" y="1902558"/>
              <a:ext cx="471488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7175" name="Straight Arrow Connector 72"/>
            <p:cNvCxnSpPr>
              <a:cxnSpLocks noChangeShapeType="1"/>
            </p:cNvCxnSpPr>
            <p:nvPr/>
          </p:nvCxnSpPr>
          <p:spPr bwMode="auto">
            <a:xfrm rot="16200000" flipH="1">
              <a:off x="2130547" y="1902558"/>
              <a:ext cx="471488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7176" name="Straight Arrow Connector 73"/>
            <p:cNvCxnSpPr>
              <a:cxnSpLocks noChangeShapeType="1"/>
            </p:cNvCxnSpPr>
            <p:nvPr/>
          </p:nvCxnSpPr>
          <p:spPr bwMode="auto">
            <a:xfrm rot="16200000" flipH="1">
              <a:off x="1968622" y="3264633"/>
              <a:ext cx="471488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7177" name="Rectangle 13"/>
            <p:cNvSpPr>
              <a:spLocks noChangeArrowheads="1"/>
            </p:cNvSpPr>
            <p:nvPr/>
          </p:nvSpPr>
          <p:spPr bwMode="auto">
            <a:xfrm>
              <a:off x="3322538" y="2146239"/>
              <a:ext cx="885825" cy="8858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800" dirty="0" err="1">
                  <a:solidFill>
                    <a:srgbClr val="FF0000"/>
                  </a:solidFill>
                </a:rPr>
                <a:t>fa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7178" name="Straight Arrow Connector 78"/>
            <p:cNvCxnSpPr>
              <a:cxnSpLocks noChangeShapeType="1"/>
              <a:endCxn id="7177" idx="1"/>
            </p:cNvCxnSpPr>
            <p:nvPr/>
          </p:nvCxnSpPr>
          <p:spPr bwMode="auto">
            <a:xfrm>
              <a:off x="2659978" y="2589152"/>
              <a:ext cx="662560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7179" name="Straight Arrow Connector 79"/>
            <p:cNvCxnSpPr>
              <a:cxnSpLocks noChangeShapeType="1"/>
            </p:cNvCxnSpPr>
            <p:nvPr/>
          </p:nvCxnSpPr>
          <p:spPr bwMode="auto">
            <a:xfrm rot="16200000" flipH="1">
              <a:off x="3369369" y="1902558"/>
              <a:ext cx="471488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7180" name="Straight Arrow Connector 80"/>
            <p:cNvCxnSpPr>
              <a:cxnSpLocks noChangeShapeType="1"/>
            </p:cNvCxnSpPr>
            <p:nvPr/>
          </p:nvCxnSpPr>
          <p:spPr bwMode="auto">
            <a:xfrm rot="16200000" flipH="1">
              <a:off x="3683694" y="1902558"/>
              <a:ext cx="471488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7181" name="Straight Arrow Connector 81"/>
            <p:cNvCxnSpPr>
              <a:cxnSpLocks noChangeShapeType="1"/>
            </p:cNvCxnSpPr>
            <p:nvPr/>
          </p:nvCxnSpPr>
          <p:spPr bwMode="auto">
            <a:xfrm rot="16200000" flipH="1">
              <a:off x="3521769" y="3264633"/>
              <a:ext cx="471488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7182" name="Straight Arrow Connector 85"/>
            <p:cNvCxnSpPr>
              <a:cxnSpLocks noChangeShapeType="1"/>
            </p:cNvCxnSpPr>
            <p:nvPr/>
          </p:nvCxnSpPr>
          <p:spPr bwMode="auto">
            <a:xfrm rot="10800000" flipH="1">
              <a:off x="4213125" y="2589152"/>
              <a:ext cx="471488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7183" name="Text Box 22"/>
            <p:cNvSpPr txBox="1">
              <a:spLocks noChangeArrowheads="1"/>
            </p:cNvSpPr>
            <p:nvPr/>
          </p:nvSpPr>
          <p:spPr bwMode="auto">
            <a:xfrm>
              <a:off x="1459572" y="1647607"/>
              <a:ext cx="67678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x[0]</a:t>
              </a:r>
            </a:p>
          </p:txBody>
        </p:sp>
        <p:sp>
          <p:nvSpPr>
            <p:cNvPr id="7184" name="Text Box 24"/>
            <p:cNvSpPr txBox="1">
              <a:spLocks noChangeArrowheads="1"/>
            </p:cNvSpPr>
            <p:nvPr/>
          </p:nvSpPr>
          <p:spPr bwMode="auto">
            <a:xfrm>
              <a:off x="2311644" y="1638239"/>
              <a:ext cx="67678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y[0]</a:t>
              </a:r>
            </a:p>
          </p:txBody>
        </p:sp>
        <p:sp>
          <p:nvSpPr>
            <p:cNvPr id="7185" name="Text Box 25"/>
            <p:cNvSpPr txBox="1">
              <a:spLocks noChangeArrowheads="1"/>
            </p:cNvSpPr>
            <p:nvPr/>
          </p:nvSpPr>
          <p:spPr bwMode="auto">
            <a:xfrm>
              <a:off x="699769" y="2444689"/>
              <a:ext cx="66075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c[0]</a:t>
              </a:r>
            </a:p>
          </p:txBody>
        </p:sp>
        <p:sp>
          <p:nvSpPr>
            <p:cNvPr id="7186" name="Text Box 26"/>
            <p:cNvSpPr txBox="1">
              <a:spLocks noChangeArrowheads="1"/>
            </p:cNvSpPr>
            <p:nvPr/>
          </p:nvSpPr>
          <p:spPr bwMode="auto">
            <a:xfrm>
              <a:off x="2147216" y="3111911"/>
              <a:ext cx="66075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s[0]</a:t>
              </a:r>
            </a:p>
          </p:txBody>
        </p:sp>
        <p:sp>
          <p:nvSpPr>
            <p:cNvPr id="7187" name="Text Box 27"/>
            <p:cNvSpPr txBox="1">
              <a:spLocks noChangeArrowheads="1"/>
            </p:cNvSpPr>
            <p:nvPr/>
          </p:nvSpPr>
          <p:spPr bwMode="auto">
            <a:xfrm>
              <a:off x="3009330" y="1642524"/>
              <a:ext cx="67678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x[1]</a:t>
              </a:r>
            </a:p>
          </p:txBody>
        </p:sp>
        <p:sp>
          <p:nvSpPr>
            <p:cNvPr id="7188" name="Text Box 28"/>
            <p:cNvSpPr txBox="1">
              <a:spLocks noChangeArrowheads="1"/>
            </p:cNvSpPr>
            <p:nvPr/>
          </p:nvSpPr>
          <p:spPr bwMode="auto">
            <a:xfrm>
              <a:off x="3852763" y="1638239"/>
              <a:ext cx="67678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y[1]</a:t>
              </a:r>
            </a:p>
          </p:txBody>
        </p:sp>
        <p:sp>
          <p:nvSpPr>
            <p:cNvPr id="7189" name="Text Box 29"/>
            <p:cNvSpPr txBox="1">
              <a:spLocks noChangeArrowheads="1"/>
            </p:cNvSpPr>
            <p:nvPr/>
          </p:nvSpPr>
          <p:spPr bwMode="auto">
            <a:xfrm>
              <a:off x="2620291" y="2266581"/>
              <a:ext cx="66075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c[1]</a:t>
              </a:r>
            </a:p>
          </p:txBody>
        </p:sp>
        <p:sp>
          <p:nvSpPr>
            <p:cNvPr id="7190" name="Text Box 30"/>
            <p:cNvSpPr txBox="1">
              <a:spLocks noChangeArrowheads="1"/>
            </p:cNvSpPr>
            <p:nvPr/>
          </p:nvSpPr>
          <p:spPr bwMode="auto">
            <a:xfrm>
              <a:off x="3697009" y="3111120"/>
              <a:ext cx="66075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s[1]</a:t>
              </a:r>
            </a:p>
          </p:txBody>
        </p:sp>
        <p:sp>
          <p:nvSpPr>
            <p:cNvPr id="7191" name="Text Box 31"/>
            <p:cNvSpPr txBox="1">
              <a:spLocks noChangeArrowheads="1"/>
            </p:cNvSpPr>
            <p:nvPr/>
          </p:nvSpPr>
          <p:spPr bwMode="auto">
            <a:xfrm>
              <a:off x="4669994" y="2444689"/>
              <a:ext cx="66075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c[2]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689500" y="1481503"/>
            <a:ext cx="31526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en-US" dirty="0" smtClean="0"/>
              <a:t> can be used as a black box as long as we understand its type signature and its function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621999" y="5953822"/>
            <a:ext cx="423824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kern="0" dirty="0"/>
              <a:t>The “let” </a:t>
            </a:r>
            <a:r>
              <a:rPr lang="en-US" kern="0" dirty="0" smtClean="0"/>
              <a:t>syntax </a:t>
            </a:r>
            <a:r>
              <a:rPr lang="en-US" kern="0" dirty="0"/>
              <a:t>avoids having to write down types explicitly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33" grpId="0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“let” syntax</a:t>
            </a:r>
            <a:endParaRPr lang="en-US" dirty="0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 bwMode="auto">
          <a:xfrm>
            <a:off x="800430" y="1603982"/>
            <a:ext cx="7772400" cy="1711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-96" charset="2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“let” syntax: asks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compiler to infer type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Blip>
                <a:blip r:embed="rId2"/>
              </a:buBlip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avoids having to write down types explicitly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Blip>
                <a:blip r:embed="rId2"/>
              </a:buBlip>
              <a:defRPr/>
            </a:pPr>
            <a:endParaRPr lang="en-US" sz="2400" kern="0" dirty="0" smtClean="0">
              <a:latin typeface="+mn-lt"/>
            </a:endParaRPr>
          </a:p>
          <a:p>
            <a:pPr marL="800100" lvl="1" indent="-342900" eaLnBrk="0" hangingPunct="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110000"/>
              <a:buNone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742950" lvl="1" indent="-285750" eaLnBrk="0" hangingPunct="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-96" charset="2"/>
              <a:buChar char="n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cs0 =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(x[0], y[0], c[0]); </a:t>
            </a:r>
          </a:p>
          <a:p>
            <a:pPr marL="742950" lvl="1" indent="-285750" eaLnBrk="0" hangingPunct="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-96" charset="2"/>
              <a:buChar char="n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Bits#(2)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cs0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(x[0], y[0], c[0]);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088875" y="3477256"/>
            <a:ext cx="1791454" cy="504966"/>
            <a:chOff x="7165075" y="2497541"/>
            <a:chExt cx="1791454" cy="504966"/>
          </a:xfrm>
        </p:grpSpPr>
        <p:sp>
          <p:nvSpPr>
            <p:cNvPr id="8" name="Freeform 7"/>
            <p:cNvSpPr/>
            <p:nvPr/>
          </p:nvSpPr>
          <p:spPr bwMode="auto">
            <a:xfrm>
              <a:off x="7165075" y="2524835"/>
              <a:ext cx="295701" cy="477672"/>
            </a:xfrm>
            <a:custGeom>
              <a:avLst/>
              <a:gdLst>
                <a:gd name="connsiteX0" fmla="*/ 0 w 295701"/>
                <a:gd name="connsiteY0" fmla="*/ 0 h 477672"/>
                <a:gd name="connsiteX1" fmla="*/ 286603 w 295701"/>
                <a:gd name="connsiteY1" fmla="*/ 232012 h 477672"/>
                <a:gd name="connsiteX2" fmla="*/ 54591 w 295701"/>
                <a:gd name="connsiteY2" fmla="*/ 477672 h 477672"/>
                <a:gd name="connsiteX3" fmla="*/ 54591 w 295701"/>
                <a:gd name="connsiteY3" fmla="*/ 477672 h 477672"/>
                <a:gd name="connsiteX4" fmla="*/ 68238 w 295701"/>
                <a:gd name="connsiteY4" fmla="*/ 477672 h 477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701" h="477672">
                  <a:moveTo>
                    <a:pt x="0" y="0"/>
                  </a:moveTo>
                  <a:cubicBezTo>
                    <a:pt x="138752" y="76200"/>
                    <a:pt x="277505" y="152400"/>
                    <a:pt x="286603" y="232012"/>
                  </a:cubicBezTo>
                  <a:cubicBezTo>
                    <a:pt x="295701" y="311624"/>
                    <a:pt x="54591" y="477672"/>
                    <a:pt x="54591" y="477672"/>
                  </a:cubicBezTo>
                  <a:lnTo>
                    <a:pt x="54591" y="477672"/>
                  </a:lnTo>
                  <a:lnTo>
                    <a:pt x="68238" y="477672"/>
                  </a:ln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19917" y="2497541"/>
              <a:ext cx="143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The same</a:t>
              </a:r>
              <a:endParaRPr lang="en-US" dirty="0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types: 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806" y="1530473"/>
            <a:ext cx="8032848" cy="4114800"/>
          </a:xfrm>
        </p:spPr>
        <p:txBody>
          <a:bodyPr/>
          <a:lstStyle/>
          <a:p>
            <a:r>
              <a:rPr lang="en-US" sz="2800" dirty="0" smtClean="0"/>
              <a:t>A type declaration itself can be parameterized by other types</a:t>
            </a:r>
          </a:p>
          <a:p>
            <a:r>
              <a:rPr lang="en-US" sz="2800" dirty="0" smtClean="0"/>
              <a:t>Parameters are indicated by using the syntax ‘#’</a:t>
            </a:r>
          </a:p>
          <a:p>
            <a:pPr lvl="1"/>
            <a:r>
              <a:rPr lang="en-US" sz="2400" dirty="0" smtClean="0"/>
              <a:t>For example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Bit#(n) </a:t>
            </a:r>
            <a:r>
              <a:rPr lang="en-US" sz="2400" dirty="0" smtClean="0"/>
              <a:t>represents n bits and can be instantiated by specifying a value of n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Bit#(1), Bit#(32), Bit#(8), …  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6575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An w-bit Ripple-Carry Adder</a:t>
            </a:r>
          </a:p>
        </p:txBody>
      </p:sp>
      <p:sp>
        <p:nvSpPr>
          <p:cNvPr id="921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2520" y="1494547"/>
            <a:ext cx="8337265" cy="334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Bit#(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w+1)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(Bit#(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x, Bit#(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w) y,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Bit#(1) c0);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Bit#(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w) s; Bit#(w+1) c=0; c[0] = c0;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(Integer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&lt;w;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=i+1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],y[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],c[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c[i+1]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[1]; s[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{c[w],s};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endfunction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14653" y="3041394"/>
            <a:ext cx="235192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Not quite correct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704029" y="4019554"/>
            <a:ext cx="310332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Unfold the loop to get the wiring diagram</a:t>
            </a:r>
            <a:endParaRPr lang="en-US" dirty="0"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01953" y="4771964"/>
            <a:ext cx="8288693" cy="1881188"/>
            <a:chOff x="759421" y="4771964"/>
            <a:chExt cx="8288693" cy="1881188"/>
          </a:xfrm>
        </p:grpSpPr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829043" y="5299014"/>
              <a:ext cx="885825" cy="8858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800" dirty="0" err="1">
                  <a:solidFill>
                    <a:srgbClr val="FF0000"/>
                  </a:solidFill>
                </a:rPr>
                <a:t>fa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62"/>
            <p:cNvCxnSpPr>
              <a:cxnSpLocks noChangeShapeType="1"/>
            </p:cNvCxnSpPr>
            <p:nvPr/>
          </p:nvCxnSpPr>
          <p:spPr bwMode="auto">
            <a:xfrm rot="10800000" flipH="1">
              <a:off x="1357555" y="5741927"/>
              <a:ext cx="471488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5" name="Straight Arrow Connector 71"/>
            <p:cNvCxnSpPr>
              <a:cxnSpLocks noChangeShapeType="1"/>
            </p:cNvCxnSpPr>
            <p:nvPr/>
          </p:nvCxnSpPr>
          <p:spPr bwMode="auto">
            <a:xfrm rot="16200000" flipH="1">
              <a:off x="1875874" y="5055333"/>
              <a:ext cx="471488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6" name="Straight Arrow Connector 72"/>
            <p:cNvCxnSpPr>
              <a:cxnSpLocks noChangeShapeType="1"/>
            </p:cNvCxnSpPr>
            <p:nvPr/>
          </p:nvCxnSpPr>
          <p:spPr bwMode="auto">
            <a:xfrm rot="16200000" flipH="1">
              <a:off x="2190199" y="5055333"/>
              <a:ext cx="471488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7" name="Straight Arrow Connector 73"/>
            <p:cNvCxnSpPr>
              <a:cxnSpLocks noChangeShapeType="1"/>
            </p:cNvCxnSpPr>
            <p:nvPr/>
          </p:nvCxnSpPr>
          <p:spPr bwMode="auto">
            <a:xfrm rot="16200000" flipH="1">
              <a:off x="2028274" y="6417408"/>
              <a:ext cx="471488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3744140" y="5299014"/>
              <a:ext cx="885825" cy="8858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800" dirty="0" err="1">
                  <a:solidFill>
                    <a:srgbClr val="FF0000"/>
                  </a:solidFill>
                </a:rPr>
                <a:t>fa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78"/>
            <p:cNvCxnSpPr>
              <a:cxnSpLocks noChangeShapeType="1"/>
            </p:cNvCxnSpPr>
            <p:nvPr/>
          </p:nvCxnSpPr>
          <p:spPr bwMode="auto">
            <a:xfrm>
              <a:off x="3048000" y="5694302"/>
              <a:ext cx="696140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20" name="Straight Arrow Connector 79"/>
            <p:cNvCxnSpPr>
              <a:cxnSpLocks noChangeShapeType="1"/>
            </p:cNvCxnSpPr>
            <p:nvPr/>
          </p:nvCxnSpPr>
          <p:spPr bwMode="auto">
            <a:xfrm rot="16200000" flipH="1">
              <a:off x="3790971" y="5055333"/>
              <a:ext cx="471488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21" name="Straight Arrow Connector 80"/>
            <p:cNvCxnSpPr>
              <a:cxnSpLocks noChangeShapeType="1"/>
            </p:cNvCxnSpPr>
            <p:nvPr/>
          </p:nvCxnSpPr>
          <p:spPr bwMode="auto">
            <a:xfrm rot="16200000" flipH="1">
              <a:off x="4105296" y="5055333"/>
              <a:ext cx="471488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519224" y="4800382"/>
              <a:ext cx="67678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x[0]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2371296" y="4791014"/>
              <a:ext cx="67678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y[0]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759421" y="5597464"/>
              <a:ext cx="66075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c[0]</a:t>
              </a: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3248025" y="6200334"/>
              <a:ext cx="66075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s[0]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3430932" y="4795299"/>
              <a:ext cx="67678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x[1]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4274365" y="4791014"/>
              <a:ext cx="67678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y[1]</a:t>
              </a: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3079993" y="5343156"/>
              <a:ext cx="66075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c[1]</a:t>
              </a:r>
            </a:p>
          </p:txBody>
        </p:sp>
        <p:cxnSp>
          <p:nvCxnSpPr>
            <p:cNvPr id="4" name="Straight Connector 3"/>
            <p:cNvCxnSpPr/>
            <p:nvPr/>
          </p:nvCxnSpPr>
          <p:spPr bwMode="auto">
            <a:xfrm>
              <a:off x="3048084" y="5619750"/>
              <a:ext cx="0" cy="44317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Arrow Connector 62"/>
            <p:cNvCxnSpPr>
              <a:cxnSpLocks noChangeShapeType="1"/>
            </p:cNvCxnSpPr>
            <p:nvPr/>
          </p:nvCxnSpPr>
          <p:spPr bwMode="auto">
            <a:xfrm>
              <a:off x="2714868" y="5760988"/>
              <a:ext cx="333216" cy="7292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9219" name="Freeform 9218"/>
            <p:cNvSpPr/>
            <p:nvPr/>
          </p:nvSpPr>
          <p:spPr bwMode="auto">
            <a:xfrm>
              <a:off x="3048000" y="5943600"/>
              <a:ext cx="200025" cy="685800"/>
            </a:xfrm>
            <a:custGeom>
              <a:avLst/>
              <a:gdLst>
                <a:gd name="connsiteX0" fmla="*/ 0 w 200025"/>
                <a:gd name="connsiteY0" fmla="*/ 0 h 685800"/>
                <a:gd name="connsiteX1" fmla="*/ 200025 w 200025"/>
                <a:gd name="connsiteY1" fmla="*/ 0 h 685800"/>
                <a:gd name="connsiteX2" fmla="*/ 200025 w 200025"/>
                <a:gd name="connsiteY2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0025" h="685800">
                  <a:moveTo>
                    <a:pt x="0" y="0"/>
                  </a:moveTo>
                  <a:lnTo>
                    <a:pt x="200025" y="0"/>
                  </a:lnTo>
                  <a:lnTo>
                    <a:pt x="200025" y="685800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46" name="Straight Arrow Connector 78"/>
            <p:cNvCxnSpPr>
              <a:cxnSpLocks noChangeShapeType="1"/>
            </p:cNvCxnSpPr>
            <p:nvPr/>
          </p:nvCxnSpPr>
          <p:spPr bwMode="auto">
            <a:xfrm>
              <a:off x="4981575" y="5694302"/>
              <a:ext cx="696140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47" name="Text Box 26"/>
            <p:cNvSpPr txBox="1">
              <a:spLocks noChangeArrowheads="1"/>
            </p:cNvSpPr>
            <p:nvPr/>
          </p:nvSpPr>
          <p:spPr bwMode="auto">
            <a:xfrm>
              <a:off x="5181600" y="6200334"/>
              <a:ext cx="66075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s[1]</a:t>
              </a:r>
              <a:endParaRPr lang="en-US" sz="1800" dirty="0"/>
            </a:p>
          </p:txBody>
        </p:sp>
        <p:sp>
          <p:nvSpPr>
            <p:cNvPr id="48" name="Text Box 29"/>
            <p:cNvSpPr txBox="1">
              <a:spLocks noChangeArrowheads="1"/>
            </p:cNvSpPr>
            <p:nvPr/>
          </p:nvSpPr>
          <p:spPr bwMode="auto">
            <a:xfrm>
              <a:off x="5013568" y="5343156"/>
              <a:ext cx="66075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c[2]</a:t>
              </a:r>
              <a:endParaRPr lang="en-US" sz="1800" dirty="0"/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>
              <a:off x="4981659" y="5619750"/>
              <a:ext cx="0" cy="44317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Arrow Connector 62"/>
            <p:cNvCxnSpPr>
              <a:cxnSpLocks noChangeShapeType="1"/>
            </p:cNvCxnSpPr>
            <p:nvPr/>
          </p:nvCxnSpPr>
          <p:spPr bwMode="auto">
            <a:xfrm>
              <a:off x="4648443" y="5760988"/>
              <a:ext cx="333216" cy="7292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51" name="Freeform 50"/>
            <p:cNvSpPr/>
            <p:nvPr/>
          </p:nvSpPr>
          <p:spPr bwMode="auto">
            <a:xfrm>
              <a:off x="4981575" y="5943600"/>
              <a:ext cx="200025" cy="685800"/>
            </a:xfrm>
            <a:custGeom>
              <a:avLst/>
              <a:gdLst>
                <a:gd name="connsiteX0" fmla="*/ 0 w 200025"/>
                <a:gd name="connsiteY0" fmla="*/ 0 h 685800"/>
                <a:gd name="connsiteX1" fmla="*/ 200025 w 200025"/>
                <a:gd name="connsiteY1" fmla="*/ 0 h 685800"/>
                <a:gd name="connsiteX2" fmla="*/ 200025 w 200025"/>
                <a:gd name="connsiteY2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0025" h="685800">
                  <a:moveTo>
                    <a:pt x="0" y="0"/>
                  </a:moveTo>
                  <a:lnTo>
                    <a:pt x="200025" y="0"/>
                  </a:lnTo>
                  <a:lnTo>
                    <a:pt x="200025" y="685800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2" name="Text Box 26"/>
            <p:cNvSpPr txBox="1">
              <a:spLocks noChangeArrowheads="1"/>
            </p:cNvSpPr>
            <p:nvPr/>
          </p:nvSpPr>
          <p:spPr bwMode="auto">
            <a:xfrm>
              <a:off x="2657123" y="5475860"/>
              <a:ext cx="425116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 err="1" smtClean="0"/>
                <a:t>cs</a:t>
              </a:r>
              <a:endParaRPr lang="en-US" sz="1800" dirty="0"/>
            </a:p>
          </p:txBody>
        </p:sp>
        <p:sp>
          <p:nvSpPr>
            <p:cNvPr id="53" name="Rectangle 13"/>
            <p:cNvSpPr>
              <a:spLocks noChangeArrowheads="1"/>
            </p:cNvSpPr>
            <p:nvPr/>
          </p:nvSpPr>
          <p:spPr bwMode="auto">
            <a:xfrm>
              <a:off x="6658790" y="5279964"/>
              <a:ext cx="885825" cy="8858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800" dirty="0" err="1">
                  <a:solidFill>
                    <a:srgbClr val="FF0000"/>
                  </a:solidFill>
                </a:rPr>
                <a:t>fa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54" name="Straight Arrow Connector 79"/>
            <p:cNvCxnSpPr>
              <a:cxnSpLocks noChangeShapeType="1"/>
            </p:cNvCxnSpPr>
            <p:nvPr/>
          </p:nvCxnSpPr>
          <p:spPr bwMode="auto">
            <a:xfrm rot="16200000" flipH="1">
              <a:off x="6705621" y="5036283"/>
              <a:ext cx="471488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55" name="Straight Arrow Connector 80"/>
            <p:cNvCxnSpPr>
              <a:cxnSpLocks noChangeShapeType="1"/>
            </p:cNvCxnSpPr>
            <p:nvPr/>
          </p:nvCxnSpPr>
          <p:spPr bwMode="auto">
            <a:xfrm rot="16200000" flipH="1">
              <a:off x="7019946" y="5036283"/>
              <a:ext cx="471488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6050307" y="4776249"/>
              <a:ext cx="967894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x[w-1]</a:t>
              </a:r>
              <a:endParaRPr lang="en-US" sz="1800" dirty="0"/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7189015" y="4771964"/>
              <a:ext cx="967894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y[w-1]</a:t>
              </a:r>
              <a:endParaRPr lang="en-US" sz="1800" dirty="0"/>
            </a:p>
          </p:txBody>
        </p:sp>
        <p:cxnSp>
          <p:nvCxnSpPr>
            <p:cNvPr id="59" name="Straight Arrow Connector 78"/>
            <p:cNvCxnSpPr>
              <a:cxnSpLocks noChangeShapeType="1"/>
            </p:cNvCxnSpPr>
            <p:nvPr/>
          </p:nvCxnSpPr>
          <p:spPr bwMode="auto">
            <a:xfrm>
              <a:off x="7896225" y="5675252"/>
              <a:ext cx="696140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60" name="Text Box 26"/>
            <p:cNvSpPr txBox="1">
              <a:spLocks noChangeArrowheads="1"/>
            </p:cNvSpPr>
            <p:nvPr/>
          </p:nvSpPr>
          <p:spPr bwMode="auto">
            <a:xfrm>
              <a:off x="8096250" y="6181284"/>
              <a:ext cx="951864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s[w-1]</a:t>
              </a:r>
              <a:endParaRPr lang="en-US" sz="1800" dirty="0"/>
            </a:p>
          </p:txBody>
        </p:sp>
        <p:sp>
          <p:nvSpPr>
            <p:cNvPr id="61" name="Text Box 29"/>
            <p:cNvSpPr txBox="1">
              <a:spLocks noChangeArrowheads="1"/>
            </p:cNvSpPr>
            <p:nvPr/>
          </p:nvSpPr>
          <p:spPr bwMode="auto">
            <a:xfrm>
              <a:off x="7928218" y="5324106"/>
              <a:ext cx="702436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c[w]</a:t>
              </a:r>
              <a:endParaRPr lang="en-US" sz="1800" dirty="0"/>
            </a:p>
          </p:txBody>
        </p:sp>
        <p:cxnSp>
          <p:nvCxnSpPr>
            <p:cNvPr id="62" name="Straight Connector 61"/>
            <p:cNvCxnSpPr/>
            <p:nvPr/>
          </p:nvCxnSpPr>
          <p:spPr bwMode="auto">
            <a:xfrm>
              <a:off x="7896309" y="5600700"/>
              <a:ext cx="0" cy="44317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Arrow Connector 62"/>
            <p:cNvCxnSpPr>
              <a:cxnSpLocks noChangeShapeType="1"/>
            </p:cNvCxnSpPr>
            <p:nvPr/>
          </p:nvCxnSpPr>
          <p:spPr bwMode="auto">
            <a:xfrm>
              <a:off x="7563093" y="5741938"/>
              <a:ext cx="333216" cy="7292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64" name="Freeform 63"/>
            <p:cNvSpPr/>
            <p:nvPr/>
          </p:nvSpPr>
          <p:spPr bwMode="auto">
            <a:xfrm>
              <a:off x="7896225" y="5924550"/>
              <a:ext cx="200025" cy="685800"/>
            </a:xfrm>
            <a:custGeom>
              <a:avLst/>
              <a:gdLst>
                <a:gd name="connsiteX0" fmla="*/ 0 w 200025"/>
                <a:gd name="connsiteY0" fmla="*/ 0 h 685800"/>
                <a:gd name="connsiteX1" fmla="*/ 200025 w 200025"/>
                <a:gd name="connsiteY1" fmla="*/ 0 h 685800"/>
                <a:gd name="connsiteX2" fmla="*/ 200025 w 200025"/>
                <a:gd name="connsiteY2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0025" h="685800">
                  <a:moveTo>
                    <a:pt x="0" y="0"/>
                  </a:moveTo>
                  <a:lnTo>
                    <a:pt x="200025" y="0"/>
                  </a:lnTo>
                  <a:lnTo>
                    <a:pt x="200025" y="685800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65" name="Straight Arrow Connector 78"/>
            <p:cNvCxnSpPr>
              <a:cxnSpLocks noChangeShapeType="1"/>
            </p:cNvCxnSpPr>
            <p:nvPr/>
          </p:nvCxnSpPr>
          <p:spPr bwMode="auto">
            <a:xfrm>
              <a:off x="5962650" y="5703827"/>
              <a:ext cx="696140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66" name="Text Box 29"/>
            <p:cNvSpPr txBox="1">
              <a:spLocks noChangeArrowheads="1"/>
            </p:cNvSpPr>
            <p:nvPr/>
          </p:nvSpPr>
          <p:spPr bwMode="auto">
            <a:xfrm>
              <a:off x="5804143" y="5352681"/>
              <a:ext cx="951864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c[w-1]</a:t>
              </a:r>
              <a:endParaRPr lang="en-US" sz="1800" dirty="0"/>
            </a:p>
          </p:txBody>
        </p:sp>
        <p:sp>
          <p:nvSpPr>
            <p:cNvPr id="9222" name="TextBox 9221"/>
            <p:cNvSpPr txBox="1"/>
            <p:nvPr/>
          </p:nvSpPr>
          <p:spPr>
            <a:xfrm>
              <a:off x="5630090" y="5523497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0075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Instantiating the parametric Adder</a:t>
            </a:r>
          </a:p>
        </p:txBody>
      </p:sp>
      <p:sp>
        <p:nvSpPr>
          <p:cNvPr id="921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806735" y="1552797"/>
            <a:ext cx="8337265" cy="334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Bit#(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w+1)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(Bit#(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x, Bit#(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w) y,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Bit#(1) c0);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9267" y="2970180"/>
            <a:ext cx="7879080" cy="24006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concrete instances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Bit#(33)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add32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(Bit#(32) x, Bit#(32) y,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     Bit#(1) c0) =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(x,y,c0);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Bit#(4)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(Bit#(3) x, Bit#(3) y,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Bit#(1) c0) =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(x,y,c0);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06735" y="2368039"/>
            <a:ext cx="458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Define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add32, add3 …</a:t>
            </a:r>
            <a:r>
              <a:rPr lang="en-US" dirty="0" smtClean="0"/>
              <a:t>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665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valueOf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(w)</a:t>
            </a:r>
            <a:r>
              <a:rPr lang="en-US" dirty="0" smtClean="0">
                <a:latin typeface="+mn-lt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versus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385" y="1577454"/>
            <a:ext cx="7772400" cy="4114800"/>
          </a:xfrm>
        </p:spPr>
        <p:txBody>
          <a:bodyPr/>
          <a:lstStyle/>
          <a:p>
            <a:r>
              <a:rPr lang="en-US" sz="2400" dirty="0" smtClean="0"/>
              <a:t>Each expression has a type and a value and these come from two entirely disjoint worlds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400" dirty="0" smtClean="0"/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Bit#(w) </a:t>
            </a:r>
            <a:r>
              <a:rPr lang="en-US" sz="2400" dirty="0" smtClean="0"/>
              <a:t>resides in the types world</a:t>
            </a:r>
          </a:p>
          <a:p>
            <a:r>
              <a:rPr lang="en-US" sz="2400" dirty="0" smtClean="0"/>
              <a:t>Sometimes we need to use values from the types world into actual computation. The function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valueOf</a:t>
            </a:r>
            <a:r>
              <a:rPr lang="en-US" sz="2400" dirty="0" smtClean="0"/>
              <a:t> allows us to do that</a:t>
            </a:r>
          </a:p>
          <a:p>
            <a:pPr lvl="1"/>
            <a:r>
              <a:rPr lang="en-US" sz="2000" dirty="0" smtClean="0"/>
              <a:t>Thus 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&lt;w</a:t>
            </a:r>
            <a:r>
              <a:rPr lang="en-US" sz="2000" dirty="0" smtClean="0">
                <a:cs typeface="Courier New" pitchFamily="49" charset="0"/>
              </a:rPr>
              <a:t> is not type correct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valueOf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(w)</a:t>
            </a:r>
            <a:r>
              <a:rPr lang="en-US" sz="2000" dirty="0" smtClean="0">
                <a:cs typeface="Courier New" pitchFamily="49" charset="0"/>
              </a:rPr>
              <a:t>is type correct</a:t>
            </a:r>
            <a:endParaRPr lang="en-US" sz="20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#(w,1)</a:t>
            </a:r>
            <a:r>
              <a:rPr lang="en-US" dirty="0" smtClean="0">
                <a:latin typeface="+mn-lt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versus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w+1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753" y="1534924"/>
            <a:ext cx="7772400" cy="4114800"/>
          </a:xfrm>
        </p:spPr>
        <p:txBody>
          <a:bodyPr/>
          <a:lstStyle/>
          <a:p>
            <a:r>
              <a:rPr lang="en-US" sz="2400" dirty="0" smtClean="0"/>
              <a:t>Sometimes we need to perform operations in the types world that are very similar to the operations in the value world</a:t>
            </a:r>
          </a:p>
          <a:p>
            <a:pPr lvl="1"/>
            <a:r>
              <a:rPr lang="en-US" sz="2000" dirty="0" smtClean="0"/>
              <a:t>Examples: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Add,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Log</a:t>
            </a:r>
          </a:p>
          <a:p>
            <a:r>
              <a:rPr lang="en-US" sz="2400" dirty="0" smtClean="0"/>
              <a:t>We define a few special operators in the types world for such operations</a:t>
            </a:r>
          </a:p>
          <a:p>
            <a:pPr lvl="1"/>
            <a:r>
              <a:rPr lang="en-US" sz="2000" dirty="0" smtClean="0"/>
              <a:t>Examples: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TAdd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m,n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TMul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m,n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), …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6575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 w-bit Ripple-Carry Adder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i="1" dirty="0" smtClean="0"/>
              <a:t>corrected</a:t>
            </a:r>
            <a:endParaRPr lang="en-US" sz="3600" dirty="0" smtClean="0"/>
          </a:p>
        </p:txBody>
      </p:sp>
      <p:sp>
        <p:nvSpPr>
          <p:cNvPr id="921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806736" y="1552575"/>
            <a:ext cx="8167144" cy="3795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#(</a:t>
            </a:r>
            <a:r>
              <a:rPr lang="en-US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TAdd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#(w,1)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(Bit#(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x, Bit#(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w) y,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Bit#(1) c0);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Bit#(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w) s; Bit#(</a:t>
            </a:r>
            <a:r>
              <a:rPr lang="en-US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TAdd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#(w,1)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c=0; c[0] = c0;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let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valw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valueOf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(w);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(Integer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=i+1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],y[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],c[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c[i+1]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[1]; s[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{c[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],s};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endfunction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6575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 w-bit Ripple-Carry Adder</a:t>
            </a:r>
          </a:p>
        </p:txBody>
      </p:sp>
      <p:sp>
        <p:nvSpPr>
          <p:cNvPr id="921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78176" y="1552575"/>
            <a:ext cx="8337265" cy="3742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#(</a:t>
            </a:r>
            <a:r>
              <a:rPr lang="en-US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TAdd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#(w,1)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(Bit#(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x, Bit#(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w) y,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Bit#(1) c0);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Bit#(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w) s; Bit#(</a:t>
            </a:r>
            <a:r>
              <a:rPr lang="en-US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TAdd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#(w,1)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c; c[0] = c0;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let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valw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valueOf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(w);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(Integer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=i+1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],y[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],c[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c[i+1]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[1]; s[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{c[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],s};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endfunction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2744853" y="1371600"/>
            <a:ext cx="6325162" cy="2009150"/>
            <a:chOff x="2627890" y="1371600"/>
            <a:chExt cx="6325162" cy="2009150"/>
          </a:xfrm>
        </p:grpSpPr>
        <p:sp>
          <p:nvSpPr>
            <p:cNvPr id="14" name="TextBox 13"/>
            <p:cNvSpPr txBox="1"/>
            <p:nvPr/>
          </p:nvSpPr>
          <p:spPr>
            <a:xfrm>
              <a:off x="6734175" y="2657475"/>
              <a:ext cx="2218877" cy="723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>
                  <a:latin typeface="Comic Sans MS" pitchFamily="66" charset="0"/>
                </a:rPr>
                <a:t>types world</a:t>
              </a:r>
            </a:p>
            <a:p>
              <a:pPr>
                <a:buNone/>
              </a:pPr>
              <a:r>
                <a:rPr lang="en-US" dirty="0" smtClean="0">
                  <a:latin typeface="Comic Sans MS" pitchFamily="66" charset="0"/>
                </a:rPr>
                <a:t>equivalent of w+1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2627890" y="1371600"/>
              <a:ext cx="4134860" cy="1497433"/>
            </a:xfrm>
            <a:custGeom>
              <a:avLst/>
              <a:gdLst>
                <a:gd name="connsiteX0" fmla="*/ 896360 w 4134860"/>
                <a:gd name="connsiteY0" fmla="*/ 714375 h 1497433"/>
                <a:gd name="connsiteX1" fmla="*/ 1267835 w 4134860"/>
                <a:gd name="connsiteY1" fmla="*/ 714375 h 1497433"/>
                <a:gd name="connsiteX2" fmla="*/ 1296410 w 4134860"/>
                <a:gd name="connsiteY2" fmla="*/ 704850 h 1497433"/>
                <a:gd name="connsiteX3" fmla="*/ 1372610 w 4134860"/>
                <a:gd name="connsiteY3" fmla="*/ 685800 h 1497433"/>
                <a:gd name="connsiteX4" fmla="*/ 1563110 w 4134860"/>
                <a:gd name="connsiteY4" fmla="*/ 666750 h 1497433"/>
                <a:gd name="connsiteX5" fmla="*/ 1601210 w 4134860"/>
                <a:gd name="connsiteY5" fmla="*/ 657225 h 1497433"/>
                <a:gd name="connsiteX6" fmla="*/ 1667885 w 4134860"/>
                <a:gd name="connsiteY6" fmla="*/ 638175 h 1497433"/>
                <a:gd name="connsiteX7" fmla="*/ 1734560 w 4134860"/>
                <a:gd name="connsiteY7" fmla="*/ 628650 h 1497433"/>
                <a:gd name="connsiteX8" fmla="*/ 1782185 w 4134860"/>
                <a:gd name="connsiteY8" fmla="*/ 619125 h 1497433"/>
                <a:gd name="connsiteX9" fmla="*/ 1848860 w 4134860"/>
                <a:gd name="connsiteY9" fmla="*/ 581025 h 1497433"/>
                <a:gd name="connsiteX10" fmla="*/ 1858385 w 4134860"/>
                <a:gd name="connsiteY10" fmla="*/ 552450 h 1497433"/>
                <a:gd name="connsiteX11" fmla="*/ 1877435 w 4134860"/>
                <a:gd name="connsiteY11" fmla="*/ 523875 h 1497433"/>
                <a:gd name="connsiteX12" fmla="*/ 1934585 w 4134860"/>
                <a:gd name="connsiteY12" fmla="*/ 476250 h 1497433"/>
                <a:gd name="connsiteX13" fmla="*/ 1963160 w 4134860"/>
                <a:gd name="connsiteY13" fmla="*/ 447675 h 1497433"/>
                <a:gd name="connsiteX14" fmla="*/ 1972685 w 4134860"/>
                <a:gd name="connsiteY14" fmla="*/ 419100 h 1497433"/>
                <a:gd name="connsiteX15" fmla="*/ 1972685 w 4134860"/>
                <a:gd name="connsiteY15" fmla="*/ 200025 h 1497433"/>
                <a:gd name="connsiteX16" fmla="*/ 1944110 w 4134860"/>
                <a:gd name="connsiteY16" fmla="*/ 161925 h 1497433"/>
                <a:gd name="connsiteX17" fmla="*/ 1886960 w 4134860"/>
                <a:gd name="connsiteY17" fmla="*/ 114300 h 1497433"/>
                <a:gd name="connsiteX18" fmla="*/ 1839335 w 4134860"/>
                <a:gd name="connsiteY18" fmla="*/ 76200 h 1497433"/>
                <a:gd name="connsiteX19" fmla="*/ 1782185 w 4134860"/>
                <a:gd name="connsiteY19" fmla="*/ 28575 h 1497433"/>
                <a:gd name="connsiteX20" fmla="*/ 1725035 w 4134860"/>
                <a:gd name="connsiteY20" fmla="*/ 9525 h 1497433"/>
                <a:gd name="connsiteX21" fmla="*/ 1696460 w 4134860"/>
                <a:gd name="connsiteY21" fmla="*/ 0 h 1497433"/>
                <a:gd name="connsiteX22" fmla="*/ 524885 w 4134860"/>
                <a:gd name="connsiteY22" fmla="*/ 9525 h 1497433"/>
                <a:gd name="connsiteX23" fmla="*/ 191510 w 4134860"/>
                <a:gd name="connsiteY23" fmla="*/ 19050 h 1497433"/>
                <a:gd name="connsiteX24" fmla="*/ 134360 w 4134860"/>
                <a:gd name="connsiteY24" fmla="*/ 38100 h 1497433"/>
                <a:gd name="connsiteX25" fmla="*/ 77210 w 4134860"/>
                <a:gd name="connsiteY25" fmla="*/ 95250 h 1497433"/>
                <a:gd name="connsiteX26" fmla="*/ 10535 w 4134860"/>
                <a:gd name="connsiteY26" fmla="*/ 180975 h 1497433"/>
                <a:gd name="connsiteX27" fmla="*/ 1010 w 4134860"/>
                <a:gd name="connsiteY27" fmla="*/ 209550 h 1497433"/>
                <a:gd name="connsiteX28" fmla="*/ 10535 w 4134860"/>
                <a:gd name="connsiteY28" fmla="*/ 333375 h 1497433"/>
                <a:gd name="connsiteX29" fmla="*/ 48635 w 4134860"/>
                <a:gd name="connsiteY29" fmla="*/ 390525 h 1497433"/>
                <a:gd name="connsiteX30" fmla="*/ 67685 w 4134860"/>
                <a:gd name="connsiteY30" fmla="*/ 419100 h 1497433"/>
                <a:gd name="connsiteX31" fmla="*/ 86735 w 4134860"/>
                <a:gd name="connsiteY31" fmla="*/ 447675 h 1497433"/>
                <a:gd name="connsiteX32" fmla="*/ 96260 w 4134860"/>
                <a:gd name="connsiteY32" fmla="*/ 476250 h 1497433"/>
                <a:gd name="connsiteX33" fmla="*/ 124835 w 4134860"/>
                <a:gd name="connsiteY33" fmla="*/ 495300 h 1497433"/>
                <a:gd name="connsiteX34" fmla="*/ 201035 w 4134860"/>
                <a:gd name="connsiteY34" fmla="*/ 581025 h 1497433"/>
                <a:gd name="connsiteX35" fmla="*/ 258185 w 4134860"/>
                <a:gd name="connsiteY35" fmla="*/ 628650 h 1497433"/>
                <a:gd name="connsiteX36" fmla="*/ 315335 w 4134860"/>
                <a:gd name="connsiteY36" fmla="*/ 647700 h 1497433"/>
                <a:gd name="connsiteX37" fmla="*/ 343910 w 4134860"/>
                <a:gd name="connsiteY37" fmla="*/ 657225 h 1497433"/>
                <a:gd name="connsiteX38" fmla="*/ 372485 w 4134860"/>
                <a:gd name="connsiteY38" fmla="*/ 666750 h 1497433"/>
                <a:gd name="connsiteX39" fmla="*/ 1010660 w 4134860"/>
                <a:gd name="connsiteY39" fmla="*/ 666750 h 1497433"/>
                <a:gd name="connsiteX40" fmla="*/ 1058285 w 4134860"/>
                <a:gd name="connsiteY40" fmla="*/ 676275 h 1497433"/>
                <a:gd name="connsiteX41" fmla="*/ 1305935 w 4134860"/>
                <a:gd name="connsiteY41" fmla="*/ 695325 h 1497433"/>
                <a:gd name="connsiteX42" fmla="*/ 1420235 w 4134860"/>
                <a:gd name="connsiteY42" fmla="*/ 714375 h 1497433"/>
                <a:gd name="connsiteX43" fmla="*/ 1448810 w 4134860"/>
                <a:gd name="connsiteY43" fmla="*/ 723900 h 1497433"/>
                <a:gd name="connsiteX44" fmla="*/ 1486910 w 4134860"/>
                <a:gd name="connsiteY44" fmla="*/ 733425 h 1497433"/>
                <a:gd name="connsiteX45" fmla="*/ 1544060 w 4134860"/>
                <a:gd name="connsiteY45" fmla="*/ 742950 h 1497433"/>
                <a:gd name="connsiteX46" fmla="*/ 1572635 w 4134860"/>
                <a:gd name="connsiteY46" fmla="*/ 752475 h 1497433"/>
                <a:gd name="connsiteX47" fmla="*/ 1639310 w 4134860"/>
                <a:gd name="connsiteY47" fmla="*/ 762000 h 1497433"/>
                <a:gd name="connsiteX48" fmla="*/ 1734560 w 4134860"/>
                <a:gd name="connsiteY48" fmla="*/ 790575 h 1497433"/>
                <a:gd name="connsiteX49" fmla="*/ 1734560 w 4134860"/>
                <a:gd name="connsiteY49" fmla="*/ 790575 h 1497433"/>
                <a:gd name="connsiteX50" fmla="*/ 1829810 w 4134860"/>
                <a:gd name="connsiteY50" fmla="*/ 819150 h 1497433"/>
                <a:gd name="connsiteX51" fmla="*/ 1877435 w 4134860"/>
                <a:gd name="connsiteY51" fmla="*/ 828675 h 1497433"/>
                <a:gd name="connsiteX52" fmla="*/ 1944110 w 4134860"/>
                <a:gd name="connsiteY52" fmla="*/ 857250 h 1497433"/>
                <a:gd name="connsiteX53" fmla="*/ 1972685 w 4134860"/>
                <a:gd name="connsiteY53" fmla="*/ 866775 h 1497433"/>
                <a:gd name="connsiteX54" fmla="*/ 2077460 w 4134860"/>
                <a:gd name="connsiteY54" fmla="*/ 904875 h 1497433"/>
                <a:gd name="connsiteX55" fmla="*/ 2172710 w 4134860"/>
                <a:gd name="connsiteY55" fmla="*/ 923925 h 1497433"/>
                <a:gd name="connsiteX56" fmla="*/ 2267960 w 4134860"/>
                <a:gd name="connsiteY56" fmla="*/ 962025 h 1497433"/>
                <a:gd name="connsiteX57" fmla="*/ 2315585 w 4134860"/>
                <a:gd name="connsiteY57" fmla="*/ 981075 h 1497433"/>
                <a:gd name="connsiteX58" fmla="*/ 2363210 w 4134860"/>
                <a:gd name="connsiteY58" fmla="*/ 990600 h 1497433"/>
                <a:gd name="connsiteX59" fmla="*/ 2410835 w 4134860"/>
                <a:gd name="connsiteY59" fmla="*/ 1009650 h 1497433"/>
                <a:gd name="connsiteX60" fmla="*/ 2439410 w 4134860"/>
                <a:gd name="connsiteY60" fmla="*/ 1019175 h 1497433"/>
                <a:gd name="connsiteX61" fmla="*/ 2487035 w 4134860"/>
                <a:gd name="connsiteY61" fmla="*/ 1038225 h 1497433"/>
                <a:gd name="connsiteX62" fmla="*/ 2563235 w 4134860"/>
                <a:gd name="connsiteY62" fmla="*/ 1057275 h 1497433"/>
                <a:gd name="connsiteX63" fmla="*/ 2648960 w 4134860"/>
                <a:gd name="connsiteY63" fmla="*/ 1095375 h 1497433"/>
                <a:gd name="connsiteX64" fmla="*/ 2677535 w 4134860"/>
                <a:gd name="connsiteY64" fmla="*/ 1114425 h 1497433"/>
                <a:gd name="connsiteX65" fmla="*/ 2725160 w 4134860"/>
                <a:gd name="connsiteY65" fmla="*/ 1123950 h 1497433"/>
                <a:gd name="connsiteX66" fmla="*/ 2810885 w 4134860"/>
                <a:gd name="connsiteY66" fmla="*/ 1152525 h 1497433"/>
                <a:gd name="connsiteX67" fmla="*/ 2887085 w 4134860"/>
                <a:gd name="connsiteY67" fmla="*/ 1171575 h 1497433"/>
                <a:gd name="connsiteX68" fmla="*/ 2925185 w 4134860"/>
                <a:gd name="connsiteY68" fmla="*/ 1181100 h 1497433"/>
                <a:gd name="connsiteX69" fmla="*/ 2963285 w 4134860"/>
                <a:gd name="connsiteY69" fmla="*/ 1200150 h 1497433"/>
                <a:gd name="connsiteX70" fmla="*/ 2991860 w 4134860"/>
                <a:gd name="connsiteY70" fmla="*/ 1219200 h 1497433"/>
                <a:gd name="connsiteX71" fmla="*/ 3087110 w 4134860"/>
                <a:gd name="connsiteY71" fmla="*/ 1247775 h 1497433"/>
                <a:gd name="connsiteX72" fmla="*/ 3115685 w 4134860"/>
                <a:gd name="connsiteY72" fmla="*/ 1266825 h 1497433"/>
                <a:gd name="connsiteX73" fmla="*/ 3172835 w 4134860"/>
                <a:gd name="connsiteY73" fmla="*/ 1276350 h 1497433"/>
                <a:gd name="connsiteX74" fmla="*/ 3210935 w 4134860"/>
                <a:gd name="connsiteY74" fmla="*/ 1285875 h 1497433"/>
                <a:gd name="connsiteX75" fmla="*/ 3268085 w 4134860"/>
                <a:gd name="connsiteY75" fmla="*/ 1304925 h 1497433"/>
                <a:gd name="connsiteX76" fmla="*/ 3306185 w 4134860"/>
                <a:gd name="connsiteY76" fmla="*/ 1314450 h 1497433"/>
                <a:gd name="connsiteX77" fmla="*/ 3334760 w 4134860"/>
                <a:gd name="connsiteY77" fmla="*/ 1323975 h 1497433"/>
                <a:gd name="connsiteX78" fmla="*/ 3410960 w 4134860"/>
                <a:gd name="connsiteY78" fmla="*/ 1333500 h 1497433"/>
                <a:gd name="connsiteX79" fmla="*/ 3487160 w 4134860"/>
                <a:gd name="connsiteY79" fmla="*/ 1352550 h 1497433"/>
                <a:gd name="connsiteX80" fmla="*/ 3534785 w 4134860"/>
                <a:gd name="connsiteY80" fmla="*/ 1362075 h 1497433"/>
                <a:gd name="connsiteX81" fmla="*/ 3563360 w 4134860"/>
                <a:gd name="connsiteY81" fmla="*/ 1371600 h 1497433"/>
                <a:gd name="connsiteX82" fmla="*/ 3630035 w 4134860"/>
                <a:gd name="connsiteY82" fmla="*/ 1390650 h 1497433"/>
                <a:gd name="connsiteX83" fmla="*/ 3696710 w 4134860"/>
                <a:gd name="connsiteY83" fmla="*/ 1419225 h 1497433"/>
                <a:gd name="connsiteX84" fmla="*/ 3772910 w 4134860"/>
                <a:gd name="connsiteY84" fmla="*/ 1438275 h 1497433"/>
                <a:gd name="connsiteX85" fmla="*/ 3801485 w 4134860"/>
                <a:gd name="connsiteY85" fmla="*/ 1447800 h 1497433"/>
                <a:gd name="connsiteX86" fmla="*/ 3896735 w 4134860"/>
                <a:gd name="connsiteY86" fmla="*/ 1457325 h 1497433"/>
                <a:gd name="connsiteX87" fmla="*/ 4087235 w 4134860"/>
                <a:gd name="connsiteY87" fmla="*/ 1485900 h 1497433"/>
                <a:gd name="connsiteX88" fmla="*/ 4134860 w 4134860"/>
                <a:gd name="connsiteY88" fmla="*/ 1495425 h 1497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4134860" h="1497433">
                  <a:moveTo>
                    <a:pt x="896360" y="714375"/>
                  </a:moveTo>
                  <a:cubicBezTo>
                    <a:pt x="1044940" y="744091"/>
                    <a:pt x="960784" y="730972"/>
                    <a:pt x="1267835" y="714375"/>
                  </a:cubicBezTo>
                  <a:cubicBezTo>
                    <a:pt x="1277861" y="713833"/>
                    <a:pt x="1286724" y="707492"/>
                    <a:pt x="1296410" y="704850"/>
                  </a:cubicBezTo>
                  <a:cubicBezTo>
                    <a:pt x="1321669" y="697961"/>
                    <a:pt x="1346785" y="690104"/>
                    <a:pt x="1372610" y="685800"/>
                  </a:cubicBezTo>
                  <a:cubicBezTo>
                    <a:pt x="1473717" y="668949"/>
                    <a:pt x="1410496" y="677651"/>
                    <a:pt x="1563110" y="666750"/>
                  </a:cubicBezTo>
                  <a:cubicBezTo>
                    <a:pt x="1575810" y="663575"/>
                    <a:pt x="1588580" y="660669"/>
                    <a:pt x="1601210" y="657225"/>
                  </a:cubicBezTo>
                  <a:cubicBezTo>
                    <a:pt x="1623510" y="651143"/>
                    <a:pt x="1645284" y="643018"/>
                    <a:pt x="1667885" y="638175"/>
                  </a:cubicBezTo>
                  <a:cubicBezTo>
                    <a:pt x="1689837" y="633471"/>
                    <a:pt x="1712415" y="632341"/>
                    <a:pt x="1734560" y="628650"/>
                  </a:cubicBezTo>
                  <a:cubicBezTo>
                    <a:pt x="1750529" y="625988"/>
                    <a:pt x="1766310" y="622300"/>
                    <a:pt x="1782185" y="619125"/>
                  </a:cubicBezTo>
                  <a:cubicBezTo>
                    <a:pt x="1791560" y="614438"/>
                    <a:pt x="1839885" y="592244"/>
                    <a:pt x="1848860" y="581025"/>
                  </a:cubicBezTo>
                  <a:cubicBezTo>
                    <a:pt x="1855132" y="573185"/>
                    <a:pt x="1853895" y="561430"/>
                    <a:pt x="1858385" y="552450"/>
                  </a:cubicBezTo>
                  <a:cubicBezTo>
                    <a:pt x="1863505" y="542211"/>
                    <a:pt x="1870106" y="532669"/>
                    <a:pt x="1877435" y="523875"/>
                  </a:cubicBezTo>
                  <a:cubicBezTo>
                    <a:pt x="1915381" y="478339"/>
                    <a:pt x="1893717" y="510307"/>
                    <a:pt x="1934585" y="476250"/>
                  </a:cubicBezTo>
                  <a:cubicBezTo>
                    <a:pt x="1944933" y="467626"/>
                    <a:pt x="1953635" y="457200"/>
                    <a:pt x="1963160" y="447675"/>
                  </a:cubicBezTo>
                  <a:cubicBezTo>
                    <a:pt x="1966335" y="438150"/>
                    <a:pt x="1970716" y="428945"/>
                    <a:pt x="1972685" y="419100"/>
                  </a:cubicBezTo>
                  <a:cubicBezTo>
                    <a:pt x="1987452" y="345265"/>
                    <a:pt x="1988046" y="276828"/>
                    <a:pt x="1972685" y="200025"/>
                  </a:cubicBezTo>
                  <a:cubicBezTo>
                    <a:pt x="1969572" y="184458"/>
                    <a:pt x="1954441" y="173978"/>
                    <a:pt x="1944110" y="161925"/>
                  </a:cubicBezTo>
                  <a:cubicBezTo>
                    <a:pt x="1919664" y="133404"/>
                    <a:pt x="1916355" y="133897"/>
                    <a:pt x="1886960" y="114300"/>
                  </a:cubicBezTo>
                  <a:cubicBezTo>
                    <a:pt x="1844355" y="50393"/>
                    <a:pt x="1894544" y="113006"/>
                    <a:pt x="1839335" y="76200"/>
                  </a:cubicBezTo>
                  <a:cubicBezTo>
                    <a:pt x="1794473" y="46292"/>
                    <a:pt x="1828930" y="49350"/>
                    <a:pt x="1782185" y="28575"/>
                  </a:cubicBezTo>
                  <a:cubicBezTo>
                    <a:pt x="1763835" y="20420"/>
                    <a:pt x="1744085" y="15875"/>
                    <a:pt x="1725035" y="9525"/>
                  </a:cubicBezTo>
                  <a:lnTo>
                    <a:pt x="1696460" y="0"/>
                  </a:lnTo>
                  <a:lnTo>
                    <a:pt x="524885" y="9525"/>
                  </a:lnTo>
                  <a:cubicBezTo>
                    <a:pt x="413724" y="10932"/>
                    <a:pt x="302384" y="10937"/>
                    <a:pt x="191510" y="19050"/>
                  </a:cubicBezTo>
                  <a:cubicBezTo>
                    <a:pt x="171483" y="20515"/>
                    <a:pt x="134360" y="38100"/>
                    <a:pt x="134360" y="38100"/>
                  </a:cubicBezTo>
                  <a:lnTo>
                    <a:pt x="77210" y="95250"/>
                  </a:lnTo>
                  <a:cubicBezTo>
                    <a:pt x="52555" y="119905"/>
                    <a:pt x="21928" y="146796"/>
                    <a:pt x="10535" y="180975"/>
                  </a:cubicBezTo>
                  <a:lnTo>
                    <a:pt x="1010" y="209550"/>
                  </a:lnTo>
                  <a:cubicBezTo>
                    <a:pt x="4185" y="250825"/>
                    <a:pt x="0" y="293341"/>
                    <a:pt x="10535" y="333375"/>
                  </a:cubicBezTo>
                  <a:cubicBezTo>
                    <a:pt x="16362" y="355516"/>
                    <a:pt x="35935" y="371475"/>
                    <a:pt x="48635" y="390525"/>
                  </a:cubicBezTo>
                  <a:lnTo>
                    <a:pt x="67685" y="419100"/>
                  </a:lnTo>
                  <a:cubicBezTo>
                    <a:pt x="74035" y="428625"/>
                    <a:pt x="83115" y="436815"/>
                    <a:pt x="86735" y="447675"/>
                  </a:cubicBezTo>
                  <a:cubicBezTo>
                    <a:pt x="89910" y="457200"/>
                    <a:pt x="89988" y="468410"/>
                    <a:pt x="96260" y="476250"/>
                  </a:cubicBezTo>
                  <a:cubicBezTo>
                    <a:pt x="103411" y="485189"/>
                    <a:pt x="115310" y="488950"/>
                    <a:pt x="124835" y="495300"/>
                  </a:cubicBezTo>
                  <a:cubicBezTo>
                    <a:pt x="158829" y="546291"/>
                    <a:pt x="135790" y="515780"/>
                    <a:pt x="201035" y="581025"/>
                  </a:cubicBezTo>
                  <a:cubicBezTo>
                    <a:pt x="218980" y="598970"/>
                    <a:pt x="234315" y="618041"/>
                    <a:pt x="258185" y="628650"/>
                  </a:cubicBezTo>
                  <a:cubicBezTo>
                    <a:pt x="276535" y="636805"/>
                    <a:pt x="296285" y="641350"/>
                    <a:pt x="315335" y="647700"/>
                  </a:cubicBezTo>
                  <a:lnTo>
                    <a:pt x="343910" y="657225"/>
                  </a:lnTo>
                  <a:lnTo>
                    <a:pt x="372485" y="666750"/>
                  </a:lnTo>
                  <a:cubicBezTo>
                    <a:pt x="683334" y="656388"/>
                    <a:pt x="676847" y="650854"/>
                    <a:pt x="1010660" y="666750"/>
                  </a:cubicBezTo>
                  <a:cubicBezTo>
                    <a:pt x="1026831" y="667520"/>
                    <a:pt x="1042221" y="674267"/>
                    <a:pt x="1058285" y="676275"/>
                  </a:cubicBezTo>
                  <a:cubicBezTo>
                    <a:pt x="1121583" y="684187"/>
                    <a:pt x="1249219" y="691544"/>
                    <a:pt x="1305935" y="695325"/>
                  </a:cubicBezTo>
                  <a:cubicBezTo>
                    <a:pt x="1372926" y="717655"/>
                    <a:pt x="1292630" y="693107"/>
                    <a:pt x="1420235" y="714375"/>
                  </a:cubicBezTo>
                  <a:cubicBezTo>
                    <a:pt x="1430139" y="716026"/>
                    <a:pt x="1439156" y="721142"/>
                    <a:pt x="1448810" y="723900"/>
                  </a:cubicBezTo>
                  <a:cubicBezTo>
                    <a:pt x="1461397" y="727496"/>
                    <a:pt x="1474073" y="730858"/>
                    <a:pt x="1486910" y="733425"/>
                  </a:cubicBezTo>
                  <a:cubicBezTo>
                    <a:pt x="1505848" y="737213"/>
                    <a:pt x="1525207" y="738760"/>
                    <a:pt x="1544060" y="742950"/>
                  </a:cubicBezTo>
                  <a:cubicBezTo>
                    <a:pt x="1553861" y="745128"/>
                    <a:pt x="1562790" y="750506"/>
                    <a:pt x="1572635" y="752475"/>
                  </a:cubicBezTo>
                  <a:cubicBezTo>
                    <a:pt x="1594650" y="756878"/>
                    <a:pt x="1617221" y="757984"/>
                    <a:pt x="1639310" y="762000"/>
                  </a:cubicBezTo>
                  <a:cubicBezTo>
                    <a:pt x="1670980" y="767758"/>
                    <a:pt x="1704737" y="780634"/>
                    <a:pt x="1734560" y="790575"/>
                  </a:cubicBezTo>
                  <a:lnTo>
                    <a:pt x="1734560" y="790575"/>
                  </a:lnTo>
                  <a:cubicBezTo>
                    <a:pt x="1858278" y="815319"/>
                    <a:pt x="1704497" y="781556"/>
                    <a:pt x="1829810" y="819150"/>
                  </a:cubicBezTo>
                  <a:cubicBezTo>
                    <a:pt x="1845317" y="823802"/>
                    <a:pt x="1861729" y="824748"/>
                    <a:pt x="1877435" y="828675"/>
                  </a:cubicBezTo>
                  <a:cubicBezTo>
                    <a:pt x="1913176" y="837610"/>
                    <a:pt x="1905946" y="840894"/>
                    <a:pt x="1944110" y="857250"/>
                  </a:cubicBezTo>
                  <a:cubicBezTo>
                    <a:pt x="1953338" y="861205"/>
                    <a:pt x="1963457" y="862820"/>
                    <a:pt x="1972685" y="866775"/>
                  </a:cubicBezTo>
                  <a:cubicBezTo>
                    <a:pt x="2040307" y="895756"/>
                    <a:pt x="1982728" y="882585"/>
                    <a:pt x="2077460" y="904875"/>
                  </a:cubicBezTo>
                  <a:cubicBezTo>
                    <a:pt x="2108978" y="912291"/>
                    <a:pt x="2172710" y="923925"/>
                    <a:pt x="2172710" y="923925"/>
                  </a:cubicBezTo>
                  <a:cubicBezTo>
                    <a:pt x="2262061" y="968601"/>
                    <a:pt x="2150259" y="914945"/>
                    <a:pt x="2267960" y="962025"/>
                  </a:cubicBezTo>
                  <a:cubicBezTo>
                    <a:pt x="2283835" y="968375"/>
                    <a:pt x="2299208" y="976162"/>
                    <a:pt x="2315585" y="981075"/>
                  </a:cubicBezTo>
                  <a:cubicBezTo>
                    <a:pt x="2331092" y="985727"/>
                    <a:pt x="2347703" y="985948"/>
                    <a:pt x="2363210" y="990600"/>
                  </a:cubicBezTo>
                  <a:cubicBezTo>
                    <a:pt x="2379587" y="995513"/>
                    <a:pt x="2394826" y="1003647"/>
                    <a:pt x="2410835" y="1009650"/>
                  </a:cubicBezTo>
                  <a:cubicBezTo>
                    <a:pt x="2420236" y="1013175"/>
                    <a:pt x="2430009" y="1015650"/>
                    <a:pt x="2439410" y="1019175"/>
                  </a:cubicBezTo>
                  <a:cubicBezTo>
                    <a:pt x="2455419" y="1025178"/>
                    <a:pt x="2470693" y="1033197"/>
                    <a:pt x="2487035" y="1038225"/>
                  </a:cubicBezTo>
                  <a:cubicBezTo>
                    <a:pt x="2512059" y="1045925"/>
                    <a:pt x="2537835" y="1050925"/>
                    <a:pt x="2563235" y="1057275"/>
                  </a:cubicBezTo>
                  <a:cubicBezTo>
                    <a:pt x="2704670" y="1142136"/>
                    <a:pt x="2534503" y="1046322"/>
                    <a:pt x="2648960" y="1095375"/>
                  </a:cubicBezTo>
                  <a:cubicBezTo>
                    <a:pt x="2659482" y="1099884"/>
                    <a:pt x="2666816" y="1110405"/>
                    <a:pt x="2677535" y="1114425"/>
                  </a:cubicBezTo>
                  <a:cubicBezTo>
                    <a:pt x="2692694" y="1120109"/>
                    <a:pt x="2709594" y="1119502"/>
                    <a:pt x="2725160" y="1123950"/>
                  </a:cubicBezTo>
                  <a:cubicBezTo>
                    <a:pt x="2754122" y="1132225"/>
                    <a:pt x="2781664" y="1145220"/>
                    <a:pt x="2810885" y="1152525"/>
                  </a:cubicBezTo>
                  <a:lnTo>
                    <a:pt x="2887085" y="1171575"/>
                  </a:lnTo>
                  <a:cubicBezTo>
                    <a:pt x="2899785" y="1174750"/>
                    <a:pt x="2913476" y="1175246"/>
                    <a:pt x="2925185" y="1181100"/>
                  </a:cubicBezTo>
                  <a:cubicBezTo>
                    <a:pt x="2937885" y="1187450"/>
                    <a:pt x="2950957" y="1193105"/>
                    <a:pt x="2963285" y="1200150"/>
                  </a:cubicBezTo>
                  <a:cubicBezTo>
                    <a:pt x="2973224" y="1205830"/>
                    <a:pt x="2981141" y="1215180"/>
                    <a:pt x="2991860" y="1219200"/>
                  </a:cubicBezTo>
                  <a:cubicBezTo>
                    <a:pt x="3098936" y="1259354"/>
                    <a:pt x="2979373" y="1193906"/>
                    <a:pt x="3087110" y="1247775"/>
                  </a:cubicBezTo>
                  <a:cubicBezTo>
                    <a:pt x="3097349" y="1252895"/>
                    <a:pt x="3104825" y="1263205"/>
                    <a:pt x="3115685" y="1266825"/>
                  </a:cubicBezTo>
                  <a:cubicBezTo>
                    <a:pt x="3134007" y="1272932"/>
                    <a:pt x="3153897" y="1272562"/>
                    <a:pt x="3172835" y="1276350"/>
                  </a:cubicBezTo>
                  <a:cubicBezTo>
                    <a:pt x="3185672" y="1278917"/>
                    <a:pt x="3198396" y="1282113"/>
                    <a:pt x="3210935" y="1285875"/>
                  </a:cubicBezTo>
                  <a:cubicBezTo>
                    <a:pt x="3230169" y="1291645"/>
                    <a:pt x="3248604" y="1300055"/>
                    <a:pt x="3268085" y="1304925"/>
                  </a:cubicBezTo>
                  <a:cubicBezTo>
                    <a:pt x="3280785" y="1308100"/>
                    <a:pt x="3293598" y="1310854"/>
                    <a:pt x="3306185" y="1314450"/>
                  </a:cubicBezTo>
                  <a:cubicBezTo>
                    <a:pt x="3315839" y="1317208"/>
                    <a:pt x="3324882" y="1322179"/>
                    <a:pt x="3334760" y="1323975"/>
                  </a:cubicBezTo>
                  <a:cubicBezTo>
                    <a:pt x="3359945" y="1328554"/>
                    <a:pt x="3385801" y="1328783"/>
                    <a:pt x="3410960" y="1333500"/>
                  </a:cubicBezTo>
                  <a:cubicBezTo>
                    <a:pt x="3436693" y="1338325"/>
                    <a:pt x="3461487" y="1347415"/>
                    <a:pt x="3487160" y="1352550"/>
                  </a:cubicBezTo>
                  <a:cubicBezTo>
                    <a:pt x="3503035" y="1355725"/>
                    <a:pt x="3519079" y="1358148"/>
                    <a:pt x="3534785" y="1362075"/>
                  </a:cubicBezTo>
                  <a:cubicBezTo>
                    <a:pt x="3544525" y="1364510"/>
                    <a:pt x="3553706" y="1368842"/>
                    <a:pt x="3563360" y="1371600"/>
                  </a:cubicBezTo>
                  <a:cubicBezTo>
                    <a:pt x="3587527" y="1378505"/>
                    <a:pt x="3607197" y="1380862"/>
                    <a:pt x="3630035" y="1390650"/>
                  </a:cubicBezTo>
                  <a:cubicBezTo>
                    <a:pt x="3675570" y="1410165"/>
                    <a:pt x="3655757" y="1408056"/>
                    <a:pt x="3696710" y="1419225"/>
                  </a:cubicBezTo>
                  <a:cubicBezTo>
                    <a:pt x="3721969" y="1426114"/>
                    <a:pt x="3748072" y="1429996"/>
                    <a:pt x="3772910" y="1438275"/>
                  </a:cubicBezTo>
                  <a:cubicBezTo>
                    <a:pt x="3782435" y="1441450"/>
                    <a:pt x="3791562" y="1446273"/>
                    <a:pt x="3801485" y="1447800"/>
                  </a:cubicBezTo>
                  <a:cubicBezTo>
                    <a:pt x="3833022" y="1452652"/>
                    <a:pt x="3864985" y="1454150"/>
                    <a:pt x="3896735" y="1457325"/>
                  </a:cubicBezTo>
                  <a:cubicBezTo>
                    <a:pt x="3996161" y="1490467"/>
                    <a:pt x="3933856" y="1474944"/>
                    <a:pt x="4087235" y="1485900"/>
                  </a:cubicBezTo>
                  <a:cubicBezTo>
                    <a:pt x="4121834" y="1497433"/>
                    <a:pt x="4105770" y="1495425"/>
                    <a:pt x="4134860" y="1495425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2736699" y="2533650"/>
            <a:ext cx="6312050" cy="2085380"/>
            <a:chOff x="2736699" y="2533650"/>
            <a:chExt cx="6312050" cy="2085380"/>
          </a:xfrm>
        </p:grpSpPr>
        <p:sp>
          <p:nvSpPr>
            <p:cNvPr id="16" name="TextBox 15"/>
            <p:cNvSpPr txBox="1"/>
            <p:nvPr/>
          </p:nvSpPr>
          <p:spPr>
            <a:xfrm>
              <a:off x="6829872" y="3695700"/>
              <a:ext cx="22188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 smtClean="0">
                  <a:latin typeface="Comic Sans MS" pitchFamily="66" charset="0"/>
                </a:rPr>
                <a:t>Lifting a type into the value world</a:t>
              </a:r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2736699" y="2533650"/>
              <a:ext cx="4073676" cy="1392169"/>
            </a:xfrm>
            <a:custGeom>
              <a:avLst/>
              <a:gdLst>
                <a:gd name="connsiteX0" fmla="*/ 987576 w 4073676"/>
                <a:gd name="connsiteY0" fmla="*/ 409575 h 1392169"/>
                <a:gd name="connsiteX1" fmla="*/ 1101876 w 4073676"/>
                <a:gd name="connsiteY1" fmla="*/ 419100 h 1392169"/>
                <a:gd name="connsiteX2" fmla="*/ 1159026 w 4073676"/>
                <a:gd name="connsiteY2" fmla="*/ 428625 h 1392169"/>
                <a:gd name="connsiteX3" fmla="*/ 1273326 w 4073676"/>
                <a:gd name="connsiteY3" fmla="*/ 438150 h 1392169"/>
                <a:gd name="connsiteX4" fmla="*/ 1501926 w 4073676"/>
                <a:gd name="connsiteY4" fmla="*/ 428625 h 1392169"/>
                <a:gd name="connsiteX5" fmla="*/ 1578126 w 4073676"/>
                <a:gd name="connsiteY5" fmla="*/ 419100 h 1392169"/>
                <a:gd name="connsiteX6" fmla="*/ 1654326 w 4073676"/>
                <a:gd name="connsiteY6" fmla="*/ 400050 h 1392169"/>
                <a:gd name="connsiteX7" fmla="*/ 1682901 w 4073676"/>
                <a:gd name="connsiteY7" fmla="*/ 371475 h 1392169"/>
                <a:gd name="connsiteX8" fmla="*/ 1740051 w 4073676"/>
                <a:gd name="connsiteY8" fmla="*/ 333375 h 1392169"/>
                <a:gd name="connsiteX9" fmla="*/ 1797201 w 4073676"/>
                <a:gd name="connsiteY9" fmla="*/ 276225 h 1392169"/>
                <a:gd name="connsiteX10" fmla="*/ 1816251 w 4073676"/>
                <a:gd name="connsiteY10" fmla="*/ 247650 h 1392169"/>
                <a:gd name="connsiteX11" fmla="*/ 1863876 w 4073676"/>
                <a:gd name="connsiteY11" fmla="*/ 190500 h 1392169"/>
                <a:gd name="connsiteX12" fmla="*/ 1825776 w 4073676"/>
                <a:gd name="connsiteY12" fmla="*/ 152400 h 1392169"/>
                <a:gd name="connsiteX13" fmla="*/ 1740051 w 4073676"/>
                <a:gd name="connsiteY13" fmla="*/ 104775 h 1392169"/>
                <a:gd name="connsiteX14" fmla="*/ 1711476 w 4073676"/>
                <a:gd name="connsiteY14" fmla="*/ 76200 h 1392169"/>
                <a:gd name="connsiteX15" fmla="*/ 1682901 w 4073676"/>
                <a:gd name="connsiteY15" fmla="*/ 57150 h 1392169"/>
                <a:gd name="connsiteX16" fmla="*/ 1663851 w 4073676"/>
                <a:gd name="connsiteY16" fmla="*/ 28575 h 1392169"/>
                <a:gd name="connsiteX17" fmla="*/ 1549551 w 4073676"/>
                <a:gd name="connsiteY17" fmla="*/ 0 h 1392169"/>
                <a:gd name="connsiteX18" fmla="*/ 330351 w 4073676"/>
                <a:gd name="connsiteY18" fmla="*/ 9525 h 1392169"/>
                <a:gd name="connsiteX19" fmla="*/ 225576 w 4073676"/>
                <a:gd name="connsiteY19" fmla="*/ 28575 h 1392169"/>
                <a:gd name="connsiteX20" fmla="*/ 35076 w 4073676"/>
                <a:gd name="connsiteY20" fmla="*/ 47625 h 1392169"/>
                <a:gd name="connsiteX21" fmla="*/ 25551 w 4073676"/>
                <a:gd name="connsiteY21" fmla="*/ 171450 h 1392169"/>
                <a:gd name="connsiteX22" fmla="*/ 35076 w 4073676"/>
                <a:gd name="connsiteY22" fmla="*/ 200025 h 1392169"/>
                <a:gd name="connsiteX23" fmla="*/ 73176 w 4073676"/>
                <a:gd name="connsiteY23" fmla="*/ 257175 h 1392169"/>
                <a:gd name="connsiteX24" fmla="*/ 130326 w 4073676"/>
                <a:gd name="connsiteY24" fmla="*/ 295275 h 1392169"/>
                <a:gd name="connsiteX25" fmla="*/ 197001 w 4073676"/>
                <a:gd name="connsiteY25" fmla="*/ 323850 h 1392169"/>
                <a:gd name="connsiteX26" fmla="*/ 225576 w 4073676"/>
                <a:gd name="connsiteY26" fmla="*/ 333375 h 1392169"/>
                <a:gd name="connsiteX27" fmla="*/ 292251 w 4073676"/>
                <a:gd name="connsiteY27" fmla="*/ 361950 h 1392169"/>
                <a:gd name="connsiteX28" fmla="*/ 368451 w 4073676"/>
                <a:gd name="connsiteY28" fmla="*/ 371475 h 1392169"/>
                <a:gd name="connsiteX29" fmla="*/ 406551 w 4073676"/>
                <a:gd name="connsiteY29" fmla="*/ 381000 h 1392169"/>
                <a:gd name="connsiteX30" fmla="*/ 1168551 w 4073676"/>
                <a:gd name="connsiteY30" fmla="*/ 390525 h 1392169"/>
                <a:gd name="connsiteX31" fmla="*/ 1235226 w 4073676"/>
                <a:gd name="connsiteY31" fmla="*/ 400050 h 1392169"/>
                <a:gd name="connsiteX32" fmla="*/ 1330476 w 4073676"/>
                <a:gd name="connsiteY32" fmla="*/ 409575 h 1392169"/>
                <a:gd name="connsiteX33" fmla="*/ 1359051 w 4073676"/>
                <a:gd name="connsiteY33" fmla="*/ 419100 h 1392169"/>
                <a:gd name="connsiteX34" fmla="*/ 1435251 w 4073676"/>
                <a:gd name="connsiteY34" fmla="*/ 438150 h 1392169"/>
                <a:gd name="connsiteX35" fmla="*/ 1492401 w 4073676"/>
                <a:gd name="connsiteY35" fmla="*/ 447675 h 1392169"/>
                <a:gd name="connsiteX36" fmla="*/ 1540026 w 4073676"/>
                <a:gd name="connsiteY36" fmla="*/ 457200 h 1392169"/>
                <a:gd name="connsiteX37" fmla="*/ 1606701 w 4073676"/>
                <a:gd name="connsiteY37" fmla="*/ 466725 h 1392169"/>
                <a:gd name="connsiteX38" fmla="*/ 1682901 w 4073676"/>
                <a:gd name="connsiteY38" fmla="*/ 495300 h 1392169"/>
                <a:gd name="connsiteX39" fmla="*/ 1730526 w 4073676"/>
                <a:gd name="connsiteY39" fmla="*/ 523875 h 1392169"/>
                <a:gd name="connsiteX40" fmla="*/ 1806726 w 4073676"/>
                <a:gd name="connsiteY40" fmla="*/ 542925 h 1392169"/>
                <a:gd name="connsiteX41" fmla="*/ 1844826 w 4073676"/>
                <a:gd name="connsiteY41" fmla="*/ 561975 h 1392169"/>
                <a:gd name="connsiteX42" fmla="*/ 1873401 w 4073676"/>
                <a:gd name="connsiteY42" fmla="*/ 581025 h 1392169"/>
                <a:gd name="connsiteX43" fmla="*/ 1911501 w 4073676"/>
                <a:gd name="connsiteY43" fmla="*/ 590550 h 1392169"/>
                <a:gd name="connsiteX44" fmla="*/ 1968651 w 4073676"/>
                <a:gd name="connsiteY44" fmla="*/ 619125 h 1392169"/>
                <a:gd name="connsiteX45" fmla="*/ 2006751 w 4073676"/>
                <a:gd name="connsiteY45" fmla="*/ 647700 h 1392169"/>
                <a:gd name="connsiteX46" fmla="*/ 2054376 w 4073676"/>
                <a:gd name="connsiteY46" fmla="*/ 657225 h 1392169"/>
                <a:gd name="connsiteX47" fmla="*/ 2092476 w 4073676"/>
                <a:gd name="connsiteY47" fmla="*/ 666750 h 1392169"/>
                <a:gd name="connsiteX48" fmla="*/ 2121051 w 4073676"/>
                <a:gd name="connsiteY48" fmla="*/ 704850 h 1392169"/>
                <a:gd name="connsiteX49" fmla="*/ 2149626 w 4073676"/>
                <a:gd name="connsiteY49" fmla="*/ 714375 h 1392169"/>
                <a:gd name="connsiteX50" fmla="*/ 2187726 w 4073676"/>
                <a:gd name="connsiteY50" fmla="*/ 733425 h 1392169"/>
                <a:gd name="connsiteX51" fmla="*/ 2216301 w 4073676"/>
                <a:gd name="connsiteY51" fmla="*/ 752475 h 1392169"/>
                <a:gd name="connsiteX52" fmla="*/ 2244876 w 4073676"/>
                <a:gd name="connsiteY52" fmla="*/ 762000 h 1392169"/>
                <a:gd name="connsiteX53" fmla="*/ 2273451 w 4073676"/>
                <a:gd name="connsiteY53" fmla="*/ 781050 h 1392169"/>
                <a:gd name="connsiteX54" fmla="*/ 2483001 w 4073676"/>
                <a:gd name="connsiteY54" fmla="*/ 847725 h 1392169"/>
                <a:gd name="connsiteX55" fmla="*/ 2502051 w 4073676"/>
                <a:gd name="connsiteY55" fmla="*/ 876300 h 1392169"/>
                <a:gd name="connsiteX56" fmla="*/ 2625876 w 4073676"/>
                <a:gd name="connsiteY56" fmla="*/ 914400 h 1392169"/>
                <a:gd name="connsiteX57" fmla="*/ 2673501 w 4073676"/>
                <a:gd name="connsiteY57" fmla="*/ 952500 h 1392169"/>
                <a:gd name="connsiteX58" fmla="*/ 2873526 w 4073676"/>
                <a:gd name="connsiteY58" fmla="*/ 1009650 h 1392169"/>
                <a:gd name="connsiteX59" fmla="*/ 2930676 w 4073676"/>
                <a:gd name="connsiteY59" fmla="*/ 1076325 h 1392169"/>
                <a:gd name="connsiteX60" fmla="*/ 3225951 w 4073676"/>
                <a:gd name="connsiteY60" fmla="*/ 1190625 h 1392169"/>
                <a:gd name="connsiteX61" fmla="*/ 3349776 w 4073676"/>
                <a:gd name="connsiteY61" fmla="*/ 1257300 h 1392169"/>
                <a:gd name="connsiteX62" fmla="*/ 3445026 w 4073676"/>
                <a:gd name="connsiteY62" fmla="*/ 1276350 h 1392169"/>
                <a:gd name="connsiteX63" fmla="*/ 3483126 w 4073676"/>
                <a:gd name="connsiteY63" fmla="*/ 1285875 h 1392169"/>
                <a:gd name="connsiteX64" fmla="*/ 3616476 w 4073676"/>
                <a:gd name="connsiteY64" fmla="*/ 1314450 h 1392169"/>
                <a:gd name="connsiteX65" fmla="*/ 3664101 w 4073676"/>
                <a:gd name="connsiteY65" fmla="*/ 1323975 h 1392169"/>
                <a:gd name="connsiteX66" fmla="*/ 3702201 w 4073676"/>
                <a:gd name="connsiteY66" fmla="*/ 1343025 h 1392169"/>
                <a:gd name="connsiteX67" fmla="*/ 3749826 w 4073676"/>
                <a:gd name="connsiteY67" fmla="*/ 1352550 h 1392169"/>
                <a:gd name="connsiteX68" fmla="*/ 3940326 w 4073676"/>
                <a:gd name="connsiteY68" fmla="*/ 1371600 h 1392169"/>
                <a:gd name="connsiteX69" fmla="*/ 4073676 w 4073676"/>
                <a:gd name="connsiteY69" fmla="*/ 1381125 h 139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073676" h="1392169">
                  <a:moveTo>
                    <a:pt x="987576" y="409575"/>
                  </a:moveTo>
                  <a:cubicBezTo>
                    <a:pt x="1025676" y="412750"/>
                    <a:pt x="1063878" y="414878"/>
                    <a:pt x="1101876" y="419100"/>
                  </a:cubicBezTo>
                  <a:cubicBezTo>
                    <a:pt x="1121071" y="421233"/>
                    <a:pt x="1139831" y="426492"/>
                    <a:pt x="1159026" y="428625"/>
                  </a:cubicBezTo>
                  <a:cubicBezTo>
                    <a:pt x="1197024" y="432847"/>
                    <a:pt x="1235226" y="434975"/>
                    <a:pt x="1273326" y="438150"/>
                  </a:cubicBezTo>
                  <a:cubicBezTo>
                    <a:pt x="1349526" y="434975"/>
                    <a:pt x="1425808" y="433382"/>
                    <a:pt x="1501926" y="428625"/>
                  </a:cubicBezTo>
                  <a:cubicBezTo>
                    <a:pt x="1527474" y="427028"/>
                    <a:pt x="1552967" y="423817"/>
                    <a:pt x="1578126" y="419100"/>
                  </a:cubicBezTo>
                  <a:cubicBezTo>
                    <a:pt x="1603859" y="414275"/>
                    <a:pt x="1654326" y="400050"/>
                    <a:pt x="1654326" y="400050"/>
                  </a:cubicBezTo>
                  <a:cubicBezTo>
                    <a:pt x="1663851" y="390525"/>
                    <a:pt x="1672268" y="379745"/>
                    <a:pt x="1682901" y="371475"/>
                  </a:cubicBezTo>
                  <a:cubicBezTo>
                    <a:pt x="1700973" y="357419"/>
                    <a:pt x="1723862" y="349564"/>
                    <a:pt x="1740051" y="333375"/>
                  </a:cubicBezTo>
                  <a:cubicBezTo>
                    <a:pt x="1759101" y="314325"/>
                    <a:pt x="1782257" y="298641"/>
                    <a:pt x="1797201" y="276225"/>
                  </a:cubicBezTo>
                  <a:cubicBezTo>
                    <a:pt x="1803551" y="266700"/>
                    <a:pt x="1808922" y="256444"/>
                    <a:pt x="1816251" y="247650"/>
                  </a:cubicBezTo>
                  <a:cubicBezTo>
                    <a:pt x="1877367" y="174311"/>
                    <a:pt x="1816578" y="261446"/>
                    <a:pt x="1863876" y="190500"/>
                  </a:cubicBezTo>
                  <a:cubicBezTo>
                    <a:pt x="1847712" y="142009"/>
                    <a:pt x="1867340" y="175491"/>
                    <a:pt x="1825776" y="152400"/>
                  </a:cubicBezTo>
                  <a:cubicBezTo>
                    <a:pt x="1727520" y="97813"/>
                    <a:pt x="1804709" y="126328"/>
                    <a:pt x="1740051" y="104775"/>
                  </a:cubicBezTo>
                  <a:cubicBezTo>
                    <a:pt x="1730526" y="95250"/>
                    <a:pt x="1721824" y="84824"/>
                    <a:pt x="1711476" y="76200"/>
                  </a:cubicBezTo>
                  <a:cubicBezTo>
                    <a:pt x="1702682" y="68871"/>
                    <a:pt x="1690996" y="65245"/>
                    <a:pt x="1682901" y="57150"/>
                  </a:cubicBezTo>
                  <a:cubicBezTo>
                    <a:pt x="1674806" y="49055"/>
                    <a:pt x="1673559" y="34642"/>
                    <a:pt x="1663851" y="28575"/>
                  </a:cubicBezTo>
                  <a:cubicBezTo>
                    <a:pt x="1636407" y="11422"/>
                    <a:pt x="1580317" y="5128"/>
                    <a:pt x="1549551" y="0"/>
                  </a:cubicBezTo>
                  <a:lnTo>
                    <a:pt x="330351" y="9525"/>
                  </a:lnTo>
                  <a:cubicBezTo>
                    <a:pt x="312908" y="9785"/>
                    <a:pt x="245467" y="25260"/>
                    <a:pt x="225576" y="28575"/>
                  </a:cubicBezTo>
                  <a:cubicBezTo>
                    <a:pt x="146482" y="41757"/>
                    <a:pt x="128620" y="40429"/>
                    <a:pt x="35076" y="47625"/>
                  </a:cubicBezTo>
                  <a:cubicBezTo>
                    <a:pt x="0" y="100239"/>
                    <a:pt x="10221" y="71807"/>
                    <a:pt x="25551" y="171450"/>
                  </a:cubicBezTo>
                  <a:cubicBezTo>
                    <a:pt x="27078" y="181373"/>
                    <a:pt x="30200" y="191248"/>
                    <a:pt x="35076" y="200025"/>
                  </a:cubicBezTo>
                  <a:cubicBezTo>
                    <a:pt x="46195" y="220039"/>
                    <a:pt x="54126" y="244475"/>
                    <a:pt x="73176" y="257175"/>
                  </a:cubicBezTo>
                  <a:cubicBezTo>
                    <a:pt x="92226" y="269875"/>
                    <a:pt x="108606" y="288035"/>
                    <a:pt x="130326" y="295275"/>
                  </a:cubicBezTo>
                  <a:cubicBezTo>
                    <a:pt x="197339" y="317613"/>
                    <a:pt x="114611" y="288540"/>
                    <a:pt x="197001" y="323850"/>
                  </a:cubicBezTo>
                  <a:cubicBezTo>
                    <a:pt x="206229" y="327805"/>
                    <a:pt x="216596" y="328885"/>
                    <a:pt x="225576" y="333375"/>
                  </a:cubicBezTo>
                  <a:cubicBezTo>
                    <a:pt x="274020" y="357597"/>
                    <a:pt x="232780" y="352038"/>
                    <a:pt x="292251" y="361950"/>
                  </a:cubicBezTo>
                  <a:cubicBezTo>
                    <a:pt x="317500" y="366158"/>
                    <a:pt x="343202" y="367267"/>
                    <a:pt x="368451" y="371475"/>
                  </a:cubicBezTo>
                  <a:cubicBezTo>
                    <a:pt x="381364" y="373627"/>
                    <a:pt x="393464" y="380688"/>
                    <a:pt x="406551" y="381000"/>
                  </a:cubicBezTo>
                  <a:cubicBezTo>
                    <a:pt x="660499" y="387046"/>
                    <a:pt x="914551" y="387350"/>
                    <a:pt x="1168551" y="390525"/>
                  </a:cubicBezTo>
                  <a:cubicBezTo>
                    <a:pt x="1190776" y="393700"/>
                    <a:pt x="1212929" y="397427"/>
                    <a:pt x="1235226" y="400050"/>
                  </a:cubicBezTo>
                  <a:cubicBezTo>
                    <a:pt x="1266916" y="403778"/>
                    <a:pt x="1298939" y="404723"/>
                    <a:pt x="1330476" y="409575"/>
                  </a:cubicBezTo>
                  <a:cubicBezTo>
                    <a:pt x="1340399" y="411102"/>
                    <a:pt x="1349365" y="416458"/>
                    <a:pt x="1359051" y="419100"/>
                  </a:cubicBezTo>
                  <a:cubicBezTo>
                    <a:pt x="1384310" y="425989"/>
                    <a:pt x="1409426" y="433846"/>
                    <a:pt x="1435251" y="438150"/>
                  </a:cubicBezTo>
                  <a:lnTo>
                    <a:pt x="1492401" y="447675"/>
                  </a:lnTo>
                  <a:cubicBezTo>
                    <a:pt x="1508329" y="450571"/>
                    <a:pt x="1524057" y="454538"/>
                    <a:pt x="1540026" y="457200"/>
                  </a:cubicBezTo>
                  <a:cubicBezTo>
                    <a:pt x="1562171" y="460891"/>
                    <a:pt x="1584476" y="463550"/>
                    <a:pt x="1606701" y="466725"/>
                  </a:cubicBezTo>
                  <a:cubicBezTo>
                    <a:pt x="1631432" y="474969"/>
                    <a:pt x="1660122" y="483911"/>
                    <a:pt x="1682901" y="495300"/>
                  </a:cubicBezTo>
                  <a:cubicBezTo>
                    <a:pt x="1699460" y="503579"/>
                    <a:pt x="1713247" y="517229"/>
                    <a:pt x="1730526" y="523875"/>
                  </a:cubicBezTo>
                  <a:cubicBezTo>
                    <a:pt x="1754963" y="533274"/>
                    <a:pt x="1783308" y="531216"/>
                    <a:pt x="1806726" y="542925"/>
                  </a:cubicBezTo>
                  <a:cubicBezTo>
                    <a:pt x="1819426" y="549275"/>
                    <a:pt x="1832498" y="554930"/>
                    <a:pt x="1844826" y="561975"/>
                  </a:cubicBezTo>
                  <a:cubicBezTo>
                    <a:pt x="1854765" y="567655"/>
                    <a:pt x="1862879" y="576516"/>
                    <a:pt x="1873401" y="581025"/>
                  </a:cubicBezTo>
                  <a:cubicBezTo>
                    <a:pt x="1885433" y="586182"/>
                    <a:pt x="1899346" y="585688"/>
                    <a:pt x="1911501" y="590550"/>
                  </a:cubicBezTo>
                  <a:cubicBezTo>
                    <a:pt x="1931276" y="598460"/>
                    <a:pt x="1950388" y="608167"/>
                    <a:pt x="1968651" y="619125"/>
                  </a:cubicBezTo>
                  <a:cubicBezTo>
                    <a:pt x="1982264" y="627293"/>
                    <a:pt x="1992244" y="641253"/>
                    <a:pt x="2006751" y="647700"/>
                  </a:cubicBezTo>
                  <a:cubicBezTo>
                    <a:pt x="2021545" y="654275"/>
                    <a:pt x="2038572" y="653713"/>
                    <a:pt x="2054376" y="657225"/>
                  </a:cubicBezTo>
                  <a:cubicBezTo>
                    <a:pt x="2067155" y="660065"/>
                    <a:pt x="2079776" y="663575"/>
                    <a:pt x="2092476" y="666750"/>
                  </a:cubicBezTo>
                  <a:cubicBezTo>
                    <a:pt x="2102001" y="679450"/>
                    <a:pt x="2108855" y="694687"/>
                    <a:pt x="2121051" y="704850"/>
                  </a:cubicBezTo>
                  <a:cubicBezTo>
                    <a:pt x="2128764" y="711278"/>
                    <a:pt x="2140398" y="710420"/>
                    <a:pt x="2149626" y="714375"/>
                  </a:cubicBezTo>
                  <a:cubicBezTo>
                    <a:pt x="2162677" y="719968"/>
                    <a:pt x="2175398" y="726380"/>
                    <a:pt x="2187726" y="733425"/>
                  </a:cubicBezTo>
                  <a:cubicBezTo>
                    <a:pt x="2197665" y="739105"/>
                    <a:pt x="2206062" y="747355"/>
                    <a:pt x="2216301" y="752475"/>
                  </a:cubicBezTo>
                  <a:cubicBezTo>
                    <a:pt x="2225281" y="756965"/>
                    <a:pt x="2235896" y="757510"/>
                    <a:pt x="2244876" y="762000"/>
                  </a:cubicBezTo>
                  <a:cubicBezTo>
                    <a:pt x="2255115" y="767120"/>
                    <a:pt x="2263029" y="776313"/>
                    <a:pt x="2273451" y="781050"/>
                  </a:cubicBezTo>
                  <a:cubicBezTo>
                    <a:pt x="2336640" y="809772"/>
                    <a:pt x="2419504" y="829583"/>
                    <a:pt x="2483001" y="847725"/>
                  </a:cubicBezTo>
                  <a:cubicBezTo>
                    <a:pt x="2489351" y="857250"/>
                    <a:pt x="2492343" y="870233"/>
                    <a:pt x="2502051" y="876300"/>
                  </a:cubicBezTo>
                  <a:cubicBezTo>
                    <a:pt x="2513150" y="883237"/>
                    <a:pt x="2618143" y="912191"/>
                    <a:pt x="2625876" y="914400"/>
                  </a:cubicBezTo>
                  <a:cubicBezTo>
                    <a:pt x="2641751" y="927100"/>
                    <a:pt x="2654526" y="945202"/>
                    <a:pt x="2673501" y="952500"/>
                  </a:cubicBezTo>
                  <a:cubicBezTo>
                    <a:pt x="2738222" y="977393"/>
                    <a:pt x="2873526" y="1009650"/>
                    <a:pt x="2873526" y="1009650"/>
                  </a:cubicBezTo>
                  <a:cubicBezTo>
                    <a:pt x="2892576" y="1031875"/>
                    <a:pt x="2905575" y="1061265"/>
                    <a:pt x="2930676" y="1076325"/>
                  </a:cubicBezTo>
                  <a:cubicBezTo>
                    <a:pt x="3061219" y="1154651"/>
                    <a:pt x="3103210" y="1140084"/>
                    <a:pt x="3225951" y="1190625"/>
                  </a:cubicBezTo>
                  <a:cubicBezTo>
                    <a:pt x="3342168" y="1238479"/>
                    <a:pt x="3189154" y="1203759"/>
                    <a:pt x="3349776" y="1257300"/>
                  </a:cubicBezTo>
                  <a:cubicBezTo>
                    <a:pt x="3380493" y="1267539"/>
                    <a:pt x="3413366" y="1269566"/>
                    <a:pt x="3445026" y="1276350"/>
                  </a:cubicBezTo>
                  <a:cubicBezTo>
                    <a:pt x="3457826" y="1279093"/>
                    <a:pt x="3470347" y="1283035"/>
                    <a:pt x="3483126" y="1285875"/>
                  </a:cubicBezTo>
                  <a:lnTo>
                    <a:pt x="3616476" y="1314450"/>
                  </a:lnTo>
                  <a:cubicBezTo>
                    <a:pt x="3632318" y="1317785"/>
                    <a:pt x="3664101" y="1323975"/>
                    <a:pt x="3664101" y="1323975"/>
                  </a:cubicBezTo>
                  <a:cubicBezTo>
                    <a:pt x="3676801" y="1330325"/>
                    <a:pt x="3688731" y="1338535"/>
                    <a:pt x="3702201" y="1343025"/>
                  </a:cubicBezTo>
                  <a:cubicBezTo>
                    <a:pt x="3717560" y="1348145"/>
                    <a:pt x="3733898" y="1349654"/>
                    <a:pt x="3749826" y="1352550"/>
                  </a:cubicBezTo>
                  <a:cubicBezTo>
                    <a:pt x="3837055" y="1368410"/>
                    <a:pt x="3819734" y="1362986"/>
                    <a:pt x="3940326" y="1371600"/>
                  </a:cubicBezTo>
                  <a:cubicBezTo>
                    <a:pt x="4002034" y="1392169"/>
                    <a:pt x="3958861" y="1381125"/>
                    <a:pt x="4073676" y="1381125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571625" y="5600700"/>
            <a:ext cx="641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Structural interpretation of a loop – unfold it to generate an acyclic graph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Elaboration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496" y="1518260"/>
            <a:ext cx="7772400" cy="4114800"/>
          </a:xfrm>
        </p:spPr>
        <p:txBody>
          <a:bodyPr/>
          <a:lstStyle/>
          <a:p>
            <a:r>
              <a:rPr lang="en-US" sz="2400" dirty="0" smtClean="0"/>
              <a:t>When Bluespec program are compiled, type checking is done first. Then the compiler eliminates many constructs which have no direct hardware meaning, like Integers, loops</a:t>
            </a:r>
            <a:endParaRPr lang="en-US" sz="2400" dirty="0"/>
          </a:p>
        </p:txBody>
      </p:sp>
      <p:sp>
        <p:nvSpPr>
          <p:cNvPr id="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64365" y="4866605"/>
            <a:ext cx="8318500" cy="16819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cs0 =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y[0],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c[0]); c[1]=cs0[1]; s[0]=cs0[0];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cs1 =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(x[1], y[1], c[1]); c[2]=cs1[1]; s[1]=cs1[0];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(x[valw-1], y[valw-1], c[valw-1]);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c[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[1]; s[valw-1]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[0];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316173" y="4107976"/>
            <a:ext cx="407158" cy="1173708"/>
          </a:xfrm>
          <a:custGeom>
            <a:avLst/>
            <a:gdLst>
              <a:gd name="connsiteX0" fmla="*/ 407158 w 407158"/>
              <a:gd name="connsiteY0" fmla="*/ 0 h 1173708"/>
              <a:gd name="connsiteX1" fmla="*/ 11373 w 407158"/>
              <a:gd name="connsiteY1" fmla="*/ 504967 h 1173708"/>
              <a:gd name="connsiteX2" fmla="*/ 338920 w 407158"/>
              <a:gd name="connsiteY2" fmla="*/ 1173708 h 1173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158" h="1173708">
                <a:moveTo>
                  <a:pt x="407158" y="0"/>
                </a:moveTo>
                <a:cubicBezTo>
                  <a:pt x="214952" y="154674"/>
                  <a:pt x="22746" y="309349"/>
                  <a:pt x="11373" y="504967"/>
                </a:cubicBezTo>
                <a:cubicBezTo>
                  <a:pt x="0" y="700585"/>
                  <a:pt x="169460" y="937146"/>
                  <a:pt x="338920" y="1173708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1456123" y="3247586"/>
            <a:ext cx="6071737" cy="136804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(Integer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=i+1)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let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],y[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],c[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c[i+1]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[1]; s[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Learn </a:t>
            </a:r>
            <a:r>
              <a:rPr lang="en-US" dirty="0" err="1" smtClean="0"/>
              <a:t>Bluespec</a:t>
            </a:r>
            <a:r>
              <a:rPr lang="en-US" dirty="0" smtClean="0"/>
              <a:t> in the context of designing microprocessors</a:t>
            </a:r>
          </a:p>
          <a:p>
            <a:r>
              <a:rPr lang="en-US" dirty="0" smtClean="0"/>
              <a:t>Course is taken from a 1 semester MIT undergraduate course</a:t>
            </a:r>
          </a:p>
          <a:p>
            <a:pPr lvl="1"/>
            <a:r>
              <a:rPr lang="en-US" dirty="0" smtClean="0"/>
              <a:t>Assumes you have good programming experience, some knowledge of architecture</a:t>
            </a:r>
          </a:p>
          <a:p>
            <a:pPr lvl="1"/>
            <a:r>
              <a:rPr lang="en-US" dirty="0" smtClean="0"/>
              <a:t>However, we are compressed to 1 week so it will be challenging for both me and you</a:t>
            </a:r>
          </a:p>
          <a:p>
            <a:pPr lvl="1"/>
            <a:r>
              <a:rPr lang="en-US" dirty="0" smtClean="0"/>
              <a:t>Designed in MIT-style: doesn’t tell you everything, you learn a lot from the labs</a:t>
            </a:r>
          </a:p>
          <a:p>
            <a:r>
              <a:rPr lang="en-US" dirty="0" smtClean="0"/>
              <a:t>Each day will consist of 2 lectures (approximately 1.25 hours each separated by a short break) in the morning, labs in the afternoon</a:t>
            </a:r>
          </a:p>
          <a:p>
            <a:r>
              <a:rPr lang="en-US" dirty="0" smtClean="0"/>
              <a:t>A survey will be taken at the end of each day to help affect future days (anonymous!)</a:t>
            </a:r>
          </a:p>
          <a:p>
            <a:pPr lvl="1"/>
            <a:r>
              <a:rPr lang="en-US" dirty="0" smtClean="0"/>
              <a:t>Today’s survey at </a:t>
            </a:r>
          </a:p>
          <a:p>
            <a:pPr lvl="1"/>
            <a:r>
              <a:rPr lang="en-US" dirty="0" smtClean="0">
                <a:hlinkClick r:id="rId2"/>
              </a:rPr>
              <a:t>http://www.surveymonkey.com/s/BDCMJ9Z</a:t>
            </a:r>
            <a:endParaRPr lang="en-US" dirty="0" smtClean="0"/>
          </a:p>
          <a:p>
            <a:pPr lvl="1"/>
            <a:r>
              <a:rPr lang="en-US" dirty="0" smtClean="0"/>
              <a:t>Let me know if you understand my English!</a:t>
            </a:r>
          </a:p>
          <a:p>
            <a:r>
              <a:rPr lang="en-US" dirty="0" smtClean="0"/>
              <a:t>I (and my department) are very interested in recruiting top graduate students from </a:t>
            </a:r>
            <a:r>
              <a:rPr lang="en-US" dirty="0" err="1" smtClean="0"/>
              <a:t>Beihang</a:t>
            </a:r>
            <a:endParaRPr lang="en-US" dirty="0" smtClean="0"/>
          </a:p>
          <a:p>
            <a:pPr lvl="1"/>
            <a:r>
              <a:rPr lang="en-US" dirty="0" smtClean="0"/>
              <a:t>Would be happy to have a discussion session about it (I’m co-head of CE admissions)</a:t>
            </a:r>
          </a:p>
          <a:p>
            <a:pPr lvl="1"/>
            <a:r>
              <a:rPr lang="en-US" dirty="0" smtClean="0"/>
              <a:t>Would be happy to discuss my research (and I can probably discuss others’ research in my department and somewhat around the US)</a:t>
            </a:r>
          </a:p>
          <a:p>
            <a:pPr lvl="1"/>
            <a:r>
              <a:rPr lang="en-US" dirty="0" smtClean="0"/>
              <a:t>Put a time survey into the first survey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dirty="0" smtClean="0">
                <a:latin typeface="+mn-lt"/>
                <a:cs typeface="Courier New" pitchFamily="49" charset="0"/>
              </a:rPr>
              <a:t> </a:t>
            </a:r>
            <a:r>
              <a:rPr lang="en-US" dirty="0" smtClean="0"/>
              <a:t>versus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#(32)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346" y="1536510"/>
            <a:ext cx="7772400" cy="4181901"/>
          </a:xfrm>
        </p:spPr>
        <p:txBody>
          <a:bodyPr/>
          <a:lstStyle/>
          <a:p>
            <a:r>
              <a:rPr lang="en-US" sz="2400" dirty="0" smtClean="0"/>
              <a:t>In mathematics integers are unbounded but in computer systems integers always have a fixed size</a:t>
            </a:r>
          </a:p>
          <a:p>
            <a:r>
              <a:rPr lang="en-US" sz="2400" dirty="0" err="1" smtClean="0"/>
              <a:t>Bluespec</a:t>
            </a:r>
            <a:r>
              <a:rPr lang="en-US" sz="2400" dirty="0" smtClean="0"/>
              <a:t> allows us to express both types of integers, though unbounded integers are used only as a programming convenience</a:t>
            </a:r>
            <a:endParaRPr lang="en-US" sz="2400" dirty="0"/>
          </a:p>
        </p:txBody>
      </p:sp>
      <p:sp>
        <p:nvSpPr>
          <p:cNvPr id="11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1694490" y="3995524"/>
            <a:ext cx="6071737" cy="17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(Integer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=i+1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],y[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],c[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c[i+1]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[1]; s[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synonyms</a:t>
            </a:r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4493" y="1622573"/>
            <a:ext cx="7923574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bit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[7:0] Byte;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it#(8) Byte;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Bit#(32) Word;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Tuple2#(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a,a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Pair#(type a); 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#(n)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#(type n); 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#(n)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#(numeric type n); </a:t>
            </a:r>
          </a:p>
        </p:txBody>
      </p:sp>
      <p:sp>
        <p:nvSpPr>
          <p:cNvPr id="8" name="Arc 7"/>
          <p:cNvSpPr/>
          <p:nvPr/>
        </p:nvSpPr>
        <p:spPr bwMode="auto">
          <a:xfrm>
            <a:off x="6677247" y="4518837"/>
            <a:ext cx="616688" cy="712382"/>
          </a:xfrm>
          <a:prstGeom prst="arc">
            <a:avLst>
              <a:gd name="adj1" fmla="val 16200000"/>
              <a:gd name="adj2" fmla="val 5201886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41574" y="4635796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The same</a:t>
            </a:r>
            <a:endParaRPr lang="en-US" dirty="0"/>
          </a:p>
        </p:txBody>
      </p:sp>
      <p:sp>
        <p:nvSpPr>
          <p:cNvPr id="10" name="Arc 9"/>
          <p:cNvSpPr/>
          <p:nvPr/>
        </p:nvSpPr>
        <p:spPr bwMode="auto">
          <a:xfrm>
            <a:off x="4693719" y="1801706"/>
            <a:ext cx="616688" cy="712382"/>
          </a:xfrm>
          <a:prstGeom prst="arc">
            <a:avLst>
              <a:gd name="adj1" fmla="val 16200000"/>
              <a:gd name="adj2" fmla="val 5201886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8046" y="1918665"/>
            <a:ext cx="318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The same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  <p:bldP spid="9" grpId="0"/>
      <p:bldP spid="10" grpId="0" animBg="1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8234149" cy="1143000"/>
          </a:xfrm>
        </p:spPr>
        <p:txBody>
          <a:bodyPr/>
          <a:lstStyle/>
          <a:p>
            <a:r>
              <a:rPr lang="en-US" dirty="0" smtClean="0"/>
              <a:t>Arithmetic-Logic Unit (ALU)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98060" y="4260939"/>
            <a:ext cx="531239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/>
              <a:t>ALU performs all the arithmetic and logical functions 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792144" y="1732411"/>
            <a:ext cx="3789885" cy="2174853"/>
            <a:chOff x="5514594" y="3808861"/>
            <a:chExt cx="3789885" cy="2174853"/>
          </a:xfrm>
        </p:grpSpPr>
        <p:sp>
          <p:nvSpPr>
            <p:cNvPr id="20" name="Freeform 135"/>
            <p:cNvSpPr>
              <a:spLocks/>
            </p:cNvSpPr>
            <p:nvPr/>
          </p:nvSpPr>
          <p:spPr bwMode="auto">
            <a:xfrm flipV="1">
              <a:off x="6188928" y="4728001"/>
              <a:ext cx="765175" cy="1255713"/>
            </a:xfrm>
            <a:custGeom>
              <a:avLst/>
              <a:gdLst>
                <a:gd name="T0" fmla="*/ 0 w 961"/>
                <a:gd name="T1" fmla="*/ 0 h 1652"/>
                <a:gd name="T2" fmla="*/ 481 w 961"/>
                <a:gd name="T3" fmla="*/ 147 h 1652"/>
                <a:gd name="T4" fmla="*/ 481 w 961"/>
                <a:gd name="T5" fmla="*/ 570 h 1652"/>
                <a:gd name="T6" fmla="*/ 0 w 961"/>
                <a:gd name="T7" fmla="*/ 791 h 1652"/>
                <a:gd name="T8" fmla="*/ 0 w 961"/>
                <a:gd name="T9" fmla="*/ 460 h 1652"/>
                <a:gd name="T10" fmla="*/ 96 w 961"/>
                <a:gd name="T11" fmla="*/ 386 h 1652"/>
                <a:gd name="T12" fmla="*/ 0 w 961"/>
                <a:gd name="T13" fmla="*/ 331 h 1652"/>
                <a:gd name="T14" fmla="*/ 0 w 961"/>
                <a:gd name="T15" fmla="*/ 0 h 16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61"/>
                <a:gd name="T25" fmla="*/ 0 h 1652"/>
                <a:gd name="T26" fmla="*/ 961 w 961"/>
                <a:gd name="T27" fmla="*/ 1652 h 165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61" h="1652">
                  <a:moveTo>
                    <a:pt x="0" y="0"/>
                  </a:moveTo>
                  <a:lnTo>
                    <a:pt x="960" y="307"/>
                  </a:lnTo>
                  <a:lnTo>
                    <a:pt x="960" y="1190"/>
                  </a:lnTo>
                  <a:lnTo>
                    <a:pt x="0" y="1651"/>
                  </a:lnTo>
                  <a:lnTo>
                    <a:pt x="0" y="960"/>
                  </a:lnTo>
                  <a:lnTo>
                    <a:pt x="192" y="806"/>
                  </a:lnTo>
                  <a:lnTo>
                    <a:pt x="0" y="691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1" name="Line 136"/>
            <p:cNvSpPr>
              <a:spLocks noChangeShapeType="1"/>
            </p:cNvSpPr>
            <p:nvPr/>
          </p:nvSpPr>
          <p:spPr bwMode="auto">
            <a:xfrm flipV="1">
              <a:off x="5846028" y="5655101"/>
              <a:ext cx="35401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2" name="Line 137"/>
            <p:cNvSpPr>
              <a:spLocks noChangeShapeType="1"/>
            </p:cNvSpPr>
            <p:nvPr/>
          </p:nvSpPr>
          <p:spPr bwMode="auto">
            <a:xfrm flipV="1">
              <a:off x="5846028" y="4996289"/>
              <a:ext cx="32702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3" name="Line 138"/>
            <p:cNvSpPr>
              <a:spLocks noChangeShapeType="1"/>
            </p:cNvSpPr>
            <p:nvPr/>
          </p:nvSpPr>
          <p:spPr bwMode="auto">
            <a:xfrm flipV="1">
              <a:off x="6960453" y="5583664"/>
              <a:ext cx="3556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4" name="Line 139"/>
            <p:cNvSpPr>
              <a:spLocks noChangeShapeType="1"/>
            </p:cNvSpPr>
            <p:nvPr/>
          </p:nvSpPr>
          <p:spPr bwMode="auto">
            <a:xfrm flipV="1">
              <a:off x="6960453" y="5212189"/>
              <a:ext cx="3556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5" name="Line 140"/>
            <p:cNvSpPr>
              <a:spLocks noChangeShapeType="1"/>
            </p:cNvSpPr>
            <p:nvPr/>
          </p:nvSpPr>
          <p:spPr bwMode="auto">
            <a:xfrm>
              <a:off x="6555641" y="4242226"/>
              <a:ext cx="0" cy="6556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" name="Rectangle 141"/>
            <p:cNvSpPr>
              <a:spLocks noChangeArrowheads="1"/>
            </p:cNvSpPr>
            <p:nvPr/>
          </p:nvSpPr>
          <p:spPr bwMode="auto">
            <a:xfrm>
              <a:off x="6197859" y="3808861"/>
              <a:ext cx="3106620" cy="15202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73025" tIns="36512" rIns="73025" bIns="36512">
              <a:spAutoFit/>
            </a:bodyPr>
            <a:lstStyle/>
            <a:p>
              <a:pPr defTabSz="585788" eaLnBrk="0" hangingPunc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b="0" dirty="0" smtClean="0">
                  <a:solidFill>
                    <a:srgbClr val="56127A"/>
                  </a:solidFill>
                  <a:latin typeface="Verdana" pitchFamily="34" charset="0"/>
                </a:rPr>
                <a:t>Op</a:t>
              </a:r>
              <a:endParaRPr lang="en-US" b="0" dirty="0">
                <a:solidFill>
                  <a:srgbClr val="56127A"/>
                </a:solidFill>
                <a:latin typeface="Verdana" pitchFamily="34" charset="0"/>
              </a:endParaRPr>
            </a:p>
            <a:p>
              <a:pPr defTabSz="585788" eaLnBrk="0" hangingPunc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b="0" dirty="0">
                  <a:solidFill>
                    <a:srgbClr val="56127A"/>
                  </a:solidFill>
                  <a:latin typeface="Verdana" pitchFamily="34" charset="0"/>
                </a:rPr>
                <a:t>    </a:t>
              </a:r>
              <a:r>
                <a:rPr lang="en-US" sz="1800" b="0" dirty="0" smtClean="0">
                  <a:solidFill>
                    <a:srgbClr val="56127A"/>
                  </a:solidFill>
                  <a:latin typeface="Verdana" pitchFamily="34" charset="0"/>
                </a:rPr>
                <a:t>- </a:t>
              </a:r>
              <a:r>
                <a:rPr lang="en-US" sz="1800" b="0" dirty="0">
                  <a:solidFill>
                    <a:srgbClr val="56127A"/>
                  </a:solidFill>
                  <a:latin typeface="Verdana" pitchFamily="34" charset="0"/>
                </a:rPr>
                <a:t>Add, Sub, ...</a:t>
              </a:r>
            </a:p>
            <a:p>
              <a:pPr defTabSz="585788" eaLnBrk="0" hangingPunc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b="0" dirty="0">
                  <a:solidFill>
                    <a:srgbClr val="56127A"/>
                  </a:solidFill>
                  <a:latin typeface="Verdana" pitchFamily="34" charset="0"/>
                </a:rPr>
                <a:t>     - And, Or, </a:t>
              </a:r>
              <a:r>
                <a:rPr lang="en-US" sz="1800" b="0" dirty="0" err="1">
                  <a:solidFill>
                    <a:srgbClr val="56127A"/>
                  </a:solidFill>
                  <a:latin typeface="Verdana" pitchFamily="34" charset="0"/>
                </a:rPr>
                <a:t>Xor</a:t>
              </a:r>
              <a:r>
                <a:rPr lang="en-US" sz="1800" b="0" dirty="0">
                  <a:solidFill>
                    <a:srgbClr val="56127A"/>
                  </a:solidFill>
                  <a:latin typeface="Verdana" pitchFamily="34" charset="0"/>
                </a:rPr>
                <a:t>, Not, ...</a:t>
              </a:r>
            </a:p>
            <a:p>
              <a:pPr defTabSz="585788" eaLnBrk="0" hangingPunc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 smtClean="0">
                  <a:solidFill>
                    <a:srgbClr val="56127A"/>
                  </a:solidFill>
                  <a:latin typeface="Verdana" pitchFamily="34" charset="0"/>
                </a:rPr>
                <a:t>  </a:t>
              </a:r>
              <a:r>
                <a:rPr lang="en-US" sz="1800" b="0" dirty="0" smtClean="0">
                  <a:solidFill>
                    <a:srgbClr val="56127A"/>
                  </a:solidFill>
                  <a:latin typeface="Verdana" pitchFamily="34" charset="0"/>
                </a:rPr>
                <a:t>   </a:t>
              </a:r>
              <a:r>
                <a:rPr lang="en-US" sz="1800" b="0" dirty="0">
                  <a:solidFill>
                    <a:srgbClr val="56127A"/>
                  </a:solidFill>
                  <a:latin typeface="Verdana" pitchFamily="34" charset="0"/>
                </a:rPr>
                <a:t>- GT, LT, EQ, Zero, ...</a:t>
              </a:r>
            </a:p>
            <a:p>
              <a:pPr defTabSz="585788" eaLnBrk="0" hangingPunct="0"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b="0" dirty="0">
                  <a:solidFill>
                    <a:srgbClr val="56127A"/>
                  </a:solidFill>
                  <a:latin typeface="Verdana" pitchFamily="34" charset="0"/>
                </a:rPr>
                <a:t>    </a:t>
              </a:r>
            </a:p>
          </p:txBody>
        </p:sp>
        <p:sp>
          <p:nvSpPr>
            <p:cNvPr id="15" name="Rectangle 142"/>
            <p:cNvSpPr>
              <a:spLocks noChangeArrowheads="1"/>
            </p:cNvSpPr>
            <p:nvPr/>
          </p:nvSpPr>
          <p:spPr bwMode="auto">
            <a:xfrm>
              <a:off x="7312878" y="5064551"/>
              <a:ext cx="937885" cy="3507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73025" tIns="36512" rIns="73025" bIns="36512">
              <a:spAutoFit/>
            </a:bodyPr>
            <a:lstStyle/>
            <a:p>
              <a:pPr defTabSz="585788" eaLnBrk="0" hangingPunct="0">
                <a:buNone/>
              </a:pPr>
              <a:r>
                <a:rPr lang="en-US" b="0" dirty="0">
                  <a:solidFill>
                    <a:srgbClr val="56127A"/>
                  </a:solidFill>
                  <a:latin typeface="Verdana" pitchFamily="34" charset="0"/>
                </a:rPr>
                <a:t>Result</a:t>
              </a:r>
            </a:p>
          </p:txBody>
        </p:sp>
        <p:sp>
          <p:nvSpPr>
            <p:cNvPr id="16" name="Rectangle 143"/>
            <p:cNvSpPr>
              <a:spLocks noChangeArrowheads="1"/>
            </p:cNvSpPr>
            <p:nvPr/>
          </p:nvSpPr>
          <p:spPr bwMode="auto">
            <a:xfrm>
              <a:off x="7312878" y="5407451"/>
              <a:ext cx="1032334" cy="3507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73025" tIns="36512" rIns="73025" bIns="36512">
              <a:spAutoFit/>
            </a:bodyPr>
            <a:lstStyle/>
            <a:p>
              <a:pPr defTabSz="585788" eaLnBrk="0" hangingPunct="0">
                <a:buNone/>
              </a:pPr>
              <a:r>
                <a:rPr lang="en-US" b="0" dirty="0">
                  <a:solidFill>
                    <a:srgbClr val="56127A"/>
                  </a:solidFill>
                  <a:latin typeface="Verdana" pitchFamily="34" charset="0"/>
                </a:rPr>
                <a:t>Comp?</a:t>
              </a:r>
            </a:p>
          </p:txBody>
        </p:sp>
        <p:sp>
          <p:nvSpPr>
            <p:cNvPr id="17" name="Rectangle 144"/>
            <p:cNvSpPr>
              <a:spLocks noChangeArrowheads="1"/>
            </p:cNvSpPr>
            <p:nvPr/>
          </p:nvSpPr>
          <p:spPr bwMode="auto">
            <a:xfrm>
              <a:off x="5514594" y="4840714"/>
              <a:ext cx="322204" cy="3507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73025" tIns="36512" rIns="73025" bIns="36512">
              <a:spAutoFit/>
            </a:bodyPr>
            <a:lstStyle/>
            <a:p>
              <a:pPr defTabSz="585788" eaLnBrk="0" hangingPunct="0">
                <a:buNone/>
              </a:pPr>
              <a:r>
                <a:rPr lang="en-US" b="0" dirty="0">
                  <a:solidFill>
                    <a:srgbClr val="56127A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18" name="Rectangle 145"/>
            <p:cNvSpPr>
              <a:spLocks noChangeArrowheads="1"/>
            </p:cNvSpPr>
            <p:nvPr/>
          </p:nvSpPr>
          <p:spPr bwMode="auto">
            <a:xfrm>
              <a:off x="5514594" y="5526514"/>
              <a:ext cx="323807" cy="3507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73025" tIns="36512" rIns="73025" bIns="36512">
              <a:spAutoFit/>
            </a:bodyPr>
            <a:lstStyle/>
            <a:p>
              <a:pPr defTabSz="585788" eaLnBrk="0" hangingPunct="0">
                <a:buNone/>
              </a:pPr>
              <a:r>
                <a:rPr lang="en-US" b="0" dirty="0">
                  <a:solidFill>
                    <a:srgbClr val="56127A"/>
                  </a:solidFill>
                  <a:latin typeface="Verdana" pitchFamily="34" charset="0"/>
                </a:rPr>
                <a:t>B</a:t>
              </a:r>
            </a:p>
          </p:txBody>
        </p:sp>
        <p:sp>
          <p:nvSpPr>
            <p:cNvPr id="19" name="Rectangle 146"/>
            <p:cNvSpPr>
              <a:spLocks noChangeArrowheads="1"/>
            </p:cNvSpPr>
            <p:nvPr/>
          </p:nvSpPr>
          <p:spPr bwMode="auto">
            <a:xfrm>
              <a:off x="6261645" y="5150276"/>
              <a:ext cx="790282" cy="4221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2400" b="0" dirty="0">
                  <a:solidFill>
                    <a:srgbClr val="56127A"/>
                  </a:solidFill>
                  <a:latin typeface="Verdana" pitchFamily="34" charset="0"/>
                </a:rPr>
                <a:t>ALU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285875" y="5324475"/>
            <a:ext cx="707131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/>
              <a:t>We first implement individual functions like Add and then combine them to form an ALU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Shift operators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89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Elbow Connector 16"/>
          <p:cNvCxnSpPr/>
          <p:nvPr/>
        </p:nvCxnSpPr>
        <p:spPr>
          <a:xfrm rot="16200000" flipH="1">
            <a:off x="4056254" y="2016998"/>
            <a:ext cx="1008792" cy="605099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H="1">
            <a:off x="4365604" y="2021548"/>
            <a:ext cx="995145" cy="609648"/>
          </a:xfrm>
          <a:prstGeom prst="bentConnector3">
            <a:avLst>
              <a:gd name="adj1" fmla="val 32171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253600" y="2595344"/>
            <a:ext cx="0" cy="2286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25000" y="2325800"/>
            <a:ext cx="4572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800" dirty="0" smtClean="0">
                <a:latin typeface="Tahoma" pitchFamily="34" charset="0"/>
                <a:cs typeface="Tahoma" pitchFamily="34" charset="0"/>
              </a:rPr>
              <a:t>0</a:t>
            </a:r>
            <a:endParaRPr lang="en-US" sz="18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58400" y="2595344"/>
            <a:ext cx="0" cy="2286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29800" y="2325800"/>
            <a:ext cx="4572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800" dirty="0" smtClean="0">
                <a:latin typeface="Tahoma" pitchFamily="34" charset="0"/>
                <a:cs typeface="Tahoma" pitchFamily="34" charset="0"/>
              </a:rPr>
              <a:t>0</a:t>
            </a:r>
            <a:endParaRPr lang="en-US" sz="1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right shift by 2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1029270" y="3501788"/>
            <a:ext cx="7772400" cy="2175681"/>
          </a:xfrm>
        </p:spPr>
        <p:txBody>
          <a:bodyPr/>
          <a:lstStyle/>
          <a:p>
            <a:r>
              <a:rPr lang="en-US" sz="2400" dirty="0" smtClean="0"/>
              <a:t>Fixed size shift operation is cheap in hardware – just wire the circuit appropriately</a:t>
            </a:r>
          </a:p>
          <a:p>
            <a:r>
              <a:rPr lang="en-US" sz="2400" dirty="0" smtClean="0"/>
              <a:t>Rotate, sign-extended shifts – all are equally easy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883671" y="1819697"/>
            <a:ext cx="0" cy="2286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188471" y="1819697"/>
            <a:ext cx="0" cy="2286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 bwMode="auto">
          <a:xfrm>
            <a:off x="3944207" y="1924334"/>
            <a:ext cx="1542197" cy="70968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80679" y="1433015"/>
            <a:ext cx="124104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dirty="0" smtClean="0"/>
              <a:t>a b c d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4123897" y="2895600"/>
            <a:ext cx="127951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dirty="0" smtClean="0"/>
              <a:t>0 0 a b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/>
          <p:cNvSpPr>
            <a:spLocks noGrp="1"/>
          </p:cNvSpPr>
          <p:nvPr>
            <p:ph type="title"/>
          </p:nvPr>
        </p:nvSpPr>
        <p:spPr>
          <a:xfrm>
            <a:off x="609600" y="291153"/>
            <a:ext cx="7772400" cy="1143000"/>
          </a:xfrm>
        </p:spPr>
        <p:txBody>
          <a:bodyPr/>
          <a:lstStyle/>
          <a:p>
            <a:r>
              <a:rPr lang="en-US" dirty="0" smtClean="0"/>
              <a:t>Conditional operation: shift versus no-shift</a:t>
            </a:r>
            <a:endParaRPr lang="en-US" dirty="0"/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674426" y="3818530"/>
            <a:ext cx="8278505" cy="1299380"/>
          </a:xfrm>
        </p:spPr>
        <p:txBody>
          <a:bodyPr/>
          <a:lstStyle/>
          <a:p>
            <a:r>
              <a:rPr lang="en-US" sz="2400" dirty="0" smtClean="0"/>
              <a:t>We need a mux to select the appropriate wires: if </a:t>
            </a:r>
            <a:r>
              <a:rPr lang="en-US" sz="2400" dirty="0" smtClean="0">
                <a:solidFill>
                  <a:srgbClr val="FF0000"/>
                </a:solidFill>
              </a:rPr>
              <a:t>s</a:t>
            </a:r>
            <a:r>
              <a:rPr lang="en-US" sz="2400" dirty="0" smtClean="0"/>
              <a:t> is one the mux will select the wires on the left otherwise it would select wires on the right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79" name="Trapezoid 78"/>
          <p:cNvSpPr/>
          <p:nvPr/>
        </p:nvSpPr>
        <p:spPr>
          <a:xfrm flipH="1" flipV="1">
            <a:off x="3642815" y="2765946"/>
            <a:ext cx="2839871" cy="381000"/>
          </a:xfrm>
          <a:prstGeom prst="trapezoid">
            <a:avLst>
              <a:gd name="adj" fmla="val 653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en-US" sz="2800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602720" y="3146946"/>
            <a:ext cx="0" cy="5334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4900317" y="3146946"/>
            <a:ext cx="0" cy="5334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5197914" y="3146946"/>
            <a:ext cx="0" cy="5334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5495512" y="3146946"/>
            <a:ext cx="0" cy="5334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6200000">
            <a:off x="3518849" y="2739788"/>
            <a:ext cx="0" cy="5334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flipV="1">
            <a:off x="2702244" y="2843315"/>
            <a:ext cx="51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  <a:latin typeface="+mn-lt"/>
                <a:cs typeface="Tahoma" pitchFamily="34" charset="0"/>
              </a:rPr>
              <a:t>s</a:t>
            </a:r>
            <a:endParaRPr lang="en-US" dirty="0">
              <a:solidFill>
                <a:srgbClr val="FF0000"/>
              </a:solidFill>
              <a:latin typeface="+mn-lt"/>
              <a:cs typeface="Tahoma" pitchFamily="34" charset="0"/>
            </a:endParaRPr>
          </a:p>
        </p:txBody>
      </p:sp>
      <p:sp>
        <p:nvSpPr>
          <p:cNvPr id="4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2553654" y="5305715"/>
            <a:ext cx="4324829" cy="42634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==0)?{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a,b,c,d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}:{0,0,a,b};</a:t>
            </a:r>
          </a:p>
        </p:txBody>
      </p:sp>
      <p:cxnSp>
        <p:nvCxnSpPr>
          <p:cNvPr id="31" name="Elbow Connector 30"/>
          <p:cNvCxnSpPr/>
          <p:nvPr/>
        </p:nvCxnSpPr>
        <p:spPr>
          <a:xfrm rot="16200000" flipH="1">
            <a:off x="3435280" y="1846409"/>
            <a:ext cx="1227152" cy="618733"/>
          </a:xfrm>
          <a:prstGeom prst="bentConnector3">
            <a:avLst>
              <a:gd name="adj1" fmla="val 58897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6200000" flipH="1">
            <a:off x="3737806" y="1844133"/>
            <a:ext cx="1227152" cy="623285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748624" y="2540752"/>
            <a:ext cx="0" cy="2286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20024" y="2271208"/>
            <a:ext cx="4572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800" dirty="0" smtClean="0">
                <a:latin typeface="Tahoma" pitchFamily="34" charset="0"/>
                <a:cs typeface="Tahoma" pitchFamily="34" charset="0"/>
              </a:rPr>
              <a:t>0</a:t>
            </a:r>
            <a:endParaRPr lang="en-US" sz="18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053424" y="2540752"/>
            <a:ext cx="0" cy="2286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24824" y="2271208"/>
            <a:ext cx="4572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800" dirty="0" smtClean="0">
                <a:latin typeface="Tahoma" pitchFamily="34" charset="0"/>
                <a:cs typeface="Tahoma" pitchFamily="34" charset="0"/>
              </a:rPr>
              <a:t>0</a:t>
            </a:r>
            <a:endParaRPr lang="en-US" sz="1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3" name="Freeform 42"/>
          <p:cNvSpPr/>
          <p:nvPr/>
        </p:nvSpPr>
        <p:spPr bwMode="auto">
          <a:xfrm>
            <a:off x="4339988" y="2265527"/>
            <a:ext cx="859809" cy="518615"/>
          </a:xfrm>
          <a:custGeom>
            <a:avLst/>
            <a:gdLst>
              <a:gd name="connsiteX0" fmla="*/ 0 w 859809"/>
              <a:gd name="connsiteY0" fmla="*/ 0 h 491320"/>
              <a:gd name="connsiteX1" fmla="*/ 859809 w 859809"/>
              <a:gd name="connsiteY1" fmla="*/ 0 h 491320"/>
              <a:gd name="connsiteX2" fmla="*/ 859809 w 859809"/>
              <a:gd name="connsiteY2" fmla="*/ 491320 h 49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9809" h="491320">
                <a:moveTo>
                  <a:pt x="0" y="0"/>
                </a:moveTo>
                <a:lnTo>
                  <a:pt x="859809" y="0"/>
                </a:lnTo>
                <a:lnTo>
                  <a:pt x="859809" y="491320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6" name="Freeform 45"/>
          <p:cNvSpPr/>
          <p:nvPr/>
        </p:nvSpPr>
        <p:spPr bwMode="auto">
          <a:xfrm>
            <a:off x="4656160" y="2155371"/>
            <a:ext cx="845313" cy="633795"/>
          </a:xfrm>
          <a:custGeom>
            <a:avLst/>
            <a:gdLst>
              <a:gd name="connsiteX0" fmla="*/ 0 w 859809"/>
              <a:gd name="connsiteY0" fmla="*/ 0 h 491320"/>
              <a:gd name="connsiteX1" fmla="*/ 859809 w 859809"/>
              <a:gd name="connsiteY1" fmla="*/ 0 h 491320"/>
              <a:gd name="connsiteX2" fmla="*/ 859809 w 859809"/>
              <a:gd name="connsiteY2" fmla="*/ 491320 h 49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9809" h="491320">
                <a:moveTo>
                  <a:pt x="0" y="0"/>
                </a:moveTo>
                <a:lnTo>
                  <a:pt x="859809" y="0"/>
                </a:lnTo>
                <a:lnTo>
                  <a:pt x="859809" y="491320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0" name="Freeform 59"/>
          <p:cNvSpPr/>
          <p:nvPr/>
        </p:nvSpPr>
        <p:spPr bwMode="auto">
          <a:xfrm>
            <a:off x="4342163" y="1528549"/>
            <a:ext cx="1430839" cy="1241947"/>
          </a:xfrm>
          <a:custGeom>
            <a:avLst/>
            <a:gdLst>
              <a:gd name="connsiteX0" fmla="*/ 0 w 1392072"/>
              <a:gd name="connsiteY0" fmla="*/ 0 h 996287"/>
              <a:gd name="connsiteX1" fmla="*/ 0 w 1392072"/>
              <a:gd name="connsiteY1" fmla="*/ 177421 h 996287"/>
              <a:gd name="connsiteX2" fmla="*/ 1392072 w 1392072"/>
              <a:gd name="connsiteY2" fmla="*/ 177421 h 996287"/>
              <a:gd name="connsiteX3" fmla="*/ 1392072 w 1392072"/>
              <a:gd name="connsiteY3" fmla="*/ 996287 h 996287"/>
              <a:gd name="connsiteX0" fmla="*/ 13515 w 1405587"/>
              <a:gd name="connsiteY0" fmla="*/ 0 h 996287"/>
              <a:gd name="connsiteX1" fmla="*/ 0 w 1405587"/>
              <a:gd name="connsiteY1" fmla="*/ 356529 h 996287"/>
              <a:gd name="connsiteX2" fmla="*/ 1405587 w 1405587"/>
              <a:gd name="connsiteY2" fmla="*/ 177421 h 996287"/>
              <a:gd name="connsiteX3" fmla="*/ 1405587 w 1405587"/>
              <a:gd name="connsiteY3" fmla="*/ 996287 h 996287"/>
              <a:gd name="connsiteX0" fmla="*/ 13515 w 1419103"/>
              <a:gd name="connsiteY0" fmla="*/ 0 h 996287"/>
              <a:gd name="connsiteX1" fmla="*/ 0 w 1419103"/>
              <a:gd name="connsiteY1" fmla="*/ 356529 h 996287"/>
              <a:gd name="connsiteX2" fmla="*/ 1419103 w 1419103"/>
              <a:gd name="connsiteY2" fmla="*/ 334141 h 996287"/>
              <a:gd name="connsiteX3" fmla="*/ 1405587 w 1419103"/>
              <a:gd name="connsiteY3" fmla="*/ 996287 h 996287"/>
              <a:gd name="connsiteX0" fmla="*/ 13515 w 1405587"/>
              <a:gd name="connsiteY0" fmla="*/ 0 h 996287"/>
              <a:gd name="connsiteX1" fmla="*/ 0 w 1405587"/>
              <a:gd name="connsiteY1" fmla="*/ 356529 h 996287"/>
              <a:gd name="connsiteX2" fmla="*/ 1405587 w 1405587"/>
              <a:gd name="connsiteY2" fmla="*/ 367723 h 996287"/>
              <a:gd name="connsiteX3" fmla="*/ 1405587 w 1405587"/>
              <a:gd name="connsiteY3" fmla="*/ 996287 h 996287"/>
              <a:gd name="connsiteX0" fmla="*/ 0 w 1446133"/>
              <a:gd name="connsiteY0" fmla="*/ 0 h 1018676"/>
              <a:gd name="connsiteX1" fmla="*/ 40546 w 1446133"/>
              <a:gd name="connsiteY1" fmla="*/ 378918 h 1018676"/>
              <a:gd name="connsiteX2" fmla="*/ 1446133 w 1446133"/>
              <a:gd name="connsiteY2" fmla="*/ 390112 h 1018676"/>
              <a:gd name="connsiteX3" fmla="*/ 1446133 w 1446133"/>
              <a:gd name="connsiteY3" fmla="*/ 1018676 h 1018676"/>
              <a:gd name="connsiteX0" fmla="*/ 13515 w 1405587"/>
              <a:gd name="connsiteY0" fmla="*/ 0 h 1018676"/>
              <a:gd name="connsiteX1" fmla="*/ 0 w 1405587"/>
              <a:gd name="connsiteY1" fmla="*/ 378918 h 1018676"/>
              <a:gd name="connsiteX2" fmla="*/ 1405587 w 1405587"/>
              <a:gd name="connsiteY2" fmla="*/ 390112 h 1018676"/>
              <a:gd name="connsiteX3" fmla="*/ 1405587 w 1405587"/>
              <a:gd name="connsiteY3" fmla="*/ 1018676 h 1018676"/>
              <a:gd name="connsiteX0" fmla="*/ 0 w 1416949"/>
              <a:gd name="connsiteY0" fmla="*/ 0 h 1018676"/>
              <a:gd name="connsiteX1" fmla="*/ 11362 w 1416949"/>
              <a:gd name="connsiteY1" fmla="*/ 378918 h 1018676"/>
              <a:gd name="connsiteX2" fmla="*/ 1416949 w 1416949"/>
              <a:gd name="connsiteY2" fmla="*/ 390112 h 1018676"/>
              <a:gd name="connsiteX3" fmla="*/ 1416949 w 1416949"/>
              <a:gd name="connsiteY3" fmla="*/ 1018676 h 1018676"/>
              <a:gd name="connsiteX0" fmla="*/ 0 w 1416949"/>
              <a:gd name="connsiteY0" fmla="*/ 0 h 1018676"/>
              <a:gd name="connsiteX1" fmla="*/ 1412 w 1416949"/>
              <a:gd name="connsiteY1" fmla="*/ 391281 h 1018676"/>
              <a:gd name="connsiteX2" fmla="*/ 1416949 w 1416949"/>
              <a:gd name="connsiteY2" fmla="*/ 390112 h 1018676"/>
              <a:gd name="connsiteX3" fmla="*/ 1416949 w 1416949"/>
              <a:gd name="connsiteY3" fmla="*/ 1018676 h 101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6949" h="1018676">
                <a:moveTo>
                  <a:pt x="0" y="0"/>
                </a:moveTo>
                <a:cubicBezTo>
                  <a:pt x="471" y="130427"/>
                  <a:pt x="941" y="260854"/>
                  <a:pt x="1412" y="391281"/>
                </a:cubicBezTo>
                <a:lnTo>
                  <a:pt x="1416949" y="390112"/>
                </a:lnTo>
                <a:lnTo>
                  <a:pt x="1416949" y="1018676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4" name="Freeform 63"/>
          <p:cNvSpPr/>
          <p:nvPr/>
        </p:nvSpPr>
        <p:spPr bwMode="auto">
          <a:xfrm>
            <a:off x="4632289" y="1515149"/>
            <a:ext cx="1451987" cy="1241947"/>
          </a:xfrm>
          <a:custGeom>
            <a:avLst/>
            <a:gdLst>
              <a:gd name="connsiteX0" fmla="*/ 0 w 1392072"/>
              <a:gd name="connsiteY0" fmla="*/ 0 h 996287"/>
              <a:gd name="connsiteX1" fmla="*/ 0 w 1392072"/>
              <a:gd name="connsiteY1" fmla="*/ 177421 h 996287"/>
              <a:gd name="connsiteX2" fmla="*/ 1392072 w 1392072"/>
              <a:gd name="connsiteY2" fmla="*/ 177421 h 996287"/>
              <a:gd name="connsiteX3" fmla="*/ 1392072 w 1392072"/>
              <a:gd name="connsiteY3" fmla="*/ 996287 h 996287"/>
              <a:gd name="connsiteX0" fmla="*/ 13515 w 1405587"/>
              <a:gd name="connsiteY0" fmla="*/ 0 h 996287"/>
              <a:gd name="connsiteX1" fmla="*/ 0 w 1405587"/>
              <a:gd name="connsiteY1" fmla="*/ 356529 h 996287"/>
              <a:gd name="connsiteX2" fmla="*/ 1405587 w 1405587"/>
              <a:gd name="connsiteY2" fmla="*/ 177421 h 996287"/>
              <a:gd name="connsiteX3" fmla="*/ 1405587 w 1405587"/>
              <a:gd name="connsiteY3" fmla="*/ 996287 h 996287"/>
              <a:gd name="connsiteX0" fmla="*/ 13515 w 1419103"/>
              <a:gd name="connsiteY0" fmla="*/ 0 h 996287"/>
              <a:gd name="connsiteX1" fmla="*/ 0 w 1419103"/>
              <a:gd name="connsiteY1" fmla="*/ 356529 h 996287"/>
              <a:gd name="connsiteX2" fmla="*/ 1419103 w 1419103"/>
              <a:gd name="connsiteY2" fmla="*/ 334141 h 996287"/>
              <a:gd name="connsiteX3" fmla="*/ 1405587 w 1419103"/>
              <a:gd name="connsiteY3" fmla="*/ 996287 h 996287"/>
              <a:gd name="connsiteX0" fmla="*/ 13515 w 1405587"/>
              <a:gd name="connsiteY0" fmla="*/ 0 h 996287"/>
              <a:gd name="connsiteX1" fmla="*/ 0 w 1405587"/>
              <a:gd name="connsiteY1" fmla="*/ 356529 h 996287"/>
              <a:gd name="connsiteX2" fmla="*/ 1405587 w 1405587"/>
              <a:gd name="connsiteY2" fmla="*/ 367723 h 996287"/>
              <a:gd name="connsiteX3" fmla="*/ 1405587 w 1405587"/>
              <a:gd name="connsiteY3" fmla="*/ 996287 h 996287"/>
              <a:gd name="connsiteX0" fmla="*/ 0 w 1446133"/>
              <a:gd name="connsiteY0" fmla="*/ 0 h 1018676"/>
              <a:gd name="connsiteX1" fmla="*/ 40546 w 1446133"/>
              <a:gd name="connsiteY1" fmla="*/ 378918 h 1018676"/>
              <a:gd name="connsiteX2" fmla="*/ 1446133 w 1446133"/>
              <a:gd name="connsiteY2" fmla="*/ 390112 h 1018676"/>
              <a:gd name="connsiteX3" fmla="*/ 1446133 w 1446133"/>
              <a:gd name="connsiteY3" fmla="*/ 1018676 h 1018676"/>
              <a:gd name="connsiteX0" fmla="*/ 13515 w 1405587"/>
              <a:gd name="connsiteY0" fmla="*/ 0 h 1018676"/>
              <a:gd name="connsiteX1" fmla="*/ 0 w 1405587"/>
              <a:gd name="connsiteY1" fmla="*/ 378918 h 1018676"/>
              <a:gd name="connsiteX2" fmla="*/ 1405587 w 1405587"/>
              <a:gd name="connsiteY2" fmla="*/ 390112 h 1018676"/>
              <a:gd name="connsiteX3" fmla="*/ 1405587 w 1405587"/>
              <a:gd name="connsiteY3" fmla="*/ 1018676 h 1018676"/>
              <a:gd name="connsiteX0" fmla="*/ 0 w 1416949"/>
              <a:gd name="connsiteY0" fmla="*/ 0 h 1018676"/>
              <a:gd name="connsiteX1" fmla="*/ 11362 w 1416949"/>
              <a:gd name="connsiteY1" fmla="*/ 378918 h 1018676"/>
              <a:gd name="connsiteX2" fmla="*/ 1416949 w 1416949"/>
              <a:gd name="connsiteY2" fmla="*/ 390112 h 1018676"/>
              <a:gd name="connsiteX3" fmla="*/ 1416949 w 1416949"/>
              <a:gd name="connsiteY3" fmla="*/ 1018676 h 1018676"/>
              <a:gd name="connsiteX0" fmla="*/ 0 w 1416949"/>
              <a:gd name="connsiteY0" fmla="*/ 0 h 1018676"/>
              <a:gd name="connsiteX1" fmla="*/ 1412 w 1416949"/>
              <a:gd name="connsiteY1" fmla="*/ 391281 h 1018676"/>
              <a:gd name="connsiteX2" fmla="*/ 1416949 w 1416949"/>
              <a:gd name="connsiteY2" fmla="*/ 390112 h 1018676"/>
              <a:gd name="connsiteX3" fmla="*/ 1416949 w 1416949"/>
              <a:gd name="connsiteY3" fmla="*/ 1018676 h 1018676"/>
              <a:gd name="connsiteX0" fmla="*/ 0 w 1416949"/>
              <a:gd name="connsiteY0" fmla="*/ 0 h 1018676"/>
              <a:gd name="connsiteX1" fmla="*/ 1412 w 1416949"/>
              <a:gd name="connsiteY1" fmla="*/ 284137 h 1018676"/>
              <a:gd name="connsiteX2" fmla="*/ 1416949 w 1416949"/>
              <a:gd name="connsiteY2" fmla="*/ 390112 h 1018676"/>
              <a:gd name="connsiteX3" fmla="*/ 1416949 w 1416949"/>
              <a:gd name="connsiteY3" fmla="*/ 1018676 h 1018676"/>
              <a:gd name="connsiteX0" fmla="*/ 0 w 1421924"/>
              <a:gd name="connsiteY0" fmla="*/ 0 h 1018676"/>
              <a:gd name="connsiteX1" fmla="*/ 1412 w 1421924"/>
              <a:gd name="connsiteY1" fmla="*/ 284137 h 1018676"/>
              <a:gd name="connsiteX2" fmla="*/ 1421924 w 1421924"/>
              <a:gd name="connsiteY2" fmla="*/ 287088 h 1018676"/>
              <a:gd name="connsiteX3" fmla="*/ 1416949 w 1421924"/>
              <a:gd name="connsiteY3" fmla="*/ 1018676 h 101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1924" h="1018676">
                <a:moveTo>
                  <a:pt x="0" y="0"/>
                </a:moveTo>
                <a:cubicBezTo>
                  <a:pt x="471" y="130427"/>
                  <a:pt x="941" y="153710"/>
                  <a:pt x="1412" y="284137"/>
                </a:cubicBezTo>
                <a:lnTo>
                  <a:pt x="1421924" y="287088"/>
                </a:lnTo>
                <a:cubicBezTo>
                  <a:pt x="1420266" y="530951"/>
                  <a:pt x="1418607" y="774813"/>
                  <a:pt x="1416949" y="1018676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420092" y="1710047"/>
            <a:ext cx="3277590" cy="168629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2-way multiplexer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18897" y="4317738"/>
            <a:ext cx="172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(s==0)?A:B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504088" y="2015606"/>
            <a:ext cx="1456811" cy="1300660"/>
            <a:chOff x="1504088" y="2015606"/>
            <a:chExt cx="1456811" cy="1300660"/>
          </a:xfrm>
        </p:grpSpPr>
        <p:sp>
          <p:nvSpPr>
            <p:cNvPr id="90" name="Flowchart: Manual Operation 89"/>
            <p:cNvSpPr/>
            <p:nvPr/>
          </p:nvSpPr>
          <p:spPr bwMode="auto">
            <a:xfrm rot="16200000">
              <a:off x="1879373" y="2415656"/>
              <a:ext cx="1021080" cy="220980"/>
            </a:xfrm>
            <a:prstGeom prst="flowChartManualOperation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92" name="Straight Arrow Connector 91"/>
            <p:cNvCxnSpPr/>
            <p:nvPr/>
          </p:nvCxnSpPr>
          <p:spPr bwMode="auto">
            <a:xfrm>
              <a:off x="2016533" y="2248016"/>
              <a:ext cx="274320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3" name="Straight Arrow Connector 92"/>
            <p:cNvCxnSpPr/>
            <p:nvPr/>
          </p:nvCxnSpPr>
          <p:spPr bwMode="auto">
            <a:xfrm>
              <a:off x="2016533" y="2804276"/>
              <a:ext cx="274320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4" name="Straight Arrow Connector 93"/>
            <p:cNvCxnSpPr>
              <a:endCxn id="90" idx="1"/>
            </p:cNvCxnSpPr>
            <p:nvPr/>
          </p:nvCxnSpPr>
          <p:spPr bwMode="auto">
            <a:xfrm flipV="1">
              <a:off x="2389913" y="2934578"/>
              <a:ext cx="0" cy="243078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9" name="Straight Arrow Connector 98"/>
            <p:cNvCxnSpPr>
              <a:stCxn id="90" idx="2"/>
            </p:cNvCxnSpPr>
            <p:nvPr/>
          </p:nvCxnSpPr>
          <p:spPr bwMode="auto">
            <a:xfrm>
              <a:off x="2500403" y="2526146"/>
              <a:ext cx="222885" cy="63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4" name="TextBox 103"/>
            <p:cNvSpPr txBox="1"/>
            <p:nvPr/>
          </p:nvSpPr>
          <p:spPr>
            <a:xfrm>
              <a:off x="1504088" y="2055294"/>
              <a:ext cx="808934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 smtClean="0"/>
                <a:t>A</a:t>
              </a:r>
              <a:endParaRPr lang="en-US" sz="16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513612" y="2623523"/>
              <a:ext cx="85943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 smtClean="0"/>
                <a:t>B</a:t>
              </a:r>
              <a:endParaRPr lang="en-US" sz="16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342938" y="3002334"/>
              <a:ext cx="617961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 smtClean="0"/>
                <a:t>S</a:t>
              </a:r>
              <a:endParaRPr lang="en-US" sz="16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495426" y="1744630"/>
            <a:ext cx="3113038" cy="2271866"/>
            <a:chOff x="5495426" y="1744630"/>
            <a:chExt cx="3113038" cy="2271866"/>
          </a:xfrm>
        </p:grpSpPr>
        <p:sp>
          <p:nvSpPr>
            <p:cNvPr id="51" name="TextBox 50"/>
            <p:cNvSpPr txBox="1"/>
            <p:nvPr/>
          </p:nvSpPr>
          <p:spPr>
            <a:xfrm>
              <a:off x="6451315" y="2025410"/>
              <a:ext cx="937520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 smtClean="0"/>
                <a:t>AND</a:t>
              </a:r>
              <a:endParaRPr lang="en-US" sz="16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55965" y="3138553"/>
              <a:ext cx="937520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 smtClean="0"/>
                <a:t>AND</a:t>
              </a:r>
              <a:endParaRPr lang="en-US" sz="16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670944" y="2572553"/>
              <a:ext cx="937520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 smtClean="0"/>
                <a:t>OR</a:t>
              </a:r>
              <a:endParaRPr lang="en-US" sz="1600" dirty="0"/>
            </a:p>
          </p:txBody>
        </p:sp>
        <p:sp>
          <p:nvSpPr>
            <p:cNvPr id="24" name="Flowchart: Delay 23"/>
            <p:cNvSpPr/>
            <p:nvPr/>
          </p:nvSpPr>
          <p:spPr bwMode="auto">
            <a:xfrm>
              <a:off x="6385180" y="1898450"/>
              <a:ext cx="762441" cy="617724"/>
            </a:xfrm>
            <a:prstGeom prst="flowChartDelay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7" name="Flowchart: Delay 26"/>
            <p:cNvSpPr/>
            <p:nvPr/>
          </p:nvSpPr>
          <p:spPr bwMode="auto">
            <a:xfrm>
              <a:off x="6385180" y="2993796"/>
              <a:ext cx="762441" cy="617724"/>
            </a:xfrm>
            <a:prstGeom prst="flowChartDelay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 bwMode="auto">
            <a:xfrm>
              <a:off x="5763933" y="2013080"/>
              <a:ext cx="621248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" name="Straight Arrow Connector 54"/>
            <p:cNvCxnSpPr/>
            <p:nvPr/>
          </p:nvCxnSpPr>
          <p:spPr bwMode="auto">
            <a:xfrm>
              <a:off x="5763933" y="3114792"/>
              <a:ext cx="621248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6" name="Freeform 55"/>
            <p:cNvSpPr/>
            <p:nvPr/>
          </p:nvSpPr>
          <p:spPr bwMode="auto">
            <a:xfrm flipH="1">
              <a:off x="7505699" y="2376078"/>
              <a:ext cx="624627" cy="69414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30 w 10000"/>
                <a:gd name="connsiteY5" fmla="*/ 5945 h 10000"/>
                <a:gd name="connsiteX6" fmla="*/ 30 w 10000"/>
                <a:gd name="connsiteY6" fmla="*/ 4055 h 10000"/>
                <a:gd name="connsiteX7" fmla="*/ 1667 w 10000"/>
                <a:gd name="connsiteY7" fmla="*/ 0 h 10000"/>
                <a:gd name="connsiteX0" fmla="*/ 1677 w 10010"/>
                <a:gd name="connsiteY0" fmla="*/ 0 h 10000"/>
                <a:gd name="connsiteX1" fmla="*/ 10010 w 10010"/>
                <a:gd name="connsiteY1" fmla="*/ 0 h 10000"/>
                <a:gd name="connsiteX2" fmla="*/ 7042 w 10010"/>
                <a:gd name="connsiteY2" fmla="*/ 5103 h 10000"/>
                <a:gd name="connsiteX3" fmla="*/ 10010 w 10010"/>
                <a:gd name="connsiteY3" fmla="*/ 10000 h 10000"/>
                <a:gd name="connsiteX4" fmla="*/ 1677 w 10010"/>
                <a:gd name="connsiteY4" fmla="*/ 10000 h 10000"/>
                <a:gd name="connsiteX5" fmla="*/ 40 w 10010"/>
                <a:gd name="connsiteY5" fmla="*/ 5945 h 10000"/>
                <a:gd name="connsiteX6" fmla="*/ 40 w 10010"/>
                <a:gd name="connsiteY6" fmla="*/ 4055 h 10000"/>
                <a:gd name="connsiteX7" fmla="*/ 1677 w 10010"/>
                <a:gd name="connsiteY7" fmla="*/ 0 h 10000"/>
                <a:gd name="connsiteX0" fmla="*/ 2815 w 10010"/>
                <a:gd name="connsiteY0" fmla="*/ 1443 h 10000"/>
                <a:gd name="connsiteX1" fmla="*/ 10010 w 10010"/>
                <a:gd name="connsiteY1" fmla="*/ 0 h 10000"/>
                <a:gd name="connsiteX2" fmla="*/ 7042 w 10010"/>
                <a:gd name="connsiteY2" fmla="*/ 5103 h 10000"/>
                <a:gd name="connsiteX3" fmla="*/ 10010 w 10010"/>
                <a:gd name="connsiteY3" fmla="*/ 10000 h 10000"/>
                <a:gd name="connsiteX4" fmla="*/ 1677 w 10010"/>
                <a:gd name="connsiteY4" fmla="*/ 10000 h 10000"/>
                <a:gd name="connsiteX5" fmla="*/ 40 w 10010"/>
                <a:gd name="connsiteY5" fmla="*/ 5945 h 10000"/>
                <a:gd name="connsiteX6" fmla="*/ 40 w 10010"/>
                <a:gd name="connsiteY6" fmla="*/ 4055 h 10000"/>
                <a:gd name="connsiteX7" fmla="*/ 2815 w 10010"/>
                <a:gd name="connsiteY7" fmla="*/ 1443 h 10000"/>
                <a:gd name="connsiteX0" fmla="*/ 2815 w 10010"/>
                <a:gd name="connsiteY0" fmla="*/ 1443 h 10000"/>
                <a:gd name="connsiteX1" fmla="*/ 10010 w 10010"/>
                <a:gd name="connsiteY1" fmla="*/ 0 h 10000"/>
                <a:gd name="connsiteX2" fmla="*/ 7042 w 10010"/>
                <a:gd name="connsiteY2" fmla="*/ 5103 h 10000"/>
                <a:gd name="connsiteX3" fmla="*/ 10010 w 10010"/>
                <a:gd name="connsiteY3" fmla="*/ 10000 h 10000"/>
                <a:gd name="connsiteX4" fmla="*/ 2409 w 10010"/>
                <a:gd name="connsiteY4" fmla="*/ 8660 h 10000"/>
                <a:gd name="connsiteX5" fmla="*/ 40 w 10010"/>
                <a:gd name="connsiteY5" fmla="*/ 5945 h 10000"/>
                <a:gd name="connsiteX6" fmla="*/ 40 w 10010"/>
                <a:gd name="connsiteY6" fmla="*/ 4055 h 10000"/>
                <a:gd name="connsiteX7" fmla="*/ 2815 w 10010"/>
                <a:gd name="connsiteY7" fmla="*/ 1443 h 10000"/>
                <a:gd name="connsiteX0" fmla="*/ 2815 w 10010"/>
                <a:gd name="connsiteY0" fmla="*/ 1134 h 10000"/>
                <a:gd name="connsiteX1" fmla="*/ 10010 w 10010"/>
                <a:gd name="connsiteY1" fmla="*/ 0 h 10000"/>
                <a:gd name="connsiteX2" fmla="*/ 7042 w 10010"/>
                <a:gd name="connsiteY2" fmla="*/ 5103 h 10000"/>
                <a:gd name="connsiteX3" fmla="*/ 10010 w 10010"/>
                <a:gd name="connsiteY3" fmla="*/ 10000 h 10000"/>
                <a:gd name="connsiteX4" fmla="*/ 2409 w 10010"/>
                <a:gd name="connsiteY4" fmla="*/ 8660 h 10000"/>
                <a:gd name="connsiteX5" fmla="*/ 40 w 10010"/>
                <a:gd name="connsiteY5" fmla="*/ 5945 h 10000"/>
                <a:gd name="connsiteX6" fmla="*/ 40 w 10010"/>
                <a:gd name="connsiteY6" fmla="*/ 4055 h 10000"/>
                <a:gd name="connsiteX7" fmla="*/ 2815 w 10010"/>
                <a:gd name="connsiteY7" fmla="*/ 1134 h 10000"/>
                <a:gd name="connsiteX0" fmla="*/ 2815 w 10010"/>
                <a:gd name="connsiteY0" fmla="*/ 1134 h 10000"/>
                <a:gd name="connsiteX1" fmla="*/ 10010 w 10010"/>
                <a:gd name="connsiteY1" fmla="*/ 0 h 10000"/>
                <a:gd name="connsiteX2" fmla="*/ 7042 w 10010"/>
                <a:gd name="connsiteY2" fmla="*/ 5103 h 10000"/>
                <a:gd name="connsiteX3" fmla="*/ 10010 w 10010"/>
                <a:gd name="connsiteY3" fmla="*/ 10000 h 10000"/>
                <a:gd name="connsiteX4" fmla="*/ 2328 w 10010"/>
                <a:gd name="connsiteY4" fmla="*/ 9175 h 10000"/>
                <a:gd name="connsiteX5" fmla="*/ 40 w 10010"/>
                <a:gd name="connsiteY5" fmla="*/ 5945 h 10000"/>
                <a:gd name="connsiteX6" fmla="*/ 40 w 10010"/>
                <a:gd name="connsiteY6" fmla="*/ 4055 h 10000"/>
                <a:gd name="connsiteX7" fmla="*/ 2815 w 10010"/>
                <a:gd name="connsiteY7" fmla="*/ 113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10" h="10000">
                  <a:moveTo>
                    <a:pt x="2815" y="1134"/>
                  </a:moveTo>
                  <a:lnTo>
                    <a:pt x="10010" y="0"/>
                  </a:lnTo>
                  <a:cubicBezTo>
                    <a:pt x="9089" y="0"/>
                    <a:pt x="7042" y="2342"/>
                    <a:pt x="7042" y="5103"/>
                  </a:cubicBezTo>
                  <a:cubicBezTo>
                    <a:pt x="7042" y="7864"/>
                    <a:pt x="9089" y="10000"/>
                    <a:pt x="10010" y="10000"/>
                  </a:cubicBezTo>
                  <a:lnTo>
                    <a:pt x="2328" y="9175"/>
                  </a:lnTo>
                  <a:cubicBezTo>
                    <a:pt x="1529" y="9175"/>
                    <a:pt x="191" y="8299"/>
                    <a:pt x="40" y="5945"/>
                  </a:cubicBezTo>
                  <a:cubicBezTo>
                    <a:pt x="0" y="5321"/>
                    <a:pt x="0" y="4679"/>
                    <a:pt x="40" y="4055"/>
                  </a:cubicBezTo>
                  <a:cubicBezTo>
                    <a:pt x="191" y="1701"/>
                    <a:pt x="2016" y="1134"/>
                    <a:pt x="2815" y="1134"/>
                  </a:cubicBezTo>
                  <a:close/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71" name="Flowchart: Connector 70"/>
            <p:cNvSpPr/>
            <p:nvPr/>
          </p:nvSpPr>
          <p:spPr bwMode="auto">
            <a:xfrm>
              <a:off x="6306112" y="3363156"/>
              <a:ext cx="79068" cy="84910"/>
            </a:xfrm>
            <a:prstGeom prst="flowChartConnector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72" name="Straight Arrow Connector 71"/>
            <p:cNvCxnSpPr/>
            <p:nvPr/>
          </p:nvCxnSpPr>
          <p:spPr bwMode="auto">
            <a:xfrm>
              <a:off x="6019962" y="2327249"/>
              <a:ext cx="372748" cy="1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5" name="Straight Arrow Connector 74"/>
            <p:cNvCxnSpPr/>
            <p:nvPr/>
          </p:nvCxnSpPr>
          <p:spPr bwMode="auto">
            <a:xfrm flipV="1">
              <a:off x="6023727" y="3397122"/>
              <a:ext cx="289916" cy="1061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6020903" y="2325126"/>
              <a:ext cx="17947" cy="1608699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TextBox 84"/>
            <p:cNvSpPr txBox="1"/>
            <p:nvPr/>
          </p:nvSpPr>
          <p:spPr>
            <a:xfrm>
              <a:off x="6050304" y="3702564"/>
              <a:ext cx="617961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 smtClean="0"/>
                <a:t>S</a:t>
              </a:r>
              <a:endParaRPr lang="en-US" sz="1600" dirty="0"/>
            </a:p>
          </p:txBody>
        </p:sp>
        <p:cxnSp>
          <p:nvCxnSpPr>
            <p:cNvPr id="87" name="Straight Arrow Connector 86"/>
            <p:cNvCxnSpPr/>
            <p:nvPr/>
          </p:nvCxnSpPr>
          <p:spPr bwMode="auto">
            <a:xfrm>
              <a:off x="8132205" y="2726328"/>
              <a:ext cx="459346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5495426" y="1818419"/>
              <a:ext cx="341760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A</a:t>
              </a:r>
              <a:endParaRPr lang="en-US" sz="18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495426" y="2939820"/>
              <a:ext cx="341760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B</a:t>
              </a:r>
              <a:endParaRPr lang="en-US" sz="1800" dirty="0"/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5867400" y="1744630"/>
              <a:ext cx="2371725" cy="2000250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5267325" y="4314825"/>
            <a:ext cx="3604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Gate-level implementation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1714500" y="5286375"/>
            <a:ext cx="605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We will use conditional expressions which will be synthesized using </a:t>
            </a:r>
            <a:r>
              <a:rPr lang="en-US" dirty="0" err="1" smtClean="0"/>
              <a:t>muxes</a:t>
            </a:r>
            <a:endParaRPr lang="en-US" dirty="0"/>
          </a:p>
        </p:txBody>
      </p:sp>
      <p:cxnSp>
        <p:nvCxnSpPr>
          <p:cNvPr id="102" name="Straight Arrow Connector 101"/>
          <p:cNvCxnSpPr/>
          <p:nvPr/>
        </p:nvCxnSpPr>
        <p:spPr bwMode="auto">
          <a:xfrm flipH="1" flipV="1">
            <a:off x="2486025" y="4724400"/>
            <a:ext cx="1028700" cy="59055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Freeform 7"/>
          <p:cNvSpPr/>
          <p:nvPr/>
        </p:nvSpPr>
        <p:spPr bwMode="auto">
          <a:xfrm>
            <a:off x="7143750" y="2200276"/>
            <a:ext cx="514350" cy="361950"/>
          </a:xfrm>
          <a:custGeom>
            <a:avLst/>
            <a:gdLst>
              <a:gd name="connsiteX0" fmla="*/ 0 w 504825"/>
              <a:gd name="connsiteY0" fmla="*/ 0 h 371475"/>
              <a:gd name="connsiteX1" fmla="*/ 171450 w 504825"/>
              <a:gd name="connsiteY1" fmla="*/ 9525 h 371475"/>
              <a:gd name="connsiteX2" fmla="*/ 171450 w 504825"/>
              <a:gd name="connsiteY2" fmla="*/ 371475 h 371475"/>
              <a:gd name="connsiteX3" fmla="*/ 504825 w 504825"/>
              <a:gd name="connsiteY3" fmla="*/ 371475 h 371475"/>
              <a:gd name="connsiteX0" fmla="*/ 0 w 514350"/>
              <a:gd name="connsiteY0" fmla="*/ 9525 h 361950"/>
              <a:gd name="connsiteX1" fmla="*/ 180975 w 514350"/>
              <a:gd name="connsiteY1" fmla="*/ 0 h 361950"/>
              <a:gd name="connsiteX2" fmla="*/ 180975 w 514350"/>
              <a:gd name="connsiteY2" fmla="*/ 361950 h 361950"/>
              <a:gd name="connsiteX3" fmla="*/ 514350 w 514350"/>
              <a:gd name="connsiteY3" fmla="*/ 3619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" h="361950">
                <a:moveTo>
                  <a:pt x="0" y="9525"/>
                </a:moveTo>
                <a:lnTo>
                  <a:pt x="180975" y="0"/>
                </a:lnTo>
                <a:lnTo>
                  <a:pt x="180975" y="361950"/>
                </a:lnTo>
                <a:lnTo>
                  <a:pt x="514350" y="36195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8" name="Freeform 47"/>
          <p:cNvSpPr/>
          <p:nvPr/>
        </p:nvSpPr>
        <p:spPr bwMode="auto">
          <a:xfrm flipV="1">
            <a:off x="7143750" y="2933817"/>
            <a:ext cx="514350" cy="361950"/>
          </a:xfrm>
          <a:custGeom>
            <a:avLst/>
            <a:gdLst>
              <a:gd name="connsiteX0" fmla="*/ 0 w 504825"/>
              <a:gd name="connsiteY0" fmla="*/ 0 h 371475"/>
              <a:gd name="connsiteX1" fmla="*/ 171450 w 504825"/>
              <a:gd name="connsiteY1" fmla="*/ 9525 h 371475"/>
              <a:gd name="connsiteX2" fmla="*/ 171450 w 504825"/>
              <a:gd name="connsiteY2" fmla="*/ 371475 h 371475"/>
              <a:gd name="connsiteX3" fmla="*/ 504825 w 504825"/>
              <a:gd name="connsiteY3" fmla="*/ 371475 h 371475"/>
              <a:gd name="connsiteX0" fmla="*/ 0 w 514350"/>
              <a:gd name="connsiteY0" fmla="*/ 9525 h 361950"/>
              <a:gd name="connsiteX1" fmla="*/ 180975 w 514350"/>
              <a:gd name="connsiteY1" fmla="*/ 0 h 361950"/>
              <a:gd name="connsiteX2" fmla="*/ 180975 w 514350"/>
              <a:gd name="connsiteY2" fmla="*/ 361950 h 361950"/>
              <a:gd name="connsiteX3" fmla="*/ 514350 w 514350"/>
              <a:gd name="connsiteY3" fmla="*/ 3619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" h="361950">
                <a:moveTo>
                  <a:pt x="0" y="9525"/>
                </a:moveTo>
                <a:lnTo>
                  <a:pt x="180975" y="0"/>
                </a:lnTo>
                <a:lnTo>
                  <a:pt x="180975" y="361950"/>
                </a:lnTo>
                <a:lnTo>
                  <a:pt x="514350" y="36195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0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4-way multiplexer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97361" y="1952294"/>
            <a:ext cx="3262432" cy="2139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{s1,s0}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matches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0:  A;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1:  B;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2:  C;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3:  D;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endcase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59106" y="1649239"/>
            <a:ext cx="2715908" cy="2823099"/>
            <a:chOff x="5459106" y="1649239"/>
            <a:chExt cx="2715908" cy="2823099"/>
          </a:xfrm>
        </p:grpSpPr>
        <p:sp>
          <p:nvSpPr>
            <p:cNvPr id="116" name="TextBox 115"/>
            <p:cNvSpPr txBox="1"/>
            <p:nvPr/>
          </p:nvSpPr>
          <p:spPr>
            <a:xfrm>
              <a:off x="6205395" y="2676914"/>
              <a:ext cx="441063" cy="311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 smtClean="0"/>
                <a:t>S</a:t>
              </a:r>
              <a:r>
                <a:rPr lang="en-US" sz="1600" baseline="-25000" dirty="0" smtClean="0"/>
                <a:t>0</a:t>
              </a:r>
              <a:endParaRPr lang="en-US" sz="1600" baseline="-25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236314" y="4158406"/>
              <a:ext cx="410140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 smtClean="0"/>
                <a:t>S</a:t>
              </a:r>
              <a:r>
                <a:rPr lang="en-US" sz="1600" baseline="-25000" dirty="0" smtClean="0"/>
                <a:t>0</a:t>
              </a:r>
              <a:endParaRPr lang="en-US" sz="1600" baseline="-250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699031" y="3431959"/>
              <a:ext cx="47598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 smtClean="0"/>
                <a:t>S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  <p:grpSp>
          <p:nvGrpSpPr>
            <p:cNvPr id="3" name="Group 76"/>
            <p:cNvGrpSpPr/>
            <p:nvPr/>
          </p:nvGrpSpPr>
          <p:grpSpPr>
            <a:xfrm>
              <a:off x="5841682" y="1649239"/>
              <a:ext cx="2183107" cy="2752725"/>
              <a:chOff x="5841682" y="1649239"/>
              <a:chExt cx="2183107" cy="2752725"/>
            </a:xfrm>
          </p:grpSpPr>
          <p:sp>
            <p:nvSpPr>
              <p:cNvPr id="109" name="Flowchart: Manual Operation 108"/>
              <p:cNvSpPr/>
              <p:nvPr/>
            </p:nvSpPr>
            <p:spPr bwMode="auto">
              <a:xfrm rot="16200000">
                <a:off x="5709285" y="2049289"/>
                <a:ext cx="1021080" cy="220980"/>
              </a:xfrm>
              <a:prstGeom prst="flowChartManualOperation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cxnSp>
            <p:nvCxnSpPr>
              <p:cNvPr id="110" name="Straight Arrow Connector 109"/>
              <p:cNvCxnSpPr/>
              <p:nvPr/>
            </p:nvCxnSpPr>
            <p:spPr bwMode="auto">
              <a:xfrm>
                <a:off x="5846445" y="1881649"/>
                <a:ext cx="274320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11" name="Straight Arrow Connector 110"/>
              <p:cNvCxnSpPr/>
              <p:nvPr/>
            </p:nvCxnSpPr>
            <p:spPr bwMode="auto">
              <a:xfrm>
                <a:off x="5846445" y="2437909"/>
                <a:ext cx="274320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12" name="Straight Arrow Connector 111"/>
              <p:cNvCxnSpPr>
                <a:endCxn id="109" idx="1"/>
              </p:cNvCxnSpPr>
              <p:nvPr/>
            </p:nvCxnSpPr>
            <p:spPr bwMode="auto">
              <a:xfrm flipV="1">
                <a:off x="6219825" y="2568211"/>
                <a:ext cx="0" cy="243078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18" name="Flowchart: Manual Operation 117"/>
              <p:cNvSpPr/>
              <p:nvPr/>
            </p:nvSpPr>
            <p:spPr bwMode="auto">
              <a:xfrm rot="16200000">
                <a:off x="5704522" y="3639964"/>
                <a:ext cx="1021080" cy="220980"/>
              </a:xfrm>
              <a:prstGeom prst="flowChartManualOperation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cxnSp>
            <p:nvCxnSpPr>
              <p:cNvPr id="119" name="Straight Arrow Connector 118"/>
              <p:cNvCxnSpPr/>
              <p:nvPr/>
            </p:nvCxnSpPr>
            <p:spPr bwMode="auto">
              <a:xfrm>
                <a:off x="5841682" y="3472324"/>
                <a:ext cx="274320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20" name="Straight Arrow Connector 119"/>
              <p:cNvCxnSpPr/>
              <p:nvPr/>
            </p:nvCxnSpPr>
            <p:spPr bwMode="auto">
              <a:xfrm>
                <a:off x="5841682" y="4028584"/>
                <a:ext cx="274320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21" name="Straight Arrow Connector 120"/>
              <p:cNvCxnSpPr>
                <a:endCxn id="118" idx="1"/>
              </p:cNvCxnSpPr>
              <p:nvPr/>
            </p:nvCxnSpPr>
            <p:spPr bwMode="auto">
              <a:xfrm flipV="1">
                <a:off x="6215062" y="4158886"/>
                <a:ext cx="0" cy="243078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27" name="Flowchart: Manual Operation 126"/>
              <p:cNvSpPr/>
              <p:nvPr/>
            </p:nvSpPr>
            <p:spPr bwMode="auto">
              <a:xfrm rot="16200000">
                <a:off x="7180874" y="2858930"/>
                <a:ext cx="1021080" cy="220980"/>
              </a:xfrm>
              <a:prstGeom prst="flowChartManualOperation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cxnSp>
            <p:nvCxnSpPr>
              <p:cNvPr id="130" name="Straight Arrow Connector 129"/>
              <p:cNvCxnSpPr>
                <a:endCxn id="127" idx="1"/>
              </p:cNvCxnSpPr>
              <p:nvPr/>
            </p:nvCxnSpPr>
            <p:spPr bwMode="auto">
              <a:xfrm flipV="1">
                <a:off x="7691414" y="3377852"/>
                <a:ext cx="0" cy="243078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31" name="Straight Arrow Connector 130"/>
              <p:cNvCxnSpPr>
                <a:stCxn id="127" idx="2"/>
              </p:cNvCxnSpPr>
              <p:nvPr/>
            </p:nvCxnSpPr>
            <p:spPr bwMode="auto">
              <a:xfrm>
                <a:off x="7801904" y="2969420"/>
                <a:ext cx="222885" cy="635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78" name="TextBox 77"/>
            <p:cNvSpPr txBox="1"/>
            <p:nvPr/>
          </p:nvSpPr>
          <p:spPr>
            <a:xfrm>
              <a:off x="5459106" y="1719618"/>
              <a:ext cx="341760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A</a:t>
              </a:r>
              <a:endParaRPr lang="en-US" sz="18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459106" y="2281451"/>
              <a:ext cx="341760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B</a:t>
              </a:r>
              <a:endParaRPr lang="en-US" sz="18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459106" y="3277738"/>
              <a:ext cx="346570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C</a:t>
              </a:r>
              <a:endParaRPr lang="en-US" sz="18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459106" y="3839571"/>
              <a:ext cx="362600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D</a:t>
              </a:r>
              <a:endParaRPr lang="en-US" sz="1800" dirty="0"/>
            </a:p>
          </p:txBody>
        </p:sp>
        <p:sp>
          <p:nvSpPr>
            <p:cNvPr id="6" name="Freeform 5"/>
            <p:cNvSpPr/>
            <p:nvPr/>
          </p:nvSpPr>
          <p:spPr bwMode="auto">
            <a:xfrm>
              <a:off x="6330315" y="2117919"/>
              <a:ext cx="1266825" cy="571500"/>
            </a:xfrm>
            <a:custGeom>
              <a:avLst/>
              <a:gdLst>
                <a:gd name="connsiteX0" fmla="*/ 0 w 1266825"/>
                <a:gd name="connsiteY0" fmla="*/ 0 h 571500"/>
                <a:gd name="connsiteX1" fmla="*/ 533400 w 1266825"/>
                <a:gd name="connsiteY1" fmla="*/ 9525 h 571500"/>
                <a:gd name="connsiteX2" fmla="*/ 533400 w 1266825"/>
                <a:gd name="connsiteY2" fmla="*/ 571500 h 571500"/>
                <a:gd name="connsiteX3" fmla="*/ 1266825 w 1266825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6825" h="571500">
                  <a:moveTo>
                    <a:pt x="0" y="0"/>
                  </a:moveTo>
                  <a:lnTo>
                    <a:pt x="533400" y="9525"/>
                  </a:lnTo>
                  <a:lnTo>
                    <a:pt x="533400" y="571500"/>
                  </a:lnTo>
                  <a:lnTo>
                    <a:pt x="1266825" y="571500"/>
                  </a:ln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 flipV="1">
              <a:off x="6314099" y="3213641"/>
              <a:ext cx="1266825" cy="571500"/>
            </a:xfrm>
            <a:custGeom>
              <a:avLst/>
              <a:gdLst>
                <a:gd name="connsiteX0" fmla="*/ 0 w 1266825"/>
                <a:gd name="connsiteY0" fmla="*/ 0 h 571500"/>
                <a:gd name="connsiteX1" fmla="*/ 533400 w 1266825"/>
                <a:gd name="connsiteY1" fmla="*/ 9525 h 571500"/>
                <a:gd name="connsiteX2" fmla="*/ 533400 w 1266825"/>
                <a:gd name="connsiteY2" fmla="*/ 571500 h 571500"/>
                <a:gd name="connsiteX3" fmla="*/ 1266825 w 1266825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6825" h="571500">
                  <a:moveTo>
                    <a:pt x="0" y="0"/>
                  </a:moveTo>
                  <a:lnTo>
                    <a:pt x="533400" y="9525"/>
                  </a:lnTo>
                  <a:lnTo>
                    <a:pt x="533400" y="571500"/>
                  </a:lnTo>
                  <a:lnTo>
                    <a:pt x="1266825" y="571500"/>
                  </a:ln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right shift by </a:t>
            </a:r>
            <a:r>
              <a:rPr lang="en-US" i="1" dirty="0" smtClean="0"/>
              <a:t>n</a:t>
            </a:r>
            <a:endParaRPr lang="en-US" i="1" dirty="0"/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722261" y="1643953"/>
            <a:ext cx="5640936" cy="4114800"/>
          </a:xfrm>
        </p:spPr>
        <p:txBody>
          <a:bodyPr/>
          <a:lstStyle/>
          <a:p>
            <a:r>
              <a:rPr lang="en-US" sz="2400" dirty="0" smtClean="0"/>
              <a:t>Shift </a:t>
            </a:r>
            <a:r>
              <a:rPr lang="en-US" sz="2400" i="1" dirty="0" smtClean="0"/>
              <a:t>n</a:t>
            </a:r>
            <a:r>
              <a:rPr lang="en-US" sz="2400" dirty="0" smtClean="0"/>
              <a:t> can be broken down in log </a:t>
            </a:r>
            <a:r>
              <a:rPr lang="en-US" sz="2400" i="1" dirty="0" smtClean="0"/>
              <a:t>n</a:t>
            </a:r>
            <a:r>
              <a:rPr lang="en-US" sz="2400" dirty="0" smtClean="0"/>
              <a:t> steps of fixed-length shifts of size 1, 2, 4, …</a:t>
            </a:r>
          </a:p>
          <a:p>
            <a:pPr lvl="1"/>
            <a:r>
              <a:rPr lang="en-US" sz="2000" dirty="0" smtClean="0"/>
              <a:t>Shift 3 can be performed by doing a shift 2 and shift 1</a:t>
            </a:r>
          </a:p>
          <a:p>
            <a:r>
              <a:rPr lang="en-US" sz="2400" dirty="0" smtClean="0"/>
              <a:t>We need a mux to omit a particular size shift 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hift circuit can be expressed as log </a:t>
            </a:r>
            <a:r>
              <a:rPr lang="en-US" sz="2400" i="1" dirty="0" smtClean="0"/>
              <a:t>n</a:t>
            </a:r>
            <a:r>
              <a:rPr lang="en-US" sz="2400" dirty="0" smtClean="0"/>
              <a:t> nested conditional expressions  </a:t>
            </a:r>
          </a:p>
          <a:p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1937983" y="5854890"/>
            <a:ext cx="629161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You will write a </a:t>
            </a:r>
            <a:r>
              <a:rPr lang="en-US" dirty="0" err="1" smtClean="0">
                <a:solidFill>
                  <a:srgbClr val="FFC000"/>
                </a:solidFill>
              </a:rPr>
              <a:t>Blusepec</a:t>
            </a:r>
            <a:r>
              <a:rPr lang="en-US" dirty="0" smtClean="0">
                <a:solidFill>
                  <a:srgbClr val="FFC000"/>
                </a:solidFill>
              </a:rPr>
              <a:t> program to produce a variable size shifter in Lab 1</a:t>
            </a:r>
            <a:endParaRPr lang="en-US" dirty="0">
              <a:solidFill>
                <a:srgbClr val="FFC000"/>
              </a:solidFill>
            </a:endParaRPr>
          </a:p>
        </p:txBody>
      </p:sp>
      <p:grpSp>
        <p:nvGrpSpPr>
          <p:cNvPr id="2" name="Group 55"/>
          <p:cNvGrpSpPr/>
          <p:nvPr/>
        </p:nvGrpSpPr>
        <p:grpSpPr>
          <a:xfrm>
            <a:off x="6353299" y="2007226"/>
            <a:ext cx="2493818" cy="2819400"/>
            <a:chOff x="6353299" y="2375848"/>
            <a:chExt cx="2493818" cy="2819400"/>
          </a:xfrm>
        </p:grpSpPr>
        <p:cxnSp>
          <p:nvCxnSpPr>
            <p:cNvPr id="14" name="Elbow Connector 13"/>
            <p:cNvCxnSpPr/>
            <p:nvPr/>
          </p:nvCxnSpPr>
          <p:spPr>
            <a:xfrm rot="16200000" flipH="1">
              <a:off x="7049638" y="2642548"/>
              <a:ext cx="762000" cy="228600"/>
            </a:xfrm>
            <a:prstGeom prst="bentConnector3">
              <a:avLst>
                <a:gd name="adj1" fmla="val 38319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240138" y="2909248"/>
              <a:ext cx="0" cy="2286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984242" y="262605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dirty="0" smtClean="0">
                  <a:latin typeface="+mn-lt"/>
                  <a:cs typeface="Tahoma" pitchFamily="34" charset="0"/>
                </a:rPr>
                <a:t>0</a:t>
              </a:r>
              <a:endParaRPr lang="en-US" dirty="0">
                <a:latin typeface="+mn-lt"/>
                <a:cs typeface="Tahoma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7392538" y="2909248"/>
              <a:ext cx="0" cy="2286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163938" y="262605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dirty="0" smtClean="0">
                  <a:latin typeface="+mn-lt"/>
                  <a:cs typeface="Tahoma" pitchFamily="34" charset="0"/>
                </a:rPr>
                <a:t>0</a:t>
              </a:r>
              <a:endParaRPr lang="en-US" dirty="0">
                <a:latin typeface="+mn-lt"/>
                <a:cs typeface="Tahoma" pitchFamily="34" charset="0"/>
              </a:endParaRPr>
            </a:p>
          </p:txBody>
        </p:sp>
        <p:sp>
          <p:nvSpPr>
            <p:cNvPr id="20" name="Trapezoid 19"/>
            <p:cNvSpPr/>
            <p:nvPr/>
          </p:nvSpPr>
          <p:spPr>
            <a:xfrm flipH="1" flipV="1">
              <a:off x="7087738" y="3137848"/>
              <a:ext cx="1524000" cy="381000"/>
            </a:xfrm>
            <a:prstGeom prst="trapezoid">
              <a:avLst>
                <a:gd name="adj" fmla="val 6535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en-US" sz="3600"/>
            </a:p>
          </p:txBody>
        </p:sp>
        <p:cxnSp>
          <p:nvCxnSpPr>
            <p:cNvPr id="29" name="Elbow Connector 28"/>
            <p:cNvCxnSpPr/>
            <p:nvPr/>
          </p:nvCxnSpPr>
          <p:spPr>
            <a:xfrm rot="16200000" flipH="1">
              <a:off x="7278238" y="2413948"/>
              <a:ext cx="762000" cy="685800"/>
            </a:xfrm>
            <a:prstGeom prst="bentConnector3">
              <a:avLst>
                <a:gd name="adj1" fmla="val 38007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/>
            <p:nvPr/>
          </p:nvCxnSpPr>
          <p:spPr>
            <a:xfrm rot="16200000" flipH="1">
              <a:off x="7506838" y="2490148"/>
              <a:ext cx="762000" cy="533400"/>
            </a:xfrm>
            <a:prstGeom prst="bentConnector3">
              <a:avLst>
                <a:gd name="adj1" fmla="val 30885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/>
            <p:nvPr/>
          </p:nvCxnSpPr>
          <p:spPr>
            <a:xfrm rot="16200000" flipH="1">
              <a:off x="7735440" y="2566349"/>
              <a:ext cx="761999" cy="380998"/>
            </a:xfrm>
            <a:prstGeom prst="bentConnector3">
              <a:avLst>
                <a:gd name="adj1" fmla="val 24513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/>
            <p:nvPr/>
          </p:nvCxnSpPr>
          <p:spPr>
            <a:xfrm rot="16200000" flipH="1">
              <a:off x="7964037" y="2642547"/>
              <a:ext cx="762002" cy="228604"/>
            </a:xfrm>
            <a:prstGeom prst="bentConnector3">
              <a:avLst>
                <a:gd name="adj1" fmla="val 19204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/>
            <p:nvPr/>
          </p:nvCxnSpPr>
          <p:spPr>
            <a:xfrm rot="16200000" flipH="1">
              <a:off x="7284588" y="2725098"/>
              <a:ext cx="755650" cy="69850"/>
            </a:xfrm>
            <a:prstGeom prst="bentConnector3">
              <a:avLst>
                <a:gd name="adj1" fmla="val 30661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Elbow Connector 73"/>
            <p:cNvCxnSpPr/>
            <p:nvPr/>
          </p:nvCxnSpPr>
          <p:spPr>
            <a:xfrm rot="5400000">
              <a:off x="7081388" y="3899848"/>
              <a:ext cx="768350" cy="6350"/>
            </a:xfrm>
            <a:prstGeom prst="bentConnector3">
              <a:avLst>
                <a:gd name="adj1" fmla="val 37603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7316338" y="4052248"/>
              <a:ext cx="0" cy="2286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087738" y="37554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dirty="0" smtClean="0">
                  <a:latin typeface="+mn-lt"/>
                  <a:cs typeface="Tahoma" pitchFamily="34" charset="0"/>
                </a:rPr>
                <a:t>0</a:t>
              </a:r>
              <a:endParaRPr lang="en-US" dirty="0">
                <a:latin typeface="+mn-lt"/>
                <a:cs typeface="Tahoma" pitchFamily="34" charset="0"/>
              </a:endParaRPr>
            </a:p>
          </p:txBody>
        </p:sp>
        <p:sp>
          <p:nvSpPr>
            <p:cNvPr id="79" name="Trapezoid 78"/>
            <p:cNvSpPr/>
            <p:nvPr/>
          </p:nvSpPr>
          <p:spPr>
            <a:xfrm flipH="1" flipV="1">
              <a:off x="7163938" y="4280848"/>
              <a:ext cx="1524000" cy="381000"/>
            </a:xfrm>
            <a:prstGeom prst="trapezoid">
              <a:avLst>
                <a:gd name="adj" fmla="val 6535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en-US" sz="3600"/>
            </a:p>
          </p:txBody>
        </p:sp>
        <p:cxnSp>
          <p:nvCxnSpPr>
            <p:cNvPr id="80" name="Elbow Connector 79"/>
            <p:cNvCxnSpPr/>
            <p:nvPr/>
          </p:nvCxnSpPr>
          <p:spPr>
            <a:xfrm rot="16200000" flipH="1">
              <a:off x="7392538" y="3595048"/>
              <a:ext cx="762000" cy="609600"/>
            </a:xfrm>
            <a:prstGeom prst="bentConnector3">
              <a:avLst>
                <a:gd name="adj1" fmla="val 37257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/>
            <p:nvPr/>
          </p:nvCxnSpPr>
          <p:spPr>
            <a:xfrm rot="16200000" flipH="1">
              <a:off x="7583038" y="3633148"/>
              <a:ext cx="762000" cy="533400"/>
            </a:xfrm>
            <a:prstGeom prst="bentConnector3">
              <a:avLst>
                <a:gd name="adj1" fmla="val 30885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/>
            <p:nvPr/>
          </p:nvCxnSpPr>
          <p:spPr>
            <a:xfrm rot="16200000" flipH="1">
              <a:off x="7811640" y="3709349"/>
              <a:ext cx="761999" cy="380998"/>
            </a:xfrm>
            <a:prstGeom prst="bentConnector3">
              <a:avLst>
                <a:gd name="adj1" fmla="val 24513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Elbow Connector 82"/>
            <p:cNvCxnSpPr/>
            <p:nvPr/>
          </p:nvCxnSpPr>
          <p:spPr>
            <a:xfrm rot="16200000" flipH="1">
              <a:off x="8040237" y="3785547"/>
              <a:ext cx="762002" cy="228604"/>
            </a:xfrm>
            <a:prstGeom prst="bentConnector3">
              <a:avLst>
                <a:gd name="adj1" fmla="val 19204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/>
            <p:nvPr/>
          </p:nvCxnSpPr>
          <p:spPr>
            <a:xfrm rot="5400000">
              <a:off x="7278238" y="3861748"/>
              <a:ext cx="762000" cy="76200"/>
            </a:xfrm>
            <a:prstGeom prst="bentConnector3">
              <a:avLst>
                <a:gd name="adj1" fmla="val 31000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Elbow Connector 88"/>
            <p:cNvCxnSpPr/>
            <p:nvPr/>
          </p:nvCxnSpPr>
          <p:spPr>
            <a:xfrm rot="5400000">
              <a:off x="7506838" y="3785548"/>
              <a:ext cx="762000" cy="228600"/>
            </a:xfrm>
            <a:prstGeom prst="bentConnector3">
              <a:avLst>
                <a:gd name="adj1" fmla="val 24750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7468738" y="4661848"/>
              <a:ext cx="0" cy="5334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7697338" y="4661848"/>
              <a:ext cx="0" cy="5334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8002138" y="4661848"/>
              <a:ext cx="0" cy="5334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8306938" y="4661848"/>
              <a:ext cx="0" cy="5334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20" idx="3"/>
            </p:cNvCxnSpPr>
            <p:nvPr/>
          </p:nvCxnSpPr>
          <p:spPr bwMode="auto">
            <a:xfrm>
              <a:off x="6662057" y="3325091"/>
              <a:ext cx="550180" cy="3257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>
              <a:off x="6755080" y="4475019"/>
              <a:ext cx="550180" cy="3257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1" name="Rectangle 50"/>
            <p:cNvSpPr/>
            <p:nvPr/>
          </p:nvSpPr>
          <p:spPr bwMode="auto">
            <a:xfrm>
              <a:off x="6947065" y="2458192"/>
              <a:ext cx="1793174" cy="1104405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6968840" y="3608123"/>
              <a:ext cx="1793174" cy="1104405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53299" y="4298867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s0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63197" y="3121232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s1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6875813" y="2410691"/>
              <a:ext cx="1971304" cy="2565070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  <p:bldP spid="4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Degression</a:t>
            </a:r>
            <a:r>
              <a:rPr lang="en-US" dirty="0" smtClean="0"/>
              <a:t> 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878" y="1533525"/>
            <a:ext cx="7772400" cy="4114800"/>
          </a:xfrm>
        </p:spPr>
        <p:txBody>
          <a:bodyPr/>
          <a:lstStyle/>
          <a:p>
            <a:r>
              <a:rPr lang="en-US" sz="2400" dirty="0" smtClean="0"/>
              <a:t>Suppose we have a variable c whose values can represent three different colors</a:t>
            </a:r>
          </a:p>
          <a:p>
            <a:pPr lvl="1"/>
            <a:r>
              <a:rPr lang="en-US" sz="2000" dirty="0" smtClean="0"/>
              <a:t>We can declare the type of c to be Bit#(2) and say that 00 represents Red, 01 Blue and 10 Green</a:t>
            </a:r>
          </a:p>
          <a:p>
            <a:r>
              <a:rPr lang="en-US" sz="2400" dirty="0" smtClean="0"/>
              <a:t>A better way is to create a new type called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2400" dirty="0" smtClean="0"/>
              <a:t> as follows:</a:t>
            </a:r>
            <a:endParaRPr lang="en-US" sz="2400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474493" y="3880641"/>
            <a:ext cx="5269208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{Red, Blue, Green}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Color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deriving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(Bits,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2158409" y="4580861"/>
            <a:ext cx="594316" cy="19851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1952625" y="4774091"/>
            <a:ext cx="65970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i="1" dirty="0" smtClean="0"/>
              <a:t>The compiler will automatically assign some bit representation to the three colors and also provide a function to test if two colors are equal. If you do not use “deriving” then you will have to specify the representation and equality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02497" y="4680116"/>
            <a:ext cx="1750128" cy="1837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 smtClean="0"/>
              <a:t>Types prevent us from mixing raw bits and bits that represent color </a:t>
            </a:r>
            <a:endParaRPr lang="en-US" sz="1800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834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7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543050"/>
            <a:ext cx="7772400" cy="4114800"/>
          </a:xfrm>
        </p:spPr>
        <p:txBody>
          <a:bodyPr/>
          <a:lstStyle/>
          <a:p>
            <a:r>
              <a:rPr lang="en-US" sz="2400" dirty="0" smtClean="0"/>
              <a:t>Design of a combinational ALU starting with primitive gates And, Or and Not</a:t>
            </a:r>
          </a:p>
          <a:p>
            <a:r>
              <a:rPr lang="en-US" sz="2400" dirty="0" smtClean="0"/>
              <a:t>Combinational circuits </a:t>
            </a:r>
            <a:r>
              <a:rPr lang="en-US" sz="2400" dirty="0"/>
              <a:t>as </a:t>
            </a:r>
            <a:r>
              <a:rPr lang="en-US" sz="2400" dirty="0" smtClean="0"/>
              <a:t>acyclic wiring diagrams of primitive gates</a:t>
            </a:r>
            <a:endParaRPr lang="en-US" sz="2400" dirty="0"/>
          </a:p>
          <a:p>
            <a:r>
              <a:rPr lang="en-US" sz="2400" dirty="0" smtClean="0"/>
              <a:t>Introduction to BSV</a:t>
            </a:r>
          </a:p>
          <a:p>
            <a:pPr lvl="1"/>
            <a:r>
              <a:rPr lang="en-US" sz="2000" dirty="0" smtClean="0"/>
              <a:t>Intro to types – </a:t>
            </a:r>
            <a:r>
              <a:rPr lang="en-US" sz="2000" dirty="0" err="1" smtClean="0"/>
              <a:t>enum</a:t>
            </a:r>
            <a:r>
              <a:rPr lang="en-US" sz="2000" dirty="0" smtClean="0"/>
              <a:t>, </a:t>
            </a:r>
            <a:r>
              <a:rPr lang="en-US" sz="2000" dirty="0" err="1" smtClean="0"/>
              <a:t>typedefs</a:t>
            </a:r>
            <a:r>
              <a:rPr lang="en-US" sz="2000" dirty="0" smtClean="0"/>
              <a:t>, numeric types, </a:t>
            </a:r>
            <a:r>
              <a:rPr lang="en-US" sz="2000" dirty="0" err="1" smtClean="0"/>
              <a:t>int</a:t>
            </a:r>
            <a:r>
              <a:rPr lang="en-US" sz="2000" dirty="0" smtClean="0"/>
              <a:t>#(32) </a:t>
            </a:r>
            <a:r>
              <a:rPr lang="en-US" sz="2000" dirty="0" err="1" smtClean="0"/>
              <a:t>vs</a:t>
            </a:r>
            <a:r>
              <a:rPr lang="en-US" sz="2000" dirty="0" smtClean="0"/>
              <a:t> integer, </a:t>
            </a:r>
            <a:r>
              <a:rPr lang="en-US" sz="2000" dirty="0" err="1" smtClean="0"/>
              <a:t>bool</a:t>
            </a:r>
            <a:r>
              <a:rPr lang="en-US" sz="2000" dirty="0" smtClean="0"/>
              <a:t> </a:t>
            </a:r>
            <a:r>
              <a:rPr lang="en-US" sz="2000" dirty="0" err="1" smtClean="0"/>
              <a:t>vs</a:t>
            </a:r>
            <a:r>
              <a:rPr lang="en-US" sz="2000" dirty="0" smtClean="0"/>
              <a:t> bit#(1), vectors</a:t>
            </a:r>
          </a:p>
          <a:p>
            <a:pPr lvl="1"/>
            <a:r>
              <a:rPr lang="en-US" sz="2000" dirty="0" smtClean="0"/>
              <a:t>Simple operations: concatenation, conditionals, loops </a:t>
            </a:r>
          </a:p>
          <a:p>
            <a:pPr lvl="1"/>
            <a:r>
              <a:rPr lang="en-US" sz="2000" dirty="0" smtClean="0"/>
              <a:t>Functions </a:t>
            </a:r>
            <a:endParaRPr lang="en-US" sz="2000" dirty="0"/>
          </a:p>
          <a:p>
            <a:pPr lvl="1"/>
            <a:r>
              <a:rPr lang="en-US" sz="2000" dirty="0" smtClean="0"/>
              <a:t>Static elaboration and a structural </a:t>
            </a:r>
            <a:r>
              <a:rPr lang="en-US" sz="2000" dirty="0"/>
              <a:t>interpretation of the </a:t>
            </a:r>
            <a:r>
              <a:rPr lang="en-US" sz="2000" dirty="0" smtClean="0"/>
              <a:t>textual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845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Enumerated types</a:t>
            </a:r>
          </a:p>
        </p:txBody>
      </p:sp>
      <p:sp>
        <p:nvSpPr>
          <p:cNvPr id="13314" name="TextBox 6"/>
          <p:cNvSpPr txBox="1">
            <a:spLocks noChangeArrowheads="1"/>
          </p:cNvSpPr>
          <p:nvPr/>
        </p:nvSpPr>
        <p:spPr bwMode="auto">
          <a:xfrm>
            <a:off x="804863" y="1512262"/>
            <a:ext cx="8339137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{Red, Blue, Green}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Color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deriving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(Bits,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err="1" smtClean="0">
                <a:latin typeface="Courier New"/>
                <a:ea typeface="Calibri"/>
                <a:cs typeface="Times New Roman"/>
              </a:rPr>
              <a:t>typedef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b="1" dirty="0" err="1">
                <a:latin typeface="Courier New"/>
                <a:ea typeface="Calibri"/>
                <a:cs typeface="Times New Roman"/>
              </a:rPr>
              <a:t>enum</a:t>
            </a:r>
            <a:r>
              <a:rPr lang="en-US" b="1" dirty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>
                <a:latin typeface="Courier New"/>
                <a:ea typeface="Calibri"/>
                <a:cs typeface="Times New Roman"/>
              </a:rPr>
              <a:t>{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Eq</a:t>
            </a:r>
            <a:r>
              <a:rPr lang="en-US" dirty="0">
                <a:latin typeface="Courier New"/>
                <a:ea typeface="Calibri"/>
                <a:cs typeface="Times New Roman"/>
              </a:rPr>
              <a:t>,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Neq</a:t>
            </a:r>
            <a:r>
              <a:rPr lang="en-US" dirty="0">
                <a:latin typeface="Courier New"/>
                <a:ea typeface="Calibri"/>
                <a:cs typeface="Times New Roman"/>
              </a:rPr>
              <a:t>, Le, Lt,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Ge</a:t>
            </a:r>
            <a:r>
              <a:rPr lang="en-US" dirty="0">
                <a:latin typeface="Courier New"/>
                <a:ea typeface="Calibri"/>
                <a:cs typeface="Times New Roman"/>
              </a:rPr>
              <a:t>,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Gt</a:t>
            </a:r>
            <a:r>
              <a:rPr lang="en-US" dirty="0">
                <a:latin typeface="Courier New"/>
                <a:ea typeface="Calibri"/>
                <a:cs typeface="Times New Roman"/>
              </a:rPr>
              <a:t>, AT, NT} </a:t>
            </a:r>
            <a:endParaRPr lang="en-US" dirty="0" smtClean="0">
              <a:latin typeface="Courier New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 err="1" smtClean="0">
                <a:latin typeface="Courier New"/>
                <a:ea typeface="Calibri"/>
                <a:cs typeface="Times New Roman"/>
              </a:rPr>
              <a:t>BrFunc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b="1" dirty="0">
                <a:latin typeface="Courier New"/>
                <a:ea typeface="Calibri"/>
                <a:cs typeface="Times New Roman"/>
              </a:rPr>
              <a:t>deriving</a:t>
            </a:r>
            <a:r>
              <a:rPr lang="en-US" dirty="0">
                <a:latin typeface="Courier New"/>
                <a:ea typeface="Calibri"/>
                <a:cs typeface="Times New Roman"/>
              </a:rPr>
              <a:t>(Bits,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Eq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);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dirty="0">
              <a:latin typeface="Consolas"/>
              <a:ea typeface="Calibri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Courier New"/>
                <a:ea typeface="Calibri"/>
                <a:cs typeface="Times New Roman"/>
              </a:rPr>
              <a:t>typedef</a:t>
            </a:r>
            <a:r>
              <a:rPr lang="en-US" dirty="0">
                <a:latin typeface="Courier New"/>
                <a:ea typeface="Calibri"/>
                <a:cs typeface="Times New Roman"/>
              </a:rPr>
              <a:t> </a:t>
            </a:r>
            <a:r>
              <a:rPr lang="en-US" b="1" dirty="0" err="1">
                <a:latin typeface="Courier New"/>
                <a:ea typeface="Calibri"/>
                <a:cs typeface="Times New Roman"/>
              </a:rPr>
              <a:t>enum</a:t>
            </a:r>
            <a:r>
              <a:rPr lang="en-US" b="1" dirty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>
                <a:latin typeface="Courier New"/>
                <a:ea typeface="Calibri"/>
                <a:cs typeface="Times New Roman"/>
              </a:rPr>
              <a:t>{Add, Sub, And, Or,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Xor</a:t>
            </a:r>
            <a:r>
              <a:rPr lang="en-US" dirty="0">
                <a:latin typeface="Courier New"/>
                <a:ea typeface="Calibri"/>
                <a:cs typeface="Times New Roman"/>
              </a:rPr>
              <a:t>, Nor,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Slt</a:t>
            </a:r>
            <a:r>
              <a:rPr lang="en-US" dirty="0">
                <a:latin typeface="Courier New"/>
                <a:ea typeface="Calibri"/>
                <a:cs typeface="Times New Roman"/>
              </a:rPr>
              <a:t>,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Sltu</a:t>
            </a:r>
            <a:r>
              <a:rPr lang="en-US" dirty="0">
                <a:latin typeface="Courier New"/>
                <a:ea typeface="Calibri"/>
                <a:cs typeface="Times New Roman"/>
              </a:rPr>
              <a:t>,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LShift</a:t>
            </a:r>
            <a:r>
              <a:rPr lang="en-US" dirty="0">
                <a:latin typeface="Courier New"/>
                <a:ea typeface="Calibri"/>
                <a:cs typeface="Times New Roman"/>
              </a:rPr>
              <a:t>,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RShift</a:t>
            </a:r>
            <a:r>
              <a:rPr lang="en-US" dirty="0">
                <a:latin typeface="Courier New"/>
                <a:ea typeface="Calibri"/>
                <a:cs typeface="Times New Roman"/>
              </a:rPr>
              <a:t>,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Sra</a:t>
            </a:r>
            <a:r>
              <a:rPr lang="en-US" dirty="0">
                <a:latin typeface="Courier New"/>
                <a:ea typeface="Calibri"/>
                <a:cs typeface="Times New Roman"/>
              </a:rPr>
              <a:t>} </a:t>
            </a:r>
            <a:endParaRPr lang="en-US" dirty="0" smtClean="0">
              <a:latin typeface="Courier New"/>
              <a:ea typeface="Calibri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Courier New"/>
                <a:ea typeface="Calibri"/>
                <a:cs typeface="Times New Roman"/>
              </a:rPr>
              <a:t>AluFunc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b="1" dirty="0">
                <a:latin typeface="Courier New"/>
                <a:ea typeface="Calibri"/>
                <a:cs typeface="Times New Roman"/>
              </a:rPr>
              <a:t>deriving</a:t>
            </a:r>
            <a:r>
              <a:rPr lang="en-US" dirty="0">
                <a:latin typeface="Courier New"/>
                <a:ea typeface="Calibri"/>
                <a:cs typeface="Times New Roman"/>
              </a:rPr>
              <a:t>(Bits,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Eq</a:t>
            </a:r>
            <a:r>
              <a:rPr lang="en-US" dirty="0">
                <a:latin typeface="Courier New"/>
                <a:ea typeface="Calibri"/>
                <a:cs typeface="Times New Roman"/>
              </a:rPr>
              <a:t>);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5758" y="4759305"/>
            <a:ext cx="6714980" cy="4247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Each enumerated type defines a new type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399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ALU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135" y="1542392"/>
            <a:ext cx="8132379" cy="4984531"/>
          </a:xfrm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/>
                <a:ea typeface="Calibri"/>
                <a:cs typeface="Times New Roman"/>
              </a:rPr>
              <a:t>function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 Data </a:t>
            </a:r>
            <a:r>
              <a:rPr lang="en-US" sz="2000" dirty="0" err="1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alu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(Data a, Data b,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AluFunc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func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);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Data res = </a:t>
            </a:r>
            <a:r>
              <a:rPr lang="en-US" sz="2000" b="1" dirty="0">
                <a:latin typeface="Courier New"/>
                <a:ea typeface="Calibri"/>
                <a:cs typeface="Times New Roman"/>
              </a:rPr>
              <a:t>case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(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func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)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   Add   : (a + b);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   Sub   : (a - b);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   And   : (a &amp; b);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   Or    : (a | b);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  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Xor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   : (a ^ b);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   Nor   : ~(a | b);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  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Slt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   :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zeroExtend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( pack(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signedLT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(a, b) ) );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  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Sltu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  :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zeroExtend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( pack( a &lt; b ) );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  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LShift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: (a &lt;&lt; b[4:0]);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  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RShift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: (a &gt;&gt; b[4:0]);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  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Sra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   :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signedShiftRight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(a, b[4:0]);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</a:t>
            </a:r>
            <a:r>
              <a:rPr lang="en-US" sz="2000" b="1" dirty="0" err="1">
                <a:latin typeface="Courier New"/>
                <a:ea typeface="Calibri"/>
                <a:cs typeface="Times New Roman"/>
              </a:rPr>
              <a:t>endcase</a:t>
            </a:r>
            <a:r>
              <a:rPr lang="en-US" sz="2000" b="1" dirty="0">
                <a:latin typeface="Courier New"/>
                <a:ea typeface="Calibri"/>
                <a:cs typeface="Times New Roman"/>
              </a:rPr>
              <a:t>;</a:t>
            </a:r>
            <a:endParaRPr lang="en-US" sz="2000" b="1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/>
                <a:ea typeface="Calibri"/>
                <a:cs typeface="Times New Roman"/>
              </a:rPr>
              <a:t>  return 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res;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urier New"/>
                <a:ea typeface="Calibri"/>
                <a:cs typeface="Times New Roman"/>
              </a:rPr>
              <a:t>endfunction</a:t>
            </a:r>
            <a:endParaRPr lang="en-US" sz="2000" b="1" dirty="0">
              <a:effectLst/>
              <a:latin typeface="Consolas"/>
              <a:ea typeface="Calibri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1545" y="1970053"/>
            <a:ext cx="4071146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Given an implementation of the primitive operations like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Shift, etc. </a:t>
            </a:r>
            <a:r>
              <a:rPr lang="en-US" dirty="0" smtClean="0"/>
              <a:t>the ALU can be implemented simply by introducing a mux controlled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op </a:t>
            </a:r>
            <a:r>
              <a:rPr lang="en-US" dirty="0" smtClean="0"/>
              <a:t>to select the appropriate circuit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850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Comparison operators</a:t>
            </a:r>
            <a:endParaRPr lang="en-US" sz="2800" dirty="0" smtClean="0"/>
          </a:p>
        </p:txBody>
      </p:sp>
      <p:sp>
        <p:nvSpPr>
          <p:cNvPr id="3686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91469" y="1552575"/>
            <a:ext cx="8163345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/>
                <a:ea typeface="Calibri"/>
                <a:cs typeface="Times New Roman"/>
              </a:rPr>
              <a:t>function</a:t>
            </a:r>
            <a:r>
              <a:rPr lang="en-US" dirty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Bool</a:t>
            </a:r>
            <a:r>
              <a:rPr lang="en-US" dirty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aluBr</a:t>
            </a:r>
            <a:r>
              <a:rPr lang="en-US" dirty="0">
                <a:latin typeface="Courier New"/>
                <a:ea typeface="Calibri"/>
                <a:cs typeface="Times New Roman"/>
              </a:rPr>
              <a:t>(Data a, Data b,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BrFunc</a:t>
            </a:r>
            <a:r>
              <a:rPr lang="en-US" dirty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brFunc</a:t>
            </a:r>
            <a:r>
              <a:rPr lang="en-US" dirty="0">
                <a:latin typeface="Courier New"/>
                <a:ea typeface="Calibri"/>
                <a:cs typeface="Times New Roman"/>
              </a:rPr>
              <a:t>);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Bool</a:t>
            </a:r>
            <a:r>
              <a:rPr lang="en-US" dirty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brTaken</a:t>
            </a:r>
            <a:r>
              <a:rPr lang="en-US" dirty="0">
                <a:latin typeface="Courier New"/>
                <a:ea typeface="Calibri"/>
                <a:cs typeface="Times New Roman"/>
              </a:rPr>
              <a:t> = </a:t>
            </a:r>
            <a:r>
              <a:rPr lang="en-US" b="1" dirty="0">
                <a:latin typeface="Courier New"/>
                <a:ea typeface="Calibri"/>
                <a:cs typeface="Times New Roman"/>
              </a:rPr>
              <a:t>case</a:t>
            </a:r>
            <a:r>
              <a:rPr lang="en-US" dirty="0">
                <a:latin typeface="Courier New"/>
                <a:ea typeface="Calibri"/>
                <a:cs typeface="Times New Roman"/>
              </a:rPr>
              <a:t>(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brFunc</a:t>
            </a:r>
            <a:r>
              <a:rPr lang="en-US" dirty="0">
                <a:latin typeface="Courier New"/>
                <a:ea typeface="Calibri"/>
                <a:cs typeface="Times New Roman"/>
              </a:rPr>
              <a:t>)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  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Eq</a:t>
            </a:r>
            <a:r>
              <a:rPr lang="en-US" dirty="0">
                <a:latin typeface="Courier New"/>
                <a:ea typeface="Calibri"/>
                <a:cs typeface="Times New Roman"/>
              </a:rPr>
              <a:t>  : (a == b);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  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Neq</a:t>
            </a:r>
            <a:r>
              <a:rPr lang="en-US" dirty="0">
                <a:latin typeface="Courier New"/>
                <a:ea typeface="Calibri"/>
                <a:cs typeface="Times New Roman"/>
              </a:rPr>
              <a:t> : (a != b);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   Le  :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signedLE</a:t>
            </a:r>
            <a:r>
              <a:rPr lang="en-US" dirty="0">
                <a:latin typeface="Courier New"/>
                <a:ea typeface="Calibri"/>
                <a:cs typeface="Times New Roman"/>
              </a:rPr>
              <a:t>(a, 0);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   Lt  :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signedLT</a:t>
            </a:r>
            <a:r>
              <a:rPr lang="en-US" dirty="0">
                <a:latin typeface="Courier New"/>
                <a:ea typeface="Calibri"/>
                <a:cs typeface="Times New Roman"/>
              </a:rPr>
              <a:t>(a, 0);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  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Ge</a:t>
            </a:r>
            <a:r>
              <a:rPr lang="en-US" dirty="0">
                <a:latin typeface="Courier New"/>
                <a:ea typeface="Calibri"/>
                <a:cs typeface="Times New Roman"/>
              </a:rPr>
              <a:t>  :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signedGE</a:t>
            </a:r>
            <a:r>
              <a:rPr lang="en-US" dirty="0">
                <a:latin typeface="Courier New"/>
                <a:ea typeface="Calibri"/>
                <a:cs typeface="Times New Roman"/>
              </a:rPr>
              <a:t>(a, 0);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  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Gt</a:t>
            </a:r>
            <a:r>
              <a:rPr lang="en-US" dirty="0">
                <a:latin typeface="Courier New"/>
                <a:ea typeface="Calibri"/>
                <a:cs typeface="Times New Roman"/>
              </a:rPr>
              <a:t>  :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signedGT</a:t>
            </a:r>
            <a:r>
              <a:rPr lang="en-US" dirty="0">
                <a:latin typeface="Courier New"/>
                <a:ea typeface="Calibri"/>
                <a:cs typeface="Times New Roman"/>
              </a:rPr>
              <a:t>(a, 0);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   AT  : True;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   NT  : False;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 </a:t>
            </a:r>
            <a:r>
              <a:rPr lang="en-US" b="1" dirty="0" err="1">
                <a:latin typeface="Courier New"/>
                <a:ea typeface="Calibri"/>
                <a:cs typeface="Times New Roman"/>
              </a:rPr>
              <a:t>endcase</a:t>
            </a:r>
            <a:r>
              <a:rPr lang="en-US" dirty="0">
                <a:latin typeface="Courier New"/>
                <a:ea typeface="Calibri"/>
                <a:cs typeface="Times New Roman"/>
              </a:rPr>
              <a:t>;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 </a:t>
            </a:r>
            <a:r>
              <a:rPr lang="en-US" b="1" dirty="0">
                <a:latin typeface="Courier New"/>
                <a:ea typeface="Calibri"/>
                <a:cs typeface="Times New Roman"/>
              </a:rPr>
              <a:t>return</a:t>
            </a:r>
            <a:r>
              <a:rPr lang="en-US" dirty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brTaken</a:t>
            </a:r>
            <a:r>
              <a:rPr lang="en-US" dirty="0">
                <a:latin typeface="Courier New"/>
                <a:ea typeface="Calibri"/>
                <a:cs typeface="Times New Roman"/>
              </a:rPr>
              <a:t>;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Courier New"/>
                <a:ea typeface="Calibri"/>
                <a:cs typeface="Times New Roman"/>
              </a:rPr>
              <a:t>endfunction</a:t>
            </a:r>
            <a:endParaRPr lang="en-US" b="1" dirty="0">
              <a:effectLst/>
              <a:latin typeface="Consolas"/>
              <a:ea typeface="Calibri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20"/>
          <p:cNvSpPr>
            <a:spLocks/>
          </p:cNvSpPr>
          <p:nvPr/>
        </p:nvSpPr>
        <p:spPr bwMode="auto">
          <a:xfrm rot="5400000">
            <a:off x="3417088" y="-99924"/>
            <a:ext cx="2886006" cy="8025381"/>
          </a:xfrm>
          <a:custGeom>
            <a:avLst/>
            <a:gdLst>
              <a:gd name="T0" fmla="*/ 0 w 241"/>
              <a:gd name="T1" fmla="*/ 0 h 385"/>
              <a:gd name="T2" fmla="*/ 0 w 241"/>
              <a:gd name="T3" fmla="*/ 160 h 385"/>
              <a:gd name="T4" fmla="*/ 48 w 241"/>
              <a:gd name="T5" fmla="*/ 192 h 385"/>
              <a:gd name="T6" fmla="*/ 0 w 241"/>
              <a:gd name="T7" fmla="*/ 224 h 385"/>
              <a:gd name="T8" fmla="*/ 0 w 241"/>
              <a:gd name="T9" fmla="*/ 384 h 385"/>
              <a:gd name="T10" fmla="*/ 240 w 241"/>
              <a:gd name="T11" fmla="*/ 288 h 385"/>
              <a:gd name="T12" fmla="*/ 240 w 241"/>
              <a:gd name="T13" fmla="*/ 96 h 385"/>
              <a:gd name="T14" fmla="*/ 0 w 241"/>
              <a:gd name="T15" fmla="*/ 0 h 3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41"/>
              <a:gd name="T25" fmla="*/ 0 h 385"/>
              <a:gd name="T26" fmla="*/ 241 w 241"/>
              <a:gd name="T27" fmla="*/ 385 h 385"/>
              <a:gd name="connsiteX0" fmla="*/ 33 w 9992"/>
              <a:gd name="connsiteY0" fmla="*/ 0 h 9974"/>
              <a:gd name="connsiteX1" fmla="*/ 33 w 9992"/>
              <a:gd name="connsiteY1" fmla="*/ 4156 h 9974"/>
              <a:gd name="connsiteX2" fmla="*/ 2025 w 9992"/>
              <a:gd name="connsiteY2" fmla="*/ 4987 h 9974"/>
              <a:gd name="connsiteX3" fmla="*/ 33 w 9992"/>
              <a:gd name="connsiteY3" fmla="*/ 5818 h 9974"/>
              <a:gd name="connsiteX4" fmla="*/ 0 w 9992"/>
              <a:gd name="connsiteY4" fmla="*/ 7892 h 9974"/>
              <a:gd name="connsiteX5" fmla="*/ 33 w 9992"/>
              <a:gd name="connsiteY5" fmla="*/ 9974 h 9974"/>
              <a:gd name="connsiteX6" fmla="*/ 9992 w 9992"/>
              <a:gd name="connsiteY6" fmla="*/ 7481 h 9974"/>
              <a:gd name="connsiteX7" fmla="*/ 9992 w 9992"/>
              <a:gd name="connsiteY7" fmla="*/ 2494 h 9974"/>
              <a:gd name="connsiteX8" fmla="*/ 33 w 9992"/>
              <a:gd name="connsiteY8" fmla="*/ 0 h 9974"/>
              <a:gd name="connsiteX0" fmla="*/ 33 w 10000"/>
              <a:gd name="connsiteY0" fmla="*/ 0 h 10000"/>
              <a:gd name="connsiteX1" fmla="*/ 0 w 10000"/>
              <a:gd name="connsiteY1" fmla="*/ 2217 h 10000"/>
              <a:gd name="connsiteX2" fmla="*/ 33 w 10000"/>
              <a:gd name="connsiteY2" fmla="*/ 4167 h 10000"/>
              <a:gd name="connsiteX3" fmla="*/ 2027 w 10000"/>
              <a:gd name="connsiteY3" fmla="*/ 5000 h 10000"/>
              <a:gd name="connsiteX4" fmla="*/ 33 w 10000"/>
              <a:gd name="connsiteY4" fmla="*/ 5833 h 10000"/>
              <a:gd name="connsiteX5" fmla="*/ 0 w 10000"/>
              <a:gd name="connsiteY5" fmla="*/ 7913 h 10000"/>
              <a:gd name="connsiteX6" fmla="*/ 33 w 10000"/>
              <a:gd name="connsiteY6" fmla="*/ 10000 h 10000"/>
              <a:gd name="connsiteX7" fmla="*/ 10000 w 10000"/>
              <a:gd name="connsiteY7" fmla="*/ 7501 h 10000"/>
              <a:gd name="connsiteX8" fmla="*/ 10000 w 10000"/>
              <a:gd name="connsiteY8" fmla="*/ 2501 h 10000"/>
              <a:gd name="connsiteX9" fmla="*/ 33 w 10000"/>
              <a:gd name="connsiteY9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000">
                <a:moveTo>
                  <a:pt x="33" y="0"/>
                </a:moveTo>
                <a:lnTo>
                  <a:pt x="0" y="2217"/>
                </a:lnTo>
                <a:lnTo>
                  <a:pt x="33" y="4167"/>
                </a:lnTo>
                <a:lnTo>
                  <a:pt x="2027" y="5000"/>
                </a:lnTo>
                <a:lnTo>
                  <a:pt x="33" y="5833"/>
                </a:lnTo>
                <a:cubicBezTo>
                  <a:pt x="22" y="6526"/>
                  <a:pt x="11" y="7220"/>
                  <a:pt x="0" y="7913"/>
                </a:cubicBezTo>
                <a:cubicBezTo>
                  <a:pt x="11" y="8609"/>
                  <a:pt x="22" y="9304"/>
                  <a:pt x="33" y="10000"/>
                </a:cubicBezTo>
                <a:lnTo>
                  <a:pt x="10000" y="7501"/>
                </a:lnTo>
                <a:lnTo>
                  <a:pt x="10000" y="2501"/>
                </a:lnTo>
                <a:lnTo>
                  <a:pt x="33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vert270" anchor="ctr"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 sz="1200" dirty="0">
                <a:latin typeface="Verdana" pitchFamily="-96" charset="0"/>
              </a:rPr>
              <a:t> </a:t>
            </a:r>
          </a:p>
        </p:txBody>
      </p:sp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>
          <a:xfrm>
            <a:off x="682392" y="304800"/>
            <a:ext cx="8434312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ALU including Comparison operators</a:t>
            </a:r>
          </a:p>
        </p:txBody>
      </p:sp>
      <p:sp>
        <p:nvSpPr>
          <p:cNvPr id="19460" name="AutoShape 10"/>
          <p:cNvSpPr>
            <a:spLocks noChangeArrowheads="1"/>
          </p:cNvSpPr>
          <p:nvPr/>
        </p:nvSpPr>
        <p:spPr bwMode="auto">
          <a:xfrm>
            <a:off x="5392815" y="4865688"/>
            <a:ext cx="869950" cy="336550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800" dirty="0" err="1"/>
              <a:t>mux</a:t>
            </a:r>
            <a:endParaRPr lang="en-US" sz="1800" dirty="0"/>
          </a:p>
        </p:txBody>
      </p:sp>
      <p:cxnSp>
        <p:nvCxnSpPr>
          <p:cNvPr id="19461" name="Elbow Connector 16"/>
          <p:cNvCxnSpPr>
            <a:cxnSpLocks noChangeShapeType="1"/>
          </p:cNvCxnSpPr>
          <p:nvPr/>
        </p:nvCxnSpPr>
        <p:spPr bwMode="auto">
          <a:xfrm rot="16200000" flipH="1">
            <a:off x="5001496" y="4198144"/>
            <a:ext cx="531813" cy="784225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9462" name="Elbow Connector 18"/>
          <p:cNvCxnSpPr>
            <a:cxnSpLocks noChangeShapeType="1"/>
          </p:cNvCxnSpPr>
          <p:nvPr/>
        </p:nvCxnSpPr>
        <p:spPr bwMode="auto">
          <a:xfrm rot="5400000">
            <a:off x="6100046" y="4287044"/>
            <a:ext cx="514350" cy="6238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9463" name="Elbow Connector 21"/>
          <p:cNvCxnSpPr>
            <a:cxnSpLocks noChangeShapeType="1"/>
            <a:stCxn id="19460" idx="3"/>
          </p:cNvCxnSpPr>
          <p:nvPr/>
        </p:nvCxnSpPr>
        <p:spPr bwMode="auto">
          <a:xfrm flipV="1">
            <a:off x="6177040" y="4664075"/>
            <a:ext cx="1404937" cy="3698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FF0000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9465" name="Straight Arrow Connector 71"/>
          <p:cNvCxnSpPr>
            <a:cxnSpLocks noChangeShapeType="1"/>
            <a:stCxn id="19471" idx="2"/>
          </p:cNvCxnSpPr>
          <p:nvPr/>
        </p:nvCxnSpPr>
        <p:spPr bwMode="auto">
          <a:xfrm>
            <a:off x="3457294" y="2257103"/>
            <a:ext cx="0" cy="1351969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3895303" y="3143250"/>
            <a:ext cx="3163824" cy="458788"/>
            <a:chOff x="2203154" y="2647950"/>
            <a:chExt cx="3163272" cy="459317"/>
          </a:xfrm>
        </p:grpSpPr>
        <p:cxnSp>
          <p:nvCxnSpPr>
            <p:cNvPr id="19475" name="Straight Arrow Connector 77"/>
            <p:cNvCxnSpPr>
              <a:cxnSpLocks noChangeShapeType="1"/>
            </p:cNvCxnSpPr>
            <p:nvPr/>
          </p:nvCxnSpPr>
          <p:spPr bwMode="auto">
            <a:xfrm flipH="1" flipV="1">
              <a:off x="2203154" y="2650067"/>
              <a:ext cx="3163272" cy="3386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476" name="Straight Arrow Connector 78"/>
            <p:cNvCxnSpPr>
              <a:cxnSpLocks noChangeShapeType="1"/>
            </p:cNvCxnSpPr>
            <p:nvPr/>
          </p:nvCxnSpPr>
          <p:spPr bwMode="auto">
            <a:xfrm>
              <a:off x="3581400" y="2647950"/>
              <a:ext cx="0" cy="45931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9468" name="Straight Arrow Connector 84"/>
          <p:cNvCxnSpPr>
            <a:cxnSpLocks noChangeShapeType="1"/>
          </p:cNvCxnSpPr>
          <p:nvPr/>
        </p:nvCxnSpPr>
        <p:spPr bwMode="auto">
          <a:xfrm flipH="1" flipV="1">
            <a:off x="3452324" y="3221038"/>
            <a:ext cx="2962656" cy="31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69" name="Straight Arrow Connector 85"/>
          <p:cNvCxnSpPr>
            <a:cxnSpLocks noChangeShapeType="1"/>
          </p:cNvCxnSpPr>
          <p:nvPr/>
        </p:nvCxnSpPr>
        <p:spPr bwMode="auto">
          <a:xfrm>
            <a:off x="6419927" y="3222625"/>
            <a:ext cx="1588" cy="3841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9470" name="Straight Arrow Connector 88"/>
          <p:cNvCxnSpPr>
            <a:cxnSpLocks noChangeShapeType="1"/>
          </p:cNvCxnSpPr>
          <p:nvPr/>
        </p:nvCxnSpPr>
        <p:spPr bwMode="auto">
          <a:xfrm>
            <a:off x="5868734" y="5202238"/>
            <a:ext cx="1587" cy="4968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19471" name="TextBox 90"/>
          <p:cNvSpPr txBox="1">
            <a:spLocks noChangeArrowheads="1"/>
          </p:cNvSpPr>
          <p:nvPr/>
        </p:nvSpPr>
        <p:spPr bwMode="auto">
          <a:xfrm>
            <a:off x="3272788" y="1832371"/>
            <a:ext cx="369012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2400" dirty="0"/>
              <a:t>a</a:t>
            </a:r>
          </a:p>
        </p:txBody>
      </p:sp>
      <p:sp>
        <p:nvSpPr>
          <p:cNvPr id="19473" name="TextBox 92"/>
          <p:cNvSpPr txBox="1">
            <a:spLocks noChangeArrowheads="1"/>
          </p:cNvSpPr>
          <p:nvPr/>
        </p:nvSpPr>
        <p:spPr bwMode="auto">
          <a:xfrm>
            <a:off x="7701040" y="4476133"/>
            <a:ext cx="845103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2400" dirty="0" err="1" smtClean="0"/>
              <a:t>func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5658292" y="371075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2" name="AutoShape 10"/>
          <p:cNvSpPr>
            <a:spLocks noChangeArrowheads="1"/>
          </p:cNvSpPr>
          <p:nvPr/>
        </p:nvSpPr>
        <p:spPr bwMode="auto">
          <a:xfrm>
            <a:off x="3006713" y="4867963"/>
            <a:ext cx="869950" cy="336550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800" dirty="0" err="1"/>
              <a:t>mux</a:t>
            </a:r>
            <a:endParaRPr lang="en-US" sz="1800" dirty="0"/>
          </a:p>
        </p:txBody>
      </p:sp>
      <p:cxnSp>
        <p:nvCxnSpPr>
          <p:cNvPr id="33" name="Straight Arrow Connector 88"/>
          <p:cNvCxnSpPr>
            <a:cxnSpLocks noChangeShapeType="1"/>
            <a:stCxn id="32" idx="2"/>
          </p:cNvCxnSpPr>
          <p:nvPr/>
        </p:nvCxnSpPr>
        <p:spPr bwMode="auto">
          <a:xfrm>
            <a:off x="3441688" y="5204513"/>
            <a:ext cx="1587" cy="496887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40" name="Straight Arrow Connector 78"/>
          <p:cNvCxnSpPr>
            <a:cxnSpLocks noChangeShapeType="1"/>
          </p:cNvCxnSpPr>
          <p:nvPr/>
        </p:nvCxnSpPr>
        <p:spPr bwMode="auto">
          <a:xfrm>
            <a:off x="3869655" y="3145522"/>
            <a:ext cx="0" cy="4587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43" name="Straight Arrow Connector 85"/>
          <p:cNvCxnSpPr>
            <a:cxnSpLocks noChangeShapeType="1"/>
          </p:cNvCxnSpPr>
          <p:nvPr/>
        </p:nvCxnSpPr>
        <p:spPr bwMode="auto">
          <a:xfrm>
            <a:off x="4607015" y="3224897"/>
            <a:ext cx="1588" cy="3841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46" name="Straight Arrow Connector 73"/>
          <p:cNvCxnSpPr>
            <a:cxnSpLocks noChangeShapeType="1"/>
          </p:cNvCxnSpPr>
          <p:nvPr/>
        </p:nvCxnSpPr>
        <p:spPr bwMode="auto">
          <a:xfrm>
            <a:off x="3155054" y="4408227"/>
            <a:ext cx="0" cy="4572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47" name="Straight Arrow Connector 73"/>
          <p:cNvCxnSpPr>
            <a:cxnSpLocks noChangeShapeType="1"/>
          </p:cNvCxnSpPr>
          <p:nvPr/>
        </p:nvCxnSpPr>
        <p:spPr bwMode="auto">
          <a:xfrm>
            <a:off x="5859630" y="4396851"/>
            <a:ext cx="0" cy="4572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48" name="Straight Arrow Connector 73"/>
          <p:cNvCxnSpPr>
            <a:cxnSpLocks noChangeShapeType="1"/>
          </p:cNvCxnSpPr>
          <p:nvPr/>
        </p:nvCxnSpPr>
        <p:spPr bwMode="auto">
          <a:xfrm flipH="1">
            <a:off x="3631167" y="4362450"/>
            <a:ext cx="7383" cy="501689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52" name="Freeform 51"/>
          <p:cNvSpPr/>
          <p:nvPr/>
        </p:nvSpPr>
        <p:spPr bwMode="auto">
          <a:xfrm>
            <a:off x="3790950" y="5057775"/>
            <a:ext cx="3790950" cy="209550"/>
          </a:xfrm>
          <a:custGeom>
            <a:avLst/>
            <a:gdLst>
              <a:gd name="connsiteX0" fmla="*/ 0 w 3790950"/>
              <a:gd name="connsiteY0" fmla="*/ 0 h 209550"/>
              <a:gd name="connsiteX1" fmla="*/ 1076325 w 3790950"/>
              <a:gd name="connsiteY1" fmla="*/ 0 h 209550"/>
              <a:gd name="connsiteX2" fmla="*/ 1076325 w 3790950"/>
              <a:gd name="connsiteY2" fmla="*/ 209550 h 209550"/>
              <a:gd name="connsiteX3" fmla="*/ 3790950 w 3790950"/>
              <a:gd name="connsiteY3" fmla="*/ 20955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0950" h="209550">
                <a:moveTo>
                  <a:pt x="0" y="0"/>
                </a:moveTo>
                <a:lnTo>
                  <a:pt x="1076325" y="0"/>
                </a:lnTo>
                <a:lnTo>
                  <a:pt x="1076325" y="209550"/>
                </a:lnTo>
                <a:lnTo>
                  <a:pt x="3790950" y="20955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3" name="TextBox 92"/>
          <p:cNvSpPr txBox="1">
            <a:spLocks noChangeArrowheads="1"/>
          </p:cNvSpPr>
          <p:nvPr/>
        </p:nvSpPr>
        <p:spPr bwMode="auto">
          <a:xfrm>
            <a:off x="7701040" y="4990483"/>
            <a:ext cx="1236236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2400" dirty="0" err="1" smtClean="0"/>
              <a:t>brFunc</a:t>
            </a:r>
            <a:endParaRPr lang="en-US" sz="2400" dirty="0"/>
          </a:p>
        </p:txBody>
      </p:sp>
      <p:grpSp>
        <p:nvGrpSpPr>
          <p:cNvPr id="3" name="Group 56"/>
          <p:cNvGrpSpPr/>
          <p:nvPr/>
        </p:nvGrpSpPr>
        <p:grpSpPr>
          <a:xfrm>
            <a:off x="6229350" y="3600450"/>
            <a:ext cx="1047750" cy="742950"/>
            <a:chOff x="6229350" y="3600450"/>
            <a:chExt cx="1047750" cy="742950"/>
          </a:xfrm>
        </p:grpSpPr>
        <p:sp>
          <p:nvSpPr>
            <p:cNvPr id="55" name="TextBox 54"/>
            <p:cNvSpPr txBox="1"/>
            <p:nvPr/>
          </p:nvSpPr>
          <p:spPr>
            <a:xfrm>
              <a:off x="6229350" y="3767895"/>
              <a:ext cx="104775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buNone/>
              </a:pPr>
              <a:r>
                <a:rPr lang="en-US" dirty="0" smtClean="0"/>
                <a:t>Add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6267450" y="3600450"/>
              <a:ext cx="933450" cy="7429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4" name="Group 57"/>
          <p:cNvGrpSpPr/>
          <p:nvPr/>
        </p:nvGrpSpPr>
        <p:grpSpPr>
          <a:xfrm>
            <a:off x="4429125" y="3590925"/>
            <a:ext cx="1047750" cy="742950"/>
            <a:chOff x="6229350" y="3600450"/>
            <a:chExt cx="1047750" cy="742950"/>
          </a:xfrm>
        </p:grpSpPr>
        <p:sp>
          <p:nvSpPr>
            <p:cNvPr id="61" name="TextBox 60"/>
            <p:cNvSpPr txBox="1"/>
            <p:nvPr/>
          </p:nvSpPr>
          <p:spPr>
            <a:xfrm>
              <a:off x="6229350" y="3767895"/>
              <a:ext cx="104775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buNone/>
              </a:pPr>
              <a:r>
                <a:rPr lang="en-US" dirty="0" err="1" smtClean="0"/>
                <a:t>LShift</a:t>
              </a:r>
              <a:endParaRPr lang="en-US" dirty="0" smtClean="0"/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6267450" y="3600450"/>
              <a:ext cx="933450" cy="7429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5" name="Group 62"/>
          <p:cNvGrpSpPr/>
          <p:nvPr/>
        </p:nvGrpSpPr>
        <p:grpSpPr>
          <a:xfrm>
            <a:off x="3133725" y="3590925"/>
            <a:ext cx="1047750" cy="742950"/>
            <a:chOff x="6229350" y="3600450"/>
            <a:chExt cx="1047750" cy="742950"/>
          </a:xfrm>
        </p:grpSpPr>
        <p:sp>
          <p:nvSpPr>
            <p:cNvPr id="64" name="TextBox 63"/>
            <p:cNvSpPr txBox="1"/>
            <p:nvPr/>
          </p:nvSpPr>
          <p:spPr>
            <a:xfrm>
              <a:off x="6229350" y="3767895"/>
              <a:ext cx="104775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buNone/>
              </a:pPr>
              <a:r>
                <a:rPr lang="en-US" dirty="0" err="1" smtClean="0"/>
                <a:t>Eq</a:t>
              </a:r>
              <a:endParaRPr lang="en-US" dirty="0" smtClean="0"/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6267450" y="3600450"/>
              <a:ext cx="933450" cy="7429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638867" y="382505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49" name="Straight Arrow Connector 71"/>
          <p:cNvCxnSpPr>
            <a:cxnSpLocks noChangeShapeType="1"/>
            <a:stCxn id="50" idx="2"/>
          </p:cNvCxnSpPr>
          <p:nvPr/>
        </p:nvCxnSpPr>
        <p:spPr bwMode="auto">
          <a:xfrm flipH="1">
            <a:off x="7042916" y="2257103"/>
            <a:ext cx="4007" cy="1351969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50" name="TextBox 90"/>
          <p:cNvSpPr txBox="1">
            <a:spLocks noChangeArrowheads="1"/>
          </p:cNvSpPr>
          <p:nvPr/>
        </p:nvSpPr>
        <p:spPr bwMode="auto">
          <a:xfrm>
            <a:off x="6858410" y="1832371"/>
            <a:ext cx="377026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Complex combinational circuits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Multiplication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72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by repeated addition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05943" y="1651379"/>
            <a:ext cx="302518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1101	</a:t>
            </a:r>
            <a:r>
              <a:rPr lang="en-US" dirty="0" smtClean="0">
                <a:latin typeface="+mn-lt"/>
                <a:cs typeface="Courier New" pitchFamily="49" charset="0"/>
              </a:rPr>
              <a:t>(13)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1011	</a:t>
            </a:r>
            <a:r>
              <a:rPr lang="en-US" dirty="0" smtClean="0">
                <a:latin typeface="+mn-lt"/>
                <a:cs typeface="Courier New" pitchFamily="49" charset="0"/>
              </a:rPr>
              <a:t>(11)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1101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+   1101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+  0000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+ 1101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10001111	</a:t>
            </a:r>
            <a:r>
              <a:rPr lang="en-US" dirty="0" smtClean="0">
                <a:latin typeface="+mn-lt"/>
                <a:cs typeface="Courier New" pitchFamily="49" charset="0"/>
              </a:rPr>
              <a:t>(143)   </a:t>
            </a:r>
            <a:endParaRPr lang="en-US" dirty="0">
              <a:latin typeface="+mn-lt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7769" y="1637731"/>
            <a:ext cx="2032929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cs typeface="Courier New" pitchFamily="49" charset="0"/>
              </a:rPr>
              <a:t>b Multiplicand</a:t>
            </a:r>
          </a:p>
          <a:p>
            <a:pPr>
              <a:buNone/>
            </a:pPr>
            <a:r>
              <a:rPr lang="en-US" dirty="0" smtClean="0"/>
              <a:t>a </a:t>
            </a:r>
            <a:r>
              <a:rPr lang="en-US" dirty="0" err="1" smtClean="0"/>
              <a:t>Muliplier</a:t>
            </a:r>
            <a:r>
              <a:rPr lang="en-US" dirty="0" smtClean="0"/>
              <a:t>   *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 flipH="1">
            <a:off x="1708219" y="2347415"/>
            <a:ext cx="2825085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H="1">
            <a:off x="1708219" y="3741762"/>
            <a:ext cx="2825085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5" name="Group 74"/>
          <p:cNvGrpSpPr/>
          <p:nvPr/>
        </p:nvGrpSpPr>
        <p:grpSpPr>
          <a:xfrm>
            <a:off x="4496938" y="1514911"/>
            <a:ext cx="4169391" cy="4954138"/>
            <a:chOff x="4496938" y="1514911"/>
            <a:chExt cx="4169391" cy="495413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155128" y="1514911"/>
              <a:ext cx="1201003" cy="36848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25" name="Straight Arrow Connector 24"/>
            <p:cNvCxnSpPr>
              <a:endCxn id="13" idx="1"/>
            </p:cNvCxnSpPr>
            <p:nvPr/>
          </p:nvCxnSpPr>
          <p:spPr bwMode="auto">
            <a:xfrm>
              <a:off x="5909470" y="1692332"/>
              <a:ext cx="245658" cy="682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8" name="Rectangle 27"/>
            <p:cNvSpPr/>
            <p:nvPr/>
          </p:nvSpPr>
          <p:spPr bwMode="auto">
            <a:xfrm>
              <a:off x="5679734" y="2131336"/>
              <a:ext cx="1201003" cy="36848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>
              <a:off x="5829858" y="2492993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6132386" y="2492993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>
              <a:off x="6434914" y="2492993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6737442" y="2492993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" name="Straight Arrow Connector 32"/>
            <p:cNvCxnSpPr>
              <a:endCxn id="28" idx="1"/>
            </p:cNvCxnSpPr>
            <p:nvPr/>
          </p:nvCxnSpPr>
          <p:spPr bwMode="auto">
            <a:xfrm>
              <a:off x="5434076" y="2308757"/>
              <a:ext cx="245658" cy="682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4" name="Rectangle 33"/>
            <p:cNvSpPr/>
            <p:nvPr/>
          </p:nvSpPr>
          <p:spPr bwMode="auto">
            <a:xfrm>
              <a:off x="5663813" y="2893336"/>
              <a:ext cx="2729552" cy="38213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 bwMode="auto">
            <a:xfrm>
              <a:off x="7415271" y="2508927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7685951" y="3311871"/>
              <a:ext cx="0" cy="959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>
              <a:off x="7401621" y="3325518"/>
              <a:ext cx="0" cy="959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>
              <a:off x="7977109" y="3325518"/>
              <a:ext cx="0" cy="959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7" name="Rectangle 36"/>
            <p:cNvSpPr/>
            <p:nvPr/>
          </p:nvSpPr>
          <p:spPr bwMode="auto">
            <a:xfrm>
              <a:off x="5449992" y="3498387"/>
              <a:ext cx="1201003" cy="36848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>
              <a:off x="5600116" y="3860044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5902644" y="3860044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Straight Arrow Connector 39"/>
            <p:cNvCxnSpPr/>
            <p:nvPr/>
          </p:nvCxnSpPr>
          <p:spPr bwMode="auto">
            <a:xfrm>
              <a:off x="6205172" y="3860044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6507700" y="3860044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" name="Straight Arrow Connector 41"/>
            <p:cNvCxnSpPr>
              <a:endCxn id="37" idx="1"/>
            </p:cNvCxnSpPr>
            <p:nvPr/>
          </p:nvCxnSpPr>
          <p:spPr bwMode="auto">
            <a:xfrm>
              <a:off x="5204334" y="3675808"/>
              <a:ext cx="245658" cy="682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8" name="Rectangle 47"/>
            <p:cNvSpPr/>
            <p:nvPr/>
          </p:nvSpPr>
          <p:spPr bwMode="auto">
            <a:xfrm>
              <a:off x="5406780" y="4287683"/>
              <a:ext cx="2729552" cy="38213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>
              <a:off x="7196907" y="4665270"/>
              <a:ext cx="0" cy="959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>
              <a:off x="7499435" y="4665270"/>
              <a:ext cx="0" cy="959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 bwMode="auto">
            <a:xfrm>
              <a:off x="7801963" y="4665270"/>
              <a:ext cx="0" cy="959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8311487" y="3289121"/>
              <a:ext cx="0" cy="311361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 flipH="1">
              <a:off x="8052179" y="4667545"/>
              <a:ext cx="13648" cy="171961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6" name="Rectangle 55"/>
            <p:cNvSpPr/>
            <p:nvPr/>
          </p:nvSpPr>
          <p:spPr bwMode="auto">
            <a:xfrm>
              <a:off x="5274846" y="4838139"/>
              <a:ext cx="1201003" cy="36848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>
              <a:off x="5424970" y="5199796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>
              <a:off x="5727498" y="5199796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>
              <a:off x="6030026" y="5199796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>
              <a:off x="6332554" y="5199796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1" name="Straight Arrow Connector 60"/>
            <p:cNvCxnSpPr>
              <a:endCxn id="56" idx="1"/>
            </p:cNvCxnSpPr>
            <p:nvPr/>
          </p:nvCxnSpPr>
          <p:spPr bwMode="auto">
            <a:xfrm>
              <a:off x="5029188" y="5015560"/>
              <a:ext cx="245658" cy="682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4" name="Rectangle 53"/>
            <p:cNvSpPr/>
            <p:nvPr/>
          </p:nvSpPr>
          <p:spPr bwMode="auto">
            <a:xfrm>
              <a:off x="5231634" y="5627435"/>
              <a:ext cx="2729552" cy="38213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 bwMode="auto">
            <a:xfrm>
              <a:off x="6787490" y="6002801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>
              <a:off x="7090018" y="6002801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>
              <a:off x="7392546" y="6002801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2" name="Straight Arrow Connector 71"/>
            <p:cNvCxnSpPr/>
            <p:nvPr/>
          </p:nvCxnSpPr>
          <p:spPr bwMode="auto">
            <a:xfrm>
              <a:off x="7695074" y="6002801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6578219" y="2920628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add4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348479" y="4301326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add4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159685" y="5641081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add4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445446" y="1514911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>
                  <a:solidFill>
                    <a:srgbClr val="FF0000"/>
                  </a:solidFill>
                </a:rPr>
                <a:t>a0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915468" y="2117688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>
                  <a:solidFill>
                    <a:srgbClr val="FF0000"/>
                  </a:solidFill>
                </a:rPr>
                <a:t>a1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685731" y="3512034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>
                  <a:solidFill>
                    <a:srgbClr val="FF0000"/>
                  </a:solidFill>
                </a:rPr>
                <a:t>a2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496938" y="4838142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>
                  <a:solidFill>
                    <a:srgbClr val="FF0000"/>
                  </a:solidFill>
                </a:rPr>
                <a:t>a3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414443" y="1514911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m0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007295" y="2144984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m1</a:t>
              </a:r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50263" y="3512035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m2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602412" y="4838142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m3</a:t>
              </a:r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117307" y="2477081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7246961" y="1897049"/>
              <a:ext cx="1419368" cy="4476466"/>
            </a:xfrm>
            <a:custGeom>
              <a:avLst/>
              <a:gdLst>
                <a:gd name="connsiteX0" fmla="*/ 0 w 1392072"/>
                <a:gd name="connsiteY0" fmla="*/ 0 h 4476466"/>
                <a:gd name="connsiteX1" fmla="*/ 0 w 1392072"/>
                <a:gd name="connsiteY1" fmla="*/ 109182 h 4476466"/>
                <a:gd name="connsiteX2" fmla="*/ 1392072 w 1392072"/>
                <a:gd name="connsiteY2" fmla="*/ 136478 h 4476466"/>
                <a:gd name="connsiteX3" fmla="*/ 1378424 w 1392072"/>
                <a:gd name="connsiteY3" fmla="*/ 4476466 h 4476466"/>
                <a:gd name="connsiteX0" fmla="*/ 0 w 1405720"/>
                <a:gd name="connsiteY0" fmla="*/ 0 h 4476466"/>
                <a:gd name="connsiteX1" fmla="*/ 0 w 1405720"/>
                <a:gd name="connsiteY1" fmla="*/ 109182 h 4476466"/>
                <a:gd name="connsiteX2" fmla="*/ 1405720 w 1405720"/>
                <a:gd name="connsiteY2" fmla="*/ 150126 h 4476466"/>
                <a:gd name="connsiteX3" fmla="*/ 1378424 w 1405720"/>
                <a:gd name="connsiteY3" fmla="*/ 4476466 h 4476466"/>
                <a:gd name="connsiteX0" fmla="*/ 0 w 1405720"/>
                <a:gd name="connsiteY0" fmla="*/ 0 h 4476466"/>
                <a:gd name="connsiteX1" fmla="*/ 0 w 1405720"/>
                <a:gd name="connsiteY1" fmla="*/ 109182 h 4476466"/>
                <a:gd name="connsiteX2" fmla="*/ 1405720 w 1405720"/>
                <a:gd name="connsiteY2" fmla="*/ 150126 h 4476466"/>
                <a:gd name="connsiteX3" fmla="*/ 1378424 w 1405720"/>
                <a:gd name="connsiteY3" fmla="*/ 4476466 h 4476466"/>
                <a:gd name="connsiteX0" fmla="*/ 0 w 1419368"/>
                <a:gd name="connsiteY0" fmla="*/ 0 h 4476466"/>
                <a:gd name="connsiteX1" fmla="*/ 0 w 1419368"/>
                <a:gd name="connsiteY1" fmla="*/ 109182 h 4476466"/>
                <a:gd name="connsiteX2" fmla="*/ 1419368 w 1419368"/>
                <a:gd name="connsiteY2" fmla="*/ 136478 h 4476466"/>
                <a:gd name="connsiteX3" fmla="*/ 1378424 w 1419368"/>
                <a:gd name="connsiteY3" fmla="*/ 4476466 h 447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368" h="4476466">
                  <a:moveTo>
                    <a:pt x="0" y="0"/>
                  </a:moveTo>
                  <a:lnTo>
                    <a:pt x="0" y="109182"/>
                  </a:lnTo>
                  <a:lnTo>
                    <a:pt x="1419368" y="136478"/>
                  </a:lnTo>
                  <a:cubicBezTo>
                    <a:pt x="1414819" y="1583141"/>
                    <a:pt x="1382973" y="3029803"/>
                    <a:pt x="1378424" y="4476466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67" name="Freeform 66"/>
            <p:cNvSpPr/>
            <p:nvPr/>
          </p:nvSpPr>
          <p:spPr bwMode="auto">
            <a:xfrm>
              <a:off x="7001301" y="1910697"/>
              <a:ext cx="1310185" cy="982639"/>
            </a:xfrm>
            <a:custGeom>
              <a:avLst/>
              <a:gdLst>
                <a:gd name="connsiteX0" fmla="*/ 0 w 1037230"/>
                <a:gd name="connsiteY0" fmla="*/ 0 h 982639"/>
                <a:gd name="connsiteX1" fmla="*/ 0 w 1037230"/>
                <a:gd name="connsiteY1" fmla="*/ 150125 h 982639"/>
                <a:gd name="connsiteX2" fmla="*/ 1037230 w 1037230"/>
                <a:gd name="connsiteY2" fmla="*/ 177421 h 982639"/>
                <a:gd name="connsiteX3" fmla="*/ 1037230 w 1037230"/>
                <a:gd name="connsiteY3" fmla="*/ 982639 h 982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7230" h="982639">
                  <a:moveTo>
                    <a:pt x="0" y="0"/>
                  </a:moveTo>
                  <a:lnTo>
                    <a:pt x="0" y="150125"/>
                  </a:lnTo>
                  <a:lnTo>
                    <a:pt x="1037230" y="177421"/>
                  </a:lnTo>
                  <a:lnTo>
                    <a:pt x="1037230" y="982639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68" name="Freeform 67"/>
            <p:cNvSpPr/>
            <p:nvPr/>
          </p:nvSpPr>
          <p:spPr bwMode="auto">
            <a:xfrm>
              <a:off x="6716973" y="1912972"/>
              <a:ext cx="1226023" cy="982639"/>
            </a:xfrm>
            <a:custGeom>
              <a:avLst/>
              <a:gdLst>
                <a:gd name="connsiteX0" fmla="*/ 0 w 1037230"/>
                <a:gd name="connsiteY0" fmla="*/ 0 h 982639"/>
                <a:gd name="connsiteX1" fmla="*/ 0 w 1037230"/>
                <a:gd name="connsiteY1" fmla="*/ 150125 h 982639"/>
                <a:gd name="connsiteX2" fmla="*/ 1037230 w 1037230"/>
                <a:gd name="connsiteY2" fmla="*/ 177421 h 982639"/>
                <a:gd name="connsiteX3" fmla="*/ 1037230 w 1037230"/>
                <a:gd name="connsiteY3" fmla="*/ 982639 h 982639"/>
                <a:gd name="connsiteX0" fmla="*/ 0 w 1037230"/>
                <a:gd name="connsiteY0" fmla="*/ 0 h 982639"/>
                <a:gd name="connsiteX1" fmla="*/ 0 w 1037230"/>
                <a:gd name="connsiteY1" fmla="*/ 150125 h 982639"/>
                <a:gd name="connsiteX2" fmla="*/ 1023582 w 1037230"/>
                <a:gd name="connsiteY2" fmla="*/ 232012 h 982639"/>
                <a:gd name="connsiteX3" fmla="*/ 1037230 w 1037230"/>
                <a:gd name="connsiteY3" fmla="*/ 982639 h 982639"/>
                <a:gd name="connsiteX0" fmla="*/ 0 w 1037230"/>
                <a:gd name="connsiteY0" fmla="*/ 0 h 982639"/>
                <a:gd name="connsiteX1" fmla="*/ 0 w 1037230"/>
                <a:gd name="connsiteY1" fmla="*/ 177420 h 982639"/>
                <a:gd name="connsiteX2" fmla="*/ 1023582 w 1037230"/>
                <a:gd name="connsiteY2" fmla="*/ 232012 h 982639"/>
                <a:gd name="connsiteX3" fmla="*/ 1037230 w 1037230"/>
                <a:gd name="connsiteY3" fmla="*/ 982639 h 982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7230" h="982639">
                  <a:moveTo>
                    <a:pt x="0" y="0"/>
                  </a:moveTo>
                  <a:lnTo>
                    <a:pt x="0" y="177420"/>
                  </a:lnTo>
                  <a:lnTo>
                    <a:pt x="1023582" y="232012"/>
                  </a:lnTo>
                  <a:lnTo>
                    <a:pt x="1037230" y="982639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73" name="Freeform 72"/>
            <p:cNvSpPr/>
            <p:nvPr/>
          </p:nvSpPr>
          <p:spPr bwMode="auto">
            <a:xfrm>
              <a:off x="6350758" y="1901599"/>
              <a:ext cx="1319284" cy="982639"/>
            </a:xfrm>
            <a:custGeom>
              <a:avLst/>
              <a:gdLst>
                <a:gd name="connsiteX0" fmla="*/ 0 w 1037230"/>
                <a:gd name="connsiteY0" fmla="*/ 0 h 982639"/>
                <a:gd name="connsiteX1" fmla="*/ 0 w 1037230"/>
                <a:gd name="connsiteY1" fmla="*/ 150125 h 982639"/>
                <a:gd name="connsiteX2" fmla="*/ 1037230 w 1037230"/>
                <a:gd name="connsiteY2" fmla="*/ 177421 h 982639"/>
                <a:gd name="connsiteX3" fmla="*/ 1037230 w 1037230"/>
                <a:gd name="connsiteY3" fmla="*/ 982639 h 982639"/>
                <a:gd name="connsiteX0" fmla="*/ 0 w 1037230"/>
                <a:gd name="connsiteY0" fmla="*/ 0 h 982639"/>
                <a:gd name="connsiteX1" fmla="*/ 0 w 1037230"/>
                <a:gd name="connsiteY1" fmla="*/ 150125 h 982639"/>
                <a:gd name="connsiteX2" fmla="*/ 1023582 w 1037230"/>
                <a:gd name="connsiteY2" fmla="*/ 232012 h 982639"/>
                <a:gd name="connsiteX3" fmla="*/ 1037230 w 1037230"/>
                <a:gd name="connsiteY3" fmla="*/ 982639 h 982639"/>
                <a:gd name="connsiteX0" fmla="*/ 0 w 1037230"/>
                <a:gd name="connsiteY0" fmla="*/ 0 h 982639"/>
                <a:gd name="connsiteX1" fmla="*/ 0 w 1037230"/>
                <a:gd name="connsiteY1" fmla="*/ 177420 h 982639"/>
                <a:gd name="connsiteX2" fmla="*/ 1023582 w 1037230"/>
                <a:gd name="connsiteY2" fmla="*/ 232012 h 982639"/>
                <a:gd name="connsiteX3" fmla="*/ 1037230 w 1037230"/>
                <a:gd name="connsiteY3" fmla="*/ 982639 h 982639"/>
                <a:gd name="connsiteX0" fmla="*/ 0 w 1037230"/>
                <a:gd name="connsiteY0" fmla="*/ 0 h 982639"/>
                <a:gd name="connsiteX1" fmla="*/ 0 w 1037230"/>
                <a:gd name="connsiteY1" fmla="*/ 177420 h 982639"/>
                <a:gd name="connsiteX2" fmla="*/ 1023582 w 1037230"/>
                <a:gd name="connsiteY2" fmla="*/ 286603 h 982639"/>
                <a:gd name="connsiteX3" fmla="*/ 1037230 w 1037230"/>
                <a:gd name="connsiteY3" fmla="*/ 982639 h 982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7230" h="982639">
                  <a:moveTo>
                    <a:pt x="0" y="0"/>
                  </a:moveTo>
                  <a:lnTo>
                    <a:pt x="0" y="177420"/>
                  </a:lnTo>
                  <a:lnTo>
                    <a:pt x="1023582" y="286603"/>
                  </a:lnTo>
                  <a:lnTo>
                    <a:pt x="1037230" y="982639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79" name="Freeform 78"/>
            <p:cNvSpPr/>
            <p:nvPr/>
          </p:nvSpPr>
          <p:spPr bwMode="auto">
            <a:xfrm>
              <a:off x="5554639" y="3084405"/>
              <a:ext cx="1542197" cy="1201003"/>
            </a:xfrm>
            <a:custGeom>
              <a:avLst/>
              <a:gdLst>
                <a:gd name="connsiteX0" fmla="*/ 109182 w 1542197"/>
                <a:gd name="connsiteY0" fmla="*/ 0 h 1201003"/>
                <a:gd name="connsiteX1" fmla="*/ 0 w 1542197"/>
                <a:gd name="connsiteY1" fmla="*/ 0 h 1201003"/>
                <a:gd name="connsiteX2" fmla="*/ 0 w 1542197"/>
                <a:gd name="connsiteY2" fmla="*/ 286603 h 1201003"/>
                <a:gd name="connsiteX3" fmla="*/ 1528549 w 1542197"/>
                <a:gd name="connsiteY3" fmla="*/ 300250 h 1201003"/>
                <a:gd name="connsiteX4" fmla="*/ 1542197 w 1542197"/>
                <a:gd name="connsiteY4" fmla="*/ 1201003 h 1201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2197" h="1201003">
                  <a:moveTo>
                    <a:pt x="109182" y="0"/>
                  </a:moveTo>
                  <a:lnTo>
                    <a:pt x="0" y="0"/>
                  </a:lnTo>
                  <a:lnTo>
                    <a:pt x="0" y="286603"/>
                  </a:lnTo>
                  <a:lnTo>
                    <a:pt x="1528549" y="300250"/>
                  </a:lnTo>
                  <a:lnTo>
                    <a:pt x="1542197" y="1201003"/>
                  </a:ln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94" name="Freeform 93"/>
            <p:cNvSpPr/>
            <p:nvPr/>
          </p:nvSpPr>
          <p:spPr bwMode="auto">
            <a:xfrm>
              <a:off x="5297607" y="4465103"/>
              <a:ext cx="1542197" cy="1201003"/>
            </a:xfrm>
            <a:custGeom>
              <a:avLst/>
              <a:gdLst>
                <a:gd name="connsiteX0" fmla="*/ 109182 w 1542197"/>
                <a:gd name="connsiteY0" fmla="*/ 0 h 1201003"/>
                <a:gd name="connsiteX1" fmla="*/ 0 w 1542197"/>
                <a:gd name="connsiteY1" fmla="*/ 0 h 1201003"/>
                <a:gd name="connsiteX2" fmla="*/ 0 w 1542197"/>
                <a:gd name="connsiteY2" fmla="*/ 286603 h 1201003"/>
                <a:gd name="connsiteX3" fmla="*/ 1528549 w 1542197"/>
                <a:gd name="connsiteY3" fmla="*/ 300250 h 1201003"/>
                <a:gd name="connsiteX4" fmla="*/ 1542197 w 1542197"/>
                <a:gd name="connsiteY4" fmla="*/ 1201003 h 1201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2197" h="1201003">
                  <a:moveTo>
                    <a:pt x="109182" y="0"/>
                  </a:moveTo>
                  <a:lnTo>
                    <a:pt x="0" y="0"/>
                  </a:lnTo>
                  <a:lnTo>
                    <a:pt x="0" y="286603"/>
                  </a:lnTo>
                  <a:lnTo>
                    <a:pt x="1528549" y="300250"/>
                  </a:lnTo>
                  <a:lnTo>
                    <a:pt x="1542197" y="1201003"/>
                  </a:ln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95" name="Freeform 94"/>
            <p:cNvSpPr/>
            <p:nvPr/>
          </p:nvSpPr>
          <p:spPr bwMode="auto">
            <a:xfrm>
              <a:off x="5095165" y="5791211"/>
              <a:ext cx="1387522" cy="677838"/>
            </a:xfrm>
            <a:custGeom>
              <a:avLst/>
              <a:gdLst>
                <a:gd name="connsiteX0" fmla="*/ 109182 w 1542197"/>
                <a:gd name="connsiteY0" fmla="*/ 0 h 1201003"/>
                <a:gd name="connsiteX1" fmla="*/ 0 w 1542197"/>
                <a:gd name="connsiteY1" fmla="*/ 0 h 1201003"/>
                <a:gd name="connsiteX2" fmla="*/ 0 w 1542197"/>
                <a:gd name="connsiteY2" fmla="*/ 286603 h 1201003"/>
                <a:gd name="connsiteX3" fmla="*/ 1528549 w 1542197"/>
                <a:gd name="connsiteY3" fmla="*/ 300250 h 1201003"/>
                <a:gd name="connsiteX4" fmla="*/ 1542197 w 1542197"/>
                <a:gd name="connsiteY4" fmla="*/ 1201003 h 1201003"/>
                <a:gd name="connsiteX0" fmla="*/ 109182 w 1555530"/>
                <a:gd name="connsiteY0" fmla="*/ 0 h 636830"/>
                <a:gd name="connsiteX1" fmla="*/ 0 w 1555530"/>
                <a:gd name="connsiteY1" fmla="*/ 0 h 636830"/>
                <a:gd name="connsiteX2" fmla="*/ 0 w 1555530"/>
                <a:gd name="connsiteY2" fmla="*/ 286603 h 636830"/>
                <a:gd name="connsiteX3" fmla="*/ 1528549 w 1555530"/>
                <a:gd name="connsiteY3" fmla="*/ 300250 h 636830"/>
                <a:gd name="connsiteX4" fmla="*/ 1555530 w 1555530"/>
                <a:gd name="connsiteY4" fmla="*/ 636830 h 636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530" h="636830">
                  <a:moveTo>
                    <a:pt x="109182" y="0"/>
                  </a:moveTo>
                  <a:lnTo>
                    <a:pt x="0" y="0"/>
                  </a:lnTo>
                  <a:lnTo>
                    <a:pt x="0" y="286603"/>
                  </a:lnTo>
                  <a:lnTo>
                    <a:pt x="1528549" y="300250"/>
                  </a:lnTo>
                  <a:lnTo>
                    <a:pt x="1555530" y="636830"/>
                  </a:ln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559558" y="5076967"/>
            <a:ext cx="3570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]==0)? 0 : b;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76" name="Slide Number Placeholder 7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037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8220501" cy="1143000"/>
          </a:xfrm>
        </p:spPr>
        <p:txBody>
          <a:bodyPr/>
          <a:lstStyle/>
          <a:p>
            <a:r>
              <a:rPr lang="en-US" sz="4000" dirty="0" smtClean="0"/>
              <a:t>Combinational 32-bit multiply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371" y="1554759"/>
            <a:ext cx="8073788" cy="4114800"/>
          </a:xfrm>
        </p:spPr>
        <p:txBody>
          <a:bodyPr/>
          <a:lstStyle/>
          <a:p>
            <a:pPr marL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Bit#(64)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mul32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(Bit#(32) a, Bit#(32) b);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Bit#(32) prod = 0; 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Bit#(32)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(Integer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 32;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i+1)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   Bit#(32) m = (a[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]==0)? 0 : b;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   Bit#(33) sum =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add32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(m,tp,0);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   prod[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 = sum[0];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   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truncateLSB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(sum); 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tp,prod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endfunction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641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issues with combinational multiply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757" y="1536510"/>
            <a:ext cx="7772400" cy="3226559"/>
          </a:xfrm>
        </p:spPr>
        <p:txBody>
          <a:bodyPr/>
          <a:lstStyle/>
          <a:p>
            <a:r>
              <a:rPr lang="en-US" sz="2800" dirty="0" smtClean="0"/>
              <a:t>Lot of hardware</a:t>
            </a:r>
          </a:p>
          <a:p>
            <a:pPr lvl="1"/>
            <a:r>
              <a:rPr lang="en-US" sz="2400" dirty="0" smtClean="0"/>
              <a:t>32-bit multiply uses 31 add32 circuits</a:t>
            </a:r>
          </a:p>
          <a:p>
            <a:r>
              <a:rPr lang="en-US" sz="2800" dirty="0" smtClean="0"/>
              <a:t>Long chains of gates</a:t>
            </a:r>
          </a:p>
          <a:p>
            <a:pPr lvl="1"/>
            <a:r>
              <a:rPr lang="en-US" sz="2400" dirty="0" smtClean="0"/>
              <a:t>32-bit ripple carry adder has a 31-long chain of gates</a:t>
            </a:r>
          </a:p>
          <a:p>
            <a:pPr lvl="1"/>
            <a:r>
              <a:rPr lang="en-US" sz="2400" dirty="0" smtClean="0"/>
              <a:t>32-bit multiply has 31 ripple carry adders in sequence!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678675" y="4872252"/>
            <a:ext cx="6687403" cy="10895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The speed of a combinational circuit is determined by its longest input-to-output path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19700" y="6130409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Can we do better?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202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Combinational circuits in </a:t>
            </a:r>
            <a:r>
              <a:rPr lang="en-US" dirty="0" err="1" smtClean="0"/>
              <a:t>Bluespec</a:t>
            </a:r>
            <a:endParaRPr lang="en-US" dirty="0" smtClean="0"/>
          </a:p>
          <a:p>
            <a:pPr lvl="1"/>
            <a:r>
              <a:rPr lang="en-US" dirty="0" smtClean="0"/>
              <a:t>Add, shift</a:t>
            </a:r>
            <a:r>
              <a:rPr lang="en-US" smtClean="0"/>
              <a:t>, multiply</a:t>
            </a:r>
            <a:endParaRPr lang="en-US" dirty="0" smtClean="0"/>
          </a:p>
          <a:p>
            <a:r>
              <a:rPr lang="en-US" dirty="0" err="1" smtClean="0"/>
              <a:t>Bluespec</a:t>
            </a:r>
            <a:r>
              <a:rPr lang="en-US" dirty="0" smtClean="0"/>
              <a:t> Types</a:t>
            </a:r>
          </a:p>
          <a:p>
            <a:pPr lvl="1"/>
            <a:r>
              <a:rPr lang="en-US" dirty="0" smtClean="0"/>
              <a:t>Parameterized</a:t>
            </a:r>
          </a:p>
          <a:p>
            <a:pPr lvl="1"/>
            <a:r>
              <a:rPr lang="en-US" dirty="0" err="1" smtClean="0"/>
              <a:t>valueOf</a:t>
            </a:r>
            <a:endParaRPr lang="en-US" dirty="0" smtClean="0"/>
          </a:p>
          <a:p>
            <a:pPr lvl="1"/>
            <a:r>
              <a:rPr lang="en-US" dirty="0" smtClean="0"/>
              <a:t> Tadd#</a:t>
            </a:r>
          </a:p>
          <a:p>
            <a:pPr lvl="1"/>
            <a:r>
              <a:rPr lang="en-US" dirty="0" smtClean="0"/>
              <a:t>Integer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#</a:t>
            </a:r>
          </a:p>
          <a:p>
            <a:pPr lvl="1"/>
            <a:r>
              <a:rPr lang="en-US" dirty="0" smtClean="0"/>
              <a:t>Enumerated Types</a:t>
            </a:r>
          </a:p>
          <a:p>
            <a:r>
              <a:rPr lang="en-US" dirty="0" smtClean="0"/>
              <a:t>Static Elaboration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354" y="1626799"/>
            <a:ext cx="7772400" cy="2032591"/>
          </a:xfrm>
        </p:spPr>
        <p:txBody>
          <a:bodyPr/>
          <a:lstStyle/>
          <a:p>
            <a:r>
              <a:rPr lang="en-US" dirty="0" smtClean="0"/>
              <a:t>Combinational circuits are acyclic interconnections of 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3838" y="3946452"/>
            <a:ext cx="5477539" cy="1465521"/>
          </a:xfrm>
        </p:spPr>
        <p:txBody>
          <a:bodyPr/>
          <a:lstStyle/>
          <a:p>
            <a:r>
              <a:rPr lang="en-US" sz="2400" dirty="0" smtClean="0"/>
              <a:t>And, Or, Not</a:t>
            </a:r>
          </a:p>
          <a:p>
            <a:r>
              <a:rPr lang="en-US" sz="2400" dirty="0" err="1" smtClean="0"/>
              <a:t>Nand</a:t>
            </a:r>
            <a:r>
              <a:rPr lang="en-US" sz="2400" dirty="0" smtClean="0"/>
              <a:t>, Nor, </a:t>
            </a:r>
            <a:r>
              <a:rPr lang="en-US" sz="2400" dirty="0" err="1" smtClean="0"/>
              <a:t>Xor</a:t>
            </a:r>
            <a:endParaRPr lang="en-US" sz="2400" dirty="0" smtClean="0"/>
          </a:p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49" y="1724025"/>
            <a:ext cx="7896225" cy="1143000"/>
          </a:xfrm>
        </p:spPr>
        <p:txBody>
          <a:bodyPr/>
          <a:lstStyle/>
          <a:p>
            <a:r>
              <a:rPr lang="en-US" sz="4000" dirty="0" smtClean="0"/>
              <a:t>Simple combinational circuits: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Ripple-carry Adder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Full Adder: A one-bit adder</a:t>
            </a:r>
          </a:p>
        </p:txBody>
      </p:sp>
      <p:pic>
        <p:nvPicPr>
          <p:cNvPr id="5122" name="Picture 10" descr="360px-Full-adder.svg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7202" y="3273046"/>
            <a:ext cx="4997450" cy="3178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12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77716" y="1517673"/>
            <a:ext cx="7764063" cy="1716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 = (a ^ b)^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(a &amp; b) |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&amp; (a ^ b));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c_out,s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990" y="3688592"/>
            <a:ext cx="2866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Structural code – only specifies interconnection between boxes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0707" y="5364992"/>
            <a:ext cx="324546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Not quite correct –needs type annotations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Full Adder: A one-bit adder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i="1" dirty="0" smtClean="0"/>
              <a:t>corrected</a:t>
            </a:r>
            <a:endParaRPr lang="en-US" sz="3600" dirty="0" smtClean="0"/>
          </a:p>
        </p:txBody>
      </p:sp>
      <p:pic>
        <p:nvPicPr>
          <p:cNvPr id="5122" name="Picture 10" descr="360px-Full-adder.svg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7202" y="3320671"/>
            <a:ext cx="4997450" cy="3178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12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23331" y="1517672"/>
            <a:ext cx="7716154" cy="2044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Bit#(2)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#(1)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a,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Bit#(1)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b,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Bit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#(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#(1)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 = (a ^ b)^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Bit#(1)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(a &amp; b) |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&amp; (a ^ b));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c_out,s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5592" y="3695416"/>
            <a:ext cx="2947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Bit#(1)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a” </a:t>
            </a:r>
            <a:r>
              <a:rPr lang="en-US" dirty="0" smtClean="0">
                <a:latin typeface="+mn-lt"/>
                <a:cs typeface="Courier New" pitchFamily="49" charset="0"/>
              </a:rPr>
              <a:t> type declaration says that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>
                <a:latin typeface="+mn-lt"/>
                <a:cs typeface="Courier New" pitchFamily="49" charset="0"/>
              </a:rPr>
              <a:t> is one bit wide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0481" y="4708477"/>
            <a:ext cx="322087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c_out,s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latin typeface="+mn-lt"/>
                <a:cs typeface="Courier New" pitchFamily="49" charset="0"/>
              </a:rPr>
              <a:t> represents bit concatenation</a:t>
            </a:r>
          </a:p>
          <a:p>
            <a:pPr>
              <a:buNone/>
            </a:pPr>
            <a:endParaRPr lang="en-US" dirty="0" smtClean="0">
              <a:latin typeface="+mn-lt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+mn-lt"/>
                <a:cs typeface="Courier New" pitchFamily="49" charset="0"/>
              </a:rPr>
              <a:t>How big is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c_out,s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solidFill>
                  <a:srgbClr val="FF0000"/>
                </a:solidFill>
                <a:latin typeface="+mn-lt"/>
                <a:cs typeface="Courier New" pitchFamily="49" charset="0"/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02252" y="612784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2 bits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504" y="1540633"/>
            <a:ext cx="8210266" cy="4755108"/>
          </a:xfrm>
        </p:spPr>
        <p:txBody>
          <a:bodyPr/>
          <a:lstStyle/>
          <a:p>
            <a:r>
              <a:rPr lang="en-US" sz="2400" dirty="0" smtClean="0"/>
              <a:t>A type is a grouping of values</a:t>
            </a:r>
          </a:p>
          <a:p>
            <a:pPr lvl="1"/>
            <a:r>
              <a:rPr lang="en-US" sz="2000" dirty="0" smtClean="0"/>
              <a:t>Integer: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1, 2, 3, …</a:t>
            </a:r>
          </a:p>
          <a:p>
            <a:pPr lvl="1"/>
            <a:r>
              <a:rPr lang="en-US" sz="2000" dirty="0" err="1" smtClean="0"/>
              <a:t>Bool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True, False</a:t>
            </a:r>
          </a:p>
          <a:p>
            <a:pPr lvl="1"/>
            <a:r>
              <a:rPr lang="en-US" sz="2000" dirty="0" smtClean="0">
                <a:cs typeface="Courier New" pitchFamily="49" charset="0"/>
              </a:rPr>
              <a:t>Bit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 0,1</a:t>
            </a:r>
          </a:p>
          <a:p>
            <a:pPr lvl="1"/>
            <a:r>
              <a:rPr lang="en-US" sz="2000" dirty="0" smtClean="0"/>
              <a:t>A pair of Integers: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Tuple2#(Integer, Integer)</a:t>
            </a:r>
          </a:p>
          <a:p>
            <a:pPr lvl="1"/>
            <a:r>
              <a:rPr lang="en-US" sz="2000" dirty="0" smtClean="0"/>
              <a:t>A function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fname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000" dirty="0" smtClean="0"/>
              <a:t>from Integers to Integers: </a:t>
            </a:r>
          </a:p>
          <a:p>
            <a:pPr lvl="1">
              <a:buNone/>
            </a:pPr>
            <a:r>
              <a:rPr lang="en-US" sz="2000" dirty="0" smtClean="0"/>
              <a:t>            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Integer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fname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(Integer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arg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</a:p>
          <a:p>
            <a:r>
              <a:rPr lang="en-US" sz="2400" dirty="0"/>
              <a:t>Every expression and variable in a Bluespec program has a type; sometimes it is specified explicitly and sometimes it is deduced by the compiler</a:t>
            </a:r>
          </a:p>
          <a:p>
            <a:r>
              <a:rPr lang="en-US" sz="2400" dirty="0" smtClean="0">
                <a:sym typeface="Wingdings" pitchFamily="2" charset="2"/>
              </a:rPr>
              <a:t>Thus we say an expression has a type or belongs to a type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098042" y="6196084"/>
            <a:ext cx="466057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  <a:sym typeface="Wingdings" pitchFamily="2" charset="2"/>
              </a:rPr>
              <a:t>Each expression has a unique type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declaration versus deduction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409" y="1560791"/>
            <a:ext cx="7772400" cy="2411277"/>
          </a:xfrm>
        </p:spPr>
        <p:txBody>
          <a:bodyPr/>
          <a:lstStyle/>
          <a:p>
            <a:r>
              <a:rPr lang="en-US" sz="2400" dirty="0" smtClean="0"/>
              <a:t>The programmer writes down types of some expressions in a program and the compiler deduces the types of the rest of expressions</a:t>
            </a:r>
          </a:p>
          <a:p>
            <a:r>
              <a:rPr lang="en-US" sz="2400" dirty="0" smtClean="0"/>
              <a:t>If the type deduction cannot be performed or the type declarations are inconsistent then the compiler complains</a:t>
            </a:r>
          </a:p>
          <a:p>
            <a:endParaRPr lang="en-US" sz="2400" dirty="0"/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63409" y="3972068"/>
            <a:ext cx="7997819" cy="205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Bit#(2)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#(1)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a,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Bit#(1)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b,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Bit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#(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Bit#(1)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 = (a ^ b)^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#(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(a &amp; b) |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&amp; (a ^ b));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c_out,s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87653" y="5554638"/>
            <a:ext cx="147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type error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24084" y="6127846"/>
            <a:ext cx="591283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Type checking prevents lots of silly mistakes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1/7/2013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</p:bld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Designs\Blueprint.pot</Template>
  <TotalTime>50009</TotalTime>
  <Words>2576</Words>
  <Application>Microsoft Office PowerPoint</Application>
  <PresentationFormat>全屏显示(4:3)</PresentationFormat>
  <Paragraphs>550</Paragraphs>
  <Slides>38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0" baseType="lpstr">
      <vt:lpstr>Blueprint</vt:lpstr>
      <vt:lpstr>自定义设计方案</vt:lpstr>
      <vt:lpstr>幻灯片 1</vt:lpstr>
      <vt:lpstr>Introduction to Course</vt:lpstr>
      <vt:lpstr>Today’s Content</vt:lpstr>
      <vt:lpstr>Combinational circuits are acyclic interconnections of gates</vt:lpstr>
      <vt:lpstr>Simple combinational circuits: </vt:lpstr>
      <vt:lpstr>Full Adder: A one-bit adder</vt:lpstr>
      <vt:lpstr>Full Adder: A one-bit adder corrected</vt:lpstr>
      <vt:lpstr>Types</vt:lpstr>
      <vt:lpstr>Type declaration versus deduction</vt:lpstr>
      <vt:lpstr>2-bit Ripple-Carry Adder</vt:lpstr>
      <vt:lpstr>“let” syntax</vt:lpstr>
      <vt:lpstr>Parameterized types: #</vt:lpstr>
      <vt:lpstr>An w-bit Ripple-Carry Adder</vt:lpstr>
      <vt:lpstr>Instantiating the parametric Adder</vt:lpstr>
      <vt:lpstr>valueOf(w) versus w </vt:lpstr>
      <vt:lpstr>TAdd#(w,1) versus w+1 </vt:lpstr>
      <vt:lpstr>A w-bit Ripple-Carry Adder corrected</vt:lpstr>
      <vt:lpstr>A w-bit Ripple-Carry Adder</vt:lpstr>
      <vt:lpstr>Static Elaboration phase</vt:lpstr>
      <vt:lpstr>Integer versus Int#(32)</vt:lpstr>
      <vt:lpstr>Type synonyms</vt:lpstr>
      <vt:lpstr>Arithmetic-Logic Unit (ALU)</vt:lpstr>
      <vt:lpstr>Shift operators</vt:lpstr>
      <vt:lpstr>Logical right shift by 2</vt:lpstr>
      <vt:lpstr>Conditional operation: shift versus no-shift</vt:lpstr>
      <vt:lpstr>A 2-way multiplexer</vt:lpstr>
      <vt:lpstr>A 4-way multiplexer</vt:lpstr>
      <vt:lpstr>Logical right shift by n</vt:lpstr>
      <vt:lpstr>A Degression on Types</vt:lpstr>
      <vt:lpstr>Enumerated types</vt:lpstr>
      <vt:lpstr>Combinational ALU</vt:lpstr>
      <vt:lpstr>Comparison operators</vt:lpstr>
      <vt:lpstr>ALU including Comparison operators</vt:lpstr>
      <vt:lpstr>Complex combinational circuits</vt:lpstr>
      <vt:lpstr>Multiplication by repeated addition</vt:lpstr>
      <vt:lpstr>Combinational 32-bit multiply</vt:lpstr>
      <vt:lpstr>Design issues with combinational multiply</vt:lpstr>
      <vt:lpstr>What Did We Learn?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CACA-Lectures</dc:title>
  <dc:subject>Combinational Circuits</dc:subject>
  <dc:creator>Arvind</dc:creator>
  <dc:description>Other contributors: Asif Khan</dc:description>
  <cp:lastModifiedBy>buaa</cp:lastModifiedBy>
  <cp:revision>986</cp:revision>
  <cp:lastPrinted>1601-01-01T00:00:00Z</cp:lastPrinted>
  <dcterms:created xsi:type="dcterms:W3CDTF">2003-01-21T19:25:41Z</dcterms:created>
  <dcterms:modified xsi:type="dcterms:W3CDTF">2013-01-07T01:02:12Z</dcterms:modified>
</cp:coreProperties>
</file>