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2" r:id="rId1"/>
  </p:sldMasterIdLst>
  <p:notesMasterIdLst>
    <p:notesMasterId r:id="rId29"/>
  </p:notesMasterIdLst>
  <p:handoutMasterIdLst>
    <p:handoutMasterId r:id="rId30"/>
  </p:handoutMasterIdLst>
  <p:sldIdLst>
    <p:sldId id="1285" r:id="rId2"/>
    <p:sldId id="1284" r:id="rId3"/>
    <p:sldId id="1250" r:id="rId4"/>
    <p:sldId id="1233" r:id="rId5"/>
    <p:sldId id="1234" r:id="rId6"/>
    <p:sldId id="1235" r:id="rId7"/>
    <p:sldId id="1294" r:id="rId8"/>
    <p:sldId id="1237" r:id="rId9"/>
    <p:sldId id="1238" r:id="rId10"/>
    <p:sldId id="1239" r:id="rId11"/>
    <p:sldId id="1273" r:id="rId12"/>
    <p:sldId id="1286" r:id="rId13"/>
    <p:sldId id="1292" r:id="rId14"/>
    <p:sldId id="1272" r:id="rId15"/>
    <p:sldId id="1251" r:id="rId16"/>
    <p:sldId id="1295" r:id="rId17"/>
    <p:sldId id="1275" r:id="rId18"/>
    <p:sldId id="1296" r:id="rId19"/>
    <p:sldId id="1288" r:id="rId20"/>
    <p:sldId id="1289" r:id="rId21"/>
    <p:sldId id="1290" r:id="rId22"/>
    <p:sldId id="1297" r:id="rId23"/>
    <p:sldId id="1298" r:id="rId24"/>
    <p:sldId id="1281" r:id="rId25"/>
    <p:sldId id="1299" r:id="rId26"/>
    <p:sldId id="1260" r:id="rId27"/>
    <p:sldId id="1293" r:id="rId28"/>
  </p:sldIdLst>
  <p:sldSz cx="9144000" cy="6858000" type="screen4x3"/>
  <p:notesSz cx="7010400" cy="9296400"/>
  <p:defaultTextStyle>
    <a:defPPr>
      <a:defRPr lang="en-US"/>
    </a:defPPr>
    <a:lvl1pPr algn="l" rtl="0" fontAlgn="base">
      <a:lnSpc>
        <a:spcPct val="90000"/>
      </a:lnSpc>
      <a:spcBef>
        <a:spcPct val="25000"/>
      </a:spcBef>
      <a:spcAft>
        <a:spcPct val="0"/>
      </a:spcAft>
      <a:buClr>
        <a:schemeClr val="bg1"/>
      </a:buClr>
      <a:buSzPct val="100000"/>
      <a:buFont typeface="Wingdings" pitchFamily="-96" charset="2"/>
      <a:buChar char="•"/>
      <a:defRPr sz="2000" kern="1200">
        <a:solidFill>
          <a:schemeClr val="tx1"/>
        </a:solidFill>
        <a:latin typeface="Verdana" pitchFamily="-96" charset="0"/>
        <a:ea typeface="+mn-ea"/>
        <a:cs typeface="+mn-cs"/>
      </a:defRPr>
    </a:lvl1pPr>
    <a:lvl2pPr marL="457200" algn="l" rtl="0" fontAlgn="base">
      <a:lnSpc>
        <a:spcPct val="90000"/>
      </a:lnSpc>
      <a:spcBef>
        <a:spcPct val="25000"/>
      </a:spcBef>
      <a:spcAft>
        <a:spcPct val="0"/>
      </a:spcAft>
      <a:buClr>
        <a:schemeClr val="bg1"/>
      </a:buClr>
      <a:buSzPct val="100000"/>
      <a:buFont typeface="Wingdings" pitchFamily="-96" charset="2"/>
      <a:buChar char="•"/>
      <a:defRPr sz="2000" kern="1200">
        <a:solidFill>
          <a:schemeClr val="tx1"/>
        </a:solidFill>
        <a:latin typeface="Verdana" pitchFamily="-96" charset="0"/>
        <a:ea typeface="+mn-ea"/>
        <a:cs typeface="+mn-cs"/>
      </a:defRPr>
    </a:lvl2pPr>
    <a:lvl3pPr marL="914400" algn="l" rtl="0" fontAlgn="base">
      <a:lnSpc>
        <a:spcPct val="90000"/>
      </a:lnSpc>
      <a:spcBef>
        <a:spcPct val="25000"/>
      </a:spcBef>
      <a:spcAft>
        <a:spcPct val="0"/>
      </a:spcAft>
      <a:buClr>
        <a:schemeClr val="bg1"/>
      </a:buClr>
      <a:buSzPct val="100000"/>
      <a:buFont typeface="Wingdings" pitchFamily="-96" charset="2"/>
      <a:buChar char="•"/>
      <a:defRPr sz="2000" kern="1200">
        <a:solidFill>
          <a:schemeClr val="tx1"/>
        </a:solidFill>
        <a:latin typeface="Verdana" pitchFamily="-96" charset="0"/>
        <a:ea typeface="+mn-ea"/>
        <a:cs typeface="+mn-cs"/>
      </a:defRPr>
    </a:lvl3pPr>
    <a:lvl4pPr marL="1371600" algn="l" rtl="0" fontAlgn="base">
      <a:lnSpc>
        <a:spcPct val="90000"/>
      </a:lnSpc>
      <a:spcBef>
        <a:spcPct val="25000"/>
      </a:spcBef>
      <a:spcAft>
        <a:spcPct val="0"/>
      </a:spcAft>
      <a:buClr>
        <a:schemeClr val="bg1"/>
      </a:buClr>
      <a:buSzPct val="100000"/>
      <a:buFont typeface="Wingdings" pitchFamily="-96" charset="2"/>
      <a:buChar char="•"/>
      <a:defRPr sz="2000" kern="1200">
        <a:solidFill>
          <a:schemeClr val="tx1"/>
        </a:solidFill>
        <a:latin typeface="Verdana" pitchFamily="-96" charset="0"/>
        <a:ea typeface="+mn-ea"/>
        <a:cs typeface="+mn-cs"/>
      </a:defRPr>
    </a:lvl4pPr>
    <a:lvl5pPr marL="1828800" algn="l" rtl="0" fontAlgn="base">
      <a:lnSpc>
        <a:spcPct val="90000"/>
      </a:lnSpc>
      <a:spcBef>
        <a:spcPct val="25000"/>
      </a:spcBef>
      <a:spcAft>
        <a:spcPct val="0"/>
      </a:spcAft>
      <a:buClr>
        <a:schemeClr val="bg1"/>
      </a:buClr>
      <a:buSzPct val="100000"/>
      <a:buFont typeface="Wingdings" pitchFamily="-96" charset="2"/>
      <a:buChar char="•"/>
      <a:defRPr sz="2000" kern="1200">
        <a:solidFill>
          <a:schemeClr val="tx1"/>
        </a:solidFill>
        <a:latin typeface="Verdana" pitchFamily="-96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Verdana" pitchFamily="-96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Verdana" pitchFamily="-96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Verdana" pitchFamily="-96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Verdana" pitchFamily="-96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6FD71"/>
    <a:srgbClr val="FF0000"/>
    <a:srgbClr val="FF3333"/>
    <a:srgbClr val="FD7E71"/>
    <a:srgbClr val="CC3300"/>
    <a:srgbClr val="000000"/>
    <a:srgbClr val="DFBD2D"/>
    <a:srgbClr val="7076BE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717" autoAdjust="0"/>
    <p:restoredTop sz="96519" autoAdjust="0"/>
  </p:normalViewPr>
  <p:slideViewPr>
    <p:cSldViewPr snapToGrid="0">
      <p:cViewPr varScale="1">
        <p:scale>
          <a:sx n="69" d="100"/>
          <a:sy n="69" d="100"/>
        </p:scale>
        <p:origin x="-546" y="-108"/>
      </p:cViewPr>
      <p:guideLst>
        <p:guide orient="horz" pos="2448"/>
        <p:guide pos="1968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75" d="100"/>
          <a:sy n="75" d="100"/>
        </p:scale>
        <p:origin x="-1404" y="732"/>
      </p:cViewPr>
      <p:guideLst>
        <p:guide orient="horz" pos="2928"/>
        <p:guide pos="2208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4.xml"/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27" tIns="46560" rIns="93127" bIns="46560" numCol="1" anchor="t" anchorCtr="0" compatLnSpc="1">
            <a:prstTxWarp prst="textNoShape">
              <a:avLst/>
            </a:prstTxWarp>
          </a:bodyPr>
          <a:lstStyle>
            <a:lvl1pPr defTabSz="930219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  <a:defRPr sz="130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860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2258" y="1"/>
            <a:ext cx="3038144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27" tIns="46560" rIns="93127" bIns="46560" numCol="1" anchor="t" anchorCtr="0" compatLnSpc="1">
            <a:prstTxWarp prst="textNoShape">
              <a:avLst/>
            </a:prstTxWarp>
          </a:bodyPr>
          <a:lstStyle>
            <a:lvl1pPr algn="r" defTabSz="930219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  <a:defRPr sz="130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860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8830658"/>
            <a:ext cx="3038145" cy="4657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27" tIns="46560" rIns="93127" bIns="46560" numCol="1" anchor="b" anchorCtr="0" compatLnSpc="1">
            <a:prstTxWarp prst="textNoShape">
              <a:avLst/>
            </a:prstTxWarp>
          </a:bodyPr>
          <a:lstStyle>
            <a:lvl1pPr defTabSz="930219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  <a:defRPr sz="130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860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2258" y="8830658"/>
            <a:ext cx="3038144" cy="4657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27" tIns="46560" rIns="93127" bIns="46560" numCol="1" anchor="b" anchorCtr="0" compatLnSpc="1">
            <a:prstTxWarp prst="textNoShape">
              <a:avLst/>
            </a:prstTxWarp>
          </a:bodyPr>
          <a:lstStyle>
            <a:lvl1pPr algn="r" defTabSz="930219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  <a:defRPr sz="1300">
                <a:latin typeface="Tahoma" pitchFamily="34" charset="0"/>
              </a:defRPr>
            </a:lvl1pPr>
          </a:lstStyle>
          <a:p>
            <a:pPr>
              <a:defRPr/>
            </a:pPr>
            <a:fld id="{D06BDAD0-7E88-4F24-996F-A4239B1670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249321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582" name="Rectangle 14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27" tIns="46560" rIns="93127" bIns="46560" numCol="1" anchor="t" anchorCtr="0" compatLnSpc="1">
            <a:prstTxWarp prst="textNoShape">
              <a:avLst/>
            </a:prstTxWarp>
          </a:bodyPr>
          <a:lstStyle>
            <a:lvl1pPr defTabSz="930219" eaLnBrk="0" hangingPunct="0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  <a:defRPr sz="130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5" name="Rectangle 15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5584" name="Rectangle 1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112" y="4416099"/>
            <a:ext cx="5142177" cy="4183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27" tIns="46560" rIns="93127" bIns="4656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65585" name="Rectangle 17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258" y="1"/>
            <a:ext cx="3038144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27" tIns="46560" rIns="93127" bIns="46560" numCol="1" anchor="t" anchorCtr="0" compatLnSpc="1">
            <a:prstTxWarp prst="textNoShape">
              <a:avLst/>
            </a:prstTxWarp>
          </a:bodyPr>
          <a:lstStyle>
            <a:lvl1pPr algn="r" defTabSz="930219" eaLnBrk="0" hangingPunct="0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  <a:defRPr sz="130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5586" name="Rectangle 18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8830658"/>
            <a:ext cx="3038145" cy="4657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27" tIns="46560" rIns="93127" bIns="46560" numCol="1" anchor="b" anchorCtr="0" compatLnSpc="1">
            <a:prstTxWarp prst="textNoShape">
              <a:avLst/>
            </a:prstTxWarp>
          </a:bodyPr>
          <a:lstStyle>
            <a:lvl1pPr defTabSz="930219" eaLnBrk="0" hangingPunct="0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  <a:defRPr sz="130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5587" name="Rectangle 19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258" y="8830658"/>
            <a:ext cx="3038144" cy="4657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27" tIns="46560" rIns="93127" bIns="46560" numCol="1" anchor="b" anchorCtr="0" compatLnSpc="1">
            <a:prstTxWarp prst="textNoShape">
              <a:avLst/>
            </a:prstTxWarp>
          </a:bodyPr>
          <a:lstStyle>
            <a:lvl1pPr algn="r" defTabSz="930219" eaLnBrk="0" hangingPunct="0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  <a:defRPr sz="1300">
                <a:latin typeface="Tahoma" pitchFamily="34" charset="0"/>
              </a:defRPr>
            </a:lvl1pPr>
          </a:lstStyle>
          <a:p>
            <a:pPr>
              <a:defRPr/>
            </a:pPr>
            <a:fld id="{89D0B5DD-E471-468E-BF81-0C492E66EA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073969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9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0B0DD2B-47E4-4465-BCE9-3DB57373C462}" type="slidenum">
              <a:rPr lang="en-US" smtClean="0">
                <a:latin typeface="Tahoma" pitchFamily="-96" charset="0"/>
              </a:rPr>
              <a:pPr/>
              <a:t>1</a:t>
            </a:fld>
            <a:endParaRPr lang="en-US" smtClean="0">
              <a:latin typeface="Tahoma" pitchFamily="-96" charset="0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-96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25630"/>
            <a:fld id="{4A2229C3-3989-40BD-8EEA-26DEB8BF4D6B}" type="slidenum">
              <a:rPr lang="en-US" smtClean="0"/>
              <a:pPr defTabSz="925630"/>
              <a:t>4</a:t>
            </a:fld>
            <a:endParaRPr lang="en-US" dirty="0" smtClean="0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2213" y="704850"/>
            <a:ext cx="4627562" cy="3471863"/>
          </a:xfrm>
          <a:solidFill>
            <a:srgbClr val="FFFFFF"/>
          </a:solidFill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4111" y="4409951"/>
            <a:ext cx="5137614" cy="4183995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834" tIns="45917" rIns="91834" bIns="45917"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D0B5DD-E471-468E-BF81-0C492E66EA7C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dangerous?</a:t>
            </a:r>
          </a:p>
          <a:p>
            <a:endParaRPr lang="en-US" dirty="0" smtClean="0"/>
          </a:p>
          <a:p>
            <a:r>
              <a:rPr lang="en-US" dirty="0" smtClean="0"/>
              <a:t>Glitches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D0B5DD-E471-468E-BF81-0C492E66EA7C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Need to provide values to a and b at some</a:t>
            </a:r>
            <a:r>
              <a:rPr lang="en-US" baseline="0" dirty="0" smtClean="0"/>
              <a:t> point.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D0B5DD-E471-468E-BF81-0C492E66EA7C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19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0F4DACD-4CD2-4C1C-9544-CB0B068DD330}" type="slidenum">
              <a:rPr lang="en-US" smtClean="0">
                <a:latin typeface="Tahoma" pitchFamily="-96" charset="0"/>
              </a:rPr>
              <a:pPr/>
              <a:t>21</a:t>
            </a:fld>
            <a:endParaRPr lang="en-US" smtClean="0">
              <a:latin typeface="Tahoma" pitchFamily="-96" charset="0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-96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19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0F4DACD-4CD2-4C1C-9544-CB0B068DD330}" type="slidenum">
              <a:rPr lang="en-US" smtClean="0">
                <a:latin typeface="Tahoma" pitchFamily="-96" charset="0"/>
              </a:rPr>
              <a:pPr/>
              <a:t>24</a:t>
            </a:fld>
            <a:endParaRPr lang="en-US" smtClean="0">
              <a:latin typeface="Tahoma" pitchFamily="-96" charset="0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-96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19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0F4DACD-4CD2-4C1C-9544-CB0B068DD330}" type="slidenum">
              <a:rPr lang="en-US" smtClean="0">
                <a:latin typeface="Tahoma" pitchFamily="-96" charset="0"/>
              </a:rPr>
              <a:pPr/>
              <a:t>26</a:t>
            </a:fld>
            <a:endParaRPr lang="en-US" smtClean="0">
              <a:latin typeface="Tahoma" pitchFamily="-96" charset="0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-96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5" name="Rectangle 4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buFont typeface="Wingdings" pitchFamily="2" charset="2"/>
                  <a:buChar char="•"/>
                  <a:defRPr/>
                </a:pPr>
                <a:endParaRPr lang="en-US">
                  <a:latin typeface="Verdana" pitchFamily="34" charset="0"/>
                </a:endParaRPr>
              </a:p>
            </p:txBody>
          </p:sp>
          <p:grpSp>
            <p:nvGrpSpPr>
              <p:cNvPr id="16" name="Group 5"/>
              <p:cNvGrpSpPr>
                <a:grpSpLocks/>
              </p:cNvGrpSpPr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18" name="Line 6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19" name="Line 7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20" name="Line 8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21" name="Line 9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22" name="Line 10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23" name="Line 11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24" name="Line 12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25" name="Line 13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26" name="Line 14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27" name="Line 15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28" name="Line 16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29" name="Line 17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30" name="Line 18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31" name="Line 19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32" name="Line 20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33" name="Line 21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34" name="Line 22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35" name="Line 23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36" name="Line 24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37" name="Line 25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38" name="Line 26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39" name="Line 27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0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2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3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4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5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6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7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8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9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50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51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52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53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54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55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56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57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58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59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60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61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62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63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64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65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66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67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68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</p:grpSp>
          <p:sp>
            <p:nvSpPr>
              <p:cNvPr id="17" name="Line 57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buFont typeface="Wingdings" pitchFamily="2" charset="2"/>
                  <a:buChar char="•"/>
                  <a:defRPr/>
                </a:pPr>
                <a:endParaRPr lang="en-US">
                  <a:latin typeface="Verdana" pitchFamily="34" charset="0"/>
                </a:endParaRPr>
              </a:p>
            </p:txBody>
          </p:sp>
        </p:grpSp>
        <p:grpSp>
          <p:nvGrpSpPr>
            <p:cNvPr id="6" name="Group 58"/>
            <p:cNvGrpSpPr>
              <a:grpSpLocks/>
            </p:cNvGrpSpPr>
            <p:nvPr userDrawn="1"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11" name="Line 59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buFont typeface="Wingdings" pitchFamily="2" charset="2"/>
                  <a:buChar char="•"/>
                  <a:defRPr/>
                </a:pPr>
                <a:endParaRPr lang="en-US">
                  <a:latin typeface="Verdana" pitchFamily="34" charset="0"/>
                </a:endParaRPr>
              </a:p>
            </p:txBody>
          </p:sp>
          <p:sp>
            <p:nvSpPr>
              <p:cNvPr id="12" name="Line 60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buFont typeface="Wingdings" pitchFamily="2" charset="2"/>
                  <a:buChar char="•"/>
                  <a:defRPr/>
                </a:pPr>
                <a:endParaRPr lang="en-US">
                  <a:latin typeface="Verdana" pitchFamily="34" charset="0"/>
                </a:endParaRPr>
              </a:p>
            </p:txBody>
          </p:sp>
          <p:sp>
            <p:nvSpPr>
              <p:cNvPr id="13" name="Line 61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buFont typeface="Wingdings" pitchFamily="2" charset="2"/>
                  <a:buChar char="•"/>
                  <a:defRPr/>
                </a:pPr>
                <a:endParaRPr lang="en-US">
                  <a:latin typeface="Verdana" pitchFamily="34" charset="0"/>
                </a:endParaRPr>
              </a:p>
            </p:txBody>
          </p:sp>
          <p:sp>
            <p:nvSpPr>
              <p:cNvPr id="14" name="Arc 62"/>
              <p:cNvSpPr>
                <a:spLocks/>
              </p:cNvSpPr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buFont typeface="Wingdings" pitchFamily="2" charset="2"/>
                  <a:buChar char="•"/>
                  <a:defRPr/>
                </a:pPr>
                <a:endParaRPr lang="en-US">
                  <a:latin typeface="Verdana" pitchFamily="34" charset="0"/>
                </a:endParaRPr>
              </a:p>
            </p:txBody>
          </p:sp>
        </p:grpSp>
        <p:grpSp>
          <p:nvGrpSpPr>
            <p:cNvPr id="7" name="Group 63"/>
            <p:cNvGrpSpPr>
              <a:grpSpLocks/>
            </p:cNvGrpSpPr>
            <p:nvPr userDrawn="1"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8" name="Line 64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buFont typeface="Wingdings" pitchFamily="2" charset="2"/>
                  <a:buChar char="•"/>
                  <a:defRPr/>
                </a:pPr>
                <a:endParaRPr lang="en-US">
                  <a:latin typeface="Verdana" pitchFamily="34" charset="0"/>
                </a:endParaRPr>
              </a:p>
            </p:txBody>
          </p:sp>
          <p:sp>
            <p:nvSpPr>
              <p:cNvPr id="9" name="Line 65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buFont typeface="Wingdings" pitchFamily="2" charset="2"/>
                  <a:buChar char="•"/>
                  <a:defRPr/>
                </a:pPr>
                <a:endParaRPr lang="en-US">
                  <a:latin typeface="Verdana" pitchFamily="34" charset="0"/>
                </a:endParaRPr>
              </a:p>
            </p:txBody>
          </p:sp>
          <p:sp>
            <p:nvSpPr>
              <p:cNvPr id="10" name="Arc 66"/>
              <p:cNvSpPr>
                <a:spLocks/>
              </p:cNvSpPr>
              <p:nvPr/>
            </p:nvSpPr>
            <p:spPr bwMode="ltGray">
              <a:xfrm rot="5400000">
                <a:off x="5097" y="3347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buFont typeface="Wingdings" pitchFamily="2" charset="2"/>
                  <a:buChar char="•"/>
                  <a:defRPr/>
                </a:pPr>
                <a:endParaRPr lang="en-US">
                  <a:latin typeface="Verdana" pitchFamily="34" charset="0"/>
                </a:endParaRPr>
              </a:p>
            </p:txBody>
          </p:sp>
        </p:grpSp>
      </p:grpSp>
      <p:sp>
        <p:nvSpPr>
          <p:cNvPr id="413763" name="Rectangle 67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13764" name="Rectangle 68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9" name="Rectangle 69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 sz="1400" smtClean="0">
                <a:latin typeface="Tahoma" pitchFamily="34" charset="0"/>
              </a:defRPr>
            </a:lvl1pPr>
          </a:lstStyle>
          <a:p>
            <a:pPr>
              <a:defRPr/>
            </a:pPr>
            <a:r>
              <a:rPr lang="en-US" altLang="zh-CN" smtClean="0"/>
              <a:t>1/7/2013</a:t>
            </a:r>
            <a:endParaRPr lang="en-US" dirty="0"/>
          </a:p>
        </p:txBody>
      </p:sp>
      <p:sp>
        <p:nvSpPr>
          <p:cNvPr id="70" name="Rectangle 71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Tahoma" pitchFamily="34" charset="0"/>
              </a:defRPr>
            </a:lvl1pPr>
          </a:lstStyle>
          <a:p>
            <a:pPr>
              <a:defRPr/>
            </a:pPr>
            <a:fld id="{E106E5FE-2B70-4D48-BE0C-1D2745C5F17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1" name="Rectangle 72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Bluespec at Beihang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1/7/2013</a:t>
            </a:r>
            <a:endParaRPr lang="en-US" dirty="0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0A9AF3-268B-496B-8C8B-87FFEF96908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Rectangle 69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Bluespec at Beihang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1032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1039" name="Group 4"/>
              <p:cNvGrpSpPr>
                <a:grpSpLocks/>
              </p:cNvGrpSpPr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412677" name="Line 5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678" name="Line 6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679" name="Line 7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680" name="Line 8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681" name="Line 9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682" name="Line 10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683" name="Line 11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684" name="Line 12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685" name="Line 13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686" name="Line 14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687" name="Line 15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688" name="Line 16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689" name="Line 17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690" name="Line 18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691" name="Line 19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692" name="Line 20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693" name="Line 21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694" name="Line 22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695" name="Line 23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696" name="Line 24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697" name="Line 25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698" name="Line 26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</p:grpSp>
          <p:grpSp>
            <p:nvGrpSpPr>
              <p:cNvPr id="1040" name="Group 27"/>
              <p:cNvGrpSpPr>
                <a:grpSpLocks/>
              </p:cNvGrpSpPr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412700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01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02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03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04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05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06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07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08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09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10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11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12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13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14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15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16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17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18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19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20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21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22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23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24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25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26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27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28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</p:grpSp>
        </p:grpSp>
        <p:sp>
          <p:nvSpPr>
            <p:cNvPr id="412729" name="Rectangle 57" descr="60%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buFont typeface="Wingdings" pitchFamily="2" charset="2"/>
                <a:buChar char="•"/>
                <a:defRPr/>
              </a:pPr>
              <a:endParaRPr lang="en-US">
                <a:latin typeface="Verdana" pitchFamily="34" charset="0"/>
              </a:endParaRPr>
            </a:p>
          </p:txBody>
        </p:sp>
        <p:sp>
          <p:nvSpPr>
            <p:cNvPr id="412730" name="Line 58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buFont typeface="Wingdings" pitchFamily="2" charset="2"/>
                <a:buChar char="•"/>
                <a:defRPr/>
              </a:pPr>
              <a:endParaRPr lang="en-US">
                <a:latin typeface="Verdana" pitchFamily="34" charset="0"/>
              </a:endParaRPr>
            </a:p>
          </p:txBody>
        </p:sp>
        <p:grpSp>
          <p:nvGrpSpPr>
            <p:cNvPr id="1035" name="Group 59"/>
            <p:cNvGrpSpPr>
              <a:grpSpLocks/>
            </p:cNvGrpSpPr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412732" name="Line 60"/>
              <p:cNvSpPr>
                <a:spLocks noChangeShapeType="1"/>
              </p:cNvSpPr>
              <p:nvPr/>
            </p:nvSpPr>
            <p:spPr bwMode="ltGray">
              <a:xfrm flipH="1">
                <a:off x="96" y="1038"/>
                <a:ext cx="22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buFont typeface="Wingdings" pitchFamily="2" charset="2"/>
                  <a:buChar char="•"/>
                  <a:defRPr/>
                </a:pPr>
                <a:endParaRPr lang="en-US">
                  <a:latin typeface="Verdana" pitchFamily="34" charset="0"/>
                </a:endParaRPr>
              </a:p>
            </p:txBody>
          </p:sp>
          <p:sp>
            <p:nvSpPr>
              <p:cNvPr id="412733" name="Line 61"/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buFont typeface="Wingdings" pitchFamily="2" charset="2"/>
                  <a:buChar char="•"/>
                  <a:defRPr/>
                </a:pPr>
                <a:endParaRPr lang="en-US">
                  <a:latin typeface="Verdana" pitchFamily="34" charset="0"/>
                </a:endParaRPr>
              </a:p>
            </p:txBody>
          </p:sp>
          <p:sp>
            <p:nvSpPr>
              <p:cNvPr id="412734" name="Arc 62"/>
              <p:cNvSpPr>
                <a:spLocks/>
              </p:cNvSpPr>
              <p:nvPr/>
            </p:nvSpPr>
            <p:spPr bwMode="ltGray">
              <a:xfrm flipH="1">
                <a:off x="218" y="916"/>
                <a:ext cx="238" cy="240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buFont typeface="Wingdings" pitchFamily="2" charset="2"/>
                  <a:buChar char="•"/>
                  <a:defRPr/>
                </a:pPr>
                <a:endParaRPr lang="en-US">
                  <a:latin typeface="Verdana" pitchFamily="34" charset="0"/>
                </a:endParaRPr>
              </a:p>
            </p:txBody>
          </p:sp>
        </p:grpSp>
      </p:grpSp>
      <p:sp>
        <p:nvSpPr>
          <p:cNvPr id="1027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12737" name="Rectangle 6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 smtClean="0">
                <a:latin typeface="Verdana" pitchFamily="34" charset="0"/>
              </a:defRPr>
            </a:lvl1pPr>
          </a:lstStyle>
          <a:p>
            <a:pPr>
              <a:defRPr/>
            </a:pPr>
            <a:r>
              <a:rPr lang="en-US" altLang="zh-CN" smtClean="0"/>
              <a:t>1/7/2013</a:t>
            </a:r>
            <a:endParaRPr lang="en-US" dirty="0"/>
          </a:p>
        </p:txBody>
      </p:sp>
      <p:sp>
        <p:nvSpPr>
          <p:cNvPr id="412739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400">
                <a:latin typeface="Verdana" pitchFamily="34" charset="0"/>
              </a:defRPr>
            </a:lvl1pPr>
          </a:lstStyle>
          <a:p>
            <a:pPr>
              <a:defRPr/>
            </a:pPr>
            <a:fld id="{B24ECE11-5C89-470A-9AF8-7FAC56BAE18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12741" name="Rectangle 6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98800" y="6400800"/>
            <a:ext cx="330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400">
                <a:latin typeface="Tahoma" pitchFamily="34" charset="0"/>
              </a:defRPr>
            </a:lvl1pPr>
          </a:lstStyle>
          <a:p>
            <a:pPr>
              <a:defRPr/>
            </a:pPr>
            <a:r>
              <a:rPr lang="en-US" smtClean="0"/>
              <a:t>Bluespec at Beihang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5" r:id="rId2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itchFamily="-96" charset="2"/>
        <a:buBlip>
          <a:blip r:embed="rId4"/>
        </a:buBlip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-96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itchFamily="-96" charset="2"/>
        <a:buChar char="w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-96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-96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809625" y="1470025"/>
            <a:ext cx="7943849" cy="4651375"/>
          </a:xfrm>
        </p:spPr>
        <p:txBody>
          <a:bodyPr/>
          <a:lstStyle/>
          <a:p>
            <a:pPr lvl="0" eaLnBrk="1" hangingPunct="1">
              <a:lnSpc>
                <a:spcPct val="80000"/>
              </a:lnSpc>
              <a:buClr>
                <a:srgbClr val="6F89F7"/>
              </a:buClr>
            </a:pPr>
            <a:r>
              <a:rPr lang="en-US" sz="2400" dirty="0" smtClean="0">
                <a:solidFill>
                  <a:srgbClr val="660066"/>
                </a:solidFill>
              </a:rPr>
              <a:t>Computer Architecture: A Constructive Approach</a:t>
            </a:r>
          </a:p>
          <a:p>
            <a:pPr lvl="0" eaLnBrk="1" hangingPunct="1">
              <a:lnSpc>
                <a:spcPct val="80000"/>
              </a:lnSpc>
              <a:buClr>
                <a:srgbClr val="6F89F7"/>
              </a:buClr>
            </a:pPr>
            <a:endParaRPr lang="en-US" sz="1800" dirty="0" smtClean="0">
              <a:solidFill>
                <a:srgbClr val="660066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en-US" sz="4000" dirty="0" smtClean="0">
                <a:solidFill>
                  <a:schemeClr val="tx2"/>
                </a:solidFill>
              </a:rPr>
              <a:t>Sequential Circuits</a:t>
            </a:r>
            <a:endParaRPr lang="en-US" sz="3600" dirty="0" smtClean="0">
              <a:solidFill>
                <a:schemeClr val="tx2"/>
              </a:solidFill>
            </a:endParaRPr>
          </a:p>
          <a:p>
            <a:pPr eaLnBrk="1" hangingPunct="1">
              <a:lnSpc>
                <a:spcPct val="80000"/>
              </a:lnSpc>
              <a:buFont typeface="Wingdings" pitchFamily="-96" charset="2"/>
              <a:buNone/>
            </a:pPr>
            <a:endParaRPr lang="en-US" sz="1800" dirty="0" smtClean="0"/>
          </a:p>
          <a:p>
            <a:pPr eaLnBrk="1" hangingPunct="1">
              <a:lnSpc>
                <a:spcPct val="80000"/>
              </a:lnSpc>
            </a:pPr>
            <a:endParaRPr lang="en-US" sz="2400" dirty="0" smtClean="0"/>
          </a:p>
          <a:p>
            <a:pPr eaLnBrk="1" hangingPunct="1">
              <a:lnSpc>
                <a:spcPct val="80000"/>
              </a:lnSpc>
            </a:pPr>
            <a:r>
              <a:rPr lang="en-US" sz="2000" dirty="0" smtClean="0"/>
              <a:t>Derek Chiou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dirty="0" smtClean="0"/>
              <a:t>The University of Texas at Austin</a:t>
            </a:r>
          </a:p>
          <a:p>
            <a:pPr eaLnBrk="1" hangingPunct="1">
              <a:lnSpc>
                <a:spcPct val="80000"/>
              </a:lnSpc>
            </a:pPr>
            <a:endParaRPr lang="en-US" sz="2000" dirty="0" smtClean="0"/>
          </a:p>
          <a:p>
            <a:pPr eaLnBrk="1" hangingPunct="1">
              <a:lnSpc>
                <a:spcPct val="80000"/>
              </a:lnSpc>
            </a:pPr>
            <a:r>
              <a:rPr lang="en-US" sz="2000" dirty="0" smtClean="0"/>
              <a:t>Taken (with permission) from 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dirty="0" err="1" smtClean="0"/>
              <a:t>Arvind</a:t>
            </a:r>
            <a:r>
              <a:rPr lang="en-US" sz="2000" dirty="0" smtClean="0"/>
              <a:t> and collaborators*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i="1" dirty="0" smtClean="0"/>
              <a:t>Computer Science &amp; Artificial Intelligence Lab.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dirty="0" smtClean="0"/>
              <a:t>Massachusetts Institute of Technology</a:t>
            </a:r>
          </a:p>
          <a:p>
            <a:pPr eaLnBrk="1" hangingPunct="1">
              <a:lnSpc>
                <a:spcPct val="80000"/>
              </a:lnSpc>
            </a:pPr>
            <a:endParaRPr lang="en-US" sz="1800" dirty="0" smtClean="0"/>
          </a:p>
          <a:p>
            <a:pPr eaLnBrk="1" hangingPunct="1">
              <a:lnSpc>
                <a:spcPct val="80000"/>
              </a:lnSpc>
            </a:pPr>
            <a:r>
              <a:rPr lang="en-US" sz="1800" dirty="0" smtClean="0"/>
              <a:t>* Joel </a:t>
            </a:r>
            <a:r>
              <a:rPr lang="en-US" sz="1800" dirty="0" err="1" smtClean="0"/>
              <a:t>Emer</a:t>
            </a:r>
            <a:r>
              <a:rPr lang="en-US" sz="1800" dirty="0" smtClean="0"/>
              <a:t>, Li-</a:t>
            </a:r>
            <a:r>
              <a:rPr lang="en-US" sz="1800" dirty="0" err="1" smtClean="0"/>
              <a:t>Shiuan</a:t>
            </a:r>
            <a:r>
              <a:rPr lang="en-US" sz="1800" dirty="0" smtClean="0"/>
              <a:t> </a:t>
            </a:r>
            <a:r>
              <a:rPr lang="en-US" sz="1800" dirty="0" err="1" smtClean="0"/>
              <a:t>Peh</a:t>
            </a:r>
            <a:r>
              <a:rPr lang="en-US" sz="1800" dirty="0" smtClean="0"/>
              <a:t>, </a:t>
            </a:r>
            <a:r>
              <a:rPr lang="en-US" sz="1800" dirty="0" err="1" smtClean="0"/>
              <a:t>Murali</a:t>
            </a:r>
            <a:r>
              <a:rPr lang="en-US" sz="1800" dirty="0" smtClean="0"/>
              <a:t> </a:t>
            </a:r>
            <a:r>
              <a:rPr lang="en-US" sz="1800" dirty="0" err="1" smtClean="0"/>
              <a:t>Vijayaraghavan</a:t>
            </a:r>
            <a:r>
              <a:rPr lang="en-US" sz="1800" dirty="0" smtClean="0"/>
              <a:t>, </a:t>
            </a:r>
            <a:r>
              <a:rPr lang="en-US" sz="1800" dirty="0" err="1" smtClean="0"/>
              <a:t>Asif</a:t>
            </a:r>
            <a:r>
              <a:rPr lang="en-US" sz="1800" dirty="0" smtClean="0"/>
              <a:t> Khan,  </a:t>
            </a:r>
            <a:r>
              <a:rPr lang="en-US" sz="1800" dirty="0" err="1" smtClean="0"/>
              <a:t>Abhinav</a:t>
            </a:r>
            <a:r>
              <a:rPr lang="en-US" sz="1800" dirty="0" smtClean="0"/>
              <a:t> </a:t>
            </a:r>
            <a:r>
              <a:rPr lang="en-US" sz="1800" dirty="0" err="1" smtClean="0"/>
              <a:t>Agarwal</a:t>
            </a:r>
            <a:r>
              <a:rPr lang="en-US" sz="1800" dirty="0" smtClean="0"/>
              <a:t>, Myron King</a:t>
            </a:r>
            <a:endParaRPr lang="en-US" sz="20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1/7/2013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Bluespec at Beihang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106E5FE-2B70-4D48-BE0C-1D2745C5F17A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686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5419" y="1605516"/>
            <a:ext cx="7759996" cy="2044995"/>
          </a:xfrm>
        </p:spPr>
        <p:txBody>
          <a:bodyPr/>
          <a:lstStyle/>
          <a:p>
            <a:r>
              <a:rPr lang="en-US" sz="4000" dirty="0" smtClean="0"/>
              <a:t>We can build useful and compact circuits using registers</a:t>
            </a:r>
            <a:endParaRPr lang="en-US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1/7/2013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Bluespec at Beihang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1235149" y="3788404"/>
            <a:ext cx="6400800" cy="1752600"/>
          </a:xfrm>
        </p:spPr>
        <p:txBody>
          <a:bodyPr/>
          <a:lstStyle/>
          <a:p>
            <a:r>
              <a:rPr lang="en-US" sz="2800" dirty="0" smtClean="0"/>
              <a:t>Circuits containing state elements are called </a:t>
            </a:r>
            <a:r>
              <a:rPr lang="en-US" sz="2800" i="1" dirty="0" smtClean="0"/>
              <a:t>sequential circuits</a:t>
            </a:r>
            <a:endParaRPr lang="en-US" sz="2800" i="1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106E5FE-2B70-4D48-BE0C-1D2745C5F17A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Expressing a loop using registers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660779" y="1522862"/>
            <a:ext cx="4793723" cy="169801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-3429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-96" charset="2"/>
              <a:buNone/>
              <a:tabLst/>
              <a:defRPr/>
            </a:pPr>
            <a:r>
              <a:rPr kumimoji="0" lang="en-US" sz="20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int</a:t>
            </a:r>
            <a:r>
              <a:rPr kumimoji="0" lang="en-US" sz="2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 s = s0;</a:t>
            </a:r>
          </a:p>
          <a:p>
            <a:pPr marL="0" marR="0" lvl="0" indent="-3429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-96" charset="2"/>
              <a:buNone/>
              <a:tabLst/>
              <a:defRPr/>
            </a:pPr>
            <a:r>
              <a:rPr kumimoji="0" lang="en-US" sz="2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for (</a:t>
            </a:r>
            <a:r>
              <a:rPr lang="en-US" kern="0" dirty="0" err="1" smtClean="0">
                <a:latin typeface="+mn-lt"/>
                <a:cs typeface="Courier New" pitchFamily="49" charset="0"/>
              </a:rPr>
              <a:t>i</a:t>
            </a:r>
            <a:r>
              <a:rPr kumimoji="0" lang="en-US" sz="20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nt</a:t>
            </a:r>
            <a:r>
              <a:rPr kumimoji="0" lang="en-US" sz="2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 </a:t>
            </a:r>
            <a:r>
              <a:rPr kumimoji="0" lang="en-US" sz="20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i</a:t>
            </a:r>
            <a:r>
              <a:rPr kumimoji="0" lang="en-US" sz="2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 = 0; </a:t>
            </a:r>
            <a:r>
              <a:rPr kumimoji="0" lang="en-US" sz="20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i</a:t>
            </a:r>
            <a:r>
              <a:rPr kumimoji="0" lang="en-US" sz="2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 &lt; 32; </a:t>
            </a:r>
            <a:r>
              <a:rPr kumimoji="0" lang="en-US" sz="20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i</a:t>
            </a:r>
            <a:r>
              <a:rPr kumimoji="0" lang="en-US" sz="2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 =</a:t>
            </a:r>
            <a:r>
              <a:rPr kumimoji="0" lang="en-US" sz="200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 i+1</a:t>
            </a:r>
            <a:r>
              <a:rPr kumimoji="0" lang="en-US" sz="2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)</a:t>
            </a:r>
            <a:r>
              <a:rPr lang="en-US" kern="0" dirty="0" smtClean="0">
                <a:latin typeface="+mn-lt"/>
                <a:cs typeface="Courier New" pitchFamily="49" charset="0"/>
              </a:rPr>
              <a:t> </a:t>
            </a:r>
            <a:r>
              <a:rPr kumimoji="0" lang="en-US" sz="2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{</a:t>
            </a:r>
            <a:br>
              <a:rPr kumimoji="0" lang="en-US" sz="2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</a:br>
            <a:r>
              <a:rPr kumimoji="0" lang="en-US" sz="2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     s = f(s);     </a:t>
            </a:r>
            <a:br>
              <a:rPr kumimoji="0" lang="en-US" sz="2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</a:br>
            <a:r>
              <a:rPr kumimoji="0" lang="en-US" sz="2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  </a:t>
            </a:r>
            <a:r>
              <a:rPr lang="en-US" kern="0" dirty="0">
                <a:latin typeface="+mn-lt"/>
                <a:cs typeface="Courier New" pitchFamily="49" charset="0"/>
              </a:rPr>
              <a:t>}</a:t>
            </a:r>
            <a:r>
              <a:rPr kumimoji="0" lang="en-US" sz="2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/>
            </a:r>
            <a:br>
              <a:rPr kumimoji="0" lang="en-US" sz="2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</a:br>
            <a:r>
              <a:rPr kumimoji="0" lang="en-US" sz="2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return s;               C-code</a:t>
            </a:r>
            <a:endParaRPr kumimoji="0" lang="en-US" sz="20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Courier New" pitchFamily="49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1/7/2013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Bluespec at Beihang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2167247" y="4391277"/>
            <a:ext cx="470000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600" dirty="0" err="1" smtClean="0">
                <a:solidFill>
                  <a:srgbClr val="FF0000"/>
                </a:solidFill>
              </a:rPr>
              <a:t>sel</a:t>
            </a:r>
            <a:endParaRPr lang="en-US" sz="1600" dirty="0">
              <a:solidFill>
                <a:srgbClr val="FF0000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471922" y="3721914"/>
            <a:ext cx="1008618" cy="2489048"/>
            <a:chOff x="1471922" y="3721914"/>
            <a:chExt cx="1008618" cy="2489048"/>
          </a:xfrm>
        </p:grpSpPr>
        <p:sp>
          <p:nvSpPr>
            <p:cNvPr id="42" name="Rectangle 13"/>
            <p:cNvSpPr>
              <a:spLocks noChangeArrowheads="1"/>
            </p:cNvSpPr>
            <p:nvPr/>
          </p:nvSpPr>
          <p:spPr bwMode="auto">
            <a:xfrm>
              <a:off x="1520164" y="5358645"/>
              <a:ext cx="713048" cy="29051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25000"/>
                </a:spcBef>
                <a:buClr>
                  <a:schemeClr val="bg1"/>
                </a:buClr>
                <a:buSzPct val="100000"/>
                <a:buFont typeface="Wingdings" pitchFamily="2" charset="2"/>
                <a:buNone/>
              </a:pPr>
              <a:r>
                <a:rPr lang="en-US" sz="1400" dirty="0" smtClean="0"/>
                <a:t>&lt; 32</a:t>
              </a:r>
              <a:endParaRPr lang="en-US" sz="1400" dirty="0"/>
            </a:p>
          </p:txBody>
        </p:sp>
        <p:sp>
          <p:nvSpPr>
            <p:cNvPr id="43" name="AutoShape 10"/>
            <p:cNvSpPr>
              <a:spLocks noChangeArrowheads="1"/>
            </p:cNvSpPr>
            <p:nvPr/>
          </p:nvSpPr>
          <p:spPr bwMode="auto">
            <a:xfrm>
              <a:off x="1661875" y="4386515"/>
              <a:ext cx="428625" cy="144462"/>
            </a:xfrm>
            <a:prstGeom prst="flowChartManualOperation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90000"/>
                </a:lnSpc>
                <a:spcBef>
                  <a:spcPct val="25000"/>
                </a:spcBef>
                <a:buClr>
                  <a:schemeClr val="bg1"/>
                </a:buClr>
                <a:buSzPct val="100000"/>
                <a:buFont typeface="Wingdings" pitchFamily="2" charset="2"/>
                <a:buChar char="•"/>
              </a:pPr>
              <a:endParaRPr lang="en-US"/>
            </a:p>
          </p:txBody>
        </p:sp>
        <p:cxnSp>
          <p:nvCxnSpPr>
            <p:cNvPr id="47" name="Straight Arrow Connector 230"/>
            <p:cNvCxnSpPr>
              <a:cxnSpLocks noChangeShapeType="1"/>
            </p:cNvCxnSpPr>
            <p:nvPr/>
          </p:nvCxnSpPr>
          <p:spPr bwMode="auto">
            <a:xfrm>
              <a:off x="1873709" y="5116288"/>
              <a:ext cx="1239" cy="242357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 type="none" w="med" len="med"/>
              <a:tailEnd type="triangle" w="med" len="med"/>
            </a:ln>
          </p:spPr>
        </p:cxnSp>
        <p:cxnSp>
          <p:nvCxnSpPr>
            <p:cNvPr id="48" name="Shape 256"/>
            <p:cNvCxnSpPr>
              <a:cxnSpLocks noChangeShapeType="1"/>
              <a:stCxn id="37" idx="2"/>
              <a:endCxn id="53" idx="0"/>
            </p:cNvCxnSpPr>
            <p:nvPr/>
          </p:nvCxnSpPr>
          <p:spPr bwMode="auto">
            <a:xfrm rot="5400000" flipH="1">
              <a:off x="1119574" y="4328429"/>
              <a:ext cx="1341965" cy="191313"/>
            </a:xfrm>
            <a:prstGeom prst="bentConnector5">
              <a:avLst>
                <a:gd name="adj1" fmla="val -9310"/>
                <a:gd name="adj2" fmla="val 336041"/>
                <a:gd name="adj3" fmla="val 117035"/>
              </a:avLst>
            </a:prstGeom>
            <a:noFill/>
            <a:ln w="9525" algn="ctr">
              <a:solidFill>
                <a:schemeClr val="tx1"/>
              </a:solidFill>
              <a:round/>
              <a:headEnd type="none" w="med" len="med"/>
              <a:tailEnd type="triangle" w="med" len="med"/>
            </a:ln>
          </p:spPr>
        </p:cxnSp>
        <p:sp>
          <p:nvSpPr>
            <p:cNvPr id="49" name="Oval 149"/>
            <p:cNvSpPr>
              <a:spLocks noChangeArrowheads="1"/>
            </p:cNvSpPr>
            <p:nvPr/>
          </p:nvSpPr>
          <p:spPr bwMode="auto">
            <a:xfrm>
              <a:off x="2002730" y="3721914"/>
              <a:ext cx="304734" cy="313763"/>
            </a:xfrm>
            <a:prstGeom prst="ellipse">
              <a:avLst/>
            </a:prstGeom>
            <a:noFill/>
            <a:ln w="25400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25000"/>
                </a:spcBef>
                <a:buClr>
                  <a:schemeClr val="bg1"/>
                </a:buClr>
                <a:buSzPct val="100000"/>
                <a:buFont typeface="Wingdings" pitchFamily="2" charset="2"/>
                <a:buNone/>
              </a:pPr>
              <a:r>
                <a:rPr lang="en-US" dirty="0"/>
                <a:t>0</a:t>
              </a:r>
            </a:p>
          </p:txBody>
        </p:sp>
        <p:cxnSp>
          <p:nvCxnSpPr>
            <p:cNvPr id="50" name="Elbow Connector 190"/>
            <p:cNvCxnSpPr>
              <a:cxnSpLocks noChangeShapeType="1"/>
              <a:stCxn id="49" idx="4"/>
            </p:cNvCxnSpPr>
            <p:nvPr/>
          </p:nvCxnSpPr>
          <p:spPr bwMode="auto">
            <a:xfrm rot="5400000">
              <a:off x="1903244" y="4134662"/>
              <a:ext cx="350838" cy="152868"/>
            </a:xfrm>
            <a:prstGeom prst="bentConnector3">
              <a:avLst>
                <a:gd name="adj1" fmla="val 41855"/>
              </a:avLst>
            </a:prstGeom>
            <a:noFill/>
            <a:ln w="9525" algn="ctr">
              <a:solidFill>
                <a:schemeClr val="tx1"/>
              </a:solidFill>
              <a:round/>
              <a:headEnd type="none" w="med" len="med"/>
              <a:tailEnd type="triangle" w="med" len="med"/>
            </a:ln>
          </p:spPr>
        </p:cxnSp>
        <p:cxnSp>
          <p:nvCxnSpPr>
            <p:cNvPr id="51" name="Straight Arrow Connector 230"/>
            <p:cNvCxnSpPr>
              <a:cxnSpLocks noChangeShapeType="1"/>
            </p:cNvCxnSpPr>
            <p:nvPr/>
          </p:nvCxnSpPr>
          <p:spPr bwMode="auto">
            <a:xfrm>
              <a:off x="1858137" y="5668666"/>
              <a:ext cx="1239" cy="242357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 type="none" w="med" len="med"/>
              <a:tailEnd type="triangle" w="med" len="med"/>
            </a:ln>
          </p:spPr>
        </p:cxnSp>
        <p:sp>
          <p:nvSpPr>
            <p:cNvPr id="52" name="TextBox 102"/>
            <p:cNvSpPr txBox="1">
              <a:spLocks noChangeArrowheads="1"/>
            </p:cNvSpPr>
            <p:nvPr/>
          </p:nvSpPr>
          <p:spPr bwMode="auto">
            <a:xfrm>
              <a:off x="1534447" y="5924730"/>
              <a:ext cx="946093" cy="2862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  <a:spcBef>
                  <a:spcPct val="25000"/>
                </a:spcBef>
                <a:buClr>
                  <a:schemeClr val="bg1"/>
                </a:buClr>
                <a:buSzPct val="100000"/>
                <a:buFont typeface="Wingdings" pitchFamily="2" charset="2"/>
                <a:buNone/>
              </a:pPr>
              <a:r>
                <a:rPr lang="en-US" sz="1400" dirty="0" err="1" smtClean="0"/>
                <a:t>notDone</a:t>
              </a:r>
              <a:endParaRPr lang="en-US" sz="1400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1471922" y="3753102"/>
              <a:ext cx="445956" cy="2862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sz="1400" dirty="0" smtClean="0"/>
                <a:t>+1</a:t>
              </a:r>
              <a:endParaRPr lang="en-US" sz="1400" dirty="0"/>
            </a:p>
          </p:txBody>
        </p:sp>
        <p:cxnSp>
          <p:nvCxnSpPr>
            <p:cNvPr id="54" name="Elbow Connector 190"/>
            <p:cNvCxnSpPr>
              <a:cxnSpLocks noChangeShapeType="1"/>
            </p:cNvCxnSpPr>
            <p:nvPr/>
          </p:nvCxnSpPr>
          <p:spPr bwMode="auto">
            <a:xfrm rot="16200000" flipH="1">
              <a:off x="1567653" y="4134662"/>
              <a:ext cx="350838" cy="152868"/>
            </a:xfrm>
            <a:prstGeom prst="bentConnector3">
              <a:avLst>
                <a:gd name="adj1" fmla="val 41855"/>
              </a:avLst>
            </a:prstGeom>
            <a:noFill/>
            <a:ln w="9525" algn="ctr">
              <a:solidFill>
                <a:schemeClr val="tx1"/>
              </a:solidFill>
              <a:round/>
              <a:headEnd type="none" w="med" len="med"/>
              <a:tailEnd type="triangle" w="med" len="med"/>
            </a:ln>
          </p:spPr>
        </p:cxnSp>
        <p:cxnSp>
          <p:nvCxnSpPr>
            <p:cNvPr id="57" name="Straight Arrow Connector 56"/>
            <p:cNvCxnSpPr/>
            <p:nvPr/>
          </p:nvCxnSpPr>
          <p:spPr bwMode="auto">
            <a:xfrm flipH="1" flipV="1">
              <a:off x="2047638" y="4457952"/>
              <a:ext cx="319634" cy="794"/>
            </a:xfrm>
            <a:prstGeom prst="straightConnector1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44" name="Straight Arrow Connector 230"/>
            <p:cNvCxnSpPr>
              <a:cxnSpLocks noChangeShapeType="1"/>
            </p:cNvCxnSpPr>
            <p:nvPr/>
          </p:nvCxnSpPr>
          <p:spPr bwMode="auto">
            <a:xfrm>
              <a:off x="1874948" y="4545570"/>
              <a:ext cx="1239" cy="242357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4" name="Group 3"/>
          <p:cNvGrpSpPr/>
          <p:nvPr/>
        </p:nvGrpSpPr>
        <p:grpSpPr>
          <a:xfrm>
            <a:off x="1333263" y="4775447"/>
            <a:ext cx="780413" cy="319620"/>
            <a:chOff x="1333263" y="4775447"/>
            <a:chExt cx="780413" cy="319620"/>
          </a:xfrm>
        </p:grpSpPr>
        <p:grpSp>
          <p:nvGrpSpPr>
            <p:cNvPr id="31" name="Group 30"/>
            <p:cNvGrpSpPr/>
            <p:nvPr/>
          </p:nvGrpSpPr>
          <p:grpSpPr>
            <a:xfrm>
              <a:off x="1639700" y="4775447"/>
              <a:ext cx="473976" cy="319620"/>
              <a:chOff x="1339353" y="4041770"/>
              <a:chExt cx="473976" cy="319620"/>
            </a:xfrm>
          </p:grpSpPr>
          <p:sp>
            <p:nvSpPr>
              <p:cNvPr id="37" name="Rectangle 36"/>
              <p:cNvSpPr>
                <a:spLocks noChangeArrowheads="1"/>
              </p:cNvSpPr>
              <p:nvPr/>
            </p:nvSpPr>
            <p:spPr bwMode="auto">
              <a:xfrm>
                <a:off x="1339353" y="4041770"/>
                <a:ext cx="473976" cy="319620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90000"/>
                  </a:lnSpc>
                  <a:spcBef>
                    <a:spcPct val="25000"/>
                  </a:spcBef>
                  <a:buClr>
                    <a:schemeClr val="bg1"/>
                  </a:buClr>
                  <a:buSzPct val="100000"/>
                  <a:buFont typeface="Wingdings" pitchFamily="2" charset="2"/>
                  <a:buNone/>
                </a:pPr>
                <a:r>
                  <a:rPr lang="en-US" sz="1400" dirty="0" err="1" smtClean="0"/>
                  <a:t>i</a:t>
                </a:r>
                <a:endParaRPr lang="en-US" sz="1400" dirty="0"/>
              </a:p>
            </p:txBody>
          </p:sp>
          <p:grpSp>
            <p:nvGrpSpPr>
              <p:cNvPr id="39" name="Group 31"/>
              <p:cNvGrpSpPr>
                <a:grpSpLocks/>
              </p:cNvGrpSpPr>
              <p:nvPr/>
            </p:nvGrpSpPr>
            <p:grpSpPr bwMode="auto">
              <a:xfrm>
                <a:off x="1350874" y="4054250"/>
                <a:ext cx="101142" cy="290356"/>
                <a:chOff x="7256879" y="1927436"/>
                <a:chExt cx="300908" cy="310332"/>
              </a:xfrm>
            </p:grpSpPr>
            <p:cxnSp>
              <p:nvCxnSpPr>
                <p:cNvPr id="40" name="Straight Connector 37"/>
                <p:cNvCxnSpPr>
                  <a:cxnSpLocks noChangeShapeType="1"/>
                </p:cNvCxnSpPr>
                <p:nvPr/>
              </p:nvCxnSpPr>
              <p:spPr bwMode="auto">
                <a:xfrm>
                  <a:off x="7256879" y="1927436"/>
                  <a:ext cx="295273" cy="147284"/>
                </a:xfrm>
                <a:prstGeom prst="line">
                  <a:avLst/>
                </a:prstGeom>
                <a:noFill/>
                <a:ln w="12700" algn="ctr">
                  <a:solidFill>
                    <a:srgbClr val="FF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41" name="Straight Connector 38"/>
                <p:cNvCxnSpPr>
                  <a:cxnSpLocks noChangeShapeType="1"/>
                </p:cNvCxnSpPr>
                <p:nvPr/>
              </p:nvCxnSpPr>
              <p:spPr bwMode="auto">
                <a:xfrm flipV="1">
                  <a:off x="7260467" y="2065489"/>
                  <a:ext cx="297320" cy="172279"/>
                </a:xfrm>
                <a:prstGeom prst="line">
                  <a:avLst/>
                </a:prstGeom>
                <a:noFill/>
                <a:ln w="12700" algn="ctr">
                  <a:solidFill>
                    <a:srgbClr val="FF0000"/>
                  </a:solidFill>
                  <a:round/>
                  <a:headEnd/>
                  <a:tailEnd/>
                </a:ln>
              </p:spPr>
            </p:cxnSp>
          </p:grpSp>
        </p:grpSp>
        <p:cxnSp>
          <p:nvCxnSpPr>
            <p:cNvPr id="60" name="Straight Arrow Connector 59"/>
            <p:cNvCxnSpPr/>
            <p:nvPr/>
          </p:nvCxnSpPr>
          <p:spPr bwMode="auto">
            <a:xfrm flipV="1">
              <a:off x="1333263" y="4934202"/>
              <a:ext cx="319634" cy="794"/>
            </a:xfrm>
            <a:prstGeom prst="straightConnector1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</p:grpSp>
      <p:sp>
        <p:nvSpPr>
          <p:cNvPr id="61" name="TextBox 60"/>
          <p:cNvSpPr txBox="1"/>
          <p:nvPr/>
        </p:nvSpPr>
        <p:spPr>
          <a:xfrm>
            <a:off x="1233797" y="4877052"/>
            <a:ext cx="436338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600" dirty="0" smtClean="0">
                <a:solidFill>
                  <a:srgbClr val="FF0000"/>
                </a:solidFill>
              </a:rPr>
              <a:t>en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5580184" y="4869411"/>
            <a:ext cx="2957861" cy="7232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dirty="0" err="1" smtClean="0">
                <a:solidFill>
                  <a:srgbClr val="FF0000"/>
                </a:solidFill>
              </a:rPr>
              <a:t>sel</a:t>
            </a:r>
            <a:r>
              <a:rPr lang="en-US" dirty="0" smtClean="0"/>
              <a:t> = start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en </a:t>
            </a:r>
            <a:r>
              <a:rPr lang="en-US" dirty="0" smtClean="0"/>
              <a:t> = start | </a:t>
            </a:r>
            <a:r>
              <a:rPr lang="en-US" dirty="0" err="1" smtClean="0"/>
              <a:t>notDone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3374486" y="3753164"/>
            <a:ext cx="1133475" cy="1636731"/>
            <a:chOff x="3374486" y="3753164"/>
            <a:chExt cx="1133475" cy="1636731"/>
          </a:xfrm>
        </p:grpSpPr>
        <p:sp>
          <p:nvSpPr>
            <p:cNvPr id="68" name="AutoShape 10"/>
            <p:cNvSpPr>
              <a:spLocks noChangeArrowheads="1"/>
            </p:cNvSpPr>
            <p:nvPr/>
          </p:nvSpPr>
          <p:spPr bwMode="auto">
            <a:xfrm>
              <a:off x="3802564" y="4417765"/>
              <a:ext cx="428625" cy="144462"/>
            </a:xfrm>
            <a:prstGeom prst="flowChartManualOperation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90000"/>
                </a:lnSpc>
                <a:spcBef>
                  <a:spcPct val="25000"/>
                </a:spcBef>
                <a:buClr>
                  <a:schemeClr val="bg1"/>
                </a:buClr>
                <a:buSzPct val="100000"/>
                <a:buFont typeface="Wingdings" pitchFamily="2" charset="2"/>
                <a:buChar char="•"/>
              </a:pPr>
              <a:endParaRPr lang="en-US"/>
            </a:p>
          </p:txBody>
        </p:sp>
        <p:cxnSp>
          <p:nvCxnSpPr>
            <p:cNvPr id="69" name="Straight Arrow Connector 230"/>
            <p:cNvCxnSpPr>
              <a:cxnSpLocks noChangeShapeType="1"/>
            </p:cNvCxnSpPr>
            <p:nvPr/>
          </p:nvCxnSpPr>
          <p:spPr bwMode="auto">
            <a:xfrm>
              <a:off x="4015637" y="4576820"/>
              <a:ext cx="1239" cy="242357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 type="none" w="med" len="med"/>
              <a:tailEnd type="triangle" w="med" len="med"/>
            </a:ln>
          </p:spPr>
        </p:cxnSp>
        <p:cxnSp>
          <p:nvCxnSpPr>
            <p:cNvPr id="70" name="Straight Arrow Connector 230"/>
            <p:cNvCxnSpPr>
              <a:cxnSpLocks noChangeShapeType="1"/>
            </p:cNvCxnSpPr>
            <p:nvPr/>
          </p:nvCxnSpPr>
          <p:spPr bwMode="auto">
            <a:xfrm>
              <a:off x="4014398" y="5147538"/>
              <a:ext cx="0" cy="242357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 type="none" w="med" len="med"/>
              <a:tailEnd type="triangle" w="med" len="med"/>
            </a:ln>
          </p:spPr>
        </p:cxnSp>
        <p:cxnSp>
          <p:nvCxnSpPr>
            <p:cNvPr id="71" name="Shape 256"/>
            <p:cNvCxnSpPr>
              <a:cxnSpLocks noChangeShapeType="1"/>
            </p:cNvCxnSpPr>
            <p:nvPr/>
          </p:nvCxnSpPr>
          <p:spPr bwMode="auto">
            <a:xfrm rot="5400000" flipH="1">
              <a:off x="3146679" y="4258627"/>
              <a:ext cx="1341965" cy="400236"/>
            </a:xfrm>
            <a:prstGeom prst="bentConnector5">
              <a:avLst>
                <a:gd name="adj1" fmla="val -9904"/>
                <a:gd name="adj2" fmla="val 217744"/>
                <a:gd name="adj3" fmla="val 117035"/>
              </a:avLst>
            </a:prstGeom>
            <a:noFill/>
            <a:ln w="9525" algn="ctr">
              <a:solidFill>
                <a:schemeClr val="tx1"/>
              </a:solidFill>
              <a:round/>
              <a:headEnd type="none" w="med" len="med"/>
              <a:tailEnd type="triangle" w="med" len="med"/>
            </a:ln>
          </p:spPr>
        </p:cxnSp>
        <p:sp>
          <p:nvSpPr>
            <p:cNvPr id="72" name="Oval 149"/>
            <p:cNvSpPr>
              <a:spLocks noChangeArrowheads="1"/>
            </p:cNvSpPr>
            <p:nvPr/>
          </p:nvSpPr>
          <p:spPr bwMode="auto">
            <a:xfrm>
              <a:off x="4122153" y="3753164"/>
              <a:ext cx="304734" cy="313763"/>
            </a:xfrm>
            <a:prstGeom prst="ellipse">
              <a:avLst/>
            </a:prstGeom>
            <a:noFill/>
            <a:ln w="25400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25000"/>
                </a:spcBef>
                <a:buClr>
                  <a:schemeClr val="bg1"/>
                </a:buClr>
                <a:buSzPct val="100000"/>
                <a:buFont typeface="Wingdings" pitchFamily="2" charset="2"/>
                <a:buNone/>
              </a:pPr>
              <a:r>
                <a:rPr lang="en-US" dirty="0" smtClean="0"/>
                <a:t>s0</a:t>
              </a:r>
              <a:endParaRPr lang="en-US" dirty="0"/>
            </a:p>
          </p:txBody>
        </p:sp>
        <p:cxnSp>
          <p:nvCxnSpPr>
            <p:cNvPr id="73" name="Elbow Connector 190"/>
            <p:cNvCxnSpPr>
              <a:cxnSpLocks noChangeShapeType="1"/>
              <a:stCxn id="72" idx="4"/>
            </p:cNvCxnSpPr>
            <p:nvPr/>
          </p:nvCxnSpPr>
          <p:spPr bwMode="auto">
            <a:xfrm rot="5400000">
              <a:off x="4022667" y="4165912"/>
              <a:ext cx="350838" cy="152868"/>
            </a:xfrm>
            <a:prstGeom prst="bentConnector3">
              <a:avLst>
                <a:gd name="adj1" fmla="val 41855"/>
              </a:avLst>
            </a:prstGeom>
            <a:noFill/>
            <a:ln w="9525" algn="ctr">
              <a:solidFill>
                <a:schemeClr val="tx1"/>
              </a:solidFill>
              <a:round/>
              <a:headEnd type="none" w="med" len="med"/>
              <a:tailEnd type="triangle" w="med" len="med"/>
            </a:ln>
          </p:spPr>
        </p:cxnSp>
        <p:sp>
          <p:nvSpPr>
            <p:cNvPr id="75" name="TextBox 74"/>
            <p:cNvSpPr txBox="1"/>
            <p:nvPr/>
          </p:nvSpPr>
          <p:spPr>
            <a:xfrm>
              <a:off x="3374486" y="3784352"/>
              <a:ext cx="485309" cy="2862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>
                <a:buNone/>
              </a:pPr>
              <a:r>
                <a:rPr lang="en-US" sz="1400" dirty="0" smtClean="0"/>
                <a:t>f</a:t>
              </a:r>
              <a:endParaRPr lang="en-US" sz="1400" dirty="0"/>
            </a:p>
          </p:txBody>
        </p:sp>
        <p:cxnSp>
          <p:nvCxnSpPr>
            <p:cNvPr id="76" name="Elbow Connector 190"/>
            <p:cNvCxnSpPr>
              <a:cxnSpLocks noChangeShapeType="1"/>
            </p:cNvCxnSpPr>
            <p:nvPr/>
          </p:nvCxnSpPr>
          <p:spPr bwMode="auto">
            <a:xfrm rot="16200000" flipH="1">
              <a:off x="3708342" y="4165912"/>
              <a:ext cx="350838" cy="152868"/>
            </a:xfrm>
            <a:prstGeom prst="bentConnector3">
              <a:avLst>
                <a:gd name="adj1" fmla="val 41855"/>
              </a:avLst>
            </a:prstGeom>
            <a:noFill/>
            <a:ln w="9525" algn="ctr">
              <a:solidFill>
                <a:schemeClr val="tx1"/>
              </a:solidFill>
              <a:round/>
              <a:headEnd type="none" w="med" len="med"/>
              <a:tailEnd type="triangle" w="med" len="med"/>
            </a:ln>
          </p:spPr>
        </p:cxnSp>
        <p:cxnSp>
          <p:nvCxnSpPr>
            <p:cNvPr id="78" name="Straight Arrow Connector 77"/>
            <p:cNvCxnSpPr/>
            <p:nvPr/>
          </p:nvCxnSpPr>
          <p:spPr bwMode="auto">
            <a:xfrm flipH="1" flipV="1">
              <a:off x="4188327" y="4489202"/>
              <a:ext cx="319634" cy="794"/>
            </a:xfrm>
            <a:prstGeom prst="straightConnector1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</p:grpSp>
      <p:sp>
        <p:nvSpPr>
          <p:cNvPr id="79" name="TextBox 78"/>
          <p:cNvSpPr txBox="1"/>
          <p:nvPr/>
        </p:nvSpPr>
        <p:spPr>
          <a:xfrm>
            <a:off x="4307936" y="4422527"/>
            <a:ext cx="470000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600" dirty="0" err="1" smtClean="0">
                <a:solidFill>
                  <a:srgbClr val="FF0000"/>
                </a:solidFill>
              </a:rPr>
              <a:t>sel</a:t>
            </a:r>
            <a:endParaRPr lang="en-US" sz="1600" dirty="0">
              <a:solidFill>
                <a:srgbClr val="FF0000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240026" y="4806697"/>
            <a:ext cx="1266526" cy="319620"/>
            <a:chOff x="3240026" y="4806697"/>
            <a:chExt cx="1266526" cy="319620"/>
          </a:xfrm>
        </p:grpSpPr>
        <p:grpSp>
          <p:nvGrpSpPr>
            <p:cNvPr id="63" name="Group 62"/>
            <p:cNvGrpSpPr/>
            <p:nvPr/>
          </p:nvGrpSpPr>
          <p:grpSpPr>
            <a:xfrm>
              <a:off x="3557095" y="4806697"/>
              <a:ext cx="949457" cy="319620"/>
              <a:chOff x="1339353" y="4041770"/>
              <a:chExt cx="473976" cy="319620"/>
            </a:xfrm>
            <a:solidFill>
              <a:schemeClr val="accent1"/>
            </a:solidFill>
          </p:grpSpPr>
          <p:sp>
            <p:nvSpPr>
              <p:cNvPr id="64" name="Rectangle 63"/>
              <p:cNvSpPr>
                <a:spLocks noChangeArrowheads="1"/>
              </p:cNvSpPr>
              <p:nvPr/>
            </p:nvSpPr>
            <p:spPr bwMode="auto">
              <a:xfrm>
                <a:off x="1339353" y="4041770"/>
                <a:ext cx="473976" cy="319620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90000"/>
                  </a:lnSpc>
                  <a:spcBef>
                    <a:spcPct val="25000"/>
                  </a:spcBef>
                  <a:buClr>
                    <a:schemeClr val="bg1"/>
                  </a:buClr>
                  <a:buSzPct val="100000"/>
                  <a:buFont typeface="Wingdings" pitchFamily="2" charset="2"/>
                  <a:buNone/>
                </a:pPr>
                <a:r>
                  <a:rPr lang="en-US" sz="1400" dirty="0" smtClean="0"/>
                  <a:t>s</a:t>
                </a:r>
                <a:endParaRPr lang="en-US" sz="1400" dirty="0"/>
              </a:p>
            </p:txBody>
          </p:sp>
          <p:grpSp>
            <p:nvGrpSpPr>
              <p:cNvPr id="65" name="Group 31"/>
              <p:cNvGrpSpPr>
                <a:grpSpLocks/>
              </p:cNvGrpSpPr>
              <p:nvPr/>
            </p:nvGrpSpPr>
            <p:grpSpPr bwMode="auto">
              <a:xfrm>
                <a:off x="1350874" y="4054250"/>
                <a:ext cx="101142" cy="290356"/>
                <a:chOff x="7256879" y="1927436"/>
                <a:chExt cx="300908" cy="310332"/>
              </a:xfrm>
              <a:grpFill/>
            </p:grpSpPr>
            <p:cxnSp>
              <p:nvCxnSpPr>
                <p:cNvPr id="66" name="Straight Connector 37"/>
                <p:cNvCxnSpPr>
                  <a:cxnSpLocks noChangeShapeType="1"/>
                </p:cNvCxnSpPr>
                <p:nvPr/>
              </p:nvCxnSpPr>
              <p:spPr bwMode="auto">
                <a:xfrm>
                  <a:off x="7256879" y="1927436"/>
                  <a:ext cx="295273" cy="147284"/>
                </a:xfrm>
                <a:prstGeom prst="line">
                  <a:avLst/>
                </a:prstGeom>
                <a:grpFill/>
                <a:ln w="12700" algn="ctr">
                  <a:solidFill>
                    <a:srgbClr val="FF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67" name="Straight Connector 38"/>
                <p:cNvCxnSpPr>
                  <a:cxnSpLocks noChangeShapeType="1"/>
                </p:cNvCxnSpPr>
                <p:nvPr/>
              </p:nvCxnSpPr>
              <p:spPr bwMode="auto">
                <a:xfrm flipV="1">
                  <a:off x="7260467" y="2065489"/>
                  <a:ext cx="297320" cy="172279"/>
                </a:xfrm>
                <a:prstGeom prst="line">
                  <a:avLst/>
                </a:prstGeom>
                <a:grpFill/>
                <a:ln w="12700" algn="ctr">
                  <a:solidFill>
                    <a:srgbClr val="FF0000"/>
                  </a:solidFill>
                  <a:round/>
                  <a:headEnd/>
                  <a:tailEnd/>
                </a:ln>
              </p:spPr>
            </p:cxnSp>
          </p:grpSp>
        </p:grpSp>
        <p:cxnSp>
          <p:nvCxnSpPr>
            <p:cNvPr id="81" name="Straight Arrow Connector 80"/>
            <p:cNvCxnSpPr/>
            <p:nvPr/>
          </p:nvCxnSpPr>
          <p:spPr bwMode="auto">
            <a:xfrm flipV="1">
              <a:off x="3240026" y="4965452"/>
              <a:ext cx="319634" cy="794"/>
            </a:xfrm>
            <a:prstGeom prst="straightConnector1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</p:grpSp>
      <p:sp>
        <p:nvSpPr>
          <p:cNvPr id="82" name="TextBox 81"/>
          <p:cNvSpPr txBox="1"/>
          <p:nvPr/>
        </p:nvSpPr>
        <p:spPr>
          <a:xfrm>
            <a:off x="3140560" y="4908302"/>
            <a:ext cx="436338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600" dirty="0" smtClean="0">
                <a:solidFill>
                  <a:srgbClr val="FF0000"/>
                </a:solidFill>
              </a:rPr>
              <a:t>en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701727" y="1605516"/>
            <a:ext cx="3155194" cy="29392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dirty="0" smtClean="0"/>
              <a:t>We need two registers to hold s and </a:t>
            </a:r>
            <a:r>
              <a:rPr lang="en-US" dirty="0" err="1" smtClean="0"/>
              <a:t>i</a:t>
            </a:r>
            <a:r>
              <a:rPr lang="en-US" dirty="0" smtClean="0"/>
              <a:t> values from one iteration to the next.</a:t>
            </a:r>
          </a:p>
          <a:p>
            <a:pPr>
              <a:buNone/>
            </a:pPr>
            <a:r>
              <a:rPr lang="en-US" dirty="0" smtClean="0"/>
              <a:t>These registers are initialized when the computation starts and updated every cycle until the computation terminates</a:t>
            </a:r>
            <a:endParaRPr lang="en-US" dirty="0"/>
          </a:p>
        </p:txBody>
      </p:sp>
      <p:sp>
        <p:nvSpPr>
          <p:cNvPr id="55" name="Slide Number Placeholder 5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  <p:bldP spid="61" grpId="0"/>
      <p:bldP spid="62" grpId="0" uiExpand="1" build="p" autoUpdateAnimBg="0"/>
      <p:bldP spid="62" grpId="1" build="allAtOnce" animBg="1"/>
      <p:bldP spid="79" grpId="0"/>
      <p:bldP spid="82" grpId="0"/>
      <p:bldP spid="16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Expressing sequential circuits in Bluespec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814" y="1554125"/>
            <a:ext cx="7772400" cy="4602125"/>
          </a:xfrm>
        </p:spPr>
        <p:txBody>
          <a:bodyPr/>
          <a:lstStyle/>
          <a:p>
            <a:r>
              <a:rPr lang="en-US" sz="2400" dirty="0" smtClean="0"/>
              <a:t>Sequential circuits, unlike combinational circuits, are not expressed structurally (as wiring diagrams) in Bluespec</a:t>
            </a:r>
          </a:p>
          <a:p>
            <a:r>
              <a:rPr lang="en-US" sz="2400" dirty="0" smtClean="0"/>
              <a:t>For sequential circuits a designer defines:</a:t>
            </a:r>
          </a:p>
          <a:p>
            <a:pPr lvl="1"/>
            <a:r>
              <a:rPr lang="en-US" sz="2000" i="1" dirty="0" smtClean="0"/>
              <a:t>State elements </a:t>
            </a:r>
            <a:r>
              <a:rPr lang="en-US" sz="2000" dirty="0" smtClean="0"/>
              <a:t>by instantiating modules</a:t>
            </a:r>
          </a:p>
          <a:p>
            <a:pPr marL="0">
              <a:spcBef>
                <a:spcPts val="0"/>
              </a:spcBef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Reg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#(Bit#(32))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s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&lt;-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mkRegU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0">
              <a:spcBef>
                <a:spcPts val="0"/>
              </a:spcBef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Reg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#(Bit#(6)) 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&lt;-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mkReg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(32);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2000" i="1" dirty="0" smtClean="0"/>
              <a:t>Rules</a:t>
            </a:r>
            <a:r>
              <a:rPr lang="en-US" sz="2000" dirty="0" smtClean="0"/>
              <a:t> which define how state is to be transformed atomically</a:t>
            </a:r>
          </a:p>
          <a:p>
            <a:pPr marL="457200" lvl="1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rule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tep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&lt; 32);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     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s &lt;= f(s);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     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&lt;= i+1;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endrule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368901"/>
            <a:ext cx="1905000" cy="457200"/>
          </a:xfrm>
        </p:spPr>
        <p:txBody>
          <a:bodyPr/>
          <a:lstStyle/>
          <a:p>
            <a:pPr>
              <a:defRPr/>
            </a:pPr>
            <a:r>
              <a:rPr lang="en-US" altLang="zh-CN" smtClean="0"/>
              <a:t>1/7/2013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Bluespec at Beihang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953694" y="3221666"/>
            <a:ext cx="2094614" cy="8402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make a 32-bit register which is uninitialized</a:t>
            </a:r>
            <a:endParaRPr lang="en-US" sz="1800" dirty="0">
              <a:latin typeface="Comic Sans MS" pitchFamily="66" charset="0"/>
            </a:endParaRPr>
          </a:p>
        </p:txBody>
      </p:sp>
      <p:cxnSp>
        <p:nvCxnSpPr>
          <p:cNvPr id="9" name="Straight Arrow Connector 8"/>
          <p:cNvCxnSpPr>
            <a:stCxn id="7" idx="1"/>
          </p:cNvCxnSpPr>
          <p:nvPr/>
        </p:nvCxnSpPr>
        <p:spPr bwMode="auto">
          <a:xfrm flipH="1">
            <a:off x="6092456" y="3641781"/>
            <a:ext cx="861238" cy="0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10" name="TextBox 9"/>
          <p:cNvSpPr txBox="1"/>
          <p:nvPr/>
        </p:nvSpPr>
        <p:spPr>
          <a:xfrm>
            <a:off x="6985588" y="4515823"/>
            <a:ext cx="2094614" cy="8402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make a 6-bit register with initial value 32</a:t>
            </a:r>
            <a:endParaRPr lang="en-US" sz="1800" dirty="0">
              <a:latin typeface="Comic Sans MS" pitchFamily="66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 bwMode="auto">
          <a:xfrm flipH="1" flipV="1">
            <a:off x="6092456" y="4061896"/>
            <a:ext cx="893132" cy="578736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15" name="TextBox 14"/>
          <p:cNvSpPr txBox="1"/>
          <p:nvPr/>
        </p:nvSpPr>
        <p:spPr>
          <a:xfrm>
            <a:off x="5380074" y="5475639"/>
            <a:ext cx="2232835" cy="8402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the rule can execute only when its guard is true</a:t>
            </a:r>
            <a:endParaRPr lang="en-US" sz="1800" dirty="0">
              <a:latin typeface="Comic Sans MS" pitchFamily="66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2295" y="5810690"/>
            <a:ext cx="2094614" cy="8402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actions to be performed when the rule executes</a:t>
            </a:r>
            <a:endParaRPr lang="en-US" sz="1800" dirty="0">
              <a:latin typeface="Comic Sans MS" pitchFamily="66" charset="0"/>
            </a:endParaRPr>
          </a:p>
        </p:txBody>
      </p:sp>
      <p:sp>
        <p:nvSpPr>
          <p:cNvPr id="20" name="Freeform 19"/>
          <p:cNvSpPr/>
          <p:nvPr/>
        </p:nvSpPr>
        <p:spPr bwMode="auto">
          <a:xfrm>
            <a:off x="3040912" y="4816551"/>
            <a:ext cx="2328530" cy="744280"/>
          </a:xfrm>
          <a:custGeom>
            <a:avLst/>
            <a:gdLst>
              <a:gd name="connsiteX0" fmla="*/ 2328530 w 2328530"/>
              <a:gd name="connsiteY0" fmla="*/ 744280 h 744280"/>
              <a:gd name="connsiteX1" fmla="*/ 2286000 w 2328530"/>
              <a:gd name="connsiteY1" fmla="*/ 659219 h 744280"/>
              <a:gd name="connsiteX2" fmla="*/ 2254102 w 2328530"/>
              <a:gd name="connsiteY2" fmla="*/ 510363 h 744280"/>
              <a:gd name="connsiteX3" fmla="*/ 2222204 w 2328530"/>
              <a:gd name="connsiteY3" fmla="*/ 489098 h 744280"/>
              <a:gd name="connsiteX4" fmla="*/ 2137144 w 2328530"/>
              <a:gd name="connsiteY4" fmla="*/ 435935 h 744280"/>
              <a:gd name="connsiteX5" fmla="*/ 1180214 w 2328530"/>
              <a:gd name="connsiteY5" fmla="*/ 425303 h 744280"/>
              <a:gd name="connsiteX6" fmla="*/ 1052623 w 2328530"/>
              <a:gd name="connsiteY6" fmla="*/ 404038 h 744280"/>
              <a:gd name="connsiteX7" fmla="*/ 978195 w 2328530"/>
              <a:gd name="connsiteY7" fmla="*/ 393405 h 744280"/>
              <a:gd name="connsiteX8" fmla="*/ 935665 w 2328530"/>
              <a:gd name="connsiteY8" fmla="*/ 382773 h 744280"/>
              <a:gd name="connsiteX9" fmla="*/ 882502 w 2328530"/>
              <a:gd name="connsiteY9" fmla="*/ 372140 h 744280"/>
              <a:gd name="connsiteX10" fmla="*/ 797441 w 2328530"/>
              <a:gd name="connsiteY10" fmla="*/ 350875 h 744280"/>
              <a:gd name="connsiteX11" fmla="*/ 754911 w 2328530"/>
              <a:gd name="connsiteY11" fmla="*/ 340242 h 744280"/>
              <a:gd name="connsiteX12" fmla="*/ 701748 w 2328530"/>
              <a:gd name="connsiteY12" fmla="*/ 329610 h 744280"/>
              <a:gd name="connsiteX13" fmla="*/ 669851 w 2328530"/>
              <a:gd name="connsiteY13" fmla="*/ 318977 h 744280"/>
              <a:gd name="connsiteX14" fmla="*/ 446567 w 2328530"/>
              <a:gd name="connsiteY14" fmla="*/ 297712 h 744280"/>
              <a:gd name="connsiteX15" fmla="*/ 53162 w 2328530"/>
              <a:gd name="connsiteY15" fmla="*/ 276447 h 744280"/>
              <a:gd name="connsiteX16" fmla="*/ 21265 w 2328530"/>
              <a:gd name="connsiteY16" fmla="*/ 255182 h 744280"/>
              <a:gd name="connsiteX17" fmla="*/ 10632 w 2328530"/>
              <a:gd name="connsiteY17" fmla="*/ 223284 h 744280"/>
              <a:gd name="connsiteX18" fmla="*/ 0 w 2328530"/>
              <a:gd name="connsiteY18" fmla="*/ 138224 h 744280"/>
              <a:gd name="connsiteX19" fmla="*/ 31897 w 2328530"/>
              <a:gd name="connsiteY19" fmla="*/ 42531 h 744280"/>
              <a:gd name="connsiteX20" fmla="*/ 74428 w 2328530"/>
              <a:gd name="connsiteY20" fmla="*/ 31898 h 744280"/>
              <a:gd name="connsiteX21" fmla="*/ 212651 w 2328530"/>
              <a:gd name="connsiteY21" fmla="*/ 0 h 744280"/>
              <a:gd name="connsiteX22" fmla="*/ 382772 w 2328530"/>
              <a:gd name="connsiteY22" fmla="*/ 10633 h 744280"/>
              <a:gd name="connsiteX23" fmla="*/ 606055 w 2328530"/>
              <a:gd name="connsiteY23" fmla="*/ 31898 h 744280"/>
              <a:gd name="connsiteX24" fmla="*/ 935665 w 2328530"/>
              <a:gd name="connsiteY24" fmla="*/ 10633 h 744280"/>
              <a:gd name="connsiteX25" fmla="*/ 988828 w 2328530"/>
              <a:gd name="connsiteY25" fmla="*/ 0 h 744280"/>
              <a:gd name="connsiteX26" fmla="*/ 1648046 w 2328530"/>
              <a:gd name="connsiteY26" fmla="*/ 10633 h 744280"/>
              <a:gd name="connsiteX27" fmla="*/ 1828800 w 2328530"/>
              <a:gd name="connsiteY27" fmla="*/ 31898 h 744280"/>
              <a:gd name="connsiteX28" fmla="*/ 1860697 w 2328530"/>
              <a:gd name="connsiteY28" fmla="*/ 42531 h 744280"/>
              <a:gd name="connsiteX29" fmla="*/ 1924493 w 2328530"/>
              <a:gd name="connsiteY29" fmla="*/ 95694 h 744280"/>
              <a:gd name="connsiteX30" fmla="*/ 1956390 w 2328530"/>
              <a:gd name="connsiteY30" fmla="*/ 116959 h 744280"/>
              <a:gd name="connsiteX31" fmla="*/ 2020186 w 2328530"/>
              <a:gd name="connsiteY31" fmla="*/ 170121 h 744280"/>
              <a:gd name="connsiteX32" fmla="*/ 2062716 w 2328530"/>
              <a:gd name="connsiteY32" fmla="*/ 276447 h 744280"/>
              <a:gd name="connsiteX33" fmla="*/ 2041451 w 2328530"/>
              <a:gd name="connsiteY33" fmla="*/ 425303 h 744280"/>
              <a:gd name="connsiteX34" fmla="*/ 2020186 w 2328530"/>
              <a:gd name="connsiteY34" fmla="*/ 457200 h 744280"/>
              <a:gd name="connsiteX35" fmla="*/ 1998921 w 2328530"/>
              <a:gd name="connsiteY35" fmla="*/ 467833 h 744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2328530" h="744280">
                <a:moveTo>
                  <a:pt x="2328530" y="744280"/>
                </a:moveTo>
                <a:cubicBezTo>
                  <a:pt x="2313786" y="719707"/>
                  <a:pt x="2290736" y="690005"/>
                  <a:pt x="2286000" y="659219"/>
                </a:cubicBezTo>
                <a:cubicBezTo>
                  <a:pt x="2278344" y="609456"/>
                  <a:pt x="2289269" y="552564"/>
                  <a:pt x="2254102" y="510363"/>
                </a:cubicBezTo>
                <a:cubicBezTo>
                  <a:pt x="2245921" y="500546"/>
                  <a:pt x="2232837" y="496186"/>
                  <a:pt x="2222204" y="489098"/>
                </a:cubicBezTo>
                <a:cubicBezTo>
                  <a:pt x="2197872" y="452599"/>
                  <a:pt x="2196632" y="436596"/>
                  <a:pt x="2137144" y="435935"/>
                </a:cubicBezTo>
                <a:lnTo>
                  <a:pt x="1180214" y="425303"/>
                </a:lnTo>
                <a:cubicBezTo>
                  <a:pt x="915820" y="392253"/>
                  <a:pt x="1207170" y="432137"/>
                  <a:pt x="1052623" y="404038"/>
                </a:cubicBezTo>
                <a:cubicBezTo>
                  <a:pt x="1027966" y="399555"/>
                  <a:pt x="1002852" y="397888"/>
                  <a:pt x="978195" y="393405"/>
                </a:cubicBezTo>
                <a:cubicBezTo>
                  <a:pt x="963818" y="390791"/>
                  <a:pt x="949930" y="385943"/>
                  <a:pt x="935665" y="382773"/>
                </a:cubicBezTo>
                <a:cubicBezTo>
                  <a:pt x="918023" y="378853"/>
                  <a:pt x="900111" y="376204"/>
                  <a:pt x="882502" y="372140"/>
                </a:cubicBezTo>
                <a:cubicBezTo>
                  <a:pt x="854024" y="365568"/>
                  <a:pt x="825795" y="357963"/>
                  <a:pt x="797441" y="350875"/>
                </a:cubicBezTo>
                <a:cubicBezTo>
                  <a:pt x="783264" y="347331"/>
                  <a:pt x="769240" y="343108"/>
                  <a:pt x="754911" y="340242"/>
                </a:cubicBezTo>
                <a:cubicBezTo>
                  <a:pt x="737190" y="336698"/>
                  <a:pt x="719280" y="333993"/>
                  <a:pt x="701748" y="329610"/>
                </a:cubicBezTo>
                <a:cubicBezTo>
                  <a:pt x="690875" y="326892"/>
                  <a:pt x="680906" y="320820"/>
                  <a:pt x="669851" y="318977"/>
                </a:cubicBezTo>
                <a:cubicBezTo>
                  <a:pt x="619177" y="310531"/>
                  <a:pt x="489871" y="301836"/>
                  <a:pt x="446567" y="297712"/>
                </a:cubicBezTo>
                <a:cubicBezTo>
                  <a:pt x="200359" y="274264"/>
                  <a:pt x="543286" y="293952"/>
                  <a:pt x="53162" y="276447"/>
                </a:cubicBezTo>
                <a:cubicBezTo>
                  <a:pt x="42530" y="269359"/>
                  <a:pt x="29248" y="265160"/>
                  <a:pt x="21265" y="255182"/>
                </a:cubicBezTo>
                <a:cubicBezTo>
                  <a:pt x="14264" y="246430"/>
                  <a:pt x="12637" y="234311"/>
                  <a:pt x="10632" y="223284"/>
                </a:cubicBezTo>
                <a:cubicBezTo>
                  <a:pt x="5521" y="195171"/>
                  <a:pt x="3544" y="166577"/>
                  <a:pt x="0" y="138224"/>
                </a:cubicBezTo>
                <a:cubicBezTo>
                  <a:pt x="3975" y="114370"/>
                  <a:pt x="3864" y="61219"/>
                  <a:pt x="31897" y="42531"/>
                </a:cubicBezTo>
                <a:cubicBezTo>
                  <a:pt x="44056" y="34425"/>
                  <a:pt x="60565" y="36519"/>
                  <a:pt x="74428" y="31898"/>
                </a:cubicBezTo>
                <a:cubicBezTo>
                  <a:pt x="179622" y="-3167"/>
                  <a:pt x="70471" y="17773"/>
                  <a:pt x="212651" y="0"/>
                </a:cubicBezTo>
                <a:lnTo>
                  <a:pt x="382772" y="10633"/>
                </a:lnTo>
                <a:cubicBezTo>
                  <a:pt x="457292" y="16675"/>
                  <a:pt x="606055" y="31898"/>
                  <a:pt x="606055" y="31898"/>
                </a:cubicBezTo>
                <a:cubicBezTo>
                  <a:pt x="734698" y="26051"/>
                  <a:pt x="818866" y="27319"/>
                  <a:pt x="935665" y="10633"/>
                </a:cubicBezTo>
                <a:cubicBezTo>
                  <a:pt x="953555" y="8077"/>
                  <a:pt x="971107" y="3544"/>
                  <a:pt x="988828" y="0"/>
                </a:cubicBezTo>
                <a:lnTo>
                  <a:pt x="1648046" y="10633"/>
                </a:lnTo>
                <a:cubicBezTo>
                  <a:pt x="1706551" y="12214"/>
                  <a:pt x="1770669" y="17365"/>
                  <a:pt x="1828800" y="31898"/>
                </a:cubicBezTo>
                <a:cubicBezTo>
                  <a:pt x="1839673" y="34616"/>
                  <a:pt x="1850673" y="37519"/>
                  <a:pt x="1860697" y="42531"/>
                </a:cubicBezTo>
                <a:cubicBezTo>
                  <a:pt x="1900297" y="62331"/>
                  <a:pt x="1889218" y="66298"/>
                  <a:pt x="1924493" y="95694"/>
                </a:cubicBezTo>
                <a:cubicBezTo>
                  <a:pt x="1934310" y="103875"/>
                  <a:pt x="1946573" y="108778"/>
                  <a:pt x="1956390" y="116959"/>
                </a:cubicBezTo>
                <a:cubicBezTo>
                  <a:pt x="2038252" y="185177"/>
                  <a:pt x="1940994" y="117327"/>
                  <a:pt x="2020186" y="170121"/>
                </a:cubicBezTo>
                <a:cubicBezTo>
                  <a:pt x="2046463" y="248954"/>
                  <a:pt x="2031426" y="213868"/>
                  <a:pt x="2062716" y="276447"/>
                </a:cubicBezTo>
                <a:cubicBezTo>
                  <a:pt x="2060000" y="306317"/>
                  <a:pt x="2061904" y="384396"/>
                  <a:pt x="2041451" y="425303"/>
                </a:cubicBezTo>
                <a:cubicBezTo>
                  <a:pt x="2035736" y="436733"/>
                  <a:pt x="2029222" y="448164"/>
                  <a:pt x="2020186" y="457200"/>
                </a:cubicBezTo>
                <a:cubicBezTo>
                  <a:pt x="2014582" y="462804"/>
                  <a:pt x="2006009" y="464289"/>
                  <a:pt x="1998921" y="467833"/>
                </a:cubicBezTo>
              </a:path>
            </a:pathLst>
          </a:cu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22" name="Freeform 21"/>
          <p:cNvSpPr/>
          <p:nvPr/>
        </p:nvSpPr>
        <p:spPr bwMode="auto">
          <a:xfrm>
            <a:off x="1763794" y="5050465"/>
            <a:ext cx="2414801" cy="783988"/>
          </a:xfrm>
          <a:custGeom>
            <a:avLst/>
            <a:gdLst>
              <a:gd name="connsiteX0" fmla="*/ 1436606 w 2414801"/>
              <a:gd name="connsiteY0" fmla="*/ 776177 h 783988"/>
              <a:gd name="connsiteX1" fmla="*/ 788020 w 2414801"/>
              <a:gd name="connsiteY1" fmla="*/ 765544 h 783988"/>
              <a:gd name="connsiteX2" fmla="*/ 724225 w 2414801"/>
              <a:gd name="connsiteY2" fmla="*/ 754912 h 783988"/>
              <a:gd name="connsiteX3" fmla="*/ 586001 w 2414801"/>
              <a:gd name="connsiteY3" fmla="*/ 733647 h 783988"/>
              <a:gd name="connsiteX4" fmla="*/ 522206 w 2414801"/>
              <a:gd name="connsiteY4" fmla="*/ 712382 h 783988"/>
              <a:gd name="connsiteX5" fmla="*/ 479676 w 2414801"/>
              <a:gd name="connsiteY5" fmla="*/ 701749 h 783988"/>
              <a:gd name="connsiteX6" fmla="*/ 415880 w 2414801"/>
              <a:gd name="connsiteY6" fmla="*/ 680484 h 783988"/>
              <a:gd name="connsiteX7" fmla="*/ 298922 w 2414801"/>
              <a:gd name="connsiteY7" fmla="*/ 659219 h 783988"/>
              <a:gd name="connsiteX8" fmla="*/ 267025 w 2414801"/>
              <a:gd name="connsiteY8" fmla="*/ 648586 h 783988"/>
              <a:gd name="connsiteX9" fmla="*/ 139434 w 2414801"/>
              <a:gd name="connsiteY9" fmla="*/ 627321 h 783988"/>
              <a:gd name="connsiteX10" fmla="*/ 43741 w 2414801"/>
              <a:gd name="connsiteY10" fmla="*/ 584791 h 783988"/>
              <a:gd name="connsiteX11" fmla="*/ 22476 w 2414801"/>
              <a:gd name="connsiteY11" fmla="*/ 552893 h 783988"/>
              <a:gd name="connsiteX12" fmla="*/ 1211 w 2414801"/>
              <a:gd name="connsiteY12" fmla="*/ 478465 h 783988"/>
              <a:gd name="connsiteX13" fmla="*/ 22476 w 2414801"/>
              <a:gd name="connsiteY13" fmla="*/ 212651 h 783988"/>
              <a:gd name="connsiteX14" fmla="*/ 43741 w 2414801"/>
              <a:gd name="connsiteY14" fmla="*/ 170121 h 783988"/>
              <a:gd name="connsiteX15" fmla="*/ 75639 w 2414801"/>
              <a:gd name="connsiteY15" fmla="*/ 138223 h 783988"/>
              <a:gd name="connsiteX16" fmla="*/ 96904 w 2414801"/>
              <a:gd name="connsiteY16" fmla="*/ 106326 h 783988"/>
              <a:gd name="connsiteX17" fmla="*/ 128801 w 2414801"/>
              <a:gd name="connsiteY17" fmla="*/ 95693 h 783988"/>
              <a:gd name="connsiteX18" fmla="*/ 192597 w 2414801"/>
              <a:gd name="connsiteY18" fmla="*/ 53163 h 783988"/>
              <a:gd name="connsiteX19" fmla="*/ 235127 w 2414801"/>
              <a:gd name="connsiteY19" fmla="*/ 42530 h 783988"/>
              <a:gd name="connsiteX20" fmla="*/ 298922 w 2414801"/>
              <a:gd name="connsiteY20" fmla="*/ 21265 h 783988"/>
              <a:gd name="connsiteX21" fmla="*/ 383983 w 2414801"/>
              <a:gd name="connsiteY21" fmla="*/ 0 h 783988"/>
              <a:gd name="connsiteX22" fmla="*/ 554104 w 2414801"/>
              <a:gd name="connsiteY22" fmla="*/ 10633 h 783988"/>
              <a:gd name="connsiteX23" fmla="*/ 596634 w 2414801"/>
              <a:gd name="connsiteY23" fmla="*/ 21265 h 783988"/>
              <a:gd name="connsiteX24" fmla="*/ 660429 w 2414801"/>
              <a:gd name="connsiteY24" fmla="*/ 31898 h 783988"/>
              <a:gd name="connsiteX25" fmla="*/ 702959 w 2414801"/>
              <a:gd name="connsiteY25" fmla="*/ 42530 h 783988"/>
              <a:gd name="connsiteX26" fmla="*/ 851815 w 2414801"/>
              <a:gd name="connsiteY26" fmla="*/ 53163 h 783988"/>
              <a:gd name="connsiteX27" fmla="*/ 926243 w 2414801"/>
              <a:gd name="connsiteY27" fmla="*/ 63795 h 783988"/>
              <a:gd name="connsiteX28" fmla="*/ 1096364 w 2414801"/>
              <a:gd name="connsiteY28" fmla="*/ 74428 h 783988"/>
              <a:gd name="connsiteX29" fmla="*/ 1170792 w 2414801"/>
              <a:gd name="connsiteY29" fmla="*/ 85061 h 783988"/>
              <a:gd name="connsiteX30" fmla="*/ 1202690 w 2414801"/>
              <a:gd name="connsiteY30" fmla="*/ 95693 h 783988"/>
              <a:gd name="connsiteX31" fmla="*/ 1287750 w 2414801"/>
              <a:gd name="connsiteY31" fmla="*/ 106326 h 783988"/>
              <a:gd name="connsiteX32" fmla="*/ 1330280 w 2414801"/>
              <a:gd name="connsiteY32" fmla="*/ 116958 h 783988"/>
              <a:gd name="connsiteX33" fmla="*/ 1383443 w 2414801"/>
              <a:gd name="connsiteY33" fmla="*/ 127591 h 783988"/>
              <a:gd name="connsiteX34" fmla="*/ 1425973 w 2414801"/>
              <a:gd name="connsiteY34" fmla="*/ 138223 h 783988"/>
              <a:gd name="connsiteX35" fmla="*/ 1532299 w 2414801"/>
              <a:gd name="connsiteY35" fmla="*/ 159488 h 783988"/>
              <a:gd name="connsiteX36" fmla="*/ 1681155 w 2414801"/>
              <a:gd name="connsiteY36" fmla="*/ 148856 h 783988"/>
              <a:gd name="connsiteX37" fmla="*/ 1723685 w 2414801"/>
              <a:gd name="connsiteY37" fmla="*/ 138223 h 783988"/>
              <a:gd name="connsiteX38" fmla="*/ 1787480 w 2414801"/>
              <a:gd name="connsiteY38" fmla="*/ 116958 h 783988"/>
              <a:gd name="connsiteX39" fmla="*/ 1968234 w 2414801"/>
              <a:gd name="connsiteY39" fmla="*/ 127591 h 783988"/>
              <a:gd name="connsiteX40" fmla="*/ 2000132 w 2414801"/>
              <a:gd name="connsiteY40" fmla="*/ 138223 h 783988"/>
              <a:gd name="connsiteX41" fmla="*/ 2063927 w 2414801"/>
              <a:gd name="connsiteY41" fmla="*/ 148856 h 783988"/>
              <a:gd name="connsiteX42" fmla="*/ 2106457 w 2414801"/>
              <a:gd name="connsiteY42" fmla="*/ 159488 h 783988"/>
              <a:gd name="connsiteX43" fmla="*/ 2159620 w 2414801"/>
              <a:gd name="connsiteY43" fmla="*/ 170121 h 783988"/>
              <a:gd name="connsiteX44" fmla="*/ 2191518 w 2414801"/>
              <a:gd name="connsiteY44" fmla="*/ 180754 h 783988"/>
              <a:gd name="connsiteX45" fmla="*/ 2265946 w 2414801"/>
              <a:gd name="connsiteY45" fmla="*/ 191386 h 783988"/>
              <a:gd name="connsiteX46" fmla="*/ 2297843 w 2414801"/>
              <a:gd name="connsiteY46" fmla="*/ 202019 h 783988"/>
              <a:gd name="connsiteX47" fmla="*/ 2340373 w 2414801"/>
              <a:gd name="connsiteY47" fmla="*/ 212651 h 783988"/>
              <a:gd name="connsiteX48" fmla="*/ 2404169 w 2414801"/>
              <a:gd name="connsiteY48" fmla="*/ 297712 h 783988"/>
              <a:gd name="connsiteX49" fmla="*/ 2414801 w 2414801"/>
              <a:gd name="connsiteY49" fmla="*/ 329609 h 783988"/>
              <a:gd name="connsiteX50" fmla="*/ 2393536 w 2414801"/>
              <a:gd name="connsiteY50" fmla="*/ 489098 h 783988"/>
              <a:gd name="connsiteX51" fmla="*/ 2308476 w 2414801"/>
              <a:gd name="connsiteY51" fmla="*/ 520995 h 783988"/>
              <a:gd name="connsiteX52" fmla="*/ 2244680 w 2414801"/>
              <a:gd name="connsiteY52" fmla="*/ 542261 h 783988"/>
              <a:gd name="connsiteX53" fmla="*/ 2212783 w 2414801"/>
              <a:gd name="connsiteY53" fmla="*/ 552893 h 783988"/>
              <a:gd name="connsiteX54" fmla="*/ 2138355 w 2414801"/>
              <a:gd name="connsiteY54" fmla="*/ 563526 h 783988"/>
              <a:gd name="connsiteX55" fmla="*/ 2063927 w 2414801"/>
              <a:gd name="connsiteY55" fmla="*/ 584791 h 783988"/>
              <a:gd name="connsiteX56" fmla="*/ 2032029 w 2414801"/>
              <a:gd name="connsiteY56" fmla="*/ 595423 h 783988"/>
              <a:gd name="connsiteX57" fmla="*/ 1925704 w 2414801"/>
              <a:gd name="connsiteY57" fmla="*/ 606056 h 783988"/>
              <a:gd name="connsiteX58" fmla="*/ 1840643 w 2414801"/>
              <a:gd name="connsiteY58" fmla="*/ 616688 h 783988"/>
              <a:gd name="connsiteX59" fmla="*/ 1766215 w 2414801"/>
              <a:gd name="connsiteY59" fmla="*/ 637954 h 783988"/>
              <a:gd name="connsiteX60" fmla="*/ 1659890 w 2414801"/>
              <a:gd name="connsiteY60" fmla="*/ 659219 h 783988"/>
              <a:gd name="connsiteX61" fmla="*/ 1596094 w 2414801"/>
              <a:gd name="connsiteY61" fmla="*/ 680484 h 783988"/>
              <a:gd name="connsiteX62" fmla="*/ 1564197 w 2414801"/>
              <a:gd name="connsiteY62" fmla="*/ 701749 h 783988"/>
              <a:gd name="connsiteX63" fmla="*/ 1532299 w 2414801"/>
              <a:gd name="connsiteY63" fmla="*/ 733647 h 783988"/>
              <a:gd name="connsiteX64" fmla="*/ 1500401 w 2414801"/>
              <a:gd name="connsiteY64" fmla="*/ 744279 h 783988"/>
              <a:gd name="connsiteX65" fmla="*/ 1436606 w 2414801"/>
              <a:gd name="connsiteY65" fmla="*/ 776177 h 783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2414801" h="783988">
                <a:moveTo>
                  <a:pt x="1436606" y="776177"/>
                </a:moveTo>
                <a:cubicBezTo>
                  <a:pt x="1317876" y="779721"/>
                  <a:pt x="1004148" y="771996"/>
                  <a:pt x="788020" y="765544"/>
                </a:cubicBezTo>
                <a:cubicBezTo>
                  <a:pt x="766471" y="764901"/>
                  <a:pt x="745533" y="758190"/>
                  <a:pt x="724225" y="754912"/>
                </a:cubicBezTo>
                <a:cubicBezTo>
                  <a:pt x="546350" y="727547"/>
                  <a:pt x="745147" y="760170"/>
                  <a:pt x="586001" y="733647"/>
                </a:cubicBezTo>
                <a:cubicBezTo>
                  <a:pt x="564736" y="726559"/>
                  <a:pt x="543952" y="717819"/>
                  <a:pt x="522206" y="712382"/>
                </a:cubicBezTo>
                <a:cubicBezTo>
                  <a:pt x="508029" y="708838"/>
                  <a:pt x="493673" y="705948"/>
                  <a:pt x="479676" y="701749"/>
                </a:cubicBezTo>
                <a:cubicBezTo>
                  <a:pt x="458206" y="695308"/>
                  <a:pt x="437860" y="684880"/>
                  <a:pt x="415880" y="680484"/>
                </a:cubicBezTo>
                <a:cubicBezTo>
                  <a:pt x="341578" y="665623"/>
                  <a:pt x="380544" y="672822"/>
                  <a:pt x="298922" y="659219"/>
                </a:cubicBezTo>
                <a:cubicBezTo>
                  <a:pt x="288290" y="655675"/>
                  <a:pt x="277898" y="651304"/>
                  <a:pt x="267025" y="648586"/>
                </a:cubicBezTo>
                <a:cubicBezTo>
                  <a:pt x="225575" y="638224"/>
                  <a:pt x="181430" y="633321"/>
                  <a:pt x="139434" y="627321"/>
                </a:cubicBezTo>
                <a:cubicBezTo>
                  <a:pt x="63516" y="602015"/>
                  <a:pt x="94290" y="618490"/>
                  <a:pt x="43741" y="584791"/>
                </a:cubicBezTo>
                <a:cubicBezTo>
                  <a:pt x="36653" y="574158"/>
                  <a:pt x="28191" y="564323"/>
                  <a:pt x="22476" y="552893"/>
                </a:cubicBezTo>
                <a:cubicBezTo>
                  <a:pt x="14847" y="537636"/>
                  <a:pt x="4619" y="492097"/>
                  <a:pt x="1211" y="478465"/>
                </a:cubicBezTo>
                <a:cubicBezTo>
                  <a:pt x="4016" y="416747"/>
                  <a:pt x="-11643" y="292262"/>
                  <a:pt x="22476" y="212651"/>
                </a:cubicBezTo>
                <a:cubicBezTo>
                  <a:pt x="28720" y="198083"/>
                  <a:pt x="34528" y="183019"/>
                  <a:pt x="43741" y="170121"/>
                </a:cubicBezTo>
                <a:cubicBezTo>
                  <a:pt x="52481" y="157885"/>
                  <a:pt x="66013" y="149775"/>
                  <a:pt x="75639" y="138223"/>
                </a:cubicBezTo>
                <a:cubicBezTo>
                  <a:pt x="83820" y="128406"/>
                  <a:pt x="86926" y="114309"/>
                  <a:pt x="96904" y="106326"/>
                </a:cubicBezTo>
                <a:cubicBezTo>
                  <a:pt x="105656" y="99325"/>
                  <a:pt x="119004" y="101136"/>
                  <a:pt x="128801" y="95693"/>
                </a:cubicBezTo>
                <a:cubicBezTo>
                  <a:pt x="151142" y="83281"/>
                  <a:pt x="167803" y="59362"/>
                  <a:pt x="192597" y="53163"/>
                </a:cubicBezTo>
                <a:cubicBezTo>
                  <a:pt x="206774" y="49619"/>
                  <a:pt x="221130" y="46729"/>
                  <a:pt x="235127" y="42530"/>
                </a:cubicBezTo>
                <a:cubicBezTo>
                  <a:pt x="256597" y="36089"/>
                  <a:pt x="277176" y="26701"/>
                  <a:pt x="298922" y="21265"/>
                </a:cubicBezTo>
                <a:lnTo>
                  <a:pt x="383983" y="0"/>
                </a:lnTo>
                <a:cubicBezTo>
                  <a:pt x="440690" y="3544"/>
                  <a:pt x="497568" y="4979"/>
                  <a:pt x="554104" y="10633"/>
                </a:cubicBezTo>
                <a:cubicBezTo>
                  <a:pt x="568644" y="12087"/>
                  <a:pt x="582305" y="18399"/>
                  <a:pt x="596634" y="21265"/>
                </a:cubicBezTo>
                <a:cubicBezTo>
                  <a:pt x="617774" y="25493"/>
                  <a:pt x="639289" y="27670"/>
                  <a:pt x="660429" y="31898"/>
                </a:cubicBezTo>
                <a:cubicBezTo>
                  <a:pt x="674758" y="34764"/>
                  <a:pt x="688435" y="40916"/>
                  <a:pt x="702959" y="42530"/>
                </a:cubicBezTo>
                <a:cubicBezTo>
                  <a:pt x="752400" y="48023"/>
                  <a:pt x="802294" y="48447"/>
                  <a:pt x="851815" y="53163"/>
                </a:cubicBezTo>
                <a:cubicBezTo>
                  <a:pt x="876763" y="55539"/>
                  <a:pt x="901276" y="61624"/>
                  <a:pt x="926243" y="63795"/>
                </a:cubicBezTo>
                <a:cubicBezTo>
                  <a:pt x="982847" y="68717"/>
                  <a:pt x="1039657" y="70884"/>
                  <a:pt x="1096364" y="74428"/>
                </a:cubicBezTo>
                <a:cubicBezTo>
                  <a:pt x="1121173" y="77972"/>
                  <a:pt x="1146217" y="80146"/>
                  <a:pt x="1170792" y="85061"/>
                </a:cubicBezTo>
                <a:cubicBezTo>
                  <a:pt x="1181782" y="87259"/>
                  <a:pt x="1191663" y="93688"/>
                  <a:pt x="1202690" y="95693"/>
                </a:cubicBezTo>
                <a:cubicBezTo>
                  <a:pt x="1230803" y="100804"/>
                  <a:pt x="1259565" y="101628"/>
                  <a:pt x="1287750" y="106326"/>
                </a:cubicBezTo>
                <a:cubicBezTo>
                  <a:pt x="1302164" y="108728"/>
                  <a:pt x="1316015" y="113788"/>
                  <a:pt x="1330280" y="116958"/>
                </a:cubicBezTo>
                <a:cubicBezTo>
                  <a:pt x="1347922" y="120878"/>
                  <a:pt x="1365801" y="123671"/>
                  <a:pt x="1383443" y="127591"/>
                </a:cubicBezTo>
                <a:cubicBezTo>
                  <a:pt x="1397708" y="130761"/>
                  <a:pt x="1411684" y="135161"/>
                  <a:pt x="1425973" y="138223"/>
                </a:cubicBezTo>
                <a:cubicBezTo>
                  <a:pt x="1461315" y="145796"/>
                  <a:pt x="1532299" y="159488"/>
                  <a:pt x="1532299" y="159488"/>
                </a:cubicBezTo>
                <a:cubicBezTo>
                  <a:pt x="1581918" y="155944"/>
                  <a:pt x="1631714" y="154349"/>
                  <a:pt x="1681155" y="148856"/>
                </a:cubicBezTo>
                <a:cubicBezTo>
                  <a:pt x="1695679" y="147242"/>
                  <a:pt x="1709688" y="142422"/>
                  <a:pt x="1723685" y="138223"/>
                </a:cubicBezTo>
                <a:cubicBezTo>
                  <a:pt x="1745155" y="131782"/>
                  <a:pt x="1787480" y="116958"/>
                  <a:pt x="1787480" y="116958"/>
                </a:cubicBezTo>
                <a:cubicBezTo>
                  <a:pt x="1847731" y="120502"/>
                  <a:pt x="1908178" y="121585"/>
                  <a:pt x="1968234" y="127591"/>
                </a:cubicBezTo>
                <a:cubicBezTo>
                  <a:pt x="1979386" y="128706"/>
                  <a:pt x="1989191" y="135792"/>
                  <a:pt x="2000132" y="138223"/>
                </a:cubicBezTo>
                <a:cubicBezTo>
                  <a:pt x="2021177" y="142900"/>
                  <a:pt x="2042787" y="144628"/>
                  <a:pt x="2063927" y="148856"/>
                </a:cubicBezTo>
                <a:cubicBezTo>
                  <a:pt x="2078256" y="151722"/>
                  <a:pt x="2092192" y="156318"/>
                  <a:pt x="2106457" y="159488"/>
                </a:cubicBezTo>
                <a:cubicBezTo>
                  <a:pt x="2124099" y="163408"/>
                  <a:pt x="2142088" y="165738"/>
                  <a:pt x="2159620" y="170121"/>
                </a:cubicBezTo>
                <a:cubicBezTo>
                  <a:pt x="2170493" y="172839"/>
                  <a:pt x="2180528" y="178556"/>
                  <a:pt x="2191518" y="180754"/>
                </a:cubicBezTo>
                <a:cubicBezTo>
                  <a:pt x="2216093" y="185669"/>
                  <a:pt x="2241137" y="187842"/>
                  <a:pt x="2265946" y="191386"/>
                </a:cubicBezTo>
                <a:cubicBezTo>
                  <a:pt x="2276578" y="194930"/>
                  <a:pt x="2287067" y="198940"/>
                  <a:pt x="2297843" y="202019"/>
                </a:cubicBezTo>
                <a:cubicBezTo>
                  <a:pt x="2311894" y="206034"/>
                  <a:pt x="2327981" y="204906"/>
                  <a:pt x="2340373" y="212651"/>
                </a:cubicBezTo>
                <a:cubicBezTo>
                  <a:pt x="2374853" y="234201"/>
                  <a:pt x="2389162" y="262696"/>
                  <a:pt x="2404169" y="297712"/>
                </a:cubicBezTo>
                <a:cubicBezTo>
                  <a:pt x="2408584" y="308013"/>
                  <a:pt x="2411257" y="318977"/>
                  <a:pt x="2414801" y="329609"/>
                </a:cubicBezTo>
                <a:cubicBezTo>
                  <a:pt x="2407713" y="382772"/>
                  <a:pt x="2408669" y="437644"/>
                  <a:pt x="2393536" y="489098"/>
                </a:cubicBezTo>
                <a:cubicBezTo>
                  <a:pt x="2386543" y="512873"/>
                  <a:pt x="2317683" y="518484"/>
                  <a:pt x="2308476" y="520995"/>
                </a:cubicBezTo>
                <a:cubicBezTo>
                  <a:pt x="2286850" y="526893"/>
                  <a:pt x="2265945" y="535172"/>
                  <a:pt x="2244680" y="542261"/>
                </a:cubicBezTo>
                <a:cubicBezTo>
                  <a:pt x="2234048" y="545805"/>
                  <a:pt x="2223878" y="551308"/>
                  <a:pt x="2212783" y="552893"/>
                </a:cubicBezTo>
                <a:lnTo>
                  <a:pt x="2138355" y="563526"/>
                </a:lnTo>
                <a:cubicBezTo>
                  <a:pt x="2061874" y="589018"/>
                  <a:pt x="2157383" y="558089"/>
                  <a:pt x="2063927" y="584791"/>
                </a:cubicBezTo>
                <a:cubicBezTo>
                  <a:pt x="2053150" y="587870"/>
                  <a:pt x="2043106" y="593719"/>
                  <a:pt x="2032029" y="595423"/>
                </a:cubicBezTo>
                <a:cubicBezTo>
                  <a:pt x="1996825" y="600839"/>
                  <a:pt x="1961105" y="602123"/>
                  <a:pt x="1925704" y="606056"/>
                </a:cubicBezTo>
                <a:cubicBezTo>
                  <a:pt x="1897304" y="609211"/>
                  <a:pt x="1868997" y="613144"/>
                  <a:pt x="1840643" y="616688"/>
                </a:cubicBezTo>
                <a:cubicBezTo>
                  <a:pt x="1810241" y="626822"/>
                  <a:pt x="1799593" y="631279"/>
                  <a:pt x="1766215" y="637954"/>
                </a:cubicBezTo>
                <a:cubicBezTo>
                  <a:pt x="1708721" y="649453"/>
                  <a:pt x="1709293" y="644398"/>
                  <a:pt x="1659890" y="659219"/>
                </a:cubicBezTo>
                <a:cubicBezTo>
                  <a:pt x="1638420" y="665660"/>
                  <a:pt x="1614745" y="668050"/>
                  <a:pt x="1596094" y="680484"/>
                </a:cubicBezTo>
                <a:cubicBezTo>
                  <a:pt x="1585462" y="687572"/>
                  <a:pt x="1574014" y="693568"/>
                  <a:pt x="1564197" y="701749"/>
                </a:cubicBezTo>
                <a:cubicBezTo>
                  <a:pt x="1552645" y="711375"/>
                  <a:pt x="1544810" y="725306"/>
                  <a:pt x="1532299" y="733647"/>
                </a:cubicBezTo>
                <a:cubicBezTo>
                  <a:pt x="1522974" y="739864"/>
                  <a:pt x="1511034" y="740735"/>
                  <a:pt x="1500401" y="744279"/>
                </a:cubicBezTo>
                <a:cubicBezTo>
                  <a:pt x="1455905" y="811024"/>
                  <a:pt x="1555336" y="772633"/>
                  <a:pt x="1436606" y="776177"/>
                </a:cubicBezTo>
                <a:close/>
              </a:path>
            </a:pathLst>
          </a:cu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7054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uiExpand="1" animBg="1"/>
      <p:bldP spid="10" grpId="0" animBg="1"/>
      <p:bldP spid="15" grpId="0" animBg="1"/>
      <p:bldP spid="19" grpId="0" animBg="1"/>
      <p:bldP spid="20" grpId="0" animBg="1"/>
      <p:bldP spid="2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 Execution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1/7/2013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Bluespec at Beihang</a:t>
            </a:r>
            <a:endParaRPr lang="en-US" dirty="0"/>
          </a:p>
        </p:txBody>
      </p:sp>
      <p:sp>
        <p:nvSpPr>
          <p:cNvPr id="42" name="Rectangle 13"/>
          <p:cNvSpPr>
            <a:spLocks noChangeArrowheads="1"/>
          </p:cNvSpPr>
          <p:nvPr/>
        </p:nvSpPr>
        <p:spPr bwMode="auto">
          <a:xfrm>
            <a:off x="4819607" y="5559374"/>
            <a:ext cx="713048" cy="29051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2" charset="2"/>
              <a:buNone/>
            </a:pPr>
            <a:r>
              <a:rPr lang="en-US" sz="1400" dirty="0" smtClean="0"/>
              <a:t>&lt; 32</a:t>
            </a:r>
            <a:endParaRPr lang="en-US" sz="1400" dirty="0"/>
          </a:p>
        </p:txBody>
      </p:sp>
      <p:cxnSp>
        <p:nvCxnSpPr>
          <p:cNvPr id="47" name="Straight Arrow Connector 230"/>
          <p:cNvCxnSpPr>
            <a:cxnSpLocks noChangeShapeType="1"/>
          </p:cNvCxnSpPr>
          <p:nvPr/>
        </p:nvCxnSpPr>
        <p:spPr bwMode="auto">
          <a:xfrm>
            <a:off x="5173152" y="5317017"/>
            <a:ext cx="1239" cy="24235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 type="none" w="med" len="med"/>
            <a:tailEnd type="triangle" w="med" len="med"/>
          </a:ln>
        </p:spPr>
      </p:cxnSp>
      <p:cxnSp>
        <p:nvCxnSpPr>
          <p:cNvPr id="48" name="Shape 256"/>
          <p:cNvCxnSpPr>
            <a:cxnSpLocks noChangeShapeType="1"/>
            <a:stCxn id="37" idx="2"/>
            <a:endCxn id="53" idx="0"/>
          </p:cNvCxnSpPr>
          <p:nvPr/>
        </p:nvCxnSpPr>
        <p:spPr bwMode="auto">
          <a:xfrm rot="5400000" flipH="1">
            <a:off x="4414254" y="4533920"/>
            <a:ext cx="1341965" cy="181788"/>
          </a:xfrm>
          <a:prstGeom prst="bentConnector5">
            <a:avLst>
              <a:gd name="adj1" fmla="val -17035"/>
              <a:gd name="adj2" fmla="val 348409"/>
              <a:gd name="adj3" fmla="val 117035"/>
            </a:avLst>
          </a:prstGeom>
          <a:noFill/>
          <a:ln w="9525" algn="ctr">
            <a:solidFill>
              <a:schemeClr val="tx1"/>
            </a:solidFill>
            <a:round/>
            <a:headEnd type="none" w="med" len="med"/>
            <a:tailEnd type="triangle" w="med" len="med"/>
          </a:ln>
        </p:spPr>
      </p:cxnSp>
      <p:cxnSp>
        <p:nvCxnSpPr>
          <p:cNvPr id="51" name="Straight Arrow Connector 230"/>
          <p:cNvCxnSpPr>
            <a:cxnSpLocks noChangeShapeType="1"/>
          </p:cNvCxnSpPr>
          <p:nvPr/>
        </p:nvCxnSpPr>
        <p:spPr bwMode="auto">
          <a:xfrm>
            <a:off x="5157580" y="5869395"/>
            <a:ext cx="1239" cy="24235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 type="none" w="med" len="med"/>
            <a:tailEnd type="triangle" w="med" len="med"/>
          </a:ln>
        </p:spPr>
      </p:cxnSp>
      <p:sp>
        <p:nvSpPr>
          <p:cNvPr id="52" name="TextBox 102"/>
          <p:cNvSpPr txBox="1">
            <a:spLocks noChangeArrowheads="1"/>
          </p:cNvSpPr>
          <p:nvPr/>
        </p:nvSpPr>
        <p:spPr bwMode="auto">
          <a:xfrm>
            <a:off x="4695661" y="6125459"/>
            <a:ext cx="946093" cy="286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2" charset="2"/>
              <a:buNone/>
            </a:pPr>
            <a:r>
              <a:rPr lang="en-US" sz="1400" dirty="0" err="1" smtClean="0"/>
              <a:t>notDone</a:t>
            </a:r>
            <a:endParaRPr lang="en-US" sz="1400" dirty="0"/>
          </a:p>
        </p:txBody>
      </p:sp>
      <p:sp>
        <p:nvSpPr>
          <p:cNvPr id="53" name="TextBox 52"/>
          <p:cNvSpPr txBox="1"/>
          <p:nvPr/>
        </p:nvSpPr>
        <p:spPr>
          <a:xfrm>
            <a:off x="4771365" y="3953831"/>
            <a:ext cx="445956" cy="2862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400" dirty="0" smtClean="0"/>
              <a:t>+1</a:t>
            </a:r>
            <a:endParaRPr lang="en-US" sz="1400" dirty="0"/>
          </a:p>
        </p:txBody>
      </p:sp>
      <p:cxnSp>
        <p:nvCxnSpPr>
          <p:cNvPr id="54" name="Elbow Connector 190"/>
          <p:cNvCxnSpPr>
            <a:cxnSpLocks noChangeShapeType="1"/>
          </p:cNvCxnSpPr>
          <p:nvPr/>
        </p:nvCxnSpPr>
        <p:spPr bwMode="auto">
          <a:xfrm rot="16200000" flipH="1">
            <a:off x="4867096" y="4335391"/>
            <a:ext cx="350838" cy="152868"/>
          </a:xfrm>
          <a:prstGeom prst="bentConnector3">
            <a:avLst>
              <a:gd name="adj1" fmla="val 41855"/>
            </a:avLst>
          </a:prstGeom>
          <a:noFill/>
          <a:ln w="9525" algn="ctr">
            <a:solidFill>
              <a:schemeClr val="tx1"/>
            </a:solidFill>
            <a:round/>
            <a:headEnd type="none" w="med" len="med"/>
            <a:tailEnd type="triangle" w="med" len="med"/>
          </a:ln>
        </p:spPr>
      </p:cxnSp>
      <p:grpSp>
        <p:nvGrpSpPr>
          <p:cNvPr id="14" name="Group 13"/>
          <p:cNvGrpSpPr/>
          <p:nvPr/>
        </p:nvGrpSpPr>
        <p:grpSpPr>
          <a:xfrm>
            <a:off x="4961318" y="3922643"/>
            <a:ext cx="975372" cy="983295"/>
            <a:chOff x="4961318" y="3922643"/>
            <a:chExt cx="975372" cy="983295"/>
          </a:xfrm>
        </p:grpSpPr>
        <p:sp>
          <p:nvSpPr>
            <p:cNvPr id="58" name="TextBox 57"/>
            <p:cNvSpPr txBox="1"/>
            <p:nvPr/>
          </p:nvSpPr>
          <p:spPr>
            <a:xfrm>
              <a:off x="5466690" y="4592006"/>
              <a:ext cx="470000" cy="3139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sz="1600" dirty="0" err="1" smtClean="0">
                  <a:solidFill>
                    <a:srgbClr val="FF0000"/>
                  </a:solidFill>
                </a:rPr>
                <a:t>sel</a:t>
              </a:r>
              <a:endParaRPr lang="en-US" sz="1600" dirty="0">
                <a:solidFill>
                  <a:srgbClr val="FF0000"/>
                </a:solidFill>
              </a:endParaRPr>
            </a:p>
          </p:txBody>
        </p:sp>
        <p:sp>
          <p:nvSpPr>
            <p:cNvPr id="43" name="AutoShape 10"/>
            <p:cNvSpPr>
              <a:spLocks noChangeArrowheads="1"/>
            </p:cNvSpPr>
            <p:nvPr/>
          </p:nvSpPr>
          <p:spPr bwMode="auto">
            <a:xfrm>
              <a:off x="4961318" y="4587244"/>
              <a:ext cx="428625" cy="144462"/>
            </a:xfrm>
            <a:prstGeom prst="flowChartManualOperation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90000"/>
                </a:lnSpc>
                <a:spcBef>
                  <a:spcPct val="25000"/>
                </a:spcBef>
                <a:buClr>
                  <a:schemeClr val="bg1"/>
                </a:buClr>
                <a:buSzPct val="100000"/>
                <a:buFont typeface="Wingdings" pitchFamily="2" charset="2"/>
                <a:buChar char="•"/>
              </a:pPr>
              <a:endParaRPr lang="en-US" u="sng"/>
            </a:p>
          </p:txBody>
        </p:sp>
        <p:sp>
          <p:nvSpPr>
            <p:cNvPr id="49" name="Oval 149"/>
            <p:cNvSpPr>
              <a:spLocks noChangeArrowheads="1"/>
            </p:cNvSpPr>
            <p:nvPr/>
          </p:nvSpPr>
          <p:spPr bwMode="auto">
            <a:xfrm>
              <a:off x="5302173" y="3922643"/>
              <a:ext cx="304734" cy="313763"/>
            </a:xfrm>
            <a:prstGeom prst="ellipse">
              <a:avLst/>
            </a:prstGeom>
            <a:noFill/>
            <a:ln w="25400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25000"/>
                </a:spcBef>
                <a:buClr>
                  <a:schemeClr val="bg1"/>
                </a:buClr>
                <a:buSzPct val="100000"/>
                <a:buFont typeface="Wingdings" pitchFamily="2" charset="2"/>
                <a:buNone/>
              </a:pPr>
              <a:r>
                <a:rPr lang="en-US" dirty="0"/>
                <a:t>0</a:t>
              </a:r>
            </a:p>
          </p:txBody>
        </p:sp>
        <p:cxnSp>
          <p:nvCxnSpPr>
            <p:cNvPr id="50" name="Elbow Connector 190"/>
            <p:cNvCxnSpPr>
              <a:cxnSpLocks noChangeShapeType="1"/>
              <a:stCxn id="49" idx="4"/>
            </p:cNvCxnSpPr>
            <p:nvPr/>
          </p:nvCxnSpPr>
          <p:spPr bwMode="auto">
            <a:xfrm rot="5400000">
              <a:off x="5202687" y="4335391"/>
              <a:ext cx="350838" cy="152868"/>
            </a:xfrm>
            <a:prstGeom prst="bentConnector3">
              <a:avLst>
                <a:gd name="adj1" fmla="val 41855"/>
              </a:avLst>
            </a:prstGeom>
            <a:noFill/>
            <a:ln w="9525" algn="ctr">
              <a:solidFill>
                <a:schemeClr val="tx1"/>
              </a:solidFill>
              <a:round/>
              <a:headEnd type="none" w="med" len="med"/>
              <a:tailEnd type="triangle" w="med" len="med"/>
            </a:ln>
          </p:spPr>
        </p:cxnSp>
        <p:cxnSp>
          <p:nvCxnSpPr>
            <p:cNvPr id="57" name="Straight Arrow Connector 56"/>
            <p:cNvCxnSpPr/>
            <p:nvPr/>
          </p:nvCxnSpPr>
          <p:spPr bwMode="auto">
            <a:xfrm flipH="1" flipV="1">
              <a:off x="5347081" y="4658681"/>
              <a:ext cx="319634" cy="794"/>
            </a:xfrm>
            <a:prstGeom prst="straightConnector1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</p:grpSp>
      <p:cxnSp>
        <p:nvCxnSpPr>
          <p:cNvPr id="44" name="Straight Arrow Connector 230"/>
          <p:cNvCxnSpPr>
            <a:cxnSpLocks noChangeShapeType="1"/>
          </p:cNvCxnSpPr>
          <p:nvPr/>
        </p:nvCxnSpPr>
        <p:spPr bwMode="auto">
          <a:xfrm>
            <a:off x="5174391" y="4746299"/>
            <a:ext cx="1239" cy="24235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 type="none" w="med" len="med"/>
            <a:tailEnd type="triangle" w="med" len="med"/>
          </a:ln>
        </p:spPr>
      </p:cxnSp>
      <p:grpSp>
        <p:nvGrpSpPr>
          <p:cNvPr id="4" name="Group 3"/>
          <p:cNvGrpSpPr/>
          <p:nvPr/>
        </p:nvGrpSpPr>
        <p:grpSpPr>
          <a:xfrm>
            <a:off x="4632706" y="4976176"/>
            <a:ext cx="780413" cy="319620"/>
            <a:chOff x="1333263" y="4775447"/>
            <a:chExt cx="780413" cy="319620"/>
          </a:xfrm>
        </p:grpSpPr>
        <p:grpSp>
          <p:nvGrpSpPr>
            <p:cNvPr id="31" name="Group 30"/>
            <p:cNvGrpSpPr/>
            <p:nvPr/>
          </p:nvGrpSpPr>
          <p:grpSpPr>
            <a:xfrm>
              <a:off x="1639700" y="4775447"/>
              <a:ext cx="473976" cy="319620"/>
              <a:chOff x="1339353" y="4041770"/>
              <a:chExt cx="473976" cy="319620"/>
            </a:xfrm>
          </p:grpSpPr>
          <p:sp>
            <p:nvSpPr>
              <p:cNvPr id="37" name="Rectangle 36"/>
              <p:cNvSpPr>
                <a:spLocks noChangeArrowheads="1"/>
              </p:cNvSpPr>
              <p:nvPr/>
            </p:nvSpPr>
            <p:spPr bwMode="auto">
              <a:xfrm>
                <a:off x="1339353" y="4041770"/>
                <a:ext cx="473976" cy="319620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90000"/>
                  </a:lnSpc>
                  <a:spcBef>
                    <a:spcPct val="25000"/>
                  </a:spcBef>
                  <a:buClr>
                    <a:schemeClr val="bg1"/>
                  </a:buClr>
                  <a:buSzPct val="100000"/>
                  <a:buFont typeface="Wingdings" pitchFamily="2" charset="2"/>
                  <a:buNone/>
                </a:pPr>
                <a:r>
                  <a:rPr lang="en-US" sz="1400" dirty="0" err="1" smtClean="0"/>
                  <a:t>i</a:t>
                </a:r>
                <a:endParaRPr lang="en-US" sz="1400" dirty="0"/>
              </a:p>
            </p:txBody>
          </p:sp>
          <p:grpSp>
            <p:nvGrpSpPr>
              <p:cNvPr id="39" name="Group 31"/>
              <p:cNvGrpSpPr>
                <a:grpSpLocks/>
              </p:cNvGrpSpPr>
              <p:nvPr/>
            </p:nvGrpSpPr>
            <p:grpSpPr bwMode="auto">
              <a:xfrm>
                <a:off x="1350874" y="4054250"/>
                <a:ext cx="101142" cy="290356"/>
                <a:chOff x="7256879" y="1927436"/>
                <a:chExt cx="300908" cy="310332"/>
              </a:xfrm>
            </p:grpSpPr>
            <p:cxnSp>
              <p:nvCxnSpPr>
                <p:cNvPr id="40" name="Straight Connector 37"/>
                <p:cNvCxnSpPr>
                  <a:cxnSpLocks noChangeShapeType="1"/>
                </p:cNvCxnSpPr>
                <p:nvPr/>
              </p:nvCxnSpPr>
              <p:spPr bwMode="auto">
                <a:xfrm>
                  <a:off x="7256879" y="1927436"/>
                  <a:ext cx="295273" cy="147284"/>
                </a:xfrm>
                <a:prstGeom prst="line">
                  <a:avLst/>
                </a:prstGeom>
                <a:noFill/>
                <a:ln w="12700" algn="ctr">
                  <a:solidFill>
                    <a:srgbClr val="FF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41" name="Straight Connector 38"/>
                <p:cNvCxnSpPr>
                  <a:cxnSpLocks noChangeShapeType="1"/>
                </p:cNvCxnSpPr>
                <p:nvPr/>
              </p:nvCxnSpPr>
              <p:spPr bwMode="auto">
                <a:xfrm flipV="1">
                  <a:off x="7260467" y="2065489"/>
                  <a:ext cx="297320" cy="172279"/>
                </a:xfrm>
                <a:prstGeom prst="line">
                  <a:avLst/>
                </a:prstGeom>
                <a:noFill/>
                <a:ln w="12700" algn="ctr">
                  <a:solidFill>
                    <a:srgbClr val="FF0000"/>
                  </a:solidFill>
                  <a:round/>
                  <a:headEnd/>
                  <a:tailEnd/>
                </a:ln>
              </p:spPr>
            </p:cxnSp>
          </p:grpSp>
        </p:grpSp>
        <p:cxnSp>
          <p:nvCxnSpPr>
            <p:cNvPr id="60" name="Straight Arrow Connector 59"/>
            <p:cNvCxnSpPr/>
            <p:nvPr/>
          </p:nvCxnSpPr>
          <p:spPr bwMode="auto">
            <a:xfrm flipV="1">
              <a:off x="1333263" y="4934202"/>
              <a:ext cx="319634" cy="794"/>
            </a:xfrm>
            <a:prstGeom prst="straightConnector1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</p:grpSp>
      <p:sp>
        <p:nvSpPr>
          <p:cNvPr id="61" name="TextBox 60"/>
          <p:cNvSpPr txBox="1"/>
          <p:nvPr/>
        </p:nvSpPr>
        <p:spPr>
          <a:xfrm>
            <a:off x="4533240" y="5077781"/>
            <a:ext cx="436338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600" dirty="0" smtClean="0">
                <a:solidFill>
                  <a:srgbClr val="FF0000"/>
                </a:solidFill>
              </a:rPr>
              <a:t>en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5860056" y="5704470"/>
            <a:ext cx="2686954" cy="6601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800" dirty="0" err="1" smtClean="0">
                <a:solidFill>
                  <a:srgbClr val="FF0000"/>
                </a:solidFill>
              </a:rPr>
              <a:t>sel</a:t>
            </a:r>
            <a:r>
              <a:rPr lang="en-US" sz="1800" dirty="0" smtClean="0"/>
              <a:t> = start</a:t>
            </a:r>
          </a:p>
          <a:p>
            <a:pPr>
              <a:buNone/>
            </a:pPr>
            <a:r>
              <a:rPr lang="en-US" sz="1800" dirty="0" smtClean="0">
                <a:solidFill>
                  <a:srgbClr val="FF0000"/>
                </a:solidFill>
              </a:rPr>
              <a:t>en </a:t>
            </a:r>
            <a:r>
              <a:rPr lang="en-US" sz="1800" dirty="0" smtClean="0"/>
              <a:t> = start | </a:t>
            </a:r>
            <a:r>
              <a:rPr lang="en-US" sz="1800" dirty="0" err="1" smtClean="0"/>
              <a:t>notDone</a:t>
            </a:r>
            <a:endParaRPr lang="en-US" sz="1800" dirty="0"/>
          </a:p>
        </p:txBody>
      </p:sp>
      <p:cxnSp>
        <p:nvCxnSpPr>
          <p:cNvPr id="69" name="Straight Arrow Connector 230"/>
          <p:cNvCxnSpPr>
            <a:cxnSpLocks noChangeShapeType="1"/>
          </p:cNvCxnSpPr>
          <p:nvPr/>
        </p:nvCxnSpPr>
        <p:spPr bwMode="auto">
          <a:xfrm>
            <a:off x="7315080" y="4746299"/>
            <a:ext cx="1239" cy="24235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 type="none" w="med" len="med"/>
            <a:tailEnd type="triangle" w="med" len="med"/>
          </a:ln>
        </p:spPr>
      </p:cxnSp>
      <p:cxnSp>
        <p:nvCxnSpPr>
          <p:cNvPr id="70" name="Straight Arrow Connector 230"/>
          <p:cNvCxnSpPr>
            <a:cxnSpLocks noChangeShapeType="1"/>
          </p:cNvCxnSpPr>
          <p:nvPr/>
        </p:nvCxnSpPr>
        <p:spPr bwMode="auto">
          <a:xfrm>
            <a:off x="7313841" y="5317017"/>
            <a:ext cx="0" cy="24235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 type="none" w="med" len="med"/>
            <a:tailEnd type="triangle" w="med" len="med"/>
          </a:ln>
        </p:spPr>
      </p:cxnSp>
      <p:cxnSp>
        <p:nvCxnSpPr>
          <p:cNvPr id="71" name="Shape 256"/>
          <p:cNvCxnSpPr>
            <a:cxnSpLocks noChangeShapeType="1"/>
          </p:cNvCxnSpPr>
          <p:nvPr/>
        </p:nvCxnSpPr>
        <p:spPr bwMode="auto">
          <a:xfrm rot="5400000" flipH="1">
            <a:off x="6446122" y="4428106"/>
            <a:ext cx="1341965" cy="400236"/>
          </a:xfrm>
          <a:prstGeom prst="bentConnector5">
            <a:avLst>
              <a:gd name="adj1" fmla="val -9904"/>
              <a:gd name="adj2" fmla="val 217744"/>
              <a:gd name="adj3" fmla="val 117035"/>
            </a:avLst>
          </a:prstGeom>
          <a:noFill/>
          <a:ln w="9525" algn="ctr">
            <a:solidFill>
              <a:schemeClr val="tx1"/>
            </a:solidFill>
            <a:round/>
            <a:headEnd type="none" w="med" len="med"/>
            <a:tailEnd type="triangle" w="med" len="med"/>
          </a:ln>
        </p:spPr>
      </p:cxnSp>
      <p:sp>
        <p:nvSpPr>
          <p:cNvPr id="75" name="TextBox 74"/>
          <p:cNvSpPr txBox="1"/>
          <p:nvPr/>
        </p:nvSpPr>
        <p:spPr>
          <a:xfrm>
            <a:off x="6673929" y="3953831"/>
            <a:ext cx="485309" cy="2862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sz="1400" dirty="0" smtClean="0"/>
              <a:t>f</a:t>
            </a:r>
            <a:endParaRPr lang="en-US" sz="1400" dirty="0"/>
          </a:p>
        </p:txBody>
      </p:sp>
      <p:cxnSp>
        <p:nvCxnSpPr>
          <p:cNvPr id="76" name="Elbow Connector 190"/>
          <p:cNvCxnSpPr>
            <a:cxnSpLocks noChangeShapeType="1"/>
          </p:cNvCxnSpPr>
          <p:nvPr/>
        </p:nvCxnSpPr>
        <p:spPr bwMode="auto">
          <a:xfrm rot="16200000" flipH="1">
            <a:off x="7007785" y="4335391"/>
            <a:ext cx="350838" cy="152868"/>
          </a:xfrm>
          <a:prstGeom prst="bentConnector3">
            <a:avLst>
              <a:gd name="adj1" fmla="val 41855"/>
            </a:avLst>
          </a:prstGeom>
          <a:noFill/>
          <a:ln w="9525" algn="ctr">
            <a:solidFill>
              <a:schemeClr val="tx1"/>
            </a:solidFill>
            <a:round/>
            <a:headEnd type="none" w="med" len="med"/>
            <a:tailEnd type="triangle" w="med" len="med"/>
          </a:ln>
        </p:spPr>
      </p:cxnSp>
      <p:grpSp>
        <p:nvGrpSpPr>
          <p:cNvPr id="13" name="Group 12"/>
          <p:cNvGrpSpPr/>
          <p:nvPr/>
        </p:nvGrpSpPr>
        <p:grpSpPr>
          <a:xfrm>
            <a:off x="7102007" y="3922643"/>
            <a:ext cx="975372" cy="1014545"/>
            <a:chOff x="7102007" y="3922643"/>
            <a:chExt cx="975372" cy="1014545"/>
          </a:xfrm>
        </p:grpSpPr>
        <p:sp>
          <p:nvSpPr>
            <p:cNvPr id="68" name="AutoShape 10"/>
            <p:cNvSpPr>
              <a:spLocks noChangeArrowheads="1"/>
            </p:cNvSpPr>
            <p:nvPr/>
          </p:nvSpPr>
          <p:spPr bwMode="auto">
            <a:xfrm>
              <a:off x="7102007" y="4587244"/>
              <a:ext cx="428625" cy="144462"/>
            </a:xfrm>
            <a:prstGeom prst="flowChartManualOperation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90000"/>
                </a:lnSpc>
                <a:spcBef>
                  <a:spcPct val="25000"/>
                </a:spcBef>
                <a:buClr>
                  <a:schemeClr val="bg1"/>
                </a:buClr>
                <a:buSzPct val="100000"/>
                <a:buFont typeface="Wingdings" pitchFamily="2" charset="2"/>
                <a:buChar char="•"/>
              </a:pPr>
              <a:endParaRPr lang="en-US"/>
            </a:p>
          </p:txBody>
        </p:sp>
        <p:sp>
          <p:nvSpPr>
            <p:cNvPr id="72" name="Oval 149"/>
            <p:cNvSpPr>
              <a:spLocks noChangeArrowheads="1"/>
            </p:cNvSpPr>
            <p:nvPr/>
          </p:nvSpPr>
          <p:spPr bwMode="auto">
            <a:xfrm>
              <a:off x="7421596" y="3922643"/>
              <a:ext cx="304734" cy="313763"/>
            </a:xfrm>
            <a:prstGeom prst="ellipse">
              <a:avLst/>
            </a:prstGeom>
            <a:noFill/>
            <a:ln w="25400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25000"/>
                </a:spcBef>
                <a:buClr>
                  <a:schemeClr val="bg1"/>
                </a:buClr>
                <a:buSzPct val="100000"/>
                <a:buFont typeface="Wingdings" pitchFamily="2" charset="2"/>
                <a:buNone/>
              </a:pPr>
              <a:r>
                <a:rPr lang="en-US" dirty="0" smtClean="0"/>
                <a:t>s0</a:t>
              </a:r>
              <a:endParaRPr lang="en-US" dirty="0"/>
            </a:p>
          </p:txBody>
        </p:sp>
        <p:cxnSp>
          <p:nvCxnSpPr>
            <p:cNvPr id="73" name="Elbow Connector 190"/>
            <p:cNvCxnSpPr>
              <a:cxnSpLocks noChangeShapeType="1"/>
              <a:stCxn id="72" idx="4"/>
            </p:cNvCxnSpPr>
            <p:nvPr/>
          </p:nvCxnSpPr>
          <p:spPr bwMode="auto">
            <a:xfrm rot="5400000">
              <a:off x="7322110" y="4335391"/>
              <a:ext cx="350838" cy="152868"/>
            </a:xfrm>
            <a:prstGeom prst="bentConnector3">
              <a:avLst>
                <a:gd name="adj1" fmla="val 41855"/>
              </a:avLst>
            </a:prstGeom>
            <a:noFill/>
            <a:ln w="9525" algn="ctr">
              <a:solidFill>
                <a:schemeClr val="tx1"/>
              </a:solidFill>
              <a:round/>
              <a:headEnd type="none" w="med" len="med"/>
              <a:tailEnd type="triangle" w="med" len="med"/>
            </a:ln>
          </p:spPr>
        </p:cxnSp>
        <p:cxnSp>
          <p:nvCxnSpPr>
            <p:cNvPr id="78" name="Straight Arrow Connector 77"/>
            <p:cNvCxnSpPr/>
            <p:nvPr/>
          </p:nvCxnSpPr>
          <p:spPr bwMode="auto">
            <a:xfrm flipH="1" flipV="1">
              <a:off x="7487770" y="4658681"/>
              <a:ext cx="319634" cy="794"/>
            </a:xfrm>
            <a:prstGeom prst="straightConnector1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79" name="TextBox 78"/>
            <p:cNvSpPr txBox="1"/>
            <p:nvPr/>
          </p:nvSpPr>
          <p:spPr>
            <a:xfrm>
              <a:off x="7607379" y="4623256"/>
              <a:ext cx="470000" cy="3139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sz="1600" dirty="0" err="1" smtClean="0">
                  <a:solidFill>
                    <a:srgbClr val="FF0000"/>
                  </a:solidFill>
                </a:rPr>
                <a:t>sel</a:t>
              </a:r>
              <a:endParaRPr lang="en-US" sz="16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6539469" y="5007426"/>
            <a:ext cx="1266526" cy="319620"/>
            <a:chOff x="3240026" y="4806697"/>
            <a:chExt cx="1266526" cy="319620"/>
          </a:xfrm>
        </p:grpSpPr>
        <p:grpSp>
          <p:nvGrpSpPr>
            <p:cNvPr id="63" name="Group 62"/>
            <p:cNvGrpSpPr/>
            <p:nvPr/>
          </p:nvGrpSpPr>
          <p:grpSpPr>
            <a:xfrm>
              <a:off x="3557095" y="4806697"/>
              <a:ext cx="949457" cy="319620"/>
              <a:chOff x="1339353" y="4041770"/>
              <a:chExt cx="473976" cy="319620"/>
            </a:xfrm>
            <a:solidFill>
              <a:schemeClr val="accent1"/>
            </a:solidFill>
          </p:grpSpPr>
          <p:sp>
            <p:nvSpPr>
              <p:cNvPr id="64" name="Rectangle 63"/>
              <p:cNvSpPr>
                <a:spLocks noChangeArrowheads="1"/>
              </p:cNvSpPr>
              <p:nvPr/>
            </p:nvSpPr>
            <p:spPr bwMode="auto">
              <a:xfrm>
                <a:off x="1339353" y="4041770"/>
                <a:ext cx="473976" cy="319620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90000"/>
                  </a:lnSpc>
                  <a:spcBef>
                    <a:spcPct val="25000"/>
                  </a:spcBef>
                  <a:buClr>
                    <a:schemeClr val="bg1"/>
                  </a:buClr>
                  <a:buSzPct val="100000"/>
                  <a:buFont typeface="Wingdings" pitchFamily="2" charset="2"/>
                  <a:buNone/>
                </a:pPr>
                <a:r>
                  <a:rPr lang="en-US" sz="1400" dirty="0" smtClean="0"/>
                  <a:t>s</a:t>
                </a:r>
                <a:endParaRPr lang="en-US" sz="1400" dirty="0"/>
              </a:p>
            </p:txBody>
          </p:sp>
          <p:grpSp>
            <p:nvGrpSpPr>
              <p:cNvPr id="65" name="Group 31"/>
              <p:cNvGrpSpPr>
                <a:grpSpLocks/>
              </p:cNvGrpSpPr>
              <p:nvPr/>
            </p:nvGrpSpPr>
            <p:grpSpPr bwMode="auto">
              <a:xfrm>
                <a:off x="1350874" y="4054250"/>
                <a:ext cx="101142" cy="290356"/>
                <a:chOff x="7256879" y="1927436"/>
                <a:chExt cx="300908" cy="310332"/>
              </a:xfrm>
              <a:grpFill/>
            </p:grpSpPr>
            <p:cxnSp>
              <p:nvCxnSpPr>
                <p:cNvPr id="66" name="Straight Connector 37"/>
                <p:cNvCxnSpPr>
                  <a:cxnSpLocks noChangeShapeType="1"/>
                </p:cNvCxnSpPr>
                <p:nvPr/>
              </p:nvCxnSpPr>
              <p:spPr bwMode="auto">
                <a:xfrm>
                  <a:off x="7256879" y="1927436"/>
                  <a:ext cx="295273" cy="147284"/>
                </a:xfrm>
                <a:prstGeom prst="line">
                  <a:avLst/>
                </a:prstGeom>
                <a:grpFill/>
                <a:ln w="12700" algn="ctr">
                  <a:solidFill>
                    <a:srgbClr val="FF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67" name="Straight Connector 38"/>
                <p:cNvCxnSpPr>
                  <a:cxnSpLocks noChangeShapeType="1"/>
                </p:cNvCxnSpPr>
                <p:nvPr/>
              </p:nvCxnSpPr>
              <p:spPr bwMode="auto">
                <a:xfrm flipV="1">
                  <a:off x="7260467" y="2065489"/>
                  <a:ext cx="297320" cy="172279"/>
                </a:xfrm>
                <a:prstGeom prst="line">
                  <a:avLst/>
                </a:prstGeom>
                <a:grpFill/>
                <a:ln w="12700" algn="ctr">
                  <a:solidFill>
                    <a:srgbClr val="FF0000"/>
                  </a:solidFill>
                  <a:round/>
                  <a:headEnd/>
                  <a:tailEnd/>
                </a:ln>
              </p:spPr>
            </p:cxnSp>
          </p:grpSp>
        </p:grpSp>
        <p:cxnSp>
          <p:nvCxnSpPr>
            <p:cNvPr id="81" name="Straight Arrow Connector 80"/>
            <p:cNvCxnSpPr/>
            <p:nvPr/>
          </p:nvCxnSpPr>
          <p:spPr bwMode="auto">
            <a:xfrm flipV="1">
              <a:off x="3240026" y="4965452"/>
              <a:ext cx="319634" cy="794"/>
            </a:xfrm>
            <a:prstGeom prst="straightConnector1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</p:grpSp>
      <p:sp>
        <p:nvSpPr>
          <p:cNvPr id="82" name="TextBox 81"/>
          <p:cNvSpPr txBox="1"/>
          <p:nvPr/>
        </p:nvSpPr>
        <p:spPr>
          <a:xfrm>
            <a:off x="6440003" y="5109031"/>
            <a:ext cx="436338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600" dirty="0" smtClean="0">
                <a:solidFill>
                  <a:srgbClr val="FF0000"/>
                </a:solidFill>
              </a:rPr>
              <a:t>en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198086" y="1527769"/>
            <a:ext cx="4801314" cy="20313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marL="0">
              <a:spcBef>
                <a:spcPts val="0"/>
              </a:spcBef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Reg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#(Bit#(32)) s &lt;-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mkRegU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0">
              <a:spcBef>
                <a:spcPts val="0"/>
              </a:spcBef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#(Bit#(6))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&lt;-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mkReg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(32);</a:t>
            </a:r>
          </a:p>
          <a:p>
            <a:pPr marL="0">
              <a:spcBef>
                <a:spcPts val="0"/>
              </a:spcBef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0">
              <a:spcBef>
                <a:spcPts val="0"/>
              </a:spcBef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rule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step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&lt; 32);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     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&lt;= f(s);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     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&lt;= i+1;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endrule</a:t>
            </a:r>
            <a:endParaRPr lang="en-US" dirty="0"/>
          </a:p>
        </p:txBody>
      </p:sp>
      <p:sp>
        <p:nvSpPr>
          <p:cNvPr id="55" name="Content Placeholder 2"/>
          <p:cNvSpPr>
            <a:spLocks noGrp="1"/>
          </p:cNvSpPr>
          <p:nvPr>
            <p:ph idx="1"/>
          </p:nvPr>
        </p:nvSpPr>
        <p:spPr>
          <a:xfrm>
            <a:off x="626392" y="1535082"/>
            <a:ext cx="3467147" cy="5032519"/>
          </a:xfrm>
        </p:spPr>
        <p:txBody>
          <a:bodyPr/>
          <a:lstStyle/>
          <a:p>
            <a:r>
              <a:rPr lang="en-US" sz="2000" dirty="0" smtClean="0"/>
              <a:t>When a rule executes:</a:t>
            </a:r>
          </a:p>
          <a:p>
            <a:pPr lvl="1"/>
            <a:r>
              <a:rPr lang="en-US" sz="1600" dirty="0" smtClean="0"/>
              <a:t>all </a:t>
            </a:r>
            <a:r>
              <a:rPr lang="en-US" sz="1600" dirty="0"/>
              <a:t>the registers are </a:t>
            </a:r>
            <a:r>
              <a:rPr lang="en-US" sz="1600" dirty="0" smtClean="0"/>
              <a:t>read at the beginning of a clock cycle</a:t>
            </a:r>
          </a:p>
          <a:p>
            <a:pPr lvl="1"/>
            <a:r>
              <a:rPr lang="en-US" sz="1600" dirty="0" smtClean="0"/>
              <a:t>the guard and computations to evaluate the next value of the registers are performed</a:t>
            </a:r>
          </a:p>
          <a:p>
            <a:pPr lvl="1"/>
            <a:r>
              <a:rPr lang="en-US" sz="1600" dirty="0" smtClean="0"/>
              <a:t>at </a:t>
            </a:r>
            <a:r>
              <a:rPr lang="en-US" sz="1600" dirty="0"/>
              <a:t>the end of the clock cycle registers are </a:t>
            </a:r>
            <a:r>
              <a:rPr lang="en-US" sz="1600" dirty="0" smtClean="0"/>
              <a:t>updated </a:t>
            </a:r>
            <a:r>
              <a:rPr lang="en-US" sz="1600" dirty="0" err="1" smtClean="0"/>
              <a:t>iff</a:t>
            </a:r>
            <a:r>
              <a:rPr lang="en-US" sz="1600" dirty="0" smtClean="0"/>
              <a:t> the guard is true</a:t>
            </a:r>
          </a:p>
          <a:p>
            <a:r>
              <a:rPr lang="en-US" sz="2000" dirty="0" smtClean="0"/>
              <a:t>Muxes are need to initialize the registers</a:t>
            </a:r>
          </a:p>
        </p:txBody>
      </p:sp>
      <p:sp>
        <p:nvSpPr>
          <p:cNvPr id="56" name="Slide Number Placeholder 5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24659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" dur="indefinite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0" dur="indefinite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304800"/>
            <a:ext cx="8220501" cy="1143000"/>
          </a:xfrm>
        </p:spPr>
        <p:txBody>
          <a:bodyPr/>
          <a:lstStyle/>
          <a:p>
            <a:r>
              <a:rPr lang="en-US" sz="4000" dirty="0" smtClean="0"/>
              <a:t>Multiply using registers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3941" y="1626331"/>
            <a:ext cx="7579454" cy="3750887"/>
          </a:xfrm>
          <a:ln>
            <a:solidFill>
              <a:srgbClr val="FF0000"/>
            </a:solidFill>
          </a:ln>
        </p:spPr>
        <p:txBody>
          <a:bodyPr/>
          <a:lstStyle/>
          <a:p>
            <a:pPr marL="0">
              <a:spcBef>
                <a:spcPts val="0"/>
              </a:spcBef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function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Bit#(64) </a:t>
            </a:r>
            <a:r>
              <a:rPr lang="en-US" sz="2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mul32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(Bit#(32) a, Bit#(32) b);</a:t>
            </a:r>
          </a:p>
          <a:p>
            <a:pPr marL="0">
              <a:spcBef>
                <a:spcPts val="0"/>
              </a:spcBef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Bit#(32) prod = 0; 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Bit#(32)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tp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= 0;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 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(Integer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&lt; 32;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= i+1)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 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begin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     Bit#(32) m = (a[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]==0)? 0 : b;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     Bit#(33) sum = </a:t>
            </a:r>
            <a:r>
              <a:rPr lang="en-US" sz="2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add32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(m,tp,0);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     prod[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] = sum[0];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     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tp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truncateLSB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(sum); 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 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end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 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{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tp,prod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};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endfunction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33015" y="5377218"/>
            <a:ext cx="668195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dirty="0" smtClean="0"/>
              <a:t>Need registers to hold a, b, </a:t>
            </a:r>
            <a:r>
              <a:rPr lang="en-US" dirty="0" err="1" smtClean="0"/>
              <a:t>tp</a:t>
            </a:r>
            <a:r>
              <a:rPr lang="en-US" dirty="0" smtClean="0"/>
              <a:t>, prod and </a:t>
            </a:r>
            <a:r>
              <a:rPr lang="en-US" dirty="0" err="1" smtClean="0"/>
              <a:t>i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Update the registers every cycle until we are done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1/7/2013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Bluespec at Beihang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358276" y="3009013"/>
            <a:ext cx="21371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dirty="0" smtClean="0"/>
              <a:t>Combinational version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Sequential multiply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0779" y="1522862"/>
            <a:ext cx="8073788" cy="4291084"/>
          </a:xfrm>
        </p:spPr>
        <p:txBody>
          <a:bodyPr>
            <a:normAutofit/>
          </a:bodyPr>
          <a:lstStyle/>
          <a:p>
            <a:pPr marL="0">
              <a:spcBef>
                <a:spcPts val="0"/>
              </a:spcBef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Reg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#(Bit#(32)) a &lt;-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mkRegU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0">
              <a:spcBef>
                <a:spcPts val="0"/>
              </a:spcBef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Reg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#(Bit#(32)) b &lt;-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mkRegU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(); </a:t>
            </a:r>
          </a:p>
          <a:p>
            <a:pPr marL="0">
              <a:spcBef>
                <a:spcPts val="0"/>
              </a:spcBef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Reg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#(Bit#(32)) prod &lt;-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mkRegU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();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Reg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#(Bit#(32))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tp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&lt;-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mkRegU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0">
              <a:spcBef>
                <a:spcPts val="0"/>
              </a:spcBef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Reg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#(Bit#(6))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&lt;-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mkReg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(32);</a:t>
            </a:r>
          </a:p>
          <a:p>
            <a:pPr marL="0">
              <a:spcBef>
                <a:spcPts val="0"/>
              </a:spcBef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 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rule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mulStep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if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&lt; 32);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     Bit#(32) m = (a[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]==0)? 0 : b;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     Bit#(33) sum = add32(m,tp,0);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     prod[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] &lt;= sum[0];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     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tp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&lt;= sum[32:1]; </a:t>
            </a:r>
          </a:p>
          <a:p>
            <a:pPr marL="0">
              <a:spcBef>
                <a:spcPts val="0"/>
              </a:spcBef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&lt;= i+1;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 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endrule</a:t>
            </a: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Right Brace 6"/>
          <p:cNvSpPr/>
          <p:nvPr/>
        </p:nvSpPr>
        <p:spPr bwMode="auto">
          <a:xfrm>
            <a:off x="6823880" y="1555845"/>
            <a:ext cx="382137" cy="1501254"/>
          </a:xfrm>
          <a:prstGeom prst="rightBrac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8" name="Right Brace 7"/>
          <p:cNvSpPr/>
          <p:nvPr/>
        </p:nvSpPr>
        <p:spPr bwMode="auto">
          <a:xfrm>
            <a:off x="6798858" y="3468805"/>
            <a:ext cx="434454" cy="2072185"/>
          </a:xfrm>
          <a:prstGeom prst="rightBrac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33313" y="1978925"/>
            <a:ext cx="1678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dirty="0" smtClean="0"/>
              <a:t>state elements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262883" y="3837289"/>
            <a:ext cx="16786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dirty="0" smtClean="0"/>
              <a:t>a rule to describe the dynamic behavior 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210175" y="5638800"/>
            <a:ext cx="2540959" cy="8402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The rule won’t fire until </a:t>
            </a:r>
            <a:r>
              <a:rPr lang="en-US" sz="1800" dirty="0" err="1" smtClean="0">
                <a:latin typeface="Comic Sans MS" pitchFamily="66" charset="0"/>
                <a:cs typeface="Courier New" pitchFamily="49" charset="0"/>
              </a:rPr>
              <a:t>i</a:t>
            </a:r>
            <a:r>
              <a:rPr lang="en-US" sz="1800" dirty="0" smtClean="0">
                <a:latin typeface="Comic Sans MS" pitchFamily="66" charset="0"/>
              </a:rPr>
              <a:t> is set to value smaller than 32</a:t>
            </a:r>
            <a:endParaRPr lang="en-US" sz="1800" dirty="0">
              <a:latin typeface="Comic Sans MS" pitchFamily="66" charset="0"/>
            </a:endParaRPr>
          </a:p>
        </p:txBody>
      </p:sp>
      <p:cxnSp>
        <p:nvCxnSpPr>
          <p:cNvPr id="16" name="Straight Arrow Connector 15"/>
          <p:cNvCxnSpPr>
            <a:stCxn id="11" idx="0"/>
          </p:cNvCxnSpPr>
          <p:nvPr/>
        </p:nvCxnSpPr>
        <p:spPr bwMode="auto">
          <a:xfrm rot="16200000" flipV="1">
            <a:off x="4859579" y="4017724"/>
            <a:ext cx="2562224" cy="679928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1/7/2013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Bluespec at Beihang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392326" y="5540990"/>
            <a:ext cx="1977655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similar to the loop body in the combinational version</a:t>
            </a:r>
            <a:endParaRPr lang="en-US" sz="1800" dirty="0">
              <a:latin typeface="Comic Sans MS" pitchFamily="66" charset="0"/>
            </a:endParaRPr>
          </a:p>
        </p:txBody>
      </p:sp>
      <p:sp>
        <p:nvSpPr>
          <p:cNvPr id="17" name="Freeform 16"/>
          <p:cNvSpPr/>
          <p:nvPr/>
        </p:nvSpPr>
        <p:spPr bwMode="auto">
          <a:xfrm>
            <a:off x="1180214" y="3636335"/>
            <a:ext cx="5380074" cy="1967023"/>
          </a:xfrm>
          <a:custGeom>
            <a:avLst/>
            <a:gdLst>
              <a:gd name="connsiteX0" fmla="*/ 1626781 w 5380074"/>
              <a:gd name="connsiteY0" fmla="*/ 1903228 h 1967023"/>
              <a:gd name="connsiteX1" fmla="*/ 1552353 w 5380074"/>
              <a:gd name="connsiteY1" fmla="*/ 1828800 h 1967023"/>
              <a:gd name="connsiteX2" fmla="*/ 1531088 w 5380074"/>
              <a:gd name="connsiteY2" fmla="*/ 1796902 h 1967023"/>
              <a:gd name="connsiteX3" fmla="*/ 1488558 w 5380074"/>
              <a:gd name="connsiteY3" fmla="*/ 1765005 h 1967023"/>
              <a:gd name="connsiteX4" fmla="*/ 1435395 w 5380074"/>
              <a:gd name="connsiteY4" fmla="*/ 1722474 h 1967023"/>
              <a:gd name="connsiteX5" fmla="*/ 1318437 w 5380074"/>
              <a:gd name="connsiteY5" fmla="*/ 1679944 h 1967023"/>
              <a:gd name="connsiteX6" fmla="*/ 1275907 w 5380074"/>
              <a:gd name="connsiteY6" fmla="*/ 1669312 h 1967023"/>
              <a:gd name="connsiteX7" fmla="*/ 499730 w 5380074"/>
              <a:gd name="connsiteY7" fmla="*/ 1658679 h 1967023"/>
              <a:gd name="connsiteX8" fmla="*/ 425302 w 5380074"/>
              <a:gd name="connsiteY8" fmla="*/ 1648046 h 1967023"/>
              <a:gd name="connsiteX9" fmla="*/ 276446 w 5380074"/>
              <a:gd name="connsiteY9" fmla="*/ 1626781 h 1967023"/>
              <a:gd name="connsiteX10" fmla="*/ 244549 w 5380074"/>
              <a:gd name="connsiteY10" fmla="*/ 1616149 h 1967023"/>
              <a:gd name="connsiteX11" fmla="*/ 170121 w 5380074"/>
              <a:gd name="connsiteY11" fmla="*/ 1594884 h 1967023"/>
              <a:gd name="connsiteX12" fmla="*/ 148856 w 5380074"/>
              <a:gd name="connsiteY12" fmla="*/ 1573618 h 1967023"/>
              <a:gd name="connsiteX13" fmla="*/ 106326 w 5380074"/>
              <a:gd name="connsiteY13" fmla="*/ 1509823 h 1967023"/>
              <a:gd name="connsiteX14" fmla="*/ 63795 w 5380074"/>
              <a:gd name="connsiteY14" fmla="*/ 1456660 h 1967023"/>
              <a:gd name="connsiteX15" fmla="*/ 53163 w 5380074"/>
              <a:gd name="connsiteY15" fmla="*/ 1414130 h 1967023"/>
              <a:gd name="connsiteX16" fmla="*/ 31898 w 5380074"/>
              <a:gd name="connsiteY16" fmla="*/ 1350335 h 1967023"/>
              <a:gd name="connsiteX17" fmla="*/ 10633 w 5380074"/>
              <a:gd name="connsiteY17" fmla="*/ 1275907 h 1967023"/>
              <a:gd name="connsiteX18" fmla="*/ 0 w 5380074"/>
              <a:gd name="connsiteY18" fmla="*/ 1233377 h 1967023"/>
              <a:gd name="connsiteX19" fmla="*/ 10633 w 5380074"/>
              <a:gd name="connsiteY19" fmla="*/ 797442 h 1967023"/>
              <a:gd name="connsiteX20" fmla="*/ 31898 w 5380074"/>
              <a:gd name="connsiteY20" fmla="*/ 712381 h 1967023"/>
              <a:gd name="connsiteX21" fmla="*/ 53163 w 5380074"/>
              <a:gd name="connsiteY21" fmla="*/ 680484 h 1967023"/>
              <a:gd name="connsiteX22" fmla="*/ 63795 w 5380074"/>
              <a:gd name="connsiteY22" fmla="*/ 637953 h 1967023"/>
              <a:gd name="connsiteX23" fmla="*/ 106326 w 5380074"/>
              <a:gd name="connsiteY23" fmla="*/ 542260 h 1967023"/>
              <a:gd name="connsiteX24" fmla="*/ 127591 w 5380074"/>
              <a:gd name="connsiteY24" fmla="*/ 446567 h 1967023"/>
              <a:gd name="connsiteX25" fmla="*/ 148856 w 5380074"/>
              <a:gd name="connsiteY25" fmla="*/ 382772 h 1967023"/>
              <a:gd name="connsiteX26" fmla="*/ 159488 w 5380074"/>
              <a:gd name="connsiteY26" fmla="*/ 340242 h 1967023"/>
              <a:gd name="connsiteX27" fmla="*/ 180753 w 5380074"/>
              <a:gd name="connsiteY27" fmla="*/ 297712 h 1967023"/>
              <a:gd name="connsiteX28" fmla="*/ 212651 w 5380074"/>
              <a:gd name="connsiteY28" fmla="*/ 191386 h 1967023"/>
              <a:gd name="connsiteX29" fmla="*/ 244549 w 5380074"/>
              <a:gd name="connsiteY29" fmla="*/ 170121 h 1967023"/>
              <a:gd name="connsiteX30" fmla="*/ 265814 w 5380074"/>
              <a:gd name="connsiteY30" fmla="*/ 138223 h 1967023"/>
              <a:gd name="connsiteX31" fmla="*/ 287079 w 5380074"/>
              <a:gd name="connsiteY31" fmla="*/ 95693 h 1967023"/>
              <a:gd name="connsiteX32" fmla="*/ 318977 w 5380074"/>
              <a:gd name="connsiteY32" fmla="*/ 63795 h 1967023"/>
              <a:gd name="connsiteX33" fmla="*/ 340242 w 5380074"/>
              <a:gd name="connsiteY33" fmla="*/ 31898 h 1967023"/>
              <a:gd name="connsiteX34" fmla="*/ 372139 w 5380074"/>
              <a:gd name="connsiteY34" fmla="*/ 21265 h 1967023"/>
              <a:gd name="connsiteX35" fmla="*/ 414670 w 5380074"/>
              <a:gd name="connsiteY35" fmla="*/ 0 h 1967023"/>
              <a:gd name="connsiteX36" fmla="*/ 1127051 w 5380074"/>
              <a:gd name="connsiteY36" fmla="*/ 10632 h 1967023"/>
              <a:gd name="connsiteX37" fmla="*/ 1180214 w 5380074"/>
              <a:gd name="connsiteY37" fmla="*/ 21265 h 1967023"/>
              <a:gd name="connsiteX38" fmla="*/ 1775637 w 5380074"/>
              <a:gd name="connsiteY38" fmla="*/ 10632 h 1967023"/>
              <a:gd name="connsiteX39" fmla="*/ 2456121 w 5380074"/>
              <a:gd name="connsiteY39" fmla="*/ 21265 h 1967023"/>
              <a:gd name="connsiteX40" fmla="*/ 2679405 w 5380074"/>
              <a:gd name="connsiteY40" fmla="*/ 31898 h 1967023"/>
              <a:gd name="connsiteX41" fmla="*/ 4742121 w 5380074"/>
              <a:gd name="connsiteY41" fmla="*/ 42530 h 1967023"/>
              <a:gd name="connsiteX42" fmla="*/ 4954772 w 5380074"/>
              <a:gd name="connsiteY42" fmla="*/ 53163 h 1967023"/>
              <a:gd name="connsiteX43" fmla="*/ 4986670 w 5380074"/>
              <a:gd name="connsiteY43" fmla="*/ 63795 h 1967023"/>
              <a:gd name="connsiteX44" fmla="*/ 5071730 w 5380074"/>
              <a:gd name="connsiteY44" fmla="*/ 85060 h 1967023"/>
              <a:gd name="connsiteX45" fmla="*/ 5135526 w 5380074"/>
              <a:gd name="connsiteY45" fmla="*/ 106325 h 1967023"/>
              <a:gd name="connsiteX46" fmla="*/ 5188688 w 5380074"/>
              <a:gd name="connsiteY46" fmla="*/ 127591 h 1967023"/>
              <a:gd name="connsiteX47" fmla="*/ 5263116 w 5380074"/>
              <a:gd name="connsiteY47" fmla="*/ 148856 h 1967023"/>
              <a:gd name="connsiteX48" fmla="*/ 5295014 w 5380074"/>
              <a:gd name="connsiteY48" fmla="*/ 170121 h 1967023"/>
              <a:gd name="connsiteX49" fmla="*/ 5316279 w 5380074"/>
              <a:gd name="connsiteY49" fmla="*/ 202018 h 1967023"/>
              <a:gd name="connsiteX50" fmla="*/ 5337544 w 5380074"/>
              <a:gd name="connsiteY50" fmla="*/ 223284 h 1967023"/>
              <a:gd name="connsiteX51" fmla="*/ 5358809 w 5380074"/>
              <a:gd name="connsiteY51" fmla="*/ 287079 h 1967023"/>
              <a:gd name="connsiteX52" fmla="*/ 5369442 w 5380074"/>
              <a:gd name="connsiteY52" fmla="*/ 318977 h 1967023"/>
              <a:gd name="connsiteX53" fmla="*/ 5380074 w 5380074"/>
              <a:gd name="connsiteY53" fmla="*/ 350874 h 1967023"/>
              <a:gd name="connsiteX54" fmla="*/ 5369442 w 5380074"/>
              <a:gd name="connsiteY54" fmla="*/ 499730 h 1967023"/>
              <a:gd name="connsiteX55" fmla="*/ 5358809 w 5380074"/>
              <a:gd name="connsiteY55" fmla="*/ 531628 h 1967023"/>
              <a:gd name="connsiteX56" fmla="*/ 5337544 w 5380074"/>
              <a:gd name="connsiteY56" fmla="*/ 584791 h 1967023"/>
              <a:gd name="connsiteX57" fmla="*/ 5305646 w 5380074"/>
              <a:gd name="connsiteY57" fmla="*/ 616688 h 1967023"/>
              <a:gd name="connsiteX58" fmla="*/ 5263116 w 5380074"/>
              <a:gd name="connsiteY58" fmla="*/ 680484 h 1967023"/>
              <a:gd name="connsiteX59" fmla="*/ 5178056 w 5380074"/>
              <a:gd name="connsiteY59" fmla="*/ 754912 h 1967023"/>
              <a:gd name="connsiteX60" fmla="*/ 5114260 w 5380074"/>
              <a:gd name="connsiteY60" fmla="*/ 818707 h 1967023"/>
              <a:gd name="connsiteX61" fmla="*/ 5061098 w 5380074"/>
              <a:gd name="connsiteY61" fmla="*/ 882502 h 1967023"/>
              <a:gd name="connsiteX62" fmla="*/ 5029200 w 5380074"/>
              <a:gd name="connsiteY62" fmla="*/ 903767 h 1967023"/>
              <a:gd name="connsiteX63" fmla="*/ 4954772 w 5380074"/>
              <a:gd name="connsiteY63" fmla="*/ 978195 h 1967023"/>
              <a:gd name="connsiteX64" fmla="*/ 4922874 w 5380074"/>
              <a:gd name="connsiteY64" fmla="*/ 1020725 h 1967023"/>
              <a:gd name="connsiteX65" fmla="*/ 4890977 w 5380074"/>
              <a:gd name="connsiteY65" fmla="*/ 1031358 h 1967023"/>
              <a:gd name="connsiteX66" fmla="*/ 4816549 w 5380074"/>
              <a:gd name="connsiteY66" fmla="*/ 1084521 h 1967023"/>
              <a:gd name="connsiteX67" fmla="*/ 4774019 w 5380074"/>
              <a:gd name="connsiteY67" fmla="*/ 1105786 h 1967023"/>
              <a:gd name="connsiteX68" fmla="*/ 4678326 w 5380074"/>
              <a:gd name="connsiteY68" fmla="*/ 1127051 h 1967023"/>
              <a:gd name="connsiteX69" fmla="*/ 4338084 w 5380074"/>
              <a:gd name="connsiteY69" fmla="*/ 1148316 h 1967023"/>
              <a:gd name="connsiteX70" fmla="*/ 4231758 w 5380074"/>
              <a:gd name="connsiteY70" fmla="*/ 1180214 h 1967023"/>
              <a:gd name="connsiteX71" fmla="*/ 4114800 w 5380074"/>
              <a:gd name="connsiteY71" fmla="*/ 1201479 h 1967023"/>
              <a:gd name="connsiteX72" fmla="*/ 3997842 w 5380074"/>
              <a:gd name="connsiteY72" fmla="*/ 1222744 h 1967023"/>
              <a:gd name="connsiteX73" fmla="*/ 3859619 w 5380074"/>
              <a:gd name="connsiteY73" fmla="*/ 1233377 h 1967023"/>
              <a:gd name="connsiteX74" fmla="*/ 3657600 w 5380074"/>
              <a:gd name="connsiteY74" fmla="*/ 1265274 h 1967023"/>
              <a:gd name="connsiteX75" fmla="*/ 3338623 w 5380074"/>
              <a:gd name="connsiteY75" fmla="*/ 1286539 h 1967023"/>
              <a:gd name="connsiteX76" fmla="*/ 3189767 w 5380074"/>
              <a:gd name="connsiteY76" fmla="*/ 1307805 h 1967023"/>
              <a:gd name="connsiteX77" fmla="*/ 2934586 w 5380074"/>
              <a:gd name="connsiteY77" fmla="*/ 1339702 h 1967023"/>
              <a:gd name="connsiteX78" fmla="*/ 2870791 w 5380074"/>
              <a:gd name="connsiteY78" fmla="*/ 1371600 h 1967023"/>
              <a:gd name="connsiteX79" fmla="*/ 2828260 w 5380074"/>
              <a:gd name="connsiteY79" fmla="*/ 1382232 h 1967023"/>
              <a:gd name="connsiteX80" fmla="*/ 2796363 w 5380074"/>
              <a:gd name="connsiteY80" fmla="*/ 1392865 h 1967023"/>
              <a:gd name="connsiteX81" fmla="*/ 2668772 w 5380074"/>
              <a:gd name="connsiteY81" fmla="*/ 1414130 h 1967023"/>
              <a:gd name="connsiteX82" fmla="*/ 2626242 w 5380074"/>
              <a:gd name="connsiteY82" fmla="*/ 1424763 h 1967023"/>
              <a:gd name="connsiteX83" fmla="*/ 2488019 w 5380074"/>
              <a:gd name="connsiteY83" fmla="*/ 1446028 h 1967023"/>
              <a:gd name="connsiteX84" fmla="*/ 2232837 w 5380074"/>
              <a:gd name="connsiteY84" fmla="*/ 1456660 h 1967023"/>
              <a:gd name="connsiteX85" fmla="*/ 2169042 w 5380074"/>
              <a:gd name="connsiteY85" fmla="*/ 1488558 h 1967023"/>
              <a:gd name="connsiteX86" fmla="*/ 2137144 w 5380074"/>
              <a:gd name="connsiteY86" fmla="*/ 1499191 h 1967023"/>
              <a:gd name="connsiteX87" fmla="*/ 2105246 w 5380074"/>
              <a:gd name="connsiteY87" fmla="*/ 1520456 h 1967023"/>
              <a:gd name="connsiteX88" fmla="*/ 2009553 w 5380074"/>
              <a:gd name="connsiteY88" fmla="*/ 1552353 h 1967023"/>
              <a:gd name="connsiteX89" fmla="*/ 1967023 w 5380074"/>
              <a:gd name="connsiteY89" fmla="*/ 1584251 h 1967023"/>
              <a:gd name="connsiteX90" fmla="*/ 1924493 w 5380074"/>
              <a:gd name="connsiteY90" fmla="*/ 1594884 h 1967023"/>
              <a:gd name="connsiteX91" fmla="*/ 1850065 w 5380074"/>
              <a:gd name="connsiteY91" fmla="*/ 1637414 h 1967023"/>
              <a:gd name="connsiteX92" fmla="*/ 1818167 w 5380074"/>
              <a:gd name="connsiteY92" fmla="*/ 1669312 h 1967023"/>
              <a:gd name="connsiteX93" fmla="*/ 1786270 w 5380074"/>
              <a:gd name="connsiteY93" fmla="*/ 1690577 h 1967023"/>
              <a:gd name="connsiteX94" fmla="*/ 1754372 w 5380074"/>
              <a:gd name="connsiteY94" fmla="*/ 1722474 h 1967023"/>
              <a:gd name="connsiteX95" fmla="*/ 1722474 w 5380074"/>
              <a:gd name="connsiteY95" fmla="*/ 1733107 h 1967023"/>
              <a:gd name="connsiteX96" fmla="*/ 1701209 w 5380074"/>
              <a:gd name="connsiteY96" fmla="*/ 1765005 h 1967023"/>
              <a:gd name="connsiteX97" fmla="*/ 1669312 w 5380074"/>
              <a:gd name="connsiteY97" fmla="*/ 1796902 h 1967023"/>
              <a:gd name="connsiteX98" fmla="*/ 1637414 w 5380074"/>
              <a:gd name="connsiteY98" fmla="*/ 1892595 h 1967023"/>
              <a:gd name="connsiteX99" fmla="*/ 1626781 w 5380074"/>
              <a:gd name="connsiteY99" fmla="*/ 1924493 h 1967023"/>
              <a:gd name="connsiteX100" fmla="*/ 1605516 w 5380074"/>
              <a:gd name="connsiteY100" fmla="*/ 1956391 h 1967023"/>
              <a:gd name="connsiteX101" fmla="*/ 1616149 w 5380074"/>
              <a:gd name="connsiteY101" fmla="*/ 1967023 h 19670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5380074" h="1967023">
                <a:moveTo>
                  <a:pt x="1626781" y="1903228"/>
                </a:moveTo>
                <a:cubicBezTo>
                  <a:pt x="1601972" y="1878419"/>
                  <a:pt x="1571815" y="1857993"/>
                  <a:pt x="1552353" y="1828800"/>
                </a:cubicBezTo>
                <a:cubicBezTo>
                  <a:pt x="1545265" y="1818167"/>
                  <a:pt x="1540124" y="1805938"/>
                  <a:pt x="1531088" y="1796902"/>
                </a:cubicBezTo>
                <a:cubicBezTo>
                  <a:pt x="1518558" y="1784372"/>
                  <a:pt x="1502171" y="1776350"/>
                  <a:pt x="1488558" y="1765005"/>
                </a:cubicBezTo>
                <a:cubicBezTo>
                  <a:pt x="1427953" y="1714500"/>
                  <a:pt x="1514264" y="1775053"/>
                  <a:pt x="1435395" y="1722474"/>
                </a:cubicBezTo>
                <a:cubicBezTo>
                  <a:pt x="1394957" y="1661818"/>
                  <a:pt x="1430271" y="1697149"/>
                  <a:pt x="1318437" y="1679944"/>
                </a:cubicBezTo>
                <a:cubicBezTo>
                  <a:pt x="1303994" y="1677722"/>
                  <a:pt x="1290515" y="1669691"/>
                  <a:pt x="1275907" y="1669312"/>
                </a:cubicBezTo>
                <a:cubicBezTo>
                  <a:pt x="1017244" y="1662594"/>
                  <a:pt x="758456" y="1662223"/>
                  <a:pt x="499730" y="1658679"/>
                </a:cubicBezTo>
                <a:lnTo>
                  <a:pt x="425302" y="1648046"/>
                </a:lnTo>
                <a:cubicBezTo>
                  <a:pt x="385050" y="1642679"/>
                  <a:pt x="318480" y="1636122"/>
                  <a:pt x="276446" y="1626781"/>
                </a:cubicBezTo>
                <a:cubicBezTo>
                  <a:pt x="265505" y="1624350"/>
                  <a:pt x="255325" y="1619228"/>
                  <a:pt x="244549" y="1616149"/>
                </a:cubicBezTo>
                <a:cubicBezTo>
                  <a:pt x="151085" y="1589445"/>
                  <a:pt x="246607" y="1620378"/>
                  <a:pt x="170121" y="1594884"/>
                </a:cubicBezTo>
                <a:cubicBezTo>
                  <a:pt x="163033" y="1587795"/>
                  <a:pt x="154871" y="1581638"/>
                  <a:pt x="148856" y="1573618"/>
                </a:cubicBezTo>
                <a:cubicBezTo>
                  <a:pt x="133522" y="1553172"/>
                  <a:pt x="124398" y="1527894"/>
                  <a:pt x="106326" y="1509823"/>
                </a:cubicBezTo>
                <a:cubicBezTo>
                  <a:pt x="76024" y="1479522"/>
                  <a:pt x="90621" y="1496899"/>
                  <a:pt x="63795" y="1456660"/>
                </a:cubicBezTo>
                <a:cubicBezTo>
                  <a:pt x="60251" y="1442483"/>
                  <a:pt x="57362" y="1428127"/>
                  <a:pt x="53163" y="1414130"/>
                </a:cubicBezTo>
                <a:cubicBezTo>
                  <a:pt x="46722" y="1392660"/>
                  <a:pt x="37335" y="1372081"/>
                  <a:pt x="31898" y="1350335"/>
                </a:cubicBezTo>
                <a:cubicBezTo>
                  <a:pt x="-1342" y="1217380"/>
                  <a:pt x="41140" y="1382682"/>
                  <a:pt x="10633" y="1275907"/>
                </a:cubicBezTo>
                <a:cubicBezTo>
                  <a:pt x="6619" y="1261856"/>
                  <a:pt x="3544" y="1247554"/>
                  <a:pt x="0" y="1233377"/>
                </a:cubicBezTo>
                <a:cubicBezTo>
                  <a:pt x="3544" y="1088065"/>
                  <a:pt x="4319" y="942660"/>
                  <a:pt x="10633" y="797442"/>
                </a:cubicBezTo>
                <a:cubicBezTo>
                  <a:pt x="11211" y="784151"/>
                  <a:pt x="23148" y="729880"/>
                  <a:pt x="31898" y="712381"/>
                </a:cubicBezTo>
                <a:cubicBezTo>
                  <a:pt x="37613" y="700952"/>
                  <a:pt x="46075" y="691116"/>
                  <a:pt x="53163" y="680484"/>
                </a:cubicBezTo>
                <a:cubicBezTo>
                  <a:pt x="56707" y="666307"/>
                  <a:pt x="58039" y="651385"/>
                  <a:pt x="63795" y="637953"/>
                </a:cubicBezTo>
                <a:cubicBezTo>
                  <a:pt x="97204" y="559996"/>
                  <a:pt x="81527" y="666259"/>
                  <a:pt x="106326" y="542260"/>
                </a:cubicBezTo>
                <a:cubicBezTo>
                  <a:pt x="112398" y="511900"/>
                  <a:pt x="118580" y="476604"/>
                  <a:pt x="127591" y="446567"/>
                </a:cubicBezTo>
                <a:cubicBezTo>
                  <a:pt x="134032" y="425097"/>
                  <a:pt x="143420" y="404518"/>
                  <a:pt x="148856" y="382772"/>
                </a:cubicBezTo>
                <a:cubicBezTo>
                  <a:pt x="152400" y="368595"/>
                  <a:pt x="154357" y="353925"/>
                  <a:pt x="159488" y="340242"/>
                </a:cubicBezTo>
                <a:cubicBezTo>
                  <a:pt x="165053" y="325401"/>
                  <a:pt x="175188" y="312553"/>
                  <a:pt x="180753" y="297712"/>
                </a:cubicBezTo>
                <a:cubicBezTo>
                  <a:pt x="187846" y="278797"/>
                  <a:pt x="200534" y="199464"/>
                  <a:pt x="212651" y="191386"/>
                </a:cubicBezTo>
                <a:lnTo>
                  <a:pt x="244549" y="170121"/>
                </a:lnTo>
                <a:cubicBezTo>
                  <a:pt x="251637" y="159488"/>
                  <a:pt x="259474" y="149318"/>
                  <a:pt x="265814" y="138223"/>
                </a:cubicBezTo>
                <a:cubicBezTo>
                  <a:pt x="273678" y="124461"/>
                  <a:pt x="277866" y="108591"/>
                  <a:pt x="287079" y="95693"/>
                </a:cubicBezTo>
                <a:cubicBezTo>
                  <a:pt x="295819" y="83457"/>
                  <a:pt x="309351" y="75347"/>
                  <a:pt x="318977" y="63795"/>
                </a:cubicBezTo>
                <a:cubicBezTo>
                  <a:pt x="327158" y="53978"/>
                  <a:pt x="330264" y="39881"/>
                  <a:pt x="340242" y="31898"/>
                </a:cubicBezTo>
                <a:cubicBezTo>
                  <a:pt x="348994" y="24897"/>
                  <a:pt x="361838" y="25680"/>
                  <a:pt x="372139" y="21265"/>
                </a:cubicBezTo>
                <a:cubicBezTo>
                  <a:pt x="386708" y="15021"/>
                  <a:pt x="400493" y="7088"/>
                  <a:pt x="414670" y="0"/>
                </a:cubicBezTo>
                <a:lnTo>
                  <a:pt x="1127051" y="10632"/>
                </a:lnTo>
                <a:cubicBezTo>
                  <a:pt x="1145116" y="11134"/>
                  <a:pt x="1162142" y="21265"/>
                  <a:pt x="1180214" y="21265"/>
                </a:cubicBezTo>
                <a:cubicBezTo>
                  <a:pt x="1378720" y="21265"/>
                  <a:pt x="1577163" y="14176"/>
                  <a:pt x="1775637" y="10632"/>
                </a:cubicBezTo>
                <a:lnTo>
                  <a:pt x="2456121" y="21265"/>
                </a:lnTo>
                <a:cubicBezTo>
                  <a:pt x="2530613" y="23018"/>
                  <a:pt x="2604896" y="31205"/>
                  <a:pt x="2679405" y="31898"/>
                </a:cubicBezTo>
                <a:lnTo>
                  <a:pt x="4742121" y="42530"/>
                </a:lnTo>
                <a:cubicBezTo>
                  <a:pt x="4813005" y="46074"/>
                  <a:pt x="4884067" y="47015"/>
                  <a:pt x="4954772" y="53163"/>
                </a:cubicBezTo>
                <a:cubicBezTo>
                  <a:pt x="4965938" y="54134"/>
                  <a:pt x="4975857" y="60846"/>
                  <a:pt x="4986670" y="63795"/>
                </a:cubicBezTo>
                <a:cubicBezTo>
                  <a:pt x="5014866" y="71485"/>
                  <a:pt x="5044004" y="75818"/>
                  <a:pt x="5071730" y="85060"/>
                </a:cubicBezTo>
                <a:cubicBezTo>
                  <a:pt x="5092995" y="92148"/>
                  <a:pt x="5114460" y="98664"/>
                  <a:pt x="5135526" y="106325"/>
                </a:cubicBezTo>
                <a:cubicBezTo>
                  <a:pt x="5153463" y="112848"/>
                  <a:pt x="5170582" y="121555"/>
                  <a:pt x="5188688" y="127591"/>
                </a:cubicBezTo>
                <a:cubicBezTo>
                  <a:pt x="5209140" y="134409"/>
                  <a:pt x="5242628" y="138612"/>
                  <a:pt x="5263116" y="148856"/>
                </a:cubicBezTo>
                <a:cubicBezTo>
                  <a:pt x="5274546" y="154571"/>
                  <a:pt x="5284381" y="163033"/>
                  <a:pt x="5295014" y="170121"/>
                </a:cubicBezTo>
                <a:cubicBezTo>
                  <a:pt x="5302102" y="180753"/>
                  <a:pt x="5308296" y="192040"/>
                  <a:pt x="5316279" y="202018"/>
                </a:cubicBezTo>
                <a:cubicBezTo>
                  <a:pt x="5322541" y="209846"/>
                  <a:pt x="5333061" y="214318"/>
                  <a:pt x="5337544" y="223284"/>
                </a:cubicBezTo>
                <a:cubicBezTo>
                  <a:pt x="5347568" y="243333"/>
                  <a:pt x="5351721" y="265814"/>
                  <a:pt x="5358809" y="287079"/>
                </a:cubicBezTo>
                <a:lnTo>
                  <a:pt x="5369442" y="318977"/>
                </a:lnTo>
                <a:lnTo>
                  <a:pt x="5380074" y="350874"/>
                </a:lnTo>
                <a:cubicBezTo>
                  <a:pt x="5376530" y="400493"/>
                  <a:pt x="5375254" y="450326"/>
                  <a:pt x="5369442" y="499730"/>
                </a:cubicBezTo>
                <a:cubicBezTo>
                  <a:pt x="5368132" y="510861"/>
                  <a:pt x="5362744" y="521134"/>
                  <a:pt x="5358809" y="531628"/>
                </a:cubicBezTo>
                <a:cubicBezTo>
                  <a:pt x="5352107" y="549499"/>
                  <a:pt x="5347660" y="568606"/>
                  <a:pt x="5337544" y="584791"/>
                </a:cubicBezTo>
                <a:cubicBezTo>
                  <a:pt x="5329575" y="597542"/>
                  <a:pt x="5314878" y="604819"/>
                  <a:pt x="5305646" y="616688"/>
                </a:cubicBezTo>
                <a:cubicBezTo>
                  <a:pt x="5289955" y="636862"/>
                  <a:pt x="5281188" y="662412"/>
                  <a:pt x="5263116" y="680484"/>
                </a:cubicBezTo>
                <a:cubicBezTo>
                  <a:pt x="5200917" y="742682"/>
                  <a:pt x="5230805" y="719744"/>
                  <a:pt x="5178056" y="754912"/>
                </a:cubicBezTo>
                <a:cubicBezTo>
                  <a:pt x="5140620" y="811065"/>
                  <a:pt x="5175808" y="765951"/>
                  <a:pt x="5114260" y="818707"/>
                </a:cubicBezTo>
                <a:cubicBezTo>
                  <a:pt x="4992321" y="923227"/>
                  <a:pt x="5159545" y="784057"/>
                  <a:pt x="5061098" y="882502"/>
                </a:cubicBezTo>
                <a:cubicBezTo>
                  <a:pt x="5052062" y="891538"/>
                  <a:pt x="5038698" y="895218"/>
                  <a:pt x="5029200" y="903767"/>
                </a:cubicBezTo>
                <a:cubicBezTo>
                  <a:pt x="5003121" y="927238"/>
                  <a:pt x="4975824" y="950127"/>
                  <a:pt x="4954772" y="978195"/>
                </a:cubicBezTo>
                <a:cubicBezTo>
                  <a:pt x="4944139" y="992372"/>
                  <a:pt x="4936488" y="1009380"/>
                  <a:pt x="4922874" y="1020725"/>
                </a:cubicBezTo>
                <a:cubicBezTo>
                  <a:pt x="4914264" y="1027900"/>
                  <a:pt x="4901609" y="1027814"/>
                  <a:pt x="4890977" y="1031358"/>
                </a:cubicBezTo>
                <a:cubicBezTo>
                  <a:pt x="4872725" y="1045047"/>
                  <a:pt x="4838312" y="1072085"/>
                  <a:pt x="4816549" y="1084521"/>
                </a:cubicBezTo>
                <a:cubicBezTo>
                  <a:pt x="4802787" y="1092385"/>
                  <a:pt x="4788587" y="1099542"/>
                  <a:pt x="4774019" y="1105786"/>
                </a:cubicBezTo>
                <a:cubicBezTo>
                  <a:pt x="4741636" y="1119664"/>
                  <a:pt x="4714768" y="1121444"/>
                  <a:pt x="4678326" y="1127051"/>
                </a:cubicBezTo>
                <a:cubicBezTo>
                  <a:pt x="4531771" y="1149599"/>
                  <a:pt x="4573537" y="1138898"/>
                  <a:pt x="4338084" y="1148316"/>
                </a:cubicBezTo>
                <a:cubicBezTo>
                  <a:pt x="4199967" y="1175940"/>
                  <a:pt x="4371656" y="1138246"/>
                  <a:pt x="4231758" y="1180214"/>
                </a:cubicBezTo>
                <a:cubicBezTo>
                  <a:pt x="4211564" y="1186272"/>
                  <a:pt x="4131873" y="1198375"/>
                  <a:pt x="4114800" y="1201479"/>
                </a:cubicBezTo>
                <a:cubicBezTo>
                  <a:pt x="4077720" y="1208221"/>
                  <a:pt x="4035060" y="1218826"/>
                  <a:pt x="3997842" y="1222744"/>
                </a:cubicBezTo>
                <a:cubicBezTo>
                  <a:pt x="3951885" y="1227582"/>
                  <a:pt x="3905693" y="1229833"/>
                  <a:pt x="3859619" y="1233377"/>
                </a:cubicBezTo>
                <a:cubicBezTo>
                  <a:pt x="3830646" y="1238206"/>
                  <a:pt x="3703023" y="1260493"/>
                  <a:pt x="3657600" y="1265274"/>
                </a:cubicBezTo>
                <a:cubicBezTo>
                  <a:pt x="3550698" y="1276527"/>
                  <a:pt x="3446321" y="1280556"/>
                  <a:pt x="3338623" y="1286539"/>
                </a:cubicBezTo>
                <a:cubicBezTo>
                  <a:pt x="3218441" y="1310576"/>
                  <a:pt x="3366551" y="1282550"/>
                  <a:pt x="3189767" y="1307805"/>
                </a:cubicBezTo>
                <a:cubicBezTo>
                  <a:pt x="2952218" y="1341741"/>
                  <a:pt x="3172316" y="1319892"/>
                  <a:pt x="2934586" y="1339702"/>
                </a:cubicBezTo>
                <a:cubicBezTo>
                  <a:pt x="2800150" y="1384515"/>
                  <a:pt x="3015100" y="1309755"/>
                  <a:pt x="2870791" y="1371600"/>
                </a:cubicBezTo>
                <a:cubicBezTo>
                  <a:pt x="2857359" y="1377356"/>
                  <a:pt x="2842311" y="1378217"/>
                  <a:pt x="2828260" y="1382232"/>
                </a:cubicBezTo>
                <a:cubicBezTo>
                  <a:pt x="2817484" y="1385311"/>
                  <a:pt x="2807353" y="1390667"/>
                  <a:pt x="2796363" y="1392865"/>
                </a:cubicBezTo>
                <a:cubicBezTo>
                  <a:pt x="2754083" y="1401321"/>
                  <a:pt x="2710601" y="1403672"/>
                  <a:pt x="2668772" y="1414130"/>
                </a:cubicBezTo>
                <a:cubicBezTo>
                  <a:pt x="2654595" y="1417674"/>
                  <a:pt x="2640507" y="1421593"/>
                  <a:pt x="2626242" y="1424763"/>
                </a:cubicBezTo>
                <a:cubicBezTo>
                  <a:pt x="2581852" y="1434627"/>
                  <a:pt x="2532839" y="1443227"/>
                  <a:pt x="2488019" y="1446028"/>
                </a:cubicBezTo>
                <a:cubicBezTo>
                  <a:pt x="2403050" y="1451339"/>
                  <a:pt x="2317898" y="1453116"/>
                  <a:pt x="2232837" y="1456660"/>
                </a:cubicBezTo>
                <a:cubicBezTo>
                  <a:pt x="2152660" y="1483387"/>
                  <a:pt x="2251488" y="1447334"/>
                  <a:pt x="2169042" y="1488558"/>
                </a:cubicBezTo>
                <a:cubicBezTo>
                  <a:pt x="2159017" y="1493570"/>
                  <a:pt x="2147169" y="1494179"/>
                  <a:pt x="2137144" y="1499191"/>
                </a:cubicBezTo>
                <a:cubicBezTo>
                  <a:pt x="2125714" y="1504906"/>
                  <a:pt x="2117042" y="1515541"/>
                  <a:pt x="2105246" y="1520456"/>
                </a:cubicBezTo>
                <a:cubicBezTo>
                  <a:pt x="2074209" y="1533388"/>
                  <a:pt x="2009553" y="1552353"/>
                  <a:pt x="2009553" y="1552353"/>
                </a:cubicBezTo>
                <a:cubicBezTo>
                  <a:pt x="1995376" y="1562986"/>
                  <a:pt x="1982873" y="1576326"/>
                  <a:pt x="1967023" y="1584251"/>
                </a:cubicBezTo>
                <a:cubicBezTo>
                  <a:pt x="1953953" y="1590786"/>
                  <a:pt x="1938176" y="1589753"/>
                  <a:pt x="1924493" y="1594884"/>
                </a:cubicBezTo>
                <a:cubicBezTo>
                  <a:pt x="1905586" y="1601974"/>
                  <a:pt x="1866891" y="1623393"/>
                  <a:pt x="1850065" y="1637414"/>
                </a:cubicBezTo>
                <a:cubicBezTo>
                  <a:pt x="1838513" y="1647040"/>
                  <a:pt x="1829719" y="1659686"/>
                  <a:pt x="1818167" y="1669312"/>
                </a:cubicBezTo>
                <a:cubicBezTo>
                  <a:pt x="1808350" y="1677493"/>
                  <a:pt x="1796087" y="1682396"/>
                  <a:pt x="1786270" y="1690577"/>
                </a:cubicBezTo>
                <a:cubicBezTo>
                  <a:pt x="1774718" y="1700203"/>
                  <a:pt x="1766883" y="1714133"/>
                  <a:pt x="1754372" y="1722474"/>
                </a:cubicBezTo>
                <a:cubicBezTo>
                  <a:pt x="1745046" y="1728691"/>
                  <a:pt x="1733107" y="1729563"/>
                  <a:pt x="1722474" y="1733107"/>
                </a:cubicBezTo>
                <a:cubicBezTo>
                  <a:pt x="1715386" y="1743740"/>
                  <a:pt x="1709390" y="1755188"/>
                  <a:pt x="1701209" y="1765005"/>
                </a:cubicBezTo>
                <a:cubicBezTo>
                  <a:pt x="1691583" y="1776556"/>
                  <a:pt x="1676614" y="1783758"/>
                  <a:pt x="1669312" y="1796902"/>
                </a:cubicBezTo>
                <a:cubicBezTo>
                  <a:pt x="1669307" y="1796911"/>
                  <a:pt x="1642732" y="1876641"/>
                  <a:pt x="1637414" y="1892595"/>
                </a:cubicBezTo>
                <a:cubicBezTo>
                  <a:pt x="1633870" y="1903228"/>
                  <a:pt x="1632998" y="1915167"/>
                  <a:pt x="1626781" y="1924493"/>
                </a:cubicBezTo>
                <a:cubicBezTo>
                  <a:pt x="1619693" y="1935126"/>
                  <a:pt x="1608615" y="1943994"/>
                  <a:pt x="1605516" y="1956391"/>
                </a:cubicBezTo>
                <a:cubicBezTo>
                  <a:pt x="1604300" y="1961254"/>
                  <a:pt x="1612605" y="1963479"/>
                  <a:pt x="1616149" y="1967023"/>
                </a:cubicBezTo>
              </a:path>
            </a:pathLst>
          </a:cu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  <p:bldP spid="1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selection requires a </a:t>
            </a:r>
            <a:r>
              <a:rPr lang="en-US" dirty="0" err="1" smtClean="0"/>
              <a:t>mux</a:t>
            </a:r>
            <a:endParaRPr lang="en-US" dirty="0"/>
          </a:p>
        </p:txBody>
      </p:sp>
      <p:grpSp>
        <p:nvGrpSpPr>
          <p:cNvPr id="4" name="Group 26"/>
          <p:cNvGrpSpPr/>
          <p:nvPr/>
        </p:nvGrpSpPr>
        <p:grpSpPr>
          <a:xfrm>
            <a:off x="1388879" y="1555854"/>
            <a:ext cx="3706614" cy="2329221"/>
            <a:chOff x="1388879" y="1555854"/>
            <a:chExt cx="3706614" cy="2329221"/>
          </a:xfrm>
        </p:grpSpPr>
        <p:sp>
          <p:nvSpPr>
            <p:cNvPr id="25" name="Rectangle 24"/>
            <p:cNvSpPr/>
            <p:nvPr/>
          </p:nvSpPr>
          <p:spPr bwMode="auto">
            <a:xfrm>
              <a:off x="1409141" y="1974388"/>
              <a:ext cx="395786" cy="1883391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itchFamily="2" charset="2"/>
                <a:buChar char="•"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173446" y="2602183"/>
              <a:ext cx="922047" cy="4247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a[</a:t>
              </a: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]</a:t>
              </a:r>
              <a:endParaRPr lang="en-US" sz="24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Trapezoid 7"/>
            <p:cNvSpPr/>
            <p:nvPr/>
          </p:nvSpPr>
          <p:spPr bwMode="auto">
            <a:xfrm rot="5400000">
              <a:off x="1928390" y="2697721"/>
              <a:ext cx="1910684" cy="464024"/>
            </a:xfrm>
            <a:prstGeom prst="trapezoid">
              <a:avLst/>
            </a:prstGeom>
            <a:noFill/>
            <a:ln w="952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itchFamily="2" charset="2"/>
                <a:buChar char="•"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 bwMode="auto">
            <a:xfrm>
              <a:off x="1803282" y="2206399"/>
              <a:ext cx="846161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1" name="Straight Arrow Connector 10"/>
            <p:cNvCxnSpPr/>
            <p:nvPr/>
          </p:nvCxnSpPr>
          <p:spPr bwMode="auto">
            <a:xfrm>
              <a:off x="1803282" y="2372447"/>
              <a:ext cx="846161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2" name="Straight Arrow Connector 11"/>
            <p:cNvCxnSpPr/>
            <p:nvPr/>
          </p:nvCxnSpPr>
          <p:spPr bwMode="auto">
            <a:xfrm>
              <a:off x="1803282" y="2522572"/>
              <a:ext cx="846161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3" name="Straight Arrow Connector 12"/>
            <p:cNvCxnSpPr/>
            <p:nvPr/>
          </p:nvCxnSpPr>
          <p:spPr bwMode="auto">
            <a:xfrm>
              <a:off x="1803282" y="2686346"/>
              <a:ext cx="846161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4" name="Straight Arrow Connector 13"/>
            <p:cNvCxnSpPr/>
            <p:nvPr/>
          </p:nvCxnSpPr>
          <p:spPr bwMode="auto">
            <a:xfrm>
              <a:off x="1803282" y="2838746"/>
              <a:ext cx="846161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5" name="Straight Arrow Connector 14"/>
            <p:cNvCxnSpPr/>
            <p:nvPr/>
          </p:nvCxnSpPr>
          <p:spPr bwMode="auto">
            <a:xfrm>
              <a:off x="1803282" y="2991146"/>
              <a:ext cx="846161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6" name="Straight Arrow Connector 15"/>
            <p:cNvCxnSpPr/>
            <p:nvPr/>
          </p:nvCxnSpPr>
          <p:spPr bwMode="auto">
            <a:xfrm>
              <a:off x="1803282" y="3157193"/>
              <a:ext cx="846161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7" name="Straight Arrow Connector 16"/>
            <p:cNvCxnSpPr/>
            <p:nvPr/>
          </p:nvCxnSpPr>
          <p:spPr bwMode="auto">
            <a:xfrm>
              <a:off x="1803282" y="3295946"/>
              <a:ext cx="846161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8" name="Straight Arrow Connector 17"/>
            <p:cNvCxnSpPr/>
            <p:nvPr/>
          </p:nvCxnSpPr>
          <p:spPr bwMode="auto">
            <a:xfrm>
              <a:off x="1803282" y="3448346"/>
              <a:ext cx="846161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9" name="Straight Arrow Connector 18"/>
            <p:cNvCxnSpPr/>
            <p:nvPr/>
          </p:nvCxnSpPr>
          <p:spPr bwMode="auto">
            <a:xfrm>
              <a:off x="1803282" y="3600746"/>
              <a:ext cx="846161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0" name="Straight Arrow Connector 19"/>
            <p:cNvCxnSpPr/>
            <p:nvPr/>
          </p:nvCxnSpPr>
          <p:spPr bwMode="auto">
            <a:xfrm>
              <a:off x="3129389" y="2863766"/>
              <a:ext cx="846161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21" name="TextBox 20"/>
            <p:cNvSpPr txBox="1"/>
            <p:nvPr/>
          </p:nvSpPr>
          <p:spPr>
            <a:xfrm rot="16200000">
              <a:off x="1421356" y="2680657"/>
              <a:ext cx="369012" cy="4339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a</a:t>
              </a:r>
              <a:endParaRPr lang="en-US" sz="24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22" name="Straight Arrow Connector 21"/>
            <p:cNvCxnSpPr/>
            <p:nvPr/>
          </p:nvCxnSpPr>
          <p:spPr bwMode="auto">
            <a:xfrm flipH="1">
              <a:off x="2897377" y="1578605"/>
              <a:ext cx="6826" cy="493591"/>
            </a:xfrm>
            <a:prstGeom prst="straightConnector1">
              <a:avLst/>
            </a:prstGeom>
            <a:noFill/>
            <a:ln w="952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24" name="TextBox 23"/>
            <p:cNvSpPr txBox="1"/>
            <p:nvPr/>
          </p:nvSpPr>
          <p:spPr>
            <a:xfrm>
              <a:off x="2990637" y="1555854"/>
              <a:ext cx="369012" cy="4339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endParaRPr lang="en-US" sz="24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5775257" y="5734346"/>
            <a:ext cx="3134191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a[0],a[1],a[2],…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29"/>
          <p:cNvGrpSpPr/>
          <p:nvPr/>
        </p:nvGrpSpPr>
        <p:grpSpPr>
          <a:xfrm>
            <a:off x="2806867" y="4667541"/>
            <a:ext cx="2761420" cy="1377866"/>
            <a:chOff x="2806867" y="4667541"/>
            <a:chExt cx="2761420" cy="1377866"/>
          </a:xfrm>
        </p:grpSpPr>
        <p:sp>
          <p:nvSpPr>
            <p:cNvPr id="44" name="Rectangle 43"/>
            <p:cNvSpPr/>
            <p:nvPr/>
          </p:nvSpPr>
          <p:spPr bwMode="auto">
            <a:xfrm rot="5400000">
              <a:off x="3550670" y="4656176"/>
              <a:ext cx="395786" cy="1883391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itchFamily="2" charset="2"/>
                <a:buChar char="•"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469212" y="5381778"/>
              <a:ext cx="369012" cy="4339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a</a:t>
              </a:r>
              <a:endParaRPr lang="en-US" sz="24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46" name="Freeform 45"/>
            <p:cNvSpPr/>
            <p:nvPr/>
          </p:nvSpPr>
          <p:spPr bwMode="auto">
            <a:xfrm>
              <a:off x="4612943" y="5786656"/>
              <a:ext cx="955344" cy="245660"/>
            </a:xfrm>
            <a:custGeom>
              <a:avLst/>
              <a:gdLst>
                <a:gd name="connsiteX0" fmla="*/ 0 w 955344"/>
                <a:gd name="connsiteY0" fmla="*/ 0 h 245660"/>
                <a:gd name="connsiteX1" fmla="*/ 0 w 955344"/>
                <a:gd name="connsiteY1" fmla="*/ 245660 h 245660"/>
                <a:gd name="connsiteX2" fmla="*/ 955344 w 955344"/>
                <a:gd name="connsiteY2" fmla="*/ 245660 h 245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5344" h="245660">
                  <a:moveTo>
                    <a:pt x="0" y="0"/>
                  </a:moveTo>
                  <a:lnTo>
                    <a:pt x="0" y="245660"/>
                  </a:lnTo>
                  <a:lnTo>
                    <a:pt x="955344" y="245660"/>
                  </a:lnTo>
                </a:path>
              </a:pathLst>
            </a:custGeom>
            <a:noFill/>
            <a:ln w="952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itchFamily="2" charset="2"/>
                <a:buChar char="•"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3107085" y="4667541"/>
              <a:ext cx="1091821" cy="369332"/>
            </a:xfrm>
            <a:prstGeom prst="rect">
              <a:avLst/>
            </a:prstGeom>
            <a:noFill/>
            <a:ln>
              <a:solidFill>
                <a:schemeClr val="accent4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&gt;&gt;</a:t>
              </a:r>
              <a:endParaRPr lang="en-US" dirty="0"/>
            </a:p>
          </p:txBody>
        </p:sp>
        <p:cxnSp>
          <p:nvCxnSpPr>
            <p:cNvPr id="50" name="Elbow Connector 49"/>
            <p:cNvCxnSpPr>
              <a:stCxn id="41" idx="2"/>
              <a:endCxn id="48" idx="0"/>
            </p:cNvCxnSpPr>
            <p:nvPr/>
          </p:nvCxnSpPr>
          <p:spPr bwMode="auto">
            <a:xfrm rot="5400000" flipH="1">
              <a:off x="3079256" y="5241281"/>
              <a:ext cx="1148202" cy="722"/>
            </a:xfrm>
            <a:prstGeom prst="bentConnector5">
              <a:avLst>
                <a:gd name="adj1" fmla="val -19909"/>
                <a:gd name="adj2" fmla="val 139771330"/>
                <a:gd name="adj3" fmla="val 119909"/>
              </a:avLst>
            </a:prstGeom>
            <a:noFill/>
            <a:ln w="952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63" name="Straight Arrow Connector 62"/>
            <p:cNvCxnSpPr>
              <a:stCxn id="48" idx="2"/>
              <a:endCxn id="41" idx="0"/>
            </p:cNvCxnSpPr>
            <p:nvPr/>
          </p:nvCxnSpPr>
          <p:spPr bwMode="auto">
            <a:xfrm>
              <a:off x="3652996" y="5036873"/>
              <a:ext cx="722" cy="344905"/>
            </a:xfrm>
            <a:prstGeom prst="straightConnector1">
              <a:avLst/>
            </a:prstGeom>
            <a:noFill/>
            <a:ln w="952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32" name="TextBox 31"/>
            <p:cNvSpPr txBox="1"/>
            <p:nvPr/>
          </p:nvSpPr>
          <p:spPr>
            <a:xfrm>
              <a:off x="4619625" y="5800725"/>
              <a:ext cx="274434" cy="2446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sz="1050" dirty="0" smtClean="0"/>
                <a:t>0</a:t>
              </a:r>
              <a:endParaRPr lang="en-US" sz="1050" dirty="0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5445646" y="2002018"/>
            <a:ext cx="34638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dirty="0" smtClean="0"/>
              <a:t>when the selection indices are regular then it is better to use a shift operator (no gates!)</a:t>
            </a:r>
          </a:p>
        </p:txBody>
      </p:sp>
      <p:sp>
        <p:nvSpPr>
          <p:cNvPr id="29" name="Bent-Up Arrow 28"/>
          <p:cNvSpPr/>
          <p:nvPr/>
        </p:nvSpPr>
        <p:spPr bwMode="auto">
          <a:xfrm rot="5400000">
            <a:off x="1568636" y="4136065"/>
            <a:ext cx="728006" cy="797442"/>
          </a:xfrm>
          <a:prstGeom prst="bentUpArrow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December 23, 2012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http://csg.csail.mit.edu/CACA</a:t>
            </a:r>
            <a:endParaRPr lang="en-US" dirty="0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M02-</a:t>
            </a:r>
            <a:fld id="{EC0A9AF3-268B-496B-8C8B-87FFEF969083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Replacing repeated selections by shifts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0779" y="1522862"/>
            <a:ext cx="8073788" cy="4291084"/>
          </a:xfrm>
        </p:spPr>
        <p:txBody>
          <a:bodyPr>
            <a:normAutofit lnSpcReduction="10000"/>
          </a:bodyPr>
          <a:lstStyle/>
          <a:p>
            <a:pPr marL="0">
              <a:spcBef>
                <a:spcPts val="0"/>
              </a:spcBef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Reg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#(Bit#(32)) a &lt;-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mkRegU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0">
              <a:spcBef>
                <a:spcPts val="0"/>
              </a:spcBef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Reg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#(Bit#(32)) b &lt;-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mkRegU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(); </a:t>
            </a:r>
          </a:p>
          <a:p>
            <a:pPr marL="0">
              <a:spcBef>
                <a:spcPts val="0"/>
              </a:spcBef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Reg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#(Bit#(32)) prod &lt;-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mkRegU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();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Reg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#(Bit#(32))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tp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&lt;-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mkRegU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0">
              <a:spcBef>
                <a:spcPts val="0"/>
              </a:spcBef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Reg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#(Bit#(6))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&lt;-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mkReg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(32);</a:t>
            </a:r>
          </a:p>
          <a:p>
            <a:pPr marL="0">
              <a:spcBef>
                <a:spcPts val="0"/>
              </a:spcBef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 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rule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mulStep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if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&lt; 32);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     Bit#(32) m = (a[</a:t>
            </a:r>
            <a:r>
              <a:rPr lang="en-US" sz="2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]==0)? 0 : b;</a:t>
            </a:r>
          </a:p>
          <a:p>
            <a:pPr marL="0">
              <a:spcBef>
                <a:spcPts val="0"/>
              </a:spcBef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2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 &lt;= (a &gt;&gt; 1)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;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     Bit#(33) sum = add32(m,tp,0);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     </a:t>
            </a:r>
            <a:r>
              <a:rPr lang="en-US" sz="2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prod &lt;= {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sum[0], </a:t>
            </a:r>
            <a:r>
              <a:rPr lang="en-US" sz="2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(prod &gt;&gt; 1)[30:0]};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     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tp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&lt;= sum[32:1]; </a:t>
            </a:r>
          </a:p>
          <a:p>
            <a:pPr marL="0">
              <a:spcBef>
                <a:spcPts val="0"/>
              </a:spcBef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&lt;= i+1;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 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endrule</a:t>
            </a: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1/7/2013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Bluespec at Beihang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Circuit for Sequential Multiply</a:t>
            </a:r>
            <a:endParaRPr lang="en-US" dirty="0"/>
          </a:p>
        </p:txBody>
      </p:sp>
      <p:sp>
        <p:nvSpPr>
          <p:cNvPr id="8" name="TextBox 100"/>
          <p:cNvSpPr txBox="1">
            <a:spLocks noChangeArrowheads="1"/>
          </p:cNvSpPr>
          <p:nvPr/>
        </p:nvSpPr>
        <p:spPr bwMode="auto">
          <a:xfrm>
            <a:off x="6034088" y="1383244"/>
            <a:ext cx="486030" cy="286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2" charset="2"/>
              <a:buNone/>
            </a:pPr>
            <a:r>
              <a:rPr lang="en-US" sz="1400" dirty="0" err="1" smtClean="0"/>
              <a:t>bIn</a:t>
            </a:r>
            <a:endParaRPr lang="en-US" sz="1400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5569528" y="1870074"/>
            <a:ext cx="1204912" cy="319620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2" charset="2"/>
              <a:buNone/>
            </a:pPr>
            <a:r>
              <a:rPr lang="en-US" sz="1400" dirty="0" smtClean="0"/>
              <a:t>b</a:t>
            </a:r>
            <a:endParaRPr lang="en-US" sz="1400" dirty="0"/>
          </a:p>
        </p:txBody>
      </p:sp>
      <p:grpSp>
        <p:nvGrpSpPr>
          <p:cNvPr id="4" name="Group 31"/>
          <p:cNvGrpSpPr>
            <a:grpSpLocks/>
          </p:cNvGrpSpPr>
          <p:nvPr/>
        </p:nvGrpSpPr>
        <p:grpSpPr bwMode="auto">
          <a:xfrm>
            <a:off x="5581050" y="1882555"/>
            <a:ext cx="101142" cy="290356"/>
            <a:chOff x="7256879" y="1927436"/>
            <a:chExt cx="300908" cy="310332"/>
          </a:xfrm>
        </p:grpSpPr>
        <p:cxnSp>
          <p:nvCxnSpPr>
            <p:cNvPr id="16" name="Straight Connector 37"/>
            <p:cNvCxnSpPr>
              <a:cxnSpLocks noChangeShapeType="1"/>
            </p:cNvCxnSpPr>
            <p:nvPr/>
          </p:nvCxnSpPr>
          <p:spPr bwMode="auto">
            <a:xfrm>
              <a:off x="7256879" y="1927436"/>
              <a:ext cx="295273" cy="147284"/>
            </a:xfrm>
            <a:prstGeom prst="line">
              <a:avLst/>
            </a:prstGeom>
            <a:noFill/>
            <a:ln w="12700" algn="ctr">
              <a:solidFill>
                <a:srgbClr val="FF0000"/>
              </a:solidFill>
              <a:round/>
              <a:headEnd/>
              <a:tailEnd/>
            </a:ln>
          </p:spPr>
        </p:cxnSp>
        <p:cxnSp>
          <p:nvCxnSpPr>
            <p:cNvPr id="17" name="Straight Connector 38"/>
            <p:cNvCxnSpPr>
              <a:cxnSpLocks noChangeShapeType="1"/>
            </p:cNvCxnSpPr>
            <p:nvPr/>
          </p:nvCxnSpPr>
          <p:spPr bwMode="auto">
            <a:xfrm flipV="1">
              <a:off x="7260467" y="2065489"/>
              <a:ext cx="297320" cy="172279"/>
            </a:xfrm>
            <a:prstGeom prst="line">
              <a:avLst/>
            </a:prstGeom>
            <a:noFill/>
            <a:ln w="12700" algn="ctr">
              <a:solidFill>
                <a:srgbClr val="FF0000"/>
              </a:solidFill>
              <a:round/>
              <a:headEnd/>
              <a:tailEnd/>
            </a:ln>
          </p:spPr>
        </p:cxnSp>
      </p:grpSp>
      <p:cxnSp>
        <p:nvCxnSpPr>
          <p:cNvPr id="86" name="Elbow Connector 198"/>
          <p:cNvCxnSpPr>
            <a:cxnSpLocks noChangeShapeType="1"/>
          </p:cNvCxnSpPr>
          <p:nvPr/>
        </p:nvCxnSpPr>
        <p:spPr bwMode="auto">
          <a:xfrm rot="5400000">
            <a:off x="6094571" y="1779962"/>
            <a:ext cx="172506" cy="1371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 type="none" w="med" len="med"/>
            <a:tailEnd type="triangle" w="med" len="med"/>
          </a:ln>
        </p:spPr>
      </p:cxnSp>
      <p:grpSp>
        <p:nvGrpSpPr>
          <p:cNvPr id="6" name="Group 82"/>
          <p:cNvGrpSpPr/>
          <p:nvPr/>
        </p:nvGrpSpPr>
        <p:grpSpPr>
          <a:xfrm>
            <a:off x="3312995" y="4039657"/>
            <a:ext cx="1224080" cy="300570"/>
            <a:chOff x="2512895" y="4039657"/>
            <a:chExt cx="1224080" cy="300570"/>
          </a:xfrm>
          <a:solidFill>
            <a:schemeClr val="accent1"/>
          </a:solidFill>
        </p:grpSpPr>
        <p:sp>
          <p:nvSpPr>
            <p:cNvPr id="19" name="Rectangle 13"/>
            <p:cNvSpPr>
              <a:spLocks noChangeArrowheads="1"/>
            </p:cNvSpPr>
            <p:nvPr/>
          </p:nvSpPr>
          <p:spPr bwMode="auto">
            <a:xfrm>
              <a:off x="2512895" y="4039657"/>
              <a:ext cx="1224080" cy="300570"/>
            </a:xfrm>
            <a:prstGeom prst="rect">
              <a:avLst/>
            </a:prstGeom>
            <a:grpFill/>
            <a:ln w="1270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25000"/>
                </a:spcBef>
                <a:buClr>
                  <a:schemeClr val="bg1"/>
                </a:buClr>
                <a:buSzPct val="100000"/>
                <a:buFont typeface="Wingdings" pitchFamily="2" charset="2"/>
                <a:buNone/>
              </a:pPr>
              <a:r>
                <a:rPr lang="en-US" sz="1400" dirty="0" smtClean="0"/>
                <a:t>a</a:t>
              </a:r>
              <a:endParaRPr lang="en-US" sz="1400" dirty="0"/>
            </a:p>
          </p:txBody>
        </p:sp>
        <p:cxnSp>
          <p:nvCxnSpPr>
            <p:cNvPr id="108" name="Straight Connector 135"/>
            <p:cNvCxnSpPr>
              <a:cxnSpLocks noChangeShapeType="1"/>
            </p:cNvCxnSpPr>
            <p:nvPr/>
          </p:nvCxnSpPr>
          <p:spPr bwMode="auto">
            <a:xfrm>
              <a:off x="2534350" y="4040715"/>
              <a:ext cx="99379" cy="137803"/>
            </a:xfrm>
            <a:prstGeom prst="line">
              <a:avLst/>
            </a:prstGeom>
            <a:grpFill/>
            <a:ln w="12700" algn="ctr">
              <a:solidFill>
                <a:srgbClr val="FF0000"/>
              </a:solidFill>
              <a:round/>
              <a:headEnd/>
              <a:tailEnd/>
            </a:ln>
          </p:spPr>
        </p:cxnSp>
        <p:cxnSp>
          <p:nvCxnSpPr>
            <p:cNvPr id="109" name="Straight Connector 136"/>
            <p:cNvCxnSpPr>
              <a:cxnSpLocks noChangeShapeType="1"/>
            </p:cNvCxnSpPr>
            <p:nvPr/>
          </p:nvCxnSpPr>
          <p:spPr bwMode="auto">
            <a:xfrm flipV="1">
              <a:off x="2535550" y="4169883"/>
              <a:ext cx="100067" cy="161190"/>
            </a:xfrm>
            <a:prstGeom prst="line">
              <a:avLst/>
            </a:prstGeom>
            <a:grpFill/>
            <a:ln w="12700" algn="ctr">
              <a:solidFill>
                <a:srgbClr val="FF0000"/>
              </a:solidFill>
              <a:round/>
              <a:headEnd/>
              <a:tailEnd/>
            </a:ln>
          </p:spPr>
        </p:cxnSp>
      </p:grpSp>
      <p:grpSp>
        <p:nvGrpSpPr>
          <p:cNvPr id="7" name="Group 79"/>
          <p:cNvGrpSpPr/>
          <p:nvPr/>
        </p:nvGrpSpPr>
        <p:grpSpPr>
          <a:xfrm>
            <a:off x="2139453" y="4041770"/>
            <a:ext cx="473976" cy="319620"/>
            <a:chOff x="1339353" y="4041770"/>
            <a:chExt cx="473976" cy="319620"/>
          </a:xfrm>
          <a:solidFill>
            <a:schemeClr val="accent1"/>
          </a:solidFill>
        </p:grpSpPr>
        <p:sp>
          <p:nvSpPr>
            <p:cNvPr id="166" name="Rectangle 165"/>
            <p:cNvSpPr>
              <a:spLocks noChangeArrowheads="1"/>
            </p:cNvSpPr>
            <p:nvPr/>
          </p:nvSpPr>
          <p:spPr bwMode="auto">
            <a:xfrm>
              <a:off x="1339353" y="4041770"/>
              <a:ext cx="473976" cy="319620"/>
            </a:xfrm>
            <a:prstGeom prst="rect">
              <a:avLst/>
            </a:prstGeom>
            <a:grpFill/>
            <a:ln w="1270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25000"/>
                </a:spcBef>
                <a:buClr>
                  <a:schemeClr val="bg1"/>
                </a:buClr>
                <a:buSzPct val="100000"/>
                <a:buFont typeface="Wingdings" pitchFamily="2" charset="2"/>
                <a:buNone/>
              </a:pPr>
              <a:r>
                <a:rPr lang="en-US" sz="1400" dirty="0" err="1" smtClean="0"/>
                <a:t>i</a:t>
              </a:r>
              <a:endParaRPr lang="en-US" sz="1400" dirty="0"/>
            </a:p>
          </p:txBody>
        </p:sp>
        <p:grpSp>
          <p:nvGrpSpPr>
            <p:cNvPr id="11" name="Group 31"/>
            <p:cNvGrpSpPr>
              <a:grpSpLocks/>
            </p:cNvGrpSpPr>
            <p:nvPr/>
          </p:nvGrpSpPr>
          <p:grpSpPr bwMode="auto">
            <a:xfrm>
              <a:off x="1350874" y="4054250"/>
              <a:ext cx="101142" cy="290356"/>
              <a:chOff x="7256879" y="1927436"/>
              <a:chExt cx="300908" cy="310332"/>
            </a:xfrm>
            <a:grpFill/>
          </p:grpSpPr>
          <p:cxnSp>
            <p:nvCxnSpPr>
              <p:cNvPr id="168" name="Straight Connector 37"/>
              <p:cNvCxnSpPr>
                <a:cxnSpLocks noChangeShapeType="1"/>
              </p:cNvCxnSpPr>
              <p:nvPr/>
            </p:nvCxnSpPr>
            <p:spPr bwMode="auto">
              <a:xfrm>
                <a:off x="7256879" y="1927436"/>
                <a:ext cx="295273" cy="147284"/>
              </a:xfrm>
              <a:prstGeom prst="line">
                <a:avLst/>
              </a:prstGeom>
              <a:grpFill/>
              <a:ln w="12700" algn="ctr">
                <a:solidFill>
                  <a:srgbClr val="FF0000"/>
                </a:solidFill>
                <a:round/>
                <a:headEnd/>
                <a:tailEnd/>
              </a:ln>
            </p:spPr>
          </p:cxnSp>
          <p:cxnSp>
            <p:nvCxnSpPr>
              <p:cNvPr id="169" name="Straight Connector 38"/>
              <p:cNvCxnSpPr>
                <a:cxnSpLocks noChangeShapeType="1"/>
              </p:cNvCxnSpPr>
              <p:nvPr/>
            </p:nvCxnSpPr>
            <p:spPr bwMode="auto">
              <a:xfrm flipV="1">
                <a:off x="7260467" y="2065489"/>
                <a:ext cx="297320" cy="172279"/>
              </a:xfrm>
              <a:prstGeom prst="line">
                <a:avLst/>
              </a:prstGeom>
              <a:grpFill/>
              <a:ln w="12700" algn="ctr">
                <a:solidFill>
                  <a:srgbClr val="FF0000"/>
                </a:solidFill>
                <a:round/>
                <a:headEnd/>
                <a:tailEnd/>
              </a:ln>
            </p:spPr>
          </p:cxnSp>
        </p:grpSp>
      </p:grpSp>
      <p:grpSp>
        <p:nvGrpSpPr>
          <p:cNvPr id="12" name="Group 80"/>
          <p:cNvGrpSpPr/>
          <p:nvPr/>
        </p:nvGrpSpPr>
        <p:grpSpPr>
          <a:xfrm>
            <a:off x="1971675" y="2988237"/>
            <a:ext cx="814276" cy="2489048"/>
            <a:chOff x="1171575" y="2988237"/>
            <a:chExt cx="814276" cy="2489048"/>
          </a:xfrm>
        </p:grpSpPr>
        <p:sp>
          <p:nvSpPr>
            <p:cNvPr id="136" name="Rectangle 13"/>
            <p:cNvSpPr>
              <a:spLocks noChangeArrowheads="1"/>
            </p:cNvSpPr>
            <p:nvPr/>
          </p:nvSpPr>
          <p:spPr bwMode="auto">
            <a:xfrm>
              <a:off x="1219817" y="4624968"/>
              <a:ext cx="713048" cy="29051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25000"/>
                </a:spcBef>
                <a:buClr>
                  <a:schemeClr val="bg1"/>
                </a:buClr>
                <a:buSzPct val="100000"/>
                <a:buFont typeface="Wingdings" pitchFamily="2" charset="2"/>
                <a:buNone/>
              </a:pPr>
              <a:r>
                <a:rPr lang="en-US" sz="1400" dirty="0" smtClean="0"/>
                <a:t>== 32</a:t>
              </a:r>
              <a:endParaRPr lang="en-US" sz="1400" dirty="0"/>
            </a:p>
          </p:txBody>
        </p:sp>
        <p:sp>
          <p:nvSpPr>
            <p:cNvPr id="170" name="AutoShape 10"/>
            <p:cNvSpPr>
              <a:spLocks noChangeArrowheads="1"/>
            </p:cNvSpPr>
            <p:nvPr/>
          </p:nvSpPr>
          <p:spPr bwMode="auto">
            <a:xfrm>
              <a:off x="1361528" y="3652838"/>
              <a:ext cx="428625" cy="144462"/>
            </a:xfrm>
            <a:prstGeom prst="flowChartManualOperation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90000"/>
                </a:lnSpc>
                <a:spcBef>
                  <a:spcPct val="25000"/>
                </a:spcBef>
                <a:buClr>
                  <a:schemeClr val="bg1"/>
                </a:buClr>
                <a:buSzPct val="100000"/>
                <a:buFont typeface="Wingdings" pitchFamily="2" charset="2"/>
                <a:buChar char="•"/>
              </a:pPr>
              <a:endParaRPr lang="en-US"/>
            </a:p>
          </p:txBody>
        </p:sp>
        <p:cxnSp>
          <p:nvCxnSpPr>
            <p:cNvPr id="175" name="Straight Arrow Connector 230"/>
            <p:cNvCxnSpPr>
              <a:cxnSpLocks noChangeShapeType="1"/>
            </p:cNvCxnSpPr>
            <p:nvPr/>
          </p:nvCxnSpPr>
          <p:spPr bwMode="auto">
            <a:xfrm>
              <a:off x="1574601" y="3811893"/>
              <a:ext cx="1239" cy="242357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 type="none" w="med" len="med"/>
              <a:tailEnd type="triangle" w="med" len="med"/>
            </a:ln>
          </p:spPr>
        </p:cxnSp>
        <p:cxnSp>
          <p:nvCxnSpPr>
            <p:cNvPr id="176" name="Straight Arrow Connector 230"/>
            <p:cNvCxnSpPr>
              <a:cxnSpLocks noChangeShapeType="1"/>
            </p:cNvCxnSpPr>
            <p:nvPr/>
          </p:nvCxnSpPr>
          <p:spPr bwMode="auto">
            <a:xfrm>
              <a:off x="1573362" y="4382611"/>
              <a:ext cx="1239" cy="242357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 type="none" w="med" len="med"/>
              <a:tailEnd type="triangle" w="med" len="med"/>
            </a:ln>
          </p:spPr>
        </p:cxnSp>
        <p:cxnSp>
          <p:nvCxnSpPr>
            <p:cNvPr id="177" name="Shape 256"/>
            <p:cNvCxnSpPr>
              <a:cxnSpLocks noChangeShapeType="1"/>
              <a:stCxn id="166" idx="2"/>
              <a:endCxn id="82" idx="0"/>
            </p:cNvCxnSpPr>
            <p:nvPr/>
          </p:nvCxnSpPr>
          <p:spPr bwMode="auto">
            <a:xfrm rot="5400000" flipH="1">
              <a:off x="819227" y="3594752"/>
              <a:ext cx="1341965" cy="191313"/>
            </a:xfrm>
            <a:prstGeom prst="bentConnector5">
              <a:avLst>
                <a:gd name="adj1" fmla="val -8518"/>
                <a:gd name="adj2" fmla="val 336041"/>
                <a:gd name="adj3" fmla="val 117035"/>
              </a:avLst>
            </a:prstGeom>
            <a:noFill/>
            <a:ln w="9525" algn="ctr">
              <a:solidFill>
                <a:schemeClr val="tx1"/>
              </a:solidFill>
              <a:round/>
              <a:headEnd type="none" w="med" len="med"/>
              <a:tailEnd type="triangle" w="med" len="med"/>
            </a:ln>
          </p:spPr>
        </p:cxnSp>
        <p:sp>
          <p:nvSpPr>
            <p:cNvPr id="191" name="Oval 149"/>
            <p:cNvSpPr>
              <a:spLocks noChangeArrowheads="1"/>
            </p:cNvSpPr>
            <p:nvPr/>
          </p:nvSpPr>
          <p:spPr bwMode="auto">
            <a:xfrm>
              <a:off x="1681117" y="2988237"/>
              <a:ext cx="304734" cy="313763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25000"/>
                </a:spcBef>
                <a:buClr>
                  <a:schemeClr val="bg1"/>
                </a:buClr>
                <a:buSzPct val="100000"/>
                <a:buFont typeface="Wingdings" pitchFamily="2" charset="2"/>
                <a:buNone/>
              </a:pPr>
              <a:r>
                <a:rPr lang="en-US" dirty="0"/>
                <a:t>0</a:t>
              </a:r>
            </a:p>
          </p:txBody>
        </p:sp>
        <p:cxnSp>
          <p:nvCxnSpPr>
            <p:cNvPr id="192" name="Elbow Connector 190"/>
            <p:cNvCxnSpPr>
              <a:cxnSpLocks noChangeShapeType="1"/>
              <a:stCxn id="191" idx="4"/>
            </p:cNvCxnSpPr>
            <p:nvPr/>
          </p:nvCxnSpPr>
          <p:spPr bwMode="auto">
            <a:xfrm rot="5400000">
              <a:off x="1581631" y="3400985"/>
              <a:ext cx="350838" cy="152868"/>
            </a:xfrm>
            <a:prstGeom prst="bentConnector3">
              <a:avLst>
                <a:gd name="adj1" fmla="val 41855"/>
              </a:avLst>
            </a:prstGeom>
            <a:noFill/>
            <a:ln w="9525" algn="ctr">
              <a:solidFill>
                <a:schemeClr val="tx1"/>
              </a:solidFill>
              <a:round/>
              <a:headEnd type="none" w="med" len="med"/>
              <a:tailEnd type="triangle" w="med" len="med"/>
            </a:ln>
          </p:spPr>
        </p:cxnSp>
        <p:cxnSp>
          <p:nvCxnSpPr>
            <p:cNvPr id="198" name="Straight Arrow Connector 230"/>
            <p:cNvCxnSpPr>
              <a:cxnSpLocks noChangeShapeType="1"/>
            </p:cNvCxnSpPr>
            <p:nvPr/>
          </p:nvCxnSpPr>
          <p:spPr bwMode="auto">
            <a:xfrm>
              <a:off x="1557790" y="4934989"/>
              <a:ext cx="1239" cy="242357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 type="none" w="med" len="med"/>
              <a:tailEnd type="triangle" w="med" len="med"/>
            </a:ln>
          </p:spPr>
        </p:cxnSp>
        <p:sp>
          <p:nvSpPr>
            <p:cNvPr id="199" name="TextBox 102"/>
            <p:cNvSpPr txBox="1">
              <a:spLocks noChangeArrowheads="1"/>
            </p:cNvSpPr>
            <p:nvPr/>
          </p:nvSpPr>
          <p:spPr bwMode="auto">
            <a:xfrm>
              <a:off x="1234100" y="5191053"/>
              <a:ext cx="627095" cy="2862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  <a:spcBef>
                  <a:spcPct val="25000"/>
                </a:spcBef>
                <a:buClr>
                  <a:schemeClr val="bg1"/>
                </a:buClr>
                <a:buSzPct val="100000"/>
                <a:buFont typeface="Wingdings" pitchFamily="2" charset="2"/>
                <a:buNone/>
              </a:pPr>
              <a:r>
                <a:rPr lang="en-US" sz="1400" dirty="0" smtClean="0"/>
                <a:t>done</a:t>
              </a:r>
              <a:endParaRPr lang="en-US" sz="1400" dirty="0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1171575" y="3019425"/>
              <a:ext cx="445956" cy="2862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sz="1400" dirty="0" smtClean="0"/>
                <a:t>+1</a:t>
              </a:r>
              <a:endParaRPr lang="en-US" sz="1400" dirty="0"/>
            </a:p>
          </p:txBody>
        </p:sp>
        <p:cxnSp>
          <p:nvCxnSpPr>
            <p:cNvPr id="84" name="Elbow Connector 190"/>
            <p:cNvCxnSpPr>
              <a:cxnSpLocks noChangeShapeType="1"/>
            </p:cNvCxnSpPr>
            <p:nvPr/>
          </p:nvCxnSpPr>
          <p:spPr bwMode="auto">
            <a:xfrm rot="16200000" flipH="1">
              <a:off x="1267306" y="3400985"/>
              <a:ext cx="350838" cy="152868"/>
            </a:xfrm>
            <a:prstGeom prst="bentConnector3">
              <a:avLst>
                <a:gd name="adj1" fmla="val 41855"/>
              </a:avLst>
            </a:prstGeom>
            <a:noFill/>
            <a:ln w="9525" algn="ctr">
              <a:solidFill>
                <a:schemeClr val="tx1"/>
              </a:solidFill>
              <a:round/>
              <a:headEnd type="none" w="med" len="med"/>
              <a:tailEnd type="triangle" w="med" len="med"/>
            </a:ln>
          </p:spPr>
        </p:cxnSp>
      </p:grpSp>
      <p:sp>
        <p:nvSpPr>
          <p:cNvPr id="24" name="Rectangle 13"/>
          <p:cNvSpPr>
            <a:spLocks noChangeArrowheads="1"/>
          </p:cNvSpPr>
          <p:nvPr/>
        </p:nvSpPr>
        <p:spPr bwMode="auto">
          <a:xfrm>
            <a:off x="6769997" y="4039655"/>
            <a:ext cx="1206500" cy="300570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2" charset="2"/>
              <a:buNone/>
            </a:pPr>
            <a:r>
              <a:rPr lang="en-US" sz="1400"/>
              <a:t>prod</a:t>
            </a:r>
          </a:p>
        </p:txBody>
      </p:sp>
      <p:grpSp>
        <p:nvGrpSpPr>
          <p:cNvPr id="13" name="Group 31"/>
          <p:cNvGrpSpPr>
            <a:grpSpLocks/>
          </p:cNvGrpSpPr>
          <p:nvPr/>
        </p:nvGrpSpPr>
        <p:grpSpPr bwMode="auto">
          <a:xfrm>
            <a:off x="6773185" y="4038600"/>
            <a:ext cx="101267" cy="290358"/>
            <a:chOff x="1539276" y="3050891"/>
            <a:chExt cx="300885" cy="310334"/>
          </a:xfrm>
        </p:grpSpPr>
        <p:cxnSp>
          <p:nvCxnSpPr>
            <p:cNvPr id="26" name="Straight Connector 135"/>
            <p:cNvCxnSpPr>
              <a:cxnSpLocks noChangeShapeType="1"/>
            </p:cNvCxnSpPr>
            <p:nvPr/>
          </p:nvCxnSpPr>
          <p:spPr bwMode="auto">
            <a:xfrm>
              <a:off x="1539276" y="3050891"/>
              <a:ext cx="295275" cy="147284"/>
            </a:xfrm>
            <a:prstGeom prst="line">
              <a:avLst/>
            </a:prstGeom>
            <a:noFill/>
            <a:ln w="12700" algn="ctr">
              <a:solidFill>
                <a:srgbClr val="FF0000"/>
              </a:solidFill>
              <a:round/>
              <a:headEnd/>
              <a:tailEnd/>
            </a:ln>
          </p:spPr>
        </p:cxnSp>
        <p:cxnSp>
          <p:nvCxnSpPr>
            <p:cNvPr id="27" name="Straight Connector 136"/>
            <p:cNvCxnSpPr>
              <a:cxnSpLocks noChangeShapeType="1"/>
            </p:cNvCxnSpPr>
            <p:nvPr/>
          </p:nvCxnSpPr>
          <p:spPr bwMode="auto">
            <a:xfrm flipV="1">
              <a:off x="1542841" y="3188945"/>
              <a:ext cx="297320" cy="172280"/>
            </a:xfrm>
            <a:prstGeom prst="line">
              <a:avLst/>
            </a:prstGeom>
            <a:noFill/>
            <a:ln w="12700" algn="ctr">
              <a:solidFill>
                <a:srgbClr val="FF0000"/>
              </a:solidFill>
              <a:round/>
              <a:headEnd/>
              <a:tailEnd/>
            </a:ln>
          </p:spPr>
        </p:cxnSp>
      </p:grpSp>
      <p:grpSp>
        <p:nvGrpSpPr>
          <p:cNvPr id="15" name="Group 100"/>
          <p:cNvGrpSpPr/>
          <p:nvPr/>
        </p:nvGrpSpPr>
        <p:grpSpPr>
          <a:xfrm>
            <a:off x="6822385" y="3244057"/>
            <a:ext cx="1228221" cy="2348520"/>
            <a:chOff x="6022285" y="3244057"/>
            <a:chExt cx="1228221" cy="2348520"/>
          </a:xfrm>
        </p:grpSpPr>
        <p:sp>
          <p:nvSpPr>
            <p:cNvPr id="10" name="TextBox 102"/>
            <p:cNvSpPr txBox="1">
              <a:spLocks noChangeArrowheads="1"/>
            </p:cNvSpPr>
            <p:nvPr/>
          </p:nvSpPr>
          <p:spPr bwMode="auto">
            <a:xfrm>
              <a:off x="6022285" y="5306345"/>
              <a:ext cx="1228221" cy="2862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  <a:spcBef>
                  <a:spcPct val="25000"/>
                </a:spcBef>
                <a:buClr>
                  <a:schemeClr val="bg1"/>
                </a:buClr>
                <a:buSzPct val="100000"/>
                <a:buFont typeface="Wingdings" pitchFamily="2" charset="2"/>
                <a:buNone/>
              </a:pPr>
              <a:r>
                <a:rPr lang="en-US" sz="1400" dirty="0" smtClean="0"/>
                <a:t>result (low)</a:t>
              </a:r>
              <a:endParaRPr lang="en-US" sz="1400" dirty="0"/>
            </a:p>
          </p:txBody>
        </p:sp>
        <p:grpSp>
          <p:nvGrpSpPr>
            <p:cNvPr id="18" name="Group 92"/>
            <p:cNvGrpSpPr/>
            <p:nvPr/>
          </p:nvGrpSpPr>
          <p:grpSpPr>
            <a:xfrm>
              <a:off x="6524625" y="3244057"/>
              <a:ext cx="554934" cy="1934368"/>
              <a:chOff x="6524625" y="3244057"/>
              <a:chExt cx="554934" cy="1934368"/>
            </a:xfrm>
          </p:grpSpPr>
          <p:cxnSp>
            <p:nvCxnSpPr>
              <p:cNvPr id="57" name="Straight Arrow Connector 254"/>
              <p:cNvCxnSpPr>
                <a:cxnSpLocks noChangeShapeType="1"/>
              </p:cNvCxnSpPr>
              <p:nvPr/>
            </p:nvCxnSpPr>
            <p:spPr bwMode="auto">
              <a:xfrm>
                <a:off x="6582672" y="4349750"/>
                <a:ext cx="0" cy="828675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69" name="Rectangle 13"/>
              <p:cNvSpPr>
                <a:spLocks noChangeArrowheads="1"/>
              </p:cNvSpPr>
              <p:nvPr/>
            </p:nvSpPr>
            <p:spPr bwMode="auto">
              <a:xfrm rot="10800000">
                <a:off x="6757297" y="3244057"/>
                <a:ext cx="322262" cy="29051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90000"/>
                  </a:lnSpc>
                  <a:spcBef>
                    <a:spcPct val="25000"/>
                  </a:spcBef>
                  <a:buClr>
                    <a:schemeClr val="bg1"/>
                  </a:buClr>
                  <a:buSzPct val="100000"/>
                  <a:buFont typeface="Wingdings" pitchFamily="2" charset="2"/>
                  <a:buNone/>
                </a:pPr>
                <a:r>
                  <a:rPr lang="en-US" sz="1400"/>
                  <a:t>&lt;&lt;</a:t>
                </a:r>
              </a:p>
            </p:txBody>
          </p:sp>
          <p:cxnSp>
            <p:nvCxnSpPr>
              <p:cNvPr id="70" name="Shape 256"/>
              <p:cNvCxnSpPr>
                <a:cxnSpLocks noChangeShapeType="1"/>
                <a:stCxn id="24" idx="2"/>
                <a:endCxn id="69" idx="2"/>
              </p:cNvCxnSpPr>
              <p:nvPr/>
            </p:nvCxnSpPr>
            <p:spPr bwMode="auto">
              <a:xfrm rot="5400000" flipH="1" flipV="1">
                <a:off x="6202466" y="3624263"/>
                <a:ext cx="1096168" cy="335756"/>
              </a:xfrm>
              <a:prstGeom prst="bentConnector5">
                <a:avLst>
                  <a:gd name="adj1" fmla="val -20854"/>
                  <a:gd name="adj2" fmla="val 247754"/>
                  <a:gd name="adj3" fmla="val 120854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02" name="Elbow Connector 193"/>
              <p:cNvCxnSpPr>
                <a:cxnSpLocks noChangeShapeType="1"/>
                <a:stCxn id="69" idx="0"/>
                <a:endCxn id="24" idx="0"/>
              </p:cNvCxnSpPr>
              <p:nvPr/>
            </p:nvCxnSpPr>
            <p:spPr bwMode="auto">
              <a:xfrm rot="5400000">
                <a:off x="6498007" y="3619234"/>
                <a:ext cx="505086" cy="335756"/>
              </a:xfrm>
              <a:prstGeom prst="bentConnector3">
                <a:avLst>
                  <a:gd name="adj1" fmla="val 50000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87" name="TextBox 86"/>
              <p:cNvSpPr txBox="1"/>
              <p:nvPr/>
            </p:nvSpPr>
            <p:spPr>
              <a:xfrm>
                <a:off x="6524625" y="3848100"/>
                <a:ext cx="521297" cy="2031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buNone/>
                </a:pPr>
                <a:r>
                  <a:rPr lang="en-US" sz="800" dirty="0" smtClean="0"/>
                  <a:t>[30:0]</a:t>
                </a:r>
                <a:endParaRPr lang="en-US" sz="800" dirty="0"/>
              </a:p>
            </p:txBody>
          </p:sp>
        </p:grpSp>
      </p:grpSp>
      <p:grpSp>
        <p:nvGrpSpPr>
          <p:cNvPr id="20" name="Group 94"/>
          <p:cNvGrpSpPr/>
          <p:nvPr/>
        </p:nvGrpSpPr>
        <p:grpSpPr>
          <a:xfrm>
            <a:off x="3495675" y="1631950"/>
            <a:ext cx="862666" cy="2914583"/>
            <a:chOff x="2695575" y="1631950"/>
            <a:chExt cx="862666" cy="2914583"/>
          </a:xfrm>
        </p:grpSpPr>
        <p:grpSp>
          <p:nvGrpSpPr>
            <p:cNvPr id="22" name="Group 91"/>
            <p:cNvGrpSpPr/>
            <p:nvPr/>
          </p:nvGrpSpPr>
          <p:grpSpPr>
            <a:xfrm>
              <a:off x="2756013" y="1631950"/>
              <a:ext cx="802228" cy="2708277"/>
              <a:chOff x="2756013" y="1631950"/>
              <a:chExt cx="802228" cy="2708277"/>
            </a:xfrm>
          </p:grpSpPr>
          <p:sp>
            <p:nvSpPr>
              <p:cNvPr id="9" name="TextBox 101"/>
              <p:cNvSpPr txBox="1">
                <a:spLocks noChangeArrowheads="1"/>
              </p:cNvSpPr>
              <p:nvPr/>
            </p:nvSpPr>
            <p:spPr bwMode="auto">
              <a:xfrm>
                <a:off x="3077019" y="1631950"/>
                <a:ext cx="481222" cy="2862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90000"/>
                  </a:lnSpc>
                  <a:spcBef>
                    <a:spcPct val="25000"/>
                  </a:spcBef>
                  <a:buClr>
                    <a:schemeClr val="bg1"/>
                  </a:buClr>
                  <a:buSzPct val="100000"/>
                  <a:buFont typeface="Wingdings" pitchFamily="2" charset="2"/>
                  <a:buNone/>
                </a:pPr>
                <a:r>
                  <a:rPr lang="en-US" sz="1400" dirty="0" err="1" smtClean="0"/>
                  <a:t>aIn</a:t>
                </a:r>
                <a:endParaRPr lang="en-US" sz="1400" dirty="0"/>
              </a:p>
            </p:txBody>
          </p:sp>
          <p:sp>
            <p:nvSpPr>
              <p:cNvPr id="29" name="Rectangle 13"/>
              <p:cNvSpPr>
                <a:spLocks noChangeArrowheads="1"/>
              </p:cNvSpPr>
              <p:nvPr/>
            </p:nvSpPr>
            <p:spPr bwMode="auto">
              <a:xfrm rot="10800000">
                <a:off x="2756013" y="2973388"/>
                <a:ext cx="322262" cy="29051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90000"/>
                  </a:lnSpc>
                  <a:spcBef>
                    <a:spcPct val="25000"/>
                  </a:spcBef>
                  <a:buClr>
                    <a:schemeClr val="bg1"/>
                  </a:buClr>
                  <a:buSzPct val="100000"/>
                  <a:buFont typeface="Wingdings" pitchFamily="2" charset="2"/>
                  <a:buNone/>
                </a:pPr>
                <a:r>
                  <a:rPr lang="en-US" sz="1400" dirty="0"/>
                  <a:t>&lt;&lt;</a:t>
                </a:r>
              </a:p>
            </p:txBody>
          </p:sp>
          <p:cxnSp>
            <p:nvCxnSpPr>
              <p:cNvPr id="34" name="Straight Arrow Connector 179"/>
              <p:cNvCxnSpPr>
                <a:cxnSpLocks noChangeShapeType="1"/>
              </p:cNvCxnSpPr>
              <p:nvPr/>
            </p:nvCxnSpPr>
            <p:spPr bwMode="auto">
              <a:xfrm flipH="1">
                <a:off x="3219894" y="1954213"/>
                <a:ext cx="0" cy="1693862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38" name="AutoShape 10"/>
              <p:cNvSpPr>
                <a:spLocks noChangeArrowheads="1"/>
              </p:cNvSpPr>
              <p:nvPr/>
            </p:nvSpPr>
            <p:spPr bwMode="auto">
              <a:xfrm>
                <a:off x="2909383" y="3652838"/>
                <a:ext cx="428625" cy="144462"/>
              </a:xfrm>
              <a:prstGeom prst="flowChartManualOperation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lnSpc>
                    <a:spcPct val="90000"/>
                  </a:lnSpc>
                  <a:spcBef>
                    <a:spcPct val="25000"/>
                  </a:spcBef>
                  <a:buClr>
                    <a:schemeClr val="bg1"/>
                  </a:buClr>
                  <a:buSzPct val="100000"/>
                  <a:buFont typeface="Wingdings" pitchFamily="2" charset="2"/>
                  <a:buChar char="•"/>
                </a:pPr>
                <a:endParaRPr lang="en-US"/>
              </a:p>
            </p:txBody>
          </p:sp>
          <p:cxnSp>
            <p:nvCxnSpPr>
              <p:cNvPr id="42" name="Elbow Connector 189"/>
              <p:cNvCxnSpPr>
                <a:cxnSpLocks noChangeShapeType="1"/>
              </p:cNvCxnSpPr>
              <p:nvPr/>
            </p:nvCxnSpPr>
            <p:spPr bwMode="auto">
              <a:xfrm rot="16200000" flipH="1">
                <a:off x="2790938" y="3405187"/>
                <a:ext cx="368300" cy="117475"/>
              </a:xfrm>
              <a:prstGeom prst="bentConnector3">
                <a:avLst>
                  <a:gd name="adj1" fmla="val 50000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50" name="Straight Arrow Connector 230"/>
              <p:cNvCxnSpPr>
                <a:cxnSpLocks noChangeShapeType="1"/>
                <a:stCxn id="38" idx="2"/>
                <a:endCxn id="19" idx="0"/>
              </p:cNvCxnSpPr>
              <p:nvPr/>
            </p:nvCxnSpPr>
            <p:spPr bwMode="auto">
              <a:xfrm>
                <a:off x="3123696" y="3797300"/>
                <a:ext cx="10764" cy="242357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58" name="Shape 256"/>
              <p:cNvCxnSpPr>
                <a:cxnSpLocks noChangeShapeType="1"/>
                <a:stCxn id="19" idx="2"/>
                <a:endCxn id="29" idx="2"/>
              </p:cNvCxnSpPr>
              <p:nvPr/>
            </p:nvCxnSpPr>
            <p:spPr bwMode="auto">
              <a:xfrm rot="5400000" flipH="1">
                <a:off x="2342382" y="3548150"/>
                <a:ext cx="1366839" cy="217316"/>
              </a:xfrm>
              <a:prstGeom prst="bentConnector5">
                <a:avLst>
                  <a:gd name="adj1" fmla="val -16725"/>
                  <a:gd name="adj2" fmla="val 386828"/>
                  <a:gd name="adj3" fmla="val 116725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 type="none" w="med" len="med"/>
                <a:tailEnd type="triangle" w="med" len="med"/>
              </a:ln>
            </p:spPr>
          </p:cxnSp>
        </p:grpSp>
        <p:sp>
          <p:nvSpPr>
            <p:cNvPr id="100" name="TextBox 99"/>
            <p:cNvSpPr txBox="1"/>
            <p:nvPr/>
          </p:nvSpPr>
          <p:spPr>
            <a:xfrm>
              <a:off x="2695575" y="4343400"/>
              <a:ext cx="428322" cy="2031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sz="800" dirty="0" smtClean="0"/>
                <a:t>31:0</a:t>
              </a:r>
              <a:endParaRPr lang="en-US" sz="800" dirty="0"/>
            </a:p>
          </p:txBody>
        </p:sp>
      </p:grpSp>
      <p:sp>
        <p:nvSpPr>
          <p:cNvPr id="63" name="Rectangle 13"/>
          <p:cNvSpPr>
            <a:spLocks noChangeArrowheads="1"/>
          </p:cNvSpPr>
          <p:nvPr/>
        </p:nvSpPr>
        <p:spPr bwMode="auto">
          <a:xfrm>
            <a:off x="5055962" y="4041770"/>
            <a:ext cx="1206500" cy="300570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2" charset="2"/>
              <a:buNone/>
            </a:pPr>
            <a:r>
              <a:rPr lang="en-US" sz="1400" dirty="0" err="1" smtClean="0"/>
              <a:t>tp</a:t>
            </a:r>
            <a:endParaRPr lang="en-US" sz="1400" dirty="0"/>
          </a:p>
        </p:txBody>
      </p:sp>
      <p:grpSp>
        <p:nvGrpSpPr>
          <p:cNvPr id="23" name="Group 31"/>
          <p:cNvGrpSpPr>
            <a:grpSpLocks/>
          </p:cNvGrpSpPr>
          <p:nvPr/>
        </p:nvGrpSpPr>
        <p:grpSpPr bwMode="auto">
          <a:xfrm>
            <a:off x="5059150" y="4040715"/>
            <a:ext cx="101267" cy="290358"/>
            <a:chOff x="1539276" y="3050891"/>
            <a:chExt cx="300885" cy="310334"/>
          </a:xfrm>
          <a:solidFill>
            <a:schemeClr val="bg1"/>
          </a:solidFill>
        </p:grpSpPr>
        <p:cxnSp>
          <p:nvCxnSpPr>
            <p:cNvPr id="65" name="Straight Connector 135"/>
            <p:cNvCxnSpPr>
              <a:cxnSpLocks noChangeShapeType="1"/>
            </p:cNvCxnSpPr>
            <p:nvPr/>
          </p:nvCxnSpPr>
          <p:spPr bwMode="auto">
            <a:xfrm>
              <a:off x="1539276" y="3050891"/>
              <a:ext cx="295275" cy="147284"/>
            </a:xfrm>
            <a:prstGeom prst="line">
              <a:avLst/>
            </a:prstGeom>
            <a:grpFill/>
            <a:ln w="12700" algn="ctr">
              <a:solidFill>
                <a:srgbClr val="FF0000"/>
              </a:solidFill>
              <a:round/>
              <a:headEnd/>
              <a:tailEnd/>
            </a:ln>
          </p:spPr>
        </p:cxnSp>
        <p:cxnSp>
          <p:nvCxnSpPr>
            <p:cNvPr id="66" name="Straight Connector 136"/>
            <p:cNvCxnSpPr>
              <a:cxnSpLocks noChangeShapeType="1"/>
            </p:cNvCxnSpPr>
            <p:nvPr/>
          </p:nvCxnSpPr>
          <p:spPr bwMode="auto">
            <a:xfrm flipV="1">
              <a:off x="1542841" y="3188945"/>
              <a:ext cx="297320" cy="172280"/>
            </a:xfrm>
            <a:prstGeom prst="line">
              <a:avLst/>
            </a:prstGeom>
            <a:grpFill/>
            <a:ln w="12700" algn="ctr">
              <a:solidFill>
                <a:srgbClr val="FF0000"/>
              </a:solidFill>
              <a:round/>
              <a:headEnd/>
              <a:tailEnd/>
            </a:ln>
          </p:spPr>
        </p:cxnSp>
      </p:grpSp>
      <p:grpSp>
        <p:nvGrpSpPr>
          <p:cNvPr id="25" name="Group 102"/>
          <p:cNvGrpSpPr/>
          <p:nvPr/>
        </p:nvGrpSpPr>
        <p:grpSpPr>
          <a:xfrm>
            <a:off x="2547391" y="3657600"/>
            <a:ext cx="541519" cy="313932"/>
            <a:chOff x="1747291" y="3657600"/>
            <a:chExt cx="541519" cy="313932"/>
          </a:xfrm>
        </p:grpSpPr>
        <p:cxnSp>
          <p:nvCxnSpPr>
            <p:cNvPr id="138" name="Straight Arrow Connector 137"/>
            <p:cNvCxnSpPr/>
            <p:nvPr/>
          </p:nvCxnSpPr>
          <p:spPr bwMode="auto">
            <a:xfrm flipH="1" flipV="1">
              <a:off x="1747291" y="3724275"/>
              <a:ext cx="319634" cy="794"/>
            </a:xfrm>
            <a:prstGeom prst="straightConnector1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142" name="TextBox 141"/>
            <p:cNvSpPr txBox="1"/>
            <p:nvPr/>
          </p:nvSpPr>
          <p:spPr>
            <a:xfrm>
              <a:off x="1866900" y="3657600"/>
              <a:ext cx="421910" cy="3139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sz="1600" dirty="0" smtClean="0">
                  <a:solidFill>
                    <a:srgbClr val="FF0000"/>
                  </a:solidFill>
                </a:rPr>
                <a:t>s1</a:t>
              </a:r>
              <a:endParaRPr lang="en-US" sz="16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8" name="Group 103"/>
          <p:cNvGrpSpPr/>
          <p:nvPr/>
        </p:nvGrpSpPr>
        <p:grpSpPr>
          <a:xfrm>
            <a:off x="4080916" y="3695700"/>
            <a:ext cx="531994" cy="313932"/>
            <a:chOff x="3280816" y="3695700"/>
            <a:chExt cx="531994" cy="313932"/>
          </a:xfrm>
        </p:grpSpPr>
        <p:cxnSp>
          <p:nvCxnSpPr>
            <p:cNvPr id="141" name="Straight Arrow Connector 140"/>
            <p:cNvCxnSpPr/>
            <p:nvPr/>
          </p:nvCxnSpPr>
          <p:spPr bwMode="auto">
            <a:xfrm flipH="1" flipV="1">
              <a:off x="3280816" y="3752850"/>
              <a:ext cx="319634" cy="794"/>
            </a:xfrm>
            <a:prstGeom prst="straightConnector1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143" name="TextBox 142"/>
            <p:cNvSpPr txBox="1"/>
            <p:nvPr/>
          </p:nvSpPr>
          <p:spPr>
            <a:xfrm>
              <a:off x="3390900" y="3695700"/>
              <a:ext cx="421910" cy="3139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sz="1600" dirty="0" smtClean="0">
                  <a:solidFill>
                    <a:srgbClr val="FF0000"/>
                  </a:solidFill>
                </a:rPr>
                <a:t>s1</a:t>
              </a:r>
              <a:endParaRPr lang="en-US" sz="16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0" name="Group 111"/>
          <p:cNvGrpSpPr/>
          <p:nvPr/>
        </p:nvGrpSpPr>
        <p:grpSpPr>
          <a:xfrm>
            <a:off x="5576341" y="3000375"/>
            <a:ext cx="712969" cy="313932"/>
            <a:chOff x="4776241" y="3000375"/>
            <a:chExt cx="712969" cy="313932"/>
          </a:xfrm>
        </p:grpSpPr>
        <p:cxnSp>
          <p:nvCxnSpPr>
            <p:cNvPr id="140" name="Straight Arrow Connector 139"/>
            <p:cNvCxnSpPr/>
            <p:nvPr/>
          </p:nvCxnSpPr>
          <p:spPr bwMode="auto">
            <a:xfrm flipH="1" flipV="1">
              <a:off x="4776241" y="3152775"/>
              <a:ext cx="319634" cy="794"/>
            </a:xfrm>
            <a:prstGeom prst="straightConnector1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144" name="TextBox 143"/>
            <p:cNvSpPr txBox="1"/>
            <p:nvPr/>
          </p:nvSpPr>
          <p:spPr>
            <a:xfrm>
              <a:off x="5067300" y="3000375"/>
              <a:ext cx="421910" cy="3139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sz="1600" dirty="0" smtClean="0">
                  <a:solidFill>
                    <a:srgbClr val="FF0000"/>
                  </a:solidFill>
                </a:rPr>
                <a:t>s1</a:t>
              </a:r>
              <a:endParaRPr lang="en-US" sz="16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3" name="Group 104"/>
          <p:cNvGrpSpPr/>
          <p:nvPr/>
        </p:nvGrpSpPr>
        <p:grpSpPr>
          <a:xfrm>
            <a:off x="1733550" y="4143375"/>
            <a:ext cx="421910" cy="313932"/>
            <a:chOff x="933450" y="4143375"/>
            <a:chExt cx="421910" cy="313932"/>
          </a:xfrm>
        </p:grpSpPr>
        <p:cxnSp>
          <p:nvCxnSpPr>
            <p:cNvPr id="139" name="Straight Arrow Connector 138"/>
            <p:cNvCxnSpPr/>
            <p:nvPr/>
          </p:nvCxnSpPr>
          <p:spPr bwMode="auto">
            <a:xfrm flipV="1">
              <a:off x="1032916" y="4200525"/>
              <a:ext cx="319634" cy="794"/>
            </a:xfrm>
            <a:prstGeom prst="straightConnector1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151" name="TextBox 150"/>
            <p:cNvSpPr txBox="1"/>
            <p:nvPr/>
          </p:nvSpPr>
          <p:spPr>
            <a:xfrm>
              <a:off x="933450" y="4143375"/>
              <a:ext cx="421910" cy="3139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sz="1600" dirty="0" smtClean="0">
                  <a:solidFill>
                    <a:srgbClr val="FF0000"/>
                  </a:solidFill>
                </a:rPr>
                <a:t>s2</a:t>
              </a:r>
              <a:endParaRPr lang="en-US" sz="16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5" name="Group 105"/>
          <p:cNvGrpSpPr/>
          <p:nvPr/>
        </p:nvGrpSpPr>
        <p:grpSpPr>
          <a:xfrm>
            <a:off x="2905125" y="4162425"/>
            <a:ext cx="421910" cy="313932"/>
            <a:chOff x="2105025" y="4162425"/>
            <a:chExt cx="421910" cy="313932"/>
          </a:xfrm>
        </p:grpSpPr>
        <p:cxnSp>
          <p:nvCxnSpPr>
            <p:cNvPr id="145" name="Straight Arrow Connector 144"/>
            <p:cNvCxnSpPr/>
            <p:nvPr/>
          </p:nvCxnSpPr>
          <p:spPr bwMode="auto">
            <a:xfrm flipV="1">
              <a:off x="2194966" y="4210050"/>
              <a:ext cx="319634" cy="794"/>
            </a:xfrm>
            <a:prstGeom prst="straightConnector1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152" name="TextBox 151"/>
            <p:cNvSpPr txBox="1"/>
            <p:nvPr/>
          </p:nvSpPr>
          <p:spPr>
            <a:xfrm>
              <a:off x="2105025" y="4162425"/>
              <a:ext cx="421910" cy="3139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sz="1600" dirty="0" smtClean="0">
                  <a:solidFill>
                    <a:srgbClr val="FF0000"/>
                  </a:solidFill>
                </a:rPr>
                <a:t>s2</a:t>
              </a:r>
              <a:endParaRPr lang="en-US" sz="16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6" name="Group 106"/>
          <p:cNvGrpSpPr/>
          <p:nvPr/>
        </p:nvGrpSpPr>
        <p:grpSpPr>
          <a:xfrm>
            <a:off x="4657725" y="4171950"/>
            <a:ext cx="421910" cy="313932"/>
            <a:chOff x="3857625" y="4171950"/>
            <a:chExt cx="421910" cy="313932"/>
          </a:xfrm>
        </p:grpSpPr>
        <p:cxnSp>
          <p:nvCxnSpPr>
            <p:cNvPr id="146" name="Straight Arrow Connector 145"/>
            <p:cNvCxnSpPr/>
            <p:nvPr/>
          </p:nvCxnSpPr>
          <p:spPr bwMode="auto">
            <a:xfrm flipV="1">
              <a:off x="3947566" y="4200525"/>
              <a:ext cx="319634" cy="794"/>
            </a:xfrm>
            <a:prstGeom prst="straightConnector1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153" name="TextBox 152"/>
            <p:cNvSpPr txBox="1"/>
            <p:nvPr/>
          </p:nvSpPr>
          <p:spPr>
            <a:xfrm>
              <a:off x="3857625" y="4171950"/>
              <a:ext cx="421910" cy="3139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sz="1600" dirty="0" smtClean="0">
                  <a:solidFill>
                    <a:srgbClr val="FF0000"/>
                  </a:solidFill>
                </a:rPr>
                <a:t>s2</a:t>
              </a:r>
              <a:endParaRPr lang="en-US" sz="16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7" name="Group 109"/>
          <p:cNvGrpSpPr/>
          <p:nvPr/>
        </p:nvGrpSpPr>
        <p:grpSpPr>
          <a:xfrm>
            <a:off x="6410325" y="4181475"/>
            <a:ext cx="421910" cy="313932"/>
            <a:chOff x="5610225" y="4181475"/>
            <a:chExt cx="421910" cy="313932"/>
          </a:xfrm>
        </p:grpSpPr>
        <p:cxnSp>
          <p:nvCxnSpPr>
            <p:cNvPr id="148" name="Straight Arrow Connector 147"/>
            <p:cNvCxnSpPr/>
            <p:nvPr/>
          </p:nvCxnSpPr>
          <p:spPr bwMode="auto">
            <a:xfrm flipV="1">
              <a:off x="5652541" y="4200525"/>
              <a:ext cx="319634" cy="794"/>
            </a:xfrm>
            <a:prstGeom prst="straightConnector1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154" name="TextBox 153"/>
            <p:cNvSpPr txBox="1"/>
            <p:nvPr/>
          </p:nvSpPr>
          <p:spPr>
            <a:xfrm>
              <a:off x="5610225" y="4181475"/>
              <a:ext cx="421910" cy="3139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sz="1600" dirty="0" smtClean="0">
                  <a:solidFill>
                    <a:srgbClr val="FF0000"/>
                  </a:solidFill>
                </a:rPr>
                <a:t>s2</a:t>
              </a:r>
              <a:endParaRPr lang="en-US" sz="16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9" name="Group 112"/>
          <p:cNvGrpSpPr/>
          <p:nvPr/>
        </p:nvGrpSpPr>
        <p:grpSpPr>
          <a:xfrm>
            <a:off x="4933950" y="1866900"/>
            <a:ext cx="647700" cy="313932"/>
            <a:chOff x="4133850" y="1866900"/>
            <a:chExt cx="647700" cy="313932"/>
          </a:xfrm>
        </p:grpSpPr>
        <p:cxnSp>
          <p:nvCxnSpPr>
            <p:cNvPr id="150" name="Straight Arrow Connector 149"/>
            <p:cNvCxnSpPr/>
            <p:nvPr/>
          </p:nvCxnSpPr>
          <p:spPr bwMode="auto">
            <a:xfrm flipV="1">
              <a:off x="4461916" y="2028825"/>
              <a:ext cx="319634" cy="794"/>
            </a:xfrm>
            <a:prstGeom prst="straightConnector1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155" name="TextBox 154"/>
            <p:cNvSpPr txBox="1"/>
            <p:nvPr/>
          </p:nvSpPr>
          <p:spPr>
            <a:xfrm>
              <a:off x="4133850" y="1866900"/>
              <a:ext cx="421910" cy="3139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sz="1600" dirty="0" smtClean="0">
                  <a:solidFill>
                    <a:srgbClr val="FF0000"/>
                  </a:solidFill>
                </a:rPr>
                <a:t>s1</a:t>
              </a:r>
              <a:endParaRPr lang="en-US" sz="16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56" name="TextBox 155"/>
          <p:cNvSpPr txBox="1"/>
          <p:nvPr/>
        </p:nvSpPr>
        <p:spPr>
          <a:xfrm>
            <a:off x="5370447" y="5762625"/>
            <a:ext cx="2973891" cy="7232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s1</a:t>
            </a:r>
            <a:r>
              <a:rPr lang="en-US" dirty="0" smtClean="0"/>
              <a:t> = </a:t>
            </a:r>
            <a:r>
              <a:rPr lang="en-US" dirty="0" err="1" smtClean="0"/>
              <a:t>start_en</a:t>
            </a:r>
            <a:endParaRPr lang="en-US" dirty="0" smtClean="0"/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s2</a:t>
            </a:r>
            <a:r>
              <a:rPr lang="en-US" dirty="0" smtClean="0"/>
              <a:t> = </a:t>
            </a:r>
            <a:r>
              <a:rPr lang="en-US" dirty="0" err="1" smtClean="0"/>
              <a:t>start_en</a:t>
            </a:r>
            <a:r>
              <a:rPr lang="en-US" dirty="0" smtClean="0"/>
              <a:t> | !done</a:t>
            </a:r>
            <a:endParaRPr lang="en-US" dirty="0"/>
          </a:p>
        </p:txBody>
      </p:sp>
      <p:grpSp>
        <p:nvGrpSpPr>
          <p:cNvPr id="41" name="Group 10"/>
          <p:cNvGrpSpPr/>
          <p:nvPr/>
        </p:nvGrpSpPr>
        <p:grpSpPr>
          <a:xfrm>
            <a:off x="4400550" y="2102412"/>
            <a:ext cx="2535437" cy="3487259"/>
            <a:chOff x="4400550" y="2102412"/>
            <a:chExt cx="2535437" cy="3487259"/>
          </a:xfrm>
        </p:grpSpPr>
        <p:sp>
          <p:nvSpPr>
            <p:cNvPr id="130" name="TextBox 102"/>
            <p:cNvSpPr txBox="1">
              <a:spLocks noChangeArrowheads="1"/>
            </p:cNvSpPr>
            <p:nvPr/>
          </p:nvSpPr>
          <p:spPr bwMode="auto">
            <a:xfrm>
              <a:off x="5265149" y="5303439"/>
              <a:ext cx="1311578" cy="2862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  <a:spcBef>
                  <a:spcPct val="25000"/>
                </a:spcBef>
                <a:buClr>
                  <a:schemeClr val="bg1"/>
                </a:buClr>
                <a:buSzPct val="100000"/>
                <a:buFont typeface="Wingdings" pitchFamily="2" charset="2"/>
                <a:buNone/>
              </a:pPr>
              <a:r>
                <a:rPr lang="en-US" sz="1400" dirty="0" smtClean="0"/>
                <a:t>result (high)</a:t>
              </a:r>
              <a:endParaRPr lang="en-US" sz="1400" dirty="0"/>
            </a:p>
          </p:txBody>
        </p:sp>
        <p:grpSp>
          <p:nvGrpSpPr>
            <p:cNvPr id="43" name="Group 124"/>
            <p:cNvGrpSpPr/>
            <p:nvPr/>
          </p:nvGrpSpPr>
          <p:grpSpPr>
            <a:xfrm>
              <a:off x="4400550" y="2102412"/>
              <a:ext cx="2535437" cy="3069591"/>
              <a:chOff x="4400550" y="2121462"/>
              <a:chExt cx="2535437" cy="3069591"/>
            </a:xfrm>
          </p:grpSpPr>
          <p:sp>
            <p:nvSpPr>
              <p:cNvPr id="85" name="TextBox 84"/>
              <p:cNvSpPr txBox="1"/>
              <p:nvPr/>
            </p:nvSpPr>
            <p:spPr>
              <a:xfrm>
                <a:off x="6619875" y="3867150"/>
                <a:ext cx="316112" cy="2031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buNone/>
                </a:pPr>
                <a:r>
                  <a:rPr lang="en-US" sz="800" dirty="0" smtClean="0"/>
                  <a:t>31</a:t>
                </a:r>
                <a:endParaRPr lang="en-US" sz="800" dirty="0"/>
              </a:p>
            </p:txBody>
          </p:sp>
          <p:cxnSp>
            <p:nvCxnSpPr>
              <p:cNvPr id="96" name="Straight Arrow Connector 95"/>
              <p:cNvCxnSpPr/>
              <p:nvPr/>
            </p:nvCxnSpPr>
            <p:spPr bwMode="auto">
              <a:xfrm>
                <a:off x="5657850" y="3762375"/>
                <a:ext cx="1362" cy="260345"/>
              </a:xfrm>
              <a:prstGeom prst="straightConnector1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sp>
            <p:nvSpPr>
              <p:cNvPr id="99" name="TextBox 98"/>
              <p:cNvSpPr txBox="1"/>
              <p:nvPr/>
            </p:nvSpPr>
            <p:spPr>
              <a:xfrm>
                <a:off x="5724525" y="3724275"/>
                <a:ext cx="250390" cy="2031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buNone/>
                </a:pPr>
                <a:r>
                  <a:rPr lang="en-US" sz="800" dirty="0" smtClean="0"/>
                  <a:t>0</a:t>
                </a:r>
                <a:endParaRPr lang="en-US" sz="800" dirty="0"/>
              </a:p>
            </p:txBody>
          </p:sp>
          <p:grpSp>
            <p:nvGrpSpPr>
              <p:cNvPr id="44" name="Group 123"/>
              <p:cNvGrpSpPr/>
              <p:nvPr/>
            </p:nvGrpSpPr>
            <p:grpSpPr>
              <a:xfrm>
                <a:off x="4400550" y="2121462"/>
                <a:ext cx="2505075" cy="3069591"/>
                <a:chOff x="4400550" y="2121462"/>
                <a:chExt cx="2505075" cy="3069591"/>
              </a:xfrm>
            </p:grpSpPr>
            <p:sp>
              <p:nvSpPr>
                <p:cNvPr id="31" name="Freeform 20"/>
                <p:cNvSpPr>
                  <a:spLocks/>
                </p:cNvSpPr>
                <p:nvPr/>
              </p:nvSpPr>
              <p:spPr bwMode="auto">
                <a:xfrm rot="5400000">
                  <a:off x="5451542" y="3262379"/>
                  <a:ext cx="382587" cy="611055"/>
                </a:xfrm>
                <a:custGeom>
                  <a:avLst/>
                  <a:gdLst>
                    <a:gd name="T0" fmla="*/ 0 w 241"/>
                    <a:gd name="T1" fmla="*/ 0 h 385"/>
                    <a:gd name="T2" fmla="*/ 0 w 241"/>
                    <a:gd name="T3" fmla="*/ 160 h 385"/>
                    <a:gd name="T4" fmla="*/ 48 w 241"/>
                    <a:gd name="T5" fmla="*/ 192 h 385"/>
                    <a:gd name="T6" fmla="*/ 0 w 241"/>
                    <a:gd name="T7" fmla="*/ 224 h 385"/>
                    <a:gd name="T8" fmla="*/ 0 w 241"/>
                    <a:gd name="T9" fmla="*/ 384 h 385"/>
                    <a:gd name="T10" fmla="*/ 240 w 241"/>
                    <a:gd name="T11" fmla="*/ 288 h 385"/>
                    <a:gd name="T12" fmla="*/ 240 w 241"/>
                    <a:gd name="T13" fmla="*/ 96 h 385"/>
                    <a:gd name="T14" fmla="*/ 0 w 241"/>
                    <a:gd name="T15" fmla="*/ 0 h 38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241"/>
                    <a:gd name="T25" fmla="*/ 0 h 385"/>
                    <a:gd name="T26" fmla="*/ 241 w 241"/>
                    <a:gd name="T27" fmla="*/ 385 h 385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241" h="385">
                      <a:moveTo>
                        <a:pt x="0" y="0"/>
                      </a:moveTo>
                      <a:lnTo>
                        <a:pt x="0" y="160"/>
                      </a:lnTo>
                      <a:lnTo>
                        <a:pt x="48" y="192"/>
                      </a:lnTo>
                      <a:lnTo>
                        <a:pt x="0" y="224"/>
                      </a:lnTo>
                      <a:lnTo>
                        <a:pt x="0" y="384"/>
                      </a:lnTo>
                      <a:lnTo>
                        <a:pt x="240" y="288"/>
                      </a:lnTo>
                      <a:lnTo>
                        <a:pt x="240" y="96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bg1"/>
                </a:solidFill>
                <a:ln w="1905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vert="vert270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-96" charset="2"/>
                    <a:buNone/>
                    <a:defRPr/>
                  </a:pPr>
                  <a:r>
                    <a:rPr lang="en-US" sz="900" dirty="0">
                      <a:latin typeface="Verdana" pitchFamily="-96" charset="0"/>
                    </a:rPr>
                    <a:t>    add</a:t>
                  </a:r>
                </a:p>
              </p:txBody>
            </p:sp>
            <p:cxnSp>
              <p:nvCxnSpPr>
                <p:cNvPr id="128" name="Straight Arrow Connector 254"/>
                <p:cNvCxnSpPr>
                  <a:cxnSpLocks noChangeShapeType="1"/>
                </p:cNvCxnSpPr>
                <p:nvPr/>
              </p:nvCxnSpPr>
              <p:spPr bwMode="auto">
                <a:xfrm>
                  <a:off x="5678262" y="4342340"/>
                  <a:ext cx="2262" cy="848713"/>
                </a:xfrm>
                <a:prstGeom prst="straightConnector1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 type="none" w="med" len="med"/>
                  <a:tailEnd type="triangle" w="med" len="med"/>
                </a:ln>
              </p:spPr>
            </p:cxnSp>
            <p:sp>
              <p:nvSpPr>
                <p:cNvPr id="98" name="Freeform 97"/>
                <p:cNvSpPr/>
                <p:nvPr/>
              </p:nvSpPr>
              <p:spPr bwMode="auto">
                <a:xfrm>
                  <a:off x="5743575" y="3771900"/>
                  <a:ext cx="1162050" cy="276225"/>
                </a:xfrm>
                <a:custGeom>
                  <a:avLst/>
                  <a:gdLst>
                    <a:gd name="connsiteX0" fmla="*/ 0 w 809625"/>
                    <a:gd name="connsiteY0" fmla="*/ 0 h 276225"/>
                    <a:gd name="connsiteX1" fmla="*/ 19050 w 809625"/>
                    <a:gd name="connsiteY1" fmla="*/ 95250 h 276225"/>
                    <a:gd name="connsiteX2" fmla="*/ 809625 w 809625"/>
                    <a:gd name="connsiteY2" fmla="*/ 104775 h 276225"/>
                    <a:gd name="connsiteX3" fmla="*/ 809625 w 809625"/>
                    <a:gd name="connsiteY3" fmla="*/ 276225 h 2762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09625" h="276225">
                      <a:moveTo>
                        <a:pt x="0" y="0"/>
                      </a:moveTo>
                      <a:lnTo>
                        <a:pt x="19050" y="95250"/>
                      </a:lnTo>
                      <a:lnTo>
                        <a:pt x="809625" y="104775"/>
                      </a:lnTo>
                      <a:lnTo>
                        <a:pt x="809625" y="276225"/>
                      </a:lnTo>
                    </a:path>
                  </a:pathLst>
                </a:cu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90000"/>
                    </a:lnSpc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tabLst/>
                  </a:pPr>
                  <a:endParaRPr kumimoji="0" lang="en-US" sz="20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Verdana" pitchFamily="34" charset="0"/>
                  </a:endParaRPr>
                </a:p>
              </p:txBody>
            </p:sp>
            <p:grpSp>
              <p:nvGrpSpPr>
                <p:cNvPr id="45" name="Group 122"/>
                <p:cNvGrpSpPr/>
                <p:nvPr/>
              </p:nvGrpSpPr>
              <p:grpSpPr>
                <a:xfrm>
                  <a:off x="5187513" y="2578662"/>
                  <a:ext cx="428625" cy="797157"/>
                  <a:chOff x="5187513" y="2578662"/>
                  <a:chExt cx="428625" cy="797157"/>
                </a:xfrm>
              </p:grpSpPr>
              <p:sp>
                <p:nvSpPr>
                  <p:cNvPr id="40" name="AutoShape 10"/>
                  <p:cNvSpPr>
                    <a:spLocks noChangeArrowheads="1"/>
                  </p:cNvSpPr>
                  <p:nvPr/>
                </p:nvSpPr>
                <p:spPr bwMode="auto">
                  <a:xfrm>
                    <a:off x="5187513" y="3062288"/>
                    <a:ext cx="428625" cy="144462"/>
                  </a:xfrm>
                  <a:prstGeom prst="flowChartManualOperation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>
                      <a:lnSpc>
                        <a:spcPct val="90000"/>
                      </a:lnSpc>
                      <a:spcBef>
                        <a:spcPct val="25000"/>
                      </a:spcBef>
                      <a:buClr>
                        <a:schemeClr val="bg1"/>
                      </a:buClr>
                      <a:buSzPct val="100000"/>
                      <a:buFont typeface="Wingdings" pitchFamily="2" charset="2"/>
                      <a:buChar char="•"/>
                    </a:pPr>
                    <a:endParaRPr lang="en-US"/>
                  </a:p>
                </p:txBody>
              </p:sp>
              <p:sp>
                <p:nvSpPr>
                  <p:cNvPr id="32" name="Oval 149"/>
                  <p:cNvSpPr>
                    <a:spLocks noChangeArrowheads="1"/>
                  </p:cNvSpPr>
                  <p:nvPr/>
                </p:nvSpPr>
                <p:spPr bwMode="auto">
                  <a:xfrm flipH="1">
                    <a:off x="5256213" y="2578662"/>
                    <a:ext cx="304734" cy="313763"/>
                  </a:xfrm>
                  <a:prstGeom prst="ellipse">
                    <a:avLst/>
                  </a:prstGeom>
                  <a:noFill/>
                  <a:ln w="25400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>
                      <a:lnSpc>
                        <a:spcPct val="90000"/>
                      </a:lnSpc>
                      <a:spcBef>
                        <a:spcPct val="25000"/>
                      </a:spcBef>
                      <a:buClr>
                        <a:schemeClr val="bg1"/>
                      </a:buClr>
                      <a:buSzPct val="100000"/>
                      <a:buFont typeface="Wingdings" pitchFamily="2" charset="2"/>
                      <a:buNone/>
                    </a:pPr>
                    <a:r>
                      <a:rPr lang="en-US" dirty="0"/>
                      <a:t>0</a:t>
                    </a:r>
                  </a:p>
                </p:txBody>
              </p:sp>
              <p:cxnSp>
                <p:nvCxnSpPr>
                  <p:cNvPr id="76" name="Straight Arrow Connector 214"/>
                  <p:cNvCxnSpPr>
                    <a:cxnSpLocks noChangeShapeType="1"/>
                  </p:cNvCxnSpPr>
                  <p:nvPr/>
                </p:nvCxnSpPr>
                <p:spPr bwMode="auto">
                  <a:xfrm flipH="1">
                    <a:off x="5415095" y="3209925"/>
                    <a:ext cx="4630" cy="165894"/>
                  </a:xfrm>
                  <a:prstGeom prst="straightConnector1">
                    <a:avLst/>
                  </a:prstGeom>
                  <a:noFill/>
                  <a:ln w="9525" algn="ctr">
                    <a:solidFill>
                      <a:schemeClr val="tx1"/>
                    </a:solidFill>
                    <a:round/>
                    <a:headEnd type="none" w="med" len="med"/>
                    <a:tailEnd type="triangle" w="med" len="med"/>
                  </a:ln>
                </p:spPr>
              </p:cxnSp>
              <p:cxnSp>
                <p:nvCxnSpPr>
                  <p:cNvPr id="115" name="Straight Arrow Connector 114"/>
                  <p:cNvCxnSpPr>
                    <a:stCxn id="32" idx="4"/>
                  </p:cNvCxnSpPr>
                  <p:nvPr/>
                </p:nvCxnSpPr>
                <p:spPr bwMode="auto">
                  <a:xfrm flipH="1">
                    <a:off x="5391150" y="2892425"/>
                    <a:ext cx="17430" cy="174625"/>
                  </a:xfrm>
                  <a:prstGeom prst="straightConnector1">
                    <a:avLst/>
                  </a:prstGeom>
                  <a:no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  <a:effectLst/>
                </p:spPr>
              </p:cxnSp>
            </p:grpSp>
            <p:sp>
              <p:nvSpPr>
                <p:cNvPr id="111" name="Freeform 110"/>
                <p:cNvSpPr/>
                <p:nvPr/>
              </p:nvSpPr>
              <p:spPr bwMode="auto">
                <a:xfrm>
                  <a:off x="4895850" y="2867025"/>
                  <a:ext cx="771525" cy="1704975"/>
                </a:xfrm>
                <a:custGeom>
                  <a:avLst/>
                  <a:gdLst>
                    <a:gd name="connsiteX0" fmla="*/ 771525 w 771525"/>
                    <a:gd name="connsiteY0" fmla="*/ 1704975 h 1704975"/>
                    <a:gd name="connsiteX1" fmla="*/ 0 w 771525"/>
                    <a:gd name="connsiteY1" fmla="*/ 1704975 h 1704975"/>
                    <a:gd name="connsiteX2" fmla="*/ 9525 w 771525"/>
                    <a:gd name="connsiteY2" fmla="*/ 0 h 1704975"/>
                    <a:gd name="connsiteX3" fmla="*/ 371475 w 771525"/>
                    <a:gd name="connsiteY3" fmla="*/ 0 h 1704975"/>
                    <a:gd name="connsiteX4" fmla="*/ 371475 w 771525"/>
                    <a:gd name="connsiteY4" fmla="*/ 152400 h 1704975"/>
                    <a:gd name="connsiteX0" fmla="*/ 771525 w 771525"/>
                    <a:gd name="connsiteY0" fmla="*/ 1704975 h 1704975"/>
                    <a:gd name="connsiteX1" fmla="*/ 0 w 771525"/>
                    <a:gd name="connsiteY1" fmla="*/ 1704975 h 1704975"/>
                    <a:gd name="connsiteX2" fmla="*/ 9525 w 771525"/>
                    <a:gd name="connsiteY2" fmla="*/ 0 h 1704975"/>
                    <a:gd name="connsiteX3" fmla="*/ 371475 w 771525"/>
                    <a:gd name="connsiteY3" fmla="*/ 0 h 1704975"/>
                    <a:gd name="connsiteX4" fmla="*/ 371475 w 771525"/>
                    <a:gd name="connsiteY4" fmla="*/ 219075 h 17049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71525" h="1704975">
                      <a:moveTo>
                        <a:pt x="771525" y="1704975"/>
                      </a:moveTo>
                      <a:lnTo>
                        <a:pt x="0" y="1704975"/>
                      </a:lnTo>
                      <a:lnTo>
                        <a:pt x="9525" y="0"/>
                      </a:lnTo>
                      <a:lnTo>
                        <a:pt x="371475" y="0"/>
                      </a:lnTo>
                      <a:lnTo>
                        <a:pt x="371475" y="219075"/>
                      </a:lnTo>
                    </a:path>
                  </a:pathLst>
                </a:cu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90000"/>
                    </a:lnSpc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tabLst/>
                  </a:pPr>
                  <a:endParaRPr kumimoji="0" lang="en-US" sz="20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Verdana" pitchFamily="34" charset="0"/>
                  </a:endParaRPr>
                </a:p>
              </p:txBody>
            </p:sp>
            <p:sp>
              <p:nvSpPr>
                <p:cNvPr id="121" name="Freeform 120"/>
                <p:cNvSpPr/>
                <p:nvPr/>
              </p:nvSpPr>
              <p:spPr bwMode="auto">
                <a:xfrm>
                  <a:off x="4467225" y="2514601"/>
                  <a:ext cx="1152525" cy="2038350"/>
                </a:xfrm>
                <a:custGeom>
                  <a:avLst/>
                  <a:gdLst>
                    <a:gd name="connsiteX0" fmla="*/ 0 w 1343025"/>
                    <a:gd name="connsiteY0" fmla="*/ 1924050 h 2124075"/>
                    <a:gd name="connsiteX1" fmla="*/ 0 w 1343025"/>
                    <a:gd name="connsiteY1" fmla="*/ 2124075 h 2124075"/>
                    <a:gd name="connsiteX2" fmla="*/ 247650 w 1343025"/>
                    <a:gd name="connsiteY2" fmla="*/ 2124075 h 2124075"/>
                    <a:gd name="connsiteX3" fmla="*/ 238125 w 1343025"/>
                    <a:gd name="connsiteY3" fmla="*/ 0 h 2124075"/>
                    <a:gd name="connsiteX4" fmla="*/ 1343025 w 1343025"/>
                    <a:gd name="connsiteY4" fmla="*/ 0 h 2124075"/>
                    <a:gd name="connsiteX0" fmla="*/ 0 w 1152525"/>
                    <a:gd name="connsiteY0" fmla="*/ 1924050 h 2124075"/>
                    <a:gd name="connsiteX1" fmla="*/ 0 w 1152525"/>
                    <a:gd name="connsiteY1" fmla="*/ 2124075 h 2124075"/>
                    <a:gd name="connsiteX2" fmla="*/ 247650 w 1152525"/>
                    <a:gd name="connsiteY2" fmla="*/ 2124075 h 2124075"/>
                    <a:gd name="connsiteX3" fmla="*/ 238125 w 1152525"/>
                    <a:gd name="connsiteY3" fmla="*/ 0 h 2124075"/>
                    <a:gd name="connsiteX4" fmla="*/ 1152525 w 1152525"/>
                    <a:gd name="connsiteY4" fmla="*/ 85725 h 2124075"/>
                    <a:gd name="connsiteX0" fmla="*/ 0 w 1152525"/>
                    <a:gd name="connsiteY0" fmla="*/ 1838325 h 2038350"/>
                    <a:gd name="connsiteX1" fmla="*/ 0 w 1152525"/>
                    <a:gd name="connsiteY1" fmla="*/ 2038350 h 2038350"/>
                    <a:gd name="connsiteX2" fmla="*/ 247650 w 1152525"/>
                    <a:gd name="connsiteY2" fmla="*/ 2038350 h 2038350"/>
                    <a:gd name="connsiteX3" fmla="*/ 238125 w 1152525"/>
                    <a:gd name="connsiteY3" fmla="*/ 0 h 2038350"/>
                    <a:gd name="connsiteX4" fmla="*/ 1152525 w 1152525"/>
                    <a:gd name="connsiteY4" fmla="*/ 0 h 20383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52525" h="2038350">
                      <a:moveTo>
                        <a:pt x="0" y="1838325"/>
                      </a:moveTo>
                      <a:lnTo>
                        <a:pt x="0" y="2038350"/>
                      </a:lnTo>
                      <a:lnTo>
                        <a:pt x="247650" y="2038350"/>
                      </a:lnTo>
                      <a:lnTo>
                        <a:pt x="238125" y="0"/>
                      </a:lnTo>
                      <a:lnTo>
                        <a:pt x="1152525" y="0"/>
                      </a:lnTo>
                    </a:path>
                  </a:pathLst>
                </a:cu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90000"/>
                    </a:lnSpc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tabLst/>
                  </a:pPr>
                  <a:endParaRPr kumimoji="0" lang="en-US" sz="2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Verdana" pitchFamily="34" charset="0"/>
                  </a:endParaRPr>
                </a:p>
              </p:txBody>
            </p:sp>
            <p:sp>
              <p:nvSpPr>
                <p:cNvPr id="122" name="TextBox 121"/>
                <p:cNvSpPr txBox="1"/>
                <p:nvPr/>
              </p:nvSpPr>
              <p:spPr>
                <a:xfrm>
                  <a:off x="4400550" y="4371975"/>
                  <a:ext cx="258404" cy="21698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>
                    <a:buNone/>
                  </a:pPr>
                  <a:r>
                    <a:rPr lang="en-US" sz="900" dirty="0" smtClean="0"/>
                    <a:t>0</a:t>
                  </a:r>
                  <a:endParaRPr lang="en-US" sz="900" dirty="0"/>
                </a:p>
              </p:txBody>
            </p:sp>
            <p:sp>
              <p:nvSpPr>
                <p:cNvPr id="114" name="TextBox 113"/>
                <p:cNvSpPr txBox="1"/>
                <p:nvPr/>
              </p:nvSpPr>
              <p:spPr>
                <a:xfrm>
                  <a:off x="5238750" y="3762375"/>
                  <a:ext cx="428322" cy="20313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>
                    <a:buNone/>
                  </a:pPr>
                  <a:r>
                    <a:rPr lang="en-US" sz="800" dirty="0" smtClean="0"/>
                    <a:t>32:1</a:t>
                  </a:r>
                  <a:endParaRPr lang="en-US" sz="800" dirty="0"/>
                </a:p>
              </p:txBody>
            </p:sp>
            <p:grpSp>
              <p:nvGrpSpPr>
                <p:cNvPr id="46" name="Group 119"/>
                <p:cNvGrpSpPr/>
                <p:nvPr/>
              </p:nvGrpSpPr>
              <p:grpSpPr>
                <a:xfrm>
                  <a:off x="5065713" y="2121462"/>
                  <a:ext cx="1477962" cy="1259913"/>
                  <a:chOff x="5065713" y="2121462"/>
                  <a:chExt cx="1477962" cy="1259913"/>
                </a:xfrm>
              </p:grpSpPr>
              <p:cxnSp>
                <p:nvCxnSpPr>
                  <p:cNvPr id="48" name="Straight Arrow Connector 214"/>
                  <p:cNvCxnSpPr>
                    <a:cxnSpLocks noChangeShapeType="1"/>
                  </p:cNvCxnSpPr>
                  <p:nvPr/>
                </p:nvCxnSpPr>
                <p:spPr bwMode="auto">
                  <a:xfrm flipH="1">
                    <a:off x="6172201" y="2185988"/>
                    <a:ext cx="4762" cy="225425"/>
                  </a:xfrm>
                  <a:prstGeom prst="straightConnector1">
                    <a:avLst/>
                  </a:prstGeom>
                  <a:noFill/>
                  <a:ln w="9525" algn="ctr">
                    <a:solidFill>
                      <a:schemeClr val="tx1"/>
                    </a:solidFill>
                    <a:round/>
                    <a:headEnd type="none" w="med" len="med"/>
                    <a:tailEnd type="triangle" w="med" len="med"/>
                  </a:ln>
                </p:spPr>
              </p:cxnSp>
              <p:sp>
                <p:nvSpPr>
                  <p:cNvPr id="133" name="Freeform 132"/>
                  <p:cNvSpPr/>
                  <p:nvPr/>
                </p:nvSpPr>
                <p:spPr bwMode="auto">
                  <a:xfrm>
                    <a:off x="5848350" y="2590800"/>
                    <a:ext cx="200025" cy="790575"/>
                  </a:xfrm>
                  <a:custGeom>
                    <a:avLst/>
                    <a:gdLst>
                      <a:gd name="connsiteX0" fmla="*/ 361950 w 361950"/>
                      <a:gd name="connsiteY0" fmla="*/ 0 h 685800"/>
                      <a:gd name="connsiteX1" fmla="*/ 361950 w 361950"/>
                      <a:gd name="connsiteY1" fmla="*/ 190500 h 685800"/>
                      <a:gd name="connsiteX2" fmla="*/ 0 w 361950"/>
                      <a:gd name="connsiteY2" fmla="*/ 190500 h 685800"/>
                      <a:gd name="connsiteX3" fmla="*/ 0 w 361950"/>
                      <a:gd name="connsiteY3" fmla="*/ 685800 h 6858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61950" h="685800">
                        <a:moveTo>
                          <a:pt x="361950" y="0"/>
                        </a:moveTo>
                        <a:lnTo>
                          <a:pt x="361950" y="190500"/>
                        </a:lnTo>
                        <a:lnTo>
                          <a:pt x="0" y="190500"/>
                        </a:lnTo>
                        <a:lnTo>
                          <a:pt x="0" y="685800"/>
                        </a:lnTo>
                      </a:path>
                    </a:pathLst>
                  </a:custGeom>
                  <a:no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90000"/>
                      </a:lnSpc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bg1"/>
                      </a:buClr>
                      <a:buSzPct val="100000"/>
                      <a:buFont typeface="Wingdings" pitchFamily="2" charset="2"/>
                      <a:buChar char="•"/>
                      <a:tabLst/>
                    </a:pPr>
                    <a:endParaRPr kumimoji="0" lang="en-US" sz="20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Verdana" pitchFamily="34" charset="0"/>
                    </a:endParaRPr>
                  </a:p>
                </p:txBody>
              </p:sp>
              <p:sp>
                <p:nvSpPr>
                  <p:cNvPr id="116" name="AutoShape 10"/>
                  <p:cNvSpPr>
                    <a:spLocks noChangeArrowheads="1"/>
                  </p:cNvSpPr>
                  <p:nvPr/>
                </p:nvSpPr>
                <p:spPr bwMode="auto">
                  <a:xfrm>
                    <a:off x="5511363" y="2405062"/>
                    <a:ext cx="1032312" cy="166688"/>
                  </a:xfrm>
                  <a:prstGeom prst="flowChartManualOperation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>
                      <a:lnSpc>
                        <a:spcPct val="90000"/>
                      </a:lnSpc>
                      <a:spcBef>
                        <a:spcPct val="25000"/>
                      </a:spcBef>
                      <a:buClr>
                        <a:schemeClr val="bg1"/>
                      </a:buClr>
                      <a:buSzPct val="100000"/>
                      <a:buFont typeface="Wingdings" pitchFamily="2" charset="2"/>
                      <a:buChar char="•"/>
                    </a:pPr>
                    <a:endParaRPr lang="en-US"/>
                  </a:p>
                </p:txBody>
              </p:sp>
              <p:sp>
                <p:nvSpPr>
                  <p:cNvPr id="117" name="Oval 149"/>
                  <p:cNvSpPr>
                    <a:spLocks noChangeArrowheads="1"/>
                  </p:cNvSpPr>
                  <p:nvPr/>
                </p:nvSpPr>
                <p:spPr bwMode="auto">
                  <a:xfrm flipH="1">
                    <a:off x="5065713" y="2121462"/>
                    <a:ext cx="304734" cy="313763"/>
                  </a:xfrm>
                  <a:prstGeom prst="ellipse">
                    <a:avLst/>
                  </a:prstGeom>
                  <a:noFill/>
                  <a:ln w="25400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>
                      <a:lnSpc>
                        <a:spcPct val="90000"/>
                      </a:lnSpc>
                      <a:spcBef>
                        <a:spcPct val="25000"/>
                      </a:spcBef>
                      <a:buClr>
                        <a:schemeClr val="bg1"/>
                      </a:buClr>
                      <a:buSzPct val="100000"/>
                      <a:buFont typeface="Wingdings" pitchFamily="2" charset="2"/>
                      <a:buNone/>
                    </a:pPr>
                    <a:r>
                      <a:rPr lang="en-US" dirty="0"/>
                      <a:t>0</a:t>
                    </a:r>
                  </a:p>
                </p:txBody>
              </p:sp>
              <p:sp>
                <p:nvSpPr>
                  <p:cNvPr id="119" name="Freeform 118"/>
                  <p:cNvSpPr/>
                  <p:nvPr/>
                </p:nvSpPr>
                <p:spPr bwMode="auto">
                  <a:xfrm>
                    <a:off x="5381625" y="2276475"/>
                    <a:ext cx="323850" cy="123825"/>
                  </a:xfrm>
                  <a:custGeom>
                    <a:avLst/>
                    <a:gdLst>
                      <a:gd name="connsiteX0" fmla="*/ 0 w 323850"/>
                      <a:gd name="connsiteY0" fmla="*/ 0 h 123825"/>
                      <a:gd name="connsiteX1" fmla="*/ 323850 w 323850"/>
                      <a:gd name="connsiteY1" fmla="*/ 0 h 123825"/>
                      <a:gd name="connsiteX2" fmla="*/ 323850 w 323850"/>
                      <a:gd name="connsiteY2" fmla="*/ 123825 h 1238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323850" h="123825">
                        <a:moveTo>
                          <a:pt x="0" y="0"/>
                        </a:moveTo>
                        <a:lnTo>
                          <a:pt x="323850" y="0"/>
                        </a:lnTo>
                        <a:lnTo>
                          <a:pt x="323850" y="123825"/>
                        </a:lnTo>
                      </a:path>
                    </a:pathLst>
                  </a:custGeom>
                  <a:no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90000"/>
                      </a:lnSpc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bg1"/>
                      </a:buClr>
                      <a:buSzPct val="100000"/>
                      <a:buFont typeface="Wingdings" pitchFamily="2" charset="2"/>
                      <a:buChar char="•"/>
                      <a:tabLst/>
                    </a:pPr>
                    <a:endParaRPr kumimoji="0" lang="en-US" sz="20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Verdana" pitchFamily="34" charset="0"/>
                    </a:endParaRPr>
                  </a:p>
                </p:txBody>
              </p:sp>
            </p:grpSp>
          </p:grpSp>
        </p:grp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December 23, 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http://csg.csail.mit.edu/CACA</a:t>
            </a:r>
            <a:endParaRPr lang="en-US" dirty="0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M02-</a:t>
            </a:r>
            <a:fld id="{EC0A9AF3-268B-496B-8C8B-87FFEF969083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" grpId="0" build="p" autoUpdateAnimBg="0"/>
      <p:bldP spid="156" grpId="1" build="allAtOnce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Circuit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4916" y="1532861"/>
            <a:ext cx="7772400" cy="4114800"/>
          </a:xfrm>
        </p:spPr>
        <p:txBody>
          <a:bodyPr/>
          <a:lstStyle/>
          <a:p>
            <a:r>
              <a:rPr lang="en-US" sz="2400" dirty="0" smtClean="0"/>
              <a:t>Number of add32 circuits has been reduced from 31 to one, though some registers and </a:t>
            </a:r>
            <a:r>
              <a:rPr lang="en-US" sz="2400" dirty="0" err="1" smtClean="0"/>
              <a:t>muxes</a:t>
            </a:r>
            <a:r>
              <a:rPr lang="en-US" sz="2400" dirty="0" smtClean="0"/>
              <a:t> have been added</a:t>
            </a:r>
          </a:p>
          <a:p>
            <a:r>
              <a:rPr lang="en-US" sz="2400" dirty="0" smtClean="0"/>
              <a:t>The longest combinational path has been reduced from 31 serial add32’s to one add32 plus a few </a:t>
            </a:r>
            <a:r>
              <a:rPr lang="en-US" sz="2400" dirty="0" err="1" smtClean="0"/>
              <a:t>muxes</a:t>
            </a:r>
            <a:endParaRPr lang="en-US" sz="2400" dirty="0"/>
          </a:p>
          <a:p>
            <a:r>
              <a:rPr lang="en-US" sz="2400" dirty="0" smtClean="0"/>
              <a:t>The sequential circuit will take 31 clock cycles to compute an answer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1/7/2013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Bluespec at Beihang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17469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9125" y="1543050"/>
            <a:ext cx="7772400" cy="4114800"/>
          </a:xfrm>
        </p:spPr>
        <p:txBody>
          <a:bodyPr/>
          <a:lstStyle/>
          <a:p>
            <a:r>
              <a:rPr lang="en-US" sz="2400" dirty="0" smtClean="0"/>
              <a:t>Introduce sequential circuits as a way of saving area</a:t>
            </a:r>
          </a:p>
          <a:p>
            <a:pPr lvl="1"/>
            <a:r>
              <a:rPr lang="en-US" sz="2000" dirty="0" smtClean="0"/>
              <a:t>Edge-triggered Flip-flop</a:t>
            </a:r>
          </a:p>
          <a:p>
            <a:pPr lvl="1"/>
            <a:r>
              <a:rPr lang="en-US" sz="2000" dirty="0" smtClean="0"/>
              <a:t>Register</a:t>
            </a:r>
          </a:p>
          <a:p>
            <a:r>
              <a:rPr lang="en-US" sz="2400" dirty="0" smtClean="0"/>
              <a:t>New Bluespec concepts</a:t>
            </a:r>
          </a:p>
          <a:p>
            <a:pPr lvl="1"/>
            <a:r>
              <a:rPr lang="en-US" sz="2000" dirty="0" smtClean="0"/>
              <a:t>state elements</a:t>
            </a:r>
          </a:p>
          <a:p>
            <a:pPr lvl="1"/>
            <a:r>
              <a:rPr lang="en-US" sz="2000" dirty="0" smtClean="0"/>
              <a:t>rules and actions for describing dynamic behavior</a:t>
            </a:r>
          </a:p>
          <a:p>
            <a:pPr lvl="1"/>
            <a:r>
              <a:rPr lang="en-US" sz="2000" dirty="0" smtClean="0"/>
              <a:t>modules and methods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1/7/2013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Bluespec at Beihang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61288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Modules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We often package sequential circuits into modules to hide the details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1/7/2013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Bluespec at Beihang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106E5FE-2B70-4D48-BE0C-1D2745C5F17A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78953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5"/>
          <p:cNvGrpSpPr>
            <a:grpSpLocks/>
          </p:cNvGrpSpPr>
          <p:nvPr/>
        </p:nvGrpSpPr>
        <p:grpSpPr bwMode="auto">
          <a:xfrm>
            <a:off x="6243985" y="1447023"/>
            <a:ext cx="2503487" cy="2333625"/>
            <a:chOff x="2509" y="970"/>
            <a:chExt cx="1577" cy="1470"/>
          </a:xfrm>
        </p:grpSpPr>
        <p:sp>
          <p:nvSpPr>
            <p:cNvPr id="12323" name="Rectangle 3"/>
            <p:cNvSpPr>
              <a:spLocks noChangeArrowheads="1"/>
            </p:cNvSpPr>
            <p:nvPr/>
          </p:nvSpPr>
          <p:spPr bwMode="auto">
            <a:xfrm>
              <a:off x="3234" y="983"/>
              <a:ext cx="852" cy="1457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24" name="Rectangle 4"/>
            <p:cNvSpPr>
              <a:spLocks noChangeArrowheads="1"/>
            </p:cNvSpPr>
            <p:nvPr/>
          </p:nvSpPr>
          <p:spPr bwMode="auto">
            <a:xfrm>
              <a:off x="3234" y="1073"/>
              <a:ext cx="200" cy="607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25" name="Line 5"/>
            <p:cNvSpPr>
              <a:spLocks noChangeShapeType="1"/>
            </p:cNvSpPr>
            <p:nvPr/>
          </p:nvSpPr>
          <p:spPr bwMode="auto">
            <a:xfrm flipH="1">
              <a:off x="2511" y="1607"/>
              <a:ext cx="718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26" name="Text Box 6"/>
            <p:cNvSpPr txBox="1">
              <a:spLocks noChangeArrowheads="1"/>
            </p:cNvSpPr>
            <p:nvPr/>
          </p:nvSpPr>
          <p:spPr bwMode="auto">
            <a:xfrm>
              <a:off x="2559" y="1418"/>
              <a:ext cx="32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600"/>
                <a:t>rdy</a:t>
              </a:r>
            </a:p>
          </p:txBody>
        </p:sp>
        <p:sp>
          <p:nvSpPr>
            <p:cNvPr id="12327" name="Line 7"/>
            <p:cNvSpPr>
              <a:spLocks noChangeShapeType="1"/>
            </p:cNvSpPr>
            <p:nvPr/>
          </p:nvSpPr>
          <p:spPr bwMode="auto">
            <a:xfrm rot="10800000" flipH="1">
              <a:off x="2518" y="1453"/>
              <a:ext cx="718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28" name="Text Box 8"/>
            <p:cNvSpPr txBox="1">
              <a:spLocks noChangeArrowheads="1"/>
            </p:cNvSpPr>
            <p:nvPr/>
          </p:nvSpPr>
          <p:spPr bwMode="auto">
            <a:xfrm>
              <a:off x="2566" y="1272"/>
              <a:ext cx="275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600" dirty="0" smtClean="0"/>
                <a:t>en</a:t>
              </a:r>
              <a:endParaRPr lang="en-US" sz="1600" dirty="0"/>
            </a:p>
          </p:txBody>
        </p:sp>
        <p:sp>
          <p:nvSpPr>
            <p:cNvPr id="12329" name="Line 9"/>
            <p:cNvSpPr>
              <a:spLocks noChangeShapeType="1"/>
            </p:cNvSpPr>
            <p:nvPr/>
          </p:nvSpPr>
          <p:spPr bwMode="auto">
            <a:xfrm rot="10800000" flipH="1">
              <a:off x="2509" y="1300"/>
              <a:ext cx="73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30" name="Line 10"/>
            <p:cNvSpPr>
              <a:spLocks noChangeShapeType="1"/>
            </p:cNvSpPr>
            <p:nvPr/>
          </p:nvSpPr>
          <p:spPr bwMode="auto">
            <a:xfrm>
              <a:off x="2860" y="1233"/>
              <a:ext cx="109" cy="1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31" name="Text Box 11"/>
            <p:cNvSpPr txBox="1">
              <a:spLocks noChangeArrowheads="1"/>
            </p:cNvSpPr>
            <p:nvPr/>
          </p:nvSpPr>
          <p:spPr bwMode="auto">
            <a:xfrm>
              <a:off x="2572" y="1130"/>
              <a:ext cx="60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400" dirty="0" smtClean="0"/>
                <a:t>Bit</a:t>
              </a:r>
              <a:r>
                <a:rPr lang="en-US" sz="1400" dirty="0"/>
                <a:t>#(32)</a:t>
              </a:r>
            </a:p>
          </p:txBody>
        </p:sp>
        <p:sp>
          <p:nvSpPr>
            <p:cNvPr id="12332" name="Line 12"/>
            <p:cNvSpPr>
              <a:spLocks noChangeShapeType="1"/>
            </p:cNvSpPr>
            <p:nvPr/>
          </p:nvSpPr>
          <p:spPr bwMode="auto">
            <a:xfrm flipH="1">
              <a:off x="2518" y="2063"/>
              <a:ext cx="71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33" name="Line 13"/>
            <p:cNvSpPr>
              <a:spLocks noChangeShapeType="1"/>
            </p:cNvSpPr>
            <p:nvPr/>
          </p:nvSpPr>
          <p:spPr bwMode="auto">
            <a:xfrm>
              <a:off x="2868" y="1994"/>
              <a:ext cx="107" cy="1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34" name="Text Box 14"/>
            <p:cNvSpPr txBox="1">
              <a:spLocks noChangeArrowheads="1"/>
            </p:cNvSpPr>
            <p:nvPr/>
          </p:nvSpPr>
          <p:spPr bwMode="auto">
            <a:xfrm>
              <a:off x="2573" y="1885"/>
              <a:ext cx="60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400" dirty="0" smtClean="0"/>
                <a:t>Bit#(64)</a:t>
              </a:r>
              <a:endParaRPr lang="en-US" sz="1400" dirty="0"/>
            </a:p>
          </p:txBody>
        </p:sp>
        <p:sp>
          <p:nvSpPr>
            <p:cNvPr id="12335" name="Line 15"/>
            <p:cNvSpPr>
              <a:spLocks noChangeShapeType="1"/>
            </p:cNvSpPr>
            <p:nvPr/>
          </p:nvSpPr>
          <p:spPr bwMode="auto">
            <a:xfrm flipH="1">
              <a:off x="2521" y="2209"/>
              <a:ext cx="718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36" name="Text Box 16"/>
            <p:cNvSpPr txBox="1">
              <a:spLocks noChangeArrowheads="1"/>
            </p:cNvSpPr>
            <p:nvPr/>
          </p:nvSpPr>
          <p:spPr bwMode="auto">
            <a:xfrm>
              <a:off x="2569" y="2044"/>
              <a:ext cx="32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600"/>
                <a:t>rdy</a:t>
              </a:r>
            </a:p>
          </p:txBody>
        </p:sp>
        <p:sp>
          <p:nvSpPr>
            <p:cNvPr id="12337" name="Text Box 17"/>
            <p:cNvSpPr txBox="1">
              <a:spLocks noChangeArrowheads="1"/>
            </p:cNvSpPr>
            <p:nvPr/>
          </p:nvSpPr>
          <p:spPr bwMode="auto">
            <a:xfrm rot="-5400000">
              <a:off x="3093" y="1238"/>
              <a:ext cx="45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/>
                <a:t>start</a:t>
              </a:r>
            </a:p>
          </p:txBody>
        </p:sp>
        <p:grpSp>
          <p:nvGrpSpPr>
            <p:cNvPr id="3" name="Group 18"/>
            <p:cNvGrpSpPr>
              <a:grpSpLocks/>
            </p:cNvGrpSpPr>
            <p:nvPr/>
          </p:nvGrpSpPr>
          <p:grpSpPr bwMode="auto">
            <a:xfrm>
              <a:off x="3203" y="1873"/>
              <a:ext cx="241" cy="526"/>
              <a:chOff x="2233" y="2561"/>
              <a:chExt cx="241" cy="526"/>
            </a:xfrm>
          </p:grpSpPr>
          <p:sp>
            <p:nvSpPr>
              <p:cNvPr id="12343" name="Rectangle 19"/>
              <p:cNvSpPr>
                <a:spLocks noChangeArrowheads="1"/>
              </p:cNvSpPr>
              <p:nvPr/>
            </p:nvSpPr>
            <p:spPr bwMode="auto">
              <a:xfrm>
                <a:off x="2267" y="2596"/>
                <a:ext cx="207" cy="449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44" name="Text Box 20"/>
              <p:cNvSpPr txBox="1">
                <a:spLocks noChangeArrowheads="1"/>
              </p:cNvSpPr>
              <p:nvPr/>
            </p:nvSpPr>
            <p:spPr bwMode="auto">
              <a:xfrm rot="-5400000">
                <a:off x="2086" y="2708"/>
                <a:ext cx="52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800"/>
                  <a:t>result</a:t>
                </a:r>
              </a:p>
            </p:txBody>
          </p:sp>
        </p:grpSp>
        <p:sp>
          <p:nvSpPr>
            <p:cNvPr id="12339" name="Text Box 21"/>
            <p:cNvSpPr txBox="1">
              <a:spLocks noChangeArrowheads="1"/>
            </p:cNvSpPr>
            <p:nvPr/>
          </p:nvSpPr>
          <p:spPr bwMode="auto">
            <a:xfrm rot="16200000">
              <a:off x="3424" y="1518"/>
              <a:ext cx="686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 dirty="0" smtClean="0"/>
                <a:t>Multiply</a:t>
              </a:r>
              <a:endParaRPr lang="en-US" sz="1800" dirty="0"/>
            </a:p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 dirty="0"/>
                <a:t>module</a:t>
              </a:r>
            </a:p>
          </p:txBody>
        </p:sp>
        <p:sp>
          <p:nvSpPr>
            <p:cNvPr id="12340" name="Line 22"/>
            <p:cNvSpPr>
              <a:spLocks noChangeShapeType="1"/>
            </p:cNvSpPr>
            <p:nvPr/>
          </p:nvSpPr>
          <p:spPr bwMode="auto">
            <a:xfrm rot="10800000" flipH="1">
              <a:off x="2509" y="1132"/>
              <a:ext cx="73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41" name="Line 23"/>
            <p:cNvSpPr>
              <a:spLocks noChangeShapeType="1"/>
            </p:cNvSpPr>
            <p:nvPr/>
          </p:nvSpPr>
          <p:spPr bwMode="auto">
            <a:xfrm>
              <a:off x="2860" y="1065"/>
              <a:ext cx="109" cy="1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42" name="Text Box 24"/>
            <p:cNvSpPr txBox="1">
              <a:spLocks noChangeArrowheads="1"/>
            </p:cNvSpPr>
            <p:nvPr/>
          </p:nvSpPr>
          <p:spPr bwMode="auto">
            <a:xfrm>
              <a:off x="2573" y="970"/>
              <a:ext cx="60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400" dirty="0" smtClean="0">
                  <a:cs typeface="Courier New" pitchFamily="49" charset="0"/>
                </a:rPr>
                <a:t>Bit</a:t>
              </a:r>
              <a:r>
                <a:rPr lang="en-US" sz="1400" dirty="0">
                  <a:cs typeface="Courier New" pitchFamily="49" charset="0"/>
                </a:rPr>
                <a:t>#(32)</a:t>
              </a:r>
            </a:p>
          </p:txBody>
        </p:sp>
      </p:grpSp>
      <p:sp>
        <p:nvSpPr>
          <p:cNvPr id="1565725" name="Text Box 29"/>
          <p:cNvSpPr txBox="1">
            <a:spLocks noChangeArrowheads="1"/>
          </p:cNvSpPr>
          <p:nvPr/>
        </p:nvSpPr>
        <p:spPr bwMode="auto">
          <a:xfrm>
            <a:off x="907719" y="1686163"/>
            <a:ext cx="5109091" cy="1723549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Tx/>
              <a:buSzTx/>
              <a:buFontTx/>
              <a:buNone/>
            </a:pPr>
            <a:r>
              <a:rPr lang="en-US" b="1" dirty="0">
                <a:solidFill>
                  <a:srgbClr val="56127A"/>
                </a:solidFill>
                <a:latin typeface="Courier New" pitchFamily="49" charset="0"/>
                <a:cs typeface="Courier New" pitchFamily="49" charset="0"/>
              </a:rPr>
              <a:t>interface</a:t>
            </a:r>
            <a:r>
              <a:rPr lang="en-US" dirty="0">
                <a:solidFill>
                  <a:srgbClr val="56127A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solidFill>
                  <a:srgbClr val="56127A"/>
                </a:solidFill>
                <a:latin typeface="Courier New" pitchFamily="49" charset="0"/>
                <a:cs typeface="Courier New" pitchFamily="49" charset="0"/>
              </a:rPr>
              <a:t>Multiply;</a:t>
            </a:r>
            <a:endParaRPr lang="en-US" dirty="0">
              <a:solidFill>
                <a:srgbClr val="56127A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ct val="20000"/>
              </a:spcBef>
              <a:buClrTx/>
              <a:buSzTx/>
              <a:buFontTx/>
              <a:buNone/>
            </a:pPr>
            <a:r>
              <a:rPr lang="en-US" dirty="0">
                <a:solidFill>
                  <a:srgbClr val="56127A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56127A"/>
                </a:solidFill>
                <a:latin typeface="Courier New" pitchFamily="49" charset="0"/>
                <a:cs typeface="Courier New" pitchFamily="49" charset="0"/>
              </a:rPr>
              <a:t>method</a:t>
            </a:r>
            <a:r>
              <a:rPr lang="en-US" dirty="0">
                <a:solidFill>
                  <a:srgbClr val="56127A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56127A"/>
                </a:solidFill>
                <a:latin typeface="Courier New" pitchFamily="49" charset="0"/>
                <a:cs typeface="Courier New" pitchFamily="49" charset="0"/>
              </a:rPr>
              <a:t>Action</a:t>
            </a:r>
            <a:r>
              <a:rPr lang="en-US" dirty="0">
                <a:solidFill>
                  <a:srgbClr val="56127A"/>
                </a:solidFill>
                <a:latin typeface="Courier New" pitchFamily="49" charset="0"/>
                <a:cs typeface="Courier New" pitchFamily="49" charset="0"/>
              </a:rPr>
              <a:t> start </a:t>
            </a:r>
            <a:endParaRPr lang="en-US" dirty="0" smtClean="0">
              <a:solidFill>
                <a:srgbClr val="56127A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ct val="20000"/>
              </a:spcBef>
              <a:buClrTx/>
              <a:buSzTx/>
              <a:buFontTx/>
              <a:buNone/>
            </a:pPr>
            <a:r>
              <a:rPr lang="en-US" dirty="0">
                <a:solidFill>
                  <a:srgbClr val="56127A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solidFill>
                  <a:srgbClr val="56127A"/>
                </a:solidFill>
                <a:latin typeface="Courier New" pitchFamily="49" charset="0"/>
                <a:cs typeface="Courier New" pitchFamily="49" charset="0"/>
              </a:rPr>
              <a:t>     (Bit#(</a:t>
            </a:r>
            <a:r>
              <a:rPr lang="en-US" dirty="0">
                <a:solidFill>
                  <a:srgbClr val="56127A"/>
                </a:solidFill>
                <a:latin typeface="Courier New" pitchFamily="49" charset="0"/>
                <a:cs typeface="Courier New" pitchFamily="49" charset="0"/>
              </a:rPr>
              <a:t>32) a, </a:t>
            </a:r>
            <a:r>
              <a:rPr lang="en-US" dirty="0" smtClean="0">
                <a:solidFill>
                  <a:srgbClr val="56127A"/>
                </a:solidFill>
                <a:latin typeface="Courier New" pitchFamily="49" charset="0"/>
                <a:cs typeface="Courier New" pitchFamily="49" charset="0"/>
              </a:rPr>
              <a:t>Bit</a:t>
            </a:r>
            <a:r>
              <a:rPr lang="en-US" dirty="0">
                <a:solidFill>
                  <a:srgbClr val="56127A"/>
                </a:solidFill>
                <a:latin typeface="Courier New" pitchFamily="49" charset="0"/>
                <a:cs typeface="Courier New" pitchFamily="49" charset="0"/>
              </a:rPr>
              <a:t>#(32) b);</a:t>
            </a:r>
          </a:p>
          <a:p>
            <a:pPr>
              <a:spcBef>
                <a:spcPct val="20000"/>
              </a:spcBef>
              <a:buClrTx/>
              <a:buSzTx/>
              <a:buFontTx/>
              <a:buNone/>
            </a:pPr>
            <a:r>
              <a:rPr lang="en-US" dirty="0">
                <a:solidFill>
                  <a:srgbClr val="56127A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56127A"/>
                </a:solidFill>
                <a:latin typeface="Courier New" pitchFamily="49" charset="0"/>
                <a:cs typeface="Courier New" pitchFamily="49" charset="0"/>
              </a:rPr>
              <a:t>method</a:t>
            </a:r>
            <a:r>
              <a:rPr lang="en-US" dirty="0">
                <a:solidFill>
                  <a:srgbClr val="56127A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solidFill>
                  <a:srgbClr val="56127A"/>
                </a:solidFill>
                <a:latin typeface="Courier New" pitchFamily="49" charset="0"/>
                <a:cs typeface="Courier New" pitchFamily="49" charset="0"/>
              </a:rPr>
              <a:t>Bit#(64) </a:t>
            </a:r>
            <a:r>
              <a:rPr lang="en-US" dirty="0">
                <a:solidFill>
                  <a:srgbClr val="56127A"/>
                </a:solidFill>
                <a:latin typeface="Courier New" pitchFamily="49" charset="0"/>
                <a:cs typeface="Courier New" pitchFamily="49" charset="0"/>
              </a:rPr>
              <a:t>result();</a:t>
            </a:r>
          </a:p>
          <a:p>
            <a:pPr>
              <a:spcBef>
                <a:spcPct val="20000"/>
              </a:spcBef>
              <a:buClrTx/>
              <a:buSzTx/>
              <a:buFontTx/>
              <a:buNone/>
            </a:pPr>
            <a:r>
              <a:rPr lang="en-US" b="1" dirty="0" err="1">
                <a:solidFill>
                  <a:srgbClr val="56127A"/>
                </a:solidFill>
                <a:latin typeface="Courier New" pitchFamily="49" charset="0"/>
                <a:cs typeface="Courier New" pitchFamily="49" charset="0"/>
              </a:rPr>
              <a:t>endinterface</a:t>
            </a:r>
            <a:endParaRPr lang="en-US" b="1" dirty="0">
              <a:solidFill>
                <a:srgbClr val="56127A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294" name="Rectangle 3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Multiply Module</a:t>
            </a:r>
          </a:p>
        </p:txBody>
      </p:sp>
      <p:sp>
        <p:nvSpPr>
          <p:cNvPr id="1565749" name="Rectangle 53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855514" y="3805556"/>
            <a:ext cx="7772400" cy="2690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0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-96" charset="2"/>
              <a:buBlip>
                <a:blip r:embed="rId3"/>
              </a:buBlip>
            </a:pPr>
            <a:r>
              <a:rPr lang="en-US" dirty="0" smtClean="0"/>
              <a:t>A module in Bluespec in like an object in an object-oriented language and can only be manipulated via the methods of its interface</a:t>
            </a:r>
          </a:p>
          <a:p>
            <a:pPr marL="342900" indent="-342900">
              <a:lnSpc>
                <a:spcPct val="10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-96" charset="2"/>
              <a:buBlip>
                <a:blip r:embed="rId3"/>
              </a:buBlip>
            </a:pPr>
            <a:r>
              <a:rPr lang="en-US" dirty="0" smtClean="0"/>
              <a:t>However, unlike software, a method in Bluespec can be applied only when it is “ready”</a:t>
            </a:r>
          </a:p>
          <a:p>
            <a:pPr marL="342900" indent="-342900">
              <a:lnSpc>
                <a:spcPct val="10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-96" charset="2"/>
              <a:buBlip>
                <a:blip r:embed="rId3"/>
              </a:buBlip>
            </a:pPr>
            <a:r>
              <a:rPr lang="en-US" dirty="0" smtClean="0"/>
              <a:t>Furthermore, application of an action method, i.e., a method that changes the state of a module, is indicated by asserting the associated enable wire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1/7/2013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Bluespec at Beihang</a:t>
            </a:r>
            <a:endParaRPr lang="en-US" dirty="0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75124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5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5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5725" grpId="0" animBg="1" autoUpdateAnimBg="0"/>
      <p:bldP spid="156574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Multiply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0779" y="1438416"/>
            <a:ext cx="8073788" cy="5335138"/>
          </a:xfrm>
        </p:spPr>
        <p:txBody>
          <a:bodyPr>
            <a:noAutofit/>
          </a:bodyPr>
          <a:lstStyle/>
          <a:p>
            <a:pPr marL="0">
              <a:spcBef>
                <a:spcPts val="0"/>
              </a:spcBef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module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mkMultiply32 (Multiply);</a:t>
            </a:r>
          </a:p>
          <a:p>
            <a:pPr marL="0">
              <a:spcBef>
                <a:spcPts val="0"/>
              </a:spcBef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	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Reg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#(Bit#(32)) a &lt;-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mkRegU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0">
              <a:spcBef>
                <a:spcPts val="0"/>
              </a:spcBef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	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Reg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#(Bit#(32)) b &lt;-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mkRegU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(); </a:t>
            </a:r>
          </a:p>
          <a:p>
            <a:pPr marL="0">
              <a:spcBef>
                <a:spcPts val="0"/>
              </a:spcBef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Reg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#(Bit#(32)) prod &lt;-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mkRegU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();</a:t>
            </a:r>
            <a:br>
              <a:rPr lang="en-US" sz="18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Reg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#(Bit#(32))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tp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&lt;-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mkRegU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0">
              <a:spcBef>
                <a:spcPts val="0"/>
              </a:spcBef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Reg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#(Bit#(6)) 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&lt;-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mkReg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(32);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marL="0">
              <a:spcBef>
                <a:spcPts val="0"/>
              </a:spcBef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rule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mulStep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if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(i != 32);</a:t>
            </a:r>
          </a:p>
          <a:p>
            <a:pPr marL="0">
              <a:spcBef>
                <a:spcPts val="0"/>
              </a:spcBef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Bit#(32) m = (a[0]==0)? 0 : b;</a:t>
            </a:r>
            <a:br>
              <a:rPr lang="en-US" sz="18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     Bit#(33) sum = add32(m,tp,0);</a:t>
            </a:r>
            <a:br>
              <a:rPr lang="en-US" sz="18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     prod &lt;= {sum[0], (prod &gt;&gt; 1)[30:0]};</a:t>
            </a:r>
            <a:br>
              <a:rPr lang="en-US" sz="18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     tp &lt;= truncateLSB(sum); a &lt;= a &gt;&gt; 1; i &lt;= i+1; </a:t>
            </a:r>
          </a:p>
          <a:p>
            <a:pPr marL="0">
              <a:spcBef>
                <a:spcPts val="0"/>
              </a:spcBef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 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endrule</a:t>
            </a:r>
            <a:endParaRPr lang="en-US" sz="1800" b="1" dirty="0" smtClean="0">
              <a:latin typeface="Courier New" pitchFamily="49" charset="0"/>
              <a:cs typeface="Courier New" pitchFamily="49" charset="0"/>
            </a:endParaRPr>
          </a:p>
          <a:p>
            <a:pPr marL="0">
              <a:spcBef>
                <a:spcPts val="0"/>
              </a:spcBef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method Action </a:t>
            </a:r>
            <a:r>
              <a:rPr lang="en-US" sz="18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start(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Bit#(32)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aIn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, Bit#(32)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bIn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>
              <a:spcBef>
                <a:spcPts val="0"/>
              </a:spcBef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                                   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== 32);</a:t>
            </a:r>
          </a:p>
          <a:p>
            <a:pPr marL="0">
              <a:spcBef>
                <a:spcPts val="0"/>
              </a:spcBef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a &lt;=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aIn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; b &lt;=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bIn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&lt;= 0;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tp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&lt;= 0; prod &lt;= 0; </a:t>
            </a:r>
          </a:p>
          <a:p>
            <a:pPr marL="0">
              <a:spcBef>
                <a:spcPts val="0"/>
              </a:spcBef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endmethod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marL="0">
              <a:spcBef>
                <a:spcPts val="0"/>
              </a:spcBef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method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Bit#(64) </a:t>
            </a:r>
            <a:r>
              <a:rPr lang="en-US" sz="18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result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== 32);</a:t>
            </a:r>
          </a:p>
          <a:p>
            <a:pPr marL="0">
              <a:spcBef>
                <a:spcPts val="0"/>
              </a:spcBef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   return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tp,prod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};</a:t>
            </a:r>
          </a:p>
          <a:p>
            <a:pPr marL="0">
              <a:spcBef>
                <a:spcPts val="0"/>
              </a:spcBef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endmethod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endmodule</a:t>
            </a:r>
            <a:endParaRPr lang="en-US" sz="1800" b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Rectangle 14"/>
          <p:cNvSpPr>
            <a:spLocks noChangeArrowheads="1"/>
          </p:cNvSpPr>
          <p:nvPr/>
        </p:nvSpPr>
        <p:spPr bwMode="auto">
          <a:xfrm>
            <a:off x="7960852" y="2230917"/>
            <a:ext cx="793750" cy="3667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800" i="1" dirty="0">
                <a:solidFill>
                  <a:srgbClr val="FF0000"/>
                </a:solidFill>
              </a:rPr>
              <a:t>State</a:t>
            </a:r>
          </a:p>
        </p:txBody>
      </p:sp>
      <p:sp>
        <p:nvSpPr>
          <p:cNvPr id="12" name="Right Brace 11"/>
          <p:cNvSpPr/>
          <p:nvPr/>
        </p:nvSpPr>
        <p:spPr bwMode="auto">
          <a:xfrm>
            <a:off x="7592552" y="1732442"/>
            <a:ext cx="257175" cy="1409700"/>
          </a:xfrm>
          <a:prstGeom prst="rightBrac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7960852" y="3559962"/>
            <a:ext cx="1176338" cy="64135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800" i="1" dirty="0">
                <a:solidFill>
                  <a:srgbClr val="FF0000"/>
                </a:solidFill>
              </a:rPr>
              <a:t>Internal</a:t>
            </a:r>
          </a:p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800" i="1" dirty="0">
                <a:solidFill>
                  <a:srgbClr val="FF0000"/>
                </a:solidFill>
              </a:rPr>
              <a:t>behavior</a:t>
            </a:r>
          </a:p>
        </p:txBody>
      </p:sp>
      <p:sp>
        <p:nvSpPr>
          <p:cNvPr id="14" name="Right Brace 13"/>
          <p:cNvSpPr/>
          <p:nvPr/>
        </p:nvSpPr>
        <p:spPr bwMode="auto">
          <a:xfrm>
            <a:off x="7592552" y="3208817"/>
            <a:ext cx="257175" cy="1409700"/>
          </a:xfrm>
          <a:prstGeom prst="rightBrac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 rot="16200000">
            <a:off x="-272379" y="5412471"/>
            <a:ext cx="1229189" cy="64633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800" i="1" dirty="0">
                <a:solidFill>
                  <a:srgbClr val="FF0000"/>
                </a:solidFill>
              </a:rPr>
              <a:t>External</a:t>
            </a:r>
          </a:p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800" i="1" dirty="0">
                <a:solidFill>
                  <a:srgbClr val="FF0000"/>
                </a:solidFill>
              </a:rPr>
              <a:t>interface</a:t>
            </a:r>
          </a:p>
        </p:txBody>
      </p:sp>
      <p:sp>
        <p:nvSpPr>
          <p:cNvPr id="16" name="Left Brace 15"/>
          <p:cNvSpPr/>
          <p:nvPr/>
        </p:nvSpPr>
        <p:spPr bwMode="auto">
          <a:xfrm>
            <a:off x="619125" y="4857750"/>
            <a:ext cx="304800" cy="1781175"/>
          </a:xfrm>
          <a:prstGeom prst="leftBrac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8" name="Freeform 7"/>
          <p:cNvSpPr/>
          <p:nvPr/>
        </p:nvSpPr>
        <p:spPr bwMode="auto">
          <a:xfrm>
            <a:off x="6443330" y="4827181"/>
            <a:ext cx="2009554" cy="606056"/>
          </a:xfrm>
          <a:custGeom>
            <a:avLst/>
            <a:gdLst>
              <a:gd name="connsiteX0" fmla="*/ 1073889 w 2009554"/>
              <a:gd name="connsiteY0" fmla="*/ 510363 h 606056"/>
              <a:gd name="connsiteX1" fmla="*/ 818707 w 2009554"/>
              <a:gd name="connsiteY1" fmla="*/ 531628 h 606056"/>
              <a:gd name="connsiteX2" fmla="*/ 723014 w 2009554"/>
              <a:gd name="connsiteY2" fmla="*/ 563526 h 606056"/>
              <a:gd name="connsiteX3" fmla="*/ 691117 w 2009554"/>
              <a:gd name="connsiteY3" fmla="*/ 574159 h 606056"/>
              <a:gd name="connsiteX4" fmla="*/ 616689 w 2009554"/>
              <a:gd name="connsiteY4" fmla="*/ 595424 h 606056"/>
              <a:gd name="connsiteX5" fmla="*/ 574158 w 2009554"/>
              <a:gd name="connsiteY5" fmla="*/ 606056 h 606056"/>
              <a:gd name="connsiteX6" fmla="*/ 297712 w 2009554"/>
              <a:gd name="connsiteY6" fmla="*/ 595424 h 606056"/>
              <a:gd name="connsiteX7" fmla="*/ 223284 w 2009554"/>
              <a:gd name="connsiteY7" fmla="*/ 563526 h 606056"/>
              <a:gd name="connsiteX8" fmla="*/ 191386 w 2009554"/>
              <a:gd name="connsiteY8" fmla="*/ 552893 h 606056"/>
              <a:gd name="connsiteX9" fmla="*/ 138223 w 2009554"/>
              <a:gd name="connsiteY9" fmla="*/ 510363 h 606056"/>
              <a:gd name="connsiteX10" fmla="*/ 106326 w 2009554"/>
              <a:gd name="connsiteY10" fmla="*/ 489098 h 606056"/>
              <a:gd name="connsiteX11" fmla="*/ 42530 w 2009554"/>
              <a:gd name="connsiteY11" fmla="*/ 435935 h 606056"/>
              <a:gd name="connsiteX12" fmla="*/ 31898 w 2009554"/>
              <a:gd name="connsiteY12" fmla="*/ 404038 h 606056"/>
              <a:gd name="connsiteX13" fmla="*/ 10633 w 2009554"/>
              <a:gd name="connsiteY13" fmla="*/ 372140 h 606056"/>
              <a:gd name="connsiteX14" fmla="*/ 0 w 2009554"/>
              <a:gd name="connsiteY14" fmla="*/ 287079 h 606056"/>
              <a:gd name="connsiteX15" fmla="*/ 10633 w 2009554"/>
              <a:gd name="connsiteY15" fmla="*/ 223284 h 606056"/>
              <a:gd name="connsiteX16" fmla="*/ 63796 w 2009554"/>
              <a:gd name="connsiteY16" fmla="*/ 170121 h 606056"/>
              <a:gd name="connsiteX17" fmla="*/ 106326 w 2009554"/>
              <a:gd name="connsiteY17" fmla="*/ 138224 h 606056"/>
              <a:gd name="connsiteX18" fmla="*/ 138223 w 2009554"/>
              <a:gd name="connsiteY18" fmla="*/ 127591 h 606056"/>
              <a:gd name="connsiteX19" fmla="*/ 180754 w 2009554"/>
              <a:gd name="connsiteY19" fmla="*/ 106326 h 606056"/>
              <a:gd name="connsiteX20" fmla="*/ 297712 w 2009554"/>
              <a:gd name="connsiteY20" fmla="*/ 74428 h 606056"/>
              <a:gd name="connsiteX21" fmla="*/ 467833 w 2009554"/>
              <a:gd name="connsiteY21" fmla="*/ 42531 h 606056"/>
              <a:gd name="connsiteX22" fmla="*/ 520996 w 2009554"/>
              <a:gd name="connsiteY22" fmla="*/ 31898 h 606056"/>
              <a:gd name="connsiteX23" fmla="*/ 606056 w 2009554"/>
              <a:gd name="connsiteY23" fmla="*/ 21266 h 606056"/>
              <a:gd name="connsiteX24" fmla="*/ 712382 w 2009554"/>
              <a:gd name="connsiteY24" fmla="*/ 0 h 606056"/>
              <a:gd name="connsiteX25" fmla="*/ 935665 w 2009554"/>
              <a:gd name="connsiteY25" fmla="*/ 10633 h 606056"/>
              <a:gd name="connsiteX26" fmla="*/ 1063256 w 2009554"/>
              <a:gd name="connsiteY26" fmla="*/ 31898 h 606056"/>
              <a:gd name="connsiteX27" fmla="*/ 1658679 w 2009554"/>
              <a:gd name="connsiteY27" fmla="*/ 42531 h 606056"/>
              <a:gd name="connsiteX28" fmla="*/ 1796903 w 2009554"/>
              <a:gd name="connsiteY28" fmla="*/ 53163 h 606056"/>
              <a:gd name="connsiteX29" fmla="*/ 1850065 w 2009554"/>
              <a:gd name="connsiteY29" fmla="*/ 63796 h 606056"/>
              <a:gd name="connsiteX30" fmla="*/ 1935126 w 2009554"/>
              <a:gd name="connsiteY30" fmla="*/ 74428 h 606056"/>
              <a:gd name="connsiteX31" fmla="*/ 1967023 w 2009554"/>
              <a:gd name="connsiteY31" fmla="*/ 95693 h 606056"/>
              <a:gd name="connsiteX32" fmla="*/ 1977656 w 2009554"/>
              <a:gd name="connsiteY32" fmla="*/ 127591 h 606056"/>
              <a:gd name="connsiteX33" fmla="*/ 2009554 w 2009554"/>
              <a:gd name="connsiteY33" fmla="*/ 191386 h 606056"/>
              <a:gd name="connsiteX34" fmla="*/ 1998921 w 2009554"/>
              <a:gd name="connsiteY34" fmla="*/ 318977 h 606056"/>
              <a:gd name="connsiteX35" fmla="*/ 1945758 w 2009554"/>
              <a:gd name="connsiteY35" fmla="*/ 372140 h 606056"/>
              <a:gd name="connsiteX36" fmla="*/ 1903228 w 2009554"/>
              <a:gd name="connsiteY36" fmla="*/ 382772 h 606056"/>
              <a:gd name="connsiteX37" fmla="*/ 1871330 w 2009554"/>
              <a:gd name="connsiteY37" fmla="*/ 393405 h 606056"/>
              <a:gd name="connsiteX38" fmla="*/ 1796903 w 2009554"/>
              <a:gd name="connsiteY38" fmla="*/ 414670 h 606056"/>
              <a:gd name="connsiteX39" fmla="*/ 1765005 w 2009554"/>
              <a:gd name="connsiteY39" fmla="*/ 435935 h 606056"/>
              <a:gd name="connsiteX40" fmla="*/ 1722475 w 2009554"/>
              <a:gd name="connsiteY40" fmla="*/ 446568 h 606056"/>
              <a:gd name="connsiteX41" fmla="*/ 1658679 w 2009554"/>
              <a:gd name="connsiteY41" fmla="*/ 467833 h 606056"/>
              <a:gd name="connsiteX42" fmla="*/ 1573619 w 2009554"/>
              <a:gd name="connsiteY42" fmla="*/ 489098 h 606056"/>
              <a:gd name="connsiteX43" fmla="*/ 1509823 w 2009554"/>
              <a:gd name="connsiteY43" fmla="*/ 510363 h 606056"/>
              <a:gd name="connsiteX44" fmla="*/ 1318437 w 2009554"/>
              <a:gd name="connsiteY44" fmla="*/ 531628 h 606056"/>
              <a:gd name="connsiteX45" fmla="*/ 1041991 w 2009554"/>
              <a:gd name="connsiteY45" fmla="*/ 520996 h 606056"/>
              <a:gd name="connsiteX46" fmla="*/ 1020726 w 2009554"/>
              <a:gd name="connsiteY46" fmla="*/ 499731 h 606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2009554" h="606056">
                <a:moveTo>
                  <a:pt x="1073889" y="510363"/>
                </a:moveTo>
                <a:cubicBezTo>
                  <a:pt x="1022076" y="513242"/>
                  <a:pt x="891171" y="513513"/>
                  <a:pt x="818707" y="531628"/>
                </a:cubicBezTo>
                <a:cubicBezTo>
                  <a:pt x="818700" y="531630"/>
                  <a:pt x="738966" y="558208"/>
                  <a:pt x="723014" y="563526"/>
                </a:cubicBezTo>
                <a:cubicBezTo>
                  <a:pt x="712382" y="567070"/>
                  <a:pt x="701990" y="571441"/>
                  <a:pt x="691117" y="574159"/>
                </a:cubicBezTo>
                <a:cubicBezTo>
                  <a:pt x="558156" y="607397"/>
                  <a:pt x="723465" y="564917"/>
                  <a:pt x="616689" y="595424"/>
                </a:cubicBezTo>
                <a:cubicBezTo>
                  <a:pt x="602638" y="599439"/>
                  <a:pt x="588335" y="602512"/>
                  <a:pt x="574158" y="606056"/>
                </a:cubicBezTo>
                <a:cubicBezTo>
                  <a:pt x="482009" y="602512"/>
                  <a:pt x="389725" y="601558"/>
                  <a:pt x="297712" y="595424"/>
                </a:cubicBezTo>
                <a:cubicBezTo>
                  <a:pt x="246649" y="592020"/>
                  <a:pt x="263962" y="583865"/>
                  <a:pt x="223284" y="563526"/>
                </a:cubicBezTo>
                <a:cubicBezTo>
                  <a:pt x="213259" y="558514"/>
                  <a:pt x="201411" y="557905"/>
                  <a:pt x="191386" y="552893"/>
                </a:cubicBezTo>
                <a:cubicBezTo>
                  <a:pt x="147757" y="531078"/>
                  <a:pt x="171185" y="536733"/>
                  <a:pt x="138223" y="510363"/>
                </a:cubicBezTo>
                <a:cubicBezTo>
                  <a:pt x="128245" y="502380"/>
                  <a:pt x="116143" y="497279"/>
                  <a:pt x="106326" y="489098"/>
                </a:cubicBezTo>
                <a:cubicBezTo>
                  <a:pt x="24464" y="420879"/>
                  <a:pt x="121721" y="488728"/>
                  <a:pt x="42530" y="435935"/>
                </a:cubicBezTo>
                <a:cubicBezTo>
                  <a:pt x="38986" y="425303"/>
                  <a:pt x="36910" y="414062"/>
                  <a:pt x="31898" y="404038"/>
                </a:cubicBezTo>
                <a:cubicBezTo>
                  <a:pt x="26183" y="392608"/>
                  <a:pt x="13995" y="384469"/>
                  <a:pt x="10633" y="372140"/>
                </a:cubicBezTo>
                <a:cubicBezTo>
                  <a:pt x="3115" y="344573"/>
                  <a:pt x="3544" y="315433"/>
                  <a:pt x="0" y="287079"/>
                </a:cubicBezTo>
                <a:cubicBezTo>
                  <a:pt x="3544" y="265814"/>
                  <a:pt x="3816" y="243736"/>
                  <a:pt x="10633" y="223284"/>
                </a:cubicBezTo>
                <a:cubicBezTo>
                  <a:pt x="21266" y="191385"/>
                  <a:pt x="38986" y="187842"/>
                  <a:pt x="63796" y="170121"/>
                </a:cubicBezTo>
                <a:cubicBezTo>
                  <a:pt x="78216" y="159821"/>
                  <a:pt x="90940" y="147016"/>
                  <a:pt x="106326" y="138224"/>
                </a:cubicBezTo>
                <a:cubicBezTo>
                  <a:pt x="116057" y="132663"/>
                  <a:pt x="127922" y="132006"/>
                  <a:pt x="138223" y="127591"/>
                </a:cubicBezTo>
                <a:cubicBezTo>
                  <a:pt x="152792" y="121347"/>
                  <a:pt x="166185" y="112570"/>
                  <a:pt x="180754" y="106326"/>
                </a:cubicBezTo>
                <a:cubicBezTo>
                  <a:pt x="208585" y="94398"/>
                  <a:pt x="284684" y="77685"/>
                  <a:pt x="297712" y="74428"/>
                </a:cubicBezTo>
                <a:cubicBezTo>
                  <a:pt x="383194" y="31687"/>
                  <a:pt x="311577" y="60914"/>
                  <a:pt x="467833" y="42531"/>
                </a:cubicBezTo>
                <a:cubicBezTo>
                  <a:pt x="485781" y="40419"/>
                  <a:pt x="503134" y="34646"/>
                  <a:pt x="520996" y="31898"/>
                </a:cubicBezTo>
                <a:cubicBezTo>
                  <a:pt x="549238" y="27553"/>
                  <a:pt x="577871" y="25964"/>
                  <a:pt x="606056" y="21266"/>
                </a:cubicBezTo>
                <a:cubicBezTo>
                  <a:pt x="641708" y="15324"/>
                  <a:pt x="712382" y="0"/>
                  <a:pt x="712382" y="0"/>
                </a:cubicBezTo>
                <a:cubicBezTo>
                  <a:pt x="786810" y="3544"/>
                  <a:pt x="861459" y="3887"/>
                  <a:pt x="935665" y="10633"/>
                </a:cubicBezTo>
                <a:cubicBezTo>
                  <a:pt x="978605" y="14537"/>
                  <a:pt x="1020146" y="31128"/>
                  <a:pt x="1063256" y="31898"/>
                </a:cubicBezTo>
                <a:lnTo>
                  <a:pt x="1658679" y="42531"/>
                </a:lnTo>
                <a:cubicBezTo>
                  <a:pt x="1704754" y="46075"/>
                  <a:pt x="1750975" y="48060"/>
                  <a:pt x="1796903" y="53163"/>
                </a:cubicBezTo>
                <a:cubicBezTo>
                  <a:pt x="1814864" y="55159"/>
                  <a:pt x="1832203" y="61048"/>
                  <a:pt x="1850065" y="63796"/>
                </a:cubicBezTo>
                <a:cubicBezTo>
                  <a:pt x="1878307" y="68141"/>
                  <a:pt x="1906772" y="70884"/>
                  <a:pt x="1935126" y="74428"/>
                </a:cubicBezTo>
                <a:cubicBezTo>
                  <a:pt x="1945758" y="81516"/>
                  <a:pt x="1959040" y="85715"/>
                  <a:pt x="1967023" y="95693"/>
                </a:cubicBezTo>
                <a:cubicBezTo>
                  <a:pt x="1974024" y="104445"/>
                  <a:pt x="1972644" y="117566"/>
                  <a:pt x="1977656" y="127591"/>
                </a:cubicBezTo>
                <a:cubicBezTo>
                  <a:pt x="2018881" y="210040"/>
                  <a:pt x="1982827" y="111209"/>
                  <a:pt x="2009554" y="191386"/>
                </a:cubicBezTo>
                <a:cubicBezTo>
                  <a:pt x="2006010" y="233916"/>
                  <a:pt x="2007291" y="277128"/>
                  <a:pt x="1998921" y="318977"/>
                </a:cubicBezTo>
                <a:cubicBezTo>
                  <a:pt x="1994491" y="341129"/>
                  <a:pt x="1964366" y="364165"/>
                  <a:pt x="1945758" y="372140"/>
                </a:cubicBezTo>
                <a:cubicBezTo>
                  <a:pt x="1932327" y="377896"/>
                  <a:pt x="1917279" y="378758"/>
                  <a:pt x="1903228" y="382772"/>
                </a:cubicBezTo>
                <a:cubicBezTo>
                  <a:pt x="1892451" y="385851"/>
                  <a:pt x="1882107" y="390326"/>
                  <a:pt x="1871330" y="393405"/>
                </a:cubicBezTo>
                <a:cubicBezTo>
                  <a:pt x="1777857" y="420113"/>
                  <a:pt x="1873395" y="389173"/>
                  <a:pt x="1796903" y="414670"/>
                </a:cubicBezTo>
                <a:cubicBezTo>
                  <a:pt x="1786270" y="421758"/>
                  <a:pt x="1776751" y="430901"/>
                  <a:pt x="1765005" y="435935"/>
                </a:cubicBezTo>
                <a:cubicBezTo>
                  <a:pt x="1751574" y="441691"/>
                  <a:pt x="1736472" y="442369"/>
                  <a:pt x="1722475" y="446568"/>
                </a:cubicBezTo>
                <a:cubicBezTo>
                  <a:pt x="1701005" y="453009"/>
                  <a:pt x="1679944" y="460744"/>
                  <a:pt x="1658679" y="467833"/>
                </a:cubicBezTo>
                <a:cubicBezTo>
                  <a:pt x="1561888" y="500097"/>
                  <a:pt x="1714768" y="450604"/>
                  <a:pt x="1573619" y="489098"/>
                </a:cubicBezTo>
                <a:cubicBezTo>
                  <a:pt x="1551993" y="494996"/>
                  <a:pt x="1532065" y="507583"/>
                  <a:pt x="1509823" y="510363"/>
                </a:cubicBezTo>
                <a:cubicBezTo>
                  <a:pt x="1389419" y="525414"/>
                  <a:pt x="1453195" y="518153"/>
                  <a:pt x="1318437" y="531628"/>
                </a:cubicBezTo>
                <a:cubicBezTo>
                  <a:pt x="1226288" y="528084"/>
                  <a:pt x="1133989" y="527341"/>
                  <a:pt x="1041991" y="520996"/>
                </a:cubicBezTo>
                <a:cubicBezTo>
                  <a:pt x="996272" y="517843"/>
                  <a:pt x="1006222" y="514234"/>
                  <a:pt x="1020726" y="499731"/>
                </a:cubicBezTo>
              </a:path>
            </a:pathLst>
          </a:cu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9" name="Freeform 8"/>
          <p:cNvSpPr/>
          <p:nvPr/>
        </p:nvSpPr>
        <p:spPr bwMode="auto">
          <a:xfrm>
            <a:off x="4348717" y="5782829"/>
            <a:ext cx="1946692" cy="563525"/>
          </a:xfrm>
          <a:custGeom>
            <a:avLst/>
            <a:gdLst>
              <a:gd name="connsiteX0" fmla="*/ 510806 w 1426140"/>
              <a:gd name="connsiteY0" fmla="*/ 542260 h 563525"/>
              <a:gd name="connsiteX1" fmla="*/ 404480 w 1426140"/>
              <a:gd name="connsiteY1" fmla="*/ 531628 h 563525"/>
              <a:gd name="connsiteX2" fmla="*/ 351318 w 1426140"/>
              <a:gd name="connsiteY2" fmla="*/ 520995 h 563525"/>
              <a:gd name="connsiteX3" fmla="*/ 181197 w 1426140"/>
              <a:gd name="connsiteY3" fmla="*/ 510363 h 563525"/>
              <a:gd name="connsiteX4" fmla="*/ 96136 w 1426140"/>
              <a:gd name="connsiteY4" fmla="*/ 489098 h 563525"/>
              <a:gd name="connsiteX5" fmla="*/ 64238 w 1426140"/>
              <a:gd name="connsiteY5" fmla="*/ 467832 h 563525"/>
              <a:gd name="connsiteX6" fmla="*/ 21708 w 1426140"/>
              <a:gd name="connsiteY6" fmla="*/ 393404 h 563525"/>
              <a:gd name="connsiteX7" fmla="*/ 11076 w 1426140"/>
              <a:gd name="connsiteY7" fmla="*/ 361507 h 563525"/>
              <a:gd name="connsiteX8" fmla="*/ 443 w 1426140"/>
              <a:gd name="connsiteY8" fmla="*/ 180753 h 563525"/>
              <a:gd name="connsiteX9" fmla="*/ 11076 w 1426140"/>
              <a:gd name="connsiteY9" fmla="*/ 95693 h 563525"/>
              <a:gd name="connsiteX10" fmla="*/ 74871 w 1426140"/>
              <a:gd name="connsiteY10" fmla="*/ 53163 h 563525"/>
              <a:gd name="connsiteX11" fmla="*/ 191829 w 1426140"/>
              <a:gd name="connsiteY11" fmla="*/ 21265 h 563525"/>
              <a:gd name="connsiteX12" fmla="*/ 340685 w 1426140"/>
              <a:gd name="connsiteY12" fmla="*/ 0 h 563525"/>
              <a:gd name="connsiteX13" fmla="*/ 1297615 w 1426140"/>
              <a:gd name="connsiteY13" fmla="*/ 10632 h 563525"/>
              <a:gd name="connsiteX14" fmla="*/ 1329513 w 1426140"/>
              <a:gd name="connsiteY14" fmla="*/ 21265 h 563525"/>
              <a:gd name="connsiteX15" fmla="*/ 1393308 w 1426140"/>
              <a:gd name="connsiteY15" fmla="*/ 63795 h 563525"/>
              <a:gd name="connsiteX16" fmla="*/ 1414573 w 1426140"/>
              <a:gd name="connsiteY16" fmla="*/ 95693 h 563525"/>
              <a:gd name="connsiteX17" fmla="*/ 1414573 w 1426140"/>
              <a:gd name="connsiteY17" fmla="*/ 223284 h 563525"/>
              <a:gd name="connsiteX18" fmla="*/ 1318880 w 1426140"/>
              <a:gd name="connsiteY18" fmla="*/ 297711 h 563525"/>
              <a:gd name="connsiteX19" fmla="*/ 1233820 w 1426140"/>
              <a:gd name="connsiteY19" fmla="*/ 361507 h 563525"/>
              <a:gd name="connsiteX20" fmla="*/ 1170024 w 1426140"/>
              <a:gd name="connsiteY20" fmla="*/ 382772 h 563525"/>
              <a:gd name="connsiteX21" fmla="*/ 1138127 w 1426140"/>
              <a:gd name="connsiteY21" fmla="*/ 393404 h 563525"/>
              <a:gd name="connsiteX22" fmla="*/ 1010536 w 1426140"/>
              <a:gd name="connsiteY22" fmla="*/ 425302 h 563525"/>
              <a:gd name="connsiteX23" fmla="*/ 914843 w 1426140"/>
              <a:gd name="connsiteY23" fmla="*/ 446567 h 563525"/>
              <a:gd name="connsiteX24" fmla="*/ 872313 w 1426140"/>
              <a:gd name="connsiteY24" fmla="*/ 457200 h 563525"/>
              <a:gd name="connsiteX25" fmla="*/ 840415 w 1426140"/>
              <a:gd name="connsiteY25" fmla="*/ 467832 h 563525"/>
              <a:gd name="connsiteX26" fmla="*/ 765987 w 1426140"/>
              <a:gd name="connsiteY26" fmla="*/ 478465 h 563525"/>
              <a:gd name="connsiteX27" fmla="*/ 723457 w 1426140"/>
              <a:gd name="connsiteY27" fmla="*/ 489098 h 563525"/>
              <a:gd name="connsiteX28" fmla="*/ 617131 w 1426140"/>
              <a:gd name="connsiteY28" fmla="*/ 499730 h 563525"/>
              <a:gd name="connsiteX29" fmla="*/ 351318 w 1426140"/>
              <a:gd name="connsiteY29" fmla="*/ 520995 h 563525"/>
              <a:gd name="connsiteX30" fmla="*/ 330052 w 1426140"/>
              <a:gd name="connsiteY30" fmla="*/ 542260 h 563525"/>
              <a:gd name="connsiteX31" fmla="*/ 298155 w 1426140"/>
              <a:gd name="connsiteY31" fmla="*/ 563525 h 563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26140" h="563525">
                <a:moveTo>
                  <a:pt x="510806" y="542260"/>
                </a:moveTo>
                <a:cubicBezTo>
                  <a:pt x="475364" y="538716"/>
                  <a:pt x="439786" y="536335"/>
                  <a:pt x="404480" y="531628"/>
                </a:cubicBezTo>
                <a:cubicBezTo>
                  <a:pt x="386567" y="529240"/>
                  <a:pt x="369308" y="522708"/>
                  <a:pt x="351318" y="520995"/>
                </a:cubicBezTo>
                <a:cubicBezTo>
                  <a:pt x="294756" y="515608"/>
                  <a:pt x="237904" y="513907"/>
                  <a:pt x="181197" y="510363"/>
                </a:cubicBezTo>
                <a:cubicBezTo>
                  <a:pt x="160983" y="506320"/>
                  <a:pt x="117929" y="499994"/>
                  <a:pt x="96136" y="489098"/>
                </a:cubicBezTo>
                <a:cubicBezTo>
                  <a:pt x="84706" y="483383"/>
                  <a:pt x="74871" y="474921"/>
                  <a:pt x="64238" y="467832"/>
                </a:cubicBezTo>
                <a:cubicBezTo>
                  <a:pt x="42880" y="435796"/>
                  <a:pt x="37897" y="431178"/>
                  <a:pt x="21708" y="393404"/>
                </a:cubicBezTo>
                <a:cubicBezTo>
                  <a:pt x="17293" y="383103"/>
                  <a:pt x="14620" y="372139"/>
                  <a:pt x="11076" y="361507"/>
                </a:cubicBezTo>
                <a:cubicBezTo>
                  <a:pt x="7532" y="301256"/>
                  <a:pt x="443" y="241108"/>
                  <a:pt x="443" y="180753"/>
                </a:cubicBezTo>
                <a:cubicBezTo>
                  <a:pt x="443" y="152179"/>
                  <a:pt x="-3322" y="120375"/>
                  <a:pt x="11076" y="95693"/>
                </a:cubicBezTo>
                <a:cubicBezTo>
                  <a:pt x="23954" y="73617"/>
                  <a:pt x="53606" y="67340"/>
                  <a:pt x="74871" y="53163"/>
                </a:cubicBezTo>
                <a:cubicBezTo>
                  <a:pt x="133002" y="14409"/>
                  <a:pt x="88592" y="37148"/>
                  <a:pt x="191829" y="21265"/>
                </a:cubicBezTo>
                <a:cubicBezTo>
                  <a:pt x="367842" y="-5815"/>
                  <a:pt x="64750" y="30658"/>
                  <a:pt x="340685" y="0"/>
                </a:cubicBezTo>
                <a:lnTo>
                  <a:pt x="1297615" y="10632"/>
                </a:lnTo>
                <a:cubicBezTo>
                  <a:pt x="1308820" y="10873"/>
                  <a:pt x="1319716" y="15822"/>
                  <a:pt x="1329513" y="21265"/>
                </a:cubicBezTo>
                <a:cubicBezTo>
                  <a:pt x="1351854" y="33677"/>
                  <a:pt x="1393308" y="63795"/>
                  <a:pt x="1393308" y="63795"/>
                </a:cubicBezTo>
                <a:cubicBezTo>
                  <a:pt x="1400396" y="74428"/>
                  <a:pt x="1409539" y="83947"/>
                  <a:pt x="1414573" y="95693"/>
                </a:cubicBezTo>
                <a:cubicBezTo>
                  <a:pt x="1431322" y="134773"/>
                  <a:pt x="1428612" y="184676"/>
                  <a:pt x="1414573" y="223284"/>
                </a:cubicBezTo>
                <a:cubicBezTo>
                  <a:pt x="1406021" y="246801"/>
                  <a:pt x="1324789" y="291802"/>
                  <a:pt x="1318880" y="297711"/>
                </a:cubicBezTo>
                <a:cubicBezTo>
                  <a:pt x="1293690" y="322902"/>
                  <a:pt x="1269890" y="349484"/>
                  <a:pt x="1233820" y="361507"/>
                </a:cubicBezTo>
                <a:lnTo>
                  <a:pt x="1170024" y="382772"/>
                </a:lnTo>
                <a:cubicBezTo>
                  <a:pt x="1159392" y="386316"/>
                  <a:pt x="1148533" y="389242"/>
                  <a:pt x="1138127" y="393404"/>
                </a:cubicBezTo>
                <a:cubicBezTo>
                  <a:pt x="1061695" y="423978"/>
                  <a:pt x="1103858" y="411971"/>
                  <a:pt x="1010536" y="425302"/>
                </a:cubicBezTo>
                <a:cubicBezTo>
                  <a:pt x="948456" y="445996"/>
                  <a:pt x="1008409" y="427854"/>
                  <a:pt x="914843" y="446567"/>
                </a:cubicBezTo>
                <a:cubicBezTo>
                  <a:pt x="900514" y="449433"/>
                  <a:pt x="886364" y="453186"/>
                  <a:pt x="872313" y="457200"/>
                </a:cubicBezTo>
                <a:cubicBezTo>
                  <a:pt x="861536" y="460279"/>
                  <a:pt x="851405" y="465634"/>
                  <a:pt x="840415" y="467832"/>
                </a:cubicBezTo>
                <a:cubicBezTo>
                  <a:pt x="815840" y="472747"/>
                  <a:pt x="790644" y="473982"/>
                  <a:pt x="765987" y="478465"/>
                </a:cubicBezTo>
                <a:cubicBezTo>
                  <a:pt x="751610" y="481079"/>
                  <a:pt x="737923" y="487031"/>
                  <a:pt x="723457" y="489098"/>
                </a:cubicBezTo>
                <a:cubicBezTo>
                  <a:pt x="688196" y="494135"/>
                  <a:pt x="652506" y="495568"/>
                  <a:pt x="617131" y="499730"/>
                </a:cubicBezTo>
                <a:cubicBezTo>
                  <a:pt x="423538" y="522506"/>
                  <a:pt x="710284" y="501054"/>
                  <a:pt x="351318" y="520995"/>
                </a:cubicBezTo>
                <a:cubicBezTo>
                  <a:pt x="344229" y="528083"/>
                  <a:pt x="337880" y="535998"/>
                  <a:pt x="330052" y="542260"/>
                </a:cubicBezTo>
                <a:cubicBezTo>
                  <a:pt x="320074" y="550243"/>
                  <a:pt x="298155" y="563525"/>
                  <a:pt x="298155" y="563525"/>
                </a:cubicBezTo>
              </a:path>
            </a:pathLst>
          </a:cu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956171" y="5782829"/>
            <a:ext cx="13981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dirty="0" smtClean="0">
                <a:solidFill>
                  <a:srgbClr val="FF0000"/>
                </a:solidFill>
              </a:rPr>
              <a:t>method guards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9" name="Straight Connector 18"/>
          <p:cNvCxnSpPr/>
          <p:nvPr/>
        </p:nvCxnSpPr>
        <p:spPr bwMode="auto">
          <a:xfrm>
            <a:off x="6295409" y="5901070"/>
            <a:ext cx="829291" cy="74428"/>
          </a:xfrm>
          <a:prstGeom prst="lin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/>
          <p:nvPr/>
        </p:nvCxnSpPr>
        <p:spPr bwMode="auto">
          <a:xfrm flipV="1">
            <a:off x="7124700" y="5433237"/>
            <a:ext cx="0" cy="542261"/>
          </a:xfrm>
          <a:prstGeom prst="lin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December 23, 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http://csg.csail.mit.edu/CACA</a:t>
            </a:r>
            <a:endParaRPr lang="en-US" dirty="0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M02-</a:t>
            </a:r>
            <a:fld id="{EC0A9AF3-268B-496B-8C8B-87FFEF969083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050737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  <p:bldP spid="12" grpId="0" animBg="1"/>
      <p:bldP spid="13" grpId="0"/>
      <p:bldP spid="14" grpId="0" animBg="1"/>
      <p:bldP spid="15" grpId="0"/>
      <p:bldP spid="16" grpId="0" animBg="1"/>
      <p:bldP spid="8" grpId="0" animBg="1"/>
      <p:bldP spid="9" grpId="0" animBg="1"/>
      <p:bldP spid="1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Module: Method Interface</a:t>
            </a:r>
            <a:endParaRPr lang="en-US" dirty="0"/>
          </a:p>
        </p:txBody>
      </p:sp>
      <p:sp>
        <p:nvSpPr>
          <p:cNvPr id="156" name="TextBox 155"/>
          <p:cNvSpPr txBox="1"/>
          <p:nvPr/>
        </p:nvSpPr>
        <p:spPr>
          <a:xfrm>
            <a:off x="5924550" y="5619750"/>
            <a:ext cx="2418751" cy="6011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600" dirty="0" smtClean="0">
                <a:solidFill>
                  <a:srgbClr val="FF0000"/>
                </a:solidFill>
              </a:rPr>
              <a:t>s1</a:t>
            </a:r>
            <a:r>
              <a:rPr lang="en-US" sz="1600" dirty="0" smtClean="0"/>
              <a:t> = start_en</a:t>
            </a:r>
          </a:p>
          <a:p>
            <a:pPr>
              <a:buNone/>
            </a:pPr>
            <a:r>
              <a:rPr lang="en-US" sz="1600" dirty="0" smtClean="0">
                <a:solidFill>
                  <a:srgbClr val="FF0000"/>
                </a:solidFill>
              </a:rPr>
              <a:t>s2</a:t>
            </a:r>
            <a:r>
              <a:rPr lang="en-US" sz="1600" dirty="0" smtClean="0"/>
              <a:t> = start_en | !done</a:t>
            </a:r>
            <a:endParaRPr lang="en-US" sz="1600" dirty="0"/>
          </a:p>
        </p:txBody>
      </p:sp>
      <p:grpSp>
        <p:nvGrpSpPr>
          <p:cNvPr id="4" name="Group 80"/>
          <p:cNvGrpSpPr/>
          <p:nvPr/>
        </p:nvGrpSpPr>
        <p:grpSpPr>
          <a:xfrm>
            <a:off x="1971675" y="3264462"/>
            <a:ext cx="1070620" cy="2404818"/>
            <a:chOff x="1171575" y="2988237"/>
            <a:chExt cx="1070620" cy="2404818"/>
          </a:xfrm>
        </p:grpSpPr>
        <p:sp>
          <p:nvSpPr>
            <p:cNvPr id="136" name="Rectangle 13"/>
            <p:cNvSpPr>
              <a:spLocks noChangeArrowheads="1"/>
            </p:cNvSpPr>
            <p:nvPr/>
          </p:nvSpPr>
          <p:spPr bwMode="auto">
            <a:xfrm>
              <a:off x="1219817" y="4624968"/>
              <a:ext cx="713048" cy="29051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25000"/>
                </a:spcBef>
                <a:buClr>
                  <a:schemeClr val="bg1"/>
                </a:buClr>
                <a:buSzPct val="100000"/>
                <a:buFont typeface="Wingdings" pitchFamily="2" charset="2"/>
                <a:buNone/>
              </a:pPr>
              <a:r>
                <a:rPr lang="en-US" sz="1400" dirty="0" smtClean="0"/>
                <a:t>== 32</a:t>
              </a:r>
              <a:endParaRPr lang="en-US" sz="1400" dirty="0"/>
            </a:p>
          </p:txBody>
        </p:sp>
        <p:sp>
          <p:nvSpPr>
            <p:cNvPr id="170" name="AutoShape 10"/>
            <p:cNvSpPr>
              <a:spLocks noChangeArrowheads="1"/>
            </p:cNvSpPr>
            <p:nvPr/>
          </p:nvSpPr>
          <p:spPr bwMode="auto">
            <a:xfrm>
              <a:off x="1361528" y="3652838"/>
              <a:ext cx="428625" cy="144462"/>
            </a:xfrm>
            <a:prstGeom prst="flowChartManualOperation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90000"/>
                </a:lnSpc>
                <a:spcBef>
                  <a:spcPct val="25000"/>
                </a:spcBef>
                <a:buClr>
                  <a:schemeClr val="bg1"/>
                </a:buClr>
                <a:buSzPct val="100000"/>
                <a:buFont typeface="Wingdings" pitchFamily="2" charset="2"/>
                <a:buChar char="•"/>
              </a:pPr>
              <a:endParaRPr lang="en-US"/>
            </a:p>
          </p:txBody>
        </p:sp>
        <p:cxnSp>
          <p:nvCxnSpPr>
            <p:cNvPr id="175" name="Straight Arrow Connector 230"/>
            <p:cNvCxnSpPr>
              <a:cxnSpLocks noChangeShapeType="1"/>
            </p:cNvCxnSpPr>
            <p:nvPr/>
          </p:nvCxnSpPr>
          <p:spPr bwMode="auto">
            <a:xfrm>
              <a:off x="1574601" y="3811893"/>
              <a:ext cx="1239" cy="242357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 type="none" w="med" len="med"/>
              <a:tailEnd type="triangle" w="med" len="med"/>
            </a:ln>
          </p:spPr>
        </p:cxnSp>
        <p:cxnSp>
          <p:nvCxnSpPr>
            <p:cNvPr id="176" name="Straight Arrow Connector 230"/>
            <p:cNvCxnSpPr>
              <a:cxnSpLocks noChangeShapeType="1"/>
            </p:cNvCxnSpPr>
            <p:nvPr/>
          </p:nvCxnSpPr>
          <p:spPr bwMode="auto">
            <a:xfrm>
              <a:off x="1573362" y="4382611"/>
              <a:ext cx="1239" cy="242357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 type="none" w="med" len="med"/>
              <a:tailEnd type="triangle" w="med" len="med"/>
            </a:ln>
          </p:spPr>
        </p:cxnSp>
        <p:cxnSp>
          <p:nvCxnSpPr>
            <p:cNvPr id="177" name="Shape 256"/>
            <p:cNvCxnSpPr>
              <a:cxnSpLocks noChangeShapeType="1"/>
              <a:stCxn id="166" idx="2"/>
              <a:endCxn id="82" idx="0"/>
            </p:cNvCxnSpPr>
            <p:nvPr/>
          </p:nvCxnSpPr>
          <p:spPr bwMode="auto">
            <a:xfrm rot="5400000" flipH="1">
              <a:off x="809702" y="3604276"/>
              <a:ext cx="1351490" cy="181788"/>
            </a:xfrm>
            <a:prstGeom prst="bentConnector5">
              <a:avLst>
                <a:gd name="adj1" fmla="val -9162"/>
                <a:gd name="adj2" fmla="val 348409"/>
                <a:gd name="adj3" fmla="val 116915"/>
              </a:avLst>
            </a:prstGeom>
            <a:noFill/>
            <a:ln w="9525" algn="ctr">
              <a:solidFill>
                <a:schemeClr val="tx1"/>
              </a:solidFill>
              <a:round/>
              <a:headEnd type="none" w="med" len="med"/>
              <a:tailEnd type="triangle" w="med" len="med"/>
            </a:ln>
          </p:spPr>
        </p:cxnSp>
        <p:sp>
          <p:nvSpPr>
            <p:cNvPr id="191" name="Oval 149"/>
            <p:cNvSpPr>
              <a:spLocks noChangeArrowheads="1"/>
            </p:cNvSpPr>
            <p:nvPr/>
          </p:nvSpPr>
          <p:spPr bwMode="auto">
            <a:xfrm>
              <a:off x="1681117" y="2988237"/>
              <a:ext cx="304734" cy="313763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25000"/>
                </a:spcBef>
                <a:buClr>
                  <a:schemeClr val="bg1"/>
                </a:buClr>
                <a:buSzPct val="100000"/>
                <a:buFont typeface="Wingdings" pitchFamily="2" charset="2"/>
                <a:buNone/>
              </a:pPr>
              <a:r>
                <a:rPr lang="en-US" dirty="0"/>
                <a:t>0</a:t>
              </a:r>
            </a:p>
          </p:txBody>
        </p:sp>
        <p:cxnSp>
          <p:nvCxnSpPr>
            <p:cNvPr id="192" name="Elbow Connector 190"/>
            <p:cNvCxnSpPr>
              <a:cxnSpLocks noChangeShapeType="1"/>
              <a:stCxn id="191" idx="4"/>
            </p:cNvCxnSpPr>
            <p:nvPr/>
          </p:nvCxnSpPr>
          <p:spPr bwMode="auto">
            <a:xfrm rot="5400000">
              <a:off x="1581631" y="3400985"/>
              <a:ext cx="350838" cy="152868"/>
            </a:xfrm>
            <a:prstGeom prst="bentConnector3">
              <a:avLst>
                <a:gd name="adj1" fmla="val 41855"/>
              </a:avLst>
            </a:prstGeom>
            <a:noFill/>
            <a:ln w="9525" algn="ctr">
              <a:solidFill>
                <a:schemeClr val="tx1"/>
              </a:solidFill>
              <a:round/>
              <a:headEnd type="none" w="med" len="med"/>
              <a:tailEnd type="triangle" w="med" len="med"/>
            </a:ln>
          </p:spPr>
        </p:cxnSp>
        <p:cxnSp>
          <p:nvCxnSpPr>
            <p:cNvPr id="198" name="Straight Arrow Connector 230"/>
            <p:cNvCxnSpPr>
              <a:cxnSpLocks noChangeShapeType="1"/>
              <a:endCxn id="184" idx="4"/>
            </p:cNvCxnSpPr>
            <p:nvPr/>
          </p:nvCxnSpPr>
          <p:spPr bwMode="auto">
            <a:xfrm>
              <a:off x="1567315" y="4887364"/>
              <a:ext cx="18597" cy="505691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 type="none" w="med" len="med"/>
              <a:tailEnd type="triangle" w="med" len="med"/>
            </a:ln>
          </p:spPr>
        </p:cxnSp>
        <p:sp>
          <p:nvSpPr>
            <p:cNvPr id="199" name="TextBox 102"/>
            <p:cNvSpPr txBox="1">
              <a:spLocks noChangeArrowheads="1"/>
            </p:cNvSpPr>
            <p:nvPr/>
          </p:nvSpPr>
          <p:spPr bwMode="auto">
            <a:xfrm>
              <a:off x="1615100" y="4952928"/>
              <a:ext cx="627095" cy="2862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  <a:spcBef>
                  <a:spcPct val="25000"/>
                </a:spcBef>
                <a:buClr>
                  <a:schemeClr val="bg1"/>
                </a:buClr>
                <a:buSzPct val="100000"/>
                <a:buFont typeface="Wingdings" pitchFamily="2" charset="2"/>
                <a:buNone/>
              </a:pPr>
              <a:r>
                <a:rPr lang="en-US" sz="1400" dirty="0" smtClean="0"/>
                <a:t>done</a:t>
              </a:r>
              <a:endParaRPr lang="en-US" sz="1400" dirty="0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1171575" y="3019425"/>
              <a:ext cx="445956" cy="2862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sz="1400" dirty="0" smtClean="0"/>
                <a:t>+1</a:t>
              </a:r>
              <a:endParaRPr lang="en-US" sz="1400" dirty="0"/>
            </a:p>
          </p:txBody>
        </p:sp>
        <p:cxnSp>
          <p:nvCxnSpPr>
            <p:cNvPr id="84" name="Elbow Connector 190"/>
            <p:cNvCxnSpPr>
              <a:cxnSpLocks noChangeShapeType="1"/>
            </p:cNvCxnSpPr>
            <p:nvPr/>
          </p:nvCxnSpPr>
          <p:spPr bwMode="auto">
            <a:xfrm rot="16200000" flipH="1">
              <a:off x="1267306" y="3400985"/>
              <a:ext cx="350838" cy="152868"/>
            </a:xfrm>
            <a:prstGeom prst="bentConnector3">
              <a:avLst>
                <a:gd name="adj1" fmla="val 41855"/>
              </a:avLst>
            </a:prstGeom>
            <a:noFill/>
            <a:ln w="9525" algn="ctr">
              <a:solidFill>
                <a:schemeClr val="tx1"/>
              </a:solidFill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5" name="Group 189"/>
          <p:cNvGrpSpPr/>
          <p:nvPr/>
        </p:nvGrpSpPr>
        <p:grpSpPr>
          <a:xfrm>
            <a:off x="-30155" y="1809749"/>
            <a:ext cx="8535980" cy="4505325"/>
            <a:chOff x="-30155" y="1809749"/>
            <a:chExt cx="8535980" cy="4505325"/>
          </a:xfrm>
        </p:grpSpPr>
        <p:sp>
          <p:nvSpPr>
            <p:cNvPr id="118" name="Rectangle 52"/>
            <p:cNvSpPr>
              <a:spLocks noChangeArrowheads="1"/>
            </p:cNvSpPr>
            <p:nvPr/>
          </p:nvSpPr>
          <p:spPr bwMode="auto">
            <a:xfrm>
              <a:off x="838200" y="1809749"/>
              <a:ext cx="7667625" cy="45053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9" name="Freeform 53"/>
            <p:cNvSpPr>
              <a:spLocks/>
            </p:cNvSpPr>
            <p:nvPr/>
          </p:nvSpPr>
          <p:spPr bwMode="auto">
            <a:xfrm>
              <a:off x="839401" y="2112588"/>
              <a:ext cx="395007" cy="1189722"/>
            </a:xfrm>
            <a:custGeom>
              <a:avLst/>
              <a:gdLst>
                <a:gd name="T0" fmla="*/ 6 w 210"/>
                <a:gd name="T1" fmla="*/ 0 h 768"/>
                <a:gd name="T2" fmla="*/ 210 w 210"/>
                <a:gd name="T3" fmla="*/ 0 h 768"/>
                <a:gd name="T4" fmla="*/ 210 w 210"/>
                <a:gd name="T5" fmla="*/ 487 h 768"/>
                <a:gd name="T6" fmla="*/ 0 w 210"/>
                <a:gd name="T7" fmla="*/ 487 h 76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0"/>
                <a:gd name="T13" fmla="*/ 0 h 768"/>
                <a:gd name="T14" fmla="*/ 210 w 210"/>
                <a:gd name="T15" fmla="*/ 768 h 76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0" h="768">
                  <a:moveTo>
                    <a:pt x="6" y="0"/>
                  </a:moveTo>
                  <a:lnTo>
                    <a:pt x="210" y="0"/>
                  </a:lnTo>
                  <a:lnTo>
                    <a:pt x="210" y="768"/>
                  </a:lnTo>
                  <a:lnTo>
                    <a:pt x="0" y="768"/>
                  </a:lnTo>
                </a:path>
              </a:pathLst>
            </a:custGeom>
            <a:solidFill>
              <a:srgbClr val="F6FD71"/>
            </a:solidFill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6" name="Group 134"/>
            <p:cNvGrpSpPr/>
            <p:nvPr/>
          </p:nvGrpSpPr>
          <p:grpSpPr>
            <a:xfrm>
              <a:off x="650822" y="2318086"/>
              <a:ext cx="825553" cy="746279"/>
              <a:chOff x="650822" y="2318086"/>
              <a:chExt cx="1207594" cy="746279"/>
            </a:xfrm>
          </p:grpSpPr>
          <p:sp>
            <p:nvSpPr>
              <p:cNvPr id="123" name="Line 55"/>
              <p:cNvSpPr>
                <a:spLocks noChangeShapeType="1"/>
              </p:cNvSpPr>
              <p:nvPr/>
            </p:nvSpPr>
            <p:spPr bwMode="auto">
              <a:xfrm>
                <a:off x="650822" y="2318086"/>
                <a:ext cx="120759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4" name="Line 56"/>
              <p:cNvSpPr>
                <a:spLocks noChangeShapeType="1"/>
              </p:cNvSpPr>
              <p:nvPr/>
            </p:nvSpPr>
            <p:spPr bwMode="auto">
              <a:xfrm>
                <a:off x="650822" y="2577661"/>
                <a:ext cx="120759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5" name="Line 57"/>
              <p:cNvSpPr>
                <a:spLocks noChangeShapeType="1"/>
              </p:cNvSpPr>
              <p:nvPr/>
            </p:nvSpPr>
            <p:spPr bwMode="auto">
              <a:xfrm>
                <a:off x="650822" y="2804790"/>
                <a:ext cx="120759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" name="Line 58"/>
              <p:cNvSpPr>
                <a:spLocks noChangeShapeType="1"/>
              </p:cNvSpPr>
              <p:nvPr/>
            </p:nvSpPr>
            <p:spPr bwMode="auto">
              <a:xfrm flipH="1">
                <a:off x="650822" y="3064365"/>
                <a:ext cx="120759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27" name="Text Box 59"/>
            <p:cNvSpPr txBox="1">
              <a:spLocks noChangeArrowheads="1"/>
            </p:cNvSpPr>
            <p:nvPr/>
          </p:nvSpPr>
          <p:spPr bwMode="auto">
            <a:xfrm>
              <a:off x="99689" y="2128812"/>
              <a:ext cx="566181" cy="9648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>
                <a:spcBef>
                  <a:spcPct val="15000"/>
                </a:spcBef>
                <a:buFont typeface="Wingdings" pitchFamily="-96" charset="2"/>
                <a:buNone/>
              </a:pPr>
              <a:r>
                <a:rPr lang="en-US" sz="1400" dirty="0" err="1" smtClean="0"/>
                <a:t>aIn</a:t>
              </a:r>
              <a:endParaRPr lang="en-US" sz="1400" dirty="0"/>
            </a:p>
            <a:p>
              <a:pPr algn="r">
                <a:spcBef>
                  <a:spcPct val="15000"/>
                </a:spcBef>
                <a:buFont typeface="Wingdings" pitchFamily="-96" charset="2"/>
                <a:buNone/>
              </a:pPr>
              <a:r>
                <a:rPr lang="en-US" sz="1400" dirty="0" err="1" smtClean="0"/>
                <a:t>bIn</a:t>
              </a:r>
              <a:endParaRPr lang="en-US" sz="1400" dirty="0"/>
            </a:p>
            <a:p>
              <a:pPr algn="r">
                <a:spcBef>
                  <a:spcPct val="15000"/>
                </a:spcBef>
              </a:pPr>
              <a:r>
                <a:rPr lang="en-US" sz="1400" dirty="0"/>
                <a:t>en</a:t>
              </a:r>
            </a:p>
            <a:p>
              <a:pPr algn="r">
                <a:spcBef>
                  <a:spcPct val="15000"/>
                </a:spcBef>
                <a:buFont typeface="Wingdings" pitchFamily="-96" charset="2"/>
                <a:buNone/>
              </a:pPr>
              <a:r>
                <a:rPr lang="en-US" sz="1400" dirty="0" err="1"/>
                <a:t>rdy</a:t>
              </a:r>
              <a:endParaRPr lang="en-US" sz="1400" dirty="0"/>
            </a:p>
          </p:txBody>
        </p:sp>
        <p:grpSp>
          <p:nvGrpSpPr>
            <p:cNvPr id="7" name="Group 136"/>
            <p:cNvGrpSpPr/>
            <p:nvPr/>
          </p:nvGrpSpPr>
          <p:grpSpPr>
            <a:xfrm>
              <a:off x="650821" y="4470400"/>
              <a:ext cx="844604" cy="259576"/>
              <a:chOff x="650822" y="4470400"/>
              <a:chExt cx="1207594" cy="259576"/>
            </a:xfrm>
          </p:grpSpPr>
          <p:sp>
            <p:nvSpPr>
              <p:cNvPr id="129" name="Line 60"/>
              <p:cNvSpPr>
                <a:spLocks noChangeShapeType="1"/>
              </p:cNvSpPr>
              <p:nvPr/>
            </p:nvSpPr>
            <p:spPr bwMode="auto">
              <a:xfrm flipH="1">
                <a:off x="650822" y="4470400"/>
                <a:ext cx="120759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1" name="Line 61"/>
              <p:cNvSpPr>
                <a:spLocks noChangeShapeType="1"/>
              </p:cNvSpPr>
              <p:nvPr/>
            </p:nvSpPr>
            <p:spPr bwMode="auto">
              <a:xfrm flipH="1">
                <a:off x="650822" y="4729976"/>
                <a:ext cx="120759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32" name="Text Box 62"/>
            <p:cNvSpPr txBox="1">
              <a:spLocks noChangeArrowheads="1"/>
            </p:cNvSpPr>
            <p:nvPr/>
          </p:nvSpPr>
          <p:spPr bwMode="auto">
            <a:xfrm>
              <a:off x="-30155" y="4302757"/>
              <a:ext cx="696024" cy="5124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>
                <a:spcBef>
                  <a:spcPct val="15000"/>
                </a:spcBef>
                <a:buFont typeface="Wingdings" pitchFamily="-96" charset="2"/>
                <a:buNone/>
              </a:pPr>
              <a:r>
                <a:rPr lang="en-US" sz="1400" dirty="0" smtClean="0"/>
                <a:t>result</a:t>
              </a:r>
              <a:endParaRPr lang="en-US" sz="1400" dirty="0"/>
            </a:p>
            <a:p>
              <a:pPr algn="r">
                <a:spcBef>
                  <a:spcPct val="15000"/>
                </a:spcBef>
                <a:buFont typeface="Wingdings" pitchFamily="-96" charset="2"/>
                <a:buNone/>
              </a:pPr>
              <a:r>
                <a:rPr lang="en-US" sz="1400" dirty="0" err="1"/>
                <a:t>rdy</a:t>
              </a:r>
              <a:endParaRPr lang="en-US" sz="1400" dirty="0"/>
            </a:p>
          </p:txBody>
        </p:sp>
        <p:sp>
          <p:nvSpPr>
            <p:cNvPr id="112" name="Text Box 63"/>
            <p:cNvSpPr txBox="1">
              <a:spLocks noChangeArrowheads="1"/>
            </p:cNvSpPr>
            <p:nvPr/>
          </p:nvSpPr>
          <p:spPr bwMode="auto">
            <a:xfrm rot="16200000">
              <a:off x="652195" y="2546851"/>
              <a:ext cx="78258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buFont typeface="Wingdings" pitchFamily="-96" charset="2"/>
                <a:buNone/>
              </a:pPr>
              <a:r>
                <a:rPr lang="en-US" dirty="0"/>
                <a:t>start</a:t>
              </a:r>
            </a:p>
          </p:txBody>
        </p:sp>
        <p:sp>
          <p:nvSpPr>
            <p:cNvPr id="113" name="Text Box 64"/>
            <p:cNvSpPr txBox="1">
              <a:spLocks noChangeArrowheads="1"/>
            </p:cNvSpPr>
            <p:nvPr/>
          </p:nvSpPr>
          <p:spPr bwMode="auto">
            <a:xfrm rot="16200000">
              <a:off x="569164" y="4434449"/>
              <a:ext cx="912429" cy="369332"/>
            </a:xfrm>
            <a:prstGeom prst="rect">
              <a:avLst/>
            </a:prstGeom>
            <a:solidFill>
              <a:srgbClr val="F6FD7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buFont typeface="Wingdings" pitchFamily="-96" charset="2"/>
                <a:buNone/>
              </a:pPr>
              <a:r>
                <a:rPr lang="en-US" dirty="0"/>
                <a:t>result</a:t>
              </a:r>
            </a:p>
          </p:txBody>
        </p:sp>
      </p:grpSp>
      <p:sp>
        <p:nvSpPr>
          <p:cNvPr id="159" name="Freeform 158"/>
          <p:cNvSpPr/>
          <p:nvPr/>
        </p:nvSpPr>
        <p:spPr bwMode="auto">
          <a:xfrm>
            <a:off x="1457325" y="2324100"/>
            <a:ext cx="2571750" cy="0"/>
          </a:xfrm>
          <a:custGeom>
            <a:avLst/>
            <a:gdLst>
              <a:gd name="connsiteX0" fmla="*/ 0 w 2571750"/>
              <a:gd name="connsiteY0" fmla="*/ 0 h 0"/>
              <a:gd name="connsiteX1" fmla="*/ 2571750 w 257175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571750">
                <a:moveTo>
                  <a:pt x="0" y="0"/>
                </a:moveTo>
                <a:lnTo>
                  <a:pt x="2571750" y="0"/>
                </a:ln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61" name="Freeform 160"/>
          <p:cNvSpPr/>
          <p:nvPr/>
        </p:nvSpPr>
        <p:spPr bwMode="auto">
          <a:xfrm>
            <a:off x="1476375" y="1971675"/>
            <a:ext cx="4705350" cy="609600"/>
          </a:xfrm>
          <a:custGeom>
            <a:avLst/>
            <a:gdLst>
              <a:gd name="connsiteX0" fmla="*/ 0 w 4705350"/>
              <a:gd name="connsiteY0" fmla="*/ 609600 h 609600"/>
              <a:gd name="connsiteX1" fmla="*/ 342900 w 4705350"/>
              <a:gd name="connsiteY1" fmla="*/ 609600 h 609600"/>
              <a:gd name="connsiteX2" fmla="*/ 342900 w 4705350"/>
              <a:gd name="connsiteY2" fmla="*/ 0 h 609600"/>
              <a:gd name="connsiteX3" fmla="*/ 4705350 w 4705350"/>
              <a:gd name="connsiteY3" fmla="*/ 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05350" h="609600">
                <a:moveTo>
                  <a:pt x="0" y="609600"/>
                </a:moveTo>
                <a:lnTo>
                  <a:pt x="342900" y="609600"/>
                </a:lnTo>
                <a:lnTo>
                  <a:pt x="342900" y="0"/>
                </a:lnTo>
                <a:lnTo>
                  <a:pt x="4705350" y="0"/>
                </a:ln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65" name="Freeform 164"/>
          <p:cNvSpPr/>
          <p:nvPr/>
        </p:nvSpPr>
        <p:spPr bwMode="auto">
          <a:xfrm>
            <a:off x="1504950" y="4467225"/>
            <a:ext cx="5048250" cy="1047750"/>
          </a:xfrm>
          <a:custGeom>
            <a:avLst/>
            <a:gdLst>
              <a:gd name="connsiteX0" fmla="*/ 5048250 w 5048250"/>
              <a:gd name="connsiteY0" fmla="*/ 866775 h 1047750"/>
              <a:gd name="connsiteX1" fmla="*/ 5048250 w 5048250"/>
              <a:gd name="connsiteY1" fmla="*/ 1038225 h 1047750"/>
              <a:gd name="connsiteX2" fmla="*/ 95250 w 5048250"/>
              <a:gd name="connsiteY2" fmla="*/ 1047750 h 1047750"/>
              <a:gd name="connsiteX3" fmla="*/ 95250 w 5048250"/>
              <a:gd name="connsiteY3" fmla="*/ 0 h 1047750"/>
              <a:gd name="connsiteX4" fmla="*/ 0 w 5048250"/>
              <a:gd name="connsiteY4" fmla="*/ 0 h 1047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48250" h="1047750">
                <a:moveTo>
                  <a:pt x="5048250" y="866775"/>
                </a:moveTo>
                <a:lnTo>
                  <a:pt x="5048250" y="1038225"/>
                </a:lnTo>
                <a:lnTo>
                  <a:pt x="95250" y="1047750"/>
                </a:lnTo>
                <a:lnTo>
                  <a:pt x="95250" y="0"/>
                </a:lnTo>
                <a:lnTo>
                  <a:pt x="0" y="0"/>
                </a:ln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67" name="Freeform 166"/>
          <p:cNvSpPr/>
          <p:nvPr/>
        </p:nvSpPr>
        <p:spPr bwMode="auto">
          <a:xfrm>
            <a:off x="1495425" y="3076575"/>
            <a:ext cx="866775" cy="2228850"/>
          </a:xfrm>
          <a:custGeom>
            <a:avLst/>
            <a:gdLst>
              <a:gd name="connsiteX0" fmla="*/ 866775 w 866775"/>
              <a:gd name="connsiteY0" fmla="*/ 2228850 h 2228850"/>
              <a:gd name="connsiteX1" fmla="*/ 0 w 866775"/>
              <a:gd name="connsiteY1" fmla="*/ 2228850 h 2228850"/>
              <a:gd name="connsiteX2" fmla="*/ 0 w 866775"/>
              <a:gd name="connsiteY2" fmla="*/ 0 h 2228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66775" h="2228850">
                <a:moveTo>
                  <a:pt x="866775" y="2228850"/>
                </a:moveTo>
                <a:lnTo>
                  <a:pt x="0" y="2228850"/>
                </a:lnTo>
                <a:lnTo>
                  <a:pt x="0" y="0"/>
                </a:ln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71" name="TextBox 170"/>
          <p:cNvSpPr txBox="1"/>
          <p:nvPr/>
        </p:nvSpPr>
        <p:spPr>
          <a:xfrm>
            <a:off x="1447800" y="2647950"/>
            <a:ext cx="421910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600" dirty="0" smtClean="0">
                <a:solidFill>
                  <a:srgbClr val="FF0000"/>
                </a:solidFill>
              </a:rPr>
              <a:t>s1</a:t>
            </a:r>
            <a:endParaRPr lang="en-US" sz="1600" dirty="0">
              <a:solidFill>
                <a:srgbClr val="FF0000"/>
              </a:solidFill>
            </a:endParaRPr>
          </a:p>
        </p:txBody>
      </p:sp>
      <p:grpSp>
        <p:nvGrpSpPr>
          <p:cNvPr id="11" name="Group 192"/>
          <p:cNvGrpSpPr/>
          <p:nvPr/>
        </p:nvGrpSpPr>
        <p:grpSpPr>
          <a:xfrm>
            <a:off x="1362075" y="5669280"/>
            <a:ext cx="2088785" cy="426327"/>
            <a:chOff x="1362075" y="5669280"/>
            <a:chExt cx="2088785" cy="426327"/>
          </a:xfrm>
        </p:grpSpPr>
        <p:sp>
          <p:nvSpPr>
            <p:cNvPr id="173" name="TextBox 172"/>
            <p:cNvSpPr txBox="1"/>
            <p:nvPr/>
          </p:nvSpPr>
          <p:spPr>
            <a:xfrm>
              <a:off x="2133600" y="5781675"/>
              <a:ext cx="489236" cy="3139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sz="1600" dirty="0" smtClean="0"/>
                <a:t>OR</a:t>
              </a:r>
              <a:endParaRPr lang="en-US" sz="1600" dirty="0"/>
            </a:p>
          </p:txBody>
        </p:sp>
        <p:cxnSp>
          <p:nvCxnSpPr>
            <p:cNvPr id="178" name="Straight Arrow Connector 177"/>
            <p:cNvCxnSpPr>
              <a:stCxn id="173" idx="3"/>
            </p:cNvCxnSpPr>
            <p:nvPr/>
          </p:nvCxnSpPr>
          <p:spPr bwMode="auto">
            <a:xfrm>
              <a:off x="2622836" y="5938641"/>
              <a:ext cx="463264" cy="4959"/>
            </a:xfrm>
            <a:prstGeom prst="straightConnector1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81" name="Straight Arrow Connector 180"/>
            <p:cNvCxnSpPr/>
            <p:nvPr/>
          </p:nvCxnSpPr>
          <p:spPr bwMode="auto">
            <a:xfrm>
              <a:off x="1679861" y="5938641"/>
              <a:ext cx="463264" cy="4959"/>
            </a:xfrm>
            <a:prstGeom prst="straightConnector1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182" name="TextBox 181"/>
            <p:cNvSpPr txBox="1"/>
            <p:nvPr/>
          </p:nvSpPr>
          <p:spPr>
            <a:xfrm>
              <a:off x="1362075" y="5772150"/>
              <a:ext cx="421910" cy="3139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sz="1600" dirty="0" smtClean="0">
                  <a:solidFill>
                    <a:srgbClr val="FF0000"/>
                  </a:solidFill>
                </a:rPr>
                <a:t>s1</a:t>
              </a:r>
              <a:endParaRPr lang="en-US" sz="1600" dirty="0">
                <a:solidFill>
                  <a:srgbClr val="FF0000"/>
                </a:solidFill>
              </a:endParaRPr>
            </a:p>
          </p:txBody>
        </p:sp>
        <p:sp>
          <p:nvSpPr>
            <p:cNvPr id="183" name="TextBox 182"/>
            <p:cNvSpPr txBox="1"/>
            <p:nvPr/>
          </p:nvSpPr>
          <p:spPr>
            <a:xfrm>
              <a:off x="3028950" y="5781675"/>
              <a:ext cx="421910" cy="3139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sz="1600" dirty="0" smtClean="0">
                  <a:solidFill>
                    <a:srgbClr val="FF0000"/>
                  </a:solidFill>
                </a:rPr>
                <a:t>s2</a:t>
              </a:r>
              <a:endParaRPr lang="en-US" sz="1600" dirty="0">
                <a:solidFill>
                  <a:srgbClr val="FF0000"/>
                </a:solidFill>
              </a:endParaRPr>
            </a:p>
          </p:txBody>
        </p:sp>
        <p:sp>
          <p:nvSpPr>
            <p:cNvPr id="184" name="Oval 183"/>
            <p:cNvSpPr/>
            <p:nvPr/>
          </p:nvSpPr>
          <p:spPr bwMode="auto">
            <a:xfrm flipV="1">
              <a:off x="2333624" y="5669280"/>
              <a:ext cx="104775" cy="121919"/>
            </a:xfrm>
            <a:prstGeom prst="ellips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itchFamily="2" charset="2"/>
                <a:buChar char="•"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</p:grpSp>
      <p:grpSp>
        <p:nvGrpSpPr>
          <p:cNvPr id="12" name="Group 157"/>
          <p:cNvGrpSpPr/>
          <p:nvPr/>
        </p:nvGrpSpPr>
        <p:grpSpPr>
          <a:xfrm>
            <a:off x="1733550" y="1849969"/>
            <a:ext cx="6242947" cy="3474506"/>
            <a:chOff x="1733550" y="1849969"/>
            <a:chExt cx="6242947" cy="3474506"/>
          </a:xfrm>
        </p:grpSpPr>
        <p:sp>
          <p:nvSpPr>
            <p:cNvPr id="8" name="TextBox 100"/>
            <p:cNvSpPr txBox="1">
              <a:spLocks noChangeArrowheads="1"/>
            </p:cNvSpPr>
            <p:nvPr/>
          </p:nvSpPr>
          <p:spPr bwMode="auto">
            <a:xfrm>
              <a:off x="6205538" y="1849969"/>
              <a:ext cx="486030" cy="2862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  <a:spcBef>
                  <a:spcPct val="25000"/>
                </a:spcBef>
                <a:buClr>
                  <a:schemeClr val="bg1"/>
                </a:buClr>
                <a:buSzPct val="100000"/>
                <a:buFont typeface="Wingdings" pitchFamily="2" charset="2"/>
                <a:buNone/>
              </a:pPr>
              <a:r>
                <a:rPr lang="en-US" sz="1400" dirty="0" err="1" smtClean="0"/>
                <a:t>bIn</a:t>
              </a:r>
              <a:endParaRPr lang="en-US" sz="1400" dirty="0"/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5569528" y="2146299"/>
              <a:ext cx="1204912" cy="31962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25000"/>
                </a:spcBef>
                <a:buClr>
                  <a:schemeClr val="bg1"/>
                </a:buClr>
                <a:buSzPct val="100000"/>
                <a:buFont typeface="Wingdings" pitchFamily="2" charset="2"/>
                <a:buNone/>
              </a:pPr>
              <a:r>
                <a:rPr lang="en-US" sz="1400" dirty="0" smtClean="0"/>
                <a:t>b</a:t>
              </a:r>
              <a:endParaRPr lang="en-US" sz="1400" dirty="0"/>
            </a:p>
          </p:txBody>
        </p:sp>
        <p:grpSp>
          <p:nvGrpSpPr>
            <p:cNvPr id="13" name="Group 31"/>
            <p:cNvGrpSpPr>
              <a:grpSpLocks/>
            </p:cNvGrpSpPr>
            <p:nvPr/>
          </p:nvGrpSpPr>
          <p:grpSpPr bwMode="auto">
            <a:xfrm>
              <a:off x="5581050" y="2158780"/>
              <a:ext cx="101142" cy="290356"/>
              <a:chOff x="7256879" y="1927436"/>
              <a:chExt cx="300908" cy="310332"/>
            </a:xfrm>
          </p:grpSpPr>
          <p:cxnSp>
            <p:nvCxnSpPr>
              <p:cNvPr id="16" name="Straight Connector 37"/>
              <p:cNvCxnSpPr>
                <a:cxnSpLocks noChangeShapeType="1"/>
              </p:cNvCxnSpPr>
              <p:nvPr/>
            </p:nvCxnSpPr>
            <p:spPr bwMode="auto">
              <a:xfrm>
                <a:off x="7256879" y="1927436"/>
                <a:ext cx="295273" cy="147284"/>
              </a:xfrm>
              <a:prstGeom prst="line">
                <a:avLst/>
              </a:prstGeom>
              <a:noFill/>
              <a:ln w="12700" algn="ctr">
                <a:solidFill>
                  <a:srgbClr val="FF0000"/>
                </a:solidFill>
                <a:round/>
                <a:headEnd/>
                <a:tailEnd/>
              </a:ln>
            </p:spPr>
          </p:cxnSp>
          <p:cxnSp>
            <p:nvCxnSpPr>
              <p:cNvPr id="17" name="Straight Connector 38"/>
              <p:cNvCxnSpPr>
                <a:cxnSpLocks noChangeShapeType="1"/>
              </p:cNvCxnSpPr>
              <p:nvPr/>
            </p:nvCxnSpPr>
            <p:spPr bwMode="auto">
              <a:xfrm flipV="1">
                <a:off x="7260467" y="2065489"/>
                <a:ext cx="297320" cy="172279"/>
              </a:xfrm>
              <a:prstGeom prst="line">
                <a:avLst/>
              </a:prstGeom>
              <a:noFill/>
              <a:ln w="12700" algn="ctr">
                <a:solidFill>
                  <a:srgbClr val="FF0000"/>
                </a:solidFill>
                <a:round/>
                <a:headEnd/>
                <a:tailEnd/>
              </a:ln>
            </p:spPr>
          </p:cxnSp>
        </p:grpSp>
        <p:cxnSp>
          <p:nvCxnSpPr>
            <p:cNvPr id="86" name="Elbow Connector 198"/>
            <p:cNvCxnSpPr>
              <a:cxnSpLocks noChangeShapeType="1"/>
            </p:cNvCxnSpPr>
            <p:nvPr/>
          </p:nvCxnSpPr>
          <p:spPr bwMode="auto">
            <a:xfrm rot="5400000">
              <a:off x="6094571" y="2056187"/>
              <a:ext cx="172506" cy="1371"/>
            </a:xfrm>
            <a:prstGeom prst="bentConnector3">
              <a:avLst>
                <a:gd name="adj1" fmla="val 50000"/>
              </a:avLst>
            </a:prstGeom>
            <a:noFill/>
            <a:ln w="9525" algn="ctr">
              <a:solidFill>
                <a:schemeClr val="tx1"/>
              </a:solidFill>
              <a:round/>
              <a:headEnd type="none" w="med" len="med"/>
              <a:tailEnd type="triangle" w="med" len="med"/>
            </a:ln>
          </p:spPr>
        </p:cxnSp>
        <p:grpSp>
          <p:nvGrpSpPr>
            <p:cNvPr id="15" name="Group 82"/>
            <p:cNvGrpSpPr/>
            <p:nvPr/>
          </p:nvGrpSpPr>
          <p:grpSpPr>
            <a:xfrm>
              <a:off x="3312995" y="4315882"/>
              <a:ext cx="1224080" cy="300570"/>
              <a:chOff x="2512895" y="4039657"/>
              <a:chExt cx="1224080" cy="300570"/>
            </a:xfrm>
          </p:grpSpPr>
          <p:sp>
            <p:nvSpPr>
              <p:cNvPr id="19" name="Rectangle 13"/>
              <p:cNvSpPr>
                <a:spLocks noChangeArrowheads="1"/>
              </p:cNvSpPr>
              <p:nvPr/>
            </p:nvSpPr>
            <p:spPr bwMode="auto">
              <a:xfrm>
                <a:off x="2512895" y="4039657"/>
                <a:ext cx="1224080" cy="300570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90000"/>
                  </a:lnSpc>
                  <a:spcBef>
                    <a:spcPct val="25000"/>
                  </a:spcBef>
                  <a:buClr>
                    <a:schemeClr val="bg1"/>
                  </a:buClr>
                  <a:buSzPct val="100000"/>
                  <a:buFont typeface="Wingdings" pitchFamily="2" charset="2"/>
                  <a:buNone/>
                </a:pPr>
                <a:r>
                  <a:rPr lang="en-US" sz="1400" dirty="0" smtClean="0"/>
                  <a:t>a</a:t>
                </a:r>
                <a:endParaRPr lang="en-US" sz="1400" dirty="0"/>
              </a:p>
            </p:txBody>
          </p:sp>
          <p:cxnSp>
            <p:nvCxnSpPr>
              <p:cNvPr id="108" name="Straight Connector 135"/>
              <p:cNvCxnSpPr>
                <a:cxnSpLocks noChangeShapeType="1"/>
              </p:cNvCxnSpPr>
              <p:nvPr/>
            </p:nvCxnSpPr>
            <p:spPr bwMode="auto">
              <a:xfrm>
                <a:off x="2534350" y="4040715"/>
                <a:ext cx="99379" cy="137803"/>
              </a:xfrm>
              <a:prstGeom prst="line">
                <a:avLst/>
              </a:prstGeom>
              <a:noFill/>
              <a:ln w="12700" algn="ctr">
                <a:solidFill>
                  <a:srgbClr val="FF0000"/>
                </a:solidFill>
                <a:round/>
                <a:headEnd/>
                <a:tailEnd/>
              </a:ln>
            </p:spPr>
          </p:cxnSp>
          <p:cxnSp>
            <p:nvCxnSpPr>
              <p:cNvPr id="109" name="Straight Connector 136"/>
              <p:cNvCxnSpPr>
                <a:cxnSpLocks noChangeShapeType="1"/>
              </p:cNvCxnSpPr>
              <p:nvPr/>
            </p:nvCxnSpPr>
            <p:spPr bwMode="auto">
              <a:xfrm flipV="1">
                <a:off x="2535550" y="4169883"/>
                <a:ext cx="100067" cy="161190"/>
              </a:xfrm>
              <a:prstGeom prst="line">
                <a:avLst/>
              </a:prstGeom>
              <a:noFill/>
              <a:ln w="12700" algn="ctr">
                <a:solidFill>
                  <a:srgbClr val="FF0000"/>
                </a:solidFill>
                <a:round/>
                <a:headEnd/>
                <a:tailEnd/>
              </a:ln>
            </p:spPr>
          </p:cxnSp>
        </p:grpSp>
        <p:grpSp>
          <p:nvGrpSpPr>
            <p:cNvPr id="18" name="Group 79"/>
            <p:cNvGrpSpPr/>
            <p:nvPr/>
          </p:nvGrpSpPr>
          <p:grpSpPr>
            <a:xfrm>
              <a:off x="2139453" y="4317995"/>
              <a:ext cx="473976" cy="319620"/>
              <a:chOff x="1339353" y="4041770"/>
              <a:chExt cx="473976" cy="319620"/>
            </a:xfrm>
          </p:grpSpPr>
          <p:sp>
            <p:nvSpPr>
              <p:cNvPr id="166" name="Rectangle 165"/>
              <p:cNvSpPr>
                <a:spLocks noChangeArrowheads="1"/>
              </p:cNvSpPr>
              <p:nvPr/>
            </p:nvSpPr>
            <p:spPr bwMode="auto">
              <a:xfrm>
                <a:off x="1339353" y="4041770"/>
                <a:ext cx="473976" cy="319620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90000"/>
                  </a:lnSpc>
                  <a:spcBef>
                    <a:spcPct val="25000"/>
                  </a:spcBef>
                  <a:buClr>
                    <a:schemeClr val="bg1"/>
                  </a:buClr>
                  <a:buSzPct val="100000"/>
                  <a:buFont typeface="Wingdings" pitchFamily="2" charset="2"/>
                  <a:buNone/>
                </a:pPr>
                <a:r>
                  <a:rPr lang="en-US" sz="1400" dirty="0" err="1" smtClean="0"/>
                  <a:t>i</a:t>
                </a:r>
                <a:endParaRPr lang="en-US" sz="1400" dirty="0"/>
              </a:p>
            </p:txBody>
          </p:sp>
          <p:grpSp>
            <p:nvGrpSpPr>
              <p:cNvPr id="20" name="Group 31"/>
              <p:cNvGrpSpPr>
                <a:grpSpLocks/>
              </p:cNvGrpSpPr>
              <p:nvPr/>
            </p:nvGrpSpPr>
            <p:grpSpPr bwMode="auto">
              <a:xfrm>
                <a:off x="1350874" y="4054250"/>
                <a:ext cx="101142" cy="290356"/>
                <a:chOff x="7256879" y="1927436"/>
                <a:chExt cx="300908" cy="310332"/>
              </a:xfrm>
            </p:grpSpPr>
            <p:cxnSp>
              <p:nvCxnSpPr>
                <p:cNvPr id="168" name="Straight Connector 37"/>
                <p:cNvCxnSpPr>
                  <a:cxnSpLocks noChangeShapeType="1"/>
                </p:cNvCxnSpPr>
                <p:nvPr/>
              </p:nvCxnSpPr>
              <p:spPr bwMode="auto">
                <a:xfrm>
                  <a:off x="7256879" y="1927436"/>
                  <a:ext cx="295273" cy="147284"/>
                </a:xfrm>
                <a:prstGeom prst="line">
                  <a:avLst/>
                </a:prstGeom>
                <a:noFill/>
                <a:ln w="12700" algn="ctr">
                  <a:solidFill>
                    <a:srgbClr val="FF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169" name="Straight Connector 38"/>
                <p:cNvCxnSpPr>
                  <a:cxnSpLocks noChangeShapeType="1"/>
                </p:cNvCxnSpPr>
                <p:nvPr/>
              </p:nvCxnSpPr>
              <p:spPr bwMode="auto">
                <a:xfrm flipV="1">
                  <a:off x="7260467" y="2065489"/>
                  <a:ext cx="297320" cy="172279"/>
                </a:xfrm>
                <a:prstGeom prst="line">
                  <a:avLst/>
                </a:prstGeom>
                <a:noFill/>
                <a:ln w="12700" algn="ctr">
                  <a:solidFill>
                    <a:srgbClr val="FF0000"/>
                  </a:solidFill>
                  <a:round/>
                  <a:headEnd/>
                  <a:tailEnd/>
                </a:ln>
              </p:spPr>
            </p:cxnSp>
          </p:grpSp>
        </p:grpSp>
        <p:sp>
          <p:nvSpPr>
            <p:cNvPr id="24" name="Rectangle 13"/>
            <p:cNvSpPr>
              <a:spLocks noChangeArrowheads="1"/>
            </p:cNvSpPr>
            <p:nvPr/>
          </p:nvSpPr>
          <p:spPr bwMode="auto">
            <a:xfrm>
              <a:off x="6769997" y="4315880"/>
              <a:ext cx="1206500" cy="30057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25000"/>
                </a:spcBef>
                <a:buClr>
                  <a:schemeClr val="bg1"/>
                </a:buClr>
                <a:buSzPct val="100000"/>
                <a:buFont typeface="Wingdings" pitchFamily="2" charset="2"/>
                <a:buNone/>
              </a:pPr>
              <a:r>
                <a:rPr lang="en-US" sz="1400" dirty="0"/>
                <a:t>prod</a:t>
              </a:r>
            </a:p>
          </p:txBody>
        </p:sp>
        <p:grpSp>
          <p:nvGrpSpPr>
            <p:cNvPr id="21" name="Group 31"/>
            <p:cNvGrpSpPr>
              <a:grpSpLocks/>
            </p:cNvGrpSpPr>
            <p:nvPr/>
          </p:nvGrpSpPr>
          <p:grpSpPr bwMode="auto">
            <a:xfrm>
              <a:off x="6773185" y="4314825"/>
              <a:ext cx="101267" cy="290358"/>
              <a:chOff x="1539276" y="3050891"/>
              <a:chExt cx="300885" cy="310334"/>
            </a:xfrm>
          </p:grpSpPr>
          <p:cxnSp>
            <p:nvCxnSpPr>
              <p:cNvPr id="26" name="Straight Connector 135"/>
              <p:cNvCxnSpPr>
                <a:cxnSpLocks noChangeShapeType="1"/>
              </p:cNvCxnSpPr>
              <p:nvPr/>
            </p:nvCxnSpPr>
            <p:spPr bwMode="auto">
              <a:xfrm>
                <a:off x="1539276" y="3050891"/>
                <a:ext cx="295275" cy="147284"/>
              </a:xfrm>
              <a:prstGeom prst="line">
                <a:avLst/>
              </a:prstGeom>
              <a:noFill/>
              <a:ln w="12700" algn="ctr">
                <a:solidFill>
                  <a:srgbClr val="FF0000"/>
                </a:solidFill>
                <a:round/>
                <a:headEnd/>
                <a:tailEnd/>
              </a:ln>
            </p:spPr>
          </p:cxnSp>
          <p:cxnSp>
            <p:nvCxnSpPr>
              <p:cNvPr id="27" name="Straight Connector 136"/>
              <p:cNvCxnSpPr>
                <a:cxnSpLocks noChangeShapeType="1"/>
              </p:cNvCxnSpPr>
              <p:nvPr/>
            </p:nvCxnSpPr>
            <p:spPr bwMode="auto">
              <a:xfrm flipV="1">
                <a:off x="1542841" y="3188945"/>
                <a:ext cx="297320" cy="172280"/>
              </a:xfrm>
              <a:prstGeom prst="line">
                <a:avLst/>
              </a:prstGeom>
              <a:noFill/>
              <a:ln w="12700" algn="ctr">
                <a:solidFill>
                  <a:srgbClr val="FF0000"/>
                </a:solidFill>
                <a:round/>
                <a:headEnd/>
                <a:tailEnd/>
              </a:ln>
            </p:spPr>
          </p:cxnSp>
        </p:grpSp>
        <p:grpSp>
          <p:nvGrpSpPr>
            <p:cNvPr id="23" name="Group 100"/>
            <p:cNvGrpSpPr/>
            <p:nvPr/>
          </p:nvGrpSpPr>
          <p:grpSpPr>
            <a:xfrm>
              <a:off x="6146110" y="3520282"/>
              <a:ext cx="1733549" cy="1804193"/>
              <a:chOff x="5346010" y="3244057"/>
              <a:chExt cx="1733549" cy="1804193"/>
            </a:xfrm>
          </p:grpSpPr>
          <p:sp>
            <p:nvSpPr>
              <p:cNvPr id="10" name="TextBox 102"/>
              <p:cNvSpPr txBox="1">
                <a:spLocks noChangeArrowheads="1"/>
              </p:cNvSpPr>
              <p:nvPr/>
            </p:nvSpPr>
            <p:spPr bwMode="auto">
              <a:xfrm>
                <a:off x="5346010" y="4687220"/>
                <a:ext cx="1228221" cy="2862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90000"/>
                  </a:lnSpc>
                  <a:spcBef>
                    <a:spcPct val="25000"/>
                  </a:spcBef>
                  <a:buClr>
                    <a:schemeClr val="bg1"/>
                  </a:buClr>
                  <a:buSzPct val="100000"/>
                  <a:buFont typeface="Wingdings" pitchFamily="2" charset="2"/>
                  <a:buNone/>
                </a:pPr>
                <a:r>
                  <a:rPr lang="en-US" sz="1400" dirty="0" smtClean="0"/>
                  <a:t>result (low)</a:t>
                </a:r>
                <a:endParaRPr lang="en-US" sz="1400" dirty="0"/>
              </a:p>
            </p:txBody>
          </p:sp>
          <p:grpSp>
            <p:nvGrpSpPr>
              <p:cNvPr id="25" name="Group 92"/>
              <p:cNvGrpSpPr/>
              <p:nvPr/>
            </p:nvGrpSpPr>
            <p:grpSpPr>
              <a:xfrm>
                <a:off x="6524625" y="3244057"/>
                <a:ext cx="554934" cy="1804193"/>
                <a:chOff x="6524625" y="3244057"/>
                <a:chExt cx="554934" cy="1804193"/>
              </a:xfrm>
            </p:grpSpPr>
            <p:cxnSp>
              <p:nvCxnSpPr>
                <p:cNvPr id="57" name="Straight Arrow Connector 254"/>
                <p:cNvCxnSpPr>
                  <a:cxnSpLocks noChangeShapeType="1"/>
                </p:cNvCxnSpPr>
                <p:nvPr/>
              </p:nvCxnSpPr>
              <p:spPr bwMode="auto">
                <a:xfrm flipH="1">
                  <a:off x="6581775" y="4349750"/>
                  <a:ext cx="897" cy="698500"/>
                </a:xfrm>
                <a:prstGeom prst="straightConnector1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 type="none" w="med" len="med"/>
                  <a:tailEnd type="triangle" w="med" len="med"/>
                </a:ln>
              </p:spPr>
            </p:cxnSp>
            <p:sp>
              <p:nvSpPr>
                <p:cNvPr id="69" name="Rectangle 13"/>
                <p:cNvSpPr>
                  <a:spLocks noChangeArrowheads="1"/>
                </p:cNvSpPr>
                <p:nvPr/>
              </p:nvSpPr>
              <p:spPr bwMode="auto">
                <a:xfrm rot="10800000">
                  <a:off x="6757297" y="3244057"/>
                  <a:ext cx="322262" cy="290512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None/>
                  </a:pPr>
                  <a:r>
                    <a:rPr lang="en-US" sz="1400"/>
                    <a:t>&lt;&lt;</a:t>
                  </a:r>
                </a:p>
              </p:txBody>
            </p:sp>
            <p:cxnSp>
              <p:nvCxnSpPr>
                <p:cNvPr id="70" name="Shape 256"/>
                <p:cNvCxnSpPr>
                  <a:cxnSpLocks noChangeShapeType="1"/>
                  <a:stCxn id="24" idx="2"/>
                  <a:endCxn id="69" idx="2"/>
                </p:cNvCxnSpPr>
                <p:nvPr/>
              </p:nvCxnSpPr>
              <p:spPr bwMode="auto">
                <a:xfrm rot="5400000" flipH="1" flipV="1">
                  <a:off x="6192940" y="3624263"/>
                  <a:ext cx="1105693" cy="345281"/>
                </a:xfrm>
                <a:prstGeom prst="bentConnector5">
                  <a:avLst>
                    <a:gd name="adj1" fmla="val -20675"/>
                    <a:gd name="adj2" fmla="val 240920"/>
                    <a:gd name="adj3" fmla="val 120675"/>
                  </a:avLst>
                </a:prstGeom>
                <a:noFill/>
                <a:ln w="9525" algn="ctr">
                  <a:solidFill>
                    <a:schemeClr val="tx1"/>
                  </a:solidFill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102" name="Elbow Connector 193"/>
                <p:cNvCxnSpPr>
                  <a:cxnSpLocks noChangeShapeType="1"/>
                  <a:stCxn id="69" idx="0"/>
                  <a:endCxn id="24" idx="0"/>
                </p:cNvCxnSpPr>
                <p:nvPr/>
              </p:nvCxnSpPr>
              <p:spPr bwMode="auto">
                <a:xfrm rot="5400000">
                  <a:off x="6488483" y="3619234"/>
                  <a:ext cx="514611" cy="345281"/>
                </a:xfrm>
                <a:prstGeom prst="bentConnector3">
                  <a:avLst>
                    <a:gd name="adj1" fmla="val 50000"/>
                  </a:avLst>
                </a:prstGeom>
                <a:noFill/>
                <a:ln w="9525" algn="ctr">
                  <a:solidFill>
                    <a:schemeClr val="tx1"/>
                  </a:solidFill>
                  <a:round/>
                  <a:headEnd type="none" w="med" len="med"/>
                  <a:tailEnd type="triangle" w="med" len="med"/>
                </a:ln>
              </p:spPr>
            </p:cxnSp>
            <p:sp>
              <p:nvSpPr>
                <p:cNvPr id="87" name="TextBox 86"/>
                <p:cNvSpPr txBox="1"/>
                <p:nvPr/>
              </p:nvSpPr>
              <p:spPr>
                <a:xfrm>
                  <a:off x="6524625" y="3848100"/>
                  <a:ext cx="521297" cy="20313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>
                    <a:buNone/>
                  </a:pPr>
                  <a:r>
                    <a:rPr lang="en-US" sz="800" dirty="0" smtClean="0"/>
                    <a:t>[30:0]</a:t>
                  </a:r>
                  <a:endParaRPr lang="en-US" sz="800" dirty="0"/>
                </a:p>
              </p:txBody>
            </p:sp>
          </p:grpSp>
        </p:grpSp>
        <p:grpSp>
          <p:nvGrpSpPr>
            <p:cNvPr id="28" name="Group 94"/>
            <p:cNvGrpSpPr/>
            <p:nvPr/>
          </p:nvGrpSpPr>
          <p:grpSpPr>
            <a:xfrm>
              <a:off x="3495675" y="2241550"/>
              <a:ext cx="938866" cy="2581208"/>
              <a:chOff x="2695575" y="1965325"/>
              <a:chExt cx="938866" cy="2581208"/>
            </a:xfrm>
          </p:grpSpPr>
          <p:grpSp>
            <p:nvGrpSpPr>
              <p:cNvPr id="30" name="Group 91"/>
              <p:cNvGrpSpPr/>
              <p:nvPr/>
            </p:nvGrpSpPr>
            <p:grpSpPr>
              <a:xfrm>
                <a:off x="2756013" y="1965325"/>
                <a:ext cx="878428" cy="2384428"/>
                <a:chOff x="2756013" y="1965325"/>
                <a:chExt cx="878428" cy="2384428"/>
              </a:xfrm>
            </p:grpSpPr>
            <p:sp>
              <p:nvSpPr>
                <p:cNvPr id="9" name="TextBox 101"/>
                <p:cNvSpPr txBox="1">
                  <a:spLocks noChangeArrowheads="1"/>
                </p:cNvSpPr>
                <p:nvPr/>
              </p:nvSpPr>
              <p:spPr bwMode="auto">
                <a:xfrm>
                  <a:off x="3153219" y="1965325"/>
                  <a:ext cx="481222" cy="28623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None/>
                  </a:pPr>
                  <a:r>
                    <a:rPr lang="en-US" sz="1400" dirty="0" err="1" smtClean="0"/>
                    <a:t>aIn</a:t>
                  </a:r>
                  <a:endParaRPr lang="en-US" sz="1400" dirty="0"/>
                </a:p>
              </p:txBody>
            </p:sp>
            <p:sp>
              <p:nvSpPr>
                <p:cNvPr id="29" name="Rectangle 13"/>
                <p:cNvSpPr>
                  <a:spLocks noChangeArrowheads="1"/>
                </p:cNvSpPr>
                <p:nvPr/>
              </p:nvSpPr>
              <p:spPr bwMode="auto">
                <a:xfrm rot="10800000">
                  <a:off x="2756013" y="2973388"/>
                  <a:ext cx="322262" cy="290512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None/>
                  </a:pPr>
                  <a:r>
                    <a:rPr lang="en-US" sz="1400" dirty="0"/>
                    <a:t>&lt;&lt;</a:t>
                  </a:r>
                </a:p>
              </p:txBody>
            </p:sp>
            <p:cxnSp>
              <p:nvCxnSpPr>
                <p:cNvPr id="34" name="Straight Arrow Connector 179"/>
                <p:cNvCxnSpPr>
                  <a:cxnSpLocks noChangeShapeType="1"/>
                  <a:stCxn id="159" idx="1"/>
                </p:cNvCxnSpPr>
                <p:nvPr/>
              </p:nvCxnSpPr>
              <p:spPr bwMode="auto">
                <a:xfrm flipH="1">
                  <a:off x="3219894" y="2047875"/>
                  <a:ext cx="9081" cy="1600200"/>
                </a:xfrm>
                <a:prstGeom prst="straightConnector1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 type="none" w="med" len="med"/>
                  <a:tailEnd type="triangle" w="med" len="med"/>
                </a:ln>
              </p:spPr>
            </p:cxnSp>
            <p:sp>
              <p:nvSpPr>
                <p:cNvPr id="38" name="AutoShape 10"/>
                <p:cNvSpPr>
                  <a:spLocks noChangeArrowheads="1"/>
                </p:cNvSpPr>
                <p:nvPr/>
              </p:nvSpPr>
              <p:spPr bwMode="auto">
                <a:xfrm>
                  <a:off x="2909383" y="3652838"/>
                  <a:ext cx="428625" cy="144462"/>
                </a:xfrm>
                <a:prstGeom prst="flowChartManualOperation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</a:pPr>
                  <a:endParaRPr lang="en-US"/>
                </a:p>
              </p:txBody>
            </p:sp>
            <p:cxnSp>
              <p:nvCxnSpPr>
                <p:cNvPr id="42" name="Elbow Connector 189"/>
                <p:cNvCxnSpPr>
                  <a:cxnSpLocks noChangeShapeType="1"/>
                </p:cNvCxnSpPr>
                <p:nvPr/>
              </p:nvCxnSpPr>
              <p:spPr bwMode="auto">
                <a:xfrm rot="16200000" flipH="1">
                  <a:off x="2790938" y="3405187"/>
                  <a:ext cx="368300" cy="117475"/>
                </a:xfrm>
                <a:prstGeom prst="bentConnector3">
                  <a:avLst>
                    <a:gd name="adj1" fmla="val 50000"/>
                  </a:avLst>
                </a:prstGeom>
                <a:noFill/>
                <a:ln w="9525" algn="ctr">
                  <a:solidFill>
                    <a:schemeClr val="tx1"/>
                  </a:solidFill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50" name="Straight Arrow Connector 230"/>
                <p:cNvCxnSpPr>
                  <a:cxnSpLocks noChangeShapeType="1"/>
                  <a:stCxn id="38" idx="2"/>
                  <a:endCxn id="19" idx="0"/>
                </p:cNvCxnSpPr>
                <p:nvPr/>
              </p:nvCxnSpPr>
              <p:spPr bwMode="auto">
                <a:xfrm>
                  <a:off x="3123696" y="3797300"/>
                  <a:ext cx="1239" cy="251882"/>
                </a:xfrm>
                <a:prstGeom prst="straightConnector1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58" name="Shape 256"/>
                <p:cNvCxnSpPr>
                  <a:cxnSpLocks noChangeShapeType="1"/>
                  <a:stCxn id="19" idx="2"/>
                  <a:endCxn id="29" idx="2"/>
                </p:cNvCxnSpPr>
                <p:nvPr/>
              </p:nvCxnSpPr>
              <p:spPr bwMode="auto">
                <a:xfrm rot="5400000" flipH="1">
                  <a:off x="2332858" y="3557675"/>
                  <a:ext cx="1376364" cy="207791"/>
                </a:xfrm>
                <a:prstGeom prst="bentConnector5">
                  <a:avLst>
                    <a:gd name="adj1" fmla="val -16609"/>
                    <a:gd name="adj2" fmla="val 404560"/>
                    <a:gd name="adj3" fmla="val 116609"/>
                  </a:avLst>
                </a:prstGeom>
                <a:noFill/>
                <a:ln w="9525" algn="ctr">
                  <a:solidFill>
                    <a:schemeClr val="tx1"/>
                  </a:solidFill>
                  <a:round/>
                  <a:headEnd type="none" w="med" len="med"/>
                  <a:tailEnd type="triangle" w="med" len="med"/>
                </a:ln>
              </p:spPr>
            </p:cxnSp>
          </p:grpSp>
          <p:sp>
            <p:nvSpPr>
              <p:cNvPr id="100" name="TextBox 99"/>
              <p:cNvSpPr txBox="1"/>
              <p:nvPr/>
            </p:nvSpPr>
            <p:spPr>
              <a:xfrm>
                <a:off x="2695575" y="4343400"/>
                <a:ext cx="428322" cy="2031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buNone/>
                </a:pPr>
                <a:r>
                  <a:rPr lang="en-US" sz="800" dirty="0" smtClean="0"/>
                  <a:t>31:0</a:t>
                </a:r>
                <a:endParaRPr lang="en-US" sz="800" dirty="0"/>
              </a:p>
            </p:txBody>
          </p:sp>
        </p:grpSp>
        <p:sp>
          <p:nvSpPr>
            <p:cNvPr id="63" name="Rectangle 13"/>
            <p:cNvSpPr>
              <a:spLocks noChangeArrowheads="1"/>
            </p:cNvSpPr>
            <p:nvPr/>
          </p:nvSpPr>
          <p:spPr bwMode="auto">
            <a:xfrm>
              <a:off x="5055962" y="4317995"/>
              <a:ext cx="1206500" cy="30057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25000"/>
                </a:spcBef>
                <a:buClr>
                  <a:schemeClr val="bg1"/>
                </a:buClr>
                <a:buSzPct val="100000"/>
                <a:buFont typeface="Wingdings" pitchFamily="2" charset="2"/>
                <a:buNone/>
              </a:pPr>
              <a:r>
                <a:rPr lang="en-US" sz="1400" dirty="0" err="1" smtClean="0"/>
                <a:t>tp</a:t>
              </a:r>
              <a:endParaRPr lang="en-US" sz="1400" dirty="0"/>
            </a:p>
          </p:txBody>
        </p:sp>
        <p:grpSp>
          <p:nvGrpSpPr>
            <p:cNvPr id="33" name="Group 31"/>
            <p:cNvGrpSpPr>
              <a:grpSpLocks/>
            </p:cNvGrpSpPr>
            <p:nvPr/>
          </p:nvGrpSpPr>
          <p:grpSpPr bwMode="auto">
            <a:xfrm>
              <a:off x="5059150" y="4316940"/>
              <a:ext cx="101267" cy="290358"/>
              <a:chOff x="1539276" y="3050891"/>
              <a:chExt cx="300885" cy="310334"/>
            </a:xfrm>
            <a:solidFill>
              <a:schemeClr val="bg1"/>
            </a:solidFill>
          </p:grpSpPr>
          <p:cxnSp>
            <p:nvCxnSpPr>
              <p:cNvPr id="65" name="Straight Connector 135"/>
              <p:cNvCxnSpPr>
                <a:cxnSpLocks noChangeShapeType="1"/>
              </p:cNvCxnSpPr>
              <p:nvPr/>
            </p:nvCxnSpPr>
            <p:spPr bwMode="auto">
              <a:xfrm>
                <a:off x="1539276" y="3050891"/>
                <a:ext cx="295275" cy="147284"/>
              </a:xfrm>
              <a:prstGeom prst="line">
                <a:avLst/>
              </a:prstGeom>
              <a:grpFill/>
              <a:ln w="12700" algn="ctr">
                <a:solidFill>
                  <a:srgbClr val="FF0000"/>
                </a:solidFill>
                <a:round/>
                <a:headEnd/>
                <a:tailEnd/>
              </a:ln>
            </p:spPr>
          </p:cxnSp>
          <p:cxnSp>
            <p:nvCxnSpPr>
              <p:cNvPr id="66" name="Straight Connector 136"/>
              <p:cNvCxnSpPr>
                <a:cxnSpLocks noChangeShapeType="1"/>
              </p:cNvCxnSpPr>
              <p:nvPr/>
            </p:nvCxnSpPr>
            <p:spPr bwMode="auto">
              <a:xfrm flipV="1">
                <a:off x="1542841" y="3188945"/>
                <a:ext cx="297320" cy="172280"/>
              </a:xfrm>
              <a:prstGeom prst="line">
                <a:avLst/>
              </a:prstGeom>
              <a:grpFill/>
              <a:ln w="12700" algn="ctr">
                <a:solidFill>
                  <a:srgbClr val="FF0000"/>
                </a:solidFill>
                <a:round/>
                <a:headEnd/>
                <a:tailEnd/>
              </a:ln>
            </p:spPr>
          </p:cxnSp>
        </p:grpSp>
        <p:sp>
          <p:nvSpPr>
            <p:cNvPr id="130" name="TextBox 102"/>
            <p:cNvSpPr txBox="1">
              <a:spLocks noChangeArrowheads="1"/>
            </p:cNvSpPr>
            <p:nvPr/>
          </p:nvSpPr>
          <p:spPr bwMode="auto">
            <a:xfrm>
              <a:off x="4369799" y="4979589"/>
              <a:ext cx="1311578" cy="2862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  <a:spcBef>
                  <a:spcPct val="25000"/>
                </a:spcBef>
                <a:buClr>
                  <a:schemeClr val="bg1"/>
                </a:buClr>
                <a:buSzPct val="100000"/>
                <a:buFont typeface="Wingdings" pitchFamily="2" charset="2"/>
                <a:buNone/>
              </a:pPr>
              <a:r>
                <a:rPr lang="en-US" sz="1400" dirty="0" smtClean="0"/>
                <a:t>result (high)</a:t>
              </a:r>
              <a:endParaRPr lang="en-US" sz="1400" dirty="0"/>
            </a:p>
          </p:txBody>
        </p:sp>
        <p:sp>
          <p:nvSpPr>
            <p:cNvPr id="31" name="Freeform 20"/>
            <p:cNvSpPr>
              <a:spLocks/>
            </p:cNvSpPr>
            <p:nvPr/>
          </p:nvSpPr>
          <p:spPr bwMode="auto">
            <a:xfrm rot="5400000">
              <a:off x="5451542" y="3538604"/>
              <a:ext cx="382587" cy="611055"/>
            </a:xfrm>
            <a:custGeom>
              <a:avLst/>
              <a:gdLst>
                <a:gd name="T0" fmla="*/ 0 w 241"/>
                <a:gd name="T1" fmla="*/ 0 h 385"/>
                <a:gd name="T2" fmla="*/ 0 w 241"/>
                <a:gd name="T3" fmla="*/ 160 h 385"/>
                <a:gd name="T4" fmla="*/ 48 w 241"/>
                <a:gd name="T5" fmla="*/ 192 h 385"/>
                <a:gd name="T6" fmla="*/ 0 w 241"/>
                <a:gd name="T7" fmla="*/ 224 h 385"/>
                <a:gd name="T8" fmla="*/ 0 w 241"/>
                <a:gd name="T9" fmla="*/ 384 h 385"/>
                <a:gd name="T10" fmla="*/ 240 w 241"/>
                <a:gd name="T11" fmla="*/ 288 h 385"/>
                <a:gd name="T12" fmla="*/ 240 w 241"/>
                <a:gd name="T13" fmla="*/ 96 h 385"/>
                <a:gd name="T14" fmla="*/ 0 w 241"/>
                <a:gd name="T15" fmla="*/ 0 h 38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41"/>
                <a:gd name="T25" fmla="*/ 0 h 385"/>
                <a:gd name="T26" fmla="*/ 241 w 241"/>
                <a:gd name="T27" fmla="*/ 385 h 38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41" h="385">
                  <a:moveTo>
                    <a:pt x="0" y="0"/>
                  </a:moveTo>
                  <a:lnTo>
                    <a:pt x="0" y="160"/>
                  </a:lnTo>
                  <a:lnTo>
                    <a:pt x="48" y="192"/>
                  </a:lnTo>
                  <a:lnTo>
                    <a:pt x="0" y="224"/>
                  </a:lnTo>
                  <a:lnTo>
                    <a:pt x="0" y="384"/>
                  </a:lnTo>
                  <a:lnTo>
                    <a:pt x="240" y="288"/>
                  </a:lnTo>
                  <a:lnTo>
                    <a:pt x="240" y="96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905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vert270" anchor="ctr"/>
            <a:lstStyle/>
            <a:p>
              <a:pPr>
                <a:lnSpc>
                  <a:spcPct val="90000"/>
                </a:lnSpc>
                <a:spcBef>
                  <a:spcPct val="25000"/>
                </a:spcBef>
                <a:buClr>
                  <a:schemeClr val="bg1"/>
                </a:buClr>
                <a:buSzPct val="100000"/>
                <a:buFont typeface="Wingdings" pitchFamily="-96" charset="2"/>
                <a:buNone/>
                <a:defRPr/>
              </a:pPr>
              <a:r>
                <a:rPr lang="en-US" sz="900" dirty="0">
                  <a:latin typeface="Verdana" pitchFamily="-96" charset="0"/>
                </a:rPr>
                <a:t>    add</a:t>
              </a:r>
            </a:p>
          </p:txBody>
        </p:sp>
        <p:sp>
          <p:nvSpPr>
            <p:cNvPr id="40" name="AutoShape 10"/>
            <p:cNvSpPr>
              <a:spLocks noChangeArrowheads="1"/>
            </p:cNvSpPr>
            <p:nvPr/>
          </p:nvSpPr>
          <p:spPr bwMode="auto">
            <a:xfrm>
              <a:off x="5187513" y="3338513"/>
              <a:ext cx="428625" cy="144462"/>
            </a:xfrm>
            <a:prstGeom prst="flowChartManualOperation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90000"/>
                </a:lnSpc>
                <a:spcBef>
                  <a:spcPct val="25000"/>
                </a:spcBef>
                <a:buClr>
                  <a:schemeClr val="bg1"/>
                </a:buClr>
                <a:buSzPct val="100000"/>
                <a:buFont typeface="Wingdings" pitchFamily="2" charset="2"/>
                <a:buChar char="•"/>
              </a:pPr>
              <a:endParaRPr lang="en-US"/>
            </a:p>
          </p:txBody>
        </p:sp>
        <p:sp>
          <p:nvSpPr>
            <p:cNvPr id="32" name="Oval 149"/>
            <p:cNvSpPr>
              <a:spLocks noChangeArrowheads="1"/>
            </p:cNvSpPr>
            <p:nvPr/>
          </p:nvSpPr>
          <p:spPr bwMode="auto">
            <a:xfrm flipH="1">
              <a:off x="5256213" y="2854887"/>
              <a:ext cx="304734" cy="313763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25000"/>
                </a:spcBef>
                <a:buClr>
                  <a:schemeClr val="bg1"/>
                </a:buClr>
                <a:buSzPct val="100000"/>
                <a:buFont typeface="Wingdings" pitchFamily="2" charset="2"/>
                <a:buNone/>
              </a:pPr>
              <a:r>
                <a:rPr lang="en-US" dirty="0"/>
                <a:t>0</a:t>
              </a:r>
            </a:p>
          </p:txBody>
        </p:sp>
        <p:cxnSp>
          <p:nvCxnSpPr>
            <p:cNvPr id="76" name="Straight Arrow Connector 214"/>
            <p:cNvCxnSpPr>
              <a:cxnSpLocks noChangeShapeType="1"/>
            </p:cNvCxnSpPr>
            <p:nvPr/>
          </p:nvCxnSpPr>
          <p:spPr bwMode="auto">
            <a:xfrm flipH="1">
              <a:off x="5415095" y="3486150"/>
              <a:ext cx="4630" cy="165894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 type="none" w="med" len="med"/>
              <a:tailEnd type="triangle" w="med" len="med"/>
            </a:ln>
          </p:spPr>
        </p:cxnSp>
        <p:cxnSp>
          <p:nvCxnSpPr>
            <p:cNvPr id="128" name="Straight Arrow Connector 254"/>
            <p:cNvCxnSpPr>
              <a:cxnSpLocks noChangeShapeType="1"/>
            </p:cNvCxnSpPr>
            <p:nvPr/>
          </p:nvCxnSpPr>
          <p:spPr bwMode="auto">
            <a:xfrm>
              <a:off x="5678262" y="4618565"/>
              <a:ext cx="8163" cy="696385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 type="none" w="med" len="med"/>
              <a:tailEnd type="triangle" w="med" len="med"/>
            </a:ln>
          </p:spPr>
        </p:cxnSp>
        <p:sp>
          <p:nvSpPr>
            <p:cNvPr id="85" name="TextBox 84"/>
            <p:cNvSpPr txBox="1"/>
            <p:nvPr/>
          </p:nvSpPr>
          <p:spPr>
            <a:xfrm>
              <a:off x="6619875" y="4143375"/>
              <a:ext cx="316112" cy="2031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sz="800" dirty="0" smtClean="0"/>
                <a:t>31</a:t>
              </a:r>
              <a:endParaRPr lang="en-US" sz="800" dirty="0"/>
            </a:p>
          </p:txBody>
        </p:sp>
        <p:cxnSp>
          <p:nvCxnSpPr>
            <p:cNvPr id="96" name="Straight Arrow Connector 95"/>
            <p:cNvCxnSpPr/>
            <p:nvPr/>
          </p:nvCxnSpPr>
          <p:spPr bwMode="auto">
            <a:xfrm>
              <a:off x="5657850" y="4038600"/>
              <a:ext cx="1362" cy="260345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98" name="Freeform 97"/>
            <p:cNvSpPr/>
            <p:nvPr/>
          </p:nvSpPr>
          <p:spPr bwMode="auto">
            <a:xfrm>
              <a:off x="5743575" y="4048125"/>
              <a:ext cx="1162050" cy="276225"/>
            </a:xfrm>
            <a:custGeom>
              <a:avLst/>
              <a:gdLst>
                <a:gd name="connsiteX0" fmla="*/ 0 w 809625"/>
                <a:gd name="connsiteY0" fmla="*/ 0 h 276225"/>
                <a:gd name="connsiteX1" fmla="*/ 19050 w 809625"/>
                <a:gd name="connsiteY1" fmla="*/ 95250 h 276225"/>
                <a:gd name="connsiteX2" fmla="*/ 809625 w 809625"/>
                <a:gd name="connsiteY2" fmla="*/ 104775 h 276225"/>
                <a:gd name="connsiteX3" fmla="*/ 809625 w 809625"/>
                <a:gd name="connsiteY3" fmla="*/ 276225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09625" h="276225">
                  <a:moveTo>
                    <a:pt x="0" y="0"/>
                  </a:moveTo>
                  <a:lnTo>
                    <a:pt x="19050" y="95250"/>
                  </a:lnTo>
                  <a:lnTo>
                    <a:pt x="809625" y="104775"/>
                  </a:lnTo>
                  <a:lnTo>
                    <a:pt x="809625" y="276225"/>
                  </a:ln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itchFamily="2" charset="2"/>
                <a:buChar char="•"/>
                <a:tabLst/>
              </a:pP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5724525" y="4000500"/>
              <a:ext cx="250390" cy="2031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sz="800" dirty="0" smtClean="0"/>
                <a:t>0</a:t>
              </a:r>
              <a:endParaRPr lang="en-US" sz="800" dirty="0"/>
            </a:p>
          </p:txBody>
        </p:sp>
        <p:cxnSp>
          <p:nvCxnSpPr>
            <p:cNvPr id="115" name="Straight Arrow Connector 114"/>
            <p:cNvCxnSpPr>
              <a:stCxn id="32" idx="4"/>
            </p:cNvCxnSpPr>
            <p:nvPr/>
          </p:nvCxnSpPr>
          <p:spPr bwMode="auto">
            <a:xfrm flipH="1">
              <a:off x="5391150" y="3168650"/>
              <a:ext cx="17430" cy="174625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111" name="Freeform 110"/>
            <p:cNvSpPr/>
            <p:nvPr/>
          </p:nvSpPr>
          <p:spPr bwMode="auto">
            <a:xfrm>
              <a:off x="4895850" y="3143250"/>
              <a:ext cx="771525" cy="1704975"/>
            </a:xfrm>
            <a:custGeom>
              <a:avLst/>
              <a:gdLst>
                <a:gd name="connsiteX0" fmla="*/ 771525 w 771525"/>
                <a:gd name="connsiteY0" fmla="*/ 1704975 h 1704975"/>
                <a:gd name="connsiteX1" fmla="*/ 0 w 771525"/>
                <a:gd name="connsiteY1" fmla="*/ 1704975 h 1704975"/>
                <a:gd name="connsiteX2" fmla="*/ 9525 w 771525"/>
                <a:gd name="connsiteY2" fmla="*/ 0 h 1704975"/>
                <a:gd name="connsiteX3" fmla="*/ 371475 w 771525"/>
                <a:gd name="connsiteY3" fmla="*/ 0 h 1704975"/>
                <a:gd name="connsiteX4" fmla="*/ 371475 w 771525"/>
                <a:gd name="connsiteY4" fmla="*/ 152400 h 1704975"/>
                <a:gd name="connsiteX0" fmla="*/ 771525 w 771525"/>
                <a:gd name="connsiteY0" fmla="*/ 1704975 h 1704975"/>
                <a:gd name="connsiteX1" fmla="*/ 0 w 771525"/>
                <a:gd name="connsiteY1" fmla="*/ 1704975 h 1704975"/>
                <a:gd name="connsiteX2" fmla="*/ 9525 w 771525"/>
                <a:gd name="connsiteY2" fmla="*/ 0 h 1704975"/>
                <a:gd name="connsiteX3" fmla="*/ 371475 w 771525"/>
                <a:gd name="connsiteY3" fmla="*/ 0 h 1704975"/>
                <a:gd name="connsiteX4" fmla="*/ 371475 w 771525"/>
                <a:gd name="connsiteY4" fmla="*/ 219075 h 1704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1525" h="1704975">
                  <a:moveTo>
                    <a:pt x="771525" y="1704975"/>
                  </a:moveTo>
                  <a:lnTo>
                    <a:pt x="0" y="1704975"/>
                  </a:lnTo>
                  <a:lnTo>
                    <a:pt x="9525" y="0"/>
                  </a:lnTo>
                  <a:lnTo>
                    <a:pt x="371475" y="0"/>
                  </a:lnTo>
                  <a:lnTo>
                    <a:pt x="371475" y="219075"/>
                  </a:ln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itchFamily="2" charset="2"/>
                <a:buChar char="•"/>
                <a:tabLst/>
              </a:pP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121" name="Freeform 120"/>
            <p:cNvSpPr/>
            <p:nvPr/>
          </p:nvSpPr>
          <p:spPr bwMode="auto">
            <a:xfrm>
              <a:off x="4467225" y="2790826"/>
              <a:ext cx="1152525" cy="2038350"/>
            </a:xfrm>
            <a:custGeom>
              <a:avLst/>
              <a:gdLst>
                <a:gd name="connsiteX0" fmla="*/ 0 w 1343025"/>
                <a:gd name="connsiteY0" fmla="*/ 1924050 h 2124075"/>
                <a:gd name="connsiteX1" fmla="*/ 0 w 1343025"/>
                <a:gd name="connsiteY1" fmla="*/ 2124075 h 2124075"/>
                <a:gd name="connsiteX2" fmla="*/ 247650 w 1343025"/>
                <a:gd name="connsiteY2" fmla="*/ 2124075 h 2124075"/>
                <a:gd name="connsiteX3" fmla="*/ 238125 w 1343025"/>
                <a:gd name="connsiteY3" fmla="*/ 0 h 2124075"/>
                <a:gd name="connsiteX4" fmla="*/ 1343025 w 1343025"/>
                <a:gd name="connsiteY4" fmla="*/ 0 h 2124075"/>
                <a:gd name="connsiteX0" fmla="*/ 0 w 1152525"/>
                <a:gd name="connsiteY0" fmla="*/ 1924050 h 2124075"/>
                <a:gd name="connsiteX1" fmla="*/ 0 w 1152525"/>
                <a:gd name="connsiteY1" fmla="*/ 2124075 h 2124075"/>
                <a:gd name="connsiteX2" fmla="*/ 247650 w 1152525"/>
                <a:gd name="connsiteY2" fmla="*/ 2124075 h 2124075"/>
                <a:gd name="connsiteX3" fmla="*/ 238125 w 1152525"/>
                <a:gd name="connsiteY3" fmla="*/ 0 h 2124075"/>
                <a:gd name="connsiteX4" fmla="*/ 1152525 w 1152525"/>
                <a:gd name="connsiteY4" fmla="*/ 85725 h 2124075"/>
                <a:gd name="connsiteX0" fmla="*/ 0 w 1152525"/>
                <a:gd name="connsiteY0" fmla="*/ 1838325 h 2038350"/>
                <a:gd name="connsiteX1" fmla="*/ 0 w 1152525"/>
                <a:gd name="connsiteY1" fmla="*/ 2038350 h 2038350"/>
                <a:gd name="connsiteX2" fmla="*/ 247650 w 1152525"/>
                <a:gd name="connsiteY2" fmla="*/ 2038350 h 2038350"/>
                <a:gd name="connsiteX3" fmla="*/ 238125 w 1152525"/>
                <a:gd name="connsiteY3" fmla="*/ 0 h 2038350"/>
                <a:gd name="connsiteX4" fmla="*/ 1152525 w 1152525"/>
                <a:gd name="connsiteY4" fmla="*/ 0 h 2038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2525" h="2038350">
                  <a:moveTo>
                    <a:pt x="0" y="1838325"/>
                  </a:moveTo>
                  <a:lnTo>
                    <a:pt x="0" y="2038350"/>
                  </a:lnTo>
                  <a:lnTo>
                    <a:pt x="247650" y="2038350"/>
                  </a:lnTo>
                  <a:lnTo>
                    <a:pt x="238125" y="0"/>
                  </a:lnTo>
                  <a:lnTo>
                    <a:pt x="1152525" y="0"/>
                  </a:ln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itchFamily="2" charset="2"/>
                <a:buChar char="•"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4400550" y="4648200"/>
              <a:ext cx="258404" cy="2169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sz="900" dirty="0" smtClean="0"/>
                <a:t>0</a:t>
              </a:r>
              <a:endParaRPr lang="en-US" sz="900" dirty="0"/>
            </a:p>
          </p:txBody>
        </p:sp>
        <p:grpSp>
          <p:nvGrpSpPr>
            <p:cNvPr id="35" name="Group 102"/>
            <p:cNvGrpSpPr/>
            <p:nvPr/>
          </p:nvGrpSpPr>
          <p:grpSpPr>
            <a:xfrm>
              <a:off x="2547391" y="3933825"/>
              <a:ext cx="541519" cy="313932"/>
              <a:chOff x="1747291" y="3657600"/>
              <a:chExt cx="541519" cy="313932"/>
            </a:xfrm>
          </p:grpSpPr>
          <p:cxnSp>
            <p:nvCxnSpPr>
              <p:cNvPr id="138" name="Straight Arrow Connector 137"/>
              <p:cNvCxnSpPr/>
              <p:nvPr/>
            </p:nvCxnSpPr>
            <p:spPr bwMode="auto">
              <a:xfrm flipH="1" flipV="1">
                <a:off x="1747291" y="3724275"/>
                <a:ext cx="319634" cy="794"/>
              </a:xfrm>
              <a:prstGeom prst="straightConnector1">
                <a:avLst/>
              </a:prstGeom>
              <a:noFill/>
              <a:ln w="952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sp>
            <p:nvSpPr>
              <p:cNvPr id="142" name="TextBox 141"/>
              <p:cNvSpPr txBox="1"/>
              <p:nvPr/>
            </p:nvSpPr>
            <p:spPr>
              <a:xfrm>
                <a:off x="1866900" y="3657600"/>
                <a:ext cx="421910" cy="3139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buNone/>
                </a:pPr>
                <a:r>
                  <a:rPr lang="en-US" sz="1600" dirty="0" smtClean="0">
                    <a:solidFill>
                      <a:srgbClr val="FF0000"/>
                    </a:solidFill>
                  </a:rPr>
                  <a:t>s1</a:t>
                </a:r>
                <a:endParaRPr lang="en-US" sz="1600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36" name="Group 103"/>
            <p:cNvGrpSpPr/>
            <p:nvPr/>
          </p:nvGrpSpPr>
          <p:grpSpPr>
            <a:xfrm>
              <a:off x="4080916" y="3971925"/>
              <a:ext cx="531994" cy="313932"/>
              <a:chOff x="3280816" y="3695700"/>
              <a:chExt cx="531994" cy="313932"/>
            </a:xfrm>
          </p:grpSpPr>
          <p:cxnSp>
            <p:nvCxnSpPr>
              <p:cNvPr id="141" name="Straight Arrow Connector 140"/>
              <p:cNvCxnSpPr/>
              <p:nvPr/>
            </p:nvCxnSpPr>
            <p:spPr bwMode="auto">
              <a:xfrm flipH="1" flipV="1">
                <a:off x="3280816" y="3752850"/>
                <a:ext cx="319634" cy="794"/>
              </a:xfrm>
              <a:prstGeom prst="straightConnector1">
                <a:avLst/>
              </a:prstGeom>
              <a:noFill/>
              <a:ln w="952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sp>
            <p:nvSpPr>
              <p:cNvPr id="143" name="TextBox 142"/>
              <p:cNvSpPr txBox="1"/>
              <p:nvPr/>
            </p:nvSpPr>
            <p:spPr>
              <a:xfrm>
                <a:off x="3390900" y="3695700"/>
                <a:ext cx="421910" cy="3139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buNone/>
                </a:pPr>
                <a:r>
                  <a:rPr lang="en-US" sz="1600" dirty="0" smtClean="0">
                    <a:solidFill>
                      <a:srgbClr val="FF0000"/>
                    </a:solidFill>
                  </a:rPr>
                  <a:t>s1</a:t>
                </a:r>
                <a:endParaRPr lang="en-US" sz="1600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37" name="Group 111"/>
            <p:cNvGrpSpPr/>
            <p:nvPr/>
          </p:nvGrpSpPr>
          <p:grpSpPr>
            <a:xfrm>
              <a:off x="5576341" y="3276600"/>
              <a:ext cx="712969" cy="313932"/>
              <a:chOff x="4776241" y="3000375"/>
              <a:chExt cx="712969" cy="313932"/>
            </a:xfrm>
          </p:grpSpPr>
          <p:cxnSp>
            <p:nvCxnSpPr>
              <p:cNvPr id="140" name="Straight Arrow Connector 139"/>
              <p:cNvCxnSpPr/>
              <p:nvPr/>
            </p:nvCxnSpPr>
            <p:spPr bwMode="auto">
              <a:xfrm flipH="1" flipV="1">
                <a:off x="4776241" y="3152775"/>
                <a:ext cx="319634" cy="794"/>
              </a:xfrm>
              <a:prstGeom prst="straightConnector1">
                <a:avLst/>
              </a:prstGeom>
              <a:noFill/>
              <a:ln w="952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sp>
            <p:nvSpPr>
              <p:cNvPr id="144" name="TextBox 143"/>
              <p:cNvSpPr txBox="1"/>
              <p:nvPr/>
            </p:nvSpPr>
            <p:spPr>
              <a:xfrm>
                <a:off x="5067300" y="3000375"/>
                <a:ext cx="421910" cy="3139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buNone/>
                </a:pPr>
                <a:r>
                  <a:rPr lang="en-US" sz="1600" dirty="0" smtClean="0">
                    <a:solidFill>
                      <a:srgbClr val="FF0000"/>
                    </a:solidFill>
                  </a:rPr>
                  <a:t>s1</a:t>
                </a:r>
                <a:endParaRPr lang="en-US" sz="1600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39" name="Group 104"/>
            <p:cNvGrpSpPr/>
            <p:nvPr/>
          </p:nvGrpSpPr>
          <p:grpSpPr>
            <a:xfrm>
              <a:off x="1733550" y="4419600"/>
              <a:ext cx="421910" cy="313932"/>
              <a:chOff x="933450" y="4143375"/>
              <a:chExt cx="421910" cy="313932"/>
            </a:xfrm>
          </p:grpSpPr>
          <p:cxnSp>
            <p:nvCxnSpPr>
              <p:cNvPr id="139" name="Straight Arrow Connector 138"/>
              <p:cNvCxnSpPr/>
              <p:nvPr/>
            </p:nvCxnSpPr>
            <p:spPr bwMode="auto">
              <a:xfrm flipV="1">
                <a:off x="1032916" y="4200525"/>
                <a:ext cx="319634" cy="794"/>
              </a:xfrm>
              <a:prstGeom prst="straightConnector1">
                <a:avLst/>
              </a:prstGeom>
              <a:noFill/>
              <a:ln w="952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sp>
            <p:nvSpPr>
              <p:cNvPr id="151" name="TextBox 150"/>
              <p:cNvSpPr txBox="1"/>
              <p:nvPr/>
            </p:nvSpPr>
            <p:spPr>
              <a:xfrm>
                <a:off x="933450" y="4143375"/>
                <a:ext cx="421910" cy="3139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buNone/>
                </a:pPr>
                <a:r>
                  <a:rPr lang="en-US" sz="1600" dirty="0" smtClean="0">
                    <a:solidFill>
                      <a:srgbClr val="FF0000"/>
                    </a:solidFill>
                  </a:rPr>
                  <a:t>s2</a:t>
                </a:r>
                <a:endParaRPr lang="en-US" sz="1600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41" name="Group 105"/>
            <p:cNvGrpSpPr/>
            <p:nvPr/>
          </p:nvGrpSpPr>
          <p:grpSpPr>
            <a:xfrm>
              <a:off x="2905125" y="4438650"/>
              <a:ext cx="421910" cy="313932"/>
              <a:chOff x="2105025" y="4162425"/>
              <a:chExt cx="421910" cy="313932"/>
            </a:xfrm>
          </p:grpSpPr>
          <p:cxnSp>
            <p:nvCxnSpPr>
              <p:cNvPr id="145" name="Straight Arrow Connector 144"/>
              <p:cNvCxnSpPr/>
              <p:nvPr/>
            </p:nvCxnSpPr>
            <p:spPr bwMode="auto">
              <a:xfrm flipV="1">
                <a:off x="2194966" y="4210050"/>
                <a:ext cx="319634" cy="794"/>
              </a:xfrm>
              <a:prstGeom prst="straightConnector1">
                <a:avLst/>
              </a:prstGeom>
              <a:noFill/>
              <a:ln w="952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sp>
            <p:nvSpPr>
              <p:cNvPr id="152" name="TextBox 151"/>
              <p:cNvSpPr txBox="1"/>
              <p:nvPr/>
            </p:nvSpPr>
            <p:spPr>
              <a:xfrm>
                <a:off x="2105025" y="4162425"/>
                <a:ext cx="421910" cy="3139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buNone/>
                </a:pPr>
                <a:r>
                  <a:rPr lang="en-US" sz="1600" dirty="0" smtClean="0">
                    <a:solidFill>
                      <a:srgbClr val="FF0000"/>
                    </a:solidFill>
                  </a:rPr>
                  <a:t>s2</a:t>
                </a:r>
                <a:endParaRPr lang="en-US" sz="1600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43" name="Group 106"/>
            <p:cNvGrpSpPr/>
            <p:nvPr/>
          </p:nvGrpSpPr>
          <p:grpSpPr>
            <a:xfrm>
              <a:off x="4657725" y="4448175"/>
              <a:ext cx="421910" cy="313932"/>
              <a:chOff x="3857625" y="4171950"/>
              <a:chExt cx="421910" cy="313932"/>
            </a:xfrm>
          </p:grpSpPr>
          <p:cxnSp>
            <p:nvCxnSpPr>
              <p:cNvPr id="146" name="Straight Arrow Connector 145"/>
              <p:cNvCxnSpPr/>
              <p:nvPr/>
            </p:nvCxnSpPr>
            <p:spPr bwMode="auto">
              <a:xfrm flipV="1">
                <a:off x="3947566" y="4200525"/>
                <a:ext cx="319634" cy="794"/>
              </a:xfrm>
              <a:prstGeom prst="straightConnector1">
                <a:avLst/>
              </a:prstGeom>
              <a:noFill/>
              <a:ln w="952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sp>
            <p:nvSpPr>
              <p:cNvPr id="153" name="TextBox 152"/>
              <p:cNvSpPr txBox="1"/>
              <p:nvPr/>
            </p:nvSpPr>
            <p:spPr>
              <a:xfrm>
                <a:off x="3857625" y="4171950"/>
                <a:ext cx="421910" cy="3139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buNone/>
                </a:pPr>
                <a:r>
                  <a:rPr lang="en-US" sz="1600" dirty="0" smtClean="0">
                    <a:solidFill>
                      <a:srgbClr val="FF0000"/>
                    </a:solidFill>
                  </a:rPr>
                  <a:t>s2</a:t>
                </a:r>
                <a:endParaRPr lang="en-US" sz="1600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44" name="Group 109"/>
            <p:cNvGrpSpPr/>
            <p:nvPr/>
          </p:nvGrpSpPr>
          <p:grpSpPr>
            <a:xfrm>
              <a:off x="6410325" y="4457700"/>
              <a:ext cx="421910" cy="313932"/>
              <a:chOff x="5610225" y="4181475"/>
              <a:chExt cx="421910" cy="313932"/>
            </a:xfrm>
          </p:grpSpPr>
          <p:cxnSp>
            <p:nvCxnSpPr>
              <p:cNvPr id="148" name="Straight Arrow Connector 147"/>
              <p:cNvCxnSpPr/>
              <p:nvPr/>
            </p:nvCxnSpPr>
            <p:spPr bwMode="auto">
              <a:xfrm flipV="1">
                <a:off x="5652541" y="4200525"/>
                <a:ext cx="319634" cy="794"/>
              </a:xfrm>
              <a:prstGeom prst="straightConnector1">
                <a:avLst/>
              </a:prstGeom>
              <a:noFill/>
              <a:ln w="952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sp>
            <p:nvSpPr>
              <p:cNvPr id="154" name="TextBox 153"/>
              <p:cNvSpPr txBox="1"/>
              <p:nvPr/>
            </p:nvSpPr>
            <p:spPr>
              <a:xfrm>
                <a:off x="5610225" y="4181475"/>
                <a:ext cx="421910" cy="3139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buNone/>
                </a:pPr>
                <a:r>
                  <a:rPr lang="en-US" sz="1600" dirty="0" smtClean="0">
                    <a:solidFill>
                      <a:srgbClr val="FF0000"/>
                    </a:solidFill>
                  </a:rPr>
                  <a:t>s2</a:t>
                </a:r>
                <a:endParaRPr lang="en-US" sz="1600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45" name="Group 112"/>
            <p:cNvGrpSpPr/>
            <p:nvPr/>
          </p:nvGrpSpPr>
          <p:grpSpPr>
            <a:xfrm>
              <a:off x="4933950" y="2143125"/>
              <a:ext cx="647700" cy="313932"/>
              <a:chOff x="4133850" y="1866900"/>
              <a:chExt cx="647700" cy="313932"/>
            </a:xfrm>
          </p:grpSpPr>
          <p:cxnSp>
            <p:nvCxnSpPr>
              <p:cNvPr id="150" name="Straight Arrow Connector 149"/>
              <p:cNvCxnSpPr/>
              <p:nvPr/>
            </p:nvCxnSpPr>
            <p:spPr bwMode="auto">
              <a:xfrm flipV="1">
                <a:off x="4461916" y="2028825"/>
                <a:ext cx="319634" cy="794"/>
              </a:xfrm>
              <a:prstGeom prst="straightConnector1">
                <a:avLst/>
              </a:prstGeom>
              <a:noFill/>
              <a:ln w="952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sp>
            <p:nvSpPr>
              <p:cNvPr id="155" name="TextBox 154"/>
              <p:cNvSpPr txBox="1"/>
              <p:nvPr/>
            </p:nvSpPr>
            <p:spPr>
              <a:xfrm>
                <a:off x="4133850" y="1866900"/>
                <a:ext cx="421910" cy="3139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buNone/>
                </a:pPr>
                <a:r>
                  <a:rPr lang="en-US" sz="1600" dirty="0" smtClean="0">
                    <a:solidFill>
                      <a:srgbClr val="FF0000"/>
                    </a:solidFill>
                  </a:rPr>
                  <a:t>s1</a:t>
                </a:r>
                <a:endParaRPr lang="en-US" sz="1600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114" name="TextBox 113"/>
            <p:cNvSpPr txBox="1"/>
            <p:nvPr/>
          </p:nvSpPr>
          <p:spPr>
            <a:xfrm>
              <a:off x="5238750" y="4038600"/>
              <a:ext cx="428322" cy="2031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sz="800" dirty="0" smtClean="0"/>
                <a:t>32:1</a:t>
              </a:r>
              <a:endParaRPr lang="en-US" sz="800" dirty="0"/>
            </a:p>
          </p:txBody>
        </p:sp>
        <p:cxnSp>
          <p:nvCxnSpPr>
            <p:cNvPr id="164" name="Straight Connector 163"/>
            <p:cNvCxnSpPr/>
            <p:nvPr/>
          </p:nvCxnSpPr>
          <p:spPr bwMode="auto">
            <a:xfrm>
              <a:off x="5524500" y="5324475"/>
              <a:ext cx="2000250" cy="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46" name="Group 119"/>
            <p:cNvGrpSpPr/>
            <p:nvPr/>
          </p:nvGrpSpPr>
          <p:grpSpPr>
            <a:xfrm>
              <a:off x="5065713" y="2397687"/>
              <a:ext cx="1477962" cy="1259913"/>
              <a:chOff x="5065713" y="2121462"/>
              <a:chExt cx="1477962" cy="1259913"/>
            </a:xfrm>
          </p:grpSpPr>
          <p:cxnSp>
            <p:nvCxnSpPr>
              <p:cNvPr id="135" name="Straight Arrow Connector 214"/>
              <p:cNvCxnSpPr>
                <a:cxnSpLocks noChangeShapeType="1"/>
              </p:cNvCxnSpPr>
              <p:nvPr/>
            </p:nvCxnSpPr>
            <p:spPr bwMode="auto">
              <a:xfrm flipH="1">
                <a:off x="6172201" y="2185988"/>
                <a:ext cx="4762" cy="225425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137" name="Freeform 136"/>
              <p:cNvSpPr/>
              <p:nvPr/>
            </p:nvSpPr>
            <p:spPr bwMode="auto">
              <a:xfrm>
                <a:off x="5848350" y="2590800"/>
                <a:ext cx="200025" cy="790575"/>
              </a:xfrm>
              <a:custGeom>
                <a:avLst/>
                <a:gdLst>
                  <a:gd name="connsiteX0" fmla="*/ 361950 w 361950"/>
                  <a:gd name="connsiteY0" fmla="*/ 0 h 685800"/>
                  <a:gd name="connsiteX1" fmla="*/ 361950 w 361950"/>
                  <a:gd name="connsiteY1" fmla="*/ 190500 h 685800"/>
                  <a:gd name="connsiteX2" fmla="*/ 0 w 361950"/>
                  <a:gd name="connsiteY2" fmla="*/ 190500 h 685800"/>
                  <a:gd name="connsiteX3" fmla="*/ 0 w 361950"/>
                  <a:gd name="connsiteY3" fmla="*/ 68580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1950" h="685800">
                    <a:moveTo>
                      <a:pt x="361950" y="0"/>
                    </a:moveTo>
                    <a:lnTo>
                      <a:pt x="361950" y="190500"/>
                    </a:lnTo>
                    <a:lnTo>
                      <a:pt x="0" y="190500"/>
                    </a:lnTo>
                    <a:lnTo>
                      <a:pt x="0" y="685800"/>
                    </a:lnTo>
                  </a:path>
                </a:pathLst>
              </a:cu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90000"/>
                  </a:lnSpc>
                  <a:spcBef>
                    <a:spcPct val="25000"/>
                  </a:spcBef>
                  <a:spcAft>
                    <a:spcPct val="0"/>
                  </a:spcAft>
                  <a:buClr>
                    <a:schemeClr val="bg1"/>
                  </a:buClr>
                  <a:buSzPct val="100000"/>
                  <a:buNone/>
                  <a:tabLst/>
                </a:pPr>
                <a:endParaRPr kumimoji="0" 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Verdana" pitchFamily="34" charset="0"/>
                </a:endParaRPr>
              </a:p>
            </p:txBody>
          </p:sp>
          <p:sp>
            <p:nvSpPr>
              <p:cNvPr id="147" name="AutoShape 10"/>
              <p:cNvSpPr>
                <a:spLocks noChangeArrowheads="1"/>
              </p:cNvSpPr>
              <p:nvPr/>
            </p:nvSpPr>
            <p:spPr bwMode="auto">
              <a:xfrm>
                <a:off x="5511363" y="2405062"/>
                <a:ext cx="1032312" cy="166688"/>
              </a:xfrm>
              <a:prstGeom prst="flowChartManualOperation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lnSpc>
                    <a:spcPct val="90000"/>
                  </a:lnSpc>
                  <a:spcBef>
                    <a:spcPct val="25000"/>
                  </a:spcBef>
                  <a:buClr>
                    <a:schemeClr val="bg1"/>
                  </a:buClr>
                  <a:buSzPct val="100000"/>
                  <a:buFont typeface="Wingdings" pitchFamily="2" charset="2"/>
                  <a:buChar char="•"/>
                </a:pPr>
                <a:endParaRPr lang="en-US" dirty="0"/>
              </a:p>
            </p:txBody>
          </p:sp>
          <p:sp>
            <p:nvSpPr>
              <p:cNvPr id="149" name="Oval 149"/>
              <p:cNvSpPr>
                <a:spLocks noChangeArrowheads="1"/>
              </p:cNvSpPr>
              <p:nvPr/>
            </p:nvSpPr>
            <p:spPr bwMode="auto">
              <a:xfrm flipH="1">
                <a:off x="5065713" y="2121462"/>
                <a:ext cx="304734" cy="313763"/>
              </a:xfrm>
              <a:prstGeom prst="ellipse">
                <a:avLst/>
              </a:prstGeom>
              <a:noFill/>
              <a:ln w="254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90000"/>
                  </a:lnSpc>
                  <a:spcBef>
                    <a:spcPct val="25000"/>
                  </a:spcBef>
                  <a:buClr>
                    <a:schemeClr val="bg1"/>
                  </a:buClr>
                  <a:buSzPct val="100000"/>
                  <a:buFont typeface="Wingdings" pitchFamily="2" charset="2"/>
                  <a:buNone/>
                </a:pPr>
                <a:r>
                  <a:rPr lang="en-US" dirty="0"/>
                  <a:t>0</a:t>
                </a:r>
              </a:p>
            </p:txBody>
          </p:sp>
          <p:sp>
            <p:nvSpPr>
              <p:cNvPr id="157" name="Freeform 156"/>
              <p:cNvSpPr/>
              <p:nvPr/>
            </p:nvSpPr>
            <p:spPr bwMode="auto">
              <a:xfrm>
                <a:off x="5381625" y="2276475"/>
                <a:ext cx="323850" cy="123825"/>
              </a:xfrm>
              <a:custGeom>
                <a:avLst/>
                <a:gdLst>
                  <a:gd name="connsiteX0" fmla="*/ 0 w 323850"/>
                  <a:gd name="connsiteY0" fmla="*/ 0 h 123825"/>
                  <a:gd name="connsiteX1" fmla="*/ 323850 w 323850"/>
                  <a:gd name="connsiteY1" fmla="*/ 0 h 123825"/>
                  <a:gd name="connsiteX2" fmla="*/ 323850 w 323850"/>
                  <a:gd name="connsiteY2" fmla="*/ 123825 h 123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3850" h="123825">
                    <a:moveTo>
                      <a:pt x="0" y="0"/>
                    </a:moveTo>
                    <a:lnTo>
                      <a:pt x="323850" y="0"/>
                    </a:lnTo>
                    <a:lnTo>
                      <a:pt x="323850" y="123825"/>
                    </a:lnTo>
                  </a:path>
                </a:pathLst>
              </a:cu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90000"/>
                  </a:lnSpc>
                  <a:spcBef>
                    <a:spcPct val="25000"/>
                  </a:spcBef>
                  <a:spcAft>
                    <a:spcPct val="0"/>
                  </a:spcAft>
                  <a:buClr>
                    <a:schemeClr val="bg1"/>
                  </a:buClr>
                  <a:buSzPct val="100000"/>
                  <a:buFont typeface="Wingdings" pitchFamily="2" charset="2"/>
                  <a:buChar char="•"/>
                  <a:tabLst/>
                </a:pPr>
                <a:endParaRPr kumimoji="0" lang="en-US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Verdana" pitchFamily="34" charset="0"/>
                </a:endParaRPr>
              </a:p>
            </p:txBody>
          </p:sp>
        </p:grp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December 23, 2012</a:t>
            </a:r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http://csg.csail.mit.edu/CACA</a:t>
            </a:r>
            <a:endParaRPr lang="en-US" dirty="0"/>
          </a:p>
        </p:txBody>
      </p:sp>
      <p:sp>
        <p:nvSpPr>
          <p:cNvPr id="49" name="Slide Number Placeholder 4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M02-</a:t>
            </a:r>
            <a:fld id="{EC0A9AF3-268B-496B-8C8B-87FFEF969083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654041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" grpId="0" animBg="1"/>
      <p:bldP spid="161" grpId="0" animBg="1"/>
      <p:bldP spid="165" grpId="0" animBg="1"/>
      <p:bldP spid="167" grpId="0" animBg="1"/>
      <p:bldP spid="17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5"/>
          <p:cNvGrpSpPr>
            <a:grpSpLocks/>
          </p:cNvGrpSpPr>
          <p:nvPr/>
        </p:nvGrpSpPr>
        <p:grpSpPr bwMode="auto">
          <a:xfrm>
            <a:off x="3983038" y="1539875"/>
            <a:ext cx="2503487" cy="2333625"/>
            <a:chOff x="2509" y="970"/>
            <a:chExt cx="1577" cy="1470"/>
          </a:xfrm>
        </p:grpSpPr>
        <p:sp>
          <p:nvSpPr>
            <p:cNvPr id="12323" name="Rectangle 3"/>
            <p:cNvSpPr>
              <a:spLocks noChangeArrowheads="1"/>
            </p:cNvSpPr>
            <p:nvPr/>
          </p:nvSpPr>
          <p:spPr bwMode="auto">
            <a:xfrm>
              <a:off x="3234" y="983"/>
              <a:ext cx="852" cy="1457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24" name="Rectangle 4"/>
            <p:cNvSpPr>
              <a:spLocks noChangeArrowheads="1"/>
            </p:cNvSpPr>
            <p:nvPr/>
          </p:nvSpPr>
          <p:spPr bwMode="auto">
            <a:xfrm>
              <a:off x="3234" y="1073"/>
              <a:ext cx="200" cy="607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25" name="Line 5"/>
            <p:cNvSpPr>
              <a:spLocks noChangeShapeType="1"/>
            </p:cNvSpPr>
            <p:nvPr/>
          </p:nvSpPr>
          <p:spPr bwMode="auto">
            <a:xfrm flipH="1">
              <a:off x="2511" y="1607"/>
              <a:ext cx="71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26" name="Text Box 6"/>
            <p:cNvSpPr txBox="1">
              <a:spLocks noChangeArrowheads="1"/>
            </p:cNvSpPr>
            <p:nvPr/>
          </p:nvSpPr>
          <p:spPr bwMode="auto">
            <a:xfrm>
              <a:off x="2559" y="1418"/>
              <a:ext cx="32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600"/>
                <a:t>rdy</a:t>
              </a:r>
            </a:p>
          </p:txBody>
        </p:sp>
        <p:sp>
          <p:nvSpPr>
            <p:cNvPr id="12327" name="Line 7"/>
            <p:cNvSpPr>
              <a:spLocks noChangeShapeType="1"/>
            </p:cNvSpPr>
            <p:nvPr/>
          </p:nvSpPr>
          <p:spPr bwMode="auto">
            <a:xfrm rot="10800000" flipH="1">
              <a:off x="2518" y="1453"/>
              <a:ext cx="71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28" name="Text Box 8"/>
            <p:cNvSpPr txBox="1">
              <a:spLocks noChangeArrowheads="1"/>
            </p:cNvSpPr>
            <p:nvPr/>
          </p:nvSpPr>
          <p:spPr bwMode="auto">
            <a:xfrm>
              <a:off x="2570" y="1272"/>
              <a:ext cx="275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600" dirty="0" smtClean="0"/>
                <a:t>en</a:t>
              </a:r>
              <a:endParaRPr lang="en-US" sz="1600" dirty="0"/>
            </a:p>
          </p:txBody>
        </p:sp>
        <p:sp>
          <p:nvSpPr>
            <p:cNvPr id="12329" name="Line 9"/>
            <p:cNvSpPr>
              <a:spLocks noChangeShapeType="1"/>
            </p:cNvSpPr>
            <p:nvPr/>
          </p:nvSpPr>
          <p:spPr bwMode="auto">
            <a:xfrm rot="10800000" flipH="1">
              <a:off x="2509" y="1300"/>
              <a:ext cx="73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30" name="Line 10"/>
            <p:cNvSpPr>
              <a:spLocks noChangeShapeType="1"/>
            </p:cNvSpPr>
            <p:nvPr/>
          </p:nvSpPr>
          <p:spPr bwMode="auto">
            <a:xfrm>
              <a:off x="2860" y="1233"/>
              <a:ext cx="109" cy="1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31" name="Text Box 11"/>
            <p:cNvSpPr txBox="1">
              <a:spLocks noChangeArrowheads="1"/>
            </p:cNvSpPr>
            <p:nvPr/>
          </p:nvSpPr>
          <p:spPr bwMode="auto">
            <a:xfrm>
              <a:off x="2573" y="1130"/>
              <a:ext cx="60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400" dirty="0" smtClean="0"/>
                <a:t>Bit#(</a:t>
              </a:r>
              <a:r>
                <a:rPr lang="en-US" sz="1400" dirty="0"/>
                <a:t>32)</a:t>
              </a:r>
            </a:p>
          </p:txBody>
        </p:sp>
        <p:sp>
          <p:nvSpPr>
            <p:cNvPr id="12332" name="Line 12"/>
            <p:cNvSpPr>
              <a:spLocks noChangeShapeType="1"/>
            </p:cNvSpPr>
            <p:nvPr/>
          </p:nvSpPr>
          <p:spPr bwMode="auto">
            <a:xfrm flipH="1">
              <a:off x="2518" y="2063"/>
              <a:ext cx="71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33" name="Line 13"/>
            <p:cNvSpPr>
              <a:spLocks noChangeShapeType="1"/>
            </p:cNvSpPr>
            <p:nvPr/>
          </p:nvSpPr>
          <p:spPr bwMode="auto">
            <a:xfrm>
              <a:off x="2868" y="1994"/>
              <a:ext cx="107" cy="1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34" name="Text Box 14"/>
            <p:cNvSpPr txBox="1">
              <a:spLocks noChangeArrowheads="1"/>
            </p:cNvSpPr>
            <p:nvPr/>
          </p:nvSpPr>
          <p:spPr bwMode="auto">
            <a:xfrm>
              <a:off x="2574" y="1885"/>
              <a:ext cx="60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400" dirty="0" smtClean="0"/>
                <a:t>Bit#(64)</a:t>
              </a:r>
              <a:endParaRPr lang="en-US" sz="1400" dirty="0"/>
            </a:p>
          </p:txBody>
        </p:sp>
        <p:sp>
          <p:nvSpPr>
            <p:cNvPr id="12335" name="Line 15"/>
            <p:cNvSpPr>
              <a:spLocks noChangeShapeType="1"/>
            </p:cNvSpPr>
            <p:nvPr/>
          </p:nvSpPr>
          <p:spPr bwMode="auto">
            <a:xfrm flipH="1">
              <a:off x="2521" y="2209"/>
              <a:ext cx="71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36" name="Text Box 16"/>
            <p:cNvSpPr txBox="1">
              <a:spLocks noChangeArrowheads="1"/>
            </p:cNvSpPr>
            <p:nvPr/>
          </p:nvSpPr>
          <p:spPr bwMode="auto">
            <a:xfrm>
              <a:off x="2569" y="2044"/>
              <a:ext cx="32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600"/>
                <a:t>rdy</a:t>
              </a:r>
            </a:p>
          </p:txBody>
        </p:sp>
        <p:sp>
          <p:nvSpPr>
            <p:cNvPr id="12337" name="Text Box 17"/>
            <p:cNvSpPr txBox="1">
              <a:spLocks noChangeArrowheads="1"/>
            </p:cNvSpPr>
            <p:nvPr/>
          </p:nvSpPr>
          <p:spPr bwMode="auto">
            <a:xfrm rot="-5400000">
              <a:off x="3093" y="1238"/>
              <a:ext cx="45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/>
                <a:t>start</a:t>
              </a:r>
            </a:p>
          </p:txBody>
        </p:sp>
        <p:grpSp>
          <p:nvGrpSpPr>
            <p:cNvPr id="3" name="Group 18"/>
            <p:cNvGrpSpPr>
              <a:grpSpLocks/>
            </p:cNvGrpSpPr>
            <p:nvPr/>
          </p:nvGrpSpPr>
          <p:grpSpPr bwMode="auto">
            <a:xfrm>
              <a:off x="3203" y="1873"/>
              <a:ext cx="241" cy="526"/>
              <a:chOff x="2233" y="2561"/>
              <a:chExt cx="241" cy="526"/>
            </a:xfrm>
          </p:grpSpPr>
          <p:sp>
            <p:nvSpPr>
              <p:cNvPr id="12343" name="Rectangle 19"/>
              <p:cNvSpPr>
                <a:spLocks noChangeArrowheads="1"/>
              </p:cNvSpPr>
              <p:nvPr/>
            </p:nvSpPr>
            <p:spPr bwMode="auto">
              <a:xfrm>
                <a:off x="2267" y="2596"/>
                <a:ext cx="207" cy="449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44" name="Text Box 20"/>
              <p:cNvSpPr txBox="1">
                <a:spLocks noChangeArrowheads="1"/>
              </p:cNvSpPr>
              <p:nvPr/>
            </p:nvSpPr>
            <p:spPr bwMode="auto">
              <a:xfrm rot="-5400000">
                <a:off x="2086" y="2708"/>
                <a:ext cx="52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800"/>
                  <a:t>result</a:t>
                </a:r>
              </a:p>
            </p:txBody>
          </p:sp>
        </p:grpSp>
        <p:sp>
          <p:nvSpPr>
            <p:cNvPr id="12339" name="Text Box 21"/>
            <p:cNvSpPr txBox="1">
              <a:spLocks noChangeArrowheads="1"/>
            </p:cNvSpPr>
            <p:nvPr/>
          </p:nvSpPr>
          <p:spPr bwMode="auto">
            <a:xfrm rot="16200000">
              <a:off x="3424" y="1518"/>
              <a:ext cx="686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 dirty="0" smtClean="0"/>
                <a:t>Multiply</a:t>
              </a:r>
              <a:endParaRPr lang="en-US" sz="1800" dirty="0"/>
            </a:p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 dirty="0"/>
                <a:t>module</a:t>
              </a:r>
            </a:p>
          </p:txBody>
        </p:sp>
        <p:sp>
          <p:nvSpPr>
            <p:cNvPr id="12340" name="Line 22"/>
            <p:cNvSpPr>
              <a:spLocks noChangeShapeType="1"/>
            </p:cNvSpPr>
            <p:nvPr/>
          </p:nvSpPr>
          <p:spPr bwMode="auto">
            <a:xfrm rot="10800000" flipH="1">
              <a:off x="2509" y="1132"/>
              <a:ext cx="73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41" name="Line 23"/>
            <p:cNvSpPr>
              <a:spLocks noChangeShapeType="1"/>
            </p:cNvSpPr>
            <p:nvPr/>
          </p:nvSpPr>
          <p:spPr bwMode="auto">
            <a:xfrm>
              <a:off x="2860" y="1065"/>
              <a:ext cx="109" cy="1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42" name="Text Box 24"/>
            <p:cNvSpPr txBox="1">
              <a:spLocks noChangeArrowheads="1"/>
            </p:cNvSpPr>
            <p:nvPr/>
          </p:nvSpPr>
          <p:spPr bwMode="auto">
            <a:xfrm>
              <a:off x="2574" y="970"/>
              <a:ext cx="60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400" dirty="0" smtClean="0">
                  <a:cs typeface="Courier New" pitchFamily="49" charset="0"/>
                </a:rPr>
                <a:t>Bit#(</a:t>
              </a:r>
              <a:r>
                <a:rPr lang="en-US" sz="1400" dirty="0">
                  <a:cs typeface="Courier New" pitchFamily="49" charset="0"/>
                </a:rPr>
                <a:t>32)</a:t>
              </a:r>
            </a:p>
          </p:txBody>
        </p:sp>
      </p:grpSp>
      <p:sp>
        <p:nvSpPr>
          <p:cNvPr id="1565724" name="Text Box 28"/>
          <p:cNvSpPr txBox="1">
            <a:spLocks noChangeArrowheads="1"/>
          </p:cNvSpPr>
          <p:nvPr/>
        </p:nvSpPr>
        <p:spPr bwMode="auto">
          <a:xfrm>
            <a:off x="942975" y="2597150"/>
            <a:ext cx="2036763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i="1"/>
              <a:t>implicit conditions</a:t>
            </a:r>
          </a:p>
        </p:txBody>
      </p:sp>
      <p:sp>
        <p:nvSpPr>
          <p:cNvPr id="1565725" name="Text Box 29"/>
          <p:cNvSpPr txBox="1">
            <a:spLocks noChangeArrowheads="1"/>
          </p:cNvSpPr>
          <p:nvPr/>
        </p:nvSpPr>
        <p:spPr bwMode="auto">
          <a:xfrm>
            <a:off x="1344613" y="3935413"/>
            <a:ext cx="7661275" cy="13811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Tx/>
              <a:buSzTx/>
              <a:buFontTx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interface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Multiply;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ct val="20000"/>
              </a:spcBef>
              <a:buClrTx/>
              <a:buSzTx/>
              <a:buFontTx/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method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Action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start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(Bit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#(32) a,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Bit#(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32) b);</a:t>
            </a:r>
          </a:p>
          <a:p>
            <a:pPr>
              <a:spcBef>
                <a:spcPct val="20000"/>
              </a:spcBef>
              <a:buClrTx/>
              <a:buSzTx/>
              <a:buFontTx/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method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Bit#(64)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result();</a:t>
            </a:r>
          </a:p>
          <a:p>
            <a:pPr>
              <a:spcBef>
                <a:spcPct val="20000"/>
              </a:spcBef>
              <a:buClrTx/>
              <a:buSzTx/>
              <a:buFontTx/>
              <a:buNone/>
            </a:pPr>
            <a:r>
              <a:rPr lang="en-US" b="1" dirty="0" err="1">
                <a:latin typeface="Courier New" pitchFamily="49" charset="0"/>
                <a:cs typeface="Courier New" pitchFamily="49" charset="0"/>
              </a:rPr>
              <a:t>endinterface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294" name="Rectangle 3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Polymorphic Multiply Module</a:t>
            </a:r>
          </a:p>
        </p:txBody>
      </p:sp>
      <p:grpSp>
        <p:nvGrpSpPr>
          <p:cNvPr id="4" name="Group 57"/>
          <p:cNvGrpSpPr>
            <a:grpSpLocks/>
          </p:cNvGrpSpPr>
          <p:nvPr/>
        </p:nvGrpSpPr>
        <p:grpSpPr bwMode="auto">
          <a:xfrm>
            <a:off x="2841625" y="1336675"/>
            <a:ext cx="5599113" cy="3635375"/>
            <a:chOff x="1790" y="842"/>
            <a:chExt cx="3527" cy="2290"/>
          </a:xfrm>
        </p:grpSpPr>
        <p:grpSp>
          <p:nvGrpSpPr>
            <p:cNvPr id="5" name="Group 32"/>
            <p:cNvGrpSpPr>
              <a:grpSpLocks/>
            </p:cNvGrpSpPr>
            <p:nvPr/>
          </p:nvGrpSpPr>
          <p:grpSpPr bwMode="auto">
            <a:xfrm>
              <a:off x="2934" y="842"/>
              <a:ext cx="328" cy="322"/>
              <a:chOff x="2928" y="824"/>
              <a:chExt cx="328" cy="322"/>
            </a:xfrm>
          </p:grpSpPr>
          <p:sp>
            <p:nvSpPr>
              <p:cNvPr id="12319" name="Line 33"/>
              <p:cNvSpPr>
                <a:spLocks noChangeShapeType="1"/>
              </p:cNvSpPr>
              <p:nvPr/>
            </p:nvSpPr>
            <p:spPr bwMode="auto">
              <a:xfrm flipH="1">
                <a:off x="2928" y="954"/>
                <a:ext cx="138" cy="192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20" name="Text Box 34"/>
              <p:cNvSpPr txBox="1">
                <a:spLocks noChangeArrowheads="1"/>
              </p:cNvSpPr>
              <p:nvPr/>
            </p:nvSpPr>
            <p:spPr bwMode="auto">
              <a:xfrm>
                <a:off x="3038" y="824"/>
                <a:ext cx="218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buFont typeface="Wingdings" pitchFamily="-96" charset="2"/>
                  <a:buNone/>
                </a:pPr>
                <a:r>
                  <a:rPr lang="en-US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n</a:t>
                </a:r>
                <a:endParaRPr lang="en-US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sp>
          <p:nvSpPr>
            <p:cNvPr id="12303" name="AutoShape 35"/>
            <p:cNvSpPr>
              <a:spLocks noChangeArrowheads="1"/>
            </p:cNvSpPr>
            <p:nvPr/>
          </p:nvSpPr>
          <p:spPr bwMode="auto">
            <a:xfrm>
              <a:off x="1790" y="2233"/>
              <a:ext cx="1438" cy="198"/>
            </a:xfrm>
            <a:prstGeom prst="wedgeRectCallout">
              <a:avLst>
                <a:gd name="adj1" fmla="val 8518"/>
                <a:gd name="adj2" fmla="val 111811"/>
              </a:avLst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Font typeface="Wingdings" pitchFamily="-96" charset="2"/>
                <a:buNone/>
              </a:pPr>
              <a:r>
                <a:rPr lang="en-US" sz="1600" dirty="0" smtClean="0">
                  <a:solidFill>
                    <a:srgbClr val="FF0000"/>
                  </a:solidFill>
                  <a:latin typeface="Courier New" pitchFamily="49" charset="0"/>
                </a:rPr>
                <a:t>#(Numeric type n)</a:t>
              </a:r>
              <a:endParaRPr lang="en-US" sz="1600" dirty="0">
                <a:solidFill>
                  <a:srgbClr val="FF0000"/>
                </a:solidFill>
                <a:latin typeface="Courier New" pitchFamily="49" charset="0"/>
              </a:endParaRPr>
            </a:p>
          </p:txBody>
        </p:sp>
        <p:grpSp>
          <p:nvGrpSpPr>
            <p:cNvPr id="6" name="Group 36"/>
            <p:cNvGrpSpPr>
              <a:grpSpLocks/>
            </p:cNvGrpSpPr>
            <p:nvPr/>
          </p:nvGrpSpPr>
          <p:grpSpPr bwMode="auto">
            <a:xfrm>
              <a:off x="2934" y="1010"/>
              <a:ext cx="328" cy="322"/>
              <a:chOff x="2928" y="824"/>
              <a:chExt cx="328" cy="322"/>
            </a:xfrm>
          </p:grpSpPr>
          <p:sp>
            <p:nvSpPr>
              <p:cNvPr id="12317" name="Line 37"/>
              <p:cNvSpPr>
                <a:spLocks noChangeShapeType="1"/>
              </p:cNvSpPr>
              <p:nvPr/>
            </p:nvSpPr>
            <p:spPr bwMode="auto">
              <a:xfrm flipH="1">
                <a:off x="2928" y="954"/>
                <a:ext cx="138" cy="192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18" name="Text Box 38"/>
              <p:cNvSpPr txBox="1">
                <a:spLocks noChangeArrowheads="1"/>
              </p:cNvSpPr>
              <p:nvPr/>
            </p:nvSpPr>
            <p:spPr bwMode="auto">
              <a:xfrm>
                <a:off x="3038" y="824"/>
                <a:ext cx="218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buFont typeface="Wingdings" pitchFamily="-96" charset="2"/>
                  <a:buNone/>
                </a:pPr>
                <a:r>
                  <a:rPr lang="en-US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n</a:t>
                </a:r>
                <a:endParaRPr lang="en-US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7" name="Group 39"/>
            <p:cNvGrpSpPr>
              <a:grpSpLocks/>
            </p:cNvGrpSpPr>
            <p:nvPr/>
          </p:nvGrpSpPr>
          <p:grpSpPr bwMode="auto">
            <a:xfrm>
              <a:off x="2342" y="1706"/>
              <a:ext cx="989" cy="388"/>
              <a:chOff x="2336" y="758"/>
              <a:chExt cx="989" cy="388"/>
            </a:xfrm>
          </p:grpSpPr>
          <p:sp>
            <p:nvSpPr>
              <p:cNvPr id="12315" name="Line 40"/>
              <p:cNvSpPr>
                <a:spLocks noChangeShapeType="1"/>
              </p:cNvSpPr>
              <p:nvPr/>
            </p:nvSpPr>
            <p:spPr bwMode="auto">
              <a:xfrm flipH="1">
                <a:off x="2928" y="954"/>
                <a:ext cx="138" cy="192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16" name="Text Box 41"/>
              <p:cNvSpPr txBox="1">
                <a:spLocks noChangeArrowheads="1"/>
              </p:cNvSpPr>
              <p:nvPr/>
            </p:nvSpPr>
            <p:spPr bwMode="auto">
              <a:xfrm>
                <a:off x="2336" y="758"/>
                <a:ext cx="989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buFont typeface="Wingdings" pitchFamily="-96" charset="2"/>
                  <a:buNone/>
                </a:pPr>
                <a:r>
                  <a:rPr lang="en-US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Tadd(</a:t>
                </a:r>
                <a:r>
                  <a:rPr lang="en-US" dirty="0" err="1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n,n</a:t>
                </a:r>
                <a:r>
                  <a:rPr lang="en-US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)</a:t>
                </a:r>
                <a:endParaRPr lang="en-US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8" name="Group 42"/>
            <p:cNvGrpSpPr>
              <a:grpSpLocks/>
            </p:cNvGrpSpPr>
            <p:nvPr/>
          </p:nvGrpSpPr>
          <p:grpSpPr bwMode="auto">
            <a:xfrm>
              <a:off x="3825" y="2594"/>
              <a:ext cx="328" cy="322"/>
              <a:chOff x="2928" y="824"/>
              <a:chExt cx="328" cy="322"/>
            </a:xfrm>
          </p:grpSpPr>
          <p:sp>
            <p:nvSpPr>
              <p:cNvPr id="12313" name="Line 43"/>
              <p:cNvSpPr>
                <a:spLocks noChangeShapeType="1"/>
              </p:cNvSpPr>
              <p:nvPr/>
            </p:nvSpPr>
            <p:spPr bwMode="auto">
              <a:xfrm flipH="1">
                <a:off x="2928" y="954"/>
                <a:ext cx="138" cy="192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14" name="Text Box 44"/>
              <p:cNvSpPr txBox="1">
                <a:spLocks noChangeArrowheads="1"/>
              </p:cNvSpPr>
              <p:nvPr/>
            </p:nvSpPr>
            <p:spPr bwMode="auto">
              <a:xfrm>
                <a:off x="3038" y="824"/>
                <a:ext cx="218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buFont typeface="Wingdings" pitchFamily="-96" charset="2"/>
                  <a:buNone/>
                </a:pPr>
                <a:r>
                  <a:rPr lang="en-US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n</a:t>
                </a:r>
                <a:endParaRPr lang="en-US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9" name="Group 45"/>
            <p:cNvGrpSpPr>
              <a:grpSpLocks/>
            </p:cNvGrpSpPr>
            <p:nvPr/>
          </p:nvGrpSpPr>
          <p:grpSpPr bwMode="auto">
            <a:xfrm>
              <a:off x="4989" y="2594"/>
              <a:ext cx="328" cy="322"/>
              <a:chOff x="2928" y="824"/>
              <a:chExt cx="328" cy="322"/>
            </a:xfrm>
          </p:grpSpPr>
          <p:sp>
            <p:nvSpPr>
              <p:cNvPr id="12311" name="Line 46"/>
              <p:cNvSpPr>
                <a:spLocks noChangeShapeType="1"/>
              </p:cNvSpPr>
              <p:nvPr/>
            </p:nvSpPr>
            <p:spPr bwMode="auto">
              <a:xfrm flipH="1">
                <a:off x="2928" y="954"/>
                <a:ext cx="138" cy="192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12" name="Text Box 47"/>
              <p:cNvSpPr txBox="1">
                <a:spLocks noChangeArrowheads="1"/>
              </p:cNvSpPr>
              <p:nvPr/>
            </p:nvSpPr>
            <p:spPr bwMode="auto">
              <a:xfrm>
                <a:off x="3038" y="824"/>
                <a:ext cx="218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buFont typeface="Wingdings" pitchFamily="-96" charset="2"/>
                  <a:buNone/>
                </a:pPr>
                <a:r>
                  <a:rPr lang="en-US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n</a:t>
                </a:r>
                <a:endParaRPr lang="en-US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10" name="Group 48"/>
            <p:cNvGrpSpPr>
              <a:grpSpLocks/>
            </p:cNvGrpSpPr>
            <p:nvPr/>
          </p:nvGrpSpPr>
          <p:grpSpPr bwMode="auto">
            <a:xfrm>
              <a:off x="2487" y="2810"/>
              <a:ext cx="1196" cy="322"/>
              <a:chOff x="2928" y="824"/>
              <a:chExt cx="1196" cy="322"/>
            </a:xfrm>
          </p:grpSpPr>
          <p:sp>
            <p:nvSpPr>
              <p:cNvPr id="12309" name="Line 49"/>
              <p:cNvSpPr>
                <a:spLocks noChangeShapeType="1"/>
              </p:cNvSpPr>
              <p:nvPr/>
            </p:nvSpPr>
            <p:spPr bwMode="auto">
              <a:xfrm flipH="1">
                <a:off x="2928" y="954"/>
                <a:ext cx="138" cy="192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10" name="Text Box 50"/>
              <p:cNvSpPr txBox="1">
                <a:spLocks noChangeArrowheads="1"/>
              </p:cNvSpPr>
              <p:nvPr/>
            </p:nvSpPr>
            <p:spPr bwMode="auto">
              <a:xfrm>
                <a:off x="3038" y="824"/>
                <a:ext cx="1086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buFont typeface="Wingdings" pitchFamily="-96" charset="2"/>
                  <a:buNone/>
                </a:pPr>
                <a:r>
                  <a:rPr lang="en-US" dirty="0" err="1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TAdd</a:t>
                </a:r>
                <a:r>
                  <a:rPr lang="en-US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#(</a:t>
                </a:r>
                <a:r>
                  <a:rPr lang="en-US" dirty="0" err="1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n,n</a:t>
                </a:r>
                <a:r>
                  <a:rPr lang="en-US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)</a:t>
                </a:r>
                <a:endParaRPr lang="en-US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</p:grpSp>
      <p:sp>
        <p:nvSpPr>
          <p:cNvPr id="1565747" name="Text Box 51"/>
          <p:cNvSpPr txBox="1">
            <a:spLocks noChangeArrowheads="1"/>
          </p:cNvSpPr>
          <p:nvPr/>
        </p:nvSpPr>
        <p:spPr bwMode="auto">
          <a:xfrm>
            <a:off x="6870700" y="1768475"/>
            <a:ext cx="1979613" cy="62478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-96" charset="2"/>
              <a:buNone/>
            </a:pPr>
            <a:r>
              <a:rPr lang="en-US" sz="18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800" dirty="0" smtClean="0"/>
              <a:t> </a:t>
            </a:r>
            <a:r>
              <a:rPr lang="en-US" sz="1800" dirty="0"/>
              <a:t>could be</a:t>
            </a:r>
          </a:p>
          <a:p>
            <a:pPr>
              <a:buFont typeface="Wingdings" pitchFamily="-96" charset="2"/>
              <a:buNone/>
            </a:pPr>
            <a:r>
              <a:rPr lang="en-US" sz="1600" dirty="0" smtClean="0">
                <a:latin typeface="Courier New" pitchFamily="49" charset="0"/>
              </a:rPr>
              <a:t>32, 13, …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1565748" name="Rectangle 52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66775" y="5400675"/>
            <a:ext cx="7772400" cy="400050"/>
          </a:xfrm>
          <a:noFill/>
        </p:spPr>
        <p:txBody>
          <a:bodyPr/>
          <a:lstStyle/>
          <a:p>
            <a:pPr eaLnBrk="1" hangingPunct="1"/>
            <a:r>
              <a:rPr lang="en-US" sz="2000" smtClean="0"/>
              <a:t>The module can easily be made polymorphic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1/7/2013</a:t>
            </a:r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Bluespec at Beihang</a:t>
            </a:r>
            <a:endParaRPr lang="en-US" dirty="0"/>
          </a:p>
        </p:txBody>
      </p:sp>
      <p:sp>
        <p:nvSpPr>
          <p:cNvPr id="53" name="Slide Number Placeholder 5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57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5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1565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5747" grpId="0" animBg="1"/>
      <p:bldP spid="1565748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Sequential n-bit multiply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053" y="1438416"/>
            <a:ext cx="8568947" cy="5335138"/>
          </a:xfrm>
        </p:spPr>
        <p:txBody>
          <a:bodyPr>
            <a:noAutofit/>
          </a:bodyPr>
          <a:lstStyle/>
          <a:p>
            <a:pPr marL="0">
              <a:spcBef>
                <a:spcPts val="0"/>
              </a:spcBef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module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mkMultiplyN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MultiplyN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#(n));</a:t>
            </a:r>
          </a:p>
          <a:p>
            <a:pPr marL="0">
              <a:spcBef>
                <a:spcPts val="0"/>
              </a:spcBef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	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Reg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#(Bit#(n)) a &lt;-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mkRegU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0">
              <a:spcBef>
                <a:spcPts val="0"/>
              </a:spcBef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	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Reg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#(Bit#(n)) b &lt;-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mkRegU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(); </a:t>
            </a:r>
          </a:p>
          <a:p>
            <a:pPr marL="0">
              <a:spcBef>
                <a:spcPts val="0"/>
              </a:spcBef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Reg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#(Bit#(n)) prod &lt;-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mkRegU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();</a:t>
            </a:r>
            <a:br>
              <a:rPr lang="en-US" sz="18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Reg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#(Bit#(n))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tp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&lt;-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mkRegU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0">
              <a:spcBef>
                <a:spcPts val="0"/>
              </a:spcBef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    let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nv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fromInteger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valueOf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(n));</a:t>
            </a:r>
            <a:br>
              <a:rPr lang="en-US" sz="18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Reg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#(Bit#(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TAdd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#(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TLog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#(n),1))) 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&lt;-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mkReg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nv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); 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marL="0">
              <a:spcBef>
                <a:spcPts val="0"/>
              </a:spcBef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 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rule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mulStep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if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(i != nv);</a:t>
            </a:r>
          </a:p>
          <a:p>
            <a:pPr marL="0">
              <a:spcBef>
                <a:spcPts val="0"/>
              </a:spcBef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Bit#(n) m = (a[0]==0)? 0 : b;</a:t>
            </a:r>
            <a:br>
              <a:rPr lang="en-US" sz="18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     Bit#(Tadd#(n,1)) sum = addN(m,tp,0);</a:t>
            </a:r>
            <a:br>
              <a:rPr lang="en-US" sz="18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     prod &lt;= {sum[0], (prod &gt;&gt; 1)[(nv-2):0]};</a:t>
            </a:r>
            <a:br>
              <a:rPr lang="en-US" sz="18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     tp &lt;= truncateLSB(sum); a &lt;= a &gt;&gt; 1; i &lt;= i+1; </a:t>
            </a:r>
          </a:p>
          <a:p>
            <a:pPr marL="0">
              <a:spcBef>
                <a:spcPts val="0"/>
              </a:spcBef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 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endrule</a:t>
            </a:r>
            <a:endParaRPr lang="en-US" sz="1800" b="1" dirty="0" smtClean="0">
              <a:latin typeface="Courier New" pitchFamily="49" charset="0"/>
              <a:cs typeface="Courier New" pitchFamily="49" charset="0"/>
            </a:endParaRPr>
          </a:p>
          <a:p>
            <a:pPr marL="0">
              <a:spcBef>
                <a:spcPts val="0"/>
              </a:spcBef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method Action </a:t>
            </a:r>
            <a:r>
              <a:rPr lang="en-US" sz="18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start(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Bit#(n)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aIn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, Bit#(n)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bIn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if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==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nv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);                                    </a:t>
            </a:r>
          </a:p>
          <a:p>
            <a:pPr marL="0">
              <a:spcBef>
                <a:spcPts val="0"/>
              </a:spcBef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a &lt;=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aIn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; b &lt;=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bIn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&lt;= 0;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tp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&lt;= 0; prod &lt;= 0; </a:t>
            </a:r>
          </a:p>
          <a:p>
            <a:pPr marL="0">
              <a:spcBef>
                <a:spcPts val="0"/>
              </a:spcBef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endmethod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8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method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Bit#(Tadd#(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n,n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)) </a:t>
            </a:r>
            <a:r>
              <a:rPr lang="en-US" sz="18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result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==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nv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>
              <a:spcBef>
                <a:spcPts val="0"/>
              </a:spcBef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   return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tp,prod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};</a:t>
            </a:r>
          </a:p>
          <a:p>
            <a:pPr marL="0">
              <a:spcBef>
                <a:spcPts val="0"/>
              </a:spcBef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endmethod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endmodule</a:t>
            </a:r>
            <a:endParaRPr lang="en-US" sz="1800" b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December 23, 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http://csg.csail.mit.edu/CACA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M02-</a:t>
            </a:r>
            <a:fld id="{EC0A9AF3-268B-496B-8C8B-87FFEF969083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729906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5725" name="Text Box 29"/>
          <p:cNvSpPr txBox="1">
            <a:spLocks noChangeArrowheads="1"/>
          </p:cNvSpPr>
          <p:nvPr/>
        </p:nvSpPr>
        <p:spPr bwMode="auto">
          <a:xfrm>
            <a:off x="907719" y="1686163"/>
            <a:ext cx="7720195" cy="138499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buClrTx/>
              <a:buSzTx/>
              <a:buFontTx/>
              <a:buNone/>
            </a:pPr>
            <a:r>
              <a:rPr lang="en-US" b="1" dirty="0">
                <a:solidFill>
                  <a:srgbClr val="56127A"/>
                </a:solidFill>
                <a:latin typeface="Courier New" pitchFamily="49" charset="0"/>
                <a:cs typeface="Courier New" pitchFamily="49" charset="0"/>
              </a:rPr>
              <a:t>interface</a:t>
            </a:r>
            <a:r>
              <a:rPr lang="en-US" dirty="0">
                <a:solidFill>
                  <a:srgbClr val="56127A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solidFill>
                  <a:srgbClr val="56127A"/>
                </a:solidFill>
                <a:latin typeface="Courier New" pitchFamily="49" charset="0"/>
                <a:cs typeface="Courier New" pitchFamily="49" charset="0"/>
              </a:rPr>
              <a:t>Multiply;</a:t>
            </a:r>
            <a:endParaRPr lang="en-US" dirty="0">
              <a:solidFill>
                <a:srgbClr val="56127A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ct val="20000"/>
              </a:spcBef>
              <a:buClrTx/>
              <a:buSzTx/>
              <a:buFontTx/>
              <a:buNone/>
            </a:pPr>
            <a:r>
              <a:rPr lang="en-US" dirty="0">
                <a:solidFill>
                  <a:srgbClr val="56127A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56127A"/>
                </a:solidFill>
                <a:latin typeface="Courier New" pitchFamily="49" charset="0"/>
                <a:cs typeface="Courier New" pitchFamily="49" charset="0"/>
              </a:rPr>
              <a:t>method</a:t>
            </a:r>
            <a:r>
              <a:rPr lang="en-US" dirty="0">
                <a:solidFill>
                  <a:srgbClr val="56127A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56127A"/>
                </a:solidFill>
                <a:latin typeface="Courier New" pitchFamily="49" charset="0"/>
                <a:cs typeface="Courier New" pitchFamily="49" charset="0"/>
              </a:rPr>
              <a:t>Action</a:t>
            </a:r>
            <a:r>
              <a:rPr lang="en-US" dirty="0">
                <a:solidFill>
                  <a:srgbClr val="56127A"/>
                </a:solidFill>
                <a:latin typeface="Courier New" pitchFamily="49" charset="0"/>
                <a:cs typeface="Courier New" pitchFamily="49" charset="0"/>
              </a:rPr>
              <a:t> start </a:t>
            </a:r>
            <a:r>
              <a:rPr lang="en-US" dirty="0" smtClean="0">
                <a:solidFill>
                  <a:srgbClr val="56127A"/>
                </a:solidFill>
                <a:latin typeface="Courier New" pitchFamily="49" charset="0"/>
                <a:cs typeface="Courier New" pitchFamily="49" charset="0"/>
              </a:rPr>
              <a:t>(Bit#(</a:t>
            </a:r>
            <a:r>
              <a:rPr lang="en-US" dirty="0">
                <a:solidFill>
                  <a:srgbClr val="56127A"/>
                </a:solidFill>
                <a:latin typeface="Courier New" pitchFamily="49" charset="0"/>
                <a:cs typeface="Courier New" pitchFamily="49" charset="0"/>
              </a:rPr>
              <a:t>32) a, </a:t>
            </a:r>
            <a:r>
              <a:rPr lang="en-US" dirty="0" smtClean="0">
                <a:solidFill>
                  <a:srgbClr val="56127A"/>
                </a:solidFill>
                <a:latin typeface="Courier New" pitchFamily="49" charset="0"/>
                <a:cs typeface="Courier New" pitchFamily="49" charset="0"/>
              </a:rPr>
              <a:t>Bit#(</a:t>
            </a:r>
            <a:r>
              <a:rPr lang="en-US" dirty="0">
                <a:solidFill>
                  <a:srgbClr val="56127A"/>
                </a:solidFill>
                <a:latin typeface="Courier New" pitchFamily="49" charset="0"/>
                <a:cs typeface="Courier New" pitchFamily="49" charset="0"/>
              </a:rPr>
              <a:t>32) b);</a:t>
            </a:r>
          </a:p>
          <a:p>
            <a:pPr>
              <a:spcBef>
                <a:spcPct val="20000"/>
              </a:spcBef>
              <a:buClrTx/>
              <a:buSzTx/>
              <a:buFontTx/>
              <a:buNone/>
            </a:pPr>
            <a:r>
              <a:rPr lang="en-US" dirty="0">
                <a:solidFill>
                  <a:srgbClr val="56127A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56127A"/>
                </a:solidFill>
                <a:latin typeface="Courier New" pitchFamily="49" charset="0"/>
                <a:cs typeface="Courier New" pitchFamily="49" charset="0"/>
              </a:rPr>
              <a:t>method</a:t>
            </a:r>
            <a:r>
              <a:rPr lang="en-US" dirty="0">
                <a:solidFill>
                  <a:srgbClr val="56127A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solidFill>
                  <a:srgbClr val="56127A"/>
                </a:solidFill>
                <a:latin typeface="Courier New" pitchFamily="49" charset="0"/>
                <a:cs typeface="Courier New" pitchFamily="49" charset="0"/>
              </a:rPr>
              <a:t>Bit#(64) </a:t>
            </a:r>
            <a:r>
              <a:rPr lang="en-US" dirty="0">
                <a:solidFill>
                  <a:srgbClr val="56127A"/>
                </a:solidFill>
                <a:latin typeface="Courier New" pitchFamily="49" charset="0"/>
                <a:cs typeface="Courier New" pitchFamily="49" charset="0"/>
              </a:rPr>
              <a:t>result();</a:t>
            </a:r>
          </a:p>
          <a:p>
            <a:pPr>
              <a:spcBef>
                <a:spcPct val="20000"/>
              </a:spcBef>
              <a:buClrTx/>
              <a:buSzTx/>
              <a:buFontTx/>
              <a:buNone/>
            </a:pPr>
            <a:r>
              <a:rPr lang="en-US" b="1" dirty="0" err="1">
                <a:solidFill>
                  <a:srgbClr val="56127A"/>
                </a:solidFill>
                <a:latin typeface="Courier New" pitchFamily="49" charset="0"/>
                <a:cs typeface="Courier New" pitchFamily="49" charset="0"/>
              </a:rPr>
              <a:t>endinterface</a:t>
            </a:r>
            <a:endParaRPr lang="en-US" b="1" dirty="0">
              <a:solidFill>
                <a:srgbClr val="56127A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294" name="Rectangle 3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Multiply Module</a:t>
            </a:r>
          </a:p>
        </p:txBody>
      </p:sp>
      <p:sp>
        <p:nvSpPr>
          <p:cNvPr id="1565749" name="Rectangle 53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855514" y="3358994"/>
            <a:ext cx="7772400" cy="24038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00000"/>
              </a:lnSpc>
              <a:spcBef>
                <a:spcPct val="20000"/>
              </a:spcBef>
              <a:buClr>
                <a:schemeClr val="hlink"/>
              </a:buClr>
              <a:buSzPct val="110000"/>
              <a:buBlip>
                <a:blip r:embed="rId3"/>
              </a:buBlip>
            </a:pPr>
            <a:r>
              <a:rPr lang="en-US" dirty="0" smtClean="0"/>
              <a:t>The </a:t>
            </a:r>
            <a:r>
              <a:rPr lang="en-US" dirty="0"/>
              <a:t>same </a:t>
            </a:r>
            <a:r>
              <a:rPr lang="en-US" dirty="0" smtClean="0"/>
              <a:t>interface can be implemented in many different ways:</a:t>
            </a:r>
            <a:r>
              <a:rPr lang="en-US" dirty="0"/>
              <a:t>	</a:t>
            </a:r>
            <a:endParaRPr lang="en-US" dirty="0" smtClean="0"/>
          </a:p>
          <a:p>
            <a:pPr lvl="1">
              <a:lnSpc>
                <a:spcPct val="100000"/>
              </a:lnSpc>
              <a:spcBef>
                <a:spcPct val="20000"/>
              </a:spcBef>
              <a:buClr>
                <a:schemeClr val="hlink"/>
              </a:buClr>
              <a:buSzPct val="110000"/>
              <a:buNone/>
            </a:pPr>
            <a:r>
              <a:rPr lang="en-US" b="1" dirty="0" smtClean="0">
                <a:solidFill>
                  <a:srgbClr val="56127A"/>
                </a:solidFill>
                <a:latin typeface="Courier New" pitchFamily="49" charset="0"/>
              </a:rPr>
              <a:t>	module</a:t>
            </a:r>
            <a:r>
              <a:rPr lang="en-US" dirty="0" smtClean="0">
                <a:solidFill>
                  <a:srgbClr val="56127A"/>
                </a:solidFill>
                <a:latin typeface="Courier New" pitchFamily="49" charset="0"/>
              </a:rPr>
              <a:t> </a:t>
            </a:r>
            <a:r>
              <a:rPr lang="en-US" dirty="0" err="1" smtClean="0">
                <a:solidFill>
                  <a:srgbClr val="56127A"/>
                </a:solidFill>
                <a:latin typeface="Courier New" pitchFamily="49" charset="0"/>
              </a:rPr>
              <a:t>mkMultiply</a:t>
            </a:r>
            <a:r>
              <a:rPr lang="en-US" dirty="0" smtClean="0">
                <a:solidFill>
                  <a:srgbClr val="56127A"/>
                </a:solidFill>
                <a:latin typeface="Courier New" pitchFamily="49" charset="0"/>
              </a:rPr>
              <a:t> (Multiply)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  <a:buClr>
                <a:schemeClr val="hlink"/>
              </a:buClr>
              <a:buSzPct val="110000"/>
              <a:buNone/>
            </a:pPr>
            <a:r>
              <a:rPr lang="en-US" b="1" dirty="0" smtClean="0">
                <a:solidFill>
                  <a:srgbClr val="56127A"/>
                </a:solidFill>
                <a:latin typeface="Courier New" pitchFamily="49" charset="0"/>
              </a:rPr>
              <a:t>	module</a:t>
            </a:r>
            <a:r>
              <a:rPr lang="en-US" dirty="0" smtClean="0">
                <a:solidFill>
                  <a:srgbClr val="56127A"/>
                </a:solidFill>
                <a:latin typeface="Courier New" pitchFamily="49" charset="0"/>
              </a:rPr>
              <a:t> </a:t>
            </a:r>
            <a:r>
              <a:rPr lang="en-US" dirty="0" err="1" smtClean="0">
                <a:solidFill>
                  <a:srgbClr val="56127A"/>
                </a:solidFill>
                <a:latin typeface="Courier New" pitchFamily="49" charset="0"/>
              </a:rPr>
              <a:t>mkBlockMultiply</a:t>
            </a:r>
            <a:r>
              <a:rPr lang="en-US" dirty="0" smtClean="0">
                <a:solidFill>
                  <a:srgbClr val="56127A"/>
                </a:solidFill>
                <a:latin typeface="Courier New" pitchFamily="49" charset="0"/>
              </a:rPr>
              <a:t> </a:t>
            </a:r>
            <a:r>
              <a:rPr lang="en-US" dirty="0">
                <a:solidFill>
                  <a:srgbClr val="56127A"/>
                </a:solidFill>
                <a:latin typeface="Courier New" pitchFamily="49" charset="0"/>
              </a:rPr>
              <a:t>(Multiply</a:t>
            </a:r>
            <a:r>
              <a:rPr lang="en-US" dirty="0" smtClean="0">
                <a:solidFill>
                  <a:srgbClr val="56127A"/>
                </a:solidFill>
                <a:latin typeface="Courier New" pitchFamily="49" charset="0"/>
              </a:rPr>
              <a:t>)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  <a:buClr>
                <a:schemeClr val="hlink"/>
              </a:buClr>
              <a:buSzPct val="110000"/>
              <a:buNone/>
            </a:pPr>
            <a:r>
              <a:rPr lang="en-US" b="1" dirty="0" smtClean="0">
                <a:solidFill>
                  <a:srgbClr val="56127A"/>
                </a:solidFill>
                <a:latin typeface="Courier New" pitchFamily="49" charset="0"/>
              </a:rPr>
              <a:t>	module</a:t>
            </a:r>
            <a:r>
              <a:rPr lang="en-US" dirty="0" smtClean="0">
                <a:solidFill>
                  <a:srgbClr val="56127A"/>
                </a:solidFill>
                <a:latin typeface="Courier New" pitchFamily="49" charset="0"/>
              </a:rPr>
              <a:t> </a:t>
            </a:r>
            <a:r>
              <a:rPr lang="en-US" dirty="0" err="1" smtClean="0">
                <a:solidFill>
                  <a:srgbClr val="56127A"/>
                </a:solidFill>
                <a:latin typeface="Courier New" pitchFamily="49" charset="0"/>
              </a:rPr>
              <a:t>mkBoothMultiply</a:t>
            </a:r>
            <a:r>
              <a:rPr lang="en-US" dirty="0" smtClean="0">
                <a:solidFill>
                  <a:srgbClr val="56127A"/>
                </a:solidFill>
                <a:latin typeface="Courier New" pitchFamily="49" charset="0"/>
              </a:rPr>
              <a:t> </a:t>
            </a:r>
            <a:r>
              <a:rPr lang="en-US" dirty="0">
                <a:solidFill>
                  <a:srgbClr val="56127A"/>
                </a:solidFill>
                <a:latin typeface="Courier New" pitchFamily="49" charset="0"/>
              </a:rPr>
              <a:t>(</a:t>
            </a:r>
            <a:r>
              <a:rPr lang="en-US">
                <a:solidFill>
                  <a:srgbClr val="56127A"/>
                </a:solidFill>
                <a:latin typeface="Courier New" pitchFamily="49" charset="0"/>
              </a:rPr>
              <a:t>Multiply</a:t>
            </a:r>
            <a:r>
              <a:rPr lang="en-US" smtClean="0">
                <a:solidFill>
                  <a:srgbClr val="56127A"/>
                </a:solidFill>
                <a:latin typeface="Courier New" pitchFamily="49" charset="0"/>
              </a:rPr>
              <a:t>)…</a:t>
            </a:r>
            <a:endParaRPr lang="en-US" dirty="0">
              <a:solidFill>
                <a:srgbClr val="56127A"/>
              </a:solidFill>
              <a:latin typeface="Courier New" pitchFamily="49" charset="0"/>
            </a:endParaRPr>
          </a:p>
          <a:p>
            <a:pPr lvl="1">
              <a:lnSpc>
                <a:spcPct val="100000"/>
              </a:lnSpc>
              <a:spcBef>
                <a:spcPct val="20000"/>
              </a:spcBef>
              <a:buClr>
                <a:schemeClr val="hlink"/>
              </a:buClr>
              <a:buSzPct val="110000"/>
              <a:buNone/>
            </a:pPr>
            <a:endParaRPr lang="en-US" dirty="0">
              <a:solidFill>
                <a:srgbClr val="56127A"/>
              </a:solidFill>
              <a:latin typeface="Courier New" pitchFamily="49" charset="0"/>
            </a:endParaRPr>
          </a:p>
          <a:p>
            <a:pPr lvl="1">
              <a:lnSpc>
                <a:spcPct val="100000"/>
              </a:lnSpc>
              <a:spcBef>
                <a:spcPct val="20000"/>
              </a:spcBef>
              <a:buClr>
                <a:schemeClr val="hlink"/>
              </a:buClr>
              <a:buSzPct val="110000"/>
              <a:buNone/>
            </a:pPr>
            <a:endParaRPr lang="en-US" dirty="0">
              <a:solidFill>
                <a:srgbClr val="56127A"/>
              </a:solidFill>
              <a:latin typeface="Courier New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1/7/2013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Bluespec at Beihang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Did We Learn?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State</a:t>
            </a:r>
          </a:p>
          <a:p>
            <a:r>
              <a:rPr lang="en-US" dirty="0" smtClean="0"/>
              <a:t>Sequential circuits</a:t>
            </a:r>
          </a:p>
          <a:p>
            <a:pPr lvl="1"/>
            <a:r>
              <a:rPr lang="en-US" dirty="0" smtClean="0"/>
              <a:t>Reduce duplication/area at the cost of speed, additional state, and control</a:t>
            </a:r>
          </a:p>
          <a:p>
            <a:r>
              <a:rPr lang="en-US" dirty="0" smtClean="0"/>
              <a:t>How to implement sequential circuits in </a:t>
            </a:r>
            <a:r>
              <a:rPr lang="en-US" dirty="0" err="1" smtClean="0"/>
              <a:t>Bluespec</a:t>
            </a:r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1/7/2013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Bluespec at Beihang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304800"/>
            <a:ext cx="8220501" cy="1143000"/>
          </a:xfrm>
        </p:spPr>
        <p:txBody>
          <a:bodyPr/>
          <a:lstStyle/>
          <a:p>
            <a:r>
              <a:rPr lang="en-US" sz="4000" dirty="0" smtClean="0"/>
              <a:t>Combinational 32-bit multiply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0779" y="1522862"/>
            <a:ext cx="8073788" cy="4114800"/>
          </a:xfrm>
        </p:spPr>
        <p:txBody>
          <a:bodyPr/>
          <a:lstStyle/>
          <a:p>
            <a:pPr marL="0">
              <a:spcBef>
                <a:spcPts val="0"/>
              </a:spcBef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function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Bit#(64) </a:t>
            </a:r>
            <a:r>
              <a:rPr lang="en-US" sz="2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mul32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(Bit#(32) a, Bit#(32) b);</a:t>
            </a:r>
          </a:p>
          <a:p>
            <a:pPr marL="0">
              <a:spcBef>
                <a:spcPts val="0"/>
              </a:spcBef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Bit#(32) prod = 0; 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Bit#(32)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tp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= 0;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 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(Integer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&lt; 32;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= i+1)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 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begin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     Bit#(32) m = (a[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]==0)? 0 : b;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     Bit#(33) sum = </a:t>
            </a:r>
            <a:r>
              <a:rPr lang="en-US" sz="2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add32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(m,tp,0);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     prod[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] = sum[0];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     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tp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truncateLSB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(sum);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 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end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 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{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tp,prod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};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endfunction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1/7/2013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Bluespec at Beihang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653212" y="2914650"/>
            <a:ext cx="21907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dirty="0" smtClean="0"/>
              <a:t>Combinational circuit uses 31 add32 circuits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 bwMode="auto">
          <a:xfrm flipH="1">
            <a:off x="5767387" y="3376315"/>
            <a:ext cx="885825" cy="90785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10" name="TextBox 9"/>
          <p:cNvSpPr txBox="1"/>
          <p:nvPr/>
        </p:nvSpPr>
        <p:spPr>
          <a:xfrm>
            <a:off x="3857625" y="5200650"/>
            <a:ext cx="4981575" cy="923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dirty="0" smtClean="0"/>
              <a:t>We can reuse the same add32 circuit if we can store the partial results in some storage device, e.g., </a:t>
            </a:r>
            <a:r>
              <a:rPr lang="en-US" i="1" dirty="0" smtClean="0"/>
              <a:t>register</a:t>
            </a:r>
            <a:endParaRPr lang="en-US" i="1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 anchor="b"/>
          <a:lstStyle/>
          <a:p>
            <a:pPr eaLnBrk="1" hangingPunct="1"/>
            <a:r>
              <a:rPr lang="en-US" dirty="0" smtClean="0"/>
              <a:t>Combinational circuits</a:t>
            </a:r>
          </a:p>
        </p:txBody>
      </p:sp>
      <p:grpSp>
        <p:nvGrpSpPr>
          <p:cNvPr id="7" name="Group 258"/>
          <p:cNvGrpSpPr>
            <a:grpSpLocks/>
          </p:cNvGrpSpPr>
          <p:nvPr/>
        </p:nvGrpSpPr>
        <p:grpSpPr bwMode="auto">
          <a:xfrm>
            <a:off x="5159753" y="3535901"/>
            <a:ext cx="2825750" cy="2106613"/>
            <a:chOff x="3792" y="929"/>
            <a:chExt cx="1780" cy="1327"/>
          </a:xfrm>
        </p:grpSpPr>
        <p:grpSp>
          <p:nvGrpSpPr>
            <p:cNvPr id="8" name="Group 257"/>
            <p:cNvGrpSpPr>
              <a:grpSpLocks/>
            </p:cNvGrpSpPr>
            <p:nvPr/>
          </p:nvGrpSpPr>
          <p:grpSpPr bwMode="auto">
            <a:xfrm>
              <a:off x="3932" y="1159"/>
              <a:ext cx="926" cy="1097"/>
              <a:chOff x="3932" y="1159"/>
              <a:chExt cx="926" cy="1097"/>
            </a:xfrm>
          </p:grpSpPr>
          <p:sp>
            <p:nvSpPr>
              <p:cNvPr id="6210" name="Freeform 135"/>
              <p:cNvSpPr>
                <a:spLocks/>
              </p:cNvSpPr>
              <p:nvPr/>
            </p:nvSpPr>
            <p:spPr bwMode="auto">
              <a:xfrm flipV="1">
                <a:off x="4148" y="1465"/>
                <a:ext cx="482" cy="791"/>
              </a:xfrm>
              <a:custGeom>
                <a:avLst/>
                <a:gdLst>
                  <a:gd name="T0" fmla="*/ 0 w 961"/>
                  <a:gd name="T1" fmla="*/ 0 h 1652"/>
                  <a:gd name="T2" fmla="*/ 481 w 961"/>
                  <a:gd name="T3" fmla="*/ 147 h 1652"/>
                  <a:gd name="T4" fmla="*/ 481 w 961"/>
                  <a:gd name="T5" fmla="*/ 570 h 1652"/>
                  <a:gd name="T6" fmla="*/ 0 w 961"/>
                  <a:gd name="T7" fmla="*/ 791 h 1652"/>
                  <a:gd name="T8" fmla="*/ 0 w 961"/>
                  <a:gd name="T9" fmla="*/ 460 h 1652"/>
                  <a:gd name="T10" fmla="*/ 96 w 961"/>
                  <a:gd name="T11" fmla="*/ 386 h 1652"/>
                  <a:gd name="T12" fmla="*/ 0 w 961"/>
                  <a:gd name="T13" fmla="*/ 331 h 1652"/>
                  <a:gd name="T14" fmla="*/ 0 w 961"/>
                  <a:gd name="T15" fmla="*/ 0 h 1652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961"/>
                  <a:gd name="T25" fmla="*/ 0 h 1652"/>
                  <a:gd name="T26" fmla="*/ 961 w 961"/>
                  <a:gd name="T27" fmla="*/ 1652 h 1652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961" h="1652">
                    <a:moveTo>
                      <a:pt x="0" y="0"/>
                    </a:moveTo>
                    <a:lnTo>
                      <a:pt x="960" y="307"/>
                    </a:lnTo>
                    <a:lnTo>
                      <a:pt x="960" y="1190"/>
                    </a:lnTo>
                    <a:lnTo>
                      <a:pt x="0" y="1651"/>
                    </a:lnTo>
                    <a:lnTo>
                      <a:pt x="0" y="960"/>
                    </a:lnTo>
                    <a:lnTo>
                      <a:pt x="192" y="806"/>
                    </a:lnTo>
                    <a:lnTo>
                      <a:pt x="0" y="691"/>
                    </a:lnTo>
                    <a:lnTo>
                      <a:pt x="0" y="0"/>
                    </a:lnTo>
                  </a:path>
                </a:pathLst>
              </a:custGeom>
              <a:noFill/>
              <a:ln w="254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buNone/>
                </a:pPr>
                <a:endParaRPr lang="en-US"/>
              </a:p>
            </p:txBody>
          </p:sp>
          <p:sp>
            <p:nvSpPr>
              <p:cNvPr id="6211" name="Line 136"/>
              <p:cNvSpPr>
                <a:spLocks noChangeShapeType="1"/>
              </p:cNvSpPr>
              <p:nvPr/>
            </p:nvSpPr>
            <p:spPr bwMode="auto">
              <a:xfrm flipV="1">
                <a:off x="3932" y="2049"/>
                <a:ext cx="223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en-US"/>
              </a:p>
            </p:txBody>
          </p:sp>
          <p:sp>
            <p:nvSpPr>
              <p:cNvPr id="6212" name="Line 137"/>
              <p:cNvSpPr>
                <a:spLocks noChangeShapeType="1"/>
              </p:cNvSpPr>
              <p:nvPr/>
            </p:nvSpPr>
            <p:spPr bwMode="auto">
              <a:xfrm flipV="1">
                <a:off x="3932" y="1634"/>
                <a:ext cx="20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en-US"/>
              </a:p>
            </p:txBody>
          </p:sp>
          <p:sp>
            <p:nvSpPr>
              <p:cNvPr id="6213" name="Line 138"/>
              <p:cNvSpPr>
                <a:spLocks noChangeShapeType="1"/>
              </p:cNvSpPr>
              <p:nvPr/>
            </p:nvSpPr>
            <p:spPr bwMode="auto">
              <a:xfrm flipV="1">
                <a:off x="4634" y="2004"/>
                <a:ext cx="22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en-US"/>
              </a:p>
            </p:txBody>
          </p:sp>
          <p:sp>
            <p:nvSpPr>
              <p:cNvPr id="6214" name="Line 139"/>
              <p:cNvSpPr>
                <a:spLocks noChangeShapeType="1"/>
              </p:cNvSpPr>
              <p:nvPr/>
            </p:nvSpPr>
            <p:spPr bwMode="auto">
              <a:xfrm flipV="1">
                <a:off x="4634" y="1770"/>
                <a:ext cx="22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en-US"/>
              </a:p>
            </p:txBody>
          </p:sp>
          <p:sp>
            <p:nvSpPr>
              <p:cNvPr id="6215" name="Line 140"/>
              <p:cNvSpPr>
                <a:spLocks noChangeShapeType="1"/>
              </p:cNvSpPr>
              <p:nvPr/>
            </p:nvSpPr>
            <p:spPr bwMode="auto">
              <a:xfrm>
                <a:off x="4379" y="1159"/>
                <a:ext cx="0" cy="413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pPr>
                  <a:buNone/>
                </a:pPr>
                <a:endParaRPr lang="en-US"/>
              </a:p>
            </p:txBody>
          </p:sp>
        </p:grpSp>
        <p:sp>
          <p:nvSpPr>
            <p:cNvPr id="6204" name="Rectangle 141"/>
            <p:cNvSpPr>
              <a:spLocks noChangeArrowheads="1"/>
            </p:cNvSpPr>
            <p:nvPr/>
          </p:nvSpPr>
          <p:spPr bwMode="auto">
            <a:xfrm>
              <a:off x="4231" y="929"/>
              <a:ext cx="1341" cy="72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73025" tIns="36512" rIns="73025" bIns="36512">
              <a:spAutoFit/>
            </a:bodyPr>
            <a:lstStyle/>
            <a:p>
              <a:pPr defTabSz="585788" eaLnBrk="0" hangingPunct="0">
                <a:buNone/>
              </a:pPr>
              <a:r>
                <a:rPr lang="en-US" sz="1400" b="0">
                  <a:solidFill>
                    <a:srgbClr val="56127A"/>
                  </a:solidFill>
                  <a:latin typeface="Verdana" pitchFamily="34" charset="0"/>
                </a:rPr>
                <a:t>OpSelect</a:t>
              </a:r>
            </a:p>
            <a:p>
              <a:pPr defTabSz="585788" eaLnBrk="0" hangingPunct="0">
                <a:buNone/>
              </a:pPr>
              <a:r>
                <a:rPr lang="en-US" sz="1400" b="0">
                  <a:solidFill>
                    <a:srgbClr val="56127A"/>
                  </a:solidFill>
                  <a:latin typeface="Verdana" pitchFamily="34" charset="0"/>
                </a:rPr>
                <a:t>    </a:t>
              </a:r>
              <a:r>
                <a:rPr lang="en-US" sz="1200" b="0">
                  <a:solidFill>
                    <a:srgbClr val="56127A"/>
                  </a:solidFill>
                  <a:latin typeface="Verdana" pitchFamily="34" charset="0"/>
                </a:rPr>
                <a:t> - Add, Sub, ...</a:t>
              </a:r>
            </a:p>
            <a:p>
              <a:pPr defTabSz="585788" eaLnBrk="0" hangingPunct="0">
                <a:buNone/>
              </a:pPr>
              <a:r>
                <a:rPr lang="en-US" sz="1200" b="0">
                  <a:solidFill>
                    <a:srgbClr val="56127A"/>
                  </a:solidFill>
                  <a:latin typeface="Verdana" pitchFamily="34" charset="0"/>
                </a:rPr>
                <a:t>     - And, Or, Xor, Not, ...</a:t>
              </a:r>
            </a:p>
            <a:p>
              <a:pPr defTabSz="585788" eaLnBrk="0" hangingPunct="0">
                <a:buNone/>
              </a:pPr>
              <a:r>
                <a:rPr lang="en-US" sz="1200" b="0">
                  <a:solidFill>
                    <a:srgbClr val="56127A"/>
                  </a:solidFill>
                  <a:latin typeface="Verdana" pitchFamily="34" charset="0"/>
                </a:rPr>
                <a:t>     - GT, LT, EQ, Zero, ...</a:t>
              </a:r>
            </a:p>
            <a:p>
              <a:pPr defTabSz="585788" eaLnBrk="0" hangingPunct="0">
                <a:buNone/>
              </a:pPr>
              <a:r>
                <a:rPr lang="en-US" sz="1200" b="0">
                  <a:solidFill>
                    <a:srgbClr val="56127A"/>
                  </a:solidFill>
                  <a:latin typeface="Verdana" pitchFamily="34" charset="0"/>
                </a:rPr>
                <a:t>    </a:t>
              </a:r>
            </a:p>
          </p:txBody>
        </p:sp>
        <p:sp>
          <p:nvSpPr>
            <p:cNvPr id="6205" name="Rectangle 142"/>
            <p:cNvSpPr>
              <a:spLocks noChangeArrowheads="1"/>
            </p:cNvSpPr>
            <p:nvPr/>
          </p:nvSpPr>
          <p:spPr bwMode="auto">
            <a:xfrm>
              <a:off x="4856" y="1677"/>
              <a:ext cx="443" cy="16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73025" tIns="36512" rIns="73025" bIns="36512">
              <a:spAutoFit/>
            </a:bodyPr>
            <a:lstStyle/>
            <a:p>
              <a:pPr defTabSz="585788" eaLnBrk="0" hangingPunct="0">
                <a:buNone/>
              </a:pPr>
              <a:r>
                <a:rPr lang="en-US" sz="1400" b="0">
                  <a:solidFill>
                    <a:srgbClr val="56127A"/>
                  </a:solidFill>
                  <a:latin typeface="Verdana" pitchFamily="34" charset="0"/>
                </a:rPr>
                <a:t>Result</a:t>
              </a:r>
            </a:p>
          </p:txBody>
        </p:sp>
        <p:sp>
          <p:nvSpPr>
            <p:cNvPr id="6206" name="Rectangle 143"/>
            <p:cNvSpPr>
              <a:spLocks noChangeArrowheads="1"/>
            </p:cNvSpPr>
            <p:nvPr/>
          </p:nvSpPr>
          <p:spPr bwMode="auto">
            <a:xfrm>
              <a:off x="4856" y="1893"/>
              <a:ext cx="483" cy="16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73025" tIns="36512" rIns="73025" bIns="36512">
              <a:spAutoFit/>
            </a:bodyPr>
            <a:lstStyle/>
            <a:p>
              <a:pPr defTabSz="585788" eaLnBrk="0" hangingPunct="0">
                <a:buNone/>
              </a:pPr>
              <a:r>
                <a:rPr lang="en-US" sz="1400" b="0">
                  <a:solidFill>
                    <a:srgbClr val="56127A"/>
                  </a:solidFill>
                  <a:latin typeface="Verdana" pitchFamily="34" charset="0"/>
                </a:rPr>
                <a:t>Comp?</a:t>
              </a:r>
            </a:p>
          </p:txBody>
        </p:sp>
        <p:sp>
          <p:nvSpPr>
            <p:cNvPr id="6207" name="Rectangle 144"/>
            <p:cNvSpPr>
              <a:spLocks noChangeArrowheads="1"/>
            </p:cNvSpPr>
            <p:nvPr/>
          </p:nvSpPr>
          <p:spPr bwMode="auto">
            <a:xfrm>
              <a:off x="3795" y="1536"/>
              <a:ext cx="171" cy="16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73025" tIns="36512" rIns="73025" bIns="36512">
              <a:spAutoFit/>
            </a:bodyPr>
            <a:lstStyle/>
            <a:p>
              <a:pPr defTabSz="585788" eaLnBrk="0" hangingPunct="0">
                <a:buNone/>
              </a:pPr>
              <a:r>
                <a:rPr lang="en-US" sz="1400" b="0">
                  <a:solidFill>
                    <a:srgbClr val="56127A"/>
                  </a:solidFill>
                  <a:latin typeface="Verdana" pitchFamily="34" charset="0"/>
                </a:rPr>
                <a:t>A</a:t>
              </a:r>
            </a:p>
          </p:txBody>
        </p:sp>
        <p:sp>
          <p:nvSpPr>
            <p:cNvPr id="6208" name="Rectangle 145"/>
            <p:cNvSpPr>
              <a:spLocks noChangeArrowheads="1"/>
            </p:cNvSpPr>
            <p:nvPr/>
          </p:nvSpPr>
          <p:spPr bwMode="auto">
            <a:xfrm>
              <a:off x="3792" y="1968"/>
              <a:ext cx="171" cy="16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73025" tIns="36512" rIns="73025" bIns="36512">
              <a:spAutoFit/>
            </a:bodyPr>
            <a:lstStyle/>
            <a:p>
              <a:pPr defTabSz="585788" eaLnBrk="0" hangingPunct="0">
                <a:buNone/>
              </a:pPr>
              <a:r>
                <a:rPr lang="en-US" sz="1400" b="0">
                  <a:solidFill>
                    <a:srgbClr val="56127A"/>
                  </a:solidFill>
                  <a:latin typeface="Verdana" pitchFamily="34" charset="0"/>
                </a:rPr>
                <a:t>B</a:t>
              </a:r>
            </a:p>
          </p:txBody>
        </p:sp>
        <p:sp>
          <p:nvSpPr>
            <p:cNvPr id="6209" name="Rectangle 146"/>
            <p:cNvSpPr>
              <a:spLocks noChangeArrowheads="1"/>
            </p:cNvSpPr>
            <p:nvPr/>
          </p:nvSpPr>
          <p:spPr bwMode="auto">
            <a:xfrm>
              <a:off x="4211" y="1731"/>
              <a:ext cx="401" cy="21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>
                <a:buNone/>
              </a:pPr>
              <a:r>
                <a:rPr lang="en-US" sz="1800" b="0">
                  <a:solidFill>
                    <a:srgbClr val="56127A"/>
                  </a:solidFill>
                  <a:latin typeface="Verdana" pitchFamily="34" charset="0"/>
                </a:rPr>
                <a:t>ALU</a:t>
              </a:r>
            </a:p>
          </p:txBody>
        </p:sp>
      </p:grpSp>
      <p:grpSp>
        <p:nvGrpSpPr>
          <p:cNvPr id="9" name="Group 252"/>
          <p:cNvGrpSpPr>
            <a:grpSpLocks/>
          </p:cNvGrpSpPr>
          <p:nvPr/>
        </p:nvGrpSpPr>
        <p:grpSpPr bwMode="auto">
          <a:xfrm>
            <a:off x="2099480" y="1777148"/>
            <a:ext cx="1543050" cy="1479551"/>
            <a:chOff x="270" y="1296"/>
            <a:chExt cx="972" cy="932"/>
          </a:xfrm>
        </p:grpSpPr>
        <p:sp>
          <p:nvSpPr>
            <p:cNvPr id="6187" name="Line 101"/>
            <p:cNvSpPr>
              <a:spLocks noChangeShapeType="1"/>
            </p:cNvSpPr>
            <p:nvPr/>
          </p:nvSpPr>
          <p:spPr bwMode="auto">
            <a:xfrm>
              <a:off x="1003" y="1851"/>
              <a:ext cx="22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6188" name="Freeform 102"/>
            <p:cNvSpPr>
              <a:spLocks/>
            </p:cNvSpPr>
            <p:nvPr/>
          </p:nvSpPr>
          <p:spPr bwMode="auto">
            <a:xfrm>
              <a:off x="861" y="1385"/>
              <a:ext cx="1" cy="260"/>
            </a:xfrm>
            <a:custGeom>
              <a:avLst/>
              <a:gdLst>
                <a:gd name="T0" fmla="*/ 0 w 1"/>
                <a:gd name="T1" fmla="*/ 0 h 385"/>
                <a:gd name="T2" fmla="*/ 0 w 1"/>
                <a:gd name="T3" fmla="*/ 0 h 385"/>
                <a:gd name="T4" fmla="*/ 0 w 1"/>
                <a:gd name="T5" fmla="*/ 259 h 385"/>
                <a:gd name="T6" fmla="*/ 0 60000 65536"/>
                <a:gd name="T7" fmla="*/ 0 60000 65536"/>
                <a:gd name="T8" fmla="*/ 0 60000 65536"/>
                <a:gd name="T9" fmla="*/ 0 w 1"/>
                <a:gd name="T10" fmla="*/ 0 h 385"/>
                <a:gd name="T11" fmla="*/ 1 w 1"/>
                <a:gd name="T12" fmla="*/ 385 h 38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385">
                  <a:moveTo>
                    <a:pt x="0" y="0"/>
                  </a:moveTo>
                  <a:lnTo>
                    <a:pt x="0" y="0"/>
                  </a:lnTo>
                  <a:lnTo>
                    <a:pt x="0" y="384"/>
                  </a:lnTo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6189" name="Rectangle 103"/>
            <p:cNvSpPr>
              <a:spLocks noChangeArrowheads="1"/>
            </p:cNvSpPr>
            <p:nvPr/>
          </p:nvSpPr>
          <p:spPr bwMode="auto">
            <a:xfrm>
              <a:off x="601" y="1296"/>
              <a:ext cx="292" cy="17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>
                <a:buNone/>
              </a:pPr>
              <a:r>
                <a:rPr lang="en-US" sz="1400" b="0">
                  <a:solidFill>
                    <a:srgbClr val="56127A"/>
                  </a:solidFill>
                  <a:latin typeface="Verdana" pitchFamily="34" charset="0"/>
                </a:rPr>
                <a:t>Sel</a:t>
              </a:r>
            </a:p>
          </p:txBody>
        </p:sp>
        <p:sp>
          <p:nvSpPr>
            <p:cNvPr id="6190" name="Rectangle 104"/>
            <p:cNvSpPr>
              <a:spLocks noChangeArrowheads="1"/>
            </p:cNvSpPr>
            <p:nvPr/>
          </p:nvSpPr>
          <p:spPr bwMode="auto">
            <a:xfrm>
              <a:off x="1038" y="1673"/>
              <a:ext cx="204" cy="17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>
                <a:buNone/>
              </a:pPr>
              <a:r>
                <a:rPr lang="en-US" sz="1400" b="0">
                  <a:solidFill>
                    <a:srgbClr val="56127A"/>
                  </a:solidFill>
                  <a:latin typeface="Verdana" pitchFamily="34" charset="0"/>
                </a:rPr>
                <a:t>O</a:t>
              </a:r>
            </a:p>
          </p:txBody>
        </p:sp>
        <p:sp>
          <p:nvSpPr>
            <p:cNvPr id="6191" name="Line 105"/>
            <p:cNvSpPr>
              <a:spLocks noChangeShapeType="1"/>
            </p:cNvSpPr>
            <p:nvPr/>
          </p:nvSpPr>
          <p:spPr bwMode="auto">
            <a:xfrm>
              <a:off x="458" y="1677"/>
              <a:ext cx="26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6192" name="Rectangle 106"/>
            <p:cNvSpPr>
              <a:spLocks noChangeArrowheads="1"/>
            </p:cNvSpPr>
            <p:nvPr/>
          </p:nvSpPr>
          <p:spPr bwMode="auto">
            <a:xfrm>
              <a:off x="270" y="1529"/>
              <a:ext cx="322" cy="69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>
                <a:buNone/>
              </a:pPr>
              <a:r>
                <a:rPr lang="en-US" sz="1400" b="0">
                  <a:solidFill>
                    <a:srgbClr val="56127A"/>
                  </a:solidFill>
                  <a:latin typeface="Verdana" pitchFamily="34" charset="0"/>
                </a:rPr>
                <a:t>A</a:t>
              </a:r>
              <a:r>
                <a:rPr lang="en-US" sz="1400" b="0" baseline="-25000">
                  <a:solidFill>
                    <a:srgbClr val="56127A"/>
                  </a:solidFill>
                  <a:latin typeface="Verdana" pitchFamily="34" charset="0"/>
                </a:rPr>
                <a:t>0</a:t>
              </a:r>
            </a:p>
            <a:p>
              <a:pPr eaLnBrk="0" hangingPunct="0">
                <a:buNone/>
              </a:pPr>
              <a:r>
                <a:rPr lang="en-US" sz="1400" b="0">
                  <a:solidFill>
                    <a:srgbClr val="56127A"/>
                  </a:solidFill>
                  <a:latin typeface="Verdana" pitchFamily="34" charset="0"/>
                </a:rPr>
                <a:t>A</a:t>
              </a:r>
              <a:r>
                <a:rPr lang="en-US" sz="1400" b="0" baseline="-25000">
                  <a:solidFill>
                    <a:srgbClr val="56127A"/>
                  </a:solidFill>
                  <a:latin typeface="Verdana" pitchFamily="34" charset="0"/>
                </a:rPr>
                <a:t>1</a:t>
              </a:r>
            </a:p>
            <a:p>
              <a:pPr eaLnBrk="0" hangingPunct="0">
                <a:buNone/>
              </a:pPr>
              <a:endParaRPr lang="en-US" sz="1400" b="0" baseline="-25000">
                <a:solidFill>
                  <a:srgbClr val="56127A"/>
                </a:solidFill>
                <a:latin typeface="Verdana" pitchFamily="34" charset="0"/>
              </a:endParaRPr>
            </a:p>
            <a:p>
              <a:pPr eaLnBrk="0" hangingPunct="0">
                <a:buNone/>
              </a:pPr>
              <a:endParaRPr lang="en-US" sz="1400" b="0" baseline="-25000">
                <a:solidFill>
                  <a:srgbClr val="56127A"/>
                </a:solidFill>
                <a:latin typeface="Verdana" pitchFamily="34" charset="0"/>
              </a:endParaRPr>
            </a:p>
            <a:p>
              <a:pPr eaLnBrk="0" hangingPunct="0">
                <a:buNone/>
              </a:pPr>
              <a:r>
                <a:rPr lang="en-US" sz="1400" b="0">
                  <a:solidFill>
                    <a:srgbClr val="56127A"/>
                  </a:solidFill>
                  <a:latin typeface="Verdana" pitchFamily="34" charset="0"/>
                </a:rPr>
                <a:t>A</a:t>
              </a:r>
              <a:r>
                <a:rPr lang="en-US" sz="1400" b="0" baseline="-25000">
                  <a:solidFill>
                    <a:srgbClr val="56127A"/>
                  </a:solidFill>
                  <a:latin typeface="Verdana" pitchFamily="34" charset="0"/>
                </a:rPr>
                <a:t>n-1</a:t>
              </a:r>
            </a:p>
          </p:txBody>
        </p:sp>
        <p:sp>
          <p:nvSpPr>
            <p:cNvPr id="6193" name="Line 107"/>
            <p:cNvSpPr>
              <a:spLocks noChangeShapeType="1"/>
            </p:cNvSpPr>
            <p:nvPr/>
          </p:nvSpPr>
          <p:spPr bwMode="auto">
            <a:xfrm>
              <a:off x="458" y="1774"/>
              <a:ext cx="26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6194" name="Line 108"/>
            <p:cNvSpPr>
              <a:spLocks noChangeShapeType="1"/>
            </p:cNvSpPr>
            <p:nvPr/>
          </p:nvSpPr>
          <p:spPr bwMode="auto">
            <a:xfrm>
              <a:off x="458" y="2066"/>
              <a:ext cx="26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6195" name="Rectangle 109"/>
            <p:cNvSpPr>
              <a:spLocks noChangeArrowheads="1"/>
            </p:cNvSpPr>
            <p:nvPr/>
          </p:nvSpPr>
          <p:spPr bwMode="auto">
            <a:xfrm>
              <a:off x="698" y="1781"/>
              <a:ext cx="348" cy="17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>
                <a:buNone/>
              </a:pPr>
              <a:r>
                <a:rPr lang="en-US" sz="1400" b="0">
                  <a:solidFill>
                    <a:srgbClr val="56127A"/>
                  </a:solidFill>
                  <a:latin typeface="Verdana" pitchFamily="34" charset="0"/>
                </a:rPr>
                <a:t>Mux</a:t>
              </a:r>
            </a:p>
          </p:txBody>
        </p:sp>
        <p:sp>
          <p:nvSpPr>
            <p:cNvPr id="6196" name="AutoShape 114"/>
            <p:cNvSpPr>
              <a:spLocks noChangeArrowheads="1"/>
            </p:cNvSpPr>
            <p:nvPr/>
          </p:nvSpPr>
          <p:spPr bwMode="auto">
            <a:xfrm rot="-5400000">
              <a:off x="592" y="1723"/>
              <a:ext cx="547" cy="285"/>
            </a:xfrm>
            <a:prstGeom prst="flowChartManualOperation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grpSp>
          <p:nvGrpSpPr>
            <p:cNvPr id="10" name="Group 229"/>
            <p:cNvGrpSpPr>
              <a:grpSpLocks/>
            </p:cNvGrpSpPr>
            <p:nvPr/>
          </p:nvGrpSpPr>
          <p:grpSpPr bwMode="auto">
            <a:xfrm>
              <a:off x="483" y="1675"/>
              <a:ext cx="177" cy="355"/>
              <a:chOff x="4287" y="1898"/>
              <a:chExt cx="251" cy="524"/>
            </a:xfrm>
          </p:grpSpPr>
          <p:sp>
            <p:nvSpPr>
              <p:cNvPr id="6200" name="Rectangle 230"/>
              <p:cNvSpPr>
                <a:spLocks noChangeArrowheads="1"/>
              </p:cNvSpPr>
              <p:nvPr/>
            </p:nvSpPr>
            <p:spPr bwMode="auto">
              <a:xfrm>
                <a:off x="4287" y="1898"/>
                <a:ext cx="246" cy="34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>
                  <a:buNone/>
                </a:pPr>
                <a:r>
                  <a:rPr lang="en-US" b="0">
                    <a:solidFill>
                      <a:srgbClr val="56127A"/>
                    </a:solidFill>
                    <a:latin typeface="Verdana" pitchFamily="34" charset="0"/>
                  </a:rPr>
                  <a:t>.</a:t>
                </a:r>
              </a:p>
            </p:txBody>
          </p:sp>
          <p:sp>
            <p:nvSpPr>
              <p:cNvPr id="6201" name="Rectangle 231"/>
              <p:cNvSpPr>
                <a:spLocks noChangeArrowheads="1"/>
              </p:cNvSpPr>
              <p:nvPr/>
            </p:nvSpPr>
            <p:spPr bwMode="auto">
              <a:xfrm>
                <a:off x="4292" y="1985"/>
                <a:ext cx="246" cy="34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>
                  <a:buNone/>
                </a:pPr>
                <a:r>
                  <a:rPr lang="en-US" b="0">
                    <a:solidFill>
                      <a:srgbClr val="56127A"/>
                    </a:solidFill>
                    <a:latin typeface="Verdana" pitchFamily="34" charset="0"/>
                  </a:rPr>
                  <a:t>.</a:t>
                </a:r>
              </a:p>
            </p:txBody>
          </p:sp>
          <p:sp>
            <p:nvSpPr>
              <p:cNvPr id="6202" name="Rectangle 232"/>
              <p:cNvSpPr>
                <a:spLocks noChangeArrowheads="1"/>
              </p:cNvSpPr>
              <p:nvPr/>
            </p:nvSpPr>
            <p:spPr bwMode="auto">
              <a:xfrm>
                <a:off x="4293" y="2081"/>
                <a:ext cx="222" cy="34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lIns="90488" tIns="44450" rIns="90488" bIns="44450">
                <a:spAutoFit/>
              </a:bodyPr>
              <a:lstStyle/>
              <a:p>
                <a:pPr eaLnBrk="0" hangingPunct="0">
                  <a:buNone/>
                </a:pPr>
                <a:r>
                  <a:rPr lang="en-US" b="0">
                    <a:solidFill>
                      <a:srgbClr val="56127A"/>
                    </a:solidFill>
                    <a:latin typeface="Verdana" pitchFamily="34" charset="0"/>
                  </a:rPr>
                  <a:t>.</a:t>
                </a:r>
              </a:p>
            </p:txBody>
          </p:sp>
        </p:grpSp>
        <p:sp>
          <p:nvSpPr>
            <p:cNvPr id="6198" name="Freeform 248"/>
            <p:cNvSpPr>
              <a:spLocks/>
            </p:cNvSpPr>
            <p:nvPr/>
          </p:nvSpPr>
          <p:spPr bwMode="auto">
            <a:xfrm>
              <a:off x="821" y="1488"/>
              <a:ext cx="72" cy="68"/>
            </a:xfrm>
            <a:custGeom>
              <a:avLst/>
              <a:gdLst>
                <a:gd name="T0" fmla="*/ 72 w 72"/>
                <a:gd name="T1" fmla="*/ 0 h 68"/>
                <a:gd name="T2" fmla="*/ 0 w 72"/>
                <a:gd name="T3" fmla="*/ 68 h 68"/>
                <a:gd name="T4" fmla="*/ 0 60000 65536"/>
                <a:gd name="T5" fmla="*/ 0 60000 65536"/>
                <a:gd name="T6" fmla="*/ 0 w 72"/>
                <a:gd name="T7" fmla="*/ 0 h 68"/>
                <a:gd name="T8" fmla="*/ 72 w 72"/>
                <a:gd name="T9" fmla="*/ 68 h 6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72" h="68">
                  <a:moveTo>
                    <a:pt x="72" y="0"/>
                  </a:moveTo>
                  <a:lnTo>
                    <a:pt x="0" y="68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6199" name="Rectangle 249"/>
            <p:cNvSpPr>
              <a:spLocks noChangeArrowheads="1"/>
            </p:cNvSpPr>
            <p:nvPr/>
          </p:nvSpPr>
          <p:spPr bwMode="auto">
            <a:xfrm>
              <a:off x="843" y="1444"/>
              <a:ext cx="312" cy="14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>
                <a:buNone/>
              </a:pPr>
              <a:r>
                <a:rPr lang="en-US" sz="1000" b="0">
                  <a:solidFill>
                    <a:srgbClr val="56127A"/>
                  </a:solidFill>
                  <a:latin typeface="Verdana" pitchFamily="34" charset="0"/>
                </a:rPr>
                <a:t>lg(n)</a:t>
              </a:r>
            </a:p>
          </p:txBody>
        </p:sp>
      </p:grpSp>
      <p:grpSp>
        <p:nvGrpSpPr>
          <p:cNvPr id="11" name="Group 275"/>
          <p:cNvGrpSpPr>
            <a:grpSpLocks/>
          </p:cNvGrpSpPr>
          <p:nvPr/>
        </p:nvGrpSpPr>
        <p:grpSpPr bwMode="auto">
          <a:xfrm>
            <a:off x="5535873" y="1817781"/>
            <a:ext cx="1724025" cy="1428749"/>
            <a:chOff x="1656" y="1317"/>
            <a:chExt cx="1086" cy="900"/>
          </a:xfrm>
        </p:grpSpPr>
        <p:sp>
          <p:nvSpPr>
            <p:cNvPr id="6171" name="Rectangle 247"/>
            <p:cNvSpPr>
              <a:spLocks noChangeArrowheads="1"/>
            </p:cNvSpPr>
            <p:nvPr/>
          </p:nvSpPr>
          <p:spPr bwMode="auto">
            <a:xfrm>
              <a:off x="1796" y="1317"/>
              <a:ext cx="292" cy="17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>
                <a:buNone/>
              </a:pPr>
              <a:r>
                <a:rPr lang="en-US" sz="1400" b="0">
                  <a:solidFill>
                    <a:srgbClr val="56127A"/>
                  </a:solidFill>
                  <a:latin typeface="Verdana" pitchFamily="34" charset="0"/>
                </a:rPr>
                <a:t>Sel</a:t>
              </a:r>
            </a:p>
          </p:txBody>
        </p:sp>
        <p:sp>
          <p:nvSpPr>
            <p:cNvPr id="6172" name="AutoShape 245"/>
            <p:cNvSpPr>
              <a:spLocks noChangeArrowheads="1"/>
            </p:cNvSpPr>
            <p:nvPr/>
          </p:nvSpPr>
          <p:spPr bwMode="auto">
            <a:xfrm rot="5400000" flipH="1">
              <a:off x="1720" y="1775"/>
              <a:ext cx="665" cy="190"/>
            </a:xfrm>
            <a:prstGeom prst="flowChartManualOperation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6173" name="Rectangle 244"/>
            <p:cNvSpPr>
              <a:spLocks noChangeArrowheads="1"/>
            </p:cNvSpPr>
            <p:nvPr/>
          </p:nvSpPr>
          <p:spPr bwMode="auto">
            <a:xfrm flipH="1">
              <a:off x="2404" y="1521"/>
              <a:ext cx="338" cy="69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90488" tIns="44450" rIns="90488" bIns="44450">
              <a:spAutoFit/>
            </a:bodyPr>
            <a:lstStyle/>
            <a:p>
              <a:pPr eaLnBrk="0" hangingPunct="0">
                <a:buNone/>
              </a:pPr>
              <a:r>
                <a:rPr lang="en-US" sz="1200" b="0">
                  <a:solidFill>
                    <a:srgbClr val="56127A"/>
                  </a:solidFill>
                  <a:latin typeface="Verdana" pitchFamily="34" charset="0"/>
                </a:rPr>
                <a:t>O</a:t>
              </a:r>
              <a:r>
                <a:rPr lang="en-US" sz="1200" b="0" baseline="-25000">
                  <a:solidFill>
                    <a:srgbClr val="56127A"/>
                  </a:solidFill>
                  <a:latin typeface="Verdana" pitchFamily="34" charset="0"/>
                </a:rPr>
                <a:t>0</a:t>
              </a:r>
            </a:p>
            <a:p>
              <a:pPr eaLnBrk="0" hangingPunct="0">
                <a:buNone/>
              </a:pPr>
              <a:r>
                <a:rPr lang="en-US" sz="1200" b="0">
                  <a:solidFill>
                    <a:srgbClr val="56127A"/>
                  </a:solidFill>
                  <a:latin typeface="Verdana" pitchFamily="34" charset="0"/>
                </a:rPr>
                <a:t>O</a:t>
              </a:r>
              <a:r>
                <a:rPr lang="en-US" sz="1200" b="0" baseline="-25000">
                  <a:solidFill>
                    <a:srgbClr val="56127A"/>
                  </a:solidFill>
                  <a:latin typeface="Verdana" pitchFamily="34" charset="0"/>
                </a:rPr>
                <a:t>1</a:t>
              </a:r>
            </a:p>
            <a:p>
              <a:pPr eaLnBrk="0" hangingPunct="0">
                <a:buNone/>
              </a:pPr>
              <a:endParaRPr lang="en-US" sz="1200" b="0" baseline="-25000">
                <a:solidFill>
                  <a:srgbClr val="56127A"/>
                </a:solidFill>
                <a:latin typeface="Verdana" pitchFamily="34" charset="0"/>
              </a:endParaRPr>
            </a:p>
            <a:p>
              <a:pPr eaLnBrk="0" hangingPunct="0">
                <a:buNone/>
              </a:pPr>
              <a:endParaRPr lang="en-US" sz="1200" b="0" baseline="-25000">
                <a:solidFill>
                  <a:srgbClr val="56127A"/>
                </a:solidFill>
                <a:latin typeface="Verdana" pitchFamily="34" charset="0"/>
              </a:endParaRPr>
            </a:p>
            <a:p>
              <a:pPr eaLnBrk="0" hangingPunct="0">
                <a:buNone/>
              </a:pPr>
              <a:endParaRPr lang="en-US" sz="1200" b="0" baseline="-25000">
                <a:solidFill>
                  <a:srgbClr val="56127A"/>
                </a:solidFill>
                <a:latin typeface="Verdana" pitchFamily="34" charset="0"/>
              </a:endParaRPr>
            </a:p>
            <a:p>
              <a:pPr eaLnBrk="0" hangingPunct="0">
                <a:buNone/>
              </a:pPr>
              <a:r>
                <a:rPr lang="en-US" sz="1200" b="0">
                  <a:solidFill>
                    <a:srgbClr val="56127A"/>
                  </a:solidFill>
                  <a:latin typeface="Verdana" pitchFamily="34" charset="0"/>
                </a:rPr>
                <a:t>O</a:t>
              </a:r>
              <a:r>
                <a:rPr lang="en-US" sz="1200" b="0" baseline="-25000">
                  <a:solidFill>
                    <a:srgbClr val="56127A"/>
                  </a:solidFill>
                  <a:latin typeface="Verdana" pitchFamily="34" charset="0"/>
                </a:rPr>
                <a:t>n-1</a:t>
              </a:r>
            </a:p>
          </p:txBody>
        </p:sp>
        <p:sp>
          <p:nvSpPr>
            <p:cNvPr id="6174" name="Line 234"/>
            <p:cNvSpPr>
              <a:spLocks noChangeShapeType="1"/>
            </p:cNvSpPr>
            <p:nvPr/>
          </p:nvSpPr>
          <p:spPr bwMode="auto">
            <a:xfrm flipH="1">
              <a:off x="1698" y="1864"/>
              <a:ext cx="249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6175" name="Rectangle 235"/>
            <p:cNvSpPr>
              <a:spLocks noChangeArrowheads="1"/>
            </p:cNvSpPr>
            <p:nvPr/>
          </p:nvSpPr>
          <p:spPr bwMode="auto">
            <a:xfrm flipH="1">
              <a:off x="1656" y="1695"/>
              <a:ext cx="193" cy="17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>
                <a:buNone/>
              </a:pPr>
              <a:r>
                <a:rPr lang="en-US" sz="1400" b="0">
                  <a:solidFill>
                    <a:srgbClr val="56127A"/>
                  </a:solidFill>
                  <a:latin typeface="Verdana" pitchFamily="34" charset="0"/>
                </a:rPr>
                <a:t>A</a:t>
              </a:r>
            </a:p>
          </p:txBody>
        </p:sp>
        <p:sp>
          <p:nvSpPr>
            <p:cNvPr id="6176" name="Line 236"/>
            <p:cNvSpPr>
              <a:spLocks noChangeShapeType="1"/>
            </p:cNvSpPr>
            <p:nvPr/>
          </p:nvSpPr>
          <p:spPr bwMode="auto">
            <a:xfrm flipH="1">
              <a:off x="2146" y="1607"/>
              <a:ext cx="283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6177" name="Line 237"/>
            <p:cNvSpPr>
              <a:spLocks noChangeShapeType="1"/>
            </p:cNvSpPr>
            <p:nvPr/>
          </p:nvSpPr>
          <p:spPr bwMode="auto">
            <a:xfrm flipH="1">
              <a:off x="2146" y="1721"/>
              <a:ext cx="283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6178" name="Line 238"/>
            <p:cNvSpPr>
              <a:spLocks noChangeShapeType="1"/>
            </p:cNvSpPr>
            <p:nvPr/>
          </p:nvSpPr>
          <p:spPr bwMode="auto">
            <a:xfrm flipH="1">
              <a:off x="2146" y="2106"/>
              <a:ext cx="283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6179" name="Rectangle 239"/>
            <p:cNvSpPr>
              <a:spLocks noChangeArrowheads="1"/>
            </p:cNvSpPr>
            <p:nvPr/>
          </p:nvSpPr>
          <p:spPr bwMode="auto">
            <a:xfrm rot="16200000" flipH="1">
              <a:off x="1751" y="1718"/>
              <a:ext cx="649" cy="17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90488" tIns="44450" rIns="90488" bIns="44450">
              <a:spAutoFit/>
            </a:bodyPr>
            <a:lstStyle/>
            <a:p>
              <a:pPr eaLnBrk="0" hangingPunct="0">
                <a:buNone/>
              </a:pPr>
              <a:r>
                <a:rPr lang="en-US" sz="1400" b="0">
                  <a:solidFill>
                    <a:srgbClr val="56127A"/>
                  </a:solidFill>
                  <a:latin typeface="Verdana" pitchFamily="34" charset="0"/>
                </a:rPr>
                <a:t>Demux</a:t>
              </a:r>
            </a:p>
          </p:txBody>
        </p:sp>
        <p:grpSp>
          <p:nvGrpSpPr>
            <p:cNvPr id="12" name="Group 240"/>
            <p:cNvGrpSpPr>
              <a:grpSpLocks/>
            </p:cNvGrpSpPr>
            <p:nvPr/>
          </p:nvGrpSpPr>
          <p:grpSpPr bwMode="auto">
            <a:xfrm>
              <a:off x="2248" y="1628"/>
              <a:ext cx="177" cy="355"/>
              <a:chOff x="4287" y="1898"/>
              <a:chExt cx="251" cy="524"/>
            </a:xfrm>
          </p:grpSpPr>
          <p:sp>
            <p:nvSpPr>
              <p:cNvPr id="6184" name="Rectangle 241"/>
              <p:cNvSpPr>
                <a:spLocks noChangeArrowheads="1"/>
              </p:cNvSpPr>
              <p:nvPr/>
            </p:nvSpPr>
            <p:spPr bwMode="auto">
              <a:xfrm>
                <a:off x="4287" y="1898"/>
                <a:ext cx="246" cy="34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>
                  <a:buNone/>
                </a:pPr>
                <a:r>
                  <a:rPr lang="en-US" b="0">
                    <a:solidFill>
                      <a:srgbClr val="56127A"/>
                    </a:solidFill>
                    <a:latin typeface="Verdana" pitchFamily="34" charset="0"/>
                  </a:rPr>
                  <a:t>.</a:t>
                </a:r>
              </a:p>
            </p:txBody>
          </p:sp>
          <p:sp>
            <p:nvSpPr>
              <p:cNvPr id="6185" name="Rectangle 242"/>
              <p:cNvSpPr>
                <a:spLocks noChangeArrowheads="1"/>
              </p:cNvSpPr>
              <p:nvPr/>
            </p:nvSpPr>
            <p:spPr bwMode="auto">
              <a:xfrm>
                <a:off x="4292" y="1985"/>
                <a:ext cx="246" cy="34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>
                  <a:buNone/>
                </a:pPr>
                <a:r>
                  <a:rPr lang="en-US" b="0">
                    <a:solidFill>
                      <a:srgbClr val="56127A"/>
                    </a:solidFill>
                    <a:latin typeface="Verdana" pitchFamily="34" charset="0"/>
                  </a:rPr>
                  <a:t>.</a:t>
                </a:r>
              </a:p>
            </p:txBody>
          </p:sp>
          <p:sp>
            <p:nvSpPr>
              <p:cNvPr id="6186" name="Rectangle 243"/>
              <p:cNvSpPr>
                <a:spLocks noChangeArrowheads="1"/>
              </p:cNvSpPr>
              <p:nvPr/>
            </p:nvSpPr>
            <p:spPr bwMode="auto">
              <a:xfrm>
                <a:off x="4293" y="2081"/>
                <a:ext cx="222" cy="34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lIns="90488" tIns="44450" rIns="90488" bIns="44450">
                <a:spAutoFit/>
              </a:bodyPr>
              <a:lstStyle/>
              <a:p>
                <a:pPr eaLnBrk="0" hangingPunct="0">
                  <a:buNone/>
                </a:pPr>
                <a:r>
                  <a:rPr lang="en-US" b="0">
                    <a:solidFill>
                      <a:srgbClr val="56127A"/>
                    </a:solidFill>
                    <a:latin typeface="Verdana" pitchFamily="34" charset="0"/>
                  </a:rPr>
                  <a:t>.</a:t>
                </a:r>
              </a:p>
            </p:txBody>
          </p:sp>
        </p:grpSp>
        <p:sp>
          <p:nvSpPr>
            <p:cNvPr id="6181" name="Freeform 246"/>
            <p:cNvSpPr>
              <a:spLocks/>
            </p:cNvSpPr>
            <p:nvPr/>
          </p:nvSpPr>
          <p:spPr bwMode="auto">
            <a:xfrm>
              <a:off x="2063" y="1379"/>
              <a:ext cx="83" cy="226"/>
            </a:xfrm>
            <a:custGeom>
              <a:avLst/>
              <a:gdLst>
                <a:gd name="T0" fmla="*/ 0 w 1"/>
                <a:gd name="T1" fmla="*/ 0 h 385"/>
                <a:gd name="T2" fmla="*/ 0 w 1"/>
                <a:gd name="T3" fmla="*/ 0 h 385"/>
                <a:gd name="T4" fmla="*/ 0 w 1"/>
                <a:gd name="T5" fmla="*/ 225 h 385"/>
                <a:gd name="T6" fmla="*/ 0 60000 65536"/>
                <a:gd name="T7" fmla="*/ 0 60000 65536"/>
                <a:gd name="T8" fmla="*/ 0 60000 65536"/>
                <a:gd name="T9" fmla="*/ 0 w 1"/>
                <a:gd name="T10" fmla="*/ 0 h 385"/>
                <a:gd name="T11" fmla="*/ 1 w 1"/>
                <a:gd name="T12" fmla="*/ 385 h 38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385">
                  <a:moveTo>
                    <a:pt x="0" y="0"/>
                  </a:moveTo>
                  <a:lnTo>
                    <a:pt x="0" y="0"/>
                  </a:lnTo>
                  <a:lnTo>
                    <a:pt x="0" y="384"/>
                  </a:lnTo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6182" name="Freeform 250"/>
            <p:cNvSpPr>
              <a:spLocks/>
            </p:cNvSpPr>
            <p:nvPr/>
          </p:nvSpPr>
          <p:spPr bwMode="auto">
            <a:xfrm>
              <a:off x="2027" y="1446"/>
              <a:ext cx="72" cy="68"/>
            </a:xfrm>
            <a:custGeom>
              <a:avLst/>
              <a:gdLst>
                <a:gd name="T0" fmla="*/ 72 w 72"/>
                <a:gd name="T1" fmla="*/ 0 h 68"/>
                <a:gd name="T2" fmla="*/ 0 w 72"/>
                <a:gd name="T3" fmla="*/ 68 h 68"/>
                <a:gd name="T4" fmla="*/ 0 60000 65536"/>
                <a:gd name="T5" fmla="*/ 0 60000 65536"/>
                <a:gd name="T6" fmla="*/ 0 w 72"/>
                <a:gd name="T7" fmla="*/ 0 h 68"/>
                <a:gd name="T8" fmla="*/ 72 w 72"/>
                <a:gd name="T9" fmla="*/ 68 h 6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72" h="68">
                  <a:moveTo>
                    <a:pt x="72" y="0"/>
                  </a:moveTo>
                  <a:lnTo>
                    <a:pt x="0" y="68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6183" name="Rectangle 251"/>
            <p:cNvSpPr>
              <a:spLocks noChangeArrowheads="1"/>
            </p:cNvSpPr>
            <p:nvPr/>
          </p:nvSpPr>
          <p:spPr bwMode="auto">
            <a:xfrm>
              <a:off x="2063" y="1386"/>
              <a:ext cx="312" cy="14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>
                <a:buNone/>
              </a:pPr>
              <a:r>
                <a:rPr lang="en-US" sz="1000" b="0">
                  <a:solidFill>
                    <a:srgbClr val="56127A"/>
                  </a:solidFill>
                  <a:latin typeface="Verdana" pitchFamily="34" charset="0"/>
                </a:rPr>
                <a:t>lg(n)</a:t>
              </a:r>
            </a:p>
          </p:txBody>
        </p:sp>
      </p:grpSp>
      <p:grpSp>
        <p:nvGrpSpPr>
          <p:cNvPr id="13" name="Group 261"/>
          <p:cNvGrpSpPr>
            <a:grpSpLocks/>
          </p:cNvGrpSpPr>
          <p:nvPr/>
        </p:nvGrpSpPr>
        <p:grpSpPr bwMode="auto">
          <a:xfrm>
            <a:off x="2161349" y="3987856"/>
            <a:ext cx="1841500" cy="1125538"/>
            <a:chOff x="2737" y="1489"/>
            <a:chExt cx="1160" cy="709"/>
          </a:xfrm>
        </p:grpSpPr>
        <p:sp>
          <p:nvSpPr>
            <p:cNvPr id="6157" name="Line 116"/>
            <p:cNvSpPr>
              <a:spLocks noChangeShapeType="1"/>
            </p:cNvSpPr>
            <p:nvPr/>
          </p:nvSpPr>
          <p:spPr bwMode="auto">
            <a:xfrm flipH="1">
              <a:off x="2834" y="1845"/>
              <a:ext cx="249" cy="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6158" name="Rectangle 119"/>
            <p:cNvSpPr>
              <a:spLocks noChangeArrowheads="1"/>
            </p:cNvSpPr>
            <p:nvPr/>
          </p:nvSpPr>
          <p:spPr bwMode="auto">
            <a:xfrm flipH="1">
              <a:off x="2737" y="1676"/>
              <a:ext cx="193" cy="17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>
                <a:buNone/>
              </a:pPr>
              <a:r>
                <a:rPr lang="en-US" sz="1400" b="0">
                  <a:solidFill>
                    <a:srgbClr val="56127A"/>
                  </a:solidFill>
                  <a:latin typeface="Verdana" pitchFamily="34" charset="0"/>
                </a:rPr>
                <a:t>A</a:t>
              </a:r>
            </a:p>
          </p:txBody>
        </p:sp>
        <p:sp>
          <p:nvSpPr>
            <p:cNvPr id="6159" name="Line 120"/>
            <p:cNvSpPr>
              <a:spLocks noChangeShapeType="1"/>
            </p:cNvSpPr>
            <p:nvPr/>
          </p:nvSpPr>
          <p:spPr bwMode="auto">
            <a:xfrm flipH="1">
              <a:off x="3282" y="1588"/>
              <a:ext cx="283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6160" name="Line 121"/>
            <p:cNvSpPr>
              <a:spLocks noChangeShapeType="1"/>
            </p:cNvSpPr>
            <p:nvPr/>
          </p:nvSpPr>
          <p:spPr bwMode="auto">
            <a:xfrm flipH="1">
              <a:off x="3282" y="1702"/>
              <a:ext cx="283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6161" name="Line 122"/>
            <p:cNvSpPr>
              <a:spLocks noChangeShapeType="1"/>
            </p:cNvSpPr>
            <p:nvPr/>
          </p:nvSpPr>
          <p:spPr bwMode="auto">
            <a:xfrm flipH="1">
              <a:off x="3282" y="2087"/>
              <a:ext cx="283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6162" name="Rectangle 123"/>
            <p:cNvSpPr>
              <a:spLocks noChangeArrowheads="1"/>
            </p:cNvSpPr>
            <p:nvPr/>
          </p:nvSpPr>
          <p:spPr bwMode="auto">
            <a:xfrm rot="16200000" flipH="1">
              <a:off x="2887" y="1724"/>
              <a:ext cx="649" cy="17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90488" tIns="44450" rIns="90488" bIns="44450">
              <a:spAutoFit/>
            </a:bodyPr>
            <a:lstStyle/>
            <a:p>
              <a:pPr eaLnBrk="0" hangingPunct="0">
                <a:buNone/>
              </a:pPr>
              <a:r>
                <a:rPr lang="en-US" sz="1400" b="0">
                  <a:solidFill>
                    <a:srgbClr val="56127A"/>
                  </a:solidFill>
                  <a:latin typeface="Verdana" pitchFamily="34" charset="0"/>
                </a:rPr>
                <a:t>Decoder</a:t>
              </a:r>
            </a:p>
          </p:txBody>
        </p:sp>
        <p:grpSp>
          <p:nvGrpSpPr>
            <p:cNvPr id="14" name="Group 124"/>
            <p:cNvGrpSpPr>
              <a:grpSpLocks/>
            </p:cNvGrpSpPr>
            <p:nvPr/>
          </p:nvGrpSpPr>
          <p:grpSpPr bwMode="auto">
            <a:xfrm>
              <a:off x="3384" y="1609"/>
              <a:ext cx="177" cy="355"/>
              <a:chOff x="4287" y="1898"/>
              <a:chExt cx="251" cy="524"/>
            </a:xfrm>
          </p:grpSpPr>
          <p:sp>
            <p:nvSpPr>
              <p:cNvPr id="6168" name="Rectangle 125"/>
              <p:cNvSpPr>
                <a:spLocks noChangeArrowheads="1"/>
              </p:cNvSpPr>
              <p:nvPr/>
            </p:nvSpPr>
            <p:spPr bwMode="auto">
              <a:xfrm>
                <a:off x="4287" y="1898"/>
                <a:ext cx="246" cy="34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>
                  <a:buNone/>
                </a:pPr>
                <a:r>
                  <a:rPr lang="en-US" b="0">
                    <a:solidFill>
                      <a:srgbClr val="56127A"/>
                    </a:solidFill>
                    <a:latin typeface="Verdana" pitchFamily="34" charset="0"/>
                  </a:rPr>
                  <a:t>.</a:t>
                </a:r>
              </a:p>
            </p:txBody>
          </p:sp>
          <p:sp>
            <p:nvSpPr>
              <p:cNvPr id="6169" name="Rectangle 126"/>
              <p:cNvSpPr>
                <a:spLocks noChangeArrowheads="1"/>
              </p:cNvSpPr>
              <p:nvPr/>
            </p:nvSpPr>
            <p:spPr bwMode="auto">
              <a:xfrm>
                <a:off x="4292" y="1985"/>
                <a:ext cx="246" cy="34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>
                  <a:buNone/>
                </a:pPr>
                <a:r>
                  <a:rPr lang="en-US" b="0">
                    <a:solidFill>
                      <a:srgbClr val="56127A"/>
                    </a:solidFill>
                    <a:latin typeface="Verdana" pitchFamily="34" charset="0"/>
                  </a:rPr>
                  <a:t>.</a:t>
                </a:r>
              </a:p>
            </p:txBody>
          </p:sp>
          <p:sp>
            <p:nvSpPr>
              <p:cNvPr id="6170" name="Rectangle 127"/>
              <p:cNvSpPr>
                <a:spLocks noChangeArrowheads="1"/>
              </p:cNvSpPr>
              <p:nvPr/>
            </p:nvSpPr>
            <p:spPr bwMode="auto">
              <a:xfrm>
                <a:off x="4293" y="2081"/>
                <a:ext cx="222" cy="34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lIns="90488" tIns="44450" rIns="90488" bIns="44450">
                <a:spAutoFit/>
              </a:bodyPr>
              <a:lstStyle/>
              <a:p>
                <a:pPr eaLnBrk="0" hangingPunct="0">
                  <a:buNone/>
                </a:pPr>
                <a:r>
                  <a:rPr lang="en-US" b="0">
                    <a:solidFill>
                      <a:srgbClr val="56127A"/>
                    </a:solidFill>
                    <a:latin typeface="Verdana" pitchFamily="34" charset="0"/>
                  </a:rPr>
                  <a:t>.</a:t>
                </a:r>
              </a:p>
            </p:txBody>
          </p:sp>
        </p:grpSp>
        <p:sp>
          <p:nvSpPr>
            <p:cNvPr id="6164" name="Rectangle 128"/>
            <p:cNvSpPr>
              <a:spLocks noChangeArrowheads="1"/>
            </p:cNvSpPr>
            <p:nvPr/>
          </p:nvSpPr>
          <p:spPr bwMode="auto">
            <a:xfrm flipH="1">
              <a:off x="3539" y="1502"/>
              <a:ext cx="358" cy="69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90488" tIns="44450" rIns="90488" bIns="44450">
              <a:spAutoFit/>
            </a:bodyPr>
            <a:lstStyle/>
            <a:p>
              <a:pPr eaLnBrk="0" hangingPunct="0">
                <a:buNone/>
              </a:pPr>
              <a:r>
                <a:rPr lang="en-US" sz="1200" b="0" dirty="0">
                  <a:solidFill>
                    <a:srgbClr val="56127A"/>
                  </a:solidFill>
                  <a:latin typeface="Verdana" pitchFamily="34" charset="0"/>
                </a:rPr>
                <a:t>O</a:t>
              </a:r>
              <a:r>
                <a:rPr lang="en-US" sz="1200" b="0" baseline="-25000" dirty="0">
                  <a:solidFill>
                    <a:srgbClr val="56127A"/>
                  </a:solidFill>
                  <a:latin typeface="Verdana" pitchFamily="34" charset="0"/>
                </a:rPr>
                <a:t>0</a:t>
              </a:r>
            </a:p>
            <a:p>
              <a:pPr eaLnBrk="0" hangingPunct="0">
                <a:buNone/>
              </a:pPr>
              <a:r>
                <a:rPr lang="en-US" sz="1200" b="0" dirty="0">
                  <a:solidFill>
                    <a:srgbClr val="56127A"/>
                  </a:solidFill>
                  <a:latin typeface="Verdana" pitchFamily="34" charset="0"/>
                </a:rPr>
                <a:t>O</a:t>
              </a:r>
              <a:r>
                <a:rPr lang="en-US" sz="1200" b="0" baseline="-25000" dirty="0">
                  <a:solidFill>
                    <a:srgbClr val="56127A"/>
                  </a:solidFill>
                  <a:latin typeface="Verdana" pitchFamily="34" charset="0"/>
                </a:rPr>
                <a:t>1</a:t>
              </a:r>
            </a:p>
            <a:p>
              <a:pPr eaLnBrk="0" hangingPunct="0">
                <a:buNone/>
              </a:pPr>
              <a:endParaRPr lang="en-US" sz="1200" b="0" baseline="-25000" dirty="0">
                <a:solidFill>
                  <a:srgbClr val="56127A"/>
                </a:solidFill>
                <a:latin typeface="Verdana" pitchFamily="34" charset="0"/>
              </a:endParaRPr>
            </a:p>
            <a:p>
              <a:pPr eaLnBrk="0" hangingPunct="0">
                <a:buNone/>
              </a:pPr>
              <a:endParaRPr lang="en-US" sz="1200" b="0" baseline="-25000" dirty="0">
                <a:solidFill>
                  <a:srgbClr val="56127A"/>
                </a:solidFill>
                <a:latin typeface="Verdana" pitchFamily="34" charset="0"/>
              </a:endParaRPr>
            </a:p>
            <a:p>
              <a:pPr eaLnBrk="0" hangingPunct="0">
                <a:buNone/>
              </a:pPr>
              <a:endParaRPr lang="en-US" sz="1200" b="0" baseline="-25000" dirty="0">
                <a:solidFill>
                  <a:srgbClr val="56127A"/>
                </a:solidFill>
                <a:latin typeface="Verdana" pitchFamily="34" charset="0"/>
              </a:endParaRPr>
            </a:p>
            <a:p>
              <a:pPr eaLnBrk="0" hangingPunct="0">
                <a:buNone/>
              </a:pPr>
              <a:r>
                <a:rPr lang="en-US" sz="1200" b="0" dirty="0">
                  <a:solidFill>
                    <a:srgbClr val="56127A"/>
                  </a:solidFill>
                  <a:latin typeface="Verdana" pitchFamily="34" charset="0"/>
                </a:rPr>
                <a:t>O</a:t>
              </a:r>
              <a:r>
                <a:rPr lang="en-US" sz="1200" b="0" baseline="-25000" dirty="0">
                  <a:solidFill>
                    <a:srgbClr val="56127A"/>
                  </a:solidFill>
                  <a:latin typeface="Verdana" pitchFamily="34" charset="0"/>
                </a:rPr>
                <a:t>n-1</a:t>
              </a:r>
            </a:p>
          </p:txBody>
        </p:sp>
        <p:sp>
          <p:nvSpPr>
            <p:cNvPr id="6165" name="AutoShape 129"/>
            <p:cNvSpPr>
              <a:spLocks noChangeArrowheads="1"/>
            </p:cNvSpPr>
            <p:nvPr/>
          </p:nvSpPr>
          <p:spPr bwMode="auto">
            <a:xfrm rot="5400000" flipH="1">
              <a:off x="2856" y="1756"/>
              <a:ext cx="665" cy="190"/>
            </a:xfrm>
            <a:prstGeom prst="flowChartManualOperation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6166" name="Freeform 253"/>
            <p:cNvSpPr>
              <a:spLocks/>
            </p:cNvSpPr>
            <p:nvPr/>
          </p:nvSpPr>
          <p:spPr bwMode="auto">
            <a:xfrm>
              <a:off x="2911" y="1820"/>
              <a:ext cx="72" cy="68"/>
            </a:xfrm>
            <a:custGeom>
              <a:avLst/>
              <a:gdLst>
                <a:gd name="T0" fmla="*/ 72 w 72"/>
                <a:gd name="T1" fmla="*/ 0 h 68"/>
                <a:gd name="T2" fmla="*/ 0 w 72"/>
                <a:gd name="T3" fmla="*/ 68 h 68"/>
                <a:gd name="T4" fmla="*/ 0 60000 65536"/>
                <a:gd name="T5" fmla="*/ 0 60000 65536"/>
                <a:gd name="T6" fmla="*/ 0 w 72"/>
                <a:gd name="T7" fmla="*/ 0 h 68"/>
                <a:gd name="T8" fmla="*/ 72 w 72"/>
                <a:gd name="T9" fmla="*/ 68 h 6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72" h="68">
                  <a:moveTo>
                    <a:pt x="72" y="0"/>
                  </a:moveTo>
                  <a:lnTo>
                    <a:pt x="0" y="68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6167" name="Rectangle 254"/>
            <p:cNvSpPr>
              <a:spLocks noChangeArrowheads="1"/>
            </p:cNvSpPr>
            <p:nvPr/>
          </p:nvSpPr>
          <p:spPr bwMode="auto">
            <a:xfrm>
              <a:off x="2806" y="1845"/>
              <a:ext cx="312" cy="14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>
                <a:buNone/>
              </a:pPr>
              <a:r>
                <a:rPr lang="en-US" sz="1000" b="0">
                  <a:solidFill>
                    <a:srgbClr val="56127A"/>
                  </a:solidFill>
                  <a:latin typeface="Verdana" pitchFamily="34" charset="0"/>
                </a:rPr>
                <a:t>lg(n)</a:t>
              </a:r>
            </a:p>
          </p:txBody>
        </p:sp>
      </p:grpSp>
      <p:sp>
        <p:nvSpPr>
          <p:cNvPr id="101" name="TextBox 100"/>
          <p:cNvSpPr txBox="1"/>
          <p:nvPr/>
        </p:nvSpPr>
        <p:spPr>
          <a:xfrm>
            <a:off x="1931003" y="5884887"/>
            <a:ext cx="5622167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dirty="0" smtClean="0"/>
              <a:t>Such circuits have no cycles (feedback) or state elements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1/7/2013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Bluespec at Beihang</a:t>
            </a:r>
            <a:endParaRPr lang="en-US" dirty="0"/>
          </a:p>
        </p:txBody>
      </p:sp>
      <p:sp>
        <p:nvSpPr>
          <p:cNvPr id="70" name="Slide Number Placeholder 6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305" y="353894"/>
            <a:ext cx="8232443" cy="1143000"/>
          </a:xfrm>
          <a:noFill/>
          <a:ln/>
        </p:spPr>
        <p:txBody>
          <a:bodyPr/>
          <a:lstStyle/>
          <a:p>
            <a:r>
              <a:rPr lang="en-US" sz="4000" dirty="0" smtClean="0"/>
              <a:t>A simple synchronous state element</a:t>
            </a:r>
            <a:endParaRPr lang="en-US" sz="4000" dirty="0"/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3890963" y="2377497"/>
            <a:ext cx="812800" cy="812800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None/>
            </a:pPr>
            <a:endParaRPr lang="en-US"/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4157497" y="2579109"/>
            <a:ext cx="362280" cy="36676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ctr">
              <a:buNone/>
            </a:pPr>
            <a:r>
              <a:rPr lang="en-US"/>
              <a:t>ff</a:t>
            </a:r>
          </a:p>
        </p:txBody>
      </p:sp>
      <p:sp>
        <p:nvSpPr>
          <p:cNvPr id="17413" name="Freeform 5"/>
          <p:cNvSpPr>
            <a:spLocks/>
          </p:cNvSpPr>
          <p:nvPr/>
        </p:nvSpPr>
        <p:spPr bwMode="auto">
          <a:xfrm>
            <a:off x="3903663" y="2821997"/>
            <a:ext cx="153987" cy="3063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96" y="96"/>
              </a:cxn>
              <a:cxn ang="0">
                <a:pos x="0" y="192"/>
              </a:cxn>
            </a:cxnLst>
            <a:rect l="0" t="0" r="r" b="b"/>
            <a:pathLst>
              <a:path w="97" h="193">
                <a:moveTo>
                  <a:pt x="0" y="0"/>
                </a:moveTo>
                <a:lnTo>
                  <a:pt x="96" y="96"/>
                </a:lnTo>
                <a:lnTo>
                  <a:pt x="0" y="192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None/>
            </a:pPr>
            <a:endParaRPr lang="en-US"/>
          </a:p>
        </p:txBody>
      </p:sp>
      <p:sp>
        <p:nvSpPr>
          <p:cNvPr id="17414" name="Line 6"/>
          <p:cNvSpPr>
            <a:spLocks noChangeShapeType="1"/>
          </p:cNvSpPr>
          <p:nvPr/>
        </p:nvSpPr>
        <p:spPr bwMode="auto">
          <a:xfrm>
            <a:off x="3357563" y="2974397"/>
            <a:ext cx="508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>
              <a:buNone/>
            </a:pPr>
            <a:endParaRPr lang="en-US"/>
          </a:p>
        </p:txBody>
      </p:sp>
      <p:sp>
        <p:nvSpPr>
          <p:cNvPr id="17415" name="Line 7"/>
          <p:cNvSpPr>
            <a:spLocks noChangeShapeType="1"/>
          </p:cNvSpPr>
          <p:nvPr/>
        </p:nvSpPr>
        <p:spPr bwMode="auto">
          <a:xfrm>
            <a:off x="4729163" y="2745797"/>
            <a:ext cx="508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>
              <a:buNone/>
            </a:pPr>
            <a:endParaRPr lang="en-US"/>
          </a:p>
        </p:txBody>
      </p:sp>
      <p:sp>
        <p:nvSpPr>
          <p:cNvPr id="17416" name="Line 8"/>
          <p:cNvSpPr>
            <a:spLocks noChangeShapeType="1"/>
          </p:cNvSpPr>
          <p:nvPr/>
        </p:nvSpPr>
        <p:spPr bwMode="auto">
          <a:xfrm>
            <a:off x="3357563" y="2593397"/>
            <a:ext cx="508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>
              <a:buNone/>
            </a:pPr>
            <a:endParaRPr lang="en-US"/>
          </a:p>
        </p:txBody>
      </p:sp>
      <p:sp>
        <p:nvSpPr>
          <p:cNvPr id="17417" name="Rectangle 9"/>
          <p:cNvSpPr>
            <a:spLocks noChangeArrowheads="1"/>
          </p:cNvSpPr>
          <p:nvPr/>
        </p:nvSpPr>
        <p:spPr bwMode="auto">
          <a:xfrm>
            <a:off x="5144121" y="2494972"/>
            <a:ext cx="363883" cy="33906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ctr">
              <a:buNone/>
            </a:pPr>
            <a:r>
              <a:rPr lang="en-US" sz="1800"/>
              <a:t>Q</a:t>
            </a:r>
          </a:p>
        </p:txBody>
      </p:sp>
      <p:sp>
        <p:nvSpPr>
          <p:cNvPr id="17418" name="Rectangle 10"/>
          <p:cNvSpPr>
            <a:spLocks noChangeArrowheads="1"/>
          </p:cNvSpPr>
          <p:nvPr/>
        </p:nvSpPr>
        <p:spPr bwMode="auto">
          <a:xfrm>
            <a:off x="3012124" y="2342572"/>
            <a:ext cx="360677" cy="33906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ctr">
              <a:buNone/>
            </a:pPr>
            <a:r>
              <a:rPr lang="en-US" sz="1800"/>
              <a:t>D</a:t>
            </a:r>
          </a:p>
        </p:txBody>
      </p:sp>
      <p:sp>
        <p:nvSpPr>
          <p:cNvPr id="17419" name="Rectangle 11"/>
          <p:cNvSpPr>
            <a:spLocks noChangeArrowheads="1"/>
          </p:cNvSpPr>
          <p:nvPr/>
        </p:nvSpPr>
        <p:spPr bwMode="auto">
          <a:xfrm>
            <a:off x="3020139" y="2799772"/>
            <a:ext cx="344646" cy="33906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ctr">
              <a:buNone/>
            </a:pPr>
            <a:r>
              <a:rPr lang="en-US" sz="1800"/>
              <a:t>C</a:t>
            </a:r>
          </a:p>
        </p:txBody>
      </p:sp>
      <p:sp>
        <p:nvSpPr>
          <p:cNvPr id="17420" name="Freeform 12"/>
          <p:cNvSpPr>
            <a:spLocks/>
          </p:cNvSpPr>
          <p:nvPr/>
        </p:nvSpPr>
        <p:spPr bwMode="auto">
          <a:xfrm>
            <a:off x="2789238" y="4072947"/>
            <a:ext cx="3125787" cy="230187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240" y="144"/>
              </a:cxn>
              <a:cxn ang="0">
                <a:pos x="240" y="0"/>
              </a:cxn>
              <a:cxn ang="0">
                <a:pos x="528" y="0"/>
              </a:cxn>
              <a:cxn ang="0">
                <a:pos x="528" y="144"/>
              </a:cxn>
              <a:cxn ang="0">
                <a:pos x="816" y="144"/>
              </a:cxn>
              <a:cxn ang="0">
                <a:pos x="816" y="0"/>
              </a:cxn>
              <a:cxn ang="0">
                <a:pos x="1104" y="0"/>
              </a:cxn>
              <a:cxn ang="0">
                <a:pos x="1104" y="144"/>
              </a:cxn>
              <a:cxn ang="0">
                <a:pos x="1392" y="144"/>
              </a:cxn>
              <a:cxn ang="0">
                <a:pos x="1392" y="0"/>
              </a:cxn>
              <a:cxn ang="0">
                <a:pos x="1680" y="0"/>
              </a:cxn>
              <a:cxn ang="0">
                <a:pos x="1680" y="144"/>
              </a:cxn>
              <a:cxn ang="0">
                <a:pos x="1968" y="144"/>
              </a:cxn>
            </a:cxnLst>
            <a:rect l="0" t="0" r="r" b="b"/>
            <a:pathLst>
              <a:path w="1969" h="145">
                <a:moveTo>
                  <a:pt x="0" y="144"/>
                </a:moveTo>
                <a:lnTo>
                  <a:pt x="240" y="144"/>
                </a:lnTo>
                <a:lnTo>
                  <a:pt x="240" y="0"/>
                </a:lnTo>
                <a:lnTo>
                  <a:pt x="528" y="0"/>
                </a:lnTo>
                <a:lnTo>
                  <a:pt x="528" y="144"/>
                </a:lnTo>
                <a:lnTo>
                  <a:pt x="816" y="144"/>
                </a:lnTo>
                <a:lnTo>
                  <a:pt x="816" y="0"/>
                </a:lnTo>
                <a:lnTo>
                  <a:pt x="1104" y="0"/>
                </a:lnTo>
                <a:lnTo>
                  <a:pt x="1104" y="144"/>
                </a:lnTo>
                <a:lnTo>
                  <a:pt x="1392" y="144"/>
                </a:lnTo>
                <a:lnTo>
                  <a:pt x="1392" y="0"/>
                </a:lnTo>
                <a:lnTo>
                  <a:pt x="1680" y="0"/>
                </a:lnTo>
                <a:lnTo>
                  <a:pt x="1680" y="144"/>
                </a:lnTo>
                <a:lnTo>
                  <a:pt x="1968" y="144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None/>
            </a:pPr>
            <a:endParaRPr lang="en-US"/>
          </a:p>
        </p:txBody>
      </p:sp>
      <p:sp>
        <p:nvSpPr>
          <p:cNvPr id="17421" name="Freeform 13"/>
          <p:cNvSpPr>
            <a:spLocks/>
          </p:cNvSpPr>
          <p:nvPr/>
        </p:nvSpPr>
        <p:spPr bwMode="auto">
          <a:xfrm>
            <a:off x="2789238" y="4453947"/>
            <a:ext cx="3125787" cy="230187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96" y="144"/>
              </a:cxn>
              <a:cxn ang="0">
                <a:pos x="144" y="0"/>
              </a:cxn>
              <a:cxn ang="0">
                <a:pos x="576" y="0"/>
              </a:cxn>
              <a:cxn ang="0">
                <a:pos x="624" y="144"/>
              </a:cxn>
              <a:cxn ang="0">
                <a:pos x="816" y="144"/>
              </a:cxn>
              <a:cxn ang="0">
                <a:pos x="816" y="144"/>
              </a:cxn>
              <a:cxn ang="0">
                <a:pos x="1104" y="144"/>
              </a:cxn>
              <a:cxn ang="0">
                <a:pos x="1104" y="144"/>
              </a:cxn>
              <a:cxn ang="0">
                <a:pos x="1344" y="144"/>
              </a:cxn>
              <a:cxn ang="0">
                <a:pos x="1440" y="0"/>
              </a:cxn>
              <a:cxn ang="0">
                <a:pos x="1680" y="0"/>
              </a:cxn>
              <a:cxn ang="0">
                <a:pos x="1680" y="0"/>
              </a:cxn>
              <a:cxn ang="0">
                <a:pos x="1968" y="0"/>
              </a:cxn>
            </a:cxnLst>
            <a:rect l="0" t="0" r="r" b="b"/>
            <a:pathLst>
              <a:path w="1969" h="145">
                <a:moveTo>
                  <a:pt x="0" y="144"/>
                </a:moveTo>
                <a:lnTo>
                  <a:pt x="96" y="144"/>
                </a:lnTo>
                <a:lnTo>
                  <a:pt x="144" y="0"/>
                </a:lnTo>
                <a:lnTo>
                  <a:pt x="576" y="0"/>
                </a:lnTo>
                <a:lnTo>
                  <a:pt x="624" y="144"/>
                </a:lnTo>
                <a:lnTo>
                  <a:pt x="816" y="144"/>
                </a:lnTo>
                <a:lnTo>
                  <a:pt x="816" y="144"/>
                </a:lnTo>
                <a:lnTo>
                  <a:pt x="1104" y="144"/>
                </a:lnTo>
                <a:lnTo>
                  <a:pt x="1104" y="144"/>
                </a:lnTo>
                <a:lnTo>
                  <a:pt x="1344" y="144"/>
                </a:lnTo>
                <a:lnTo>
                  <a:pt x="1440" y="0"/>
                </a:lnTo>
                <a:lnTo>
                  <a:pt x="1680" y="0"/>
                </a:lnTo>
                <a:lnTo>
                  <a:pt x="1680" y="0"/>
                </a:lnTo>
                <a:lnTo>
                  <a:pt x="1968" y="0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None/>
            </a:pPr>
            <a:endParaRPr lang="en-US"/>
          </a:p>
        </p:txBody>
      </p:sp>
      <p:sp>
        <p:nvSpPr>
          <p:cNvPr id="17422" name="Freeform 14"/>
          <p:cNvSpPr>
            <a:spLocks/>
          </p:cNvSpPr>
          <p:nvPr/>
        </p:nvSpPr>
        <p:spPr bwMode="auto">
          <a:xfrm>
            <a:off x="2789238" y="4834947"/>
            <a:ext cx="3201987" cy="230187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240" y="144"/>
              </a:cxn>
              <a:cxn ang="0">
                <a:pos x="288" y="0"/>
              </a:cxn>
              <a:cxn ang="0">
                <a:pos x="528" y="0"/>
              </a:cxn>
              <a:cxn ang="0">
                <a:pos x="720" y="0"/>
              </a:cxn>
              <a:cxn ang="0">
                <a:pos x="816" y="0"/>
              </a:cxn>
              <a:cxn ang="0">
                <a:pos x="864" y="144"/>
              </a:cxn>
              <a:cxn ang="0">
                <a:pos x="1104" y="144"/>
              </a:cxn>
              <a:cxn ang="0">
                <a:pos x="1104" y="144"/>
              </a:cxn>
              <a:cxn ang="0">
                <a:pos x="1392" y="144"/>
              </a:cxn>
              <a:cxn ang="0">
                <a:pos x="1440" y="48"/>
              </a:cxn>
              <a:cxn ang="0">
                <a:pos x="1824" y="48"/>
              </a:cxn>
              <a:cxn ang="0">
                <a:pos x="1920" y="144"/>
              </a:cxn>
              <a:cxn ang="0">
                <a:pos x="2016" y="144"/>
              </a:cxn>
            </a:cxnLst>
            <a:rect l="0" t="0" r="r" b="b"/>
            <a:pathLst>
              <a:path w="2017" h="145">
                <a:moveTo>
                  <a:pt x="0" y="144"/>
                </a:moveTo>
                <a:lnTo>
                  <a:pt x="240" y="144"/>
                </a:lnTo>
                <a:lnTo>
                  <a:pt x="288" y="0"/>
                </a:lnTo>
                <a:lnTo>
                  <a:pt x="528" y="0"/>
                </a:lnTo>
                <a:lnTo>
                  <a:pt x="720" y="0"/>
                </a:lnTo>
                <a:lnTo>
                  <a:pt x="816" y="0"/>
                </a:lnTo>
                <a:lnTo>
                  <a:pt x="864" y="144"/>
                </a:lnTo>
                <a:lnTo>
                  <a:pt x="1104" y="144"/>
                </a:lnTo>
                <a:lnTo>
                  <a:pt x="1104" y="144"/>
                </a:lnTo>
                <a:lnTo>
                  <a:pt x="1392" y="144"/>
                </a:lnTo>
                <a:lnTo>
                  <a:pt x="1440" y="48"/>
                </a:lnTo>
                <a:lnTo>
                  <a:pt x="1824" y="48"/>
                </a:lnTo>
                <a:lnTo>
                  <a:pt x="1920" y="144"/>
                </a:lnTo>
                <a:lnTo>
                  <a:pt x="2016" y="144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None/>
            </a:pPr>
            <a:endParaRPr lang="en-US"/>
          </a:p>
        </p:txBody>
      </p:sp>
      <p:sp>
        <p:nvSpPr>
          <p:cNvPr id="17423" name="Freeform 15"/>
          <p:cNvSpPr>
            <a:spLocks/>
          </p:cNvSpPr>
          <p:nvPr/>
        </p:nvSpPr>
        <p:spPr bwMode="auto">
          <a:xfrm>
            <a:off x="5684838" y="4834947"/>
            <a:ext cx="306387" cy="77787"/>
          </a:xfrm>
          <a:custGeom>
            <a:avLst/>
            <a:gdLst/>
            <a:ahLst/>
            <a:cxnLst>
              <a:cxn ang="0">
                <a:pos x="0" y="48"/>
              </a:cxn>
              <a:cxn ang="0">
                <a:pos x="48" y="0"/>
              </a:cxn>
              <a:cxn ang="0">
                <a:pos x="192" y="0"/>
              </a:cxn>
            </a:cxnLst>
            <a:rect l="0" t="0" r="r" b="b"/>
            <a:pathLst>
              <a:path w="193" h="49">
                <a:moveTo>
                  <a:pt x="0" y="48"/>
                </a:moveTo>
                <a:lnTo>
                  <a:pt x="48" y="0"/>
                </a:lnTo>
                <a:lnTo>
                  <a:pt x="192" y="0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None/>
            </a:pPr>
            <a:endParaRPr lang="en-US"/>
          </a:p>
        </p:txBody>
      </p:sp>
      <p:sp>
        <p:nvSpPr>
          <p:cNvPr id="17424" name="Rectangle 16"/>
          <p:cNvSpPr>
            <a:spLocks noChangeArrowheads="1"/>
          </p:cNvSpPr>
          <p:nvPr/>
        </p:nvSpPr>
        <p:spPr bwMode="auto">
          <a:xfrm>
            <a:off x="2464514" y="4050722"/>
            <a:ext cx="344646" cy="33906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ctr">
              <a:buNone/>
            </a:pPr>
            <a:r>
              <a:rPr lang="en-US" sz="1800"/>
              <a:t>C</a:t>
            </a:r>
          </a:p>
        </p:txBody>
      </p:sp>
      <p:sp>
        <p:nvSpPr>
          <p:cNvPr id="17425" name="Rectangle 17"/>
          <p:cNvSpPr>
            <a:spLocks noChangeArrowheads="1"/>
          </p:cNvSpPr>
          <p:nvPr/>
        </p:nvSpPr>
        <p:spPr bwMode="auto">
          <a:xfrm>
            <a:off x="2456499" y="4431722"/>
            <a:ext cx="360677" cy="33906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ctr">
              <a:buNone/>
            </a:pPr>
            <a:r>
              <a:rPr lang="en-US" sz="1800"/>
              <a:t>D</a:t>
            </a:r>
          </a:p>
        </p:txBody>
      </p:sp>
      <p:sp>
        <p:nvSpPr>
          <p:cNvPr id="17426" name="Rectangle 18"/>
          <p:cNvSpPr>
            <a:spLocks noChangeArrowheads="1"/>
          </p:cNvSpPr>
          <p:nvPr/>
        </p:nvSpPr>
        <p:spPr bwMode="auto">
          <a:xfrm>
            <a:off x="2454896" y="4812722"/>
            <a:ext cx="363883" cy="33906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ctr">
              <a:buNone/>
            </a:pPr>
            <a:r>
              <a:rPr lang="en-US" sz="1800"/>
              <a:t>Q</a:t>
            </a:r>
          </a:p>
        </p:txBody>
      </p:sp>
      <p:sp>
        <p:nvSpPr>
          <p:cNvPr id="17427" name="Rectangle 19"/>
          <p:cNvSpPr>
            <a:spLocks noChangeArrowheads="1"/>
          </p:cNvSpPr>
          <p:nvPr/>
        </p:nvSpPr>
        <p:spPr bwMode="auto">
          <a:xfrm>
            <a:off x="2962899" y="5219122"/>
            <a:ext cx="5558190" cy="3390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ctr">
              <a:buNone/>
            </a:pPr>
            <a:r>
              <a:rPr lang="en-US" sz="1800" dirty="0" err="1" smtClean="0"/>
              <a:t>Metastability</a:t>
            </a:r>
            <a:r>
              <a:rPr lang="en-US" sz="1800" dirty="0" smtClean="0"/>
              <a:t> possible if data available too late</a:t>
            </a:r>
            <a:endParaRPr lang="en-US" sz="1800" dirty="0"/>
          </a:p>
        </p:txBody>
      </p:sp>
      <p:sp>
        <p:nvSpPr>
          <p:cNvPr id="17428" name="Rectangle 20"/>
          <p:cNvSpPr>
            <a:spLocks noChangeArrowheads="1"/>
          </p:cNvSpPr>
          <p:nvPr/>
        </p:nvSpPr>
        <p:spPr bwMode="auto">
          <a:xfrm>
            <a:off x="1732451" y="5791020"/>
            <a:ext cx="6181180" cy="36676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>
              <a:buNone/>
            </a:pPr>
            <a:r>
              <a:rPr lang="en-US" i="1" dirty="0"/>
              <a:t>Data is sampled at the rising </a:t>
            </a:r>
            <a:r>
              <a:rPr lang="en-US" i="1" dirty="0" smtClean="0"/>
              <a:t>edge of the clock</a:t>
            </a:r>
            <a:endParaRPr lang="en-US" i="1" dirty="0"/>
          </a:p>
        </p:txBody>
      </p:sp>
      <p:sp>
        <p:nvSpPr>
          <p:cNvPr id="17429" name="Line 21"/>
          <p:cNvSpPr>
            <a:spLocks noChangeShapeType="1"/>
          </p:cNvSpPr>
          <p:nvPr/>
        </p:nvSpPr>
        <p:spPr bwMode="auto">
          <a:xfrm>
            <a:off x="3148013" y="3747509"/>
            <a:ext cx="0" cy="158115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None/>
            </a:pPr>
            <a:endParaRPr lang="en-US"/>
          </a:p>
        </p:txBody>
      </p:sp>
      <p:sp>
        <p:nvSpPr>
          <p:cNvPr id="17430" name="Line 22"/>
          <p:cNvSpPr>
            <a:spLocks noChangeShapeType="1"/>
          </p:cNvSpPr>
          <p:nvPr/>
        </p:nvSpPr>
        <p:spPr bwMode="auto">
          <a:xfrm>
            <a:off x="4060825" y="3744334"/>
            <a:ext cx="0" cy="158115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None/>
            </a:pPr>
            <a:endParaRPr lang="en-US"/>
          </a:p>
        </p:txBody>
      </p:sp>
      <p:sp>
        <p:nvSpPr>
          <p:cNvPr id="17431" name="Line 23"/>
          <p:cNvSpPr>
            <a:spLocks noChangeShapeType="1"/>
          </p:cNvSpPr>
          <p:nvPr/>
        </p:nvSpPr>
        <p:spPr bwMode="auto">
          <a:xfrm>
            <a:off x="4960938" y="3796722"/>
            <a:ext cx="0" cy="158115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None/>
            </a:pPr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2497541" y="1705970"/>
            <a:ext cx="3873433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2400" dirty="0" smtClean="0"/>
              <a:t>Edge-Triggered Flip-flop</a:t>
            </a:r>
            <a:endParaRPr lang="en-US" sz="24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1/7/2013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Bluespec at Beihang</a:t>
            </a:r>
            <a:endParaRPr lang="en-US" dirty="0"/>
          </a:p>
        </p:txBody>
      </p:sp>
      <p:sp>
        <p:nvSpPr>
          <p:cNvPr id="28" name="Slide Number Placeholder 2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611305" y="394837"/>
            <a:ext cx="8259739" cy="1143000"/>
          </a:xfrm>
          <a:noFill/>
          <a:ln/>
        </p:spPr>
        <p:txBody>
          <a:bodyPr/>
          <a:lstStyle/>
          <a:p>
            <a:r>
              <a:rPr lang="en-US" dirty="0"/>
              <a:t>Flip-flops with Write Enables</a:t>
            </a:r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792163" y="1606460"/>
            <a:ext cx="2495551" cy="1609725"/>
            <a:chOff x="499" y="840"/>
            <a:chExt cx="1572" cy="1014"/>
          </a:xfrm>
        </p:grpSpPr>
        <p:sp>
          <p:nvSpPr>
            <p:cNvPr id="18435" name="Rectangle 3"/>
            <p:cNvSpPr>
              <a:spLocks noChangeArrowheads="1"/>
            </p:cNvSpPr>
            <p:nvPr/>
          </p:nvSpPr>
          <p:spPr bwMode="auto">
            <a:xfrm>
              <a:off x="1053" y="1342"/>
              <a:ext cx="512" cy="512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18436" name="Rectangle 4"/>
            <p:cNvSpPr>
              <a:spLocks noChangeArrowheads="1"/>
            </p:cNvSpPr>
            <p:nvPr/>
          </p:nvSpPr>
          <p:spPr bwMode="auto">
            <a:xfrm>
              <a:off x="1221" y="1469"/>
              <a:ext cx="228" cy="2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ctr">
                <a:buNone/>
              </a:pPr>
              <a:r>
                <a:rPr lang="en-US"/>
                <a:t>ff</a:t>
              </a:r>
            </a:p>
          </p:txBody>
        </p:sp>
        <p:sp>
          <p:nvSpPr>
            <p:cNvPr id="18437" name="Freeform 5"/>
            <p:cNvSpPr>
              <a:spLocks/>
            </p:cNvSpPr>
            <p:nvPr/>
          </p:nvSpPr>
          <p:spPr bwMode="auto">
            <a:xfrm>
              <a:off x="1061" y="1622"/>
              <a:ext cx="97" cy="19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6" y="96"/>
                </a:cxn>
                <a:cxn ang="0">
                  <a:pos x="0" y="192"/>
                </a:cxn>
              </a:cxnLst>
              <a:rect l="0" t="0" r="r" b="b"/>
              <a:pathLst>
                <a:path w="97" h="193">
                  <a:moveTo>
                    <a:pt x="0" y="0"/>
                  </a:moveTo>
                  <a:lnTo>
                    <a:pt x="96" y="96"/>
                  </a:lnTo>
                  <a:lnTo>
                    <a:pt x="0" y="192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18438" name="Line 6"/>
            <p:cNvSpPr>
              <a:spLocks noChangeShapeType="1"/>
            </p:cNvSpPr>
            <p:nvPr/>
          </p:nvSpPr>
          <p:spPr bwMode="auto">
            <a:xfrm>
              <a:off x="717" y="1718"/>
              <a:ext cx="32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18439" name="Line 7"/>
            <p:cNvSpPr>
              <a:spLocks noChangeShapeType="1"/>
            </p:cNvSpPr>
            <p:nvPr/>
          </p:nvSpPr>
          <p:spPr bwMode="auto">
            <a:xfrm>
              <a:off x="1581" y="1574"/>
              <a:ext cx="32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18440" name="Line 8"/>
            <p:cNvSpPr>
              <a:spLocks noChangeShapeType="1"/>
            </p:cNvSpPr>
            <p:nvPr/>
          </p:nvSpPr>
          <p:spPr bwMode="auto">
            <a:xfrm>
              <a:off x="717" y="1478"/>
              <a:ext cx="32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18441" name="Rectangle 9"/>
            <p:cNvSpPr>
              <a:spLocks noChangeArrowheads="1"/>
            </p:cNvSpPr>
            <p:nvPr/>
          </p:nvSpPr>
          <p:spPr bwMode="auto">
            <a:xfrm>
              <a:off x="1842" y="1416"/>
              <a:ext cx="229" cy="21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ctr">
                <a:buNone/>
              </a:pPr>
              <a:r>
                <a:rPr lang="en-US" sz="1800"/>
                <a:t>Q</a:t>
              </a:r>
            </a:p>
          </p:txBody>
        </p:sp>
        <p:sp>
          <p:nvSpPr>
            <p:cNvPr id="18442" name="Rectangle 10"/>
            <p:cNvSpPr>
              <a:spLocks noChangeArrowheads="1"/>
            </p:cNvSpPr>
            <p:nvPr/>
          </p:nvSpPr>
          <p:spPr bwMode="auto">
            <a:xfrm>
              <a:off x="499" y="1320"/>
              <a:ext cx="227" cy="21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ctr">
                <a:buNone/>
              </a:pPr>
              <a:r>
                <a:rPr lang="en-US" sz="1800"/>
                <a:t>D</a:t>
              </a:r>
            </a:p>
          </p:txBody>
        </p:sp>
        <p:sp>
          <p:nvSpPr>
            <p:cNvPr id="18443" name="Rectangle 11"/>
            <p:cNvSpPr>
              <a:spLocks noChangeArrowheads="1"/>
            </p:cNvSpPr>
            <p:nvPr/>
          </p:nvSpPr>
          <p:spPr bwMode="auto">
            <a:xfrm>
              <a:off x="504" y="1608"/>
              <a:ext cx="217" cy="21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ctr">
                <a:buNone/>
              </a:pPr>
              <a:r>
                <a:rPr lang="en-US" sz="1800"/>
                <a:t>C</a:t>
              </a:r>
            </a:p>
          </p:txBody>
        </p:sp>
        <p:sp>
          <p:nvSpPr>
            <p:cNvPr id="18444" name="Line 12"/>
            <p:cNvSpPr>
              <a:spLocks noChangeShapeType="1"/>
            </p:cNvSpPr>
            <p:nvPr/>
          </p:nvSpPr>
          <p:spPr bwMode="auto">
            <a:xfrm>
              <a:off x="1309" y="1034"/>
              <a:ext cx="0" cy="304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18445" name="Rectangle 13"/>
            <p:cNvSpPr>
              <a:spLocks noChangeArrowheads="1"/>
            </p:cNvSpPr>
            <p:nvPr/>
          </p:nvSpPr>
          <p:spPr bwMode="auto">
            <a:xfrm>
              <a:off x="1151" y="840"/>
              <a:ext cx="316" cy="21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ctr">
                <a:buNone/>
              </a:pPr>
              <a:r>
                <a:rPr lang="en-US" sz="1800"/>
                <a:t>EN</a:t>
              </a:r>
            </a:p>
          </p:txBody>
        </p:sp>
      </p:grpSp>
      <p:grpSp>
        <p:nvGrpSpPr>
          <p:cNvPr id="3" name="Group 27"/>
          <p:cNvGrpSpPr>
            <a:grpSpLocks/>
          </p:cNvGrpSpPr>
          <p:nvPr/>
        </p:nvGrpSpPr>
        <p:grpSpPr bwMode="auto">
          <a:xfrm>
            <a:off x="196851" y="4106864"/>
            <a:ext cx="4503738" cy="1616075"/>
            <a:chOff x="124" y="2587"/>
            <a:chExt cx="2837" cy="1018"/>
          </a:xfrm>
        </p:grpSpPr>
        <p:grpSp>
          <p:nvGrpSpPr>
            <p:cNvPr id="4" name="Group 23"/>
            <p:cNvGrpSpPr>
              <a:grpSpLocks/>
            </p:cNvGrpSpPr>
            <p:nvPr/>
          </p:nvGrpSpPr>
          <p:grpSpPr bwMode="auto">
            <a:xfrm>
              <a:off x="124" y="2657"/>
              <a:ext cx="2837" cy="938"/>
              <a:chOff x="124" y="2657"/>
              <a:chExt cx="2837" cy="938"/>
            </a:xfrm>
          </p:grpSpPr>
          <p:sp>
            <p:nvSpPr>
              <p:cNvPr id="18447" name="Freeform 15"/>
              <p:cNvSpPr>
                <a:spLocks/>
              </p:cNvSpPr>
              <p:nvPr/>
            </p:nvSpPr>
            <p:spPr bwMode="auto">
              <a:xfrm>
                <a:off x="460" y="2670"/>
                <a:ext cx="2422" cy="150"/>
              </a:xfrm>
              <a:custGeom>
                <a:avLst/>
                <a:gdLst/>
                <a:ahLst/>
                <a:cxnLst>
                  <a:cxn ang="0">
                    <a:pos x="0" y="149"/>
                  </a:cxn>
                  <a:cxn ang="0">
                    <a:pos x="295" y="149"/>
                  </a:cxn>
                  <a:cxn ang="0">
                    <a:pos x="295" y="0"/>
                  </a:cxn>
                  <a:cxn ang="0">
                    <a:pos x="650" y="0"/>
                  </a:cxn>
                  <a:cxn ang="0">
                    <a:pos x="650" y="149"/>
                  </a:cxn>
                  <a:cxn ang="0">
                    <a:pos x="1004" y="149"/>
                  </a:cxn>
                  <a:cxn ang="0">
                    <a:pos x="1004" y="0"/>
                  </a:cxn>
                  <a:cxn ang="0">
                    <a:pos x="1358" y="0"/>
                  </a:cxn>
                  <a:cxn ang="0">
                    <a:pos x="1358" y="149"/>
                  </a:cxn>
                  <a:cxn ang="0">
                    <a:pos x="1712" y="149"/>
                  </a:cxn>
                  <a:cxn ang="0">
                    <a:pos x="1712" y="0"/>
                  </a:cxn>
                  <a:cxn ang="0">
                    <a:pos x="2067" y="0"/>
                  </a:cxn>
                  <a:cxn ang="0">
                    <a:pos x="2067" y="149"/>
                  </a:cxn>
                  <a:cxn ang="0">
                    <a:pos x="2421" y="149"/>
                  </a:cxn>
                </a:cxnLst>
                <a:rect l="0" t="0" r="r" b="b"/>
                <a:pathLst>
                  <a:path w="2422" h="150">
                    <a:moveTo>
                      <a:pt x="0" y="149"/>
                    </a:moveTo>
                    <a:lnTo>
                      <a:pt x="295" y="149"/>
                    </a:lnTo>
                    <a:lnTo>
                      <a:pt x="295" y="0"/>
                    </a:lnTo>
                    <a:lnTo>
                      <a:pt x="650" y="0"/>
                    </a:lnTo>
                    <a:lnTo>
                      <a:pt x="650" y="149"/>
                    </a:lnTo>
                    <a:lnTo>
                      <a:pt x="1004" y="149"/>
                    </a:lnTo>
                    <a:lnTo>
                      <a:pt x="1004" y="0"/>
                    </a:lnTo>
                    <a:lnTo>
                      <a:pt x="1358" y="0"/>
                    </a:lnTo>
                    <a:lnTo>
                      <a:pt x="1358" y="149"/>
                    </a:lnTo>
                    <a:lnTo>
                      <a:pt x="1712" y="149"/>
                    </a:lnTo>
                    <a:lnTo>
                      <a:pt x="1712" y="0"/>
                    </a:lnTo>
                    <a:lnTo>
                      <a:pt x="2067" y="0"/>
                    </a:lnTo>
                    <a:lnTo>
                      <a:pt x="2067" y="149"/>
                    </a:lnTo>
                    <a:lnTo>
                      <a:pt x="2421" y="149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None/>
                </a:pPr>
                <a:endParaRPr lang="en-US"/>
              </a:p>
            </p:txBody>
          </p:sp>
          <p:sp>
            <p:nvSpPr>
              <p:cNvPr id="18448" name="Rectangle 16"/>
              <p:cNvSpPr>
                <a:spLocks noChangeArrowheads="1"/>
              </p:cNvSpPr>
              <p:nvPr/>
            </p:nvSpPr>
            <p:spPr bwMode="auto">
              <a:xfrm>
                <a:off x="232" y="2657"/>
                <a:ext cx="217" cy="214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 algn="ctr">
                  <a:buNone/>
                </a:pPr>
                <a:r>
                  <a:rPr lang="en-US" sz="1800"/>
                  <a:t>C</a:t>
                </a:r>
              </a:p>
            </p:txBody>
          </p:sp>
          <p:sp>
            <p:nvSpPr>
              <p:cNvPr id="18449" name="Rectangle 17"/>
              <p:cNvSpPr>
                <a:spLocks noChangeArrowheads="1"/>
              </p:cNvSpPr>
              <p:nvPr/>
            </p:nvSpPr>
            <p:spPr bwMode="auto">
              <a:xfrm>
                <a:off x="218" y="3134"/>
                <a:ext cx="227" cy="214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 algn="ctr">
                  <a:buNone/>
                </a:pPr>
                <a:r>
                  <a:rPr lang="en-US" sz="1800"/>
                  <a:t>D</a:t>
                </a:r>
              </a:p>
            </p:txBody>
          </p:sp>
          <p:sp>
            <p:nvSpPr>
              <p:cNvPr id="18450" name="Rectangle 18"/>
              <p:cNvSpPr>
                <a:spLocks noChangeArrowheads="1"/>
              </p:cNvSpPr>
              <p:nvPr/>
            </p:nvSpPr>
            <p:spPr bwMode="auto">
              <a:xfrm>
                <a:off x="217" y="3381"/>
                <a:ext cx="229" cy="214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 algn="ctr">
                  <a:buNone/>
                </a:pPr>
                <a:r>
                  <a:rPr lang="en-US" sz="1800"/>
                  <a:t>Q</a:t>
                </a:r>
              </a:p>
            </p:txBody>
          </p:sp>
          <p:sp>
            <p:nvSpPr>
              <p:cNvPr id="18451" name="Freeform 19"/>
              <p:cNvSpPr>
                <a:spLocks/>
              </p:cNvSpPr>
              <p:nvPr/>
            </p:nvSpPr>
            <p:spPr bwMode="auto">
              <a:xfrm>
                <a:off x="450" y="3387"/>
                <a:ext cx="2511" cy="157"/>
              </a:xfrm>
              <a:custGeom>
                <a:avLst/>
                <a:gdLst/>
                <a:ahLst/>
                <a:cxnLst>
                  <a:cxn ang="0">
                    <a:pos x="0" y="156"/>
                  </a:cxn>
                  <a:cxn ang="0">
                    <a:pos x="1053" y="156"/>
                  </a:cxn>
                  <a:cxn ang="0">
                    <a:pos x="1112" y="0"/>
                  </a:cxn>
                  <a:cxn ang="0">
                    <a:pos x="2510" y="0"/>
                  </a:cxn>
                </a:cxnLst>
                <a:rect l="0" t="0" r="r" b="b"/>
                <a:pathLst>
                  <a:path w="2511" h="157">
                    <a:moveTo>
                      <a:pt x="0" y="156"/>
                    </a:moveTo>
                    <a:lnTo>
                      <a:pt x="1053" y="156"/>
                    </a:lnTo>
                    <a:lnTo>
                      <a:pt x="1112" y="0"/>
                    </a:lnTo>
                    <a:lnTo>
                      <a:pt x="2510" y="0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None/>
                </a:pPr>
                <a:endParaRPr lang="en-US"/>
              </a:p>
            </p:txBody>
          </p:sp>
          <p:sp>
            <p:nvSpPr>
              <p:cNvPr id="18452" name="Freeform 20"/>
              <p:cNvSpPr>
                <a:spLocks/>
              </p:cNvSpPr>
              <p:nvPr/>
            </p:nvSpPr>
            <p:spPr bwMode="auto">
              <a:xfrm>
                <a:off x="450" y="3140"/>
                <a:ext cx="2481" cy="149"/>
              </a:xfrm>
              <a:custGeom>
                <a:avLst/>
                <a:gdLst/>
                <a:ahLst/>
                <a:cxnLst>
                  <a:cxn ang="0">
                    <a:pos x="0" y="148"/>
                  </a:cxn>
                  <a:cxn ang="0">
                    <a:pos x="118" y="148"/>
                  </a:cxn>
                  <a:cxn ang="0">
                    <a:pos x="177" y="0"/>
                  </a:cxn>
                  <a:cxn ang="0">
                    <a:pos x="1476" y="0"/>
                  </a:cxn>
                  <a:cxn ang="0">
                    <a:pos x="1535" y="148"/>
                  </a:cxn>
                  <a:cxn ang="0">
                    <a:pos x="2480" y="148"/>
                  </a:cxn>
                </a:cxnLst>
                <a:rect l="0" t="0" r="r" b="b"/>
                <a:pathLst>
                  <a:path w="2481" h="149">
                    <a:moveTo>
                      <a:pt x="0" y="148"/>
                    </a:moveTo>
                    <a:lnTo>
                      <a:pt x="118" y="148"/>
                    </a:lnTo>
                    <a:lnTo>
                      <a:pt x="177" y="0"/>
                    </a:lnTo>
                    <a:lnTo>
                      <a:pt x="1476" y="0"/>
                    </a:lnTo>
                    <a:lnTo>
                      <a:pt x="1535" y="148"/>
                    </a:lnTo>
                    <a:lnTo>
                      <a:pt x="2480" y="14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None/>
                </a:pPr>
                <a:endParaRPr lang="en-US"/>
              </a:p>
            </p:txBody>
          </p:sp>
          <p:sp>
            <p:nvSpPr>
              <p:cNvPr id="18453" name="Freeform 21"/>
              <p:cNvSpPr>
                <a:spLocks/>
              </p:cNvSpPr>
              <p:nvPr/>
            </p:nvSpPr>
            <p:spPr bwMode="auto">
              <a:xfrm>
                <a:off x="509" y="2893"/>
                <a:ext cx="2363" cy="149"/>
              </a:xfrm>
              <a:custGeom>
                <a:avLst/>
                <a:gdLst/>
                <a:ahLst/>
                <a:cxnLst>
                  <a:cxn ang="0">
                    <a:pos x="0" y="148"/>
                  </a:cxn>
                  <a:cxn ang="0">
                    <a:pos x="768" y="148"/>
                  </a:cxn>
                  <a:cxn ang="0">
                    <a:pos x="827" y="0"/>
                  </a:cxn>
                  <a:cxn ang="0">
                    <a:pos x="1476" y="0"/>
                  </a:cxn>
                  <a:cxn ang="0">
                    <a:pos x="1535" y="148"/>
                  </a:cxn>
                  <a:cxn ang="0">
                    <a:pos x="2362" y="148"/>
                  </a:cxn>
                </a:cxnLst>
                <a:rect l="0" t="0" r="r" b="b"/>
                <a:pathLst>
                  <a:path w="2363" h="149">
                    <a:moveTo>
                      <a:pt x="0" y="148"/>
                    </a:moveTo>
                    <a:lnTo>
                      <a:pt x="768" y="148"/>
                    </a:lnTo>
                    <a:lnTo>
                      <a:pt x="827" y="0"/>
                    </a:lnTo>
                    <a:lnTo>
                      <a:pt x="1476" y="0"/>
                    </a:lnTo>
                    <a:lnTo>
                      <a:pt x="1535" y="148"/>
                    </a:lnTo>
                    <a:lnTo>
                      <a:pt x="2362" y="14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None/>
                </a:pPr>
                <a:endParaRPr lang="en-US"/>
              </a:p>
            </p:txBody>
          </p:sp>
          <p:sp>
            <p:nvSpPr>
              <p:cNvPr id="18454" name="Rectangle 22"/>
              <p:cNvSpPr>
                <a:spLocks noChangeArrowheads="1"/>
              </p:cNvSpPr>
              <p:nvPr/>
            </p:nvSpPr>
            <p:spPr bwMode="auto">
              <a:xfrm>
                <a:off x="124" y="2904"/>
                <a:ext cx="316" cy="214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 algn="ctr">
                  <a:buNone/>
                </a:pPr>
                <a:r>
                  <a:rPr lang="en-US" sz="1800"/>
                  <a:t>EN</a:t>
                </a:r>
              </a:p>
            </p:txBody>
          </p:sp>
        </p:grpSp>
        <p:sp>
          <p:nvSpPr>
            <p:cNvPr id="18456" name="Line 24"/>
            <p:cNvSpPr>
              <a:spLocks noChangeShapeType="1"/>
            </p:cNvSpPr>
            <p:nvPr/>
          </p:nvSpPr>
          <p:spPr bwMode="auto">
            <a:xfrm>
              <a:off x="739" y="2609"/>
              <a:ext cx="0" cy="996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18457" name="Line 25"/>
            <p:cNvSpPr>
              <a:spLocks noChangeShapeType="1"/>
            </p:cNvSpPr>
            <p:nvPr/>
          </p:nvSpPr>
          <p:spPr bwMode="auto">
            <a:xfrm>
              <a:off x="1448" y="2598"/>
              <a:ext cx="0" cy="996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18458" name="Line 26"/>
            <p:cNvSpPr>
              <a:spLocks noChangeShapeType="1"/>
            </p:cNvSpPr>
            <p:nvPr/>
          </p:nvSpPr>
          <p:spPr bwMode="auto">
            <a:xfrm>
              <a:off x="2157" y="2587"/>
              <a:ext cx="0" cy="996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5496562" y="3853901"/>
            <a:ext cx="3257880" cy="1825625"/>
            <a:chOff x="5496562" y="3853901"/>
            <a:chExt cx="3257880" cy="1825625"/>
          </a:xfrm>
        </p:grpSpPr>
        <p:sp>
          <p:nvSpPr>
            <p:cNvPr id="18460" name="Rectangle 28"/>
            <p:cNvSpPr>
              <a:spLocks noChangeArrowheads="1"/>
            </p:cNvSpPr>
            <p:nvPr/>
          </p:nvSpPr>
          <p:spPr bwMode="auto">
            <a:xfrm>
              <a:off x="7137400" y="4866726"/>
              <a:ext cx="812800" cy="812800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18461" name="Rectangle 29"/>
            <p:cNvSpPr>
              <a:spLocks noChangeArrowheads="1"/>
            </p:cNvSpPr>
            <p:nvPr/>
          </p:nvSpPr>
          <p:spPr bwMode="auto">
            <a:xfrm>
              <a:off x="7403935" y="5068338"/>
              <a:ext cx="362280" cy="36676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ctr">
                <a:buNone/>
              </a:pPr>
              <a:r>
                <a:rPr lang="en-US" dirty="0"/>
                <a:t>ff</a:t>
              </a:r>
            </a:p>
          </p:txBody>
        </p:sp>
        <p:sp>
          <p:nvSpPr>
            <p:cNvPr id="18462" name="Freeform 30"/>
            <p:cNvSpPr>
              <a:spLocks/>
            </p:cNvSpPr>
            <p:nvPr/>
          </p:nvSpPr>
          <p:spPr bwMode="auto">
            <a:xfrm>
              <a:off x="7150100" y="5311226"/>
              <a:ext cx="153988" cy="30638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6" y="96"/>
                </a:cxn>
                <a:cxn ang="0">
                  <a:pos x="0" y="192"/>
                </a:cxn>
              </a:cxnLst>
              <a:rect l="0" t="0" r="r" b="b"/>
              <a:pathLst>
                <a:path w="97" h="193">
                  <a:moveTo>
                    <a:pt x="0" y="0"/>
                  </a:moveTo>
                  <a:lnTo>
                    <a:pt x="96" y="96"/>
                  </a:lnTo>
                  <a:lnTo>
                    <a:pt x="0" y="192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18463" name="Line 31"/>
            <p:cNvSpPr>
              <a:spLocks noChangeShapeType="1"/>
            </p:cNvSpPr>
            <p:nvPr/>
          </p:nvSpPr>
          <p:spPr bwMode="auto">
            <a:xfrm>
              <a:off x="5880100" y="5476326"/>
              <a:ext cx="12319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18464" name="Line 32"/>
            <p:cNvSpPr>
              <a:spLocks noChangeShapeType="1"/>
            </p:cNvSpPr>
            <p:nvPr/>
          </p:nvSpPr>
          <p:spPr bwMode="auto">
            <a:xfrm>
              <a:off x="7975600" y="5235026"/>
              <a:ext cx="5080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18465" name="Line 33"/>
            <p:cNvSpPr>
              <a:spLocks noChangeShapeType="1"/>
            </p:cNvSpPr>
            <p:nvPr/>
          </p:nvSpPr>
          <p:spPr bwMode="auto">
            <a:xfrm>
              <a:off x="5867400" y="5235026"/>
              <a:ext cx="5080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18466" name="Rectangle 34"/>
            <p:cNvSpPr>
              <a:spLocks noChangeArrowheads="1"/>
            </p:cNvSpPr>
            <p:nvPr/>
          </p:nvSpPr>
          <p:spPr bwMode="auto">
            <a:xfrm>
              <a:off x="8390559" y="4984201"/>
              <a:ext cx="363883" cy="33906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ctr">
                <a:buNone/>
              </a:pPr>
              <a:r>
                <a:rPr lang="en-US" sz="1800"/>
                <a:t>Q</a:t>
              </a:r>
            </a:p>
          </p:txBody>
        </p:sp>
        <p:sp>
          <p:nvSpPr>
            <p:cNvPr id="18467" name="Rectangle 35"/>
            <p:cNvSpPr>
              <a:spLocks noChangeArrowheads="1"/>
            </p:cNvSpPr>
            <p:nvPr/>
          </p:nvSpPr>
          <p:spPr bwMode="auto">
            <a:xfrm>
              <a:off x="5496562" y="5009601"/>
              <a:ext cx="360677" cy="65761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ctr">
                <a:buNone/>
              </a:pPr>
              <a:r>
                <a:rPr lang="en-US" sz="1800"/>
                <a:t>D</a:t>
              </a:r>
            </a:p>
            <a:p>
              <a:pPr algn="ctr">
                <a:buNone/>
              </a:pPr>
              <a:r>
                <a:rPr lang="en-US" sz="1800"/>
                <a:t>C</a:t>
              </a:r>
            </a:p>
          </p:txBody>
        </p:sp>
        <p:sp>
          <p:nvSpPr>
            <p:cNvPr id="18468" name="Freeform 36"/>
            <p:cNvSpPr>
              <a:spLocks/>
            </p:cNvSpPr>
            <p:nvPr/>
          </p:nvSpPr>
          <p:spPr bwMode="auto">
            <a:xfrm>
              <a:off x="6388100" y="4701626"/>
              <a:ext cx="395288" cy="70008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440"/>
                </a:cxn>
                <a:cxn ang="0">
                  <a:pos x="248" y="376"/>
                </a:cxn>
                <a:cxn ang="0">
                  <a:pos x="248" y="64"/>
                </a:cxn>
                <a:cxn ang="0">
                  <a:pos x="0" y="0"/>
                </a:cxn>
              </a:cxnLst>
              <a:rect l="0" t="0" r="r" b="b"/>
              <a:pathLst>
                <a:path w="249" h="441">
                  <a:moveTo>
                    <a:pt x="0" y="0"/>
                  </a:moveTo>
                  <a:lnTo>
                    <a:pt x="0" y="440"/>
                  </a:lnTo>
                  <a:lnTo>
                    <a:pt x="248" y="376"/>
                  </a:lnTo>
                  <a:lnTo>
                    <a:pt x="248" y="64"/>
                  </a:lnTo>
                  <a:lnTo>
                    <a:pt x="0" y="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18469" name="Line 37"/>
            <p:cNvSpPr>
              <a:spLocks noChangeShapeType="1"/>
            </p:cNvSpPr>
            <p:nvPr/>
          </p:nvSpPr>
          <p:spPr bwMode="auto">
            <a:xfrm>
              <a:off x="6794500" y="5069926"/>
              <a:ext cx="3302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18470" name="Freeform 38"/>
            <p:cNvSpPr>
              <a:spLocks/>
            </p:cNvSpPr>
            <p:nvPr/>
          </p:nvSpPr>
          <p:spPr bwMode="auto">
            <a:xfrm>
              <a:off x="5969000" y="4371426"/>
              <a:ext cx="2135188" cy="865187"/>
            </a:xfrm>
            <a:custGeom>
              <a:avLst/>
              <a:gdLst/>
              <a:ahLst/>
              <a:cxnLst>
                <a:cxn ang="0">
                  <a:pos x="1344" y="544"/>
                </a:cxn>
                <a:cxn ang="0">
                  <a:pos x="1344" y="0"/>
                </a:cxn>
                <a:cxn ang="0">
                  <a:pos x="0" y="0"/>
                </a:cxn>
                <a:cxn ang="0">
                  <a:pos x="0" y="336"/>
                </a:cxn>
                <a:cxn ang="0">
                  <a:pos x="264" y="336"/>
                </a:cxn>
              </a:cxnLst>
              <a:rect l="0" t="0" r="r" b="b"/>
              <a:pathLst>
                <a:path w="1345" h="545">
                  <a:moveTo>
                    <a:pt x="1344" y="544"/>
                  </a:moveTo>
                  <a:lnTo>
                    <a:pt x="1344" y="0"/>
                  </a:lnTo>
                  <a:lnTo>
                    <a:pt x="0" y="0"/>
                  </a:lnTo>
                  <a:lnTo>
                    <a:pt x="0" y="336"/>
                  </a:lnTo>
                  <a:lnTo>
                    <a:pt x="264" y="336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18471" name="Line 39"/>
            <p:cNvSpPr>
              <a:spLocks noChangeShapeType="1"/>
            </p:cNvSpPr>
            <p:nvPr/>
          </p:nvSpPr>
          <p:spPr bwMode="auto">
            <a:xfrm>
              <a:off x="6578600" y="4225376"/>
              <a:ext cx="0" cy="52070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18472" name="Rectangle 40"/>
            <p:cNvSpPr>
              <a:spLocks noChangeArrowheads="1"/>
            </p:cNvSpPr>
            <p:nvPr/>
          </p:nvSpPr>
          <p:spPr bwMode="auto">
            <a:xfrm>
              <a:off x="6315030" y="3853901"/>
              <a:ext cx="501741" cy="33906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ctr">
                <a:buNone/>
              </a:pPr>
              <a:r>
                <a:rPr lang="en-US" sz="1800"/>
                <a:t>EN</a:t>
              </a:r>
            </a:p>
          </p:txBody>
        </p:sp>
        <p:sp>
          <p:nvSpPr>
            <p:cNvPr id="18489" name="Rectangle 57"/>
            <p:cNvSpPr>
              <a:spLocks noChangeArrowheads="1"/>
            </p:cNvSpPr>
            <p:nvPr/>
          </p:nvSpPr>
          <p:spPr bwMode="auto">
            <a:xfrm>
              <a:off x="6348413" y="4747663"/>
              <a:ext cx="330220" cy="65761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>
                <a:buNone/>
              </a:pPr>
              <a:r>
                <a:rPr lang="en-US" sz="1800" dirty="0"/>
                <a:t>0</a:t>
              </a:r>
            </a:p>
            <a:p>
              <a:pPr>
                <a:buNone/>
              </a:pPr>
              <a:r>
                <a:rPr lang="en-US" sz="1800" dirty="0"/>
                <a:t>1</a:t>
              </a: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5041855" y="2336710"/>
            <a:ext cx="3676074" cy="1160517"/>
            <a:chOff x="5041855" y="2336710"/>
            <a:chExt cx="3676074" cy="1160517"/>
          </a:xfrm>
        </p:grpSpPr>
        <p:sp>
          <p:nvSpPr>
            <p:cNvPr id="18473" name="Rectangle 41"/>
            <p:cNvSpPr>
              <a:spLocks noChangeArrowheads="1"/>
            </p:cNvSpPr>
            <p:nvPr/>
          </p:nvSpPr>
          <p:spPr bwMode="auto">
            <a:xfrm>
              <a:off x="7100888" y="2371635"/>
              <a:ext cx="812800" cy="812800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18474" name="Rectangle 42"/>
            <p:cNvSpPr>
              <a:spLocks noChangeArrowheads="1"/>
            </p:cNvSpPr>
            <p:nvPr/>
          </p:nvSpPr>
          <p:spPr bwMode="auto">
            <a:xfrm>
              <a:off x="7367422" y="2573248"/>
              <a:ext cx="362280" cy="36676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ctr">
                <a:buNone/>
              </a:pPr>
              <a:r>
                <a:rPr lang="en-US" dirty="0"/>
                <a:t>ff</a:t>
              </a:r>
            </a:p>
          </p:txBody>
        </p:sp>
        <p:sp>
          <p:nvSpPr>
            <p:cNvPr id="18475" name="Freeform 43"/>
            <p:cNvSpPr>
              <a:spLocks/>
            </p:cNvSpPr>
            <p:nvPr/>
          </p:nvSpPr>
          <p:spPr bwMode="auto">
            <a:xfrm>
              <a:off x="7113588" y="2816135"/>
              <a:ext cx="153987" cy="3063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6" y="96"/>
                </a:cxn>
                <a:cxn ang="0">
                  <a:pos x="0" y="192"/>
                </a:cxn>
              </a:cxnLst>
              <a:rect l="0" t="0" r="r" b="b"/>
              <a:pathLst>
                <a:path w="97" h="193">
                  <a:moveTo>
                    <a:pt x="0" y="0"/>
                  </a:moveTo>
                  <a:lnTo>
                    <a:pt x="96" y="96"/>
                  </a:lnTo>
                  <a:lnTo>
                    <a:pt x="0" y="192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18476" name="Line 44"/>
            <p:cNvSpPr>
              <a:spLocks noChangeShapeType="1"/>
            </p:cNvSpPr>
            <p:nvPr/>
          </p:nvSpPr>
          <p:spPr bwMode="auto">
            <a:xfrm>
              <a:off x="6567488" y="2968535"/>
              <a:ext cx="5080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18477" name="Line 45"/>
            <p:cNvSpPr>
              <a:spLocks noChangeShapeType="1"/>
            </p:cNvSpPr>
            <p:nvPr/>
          </p:nvSpPr>
          <p:spPr bwMode="auto">
            <a:xfrm>
              <a:off x="7939088" y="2739935"/>
              <a:ext cx="5080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18478" name="Line 46"/>
            <p:cNvSpPr>
              <a:spLocks noChangeShapeType="1"/>
            </p:cNvSpPr>
            <p:nvPr/>
          </p:nvSpPr>
          <p:spPr bwMode="auto">
            <a:xfrm>
              <a:off x="6567488" y="2587535"/>
              <a:ext cx="5080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18479" name="Rectangle 47"/>
            <p:cNvSpPr>
              <a:spLocks noChangeArrowheads="1"/>
            </p:cNvSpPr>
            <p:nvPr/>
          </p:nvSpPr>
          <p:spPr bwMode="auto">
            <a:xfrm>
              <a:off x="8354046" y="2489110"/>
              <a:ext cx="363883" cy="33906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ctr">
                <a:buNone/>
              </a:pPr>
              <a:r>
                <a:rPr lang="en-US" sz="1800"/>
                <a:t>Q</a:t>
              </a:r>
            </a:p>
          </p:txBody>
        </p:sp>
        <p:sp>
          <p:nvSpPr>
            <p:cNvPr id="18480" name="Rectangle 48"/>
            <p:cNvSpPr>
              <a:spLocks noChangeArrowheads="1"/>
            </p:cNvSpPr>
            <p:nvPr/>
          </p:nvSpPr>
          <p:spPr bwMode="auto">
            <a:xfrm>
              <a:off x="6222049" y="2336710"/>
              <a:ext cx="360677" cy="33906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ctr">
                <a:buNone/>
              </a:pPr>
              <a:r>
                <a:rPr lang="en-US" sz="1800"/>
                <a:t>D</a:t>
              </a:r>
            </a:p>
          </p:txBody>
        </p:sp>
        <p:sp>
          <p:nvSpPr>
            <p:cNvPr id="18481" name="Rectangle 49"/>
            <p:cNvSpPr>
              <a:spLocks noChangeArrowheads="1"/>
            </p:cNvSpPr>
            <p:nvPr/>
          </p:nvSpPr>
          <p:spPr bwMode="auto">
            <a:xfrm>
              <a:off x="5185489" y="2892335"/>
              <a:ext cx="344646" cy="33906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ctr">
                <a:buNone/>
              </a:pPr>
              <a:r>
                <a:rPr lang="en-US" sz="1800"/>
                <a:t>C</a:t>
              </a:r>
            </a:p>
          </p:txBody>
        </p:sp>
        <p:sp>
          <p:nvSpPr>
            <p:cNvPr id="18482" name="Rectangle 50"/>
            <p:cNvSpPr>
              <a:spLocks noChangeArrowheads="1"/>
            </p:cNvSpPr>
            <p:nvPr/>
          </p:nvSpPr>
          <p:spPr bwMode="auto">
            <a:xfrm>
              <a:off x="5041855" y="2619285"/>
              <a:ext cx="501741" cy="33906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ctr">
                <a:buNone/>
              </a:pPr>
              <a:r>
                <a:rPr lang="en-US" sz="1800"/>
                <a:t>EN</a:t>
              </a:r>
            </a:p>
          </p:txBody>
        </p:sp>
        <p:sp>
          <p:nvSpPr>
            <p:cNvPr id="18486" name="Line 54"/>
            <p:cNvSpPr>
              <a:spLocks noChangeShapeType="1"/>
            </p:cNvSpPr>
            <p:nvPr/>
          </p:nvSpPr>
          <p:spPr bwMode="auto">
            <a:xfrm>
              <a:off x="5562600" y="3065373"/>
              <a:ext cx="5080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18487" name="Line 55"/>
            <p:cNvSpPr>
              <a:spLocks noChangeShapeType="1"/>
            </p:cNvSpPr>
            <p:nvPr/>
          </p:nvSpPr>
          <p:spPr bwMode="auto">
            <a:xfrm>
              <a:off x="5546725" y="2849473"/>
              <a:ext cx="508000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18488" name="Rectangle 56"/>
            <p:cNvSpPr>
              <a:spLocks noChangeArrowheads="1"/>
            </p:cNvSpPr>
            <p:nvPr/>
          </p:nvSpPr>
          <p:spPr bwMode="auto">
            <a:xfrm>
              <a:off x="5513388" y="3130460"/>
              <a:ext cx="1630255" cy="36676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>
                <a:buNone/>
              </a:pPr>
              <a:r>
                <a:rPr lang="en-US" i="1" dirty="0">
                  <a:solidFill>
                    <a:srgbClr val="FF0000"/>
                  </a:solidFill>
                </a:rPr>
                <a:t>dangerous!</a:t>
              </a:r>
            </a:p>
          </p:txBody>
        </p:sp>
        <p:sp>
          <p:nvSpPr>
            <p:cNvPr id="58" name="Flowchart: Delay 57"/>
            <p:cNvSpPr/>
            <p:nvPr/>
          </p:nvSpPr>
          <p:spPr bwMode="auto">
            <a:xfrm>
              <a:off x="6059606" y="2729557"/>
              <a:ext cx="504967" cy="450377"/>
            </a:xfrm>
            <a:prstGeom prst="flowChartDelay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None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545911" y="6141492"/>
            <a:ext cx="4299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dirty="0" smtClean="0"/>
              <a:t>Data is captured only if EN is on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1/7/2013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Bluespec at Beihang</a:t>
            </a:r>
            <a:endParaRPr lang="en-US" dirty="0"/>
          </a:p>
        </p:txBody>
      </p:sp>
      <p:sp>
        <p:nvSpPr>
          <p:cNvPr id="62" name="Slide Number Placeholder 6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927100" y="304800"/>
            <a:ext cx="7162800" cy="1143000"/>
          </a:xfrm>
          <a:noFill/>
          <a:ln/>
        </p:spPr>
        <p:txBody>
          <a:bodyPr/>
          <a:lstStyle/>
          <a:p>
            <a:r>
              <a:rPr lang="en-US"/>
              <a:t>Registers</a:t>
            </a:r>
          </a:p>
        </p:txBody>
      </p:sp>
      <p:sp>
        <p:nvSpPr>
          <p:cNvPr id="19459" name="Rectangle 3"/>
          <p:cNvSpPr>
            <a:spLocks noChangeArrowheads="1"/>
          </p:cNvSpPr>
          <p:nvPr/>
        </p:nvSpPr>
        <p:spPr bwMode="auto">
          <a:xfrm>
            <a:off x="950913" y="4106863"/>
            <a:ext cx="6955431" cy="178253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>
              <a:buNone/>
            </a:pPr>
            <a:r>
              <a:rPr lang="en-US" i="1"/>
              <a:t>Register:</a:t>
            </a:r>
            <a:r>
              <a:rPr lang="en-US"/>
              <a:t>  A group of flip-flops with a common </a:t>
            </a:r>
          </a:p>
          <a:p>
            <a:pPr>
              <a:buNone/>
            </a:pPr>
            <a:r>
              <a:rPr lang="en-US"/>
              <a:t>                 clock and enable</a:t>
            </a:r>
          </a:p>
          <a:p>
            <a:pPr>
              <a:buNone/>
            </a:pPr>
            <a:endParaRPr lang="en-US"/>
          </a:p>
          <a:p>
            <a:pPr>
              <a:buNone/>
            </a:pPr>
            <a:r>
              <a:rPr lang="en-US" i="1"/>
              <a:t>Register file:</a:t>
            </a:r>
            <a:r>
              <a:rPr lang="en-US"/>
              <a:t>  A group of registers with a common </a:t>
            </a:r>
          </a:p>
          <a:p>
            <a:pPr>
              <a:buNone/>
            </a:pPr>
            <a:r>
              <a:rPr lang="en-US"/>
              <a:t>                 clock, input and output port(s)</a:t>
            </a:r>
          </a:p>
        </p:txBody>
      </p:sp>
      <p:grpSp>
        <p:nvGrpSpPr>
          <p:cNvPr id="2" name="Group 58"/>
          <p:cNvGrpSpPr>
            <a:grpSpLocks/>
          </p:cNvGrpSpPr>
          <p:nvPr/>
        </p:nvGrpSpPr>
        <p:grpSpPr bwMode="auto">
          <a:xfrm>
            <a:off x="1374775" y="1497013"/>
            <a:ext cx="5094288" cy="1824037"/>
            <a:chOff x="866" y="943"/>
            <a:chExt cx="3209" cy="1149"/>
          </a:xfrm>
        </p:grpSpPr>
        <p:sp>
          <p:nvSpPr>
            <p:cNvPr id="19460" name="Rectangle 4"/>
            <p:cNvSpPr>
              <a:spLocks noChangeArrowheads="1"/>
            </p:cNvSpPr>
            <p:nvPr/>
          </p:nvSpPr>
          <p:spPr bwMode="auto">
            <a:xfrm>
              <a:off x="3774" y="1371"/>
              <a:ext cx="301" cy="300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19461" name="Rectangle 5"/>
            <p:cNvSpPr>
              <a:spLocks noChangeArrowheads="1"/>
            </p:cNvSpPr>
            <p:nvPr/>
          </p:nvSpPr>
          <p:spPr bwMode="auto">
            <a:xfrm>
              <a:off x="3830" y="1424"/>
              <a:ext cx="174" cy="1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55562" tIns="26988" rIns="55562" bIns="26988">
              <a:spAutoFit/>
            </a:bodyPr>
            <a:lstStyle/>
            <a:p>
              <a:pPr algn="ctr" defTabSz="330200">
                <a:buNone/>
              </a:pPr>
              <a:r>
                <a:rPr lang="en-US" sz="1800"/>
                <a:t>ff</a:t>
              </a:r>
            </a:p>
          </p:txBody>
        </p:sp>
        <p:sp>
          <p:nvSpPr>
            <p:cNvPr id="19462" name="Line 6"/>
            <p:cNvSpPr>
              <a:spLocks noChangeShapeType="1"/>
            </p:cNvSpPr>
            <p:nvPr/>
          </p:nvSpPr>
          <p:spPr bwMode="auto">
            <a:xfrm>
              <a:off x="3939" y="1687"/>
              <a:ext cx="0" cy="18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19463" name="Line 7"/>
            <p:cNvSpPr>
              <a:spLocks noChangeShapeType="1"/>
            </p:cNvSpPr>
            <p:nvPr/>
          </p:nvSpPr>
          <p:spPr bwMode="auto">
            <a:xfrm>
              <a:off x="3932" y="1169"/>
              <a:ext cx="0" cy="18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19464" name="Rectangle 8"/>
            <p:cNvSpPr>
              <a:spLocks noChangeArrowheads="1"/>
            </p:cNvSpPr>
            <p:nvPr/>
          </p:nvSpPr>
          <p:spPr bwMode="auto">
            <a:xfrm>
              <a:off x="3845" y="943"/>
              <a:ext cx="183" cy="1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55562" tIns="26988" rIns="55562" bIns="26988">
              <a:spAutoFit/>
            </a:bodyPr>
            <a:lstStyle/>
            <a:p>
              <a:pPr algn="ctr" defTabSz="330200">
                <a:buNone/>
              </a:pPr>
              <a:r>
                <a:rPr lang="en-US" sz="1800"/>
                <a:t>D</a:t>
              </a:r>
            </a:p>
          </p:txBody>
        </p:sp>
        <p:sp>
          <p:nvSpPr>
            <p:cNvPr id="19465" name="Freeform 9"/>
            <p:cNvSpPr>
              <a:spLocks/>
            </p:cNvSpPr>
            <p:nvPr/>
          </p:nvSpPr>
          <p:spPr bwMode="auto">
            <a:xfrm>
              <a:off x="1514" y="1549"/>
              <a:ext cx="58" cy="11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7" y="58"/>
                </a:cxn>
                <a:cxn ang="0">
                  <a:pos x="0" y="115"/>
                </a:cxn>
              </a:cxnLst>
              <a:rect l="0" t="0" r="r" b="b"/>
              <a:pathLst>
                <a:path w="58" h="116">
                  <a:moveTo>
                    <a:pt x="0" y="0"/>
                  </a:moveTo>
                  <a:lnTo>
                    <a:pt x="57" y="58"/>
                  </a:lnTo>
                  <a:lnTo>
                    <a:pt x="0" y="115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19466" name="Rectangle 10"/>
            <p:cNvSpPr>
              <a:spLocks noChangeArrowheads="1"/>
            </p:cNvSpPr>
            <p:nvPr/>
          </p:nvSpPr>
          <p:spPr bwMode="auto">
            <a:xfrm>
              <a:off x="3464" y="1371"/>
              <a:ext cx="301" cy="300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19467" name="Rectangle 11"/>
            <p:cNvSpPr>
              <a:spLocks noChangeArrowheads="1"/>
            </p:cNvSpPr>
            <p:nvPr/>
          </p:nvSpPr>
          <p:spPr bwMode="auto">
            <a:xfrm>
              <a:off x="3520" y="1424"/>
              <a:ext cx="174" cy="1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55562" tIns="26988" rIns="55562" bIns="26988">
              <a:spAutoFit/>
            </a:bodyPr>
            <a:lstStyle/>
            <a:p>
              <a:pPr algn="ctr" defTabSz="330200">
                <a:buNone/>
              </a:pPr>
              <a:r>
                <a:rPr lang="en-US" sz="1800"/>
                <a:t>ff</a:t>
              </a:r>
            </a:p>
          </p:txBody>
        </p:sp>
        <p:sp>
          <p:nvSpPr>
            <p:cNvPr id="19468" name="Line 12"/>
            <p:cNvSpPr>
              <a:spLocks noChangeShapeType="1"/>
            </p:cNvSpPr>
            <p:nvPr/>
          </p:nvSpPr>
          <p:spPr bwMode="auto">
            <a:xfrm>
              <a:off x="3629" y="1687"/>
              <a:ext cx="0" cy="18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19469" name="Line 13"/>
            <p:cNvSpPr>
              <a:spLocks noChangeShapeType="1"/>
            </p:cNvSpPr>
            <p:nvPr/>
          </p:nvSpPr>
          <p:spPr bwMode="auto">
            <a:xfrm>
              <a:off x="3622" y="1169"/>
              <a:ext cx="0" cy="18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19470" name="Rectangle 14"/>
            <p:cNvSpPr>
              <a:spLocks noChangeArrowheads="1"/>
            </p:cNvSpPr>
            <p:nvPr/>
          </p:nvSpPr>
          <p:spPr bwMode="auto">
            <a:xfrm>
              <a:off x="3535" y="943"/>
              <a:ext cx="183" cy="1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55562" tIns="26988" rIns="55562" bIns="26988">
              <a:spAutoFit/>
            </a:bodyPr>
            <a:lstStyle/>
            <a:p>
              <a:pPr algn="ctr" defTabSz="330200">
                <a:buNone/>
              </a:pPr>
              <a:r>
                <a:rPr lang="en-US" sz="1800"/>
                <a:t>D</a:t>
              </a:r>
            </a:p>
          </p:txBody>
        </p:sp>
        <p:sp>
          <p:nvSpPr>
            <p:cNvPr id="19471" name="Rectangle 15"/>
            <p:cNvSpPr>
              <a:spLocks noChangeArrowheads="1"/>
            </p:cNvSpPr>
            <p:nvPr/>
          </p:nvSpPr>
          <p:spPr bwMode="auto">
            <a:xfrm>
              <a:off x="3136" y="1371"/>
              <a:ext cx="301" cy="300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19472" name="Rectangle 16"/>
            <p:cNvSpPr>
              <a:spLocks noChangeArrowheads="1"/>
            </p:cNvSpPr>
            <p:nvPr/>
          </p:nvSpPr>
          <p:spPr bwMode="auto">
            <a:xfrm>
              <a:off x="3192" y="1424"/>
              <a:ext cx="174" cy="1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55562" tIns="26988" rIns="55562" bIns="26988">
              <a:spAutoFit/>
            </a:bodyPr>
            <a:lstStyle/>
            <a:p>
              <a:pPr algn="ctr" defTabSz="330200">
                <a:buNone/>
              </a:pPr>
              <a:r>
                <a:rPr lang="en-US" sz="1800"/>
                <a:t>ff</a:t>
              </a:r>
            </a:p>
          </p:txBody>
        </p:sp>
        <p:sp>
          <p:nvSpPr>
            <p:cNvPr id="19473" name="Line 17"/>
            <p:cNvSpPr>
              <a:spLocks noChangeShapeType="1"/>
            </p:cNvSpPr>
            <p:nvPr/>
          </p:nvSpPr>
          <p:spPr bwMode="auto">
            <a:xfrm>
              <a:off x="3301" y="1687"/>
              <a:ext cx="0" cy="18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19474" name="Line 18"/>
            <p:cNvSpPr>
              <a:spLocks noChangeShapeType="1"/>
            </p:cNvSpPr>
            <p:nvPr/>
          </p:nvSpPr>
          <p:spPr bwMode="auto">
            <a:xfrm>
              <a:off x="3294" y="1169"/>
              <a:ext cx="0" cy="18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19475" name="Rectangle 19"/>
            <p:cNvSpPr>
              <a:spLocks noChangeArrowheads="1"/>
            </p:cNvSpPr>
            <p:nvPr/>
          </p:nvSpPr>
          <p:spPr bwMode="auto">
            <a:xfrm>
              <a:off x="3207" y="943"/>
              <a:ext cx="183" cy="1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55562" tIns="26988" rIns="55562" bIns="26988">
              <a:spAutoFit/>
            </a:bodyPr>
            <a:lstStyle/>
            <a:p>
              <a:pPr algn="ctr" defTabSz="330200">
                <a:buNone/>
              </a:pPr>
              <a:r>
                <a:rPr lang="en-US" sz="1800"/>
                <a:t>D</a:t>
              </a:r>
            </a:p>
          </p:txBody>
        </p:sp>
        <p:sp>
          <p:nvSpPr>
            <p:cNvPr id="19476" name="Rectangle 20"/>
            <p:cNvSpPr>
              <a:spLocks noChangeArrowheads="1"/>
            </p:cNvSpPr>
            <p:nvPr/>
          </p:nvSpPr>
          <p:spPr bwMode="auto">
            <a:xfrm>
              <a:off x="2808" y="1371"/>
              <a:ext cx="301" cy="300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19477" name="Rectangle 21"/>
            <p:cNvSpPr>
              <a:spLocks noChangeArrowheads="1"/>
            </p:cNvSpPr>
            <p:nvPr/>
          </p:nvSpPr>
          <p:spPr bwMode="auto">
            <a:xfrm>
              <a:off x="2864" y="1424"/>
              <a:ext cx="174" cy="1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55562" tIns="26988" rIns="55562" bIns="26988">
              <a:spAutoFit/>
            </a:bodyPr>
            <a:lstStyle/>
            <a:p>
              <a:pPr algn="ctr" defTabSz="330200">
                <a:buNone/>
              </a:pPr>
              <a:r>
                <a:rPr lang="en-US" sz="1800"/>
                <a:t>ff</a:t>
              </a:r>
            </a:p>
          </p:txBody>
        </p:sp>
        <p:sp>
          <p:nvSpPr>
            <p:cNvPr id="19478" name="Line 22"/>
            <p:cNvSpPr>
              <a:spLocks noChangeShapeType="1"/>
            </p:cNvSpPr>
            <p:nvPr/>
          </p:nvSpPr>
          <p:spPr bwMode="auto">
            <a:xfrm>
              <a:off x="2973" y="1687"/>
              <a:ext cx="0" cy="18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19479" name="Line 23"/>
            <p:cNvSpPr>
              <a:spLocks noChangeShapeType="1"/>
            </p:cNvSpPr>
            <p:nvPr/>
          </p:nvSpPr>
          <p:spPr bwMode="auto">
            <a:xfrm>
              <a:off x="2966" y="1169"/>
              <a:ext cx="0" cy="18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19480" name="Rectangle 24"/>
            <p:cNvSpPr>
              <a:spLocks noChangeArrowheads="1"/>
            </p:cNvSpPr>
            <p:nvPr/>
          </p:nvSpPr>
          <p:spPr bwMode="auto">
            <a:xfrm>
              <a:off x="2879" y="943"/>
              <a:ext cx="183" cy="1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55562" tIns="26988" rIns="55562" bIns="26988">
              <a:spAutoFit/>
            </a:bodyPr>
            <a:lstStyle/>
            <a:p>
              <a:pPr algn="ctr" defTabSz="330200">
                <a:buNone/>
              </a:pPr>
              <a:r>
                <a:rPr lang="en-US" sz="1800"/>
                <a:t>D</a:t>
              </a:r>
            </a:p>
          </p:txBody>
        </p:sp>
        <p:sp>
          <p:nvSpPr>
            <p:cNvPr id="19481" name="Rectangle 25"/>
            <p:cNvSpPr>
              <a:spLocks noChangeArrowheads="1"/>
            </p:cNvSpPr>
            <p:nvPr/>
          </p:nvSpPr>
          <p:spPr bwMode="auto">
            <a:xfrm>
              <a:off x="2480" y="1371"/>
              <a:ext cx="301" cy="300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19482" name="Rectangle 26"/>
            <p:cNvSpPr>
              <a:spLocks noChangeArrowheads="1"/>
            </p:cNvSpPr>
            <p:nvPr/>
          </p:nvSpPr>
          <p:spPr bwMode="auto">
            <a:xfrm>
              <a:off x="2536" y="1424"/>
              <a:ext cx="174" cy="1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55562" tIns="26988" rIns="55562" bIns="26988">
              <a:spAutoFit/>
            </a:bodyPr>
            <a:lstStyle/>
            <a:p>
              <a:pPr algn="ctr" defTabSz="330200">
                <a:buNone/>
              </a:pPr>
              <a:r>
                <a:rPr lang="en-US" sz="1800"/>
                <a:t>ff</a:t>
              </a:r>
            </a:p>
          </p:txBody>
        </p:sp>
        <p:sp>
          <p:nvSpPr>
            <p:cNvPr id="19483" name="Line 27"/>
            <p:cNvSpPr>
              <a:spLocks noChangeShapeType="1"/>
            </p:cNvSpPr>
            <p:nvPr/>
          </p:nvSpPr>
          <p:spPr bwMode="auto">
            <a:xfrm>
              <a:off x="2645" y="1687"/>
              <a:ext cx="0" cy="18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19484" name="Line 28"/>
            <p:cNvSpPr>
              <a:spLocks noChangeShapeType="1"/>
            </p:cNvSpPr>
            <p:nvPr/>
          </p:nvSpPr>
          <p:spPr bwMode="auto">
            <a:xfrm>
              <a:off x="2638" y="1169"/>
              <a:ext cx="0" cy="18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19485" name="Rectangle 29"/>
            <p:cNvSpPr>
              <a:spLocks noChangeArrowheads="1"/>
            </p:cNvSpPr>
            <p:nvPr/>
          </p:nvSpPr>
          <p:spPr bwMode="auto">
            <a:xfrm>
              <a:off x="2551" y="943"/>
              <a:ext cx="183" cy="1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55562" tIns="26988" rIns="55562" bIns="26988">
              <a:spAutoFit/>
            </a:bodyPr>
            <a:lstStyle/>
            <a:p>
              <a:pPr algn="ctr" defTabSz="330200">
                <a:buNone/>
              </a:pPr>
              <a:r>
                <a:rPr lang="en-US" sz="1800"/>
                <a:t>D</a:t>
              </a:r>
            </a:p>
          </p:txBody>
        </p:sp>
        <p:sp>
          <p:nvSpPr>
            <p:cNvPr id="19486" name="Rectangle 30"/>
            <p:cNvSpPr>
              <a:spLocks noChangeArrowheads="1"/>
            </p:cNvSpPr>
            <p:nvPr/>
          </p:nvSpPr>
          <p:spPr bwMode="auto">
            <a:xfrm>
              <a:off x="2152" y="1371"/>
              <a:ext cx="301" cy="300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19487" name="Rectangle 31"/>
            <p:cNvSpPr>
              <a:spLocks noChangeArrowheads="1"/>
            </p:cNvSpPr>
            <p:nvPr/>
          </p:nvSpPr>
          <p:spPr bwMode="auto">
            <a:xfrm>
              <a:off x="2208" y="1424"/>
              <a:ext cx="174" cy="1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55562" tIns="26988" rIns="55562" bIns="26988">
              <a:spAutoFit/>
            </a:bodyPr>
            <a:lstStyle/>
            <a:p>
              <a:pPr algn="ctr" defTabSz="330200">
                <a:buNone/>
              </a:pPr>
              <a:r>
                <a:rPr lang="en-US" sz="1800"/>
                <a:t>ff</a:t>
              </a:r>
            </a:p>
          </p:txBody>
        </p:sp>
        <p:sp>
          <p:nvSpPr>
            <p:cNvPr id="19488" name="Line 32"/>
            <p:cNvSpPr>
              <a:spLocks noChangeShapeType="1"/>
            </p:cNvSpPr>
            <p:nvPr/>
          </p:nvSpPr>
          <p:spPr bwMode="auto">
            <a:xfrm>
              <a:off x="2317" y="1687"/>
              <a:ext cx="0" cy="18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19489" name="Line 33"/>
            <p:cNvSpPr>
              <a:spLocks noChangeShapeType="1"/>
            </p:cNvSpPr>
            <p:nvPr/>
          </p:nvSpPr>
          <p:spPr bwMode="auto">
            <a:xfrm>
              <a:off x="2310" y="1169"/>
              <a:ext cx="0" cy="18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19490" name="Rectangle 34"/>
            <p:cNvSpPr>
              <a:spLocks noChangeArrowheads="1"/>
            </p:cNvSpPr>
            <p:nvPr/>
          </p:nvSpPr>
          <p:spPr bwMode="auto">
            <a:xfrm>
              <a:off x="2223" y="943"/>
              <a:ext cx="183" cy="1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55562" tIns="26988" rIns="55562" bIns="26988">
              <a:spAutoFit/>
            </a:bodyPr>
            <a:lstStyle/>
            <a:p>
              <a:pPr algn="ctr" defTabSz="330200">
                <a:buNone/>
              </a:pPr>
              <a:r>
                <a:rPr lang="en-US" sz="1800"/>
                <a:t>D</a:t>
              </a:r>
            </a:p>
          </p:txBody>
        </p:sp>
        <p:sp>
          <p:nvSpPr>
            <p:cNvPr id="19491" name="Rectangle 35"/>
            <p:cNvSpPr>
              <a:spLocks noChangeArrowheads="1"/>
            </p:cNvSpPr>
            <p:nvPr/>
          </p:nvSpPr>
          <p:spPr bwMode="auto">
            <a:xfrm>
              <a:off x="1824" y="1371"/>
              <a:ext cx="301" cy="300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19492" name="Rectangle 36"/>
            <p:cNvSpPr>
              <a:spLocks noChangeArrowheads="1"/>
            </p:cNvSpPr>
            <p:nvPr/>
          </p:nvSpPr>
          <p:spPr bwMode="auto">
            <a:xfrm>
              <a:off x="1880" y="1424"/>
              <a:ext cx="174" cy="1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55562" tIns="26988" rIns="55562" bIns="26988">
              <a:spAutoFit/>
            </a:bodyPr>
            <a:lstStyle/>
            <a:p>
              <a:pPr algn="ctr" defTabSz="330200">
                <a:buNone/>
              </a:pPr>
              <a:r>
                <a:rPr lang="en-US" sz="1800"/>
                <a:t>ff</a:t>
              </a:r>
            </a:p>
          </p:txBody>
        </p:sp>
        <p:sp>
          <p:nvSpPr>
            <p:cNvPr id="19493" name="Line 37"/>
            <p:cNvSpPr>
              <a:spLocks noChangeShapeType="1"/>
            </p:cNvSpPr>
            <p:nvPr/>
          </p:nvSpPr>
          <p:spPr bwMode="auto">
            <a:xfrm>
              <a:off x="1989" y="1687"/>
              <a:ext cx="0" cy="18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19494" name="Line 38"/>
            <p:cNvSpPr>
              <a:spLocks noChangeShapeType="1"/>
            </p:cNvSpPr>
            <p:nvPr/>
          </p:nvSpPr>
          <p:spPr bwMode="auto">
            <a:xfrm>
              <a:off x="1982" y="1169"/>
              <a:ext cx="0" cy="18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19495" name="Rectangle 39"/>
            <p:cNvSpPr>
              <a:spLocks noChangeArrowheads="1"/>
            </p:cNvSpPr>
            <p:nvPr/>
          </p:nvSpPr>
          <p:spPr bwMode="auto">
            <a:xfrm>
              <a:off x="1895" y="943"/>
              <a:ext cx="183" cy="1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55562" tIns="26988" rIns="55562" bIns="26988">
              <a:spAutoFit/>
            </a:bodyPr>
            <a:lstStyle/>
            <a:p>
              <a:pPr algn="ctr" defTabSz="330200">
                <a:buNone/>
              </a:pPr>
              <a:r>
                <a:rPr lang="en-US" sz="1800"/>
                <a:t>D</a:t>
              </a:r>
            </a:p>
          </p:txBody>
        </p:sp>
        <p:sp>
          <p:nvSpPr>
            <p:cNvPr id="19496" name="Rectangle 40"/>
            <p:cNvSpPr>
              <a:spLocks noChangeArrowheads="1"/>
            </p:cNvSpPr>
            <p:nvPr/>
          </p:nvSpPr>
          <p:spPr bwMode="auto">
            <a:xfrm>
              <a:off x="1496" y="1371"/>
              <a:ext cx="301" cy="300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19497" name="Rectangle 41"/>
            <p:cNvSpPr>
              <a:spLocks noChangeArrowheads="1"/>
            </p:cNvSpPr>
            <p:nvPr/>
          </p:nvSpPr>
          <p:spPr bwMode="auto">
            <a:xfrm>
              <a:off x="1552" y="1424"/>
              <a:ext cx="174" cy="1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55562" tIns="26988" rIns="55562" bIns="26988">
              <a:spAutoFit/>
            </a:bodyPr>
            <a:lstStyle/>
            <a:p>
              <a:pPr algn="ctr" defTabSz="330200">
                <a:buNone/>
              </a:pPr>
              <a:r>
                <a:rPr lang="en-US" sz="1800" dirty="0" err="1"/>
                <a:t>ff</a:t>
              </a:r>
              <a:endParaRPr lang="en-US" sz="1800" dirty="0"/>
            </a:p>
          </p:txBody>
        </p:sp>
        <p:sp>
          <p:nvSpPr>
            <p:cNvPr id="19498" name="Line 42"/>
            <p:cNvSpPr>
              <a:spLocks noChangeShapeType="1"/>
            </p:cNvSpPr>
            <p:nvPr/>
          </p:nvSpPr>
          <p:spPr bwMode="auto">
            <a:xfrm>
              <a:off x="1661" y="1687"/>
              <a:ext cx="0" cy="18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19499" name="Line 43"/>
            <p:cNvSpPr>
              <a:spLocks noChangeShapeType="1"/>
            </p:cNvSpPr>
            <p:nvPr/>
          </p:nvSpPr>
          <p:spPr bwMode="auto">
            <a:xfrm>
              <a:off x="1654" y="1169"/>
              <a:ext cx="0" cy="18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grpSp>
          <p:nvGrpSpPr>
            <p:cNvPr id="3" name="Group 52"/>
            <p:cNvGrpSpPr>
              <a:grpSpLocks/>
            </p:cNvGrpSpPr>
            <p:nvPr/>
          </p:nvGrpSpPr>
          <p:grpSpPr bwMode="auto">
            <a:xfrm>
              <a:off x="1571" y="1901"/>
              <a:ext cx="2481" cy="191"/>
              <a:chOff x="1571" y="1901"/>
              <a:chExt cx="2481" cy="191"/>
            </a:xfrm>
          </p:grpSpPr>
          <p:sp>
            <p:nvSpPr>
              <p:cNvPr id="19500" name="Rectangle 44"/>
              <p:cNvSpPr>
                <a:spLocks noChangeArrowheads="1"/>
              </p:cNvSpPr>
              <p:nvPr/>
            </p:nvSpPr>
            <p:spPr bwMode="auto">
              <a:xfrm>
                <a:off x="3867" y="1901"/>
                <a:ext cx="185" cy="19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wrap="none" lIns="55562" tIns="26988" rIns="55562" bIns="26988">
                <a:spAutoFit/>
              </a:bodyPr>
              <a:lstStyle/>
              <a:p>
                <a:pPr algn="ctr" defTabSz="330200">
                  <a:buNone/>
                </a:pPr>
                <a:r>
                  <a:rPr lang="en-US" sz="1800"/>
                  <a:t>Q</a:t>
                </a:r>
              </a:p>
            </p:txBody>
          </p:sp>
          <p:sp>
            <p:nvSpPr>
              <p:cNvPr id="19501" name="Rectangle 45"/>
              <p:cNvSpPr>
                <a:spLocks noChangeArrowheads="1"/>
              </p:cNvSpPr>
              <p:nvPr/>
            </p:nvSpPr>
            <p:spPr bwMode="auto">
              <a:xfrm>
                <a:off x="3539" y="1901"/>
                <a:ext cx="185" cy="19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wrap="none" lIns="55562" tIns="26988" rIns="55562" bIns="26988">
                <a:spAutoFit/>
              </a:bodyPr>
              <a:lstStyle/>
              <a:p>
                <a:pPr algn="ctr" defTabSz="330200">
                  <a:buNone/>
                </a:pPr>
                <a:r>
                  <a:rPr lang="en-US" sz="1800"/>
                  <a:t>Q</a:t>
                </a:r>
              </a:p>
            </p:txBody>
          </p:sp>
          <p:sp>
            <p:nvSpPr>
              <p:cNvPr id="19502" name="Rectangle 46"/>
              <p:cNvSpPr>
                <a:spLocks noChangeArrowheads="1"/>
              </p:cNvSpPr>
              <p:nvPr/>
            </p:nvSpPr>
            <p:spPr bwMode="auto">
              <a:xfrm>
                <a:off x="3211" y="1901"/>
                <a:ext cx="185" cy="19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wrap="none" lIns="55562" tIns="26988" rIns="55562" bIns="26988">
                <a:spAutoFit/>
              </a:bodyPr>
              <a:lstStyle/>
              <a:p>
                <a:pPr algn="ctr" defTabSz="330200">
                  <a:buNone/>
                </a:pPr>
                <a:r>
                  <a:rPr lang="en-US" sz="1800"/>
                  <a:t>Q</a:t>
                </a:r>
              </a:p>
            </p:txBody>
          </p:sp>
          <p:sp>
            <p:nvSpPr>
              <p:cNvPr id="19503" name="Rectangle 47"/>
              <p:cNvSpPr>
                <a:spLocks noChangeArrowheads="1"/>
              </p:cNvSpPr>
              <p:nvPr/>
            </p:nvSpPr>
            <p:spPr bwMode="auto">
              <a:xfrm>
                <a:off x="2883" y="1901"/>
                <a:ext cx="185" cy="19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wrap="none" lIns="55562" tIns="26988" rIns="55562" bIns="26988">
                <a:spAutoFit/>
              </a:bodyPr>
              <a:lstStyle/>
              <a:p>
                <a:pPr algn="ctr" defTabSz="330200">
                  <a:buNone/>
                </a:pPr>
                <a:r>
                  <a:rPr lang="en-US" sz="1800"/>
                  <a:t>Q</a:t>
                </a:r>
              </a:p>
            </p:txBody>
          </p:sp>
          <p:sp>
            <p:nvSpPr>
              <p:cNvPr id="19504" name="Rectangle 48"/>
              <p:cNvSpPr>
                <a:spLocks noChangeArrowheads="1"/>
              </p:cNvSpPr>
              <p:nvPr/>
            </p:nvSpPr>
            <p:spPr bwMode="auto">
              <a:xfrm>
                <a:off x="2555" y="1901"/>
                <a:ext cx="185" cy="19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wrap="none" lIns="55562" tIns="26988" rIns="55562" bIns="26988">
                <a:spAutoFit/>
              </a:bodyPr>
              <a:lstStyle/>
              <a:p>
                <a:pPr algn="ctr" defTabSz="330200">
                  <a:buNone/>
                </a:pPr>
                <a:r>
                  <a:rPr lang="en-US" sz="1800"/>
                  <a:t>Q</a:t>
                </a:r>
              </a:p>
            </p:txBody>
          </p:sp>
          <p:sp>
            <p:nvSpPr>
              <p:cNvPr id="19505" name="Rectangle 49"/>
              <p:cNvSpPr>
                <a:spLocks noChangeArrowheads="1"/>
              </p:cNvSpPr>
              <p:nvPr/>
            </p:nvSpPr>
            <p:spPr bwMode="auto">
              <a:xfrm>
                <a:off x="2227" y="1901"/>
                <a:ext cx="185" cy="19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wrap="none" lIns="55562" tIns="26988" rIns="55562" bIns="26988">
                <a:spAutoFit/>
              </a:bodyPr>
              <a:lstStyle/>
              <a:p>
                <a:pPr algn="ctr" defTabSz="330200">
                  <a:buNone/>
                </a:pPr>
                <a:r>
                  <a:rPr lang="en-US" sz="1800"/>
                  <a:t>Q</a:t>
                </a:r>
              </a:p>
            </p:txBody>
          </p:sp>
          <p:sp>
            <p:nvSpPr>
              <p:cNvPr id="19506" name="Rectangle 50"/>
              <p:cNvSpPr>
                <a:spLocks noChangeArrowheads="1"/>
              </p:cNvSpPr>
              <p:nvPr/>
            </p:nvSpPr>
            <p:spPr bwMode="auto">
              <a:xfrm>
                <a:off x="1899" y="1901"/>
                <a:ext cx="185" cy="19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wrap="none" lIns="55562" tIns="26988" rIns="55562" bIns="26988">
                <a:spAutoFit/>
              </a:bodyPr>
              <a:lstStyle/>
              <a:p>
                <a:pPr algn="ctr" defTabSz="330200">
                  <a:buNone/>
                </a:pPr>
                <a:r>
                  <a:rPr lang="en-US" sz="1800"/>
                  <a:t>Q</a:t>
                </a:r>
              </a:p>
            </p:txBody>
          </p:sp>
          <p:sp>
            <p:nvSpPr>
              <p:cNvPr id="19507" name="Rectangle 51"/>
              <p:cNvSpPr>
                <a:spLocks noChangeArrowheads="1"/>
              </p:cNvSpPr>
              <p:nvPr/>
            </p:nvSpPr>
            <p:spPr bwMode="auto">
              <a:xfrm>
                <a:off x="1571" y="1901"/>
                <a:ext cx="185" cy="19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wrap="none" lIns="55562" tIns="26988" rIns="55562" bIns="26988">
                <a:spAutoFit/>
              </a:bodyPr>
              <a:lstStyle/>
              <a:p>
                <a:pPr algn="ctr" defTabSz="330200">
                  <a:buNone/>
                </a:pPr>
                <a:r>
                  <a:rPr lang="en-US" sz="1800"/>
                  <a:t>Q</a:t>
                </a:r>
              </a:p>
            </p:txBody>
          </p:sp>
        </p:grpSp>
        <p:sp>
          <p:nvSpPr>
            <p:cNvPr id="19509" name="Rectangle 53"/>
            <p:cNvSpPr>
              <a:spLocks noChangeArrowheads="1"/>
            </p:cNvSpPr>
            <p:nvPr/>
          </p:nvSpPr>
          <p:spPr bwMode="auto">
            <a:xfrm>
              <a:off x="1567" y="943"/>
              <a:ext cx="183" cy="1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55562" tIns="26988" rIns="55562" bIns="26988">
              <a:spAutoFit/>
            </a:bodyPr>
            <a:lstStyle/>
            <a:p>
              <a:pPr algn="ctr" defTabSz="330200">
                <a:buNone/>
              </a:pPr>
              <a:r>
                <a:rPr lang="en-US" sz="1800"/>
                <a:t>D</a:t>
              </a:r>
            </a:p>
          </p:txBody>
        </p:sp>
        <p:sp>
          <p:nvSpPr>
            <p:cNvPr id="19510" name="Line 54"/>
            <p:cNvSpPr>
              <a:spLocks noChangeShapeType="1"/>
            </p:cNvSpPr>
            <p:nvPr/>
          </p:nvSpPr>
          <p:spPr bwMode="auto">
            <a:xfrm flipH="1">
              <a:off x="1292" y="1608"/>
              <a:ext cx="2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19511" name="Rectangle 55"/>
            <p:cNvSpPr>
              <a:spLocks noChangeArrowheads="1"/>
            </p:cNvSpPr>
            <p:nvPr/>
          </p:nvSpPr>
          <p:spPr bwMode="auto">
            <a:xfrm>
              <a:off x="891" y="1481"/>
              <a:ext cx="217" cy="21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>
                <a:buNone/>
              </a:pPr>
              <a:r>
                <a:rPr lang="en-US" sz="1800"/>
                <a:t>C</a:t>
              </a:r>
            </a:p>
          </p:txBody>
        </p:sp>
        <p:sp>
          <p:nvSpPr>
            <p:cNvPr id="19512" name="Line 56"/>
            <p:cNvSpPr>
              <a:spLocks noChangeShapeType="1"/>
            </p:cNvSpPr>
            <p:nvPr/>
          </p:nvSpPr>
          <p:spPr bwMode="auto">
            <a:xfrm>
              <a:off x="1175" y="1424"/>
              <a:ext cx="312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19513" name="Rectangle 57"/>
            <p:cNvSpPr>
              <a:spLocks noChangeArrowheads="1"/>
            </p:cNvSpPr>
            <p:nvPr/>
          </p:nvSpPr>
          <p:spPr bwMode="auto">
            <a:xfrm>
              <a:off x="866" y="1238"/>
              <a:ext cx="299" cy="21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>
                <a:buNone/>
              </a:pPr>
              <a:r>
                <a:rPr lang="en-US" sz="1800"/>
                <a:t>En</a:t>
              </a:r>
            </a:p>
          </p:txBody>
        </p:sp>
      </p:grpSp>
      <p:sp>
        <p:nvSpPr>
          <p:cNvPr id="65" name="Freeform 5"/>
          <p:cNvSpPr>
            <a:spLocks/>
          </p:cNvSpPr>
          <p:nvPr/>
        </p:nvSpPr>
        <p:spPr bwMode="auto">
          <a:xfrm>
            <a:off x="2366185" y="2476103"/>
            <a:ext cx="74613" cy="153194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96" y="96"/>
              </a:cxn>
              <a:cxn ang="0">
                <a:pos x="0" y="192"/>
              </a:cxn>
            </a:cxnLst>
            <a:rect l="0" t="0" r="r" b="b"/>
            <a:pathLst>
              <a:path w="97" h="193">
                <a:moveTo>
                  <a:pt x="0" y="0"/>
                </a:moveTo>
                <a:lnTo>
                  <a:pt x="96" y="96"/>
                </a:lnTo>
                <a:lnTo>
                  <a:pt x="0" y="192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None/>
            </a:pPr>
            <a:endParaRPr lang="en-US"/>
          </a:p>
        </p:txBody>
      </p:sp>
      <p:sp>
        <p:nvSpPr>
          <p:cNvPr id="66" name="Freeform 5"/>
          <p:cNvSpPr>
            <a:spLocks/>
          </p:cNvSpPr>
          <p:nvPr/>
        </p:nvSpPr>
        <p:spPr bwMode="auto">
          <a:xfrm>
            <a:off x="2890740" y="2476103"/>
            <a:ext cx="74613" cy="153194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96" y="96"/>
              </a:cxn>
              <a:cxn ang="0">
                <a:pos x="0" y="192"/>
              </a:cxn>
            </a:cxnLst>
            <a:rect l="0" t="0" r="r" b="b"/>
            <a:pathLst>
              <a:path w="97" h="193">
                <a:moveTo>
                  <a:pt x="0" y="0"/>
                </a:moveTo>
                <a:lnTo>
                  <a:pt x="96" y="96"/>
                </a:lnTo>
                <a:lnTo>
                  <a:pt x="0" y="192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None/>
            </a:pPr>
            <a:endParaRPr lang="en-US"/>
          </a:p>
        </p:txBody>
      </p:sp>
      <p:sp>
        <p:nvSpPr>
          <p:cNvPr id="67" name="Freeform 5"/>
          <p:cNvSpPr>
            <a:spLocks/>
          </p:cNvSpPr>
          <p:nvPr/>
        </p:nvSpPr>
        <p:spPr bwMode="auto">
          <a:xfrm>
            <a:off x="3418218" y="2472051"/>
            <a:ext cx="74613" cy="153194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96" y="96"/>
              </a:cxn>
              <a:cxn ang="0">
                <a:pos x="0" y="192"/>
              </a:cxn>
            </a:cxnLst>
            <a:rect l="0" t="0" r="r" b="b"/>
            <a:pathLst>
              <a:path w="97" h="193">
                <a:moveTo>
                  <a:pt x="0" y="0"/>
                </a:moveTo>
                <a:lnTo>
                  <a:pt x="96" y="96"/>
                </a:lnTo>
                <a:lnTo>
                  <a:pt x="0" y="192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None/>
            </a:pPr>
            <a:endParaRPr lang="en-US"/>
          </a:p>
        </p:txBody>
      </p:sp>
      <p:sp>
        <p:nvSpPr>
          <p:cNvPr id="69" name="Freeform 5"/>
          <p:cNvSpPr>
            <a:spLocks/>
          </p:cNvSpPr>
          <p:nvPr/>
        </p:nvSpPr>
        <p:spPr bwMode="auto">
          <a:xfrm>
            <a:off x="3937000" y="2472051"/>
            <a:ext cx="74613" cy="153194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96" y="96"/>
              </a:cxn>
              <a:cxn ang="0">
                <a:pos x="0" y="192"/>
              </a:cxn>
            </a:cxnLst>
            <a:rect l="0" t="0" r="r" b="b"/>
            <a:pathLst>
              <a:path w="97" h="193">
                <a:moveTo>
                  <a:pt x="0" y="0"/>
                </a:moveTo>
                <a:lnTo>
                  <a:pt x="96" y="96"/>
                </a:lnTo>
                <a:lnTo>
                  <a:pt x="0" y="192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None/>
            </a:pPr>
            <a:endParaRPr lang="en-US"/>
          </a:p>
        </p:txBody>
      </p:sp>
      <p:sp>
        <p:nvSpPr>
          <p:cNvPr id="70" name="Freeform 5"/>
          <p:cNvSpPr>
            <a:spLocks/>
          </p:cNvSpPr>
          <p:nvPr/>
        </p:nvSpPr>
        <p:spPr bwMode="auto">
          <a:xfrm>
            <a:off x="4463901" y="2472051"/>
            <a:ext cx="74613" cy="153194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96" y="96"/>
              </a:cxn>
              <a:cxn ang="0">
                <a:pos x="0" y="192"/>
              </a:cxn>
            </a:cxnLst>
            <a:rect l="0" t="0" r="r" b="b"/>
            <a:pathLst>
              <a:path w="97" h="193">
                <a:moveTo>
                  <a:pt x="0" y="0"/>
                </a:moveTo>
                <a:lnTo>
                  <a:pt x="96" y="96"/>
                </a:lnTo>
                <a:lnTo>
                  <a:pt x="0" y="192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None/>
            </a:pPr>
            <a:endParaRPr lang="en-US"/>
          </a:p>
        </p:txBody>
      </p:sp>
      <p:sp>
        <p:nvSpPr>
          <p:cNvPr id="71" name="Freeform 5"/>
          <p:cNvSpPr>
            <a:spLocks/>
          </p:cNvSpPr>
          <p:nvPr/>
        </p:nvSpPr>
        <p:spPr bwMode="auto">
          <a:xfrm>
            <a:off x="4971254" y="2472051"/>
            <a:ext cx="74613" cy="153194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96" y="96"/>
              </a:cxn>
              <a:cxn ang="0">
                <a:pos x="0" y="192"/>
              </a:cxn>
            </a:cxnLst>
            <a:rect l="0" t="0" r="r" b="b"/>
            <a:pathLst>
              <a:path w="97" h="193">
                <a:moveTo>
                  <a:pt x="0" y="0"/>
                </a:moveTo>
                <a:lnTo>
                  <a:pt x="96" y="96"/>
                </a:lnTo>
                <a:lnTo>
                  <a:pt x="0" y="192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None/>
            </a:pPr>
            <a:endParaRPr lang="en-US"/>
          </a:p>
        </p:txBody>
      </p:sp>
      <p:sp>
        <p:nvSpPr>
          <p:cNvPr id="72" name="Freeform 5"/>
          <p:cNvSpPr>
            <a:spLocks/>
          </p:cNvSpPr>
          <p:nvPr/>
        </p:nvSpPr>
        <p:spPr bwMode="auto">
          <a:xfrm>
            <a:off x="5499100" y="2472051"/>
            <a:ext cx="74613" cy="153194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96" y="96"/>
              </a:cxn>
              <a:cxn ang="0">
                <a:pos x="0" y="192"/>
              </a:cxn>
            </a:cxnLst>
            <a:rect l="0" t="0" r="r" b="b"/>
            <a:pathLst>
              <a:path w="97" h="193">
                <a:moveTo>
                  <a:pt x="0" y="0"/>
                </a:moveTo>
                <a:lnTo>
                  <a:pt x="96" y="96"/>
                </a:lnTo>
                <a:lnTo>
                  <a:pt x="0" y="192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None/>
            </a:pPr>
            <a:endParaRPr lang="en-US"/>
          </a:p>
        </p:txBody>
      </p:sp>
      <p:sp>
        <p:nvSpPr>
          <p:cNvPr id="73" name="Freeform 5"/>
          <p:cNvSpPr>
            <a:spLocks/>
          </p:cNvSpPr>
          <p:nvPr/>
        </p:nvSpPr>
        <p:spPr bwMode="auto">
          <a:xfrm>
            <a:off x="5990501" y="2472051"/>
            <a:ext cx="74613" cy="153194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96" y="96"/>
              </a:cxn>
              <a:cxn ang="0">
                <a:pos x="0" y="192"/>
              </a:cxn>
            </a:cxnLst>
            <a:rect l="0" t="0" r="r" b="b"/>
            <a:pathLst>
              <a:path w="97" h="193">
                <a:moveTo>
                  <a:pt x="0" y="0"/>
                </a:moveTo>
                <a:lnTo>
                  <a:pt x="96" y="96"/>
                </a:lnTo>
                <a:lnTo>
                  <a:pt x="0" y="192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None/>
            </a:pP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December 23, 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http://csg.csail.mit.edu/CACA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M02-</a:t>
            </a:r>
            <a:fld id="{EC0A9AF3-268B-496B-8C8B-87FFEF969083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689401" y="305368"/>
            <a:ext cx="7162800" cy="1143000"/>
          </a:xfrm>
          <a:noFill/>
          <a:ln/>
        </p:spPr>
        <p:txBody>
          <a:bodyPr/>
          <a:lstStyle/>
          <a:p>
            <a:r>
              <a:rPr lang="en-US" dirty="0"/>
              <a:t>Register Files</a:t>
            </a:r>
          </a:p>
        </p:txBody>
      </p:sp>
      <p:grpSp>
        <p:nvGrpSpPr>
          <p:cNvPr id="2" name="Group 25"/>
          <p:cNvGrpSpPr>
            <a:grpSpLocks/>
          </p:cNvGrpSpPr>
          <p:nvPr/>
        </p:nvGrpSpPr>
        <p:grpSpPr bwMode="auto">
          <a:xfrm>
            <a:off x="1493838" y="1411175"/>
            <a:ext cx="6167438" cy="2028825"/>
            <a:chOff x="941" y="734"/>
            <a:chExt cx="3885" cy="1278"/>
          </a:xfrm>
        </p:grpSpPr>
        <p:sp>
          <p:nvSpPr>
            <p:cNvPr id="20483" name="Rectangle 3"/>
            <p:cNvSpPr>
              <a:spLocks noChangeArrowheads="1"/>
            </p:cNvSpPr>
            <p:nvPr/>
          </p:nvSpPr>
          <p:spPr bwMode="auto">
            <a:xfrm>
              <a:off x="2338" y="1116"/>
              <a:ext cx="1040" cy="896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0484" name="Line 4"/>
            <p:cNvSpPr>
              <a:spLocks noChangeShapeType="1"/>
            </p:cNvSpPr>
            <p:nvPr/>
          </p:nvSpPr>
          <p:spPr bwMode="auto">
            <a:xfrm>
              <a:off x="1810" y="1204"/>
              <a:ext cx="51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0485" name="Line 5"/>
            <p:cNvSpPr>
              <a:spLocks noChangeShapeType="1"/>
            </p:cNvSpPr>
            <p:nvPr/>
          </p:nvSpPr>
          <p:spPr bwMode="auto">
            <a:xfrm>
              <a:off x="1810" y="1444"/>
              <a:ext cx="51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0486" name="Line 6"/>
            <p:cNvSpPr>
              <a:spLocks noChangeShapeType="1"/>
            </p:cNvSpPr>
            <p:nvPr/>
          </p:nvSpPr>
          <p:spPr bwMode="auto">
            <a:xfrm>
              <a:off x="1810" y="1716"/>
              <a:ext cx="51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grpSp>
          <p:nvGrpSpPr>
            <p:cNvPr id="3" name="Group 9"/>
            <p:cNvGrpSpPr>
              <a:grpSpLocks/>
            </p:cNvGrpSpPr>
            <p:nvPr/>
          </p:nvGrpSpPr>
          <p:grpSpPr bwMode="auto">
            <a:xfrm>
              <a:off x="3394" y="1142"/>
              <a:ext cx="1424" cy="214"/>
              <a:chOff x="3394" y="1142"/>
              <a:chExt cx="1424" cy="214"/>
            </a:xfrm>
          </p:grpSpPr>
          <p:sp>
            <p:nvSpPr>
              <p:cNvPr id="20487" name="Line 7"/>
              <p:cNvSpPr>
                <a:spLocks noChangeShapeType="1"/>
              </p:cNvSpPr>
              <p:nvPr/>
            </p:nvSpPr>
            <p:spPr bwMode="auto">
              <a:xfrm>
                <a:off x="3394" y="1252"/>
                <a:ext cx="51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pPr>
                  <a:buNone/>
                </a:pPr>
                <a:endParaRPr lang="en-US"/>
              </a:p>
            </p:txBody>
          </p:sp>
          <p:sp>
            <p:nvSpPr>
              <p:cNvPr id="20488" name="Rectangle 8"/>
              <p:cNvSpPr>
                <a:spLocks noChangeArrowheads="1"/>
              </p:cNvSpPr>
              <p:nvPr/>
            </p:nvSpPr>
            <p:spPr bwMode="auto">
              <a:xfrm>
                <a:off x="3905" y="1142"/>
                <a:ext cx="913" cy="214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>
                  <a:buNone/>
                </a:pPr>
                <a:r>
                  <a:rPr lang="en-US" sz="1800"/>
                  <a:t>ReadData1</a:t>
                </a:r>
              </a:p>
            </p:txBody>
          </p:sp>
        </p:grpSp>
        <p:sp>
          <p:nvSpPr>
            <p:cNvPr id="20490" name="Rectangle 10"/>
            <p:cNvSpPr>
              <a:spLocks noChangeArrowheads="1"/>
            </p:cNvSpPr>
            <p:nvPr/>
          </p:nvSpPr>
          <p:spPr bwMode="auto">
            <a:xfrm>
              <a:off x="3904" y="1539"/>
              <a:ext cx="849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0491" name="Rectangle 11"/>
            <p:cNvSpPr>
              <a:spLocks noChangeArrowheads="1"/>
            </p:cNvSpPr>
            <p:nvPr/>
          </p:nvSpPr>
          <p:spPr bwMode="auto">
            <a:xfrm>
              <a:off x="986" y="1094"/>
              <a:ext cx="796" cy="21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>
                <a:buNone/>
              </a:pPr>
              <a:r>
                <a:rPr lang="en-US" sz="1800" dirty="0"/>
                <a:t>ReadSel1</a:t>
              </a:r>
            </a:p>
          </p:txBody>
        </p:sp>
        <p:sp>
          <p:nvSpPr>
            <p:cNvPr id="20492" name="Rectangle 12"/>
            <p:cNvSpPr>
              <a:spLocks noChangeArrowheads="1"/>
            </p:cNvSpPr>
            <p:nvPr/>
          </p:nvSpPr>
          <p:spPr bwMode="auto">
            <a:xfrm>
              <a:off x="968" y="1312"/>
              <a:ext cx="796" cy="21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>
                <a:buNone/>
              </a:pPr>
              <a:r>
                <a:rPr lang="en-US" sz="1800" dirty="0"/>
                <a:t>ReadSel2</a:t>
              </a:r>
            </a:p>
          </p:txBody>
        </p:sp>
        <p:sp>
          <p:nvSpPr>
            <p:cNvPr id="20493" name="Rectangle 13"/>
            <p:cNvSpPr>
              <a:spLocks noChangeArrowheads="1"/>
            </p:cNvSpPr>
            <p:nvPr/>
          </p:nvSpPr>
          <p:spPr bwMode="auto">
            <a:xfrm>
              <a:off x="1021" y="1574"/>
              <a:ext cx="727" cy="21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>
                <a:buNone/>
              </a:pPr>
              <a:r>
                <a:rPr lang="en-US" sz="1800" dirty="0" err="1" smtClean="0"/>
                <a:t>WriteSel</a:t>
              </a:r>
              <a:endParaRPr lang="en-US" sz="1800" dirty="0"/>
            </a:p>
          </p:txBody>
        </p:sp>
        <p:sp>
          <p:nvSpPr>
            <p:cNvPr id="20494" name="Rectangle 14"/>
            <p:cNvSpPr>
              <a:spLocks noChangeArrowheads="1"/>
            </p:cNvSpPr>
            <p:nvPr/>
          </p:nvSpPr>
          <p:spPr bwMode="auto">
            <a:xfrm>
              <a:off x="2442" y="1215"/>
              <a:ext cx="838" cy="67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ctr">
                <a:buNone/>
              </a:pPr>
              <a:r>
                <a:rPr lang="en-US"/>
                <a:t>Register </a:t>
              </a:r>
            </a:p>
            <a:p>
              <a:pPr algn="ctr">
                <a:buNone/>
              </a:pPr>
              <a:r>
                <a:rPr lang="en-US"/>
                <a:t>file</a:t>
              </a:r>
            </a:p>
            <a:p>
              <a:pPr algn="ctr">
                <a:buNone/>
              </a:pPr>
              <a:r>
                <a:rPr lang="en-US"/>
                <a:t>2R + 1W</a:t>
              </a:r>
            </a:p>
          </p:txBody>
        </p:sp>
        <p:sp>
          <p:nvSpPr>
            <p:cNvPr id="20495" name="Line 15"/>
            <p:cNvSpPr>
              <a:spLocks noChangeShapeType="1"/>
            </p:cNvSpPr>
            <p:nvPr/>
          </p:nvSpPr>
          <p:spPr bwMode="auto">
            <a:xfrm>
              <a:off x="3402" y="1460"/>
              <a:ext cx="51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0496" name="Rectangle 16"/>
            <p:cNvSpPr>
              <a:spLocks noChangeArrowheads="1"/>
            </p:cNvSpPr>
            <p:nvPr/>
          </p:nvSpPr>
          <p:spPr bwMode="auto">
            <a:xfrm>
              <a:off x="3913" y="1334"/>
              <a:ext cx="913" cy="21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>
                <a:buNone/>
              </a:pPr>
              <a:r>
                <a:rPr lang="en-US" sz="1800"/>
                <a:t>ReadData2</a:t>
              </a:r>
            </a:p>
          </p:txBody>
        </p:sp>
        <p:sp>
          <p:nvSpPr>
            <p:cNvPr id="20497" name="Line 17"/>
            <p:cNvSpPr>
              <a:spLocks noChangeShapeType="1"/>
            </p:cNvSpPr>
            <p:nvPr/>
          </p:nvSpPr>
          <p:spPr bwMode="auto">
            <a:xfrm>
              <a:off x="1794" y="1892"/>
              <a:ext cx="51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0498" name="Rectangle 18"/>
            <p:cNvSpPr>
              <a:spLocks noChangeArrowheads="1"/>
            </p:cNvSpPr>
            <p:nvPr/>
          </p:nvSpPr>
          <p:spPr bwMode="auto">
            <a:xfrm>
              <a:off x="941" y="1750"/>
              <a:ext cx="844" cy="21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>
                <a:buNone/>
              </a:pPr>
              <a:r>
                <a:rPr lang="en-US" sz="1800" dirty="0" err="1" smtClean="0"/>
                <a:t>WriteData</a:t>
              </a:r>
              <a:endParaRPr lang="en-US" sz="1800" dirty="0"/>
            </a:p>
          </p:txBody>
        </p:sp>
        <p:sp>
          <p:nvSpPr>
            <p:cNvPr id="20499" name="Rectangle 19"/>
            <p:cNvSpPr>
              <a:spLocks noChangeArrowheads="1"/>
            </p:cNvSpPr>
            <p:nvPr/>
          </p:nvSpPr>
          <p:spPr bwMode="auto">
            <a:xfrm>
              <a:off x="2880" y="761"/>
              <a:ext cx="350" cy="21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>
                <a:buNone/>
              </a:pPr>
              <a:r>
                <a:rPr lang="en-US" sz="1800"/>
                <a:t>WE</a:t>
              </a:r>
            </a:p>
          </p:txBody>
        </p:sp>
        <p:sp>
          <p:nvSpPr>
            <p:cNvPr id="20500" name="Line 20"/>
            <p:cNvSpPr>
              <a:spLocks noChangeShapeType="1"/>
            </p:cNvSpPr>
            <p:nvPr/>
          </p:nvSpPr>
          <p:spPr bwMode="auto">
            <a:xfrm>
              <a:off x="2914" y="760"/>
              <a:ext cx="0" cy="344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0501" name="Line 21"/>
            <p:cNvSpPr>
              <a:spLocks noChangeShapeType="1"/>
            </p:cNvSpPr>
            <p:nvPr/>
          </p:nvSpPr>
          <p:spPr bwMode="auto">
            <a:xfrm>
              <a:off x="2530" y="952"/>
              <a:ext cx="0" cy="1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0502" name="Rectangle 22"/>
            <p:cNvSpPr>
              <a:spLocks noChangeArrowheads="1"/>
            </p:cNvSpPr>
            <p:nvPr/>
          </p:nvSpPr>
          <p:spPr bwMode="auto">
            <a:xfrm>
              <a:off x="2353" y="734"/>
              <a:ext cx="507" cy="21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>
                <a:buNone/>
              </a:pPr>
              <a:r>
                <a:rPr lang="en-US" sz="1800"/>
                <a:t>Clock</a:t>
              </a:r>
            </a:p>
          </p:txBody>
        </p:sp>
        <p:sp>
          <p:nvSpPr>
            <p:cNvPr id="20503" name="Line 23"/>
            <p:cNvSpPr>
              <a:spLocks noChangeShapeType="1"/>
            </p:cNvSpPr>
            <p:nvPr/>
          </p:nvSpPr>
          <p:spPr bwMode="auto">
            <a:xfrm>
              <a:off x="2470" y="1128"/>
              <a:ext cx="40" cy="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0504" name="Line 24"/>
            <p:cNvSpPr>
              <a:spLocks noChangeShapeType="1"/>
            </p:cNvSpPr>
            <p:nvPr/>
          </p:nvSpPr>
          <p:spPr bwMode="auto">
            <a:xfrm flipV="1">
              <a:off x="2526" y="1104"/>
              <a:ext cx="64" cy="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</p:grpSp>
      <p:sp>
        <p:nvSpPr>
          <p:cNvPr id="20506" name="Rectangle 26"/>
          <p:cNvSpPr>
            <a:spLocks noChangeArrowheads="1"/>
          </p:cNvSpPr>
          <p:nvPr/>
        </p:nvSpPr>
        <p:spPr bwMode="auto">
          <a:xfrm>
            <a:off x="364394" y="5710237"/>
            <a:ext cx="3969481" cy="920765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>
              <a:buNone/>
            </a:pPr>
            <a:r>
              <a:rPr lang="en-US" i="1" dirty="0" smtClean="0"/>
              <a:t>Reads are combinational and not affected by the write until the next clock cycle</a:t>
            </a:r>
            <a:endParaRPr lang="en-US" i="1" dirty="0"/>
          </a:p>
        </p:txBody>
      </p:sp>
      <p:grpSp>
        <p:nvGrpSpPr>
          <p:cNvPr id="4" name="Group 65"/>
          <p:cNvGrpSpPr>
            <a:grpSpLocks/>
          </p:cNvGrpSpPr>
          <p:nvPr/>
        </p:nvGrpSpPr>
        <p:grpSpPr bwMode="auto">
          <a:xfrm>
            <a:off x="708025" y="3527425"/>
            <a:ext cx="8335963" cy="2565400"/>
            <a:chOff x="446" y="2282"/>
            <a:chExt cx="5251" cy="1616"/>
          </a:xfrm>
        </p:grpSpPr>
        <p:sp>
          <p:nvSpPr>
            <p:cNvPr id="20507" name="Rectangle 27"/>
            <p:cNvSpPr>
              <a:spLocks noChangeArrowheads="1"/>
            </p:cNvSpPr>
            <p:nvPr/>
          </p:nvSpPr>
          <p:spPr bwMode="auto">
            <a:xfrm>
              <a:off x="1975" y="2905"/>
              <a:ext cx="1720" cy="216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0508" name="Rectangle 28"/>
            <p:cNvSpPr>
              <a:spLocks noChangeArrowheads="1"/>
            </p:cNvSpPr>
            <p:nvPr/>
          </p:nvSpPr>
          <p:spPr bwMode="auto">
            <a:xfrm>
              <a:off x="1967" y="3385"/>
              <a:ext cx="1720" cy="216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0509" name="Line 29"/>
            <p:cNvSpPr>
              <a:spLocks noChangeShapeType="1"/>
            </p:cNvSpPr>
            <p:nvPr/>
          </p:nvSpPr>
          <p:spPr bwMode="auto">
            <a:xfrm>
              <a:off x="3032" y="3297"/>
              <a:ext cx="1200" cy="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0510" name="Line 30"/>
            <p:cNvSpPr>
              <a:spLocks noChangeShapeType="1"/>
            </p:cNvSpPr>
            <p:nvPr/>
          </p:nvSpPr>
          <p:spPr bwMode="auto">
            <a:xfrm flipV="1">
              <a:off x="3024" y="3129"/>
              <a:ext cx="0" cy="17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0511" name="Line 31"/>
            <p:cNvSpPr>
              <a:spLocks noChangeShapeType="1"/>
            </p:cNvSpPr>
            <p:nvPr/>
          </p:nvSpPr>
          <p:spPr bwMode="auto">
            <a:xfrm>
              <a:off x="3012" y="3778"/>
              <a:ext cx="111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0512" name="Line 32"/>
            <p:cNvSpPr>
              <a:spLocks noChangeShapeType="1"/>
            </p:cNvSpPr>
            <p:nvPr/>
          </p:nvSpPr>
          <p:spPr bwMode="auto">
            <a:xfrm flipV="1">
              <a:off x="3015" y="3601"/>
              <a:ext cx="0" cy="17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0513" name="Rectangle 33"/>
            <p:cNvSpPr>
              <a:spLocks noChangeArrowheads="1"/>
            </p:cNvSpPr>
            <p:nvPr/>
          </p:nvSpPr>
          <p:spPr bwMode="auto">
            <a:xfrm>
              <a:off x="2574" y="3379"/>
              <a:ext cx="821" cy="21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>
                <a:buNone/>
              </a:pPr>
              <a:r>
                <a:rPr lang="en-US" sz="1800" dirty="0"/>
                <a:t>register 1</a:t>
              </a:r>
            </a:p>
          </p:txBody>
        </p:sp>
        <p:sp>
          <p:nvSpPr>
            <p:cNvPr id="20514" name="Freeform 34"/>
            <p:cNvSpPr>
              <a:spLocks/>
            </p:cNvSpPr>
            <p:nvPr/>
          </p:nvSpPr>
          <p:spPr bwMode="auto">
            <a:xfrm>
              <a:off x="1977" y="3046"/>
              <a:ext cx="50" cy="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9" y="38"/>
                </a:cxn>
                <a:cxn ang="0">
                  <a:pos x="0" y="75"/>
                </a:cxn>
              </a:cxnLst>
              <a:rect l="0" t="0" r="r" b="b"/>
              <a:pathLst>
                <a:path w="50" h="76">
                  <a:moveTo>
                    <a:pt x="0" y="0"/>
                  </a:moveTo>
                  <a:lnTo>
                    <a:pt x="49" y="38"/>
                  </a:lnTo>
                  <a:lnTo>
                    <a:pt x="0" y="75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0515" name="Line 35"/>
            <p:cNvSpPr>
              <a:spLocks noChangeShapeType="1"/>
            </p:cNvSpPr>
            <p:nvPr/>
          </p:nvSpPr>
          <p:spPr bwMode="auto">
            <a:xfrm flipH="1">
              <a:off x="1747" y="3089"/>
              <a:ext cx="2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0516" name="Line 36"/>
            <p:cNvSpPr>
              <a:spLocks noChangeShapeType="1"/>
            </p:cNvSpPr>
            <p:nvPr/>
          </p:nvSpPr>
          <p:spPr bwMode="auto">
            <a:xfrm>
              <a:off x="1516" y="2993"/>
              <a:ext cx="464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0517" name="Freeform 37"/>
            <p:cNvSpPr>
              <a:spLocks/>
            </p:cNvSpPr>
            <p:nvPr/>
          </p:nvSpPr>
          <p:spPr bwMode="auto">
            <a:xfrm>
              <a:off x="1969" y="3534"/>
              <a:ext cx="50" cy="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9" y="38"/>
                </a:cxn>
                <a:cxn ang="0">
                  <a:pos x="0" y="75"/>
                </a:cxn>
              </a:cxnLst>
              <a:rect l="0" t="0" r="r" b="b"/>
              <a:pathLst>
                <a:path w="50" h="76">
                  <a:moveTo>
                    <a:pt x="0" y="0"/>
                  </a:moveTo>
                  <a:lnTo>
                    <a:pt x="49" y="38"/>
                  </a:lnTo>
                  <a:lnTo>
                    <a:pt x="0" y="75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0518" name="Line 38"/>
            <p:cNvSpPr>
              <a:spLocks noChangeShapeType="1"/>
            </p:cNvSpPr>
            <p:nvPr/>
          </p:nvSpPr>
          <p:spPr bwMode="auto">
            <a:xfrm flipH="1">
              <a:off x="1755" y="3585"/>
              <a:ext cx="2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0519" name="Freeform 39"/>
            <p:cNvSpPr>
              <a:spLocks/>
            </p:cNvSpPr>
            <p:nvPr/>
          </p:nvSpPr>
          <p:spPr bwMode="auto">
            <a:xfrm>
              <a:off x="1215" y="2905"/>
              <a:ext cx="273" cy="729"/>
            </a:xfrm>
            <a:custGeom>
              <a:avLst/>
              <a:gdLst/>
              <a:ahLst/>
              <a:cxnLst>
                <a:cxn ang="0">
                  <a:pos x="272" y="0"/>
                </a:cxn>
                <a:cxn ang="0">
                  <a:pos x="272" y="728"/>
                </a:cxn>
                <a:cxn ang="0">
                  <a:pos x="0" y="624"/>
                </a:cxn>
                <a:cxn ang="0">
                  <a:pos x="0" y="64"/>
                </a:cxn>
                <a:cxn ang="0">
                  <a:pos x="272" y="0"/>
                </a:cxn>
              </a:cxnLst>
              <a:rect l="0" t="0" r="r" b="b"/>
              <a:pathLst>
                <a:path w="273" h="729">
                  <a:moveTo>
                    <a:pt x="272" y="0"/>
                  </a:moveTo>
                  <a:lnTo>
                    <a:pt x="272" y="728"/>
                  </a:lnTo>
                  <a:lnTo>
                    <a:pt x="0" y="624"/>
                  </a:lnTo>
                  <a:lnTo>
                    <a:pt x="0" y="64"/>
                  </a:lnTo>
                  <a:lnTo>
                    <a:pt x="272" y="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0520" name="Line 40"/>
            <p:cNvSpPr>
              <a:spLocks noChangeShapeType="1"/>
            </p:cNvSpPr>
            <p:nvPr/>
          </p:nvSpPr>
          <p:spPr bwMode="auto">
            <a:xfrm>
              <a:off x="1359" y="2605"/>
              <a:ext cx="0" cy="3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0521" name="Rectangle 41"/>
            <p:cNvSpPr>
              <a:spLocks noChangeArrowheads="1"/>
            </p:cNvSpPr>
            <p:nvPr/>
          </p:nvSpPr>
          <p:spPr bwMode="auto">
            <a:xfrm>
              <a:off x="1109" y="2371"/>
              <a:ext cx="485" cy="21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ctr">
                <a:buNone/>
              </a:pPr>
              <a:r>
                <a:rPr lang="en-US" sz="1800"/>
                <a:t>WSel</a:t>
              </a:r>
            </a:p>
          </p:txBody>
        </p:sp>
        <p:sp>
          <p:nvSpPr>
            <p:cNvPr id="20522" name="Line 42"/>
            <p:cNvSpPr>
              <a:spLocks noChangeShapeType="1"/>
            </p:cNvSpPr>
            <p:nvPr/>
          </p:nvSpPr>
          <p:spPr bwMode="auto">
            <a:xfrm>
              <a:off x="1500" y="3465"/>
              <a:ext cx="464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0523" name="Line 43"/>
            <p:cNvSpPr>
              <a:spLocks noChangeShapeType="1"/>
            </p:cNvSpPr>
            <p:nvPr/>
          </p:nvSpPr>
          <p:spPr bwMode="auto">
            <a:xfrm>
              <a:off x="740" y="3249"/>
              <a:ext cx="464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0524" name="Line 44"/>
            <p:cNvSpPr>
              <a:spLocks noChangeShapeType="1"/>
            </p:cNvSpPr>
            <p:nvPr/>
          </p:nvSpPr>
          <p:spPr bwMode="auto">
            <a:xfrm>
              <a:off x="1751" y="2605"/>
              <a:ext cx="0" cy="9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0525" name="Rectangle 45"/>
            <p:cNvSpPr>
              <a:spLocks noChangeArrowheads="1"/>
            </p:cNvSpPr>
            <p:nvPr/>
          </p:nvSpPr>
          <p:spPr bwMode="auto">
            <a:xfrm>
              <a:off x="1626" y="2387"/>
              <a:ext cx="217" cy="21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ctr">
                <a:buNone/>
              </a:pPr>
              <a:r>
                <a:rPr lang="en-US" sz="1800"/>
                <a:t>C</a:t>
              </a:r>
            </a:p>
          </p:txBody>
        </p:sp>
        <p:sp>
          <p:nvSpPr>
            <p:cNvPr id="20526" name="Freeform 46"/>
            <p:cNvSpPr>
              <a:spLocks/>
            </p:cNvSpPr>
            <p:nvPr/>
          </p:nvSpPr>
          <p:spPr bwMode="auto">
            <a:xfrm>
              <a:off x="2311" y="2649"/>
              <a:ext cx="138" cy="73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7" y="0"/>
                </a:cxn>
                <a:cxn ang="0">
                  <a:pos x="136" y="736"/>
                </a:cxn>
              </a:cxnLst>
              <a:rect l="0" t="0" r="r" b="b"/>
              <a:pathLst>
                <a:path w="138" h="737">
                  <a:moveTo>
                    <a:pt x="0" y="0"/>
                  </a:moveTo>
                  <a:lnTo>
                    <a:pt x="137" y="0"/>
                  </a:lnTo>
                  <a:lnTo>
                    <a:pt x="136" y="736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0527" name="Rectangle 47"/>
            <p:cNvSpPr>
              <a:spLocks noChangeArrowheads="1"/>
            </p:cNvSpPr>
            <p:nvPr/>
          </p:nvSpPr>
          <p:spPr bwMode="auto">
            <a:xfrm>
              <a:off x="2590" y="2899"/>
              <a:ext cx="821" cy="21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>
                <a:buNone/>
              </a:pPr>
              <a:r>
                <a:rPr lang="en-US" sz="1800" dirty="0"/>
                <a:t>register 0</a:t>
              </a:r>
            </a:p>
          </p:txBody>
        </p:sp>
        <p:sp>
          <p:nvSpPr>
            <p:cNvPr id="20528" name="Freeform 48"/>
            <p:cNvSpPr>
              <a:spLocks/>
            </p:cNvSpPr>
            <p:nvPr/>
          </p:nvSpPr>
          <p:spPr bwMode="auto">
            <a:xfrm>
              <a:off x="2311" y="2585"/>
              <a:ext cx="1" cy="32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328"/>
                </a:cxn>
              </a:cxnLst>
              <a:rect l="0" t="0" r="r" b="b"/>
              <a:pathLst>
                <a:path w="1" h="329">
                  <a:moveTo>
                    <a:pt x="0" y="0"/>
                  </a:moveTo>
                  <a:lnTo>
                    <a:pt x="0" y="328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0529" name="Rectangle 49"/>
            <p:cNvSpPr>
              <a:spLocks noChangeArrowheads="1"/>
            </p:cNvSpPr>
            <p:nvPr/>
          </p:nvSpPr>
          <p:spPr bwMode="auto">
            <a:xfrm>
              <a:off x="2026" y="2379"/>
              <a:ext cx="602" cy="21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ctr">
                <a:buNone/>
              </a:pPr>
              <a:r>
                <a:rPr lang="en-US" sz="1800"/>
                <a:t>WData</a:t>
              </a:r>
            </a:p>
          </p:txBody>
        </p:sp>
        <p:sp>
          <p:nvSpPr>
            <p:cNvPr id="20530" name="Rectangle 50"/>
            <p:cNvSpPr>
              <a:spLocks noChangeArrowheads="1"/>
            </p:cNvSpPr>
            <p:nvPr/>
          </p:nvSpPr>
          <p:spPr bwMode="auto">
            <a:xfrm>
              <a:off x="446" y="3131"/>
              <a:ext cx="350" cy="21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>
                <a:buNone/>
              </a:pPr>
              <a:r>
                <a:rPr lang="en-US" sz="1800"/>
                <a:t>WE</a:t>
              </a:r>
            </a:p>
          </p:txBody>
        </p:sp>
        <p:sp>
          <p:nvSpPr>
            <p:cNvPr id="20531" name="Freeform 51"/>
            <p:cNvSpPr>
              <a:spLocks/>
            </p:cNvSpPr>
            <p:nvPr/>
          </p:nvSpPr>
          <p:spPr bwMode="auto">
            <a:xfrm>
              <a:off x="4511" y="3428"/>
              <a:ext cx="273" cy="47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469"/>
                </a:cxn>
                <a:cxn ang="0">
                  <a:pos x="272" y="402"/>
                </a:cxn>
                <a:cxn ang="0">
                  <a:pos x="271" y="56"/>
                </a:cxn>
                <a:cxn ang="0">
                  <a:pos x="0" y="0"/>
                </a:cxn>
              </a:cxnLst>
              <a:rect l="0" t="0" r="r" b="b"/>
              <a:pathLst>
                <a:path w="273" h="470">
                  <a:moveTo>
                    <a:pt x="0" y="0"/>
                  </a:moveTo>
                  <a:lnTo>
                    <a:pt x="0" y="469"/>
                  </a:lnTo>
                  <a:lnTo>
                    <a:pt x="272" y="402"/>
                  </a:lnTo>
                  <a:lnTo>
                    <a:pt x="271" y="56"/>
                  </a:lnTo>
                  <a:lnTo>
                    <a:pt x="0" y="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0532" name="Line 52"/>
            <p:cNvSpPr>
              <a:spLocks noChangeShapeType="1"/>
            </p:cNvSpPr>
            <p:nvPr/>
          </p:nvSpPr>
          <p:spPr bwMode="auto">
            <a:xfrm>
              <a:off x="4799" y="3655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0533" name="Line 53"/>
            <p:cNvSpPr>
              <a:spLocks noChangeShapeType="1"/>
            </p:cNvSpPr>
            <p:nvPr/>
          </p:nvSpPr>
          <p:spPr bwMode="auto">
            <a:xfrm>
              <a:off x="4655" y="3237"/>
              <a:ext cx="0" cy="2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0534" name="Rectangle 54"/>
            <p:cNvSpPr>
              <a:spLocks noChangeArrowheads="1"/>
            </p:cNvSpPr>
            <p:nvPr/>
          </p:nvSpPr>
          <p:spPr bwMode="auto">
            <a:xfrm>
              <a:off x="4379" y="3075"/>
              <a:ext cx="535" cy="21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ctr">
                <a:buNone/>
              </a:pPr>
              <a:r>
                <a:rPr lang="en-US" sz="1800"/>
                <a:t>RSel2</a:t>
              </a:r>
            </a:p>
          </p:txBody>
        </p:sp>
        <p:sp>
          <p:nvSpPr>
            <p:cNvPr id="20535" name="Rectangle 55"/>
            <p:cNvSpPr>
              <a:spLocks noChangeArrowheads="1"/>
            </p:cNvSpPr>
            <p:nvPr/>
          </p:nvSpPr>
          <p:spPr bwMode="auto">
            <a:xfrm>
              <a:off x="5040" y="3564"/>
              <a:ext cx="652" cy="21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ctr">
                <a:buNone/>
              </a:pPr>
              <a:r>
                <a:rPr lang="en-US" sz="1800"/>
                <a:t>RData2</a:t>
              </a:r>
            </a:p>
          </p:txBody>
        </p:sp>
        <p:sp>
          <p:nvSpPr>
            <p:cNvPr id="20536" name="Freeform 56"/>
            <p:cNvSpPr>
              <a:spLocks/>
            </p:cNvSpPr>
            <p:nvPr/>
          </p:nvSpPr>
          <p:spPr bwMode="auto">
            <a:xfrm>
              <a:off x="4527" y="2635"/>
              <a:ext cx="274" cy="47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469"/>
                </a:cxn>
                <a:cxn ang="0">
                  <a:pos x="272" y="402"/>
                </a:cxn>
                <a:cxn ang="0">
                  <a:pos x="273" y="49"/>
                </a:cxn>
                <a:cxn ang="0">
                  <a:pos x="0" y="0"/>
                </a:cxn>
              </a:cxnLst>
              <a:rect l="0" t="0" r="r" b="b"/>
              <a:pathLst>
                <a:path w="274" h="470">
                  <a:moveTo>
                    <a:pt x="0" y="0"/>
                  </a:moveTo>
                  <a:lnTo>
                    <a:pt x="0" y="469"/>
                  </a:lnTo>
                  <a:lnTo>
                    <a:pt x="272" y="402"/>
                  </a:lnTo>
                  <a:lnTo>
                    <a:pt x="273" y="49"/>
                  </a:lnTo>
                  <a:lnTo>
                    <a:pt x="0" y="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0537" name="Line 57"/>
            <p:cNvSpPr>
              <a:spLocks noChangeShapeType="1"/>
            </p:cNvSpPr>
            <p:nvPr/>
          </p:nvSpPr>
          <p:spPr bwMode="auto">
            <a:xfrm>
              <a:off x="4815" y="2862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0538" name="Line 58"/>
            <p:cNvSpPr>
              <a:spLocks noChangeShapeType="1"/>
            </p:cNvSpPr>
            <p:nvPr/>
          </p:nvSpPr>
          <p:spPr bwMode="auto">
            <a:xfrm>
              <a:off x="4671" y="2444"/>
              <a:ext cx="0" cy="2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0539" name="Rectangle 59"/>
            <p:cNvSpPr>
              <a:spLocks noChangeArrowheads="1"/>
            </p:cNvSpPr>
            <p:nvPr/>
          </p:nvSpPr>
          <p:spPr bwMode="auto">
            <a:xfrm>
              <a:off x="4395" y="2282"/>
              <a:ext cx="535" cy="21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ctr">
                <a:buNone/>
              </a:pPr>
              <a:r>
                <a:rPr lang="en-US" sz="1800"/>
                <a:t>RSel1</a:t>
              </a:r>
            </a:p>
          </p:txBody>
        </p:sp>
        <p:sp>
          <p:nvSpPr>
            <p:cNvPr id="20540" name="Rectangle 60"/>
            <p:cNvSpPr>
              <a:spLocks noChangeArrowheads="1"/>
            </p:cNvSpPr>
            <p:nvPr/>
          </p:nvSpPr>
          <p:spPr bwMode="auto">
            <a:xfrm>
              <a:off x="5045" y="2771"/>
              <a:ext cx="652" cy="21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ctr">
                <a:buNone/>
              </a:pPr>
              <a:r>
                <a:rPr lang="en-US" sz="1800"/>
                <a:t>RData1</a:t>
              </a:r>
            </a:p>
          </p:txBody>
        </p:sp>
        <p:sp>
          <p:nvSpPr>
            <p:cNvPr id="20541" name="Freeform 61"/>
            <p:cNvSpPr>
              <a:spLocks/>
            </p:cNvSpPr>
            <p:nvPr/>
          </p:nvSpPr>
          <p:spPr bwMode="auto">
            <a:xfrm>
              <a:off x="4240" y="2702"/>
              <a:ext cx="276" cy="819"/>
            </a:xfrm>
            <a:custGeom>
              <a:avLst/>
              <a:gdLst/>
              <a:ahLst/>
              <a:cxnLst>
                <a:cxn ang="0">
                  <a:pos x="275" y="0"/>
                </a:cxn>
                <a:cxn ang="0">
                  <a:pos x="0" y="0"/>
                </a:cxn>
                <a:cxn ang="0">
                  <a:pos x="0" y="818"/>
                </a:cxn>
                <a:cxn ang="0">
                  <a:pos x="275" y="818"/>
                </a:cxn>
              </a:cxnLst>
              <a:rect l="0" t="0" r="r" b="b"/>
              <a:pathLst>
                <a:path w="276" h="819">
                  <a:moveTo>
                    <a:pt x="275" y="0"/>
                  </a:moveTo>
                  <a:lnTo>
                    <a:pt x="0" y="0"/>
                  </a:lnTo>
                  <a:lnTo>
                    <a:pt x="0" y="818"/>
                  </a:lnTo>
                  <a:lnTo>
                    <a:pt x="275" y="818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0542" name="Freeform 62"/>
            <p:cNvSpPr>
              <a:spLocks/>
            </p:cNvSpPr>
            <p:nvPr/>
          </p:nvSpPr>
          <p:spPr bwMode="auto">
            <a:xfrm>
              <a:off x="4142" y="2958"/>
              <a:ext cx="354" cy="819"/>
            </a:xfrm>
            <a:custGeom>
              <a:avLst/>
              <a:gdLst/>
              <a:ahLst/>
              <a:cxnLst>
                <a:cxn ang="0">
                  <a:pos x="353" y="0"/>
                </a:cxn>
                <a:cxn ang="0">
                  <a:pos x="0" y="0"/>
                </a:cxn>
                <a:cxn ang="0">
                  <a:pos x="0" y="818"/>
                </a:cxn>
                <a:cxn ang="0">
                  <a:pos x="353" y="818"/>
                </a:cxn>
              </a:cxnLst>
              <a:rect l="0" t="0" r="r" b="b"/>
              <a:pathLst>
                <a:path w="354" h="819">
                  <a:moveTo>
                    <a:pt x="353" y="0"/>
                  </a:moveTo>
                  <a:lnTo>
                    <a:pt x="0" y="0"/>
                  </a:lnTo>
                  <a:lnTo>
                    <a:pt x="0" y="818"/>
                  </a:lnTo>
                  <a:lnTo>
                    <a:pt x="353" y="818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0543" name="Oval 63"/>
            <p:cNvSpPr>
              <a:spLocks noChangeArrowheads="1"/>
            </p:cNvSpPr>
            <p:nvPr/>
          </p:nvSpPr>
          <p:spPr bwMode="auto">
            <a:xfrm>
              <a:off x="4221" y="3270"/>
              <a:ext cx="38" cy="47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0544" name="Oval 64"/>
            <p:cNvSpPr>
              <a:spLocks noChangeArrowheads="1"/>
            </p:cNvSpPr>
            <p:nvPr/>
          </p:nvSpPr>
          <p:spPr bwMode="auto">
            <a:xfrm>
              <a:off x="4122" y="3749"/>
              <a:ext cx="38" cy="47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1/7/2013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Bluespec at Beihang</a:t>
            </a:r>
            <a:endParaRPr lang="en-US" dirty="0"/>
          </a:p>
        </p:txBody>
      </p:sp>
      <p:sp>
        <p:nvSpPr>
          <p:cNvPr id="69" name="Slide Number Placeholder 6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1003300" y="114300"/>
            <a:ext cx="7162800" cy="1143000"/>
          </a:xfrm>
          <a:noFill/>
          <a:ln/>
        </p:spPr>
        <p:txBody>
          <a:bodyPr/>
          <a:lstStyle/>
          <a:p>
            <a:r>
              <a:rPr lang="en-US"/>
              <a:t>Register Files and Ports</a:t>
            </a:r>
          </a:p>
        </p:txBody>
      </p:sp>
      <p:sp>
        <p:nvSpPr>
          <p:cNvPr id="21507" name="Rectangle 3"/>
          <p:cNvSpPr>
            <a:spLocks noChangeArrowheads="1"/>
          </p:cNvSpPr>
          <p:nvPr/>
        </p:nvSpPr>
        <p:spPr bwMode="auto">
          <a:xfrm>
            <a:off x="747903" y="5986889"/>
            <a:ext cx="7876644" cy="36676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>
              <a:buNone/>
            </a:pPr>
            <a:r>
              <a:rPr lang="en-US" dirty="0"/>
              <a:t>Ports </a:t>
            </a:r>
            <a:r>
              <a:rPr lang="en-US" dirty="0" smtClean="0"/>
              <a:t>are expensive </a:t>
            </a:r>
            <a:r>
              <a:rPr lang="en-US" dirty="0">
                <a:latin typeface="Symbol" pitchFamily="18" charset="2"/>
              </a:rPr>
              <a:t></a:t>
            </a:r>
            <a:r>
              <a:rPr lang="en-US" dirty="0"/>
              <a:t>multiplex </a:t>
            </a:r>
            <a:r>
              <a:rPr lang="en-US" dirty="0" smtClean="0"/>
              <a:t>single </a:t>
            </a:r>
            <a:r>
              <a:rPr lang="en-US" dirty="0"/>
              <a:t>port for read &amp; </a:t>
            </a:r>
            <a:r>
              <a:rPr lang="en-US" dirty="0" smtClean="0"/>
              <a:t>write</a:t>
            </a:r>
            <a:endParaRPr lang="en-US" dirty="0"/>
          </a:p>
        </p:txBody>
      </p:sp>
      <p:grpSp>
        <p:nvGrpSpPr>
          <p:cNvPr id="2" name="Group 23"/>
          <p:cNvGrpSpPr>
            <a:grpSpLocks/>
          </p:cNvGrpSpPr>
          <p:nvPr/>
        </p:nvGrpSpPr>
        <p:grpSpPr bwMode="auto">
          <a:xfrm>
            <a:off x="1262063" y="1354025"/>
            <a:ext cx="6167438" cy="1958975"/>
            <a:chOff x="795" y="638"/>
            <a:chExt cx="3885" cy="1234"/>
          </a:xfrm>
        </p:grpSpPr>
        <p:sp>
          <p:nvSpPr>
            <p:cNvPr id="21509" name="Rectangle 5"/>
            <p:cNvSpPr>
              <a:spLocks noChangeArrowheads="1"/>
            </p:cNvSpPr>
            <p:nvPr/>
          </p:nvSpPr>
          <p:spPr bwMode="auto">
            <a:xfrm>
              <a:off x="2192" y="976"/>
              <a:ext cx="1040" cy="896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1510" name="Line 6"/>
            <p:cNvSpPr>
              <a:spLocks noChangeShapeType="1"/>
            </p:cNvSpPr>
            <p:nvPr/>
          </p:nvSpPr>
          <p:spPr bwMode="auto">
            <a:xfrm>
              <a:off x="1664" y="1064"/>
              <a:ext cx="51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1511" name="Line 7"/>
            <p:cNvSpPr>
              <a:spLocks noChangeShapeType="1"/>
            </p:cNvSpPr>
            <p:nvPr/>
          </p:nvSpPr>
          <p:spPr bwMode="auto">
            <a:xfrm>
              <a:off x="1664" y="1304"/>
              <a:ext cx="51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1512" name="Line 8"/>
            <p:cNvSpPr>
              <a:spLocks noChangeShapeType="1"/>
            </p:cNvSpPr>
            <p:nvPr/>
          </p:nvSpPr>
          <p:spPr bwMode="auto">
            <a:xfrm>
              <a:off x="1664" y="1576"/>
              <a:ext cx="51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grpSp>
          <p:nvGrpSpPr>
            <p:cNvPr id="3" name="Group 11"/>
            <p:cNvGrpSpPr>
              <a:grpSpLocks/>
            </p:cNvGrpSpPr>
            <p:nvPr/>
          </p:nvGrpSpPr>
          <p:grpSpPr bwMode="auto">
            <a:xfrm>
              <a:off x="3248" y="1002"/>
              <a:ext cx="1424" cy="214"/>
              <a:chOff x="3248" y="1002"/>
              <a:chExt cx="1424" cy="214"/>
            </a:xfrm>
          </p:grpSpPr>
          <p:sp>
            <p:nvSpPr>
              <p:cNvPr id="21513" name="Line 9"/>
              <p:cNvSpPr>
                <a:spLocks noChangeShapeType="1"/>
              </p:cNvSpPr>
              <p:nvPr/>
            </p:nvSpPr>
            <p:spPr bwMode="auto">
              <a:xfrm>
                <a:off x="3248" y="1112"/>
                <a:ext cx="51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pPr>
                  <a:buNone/>
                </a:pPr>
                <a:endParaRPr lang="en-US"/>
              </a:p>
            </p:txBody>
          </p:sp>
          <p:sp>
            <p:nvSpPr>
              <p:cNvPr id="21514" name="Rectangle 10"/>
              <p:cNvSpPr>
                <a:spLocks noChangeArrowheads="1"/>
              </p:cNvSpPr>
              <p:nvPr/>
            </p:nvSpPr>
            <p:spPr bwMode="auto">
              <a:xfrm>
                <a:off x="3759" y="1002"/>
                <a:ext cx="913" cy="214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>
                  <a:buNone/>
                </a:pPr>
                <a:r>
                  <a:rPr lang="en-US" sz="1800"/>
                  <a:t>ReadData1</a:t>
                </a:r>
              </a:p>
            </p:txBody>
          </p:sp>
        </p:grpSp>
        <p:sp>
          <p:nvSpPr>
            <p:cNvPr id="21516" name="Rectangle 12"/>
            <p:cNvSpPr>
              <a:spLocks noChangeArrowheads="1"/>
            </p:cNvSpPr>
            <p:nvPr/>
          </p:nvSpPr>
          <p:spPr bwMode="auto">
            <a:xfrm>
              <a:off x="3758" y="1399"/>
              <a:ext cx="849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1517" name="Rectangle 13"/>
            <p:cNvSpPr>
              <a:spLocks noChangeArrowheads="1"/>
            </p:cNvSpPr>
            <p:nvPr/>
          </p:nvSpPr>
          <p:spPr bwMode="auto">
            <a:xfrm>
              <a:off x="840" y="954"/>
              <a:ext cx="796" cy="21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>
                <a:buNone/>
              </a:pPr>
              <a:r>
                <a:rPr lang="en-US" sz="1800" dirty="0"/>
                <a:t>ReadSel1</a:t>
              </a:r>
            </a:p>
          </p:txBody>
        </p:sp>
        <p:sp>
          <p:nvSpPr>
            <p:cNvPr id="21518" name="Rectangle 14"/>
            <p:cNvSpPr>
              <a:spLocks noChangeArrowheads="1"/>
            </p:cNvSpPr>
            <p:nvPr/>
          </p:nvSpPr>
          <p:spPr bwMode="auto">
            <a:xfrm>
              <a:off x="822" y="1190"/>
              <a:ext cx="796" cy="21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>
                <a:buNone/>
              </a:pPr>
              <a:r>
                <a:rPr lang="en-US" sz="1800" dirty="0"/>
                <a:t>ReadSel2</a:t>
              </a:r>
            </a:p>
          </p:txBody>
        </p:sp>
        <p:sp>
          <p:nvSpPr>
            <p:cNvPr id="21519" name="Rectangle 15"/>
            <p:cNvSpPr>
              <a:spLocks noChangeArrowheads="1"/>
            </p:cNvSpPr>
            <p:nvPr/>
          </p:nvSpPr>
          <p:spPr bwMode="auto">
            <a:xfrm>
              <a:off x="798" y="1434"/>
              <a:ext cx="727" cy="21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>
                <a:buNone/>
              </a:pPr>
              <a:r>
                <a:rPr lang="en-US" sz="1800" dirty="0" err="1" smtClean="0"/>
                <a:t>WriteSel</a:t>
              </a:r>
              <a:endParaRPr lang="en-US" sz="1800" dirty="0"/>
            </a:p>
          </p:txBody>
        </p:sp>
        <p:sp>
          <p:nvSpPr>
            <p:cNvPr id="21520" name="Rectangle 16"/>
            <p:cNvSpPr>
              <a:spLocks noChangeArrowheads="1"/>
            </p:cNvSpPr>
            <p:nvPr/>
          </p:nvSpPr>
          <p:spPr bwMode="auto">
            <a:xfrm>
              <a:off x="2295" y="1084"/>
              <a:ext cx="838" cy="67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ctr">
                <a:buNone/>
              </a:pPr>
              <a:r>
                <a:rPr lang="en-US"/>
                <a:t>Register </a:t>
              </a:r>
            </a:p>
            <a:p>
              <a:pPr algn="ctr">
                <a:buNone/>
              </a:pPr>
              <a:r>
                <a:rPr lang="en-US"/>
                <a:t>file</a:t>
              </a:r>
            </a:p>
            <a:p>
              <a:pPr algn="ctr">
                <a:buNone/>
              </a:pPr>
              <a:r>
                <a:rPr lang="en-US"/>
                <a:t>2R + 1W</a:t>
              </a:r>
            </a:p>
          </p:txBody>
        </p:sp>
        <p:sp>
          <p:nvSpPr>
            <p:cNvPr id="21521" name="Line 17"/>
            <p:cNvSpPr>
              <a:spLocks noChangeShapeType="1"/>
            </p:cNvSpPr>
            <p:nvPr/>
          </p:nvSpPr>
          <p:spPr bwMode="auto">
            <a:xfrm>
              <a:off x="3256" y="1320"/>
              <a:ext cx="51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1522" name="Rectangle 18"/>
            <p:cNvSpPr>
              <a:spLocks noChangeArrowheads="1"/>
            </p:cNvSpPr>
            <p:nvPr/>
          </p:nvSpPr>
          <p:spPr bwMode="auto">
            <a:xfrm>
              <a:off x="3767" y="1194"/>
              <a:ext cx="913" cy="21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>
                <a:buNone/>
              </a:pPr>
              <a:r>
                <a:rPr lang="en-US" sz="1800"/>
                <a:t>ReadData2</a:t>
              </a:r>
            </a:p>
          </p:txBody>
        </p:sp>
        <p:sp>
          <p:nvSpPr>
            <p:cNvPr id="21523" name="Line 19"/>
            <p:cNvSpPr>
              <a:spLocks noChangeShapeType="1"/>
            </p:cNvSpPr>
            <p:nvPr/>
          </p:nvSpPr>
          <p:spPr bwMode="auto">
            <a:xfrm>
              <a:off x="1648" y="1752"/>
              <a:ext cx="51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1524" name="Rectangle 20"/>
            <p:cNvSpPr>
              <a:spLocks noChangeArrowheads="1"/>
            </p:cNvSpPr>
            <p:nvPr/>
          </p:nvSpPr>
          <p:spPr bwMode="auto">
            <a:xfrm>
              <a:off x="795" y="1610"/>
              <a:ext cx="844" cy="21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>
                <a:buNone/>
              </a:pPr>
              <a:r>
                <a:rPr lang="en-US" sz="1800" dirty="0" err="1" smtClean="0"/>
                <a:t>WriteData</a:t>
              </a:r>
              <a:endParaRPr lang="en-US" sz="1800" dirty="0"/>
            </a:p>
          </p:txBody>
        </p:sp>
        <p:sp>
          <p:nvSpPr>
            <p:cNvPr id="21525" name="Line 21"/>
            <p:cNvSpPr>
              <a:spLocks noChangeShapeType="1"/>
            </p:cNvSpPr>
            <p:nvPr/>
          </p:nvSpPr>
          <p:spPr bwMode="auto">
            <a:xfrm>
              <a:off x="2704" y="716"/>
              <a:ext cx="0" cy="256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1526" name="Rectangle 22"/>
            <p:cNvSpPr>
              <a:spLocks noChangeArrowheads="1"/>
            </p:cNvSpPr>
            <p:nvPr/>
          </p:nvSpPr>
          <p:spPr bwMode="auto">
            <a:xfrm>
              <a:off x="2691" y="638"/>
              <a:ext cx="350" cy="21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>
                <a:buNone/>
              </a:pPr>
              <a:r>
                <a:rPr lang="en-US" sz="1800"/>
                <a:t>WE</a:t>
              </a:r>
            </a:p>
          </p:txBody>
        </p:sp>
      </p:grpSp>
      <p:grpSp>
        <p:nvGrpSpPr>
          <p:cNvPr id="4" name="Group 37"/>
          <p:cNvGrpSpPr>
            <a:grpSpLocks/>
          </p:cNvGrpSpPr>
          <p:nvPr/>
        </p:nvGrpSpPr>
        <p:grpSpPr bwMode="auto">
          <a:xfrm>
            <a:off x="1520825" y="3495563"/>
            <a:ext cx="5775325" cy="1985962"/>
            <a:chOff x="958" y="1987"/>
            <a:chExt cx="3638" cy="1251"/>
          </a:xfrm>
        </p:grpSpPr>
        <p:sp>
          <p:nvSpPr>
            <p:cNvPr id="21528" name="Rectangle 24"/>
            <p:cNvSpPr>
              <a:spLocks noChangeArrowheads="1"/>
            </p:cNvSpPr>
            <p:nvPr/>
          </p:nvSpPr>
          <p:spPr bwMode="auto">
            <a:xfrm>
              <a:off x="2181" y="2342"/>
              <a:ext cx="1040" cy="896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1529" name="Line 25"/>
            <p:cNvSpPr>
              <a:spLocks noChangeShapeType="1"/>
            </p:cNvSpPr>
            <p:nvPr/>
          </p:nvSpPr>
          <p:spPr bwMode="auto">
            <a:xfrm>
              <a:off x="1653" y="2430"/>
              <a:ext cx="51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1530" name="Line 26"/>
            <p:cNvSpPr>
              <a:spLocks noChangeShapeType="1"/>
            </p:cNvSpPr>
            <p:nvPr/>
          </p:nvSpPr>
          <p:spPr bwMode="auto">
            <a:xfrm>
              <a:off x="1653" y="2670"/>
              <a:ext cx="51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1531" name="Line 27"/>
            <p:cNvSpPr>
              <a:spLocks noChangeShapeType="1"/>
            </p:cNvSpPr>
            <p:nvPr/>
          </p:nvSpPr>
          <p:spPr bwMode="auto">
            <a:xfrm>
              <a:off x="3237" y="2478"/>
              <a:ext cx="51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1532" name="Rectangle 28"/>
            <p:cNvSpPr>
              <a:spLocks noChangeArrowheads="1"/>
            </p:cNvSpPr>
            <p:nvPr/>
          </p:nvSpPr>
          <p:spPr bwMode="auto">
            <a:xfrm>
              <a:off x="3748" y="2368"/>
              <a:ext cx="820" cy="21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>
                <a:buNone/>
              </a:pPr>
              <a:r>
                <a:rPr lang="en-US" sz="1800"/>
                <a:t>ReadData</a:t>
              </a:r>
            </a:p>
          </p:txBody>
        </p:sp>
        <p:sp>
          <p:nvSpPr>
            <p:cNvPr id="21533" name="Rectangle 29"/>
            <p:cNvSpPr>
              <a:spLocks noChangeArrowheads="1"/>
            </p:cNvSpPr>
            <p:nvPr/>
          </p:nvSpPr>
          <p:spPr bwMode="auto">
            <a:xfrm>
              <a:off x="3747" y="2765"/>
              <a:ext cx="849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1534" name="Rectangle 30"/>
            <p:cNvSpPr>
              <a:spLocks noChangeArrowheads="1"/>
            </p:cNvSpPr>
            <p:nvPr/>
          </p:nvSpPr>
          <p:spPr bwMode="auto">
            <a:xfrm>
              <a:off x="958" y="2320"/>
              <a:ext cx="703" cy="21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>
                <a:buNone/>
              </a:pPr>
              <a:r>
                <a:rPr lang="en-US" sz="1800"/>
                <a:t>ReadSel</a:t>
              </a:r>
            </a:p>
          </p:txBody>
        </p:sp>
        <p:sp>
          <p:nvSpPr>
            <p:cNvPr id="21535" name="Rectangle 31"/>
            <p:cNvSpPr>
              <a:spLocks noChangeArrowheads="1"/>
            </p:cNvSpPr>
            <p:nvPr/>
          </p:nvSpPr>
          <p:spPr bwMode="auto">
            <a:xfrm>
              <a:off x="1000" y="2547"/>
              <a:ext cx="651" cy="21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>
                <a:buNone/>
              </a:pPr>
              <a:r>
                <a:rPr lang="en-US" sz="1800" dirty="0" smtClean="0"/>
                <a:t>R/</a:t>
              </a:r>
              <a:r>
                <a:rPr lang="en-US" sz="1800" dirty="0" err="1" smtClean="0"/>
                <a:t>WSel</a:t>
              </a:r>
              <a:endParaRPr lang="en-US" sz="1800" dirty="0"/>
            </a:p>
          </p:txBody>
        </p:sp>
        <p:sp>
          <p:nvSpPr>
            <p:cNvPr id="21536" name="Rectangle 32"/>
            <p:cNvSpPr>
              <a:spLocks noChangeArrowheads="1"/>
            </p:cNvSpPr>
            <p:nvPr/>
          </p:nvSpPr>
          <p:spPr bwMode="auto">
            <a:xfrm>
              <a:off x="2201" y="2477"/>
              <a:ext cx="1024" cy="67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ctr">
                <a:buNone/>
              </a:pPr>
              <a:r>
                <a:rPr lang="en-US"/>
                <a:t>Register </a:t>
              </a:r>
            </a:p>
            <a:p>
              <a:pPr algn="ctr">
                <a:buNone/>
              </a:pPr>
              <a:r>
                <a:rPr lang="en-US"/>
                <a:t>file</a:t>
              </a:r>
            </a:p>
            <a:p>
              <a:pPr algn="ctr">
                <a:buNone/>
              </a:pPr>
              <a:r>
                <a:rPr lang="en-US"/>
                <a:t>1R + 1R/W</a:t>
              </a:r>
            </a:p>
          </p:txBody>
        </p:sp>
        <p:sp>
          <p:nvSpPr>
            <p:cNvPr id="21537" name="Line 33"/>
            <p:cNvSpPr>
              <a:spLocks noChangeShapeType="1"/>
            </p:cNvSpPr>
            <p:nvPr/>
          </p:nvSpPr>
          <p:spPr bwMode="auto">
            <a:xfrm>
              <a:off x="3245" y="2686"/>
              <a:ext cx="51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1538" name="Rectangle 34"/>
            <p:cNvSpPr>
              <a:spLocks noChangeArrowheads="1"/>
            </p:cNvSpPr>
            <p:nvPr/>
          </p:nvSpPr>
          <p:spPr bwMode="auto">
            <a:xfrm>
              <a:off x="3756" y="2560"/>
              <a:ext cx="768" cy="21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>
                <a:buNone/>
              </a:pPr>
              <a:r>
                <a:rPr lang="en-US" sz="1800"/>
                <a:t>R/WData</a:t>
              </a:r>
            </a:p>
          </p:txBody>
        </p:sp>
        <p:sp>
          <p:nvSpPr>
            <p:cNvPr id="21539" name="Line 35"/>
            <p:cNvSpPr>
              <a:spLocks noChangeShapeType="1"/>
            </p:cNvSpPr>
            <p:nvPr/>
          </p:nvSpPr>
          <p:spPr bwMode="auto">
            <a:xfrm>
              <a:off x="2693" y="2082"/>
              <a:ext cx="0" cy="256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1540" name="Rectangle 36"/>
            <p:cNvSpPr>
              <a:spLocks noChangeArrowheads="1"/>
            </p:cNvSpPr>
            <p:nvPr/>
          </p:nvSpPr>
          <p:spPr bwMode="auto">
            <a:xfrm>
              <a:off x="2689" y="1987"/>
              <a:ext cx="350" cy="21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>
                <a:buNone/>
              </a:pPr>
              <a:r>
                <a:rPr lang="en-US" sz="1800"/>
                <a:t>WE</a:t>
              </a:r>
            </a:p>
          </p:txBody>
        </p: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1/7/2013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Bluespec at Beihang</a:t>
            </a:r>
            <a:endParaRPr lang="en-US" dirty="0"/>
          </a:p>
        </p:txBody>
      </p:sp>
      <p:sp>
        <p:nvSpPr>
          <p:cNvPr id="40" name="Slide Number Placeholder 3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ueprint">
  <a:themeElements>
    <a:clrScheme name="Blueprint 2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6F89F7"/>
      </a:hlink>
      <a:folHlink>
        <a:srgbClr val="CFDBFD"/>
      </a:folHlink>
    </a:clrScheme>
    <a:fontScheme name="Bluepri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25000"/>
          </a:spcBef>
          <a:spcAft>
            <a:spcPct val="0"/>
          </a:spcAft>
          <a:buClr>
            <a:schemeClr val="bg1"/>
          </a:buClr>
          <a:buSzPct val="100000"/>
          <a:buFont typeface="Wingdings" pitchFamily="2" charset="2"/>
          <a:buChar char="•"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25000"/>
          </a:spcBef>
          <a:spcAft>
            <a:spcPct val="0"/>
          </a:spcAft>
          <a:buClr>
            <a:schemeClr val="bg1"/>
          </a:buClr>
          <a:buSzPct val="100000"/>
          <a:buFont typeface="Wingdings" pitchFamily="2" charset="2"/>
          <a:buChar char="•"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D:\Program Files\Microsoft Office\Templates\Presentation Designs\Blueprint.pot</Template>
  <TotalTime>46037</TotalTime>
  <Words>1525</Words>
  <Application>Microsoft Office PowerPoint</Application>
  <PresentationFormat>全屏显示(4:3)</PresentationFormat>
  <Paragraphs>554</Paragraphs>
  <Slides>27</Slides>
  <Notes>8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28" baseType="lpstr">
      <vt:lpstr>Blueprint</vt:lpstr>
      <vt:lpstr>幻灯片 1</vt:lpstr>
      <vt:lpstr>Content</vt:lpstr>
      <vt:lpstr>Combinational 32-bit multiply</vt:lpstr>
      <vt:lpstr>Combinational circuits</vt:lpstr>
      <vt:lpstr>A simple synchronous state element</vt:lpstr>
      <vt:lpstr>Flip-flops with Write Enables</vt:lpstr>
      <vt:lpstr>Registers</vt:lpstr>
      <vt:lpstr>Register Files</vt:lpstr>
      <vt:lpstr>Register Files and Ports</vt:lpstr>
      <vt:lpstr>We can build useful and compact circuits using registers</vt:lpstr>
      <vt:lpstr>Expressing a loop using registers</vt:lpstr>
      <vt:lpstr>Expressing sequential circuits in Bluespec</vt:lpstr>
      <vt:lpstr>Rule Execution</vt:lpstr>
      <vt:lpstr>Multiply using registers</vt:lpstr>
      <vt:lpstr>Sequential multiply</vt:lpstr>
      <vt:lpstr>Dynamic selection requires a mux</vt:lpstr>
      <vt:lpstr>Replacing repeated selections by shifts</vt:lpstr>
      <vt:lpstr>Circuit for Sequential Multiply</vt:lpstr>
      <vt:lpstr>Circuit analysis</vt:lpstr>
      <vt:lpstr>Modules</vt:lpstr>
      <vt:lpstr>Multiply Module</vt:lpstr>
      <vt:lpstr>Multiply Module</vt:lpstr>
      <vt:lpstr>Module: Method Interface</vt:lpstr>
      <vt:lpstr>Polymorphic Multiply Module</vt:lpstr>
      <vt:lpstr>Sequential n-bit multiply</vt:lpstr>
      <vt:lpstr>Multiply Module</vt:lpstr>
      <vt:lpstr>What Did We Learn?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CACA-Lectures</dc:title>
  <dc:subject>Sequential Circuits</dc:subject>
  <dc:creator>Arvind</dc:creator>
  <cp:lastModifiedBy>buaa</cp:lastModifiedBy>
  <cp:revision>1002</cp:revision>
  <cp:lastPrinted>1601-01-01T00:00:00Z</cp:lastPrinted>
  <dcterms:created xsi:type="dcterms:W3CDTF">2003-01-21T19:25:41Z</dcterms:created>
  <dcterms:modified xsi:type="dcterms:W3CDTF">2013-01-07T00:08:54Z</dcterms:modified>
</cp:coreProperties>
</file>