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0"/>
  </p:notesMasterIdLst>
  <p:handoutMasterIdLst>
    <p:handoutMasterId r:id="rId41"/>
  </p:handoutMasterIdLst>
  <p:sldIdLst>
    <p:sldId id="1183" r:id="rId2"/>
    <p:sldId id="1200" r:id="rId3"/>
    <p:sldId id="1201" r:id="rId4"/>
    <p:sldId id="1202" r:id="rId5"/>
    <p:sldId id="1203" r:id="rId6"/>
    <p:sldId id="1204" r:id="rId7"/>
    <p:sldId id="1205" r:id="rId8"/>
    <p:sldId id="1206" r:id="rId9"/>
    <p:sldId id="1207" r:id="rId10"/>
    <p:sldId id="1208" r:id="rId11"/>
    <p:sldId id="1209" r:id="rId12"/>
    <p:sldId id="1210" r:id="rId13"/>
    <p:sldId id="1211" r:id="rId14"/>
    <p:sldId id="1215" r:id="rId15"/>
    <p:sldId id="1213" r:id="rId16"/>
    <p:sldId id="1163" r:id="rId17"/>
    <p:sldId id="1234" r:id="rId18"/>
    <p:sldId id="1235" r:id="rId19"/>
    <p:sldId id="1216" r:id="rId20"/>
    <p:sldId id="1217" r:id="rId21"/>
    <p:sldId id="1218" r:id="rId22"/>
    <p:sldId id="1219" r:id="rId23"/>
    <p:sldId id="1220" r:id="rId24"/>
    <p:sldId id="1221" r:id="rId25"/>
    <p:sldId id="1222" r:id="rId26"/>
    <p:sldId id="1223" r:id="rId27"/>
    <p:sldId id="1224" r:id="rId28"/>
    <p:sldId id="1225" r:id="rId29"/>
    <p:sldId id="1226" r:id="rId30"/>
    <p:sldId id="1227" r:id="rId31"/>
    <p:sldId id="1228" r:id="rId32"/>
    <p:sldId id="1229" r:id="rId33"/>
    <p:sldId id="1230" r:id="rId34"/>
    <p:sldId id="1231" r:id="rId35"/>
    <p:sldId id="1232" r:id="rId36"/>
    <p:sldId id="1233" r:id="rId37"/>
    <p:sldId id="1186" r:id="rId38"/>
    <p:sldId id="1197" r:id="rId39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FD71"/>
    <a:srgbClr val="FF0000"/>
    <a:srgbClr val="FF3333"/>
    <a:srgbClr val="FD7E71"/>
    <a:srgbClr val="CC3300"/>
    <a:srgbClr val="000000"/>
    <a:srgbClr val="FFFF00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025" autoAdjust="0"/>
    <p:restoredTop sz="97117" autoAdjust="0"/>
  </p:normalViewPr>
  <p:slideViewPr>
    <p:cSldViewPr snapToGrid="0">
      <p:cViewPr varScale="1">
        <p:scale>
          <a:sx n="72" d="100"/>
          <a:sy n="72" d="100"/>
        </p:scale>
        <p:origin x="-936" y="6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56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3025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2" tIns="47974" rIns="95952" bIns="47974" numCol="1" anchor="t" anchorCtr="0" compatLnSpc="1">
            <a:prstTxWarp prst="textNoShape">
              <a:avLst/>
            </a:prstTxWarp>
          </a:bodyPr>
          <a:lstStyle>
            <a:lvl1pPr defTabSz="95885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2" tIns="47974" rIns="95952" bIns="47974" numCol="1" anchor="t" anchorCtr="0" compatLnSpc="1">
            <a:prstTxWarp prst="textNoShape">
              <a:avLst/>
            </a:prstTxWarp>
          </a:bodyPr>
          <a:lstStyle>
            <a:lvl1pPr algn="r" defTabSz="95885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2" tIns="47974" rIns="95952" bIns="47974" numCol="1" anchor="b" anchorCtr="0" compatLnSpc="1">
            <a:prstTxWarp prst="textNoShape">
              <a:avLst/>
            </a:prstTxWarp>
          </a:bodyPr>
          <a:lstStyle>
            <a:lvl1pPr defTabSz="95885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2" tIns="47974" rIns="95952" bIns="47974" numCol="1" anchor="b" anchorCtr="0" compatLnSpc="1">
            <a:prstTxWarp prst="textNoShape">
              <a:avLst/>
            </a:prstTxWarp>
          </a:bodyPr>
          <a:lstStyle>
            <a:lvl1pPr algn="r" defTabSz="95885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6C77E381-3D68-440E-A189-E63213D90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5485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2" tIns="47974" rIns="95952" bIns="47974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2" tIns="47974" rIns="95952" bIns="479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2" tIns="47974" rIns="95952" bIns="47974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2" tIns="47974" rIns="95952" bIns="47974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2" tIns="47974" rIns="95952" bIns="47974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C83C7EC9-C998-45D6-B335-732EAA9E8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2801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A46A5-0DFD-4375-83E9-F930E1663660}" type="slidenum">
              <a:rPr lang="en-US" smtClean="0">
                <a:latin typeface="Tahoma" pitchFamily="-96" charset="0"/>
              </a:rPr>
              <a:pPr/>
              <a:t>13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37ECB-9C92-4FDC-8EB5-915EF52F855F}" type="slidenum">
              <a:rPr lang="en-US" smtClean="0">
                <a:latin typeface="Tahoma" pitchFamily="-96" charset="0"/>
              </a:rPr>
              <a:pPr/>
              <a:t>14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F9E87-D3CB-4EFC-B8D7-685EB67DE833}" type="slidenum">
              <a:rPr lang="en-US" smtClean="0">
                <a:latin typeface="Tahoma" pitchFamily="-96" charset="0"/>
              </a:rPr>
              <a:pPr/>
              <a:t>15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95899-8D70-43ED-88A2-AB54020808EE}" type="slidenum">
              <a:rPr lang="en-US" smtClean="0">
                <a:latin typeface="Tahoma" pitchFamily="-96" charset="0"/>
              </a:rPr>
              <a:pPr/>
              <a:t>17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40B12-0BD1-4EF6-956A-40B24450153A}" type="slidenum">
              <a:rPr lang="en-US" smtClean="0">
                <a:latin typeface="Tahoma" pitchFamily="-96" charset="0"/>
              </a:rPr>
              <a:pPr/>
              <a:t>18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269B53-21A0-4BB7-B427-4B861344B44D}" type="slidenum">
              <a:rPr lang="en-US" smtClean="0">
                <a:latin typeface="Tahoma" pitchFamily="-96" charset="0"/>
              </a:rPr>
              <a:pPr/>
              <a:t>19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FD404-09CE-4676-974C-B3AA7CDD0EB6}" type="slidenum">
              <a:rPr lang="en-US" smtClean="0">
                <a:latin typeface="Tahoma" pitchFamily="-96" charset="0"/>
              </a:rPr>
              <a:pPr/>
              <a:t>20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269B53-21A0-4BB7-B427-4B861344B44D}" type="slidenum">
              <a:rPr lang="en-US" smtClean="0">
                <a:latin typeface="Tahoma" pitchFamily="-96" charset="0"/>
              </a:rPr>
              <a:pPr/>
              <a:t>21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47866-B177-4E89-99D6-9D908E8B1DDC}" type="slidenum">
              <a:rPr lang="en-US" smtClean="0">
                <a:latin typeface="Tahoma" pitchFamily="-96" charset="0"/>
              </a:rPr>
              <a:pPr/>
              <a:t>22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9002A-819B-46B3-AE48-407FE1385D2F}" type="slidenum">
              <a:rPr lang="en-US" smtClean="0">
                <a:latin typeface="Tahoma" pitchFamily="-96" charset="0"/>
              </a:rPr>
              <a:pPr/>
              <a:t>23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165E9-E53E-41F2-AC0B-8BD2CE350783}" type="slidenum">
              <a:rPr lang="en-US" smtClean="0">
                <a:latin typeface="Tahoma" pitchFamily="-96" charset="0"/>
              </a:rPr>
              <a:pPr/>
              <a:t>3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-96" charset="0"/>
              </a:rPr>
              <a:t>Constants t0 to t3 are different for each box and can have dramatci impact on optimizations.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9002A-819B-46B3-AE48-407FE1385D2F}" type="slidenum">
              <a:rPr lang="en-US" smtClean="0">
                <a:latin typeface="Tahoma" pitchFamily="-96" charset="0"/>
              </a:rPr>
              <a:pPr/>
              <a:t>24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9002A-819B-46B3-AE48-407FE1385D2F}" type="slidenum">
              <a:rPr lang="en-US" smtClean="0">
                <a:latin typeface="Tahoma" pitchFamily="-96" charset="0"/>
              </a:rPr>
              <a:pPr/>
              <a:t>25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9002A-819B-46B3-AE48-407FE1385D2F}" type="slidenum">
              <a:rPr lang="en-US" smtClean="0">
                <a:latin typeface="Tahoma" pitchFamily="-96" charset="0"/>
              </a:rPr>
              <a:pPr/>
              <a:t>26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E1A97E-0D9D-4D57-BE09-0D12D9EB6BA2}" type="slidenum">
              <a:rPr lang="en-US" smtClean="0">
                <a:latin typeface="Tahoma" pitchFamily="-96" charset="0"/>
              </a:rPr>
              <a:pPr/>
              <a:t>27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9002A-819B-46B3-AE48-407FE1385D2F}" type="slidenum">
              <a:rPr lang="en-US" smtClean="0">
                <a:latin typeface="Tahoma" pitchFamily="-96" charset="0"/>
              </a:rPr>
              <a:pPr/>
              <a:t>28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95899-8D70-43ED-88A2-AB54020808EE}" type="slidenum">
              <a:rPr lang="en-US" smtClean="0">
                <a:latin typeface="Tahoma" pitchFamily="-96" charset="0"/>
              </a:rPr>
              <a:pPr/>
              <a:t>29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88D55-28D0-4644-A7D9-27C0078E0ECD}" type="slidenum">
              <a:rPr lang="en-US" smtClean="0">
                <a:latin typeface="Tahoma" pitchFamily="-96" charset="0"/>
              </a:rPr>
              <a:pPr/>
              <a:t>30</a:t>
            </a:fld>
            <a:endParaRPr lang="en-US" smtClean="0">
              <a:latin typeface="Tahoma" pitchFamily="-9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88D55-28D0-4644-A7D9-27C0078E0ECD}" type="slidenum">
              <a:rPr lang="en-US" smtClean="0">
                <a:latin typeface="Tahoma" pitchFamily="-96" charset="0"/>
              </a:rPr>
              <a:pPr/>
              <a:t>31</a:t>
            </a:fld>
            <a:endParaRPr lang="en-US" smtClean="0">
              <a:latin typeface="Tahoma" pitchFamily="-96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99952-32AA-4472-ABCF-DDBCDA83FB5D}" type="slidenum">
              <a:rPr lang="en-US" smtClean="0">
                <a:latin typeface="Tahoma" pitchFamily="-96" charset="0"/>
              </a:rPr>
              <a:pPr/>
              <a:t>32</a:t>
            </a:fld>
            <a:endParaRPr lang="en-US" smtClean="0">
              <a:latin typeface="Tahoma" pitchFamily="-96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34031-E4EF-4A18-BD89-A99CE7E1FB41}" type="slidenum">
              <a:rPr lang="en-US" smtClean="0">
                <a:latin typeface="Tahoma" pitchFamily="-96" charset="0"/>
              </a:rPr>
              <a:pPr/>
              <a:t>33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BFEF7-097E-471D-8A88-0D78E014B396}" type="slidenum">
              <a:rPr lang="en-US" smtClean="0">
                <a:latin typeface="Tahoma" pitchFamily="-96" charset="0"/>
              </a:rPr>
              <a:pPr/>
              <a:t>4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A776A3-E726-4574-8E74-CD674A6A7ECB}" type="slidenum">
              <a:rPr lang="en-US" smtClean="0">
                <a:latin typeface="Tahoma" pitchFamily="-96" charset="0"/>
              </a:rPr>
              <a:pPr/>
              <a:t>34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A776A3-E726-4574-8E74-CD674A6A7ECB}" type="slidenum">
              <a:rPr lang="en-US" smtClean="0">
                <a:latin typeface="Tahoma" pitchFamily="-96" charset="0"/>
              </a:rPr>
              <a:pPr/>
              <a:t>35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1CDD1-94B6-412A-82B8-7BDF68810A06}" type="slidenum">
              <a:rPr lang="en-US" smtClean="0">
                <a:latin typeface="Tahoma" pitchFamily="-96" charset="0"/>
              </a:rPr>
              <a:pPr/>
              <a:t>5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E499C-9C25-4AB6-8589-13B6C4E8459A}" type="slidenum">
              <a:rPr lang="en-US" smtClean="0">
                <a:latin typeface="Tahoma" pitchFamily="-96" charset="0"/>
              </a:rPr>
              <a:pPr/>
              <a:t>7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31D17-ECDF-4B4E-B115-3E521BD716A7}" type="slidenum">
              <a:rPr lang="en-US" smtClean="0">
                <a:latin typeface="Tahoma" pitchFamily="-96" charset="0"/>
              </a:rPr>
              <a:pPr/>
              <a:t>8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31D17-ECDF-4B4E-B115-3E521BD716A7}" type="slidenum">
              <a:rPr lang="en-US" smtClean="0">
                <a:latin typeface="Tahoma" pitchFamily="-96" charset="0"/>
              </a:rPr>
              <a:pPr/>
              <a:t>9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31D17-ECDF-4B4E-B115-3E521BD716A7}" type="slidenum">
              <a:rPr lang="en-US" smtClean="0">
                <a:latin typeface="Tahoma" pitchFamily="-96" charset="0"/>
              </a:rPr>
              <a:pPr/>
              <a:t>11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7ED9D-9D73-4B19-B717-2DA5A0DDD635}" type="slidenum">
              <a:rPr lang="en-US" smtClean="0">
                <a:latin typeface="Tahoma" pitchFamily="-96" charset="0"/>
              </a:rPr>
              <a:pPr/>
              <a:t>12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fld id="{31C1CF5B-8AC2-4102-99D1-788F5F1C31A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15100"/>
            <a:ext cx="1781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22704540-D8BF-43FA-8BB3-56C1EB5567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0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400800"/>
            <a:ext cx="330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943849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 smtClean="0">
                <a:solidFill>
                  <a:srgbClr val="660066"/>
                </a:solidFill>
              </a:rPr>
              <a:t>Computer Architecture: A Constructive Approach</a:t>
            </a: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endParaRPr lang="en-US" sz="1800" dirty="0" smtClean="0">
              <a:solidFill>
                <a:srgbClr val="660066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solidFill>
                  <a:schemeClr val="tx2"/>
                </a:solidFill>
              </a:rPr>
              <a:t>Pipelining combinational circuits</a:t>
            </a:r>
            <a:endParaRPr lang="en-US" sz="3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Derek </a:t>
            </a:r>
            <a:r>
              <a:rPr lang="en-US" sz="2000" dirty="0" err="1" smtClean="0"/>
              <a:t>Chiou</a:t>
            </a:r>
            <a:r>
              <a:rPr lang="en-US" sz="2000" dirty="0" smtClean="0"/>
              <a:t>, </a:t>
            </a:r>
            <a:r>
              <a:rPr lang="en-US" sz="2000" dirty="0" err="1" smtClean="0"/>
              <a:t>Xiaoyu</a:t>
            </a:r>
            <a:r>
              <a:rPr lang="en-US" sz="2000" smtClean="0"/>
              <a:t> Ma (TA)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University of Texas at Austin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Taken (with permission) from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/>
              <a:t>Arvind</a:t>
            </a:r>
            <a:r>
              <a:rPr lang="en-US" sz="2000" dirty="0" smtClean="0"/>
              <a:t> and collaborators*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i="1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* Joel </a:t>
            </a:r>
            <a:r>
              <a:rPr lang="en-US" sz="1800" dirty="0" err="1" smtClean="0"/>
              <a:t>Emer</a:t>
            </a:r>
            <a:r>
              <a:rPr lang="en-US" sz="1800" dirty="0" smtClean="0"/>
              <a:t>, Li-</a:t>
            </a:r>
            <a:r>
              <a:rPr lang="en-US" sz="1800" dirty="0" err="1" smtClean="0"/>
              <a:t>Shiuan</a:t>
            </a:r>
            <a:r>
              <a:rPr lang="en-US" sz="1800" dirty="0" smtClean="0"/>
              <a:t> </a:t>
            </a:r>
            <a:r>
              <a:rPr lang="en-US" sz="1800" dirty="0" err="1" smtClean="0"/>
              <a:t>Peh</a:t>
            </a:r>
            <a:r>
              <a:rPr lang="en-US" sz="1800" dirty="0" smtClean="0"/>
              <a:t>, </a:t>
            </a:r>
            <a:r>
              <a:rPr lang="en-US" sz="1800" dirty="0" err="1" smtClean="0"/>
              <a:t>Murali</a:t>
            </a:r>
            <a:r>
              <a:rPr lang="en-US" sz="1800" dirty="0" smtClean="0"/>
              <a:t> </a:t>
            </a:r>
            <a:r>
              <a:rPr lang="en-US" sz="1800" dirty="0" err="1" smtClean="0"/>
              <a:t>Vijayaraghavan</a:t>
            </a:r>
            <a:r>
              <a:rPr lang="en-US" sz="1800" dirty="0" smtClean="0"/>
              <a:t>, </a:t>
            </a:r>
            <a:r>
              <a:rPr lang="en-US" sz="1800" dirty="0" err="1" smtClean="0"/>
              <a:t>Asif</a:t>
            </a:r>
            <a:r>
              <a:rPr lang="en-US" sz="1800" dirty="0" smtClean="0"/>
              <a:t> Khan,  </a:t>
            </a:r>
            <a:r>
              <a:rPr lang="en-US" sz="1800" dirty="0" err="1" smtClean="0"/>
              <a:t>Abhinav</a:t>
            </a:r>
            <a:r>
              <a:rPr lang="en-US" sz="1800" dirty="0" smtClean="0"/>
              <a:t> </a:t>
            </a:r>
            <a:r>
              <a:rPr lang="en-US" sz="1800" dirty="0" err="1" smtClean="0"/>
              <a:t>Agarwal</a:t>
            </a:r>
            <a:r>
              <a:rPr lang="en-US" sz="1800" dirty="0" smtClean="0"/>
              <a:t>, Myron King</a:t>
            </a: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1CF5B-8AC2-4102-99D1-788F5F1C31A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41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Overloading (Type classes)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82" y="1554126"/>
            <a:ext cx="7772400" cy="4114800"/>
          </a:xfrm>
        </p:spPr>
        <p:txBody>
          <a:bodyPr/>
          <a:lstStyle/>
          <a:p>
            <a:r>
              <a:rPr lang="en-US" sz="2400" dirty="0" smtClean="0"/>
              <a:t>The same </a:t>
            </a:r>
            <a:r>
              <a:rPr lang="en-US" sz="2400" dirty="0"/>
              <a:t>symbol can be used to represent different but related </a:t>
            </a:r>
            <a:r>
              <a:rPr lang="en-US" sz="2400" dirty="0" smtClean="0"/>
              <a:t>operators using Type classes</a:t>
            </a:r>
          </a:p>
          <a:p>
            <a:r>
              <a:rPr lang="en-US" sz="2400" dirty="0" smtClean="0"/>
              <a:t>A type class groups a bunch of types with similarly named operations. For example, the type class </a:t>
            </a:r>
            <a:r>
              <a:rPr lang="en-US" sz="2400" dirty="0" err="1" smtClean="0"/>
              <a:t>Arith</a:t>
            </a:r>
            <a:r>
              <a:rPr lang="en-US" sz="2400" dirty="0" smtClean="0"/>
              <a:t> requires that each type belonging to this type class has operators +,-, *, / etc. defined </a:t>
            </a:r>
          </a:p>
          <a:p>
            <a:r>
              <a:rPr lang="en-US" sz="2400" dirty="0" smtClean="0"/>
              <a:t>We can declare Complex type to be an instance of </a:t>
            </a:r>
            <a:r>
              <a:rPr lang="en-US" sz="2400" dirty="0" err="1" smtClean="0"/>
              <a:t>Arith</a:t>
            </a:r>
            <a:r>
              <a:rPr lang="en-US" sz="2400" dirty="0" smtClean="0"/>
              <a:t> type class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19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Overloading +, *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6609" y="1597102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b="1" dirty="0" smtClean="0">
                <a:latin typeface="Courier New" pitchFamily="49" charset="0"/>
              </a:rPr>
              <a:t>instance </a:t>
            </a:r>
            <a:r>
              <a:rPr lang="en-US" sz="2000" b="1" dirty="0" err="1" smtClean="0">
                <a:latin typeface="Courier New" pitchFamily="49" charset="0"/>
              </a:rPr>
              <a:t>Arith</a:t>
            </a:r>
            <a:r>
              <a:rPr lang="en-US" sz="2000" dirty="0" smtClean="0">
                <a:latin typeface="Courier New" pitchFamily="49" charset="0"/>
              </a:rPr>
              <a:t>#(Complex#(t));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function</a:t>
            </a:r>
            <a:r>
              <a:rPr lang="en-US" sz="2000" dirty="0" smtClean="0">
                <a:latin typeface="Courier New" pitchFamily="49" charset="0"/>
              </a:rPr>
              <a:t> Complex#(t)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\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+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             (Complex#(t) x, Complex#(t) y);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#(t) real = </a:t>
            </a:r>
            <a:r>
              <a:rPr lang="en-US" sz="2000" dirty="0" err="1" smtClean="0">
                <a:latin typeface="Courier New" pitchFamily="49" charset="0"/>
              </a:rPr>
              <a:t>x.r</a:t>
            </a:r>
            <a:r>
              <a:rPr lang="en-US" sz="2000" dirty="0" smtClean="0">
                <a:latin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</a:rPr>
              <a:t>y.r</a:t>
            </a:r>
            <a:r>
              <a:rPr lang="en-US" sz="2000" dirty="0" smtClean="0"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#(t) </a:t>
            </a:r>
            <a:r>
              <a:rPr lang="en-US" sz="2000" dirty="0" err="1" smtClean="0">
                <a:latin typeface="Courier New" pitchFamily="49" charset="0"/>
              </a:rPr>
              <a:t>imag</a:t>
            </a:r>
            <a:r>
              <a:rPr lang="en-US" sz="2000" dirty="0" smtClean="0">
                <a:latin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</a:rPr>
              <a:t>x.i</a:t>
            </a:r>
            <a:r>
              <a:rPr lang="en-US" sz="2000" dirty="0" smtClean="0">
                <a:latin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</a:rPr>
              <a:t>y.i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</a:rPr>
              <a:t>(Complex{</a:t>
            </a:r>
            <a:r>
              <a:rPr lang="en-US" sz="2000" dirty="0" err="1" smtClean="0">
                <a:latin typeface="Courier New" pitchFamily="49" charset="0"/>
              </a:rPr>
              <a:t>r:real</a:t>
            </a:r>
            <a:r>
              <a:rPr lang="en-US" sz="2000" dirty="0" smtClean="0">
                <a:latin typeface="Courier New" pitchFamily="49" charset="0"/>
              </a:rPr>
              <a:t>, i:imag});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endfunction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function</a:t>
            </a:r>
            <a:r>
              <a:rPr lang="en-US" sz="2000" dirty="0">
                <a:latin typeface="Courier New" pitchFamily="49" charset="0"/>
              </a:rPr>
              <a:t> Complex#(t)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\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      (Complex#(t) x, Complex#(t) y);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#(t) real = </a:t>
            </a:r>
            <a:r>
              <a:rPr lang="en-US" sz="2000" dirty="0" err="1" smtClean="0">
                <a:latin typeface="Courier New" pitchFamily="49" charset="0"/>
              </a:rPr>
              <a:t>x.r</a:t>
            </a:r>
            <a:r>
              <a:rPr lang="en-US" sz="2000" dirty="0" smtClean="0">
                <a:latin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</a:rPr>
              <a:t>y.r</a:t>
            </a:r>
            <a:r>
              <a:rPr lang="en-US" sz="2000" dirty="0" smtClean="0">
                <a:latin typeface="Courier New" pitchFamily="49" charset="0"/>
              </a:rPr>
              <a:t> – </a:t>
            </a:r>
            <a:r>
              <a:rPr lang="en-US" sz="2000" dirty="0" err="1" smtClean="0">
                <a:latin typeface="Courier New" pitchFamily="49" charset="0"/>
              </a:rPr>
              <a:t>x.i</a:t>
            </a:r>
            <a:r>
              <a:rPr lang="en-US" sz="2000" dirty="0" smtClean="0">
                <a:latin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</a:rPr>
              <a:t>y.i</a:t>
            </a:r>
            <a:r>
              <a:rPr lang="en-US" sz="2000" dirty="0" smtClean="0">
                <a:latin typeface="Courier New" pitchFamily="49" charset="0"/>
              </a:rPr>
              <a:t>; 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#(t) </a:t>
            </a:r>
            <a:r>
              <a:rPr lang="en-US" sz="2000" dirty="0" err="1">
                <a:latin typeface="Courier New" pitchFamily="49" charset="0"/>
              </a:rPr>
              <a:t>imag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</a:rPr>
              <a:t>x.r</a:t>
            </a:r>
            <a:r>
              <a:rPr lang="en-US" sz="2000" dirty="0" smtClean="0">
                <a:latin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</a:rPr>
              <a:t>y.i</a:t>
            </a:r>
            <a:r>
              <a:rPr lang="en-US" sz="2000" dirty="0" smtClean="0">
                <a:latin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</a:rPr>
              <a:t>x.i</a:t>
            </a:r>
            <a:r>
              <a:rPr lang="en-US" sz="2000" dirty="0" smtClean="0">
                <a:latin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</a:rPr>
              <a:t>y.r</a:t>
            </a:r>
            <a:r>
              <a:rPr lang="en-US" sz="2000" dirty="0" smtClean="0">
                <a:latin typeface="Courier New" pitchFamily="49" charset="0"/>
              </a:rPr>
              <a:t>;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b="1" dirty="0">
                <a:latin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</a:rPr>
              <a:t>(Complex{</a:t>
            </a:r>
            <a:r>
              <a:rPr lang="en-US" sz="2000" dirty="0" err="1">
                <a:latin typeface="Courier New" pitchFamily="49" charset="0"/>
              </a:rPr>
              <a:t>r:real</a:t>
            </a:r>
            <a:r>
              <a:rPr lang="en-US" sz="2000" dirty="0">
                <a:latin typeface="Courier New" pitchFamily="49" charset="0"/>
              </a:rPr>
              <a:t>, i:imag});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err="1">
                <a:latin typeface="Courier New" pitchFamily="49" charset="0"/>
              </a:rPr>
              <a:t>endfunction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b="1" dirty="0" smtClean="0"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endinstance</a:t>
            </a:r>
            <a:endParaRPr lang="en-US" sz="2000" b="1" dirty="0" smtClean="0">
              <a:latin typeface="Courier New" pitchFamily="49" charset="0"/>
            </a:endParaRPr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2847460" y="5703961"/>
            <a:ext cx="6062624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 smtClean="0"/>
              <a:t>The type context allows the compiler to pick the appropriate definition of an operator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67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Combinational IFFT</a:t>
            </a:r>
            <a:endParaRPr lang="en-US" sz="2800" smtClean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1450" y="1885950"/>
            <a:ext cx="8848725" cy="2733675"/>
            <a:chOff x="108" y="1188"/>
            <a:chExt cx="5574" cy="172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08" y="1188"/>
              <a:ext cx="282" cy="1680"/>
              <a:chOff x="414" y="1626"/>
              <a:chExt cx="282" cy="1680"/>
            </a:xfrm>
          </p:grpSpPr>
          <p:sp>
            <p:nvSpPr>
              <p:cNvPr id="11389" name="Rectangle 5"/>
              <p:cNvSpPr>
                <a:spLocks noChangeArrowheads="1"/>
              </p:cNvSpPr>
              <p:nvPr/>
            </p:nvSpPr>
            <p:spPr bwMode="auto">
              <a:xfrm>
                <a:off x="414" y="1626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in0</a:t>
                </a:r>
              </a:p>
            </p:txBody>
          </p:sp>
          <p:sp>
            <p:nvSpPr>
              <p:cNvPr id="11390" name="Text Box 6"/>
              <p:cNvSpPr txBox="1">
                <a:spLocks noChangeArrowheads="1"/>
              </p:cNvSpPr>
              <p:nvPr/>
            </p:nvSpPr>
            <p:spPr bwMode="auto">
              <a:xfrm>
                <a:off x="432" y="279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  <p:sp>
            <p:nvSpPr>
              <p:cNvPr id="11391" name="Rectangle 7"/>
              <p:cNvSpPr>
                <a:spLocks noChangeArrowheads="1"/>
              </p:cNvSpPr>
              <p:nvPr/>
            </p:nvSpPr>
            <p:spPr bwMode="auto">
              <a:xfrm>
                <a:off x="414" y="1864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in1</a:t>
                </a:r>
              </a:p>
            </p:txBody>
          </p:sp>
          <p:sp>
            <p:nvSpPr>
              <p:cNvPr id="11392" name="Rectangle 8"/>
              <p:cNvSpPr>
                <a:spLocks noChangeArrowheads="1"/>
              </p:cNvSpPr>
              <p:nvPr/>
            </p:nvSpPr>
            <p:spPr bwMode="auto">
              <a:xfrm>
                <a:off x="414" y="210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in2</a:t>
                </a:r>
              </a:p>
            </p:txBody>
          </p:sp>
          <p:sp>
            <p:nvSpPr>
              <p:cNvPr id="11393" name="Rectangle 9"/>
              <p:cNvSpPr>
                <a:spLocks noChangeArrowheads="1"/>
              </p:cNvSpPr>
              <p:nvPr/>
            </p:nvSpPr>
            <p:spPr bwMode="auto">
              <a:xfrm>
                <a:off x="414" y="3078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in63</a:t>
                </a:r>
              </a:p>
            </p:txBody>
          </p:sp>
          <p:sp>
            <p:nvSpPr>
              <p:cNvPr id="11394" name="Rectangle 10"/>
              <p:cNvSpPr>
                <a:spLocks noChangeArrowheads="1"/>
              </p:cNvSpPr>
              <p:nvPr/>
            </p:nvSpPr>
            <p:spPr bwMode="auto">
              <a:xfrm>
                <a:off x="414" y="2340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in3</a:t>
                </a:r>
              </a:p>
            </p:txBody>
          </p:sp>
          <p:sp>
            <p:nvSpPr>
              <p:cNvPr id="11395" name="Rectangle 11"/>
              <p:cNvSpPr>
                <a:spLocks noChangeArrowheads="1"/>
              </p:cNvSpPr>
              <p:nvPr/>
            </p:nvSpPr>
            <p:spPr bwMode="auto">
              <a:xfrm>
                <a:off x="414" y="256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in4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624" y="1410"/>
              <a:ext cx="576" cy="1140"/>
              <a:chOff x="624" y="1410"/>
              <a:chExt cx="576" cy="1140"/>
            </a:xfrm>
          </p:grpSpPr>
          <p:sp>
            <p:nvSpPr>
              <p:cNvPr id="11385" name="Rectangle 13"/>
              <p:cNvSpPr>
                <a:spLocks noChangeArrowheads="1"/>
              </p:cNvSpPr>
              <p:nvPr/>
            </p:nvSpPr>
            <p:spPr bwMode="auto">
              <a:xfrm>
                <a:off x="624" y="141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86" name="Rectangle 14"/>
              <p:cNvSpPr>
                <a:spLocks noChangeArrowheads="1"/>
              </p:cNvSpPr>
              <p:nvPr/>
            </p:nvSpPr>
            <p:spPr bwMode="auto">
              <a:xfrm>
                <a:off x="624" y="171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87" name="Rectangle 15"/>
              <p:cNvSpPr>
                <a:spLocks noChangeArrowheads="1"/>
              </p:cNvSpPr>
              <p:nvPr/>
            </p:nvSpPr>
            <p:spPr bwMode="auto">
              <a:xfrm>
                <a:off x="624" y="225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88" name="Text Box 16"/>
              <p:cNvSpPr txBox="1">
                <a:spLocks noChangeArrowheads="1"/>
              </p:cNvSpPr>
              <p:nvPr/>
            </p:nvSpPr>
            <p:spPr bwMode="auto">
              <a:xfrm>
                <a:off x="752" y="2039"/>
                <a:ext cx="295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x16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226" y="1398"/>
              <a:ext cx="576" cy="1140"/>
              <a:chOff x="2712" y="1836"/>
              <a:chExt cx="576" cy="1140"/>
            </a:xfrm>
          </p:grpSpPr>
          <p:sp>
            <p:nvSpPr>
              <p:cNvPr id="11381" name="Rectangle 18"/>
              <p:cNvSpPr>
                <a:spLocks noChangeArrowheads="1"/>
              </p:cNvSpPr>
              <p:nvPr/>
            </p:nvSpPr>
            <p:spPr bwMode="auto">
              <a:xfrm>
                <a:off x="2712" y="183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82" name="Rectangle 19"/>
              <p:cNvSpPr>
                <a:spLocks noChangeArrowheads="1"/>
              </p:cNvSpPr>
              <p:nvPr/>
            </p:nvSpPr>
            <p:spPr bwMode="auto">
              <a:xfrm>
                <a:off x="2712" y="213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83" name="Rectangle 20"/>
              <p:cNvSpPr>
                <a:spLocks noChangeArrowheads="1"/>
              </p:cNvSpPr>
              <p:nvPr/>
            </p:nvSpPr>
            <p:spPr bwMode="auto">
              <a:xfrm>
                <a:off x="2712" y="267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84" name="Text Box 21"/>
              <p:cNvSpPr txBox="1">
                <a:spLocks noChangeArrowheads="1"/>
              </p:cNvSpPr>
              <p:nvPr/>
            </p:nvSpPr>
            <p:spPr bwMode="auto">
              <a:xfrm>
                <a:off x="2918" y="244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</p:grp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3840" y="1428"/>
              <a:ext cx="576" cy="1140"/>
              <a:chOff x="4260" y="1866"/>
              <a:chExt cx="576" cy="1140"/>
            </a:xfrm>
          </p:grpSpPr>
          <p:sp>
            <p:nvSpPr>
              <p:cNvPr id="11377" name="Rectangle 23"/>
              <p:cNvSpPr>
                <a:spLocks noChangeArrowheads="1"/>
              </p:cNvSpPr>
              <p:nvPr/>
            </p:nvSpPr>
            <p:spPr bwMode="auto">
              <a:xfrm>
                <a:off x="4260" y="186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78" name="Rectangle 24"/>
              <p:cNvSpPr>
                <a:spLocks noChangeArrowheads="1"/>
              </p:cNvSpPr>
              <p:nvPr/>
            </p:nvSpPr>
            <p:spPr bwMode="auto">
              <a:xfrm>
                <a:off x="4260" y="216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79" name="Rectangle 25"/>
              <p:cNvSpPr>
                <a:spLocks noChangeArrowheads="1"/>
              </p:cNvSpPr>
              <p:nvPr/>
            </p:nvSpPr>
            <p:spPr bwMode="auto">
              <a:xfrm>
                <a:off x="4260" y="270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80" name="Text Box 26"/>
              <p:cNvSpPr txBox="1">
                <a:spLocks noChangeArrowheads="1"/>
              </p:cNvSpPr>
              <p:nvPr/>
            </p:nvSpPr>
            <p:spPr bwMode="auto">
              <a:xfrm>
                <a:off x="4466" y="247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386" y="1316"/>
              <a:ext cx="246" cy="1458"/>
              <a:chOff x="692" y="1754"/>
              <a:chExt cx="246" cy="1458"/>
            </a:xfrm>
          </p:grpSpPr>
          <p:sp>
            <p:nvSpPr>
              <p:cNvPr id="11371" name="Line 28"/>
              <p:cNvSpPr>
                <a:spLocks noChangeShapeType="1"/>
              </p:cNvSpPr>
              <p:nvPr/>
            </p:nvSpPr>
            <p:spPr bwMode="auto">
              <a:xfrm>
                <a:off x="704" y="1754"/>
                <a:ext cx="21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Line 29"/>
              <p:cNvSpPr>
                <a:spLocks noChangeShapeType="1"/>
              </p:cNvSpPr>
              <p:nvPr/>
            </p:nvSpPr>
            <p:spPr bwMode="auto">
              <a:xfrm flipV="1">
                <a:off x="704" y="1964"/>
                <a:ext cx="216" cy="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Line 30"/>
              <p:cNvSpPr>
                <a:spLocks noChangeShapeType="1"/>
              </p:cNvSpPr>
              <p:nvPr/>
            </p:nvSpPr>
            <p:spPr bwMode="auto">
              <a:xfrm flipV="1">
                <a:off x="704" y="2030"/>
                <a:ext cx="216" cy="1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Line 31"/>
              <p:cNvSpPr>
                <a:spLocks noChangeShapeType="1"/>
              </p:cNvSpPr>
              <p:nvPr/>
            </p:nvSpPr>
            <p:spPr bwMode="auto">
              <a:xfrm flipV="1">
                <a:off x="704" y="2078"/>
                <a:ext cx="228" cy="3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5" name="Line 32"/>
              <p:cNvSpPr>
                <a:spLocks noChangeShapeType="1"/>
              </p:cNvSpPr>
              <p:nvPr/>
            </p:nvSpPr>
            <p:spPr bwMode="auto">
              <a:xfrm flipV="1">
                <a:off x="698" y="2240"/>
                <a:ext cx="240" cy="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6" name="Line 33"/>
              <p:cNvSpPr>
                <a:spLocks noChangeShapeType="1"/>
              </p:cNvSpPr>
              <p:nvPr/>
            </p:nvSpPr>
            <p:spPr bwMode="auto">
              <a:xfrm flipV="1">
                <a:off x="692" y="2912"/>
                <a:ext cx="228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5400" y="1230"/>
              <a:ext cx="282" cy="1680"/>
              <a:chOff x="414" y="1626"/>
              <a:chExt cx="282" cy="1680"/>
            </a:xfrm>
          </p:grpSpPr>
          <p:sp>
            <p:nvSpPr>
              <p:cNvPr id="11364" name="Rectangle 35"/>
              <p:cNvSpPr>
                <a:spLocks noChangeArrowheads="1"/>
              </p:cNvSpPr>
              <p:nvPr/>
            </p:nvSpPr>
            <p:spPr bwMode="auto">
              <a:xfrm>
                <a:off x="414" y="1626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out0</a:t>
                </a:r>
              </a:p>
            </p:txBody>
          </p:sp>
          <p:sp>
            <p:nvSpPr>
              <p:cNvPr id="11365" name="Text Box 36"/>
              <p:cNvSpPr txBox="1">
                <a:spLocks noChangeArrowheads="1"/>
              </p:cNvSpPr>
              <p:nvPr/>
            </p:nvSpPr>
            <p:spPr bwMode="auto">
              <a:xfrm>
                <a:off x="432" y="279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  <p:sp>
            <p:nvSpPr>
              <p:cNvPr id="11366" name="Rectangle 37"/>
              <p:cNvSpPr>
                <a:spLocks noChangeArrowheads="1"/>
              </p:cNvSpPr>
              <p:nvPr/>
            </p:nvSpPr>
            <p:spPr bwMode="auto">
              <a:xfrm>
                <a:off x="414" y="1864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out1</a:t>
                </a:r>
              </a:p>
            </p:txBody>
          </p:sp>
          <p:sp>
            <p:nvSpPr>
              <p:cNvPr id="11367" name="Rectangle 38"/>
              <p:cNvSpPr>
                <a:spLocks noChangeArrowheads="1"/>
              </p:cNvSpPr>
              <p:nvPr/>
            </p:nvSpPr>
            <p:spPr bwMode="auto">
              <a:xfrm>
                <a:off x="414" y="210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out2</a:t>
                </a:r>
              </a:p>
            </p:txBody>
          </p:sp>
          <p:sp>
            <p:nvSpPr>
              <p:cNvPr id="11368" name="Rectangle 39"/>
              <p:cNvSpPr>
                <a:spLocks noChangeArrowheads="1"/>
              </p:cNvSpPr>
              <p:nvPr/>
            </p:nvSpPr>
            <p:spPr bwMode="auto">
              <a:xfrm>
                <a:off x="414" y="3078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out63</a:t>
                </a:r>
              </a:p>
            </p:txBody>
          </p:sp>
          <p:sp>
            <p:nvSpPr>
              <p:cNvPr id="11369" name="Rectangle 40"/>
              <p:cNvSpPr>
                <a:spLocks noChangeArrowheads="1"/>
              </p:cNvSpPr>
              <p:nvPr/>
            </p:nvSpPr>
            <p:spPr bwMode="auto">
              <a:xfrm>
                <a:off x="414" y="2340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out3</a:t>
                </a:r>
              </a:p>
            </p:txBody>
          </p:sp>
          <p:sp>
            <p:nvSpPr>
              <p:cNvPr id="11370" name="Rectangle 41"/>
              <p:cNvSpPr>
                <a:spLocks noChangeArrowheads="1"/>
              </p:cNvSpPr>
              <p:nvPr/>
            </p:nvSpPr>
            <p:spPr bwMode="auto">
              <a:xfrm>
                <a:off x="414" y="256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out4</a:t>
                </a:r>
              </a:p>
            </p:txBody>
          </p:sp>
        </p:grp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 flipH="1">
              <a:off x="5144" y="1376"/>
              <a:ext cx="246" cy="1458"/>
              <a:chOff x="692" y="1754"/>
              <a:chExt cx="246" cy="1458"/>
            </a:xfrm>
          </p:grpSpPr>
          <p:sp>
            <p:nvSpPr>
              <p:cNvPr id="11358" name="Line 43"/>
              <p:cNvSpPr>
                <a:spLocks noChangeShapeType="1"/>
              </p:cNvSpPr>
              <p:nvPr/>
            </p:nvSpPr>
            <p:spPr bwMode="auto">
              <a:xfrm>
                <a:off x="704" y="1754"/>
                <a:ext cx="21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9" name="Line 44"/>
              <p:cNvSpPr>
                <a:spLocks noChangeShapeType="1"/>
              </p:cNvSpPr>
              <p:nvPr/>
            </p:nvSpPr>
            <p:spPr bwMode="auto">
              <a:xfrm flipV="1">
                <a:off x="704" y="1964"/>
                <a:ext cx="216" cy="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0" name="Line 45"/>
              <p:cNvSpPr>
                <a:spLocks noChangeShapeType="1"/>
              </p:cNvSpPr>
              <p:nvPr/>
            </p:nvSpPr>
            <p:spPr bwMode="auto">
              <a:xfrm flipV="1">
                <a:off x="704" y="2030"/>
                <a:ext cx="216" cy="1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1" name="Line 46"/>
              <p:cNvSpPr>
                <a:spLocks noChangeShapeType="1"/>
              </p:cNvSpPr>
              <p:nvPr/>
            </p:nvSpPr>
            <p:spPr bwMode="auto">
              <a:xfrm flipV="1">
                <a:off x="704" y="2078"/>
                <a:ext cx="228" cy="3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Line 47"/>
              <p:cNvSpPr>
                <a:spLocks noChangeShapeType="1"/>
              </p:cNvSpPr>
              <p:nvPr/>
            </p:nvSpPr>
            <p:spPr bwMode="auto">
              <a:xfrm flipV="1">
                <a:off x="698" y="2240"/>
                <a:ext cx="240" cy="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3" name="Line 48"/>
              <p:cNvSpPr>
                <a:spLocks noChangeShapeType="1"/>
              </p:cNvSpPr>
              <p:nvPr/>
            </p:nvSpPr>
            <p:spPr bwMode="auto">
              <a:xfrm flipV="1">
                <a:off x="692" y="2912"/>
                <a:ext cx="228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1202" y="1404"/>
              <a:ext cx="1020" cy="1152"/>
              <a:chOff x="1202" y="1404"/>
              <a:chExt cx="1020" cy="1152"/>
            </a:xfrm>
          </p:grpSpPr>
          <p:sp>
            <p:nvSpPr>
              <p:cNvPr id="11330" name="Text Box 50"/>
              <p:cNvSpPr txBox="1">
                <a:spLocks noChangeArrowheads="1"/>
              </p:cNvSpPr>
              <p:nvPr/>
            </p:nvSpPr>
            <p:spPr bwMode="auto">
              <a:xfrm rot="5400000">
                <a:off x="1455" y="1814"/>
                <a:ext cx="521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Permute</a:t>
                </a:r>
              </a:p>
            </p:txBody>
          </p:sp>
          <p:grpSp>
            <p:nvGrpSpPr>
              <p:cNvPr id="13" name="Group 51"/>
              <p:cNvGrpSpPr>
                <a:grpSpLocks/>
              </p:cNvGrpSpPr>
              <p:nvPr/>
            </p:nvGrpSpPr>
            <p:grpSpPr bwMode="auto">
              <a:xfrm>
                <a:off x="1202" y="1472"/>
                <a:ext cx="322" cy="1020"/>
                <a:chOff x="1478" y="1904"/>
                <a:chExt cx="486" cy="1020"/>
              </a:xfrm>
            </p:grpSpPr>
            <p:sp>
              <p:nvSpPr>
                <p:cNvPr id="1134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484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7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484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8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484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484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478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1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478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2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1478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1478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478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5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478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1478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7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478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64"/>
              <p:cNvGrpSpPr>
                <a:grpSpLocks/>
              </p:cNvGrpSpPr>
              <p:nvPr/>
            </p:nvGrpSpPr>
            <p:grpSpPr bwMode="auto">
              <a:xfrm>
                <a:off x="1915" y="1466"/>
                <a:ext cx="307" cy="1020"/>
                <a:chOff x="2270" y="1904"/>
                <a:chExt cx="486" cy="1020"/>
              </a:xfrm>
            </p:grpSpPr>
            <p:sp>
              <p:nvSpPr>
                <p:cNvPr id="11334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276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5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276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6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276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7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276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8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270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9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270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0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270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1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2270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2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270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3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270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4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270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5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270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33" name="Rectangle 77"/>
              <p:cNvSpPr>
                <a:spLocks noChangeArrowheads="1"/>
              </p:cNvSpPr>
              <p:nvPr/>
            </p:nvSpPr>
            <p:spPr bwMode="auto">
              <a:xfrm>
                <a:off x="1523" y="1404"/>
                <a:ext cx="396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78"/>
            <p:cNvGrpSpPr>
              <a:grpSpLocks/>
            </p:cNvGrpSpPr>
            <p:nvPr/>
          </p:nvGrpSpPr>
          <p:grpSpPr bwMode="auto">
            <a:xfrm>
              <a:off x="2816" y="1404"/>
              <a:ext cx="1026" cy="1152"/>
              <a:chOff x="2798" y="1842"/>
              <a:chExt cx="1026" cy="1152"/>
            </a:xfrm>
          </p:grpSpPr>
          <p:grpSp>
            <p:nvGrpSpPr>
              <p:cNvPr id="16" name="Group 79"/>
              <p:cNvGrpSpPr>
                <a:grpSpLocks/>
              </p:cNvGrpSpPr>
              <p:nvPr/>
            </p:nvGrpSpPr>
            <p:grpSpPr bwMode="auto">
              <a:xfrm>
                <a:off x="3516" y="1904"/>
                <a:ext cx="308" cy="1020"/>
                <a:chOff x="2270" y="1904"/>
                <a:chExt cx="486" cy="1020"/>
              </a:xfrm>
            </p:grpSpPr>
            <p:sp>
              <p:nvSpPr>
                <p:cNvPr id="1131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276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9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276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0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276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1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276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270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270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4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270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5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270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70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270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8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270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9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270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92"/>
              <p:cNvGrpSpPr>
                <a:grpSpLocks/>
              </p:cNvGrpSpPr>
              <p:nvPr/>
            </p:nvGrpSpPr>
            <p:grpSpPr bwMode="auto">
              <a:xfrm>
                <a:off x="2798" y="1842"/>
                <a:ext cx="721" cy="1152"/>
                <a:chOff x="2798" y="1842"/>
                <a:chExt cx="721" cy="1152"/>
              </a:xfrm>
            </p:grpSpPr>
            <p:sp>
              <p:nvSpPr>
                <p:cNvPr id="11303" name="Text Box 9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054" y="2252"/>
                  <a:ext cx="521" cy="1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Font typeface="Wingdings" pitchFamily="-96" charset="2"/>
                    <a:buNone/>
                  </a:pPr>
                  <a:r>
                    <a:rPr lang="en-US" sz="1200"/>
                    <a:t>Permute</a:t>
                  </a:r>
                </a:p>
              </p:txBody>
            </p:sp>
            <p:grpSp>
              <p:nvGrpSpPr>
                <p:cNvPr id="18" name="Group 94"/>
                <p:cNvGrpSpPr>
                  <a:grpSpLocks/>
                </p:cNvGrpSpPr>
                <p:nvPr/>
              </p:nvGrpSpPr>
              <p:grpSpPr bwMode="auto">
                <a:xfrm>
                  <a:off x="2798" y="1910"/>
                  <a:ext cx="324" cy="1020"/>
                  <a:chOff x="1478" y="1904"/>
                  <a:chExt cx="486" cy="1020"/>
                </a:xfrm>
              </p:grpSpPr>
              <p:sp>
                <p:nvSpPr>
                  <p:cNvPr id="11306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190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7" name="Line 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1970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8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2036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9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2090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0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192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1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25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2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32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3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37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4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732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5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79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6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86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7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91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05" name="Rectangle 107"/>
                <p:cNvSpPr>
                  <a:spLocks noChangeArrowheads="1"/>
                </p:cNvSpPr>
                <p:nvPr/>
              </p:nvSpPr>
              <p:spPr bwMode="auto">
                <a:xfrm>
                  <a:off x="3121" y="1842"/>
                  <a:ext cx="398" cy="11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108"/>
            <p:cNvGrpSpPr>
              <a:grpSpLocks/>
            </p:cNvGrpSpPr>
            <p:nvPr/>
          </p:nvGrpSpPr>
          <p:grpSpPr bwMode="auto">
            <a:xfrm>
              <a:off x="4418" y="1404"/>
              <a:ext cx="721" cy="1152"/>
              <a:chOff x="2798" y="1842"/>
              <a:chExt cx="721" cy="1152"/>
            </a:xfrm>
          </p:grpSpPr>
          <p:sp>
            <p:nvSpPr>
              <p:cNvPr id="11286" name="Text Box 109"/>
              <p:cNvSpPr txBox="1">
                <a:spLocks noChangeArrowheads="1"/>
              </p:cNvSpPr>
              <p:nvPr/>
            </p:nvSpPr>
            <p:spPr bwMode="auto">
              <a:xfrm rot="5400000">
                <a:off x="3054" y="2252"/>
                <a:ext cx="521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Permute</a:t>
                </a:r>
              </a:p>
            </p:txBody>
          </p:sp>
          <p:grpSp>
            <p:nvGrpSpPr>
              <p:cNvPr id="20" name="Group 110"/>
              <p:cNvGrpSpPr>
                <a:grpSpLocks/>
              </p:cNvGrpSpPr>
              <p:nvPr/>
            </p:nvGrpSpPr>
            <p:grpSpPr bwMode="auto">
              <a:xfrm>
                <a:off x="2798" y="1910"/>
                <a:ext cx="324" cy="1020"/>
                <a:chOff x="1478" y="1904"/>
                <a:chExt cx="486" cy="1020"/>
              </a:xfrm>
            </p:grpSpPr>
            <p:sp>
              <p:nvSpPr>
                <p:cNvPr id="11289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1484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0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1484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1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1484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2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1484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3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1478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4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1478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5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1478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6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1478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7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1478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8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478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9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1478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0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1478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288" name="Rectangle 123"/>
              <p:cNvSpPr>
                <a:spLocks noChangeArrowheads="1"/>
              </p:cNvSpPr>
              <p:nvPr/>
            </p:nvSpPr>
            <p:spPr bwMode="auto">
              <a:xfrm>
                <a:off x="3121" y="1842"/>
                <a:ext cx="398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271" name="Rectangle 124"/>
          <p:cNvSpPr>
            <a:spLocks noChangeArrowheads="1"/>
          </p:cNvSpPr>
          <p:nvPr/>
        </p:nvSpPr>
        <p:spPr bwMode="auto">
          <a:xfrm>
            <a:off x="3171825" y="1647825"/>
            <a:ext cx="2752725" cy="2905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125"/>
          <p:cNvSpPr txBox="1">
            <a:spLocks noChangeArrowheads="1"/>
          </p:cNvSpPr>
          <p:nvPr/>
        </p:nvSpPr>
        <p:spPr bwMode="auto">
          <a:xfrm>
            <a:off x="3211513" y="4162425"/>
            <a:ext cx="262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stage_f function</a:t>
            </a:r>
          </a:p>
        </p:txBody>
      </p:sp>
      <p:sp>
        <p:nvSpPr>
          <p:cNvPr id="1383550" name="Text Box 126"/>
          <p:cNvSpPr txBox="1">
            <a:spLocks noChangeArrowheads="1"/>
          </p:cNvSpPr>
          <p:nvPr/>
        </p:nvSpPr>
        <p:spPr bwMode="auto">
          <a:xfrm>
            <a:off x="6751638" y="5759450"/>
            <a:ext cx="2392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/>
              <a:t>repeat </a:t>
            </a:r>
            <a:r>
              <a:rPr lang="en-US">
                <a:latin typeface="Courier New" pitchFamily="49" charset="0"/>
              </a:rPr>
              <a:t>stage_f</a:t>
            </a:r>
            <a:r>
              <a:rPr lang="en-US"/>
              <a:t> three times</a:t>
            </a:r>
          </a:p>
        </p:txBody>
      </p:sp>
      <p:sp>
        <p:nvSpPr>
          <p:cNvPr id="1383551" name="Text Box 127"/>
          <p:cNvSpPr txBox="1">
            <a:spLocks noChangeArrowheads="1"/>
          </p:cNvSpPr>
          <p:nvPr/>
        </p:nvSpPr>
        <p:spPr bwMode="auto">
          <a:xfrm>
            <a:off x="92867" y="4769229"/>
            <a:ext cx="8956298" cy="7309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</a:rPr>
              <a:t> Vector#(64, </a:t>
            </a:r>
            <a:r>
              <a:rPr lang="en-US" dirty="0" smtClean="0">
                <a:latin typeface="Courier New" pitchFamily="49" charset="0"/>
              </a:rPr>
              <a:t>Complex#(n))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stage_f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</a:rPr>
              <a:t>(Bit#(2) stage</a:t>
            </a:r>
            <a:r>
              <a:rPr lang="en-US" dirty="0">
                <a:latin typeface="Courier New" pitchFamily="49" charset="0"/>
              </a:rPr>
              <a:t>, Vector#(64, </a:t>
            </a:r>
            <a:r>
              <a:rPr lang="en-US" dirty="0" smtClean="0">
                <a:latin typeface="Courier New" pitchFamily="49" charset="0"/>
              </a:rPr>
              <a:t>Complex#(n)) </a:t>
            </a:r>
            <a:r>
              <a:rPr lang="en-US" dirty="0" err="1">
                <a:latin typeface="Courier New" pitchFamily="49" charset="0"/>
              </a:rPr>
              <a:t>stage_in</a:t>
            </a:r>
            <a:r>
              <a:rPr lang="en-US" dirty="0">
                <a:latin typeface="Courier New" pitchFamily="49" charset="0"/>
              </a:rPr>
              <a:t>);</a:t>
            </a:r>
          </a:p>
        </p:txBody>
      </p:sp>
      <p:sp>
        <p:nvSpPr>
          <p:cNvPr id="1383552" name="Text Box 128"/>
          <p:cNvSpPr txBox="1">
            <a:spLocks noChangeArrowheads="1"/>
          </p:cNvSpPr>
          <p:nvPr/>
        </p:nvSpPr>
        <p:spPr bwMode="auto">
          <a:xfrm>
            <a:off x="257553" y="5714640"/>
            <a:ext cx="6494085" cy="7309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</a:rPr>
              <a:t> Vector#(64, </a:t>
            </a:r>
            <a:r>
              <a:rPr lang="en-US" dirty="0" smtClean="0">
                <a:latin typeface="Courier New" pitchFamily="49" charset="0"/>
              </a:rPr>
              <a:t>Complex#(n))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ifft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	(Vector#(64, </a:t>
            </a:r>
            <a:r>
              <a:rPr lang="en-US" dirty="0" smtClean="0">
                <a:latin typeface="Courier New" pitchFamily="49" charset="0"/>
              </a:rPr>
              <a:t>Complex#(n)) </a:t>
            </a:r>
            <a:r>
              <a:rPr lang="en-US" dirty="0" err="1">
                <a:latin typeface="Courier New" pitchFamily="49" charset="0"/>
              </a:rPr>
              <a:t>in_data</a:t>
            </a:r>
            <a:r>
              <a:rPr lang="en-US" dirty="0">
                <a:latin typeface="Courier New" pitchFamily="49" charset="0"/>
              </a:rPr>
              <a:t>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132" name="Slide Number Placeholder 1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550" grpId="0"/>
      <p:bldP spid="1383551" grpId="0" animBg="1"/>
      <p:bldP spid="13835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BSV Code: Combinational IFFT</a:t>
            </a: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85788" y="1538288"/>
            <a:ext cx="8283575" cy="27785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function</a:t>
            </a:r>
            <a:r>
              <a:rPr lang="en-US" sz="1800" dirty="0" smtClean="0">
                <a:latin typeface="Courier New" pitchFamily="49" charset="0"/>
              </a:rPr>
              <a:t> Vector#(64, Complex#(n))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ifft</a:t>
            </a:r>
            <a:r>
              <a:rPr lang="en-US" sz="1800" b="1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				</a:t>
            </a:r>
            <a:r>
              <a:rPr lang="en-US" sz="1800" dirty="0" smtClean="0">
                <a:latin typeface="Courier New" pitchFamily="49" charset="0"/>
              </a:rPr>
              <a:t>(Vector#(64, Complex#(n)) </a:t>
            </a:r>
            <a:r>
              <a:rPr lang="en-US" sz="1800" dirty="0" err="1" smtClean="0">
                <a:latin typeface="Courier New" pitchFamily="49" charset="0"/>
              </a:rPr>
              <a:t>in_data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//Declare vectors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Vector#(4,Vector#(64, Complex#(n))) </a:t>
            </a:r>
            <a:r>
              <a:rPr lang="en-US" sz="1800" dirty="0" err="1" smtClean="0">
                <a:latin typeface="Courier New" pitchFamily="49" charset="0"/>
              </a:rPr>
              <a:t>stage_data</a:t>
            </a:r>
            <a:r>
              <a:rPr lang="en-US" sz="1800" dirty="0" smtClean="0">
                <a:latin typeface="Courier New" pitchFamily="49" charset="0"/>
              </a:rPr>
              <a:t>;		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stage_data</a:t>
            </a:r>
            <a:r>
              <a:rPr lang="en-US" sz="1800" dirty="0" smtClean="0">
                <a:latin typeface="Courier New" pitchFamily="49" charset="0"/>
              </a:rPr>
              <a:t>[0] = </a:t>
            </a:r>
            <a:r>
              <a:rPr lang="en-US" sz="1800" dirty="0" err="1" smtClean="0">
                <a:latin typeface="Courier New" pitchFamily="49" charset="0"/>
              </a:rPr>
              <a:t>in_data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 for</a:t>
            </a:r>
            <a:r>
              <a:rPr lang="en-US" sz="1800" dirty="0" smtClean="0">
                <a:latin typeface="Courier New" pitchFamily="49" charset="0"/>
              </a:rPr>
              <a:t> (Bit#(2) stage = 0; stage &lt; 3; stage = stage + 1)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stage_data</a:t>
            </a:r>
            <a:r>
              <a:rPr lang="en-US" sz="1800" dirty="0" smtClean="0">
                <a:latin typeface="Courier New" pitchFamily="49" charset="0"/>
              </a:rPr>
              <a:t>[stage+1]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stage_f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stage,stage_data</a:t>
            </a:r>
            <a:r>
              <a:rPr lang="en-US" sz="1800" dirty="0" smtClean="0">
                <a:latin typeface="Courier New" pitchFamily="49" charset="0"/>
              </a:rPr>
              <a:t>[stage]);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stage_data</a:t>
            </a:r>
            <a:r>
              <a:rPr lang="en-US" sz="1800" dirty="0" smtClean="0">
                <a:latin typeface="Courier New" pitchFamily="49" charset="0"/>
              </a:rPr>
              <a:t>[3]);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endfunction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462276" name="Text Box 4"/>
          <p:cNvSpPr txBox="1">
            <a:spLocks noChangeArrowheads="1"/>
          </p:cNvSpPr>
          <p:nvPr/>
        </p:nvSpPr>
        <p:spPr bwMode="auto">
          <a:xfrm>
            <a:off x="1339850" y="4591050"/>
            <a:ext cx="6910388" cy="8604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-96" charset="2"/>
              <a:buNone/>
            </a:pPr>
            <a:r>
              <a:rPr lang="en-US" sz="2800">
                <a:solidFill>
                  <a:srgbClr val="DFBD2D"/>
                </a:solidFill>
              </a:rPr>
              <a:t>The for-loop is unfolded and  stage_f is inlined during static elaboration</a:t>
            </a: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1203325" y="5822950"/>
            <a:ext cx="735965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/>
              <a:t>Note: no notion of loops or procedures during execution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6" grpId="0" animBg="1"/>
      <p:bldP spid="122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BSV Code: Combinational IFFT- Unfolded</a:t>
            </a: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85788" y="1538288"/>
            <a:ext cx="8283575" cy="31416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function</a:t>
            </a:r>
            <a:r>
              <a:rPr lang="en-US" sz="1800" dirty="0">
                <a:latin typeface="Courier New" pitchFamily="49" charset="0"/>
              </a:rPr>
              <a:t> Vector#(64, </a:t>
            </a:r>
            <a:r>
              <a:rPr lang="en-US" sz="1800" dirty="0" smtClean="0">
                <a:latin typeface="Courier New" pitchFamily="49" charset="0"/>
              </a:rPr>
              <a:t>Complex#(n))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ifft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				</a:t>
            </a:r>
            <a:r>
              <a:rPr lang="en-US" sz="1800" dirty="0">
                <a:latin typeface="Courier New" pitchFamily="49" charset="0"/>
              </a:rPr>
              <a:t>(Vector#(64, </a:t>
            </a:r>
            <a:r>
              <a:rPr lang="en-US" sz="1800" dirty="0" smtClean="0">
                <a:latin typeface="Courier New" pitchFamily="49" charset="0"/>
              </a:rPr>
              <a:t>Complex#(n)) </a:t>
            </a:r>
            <a:r>
              <a:rPr lang="en-US" sz="1800" dirty="0" err="1">
                <a:latin typeface="Courier New" pitchFamily="49" charset="0"/>
              </a:rPr>
              <a:t>in_data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//Declare vectors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Vector#(4,Vector#(64, </a:t>
            </a:r>
            <a:r>
              <a:rPr lang="en-US" sz="1800" dirty="0" smtClean="0">
                <a:latin typeface="Courier New" pitchFamily="49" charset="0"/>
              </a:rPr>
              <a:t>Complex#(n))) </a:t>
            </a:r>
            <a:r>
              <a:rPr lang="en-US" sz="1800" dirty="0" err="1">
                <a:latin typeface="Courier New" pitchFamily="49" charset="0"/>
              </a:rPr>
              <a:t>stage_data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stage_data</a:t>
            </a:r>
            <a:r>
              <a:rPr lang="en-US" sz="1800" dirty="0">
                <a:latin typeface="Courier New" pitchFamily="49" charset="0"/>
              </a:rPr>
              <a:t>[0] = </a:t>
            </a:r>
            <a:r>
              <a:rPr lang="en-US" sz="1800" dirty="0" err="1">
                <a:latin typeface="Courier New" pitchFamily="49" charset="0"/>
              </a:rPr>
              <a:t>in_data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 for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(Bit#(2) </a:t>
            </a:r>
            <a:r>
              <a:rPr lang="en-US" sz="1800" dirty="0">
                <a:latin typeface="Courier New" pitchFamily="49" charset="0"/>
              </a:rPr>
              <a:t>stage = 0; stage &lt; 3; stage = stage + 1)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stage_data</a:t>
            </a:r>
            <a:r>
              <a:rPr lang="en-US" sz="1800" dirty="0">
                <a:latin typeface="Courier New" pitchFamily="49" charset="0"/>
              </a:rPr>
              <a:t>[stage+1]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stage_f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stage,stage_data</a:t>
            </a:r>
            <a:r>
              <a:rPr lang="en-US" sz="1800" dirty="0">
                <a:latin typeface="Courier New" pitchFamily="49" charset="0"/>
              </a:rPr>
              <a:t>[stage]);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stage_data</a:t>
            </a:r>
            <a:r>
              <a:rPr lang="en-US" sz="1800" dirty="0">
                <a:latin typeface="Courier New" pitchFamily="49" charset="0"/>
              </a:rPr>
              <a:t>[3</a:t>
            </a:r>
            <a:r>
              <a:rPr lang="en-US" sz="1800" dirty="0" smtClean="0">
                <a:latin typeface="Courier New" pitchFamily="49" charset="0"/>
              </a:rPr>
              <a:t>]);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endfunction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464324" name="Text Box 4"/>
          <p:cNvSpPr txBox="1">
            <a:spLocks noChangeArrowheads="1"/>
          </p:cNvSpPr>
          <p:nvPr/>
        </p:nvSpPr>
        <p:spPr bwMode="auto">
          <a:xfrm>
            <a:off x="1084263" y="5038725"/>
            <a:ext cx="74517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/>
              <a:t>Stage_f can be inlined now; it could have been inlined before loop unfolding also.</a:t>
            </a:r>
          </a:p>
          <a:p>
            <a:pPr>
              <a:buFont typeface="Wingdings" pitchFamily="-96" charset="2"/>
              <a:buNone/>
            </a:pPr>
            <a:endParaRPr lang="en-US"/>
          </a:p>
          <a:p>
            <a:pPr>
              <a:buFont typeface="Wingdings" pitchFamily="-96" charset="2"/>
              <a:buNone/>
            </a:pPr>
            <a:r>
              <a:rPr lang="en-US"/>
              <a:t>Does the order matter?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39801" y="3348832"/>
            <a:ext cx="7596187" cy="282575"/>
            <a:chOff x="613" y="2075"/>
            <a:chExt cx="4785" cy="178"/>
          </a:xfrm>
        </p:grpSpPr>
        <p:sp>
          <p:nvSpPr>
            <p:cNvPr id="13322" name="Line 6"/>
            <p:cNvSpPr>
              <a:spLocks noChangeShapeType="1"/>
            </p:cNvSpPr>
            <p:nvPr/>
          </p:nvSpPr>
          <p:spPr bwMode="auto">
            <a:xfrm>
              <a:off x="613" y="2075"/>
              <a:ext cx="4772" cy="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7"/>
            <p:cNvSpPr>
              <a:spLocks noChangeShapeType="1"/>
            </p:cNvSpPr>
            <p:nvPr/>
          </p:nvSpPr>
          <p:spPr bwMode="auto">
            <a:xfrm>
              <a:off x="626" y="2244"/>
              <a:ext cx="4772" cy="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4328" name="Text Box 8"/>
          <p:cNvSpPr txBox="1">
            <a:spLocks noChangeArrowheads="1"/>
          </p:cNvSpPr>
          <p:nvPr/>
        </p:nvSpPr>
        <p:spPr bwMode="auto">
          <a:xfrm>
            <a:off x="1084263" y="3185800"/>
            <a:ext cx="5907087" cy="869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err="1">
                <a:solidFill>
                  <a:schemeClr val="tx2"/>
                </a:solidFill>
                <a:latin typeface="Courier New" pitchFamily="49" charset="0"/>
              </a:rPr>
              <a:t>stage_data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[1]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stage_f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(0,stage_data[0]);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err="1">
                <a:solidFill>
                  <a:schemeClr val="tx2"/>
                </a:solidFill>
                <a:latin typeface="Courier New" pitchFamily="49" charset="0"/>
              </a:rPr>
              <a:t>stage_data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[2]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stage_f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(1,stage_data[1]);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err="1">
                <a:solidFill>
                  <a:schemeClr val="tx2"/>
                </a:solidFill>
                <a:latin typeface="Courier New" pitchFamily="49" charset="0"/>
              </a:rPr>
              <a:t>stage_data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[3]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stage_f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(2,stage_data[2]);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M03-</a:t>
            </a: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94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6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24" grpId="0" build="p"/>
      <p:bldP spid="14643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Bluespec Code for </a:t>
            </a:r>
            <a:r>
              <a:rPr lang="en-US" sz="4000" smtClean="0">
                <a:latin typeface="Courier New" pitchFamily="49" charset="0"/>
              </a:rPr>
              <a:t>stage_f</a:t>
            </a: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29928" y="1502482"/>
            <a:ext cx="8391241" cy="474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function</a:t>
            </a:r>
            <a:r>
              <a:rPr lang="en-US" sz="1800" dirty="0" smtClean="0">
                <a:latin typeface="Courier New" pitchFamily="49" charset="0"/>
              </a:rPr>
              <a:t> Vector#(64, Complex#(n))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stage_f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</a:rPr>
              <a:t>(Bit#(2) stage, Vector#(64, Complex#(n)) </a:t>
            </a:r>
            <a:r>
              <a:rPr lang="en-US" sz="1800" dirty="0" err="1" smtClean="0">
                <a:latin typeface="Courier New" pitchFamily="49" charset="0"/>
              </a:rPr>
              <a:t>stage_in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Vector#(64, Complex#(n))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stage_out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</a:rPr>
              <a:t> (Integer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16;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+ 1)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  Integer </a:t>
            </a:r>
            <a:r>
              <a:rPr lang="en-US" sz="1800" dirty="0" err="1" smtClean="0">
                <a:latin typeface="Courier New" pitchFamily="49" charset="0"/>
              </a:rPr>
              <a:t>idx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* 4;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Vector#(4, Complex#(n)) x;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x[0</a:t>
            </a:r>
            <a:r>
              <a:rPr lang="en-US" sz="1800" dirty="0">
                <a:latin typeface="Courier New" pitchFamily="49" charset="0"/>
              </a:rPr>
              <a:t>] = </a:t>
            </a:r>
            <a:r>
              <a:rPr lang="en-US" sz="1800" dirty="0" err="1">
                <a:latin typeface="Courier New" pitchFamily="49" charset="0"/>
              </a:rPr>
              <a:t>stage_in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</a:rPr>
              <a:t>idx</a:t>
            </a:r>
            <a:r>
              <a:rPr lang="en-US" sz="1800" dirty="0">
                <a:latin typeface="Courier New" pitchFamily="49" charset="0"/>
              </a:rPr>
              <a:t>];   x[1] = </a:t>
            </a:r>
            <a:r>
              <a:rPr lang="en-US" sz="1800" dirty="0" err="1">
                <a:latin typeface="Courier New" pitchFamily="49" charset="0"/>
              </a:rPr>
              <a:t>stage_in</a:t>
            </a:r>
            <a:r>
              <a:rPr lang="en-US" sz="1800" dirty="0">
                <a:latin typeface="Courier New" pitchFamily="49" charset="0"/>
              </a:rPr>
              <a:t>[idx+1</a:t>
            </a:r>
            <a:r>
              <a:rPr lang="en-US" sz="1800" dirty="0" smtClean="0">
                <a:latin typeface="Courier New" pitchFamily="49" charset="0"/>
              </a:rPr>
              <a:t>];</a:t>
            </a:r>
            <a:endParaRPr lang="en-US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</a:rPr>
              <a:t>      x[2] = </a:t>
            </a:r>
            <a:r>
              <a:rPr lang="en-US" sz="1800" dirty="0" err="1">
                <a:latin typeface="Courier New" pitchFamily="49" charset="0"/>
              </a:rPr>
              <a:t>stage_in</a:t>
            </a:r>
            <a:r>
              <a:rPr lang="en-US" sz="1800" dirty="0">
                <a:latin typeface="Courier New" pitchFamily="49" charset="0"/>
              </a:rPr>
              <a:t>[idx+2]; x[3] = </a:t>
            </a:r>
            <a:r>
              <a:rPr lang="en-US" sz="1800" dirty="0" err="1">
                <a:latin typeface="Courier New" pitchFamily="49" charset="0"/>
              </a:rPr>
              <a:t>stage_in</a:t>
            </a:r>
            <a:r>
              <a:rPr lang="en-US" sz="1800" dirty="0">
                <a:latin typeface="Courier New" pitchFamily="49" charset="0"/>
              </a:rPr>
              <a:t>[idx+3</a:t>
            </a:r>
            <a:r>
              <a:rPr lang="en-US" sz="1800" dirty="0" smtClean="0">
                <a:latin typeface="Courier New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      let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twid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getTwiddle</a:t>
            </a:r>
            <a:r>
              <a:rPr lang="en-US" sz="1800" dirty="0" smtClean="0">
                <a:latin typeface="Courier New" pitchFamily="49" charset="0"/>
              </a:rPr>
              <a:t>(stage, </a:t>
            </a:r>
            <a:r>
              <a:rPr lang="en-US" sz="1800" dirty="0" err="1" smtClean="0">
                <a:latin typeface="Courier New" pitchFamily="49" charset="0"/>
              </a:rPr>
              <a:t>fromInteger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      let</a:t>
            </a:r>
            <a:r>
              <a:rPr lang="en-US" sz="1800" dirty="0" smtClean="0">
                <a:latin typeface="Courier New" pitchFamily="49" charset="0"/>
              </a:rPr>
              <a:t> y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bfly4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twid</a:t>
            </a:r>
            <a:r>
              <a:rPr lang="en-US" sz="1800" dirty="0" smtClean="0">
                <a:latin typeface="Courier New" pitchFamily="49" charset="0"/>
              </a:rPr>
              <a:t>, x);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</a:rPr>
              <a:t>idx</a:t>
            </a:r>
            <a:r>
              <a:rPr lang="en-US" sz="1800" dirty="0" smtClean="0">
                <a:latin typeface="Courier New" pitchFamily="49" charset="0"/>
              </a:rPr>
              <a:t>]   = y[0];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[idx+1] = y[1];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[idx+2] = y[2];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[idx+3] = y[3];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//Permutation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 for</a:t>
            </a:r>
            <a:r>
              <a:rPr lang="en-US" sz="1800" dirty="0" smtClean="0">
                <a:latin typeface="Courier New" pitchFamily="49" charset="0"/>
              </a:rPr>
              <a:t> (Integer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64;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+ 1)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</a:rPr>
              <a:t>stage_out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 =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[permute[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]];</a:t>
            </a: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return(</a:t>
            </a:r>
            <a:r>
              <a:rPr lang="en-US" sz="1800" dirty="0" err="1" smtClean="0">
                <a:latin typeface="Courier New" pitchFamily="49" charset="0"/>
              </a:rPr>
              <a:t>stage_out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endfunction</a:t>
            </a:r>
            <a:endParaRPr lang="en-US" sz="1800" b="1" dirty="0" smtClean="0">
              <a:latin typeface="Courier New" pitchFamily="49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439804" y="4121636"/>
            <a:ext cx="5676900" cy="2527301"/>
            <a:chOff x="2184" y="2378"/>
            <a:chExt cx="3576" cy="1592"/>
          </a:xfrm>
        </p:grpSpPr>
        <p:sp>
          <p:nvSpPr>
            <p:cNvPr id="14346" name="Freeform 6"/>
            <p:cNvSpPr>
              <a:spLocks/>
            </p:cNvSpPr>
            <p:nvPr/>
          </p:nvSpPr>
          <p:spPr bwMode="auto">
            <a:xfrm>
              <a:off x="2184" y="2378"/>
              <a:ext cx="424" cy="343"/>
            </a:xfrm>
            <a:custGeom>
              <a:avLst/>
              <a:gdLst>
                <a:gd name="T0" fmla="*/ 48 w 424"/>
                <a:gd name="T1" fmla="*/ 265 h 343"/>
                <a:gd name="T2" fmla="*/ 0 w 424"/>
                <a:gd name="T3" fmla="*/ 185 h 343"/>
                <a:gd name="T4" fmla="*/ 24 w 424"/>
                <a:gd name="T5" fmla="*/ 105 h 343"/>
                <a:gd name="T6" fmla="*/ 72 w 424"/>
                <a:gd name="T7" fmla="*/ 89 h 343"/>
                <a:gd name="T8" fmla="*/ 96 w 424"/>
                <a:gd name="T9" fmla="*/ 81 h 343"/>
                <a:gd name="T10" fmla="*/ 424 w 424"/>
                <a:gd name="T11" fmla="*/ 161 h 343"/>
                <a:gd name="T12" fmla="*/ 0 w 424"/>
                <a:gd name="T13" fmla="*/ 265 h 3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4"/>
                <a:gd name="T22" fmla="*/ 0 h 343"/>
                <a:gd name="T23" fmla="*/ 424 w 424"/>
                <a:gd name="T24" fmla="*/ 343 h 3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4" h="343">
                  <a:moveTo>
                    <a:pt x="48" y="265"/>
                  </a:moveTo>
                  <a:cubicBezTo>
                    <a:pt x="23" y="240"/>
                    <a:pt x="11" y="219"/>
                    <a:pt x="0" y="185"/>
                  </a:cubicBezTo>
                  <a:cubicBezTo>
                    <a:pt x="2" y="169"/>
                    <a:pt x="1" y="119"/>
                    <a:pt x="24" y="105"/>
                  </a:cubicBezTo>
                  <a:cubicBezTo>
                    <a:pt x="38" y="96"/>
                    <a:pt x="56" y="94"/>
                    <a:pt x="72" y="89"/>
                  </a:cubicBezTo>
                  <a:cubicBezTo>
                    <a:pt x="80" y="86"/>
                    <a:pt x="96" y="81"/>
                    <a:pt x="96" y="81"/>
                  </a:cubicBezTo>
                  <a:cubicBezTo>
                    <a:pt x="333" y="87"/>
                    <a:pt x="397" y="0"/>
                    <a:pt x="424" y="161"/>
                  </a:cubicBezTo>
                  <a:cubicBezTo>
                    <a:pt x="394" y="343"/>
                    <a:pt x="122" y="265"/>
                    <a:pt x="0" y="265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7"/>
            <p:cNvSpPr>
              <a:spLocks noChangeShapeType="1"/>
            </p:cNvSpPr>
            <p:nvPr/>
          </p:nvSpPr>
          <p:spPr bwMode="auto">
            <a:xfrm>
              <a:off x="2608" y="2643"/>
              <a:ext cx="2086" cy="6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Text Box 8"/>
            <p:cNvSpPr txBox="1">
              <a:spLocks noChangeArrowheads="1"/>
            </p:cNvSpPr>
            <p:nvPr/>
          </p:nvSpPr>
          <p:spPr bwMode="auto">
            <a:xfrm>
              <a:off x="4398" y="3214"/>
              <a:ext cx="1362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Font typeface="Wingdings" pitchFamily="-96" charset="2"/>
                <a:buNone/>
              </a:pPr>
              <a:r>
                <a:rPr lang="en-US" dirty="0" err="1"/>
                <a:t>twid’s</a:t>
              </a:r>
              <a:r>
                <a:rPr lang="en-US" dirty="0"/>
                <a:t> are mathematically derivable constants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88704" y="2364495"/>
            <a:ext cx="7546975" cy="2985424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9871" y="5596695"/>
            <a:ext cx="5965825" cy="845048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IFFT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4210050"/>
            <a:ext cx="7772400" cy="2381250"/>
          </a:xfrm>
        </p:spPr>
        <p:txBody>
          <a:bodyPr/>
          <a:lstStyle/>
          <a:p>
            <a:r>
              <a:rPr lang="en-US" sz="2400" dirty="0" smtClean="0"/>
              <a:t>Lot of area and long combinational delay</a:t>
            </a:r>
          </a:p>
          <a:p>
            <a:r>
              <a:rPr lang="en-US" sz="2400" dirty="0" smtClean="0"/>
              <a:t>Folded or multi-cycle version can save area and reduce the combinational delay but throughput per clock cycle gets worse</a:t>
            </a:r>
          </a:p>
          <a:p>
            <a:r>
              <a:rPr lang="en-US" sz="2400" dirty="0" smtClean="0"/>
              <a:t>Pipelining: a method to increase the circuit throughput by evaluating multiple IFFTs</a:t>
            </a:r>
            <a:endParaRPr lang="en-US" sz="2400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247650" y="1647825"/>
            <a:ext cx="8848725" cy="2733675"/>
            <a:chOff x="108" y="1188"/>
            <a:chExt cx="5574" cy="1722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08" y="1188"/>
              <a:ext cx="282" cy="1680"/>
              <a:chOff x="414" y="1626"/>
              <a:chExt cx="282" cy="1680"/>
            </a:xfrm>
          </p:grpSpPr>
          <p:sp>
            <p:nvSpPr>
              <p:cNvPr id="121" name="Rectangle 5"/>
              <p:cNvSpPr>
                <a:spLocks noChangeArrowheads="1"/>
              </p:cNvSpPr>
              <p:nvPr/>
            </p:nvSpPr>
            <p:spPr bwMode="auto">
              <a:xfrm>
                <a:off x="414" y="1626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in0</a:t>
                </a:r>
              </a:p>
            </p:txBody>
          </p:sp>
          <p:sp>
            <p:nvSpPr>
              <p:cNvPr id="122" name="Text Box 6"/>
              <p:cNvSpPr txBox="1">
                <a:spLocks noChangeArrowheads="1"/>
              </p:cNvSpPr>
              <p:nvPr/>
            </p:nvSpPr>
            <p:spPr bwMode="auto">
              <a:xfrm>
                <a:off x="432" y="279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  <p:sp>
            <p:nvSpPr>
              <p:cNvPr id="123" name="Rectangle 7"/>
              <p:cNvSpPr>
                <a:spLocks noChangeArrowheads="1"/>
              </p:cNvSpPr>
              <p:nvPr/>
            </p:nvSpPr>
            <p:spPr bwMode="auto">
              <a:xfrm>
                <a:off x="414" y="1864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in1</a:t>
                </a:r>
              </a:p>
            </p:txBody>
          </p:sp>
          <p:sp>
            <p:nvSpPr>
              <p:cNvPr id="124" name="Rectangle 8"/>
              <p:cNvSpPr>
                <a:spLocks noChangeArrowheads="1"/>
              </p:cNvSpPr>
              <p:nvPr/>
            </p:nvSpPr>
            <p:spPr bwMode="auto">
              <a:xfrm>
                <a:off x="414" y="210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in2</a:t>
                </a:r>
              </a:p>
            </p:txBody>
          </p:sp>
          <p:sp>
            <p:nvSpPr>
              <p:cNvPr id="125" name="Rectangle 9"/>
              <p:cNvSpPr>
                <a:spLocks noChangeArrowheads="1"/>
              </p:cNvSpPr>
              <p:nvPr/>
            </p:nvSpPr>
            <p:spPr bwMode="auto">
              <a:xfrm>
                <a:off x="414" y="3078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in63</a:t>
                </a:r>
              </a:p>
            </p:txBody>
          </p:sp>
          <p:sp>
            <p:nvSpPr>
              <p:cNvPr id="126" name="Rectangle 10"/>
              <p:cNvSpPr>
                <a:spLocks noChangeArrowheads="1"/>
              </p:cNvSpPr>
              <p:nvPr/>
            </p:nvSpPr>
            <p:spPr bwMode="auto">
              <a:xfrm>
                <a:off x="414" y="2340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in3</a:t>
                </a:r>
              </a:p>
            </p:txBody>
          </p:sp>
          <p:sp>
            <p:nvSpPr>
              <p:cNvPr id="127" name="Rectangle 11"/>
              <p:cNvSpPr>
                <a:spLocks noChangeArrowheads="1"/>
              </p:cNvSpPr>
              <p:nvPr/>
            </p:nvSpPr>
            <p:spPr bwMode="auto">
              <a:xfrm>
                <a:off x="414" y="256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in4</a:t>
                </a:r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624" y="1410"/>
              <a:ext cx="576" cy="1140"/>
              <a:chOff x="624" y="1410"/>
              <a:chExt cx="576" cy="1140"/>
            </a:xfrm>
          </p:grpSpPr>
          <p:sp>
            <p:nvSpPr>
              <p:cNvPr id="117" name="Rectangle 13"/>
              <p:cNvSpPr>
                <a:spLocks noChangeArrowheads="1"/>
              </p:cNvSpPr>
              <p:nvPr/>
            </p:nvSpPr>
            <p:spPr bwMode="auto">
              <a:xfrm>
                <a:off x="624" y="141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8" name="Rectangle 14"/>
              <p:cNvSpPr>
                <a:spLocks noChangeArrowheads="1"/>
              </p:cNvSpPr>
              <p:nvPr/>
            </p:nvSpPr>
            <p:spPr bwMode="auto">
              <a:xfrm>
                <a:off x="624" y="171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9" name="Rectangle 15"/>
              <p:cNvSpPr>
                <a:spLocks noChangeArrowheads="1"/>
              </p:cNvSpPr>
              <p:nvPr/>
            </p:nvSpPr>
            <p:spPr bwMode="auto">
              <a:xfrm>
                <a:off x="624" y="225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20" name="Text Box 16"/>
              <p:cNvSpPr txBox="1">
                <a:spLocks noChangeArrowheads="1"/>
              </p:cNvSpPr>
              <p:nvPr/>
            </p:nvSpPr>
            <p:spPr bwMode="auto">
              <a:xfrm>
                <a:off x="752" y="2039"/>
                <a:ext cx="295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x16</a:t>
                </a:r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2226" y="1398"/>
              <a:ext cx="576" cy="1140"/>
              <a:chOff x="2712" y="1836"/>
              <a:chExt cx="576" cy="1140"/>
            </a:xfrm>
          </p:grpSpPr>
          <p:sp>
            <p:nvSpPr>
              <p:cNvPr id="113" name="Rectangle 18"/>
              <p:cNvSpPr>
                <a:spLocks noChangeArrowheads="1"/>
              </p:cNvSpPr>
              <p:nvPr/>
            </p:nvSpPr>
            <p:spPr bwMode="auto">
              <a:xfrm>
                <a:off x="2712" y="183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4" name="Rectangle 19"/>
              <p:cNvSpPr>
                <a:spLocks noChangeArrowheads="1"/>
              </p:cNvSpPr>
              <p:nvPr/>
            </p:nvSpPr>
            <p:spPr bwMode="auto">
              <a:xfrm>
                <a:off x="2712" y="213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5" name="Rectangle 20"/>
              <p:cNvSpPr>
                <a:spLocks noChangeArrowheads="1"/>
              </p:cNvSpPr>
              <p:nvPr/>
            </p:nvSpPr>
            <p:spPr bwMode="auto">
              <a:xfrm>
                <a:off x="2712" y="267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6" name="Text Box 21"/>
              <p:cNvSpPr txBox="1">
                <a:spLocks noChangeArrowheads="1"/>
              </p:cNvSpPr>
              <p:nvPr/>
            </p:nvSpPr>
            <p:spPr bwMode="auto">
              <a:xfrm>
                <a:off x="2918" y="244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840" y="1428"/>
              <a:ext cx="576" cy="1140"/>
              <a:chOff x="4260" y="1866"/>
              <a:chExt cx="576" cy="1140"/>
            </a:xfrm>
          </p:grpSpPr>
          <p:sp>
            <p:nvSpPr>
              <p:cNvPr id="109" name="Rectangle 23"/>
              <p:cNvSpPr>
                <a:spLocks noChangeArrowheads="1"/>
              </p:cNvSpPr>
              <p:nvPr/>
            </p:nvSpPr>
            <p:spPr bwMode="auto">
              <a:xfrm>
                <a:off x="4260" y="186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0" name="Rectangle 24"/>
              <p:cNvSpPr>
                <a:spLocks noChangeArrowheads="1"/>
              </p:cNvSpPr>
              <p:nvPr/>
            </p:nvSpPr>
            <p:spPr bwMode="auto">
              <a:xfrm>
                <a:off x="4260" y="216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1" name="Rectangle 25"/>
              <p:cNvSpPr>
                <a:spLocks noChangeArrowheads="1"/>
              </p:cNvSpPr>
              <p:nvPr/>
            </p:nvSpPr>
            <p:spPr bwMode="auto">
              <a:xfrm>
                <a:off x="4260" y="270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2" name="Text Box 26"/>
              <p:cNvSpPr txBox="1">
                <a:spLocks noChangeArrowheads="1"/>
              </p:cNvSpPr>
              <p:nvPr/>
            </p:nvSpPr>
            <p:spPr bwMode="auto">
              <a:xfrm>
                <a:off x="4466" y="247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386" y="1316"/>
              <a:ext cx="246" cy="1458"/>
              <a:chOff x="692" y="1754"/>
              <a:chExt cx="246" cy="1458"/>
            </a:xfrm>
          </p:grpSpPr>
          <p:sp>
            <p:nvSpPr>
              <p:cNvPr id="103" name="Line 28"/>
              <p:cNvSpPr>
                <a:spLocks noChangeShapeType="1"/>
              </p:cNvSpPr>
              <p:nvPr/>
            </p:nvSpPr>
            <p:spPr bwMode="auto">
              <a:xfrm>
                <a:off x="704" y="1754"/>
                <a:ext cx="21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9"/>
              <p:cNvSpPr>
                <a:spLocks noChangeShapeType="1"/>
              </p:cNvSpPr>
              <p:nvPr/>
            </p:nvSpPr>
            <p:spPr bwMode="auto">
              <a:xfrm flipV="1">
                <a:off x="704" y="1964"/>
                <a:ext cx="216" cy="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0"/>
              <p:cNvSpPr>
                <a:spLocks noChangeShapeType="1"/>
              </p:cNvSpPr>
              <p:nvPr/>
            </p:nvSpPr>
            <p:spPr bwMode="auto">
              <a:xfrm flipV="1">
                <a:off x="704" y="2030"/>
                <a:ext cx="216" cy="1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1"/>
              <p:cNvSpPr>
                <a:spLocks noChangeShapeType="1"/>
              </p:cNvSpPr>
              <p:nvPr/>
            </p:nvSpPr>
            <p:spPr bwMode="auto">
              <a:xfrm flipV="1">
                <a:off x="704" y="2078"/>
                <a:ext cx="228" cy="3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32"/>
              <p:cNvSpPr>
                <a:spLocks noChangeShapeType="1"/>
              </p:cNvSpPr>
              <p:nvPr/>
            </p:nvSpPr>
            <p:spPr bwMode="auto">
              <a:xfrm flipV="1">
                <a:off x="698" y="2240"/>
                <a:ext cx="240" cy="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33"/>
              <p:cNvSpPr>
                <a:spLocks noChangeShapeType="1"/>
              </p:cNvSpPr>
              <p:nvPr/>
            </p:nvSpPr>
            <p:spPr bwMode="auto">
              <a:xfrm flipV="1">
                <a:off x="692" y="2912"/>
                <a:ext cx="228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5400" y="1230"/>
              <a:ext cx="282" cy="1680"/>
              <a:chOff x="414" y="1626"/>
              <a:chExt cx="282" cy="1680"/>
            </a:xfrm>
          </p:grpSpPr>
          <p:sp>
            <p:nvSpPr>
              <p:cNvPr id="96" name="Rectangle 35"/>
              <p:cNvSpPr>
                <a:spLocks noChangeArrowheads="1"/>
              </p:cNvSpPr>
              <p:nvPr/>
            </p:nvSpPr>
            <p:spPr bwMode="auto">
              <a:xfrm>
                <a:off x="414" y="1626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out0</a:t>
                </a:r>
              </a:p>
            </p:txBody>
          </p:sp>
          <p:sp>
            <p:nvSpPr>
              <p:cNvPr id="97" name="Text Box 36"/>
              <p:cNvSpPr txBox="1">
                <a:spLocks noChangeArrowheads="1"/>
              </p:cNvSpPr>
              <p:nvPr/>
            </p:nvSpPr>
            <p:spPr bwMode="auto">
              <a:xfrm>
                <a:off x="432" y="279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  <p:sp>
            <p:nvSpPr>
              <p:cNvPr id="98" name="Rectangle 37"/>
              <p:cNvSpPr>
                <a:spLocks noChangeArrowheads="1"/>
              </p:cNvSpPr>
              <p:nvPr/>
            </p:nvSpPr>
            <p:spPr bwMode="auto">
              <a:xfrm>
                <a:off x="414" y="1864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out1</a:t>
                </a:r>
              </a:p>
            </p:txBody>
          </p:sp>
          <p:sp>
            <p:nvSpPr>
              <p:cNvPr id="99" name="Rectangle 38"/>
              <p:cNvSpPr>
                <a:spLocks noChangeArrowheads="1"/>
              </p:cNvSpPr>
              <p:nvPr/>
            </p:nvSpPr>
            <p:spPr bwMode="auto">
              <a:xfrm>
                <a:off x="414" y="210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out2</a:t>
                </a:r>
              </a:p>
            </p:txBody>
          </p:sp>
          <p:sp>
            <p:nvSpPr>
              <p:cNvPr id="100" name="Rectangle 39"/>
              <p:cNvSpPr>
                <a:spLocks noChangeArrowheads="1"/>
              </p:cNvSpPr>
              <p:nvPr/>
            </p:nvSpPr>
            <p:spPr bwMode="auto">
              <a:xfrm>
                <a:off x="414" y="3078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out63</a:t>
                </a:r>
              </a:p>
            </p:txBody>
          </p:sp>
          <p:sp>
            <p:nvSpPr>
              <p:cNvPr id="101" name="Rectangle 40"/>
              <p:cNvSpPr>
                <a:spLocks noChangeArrowheads="1"/>
              </p:cNvSpPr>
              <p:nvPr/>
            </p:nvSpPr>
            <p:spPr bwMode="auto">
              <a:xfrm>
                <a:off x="414" y="2340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out3</a:t>
                </a:r>
              </a:p>
            </p:txBody>
          </p:sp>
          <p:sp>
            <p:nvSpPr>
              <p:cNvPr id="102" name="Rectangle 41"/>
              <p:cNvSpPr>
                <a:spLocks noChangeArrowheads="1"/>
              </p:cNvSpPr>
              <p:nvPr/>
            </p:nvSpPr>
            <p:spPr bwMode="auto">
              <a:xfrm>
                <a:off x="414" y="256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out4</a:t>
                </a:r>
              </a:p>
            </p:txBody>
          </p:sp>
        </p:grpSp>
        <p:grpSp>
          <p:nvGrpSpPr>
            <p:cNvPr id="14" name="Group 42"/>
            <p:cNvGrpSpPr>
              <a:grpSpLocks/>
            </p:cNvGrpSpPr>
            <p:nvPr/>
          </p:nvGrpSpPr>
          <p:grpSpPr bwMode="auto">
            <a:xfrm flipH="1">
              <a:off x="5144" y="1376"/>
              <a:ext cx="246" cy="1458"/>
              <a:chOff x="692" y="1754"/>
              <a:chExt cx="246" cy="1458"/>
            </a:xfrm>
          </p:grpSpPr>
          <p:sp>
            <p:nvSpPr>
              <p:cNvPr id="90" name="Line 43"/>
              <p:cNvSpPr>
                <a:spLocks noChangeShapeType="1"/>
              </p:cNvSpPr>
              <p:nvPr/>
            </p:nvSpPr>
            <p:spPr bwMode="auto">
              <a:xfrm>
                <a:off x="704" y="1754"/>
                <a:ext cx="21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44"/>
              <p:cNvSpPr>
                <a:spLocks noChangeShapeType="1"/>
              </p:cNvSpPr>
              <p:nvPr/>
            </p:nvSpPr>
            <p:spPr bwMode="auto">
              <a:xfrm flipV="1">
                <a:off x="704" y="1964"/>
                <a:ext cx="216" cy="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45"/>
              <p:cNvSpPr>
                <a:spLocks noChangeShapeType="1"/>
              </p:cNvSpPr>
              <p:nvPr/>
            </p:nvSpPr>
            <p:spPr bwMode="auto">
              <a:xfrm flipV="1">
                <a:off x="704" y="2030"/>
                <a:ext cx="216" cy="1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46"/>
              <p:cNvSpPr>
                <a:spLocks noChangeShapeType="1"/>
              </p:cNvSpPr>
              <p:nvPr/>
            </p:nvSpPr>
            <p:spPr bwMode="auto">
              <a:xfrm flipV="1">
                <a:off x="704" y="2078"/>
                <a:ext cx="228" cy="3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47"/>
              <p:cNvSpPr>
                <a:spLocks noChangeShapeType="1"/>
              </p:cNvSpPr>
              <p:nvPr/>
            </p:nvSpPr>
            <p:spPr bwMode="auto">
              <a:xfrm flipV="1">
                <a:off x="698" y="2240"/>
                <a:ext cx="240" cy="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48"/>
              <p:cNvSpPr>
                <a:spLocks noChangeShapeType="1"/>
              </p:cNvSpPr>
              <p:nvPr/>
            </p:nvSpPr>
            <p:spPr bwMode="auto">
              <a:xfrm flipV="1">
                <a:off x="692" y="2912"/>
                <a:ext cx="228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49"/>
            <p:cNvGrpSpPr>
              <a:grpSpLocks/>
            </p:cNvGrpSpPr>
            <p:nvPr/>
          </p:nvGrpSpPr>
          <p:grpSpPr bwMode="auto">
            <a:xfrm>
              <a:off x="1202" y="1404"/>
              <a:ext cx="1020" cy="1152"/>
              <a:chOff x="1202" y="1404"/>
              <a:chExt cx="1020" cy="1152"/>
            </a:xfrm>
          </p:grpSpPr>
          <p:sp>
            <p:nvSpPr>
              <p:cNvPr id="62" name="Text Box 50"/>
              <p:cNvSpPr txBox="1">
                <a:spLocks noChangeArrowheads="1"/>
              </p:cNvSpPr>
              <p:nvPr/>
            </p:nvSpPr>
            <p:spPr bwMode="auto">
              <a:xfrm rot="5400000">
                <a:off x="1455" y="1814"/>
                <a:ext cx="521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Permute</a:t>
                </a:r>
              </a:p>
            </p:txBody>
          </p:sp>
          <p:grpSp>
            <p:nvGrpSpPr>
              <p:cNvPr id="63" name="Group 51"/>
              <p:cNvGrpSpPr>
                <a:grpSpLocks/>
              </p:cNvGrpSpPr>
              <p:nvPr/>
            </p:nvGrpSpPr>
            <p:grpSpPr bwMode="auto">
              <a:xfrm>
                <a:off x="1202" y="1472"/>
                <a:ext cx="322" cy="1020"/>
                <a:chOff x="1478" y="1904"/>
                <a:chExt cx="486" cy="1020"/>
              </a:xfrm>
            </p:grpSpPr>
            <p:sp>
              <p:nvSpPr>
                <p:cNvPr id="78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484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484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484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484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478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478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1478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1478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478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478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1478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478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" name="Group 64"/>
              <p:cNvGrpSpPr>
                <a:grpSpLocks/>
              </p:cNvGrpSpPr>
              <p:nvPr/>
            </p:nvGrpSpPr>
            <p:grpSpPr bwMode="auto">
              <a:xfrm>
                <a:off x="1915" y="1466"/>
                <a:ext cx="307" cy="1020"/>
                <a:chOff x="2270" y="1904"/>
                <a:chExt cx="486" cy="1020"/>
              </a:xfrm>
            </p:grpSpPr>
            <p:sp>
              <p:nvSpPr>
                <p:cNvPr id="66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276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276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276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276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270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270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270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2270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270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270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270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270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" name="Rectangle 77"/>
              <p:cNvSpPr>
                <a:spLocks noChangeArrowheads="1"/>
              </p:cNvSpPr>
              <p:nvPr/>
            </p:nvSpPr>
            <p:spPr bwMode="auto">
              <a:xfrm>
                <a:off x="1523" y="1404"/>
                <a:ext cx="396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78"/>
            <p:cNvGrpSpPr>
              <a:grpSpLocks/>
            </p:cNvGrpSpPr>
            <p:nvPr/>
          </p:nvGrpSpPr>
          <p:grpSpPr bwMode="auto">
            <a:xfrm>
              <a:off x="2816" y="1404"/>
              <a:ext cx="1026" cy="1152"/>
              <a:chOff x="2798" y="1842"/>
              <a:chExt cx="1026" cy="1152"/>
            </a:xfrm>
          </p:grpSpPr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3516" y="1904"/>
                <a:ext cx="308" cy="1020"/>
                <a:chOff x="2270" y="1904"/>
                <a:chExt cx="486" cy="1020"/>
              </a:xfrm>
            </p:grpSpPr>
            <p:sp>
              <p:nvSpPr>
                <p:cNvPr id="50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276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276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276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276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270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270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270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270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70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270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270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270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92"/>
              <p:cNvGrpSpPr>
                <a:grpSpLocks/>
              </p:cNvGrpSpPr>
              <p:nvPr/>
            </p:nvGrpSpPr>
            <p:grpSpPr bwMode="auto">
              <a:xfrm>
                <a:off x="2798" y="1842"/>
                <a:ext cx="721" cy="1152"/>
                <a:chOff x="2798" y="1842"/>
                <a:chExt cx="721" cy="1152"/>
              </a:xfrm>
            </p:grpSpPr>
            <p:sp>
              <p:nvSpPr>
                <p:cNvPr id="35" name="Text Box 9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054" y="2252"/>
                  <a:ext cx="521" cy="1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Font typeface="Wingdings" pitchFamily="-96" charset="2"/>
                    <a:buNone/>
                  </a:pPr>
                  <a:r>
                    <a:rPr lang="en-US" sz="1200"/>
                    <a:t>Permute</a:t>
                  </a:r>
                </a:p>
              </p:txBody>
            </p:sp>
            <p:grpSp>
              <p:nvGrpSpPr>
                <p:cNvPr id="36" name="Group 94"/>
                <p:cNvGrpSpPr>
                  <a:grpSpLocks/>
                </p:cNvGrpSpPr>
                <p:nvPr/>
              </p:nvGrpSpPr>
              <p:grpSpPr bwMode="auto">
                <a:xfrm>
                  <a:off x="2798" y="1910"/>
                  <a:ext cx="324" cy="1020"/>
                  <a:chOff x="1478" y="1904"/>
                  <a:chExt cx="486" cy="1020"/>
                </a:xfrm>
              </p:grpSpPr>
              <p:sp>
                <p:nvSpPr>
                  <p:cNvPr id="38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190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9" name="Line 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1970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2036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2090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192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25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32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37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732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79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86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91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" name="Rectangle 107"/>
                <p:cNvSpPr>
                  <a:spLocks noChangeArrowheads="1"/>
                </p:cNvSpPr>
                <p:nvPr/>
              </p:nvSpPr>
              <p:spPr bwMode="auto">
                <a:xfrm>
                  <a:off x="3121" y="1842"/>
                  <a:ext cx="398" cy="11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" name="Group 108"/>
            <p:cNvGrpSpPr>
              <a:grpSpLocks/>
            </p:cNvGrpSpPr>
            <p:nvPr/>
          </p:nvGrpSpPr>
          <p:grpSpPr bwMode="auto">
            <a:xfrm>
              <a:off x="4418" y="1404"/>
              <a:ext cx="721" cy="1152"/>
              <a:chOff x="2798" y="1842"/>
              <a:chExt cx="721" cy="1152"/>
            </a:xfrm>
          </p:grpSpPr>
          <p:sp>
            <p:nvSpPr>
              <p:cNvPr id="18" name="Text Box 109"/>
              <p:cNvSpPr txBox="1">
                <a:spLocks noChangeArrowheads="1"/>
              </p:cNvSpPr>
              <p:nvPr/>
            </p:nvSpPr>
            <p:spPr bwMode="auto">
              <a:xfrm rot="5400000">
                <a:off x="3054" y="2252"/>
                <a:ext cx="521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Permute</a:t>
                </a:r>
              </a:p>
            </p:txBody>
          </p:sp>
          <p:grpSp>
            <p:nvGrpSpPr>
              <p:cNvPr id="19" name="Group 110"/>
              <p:cNvGrpSpPr>
                <a:grpSpLocks/>
              </p:cNvGrpSpPr>
              <p:nvPr/>
            </p:nvGrpSpPr>
            <p:grpSpPr bwMode="auto">
              <a:xfrm>
                <a:off x="2798" y="1910"/>
                <a:ext cx="324" cy="1020"/>
                <a:chOff x="1478" y="1904"/>
                <a:chExt cx="486" cy="1020"/>
              </a:xfrm>
            </p:grpSpPr>
            <p:sp>
              <p:nvSpPr>
                <p:cNvPr id="21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1484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1484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1484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1484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1478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1478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1478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1478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1478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478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1478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1478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Rectangle 123"/>
              <p:cNvSpPr>
                <a:spLocks noChangeArrowheads="1"/>
              </p:cNvSpPr>
              <p:nvPr/>
            </p:nvSpPr>
            <p:spPr bwMode="auto">
              <a:xfrm>
                <a:off x="3121" y="1842"/>
                <a:ext cx="398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8" name="Rectangle 127"/>
          <p:cNvSpPr/>
          <p:nvPr/>
        </p:nvSpPr>
        <p:spPr bwMode="auto">
          <a:xfrm>
            <a:off x="3257550" y="1552575"/>
            <a:ext cx="114300" cy="2419350"/>
          </a:xfrm>
          <a:prstGeom prst="rect">
            <a:avLst/>
          </a:prstGeom>
          <a:solidFill>
            <a:srgbClr val="F6FD7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5838825" y="1552575"/>
            <a:ext cx="114300" cy="2419350"/>
          </a:xfrm>
          <a:prstGeom prst="rect">
            <a:avLst/>
          </a:prstGeom>
          <a:solidFill>
            <a:srgbClr val="F6FD7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171950" y="1495425"/>
            <a:ext cx="7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IFFT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29425" y="1495425"/>
            <a:ext cx="9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IFFT</a:t>
            </a:r>
            <a:r>
              <a:rPr lang="en-US" baseline="-25000" dirty="0" smtClean="0">
                <a:solidFill>
                  <a:srgbClr val="FF0000"/>
                </a:solidFill>
              </a:rPr>
              <a:t>i-1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71600" y="1495425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IFFT</a:t>
            </a:r>
            <a:r>
              <a:rPr lang="en-US" baseline="-25000" dirty="0" smtClean="0">
                <a:solidFill>
                  <a:srgbClr val="FF0000"/>
                </a:solidFill>
              </a:rPr>
              <a:t>i+1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134225" y="400050"/>
            <a:ext cx="1761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3 different datasets in the pipeline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Date Placeholder 1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1/8/2013</a:t>
            </a:r>
            <a:endParaRPr lang="en-US" dirty="0"/>
          </a:p>
        </p:txBody>
      </p:sp>
      <p:sp>
        <p:nvSpPr>
          <p:cNvPr id="138" name="Footer Placeholder 13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134" name="Slide Number Placeholder 1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8" grpId="0" animBg="1"/>
      <p:bldP spid="129" grpId="0" animBg="1"/>
      <p:bldP spid="130" grpId="0"/>
      <p:bldP spid="131" grpId="0"/>
      <p:bldP spid="132" grpId="0"/>
      <p:bldP spid="1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Inelastic </a:t>
            </a:r>
            <a:r>
              <a:rPr lang="en-US" dirty="0" err="1" smtClean="0"/>
              <a:t>vs</a:t>
            </a:r>
            <a:r>
              <a:rPr lang="en-US" dirty="0" smtClean="0"/>
              <a:t> Elastic pipeline</a:t>
            </a:r>
            <a:endParaRPr lang="en-US" sz="2400" dirty="0" smtClean="0"/>
          </a:p>
        </p:txBody>
      </p:sp>
      <p:grpSp>
        <p:nvGrpSpPr>
          <p:cNvPr id="2" name="Group 4"/>
          <p:cNvGrpSpPr/>
          <p:nvPr/>
        </p:nvGrpSpPr>
        <p:grpSpPr>
          <a:xfrm>
            <a:off x="1554163" y="3996072"/>
            <a:ext cx="5373687" cy="1463675"/>
            <a:chOff x="1554163" y="1752600"/>
            <a:chExt cx="5373687" cy="1463675"/>
          </a:xfrm>
        </p:grpSpPr>
        <p:sp>
          <p:nvSpPr>
            <p:cNvPr id="16387" name="Rectangle 5"/>
            <p:cNvSpPr>
              <a:spLocks noChangeArrowheads="1"/>
            </p:cNvSpPr>
            <p:nvPr/>
          </p:nvSpPr>
          <p:spPr bwMode="auto">
            <a:xfrm>
              <a:off x="6451600" y="17653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8" name="Line 6"/>
            <p:cNvSpPr>
              <a:spLocks noChangeShapeType="1"/>
            </p:cNvSpPr>
            <p:nvPr/>
          </p:nvSpPr>
          <p:spPr bwMode="auto">
            <a:xfrm flipV="1">
              <a:off x="1862138" y="2278063"/>
              <a:ext cx="75088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9" name="Text Box 7"/>
            <p:cNvSpPr txBox="1">
              <a:spLocks noChangeArrowheads="1"/>
            </p:cNvSpPr>
            <p:nvPr/>
          </p:nvSpPr>
          <p:spPr bwMode="auto">
            <a:xfrm>
              <a:off x="1554163" y="2451100"/>
              <a:ext cx="3349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6390" name="Line 8"/>
            <p:cNvSpPr>
              <a:spLocks noChangeShapeType="1"/>
            </p:cNvSpPr>
            <p:nvPr/>
          </p:nvSpPr>
          <p:spPr bwMode="auto">
            <a:xfrm>
              <a:off x="363061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Line 9"/>
            <p:cNvSpPr>
              <a:spLocks noChangeShapeType="1"/>
            </p:cNvSpPr>
            <p:nvPr/>
          </p:nvSpPr>
          <p:spPr bwMode="auto">
            <a:xfrm>
              <a:off x="2746375" y="2260600"/>
              <a:ext cx="214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Text Box 11"/>
            <p:cNvSpPr txBox="1">
              <a:spLocks noChangeArrowheads="1"/>
            </p:cNvSpPr>
            <p:nvPr/>
          </p:nvSpPr>
          <p:spPr bwMode="auto">
            <a:xfrm>
              <a:off x="3606800" y="2816225"/>
              <a:ext cx="7540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fifo1</a:t>
              </a:r>
              <a:endParaRPr lang="en-US" baseline="-25000"/>
            </a:p>
          </p:txBody>
        </p:sp>
        <p:sp>
          <p:nvSpPr>
            <p:cNvPr id="16393" name="Text Box 12"/>
            <p:cNvSpPr txBox="1">
              <a:spLocks noChangeArrowheads="1"/>
            </p:cNvSpPr>
            <p:nvPr/>
          </p:nvSpPr>
          <p:spPr bwMode="auto">
            <a:xfrm>
              <a:off x="2243138" y="2816225"/>
              <a:ext cx="6143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inQ</a:t>
              </a:r>
              <a:endParaRPr lang="en-US" baseline="-25000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2952750" y="1981200"/>
              <a:ext cx="666750" cy="542925"/>
              <a:chOff x="0" y="3126"/>
              <a:chExt cx="420" cy="342"/>
            </a:xfrm>
          </p:grpSpPr>
          <p:sp>
            <p:nvSpPr>
              <p:cNvPr id="16434" name="Text Box 14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f1</a:t>
                </a:r>
              </a:p>
            </p:txBody>
          </p:sp>
          <p:sp>
            <p:nvSpPr>
              <p:cNvPr id="16435" name="Oval 15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95" name="Line 16"/>
            <p:cNvSpPr>
              <a:spLocks noChangeShapeType="1"/>
            </p:cNvSpPr>
            <p:nvPr/>
          </p:nvSpPr>
          <p:spPr bwMode="auto">
            <a:xfrm>
              <a:off x="490696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17"/>
            <p:cNvSpPr>
              <a:spLocks noChangeShapeType="1"/>
            </p:cNvSpPr>
            <p:nvPr/>
          </p:nvSpPr>
          <p:spPr bwMode="auto">
            <a:xfrm>
              <a:off x="4022725" y="2260600"/>
              <a:ext cx="214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4229100" y="1981200"/>
              <a:ext cx="666750" cy="542925"/>
              <a:chOff x="0" y="3126"/>
              <a:chExt cx="420" cy="342"/>
            </a:xfrm>
          </p:grpSpPr>
          <p:sp>
            <p:nvSpPr>
              <p:cNvPr id="16432" name="Text Box 20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f2</a:t>
                </a:r>
              </a:p>
            </p:txBody>
          </p:sp>
          <p:sp>
            <p:nvSpPr>
              <p:cNvPr id="16433" name="Oval 21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98" name="Line 22"/>
            <p:cNvSpPr>
              <a:spLocks noChangeShapeType="1"/>
            </p:cNvSpPr>
            <p:nvPr/>
          </p:nvSpPr>
          <p:spPr bwMode="auto">
            <a:xfrm>
              <a:off x="618331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23"/>
            <p:cNvSpPr>
              <a:spLocks noChangeShapeType="1"/>
            </p:cNvSpPr>
            <p:nvPr/>
          </p:nvSpPr>
          <p:spPr bwMode="auto">
            <a:xfrm>
              <a:off x="5299075" y="2260600"/>
              <a:ext cx="214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5505450" y="1981200"/>
              <a:ext cx="666750" cy="542925"/>
              <a:chOff x="0" y="3126"/>
              <a:chExt cx="420" cy="342"/>
            </a:xfrm>
          </p:grpSpPr>
          <p:sp>
            <p:nvSpPr>
              <p:cNvPr id="16430" name="Text Box 25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f3</a:t>
                </a:r>
              </a:p>
            </p:txBody>
          </p:sp>
          <p:sp>
            <p:nvSpPr>
              <p:cNvPr id="16431" name="Oval 26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6145213" y="1752600"/>
              <a:ext cx="457200" cy="1068388"/>
              <a:chOff x="4705" y="285"/>
              <a:chExt cx="288" cy="673"/>
            </a:xfrm>
          </p:grpSpPr>
          <p:sp>
            <p:nvSpPr>
              <p:cNvPr id="16428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9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>
              <a:off x="2344738" y="1752600"/>
              <a:ext cx="457200" cy="1076325"/>
              <a:chOff x="2278063" y="1752600"/>
              <a:chExt cx="457200" cy="1076326"/>
            </a:xfrm>
          </p:grpSpPr>
          <p:sp>
            <p:nvSpPr>
              <p:cNvPr id="16424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6426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7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403" name="Text Box 33"/>
            <p:cNvSpPr txBox="1">
              <a:spLocks noChangeArrowheads="1"/>
            </p:cNvSpPr>
            <p:nvPr/>
          </p:nvSpPr>
          <p:spPr bwMode="auto">
            <a:xfrm>
              <a:off x="4883150" y="2816225"/>
              <a:ext cx="7540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fifo2</a:t>
              </a:r>
              <a:endParaRPr lang="en-US" baseline="-25000"/>
            </a:p>
          </p:txBody>
        </p:sp>
        <p:sp>
          <p:nvSpPr>
            <p:cNvPr id="16404" name="Text Box 34"/>
            <p:cNvSpPr txBox="1">
              <a:spLocks noChangeArrowheads="1"/>
            </p:cNvSpPr>
            <p:nvPr/>
          </p:nvSpPr>
          <p:spPr bwMode="auto">
            <a:xfrm>
              <a:off x="6129338" y="2816225"/>
              <a:ext cx="7985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outQ</a:t>
              </a:r>
              <a:endParaRPr lang="en-US" baseline="-25000"/>
            </a:p>
          </p:txBody>
        </p:sp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3602038" y="1752600"/>
              <a:ext cx="457200" cy="1076325"/>
              <a:chOff x="2278063" y="1752600"/>
              <a:chExt cx="457200" cy="1076326"/>
            </a:xfrm>
          </p:grpSpPr>
          <p:sp>
            <p:nvSpPr>
              <p:cNvPr id="16420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6422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3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47"/>
            <p:cNvGrpSpPr>
              <a:grpSpLocks/>
            </p:cNvGrpSpPr>
            <p:nvPr/>
          </p:nvGrpSpPr>
          <p:grpSpPr bwMode="auto">
            <a:xfrm>
              <a:off x="4878388" y="1752600"/>
              <a:ext cx="457200" cy="1076325"/>
              <a:chOff x="2278063" y="1752600"/>
              <a:chExt cx="457200" cy="1076326"/>
            </a:xfrm>
          </p:grpSpPr>
          <p:sp>
            <p:nvSpPr>
              <p:cNvPr id="16416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6418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9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1554163" y="1656903"/>
            <a:ext cx="5373687" cy="1463675"/>
            <a:chOff x="979" y="1104"/>
            <a:chExt cx="3385" cy="922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32" y="1104"/>
              <a:ext cx="88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4064" y="1112"/>
              <a:ext cx="88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6"/>
            <p:cNvSpPr>
              <a:spLocks noChangeShapeType="1"/>
            </p:cNvSpPr>
            <p:nvPr/>
          </p:nvSpPr>
          <p:spPr bwMode="auto">
            <a:xfrm flipV="1">
              <a:off x="1173" y="1435"/>
              <a:ext cx="4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979" y="1544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x</a:t>
              </a:r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>
              <a:off x="2287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>
              <a:off x="1730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2446" y="1109"/>
              <a:ext cx="84" cy="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206" y="1774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sReg1</a:t>
              </a:r>
              <a:endParaRPr lang="en-US" baseline="-25000" dirty="0"/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413" y="1774"/>
              <a:ext cx="3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inQ</a:t>
              </a:r>
              <a:endParaRPr lang="en-US" baseline="-25000"/>
            </a:p>
          </p:txBody>
        </p:sp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1860" y="1248"/>
              <a:ext cx="420" cy="342"/>
              <a:chOff x="0" y="3126"/>
              <a:chExt cx="420" cy="342"/>
            </a:xfrm>
          </p:grpSpPr>
          <p:sp>
            <p:nvSpPr>
              <p:cNvPr id="80" name="Text Box 14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f0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81" name="Oval 15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3091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2534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3250" y="1109"/>
              <a:ext cx="84" cy="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2664" y="1248"/>
              <a:ext cx="420" cy="342"/>
              <a:chOff x="0" y="3126"/>
              <a:chExt cx="420" cy="342"/>
            </a:xfrm>
          </p:grpSpPr>
          <p:sp>
            <p:nvSpPr>
              <p:cNvPr id="78" name="Text Box 20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f1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79" name="Oval 21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3895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>
              <a:off x="3338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24"/>
            <p:cNvGrpSpPr>
              <a:grpSpLocks/>
            </p:cNvGrpSpPr>
            <p:nvPr/>
          </p:nvGrpSpPr>
          <p:grpSpPr bwMode="auto">
            <a:xfrm>
              <a:off x="3468" y="1248"/>
              <a:ext cx="420" cy="342"/>
              <a:chOff x="0" y="3126"/>
              <a:chExt cx="420" cy="342"/>
            </a:xfrm>
          </p:grpSpPr>
          <p:sp>
            <p:nvSpPr>
              <p:cNvPr id="76" name="Text Box 25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f2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77" name="Oval 26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27"/>
            <p:cNvGrpSpPr>
              <a:grpSpLocks/>
            </p:cNvGrpSpPr>
            <p:nvPr/>
          </p:nvGrpSpPr>
          <p:grpSpPr bwMode="auto">
            <a:xfrm>
              <a:off x="3871" y="1109"/>
              <a:ext cx="288" cy="673"/>
              <a:chOff x="4705" y="285"/>
              <a:chExt cx="288" cy="673"/>
            </a:xfrm>
          </p:grpSpPr>
          <p:sp>
            <p:nvSpPr>
              <p:cNvPr id="74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30"/>
            <p:cNvGrpSpPr>
              <a:grpSpLocks/>
            </p:cNvGrpSpPr>
            <p:nvPr/>
          </p:nvGrpSpPr>
          <p:grpSpPr bwMode="auto">
            <a:xfrm>
              <a:off x="1435" y="1109"/>
              <a:ext cx="288" cy="673"/>
              <a:chOff x="4705" y="285"/>
              <a:chExt cx="288" cy="673"/>
            </a:xfrm>
          </p:grpSpPr>
          <p:sp>
            <p:nvSpPr>
              <p:cNvPr id="72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" name="Text Box 33"/>
            <p:cNvSpPr txBox="1">
              <a:spLocks noChangeArrowheads="1"/>
            </p:cNvSpPr>
            <p:nvPr/>
          </p:nvSpPr>
          <p:spPr bwMode="auto">
            <a:xfrm>
              <a:off x="3010" y="1774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sReg2</a:t>
              </a:r>
              <a:endParaRPr lang="en-US" baseline="-25000" dirty="0"/>
            </a:p>
          </p:txBody>
        </p:sp>
        <p:sp>
          <p:nvSpPr>
            <p:cNvPr id="71" name="Text Box 34"/>
            <p:cNvSpPr txBox="1">
              <a:spLocks noChangeArrowheads="1"/>
            </p:cNvSpPr>
            <p:nvPr/>
          </p:nvSpPr>
          <p:spPr bwMode="auto">
            <a:xfrm>
              <a:off x="3861" y="1774"/>
              <a:ext cx="5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outQ</a:t>
              </a:r>
              <a:endParaRPr lang="en-US" baseline="-25000"/>
            </a:p>
          </p:txBody>
        </p:sp>
      </p:grpSp>
      <p:sp>
        <p:nvSpPr>
          <p:cNvPr id="82" name="Oval 35"/>
          <p:cNvSpPr>
            <a:spLocks noChangeArrowheads="1"/>
          </p:cNvSpPr>
          <p:nvPr/>
        </p:nvSpPr>
        <p:spPr bwMode="auto">
          <a:xfrm>
            <a:off x="2006600" y="2076003"/>
            <a:ext cx="114300" cy="1143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Oval 36"/>
          <p:cNvSpPr>
            <a:spLocks noChangeArrowheads="1"/>
          </p:cNvSpPr>
          <p:nvPr/>
        </p:nvSpPr>
        <p:spPr bwMode="auto">
          <a:xfrm>
            <a:off x="2006600" y="2076003"/>
            <a:ext cx="114300" cy="1143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Oval 37"/>
          <p:cNvSpPr>
            <a:spLocks noChangeArrowheads="1"/>
          </p:cNvSpPr>
          <p:nvPr/>
        </p:nvSpPr>
        <p:spPr bwMode="auto">
          <a:xfrm>
            <a:off x="1993900" y="2076003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3228381"/>
            <a:ext cx="650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Inelastic: all pipeline stages move synchronously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78886" y="5480644"/>
            <a:ext cx="673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E</a:t>
            </a:r>
            <a:r>
              <a:rPr lang="en-US" dirty="0" smtClean="0"/>
              <a:t>lastic: A pipeline stage can process data if its input FIFO is not empty and output FIFO is not Full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622" y="6161494"/>
            <a:ext cx="828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Most complex processor pipelines are combination of the two styles</a:t>
            </a:r>
          </a:p>
        </p:txBody>
      </p:sp>
      <p:sp>
        <p:nvSpPr>
          <p:cNvPr id="90" name="Oval 37"/>
          <p:cNvSpPr>
            <a:spLocks noChangeArrowheads="1"/>
          </p:cNvSpPr>
          <p:nvPr/>
        </p:nvSpPr>
        <p:spPr bwMode="auto">
          <a:xfrm>
            <a:off x="1997438" y="44507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37"/>
          <p:cNvSpPr>
            <a:spLocks noChangeArrowheads="1"/>
          </p:cNvSpPr>
          <p:nvPr/>
        </p:nvSpPr>
        <p:spPr bwMode="auto">
          <a:xfrm>
            <a:off x="2011609" y="4454238"/>
            <a:ext cx="114300" cy="1143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http://csg.csail.mit.edu/CACA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409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93 L 0.08125 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6 0.00278 L 0.21876 0.00301 " pathEditMode="relative" ptsTypes="AA">
                                      <p:cBhvr>
                                        <p:cTn id="1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93 L 0.08125 0.0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6 0.00301 L 0.35903 0.00324 " pathEditMode="relative" ptsTypes="AA">
                                      <p:cBhvr>
                                        <p:cTn id="2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6 0.00278 L 0.21876 0.00301 " pathEditMode="relative" ptsTypes="AA">
                                      <p:cBhvr>
                                        <p:cTn id="2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93 L 0.08125 0.0027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03 0.00324 L 0.50487 0.00347 " pathEditMode="relative" ptsTypes="AA">
                                      <p:cBhvr>
                                        <p:cTn id="3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6 0.00301 L 0.35903 0.00324 " pathEditMode="relative" ptsTypes="AA">
                                      <p:cBhvr>
                                        <p:cTn id="3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6 0.00278 L 0.21876 0.00301 " pathEditMode="relative" ptsTypes="AA">
                                      <p:cBhvr>
                                        <p:cTn id="3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03 0.00324 L 0.50487 0.00347 " pathEditMode="relative" ptsTypes="AA">
                                      <p:cBhvr>
                                        <p:cTn id="3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6 0.00301 L 0.35903 0.00324 " pathEditMode="relative" ptsTypes="AA">
                                      <p:cBhvr>
                                        <p:cTn id="4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03 0.00324 L 0.50487 0.00347 " pathEditMode="relative" ptsTypes="AA">
                                      <p:cBhvr>
                                        <p:cTn id="4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93 L 0.08125 0.0027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6 0.00278 L 0.21876 0.00301 " pathEditMode="relative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6 0.00301 L 0.35903 0.00324 " pathEditMode="relative" ptsTypes="AA">
                                      <p:cBhvr>
                                        <p:cTn id="7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93 L 0.08125 0.0027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03 0.00324 L 0.50487 0.00347 " pathEditMode="relative" ptsTypes="AA">
                                      <p:cBhvr>
                                        <p:cTn id="8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6 0.00278 L 0.21876 0.00301 " pathEditMode="relative" ptsTypes="AA">
                                      <p:cBhvr>
                                        <p:cTn id="8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6 0.00301 L 0.35903 0.00324 " pathEditMode="relative" ptsTypes="AA">
                                      <p:cBhvr>
                                        <p:cTn id="8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03 0.00324 L 0.50487 0.00347 " pathEditMode="relative" ptsTypes="AA">
                                      <p:cBhvr>
                                        <p:cTn id="9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3" grpId="0" animBg="1"/>
      <p:bldP spid="83" grpId="1" animBg="1"/>
      <p:bldP spid="83" grpId="2" animBg="1"/>
      <p:bldP spid="83" grpId="3" animBg="1"/>
      <p:bldP spid="83" grpId="4" animBg="1"/>
      <p:bldP spid="83" grpId="5" animBg="1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5" grpId="0"/>
      <p:bldP spid="8" grpId="0"/>
      <p:bldP spid="90" grpId="0" animBg="1"/>
      <p:bldP spid="90" grpId="1" animBg="1"/>
      <p:bldP spid="90" grpId="2" animBg="1"/>
      <p:bldP spid="90" grpId="3" animBg="1"/>
      <p:bldP spid="90" grpId="4" animBg="1"/>
      <p:bldP spid="90" grpId="5" animBg="1"/>
      <p:bldP spid="91" grpId="0" animBg="1"/>
      <p:bldP spid="91" grpId="1" animBg="1"/>
      <p:bldP spid="91" grpId="2" animBg="1"/>
      <p:bldP spid="91" grpId="3" animBg="1"/>
      <p:bldP spid="91" grpId="4" animBg="1"/>
      <p:bldP spid="91" grpId="5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Inelastic vs Elastic Pipelines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06302" y="1564758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Inelastic pipeline: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typically only one rule; the designer controls precisely which activities go on in parallel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 smtClean="0"/>
              <a:t>downside:</a:t>
            </a:r>
            <a:r>
              <a:rPr lang="en-US" sz="2400" dirty="0" smtClean="0"/>
              <a:t>  The rule can get too complicated -- easy to make mistakes; difficult to make changes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Elastic pipeline: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several smaller rules, each easy to write, easier to make changes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i="1" dirty="0" smtClean="0"/>
              <a:t>downside:</a:t>
            </a:r>
            <a:r>
              <a:rPr lang="en-US" sz="2400" dirty="0" smtClean="0"/>
              <a:t> sometimes rules do not fire concurrently when they should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131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Inelastic pipeline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54163" y="1752600"/>
            <a:ext cx="5373687" cy="1463675"/>
            <a:chOff x="979" y="1104"/>
            <a:chExt cx="3385" cy="922"/>
          </a:xfrm>
        </p:grpSpPr>
        <p:sp>
          <p:nvSpPr>
            <p:cNvPr id="25616" name="Rectangle 4"/>
            <p:cNvSpPr>
              <a:spLocks noChangeArrowheads="1"/>
            </p:cNvSpPr>
            <p:nvPr/>
          </p:nvSpPr>
          <p:spPr bwMode="auto">
            <a:xfrm>
              <a:off x="1632" y="1104"/>
              <a:ext cx="88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Rectangle 5"/>
            <p:cNvSpPr>
              <a:spLocks noChangeArrowheads="1"/>
            </p:cNvSpPr>
            <p:nvPr/>
          </p:nvSpPr>
          <p:spPr bwMode="auto">
            <a:xfrm>
              <a:off x="4064" y="1112"/>
              <a:ext cx="88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6"/>
            <p:cNvSpPr>
              <a:spLocks noChangeShapeType="1"/>
            </p:cNvSpPr>
            <p:nvPr/>
          </p:nvSpPr>
          <p:spPr bwMode="auto">
            <a:xfrm flipV="1">
              <a:off x="1173" y="1435"/>
              <a:ext cx="4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Text Box 7"/>
            <p:cNvSpPr txBox="1">
              <a:spLocks noChangeArrowheads="1"/>
            </p:cNvSpPr>
            <p:nvPr/>
          </p:nvSpPr>
          <p:spPr bwMode="auto">
            <a:xfrm>
              <a:off x="979" y="1544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x</a:t>
              </a:r>
            </a:p>
          </p:txBody>
        </p:sp>
        <p:sp>
          <p:nvSpPr>
            <p:cNvPr id="25620" name="Line 8"/>
            <p:cNvSpPr>
              <a:spLocks noChangeShapeType="1"/>
            </p:cNvSpPr>
            <p:nvPr/>
          </p:nvSpPr>
          <p:spPr bwMode="auto">
            <a:xfrm>
              <a:off x="2287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9"/>
            <p:cNvSpPr>
              <a:spLocks noChangeShapeType="1"/>
            </p:cNvSpPr>
            <p:nvPr/>
          </p:nvSpPr>
          <p:spPr bwMode="auto">
            <a:xfrm>
              <a:off x="1730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Rectangle 10"/>
            <p:cNvSpPr>
              <a:spLocks noChangeArrowheads="1"/>
            </p:cNvSpPr>
            <p:nvPr/>
          </p:nvSpPr>
          <p:spPr bwMode="auto">
            <a:xfrm>
              <a:off x="2446" y="1109"/>
              <a:ext cx="84" cy="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Text Box 11"/>
            <p:cNvSpPr txBox="1">
              <a:spLocks noChangeArrowheads="1"/>
            </p:cNvSpPr>
            <p:nvPr/>
          </p:nvSpPr>
          <p:spPr bwMode="auto">
            <a:xfrm>
              <a:off x="2206" y="1774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sReg1</a:t>
              </a:r>
              <a:endParaRPr lang="en-US" baseline="-25000" dirty="0"/>
            </a:p>
          </p:txBody>
        </p:sp>
        <p:sp>
          <p:nvSpPr>
            <p:cNvPr id="25624" name="Text Box 12"/>
            <p:cNvSpPr txBox="1">
              <a:spLocks noChangeArrowheads="1"/>
            </p:cNvSpPr>
            <p:nvPr/>
          </p:nvSpPr>
          <p:spPr bwMode="auto">
            <a:xfrm>
              <a:off x="1413" y="1774"/>
              <a:ext cx="3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inQ</a:t>
              </a:r>
              <a:endParaRPr lang="en-US" baseline="-25000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860" y="1248"/>
              <a:ext cx="420" cy="342"/>
              <a:chOff x="0" y="3126"/>
              <a:chExt cx="420" cy="342"/>
            </a:xfrm>
          </p:grpSpPr>
          <p:sp>
            <p:nvSpPr>
              <p:cNvPr id="25645" name="Text Box 14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f0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5646" name="Oval 15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26" name="Line 16"/>
            <p:cNvSpPr>
              <a:spLocks noChangeShapeType="1"/>
            </p:cNvSpPr>
            <p:nvPr/>
          </p:nvSpPr>
          <p:spPr bwMode="auto">
            <a:xfrm>
              <a:off x="3091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17"/>
            <p:cNvSpPr>
              <a:spLocks noChangeShapeType="1"/>
            </p:cNvSpPr>
            <p:nvPr/>
          </p:nvSpPr>
          <p:spPr bwMode="auto">
            <a:xfrm>
              <a:off x="2534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Rectangle 18"/>
            <p:cNvSpPr>
              <a:spLocks noChangeArrowheads="1"/>
            </p:cNvSpPr>
            <p:nvPr/>
          </p:nvSpPr>
          <p:spPr bwMode="auto">
            <a:xfrm>
              <a:off x="3250" y="1109"/>
              <a:ext cx="84" cy="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664" y="1248"/>
              <a:ext cx="420" cy="342"/>
              <a:chOff x="0" y="3126"/>
              <a:chExt cx="420" cy="342"/>
            </a:xfrm>
          </p:grpSpPr>
          <p:sp>
            <p:nvSpPr>
              <p:cNvPr id="25643" name="Text Box 20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f1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5644" name="Oval 21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30" name="Line 22"/>
            <p:cNvSpPr>
              <a:spLocks noChangeShapeType="1"/>
            </p:cNvSpPr>
            <p:nvPr/>
          </p:nvSpPr>
          <p:spPr bwMode="auto">
            <a:xfrm>
              <a:off x="3895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23"/>
            <p:cNvSpPr>
              <a:spLocks noChangeShapeType="1"/>
            </p:cNvSpPr>
            <p:nvPr/>
          </p:nvSpPr>
          <p:spPr bwMode="auto">
            <a:xfrm>
              <a:off x="3338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468" y="1248"/>
              <a:ext cx="420" cy="342"/>
              <a:chOff x="0" y="3126"/>
              <a:chExt cx="420" cy="342"/>
            </a:xfrm>
          </p:grpSpPr>
          <p:sp>
            <p:nvSpPr>
              <p:cNvPr id="25641" name="Text Box 25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f2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5642" name="Oval 26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3871" y="1109"/>
              <a:ext cx="288" cy="673"/>
              <a:chOff x="4705" y="285"/>
              <a:chExt cx="288" cy="673"/>
            </a:xfrm>
          </p:grpSpPr>
          <p:sp>
            <p:nvSpPr>
              <p:cNvPr id="25639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1435" y="1109"/>
              <a:ext cx="288" cy="673"/>
              <a:chOff x="4705" y="285"/>
              <a:chExt cx="288" cy="673"/>
            </a:xfrm>
          </p:grpSpPr>
          <p:sp>
            <p:nvSpPr>
              <p:cNvPr id="25637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8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35" name="Text Box 33"/>
            <p:cNvSpPr txBox="1">
              <a:spLocks noChangeArrowheads="1"/>
            </p:cNvSpPr>
            <p:nvPr/>
          </p:nvSpPr>
          <p:spPr bwMode="auto">
            <a:xfrm>
              <a:off x="3010" y="1774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sReg2</a:t>
              </a:r>
              <a:endParaRPr lang="en-US" baseline="-25000" dirty="0"/>
            </a:p>
          </p:txBody>
        </p:sp>
        <p:sp>
          <p:nvSpPr>
            <p:cNvPr id="25636" name="Text Box 34"/>
            <p:cNvSpPr txBox="1">
              <a:spLocks noChangeArrowheads="1"/>
            </p:cNvSpPr>
            <p:nvPr/>
          </p:nvSpPr>
          <p:spPr bwMode="auto">
            <a:xfrm>
              <a:off x="3861" y="1774"/>
              <a:ext cx="5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outQ</a:t>
              </a:r>
              <a:endParaRPr lang="en-US" baseline="-25000"/>
            </a:p>
          </p:txBody>
        </p:sp>
      </p:grpSp>
      <p:sp>
        <p:nvSpPr>
          <p:cNvPr id="1490979" name="Oval 35"/>
          <p:cNvSpPr>
            <a:spLocks noChangeArrowheads="1"/>
          </p:cNvSpPr>
          <p:nvPr/>
        </p:nvSpPr>
        <p:spPr bwMode="auto">
          <a:xfrm>
            <a:off x="2006600" y="2171700"/>
            <a:ext cx="114300" cy="1143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0980" name="Oval 36"/>
          <p:cNvSpPr>
            <a:spLocks noChangeArrowheads="1"/>
          </p:cNvSpPr>
          <p:nvPr/>
        </p:nvSpPr>
        <p:spPr bwMode="auto">
          <a:xfrm>
            <a:off x="2006600" y="2171700"/>
            <a:ext cx="114300" cy="1143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0981" name="Oval 37"/>
          <p:cNvSpPr>
            <a:spLocks noChangeArrowheads="1"/>
          </p:cNvSpPr>
          <p:nvPr/>
        </p:nvSpPr>
        <p:spPr bwMode="auto">
          <a:xfrm>
            <a:off x="1993900" y="21717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0982" name="Text Box 38"/>
          <p:cNvSpPr txBox="1">
            <a:spLocks noChangeArrowheads="1"/>
          </p:cNvSpPr>
          <p:nvPr/>
        </p:nvSpPr>
        <p:spPr bwMode="auto">
          <a:xfrm>
            <a:off x="876300" y="3563938"/>
            <a:ext cx="4521200" cy="193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sync-pipeline (True);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inQ.deq();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sReg1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f0(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sReg2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f1(sReg1);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outQ.enq(f2(sReg2));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0983" name="Text Box 39"/>
          <p:cNvSpPr txBox="1">
            <a:spLocks noChangeArrowheads="1"/>
          </p:cNvSpPr>
          <p:nvPr/>
        </p:nvSpPr>
        <p:spPr bwMode="auto">
          <a:xfrm>
            <a:off x="879475" y="5659438"/>
            <a:ext cx="4491038" cy="9159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>
                <a:solidFill>
                  <a:srgbClr val="DFBD2D"/>
                </a:solidFill>
              </a:rPr>
              <a:t>This is real IFFT code; just replace </a:t>
            </a:r>
            <a:r>
              <a:rPr lang="en-US" dirty="0" smtClean="0">
                <a:solidFill>
                  <a:srgbClr val="DFBD2D"/>
                </a:solidFill>
              </a:rPr>
              <a:t>f0, f1 </a:t>
            </a:r>
            <a:r>
              <a:rPr lang="en-US" dirty="0">
                <a:solidFill>
                  <a:srgbClr val="DFBD2D"/>
                </a:solidFill>
              </a:rPr>
              <a:t>and </a:t>
            </a:r>
            <a:r>
              <a:rPr lang="en-US" dirty="0" smtClean="0">
                <a:solidFill>
                  <a:srgbClr val="DFBD2D"/>
                </a:solidFill>
              </a:rPr>
              <a:t>f2 </a:t>
            </a:r>
            <a:r>
              <a:rPr lang="en-US" dirty="0">
                <a:solidFill>
                  <a:srgbClr val="DFBD2D"/>
                </a:solidFill>
              </a:rPr>
              <a:t>with </a:t>
            </a:r>
            <a:r>
              <a:rPr lang="en-US" dirty="0" err="1">
                <a:solidFill>
                  <a:srgbClr val="DFBD2D"/>
                </a:solidFill>
              </a:rPr>
              <a:t>stage_f</a:t>
            </a:r>
            <a:r>
              <a:rPr lang="en-US" dirty="0">
                <a:solidFill>
                  <a:srgbClr val="DFBD2D"/>
                </a:solidFill>
              </a:rPr>
              <a:t> code</a:t>
            </a:r>
          </a:p>
        </p:txBody>
      </p:sp>
      <p:sp>
        <p:nvSpPr>
          <p:cNvPr id="1490984" name="Text Box 40"/>
          <p:cNvSpPr txBox="1">
            <a:spLocks noChangeArrowheads="1"/>
          </p:cNvSpPr>
          <p:nvPr/>
        </p:nvSpPr>
        <p:spPr bwMode="auto">
          <a:xfrm>
            <a:off x="5494338" y="3559175"/>
            <a:ext cx="3535362" cy="1077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/>
              <a:t>This rule can fire only if</a:t>
            </a:r>
          </a:p>
          <a:p>
            <a:pPr>
              <a:buFont typeface="Wingdings" pitchFamily="-96" charset="2"/>
              <a:buNone/>
            </a:pPr>
            <a:endParaRPr lang="en-US"/>
          </a:p>
          <a:p>
            <a:pPr>
              <a:buFont typeface="Wingdings" pitchFamily="-96" charset="2"/>
              <a:buNone/>
            </a:pPr>
            <a:endParaRPr lang="en-US"/>
          </a:p>
        </p:txBody>
      </p:sp>
      <p:sp>
        <p:nvSpPr>
          <p:cNvPr id="1490985" name="Text Box 41"/>
          <p:cNvSpPr txBox="1">
            <a:spLocks noChangeArrowheads="1"/>
          </p:cNvSpPr>
          <p:nvPr/>
        </p:nvSpPr>
        <p:spPr bwMode="auto">
          <a:xfrm>
            <a:off x="5508625" y="4727575"/>
            <a:ext cx="3535363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/>
              <a:t>Atomicity: Either </a:t>
            </a:r>
            <a:r>
              <a:rPr lang="en-US" i="1" dirty="0"/>
              <a:t>all</a:t>
            </a:r>
            <a:r>
              <a:rPr lang="en-US" dirty="0"/>
              <a:t> or </a:t>
            </a:r>
            <a:r>
              <a:rPr lang="en-US" i="1" dirty="0"/>
              <a:t>none</a:t>
            </a:r>
            <a:r>
              <a:rPr lang="en-US" dirty="0"/>
              <a:t> of the state elements </a:t>
            </a:r>
            <a:r>
              <a:rPr lang="en-US" dirty="0" err="1"/>
              <a:t>inQ</a:t>
            </a:r>
            <a:r>
              <a:rPr lang="en-US" dirty="0"/>
              <a:t>, </a:t>
            </a:r>
            <a:r>
              <a:rPr lang="en-US" dirty="0" err="1"/>
              <a:t>outQ</a:t>
            </a:r>
            <a:r>
              <a:rPr lang="en-US" dirty="0"/>
              <a:t>, </a:t>
            </a:r>
            <a:r>
              <a:rPr lang="en-US" dirty="0" smtClean="0"/>
              <a:t>sReg1 </a:t>
            </a:r>
            <a:r>
              <a:rPr lang="en-US"/>
              <a:t>and </a:t>
            </a:r>
            <a:r>
              <a:rPr lang="en-US" smtClean="0"/>
              <a:t>sReg2 </a:t>
            </a:r>
            <a:r>
              <a:rPr lang="en-US" dirty="0"/>
              <a:t>will be updated</a:t>
            </a:r>
          </a:p>
        </p:txBody>
      </p:sp>
      <p:sp>
        <p:nvSpPr>
          <p:cNvPr id="1490986" name="Text Box 42"/>
          <p:cNvSpPr txBox="1">
            <a:spLocks noChangeArrowheads="1"/>
          </p:cNvSpPr>
          <p:nvPr/>
        </p:nvSpPr>
        <p:spPr bwMode="auto">
          <a:xfrm>
            <a:off x="5918200" y="3892550"/>
            <a:ext cx="287337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/>
              <a:t>- inQ has an element</a:t>
            </a:r>
          </a:p>
          <a:p>
            <a:pPr>
              <a:buFont typeface="Wingdings" pitchFamily="-96" charset="2"/>
              <a:buNone/>
            </a:pPr>
            <a:r>
              <a:rPr lang="en-US"/>
              <a:t>- outQ has space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1/8/2013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983" grpId="0" animBg="1"/>
      <p:bldP spid="1490984" grpId="0" animBg="1"/>
      <p:bldP spid="1490985" grpId="0" animBg="1"/>
      <p:bldP spid="149098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FFT: Another complex combinational circuit and its folded implementations</a:t>
            </a:r>
            <a:endParaRPr lang="en-US" sz="2400" dirty="0"/>
          </a:p>
          <a:p>
            <a:r>
              <a:rPr lang="en-US" sz="2400" dirty="0" smtClean="0"/>
              <a:t>New Bluespec concepts</a:t>
            </a:r>
            <a:endParaRPr lang="en-US" sz="2400" dirty="0"/>
          </a:p>
          <a:p>
            <a:pPr lvl="1"/>
            <a:r>
              <a:rPr lang="en-US" sz="2000" dirty="0" smtClean="0"/>
              <a:t>structure type</a:t>
            </a:r>
          </a:p>
          <a:p>
            <a:pPr lvl="1"/>
            <a:r>
              <a:rPr lang="en-US" sz="2000" dirty="0" smtClean="0"/>
              <a:t>Overloading</a:t>
            </a:r>
          </a:p>
          <a:p>
            <a:r>
              <a:rPr lang="en-US" sz="2400" dirty="0" smtClean="0"/>
              <a:t>Elastic </a:t>
            </a:r>
            <a:r>
              <a:rPr lang="en-US" sz="2400" dirty="0" err="1" smtClean="0"/>
              <a:t>vs</a:t>
            </a:r>
            <a:r>
              <a:rPr lang="en-US" sz="2400" dirty="0" smtClean="0"/>
              <a:t> Inelastic pipelines for arithmetic circuits</a:t>
            </a:r>
          </a:p>
          <a:p>
            <a:r>
              <a:rPr lang="en-US" sz="2400" dirty="0" smtClean="0"/>
              <a:t>Valid/Invalid data and the Maybe type</a:t>
            </a:r>
          </a:p>
          <a:p>
            <a:r>
              <a:rPr lang="en-US" sz="2400" dirty="0" smtClean="0"/>
              <a:t>Multi-rule systems</a:t>
            </a:r>
          </a:p>
          <a:p>
            <a:r>
              <a:rPr lang="en-US" sz="2400" dirty="0" smtClean="0"/>
              <a:t>Effect of Concurrency properties of FIFOs on pipelines</a:t>
            </a:r>
          </a:p>
          <a:p>
            <a:r>
              <a:rPr lang="en-US" sz="2400" dirty="0" err="1" smtClean="0"/>
              <a:t>Bluespec</a:t>
            </a:r>
            <a:r>
              <a:rPr lang="en-US" sz="2400" dirty="0" smtClean="0"/>
              <a:t> execution model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22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Stage functions f1, f2 and f3</a:t>
            </a: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919163" y="1822450"/>
            <a:ext cx="5681662" cy="3477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f0(x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stage_f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f1(x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stage_f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f2(x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stage_f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(2,x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6838102" y="2509431"/>
            <a:ext cx="200818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 smtClean="0"/>
              <a:t>stage_f</a:t>
            </a:r>
            <a:r>
              <a:rPr lang="en-US" dirty="0" smtClean="0"/>
              <a:t> </a:t>
            </a:r>
            <a:r>
              <a:rPr lang="en-US" dirty="0"/>
              <a:t>function was given </a:t>
            </a:r>
            <a:r>
              <a:rPr lang="en-US" dirty="0" smtClean="0"/>
              <a:t>earlier in the IFFT lecture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Inelastic pipeline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Making implicit guard conditions explicit</a:t>
            </a:r>
            <a:endParaRPr lang="en-US" dirty="0" smtClean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554163" y="1752600"/>
            <a:ext cx="5373687" cy="1463675"/>
            <a:chOff x="979" y="1104"/>
            <a:chExt cx="3385" cy="922"/>
          </a:xfrm>
        </p:grpSpPr>
        <p:sp>
          <p:nvSpPr>
            <p:cNvPr id="25616" name="Rectangle 4"/>
            <p:cNvSpPr>
              <a:spLocks noChangeArrowheads="1"/>
            </p:cNvSpPr>
            <p:nvPr/>
          </p:nvSpPr>
          <p:spPr bwMode="auto">
            <a:xfrm>
              <a:off x="1632" y="1104"/>
              <a:ext cx="88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Rectangle 5"/>
            <p:cNvSpPr>
              <a:spLocks noChangeArrowheads="1"/>
            </p:cNvSpPr>
            <p:nvPr/>
          </p:nvSpPr>
          <p:spPr bwMode="auto">
            <a:xfrm>
              <a:off x="4064" y="1112"/>
              <a:ext cx="88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6"/>
            <p:cNvSpPr>
              <a:spLocks noChangeShapeType="1"/>
            </p:cNvSpPr>
            <p:nvPr/>
          </p:nvSpPr>
          <p:spPr bwMode="auto">
            <a:xfrm flipV="1">
              <a:off x="1173" y="1435"/>
              <a:ext cx="4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Text Box 7"/>
            <p:cNvSpPr txBox="1">
              <a:spLocks noChangeArrowheads="1"/>
            </p:cNvSpPr>
            <p:nvPr/>
          </p:nvSpPr>
          <p:spPr bwMode="auto">
            <a:xfrm>
              <a:off x="979" y="1544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x</a:t>
              </a:r>
            </a:p>
          </p:txBody>
        </p:sp>
        <p:sp>
          <p:nvSpPr>
            <p:cNvPr id="25620" name="Line 8"/>
            <p:cNvSpPr>
              <a:spLocks noChangeShapeType="1"/>
            </p:cNvSpPr>
            <p:nvPr/>
          </p:nvSpPr>
          <p:spPr bwMode="auto">
            <a:xfrm>
              <a:off x="2287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9"/>
            <p:cNvSpPr>
              <a:spLocks noChangeShapeType="1"/>
            </p:cNvSpPr>
            <p:nvPr/>
          </p:nvSpPr>
          <p:spPr bwMode="auto">
            <a:xfrm>
              <a:off x="1730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Rectangle 10"/>
            <p:cNvSpPr>
              <a:spLocks noChangeArrowheads="1"/>
            </p:cNvSpPr>
            <p:nvPr/>
          </p:nvSpPr>
          <p:spPr bwMode="auto">
            <a:xfrm>
              <a:off x="2446" y="1109"/>
              <a:ext cx="84" cy="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Text Box 11"/>
            <p:cNvSpPr txBox="1">
              <a:spLocks noChangeArrowheads="1"/>
            </p:cNvSpPr>
            <p:nvPr/>
          </p:nvSpPr>
          <p:spPr bwMode="auto">
            <a:xfrm>
              <a:off x="2206" y="1774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sReg1</a:t>
              </a:r>
              <a:endParaRPr lang="en-US" baseline="-25000" dirty="0"/>
            </a:p>
          </p:txBody>
        </p:sp>
        <p:sp>
          <p:nvSpPr>
            <p:cNvPr id="25624" name="Text Box 12"/>
            <p:cNvSpPr txBox="1">
              <a:spLocks noChangeArrowheads="1"/>
            </p:cNvSpPr>
            <p:nvPr/>
          </p:nvSpPr>
          <p:spPr bwMode="auto">
            <a:xfrm>
              <a:off x="1413" y="1774"/>
              <a:ext cx="3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inQ</a:t>
              </a:r>
              <a:endParaRPr lang="en-US" baseline="-25000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1860" y="1248"/>
              <a:ext cx="420" cy="342"/>
              <a:chOff x="0" y="3126"/>
              <a:chExt cx="420" cy="342"/>
            </a:xfrm>
          </p:grpSpPr>
          <p:sp>
            <p:nvSpPr>
              <p:cNvPr id="25645" name="Text Box 14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f0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5646" name="Oval 15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26" name="Line 16"/>
            <p:cNvSpPr>
              <a:spLocks noChangeShapeType="1"/>
            </p:cNvSpPr>
            <p:nvPr/>
          </p:nvSpPr>
          <p:spPr bwMode="auto">
            <a:xfrm>
              <a:off x="3091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17"/>
            <p:cNvSpPr>
              <a:spLocks noChangeShapeType="1"/>
            </p:cNvSpPr>
            <p:nvPr/>
          </p:nvSpPr>
          <p:spPr bwMode="auto">
            <a:xfrm>
              <a:off x="2534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Rectangle 18"/>
            <p:cNvSpPr>
              <a:spLocks noChangeArrowheads="1"/>
            </p:cNvSpPr>
            <p:nvPr/>
          </p:nvSpPr>
          <p:spPr bwMode="auto">
            <a:xfrm>
              <a:off x="3250" y="1109"/>
              <a:ext cx="84" cy="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664" y="1248"/>
              <a:ext cx="420" cy="342"/>
              <a:chOff x="0" y="3126"/>
              <a:chExt cx="420" cy="342"/>
            </a:xfrm>
          </p:grpSpPr>
          <p:sp>
            <p:nvSpPr>
              <p:cNvPr id="25643" name="Text Box 20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f1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5644" name="Oval 21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30" name="Line 22"/>
            <p:cNvSpPr>
              <a:spLocks noChangeShapeType="1"/>
            </p:cNvSpPr>
            <p:nvPr/>
          </p:nvSpPr>
          <p:spPr bwMode="auto">
            <a:xfrm>
              <a:off x="3895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23"/>
            <p:cNvSpPr>
              <a:spLocks noChangeShapeType="1"/>
            </p:cNvSpPr>
            <p:nvPr/>
          </p:nvSpPr>
          <p:spPr bwMode="auto">
            <a:xfrm>
              <a:off x="3338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3468" y="1248"/>
              <a:ext cx="420" cy="342"/>
              <a:chOff x="0" y="3126"/>
              <a:chExt cx="420" cy="342"/>
            </a:xfrm>
          </p:grpSpPr>
          <p:sp>
            <p:nvSpPr>
              <p:cNvPr id="25641" name="Text Box 25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f2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5642" name="Oval 26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3871" y="1109"/>
              <a:ext cx="288" cy="673"/>
              <a:chOff x="4705" y="285"/>
              <a:chExt cx="288" cy="673"/>
            </a:xfrm>
          </p:grpSpPr>
          <p:sp>
            <p:nvSpPr>
              <p:cNvPr id="25639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1435" y="1109"/>
              <a:ext cx="288" cy="673"/>
              <a:chOff x="4705" y="285"/>
              <a:chExt cx="288" cy="673"/>
            </a:xfrm>
          </p:grpSpPr>
          <p:sp>
            <p:nvSpPr>
              <p:cNvPr id="25637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8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35" name="Text Box 33"/>
            <p:cNvSpPr txBox="1">
              <a:spLocks noChangeArrowheads="1"/>
            </p:cNvSpPr>
            <p:nvPr/>
          </p:nvSpPr>
          <p:spPr bwMode="auto">
            <a:xfrm>
              <a:off x="3010" y="1774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sReg2</a:t>
              </a:r>
              <a:endParaRPr lang="en-US" baseline="-25000" dirty="0"/>
            </a:p>
          </p:txBody>
        </p:sp>
        <p:sp>
          <p:nvSpPr>
            <p:cNvPr id="25636" name="Text Box 34"/>
            <p:cNvSpPr txBox="1">
              <a:spLocks noChangeArrowheads="1"/>
            </p:cNvSpPr>
            <p:nvPr/>
          </p:nvSpPr>
          <p:spPr bwMode="auto">
            <a:xfrm>
              <a:off x="3861" y="1774"/>
              <a:ext cx="5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outQ</a:t>
              </a:r>
              <a:endParaRPr lang="en-US" baseline="-25000"/>
            </a:p>
          </p:txBody>
        </p:sp>
      </p:grpSp>
      <p:sp>
        <p:nvSpPr>
          <p:cNvPr id="1490982" name="Text Box 38"/>
          <p:cNvSpPr txBox="1">
            <a:spLocks noChangeArrowheads="1"/>
          </p:cNvSpPr>
          <p:nvPr/>
        </p:nvSpPr>
        <p:spPr bwMode="auto">
          <a:xfrm>
            <a:off x="1088471" y="3438377"/>
            <a:ext cx="7379808" cy="19389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sync-pipeline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inQ.empty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&amp; !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outQ.full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inQ.deq();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sReg1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f0(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sReg2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f1(sReg1);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outQ.enq(f2(sReg2));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5345113" y="1982788"/>
            <a:ext cx="114300" cy="1143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36"/>
          <p:cNvSpPr>
            <a:spLocks noChangeArrowheads="1"/>
          </p:cNvSpPr>
          <p:nvPr/>
        </p:nvSpPr>
        <p:spPr bwMode="auto">
          <a:xfrm>
            <a:off x="4097338" y="1968500"/>
            <a:ext cx="114300" cy="1143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80263" y="5460945"/>
            <a:ext cx="699622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Suppose sReg1 and sReg2 have data, </a:t>
            </a:r>
            <a:r>
              <a:rPr lang="en-US" dirty="0" err="1" smtClean="0"/>
              <a:t>outQ</a:t>
            </a:r>
            <a:r>
              <a:rPr lang="en-US" dirty="0" smtClean="0"/>
              <a:t> is not full but </a:t>
            </a:r>
            <a:r>
              <a:rPr lang="en-US" dirty="0" err="1" smtClean="0"/>
              <a:t>inQ</a:t>
            </a:r>
            <a:r>
              <a:rPr lang="en-US" dirty="0" smtClean="0"/>
              <a:t> is empty. What behavior do you expect?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Leave green and red data in the pipeline?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570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Pipeline bubbles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54163" y="1752600"/>
            <a:ext cx="5373687" cy="1463675"/>
            <a:chOff x="979" y="1104"/>
            <a:chExt cx="3385" cy="922"/>
          </a:xfrm>
        </p:grpSpPr>
        <p:sp>
          <p:nvSpPr>
            <p:cNvPr id="27663" name="Rectangle 4"/>
            <p:cNvSpPr>
              <a:spLocks noChangeArrowheads="1"/>
            </p:cNvSpPr>
            <p:nvPr/>
          </p:nvSpPr>
          <p:spPr bwMode="auto">
            <a:xfrm>
              <a:off x="1632" y="1104"/>
              <a:ext cx="88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Rectangle 5"/>
            <p:cNvSpPr>
              <a:spLocks noChangeArrowheads="1"/>
            </p:cNvSpPr>
            <p:nvPr/>
          </p:nvSpPr>
          <p:spPr bwMode="auto">
            <a:xfrm>
              <a:off x="4064" y="1112"/>
              <a:ext cx="88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6"/>
            <p:cNvSpPr>
              <a:spLocks noChangeShapeType="1"/>
            </p:cNvSpPr>
            <p:nvPr/>
          </p:nvSpPr>
          <p:spPr bwMode="auto">
            <a:xfrm flipV="1">
              <a:off x="1173" y="1435"/>
              <a:ext cx="4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Text Box 7"/>
            <p:cNvSpPr txBox="1">
              <a:spLocks noChangeArrowheads="1"/>
            </p:cNvSpPr>
            <p:nvPr/>
          </p:nvSpPr>
          <p:spPr bwMode="auto">
            <a:xfrm>
              <a:off x="979" y="1544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x</a:t>
              </a:r>
            </a:p>
          </p:txBody>
        </p:sp>
        <p:sp>
          <p:nvSpPr>
            <p:cNvPr id="27667" name="Line 8"/>
            <p:cNvSpPr>
              <a:spLocks noChangeShapeType="1"/>
            </p:cNvSpPr>
            <p:nvPr/>
          </p:nvSpPr>
          <p:spPr bwMode="auto">
            <a:xfrm>
              <a:off x="2287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Line 9"/>
            <p:cNvSpPr>
              <a:spLocks noChangeShapeType="1"/>
            </p:cNvSpPr>
            <p:nvPr/>
          </p:nvSpPr>
          <p:spPr bwMode="auto">
            <a:xfrm>
              <a:off x="1730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Rectangle 10"/>
            <p:cNvSpPr>
              <a:spLocks noChangeArrowheads="1"/>
            </p:cNvSpPr>
            <p:nvPr/>
          </p:nvSpPr>
          <p:spPr bwMode="auto">
            <a:xfrm>
              <a:off x="2446" y="1109"/>
              <a:ext cx="84" cy="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Text Box 11"/>
            <p:cNvSpPr txBox="1">
              <a:spLocks noChangeArrowheads="1"/>
            </p:cNvSpPr>
            <p:nvPr/>
          </p:nvSpPr>
          <p:spPr bwMode="auto">
            <a:xfrm>
              <a:off x="2206" y="1774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sReg1</a:t>
              </a:r>
              <a:endParaRPr lang="en-US" baseline="-25000" dirty="0"/>
            </a:p>
          </p:txBody>
        </p:sp>
        <p:sp>
          <p:nvSpPr>
            <p:cNvPr id="27671" name="Text Box 12"/>
            <p:cNvSpPr txBox="1">
              <a:spLocks noChangeArrowheads="1"/>
            </p:cNvSpPr>
            <p:nvPr/>
          </p:nvSpPr>
          <p:spPr bwMode="auto">
            <a:xfrm>
              <a:off x="1413" y="1774"/>
              <a:ext cx="3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inQ</a:t>
              </a:r>
              <a:endParaRPr lang="en-US" baseline="-25000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860" y="1248"/>
              <a:ext cx="420" cy="342"/>
              <a:chOff x="0" y="3126"/>
              <a:chExt cx="420" cy="342"/>
            </a:xfrm>
          </p:grpSpPr>
          <p:sp>
            <p:nvSpPr>
              <p:cNvPr id="27692" name="Text Box 14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f0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7693" name="Oval 15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3" name="Line 16"/>
            <p:cNvSpPr>
              <a:spLocks noChangeShapeType="1"/>
            </p:cNvSpPr>
            <p:nvPr/>
          </p:nvSpPr>
          <p:spPr bwMode="auto">
            <a:xfrm>
              <a:off x="3091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Line 17"/>
            <p:cNvSpPr>
              <a:spLocks noChangeShapeType="1"/>
            </p:cNvSpPr>
            <p:nvPr/>
          </p:nvSpPr>
          <p:spPr bwMode="auto">
            <a:xfrm>
              <a:off x="2534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Rectangle 18"/>
            <p:cNvSpPr>
              <a:spLocks noChangeArrowheads="1"/>
            </p:cNvSpPr>
            <p:nvPr/>
          </p:nvSpPr>
          <p:spPr bwMode="auto">
            <a:xfrm>
              <a:off x="3250" y="1109"/>
              <a:ext cx="84" cy="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2664" y="1248"/>
              <a:ext cx="420" cy="342"/>
              <a:chOff x="0" y="3126"/>
              <a:chExt cx="420" cy="342"/>
            </a:xfrm>
          </p:grpSpPr>
          <p:sp>
            <p:nvSpPr>
              <p:cNvPr id="27690" name="Text Box 20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f1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7691" name="Oval 21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7" name="Line 22"/>
            <p:cNvSpPr>
              <a:spLocks noChangeShapeType="1"/>
            </p:cNvSpPr>
            <p:nvPr/>
          </p:nvSpPr>
          <p:spPr bwMode="auto">
            <a:xfrm>
              <a:off x="3895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Line 23"/>
            <p:cNvSpPr>
              <a:spLocks noChangeShapeType="1"/>
            </p:cNvSpPr>
            <p:nvPr/>
          </p:nvSpPr>
          <p:spPr bwMode="auto">
            <a:xfrm>
              <a:off x="3338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468" y="1248"/>
              <a:ext cx="420" cy="342"/>
              <a:chOff x="0" y="3126"/>
              <a:chExt cx="420" cy="342"/>
            </a:xfrm>
          </p:grpSpPr>
          <p:sp>
            <p:nvSpPr>
              <p:cNvPr id="27688" name="Text Box 25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f2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7689" name="Oval 26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3871" y="1109"/>
              <a:ext cx="288" cy="673"/>
              <a:chOff x="4705" y="285"/>
              <a:chExt cx="288" cy="673"/>
            </a:xfrm>
          </p:grpSpPr>
          <p:sp>
            <p:nvSpPr>
              <p:cNvPr id="27686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1435" y="1109"/>
              <a:ext cx="288" cy="673"/>
              <a:chOff x="4705" y="285"/>
              <a:chExt cx="288" cy="673"/>
            </a:xfrm>
          </p:grpSpPr>
          <p:sp>
            <p:nvSpPr>
              <p:cNvPr id="27684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5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2" name="Text Box 33"/>
            <p:cNvSpPr txBox="1">
              <a:spLocks noChangeArrowheads="1"/>
            </p:cNvSpPr>
            <p:nvPr/>
          </p:nvSpPr>
          <p:spPr bwMode="auto">
            <a:xfrm>
              <a:off x="3010" y="1774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sReg2</a:t>
              </a:r>
              <a:endParaRPr lang="en-US" baseline="-25000" dirty="0"/>
            </a:p>
          </p:txBody>
        </p:sp>
        <p:sp>
          <p:nvSpPr>
            <p:cNvPr id="27683" name="Text Box 34"/>
            <p:cNvSpPr txBox="1">
              <a:spLocks noChangeArrowheads="1"/>
            </p:cNvSpPr>
            <p:nvPr/>
          </p:nvSpPr>
          <p:spPr bwMode="auto">
            <a:xfrm>
              <a:off x="3861" y="1774"/>
              <a:ext cx="5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outQ</a:t>
              </a:r>
              <a:endParaRPr lang="en-US" baseline="-25000"/>
            </a:p>
          </p:txBody>
        </p:sp>
      </p:grpSp>
      <p:sp>
        <p:nvSpPr>
          <p:cNvPr id="27656" name="Oval 35"/>
          <p:cNvSpPr>
            <a:spLocks noChangeArrowheads="1"/>
          </p:cNvSpPr>
          <p:nvPr/>
        </p:nvSpPr>
        <p:spPr bwMode="auto">
          <a:xfrm>
            <a:off x="5345113" y="1982788"/>
            <a:ext cx="114300" cy="1143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Oval 36"/>
          <p:cNvSpPr>
            <a:spLocks noChangeArrowheads="1"/>
          </p:cNvSpPr>
          <p:nvPr/>
        </p:nvSpPr>
        <p:spPr bwMode="auto">
          <a:xfrm>
            <a:off x="4097338" y="1968500"/>
            <a:ext cx="114300" cy="1143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37"/>
          <p:cNvSpPr txBox="1">
            <a:spLocks noChangeArrowheads="1"/>
          </p:cNvSpPr>
          <p:nvPr/>
        </p:nvSpPr>
        <p:spPr bwMode="auto">
          <a:xfrm>
            <a:off x="876300" y="3563938"/>
            <a:ext cx="4521200" cy="193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sync-pipeline (True);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inQ.deq();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sReg1 &lt;=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f0(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sReg2 &lt;=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f1(sReg1);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outQ.enq(f2(sReg2));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3030" name="Text Box 38"/>
          <p:cNvSpPr txBox="1">
            <a:spLocks noChangeArrowheads="1"/>
          </p:cNvSpPr>
          <p:nvPr/>
        </p:nvSpPr>
        <p:spPr bwMode="auto">
          <a:xfrm>
            <a:off x="5608638" y="3514725"/>
            <a:ext cx="353536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/>
              <a:t>Red and Green tokens must move even if there is nothing in </a:t>
            </a:r>
            <a:r>
              <a:rPr lang="en-US" dirty="0" err="1" smtClean="0"/>
              <a:t>inQ</a:t>
            </a:r>
            <a:r>
              <a:rPr lang="en-US" dirty="0"/>
              <a:t>!</a:t>
            </a:r>
          </a:p>
        </p:txBody>
      </p:sp>
      <p:sp>
        <p:nvSpPr>
          <p:cNvPr id="1493031" name="Text Box 39"/>
          <p:cNvSpPr txBox="1">
            <a:spLocks noChangeArrowheads="1"/>
          </p:cNvSpPr>
          <p:nvPr/>
        </p:nvSpPr>
        <p:spPr bwMode="auto">
          <a:xfrm>
            <a:off x="735013" y="5822950"/>
            <a:ext cx="5851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/>
              <a:t>Modify the rule to deal with these conditions</a:t>
            </a:r>
          </a:p>
        </p:txBody>
      </p:sp>
      <p:sp>
        <p:nvSpPr>
          <p:cNvPr id="1493032" name="Text Box 40"/>
          <p:cNvSpPr txBox="1">
            <a:spLocks noChangeArrowheads="1"/>
          </p:cNvSpPr>
          <p:nvPr/>
        </p:nvSpPr>
        <p:spPr bwMode="auto">
          <a:xfrm>
            <a:off x="5608638" y="4454525"/>
            <a:ext cx="35353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/>
              <a:t>Also if there is no token in sReg2 then nothing should be enqueued in the outQ</a:t>
            </a:r>
          </a:p>
        </p:txBody>
      </p:sp>
      <p:sp>
        <p:nvSpPr>
          <p:cNvPr id="1493033" name="Text Box 41"/>
          <p:cNvSpPr txBox="1">
            <a:spLocks noChangeArrowheads="1"/>
          </p:cNvSpPr>
          <p:nvPr/>
        </p:nvSpPr>
        <p:spPr bwMode="auto">
          <a:xfrm>
            <a:off x="6627813" y="5719763"/>
            <a:ext cx="2160587" cy="7175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 typeface="Wingdings" pitchFamily="-96" charset="2"/>
              <a:buNone/>
            </a:pPr>
            <a:r>
              <a:rPr lang="en-US">
                <a:solidFill>
                  <a:schemeClr val="accent1"/>
                </a:solidFill>
              </a:rPr>
              <a:t>Valid bits or</a:t>
            </a:r>
          </a:p>
          <a:p>
            <a:pPr algn="ctr">
              <a:buFont typeface="Wingdings" pitchFamily="-96" charset="2"/>
              <a:buNone/>
            </a:pPr>
            <a:r>
              <a:rPr lang="en-US">
                <a:solidFill>
                  <a:schemeClr val="accent1"/>
                </a:solidFill>
              </a:rPr>
              <a:t>the Maybe type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30" grpId="0"/>
      <p:bldP spid="1493031" grpId="0"/>
      <p:bldP spid="1493032" grpId="0"/>
      <p:bldP spid="14930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Explicit encoding of Valid/Invalid data</a:t>
            </a:r>
          </a:p>
        </p:txBody>
      </p:sp>
      <p:sp>
        <p:nvSpPr>
          <p:cNvPr id="1494028" name="Text Box 12"/>
          <p:cNvSpPr txBox="1">
            <a:spLocks noChangeArrowheads="1"/>
          </p:cNvSpPr>
          <p:nvPr/>
        </p:nvSpPr>
        <p:spPr bwMode="auto">
          <a:xfrm>
            <a:off x="1125538" y="3478213"/>
            <a:ext cx="6761162" cy="23083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sync-pipeline (True);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inQ.notEmpty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sReg1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f0(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 inQ.deq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sReg1f &lt;= Valid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else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sReg1f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sReg2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f1(sReg1); sReg2f &lt;= sReg1f;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sReg2f == Valid) outQ.enq(f2(sReg2));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3492500" y="2854325"/>
            <a:ext cx="96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/>
              <a:t>sReg1</a:t>
            </a:r>
            <a:endParaRPr lang="en-US" baseline="-25000" dirty="0"/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4740275" y="2863850"/>
            <a:ext cx="96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/>
              <a:t>sReg2</a:t>
            </a:r>
            <a:endParaRPr lang="en-US" baseline="-25000" dirty="0"/>
          </a:p>
        </p:txBody>
      </p:sp>
      <p:grpSp>
        <p:nvGrpSpPr>
          <p:cNvPr id="2" name="Group 63"/>
          <p:cNvGrpSpPr/>
          <p:nvPr/>
        </p:nvGrpSpPr>
        <p:grpSpPr>
          <a:xfrm>
            <a:off x="1554163" y="1752600"/>
            <a:ext cx="5373687" cy="1460500"/>
            <a:chOff x="1554163" y="1752600"/>
            <a:chExt cx="5373687" cy="146050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6451600" y="17653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1862138" y="2278063"/>
              <a:ext cx="75088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554163" y="2451100"/>
              <a:ext cx="3349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x</a:t>
              </a: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363061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2746375" y="2260600"/>
              <a:ext cx="214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3883025" y="1760538"/>
              <a:ext cx="133350" cy="10731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2243138" y="2816225"/>
              <a:ext cx="6143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inQ</a:t>
              </a:r>
              <a:endParaRPr lang="en-US" baseline="-25000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2952750" y="1981200"/>
              <a:ext cx="666750" cy="542925"/>
              <a:chOff x="0" y="3126"/>
              <a:chExt cx="420" cy="342"/>
            </a:xfrm>
          </p:grpSpPr>
          <p:sp>
            <p:nvSpPr>
              <p:cNvPr id="55" name="Text Box 14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f0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6" name="Oval 15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490696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>
              <a:off x="4022725" y="2260600"/>
              <a:ext cx="214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5159375" y="1760538"/>
              <a:ext cx="133350" cy="10731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4229100" y="1981200"/>
              <a:ext cx="666750" cy="542925"/>
              <a:chOff x="0" y="3126"/>
              <a:chExt cx="420" cy="342"/>
            </a:xfrm>
          </p:grpSpPr>
          <p:sp>
            <p:nvSpPr>
              <p:cNvPr id="53" name="Text Box 20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f1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4" name="Oval 21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618331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5299075" y="2260600"/>
              <a:ext cx="214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5505450" y="1981200"/>
              <a:ext cx="666750" cy="542925"/>
              <a:chOff x="0" y="3126"/>
              <a:chExt cx="420" cy="342"/>
            </a:xfrm>
          </p:grpSpPr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f2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2" name="Oval 26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6145213" y="1760538"/>
              <a:ext cx="457200" cy="1068388"/>
              <a:chOff x="4705" y="285"/>
              <a:chExt cx="288" cy="673"/>
            </a:xfrm>
          </p:grpSpPr>
          <p:sp>
            <p:nvSpPr>
              <p:cNvPr id="49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Text Box 34"/>
            <p:cNvSpPr txBox="1">
              <a:spLocks noChangeArrowheads="1"/>
            </p:cNvSpPr>
            <p:nvPr/>
          </p:nvSpPr>
          <p:spPr bwMode="auto">
            <a:xfrm>
              <a:off x="6129338" y="2816225"/>
              <a:ext cx="7985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outQ</a:t>
              </a:r>
              <a:endParaRPr lang="en-US" baseline="-25000"/>
            </a:p>
          </p:txBody>
        </p:sp>
      </p:grpSp>
      <p:grpSp>
        <p:nvGrpSpPr>
          <p:cNvPr id="11" name="Group 64"/>
          <p:cNvGrpSpPr/>
          <p:nvPr/>
        </p:nvGrpSpPr>
        <p:grpSpPr>
          <a:xfrm>
            <a:off x="3892550" y="1352550"/>
            <a:ext cx="3110147" cy="371475"/>
            <a:chOff x="3892550" y="1352550"/>
            <a:chExt cx="3110147" cy="371475"/>
          </a:xfrm>
        </p:grpSpPr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3892550" y="1570038"/>
              <a:ext cx="127000" cy="1539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5159375" y="1570038"/>
              <a:ext cx="127000" cy="1539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34025" y="1352550"/>
              <a:ext cx="146867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Valid/Invalid</a:t>
              </a:r>
              <a:endParaRPr lang="en-US" sz="1600" dirty="0"/>
            </a:p>
          </p:txBody>
        </p:sp>
        <p:cxnSp>
          <p:nvCxnSpPr>
            <p:cNvPr id="63" name="Straight Arrow Connector 62"/>
            <p:cNvCxnSpPr>
              <a:endCxn id="60" idx="3"/>
            </p:cNvCxnSpPr>
            <p:nvPr/>
          </p:nvCxnSpPr>
          <p:spPr bwMode="auto">
            <a:xfrm flipH="1">
              <a:off x="5286375" y="1524000"/>
              <a:ext cx="314325" cy="12303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402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When is this rule enabled?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750" y="3657600"/>
            <a:ext cx="3506088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sReg1f sReg2f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outQ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750" y="4000500"/>
            <a:ext cx="3201517" cy="2296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	V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NF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	V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	V	I	NF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	V	I	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	I	V	NF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	I	V	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	I	I	NF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	I	I	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24450" y="4000500"/>
            <a:ext cx="3201517" cy="2296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	V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NF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	V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	V	I	NF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	V	I	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	I	V	NF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	I	V	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	I	I	NF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	I	I	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0500" y="4000500"/>
            <a:ext cx="554960" cy="2296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Yes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9015" y="4000500"/>
            <a:ext cx="678391" cy="2296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Yes1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81725" y="6303419"/>
            <a:ext cx="1885950" cy="54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Yes1 = yes but no change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24450" y="3657600"/>
            <a:ext cx="3506088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sReg1f sReg2f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outQ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34884" y="1535113"/>
            <a:ext cx="5776543" cy="20621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sync-pipeline (True);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inQ.notEmpty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sReg1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f0(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()); inQ.deq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sReg1f &lt;= Valid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else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sReg1f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Invalid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sReg2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f1(sReg1); sReg2f &lt;= sReg1f;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sReg2f == Valid) outQ.enq(f2(sReg2));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6478332" y="1638372"/>
            <a:ext cx="2527941" cy="1115499"/>
            <a:chOff x="6531497" y="1638372"/>
            <a:chExt cx="2527941" cy="1115499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7148644" y="2446094"/>
              <a:ext cx="81854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 smtClean="0"/>
                <a:t>sReg1</a:t>
              </a:r>
              <a:endParaRPr lang="en-US" sz="1400" baseline="-25000" dirty="0"/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7931084" y="2429243"/>
              <a:ext cx="7472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 smtClean="0"/>
                <a:t>sReg2</a:t>
              </a:r>
              <a:endParaRPr lang="en-US" sz="1400" baseline="-25000" dirty="0"/>
            </a:p>
          </p:txBody>
        </p:sp>
        <p:grpSp>
          <p:nvGrpSpPr>
            <p:cNvPr id="3" name="Group 18"/>
            <p:cNvGrpSpPr/>
            <p:nvPr/>
          </p:nvGrpSpPr>
          <p:grpSpPr>
            <a:xfrm>
              <a:off x="6531497" y="1807685"/>
              <a:ext cx="2527941" cy="813564"/>
              <a:chOff x="2237581" y="1752600"/>
              <a:chExt cx="4364832" cy="1371402"/>
            </a:xfrm>
          </p:grpSpPr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6451600" y="17653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 flipV="1">
                <a:off x="2237581" y="2278063"/>
                <a:ext cx="3754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3630613" y="2260600"/>
                <a:ext cx="2619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2746375" y="2260600"/>
                <a:ext cx="2143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3883025" y="1760538"/>
                <a:ext cx="133350" cy="10731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4" name="Text Box 12"/>
              <p:cNvSpPr txBox="1">
                <a:spLocks noChangeArrowheads="1"/>
              </p:cNvSpPr>
              <p:nvPr/>
            </p:nvSpPr>
            <p:spPr bwMode="auto">
              <a:xfrm>
                <a:off x="2243138" y="2816225"/>
                <a:ext cx="48923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/>
                  <a:t>inQ</a:t>
                </a:r>
                <a:endParaRPr lang="en-US" sz="1400" baseline="-25000"/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2952750" y="1981200"/>
                <a:ext cx="666750" cy="542925"/>
                <a:chOff x="0" y="3126"/>
                <a:chExt cx="420" cy="342"/>
              </a:xfrm>
            </p:grpSpPr>
            <p:sp>
              <p:nvSpPr>
                <p:cNvPr id="5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" y="3174"/>
                  <a:ext cx="252" cy="1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Font typeface="Wingdings" pitchFamily="-96" charset="2"/>
                    <a:buNone/>
                  </a:pPr>
                  <a:r>
                    <a:rPr lang="en-US" sz="1400" dirty="0" smtClean="0">
                      <a:latin typeface="Courier New" pitchFamily="49" charset="0"/>
                    </a:rPr>
                    <a:t>f0</a:t>
                  </a:r>
                  <a:endParaRPr lang="en-US" sz="1400" dirty="0">
                    <a:latin typeface="Courier New" pitchFamily="49" charset="0"/>
                  </a:endParaRPr>
                </a:p>
              </p:txBody>
            </p:sp>
            <p:sp>
              <p:nvSpPr>
                <p:cNvPr id="55" name="Oval 15"/>
                <p:cNvSpPr>
                  <a:spLocks noChangeArrowheads="1"/>
                </p:cNvSpPr>
                <p:nvPr/>
              </p:nvSpPr>
              <p:spPr bwMode="auto">
                <a:xfrm>
                  <a:off x="0" y="3126"/>
                  <a:ext cx="420" cy="342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</p:grpSp>
          <p:sp>
            <p:nvSpPr>
              <p:cNvPr id="36" name="Line 16"/>
              <p:cNvSpPr>
                <a:spLocks noChangeShapeType="1"/>
              </p:cNvSpPr>
              <p:nvPr/>
            </p:nvSpPr>
            <p:spPr bwMode="auto">
              <a:xfrm>
                <a:off x="4906963" y="2260600"/>
                <a:ext cx="2619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7" name="Line 17"/>
              <p:cNvSpPr>
                <a:spLocks noChangeShapeType="1"/>
              </p:cNvSpPr>
              <p:nvPr/>
            </p:nvSpPr>
            <p:spPr bwMode="auto">
              <a:xfrm>
                <a:off x="4022725" y="2260600"/>
                <a:ext cx="2143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8" name="Rectangle 18"/>
              <p:cNvSpPr>
                <a:spLocks noChangeArrowheads="1"/>
              </p:cNvSpPr>
              <p:nvPr/>
            </p:nvSpPr>
            <p:spPr bwMode="auto">
              <a:xfrm>
                <a:off x="5159375" y="1760538"/>
                <a:ext cx="133350" cy="10731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4229100" y="1981200"/>
                <a:ext cx="666750" cy="542925"/>
                <a:chOff x="0" y="3126"/>
                <a:chExt cx="420" cy="342"/>
              </a:xfrm>
            </p:grpSpPr>
            <p:sp>
              <p:nvSpPr>
                <p:cNvPr id="5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0" y="3169"/>
                  <a:ext cx="252" cy="1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Font typeface="Wingdings" pitchFamily="-96" charset="2"/>
                    <a:buNone/>
                  </a:pPr>
                  <a:r>
                    <a:rPr lang="en-US" sz="1400" dirty="0" smtClean="0">
                      <a:latin typeface="Courier New" pitchFamily="49" charset="0"/>
                    </a:rPr>
                    <a:t>f1</a:t>
                  </a:r>
                  <a:endParaRPr lang="en-US" sz="1400" dirty="0">
                    <a:latin typeface="Courier New" pitchFamily="49" charset="0"/>
                  </a:endParaRPr>
                </a:p>
              </p:txBody>
            </p:sp>
            <p:sp>
              <p:nvSpPr>
                <p:cNvPr id="53" name="Oval 21"/>
                <p:cNvSpPr>
                  <a:spLocks noChangeArrowheads="1"/>
                </p:cNvSpPr>
                <p:nvPr/>
              </p:nvSpPr>
              <p:spPr bwMode="auto">
                <a:xfrm>
                  <a:off x="0" y="3126"/>
                  <a:ext cx="420" cy="342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</p:grpSp>
          <p:sp>
            <p:nvSpPr>
              <p:cNvPr id="40" name="Line 22"/>
              <p:cNvSpPr>
                <a:spLocks noChangeShapeType="1"/>
              </p:cNvSpPr>
              <p:nvPr/>
            </p:nvSpPr>
            <p:spPr bwMode="auto">
              <a:xfrm>
                <a:off x="6183313" y="2260600"/>
                <a:ext cx="2619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5299075" y="2260600"/>
                <a:ext cx="2143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5505450" y="1981200"/>
                <a:ext cx="666750" cy="542925"/>
                <a:chOff x="0" y="3126"/>
                <a:chExt cx="420" cy="342"/>
              </a:xfrm>
            </p:grpSpPr>
            <p:sp>
              <p:nvSpPr>
                <p:cNvPr id="5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8" y="3169"/>
                  <a:ext cx="252" cy="1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Font typeface="Wingdings" pitchFamily="-96" charset="2"/>
                    <a:buNone/>
                  </a:pPr>
                  <a:r>
                    <a:rPr lang="en-US" sz="1400" dirty="0" smtClean="0">
                      <a:latin typeface="Courier New" pitchFamily="49" charset="0"/>
                    </a:rPr>
                    <a:t>f2</a:t>
                  </a:r>
                  <a:endParaRPr lang="en-US" sz="1400" dirty="0">
                    <a:latin typeface="Courier New" pitchFamily="49" charset="0"/>
                  </a:endParaRPr>
                </a:p>
              </p:txBody>
            </p:sp>
            <p:sp>
              <p:nvSpPr>
                <p:cNvPr id="51" name="Oval 26"/>
                <p:cNvSpPr>
                  <a:spLocks noChangeArrowheads="1"/>
                </p:cNvSpPr>
                <p:nvPr/>
              </p:nvSpPr>
              <p:spPr bwMode="auto">
                <a:xfrm>
                  <a:off x="0" y="3126"/>
                  <a:ext cx="420" cy="342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6145213" y="1760538"/>
                <a:ext cx="457200" cy="1068388"/>
                <a:chOff x="4705" y="285"/>
                <a:chExt cx="288" cy="673"/>
              </a:xfrm>
            </p:grpSpPr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3145 h 144"/>
                    <a:gd name="T6" fmla="*/ 0 w 288"/>
                    <a:gd name="T7" fmla="*/ 3145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46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3145 h 144"/>
                    <a:gd name="T6" fmla="*/ 0 w 288"/>
                    <a:gd name="T7" fmla="*/ 3145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47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</p:grpSp>
          <p:sp>
            <p:nvSpPr>
              <p:cNvPr id="45" name="Text Box 34"/>
              <p:cNvSpPr txBox="1">
                <a:spLocks noChangeArrowheads="1"/>
              </p:cNvSpPr>
              <p:nvPr/>
            </p:nvSpPr>
            <p:spPr bwMode="auto">
              <a:xfrm>
                <a:off x="5817232" y="2816225"/>
                <a:ext cx="6190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 dirty="0" err="1"/>
                  <a:t>outQ</a:t>
                </a:r>
                <a:endParaRPr lang="en-US" sz="1400" baseline="-25000" dirty="0"/>
              </a:p>
            </p:txBody>
          </p:sp>
        </p:grpSp>
        <p:grpSp>
          <p:nvGrpSpPr>
            <p:cNvPr id="12" name="Group 55"/>
            <p:cNvGrpSpPr/>
            <p:nvPr/>
          </p:nvGrpSpPr>
          <p:grpSpPr>
            <a:xfrm>
              <a:off x="7474930" y="1638372"/>
              <a:ext cx="807250" cy="91351"/>
              <a:chOff x="3892550" y="1570038"/>
              <a:chExt cx="1393825" cy="153987"/>
            </a:xfrm>
          </p:grpSpPr>
          <p:sp>
            <p:nvSpPr>
              <p:cNvPr id="57" name="Rectangle 10"/>
              <p:cNvSpPr>
                <a:spLocks noChangeArrowheads="1"/>
              </p:cNvSpPr>
              <p:nvPr/>
            </p:nvSpPr>
            <p:spPr bwMode="auto">
              <a:xfrm>
                <a:off x="3892550" y="1570038"/>
                <a:ext cx="127000" cy="1539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8" name="Rectangle 10"/>
              <p:cNvSpPr>
                <a:spLocks noChangeArrowheads="1"/>
              </p:cNvSpPr>
              <p:nvPr/>
            </p:nvSpPr>
            <p:spPr bwMode="auto">
              <a:xfrm>
                <a:off x="5159375" y="1570038"/>
                <a:ext cx="127000" cy="1539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utoUpdateAnimBg="0"/>
      <p:bldP spid="2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The Maybe type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useful type to capture valid/invalid data</a:t>
            </a:r>
            <a:endParaRPr lang="en-US" sz="4000" dirty="0" smtClean="0"/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85813" y="1631950"/>
            <a:ext cx="37592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>
                <a:latin typeface="Courier New" pitchFamily="49" charset="0"/>
              </a:rPr>
              <a:t>typedef</a:t>
            </a:r>
            <a:r>
              <a:rPr lang="en-US" sz="1800" b="1" dirty="0">
                <a:latin typeface="Courier New" pitchFamily="49" charset="0"/>
              </a:rPr>
              <a:t> union tagged </a:t>
            </a:r>
            <a:r>
              <a:rPr lang="en-US" sz="1800" dirty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	void Invalid;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Valid;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} Maybe#(</a:t>
            </a:r>
            <a:r>
              <a:rPr lang="en-US" sz="1800" b="1" dirty="0">
                <a:latin typeface="Courier New" pitchFamily="49" charset="0"/>
              </a:rPr>
              <a:t>type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08600" y="1641475"/>
            <a:ext cx="3109913" cy="865188"/>
            <a:chOff x="3243" y="1115"/>
            <a:chExt cx="1959" cy="54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584" y="1115"/>
              <a:ext cx="1618" cy="237"/>
              <a:chOff x="3584" y="1115"/>
              <a:chExt cx="1618" cy="237"/>
            </a:xfrm>
          </p:grpSpPr>
          <p:sp>
            <p:nvSpPr>
              <p:cNvPr id="28690" name="Rectangle 6"/>
              <p:cNvSpPr>
                <a:spLocks noChangeArrowheads="1"/>
              </p:cNvSpPr>
              <p:nvPr/>
            </p:nvSpPr>
            <p:spPr bwMode="auto">
              <a:xfrm>
                <a:off x="3584" y="1115"/>
                <a:ext cx="161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1" name="Line 7"/>
              <p:cNvSpPr>
                <a:spLocks noChangeShapeType="1"/>
              </p:cNvSpPr>
              <p:nvPr/>
            </p:nvSpPr>
            <p:spPr bwMode="auto">
              <a:xfrm flipH="1">
                <a:off x="3849" y="1125"/>
                <a:ext cx="9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7" name="Text Box 8"/>
            <p:cNvSpPr txBox="1">
              <a:spLocks noChangeArrowheads="1"/>
            </p:cNvSpPr>
            <p:nvPr/>
          </p:nvSpPr>
          <p:spPr bwMode="auto">
            <a:xfrm>
              <a:off x="4184" y="1126"/>
              <a:ext cx="4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data</a:t>
              </a:r>
            </a:p>
          </p:txBody>
        </p:sp>
        <p:sp>
          <p:nvSpPr>
            <p:cNvPr id="28688" name="Text Box 9"/>
            <p:cNvSpPr txBox="1">
              <a:spLocks noChangeArrowheads="1"/>
            </p:cNvSpPr>
            <p:nvPr/>
          </p:nvSpPr>
          <p:spPr bwMode="auto">
            <a:xfrm>
              <a:off x="3243" y="1429"/>
              <a:ext cx="10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valid/invalid</a:t>
              </a:r>
            </a:p>
          </p:txBody>
        </p:sp>
        <p:sp>
          <p:nvSpPr>
            <p:cNvPr id="28689" name="Line 10"/>
            <p:cNvSpPr>
              <a:spLocks noChangeShapeType="1"/>
            </p:cNvSpPr>
            <p:nvPr/>
          </p:nvSpPr>
          <p:spPr bwMode="auto">
            <a:xfrm flipV="1">
              <a:off x="3566" y="1243"/>
              <a:ext cx="128" cy="1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5553075" y="2489200"/>
            <a:ext cx="3349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/>
              <a:t>Registers contain Maybe type 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813" y="3657600"/>
            <a:ext cx="8278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Some useful functions on Maybe type: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 returns true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Valid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validValue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 returns the data value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Using the Maybe type</a:t>
            </a:r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85813" y="1631950"/>
            <a:ext cx="37592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>
                <a:latin typeface="Courier New" pitchFamily="49" charset="0"/>
              </a:rPr>
              <a:t>typedef</a:t>
            </a:r>
            <a:r>
              <a:rPr lang="en-US" sz="1800" b="1" dirty="0">
                <a:latin typeface="Courier New" pitchFamily="49" charset="0"/>
              </a:rPr>
              <a:t> union tagged </a:t>
            </a:r>
            <a:r>
              <a:rPr lang="en-US" sz="1800" dirty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	void Invalid;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Valid;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} Maybe#(</a:t>
            </a:r>
            <a:r>
              <a:rPr lang="en-US" sz="1800" b="1" dirty="0">
                <a:latin typeface="Courier New" pitchFamily="49" charset="0"/>
              </a:rPr>
              <a:t>type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08600" y="1641475"/>
            <a:ext cx="3109913" cy="865188"/>
            <a:chOff x="3243" y="1115"/>
            <a:chExt cx="1959" cy="54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584" y="1115"/>
              <a:ext cx="1618" cy="237"/>
              <a:chOff x="3584" y="1115"/>
              <a:chExt cx="1618" cy="237"/>
            </a:xfrm>
          </p:grpSpPr>
          <p:sp>
            <p:nvSpPr>
              <p:cNvPr id="28690" name="Rectangle 6"/>
              <p:cNvSpPr>
                <a:spLocks noChangeArrowheads="1"/>
              </p:cNvSpPr>
              <p:nvPr/>
            </p:nvSpPr>
            <p:spPr bwMode="auto">
              <a:xfrm>
                <a:off x="3584" y="1115"/>
                <a:ext cx="161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1" name="Line 7"/>
              <p:cNvSpPr>
                <a:spLocks noChangeShapeType="1"/>
              </p:cNvSpPr>
              <p:nvPr/>
            </p:nvSpPr>
            <p:spPr bwMode="auto">
              <a:xfrm flipH="1">
                <a:off x="3849" y="1125"/>
                <a:ext cx="9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7" name="Text Box 8"/>
            <p:cNvSpPr txBox="1">
              <a:spLocks noChangeArrowheads="1"/>
            </p:cNvSpPr>
            <p:nvPr/>
          </p:nvSpPr>
          <p:spPr bwMode="auto">
            <a:xfrm>
              <a:off x="4184" y="1126"/>
              <a:ext cx="4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data</a:t>
              </a:r>
            </a:p>
          </p:txBody>
        </p:sp>
        <p:sp>
          <p:nvSpPr>
            <p:cNvPr id="28688" name="Text Box 9"/>
            <p:cNvSpPr txBox="1">
              <a:spLocks noChangeArrowheads="1"/>
            </p:cNvSpPr>
            <p:nvPr/>
          </p:nvSpPr>
          <p:spPr bwMode="auto">
            <a:xfrm>
              <a:off x="3243" y="1429"/>
              <a:ext cx="10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valid/invalid</a:t>
              </a:r>
            </a:p>
          </p:txBody>
        </p:sp>
        <p:sp>
          <p:nvSpPr>
            <p:cNvPr id="28689" name="Line 10"/>
            <p:cNvSpPr>
              <a:spLocks noChangeShapeType="1"/>
            </p:cNvSpPr>
            <p:nvPr/>
          </p:nvSpPr>
          <p:spPr bwMode="auto">
            <a:xfrm flipV="1">
              <a:off x="3566" y="1243"/>
              <a:ext cx="128" cy="1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5553075" y="2489200"/>
            <a:ext cx="3349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/>
              <a:t>Registers contain Maybe type values</a:t>
            </a:r>
          </a:p>
        </p:txBody>
      </p:sp>
      <p:sp>
        <p:nvSpPr>
          <p:cNvPr id="1494028" name="Text Box 12"/>
          <p:cNvSpPr txBox="1">
            <a:spLocks noChangeArrowheads="1"/>
          </p:cNvSpPr>
          <p:nvPr/>
        </p:nvSpPr>
        <p:spPr bwMode="auto">
          <a:xfrm>
            <a:off x="785813" y="3471162"/>
            <a:ext cx="7922326" cy="23083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sync-pipeline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(True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inQ.notEmpty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sReg1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Valid f0(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()); inQ.deq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else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sReg1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sReg2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(sReg1)? Valid f1(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validValue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(sReg1)) 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Invalid;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(sReg2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outQ.enq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(f2(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validValue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(sReg2)));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59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4028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Pattern-matching: </a:t>
            </a:r>
            <a:r>
              <a:rPr lang="en-US" sz="2400" dirty="0" smtClean="0"/>
              <a:t>An alternative syntax to extract </a:t>
            </a:r>
            <a:r>
              <a:rPr lang="en-US" sz="2400" dirty="0" err="1" smtClean="0"/>
              <a:t>datastructure</a:t>
            </a:r>
            <a:r>
              <a:rPr lang="en-US" sz="2400" dirty="0" smtClean="0"/>
              <a:t> components</a:t>
            </a:r>
            <a:endParaRPr lang="en-US" sz="4000" dirty="0" smtClean="0"/>
          </a:p>
        </p:txBody>
      </p:sp>
      <p:sp>
        <p:nvSpPr>
          <p:cNvPr id="1502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68363" y="5678488"/>
            <a:ext cx="7772400" cy="723900"/>
          </a:xfrm>
        </p:spPr>
        <p:txBody>
          <a:bodyPr/>
          <a:lstStyle/>
          <a:p>
            <a:pPr eaLnBrk="1" hangingPunct="1"/>
            <a:r>
              <a:rPr lang="en-US" sz="2000" smtClean="0"/>
              <a:t>The &amp;&amp;&amp; is a conjunction, and allows pattern-variables to come into scope from left to right</a:t>
            </a:r>
          </a:p>
        </p:txBody>
      </p:sp>
      <p:sp>
        <p:nvSpPr>
          <p:cNvPr id="1502212" name="Text Box 4"/>
          <p:cNvSpPr txBox="1">
            <a:spLocks noChangeArrowheads="1"/>
          </p:cNvSpPr>
          <p:nvPr/>
        </p:nvSpPr>
        <p:spPr bwMode="auto">
          <a:xfrm>
            <a:off x="909638" y="3302000"/>
            <a:ext cx="5481637" cy="1555750"/>
          </a:xfrm>
          <a:prstGeom prst="rect">
            <a:avLst/>
          </a:prstGeom>
          <a:noFill/>
          <a:ln w="3175" algn="ctr">
            <a:solidFill>
              <a:srgbClr val="F23838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(m)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matches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tagged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Invalid  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tagged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Valid .x 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endcase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502213" name="Text Box 5"/>
          <p:cNvSpPr txBox="1">
            <a:spLocks noChangeArrowheads="1"/>
          </p:cNvSpPr>
          <p:nvPr/>
        </p:nvSpPr>
        <p:spPr bwMode="auto">
          <a:xfrm>
            <a:off x="909638" y="5094288"/>
            <a:ext cx="7124700" cy="460375"/>
          </a:xfrm>
          <a:prstGeom prst="rect">
            <a:avLst/>
          </a:prstGeom>
          <a:noFill/>
          <a:ln w="31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(m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matches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(Valid .x)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&amp;&amp;&amp;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(x &gt; 10))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09638" y="1614488"/>
            <a:ext cx="4203700" cy="1555750"/>
          </a:xfrm>
          <a:prstGeom prst="rect">
            <a:avLst/>
          </a:prstGeom>
          <a:noFill/>
          <a:ln w="31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typedef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union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tagged</a:t>
            </a:r>
            <a:r>
              <a:rPr lang="en-US" sz="2400" dirty="0">
                <a:latin typeface="Courier New" pitchFamily="49" charset="0"/>
              </a:rPr>
              <a:t> {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</a:rPr>
              <a:t>  Invalid;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</a:rPr>
              <a:t>data_T</a:t>
            </a:r>
            <a:r>
              <a:rPr lang="en-US" sz="2400" dirty="0" smtClean="0">
                <a:latin typeface="Courier New" pitchFamily="49" charset="0"/>
              </a:rPr>
              <a:t>     </a:t>
            </a:r>
            <a:r>
              <a:rPr lang="en-US" sz="2400" dirty="0">
                <a:latin typeface="Courier New" pitchFamily="49" charset="0"/>
              </a:rPr>
              <a:t>Valid;</a:t>
            </a:r>
          </a:p>
          <a:p>
            <a:pPr marL="228600" indent="-2286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Courier New" pitchFamily="49" charset="0"/>
              </a:rPr>
              <a:t>} Maybe#(</a:t>
            </a:r>
            <a:r>
              <a:rPr lang="en-US" sz="2400" b="1" dirty="0">
                <a:latin typeface="Courier New" pitchFamily="49" charset="0"/>
              </a:rPr>
              <a:t>type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data_T</a:t>
            </a:r>
            <a:r>
              <a:rPr lang="en-US" sz="2400" dirty="0" smtClean="0">
                <a:latin typeface="Courier New" pitchFamily="49" charset="0"/>
              </a:rPr>
              <a:t>);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02215" name="Freeform 7"/>
          <p:cNvSpPr>
            <a:spLocks/>
          </p:cNvSpPr>
          <p:nvPr/>
        </p:nvSpPr>
        <p:spPr bwMode="auto">
          <a:xfrm>
            <a:off x="3587750" y="3819525"/>
            <a:ext cx="765175" cy="877888"/>
          </a:xfrm>
          <a:custGeom>
            <a:avLst/>
            <a:gdLst>
              <a:gd name="T0" fmla="*/ 2147483647 w 482"/>
              <a:gd name="T1" fmla="*/ 2147483647 h 553"/>
              <a:gd name="T2" fmla="*/ 2147483647 w 482"/>
              <a:gd name="T3" fmla="*/ 2147483647 h 553"/>
              <a:gd name="T4" fmla="*/ 2147483647 w 482"/>
              <a:gd name="T5" fmla="*/ 2147483647 h 553"/>
              <a:gd name="T6" fmla="*/ 2147483647 w 482"/>
              <a:gd name="T7" fmla="*/ 2147483647 h 553"/>
              <a:gd name="T8" fmla="*/ 2147483647 w 482"/>
              <a:gd name="T9" fmla="*/ 2147483647 h 553"/>
              <a:gd name="T10" fmla="*/ 2147483647 w 482"/>
              <a:gd name="T11" fmla="*/ 2147483647 h 553"/>
              <a:gd name="T12" fmla="*/ 2147483647 w 482"/>
              <a:gd name="T13" fmla="*/ 2147483647 h 553"/>
              <a:gd name="T14" fmla="*/ 2147483647 w 482"/>
              <a:gd name="T15" fmla="*/ 2147483647 h 553"/>
              <a:gd name="T16" fmla="*/ 2147483647 w 482"/>
              <a:gd name="T17" fmla="*/ 2147483647 h 553"/>
              <a:gd name="T18" fmla="*/ 2147483647 w 482"/>
              <a:gd name="T19" fmla="*/ 2147483647 h 553"/>
              <a:gd name="T20" fmla="*/ 2147483647 w 482"/>
              <a:gd name="T21" fmla="*/ 2147483647 h 553"/>
              <a:gd name="T22" fmla="*/ 2147483647 w 482"/>
              <a:gd name="T23" fmla="*/ 2147483647 h 553"/>
              <a:gd name="T24" fmla="*/ 2147483647 w 482"/>
              <a:gd name="T25" fmla="*/ 2147483647 h 553"/>
              <a:gd name="T26" fmla="*/ 2147483647 w 482"/>
              <a:gd name="T27" fmla="*/ 2147483647 h 553"/>
              <a:gd name="T28" fmla="*/ 2147483647 w 482"/>
              <a:gd name="T29" fmla="*/ 2147483647 h 553"/>
              <a:gd name="T30" fmla="*/ 2147483647 w 482"/>
              <a:gd name="T31" fmla="*/ 0 h 5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82"/>
              <a:gd name="T49" fmla="*/ 0 h 553"/>
              <a:gd name="T50" fmla="*/ 482 w 482"/>
              <a:gd name="T51" fmla="*/ 553 h 55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82" h="553">
                <a:moveTo>
                  <a:pt x="318" y="100"/>
                </a:moveTo>
                <a:cubicBezTo>
                  <a:pt x="266" y="103"/>
                  <a:pt x="212" y="95"/>
                  <a:pt x="162" y="109"/>
                </a:cubicBezTo>
                <a:cubicBezTo>
                  <a:pt x="131" y="118"/>
                  <a:pt x="116" y="156"/>
                  <a:pt x="89" y="173"/>
                </a:cubicBezTo>
                <a:cubicBezTo>
                  <a:pt x="65" y="210"/>
                  <a:pt x="53" y="247"/>
                  <a:pt x="25" y="283"/>
                </a:cubicBezTo>
                <a:cubicBezTo>
                  <a:pt x="6" y="341"/>
                  <a:pt x="0" y="348"/>
                  <a:pt x="25" y="439"/>
                </a:cubicBezTo>
                <a:cubicBezTo>
                  <a:pt x="28" y="448"/>
                  <a:pt x="44" y="444"/>
                  <a:pt x="53" y="448"/>
                </a:cubicBezTo>
                <a:cubicBezTo>
                  <a:pt x="65" y="453"/>
                  <a:pt x="77" y="459"/>
                  <a:pt x="89" y="466"/>
                </a:cubicBezTo>
                <a:cubicBezTo>
                  <a:pt x="155" y="503"/>
                  <a:pt x="243" y="530"/>
                  <a:pt x="318" y="548"/>
                </a:cubicBezTo>
                <a:cubicBezTo>
                  <a:pt x="351" y="545"/>
                  <a:pt x="388" y="553"/>
                  <a:pt x="418" y="539"/>
                </a:cubicBezTo>
                <a:cubicBezTo>
                  <a:pt x="433" y="532"/>
                  <a:pt x="429" y="508"/>
                  <a:pt x="437" y="493"/>
                </a:cubicBezTo>
                <a:cubicBezTo>
                  <a:pt x="479" y="411"/>
                  <a:pt x="429" y="546"/>
                  <a:pt x="473" y="411"/>
                </a:cubicBezTo>
                <a:cubicBezTo>
                  <a:pt x="476" y="402"/>
                  <a:pt x="482" y="384"/>
                  <a:pt x="482" y="384"/>
                </a:cubicBezTo>
                <a:cubicBezTo>
                  <a:pt x="476" y="350"/>
                  <a:pt x="477" y="320"/>
                  <a:pt x="455" y="292"/>
                </a:cubicBezTo>
                <a:cubicBezTo>
                  <a:pt x="430" y="260"/>
                  <a:pt x="379" y="205"/>
                  <a:pt x="345" y="183"/>
                </a:cubicBezTo>
                <a:cubicBezTo>
                  <a:pt x="311" y="131"/>
                  <a:pt x="255" y="95"/>
                  <a:pt x="208" y="55"/>
                </a:cubicBezTo>
                <a:cubicBezTo>
                  <a:pt x="198" y="47"/>
                  <a:pt x="153" y="11"/>
                  <a:pt x="153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2216" name="Text Box 8"/>
          <p:cNvSpPr txBox="1">
            <a:spLocks noChangeArrowheads="1"/>
          </p:cNvSpPr>
          <p:nvPr/>
        </p:nvSpPr>
        <p:spPr bwMode="auto">
          <a:xfrm>
            <a:off x="6511925" y="3622675"/>
            <a:ext cx="25241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/>
              <a:t>will get bound to the appropriate part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025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211" grpId="0" build="p"/>
      <p:bldP spid="1502212" grpId="0" animBg="1"/>
      <p:bldP spid="1502213" grpId="0" animBg="1"/>
      <p:bldP spid="1502215" grpId="0" animBg="1"/>
      <p:bldP spid="15022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The Maybe type data in the pipeline</a:t>
            </a:r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85813" y="1658938"/>
            <a:ext cx="37592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>
                <a:latin typeface="Courier New" pitchFamily="49" charset="0"/>
              </a:rPr>
              <a:t>typedef</a:t>
            </a:r>
            <a:r>
              <a:rPr lang="en-US" sz="1800" b="1" dirty="0">
                <a:latin typeface="Courier New" pitchFamily="49" charset="0"/>
              </a:rPr>
              <a:t> union tagged </a:t>
            </a:r>
            <a:r>
              <a:rPr lang="en-US" sz="1800" dirty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	void Invalid;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Valid;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} Maybe#(</a:t>
            </a:r>
            <a:r>
              <a:rPr lang="en-US" sz="1800" b="1" dirty="0">
                <a:latin typeface="Courier New" pitchFamily="49" charset="0"/>
              </a:rPr>
              <a:t>type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08600" y="1641475"/>
            <a:ext cx="3109913" cy="865188"/>
            <a:chOff x="3243" y="1115"/>
            <a:chExt cx="1959" cy="54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584" y="1115"/>
              <a:ext cx="1618" cy="237"/>
              <a:chOff x="3584" y="1115"/>
              <a:chExt cx="1618" cy="237"/>
            </a:xfrm>
          </p:grpSpPr>
          <p:sp>
            <p:nvSpPr>
              <p:cNvPr id="28690" name="Rectangle 6"/>
              <p:cNvSpPr>
                <a:spLocks noChangeArrowheads="1"/>
              </p:cNvSpPr>
              <p:nvPr/>
            </p:nvSpPr>
            <p:spPr bwMode="auto">
              <a:xfrm>
                <a:off x="3584" y="1115"/>
                <a:ext cx="161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1" name="Line 7"/>
              <p:cNvSpPr>
                <a:spLocks noChangeShapeType="1"/>
              </p:cNvSpPr>
              <p:nvPr/>
            </p:nvSpPr>
            <p:spPr bwMode="auto">
              <a:xfrm flipH="1">
                <a:off x="3849" y="1125"/>
                <a:ext cx="9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7" name="Text Box 8"/>
            <p:cNvSpPr txBox="1">
              <a:spLocks noChangeArrowheads="1"/>
            </p:cNvSpPr>
            <p:nvPr/>
          </p:nvSpPr>
          <p:spPr bwMode="auto">
            <a:xfrm>
              <a:off x="4184" y="1126"/>
              <a:ext cx="4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data</a:t>
              </a:r>
            </a:p>
          </p:txBody>
        </p:sp>
        <p:sp>
          <p:nvSpPr>
            <p:cNvPr id="28688" name="Text Box 9"/>
            <p:cNvSpPr txBox="1">
              <a:spLocks noChangeArrowheads="1"/>
            </p:cNvSpPr>
            <p:nvPr/>
          </p:nvSpPr>
          <p:spPr bwMode="auto">
            <a:xfrm>
              <a:off x="3243" y="1429"/>
              <a:ext cx="10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valid/invalid</a:t>
              </a:r>
            </a:p>
          </p:txBody>
        </p:sp>
        <p:sp>
          <p:nvSpPr>
            <p:cNvPr id="28689" name="Line 10"/>
            <p:cNvSpPr>
              <a:spLocks noChangeShapeType="1"/>
            </p:cNvSpPr>
            <p:nvPr/>
          </p:nvSpPr>
          <p:spPr bwMode="auto">
            <a:xfrm flipV="1">
              <a:off x="3566" y="1243"/>
              <a:ext cx="128" cy="1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5553075" y="2489200"/>
            <a:ext cx="3349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/>
              <a:t>Registers contain Maybe type values</a:t>
            </a:r>
          </a:p>
        </p:txBody>
      </p:sp>
      <p:sp>
        <p:nvSpPr>
          <p:cNvPr id="1494028" name="Text Box 12"/>
          <p:cNvSpPr txBox="1">
            <a:spLocks noChangeArrowheads="1"/>
          </p:cNvSpPr>
          <p:nvPr/>
        </p:nvSpPr>
        <p:spPr bwMode="auto">
          <a:xfrm>
            <a:off x="573088" y="3495676"/>
            <a:ext cx="8532812" cy="313932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sync-pipeline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(True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inQ.notEmpty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sReg1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Valid (f0(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()));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inQ.deq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else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sReg1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Invalid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case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(sReg1)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matches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tagged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Valid .sx1: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sReg2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Valid f1(sx1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tagged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Invalid: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sReg2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Invalid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case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(sReg2)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matches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tagged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Valid .sx2: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outQ.enq(f2(sx2));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616200" y="4505325"/>
            <a:ext cx="6127750" cy="1870075"/>
            <a:chOff x="1900" y="2790"/>
            <a:chExt cx="3860" cy="1178"/>
          </a:xfrm>
        </p:grpSpPr>
        <p:sp>
          <p:nvSpPr>
            <p:cNvPr id="28683" name="Freeform 14"/>
            <p:cNvSpPr>
              <a:spLocks/>
            </p:cNvSpPr>
            <p:nvPr/>
          </p:nvSpPr>
          <p:spPr bwMode="auto">
            <a:xfrm>
              <a:off x="1900" y="2790"/>
              <a:ext cx="482" cy="553"/>
            </a:xfrm>
            <a:custGeom>
              <a:avLst/>
              <a:gdLst>
                <a:gd name="T0" fmla="*/ 318 w 482"/>
                <a:gd name="T1" fmla="*/ 100 h 553"/>
                <a:gd name="T2" fmla="*/ 162 w 482"/>
                <a:gd name="T3" fmla="*/ 109 h 553"/>
                <a:gd name="T4" fmla="*/ 89 w 482"/>
                <a:gd name="T5" fmla="*/ 173 h 553"/>
                <a:gd name="T6" fmla="*/ 25 w 482"/>
                <a:gd name="T7" fmla="*/ 283 h 553"/>
                <a:gd name="T8" fmla="*/ 25 w 482"/>
                <a:gd name="T9" fmla="*/ 439 h 553"/>
                <a:gd name="T10" fmla="*/ 53 w 482"/>
                <a:gd name="T11" fmla="*/ 448 h 553"/>
                <a:gd name="T12" fmla="*/ 89 w 482"/>
                <a:gd name="T13" fmla="*/ 466 h 553"/>
                <a:gd name="T14" fmla="*/ 318 w 482"/>
                <a:gd name="T15" fmla="*/ 548 h 553"/>
                <a:gd name="T16" fmla="*/ 418 w 482"/>
                <a:gd name="T17" fmla="*/ 539 h 553"/>
                <a:gd name="T18" fmla="*/ 437 w 482"/>
                <a:gd name="T19" fmla="*/ 493 h 553"/>
                <a:gd name="T20" fmla="*/ 473 w 482"/>
                <a:gd name="T21" fmla="*/ 411 h 553"/>
                <a:gd name="T22" fmla="*/ 482 w 482"/>
                <a:gd name="T23" fmla="*/ 384 h 553"/>
                <a:gd name="T24" fmla="*/ 455 w 482"/>
                <a:gd name="T25" fmla="*/ 292 h 553"/>
                <a:gd name="T26" fmla="*/ 345 w 482"/>
                <a:gd name="T27" fmla="*/ 183 h 553"/>
                <a:gd name="T28" fmla="*/ 208 w 482"/>
                <a:gd name="T29" fmla="*/ 55 h 553"/>
                <a:gd name="T30" fmla="*/ 153 w 482"/>
                <a:gd name="T31" fmla="*/ 0 h 5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82"/>
                <a:gd name="T49" fmla="*/ 0 h 553"/>
                <a:gd name="T50" fmla="*/ 482 w 482"/>
                <a:gd name="T51" fmla="*/ 553 h 5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82" h="553">
                  <a:moveTo>
                    <a:pt x="318" y="100"/>
                  </a:moveTo>
                  <a:cubicBezTo>
                    <a:pt x="266" y="103"/>
                    <a:pt x="212" y="95"/>
                    <a:pt x="162" y="109"/>
                  </a:cubicBezTo>
                  <a:cubicBezTo>
                    <a:pt x="131" y="118"/>
                    <a:pt x="116" y="156"/>
                    <a:pt x="89" y="173"/>
                  </a:cubicBezTo>
                  <a:cubicBezTo>
                    <a:pt x="65" y="210"/>
                    <a:pt x="53" y="247"/>
                    <a:pt x="25" y="283"/>
                  </a:cubicBezTo>
                  <a:cubicBezTo>
                    <a:pt x="6" y="341"/>
                    <a:pt x="0" y="348"/>
                    <a:pt x="25" y="439"/>
                  </a:cubicBezTo>
                  <a:cubicBezTo>
                    <a:pt x="28" y="448"/>
                    <a:pt x="44" y="444"/>
                    <a:pt x="53" y="448"/>
                  </a:cubicBezTo>
                  <a:cubicBezTo>
                    <a:pt x="65" y="453"/>
                    <a:pt x="77" y="459"/>
                    <a:pt x="89" y="466"/>
                  </a:cubicBezTo>
                  <a:cubicBezTo>
                    <a:pt x="155" y="503"/>
                    <a:pt x="243" y="530"/>
                    <a:pt x="318" y="548"/>
                  </a:cubicBezTo>
                  <a:cubicBezTo>
                    <a:pt x="351" y="545"/>
                    <a:pt x="388" y="553"/>
                    <a:pt x="418" y="539"/>
                  </a:cubicBezTo>
                  <a:cubicBezTo>
                    <a:pt x="433" y="532"/>
                    <a:pt x="429" y="508"/>
                    <a:pt x="437" y="493"/>
                  </a:cubicBezTo>
                  <a:cubicBezTo>
                    <a:pt x="479" y="411"/>
                    <a:pt x="429" y="546"/>
                    <a:pt x="473" y="411"/>
                  </a:cubicBezTo>
                  <a:cubicBezTo>
                    <a:pt x="476" y="402"/>
                    <a:pt x="482" y="384"/>
                    <a:pt x="482" y="384"/>
                  </a:cubicBezTo>
                  <a:cubicBezTo>
                    <a:pt x="476" y="350"/>
                    <a:pt x="477" y="320"/>
                    <a:pt x="455" y="292"/>
                  </a:cubicBezTo>
                  <a:cubicBezTo>
                    <a:pt x="430" y="260"/>
                    <a:pt x="379" y="205"/>
                    <a:pt x="345" y="183"/>
                  </a:cubicBezTo>
                  <a:cubicBezTo>
                    <a:pt x="311" y="131"/>
                    <a:pt x="255" y="95"/>
                    <a:pt x="208" y="55"/>
                  </a:cubicBezTo>
                  <a:cubicBezTo>
                    <a:pt x="198" y="47"/>
                    <a:pt x="153" y="11"/>
                    <a:pt x="15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Text Box 15"/>
            <p:cNvSpPr txBox="1">
              <a:spLocks noChangeArrowheads="1"/>
            </p:cNvSpPr>
            <p:nvPr/>
          </p:nvSpPr>
          <p:spPr bwMode="auto">
            <a:xfrm>
              <a:off x="4170" y="3442"/>
              <a:ext cx="1590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sx1</a:t>
              </a:r>
              <a:r>
                <a:rPr lang="en-US" sz="1800" dirty="0">
                  <a:solidFill>
                    <a:srgbClr val="FF0000"/>
                  </a:solidFill>
                </a:rPr>
                <a:t> will get bound to the appropriate part of </a:t>
              </a: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sReg1</a:t>
              </a:r>
            </a:p>
          </p:txBody>
        </p:sp>
        <p:sp>
          <p:nvSpPr>
            <p:cNvPr id="28685" name="Freeform 16"/>
            <p:cNvSpPr>
              <a:spLocks/>
            </p:cNvSpPr>
            <p:nvPr/>
          </p:nvSpPr>
          <p:spPr bwMode="auto">
            <a:xfrm>
              <a:off x="2344" y="3220"/>
              <a:ext cx="1856" cy="308"/>
            </a:xfrm>
            <a:custGeom>
              <a:avLst/>
              <a:gdLst>
                <a:gd name="T0" fmla="*/ 0 w 1856"/>
                <a:gd name="T1" fmla="*/ 44 h 308"/>
                <a:gd name="T2" fmla="*/ 896 w 1856"/>
                <a:gd name="T3" fmla="*/ 44 h 308"/>
                <a:gd name="T4" fmla="*/ 1856 w 1856"/>
                <a:gd name="T5" fmla="*/ 308 h 308"/>
                <a:gd name="T6" fmla="*/ 0 60000 65536"/>
                <a:gd name="T7" fmla="*/ 0 60000 65536"/>
                <a:gd name="T8" fmla="*/ 0 60000 65536"/>
                <a:gd name="T9" fmla="*/ 0 w 1856"/>
                <a:gd name="T10" fmla="*/ 0 h 308"/>
                <a:gd name="T11" fmla="*/ 1856 w 1856"/>
                <a:gd name="T12" fmla="*/ 308 h 3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56" h="308">
                  <a:moveTo>
                    <a:pt x="0" y="44"/>
                  </a:moveTo>
                  <a:cubicBezTo>
                    <a:pt x="293" y="22"/>
                    <a:pt x="587" y="0"/>
                    <a:pt x="896" y="44"/>
                  </a:cubicBezTo>
                  <a:cubicBezTo>
                    <a:pt x="1205" y="88"/>
                    <a:pt x="1530" y="198"/>
                    <a:pt x="1856" y="308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4028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Elastic pipeline</a:t>
            </a:r>
            <a:br>
              <a:rPr lang="en-US" smtClean="0"/>
            </a:br>
            <a:r>
              <a:rPr lang="en-US" sz="2400" smtClean="0"/>
              <a:t>Use FIFOs instead of pipeline registers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6451600" y="1765300"/>
            <a:ext cx="139700" cy="106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 flipV="1">
            <a:off x="1862138" y="2278063"/>
            <a:ext cx="7508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1554163" y="2451100"/>
            <a:ext cx="334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3630613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2746375" y="22606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3606800" y="2816225"/>
            <a:ext cx="754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fifo1</a:t>
            </a:r>
            <a:endParaRPr lang="en-US" baseline="-25000"/>
          </a:p>
        </p:txBody>
      </p:sp>
      <p:sp>
        <p:nvSpPr>
          <p:cNvPr id="16393" name="Text Box 12"/>
          <p:cNvSpPr txBox="1">
            <a:spLocks noChangeArrowheads="1"/>
          </p:cNvSpPr>
          <p:nvPr/>
        </p:nvSpPr>
        <p:spPr bwMode="auto">
          <a:xfrm>
            <a:off x="2243138" y="2816225"/>
            <a:ext cx="614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inQ</a:t>
            </a:r>
            <a:endParaRPr lang="en-US" baseline="-2500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952750" y="1981200"/>
            <a:ext cx="666750" cy="542925"/>
            <a:chOff x="0" y="3126"/>
            <a:chExt cx="420" cy="342"/>
          </a:xfrm>
        </p:grpSpPr>
        <p:sp>
          <p:nvSpPr>
            <p:cNvPr id="16434" name="Text Box 14"/>
            <p:cNvSpPr txBox="1">
              <a:spLocks noChangeArrowheads="1"/>
            </p:cNvSpPr>
            <p:nvPr/>
          </p:nvSpPr>
          <p:spPr bwMode="auto">
            <a:xfrm>
              <a:off x="56" y="3180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f1</a:t>
              </a:r>
            </a:p>
          </p:txBody>
        </p:sp>
        <p:sp>
          <p:nvSpPr>
            <p:cNvPr id="16435" name="Oval 15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5" name="Line 16"/>
          <p:cNvSpPr>
            <a:spLocks noChangeShapeType="1"/>
          </p:cNvSpPr>
          <p:nvPr/>
        </p:nvSpPr>
        <p:spPr bwMode="auto">
          <a:xfrm>
            <a:off x="4906963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7"/>
          <p:cNvSpPr>
            <a:spLocks noChangeShapeType="1"/>
          </p:cNvSpPr>
          <p:nvPr/>
        </p:nvSpPr>
        <p:spPr bwMode="auto">
          <a:xfrm>
            <a:off x="4022725" y="22606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229100" y="1981200"/>
            <a:ext cx="666750" cy="542925"/>
            <a:chOff x="0" y="3126"/>
            <a:chExt cx="420" cy="342"/>
          </a:xfrm>
        </p:grpSpPr>
        <p:sp>
          <p:nvSpPr>
            <p:cNvPr id="16432" name="Text Box 20"/>
            <p:cNvSpPr txBox="1">
              <a:spLocks noChangeArrowheads="1"/>
            </p:cNvSpPr>
            <p:nvPr/>
          </p:nvSpPr>
          <p:spPr bwMode="auto">
            <a:xfrm>
              <a:off x="56" y="3180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f2</a:t>
              </a:r>
            </a:p>
          </p:txBody>
        </p:sp>
        <p:sp>
          <p:nvSpPr>
            <p:cNvPr id="16433" name="Oval 21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8" name="Line 22"/>
          <p:cNvSpPr>
            <a:spLocks noChangeShapeType="1"/>
          </p:cNvSpPr>
          <p:nvPr/>
        </p:nvSpPr>
        <p:spPr bwMode="auto">
          <a:xfrm>
            <a:off x="6183313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23"/>
          <p:cNvSpPr>
            <a:spLocks noChangeShapeType="1"/>
          </p:cNvSpPr>
          <p:nvPr/>
        </p:nvSpPr>
        <p:spPr bwMode="auto">
          <a:xfrm>
            <a:off x="5299075" y="22606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505450" y="1981200"/>
            <a:ext cx="666750" cy="542925"/>
            <a:chOff x="0" y="3126"/>
            <a:chExt cx="420" cy="342"/>
          </a:xfrm>
        </p:grpSpPr>
        <p:sp>
          <p:nvSpPr>
            <p:cNvPr id="16430" name="Text Box 25"/>
            <p:cNvSpPr txBox="1">
              <a:spLocks noChangeArrowheads="1"/>
            </p:cNvSpPr>
            <p:nvPr/>
          </p:nvSpPr>
          <p:spPr bwMode="auto">
            <a:xfrm>
              <a:off x="56" y="3180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f3</a:t>
              </a:r>
            </a:p>
          </p:txBody>
        </p:sp>
        <p:sp>
          <p:nvSpPr>
            <p:cNvPr id="16431" name="Oval 26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145213" y="1752600"/>
            <a:ext cx="457200" cy="1068388"/>
            <a:chOff x="4705" y="285"/>
            <a:chExt cx="288" cy="673"/>
          </a:xfrm>
        </p:grpSpPr>
        <p:sp>
          <p:nvSpPr>
            <p:cNvPr id="16428" name="Freeform 28"/>
            <p:cNvSpPr>
              <a:spLocks/>
            </p:cNvSpPr>
            <p:nvPr/>
          </p:nvSpPr>
          <p:spPr bwMode="auto">
            <a:xfrm>
              <a:off x="4705" y="285"/>
              <a:ext cx="288" cy="673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2147483647 h 144"/>
                <a:gd name="T6" fmla="*/ 0 w 288"/>
                <a:gd name="T7" fmla="*/ 2147483647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44"/>
                <a:gd name="T14" fmla="*/ 288 w 28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Line 29"/>
            <p:cNvSpPr>
              <a:spLocks noChangeShapeType="1"/>
            </p:cNvSpPr>
            <p:nvPr/>
          </p:nvSpPr>
          <p:spPr bwMode="auto">
            <a:xfrm>
              <a:off x="4891" y="285"/>
              <a:ext cx="0" cy="66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2344738" y="1752600"/>
            <a:ext cx="457200" cy="1076325"/>
            <a:chOff x="2278063" y="1752600"/>
            <a:chExt cx="457200" cy="1076326"/>
          </a:xfrm>
        </p:grpSpPr>
        <p:sp>
          <p:nvSpPr>
            <p:cNvPr id="16424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26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03" name="Text Box 33"/>
          <p:cNvSpPr txBox="1">
            <a:spLocks noChangeArrowheads="1"/>
          </p:cNvSpPr>
          <p:nvPr/>
        </p:nvSpPr>
        <p:spPr bwMode="auto">
          <a:xfrm>
            <a:off x="4883150" y="2816225"/>
            <a:ext cx="754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fifo2</a:t>
            </a:r>
            <a:endParaRPr lang="en-US" baseline="-25000"/>
          </a:p>
        </p:txBody>
      </p:sp>
      <p:sp>
        <p:nvSpPr>
          <p:cNvPr id="16404" name="Text Box 34"/>
          <p:cNvSpPr txBox="1">
            <a:spLocks noChangeArrowheads="1"/>
          </p:cNvSpPr>
          <p:nvPr/>
        </p:nvSpPr>
        <p:spPr bwMode="auto">
          <a:xfrm>
            <a:off x="6129338" y="2816225"/>
            <a:ext cx="798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outQ</a:t>
            </a:r>
            <a:endParaRPr lang="en-US" baseline="-25000"/>
          </a:p>
        </p:txBody>
      </p: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3602038" y="1752600"/>
            <a:ext cx="457200" cy="1076325"/>
            <a:chOff x="2278063" y="1752600"/>
            <a:chExt cx="457200" cy="1076326"/>
          </a:xfrm>
        </p:grpSpPr>
        <p:sp>
          <p:nvSpPr>
            <p:cNvPr id="16420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22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3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4878388" y="1752600"/>
            <a:ext cx="457200" cy="1076325"/>
            <a:chOff x="2278063" y="1752600"/>
            <a:chExt cx="457200" cy="1076326"/>
          </a:xfrm>
        </p:grpSpPr>
        <p:sp>
          <p:nvSpPr>
            <p:cNvPr id="16416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18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9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07" name="Text Box 37"/>
          <p:cNvSpPr txBox="1">
            <a:spLocks noChangeArrowheads="1"/>
          </p:cNvSpPr>
          <p:nvPr/>
        </p:nvSpPr>
        <p:spPr bwMode="auto">
          <a:xfrm>
            <a:off x="866775" y="3325813"/>
            <a:ext cx="4996996" cy="32008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stage1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fifo1.enq(f1(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inQ.deq();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stage2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fifo2.enq(f2(fifo1.first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fifo1.deq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stage3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outQ.enq(f3(fifo2.first());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fifo2.deq();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5941976" y="3325813"/>
            <a:ext cx="2897224" cy="28304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 smtClean="0"/>
              <a:t>What is the firing condition for each rule?</a:t>
            </a:r>
          </a:p>
          <a:p>
            <a:r>
              <a:rPr lang="en-US" sz="2000" dirty="0"/>
              <a:t>Can tokens be left inside  the pipeline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No need for Maybe types</a:t>
            </a: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55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Combinational IFFT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1450" y="1885950"/>
            <a:ext cx="8848725" cy="2733675"/>
            <a:chOff x="108" y="1188"/>
            <a:chExt cx="5574" cy="172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08" y="1188"/>
              <a:ext cx="282" cy="1680"/>
              <a:chOff x="414" y="1626"/>
              <a:chExt cx="282" cy="1680"/>
            </a:xfrm>
          </p:grpSpPr>
          <p:sp>
            <p:nvSpPr>
              <p:cNvPr id="6322" name="Rectangle 5"/>
              <p:cNvSpPr>
                <a:spLocks noChangeArrowheads="1"/>
              </p:cNvSpPr>
              <p:nvPr/>
            </p:nvSpPr>
            <p:spPr bwMode="auto">
              <a:xfrm>
                <a:off x="414" y="1626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in0</a:t>
                </a:r>
              </a:p>
            </p:txBody>
          </p:sp>
          <p:sp>
            <p:nvSpPr>
              <p:cNvPr id="6323" name="Text Box 6"/>
              <p:cNvSpPr txBox="1">
                <a:spLocks noChangeArrowheads="1"/>
              </p:cNvSpPr>
              <p:nvPr/>
            </p:nvSpPr>
            <p:spPr bwMode="auto">
              <a:xfrm>
                <a:off x="432" y="279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  <p:sp>
            <p:nvSpPr>
              <p:cNvPr id="6324" name="Rectangle 7"/>
              <p:cNvSpPr>
                <a:spLocks noChangeArrowheads="1"/>
              </p:cNvSpPr>
              <p:nvPr/>
            </p:nvSpPr>
            <p:spPr bwMode="auto">
              <a:xfrm>
                <a:off x="414" y="1864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in1</a:t>
                </a:r>
              </a:p>
            </p:txBody>
          </p:sp>
          <p:sp>
            <p:nvSpPr>
              <p:cNvPr id="6325" name="Rectangle 8"/>
              <p:cNvSpPr>
                <a:spLocks noChangeArrowheads="1"/>
              </p:cNvSpPr>
              <p:nvPr/>
            </p:nvSpPr>
            <p:spPr bwMode="auto">
              <a:xfrm>
                <a:off x="414" y="210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in2</a:t>
                </a:r>
              </a:p>
            </p:txBody>
          </p:sp>
          <p:sp>
            <p:nvSpPr>
              <p:cNvPr id="6326" name="Rectangle 9"/>
              <p:cNvSpPr>
                <a:spLocks noChangeArrowheads="1"/>
              </p:cNvSpPr>
              <p:nvPr/>
            </p:nvSpPr>
            <p:spPr bwMode="auto">
              <a:xfrm>
                <a:off x="414" y="3078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in63</a:t>
                </a:r>
              </a:p>
            </p:txBody>
          </p:sp>
          <p:sp>
            <p:nvSpPr>
              <p:cNvPr id="6327" name="Rectangle 10"/>
              <p:cNvSpPr>
                <a:spLocks noChangeArrowheads="1"/>
              </p:cNvSpPr>
              <p:nvPr/>
            </p:nvSpPr>
            <p:spPr bwMode="auto">
              <a:xfrm>
                <a:off x="414" y="2340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in3</a:t>
                </a:r>
              </a:p>
            </p:txBody>
          </p:sp>
          <p:sp>
            <p:nvSpPr>
              <p:cNvPr id="6328" name="Rectangle 11"/>
              <p:cNvSpPr>
                <a:spLocks noChangeArrowheads="1"/>
              </p:cNvSpPr>
              <p:nvPr/>
            </p:nvSpPr>
            <p:spPr bwMode="auto">
              <a:xfrm>
                <a:off x="414" y="256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in4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624" y="1410"/>
              <a:ext cx="576" cy="1140"/>
              <a:chOff x="624" y="1410"/>
              <a:chExt cx="576" cy="1140"/>
            </a:xfrm>
          </p:grpSpPr>
          <p:sp>
            <p:nvSpPr>
              <p:cNvPr id="6318" name="Rectangle 13"/>
              <p:cNvSpPr>
                <a:spLocks noChangeArrowheads="1"/>
              </p:cNvSpPr>
              <p:nvPr/>
            </p:nvSpPr>
            <p:spPr bwMode="auto">
              <a:xfrm>
                <a:off x="624" y="141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19" name="Rectangle 14"/>
              <p:cNvSpPr>
                <a:spLocks noChangeArrowheads="1"/>
              </p:cNvSpPr>
              <p:nvPr/>
            </p:nvSpPr>
            <p:spPr bwMode="auto">
              <a:xfrm>
                <a:off x="624" y="171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20" name="Rectangle 15"/>
              <p:cNvSpPr>
                <a:spLocks noChangeArrowheads="1"/>
              </p:cNvSpPr>
              <p:nvPr/>
            </p:nvSpPr>
            <p:spPr bwMode="auto">
              <a:xfrm>
                <a:off x="624" y="225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21" name="Text Box 16"/>
              <p:cNvSpPr txBox="1">
                <a:spLocks noChangeArrowheads="1"/>
              </p:cNvSpPr>
              <p:nvPr/>
            </p:nvSpPr>
            <p:spPr bwMode="auto">
              <a:xfrm>
                <a:off x="752" y="2039"/>
                <a:ext cx="295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x16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226" y="1398"/>
              <a:ext cx="576" cy="1140"/>
              <a:chOff x="2712" y="1836"/>
              <a:chExt cx="576" cy="1140"/>
            </a:xfrm>
          </p:grpSpPr>
          <p:sp>
            <p:nvSpPr>
              <p:cNvPr id="6314" name="Rectangle 18"/>
              <p:cNvSpPr>
                <a:spLocks noChangeArrowheads="1"/>
              </p:cNvSpPr>
              <p:nvPr/>
            </p:nvSpPr>
            <p:spPr bwMode="auto">
              <a:xfrm>
                <a:off x="2712" y="183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15" name="Rectangle 19"/>
              <p:cNvSpPr>
                <a:spLocks noChangeArrowheads="1"/>
              </p:cNvSpPr>
              <p:nvPr/>
            </p:nvSpPr>
            <p:spPr bwMode="auto">
              <a:xfrm>
                <a:off x="2712" y="213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16" name="Rectangle 20"/>
              <p:cNvSpPr>
                <a:spLocks noChangeArrowheads="1"/>
              </p:cNvSpPr>
              <p:nvPr/>
            </p:nvSpPr>
            <p:spPr bwMode="auto">
              <a:xfrm>
                <a:off x="2712" y="267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17" name="Text Box 21"/>
              <p:cNvSpPr txBox="1">
                <a:spLocks noChangeArrowheads="1"/>
              </p:cNvSpPr>
              <p:nvPr/>
            </p:nvSpPr>
            <p:spPr bwMode="auto">
              <a:xfrm>
                <a:off x="2918" y="244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</p:grp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3840" y="1428"/>
              <a:ext cx="576" cy="1140"/>
              <a:chOff x="4260" y="1866"/>
              <a:chExt cx="576" cy="1140"/>
            </a:xfrm>
          </p:grpSpPr>
          <p:sp>
            <p:nvSpPr>
              <p:cNvPr id="6310" name="Rectangle 23"/>
              <p:cNvSpPr>
                <a:spLocks noChangeArrowheads="1"/>
              </p:cNvSpPr>
              <p:nvPr/>
            </p:nvSpPr>
            <p:spPr bwMode="auto">
              <a:xfrm>
                <a:off x="4260" y="186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11" name="Rectangle 24"/>
              <p:cNvSpPr>
                <a:spLocks noChangeArrowheads="1"/>
              </p:cNvSpPr>
              <p:nvPr/>
            </p:nvSpPr>
            <p:spPr bwMode="auto">
              <a:xfrm>
                <a:off x="4260" y="216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12" name="Rectangle 25"/>
              <p:cNvSpPr>
                <a:spLocks noChangeArrowheads="1"/>
              </p:cNvSpPr>
              <p:nvPr/>
            </p:nvSpPr>
            <p:spPr bwMode="auto">
              <a:xfrm>
                <a:off x="4260" y="270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13" name="Text Box 26"/>
              <p:cNvSpPr txBox="1">
                <a:spLocks noChangeArrowheads="1"/>
              </p:cNvSpPr>
              <p:nvPr/>
            </p:nvSpPr>
            <p:spPr bwMode="auto">
              <a:xfrm>
                <a:off x="4466" y="247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386" y="1316"/>
              <a:ext cx="246" cy="1458"/>
              <a:chOff x="692" y="1754"/>
              <a:chExt cx="246" cy="1458"/>
            </a:xfrm>
          </p:grpSpPr>
          <p:sp>
            <p:nvSpPr>
              <p:cNvPr id="6304" name="Line 28"/>
              <p:cNvSpPr>
                <a:spLocks noChangeShapeType="1"/>
              </p:cNvSpPr>
              <p:nvPr/>
            </p:nvSpPr>
            <p:spPr bwMode="auto">
              <a:xfrm>
                <a:off x="704" y="1754"/>
                <a:ext cx="21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5" name="Line 29"/>
              <p:cNvSpPr>
                <a:spLocks noChangeShapeType="1"/>
              </p:cNvSpPr>
              <p:nvPr/>
            </p:nvSpPr>
            <p:spPr bwMode="auto">
              <a:xfrm flipV="1">
                <a:off x="704" y="1964"/>
                <a:ext cx="216" cy="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6" name="Line 30"/>
              <p:cNvSpPr>
                <a:spLocks noChangeShapeType="1"/>
              </p:cNvSpPr>
              <p:nvPr/>
            </p:nvSpPr>
            <p:spPr bwMode="auto">
              <a:xfrm flipV="1">
                <a:off x="704" y="2030"/>
                <a:ext cx="216" cy="1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7" name="Line 31"/>
              <p:cNvSpPr>
                <a:spLocks noChangeShapeType="1"/>
              </p:cNvSpPr>
              <p:nvPr/>
            </p:nvSpPr>
            <p:spPr bwMode="auto">
              <a:xfrm flipV="1">
                <a:off x="704" y="2078"/>
                <a:ext cx="228" cy="3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8" name="Line 32"/>
              <p:cNvSpPr>
                <a:spLocks noChangeShapeType="1"/>
              </p:cNvSpPr>
              <p:nvPr/>
            </p:nvSpPr>
            <p:spPr bwMode="auto">
              <a:xfrm flipV="1">
                <a:off x="698" y="2240"/>
                <a:ext cx="240" cy="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9" name="Line 33"/>
              <p:cNvSpPr>
                <a:spLocks noChangeShapeType="1"/>
              </p:cNvSpPr>
              <p:nvPr/>
            </p:nvSpPr>
            <p:spPr bwMode="auto">
              <a:xfrm flipV="1">
                <a:off x="692" y="2912"/>
                <a:ext cx="228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5400" y="1230"/>
              <a:ext cx="282" cy="1680"/>
              <a:chOff x="414" y="1626"/>
              <a:chExt cx="282" cy="1680"/>
            </a:xfrm>
          </p:grpSpPr>
          <p:sp>
            <p:nvSpPr>
              <p:cNvPr id="6297" name="Rectangle 35"/>
              <p:cNvSpPr>
                <a:spLocks noChangeArrowheads="1"/>
              </p:cNvSpPr>
              <p:nvPr/>
            </p:nvSpPr>
            <p:spPr bwMode="auto">
              <a:xfrm>
                <a:off x="414" y="1626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out0</a:t>
                </a:r>
              </a:p>
            </p:txBody>
          </p:sp>
          <p:sp>
            <p:nvSpPr>
              <p:cNvPr id="6298" name="Text Box 36"/>
              <p:cNvSpPr txBox="1">
                <a:spLocks noChangeArrowheads="1"/>
              </p:cNvSpPr>
              <p:nvPr/>
            </p:nvSpPr>
            <p:spPr bwMode="auto">
              <a:xfrm>
                <a:off x="432" y="279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  <p:sp>
            <p:nvSpPr>
              <p:cNvPr id="6299" name="Rectangle 37"/>
              <p:cNvSpPr>
                <a:spLocks noChangeArrowheads="1"/>
              </p:cNvSpPr>
              <p:nvPr/>
            </p:nvSpPr>
            <p:spPr bwMode="auto">
              <a:xfrm>
                <a:off x="414" y="1864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out1</a:t>
                </a:r>
              </a:p>
            </p:txBody>
          </p:sp>
          <p:sp>
            <p:nvSpPr>
              <p:cNvPr id="6300" name="Rectangle 38"/>
              <p:cNvSpPr>
                <a:spLocks noChangeArrowheads="1"/>
              </p:cNvSpPr>
              <p:nvPr/>
            </p:nvSpPr>
            <p:spPr bwMode="auto">
              <a:xfrm>
                <a:off x="414" y="210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out2</a:t>
                </a:r>
              </a:p>
            </p:txBody>
          </p:sp>
          <p:sp>
            <p:nvSpPr>
              <p:cNvPr id="6301" name="Rectangle 39"/>
              <p:cNvSpPr>
                <a:spLocks noChangeArrowheads="1"/>
              </p:cNvSpPr>
              <p:nvPr/>
            </p:nvSpPr>
            <p:spPr bwMode="auto">
              <a:xfrm>
                <a:off x="414" y="3078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out63</a:t>
                </a:r>
              </a:p>
            </p:txBody>
          </p:sp>
          <p:sp>
            <p:nvSpPr>
              <p:cNvPr id="6302" name="Rectangle 40"/>
              <p:cNvSpPr>
                <a:spLocks noChangeArrowheads="1"/>
              </p:cNvSpPr>
              <p:nvPr/>
            </p:nvSpPr>
            <p:spPr bwMode="auto">
              <a:xfrm>
                <a:off x="414" y="2340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out3</a:t>
                </a:r>
              </a:p>
            </p:txBody>
          </p:sp>
          <p:sp>
            <p:nvSpPr>
              <p:cNvPr id="6303" name="Rectangle 41"/>
              <p:cNvSpPr>
                <a:spLocks noChangeArrowheads="1"/>
              </p:cNvSpPr>
              <p:nvPr/>
            </p:nvSpPr>
            <p:spPr bwMode="auto">
              <a:xfrm>
                <a:off x="414" y="256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out4</a:t>
                </a:r>
              </a:p>
            </p:txBody>
          </p:sp>
        </p:grp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 flipH="1">
              <a:off x="5144" y="1376"/>
              <a:ext cx="246" cy="1458"/>
              <a:chOff x="692" y="1754"/>
              <a:chExt cx="246" cy="1458"/>
            </a:xfrm>
          </p:grpSpPr>
          <p:sp>
            <p:nvSpPr>
              <p:cNvPr id="6291" name="Line 43"/>
              <p:cNvSpPr>
                <a:spLocks noChangeShapeType="1"/>
              </p:cNvSpPr>
              <p:nvPr/>
            </p:nvSpPr>
            <p:spPr bwMode="auto">
              <a:xfrm>
                <a:off x="704" y="1754"/>
                <a:ext cx="21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2" name="Line 44"/>
              <p:cNvSpPr>
                <a:spLocks noChangeShapeType="1"/>
              </p:cNvSpPr>
              <p:nvPr/>
            </p:nvSpPr>
            <p:spPr bwMode="auto">
              <a:xfrm flipV="1">
                <a:off x="704" y="1964"/>
                <a:ext cx="216" cy="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3" name="Line 45"/>
              <p:cNvSpPr>
                <a:spLocks noChangeShapeType="1"/>
              </p:cNvSpPr>
              <p:nvPr/>
            </p:nvSpPr>
            <p:spPr bwMode="auto">
              <a:xfrm flipV="1">
                <a:off x="704" y="2030"/>
                <a:ext cx="216" cy="1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4" name="Line 46"/>
              <p:cNvSpPr>
                <a:spLocks noChangeShapeType="1"/>
              </p:cNvSpPr>
              <p:nvPr/>
            </p:nvSpPr>
            <p:spPr bwMode="auto">
              <a:xfrm flipV="1">
                <a:off x="704" y="2078"/>
                <a:ext cx="228" cy="3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5" name="Line 47"/>
              <p:cNvSpPr>
                <a:spLocks noChangeShapeType="1"/>
              </p:cNvSpPr>
              <p:nvPr/>
            </p:nvSpPr>
            <p:spPr bwMode="auto">
              <a:xfrm flipV="1">
                <a:off x="698" y="2240"/>
                <a:ext cx="240" cy="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6" name="Line 48"/>
              <p:cNvSpPr>
                <a:spLocks noChangeShapeType="1"/>
              </p:cNvSpPr>
              <p:nvPr/>
            </p:nvSpPr>
            <p:spPr bwMode="auto">
              <a:xfrm flipV="1">
                <a:off x="692" y="2912"/>
                <a:ext cx="228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1202" y="1404"/>
              <a:ext cx="1020" cy="1152"/>
              <a:chOff x="1202" y="1404"/>
              <a:chExt cx="1020" cy="1152"/>
            </a:xfrm>
          </p:grpSpPr>
          <p:sp>
            <p:nvSpPr>
              <p:cNvPr id="6263" name="Text Box 50"/>
              <p:cNvSpPr txBox="1">
                <a:spLocks noChangeArrowheads="1"/>
              </p:cNvSpPr>
              <p:nvPr/>
            </p:nvSpPr>
            <p:spPr bwMode="auto">
              <a:xfrm rot="5400000">
                <a:off x="1455" y="1814"/>
                <a:ext cx="521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Permute</a:t>
                </a:r>
              </a:p>
            </p:txBody>
          </p:sp>
          <p:grpSp>
            <p:nvGrpSpPr>
              <p:cNvPr id="13" name="Group 51"/>
              <p:cNvGrpSpPr>
                <a:grpSpLocks/>
              </p:cNvGrpSpPr>
              <p:nvPr/>
            </p:nvGrpSpPr>
            <p:grpSpPr bwMode="auto">
              <a:xfrm>
                <a:off x="1202" y="1472"/>
                <a:ext cx="322" cy="1020"/>
                <a:chOff x="1478" y="1904"/>
                <a:chExt cx="486" cy="1020"/>
              </a:xfrm>
            </p:grpSpPr>
            <p:sp>
              <p:nvSpPr>
                <p:cNvPr id="6279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484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0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484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1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484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2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484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3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478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4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478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5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1478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6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1478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7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478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8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478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9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1478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9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478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64"/>
              <p:cNvGrpSpPr>
                <a:grpSpLocks/>
              </p:cNvGrpSpPr>
              <p:nvPr/>
            </p:nvGrpSpPr>
            <p:grpSpPr bwMode="auto">
              <a:xfrm>
                <a:off x="1915" y="1466"/>
                <a:ext cx="307" cy="1020"/>
                <a:chOff x="2270" y="1904"/>
                <a:chExt cx="486" cy="1020"/>
              </a:xfrm>
            </p:grpSpPr>
            <p:sp>
              <p:nvSpPr>
                <p:cNvPr id="626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276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6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276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69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276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0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276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1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270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2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270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3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270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4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2270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5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270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6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270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7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270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8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270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266" name="Rectangle 77"/>
              <p:cNvSpPr>
                <a:spLocks noChangeArrowheads="1"/>
              </p:cNvSpPr>
              <p:nvPr/>
            </p:nvSpPr>
            <p:spPr bwMode="auto">
              <a:xfrm>
                <a:off x="1523" y="1404"/>
                <a:ext cx="396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78"/>
            <p:cNvGrpSpPr>
              <a:grpSpLocks/>
            </p:cNvGrpSpPr>
            <p:nvPr/>
          </p:nvGrpSpPr>
          <p:grpSpPr bwMode="auto">
            <a:xfrm>
              <a:off x="2816" y="1404"/>
              <a:ext cx="1026" cy="1152"/>
              <a:chOff x="2798" y="1842"/>
              <a:chExt cx="1026" cy="1152"/>
            </a:xfrm>
          </p:grpSpPr>
          <p:grpSp>
            <p:nvGrpSpPr>
              <p:cNvPr id="16" name="Group 79"/>
              <p:cNvGrpSpPr>
                <a:grpSpLocks/>
              </p:cNvGrpSpPr>
              <p:nvPr/>
            </p:nvGrpSpPr>
            <p:grpSpPr bwMode="auto">
              <a:xfrm>
                <a:off x="3516" y="1904"/>
                <a:ext cx="308" cy="1020"/>
                <a:chOff x="2270" y="1904"/>
                <a:chExt cx="486" cy="1020"/>
              </a:xfrm>
            </p:grpSpPr>
            <p:sp>
              <p:nvSpPr>
                <p:cNvPr id="6251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276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2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276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276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4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276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270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270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7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270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8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270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70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60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270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61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270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62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270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92"/>
              <p:cNvGrpSpPr>
                <a:grpSpLocks/>
              </p:cNvGrpSpPr>
              <p:nvPr/>
            </p:nvGrpSpPr>
            <p:grpSpPr bwMode="auto">
              <a:xfrm>
                <a:off x="2798" y="1842"/>
                <a:ext cx="721" cy="1152"/>
                <a:chOff x="2798" y="1842"/>
                <a:chExt cx="721" cy="1152"/>
              </a:xfrm>
            </p:grpSpPr>
            <p:sp>
              <p:nvSpPr>
                <p:cNvPr id="6236" name="Text Box 9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054" y="2252"/>
                  <a:ext cx="521" cy="1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Font typeface="Wingdings" pitchFamily="-96" charset="2"/>
                    <a:buNone/>
                  </a:pPr>
                  <a:r>
                    <a:rPr lang="en-US" sz="1200"/>
                    <a:t>Permute</a:t>
                  </a:r>
                </a:p>
              </p:txBody>
            </p:sp>
            <p:grpSp>
              <p:nvGrpSpPr>
                <p:cNvPr id="18" name="Group 94"/>
                <p:cNvGrpSpPr>
                  <a:grpSpLocks/>
                </p:cNvGrpSpPr>
                <p:nvPr/>
              </p:nvGrpSpPr>
              <p:grpSpPr bwMode="auto">
                <a:xfrm>
                  <a:off x="2798" y="1910"/>
                  <a:ext cx="324" cy="1020"/>
                  <a:chOff x="1478" y="1904"/>
                  <a:chExt cx="486" cy="1020"/>
                </a:xfrm>
              </p:grpSpPr>
              <p:sp>
                <p:nvSpPr>
                  <p:cNvPr id="6239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190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0" name="Line 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1970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1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2036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2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2090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3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192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4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25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5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32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6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37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7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732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8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79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9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86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50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91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38" name="Rectangle 107"/>
                <p:cNvSpPr>
                  <a:spLocks noChangeArrowheads="1"/>
                </p:cNvSpPr>
                <p:nvPr/>
              </p:nvSpPr>
              <p:spPr bwMode="auto">
                <a:xfrm>
                  <a:off x="3121" y="1842"/>
                  <a:ext cx="398" cy="11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108"/>
            <p:cNvGrpSpPr>
              <a:grpSpLocks/>
            </p:cNvGrpSpPr>
            <p:nvPr/>
          </p:nvGrpSpPr>
          <p:grpSpPr bwMode="auto">
            <a:xfrm>
              <a:off x="4418" y="1404"/>
              <a:ext cx="721" cy="1152"/>
              <a:chOff x="2798" y="1842"/>
              <a:chExt cx="721" cy="1152"/>
            </a:xfrm>
          </p:grpSpPr>
          <p:sp>
            <p:nvSpPr>
              <p:cNvPr id="6219" name="Text Box 109"/>
              <p:cNvSpPr txBox="1">
                <a:spLocks noChangeArrowheads="1"/>
              </p:cNvSpPr>
              <p:nvPr/>
            </p:nvSpPr>
            <p:spPr bwMode="auto">
              <a:xfrm rot="5400000">
                <a:off x="3054" y="2252"/>
                <a:ext cx="521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Permute</a:t>
                </a:r>
              </a:p>
            </p:txBody>
          </p:sp>
          <p:grpSp>
            <p:nvGrpSpPr>
              <p:cNvPr id="20" name="Group 110"/>
              <p:cNvGrpSpPr>
                <a:grpSpLocks/>
              </p:cNvGrpSpPr>
              <p:nvPr/>
            </p:nvGrpSpPr>
            <p:grpSpPr bwMode="auto">
              <a:xfrm>
                <a:off x="2798" y="1910"/>
                <a:ext cx="324" cy="1020"/>
                <a:chOff x="1478" y="1904"/>
                <a:chExt cx="486" cy="1020"/>
              </a:xfrm>
            </p:grpSpPr>
            <p:sp>
              <p:nvSpPr>
                <p:cNvPr id="6222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1484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23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1484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24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1484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25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1484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26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1478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27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1478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28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1478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29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1478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30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1478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31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478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32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1478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33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1478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221" name="Rectangle 123"/>
              <p:cNvSpPr>
                <a:spLocks noChangeArrowheads="1"/>
              </p:cNvSpPr>
              <p:nvPr/>
            </p:nvSpPr>
            <p:spPr bwMode="auto">
              <a:xfrm>
                <a:off x="3121" y="1842"/>
                <a:ext cx="398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71260" name="Text Box 124"/>
          <p:cNvSpPr txBox="1">
            <a:spLocks noChangeArrowheads="1"/>
          </p:cNvSpPr>
          <p:nvPr/>
        </p:nvSpPr>
        <p:spPr bwMode="auto">
          <a:xfrm>
            <a:off x="5289550" y="4827588"/>
            <a:ext cx="35639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/>
              <a:t>All numbers are complex and represented as two sixteen bit quantities. Fixed-point arithmetic is used to reduce area, power, ...</a:t>
            </a:r>
          </a:p>
        </p:txBody>
      </p:sp>
      <p:grpSp>
        <p:nvGrpSpPr>
          <p:cNvPr id="21" name="Group 125"/>
          <p:cNvGrpSpPr>
            <a:grpSpLocks/>
          </p:cNvGrpSpPr>
          <p:nvPr/>
        </p:nvGrpSpPr>
        <p:grpSpPr bwMode="auto">
          <a:xfrm>
            <a:off x="858838" y="4048125"/>
            <a:ext cx="3856037" cy="2695575"/>
            <a:chOff x="541" y="2550"/>
            <a:chExt cx="2429" cy="1698"/>
          </a:xfrm>
        </p:grpSpPr>
        <p:sp>
          <p:nvSpPr>
            <p:cNvPr id="6153" name="Line 126"/>
            <p:cNvSpPr>
              <a:spLocks noChangeShapeType="1"/>
            </p:cNvSpPr>
            <p:nvPr/>
          </p:nvSpPr>
          <p:spPr bwMode="auto">
            <a:xfrm>
              <a:off x="630" y="2556"/>
              <a:ext cx="162" cy="2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127"/>
            <p:cNvSpPr>
              <a:spLocks noChangeShapeType="1"/>
            </p:cNvSpPr>
            <p:nvPr/>
          </p:nvSpPr>
          <p:spPr bwMode="auto">
            <a:xfrm>
              <a:off x="1200" y="2550"/>
              <a:ext cx="1626" cy="2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128"/>
            <p:cNvGrpSpPr>
              <a:grpSpLocks/>
            </p:cNvGrpSpPr>
            <p:nvPr/>
          </p:nvGrpSpPr>
          <p:grpSpPr bwMode="auto">
            <a:xfrm>
              <a:off x="541" y="2802"/>
              <a:ext cx="2429" cy="1446"/>
              <a:chOff x="541" y="2802"/>
              <a:chExt cx="2429" cy="1446"/>
            </a:xfrm>
          </p:grpSpPr>
          <p:grpSp>
            <p:nvGrpSpPr>
              <p:cNvPr id="23" name="Group 129"/>
              <p:cNvGrpSpPr>
                <a:grpSpLocks/>
              </p:cNvGrpSpPr>
              <p:nvPr/>
            </p:nvGrpSpPr>
            <p:grpSpPr bwMode="auto">
              <a:xfrm>
                <a:off x="832" y="3417"/>
                <a:ext cx="209" cy="753"/>
                <a:chOff x="732" y="3417"/>
                <a:chExt cx="309" cy="753"/>
              </a:xfrm>
            </p:grpSpPr>
            <p:sp>
              <p:nvSpPr>
                <p:cNvPr id="6206" name="Freeform 130"/>
                <p:cNvSpPr>
                  <a:spLocks noChangeAspect="1"/>
                </p:cNvSpPr>
                <p:nvPr/>
              </p:nvSpPr>
              <p:spPr bwMode="auto">
                <a:xfrm>
                  <a:off x="732" y="3417"/>
                  <a:ext cx="306" cy="69"/>
                </a:xfrm>
                <a:custGeom>
                  <a:avLst/>
                  <a:gdLst>
                    <a:gd name="T0" fmla="*/ 0 w 342"/>
                    <a:gd name="T1" fmla="*/ 17 h 138"/>
                    <a:gd name="T2" fmla="*/ 245 w 342"/>
                    <a:gd name="T3" fmla="*/ 17 h 138"/>
                    <a:gd name="T4" fmla="*/ 245 w 342"/>
                    <a:gd name="T5" fmla="*/ 0 h 138"/>
                    <a:gd name="T6" fmla="*/ 0 60000 65536"/>
                    <a:gd name="T7" fmla="*/ 0 60000 65536"/>
                    <a:gd name="T8" fmla="*/ 0 60000 65536"/>
                    <a:gd name="T9" fmla="*/ 0 w 342"/>
                    <a:gd name="T10" fmla="*/ 0 h 138"/>
                    <a:gd name="T11" fmla="*/ 342 w 34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" h="138">
                      <a:moveTo>
                        <a:pt x="0" y="138"/>
                      </a:moveTo>
                      <a:lnTo>
                        <a:pt x="342" y="138"/>
                      </a:lnTo>
                      <a:lnTo>
                        <a:pt x="34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7" name="Freeform 131"/>
                <p:cNvSpPr>
                  <a:spLocks noChangeAspect="1"/>
                </p:cNvSpPr>
                <p:nvPr/>
              </p:nvSpPr>
              <p:spPr bwMode="auto">
                <a:xfrm>
                  <a:off x="732" y="3753"/>
                  <a:ext cx="306" cy="69"/>
                </a:xfrm>
                <a:custGeom>
                  <a:avLst/>
                  <a:gdLst>
                    <a:gd name="T0" fmla="*/ 0 w 342"/>
                    <a:gd name="T1" fmla="*/ 17 h 138"/>
                    <a:gd name="T2" fmla="*/ 245 w 342"/>
                    <a:gd name="T3" fmla="*/ 17 h 138"/>
                    <a:gd name="T4" fmla="*/ 245 w 342"/>
                    <a:gd name="T5" fmla="*/ 0 h 138"/>
                    <a:gd name="T6" fmla="*/ 0 60000 65536"/>
                    <a:gd name="T7" fmla="*/ 0 60000 65536"/>
                    <a:gd name="T8" fmla="*/ 0 60000 65536"/>
                    <a:gd name="T9" fmla="*/ 0 w 342"/>
                    <a:gd name="T10" fmla="*/ 0 h 138"/>
                    <a:gd name="T11" fmla="*/ 342 w 34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" h="138">
                      <a:moveTo>
                        <a:pt x="0" y="138"/>
                      </a:moveTo>
                      <a:lnTo>
                        <a:pt x="342" y="138"/>
                      </a:lnTo>
                      <a:lnTo>
                        <a:pt x="34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8" name="Freeform 132"/>
                <p:cNvSpPr>
                  <a:spLocks noChangeAspect="1"/>
                </p:cNvSpPr>
                <p:nvPr/>
              </p:nvSpPr>
              <p:spPr bwMode="auto">
                <a:xfrm>
                  <a:off x="735" y="4101"/>
                  <a:ext cx="306" cy="69"/>
                </a:xfrm>
                <a:custGeom>
                  <a:avLst/>
                  <a:gdLst>
                    <a:gd name="T0" fmla="*/ 0 w 342"/>
                    <a:gd name="T1" fmla="*/ 17 h 138"/>
                    <a:gd name="T2" fmla="*/ 245 w 342"/>
                    <a:gd name="T3" fmla="*/ 17 h 138"/>
                    <a:gd name="T4" fmla="*/ 245 w 342"/>
                    <a:gd name="T5" fmla="*/ 0 h 138"/>
                    <a:gd name="T6" fmla="*/ 0 60000 65536"/>
                    <a:gd name="T7" fmla="*/ 0 60000 65536"/>
                    <a:gd name="T8" fmla="*/ 0 60000 65536"/>
                    <a:gd name="T9" fmla="*/ 0 w 342"/>
                    <a:gd name="T10" fmla="*/ 0 h 138"/>
                    <a:gd name="T11" fmla="*/ 342 w 34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" h="138">
                      <a:moveTo>
                        <a:pt x="0" y="138"/>
                      </a:moveTo>
                      <a:lnTo>
                        <a:pt x="342" y="138"/>
                      </a:lnTo>
                      <a:lnTo>
                        <a:pt x="34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33"/>
              <p:cNvGrpSpPr>
                <a:grpSpLocks/>
              </p:cNvGrpSpPr>
              <p:nvPr/>
            </p:nvGrpSpPr>
            <p:grpSpPr bwMode="auto">
              <a:xfrm>
                <a:off x="726" y="2802"/>
                <a:ext cx="2244" cy="1398"/>
                <a:chOff x="726" y="2802"/>
                <a:chExt cx="2244" cy="1398"/>
              </a:xfrm>
            </p:grpSpPr>
            <p:grpSp>
              <p:nvGrpSpPr>
                <p:cNvPr id="25" name="Group 134"/>
                <p:cNvGrpSpPr>
                  <a:grpSpLocks/>
                </p:cNvGrpSpPr>
                <p:nvPr/>
              </p:nvGrpSpPr>
              <p:grpSpPr bwMode="auto">
                <a:xfrm>
                  <a:off x="2766" y="2952"/>
                  <a:ext cx="204" cy="1026"/>
                  <a:chOff x="2766" y="2952"/>
                  <a:chExt cx="204" cy="1026"/>
                </a:xfrm>
              </p:grpSpPr>
              <p:sp>
                <p:nvSpPr>
                  <p:cNvPr id="6202" name="Line 13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66" y="2952"/>
                    <a:ext cx="2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Line 13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66" y="3294"/>
                    <a:ext cx="2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Line 13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66" y="3636"/>
                    <a:ext cx="2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5" name="Line 13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66" y="3978"/>
                    <a:ext cx="2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139"/>
                <p:cNvGrpSpPr>
                  <a:grpSpLocks/>
                </p:cNvGrpSpPr>
                <p:nvPr/>
              </p:nvGrpSpPr>
              <p:grpSpPr bwMode="auto">
                <a:xfrm>
                  <a:off x="726" y="2802"/>
                  <a:ext cx="2094" cy="1398"/>
                  <a:chOff x="726" y="2802"/>
                  <a:chExt cx="2094" cy="1398"/>
                </a:xfrm>
              </p:grpSpPr>
              <p:sp>
                <p:nvSpPr>
                  <p:cNvPr id="6164" name="Oval 1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0" y="2841"/>
                    <a:ext cx="231" cy="23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>
                        <a:solidFill>
                          <a:schemeClr val="bg2"/>
                        </a:solidFill>
                      </a:rPr>
                      <a:t>*</a:t>
                    </a:r>
                  </a:p>
                </p:txBody>
              </p:sp>
              <p:sp>
                <p:nvSpPr>
                  <p:cNvPr id="6165" name="Oval 1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0" y="3870"/>
                    <a:ext cx="231" cy="23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*</a:t>
                    </a:r>
                  </a:p>
                </p:txBody>
              </p:sp>
              <p:sp>
                <p:nvSpPr>
                  <p:cNvPr id="6166" name="Oval 1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0" y="3184"/>
                    <a:ext cx="231" cy="23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*</a:t>
                    </a:r>
                  </a:p>
                </p:txBody>
              </p:sp>
              <p:sp>
                <p:nvSpPr>
                  <p:cNvPr id="6167" name="Oval 1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0" y="3527"/>
                    <a:ext cx="231" cy="23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*</a:t>
                    </a:r>
                  </a:p>
                </p:txBody>
              </p:sp>
              <p:grpSp>
                <p:nvGrpSpPr>
                  <p:cNvPr id="27" name="Group 14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464" y="2838"/>
                    <a:ext cx="231" cy="1260"/>
                    <a:chOff x="984" y="1062"/>
                    <a:chExt cx="462" cy="2520"/>
                  </a:xfrm>
                </p:grpSpPr>
                <p:sp>
                  <p:nvSpPr>
                    <p:cNvPr id="6198" name="Oval 14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84" y="1062"/>
                      <a:ext cx="462" cy="4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Wingdings" pitchFamily="-96" charset="2"/>
                        <a:buNone/>
                      </a:pPr>
                      <a:r>
                        <a:rPr lang="en-US"/>
                        <a:t>+</a:t>
                      </a:r>
                    </a:p>
                  </p:txBody>
                </p:sp>
                <p:sp>
                  <p:nvSpPr>
                    <p:cNvPr id="6199" name="Oval 14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84" y="3120"/>
                      <a:ext cx="462" cy="4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Wingdings" pitchFamily="-96" charset="2"/>
                        <a:buNone/>
                      </a:pPr>
                      <a:r>
                        <a:rPr lang="en-US"/>
                        <a:t>-</a:t>
                      </a:r>
                    </a:p>
                  </p:txBody>
                </p:sp>
                <p:sp>
                  <p:nvSpPr>
                    <p:cNvPr id="6200" name="Oval 14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84" y="1748"/>
                      <a:ext cx="462" cy="4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Wingdings" pitchFamily="-96" charset="2"/>
                        <a:buNone/>
                      </a:pPr>
                      <a:r>
                        <a:rPr lang="en-US"/>
                        <a:t>-</a:t>
                      </a:r>
                    </a:p>
                  </p:txBody>
                </p:sp>
                <p:sp>
                  <p:nvSpPr>
                    <p:cNvPr id="6201" name="Oval 14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84" y="2434"/>
                      <a:ext cx="462" cy="4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Wingdings" pitchFamily="-96" charset="2"/>
                        <a:buNone/>
                      </a:pPr>
                      <a:r>
                        <a:rPr lang="en-US"/>
                        <a:t>+</a:t>
                      </a:r>
                    </a:p>
                  </p:txBody>
                </p:sp>
              </p:grpSp>
              <p:grpSp>
                <p:nvGrpSpPr>
                  <p:cNvPr id="28" name="Group 14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532" y="2838"/>
                    <a:ext cx="231" cy="1260"/>
                    <a:chOff x="984" y="1062"/>
                    <a:chExt cx="462" cy="2520"/>
                  </a:xfrm>
                </p:grpSpPr>
                <p:sp>
                  <p:nvSpPr>
                    <p:cNvPr id="6194" name="Oval 15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84" y="1062"/>
                      <a:ext cx="462" cy="4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Wingdings" pitchFamily="-96" charset="2"/>
                        <a:buNone/>
                      </a:pPr>
                      <a:r>
                        <a:rPr lang="en-US"/>
                        <a:t>+</a:t>
                      </a:r>
                    </a:p>
                  </p:txBody>
                </p:sp>
                <p:sp>
                  <p:nvSpPr>
                    <p:cNvPr id="6195" name="Oval 15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84" y="3120"/>
                      <a:ext cx="462" cy="4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Wingdings" pitchFamily="-96" charset="2"/>
                        <a:buNone/>
                      </a:pPr>
                      <a:r>
                        <a:rPr lang="en-US"/>
                        <a:t>-</a:t>
                      </a:r>
                    </a:p>
                  </p:txBody>
                </p:sp>
                <p:sp>
                  <p:nvSpPr>
                    <p:cNvPr id="6196" name="Oval 15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84" y="1748"/>
                      <a:ext cx="462" cy="4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Wingdings" pitchFamily="-96" charset="2"/>
                        <a:buNone/>
                      </a:pPr>
                      <a:r>
                        <a:rPr lang="en-US"/>
                        <a:t>-</a:t>
                      </a:r>
                    </a:p>
                  </p:txBody>
                </p:sp>
                <p:sp>
                  <p:nvSpPr>
                    <p:cNvPr id="6197" name="Oval 15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84" y="2434"/>
                      <a:ext cx="462" cy="4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Wingdings" pitchFamily="-96" charset="2"/>
                        <a:buNone/>
                      </a:pPr>
                      <a:r>
                        <a:rPr lang="en-US"/>
                        <a:t>+</a:t>
                      </a:r>
                    </a:p>
                  </p:txBody>
                </p:sp>
              </p:grpSp>
              <p:sp>
                <p:nvSpPr>
                  <p:cNvPr id="6170" name="Oval 1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98" y="3867"/>
                    <a:ext cx="231" cy="23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*j</a:t>
                    </a:r>
                  </a:p>
                </p:txBody>
              </p:sp>
              <p:sp>
                <p:nvSpPr>
                  <p:cNvPr id="6171" name="Line 15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161" y="2958"/>
                    <a:ext cx="30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2" name="Line 1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01" y="2958"/>
                    <a:ext cx="82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3" name="Line 15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92" y="3270"/>
                    <a:ext cx="83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4" name="Line 15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95" y="3615"/>
                    <a:ext cx="834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5" name="Line 15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95" y="3984"/>
                    <a:ext cx="29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6" name="Line 16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232" y="4008"/>
                    <a:ext cx="29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7" name="Line 16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158" y="3984"/>
                    <a:ext cx="29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8" name="Line 16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161" y="3684"/>
                    <a:ext cx="309" cy="29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9" name="Line 16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164" y="3351"/>
                    <a:ext cx="309" cy="29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0" name="Line 16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167" y="3315"/>
                    <a:ext cx="297" cy="63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1" name="Line 16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161" y="3306"/>
                    <a:ext cx="297" cy="30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2" name="Line 16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164" y="2973"/>
                    <a:ext cx="297" cy="30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3" name="Line 16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16" y="2973"/>
                    <a:ext cx="822" cy="6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4" name="Line 16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95" y="3303"/>
                    <a:ext cx="849" cy="61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5" name="Line 16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704" y="2985"/>
                    <a:ext cx="834" cy="63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6" name="Line 17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235" y="3330"/>
                    <a:ext cx="300" cy="66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7" name="Line 17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161" y="3009"/>
                    <a:ext cx="309" cy="64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8" name="Line 17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6" y="2949"/>
                    <a:ext cx="20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9" name="Line 17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6" y="3312"/>
                    <a:ext cx="20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0" name="Line 17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6" y="3648"/>
                    <a:ext cx="20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1" name="Line 17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6" y="3996"/>
                    <a:ext cx="20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2" name="Freeform 176"/>
                  <p:cNvSpPr>
                    <a:spLocks noChangeAspect="1"/>
                  </p:cNvSpPr>
                  <p:nvPr/>
                </p:nvSpPr>
                <p:spPr bwMode="auto">
                  <a:xfrm>
                    <a:off x="873" y="3072"/>
                    <a:ext cx="171" cy="69"/>
                  </a:xfrm>
                  <a:custGeom>
                    <a:avLst/>
                    <a:gdLst>
                      <a:gd name="T0" fmla="*/ 0 w 342"/>
                      <a:gd name="T1" fmla="*/ 17 h 138"/>
                      <a:gd name="T2" fmla="*/ 43 w 342"/>
                      <a:gd name="T3" fmla="*/ 17 h 138"/>
                      <a:gd name="T4" fmla="*/ 43 w 342"/>
                      <a:gd name="T5" fmla="*/ 0 h 138"/>
                      <a:gd name="T6" fmla="*/ 0 60000 65536"/>
                      <a:gd name="T7" fmla="*/ 0 60000 65536"/>
                      <a:gd name="T8" fmla="*/ 0 60000 65536"/>
                      <a:gd name="T9" fmla="*/ 0 w 342"/>
                      <a:gd name="T10" fmla="*/ 0 h 138"/>
                      <a:gd name="T11" fmla="*/ 342 w 342"/>
                      <a:gd name="T12" fmla="*/ 138 h 13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42" h="138">
                        <a:moveTo>
                          <a:pt x="0" y="138"/>
                        </a:moveTo>
                        <a:lnTo>
                          <a:pt x="342" y="138"/>
                        </a:lnTo>
                        <a:lnTo>
                          <a:pt x="342" y="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3" name="Rectangle 1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89" y="2802"/>
                    <a:ext cx="2031" cy="139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58" name="Text Box 178"/>
              <p:cNvSpPr txBox="1">
                <a:spLocks noChangeArrowheads="1"/>
              </p:cNvSpPr>
              <p:nvPr/>
            </p:nvSpPr>
            <p:spPr bwMode="auto">
              <a:xfrm>
                <a:off x="541" y="3668"/>
                <a:ext cx="2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/>
                  <a:t>t</a:t>
                </a:r>
                <a:r>
                  <a:rPr lang="en-US" baseline="-25000"/>
                  <a:t>2</a:t>
                </a:r>
                <a:endParaRPr lang="en-US"/>
              </a:p>
            </p:txBody>
          </p:sp>
          <p:sp>
            <p:nvSpPr>
              <p:cNvPr id="6159" name="Text Box 179"/>
              <p:cNvSpPr txBox="1">
                <a:spLocks noChangeArrowheads="1"/>
              </p:cNvSpPr>
              <p:nvPr/>
            </p:nvSpPr>
            <p:spPr bwMode="auto">
              <a:xfrm>
                <a:off x="541" y="3014"/>
                <a:ext cx="2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/>
                  <a:t>t</a:t>
                </a:r>
                <a:r>
                  <a:rPr lang="en-US" baseline="-25000"/>
                  <a:t>0</a:t>
                </a:r>
                <a:endParaRPr lang="en-US"/>
              </a:p>
            </p:txBody>
          </p:sp>
          <p:sp>
            <p:nvSpPr>
              <p:cNvPr id="6160" name="Text Box 180"/>
              <p:cNvSpPr txBox="1">
                <a:spLocks noChangeArrowheads="1"/>
              </p:cNvSpPr>
              <p:nvPr/>
            </p:nvSpPr>
            <p:spPr bwMode="auto">
              <a:xfrm>
                <a:off x="541" y="4017"/>
                <a:ext cx="2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/>
                  <a:t>t</a:t>
                </a:r>
                <a:r>
                  <a:rPr lang="en-US" baseline="-25000"/>
                  <a:t>3</a:t>
                </a:r>
                <a:endParaRPr lang="en-US"/>
              </a:p>
            </p:txBody>
          </p:sp>
          <p:sp>
            <p:nvSpPr>
              <p:cNvPr id="6161" name="Text Box 181"/>
              <p:cNvSpPr txBox="1">
                <a:spLocks noChangeArrowheads="1"/>
              </p:cNvSpPr>
              <p:nvPr/>
            </p:nvSpPr>
            <p:spPr bwMode="auto">
              <a:xfrm>
                <a:off x="541" y="3343"/>
                <a:ext cx="2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/>
                  <a:t>t</a:t>
                </a:r>
                <a:r>
                  <a:rPr lang="en-US" baseline="-25000"/>
                  <a:t>1</a:t>
                </a:r>
                <a:endParaRPr lang="en-US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185" name="Slide Number Placeholder 18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12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4988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Firing conditions for reach rule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06538" y="1752600"/>
            <a:ext cx="5421312" cy="1463675"/>
            <a:chOff x="1506662" y="1752600"/>
            <a:chExt cx="5421188" cy="1463675"/>
          </a:xfrm>
        </p:grpSpPr>
        <p:sp>
          <p:nvSpPr>
            <p:cNvPr id="18441" name="Rectangle 5"/>
            <p:cNvSpPr>
              <a:spLocks noChangeArrowheads="1"/>
            </p:cNvSpPr>
            <p:nvPr/>
          </p:nvSpPr>
          <p:spPr bwMode="auto">
            <a:xfrm>
              <a:off x="6451600" y="17653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6"/>
            <p:cNvSpPr>
              <a:spLocks noChangeShapeType="1"/>
            </p:cNvSpPr>
            <p:nvPr/>
          </p:nvSpPr>
          <p:spPr bwMode="auto">
            <a:xfrm flipV="1">
              <a:off x="1862138" y="2278063"/>
              <a:ext cx="75088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Text Box 7"/>
            <p:cNvSpPr txBox="1">
              <a:spLocks noChangeArrowheads="1"/>
            </p:cNvSpPr>
            <p:nvPr/>
          </p:nvSpPr>
          <p:spPr bwMode="auto">
            <a:xfrm>
              <a:off x="1506662" y="2427350"/>
              <a:ext cx="3349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8444" name="Line 8"/>
            <p:cNvSpPr>
              <a:spLocks noChangeShapeType="1"/>
            </p:cNvSpPr>
            <p:nvPr/>
          </p:nvSpPr>
          <p:spPr bwMode="auto">
            <a:xfrm>
              <a:off x="363061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9"/>
            <p:cNvSpPr>
              <a:spLocks noChangeShapeType="1"/>
            </p:cNvSpPr>
            <p:nvPr/>
          </p:nvSpPr>
          <p:spPr bwMode="auto">
            <a:xfrm>
              <a:off x="2746375" y="2260600"/>
              <a:ext cx="214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Text Box 11"/>
            <p:cNvSpPr txBox="1">
              <a:spLocks noChangeArrowheads="1"/>
            </p:cNvSpPr>
            <p:nvPr/>
          </p:nvSpPr>
          <p:spPr bwMode="auto">
            <a:xfrm>
              <a:off x="3606800" y="2816225"/>
              <a:ext cx="7540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fifo1</a:t>
              </a:r>
              <a:endParaRPr lang="en-US" baseline="-25000"/>
            </a:p>
          </p:txBody>
        </p:sp>
        <p:sp>
          <p:nvSpPr>
            <p:cNvPr id="18447" name="Text Box 12"/>
            <p:cNvSpPr txBox="1">
              <a:spLocks noChangeArrowheads="1"/>
            </p:cNvSpPr>
            <p:nvPr/>
          </p:nvSpPr>
          <p:spPr bwMode="auto">
            <a:xfrm>
              <a:off x="2243138" y="2816225"/>
              <a:ext cx="6143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inQ</a:t>
              </a:r>
              <a:endParaRPr lang="en-US" baseline="-25000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2952750" y="1981209"/>
              <a:ext cx="666750" cy="542926"/>
              <a:chOff x="0" y="3126"/>
              <a:chExt cx="420" cy="342"/>
            </a:xfrm>
          </p:grpSpPr>
          <p:sp>
            <p:nvSpPr>
              <p:cNvPr id="18479" name="Text Box 14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f1</a:t>
                </a:r>
              </a:p>
            </p:txBody>
          </p:sp>
          <p:sp>
            <p:nvSpPr>
              <p:cNvPr id="18480" name="Oval 15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9" name="Line 16"/>
            <p:cNvSpPr>
              <a:spLocks noChangeShapeType="1"/>
            </p:cNvSpPr>
            <p:nvPr/>
          </p:nvSpPr>
          <p:spPr bwMode="auto">
            <a:xfrm>
              <a:off x="490696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17"/>
            <p:cNvSpPr>
              <a:spLocks noChangeShapeType="1"/>
            </p:cNvSpPr>
            <p:nvPr/>
          </p:nvSpPr>
          <p:spPr bwMode="auto">
            <a:xfrm>
              <a:off x="4022725" y="2260600"/>
              <a:ext cx="214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4229100" y="1981209"/>
              <a:ext cx="666750" cy="542926"/>
              <a:chOff x="0" y="3126"/>
              <a:chExt cx="420" cy="342"/>
            </a:xfrm>
          </p:grpSpPr>
          <p:sp>
            <p:nvSpPr>
              <p:cNvPr id="18477" name="Text Box 20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f2</a:t>
                </a:r>
              </a:p>
            </p:txBody>
          </p:sp>
          <p:sp>
            <p:nvSpPr>
              <p:cNvPr id="18478" name="Oval 21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52" name="Line 22"/>
            <p:cNvSpPr>
              <a:spLocks noChangeShapeType="1"/>
            </p:cNvSpPr>
            <p:nvPr/>
          </p:nvSpPr>
          <p:spPr bwMode="auto">
            <a:xfrm>
              <a:off x="618331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Line 23"/>
            <p:cNvSpPr>
              <a:spLocks noChangeShapeType="1"/>
            </p:cNvSpPr>
            <p:nvPr/>
          </p:nvSpPr>
          <p:spPr bwMode="auto">
            <a:xfrm>
              <a:off x="5299075" y="2260600"/>
              <a:ext cx="214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5505450" y="1981209"/>
              <a:ext cx="666750" cy="542926"/>
              <a:chOff x="0" y="3126"/>
              <a:chExt cx="420" cy="342"/>
            </a:xfrm>
          </p:grpSpPr>
          <p:sp>
            <p:nvSpPr>
              <p:cNvPr id="18475" name="Text Box 25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f3</a:t>
                </a:r>
              </a:p>
            </p:txBody>
          </p:sp>
          <p:sp>
            <p:nvSpPr>
              <p:cNvPr id="18476" name="Oval 26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6145213" y="1752600"/>
              <a:ext cx="457200" cy="1068388"/>
              <a:chOff x="4705" y="285"/>
              <a:chExt cx="288" cy="673"/>
            </a:xfrm>
          </p:grpSpPr>
          <p:sp>
            <p:nvSpPr>
              <p:cNvPr id="18473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4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2344738" y="1752600"/>
              <a:ext cx="457200" cy="1076325"/>
              <a:chOff x="2278063" y="1752600"/>
              <a:chExt cx="457200" cy="1076326"/>
            </a:xfrm>
          </p:grpSpPr>
          <p:sp>
            <p:nvSpPr>
              <p:cNvPr id="18469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8471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2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457" name="Text Box 33"/>
            <p:cNvSpPr txBox="1">
              <a:spLocks noChangeArrowheads="1"/>
            </p:cNvSpPr>
            <p:nvPr/>
          </p:nvSpPr>
          <p:spPr bwMode="auto">
            <a:xfrm>
              <a:off x="4883150" y="2816225"/>
              <a:ext cx="7540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fifo2</a:t>
              </a:r>
              <a:endParaRPr lang="en-US" baseline="-25000"/>
            </a:p>
          </p:txBody>
        </p:sp>
        <p:sp>
          <p:nvSpPr>
            <p:cNvPr id="18458" name="Text Box 34"/>
            <p:cNvSpPr txBox="1">
              <a:spLocks noChangeArrowheads="1"/>
            </p:cNvSpPr>
            <p:nvPr/>
          </p:nvSpPr>
          <p:spPr bwMode="auto">
            <a:xfrm>
              <a:off x="6129338" y="2816225"/>
              <a:ext cx="7985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outQ</a:t>
              </a:r>
              <a:endParaRPr lang="en-US" baseline="-25000"/>
            </a:p>
          </p:txBody>
        </p: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3602038" y="1752600"/>
              <a:ext cx="457200" cy="1076325"/>
              <a:chOff x="2278063" y="1752600"/>
              <a:chExt cx="457200" cy="1076326"/>
            </a:xfrm>
          </p:grpSpPr>
          <p:sp>
            <p:nvSpPr>
              <p:cNvPr id="18465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8467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8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4878388" y="1752600"/>
              <a:ext cx="457200" cy="1076325"/>
              <a:chOff x="2278063" y="1752600"/>
              <a:chExt cx="457200" cy="1076326"/>
            </a:xfrm>
          </p:grpSpPr>
          <p:sp>
            <p:nvSpPr>
              <p:cNvPr id="18461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8463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4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9" name="TextBox 48"/>
          <p:cNvSpPr txBox="1"/>
          <p:nvPr/>
        </p:nvSpPr>
        <p:spPr>
          <a:xfrm>
            <a:off x="885118" y="3281164"/>
            <a:ext cx="35060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fifo1  fifo2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outQ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3358" y="3624064"/>
            <a:ext cx="320151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	NE,NF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NE,NF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NF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	NE,NF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NE,NF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	NE,NF	NE,F	NF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	NE,NF	NE,F	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8692" y="3624064"/>
            <a:ext cx="2401619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Yes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No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	No	Yes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	No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86179" y="3256143"/>
            <a:ext cx="280397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rule1  rule2  rule3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710986" y="5231217"/>
            <a:ext cx="7880120" cy="1116419"/>
          </a:xfrm>
        </p:spPr>
        <p:txBody>
          <a:bodyPr/>
          <a:lstStyle/>
          <a:p>
            <a:r>
              <a:rPr lang="en-US" sz="2000" dirty="0" smtClean="0"/>
              <a:t>This </a:t>
            </a:r>
            <a:r>
              <a:rPr lang="en-US" sz="2000" dirty="0"/>
              <a:t>is the first example we have seen where multiple rules may be ready to execute </a:t>
            </a:r>
            <a:r>
              <a:rPr lang="en-US" sz="2000" dirty="0" smtClean="0"/>
              <a:t>concurrently</a:t>
            </a:r>
          </a:p>
          <a:p>
            <a:r>
              <a:rPr lang="en-US" sz="2000" dirty="0" smtClean="0"/>
              <a:t>Can we execute multiple rules together?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153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  <p:bldP spid="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498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Informal analysis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06538" y="1752600"/>
            <a:ext cx="5421312" cy="1463675"/>
            <a:chOff x="1506662" y="1752600"/>
            <a:chExt cx="5421188" cy="1463675"/>
          </a:xfrm>
        </p:grpSpPr>
        <p:sp>
          <p:nvSpPr>
            <p:cNvPr id="18441" name="Rectangle 5"/>
            <p:cNvSpPr>
              <a:spLocks noChangeArrowheads="1"/>
            </p:cNvSpPr>
            <p:nvPr/>
          </p:nvSpPr>
          <p:spPr bwMode="auto">
            <a:xfrm>
              <a:off x="6451600" y="17653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6"/>
            <p:cNvSpPr>
              <a:spLocks noChangeShapeType="1"/>
            </p:cNvSpPr>
            <p:nvPr/>
          </p:nvSpPr>
          <p:spPr bwMode="auto">
            <a:xfrm flipV="1">
              <a:off x="1862138" y="2278063"/>
              <a:ext cx="75088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Text Box 7"/>
            <p:cNvSpPr txBox="1">
              <a:spLocks noChangeArrowheads="1"/>
            </p:cNvSpPr>
            <p:nvPr/>
          </p:nvSpPr>
          <p:spPr bwMode="auto">
            <a:xfrm>
              <a:off x="1506662" y="2427350"/>
              <a:ext cx="3349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8444" name="Line 8"/>
            <p:cNvSpPr>
              <a:spLocks noChangeShapeType="1"/>
            </p:cNvSpPr>
            <p:nvPr/>
          </p:nvSpPr>
          <p:spPr bwMode="auto">
            <a:xfrm>
              <a:off x="363061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9"/>
            <p:cNvSpPr>
              <a:spLocks noChangeShapeType="1"/>
            </p:cNvSpPr>
            <p:nvPr/>
          </p:nvSpPr>
          <p:spPr bwMode="auto">
            <a:xfrm>
              <a:off x="2746375" y="2260600"/>
              <a:ext cx="214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Text Box 11"/>
            <p:cNvSpPr txBox="1">
              <a:spLocks noChangeArrowheads="1"/>
            </p:cNvSpPr>
            <p:nvPr/>
          </p:nvSpPr>
          <p:spPr bwMode="auto">
            <a:xfrm>
              <a:off x="3606800" y="2816225"/>
              <a:ext cx="7540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fifo1</a:t>
              </a:r>
              <a:endParaRPr lang="en-US" baseline="-25000"/>
            </a:p>
          </p:txBody>
        </p:sp>
        <p:sp>
          <p:nvSpPr>
            <p:cNvPr id="18447" name="Text Box 12"/>
            <p:cNvSpPr txBox="1">
              <a:spLocks noChangeArrowheads="1"/>
            </p:cNvSpPr>
            <p:nvPr/>
          </p:nvSpPr>
          <p:spPr bwMode="auto">
            <a:xfrm>
              <a:off x="2243138" y="2816225"/>
              <a:ext cx="6143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inQ</a:t>
              </a:r>
              <a:endParaRPr lang="en-US" baseline="-25000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2952750" y="1981209"/>
              <a:ext cx="666750" cy="542926"/>
              <a:chOff x="0" y="3126"/>
              <a:chExt cx="420" cy="342"/>
            </a:xfrm>
          </p:grpSpPr>
          <p:sp>
            <p:nvSpPr>
              <p:cNvPr id="18479" name="Text Box 14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f1</a:t>
                </a:r>
              </a:p>
            </p:txBody>
          </p:sp>
          <p:sp>
            <p:nvSpPr>
              <p:cNvPr id="18480" name="Oval 15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9" name="Line 16"/>
            <p:cNvSpPr>
              <a:spLocks noChangeShapeType="1"/>
            </p:cNvSpPr>
            <p:nvPr/>
          </p:nvSpPr>
          <p:spPr bwMode="auto">
            <a:xfrm>
              <a:off x="490696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17"/>
            <p:cNvSpPr>
              <a:spLocks noChangeShapeType="1"/>
            </p:cNvSpPr>
            <p:nvPr/>
          </p:nvSpPr>
          <p:spPr bwMode="auto">
            <a:xfrm>
              <a:off x="4022725" y="2260600"/>
              <a:ext cx="214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4229100" y="1981209"/>
              <a:ext cx="666750" cy="542926"/>
              <a:chOff x="0" y="3126"/>
              <a:chExt cx="420" cy="342"/>
            </a:xfrm>
          </p:grpSpPr>
          <p:sp>
            <p:nvSpPr>
              <p:cNvPr id="18477" name="Text Box 20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f2</a:t>
                </a:r>
              </a:p>
            </p:txBody>
          </p:sp>
          <p:sp>
            <p:nvSpPr>
              <p:cNvPr id="18478" name="Oval 21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52" name="Line 22"/>
            <p:cNvSpPr>
              <a:spLocks noChangeShapeType="1"/>
            </p:cNvSpPr>
            <p:nvPr/>
          </p:nvSpPr>
          <p:spPr bwMode="auto">
            <a:xfrm>
              <a:off x="618331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Line 23"/>
            <p:cNvSpPr>
              <a:spLocks noChangeShapeType="1"/>
            </p:cNvSpPr>
            <p:nvPr/>
          </p:nvSpPr>
          <p:spPr bwMode="auto">
            <a:xfrm>
              <a:off x="5299075" y="2260600"/>
              <a:ext cx="214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5505450" y="1981209"/>
              <a:ext cx="666750" cy="542926"/>
              <a:chOff x="0" y="3126"/>
              <a:chExt cx="420" cy="342"/>
            </a:xfrm>
          </p:grpSpPr>
          <p:sp>
            <p:nvSpPr>
              <p:cNvPr id="18475" name="Text Box 25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f3</a:t>
                </a:r>
              </a:p>
            </p:txBody>
          </p:sp>
          <p:sp>
            <p:nvSpPr>
              <p:cNvPr id="18476" name="Oval 26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6145213" y="1752600"/>
              <a:ext cx="457200" cy="1068388"/>
              <a:chOff x="4705" y="285"/>
              <a:chExt cx="288" cy="673"/>
            </a:xfrm>
          </p:grpSpPr>
          <p:sp>
            <p:nvSpPr>
              <p:cNvPr id="18473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4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2344738" y="1752600"/>
              <a:ext cx="457200" cy="1076325"/>
              <a:chOff x="2278063" y="1752600"/>
              <a:chExt cx="457200" cy="1076326"/>
            </a:xfrm>
          </p:grpSpPr>
          <p:sp>
            <p:nvSpPr>
              <p:cNvPr id="18469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8471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72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457" name="Text Box 33"/>
            <p:cNvSpPr txBox="1">
              <a:spLocks noChangeArrowheads="1"/>
            </p:cNvSpPr>
            <p:nvPr/>
          </p:nvSpPr>
          <p:spPr bwMode="auto">
            <a:xfrm>
              <a:off x="4883150" y="2816225"/>
              <a:ext cx="7540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fifo2</a:t>
              </a:r>
              <a:endParaRPr lang="en-US" baseline="-25000"/>
            </a:p>
          </p:txBody>
        </p:sp>
        <p:sp>
          <p:nvSpPr>
            <p:cNvPr id="18458" name="Text Box 34"/>
            <p:cNvSpPr txBox="1">
              <a:spLocks noChangeArrowheads="1"/>
            </p:cNvSpPr>
            <p:nvPr/>
          </p:nvSpPr>
          <p:spPr bwMode="auto">
            <a:xfrm>
              <a:off x="6129338" y="2816225"/>
              <a:ext cx="7985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outQ</a:t>
              </a:r>
              <a:endParaRPr lang="en-US" baseline="-25000"/>
            </a:p>
          </p:txBody>
        </p: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3602038" y="1752600"/>
              <a:ext cx="457200" cy="1076325"/>
              <a:chOff x="2278063" y="1752600"/>
              <a:chExt cx="457200" cy="1076326"/>
            </a:xfrm>
          </p:grpSpPr>
          <p:sp>
            <p:nvSpPr>
              <p:cNvPr id="18465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8467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8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4878388" y="1752600"/>
              <a:ext cx="457200" cy="1076325"/>
              <a:chOff x="2278063" y="1752600"/>
              <a:chExt cx="457200" cy="1076326"/>
            </a:xfrm>
          </p:grpSpPr>
          <p:sp>
            <p:nvSpPr>
              <p:cNvPr id="18461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8463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64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9" name="TextBox 48"/>
          <p:cNvSpPr txBox="1"/>
          <p:nvPr/>
        </p:nvSpPr>
        <p:spPr>
          <a:xfrm>
            <a:off x="885118" y="3493824"/>
            <a:ext cx="350608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fifo1  fifo2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outQ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3358" y="3836724"/>
            <a:ext cx="320151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	NE,NF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NE,NF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NF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	NE,NF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NE,NF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	NE,NF	NE,F	NF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	NE,NF	NE,F	F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8692" y="3836724"/>
            <a:ext cx="2401619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Yes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No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	No	Yes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Yes	No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86179" y="3468803"/>
            <a:ext cx="280397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rule1  rule2  rule3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1001189" y="5413649"/>
            <a:ext cx="73648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FIFOs must permit concurrent </a:t>
            </a:r>
            <a:r>
              <a:rPr lang="en-US" dirty="0" err="1" smtClean="0">
                <a:solidFill>
                  <a:srgbClr val="FF0000"/>
                </a:solidFill>
              </a:rPr>
              <a:t>enq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deq</a:t>
            </a:r>
            <a:r>
              <a:rPr lang="en-US" dirty="0" smtClean="0">
                <a:solidFill>
                  <a:srgbClr val="FF0000"/>
                </a:solidFill>
              </a:rPr>
              <a:t> for the three rules to fire concurrently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01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37538" cy="1143000"/>
          </a:xfrm>
        </p:spPr>
        <p:txBody>
          <a:bodyPr/>
          <a:lstStyle/>
          <a:p>
            <a:r>
              <a:rPr lang="en-US" sz="3600" dirty="0" smtClean="0"/>
              <a:t>Concurrency when the FIFOs do not permit concurrent </a:t>
            </a:r>
            <a:r>
              <a:rPr lang="en-US" sz="3600" dirty="0" err="1" smtClean="0"/>
              <a:t>enq</a:t>
            </a:r>
            <a:r>
              <a:rPr lang="en-US" sz="3600" dirty="0" smtClean="0"/>
              <a:t> and </a:t>
            </a:r>
            <a:r>
              <a:rPr lang="en-US" sz="3600" dirty="0" err="1" smtClean="0"/>
              <a:t>deq</a:t>
            </a:r>
            <a:endParaRPr lang="en-US" sz="3600" dirty="0" smtClean="0"/>
          </a:p>
        </p:txBody>
      </p:sp>
      <p:grpSp>
        <p:nvGrpSpPr>
          <p:cNvPr id="4" name="Group 9"/>
          <p:cNvGrpSpPr/>
          <p:nvPr/>
        </p:nvGrpSpPr>
        <p:grpSpPr>
          <a:xfrm>
            <a:off x="1554163" y="1752600"/>
            <a:ext cx="5380204" cy="1432957"/>
            <a:chOff x="1554163" y="1752600"/>
            <a:chExt cx="5380204" cy="1432957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6451600" y="17653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Char char="•"/>
              </a:pPr>
              <a:endParaRPr 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1862138" y="2278063"/>
              <a:ext cx="75088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554163" y="2451100"/>
              <a:ext cx="3349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63061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746375" y="2260600"/>
              <a:ext cx="214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606800" y="2816225"/>
              <a:ext cx="7537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/>
                <a:t>fifo1</a:t>
              </a:r>
              <a:endParaRPr lang="en-US" baseline="-25000" dirty="0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243138" y="2816225"/>
              <a:ext cx="6190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 err="1"/>
                <a:t>inQ</a:t>
              </a:r>
              <a:endParaRPr lang="en-US" baseline="-25000" dirty="0"/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952750" y="1981200"/>
              <a:ext cx="666750" cy="542925"/>
              <a:chOff x="0" y="3126"/>
              <a:chExt cx="420" cy="342"/>
            </a:xfrm>
          </p:grpSpPr>
          <p:sp>
            <p:nvSpPr>
              <p:cNvPr id="49" name="Text Box 14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f1</a:t>
                </a:r>
              </a:p>
            </p:txBody>
          </p:sp>
          <p:sp>
            <p:nvSpPr>
              <p:cNvPr id="50" name="Oval 15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-96" charset="2"/>
                  <a:buChar char="•"/>
                </a:pPr>
                <a:endParaRPr lang="en-US"/>
              </a:p>
            </p:txBody>
          </p:sp>
        </p:grp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90696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022725" y="2260600"/>
              <a:ext cx="214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229100" y="1981200"/>
              <a:ext cx="666750" cy="542925"/>
              <a:chOff x="0" y="3126"/>
              <a:chExt cx="420" cy="342"/>
            </a:xfrm>
          </p:grpSpPr>
          <p:sp>
            <p:nvSpPr>
              <p:cNvPr id="47" name="Text Box 20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f2</a:t>
                </a:r>
              </a:p>
            </p:txBody>
          </p:sp>
          <p:sp>
            <p:nvSpPr>
              <p:cNvPr id="48" name="Oval 21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-96" charset="2"/>
                  <a:buChar char="•"/>
                </a:pPr>
                <a:endParaRPr lang="en-US"/>
              </a:p>
            </p:txBody>
          </p:sp>
        </p:grp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618331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5299075" y="2260600"/>
              <a:ext cx="214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5505450" y="1981200"/>
              <a:ext cx="666750" cy="542925"/>
              <a:chOff x="0" y="3126"/>
              <a:chExt cx="420" cy="342"/>
            </a:xfrm>
          </p:grpSpPr>
          <p:sp>
            <p:nvSpPr>
              <p:cNvPr id="45" name="Text Box 25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f3</a:t>
                </a:r>
              </a:p>
            </p:txBody>
          </p:sp>
          <p:sp>
            <p:nvSpPr>
              <p:cNvPr id="46" name="Oval 26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-96" charset="2"/>
                  <a:buChar char="•"/>
                </a:pPr>
                <a:endParaRPr lang="en-US"/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6145213" y="1752600"/>
              <a:ext cx="457200" cy="1068388"/>
              <a:chOff x="4705" y="285"/>
              <a:chExt cx="288" cy="673"/>
            </a:xfrm>
          </p:grpSpPr>
          <p:sp>
            <p:nvSpPr>
              <p:cNvPr id="43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2344738" y="1752600"/>
              <a:ext cx="457200" cy="1076325"/>
              <a:chOff x="2278063" y="1752600"/>
              <a:chExt cx="457200" cy="1076326"/>
            </a:xfrm>
          </p:grpSpPr>
          <p:sp>
            <p:nvSpPr>
              <p:cNvPr id="39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-96" charset="2"/>
                  <a:buChar char="•"/>
                </a:pPr>
                <a:endParaRPr lang="en-US"/>
              </a:p>
            </p:txBody>
          </p: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41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4883150" y="2816225"/>
              <a:ext cx="7537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/>
                <a:t>fifo2</a:t>
              </a:r>
              <a:endParaRPr lang="en-US" baseline="-25000" dirty="0"/>
            </a:p>
          </p:txBody>
        </p: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6129338" y="2816225"/>
              <a:ext cx="8050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 err="1"/>
                <a:t>outQ</a:t>
              </a:r>
              <a:endParaRPr lang="en-US" baseline="-25000" dirty="0"/>
            </a:p>
          </p:txBody>
        </p:sp>
        <p:grpSp>
          <p:nvGrpSpPr>
            <p:cNvPr id="18" name="Group 42"/>
            <p:cNvGrpSpPr>
              <a:grpSpLocks/>
            </p:cNvGrpSpPr>
            <p:nvPr/>
          </p:nvGrpSpPr>
          <p:grpSpPr bwMode="auto">
            <a:xfrm>
              <a:off x="3602038" y="1752600"/>
              <a:ext cx="457200" cy="1076325"/>
              <a:chOff x="2278063" y="1752600"/>
              <a:chExt cx="457200" cy="1076326"/>
            </a:xfrm>
          </p:grpSpPr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-96" charset="2"/>
                  <a:buChar char="•"/>
                </a:pPr>
                <a:endParaRPr lang="en-US"/>
              </a:p>
            </p:txBody>
          </p:sp>
          <p:grpSp>
            <p:nvGrpSpPr>
              <p:cNvPr id="21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37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" name="Group 47"/>
            <p:cNvGrpSpPr>
              <a:grpSpLocks/>
            </p:cNvGrpSpPr>
            <p:nvPr/>
          </p:nvGrpSpPr>
          <p:grpSpPr bwMode="auto">
            <a:xfrm>
              <a:off x="4878388" y="1752600"/>
              <a:ext cx="457200" cy="1076325"/>
              <a:chOff x="2278063" y="1752600"/>
              <a:chExt cx="457200" cy="1076326"/>
            </a:xfrm>
          </p:grpSpPr>
          <p:sp>
            <p:nvSpPr>
              <p:cNvPr id="31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-96" charset="2"/>
                  <a:buChar char="•"/>
                </a:pPr>
                <a:endParaRPr lang="en-US"/>
              </a:p>
            </p:txBody>
          </p:sp>
          <p:grpSp>
            <p:nvGrpSpPr>
              <p:cNvPr id="25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33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2136378" y="3218591"/>
            <a:ext cx="1104106" cy="590931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/>
              <a:t>not empty</a:t>
            </a:r>
            <a:endParaRPr lang="en-US" sz="1800" dirty="0"/>
          </a:p>
        </p:txBody>
      </p:sp>
      <p:sp>
        <p:nvSpPr>
          <p:cNvPr id="51" name="TextBox 50"/>
          <p:cNvSpPr txBox="1"/>
          <p:nvPr/>
        </p:nvSpPr>
        <p:spPr>
          <a:xfrm>
            <a:off x="3440091" y="3218591"/>
            <a:ext cx="1104106" cy="1228028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/>
              <a:t>not empty</a:t>
            </a:r>
          </a:p>
          <a:p>
            <a:pPr algn="ctr"/>
            <a:r>
              <a:rPr lang="en-US" sz="1800" dirty="0" smtClean="0"/>
              <a:t>&amp;</a:t>
            </a:r>
          </a:p>
          <a:p>
            <a:pPr algn="ctr">
              <a:buNone/>
            </a:pPr>
            <a:r>
              <a:rPr lang="en-US" sz="1800" dirty="0" smtClean="0"/>
              <a:t>not full</a:t>
            </a:r>
            <a:endParaRPr lang="en-US" sz="1800" dirty="0"/>
          </a:p>
        </p:txBody>
      </p:sp>
      <p:sp>
        <p:nvSpPr>
          <p:cNvPr id="52" name="TextBox 51"/>
          <p:cNvSpPr txBox="1"/>
          <p:nvPr/>
        </p:nvSpPr>
        <p:spPr>
          <a:xfrm>
            <a:off x="4735428" y="3218591"/>
            <a:ext cx="1104106" cy="1228028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/>
              <a:t>not empty</a:t>
            </a:r>
          </a:p>
          <a:p>
            <a:pPr algn="ctr"/>
            <a:r>
              <a:rPr lang="en-US" sz="1800" dirty="0" smtClean="0"/>
              <a:t>&amp;</a:t>
            </a:r>
          </a:p>
          <a:p>
            <a:pPr algn="ctr">
              <a:buNone/>
            </a:pPr>
            <a:r>
              <a:rPr lang="en-US" sz="1800" dirty="0" smtClean="0"/>
              <a:t>not full</a:t>
            </a:r>
            <a:endParaRPr lang="en-US" sz="1800" dirty="0"/>
          </a:p>
        </p:txBody>
      </p:sp>
      <p:sp>
        <p:nvSpPr>
          <p:cNvPr id="53" name="TextBox 52"/>
          <p:cNvSpPr txBox="1"/>
          <p:nvPr/>
        </p:nvSpPr>
        <p:spPr>
          <a:xfrm>
            <a:off x="6050359" y="3218591"/>
            <a:ext cx="1104106" cy="341632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/>
              <a:t>not full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223158" y="5070764"/>
            <a:ext cx="69791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At best alternate stages in the pipeline will be able to fire concurrently</a:t>
            </a:r>
            <a:endParaRPr lang="en-US" sz="2400" dirty="0"/>
          </a:p>
        </p:txBody>
      </p:sp>
      <p:sp>
        <p:nvSpPr>
          <p:cNvPr id="21504" name="Date Placeholder 2150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21505" name="Footer Placeholder 2150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21507" name="Slide Number Placeholder 2150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481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 animBg="1"/>
      <p:bldP spid="52" grpId="0" animBg="1"/>
      <p:bldP spid="53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7702" y="294167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Pipelined designs expressed using  Multiple rules</a:t>
            </a:r>
          </a:p>
        </p:txBody>
      </p:sp>
      <p:sp>
        <p:nvSpPr>
          <p:cNvPr id="1800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399"/>
            <a:ext cx="7772400" cy="31082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If rules for different pipeline stages never fire in the same cycle then the design can hardly be called a pipelined design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If all the enabled rules fire in parallel every cycle then, in general, wrong results can be produced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1963" y="4976037"/>
            <a:ext cx="704904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We need a clean model </a:t>
            </a:r>
            <a:r>
              <a:rPr lang="en-US" dirty="0"/>
              <a:t>f</a:t>
            </a:r>
            <a:r>
              <a:rPr lang="en-US" dirty="0" smtClean="0"/>
              <a:t>or concurrent firing of rules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980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52425"/>
            <a:ext cx="832485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BSV Rule Execution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6176" y="1477860"/>
            <a:ext cx="8293820" cy="2065344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dirty="0" smtClean="0"/>
              <a:t>BSV program </a:t>
            </a:r>
            <a:r>
              <a:rPr lang="en-US" sz="2400" dirty="0"/>
              <a:t>consists of state elements and rules, aka, Guarded Atomic Actions (GAA) that operate on the state </a:t>
            </a:r>
            <a:r>
              <a:rPr lang="en-US" sz="2400" dirty="0" smtClean="0"/>
              <a:t>elements</a:t>
            </a:r>
            <a:endParaRPr lang="en-US" sz="2400" dirty="0"/>
          </a:p>
          <a:p>
            <a:r>
              <a:rPr lang="en-US" sz="2400" dirty="0"/>
              <a:t>Application of a rule modifies </a:t>
            </a:r>
            <a:r>
              <a:rPr lang="en-US" sz="2400" dirty="0" smtClean="0"/>
              <a:t>some state elements of </a:t>
            </a:r>
            <a:r>
              <a:rPr lang="en-US" sz="2400" dirty="0"/>
              <a:t>the system in a deterministic </a:t>
            </a:r>
            <a:r>
              <a:rPr lang="en-US" sz="2400" dirty="0" smtClean="0"/>
              <a:t>manner</a:t>
            </a:r>
            <a:endParaRPr lang="en-US" sz="2400" dirty="0"/>
          </a:p>
        </p:txBody>
      </p:sp>
      <p:sp>
        <p:nvSpPr>
          <p:cNvPr id="17" name="Rectangle 6"/>
          <p:cNvSpPr>
            <a:spLocks noChangeAspect="1" noChangeArrowheads="1"/>
          </p:cNvSpPr>
          <p:nvPr/>
        </p:nvSpPr>
        <p:spPr bwMode="auto">
          <a:xfrm>
            <a:off x="319088" y="4915017"/>
            <a:ext cx="457200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1" dirty="0"/>
              <a:t>current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1" dirty="0"/>
              <a:t>state</a:t>
            </a:r>
          </a:p>
        </p:txBody>
      </p:sp>
      <p:sp>
        <p:nvSpPr>
          <p:cNvPr id="18" name="Rectangle 7"/>
          <p:cNvSpPr>
            <a:spLocks noChangeAspect="1" noChangeArrowheads="1"/>
          </p:cNvSpPr>
          <p:nvPr/>
        </p:nvSpPr>
        <p:spPr bwMode="auto">
          <a:xfrm>
            <a:off x="8243888" y="4925650"/>
            <a:ext cx="457200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next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state 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values</a:t>
            </a:r>
          </a:p>
        </p:txBody>
      </p:sp>
      <p:sp>
        <p:nvSpPr>
          <p:cNvPr id="21" name="Rectangle 10"/>
          <p:cNvSpPr>
            <a:spLocks noChangeAspect="1" noChangeArrowheads="1"/>
          </p:cNvSpPr>
          <p:nvPr/>
        </p:nvSpPr>
        <p:spPr bwMode="auto">
          <a:xfrm>
            <a:off x="3978865" y="5015029"/>
            <a:ext cx="1628443" cy="1144587"/>
          </a:xfrm>
          <a:prstGeom prst="rect">
            <a:avLst/>
          </a:prstGeom>
          <a:solidFill>
            <a:srgbClr val="CFBDC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+mn-lt"/>
              </a:rPr>
              <a:t>next state</a:t>
            </a:r>
          </a:p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+mn-lt"/>
              </a:rPr>
              <a:t>computation</a:t>
            </a:r>
            <a:endParaRPr lang="en-US" dirty="0">
              <a:latin typeface="+mn-lt"/>
            </a:endParaRPr>
          </a:p>
        </p:txBody>
      </p:sp>
      <p:grpSp>
        <p:nvGrpSpPr>
          <p:cNvPr id="2" name="Group 1586204"/>
          <p:cNvGrpSpPr/>
          <p:nvPr/>
        </p:nvGrpSpPr>
        <p:grpSpPr>
          <a:xfrm>
            <a:off x="1143000" y="3643429"/>
            <a:ext cx="457200" cy="2743200"/>
            <a:chOff x="1143000" y="3643429"/>
            <a:chExt cx="457200" cy="2743200"/>
          </a:xfrm>
        </p:grpSpPr>
        <p:sp>
          <p:nvSpPr>
            <p:cNvPr id="14" name="Rectangle 3"/>
            <p:cNvSpPr>
              <a:spLocks noChangeAspect="1" noChangeArrowheads="1"/>
            </p:cNvSpPr>
            <p:nvPr/>
          </p:nvSpPr>
          <p:spPr bwMode="auto">
            <a:xfrm>
              <a:off x="1143000" y="3643429"/>
              <a:ext cx="457200" cy="45561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>
                  <a:solidFill>
                    <a:srgbClr val="56127A"/>
                  </a:solidFill>
                </a:rPr>
                <a:t>f</a:t>
              </a:r>
            </a:p>
          </p:txBody>
        </p:sp>
        <p:sp>
          <p:nvSpPr>
            <p:cNvPr id="15" name="Rectangle 4"/>
            <p:cNvSpPr>
              <a:spLocks noChangeAspect="1" noChangeArrowheads="1"/>
            </p:cNvSpPr>
            <p:nvPr/>
          </p:nvSpPr>
          <p:spPr bwMode="auto">
            <a:xfrm>
              <a:off x="1143000" y="4099042"/>
              <a:ext cx="457200" cy="45878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56127A"/>
                  </a:solidFill>
                </a:rPr>
                <a:t>x</a:t>
              </a:r>
            </a:p>
          </p:txBody>
        </p:sp>
        <p:sp>
          <p:nvSpPr>
            <p:cNvPr id="16" name="Rectangle 5"/>
            <p:cNvSpPr>
              <a:spLocks noChangeAspect="1" noChangeArrowheads="1"/>
            </p:cNvSpPr>
            <p:nvPr/>
          </p:nvSpPr>
          <p:spPr bwMode="auto">
            <a:xfrm>
              <a:off x="1143000" y="4557829"/>
              <a:ext cx="457200" cy="4572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solidFill>
                  <a:srgbClr val="56127A"/>
                </a:solidFill>
              </a:endParaRPr>
            </a:p>
          </p:txBody>
        </p:sp>
        <p:sp>
          <p:nvSpPr>
            <p:cNvPr id="26" name="Rectangle 15"/>
            <p:cNvSpPr>
              <a:spLocks noChangeAspect="1" noChangeArrowheads="1"/>
            </p:cNvSpPr>
            <p:nvPr/>
          </p:nvSpPr>
          <p:spPr bwMode="auto">
            <a:xfrm>
              <a:off x="1143000" y="5015029"/>
              <a:ext cx="457200" cy="4572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1">
                <a:solidFill>
                  <a:srgbClr val="56127A"/>
                </a:solidFill>
              </a:endParaRPr>
            </a:p>
          </p:txBody>
        </p:sp>
        <p:sp>
          <p:nvSpPr>
            <p:cNvPr id="27" name="Rectangle 16"/>
            <p:cNvSpPr>
              <a:spLocks noChangeAspect="1" noChangeArrowheads="1"/>
            </p:cNvSpPr>
            <p:nvPr/>
          </p:nvSpPr>
          <p:spPr bwMode="auto">
            <a:xfrm>
              <a:off x="1143000" y="5472229"/>
              <a:ext cx="457200" cy="4572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1">
                <a:solidFill>
                  <a:srgbClr val="56127A"/>
                </a:solidFill>
              </a:endParaRPr>
            </a:p>
          </p:txBody>
        </p:sp>
        <p:sp>
          <p:nvSpPr>
            <p:cNvPr id="28" name="Rectangle 17"/>
            <p:cNvSpPr>
              <a:spLocks noChangeAspect="1" noChangeArrowheads="1"/>
            </p:cNvSpPr>
            <p:nvPr/>
          </p:nvSpPr>
          <p:spPr bwMode="auto">
            <a:xfrm>
              <a:off x="1143000" y="5929429"/>
              <a:ext cx="457200" cy="4572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1">
                <a:solidFill>
                  <a:srgbClr val="56127A"/>
                </a:solidFill>
              </a:endParaRPr>
            </a:p>
          </p:txBody>
        </p:sp>
      </p:grpSp>
      <p:grpSp>
        <p:nvGrpSpPr>
          <p:cNvPr id="3" name="Group 1586206"/>
          <p:cNvGrpSpPr/>
          <p:nvPr/>
        </p:nvGrpSpPr>
        <p:grpSpPr>
          <a:xfrm>
            <a:off x="7391400" y="3654062"/>
            <a:ext cx="457200" cy="2743200"/>
            <a:chOff x="7391400" y="3654062"/>
            <a:chExt cx="457200" cy="2743200"/>
          </a:xfrm>
        </p:grpSpPr>
        <p:sp>
          <p:nvSpPr>
            <p:cNvPr id="29" name="Rectangle 18"/>
            <p:cNvSpPr>
              <a:spLocks noChangeAspect="1" noChangeArrowheads="1"/>
            </p:cNvSpPr>
            <p:nvPr/>
          </p:nvSpPr>
          <p:spPr bwMode="auto">
            <a:xfrm>
              <a:off x="7391400" y="3654062"/>
              <a:ext cx="457200" cy="45561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56127A"/>
                  </a:solidFill>
                </a:rPr>
                <a:t>f</a:t>
              </a:r>
            </a:p>
          </p:txBody>
        </p:sp>
        <p:sp>
          <p:nvSpPr>
            <p:cNvPr id="30" name="Rectangle 19"/>
            <p:cNvSpPr>
              <a:spLocks noChangeAspect="1" noChangeArrowheads="1"/>
            </p:cNvSpPr>
            <p:nvPr/>
          </p:nvSpPr>
          <p:spPr bwMode="auto">
            <a:xfrm>
              <a:off x="7391400" y="4109675"/>
              <a:ext cx="457200" cy="45878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56127A"/>
                  </a:solidFill>
                </a:rPr>
                <a:t>x</a:t>
              </a:r>
            </a:p>
          </p:txBody>
        </p:sp>
        <p:sp>
          <p:nvSpPr>
            <p:cNvPr id="31" name="Rectangle 20"/>
            <p:cNvSpPr>
              <a:spLocks noChangeAspect="1" noChangeArrowheads="1"/>
            </p:cNvSpPr>
            <p:nvPr/>
          </p:nvSpPr>
          <p:spPr bwMode="auto">
            <a:xfrm>
              <a:off x="7391400" y="4568462"/>
              <a:ext cx="457200" cy="4572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solidFill>
                  <a:srgbClr val="56127A"/>
                </a:solidFill>
              </a:endParaRPr>
            </a:p>
          </p:txBody>
        </p:sp>
        <p:sp>
          <p:nvSpPr>
            <p:cNvPr id="32" name="Rectangle 21"/>
            <p:cNvSpPr>
              <a:spLocks noChangeAspect="1" noChangeArrowheads="1"/>
            </p:cNvSpPr>
            <p:nvPr/>
          </p:nvSpPr>
          <p:spPr bwMode="auto">
            <a:xfrm>
              <a:off x="7391400" y="5025662"/>
              <a:ext cx="457200" cy="4572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1">
                <a:solidFill>
                  <a:schemeClr val="accent1"/>
                </a:solidFill>
              </a:endParaRPr>
            </a:p>
          </p:txBody>
        </p:sp>
        <p:sp>
          <p:nvSpPr>
            <p:cNvPr id="33" name="Rectangle 22"/>
            <p:cNvSpPr>
              <a:spLocks noChangeAspect="1" noChangeArrowheads="1"/>
            </p:cNvSpPr>
            <p:nvPr/>
          </p:nvSpPr>
          <p:spPr bwMode="auto">
            <a:xfrm>
              <a:off x="7391400" y="5482862"/>
              <a:ext cx="457200" cy="4572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1">
                <a:solidFill>
                  <a:schemeClr val="accent1"/>
                </a:solidFill>
              </a:endParaRPr>
            </a:p>
          </p:txBody>
        </p:sp>
        <p:sp>
          <p:nvSpPr>
            <p:cNvPr id="34" name="Rectangle 23"/>
            <p:cNvSpPr>
              <a:spLocks noChangeAspect="1" noChangeArrowheads="1"/>
            </p:cNvSpPr>
            <p:nvPr/>
          </p:nvSpPr>
          <p:spPr bwMode="auto">
            <a:xfrm>
              <a:off x="7391400" y="5940062"/>
              <a:ext cx="457200" cy="4572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1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Right Brace 12"/>
          <p:cNvSpPr/>
          <p:nvPr/>
        </p:nvSpPr>
        <p:spPr bwMode="auto">
          <a:xfrm>
            <a:off x="1743739" y="3641841"/>
            <a:ext cx="340242" cy="2744787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7" name="Rectangle 10"/>
          <p:cNvSpPr>
            <a:spLocks noChangeAspect="1" noChangeArrowheads="1"/>
          </p:cNvSpPr>
          <p:nvPr/>
        </p:nvSpPr>
        <p:spPr bwMode="auto">
          <a:xfrm>
            <a:off x="3978866" y="3869647"/>
            <a:ext cx="1628443" cy="1144587"/>
          </a:xfrm>
          <a:prstGeom prst="rect">
            <a:avLst/>
          </a:prstGeom>
          <a:solidFill>
            <a:srgbClr val="CFBDC8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+mn-lt"/>
              </a:rPr>
              <a:t>guard</a:t>
            </a:r>
            <a:endParaRPr lang="en-US" dirty="0">
              <a:latin typeface="+mn-lt"/>
            </a:endParaRPr>
          </a:p>
        </p:txBody>
      </p:sp>
      <p:cxnSp>
        <p:nvCxnSpPr>
          <p:cNvPr id="1586179" name="Straight Arrow Connector 1586178"/>
          <p:cNvCxnSpPr/>
          <p:nvPr/>
        </p:nvCxnSpPr>
        <p:spPr bwMode="auto">
          <a:xfrm>
            <a:off x="5602349" y="5570490"/>
            <a:ext cx="139954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Right Brace 52"/>
          <p:cNvSpPr/>
          <p:nvPr/>
        </p:nvSpPr>
        <p:spPr bwMode="auto">
          <a:xfrm flipH="1">
            <a:off x="7006856" y="3641840"/>
            <a:ext cx="340242" cy="2744787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5607309" y="4333355"/>
            <a:ext cx="369815" cy="571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86181" name="TextBox 1586180"/>
          <p:cNvSpPr txBox="1"/>
          <p:nvPr/>
        </p:nvSpPr>
        <p:spPr>
          <a:xfrm>
            <a:off x="5714114" y="3543204"/>
            <a:ext cx="13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err="1" smtClean="0"/>
              <a:t>reg</a:t>
            </a:r>
            <a:r>
              <a:rPr lang="en-US" dirty="0"/>
              <a:t> </a:t>
            </a:r>
            <a:r>
              <a:rPr lang="en-US" dirty="0" smtClean="0"/>
              <a:t>en’s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724015" y="5613991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/>
              <a:t>nextState</a:t>
            </a:r>
            <a:endParaRPr lang="en-US" dirty="0"/>
          </a:p>
        </p:txBody>
      </p:sp>
      <p:sp>
        <p:nvSpPr>
          <p:cNvPr id="1586185" name="Freeform 1586184"/>
          <p:cNvSpPr/>
          <p:nvPr/>
        </p:nvSpPr>
        <p:spPr bwMode="auto">
          <a:xfrm>
            <a:off x="2073349" y="4401879"/>
            <a:ext cx="1903228" cy="627321"/>
          </a:xfrm>
          <a:custGeom>
            <a:avLst/>
            <a:gdLst>
              <a:gd name="connsiteX0" fmla="*/ 0 w 1903228"/>
              <a:gd name="connsiteY0" fmla="*/ 627321 h 627321"/>
              <a:gd name="connsiteX1" fmla="*/ 829339 w 1903228"/>
              <a:gd name="connsiteY1" fmla="*/ 627321 h 627321"/>
              <a:gd name="connsiteX2" fmla="*/ 839972 w 1903228"/>
              <a:gd name="connsiteY2" fmla="*/ 0 h 627321"/>
              <a:gd name="connsiteX3" fmla="*/ 1903228 w 1903228"/>
              <a:gd name="connsiteY3" fmla="*/ 31898 h 627321"/>
              <a:gd name="connsiteX0" fmla="*/ 0 w 1903228"/>
              <a:gd name="connsiteY0" fmla="*/ 627321 h 627321"/>
              <a:gd name="connsiteX1" fmla="*/ 829339 w 1903228"/>
              <a:gd name="connsiteY1" fmla="*/ 627321 h 627321"/>
              <a:gd name="connsiteX2" fmla="*/ 839972 w 1903228"/>
              <a:gd name="connsiteY2" fmla="*/ 0 h 627321"/>
              <a:gd name="connsiteX3" fmla="*/ 1903228 w 1903228"/>
              <a:gd name="connsiteY3" fmla="*/ 1 h 6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3228" h="627321">
                <a:moveTo>
                  <a:pt x="0" y="627321"/>
                </a:moveTo>
                <a:lnTo>
                  <a:pt x="829339" y="627321"/>
                </a:lnTo>
                <a:lnTo>
                  <a:pt x="839972" y="0"/>
                </a:lnTo>
                <a:lnTo>
                  <a:pt x="1903228" y="1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86186" name="Freeform 1586185"/>
          <p:cNvSpPr/>
          <p:nvPr/>
        </p:nvSpPr>
        <p:spPr bwMode="auto">
          <a:xfrm>
            <a:off x="2902688" y="5029200"/>
            <a:ext cx="1095154" cy="584791"/>
          </a:xfrm>
          <a:custGeom>
            <a:avLst/>
            <a:gdLst>
              <a:gd name="connsiteX0" fmla="*/ 0 w 1095154"/>
              <a:gd name="connsiteY0" fmla="*/ 0 h 584791"/>
              <a:gd name="connsiteX1" fmla="*/ 10633 w 1095154"/>
              <a:gd name="connsiteY1" fmla="*/ 574158 h 584791"/>
              <a:gd name="connsiteX2" fmla="*/ 1095154 w 1095154"/>
              <a:gd name="connsiteY2" fmla="*/ 584791 h 58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5154" h="584791">
                <a:moveTo>
                  <a:pt x="0" y="0"/>
                </a:moveTo>
                <a:lnTo>
                  <a:pt x="10633" y="574158"/>
                </a:lnTo>
                <a:lnTo>
                  <a:pt x="1095154" y="584791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86194" name="TextBox 1586193"/>
          <p:cNvSpPr txBox="1"/>
          <p:nvPr/>
        </p:nvSpPr>
        <p:spPr>
          <a:xfrm>
            <a:off x="5984773" y="4177864"/>
            <a:ext cx="7489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AND</a:t>
            </a:r>
          </a:p>
        </p:txBody>
      </p:sp>
      <p:sp>
        <p:nvSpPr>
          <p:cNvPr id="1586200" name="Freeform 1586199"/>
          <p:cNvSpPr/>
          <p:nvPr/>
        </p:nvSpPr>
        <p:spPr bwMode="auto">
          <a:xfrm>
            <a:off x="5582093" y="4561367"/>
            <a:ext cx="829340" cy="786810"/>
          </a:xfrm>
          <a:custGeom>
            <a:avLst/>
            <a:gdLst>
              <a:gd name="connsiteX0" fmla="*/ 0 w 829340"/>
              <a:gd name="connsiteY0" fmla="*/ 776177 h 786810"/>
              <a:gd name="connsiteX1" fmla="*/ 829340 w 829340"/>
              <a:gd name="connsiteY1" fmla="*/ 786810 h 786810"/>
              <a:gd name="connsiteX2" fmla="*/ 829340 w 829340"/>
              <a:gd name="connsiteY2" fmla="*/ 0 h 78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340" h="786810">
                <a:moveTo>
                  <a:pt x="0" y="776177"/>
                </a:moveTo>
                <a:lnTo>
                  <a:pt x="829340" y="786810"/>
                </a:lnTo>
                <a:lnTo>
                  <a:pt x="82934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6204" name="Straight Arrow Connector 1586203"/>
          <p:cNvCxnSpPr>
            <a:stCxn id="1586194" idx="0"/>
          </p:cNvCxnSpPr>
          <p:nvPr/>
        </p:nvCxnSpPr>
        <p:spPr bwMode="auto">
          <a:xfrm flipH="1" flipV="1">
            <a:off x="6359234" y="3869647"/>
            <a:ext cx="1" cy="3082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287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52425"/>
            <a:ext cx="832485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BSV Execution Model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05127" y="1723456"/>
            <a:ext cx="7772400" cy="1955357"/>
          </a:xfrm>
        </p:spPr>
        <p:txBody>
          <a:bodyPr/>
          <a:lstStyle/>
          <a:p>
            <a:pPr eaLnBrk="1" hangingPunct="1">
              <a:buFont typeface="Wingdings" pitchFamily="-96" charset="2"/>
              <a:buNone/>
            </a:pPr>
            <a:r>
              <a:rPr lang="en-US" sz="2400" i="1" dirty="0" smtClean="0"/>
              <a:t>Repeatedly: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Select a rule to execute </a:t>
            </a:r>
          </a:p>
          <a:p>
            <a:pPr eaLnBrk="1" hangingPunct="1"/>
            <a:r>
              <a:rPr lang="en-US" sz="2400" dirty="0" smtClean="0"/>
              <a:t>Compute the state updates </a:t>
            </a:r>
          </a:p>
          <a:p>
            <a:pPr eaLnBrk="1" hangingPunct="1"/>
            <a:r>
              <a:rPr lang="en-US" sz="2400" dirty="0" smtClean="0"/>
              <a:t>Make the state updates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97876" y="1944451"/>
            <a:ext cx="2724150" cy="650875"/>
            <a:chOff x="3915" y="1466"/>
            <a:chExt cx="1716" cy="410"/>
          </a:xfrm>
        </p:grpSpPr>
        <p:sp>
          <p:nvSpPr>
            <p:cNvPr id="6154" name="Text Box 5"/>
            <p:cNvSpPr txBox="1">
              <a:spLocks noChangeArrowheads="1"/>
            </p:cNvSpPr>
            <p:nvPr/>
          </p:nvSpPr>
          <p:spPr bwMode="auto">
            <a:xfrm>
              <a:off x="4437" y="1466"/>
              <a:ext cx="1194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</a:pPr>
              <a:r>
                <a:rPr lang="en-US"/>
                <a:t>Highly non-deterministic</a:t>
              </a:r>
            </a:p>
          </p:txBody>
        </p:sp>
        <p:sp>
          <p:nvSpPr>
            <p:cNvPr id="6155" name="Line 6"/>
            <p:cNvSpPr>
              <a:spLocks noChangeShapeType="1"/>
            </p:cNvSpPr>
            <p:nvPr/>
          </p:nvSpPr>
          <p:spPr bwMode="auto">
            <a:xfrm flipH="1">
              <a:off x="3915" y="1755"/>
              <a:ext cx="52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86184" name="Text Box 8"/>
          <p:cNvSpPr txBox="1">
            <a:spLocks noChangeArrowheads="1"/>
          </p:cNvSpPr>
          <p:nvPr/>
        </p:nvSpPr>
        <p:spPr bwMode="auto">
          <a:xfrm>
            <a:off x="6726551" y="2747061"/>
            <a:ext cx="189865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</a:pPr>
            <a:r>
              <a:rPr lang="en-US"/>
              <a:t>User annotations can help in rule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504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18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One-rule-at-time-semantics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69" y="1610863"/>
            <a:ext cx="7593419" cy="4114800"/>
          </a:xfrm>
        </p:spPr>
        <p:txBody>
          <a:bodyPr/>
          <a:lstStyle/>
          <a:p>
            <a:r>
              <a:rPr lang="en-US" sz="2400" dirty="0" smtClean="0"/>
              <a:t>The legal behavior of </a:t>
            </a:r>
            <a:r>
              <a:rPr lang="en-US" sz="2400" smtClean="0"/>
              <a:t>a BSV program </a:t>
            </a:r>
            <a:r>
              <a:rPr lang="en-US" sz="2400" dirty="0" smtClean="0"/>
              <a:t>can always be explained by observing the state updates obtained by applying only one rule at a time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21310" y="3668263"/>
            <a:ext cx="6180138" cy="10874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</a:pPr>
            <a:r>
              <a:rPr lang="en-US" sz="2400">
                <a:solidFill>
                  <a:srgbClr val="FF0000"/>
                </a:solidFill>
              </a:rPr>
              <a:t>Implementation concern: Schedule multiple rules concurrently without violating one-rule-at-a-time semantics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M04-</a:t>
            </a:r>
            <a:fld id="{2F948D18-B4E4-4317-99B7-73E7F36F22F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014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548" y="1607288"/>
            <a:ext cx="7772400" cy="2911549"/>
          </a:xfrm>
        </p:spPr>
        <p:txBody>
          <a:bodyPr/>
          <a:lstStyle/>
          <a:p>
            <a:r>
              <a:rPr lang="en-US" sz="2400" dirty="0" smtClean="0"/>
              <a:t>The Bluespec compiler determines which rules among the rules whose guards are ready can be executed concurrently</a:t>
            </a:r>
          </a:p>
          <a:p>
            <a:r>
              <a:rPr lang="en-US" sz="2400" dirty="0"/>
              <a:t>It </a:t>
            </a:r>
            <a:r>
              <a:rPr lang="en-US" sz="2400" dirty="0" smtClean="0"/>
              <a:t>then divides the rules into disjoint sets such that the rules within each set are conflict free</a:t>
            </a:r>
            <a:endParaRPr lang="en-US" sz="2400" dirty="0"/>
          </a:p>
          <a:p>
            <a:r>
              <a:rPr lang="en-US" sz="2400" dirty="0" smtClean="0"/>
              <a:t>Among conflicting sets of enabled rules it picks one set by some predetermined priority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982" y="4774017"/>
            <a:ext cx="566715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The designers need to develop </a:t>
            </a:r>
            <a:r>
              <a:rPr lang="en-US" dirty="0" smtClean="0"/>
              <a:t>intuition </a:t>
            </a:r>
            <a:r>
              <a:rPr lang="en-US" dirty="0"/>
              <a:t>about which rules can be executed concurrently and which ones conflict and thus, must be executed one by one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55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Bluespec</a:t>
            </a:r>
            <a:r>
              <a:rPr lang="en-US" sz="2800" dirty="0" smtClean="0"/>
              <a:t> features</a:t>
            </a:r>
          </a:p>
          <a:p>
            <a:pPr lvl="1"/>
            <a:r>
              <a:rPr lang="en-US" sz="2400" dirty="0" smtClean="0"/>
              <a:t>Structures</a:t>
            </a:r>
          </a:p>
          <a:p>
            <a:pPr lvl="1"/>
            <a:r>
              <a:rPr lang="en-US" sz="2400" dirty="0" smtClean="0"/>
              <a:t>Overloading</a:t>
            </a:r>
          </a:p>
          <a:p>
            <a:r>
              <a:rPr lang="en-US" dirty="0" smtClean="0"/>
              <a:t>Pipelining</a:t>
            </a:r>
          </a:p>
          <a:p>
            <a:pPr lvl="1"/>
            <a:r>
              <a:rPr lang="en-US" dirty="0" smtClean="0"/>
              <a:t>Registers, with and without valid</a:t>
            </a:r>
          </a:p>
          <a:p>
            <a:pPr lvl="1"/>
            <a:r>
              <a:rPr lang="en-US" dirty="0" smtClean="0"/>
              <a:t>FIFOs</a:t>
            </a:r>
          </a:p>
          <a:p>
            <a:r>
              <a:rPr lang="en-US" dirty="0" smtClean="0"/>
              <a:t>Next: More on executing </a:t>
            </a:r>
            <a:r>
              <a:rPr lang="en-US" dirty="0" err="1" smtClean="0"/>
              <a:t>Bluespec</a:t>
            </a:r>
            <a:r>
              <a:rPr lang="en-US" smtClean="0"/>
              <a:t> rules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50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4-way Butterfly Node</a:t>
            </a:r>
          </a:p>
        </p:txBody>
      </p:sp>
      <p:sp>
        <p:nvSpPr>
          <p:cNvPr id="138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88785" y="3701681"/>
            <a:ext cx="7991475" cy="6413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function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 Vector#(4,Complex)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bfly4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		    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(Vector#(4,Complex) t,  Vector#(4,Complex) x);</a:t>
            </a:r>
          </a:p>
        </p:txBody>
      </p:sp>
      <p:sp>
        <p:nvSpPr>
          <p:cNvPr id="1382454" name="Rectangle 5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86770" y="4524154"/>
            <a:ext cx="7772400" cy="110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sz="2400" dirty="0" smtClean="0"/>
              <a:t>t’s (twiddle coefficients) are mathematically derivable constants for each bfly4 and depend upon the position of bfly4 the in the network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333625" y="1619250"/>
            <a:ext cx="3478213" cy="1811338"/>
            <a:chOff x="1470" y="1020"/>
            <a:chExt cx="2191" cy="1141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 bwMode="auto">
            <a:xfrm>
              <a:off x="1870" y="1020"/>
              <a:ext cx="1791" cy="1116"/>
              <a:chOff x="726" y="2802"/>
              <a:chExt cx="2244" cy="1398"/>
            </a:xfrm>
          </p:grpSpPr>
          <p:grpSp>
            <p:nvGrpSpPr>
              <p:cNvPr id="6" name="Group 6"/>
              <p:cNvGrpSpPr>
                <a:grpSpLocks noChangeAspect="1"/>
              </p:cNvGrpSpPr>
              <p:nvPr/>
            </p:nvGrpSpPr>
            <p:grpSpPr bwMode="auto">
              <a:xfrm>
                <a:off x="2766" y="2952"/>
                <a:ext cx="204" cy="1026"/>
                <a:chOff x="2766" y="2952"/>
                <a:chExt cx="114" cy="1026"/>
              </a:xfrm>
            </p:grpSpPr>
            <p:sp>
              <p:nvSpPr>
                <p:cNvPr id="7223" name="Line 7"/>
                <p:cNvSpPr>
                  <a:spLocks noChangeAspect="1" noChangeShapeType="1"/>
                </p:cNvSpPr>
                <p:nvPr/>
              </p:nvSpPr>
              <p:spPr bwMode="auto">
                <a:xfrm>
                  <a:off x="2766" y="2952"/>
                  <a:ext cx="11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4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2766" y="3294"/>
                  <a:ext cx="11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5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2766" y="3636"/>
                  <a:ext cx="11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6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2766" y="3978"/>
                  <a:ext cx="11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1"/>
              <p:cNvGrpSpPr>
                <a:grpSpLocks noChangeAspect="1"/>
              </p:cNvGrpSpPr>
              <p:nvPr/>
            </p:nvGrpSpPr>
            <p:grpSpPr bwMode="auto">
              <a:xfrm>
                <a:off x="726" y="2802"/>
                <a:ext cx="2094" cy="1398"/>
                <a:chOff x="726" y="2802"/>
                <a:chExt cx="2094" cy="1398"/>
              </a:xfrm>
            </p:grpSpPr>
            <p:sp>
              <p:nvSpPr>
                <p:cNvPr id="7182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930" y="2841"/>
                  <a:ext cx="231" cy="231"/>
                </a:xfrm>
                <a:prstGeom prst="ellips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>
                      <a:solidFill>
                        <a:schemeClr val="bg2"/>
                      </a:solidFill>
                    </a:rPr>
                    <a:t>*</a:t>
                  </a:r>
                </a:p>
              </p:txBody>
            </p:sp>
            <p:sp>
              <p:nvSpPr>
                <p:cNvPr id="7183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30" y="3870"/>
                  <a:ext cx="231" cy="2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*</a:t>
                  </a:r>
                </a:p>
              </p:txBody>
            </p:sp>
            <p:sp>
              <p:nvSpPr>
                <p:cNvPr id="7184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930" y="3184"/>
                  <a:ext cx="231" cy="2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*</a:t>
                  </a:r>
                </a:p>
              </p:txBody>
            </p:sp>
            <p:sp>
              <p:nvSpPr>
                <p:cNvPr id="7185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930" y="3527"/>
                  <a:ext cx="231" cy="2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*</a:t>
                  </a:r>
                </a:p>
              </p:txBody>
            </p:sp>
            <p:grpSp>
              <p:nvGrpSpPr>
                <p:cNvPr id="8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1464" y="2838"/>
                  <a:ext cx="231" cy="1260"/>
                  <a:chOff x="984" y="1062"/>
                  <a:chExt cx="462" cy="2520"/>
                </a:xfrm>
              </p:grpSpPr>
              <p:sp>
                <p:nvSpPr>
                  <p:cNvPr id="7219" name="Oval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84" y="1062"/>
                    <a:ext cx="462" cy="46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+</a:t>
                    </a:r>
                  </a:p>
                </p:txBody>
              </p:sp>
              <p:sp>
                <p:nvSpPr>
                  <p:cNvPr id="7220" name="Oval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84" y="3120"/>
                    <a:ext cx="462" cy="46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-</a:t>
                    </a:r>
                  </a:p>
                </p:txBody>
              </p:sp>
              <p:sp>
                <p:nvSpPr>
                  <p:cNvPr id="7221" name="Oval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84" y="1748"/>
                    <a:ext cx="462" cy="46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-</a:t>
                    </a:r>
                  </a:p>
                </p:txBody>
              </p:sp>
              <p:sp>
                <p:nvSpPr>
                  <p:cNvPr id="7222" name="Oval 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84" y="2434"/>
                    <a:ext cx="462" cy="46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+</a:t>
                    </a:r>
                  </a:p>
                </p:txBody>
              </p:sp>
            </p:grpSp>
            <p:grpSp>
              <p:nvGrpSpPr>
                <p:cNvPr id="9" name="Group 21"/>
                <p:cNvGrpSpPr>
                  <a:grpSpLocks noChangeAspect="1"/>
                </p:cNvGrpSpPr>
                <p:nvPr/>
              </p:nvGrpSpPr>
              <p:grpSpPr bwMode="auto">
                <a:xfrm>
                  <a:off x="2532" y="2838"/>
                  <a:ext cx="231" cy="1260"/>
                  <a:chOff x="984" y="1062"/>
                  <a:chExt cx="462" cy="2520"/>
                </a:xfrm>
              </p:grpSpPr>
              <p:sp>
                <p:nvSpPr>
                  <p:cNvPr id="7215" name="Oval 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84" y="1062"/>
                    <a:ext cx="462" cy="46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+</a:t>
                    </a:r>
                  </a:p>
                </p:txBody>
              </p:sp>
              <p:sp>
                <p:nvSpPr>
                  <p:cNvPr id="7216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84" y="3120"/>
                    <a:ext cx="462" cy="46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-</a:t>
                    </a:r>
                  </a:p>
                </p:txBody>
              </p:sp>
              <p:sp>
                <p:nvSpPr>
                  <p:cNvPr id="7217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84" y="1748"/>
                    <a:ext cx="462" cy="46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-</a:t>
                    </a:r>
                  </a:p>
                </p:txBody>
              </p:sp>
              <p:sp>
                <p:nvSpPr>
                  <p:cNvPr id="7218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84" y="2434"/>
                    <a:ext cx="462" cy="46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+</a:t>
                    </a:r>
                  </a:p>
                </p:txBody>
              </p:sp>
            </p:grpSp>
            <p:sp>
              <p:nvSpPr>
                <p:cNvPr id="7188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1998" y="3867"/>
                  <a:ext cx="231" cy="2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*i</a:t>
                  </a:r>
                </a:p>
              </p:txBody>
            </p:sp>
            <p:sp>
              <p:nvSpPr>
                <p:cNvPr id="7189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1161" y="2958"/>
                  <a:ext cx="30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0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1701" y="2958"/>
                  <a:ext cx="82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1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692" y="3270"/>
                  <a:ext cx="83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2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695" y="3615"/>
                  <a:ext cx="83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3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695" y="3984"/>
                  <a:ext cx="29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4" name="Line 32"/>
                <p:cNvSpPr>
                  <a:spLocks noChangeAspect="1" noChangeShapeType="1"/>
                </p:cNvSpPr>
                <p:nvPr/>
              </p:nvSpPr>
              <p:spPr bwMode="auto">
                <a:xfrm>
                  <a:off x="2232" y="4008"/>
                  <a:ext cx="29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5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1158" y="3984"/>
                  <a:ext cx="29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6" name="Line 3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161" y="3684"/>
                  <a:ext cx="309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7" name="Line 3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164" y="3351"/>
                  <a:ext cx="309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8" name="Line 36"/>
                <p:cNvSpPr>
                  <a:spLocks noChangeAspect="1" noChangeShapeType="1"/>
                </p:cNvSpPr>
                <p:nvPr/>
              </p:nvSpPr>
              <p:spPr bwMode="auto">
                <a:xfrm>
                  <a:off x="1167" y="3315"/>
                  <a:ext cx="297" cy="6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9" name="Line 37"/>
                <p:cNvSpPr>
                  <a:spLocks noChangeAspect="1" noChangeShapeType="1"/>
                </p:cNvSpPr>
                <p:nvPr/>
              </p:nvSpPr>
              <p:spPr bwMode="auto">
                <a:xfrm>
                  <a:off x="1161" y="3306"/>
                  <a:ext cx="297" cy="30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0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1164" y="2973"/>
                  <a:ext cx="297" cy="30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1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1716" y="2973"/>
                  <a:ext cx="822" cy="6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2" name="Line 40"/>
                <p:cNvSpPr>
                  <a:spLocks noChangeAspect="1" noChangeShapeType="1"/>
                </p:cNvSpPr>
                <p:nvPr/>
              </p:nvSpPr>
              <p:spPr bwMode="auto">
                <a:xfrm>
                  <a:off x="1695" y="3303"/>
                  <a:ext cx="849" cy="6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3" name="Line 4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704" y="2985"/>
                  <a:ext cx="834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4" name="Line 4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235" y="3330"/>
                  <a:ext cx="300" cy="6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5" name="Line 4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161" y="3009"/>
                  <a:ext cx="309" cy="64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726" y="2949"/>
                  <a:ext cx="2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726" y="3312"/>
                  <a:ext cx="2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46"/>
                <p:cNvSpPr>
                  <a:spLocks noChangeAspect="1" noChangeShapeType="1"/>
                </p:cNvSpPr>
                <p:nvPr/>
              </p:nvSpPr>
              <p:spPr bwMode="auto">
                <a:xfrm>
                  <a:off x="726" y="3648"/>
                  <a:ext cx="2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9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726" y="3996"/>
                  <a:ext cx="2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0" name="Freeform 48"/>
                <p:cNvSpPr>
                  <a:spLocks noChangeAspect="1"/>
                </p:cNvSpPr>
                <p:nvPr/>
              </p:nvSpPr>
              <p:spPr bwMode="auto">
                <a:xfrm>
                  <a:off x="873" y="3072"/>
                  <a:ext cx="171" cy="69"/>
                </a:xfrm>
                <a:custGeom>
                  <a:avLst/>
                  <a:gdLst>
                    <a:gd name="T0" fmla="*/ 0 w 342"/>
                    <a:gd name="T1" fmla="*/ 17 h 138"/>
                    <a:gd name="T2" fmla="*/ 43 w 342"/>
                    <a:gd name="T3" fmla="*/ 17 h 138"/>
                    <a:gd name="T4" fmla="*/ 43 w 342"/>
                    <a:gd name="T5" fmla="*/ 0 h 138"/>
                    <a:gd name="T6" fmla="*/ 0 60000 65536"/>
                    <a:gd name="T7" fmla="*/ 0 60000 65536"/>
                    <a:gd name="T8" fmla="*/ 0 60000 65536"/>
                    <a:gd name="T9" fmla="*/ 0 w 342"/>
                    <a:gd name="T10" fmla="*/ 0 h 138"/>
                    <a:gd name="T11" fmla="*/ 342 w 34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" h="138">
                      <a:moveTo>
                        <a:pt x="0" y="138"/>
                      </a:moveTo>
                      <a:lnTo>
                        <a:pt x="342" y="138"/>
                      </a:lnTo>
                      <a:lnTo>
                        <a:pt x="34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1" name="Freeform 49"/>
                <p:cNvSpPr>
                  <a:spLocks noChangeAspect="1"/>
                </p:cNvSpPr>
                <p:nvPr/>
              </p:nvSpPr>
              <p:spPr bwMode="auto">
                <a:xfrm>
                  <a:off x="732" y="3417"/>
                  <a:ext cx="306" cy="69"/>
                </a:xfrm>
                <a:custGeom>
                  <a:avLst/>
                  <a:gdLst>
                    <a:gd name="T0" fmla="*/ 0 w 342"/>
                    <a:gd name="T1" fmla="*/ 17 h 138"/>
                    <a:gd name="T2" fmla="*/ 245 w 342"/>
                    <a:gd name="T3" fmla="*/ 17 h 138"/>
                    <a:gd name="T4" fmla="*/ 245 w 342"/>
                    <a:gd name="T5" fmla="*/ 0 h 138"/>
                    <a:gd name="T6" fmla="*/ 0 60000 65536"/>
                    <a:gd name="T7" fmla="*/ 0 60000 65536"/>
                    <a:gd name="T8" fmla="*/ 0 60000 65536"/>
                    <a:gd name="T9" fmla="*/ 0 w 342"/>
                    <a:gd name="T10" fmla="*/ 0 h 138"/>
                    <a:gd name="T11" fmla="*/ 342 w 34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" h="138">
                      <a:moveTo>
                        <a:pt x="0" y="138"/>
                      </a:moveTo>
                      <a:lnTo>
                        <a:pt x="342" y="138"/>
                      </a:lnTo>
                      <a:lnTo>
                        <a:pt x="34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2" name="Freeform 50"/>
                <p:cNvSpPr>
                  <a:spLocks noChangeAspect="1"/>
                </p:cNvSpPr>
                <p:nvPr/>
              </p:nvSpPr>
              <p:spPr bwMode="auto">
                <a:xfrm>
                  <a:off x="732" y="3753"/>
                  <a:ext cx="306" cy="69"/>
                </a:xfrm>
                <a:custGeom>
                  <a:avLst/>
                  <a:gdLst>
                    <a:gd name="T0" fmla="*/ 0 w 342"/>
                    <a:gd name="T1" fmla="*/ 17 h 138"/>
                    <a:gd name="T2" fmla="*/ 245 w 342"/>
                    <a:gd name="T3" fmla="*/ 17 h 138"/>
                    <a:gd name="T4" fmla="*/ 245 w 342"/>
                    <a:gd name="T5" fmla="*/ 0 h 138"/>
                    <a:gd name="T6" fmla="*/ 0 60000 65536"/>
                    <a:gd name="T7" fmla="*/ 0 60000 65536"/>
                    <a:gd name="T8" fmla="*/ 0 60000 65536"/>
                    <a:gd name="T9" fmla="*/ 0 w 342"/>
                    <a:gd name="T10" fmla="*/ 0 h 138"/>
                    <a:gd name="T11" fmla="*/ 342 w 34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" h="138">
                      <a:moveTo>
                        <a:pt x="0" y="138"/>
                      </a:moveTo>
                      <a:lnTo>
                        <a:pt x="342" y="138"/>
                      </a:lnTo>
                      <a:lnTo>
                        <a:pt x="34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3" name="Freeform 51"/>
                <p:cNvSpPr>
                  <a:spLocks noChangeAspect="1"/>
                </p:cNvSpPr>
                <p:nvPr/>
              </p:nvSpPr>
              <p:spPr bwMode="auto">
                <a:xfrm>
                  <a:off x="735" y="4101"/>
                  <a:ext cx="306" cy="69"/>
                </a:xfrm>
                <a:custGeom>
                  <a:avLst/>
                  <a:gdLst>
                    <a:gd name="T0" fmla="*/ 0 w 342"/>
                    <a:gd name="T1" fmla="*/ 17 h 138"/>
                    <a:gd name="T2" fmla="*/ 245 w 342"/>
                    <a:gd name="T3" fmla="*/ 17 h 138"/>
                    <a:gd name="T4" fmla="*/ 245 w 342"/>
                    <a:gd name="T5" fmla="*/ 0 h 138"/>
                    <a:gd name="T6" fmla="*/ 0 60000 65536"/>
                    <a:gd name="T7" fmla="*/ 0 60000 65536"/>
                    <a:gd name="T8" fmla="*/ 0 60000 65536"/>
                    <a:gd name="T9" fmla="*/ 0 w 342"/>
                    <a:gd name="T10" fmla="*/ 0 h 138"/>
                    <a:gd name="T11" fmla="*/ 342 w 34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" h="138">
                      <a:moveTo>
                        <a:pt x="0" y="138"/>
                      </a:moveTo>
                      <a:lnTo>
                        <a:pt x="342" y="138"/>
                      </a:lnTo>
                      <a:lnTo>
                        <a:pt x="34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4" name="Rectangle 52"/>
                <p:cNvSpPr>
                  <a:spLocks noChangeAspect="1" noChangeArrowheads="1"/>
                </p:cNvSpPr>
                <p:nvPr/>
              </p:nvSpPr>
              <p:spPr bwMode="auto">
                <a:xfrm>
                  <a:off x="789" y="2802"/>
                  <a:ext cx="2031" cy="139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178" name="Text Box 55"/>
            <p:cNvSpPr txBox="1">
              <a:spLocks noChangeArrowheads="1"/>
            </p:cNvSpPr>
            <p:nvPr/>
          </p:nvSpPr>
          <p:spPr bwMode="auto">
            <a:xfrm>
              <a:off x="1470" y="1044"/>
              <a:ext cx="319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40000"/>
                </a:spcBef>
                <a:buFont typeface="Wingdings" pitchFamily="-96" charset="2"/>
                <a:buNone/>
              </a:pPr>
              <a:r>
                <a:rPr lang="en-US" dirty="0" smtClean="0"/>
                <a:t>x</a:t>
              </a:r>
              <a:r>
                <a:rPr lang="en-US" baseline="-25000" dirty="0" smtClean="0"/>
                <a:t>0</a:t>
              </a:r>
              <a:endParaRPr lang="en-US" dirty="0"/>
            </a:p>
            <a:p>
              <a:pPr>
                <a:spcBef>
                  <a:spcPct val="40000"/>
                </a:spcBef>
                <a:buFont typeface="Wingdings" pitchFamily="-96" charset="2"/>
                <a:buNone/>
              </a:pPr>
              <a:r>
                <a:rPr lang="en-US" dirty="0" smtClean="0"/>
                <a:t>x</a:t>
              </a:r>
              <a:r>
                <a:rPr lang="en-US" baseline="-25000" dirty="0" smtClean="0"/>
                <a:t>1 </a:t>
              </a:r>
              <a:endParaRPr lang="en-US" baseline="-25000" dirty="0"/>
            </a:p>
            <a:p>
              <a:pPr>
                <a:spcBef>
                  <a:spcPct val="40000"/>
                </a:spcBef>
                <a:buFont typeface="Wingdings" pitchFamily="-96" charset="2"/>
                <a:buNone/>
              </a:pPr>
              <a:r>
                <a:rPr lang="en-US" dirty="0" smtClean="0"/>
                <a:t>x</a:t>
              </a:r>
              <a:r>
                <a:rPr lang="en-US" baseline="-25000" dirty="0" smtClean="0"/>
                <a:t>2 </a:t>
              </a:r>
              <a:endParaRPr lang="en-US" baseline="-25000" dirty="0"/>
            </a:p>
            <a:p>
              <a:pPr>
                <a:spcBef>
                  <a:spcPct val="40000"/>
                </a:spcBef>
                <a:buFont typeface="Wingdings" pitchFamily="-96" charset="2"/>
                <a:buNone/>
              </a:pPr>
              <a:r>
                <a:rPr lang="en-US" dirty="0" smtClean="0"/>
                <a:t>x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179" name="Text Box 56"/>
            <p:cNvSpPr txBox="1">
              <a:spLocks noChangeArrowheads="1"/>
            </p:cNvSpPr>
            <p:nvPr/>
          </p:nvSpPr>
          <p:spPr bwMode="auto">
            <a:xfrm>
              <a:off x="1678" y="1172"/>
              <a:ext cx="287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40000"/>
                </a:spcBef>
                <a:buFont typeface="Wingdings" pitchFamily="-96" charset="2"/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0</a:t>
              </a:r>
              <a:endParaRPr lang="en-US" dirty="0"/>
            </a:p>
            <a:p>
              <a:pPr>
                <a:spcBef>
                  <a:spcPct val="40000"/>
                </a:spcBef>
                <a:buFont typeface="Wingdings" pitchFamily="-96" charset="2"/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1 </a:t>
              </a:r>
              <a:endParaRPr lang="en-US" baseline="-25000" dirty="0"/>
            </a:p>
            <a:p>
              <a:pPr>
                <a:spcBef>
                  <a:spcPct val="40000"/>
                </a:spcBef>
                <a:buFont typeface="Wingdings" pitchFamily="-96" charset="2"/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2 </a:t>
              </a:r>
              <a:endParaRPr lang="en-US" baseline="-25000" dirty="0"/>
            </a:p>
            <a:p>
              <a:pPr>
                <a:spcBef>
                  <a:spcPct val="40000"/>
                </a:spcBef>
                <a:buFont typeface="Wingdings" pitchFamily="-96" charset="2"/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3" grpId="0"/>
      <p:bldP spid="138245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BSV code: 4-way Butterfly</a:t>
            </a: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0075" y="1552575"/>
            <a:ext cx="8363172" cy="4400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b="1" dirty="0" smtClean="0">
                <a:latin typeface="Courier New" pitchFamily="49" charset="0"/>
              </a:rPr>
              <a:t>function</a:t>
            </a:r>
            <a:r>
              <a:rPr lang="en-US" sz="1600" dirty="0" smtClean="0">
                <a:latin typeface="Courier New" pitchFamily="49" charset="0"/>
              </a:rPr>
              <a:t> Vector#(4,Complex#(s))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bfly4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         (Vector#(4,Complex#(s)) t,  Vector#(4,Complex#(s)) x);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Vector#(4,Complex#(s)) m, y, z;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m[0] = x[0] * t[0]; m[1] = x[1] * t[1]; 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m[2] = x[2] * t[2]; m[3] = x[3] * t[3];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y[0] = m[0] + m[2]; y[1] = m[0] – m[2]; 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y[2] = m[1] + m[3]; y[3] =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*(m[1] – m[3]);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z[0] = y[0] + y[2]; z[1] = y[1] + y[3];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z[2] = y[0] – y[2]; z[3] = y[1] – y[3];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</a:rPr>
              <a:t>return</a:t>
            </a:r>
            <a:r>
              <a:rPr lang="en-US" sz="1600" dirty="0" smtClean="0">
                <a:latin typeface="Courier New" pitchFamily="49" charset="0"/>
              </a:rPr>
              <a:t>(z);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b="1" dirty="0" err="1" smtClean="0">
                <a:latin typeface="Courier New" pitchFamily="49" charset="0"/>
              </a:rPr>
              <a:t>endfunction</a:t>
            </a:r>
            <a:endParaRPr lang="en-US" sz="1600" b="1" dirty="0" smtClean="0">
              <a:latin typeface="Courier New" pitchFamily="49" charset="0"/>
            </a:endParaRPr>
          </a:p>
        </p:txBody>
      </p:sp>
      <p:sp>
        <p:nvSpPr>
          <p:cNvPr id="1430532" name="Text Box 4"/>
          <p:cNvSpPr txBox="1">
            <a:spLocks noChangeArrowheads="1"/>
          </p:cNvSpPr>
          <p:nvPr/>
        </p:nvSpPr>
        <p:spPr bwMode="auto">
          <a:xfrm>
            <a:off x="6022975" y="4676775"/>
            <a:ext cx="27781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-96" charset="2"/>
              <a:buNone/>
            </a:pPr>
            <a:r>
              <a:rPr lang="en-US" dirty="0">
                <a:solidFill>
                  <a:schemeClr val="tx2"/>
                </a:solidFill>
              </a:rPr>
              <a:t>Polymorphic code: works on any type of numbers for which *, + and - have been defined</a:t>
            </a: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6029325" y="2152650"/>
            <a:ext cx="2843213" cy="1771650"/>
            <a:chOff x="726" y="2802"/>
            <a:chExt cx="2244" cy="1398"/>
          </a:xfrm>
        </p:grpSpPr>
        <p:grpSp>
          <p:nvGrpSpPr>
            <p:cNvPr id="5" name="Group 6"/>
            <p:cNvGrpSpPr>
              <a:grpSpLocks noChangeAspect="1"/>
            </p:cNvGrpSpPr>
            <p:nvPr/>
          </p:nvGrpSpPr>
          <p:grpSpPr bwMode="auto">
            <a:xfrm>
              <a:off x="2766" y="2952"/>
              <a:ext cx="204" cy="1026"/>
              <a:chOff x="2766" y="2952"/>
              <a:chExt cx="114" cy="1026"/>
            </a:xfrm>
          </p:grpSpPr>
          <p:sp>
            <p:nvSpPr>
              <p:cNvPr id="8254" name="Line 7"/>
              <p:cNvSpPr>
                <a:spLocks noChangeAspect="1" noChangeShapeType="1"/>
              </p:cNvSpPr>
              <p:nvPr/>
            </p:nvSpPr>
            <p:spPr bwMode="auto">
              <a:xfrm>
                <a:off x="2766" y="2952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5" name="Line 8"/>
              <p:cNvSpPr>
                <a:spLocks noChangeAspect="1" noChangeShapeType="1"/>
              </p:cNvSpPr>
              <p:nvPr/>
            </p:nvSpPr>
            <p:spPr bwMode="auto">
              <a:xfrm>
                <a:off x="2766" y="3294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Line 9"/>
              <p:cNvSpPr>
                <a:spLocks noChangeAspect="1" noChangeShapeType="1"/>
              </p:cNvSpPr>
              <p:nvPr/>
            </p:nvSpPr>
            <p:spPr bwMode="auto">
              <a:xfrm>
                <a:off x="2766" y="3636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Line 10"/>
              <p:cNvSpPr>
                <a:spLocks noChangeAspect="1" noChangeShapeType="1"/>
              </p:cNvSpPr>
              <p:nvPr/>
            </p:nvSpPr>
            <p:spPr bwMode="auto">
              <a:xfrm>
                <a:off x="2766" y="3978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1"/>
            <p:cNvGrpSpPr>
              <a:grpSpLocks noChangeAspect="1"/>
            </p:cNvGrpSpPr>
            <p:nvPr/>
          </p:nvGrpSpPr>
          <p:grpSpPr bwMode="auto">
            <a:xfrm>
              <a:off x="726" y="2802"/>
              <a:ext cx="2094" cy="1398"/>
              <a:chOff x="726" y="2802"/>
              <a:chExt cx="2094" cy="1398"/>
            </a:xfrm>
          </p:grpSpPr>
          <p:sp>
            <p:nvSpPr>
              <p:cNvPr id="8213" name="Oval 12"/>
              <p:cNvSpPr>
                <a:spLocks noChangeAspect="1" noChangeArrowheads="1"/>
              </p:cNvSpPr>
              <p:nvPr/>
            </p:nvSpPr>
            <p:spPr bwMode="auto">
              <a:xfrm>
                <a:off x="930" y="2841"/>
                <a:ext cx="231" cy="231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>
                    <a:solidFill>
                      <a:schemeClr val="bg2"/>
                    </a:solidFill>
                  </a:rPr>
                  <a:t>*</a:t>
                </a:r>
              </a:p>
            </p:txBody>
          </p:sp>
          <p:sp>
            <p:nvSpPr>
              <p:cNvPr id="8214" name="Oval 13"/>
              <p:cNvSpPr>
                <a:spLocks noChangeAspect="1" noChangeArrowheads="1"/>
              </p:cNvSpPr>
              <p:nvPr/>
            </p:nvSpPr>
            <p:spPr bwMode="auto">
              <a:xfrm>
                <a:off x="930" y="3870"/>
                <a:ext cx="231" cy="23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*</a:t>
                </a:r>
              </a:p>
            </p:txBody>
          </p:sp>
          <p:sp>
            <p:nvSpPr>
              <p:cNvPr id="8215" name="Oval 14"/>
              <p:cNvSpPr>
                <a:spLocks noChangeAspect="1" noChangeArrowheads="1"/>
              </p:cNvSpPr>
              <p:nvPr/>
            </p:nvSpPr>
            <p:spPr bwMode="auto">
              <a:xfrm>
                <a:off x="930" y="3184"/>
                <a:ext cx="231" cy="23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*</a:t>
                </a:r>
              </a:p>
            </p:txBody>
          </p:sp>
          <p:sp>
            <p:nvSpPr>
              <p:cNvPr id="8216" name="Oval 15"/>
              <p:cNvSpPr>
                <a:spLocks noChangeAspect="1" noChangeArrowheads="1"/>
              </p:cNvSpPr>
              <p:nvPr/>
            </p:nvSpPr>
            <p:spPr bwMode="auto">
              <a:xfrm>
                <a:off x="930" y="3527"/>
                <a:ext cx="231" cy="23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*</a:t>
                </a:r>
              </a:p>
            </p:txBody>
          </p:sp>
          <p:grpSp>
            <p:nvGrpSpPr>
              <p:cNvPr id="7" name="Group 16"/>
              <p:cNvGrpSpPr>
                <a:grpSpLocks noChangeAspect="1"/>
              </p:cNvGrpSpPr>
              <p:nvPr/>
            </p:nvGrpSpPr>
            <p:grpSpPr bwMode="auto">
              <a:xfrm>
                <a:off x="1464" y="2838"/>
                <a:ext cx="231" cy="1260"/>
                <a:chOff x="984" y="1062"/>
                <a:chExt cx="462" cy="2520"/>
              </a:xfrm>
            </p:grpSpPr>
            <p:sp>
              <p:nvSpPr>
                <p:cNvPr id="8250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984" y="1062"/>
                  <a:ext cx="462" cy="4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+</a:t>
                  </a:r>
                </a:p>
              </p:txBody>
            </p:sp>
            <p:sp>
              <p:nvSpPr>
                <p:cNvPr id="8251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984" y="3120"/>
                  <a:ext cx="462" cy="4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-</a:t>
                  </a:r>
                </a:p>
              </p:txBody>
            </p:sp>
            <p:sp>
              <p:nvSpPr>
                <p:cNvPr id="8252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984" y="1748"/>
                  <a:ext cx="462" cy="4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-</a:t>
                  </a:r>
                </a:p>
              </p:txBody>
            </p:sp>
            <p:sp>
              <p:nvSpPr>
                <p:cNvPr id="8253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984" y="2434"/>
                  <a:ext cx="462" cy="4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+</a:t>
                  </a:r>
                </a:p>
              </p:txBody>
            </p:sp>
          </p:grpSp>
          <p:grpSp>
            <p:nvGrpSpPr>
              <p:cNvPr id="8" name="Group 21"/>
              <p:cNvGrpSpPr>
                <a:grpSpLocks noChangeAspect="1"/>
              </p:cNvGrpSpPr>
              <p:nvPr/>
            </p:nvGrpSpPr>
            <p:grpSpPr bwMode="auto">
              <a:xfrm>
                <a:off x="2532" y="2838"/>
                <a:ext cx="231" cy="1260"/>
                <a:chOff x="984" y="1062"/>
                <a:chExt cx="462" cy="2520"/>
              </a:xfrm>
            </p:grpSpPr>
            <p:sp>
              <p:nvSpPr>
                <p:cNvPr id="8246" name="Oval 22"/>
                <p:cNvSpPr>
                  <a:spLocks noChangeAspect="1" noChangeArrowheads="1"/>
                </p:cNvSpPr>
                <p:nvPr/>
              </p:nvSpPr>
              <p:spPr bwMode="auto">
                <a:xfrm>
                  <a:off x="984" y="1062"/>
                  <a:ext cx="462" cy="4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+</a:t>
                  </a:r>
                </a:p>
              </p:txBody>
            </p:sp>
            <p:sp>
              <p:nvSpPr>
                <p:cNvPr id="8247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984" y="3120"/>
                  <a:ext cx="462" cy="4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-</a:t>
                  </a:r>
                </a:p>
              </p:txBody>
            </p:sp>
            <p:sp>
              <p:nvSpPr>
                <p:cNvPr id="8248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984" y="1748"/>
                  <a:ext cx="462" cy="4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-</a:t>
                  </a:r>
                </a:p>
              </p:txBody>
            </p:sp>
            <p:sp>
              <p:nvSpPr>
                <p:cNvPr id="8249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984" y="2434"/>
                  <a:ext cx="462" cy="4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+</a:t>
                  </a:r>
                </a:p>
              </p:txBody>
            </p:sp>
          </p:grpSp>
          <p:sp>
            <p:nvSpPr>
              <p:cNvPr id="8219" name="Oval 26"/>
              <p:cNvSpPr>
                <a:spLocks noChangeAspect="1" noChangeArrowheads="1"/>
              </p:cNvSpPr>
              <p:nvPr/>
            </p:nvSpPr>
            <p:spPr bwMode="auto">
              <a:xfrm>
                <a:off x="1998" y="3867"/>
                <a:ext cx="231" cy="23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*i</a:t>
                </a:r>
              </a:p>
            </p:txBody>
          </p:sp>
          <p:sp>
            <p:nvSpPr>
              <p:cNvPr id="8220" name="Line 27"/>
              <p:cNvSpPr>
                <a:spLocks noChangeAspect="1" noChangeShapeType="1"/>
              </p:cNvSpPr>
              <p:nvPr/>
            </p:nvSpPr>
            <p:spPr bwMode="auto">
              <a:xfrm>
                <a:off x="1161" y="2958"/>
                <a:ext cx="30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1" name="Line 28"/>
              <p:cNvSpPr>
                <a:spLocks noChangeAspect="1" noChangeShapeType="1"/>
              </p:cNvSpPr>
              <p:nvPr/>
            </p:nvSpPr>
            <p:spPr bwMode="auto">
              <a:xfrm>
                <a:off x="1701" y="2958"/>
                <a:ext cx="8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2" name="Line 29"/>
              <p:cNvSpPr>
                <a:spLocks noChangeAspect="1" noChangeShapeType="1"/>
              </p:cNvSpPr>
              <p:nvPr/>
            </p:nvSpPr>
            <p:spPr bwMode="auto">
              <a:xfrm>
                <a:off x="1692" y="3270"/>
                <a:ext cx="8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3" name="Line 30"/>
              <p:cNvSpPr>
                <a:spLocks noChangeAspect="1" noChangeShapeType="1"/>
              </p:cNvSpPr>
              <p:nvPr/>
            </p:nvSpPr>
            <p:spPr bwMode="auto">
              <a:xfrm>
                <a:off x="1695" y="3615"/>
                <a:ext cx="834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4" name="Line 31"/>
              <p:cNvSpPr>
                <a:spLocks noChangeAspect="1" noChangeShapeType="1"/>
              </p:cNvSpPr>
              <p:nvPr/>
            </p:nvSpPr>
            <p:spPr bwMode="auto">
              <a:xfrm>
                <a:off x="1695" y="3984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5" name="Line 32"/>
              <p:cNvSpPr>
                <a:spLocks noChangeAspect="1" noChangeShapeType="1"/>
              </p:cNvSpPr>
              <p:nvPr/>
            </p:nvSpPr>
            <p:spPr bwMode="auto">
              <a:xfrm>
                <a:off x="2232" y="4008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6" name="Line 33"/>
              <p:cNvSpPr>
                <a:spLocks noChangeAspect="1" noChangeShapeType="1"/>
              </p:cNvSpPr>
              <p:nvPr/>
            </p:nvSpPr>
            <p:spPr bwMode="auto">
              <a:xfrm>
                <a:off x="1158" y="3984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7" name="Line 34"/>
              <p:cNvSpPr>
                <a:spLocks noChangeAspect="1" noChangeShapeType="1"/>
              </p:cNvSpPr>
              <p:nvPr/>
            </p:nvSpPr>
            <p:spPr bwMode="auto">
              <a:xfrm flipV="1">
                <a:off x="1161" y="3684"/>
                <a:ext cx="309" cy="2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8" name="Line 35"/>
              <p:cNvSpPr>
                <a:spLocks noChangeAspect="1" noChangeShapeType="1"/>
              </p:cNvSpPr>
              <p:nvPr/>
            </p:nvSpPr>
            <p:spPr bwMode="auto">
              <a:xfrm flipV="1">
                <a:off x="1164" y="3351"/>
                <a:ext cx="309" cy="2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9" name="Line 36"/>
              <p:cNvSpPr>
                <a:spLocks noChangeAspect="1" noChangeShapeType="1"/>
              </p:cNvSpPr>
              <p:nvPr/>
            </p:nvSpPr>
            <p:spPr bwMode="auto">
              <a:xfrm>
                <a:off x="1167" y="3315"/>
                <a:ext cx="297" cy="6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Line 37"/>
              <p:cNvSpPr>
                <a:spLocks noChangeAspect="1" noChangeShapeType="1"/>
              </p:cNvSpPr>
              <p:nvPr/>
            </p:nvSpPr>
            <p:spPr bwMode="auto">
              <a:xfrm>
                <a:off x="1161" y="3306"/>
                <a:ext cx="297" cy="30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1" name="Line 38"/>
              <p:cNvSpPr>
                <a:spLocks noChangeAspect="1" noChangeShapeType="1"/>
              </p:cNvSpPr>
              <p:nvPr/>
            </p:nvSpPr>
            <p:spPr bwMode="auto">
              <a:xfrm>
                <a:off x="1164" y="2973"/>
                <a:ext cx="297" cy="30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Line 39"/>
              <p:cNvSpPr>
                <a:spLocks noChangeAspect="1" noChangeShapeType="1"/>
              </p:cNvSpPr>
              <p:nvPr/>
            </p:nvSpPr>
            <p:spPr bwMode="auto">
              <a:xfrm>
                <a:off x="1716" y="2973"/>
                <a:ext cx="822" cy="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Line 40"/>
              <p:cNvSpPr>
                <a:spLocks noChangeAspect="1" noChangeShapeType="1"/>
              </p:cNvSpPr>
              <p:nvPr/>
            </p:nvSpPr>
            <p:spPr bwMode="auto">
              <a:xfrm>
                <a:off x="1695" y="3303"/>
                <a:ext cx="849" cy="6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4" name="Line 41"/>
              <p:cNvSpPr>
                <a:spLocks noChangeAspect="1" noChangeShapeType="1"/>
              </p:cNvSpPr>
              <p:nvPr/>
            </p:nvSpPr>
            <p:spPr bwMode="auto">
              <a:xfrm flipV="1">
                <a:off x="1704" y="2985"/>
                <a:ext cx="834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42"/>
              <p:cNvSpPr>
                <a:spLocks noChangeAspect="1" noChangeShapeType="1"/>
              </p:cNvSpPr>
              <p:nvPr/>
            </p:nvSpPr>
            <p:spPr bwMode="auto">
              <a:xfrm flipV="1">
                <a:off x="2235" y="3330"/>
                <a:ext cx="300" cy="6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43"/>
              <p:cNvSpPr>
                <a:spLocks noChangeAspect="1" noChangeShapeType="1"/>
              </p:cNvSpPr>
              <p:nvPr/>
            </p:nvSpPr>
            <p:spPr bwMode="auto">
              <a:xfrm flipV="1">
                <a:off x="1161" y="3009"/>
                <a:ext cx="309" cy="6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7" name="Line 44"/>
              <p:cNvSpPr>
                <a:spLocks noChangeAspect="1" noChangeShapeType="1"/>
              </p:cNvSpPr>
              <p:nvPr/>
            </p:nvSpPr>
            <p:spPr bwMode="auto">
              <a:xfrm>
                <a:off x="726" y="2949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Line 45"/>
              <p:cNvSpPr>
                <a:spLocks noChangeAspect="1" noChangeShapeType="1"/>
              </p:cNvSpPr>
              <p:nvPr/>
            </p:nvSpPr>
            <p:spPr bwMode="auto">
              <a:xfrm>
                <a:off x="726" y="3312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Line 46"/>
              <p:cNvSpPr>
                <a:spLocks noChangeAspect="1" noChangeShapeType="1"/>
              </p:cNvSpPr>
              <p:nvPr/>
            </p:nvSpPr>
            <p:spPr bwMode="auto">
              <a:xfrm>
                <a:off x="726" y="3648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0" name="Line 47"/>
              <p:cNvSpPr>
                <a:spLocks noChangeAspect="1" noChangeShapeType="1"/>
              </p:cNvSpPr>
              <p:nvPr/>
            </p:nvSpPr>
            <p:spPr bwMode="auto">
              <a:xfrm>
                <a:off x="726" y="3996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1" name="Freeform 48"/>
              <p:cNvSpPr>
                <a:spLocks noChangeAspect="1"/>
              </p:cNvSpPr>
              <p:nvPr/>
            </p:nvSpPr>
            <p:spPr bwMode="auto">
              <a:xfrm>
                <a:off x="873" y="3072"/>
                <a:ext cx="171" cy="69"/>
              </a:xfrm>
              <a:custGeom>
                <a:avLst/>
                <a:gdLst>
                  <a:gd name="T0" fmla="*/ 0 w 342"/>
                  <a:gd name="T1" fmla="*/ 17 h 138"/>
                  <a:gd name="T2" fmla="*/ 43 w 342"/>
                  <a:gd name="T3" fmla="*/ 17 h 138"/>
                  <a:gd name="T4" fmla="*/ 43 w 342"/>
                  <a:gd name="T5" fmla="*/ 0 h 138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138"/>
                  <a:gd name="T11" fmla="*/ 342 w 342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138">
                    <a:moveTo>
                      <a:pt x="0" y="138"/>
                    </a:moveTo>
                    <a:lnTo>
                      <a:pt x="342" y="138"/>
                    </a:lnTo>
                    <a:lnTo>
                      <a:pt x="34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2" name="Freeform 49"/>
              <p:cNvSpPr>
                <a:spLocks noChangeAspect="1"/>
              </p:cNvSpPr>
              <p:nvPr/>
            </p:nvSpPr>
            <p:spPr bwMode="auto">
              <a:xfrm>
                <a:off x="732" y="3417"/>
                <a:ext cx="306" cy="69"/>
              </a:xfrm>
              <a:custGeom>
                <a:avLst/>
                <a:gdLst>
                  <a:gd name="T0" fmla="*/ 0 w 342"/>
                  <a:gd name="T1" fmla="*/ 17 h 138"/>
                  <a:gd name="T2" fmla="*/ 245 w 342"/>
                  <a:gd name="T3" fmla="*/ 17 h 138"/>
                  <a:gd name="T4" fmla="*/ 245 w 342"/>
                  <a:gd name="T5" fmla="*/ 0 h 138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138"/>
                  <a:gd name="T11" fmla="*/ 342 w 342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138">
                    <a:moveTo>
                      <a:pt x="0" y="138"/>
                    </a:moveTo>
                    <a:lnTo>
                      <a:pt x="342" y="138"/>
                    </a:lnTo>
                    <a:lnTo>
                      <a:pt x="34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3" name="Freeform 50"/>
              <p:cNvSpPr>
                <a:spLocks noChangeAspect="1"/>
              </p:cNvSpPr>
              <p:nvPr/>
            </p:nvSpPr>
            <p:spPr bwMode="auto">
              <a:xfrm>
                <a:off x="732" y="3753"/>
                <a:ext cx="306" cy="69"/>
              </a:xfrm>
              <a:custGeom>
                <a:avLst/>
                <a:gdLst>
                  <a:gd name="T0" fmla="*/ 0 w 342"/>
                  <a:gd name="T1" fmla="*/ 17 h 138"/>
                  <a:gd name="T2" fmla="*/ 245 w 342"/>
                  <a:gd name="T3" fmla="*/ 17 h 138"/>
                  <a:gd name="T4" fmla="*/ 245 w 342"/>
                  <a:gd name="T5" fmla="*/ 0 h 138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138"/>
                  <a:gd name="T11" fmla="*/ 342 w 342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138">
                    <a:moveTo>
                      <a:pt x="0" y="138"/>
                    </a:moveTo>
                    <a:lnTo>
                      <a:pt x="342" y="138"/>
                    </a:lnTo>
                    <a:lnTo>
                      <a:pt x="34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4" name="Freeform 51"/>
              <p:cNvSpPr>
                <a:spLocks noChangeAspect="1"/>
              </p:cNvSpPr>
              <p:nvPr/>
            </p:nvSpPr>
            <p:spPr bwMode="auto">
              <a:xfrm>
                <a:off x="735" y="4101"/>
                <a:ext cx="306" cy="69"/>
              </a:xfrm>
              <a:custGeom>
                <a:avLst/>
                <a:gdLst>
                  <a:gd name="T0" fmla="*/ 0 w 342"/>
                  <a:gd name="T1" fmla="*/ 17 h 138"/>
                  <a:gd name="T2" fmla="*/ 245 w 342"/>
                  <a:gd name="T3" fmla="*/ 17 h 138"/>
                  <a:gd name="T4" fmla="*/ 245 w 342"/>
                  <a:gd name="T5" fmla="*/ 0 h 138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138"/>
                  <a:gd name="T11" fmla="*/ 342 w 342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138">
                    <a:moveTo>
                      <a:pt x="0" y="138"/>
                    </a:moveTo>
                    <a:lnTo>
                      <a:pt x="342" y="138"/>
                    </a:lnTo>
                    <a:lnTo>
                      <a:pt x="34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5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789" y="2802"/>
                <a:ext cx="2031" cy="139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6588125" y="2260600"/>
            <a:ext cx="431800" cy="2201863"/>
            <a:chOff x="4150" y="1424"/>
            <a:chExt cx="272" cy="1387"/>
          </a:xfrm>
        </p:grpSpPr>
        <p:sp>
          <p:nvSpPr>
            <p:cNvPr id="8209" name="Line 53"/>
            <p:cNvSpPr>
              <a:spLocks noChangeShapeType="1"/>
            </p:cNvSpPr>
            <p:nvPr/>
          </p:nvSpPr>
          <p:spPr bwMode="auto">
            <a:xfrm>
              <a:off x="4256" y="1424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Text Box 54"/>
            <p:cNvSpPr txBox="1">
              <a:spLocks noChangeArrowheads="1"/>
            </p:cNvSpPr>
            <p:nvPr/>
          </p:nvSpPr>
          <p:spPr bwMode="auto">
            <a:xfrm>
              <a:off x="4150" y="2580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m</a:t>
              </a: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273925" y="2260600"/>
            <a:ext cx="334963" cy="2201863"/>
            <a:chOff x="4582" y="1440"/>
            <a:chExt cx="211" cy="1387"/>
          </a:xfrm>
        </p:grpSpPr>
        <p:sp>
          <p:nvSpPr>
            <p:cNvPr id="8207" name="Line 55"/>
            <p:cNvSpPr>
              <a:spLocks noChangeShapeType="1"/>
            </p:cNvSpPr>
            <p:nvPr/>
          </p:nvSpPr>
          <p:spPr bwMode="auto">
            <a:xfrm>
              <a:off x="4688" y="1440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Text Box 56"/>
            <p:cNvSpPr txBox="1">
              <a:spLocks noChangeArrowheads="1"/>
            </p:cNvSpPr>
            <p:nvPr/>
          </p:nvSpPr>
          <p:spPr bwMode="auto">
            <a:xfrm>
              <a:off x="4582" y="2596"/>
              <a:ext cx="2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y</a:t>
              </a:r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8442325" y="2260600"/>
            <a:ext cx="406400" cy="2189163"/>
            <a:chOff x="5318" y="1432"/>
            <a:chExt cx="256" cy="1379"/>
          </a:xfrm>
        </p:grpSpPr>
        <p:sp>
          <p:nvSpPr>
            <p:cNvPr id="8205" name="Line 57"/>
            <p:cNvSpPr>
              <a:spLocks noChangeShapeType="1"/>
            </p:cNvSpPr>
            <p:nvPr/>
          </p:nvSpPr>
          <p:spPr bwMode="auto">
            <a:xfrm>
              <a:off x="5448" y="1432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Text Box 58"/>
            <p:cNvSpPr txBox="1">
              <a:spLocks noChangeArrowheads="1"/>
            </p:cNvSpPr>
            <p:nvPr/>
          </p:nvSpPr>
          <p:spPr bwMode="auto">
            <a:xfrm>
              <a:off x="5318" y="2580"/>
              <a:ext cx="2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z </a:t>
              </a:r>
            </a:p>
          </p:txBody>
        </p:sp>
      </p:grpSp>
      <p:sp>
        <p:nvSpPr>
          <p:cNvPr id="1430590" name="Text Box 62"/>
          <p:cNvSpPr txBox="1">
            <a:spLocks noChangeArrowheads="1"/>
          </p:cNvSpPr>
          <p:nvPr/>
        </p:nvSpPr>
        <p:spPr bwMode="auto">
          <a:xfrm>
            <a:off x="444500" y="5936654"/>
            <a:ext cx="5584825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/>
              <a:t>Note: Vector does not mean </a:t>
            </a:r>
            <a:r>
              <a:rPr lang="en-US" dirty="0" smtClean="0"/>
              <a:t>storage; just a group of wires with names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32" grpId="0"/>
      <p:bldP spid="14305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Language notes: Sequential assignments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447" y="1554125"/>
            <a:ext cx="8210106" cy="3092303"/>
          </a:xfrm>
        </p:spPr>
        <p:txBody>
          <a:bodyPr/>
          <a:lstStyle/>
          <a:p>
            <a:r>
              <a:rPr lang="en-US" sz="2400" dirty="0" smtClean="0"/>
              <a:t>Sometimes it is convenient to reassign a variable (x is zero every where except in bits 4 and 8):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Order matters!</a:t>
            </a:r>
          </a:p>
          <a:p>
            <a:r>
              <a:rPr lang="en-US" sz="2400" dirty="0" smtClean="0"/>
              <a:t>This will usually result in introduction of muxes in a circuit as the following example illustrates: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56217" y="4746328"/>
            <a:ext cx="2854275" cy="1431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Bit#(32) x = 0;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x+1;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(p) x = 100;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 = x+1;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4791751" y="4738718"/>
            <a:ext cx="3405957" cy="1620429"/>
            <a:chOff x="4401879" y="2172586"/>
            <a:chExt cx="3405957" cy="1620429"/>
          </a:xfrm>
        </p:grpSpPr>
        <p:sp>
          <p:nvSpPr>
            <p:cNvPr id="9" name="Trapezoid 8"/>
            <p:cNvSpPr/>
            <p:nvPr/>
          </p:nvSpPr>
          <p:spPr bwMode="auto">
            <a:xfrm rot="5400000" flipH="1">
              <a:off x="5348177" y="2828260"/>
              <a:ext cx="988828" cy="372140"/>
            </a:xfrm>
            <a:prstGeom prst="trapezoid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5071730" y="2732567"/>
              <a:ext cx="616689" cy="2126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5075268" y="3214590"/>
              <a:ext cx="616689" cy="2126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6014477" y="3016115"/>
              <a:ext cx="616689" cy="2126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6156251" y="292395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7692" y="248801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1879" y="2998381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100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 flipV="1">
              <a:off x="5842591" y="3462226"/>
              <a:ext cx="5316" cy="259169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5901071" y="3423683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34716" y="2838893"/>
              <a:ext cx="55816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6363" y="2172586"/>
              <a:ext cx="55816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5380074" y="2360429"/>
              <a:ext cx="1244010" cy="382772"/>
            </a:xfrm>
            <a:custGeom>
              <a:avLst/>
              <a:gdLst>
                <a:gd name="connsiteX0" fmla="*/ 0 w 1244010"/>
                <a:gd name="connsiteY0" fmla="*/ 318977 h 318977"/>
                <a:gd name="connsiteX1" fmla="*/ 10633 w 1244010"/>
                <a:gd name="connsiteY1" fmla="*/ 0 h 318977"/>
                <a:gd name="connsiteX2" fmla="*/ 1244010 w 1244010"/>
                <a:gd name="connsiteY2" fmla="*/ 0 h 318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4010" h="318977">
                  <a:moveTo>
                    <a:pt x="0" y="318977"/>
                  </a:moveTo>
                  <a:lnTo>
                    <a:pt x="10633" y="0"/>
                  </a:lnTo>
                  <a:lnTo>
                    <a:pt x="1244010" y="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7155705" y="2360441"/>
              <a:ext cx="616689" cy="2126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7191147" y="3044469"/>
              <a:ext cx="616689" cy="2126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7308112" y="298065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1655" y="22930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56217" y="2484630"/>
            <a:ext cx="3337773" cy="723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Bit#(32) x = 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x[4] = 1; x[8] = 1;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292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Complex Arithmetic</a:t>
            </a:r>
          </a:p>
        </p:txBody>
      </p:sp>
      <p:sp>
        <p:nvSpPr>
          <p:cNvPr id="1538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0888" y="1557338"/>
            <a:ext cx="7772400" cy="3011487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Addition</a:t>
            </a:r>
          </a:p>
          <a:p>
            <a:pPr lvl="1" eaLnBrk="1" hangingPunct="1"/>
            <a:r>
              <a:rPr lang="en-US" sz="2000" dirty="0" err="1" smtClean="0"/>
              <a:t>z</a:t>
            </a:r>
            <a:r>
              <a:rPr lang="en-US" sz="2000" baseline="-25000" dirty="0" err="1" smtClean="0"/>
              <a:t>R</a:t>
            </a:r>
            <a:r>
              <a:rPr lang="en-US" sz="2000" dirty="0" smtClean="0"/>
              <a:t> =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R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R</a:t>
            </a:r>
            <a:endParaRPr lang="en-US" sz="2000" baseline="-25000" dirty="0" smtClean="0"/>
          </a:p>
          <a:p>
            <a:pPr lvl="1" eaLnBrk="1" hangingPunct="1"/>
            <a:r>
              <a:rPr lang="en-US" sz="2000" dirty="0" err="1" smtClean="0"/>
              <a:t>z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endParaRPr lang="en-US" sz="20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Multiplication</a:t>
            </a:r>
          </a:p>
          <a:p>
            <a:pPr lvl="1" eaLnBrk="1" hangingPunct="1"/>
            <a:r>
              <a:rPr lang="en-US" sz="2000" dirty="0" err="1" smtClean="0"/>
              <a:t>z</a:t>
            </a:r>
            <a:r>
              <a:rPr lang="en-US" sz="2000" baseline="-25000" dirty="0" err="1" smtClean="0"/>
              <a:t>R</a:t>
            </a:r>
            <a:r>
              <a:rPr lang="en-US" sz="2000" dirty="0" smtClean="0"/>
              <a:t> =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R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*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R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-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*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  <a:p>
            <a:pPr lvl="1" eaLnBrk="1" hangingPunct="1"/>
            <a:r>
              <a:rPr lang="en-US" sz="2000" dirty="0" err="1" smtClean="0"/>
              <a:t>z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R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*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*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R</a:t>
            </a:r>
            <a:endParaRPr lang="en-US" sz="2000" dirty="0" smtClean="0"/>
          </a:p>
          <a:p>
            <a:pPr eaLnBrk="1" hangingPunct="1">
              <a:buFont typeface="Wingdings" pitchFamily="-96" charset="2"/>
              <a:buNone/>
            </a:pPr>
            <a:endParaRPr lang="en-US" sz="2400" baseline="-25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Representing complex numbers as a </a:t>
            </a:r>
            <a:r>
              <a:rPr lang="en-US" b="1" dirty="0" err="1">
                <a:latin typeface="Courier New" pitchFamily="49" charset="0"/>
              </a:rPr>
              <a:t>struct</a:t>
            </a:r>
            <a:endParaRPr lang="en-US" dirty="0" smtClean="0"/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typedef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#(t) r;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#(t)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}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Complex</a:t>
            </a:r>
            <a:r>
              <a:rPr lang="en-US" sz="2000" dirty="0" smtClean="0">
                <a:latin typeface="Courier New" pitchFamily="49" charset="0"/>
              </a:rPr>
              <a:t>#(</a:t>
            </a:r>
            <a:r>
              <a:rPr lang="en-US" sz="2000" b="1" dirty="0" smtClean="0">
                <a:latin typeface="Courier New" pitchFamily="49" charset="0"/>
              </a:rPr>
              <a:t>numeric type</a:t>
            </a:r>
            <a:r>
              <a:rPr lang="en-US" sz="2000" dirty="0" smtClean="0">
                <a:latin typeface="Courier New" pitchFamily="49" charset="0"/>
              </a:rPr>
              <a:t> t) </a:t>
            </a:r>
            <a:r>
              <a:rPr lang="en-US" sz="2000" b="1" dirty="0" smtClean="0">
                <a:latin typeface="Courier New" pitchFamily="49" charset="0"/>
              </a:rPr>
              <a:t>deriving 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Eq,Bits</a:t>
            </a:r>
            <a:r>
              <a:rPr lang="en-US" sz="20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/>
              <a:t>Notice the Complex type is parameterized by the size of </a:t>
            </a:r>
            <a:r>
              <a:rPr lang="en-US" sz="2000" dirty="0" err="1" smtClean="0"/>
              <a:t>Int</a:t>
            </a:r>
            <a:r>
              <a:rPr lang="en-US" sz="2000" dirty="0" smtClean="0"/>
              <a:t> chosen to represent its real and imaginary parts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/>
              <a:t>If x is a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then its fields can be selected by writing </a:t>
            </a:r>
            <a:r>
              <a:rPr lang="en-US" sz="2000" dirty="0" err="1" smtClean="0"/>
              <a:t>x.r</a:t>
            </a:r>
            <a:r>
              <a:rPr lang="en-US" sz="2000" dirty="0" smtClean="0"/>
              <a:t> and </a:t>
            </a:r>
            <a:r>
              <a:rPr lang="en-US" sz="2000" dirty="0" err="1" smtClean="0"/>
              <a:t>x.i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Bluespec code for Addition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typedef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#(t) r;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#(t)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}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Complex</a:t>
            </a:r>
            <a:r>
              <a:rPr lang="en-US" sz="2000" dirty="0" smtClean="0">
                <a:latin typeface="Courier New" pitchFamily="49" charset="0"/>
              </a:rPr>
              <a:t>#(</a:t>
            </a:r>
            <a:r>
              <a:rPr lang="en-US" sz="2000" b="1" dirty="0" smtClean="0">
                <a:latin typeface="Courier New" pitchFamily="49" charset="0"/>
              </a:rPr>
              <a:t>numeric type</a:t>
            </a:r>
            <a:r>
              <a:rPr lang="en-US" sz="2000" dirty="0" smtClean="0">
                <a:latin typeface="Courier New" pitchFamily="49" charset="0"/>
              </a:rPr>
              <a:t> t) </a:t>
            </a:r>
            <a:r>
              <a:rPr lang="en-US" sz="2000" b="1" dirty="0" smtClean="0">
                <a:latin typeface="Courier New" pitchFamily="49" charset="0"/>
              </a:rPr>
              <a:t>deriving 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Eq,Bits</a:t>
            </a:r>
            <a:r>
              <a:rPr lang="en-US" sz="20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b="1" dirty="0" smtClean="0">
                <a:latin typeface="Courier New" pitchFamily="49" charset="0"/>
              </a:rPr>
              <a:t>function</a:t>
            </a:r>
            <a:r>
              <a:rPr lang="en-US" sz="2000" dirty="0" smtClean="0">
                <a:latin typeface="Courier New" pitchFamily="49" charset="0"/>
              </a:rPr>
              <a:t> Complex#(t) </a:t>
            </a:r>
            <a:r>
              <a:rPr lang="en-US" sz="2000" dirty="0" err="1" smtClean="0">
                <a:latin typeface="Courier New" pitchFamily="49" charset="0"/>
              </a:rPr>
              <a:t>cAdd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        (Complex#(t) x, Complex#(t) y);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#(t) real = </a:t>
            </a:r>
            <a:r>
              <a:rPr lang="en-US" sz="2000" dirty="0" err="1" smtClean="0">
                <a:latin typeface="Courier New" pitchFamily="49" charset="0"/>
              </a:rPr>
              <a:t>x.r</a:t>
            </a:r>
            <a:r>
              <a:rPr lang="en-US" sz="2000" dirty="0" smtClean="0">
                <a:latin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</a:rPr>
              <a:t>y.r</a:t>
            </a:r>
            <a:r>
              <a:rPr lang="en-US" sz="2000" dirty="0" smtClean="0"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#(t) </a:t>
            </a:r>
            <a:r>
              <a:rPr lang="en-US" sz="2000" dirty="0" err="1" smtClean="0">
                <a:latin typeface="Courier New" pitchFamily="49" charset="0"/>
              </a:rPr>
              <a:t>imag</a:t>
            </a:r>
            <a:r>
              <a:rPr lang="en-US" sz="2000" dirty="0" smtClean="0">
                <a:latin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</a:rPr>
              <a:t>x.i</a:t>
            </a:r>
            <a:r>
              <a:rPr lang="en-US" sz="2000" dirty="0" smtClean="0">
                <a:latin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</a:rPr>
              <a:t>y.i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</a:rPr>
              <a:t>(Complex{r:real, i:imag});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endfunction</a:t>
            </a:r>
            <a:endParaRPr lang="en-US" sz="2000" b="1" dirty="0" smtClean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06863" y="3787775"/>
            <a:ext cx="4613275" cy="2005013"/>
            <a:chOff x="2587" y="2386"/>
            <a:chExt cx="2906" cy="1263"/>
          </a:xfrm>
        </p:grpSpPr>
        <p:sp>
          <p:nvSpPr>
            <p:cNvPr id="10248" name="Text Box 5"/>
            <p:cNvSpPr txBox="1">
              <a:spLocks noChangeArrowheads="1"/>
            </p:cNvSpPr>
            <p:nvPr/>
          </p:nvSpPr>
          <p:spPr bwMode="auto">
            <a:xfrm>
              <a:off x="3160" y="3412"/>
              <a:ext cx="2333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solidFill>
                    <a:srgbClr val="FF0000"/>
                  </a:solidFill>
                </a:rPr>
                <a:t>What is the type of this + ?</a:t>
              </a:r>
            </a:p>
          </p:txBody>
        </p:sp>
        <p:sp>
          <p:nvSpPr>
            <p:cNvPr id="10249" name="Freeform 6"/>
            <p:cNvSpPr>
              <a:spLocks/>
            </p:cNvSpPr>
            <p:nvPr/>
          </p:nvSpPr>
          <p:spPr bwMode="auto">
            <a:xfrm>
              <a:off x="2587" y="2386"/>
              <a:ext cx="2195" cy="1033"/>
            </a:xfrm>
            <a:custGeom>
              <a:avLst/>
              <a:gdLst>
                <a:gd name="T0" fmla="*/ 0 w 2195"/>
                <a:gd name="T1" fmla="*/ 211 h 1033"/>
                <a:gd name="T2" fmla="*/ 1143 w 2195"/>
                <a:gd name="T3" fmla="*/ 137 h 1033"/>
                <a:gd name="T4" fmla="*/ 2195 w 2195"/>
                <a:gd name="T5" fmla="*/ 1033 h 1033"/>
                <a:gd name="T6" fmla="*/ 0 60000 65536"/>
                <a:gd name="T7" fmla="*/ 0 60000 65536"/>
                <a:gd name="T8" fmla="*/ 0 60000 65536"/>
                <a:gd name="T9" fmla="*/ 0 w 2195"/>
                <a:gd name="T10" fmla="*/ 0 h 1033"/>
                <a:gd name="T11" fmla="*/ 2195 w 2195"/>
                <a:gd name="T12" fmla="*/ 1033 h 10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5" h="1033">
                  <a:moveTo>
                    <a:pt x="0" y="211"/>
                  </a:moveTo>
                  <a:cubicBezTo>
                    <a:pt x="388" y="105"/>
                    <a:pt x="777" y="0"/>
                    <a:pt x="1143" y="137"/>
                  </a:cubicBezTo>
                  <a:cubicBezTo>
                    <a:pt x="1509" y="274"/>
                    <a:pt x="1852" y="653"/>
                    <a:pt x="2195" y="1033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8/20/2012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Technion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48D18-B4E4-4317-99B7-73E7F36F22F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22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buNone/>
          <a:defRPr dirty="0" smtClean="0"/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36746</TotalTime>
  <Words>2912</Words>
  <Application>Microsoft Office PowerPoint</Application>
  <PresentationFormat>全屏显示(4:3)</PresentationFormat>
  <Paragraphs>829</Paragraphs>
  <Slides>38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Blueprint</vt:lpstr>
      <vt:lpstr>幻灯片 1</vt:lpstr>
      <vt:lpstr>Contents</vt:lpstr>
      <vt:lpstr>Combinational IFFT</vt:lpstr>
      <vt:lpstr>4-way Butterfly Node</vt:lpstr>
      <vt:lpstr>BSV code: 4-way Butterfly</vt:lpstr>
      <vt:lpstr>Language notes: Sequential assignments</vt:lpstr>
      <vt:lpstr>Complex Arithmetic</vt:lpstr>
      <vt:lpstr>Representing complex numbers as a struct</vt:lpstr>
      <vt:lpstr>Bluespec code for Addition</vt:lpstr>
      <vt:lpstr>Overloading (Type classes)</vt:lpstr>
      <vt:lpstr>Overloading +, *</vt:lpstr>
      <vt:lpstr>Combinational IFFT</vt:lpstr>
      <vt:lpstr>BSV Code: Combinational IFFT</vt:lpstr>
      <vt:lpstr>BSV Code: Combinational IFFT- Unfolded</vt:lpstr>
      <vt:lpstr>Bluespec Code for stage_f</vt:lpstr>
      <vt:lpstr>Combinational IFFT</vt:lpstr>
      <vt:lpstr>Inelastic vs Elastic pipeline</vt:lpstr>
      <vt:lpstr>Inelastic vs Elastic Pipelines</vt:lpstr>
      <vt:lpstr>Inelastic pipeline</vt:lpstr>
      <vt:lpstr>Stage functions f1, f2 and f3</vt:lpstr>
      <vt:lpstr>Inelastic pipeline Making implicit guard conditions explicit</vt:lpstr>
      <vt:lpstr>Pipeline bubbles</vt:lpstr>
      <vt:lpstr>Explicit encoding of Valid/Invalid data</vt:lpstr>
      <vt:lpstr>When is this rule enabled?</vt:lpstr>
      <vt:lpstr>The Maybe type A useful type to capture valid/invalid data</vt:lpstr>
      <vt:lpstr>Using the Maybe type</vt:lpstr>
      <vt:lpstr>Pattern-matching: An alternative syntax to extract datastructure components</vt:lpstr>
      <vt:lpstr>The Maybe type data in the pipeline</vt:lpstr>
      <vt:lpstr>Elastic pipeline Use FIFOs instead of pipeline registers</vt:lpstr>
      <vt:lpstr>Firing conditions for reach rule</vt:lpstr>
      <vt:lpstr>Informal analysis</vt:lpstr>
      <vt:lpstr>Concurrency when the FIFOs do not permit concurrent enq and deq</vt:lpstr>
      <vt:lpstr>Pipelined designs expressed using  Multiple rules</vt:lpstr>
      <vt:lpstr>BSV Rule Execution</vt:lpstr>
      <vt:lpstr>BSV Execution Model</vt:lpstr>
      <vt:lpstr>One-rule-at-time-semantics</vt:lpstr>
      <vt:lpstr>Concurrent scheduling</vt:lpstr>
      <vt:lpstr>What Did We Learn?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Pipelining</dc:subject>
  <dc:creator>Arvind</dc:creator>
  <cp:lastModifiedBy>buaa</cp:lastModifiedBy>
  <cp:revision>988</cp:revision>
  <cp:lastPrinted>1601-01-01T00:00:00Z</cp:lastPrinted>
  <dcterms:created xsi:type="dcterms:W3CDTF">2003-01-21T19:25:41Z</dcterms:created>
  <dcterms:modified xsi:type="dcterms:W3CDTF">2013-01-08T03:48:10Z</dcterms:modified>
</cp:coreProperties>
</file>