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30"/>
  </p:notesMasterIdLst>
  <p:handoutMasterIdLst>
    <p:handoutMasterId r:id="rId31"/>
  </p:handoutMasterIdLst>
  <p:sldIdLst>
    <p:sldId id="1288" r:id="rId2"/>
    <p:sldId id="1348" r:id="rId3"/>
    <p:sldId id="1310" r:id="rId4"/>
    <p:sldId id="1349" r:id="rId5"/>
    <p:sldId id="1351" r:id="rId6"/>
    <p:sldId id="1350" r:id="rId7"/>
    <p:sldId id="1352" r:id="rId8"/>
    <p:sldId id="1353" r:id="rId9"/>
    <p:sldId id="1354" r:id="rId10"/>
    <p:sldId id="1355" r:id="rId11"/>
    <p:sldId id="1357" r:id="rId12"/>
    <p:sldId id="1358" r:id="rId13"/>
    <p:sldId id="1359" r:id="rId14"/>
    <p:sldId id="1319" r:id="rId15"/>
    <p:sldId id="1325" r:id="rId16"/>
    <p:sldId id="1326" r:id="rId17"/>
    <p:sldId id="1327" r:id="rId18"/>
    <p:sldId id="1338" r:id="rId19"/>
    <p:sldId id="1332" r:id="rId20"/>
    <p:sldId id="1333" r:id="rId21"/>
    <p:sldId id="1334" r:id="rId22"/>
    <p:sldId id="1305" r:id="rId23"/>
    <p:sldId id="1306" r:id="rId24"/>
    <p:sldId id="1307" r:id="rId25"/>
    <p:sldId id="1360" r:id="rId26"/>
    <p:sldId id="1335" r:id="rId27"/>
    <p:sldId id="1309" r:id="rId28"/>
    <p:sldId id="1347" r:id="rId29"/>
  </p:sldIdLst>
  <p:sldSz cx="9144000" cy="6858000" type="screen4x3"/>
  <p:notesSz cx="6934200" cy="9220200"/>
  <p:defaultTextStyle>
    <a:defPPr>
      <a:defRPr lang="en-US"/>
    </a:defPPr>
    <a:lvl1pPr algn="l" rtl="0" fontAlgn="base">
      <a:spcBef>
        <a:spcPct val="0"/>
      </a:spcBef>
      <a:spcAft>
        <a:spcPct val="0"/>
      </a:spcAft>
      <a:defRPr sz="2000" kern="1200">
        <a:solidFill>
          <a:schemeClr val="tx1"/>
        </a:solidFill>
        <a:latin typeface="Verdana" pitchFamily="-96" charset="0"/>
        <a:ea typeface="+mn-ea"/>
        <a:cs typeface="+mn-cs"/>
      </a:defRPr>
    </a:lvl1pPr>
    <a:lvl2pPr marL="457200" algn="l" rtl="0" fontAlgn="base">
      <a:spcBef>
        <a:spcPct val="0"/>
      </a:spcBef>
      <a:spcAft>
        <a:spcPct val="0"/>
      </a:spcAft>
      <a:defRPr sz="2000" kern="1200">
        <a:solidFill>
          <a:schemeClr val="tx1"/>
        </a:solidFill>
        <a:latin typeface="Verdana" pitchFamily="-96" charset="0"/>
        <a:ea typeface="+mn-ea"/>
        <a:cs typeface="+mn-cs"/>
      </a:defRPr>
    </a:lvl2pPr>
    <a:lvl3pPr marL="914400" algn="l" rtl="0" fontAlgn="base">
      <a:spcBef>
        <a:spcPct val="0"/>
      </a:spcBef>
      <a:spcAft>
        <a:spcPct val="0"/>
      </a:spcAft>
      <a:defRPr sz="2000" kern="1200">
        <a:solidFill>
          <a:schemeClr val="tx1"/>
        </a:solidFill>
        <a:latin typeface="Verdana" pitchFamily="-96" charset="0"/>
        <a:ea typeface="+mn-ea"/>
        <a:cs typeface="+mn-cs"/>
      </a:defRPr>
    </a:lvl3pPr>
    <a:lvl4pPr marL="1371600" algn="l" rtl="0" fontAlgn="base">
      <a:spcBef>
        <a:spcPct val="0"/>
      </a:spcBef>
      <a:spcAft>
        <a:spcPct val="0"/>
      </a:spcAft>
      <a:defRPr sz="2000" kern="1200">
        <a:solidFill>
          <a:schemeClr val="tx1"/>
        </a:solidFill>
        <a:latin typeface="Verdana" pitchFamily="-96" charset="0"/>
        <a:ea typeface="+mn-ea"/>
        <a:cs typeface="+mn-cs"/>
      </a:defRPr>
    </a:lvl4pPr>
    <a:lvl5pPr marL="1828800" algn="l" rtl="0" fontAlgn="base">
      <a:spcBef>
        <a:spcPct val="0"/>
      </a:spcBef>
      <a:spcAft>
        <a:spcPct val="0"/>
      </a:spcAft>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FBD2D"/>
    <a:srgbClr val="F6FD71"/>
    <a:srgbClr val="FF0000"/>
    <a:srgbClr val="FF3333"/>
    <a:srgbClr val="FD7E71"/>
    <a:srgbClr val="CC3300"/>
    <a:srgbClr val="000000"/>
    <a:srgbClr val="7076B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409" autoAdjust="0"/>
    <p:restoredTop sz="96519" autoAdjust="0"/>
  </p:normalViewPr>
  <p:slideViewPr>
    <p:cSldViewPr snapToGrid="0">
      <p:cViewPr varScale="1">
        <p:scale>
          <a:sx n="72" d="100"/>
          <a:sy n="72" d="100"/>
        </p:scale>
        <p:origin x="-936" y="-90"/>
      </p:cViewPr>
      <p:guideLst>
        <p:guide orient="horz" pos="2448"/>
        <p:guide pos="19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1404" y="732"/>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1"/>
            <a:ext cx="3005121" cy="461925"/>
          </a:xfrm>
          <a:prstGeom prst="rect">
            <a:avLst/>
          </a:prstGeom>
          <a:noFill/>
          <a:ln w="9525">
            <a:noFill/>
            <a:miter lim="800000"/>
            <a:headEnd/>
            <a:tailEnd/>
          </a:ln>
          <a:effectLst/>
        </p:spPr>
        <p:txBody>
          <a:bodyPr vert="horz" wrap="square" lIns="92271" tIns="46132" rIns="92271" bIns="46132" numCol="1" anchor="t" anchorCtr="0" compatLnSpc="1">
            <a:prstTxWarp prst="textNoShape">
              <a:avLst/>
            </a:prstTxWarp>
          </a:bodyPr>
          <a:lstStyle>
            <a:lvl1pPr defTabSz="921669">
              <a:lnSpc>
                <a:spcPct val="100000"/>
              </a:lnSpc>
              <a:spcBef>
                <a:spcPct val="20000"/>
              </a:spcBef>
              <a:buClrTx/>
              <a:buSzTx/>
              <a:buFontTx/>
              <a:buNone/>
              <a:defRPr sz="1300">
                <a:latin typeface="Tahoma" charset="0"/>
              </a:defRPr>
            </a:lvl1pPr>
          </a:lstStyle>
          <a:p>
            <a:pPr>
              <a:defRPr/>
            </a:pPr>
            <a:endParaRPr lang="en-US"/>
          </a:p>
        </p:txBody>
      </p:sp>
      <p:sp>
        <p:nvSpPr>
          <p:cNvPr id="386051" name="Rectangle 3"/>
          <p:cNvSpPr>
            <a:spLocks noGrp="1" noChangeArrowheads="1"/>
          </p:cNvSpPr>
          <p:nvPr>
            <p:ph type="dt" sz="quarter" idx="1"/>
          </p:nvPr>
        </p:nvSpPr>
        <p:spPr bwMode="auto">
          <a:xfrm>
            <a:off x="3929080" y="1"/>
            <a:ext cx="3005120" cy="461925"/>
          </a:xfrm>
          <a:prstGeom prst="rect">
            <a:avLst/>
          </a:prstGeom>
          <a:noFill/>
          <a:ln w="9525">
            <a:noFill/>
            <a:miter lim="800000"/>
            <a:headEnd/>
            <a:tailEnd/>
          </a:ln>
          <a:effectLst/>
        </p:spPr>
        <p:txBody>
          <a:bodyPr vert="horz" wrap="square" lIns="92271" tIns="46132" rIns="92271" bIns="46132" numCol="1" anchor="t" anchorCtr="0" compatLnSpc="1">
            <a:prstTxWarp prst="textNoShape">
              <a:avLst/>
            </a:prstTxWarp>
          </a:bodyPr>
          <a:lstStyle>
            <a:lvl1pPr algn="r" defTabSz="921669">
              <a:lnSpc>
                <a:spcPct val="100000"/>
              </a:lnSpc>
              <a:spcBef>
                <a:spcPct val="20000"/>
              </a:spcBef>
              <a:buClrTx/>
              <a:buSzTx/>
              <a:buFontTx/>
              <a:buNone/>
              <a:defRPr sz="1300">
                <a:latin typeface="Tahoma" charset="0"/>
              </a:defRPr>
            </a:lvl1pPr>
          </a:lstStyle>
          <a:p>
            <a:pPr>
              <a:defRPr/>
            </a:pPr>
            <a:endParaRPr lang="en-US"/>
          </a:p>
        </p:txBody>
      </p:sp>
      <p:sp>
        <p:nvSpPr>
          <p:cNvPr id="386052" name="Rectangle 4"/>
          <p:cNvSpPr>
            <a:spLocks noGrp="1" noChangeArrowheads="1"/>
          </p:cNvSpPr>
          <p:nvPr>
            <p:ph type="ftr" sz="quarter" idx="2"/>
          </p:nvPr>
        </p:nvSpPr>
        <p:spPr bwMode="auto">
          <a:xfrm>
            <a:off x="0" y="8758276"/>
            <a:ext cx="3005121" cy="461924"/>
          </a:xfrm>
          <a:prstGeom prst="rect">
            <a:avLst/>
          </a:prstGeom>
          <a:noFill/>
          <a:ln w="9525">
            <a:noFill/>
            <a:miter lim="800000"/>
            <a:headEnd/>
            <a:tailEnd/>
          </a:ln>
          <a:effectLst/>
        </p:spPr>
        <p:txBody>
          <a:bodyPr vert="horz" wrap="square" lIns="92271" tIns="46132" rIns="92271" bIns="46132" numCol="1" anchor="b" anchorCtr="0" compatLnSpc="1">
            <a:prstTxWarp prst="textNoShape">
              <a:avLst/>
            </a:prstTxWarp>
          </a:bodyPr>
          <a:lstStyle>
            <a:lvl1pPr defTabSz="921669">
              <a:lnSpc>
                <a:spcPct val="100000"/>
              </a:lnSpc>
              <a:spcBef>
                <a:spcPct val="20000"/>
              </a:spcBef>
              <a:buClrTx/>
              <a:buSzTx/>
              <a:buFontTx/>
              <a:buNone/>
              <a:defRPr sz="1300">
                <a:latin typeface="Tahoma" charset="0"/>
              </a:defRPr>
            </a:lvl1pPr>
          </a:lstStyle>
          <a:p>
            <a:pPr>
              <a:defRPr/>
            </a:pPr>
            <a:endParaRPr lang="en-US"/>
          </a:p>
        </p:txBody>
      </p:sp>
      <p:sp>
        <p:nvSpPr>
          <p:cNvPr id="386053" name="Rectangle 5"/>
          <p:cNvSpPr>
            <a:spLocks noGrp="1" noChangeArrowheads="1"/>
          </p:cNvSpPr>
          <p:nvPr>
            <p:ph type="sldNum" sz="quarter" idx="3"/>
          </p:nvPr>
        </p:nvSpPr>
        <p:spPr bwMode="auto">
          <a:xfrm>
            <a:off x="3929080" y="8758276"/>
            <a:ext cx="3005120" cy="461924"/>
          </a:xfrm>
          <a:prstGeom prst="rect">
            <a:avLst/>
          </a:prstGeom>
          <a:noFill/>
          <a:ln w="9525">
            <a:noFill/>
            <a:miter lim="800000"/>
            <a:headEnd/>
            <a:tailEnd/>
          </a:ln>
          <a:effectLst/>
        </p:spPr>
        <p:txBody>
          <a:bodyPr vert="horz" wrap="square" lIns="92271" tIns="46132" rIns="92271" bIns="46132" numCol="1" anchor="b" anchorCtr="0" compatLnSpc="1">
            <a:prstTxWarp prst="textNoShape">
              <a:avLst/>
            </a:prstTxWarp>
          </a:bodyPr>
          <a:lstStyle>
            <a:lvl1pPr algn="r" defTabSz="921669">
              <a:lnSpc>
                <a:spcPct val="100000"/>
              </a:lnSpc>
              <a:spcBef>
                <a:spcPct val="20000"/>
              </a:spcBef>
              <a:buClrTx/>
              <a:buSzTx/>
              <a:buFontTx/>
              <a:buNone/>
              <a:defRPr sz="1300">
                <a:latin typeface="Tahoma" charset="0"/>
              </a:defRPr>
            </a:lvl1pPr>
          </a:lstStyle>
          <a:p>
            <a:pPr>
              <a:defRPr/>
            </a:pPr>
            <a:fld id="{9B22CF32-A1D0-4532-A169-CD8E46122C84}" type="slidenum">
              <a:rPr lang="en-US"/>
              <a:pPr>
                <a:defRPr/>
              </a:pPr>
              <a:t>‹#›</a:t>
            </a:fld>
            <a:endParaRPr lang="en-US"/>
          </a:p>
        </p:txBody>
      </p:sp>
    </p:spTree>
    <p:extLst>
      <p:ext uri="{BB962C8B-B14F-4D97-AF65-F5344CB8AC3E}">
        <p14:creationId xmlns="" xmlns:p14="http://schemas.microsoft.com/office/powerpoint/2010/main" val="3377342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1"/>
            <a:ext cx="3005121" cy="461925"/>
          </a:xfrm>
          <a:prstGeom prst="rect">
            <a:avLst/>
          </a:prstGeom>
          <a:noFill/>
          <a:ln w="9525">
            <a:noFill/>
            <a:miter lim="800000"/>
            <a:headEnd/>
            <a:tailEnd/>
          </a:ln>
          <a:effectLst/>
        </p:spPr>
        <p:txBody>
          <a:bodyPr vert="horz" wrap="square" lIns="92271" tIns="46132" rIns="92271" bIns="46132" numCol="1" anchor="t" anchorCtr="0" compatLnSpc="1">
            <a:prstTxWarp prst="textNoShape">
              <a:avLst/>
            </a:prstTxWarp>
          </a:bodyPr>
          <a:lstStyle>
            <a:lvl1pPr defTabSz="921669" eaLnBrk="0" hangingPunct="0">
              <a:lnSpc>
                <a:spcPct val="100000"/>
              </a:lnSpc>
              <a:spcBef>
                <a:spcPct val="20000"/>
              </a:spcBef>
              <a:buClrTx/>
              <a:buSzTx/>
              <a:buFontTx/>
              <a:buNone/>
              <a:defRPr sz="1300">
                <a:latin typeface="Tahoma" charset="0"/>
              </a:defRPr>
            </a:lvl1pPr>
          </a:lstStyle>
          <a:p>
            <a:pPr>
              <a:defRPr/>
            </a:pPr>
            <a:endParaRPr lang="en-US"/>
          </a:p>
        </p:txBody>
      </p:sp>
      <p:sp>
        <p:nvSpPr>
          <p:cNvPr id="36867" name="Rectangle 15"/>
          <p:cNvSpPr>
            <a:spLocks noGrp="1" noRot="1" noChangeAspect="1" noChangeArrowheads="1" noTextEdit="1"/>
          </p:cNvSpPr>
          <p:nvPr>
            <p:ph type="sldImg" idx="2"/>
          </p:nvPr>
        </p:nvSpPr>
        <p:spPr bwMode="auto">
          <a:xfrm>
            <a:off x="1162050" y="690563"/>
            <a:ext cx="4610100" cy="3457575"/>
          </a:xfrm>
          <a:prstGeom prst="rect">
            <a:avLst/>
          </a:prstGeom>
          <a:noFill/>
          <a:ln w="9525">
            <a:solidFill>
              <a:srgbClr val="000000"/>
            </a:solidFill>
            <a:miter lim="800000"/>
            <a:headEnd/>
            <a:tailEnd/>
          </a:ln>
        </p:spPr>
      </p:sp>
      <p:sp>
        <p:nvSpPr>
          <p:cNvPr id="365584" name="Rectangle 16"/>
          <p:cNvSpPr>
            <a:spLocks noGrp="1" noChangeArrowheads="1"/>
          </p:cNvSpPr>
          <p:nvPr>
            <p:ph type="body" sz="quarter" idx="3"/>
          </p:nvPr>
        </p:nvSpPr>
        <p:spPr bwMode="auto">
          <a:xfrm>
            <a:off x="923958" y="4379901"/>
            <a:ext cx="5086284" cy="4149700"/>
          </a:xfrm>
          <a:prstGeom prst="rect">
            <a:avLst/>
          </a:prstGeom>
          <a:noFill/>
          <a:ln w="9525">
            <a:noFill/>
            <a:miter lim="800000"/>
            <a:headEnd/>
            <a:tailEnd/>
          </a:ln>
          <a:effectLst/>
        </p:spPr>
        <p:txBody>
          <a:bodyPr vert="horz" wrap="square" lIns="92271" tIns="46132" rIns="92271" bIns="4613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5585" name="Rectangle 17"/>
          <p:cNvSpPr>
            <a:spLocks noGrp="1" noChangeArrowheads="1"/>
          </p:cNvSpPr>
          <p:nvPr>
            <p:ph type="dt" idx="1"/>
          </p:nvPr>
        </p:nvSpPr>
        <p:spPr bwMode="auto">
          <a:xfrm>
            <a:off x="3929080" y="1"/>
            <a:ext cx="3005120" cy="461925"/>
          </a:xfrm>
          <a:prstGeom prst="rect">
            <a:avLst/>
          </a:prstGeom>
          <a:noFill/>
          <a:ln w="9525">
            <a:noFill/>
            <a:miter lim="800000"/>
            <a:headEnd/>
            <a:tailEnd/>
          </a:ln>
          <a:effectLst/>
        </p:spPr>
        <p:txBody>
          <a:bodyPr vert="horz" wrap="square" lIns="92271" tIns="46132" rIns="92271" bIns="46132" numCol="1" anchor="t" anchorCtr="0" compatLnSpc="1">
            <a:prstTxWarp prst="textNoShape">
              <a:avLst/>
            </a:prstTxWarp>
          </a:bodyPr>
          <a:lstStyle>
            <a:lvl1pPr algn="r" defTabSz="921669" eaLnBrk="0" hangingPunct="0">
              <a:lnSpc>
                <a:spcPct val="100000"/>
              </a:lnSpc>
              <a:spcBef>
                <a:spcPct val="20000"/>
              </a:spcBef>
              <a:buClrTx/>
              <a:buSzTx/>
              <a:buFontTx/>
              <a:buNone/>
              <a:defRPr sz="1300">
                <a:latin typeface="Tahoma" charset="0"/>
              </a:defRPr>
            </a:lvl1pPr>
          </a:lstStyle>
          <a:p>
            <a:pPr>
              <a:defRPr/>
            </a:pPr>
            <a:endParaRPr lang="en-US"/>
          </a:p>
        </p:txBody>
      </p:sp>
      <p:sp>
        <p:nvSpPr>
          <p:cNvPr id="365586" name="Rectangle 18"/>
          <p:cNvSpPr>
            <a:spLocks noGrp="1" noChangeArrowheads="1"/>
          </p:cNvSpPr>
          <p:nvPr>
            <p:ph type="ftr" sz="quarter" idx="4"/>
          </p:nvPr>
        </p:nvSpPr>
        <p:spPr bwMode="auto">
          <a:xfrm>
            <a:off x="0" y="8758276"/>
            <a:ext cx="3005121" cy="461924"/>
          </a:xfrm>
          <a:prstGeom prst="rect">
            <a:avLst/>
          </a:prstGeom>
          <a:noFill/>
          <a:ln w="9525">
            <a:noFill/>
            <a:miter lim="800000"/>
            <a:headEnd/>
            <a:tailEnd/>
          </a:ln>
          <a:effectLst/>
        </p:spPr>
        <p:txBody>
          <a:bodyPr vert="horz" wrap="square" lIns="92271" tIns="46132" rIns="92271" bIns="46132" numCol="1" anchor="b" anchorCtr="0" compatLnSpc="1">
            <a:prstTxWarp prst="textNoShape">
              <a:avLst/>
            </a:prstTxWarp>
          </a:bodyPr>
          <a:lstStyle>
            <a:lvl1pPr defTabSz="921669" eaLnBrk="0" hangingPunct="0">
              <a:lnSpc>
                <a:spcPct val="100000"/>
              </a:lnSpc>
              <a:spcBef>
                <a:spcPct val="20000"/>
              </a:spcBef>
              <a:buClrTx/>
              <a:buSzTx/>
              <a:buFontTx/>
              <a:buNone/>
              <a:defRPr sz="1300">
                <a:latin typeface="Tahoma" charset="0"/>
              </a:defRPr>
            </a:lvl1pPr>
          </a:lstStyle>
          <a:p>
            <a:pPr>
              <a:defRPr/>
            </a:pPr>
            <a:endParaRPr lang="en-US"/>
          </a:p>
        </p:txBody>
      </p:sp>
      <p:sp>
        <p:nvSpPr>
          <p:cNvPr id="365587" name="Rectangle 19"/>
          <p:cNvSpPr>
            <a:spLocks noGrp="1" noChangeArrowheads="1"/>
          </p:cNvSpPr>
          <p:nvPr>
            <p:ph type="sldNum" sz="quarter" idx="5"/>
          </p:nvPr>
        </p:nvSpPr>
        <p:spPr bwMode="auto">
          <a:xfrm>
            <a:off x="3929080" y="8758276"/>
            <a:ext cx="3005120" cy="461924"/>
          </a:xfrm>
          <a:prstGeom prst="rect">
            <a:avLst/>
          </a:prstGeom>
          <a:noFill/>
          <a:ln w="9525">
            <a:noFill/>
            <a:miter lim="800000"/>
            <a:headEnd/>
            <a:tailEnd/>
          </a:ln>
          <a:effectLst/>
        </p:spPr>
        <p:txBody>
          <a:bodyPr vert="horz" wrap="square" lIns="92271" tIns="46132" rIns="92271" bIns="46132" numCol="1" anchor="b" anchorCtr="0" compatLnSpc="1">
            <a:prstTxWarp prst="textNoShape">
              <a:avLst/>
            </a:prstTxWarp>
          </a:bodyPr>
          <a:lstStyle>
            <a:lvl1pPr algn="r" defTabSz="921669" eaLnBrk="0" hangingPunct="0">
              <a:lnSpc>
                <a:spcPct val="100000"/>
              </a:lnSpc>
              <a:spcBef>
                <a:spcPct val="20000"/>
              </a:spcBef>
              <a:buClrTx/>
              <a:buSzTx/>
              <a:buFontTx/>
              <a:buNone/>
              <a:defRPr sz="1300">
                <a:latin typeface="Tahoma" charset="0"/>
              </a:defRPr>
            </a:lvl1pPr>
          </a:lstStyle>
          <a:p>
            <a:pPr>
              <a:defRPr/>
            </a:pPr>
            <a:fld id="{399F7159-3BAA-4F4E-A7E9-6008000D4018}" type="slidenum">
              <a:rPr lang="en-US"/>
              <a:pPr>
                <a:defRPr/>
              </a:pPr>
              <a:t>‹#›</a:t>
            </a:fld>
            <a:endParaRPr lang="en-US"/>
          </a:p>
        </p:txBody>
      </p:sp>
    </p:spTree>
    <p:extLst>
      <p:ext uri="{BB962C8B-B14F-4D97-AF65-F5344CB8AC3E}">
        <p14:creationId xmlns="" xmlns:p14="http://schemas.microsoft.com/office/powerpoint/2010/main" val="1374683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a:spLocks noGrp="1" noChangeArrowheads="1"/>
          </p:cNvSpPr>
          <p:nvPr>
            <p:ph type="sldNum" sz="quarter" idx="5"/>
          </p:nvPr>
        </p:nvSpPr>
        <p:spPr>
          <a:noFill/>
        </p:spPr>
        <p:txBody>
          <a:bodyPr/>
          <a:lstStyle/>
          <a:p>
            <a:fld id="{40B0DD2B-47E4-4465-BCE9-3DB57373C462}" type="slidenum">
              <a:rPr lang="en-US" smtClean="0">
                <a:latin typeface="Tahoma" pitchFamily="-96" charset="0"/>
              </a:rPr>
              <a:pPr/>
              <a:t>1</a:t>
            </a:fld>
            <a:endParaRPr lang="en-US" smtClean="0">
              <a:latin typeface="Tahoma" pitchFamily="-96"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smtClean="0">
              <a:latin typeface="Times New Roman" pitchFamily="-9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9"/>
          <p:cNvSpPr>
            <a:spLocks noGrp="1" noChangeArrowheads="1"/>
          </p:cNvSpPr>
          <p:nvPr>
            <p:ph type="sldNum" sz="quarter" idx="5"/>
          </p:nvPr>
        </p:nvSpPr>
        <p:spPr>
          <a:noFill/>
        </p:spPr>
        <p:txBody>
          <a:bodyPr/>
          <a:lstStyle/>
          <a:p>
            <a:fld id="{A2CFAA76-A1FE-404B-855B-E531A946D7AC}" type="slidenum">
              <a:rPr lang="en-US" smtClean="0">
                <a:latin typeface="Tahoma" pitchFamily="-96" charset="0"/>
              </a:rPr>
              <a:pPr/>
              <a:t>22</a:t>
            </a:fld>
            <a:endParaRPr lang="en-US" smtClean="0">
              <a:latin typeface="Tahoma" pitchFamily="-96" charset="0"/>
            </a:endParaRPr>
          </a:p>
        </p:txBody>
      </p:sp>
      <p:sp>
        <p:nvSpPr>
          <p:cNvPr id="59395" name="Rectangle 2"/>
          <p:cNvSpPr>
            <a:spLocks noGrp="1" noRot="1" noChangeAspect="1" noChangeArrowheads="1" noTextEdit="1"/>
          </p:cNvSpPr>
          <p:nvPr>
            <p:ph type="sldImg"/>
          </p:nvPr>
        </p:nvSpPr>
        <p:spPr>
          <a:xfrm>
            <a:off x="1174750" y="700088"/>
            <a:ext cx="4586288" cy="3441700"/>
          </a:xfrm>
          <a:ln/>
        </p:spPr>
      </p:sp>
      <p:sp>
        <p:nvSpPr>
          <p:cNvPr id="59396" name="Rectangle 3"/>
          <p:cNvSpPr>
            <a:spLocks noGrp="1" noChangeArrowheads="1"/>
          </p:cNvSpPr>
          <p:nvPr>
            <p:ph type="body" idx="1"/>
          </p:nvPr>
        </p:nvSpPr>
        <p:spPr>
          <a:xfrm>
            <a:off x="925463" y="4375326"/>
            <a:ext cx="5080265" cy="4148176"/>
          </a:xfrm>
          <a:noFill/>
          <a:ln/>
        </p:spPr>
        <p:txBody>
          <a:bodyPr lIns="90711" tIns="45356" rIns="90711" bIns="45356"/>
          <a:lstStyle/>
          <a:p>
            <a:r>
              <a:rPr lang="en-US" smtClean="0">
                <a:latin typeface="Times New Roman" pitchFamily="-96" charset="0"/>
              </a:rPr>
              <a:t>In a circuit, pi maps to combination logic that looks at the current state and generates a boolean enable signal for this rule</a:t>
            </a:r>
          </a:p>
          <a:p>
            <a:endParaRPr lang="en-US" smtClean="0">
              <a:latin typeface="Times New Roman" pitchFamily="-96" charset="0"/>
            </a:endParaRPr>
          </a:p>
          <a:p>
            <a:r>
              <a:rPr lang="en-US" smtClean="0">
                <a:latin typeface="Times New Roman" pitchFamily="-96" charset="0"/>
              </a:rPr>
              <a:t>The delta functions is another combination logic that computes the next state value from the current state value.  Actually, delta has to compute the control signals to set the state element to the new value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9"/>
          <p:cNvSpPr>
            <a:spLocks noGrp="1" noChangeArrowheads="1"/>
          </p:cNvSpPr>
          <p:nvPr>
            <p:ph type="sldNum" sz="quarter" idx="5"/>
          </p:nvPr>
        </p:nvSpPr>
        <p:spPr>
          <a:noFill/>
        </p:spPr>
        <p:txBody>
          <a:bodyPr/>
          <a:lstStyle/>
          <a:p>
            <a:fld id="{D0BC987A-63C1-4A03-B7E8-A52467E8E21F}" type="slidenum">
              <a:rPr lang="en-US" smtClean="0">
                <a:latin typeface="Tahoma" pitchFamily="-96" charset="0"/>
              </a:rPr>
              <a:pPr/>
              <a:t>23</a:t>
            </a:fld>
            <a:endParaRPr lang="en-US" smtClean="0">
              <a:latin typeface="Tahoma" pitchFamily="-96" charset="0"/>
            </a:endParaRPr>
          </a:p>
        </p:txBody>
      </p:sp>
      <p:sp>
        <p:nvSpPr>
          <p:cNvPr id="60419" name="Rectangle 2"/>
          <p:cNvSpPr>
            <a:spLocks noGrp="1" noRot="1" noChangeAspect="1" noChangeArrowheads="1" noTextEdit="1"/>
          </p:cNvSpPr>
          <p:nvPr>
            <p:ph type="sldImg"/>
          </p:nvPr>
        </p:nvSpPr>
        <p:spPr>
          <a:xfrm>
            <a:off x="1174750" y="700088"/>
            <a:ext cx="4586288" cy="3441700"/>
          </a:xfrm>
          <a:ln/>
        </p:spPr>
      </p:sp>
      <p:sp>
        <p:nvSpPr>
          <p:cNvPr id="60420" name="Rectangle 3"/>
          <p:cNvSpPr>
            <a:spLocks noGrp="1" noChangeArrowheads="1"/>
          </p:cNvSpPr>
          <p:nvPr>
            <p:ph type="body" idx="1"/>
          </p:nvPr>
        </p:nvSpPr>
        <p:spPr>
          <a:xfrm>
            <a:off x="925463" y="4375326"/>
            <a:ext cx="5080265" cy="4148176"/>
          </a:xfrm>
          <a:noFill/>
          <a:ln/>
        </p:spPr>
        <p:txBody>
          <a:bodyPr lIns="90711" tIns="45356" rIns="90711" bIns="45356"/>
          <a:lstStyle/>
          <a:p>
            <a:r>
              <a:rPr lang="en-US" smtClean="0">
                <a:latin typeface="Times New Roman" pitchFamily="-96" charset="0"/>
              </a:rPr>
              <a:t>After mapping all the rules, we have to combine their logic some how.</a:t>
            </a:r>
          </a:p>
          <a:p>
            <a:r>
              <a:rPr lang="en-US" smtClean="0">
                <a:latin typeface="Times New Roman" pitchFamily="-96" charset="0"/>
              </a:rPr>
              <a:t>For a particular state elemetn like the PC register,</a:t>
            </a:r>
          </a:p>
          <a:p>
            <a:r>
              <a:rPr lang="en-US" smtClean="0">
                <a:latin typeface="Times New Roman" pitchFamily="-96" charset="0"/>
              </a:rPr>
              <a:t>the latch enable is the or the enable signals from all the rules that updates PC.</a:t>
            </a:r>
          </a:p>
          <a:p>
            <a:r>
              <a:rPr lang="en-US" smtClean="0">
                <a:latin typeface="Times New Roman" pitchFamily="-96" charset="0"/>
              </a:rPr>
              <a:t>The actual next state value of PC has to be selected through a multiplexer.</a:t>
            </a:r>
          </a:p>
          <a:p>
            <a:endParaRPr lang="en-US" smtClean="0">
              <a:latin typeface="Times New Roman" pitchFamily="-96" charset="0"/>
            </a:endParaRPr>
          </a:p>
          <a:p>
            <a:r>
              <a:rPr lang="en-US" smtClean="0">
                <a:latin typeface="Times New Roman" pitchFamily="-96" charset="0"/>
              </a:rPr>
              <a:t>Notice, this circuit only works if only one of these pi signal is asserted at a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9"/>
          <p:cNvSpPr>
            <a:spLocks noGrp="1" noChangeArrowheads="1"/>
          </p:cNvSpPr>
          <p:nvPr>
            <p:ph type="sldNum" sz="quarter" idx="5"/>
          </p:nvPr>
        </p:nvSpPr>
        <p:spPr>
          <a:noFill/>
        </p:spPr>
        <p:txBody>
          <a:bodyPr/>
          <a:lstStyle/>
          <a:p>
            <a:fld id="{CE3B2727-08A9-430A-8EC3-32E9B9301078}" type="slidenum">
              <a:rPr lang="en-US" smtClean="0">
                <a:latin typeface="Tahoma" pitchFamily="-96" charset="0"/>
              </a:rPr>
              <a:pPr/>
              <a:t>24</a:t>
            </a:fld>
            <a:endParaRPr lang="en-US" smtClean="0">
              <a:latin typeface="Tahoma" pitchFamily="-96" charset="0"/>
            </a:endParaRPr>
          </a:p>
        </p:txBody>
      </p:sp>
      <p:sp>
        <p:nvSpPr>
          <p:cNvPr id="61443" name="Rectangle 2"/>
          <p:cNvSpPr>
            <a:spLocks noGrp="1" noRot="1" noChangeAspect="1" noChangeArrowheads="1" noTextEdit="1"/>
          </p:cNvSpPr>
          <p:nvPr>
            <p:ph type="sldImg"/>
          </p:nvPr>
        </p:nvSpPr>
        <p:spPr>
          <a:xfrm>
            <a:off x="1174750" y="700088"/>
            <a:ext cx="4586288" cy="3441700"/>
          </a:xfrm>
          <a:ln/>
        </p:spPr>
      </p:sp>
      <p:sp>
        <p:nvSpPr>
          <p:cNvPr id="61444" name="Rectangle 3"/>
          <p:cNvSpPr>
            <a:spLocks noGrp="1" noChangeArrowheads="1"/>
          </p:cNvSpPr>
          <p:nvPr>
            <p:ph type="body" idx="1"/>
          </p:nvPr>
        </p:nvSpPr>
        <p:spPr>
          <a:xfrm>
            <a:off x="925463" y="4375326"/>
            <a:ext cx="5080265" cy="4148176"/>
          </a:xfrm>
          <a:noFill/>
          <a:ln/>
        </p:spPr>
        <p:txBody>
          <a:bodyPr lIns="90711" tIns="45356" rIns="90711" bIns="45356"/>
          <a:lstStyle/>
          <a:p>
            <a:r>
              <a:rPr lang="en-US" smtClean="0">
                <a:latin typeface="Times New Roman" pitchFamily="-96" charset="0"/>
              </a:rPr>
              <a:t>After mapping all the rules, we have to combine their logic some how.</a:t>
            </a:r>
          </a:p>
          <a:p>
            <a:r>
              <a:rPr lang="en-US" smtClean="0">
                <a:latin typeface="Times New Roman" pitchFamily="-96" charset="0"/>
              </a:rPr>
              <a:t>For a particular state elemetn like the PC register,</a:t>
            </a:r>
          </a:p>
          <a:p>
            <a:r>
              <a:rPr lang="en-US" smtClean="0">
                <a:latin typeface="Times New Roman" pitchFamily="-96" charset="0"/>
              </a:rPr>
              <a:t>the latch enable is the or the enable signals from all the rules that updates PC.</a:t>
            </a:r>
          </a:p>
          <a:p>
            <a:r>
              <a:rPr lang="en-US" smtClean="0">
                <a:latin typeface="Times New Roman" pitchFamily="-96" charset="0"/>
              </a:rPr>
              <a:t>The actual next state value of PC has to be selected through a multiplexer.</a:t>
            </a:r>
          </a:p>
          <a:p>
            <a:endParaRPr lang="en-US" smtClean="0">
              <a:latin typeface="Times New Roman" pitchFamily="-96" charset="0"/>
            </a:endParaRPr>
          </a:p>
          <a:p>
            <a:r>
              <a:rPr lang="en-US" smtClean="0">
                <a:latin typeface="Times New Roman" pitchFamily="-96" charset="0"/>
              </a:rPr>
              <a:t>Notice, this circuit only works if only one of these pi signal is asserted at a time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p:cNvSpPr>
            <a:spLocks noGrp="1" noChangeArrowheads="1"/>
          </p:cNvSpPr>
          <p:nvPr>
            <p:ph type="sldNum" sz="quarter" idx="5"/>
          </p:nvPr>
        </p:nvSpPr>
        <p:spPr>
          <a:noFill/>
        </p:spPr>
        <p:txBody>
          <a:bodyPr/>
          <a:lstStyle/>
          <a:p>
            <a:fld id="{ABE61B42-F6BC-4106-B442-6C924453A76C}" type="slidenum">
              <a:rPr lang="en-US" smtClean="0">
                <a:latin typeface="Tahoma" pitchFamily="-96" charset="0"/>
              </a:rPr>
              <a:pPr/>
              <a:t>27</a:t>
            </a:fld>
            <a:endParaRPr lang="en-US" smtClean="0">
              <a:latin typeface="Tahoma" pitchFamily="-96" charset="0"/>
            </a:endParaRPr>
          </a:p>
        </p:txBody>
      </p:sp>
      <p:sp>
        <p:nvSpPr>
          <p:cNvPr id="63491" name="Rectangle 2"/>
          <p:cNvSpPr>
            <a:spLocks noGrp="1" noRot="1" noChangeAspect="1" noChangeArrowheads="1" noTextEdit="1"/>
          </p:cNvSpPr>
          <p:nvPr>
            <p:ph type="sldImg"/>
          </p:nvPr>
        </p:nvSpPr>
        <p:spPr>
          <a:xfrm>
            <a:off x="1177925" y="701675"/>
            <a:ext cx="4586288" cy="3440113"/>
          </a:xfrm>
          <a:ln/>
        </p:spPr>
      </p:sp>
      <p:sp>
        <p:nvSpPr>
          <p:cNvPr id="63492" name="Rectangle 3"/>
          <p:cNvSpPr>
            <a:spLocks noGrp="1" noChangeArrowheads="1"/>
          </p:cNvSpPr>
          <p:nvPr>
            <p:ph type="body" idx="1"/>
          </p:nvPr>
        </p:nvSpPr>
        <p:spPr>
          <a:xfrm>
            <a:off x="925464" y="4375326"/>
            <a:ext cx="5081769" cy="4148176"/>
          </a:xfrm>
          <a:noFill/>
          <a:ln/>
        </p:spPr>
        <p:txBody>
          <a:bodyPr lIns="90059" tIns="45029" rIns="90059" bIns="45029"/>
          <a:lstStyle/>
          <a:p>
            <a:r>
              <a:rPr lang="en-US" smtClean="0">
                <a:latin typeface="Times New Roman" pitchFamily="-96" charset="0"/>
              </a:rPr>
              <a:t>After mapping all the rules, we have to combine their logic some how.</a:t>
            </a:r>
          </a:p>
          <a:p>
            <a:r>
              <a:rPr lang="en-US" smtClean="0">
                <a:latin typeface="Times New Roman" pitchFamily="-96" charset="0"/>
              </a:rPr>
              <a:t>For a particular state elemetn like the PC register,</a:t>
            </a:r>
          </a:p>
          <a:p>
            <a:r>
              <a:rPr lang="en-US" smtClean="0">
                <a:latin typeface="Times New Roman" pitchFamily="-96" charset="0"/>
              </a:rPr>
              <a:t>the latch enable is the or the enable signals from all the rules that updates PC.</a:t>
            </a:r>
          </a:p>
          <a:p>
            <a:r>
              <a:rPr lang="en-US" smtClean="0">
                <a:latin typeface="Times New Roman" pitchFamily="-96" charset="0"/>
              </a:rPr>
              <a:t>The actual next state value of PC has to be selected through a multiplexer.</a:t>
            </a:r>
          </a:p>
          <a:p>
            <a:endParaRPr lang="en-US" smtClean="0">
              <a:latin typeface="Times New Roman" pitchFamily="-96" charset="0"/>
            </a:endParaRPr>
          </a:p>
          <a:p>
            <a:r>
              <a:rPr lang="en-US" smtClean="0">
                <a:latin typeface="Times New Roman" pitchFamily="-96" charset="0"/>
              </a:rPr>
              <a:t>Notice, this circuit only works if only one of these pi signal is asserted at a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9"/>
          <p:cNvSpPr>
            <a:spLocks noGrp="1" noChangeArrowheads="1"/>
          </p:cNvSpPr>
          <p:nvPr>
            <p:ph type="sldNum" sz="quarter" idx="5"/>
          </p:nvPr>
        </p:nvSpPr>
        <p:spPr>
          <a:noFill/>
        </p:spPr>
        <p:txBody>
          <a:bodyPr/>
          <a:lstStyle/>
          <a:p>
            <a:fld id="{D8A776A3-E726-4574-8E74-CD674A6A7ECB}" type="slidenum">
              <a:rPr lang="en-US" smtClean="0">
                <a:latin typeface="Tahoma" pitchFamily="-96" charset="0"/>
              </a:rPr>
              <a:pPr/>
              <a:t>3</a:t>
            </a:fld>
            <a:endParaRPr lang="en-US" smtClean="0">
              <a:latin typeface="Tahoma" pitchFamily="-96"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latin typeface="Times New Roman" pitchFamily="-9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9"/>
          <p:cNvSpPr>
            <a:spLocks noGrp="1" noChangeArrowheads="1"/>
          </p:cNvSpPr>
          <p:nvPr>
            <p:ph type="sldNum" sz="quarter" idx="5"/>
          </p:nvPr>
        </p:nvSpPr>
        <p:spPr>
          <a:noFill/>
        </p:spPr>
        <p:txBody>
          <a:bodyPr/>
          <a:lstStyle/>
          <a:p>
            <a:fld id="{D8A776A3-E726-4574-8E74-CD674A6A7ECB}" type="slidenum">
              <a:rPr lang="en-US" smtClean="0">
                <a:latin typeface="Tahoma" pitchFamily="-96" charset="0"/>
              </a:rPr>
              <a:pPr/>
              <a:t>4</a:t>
            </a:fld>
            <a:endParaRPr lang="en-US" smtClean="0">
              <a:latin typeface="Tahoma" pitchFamily="-96"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latin typeface="Times New Roman" pitchFamily="-9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9"/>
          <p:cNvSpPr>
            <a:spLocks noGrp="1" noChangeArrowheads="1"/>
          </p:cNvSpPr>
          <p:nvPr>
            <p:ph type="sldNum" sz="quarter" idx="5"/>
          </p:nvPr>
        </p:nvSpPr>
        <p:spPr>
          <a:noFill/>
        </p:spPr>
        <p:txBody>
          <a:bodyPr/>
          <a:lstStyle/>
          <a:p>
            <a:fld id="{5BAAE0BB-6145-4E9C-8DC1-33E4B6C61879}" type="slidenum">
              <a:rPr lang="en-US" smtClean="0">
                <a:latin typeface="Tahoma" pitchFamily="-96" charset="0"/>
              </a:rPr>
              <a:pPr/>
              <a:t>8</a:t>
            </a:fld>
            <a:endParaRPr lang="en-US" smtClean="0">
              <a:latin typeface="Tahoma" pitchFamily="-96"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9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9"/>
          <p:cNvSpPr>
            <a:spLocks noGrp="1" noChangeArrowheads="1"/>
          </p:cNvSpPr>
          <p:nvPr>
            <p:ph type="sldNum" sz="quarter" idx="5"/>
          </p:nvPr>
        </p:nvSpPr>
        <p:spPr>
          <a:noFill/>
        </p:spPr>
        <p:txBody>
          <a:bodyPr/>
          <a:lstStyle/>
          <a:p>
            <a:fld id="{5DD1A51A-2A15-43A9-9769-AB8C5FA2B6B7}" type="slidenum">
              <a:rPr lang="en-US" smtClean="0">
                <a:latin typeface="Tahoma" pitchFamily="-96" charset="0"/>
              </a:rPr>
              <a:pPr/>
              <a:t>9</a:t>
            </a:fld>
            <a:endParaRPr lang="en-US" smtClean="0">
              <a:latin typeface="Tahoma" pitchFamily="-96"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9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9"/>
          <p:cNvSpPr>
            <a:spLocks noGrp="1" noChangeArrowheads="1"/>
          </p:cNvSpPr>
          <p:nvPr>
            <p:ph type="sldNum" sz="quarter" idx="5"/>
          </p:nvPr>
        </p:nvSpPr>
        <p:spPr>
          <a:noFill/>
        </p:spPr>
        <p:txBody>
          <a:bodyPr/>
          <a:lstStyle/>
          <a:p>
            <a:fld id="{BC53DC50-1E4A-4579-8DBF-9BC12BB4EE99}" type="slidenum">
              <a:rPr lang="en-US" smtClean="0">
                <a:latin typeface="Tahoma" pitchFamily="-96" charset="0"/>
              </a:rPr>
              <a:pPr/>
              <a:t>10</a:t>
            </a:fld>
            <a:endParaRPr lang="en-US" smtClean="0">
              <a:latin typeface="Tahoma" pitchFamily="-96"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9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9"/>
          <p:cNvSpPr>
            <a:spLocks noGrp="1" noChangeArrowheads="1"/>
          </p:cNvSpPr>
          <p:nvPr>
            <p:ph type="sldNum" sz="quarter" idx="5"/>
          </p:nvPr>
        </p:nvSpPr>
        <p:spPr>
          <a:noFill/>
        </p:spPr>
        <p:txBody>
          <a:bodyPr/>
          <a:lstStyle/>
          <a:p>
            <a:fld id="{36F0786F-F7CD-446D-B826-9E7079CA9A38}" type="slidenum">
              <a:rPr lang="en-US" smtClean="0">
                <a:latin typeface="Tahoma" pitchFamily="-96" charset="0"/>
              </a:rPr>
              <a:pPr/>
              <a:t>19</a:t>
            </a:fld>
            <a:endParaRPr lang="en-US" smtClean="0">
              <a:latin typeface="Tahoma" pitchFamily="-96" charset="0"/>
            </a:endParaRPr>
          </a:p>
        </p:txBody>
      </p:sp>
      <p:sp>
        <p:nvSpPr>
          <p:cNvPr id="41987" name="Rectangle 2"/>
          <p:cNvSpPr>
            <a:spLocks noGrp="1" noRot="1" noChangeAspect="1" noChangeArrowheads="1" noTextEdit="1"/>
          </p:cNvSpPr>
          <p:nvPr>
            <p:ph type="sldImg"/>
          </p:nvPr>
        </p:nvSpPr>
        <p:spPr>
          <a:xfrm>
            <a:off x="1169988" y="693738"/>
            <a:ext cx="4605337" cy="3455987"/>
          </a:xfrm>
          <a:ln/>
        </p:spPr>
      </p:sp>
      <p:sp>
        <p:nvSpPr>
          <p:cNvPr id="41988" name="Rectangle 3"/>
          <p:cNvSpPr>
            <a:spLocks noGrp="1" noChangeArrowheads="1"/>
          </p:cNvSpPr>
          <p:nvPr>
            <p:ph type="body" idx="1"/>
          </p:nvPr>
        </p:nvSpPr>
        <p:spPr>
          <a:xfrm>
            <a:off x="923958" y="4379900"/>
            <a:ext cx="5086284" cy="4146651"/>
          </a:xfrm>
          <a:noFill/>
          <a:ln/>
        </p:spPr>
        <p:txBody>
          <a:bodyPr/>
          <a:lstStyle/>
          <a:p>
            <a:endParaRPr lang="en-US" smtClean="0">
              <a:latin typeface="Times New Roman" pitchFamily="-9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p:cNvSpPr>
            <a:spLocks noGrp="1" noChangeArrowheads="1"/>
          </p:cNvSpPr>
          <p:nvPr>
            <p:ph type="sldNum" sz="quarter" idx="5"/>
          </p:nvPr>
        </p:nvSpPr>
        <p:spPr>
          <a:noFill/>
        </p:spPr>
        <p:txBody>
          <a:bodyPr/>
          <a:lstStyle/>
          <a:p>
            <a:fld id="{EEC94174-5290-4450-BE68-E72077893F6C}" type="slidenum">
              <a:rPr lang="en-US" smtClean="0">
                <a:latin typeface="Tahoma" pitchFamily="-96" charset="0"/>
              </a:rPr>
              <a:pPr/>
              <a:t>20</a:t>
            </a:fld>
            <a:endParaRPr lang="en-US" smtClean="0">
              <a:latin typeface="Tahoma" pitchFamily="-96" charset="0"/>
            </a:endParaRPr>
          </a:p>
        </p:txBody>
      </p:sp>
      <p:sp>
        <p:nvSpPr>
          <p:cNvPr id="43011" name="Rectangle 2"/>
          <p:cNvSpPr>
            <a:spLocks noGrp="1" noRot="1" noChangeAspect="1" noChangeArrowheads="1" noTextEdit="1"/>
          </p:cNvSpPr>
          <p:nvPr>
            <p:ph type="sldImg"/>
          </p:nvPr>
        </p:nvSpPr>
        <p:spPr>
          <a:xfrm>
            <a:off x="1169988" y="693738"/>
            <a:ext cx="4605337" cy="3455987"/>
          </a:xfrm>
          <a:ln/>
        </p:spPr>
      </p:sp>
      <p:sp>
        <p:nvSpPr>
          <p:cNvPr id="43012" name="Rectangle 3"/>
          <p:cNvSpPr>
            <a:spLocks noGrp="1" noChangeArrowheads="1"/>
          </p:cNvSpPr>
          <p:nvPr>
            <p:ph type="body" idx="1"/>
          </p:nvPr>
        </p:nvSpPr>
        <p:spPr>
          <a:xfrm>
            <a:off x="923958" y="4379900"/>
            <a:ext cx="5086284" cy="4146651"/>
          </a:xfrm>
          <a:noFill/>
          <a:ln/>
        </p:spPr>
        <p:txBody>
          <a:bodyPr/>
          <a:lstStyle/>
          <a:p>
            <a:endParaRPr lang="en-US" smtClean="0">
              <a:latin typeface="Times New Roman" pitchFamily="-9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9"/>
          <p:cNvSpPr>
            <a:spLocks noGrp="1" noChangeArrowheads="1"/>
          </p:cNvSpPr>
          <p:nvPr>
            <p:ph type="sldNum" sz="quarter" idx="5"/>
          </p:nvPr>
        </p:nvSpPr>
        <p:spPr>
          <a:noFill/>
        </p:spPr>
        <p:txBody>
          <a:bodyPr/>
          <a:lstStyle/>
          <a:p>
            <a:fld id="{A256E3B0-4903-49CF-91FD-BF679F8773C5}" type="slidenum">
              <a:rPr lang="en-US" smtClean="0">
                <a:latin typeface="Tahoma" pitchFamily="-96" charset="0"/>
              </a:rPr>
              <a:pPr/>
              <a:t>21</a:t>
            </a:fld>
            <a:endParaRPr lang="en-US" smtClean="0">
              <a:latin typeface="Tahoma" pitchFamily="-96" charset="0"/>
            </a:endParaRPr>
          </a:p>
        </p:txBody>
      </p:sp>
      <p:sp>
        <p:nvSpPr>
          <p:cNvPr id="44035" name="Rectangle 2"/>
          <p:cNvSpPr>
            <a:spLocks noGrp="1" noRot="1" noChangeAspect="1" noChangeArrowheads="1" noTextEdit="1"/>
          </p:cNvSpPr>
          <p:nvPr>
            <p:ph type="sldImg"/>
          </p:nvPr>
        </p:nvSpPr>
        <p:spPr>
          <a:xfrm>
            <a:off x="1169988" y="693738"/>
            <a:ext cx="4605337" cy="3455987"/>
          </a:xfrm>
          <a:ln/>
        </p:spPr>
      </p:sp>
      <p:sp>
        <p:nvSpPr>
          <p:cNvPr id="44036" name="Rectangle 3"/>
          <p:cNvSpPr>
            <a:spLocks noGrp="1" noChangeArrowheads="1"/>
          </p:cNvSpPr>
          <p:nvPr>
            <p:ph type="body" idx="1"/>
          </p:nvPr>
        </p:nvSpPr>
        <p:spPr>
          <a:xfrm>
            <a:off x="923958" y="4379900"/>
            <a:ext cx="5086284" cy="4146651"/>
          </a:xfrm>
          <a:noFill/>
          <a:ln/>
        </p:spPr>
        <p:txBody>
          <a:bodyPr/>
          <a:lstStyle/>
          <a:p>
            <a:endParaRPr lang="en-US" smtClean="0">
              <a:latin typeface="Times New Roman" pitchFamily="-9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sz="1400">
                <a:latin typeface="Tahoma" charset="0"/>
              </a:defRPr>
            </a:lvl1pPr>
          </a:lstStyle>
          <a:p>
            <a:pPr>
              <a:defRPr/>
            </a:pPr>
            <a:r>
              <a:rPr lang="en-US" smtClean="0"/>
              <a:t>1/8/2013</a:t>
            </a:r>
            <a:endParaRPr lang="en-US" dirty="0"/>
          </a:p>
        </p:txBody>
      </p:sp>
      <p:sp>
        <p:nvSpPr>
          <p:cNvPr id="70" name="Rectangle 71"/>
          <p:cNvSpPr>
            <a:spLocks noGrp="1" noChangeArrowheads="1"/>
          </p:cNvSpPr>
          <p:nvPr>
            <p:ph type="sldNum" sz="quarter" idx="11"/>
          </p:nvPr>
        </p:nvSpPr>
        <p:spPr/>
        <p:txBody>
          <a:bodyPr/>
          <a:lstStyle>
            <a:lvl1pPr>
              <a:defRPr>
                <a:latin typeface="Tahoma" charset="0"/>
              </a:defRPr>
            </a:lvl1pPr>
          </a:lstStyle>
          <a:p>
            <a:pPr>
              <a:defRPr/>
            </a:pPr>
            <a:fld id="{2DBA8F0E-D6DA-4224-82EA-C9BF982C3C97}" type="slidenum">
              <a:rPr lang="en-US" smtClean="0"/>
              <a:pPr>
                <a:defRPr/>
              </a:pPr>
              <a:t>‹#›</a:t>
            </a:fld>
            <a:endParaRPr lang="en-US" dirty="0"/>
          </a:p>
        </p:txBody>
      </p:sp>
      <p:sp>
        <p:nvSpPr>
          <p:cNvPr id="71" name="Rectangle 72"/>
          <p:cNvSpPr>
            <a:spLocks noGrp="1" noChangeArrowheads="1"/>
          </p:cNvSpPr>
          <p:nvPr>
            <p:ph type="ftr" sz="quarter" idx="12"/>
          </p:nvPr>
        </p:nvSpPr>
        <p:spPr/>
        <p:txBody>
          <a:bodyPr/>
          <a:lstStyle>
            <a:lvl1pPr>
              <a:defRPr/>
            </a:lvl1pPr>
          </a:lstStyle>
          <a:p>
            <a:pPr>
              <a:defRPr/>
            </a:pPr>
            <a:r>
              <a:rPr lang="en-US" smtClean="0"/>
              <a:t>Bluespec at Beihang</a:t>
            </a:r>
            <a:endParaRPr 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r>
              <a:rPr lang="en-US" smtClean="0"/>
              <a:t>1/8/2013</a:t>
            </a:r>
            <a:endParaRPr lang="en-US" dirty="0"/>
          </a:p>
        </p:txBody>
      </p:sp>
      <p:sp>
        <p:nvSpPr>
          <p:cNvPr id="5" name="Rectangle 67"/>
          <p:cNvSpPr>
            <a:spLocks noGrp="1" noChangeArrowheads="1"/>
          </p:cNvSpPr>
          <p:nvPr>
            <p:ph type="sldNum" sz="quarter" idx="11"/>
          </p:nvPr>
        </p:nvSpPr>
        <p:spPr>
          <a:ln/>
        </p:spPr>
        <p:txBody>
          <a:bodyPr/>
          <a:lstStyle>
            <a:lvl1pPr>
              <a:defRPr/>
            </a:lvl1pPr>
          </a:lstStyle>
          <a:p>
            <a:pPr>
              <a:defRPr/>
            </a:pPr>
            <a:fld id="{4F9502F6-954B-46E9-AC05-33DEDF4CA0BF}" type="slidenum">
              <a:rPr lang="en-US" smtClean="0"/>
              <a:pPr>
                <a:defRPr/>
              </a:pPr>
              <a:t>‹#›</a:t>
            </a:fld>
            <a:endParaRPr lang="en-US" dirty="0"/>
          </a:p>
        </p:txBody>
      </p:sp>
      <p:sp>
        <p:nvSpPr>
          <p:cNvPr id="6" name="Rectangle 69"/>
          <p:cNvSpPr>
            <a:spLocks noGrp="1" noChangeArrowheads="1"/>
          </p:cNvSpPr>
          <p:nvPr>
            <p:ph type="ftr" sz="quarter" idx="12"/>
          </p:nvPr>
        </p:nvSpPr>
        <p:spPr>
          <a:ln/>
        </p:spPr>
        <p:txBody>
          <a:bodyPr/>
          <a:lstStyle>
            <a:lvl1pPr>
              <a:defRPr/>
            </a:lvl1pPr>
          </a:lstStyle>
          <a:p>
            <a:pPr>
              <a:defRPr/>
            </a:pPr>
            <a:r>
              <a:rPr lang="en-US" smtClean="0"/>
              <a:t>Bluespec at Beihang</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1040"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412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nvGrpSpPr>
            <p:cNvPr id="1035"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2737" name="Rectangle 65"/>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Verdana" pitchFamily="34" charset="0"/>
              </a:defRPr>
            </a:lvl1pPr>
          </a:lstStyle>
          <a:p>
            <a:pPr>
              <a:defRPr/>
            </a:pPr>
            <a:r>
              <a:rPr lang="en-US" smtClean="0"/>
              <a:t>1/8/2013</a:t>
            </a:r>
            <a:endParaRPr lang="en-US" dirty="0"/>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latin typeface="Verdana" pitchFamily="34" charset="0"/>
              </a:defRPr>
            </a:lvl1pPr>
          </a:lstStyle>
          <a:p>
            <a:pPr>
              <a:defRPr/>
            </a:pPr>
            <a:fld id="{7D3E83D8-6A0E-4416-8509-48224F3DAD15}" type="slidenum">
              <a:rPr lang="en-US" smtClean="0"/>
              <a:pPr>
                <a:defRPr/>
              </a:pPr>
              <a:t>‹#›</a:t>
            </a:fld>
            <a:endParaRPr lang="en-US" dirty="0"/>
          </a:p>
        </p:txBody>
      </p:sp>
      <p:sp>
        <p:nvSpPr>
          <p:cNvPr id="412741" name="Rectangle 69"/>
          <p:cNvSpPr>
            <a:spLocks noGrp="1" noChangeArrowheads="1"/>
          </p:cNvSpPr>
          <p:nvPr>
            <p:ph type="ftr" sz="quarter" idx="3"/>
          </p:nvPr>
        </p:nvSpPr>
        <p:spPr bwMode="auto">
          <a:xfrm>
            <a:off x="3098799" y="6400800"/>
            <a:ext cx="3302001"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latin typeface="Tahoma" charset="0"/>
              </a:defRPr>
            </a:lvl1pPr>
          </a:lstStyle>
          <a:p>
            <a:pPr>
              <a:defRPr/>
            </a:pPr>
            <a:r>
              <a:rPr lang="en-US" smtClean="0"/>
              <a:t>Bluespec at Beihang</a:t>
            </a:r>
            <a:endParaRPr lang="en-US" dirty="0"/>
          </a:p>
        </p:txBody>
      </p:sp>
    </p:spTree>
  </p:cSld>
  <p:clrMap bg1="lt1" tx1="dk1" bg2="lt2" tx2="dk2" accent1="accent1" accent2="accent2" accent3="accent3" accent4="accent4" accent5="accent5" accent6="accent6" hlink="hlink" folHlink="folHlink"/>
  <p:sldLayoutIdLst>
    <p:sldLayoutId id="2147483771" r:id="rId1"/>
    <p:sldLayoutId id="2147483770" r:id="rId2"/>
  </p:sldLayoutIdLst>
  <p:timing>
    <p:tnLst>
      <p:par>
        <p:cTn id="1" dur="indefinite" restart="never" nodeType="tmRoot"/>
      </p:par>
    </p:tnLst>
  </p:timing>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96" charset="2"/>
        <a:buBlip>
          <a:blip r:embed="rId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Rectangle: Click to edit Master text styles&#10;Second level&#10;Third level&#10;Fourth level&#10;Fifth level"/>
          <p:cNvSpPr>
            <a:spLocks noGrp="1" noChangeArrowheads="1"/>
          </p:cNvSpPr>
          <p:nvPr>
            <p:ph type="subTitle" idx="1"/>
          </p:nvPr>
        </p:nvSpPr>
        <p:spPr>
          <a:xfrm>
            <a:off x="809625" y="1470025"/>
            <a:ext cx="8061243" cy="4918900"/>
          </a:xfrm>
        </p:spPr>
        <p:txBody>
          <a:bodyPr/>
          <a:lstStyle/>
          <a:p>
            <a:pPr lvl="0" eaLnBrk="1" hangingPunct="1">
              <a:lnSpc>
                <a:spcPct val="80000"/>
              </a:lnSpc>
              <a:buClr>
                <a:srgbClr val="6F89F7"/>
              </a:buClr>
            </a:pPr>
            <a:r>
              <a:rPr lang="en-US" sz="2400" dirty="0" smtClean="0">
                <a:solidFill>
                  <a:srgbClr val="660066"/>
                </a:solidFill>
              </a:rPr>
              <a:t>Computer Architecture: A Constructive Approach</a:t>
            </a:r>
          </a:p>
          <a:p>
            <a:pPr lvl="0" eaLnBrk="1" hangingPunct="1">
              <a:lnSpc>
                <a:spcPct val="80000"/>
              </a:lnSpc>
              <a:buClr>
                <a:srgbClr val="6F89F7"/>
              </a:buClr>
            </a:pPr>
            <a:endParaRPr lang="en-US" sz="1800" dirty="0" smtClean="0">
              <a:solidFill>
                <a:srgbClr val="660066"/>
              </a:solidFill>
            </a:endParaRPr>
          </a:p>
          <a:p>
            <a:pPr eaLnBrk="1" hangingPunct="1">
              <a:lnSpc>
                <a:spcPct val="90000"/>
              </a:lnSpc>
            </a:pPr>
            <a:r>
              <a:rPr lang="en-US" sz="4000" dirty="0" smtClean="0">
                <a:solidFill>
                  <a:srgbClr val="660066"/>
                </a:solidFill>
                <a:ea typeface="+mj-ea"/>
                <a:cs typeface="+mj-cs"/>
              </a:rPr>
              <a:t>Bluespec execution model and concurrent rule </a:t>
            </a:r>
            <a:r>
              <a:rPr lang="en-US" sz="4000" dirty="0">
                <a:solidFill>
                  <a:srgbClr val="660066"/>
                </a:solidFill>
                <a:ea typeface="+mj-ea"/>
                <a:cs typeface="+mj-cs"/>
              </a:rPr>
              <a:t>scheduling</a:t>
            </a:r>
            <a:endParaRPr lang="en-US" sz="4000" dirty="0" smtClean="0"/>
          </a:p>
          <a:p>
            <a:pPr eaLnBrk="1" hangingPunct="1">
              <a:lnSpc>
                <a:spcPct val="80000"/>
              </a:lnSpc>
            </a:pPr>
            <a:endParaRPr lang="en-US" sz="2400" dirty="0" smtClean="0"/>
          </a:p>
          <a:p>
            <a:pPr eaLnBrk="1" hangingPunct="1">
              <a:lnSpc>
                <a:spcPct val="80000"/>
              </a:lnSpc>
            </a:pPr>
            <a:r>
              <a:rPr lang="en-US" sz="2000" dirty="0" smtClean="0"/>
              <a:t>Derek </a:t>
            </a:r>
            <a:r>
              <a:rPr lang="en-US" sz="2000" dirty="0" err="1" smtClean="0"/>
              <a:t>Chiou</a:t>
            </a:r>
            <a:r>
              <a:rPr lang="en-US" sz="2000" dirty="0" smtClean="0"/>
              <a:t>, </a:t>
            </a:r>
            <a:r>
              <a:rPr lang="en-US" sz="2000" dirty="0" err="1" smtClean="0"/>
              <a:t>Xiaoyu</a:t>
            </a:r>
            <a:r>
              <a:rPr lang="en-US" sz="2000" dirty="0" smtClean="0"/>
              <a:t> Ma (TA)</a:t>
            </a:r>
            <a:endParaRPr lang="en-US" sz="2000" dirty="0" smtClean="0"/>
          </a:p>
          <a:p>
            <a:pPr eaLnBrk="1" hangingPunct="1">
              <a:lnSpc>
                <a:spcPct val="80000"/>
              </a:lnSpc>
            </a:pPr>
            <a:r>
              <a:rPr lang="en-US" sz="2000" dirty="0" smtClean="0"/>
              <a:t>The University of Texas at Austin</a:t>
            </a:r>
          </a:p>
          <a:p>
            <a:pPr eaLnBrk="1" hangingPunct="1">
              <a:lnSpc>
                <a:spcPct val="80000"/>
              </a:lnSpc>
            </a:pPr>
            <a:endParaRPr lang="en-US" sz="2000" dirty="0" smtClean="0"/>
          </a:p>
          <a:p>
            <a:pPr eaLnBrk="1" hangingPunct="1">
              <a:lnSpc>
                <a:spcPct val="80000"/>
              </a:lnSpc>
            </a:pPr>
            <a:r>
              <a:rPr lang="en-US" sz="2000" dirty="0" smtClean="0"/>
              <a:t>Taken (with permission) from </a:t>
            </a:r>
          </a:p>
          <a:p>
            <a:pPr eaLnBrk="1" hangingPunct="1">
              <a:lnSpc>
                <a:spcPct val="80000"/>
              </a:lnSpc>
            </a:pPr>
            <a:r>
              <a:rPr lang="en-US" sz="2000" dirty="0" err="1" smtClean="0"/>
              <a:t>Arvind</a:t>
            </a:r>
            <a:r>
              <a:rPr lang="en-US" sz="2000" dirty="0" smtClean="0"/>
              <a:t> and collaborators*</a:t>
            </a:r>
          </a:p>
          <a:p>
            <a:pPr eaLnBrk="1" hangingPunct="1">
              <a:lnSpc>
                <a:spcPct val="80000"/>
              </a:lnSpc>
            </a:pPr>
            <a:r>
              <a:rPr lang="en-US" sz="2000" i="1" dirty="0" smtClean="0"/>
              <a:t>Computer Science &amp; Artificial Intelligence Lab.</a:t>
            </a:r>
          </a:p>
          <a:p>
            <a:pPr eaLnBrk="1" hangingPunct="1">
              <a:lnSpc>
                <a:spcPct val="80000"/>
              </a:lnSpc>
            </a:pPr>
            <a:r>
              <a:rPr lang="en-US" sz="2000" dirty="0" smtClean="0"/>
              <a:t>Massachusetts Institute of Technology</a:t>
            </a:r>
          </a:p>
          <a:p>
            <a:pPr eaLnBrk="1" hangingPunct="1">
              <a:lnSpc>
                <a:spcPct val="80000"/>
              </a:lnSpc>
            </a:pPr>
            <a:endParaRPr lang="en-US" sz="1800" dirty="0" smtClean="0"/>
          </a:p>
          <a:p>
            <a:pPr eaLnBrk="1" hangingPunct="1">
              <a:lnSpc>
                <a:spcPct val="80000"/>
              </a:lnSpc>
            </a:pPr>
            <a:r>
              <a:rPr lang="en-US" sz="1800" dirty="0" smtClean="0"/>
              <a:t>* Joel </a:t>
            </a:r>
            <a:r>
              <a:rPr lang="en-US" sz="1800" dirty="0" err="1" smtClean="0"/>
              <a:t>Emer</a:t>
            </a:r>
            <a:r>
              <a:rPr lang="en-US" sz="1800" dirty="0" smtClean="0"/>
              <a:t>, Li-</a:t>
            </a:r>
            <a:r>
              <a:rPr lang="en-US" sz="1800" dirty="0" err="1" smtClean="0"/>
              <a:t>Shiuan</a:t>
            </a:r>
            <a:r>
              <a:rPr lang="en-US" sz="1800" dirty="0" smtClean="0"/>
              <a:t> </a:t>
            </a:r>
            <a:r>
              <a:rPr lang="en-US" sz="1800" dirty="0" err="1" smtClean="0"/>
              <a:t>Peh</a:t>
            </a:r>
            <a:r>
              <a:rPr lang="en-US" sz="1800" dirty="0" smtClean="0"/>
              <a:t>, </a:t>
            </a:r>
            <a:r>
              <a:rPr lang="en-US" sz="1800" dirty="0" err="1" smtClean="0"/>
              <a:t>Murali</a:t>
            </a:r>
            <a:r>
              <a:rPr lang="en-US" sz="1800" dirty="0" smtClean="0"/>
              <a:t> </a:t>
            </a:r>
            <a:r>
              <a:rPr lang="en-US" sz="1800" dirty="0" err="1" smtClean="0"/>
              <a:t>Vijayaraghavan</a:t>
            </a:r>
            <a:r>
              <a:rPr lang="en-US" sz="1800" dirty="0" smtClean="0"/>
              <a:t>, </a:t>
            </a:r>
            <a:r>
              <a:rPr lang="en-US" sz="1800" dirty="0" err="1" smtClean="0"/>
              <a:t>Asif</a:t>
            </a:r>
            <a:r>
              <a:rPr lang="en-US" sz="1800" dirty="0" smtClean="0"/>
              <a:t> Khan,  </a:t>
            </a:r>
            <a:r>
              <a:rPr lang="en-US" sz="1800" dirty="0" err="1" smtClean="0"/>
              <a:t>Abhinav</a:t>
            </a:r>
            <a:r>
              <a:rPr lang="en-US" sz="1800" dirty="0" smtClean="0"/>
              <a:t> </a:t>
            </a:r>
            <a:r>
              <a:rPr lang="en-US" sz="1800" dirty="0" err="1" smtClean="0"/>
              <a:t>Agarwal</a:t>
            </a:r>
            <a:r>
              <a:rPr lang="en-US" sz="1800" dirty="0" smtClean="0"/>
              <a:t>, Myron King</a:t>
            </a:r>
            <a:endParaRPr lang="en-US" sz="2400" dirty="0"/>
          </a:p>
        </p:txBody>
      </p:sp>
      <p:sp>
        <p:nvSpPr>
          <p:cNvPr id="5" name="Date Placeholder 4"/>
          <p:cNvSpPr>
            <a:spLocks noGrp="1"/>
          </p:cNvSpPr>
          <p:nvPr>
            <p:ph type="dt" sz="quarter" idx="10"/>
          </p:nvPr>
        </p:nvSpPr>
        <p:spPr/>
        <p:txBody>
          <a:bodyPr/>
          <a:lstStyle/>
          <a:p>
            <a:pPr>
              <a:defRPr/>
            </a:pPr>
            <a:r>
              <a:rPr lang="en-US" smtClean="0"/>
              <a:t>1/8/2013</a:t>
            </a:r>
            <a:endParaRPr lang="en-US" dirty="0"/>
          </a:p>
        </p:txBody>
      </p:sp>
      <p:sp>
        <p:nvSpPr>
          <p:cNvPr id="6" name="Footer Placeholder 5"/>
          <p:cNvSpPr>
            <a:spLocks noGrp="1"/>
          </p:cNvSpPr>
          <p:nvPr>
            <p:ph type="ftr" sz="quarter" idx="12"/>
          </p:nvPr>
        </p:nvSpPr>
        <p:spPr/>
        <p:txBody>
          <a:bodyPr/>
          <a:lstStyle/>
          <a:p>
            <a:pPr>
              <a:defRPr/>
            </a:pPr>
            <a:r>
              <a:rPr lang="en-US" smtClean="0"/>
              <a:t>Bluespec at Beihang</a:t>
            </a:r>
            <a:endParaRPr lang="en-US" dirty="0" smtClean="0"/>
          </a:p>
        </p:txBody>
      </p:sp>
      <p:sp>
        <p:nvSpPr>
          <p:cNvPr id="9" name="Slide Number Placeholder 8"/>
          <p:cNvSpPr>
            <a:spLocks noGrp="1"/>
          </p:cNvSpPr>
          <p:nvPr>
            <p:ph type="sldNum" sz="quarter" idx="11"/>
          </p:nvPr>
        </p:nvSpPr>
        <p:spPr/>
        <p:txBody>
          <a:bodyPr/>
          <a:lstStyle/>
          <a:p>
            <a:pPr>
              <a:defRPr/>
            </a:pPr>
            <a:fld id="{2DBA8F0E-D6DA-4224-82EA-C9BF982C3C97}" type="slidenum">
              <a:rPr lang="en-US" smtClean="0"/>
              <a:pPr>
                <a:defRPr/>
              </a:pPr>
              <a:t>1</a:t>
            </a:fld>
            <a:endParaRPr lang="en-US" dirty="0"/>
          </a:p>
        </p:txBody>
      </p:sp>
    </p:spTree>
    <p:extLst>
      <p:ext uri="{BB962C8B-B14F-4D97-AF65-F5344CB8AC3E}">
        <p14:creationId xmlns="" xmlns:p14="http://schemas.microsoft.com/office/powerpoint/2010/main" val="2170103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Guards vs If’s</a:t>
            </a:r>
          </a:p>
        </p:txBody>
      </p:sp>
      <p:sp>
        <p:nvSpPr>
          <p:cNvPr id="25603" name="Rectangle 3" descr="Rectangle: Click to edit Master text styles&#10;Second level&#10;Third level&#10;Fourth level&#10;Fifth level"/>
          <p:cNvSpPr>
            <a:spLocks noGrp="1" noChangeArrowheads="1"/>
          </p:cNvSpPr>
          <p:nvPr>
            <p:ph type="body" idx="1"/>
          </p:nvPr>
        </p:nvSpPr>
        <p:spPr>
          <a:xfrm>
            <a:off x="838200" y="1666874"/>
            <a:ext cx="7772400" cy="4805177"/>
          </a:xfrm>
        </p:spPr>
        <p:txBody>
          <a:bodyPr/>
          <a:lstStyle/>
          <a:p>
            <a:pPr eaLnBrk="1" hangingPunct="1">
              <a:lnSpc>
                <a:spcPct val="90000"/>
              </a:lnSpc>
            </a:pPr>
            <a:r>
              <a:rPr lang="en-US" sz="2400" dirty="0" smtClean="0"/>
              <a:t>A guard on one action of a parallel group of actions affects every action within the group</a:t>
            </a:r>
          </a:p>
          <a:p>
            <a:pPr eaLnBrk="1" hangingPunct="1">
              <a:lnSpc>
                <a:spcPct val="90000"/>
              </a:lnSpc>
              <a:spcBef>
                <a:spcPct val="25000"/>
              </a:spcBef>
              <a:buClr>
                <a:schemeClr val="bg1"/>
              </a:buClr>
              <a:buSzPct val="100000"/>
              <a:buFont typeface="Wingdings" pitchFamily="-96" charset="2"/>
              <a:buNone/>
            </a:pPr>
            <a:r>
              <a:rPr lang="en-US" sz="2000" dirty="0" smtClean="0">
                <a:solidFill>
                  <a:schemeClr val="tx2"/>
                </a:solidFill>
              </a:rPr>
              <a:t>	(a1 when p1); a2 </a:t>
            </a:r>
          </a:p>
          <a:p>
            <a:pPr eaLnBrk="1" hangingPunct="1">
              <a:lnSpc>
                <a:spcPct val="90000"/>
              </a:lnSpc>
              <a:spcBef>
                <a:spcPct val="25000"/>
              </a:spcBef>
              <a:buClr>
                <a:schemeClr val="bg1"/>
              </a:buClr>
              <a:buSzPct val="100000"/>
              <a:buFont typeface="Wingdings" pitchFamily="-96" charset="2"/>
              <a:buNone/>
            </a:pPr>
            <a:r>
              <a:rPr lang="en-US" sz="2000" dirty="0" smtClean="0">
                <a:solidFill>
                  <a:schemeClr val="tx2"/>
                </a:solidFill>
              </a:rPr>
              <a:t>		</a:t>
            </a:r>
            <a:r>
              <a:rPr lang="en-US" sz="2000" dirty="0" smtClean="0">
                <a:solidFill>
                  <a:schemeClr val="tx2"/>
                </a:solidFill>
                <a:sym typeface="Wingdings" pitchFamily="-96" charset="2"/>
              </a:rPr>
              <a:t>==&gt; </a:t>
            </a:r>
            <a:r>
              <a:rPr lang="en-US" sz="2000" dirty="0" smtClean="0">
                <a:solidFill>
                  <a:schemeClr val="tx2"/>
                </a:solidFill>
              </a:rPr>
              <a:t> (a1; a2) when p1</a:t>
            </a:r>
          </a:p>
          <a:p>
            <a:pPr eaLnBrk="1" hangingPunct="1">
              <a:lnSpc>
                <a:spcPct val="90000"/>
              </a:lnSpc>
            </a:pPr>
            <a:r>
              <a:rPr lang="en-US" sz="2400" dirty="0" smtClean="0"/>
              <a:t>A condition of a Conditional action only affects the actions within the scope of the conditional action</a:t>
            </a:r>
          </a:p>
          <a:p>
            <a:pPr eaLnBrk="1" hangingPunct="1">
              <a:lnSpc>
                <a:spcPct val="90000"/>
              </a:lnSpc>
              <a:spcBef>
                <a:spcPct val="25000"/>
              </a:spcBef>
              <a:buClr>
                <a:schemeClr val="bg1"/>
              </a:buClr>
              <a:buSzPct val="100000"/>
              <a:buFont typeface="Wingdings" pitchFamily="-96" charset="2"/>
              <a:buNone/>
            </a:pPr>
            <a:r>
              <a:rPr lang="en-US" sz="2000" dirty="0" smtClean="0"/>
              <a:t>	</a:t>
            </a:r>
            <a:r>
              <a:rPr lang="en-US" sz="2000" dirty="0" smtClean="0">
                <a:solidFill>
                  <a:schemeClr val="tx2"/>
                </a:solidFill>
              </a:rPr>
              <a:t>(if (p1) a1); a2</a:t>
            </a:r>
            <a:r>
              <a:rPr lang="en-US" sz="2000" dirty="0" smtClean="0"/>
              <a:t> </a:t>
            </a:r>
          </a:p>
          <a:p>
            <a:pPr eaLnBrk="1" hangingPunct="1">
              <a:lnSpc>
                <a:spcPct val="90000"/>
              </a:lnSpc>
              <a:spcBef>
                <a:spcPct val="25000"/>
              </a:spcBef>
              <a:buClr>
                <a:schemeClr val="bg1"/>
              </a:buClr>
              <a:buSzPct val="100000"/>
              <a:buFont typeface="Wingdings" pitchFamily="-96" charset="2"/>
              <a:buNone/>
            </a:pPr>
            <a:r>
              <a:rPr lang="en-US" sz="1600" dirty="0" smtClean="0"/>
              <a:t>		</a:t>
            </a:r>
            <a:r>
              <a:rPr lang="en-US" sz="2400" dirty="0" smtClean="0">
                <a:sym typeface="Wingdings" pitchFamily="-96" charset="2"/>
              </a:rPr>
              <a:t>p1 has no effect on a2 ... </a:t>
            </a:r>
          </a:p>
          <a:p>
            <a:pPr eaLnBrk="1" hangingPunct="1">
              <a:lnSpc>
                <a:spcPct val="90000"/>
              </a:lnSpc>
            </a:pPr>
            <a:r>
              <a:rPr lang="en-US" sz="2400" dirty="0" smtClean="0"/>
              <a:t>Mixing ifs and whens</a:t>
            </a:r>
          </a:p>
          <a:p>
            <a:pPr eaLnBrk="1" hangingPunct="1">
              <a:lnSpc>
                <a:spcPct val="90000"/>
              </a:lnSpc>
              <a:spcBef>
                <a:spcPct val="25000"/>
              </a:spcBef>
              <a:buClr>
                <a:schemeClr val="bg1"/>
              </a:buClr>
              <a:buSzPct val="100000"/>
              <a:buFont typeface="Wingdings" pitchFamily="-96" charset="2"/>
              <a:buNone/>
            </a:pPr>
            <a:r>
              <a:rPr lang="en-US" sz="2000" dirty="0" smtClean="0"/>
              <a:t>	(</a:t>
            </a:r>
            <a:r>
              <a:rPr lang="en-US" sz="2000" dirty="0" smtClean="0">
                <a:solidFill>
                  <a:schemeClr val="tx2"/>
                </a:solidFill>
              </a:rPr>
              <a:t>if (p) (a1 when q)) ; a2</a:t>
            </a:r>
          </a:p>
          <a:p>
            <a:pPr eaLnBrk="1" hangingPunct="1">
              <a:lnSpc>
                <a:spcPct val="90000"/>
              </a:lnSpc>
              <a:spcBef>
                <a:spcPct val="25000"/>
              </a:spcBef>
              <a:buClr>
                <a:schemeClr val="bg1"/>
              </a:buClr>
              <a:buSzPct val="100000"/>
              <a:buFont typeface="Wingdings" pitchFamily="-96" charset="2"/>
              <a:buNone/>
            </a:pPr>
            <a:r>
              <a:rPr lang="en-US" sz="2000" dirty="0" smtClean="0">
                <a:solidFill>
                  <a:schemeClr val="tx2"/>
                </a:solidFill>
              </a:rPr>
              <a:t>      </a:t>
            </a:r>
            <a:r>
              <a:rPr lang="en-US" sz="2000" dirty="0" smtClean="0">
                <a:solidFill>
                  <a:schemeClr val="tx2"/>
                </a:solidFill>
                <a:sym typeface="Symbol" pitchFamily="-96" charset="2"/>
              </a:rPr>
              <a:t> (</a:t>
            </a:r>
            <a:r>
              <a:rPr lang="en-US" sz="2000" dirty="0" smtClean="0">
                <a:solidFill>
                  <a:schemeClr val="tx2"/>
                </a:solidFill>
              </a:rPr>
              <a:t>(if (p) a1); a2) when ((p &amp;&amp; q) | !p)</a:t>
            </a:r>
          </a:p>
          <a:p>
            <a:pPr eaLnBrk="1" hangingPunct="1">
              <a:lnSpc>
                <a:spcPct val="90000"/>
              </a:lnSpc>
              <a:spcBef>
                <a:spcPct val="25000"/>
              </a:spcBef>
              <a:buClr>
                <a:schemeClr val="bg1"/>
              </a:buClr>
              <a:buSzPct val="100000"/>
              <a:buNone/>
            </a:pPr>
            <a:r>
              <a:rPr lang="en-US" sz="2000" dirty="0">
                <a:solidFill>
                  <a:schemeClr val="tx2"/>
                </a:solidFill>
              </a:rPr>
              <a:t> </a:t>
            </a:r>
            <a:r>
              <a:rPr lang="en-US" sz="2000" dirty="0" smtClean="0">
                <a:solidFill>
                  <a:schemeClr val="tx2"/>
                </a:solidFill>
              </a:rPr>
              <a:t>     </a:t>
            </a:r>
            <a:r>
              <a:rPr lang="en-US" sz="2000" dirty="0" smtClean="0">
                <a:solidFill>
                  <a:schemeClr val="tx2"/>
                </a:solidFill>
                <a:sym typeface="Symbol" pitchFamily="-96" charset="2"/>
              </a:rPr>
              <a:t> </a:t>
            </a:r>
            <a:r>
              <a:rPr lang="en-US" sz="2000" dirty="0">
                <a:solidFill>
                  <a:schemeClr val="tx2"/>
                </a:solidFill>
                <a:sym typeface="Symbol" pitchFamily="-96" charset="2"/>
              </a:rPr>
              <a:t>(</a:t>
            </a:r>
            <a:r>
              <a:rPr lang="en-US" sz="2000" dirty="0">
                <a:solidFill>
                  <a:schemeClr val="tx2"/>
                </a:solidFill>
              </a:rPr>
              <a:t>(if (p) a1); a2) when </a:t>
            </a:r>
            <a:r>
              <a:rPr lang="en-US" sz="2000" dirty="0" smtClean="0">
                <a:solidFill>
                  <a:schemeClr val="tx2"/>
                </a:solidFill>
              </a:rPr>
              <a:t>(q | !</a:t>
            </a:r>
            <a:r>
              <a:rPr lang="en-US" sz="2000" dirty="0">
                <a:solidFill>
                  <a:schemeClr val="tx2"/>
                </a:solidFill>
              </a:rPr>
              <a:t>p)</a:t>
            </a:r>
            <a:endParaRPr lang="en-US" sz="2000" dirty="0" smtClean="0">
              <a:solidFill>
                <a:schemeClr val="tx2"/>
              </a:solidFill>
            </a:endParaRPr>
          </a:p>
        </p:txBody>
      </p:sp>
      <p:sp>
        <p:nvSpPr>
          <p:cNvPr id="2" name="Date Placeholder 1"/>
          <p:cNvSpPr>
            <a:spLocks noGrp="1"/>
          </p:cNvSpPr>
          <p:nvPr>
            <p:ph type="dt" sz="half" idx="10"/>
          </p:nvPr>
        </p:nvSpPr>
        <p:spPr/>
        <p:txBody>
          <a:bodyPr/>
          <a:lstStyle/>
          <a:p>
            <a:pPr>
              <a:defRPr/>
            </a:pPr>
            <a:r>
              <a:rPr lang="en-US" smtClean="0"/>
              <a:t>1/8/2013</a:t>
            </a:r>
            <a:endParaRPr lang="en-US" dirty="0"/>
          </a:p>
        </p:txBody>
      </p:sp>
      <p:sp>
        <p:nvSpPr>
          <p:cNvPr id="3" name="Footer Placeholder 2"/>
          <p:cNvSpPr>
            <a:spLocks noGrp="1"/>
          </p:cNvSpPr>
          <p:nvPr>
            <p:ph type="ftr" sz="quarter" idx="12"/>
          </p:nvPr>
        </p:nvSpPr>
        <p:spPr/>
        <p:txBody>
          <a:bodyPr/>
          <a:lstStyle/>
          <a:p>
            <a:pPr>
              <a:defRPr/>
            </a:pPr>
            <a:r>
              <a:rPr lang="en-US" smtClean="0"/>
              <a:t>Bluespec at Beihang</a:t>
            </a:r>
            <a:endParaRPr lang="en-US" dirty="0"/>
          </a:p>
        </p:txBody>
      </p:sp>
      <p:sp>
        <p:nvSpPr>
          <p:cNvPr id="6" name="Slide Number Placeholder 5"/>
          <p:cNvSpPr>
            <a:spLocks noGrp="1"/>
          </p:cNvSpPr>
          <p:nvPr>
            <p:ph type="sldNum" sz="quarter" idx="11"/>
          </p:nvPr>
        </p:nvSpPr>
        <p:spPr/>
        <p:txBody>
          <a:bodyPr/>
          <a:lstStyle/>
          <a:p>
            <a:pPr>
              <a:defRPr/>
            </a:pPr>
            <a:fld id="{4F9502F6-954B-46E9-AC05-33DEDF4CA0BF}" type="slidenum">
              <a:rPr lang="en-US" smtClean="0"/>
              <a:pPr>
                <a:defRPr/>
              </a:pPr>
              <a:t>10</a:t>
            </a:fld>
            <a:endParaRPr lang="en-US" dirty="0"/>
          </a:p>
        </p:txBody>
      </p:sp>
    </p:spTree>
    <p:extLst>
      <p:ext uri="{BB962C8B-B14F-4D97-AF65-F5344CB8AC3E}">
        <p14:creationId xmlns="" xmlns:p14="http://schemas.microsoft.com/office/powerpoint/2010/main" val="18609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 Lifting rules</a:t>
            </a:r>
            <a:endParaRPr lang="en-US" dirty="0"/>
          </a:p>
        </p:txBody>
      </p:sp>
      <p:sp>
        <p:nvSpPr>
          <p:cNvPr id="3" name="Content Placeholder 2"/>
          <p:cNvSpPr>
            <a:spLocks noGrp="1"/>
          </p:cNvSpPr>
          <p:nvPr>
            <p:ph idx="1"/>
          </p:nvPr>
        </p:nvSpPr>
        <p:spPr>
          <a:xfrm>
            <a:off x="648194" y="1548740"/>
            <a:ext cx="8008917" cy="4958938"/>
          </a:xfrm>
        </p:spPr>
        <p:txBody>
          <a:bodyPr/>
          <a:lstStyle/>
          <a:p>
            <a:pPr>
              <a:spcBef>
                <a:spcPts val="600"/>
              </a:spcBef>
            </a:pPr>
            <a:r>
              <a:rPr lang="en-US" sz="2400" dirty="0" smtClean="0"/>
              <a:t>All the guards can be “lifted” to the top of a rule</a:t>
            </a:r>
          </a:p>
          <a:p>
            <a:pPr lvl="1">
              <a:spcBef>
                <a:spcPts val="600"/>
              </a:spcBef>
            </a:pPr>
            <a:r>
              <a:rPr lang="en-US" sz="2000" dirty="0" smtClean="0">
                <a:latin typeface="Verdana" pitchFamily="34" charset="0"/>
              </a:rPr>
              <a:t>(a1 </a:t>
            </a:r>
            <a:r>
              <a:rPr lang="en-US" sz="2000" dirty="0">
                <a:latin typeface="Verdana" pitchFamily="34" charset="0"/>
              </a:rPr>
              <a:t>when p) ; </a:t>
            </a:r>
            <a:r>
              <a:rPr lang="en-US" sz="2000" dirty="0" smtClean="0">
                <a:latin typeface="Verdana" pitchFamily="34" charset="0"/>
              </a:rPr>
              <a:t>a2	</a:t>
            </a:r>
            <a:r>
              <a:rPr lang="en-US" sz="2000" dirty="0" smtClean="0">
                <a:latin typeface="Verdana" pitchFamily="34" charset="0"/>
                <a:sym typeface="Symbol"/>
              </a:rPr>
              <a:t> </a:t>
            </a:r>
          </a:p>
          <a:p>
            <a:pPr lvl="1">
              <a:spcBef>
                <a:spcPts val="600"/>
              </a:spcBef>
            </a:pPr>
            <a:r>
              <a:rPr lang="en-US" sz="2000" dirty="0" smtClean="0">
                <a:latin typeface="Verdana" pitchFamily="34" charset="0"/>
              </a:rPr>
              <a:t>a1 </a:t>
            </a:r>
            <a:r>
              <a:rPr lang="en-US" sz="2000" dirty="0">
                <a:latin typeface="Verdana" pitchFamily="34" charset="0"/>
              </a:rPr>
              <a:t>; (a2 when p</a:t>
            </a:r>
            <a:r>
              <a:rPr lang="en-US" sz="2000" dirty="0" smtClean="0">
                <a:latin typeface="Verdana" pitchFamily="34" charset="0"/>
              </a:rPr>
              <a:t>)	</a:t>
            </a:r>
            <a:r>
              <a:rPr lang="en-US" sz="2000" dirty="0" smtClean="0">
                <a:latin typeface="Verdana" pitchFamily="34" charset="0"/>
                <a:sym typeface="Symbol"/>
              </a:rPr>
              <a:t></a:t>
            </a:r>
          </a:p>
          <a:p>
            <a:pPr marL="457200" lvl="1" indent="0">
              <a:spcBef>
                <a:spcPts val="600"/>
              </a:spcBef>
              <a:buNone/>
            </a:pPr>
            <a:endParaRPr lang="en-US" sz="2000" dirty="0" smtClean="0">
              <a:latin typeface="Verdana" pitchFamily="34" charset="0"/>
            </a:endParaRPr>
          </a:p>
          <a:p>
            <a:pPr lvl="1">
              <a:spcBef>
                <a:spcPts val="600"/>
              </a:spcBef>
            </a:pPr>
            <a:r>
              <a:rPr lang="en-US" sz="2000" dirty="0" smtClean="0">
                <a:latin typeface="Verdana" pitchFamily="34" charset="0"/>
                <a:sym typeface="Wingdings" pitchFamily="2" charset="2"/>
              </a:rPr>
              <a:t>if </a:t>
            </a:r>
            <a:r>
              <a:rPr lang="en-US" sz="2000" dirty="0">
                <a:latin typeface="Verdana" pitchFamily="34" charset="0"/>
                <a:sym typeface="Wingdings" pitchFamily="2" charset="2"/>
              </a:rPr>
              <a:t>(p when q</a:t>
            </a:r>
            <a:r>
              <a:rPr lang="en-US" sz="2000" dirty="0" smtClean="0">
                <a:latin typeface="Verdana" pitchFamily="34" charset="0"/>
                <a:sym typeface="Wingdings" pitchFamily="2" charset="2"/>
              </a:rPr>
              <a:t>) a		</a:t>
            </a:r>
            <a:r>
              <a:rPr lang="en-US" sz="2000" dirty="0" smtClean="0">
                <a:latin typeface="Verdana" pitchFamily="34" charset="0"/>
                <a:sym typeface="Symbol"/>
              </a:rPr>
              <a:t></a:t>
            </a:r>
            <a:r>
              <a:rPr lang="en-US" sz="2000" dirty="0" smtClean="0">
                <a:latin typeface="Verdana" pitchFamily="34" charset="0"/>
                <a:sym typeface="Wingdings" pitchFamily="2" charset="2"/>
              </a:rPr>
              <a:t> </a:t>
            </a:r>
          </a:p>
          <a:p>
            <a:pPr lvl="1">
              <a:spcBef>
                <a:spcPts val="600"/>
              </a:spcBef>
            </a:pPr>
            <a:r>
              <a:rPr lang="en-US" sz="2000" dirty="0" smtClean="0">
                <a:latin typeface="Verdana" pitchFamily="34" charset="0"/>
                <a:sym typeface="Wingdings" pitchFamily="2" charset="2"/>
              </a:rPr>
              <a:t>if (p) </a:t>
            </a:r>
            <a:r>
              <a:rPr lang="en-US" sz="2000" dirty="0">
                <a:latin typeface="Verdana" pitchFamily="34" charset="0"/>
                <a:sym typeface="Wingdings" pitchFamily="2" charset="2"/>
              </a:rPr>
              <a:t>(a when q</a:t>
            </a:r>
            <a:r>
              <a:rPr lang="en-US" sz="2000" dirty="0" smtClean="0">
                <a:latin typeface="Verdana" pitchFamily="34" charset="0"/>
                <a:sym typeface="Wingdings" pitchFamily="2" charset="2"/>
              </a:rPr>
              <a:t>)	</a:t>
            </a:r>
            <a:r>
              <a:rPr lang="en-US" sz="2000" dirty="0" smtClean="0">
                <a:latin typeface="Verdana" pitchFamily="34" charset="0"/>
                <a:sym typeface="Symbol"/>
              </a:rPr>
              <a:t></a:t>
            </a:r>
          </a:p>
          <a:p>
            <a:pPr lvl="1">
              <a:spcBef>
                <a:spcPts val="600"/>
              </a:spcBef>
            </a:pPr>
            <a:endParaRPr lang="en-US" sz="2000" dirty="0" smtClean="0">
              <a:latin typeface="Verdana" pitchFamily="34" charset="0"/>
              <a:sym typeface="Wingdings" pitchFamily="2" charset="2"/>
            </a:endParaRPr>
          </a:p>
          <a:p>
            <a:pPr lvl="1">
              <a:spcBef>
                <a:spcPts val="600"/>
              </a:spcBef>
            </a:pPr>
            <a:r>
              <a:rPr lang="en-US" sz="2000" dirty="0" smtClean="0">
                <a:latin typeface="Verdana" pitchFamily="34" charset="0"/>
              </a:rPr>
              <a:t>(</a:t>
            </a:r>
            <a:r>
              <a:rPr lang="en-US" sz="2000" dirty="0">
                <a:latin typeface="Verdana" pitchFamily="34" charset="0"/>
              </a:rPr>
              <a:t>a when p1) when </a:t>
            </a:r>
            <a:r>
              <a:rPr lang="en-US" sz="2000" dirty="0" smtClean="0">
                <a:latin typeface="Verdana" pitchFamily="34" charset="0"/>
              </a:rPr>
              <a:t>p2	</a:t>
            </a:r>
            <a:r>
              <a:rPr lang="en-US" sz="2000" dirty="0" smtClean="0">
                <a:latin typeface="Verdana" pitchFamily="34" charset="0"/>
                <a:sym typeface="Symbol"/>
              </a:rPr>
              <a:t></a:t>
            </a:r>
            <a:r>
              <a:rPr lang="en-US" sz="2000" dirty="0" smtClean="0">
                <a:sym typeface="Wingdings" pitchFamily="2" charset="2"/>
              </a:rPr>
              <a:t> </a:t>
            </a:r>
          </a:p>
          <a:p>
            <a:pPr lvl="1">
              <a:spcBef>
                <a:spcPts val="600"/>
              </a:spcBef>
            </a:pPr>
            <a:r>
              <a:rPr lang="en-US" sz="2000" dirty="0" smtClean="0">
                <a:latin typeface="Verdana" pitchFamily="34" charset="0"/>
                <a:sym typeface="Wingdings" pitchFamily="2" charset="2"/>
              </a:rPr>
              <a:t>x </a:t>
            </a:r>
            <a:r>
              <a:rPr lang="en-US" sz="2000" dirty="0">
                <a:latin typeface="Verdana" pitchFamily="34" charset="0"/>
                <a:sym typeface="Wingdings" pitchFamily="2" charset="2"/>
              </a:rPr>
              <a:t>&lt;= (e when p</a:t>
            </a:r>
            <a:r>
              <a:rPr lang="en-US" sz="2000" dirty="0" smtClean="0">
                <a:latin typeface="Verdana" pitchFamily="34" charset="0"/>
                <a:sym typeface="Wingdings" pitchFamily="2" charset="2"/>
              </a:rPr>
              <a:t>)	</a:t>
            </a:r>
            <a:r>
              <a:rPr lang="en-US" sz="2000" dirty="0" smtClean="0">
                <a:latin typeface="Verdana" pitchFamily="34" charset="0"/>
                <a:sym typeface="Symbol"/>
              </a:rPr>
              <a:t></a:t>
            </a:r>
            <a:r>
              <a:rPr lang="en-US" sz="2000" dirty="0" smtClean="0">
                <a:latin typeface="Verdana" pitchFamily="34" charset="0"/>
                <a:sym typeface="Wingdings" pitchFamily="2" charset="2"/>
              </a:rPr>
              <a:t> </a:t>
            </a:r>
          </a:p>
          <a:p>
            <a:pPr marL="0" indent="0">
              <a:spcBef>
                <a:spcPts val="600"/>
              </a:spcBef>
              <a:buNone/>
            </a:pPr>
            <a:r>
              <a:rPr lang="en-US" sz="2400" dirty="0" smtClean="0">
                <a:latin typeface="Verdana" pitchFamily="34" charset="0"/>
                <a:sym typeface="Wingdings" pitchFamily="2" charset="2"/>
              </a:rPr>
              <a:t>similarly </a:t>
            </a:r>
            <a:r>
              <a:rPr lang="en-US" sz="2400" dirty="0">
                <a:latin typeface="Verdana" pitchFamily="34" charset="0"/>
                <a:sym typeface="Wingdings" pitchFamily="2" charset="2"/>
              </a:rPr>
              <a:t>for expressions </a:t>
            </a:r>
            <a:r>
              <a:rPr lang="en-US" sz="2400" dirty="0" smtClean="0">
                <a:latin typeface="Verdana" pitchFamily="34" charset="0"/>
                <a:sym typeface="Wingdings" pitchFamily="2" charset="2"/>
              </a:rPr>
              <a:t>...</a:t>
            </a:r>
          </a:p>
          <a:p>
            <a:pPr lvl="1">
              <a:spcBef>
                <a:spcPts val="600"/>
              </a:spcBef>
            </a:pPr>
            <a:r>
              <a:rPr lang="en-US" sz="2000" dirty="0" smtClean="0">
                <a:latin typeface="Verdana" pitchFamily="34" charset="0"/>
                <a:sym typeface="Wingdings" pitchFamily="2" charset="2"/>
              </a:rPr>
              <a:t>Rule </a:t>
            </a:r>
            <a:r>
              <a:rPr lang="en-US" sz="2000" dirty="0">
                <a:latin typeface="Verdana" pitchFamily="34" charset="0"/>
                <a:sym typeface="Wingdings" pitchFamily="2" charset="2"/>
              </a:rPr>
              <a:t>r </a:t>
            </a:r>
            <a:r>
              <a:rPr lang="en-US" sz="2000" dirty="0" smtClean="0">
                <a:latin typeface="Verdana" pitchFamily="34" charset="0"/>
                <a:sym typeface="Wingdings" pitchFamily="2" charset="2"/>
              </a:rPr>
              <a:t>(a </a:t>
            </a:r>
            <a:r>
              <a:rPr lang="en-US" sz="2000" dirty="0">
                <a:latin typeface="Verdana" pitchFamily="34" charset="0"/>
                <a:sym typeface="Wingdings" pitchFamily="2" charset="2"/>
              </a:rPr>
              <a:t>when p</a:t>
            </a:r>
            <a:r>
              <a:rPr lang="en-US" sz="2000" dirty="0" smtClean="0">
                <a:latin typeface="Verdana" pitchFamily="34" charset="0"/>
                <a:sym typeface="Wingdings" pitchFamily="2" charset="2"/>
              </a:rPr>
              <a:t>)	</a:t>
            </a:r>
            <a:r>
              <a:rPr lang="en-US" sz="2000" dirty="0" smtClean="0">
                <a:latin typeface="Verdana" pitchFamily="34" charset="0"/>
                <a:sym typeface="Symbol"/>
              </a:rPr>
              <a:t></a:t>
            </a:r>
            <a:endParaRPr lang="en-US" sz="2000" dirty="0" smtClean="0">
              <a:latin typeface="Verdana" pitchFamily="34" charset="0"/>
              <a:sym typeface="Wingdings" pitchFamily="2" charset="2"/>
            </a:endParaRPr>
          </a:p>
        </p:txBody>
      </p:sp>
      <p:sp>
        <p:nvSpPr>
          <p:cNvPr id="8" name="TextBox 7"/>
          <p:cNvSpPr txBox="1"/>
          <p:nvPr/>
        </p:nvSpPr>
        <p:spPr>
          <a:xfrm>
            <a:off x="4847895" y="2002220"/>
            <a:ext cx="3124573" cy="3924151"/>
          </a:xfrm>
          <a:prstGeom prst="rect">
            <a:avLst/>
          </a:prstGeom>
          <a:noFill/>
        </p:spPr>
        <p:txBody>
          <a:bodyPr wrap="none" rtlCol="0">
            <a:spAutoFit/>
          </a:bodyPr>
          <a:lstStyle/>
          <a:p>
            <a:pPr marL="0" lvl="1">
              <a:spcBef>
                <a:spcPts val="600"/>
              </a:spcBef>
            </a:pPr>
            <a:r>
              <a:rPr lang="en-US" dirty="0">
                <a:latin typeface="Verdana" pitchFamily="34" charset="0"/>
              </a:rPr>
              <a:t>(a1 ; a2) when p</a:t>
            </a:r>
          </a:p>
          <a:p>
            <a:pPr marL="0" lvl="1">
              <a:spcBef>
                <a:spcPts val="600"/>
              </a:spcBef>
            </a:pPr>
            <a:r>
              <a:rPr lang="en-US" dirty="0">
                <a:latin typeface="Verdana" pitchFamily="34" charset="0"/>
              </a:rPr>
              <a:t>(a1 ; a2) when p</a:t>
            </a:r>
          </a:p>
          <a:p>
            <a:pPr>
              <a:spcBef>
                <a:spcPts val="600"/>
              </a:spcBef>
            </a:pPr>
            <a:endParaRPr lang="en-US" dirty="0" smtClean="0"/>
          </a:p>
          <a:p>
            <a:pPr marL="0" lvl="1">
              <a:spcBef>
                <a:spcPts val="600"/>
              </a:spcBef>
            </a:pPr>
            <a:r>
              <a:rPr lang="en-US" dirty="0" smtClean="0">
                <a:latin typeface="Verdana" pitchFamily="34" charset="0"/>
                <a:sym typeface="Wingdings" pitchFamily="2" charset="2"/>
              </a:rPr>
              <a:t>(</a:t>
            </a:r>
            <a:r>
              <a:rPr lang="en-US" dirty="0">
                <a:latin typeface="Verdana" pitchFamily="34" charset="0"/>
                <a:sym typeface="Wingdings" pitchFamily="2" charset="2"/>
              </a:rPr>
              <a:t>if (p) a) when q</a:t>
            </a:r>
          </a:p>
          <a:p>
            <a:pPr marL="0" lvl="1">
              <a:spcBef>
                <a:spcPts val="600"/>
              </a:spcBef>
            </a:pPr>
            <a:r>
              <a:rPr lang="en-US" dirty="0">
                <a:latin typeface="Verdana" pitchFamily="34" charset="0"/>
                <a:sym typeface="Wingdings" pitchFamily="2" charset="2"/>
              </a:rPr>
              <a:t>(if (p) a) when (q | !p)</a:t>
            </a:r>
          </a:p>
          <a:p>
            <a:pPr>
              <a:spcBef>
                <a:spcPts val="600"/>
              </a:spcBef>
            </a:pPr>
            <a:endParaRPr lang="en-US" dirty="0" smtClean="0"/>
          </a:p>
          <a:p>
            <a:pPr marL="0" lvl="1">
              <a:spcBef>
                <a:spcPts val="600"/>
              </a:spcBef>
            </a:pPr>
            <a:r>
              <a:rPr lang="en-US" dirty="0">
                <a:latin typeface="Verdana" pitchFamily="34" charset="0"/>
                <a:sym typeface="Wingdings" pitchFamily="2" charset="2"/>
              </a:rPr>
              <a:t>a when (p1 &amp; p2)</a:t>
            </a:r>
          </a:p>
          <a:p>
            <a:pPr marL="0" lvl="1">
              <a:spcBef>
                <a:spcPts val="600"/>
              </a:spcBef>
            </a:pPr>
            <a:r>
              <a:rPr lang="en-US" dirty="0">
                <a:latin typeface="Verdana" pitchFamily="34" charset="0"/>
                <a:sym typeface="Wingdings" pitchFamily="2" charset="2"/>
              </a:rPr>
              <a:t>(x &lt;= e) when p</a:t>
            </a:r>
          </a:p>
          <a:p>
            <a:pPr>
              <a:spcBef>
                <a:spcPts val="600"/>
              </a:spcBef>
            </a:pPr>
            <a:endParaRPr lang="en-US" dirty="0" smtClean="0"/>
          </a:p>
          <a:p>
            <a:pPr marL="0" lvl="1">
              <a:spcBef>
                <a:spcPts val="600"/>
              </a:spcBef>
            </a:pPr>
            <a:r>
              <a:rPr lang="en-US" dirty="0">
                <a:latin typeface="Verdana" pitchFamily="34" charset="0"/>
                <a:sym typeface="Wingdings" pitchFamily="2" charset="2"/>
              </a:rPr>
              <a:t>Rule r (if (p) a</a:t>
            </a:r>
            <a:r>
              <a:rPr lang="en-US" dirty="0" smtClean="0">
                <a:latin typeface="Verdana" pitchFamily="34" charset="0"/>
                <a:sym typeface="Wingdings" pitchFamily="2" charset="2"/>
              </a:rPr>
              <a:t>)</a:t>
            </a:r>
            <a:endParaRPr lang="en-US" dirty="0">
              <a:latin typeface="Verdana" pitchFamily="34" charset="0"/>
              <a:sym typeface="Wingdings" pitchFamily="2" charset="2"/>
            </a:endParaRPr>
          </a:p>
        </p:txBody>
      </p:sp>
      <p:sp>
        <p:nvSpPr>
          <p:cNvPr id="5" name="Date Placeholder 4"/>
          <p:cNvSpPr>
            <a:spLocks noGrp="1"/>
          </p:cNvSpPr>
          <p:nvPr>
            <p:ph type="dt" sz="half" idx="10"/>
          </p:nvPr>
        </p:nvSpPr>
        <p:spPr/>
        <p:txBody>
          <a:bodyPr/>
          <a:lstStyle/>
          <a:p>
            <a:pPr>
              <a:defRPr/>
            </a:pPr>
            <a:r>
              <a:rPr lang="en-US" smtClean="0"/>
              <a:t>1/8/2013</a:t>
            </a:r>
            <a:endParaRPr lang="en-US" dirty="0"/>
          </a:p>
        </p:txBody>
      </p:sp>
      <p:sp>
        <p:nvSpPr>
          <p:cNvPr id="6" name="Footer Placeholder 5"/>
          <p:cNvSpPr>
            <a:spLocks noGrp="1"/>
          </p:cNvSpPr>
          <p:nvPr>
            <p:ph type="ftr" sz="quarter" idx="12"/>
          </p:nvPr>
        </p:nvSpPr>
        <p:spPr/>
        <p:txBody>
          <a:bodyPr/>
          <a:lstStyle/>
          <a:p>
            <a:pPr>
              <a:defRPr/>
            </a:pPr>
            <a:r>
              <a:rPr lang="en-US" smtClean="0"/>
              <a:t>Bluespec at Beihang</a:t>
            </a:r>
            <a:endParaRPr lang="en-US" dirty="0"/>
          </a:p>
        </p:txBody>
      </p:sp>
      <p:sp>
        <p:nvSpPr>
          <p:cNvPr id="7" name="Slide Number Placeholder 6"/>
          <p:cNvSpPr>
            <a:spLocks noGrp="1"/>
          </p:cNvSpPr>
          <p:nvPr>
            <p:ph type="sldNum" sz="quarter" idx="11"/>
          </p:nvPr>
        </p:nvSpPr>
        <p:spPr/>
        <p:txBody>
          <a:bodyPr/>
          <a:lstStyle/>
          <a:p>
            <a:pPr>
              <a:defRPr/>
            </a:pPr>
            <a:r>
              <a:rPr lang="en-US" smtClean="0"/>
              <a:t>M08-</a:t>
            </a:r>
            <a:fld id="{4F9502F6-954B-46E9-AC05-33DEDF4CA0BF}" type="slidenum">
              <a:rPr lang="en-US" smtClean="0"/>
              <a:pPr>
                <a:defRPr/>
              </a:pPr>
              <a:t>11</a:t>
            </a:fld>
            <a:endParaRPr lang="en-US" dirty="0"/>
          </a:p>
        </p:txBody>
      </p:sp>
    </p:spTree>
    <p:extLst>
      <p:ext uri="{BB962C8B-B14F-4D97-AF65-F5344CB8AC3E}">
        <p14:creationId xmlns="" xmlns:p14="http://schemas.microsoft.com/office/powerpoint/2010/main" val="192066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4475" y="1512668"/>
            <a:ext cx="7112876" cy="3957965"/>
          </a:xfrm>
        </p:spPr>
        <p:txBody>
          <a:bodyPr/>
          <a:lstStyle/>
          <a:p>
            <a:r>
              <a:rPr lang="en-US" dirty="0" err="1" smtClean="0">
                <a:latin typeface="Verdana" pitchFamily="34" charset="0"/>
                <a:sym typeface="Wingdings" pitchFamily="2" charset="2"/>
              </a:rPr>
              <a:t>Bluespec</a:t>
            </a:r>
            <a:r>
              <a:rPr lang="en-US" dirty="0" smtClean="0">
                <a:latin typeface="Verdana" pitchFamily="34" charset="0"/>
                <a:sym typeface="Wingdings" pitchFamily="2" charset="2"/>
              </a:rPr>
              <a:t> provides </a:t>
            </a:r>
            <a:r>
              <a:rPr lang="en-US" dirty="0">
                <a:latin typeface="Verdana" pitchFamily="34" charset="0"/>
                <a:sym typeface="Wingdings" pitchFamily="2" charset="2"/>
              </a:rPr>
              <a:t>a primitive (</a:t>
            </a:r>
            <a:r>
              <a:rPr lang="en-US" dirty="0" err="1"/>
              <a:t>impCondOf</a:t>
            </a:r>
            <a:r>
              <a:rPr lang="en-US" dirty="0">
                <a:latin typeface="Verdana" pitchFamily="34" charset="0"/>
                <a:sym typeface="Wingdings" pitchFamily="2" charset="2"/>
              </a:rPr>
              <a:t>) to make guards explicit and lift them to the </a:t>
            </a:r>
            <a:r>
              <a:rPr lang="en-US" dirty="0" smtClean="0">
                <a:latin typeface="Verdana" pitchFamily="34" charset="0"/>
                <a:sym typeface="Wingdings" pitchFamily="2" charset="2"/>
              </a:rPr>
              <a:t>top</a:t>
            </a:r>
          </a:p>
          <a:p>
            <a:endParaRPr lang="en-US" dirty="0">
              <a:latin typeface="Verdana" pitchFamily="34" charset="0"/>
              <a:sym typeface="Wingdings" pitchFamily="2" charset="2"/>
            </a:endParaRPr>
          </a:p>
          <a:p>
            <a:r>
              <a:rPr lang="en-US" dirty="0" smtClean="0">
                <a:latin typeface="Verdana" pitchFamily="34" charset="0"/>
                <a:sym typeface="Wingdings" pitchFamily="2" charset="2"/>
              </a:rPr>
              <a:t>From now on we will assume that all guards have been lifted to the top in every rule.</a:t>
            </a:r>
            <a:endParaRPr lang="en-US" dirty="0">
              <a:latin typeface="Verdana" pitchFamily="34" charset="0"/>
              <a:sym typeface="Wingdings" pitchFamily="2" charset="2"/>
            </a:endParaRPr>
          </a:p>
          <a:p>
            <a:endParaRPr lang="en-US" dirty="0"/>
          </a:p>
        </p:txBody>
      </p:sp>
      <p:sp>
        <p:nvSpPr>
          <p:cNvPr id="6" name="Date Placeholder 5"/>
          <p:cNvSpPr>
            <a:spLocks noGrp="1"/>
          </p:cNvSpPr>
          <p:nvPr>
            <p:ph type="dt" sz="quarter" idx="10"/>
          </p:nvPr>
        </p:nvSpPr>
        <p:spPr/>
        <p:txBody>
          <a:bodyPr/>
          <a:lstStyle/>
          <a:p>
            <a:pPr>
              <a:defRPr/>
            </a:pPr>
            <a:r>
              <a:rPr lang="en-US" smtClean="0"/>
              <a:t>1/8/2013</a:t>
            </a:r>
            <a:endParaRPr lang="en-US" dirty="0"/>
          </a:p>
        </p:txBody>
      </p:sp>
      <p:sp>
        <p:nvSpPr>
          <p:cNvPr id="7" name="Footer Placeholder 6"/>
          <p:cNvSpPr>
            <a:spLocks noGrp="1"/>
          </p:cNvSpPr>
          <p:nvPr>
            <p:ph type="ftr" sz="quarter" idx="12"/>
          </p:nvPr>
        </p:nvSpPr>
        <p:spPr/>
        <p:txBody>
          <a:bodyPr/>
          <a:lstStyle/>
          <a:p>
            <a:pPr>
              <a:defRPr/>
            </a:pPr>
            <a:r>
              <a:rPr lang="en-US" smtClean="0"/>
              <a:t>Bluespec at Beihang</a:t>
            </a:r>
            <a:endParaRPr lang="en-US" dirty="0"/>
          </a:p>
        </p:txBody>
      </p:sp>
      <p:sp>
        <p:nvSpPr>
          <p:cNvPr id="8" name="Slide Number Placeholder 7"/>
          <p:cNvSpPr>
            <a:spLocks noGrp="1"/>
          </p:cNvSpPr>
          <p:nvPr>
            <p:ph type="sldNum" sz="quarter" idx="11"/>
          </p:nvPr>
        </p:nvSpPr>
        <p:spPr/>
        <p:txBody>
          <a:bodyPr/>
          <a:lstStyle/>
          <a:p>
            <a:pPr>
              <a:defRPr/>
            </a:pPr>
            <a:r>
              <a:rPr lang="en-US" smtClean="0"/>
              <a:t>M08-</a:t>
            </a:r>
            <a:fld id="{2DBA8F0E-D6DA-4224-82EA-C9BF982C3C97}" type="slidenum">
              <a:rPr lang="en-US" smtClean="0"/>
              <a:pPr>
                <a:defRPr/>
              </a:pPr>
              <a:t>12</a:t>
            </a:fld>
            <a:endParaRPr lang="en-US" dirty="0"/>
          </a:p>
        </p:txBody>
      </p:sp>
    </p:spTree>
    <p:extLst>
      <p:ext uri="{BB962C8B-B14F-4D97-AF65-F5344CB8AC3E}">
        <p14:creationId xmlns="" xmlns:p14="http://schemas.microsoft.com/office/powerpoint/2010/main" val="2258098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223" y="304800"/>
            <a:ext cx="7772400" cy="1143000"/>
          </a:xfrm>
        </p:spPr>
        <p:txBody>
          <a:bodyPr/>
          <a:lstStyle/>
          <a:p>
            <a:r>
              <a:rPr lang="en-US" sz="4000" dirty="0" smtClean="0"/>
              <a:t>Concurrent scheduling:</a:t>
            </a:r>
            <a:r>
              <a:rPr lang="en-US" sz="2400" dirty="0" smtClean="0"/>
              <a:t/>
            </a:r>
            <a:br>
              <a:rPr lang="en-US" sz="2400" dirty="0" smtClean="0"/>
            </a:br>
            <a:r>
              <a:rPr lang="en-US" sz="2400" dirty="0" smtClean="0"/>
              <a:t>Semantic view </a:t>
            </a:r>
            <a:endParaRPr lang="en-US" sz="2400" dirty="0"/>
          </a:p>
        </p:txBody>
      </p:sp>
      <p:sp>
        <p:nvSpPr>
          <p:cNvPr id="3" name="Content Placeholder 2"/>
          <p:cNvSpPr>
            <a:spLocks noGrp="1"/>
          </p:cNvSpPr>
          <p:nvPr>
            <p:ph idx="1"/>
          </p:nvPr>
        </p:nvSpPr>
        <p:spPr>
          <a:xfrm>
            <a:off x="707572" y="1619992"/>
            <a:ext cx="7772400" cy="4114800"/>
          </a:xfrm>
        </p:spPr>
        <p:txBody>
          <a:bodyPr/>
          <a:lstStyle/>
          <a:p>
            <a:r>
              <a:rPr lang="en-US" sz="2400" dirty="0" smtClean="0"/>
              <a:t>Suppose rule r1 a1 and rule r2 a2 are legal rules. r1 and r2 are concurrently schedulable, </a:t>
            </a:r>
            <a:r>
              <a:rPr lang="en-US" sz="2400" dirty="0" err="1" smtClean="0"/>
              <a:t>iff</a:t>
            </a:r>
            <a:r>
              <a:rPr lang="en-US" sz="2400" dirty="0" smtClean="0"/>
              <a:t>,</a:t>
            </a:r>
          </a:p>
          <a:p>
            <a:pPr marL="857250" lvl="1" indent="-457200">
              <a:buFont typeface="+mj-lt"/>
              <a:buAutoNum type="arabicPeriod"/>
            </a:pPr>
            <a:r>
              <a:rPr lang="en-US" sz="2000" dirty="0" smtClean="0"/>
              <a:t>rule </a:t>
            </a:r>
            <a:r>
              <a:rPr lang="en-US" sz="2000" dirty="0"/>
              <a:t>r12 </a:t>
            </a:r>
            <a:r>
              <a:rPr lang="en-US" sz="2000" dirty="0" smtClean="0"/>
              <a:t>(</a:t>
            </a:r>
            <a:r>
              <a:rPr lang="en-US" sz="2000" dirty="0"/>
              <a:t>a1;a2) is legal</a:t>
            </a:r>
          </a:p>
          <a:p>
            <a:pPr marL="857250" lvl="1" indent="-457200">
              <a:buFont typeface="+mj-lt"/>
              <a:buAutoNum type="arabicPeriod"/>
            </a:pPr>
            <a:r>
              <a:rPr lang="en-US" sz="2000" dirty="0"/>
              <a:t>for all s, </a:t>
            </a:r>
            <a:r>
              <a:rPr lang="en-US" sz="2000" dirty="0" smtClean="0"/>
              <a:t>(a1;a2)(s</a:t>
            </a:r>
            <a:r>
              <a:rPr lang="en-US" sz="2000" dirty="0"/>
              <a:t>) </a:t>
            </a:r>
            <a:r>
              <a:rPr lang="en-US" sz="2000" dirty="0" smtClean="0"/>
              <a:t>= </a:t>
            </a:r>
            <a:r>
              <a:rPr lang="en-US" sz="2000" dirty="0"/>
              <a:t>a1(a2(s)) or a2(a1(s</a:t>
            </a:r>
            <a:r>
              <a:rPr lang="en-US" sz="2000" dirty="0" smtClean="0"/>
              <a:t>))</a:t>
            </a:r>
          </a:p>
          <a:p>
            <a:pPr marL="857250" lvl="1" indent="-457200">
              <a:buFont typeface="+mj-lt"/>
              <a:buAutoNum type="arabicPeriod"/>
            </a:pPr>
            <a:endParaRPr lang="en-US" sz="2400" dirty="0" smtClean="0"/>
          </a:p>
          <a:p>
            <a:r>
              <a:rPr lang="en-US" sz="2400" dirty="0" smtClean="0"/>
              <a:t>Concurrent scheduling of two rules, when permitted, can be expressed as a new derived rule, i.e., r12 </a:t>
            </a:r>
          </a:p>
        </p:txBody>
      </p:sp>
      <p:sp>
        <p:nvSpPr>
          <p:cNvPr id="4" name="Date Placeholder 3"/>
          <p:cNvSpPr>
            <a:spLocks noGrp="1"/>
          </p:cNvSpPr>
          <p:nvPr>
            <p:ph type="dt" sz="half" idx="10"/>
          </p:nvPr>
        </p:nvSpPr>
        <p:spPr/>
        <p:txBody>
          <a:bodyPr/>
          <a:lstStyle/>
          <a:p>
            <a:pPr>
              <a:defRPr/>
            </a:pPr>
            <a:r>
              <a:rPr lang="en-US" smtClean="0"/>
              <a:t>1/8/2013</a:t>
            </a:r>
            <a:endParaRPr lang="en-US" dirty="0"/>
          </a:p>
        </p:txBody>
      </p:sp>
      <p:sp>
        <p:nvSpPr>
          <p:cNvPr id="5" name="Footer Placeholder 4"/>
          <p:cNvSpPr>
            <a:spLocks noGrp="1"/>
          </p:cNvSpPr>
          <p:nvPr>
            <p:ph type="ftr" sz="quarter" idx="12"/>
          </p:nvPr>
        </p:nvSpPr>
        <p:spPr/>
        <p:txBody>
          <a:bodyPr/>
          <a:lstStyle/>
          <a:p>
            <a:pPr>
              <a:defRPr/>
            </a:pPr>
            <a:r>
              <a:rPr lang="en-US" smtClean="0"/>
              <a:t>Bluespec at Beihang</a:t>
            </a:r>
            <a:endParaRPr lang="en-US" dirty="0"/>
          </a:p>
        </p:txBody>
      </p:sp>
      <p:sp>
        <p:nvSpPr>
          <p:cNvPr id="6" name="Slide Number Placeholder 5"/>
          <p:cNvSpPr>
            <a:spLocks noGrp="1"/>
          </p:cNvSpPr>
          <p:nvPr>
            <p:ph type="sldNum" sz="quarter" idx="11"/>
          </p:nvPr>
        </p:nvSpPr>
        <p:spPr/>
        <p:txBody>
          <a:bodyPr/>
          <a:lstStyle/>
          <a:p>
            <a:pPr>
              <a:defRPr/>
            </a:pPr>
            <a:r>
              <a:rPr lang="en-US" smtClean="0"/>
              <a:t>M08-</a:t>
            </a:r>
            <a:fld id="{4F9502F6-954B-46E9-AC05-33DEDF4CA0BF}" type="slidenum">
              <a:rPr lang="en-US" smtClean="0"/>
              <a:pPr>
                <a:defRPr/>
              </a:pPr>
              <a:t>13</a:t>
            </a:fld>
            <a:endParaRPr lang="en-US" dirty="0"/>
          </a:p>
        </p:txBody>
      </p:sp>
    </p:spTree>
    <p:extLst>
      <p:ext uri="{BB962C8B-B14F-4D97-AF65-F5344CB8AC3E}">
        <p14:creationId xmlns="" xmlns:p14="http://schemas.microsoft.com/office/powerpoint/2010/main" val="18037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91" y="376052"/>
            <a:ext cx="8581903" cy="1143000"/>
          </a:xfrm>
        </p:spPr>
        <p:txBody>
          <a:bodyPr/>
          <a:lstStyle/>
          <a:p>
            <a:r>
              <a:rPr lang="en-US" sz="4000" dirty="0" smtClean="0"/>
              <a:t>Example 1</a:t>
            </a:r>
            <a:endParaRPr lang="en-US" sz="4000" dirty="0"/>
          </a:p>
        </p:txBody>
      </p:sp>
      <p:sp>
        <p:nvSpPr>
          <p:cNvPr id="3" name="Content Placeholder 2"/>
          <p:cNvSpPr>
            <a:spLocks noGrp="1"/>
          </p:cNvSpPr>
          <p:nvPr>
            <p:ph idx="1"/>
          </p:nvPr>
        </p:nvSpPr>
        <p:spPr>
          <a:xfrm>
            <a:off x="1087582" y="3959432"/>
            <a:ext cx="7772400" cy="2655121"/>
          </a:xfrm>
        </p:spPr>
        <p:txBody>
          <a:bodyPr/>
          <a:lstStyle/>
          <a:p>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x0,y0,30</a:t>
            </a: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x0+1,y0,30}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rb</a:t>
            </a:r>
            <a:r>
              <a:rPr lang="en-US" sz="2000" b="1" dirty="0" smtClean="0">
                <a:latin typeface="Courier New" pitchFamily="49" charset="0"/>
                <a:cs typeface="Courier New" pitchFamily="49" charset="0"/>
                <a:sym typeface="Symbol"/>
              </a:rPr>
              <a:t> </a:t>
            </a:r>
            <a:r>
              <a:rPr lang="en-US" sz="800" b="1" dirty="0" smtClean="0">
                <a:latin typeface="Courier New" pitchFamily="49" charset="0"/>
                <a:cs typeface="Courier New" pitchFamily="49" charset="0"/>
                <a:sym typeface="Symbol"/>
              </a:rPr>
              <a:t> </a:t>
            </a:r>
            <a:r>
              <a:rPr lang="en-US" sz="2000" b="1" dirty="0" smtClean="0">
                <a:latin typeface="Courier New" pitchFamily="49" charset="0"/>
                <a:cs typeface="Courier New" pitchFamily="49" charset="0"/>
              </a:rPr>
              <a:t>{x0+1,y0+2,30}</a:t>
            </a:r>
          </a:p>
          <a:p>
            <a:pPr marL="0" indent="0">
              <a:buNone/>
            </a:pPr>
            <a:r>
              <a:rPr lang="en-US" sz="2000" b="1" dirty="0" smtClean="0">
                <a:latin typeface="Courier New" pitchFamily="49" charset="0"/>
                <a:cs typeface="Courier New" pitchFamily="49" charset="0"/>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x0,y0,30}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rb</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x0,y0+2,30</a:t>
            </a:r>
            <a:r>
              <a:rPr lang="en-US" sz="2000" b="1" dirty="0">
                <a:latin typeface="Courier New" pitchFamily="49" charset="0"/>
                <a:cs typeface="Courier New" pitchFamily="49" charset="0"/>
              </a:rPr>
              <a:t>}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{x0+1,y0+2,30</a:t>
            </a:r>
            <a:r>
              <a:rPr lang="en-US" sz="2000" b="1" dirty="0" smtClean="0">
                <a:latin typeface="Courier New" pitchFamily="49" charset="0"/>
                <a:cs typeface="Courier New" pitchFamily="49" charset="0"/>
              </a:rPr>
              <a:t>}</a:t>
            </a:r>
          </a:p>
          <a:p>
            <a:pPr marL="0" indent="0">
              <a:buNone/>
            </a:pPr>
            <a:r>
              <a:rPr lang="en-US" sz="2000" b="1" dirty="0" smtClean="0">
                <a:latin typeface="Courier New" pitchFamily="49" charset="0"/>
                <a:cs typeface="Courier New" pitchFamily="49" charset="0"/>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x0,y0,30}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ra_rb</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x0+1,y0+2,30</a:t>
            </a:r>
            <a:r>
              <a:rPr lang="en-US" sz="2000" b="1" dirty="0" smtClean="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{x0,y0,15} </a:t>
            </a:r>
            <a:r>
              <a:rPr lang="en-US" sz="2000" b="1" dirty="0">
                <a:latin typeface="Courier New" pitchFamily="49" charset="0"/>
                <a:cs typeface="Courier New" pitchFamily="49" charset="0"/>
                <a:sym typeface="Symbol"/>
              </a:rPr>
              <a:t></a:t>
            </a:r>
            <a:r>
              <a:rPr lang="en-US" sz="2000" b="1" baseline="-25000" dirty="0" err="1">
                <a:latin typeface="Courier New" pitchFamily="49" charset="0"/>
                <a:cs typeface="Courier New" pitchFamily="49" charset="0"/>
                <a:sym typeface="Symbol"/>
              </a:rPr>
              <a:t>ra</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x0+1,y0,15} </a:t>
            </a:r>
            <a:r>
              <a:rPr lang="en-US" sz="2000" b="1" dirty="0">
                <a:latin typeface="Courier New" pitchFamily="49" charset="0"/>
                <a:cs typeface="Courier New" pitchFamily="49" charset="0"/>
                <a:sym typeface="Symbol"/>
              </a:rPr>
              <a:t></a:t>
            </a:r>
            <a:r>
              <a:rPr lang="en-US" sz="2000" b="1" baseline="-25000" dirty="0" err="1">
                <a:latin typeface="Courier New" pitchFamily="49" charset="0"/>
                <a:cs typeface="Courier New" pitchFamily="49" charset="0"/>
                <a:sym typeface="Symbol"/>
              </a:rPr>
              <a:t>rb</a:t>
            </a:r>
            <a:r>
              <a:rPr lang="en-US" sz="2000" b="1" dirty="0">
                <a:latin typeface="Courier New" pitchFamily="49" charset="0"/>
                <a:cs typeface="Courier New" pitchFamily="49" charset="0"/>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{x0+1,y0,15}</a:t>
            </a:r>
            <a:endParaRPr lang="en-US" sz="2000" b="1" dirty="0">
              <a:latin typeface="Courier New" pitchFamily="49" charset="0"/>
              <a:cs typeface="Courier New" pitchFamily="49" charset="0"/>
            </a:endParaRPr>
          </a:p>
          <a:p>
            <a:pPr marL="0" indent="0">
              <a:buNone/>
            </a:pPr>
            <a:r>
              <a:rPr lang="en-US" sz="2000" b="1" dirty="0" smtClean="0">
                <a:latin typeface="Courier New" pitchFamily="49" charset="0"/>
                <a:cs typeface="Courier New" pitchFamily="49" charset="0"/>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{x0,y0,15} </a:t>
            </a:r>
            <a:r>
              <a:rPr lang="en-US" sz="2000" b="1" dirty="0">
                <a:latin typeface="Courier New" pitchFamily="49" charset="0"/>
                <a:cs typeface="Courier New" pitchFamily="49" charset="0"/>
                <a:sym typeface="Symbol"/>
              </a:rPr>
              <a:t></a:t>
            </a:r>
            <a:r>
              <a:rPr lang="en-US" sz="2000" b="1" baseline="-25000" dirty="0" err="1">
                <a:latin typeface="Courier New" pitchFamily="49" charset="0"/>
                <a:cs typeface="Courier New" pitchFamily="49" charset="0"/>
                <a:sym typeface="Symbol"/>
              </a:rPr>
              <a:t>rb</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x0,y0,15}   </a:t>
            </a:r>
            <a:r>
              <a:rPr lang="en-US" sz="2000" b="1" dirty="0" smtClean="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a:t>
            </a:r>
            <a:r>
              <a:rPr lang="en-US" sz="2000" b="1" dirty="0">
                <a:latin typeface="Courier New" pitchFamily="49" charset="0"/>
                <a:cs typeface="Courier New" pitchFamily="49" charset="0"/>
                <a:sym typeface="Symbol"/>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{x0+1,y0,15}</a:t>
            </a:r>
            <a:endParaRPr lang="en-US" sz="2000" b="1" dirty="0">
              <a:latin typeface="Courier New" pitchFamily="49" charset="0"/>
              <a:cs typeface="Courier New" pitchFamily="49" charset="0"/>
            </a:endParaRPr>
          </a:p>
          <a:p>
            <a:pPr marL="0" indent="0">
              <a:buNone/>
            </a:pPr>
            <a:r>
              <a:rPr lang="en-US" sz="2000" b="1" dirty="0" smtClean="0">
                <a:latin typeface="Courier New" pitchFamily="49" charset="0"/>
                <a:cs typeface="Courier New" pitchFamily="49" charset="0"/>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{x0,y0,15} </a:t>
            </a:r>
            <a:r>
              <a:rPr lang="en-US" sz="2000" b="1" dirty="0">
                <a:latin typeface="Courier New" pitchFamily="49" charset="0"/>
                <a:cs typeface="Courier New" pitchFamily="49" charset="0"/>
                <a:sym typeface="Symbol"/>
              </a:rPr>
              <a:t></a:t>
            </a:r>
            <a:r>
              <a:rPr lang="en-US" sz="2000" b="1" baseline="-25000" dirty="0" err="1">
                <a:latin typeface="Courier New" pitchFamily="49" charset="0"/>
                <a:cs typeface="Courier New" pitchFamily="49" charset="0"/>
                <a:sym typeface="Symbol"/>
              </a:rPr>
              <a:t>ra_rb</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105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{x0+1,y0,15}</a:t>
            </a:r>
            <a:endParaRPr lang="en-US" sz="2000" b="1" dirty="0">
              <a:latin typeface="Courier New" pitchFamily="49" charset="0"/>
              <a:cs typeface="Courier New" pitchFamily="49" charset="0"/>
            </a:endParaRPr>
          </a:p>
          <a:p>
            <a:pPr marL="0" indent="0">
              <a:buNone/>
            </a:pP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sp>
        <p:nvSpPr>
          <p:cNvPr id="7" name="Text Box 3"/>
          <p:cNvSpPr txBox="1">
            <a:spLocks noChangeArrowheads="1"/>
          </p:cNvSpPr>
          <p:nvPr/>
        </p:nvSpPr>
        <p:spPr bwMode="auto">
          <a:xfrm>
            <a:off x="4678866" y="2911599"/>
            <a:ext cx="4180114" cy="1077218"/>
          </a:xfrm>
          <a:prstGeom prst="rect">
            <a:avLst/>
          </a:prstGeom>
          <a:noFill/>
          <a:ln w="9525">
            <a:noFill/>
            <a:miter lim="800000"/>
            <a:headEnd/>
            <a:tailEnd/>
          </a:ln>
        </p:spPr>
        <p:txBody>
          <a:bodyPr wrap="square">
            <a:spAutoFit/>
          </a:bodyPr>
          <a:lstStyle/>
          <a:p>
            <a:pPr eaLnBrk="0" hangingPunct="0">
              <a:spcBef>
                <a:spcPct val="10000"/>
              </a:spcBef>
            </a:pPr>
            <a:r>
              <a:rPr lang="en-US" dirty="0"/>
              <a:t>Parallel execution behaves </a:t>
            </a:r>
            <a:r>
              <a:rPr lang="en-US" dirty="0" smtClean="0"/>
              <a:t>like</a:t>
            </a:r>
          </a:p>
          <a:p>
            <a:pPr eaLnBrk="0" hangingPunct="0">
              <a:spcBef>
                <a:spcPct val="10000"/>
              </a:spcBef>
            </a:pPr>
            <a:r>
              <a:rPr lang="en-US" dirty="0"/>
              <a:t> </a:t>
            </a:r>
            <a:r>
              <a:rPr lang="en-US" dirty="0" smtClean="0"/>
              <a:t>   </a:t>
            </a:r>
            <a:r>
              <a:rPr lang="en-US" dirty="0" err="1" smtClean="0"/>
              <a:t>ra</a:t>
            </a:r>
            <a:r>
              <a:rPr lang="en-US" dirty="0" smtClean="0"/>
              <a:t> </a:t>
            </a:r>
            <a:r>
              <a:rPr lang="en-US" dirty="0"/>
              <a:t>&lt; </a:t>
            </a:r>
            <a:r>
              <a:rPr lang="en-US" dirty="0" err="1"/>
              <a:t>rb</a:t>
            </a:r>
            <a:r>
              <a:rPr lang="en-US" dirty="0"/>
              <a:t> </a:t>
            </a:r>
            <a:r>
              <a:rPr lang="en-US" dirty="0" smtClean="0"/>
              <a:t> (i.e., </a:t>
            </a:r>
            <a:r>
              <a:rPr lang="en-US" dirty="0" err="1" smtClean="0"/>
              <a:t>rb</a:t>
            </a:r>
            <a:r>
              <a:rPr lang="en-US" dirty="0" smtClean="0"/>
              <a:t>(</a:t>
            </a:r>
            <a:r>
              <a:rPr lang="en-US" dirty="0" err="1" smtClean="0"/>
              <a:t>ra</a:t>
            </a:r>
            <a:r>
              <a:rPr lang="en-US" dirty="0" smtClean="0"/>
              <a:t>(s)) </a:t>
            </a:r>
          </a:p>
          <a:p>
            <a:pPr eaLnBrk="0" hangingPunct="0">
              <a:spcBef>
                <a:spcPct val="10000"/>
              </a:spcBef>
            </a:pPr>
            <a:r>
              <a:rPr lang="en-US" dirty="0" smtClean="0"/>
              <a:t>=  </a:t>
            </a:r>
            <a:r>
              <a:rPr lang="en-US" dirty="0" err="1" smtClean="0"/>
              <a:t>rb</a:t>
            </a:r>
            <a:r>
              <a:rPr lang="en-US" dirty="0" smtClean="0"/>
              <a:t> </a:t>
            </a:r>
            <a:r>
              <a:rPr lang="en-US" dirty="0"/>
              <a:t>&lt; </a:t>
            </a:r>
            <a:r>
              <a:rPr lang="en-US" dirty="0" err="1" smtClean="0"/>
              <a:t>ra</a:t>
            </a:r>
            <a:r>
              <a:rPr lang="en-US" dirty="0" smtClean="0"/>
              <a:t>  (i.e., </a:t>
            </a:r>
            <a:r>
              <a:rPr lang="en-US" dirty="0" err="1" smtClean="0"/>
              <a:t>ra</a:t>
            </a:r>
            <a:r>
              <a:rPr lang="en-US" dirty="0" smtClean="0"/>
              <a:t>(</a:t>
            </a:r>
            <a:r>
              <a:rPr lang="en-US" dirty="0" err="1" smtClean="0"/>
              <a:t>rb</a:t>
            </a:r>
            <a:r>
              <a:rPr lang="en-US" dirty="0" smtClean="0"/>
              <a:t>(s))</a:t>
            </a:r>
            <a:endParaRPr lang="en-US" dirty="0"/>
          </a:p>
        </p:txBody>
      </p:sp>
      <p:sp>
        <p:nvSpPr>
          <p:cNvPr id="8" name="Rectangle 4" descr="Rectangle: Click to edit Master text styles&#10;Second level&#10;Third level&#10;Fourth level&#10;Fifth level"/>
          <p:cNvSpPr>
            <a:spLocks noChangeArrowheads="1"/>
          </p:cNvSpPr>
          <p:nvPr/>
        </p:nvSpPr>
        <p:spPr bwMode="auto">
          <a:xfrm>
            <a:off x="826641" y="1571624"/>
            <a:ext cx="3056596" cy="2246769"/>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a:t>
            </a:r>
            <a:r>
              <a:rPr lang="en-US" b="1" dirty="0">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if</a:t>
            </a:r>
            <a:r>
              <a:rPr lang="en-US" b="1" dirty="0" smtClean="0">
                <a:latin typeface="Courier New" pitchFamily="49" charset="0"/>
                <a:cs typeface="Courier New" pitchFamily="49" charset="0"/>
              </a:rPr>
              <a:t> (z&gt;10</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x &lt;= </a:t>
            </a:r>
            <a:r>
              <a:rPr lang="en-US" b="1" dirty="0" smtClean="0">
                <a:latin typeface="Courier New" pitchFamily="49" charset="0"/>
                <a:cs typeface="Courier New" pitchFamily="49" charset="0"/>
              </a:rPr>
              <a:t>x+1</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rb</a:t>
            </a:r>
            <a:r>
              <a:rPr lang="en-US" b="1" dirty="0">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if </a:t>
            </a:r>
            <a:r>
              <a:rPr lang="en-US" b="1" dirty="0" smtClean="0">
                <a:latin typeface="Courier New" pitchFamily="49" charset="0"/>
                <a:cs typeface="Courier New" pitchFamily="49" charset="0"/>
              </a:rPr>
              <a:t>(z&gt;20</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a:t>
            </a:r>
            <a:r>
              <a:rPr lang="en-US" b="1" dirty="0" smtClean="0">
                <a:latin typeface="Courier New" pitchFamily="49" charset="0"/>
                <a:cs typeface="Courier New" pitchFamily="49" charset="0"/>
              </a:rPr>
              <a:t>y+2</a:t>
            </a:r>
            <a:r>
              <a:rPr lang="en-US" b="1" dirty="0">
                <a:latin typeface="Courier New" pitchFamily="49" charset="0"/>
                <a:cs typeface="Courier New" pitchFamily="49" charset="0"/>
              </a:rPr>
              <a:t>;</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9" name="Rectangle 5" descr="Rectangle: Click to edit Master text styles&#10;Second level&#10;Third level&#10;Fourth level&#10;Fifth level"/>
          <p:cNvSpPr>
            <a:spLocks noChangeArrowheads="1"/>
          </p:cNvSpPr>
          <p:nvPr/>
        </p:nvSpPr>
        <p:spPr bwMode="auto">
          <a:xfrm>
            <a:off x="5148620" y="1574097"/>
            <a:ext cx="3459368" cy="1320800"/>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ra_rb</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  if </a:t>
            </a:r>
            <a:r>
              <a:rPr lang="en-US" b="1" dirty="0">
                <a:latin typeface="Courier New" pitchFamily="49" charset="0"/>
                <a:cs typeface="Courier New" pitchFamily="49" charset="0"/>
              </a:rPr>
              <a:t>(z&gt;10</a:t>
            </a:r>
            <a:r>
              <a:rPr lang="en-US" b="1" dirty="0" smtClean="0">
                <a:latin typeface="Courier New" pitchFamily="49" charset="0"/>
                <a:cs typeface="Courier New" pitchFamily="49" charset="0"/>
              </a:rPr>
              <a:t>)</a:t>
            </a:r>
            <a:r>
              <a:rPr lang="en-US" b="1" dirty="0" smtClean="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x &lt;= x+1;</a:t>
            </a: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  if </a:t>
            </a:r>
            <a:r>
              <a:rPr lang="en-US" b="1" dirty="0">
                <a:latin typeface="Courier New" pitchFamily="49" charset="0"/>
                <a:cs typeface="Courier New" pitchFamily="49" charset="0"/>
              </a:rPr>
              <a:t>(z&gt;20</a:t>
            </a:r>
            <a:r>
              <a:rPr lang="en-US" b="1" dirty="0" smtClean="0">
                <a:latin typeface="Courier New" pitchFamily="49" charset="0"/>
                <a:cs typeface="Courier New" pitchFamily="49" charset="0"/>
              </a:rPr>
              <a:t>)</a:t>
            </a:r>
            <a:r>
              <a:rPr lang="en-US" b="1" dirty="0" smtClean="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y &lt;= y+2;</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12" name="Right Arrow 11"/>
          <p:cNvSpPr/>
          <p:nvPr/>
        </p:nvSpPr>
        <p:spPr bwMode="auto">
          <a:xfrm>
            <a:off x="4265709" y="2161309"/>
            <a:ext cx="617517" cy="190005"/>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0" name="Date Placeholder 9"/>
          <p:cNvSpPr>
            <a:spLocks noGrp="1"/>
          </p:cNvSpPr>
          <p:nvPr>
            <p:ph type="dt" sz="half" idx="10"/>
          </p:nvPr>
        </p:nvSpPr>
        <p:spPr/>
        <p:txBody>
          <a:bodyPr/>
          <a:lstStyle/>
          <a:p>
            <a:pPr>
              <a:defRPr/>
            </a:pPr>
            <a:r>
              <a:rPr lang="en-US" smtClean="0"/>
              <a:t>1/8/2013</a:t>
            </a:r>
            <a:endParaRPr lang="en-US" dirty="0"/>
          </a:p>
        </p:txBody>
      </p:sp>
      <p:sp>
        <p:nvSpPr>
          <p:cNvPr id="11" name="Footer Placeholder 10"/>
          <p:cNvSpPr>
            <a:spLocks noGrp="1"/>
          </p:cNvSpPr>
          <p:nvPr>
            <p:ph type="ftr" sz="quarter" idx="12"/>
          </p:nvPr>
        </p:nvSpPr>
        <p:spPr/>
        <p:txBody>
          <a:bodyPr/>
          <a:lstStyle/>
          <a:p>
            <a:pPr>
              <a:defRPr/>
            </a:pPr>
            <a:r>
              <a:rPr lang="en-US" smtClean="0"/>
              <a:t>Bluespec at Beihang</a:t>
            </a:r>
            <a:endParaRPr lang="en-US" dirty="0"/>
          </a:p>
        </p:txBody>
      </p:sp>
      <p:sp>
        <p:nvSpPr>
          <p:cNvPr id="15" name="Slide Number Placeholder 14"/>
          <p:cNvSpPr>
            <a:spLocks noGrp="1"/>
          </p:cNvSpPr>
          <p:nvPr>
            <p:ph type="sldNum" sz="quarter" idx="11"/>
          </p:nvPr>
        </p:nvSpPr>
        <p:spPr/>
        <p:txBody>
          <a:bodyPr/>
          <a:lstStyle/>
          <a:p>
            <a:pPr>
              <a:defRPr/>
            </a:pPr>
            <a:fld id="{4F9502F6-954B-46E9-AC05-33DEDF4CA0BF}" type="slidenum">
              <a:rPr lang="en-US" smtClean="0"/>
              <a:pPr>
                <a:defRPr/>
              </a:pPr>
              <a:t>14</a:t>
            </a:fld>
            <a:endParaRPr lang="en-US" dirty="0"/>
          </a:p>
        </p:txBody>
      </p:sp>
    </p:spTree>
    <p:extLst>
      <p:ext uri="{BB962C8B-B14F-4D97-AF65-F5344CB8AC3E}">
        <p14:creationId xmlns="" xmlns:p14="http://schemas.microsoft.com/office/powerpoint/2010/main" val="335148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utoUpdateAnimBg="0"/>
      <p:bldP spid="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91" y="376052"/>
            <a:ext cx="8581903" cy="1143000"/>
          </a:xfrm>
        </p:spPr>
        <p:txBody>
          <a:bodyPr/>
          <a:lstStyle/>
          <a:p>
            <a:r>
              <a:rPr lang="en-US" sz="4000" dirty="0" smtClean="0"/>
              <a:t>Example 2</a:t>
            </a:r>
            <a:endParaRPr lang="en-US" sz="4000" dirty="0"/>
          </a:p>
        </p:txBody>
      </p:sp>
      <p:sp>
        <p:nvSpPr>
          <p:cNvPr id="3" name="Content Placeholder 2"/>
          <p:cNvSpPr>
            <a:spLocks noGrp="1"/>
          </p:cNvSpPr>
          <p:nvPr>
            <p:ph idx="1"/>
          </p:nvPr>
        </p:nvSpPr>
        <p:spPr>
          <a:xfrm>
            <a:off x="1087582" y="3959433"/>
            <a:ext cx="8056418" cy="1253836"/>
          </a:xfrm>
        </p:spPr>
        <p:txBody>
          <a:bodyPr/>
          <a:lstStyle/>
          <a:p>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x0,y0,30</a:t>
            </a: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a:t>
            </a:r>
            <a:r>
              <a:rPr lang="en-US" sz="2000" b="1" dirty="0" smtClean="0">
                <a:latin typeface="Courier New" pitchFamily="49" charset="0"/>
                <a:cs typeface="Courier New" pitchFamily="49" charset="0"/>
              </a:rPr>
              <a:t> {y0+1,y0,30}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rb</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y0+1,y0+1+2,30}</a:t>
            </a:r>
          </a:p>
          <a:p>
            <a:pPr marL="0" indent="0">
              <a:buNone/>
            </a:pPr>
            <a:r>
              <a:rPr lang="en-US" sz="2000" b="1" dirty="0" smtClean="0">
                <a:latin typeface="Courier New" pitchFamily="49" charset="0"/>
                <a:cs typeface="Courier New" pitchFamily="49" charset="0"/>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{x0,y0,30</a:t>
            </a:r>
            <a:r>
              <a:rPr lang="en-US" sz="2000" b="1" dirty="0">
                <a:latin typeface="Courier New" pitchFamily="49" charset="0"/>
                <a:cs typeface="Courier New" pitchFamily="49" charset="0"/>
              </a:rPr>
              <a:t>}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rb</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x0,x0+2,30</a:t>
            </a:r>
            <a:r>
              <a:rPr lang="en-US" sz="2000" b="1" dirty="0">
                <a:latin typeface="Courier New" pitchFamily="49" charset="0"/>
                <a:cs typeface="Courier New" pitchFamily="49" charset="0"/>
              </a:rPr>
              <a:t>}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x0+2+1,x0+2,30}</a:t>
            </a:r>
          </a:p>
          <a:p>
            <a:pPr marL="0" indent="0">
              <a:buNone/>
            </a:pPr>
            <a:r>
              <a:rPr lang="en-US" sz="2000" b="1" dirty="0" smtClean="0">
                <a:latin typeface="Courier New" pitchFamily="49" charset="0"/>
                <a:cs typeface="Courier New" pitchFamily="49" charset="0"/>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x0,y0,30}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ra_rb</a:t>
            </a:r>
            <a:r>
              <a:rPr lang="en-US" sz="2000" b="1" dirty="0" smtClean="0">
                <a:latin typeface="Courier New" pitchFamily="49" charset="0"/>
                <a:cs typeface="Courier New" pitchFamily="49" charset="0"/>
              </a:rPr>
              <a:t>                {y0+1,x0+2,30}</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sp>
        <p:nvSpPr>
          <p:cNvPr id="8" name="Rectangle 4" descr="Rectangle: Click to edit Master text styles&#10;Second level&#10;Third level&#10;Fourth level&#10;Fifth level"/>
          <p:cNvSpPr>
            <a:spLocks noChangeArrowheads="1"/>
          </p:cNvSpPr>
          <p:nvPr/>
        </p:nvSpPr>
        <p:spPr bwMode="auto">
          <a:xfrm>
            <a:off x="897888" y="1571625"/>
            <a:ext cx="2973469" cy="2246769"/>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a:t>
            </a:r>
            <a:r>
              <a:rPr lang="en-US" b="1" dirty="0">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if </a:t>
            </a:r>
            <a:r>
              <a:rPr lang="en-US" b="1" dirty="0" smtClean="0">
                <a:latin typeface="Courier New" pitchFamily="49" charset="0"/>
                <a:cs typeface="Courier New" pitchFamily="49" charset="0"/>
              </a:rPr>
              <a:t>(z&gt;10</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x &lt;= </a:t>
            </a:r>
            <a:r>
              <a:rPr lang="en-US" b="1" dirty="0" smtClean="0">
                <a:latin typeface="Courier New" pitchFamily="49" charset="0"/>
                <a:cs typeface="Courier New" pitchFamily="49" charset="0"/>
              </a:rPr>
              <a:t>y+1</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rb</a:t>
            </a:r>
            <a:r>
              <a:rPr lang="en-US" b="1" dirty="0">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if </a:t>
            </a:r>
            <a:r>
              <a:rPr lang="en-US" b="1" dirty="0" smtClean="0">
                <a:latin typeface="Courier New" pitchFamily="49" charset="0"/>
                <a:cs typeface="Courier New" pitchFamily="49" charset="0"/>
              </a:rPr>
              <a:t>(z&gt;20</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a:t>
            </a:r>
            <a:r>
              <a:rPr lang="en-US" b="1" dirty="0" smtClean="0">
                <a:latin typeface="Courier New" pitchFamily="49" charset="0"/>
                <a:cs typeface="Courier New" pitchFamily="49" charset="0"/>
              </a:rPr>
              <a:t>x+2</a:t>
            </a:r>
            <a:r>
              <a:rPr lang="en-US" b="1" dirty="0">
                <a:latin typeface="Courier New" pitchFamily="49" charset="0"/>
                <a:cs typeface="Courier New" pitchFamily="49" charset="0"/>
              </a:rPr>
              <a:t>;</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9" name="Rectangle 5" descr="Rectangle: Click to edit Master text styles&#10;Second level&#10;Third level&#10;Fourth level&#10;Fifth level"/>
          <p:cNvSpPr>
            <a:spLocks noChangeArrowheads="1"/>
          </p:cNvSpPr>
          <p:nvPr/>
        </p:nvSpPr>
        <p:spPr bwMode="auto">
          <a:xfrm>
            <a:off x="5101322" y="1574097"/>
            <a:ext cx="3516144" cy="1320800"/>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ra_rb</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  if </a:t>
            </a:r>
            <a:r>
              <a:rPr lang="en-US" b="1" dirty="0">
                <a:latin typeface="Courier New" pitchFamily="49" charset="0"/>
                <a:cs typeface="Courier New" pitchFamily="49" charset="0"/>
              </a:rPr>
              <a:t>(z&gt;10</a:t>
            </a:r>
            <a:r>
              <a:rPr lang="en-US" b="1" dirty="0" smtClean="0">
                <a:latin typeface="Courier New" pitchFamily="49" charset="0"/>
                <a:cs typeface="Courier New" pitchFamily="49" charset="0"/>
              </a:rPr>
              <a:t>)</a:t>
            </a:r>
            <a:r>
              <a:rPr lang="en-US" b="1" dirty="0" smtClean="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x &lt;= </a:t>
            </a:r>
            <a:r>
              <a:rPr lang="en-US" b="1" dirty="0" smtClean="0">
                <a:latin typeface="Courier New" pitchFamily="49" charset="0"/>
                <a:cs typeface="Courier New" pitchFamily="49" charset="0"/>
              </a:rPr>
              <a:t>y+1</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  if </a:t>
            </a:r>
            <a:r>
              <a:rPr lang="en-US" b="1" dirty="0">
                <a:latin typeface="Courier New" pitchFamily="49" charset="0"/>
                <a:cs typeface="Courier New" pitchFamily="49" charset="0"/>
              </a:rPr>
              <a:t>(z&gt;20)</a:t>
            </a:r>
            <a:r>
              <a:rPr lang="en-US" b="1" dirty="0">
                <a:solidFill>
                  <a:schemeClr val="tx2"/>
                </a:solidFill>
                <a:latin typeface="Courier New" pitchFamily="49" charset="0"/>
                <a:cs typeface="Courier New" pitchFamily="49" charset="0"/>
              </a:rPr>
              <a:t> </a:t>
            </a:r>
            <a:r>
              <a:rPr lang="en-US" b="1" dirty="0" smtClean="0">
                <a:latin typeface="Courier New" pitchFamily="49" charset="0"/>
                <a:cs typeface="Courier New" pitchFamily="49" charset="0"/>
              </a:rPr>
              <a:t>y </a:t>
            </a:r>
            <a:r>
              <a:rPr lang="en-US" b="1" dirty="0">
                <a:latin typeface="Courier New" pitchFamily="49" charset="0"/>
                <a:cs typeface="Courier New" pitchFamily="49" charset="0"/>
              </a:rPr>
              <a:t>&lt;= </a:t>
            </a:r>
            <a:r>
              <a:rPr lang="en-US" b="1" dirty="0" smtClean="0">
                <a:latin typeface="Courier New" pitchFamily="49" charset="0"/>
                <a:cs typeface="Courier New" pitchFamily="49" charset="0"/>
              </a:rPr>
              <a:t>x+2</a:t>
            </a:r>
            <a:r>
              <a:rPr lang="en-US" b="1" dirty="0">
                <a:latin typeface="Courier New" pitchFamily="49" charset="0"/>
                <a:cs typeface="Courier New" pitchFamily="49" charset="0"/>
              </a:rPr>
              <a:t>;</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12" name="Right Arrow 11"/>
          <p:cNvSpPr/>
          <p:nvPr/>
        </p:nvSpPr>
        <p:spPr bwMode="auto">
          <a:xfrm>
            <a:off x="4139581" y="2161309"/>
            <a:ext cx="617517" cy="190005"/>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1" name="Content Placeholder 2"/>
          <p:cNvSpPr txBox="1">
            <a:spLocks/>
          </p:cNvSpPr>
          <p:nvPr/>
        </p:nvSpPr>
        <p:spPr bwMode="auto">
          <a:xfrm>
            <a:off x="1799637" y="5172086"/>
            <a:ext cx="5871818" cy="733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96"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None/>
            </a:pPr>
            <a:r>
              <a:rPr lang="en-US" sz="2000" dirty="0" smtClean="0">
                <a:cs typeface="Courier New" pitchFamily="49" charset="0"/>
              </a:rPr>
              <a:t>Rule </a:t>
            </a:r>
            <a:r>
              <a:rPr lang="en-US" sz="2000" b="1" dirty="0" err="1" smtClean="0">
                <a:latin typeface="Courier New" pitchFamily="49" charset="0"/>
                <a:cs typeface="Courier New" pitchFamily="49" charset="0"/>
              </a:rPr>
              <a:t>ra_rb</a:t>
            </a:r>
            <a:r>
              <a:rPr lang="en-US" sz="2000" dirty="0" smtClean="0">
                <a:cs typeface="Courier New" pitchFamily="49" charset="0"/>
              </a:rPr>
              <a:t> is legal but does not behave like either </a:t>
            </a:r>
            <a:r>
              <a:rPr lang="en-US" sz="2000" b="1" dirty="0" err="1" smtClean="0">
                <a:latin typeface="Courier New" pitchFamily="49" charset="0"/>
                <a:cs typeface="Courier New" pitchFamily="49" charset="0"/>
              </a:rPr>
              <a:t>ra</a:t>
            </a:r>
            <a:r>
              <a:rPr lang="en-US" sz="2000" b="1" dirty="0" smtClean="0">
                <a:latin typeface="Courier New" pitchFamily="49" charset="0"/>
                <a:cs typeface="Courier New" pitchFamily="49" charset="0"/>
              </a:rPr>
              <a:t> &lt; </a:t>
            </a:r>
            <a:r>
              <a:rPr lang="en-US" sz="2000" b="1" dirty="0" err="1" smtClean="0">
                <a:latin typeface="Courier New" pitchFamily="49" charset="0"/>
                <a:cs typeface="Courier New" pitchFamily="49" charset="0"/>
              </a:rPr>
              <a:t>rb</a:t>
            </a:r>
            <a:r>
              <a:rPr lang="en-US" sz="2000" b="1" dirty="0" smtClean="0">
                <a:latin typeface="Courier New" pitchFamily="49" charset="0"/>
                <a:cs typeface="Courier New" pitchFamily="49" charset="0"/>
              </a:rPr>
              <a:t> </a:t>
            </a:r>
            <a:r>
              <a:rPr lang="en-US" sz="2000" dirty="0" smtClean="0">
                <a:cs typeface="Courier New" pitchFamily="49" charset="0"/>
              </a:rPr>
              <a:t>or </a:t>
            </a:r>
            <a:r>
              <a:rPr lang="en-US" sz="2000" b="1" dirty="0" err="1" smtClean="0">
                <a:latin typeface="Courier New" pitchFamily="49" charset="0"/>
                <a:cs typeface="Courier New" pitchFamily="49" charset="0"/>
              </a:rPr>
              <a:t>rb</a:t>
            </a:r>
            <a:r>
              <a:rPr lang="en-US" sz="2000" b="1" dirty="0" smtClean="0">
                <a:latin typeface="Courier New" pitchFamily="49" charset="0"/>
                <a:cs typeface="Courier New" pitchFamily="49" charset="0"/>
              </a:rPr>
              <a:t> &lt; </a:t>
            </a:r>
            <a:r>
              <a:rPr lang="en-US" sz="2000" b="1" dirty="0" err="1" smtClean="0">
                <a:latin typeface="Courier New" pitchFamily="49" charset="0"/>
                <a:cs typeface="Courier New" pitchFamily="49" charset="0"/>
              </a:rPr>
              <a:t>ra</a:t>
            </a:r>
            <a:endParaRPr lang="en-US" sz="2000" b="1" dirty="0" smtClean="0">
              <a:latin typeface="Courier New" pitchFamily="49" charset="0"/>
              <a:cs typeface="Courier New" pitchFamily="49" charset="0"/>
            </a:endParaRPr>
          </a:p>
          <a:p>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sp>
        <p:nvSpPr>
          <p:cNvPr id="13" name="Content Placeholder 2"/>
          <p:cNvSpPr txBox="1">
            <a:spLocks/>
          </p:cNvSpPr>
          <p:nvPr/>
        </p:nvSpPr>
        <p:spPr bwMode="auto">
          <a:xfrm>
            <a:off x="2272668" y="5890948"/>
            <a:ext cx="5871818" cy="733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96"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None/>
            </a:pPr>
            <a:r>
              <a:rPr lang="en-US" sz="2000" dirty="0" smtClean="0">
                <a:cs typeface="Courier New" pitchFamily="49" charset="0"/>
              </a:rPr>
              <a:t>Rules </a:t>
            </a:r>
            <a:r>
              <a:rPr lang="en-US" sz="2000" b="1" dirty="0" err="1" smtClean="0">
                <a:latin typeface="Courier New" pitchFamily="49" charset="0"/>
                <a:cs typeface="Courier New" pitchFamily="49" charset="0"/>
              </a:rPr>
              <a:t>ra</a:t>
            </a:r>
            <a:r>
              <a:rPr lang="en-US" sz="2000" b="1" dirty="0" smtClean="0">
                <a:latin typeface="Courier New" pitchFamily="49" charset="0"/>
                <a:cs typeface="Courier New" pitchFamily="49" charset="0"/>
              </a:rPr>
              <a:t> </a:t>
            </a:r>
            <a:r>
              <a:rPr lang="en-US" sz="2000" dirty="0" smtClean="0">
                <a:cs typeface="Courier New" pitchFamily="49" charset="0"/>
              </a:rPr>
              <a:t>and</a:t>
            </a:r>
            <a:r>
              <a:rPr lang="en-US" sz="2000" b="1" dirty="0" smtClean="0">
                <a:cs typeface="Courier New" pitchFamily="49" charset="0"/>
              </a:rPr>
              <a:t> </a:t>
            </a:r>
            <a:r>
              <a:rPr lang="en-US" sz="2000" b="1" dirty="0" err="1" smtClean="0">
                <a:latin typeface="Courier New" pitchFamily="49" charset="0"/>
                <a:cs typeface="Courier New" pitchFamily="49" charset="0"/>
              </a:rPr>
              <a:t>rb</a:t>
            </a:r>
            <a:r>
              <a:rPr lang="en-US" sz="2000" dirty="0" smtClean="0">
                <a:cs typeface="Courier New" pitchFamily="49" charset="0"/>
              </a:rPr>
              <a:t> conflict and can’t be scheduled concurrently</a:t>
            </a:r>
            <a:endParaRPr lang="en-US" sz="2000" b="1" dirty="0" smtClean="0">
              <a:latin typeface="Courier New" pitchFamily="49" charset="0"/>
              <a:cs typeface="Courier New" pitchFamily="49" charset="0"/>
            </a:endParaRPr>
          </a:p>
        </p:txBody>
      </p:sp>
      <p:sp>
        <p:nvSpPr>
          <p:cNvPr id="10" name="Date Placeholder 9"/>
          <p:cNvSpPr>
            <a:spLocks noGrp="1"/>
          </p:cNvSpPr>
          <p:nvPr>
            <p:ph type="dt" sz="half" idx="10"/>
          </p:nvPr>
        </p:nvSpPr>
        <p:spPr/>
        <p:txBody>
          <a:bodyPr/>
          <a:lstStyle/>
          <a:p>
            <a:pPr>
              <a:defRPr/>
            </a:pPr>
            <a:r>
              <a:rPr lang="en-US" smtClean="0"/>
              <a:t>1/8/2013</a:t>
            </a:r>
            <a:endParaRPr lang="en-US" dirty="0"/>
          </a:p>
        </p:txBody>
      </p:sp>
      <p:sp>
        <p:nvSpPr>
          <p:cNvPr id="14" name="Footer Placeholder 13"/>
          <p:cNvSpPr>
            <a:spLocks noGrp="1"/>
          </p:cNvSpPr>
          <p:nvPr>
            <p:ph type="ftr" sz="quarter" idx="12"/>
          </p:nvPr>
        </p:nvSpPr>
        <p:spPr/>
        <p:txBody>
          <a:bodyPr/>
          <a:lstStyle/>
          <a:p>
            <a:pPr>
              <a:defRPr/>
            </a:pPr>
            <a:r>
              <a:rPr lang="en-US" smtClean="0"/>
              <a:t>Bluespec at Beihang</a:t>
            </a:r>
            <a:endParaRPr lang="en-US" dirty="0"/>
          </a:p>
        </p:txBody>
      </p:sp>
      <p:sp>
        <p:nvSpPr>
          <p:cNvPr id="17" name="Slide Number Placeholder 16"/>
          <p:cNvSpPr>
            <a:spLocks noGrp="1"/>
          </p:cNvSpPr>
          <p:nvPr>
            <p:ph type="sldNum" sz="quarter" idx="11"/>
          </p:nvPr>
        </p:nvSpPr>
        <p:spPr/>
        <p:txBody>
          <a:bodyPr/>
          <a:lstStyle/>
          <a:p>
            <a:pPr>
              <a:defRPr/>
            </a:pPr>
            <a:fld id="{4F9502F6-954B-46E9-AC05-33DEDF4CA0BF}" type="slidenum">
              <a:rPr lang="en-US" smtClean="0"/>
              <a:pPr>
                <a:defRPr/>
              </a:pPr>
              <a:t>15</a:t>
            </a:fld>
            <a:endParaRPr lang="en-US" dirty="0"/>
          </a:p>
        </p:txBody>
      </p:sp>
    </p:spTree>
    <p:extLst>
      <p:ext uri="{BB962C8B-B14F-4D97-AF65-F5344CB8AC3E}">
        <p14:creationId xmlns="" xmlns:p14="http://schemas.microsoft.com/office/powerpoint/2010/main" val="369024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2" grpId="0" animBg="1"/>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91" y="376052"/>
            <a:ext cx="8581903" cy="1143000"/>
          </a:xfrm>
        </p:spPr>
        <p:txBody>
          <a:bodyPr/>
          <a:lstStyle/>
          <a:p>
            <a:r>
              <a:rPr lang="en-US" sz="4000" dirty="0" smtClean="0"/>
              <a:t>Example 3</a:t>
            </a:r>
            <a:endParaRPr lang="en-US" sz="4000" dirty="0"/>
          </a:p>
        </p:txBody>
      </p:sp>
      <p:sp>
        <p:nvSpPr>
          <p:cNvPr id="3" name="Content Placeholder 2"/>
          <p:cNvSpPr>
            <a:spLocks noGrp="1"/>
          </p:cNvSpPr>
          <p:nvPr>
            <p:ph idx="1"/>
          </p:nvPr>
        </p:nvSpPr>
        <p:spPr>
          <a:xfrm>
            <a:off x="1087582" y="3959433"/>
            <a:ext cx="8056418" cy="1253836"/>
          </a:xfrm>
        </p:spPr>
        <p:txBody>
          <a:bodyPr/>
          <a:lstStyle/>
          <a:p>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x0,y0,30</a:t>
            </a:r>
            <a:r>
              <a:rPr lang="en-US"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a:t>
            </a:r>
            <a:r>
              <a:rPr lang="en-US" sz="2000" b="1" dirty="0" smtClean="0">
                <a:latin typeface="Courier New" pitchFamily="49" charset="0"/>
                <a:cs typeface="Courier New" pitchFamily="49" charset="0"/>
              </a:rPr>
              <a:t> {y0+1,y0,30}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rb</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y0+1,y0+2,30}</a:t>
            </a:r>
          </a:p>
          <a:p>
            <a:pPr marL="0" indent="0">
              <a:buNone/>
            </a:pPr>
            <a:r>
              <a:rPr lang="en-US" sz="2000" b="1" dirty="0" smtClean="0">
                <a:latin typeface="Courier New" pitchFamily="49" charset="0"/>
                <a:cs typeface="Courier New" pitchFamily="49" charset="0"/>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{x0,y0,30</a:t>
            </a:r>
            <a:r>
              <a:rPr lang="en-US" sz="2000" b="1" dirty="0">
                <a:latin typeface="Courier New" pitchFamily="49" charset="0"/>
                <a:cs typeface="Courier New" pitchFamily="49" charset="0"/>
              </a:rPr>
              <a:t>}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rb</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x0,y0+2,30</a:t>
            </a:r>
            <a:r>
              <a:rPr lang="en-US" sz="2000" b="1" dirty="0">
                <a:latin typeface="Courier New" pitchFamily="49" charset="0"/>
                <a:cs typeface="Courier New" pitchFamily="49" charset="0"/>
              </a:rPr>
              <a:t>}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a:t>
            </a:r>
            <a:r>
              <a:rPr lang="en-US" sz="2000" b="1" dirty="0" smtClean="0">
                <a:latin typeface="Courier New" pitchFamily="49" charset="0"/>
                <a:cs typeface="Courier New" pitchFamily="49" charset="0"/>
              </a:rPr>
              <a:t> {y0+2+1,y0+2,30}</a:t>
            </a:r>
          </a:p>
          <a:p>
            <a:pPr marL="0" indent="0">
              <a:buNone/>
            </a:pPr>
            <a:r>
              <a:rPr lang="en-US" sz="2000" b="1" dirty="0" smtClean="0">
                <a:latin typeface="Courier New" pitchFamily="49" charset="0"/>
                <a:cs typeface="Courier New" pitchFamily="49" charset="0"/>
              </a:rPr>
              <a:t>  </a:t>
            </a:r>
            <a:r>
              <a:rPr lang="en-US" sz="8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x0,y0,30} </a:t>
            </a:r>
            <a:r>
              <a:rPr lang="en-US" sz="2000" b="1" dirty="0">
                <a:latin typeface="Courier New" pitchFamily="49" charset="0"/>
                <a:cs typeface="Courier New" pitchFamily="49" charset="0"/>
                <a:sym typeface="Symbol"/>
              </a:rPr>
              <a:t></a:t>
            </a:r>
            <a:r>
              <a:rPr lang="en-US" sz="2000" b="1" baseline="-25000" dirty="0" err="1" smtClean="0">
                <a:latin typeface="Courier New" pitchFamily="49" charset="0"/>
                <a:cs typeface="Courier New" pitchFamily="49" charset="0"/>
                <a:sym typeface="Symbol"/>
              </a:rPr>
              <a:t>ra_rb</a:t>
            </a:r>
            <a:r>
              <a:rPr lang="en-US" sz="2000" b="1" dirty="0" smtClean="0">
                <a:latin typeface="Courier New" pitchFamily="49" charset="0"/>
                <a:cs typeface="Courier New" pitchFamily="49" charset="0"/>
              </a:rPr>
              <a:t>                {y0+1,y0+2,30}</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sp>
        <p:nvSpPr>
          <p:cNvPr id="8" name="Rectangle 4" descr="Rectangle: Click to edit Master text styles&#10;Second level&#10;Third level&#10;Fourth level&#10;Fifth level"/>
          <p:cNvSpPr>
            <a:spLocks noChangeArrowheads="1"/>
          </p:cNvSpPr>
          <p:nvPr/>
        </p:nvSpPr>
        <p:spPr bwMode="auto">
          <a:xfrm>
            <a:off x="874138" y="1571625"/>
            <a:ext cx="2973469" cy="2246769"/>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a:t>
            </a:r>
            <a:r>
              <a:rPr lang="en-US" b="1" dirty="0">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if </a:t>
            </a:r>
            <a:r>
              <a:rPr lang="en-US" b="1" dirty="0" smtClean="0">
                <a:latin typeface="Courier New" pitchFamily="49" charset="0"/>
                <a:cs typeface="Courier New" pitchFamily="49" charset="0"/>
              </a:rPr>
              <a:t>(z&gt;10</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x &lt;= </a:t>
            </a:r>
            <a:r>
              <a:rPr lang="en-US" b="1" dirty="0" smtClean="0">
                <a:latin typeface="Courier New" pitchFamily="49" charset="0"/>
                <a:cs typeface="Courier New" pitchFamily="49" charset="0"/>
              </a:rPr>
              <a:t>y+1</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rb</a:t>
            </a:r>
            <a:r>
              <a:rPr lang="en-US" b="1" dirty="0">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if </a:t>
            </a:r>
            <a:r>
              <a:rPr lang="en-US" b="1" dirty="0" smtClean="0">
                <a:latin typeface="Courier New" pitchFamily="49" charset="0"/>
                <a:cs typeface="Courier New" pitchFamily="49" charset="0"/>
              </a:rPr>
              <a:t>(z&gt;20</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a:t>
            </a:r>
            <a:r>
              <a:rPr lang="en-US" b="1" dirty="0" smtClean="0">
                <a:latin typeface="Courier New" pitchFamily="49" charset="0"/>
                <a:cs typeface="Courier New" pitchFamily="49" charset="0"/>
              </a:rPr>
              <a:t>y+2</a:t>
            </a:r>
            <a:r>
              <a:rPr lang="en-US" b="1" dirty="0">
                <a:latin typeface="Courier New" pitchFamily="49" charset="0"/>
                <a:cs typeface="Courier New" pitchFamily="49" charset="0"/>
              </a:rPr>
              <a:t>;</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9" name="Rectangle 5" descr="Rectangle: Click to edit Master text styles&#10;Second level&#10;Third level&#10;Fourth level&#10;Fifth level"/>
          <p:cNvSpPr>
            <a:spLocks noChangeArrowheads="1"/>
          </p:cNvSpPr>
          <p:nvPr/>
        </p:nvSpPr>
        <p:spPr bwMode="auto">
          <a:xfrm>
            <a:off x="5038258" y="1574097"/>
            <a:ext cx="3516144" cy="1320800"/>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ra_rb</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  if </a:t>
            </a:r>
            <a:r>
              <a:rPr lang="en-US" b="1" dirty="0">
                <a:latin typeface="Courier New" pitchFamily="49" charset="0"/>
                <a:cs typeface="Courier New" pitchFamily="49" charset="0"/>
              </a:rPr>
              <a:t>(z&gt;10</a:t>
            </a:r>
            <a:r>
              <a:rPr lang="en-US" b="1" dirty="0" smtClean="0">
                <a:latin typeface="Courier New" pitchFamily="49" charset="0"/>
                <a:cs typeface="Courier New" pitchFamily="49" charset="0"/>
              </a:rPr>
              <a:t>)</a:t>
            </a:r>
            <a:r>
              <a:rPr lang="en-US" b="1" dirty="0" smtClean="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x &lt;= </a:t>
            </a:r>
            <a:r>
              <a:rPr lang="en-US" b="1" dirty="0" smtClean="0">
                <a:latin typeface="Courier New" pitchFamily="49" charset="0"/>
                <a:cs typeface="Courier New" pitchFamily="49" charset="0"/>
              </a:rPr>
              <a:t>y+1</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  if </a:t>
            </a:r>
            <a:r>
              <a:rPr lang="en-US" b="1" dirty="0">
                <a:latin typeface="Courier New" pitchFamily="49" charset="0"/>
                <a:cs typeface="Courier New" pitchFamily="49" charset="0"/>
              </a:rPr>
              <a:t>(z&gt;20</a:t>
            </a:r>
            <a:r>
              <a:rPr lang="en-US" b="1" dirty="0" smtClean="0">
                <a:latin typeface="Courier New" pitchFamily="49" charset="0"/>
                <a:cs typeface="Courier New" pitchFamily="49" charset="0"/>
              </a:rPr>
              <a:t>)</a:t>
            </a:r>
            <a:r>
              <a:rPr lang="en-US" b="1" dirty="0" smtClean="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y &lt;= </a:t>
            </a:r>
            <a:r>
              <a:rPr lang="en-US" b="1" dirty="0" smtClean="0">
                <a:latin typeface="Courier New" pitchFamily="49" charset="0"/>
                <a:cs typeface="Courier New" pitchFamily="49" charset="0"/>
              </a:rPr>
              <a:t>y+2</a:t>
            </a:r>
            <a:r>
              <a:rPr lang="en-US" b="1" dirty="0">
                <a:latin typeface="Courier New" pitchFamily="49" charset="0"/>
                <a:cs typeface="Courier New" pitchFamily="49" charset="0"/>
              </a:rPr>
              <a:t>;</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12" name="Right Arrow 11"/>
          <p:cNvSpPr/>
          <p:nvPr/>
        </p:nvSpPr>
        <p:spPr bwMode="auto">
          <a:xfrm>
            <a:off x="4155347" y="2161309"/>
            <a:ext cx="617517" cy="190005"/>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1" name="Content Placeholder 2"/>
          <p:cNvSpPr txBox="1">
            <a:spLocks/>
          </p:cNvSpPr>
          <p:nvPr/>
        </p:nvSpPr>
        <p:spPr bwMode="auto">
          <a:xfrm>
            <a:off x="1847133" y="5157445"/>
            <a:ext cx="6156835" cy="733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96"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None/>
            </a:pPr>
            <a:r>
              <a:rPr lang="en-US" sz="2000" dirty="0" smtClean="0">
                <a:cs typeface="Courier New" pitchFamily="49" charset="0"/>
              </a:rPr>
              <a:t>Rule </a:t>
            </a:r>
            <a:r>
              <a:rPr lang="en-US" sz="2000" b="1" dirty="0" err="1" smtClean="0">
                <a:latin typeface="Courier New" pitchFamily="49" charset="0"/>
                <a:cs typeface="Courier New" pitchFamily="49" charset="0"/>
              </a:rPr>
              <a:t>ra_rb</a:t>
            </a:r>
            <a:r>
              <a:rPr lang="en-US" sz="2000" dirty="0" smtClean="0">
                <a:cs typeface="Courier New" pitchFamily="49" charset="0"/>
              </a:rPr>
              <a:t> is legal and behaves like </a:t>
            </a:r>
            <a:r>
              <a:rPr lang="en-US" sz="2000" b="1" dirty="0" err="1" smtClean="0">
                <a:latin typeface="Courier New" pitchFamily="49" charset="0"/>
                <a:cs typeface="Courier New" pitchFamily="49" charset="0"/>
              </a:rPr>
              <a:t>ra</a:t>
            </a:r>
            <a:r>
              <a:rPr lang="en-US" sz="2000" b="1" dirty="0" smtClean="0">
                <a:latin typeface="Courier New" pitchFamily="49" charset="0"/>
                <a:cs typeface="Courier New" pitchFamily="49" charset="0"/>
              </a:rPr>
              <a:t> &lt; </a:t>
            </a:r>
            <a:r>
              <a:rPr lang="en-US" sz="2000" b="1" dirty="0" err="1" smtClean="0">
                <a:latin typeface="Courier New" pitchFamily="49" charset="0"/>
                <a:cs typeface="Courier New" pitchFamily="49" charset="0"/>
              </a:rPr>
              <a:t>rb</a:t>
            </a:r>
            <a:r>
              <a:rPr lang="en-US" sz="2000" b="1" dirty="0" smtClean="0">
                <a:latin typeface="Courier New" pitchFamily="49" charset="0"/>
                <a:cs typeface="Courier New" pitchFamily="49" charset="0"/>
              </a:rPr>
              <a:t> </a:t>
            </a:r>
            <a:r>
              <a:rPr lang="en-US" sz="2000" dirty="0" smtClean="0">
                <a:cs typeface="Courier New" pitchFamily="49" charset="0"/>
              </a:rPr>
              <a:t>(i.e., </a:t>
            </a:r>
            <a:r>
              <a:rPr lang="en-US" sz="2000" dirty="0" err="1" smtClean="0">
                <a:cs typeface="Courier New" pitchFamily="49" charset="0"/>
              </a:rPr>
              <a:t>rb</a:t>
            </a:r>
            <a:r>
              <a:rPr lang="en-US" sz="2000" dirty="0" smtClean="0">
                <a:cs typeface="Courier New" pitchFamily="49" charset="0"/>
              </a:rPr>
              <a:t>(</a:t>
            </a:r>
            <a:r>
              <a:rPr lang="en-US" sz="2000" dirty="0" err="1" smtClean="0">
                <a:cs typeface="Courier New" pitchFamily="49" charset="0"/>
              </a:rPr>
              <a:t>ra</a:t>
            </a:r>
            <a:r>
              <a:rPr lang="en-US" sz="2000" dirty="0" smtClean="0">
                <a:cs typeface="Courier New" pitchFamily="49" charset="0"/>
              </a:rPr>
              <a:t>(s)))</a:t>
            </a:r>
            <a:endParaRPr lang="en-US" sz="2000" b="1" dirty="0" smtClean="0">
              <a:latin typeface="Courier New" pitchFamily="49" charset="0"/>
              <a:cs typeface="Courier New" pitchFamily="49" charset="0"/>
            </a:endParaRPr>
          </a:p>
        </p:txBody>
      </p:sp>
      <p:sp>
        <p:nvSpPr>
          <p:cNvPr id="13" name="Content Placeholder 2"/>
          <p:cNvSpPr txBox="1">
            <a:spLocks/>
          </p:cNvSpPr>
          <p:nvPr/>
        </p:nvSpPr>
        <p:spPr bwMode="auto">
          <a:xfrm>
            <a:off x="2272668" y="5867198"/>
            <a:ext cx="5871818" cy="733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96"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None/>
            </a:pPr>
            <a:r>
              <a:rPr lang="en-US" sz="2000" dirty="0" smtClean="0">
                <a:cs typeface="Courier New" pitchFamily="49" charset="0"/>
              </a:rPr>
              <a:t>Rules </a:t>
            </a:r>
            <a:r>
              <a:rPr lang="en-US" sz="2000" b="1" dirty="0" err="1" smtClean="0">
                <a:latin typeface="Courier New" pitchFamily="49" charset="0"/>
                <a:cs typeface="Courier New" pitchFamily="49" charset="0"/>
              </a:rPr>
              <a:t>ra</a:t>
            </a:r>
            <a:r>
              <a:rPr lang="en-US" sz="2000" b="1" dirty="0" smtClean="0">
                <a:latin typeface="Courier New" pitchFamily="49" charset="0"/>
                <a:cs typeface="Courier New" pitchFamily="49" charset="0"/>
              </a:rPr>
              <a:t> </a:t>
            </a:r>
            <a:r>
              <a:rPr lang="en-US" sz="2000" dirty="0" smtClean="0">
                <a:cs typeface="Courier New" pitchFamily="49" charset="0"/>
              </a:rPr>
              <a:t>and</a:t>
            </a:r>
            <a:r>
              <a:rPr lang="en-US" sz="2000" b="1" dirty="0" smtClean="0">
                <a:cs typeface="Courier New" pitchFamily="49" charset="0"/>
              </a:rPr>
              <a:t> </a:t>
            </a:r>
            <a:r>
              <a:rPr lang="en-US" sz="2000" b="1" dirty="0" err="1" smtClean="0">
                <a:latin typeface="Courier New" pitchFamily="49" charset="0"/>
                <a:cs typeface="Courier New" pitchFamily="49" charset="0"/>
              </a:rPr>
              <a:t>rb</a:t>
            </a:r>
            <a:r>
              <a:rPr lang="en-US" sz="2000" dirty="0" smtClean="0">
                <a:cs typeface="Courier New" pitchFamily="49" charset="0"/>
              </a:rPr>
              <a:t> can be scheduled concurrently with the functionality </a:t>
            </a:r>
            <a:r>
              <a:rPr lang="en-US" sz="2000" b="1" dirty="0" err="1">
                <a:latin typeface="Courier New" pitchFamily="49" charset="0"/>
                <a:cs typeface="Courier New" pitchFamily="49" charset="0"/>
              </a:rPr>
              <a:t>ra</a:t>
            </a:r>
            <a:r>
              <a:rPr lang="en-US" sz="2000" b="1" dirty="0">
                <a:latin typeface="Courier New" pitchFamily="49" charset="0"/>
                <a:cs typeface="Courier New" pitchFamily="49" charset="0"/>
              </a:rPr>
              <a:t> &lt; </a:t>
            </a:r>
            <a:r>
              <a:rPr lang="en-US" sz="2000" b="1" dirty="0" err="1">
                <a:latin typeface="Courier New" pitchFamily="49" charset="0"/>
                <a:cs typeface="Courier New" pitchFamily="49" charset="0"/>
              </a:rPr>
              <a:t>rb</a:t>
            </a:r>
            <a:r>
              <a:rPr lang="en-US" sz="2000" dirty="0" smtClean="0">
                <a:cs typeface="Courier New" pitchFamily="49" charset="0"/>
              </a:rPr>
              <a:t> </a:t>
            </a:r>
            <a:endParaRPr lang="en-US" sz="2000" b="1" dirty="0" smtClean="0">
              <a:latin typeface="Courier New" pitchFamily="49" charset="0"/>
              <a:cs typeface="Courier New" pitchFamily="49" charset="0"/>
            </a:endParaRPr>
          </a:p>
        </p:txBody>
      </p:sp>
      <p:sp>
        <p:nvSpPr>
          <p:cNvPr id="7" name="Date Placeholder 6"/>
          <p:cNvSpPr>
            <a:spLocks noGrp="1"/>
          </p:cNvSpPr>
          <p:nvPr>
            <p:ph type="dt" sz="half" idx="10"/>
          </p:nvPr>
        </p:nvSpPr>
        <p:spPr/>
        <p:txBody>
          <a:bodyPr/>
          <a:lstStyle/>
          <a:p>
            <a:pPr>
              <a:defRPr/>
            </a:pPr>
            <a:r>
              <a:rPr lang="en-US" smtClean="0"/>
              <a:t>1/8/2013</a:t>
            </a:r>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a:p>
        </p:txBody>
      </p:sp>
      <p:sp>
        <p:nvSpPr>
          <p:cNvPr id="16" name="Slide Number Placeholder 15"/>
          <p:cNvSpPr>
            <a:spLocks noGrp="1"/>
          </p:cNvSpPr>
          <p:nvPr>
            <p:ph type="sldNum" sz="quarter" idx="11"/>
          </p:nvPr>
        </p:nvSpPr>
        <p:spPr/>
        <p:txBody>
          <a:bodyPr/>
          <a:lstStyle/>
          <a:p>
            <a:pPr>
              <a:defRPr/>
            </a:pPr>
            <a:fld id="{4F9502F6-954B-46E9-AC05-33DEDF4CA0BF}" type="slidenum">
              <a:rPr lang="en-US" smtClean="0"/>
              <a:pPr>
                <a:defRPr/>
              </a:pPr>
              <a:t>16</a:t>
            </a:fld>
            <a:endParaRPr lang="en-US" dirty="0"/>
          </a:p>
        </p:txBody>
      </p:sp>
    </p:spTree>
    <p:extLst>
      <p:ext uri="{BB962C8B-B14F-4D97-AF65-F5344CB8AC3E}">
        <p14:creationId xmlns="" xmlns:p14="http://schemas.microsoft.com/office/powerpoint/2010/main" val="11234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2" grpId="0" animBg="1"/>
      <p:bldP spid="11"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91" y="376052"/>
            <a:ext cx="8581903" cy="1143000"/>
          </a:xfrm>
        </p:spPr>
        <p:txBody>
          <a:bodyPr/>
          <a:lstStyle/>
          <a:p>
            <a:r>
              <a:rPr lang="en-US" sz="4000" dirty="0" smtClean="0"/>
              <a:t>Example 4</a:t>
            </a:r>
            <a:endParaRPr lang="en-US" sz="4000" dirty="0"/>
          </a:p>
        </p:txBody>
      </p:sp>
      <p:sp>
        <p:nvSpPr>
          <p:cNvPr id="3" name="Content Placeholder 2"/>
          <p:cNvSpPr>
            <a:spLocks noGrp="1"/>
          </p:cNvSpPr>
          <p:nvPr>
            <p:ph idx="1"/>
          </p:nvPr>
        </p:nvSpPr>
        <p:spPr>
          <a:xfrm>
            <a:off x="1087582" y="3959433"/>
            <a:ext cx="8056418" cy="1253836"/>
          </a:xfrm>
        </p:spPr>
        <p:txBody>
          <a:bodyPr/>
          <a:lstStyle/>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sp>
        <p:nvSpPr>
          <p:cNvPr id="8" name="Rectangle 4" descr="Rectangle: Click to edit Master text styles&#10;Second level&#10;Third level&#10;Fourth level&#10;Fifth level"/>
          <p:cNvSpPr>
            <a:spLocks noChangeArrowheads="1"/>
          </p:cNvSpPr>
          <p:nvPr/>
        </p:nvSpPr>
        <p:spPr bwMode="auto">
          <a:xfrm>
            <a:off x="945388" y="1571625"/>
            <a:ext cx="3436607" cy="2246769"/>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smtClean="0">
                <a:latin typeface="Courier New" pitchFamily="49" charset="0"/>
                <a:cs typeface="Courier New" pitchFamily="49" charset="0"/>
              </a:rPr>
              <a:t>ra</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x &lt;= </a:t>
            </a:r>
            <a:r>
              <a:rPr lang="en-US" b="1" dirty="0" smtClean="0">
                <a:latin typeface="Courier New" pitchFamily="49" charset="0"/>
                <a:cs typeface="Courier New" pitchFamily="49" charset="0"/>
              </a:rPr>
              <a:t>y+1; u &lt;= u+2; </a:t>
            </a:r>
            <a:endParaRPr lang="en-US"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smtClean="0">
                <a:latin typeface="Courier New" pitchFamily="49" charset="0"/>
                <a:cs typeface="Courier New" pitchFamily="49" charset="0"/>
              </a:rPr>
              <a:t>rb</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a:t>
            </a:r>
            <a:r>
              <a:rPr lang="en-US" b="1" dirty="0" smtClean="0">
                <a:latin typeface="Courier New" pitchFamily="49" charset="0"/>
                <a:cs typeface="Courier New" pitchFamily="49" charset="0"/>
              </a:rPr>
              <a:t>y+2; v &lt;= u+1; </a:t>
            </a:r>
            <a:endParaRPr lang="en-US"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9" name="Rectangle 5" descr="Rectangle: Click to edit Master text styles&#10;Second level&#10;Third level&#10;Fourth level&#10;Fifth level"/>
          <p:cNvSpPr>
            <a:spLocks noChangeArrowheads="1"/>
          </p:cNvSpPr>
          <p:nvPr/>
        </p:nvSpPr>
        <p:spPr bwMode="auto">
          <a:xfrm>
            <a:off x="5613967" y="1574097"/>
            <a:ext cx="3256874" cy="1320800"/>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a:latin typeface="Courier New" pitchFamily="49" charset="0"/>
                <a:cs typeface="Courier New" pitchFamily="49" charset="0"/>
              </a:rPr>
              <a:t>ra_rb</a:t>
            </a:r>
            <a:r>
              <a:rPr lang="en-US" b="1" dirty="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  </a:t>
            </a:r>
            <a:r>
              <a:rPr lang="en-US" b="1" dirty="0" smtClean="0">
                <a:latin typeface="Courier New" pitchFamily="49" charset="0"/>
                <a:cs typeface="Courier New" pitchFamily="49" charset="0"/>
              </a:rPr>
              <a:t>x </a:t>
            </a:r>
            <a:r>
              <a:rPr lang="en-US" b="1" dirty="0">
                <a:latin typeface="Courier New" pitchFamily="49" charset="0"/>
                <a:cs typeface="Courier New" pitchFamily="49" charset="0"/>
              </a:rPr>
              <a:t>&lt;= </a:t>
            </a:r>
            <a:r>
              <a:rPr lang="en-US" b="1" dirty="0" smtClean="0">
                <a:latin typeface="Courier New" pitchFamily="49" charset="0"/>
                <a:cs typeface="Courier New" pitchFamily="49" charset="0"/>
              </a:rPr>
              <a:t>y+1; u &lt;=u+2; </a:t>
            </a:r>
            <a:endParaRPr lang="en-US"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  </a:t>
            </a:r>
            <a:r>
              <a:rPr lang="en-US" b="1" dirty="0" smtClean="0">
                <a:latin typeface="Courier New" pitchFamily="49" charset="0"/>
                <a:cs typeface="Courier New" pitchFamily="49" charset="0"/>
              </a:rPr>
              <a:t>y </a:t>
            </a:r>
            <a:r>
              <a:rPr lang="en-US" b="1" dirty="0">
                <a:latin typeface="Courier New" pitchFamily="49" charset="0"/>
                <a:cs typeface="Courier New" pitchFamily="49" charset="0"/>
              </a:rPr>
              <a:t>&lt;= </a:t>
            </a:r>
            <a:r>
              <a:rPr lang="en-US" b="1" dirty="0" smtClean="0">
                <a:latin typeface="Courier New" pitchFamily="49" charset="0"/>
                <a:cs typeface="Courier New" pitchFamily="49" charset="0"/>
              </a:rPr>
              <a:t>y+2</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v &lt;=u+1;</a:t>
            </a:r>
            <a:endParaRPr lang="en-US"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12" name="Right Arrow 11"/>
          <p:cNvSpPr/>
          <p:nvPr/>
        </p:nvSpPr>
        <p:spPr bwMode="auto">
          <a:xfrm>
            <a:off x="4690732" y="2161309"/>
            <a:ext cx="617517" cy="190005"/>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4" name="Content Placeholder 2"/>
          <p:cNvSpPr txBox="1">
            <a:spLocks/>
          </p:cNvSpPr>
          <p:nvPr/>
        </p:nvSpPr>
        <p:spPr bwMode="auto">
          <a:xfrm>
            <a:off x="944637" y="3984586"/>
            <a:ext cx="5871818" cy="7335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96"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None/>
            </a:pPr>
            <a:r>
              <a:rPr lang="en-US" sz="2000" dirty="0" smtClean="0">
                <a:cs typeface="Courier New" pitchFamily="49" charset="0"/>
              </a:rPr>
              <a:t>Rule </a:t>
            </a:r>
            <a:r>
              <a:rPr lang="en-US" sz="2000" b="1" dirty="0" err="1" smtClean="0">
                <a:latin typeface="Courier New" pitchFamily="49" charset="0"/>
                <a:cs typeface="Courier New" pitchFamily="49" charset="0"/>
              </a:rPr>
              <a:t>ra_rb</a:t>
            </a:r>
            <a:r>
              <a:rPr lang="en-US" sz="2000" dirty="0" smtClean="0">
                <a:cs typeface="Courier New" pitchFamily="49" charset="0"/>
              </a:rPr>
              <a:t> is legal but does not behave like either </a:t>
            </a:r>
            <a:r>
              <a:rPr lang="en-US" sz="2000" b="1" dirty="0" err="1" smtClean="0">
                <a:latin typeface="Courier New" pitchFamily="49" charset="0"/>
                <a:cs typeface="Courier New" pitchFamily="49" charset="0"/>
              </a:rPr>
              <a:t>ra</a:t>
            </a:r>
            <a:r>
              <a:rPr lang="en-US" sz="2000" b="1" dirty="0" smtClean="0">
                <a:latin typeface="Courier New" pitchFamily="49" charset="0"/>
                <a:cs typeface="Courier New" pitchFamily="49" charset="0"/>
              </a:rPr>
              <a:t> &lt; </a:t>
            </a:r>
            <a:r>
              <a:rPr lang="en-US" sz="2000" b="1" dirty="0" err="1" smtClean="0">
                <a:latin typeface="Courier New" pitchFamily="49" charset="0"/>
                <a:cs typeface="Courier New" pitchFamily="49" charset="0"/>
              </a:rPr>
              <a:t>rb</a:t>
            </a:r>
            <a:r>
              <a:rPr lang="en-US" sz="2000" b="1" dirty="0" smtClean="0">
                <a:latin typeface="Courier New" pitchFamily="49" charset="0"/>
                <a:cs typeface="Courier New" pitchFamily="49" charset="0"/>
              </a:rPr>
              <a:t> </a:t>
            </a:r>
            <a:r>
              <a:rPr lang="en-US" sz="2000" dirty="0" smtClean="0">
                <a:cs typeface="Courier New" pitchFamily="49" charset="0"/>
              </a:rPr>
              <a:t>or </a:t>
            </a:r>
            <a:r>
              <a:rPr lang="en-US" sz="2000" b="1" dirty="0" err="1" smtClean="0">
                <a:latin typeface="Courier New" pitchFamily="49" charset="0"/>
                <a:cs typeface="Courier New" pitchFamily="49" charset="0"/>
              </a:rPr>
              <a:t>rb</a:t>
            </a:r>
            <a:r>
              <a:rPr lang="en-US" sz="2000" b="1" dirty="0" smtClean="0">
                <a:latin typeface="Courier New" pitchFamily="49" charset="0"/>
                <a:cs typeface="Courier New" pitchFamily="49" charset="0"/>
              </a:rPr>
              <a:t> &lt; </a:t>
            </a:r>
            <a:r>
              <a:rPr lang="en-US" sz="2000" b="1" dirty="0" err="1" smtClean="0">
                <a:latin typeface="Courier New" pitchFamily="49" charset="0"/>
                <a:cs typeface="Courier New" pitchFamily="49" charset="0"/>
              </a:rPr>
              <a:t>ra</a:t>
            </a:r>
            <a:endParaRPr lang="en-US" sz="2000" b="1" dirty="0" smtClean="0">
              <a:latin typeface="Courier New" pitchFamily="49" charset="0"/>
              <a:cs typeface="Courier New" pitchFamily="49" charset="0"/>
            </a:endParaRPr>
          </a:p>
        </p:txBody>
      </p:sp>
      <p:sp>
        <p:nvSpPr>
          <p:cNvPr id="15" name="Content Placeholder 2"/>
          <p:cNvSpPr txBox="1">
            <a:spLocks/>
          </p:cNvSpPr>
          <p:nvPr/>
        </p:nvSpPr>
        <p:spPr bwMode="auto">
          <a:xfrm>
            <a:off x="1721922" y="4703449"/>
            <a:ext cx="6422564" cy="162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96"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None/>
            </a:pPr>
            <a:r>
              <a:rPr lang="en-US" sz="2000" dirty="0" smtClean="0">
                <a:cs typeface="Courier New" pitchFamily="49" charset="0"/>
              </a:rPr>
              <a:t>Notice read/write accesses to y can be resolved by ordering </a:t>
            </a:r>
            <a:r>
              <a:rPr lang="en-US" sz="2000" b="1" dirty="0" err="1">
                <a:latin typeface="Courier New" pitchFamily="49" charset="0"/>
                <a:cs typeface="Courier New" pitchFamily="49" charset="0"/>
              </a:rPr>
              <a:t>ra</a:t>
            </a:r>
            <a:r>
              <a:rPr lang="en-US" sz="2000" b="1" dirty="0">
                <a:latin typeface="Courier New" pitchFamily="49" charset="0"/>
                <a:cs typeface="Courier New" pitchFamily="49" charset="0"/>
              </a:rPr>
              <a:t> &lt; </a:t>
            </a:r>
            <a:r>
              <a:rPr lang="en-US" sz="2000" b="1" dirty="0" err="1">
                <a:latin typeface="Courier New" pitchFamily="49" charset="0"/>
                <a:cs typeface="Courier New" pitchFamily="49" charset="0"/>
              </a:rPr>
              <a:t>rb</a:t>
            </a:r>
            <a:r>
              <a:rPr lang="en-US" sz="2000" b="1" dirty="0">
                <a:latin typeface="Courier New" pitchFamily="49" charset="0"/>
                <a:cs typeface="Courier New" pitchFamily="49" charset="0"/>
              </a:rPr>
              <a:t> </a:t>
            </a:r>
            <a:r>
              <a:rPr lang="en-US" sz="2000" dirty="0" smtClean="0">
                <a:cs typeface="Courier New" pitchFamily="49" charset="0"/>
              </a:rPr>
              <a:t>while accesses to u can be resolved by ordering </a:t>
            </a:r>
            <a:r>
              <a:rPr lang="en-US" sz="2000" b="1" dirty="0" err="1">
                <a:latin typeface="Courier New" pitchFamily="49" charset="0"/>
                <a:cs typeface="Courier New" pitchFamily="49" charset="0"/>
              </a:rPr>
              <a:t>rb</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&lt; </a:t>
            </a:r>
            <a:r>
              <a:rPr lang="en-US" sz="2000" b="1" dirty="0" err="1" smtClean="0">
                <a:latin typeface="Courier New" pitchFamily="49" charset="0"/>
                <a:cs typeface="Courier New" pitchFamily="49" charset="0"/>
              </a:rPr>
              <a:t>ra.</a:t>
            </a:r>
            <a:r>
              <a:rPr lang="en-US" sz="2000" b="1" dirty="0" smtClean="0">
                <a:cs typeface="Courier New" pitchFamily="49" charset="0"/>
              </a:rPr>
              <a:t> </a:t>
            </a:r>
            <a:r>
              <a:rPr lang="en-US" sz="2000" dirty="0" smtClean="0">
                <a:cs typeface="Courier New" pitchFamily="49" charset="0"/>
              </a:rPr>
              <a:t>Since these orderings are contradictory these rules conflict and cannot be scheduled concurrently</a:t>
            </a:r>
            <a:endParaRPr lang="en-US" sz="2000" dirty="0">
              <a:latin typeface="Courier New" pitchFamily="49" charset="0"/>
              <a:cs typeface="Courier New" pitchFamily="49" charset="0"/>
            </a:endParaRPr>
          </a:p>
        </p:txBody>
      </p:sp>
      <p:sp>
        <p:nvSpPr>
          <p:cNvPr id="7" name="Date Placeholder 6"/>
          <p:cNvSpPr>
            <a:spLocks noGrp="1"/>
          </p:cNvSpPr>
          <p:nvPr>
            <p:ph type="dt" sz="half" idx="10"/>
          </p:nvPr>
        </p:nvSpPr>
        <p:spPr/>
        <p:txBody>
          <a:bodyPr/>
          <a:lstStyle/>
          <a:p>
            <a:pPr>
              <a:defRPr/>
            </a:pPr>
            <a:r>
              <a:rPr lang="en-US" smtClean="0"/>
              <a:t>1/8/2013</a:t>
            </a:r>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a:p>
        </p:txBody>
      </p:sp>
      <p:sp>
        <p:nvSpPr>
          <p:cNvPr id="18" name="Slide Number Placeholder 17"/>
          <p:cNvSpPr>
            <a:spLocks noGrp="1"/>
          </p:cNvSpPr>
          <p:nvPr>
            <p:ph type="sldNum" sz="quarter" idx="11"/>
          </p:nvPr>
        </p:nvSpPr>
        <p:spPr/>
        <p:txBody>
          <a:bodyPr/>
          <a:lstStyle/>
          <a:p>
            <a:pPr>
              <a:defRPr/>
            </a:pPr>
            <a:fld id="{4F9502F6-954B-46E9-AC05-33DEDF4CA0BF}" type="slidenum">
              <a:rPr lang="en-US" smtClean="0"/>
              <a:pPr>
                <a:defRPr/>
              </a:pPr>
              <a:t>17</a:t>
            </a:fld>
            <a:endParaRPr lang="en-US" dirty="0"/>
          </a:p>
        </p:txBody>
      </p:sp>
    </p:spTree>
    <p:extLst>
      <p:ext uri="{BB962C8B-B14F-4D97-AF65-F5344CB8AC3E}">
        <p14:creationId xmlns="" xmlns:p14="http://schemas.microsoft.com/office/powerpoint/2010/main" val="379722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Hardware intuition for concurrent scheduling</a:t>
            </a:r>
            <a:endParaRPr lang="en-US" dirty="0"/>
          </a:p>
        </p:txBody>
      </p:sp>
      <p:sp>
        <p:nvSpPr>
          <p:cNvPr id="3" name="Subtitle 2"/>
          <p:cNvSpPr>
            <a:spLocks noGrp="1"/>
          </p:cNvSpPr>
          <p:nvPr>
            <p:ph type="subTitle" idx="1"/>
          </p:nvPr>
        </p:nvSpPr>
        <p:spPr/>
        <p:txBody>
          <a:bodyPr/>
          <a:lstStyle/>
          <a:p>
            <a:endParaRPr lang="en-US"/>
          </a:p>
        </p:txBody>
      </p:sp>
      <p:sp>
        <p:nvSpPr>
          <p:cNvPr id="7" name="Date Placeholder 6"/>
          <p:cNvSpPr>
            <a:spLocks noGrp="1"/>
          </p:cNvSpPr>
          <p:nvPr>
            <p:ph type="dt" sz="quarter" idx="10"/>
          </p:nvPr>
        </p:nvSpPr>
        <p:spPr/>
        <p:txBody>
          <a:bodyPr/>
          <a:lstStyle/>
          <a:p>
            <a:pPr>
              <a:defRPr/>
            </a:pPr>
            <a:r>
              <a:rPr lang="en-US" smtClean="0"/>
              <a:t>1/8/2013</a:t>
            </a:r>
            <a:endParaRPr lang="en-US" dirty="0"/>
          </a:p>
        </p:txBody>
      </p:sp>
      <p:sp>
        <p:nvSpPr>
          <p:cNvPr id="8" name="Footer Placeholder 7"/>
          <p:cNvSpPr>
            <a:spLocks noGrp="1"/>
          </p:cNvSpPr>
          <p:nvPr>
            <p:ph type="ftr" sz="quarter" idx="12"/>
          </p:nvPr>
        </p:nvSpPr>
        <p:spPr/>
        <p:txBody>
          <a:bodyPr/>
          <a:lstStyle/>
          <a:p>
            <a:pPr>
              <a:defRPr/>
            </a:pPr>
            <a:r>
              <a:rPr lang="en-US" smtClean="0"/>
              <a:t>Bluespec at Beihang</a:t>
            </a:r>
            <a:endParaRPr lang="en-US" dirty="0" smtClean="0"/>
          </a:p>
        </p:txBody>
      </p:sp>
      <p:sp>
        <p:nvSpPr>
          <p:cNvPr id="11" name="Slide Number Placeholder 10"/>
          <p:cNvSpPr>
            <a:spLocks noGrp="1"/>
          </p:cNvSpPr>
          <p:nvPr>
            <p:ph type="sldNum" sz="quarter" idx="11"/>
          </p:nvPr>
        </p:nvSpPr>
        <p:spPr/>
        <p:txBody>
          <a:bodyPr/>
          <a:lstStyle/>
          <a:p>
            <a:pPr>
              <a:defRPr/>
            </a:pPr>
            <a:fld id="{2DBA8F0E-D6DA-4224-82EA-C9BF982C3C97}" type="slidenum">
              <a:rPr lang="en-US" smtClean="0"/>
              <a:pPr>
                <a:defRPr/>
              </a:pPr>
              <a:t>18</a:t>
            </a:fld>
            <a:endParaRPr lang="en-US" dirty="0"/>
          </a:p>
        </p:txBody>
      </p:sp>
    </p:spTree>
    <p:extLst>
      <p:ext uri="{BB962C8B-B14F-4D97-AF65-F5344CB8AC3E}">
        <p14:creationId xmlns="" xmlns:p14="http://schemas.microsoft.com/office/powerpoint/2010/main" val="3784609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400" i="1" smtClean="0"/>
              <a:t>some insight into</a:t>
            </a:r>
            <a:br>
              <a:rPr lang="en-US" sz="2400" i="1" smtClean="0"/>
            </a:br>
            <a:r>
              <a:rPr lang="en-US" sz="3600" smtClean="0"/>
              <a:t>Concurrent rule firing</a:t>
            </a:r>
          </a:p>
        </p:txBody>
      </p:sp>
      <p:sp>
        <p:nvSpPr>
          <p:cNvPr id="7171" name="Content Placeholder 88" descr="Rectangle: Click to edit Master text styles&#10;Second level&#10;Third level&#10;Fourth level&#10;Fifth level"/>
          <p:cNvSpPr>
            <a:spLocks noGrp="1"/>
          </p:cNvSpPr>
          <p:nvPr>
            <p:ph idx="1"/>
          </p:nvPr>
        </p:nvSpPr>
        <p:spPr>
          <a:xfrm>
            <a:off x="849313" y="4244975"/>
            <a:ext cx="7772400" cy="1776413"/>
          </a:xfrm>
        </p:spPr>
        <p:txBody>
          <a:bodyPr/>
          <a:lstStyle/>
          <a:p>
            <a:r>
              <a:rPr lang="en-US" sz="2400" smtClean="0"/>
              <a:t>There are more intermediate states in the rule semantics (a state after each rule step)</a:t>
            </a:r>
          </a:p>
          <a:p>
            <a:r>
              <a:rPr lang="en-US" sz="2400" smtClean="0"/>
              <a:t> In the HW, states change only at clock edges </a:t>
            </a:r>
          </a:p>
        </p:txBody>
      </p:sp>
      <p:sp>
        <p:nvSpPr>
          <p:cNvPr id="7172" name="Text Box 3"/>
          <p:cNvSpPr txBox="1">
            <a:spLocks noChangeArrowheads="1"/>
          </p:cNvSpPr>
          <p:nvPr/>
        </p:nvSpPr>
        <p:spPr bwMode="auto">
          <a:xfrm>
            <a:off x="752475" y="1990725"/>
            <a:ext cx="1014413" cy="457200"/>
          </a:xfrm>
          <a:prstGeom prst="rect">
            <a:avLst/>
          </a:prstGeom>
          <a:noFill/>
          <a:ln w="3175" algn="ctr">
            <a:noFill/>
            <a:miter lim="800000"/>
            <a:headEnd/>
            <a:tailEnd/>
          </a:ln>
        </p:spPr>
        <p:txBody>
          <a:bodyPr wrap="none">
            <a:spAutoFit/>
          </a:bodyPr>
          <a:lstStyle/>
          <a:p>
            <a:pPr marL="228600" indent="-228600">
              <a:spcBef>
                <a:spcPct val="50000"/>
              </a:spcBef>
            </a:pPr>
            <a:r>
              <a:rPr lang="en-US" sz="2400"/>
              <a:t>Rules</a:t>
            </a:r>
          </a:p>
        </p:txBody>
      </p:sp>
      <p:sp>
        <p:nvSpPr>
          <p:cNvPr id="7173" name="Text Box 4"/>
          <p:cNvSpPr txBox="1">
            <a:spLocks noChangeArrowheads="1"/>
          </p:cNvSpPr>
          <p:nvPr/>
        </p:nvSpPr>
        <p:spPr bwMode="auto">
          <a:xfrm>
            <a:off x="752475" y="2968625"/>
            <a:ext cx="714375" cy="457200"/>
          </a:xfrm>
          <a:prstGeom prst="rect">
            <a:avLst/>
          </a:prstGeom>
          <a:noFill/>
          <a:ln w="3175" algn="ctr">
            <a:noFill/>
            <a:miter lim="800000"/>
            <a:headEnd/>
            <a:tailEnd/>
          </a:ln>
        </p:spPr>
        <p:txBody>
          <a:bodyPr wrap="none">
            <a:spAutoFit/>
          </a:bodyPr>
          <a:lstStyle/>
          <a:p>
            <a:pPr marL="228600" indent="-228600">
              <a:spcBef>
                <a:spcPct val="50000"/>
              </a:spcBef>
            </a:pPr>
            <a:r>
              <a:rPr lang="en-US" sz="2400"/>
              <a:t>HW</a:t>
            </a:r>
          </a:p>
        </p:txBody>
      </p:sp>
      <p:sp>
        <p:nvSpPr>
          <p:cNvPr id="7174" name="Text Box 5"/>
          <p:cNvSpPr txBox="1">
            <a:spLocks noChangeArrowheads="1"/>
          </p:cNvSpPr>
          <p:nvPr/>
        </p:nvSpPr>
        <p:spPr bwMode="auto">
          <a:xfrm>
            <a:off x="3546475" y="1943100"/>
            <a:ext cx="381000"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Ri</a:t>
            </a:r>
          </a:p>
        </p:txBody>
      </p:sp>
      <p:sp>
        <p:nvSpPr>
          <p:cNvPr id="7175" name="Text Box 6"/>
          <p:cNvSpPr txBox="1">
            <a:spLocks noChangeArrowheads="1"/>
          </p:cNvSpPr>
          <p:nvPr/>
        </p:nvSpPr>
        <p:spPr bwMode="auto">
          <a:xfrm>
            <a:off x="3956050" y="1943100"/>
            <a:ext cx="395288"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Rj</a:t>
            </a:r>
          </a:p>
        </p:txBody>
      </p:sp>
      <p:sp>
        <p:nvSpPr>
          <p:cNvPr id="7176" name="Text Box 7"/>
          <p:cNvSpPr txBox="1">
            <a:spLocks noChangeArrowheads="1"/>
          </p:cNvSpPr>
          <p:nvPr/>
        </p:nvSpPr>
        <p:spPr bwMode="auto">
          <a:xfrm>
            <a:off x="4646613" y="1943100"/>
            <a:ext cx="446087"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Rk</a:t>
            </a:r>
          </a:p>
        </p:txBody>
      </p:sp>
      <p:grpSp>
        <p:nvGrpSpPr>
          <p:cNvPr id="7177" name="Group 8"/>
          <p:cNvGrpSpPr>
            <a:grpSpLocks/>
          </p:cNvGrpSpPr>
          <p:nvPr/>
        </p:nvGrpSpPr>
        <p:grpSpPr bwMode="auto">
          <a:xfrm>
            <a:off x="4419600" y="2243138"/>
            <a:ext cx="239713" cy="53975"/>
            <a:chOff x="1895" y="3653"/>
            <a:chExt cx="248" cy="56"/>
          </a:xfrm>
        </p:grpSpPr>
        <p:sp>
          <p:nvSpPr>
            <p:cNvPr id="7254" name="Oval 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55" name="Oval 1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56" name="Oval 1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7178" name="Line 12"/>
          <p:cNvSpPr>
            <a:spLocks noChangeShapeType="1"/>
          </p:cNvSpPr>
          <p:nvPr/>
        </p:nvSpPr>
        <p:spPr bwMode="auto">
          <a:xfrm>
            <a:off x="2886075" y="2270125"/>
            <a:ext cx="373063" cy="0"/>
          </a:xfrm>
          <a:prstGeom prst="line">
            <a:avLst/>
          </a:prstGeom>
          <a:noFill/>
          <a:ln w="3175">
            <a:solidFill>
              <a:srgbClr val="00CC00"/>
            </a:solidFill>
            <a:round/>
            <a:headEnd/>
            <a:tailEnd type="triangle" w="med" len="med"/>
          </a:ln>
        </p:spPr>
        <p:txBody>
          <a:bodyPr/>
          <a:lstStyle/>
          <a:p>
            <a:endParaRPr lang="en-US"/>
          </a:p>
        </p:txBody>
      </p:sp>
      <p:sp>
        <p:nvSpPr>
          <p:cNvPr id="7179" name="Line 13"/>
          <p:cNvSpPr>
            <a:spLocks noChangeShapeType="1"/>
          </p:cNvSpPr>
          <p:nvPr/>
        </p:nvSpPr>
        <p:spPr bwMode="auto">
          <a:xfrm>
            <a:off x="3254375" y="2270125"/>
            <a:ext cx="373063" cy="0"/>
          </a:xfrm>
          <a:prstGeom prst="line">
            <a:avLst/>
          </a:prstGeom>
          <a:noFill/>
          <a:ln w="3175">
            <a:solidFill>
              <a:schemeClr val="tx1"/>
            </a:solidFill>
            <a:round/>
            <a:headEnd/>
            <a:tailEnd type="triangle" w="med" len="med"/>
          </a:ln>
        </p:spPr>
        <p:txBody>
          <a:bodyPr/>
          <a:lstStyle/>
          <a:p>
            <a:endParaRPr lang="en-US"/>
          </a:p>
        </p:txBody>
      </p:sp>
      <p:sp>
        <p:nvSpPr>
          <p:cNvPr id="7180" name="Line 14"/>
          <p:cNvSpPr>
            <a:spLocks noChangeShapeType="1"/>
          </p:cNvSpPr>
          <p:nvPr/>
        </p:nvSpPr>
        <p:spPr bwMode="auto">
          <a:xfrm>
            <a:off x="3622675" y="2270125"/>
            <a:ext cx="373063" cy="0"/>
          </a:xfrm>
          <a:prstGeom prst="line">
            <a:avLst/>
          </a:prstGeom>
          <a:noFill/>
          <a:ln w="3175">
            <a:solidFill>
              <a:srgbClr val="F23838"/>
            </a:solidFill>
            <a:round/>
            <a:headEnd/>
            <a:tailEnd type="triangle" w="med" len="med"/>
          </a:ln>
        </p:spPr>
        <p:txBody>
          <a:bodyPr/>
          <a:lstStyle/>
          <a:p>
            <a:endParaRPr lang="en-US"/>
          </a:p>
        </p:txBody>
      </p:sp>
      <p:sp>
        <p:nvSpPr>
          <p:cNvPr id="7181" name="Line 15"/>
          <p:cNvSpPr>
            <a:spLocks noChangeShapeType="1"/>
          </p:cNvSpPr>
          <p:nvPr/>
        </p:nvSpPr>
        <p:spPr bwMode="auto">
          <a:xfrm>
            <a:off x="3990975" y="2270125"/>
            <a:ext cx="373063" cy="0"/>
          </a:xfrm>
          <a:prstGeom prst="line">
            <a:avLst/>
          </a:prstGeom>
          <a:noFill/>
          <a:ln w="3175">
            <a:solidFill>
              <a:srgbClr val="00CC00"/>
            </a:solidFill>
            <a:round/>
            <a:headEnd/>
            <a:tailEnd type="triangle" w="med" len="med"/>
          </a:ln>
        </p:spPr>
        <p:txBody>
          <a:bodyPr/>
          <a:lstStyle/>
          <a:p>
            <a:endParaRPr lang="en-US"/>
          </a:p>
        </p:txBody>
      </p:sp>
      <p:sp>
        <p:nvSpPr>
          <p:cNvPr id="7182" name="Line 16"/>
          <p:cNvSpPr>
            <a:spLocks noChangeShapeType="1"/>
          </p:cNvSpPr>
          <p:nvPr/>
        </p:nvSpPr>
        <p:spPr bwMode="auto">
          <a:xfrm>
            <a:off x="4727575" y="2270125"/>
            <a:ext cx="373063" cy="0"/>
          </a:xfrm>
          <a:prstGeom prst="line">
            <a:avLst/>
          </a:prstGeom>
          <a:noFill/>
          <a:ln w="3175">
            <a:solidFill>
              <a:schemeClr val="tx1"/>
            </a:solidFill>
            <a:round/>
            <a:headEnd/>
            <a:tailEnd type="triangle" w="med" len="med"/>
          </a:ln>
        </p:spPr>
        <p:txBody>
          <a:bodyPr/>
          <a:lstStyle/>
          <a:p>
            <a:endParaRPr lang="en-US"/>
          </a:p>
        </p:txBody>
      </p:sp>
      <p:sp>
        <p:nvSpPr>
          <p:cNvPr id="7183" name="Line 17"/>
          <p:cNvSpPr>
            <a:spLocks noChangeShapeType="1"/>
          </p:cNvSpPr>
          <p:nvPr/>
        </p:nvSpPr>
        <p:spPr bwMode="auto">
          <a:xfrm>
            <a:off x="5095875" y="2270125"/>
            <a:ext cx="373063" cy="0"/>
          </a:xfrm>
          <a:prstGeom prst="line">
            <a:avLst/>
          </a:prstGeom>
          <a:noFill/>
          <a:ln w="3175">
            <a:solidFill>
              <a:srgbClr val="F23838"/>
            </a:solidFill>
            <a:round/>
            <a:headEnd/>
            <a:tailEnd type="triangle" w="med" len="med"/>
          </a:ln>
        </p:spPr>
        <p:txBody>
          <a:bodyPr/>
          <a:lstStyle/>
          <a:p>
            <a:endParaRPr lang="en-US"/>
          </a:p>
        </p:txBody>
      </p:sp>
      <p:sp>
        <p:nvSpPr>
          <p:cNvPr id="7184" name="Line 18"/>
          <p:cNvSpPr>
            <a:spLocks noChangeShapeType="1"/>
          </p:cNvSpPr>
          <p:nvPr/>
        </p:nvSpPr>
        <p:spPr bwMode="auto">
          <a:xfrm>
            <a:off x="5464175" y="2270125"/>
            <a:ext cx="373063" cy="0"/>
          </a:xfrm>
          <a:prstGeom prst="line">
            <a:avLst/>
          </a:prstGeom>
          <a:noFill/>
          <a:ln w="3175">
            <a:solidFill>
              <a:srgbClr val="00CC00"/>
            </a:solidFill>
            <a:round/>
            <a:headEnd/>
            <a:tailEnd type="triangle" w="med" len="med"/>
          </a:ln>
        </p:spPr>
        <p:txBody>
          <a:bodyPr/>
          <a:lstStyle/>
          <a:p>
            <a:endParaRPr lang="en-US"/>
          </a:p>
        </p:txBody>
      </p:sp>
      <p:sp>
        <p:nvSpPr>
          <p:cNvPr id="7185" name="Line 19"/>
          <p:cNvSpPr>
            <a:spLocks noChangeShapeType="1"/>
          </p:cNvSpPr>
          <p:nvPr/>
        </p:nvSpPr>
        <p:spPr bwMode="auto">
          <a:xfrm>
            <a:off x="5832475" y="2270125"/>
            <a:ext cx="373063" cy="0"/>
          </a:xfrm>
          <a:prstGeom prst="line">
            <a:avLst/>
          </a:prstGeom>
          <a:noFill/>
          <a:ln w="3175">
            <a:solidFill>
              <a:schemeClr val="tx1"/>
            </a:solidFill>
            <a:round/>
            <a:headEnd/>
            <a:tailEnd type="triangle" w="med" len="med"/>
          </a:ln>
        </p:spPr>
        <p:txBody>
          <a:bodyPr/>
          <a:lstStyle/>
          <a:p>
            <a:endParaRPr lang="en-US"/>
          </a:p>
        </p:txBody>
      </p:sp>
      <p:sp>
        <p:nvSpPr>
          <p:cNvPr id="7186" name="Line 20"/>
          <p:cNvSpPr>
            <a:spLocks noChangeShapeType="1"/>
          </p:cNvSpPr>
          <p:nvPr/>
        </p:nvSpPr>
        <p:spPr bwMode="auto">
          <a:xfrm>
            <a:off x="2090738" y="2270125"/>
            <a:ext cx="373062" cy="0"/>
          </a:xfrm>
          <a:prstGeom prst="line">
            <a:avLst/>
          </a:prstGeom>
          <a:noFill/>
          <a:ln w="3175">
            <a:solidFill>
              <a:srgbClr val="F23838"/>
            </a:solidFill>
            <a:round/>
            <a:headEnd/>
            <a:tailEnd type="triangle" w="med" len="med"/>
          </a:ln>
        </p:spPr>
        <p:txBody>
          <a:bodyPr/>
          <a:lstStyle/>
          <a:p>
            <a:endParaRPr lang="en-US"/>
          </a:p>
        </p:txBody>
      </p:sp>
      <p:sp>
        <p:nvSpPr>
          <p:cNvPr id="7187" name="Line 21"/>
          <p:cNvSpPr>
            <a:spLocks noChangeShapeType="1"/>
          </p:cNvSpPr>
          <p:nvPr/>
        </p:nvSpPr>
        <p:spPr bwMode="auto">
          <a:xfrm>
            <a:off x="6569075" y="2270125"/>
            <a:ext cx="373063" cy="0"/>
          </a:xfrm>
          <a:prstGeom prst="line">
            <a:avLst/>
          </a:prstGeom>
          <a:noFill/>
          <a:ln w="3175">
            <a:solidFill>
              <a:srgbClr val="F23838"/>
            </a:solidFill>
            <a:round/>
            <a:headEnd/>
            <a:tailEnd type="triangle" w="med" len="med"/>
          </a:ln>
        </p:spPr>
        <p:txBody>
          <a:bodyPr/>
          <a:lstStyle/>
          <a:p>
            <a:endParaRPr lang="en-US"/>
          </a:p>
        </p:txBody>
      </p:sp>
      <p:sp>
        <p:nvSpPr>
          <p:cNvPr id="7188" name="Line 22"/>
          <p:cNvSpPr>
            <a:spLocks noChangeShapeType="1"/>
          </p:cNvSpPr>
          <p:nvPr/>
        </p:nvSpPr>
        <p:spPr bwMode="auto">
          <a:xfrm>
            <a:off x="6937375" y="2270125"/>
            <a:ext cx="373063" cy="0"/>
          </a:xfrm>
          <a:prstGeom prst="line">
            <a:avLst/>
          </a:prstGeom>
          <a:noFill/>
          <a:ln w="3175">
            <a:solidFill>
              <a:srgbClr val="00CC00"/>
            </a:solidFill>
            <a:round/>
            <a:headEnd/>
            <a:tailEnd type="triangle" w="med" len="med"/>
          </a:ln>
        </p:spPr>
        <p:txBody>
          <a:bodyPr/>
          <a:lstStyle/>
          <a:p>
            <a:endParaRPr lang="en-US"/>
          </a:p>
        </p:txBody>
      </p:sp>
      <p:sp>
        <p:nvSpPr>
          <p:cNvPr id="7189" name="Line 23"/>
          <p:cNvSpPr>
            <a:spLocks noChangeShapeType="1"/>
          </p:cNvSpPr>
          <p:nvPr/>
        </p:nvSpPr>
        <p:spPr bwMode="auto">
          <a:xfrm>
            <a:off x="7305675" y="2270125"/>
            <a:ext cx="373063" cy="0"/>
          </a:xfrm>
          <a:prstGeom prst="line">
            <a:avLst/>
          </a:prstGeom>
          <a:noFill/>
          <a:ln w="3175">
            <a:solidFill>
              <a:schemeClr val="tx1"/>
            </a:solidFill>
            <a:round/>
            <a:headEnd/>
            <a:tailEnd type="triangle" w="med" len="med"/>
          </a:ln>
        </p:spPr>
        <p:txBody>
          <a:bodyPr/>
          <a:lstStyle/>
          <a:p>
            <a:endParaRPr lang="en-US"/>
          </a:p>
        </p:txBody>
      </p:sp>
      <p:grpSp>
        <p:nvGrpSpPr>
          <p:cNvPr id="7190" name="Group 24"/>
          <p:cNvGrpSpPr>
            <a:grpSpLocks/>
          </p:cNvGrpSpPr>
          <p:nvPr/>
        </p:nvGrpSpPr>
        <p:grpSpPr bwMode="auto">
          <a:xfrm>
            <a:off x="2571750" y="2243138"/>
            <a:ext cx="239713" cy="53975"/>
            <a:chOff x="1895" y="3653"/>
            <a:chExt cx="248" cy="56"/>
          </a:xfrm>
        </p:grpSpPr>
        <p:sp>
          <p:nvSpPr>
            <p:cNvPr id="7251" name="Oval 25"/>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52" name="Oval 26"/>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53" name="Oval 27"/>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grpSp>
        <p:nvGrpSpPr>
          <p:cNvPr id="7191" name="Group 28"/>
          <p:cNvGrpSpPr>
            <a:grpSpLocks/>
          </p:cNvGrpSpPr>
          <p:nvPr/>
        </p:nvGrpSpPr>
        <p:grpSpPr bwMode="auto">
          <a:xfrm>
            <a:off x="6283325" y="2243138"/>
            <a:ext cx="239713" cy="53975"/>
            <a:chOff x="1895" y="3653"/>
            <a:chExt cx="248" cy="56"/>
          </a:xfrm>
        </p:grpSpPr>
        <p:sp>
          <p:nvSpPr>
            <p:cNvPr id="7248" name="Oval 2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49" name="Oval 3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50" name="Oval 3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grpSp>
        <p:nvGrpSpPr>
          <p:cNvPr id="7192" name="Group 32"/>
          <p:cNvGrpSpPr>
            <a:grpSpLocks/>
          </p:cNvGrpSpPr>
          <p:nvPr/>
        </p:nvGrpSpPr>
        <p:grpSpPr bwMode="auto">
          <a:xfrm>
            <a:off x="1809750" y="2243138"/>
            <a:ext cx="239713" cy="53975"/>
            <a:chOff x="1895" y="3653"/>
            <a:chExt cx="248" cy="56"/>
          </a:xfrm>
        </p:grpSpPr>
        <p:sp>
          <p:nvSpPr>
            <p:cNvPr id="7245" name="Oval 33"/>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46" name="Oval 34"/>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47" name="Oval 35"/>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grpSp>
        <p:nvGrpSpPr>
          <p:cNvPr id="7193" name="Group 36"/>
          <p:cNvGrpSpPr>
            <a:grpSpLocks/>
          </p:cNvGrpSpPr>
          <p:nvPr/>
        </p:nvGrpSpPr>
        <p:grpSpPr bwMode="auto">
          <a:xfrm>
            <a:off x="7731125" y="2243138"/>
            <a:ext cx="239713" cy="53975"/>
            <a:chOff x="1895" y="3653"/>
            <a:chExt cx="248" cy="56"/>
          </a:xfrm>
        </p:grpSpPr>
        <p:sp>
          <p:nvSpPr>
            <p:cNvPr id="7242" name="Oval 37"/>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43" name="Oval 38"/>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44" name="Oval 39"/>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7194" name="Line 40"/>
          <p:cNvSpPr>
            <a:spLocks noChangeShapeType="1"/>
          </p:cNvSpPr>
          <p:nvPr/>
        </p:nvSpPr>
        <p:spPr bwMode="auto">
          <a:xfrm>
            <a:off x="1714500" y="3187700"/>
            <a:ext cx="6705600" cy="0"/>
          </a:xfrm>
          <a:prstGeom prst="line">
            <a:avLst/>
          </a:prstGeom>
          <a:noFill/>
          <a:ln w="3175">
            <a:solidFill>
              <a:srgbClr val="000000"/>
            </a:solidFill>
            <a:round/>
            <a:headEnd/>
            <a:tailEnd type="triangle" w="med" len="med"/>
          </a:ln>
        </p:spPr>
        <p:txBody>
          <a:bodyPr/>
          <a:lstStyle/>
          <a:p>
            <a:endParaRPr lang="en-US"/>
          </a:p>
        </p:txBody>
      </p:sp>
      <p:sp>
        <p:nvSpPr>
          <p:cNvPr id="7195" name="Line 41"/>
          <p:cNvSpPr>
            <a:spLocks noChangeShapeType="1"/>
          </p:cNvSpPr>
          <p:nvPr/>
        </p:nvSpPr>
        <p:spPr bwMode="auto">
          <a:xfrm>
            <a:off x="5080000" y="2901950"/>
            <a:ext cx="0" cy="584200"/>
          </a:xfrm>
          <a:prstGeom prst="line">
            <a:avLst/>
          </a:prstGeom>
          <a:noFill/>
          <a:ln w="38100">
            <a:solidFill>
              <a:srgbClr val="000000"/>
            </a:solidFill>
            <a:round/>
            <a:headEnd/>
            <a:tailEnd/>
          </a:ln>
        </p:spPr>
        <p:txBody>
          <a:bodyPr/>
          <a:lstStyle/>
          <a:p>
            <a:endParaRPr lang="en-US"/>
          </a:p>
        </p:txBody>
      </p:sp>
      <p:sp>
        <p:nvSpPr>
          <p:cNvPr id="7196" name="Line 42"/>
          <p:cNvSpPr>
            <a:spLocks noChangeShapeType="1"/>
          </p:cNvSpPr>
          <p:nvPr/>
        </p:nvSpPr>
        <p:spPr bwMode="auto">
          <a:xfrm>
            <a:off x="2136775" y="2901950"/>
            <a:ext cx="0" cy="584200"/>
          </a:xfrm>
          <a:prstGeom prst="line">
            <a:avLst/>
          </a:prstGeom>
          <a:noFill/>
          <a:ln w="38100">
            <a:solidFill>
              <a:srgbClr val="000000"/>
            </a:solidFill>
            <a:round/>
            <a:headEnd/>
            <a:tailEnd/>
          </a:ln>
        </p:spPr>
        <p:txBody>
          <a:bodyPr/>
          <a:lstStyle/>
          <a:p>
            <a:endParaRPr lang="en-US"/>
          </a:p>
        </p:txBody>
      </p:sp>
      <p:sp>
        <p:nvSpPr>
          <p:cNvPr id="7197" name="Line 43"/>
          <p:cNvSpPr>
            <a:spLocks noChangeShapeType="1"/>
          </p:cNvSpPr>
          <p:nvPr/>
        </p:nvSpPr>
        <p:spPr bwMode="auto">
          <a:xfrm>
            <a:off x="6578600" y="2901950"/>
            <a:ext cx="0" cy="584200"/>
          </a:xfrm>
          <a:prstGeom prst="line">
            <a:avLst/>
          </a:prstGeom>
          <a:noFill/>
          <a:ln w="38100">
            <a:solidFill>
              <a:srgbClr val="000000"/>
            </a:solidFill>
            <a:round/>
            <a:headEnd/>
            <a:tailEnd/>
          </a:ln>
        </p:spPr>
        <p:txBody>
          <a:bodyPr/>
          <a:lstStyle/>
          <a:p>
            <a:endParaRPr lang="en-US"/>
          </a:p>
        </p:txBody>
      </p:sp>
      <p:sp>
        <p:nvSpPr>
          <p:cNvPr id="7198" name="Line 44"/>
          <p:cNvSpPr>
            <a:spLocks noChangeShapeType="1"/>
          </p:cNvSpPr>
          <p:nvPr/>
        </p:nvSpPr>
        <p:spPr bwMode="auto">
          <a:xfrm>
            <a:off x="3606800" y="2901950"/>
            <a:ext cx="0" cy="584200"/>
          </a:xfrm>
          <a:prstGeom prst="line">
            <a:avLst/>
          </a:prstGeom>
          <a:noFill/>
          <a:ln w="38100">
            <a:solidFill>
              <a:srgbClr val="000000"/>
            </a:solidFill>
            <a:round/>
            <a:headEnd/>
            <a:tailEnd/>
          </a:ln>
        </p:spPr>
        <p:txBody>
          <a:bodyPr/>
          <a:lstStyle/>
          <a:p>
            <a:endParaRPr lang="en-US"/>
          </a:p>
        </p:txBody>
      </p:sp>
      <p:sp>
        <p:nvSpPr>
          <p:cNvPr id="7199" name="Line 45"/>
          <p:cNvSpPr>
            <a:spLocks noChangeShapeType="1"/>
          </p:cNvSpPr>
          <p:nvPr/>
        </p:nvSpPr>
        <p:spPr bwMode="auto">
          <a:xfrm>
            <a:off x="8077200" y="2901950"/>
            <a:ext cx="0" cy="584200"/>
          </a:xfrm>
          <a:prstGeom prst="line">
            <a:avLst/>
          </a:prstGeom>
          <a:noFill/>
          <a:ln w="38100">
            <a:solidFill>
              <a:srgbClr val="000000"/>
            </a:solidFill>
            <a:round/>
            <a:headEnd/>
            <a:tailEnd/>
          </a:ln>
        </p:spPr>
        <p:txBody>
          <a:bodyPr/>
          <a:lstStyle/>
          <a:p>
            <a:endParaRPr lang="en-US"/>
          </a:p>
        </p:txBody>
      </p:sp>
      <p:sp>
        <p:nvSpPr>
          <p:cNvPr id="7200" name="Freeform 46"/>
          <p:cNvSpPr>
            <a:spLocks/>
          </p:cNvSpPr>
          <p:nvPr/>
        </p:nvSpPr>
        <p:spPr bwMode="auto">
          <a:xfrm>
            <a:off x="2136775" y="2044700"/>
            <a:ext cx="333375" cy="1190625"/>
          </a:xfrm>
          <a:custGeom>
            <a:avLst/>
            <a:gdLst>
              <a:gd name="T0" fmla="*/ 2147483647 w 210"/>
              <a:gd name="T1" fmla="*/ 0 h 750"/>
              <a:gd name="T2" fmla="*/ 2147483647 w 210"/>
              <a:gd name="T3" fmla="*/ 2147483647 h 750"/>
              <a:gd name="T4" fmla="*/ 0 w 210"/>
              <a:gd name="T5" fmla="*/ 2147483647 h 750"/>
              <a:gd name="T6" fmla="*/ 0 w 210"/>
              <a:gd name="T7" fmla="*/ 2147483647 h 750"/>
              <a:gd name="T8" fmla="*/ 0 60000 65536"/>
              <a:gd name="T9" fmla="*/ 0 60000 65536"/>
              <a:gd name="T10" fmla="*/ 0 60000 65536"/>
              <a:gd name="T11" fmla="*/ 0 60000 65536"/>
              <a:gd name="T12" fmla="*/ 0 w 210"/>
              <a:gd name="T13" fmla="*/ 0 h 750"/>
              <a:gd name="T14" fmla="*/ 210 w 210"/>
              <a:gd name="T15" fmla="*/ 750 h 750"/>
            </a:gdLst>
            <a:ahLst/>
            <a:cxnLst>
              <a:cxn ang="T8">
                <a:pos x="T0" y="T1"/>
              </a:cxn>
              <a:cxn ang="T9">
                <a:pos x="T2" y="T3"/>
              </a:cxn>
              <a:cxn ang="T10">
                <a:pos x="T4" y="T5"/>
              </a:cxn>
              <a:cxn ang="T11">
                <a:pos x="T6" y="T7"/>
              </a:cxn>
            </a:cxnLst>
            <a:rect l="T12" t="T13" r="T14" b="T15"/>
            <a:pathLst>
              <a:path w="210" h="750">
                <a:moveTo>
                  <a:pt x="210" y="0"/>
                </a:moveTo>
                <a:lnTo>
                  <a:pt x="210" y="318"/>
                </a:lnTo>
                <a:lnTo>
                  <a:pt x="0" y="498"/>
                </a:lnTo>
                <a:lnTo>
                  <a:pt x="0" y="750"/>
                </a:lnTo>
              </a:path>
            </a:pathLst>
          </a:custGeom>
          <a:noFill/>
          <a:ln w="3175">
            <a:solidFill>
              <a:srgbClr val="000000"/>
            </a:solidFill>
            <a:prstDash val="dash"/>
            <a:round/>
            <a:headEnd/>
            <a:tailEnd/>
          </a:ln>
        </p:spPr>
        <p:txBody>
          <a:bodyPr/>
          <a:lstStyle/>
          <a:p>
            <a:endParaRPr lang="en-US"/>
          </a:p>
        </p:txBody>
      </p:sp>
      <p:sp>
        <p:nvSpPr>
          <p:cNvPr id="7201" name="Freeform 47"/>
          <p:cNvSpPr>
            <a:spLocks/>
          </p:cNvSpPr>
          <p:nvPr/>
        </p:nvSpPr>
        <p:spPr bwMode="auto">
          <a:xfrm>
            <a:off x="5842000" y="2035175"/>
            <a:ext cx="723900" cy="1190625"/>
          </a:xfrm>
          <a:custGeom>
            <a:avLst/>
            <a:gdLst>
              <a:gd name="T0" fmla="*/ 0 w 456"/>
              <a:gd name="T1" fmla="*/ 0 h 750"/>
              <a:gd name="T2" fmla="*/ 0 w 456"/>
              <a:gd name="T3" fmla="*/ 2147483647 h 750"/>
              <a:gd name="T4" fmla="*/ 2147483647 w 456"/>
              <a:gd name="T5" fmla="*/ 2147483647 h 750"/>
              <a:gd name="T6" fmla="*/ 2147483647 w 456"/>
              <a:gd name="T7" fmla="*/ 2147483647 h 750"/>
              <a:gd name="T8" fmla="*/ 0 60000 65536"/>
              <a:gd name="T9" fmla="*/ 0 60000 65536"/>
              <a:gd name="T10" fmla="*/ 0 60000 65536"/>
              <a:gd name="T11" fmla="*/ 0 60000 65536"/>
              <a:gd name="T12" fmla="*/ 0 w 456"/>
              <a:gd name="T13" fmla="*/ 0 h 750"/>
              <a:gd name="T14" fmla="*/ 456 w 456"/>
              <a:gd name="T15" fmla="*/ 750 h 750"/>
            </a:gdLst>
            <a:ahLst/>
            <a:cxnLst>
              <a:cxn ang="T8">
                <a:pos x="T0" y="T1"/>
              </a:cxn>
              <a:cxn ang="T9">
                <a:pos x="T2" y="T3"/>
              </a:cxn>
              <a:cxn ang="T10">
                <a:pos x="T4" y="T5"/>
              </a:cxn>
              <a:cxn ang="T11">
                <a:pos x="T6" y="T7"/>
              </a:cxn>
            </a:cxnLst>
            <a:rect l="T12" t="T13" r="T14" b="T15"/>
            <a:pathLst>
              <a:path w="456" h="750">
                <a:moveTo>
                  <a:pt x="0" y="0"/>
                </a:moveTo>
                <a:lnTo>
                  <a:pt x="0" y="324"/>
                </a:lnTo>
                <a:lnTo>
                  <a:pt x="456" y="498"/>
                </a:lnTo>
                <a:lnTo>
                  <a:pt x="456" y="750"/>
                </a:lnTo>
              </a:path>
            </a:pathLst>
          </a:custGeom>
          <a:noFill/>
          <a:ln w="3175">
            <a:solidFill>
              <a:srgbClr val="000000"/>
            </a:solidFill>
            <a:prstDash val="dash"/>
            <a:round/>
            <a:headEnd/>
            <a:tailEnd/>
          </a:ln>
        </p:spPr>
        <p:txBody>
          <a:bodyPr/>
          <a:lstStyle/>
          <a:p>
            <a:endParaRPr lang="en-US"/>
          </a:p>
        </p:txBody>
      </p:sp>
      <p:sp>
        <p:nvSpPr>
          <p:cNvPr id="7202" name="Line 48"/>
          <p:cNvSpPr>
            <a:spLocks noChangeShapeType="1"/>
          </p:cNvSpPr>
          <p:nvPr/>
        </p:nvSpPr>
        <p:spPr bwMode="auto">
          <a:xfrm>
            <a:off x="5080000" y="2035175"/>
            <a:ext cx="0" cy="1692275"/>
          </a:xfrm>
          <a:prstGeom prst="line">
            <a:avLst/>
          </a:prstGeom>
          <a:noFill/>
          <a:ln w="3175">
            <a:solidFill>
              <a:srgbClr val="000000"/>
            </a:solidFill>
            <a:prstDash val="dash"/>
            <a:round/>
            <a:headEnd/>
            <a:tailEnd/>
          </a:ln>
        </p:spPr>
        <p:txBody>
          <a:bodyPr/>
          <a:lstStyle/>
          <a:p>
            <a:endParaRPr lang="en-US"/>
          </a:p>
        </p:txBody>
      </p:sp>
      <p:sp>
        <p:nvSpPr>
          <p:cNvPr id="7203" name="Line 49"/>
          <p:cNvSpPr>
            <a:spLocks noChangeShapeType="1"/>
          </p:cNvSpPr>
          <p:nvPr/>
        </p:nvSpPr>
        <p:spPr bwMode="auto">
          <a:xfrm>
            <a:off x="3603625" y="2035175"/>
            <a:ext cx="0" cy="1657350"/>
          </a:xfrm>
          <a:prstGeom prst="line">
            <a:avLst/>
          </a:prstGeom>
          <a:noFill/>
          <a:ln w="3175">
            <a:solidFill>
              <a:srgbClr val="000000"/>
            </a:solidFill>
            <a:prstDash val="dash"/>
            <a:round/>
            <a:headEnd/>
            <a:tailEnd/>
          </a:ln>
        </p:spPr>
        <p:txBody>
          <a:bodyPr/>
          <a:lstStyle/>
          <a:p>
            <a:endParaRPr lang="en-US"/>
          </a:p>
        </p:txBody>
      </p:sp>
      <p:sp>
        <p:nvSpPr>
          <p:cNvPr id="7204" name="Text Box 50"/>
          <p:cNvSpPr txBox="1">
            <a:spLocks noChangeArrowheads="1"/>
          </p:cNvSpPr>
          <p:nvPr/>
        </p:nvSpPr>
        <p:spPr bwMode="auto">
          <a:xfrm>
            <a:off x="8226425" y="3159125"/>
            <a:ext cx="803275" cy="336550"/>
          </a:xfrm>
          <a:prstGeom prst="rect">
            <a:avLst/>
          </a:prstGeom>
          <a:noFill/>
          <a:ln w="3175" algn="ctr">
            <a:noFill/>
            <a:miter lim="800000"/>
            <a:headEnd/>
            <a:tailEnd/>
          </a:ln>
        </p:spPr>
        <p:txBody>
          <a:bodyPr wrap="none">
            <a:spAutoFit/>
          </a:bodyPr>
          <a:lstStyle/>
          <a:p>
            <a:pPr marL="228600" indent="-228600">
              <a:spcBef>
                <a:spcPct val="50000"/>
              </a:spcBef>
            </a:pPr>
            <a:r>
              <a:rPr lang="en-US" sz="1600" i="1">
                <a:solidFill>
                  <a:srgbClr val="000000"/>
                </a:solidFill>
              </a:rPr>
              <a:t>clocks</a:t>
            </a:r>
          </a:p>
        </p:txBody>
      </p:sp>
      <p:sp>
        <p:nvSpPr>
          <p:cNvPr id="7205" name="Text Box 51"/>
          <p:cNvSpPr txBox="1">
            <a:spLocks noChangeArrowheads="1"/>
          </p:cNvSpPr>
          <p:nvPr/>
        </p:nvSpPr>
        <p:spPr bwMode="auto">
          <a:xfrm>
            <a:off x="8283575" y="1890713"/>
            <a:ext cx="723900" cy="703262"/>
          </a:xfrm>
          <a:prstGeom prst="rect">
            <a:avLst/>
          </a:prstGeom>
          <a:noFill/>
          <a:ln w="3175" algn="ctr">
            <a:noFill/>
            <a:miter lim="800000"/>
            <a:headEnd/>
            <a:tailEnd/>
          </a:ln>
        </p:spPr>
        <p:txBody>
          <a:bodyPr wrap="none">
            <a:spAutoFit/>
          </a:bodyPr>
          <a:lstStyle/>
          <a:p>
            <a:pPr marL="228600" indent="-228600">
              <a:spcBef>
                <a:spcPct val="50000"/>
              </a:spcBef>
            </a:pPr>
            <a:r>
              <a:rPr lang="en-US" sz="1600" i="1">
                <a:solidFill>
                  <a:srgbClr val="000000"/>
                </a:solidFill>
              </a:rPr>
              <a:t>rule</a:t>
            </a:r>
          </a:p>
          <a:p>
            <a:pPr marL="228600" indent="-228600">
              <a:spcBef>
                <a:spcPct val="50000"/>
              </a:spcBef>
            </a:pPr>
            <a:r>
              <a:rPr lang="en-US" sz="1600" i="1">
                <a:solidFill>
                  <a:srgbClr val="000000"/>
                </a:solidFill>
              </a:rPr>
              <a:t>steps</a:t>
            </a:r>
          </a:p>
        </p:txBody>
      </p:sp>
      <p:sp>
        <p:nvSpPr>
          <p:cNvPr id="7206" name="Line 52"/>
          <p:cNvSpPr>
            <a:spLocks noChangeShapeType="1"/>
          </p:cNvSpPr>
          <p:nvPr/>
        </p:nvSpPr>
        <p:spPr bwMode="auto">
          <a:xfrm>
            <a:off x="8243888" y="2259013"/>
            <a:ext cx="373062" cy="0"/>
          </a:xfrm>
          <a:prstGeom prst="line">
            <a:avLst/>
          </a:prstGeom>
          <a:noFill/>
          <a:ln w="3175">
            <a:solidFill>
              <a:srgbClr val="F23838"/>
            </a:solidFill>
            <a:round/>
            <a:headEnd/>
            <a:tailEnd type="triangle" w="med" len="med"/>
          </a:ln>
        </p:spPr>
        <p:txBody>
          <a:bodyPr/>
          <a:lstStyle/>
          <a:p>
            <a:endParaRPr lang="en-US"/>
          </a:p>
        </p:txBody>
      </p:sp>
      <p:sp>
        <p:nvSpPr>
          <p:cNvPr id="7207" name="Line 53"/>
          <p:cNvSpPr>
            <a:spLocks noChangeShapeType="1"/>
          </p:cNvSpPr>
          <p:nvPr/>
        </p:nvSpPr>
        <p:spPr bwMode="auto">
          <a:xfrm>
            <a:off x="8612188" y="2259013"/>
            <a:ext cx="373062" cy="0"/>
          </a:xfrm>
          <a:prstGeom prst="line">
            <a:avLst/>
          </a:prstGeom>
          <a:noFill/>
          <a:ln w="3175">
            <a:solidFill>
              <a:srgbClr val="00CC00"/>
            </a:solidFill>
            <a:round/>
            <a:headEnd/>
            <a:tailEnd type="triangle" w="med" len="med"/>
          </a:ln>
        </p:spPr>
        <p:txBody>
          <a:bodyPr/>
          <a:lstStyle/>
          <a:p>
            <a:endParaRPr lang="en-US"/>
          </a:p>
        </p:txBody>
      </p:sp>
      <p:sp>
        <p:nvSpPr>
          <p:cNvPr id="7208" name="AutoShape 54"/>
          <p:cNvSpPr>
            <a:spLocks noChangeArrowheads="1"/>
          </p:cNvSpPr>
          <p:nvPr/>
        </p:nvSpPr>
        <p:spPr bwMode="auto">
          <a:xfrm>
            <a:off x="3681413" y="2681288"/>
            <a:ext cx="1320800" cy="1063625"/>
          </a:xfrm>
          <a:prstGeom prst="roundRect">
            <a:avLst>
              <a:gd name="adj" fmla="val 16667"/>
            </a:avLst>
          </a:prstGeom>
          <a:solidFill>
            <a:schemeClr val="accent1"/>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09" name="Text Box 55"/>
          <p:cNvSpPr txBox="1">
            <a:spLocks noChangeArrowheads="1"/>
          </p:cNvSpPr>
          <p:nvPr/>
        </p:nvSpPr>
        <p:spPr bwMode="auto">
          <a:xfrm>
            <a:off x="4151313" y="3392488"/>
            <a:ext cx="381000"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Ri</a:t>
            </a:r>
          </a:p>
        </p:txBody>
      </p:sp>
      <p:sp>
        <p:nvSpPr>
          <p:cNvPr id="7210" name="Text Box 56"/>
          <p:cNvSpPr txBox="1">
            <a:spLocks noChangeArrowheads="1"/>
          </p:cNvSpPr>
          <p:nvPr/>
        </p:nvSpPr>
        <p:spPr bwMode="auto">
          <a:xfrm>
            <a:off x="4162425" y="2657475"/>
            <a:ext cx="395288"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Rj</a:t>
            </a:r>
          </a:p>
        </p:txBody>
      </p:sp>
      <p:sp>
        <p:nvSpPr>
          <p:cNvPr id="7211" name="Text Box 57"/>
          <p:cNvSpPr txBox="1">
            <a:spLocks noChangeArrowheads="1"/>
          </p:cNvSpPr>
          <p:nvPr/>
        </p:nvSpPr>
        <p:spPr bwMode="auto">
          <a:xfrm>
            <a:off x="4151313" y="2981325"/>
            <a:ext cx="446087"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Rk</a:t>
            </a:r>
          </a:p>
        </p:txBody>
      </p:sp>
      <p:grpSp>
        <p:nvGrpSpPr>
          <p:cNvPr id="7212" name="Group 58"/>
          <p:cNvGrpSpPr>
            <a:grpSpLocks/>
          </p:cNvGrpSpPr>
          <p:nvPr/>
        </p:nvGrpSpPr>
        <p:grpSpPr bwMode="auto">
          <a:xfrm>
            <a:off x="4227513" y="3333750"/>
            <a:ext cx="239712" cy="53975"/>
            <a:chOff x="1895" y="3653"/>
            <a:chExt cx="248" cy="56"/>
          </a:xfrm>
        </p:grpSpPr>
        <p:sp>
          <p:nvSpPr>
            <p:cNvPr id="7239" name="Oval 5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40" name="Oval 6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7241" name="Oval 6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7213" name="Freeform 63"/>
          <p:cNvSpPr>
            <a:spLocks/>
          </p:cNvSpPr>
          <p:nvPr/>
        </p:nvSpPr>
        <p:spPr bwMode="auto">
          <a:xfrm>
            <a:off x="8069263" y="1985963"/>
            <a:ext cx="165100" cy="1179512"/>
          </a:xfrm>
          <a:custGeom>
            <a:avLst/>
            <a:gdLst>
              <a:gd name="T0" fmla="*/ 2147483647 w 104"/>
              <a:gd name="T1" fmla="*/ 0 h 743"/>
              <a:gd name="T2" fmla="*/ 2147483647 w 104"/>
              <a:gd name="T3" fmla="*/ 2147483647 h 743"/>
              <a:gd name="T4" fmla="*/ 0 w 104"/>
              <a:gd name="T5" fmla="*/ 2147483647 h 743"/>
              <a:gd name="T6" fmla="*/ 0 w 104"/>
              <a:gd name="T7" fmla="*/ 2147483647 h 743"/>
              <a:gd name="T8" fmla="*/ 0 60000 65536"/>
              <a:gd name="T9" fmla="*/ 0 60000 65536"/>
              <a:gd name="T10" fmla="*/ 0 60000 65536"/>
              <a:gd name="T11" fmla="*/ 0 60000 65536"/>
              <a:gd name="T12" fmla="*/ 0 w 104"/>
              <a:gd name="T13" fmla="*/ 0 h 743"/>
              <a:gd name="T14" fmla="*/ 104 w 104"/>
              <a:gd name="T15" fmla="*/ 743 h 743"/>
            </a:gdLst>
            <a:ahLst/>
            <a:cxnLst>
              <a:cxn ang="T8">
                <a:pos x="T0" y="T1"/>
              </a:cxn>
              <a:cxn ang="T9">
                <a:pos x="T2" y="T3"/>
              </a:cxn>
              <a:cxn ang="T10">
                <a:pos x="T4" y="T5"/>
              </a:cxn>
              <a:cxn ang="T11">
                <a:pos x="T6" y="T7"/>
              </a:cxn>
            </a:cxnLst>
            <a:rect l="T12" t="T13" r="T14" b="T15"/>
            <a:pathLst>
              <a:path w="104" h="743">
                <a:moveTo>
                  <a:pt x="104" y="0"/>
                </a:moveTo>
                <a:lnTo>
                  <a:pt x="104" y="318"/>
                </a:lnTo>
                <a:lnTo>
                  <a:pt x="0" y="492"/>
                </a:lnTo>
                <a:lnTo>
                  <a:pt x="0" y="743"/>
                </a:lnTo>
              </a:path>
            </a:pathLst>
          </a:custGeom>
          <a:noFill/>
          <a:ln w="3175">
            <a:solidFill>
              <a:srgbClr val="000000"/>
            </a:solidFill>
            <a:prstDash val="dash"/>
            <a:round/>
            <a:headEnd/>
            <a:tailEnd/>
          </a:ln>
        </p:spPr>
        <p:txBody>
          <a:bodyPr/>
          <a:lstStyle/>
          <a:p>
            <a:endParaRPr lang="en-US"/>
          </a:p>
        </p:txBody>
      </p:sp>
      <p:sp>
        <p:nvSpPr>
          <p:cNvPr id="7214" name="Line 64"/>
          <p:cNvSpPr>
            <a:spLocks noChangeShapeType="1"/>
          </p:cNvSpPr>
          <p:nvPr/>
        </p:nvSpPr>
        <p:spPr bwMode="auto">
          <a:xfrm>
            <a:off x="3608388" y="3656013"/>
            <a:ext cx="1463675" cy="0"/>
          </a:xfrm>
          <a:prstGeom prst="line">
            <a:avLst/>
          </a:prstGeom>
          <a:noFill/>
          <a:ln w="3175">
            <a:solidFill>
              <a:srgbClr val="F23838"/>
            </a:solidFill>
            <a:round/>
            <a:headEnd/>
            <a:tailEnd type="triangle" w="med" len="med"/>
          </a:ln>
        </p:spPr>
        <p:txBody>
          <a:bodyPr/>
          <a:lstStyle/>
          <a:p>
            <a:endParaRPr lang="en-US"/>
          </a:p>
        </p:txBody>
      </p:sp>
      <p:sp>
        <p:nvSpPr>
          <p:cNvPr id="7215" name="Line 65"/>
          <p:cNvSpPr>
            <a:spLocks noChangeShapeType="1"/>
          </p:cNvSpPr>
          <p:nvPr/>
        </p:nvSpPr>
        <p:spPr bwMode="auto">
          <a:xfrm>
            <a:off x="3621088" y="2944813"/>
            <a:ext cx="1463675" cy="0"/>
          </a:xfrm>
          <a:prstGeom prst="line">
            <a:avLst/>
          </a:prstGeom>
          <a:noFill/>
          <a:ln w="3175">
            <a:solidFill>
              <a:srgbClr val="00CC00"/>
            </a:solidFill>
            <a:round/>
            <a:headEnd/>
            <a:tailEnd type="triangle" w="med" len="med"/>
          </a:ln>
        </p:spPr>
        <p:txBody>
          <a:bodyPr/>
          <a:lstStyle/>
          <a:p>
            <a:endParaRPr lang="en-US"/>
          </a:p>
        </p:txBody>
      </p:sp>
      <p:sp>
        <p:nvSpPr>
          <p:cNvPr id="7216" name="Line 66"/>
          <p:cNvSpPr>
            <a:spLocks noChangeShapeType="1"/>
          </p:cNvSpPr>
          <p:nvPr/>
        </p:nvSpPr>
        <p:spPr bwMode="auto">
          <a:xfrm>
            <a:off x="3613150" y="3244850"/>
            <a:ext cx="1450975" cy="0"/>
          </a:xfrm>
          <a:prstGeom prst="line">
            <a:avLst/>
          </a:prstGeom>
          <a:noFill/>
          <a:ln w="3175">
            <a:solidFill>
              <a:schemeClr val="tx1"/>
            </a:solidFill>
            <a:round/>
            <a:headEnd/>
            <a:tailEnd type="triangle" w="med" len="med"/>
          </a:ln>
        </p:spPr>
        <p:txBody>
          <a:bodyPr/>
          <a:lstStyle/>
          <a:p>
            <a:endParaRPr lang="en-US"/>
          </a:p>
        </p:txBody>
      </p:sp>
      <p:sp>
        <p:nvSpPr>
          <p:cNvPr id="7217" name="Line 67"/>
          <p:cNvSpPr>
            <a:spLocks noChangeShapeType="1"/>
          </p:cNvSpPr>
          <p:nvPr/>
        </p:nvSpPr>
        <p:spPr bwMode="auto">
          <a:xfrm>
            <a:off x="2466975" y="2174875"/>
            <a:ext cx="0" cy="185738"/>
          </a:xfrm>
          <a:prstGeom prst="line">
            <a:avLst/>
          </a:prstGeom>
          <a:noFill/>
          <a:ln w="38100">
            <a:solidFill>
              <a:srgbClr val="000000"/>
            </a:solidFill>
            <a:round/>
            <a:headEnd/>
            <a:tailEnd/>
          </a:ln>
        </p:spPr>
        <p:txBody>
          <a:bodyPr/>
          <a:lstStyle/>
          <a:p>
            <a:endParaRPr lang="en-US"/>
          </a:p>
        </p:txBody>
      </p:sp>
      <p:sp>
        <p:nvSpPr>
          <p:cNvPr id="7218" name="Line 68"/>
          <p:cNvSpPr>
            <a:spLocks noChangeShapeType="1"/>
          </p:cNvSpPr>
          <p:nvPr/>
        </p:nvSpPr>
        <p:spPr bwMode="auto">
          <a:xfrm>
            <a:off x="3608388" y="2171700"/>
            <a:ext cx="0" cy="185738"/>
          </a:xfrm>
          <a:prstGeom prst="line">
            <a:avLst/>
          </a:prstGeom>
          <a:noFill/>
          <a:ln w="38100">
            <a:solidFill>
              <a:srgbClr val="000000"/>
            </a:solidFill>
            <a:round/>
            <a:headEnd/>
            <a:tailEnd/>
          </a:ln>
        </p:spPr>
        <p:txBody>
          <a:bodyPr/>
          <a:lstStyle/>
          <a:p>
            <a:endParaRPr lang="en-US"/>
          </a:p>
        </p:txBody>
      </p:sp>
      <p:sp>
        <p:nvSpPr>
          <p:cNvPr id="7219" name="Line 69"/>
          <p:cNvSpPr>
            <a:spLocks noChangeShapeType="1"/>
          </p:cNvSpPr>
          <p:nvPr/>
        </p:nvSpPr>
        <p:spPr bwMode="auto">
          <a:xfrm>
            <a:off x="5094288" y="2168525"/>
            <a:ext cx="0" cy="185738"/>
          </a:xfrm>
          <a:prstGeom prst="line">
            <a:avLst/>
          </a:prstGeom>
          <a:noFill/>
          <a:ln w="38100">
            <a:solidFill>
              <a:srgbClr val="000000"/>
            </a:solidFill>
            <a:round/>
            <a:headEnd/>
            <a:tailEnd/>
          </a:ln>
        </p:spPr>
        <p:txBody>
          <a:bodyPr/>
          <a:lstStyle/>
          <a:p>
            <a:endParaRPr lang="en-US"/>
          </a:p>
        </p:txBody>
      </p:sp>
      <p:sp>
        <p:nvSpPr>
          <p:cNvPr id="7220" name="Line 70"/>
          <p:cNvSpPr>
            <a:spLocks noChangeShapeType="1"/>
          </p:cNvSpPr>
          <p:nvPr/>
        </p:nvSpPr>
        <p:spPr bwMode="auto">
          <a:xfrm>
            <a:off x="5835650" y="2165350"/>
            <a:ext cx="0" cy="185738"/>
          </a:xfrm>
          <a:prstGeom prst="line">
            <a:avLst/>
          </a:prstGeom>
          <a:noFill/>
          <a:ln w="38100">
            <a:solidFill>
              <a:srgbClr val="000000"/>
            </a:solidFill>
            <a:round/>
            <a:headEnd/>
            <a:tailEnd/>
          </a:ln>
        </p:spPr>
        <p:txBody>
          <a:bodyPr/>
          <a:lstStyle/>
          <a:p>
            <a:endParaRPr lang="en-US"/>
          </a:p>
        </p:txBody>
      </p:sp>
      <p:sp>
        <p:nvSpPr>
          <p:cNvPr id="7221" name="Line 71"/>
          <p:cNvSpPr>
            <a:spLocks noChangeShapeType="1"/>
          </p:cNvSpPr>
          <p:nvPr/>
        </p:nvSpPr>
        <p:spPr bwMode="auto">
          <a:xfrm>
            <a:off x="8232775" y="2173288"/>
            <a:ext cx="0" cy="185737"/>
          </a:xfrm>
          <a:prstGeom prst="line">
            <a:avLst/>
          </a:prstGeom>
          <a:noFill/>
          <a:ln w="38100">
            <a:solidFill>
              <a:srgbClr val="000000"/>
            </a:solidFill>
            <a:round/>
            <a:headEnd/>
            <a:tailEnd/>
          </a:ln>
        </p:spPr>
        <p:txBody>
          <a:bodyPr/>
          <a:lstStyle/>
          <a:p>
            <a:endParaRPr lang="en-US"/>
          </a:p>
        </p:txBody>
      </p:sp>
      <p:sp>
        <p:nvSpPr>
          <p:cNvPr id="7222" name="Line 72"/>
          <p:cNvSpPr>
            <a:spLocks noChangeShapeType="1"/>
          </p:cNvSpPr>
          <p:nvPr/>
        </p:nvSpPr>
        <p:spPr bwMode="auto">
          <a:xfrm>
            <a:off x="3983038" y="2168525"/>
            <a:ext cx="0" cy="185738"/>
          </a:xfrm>
          <a:prstGeom prst="line">
            <a:avLst/>
          </a:prstGeom>
          <a:noFill/>
          <a:ln w="38100">
            <a:solidFill>
              <a:srgbClr val="000000"/>
            </a:solidFill>
            <a:round/>
            <a:headEnd/>
            <a:tailEnd/>
          </a:ln>
        </p:spPr>
        <p:txBody>
          <a:bodyPr/>
          <a:lstStyle/>
          <a:p>
            <a:endParaRPr lang="en-US"/>
          </a:p>
        </p:txBody>
      </p:sp>
      <p:sp>
        <p:nvSpPr>
          <p:cNvPr id="7223" name="Line 73"/>
          <p:cNvSpPr>
            <a:spLocks noChangeShapeType="1"/>
          </p:cNvSpPr>
          <p:nvPr/>
        </p:nvSpPr>
        <p:spPr bwMode="auto">
          <a:xfrm>
            <a:off x="4357688" y="2165350"/>
            <a:ext cx="0" cy="185738"/>
          </a:xfrm>
          <a:prstGeom prst="line">
            <a:avLst/>
          </a:prstGeom>
          <a:noFill/>
          <a:ln w="38100">
            <a:solidFill>
              <a:srgbClr val="000000"/>
            </a:solidFill>
            <a:round/>
            <a:headEnd/>
            <a:tailEnd/>
          </a:ln>
        </p:spPr>
        <p:txBody>
          <a:bodyPr/>
          <a:lstStyle/>
          <a:p>
            <a:endParaRPr lang="en-US"/>
          </a:p>
        </p:txBody>
      </p:sp>
      <p:sp>
        <p:nvSpPr>
          <p:cNvPr id="7224" name="Line 74"/>
          <p:cNvSpPr>
            <a:spLocks noChangeShapeType="1"/>
          </p:cNvSpPr>
          <p:nvPr/>
        </p:nvSpPr>
        <p:spPr bwMode="auto">
          <a:xfrm>
            <a:off x="4732338" y="2162175"/>
            <a:ext cx="0" cy="185738"/>
          </a:xfrm>
          <a:prstGeom prst="line">
            <a:avLst/>
          </a:prstGeom>
          <a:noFill/>
          <a:ln w="38100">
            <a:solidFill>
              <a:srgbClr val="000000"/>
            </a:solidFill>
            <a:round/>
            <a:headEnd/>
            <a:tailEnd/>
          </a:ln>
        </p:spPr>
        <p:txBody>
          <a:bodyPr/>
          <a:lstStyle/>
          <a:p>
            <a:endParaRPr lang="en-US"/>
          </a:p>
        </p:txBody>
      </p:sp>
      <p:sp>
        <p:nvSpPr>
          <p:cNvPr id="7225" name="Line 75"/>
          <p:cNvSpPr>
            <a:spLocks noChangeShapeType="1"/>
          </p:cNvSpPr>
          <p:nvPr/>
        </p:nvSpPr>
        <p:spPr bwMode="auto">
          <a:xfrm>
            <a:off x="5473700" y="2170113"/>
            <a:ext cx="0" cy="185737"/>
          </a:xfrm>
          <a:prstGeom prst="line">
            <a:avLst/>
          </a:prstGeom>
          <a:noFill/>
          <a:ln w="38100">
            <a:solidFill>
              <a:srgbClr val="000000"/>
            </a:solidFill>
            <a:round/>
            <a:headEnd/>
            <a:tailEnd/>
          </a:ln>
        </p:spPr>
        <p:txBody>
          <a:bodyPr/>
          <a:lstStyle/>
          <a:p>
            <a:endParaRPr lang="en-US"/>
          </a:p>
        </p:txBody>
      </p:sp>
      <p:sp>
        <p:nvSpPr>
          <p:cNvPr id="7226" name="Line 76"/>
          <p:cNvSpPr>
            <a:spLocks noChangeShapeType="1"/>
          </p:cNvSpPr>
          <p:nvPr/>
        </p:nvSpPr>
        <p:spPr bwMode="auto">
          <a:xfrm>
            <a:off x="6203950" y="2178050"/>
            <a:ext cx="0" cy="185738"/>
          </a:xfrm>
          <a:prstGeom prst="line">
            <a:avLst/>
          </a:prstGeom>
          <a:noFill/>
          <a:ln w="38100">
            <a:solidFill>
              <a:srgbClr val="000000"/>
            </a:solidFill>
            <a:round/>
            <a:headEnd/>
            <a:tailEnd/>
          </a:ln>
        </p:spPr>
        <p:txBody>
          <a:bodyPr/>
          <a:lstStyle/>
          <a:p>
            <a:endParaRPr lang="en-US"/>
          </a:p>
        </p:txBody>
      </p:sp>
      <p:sp>
        <p:nvSpPr>
          <p:cNvPr id="7227" name="Line 77"/>
          <p:cNvSpPr>
            <a:spLocks noChangeShapeType="1"/>
          </p:cNvSpPr>
          <p:nvPr/>
        </p:nvSpPr>
        <p:spPr bwMode="auto">
          <a:xfrm>
            <a:off x="6934200" y="2185988"/>
            <a:ext cx="0" cy="185737"/>
          </a:xfrm>
          <a:prstGeom prst="line">
            <a:avLst/>
          </a:prstGeom>
          <a:noFill/>
          <a:ln w="38100">
            <a:solidFill>
              <a:srgbClr val="000000"/>
            </a:solidFill>
            <a:round/>
            <a:headEnd/>
            <a:tailEnd/>
          </a:ln>
        </p:spPr>
        <p:txBody>
          <a:bodyPr/>
          <a:lstStyle/>
          <a:p>
            <a:endParaRPr lang="en-US"/>
          </a:p>
        </p:txBody>
      </p:sp>
      <p:sp>
        <p:nvSpPr>
          <p:cNvPr id="7228" name="Line 78"/>
          <p:cNvSpPr>
            <a:spLocks noChangeShapeType="1"/>
          </p:cNvSpPr>
          <p:nvPr/>
        </p:nvSpPr>
        <p:spPr bwMode="auto">
          <a:xfrm>
            <a:off x="6575425" y="2171700"/>
            <a:ext cx="0" cy="185738"/>
          </a:xfrm>
          <a:prstGeom prst="line">
            <a:avLst/>
          </a:prstGeom>
          <a:noFill/>
          <a:ln w="38100">
            <a:solidFill>
              <a:srgbClr val="000000"/>
            </a:solidFill>
            <a:round/>
            <a:headEnd/>
            <a:tailEnd/>
          </a:ln>
        </p:spPr>
        <p:txBody>
          <a:bodyPr/>
          <a:lstStyle/>
          <a:p>
            <a:endParaRPr lang="en-US"/>
          </a:p>
        </p:txBody>
      </p:sp>
      <p:sp>
        <p:nvSpPr>
          <p:cNvPr id="7229" name="Line 79"/>
          <p:cNvSpPr>
            <a:spLocks noChangeShapeType="1"/>
          </p:cNvSpPr>
          <p:nvPr/>
        </p:nvSpPr>
        <p:spPr bwMode="auto">
          <a:xfrm>
            <a:off x="7305675" y="2168525"/>
            <a:ext cx="0" cy="185738"/>
          </a:xfrm>
          <a:prstGeom prst="line">
            <a:avLst/>
          </a:prstGeom>
          <a:noFill/>
          <a:ln w="38100">
            <a:solidFill>
              <a:srgbClr val="000000"/>
            </a:solidFill>
            <a:round/>
            <a:headEnd/>
            <a:tailEnd/>
          </a:ln>
        </p:spPr>
        <p:txBody>
          <a:bodyPr/>
          <a:lstStyle/>
          <a:p>
            <a:endParaRPr lang="en-US"/>
          </a:p>
        </p:txBody>
      </p:sp>
      <p:sp>
        <p:nvSpPr>
          <p:cNvPr id="7230" name="Line 80"/>
          <p:cNvSpPr>
            <a:spLocks noChangeShapeType="1"/>
          </p:cNvSpPr>
          <p:nvPr/>
        </p:nvSpPr>
        <p:spPr bwMode="auto">
          <a:xfrm>
            <a:off x="7691438" y="2165350"/>
            <a:ext cx="0" cy="185738"/>
          </a:xfrm>
          <a:prstGeom prst="line">
            <a:avLst/>
          </a:prstGeom>
          <a:noFill/>
          <a:ln w="38100">
            <a:solidFill>
              <a:srgbClr val="000000"/>
            </a:solidFill>
            <a:round/>
            <a:headEnd/>
            <a:tailEnd/>
          </a:ln>
        </p:spPr>
        <p:txBody>
          <a:bodyPr/>
          <a:lstStyle/>
          <a:p>
            <a:endParaRPr lang="en-US"/>
          </a:p>
        </p:txBody>
      </p:sp>
      <p:sp>
        <p:nvSpPr>
          <p:cNvPr id="7231" name="Line 81"/>
          <p:cNvSpPr>
            <a:spLocks noChangeShapeType="1"/>
          </p:cNvSpPr>
          <p:nvPr/>
        </p:nvSpPr>
        <p:spPr bwMode="auto">
          <a:xfrm>
            <a:off x="8621713" y="2162175"/>
            <a:ext cx="0" cy="185738"/>
          </a:xfrm>
          <a:prstGeom prst="line">
            <a:avLst/>
          </a:prstGeom>
          <a:noFill/>
          <a:ln w="38100">
            <a:solidFill>
              <a:srgbClr val="000000"/>
            </a:solidFill>
            <a:round/>
            <a:headEnd/>
            <a:tailEnd/>
          </a:ln>
        </p:spPr>
        <p:txBody>
          <a:bodyPr/>
          <a:lstStyle/>
          <a:p>
            <a:endParaRPr lang="en-US"/>
          </a:p>
        </p:txBody>
      </p:sp>
      <p:sp>
        <p:nvSpPr>
          <p:cNvPr id="7232" name="Line 82"/>
          <p:cNvSpPr>
            <a:spLocks noChangeShapeType="1"/>
          </p:cNvSpPr>
          <p:nvPr/>
        </p:nvSpPr>
        <p:spPr bwMode="auto">
          <a:xfrm>
            <a:off x="8974138" y="2159000"/>
            <a:ext cx="0" cy="185738"/>
          </a:xfrm>
          <a:prstGeom prst="line">
            <a:avLst/>
          </a:prstGeom>
          <a:noFill/>
          <a:ln w="38100">
            <a:solidFill>
              <a:srgbClr val="000000"/>
            </a:solidFill>
            <a:round/>
            <a:headEnd/>
            <a:tailEnd/>
          </a:ln>
        </p:spPr>
        <p:txBody>
          <a:bodyPr/>
          <a:lstStyle/>
          <a:p>
            <a:endParaRPr lang="en-US"/>
          </a:p>
        </p:txBody>
      </p:sp>
      <p:sp>
        <p:nvSpPr>
          <p:cNvPr id="7233" name="Line 83"/>
          <p:cNvSpPr>
            <a:spLocks noChangeShapeType="1"/>
          </p:cNvSpPr>
          <p:nvPr/>
        </p:nvSpPr>
        <p:spPr bwMode="auto">
          <a:xfrm>
            <a:off x="3259138" y="2166938"/>
            <a:ext cx="0" cy="185737"/>
          </a:xfrm>
          <a:prstGeom prst="line">
            <a:avLst/>
          </a:prstGeom>
          <a:noFill/>
          <a:ln w="38100">
            <a:solidFill>
              <a:srgbClr val="000000"/>
            </a:solidFill>
            <a:round/>
            <a:headEnd/>
            <a:tailEnd/>
          </a:ln>
        </p:spPr>
        <p:txBody>
          <a:bodyPr/>
          <a:lstStyle/>
          <a:p>
            <a:endParaRPr lang="en-US"/>
          </a:p>
        </p:txBody>
      </p:sp>
      <p:sp>
        <p:nvSpPr>
          <p:cNvPr id="7234" name="Line 84"/>
          <p:cNvSpPr>
            <a:spLocks noChangeShapeType="1"/>
          </p:cNvSpPr>
          <p:nvPr/>
        </p:nvSpPr>
        <p:spPr bwMode="auto">
          <a:xfrm>
            <a:off x="2900363" y="2174875"/>
            <a:ext cx="0" cy="185738"/>
          </a:xfrm>
          <a:prstGeom prst="line">
            <a:avLst/>
          </a:prstGeom>
          <a:noFill/>
          <a:ln w="38100">
            <a:solidFill>
              <a:srgbClr val="000000"/>
            </a:solidFill>
            <a:round/>
            <a:headEnd/>
            <a:tailEnd/>
          </a:ln>
        </p:spPr>
        <p:txBody>
          <a:bodyPr/>
          <a:lstStyle/>
          <a:p>
            <a:endParaRPr lang="en-US"/>
          </a:p>
        </p:txBody>
      </p:sp>
      <p:sp>
        <p:nvSpPr>
          <p:cNvPr id="7235" name="Line 85"/>
          <p:cNvSpPr>
            <a:spLocks noChangeShapeType="1"/>
          </p:cNvSpPr>
          <p:nvPr/>
        </p:nvSpPr>
        <p:spPr bwMode="auto">
          <a:xfrm>
            <a:off x="2108200" y="2171700"/>
            <a:ext cx="0" cy="185738"/>
          </a:xfrm>
          <a:prstGeom prst="line">
            <a:avLst/>
          </a:prstGeom>
          <a:noFill/>
          <a:ln w="38100">
            <a:solidFill>
              <a:srgbClr val="000000"/>
            </a:solidFill>
            <a:round/>
            <a:headEnd/>
            <a:tailEnd/>
          </a:ln>
        </p:spPr>
        <p:txBody>
          <a:bodyPr/>
          <a:lstStyle/>
          <a:p>
            <a:endParaRPr lang="en-US"/>
          </a:p>
        </p:txBody>
      </p:sp>
      <p:sp>
        <p:nvSpPr>
          <p:cNvPr id="5" name="Date Placeholder 4"/>
          <p:cNvSpPr>
            <a:spLocks noGrp="1"/>
          </p:cNvSpPr>
          <p:nvPr>
            <p:ph type="dt" sz="half" idx="10"/>
          </p:nvPr>
        </p:nvSpPr>
        <p:spPr/>
        <p:txBody>
          <a:bodyPr/>
          <a:lstStyle/>
          <a:p>
            <a:pPr>
              <a:defRPr/>
            </a:pPr>
            <a:r>
              <a:rPr lang="en-US" smtClean="0"/>
              <a:t>1/8/2013</a:t>
            </a:r>
            <a:endParaRPr lang="en-US" dirty="0"/>
          </a:p>
        </p:txBody>
      </p:sp>
      <p:sp>
        <p:nvSpPr>
          <p:cNvPr id="6" name="Footer Placeholder 5"/>
          <p:cNvSpPr>
            <a:spLocks noGrp="1"/>
          </p:cNvSpPr>
          <p:nvPr>
            <p:ph type="ftr" sz="quarter" idx="12"/>
          </p:nvPr>
        </p:nvSpPr>
        <p:spPr/>
        <p:txBody>
          <a:bodyPr/>
          <a:lstStyle/>
          <a:p>
            <a:pPr>
              <a:defRPr/>
            </a:pPr>
            <a:r>
              <a:rPr lang="en-US" smtClean="0"/>
              <a:t>Bluespec at Beihang</a:t>
            </a:r>
            <a:endParaRPr lang="en-US" dirty="0"/>
          </a:p>
        </p:txBody>
      </p:sp>
      <p:sp>
        <p:nvSpPr>
          <p:cNvPr id="9" name="Slide Number Placeholder 8"/>
          <p:cNvSpPr>
            <a:spLocks noGrp="1"/>
          </p:cNvSpPr>
          <p:nvPr>
            <p:ph type="sldNum" sz="quarter" idx="11"/>
          </p:nvPr>
        </p:nvSpPr>
        <p:spPr/>
        <p:txBody>
          <a:bodyPr/>
          <a:lstStyle/>
          <a:p>
            <a:pPr>
              <a:defRPr/>
            </a:pPr>
            <a:fld id="{4F9502F6-954B-46E9-AC05-33DEDF4CA0BF}" type="slidenum">
              <a:rPr lang="en-US" smtClean="0"/>
              <a:pPr>
                <a:defRPr/>
              </a:pPr>
              <a:t>19</a:t>
            </a:fld>
            <a:endParaRPr lang="en-US" dirty="0"/>
          </a:p>
        </p:txBody>
      </p:sp>
    </p:spTree>
    <p:extLst>
      <p:ext uri="{BB962C8B-B14F-4D97-AF65-F5344CB8AC3E}">
        <p14:creationId xmlns="" xmlns:p14="http://schemas.microsoft.com/office/powerpoint/2010/main" val="3472302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660070" y="1596241"/>
            <a:ext cx="7772400" cy="3432959"/>
          </a:xfrm>
        </p:spPr>
        <p:txBody>
          <a:bodyPr/>
          <a:lstStyle/>
          <a:p>
            <a:r>
              <a:rPr lang="en-US" sz="2400" dirty="0" err="1" smtClean="0"/>
              <a:t>Bluespec</a:t>
            </a:r>
            <a:r>
              <a:rPr lang="en-US" sz="2400" dirty="0" smtClean="0"/>
              <a:t> execution model</a:t>
            </a:r>
          </a:p>
          <a:p>
            <a:pPr lvl="1"/>
            <a:r>
              <a:rPr lang="en-US" sz="2000" dirty="0" smtClean="0"/>
              <a:t>one-rule-at-a-time semantics</a:t>
            </a:r>
            <a:endParaRPr lang="en-US" sz="2400" dirty="0"/>
          </a:p>
          <a:p>
            <a:r>
              <a:rPr lang="en-US" sz="2400" dirty="0" smtClean="0"/>
              <a:t>Guard lifting</a:t>
            </a:r>
          </a:p>
          <a:p>
            <a:r>
              <a:rPr lang="en-US" sz="2400" dirty="0" smtClean="0"/>
              <a:t>Concurrent execution of rules</a:t>
            </a:r>
          </a:p>
          <a:p>
            <a:pPr lvl="1"/>
            <a:r>
              <a:rPr lang="en-US" sz="2000" dirty="0" smtClean="0"/>
              <a:t>a semantic view</a:t>
            </a:r>
          </a:p>
          <a:p>
            <a:pPr lvl="1"/>
            <a:r>
              <a:rPr lang="en-US" sz="2000" dirty="0" smtClean="0"/>
              <a:t>Hardware intuition for concurrent execution</a:t>
            </a:r>
            <a:endParaRPr lang="en-US" sz="2000" dirty="0"/>
          </a:p>
        </p:txBody>
      </p:sp>
      <p:sp>
        <p:nvSpPr>
          <p:cNvPr id="7" name="TextBox 6"/>
          <p:cNvSpPr txBox="1"/>
          <p:nvPr/>
        </p:nvSpPr>
        <p:spPr>
          <a:xfrm>
            <a:off x="2695698" y="5325622"/>
            <a:ext cx="6044540" cy="707886"/>
          </a:xfrm>
          <a:prstGeom prst="rect">
            <a:avLst/>
          </a:prstGeom>
          <a:noFill/>
        </p:spPr>
        <p:txBody>
          <a:bodyPr wrap="square" rtlCol="0">
            <a:spAutoFit/>
          </a:bodyPr>
          <a:lstStyle/>
          <a:p>
            <a:r>
              <a:rPr lang="en-US" dirty="0" smtClean="0"/>
              <a:t>In this lecture we would take liberties with </a:t>
            </a:r>
            <a:r>
              <a:rPr lang="en-US" dirty="0" err="1" smtClean="0"/>
              <a:t>Bluespec</a:t>
            </a:r>
            <a:r>
              <a:rPr lang="en-US" dirty="0" smtClean="0"/>
              <a:t> syntax and ignore type issues</a:t>
            </a:r>
            <a:endParaRPr lang="en-US" dirty="0"/>
          </a:p>
        </p:txBody>
      </p:sp>
      <p:sp>
        <p:nvSpPr>
          <p:cNvPr id="8" name="Date Placeholder 7"/>
          <p:cNvSpPr>
            <a:spLocks noGrp="1"/>
          </p:cNvSpPr>
          <p:nvPr>
            <p:ph type="dt" sz="half" idx="10"/>
          </p:nvPr>
        </p:nvSpPr>
        <p:spPr/>
        <p:txBody>
          <a:bodyPr/>
          <a:lstStyle/>
          <a:p>
            <a:pPr>
              <a:defRPr/>
            </a:pPr>
            <a:r>
              <a:rPr lang="en-US" smtClean="0"/>
              <a:t>1/8/2013</a:t>
            </a:r>
            <a:endParaRPr lang="en-US" dirty="0"/>
          </a:p>
        </p:txBody>
      </p:sp>
      <p:sp>
        <p:nvSpPr>
          <p:cNvPr id="9" name="Footer Placeholder 8"/>
          <p:cNvSpPr>
            <a:spLocks noGrp="1"/>
          </p:cNvSpPr>
          <p:nvPr>
            <p:ph type="ftr" sz="quarter" idx="12"/>
          </p:nvPr>
        </p:nvSpPr>
        <p:spPr/>
        <p:txBody>
          <a:bodyPr/>
          <a:lstStyle/>
          <a:p>
            <a:pPr>
              <a:defRPr/>
            </a:pPr>
            <a:r>
              <a:rPr lang="en-US" smtClean="0"/>
              <a:t>Bluespec at Beihang</a:t>
            </a:r>
            <a:endParaRPr lang="en-US" dirty="0"/>
          </a:p>
        </p:txBody>
      </p:sp>
      <p:sp>
        <p:nvSpPr>
          <p:cNvPr id="10" name="Slide Number Placeholder 9"/>
          <p:cNvSpPr>
            <a:spLocks noGrp="1"/>
          </p:cNvSpPr>
          <p:nvPr>
            <p:ph type="sldNum" sz="quarter" idx="11"/>
          </p:nvPr>
        </p:nvSpPr>
        <p:spPr/>
        <p:txBody>
          <a:bodyPr/>
          <a:lstStyle/>
          <a:p>
            <a:pPr>
              <a:defRPr/>
            </a:pPr>
            <a:r>
              <a:rPr lang="en-US" smtClean="0"/>
              <a:t>M08-</a:t>
            </a:r>
            <a:fld id="{4F9502F6-954B-46E9-AC05-33DEDF4CA0BF}" type="slidenum">
              <a:rPr lang="en-US" smtClean="0"/>
              <a:pPr>
                <a:defRPr/>
              </a:pPr>
              <a:t>2</a:t>
            </a:fld>
            <a:endParaRPr lang="en-US" dirty="0"/>
          </a:p>
        </p:txBody>
      </p:sp>
    </p:spTree>
    <p:extLst>
      <p:ext uri="{BB962C8B-B14F-4D97-AF65-F5344CB8AC3E}">
        <p14:creationId xmlns="" xmlns:p14="http://schemas.microsoft.com/office/powerpoint/2010/main" val="3650723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600" smtClean="0"/>
              <a:t>Parallel execution</a:t>
            </a:r>
            <a:br>
              <a:rPr lang="en-US" sz="3600" smtClean="0"/>
            </a:br>
            <a:r>
              <a:rPr lang="en-US" sz="3600" smtClean="0"/>
              <a:t>reorders reads and writes</a:t>
            </a:r>
          </a:p>
        </p:txBody>
      </p:sp>
      <p:sp>
        <p:nvSpPr>
          <p:cNvPr id="8195" name="Content Placeholder 53" descr="Rectangle: Click to edit Master text styles&#10;Second level&#10;Third level&#10;Fourth level&#10;Fifth level"/>
          <p:cNvSpPr>
            <a:spLocks noGrp="1"/>
          </p:cNvSpPr>
          <p:nvPr>
            <p:ph idx="1"/>
          </p:nvPr>
        </p:nvSpPr>
        <p:spPr>
          <a:xfrm>
            <a:off x="827088" y="4089400"/>
            <a:ext cx="7772400" cy="4114800"/>
          </a:xfrm>
        </p:spPr>
        <p:txBody>
          <a:bodyPr/>
          <a:lstStyle/>
          <a:p>
            <a:r>
              <a:rPr lang="en-US" sz="2400" smtClean="0"/>
              <a:t>In the rule semantics, each rule sees (reads) the effects (writes) of previous rules </a:t>
            </a:r>
          </a:p>
          <a:p>
            <a:r>
              <a:rPr lang="en-US" sz="2400" smtClean="0"/>
              <a:t>In the HW, rules only see the effects from previous clocks, and only affect subsequent clocks</a:t>
            </a:r>
          </a:p>
        </p:txBody>
      </p:sp>
      <p:sp>
        <p:nvSpPr>
          <p:cNvPr id="8196" name="Text Box 3"/>
          <p:cNvSpPr txBox="1">
            <a:spLocks noChangeArrowheads="1"/>
          </p:cNvSpPr>
          <p:nvPr/>
        </p:nvSpPr>
        <p:spPr bwMode="auto">
          <a:xfrm>
            <a:off x="752475" y="1812925"/>
            <a:ext cx="1014413" cy="457200"/>
          </a:xfrm>
          <a:prstGeom prst="rect">
            <a:avLst/>
          </a:prstGeom>
          <a:noFill/>
          <a:ln w="3175" algn="ctr">
            <a:noFill/>
            <a:miter lim="800000"/>
            <a:headEnd/>
            <a:tailEnd/>
          </a:ln>
        </p:spPr>
        <p:txBody>
          <a:bodyPr wrap="none">
            <a:spAutoFit/>
          </a:bodyPr>
          <a:lstStyle/>
          <a:p>
            <a:pPr marL="228600" indent="-228600">
              <a:spcBef>
                <a:spcPct val="50000"/>
              </a:spcBef>
            </a:pPr>
            <a:r>
              <a:rPr lang="en-US" sz="2400"/>
              <a:t>Rules</a:t>
            </a:r>
          </a:p>
        </p:txBody>
      </p:sp>
      <p:sp>
        <p:nvSpPr>
          <p:cNvPr id="8197" name="Text Box 4"/>
          <p:cNvSpPr txBox="1">
            <a:spLocks noChangeArrowheads="1"/>
          </p:cNvSpPr>
          <p:nvPr/>
        </p:nvSpPr>
        <p:spPr bwMode="auto">
          <a:xfrm>
            <a:off x="752475" y="3535363"/>
            <a:ext cx="714375" cy="457200"/>
          </a:xfrm>
          <a:prstGeom prst="rect">
            <a:avLst/>
          </a:prstGeom>
          <a:noFill/>
          <a:ln w="3175" algn="ctr">
            <a:noFill/>
            <a:miter lim="800000"/>
            <a:headEnd/>
            <a:tailEnd/>
          </a:ln>
        </p:spPr>
        <p:txBody>
          <a:bodyPr wrap="none">
            <a:spAutoFit/>
          </a:bodyPr>
          <a:lstStyle/>
          <a:p>
            <a:pPr marL="228600" indent="-228600">
              <a:spcBef>
                <a:spcPct val="50000"/>
              </a:spcBef>
            </a:pPr>
            <a:r>
              <a:rPr lang="en-US" sz="2400"/>
              <a:t>HW</a:t>
            </a:r>
          </a:p>
        </p:txBody>
      </p:sp>
      <p:sp>
        <p:nvSpPr>
          <p:cNvPr id="8198" name="Line 5"/>
          <p:cNvSpPr>
            <a:spLocks noChangeShapeType="1"/>
          </p:cNvSpPr>
          <p:nvPr/>
        </p:nvSpPr>
        <p:spPr bwMode="auto">
          <a:xfrm>
            <a:off x="4635500" y="3146425"/>
            <a:ext cx="0" cy="584200"/>
          </a:xfrm>
          <a:prstGeom prst="line">
            <a:avLst/>
          </a:prstGeom>
          <a:noFill/>
          <a:ln w="38100">
            <a:solidFill>
              <a:srgbClr val="000000"/>
            </a:solidFill>
            <a:round/>
            <a:headEnd/>
            <a:tailEnd/>
          </a:ln>
        </p:spPr>
        <p:txBody>
          <a:bodyPr/>
          <a:lstStyle/>
          <a:p>
            <a:endParaRPr lang="en-US"/>
          </a:p>
        </p:txBody>
      </p:sp>
      <p:sp>
        <p:nvSpPr>
          <p:cNvPr id="8199" name="Line 6"/>
          <p:cNvSpPr>
            <a:spLocks noChangeShapeType="1"/>
          </p:cNvSpPr>
          <p:nvPr/>
        </p:nvSpPr>
        <p:spPr bwMode="auto">
          <a:xfrm>
            <a:off x="792163" y="3146425"/>
            <a:ext cx="0" cy="584200"/>
          </a:xfrm>
          <a:prstGeom prst="line">
            <a:avLst/>
          </a:prstGeom>
          <a:noFill/>
          <a:ln w="38100">
            <a:solidFill>
              <a:srgbClr val="000000"/>
            </a:solidFill>
            <a:round/>
            <a:headEnd/>
            <a:tailEnd/>
          </a:ln>
        </p:spPr>
        <p:txBody>
          <a:bodyPr/>
          <a:lstStyle/>
          <a:p>
            <a:endParaRPr lang="en-US"/>
          </a:p>
        </p:txBody>
      </p:sp>
      <p:sp>
        <p:nvSpPr>
          <p:cNvPr id="8200" name="Line 7"/>
          <p:cNvSpPr>
            <a:spLocks noChangeShapeType="1"/>
          </p:cNvSpPr>
          <p:nvPr/>
        </p:nvSpPr>
        <p:spPr bwMode="auto">
          <a:xfrm>
            <a:off x="8255000" y="3135313"/>
            <a:ext cx="0" cy="584200"/>
          </a:xfrm>
          <a:prstGeom prst="line">
            <a:avLst/>
          </a:prstGeom>
          <a:noFill/>
          <a:ln w="38100">
            <a:solidFill>
              <a:srgbClr val="000000"/>
            </a:solidFill>
            <a:round/>
            <a:headEnd/>
            <a:tailEnd/>
          </a:ln>
        </p:spPr>
        <p:txBody>
          <a:bodyPr/>
          <a:lstStyle/>
          <a:p>
            <a:endParaRPr lang="en-US"/>
          </a:p>
        </p:txBody>
      </p:sp>
      <p:sp>
        <p:nvSpPr>
          <p:cNvPr id="8201" name="Text Box 8"/>
          <p:cNvSpPr txBox="1">
            <a:spLocks noChangeArrowheads="1"/>
          </p:cNvSpPr>
          <p:nvPr/>
        </p:nvSpPr>
        <p:spPr bwMode="auto">
          <a:xfrm>
            <a:off x="8226425" y="3448050"/>
            <a:ext cx="803275" cy="336550"/>
          </a:xfrm>
          <a:prstGeom prst="rect">
            <a:avLst/>
          </a:prstGeom>
          <a:noFill/>
          <a:ln w="3175" algn="ctr">
            <a:noFill/>
            <a:miter lim="800000"/>
            <a:headEnd/>
            <a:tailEnd/>
          </a:ln>
        </p:spPr>
        <p:txBody>
          <a:bodyPr wrap="none">
            <a:spAutoFit/>
          </a:bodyPr>
          <a:lstStyle/>
          <a:p>
            <a:pPr marL="228600" indent="-228600">
              <a:spcBef>
                <a:spcPct val="50000"/>
              </a:spcBef>
            </a:pPr>
            <a:r>
              <a:rPr lang="en-US" sz="1600" i="1">
                <a:solidFill>
                  <a:srgbClr val="000000"/>
                </a:solidFill>
              </a:rPr>
              <a:t>clocks</a:t>
            </a:r>
          </a:p>
        </p:txBody>
      </p:sp>
      <p:sp>
        <p:nvSpPr>
          <p:cNvPr id="8202" name="Text Box 9"/>
          <p:cNvSpPr txBox="1">
            <a:spLocks noChangeArrowheads="1"/>
          </p:cNvSpPr>
          <p:nvPr/>
        </p:nvSpPr>
        <p:spPr bwMode="auto">
          <a:xfrm>
            <a:off x="8283575" y="1890713"/>
            <a:ext cx="723900" cy="703262"/>
          </a:xfrm>
          <a:prstGeom prst="rect">
            <a:avLst/>
          </a:prstGeom>
          <a:noFill/>
          <a:ln w="3175" algn="ctr">
            <a:noFill/>
            <a:miter lim="800000"/>
            <a:headEnd/>
            <a:tailEnd/>
          </a:ln>
        </p:spPr>
        <p:txBody>
          <a:bodyPr wrap="none">
            <a:spAutoFit/>
          </a:bodyPr>
          <a:lstStyle/>
          <a:p>
            <a:pPr marL="228600" indent="-228600">
              <a:spcBef>
                <a:spcPct val="50000"/>
              </a:spcBef>
            </a:pPr>
            <a:r>
              <a:rPr lang="en-US" sz="1600" i="1">
                <a:solidFill>
                  <a:srgbClr val="000000"/>
                </a:solidFill>
              </a:rPr>
              <a:t>rule</a:t>
            </a:r>
          </a:p>
          <a:p>
            <a:pPr marL="228600" indent="-228600">
              <a:spcBef>
                <a:spcPct val="50000"/>
              </a:spcBef>
            </a:pPr>
            <a:r>
              <a:rPr lang="en-US" sz="1600" i="1">
                <a:solidFill>
                  <a:srgbClr val="000000"/>
                </a:solidFill>
              </a:rPr>
              <a:t>steps</a:t>
            </a:r>
          </a:p>
        </p:txBody>
      </p:sp>
      <p:sp>
        <p:nvSpPr>
          <p:cNvPr id="8203" name="Line 11"/>
          <p:cNvSpPr>
            <a:spLocks noChangeShapeType="1"/>
          </p:cNvSpPr>
          <p:nvPr/>
        </p:nvSpPr>
        <p:spPr bwMode="auto">
          <a:xfrm>
            <a:off x="796925" y="2160588"/>
            <a:ext cx="0" cy="185737"/>
          </a:xfrm>
          <a:prstGeom prst="line">
            <a:avLst/>
          </a:prstGeom>
          <a:noFill/>
          <a:ln w="38100">
            <a:solidFill>
              <a:srgbClr val="000000"/>
            </a:solidFill>
            <a:round/>
            <a:headEnd/>
            <a:tailEnd/>
          </a:ln>
        </p:spPr>
        <p:txBody>
          <a:bodyPr/>
          <a:lstStyle/>
          <a:p>
            <a:endParaRPr lang="en-US"/>
          </a:p>
        </p:txBody>
      </p:sp>
      <p:sp>
        <p:nvSpPr>
          <p:cNvPr id="8204" name="Line 12"/>
          <p:cNvSpPr>
            <a:spLocks noChangeShapeType="1"/>
          </p:cNvSpPr>
          <p:nvPr/>
        </p:nvSpPr>
        <p:spPr bwMode="auto">
          <a:xfrm>
            <a:off x="4649788" y="2168525"/>
            <a:ext cx="0" cy="185738"/>
          </a:xfrm>
          <a:prstGeom prst="line">
            <a:avLst/>
          </a:prstGeom>
          <a:noFill/>
          <a:ln w="38100">
            <a:solidFill>
              <a:srgbClr val="000000"/>
            </a:solidFill>
            <a:round/>
            <a:headEnd/>
            <a:tailEnd/>
          </a:ln>
        </p:spPr>
        <p:txBody>
          <a:bodyPr/>
          <a:lstStyle/>
          <a:p>
            <a:endParaRPr lang="en-US"/>
          </a:p>
        </p:txBody>
      </p:sp>
      <p:sp>
        <p:nvSpPr>
          <p:cNvPr id="8205" name="Line 13"/>
          <p:cNvSpPr>
            <a:spLocks noChangeShapeType="1"/>
          </p:cNvSpPr>
          <p:nvPr/>
        </p:nvSpPr>
        <p:spPr bwMode="auto">
          <a:xfrm>
            <a:off x="2716213" y="2157413"/>
            <a:ext cx="0" cy="185737"/>
          </a:xfrm>
          <a:prstGeom prst="line">
            <a:avLst/>
          </a:prstGeom>
          <a:noFill/>
          <a:ln w="38100">
            <a:solidFill>
              <a:srgbClr val="000000"/>
            </a:solidFill>
            <a:round/>
            <a:headEnd/>
            <a:tailEnd/>
          </a:ln>
        </p:spPr>
        <p:txBody>
          <a:bodyPr/>
          <a:lstStyle/>
          <a:p>
            <a:endParaRPr lang="en-US"/>
          </a:p>
        </p:txBody>
      </p:sp>
      <p:sp>
        <p:nvSpPr>
          <p:cNvPr id="8206" name="Line 14"/>
          <p:cNvSpPr>
            <a:spLocks noChangeShapeType="1"/>
          </p:cNvSpPr>
          <p:nvPr/>
        </p:nvSpPr>
        <p:spPr bwMode="auto">
          <a:xfrm>
            <a:off x="7091363" y="2165350"/>
            <a:ext cx="0" cy="185738"/>
          </a:xfrm>
          <a:prstGeom prst="line">
            <a:avLst/>
          </a:prstGeom>
          <a:noFill/>
          <a:ln w="38100">
            <a:solidFill>
              <a:srgbClr val="000000"/>
            </a:solidFill>
            <a:round/>
            <a:headEnd/>
            <a:tailEnd/>
          </a:ln>
        </p:spPr>
        <p:txBody>
          <a:bodyPr/>
          <a:lstStyle/>
          <a:p>
            <a:endParaRPr lang="en-US"/>
          </a:p>
        </p:txBody>
      </p:sp>
      <p:sp>
        <p:nvSpPr>
          <p:cNvPr id="8207" name="Line 15"/>
          <p:cNvSpPr>
            <a:spLocks noChangeShapeType="1"/>
          </p:cNvSpPr>
          <p:nvPr/>
        </p:nvSpPr>
        <p:spPr bwMode="auto">
          <a:xfrm>
            <a:off x="5943600" y="2162175"/>
            <a:ext cx="0" cy="185738"/>
          </a:xfrm>
          <a:prstGeom prst="line">
            <a:avLst/>
          </a:prstGeom>
          <a:noFill/>
          <a:ln w="38100">
            <a:solidFill>
              <a:srgbClr val="000000"/>
            </a:solidFill>
            <a:round/>
            <a:headEnd/>
            <a:tailEnd/>
          </a:ln>
        </p:spPr>
        <p:txBody>
          <a:bodyPr/>
          <a:lstStyle/>
          <a:p>
            <a:endParaRPr lang="en-US"/>
          </a:p>
        </p:txBody>
      </p:sp>
      <p:sp>
        <p:nvSpPr>
          <p:cNvPr id="8208" name="Line 16"/>
          <p:cNvSpPr>
            <a:spLocks noChangeShapeType="1"/>
          </p:cNvSpPr>
          <p:nvPr/>
        </p:nvSpPr>
        <p:spPr bwMode="auto">
          <a:xfrm>
            <a:off x="8251825" y="2159000"/>
            <a:ext cx="0" cy="185738"/>
          </a:xfrm>
          <a:prstGeom prst="line">
            <a:avLst/>
          </a:prstGeom>
          <a:noFill/>
          <a:ln w="38100">
            <a:solidFill>
              <a:srgbClr val="000000"/>
            </a:solidFill>
            <a:round/>
            <a:headEnd/>
            <a:tailEnd/>
          </a:ln>
        </p:spPr>
        <p:txBody>
          <a:bodyPr/>
          <a:lstStyle/>
          <a:p>
            <a:endParaRPr lang="en-US"/>
          </a:p>
        </p:txBody>
      </p:sp>
      <p:sp>
        <p:nvSpPr>
          <p:cNvPr id="8209" name="Text Box 17"/>
          <p:cNvSpPr txBox="1">
            <a:spLocks noChangeArrowheads="1"/>
          </p:cNvSpPr>
          <p:nvPr/>
        </p:nvSpPr>
        <p:spPr bwMode="auto">
          <a:xfrm>
            <a:off x="4598988" y="2174875"/>
            <a:ext cx="676275"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reads</a:t>
            </a:r>
          </a:p>
        </p:txBody>
      </p:sp>
      <p:sp>
        <p:nvSpPr>
          <p:cNvPr id="8210" name="Text Box 18"/>
          <p:cNvSpPr txBox="1">
            <a:spLocks noChangeArrowheads="1"/>
          </p:cNvSpPr>
          <p:nvPr/>
        </p:nvSpPr>
        <p:spPr bwMode="auto">
          <a:xfrm>
            <a:off x="5291138" y="2174875"/>
            <a:ext cx="723900"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writes</a:t>
            </a:r>
          </a:p>
        </p:txBody>
      </p:sp>
      <p:sp>
        <p:nvSpPr>
          <p:cNvPr id="8211" name="Text Box 19"/>
          <p:cNvSpPr txBox="1">
            <a:spLocks noChangeArrowheads="1"/>
          </p:cNvSpPr>
          <p:nvPr/>
        </p:nvSpPr>
        <p:spPr bwMode="auto">
          <a:xfrm>
            <a:off x="5873750" y="2174875"/>
            <a:ext cx="676275"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reads</a:t>
            </a:r>
          </a:p>
        </p:txBody>
      </p:sp>
      <p:sp>
        <p:nvSpPr>
          <p:cNvPr id="8212" name="Text Box 20"/>
          <p:cNvSpPr txBox="1">
            <a:spLocks noChangeArrowheads="1"/>
          </p:cNvSpPr>
          <p:nvPr/>
        </p:nvSpPr>
        <p:spPr bwMode="auto">
          <a:xfrm>
            <a:off x="6421438" y="2174875"/>
            <a:ext cx="723900"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writes</a:t>
            </a:r>
          </a:p>
        </p:txBody>
      </p:sp>
      <p:sp>
        <p:nvSpPr>
          <p:cNvPr id="8213" name="Text Box 21"/>
          <p:cNvSpPr txBox="1">
            <a:spLocks noChangeArrowheads="1"/>
          </p:cNvSpPr>
          <p:nvPr/>
        </p:nvSpPr>
        <p:spPr bwMode="auto">
          <a:xfrm>
            <a:off x="7059613" y="2174875"/>
            <a:ext cx="676275"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reads</a:t>
            </a:r>
          </a:p>
        </p:txBody>
      </p:sp>
      <p:sp>
        <p:nvSpPr>
          <p:cNvPr id="8214" name="Text Box 22"/>
          <p:cNvSpPr txBox="1">
            <a:spLocks noChangeArrowheads="1"/>
          </p:cNvSpPr>
          <p:nvPr/>
        </p:nvSpPr>
        <p:spPr bwMode="auto">
          <a:xfrm>
            <a:off x="7607300" y="2174875"/>
            <a:ext cx="723900"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writes</a:t>
            </a:r>
          </a:p>
        </p:txBody>
      </p:sp>
      <p:sp>
        <p:nvSpPr>
          <p:cNvPr id="8215" name="Text Box 23"/>
          <p:cNvSpPr txBox="1">
            <a:spLocks noChangeArrowheads="1"/>
          </p:cNvSpPr>
          <p:nvPr/>
        </p:nvSpPr>
        <p:spPr bwMode="auto">
          <a:xfrm>
            <a:off x="2667000" y="2174875"/>
            <a:ext cx="676275"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reads</a:t>
            </a:r>
          </a:p>
        </p:txBody>
      </p:sp>
      <p:sp>
        <p:nvSpPr>
          <p:cNvPr id="8216" name="Text Box 24"/>
          <p:cNvSpPr txBox="1">
            <a:spLocks noChangeArrowheads="1"/>
          </p:cNvSpPr>
          <p:nvPr/>
        </p:nvSpPr>
        <p:spPr bwMode="auto">
          <a:xfrm>
            <a:off x="3970338" y="2174875"/>
            <a:ext cx="723900"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writes</a:t>
            </a:r>
          </a:p>
        </p:txBody>
      </p:sp>
      <p:sp>
        <p:nvSpPr>
          <p:cNvPr id="8217" name="Text Box 25"/>
          <p:cNvSpPr txBox="1">
            <a:spLocks noChangeArrowheads="1"/>
          </p:cNvSpPr>
          <p:nvPr/>
        </p:nvSpPr>
        <p:spPr bwMode="auto">
          <a:xfrm>
            <a:off x="735013" y="2174875"/>
            <a:ext cx="676275"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reads</a:t>
            </a:r>
          </a:p>
        </p:txBody>
      </p:sp>
      <p:sp>
        <p:nvSpPr>
          <p:cNvPr id="8218" name="Text Box 26"/>
          <p:cNvSpPr txBox="1">
            <a:spLocks noChangeArrowheads="1"/>
          </p:cNvSpPr>
          <p:nvPr/>
        </p:nvSpPr>
        <p:spPr bwMode="auto">
          <a:xfrm>
            <a:off x="2060575" y="2174875"/>
            <a:ext cx="723900"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writes</a:t>
            </a:r>
          </a:p>
        </p:txBody>
      </p:sp>
      <p:sp>
        <p:nvSpPr>
          <p:cNvPr id="8219" name="Text Box 27"/>
          <p:cNvSpPr txBox="1">
            <a:spLocks noChangeArrowheads="1"/>
          </p:cNvSpPr>
          <p:nvPr/>
        </p:nvSpPr>
        <p:spPr bwMode="auto">
          <a:xfrm>
            <a:off x="741363" y="3163888"/>
            <a:ext cx="676275"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reads</a:t>
            </a:r>
          </a:p>
        </p:txBody>
      </p:sp>
      <p:sp>
        <p:nvSpPr>
          <p:cNvPr id="8220" name="Text Box 28"/>
          <p:cNvSpPr txBox="1">
            <a:spLocks noChangeArrowheads="1"/>
          </p:cNvSpPr>
          <p:nvPr/>
        </p:nvSpPr>
        <p:spPr bwMode="auto">
          <a:xfrm>
            <a:off x="3978275" y="3163888"/>
            <a:ext cx="723900"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writes</a:t>
            </a:r>
          </a:p>
        </p:txBody>
      </p:sp>
      <p:sp>
        <p:nvSpPr>
          <p:cNvPr id="8221" name="Text Box 29"/>
          <p:cNvSpPr txBox="1">
            <a:spLocks noChangeArrowheads="1"/>
          </p:cNvSpPr>
          <p:nvPr/>
        </p:nvSpPr>
        <p:spPr bwMode="auto">
          <a:xfrm>
            <a:off x="4589463" y="3163888"/>
            <a:ext cx="676275"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reads</a:t>
            </a:r>
          </a:p>
        </p:txBody>
      </p:sp>
      <p:sp>
        <p:nvSpPr>
          <p:cNvPr id="8222" name="Text Box 30"/>
          <p:cNvSpPr txBox="1">
            <a:spLocks noChangeArrowheads="1"/>
          </p:cNvSpPr>
          <p:nvPr/>
        </p:nvSpPr>
        <p:spPr bwMode="auto">
          <a:xfrm>
            <a:off x="7593013" y="3163888"/>
            <a:ext cx="723900" cy="304800"/>
          </a:xfrm>
          <a:prstGeom prst="rect">
            <a:avLst/>
          </a:prstGeom>
          <a:noFill/>
          <a:ln w="3175" algn="ctr">
            <a:noFill/>
            <a:miter lim="800000"/>
            <a:headEnd/>
            <a:tailEnd/>
          </a:ln>
        </p:spPr>
        <p:txBody>
          <a:bodyPr wrap="none">
            <a:spAutoFit/>
          </a:bodyPr>
          <a:lstStyle/>
          <a:p>
            <a:pPr marL="228600" indent="-228600">
              <a:spcBef>
                <a:spcPct val="50000"/>
              </a:spcBef>
            </a:pPr>
            <a:r>
              <a:rPr lang="en-US" sz="1400"/>
              <a:t>writes</a:t>
            </a:r>
          </a:p>
        </p:txBody>
      </p:sp>
      <p:sp>
        <p:nvSpPr>
          <p:cNvPr id="8223" name="Line 31"/>
          <p:cNvSpPr>
            <a:spLocks noChangeShapeType="1"/>
          </p:cNvSpPr>
          <p:nvPr/>
        </p:nvSpPr>
        <p:spPr bwMode="auto">
          <a:xfrm>
            <a:off x="1019175" y="2520950"/>
            <a:ext cx="0" cy="655638"/>
          </a:xfrm>
          <a:prstGeom prst="line">
            <a:avLst/>
          </a:prstGeom>
          <a:noFill/>
          <a:ln w="3175">
            <a:solidFill>
              <a:srgbClr val="000000"/>
            </a:solidFill>
            <a:round/>
            <a:headEnd/>
            <a:tailEnd type="triangle" w="med" len="med"/>
          </a:ln>
        </p:spPr>
        <p:txBody>
          <a:bodyPr/>
          <a:lstStyle/>
          <a:p>
            <a:endParaRPr lang="en-US"/>
          </a:p>
        </p:txBody>
      </p:sp>
      <p:sp>
        <p:nvSpPr>
          <p:cNvPr id="8224" name="Line 32"/>
          <p:cNvSpPr>
            <a:spLocks noChangeShapeType="1"/>
          </p:cNvSpPr>
          <p:nvPr/>
        </p:nvSpPr>
        <p:spPr bwMode="auto">
          <a:xfrm>
            <a:off x="4460875" y="2517775"/>
            <a:ext cx="0" cy="655638"/>
          </a:xfrm>
          <a:prstGeom prst="line">
            <a:avLst/>
          </a:prstGeom>
          <a:noFill/>
          <a:ln w="3175">
            <a:solidFill>
              <a:srgbClr val="000000"/>
            </a:solidFill>
            <a:round/>
            <a:headEnd/>
            <a:tailEnd type="triangle" w="med" len="med"/>
          </a:ln>
        </p:spPr>
        <p:txBody>
          <a:bodyPr/>
          <a:lstStyle/>
          <a:p>
            <a:endParaRPr lang="en-US"/>
          </a:p>
        </p:txBody>
      </p:sp>
      <p:sp>
        <p:nvSpPr>
          <p:cNvPr id="8225" name="Line 33"/>
          <p:cNvSpPr>
            <a:spLocks noChangeShapeType="1"/>
          </p:cNvSpPr>
          <p:nvPr/>
        </p:nvSpPr>
        <p:spPr bwMode="auto">
          <a:xfrm>
            <a:off x="4779963" y="2514600"/>
            <a:ext cx="0" cy="655638"/>
          </a:xfrm>
          <a:prstGeom prst="line">
            <a:avLst/>
          </a:prstGeom>
          <a:noFill/>
          <a:ln w="3175">
            <a:solidFill>
              <a:srgbClr val="000000"/>
            </a:solidFill>
            <a:round/>
            <a:headEnd/>
            <a:tailEnd type="triangle" w="med" len="med"/>
          </a:ln>
        </p:spPr>
        <p:txBody>
          <a:bodyPr/>
          <a:lstStyle/>
          <a:p>
            <a:endParaRPr lang="en-US"/>
          </a:p>
        </p:txBody>
      </p:sp>
      <p:sp>
        <p:nvSpPr>
          <p:cNvPr id="8226" name="Line 34"/>
          <p:cNvSpPr>
            <a:spLocks noChangeShapeType="1"/>
          </p:cNvSpPr>
          <p:nvPr/>
        </p:nvSpPr>
        <p:spPr bwMode="auto">
          <a:xfrm>
            <a:off x="8043863" y="2511425"/>
            <a:ext cx="0" cy="655638"/>
          </a:xfrm>
          <a:prstGeom prst="line">
            <a:avLst/>
          </a:prstGeom>
          <a:noFill/>
          <a:ln w="3175">
            <a:solidFill>
              <a:srgbClr val="000000"/>
            </a:solidFill>
            <a:round/>
            <a:headEnd/>
            <a:tailEnd type="triangle" w="med" len="med"/>
          </a:ln>
        </p:spPr>
        <p:txBody>
          <a:bodyPr/>
          <a:lstStyle/>
          <a:p>
            <a:endParaRPr lang="en-US"/>
          </a:p>
        </p:txBody>
      </p:sp>
      <p:sp>
        <p:nvSpPr>
          <p:cNvPr id="8227" name="Line 35"/>
          <p:cNvSpPr>
            <a:spLocks noChangeShapeType="1"/>
          </p:cNvSpPr>
          <p:nvPr/>
        </p:nvSpPr>
        <p:spPr bwMode="auto">
          <a:xfrm flipH="1">
            <a:off x="1177925" y="2506663"/>
            <a:ext cx="1735138" cy="654050"/>
          </a:xfrm>
          <a:prstGeom prst="line">
            <a:avLst/>
          </a:prstGeom>
          <a:noFill/>
          <a:ln w="3175">
            <a:solidFill>
              <a:srgbClr val="000000"/>
            </a:solidFill>
            <a:round/>
            <a:headEnd/>
            <a:tailEnd type="triangle" w="med" len="med"/>
          </a:ln>
        </p:spPr>
        <p:txBody>
          <a:bodyPr/>
          <a:lstStyle/>
          <a:p>
            <a:endParaRPr lang="en-US"/>
          </a:p>
        </p:txBody>
      </p:sp>
      <p:sp>
        <p:nvSpPr>
          <p:cNvPr id="8228" name="Line 36"/>
          <p:cNvSpPr>
            <a:spLocks noChangeShapeType="1"/>
          </p:cNvSpPr>
          <p:nvPr/>
        </p:nvSpPr>
        <p:spPr bwMode="auto">
          <a:xfrm flipH="1">
            <a:off x="4937125" y="2514600"/>
            <a:ext cx="1077913" cy="642938"/>
          </a:xfrm>
          <a:prstGeom prst="line">
            <a:avLst/>
          </a:prstGeom>
          <a:noFill/>
          <a:ln w="3175">
            <a:solidFill>
              <a:srgbClr val="000000"/>
            </a:solidFill>
            <a:round/>
            <a:headEnd/>
            <a:tailEnd type="triangle" w="med" len="med"/>
          </a:ln>
        </p:spPr>
        <p:txBody>
          <a:bodyPr/>
          <a:lstStyle/>
          <a:p>
            <a:endParaRPr lang="en-US"/>
          </a:p>
        </p:txBody>
      </p:sp>
      <p:sp>
        <p:nvSpPr>
          <p:cNvPr id="8229" name="Line 37"/>
          <p:cNvSpPr>
            <a:spLocks noChangeShapeType="1"/>
          </p:cNvSpPr>
          <p:nvPr/>
        </p:nvSpPr>
        <p:spPr bwMode="auto">
          <a:xfrm flipH="1">
            <a:off x="5151438" y="2487613"/>
            <a:ext cx="2074862" cy="666750"/>
          </a:xfrm>
          <a:prstGeom prst="line">
            <a:avLst/>
          </a:prstGeom>
          <a:noFill/>
          <a:ln w="3175">
            <a:solidFill>
              <a:srgbClr val="000000"/>
            </a:solidFill>
            <a:round/>
            <a:headEnd/>
            <a:tailEnd type="triangle" w="med" len="med"/>
          </a:ln>
        </p:spPr>
        <p:txBody>
          <a:bodyPr/>
          <a:lstStyle/>
          <a:p>
            <a:endParaRPr lang="en-US"/>
          </a:p>
        </p:txBody>
      </p:sp>
      <p:sp>
        <p:nvSpPr>
          <p:cNvPr id="8230" name="Line 38"/>
          <p:cNvSpPr>
            <a:spLocks noChangeShapeType="1"/>
          </p:cNvSpPr>
          <p:nvPr/>
        </p:nvSpPr>
        <p:spPr bwMode="auto">
          <a:xfrm>
            <a:off x="2543175" y="2503488"/>
            <a:ext cx="1758950" cy="655637"/>
          </a:xfrm>
          <a:prstGeom prst="line">
            <a:avLst/>
          </a:prstGeom>
          <a:noFill/>
          <a:ln w="3175">
            <a:solidFill>
              <a:srgbClr val="000000"/>
            </a:solidFill>
            <a:round/>
            <a:headEnd/>
            <a:tailEnd type="triangle" w="med" len="med"/>
          </a:ln>
        </p:spPr>
        <p:txBody>
          <a:bodyPr/>
          <a:lstStyle/>
          <a:p>
            <a:endParaRPr lang="en-US"/>
          </a:p>
        </p:txBody>
      </p:sp>
      <p:sp>
        <p:nvSpPr>
          <p:cNvPr id="8231" name="Line 39"/>
          <p:cNvSpPr>
            <a:spLocks noChangeShapeType="1"/>
          </p:cNvSpPr>
          <p:nvPr/>
        </p:nvSpPr>
        <p:spPr bwMode="auto">
          <a:xfrm>
            <a:off x="5821363" y="2500313"/>
            <a:ext cx="1816100" cy="679450"/>
          </a:xfrm>
          <a:prstGeom prst="line">
            <a:avLst/>
          </a:prstGeom>
          <a:noFill/>
          <a:ln w="3175">
            <a:solidFill>
              <a:srgbClr val="000000"/>
            </a:solidFill>
            <a:round/>
            <a:headEnd/>
            <a:tailEnd type="triangle" w="med" len="med"/>
          </a:ln>
        </p:spPr>
        <p:txBody>
          <a:bodyPr/>
          <a:lstStyle/>
          <a:p>
            <a:endParaRPr lang="en-US"/>
          </a:p>
        </p:txBody>
      </p:sp>
      <p:sp>
        <p:nvSpPr>
          <p:cNvPr id="8232" name="Line 40"/>
          <p:cNvSpPr>
            <a:spLocks noChangeShapeType="1"/>
          </p:cNvSpPr>
          <p:nvPr/>
        </p:nvSpPr>
        <p:spPr bwMode="auto">
          <a:xfrm>
            <a:off x="6907213" y="2486025"/>
            <a:ext cx="947737" cy="692150"/>
          </a:xfrm>
          <a:prstGeom prst="line">
            <a:avLst/>
          </a:prstGeom>
          <a:noFill/>
          <a:ln w="3175">
            <a:solidFill>
              <a:srgbClr val="000000"/>
            </a:solidFill>
            <a:round/>
            <a:headEnd/>
            <a:tailEnd type="triangle" w="med" len="med"/>
          </a:ln>
        </p:spPr>
        <p:txBody>
          <a:bodyPr/>
          <a:lstStyle/>
          <a:p>
            <a:endParaRPr lang="en-US"/>
          </a:p>
        </p:txBody>
      </p:sp>
      <p:sp>
        <p:nvSpPr>
          <p:cNvPr id="8233" name="Line 41"/>
          <p:cNvSpPr>
            <a:spLocks noChangeShapeType="1"/>
          </p:cNvSpPr>
          <p:nvPr/>
        </p:nvSpPr>
        <p:spPr bwMode="auto">
          <a:xfrm>
            <a:off x="800100" y="2259013"/>
            <a:ext cx="1884363" cy="0"/>
          </a:xfrm>
          <a:prstGeom prst="line">
            <a:avLst/>
          </a:prstGeom>
          <a:noFill/>
          <a:ln w="3175">
            <a:solidFill>
              <a:srgbClr val="F23838"/>
            </a:solidFill>
            <a:round/>
            <a:headEnd/>
            <a:tailEnd type="triangle" w="med" len="med"/>
          </a:ln>
        </p:spPr>
        <p:txBody>
          <a:bodyPr/>
          <a:lstStyle/>
          <a:p>
            <a:endParaRPr lang="en-US"/>
          </a:p>
        </p:txBody>
      </p:sp>
      <p:sp>
        <p:nvSpPr>
          <p:cNvPr id="8234" name="Line 42"/>
          <p:cNvSpPr>
            <a:spLocks noChangeShapeType="1"/>
          </p:cNvSpPr>
          <p:nvPr/>
        </p:nvSpPr>
        <p:spPr bwMode="auto">
          <a:xfrm>
            <a:off x="2730500" y="2255838"/>
            <a:ext cx="1884363" cy="0"/>
          </a:xfrm>
          <a:prstGeom prst="line">
            <a:avLst/>
          </a:prstGeom>
          <a:noFill/>
          <a:ln w="3175">
            <a:solidFill>
              <a:srgbClr val="01FF01"/>
            </a:solidFill>
            <a:round/>
            <a:headEnd/>
            <a:tailEnd type="triangle" w="med" len="med"/>
          </a:ln>
        </p:spPr>
        <p:txBody>
          <a:bodyPr/>
          <a:lstStyle/>
          <a:p>
            <a:endParaRPr lang="en-US"/>
          </a:p>
        </p:txBody>
      </p:sp>
      <p:sp>
        <p:nvSpPr>
          <p:cNvPr id="8235" name="Line 43"/>
          <p:cNvSpPr>
            <a:spLocks noChangeShapeType="1"/>
          </p:cNvSpPr>
          <p:nvPr/>
        </p:nvSpPr>
        <p:spPr bwMode="auto">
          <a:xfrm>
            <a:off x="4660900" y="2252663"/>
            <a:ext cx="1250950" cy="0"/>
          </a:xfrm>
          <a:prstGeom prst="line">
            <a:avLst/>
          </a:prstGeom>
          <a:noFill/>
          <a:ln w="3175">
            <a:solidFill>
              <a:srgbClr val="0000FF"/>
            </a:solidFill>
            <a:round/>
            <a:headEnd/>
            <a:tailEnd type="triangle" w="med" len="med"/>
          </a:ln>
        </p:spPr>
        <p:txBody>
          <a:bodyPr/>
          <a:lstStyle/>
          <a:p>
            <a:endParaRPr lang="en-US"/>
          </a:p>
        </p:txBody>
      </p:sp>
      <p:sp>
        <p:nvSpPr>
          <p:cNvPr id="8236" name="Line 44"/>
          <p:cNvSpPr>
            <a:spLocks noChangeShapeType="1"/>
          </p:cNvSpPr>
          <p:nvPr/>
        </p:nvSpPr>
        <p:spPr bwMode="auto">
          <a:xfrm>
            <a:off x="5946775" y="2260600"/>
            <a:ext cx="1111250" cy="0"/>
          </a:xfrm>
          <a:prstGeom prst="line">
            <a:avLst/>
          </a:prstGeom>
          <a:noFill/>
          <a:ln w="3175">
            <a:solidFill>
              <a:srgbClr val="FFCC00"/>
            </a:solidFill>
            <a:round/>
            <a:headEnd/>
            <a:tailEnd type="triangle" w="med" len="med"/>
          </a:ln>
        </p:spPr>
        <p:txBody>
          <a:bodyPr/>
          <a:lstStyle/>
          <a:p>
            <a:endParaRPr lang="en-US"/>
          </a:p>
        </p:txBody>
      </p:sp>
      <p:sp>
        <p:nvSpPr>
          <p:cNvPr id="8237" name="Line 45"/>
          <p:cNvSpPr>
            <a:spLocks noChangeShapeType="1"/>
          </p:cNvSpPr>
          <p:nvPr/>
        </p:nvSpPr>
        <p:spPr bwMode="auto">
          <a:xfrm>
            <a:off x="7110413" y="2257425"/>
            <a:ext cx="1111250" cy="0"/>
          </a:xfrm>
          <a:prstGeom prst="line">
            <a:avLst/>
          </a:prstGeom>
          <a:noFill/>
          <a:ln w="3175">
            <a:solidFill>
              <a:schemeClr val="tx2"/>
            </a:solidFill>
            <a:round/>
            <a:headEnd/>
            <a:tailEnd type="triangle" w="med" len="med"/>
          </a:ln>
        </p:spPr>
        <p:txBody>
          <a:bodyPr/>
          <a:lstStyle/>
          <a:p>
            <a:endParaRPr lang="en-US"/>
          </a:p>
        </p:txBody>
      </p:sp>
      <p:sp>
        <p:nvSpPr>
          <p:cNvPr id="8238" name="Line 46"/>
          <p:cNvSpPr>
            <a:spLocks noChangeShapeType="1"/>
          </p:cNvSpPr>
          <p:nvPr/>
        </p:nvSpPr>
        <p:spPr bwMode="auto">
          <a:xfrm>
            <a:off x="4645025" y="3432175"/>
            <a:ext cx="3584575" cy="0"/>
          </a:xfrm>
          <a:prstGeom prst="line">
            <a:avLst/>
          </a:prstGeom>
          <a:noFill/>
          <a:ln w="3175">
            <a:solidFill>
              <a:srgbClr val="0000FF"/>
            </a:solidFill>
            <a:round/>
            <a:headEnd/>
            <a:tailEnd type="triangle" w="med" len="med"/>
          </a:ln>
        </p:spPr>
        <p:txBody>
          <a:bodyPr/>
          <a:lstStyle/>
          <a:p>
            <a:endParaRPr lang="en-US"/>
          </a:p>
        </p:txBody>
      </p:sp>
      <p:sp>
        <p:nvSpPr>
          <p:cNvPr id="8239" name="Line 47"/>
          <p:cNvSpPr>
            <a:spLocks noChangeShapeType="1"/>
          </p:cNvSpPr>
          <p:nvPr/>
        </p:nvSpPr>
        <p:spPr bwMode="auto">
          <a:xfrm>
            <a:off x="4646613" y="3517900"/>
            <a:ext cx="3584575" cy="0"/>
          </a:xfrm>
          <a:prstGeom prst="line">
            <a:avLst/>
          </a:prstGeom>
          <a:noFill/>
          <a:ln w="3175">
            <a:solidFill>
              <a:srgbClr val="FFCC00"/>
            </a:solidFill>
            <a:round/>
            <a:headEnd/>
            <a:tailEnd type="triangle" w="med" len="med"/>
          </a:ln>
        </p:spPr>
        <p:txBody>
          <a:bodyPr/>
          <a:lstStyle/>
          <a:p>
            <a:endParaRPr lang="en-US"/>
          </a:p>
        </p:txBody>
      </p:sp>
      <p:sp>
        <p:nvSpPr>
          <p:cNvPr id="8240" name="Line 48"/>
          <p:cNvSpPr>
            <a:spLocks noChangeShapeType="1"/>
          </p:cNvSpPr>
          <p:nvPr/>
        </p:nvSpPr>
        <p:spPr bwMode="auto">
          <a:xfrm>
            <a:off x="4637088" y="3614738"/>
            <a:ext cx="3584575" cy="0"/>
          </a:xfrm>
          <a:prstGeom prst="line">
            <a:avLst/>
          </a:prstGeom>
          <a:noFill/>
          <a:ln w="3175">
            <a:solidFill>
              <a:schemeClr val="tx2"/>
            </a:solidFill>
            <a:round/>
            <a:headEnd/>
            <a:tailEnd type="triangle" w="med" len="med"/>
          </a:ln>
        </p:spPr>
        <p:txBody>
          <a:bodyPr/>
          <a:lstStyle/>
          <a:p>
            <a:endParaRPr lang="en-US"/>
          </a:p>
        </p:txBody>
      </p:sp>
      <p:sp>
        <p:nvSpPr>
          <p:cNvPr id="8241" name="Line 49"/>
          <p:cNvSpPr>
            <a:spLocks noChangeShapeType="1"/>
          </p:cNvSpPr>
          <p:nvPr/>
        </p:nvSpPr>
        <p:spPr bwMode="auto">
          <a:xfrm>
            <a:off x="812800" y="3430588"/>
            <a:ext cx="3783013" cy="0"/>
          </a:xfrm>
          <a:prstGeom prst="line">
            <a:avLst/>
          </a:prstGeom>
          <a:noFill/>
          <a:ln w="3175">
            <a:solidFill>
              <a:srgbClr val="F23838"/>
            </a:solidFill>
            <a:round/>
            <a:headEnd/>
            <a:tailEnd type="triangle" w="med" len="med"/>
          </a:ln>
        </p:spPr>
        <p:txBody>
          <a:bodyPr/>
          <a:lstStyle/>
          <a:p>
            <a:endParaRPr lang="en-US"/>
          </a:p>
        </p:txBody>
      </p:sp>
      <p:sp>
        <p:nvSpPr>
          <p:cNvPr id="8242" name="Line 50"/>
          <p:cNvSpPr>
            <a:spLocks noChangeShapeType="1"/>
          </p:cNvSpPr>
          <p:nvPr/>
        </p:nvSpPr>
        <p:spPr bwMode="auto">
          <a:xfrm>
            <a:off x="812800" y="3521075"/>
            <a:ext cx="3783013" cy="0"/>
          </a:xfrm>
          <a:prstGeom prst="line">
            <a:avLst/>
          </a:prstGeom>
          <a:noFill/>
          <a:ln w="3175">
            <a:solidFill>
              <a:srgbClr val="01FF01"/>
            </a:solidFill>
            <a:round/>
            <a:headEnd/>
            <a:tailEnd type="triangle" w="med" len="med"/>
          </a:ln>
        </p:spPr>
        <p:txBody>
          <a:bodyPr/>
          <a:lstStyle/>
          <a:p>
            <a:endParaRPr lang="en-US"/>
          </a:p>
        </p:txBody>
      </p:sp>
      <p:sp>
        <p:nvSpPr>
          <p:cNvPr id="5" name="Date Placeholder 4"/>
          <p:cNvSpPr>
            <a:spLocks noGrp="1"/>
          </p:cNvSpPr>
          <p:nvPr>
            <p:ph type="dt" sz="half" idx="10"/>
          </p:nvPr>
        </p:nvSpPr>
        <p:spPr/>
        <p:txBody>
          <a:bodyPr/>
          <a:lstStyle/>
          <a:p>
            <a:pPr>
              <a:defRPr/>
            </a:pPr>
            <a:r>
              <a:rPr lang="en-US" smtClean="0"/>
              <a:t>1/8/2013</a:t>
            </a:r>
            <a:endParaRPr lang="en-US" dirty="0"/>
          </a:p>
        </p:txBody>
      </p:sp>
      <p:sp>
        <p:nvSpPr>
          <p:cNvPr id="6" name="Footer Placeholder 5"/>
          <p:cNvSpPr>
            <a:spLocks noGrp="1"/>
          </p:cNvSpPr>
          <p:nvPr>
            <p:ph type="ftr" sz="quarter" idx="12"/>
          </p:nvPr>
        </p:nvSpPr>
        <p:spPr/>
        <p:txBody>
          <a:bodyPr/>
          <a:lstStyle/>
          <a:p>
            <a:pPr>
              <a:defRPr/>
            </a:pPr>
            <a:r>
              <a:rPr lang="en-US" smtClean="0"/>
              <a:t>Bluespec at Beihang</a:t>
            </a:r>
            <a:endParaRPr lang="en-US" dirty="0"/>
          </a:p>
        </p:txBody>
      </p:sp>
      <p:sp>
        <p:nvSpPr>
          <p:cNvPr id="9" name="Slide Number Placeholder 8"/>
          <p:cNvSpPr>
            <a:spLocks noGrp="1"/>
          </p:cNvSpPr>
          <p:nvPr>
            <p:ph type="sldNum" sz="quarter" idx="11"/>
          </p:nvPr>
        </p:nvSpPr>
        <p:spPr/>
        <p:txBody>
          <a:bodyPr/>
          <a:lstStyle/>
          <a:p>
            <a:pPr>
              <a:defRPr/>
            </a:pPr>
            <a:fld id="{4F9502F6-954B-46E9-AC05-33DEDF4CA0BF}" type="slidenum">
              <a:rPr lang="en-US" smtClean="0"/>
              <a:pPr>
                <a:defRPr/>
              </a:pPr>
              <a:t>20</a:t>
            </a:fld>
            <a:endParaRPr lang="en-US" dirty="0"/>
          </a:p>
        </p:txBody>
      </p:sp>
    </p:spTree>
    <p:extLst>
      <p:ext uri="{BB962C8B-B14F-4D97-AF65-F5344CB8AC3E}">
        <p14:creationId xmlns="" xmlns:p14="http://schemas.microsoft.com/office/powerpoint/2010/main" val="2139162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smtClean="0"/>
              <a:t>Correctness</a:t>
            </a:r>
          </a:p>
        </p:txBody>
      </p:sp>
      <p:sp>
        <p:nvSpPr>
          <p:cNvPr id="9219" name="Content Placeholder 88" descr="Rectangle: Click to edit Master text styles&#10;Second level&#10;Third level&#10;Fourth level&#10;Fifth level"/>
          <p:cNvSpPr>
            <a:spLocks noGrp="1"/>
          </p:cNvSpPr>
          <p:nvPr>
            <p:ph idx="1"/>
          </p:nvPr>
        </p:nvSpPr>
        <p:spPr>
          <a:xfrm>
            <a:off x="827088" y="4125913"/>
            <a:ext cx="7772400" cy="1978025"/>
          </a:xfrm>
        </p:spPr>
        <p:txBody>
          <a:bodyPr/>
          <a:lstStyle/>
          <a:p>
            <a:r>
              <a:rPr lang="en-US" sz="2400" smtClean="0"/>
              <a:t>Rules are allowed to fire in parallel only if the net state change is equivalent to sequential rule execution </a:t>
            </a:r>
          </a:p>
          <a:p>
            <a:r>
              <a:rPr lang="en-US" sz="2400" smtClean="0"/>
              <a:t>Consequence:</a:t>
            </a:r>
            <a:r>
              <a:rPr lang="en-US" sz="2400" smtClean="0">
                <a:sym typeface="Wingdings" pitchFamily="-96" charset="2"/>
              </a:rPr>
              <a:t> t</a:t>
            </a:r>
            <a:r>
              <a:rPr lang="en-US" sz="2400" smtClean="0"/>
              <a:t>he HW can never reach a state unexpected in the rule semantics</a:t>
            </a:r>
          </a:p>
          <a:p>
            <a:endParaRPr lang="en-US" sz="2400" smtClean="0"/>
          </a:p>
        </p:txBody>
      </p:sp>
      <p:sp>
        <p:nvSpPr>
          <p:cNvPr id="9220" name="Text Box 3"/>
          <p:cNvSpPr txBox="1">
            <a:spLocks noChangeArrowheads="1"/>
          </p:cNvSpPr>
          <p:nvPr/>
        </p:nvSpPr>
        <p:spPr bwMode="auto">
          <a:xfrm>
            <a:off x="752475" y="1990725"/>
            <a:ext cx="1014413" cy="457200"/>
          </a:xfrm>
          <a:prstGeom prst="rect">
            <a:avLst/>
          </a:prstGeom>
          <a:noFill/>
          <a:ln w="3175" algn="ctr">
            <a:noFill/>
            <a:miter lim="800000"/>
            <a:headEnd/>
            <a:tailEnd/>
          </a:ln>
        </p:spPr>
        <p:txBody>
          <a:bodyPr wrap="none">
            <a:spAutoFit/>
          </a:bodyPr>
          <a:lstStyle/>
          <a:p>
            <a:pPr marL="228600" indent="-228600">
              <a:spcBef>
                <a:spcPct val="50000"/>
              </a:spcBef>
            </a:pPr>
            <a:r>
              <a:rPr lang="en-US" sz="2400"/>
              <a:t>Rules</a:t>
            </a:r>
          </a:p>
        </p:txBody>
      </p:sp>
      <p:sp>
        <p:nvSpPr>
          <p:cNvPr id="9221" name="Text Box 4"/>
          <p:cNvSpPr txBox="1">
            <a:spLocks noChangeArrowheads="1"/>
          </p:cNvSpPr>
          <p:nvPr/>
        </p:nvSpPr>
        <p:spPr bwMode="auto">
          <a:xfrm>
            <a:off x="752475" y="2968625"/>
            <a:ext cx="714375" cy="457200"/>
          </a:xfrm>
          <a:prstGeom prst="rect">
            <a:avLst/>
          </a:prstGeom>
          <a:noFill/>
          <a:ln w="3175" algn="ctr">
            <a:noFill/>
            <a:miter lim="800000"/>
            <a:headEnd/>
            <a:tailEnd/>
          </a:ln>
        </p:spPr>
        <p:txBody>
          <a:bodyPr wrap="none">
            <a:spAutoFit/>
          </a:bodyPr>
          <a:lstStyle/>
          <a:p>
            <a:pPr marL="228600" indent="-228600">
              <a:spcBef>
                <a:spcPct val="50000"/>
              </a:spcBef>
            </a:pPr>
            <a:r>
              <a:rPr lang="en-US" sz="2400"/>
              <a:t>HW</a:t>
            </a:r>
          </a:p>
        </p:txBody>
      </p:sp>
      <p:sp>
        <p:nvSpPr>
          <p:cNvPr id="9222" name="Text Box 5"/>
          <p:cNvSpPr txBox="1">
            <a:spLocks noChangeArrowheads="1"/>
          </p:cNvSpPr>
          <p:nvPr/>
        </p:nvSpPr>
        <p:spPr bwMode="auto">
          <a:xfrm>
            <a:off x="3546475" y="1943100"/>
            <a:ext cx="381000"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Ri</a:t>
            </a:r>
          </a:p>
        </p:txBody>
      </p:sp>
      <p:sp>
        <p:nvSpPr>
          <p:cNvPr id="9223" name="Text Box 6"/>
          <p:cNvSpPr txBox="1">
            <a:spLocks noChangeArrowheads="1"/>
          </p:cNvSpPr>
          <p:nvPr/>
        </p:nvSpPr>
        <p:spPr bwMode="auto">
          <a:xfrm>
            <a:off x="3956050" y="1943100"/>
            <a:ext cx="395288"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Rj</a:t>
            </a:r>
          </a:p>
        </p:txBody>
      </p:sp>
      <p:sp>
        <p:nvSpPr>
          <p:cNvPr id="9224" name="Text Box 7"/>
          <p:cNvSpPr txBox="1">
            <a:spLocks noChangeArrowheads="1"/>
          </p:cNvSpPr>
          <p:nvPr/>
        </p:nvSpPr>
        <p:spPr bwMode="auto">
          <a:xfrm>
            <a:off x="4646613" y="1943100"/>
            <a:ext cx="446087"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Rk</a:t>
            </a:r>
          </a:p>
        </p:txBody>
      </p:sp>
      <p:grpSp>
        <p:nvGrpSpPr>
          <p:cNvPr id="9225" name="Group 8"/>
          <p:cNvGrpSpPr>
            <a:grpSpLocks/>
          </p:cNvGrpSpPr>
          <p:nvPr/>
        </p:nvGrpSpPr>
        <p:grpSpPr bwMode="auto">
          <a:xfrm>
            <a:off x="4419600" y="2243138"/>
            <a:ext cx="239713" cy="53975"/>
            <a:chOff x="1895" y="3653"/>
            <a:chExt cx="248" cy="56"/>
          </a:xfrm>
        </p:grpSpPr>
        <p:sp>
          <p:nvSpPr>
            <p:cNvPr id="9302" name="Oval 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303" name="Oval 1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304" name="Oval 1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9226" name="Line 12"/>
          <p:cNvSpPr>
            <a:spLocks noChangeShapeType="1"/>
          </p:cNvSpPr>
          <p:nvPr/>
        </p:nvSpPr>
        <p:spPr bwMode="auto">
          <a:xfrm>
            <a:off x="2886075" y="2270125"/>
            <a:ext cx="373063" cy="0"/>
          </a:xfrm>
          <a:prstGeom prst="line">
            <a:avLst/>
          </a:prstGeom>
          <a:noFill/>
          <a:ln w="3175">
            <a:solidFill>
              <a:srgbClr val="00CC00"/>
            </a:solidFill>
            <a:round/>
            <a:headEnd/>
            <a:tailEnd type="triangle" w="med" len="med"/>
          </a:ln>
        </p:spPr>
        <p:txBody>
          <a:bodyPr/>
          <a:lstStyle/>
          <a:p>
            <a:endParaRPr lang="en-US"/>
          </a:p>
        </p:txBody>
      </p:sp>
      <p:sp>
        <p:nvSpPr>
          <p:cNvPr id="9227" name="Line 13"/>
          <p:cNvSpPr>
            <a:spLocks noChangeShapeType="1"/>
          </p:cNvSpPr>
          <p:nvPr/>
        </p:nvSpPr>
        <p:spPr bwMode="auto">
          <a:xfrm>
            <a:off x="3254375" y="2270125"/>
            <a:ext cx="373063" cy="0"/>
          </a:xfrm>
          <a:prstGeom prst="line">
            <a:avLst/>
          </a:prstGeom>
          <a:noFill/>
          <a:ln w="3175">
            <a:solidFill>
              <a:schemeClr val="tx1"/>
            </a:solidFill>
            <a:round/>
            <a:headEnd/>
            <a:tailEnd type="triangle" w="med" len="med"/>
          </a:ln>
        </p:spPr>
        <p:txBody>
          <a:bodyPr/>
          <a:lstStyle/>
          <a:p>
            <a:endParaRPr lang="en-US"/>
          </a:p>
        </p:txBody>
      </p:sp>
      <p:sp>
        <p:nvSpPr>
          <p:cNvPr id="9228" name="Line 14"/>
          <p:cNvSpPr>
            <a:spLocks noChangeShapeType="1"/>
          </p:cNvSpPr>
          <p:nvPr/>
        </p:nvSpPr>
        <p:spPr bwMode="auto">
          <a:xfrm>
            <a:off x="3622675" y="2270125"/>
            <a:ext cx="373063" cy="0"/>
          </a:xfrm>
          <a:prstGeom prst="line">
            <a:avLst/>
          </a:prstGeom>
          <a:noFill/>
          <a:ln w="3175">
            <a:solidFill>
              <a:srgbClr val="F23838"/>
            </a:solidFill>
            <a:round/>
            <a:headEnd/>
            <a:tailEnd type="triangle" w="med" len="med"/>
          </a:ln>
        </p:spPr>
        <p:txBody>
          <a:bodyPr/>
          <a:lstStyle/>
          <a:p>
            <a:endParaRPr lang="en-US"/>
          </a:p>
        </p:txBody>
      </p:sp>
      <p:sp>
        <p:nvSpPr>
          <p:cNvPr id="9229" name="Line 15"/>
          <p:cNvSpPr>
            <a:spLocks noChangeShapeType="1"/>
          </p:cNvSpPr>
          <p:nvPr/>
        </p:nvSpPr>
        <p:spPr bwMode="auto">
          <a:xfrm>
            <a:off x="3990975" y="2270125"/>
            <a:ext cx="373063" cy="0"/>
          </a:xfrm>
          <a:prstGeom prst="line">
            <a:avLst/>
          </a:prstGeom>
          <a:noFill/>
          <a:ln w="3175">
            <a:solidFill>
              <a:srgbClr val="00CC00"/>
            </a:solidFill>
            <a:round/>
            <a:headEnd/>
            <a:tailEnd type="triangle" w="med" len="med"/>
          </a:ln>
        </p:spPr>
        <p:txBody>
          <a:bodyPr/>
          <a:lstStyle/>
          <a:p>
            <a:endParaRPr lang="en-US"/>
          </a:p>
        </p:txBody>
      </p:sp>
      <p:sp>
        <p:nvSpPr>
          <p:cNvPr id="9230" name="Line 16"/>
          <p:cNvSpPr>
            <a:spLocks noChangeShapeType="1"/>
          </p:cNvSpPr>
          <p:nvPr/>
        </p:nvSpPr>
        <p:spPr bwMode="auto">
          <a:xfrm>
            <a:off x="4727575" y="2270125"/>
            <a:ext cx="373063" cy="0"/>
          </a:xfrm>
          <a:prstGeom prst="line">
            <a:avLst/>
          </a:prstGeom>
          <a:noFill/>
          <a:ln w="3175">
            <a:solidFill>
              <a:schemeClr val="tx1"/>
            </a:solidFill>
            <a:round/>
            <a:headEnd/>
            <a:tailEnd type="triangle" w="med" len="med"/>
          </a:ln>
        </p:spPr>
        <p:txBody>
          <a:bodyPr/>
          <a:lstStyle/>
          <a:p>
            <a:endParaRPr lang="en-US"/>
          </a:p>
        </p:txBody>
      </p:sp>
      <p:sp>
        <p:nvSpPr>
          <p:cNvPr id="9231" name="Line 17"/>
          <p:cNvSpPr>
            <a:spLocks noChangeShapeType="1"/>
          </p:cNvSpPr>
          <p:nvPr/>
        </p:nvSpPr>
        <p:spPr bwMode="auto">
          <a:xfrm>
            <a:off x="5095875" y="2270125"/>
            <a:ext cx="373063" cy="0"/>
          </a:xfrm>
          <a:prstGeom prst="line">
            <a:avLst/>
          </a:prstGeom>
          <a:noFill/>
          <a:ln w="3175">
            <a:solidFill>
              <a:srgbClr val="F23838"/>
            </a:solidFill>
            <a:round/>
            <a:headEnd/>
            <a:tailEnd type="triangle" w="med" len="med"/>
          </a:ln>
        </p:spPr>
        <p:txBody>
          <a:bodyPr/>
          <a:lstStyle/>
          <a:p>
            <a:endParaRPr lang="en-US"/>
          </a:p>
        </p:txBody>
      </p:sp>
      <p:sp>
        <p:nvSpPr>
          <p:cNvPr id="9232" name="Line 18"/>
          <p:cNvSpPr>
            <a:spLocks noChangeShapeType="1"/>
          </p:cNvSpPr>
          <p:nvPr/>
        </p:nvSpPr>
        <p:spPr bwMode="auto">
          <a:xfrm>
            <a:off x="5464175" y="2270125"/>
            <a:ext cx="373063" cy="0"/>
          </a:xfrm>
          <a:prstGeom prst="line">
            <a:avLst/>
          </a:prstGeom>
          <a:noFill/>
          <a:ln w="3175">
            <a:solidFill>
              <a:srgbClr val="00CC00"/>
            </a:solidFill>
            <a:round/>
            <a:headEnd/>
            <a:tailEnd type="triangle" w="med" len="med"/>
          </a:ln>
        </p:spPr>
        <p:txBody>
          <a:bodyPr/>
          <a:lstStyle/>
          <a:p>
            <a:endParaRPr lang="en-US"/>
          </a:p>
        </p:txBody>
      </p:sp>
      <p:sp>
        <p:nvSpPr>
          <p:cNvPr id="9233" name="Line 19"/>
          <p:cNvSpPr>
            <a:spLocks noChangeShapeType="1"/>
          </p:cNvSpPr>
          <p:nvPr/>
        </p:nvSpPr>
        <p:spPr bwMode="auto">
          <a:xfrm>
            <a:off x="5832475" y="2270125"/>
            <a:ext cx="373063" cy="0"/>
          </a:xfrm>
          <a:prstGeom prst="line">
            <a:avLst/>
          </a:prstGeom>
          <a:noFill/>
          <a:ln w="3175">
            <a:solidFill>
              <a:schemeClr val="tx1"/>
            </a:solidFill>
            <a:round/>
            <a:headEnd/>
            <a:tailEnd type="triangle" w="med" len="med"/>
          </a:ln>
        </p:spPr>
        <p:txBody>
          <a:bodyPr/>
          <a:lstStyle/>
          <a:p>
            <a:endParaRPr lang="en-US"/>
          </a:p>
        </p:txBody>
      </p:sp>
      <p:sp>
        <p:nvSpPr>
          <p:cNvPr id="9234" name="Line 20"/>
          <p:cNvSpPr>
            <a:spLocks noChangeShapeType="1"/>
          </p:cNvSpPr>
          <p:nvPr/>
        </p:nvSpPr>
        <p:spPr bwMode="auto">
          <a:xfrm>
            <a:off x="2090738" y="2270125"/>
            <a:ext cx="373062" cy="0"/>
          </a:xfrm>
          <a:prstGeom prst="line">
            <a:avLst/>
          </a:prstGeom>
          <a:noFill/>
          <a:ln w="3175">
            <a:solidFill>
              <a:srgbClr val="F23838"/>
            </a:solidFill>
            <a:round/>
            <a:headEnd/>
            <a:tailEnd type="triangle" w="med" len="med"/>
          </a:ln>
        </p:spPr>
        <p:txBody>
          <a:bodyPr/>
          <a:lstStyle/>
          <a:p>
            <a:endParaRPr lang="en-US"/>
          </a:p>
        </p:txBody>
      </p:sp>
      <p:sp>
        <p:nvSpPr>
          <p:cNvPr id="9235" name="Line 21"/>
          <p:cNvSpPr>
            <a:spLocks noChangeShapeType="1"/>
          </p:cNvSpPr>
          <p:nvPr/>
        </p:nvSpPr>
        <p:spPr bwMode="auto">
          <a:xfrm>
            <a:off x="6569075" y="2270125"/>
            <a:ext cx="373063" cy="0"/>
          </a:xfrm>
          <a:prstGeom prst="line">
            <a:avLst/>
          </a:prstGeom>
          <a:noFill/>
          <a:ln w="3175">
            <a:solidFill>
              <a:srgbClr val="F23838"/>
            </a:solidFill>
            <a:round/>
            <a:headEnd/>
            <a:tailEnd type="triangle" w="med" len="med"/>
          </a:ln>
        </p:spPr>
        <p:txBody>
          <a:bodyPr/>
          <a:lstStyle/>
          <a:p>
            <a:endParaRPr lang="en-US"/>
          </a:p>
        </p:txBody>
      </p:sp>
      <p:sp>
        <p:nvSpPr>
          <p:cNvPr id="9236" name="Line 22"/>
          <p:cNvSpPr>
            <a:spLocks noChangeShapeType="1"/>
          </p:cNvSpPr>
          <p:nvPr/>
        </p:nvSpPr>
        <p:spPr bwMode="auto">
          <a:xfrm>
            <a:off x="6937375" y="2270125"/>
            <a:ext cx="373063" cy="0"/>
          </a:xfrm>
          <a:prstGeom prst="line">
            <a:avLst/>
          </a:prstGeom>
          <a:noFill/>
          <a:ln w="3175">
            <a:solidFill>
              <a:srgbClr val="00CC00"/>
            </a:solidFill>
            <a:round/>
            <a:headEnd/>
            <a:tailEnd type="triangle" w="med" len="med"/>
          </a:ln>
        </p:spPr>
        <p:txBody>
          <a:bodyPr/>
          <a:lstStyle/>
          <a:p>
            <a:endParaRPr lang="en-US"/>
          </a:p>
        </p:txBody>
      </p:sp>
      <p:sp>
        <p:nvSpPr>
          <p:cNvPr id="9237" name="Line 23"/>
          <p:cNvSpPr>
            <a:spLocks noChangeShapeType="1"/>
          </p:cNvSpPr>
          <p:nvPr/>
        </p:nvSpPr>
        <p:spPr bwMode="auto">
          <a:xfrm>
            <a:off x="7305675" y="2270125"/>
            <a:ext cx="373063" cy="0"/>
          </a:xfrm>
          <a:prstGeom prst="line">
            <a:avLst/>
          </a:prstGeom>
          <a:noFill/>
          <a:ln w="3175">
            <a:solidFill>
              <a:schemeClr val="tx1"/>
            </a:solidFill>
            <a:round/>
            <a:headEnd/>
            <a:tailEnd type="triangle" w="med" len="med"/>
          </a:ln>
        </p:spPr>
        <p:txBody>
          <a:bodyPr/>
          <a:lstStyle/>
          <a:p>
            <a:endParaRPr lang="en-US"/>
          </a:p>
        </p:txBody>
      </p:sp>
      <p:grpSp>
        <p:nvGrpSpPr>
          <p:cNvPr id="9238" name="Group 24"/>
          <p:cNvGrpSpPr>
            <a:grpSpLocks/>
          </p:cNvGrpSpPr>
          <p:nvPr/>
        </p:nvGrpSpPr>
        <p:grpSpPr bwMode="auto">
          <a:xfrm>
            <a:off x="2571750" y="2243138"/>
            <a:ext cx="239713" cy="53975"/>
            <a:chOff x="1895" y="3653"/>
            <a:chExt cx="248" cy="56"/>
          </a:xfrm>
        </p:grpSpPr>
        <p:sp>
          <p:nvSpPr>
            <p:cNvPr id="9299" name="Oval 25"/>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300" name="Oval 26"/>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301" name="Oval 27"/>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grpSp>
        <p:nvGrpSpPr>
          <p:cNvPr id="9239" name="Group 28"/>
          <p:cNvGrpSpPr>
            <a:grpSpLocks/>
          </p:cNvGrpSpPr>
          <p:nvPr/>
        </p:nvGrpSpPr>
        <p:grpSpPr bwMode="auto">
          <a:xfrm>
            <a:off x="6283325" y="2243138"/>
            <a:ext cx="239713" cy="53975"/>
            <a:chOff x="1895" y="3653"/>
            <a:chExt cx="248" cy="56"/>
          </a:xfrm>
        </p:grpSpPr>
        <p:sp>
          <p:nvSpPr>
            <p:cNvPr id="9296" name="Oval 2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297" name="Oval 3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298" name="Oval 3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grpSp>
        <p:nvGrpSpPr>
          <p:cNvPr id="9240" name="Group 32"/>
          <p:cNvGrpSpPr>
            <a:grpSpLocks/>
          </p:cNvGrpSpPr>
          <p:nvPr/>
        </p:nvGrpSpPr>
        <p:grpSpPr bwMode="auto">
          <a:xfrm>
            <a:off x="1809750" y="2243138"/>
            <a:ext cx="239713" cy="53975"/>
            <a:chOff x="1895" y="3653"/>
            <a:chExt cx="248" cy="56"/>
          </a:xfrm>
        </p:grpSpPr>
        <p:sp>
          <p:nvSpPr>
            <p:cNvPr id="9293" name="Oval 33"/>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294" name="Oval 34"/>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295" name="Oval 35"/>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grpSp>
        <p:nvGrpSpPr>
          <p:cNvPr id="9241" name="Group 36"/>
          <p:cNvGrpSpPr>
            <a:grpSpLocks/>
          </p:cNvGrpSpPr>
          <p:nvPr/>
        </p:nvGrpSpPr>
        <p:grpSpPr bwMode="auto">
          <a:xfrm>
            <a:off x="7731125" y="2243138"/>
            <a:ext cx="239713" cy="53975"/>
            <a:chOff x="1895" y="3653"/>
            <a:chExt cx="248" cy="56"/>
          </a:xfrm>
        </p:grpSpPr>
        <p:sp>
          <p:nvSpPr>
            <p:cNvPr id="9290" name="Oval 37"/>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291" name="Oval 38"/>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292" name="Oval 39"/>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9242" name="Line 40"/>
          <p:cNvSpPr>
            <a:spLocks noChangeShapeType="1"/>
          </p:cNvSpPr>
          <p:nvPr/>
        </p:nvSpPr>
        <p:spPr bwMode="auto">
          <a:xfrm>
            <a:off x="1714500" y="3187700"/>
            <a:ext cx="6705600" cy="0"/>
          </a:xfrm>
          <a:prstGeom prst="line">
            <a:avLst/>
          </a:prstGeom>
          <a:noFill/>
          <a:ln w="3175">
            <a:solidFill>
              <a:srgbClr val="000000"/>
            </a:solidFill>
            <a:round/>
            <a:headEnd/>
            <a:tailEnd type="triangle" w="med" len="med"/>
          </a:ln>
        </p:spPr>
        <p:txBody>
          <a:bodyPr/>
          <a:lstStyle/>
          <a:p>
            <a:endParaRPr lang="en-US"/>
          </a:p>
        </p:txBody>
      </p:sp>
      <p:sp>
        <p:nvSpPr>
          <p:cNvPr id="9243" name="Line 41"/>
          <p:cNvSpPr>
            <a:spLocks noChangeShapeType="1"/>
          </p:cNvSpPr>
          <p:nvPr/>
        </p:nvSpPr>
        <p:spPr bwMode="auto">
          <a:xfrm>
            <a:off x="5080000" y="2901950"/>
            <a:ext cx="0" cy="584200"/>
          </a:xfrm>
          <a:prstGeom prst="line">
            <a:avLst/>
          </a:prstGeom>
          <a:noFill/>
          <a:ln w="38100">
            <a:solidFill>
              <a:srgbClr val="000000"/>
            </a:solidFill>
            <a:round/>
            <a:headEnd/>
            <a:tailEnd/>
          </a:ln>
        </p:spPr>
        <p:txBody>
          <a:bodyPr/>
          <a:lstStyle/>
          <a:p>
            <a:endParaRPr lang="en-US"/>
          </a:p>
        </p:txBody>
      </p:sp>
      <p:sp>
        <p:nvSpPr>
          <p:cNvPr id="9244" name="Line 42"/>
          <p:cNvSpPr>
            <a:spLocks noChangeShapeType="1"/>
          </p:cNvSpPr>
          <p:nvPr/>
        </p:nvSpPr>
        <p:spPr bwMode="auto">
          <a:xfrm>
            <a:off x="2136775" y="2901950"/>
            <a:ext cx="0" cy="584200"/>
          </a:xfrm>
          <a:prstGeom prst="line">
            <a:avLst/>
          </a:prstGeom>
          <a:noFill/>
          <a:ln w="38100">
            <a:solidFill>
              <a:srgbClr val="000000"/>
            </a:solidFill>
            <a:round/>
            <a:headEnd/>
            <a:tailEnd/>
          </a:ln>
        </p:spPr>
        <p:txBody>
          <a:bodyPr/>
          <a:lstStyle/>
          <a:p>
            <a:endParaRPr lang="en-US"/>
          </a:p>
        </p:txBody>
      </p:sp>
      <p:sp>
        <p:nvSpPr>
          <p:cNvPr id="9245" name="Line 43"/>
          <p:cNvSpPr>
            <a:spLocks noChangeShapeType="1"/>
          </p:cNvSpPr>
          <p:nvPr/>
        </p:nvSpPr>
        <p:spPr bwMode="auto">
          <a:xfrm>
            <a:off x="6578600" y="2901950"/>
            <a:ext cx="0" cy="584200"/>
          </a:xfrm>
          <a:prstGeom prst="line">
            <a:avLst/>
          </a:prstGeom>
          <a:noFill/>
          <a:ln w="38100">
            <a:solidFill>
              <a:srgbClr val="000000"/>
            </a:solidFill>
            <a:round/>
            <a:headEnd/>
            <a:tailEnd/>
          </a:ln>
        </p:spPr>
        <p:txBody>
          <a:bodyPr/>
          <a:lstStyle/>
          <a:p>
            <a:endParaRPr lang="en-US"/>
          </a:p>
        </p:txBody>
      </p:sp>
      <p:sp>
        <p:nvSpPr>
          <p:cNvPr id="9246" name="Line 44"/>
          <p:cNvSpPr>
            <a:spLocks noChangeShapeType="1"/>
          </p:cNvSpPr>
          <p:nvPr/>
        </p:nvSpPr>
        <p:spPr bwMode="auto">
          <a:xfrm>
            <a:off x="3606800" y="2901950"/>
            <a:ext cx="0" cy="584200"/>
          </a:xfrm>
          <a:prstGeom prst="line">
            <a:avLst/>
          </a:prstGeom>
          <a:noFill/>
          <a:ln w="38100">
            <a:solidFill>
              <a:srgbClr val="000000"/>
            </a:solidFill>
            <a:round/>
            <a:headEnd/>
            <a:tailEnd/>
          </a:ln>
        </p:spPr>
        <p:txBody>
          <a:bodyPr/>
          <a:lstStyle/>
          <a:p>
            <a:endParaRPr lang="en-US"/>
          </a:p>
        </p:txBody>
      </p:sp>
      <p:sp>
        <p:nvSpPr>
          <p:cNvPr id="9247" name="Line 45"/>
          <p:cNvSpPr>
            <a:spLocks noChangeShapeType="1"/>
          </p:cNvSpPr>
          <p:nvPr/>
        </p:nvSpPr>
        <p:spPr bwMode="auto">
          <a:xfrm>
            <a:off x="8077200" y="2901950"/>
            <a:ext cx="0" cy="584200"/>
          </a:xfrm>
          <a:prstGeom prst="line">
            <a:avLst/>
          </a:prstGeom>
          <a:noFill/>
          <a:ln w="38100">
            <a:solidFill>
              <a:srgbClr val="000000"/>
            </a:solidFill>
            <a:round/>
            <a:headEnd/>
            <a:tailEnd/>
          </a:ln>
        </p:spPr>
        <p:txBody>
          <a:bodyPr/>
          <a:lstStyle/>
          <a:p>
            <a:endParaRPr lang="en-US"/>
          </a:p>
        </p:txBody>
      </p:sp>
      <p:sp>
        <p:nvSpPr>
          <p:cNvPr id="9248" name="Freeform 46"/>
          <p:cNvSpPr>
            <a:spLocks/>
          </p:cNvSpPr>
          <p:nvPr/>
        </p:nvSpPr>
        <p:spPr bwMode="auto">
          <a:xfrm>
            <a:off x="2136775" y="2044700"/>
            <a:ext cx="333375" cy="1190625"/>
          </a:xfrm>
          <a:custGeom>
            <a:avLst/>
            <a:gdLst>
              <a:gd name="T0" fmla="*/ 2147483647 w 210"/>
              <a:gd name="T1" fmla="*/ 0 h 750"/>
              <a:gd name="T2" fmla="*/ 2147483647 w 210"/>
              <a:gd name="T3" fmla="*/ 2147483647 h 750"/>
              <a:gd name="T4" fmla="*/ 0 w 210"/>
              <a:gd name="T5" fmla="*/ 2147483647 h 750"/>
              <a:gd name="T6" fmla="*/ 0 w 210"/>
              <a:gd name="T7" fmla="*/ 2147483647 h 750"/>
              <a:gd name="T8" fmla="*/ 0 60000 65536"/>
              <a:gd name="T9" fmla="*/ 0 60000 65536"/>
              <a:gd name="T10" fmla="*/ 0 60000 65536"/>
              <a:gd name="T11" fmla="*/ 0 60000 65536"/>
              <a:gd name="T12" fmla="*/ 0 w 210"/>
              <a:gd name="T13" fmla="*/ 0 h 750"/>
              <a:gd name="T14" fmla="*/ 210 w 210"/>
              <a:gd name="T15" fmla="*/ 750 h 750"/>
            </a:gdLst>
            <a:ahLst/>
            <a:cxnLst>
              <a:cxn ang="T8">
                <a:pos x="T0" y="T1"/>
              </a:cxn>
              <a:cxn ang="T9">
                <a:pos x="T2" y="T3"/>
              </a:cxn>
              <a:cxn ang="T10">
                <a:pos x="T4" y="T5"/>
              </a:cxn>
              <a:cxn ang="T11">
                <a:pos x="T6" y="T7"/>
              </a:cxn>
            </a:cxnLst>
            <a:rect l="T12" t="T13" r="T14" b="T15"/>
            <a:pathLst>
              <a:path w="210" h="750">
                <a:moveTo>
                  <a:pt x="210" y="0"/>
                </a:moveTo>
                <a:lnTo>
                  <a:pt x="210" y="318"/>
                </a:lnTo>
                <a:lnTo>
                  <a:pt x="0" y="498"/>
                </a:lnTo>
                <a:lnTo>
                  <a:pt x="0" y="750"/>
                </a:lnTo>
              </a:path>
            </a:pathLst>
          </a:custGeom>
          <a:noFill/>
          <a:ln w="3175">
            <a:solidFill>
              <a:srgbClr val="000000"/>
            </a:solidFill>
            <a:prstDash val="dash"/>
            <a:round/>
            <a:headEnd/>
            <a:tailEnd/>
          </a:ln>
        </p:spPr>
        <p:txBody>
          <a:bodyPr/>
          <a:lstStyle/>
          <a:p>
            <a:endParaRPr lang="en-US"/>
          </a:p>
        </p:txBody>
      </p:sp>
      <p:sp>
        <p:nvSpPr>
          <p:cNvPr id="9249" name="Freeform 47"/>
          <p:cNvSpPr>
            <a:spLocks/>
          </p:cNvSpPr>
          <p:nvPr/>
        </p:nvSpPr>
        <p:spPr bwMode="auto">
          <a:xfrm>
            <a:off x="5842000" y="2035175"/>
            <a:ext cx="723900" cy="1190625"/>
          </a:xfrm>
          <a:custGeom>
            <a:avLst/>
            <a:gdLst>
              <a:gd name="T0" fmla="*/ 0 w 456"/>
              <a:gd name="T1" fmla="*/ 0 h 750"/>
              <a:gd name="T2" fmla="*/ 0 w 456"/>
              <a:gd name="T3" fmla="*/ 2147483647 h 750"/>
              <a:gd name="T4" fmla="*/ 2147483647 w 456"/>
              <a:gd name="T5" fmla="*/ 2147483647 h 750"/>
              <a:gd name="T6" fmla="*/ 2147483647 w 456"/>
              <a:gd name="T7" fmla="*/ 2147483647 h 750"/>
              <a:gd name="T8" fmla="*/ 0 60000 65536"/>
              <a:gd name="T9" fmla="*/ 0 60000 65536"/>
              <a:gd name="T10" fmla="*/ 0 60000 65536"/>
              <a:gd name="T11" fmla="*/ 0 60000 65536"/>
              <a:gd name="T12" fmla="*/ 0 w 456"/>
              <a:gd name="T13" fmla="*/ 0 h 750"/>
              <a:gd name="T14" fmla="*/ 456 w 456"/>
              <a:gd name="T15" fmla="*/ 750 h 750"/>
            </a:gdLst>
            <a:ahLst/>
            <a:cxnLst>
              <a:cxn ang="T8">
                <a:pos x="T0" y="T1"/>
              </a:cxn>
              <a:cxn ang="T9">
                <a:pos x="T2" y="T3"/>
              </a:cxn>
              <a:cxn ang="T10">
                <a:pos x="T4" y="T5"/>
              </a:cxn>
              <a:cxn ang="T11">
                <a:pos x="T6" y="T7"/>
              </a:cxn>
            </a:cxnLst>
            <a:rect l="T12" t="T13" r="T14" b="T15"/>
            <a:pathLst>
              <a:path w="456" h="750">
                <a:moveTo>
                  <a:pt x="0" y="0"/>
                </a:moveTo>
                <a:lnTo>
                  <a:pt x="0" y="324"/>
                </a:lnTo>
                <a:lnTo>
                  <a:pt x="456" y="498"/>
                </a:lnTo>
                <a:lnTo>
                  <a:pt x="456" y="750"/>
                </a:lnTo>
              </a:path>
            </a:pathLst>
          </a:custGeom>
          <a:noFill/>
          <a:ln w="3175">
            <a:solidFill>
              <a:srgbClr val="000000"/>
            </a:solidFill>
            <a:prstDash val="dash"/>
            <a:round/>
            <a:headEnd/>
            <a:tailEnd/>
          </a:ln>
        </p:spPr>
        <p:txBody>
          <a:bodyPr/>
          <a:lstStyle/>
          <a:p>
            <a:endParaRPr lang="en-US"/>
          </a:p>
        </p:txBody>
      </p:sp>
      <p:sp>
        <p:nvSpPr>
          <p:cNvPr id="9250" name="Line 48"/>
          <p:cNvSpPr>
            <a:spLocks noChangeShapeType="1"/>
          </p:cNvSpPr>
          <p:nvPr/>
        </p:nvSpPr>
        <p:spPr bwMode="auto">
          <a:xfrm>
            <a:off x="5080000" y="2035175"/>
            <a:ext cx="0" cy="1692275"/>
          </a:xfrm>
          <a:prstGeom prst="line">
            <a:avLst/>
          </a:prstGeom>
          <a:noFill/>
          <a:ln w="3175">
            <a:solidFill>
              <a:srgbClr val="000000"/>
            </a:solidFill>
            <a:prstDash val="dash"/>
            <a:round/>
            <a:headEnd/>
            <a:tailEnd/>
          </a:ln>
        </p:spPr>
        <p:txBody>
          <a:bodyPr/>
          <a:lstStyle/>
          <a:p>
            <a:endParaRPr lang="en-US"/>
          </a:p>
        </p:txBody>
      </p:sp>
      <p:sp>
        <p:nvSpPr>
          <p:cNvPr id="9251" name="Line 49"/>
          <p:cNvSpPr>
            <a:spLocks noChangeShapeType="1"/>
          </p:cNvSpPr>
          <p:nvPr/>
        </p:nvSpPr>
        <p:spPr bwMode="auto">
          <a:xfrm>
            <a:off x="3603625" y="2035175"/>
            <a:ext cx="0" cy="1657350"/>
          </a:xfrm>
          <a:prstGeom prst="line">
            <a:avLst/>
          </a:prstGeom>
          <a:noFill/>
          <a:ln w="3175">
            <a:solidFill>
              <a:srgbClr val="000000"/>
            </a:solidFill>
            <a:prstDash val="dash"/>
            <a:round/>
            <a:headEnd/>
            <a:tailEnd/>
          </a:ln>
        </p:spPr>
        <p:txBody>
          <a:bodyPr/>
          <a:lstStyle/>
          <a:p>
            <a:endParaRPr lang="en-US"/>
          </a:p>
        </p:txBody>
      </p:sp>
      <p:sp>
        <p:nvSpPr>
          <p:cNvPr id="9252" name="Text Box 50"/>
          <p:cNvSpPr txBox="1">
            <a:spLocks noChangeArrowheads="1"/>
          </p:cNvSpPr>
          <p:nvPr/>
        </p:nvSpPr>
        <p:spPr bwMode="auto">
          <a:xfrm>
            <a:off x="8226425" y="3159125"/>
            <a:ext cx="803275" cy="336550"/>
          </a:xfrm>
          <a:prstGeom prst="rect">
            <a:avLst/>
          </a:prstGeom>
          <a:noFill/>
          <a:ln w="3175" algn="ctr">
            <a:noFill/>
            <a:miter lim="800000"/>
            <a:headEnd/>
            <a:tailEnd/>
          </a:ln>
        </p:spPr>
        <p:txBody>
          <a:bodyPr wrap="none">
            <a:spAutoFit/>
          </a:bodyPr>
          <a:lstStyle/>
          <a:p>
            <a:pPr marL="228600" indent="-228600">
              <a:spcBef>
                <a:spcPct val="50000"/>
              </a:spcBef>
            </a:pPr>
            <a:r>
              <a:rPr lang="en-US" sz="1600" i="1">
                <a:solidFill>
                  <a:srgbClr val="000000"/>
                </a:solidFill>
              </a:rPr>
              <a:t>clocks</a:t>
            </a:r>
          </a:p>
        </p:txBody>
      </p:sp>
      <p:sp>
        <p:nvSpPr>
          <p:cNvPr id="9253" name="Text Box 51"/>
          <p:cNvSpPr txBox="1">
            <a:spLocks noChangeArrowheads="1"/>
          </p:cNvSpPr>
          <p:nvPr/>
        </p:nvSpPr>
        <p:spPr bwMode="auto">
          <a:xfrm>
            <a:off x="8283575" y="1890713"/>
            <a:ext cx="723900" cy="703262"/>
          </a:xfrm>
          <a:prstGeom prst="rect">
            <a:avLst/>
          </a:prstGeom>
          <a:noFill/>
          <a:ln w="3175" algn="ctr">
            <a:noFill/>
            <a:miter lim="800000"/>
            <a:headEnd/>
            <a:tailEnd/>
          </a:ln>
        </p:spPr>
        <p:txBody>
          <a:bodyPr wrap="none">
            <a:spAutoFit/>
          </a:bodyPr>
          <a:lstStyle/>
          <a:p>
            <a:pPr marL="228600" indent="-228600">
              <a:spcBef>
                <a:spcPct val="50000"/>
              </a:spcBef>
            </a:pPr>
            <a:r>
              <a:rPr lang="en-US" sz="1600" i="1">
                <a:solidFill>
                  <a:srgbClr val="000000"/>
                </a:solidFill>
              </a:rPr>
              <a:t>rule</a:t>
            </a:r>
          </a:p>
          <a:p>
            <a:pPr marL="228600" indent="-228600">
              <a:spcBef>
                <a:spcPct val="50000"/>
              </a:spcBef>
            </a:pPr>
            <a:r>
              <a:rPr lang="en-US" sz="1600" i="1">
                <a:solidFill>
                  <a:srgbClr val="000000"/>
                </a:solidFill>
              </a:rPr>
              <a:t>steps</a:t>
            </a:r>
          </a:p>
        </p:txBody>
      </p:sp>
      <p:sp>
        <p:nvSpPr>
          <p:cNvPr id="9254" name="Line 52"/>
          <p:cNvSpPr>
            <a:spLocks noChangeShapeType="1"/>
          </p:cNvSpPr>
          <p:nvPr/>
        </p:nvSpPr>
        <p:spPr bwMode="auto">
          <a:xfrm>
            <a:off x="8243888" y="2259013"/>
            <a:ext cx="373062" cy="0"/>
          </a:xfrm>
          <a:prstGeom prst="line">
            <a:avLst/>
          </a:prstGeom>
          <a:noFill/>
          <a:ln w="3175">
            <a:solidFill>
              <a:srgbClr val="F23838"/>
            </a:solidFill>
            <a:round/>
            <a:headEnd/>
            <a:tailEnd type="triangle" w="med" len="med"/>
          </a:ln>
        </p:spPr>
        <p:txBody>
          <a:bodyPr/>
          <a:lstStyle/>
          <a:p>
            <a:endParaRPr lang="en-US"/>
          </a:p>
        </p:txBody>
      </p:sp>
      <p:sp>
        <p:nvSpPr>
          <p:cNvPr id="9255" name="Line 53"/>
          <p:cNvSpPr>
            <a:spLocks noChangeShapeType="1"/>
          </p:cNvSpPr>
          <p:nvPr/>
        </p:nvSpPr>
        <p:spPr bwMode="auto">
          <a:xfrm>
            <a:off x="8612188" y="2259013"/>
            <a:ext cx="373062" cy="0"/>
          </a:xfrm>
          <a:prstGeom prst="line">
            <a:avLst/>
          </a:prstGeom>
          <a:noFill/>
          <a:ln w="3175">
            <a:solidFill>
              <a:srgbClr val="00CC00"/>
            </a:solidFill>
            <a:round/>
            <a:headEnd/>
            <a:tailEnd type="triangle" w="med" len="med"/>
          </a:ln>
        </p:spPr>
        <p:txBody>
          <a:bodyPr/>
          <a:lstStyle/>
          <a:p>
            <a:endParaRPr lang="en-US"/>
          </a:p>
        </p:txBody>
      </p:sp>
      <p:sp>
        <p:nvSpPr>
          <p:cNvPr id="9256" name="AutoShape 54"/>
          <p:cNvSpPr>
            <a:spLocks noChangeArrowheads="1"/>
          </p:cNvSpPr>
          <p:nvPr/>
        </p:nvSpPr>
        <p:spPr bwMode="auto">
          <a:xfrm>
            <a:off x="3681413" y="2681288"/>
            <a:ext cx="1320800" cy="1063625"/>
          </a:xfrm>
          <a:prstGeom prst="roundRect">
            <a:avLst>
              <a:gd name="adj" fmla="val 16667"/>
            </a:avLst>
          </a:prstGeom>
          <a:solidFill>
            <a:schemeClr val="accent1"/>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257" name="Text Box 55"/>
          <p:cNvSpPr txBox="1">
            <a:spLocks noChangeArrowheads="1"/>
          </p:cNvSpPr>
          <p:nvPr/>
        </p:nvSpPr>
        <p:spPr bwMode="auto">
          <a:xfrm>
            <a:off x="4151313" y="3392488"/>
            <a:ext cx="381000"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Ri</a:t>
            </a:r>
          </a:p>
        </p:txBody>
      </p:sp>
      <p:sp>
        <p:nvSpPr>
          <p:cNvPr id="9258" name="Text Box 56"/>
          <p:cNvSpPr txBox="1">
            <a:spLocks noChangeArrowheads="1"/>
          </p:cNvSpPr>
          <p:nvPr/>
        </p:nvSpPr>
        <p:spPr bwMode="auto">
          <a:xfrm>
            <a:off x="4162425" y="2657475"/>
            <a:ext cx="395288"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Rj</a:t>
            </a:r>
          </a:p>
        </p:txBody>
      </p:sp>
      <p:sp>
        <p:nvSpPr>
          <p:cNvPr id="9259" name="Text Box 57"/>
          <p:cNvSpPr txBox="1">
            <a:spLocks noChangeArrowheads="1"/>
          </p:cNvSpPr>
          <p:nvPr/>
        </p:nvSpPr>
        <p:spPr bwMode="auto">
          <a:xfrm>
            <a:off x="4151313" y="2981325"/>
            <a:ext cx="446087" cy="336550"/>
          </a:xfrm>
          <a:prstGeom prst="rect">
            <a:avLst/>
          </a:prstGeom>
          <a:noFill/>
          <a:ln w="3175" algn="ctr">
            <a:noFill/>
            <a:miter lim="800000"/>
            <a:headEnd/>
            <a:tailEnd/>
          </a:ln>
        </p:spPr>
        <p:txBody>
          <a:bodyPr wrap="none">
            <a:spAutoFit/>
          </a:bodyPr>
          <a:lstStyle/>
          <a:p>
            <a:pPr marL="228600" indent="-228600">
              <a:spcBef>
                <a:spcPct val="50000"/>
              </a:spcBef>
            </a:pPr>
            <a:r>
              <a:rPr lang="en-US" sz="1600"/>
              <a:t>Rk</a:t>
            </a:r>
          </a:p>
        </p:txBody>
      </p:sp>
      <p:grpSp>
        <p:nvGrpSpPr>
          <p:cNvPr id="9260" name="Group 58"/>
          <p:cNvGrpSpPr>
            <a:grpSpLocks/>
          </p:cNvGrpSpPr>
          <p:nvPr/>
        </p:nvGrpSpPr>
        <p:grpSpPr bwMode="auto">
          <a:xfrm>
            <a:off x="4227513" y="3333750"/>
            <a:ext cx="239712" cy="53975"/>
            <a:chOff x="1895" y="3653"/>
            <a:chExt cx="248" cy="56"/>
          </a:xfrm>
        </p:grpSpPr>
        <p:sp>
          <p:nvSpPr>
            <p:cNvPr id="9287" name="Oval 5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288" name="Oval 6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9289" name="Oval 6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9261" name="Freeform 63"/>
          <p:cNvSpPr>
            <a:spLocks/>
          </p:cNvSpPr>
          <p:nvPr/>
        </p:nvSpPr>
        <p:spPr bwMode="auto">
          <a:xfrm>
            <a:off x="8069263" y="1985963"/>
            <a:ext cx="165100" cy="1179512"/>
          </a:xfrm>
          <a:custGeom>
            <a:avLst/>
            <a:gdLst>
              <a:gd name="T0" fmla="*/ 2147483647 w 104"/>
              <a:gd name="T1" fmla="*/ 0 h 743"/>
              <a:gd name="T2" fmla="*/ 2147483647 w 104"/>
              <a:gd name="T3" fmla="*/ 2147483647 h 743"/>
              <a:gd name="T4" fmla="*/ 0 w 104"/>
              <a:gd name="T5" fmla="*/ 2147483647 h 743"/>
              <a:gd name="T6" fmla="*/ 0 w 104"/>
              <a:gd name="T7" fmla="*/ 2147483647 h 743"/>
              <a:gd name="T8" fmla="*/ 0 60000 65536"/>
              <a:gd name="T9" fmla="*/ 0 60000 65536"/>
              <a:gd name="T10" fmla="*/ 0 60000 65536"/>
              <a:gd name="T11" fmla="*/ 0 60000 65536"/>
              <a:gd name="T12" fmla="*/ 0 w 104"/>
              <a:gd name="T13" fmla="*/ 0 h 743"/>
              <a:gd name="T14" fmla="*/ 104 w 104"/>
              <a:gd name="T15" fmla="*/ 743 h 743"/>
            </a:gdLst>
            <a:ahLst/>
            <a:cxnLst>
              <a:cxn ang="T8">
                <a:pos x="T0" y="T1"/>
              </a:cxn>
              <a:cxn ang="T9">
                <a:pos x="T2" y="T3"/>
              </a:cxn>
              <a:cxn ang="T10">
                <a:pos x="T4" y="T5"/>
              </a:cxn>
              <a:cxn ang="T11">
                <a:pos x="T6" y="T7"/>
              </a:cxn>
            </a:cxnLst>
            <a:rect l="T12" t="T13" r="T14" b="T15"/>
            <a:pathLst>
              <a:path w="104" h="743">
                <a:moveTo>
                  <a:pt x="104" y="0"/>
                </a:moveTo>
                <a:lnTo>
                  <a:pt x="104" y="318"/>
                </a:lnTo>
                <a:lnTo>
                  <a:pt x="0" y="492"/>
                </a:lnTo>
                <a:lnTo>
                  <a:pt x="0" y="743"/>
                </a:lnTo>
              </a:path>
            </a:pathLst>
          </a:custGeom>
          <a:noFill/>
          <a:ln w="3175">
            <a:solidFill>
              <a:srgbClr val="000000"/>
            </a:solidFill>
            <a:prstDash val="dash"/>
            <a:round/>
            <a:headEnd/>
            <a:tailEnd/>
          </a:ln>
        </p:spPr>
        <p:txBody>
          <a:bodyPr/>
          <a:lstStyle/>
          <a:p>
            <a:endParaRPr lang="en-US"/>
          </a:p>
        </p:txBody>
      </p:sp>
      <p:sp>
        <p:nvSpPr>
          <p:cNvPr id="9262" name="Line 64"/>
          <p:cNvSpPr>
            <a:spLocks noChangeShapeType="1"/>
          </p:cNvSpPr>
          <p:nvPr/>
        </p:nvSpPr>
        <p:spPr bwMode="auto">
          <a:xfrm>
            <a:off x="3608388" y="3656013"/>
            <a:ext cx="1463675" cy="0"/>
          </a:xfrm>
          <a:prstGeom prst="line">
            <a:avLst/>
          </a:prstGeom>
          <a:noFill/>
          <a:ln w="3175">
            <a:solidFill>
              <a:srgbClr val="F23838"/>
            </a:solidFill>
            <a:round/>
            <a:headEnd/>
            <a:tailEnd type="triangle" w="med" len="med"/>
          </a:ln>
        </p:spPr>
        <p:txBody>
          <a:bodyPr/>
          <a:lstStyle/>
          <a:p>
            <a:endParaRPr lang="en-US"/>
          </a:p>
        </p:txBody>
      </p:sp>
      <p:sp>
        <p:nvSpPr>
          <p:cNvPr id="9263" name="Line 65"/>
          <p:cNvSpPr>
            <a:spLocks noChangeShapeType="1"/>
          </p:cNvSpPr>
          <p:nvPr/>
        </p:nvSpPr>
        <p:spPr bwMode="auto">
          <a:xfrm>
            <a:off x="3621088" y="2944813"/>
            <a:ext cx="1463675" cy="0"/>
          </a:xfrm>
          <a:prstGeom prst="line">
            <a:avLst/>
          </a:prstGeom>
          <a:noFill/>
          <a:ln w="3175">
            <a:solidFill>
              <a:srgbClr val="00CC00"/>
            </a:solidFill>
            <a:round/>
            <a:headEnd/>
            <a:tailEnd type="triangle" w="med" len="med"/>
          </a:ln>
        </p:spPr>
        <p:txBody>
          <a:bodyPr/>
          <a:lstStyle/>
          <a:p>
            <a:endParaRPr lang="en-US"/>
          </a:p>
        </p:txBody>
      </p:sp>
      <p:sp>
        <p:nvSpPr>
          <p:cNvPr id="9264" name="Line 66"/>
          <p:cNvSpPr>
            <a:spLocks noChangeShapeType="1"/>
          </p:cNvSpPr>
          <p:nvPr/>
        </p:nvSpPr>
        <p:spPr bwMode="auto">
          <a:xfrm>
            <a:off x="3613150" y="3244850"/>
            <a:ext cx="1450975" cy="0"/>
          </a:xfrm>
          <a:prstGeom prst="line">
            <a:avLst/>
          </a:prstGeom>
          <a:noFill/>
          <a:ln w="3175">
            <a:solidFill>
              <a:schemeClr val="tx1"/>
            </a:solidFill>
            <a:round/>
            <a:headEnd/>
            <a:tailEnd type="triangle" w="med" len="med"/>
          </a:ln>
        </p:spPr>
        <p:txBody>
          <a:bodyPr/>
          <a:lstStyle/>
          <a:p>
            <a:endParaRPr lang="en-US"/>
          </a:p>
        </p:txBody>
      </p:sp>
      <p:sp>
        <p:nvSpPr>
          <p:cNvPr id="9265" name="Line 67"/>
          <p:cNvSpPr>
            <a:spLocks noChangeShapeType="1"/>
          </p:cNvSpPr>
          <p:nvPr/>
        </p:nvSpPr>
        <p:spPr bwMode="auto">
          <a:xfrm>
            <a:off x="2466975" y="2174875"/>
            <a:ext cx="0" cy="185738"/>
          </a:xfrm>
          <a:prstGeom prst="line">
            <a:avLst/>
          </a:prstGeom>
          <a:noFill/>
          <a:ln w="38100">
            <a:solidFill>
              <a:srgbClr val="000000"/>
            </a:solidFill>
            <a:round/>
            <a:headEnd/>
            <a:tailEnd/>
          </a:ln>
        </p:spPr>
        <p:txBody>
          <a:bodyPr/>
          <a:lstStyle/>
          <a:p>
            <a:endParaRPr lang="en-US"/>
          </a:p>
        </p:txBody>
      </p:sp>
      <p:sp>
        <p:nvSpPr>
          <p:cNvPr id="9266" name="Line 68"/>
          <p:cNvSpPr>
            <a:spLocks noChangeShapeType="1"/>
          </p:cNvSpPr>
          <p:nvPr/>
        </p:nvSpPr>
        <p:spPr bwMode="auto">
          <a:xfrm>
            <a:off x="3608388" y="2171700"/>
            <a:ext cx="0" cy="185738"/>
          </a:xfrm>
          <a:prstGeom prst="line">
            <a:avLst/>
          </a:prstGeom>
          <a:noFill/>
          <a:ln w="38100">
            <a:solidFill>
              <a:srgbClr val="000000"/>
            </a:solidFill>
            <a:round/>
            <a:headEnd/>
            <a:tailEnd/>
          </a:ln>
        </p:spPr>
        <p:txBody>
          <a:bodyPr/>
          <a:lstStyle/>
          <a:p>
            <a:endParaRPr lang="en-US"/>
          </a:p>
        </p:txBody>
      </p:sp>
      <p:sp>
        <p:nvSpPr>
          <p:cNvPr id="9267" name="Line 69"/>
          <p:cNvSpPr>
            <a:spLocks noChangeShapeType="1"/>
          </p:cNvSpPr>
          <p:nvPr/>
        </p:nvSpPr>
        <p:spPr bwMode="auto">
          <a:xfrm>
            <a:off x="5094288" y="2168525"/>
            <a:ext cx="0" cy="185738"/>
          </a:xfrm>
          <a:prstGeom prst="line">
            <a:avLst/>
          </a:prstGeom>
          <a:noFill/>
          <a:ln w="38100">
            <a:solidFill>
              <a:srgbClr val="000000"/>
            </a:solidFill>
            <a:round/>
            <a:headEnd/>
            <a:tailEnd/>
          </a:ln>
        </p:spPr>
        <p:txBody>
          <a:bodyPr/>
          <a:lstStyle/>
          <a:p>
            <a:endParaRPr lang="en-US"/>
          </a:p>
        </p:txBody>
      </p:sp>
      <p:sp>
        <p:nvSpPr>
          <p:cNvPr id="9268" name="Line 70"/>
          <p:cNvSpPr>
            <a:spLocks noChangeShapeType="1"/>
          </p:cNvSpPr>
          <p:nvPr/>
        </p:nvSpPr>
        <p:spPr bwMode="auto">
          <a:xfrm>
            <a:off x="5835650" y="2165350"/>
            <a:ext cx="0" cy="185738"/>
          </a:xfrm>
          <a:prstGeom prst="line">
            <a:avLst/>
          </a:prstGeom>
          <a:noFill/>
          <a:ln w="38100">
            <a:solidFill>
              <a:srgbClr val="000000"/>
            </a:solidFill>
            <a:round/>
            <a:headEnd/>
            <a:tailEnd/>
          </a:ln>
        </p:spPr>
        <p:txBody>
          <a:bodyPr/>
          <a:lstStyle/>
          <a:p>
            <a:endParaRPr lang="en-US"/>
          </a:p>
        </p:txBody>
      </p:sp>
      <p:sp>
        <p:nvSpPr>
          <p:cNvPr id="9269" name="Line 71"/>
          <p:cNvSpPr>
            <a:spLocks noChangeShapeType="1"/>
          </p:cNvSpPr>
          <p:nvPr/>
        </p:nvSpPr>
        <p:spPr bwMode="auto">
          <a:xfrm>
            <a:off x="8232775" y="2173288"/>
            <a:ext cx="0" cy="185737"/>
          </a:xfrm>
          <a:prstGeom prst="line">
            <a:avLst/>
          </a:prstGeom>
          <a:noFill/>
          <a:ln w="38100">
            <a:solidFill>
              <a:srgbClr val="000000"/>
            </a:solidFill>
            <a:round/>
            <a:headEnd/>
            <a:tailEnd/>
          </a:ln>
        </p:spPr>
        <p:txBody>
          <a:bodyPr/>
          <a:lstStyle/>
          <a:p>
            <a:endParaRPr lang="en-US"/>
          </a:p>
        </p:txBody>
      </p:sp>
      <p:sp>
        <p:nvSpPr>
          <p:cNvPr id="9270" name="Line 72"/>
          <p:cNvSpPr>
            <a:spLocks noChangeShapeType="1"/>
          </p:cNvSpPr>
          <p:nvPr/>
        </p:nvSpPr>
        <p:spPr bwMode="auto">
          <a:xfrm>
            <a:off x="3983038" y="2168525"/>
            <a:ext cx="0" cy="185738"/>
          </a:xfrm>
          <a:prstGeom prst="line">
            <a:avLst/>
          </a:prstGeom>
          <a:noFill/>
          <a:ln w="38100">
            <a:solidFill>
              <a:srgbClr val="000000"/>
            </a:solidFill>
            <a:round/>
            <a:headEnd/>
            <a:tailEnd/>
          </a:ln>
        </p:spPr>
        <p:txBody>
          <a:bodyPr/>
          <a:lstStyle/>
          <a:p>
            <a:endParaRPr lang="en-US"/>
          </a:p>
        </p:txBody>
      </p:sp>
      <p:sp>
        <p:nvSpPr>
          <p:cNvPr id="9271" name="Line 73"/>
          <p:cNvSpPr>
            <a:spLocks noChangeShapeType="1"/>
          </p:cNvSpPr>
          <p:nvPr/>
        </p:nvSpPr>
        <p:spPr bwMode="auto">
          <a:xfrm>
            <a:off x="4357688" y="2165350"/>
            <a:ext cx="0" cy="185738"/>
          </a:xfrm>
          <a:prstGeom prst="line">
            <a:avLst/>
          </a:prstGeom>
          <a:noFill/>
          <a:ln w="38100">
            <a:solidFill>
              <a:srgbClr val="000000"/>
            </a:solidFill>
            <a:round/>
            <a:headEnd/>
            <a:tailEnd/>
          </a:ln>
        </p:spPr>
        <p:txBody>
          <a:bodyPr/>
          <a:lstStyle/>
          <a:p>
            <a:endParaRPr lang="en-US"/>
          </a:p>
        </p:txBody>
      </p:sp>
      <p:sp>
        <p:nvSpPr>
          <p:cNvPr id="9272" name="Line 74"/>
          <p:cNvSpPr>
            <a:spLocks noChangeShapeType="1"/>
          </p:cNvSpPr>
          <p:nvPr/>
        </p:nvSpPr>
        <p:spPr bwMode="auto">
          <a:xfrm>
            <a:off x="4732338" y="2162175"/>
            <a:ext cx="0" cy="185738"/>
          </a:xfrm>
          <a:prstGeom prst="line">
            <a:avLst/>
          </a:prstGeom>
          <a:noFill/>
          <a:ln w="38100">
            <a:solidFill>
              <a:srgbClr val="000000"/>
            </a:solidFill>
            <a:round/>
            <a:headEnd/>
            <a:tailEnd/>
          </a:ln>
        </p:spPr>
        <p:txBody>
          <a:bodyPr/>
          <a:lstStyle/>
          <a:p>
            <a:endParaRPr lang="en-US"/>
          </a:p>
        </p:txBody>
      </p:sp>
      <p:sp>
        <p:nvSpPr>
          <p:cNvPr id="9273" name="Line 75"/>
          <p:cNvSpPr>
            <a:spLocks noChangeShapeType="1"/>
          </p:cNvSpPr>
          <p:nvPr/>
        </p:nvSpPr>
        <p:spPr bwMode="auto">
          <a:xfrm>
            <a:off x="5473700" y="2170113"/>
            <a:ext cx="0" cy="185737"/>
          </a:xfrm>
          <a:prstGeom prst="line">
            <a:avLst/>
          </a:prstGeom>
          <a:noFill/>
          <a:ln w="38100">
            <a:solidFill>
              <a:srgbClr val="000000"/>
            </a:solidFill>
            <a:round/>
            <a:headEnd/>
            <a:tailEnd/>
          </a:ln>
        </p:spPr>
        <p:txBody>
          <a:bodyPr/>
          <a:lstStyle/>
          <a:p>
            <a:endParaRPr lang="en-US"/>
          </a:p>
        </p:txBody>
      </p:sp>
      <p:sp>
        <p:nvSpPr>
          <p:cNvPr id="9274" name="Line 76"/>
          <p:cNvSpPr>
            <a:spLocks noChangeShapeType="1"/>
          </p:cNvSpPr>
          <p:nvPr/>
        </p:nvSpPr>
        <p:spPr bwMode="auto">
          <a:xfrm>
            <a:off x="6203950" y="2178050"/>
            <a:ext cx="0" cy="185738"/>
          </a:xfrm>
          <a:prstGeom prst="line">
            <a:avLst/>
          </a:prstGeom>
          <a:noFill/>
          <a:ln w="38100">
            <a:solidFill>
              <a:srgbClr val="000000"/>
            </a:solidFill>
            <a:round/>
            <a:headEnd/>
            <a:tailEnd/>
          </a:ln>
        </p:spPr>
        <p:txBody>
          <a:bodyPr/>
          <a:lstStyle/>
          <a:p>
            <a:endParaRPr lang="en-US"/>
          </a:p>
        </p:txBody>
      </p:sp>
      <p:sp>
        <p:nvSpPr>
          <p:cNvPr id="9275" name="Line 77"/>
          <p:cNvSpPr>
            <a:spLocks noChangeShapeType="1"/>
          </p:cNvSpPr>
          <p:nvPr/>
        </p:nvSpPr>
        <p:spPr bwMode="auto">
          <a:xfrm>
            <a:off x="6934200" y="2185988"/>
            <a:ext cx="0" cy="185737"/>
          </a:xfrm>
          <a:prstGeom prst="line">
            <a:avLst/>
          </a:prstGeom>
          <a:noFill/>
          <a:ln w="38100">
            <a:solidFill>
              <a:srgbClr val="000000"/>
            </a:solidFill>
            <a:round/>
            <a:headEnd/>
            <a:tailEnd/>
          </a:ln>
        </p:spPr>
        <p:txBody>
          <a:bodyPr/>
          <a:lstStyle/>
          <a:p>
            <a:endParaRPr lang="en-US"/>
          </a:p>
        </p:txBody>
      </p:sp>
      <p:sp>
        <p:nvSpPr>
          <p:cNvPr id="9276" name="Line 78"/>
          <p:cNvSpPr>
            <a:spLocks noChangeShapeType="1"/>
          </p:cNvSpPr>
          <p:nvPr/>
        </p:nvSpPr>
        <p:spPr bwMode="auto">
          <a:xfrm>
            <a:off x="6575425" y="2171700"/>
            <a:ext cx="0" cy="185738"/>
          </a:xfrm>
          <a:prstGeom prst="line">
            <a:avLst/>
          </a:prstGeom>
          <a:noFill/>
          <a:ln w="38100">
            <a:solidFill>
              <a:srgbClr val="000000"/>
            </a:solidFill>
            <a:round/>
            <a:headEnd/>
            <a:tailEnd/>
          </a:ln>
        </p:spPr>
        <p:txBody>
          <a:bodyPr/>
          <a:lstStyle/>
          <a:p>
            <a:endParaRPr lang="en-US"/>
          </a:p>
        </p:txBody>
      </p:sp>
      <p:sp>
        <p:nvSpPr>
          <p:cNvPr id="9277" name="Line 79"/>
          <p:cNvSpPr>
            <a:spLocks noChangeShapeType="1"/>
          </p:cNvSpPr>
          <p:nvPr/>
        </p:nvSpPr>
        <p:spPr bwMode="auto">
          <a:xfrm>
            <a:off x="7305675" y="2168525"/>
            <a:ext cx="0" cy="185738"/>
          </a:xfrm>
          <a:prstGeom prst="line">
            <a:avLst/>
          </a:prstGeom>
          <a:noFill/>
          <a:ln w="38100">
            <a:solidFill>
              <a:srgbClr val="000000"/>
            </a:solidFill>
            <a:round/>
            <a:headEnd/>
            <a:tailEnd/>
          </a:ln>
        </p:spPr>
        <p:txBody>
          <a:bodyPr/>
          <a:lstStyle/>
          <a:p>
            <a:endParaRPr lang="en-US"/>
          </a:p>
        </p:txBody>
      </p:sp>
      <p:sp>
        <p:nvSpPr>
          <p:cNvPr id="9278" name="Line 80"/>
          <p:cNvSpPr>
            <a:spLocks noChangeShapeType="1"/>
          </p:cNvSpPr>
          <p:nvPr/>
        </p:nvSpPr>
        <p:spPr bwMode="auto">
          <a:xfrm>
            <a:off x="7691438" y="2165350"/>
            <a:ext cx="0" cy="185738"/>
          </a:xfrm>
          <a:prstGeom prst="line">
            <a:avLst/>
          </a:prstGeom>
          <a:noFill/>
          <a:ln w="38100">
            <a:solidFill>
              <a:srgbClr val="000000"/>
            </a:solidFill>
            <a:round/>
            <a:headEnd/>
            <a:tailEnd/>
          </a:ln>
        </p:spPr>
        <p:txBody>
          <a:bodyPr/>
          <a:lstStyle/>
          <a:p>
            <a:endParaRPr lang="en-US"/>
          </a:p>
        </p:txBody>
      </p:sp>
      <p:sp>
        <p:nvSpPr>
          <p:cNvPr id="9279" name="Line 81"/>
          <p:cNvSpPr>
            <a:spLocks noChangeShapeType="1"/>
          </p:cNvSpPr>
          <p:nvPr/>
        </p:nvSpPr>
        <p:spPr bwMode="auto">
          <a:xfrm>
            <a:off x="8621713" y="2162175"/>
            <a:ext cx="0" cy="185738"/>
          </a:xfrm>
          <a:prstGeom prst="line">
            <a:avLst/>
          </a:prstGeom>
          <a:noFill/>
          <a:ln w="38100">
            <a:solidFill>
              <a:srgbClr val="000000"/>
            </a:solidFill>
            <a:round/>
            <a:headEnd/>
            <a:tailEnd/>
          </a:ln>
        </p:spPr>
        <p:txBody>
          <a:bodyPr/>
          <a:lstStyle/>
          <a:p>
            <a:endParaRPr lang="en-US"/>
          </a:p>
        </p:txBody>
      </p:sp>
      <p:sp>
        <p:nvSpPr>
          <p:cNvPr id="9280" name="Line 82"/>
          <p:cNvSpPr>
            <a:spLocks noChangeShapeType="1"/>
          </p:cNvSpPr>
          <p:nvPr/>
        </p:nvSpPr>
        <p:spPr bwMode="auto">
          <a:xfrm>
            <a:off x="8974138" y="2159000"/>
            <a:ext cx="0" cy="185738"/>
          </a:xfrm>
          <a:prstGeom prst="line">
            <a:avLst/>
          </a:prstGeom>
          <a:noFill/>
          <a:ln w="38100">
            <a:solidFill>
              <a:srgbClr val="000000"/>
            </a:solidFill>
            <a:round/>
            <a:headEnd/>
            <a:tailEnd/>
          </a:ln>
        </p:spPr>
        <p:txBody>
          <a:bodyPr/>
          <a:lstStyle/>
          <a:p>
            <a:endParaRPr lang="en-US"/>
          </a:p>
        </p:txBody>
      </p:sp>
      <p:sp>
        <p:nvSpPr>
          <p:cNvPr id="9281" name="Line 83"/>
          <p:cNvSpPr>
            <a:spLocks noChangeShapeType="1"/>
          </p:cNvSpPr>
          <p:nvPr/>
        </p:nvSpPr>
        <p:spPr bwMode="auto">
          <a:xfrm>
            <a:off x="3259138" y="2166938"/>
            <a:ext cx="0" cy="185737"/>
          </a:xfrm>
          <a:prstGeom prst="line">
            <a:avLst/>
          </a:prstGeom>
          <a:noFill/>
          <a:ln w="38100">
            <a:solidFill>
              <a:srgbClr val="000000"/>
            </a:solidFill>
            <a:round/>
            <a:headEnd/>
            <a:tailEnd/>
          </a:ln>
        </p:spPr>
        <p:txBody>
          <a:bodyPr/>
          <a:lstStyle/>
          <a:p>
            <a:endParaRPr lang="en-US"/>
          </a:p>
        </p:txBody>
      </p:sp>
      <p:sp>
        <p:nvSpPr>
          <p:cNvPr id="9282" name="Line 84"/>
          <p:cNvSpPr>
            <a:spLocks noChangeShapeType="1"/>
          </p:cNvSpPr>
          <p:nvPr/>
        </p:nvSpPr>
        <p:spPr bwMode="auto">
          <a:xfrm>
            <a:off x="2900363" y="2174875"/>
            <a:ext cx="0" cy="185738"/>
          </a:xfrm>
          <a:prstGeom prst="line">
            <a:avLst/>
          </a:prstGeom>
          <a:noFill/>
          <a:ln w="38100">
            <a:solidFill>
              <a:srgbClr val="000000"/>
            </a:solidFill>
            <a:round/>
            <a:headEnd/>
            <a:tailEnd/>
          </a:ln>
        </p:spPr>
        <p:txBody>
          <a:bodyPr/>
          <a:lstStyle/>
          <a:p>
            <a:endParaRPr lang="en-US"/>
          </a:p>
        </p:txBody>
      </p:sp>
      <p:sp>
        <p:nvSpPr>
          <p:cNvPr id="9283" name="Line 85"/>
          <p:cNvSpPr>
            <a:spLocks noChangeShapeType="1"/>
          </p:cNvSpPr>
          <p:nvPr/>
        </p:nvSpPr>
        <p:spPr bwMode="auto">
          <a:xfrm>
            <a:off x="2108200" y="2171700"/>
            <a:ext cx="0" cy="185738"/>
          </a:xfrm>
          <a:prstGeom prst="line">
            <a:avLst/>
          </a:prstGeom>
          <a:noFill/>
          <a:ln w="38100">
            <a:solidFill>
              <a:srgbClr val="000000"/>
            </a:solidFill>
            <a:round/>
            <a:headEnd/>
            <a:tailEnd/>
          </a:ln>
        </p:spPr>
        <p:txBody>
          <a:bodyPr/>
          <a:lstStyle/>
          <a:p>
            <a:endParaRPr lang="en-US"/>
          </a:p>
        </p:txBody>
      </p:sp>
      <p:sp>
        <p:nvSpPr>
          <p:cNvPr id="5" name="Date Placeholder 4"/>
          <p:cNvSpPr>
            <a:spLocks noGrp="1"/>
          </p:cNvSpPr>
          <p:nvPr>
            <p:ph type="dt" sz="half" idx="10"/>
          </p:nvPr>
        </p:nvSpPr>
        <p:spPr/>
        <p:txBody>
          <a:bodyPr/>
          <a:lstStyle/>
          <a:p>
            <a:pPr>
              <a:defRPr/>
            </a:pPr>
            <a:r>
              <a:rPr lang="en-US" smtClean="0"/>
              <a:t>1/8/2013</a:t>
            </a:r>
            <a:endParaRPr lang="en-US" dirty="0"/>
          </a:p>
        </p:txBody>
      </p:sp>
      <p:sp>
        <p:nvSpPr>
          <p:cNvPr id="6" name="Footer Placeholder 5"/>
          <p:cNvSpPr>
            <a:spLocks noGrp="1"/>
          </p:cNvSpPr>
          <p:nvPr>
            <p:ph type="ftr" sz="quarter" idx="12"/>
          </p:nvPr>
        </p:nvSpPr>
        <p:spPr/>
        <p:txBody>
          <a:bodyPr/>
          <a:lstStyle/>
          <a:p>
            <a:pPr>
              <a:defRPr/>
            </a:pPr>
            <a:r>
              <a:rPr lang="en-US" smtClean="0"/>
              <a:t>Bluespec at Beihang</a:t>
            </a:r>
            <a:endParaRPr lang="en-US" dirty="0"/>
          </a:p>
        </p:txBody>
      </p:sp>
      <p:sp>
        <p:nvSpPr>
          <p:cNvPr id="9" name="Slide Number Placeholder 8"/>
          <p:cNvSpPr>
            <a:spLocks noGrp="1"/>
          </p:cNvSpPr>
          <p:nvPr>
            <p:ph type="sldNum" sz="quarter" idx="11"/>
          </p:nvPr>
        </p:nvSpPr>
        <p:spPr/>
        <p:txBody>
          <a:bodyPr/>
          <a:lstStyle/>
          <a:p>
            <a:pPr>
              <a:defRPr/>
            </a:pPr>
            <a:fld id="{4F9502F6-954B-46E9-AC05-33DEDF4CA0BF}" type="slidenum">
              <a:rPr lang="en-US" smtClean="0"/>
              <a:pPr>
                <a:defRPr/>
              </a:pPr>
              <a:t>21</a:t>
            </a:fld>
            <a:endParaRPr lang="en-US" dirty="0"/>
          </a:p>
        </p:txBody>
      </p:sp>
    </p:spTree>
    <p:extLst>
      <p:ext uri="{BB962C8B-B14F-4D97-AF65-F5344CB8AC3E}">
        <p14:creationId xmlns="" xmlns:p14="http://schemas.microsoft.com/office/powerpoint/2010/main" val="3451659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Compiling a Rule</a:t>
            </a:r>
          </a:p>
        </p:txBody>
      </p:sp>
      <p:sp>
        <p:nvSpPr>
          <p:cNvPr id="27652" name="Rectangle 3"/>
          <p:cNvSpPr>
            <a:spLocks noChangeAspect="1" noChangeArrowheads="1"/>
          </p:cNvSpPr>
          <p:nvPr/>
        </p:nvSpPr>
        <p:spPr bwMode="auto">
          <a:xfrm>
            <a:off x="1143000" y="3505200"/>
            <a:ext cx="457200" cy="455613"/>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f</a:t>
            </a:r>
          </a:p>
        </p:txBody>
      </p:sp>
      <p:sp>
        <p:nvSpPr>
          <p:cNvPr id="27653" name="Rectangle 4"/>
          <p:cNvSpPr>
            <a:spLocks noChangeAspect="1" noChangeArrowheads="1"/>
          </p:cNvSpPr>
          <p:nvPr/>
        </p:nvSpPr>
        <p:spPr bwMode="auto">
          <a:xfrm>
            <a:off x="1143000" y="3960813"/>
            <a:ext cx="457200" cy="458787"/>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x</a:t>
            </a:r>
          </a:p>
        </p:txBody>
      </p:sp>
      <p:sp>
        <p:nvSpPr>
          <p:cNvPr id="27654" name="Rectangle 5"/>
          <p:cNvSpPr>
            <a:spLocks noChangeAspect="1" noChangeArrowheads="1"/>
          </p:cNvSpPr>
          <p:nvPr/>
        </p:nvSpPr>
        <p:spPr bwMode="auto">
          <a:xfrm>
            <a:off x="1143000" y="44196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a:solidFill>
                <a:srgbClr val="56127A"/>
              </a:solidFill>
            </a:endParaRPr>
          </a:p>
        </p:txBody>
      </p:sp>
      <p:sp>
        <p:nvSpPr>
          <p:cNvPr id="27655" name="Rectangle 6"/>
          <p:cNvSpPr>
            <a:spLocks noChangeAspect="1" noChangeArrowheads="1"/>
          </p:cNvSpPr>
          <p:nvPr/>
        </p:nvSpPr>
        <p:spPr bwMode="auto">
          <a:xfrm>
            <a:off x="5181" y="4396788"/>
            <a:ext cx="1115482" cy="836612"/>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2400" i="1" dirty="0"/>
              <a:t>current</a:t>
            </a:r>
          </a:p>
          <a:p>
            <a:pPr algn="ctr" eaLnBrk="0" hangingPunct="0">
              <a:lnSpc>
                <a:spcPct val="100000"/>
              </a:lnSpc>
              <a:spcBef>
                <a:spcPct val="0"/>
              </a:spcBef>
              <a:buClrTx/>
              <a:buSzTx/>
              <a:buFontTx/>
              <a:buNone/>
            </a:pPr>
            <a:r>
              <a:rPr lang="en-US" sz="2400" i="1" dirty="0"/>
              <a:t>state</a:t>
            </a:r>
          </a:p>
        </p:txBody>
      </p:sp>
      <p:sp>
        <p:nvSpPr>
          <p:cNvPr id="27656" name="Rectangle 7"/>
          <p:cNvSpPr>
            <a:spLocks noChangeAspect="1" noChangeArrowheads="1"/>
          </p:cNvSpPr>
          <p:nvPr/>
        </p:nvSpPr>
        <p:spPr bwMode="auto">
          <a:xfrm>
            <a:off x="7840137" y="4415831"/>
            <a:ext cx="1239309" cy="929482"/>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2400" i="1" dirty="0"/>
              <a:t>next</a:t>
            </a:r>
          </a:p>
          <a:p>
            <a:pPr algn="ctr" eaLnBrk="0" hangingPunct="0">
              <a:lnSpc>
                <a:spcPct val="100000"/>
              </a:lnSpc>
              <a:spcBef>
                <a:spcPct val="0"/>
              </a:spcBef>
              <a:buClrTx/>
              <a:buSzTx/>
              <a:buFontTx/>
              <a:buNone/>
            </a:pPr>
            <a:r>
              <a:rPr lang="en-US" sz="2400" i="1" dirty="0"/>
              <a:t>state </a:t>
            </a:r>
          </a:p>
        </p:txBody>
      </p:sp>
      <p:sp>
        <p:nvSpPr>
          <p:cNvPr id="27657" name="Freeform 8"/>
          <p:cNvSpPr>
            <a:spLocks noChangeAspect="1"/>
          </p:cNvSpPr>
          <p:nvPr/>
        </p:nvSpPr>
        <p:spPr bwMode="auto">
          <a:xfrm>
            <a:off x="7048500" y="3313113"/>
            <a:ext cx="239713" cy="3178175"/>
          </a:xfrm>
          <a:custGeom>
            <a:avLst/>
            <a:gdLst>
              <a:gd name="T0" fmla="*/ 2147483647 w 101"/>
              <a:gd name="T1" fmla="*/ 0 h 1334"/>
              <a:gd name="T2" fmla="*/ 2147483647 w 101"/>
              <a:gd name="T3" fmla="*/ 2147483647 h 1334"/>
              <a:gd name="T4" fmla="*/ 2147483647 w 101"/>
              <a:gd name="T5" fmla="*/ 2147483647 h 1334"/>
              <a:gd name="T6" fmla="*/ 0 w 101"/>
              <a:gd name="T7" fmla="*/ 2147483647 h 1334"/>
              <a:gd name="T8" fmla="*/ 2147483647 w 101"/>
              <a:gd name="T9" fmla="*/ 2147483647 h 1334"/>
              <a:gd name="T10" fmla="*/ 2147483647 w 101"/>
              <a:gd name="T11" fmla="*/ 2147483647 h 1334"/>
              <a:gd name="T12" fmla="*/ 2147483647 w 101"/>
              <a:gd name="T13" fmla="*/ 2147483647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sp>
        <p:nvSpPr>
          <p:cNvPr id="27658" name="Freeform 9"/>
          <p:cNvSpPr>
            <a:spLocks noChangeAspect="1"/>
          </p:cNvSpPr>
          <p:nvPr/>
        </p:nvSpPr>
        <p:spPr bwMode="auto">
          <a:xfrm flipH="1">
            <a:off x="1749425" y="3313113"/>
            <a:ext cx="241300" cy="3178175"/>
          </a:xfrm>
          <a:custGeom>
            <a:avLst/>
            <a:gdLst>
              <a:gd name="T0" fmla="*/ 2147483647 w 101"/>
              <a:gd name="T1" fmla="*/ 0 h 1334"/>
              <a:gd name="T2" fmla="*/ 2147483647 w 101"/>
              <a:gd name="T3" fmla="*/ 2147483647 h 1334"/>
              <a:gd name="T4" fmla="*/ 2147483647 w 101"/>
              <a:gd name="T5" fmla="*/ 2147483647 h 1334"/>
              <a:gd name="T6" fmla="*/ 0 w 101"/>
              <a:gd name="T7" fmla="*/ 2147483647 h 1334"/>
              <a:gd name="T8" fmla="*/ 2147483647 w 101"/>
              <a:gd name="T9" fmla="*/ 2147483647 h 1334"/>
              <a:gd name="T10" fmla="*/ 2147483647 w 101"/>
              <a:gd name="T11" fmla="*/ 2147483647 h 1334"/>
              <a:gd name="T12" fmla="*/ 2147483647 w 101"/>
              <a:gd name="T13" fmla="*/ 2147483647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sp>
        <p:nvSpPr>
          <p:cNvPr id="27659" name="Rectangle 10"/>
          <p:cNvSpPr>
            <a:spLocks noChangeAspect="1" noChangeArrowheads="1"/>
          </p:cNvSpPr>
          <p:nvPr/>
        </p:nvSpPr>
        <p:spPr bwMode="auto">
          <a:xfrm>
            <a:off x="3757613" y="4341813"/>
            <a:ext cx="1485900" cy="1144587"/>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400">
                <a:latin typeface="Symbol" pitchFamily="-96" charset="2"/>
              </a:rPr>
              <a:t>d</a:t>
            </a:r>
          </a:p>
        </p:txBody>
      </p:sp>
      <p:cxnSp>
        <p:nvCxnSpPr>
          <p:cNvPr id="27660" name="AutoShape 11"/>
          <p:cNvCxnSpPr>
            <a:cxnSpLocks noChangeAspect="1" noChangeShapeType="1"/>
            <a:stCxn id="27659" idx="3"/>
            <a:endCxn id="27657" idx="3"/>
          </p:cNvCxnSpPr>
          <p:nvPr/>
        </p:nvCxnSpPr>
        <p:spPr bwMode="auto">
          <a:xfrm>
            <a:off x="5253038" y="4914900"/>
            <a:ext cx="1785937" cy="0"/>
          </a:xfrm>
          <a:prstGeom prst="straightConnector1">
            <a:avLst/>
          </a:prstGeom>
          <a:noFill/>
          <a:ln w="19050">
            <a:solidFill>
              <a:schemeClr val="tx1"/>
            </a:solidFill>
            <a:round/>
            <a:headEnd/>
            <a:tailEnd type="triangle" w="med" len="med"/>
          </a:ln>
        </p:spPr>
      </p:cxnSp>
      <p:sp>
        <p:nvSpPr>
          <p:cNvPr id="27661" name="Rectangle 12"/>
          <p:cNvSpPr>
            <a:spLocks noChangeAspect="1" noChangeArrowheads="1"/>
          </p:cNvSpPr>
          <p:nvPr/>
        </p:nvSpPr>
        <p:spPr bwMode="auto">
          <a:xfrm>
            <a:off x="3757613" y="3198813"/>
            <a:ext cx="1485900" cy="1143000"/>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800">
                <a:latin typeface="Symbol" pitchFamily="-96" charset="2"/>
              </a:rPr>
              <a:t>p</a:t>
            </a:r>
          </a:p>
        </p:txBody>
      </p:sp>
      <p:cxnSp>
        <p:nvCxnSpPr>
          <p:cNvPr id="27662" name="AutoShape 13"/>
          <p:cNvCxnSpPr>
            <a:cxnSpLocks noChangeAspect="1" noChangeShapeType="1"/>
            <a:stCxn id="27661" idx="3"/>
          </p:cNvCxnSpPr>
          <p:nvPr/>
        </p:nvCxnSpPr>
        <p:spPr bwMode="auto">
          <a:xfrm flipV="1">
            <a:off x="5253038" y="3008313"/>
            <a:ext cx="1306512" cy="762000"/>
          </a:xfrm>
          <a:prstGeom prst="bentConnector3">
            <a:avLst>
              <a:gd name="adj1" fmla="val 49574"/>
            </a:avLst>
          </a:prstGeom>
          <a:noFill/>
          <a:ln w="19050">
            <a:solidFill>
              <a:schemeClr val="tx1"/>
            </a:solidFill>
            <a:miter lim="800000"/>
            <a:headEnd/>
            <a:tailEnd type="triangle" w="med" len="med"/>
          </a:ln>
        </p:spPr>
      </p:cxnSp>
      <p:sp>
        <p:nvSpPr>
          <p:cNvPr id="27663" name="Rectangle 14"/>
          <p:cNvSpPr>
            <a:spLocks noChangeAspect="1" noChangeArrowheads="1"/>
          </p:cNvSpPr>
          <p:nvPr/>
        </p:nvSpPr>
        <p:spPr bwMode="auto">
          <a:xfrm>
            <a:off x="6829425" y="2771775"/>
            <a:ext cx="615950" cy="461963"/>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2400" i="1" dirty="0" smtClean="0"/>
              <a:t>guard</a:t>
            </a:r>
            <a:endParaRPr lang="en-US" sz="2400" i="1" dirty="0"/>
          </a:p>
        </p:txBody>
      </p:sp>
      <p:sp>
        <p:nvSpPr>
          <p:cNvPr id="27664" name="Rectangle 15"/>
          <p:cNvSpPr>
            <a:spLocks noChangeAspect="1" noChangeArrowheads="1"/>
          </p:cNvSpPr>
          <p:nvPr/>
        </p:nvSpPr>
        <p:spPr bwMode="auto">
          <a:xfrm>
            <a:off x="1143000" y="48768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rgbClr val="56127A"/>
              </a:solidFill>
            </a:endParaRPr>
          </a:p>
        </p:txBody>
      </p:sp>
      <p:sp>
        <p:nvSpPr>
          <p:cNvPr id="27665" name="Rectangle 16"/>
          <p:cNvSpPr>
            <a:spLocks noChangeAspect="1" noChangeArrowheads="1"/>
          </p:cNvSpPr>
          <p:nvPr/>
        </p:nvSpPr>
        <p:spPr bwMode="auto">
          <a:xfrm>
            <a:off x="1143000" y="53340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rgbClr val="56127A"/>
              </a:solidFill>
            </a:endParaRPr>
          </a:p>
        </p:txBody>
      </p:sp>
      <p:sp>
        <p:nvSpPr>
          <p:cNvPr id="27666" name="Rectangle 17"/>
          <p:cNvSpPr>
            <a:spLocks noChangeAspect="1" noChangeArrowheads="1"/>
          </p:cNvSpPr>
          <p:nvPr/>
        </p:nvSpPr>
        <p:spPr bwMode="auto">
          <a:xfrm>
            <a:off x="1143000" y="57912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rgbClr val="56127A"/>
              </a:solidFill>
            </a:endParaRPr>
          </a:p>
        </p:txBody>
      </p:sp>
      <p:sp>
        <p:nvSpPr>
          <p:cNvPr id="27667" name="Rectangle 18"/>
          <p:cNvSpPr>
            <a:spLocks noChangeAspect="1" noChangeArrowheads="1"/>
          </p:cNvSpPr>
          <p:nvPr/>
        </p:nvSpPr>
        <p:spPr bwMode="auto">
          <a:xfrm>
            <a:off x="7391400" y="3505200"/>
            <a:ext cx="457200" cy="455613"/>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f</a:t>
            </a:r>
          </a:p>
        </p:txBody>
      </p:sp>
      <p:sp>
        <p:nvSpPr>
          <p:cNvPr id="27668" name="Rectangle 19"/>
          <p:cNvSpPr>
            <a:spLocks noChangeAspect="1" noChangeArrowheads="1"/>
          </p:cNvSpPr>
          <p:nvPr/>
        </p:nvSpPr>
        <p:spPr bwMode="auto">
          <a:xfrm>
            <a:off x="7391400" y="3960813"/>
            <a:ext cx="457200" cy="458787"/>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x</a:t>
            </a:r>
          </a:p>
        </p:txBody>
      </p:sp>
      <p:sp>
        <p:nvSpPr>
          <p:cNvPr id="27669" name="Rectangle 20"/>
          <p:cNvSpPr>
            <a:spLocks noChangeAspect="1" noChangeArrowheads="1"/>
          </p:cNvSpPr>
          <p:nvPr/>
        </p:nvSpPr>
        <p:spPr bwMode="auto">
          <a:xfrm>
            <a:off x="7391400" y="44196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a:solidFill>
                <a:srgbClr val="56127A"/>
              </a:solidFill>
            </a:endParaRPr>
          </a:p>
        </p:txBody>
      </p:sp>
      <p:sp>
        <p:nvSpPr>
          <p:cNvPr id="27670" name="Rectangle 21"/>
          <p:cNvSpPr>
            <a:spLocks noChangeAspect="1" noChangeArrowheads="1"/>
          </p:cNvSpPr>
          <p:nvPr/>
        </p:nvSpPr>
        <p:spPr bwMode="auto">
          <a:xfrm>
            <a:off x="7391400" y="48768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chemeClr val="accent1"/>
              </a:solidFill>
            </a:endParaRPr>
          </a:p>
        </p:txBody>
      </p:sp>
      <p:sp>
        <p:nvSpPr>
          <p:cNvPr id="27671" name="Rectangle 22"/>
          <p:cNvSpPr>
            <a:spLocks noChangeAspect="1" noChangeArrowheads="1"/>
          </p:cNvSpPr>
          <p:nvPr/>
        </p:nvSpPr>
        <p:spPr bwMode="auto">
          <a:xfrm>
            <a:off x="7391400" y="53340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chemeClr val="accent1"/>
              </a:solidFill>
            </a:endParaRPr>
          </a:p>
        </p:txBody>
      </p:sp>
      <p:sp>
        <p:nvSpPr>
          <p:cNvPr id="27672" name="Rectangle 23"/>
          <p:cNvSpPr>
            <a:spLocks noChangeAspect="1" noChangeArrowheads="1"/>
          </p:cNvSpPr>
          <p:nvPr/>
        </p:nvSpPr>
        <p:spPr bwMode="auto">
          <a:xfrm>
            <a:off x="7391400" y="57912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chemeClr val="accent1"/>
              </a:solidFill>
            </a:endParaRPr>
          </a:p>
        </p:txBody>
      </p:sp>
      <p:grpSp>
        <p:nvGrpSpPr>
          <p:cNvPr id="27673" name="Group 24"/>
          <p:cNvGrpSpPr>
            <a:grpSpLocks/>
          </p:cNvGrpSpPr>
          <p:nvPr/>
        </p:nvGrpSpPr>
        <p:grpSpPr bwMode="auto">
          <a:xfrm>
            <a:off x="2000250" y="3770313"/>
            <a:ext cx="1698625" cy="1144587"/>
            <a:chOff x="1260" y="2375"/>
            <a:chExt cx="1446" cy="721"/>
          </a:xfrm>
        </p:grpSpPr>
        <p:cxnSp>
          <p:nvCxnSpPr>
            <p:cNvPr id="27681" name="AutoShape 25"/>
            <p:cNvCxnSpPr>
              <a:cxnSpLocks noChangeAspect="1" noChangeShapeType="1"/>
              <a:stCxn id="27658" idx="3"/>
              <a:endCxn id="27661" idx="1"/>
            </p:cNvCxnSpPr>
            <p:nvPr/>
          </p:nvCxnSpPr>
          <p:spPr bwMode="auto">
            <a:xfrm flipV="1">
              <a:off x="1260" y="2375"/>
              <a:ext cx="1445" cy="720"/>
            </a:xfrm>
            <a:prstGeom prst="bentConnector3">
              <a:avLst>
                <a:gd name="adj1" fmla="val 49968"/>
              </a:avLst>
            </a:prstGeom>
            <a:noFill/>
            <a:ln w="19050">
              <a:solidFill>
                <a:schemeClr val="tx1"/>
              </a:solidFill>
              <a:miter lim="800000"/>
              <a:headEnd/>
              <a:tailEnd type="triangle" w="med" len="med"/>
            </a:ln>
          </p:spPr>
        </p:cxnSp>
        <p:sp>
          <p:nvSpPr>
            <p:cNvPr id="27682" name="Line 26"/>
            <p:cNvSpPr>
              <a:spLocks noChangeShapeType="1"/>
            </p:cNvSpPr>
            <p:nvPr/>
          </p:nvSpPr>
          <p:spPr bwMode="auto">
            <a:xfrm>
              <a:off x="1988" y="3096"/>
              <a:ext cx="718" cy="0"/>
            </a:xfrm>
            <a:prstGeom prst="line">
              <a:avLst/>
            </a:prstGeom>
            <a:noFill/>
            <a:ln w="19050">
              <a:solidFill>
                <a:schemeClr val="tx1"/>
              </a:solidFill>
              <a:round/>
              <a:headEnd/>
              <a:tailEnd type="triangle" w="med" len="med"/>
            </a:ln>
          </p:spPr>
          <p:txBody>
            <a:bodyPr wrap="none" anchor="ctr"/>
            <a:lstStyle/>
            <a:p>
              <a:endParaRPr lang="en-US"/>
            </a:p>
          </p:txBody>
        </p:sp>
      </p:grpSp>
      <p:sp>
        <p:nvSpPr>
          <p:cNvPr id="27674" name="Text Box 27"/>
          <p:cNvSpPr txBox="1">
            <a:spLocks noChangeArrowheads="1"/>
          </p:cNvSpPr>
          <p:nvPr/>
        </p:nvSpPr>
        <p:spPr bwMode="auto">
          <a:xfrm>
            <a:off x="1546225" y="1736725"/>
            <a:ext cx="5992813" cy="1127125"/>
          </a:xfrm>
          <a:prstGeom prst="rect">
            <a:avLst/>
          </a:prstGeom>
          <a:noFill/>
          <a:ln w="9525">
            <a:noFill/>
            <a:miter lim="800000"/>
            <a:headEnd/>
            <a:tailEnd/>
          </a:ln>
        </p:spPr>
        <p:txBody>
          <a:bodyPr>
            <a:spAutoFit/>
          </a:bodyPr>
          <a:lstStyle/>
          <a:p>
            <a:pPr eaLnBrk="0" hangingPunct="0">
              <a:lnSpc>
                <a:spcPct val="100000"/>
              </a:lnSpc>
              <a:spcBef>
                <a:spcPct val="20000"/>
              </a:spcBef>
              <a:buClrTx/>
              <a:buSzTx/>
              <a:buFontTx/>
              <a:buNone/>
            </a:pPr>
            <a:r>
              <a:rPr lang="en-US">
                <a:solidFill>
                  <a:srgbClr val="56127A"/>
                </a:solidFill>
              </a:rPr>
              <a:t>rule </a:t>
            </a:r>
            <a:r>
              <a:rPr lang="en-US"/>
              <a:t>r (f.first() &gt; 0) ;</a:t>
            </a:r>
          </a:p>
          <a:p>
            <a:pPr eaLnBrk="0" hangingPunct="0">
              <a:lnSpc>
                <a:spcPct val="100000"/>
              </a:lnSpc>
              <a:spcBef>
                <a:spcPct val="20000"/>
              </a:spcBef>
              <a:buClrTx/>
              <a:buSzTx/>
              <a:buFontTx/>
              <a:buNone/>
            </a:pPr>
            <a:r>
              <a:rPr lang="en-US"/>
              <a:t>         x &lt;= x + 1 ;    f.deq ();</a:t>
            </a:r>
          </a:p>
          <a:p>
            <a:pPr eaLnBrk="0" hangingPunct="0">
              <a:lnSpc>
                <a:spcPct val="100000"/>
              </a:lnSpc>
              <a:spcBef>
                <a:spcPct val="20000"/>
              </a:spcBef>
              <a:buClrTx/>
              <a:buSzTx/>
              <a:buFontTx/>
              <a:buNone/>
            </a:pPr>
            <a:r>
              <a:rPr lang="en-US">
                <a:solidFill>
                  <a:srgbClr val="56127A"/>
                </a:solidFill>
              </a:rPr>
              <a:t>endrule</a:t>
            </a:r>
            <a:endParaRPr lang="en-US" sz="2400"/>
          </a:p>
        </p:txBody>
      </p:sp>
      <p:sp>
        <p:nvSpPr>
          <p:cNvPr id="1590301" name="Text Box 29"/>
          <p:cNvSpPr txBox="1">
            <a:spLocks noChangeArrowheads="1"/>
          </p:cNvSpPr>
          <p:nvPr/>
        </p:nvSpPr>
        <p:spPr bwMode="auto">
          <a:xfrm>
            <a:off x="1901825" y="4895850"/>
            <a:ext cx="1946275" cy="717550"/>
          </a:xfrm>
          <a:prstGeom prst="rect">
            <a:avLst/>
          </a:prstGeom>
          <a:noFill/>
          <a:ln w="9525">
            <a:noFill/>
            <a:miter lim="800000"/>
            <a:headEnd/>
            <a:tailEnd/>
          </a:ln>
        </p:spPr>
        <p:txBody>
          <a:bodyPr wrap="none">
            <a:spAutoFit/>
          </a:bodyPr>
          <a:lstStyle/>
          <a:p>
            <a:pPr>
              <a:buFont typeface="Wingdings" pitchFamily="-96" charset="2"/>
              <a:buNone/>
            </a:pPr>
            <a:r>
              <a:rPr lang="en-US"/>
              <a:t>rdy signals</a:t>
            </a:r>
          </a:p>
          <a:p>
            <a:pPr>
              <a:buFont typeface="Wingdings" pitchFamily="-96" charset="2"/>
              <a:buNone/>
            </a:pPr>
            <a:r>
              <a:rPr lang="en-US"/>
              <a:t>read methods</a:t>
            </a:r>
          </a:p>
        </p:txBody>
      </p:sp>
      <p:sp>
        <p:nvSpPr>
          <p:cNvPr id="1590302" name="Text Box 30"/>
          <p:cNvSpPr txBox="1">
            <a:spLocks noChangeArrowheads="1"/>
          </p:cNvSpPr>
          <p:nvPr/>
        </p:nvSpPr>
        <p:spPr bwMode="auto">
          <a:xfrm>
            <a:off x="5229225" y="4895850"/>
            <a:ext cx="2162175" cy="707886"/>
          </a:xfrm>
          <a:prstGeom prst="rect">
            <a:avLst/>
          </a:prstGeom>
          <a:noFill/>
          <a:ln w="9525">
            <a:noFill/>
            <a:miter lim="800000"/>
            <a:headEnd/>
            <a:tailEnd/>
          </a:ln>
        </p:spPr>
        <p:txBody>
          <a:bodyPr wrap="square">
            <a:spAutoFit/>
          </a:bodyPr>
          <a:lstStyle/>
          <a:p>
            <a:pPr>
              <a:buFont typeface="Wingdings" pitchFamily="-96" charset="2"/>
              <a:buNone/>
            </a:pPr>
            <a:r>
              <a:rPr lang="en-US" dirty="0" smtClean="0"/>
              <a:t>next state values</a:t>
            </a:r>
            <a:endParaRPr lang="en-US" dirty="0"/>
          </a:p>
        </p:txBody>
      </p:sp>
      <p:sp>
        <p:nvSpPr>
          <p:cNvPr id="2" name="Date Placeholder 1"/>
          <p:cNvSpPr>
            <a:spLocks noGrp="1"/>
          </p:cNvSpPr>
          <p:nvPr>
            <p:ph type="dt" sz="half" idx="10"/>
          </p:nvPr>
        </p:nvSpPr>
        <p:spPr/>
        <p:txBody>
          <a:bodyPr/>
          <a:lstStyle/>
          <a:p>
            <a:pPr>
              <a:defRPr/>
            </a:pPr>
            <a:r>
              <a:rPr lang="en-US" smtClean="0"/>
              <a:t>1/8/2013</a:t>
            </a:r>
            <a:endParaRPr lang="en-US" dirty="0"/>
          </a:p>
        </p:txBody>
      </p:sp>
      <p:sp>
        <p:nvSpPr>
          <p:cNvPr id="3" name="Footer Placeholder 2"/>
          <p:cNvSpPr>
            <a:spLocks noGrp="1"/>
          </p:cNvSpPr>
          <p:nvPr>
            <p:ph type="ftr" sz="quarter" idx="12"/>
          </p:nvPr>
        </p:nvSpPr>
        <p:spPr/>
        <p:txBody>
          <a:bodyPr/>
          <a:lstStyle/>
          <a:p>
            <a:pPr>
              <a:defRPr/>
            </a:pPr>
            <a:r>
              <a:rPr lang="en-US" smtClean="0"/>
              <a:t>Bluespec at Beihang</a:t>
            </a:r>
            <a:endParaRPr lang="en-US" dirty="0"/>
          </a:p>
        </p:txBody>
      </p:sp>
      <p:sp>
        <p:nvSpPr>
          <p:cNvPr id="6" name="Slide Number Placeholder 5"/>
          <p:cNvSpPr>
            <a:spLocks noGrp="1"/>
          </p:cNvSpPr>
          <p:nvPr>
            <p:ph type="sldNum" sz="quarter" idx="11"/>
          </p:nvPr>
        </p:nvSpPr>
        <p:spPr/>
        <p:txBody>
          <a:bodyPr/>
          <a:lstStyle/>
          <a:p>
            <a:pPr>
              <a:defRPr/>
            </a:pPr>
            <a:fld id="{4F9502F6-954B-46E9-AC05-33DEDF4CA0BF}" type="slidenum">
              <a:rPr lang="en-US" smtClean="0"/>
              <a:pPr>
                <a:defRPr/>
              </a:pPr>
              <a:t>22</a:t>
            </a:fld>
            <a:endParaRPr lang="en-US" dirty="0"/>
          </a:p>
        </p:txBody>
      </p:sp>
    </p:spTree>
    <p:extLst>
      <p:ext uri="{BB962C8B-B14F-4D97-AF65-F5344CB8AC3E}">
        <p14:creationId xmlns="" xmlns:p14="http://schemas.microsoft.com/office/powerpoint/2010/main" val="134736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0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0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0301" grpId="0" autoUpdateAnimBg="0"/>
      <p:bldP spid="159030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2775" y="0"/>
            <a:ext cx="7862888" cy="1300163"/>
          </a:xfrm>
        </p:spPr>
        <p:txBody>
          <a:bodyPr/>
          <a:lstStyle/>
          <a:p>
            <a:pPr eaLnBrk="1" hangingPunct="1"/>
            <a:r>
              <a:rPr lang="en-US" smtClean="0"/>
              <a:t>Combining State Updates:</a:t>
            </a:r>
            <a:r>
              <a:rPr lang="en-US" sz="3200" i="1" smtClean="0"/>
              <a:t> strawman</a:t>
            </a:r>
            <a:endParaRPr lang="en-US" i="1" smtClean="0"/>
          </a:p>
        </p:txBody>
      </p:sp>
      <p:sp>
        <p:nvSpPr>
          <p:cNvPr id="28675" name="Oval 3"/>
          <p:cNvSpPr>
            <a:spLocks noChangeArrowheads="1"/>
          </p:cNvSpPr>
          <p:nvPr/>
        </p:nvSpPr>
        <p:spPr bwMode="auto">
          <a:xfrm>
            <a:off x="3835400" y="5478463"/>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8676" name="Rectangle 4"/>
          <p:cNvSpPr>
            <a:spLocks noChangeArrowheads="1"/>
          </p:cNvSpPr>
          <p:nvPr/>
        </p:nvSpPr>
        <p:spPr bwMode="auto">
          <a:xfrm>
            <a:off x="3771900" y="5465763"/>
            <a:ext cx="425450" cy="538162"/>
          </a:xfrm>
          <a:prstGeom prst="rect">
            <a:avLst/>
          </a:prstGeom>
          <a:solidFill>
            <a:schemeClr val="bg1"/>
          </a:solidFill>
          <a:ln w="9525">
            <a:noFill/>
            <a:miter lim="800000"/>
            <a:headEnd/>
            <a:tailEnd/>
          </a:ln>
        </p:spPr>
        <p:txBody>
          <a:bodyPr wrap="none" anchor="ctr"/>
          <a:lstStyle/>
          <a:p>
            <a:endParaRPr lang="en-US"/>
          </a:p>
        </p:txBody>
      </p:sp>
      <p:sp>
        <p:nvSpPr>
          <p:cNvPr id="28677" name="Line 5"/>
          <p:cNvSpPr>
            <a:spLocks noChangeShapeType="1"/>
          </p:cNvSpPr>
          <p:nvPr/>
        </p:nvSpPr>
        <p:spPr bwMode="auto">
          <a:xfrm>
            <a:off x="4189413" y="5489575"/>
            <a:ext cx="0" cy="463550"/>
          </a:xfrm>
          <a:prstGeom prst="line">
            <a:avLst/>
          </a:prstGeom>
          <a:noFill/>
          <a:ln w="19050">
            <a:solidFill>
              <a:schemeClr val="tx1"/>
            </a:solidFill>
            <a:round/>
            <a:headEnd/>
            <a:tailEnd/>
          </a:ln>
        </p:spPr>
        <p:txBody>
          <a:bodyPr wrap="none" anchor="ctr"/>
          <a:lstStyle/>
          <a:p>
            <a:endParaRPr lang="en-US"/>
          </a:p>
        </p:txBody>
      </p:sp>
      <p:sp>
        <p:nvSpPr>
          <p:cNvPr id="28678" name="Rectangle 6"/>
          <p:cNvSpPr>
            <a:spLocks noChangeAspect="1" noChangeArrowheads="1"/>
          </p:cNvSpPr>
          <p:nvPr/>
        </p:nvSpPr>
        <p:spPr bwMode="auto">
          <a:xfrm>
            <a:off x="6259513" y="5311775"/>
            <a:ext cx="1598612" cy="533400"/>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a:t>next state</a:t>
            </a:r>
          </a:p>
          <a:p>
            <a:pPr algn="ctr" eaLnBrk="0" hangingPunct="0">
              <a:lnSpc>
                <a:spcPct val="80000"/>
              </a:lnSpc>
              <a:spcBef>
                <a:spcPct val="0"/>
              </a:spcBef>
              <a:buClrTx/>
              <a:buSzTx/>
              <a:buFontTx/>
              <a:buNone/>
            </a:pPr>
            <a:r>
              <a:rPr lang="en-US" i="1"/>
              <a:t>value</a:t>
            </a:r>
          </a:p>
        </p:txBody>
      </p:sp>
      <p:sp>
        <p:nvSpPr>
          <p:cNvPr id="28679" name="Rectangle 7"/>
          <p:cNvSpPr>
            <a:spLocks noChangeAspect="1" noChangeArrowheads="1"/>
          </p:cNvSpPr>
          <p:nvPr/>
        </p:nvSpPr>
        <p:spPr bwMode="auto">
          <a:xfrm>
            <a:off x="6037263" y="3795713"/>
            <a:ext cx="1009650" cy="782637"/>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a:t>latch </a:t>
            </a:r>
          </a:p>
          <a:p>
            <a:pPr algn="ctr" eaLnBrk="0" hangingPunct="0">
              <a:lnSpc>
                <a:spcPct val="80000"/>
              </a:lnSpc>
              <a:spcBef>
                <a:spcPct val="0"/>
              </a:spcBef>
              <a:buClrTx/>
              <a:buSzTx/>
              <a:buFontTx/>
              <a:buNone/>
            </a:pPr>
            <a:r>
              <a:rPr lang="en-US" i="1"/>
              <a:t>enable</a:t>
            </a:r>
            <a:endParaRPr lang="en-US"/>
          </a:p>
        </p:txBody>
      </p:sp>
      <p:grpSp>
        <p:nvGrpSpPr>
          <p:cNvPr id="28680" name="Group 8"/>
          <p:cNvGrpSpPr>
            <a:grpSpLocks/>
          </p:cNvGrpSpPr>
          <p:nvPr/>
        </p:nvGrpSpPr>
        <p:grpSpPr bwMode="auto">
          <a:xfrm>
            <a:off x="7788275" y="4814888"/>
            <a:ext cx="762000" cy="701675"/>
            <a:chOff x="4560" y="1968"/>
            <a:chExt cx="480" cy="576"/>
          </a:xfrm>
        </p:grpSpPr>
        <p:sp>
          <p:nvSpPr>
            <p:cNvPr id="28724" name="Rectangle 9"/>
            <p:cNvSpPr>
              <a:spLocks noChangeArrowheads="1"/>
            </p:cNvSpPr>
            <p:nvPr/>
          </p:nvSpPr>
          <p:spPr bwMode="auto">
            <a:xfrm>
              <a:off x="4560" y="1968"/>
              <a:ext cx="480" cy="576"/>
            </a:xfrm>
            <a:prstGeom prst="rect">
              <a:avLst/>
            </a:prstGeom>
            <a:solidFill>
              <a:srgbClr val="FF505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r>
                <a:rPr lang="en-US" sz="2400">
                  <a:solidFill>
                    <a:srgbClr val="56127A"/>
                  </a:solidFill>
                </a:rPr>
                <a:t>R</a:t>
              </a:r>
            </a:p>
          </p:txBody>
        </p:sp>
        <p:sp>
          <p:nvSpPr>
            <p:cNvPr id="28725" name="Freeform 10"/>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5050"/>
            </a:solidFill>
            <a:ln w="19050" cap="flat" cmpd="sng">
              <a:solidFill>
                <a:schemeClr val="tx1"/>
              </a:solidFill>
              <a:prstDash val="solid"/>
              <a:round/>
              <a:headEnd type="none" w="sm" len="sm"/>
              <a:tailEnd type="none" w="sm" len="sm"/>
            </a:ln>
          </p:spPr>
          <p:txBody>
            <a:bodyPr wrap="none" anchor="ctr"/>
            <a:lstStyle/>
            <a:p>
              <a:endParaRPr lang="en-US"/>
            </a:p>
          </p:txBody>
        </p:sp>
      </p:grpSp>
      <p:sp>
        <p:nvSpPr>
          <p:cNvPr id="28681" name="Freeform 11"/>
          <p:cNvSpPr>
            <a:spLocks/>
          </p:cNvSpPr>
          <p:nvPr/>
        </p:nvSpPr>
        <p:spPr bwMode="auto">
          <a:xfrm>
            <a:off x="6323013" y="2325688"/>
            <a:ext cx="1476375" cy="2633662"/>
          </a:xfrm>
          <a:custGeom>
            <a:avLst/>
            <a:gdLst>
              <a:gd name="T0" fmla="*/ 0 w 1104"/>
              <a:gd name="T1" fmla="*/ 0 h 768"/>
              <a:gd name="T2" fmla="*/ 2147483647 w 1104"/>
              <a:gd name="T3" fmla="*/ 0 h 768"/>
              <a:gd name="T4" fmla="*/ 2147483647 w 1104"/>
              <a:gd name="T5" fmla="*/ 2147483647 h 768"/>
              <a:gd name="T6" fmla="*/ 2147483647 w 1104"/>
              <a:gd name="T7" fmla="*/ 2147483647 h 768"/>
              <a:gd name="T8" fmla="*/ 0 60000 65536"/>
              <a:gd name="T9" fmla="*/ 0 60000 65536"/>
              <a:gd name="T10" fmla="*/ 0 60000 65536"/>
              <a:gd name="T11" fmla="*/ 0 60000 65536"/>
              <a:gd name="T12" fmla="*/ 0 w 1104"/>
              <a:gd name="T13" fmla="*/ 0 h 768"/>
              <a:gd name="T14" fmla="*/ 1104 w 1104"/>
              <a:gd name="T15" fmla="*/ 768 h 768"/>
            </a:gdLst>
            <a:ahLst/>
            <a:cxnLst>
              <a:cxn ang="T8">
                <a:pos x="T0" y="T1"/>
              </a:cxn>
              <a:cxn ang="T9">
                <a:pos x="T2" y="T3"/>
              </a:cxn>
              <a:cxn ang="T10">
                <a:pos x="T4" y="T5"/>
              </a:cxn>
              <a:cxn ang="T11">
                <a:pos x="T6" y="T7"/>
              </a:cxn>
            </a:cxnLst>
            <a:rect l="T12" t="T13" r="T14" b="T15"/>
            <a:pathLst>
              <a:path w="1104" h="768">
                <a:moveTo>
                  <a:pt x="0" y="0"/>
                </a:moveTo>
                <a:lnTo>
                  <a:pt x="480" y="0"/>
                </a:lnTo>
                <a:lnTo>
                  <a:pt x="480" y="768"/>
                </a:lnTo>
                <a:lnTo>
                  <a:pt x="1104" y="768"/>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8682" name="AutoShape 12"/>
          <p:cNvSpPr>
            <a:spLocks noChangeAspect="1" noChangeArrowheads="1"/>
          </p:cNvSpPr>
          <p:nvPr/>
        </p:nvSpPr>
        <p:spPr bwMode="auto">
          <a:xfrm flipH="1">
            <a:off x="5156200" y="180340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8683" name="Group 13"/>
          <p:cNvGrpSpPr>
            <a:grpSpLocks/>
          </p:cNvGrpSpPr>
          <p:nvPr/>
        </p:nvGrpSpPr>
        <p:grpSpPr bwMode="auto">
          <a:xfrm>
            <a:off x="3394075" y="1909763"/>
            <a:ext cx="1893888" cy="898525"/>
            <a:chOff x="2135" y="1001"/>
            <a:chExt cx="673" cy="566"/>
          </a:xfrm>
        </p:grpSpPr>
        <p:sp>
          <p:nvSpPr>
            <p:cNvPr id="28722" name="Line 14"/>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28723" name="Line 15"/>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28684" name="Text Box 16"/>
          <p:cNvSpPr txBox="1">
            <a:spLocks noChangeArrowheads="1"/>
          </p:cNvSpPr>
          <p:nvPr/>
        </p:nvSpPr>
        <p:spPr bwMode="auto">
          <a:xfrm>
            <a:off x="3036888" y="1668463"/>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1</a:t>
            </a:r>
            <a:endParaRPr lang="en-US">
              <a:solidFill>
                <a:srgbClr val="56127A"/>
              </a:solidFill>
            </a:endParaRPr>
          </a:p>
        </p:txBody>
      </p:sp>
      <p:sp>
        <p:nvSpPr>
          <p:cNvPr id="28685" name="Text Box 17"/>
          <p:cNvSpPr txBox="1">
            <a:spLocks noChangeArrowheads="1"/>
          </p:cNvSpPr>
          <p:nvPr/>
        </p:nvSpPr>
        <p:spPr bwMode="auto">
          <a:xfrm>
            <a:off x="3022600" y="2566988"/>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n</a:t>
            </a:r>
            <a:endParaRPr lang="en-US">
              <a:solidFill>
                <a:srgbClr val="56127A"/>
              </a:solidFill>
            </a:endParaRPr>
          </a:p>
        </p:txBody>
      </p:sp>
      <p:sp>
        <p:nvSpPr>
          <p:cNvPr id="28686" name="Oval 18"/>
          <p:cNvSpPr>
            <a:spLocks noChangeArrowheads="1"/>
          </p:cNvSpPr>
          <p:nvPr/>
        </p:nvSpPr>
        <p:spPr bwMode="auto">
          <a:xfrm>
            <a:off x="3651250" y="2124075"/>
            <a:ext cx="63500" cy="58738"/>
          </a:xfrm>
          <a:prstGeom prst="ellipse">
            <a:avLst/>
          </a:prstGeom>
          <a:solidFill>
            <a:schemeClr val="tx1"/>
          </a:solidFill>
          <a:ln w="19050">
            <a:noFill/>
            <a:round/>
            <a:headEnd/>
            <a:tailEnd/>
          </a:ln>
        </p:spPr>
        <p:txBody>
          <a:bodyPr wrap="none" anchor="ctr"/>
          <a:lstStyle/>
          <a:p>
            <a:endParaRPr lang="en-US"/>
          </a:p>
        </p:txBody>
      </p:sp>
      <p:sp>
        <p:nvSpPr>
          <p:cNvPr id="28687" name="Oval 19"/>
          <p:cNvSpPr>
            <a:spLocks noChangeArrowheads="1"/>
          </p:cNvSpPr>
          <p:nvPr/>
        </p:nvSpPr>
        <p:spPr bwMode="auto">
          <a:xfrm>
            <a:off x="3651250" y="2300288"/>
            <a:ext cx="63500" cy="60325"/>
          </a:xfrm>
          <a:prstGeom prst="ellipse">
            <a:avLst/>
          </a:prstGeom>
          <a:solidFill>
            <a:schemeClr val="tx1"/>
          </a:solidFill>
          <a:ln w="19050">
            <a:noFill/>
            <a:round/>
            <a:headEnd/>
            <a:tailEnd/>
          </a:ln>
        </p:spPr>
        <p:txBody>
          <a:bodyPr wrap="none" anchor="ctr"/>
          <a:lstStyle/>
          <a:p>
            <a:endParaRPr lang="en-US"/>
          </a:p>
        </p:txBody>
      </p:sp>
      <p:sp>
        <p:nvSpPr>
          <p:cNvPr id="28688" name="Oval 20"/>
          <p:cNvSpPr>
            <a:spLocks noChangeArrowheads="1"/>
          </p:cNvSpPr>
          <p:nvPr/>
        </p:nvSpPr>
        <p:spPr bwMode="auto">
          <a:xfrm>
            <a:off x="3651250" y="2478088"/>
            <a:ext cx="63500" cy="58737"/>
          </a:xfrm>
          <a:prstGeom prst="ellipse">
            <a:avLst/>
          </a:prstGeom>
          <a:solidFill>
            <a:schemeClr val="tx1"/>
          </a:solidFill>
          <a:ln w="19050">
            <a:noFill/>
            <a:round/>
            <a:headEnd/>
            <a:tailEnd/>
          </a:ln>
        </p:spPr>
        <p:txBody>
          <a:bodyPr wrap="none" anchor="ctr"/>
          <a:lstStyle/>
          <a:p>
            <a:endParaRPr lang="en-US"/>
          </a:p>
        </p:txBody>
      </p:sp>
      <p:sp>
        <p:nvSpPr>
          <p:cNvPr id="28689" name="Oval 21"/>
          <p:cNvSpPr>
            <a:spLocks noChangeArrowheads="1"/>
          </p:cNvSpPr>
          <p:nvPr/>
        </p:nvSpPr>
        <p:spPr bwMode="auto">
          <a:xfrm>
            <a:off x="3835400" y="4573588"/>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8690" name="Rectangle 22"/>
          <p:cNvSpPr>
            <a:spLocks noChangeArrowheads="1"/>
          </p:cNvSpPr>
          <p:nvPr/>
        </p:nvSpPr>
        <p:spPr bwMode="auto">
          <a:xfrm>
            <a:off x="3771900" y="4560888"/>
            <a:ext cx="425450" cy="538162"/>
          </a:xfrm>
          <a:prstGeom prst="rect">
            <a:avLst/>
          </a:prstGeom>
          <a:solidFill>
            <a:schemeClr val="bg1"/>
          </a:solidFill>
          <a:ln w="19050">
            <a:noFill/>
            <a:miter lim="800000"/>
            <a:headEnd/>
            <a:tailEnd/>
          </a:ln>
        </p:spPr>
        <p:txBody>
          <a:bodyPr wrap="none" anchor="ctr"/>
          <a:lstStyle/>
          <a:p>
            <a:endParaRPr lang="en-US"/>
          </a:p>
        </p:txBody>
      </p:sp>
      <p:sp>
        <p:nvSpPr>
          <p:cNvPr id="28691" name="Line 23"/>
          <p:cNvSpPr>
            <a:spLocks noChangeShapeType="1"/>
          </p:cNvSpPr>
          <p:nvPr/>
        </p:nvSpPr>
        <p:spPr bwMode="auto">
          <a:xfrm>
            <a:off x="4189413" y="4584700"/>
            <a:ext cx="0" cy="463550"/>
          </a:xfrm>
          <a:prstGeom prst="line">
            <a:avLst/>
          </a:prstGeom>
          <a:noFill/>
          <a:ln w="19050">
            <a:solidFill>
              <a:schemeClr val="tx1"/>
            </a:solidFill>
            <a:round/>
            <a:headEnd/>
            <a:tailEnd/>
          </a:ln>
        </p:spPr>
        <p:txBody>
          <a:bodyPr wrap="none" anchor="ctr"/>
          <a:lstStyle/>
          <a:p>
            <a:endParaRPr lang="en-US"/>
          </a:p>
        </p:txBody>
      </p:sp>
      <p:grpSp>
        <p:nvGrpSpPr>
          <p:cNvPr id="28692" name="Group 24"/>
          <p:cNvGrpSpPr>
            <a:grpSpLocks/>
          </p:cNvGrpSpPr>
          <p:nvPr/>
        </p:nvGrpSpPr>
        <p:grpSpPr bwMode="auto">
          <a:xfrm>
            <a:off x="2930525" y="4702175"/>
            <a:ext cx="1235075" cy="1295400"/>
            <a:chOff x="1846" y="2962"/>
            <a:chExt cx="778" cy="816"/>
          </a:xfrm>
        </p:grpSpPr>
        <p:grpSp>
          <p:nvGrpSpPr>
            <p:cNvPr id="28714" name="Group 25"/>
            <p:cNvGrpSpPr>
              <a:grpSpLocks/>
            </p:cNvGrpSpPr>
            <p:nvPr/>
          </p:nvGrpSpPr>
          <p:grpSpPr bwMode="auto">
            <a:xfrm>
              <a:off x="2172" y="3115"/>
              <a:ext cx="452" cy="566"/>
              <a:chOff x="2135" y="1001"/>
              <a:chExt cx="673" cy="566"/>
            </a:xfrm>
          </p:grpSpPr>
          <p:sp>
            <p:nvSpPr>
              <p:cNvPr id="28720" name="Line 26"/>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8721" name="Line 27"/>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8715" name="Text Box 28"/>
            <p:cNvSpPr txBox="1">
              <a:spLocks noChangeArrowheads="1"/>
            </p:cNvSpPr>
            <p:nvPr/>
          </p:nvSpPr>
          <p:spPr bwMode="auto">
            <a:xfrm>
              <a:off x="1846" y="2962"/>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1,R</a:t>
              </a:r>
              <a:endParaRPr lang="en-US">
                <a:solidFill>
                  <a:srgbClr val="56127A"/>
                </a:solidFill>
              </a:endParaRPr>
            </a:p>
          </p:txBody>
        </p:sp>
        <p:sp>
          <p:nvSpPr>
            <p:cNvPr id="28716" name="Text Box 29"/>
            <p:cNvSpPr txBox="1">
              <a:spLocks noChangeArrowheads="1"/>
            </p:cNvSpPr>
            <p:nvPr/>
          </p:nvSpPr>
          <p:spPr bwMode="auto">
            <a:xfrm>
              <a:off x="1846" y="3528"/>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n,R</a:t>
              </a:r>
              <a:endParaRPr lang="en-US">
                <a:solidFill>
                  <a:srgbClr val="56127A"/>
                </a:solidFill>
              </a:endParaRPr>
            </a:p>
          </p:txBody>
        </p:sp>
        <p:sp>
          <p:nvSpPr>
            <p:cNvPr id="28717" name="Oval 30"/>
            <p:cNvSpPr>
              <a:spLocks noChangeArrowheads="1"/>
            </p:cNvSpPr>
            <p:nvPr/>
          </p:nvSpPr>
          <p:spPr bwMode="auto">
            <a:xfrm>
              <a:off x="2340" y="3249"/>
              <a:ext cx="40" cy="37"/>
            </a:xfrm>
            <a:prstGeom prst="ellipse">
              <a:avLst/>
            </a:prstGeom>
            <a:solidFill>
              <a:schemeClr val="tx1"/>
            </a:solidFill>
            <a:ln w="19050">
              <a:noFill/>
              <a:round/>
              <a:headEnd/>
              <a:tailEnd/>
            </a:ln>
          </p:spPr>
          <p:txBody>
            <a:bodyPr wrap="none" anchor="ctr"/>
            <a:lstStyle/>
            <a:p>
              <a:endParaRPr lang="en-US"/>
            </a:p>
          </p:txBody>
        </p:sp>
        <p:sp>
          <p:nvSpPr>
            <p:cNvPr id="28718" name="Oval 31"/>
            <p:cNvSpPr>
              <a:spLocks noChangeArrowheads="1"/>
            </p:cNvSpPr>
            <p:nvPr/>
          </p:nvSpPr>
          <p:spPr bwMode="auto">
            <a:xfrm>
              <a:off x="2340" y="3360"/>
              <a:ext cx="40" cy="38"/>
            </a:xfrm>
            <a:prstGeom prst="ellipse">
              <a:avLst/>
            </a:prstGeom>
            <a:solidFill>
              <a:schemeClr val="tx1"/>
            </a:solidFill>
            <a:ln w="19050">
              <a:noFill/>
              <a:round/>
              <a:headEnd/>
              <a:tailEnd/>
            </a:ln>
          </p:spPr>
          <p:txBody>
            <a:bodyPr wrap="none" anchor="ctr"/>
            <a:lstStyle/>
            <a:p>
              <a:endParaRPr lang="en-US"/>
            </a:p>
          </p:txBody>
        </p:sp>
        <p:sp>
          <p:nvSpPr>
            <p:cNvPr id="28719" name="Oval 32"/>
            <p:cNvSpPr>
              <a:spLocks noChangeArrowheads="1"/>
            </p:cNvSpPr>
            <p:nvPr/>
          </p:nvSpPr>
          <p:spPr bwMode="auto">
            <a:xfrm>
              <a:off x="2340" y="3472"/>
              <a:ext cx="40" cy="37"/>
            </a:xfrm>
            <a:prstGeom prst="ellipse">
              <a:avLst/>
            </a:prstGeom>
            <a:solidFill>
              <a:schemeClr val="tx1"/>
            </a:solidFill>
            <a:ln w="19050">
              <a:noFill/>
              <a:round/>
              <a:headEnd/>
              <a:tailEnd/>
            </a:ln>
          </p:spPr>
          <p:txBody>
            <a:bodyPr wrap="none" anchor="ctr"/>
            <a:lstStyle/>
            <a:p>
              <a:endParaRPr lang="en-US"/>
            </a:p>
          </p:txBody>
        </p:sp>
      </p:grpSp>
      <p:grpSp>
        <p:nvGrpSpPr>
          <p:cNvPr id="28693" name="Group 33"/>
          <p:cNvGrpSpPr>
            <a:grpSpLocks/>
          </p:cNvGrpSpPr>
          <p:nvPr/>
        </p:nvGrpSpPr>
        <p:grpSpPr bwMode="auto">
          <a:xfrm>
            <a:off x="3873500" y="1905000"/>
            <a:ext cx="927100" cy="3733800"/>
            <a:chOff x="821" y="1002"/>
            <a:chExt cx="1459" cy="2352"/>
          </a:xfrm>
        </p:grpSpPr>
        <p:sp>
          <p:nvSpPr>
            <p:cNvPr id="28712" name="Freeform 34"/>
            <p:cNvSpPr>
              <a:spLocks/>
            </p:cNvSpPr>
            <p:nvPr/>
          </p:nvSpPr>
          <p:spPr bwMode="auto">
            <a:xfrm>
              <a:off x="1057" y="1578"/>
              <a:ext cx="1223" cy="1776"/>
            </a:xfrm>
            <a:custGeom>
              <a:avLst/>
              <a:gdLst>
                <a:gd name="T0" fmla="*/ 1223 w 1223"/>
                <a:gd name="T1" fmla="*/ 0 h 1776"/>
                <a:gd name="T2" fmla="*/ 1223 w 1223"/>
                <a:gd name="T3" fmla="*/ 829 h 1776"/>
                <a:gd name="T4" fmla="*/ 0 w 1223"/>
                <a:gd name="T5" fmla="*/ 829 h 1776"/>
                <a:gd name="T6" fmla="*/ 0 w 1223"/>
                <a:gd name="T7" fmla="*/ 1776 h 1776"/>
                <a:gd name="T8" fmla="*/ 229 w 1223"/>
                <a:gd name="T9" fmla="*/ 1776 h 1776"/>
                <a:gd name="T10" fmla="*/ 0 60000 65536"/>
                <a:gd name="T11" fmla="*/ 0 60000 65536"/>
                <a:gd name="T12" fmla="*/ 0 60000 65536"/>
                <a:gd name="T13" fmla="*/ 0 60000 65536"/>
                <a:gd name="T14" fmla="*/ 0 60000 65536"/>
                <a:gd name="T15" fmla="*/ 0 w 1223"/>
                <a:gd name="T16" fmla="*/ 0 h 1776"/>
                <a:gd name="T17" fmla="*/ 1223 w 1223"/>
                <a:gd name="T18" fmla="*/ 1776 h 1776"/>
              </a:gdLst>
              <a:ahLst/>
              <a:cxnLst>
                <a:cxn ang="T10">
                  <a:pos x="T0" y="T1"/>
                </a:cxn>
                <a:cxn ang="T11">
                  <a:pos x="T2" y="T3"/>
                </a:cxn>
                <a:cxn ang="T12">
                  <a:pos x="T4" y="T5"/>
                </a:cxn>
                <a:cxn ang="T13">
                  <a:pos x="T6" y="T7"/>
                </a:cxn>
                <a:cxn ang="T14">
                  <a:pos x="T8" y="T9"/>
                </a:cxn>
              </a:cxnLst>
              <a:rect l="T15" t="T16" r="T17" b="T18"/>
              <a:pathLst>
                <a:path w="1223" h="1776">
                  <a:moveTo>
                    <a:pt x="1223" y="0"/>
                  </a:moveTo>
                  <a:lnTo>
                    <a:pt x="1223" y="829"/>
                  </a:lnTo>
                  <a:lnTo>
                    <a:pt x="0" y="829"/>
                  </a:lnTo>
                  <a:lnTo>
                    <a:pt x="0" y="1776"/>
                  </a:lnTo>
                  <a:lnTo>
                    <a:pt x="229" y="1776"/>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8713" name="Freeform 35"/>
            <p:cNvSpPr>
              <a:spLocks/>
            </p:cNvSpPr>
            <p:nvPr/>
          </p:nvSpPr>
          <p:spPr bwMode="auto">
            <a:xfrm>
              <a:off x="821" y="1002"/>
              <a:ext cx="1365" cy="1744"/>
            </a:xfrm>
            <a:custGeom>
              <a:avLst/>
              <a:gdLst>
                <a:gd name="T0" fmla="*/ 1365 w 1365"/>
                <a:gd name="T1" fmla="*/ 0 h 1744"/>
                <a:gd name="T2" fmla="*/ 1365 w 1365"/>
                <a:gd name="T3" fmla="*/ 955 h 1744"/>
                <a:gd name="T4" fmla="*/ 0 w 1365"/>
                <a:gd name="T5" fmla="*/ 955 h 1744"/>
                <a:gd name="T6" fmla="*/ 0 w 1365"/>
                <a:gd name="T7" fmla="*/ 1744 h 1744"/>
                <a:gd name="T8" fmla="*/ 457 w 1365"/>
                <a:gd name="T9" fmla="*/ 1744 h 1744"/>
                <a:gd name="T10" fmla="*/ 0 60000 65536"/>
                <a:gd name="T11" fmla="*/ 0 60000 65536"/>
                <a:gd name="T12" fmla="*/ 0 60000 65536"/>
                <a:gd name="T13" fmla="*/ 0 60000 65536"/>
                <a:gd name="T14" fmla="*/ 0 60000 65536"/>
                <a:gd name="T15" fmla="*/ 0 w 1365"/>
                <a:gd name="T16" fmla="*/ 0 h 1744"/>
                <a:gd name="T17" fmla="*/ 1365 w 1365"/>
                <a:gd name="T18" fmla="*/ 1744 h 1744"/>
              </a:gdLst>
              <a:ahLst/>
              <a:cxnLst>
                <a:cxn ang="T10">
                  <a:pos x="T0" y="T1"/>
                </a:cxn>
                <a:cxn ang="T11">
                  <a:pos x="T2" y="T3"/>
                </a:cxn>
                <a:cxn ang="T12">
                  <a:pos x="T4" y="T5"/>
                </a:cxn>
                <a:cxn ang="T13">
                  <a:pos x="T6" y="T7"/>
                </a:cxn>
                <a:cxn ang="T14">
                  <a:pos x="T8" y="T9"/>
                </a:cxn>
              </a:cxnLst>
              <a:rect l="T15" t="T16" r="T17" b="T18"/>
              <a:pathLst>
                <a:path w="1365" h="1744">
                  <a:moveTo>
                    <a:pt x="1365" y="0"/>
                  </a:moveTo>
                  <a:lnTo>
                    <a:pt x="1365" y="955"/>
                  </a:lnTo>
                  <a:lnTo>
                    <a:pt x="0" y="955"/>
                  </a:lnTo>
                  <a:lnTo>
                    <a:pt x="0" y="1744"/>
                  </a:lnTo>
                  <a:lnTo>
                    <a:pt x="457" y="1744"/>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grpSp>
      <p:sp>
        <p:nvSpPr>
          <p:cNvPr id="28694" name="AutoShape 36"/>
          <p:cNvSpPr>
            <a:spLocks noChangeAspect="1" noChangeArrowheads="1"/>
          </p:cNvSpPr>
          <p:nvPr/>
        </p:nvSpPr>
        <p:spPr bwMode="auto">
          <a:xfrm flipH="1">
            <a:off x="5156200" y="471805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8695" name="Group 37"/>
          <p:cNvGrpSpPr>
            <a:grpSpLocks/>
          </p:cNvGrpSpPr>
          <p:nvPr/>
        </p:nvGrpSpPr>
        <p:grpSpPr bwMode="auto">
          <a:xfrm>
            <a:off x="4570413" y="4824413"/>
            <a:ext cx="717550" cy="898525"/>
            <a:chOff x="2135" y="1001"/>
            <a:chExt cx="673" cy="566"/>
          </a:xfrm>
        </p:grpSpPr>
        <p:sp>
          <p:nvSpPr>
            <p:cNvPr id="28710" name="Line 38"/>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8711" name="Line 39"/>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8696" name="Oval 40"/>
          <p:cNvSpPr>
            <a:spLocks noChangeArrowheads="1"/>
          </p:cNvSpPr>
          <p:nvPr/>
        </p:nvSpPr>
        <p:spPr bwMode="auto">
          <a:xfrm>
            <a:off x="4775200" y="5037138"/>
            <a:ext cx="63500" cy="58737"/>
          </a:xfrm>
          <a:prstGeom prst="ellipse">
            <a:avLst/>
          </a:prstGeom>
          <a:solidFill>
            <a:schemeClr val="tx1"/>
          </a:solidFill>
          <a:ln w="19050">
            <a:noFill/>
            <a:round/>
            <a:headEnd/>
            <a:tailEnd/>
          </a:ln>
        </p:spPr>
        <p:txBody>
          <a:bodyPr wrap="none" anchor="ctr"/>
          <a:lstStyle/>
          <a:p>
            <a:endParaRPr lang="en-US"/>
          </a:p>
        </p:txBody>
      </p:sp>
      <p:sp>
        <p:nvSpPr>
          <p:cNvPr id="28697" name="Oval 41"/>
          <p:cNvSpPr>
            <a:spLocks noChangeArrowheads="1"/>
          </p:cNvSpPr>
          <p:nvPr/>
        </p:nvSpPr>
        <p:spPr bwMode="auto">
          <a:xfrm>
            <a:off x="4775200" y="5213350"/>
            <a:ext cx="63500" cy="60325"/>
          </a:xfrm>
          <a:prstGeom prst="ellipse">
            <a:avLst/>
          </a:prstGeom>
          <a:solidFill>
            <a:schemeClr val="tx1"/>
          </a:solidFill>
          <a:ln w="19050">
            <a:noFill/>
            <a:round/>
            <a:headEnd/>
            <a:tailEnd/>
          </a:ln>
        </p:spPr>
        <p:txBody>
          <a:bodyPr wrap="none" anchor="ctr"/>
          <a:lstStyle/>
          <a:p>
            <a:endParaRPr lang="en-US"/>
          </a:p>
        </p:txBody>
      </p:sp>
      <p:sp>
        <p:nvSpPr>
          <p:cNvPr id="28698" name="Oval 42"/>
          <p:cNvSpPr>
            <a:spLocks noChangeArrowheads="1"/>
          </p:cNvSpPr>
          <p:nvPr/>
        </p:nvSpPr>
        <p:spPr bwMode="auto">
          <a:xfrm>
            <a:off x="4775200" y="5391150"/>
            <a:ext cx="63500" cy="58738"/>
          </a:xfrm>
          <a:prstGeom prst="ellipse">
            <a:avLst/>
          </a:prstGeom>
          <a:solidFill>
            <a:schemeClr val="tx1"/>
          </a:solidFill>
          <a:ln w="19050">
            <a:noFill/>
            <a:round/>
            <a:headEnd/>
            <a:tailEnd/>
          </a:ln>
        </p:spPr>
        <p:txBody>
          <a:bodyPr wrap="none" anchor="ctr"/>
          <a:lstStyle/>
          <a:p>
            <a:endParaRPr lang="en-US"/>
          </a:p>
        </p:txBody>
      </p:sp>
      <p:sp>
        <p:nvSpPr>
          <p:cNvPr id="28699" name="Oval 43"/>
          <p:cNvSpPr>
            <a:spLocks noChangeArrowheads="1"/>
          </p:cNvSpPr>
          <p:nvPr/>
        </p:nvSpPr>
        <p:spPr bwMode="auto">
          <a:xfrm>
            <a:off x="4279900" y="3576638"/>
            <a:ext cx="63500" cy="58737"/>
          </a:xfrm>
          <a:prstGeom prst="ellipse">
            <a:avLst/>
          </a:prstGeom>
          <a:solidFill>
            <a:schemeClr val="tx1"/>
          </a:solidFill>
          <a:ln w="19050">
            <a:noFill/>
            <a:round/>
            <a:headEnd/>
            <a:tailEnd/>
          </a:ln>
        </p:spPr>
        <p:txBody>
          <a:bodyPr wrap="none" anchor="ctr"/>
          <a:lstStyle/>
          <a:p>
            <a:endParaRPr lang="en-US"/>
          </a:p>
        </p:txBody>
      </p:sp>
      <p:sp>
        <p:nvSpPr>
          <p:cNvPr id="28700" name="Oval 44"/>
          <p:cNvSpPr>
            <a:spLocks noChangeArrowheads="1"/>
          </p:cNvSpPr>
          <p:nvPr/>
        </p:nvSpPr>
        <p:spPr bwMode="auto">
          <a:xfrm>
            <a:off x="4279900" y="3752850"/>
            <a:ext cx="63500" cy="60325"/>
          </a:xfrm>
          <a:prstGeom prst="ellipse">
            <a:avLst/>
          </a:prstGeom>
          <a:solidFill>
            <a:schemeClr val="tx1"/>
          </a:solidFill>
          <a:ln w="19050">
            <a:noFill/>
            <a:round/>
            <a:headEnd/>
            <a:tailEnd/>
          </a:ln>
        </p:spPr>
        <p:txBody>
          <a:bodyPr wrap="none" anchor="ctr"/>
          <a:lstStyle/>
          <a:p>
            <a:endParaRPr lang="en-US"/>
          </a:p>
        </p:txBody>
      </p:sp>
      <p:sp>
        <p:nvSpPr>
          <p:cNvPr id="28701" name="Oval 45"/>
          <p:cNvSpPr>
            <a:spLocks noChangeArrowheads="1"/>
          </p:cNvSpPr>
          <p:nvPr/>
        </p:nvSpPr>
        <p:spPr bwMode="auto">
          <a:xfrm>
            <a:off x="4279900" y="3930650"/>
            <a:ext cx="63500" cy="58738"/>
          </a:xfrm>
          <a:prstGeom prst="ellipse">
            <a:avLst/>
          </a:prstGeom>
          <a:solidFill>
            <a:schemeClr val="tx1"/>
          </a:solidFill>
          <a:ln w="19050">
            <a:noFill/>
            <a:round/>
            <a:headEnd/>
            <a:tailEnd/>
          </a:ln>
        </p:spPr>
        <p:txBody>
          <a:bodyPr wrap="none" anchor="ctr"/>
          <a:lstStyle/>
          <a:p>
            <a:endParaRPr lang="en-US"/>
          </a:p>
        </p:txBody>
      </p:sp>
      <p:sp>
        <p:nvSpPr>
          <p:cNvPr id="28702" name="Line 46"/>
          <p:cNvSpPr>
            <a:spLocks noChangeShapeType="1"/>
          </p:cNvSpPr>
          <p:nvPr/>
        </p:nvSpPr>
        <p:spPr bwMode="auto">
          <a:xfrm>
            <a:off x="6316663" y="5273675"/>
            <a:ext cx="1477962" cy="0"/>
          </a:xfrm>
          <a:prstGeom prst="line">
            <a:avLst/>
          </a:prstGeom>
          <a:noFill/>
          <a:ln w="19050">
            <a:solidFill>
              <a:schemeClr val="tx1"/>
            </a:solidFill>
            <a:round/>
            <a:headEnd/>
            <a:tailEnd type="triangle" w="med" len="med"/>
          </a:ln>
        </p:spPr>
        <p:txBody>
          <a:bodyPr wrap="none" anchor="ctr"/>
          <a:lstStyle/>
          <a:p>
            <a:endParaRPr lang="en-US"/>
          </a:p>
        </p:txBody>
      </p:sp>
      <p:sp>
        <p:nvSpPr>
          <p:cNvPr id="28703" name="Line 47"/>
          <p:cNvSpPr>
            <a:spLocks noChangeShapeType="1"/>
          </p:cNvSpPr>
          <p:nvPr/>
        </p:nvSpPr>
        <p:spPr bwMode="auto">
          <a:xfrm>
            <a:off x="8561388" y="5162550"/>
            <a:ext cx="300037" cy="0"/>
          </a:xfrm>
          <a:prstGeom prst="line">
            <a:avLst/>
          </a:prstGeom>
          <a:noFill/>
          <a:ln w="19050">
            <a:solidFill>
              <a:schemeClr val="tx1"/>
            </a:solidFill>
            <a:round/>
            <a:headEnd/>
            <a:tailEnd type="triangle" w="med" len="med"/>
          </a:ln>
        </p:spPr>
        <p:txBody>
          <a:bodyPr wrap="none" anchor="ctr"/>
          <a:lstStyle/>
          <a:p>
            <a:endParaRPr lang="en-US"/>
          </a:p>
        </p:txBody>
      </p:sp>
      <p:sp>
        <p:nvSpPr>
          <p:cNvPr id="28704" name="Rectangle 48"/>
          <p:cNvSpPr>
            <a:spLocks noChangeAspect="1" noChangeArrowheads="1"/>
          </p:cNvSpPr>
          <p:nvPr/>
        </p:nvSpPr>
        <p:spPr bwMode="auto">
          <a:xfrm>
            <a:off x="811213" y="1773238"/>
            <a:ext cx="1936750" cy="1044575"/>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latin typeface="Symbol" pitchFamily="-96" charset="2"/>
              </a:rPr>
              <a:t>p</a:t>
            </a:r>
            <a:r>
              <a:rPr lang="en-US" i="1"/>
              <a:t>’s from the rules</a:t>
            </a:r>
          </a:p>
          <a:p>
            <a:pPr algn="ctr" eaLnBrk="0" hangingPunct="0">
              <a:lnSpc>
                <a:spcPct val="100000"/>
              </a:lnSpc>
              <a:spcBef>
                <a:spcPct val="0"/>
              </a:spcBef>
              <a:buClrTx/>
              <a:buSzTx/>
              <a:buFontTx/>
              <a:buNone/>
            </a:pPr>
            <a:r>
              <a:rPr lang="en-US" i="1"/>
              <a:t>that update </a:t>
            </a:r>
            <a:r>
              <a:rPr lang="en-US" i="1">
                <a:solidFill>
                  <a:srgbClr val="56127A"/>
                </a:solidFill>
              </a:rPr>
              <a:t>R</a:t>
            </a:r>
          </a:p>
        </p:txBody>
      </p:sp>
      <p:sp>
        <p:nvSpPr>
          <p:cNvPr id="28705" name="Rectangle 49"/>
          <p:cNvSpPr>
            <a:spLocks noChangeAspect="1" noChangeArrowheads="1"/>
          </p:cNvSpPr>
          <p:nvPr/>
        </p:nvSpPr>
        <p:spPr bwMode="auto">
          <a:xfrm>
            <a:off x="811213" y="4906963"/>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latin typeface="Symbol" pitchFamily="-96" charset="2"/>
              </a:rPr>
              <a:t>d</a:t>
            </a:r>
            <a:r>
              <a:rPr lang="en-US" i="1"/>
              <a:t>’s from the rules</a:t>
            </a:r>
          </a:p>
          <a:p>
            <a:pPr algn="ctr" eaLnBrk="0" hangingPunct="0">
              <a:lnSpc>
                <a:spcPct val="100000"/>
              </a:lnSpc>
              <a:spcBef>
                <a:spcPct val="0"/>
              </a:spcBef>
              <a:buClrTx/>
              <a:buSzTx/>
              <a:buFontTx/>
              <a:buNone/>
            </a:pPr>
            <a:r>
              <a:rPr lang="en-US" i="1"/>
              <a:t>that update </a:t>
            </a:r>
            <a:r>
              <a:rPr lang="en-US" i="1">
                <a:solidFill>
                  <a:srgbClr val="56127A"/>
                </a:solidFill>
              </a:rPr>
              <a:t>R</a:t>
            </a:r>
          </a:p>
        </p:txBody>
      </p:sp>
      <p:sp>
        <p:nvSpPr>
          <p:cNvPr id="1592370" name="Text Box 50"/>
          <p:cNvSpPr txBox="1">
            <a:spLocks noChangeArrowheads="1"/>
          </p:cNvSpPr>
          <p:nvPr/>
        </p:nvSpPr>
        <p:spPr bwMode="auto">
          <a:xfrm>
            <a:off x="1773238" y="6138863"/>
            <a:ext cx="5494337" cy="396875"/>
          </a:xfrm>
          <a:prstGeom prst="rect">
            <a:avLst/>
          </a:prstGeom>
          <a:noFill/>
          <a:ln w="9525">
            <a:noFill/>
            <a:miter lim="800000"/>
            <a:headEnd/>
            <a:tailEnd/>
          </a:ln>
        </p:spPr>
        <p:txBody>
          <a:bodyPr>
            <a:spAutoFit/>
          </a:bodyPr>
          <a:lstStyle/>
          <a:p>
            <a:pPr>
              <a:lnSpc>
                <a:spcPct val="100000"/>
              </a:lnSpc>
              <a:spcBef>
                <a:spcPct val="0"/>
              </a:spcBef>
              <a:buClrTx/>
              <a:buSzTx/>
              <a:buFontTx/>
              <a:buNone/>
            </a:pPr>
            <a:r>
              <a:rPr lang="en-US">
                <a:solidFill>
                  <a:srgbClr val="FF0000"/>
                </a:solidFill>
              </a:rPr>
              <a:t>What if more than one rule is enabled?</a:t>
            </a:r>
          </a:p>
        </p:txBody>
      </p:sp>
      <p:sp>
        <p:nvSpPr>
          <p:cNvPr id="2" name="Date Placeholder 1"/>
          <p:cNvSpPr>
            <a:spLocks noGrp="1"/>
          </p:cNvSpPr>
          <p:nvPr>
            <p:ph type="dt" sz="half" idx="10"/>
          </p:nvPr>
        </p:nvSpPr>
        <p:spPr/>
        <p:txBody>
          <a:bodyPr/>
          <a:lstStyle/>
          <a:p>
            <a:pPr>
              <a:defRPr/>
            </a:pPr>
            <a:r>
              <a:rPr lang="en-US" smtClean="0"/>
              <a:t>1/8/2013</a:t>
            </a:r>
            <a:endParaRPr lang="en-US" dirty="0"/>
          </a:p>
        </p:txBody>
      </p:sp>
      <p:sp>
        <p:nvSpPr>
          <p:cNvPr id="3" name="Footer Placeholder 2"/>
          <p:cNvSpPr>
            <a:spLocks noGrp="1"/>
          </p:cNvSpPr>
          <p:nvPr>
            <p:ph type="ftr" sz="quarter" idx="12"/>
          </p:nvPr>
        </p:nvSpPr>
        <p:spPr/>
        <p:txBody>
          <a:bodyPr/>
          <a:lstStyle/>
          <a:p>
            <a:pPr>
              <a:defRPr/>
            </a:pPr>
            <a:r>
              <a:rPr lang="en-US" smtClean="0"/>
              <a:t>Bluespec at Beihang</a:t>
            </a:r>
            <a:endParaRPr lang="en-US" dirty="0"/>
          </a:p>
        </p:txBody>
      </p:sp>
      <p:sp>
        <p:nvSpPr>
          <p:cNvPr id="6" name="Slide Number Placeholder 5"/>
          <p:cNvSpPr>
            <a:spLocks noGrp="1"/>
          </p:cNvSpPr>
          <p:nvPr>
            <p:ph type="sldNum" sz="quarter" idx="11"/>
          </p:nvPr>
        </p:nvSpPr>
        <p:spPr/>
        <p:txBody>
          <a:bodyPr/>
          <a:lstStyle/>
          <a:p>
            <a:pPr>
              <a:defRPr/>
            </a:pPr>
            <a:fld id="{4F9502F6-954B-46E9-AC05-33DEDF4CA0BF}" type="slidenum">
              <a:rPr lang="en-US" smtClean="0"/>
              <a:pPr>
                <a:defRPr/>
              </a:pPr>
              <a:t>23</a:t>
            </a:fld>
            <a:endParaRPr lang="en-US" dirty="0"/>
          </a:p>
        </p:txBody>
      </p:sp>
    </p:spTree>
    <p:extLst>
      <p:ext uri="{BB962C8B-B14F-4D97-AF65-F5344CB8AC3E}">
        <p14:creationId xmlns="" xmlns:p14="http://schemas.microsoft.com/office/powerpoint/2010/main" val="402207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2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7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98488" y="200025"/>
            <a:ext cx="7834312" cy="1285875"/>
          </a:xfrm>
        </p:spPr>
        <p:txBody>
          <a:bodyPr/>
          <a:lstStyle/>
          <a:p>
            <a:pPr eaLnBrk="1" hangingPunct="1"/>
            <a:r>
              <a:rPr lang="en-US" smtClean="0"/>
              <a:t>Combining State Updates</a:t>
            </a:r>
          </a:p>
        </p:txBody>
      </p:sp>
      <p:sp>
        <p:nvSpPr>
          <p:cNvPr id="29699" name="Oval 3"/>
          <p:cNvSpPr>
            <a:spLocks noChangeArrowheads="1"/>
          </p:cNvSpPr>
          <p:nvPr/>
        </p:nvSpPr>
        <p:spPr bwMode="auto">
          <a:xfrm>
            <a:off x="3835400" y="5535613"/>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9700" name="Rectangle 4"/>
          <p:cNvSpPr>
            <a:spLocks noChangeArrowheads="1"/>
          </p:cNvSpPr>
          <p:nvPr/>
        </p:nvSpPr>
        <p:spPr bwMode="auto">
          <a:xfrm>
            <a:off x="3771900" y="5522913"/>
            <a:ext cx="425450" cy="538162"/>
          </a:xfrm>
          <a:prstGeom prst="rect">
            <a:avLst/>
          </a:prstGeom>
          <a:solidFill>
            <a:schemeClr val="bg1"/>
          </a:solidFill>
          <a:ln w="9525">
            <a:noFill/>
            <a:miter lim="800000"/>
            <a:headEnd/>
            <a:tailEnd/>
          </a:ln>
        </p:spPr>
        <p:txBody>
          <a:bodyPr wrap="none" anchor="ctr"/>
          <a:lstStyle/>
          <a:p>
            <a:endParaRPr lang="en-US"/>
          </a:p>
        </p:txBody>
      </p:sp>
      <p:sp>
        <p:nvSpPr>
          <p:cNvPr id="29701" name="Line 5"/>
          <p:cNvSpPr>
            <a:spLocks noChangeShapeType="1"/>
          </p:cNvSpPr>
          <p:nvPr/>
        </p:nvSpPr>
        <p:spPr bwMode="auto">
          <a:xfrm>
            <a:off x="4189413" y="5546725"/>
            <a:ext cx="0" cy="463550"/>
          </a:xfrm>
          <a:prstGeom prst="line">
            <a:avLst/>
          </a:prstGeom>
          <a:noFill/>
          <a:ln w="19050">
            <a:solidFill>
              <a:schemeClr val="tx1"/>
            </a:solidFill>
            <a:round/>
            <a:headEnd/>
            <a:tailEnd/>
          </a:ln>
        </p:spPr>
        <p:txBody>
          <a:bodyPr wrap="none" anchor="ctr"/>
          <a:lstStyle/>
          <a:p>
            <a:endParaRPr lang="en-US"/>
          </a:p>
        </p:txBody>
      </p:sp>
      <p:sp>
        <p:nvSpPr>
          <p:cNvPr id="29702" name="Rectangle 6"/>
          <p:cNvSpPr>
            <a:spLocks noChangeAspect="1" noChangeArrowheads="1"/>
          </p:cNvSpPr>
          <p:nvPr/>
        </p:nvSpPr>
        <p:spPr bwMode="auto">
          <a:xfrm>
            <a:off x="6259513" y="5368925"/>
            <a:ext cx="1598612" cy="533400"/>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a:t>next state</a:t>
            </a:r>
          </a:p>
          <a:p>
            <a:pPr algn="ctr" eaLnBrk="0" hangingPunct="0">
              <a:lnSpc>
                <a:spcPct val="80000"/>
              </a:lnSpc>
              <a:spcBef>
                <a:spcPct val="0"/>
              </a:spcBef>
              <a:buClrTx/>
              <a:buSzTx/>
              <a:buFontTx/>
              <a:buNone/>
            </a:pPr>
            <a:r>
              <a:rPr lang="en-US" i="1"/>
              <a:t>value</a:t>
            </a:r>
          </a:p>
        </p:txBody>
      </p:sp>
      <p:sp>
        <p:nvSpPr>
          <p:cNvPr id="29703" name="Rectangle 7"/>
          <p:cNvSpPr>
            <a:spLocks noChangeAspect="1" noChangeArrowheads="1"/>
          </p:cNvSpPr>
          <p:nvPr/>
        </p:nvSpPr>
        <p:spPr bwMode="auto">
          <a:xfrm>
            <a:off x="6037263" y="3852863"/>
            <a:ext cx="1009650" cy="782637"/>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a:t>latch </a:t>
            </a:r>
          </a:p>
          <a:p>
            <a:pPr algn="ctr" eaLnBrk="0" hangingPunct="0">
              <a:lnSpc>
                <a:spcPct val="80000"/>
              </a:lnSpc>
              <a:spcBef>
                <a:spcPct val="0"/>
              </a:spcBef>
              <a:buClrTx/>
              <a:buSzTx/>
              <a:buFontTx/>
              <a:buNone/>
            </a:pPr>
            <a:r>
              <a:rPr lang="en-US" i="1"/>
              <a:t>enable</a:t>
            </a:r>
            <a:endParaRPr lang="en-US"/>
          </a:p>
        </p:txBody>
      </p:sp>
      <p:grpSp>
        <p:nvGrpSpPr>
          <p:cNvPr id="29704" name="Group 8"/>
          <p:cNvGrpSpPr>
            <a:grpSpLocks/>
          </p:cNvGrpSpPr>
          <p:nvPr/>
        </p:nvGrpSpPr>
        <p:grpSpPr bwMode="auto">
          <a:xfrm>
            <a:off x="7788275" y="4872038"/>
            <a:ext cx="762000" cy="701675"/>
            <a:chOff x="4560" y="1968"/>
            <a:chExt cx="480" cy="576"/>
          </a:xfrm>
        </p:grpSpPr>
        <p:sp>
          <p:nvSpPr>
            <p:cNvPr id="29758" name="Rectangle 9"/>
            <p:cNvSpPr>
              <a:spLocks noChangeArrowheads="1"/>
            </p:cNvSpPr>
            <p:nvPr/>
          </p:nvSpPr>
          <p:spPr bwMode="auto">
            <a:xfrm>
              <a:off x="4560" y="1968"/>
              <a:ext cx="480" cy="576"/>
            </a:xfrm>
            <a:prstGeom prst="rect">
              <a:avLst/>
            </a:prstGeom>
            <a:solidFill>
              <a:srgbClr val="FF505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r>
                <a:rPr lang="en-US" sz="2400">
                  <a:solidFill>
                    <a:srgbClr val="56127A"/>
                  </a:solidFill>
                </a:rPr>
                <a:t>R</a:t>
              </a:r>
            </a:p>
          </p:txBody>
        </p:sp>
        <p:sp>
          <p:nvSpPr>
            <p:cNvPr id="29759" name="Freeform 10"/>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5050"/>
            </a:solidFill>
            <a:ln w="19050" cap="flat" cmpd="sng">
              <a:solidFill>
                <a:schemeClr val="tx1"/>
              </a:solidFill>
              <a:prstDash val="solid"/>
              <a:round/>
              <a:headEnd type="none" w="sm" len="sm"/>
              <a:tailEnd type="none" w="sm" len="sm"/>
            </a:ln>
          </p:spPr>
          <p:txBody>
            <a:bodyPr wrap="none" anchor="ctr"/>
            <a:lstStyle/>
            <a:p>
              <a:endParaRPr lang="en-US"/>
            </a:p>
          </p:txBody>
        </p:sp>
      </p:grpSp>
      <p:sp>
        <p:nvSpPr>
          <p:cNvPr id="29705" name="Freeform 11"/>
          <p:cNvSpPr>
            <a:spLocks/>
          </p:cNvSpPr>
          <p:nvPr/>
        </p:nvSpPr>
        <p:spPr bwMode="auto">
          <a:xfrm>
            <a:off x="6323013" y="2382838"/>
            <a:ext cx="1476375" cy="2633662"/>
          </a:xfrm>
          <a:custGeom>
            <a:avLst/>
            <a:gdLst>
              <a:gd name="T0" fmla="*/ 0 w 1104"/>
              <a:gd name="T1" fmla="*/ 0 h 768"/>
              <a:gd name="T2" fmla="*/ 2147483647 w 1104"/>
              <a:gd name="T3" fmla="*/ 0 h 768"/>
              <a:gd name="T4" fmla="*/ 2147483647 w 1104"/>
              <a:gd name="T5" fmla="*/ 2147483647 h 768"/>
              <a:gd name="T6" fmla="*/ 2147483647 w 1104"/>
              <a:gd name="T7" fmla="*/ 2147483647 h 768"/>
              <a:gd name="T8" fmla="*/ 0 60000 65536"/>
              <a:gd name="T9" fmla="*/ 0 60000 65536"/>
              <a:gd name="T10" fmla="*/ 0 60000 65536"/>
              <a:gd name="T11" fmla="*/ 0 60000 65536"/>
              <a:gd name="T12" fmla="*/ 0 w 1104"/>
              <a:gd name="T13" fmla="*/ 0 h 768"/>
              <a:gd name="T14" fmla="*/ 1104 w 1104"/>
              <a:gd name="T15" fmla="*/ 768 h 768"/>
            </a:gdLst>
            <a:ahLst/>
            <a:cxnLst>
              <a:cxn ang="T8">
                <a:pos x="T0" y="T1"/>
              </a:cxn>
              <a:cxn ang="T9">
                <a:pos x="T2" y="T3"/>
              </a:cxn>
              <a:cxn ang="T10">
                <a:pos x="T4" y="T5"/>
              </a:cxn>
              <a:cxn ang="T11">
                <a:pos x="T6" y="T7"/>
              </a:cxn>
            </a:cxnLst>
            <a:rect l="T12" t="T13" r="T14" b="T15"/>
            <a:pathLst>
              <a:path w="1104" h="768">
                <a:moveTo>
                  <a:pt x="0" y="0"/>
                </a:moveTo>
                <a:lnTo>
                  <a:pt x="480" y="0"/>
                </a:lnTo>
                <a:lnTo>
                  <a:pt x="480" y="768"/>
                </a:lnTo>
                <a:lnTo>
                  <a:pt x="1104" y="768"/>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9706" name="Rectangle 12"/>
          <p:cNvSpPr>
            <a:spLocks noChangeArrowheads="1"/>
          </p:cNvSpPr>
          <p:nvPr/>
        </p:nvSpPr>
        <p:spPr bwMode="auto">
          <a:xfrm>
            <a:off x="3062288" y="1724025"/>
            <a:ext cx="1508125" cy="1420813"/>
          </a:xfrm>
          <a:prstGeom prst="rect">
            <a:avLst/>
          </a:prstGeom>
          <a:solidFill>
            <a:schemeClr val="accent1"/>
          </a:solidFill>
          <a:ln w="9525">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i="1"/>
              <a:t>Scheduler:</a:t>
            </a:r>
          </a:p>
          <a:p>
            <a:pPr algn="ctr" eaLnBrk="0" hangingPunct="0">
              <a:lnSpc>
                <a:spcPct val="100000"/>
              </a:lnSpc>
              <a:spcBef>
                <a:spcPct val="0"/>
              </a:spcBef>
              <a:buClrTx/>
              <a:buSzTx/>
              <a:buFontTx/>
              <a:buNone/>
            </a:pPr>
            <a:r>
              <a:rPr lang="en-US" i="1">
                <a:solidFill>
                  <a:srgbClr val="56127A"/>
                </a:solidFill>
              </a:rPr>
              <a:t>Priority</a:t>
            </a:r>
          </a:p>
          <a:p>
            <a:pPr algn="ctr" eaLnBrk="0" hangingPunct="0">
              <a:lnSpc>
                <a:spcPct val="100000"/>
              </a:lnSpc>
              <a:spcBef>
                <a:spcPct val="0"/>
              </a:spcBef>
              <a:buClrTx/>
              <a:buSzTx/>
              <a:buFontTx/>
              <a:buNone/>
            </a:pPr>
            <a:r>
              <a:rPr lang="en-US" i="1">
                <a:solidFill>
                  <a:srgbClr val="56127A"/>
                </a:solidFill>
              </a:rPr>
              <a:t>Encoder</a:t>
            </a:r>
          </a:p>
        </p:txBody>
      </p:sp>
      <p:sp>
        <p:nvSpPr>
          <p:cNvPr id="29707" name="AutoShape 13"/>
          <p:cNvSpPr>
            <a:spLocks noChangeAspect="1" noChangeArrowheads="1"/>
          </p:cNvSpPr>
          <p:nvPr/>
        </p:nvSpPr>
        <p:spPr bwMode="auto">
          <a:xfrm flipH="1">
            <a:off x="5156200" y="186055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9708" name="Group 14"/>
          <p:cNvGrpSpPr>
            <a:grpSpLocks/>
          </p:cNvGrpSpPr>
          <p:nvPr/>
        </p:nvGrpSpPr>
        <p:grpSpPr bwMode="auto">
          <a:xfrm>
            <a:off x="4570413" y="1966913"/>
            <a:ext cx="717550" cy="898525"/>
            <a:chOff x="2135" y="1001"/>
            <a:chExt cx="673" cy="566"/>
          </a:xfrm>
        </p:grpSpPr>
        <p:sp>
          <p:nvSpPr>
            <p:cNvPr id="29756" name="Line 15"/>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29757" name="Line 16"/>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29709" name="Text Box 17"/>
          <p:cNvSpPr txBox="1">
            <a:spLocks noChangeArrowheads="1"/>
          </p:cNvSpPr>
          <p:nvPr/>
        </p:nvSpPr>
        <p:spPr bwMode="auto">
          <a:xfrm>
            <a:off x="4786313" y="1573213"/>
            <a:ext cx="420687"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1</a:t>
            </a:r>
            <a:endParaRPr lang="en-US">
              <a:solidFill>
                <a:srgbClr val="56127A"/>
              </a:solidFill>
            </a:endParaRPr>
          </a:p>
        </p:txBody>
      </p:sp>
      <p:sp>
        <p:nvSpPr>
          <p:cNvPr id="29710" name="Text Box 18"/>
          <p:cNvSpPr txBox="1">
            <a:spLocks noChangeArrowheads="1"/>
          </p:cNvSpPr>
          <p:nvPr/>
        </p:nvSpPr>
        <p:spPr bwMode="auto">
          <a:xfrm>
            <a:off x="4787900" y="2798763"/>
            <a:ext cx="42068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n</a:t>
            </a:r>
            <a:endParaRPr lang="en-US">
              <a:solidFill>
                <a:srgbClr val="56127A"/>
              </a:solidFill>
            </a:endParaRPr>
          </a:p>
        </p:txBody>
      </p:sp>
      <p:sp>
        <p:nvSpPr>
          <p:cNvPr id="29711" name="Oval 19"/>
          <p:cNvSpPr>
            <a:spLocks noChangeArrowheads="1"/>
          </p:cNvSpPr>
          <p:nvPr/>
        </p:nvSpPr>
        <p:spPr bwMode="auto">
          <a:xfrm>
            <a:off x="4965700" y="2179638"/>
            <a:ext cx="63500" cy="58737"/>
          </a:xfrm>
          <a:prstGeom prst="ellipse">
            <a:avLst/>
          </a:prstGeom>
          <a:solidFill>
            <a:schemeClr val="tx1"/>
          </a:solidFill>
          <a:ln w="19050">
            <a:noFill/>
            <a:round/>
            <a:headEnd/>
            <a:tailEnd/>
          </a:ln>
        </p:spPr>
        <p:txBody>
          <a:bodyPr wrap="none" anchor="ctr"/>
          <a:lstStyle/>
          <a:p>
            <a:endParaRPr lang="en-US"/>
          </a:p>
        </p:txBody>
      </p:sp>
      <p:sp>
        <p:nvSpPr>
          <p:cNvPr id="29712" name="Oval 20"/>
          <p:cNvSpPr>
            <a:spLocks noChangeArrowheads="1"/>
          </p:cNvSpPr>
          <p:nvPr/>
        </p:nvSpPr>
        <p:spPr bwMode="auto">
          <a:xfrm>
            <a:off x="4965700" y="2355850"/>
            <a:ext cx="63500" cy="60325"/>
          </a:xfrm>
          <a:prstGeom prst="ellipse">
            <a:avLst/>
          </a:prstGeom>
          <a:solidFill>
            <a:schemeClr val="tx1"/>
          </a:solidFill>
          <a:ln w="19050">
            <a:noFill/>
            <a:round/>
            <a:headEnd/>
            <a:tailEnd/>
          </a:ln>
        </p:spPr>
        <p:txBody>
          <a:bodyPr wrap="none" anchor="ctr"/>
          <a:lstStyle/>
          <a:p>
            <a:endParaRPr lang="en-US"/>
          </a:p>
        </p:txBody>
      </p:sp>
      <p:sp>
        <p:nvSpPr>
          <p:cNvPr id="29713" name="Oval 21"/>
          <p:cNvSpPr>
            <a:spLocks noChangeArrowheads="1"/>
          </p:cNvSpPr>
          <p:nvPr/>
        </p:nvSpPr>
        <p:spPr bwMode="auto">
          <a:xfrm>
            <a:off x="4965700" y="2533650"/>
            <a:ext cx="63500" cy="58738"/>
          </a:xfrm>
          <a:prstGeom prst="ellipse">
            <a:avLst/>
          </a:prstGeom>
          <a:solidFill>
            <a:schemeClr val="tx1"/>
          </a:solidFill>
          <a:ln w="19050">
            <a:noFill/>
            <a:round/>
            <a:headEnd/>
            <a:tailEnd/>
          </a:ln>
        </p:spPr>
        <p:txBody>
          <a:bodyPr wrap="none" anchor="ctr"/>
          <a:lstStyle/>
          <a:p>
            <a:endParaRPr lang="en-US"/>
          </a:p>
        </p:txBody>
      </p:sp>
      <p:grpSp>
        <p:nvGrpSpPr>
          <p:cNvPr id="29714" name="Group 22"/>
          <p:cNvGrpSpPr>
            <a:grpSpLocks/>
          </p:cNvGrpSpPr>
          <p:nvPr/>
        </p:nvGrpSpPr>
        <p:grpSpPr bwMode="auto">
          <a:xfrm>
            <a:off x="2330450" y="1968500"/>
            <a:ext cx="717550" cy="898525"/>
            <a:chOff x="2135" y="1001"/>
            <a:chExt cx="673" cy="566"/>
          </a:xfrm>
        </p:grpSpPr>
        <p:sp>
          <p:nvSpPr>
            <p:cNvPr id="29754" name="Line 23"/>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29755" name="Line 24"/>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29715" name="Text Box 25"/>
          <p:cNvSpPr txBox="1">
            <a:spLocks noChangeArrowheads="1"/>
          </p:cNvSpPr>
          <p:nvPr/>
        </p:nvSpPr>
        <p:spPr bwMode="auto">
          <a:xfrm>
            <a:off x="1968500" y="1725613"/>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1</a:t>
            </a:r>
            <a:endParaRPr lang="en-US">
              <a:solidFill>
                <a:srgbClr val="56127A"/>
              </a:solidFill>
            </a:endParaRPr>
          </a:p>
        </p:txBody>
      </p:sp>
      <p:sp>
        <p:nvSpPr>
          <p:cNvPr id="29716" name="Text Box 26"/>
          <p:cNvSpPr txBox="1">
            <a:spLocks noChangeArrowheads="1"/>
          </p:cNvSpPr>
          <p:nvPr/>
        </p:nvSpPr>
        <p:spPr bwMode="auto">
          <a:xfrm>
            <a:off x="1968500" y="2624138"/>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n</a:t>
            </a:r>
            <a:endParaRPr lang="en-US">
              <a:solidFill>
                <a:srgbClr val="56127A"/>
              </a:solidFill>
            </a:endParaRPr>
          </a:p>
        </p:txBody>
      </p:sp>
      <p:sp>
        <p:nvSpPr>
          <p:cNvPr id="29717" name="Oval 27"/>
          <p:cNvSpPr>
            <a:spLocks noChangeArrowheads="1"/>
          </p:cNvSpPr>
          <p:nvPr/>
        </p:nvSpPr>
        <p:spPr bwMode="auto">
          <a:xfrm>
            <a:off x="2597150" y="2181225"/>
            <a:ext cx="63500" cy="58738"/>
          </a:xfrm>
          <a:prstGeom prst="ellipse">
            <a:avLst/>
          </a:prstGeom>
          <a:solidFill>
            <a:schemeClr val="tx1"/>
          </a:solidFill>
          <a:ln w="19050">
            <a:noFill/>
            <a:round/>
            <a:headEnd/>
            <a:tailEnd/>
          </a:ln>
        </p:spPr>
        <p:txBody>
          <a:bodyPr wrap="none" anchor="ctr"/>
          <a:lstStyle/>
          <a:p>
            <a:endParaRPr lang="en-US"/>
          </a:p>
        </p:txBody>
      </p:sp>
      <p:sp>
        <p:nvSpPr>
          <p:cNvPr id="29718" name="Oval 28"/>
          <p:cNvSpPr>
            <a:spLocks noChangeArrowheads="1"/>
          </p:cNvSpPr>
          <p:nvPr/>
        </p:nvSpPr>
        <p:spPr bwMode="auto">
          <a:xfrm>
            <a:off x="2597150" y="2357438"/>
            <a:ext cx="63500" cy="60325"/>
          </a:xfrm>
          <a:prstGeom prst="ellipse">
            <a:avLst/>
          </a:prstGeom>
          <a:solidFill>
            <a:schemeClr val="tx1"/>
          </a:solidFill>
          <a:ln w="19050">
            <a:noFill/>
            <a:round/>
            <a:headEnd/>
            <a:tailEnd/>
          </a:ln>
        </p:spPr>
        <p:txBody>
          <a:bodyPr wrap="none" anchor="ctr"/>
          <a:lstStyle/>
          <a:p>
            <a:endParaRPr lang="en-US"/>
          </a:p>
        </p:txBody>
      </p:sp>
      <p:sp>
        <p:nvSpPr>
          <p:cNvPr id="29719" name="Oval 29"/>
          <p:cNvSpPr>
            <a:spLocks noChangeArrowheads="1"/>
          </p:cNvSpPr>
          <p:nvPr/>
        </p:nvSpPr>
        <p:spPr bwMode="auto">
          <a:xfrm>
            <a:off x="2597150" y="2535238"/>
            <a:ext cx="63500" cy="58737"/>
          </a:xfrm>
          <a:prstGeom prst="ellipse">
            <a:avLst/>
          </a:prstGeom>
          <a:solidFill>
            <a:schemeClr val="tx1"/>
          </a:solidFill>
          <a:ln w="19050">
            <a:noFill/>
            <a:round/>
            <a:headEnd/>
            <a:tailEnd/>
          </a:ln>
        </p:spPr>
        <p:txBody>
          <a:bodyPr wrap="none" anchor="ctr"/>
          <a:lstStyle/>
          <a:p>
            <a:endParaRPr lang="en-US"/>
          </a:p>
        </p:txBody>
      </p:sp>
      <p:sp>
        <p:nvSpPr>
          <p:cNvPr id="29720" name="Oval 30"/>
          <p:cNvSpPr>
            <a:spLocks noChangeArrowheads="1"/>
          </p:cNvSpPr>
          <p:nvPr/>
        </p:nvSpPr>
        <p:spPr bwMode="auto">
          <a:xfrm>
            <a:off x="3835400" y="4630738"/>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9721" name="Rectangle 31"/>
          <p:cNvSpPr>
            <a:spLocks noChangeArrowheads="1"/>
          </p:cNvSpPr>
          <p:nvPr/>
        </p:nvSpPr>
        <p:spPr bwMode="auto">
          <a:xfrm>
            <a:off x="3771900" y="4618038"/>
            <a:ext cx="425450" cy="538162"/>
          </a:xfrm>
          <a:prstGeom prst="rect">
            <a:avLst/>
          </a:prstGeom>
          <a:solidFill>
            <a:schemeClr val="bg1"/>
          </a:solidFill>
          <a:ln w="19050">
            <a:noFill/>
            <a:miter lim="800000"/>
            <a:headEnd/>
            <a:tailEnd/>
          </a:ln>
        </p:spPr>
        <p:txBody>
          <a:bodyPr wrap="none" anchor="ctr"/>
          <a:lstStyle/>
          <a:p>
            <a:endParaRPr lang="en-US"/>
          </a:p>
        </p:txBody>
      </p:sp>
      <p:sp>
        <p:nvSpPr>
          <p:cNvPr id="29722" name="Line 32"/>
          <p:cNvSpPr>
            <a:spLocks noChangeShapeType="1"/>
          </p:cNvSpPr>
          <p:nvPr/>
        </p:nvSpPr>
        <p:spPr bwMode="auto">
          <a:xfrm>
            <a:off x="4189413" y="4641850"/>
            <a:ext cx="0" cy="463550"/>
          </a:xfrm>
          <a:prstGeom prst="line">
            <a:avLst/>
          </a:prstGeom>
          <a:noFill/>
          <a:ln w="19050">
            <a:solidFill>
              <a:schemeClr val="tx1"/>
            </a:solidFill>
            <a:round/>
            <a:headEnd/>
            <a:tailEnd/>
          </a:ln>
        </p:spPr>
        <p:txBody>
          <a:bodyPr wrap="none" anchor="ctr"/>
          <a:lstStyle/>
          <a:p>
            <a:endParaRPr lang="en-US"/>
          </a:p>
        </p:txBody>
      </p:sp>
      <p:grpSp>
        <p:nvGrpSpPr>
          <p:cNvPr id="29723" name="Group 33"/>
          <p:cNvGrpSpPr>
            <a:grpSpLocks/>
          </p:cNvGrpSpPr>
          <p:nvPr/>
        </p:nvGrpSpPr>
        <p:grpSpPr bwMode="auto">
          <a:xfrm>
            <a:off x="2930525" y="4759325"/>
            <a:ext cx="1235075" cy="1295400"/>
            <a:chOff x="1846" y="2998"/>
            <a:chExt cx="778" cy="816"/>
          </a:xfrm>
        </p:grpSpPr>
        <p:grpSp>
          <p:nvGrpSpPr>
            <p:cNvPr id="29746" name="Group 34"/>
            <p:cNvGrpSpPr>
              <a:grpSpLocks/>
            </p:cNvGrpSpPr>
            <p:nvPr/>
          </p:nvGrpSpPr>
          <p:grpSpPr bwMode="auto">
            <a:xfrm>
              <a:off x="2172" y="3151"/>
              <a:ext cx="452" cy="566"/>
              <a:chOff x="2135" y="1001"/>
              <a:chExt cx="673" cy="566"/>
            </a:xfrm>
          </p:grpSpPr>
          <p:sp>
            <p:nvSpPr>
              <p:cNvPr id="29752" name="Line 35"/>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9753" name="Line 36"/>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9747" name="Text Box 37"/>
            <p:cNvSpPr txBox="1">
              <a:spLocks noChangeArrowheads="1"/>
            </p:cNvSpPr>
            <p:nvPr/>
          </p:nvSpPr>
          <p:spPr bwMode="auto">
            <a:xfrm>
              <a:off x="1846" y="2998"/>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1,R</a:t>
              </a:r>
              <a:endParaRPr lang="en-US">
                <a:solidFill>
                  <a:srgbClr val="56127A"/>
                </a:solidFill>
              </a:endParaRPr>
            </a:p>
          </p:txBody>
        </p:sp>
        <p:sp>
          <p:nvSpPr>
            <p:cNvPr id="29748" name="Text Box 38"/>
            <p:cNvSpPr txBox="1">
              <a:spLocks noChangeArrowheads="1"/>
            </p:cNvSpPr>
            <p:nvPr/>
          </p:nvSpPr>
          <p:spPr bwMode="auto">
            <a:xfrm>
              <a:off x="1846" y="3564"/>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n,R</a:t>
              </a:r>
              <a:endParaRPr lang="en-US">
                <a:solidFill>
                  <a:srgbClr val="56127A"/>
                </a:solidFill>
              </a:endParaRPr>
            </a:p>
          </p:txBody>
        </p:sp>
        <p:sp>
          <p:nvSpPr>
            <p:cNvPr id="29749" name="Oval 39"/>
            <p:cNvSpPr>
              <a:spLocks noChangeArrowheads="1"/>
            </p:cNvSpPr>
            <p:nvPr/>
          </p:nvSpPr>
          <p:spPr bwMode="auto">
            <a:xfrm>
              <a:off x="2340" y="3285"/>
              <a:ext cx="40" cy="37"/>
            </a:xfrm>
            <a:prstGeom prst="ellipse">
              <a:avLst/>
            </a:prstGeom>
            <a:solidFill>
              <a:schemeClr val="tx1"/>
            </a:solidFill>
            <a:ln w="19050">
              <a:noFill/>
              <a:round/>
              <a:headEnd/>
              <a:tailEnd/>
            </a:ln>
          </p:spPr>
          <p:txBody>
            <a:bodyPr wrap="none" anchor="ctr"/>
            <a:lstStyle/>
            <a:p>
              <a:endParaRPr lang="en-US"/>
            </a:p>
          </p:txBody>
        </p:sp>
        <p:sp>
          <p:nvSpPr>
            <p:cNvPr id="29750" name="Oval 40"/>
            <p:cNvSpPr>
              <a:spLocks noChangeArrowheads="1"/>
            </p:cNvSpPr>
            <p:nvPr/>
          </p:nvSpPr>
          <p:spPr bwMode="auto">
            <a:xfrm>
              <a:off x="2340" y="3396"/>
              <a:ext cx="40" cy="38"/>
            </a:xfrm>
            <a:prstGeom prst="ellipse">
              <a:avLst/>
            </a:prstGeom>
            <a:solidFill>
              <a:schemeClr val="tx1"/>
            </a:solidFill>
            <a:ln w="19050">
              <a:noFill/>
              <a:round/>
              <a:headEnd/>
              <a:tailEnd/>
            </a:ln>
          </p:spPr>
          <p:txBody>
            <a:bodyPr wrap="none" anchor="ctr"/>
            <a:lstStyle/>
            <a:p>
              <a:endParaRPr lang="en-US"/>
            </a:p>
          </p:txBody>
        </p:sp>
        <p:sp>
          <p:nvSpPr>
            <p:cNvPr id="29751" name="Oval 41"/>
            <p:cNvSpPr>
              <a:spLocks noChangeArrowheads="1"/>
            </p:cNvSpPr>
            <p:nvPr/>
          </p:nvSpPr>
          <p:spPr bwMode="auto">
            <a:xfrm>
              <a:off x="2340" y="3508"/>
              <a:ext cx="40" cy="37"/>
            </a:xfrm>
            <a:prstGeom prst="ellipse">
              <a:avLst/>
            </a:prstGeom>
            <a:solidFill>
              <a:schemeClr val="tx1"/>
            </a:solidFill>
            <a:ln w="19050">
              <a:noFill/>
              <a:round/>
              <a:headEnd/>
              <a:tailEnd/>
            </a:ln>
          </p:spPr>
          <p:txBody>
            <a:bodyPr wrap="none" anchor="ctr"/>
            <a:lstStyle/>
            <a:p>
              <a:endParaRPr lang="en-US"/>
            </a:p>
          </p:txBody>
        </p:sp>
      </p:grpSp>
      <p:grpSp>
        <p:nvGrpSpPr>
          <p:cNvPr id="29724" name="Group 42"/>
          <p:cNvGrpSpPr>
            <a:grpSpLocks/>
          </p:cNvGrpSpPr>
          <p:nvPr/>
        </p:nvGrpSpPr>
        <p:grpSpPr bwMode="auto">
          <a:xfrm>
            <a:off x="3873500" y="1962150"/>
            <a:ext cx="927100" cy="3733800"/>
            <a:chOff x="821" y="1002"/>
            <a:chExt cx="1459" cy="2352"/>
          </a:xfrm>
        </p:grpSpPr>
        <p:sp>
          <p:nvSpPr>
            <p:cNvPr id="29744" name="Freeform 43"/>
            <p:cNvSpPr>
              <a:spLocks/>
            </p:cNvSpPr>
            <p:nvPr/>
          </p:nvSpPr>
          <p:spPr bwMode="auto">
            <a:xfrm>
              <a:off x="1057" y="1578"/>
              <a:ext cx="1223" cy="1776"/>
            </a:xfrm>
            <a:custGeom>
              <a:avLst/>
              <a:gdLst>
                <a:gd name="T0" fmla="*/ 1223 w 1223"/>
                <a:gd name="T1" fmla="*/ 0 h 1776"/>
                <a:gd name="T2" fmla="*/ 1223 w 1223"/>
                <a:gd name="T3" fmla="*/ 829 h 1776"/>
                <a:gd name="T4" fmla="*/ 0 w 1223"/>
                <a:gd name="T5" fmla="*/ 829 h 1776"/>
                <a:gd name="T6" fmla="*/ 0 w 1223"/>
                <a:gd name="T7" fmla="*/ 1776 h 1776"/>
                <a:gd name="T8" fmla="*/ 229 w 1223"/>
                <a:gd name="T9" fmla="*/ 1776 h 1776"/>
                <a:gd name="T10" fmla="*/ 0 60000 65536"/>
                <a:gd name="T11" fmla="*/ 0 60000 65536"/>
                <a:gd name="T12" fmla="*/ 0 60000 65536"/>
                <a:gd name="T13" fmla="*/ 0 60000 65536"/>
                <a:gd name="T14" fmla="*/ 0 60000 65536"/>
                <a:gd name="T15" fmla="*/ 0 w 1223"/>
                <a:gd name="T16" fmla="*/ 0 h 1776"/>
                <a:gd name="T17" fmla="*/ 1223 w 1223"/>
                <a:gd name="T18" fmla="*/ 1776 h 1776"/>
              </a:gdLst>
              <a:ahLst/>
              <a:cxnLst>
                <a:cxn ang="T10">
                  <a:pos x="T0" y="T1"/>
                </a:cxn>
                <a:cxn ang="T11">
                  <a:pos x="T2" y="T3"/>
                </a:cxn>
                <a:cxn ang="T12">
                  <a:pos x="T4" y="T5"/>
                </a:cxn>
                <a:cxn ang="T13">
                  <a:pos x="T6" y="T7"/>
                </a:cxn>
                <a:cxn ang="T14">
                  <a:pos x="T8" y="T9"/>
                </a:cxn>
              </a:cxnLst>
              <a:rect l="T15" t="T16" r="T17" b="T18"/>
              <a:pathLst>
                <a:path w="1223" h="1776">
                  <a:moveTo>
                    <a:pt x="1223" y="0"/>
                  </a:moveTo>
                  <a:lnTo>
                    <a:pt x="1223" y="829"/>
                  </a:lnTo>
                  <a:lnTo>
                    <a:pt x="0" y="829"/>
                  </a:lnTo>
                  <a:lnTo>
                    <a:pt x="0" y="1776"/>
                  </a:lnTo>
                  <a:lnTo>
                    <a:pt x="229" y="1776"/>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9745" name="Freeform 44"/>
            <p:cNvSpPr>
              <a:spLocks/>
            </p:cNvSpPr>
            <p:nvPr/>
          </p:nvSpPr>
          <p:spPr bwMode="auto">
            <a:xfrm>
              <a:off x="821" y="1002"/>
              <a:ext cx="1365" cy="1744"/>
            </a:xfrm>
            <a:custGeom>
              <a:avLst/>
              <a:gdLst>
                <a:gd name="T0" fmla="*/ 1365 w 1365"/>
                <a:gd name="T1" fmla="*/ 0 h 1744"/>
                <a:gd name="T2" fmla="*/ 1365 w 1365"/>
                <a:gd name="T3" fmla="*/ 955 h 1744"/>
                <a:gd name="T4" fmla="*/ 0 w 1365"/>
                <a:gd name="T5" fmla="*/ 955 h 1744"/>
                <a:gd name="T6" fmla="*/ 0 w 1365"/>
                <a:gd name="T7" fmla="*/ 1744 h 1744"/>
                <a:gd name="T8" fmla="*/ 457 w 1365"/>
                <a:gd name="T9" fmla="*/ 1744 h 1744"/>
                <a:gd name="T10" fmla="*/ 0 60000 65536"/>
                <a:gd name="T11" fmla="*/ 0 60000 65536"/>
                <a:gd name="T12" fmla="*/ 0 60000 65536"/>
                <a:gd name="T13" fmla="*/ 0 60000 65536"/>
                <a:gd name="T14" fmla="*/ 0 60000 65536"/>
                <a:gd name="T15" fmla="*/ 0 w 1365"/>
                <a:gd name="T16" fmla="*/ 0 h 1744"/>
                <a:gd name="T17" fmla="*/ 1365 w 1365"/>
                <a:gd name="T18" fmla="*/ 1744 h 1744"/>
              </a:gdLst>
              <a:ahLst/>
              <a:cxnLst>
                <a:cxn ang="T10">
                  <a:pos x="T0" y="T1"/>
                </a:cxn>
                <a:cxn ang="T11">
                  <a:pos x="T2" y="T3"/>
                </a:cxn>
                <a:cxn ang="T12">
                  <a:pos x="T4" y="T5"/>
                </a:cxn>
                <a:cxn ang="T13">
                  <a:pos x="T6" y="T7"/>
                </a:cxn>
                <a:cxn ang="T14">
                  <a:pos x="T8" y="T9"/>
                </a:cxn>
              </a:cxnLst>
              <a:rect l="T15" t="T16" r="T17" b="T18"/>
              <a:pathLst>
                <a:path w="1365" h="1744">
                  <a:moveTo>
                    <a:pt x="1365" y="0"/>
                  </a:moveTo>
                  <a:lnTo>
                    <a:pt x="1365" y="955"/>
                  </a:lnTo>
                  <a:lnTo>
                    <a:pt x="0" y="955"/>
                  </a:lnTo>
                  <a:lnTo>
                    <a:pt x="0" y="1744"/>
                  </a:lnTo>
                  <a:lnTo>
                    <a:pt x="457" y="1744"/>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grpSp>
      <p:sp>
        <p:nvSpPr>
          <p:cNvPr id="29725" name="AutoShape 45"/>
          <p:cNvSpPr>
            <a:spLocks noChangeAspect="1" noChangeArrowheads="1"/>
          </p:cNvSpPr>
          <p:nvPr/>
        </p:nvSpPr>
        <p:spPr bwMode="auto">
          <a:xfrm flipH="1">
            <a:off x="5156200" y="477520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9726" name="Group 46"/>
          <p:cNvGrpSpPr>
            <a:grpSpLocks/>
          </p:cNvGrpSpPr>
          <p:nvPr/>
        </p:nvGrpSpPr>
        <p:grpSpPr bwMode="auto">
          <a:xfrm>
            <a:off x="4570413" y="4881563"/>
            <a:ext cx="717550" cy="898525"/>
            <a:chOff x="2135" y="1001"/>
            <a:chExt cx="673" cy="566"/>
          </a:xfrm>
        </p:grpSpPr>
        <p:sp>
          <p:nvSpPr>
            <p:cNvPr id="29742" name="Line 47"/>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9743" name="Line 48"/>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9727" name="Oval 49"/>
          <p:cNvSpPr>
            <a:spLocks noChangeArrowheads="1"/>
          </p:cNvSpPr>
          <p:nvPr/>
        </p:nvSpPr>
        <p:spPr bwMode="auto">
          <a:xfrm>
            <a:off x="4775200" y="5094288"/>
            <a:ext cx="63500" cy="58737"/>
          </a:xfrm>
          <a:prstGeom prst="ellipse">
            <a:avLst/>
          </a:prstGeom>
          <a:solidFill>
            <a:schemeClr val="tx1"/>
          </a:solidFill>
          <a:ln w="19050">
            <a:noFill/>
            <a:round/>
            <a:headEnd/>
            <a:tailEnd/>
          </a:ln>
        </p:spPr>
        <p:txBody>
          <a:bodyPr wrap="none" anchor="ctr"/>
          <a:lstStyle/>
          <a:p>
            <a:endParaRPr lang="en-US"/>
          </a:p>
        </p:txBody>
      </p:sp>
      <p:sp>
        <p:nvSpPr>
          <p:cNvPr id="29728" name="Oval 50"/>
          <p:cNvSpPr>
            <a:spLocks noChangeArrowheads="1"/>
          </p:cNvSpPr>
          <p:nvPr/>
        </p:nvSpPr>
        <p:spPr bwMode="auto">
          <a:xfrm>
            <a:off x="4775200" y="5270500"/>
            <a:ext cx="63500" cy="60325"/>
          </a:xfrm>
          <a:prstGeom prst="ellipse">
            <a:avLst/>
          </a:prstGeom>
          <a:solidFill>
            <a:schemeClr val="tx1"/>
          </a:solidFill>
          <a:ln w="19050">
            <a:noFill/>
            <a:round/>
            <a:headEnd/>
            <a:tailEnd/>
          </a:ln>
        </p:spPr>
        <p:txBody>
          <a:bodyPr wrap="none" anchor="ctr"/>
          <a:lstStyle/>
          <a:p>
            <a:endParaRPr lang="en-US"/>
          </a:p>
        </p:txBody>
      </p:sp>
      <p:sp>
        <p:nvSpPr>
          <p:cNvPr id="29729" name="Oval 51"/>
          <p:cNvSpPr>
            <a:spLocks noChangeArrowheads="1"/>
          </p:cNvSpPr>
          <p:nvPr/>
        </p:nvSpPr>
        <p:spPr bwMode="auto">
          <a:xfrm>
            <a:off x="4775200" y="5448300"/>
            <a:ext cx="63500" cy="58738"/>
          </a:xfrm>
          <a:prstGeom prst="ellipse">
            <a:avLst/>
          </a:prstGeom>
          <a:solidFill>
            <a:schemeClr val="tx1"/>
          </a:solidFill>
          <a:ln w="19050">
            <a:noFill/>
            <a:round/>
            <a:headEnd/>
            <a:tailEnd/>
          </a:ln>
        </p:spPr>
        <p:txBody>
          <a:bodyPr wrap="none" anchor="ctr"/>
          <a:lstStyle/>
          <a:p>
            <a:endParaRPr lang="en-US"/>
          </a:p>
        </p:txBody>
      </p:sp>
      <p:sp>
        <p:nvSpPr>
          <p:cNvPr id="29730" name="Oval 52"/>
          <p:cNvSpPr>
            <a:spLocks noChangeArrowheads="1"/>
          </p:cNvSpPr>
          <p:nvPr/>
        </p:nvSpPr>
        <p:spPr bwMode="auto">
          <a:xfrm>
            <a:off x="4279900" y="3633788"/>
            <a:ext cx="63500" cy="58737"/>
          </a:xfrm>
          <a:prstGeom prst="ellipse">
            <a:avLst/>
          </a:prstGeom>
          <a:solidFill>
            <a:schemeClr val="tx1"/>
          </a:solidFill>
          <a:ln w="19050">
            <a:noFill/>
            <a:round/>
            <a:headEnd/>
            <a:tailEnd/>
          </a:ln>
        </p:spPr>
        <p:txBody>
          <a:bodyPr wrap="none" anchor="ctr"/>
          <a:lstStyle/>
          <a:p>
            <a:endParaRPr lang="en-US"/>
          </a:p>
        </p:txBody>
      </p:sp>
      <p:sp>
        <p:nvSpPr>
          <p:cNvPr id="29731" name="Oval 53"/>
          <p:cNvSpPr>
            <a:spLocks noChangeArrowheads="1"/>
          </p:cNvSpPr>
          <p:nvPr/>
        </p:nvSpPr>
        <p:spPr bwMode="auto">
          <a:xfrm>
            <a:off x="4279900" y="3810000"/>
            <a:ext cx="63500" cy="60325"/>
          </a:xfrm>
          <a:prstGeom prst="ellipse">
            <a:avLst/>
          </a:prstGeom>
          <a:solidFill>
            <a:schemeClr val="tx1"/>
          </a:solidFill>
          <a:ln w="19050">
            <a:noFill/>
            <a:round/>
            <a:headEnd/>
            <a:tailEnd/>
          </a:ln>
        </p:spPr>
        <p:txBody>
          <a:bodyPr wrap="none" anchor="ctr"/>
          <a:lstStyle/>
          <a:p>
            <a:endParaRPr lang="en-US"/>
          </a:p>
        </p:txBody>
      </p:sp>
      <p:sp>
        <p:nvSpPr>
          <p:cNvPr id="29732" name="Oval 54"/>
          <p:cNvSpPr>
            <a:spLocks noChangeArrowheads="1"/>
          </p:cNvSpPr>
          <p:nvPr/>
        </p:nvSpPr>
        <p:spPr bwMode="auto">
          <a:xfrm>
            <a:off x="4279900" y="3987800"/>
            <a:ext cx="63500" cy="58738"/>
          </a:xfrm>
          <a:prstGeom prst="ellipse">
            <a:avLst/>
          </a:prstGeom>
          <a:solidFill>
            <a:schemeClr val="tx1"/>
          </a:solidFill>
          <a:ln w="19050">
            <a:noFill/>
            <a:round/>
            <a:headEnd/>
            <a:tailEnd/>
          </a:ln>
        </p:spPr>
        <p:txBody>
          <a:bodyPr wrap="none" anchor="ctr"/>
          <a:lstStyle/>
          <a:p>
            <a:endParaRPr lang="en-US"/>
          </a:p>
        </p:txBody>
      </p:sp>
      <p:sp>
        <p:nvSpPr>
          <p:cNvPr id="29733" name="Line 55"/>
          <p:cNvSpPr>
            <a:spLocks noChangeShapeType="1"/>
          </p:cNvSpPr>
          <p:nvPr/>
        </p:nvSpPr>
        <p:spPr bwMode="auto">
          <a:xfrm>
            <a:off x="6316663" y="5330825"/>
            <a:ext cx="1477962" cy="0"/>
          </a:xfrm>
          <a:prstGeom prst="line">
            <a:avLst/>
          </a:prstGeom>
          <a:noFill/>
          <a:ln w="19050">
            <a:solidFill>
              <a:schemeClr val="tx1"/>
            </a:solidFill>
            <a:round/>
            <a:headEnd/>
            <a:tailEnd type="triangle" w="med" len="med"/>
          </a:ln>
        </p:spPr>
        <p:txBody>
          <a:bodyPr wrap="none" anchor="ctr"/>
          <a:lstStyle/>
          <a:p>
            <a:endParaRPr lang="en-US"/>
          </a:p>
        </p:txBody>
      </p:sp>
      <p:sp>
        <p:nvSpPr>
          <p:cNvPr id="29734" name="Line 56"/>
          <p:cNvSpPr>
            <a:spLocks noChangeShapeType="1"/>
          </p:cNvSpPr>
          <p:nvPr/>
        </p:nvSpPr>
        <p:spPr bwMode="auto">
          <a:xfrm>
            <a:off x="8561388" y="5219700"/>
            <a:ext cx="300037" cy="0"/>
          </a:xfrm>
          <a:prstGeom prst="line">
            <a:avLst/>
          </a:prstGeom>
          <a:noFill/>
          <a:ln w="19050">
            <a:solidFill>
              <a:schemeClr val="tx1"/>
            </a:solidFill>
            <a:round/>
            <a:headEnd/>
            <a:tailEnd type="triangle" w="med" len="med"/>
          </a:ln>
        </p:spPr>
        <p:txBody>
          <a:bodyPr wrap="none" anchor="ctr"/>
          <a:lstStyle/>
          <a:p>
            <a:endParaRPr lang="en-US"/>
          </a:p>
        </p:txBody>
      </p:sp>
      <p:sp>
        <p:nvSpPr>
          <p:cNvPr id="29735" name="Rectangle 57"/>
          <p:cNvSpPr>
            <a:spLocks noChangeAspect="1" noChangeArrowheads="1"/>
          </p:cNvSpPr>
          <p:nvPr/>
        </p:nvSpPr>
        <p:spPr bwMode="auto">
          <a:xfrm>
            <a:off x="827088" y="4964113"/>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latin typeface="Symbol" pitchFamily="-96" charset="2"/>
              </a:rPr>
              <a:t>d</a:t>
            </a:r>
            <a:r>
              <a:rPr lang="en-US" i="1"/>
              <a:t>’s from the rules</a:t>
            </a:r>
          </a:p>
          <a:p>
            <a:pPr algn="ctr" eaLnBrk="0" hangingPunct="0">
              <a:lnSpc>
                <a:spcPct val="100000"/>
              </a:lnSpc>
              <a:spcBef>
                <a:spcPct val="0"/>
              </a:spcBef>
              <a:buClrTx/>
              <a:buSzTx/>
              <a:buFontTx/>
              <a:buNone/>
            </a:pPr>
            <a:r>
              <a:rPr lang="en-US" i="1"/>
              <a:t>that update </a:t>
            </a:r>
            <a:r>
              <a:rPr lang="en-US" i="1">
                <a:solidFill>
                  <a:srgbClr val="56127A"/>
                </a:solidFill>
              </a:rPr>
              <a:t>R</a:t>
            </a:r>
          </a:p>
        </p:txBody>
      </p:sp>
      <p:sp>
        <p:nvSpPr>
          <p:cNvPr id="1594426" name="Text Box 58"/>
          <p:cNvSpPr txBox="1">
            <a:spLocks noChangeArrowheads="1"/>
          </p:cNvSpPr>
          <p:nvPr/>
        </p:nvSpPr>
        <p:spPr bwMode="auto">
          <a:xfrm>
            <a:off x="1336675" y="6169025"/>
            <a:ext cx="7234238" cy="457200"/>
          </a:xfrm>
          <a:prstGeom prst="rect">
            <a:avLst/>
          </a:prstGeom>
          <a:noFill/>
          <a:ln w="9525">
            <a:noFill/>
            <a:miter lim="800000"/>
            <a:headEnd/>
            <a:tailEnd/>
          </a:ln>
        </p:spPr>
        <p:txBody>
          <a:bodyPr wrap="none">
            <a:spAutoFit/>
          </a:bodyPr>
          <a:lstStyle/>
          <a:p>
            <a:pPr eaLnBrk="0" hangingPunct="0">
              <a:lnSpc>
                <a:spcPct val="100000"/>
              </a:lnSpc>
              <a:spcBef>
                <a:spcPct val="0"/>
              </a:spcBef>
              <a:buClrTx/>
              <a:buSzTx/>
              <a:buFontTx/>
              <a:buNone/>
            </a:pPr>
            <a:r>
              <a:rPr lang="en-US" sz="2400" i="1">
                <a:sym typeface="Symbol" pitchFamily="-96" charset="2"/>
              </a:rPr>
              <a:t>Scheduler ensures that at most one </a:t>
            </a:r>
            <a:r>
              <a:rPr lang="en-US" sz="2400" i="1">
                <a:latin typeface="Symbol" pitchFamily="-96" charset="2"/>
              </a:rPr>
              <a:t>f</a:t>
            </a:r>
            <a:r>
              <a:rPr lang="en-US" sz="2400" i="1" baseline="-25000"/>
              <a:t>i  </a:t>
            </a:r>
            <a:r>
              <a:rPr lang="en-US" sz="2400" i="1">
                <a:sym typeface="Symbol" pitchFamily="-96" charset="2"/>
              </a:rPr>
              <a:t>is true</a:t>
            </a:r>
            <a:r>
              <a:rPr lang="en-US" sz="2400" i="1">
                <a:solidFill>
                  <a:schemeClr val="accent1"/>
                </a:solidFill>
                <a:sym typeface="Symbol" pitchFamily="-96" charset="2"/>
              </a:rPr>
              <a:t> </a:t>
            </a:r>
            <a:endParaRPr lang="en-US" sz="2400"/>
          </a:p>
        </p:txBody>
      </p:sp>
      <p:sp>
        <p:nvSpPr>
          <p:cNvPr id="29737" name="Text Box 59"/>
          <p:cNvSpPr txBox="1">
            <a:spLocks noChangeArrowheads="1"/>
          </p:cNvSpPr>
          <p:nvPr/>
        </p:nvSpPr>
        <p:spPr bwMode="auto">
          <a:xfrm>
            <a:off x="584200" y="2090738"/>
            <a:ext cx="1681163" cy="701675"/>
          </a:xfrm>
          <a:prstGeom prst="rect">
            <a:avLst/>
          </a:prstGeom>
          <a:noFill/>
          <a:ln w="9525">
            <a:noFill/>
            <a:miter lim="800000"/>
            <a:headEnd/>
            <a:tailEnd/>
          </a:ln>
        </p:spPr>
        <p:txBody>
          <a:bodyPr wrap="none">
            <a:spAutoFit/>
          </a:bodyPr>
          <a:lstStyle/>
          <a:p>
            <a:pPr algn="ctr" eaLnBrk="0" hangingPunct="0">
              <a:lnSpc>
                <a:spcPct val="100000"/>
              </a:lnSpc>
              <a:spcBef>
                <a:spcPct val="0"/>
              </a:spcBef>
              <a:buClrTx/>
              <a:buSzTx/>
              <a:buFontTx/>
              <a:buNone/>
            </a:pPr>
            <a:r>
              <a:rPr lang="en-US" i="1">
                <a:latin typeface="Symbol" pitchFamily="-96" charset="2"/>
              </a:rPr>
              <a:t>p</a:t>
            </a:r>
            <a:r>
              <a:rPr lang="en-US" i="1"/>
              <a:t>’s from all </a:t>
            </a:r>
          </a:p>
          <a:p>
            <a:pPr algn="ctr" eaLnBrk="0" hangingPunct="0">
              <a:lnSpc>
                <a:spcPct val="100000"/>
              </a:lnSpc>
              <a:spcBef>
                <a:spcPct val="0"/>
              </a:spcBef>
              <a:buClrTx/>
              <a:buSzTx/>
              <a:buFontTx/>
              <a:buNone/>
            </a:pPr>
            <a:r>
              <a:rPr lang="en-US" i="1"/>
              <a:t>the rules</a:t>
            </a:r>
          </a:p>
        </p:txBody>
      </p:sp>
      <p:sp>
        <p:nvSpPr>
          <p:cNvPr id="1594428" name="Text Box 60"/>
          <p:cNvSpPr txBox="1">
            <a:spLocks noChangeArrowheads="1"/>
          </p:cNvSpPr>
          <p:nvPr/>
        </p:nvSpPr>
        <p:spPr bwMode="auto">
          <a:xfrm>
            <a:off x="7099300" y="1641475"/>
            <a:ext cx="1984375" cy="1343025"/>
          </a:xfrm>
          <a:prstGeom prst="rect">
            <a:avLst/>
          </a:prstGeom>
          <a:noFill/>
          <a:ln w="9525">
            <a:noFill/>
            <a:miter lim="800000"/>
            <a:headEnd/>
            <a:tailEnd/>
          </a:ln>
        </p:spPr>
        <p:txBody>
          <a:bodyPr>
            <a:spAutoFit/>
          </a:bodyPr>
          <a:lstStyle/>
          <a:p>
            <a:pPr>
              <a:buFont typeface="Wingdings" pitchFamily="-96" charset="2"/>
              <a:buNone/>
            </a:pPr>
            <a:r>
              <a:rPr lang="en-US">
                <a:solidFill>
                  <a:srgbClr val="FF0000"/>
                </a:solidFill>
              </a:rPr>
              <a:t>one-rule-at-a-time</a:t>
            </a:r>
          </a:p>
          <a:p>
            <a:pPr>
              <a:buFont typeface="Wingdings" pitchFamily="-96" charset="2"/>
              <a:buNone/>
            </a:pPr>
            <a:r>
              <a:rPr lang="en-US">
                <a:solidFill>
                  <a:srgbClr val="FF0000"/>
                </a:solidFill>
              </a:rPr>
              <a:t>scheduler is</a:t>
            </a:r>
          </a:p>
          <a:p>
            <a:pPr>
              <a:buFont typeface="Wingdings" pitchFamily="-96" charset="2"/>
              <a:buNone/>
            </a:pPr>
            <a:r>
              <a:rPr lang="en-US">
                <a:solidFill>
                  <a:srgbClr val="FF0000"/>
                </a:solidFill>
              </a:rPr>
              <a:t>conservative</a:t>
            </a:r>
          </a:p>
        </p:txBody>
      </p:sp>
      <p:sp>
        <p:nvSpPr>
          <p:cNvPr id="2" name="Date Placeholder 1"/>
          <p:cNvSpPr>
            <a:spLocks noGrp="1"/>
          </p:cNvSpPr>
          <p:nvPr>
            <p:ph type="dt" sz="half" idx="10"/>
          </p:nvPr>
        </p:nvSpPr>
        <p:spPr/>
        <p:txBody>
          <a:bodyPr/>
          <a:lstStyle/>
          <a:p>
            <a:pPr>
              <a:defRPr/>
            </a:pPr>
            <a:r>
              <a:rPr lang="en-US" smtClean="0"/>
              <a:t>1/8/2013</a:t>
            </a:r>
            <a:endParaRPr lang="en-US" dirty="0"/>
          </a:p>
        </p:txBody>
      </p:sp>
      <p:sp>
        <p:nvSpPr>
          <p:cNvPr id="3" name="Footer Placeholder 2"/>
          <p:cNvSpPr>
            <a:spLocks noGrp="1"/>
          </p:cNvSpPr>
          <p:nvPr>
            <p:ph type="ftr" sz="quarter" idx="12"/>
          </p:nvPr>
        </p:nvSpPr>
        <p:spPr/>
        <p:txBody>
          <a:bodyPr/>
          <a:lstStyle/>
          <a:p>
            <a:pPr>
              <a:defRPr/>
            </a:pPr>
            <a:r>
              <a:rPr lang="en-US" smtClean="0"/>
              <a:t>Bluespec at Beihang</a:t>
            </a:r>
            <a:endParaRPr lang="en-US" dirty="0"/>
          </a:p>
        </p:txBody>
      </p:sp>
      <p:sp>
        <p:nvSpPr>
          <p:cNvPr id="6" name="Slide Number Placeholder 5"/>
          <p:cNvSpPr>
            <a:spLocks noGrp="1"/>
          </p:cNvSpPr>
          <p:nvPr>
            <p:ph type="sldNum" sz="quarter" idx="11"/>
          </p:nvPr>
        </p:nvSpPr>
        <p:spPr/>
        <p:txBody>
          <a:bodyPr/>
          <a:lstStyle/>
          <a:p>
            <a:pPr>
              <a:defRPr/>
            </a:pPr>
            <a:fld id="{4F9502F6-954B-46E9-AC05-33DEDF4CA0BF}" type="slidenum">
              <a:rPr lang="en-US" smtClean="0"/>
              <a:pPr>
                <a:defRPr/>
              </a:pPr>
              <a:t>24</a:t>
            </a:fld>
            <a:endParaRPr lang="en-US" dirty="0"/>
          </a:p>
        </p:txBody>
      </p:sp>
    </p:spTree>
    <p:extLst>
      <p:ext uri="{BB962C8B-B14F-4D97-AF65-F5344CB8AC3E}">
        <p14:creationId xmlns="" xmlns:p14="http://schemas.microsoft.com/office/powerpoint/2010/main" val="68435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44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4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426" grpId="0" autoUpdateAnimBg="0"/>
      <p:bldP spid="15944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scheduling</a:t>
            </a:r>
            <a:endParaRPr lang="en-US" dirty="0"/>
          </a:p>
        </p:txBody>
      </p:sp>
      <p:sp>
        <p:nvSpPr>
          <p:cNvPr id="3" name="Content Placeholder 2"/>
          <p:cNvSpPr>
            <a:spLocks noGrp="1"/>
          </p:cNvSpPr>
          <p:nvPr>
            <p:ph idx="1"/>
          </p:nvPr>
        </p:nvSpPr>
        <p:spPr>
          <a:xfrm>
            <a:off x="625548" y="1607288"/>
            <a:ext cx="7772400" cy="2911549"/>
          </a:xfrm>
        </p:spPr>
        <p:txBody>
          <a:bodyPr/>
          <a:lstStyle/>
          <a:p>
            <a:r>
              <a:rPr lang="en-US" sz="2400" dirty="0" smtClean="0"/>
              <a:t>The </a:t>
            </a:r>
            <a:r>
              <a:rPr lang="en-US" sz="2400" dirty="0" err="1" smtClean="0"/>
              <a:t>Bluespec</a:t>
            </a:r>
            <a:r>
              <a:rPr lang="en-US" sz="2400" dirty="0" smtClean="0"/>
              <a:t> compiler determines which rules among the rules whose guards are ready can be executed concurrently</a:t>
            </a:r>
          </a:p>
          <a:p>
            <a:r>
              <a:rPr lang="en-US" sz="2400" dirty="0"/>
              <a:t>It </a:t>
            </a:r>
            <a:r>
              <a:rPr lang="en-US" sz="2400" dirty="0" smtClean="0"/>
              <a:t>then divides the rules into disjoint sets such that the rules within each set are conflict free</a:t>
            </a:r>
            <a:endParaRPr lang="en-US" sz="2400" dirty="0"/>
          </a:p>
          <a:p>
            <a:r>
              <a:rPr lang="en-US" sz="2400" dirty="0" smtClean="0"/>
              <a:t>Among conflicting sets of enabled rules it picks one set by some predetermined priority </a:t>
            </a:r>
          </a:p>
        </p:txBody>
      </p:sp>
      <p:sp>
        <p:nvSpPr>
          <p:cNvPr id="4" name="TextBox 3"/>
          <p:cNvSpPr txBox="1"/>
          <p:nvPr/>
        </p:nvSpPr>
        <p:spPr>
          <a:xfrm>
            <a:off x="2083982" y="4774017"/>
            <a:ext cx="5667154" cy="1554272"/>
          </a:xfrm>
          <a:prstGeom prst="rect">
            <a:avLst/>
          </a:prstGeom>
          <a:noFill/>
        </p:spPr>
        <p:txBody>
          <a:bodyPr wrap="square" rtlCol="0">
            <a:spAutoFit/>
          </a:bodyPr>
          <a:lstStyle/>
          <a:p>
            <a:pPr>
              <a:buNone/>
            </a:pPr>
            <a:r>
              <a:rPr lang="en-US" dirty="0"/>
              <a:t>The designers need to develop </a:t>
            </a:r>
            <a:r>
              <a:rPr lang="en-US" dirty="0" smtClean="0"/>
              <a:t>intuition </a:t>
            </a:r>
            <a:r>
              <a:rPr lang="en-US" dirty="0"/>
              <a:t>about which rules can be executed concurrently and which ones conflict and thus, must be executed one by one</a:t>
            </a:r>
          </a:p>
          <a:p>
            <a:pPr>
              <a:buNone/>
            </a:pPr>
            <a:endParaRPr lang="en-US" dirty="0" smtClean="0"/>
          </a:p>
        </p:txBody>
      </p:sp>
      <p:sp>
        <p:nvSpPr>
          <p:cNvPr id="7" name="Date Placeholder 6"/>
          <p:cNvSpPr>
            <a:spLocks noGrp="1"/>
          </p:cNvSpPr>
          <p:nvPr>
            <p:ph type="dt" sz="half" idx="10"/>
          </p:nvPr>
        </p:nvSpPr>
        <p:spPr/>
        <p:txBody>
          <a:bodyPr/>
          <a:lstStyle/>
          <a:p>
            <a:pPr>
              <a:defRPr/>
            </a:pPr>
            <a:r>
              <a:rPr lang="en-US" smtClean="0"/>
              <a:t>1/8/2013</a:t>
            </a:r>
            <a:endParaRPr lang="en-US" dirty="0"/>
          </a:p>
        </p:txBody>
      </p:sp>
      <p:sp>
        <p:nvSpPr>
          <p:cNvPr id="8" name="Footer Placeholder 7"/>
          <p:cNvSpPr>
            <a:spLocks noGrp="1"/>
          </p:cNvSpPr>
          <p:nvPr>
            <p:ph type="ftr" sz="quarter" idx="12"/>
          </p:nvPr>
        </p:nvSpPr>
        <p:spPr/>
        <p:txBody>
          <a:bodyPr/>
          <a:lstStyle/>
          <a:p>
            <a:pPr>
              <a:defRPr/>
            </a:pPr>
            <a:r>
              <a:rPr lang="en-US" smtClean="0"/>
              <a:t>Bluespec at Beihang</a:t>
            </a:r>
            <a:endParaRPr lang="en-US" dirty="0"/>
          </a:p>
        </p:txBody>
      </p:sp>
      <p:sp>
        <p:nvSpPr>
          <p:cNvPr id="9" name="Slide Number Placeholder 8"/>
          <p:cNvSpPr>
            <a:spLocks noGrp="1"/>
          </p:cNvSpPr>
          <p:nvPr>
            <p:ph type="sldNum" sz="quarter" idx="11"/>
          </p:nvPr>
        </p:nvSpPr>
        <p:spPr/>
        <p:txBody>
          <a:bodyPr/>
          <a:lstStyle/>
          <a:p>
            <a:pPr>
              <a:defRPr/>
            </a:pPr>
            <a:r>
              <a:rPr lang="en-US" smtClean="0"/>
              <a:t>M08-</a:t>
            </a:r>
            <a:fld id="{4F9502F6-954B-46E9-AC05-33DEDF4CA0BF}" type="slidenum">
              <a:rPr lang="en-US" smtClean="0"/>
              <a:pPr>
                <a:defRPr/>
              </a:pPr>
              <a:t>25</a:t>
            </a:fld>
            <a:endParaRPr lang="en-US" dirty="0"/>
          </a:p>
        </p:txBody>
      </p:sp>
    </p:spTree>
    <p:extLst>
      <p:ext uri="{BB962C8B-B14F-4D97-AF65-F5344CB8AC3E}">
        <p14:creationId xmlns="" xmlns:p14="http://schemas.microsoft.com/office/powerpoint/2010/main" val="33594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07" y="364174"/>
            <a:ext cx="8015844" cy="1143000"/>
          </a:xfrm>
        </p:spPr>
        <p:txBody>
          <a:bodyPr/>
          <a:lstStyle/>
          <a:p>
            <a:r>
              <a:rPr lang="en-US" sz="4000" dirty="0" smtClean="0"/>
              <a:t>A compiler test for concurrent rule firing </a:t>
            </a:r>
            <a:r>
              <a:rPr lang="en-US" sz="2400" dirty="0"/>
              <a:t>James Hoe, Ph.D., 2000</a:t>
            </a:r>
          </a:p>
        </p:txBody>
      </p:sp>
      <p:sp>
        <p:nvSpPr>
          <p:cNvPr id="3" name="Content Placeholder 2"/>
          <p:cNvSpPr>
            <a:spLocks noGrp="1"/>
          </p:cNvSpPr>
          <p:nvPr>
            <p:ph idx="1"/>
          </p:nvPr>
        </p:nvSpPr>
        <p:spPr>
          <a:xfrm>
            <a:off x="838200" y="1631875"/>
            <a:ext cx="7772400" cy="4114800"/>
          </a:xfrm>
        </p:spPr>
        <p:txBody>
          <a:bodyPr/>
          <a:lstStyle/>
          <a:p>
            <a:r>
              <a:rPr lang="en-US" sz="2400" dirty="0" smtClean="0"/>
              <a:t>Let R(r) represent the set of registers a rule r may read</a:t>
            </a:r>
          </a:p>
          <a:p>
            <a:r>
              <a:rPr lang="en-US" sz="2400" dirty="0"/>
              <a:t>Let </a:t>
            </a:r>
            <a:r>
              <a:rPr lang="en-US" sz="2400" dirty="0" smtClean="0"/>
              <a:t>W(r</a:t>
            </a:r>
            <a:r>
              <a:rPr lang="en-US" sz="2400" dirty="0"/>
              <a:t>) represent the set of registers a rule r </a:t>
            </a:r>
            <a:r>
              <a:rPr lang="en-US" sz="2400" dirty="0" smtClean="0"/>
              <a:t>may write</a:t>
            </a:r>
          </a:p>
          <a:p>
            <a:endParaRPr lang="en-US" sz="2400" dirty="0" smtClean="0"/>
          </a:p>
          <a:p>
            <a:r>
              <a:rPr lang="en-US" sz="2400" dirty="0"/>
              <a:t>Rules </a:t>
            </a:r>
            <a:r>
              <a:rPr lang="en-US" sz="2400" dirty="0" err="1"/>
              <a:t>ra</a:t>
            </a:r>
            <a:r>
              <a:rPr lang="en-US" sz="2400" dirty="0"/>
              <a:t> and </a:t>
            </a:r>
            <a:r>
              <a:rPr lang="en-US" sz="2400" dirty="0" err="1"/>
              <a:t>rb</a:t>
            </a:r>
            <a:r>
              <a:rPr lang="en-US" sz="2400" dirty="0"/>
              <a:t> are </a:t>
            </a:r>
            <a:r>
              <a:rPr lang="en-US" sz="2400" i="1" dirty="0"/>
              <a:t>conflict free </a:t>
            </a:r>
            <a:r>
              <a:rPr lang="en-US" sz="2400" dirty="0"/>
              <a:t>(CF) if</a:t>
            </a:r>
          </a:p>
          <a:p>
            <a:pPr marL="457200" lvl="1" indent="0">
              <a:buNone/>
            </a:pPr>
            <a:r>
              <a:rPr lang="en-US" sz="1800" dirty="0" smtClean="0"/>
              <a:t>R(</a:t>
            </a:r>
            <a:r>
              <a:rPr lang="en-US" sz="1800" dirty="0" err="1" smtClean="0"/>
              <a:t>ra</a:t>
            </a:r>
            <a:r>
              <a:rPr lang="en-US" sz="1800" dirty="0"/>
              <a:t>)</a:t>
            </a:r>
            <a:r>
              <a:rPr lang="en-US" sz="1800" dirty="0" smtClean="0">
                <a:sym typeface="Symbol"/>
              </a:rPr>
              <a:t></a:t>
            </a:r>
            <a:r>
              <a:rPr lang="en-US" sz="1800" dirty="0" smtClean="0"/>
              <a:t>W(</a:t>
            </a:r>
            <a:r>
              <a:rPr lang="en-US" sz="1800" dirty="0" err="1" smtClean="0"/>
              <a:t>rb</a:t>
            </a:r>
            <a:r>
              <a:rPr lang="en-US" sz="1800" dirty="0"/>
              <a:t>) = </a:t>
            </a:r>
            <a:r>
              <a:rPr lang="en-US" sz="1800" dirty="0">
                <a:sym typeface="Symbol"/>
              </a:rPr>
              <a:t>  </a:t>
            </a:r>
            <a:r>
              <a:rPr lang="en-US" sz="1800" dirty="0" smtClean="0"/>
              <a:t>R(</a:t>
            </a:r>
            <a:r>
              <a:rPr lang="en-US" sz="1800" dirty="0" err="1" smtClean="0"/>
              <a:t>rb</a:t>
            </a:r>
            <a:r>
              <a:rPr lang="en-US" sz="1800" dirty="0"/>
              <a:t>)</a:t>
            </a:r>
            <a:r>
              <a:rPr lang="en-US" sz="1800" dirty="0" smtClean="0">
                <a:sym typeface="Symbol"/>
              </a:rPr>
              <a:t></a:t>
            </a:r>
            <a:r>
              <a:rPr lang="en-US" sz="1800" dirty="0" smtClean="0"/>
              <a:t>W(</a:t>
            </a:r>
            <a:r>
              <a:rPr lang="en-US" sz="1800" dirty="0" err="1" smtClean="0"/>
              <a:t>ra</a:t>
            </a:r>
            <a:r>
              <a:rPr lang="en-US" sz="1800" dirty="0"/>
              <a:t>) = </a:t>
            </a:r>
            <a:r>
              <a:rPr lang="en-US" sz="1800" dirty="0">
                <a:sym typeface="Symbol"/>
              </a:rPr>
              <a:t>  </a:t>
            </a:r>
            <a:r>
              <a:rPr lang="en-US" sz="1800" dirty="0" smtClean="0"/>
              <a:t>W(</a:t>
            </a:r>
            <a:r>
              <a:rPr lang="en-US" sz="1800" dirty="0" err="1" smtClean="0"/>
              <a:t>ra</a:t>
            </a:r>
            <a:r>
              <a:rPr lang="en-US" sz="1800" dirty="0"/>
              <a:t>)</a:t>
            </a:r>
            <a:r>
              <a:rPr lang="en-US" sz="1800" dirty="0" smtClean="0">
                <a:sym typeface="Symbol"/>
              </a:rPr>
              <a:t></a:t>
            </a:r>
            <a:r>
              <a:rPr lang="en-US" sz="1800" dirty="0" smtClean="0"/>
              <a:t>W(</a:t>
            </a:r>
            <a:r>
              <a:rPr lang="en-US" sz="1800" dirty="0" err="1" smtClean="0"/>
              <a:t>rb</a:t>
            </a:r>
            <a:r>
              <a:rPr lang="en-US" sz="1800" dirty="0"/>
              <a:t>) = </a:t>
            </a:r>
            <a:r>
              <a:rPr lang="en-US" sz="1800" dirty="0">
                <a:sym typeface="Symbol"/>
              </a:rPr>
              <a:t> </a:t>
            </a:r>
            <a:endParaRPr lang="en-US" sz="2000" dirty="0" smtClean="0"/>
          </a:p>
          <a:p>
            <a:r>
              <a:rPr lang="en-US" sz="2400" dirty="0" smtClean="0"/>
              <a:t>Rules </a:t>
            </a:r>
            <a:r>
              <a:rPr lang="en-US" sz="2400" dirty="0" err="1" smtClean="0"/>
              <a:t>ra</a:t>
            </a:r>
            <a:r>
              <a:rPr lang="en-US" sz="2400" dirty="0" smtClean="0"/>
              <a:t> and </a:t>
            </a:r>
            <a:r>
              <a:rPr lang="en-US" sz="2400" dirty="0" err="1" smtClean="0"/>
              <a:t>rb</a:t>
            </a:r>
            <a:r>
              <a:rPr lang="en-US" sz="2400" dirty="0" smtClean="0"/>
              <a:t> are </a:t>
            </a:r>
            <a:r>
              <a:rPr lang="en-US" sz="2400" i="1" dirty="0" smtClean="0"/>
              <a:t>sequentially </a:t>
            </a:r>
            <a:r>
              <a:rPr lang="en-US" sz="2400" i="1" dirty="0" err="1" smtClean="0"/>
              <a:t>composable</a:t>
            </a:r>
            <a:r>
              <a:rPr lang="en-US" sz="2400" i="1" dirty="0" smtClean="0"/>
              <a:t> </a:t>
            </a:r>
            <a:r>
              <a:rPr lang="en-US" sz="2400" dirty="0" smtClean="0"/>
              <a:t>(</a:t>
            </a:r>
            <a:r>
              <a:rPr lang="en-US" sz="2400" dirty="0" err="1" smtClean="0"/>
              <a:t>ra</a:t>
            </a:r>
            <a:r>
              <a:rPr lang="en-US" sz="2400" dirty="0" smtClean="0"/>
              <a:t>&lt;</a:t>
            </a:r>
            <a:r>
              <a:rPr lang="en-US" sz="2400" dirty="0" err="1" smtClean="0"/>
              <a:t>rb</a:t>
            </a:r>
            <a:r>
              <a:rPr lang="en-US" sz="2400" dirty="0" smtClean="0"/>
              <a:t>) if</a:t>
            </a:r>
          </a:p>
          <a:p>
            <a:pPr marL="457200" lvl="1" indent="0">
              <a:buNone/>
            </a:pPr>
            <a:r>
              <a:rPr lang="en-US" sz="1800" dirty="0" smtClean="0"/>
              <a:t>R(</a:t>
            </a:r>
            <a:r>
              <a:rPr lang="en-US" sz="1800" dirty="0" err="1" smtClean="0"/>
              <a:t>rb</a:t>
            </a:r>
            <a:r>
              <a:rPr lang="en-US" sz="1800" dirty="0" smtClean="0"/>
              <a:t>)</a:t>
            </a:r>
            <a:r>
              <a:rPr lang="en-US" sz="1800" dirty="0" smtClean="0">
                <a:sym typeface="Symbol"/>
              </a:rPr>
              <a:t></a:t>
            </a:r>
            <a:r>
              <a:rPr lang="en-US" sz="1800" dirty="0" smtClean="0"/>
              <a:t>W(</a:t>
            </a:r>
            <a:r>
              <a:rPr lang="en-US" sz="1800" dirty="0" err="1" smtClean="0"/>
              <a:t>ra</a:t>
            </a:r>
            <a:r>
              <a:rPr lang="en-US" sz="1800" dirty="0" smtClean="0"/>
              <a:t>) </a:t>
            </a:r>
            <a:r>
              <a:rPr lang="en-US" sz="1800" dirty="0"/>
              <a:t>= </a:t>
            </a:r>
            <a:r>
              <a:rPr lang="en-US" sz="1800" dirty="0">
                <a:sym typeface="Symbol"/>
              </a:rPr>
              <a:t> </a:t>
            </a:r>
            <a:r>
              <a:rPr lang="en-US" sz="1800" dirty="0" smtClean="0">
                <a:sym typeface="Symbol"/>
              </a:rPr>
              <a:t> </a:t>
            </a:r>
            <a:r>
              <a:rPr lang="en-US" sz="1800" dirty="0" smtClean="0"/>
              <a:t>W(</a:t>
            </a:r>
            <a:r>
              <a:rPr lang="en-US" sz="1800" dirty="0" err="1" smtClean="0"/>
              <a:t>ra</a:t>
            </a:r>
            <a:r>
              <a:rPr lang="en-US" sz="1800" dirty="0" smtClean="0"/>
              <a:t>)</a:t>
            </a:r>
            <a:r>
              <a:rPr lang="en-US" sz="1800" dirty="0" smtClean="0">
                <a:sym typeface="Symbol"/>
              </a:rPr>
              <a:t></a:t>
            </a:r>
            <a:r>
              <a:rPr lang="en-US" sz="1800" dirty="0" smtClean="0"/>
              <a:t>W(</a:t>
            </a:r>
            <a:r>
              <a:rPr lang="en-US" sz="1800" dirty="0" err="1" smtClean="0"/>
              <a:t>rb</a:t>
            </a:r>
            <a:r>
              <a:rPr lang="en-US" sz="1800" dirty="0"/>
              <a:t>) = </a:t>
            </a:r>
            <a:r>
              <a:rPr lang="en-US" sz="1800" dirty="0">
                <a:sym typeface="Symbol"/>
              </a:rPr>
              <a:t> </a:t>
            </a:r>
            <a:endParaRPr lang="en-US" sz="1800" dirty="0"/>
          </a:p>
        </p:txBody>
      </p:sp>
      <p:sp>
        <p:nvSpPr>
          <p:cNvPr id="7" name="Date Placeholder 6"/>
          <p:cNvSpPr>
            <a:spLocks noGrp="1"/>
          </p:cNvSpPr>
          <p:nvPr>
            <p:ph type="dt" sz="half" idx="10"/>
          </p:nvPr>
        </p:nvSpPr>
        <p:spPr/>
        <p:txBody>
          <a:bodyPr/>
          <a:lstStyle/>
          <a:p>
            <a:pPr>
              <a:defRPr/>
            </a:pPr>
            <a:r>
              <a:rPr lang="en-US" smtClean="0"/>
              <a:t>1/8/2013</a:t>
            </a:r>
            <a:endParaRPr lang="en-US" dirty="0"/>
          </a:p>
        </p:txBody>
      </p:sp>
      <p:sp>
        <p:nvSpPr>
          <p:cNvPr id="8" name="Footer Placeholder 7"/>
          <p:cNvSpPr>
            <a:spLocks noGrp="1"/>
          </p:cNvSpPr>
          <p:nvPr>
            <p:ph type="ftr" sz="quarter" idx="12"/>
          </p:nvPr>
        </p:nvSpPr>
        <p:spPr/>
        <p:txBody>
          <a:bodyPr/>
          <a:lstStyle/>
          <a:p>
            <a:pPr>
              <a:defRPr/>
            </a:pPr>
            <a:r>
              <a:rPr lang="en-US" smtClean="0"/>
              <a:t>Bluespec at Beihang</a:t>
            </a:r>
            <a:endParaRPr lang="en-US" dirty="0"/>
          </a:p>
        </p:txBody>
      </p:sp>
      <p:sp>
        <p:nvSpPr>
          <p:cNvPr id="11" name="Slide Number Placeholder 10"/>
          <p:cNvSpPr>
            <a:spLocks noGrp="1"/>
          </p:cNvSpPr>
          <p:nvPr>
            <p:ph type="sldNum" sz="quarter" idx="11"/>
          </p:nvPr>
        </p:nvSpPr>
        <p:spPr/>
        <p:txBody>
          <a:bodyPr/>
          <a:lstStyle/>
          <a:p>
            <a:pPr>
              <a:defRPr/>
            </a:pPr>
            <a:fld id="{4F9502F6-954B-46E9-AC05-33DEDF4CA0BF}" type="slidenum">
              <a:rPr lang="en-US" smtClean="0"/>
              <a:pPr>
                <a:defRPr/>
              </a:pPr>
              <a:t>26</a:t>
            </a:fld>
            <a:endParaRPr lang="en-US" dirty="0"/>
          </a:p>
        </p:txBody>
      </p:sp>
    </p:spTree>
    <p:extLst>
      <p:ext uri="{BB962C8B-B14F-4D97-AF65-F5344CB8AC3E}">
        <p14:creationId xmlns="" xmlns:p14="http://schemas.microsoft.com/office/powerpoint/2010/main" val="39488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30200"/>
            <a:ext cx="8763000" cy="879475"/>
          </a:xfrm>
        </p:spPr>
        <p:txBody>
          <a:bodyPr/>
          <a:lstStyle/>
          <a:p>
            <a:pPr eaLnBrk="1" hangingPunct="1"/>
            <a:r>
              <a:rPr lang="en-US" smtClean="0"/>
              <a:t>Scheduling and control logic</a:t>
            </a:r>
          </a:p>
        </p:txBody>
      </p:sp>
      <p:sp>
        <p:nvSpPr>
          <p:cNvPr id="31747" name="Rectangle 3"/>
          <p:cNvSpPr>
            <a:spLocks noChangeAspect="1" noChangeArrowheads="1"/>
          </p:cNvSpPr>
          <p:nvPr/>
        </p:nvSpPr>
        <p:spPr bwMode="auto">
          <a:xfrm>
            <a:off x="282575" y="1436688"/>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t>Modules</a:t>
            </a:r>
          </a:p>
          <a:p>
            <a:pPr algn="ctr" eaLnBrk="0" hangingPunct="0">
              <a:lnSpc>
                <a:spcPct val="100000"/>
              </a:lnSpc>
              <a:spcBef>
                <a:spcPct val="0"/>
              </a:spcBef>
              <a:buClrTx/>
              <a:buSzTx/>
              <a:buFontTx/>
              <a:buNone/>
            </a:pPr>
            <a:r>
              <a:rPr lang="en-US" i="1"/>
              <a:t>(Current state)</a:t>
            </a:r>
            <a:endParaRPr lang="en-US" i="1">
              <a:solidFill>
                <a:srgbClr val="56127A"/>
              </a:solidFill>
            </a:endParaRPr>
          </a:p>
        </p:txBody>
      </p:sp>
      <p:sp>
        <p:nvSpPr>
          <p:cNvPr id="31748" name="Rectangle 4"/>
          <p:cNvSpPr>
            <a:spLocks noChangeAspect="1" noChangeArrowheads="1"/>
          </p:cNvSpPr>
          <p:nvPr/>
        </p:nvSpPr>
        <p:spPr bwMode="auto">
          <a:xfrm>
            <a:off x="2230438" y="1562100"/>
            <a:ext cx="950912" cy="322263"/>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t>Rules</a:t>
            </a:r>
            <a:endParaRPr lang="en-US" i="1">
              <a:solidFill>
                <a:srgbClr val="56127A"/>
              </a:solidFill>
            </a:endParaRPr>
          </a:p>
        </p:txBody>
      </p:sp>
      <p:grpSp>
        <p:nvGrpSpPr>
          <p:cNvPr id="31749" name="Group 5"/>
          <p:cNvGrpSpPr>
            <a:grpSpLocks/>
          </p:cNvGrpSpPr>
          <p:nvPr/>
        </p:nvGrpSpPr>
        <p:grpSpPr bwMode="auto">
          <a:xfrm>
            <a:off x="2733675" y="3652838"/>
            <a:ext cx="63500" cy="412750"/>
            <a:chOff x="1636" y="1252"/>
            <a:chExt cx="40" cy="260"/>
          </a:xfrm>
        </p:grpSpPr>
        <p:sp>
          <p:nvSpPr>
            <p:cNvPr id="31848" name="Oval 6"/>
            <p:cNvSpPr>
              <a:spLocks noChangeArrowheads="1"/>
            </p:cNvSpPr>
            <p:nvPr/>
          </p:nvSpPr>
          <p:spPr bwMode="auto">
            <a:xfrm>
              <a:off x="1636" y="1252"/>
              <a:ext cx="40" cy="37"/>
            </a:xfrm>
            <a:prstGeom prst="ellipse">
              <a:avLst/>
            </a:prstGeom>
            <a:solidFill>
              <a:schemeClr val="tx1"/>
            </a:solidFill>
            <a:ln w="19050">
              <a:noFill/>
              <a:round/>
              <a:headEnd/>
              <a:tailEnd/>
            </a:ln>
          </p:spPr>
          <p:txBody>
            <a:bodyPr wrap="none" anchor="ctr"/>
            <a:lstStyle/>
            <a:p>
              <a:endParaRPr lang="en-US"/>
            </a:p>
          </p:txBody>
        </p:sp>
        <p:sp>
          <p:nvSpPr>
            <p:cNvPr id="31849" name="Oval 7"/>
            <p:cNvSpPr>
              <a:spLocks noChangeArrowheads="1"/>
            </p:cNvSpPr>
            <p:nvPr/>
          </p:nvSpPr>
          <p:spPr bwMode="auto">
            <a:xfrm>
              <a:off x="1636" y="1363"/>
              <a:ext cx="40" cy="38"/>
            </a:xfrm>
            <a:prstGeom prst="ellipse">
              <a:avLst/>
            </a:prstGeom>
            <a:solidFill>
              <a:schemeClr val="tx1"/>
            </a:solidFill>
            <a:ln w="19050">
              <a:noFill/>
              <a:round/>
              <a:headEnd/>
              <a:tailEnd/>
            </a:ln>
          </p:spPr>
          <p:txBody>
            <a:bodyPr wrap="none" anchor="ctr"/>
            <a:lstStyle/>
            <a:p>
              <a:endParaRPr lang="en-US"/>
            </a:p>
          </p:txBody>
        </p:sp>
        <p:sp>
          <p:nvSpPr>
            <p:cNvPr id="31850" name="Oval 8"/>
            <p:cNvSpPr>
              <a:spLocks noChangeArrowheads="1"/>
            </p:cNvSpPr>
            <p:nvPr/>
          </p:nvSpPr>
          <p:spPr bwMode="auto">
            <a:xfrm>
              <a:off x="1636" y="1475"/>
              <a:ext cx="40" cy="37"/>
            </a:xfrm>
            <a:prstGeom prst="ellipse">
              <a:avLst/>
            </a:prstGeom>
            <a:solidFill>
              <a:schemeClr val="tx1"/>
            </a:solidFill>
            <a:ln w="19050">
              <a:noFill/>
              <a:round/>
              <a:headEnd/>
              <a:tailEnd/>
            </a:ln>
          </p:spPr>
          <p:txBody>
            <a:bodyPr wrap="none" anchor="ctr"/>
            <a:lstStyle/>
            <a:p>
              <a:endParaRPr lang="en-US"/>
            </a:p>
          </p:txBody>
        </p:sp>
      </p:grpSp>
      <p:grpSp>
        <p:nvGrpSpPr>
          <p:cNvPr id="31750" name="Group 9"/>
          <p:cNvGrpSpPr>
            <a:grpSpLocks/>
          </p:cNvGrpSpPr>
          <p:nvPr/>
        </p:nvGrpSpPr>
        <p:grpSpPr bwMode="auto">
          <a:xfrm>
            <a:off x="2373313" y="2200275"/>
            <a:ext cx="685800" cy="1074738"/>
            <a:chOff x="1511" y="1386"/>
            <a:chExt cx="432" cy="677"/>
          </a:xfrm>
        </p:grpSpPr>
        <p:sp>
          <p:nvSpPr>
            <p:cNvPr id="31846" name="Rectangle 10"/>
            <p:cNvSpPr>
              <a:spLocks noChangeAspect="1" noChangeArrowheads="1"/>
            </p:cNvSpPr>
            <p:nvPr/>
          </p:nvSpPr>
          <p:spPr bwMode="auto">
            <a:xfrm>
              <a:off x="1511" y="1730"/>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400">
                  <a:latin typeface="Symbol" pitchFamily="-96" charset="2"/>
                </a:rPr>
                <a:t>d</a:t>
              </a:r>
              <a:r>
                <a:rPr lang="en-US" sz="2400" baseline="-25000">
                  <a:latin typeface="Symbol" pitchFamily="-96" charset="2"/>
                </a:rPr>
                <a:t>1</a:t>
              </a:r>
              <a:endParaRPr lang="en-US" sz="2400">
                <a:latin typeface="Symbol" pitchFamily="-96" charset="2"/>
              </a:endParaRPr>
            </a:p>
          </p:txBody>
        </p:sp>
        <p:sp>
          <p:nvSpPr>
            <p:cNvPr id="31847" name="Rectangle 11"/>
            <p:cNvSpPr>
              <a:spLocks noChangeAspect="1" noChangeArrowheads="1"/>
            </p:cNvSpPr>
            <p:nvPr/>
          </p:nvSpPr>
          <p:spPr bwMode="auto">
            <a:xfrm>
              <a:off x="1511" y="1386"/>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800">
                  <a:latin typeface="Symbol" pitchFamily="-96" charset="2"/>
                </a:rPr>
                <a:t>p</a:t>
              </a:r>
              <a:r>
                <a:rPr lang="en-US" sz="2800" baseline="-25000">
                  <a:latin typeface="Symbol" pitchFamily="-96" charset="2"/>
                </a:rPr>
                <a:t>1</a:t>
              </a:r>
              <a:endParaRPr lang="en-US" sz="2800">
                <a:latin typeface="Symbol" pitchFamily="-96" charset="2"/>
              </a:endParaRPr>
            </a:p>
          </p:txBody>
        </p:sp>
      </p:grpSp>
      <p:sp>
        <p:nvSpPr>
          <p:cNvPr id="31751" name="Rectangle 12"/>
          <p:cNvSpPr>
            <a:spLocks noChangeArrowheads="1"/>
          </p:cNvSpPr>
          <p:nvPr/>
        </p:nvSpPr>
        <p:spPr bwMode="auto">
          <a:xfrm>
            <a:off x="4433888" y="1733550"/>
            <a:ext cx="1508125" cy="1420813"/>
          </a:xfrm>
          <a:prstGeom prst="rect">
            <a:avLst/>
          </a:prstGeom>
          <a:solidFill>
            <a:schemeClr val="accent1"/>
          </a:solidFill>
          <a:ln w="9525">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i="1"/>
              <a:t>Scheduler</a:t>
            </a:r>
            <a:endParaRPr lang="en-US" i="1">
              <a:solidFill>
                <a:srgbClr val="56127A"/>
              </a:solidFill>
            </a:endParaRPr>
          </a:p>
        </p:txBody>
      </p:sp>
      <p:sp>
        <p:nvSpPr>
          <p:cNvPr id="31752" name="Text Box 13"/>
          <p:cNvSpPr txBox="1">
            <a:spLocks noChangeArrowheads="1"/>
          </p:cNvSpPr>
          <p:nvPr/>
        </p:nvSpPr>
        <p:spPr bwMode="auto">
          <a:xfrm>
            <a:off x="6069013" y="1722438"/>
            <a:ext cx="420687"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1</a:t>
            </a:r>
            <a:endParaRPr lang="en-US">
              <a:solidFill>
                <a:srgbClr val="56127A"/>
              </a:solidFill>
            </a:endParaRPr>
          </a:p>
        </p:txBody>
      </p:sp>
      <p:sp>
        <p:nvSpPr>
          <p:cNvPr id="31753" name="Text Box 14"/>
          <p:cNvSpPr txBox="1">
            <a:spLocks noChangeArrowheads="1"/>
          </p:cNvSpPr>
          <p:nvPr/>
        </p:nvSpPr>
        <p:spPr bwMode="auto">
          <a:xfrm>
            <a:off x="6108700" y="2490788"/>
            <a:ext cx="42068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n</a:t>
            </a:r>
            <a:endParaRPr lang="en-US">
              <a:solidFill>
                <a:srgbClr val="56127A"/>
              </a:solidFill>
            </a:endParaRPr>
          </a:p>
        </p:txBody>
      </p:sp>
      <p:grpSp>
        <p:nvGrpSpPr>
          <p:cNvPr id="31754" name="Group 15"/>
          <p:cNvGrpSpPr>
            <a:grpSpLocks/>
          </p:cNvGrpSpPr>
          <p:nvPr/>
        </p:nvGrpSpPr>
        <p:grpSpPr bwMode="auto">
          <a:xfrm>
            <a:off x="6337300" y="2239963"/>
            <a:ext cx="63500" cy="412750"/>
            <a:chOff x="3992" y="1411"/>
            <a:chExt cx="40" cy="260"/>
          </a:xfrm>
        </p:grpSpPr>
        <p:sp>
          <p:nvSpPr>
            <p:cNvPr id="31843" name="Oval 16"/>
            <p:cNvSpPr>
              <a:spLocks noChangeArrowheads="1"/>
            </p:cNvSpPr>
            <p:nvPr/>
          </p:nvSpPr>
          <p:spPr bwMode="auto">
            <a:xfrm>
              <a:off x="3992" y="1411"/>
              <a:ext cx="40" cy="37"/>
            </a:xfrm>
            <a:prstGeom prst="ellipse">
              <a:avLst/>
            </a:prstGeom>
            <a:solidFill>
              <a:schemeClr val="tx1"/>
            </a:solidFill>
            <a:ln w="19050">
              <a:noFill/>
              <a:round/>
              <a:headEnd/>
              <a:tailEnd/>
            </a:ln>
          </p:spPr>
          <p:txBody>
            <a:bodyPr wrap="none" anchor="ctr"/>
            <a:lstStyle/>
            <a:p>
              <a:endParaRPr lang="en-US"/>
            </a:p>
          </p:txBody>
        </p:sp>
        <p:sp>
          <p:nvSpPr>
            <p:cNvPr id="31844" name="Oval 17"/>
            <p:cNvSpPr>
              <a:spLocks noChangeArrowheads="1"/>
            </p:cNvSpPr>
            <p:nvPr/>
          </p:nvSpPr>
          <p:spPr bwMode="auto">
            <a:xfrm>
              <a:off x="3992" y="1522"/>
              <a:ext cx="40" cy="38"/>
            </a:xfrm>
            <a:prstGeom prst="ellipse">
              <a:avLst/>
            </a:prstGeom>
            <a:solidFill>
              <a:schemeClr val="tx1"/>
            </a:solidFill>
            <a:ln w="19050">
              <a:noFill/>
              <a:round/>
              <a:headEnd/>
              <a:tailEnd/>
            </a:ln>
          </p:spPr>
          <p:txBody>
            <a:bodyPr wrap="none" anchor="ctr"/>
            <a:lstStyle/>
            <a:p>
              <a:endParaRPr lang="en-US"/>
            </a:p>
          </p:txBody>
        </p:sp>
        <p:sp>
          <p:nvSpPr>
            <p:cNvPr id="31845" name="Oval 18"/>
            <p:cNvSpPr>
              <a:spLocks noChangeArrowheads="1"/>
            </p:cNvSpPr>
            <p:nvPr/>
          </p:nvSpPr>
          <p:spPr bwMode="auto">
            <a:xfrm>
              <a:off x="3992" y="1634"/>
              <a:ext cx="40" cy="37"/>
            </a:xfrm>
            <a:prstGeom prst="ellipse">
              <a:avLst/>
            </a:prstGeom>
            <a:solidFill>
              <a:schemeClr val="tx1"/>
            </a:solidFill>
            <a:ln w="19050">
              <a:noFill/>
              <a:round/>
              <a:headEnd/>
              <a:tailEnd/>
            </a:ln>
          </p:spPr>
          <p:txBody>
            <a:bodyPr wrap="none" anchor="ctr"/>
            <a:lstStyle/>
            <a:p>
              <a:endParaRPr lang="en-US"/>
            </a:p>
          </p:txBody>
        </p:sp>
      </p:grpSp>
      <p:sp>
        <p:nvSpPr>
          <p:cNvPr id="31755" name="Text Box 19"/>
          <p:cNvSpPr txBox="1">
            <a:spLocks noChangeArrowheads="1"/>
          </p:cNvSpPr>
          <p:nvPr/>
        </p:nvSpPr>
        <p:spPr bwMode="auto">
          <a:xfrm>
            <a:off x="3695700" y="1658938"/>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1</a:t>
            </a:r>
            <a:endParaRPr lang="en-US">
              <a:solidFill>
                <a:srgbClr val="56127A"/>
              </a:solidFill>
            </a:endParaRPr>
          </a:p>
        </p:txBody>
      </p:sp>
      <p:sp>
        <p:nvSpPr>
          <p:cNvPr id="31756" name="Text Box 20"/>
          <p:cNvSpPr txBox="1">
            <a:spLocks noChangeArrowheads="1"/>
          </p:cNvSpPr>
          <p:nvPr/>
        </p:nvSpPr>
        <p:spPr bwMode="auto">
          <a:xfrm>
            <a:off x="3695700" y="2506663"/>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n</a:t>
            </a:r>
            <a:endParaRPr lang="en-US">
              <a:solidFill>
                <a:srgbClr val="56127A"/>
              </a:solidFill>
            </a:endParaRPr>
          </a:p>
        </p:txBody>
      </p:sp>
      <p:sp>
        <p:nvSpPr>
          <p:cNvPr id="31757" name="Oval 21"/>
          <p:cNvSpPr>
            <a:spLocks noChangeArrowheads="1"/>
          </p:cNvSpPr>
          <p:nvPr/>
        </p:nvSpPr>
        <p:spPr bwMode="auto">
          <a:xfrm>
            <a:off x="3968750" y="2203450"/>
            <a:ext cx="63500" cy="58738"/>
          </a:xfrm>
          <a:prstGeom prst="ellipse">
            <a:avLst/>
          </a:prstGeom>
          <a:solidFill>
            <a:schemeClr val="tx1"/>
          </a:solidFill>
          <a:ln w="19050">
            <a:noFill/>
            <a:round/>
            <a:headEnd/>
            <a:tailEnd/>
          </a:ln>
        </p:spPr>
        <p:txBody>
          <a:bodyPr wrap="none" anchor="ctr"/>
          <a:lstStyle/>
          <a:p>
            <a:pPr algn="ctr"/>
            <a:endParaRPr lang="en-US" sz="2400"/>
          </a:p>
        </p:txBody>
      </p:sp>
      <p:sp>
        <p:nvSpPr>
          <p:cNvPr id="31758" name="Oval 22"/>
          <p:cNvSpPr>
            <a:spLocks noChangeArrowheads="1"/>
          </p:cNvSpPr>
          <p:nvPr/>
        </p:nvSpPr>
        <p:spPr bwMode="auto">
          <a:xfrm>
            <a:off x="3968750" y="2379663"/>
            <a:ext cx="63500" cy="60325"/>
          </a:xfrm>
          <a:prstGeom prst="ellipse">
            <a:avLst/>
          </a:prstGeom>
          <a:solidFill>
            <a:schemeClr val="tx1"/>
          </a:solidFill>
          <a:ln w="19050">
            <a:noFill/>
            <a:round/>
            <a:headEnd/>
            <a:tailEnd/>
          </a:ln>
        </p:spPr>
        <p:txBody>
          <a:bodyPr wrap="none" anchor="ctr"/>
          <a:lstStyle/>
          <a:p>
            <a:endParaRPr lang="en-US"/>
          </a:p>
        </p:txBody>
      </p:sp>
      <p:sp>
        <p:nvSpPr>
          <p:cNvPr id="31759" name="Oval 23"/>
          <p:cNvSpPr>
            <a:spLocks noChangeArrowheads="1"/>
          </p:cNvSpPr>
          <p:nvPr/>
        </p:nvSpPr>
        <p:spPr bwMode="auto">
          <a:xfrm>
            <a:off x="3968750" y="2557463"/>
            <a:ext cx="63500" cy="58737"/>
          </a:xfrm>
          <a:prstGeom prst="ellipse">
            <a:avLst/>
          </a:prstGeom>
          <a:solidFill>
            <a:schemeClr val="tx1"/>
          </a:solidFill>
          <a:ln w="19050">
            <a:noFill/>
            <a:round/>
            <a:headEnd/>
            <a:tailEnd/>
          </a:ln>
        </p:spPr>
        <p:txBody>
          <a:bodyPr wrap="none" anchor="ctr"/>
          <a:lstStyle/>
          <a:p>
            <a:endParaRPr lang="en-US"/>
          </a:p>
        </p:txBody>
      </p:sp>
      <p:sp>
        <p:nvSpPr>
          <p:cNvPr id="31760" name="Oval 24"/>
          <p:cNvSpPr>
            <a:spLocks noChangeArrowheads="1"/>
          </p:cNvSpPr>
          <p:nvPr/>
        </p:nvSpPr>
        <p:spPr bwMode="auto">
          <a:xfrm>
            <a:off x="5651500" y="3262313"/>
            <a:ext cx="63500" cy="58737"/>
          </a:xfrm>
          <a:prstGeom prst="ellipse">
            <a:avLst/>
          </a:prstGeom>
          <a:solidFill>
            <a:schemeClr val="accent1"/>
          </a:solidFill>
          <a:ln w="19050">
            <a:noFill/>
            <a:round/>
            <a:headEnd/>
            <a:tailEnd/>
          </a:ln>
        </p:spPr>
        <p:txBody>
          <a:bodyPr wrap="none" anchor="ctr"/>
          <a:lstStyle/>
          <a:p>
            <a:endParaRPr lang="en-US"/>
          </a:p>
        </p:txBody>
      </p:sp>
      <p:sp>
        <p:nvSpPr>
          <p:cNvPr id="31761" name="Rectangle 25"/>
          <p:cNvSpPr>
            <a:spLocks noChangeArrowheads="1"/>
          </p:cNvSpPr>
          <p:nvPr/>
        </p:nvSpPr>
        <p:spPr bwMode="auto">
          <a:xfrm>
            <a:off x="4433888" y="4540250"/>
            <a:ext cx="1508125" cy="1420813"/>
          </a:xfrm>
          <a:prstGeom prst="rect">
            <a:avLst/>
          </a:prstGeom>
          <a:solidFill>
            <a:schemeClr val="accent1"/>
          </a:solidFill>
          <a:ln w="9525">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i="1"/>
              <a:t>Muxing</a:t>
            </a:r>
            <a:endParaRPr lang="en-US" i="1">
              <a:solidFill>
                <a:srgbClr val="56127A"/>
              </a:solidFill>
            </a:endParaRPr>
          </a:p>
        </p:txBody>
      </p:sp>
      <p:grpSp>
        <p:nvGrpSpPr>
          <p:cNvPr id="31762" name="Group 26"/>
          <p:cNvGrpSpPr>
            <a:grpSpLocks/>
          </p:cNvGrpSpPr>
          <p:nvPr/>
        </p:nvGrpSpPr>
        <p:grpSpPr bwMode="auto">
          <a:xfrm>
            <a:off x="5942013" y="4643438"/>
            <a:ext cx="717550" cy="898525"/>
            <a:chOff x="2135" y="1001"/>
            <a:chExt cx="673" cy="566"/>
          </a:xfrm>
        </p:grpSpPr>
        <p:sp>
          <p:nvSpPr>
            <p:cNvPr id="31841" name="Line 27"/>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31842" name="Line 28"/>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31763" name="Oval 29"/>
          <p:cNvSpPr>
            <a:spLocks noChangeArrowheads="1"/>
          </p:cNvSpPr>
          <p:nvPr/>
        </p:nvSpPr>
        <p:spPr bwMode="auto">
          <a:xfrm>
            <a:off x="6337300" y="4995863"/>
            <a:ext cx="63500" cy="58737"/>
          </a:xfrm>
          <a:prstGeom prst="ellipse">
            <a:avLst/>
          </a:prstGeom>
          <a:solidFill>
            <a:schemeClr val="tx1"/>
          </a:solidFill>
          <a:ln w="19050">
            <a:noFill/>
            <a:round/>
            <a:headEnd/>
            <a:tailEnd/>
          </a:ln>
        </p:spPr>
        <p:txBody>
          <a:bodyPr wrap="none" anchor="ctr"/>
          <a:lstStyle/>
          <a:p>
            <a:endParaRPr lang="en-US"/>
          </a:p>
        </p:txBody>
      </p:sp>
      <p:sp>
        <p:nvSpPr>
          <p:cNvPr id="31764" name="Oval 30"/>
          <p:cNvSpPr>
            <a:spLocks noChangeArrowheads="1"/>
          </p:cNvSpPr>
          <p:nvPr/>
        </p:nvSpPr>
        <p:spPr bwMode="auto">
          <a:xfrm>
            <a:off x="6337300" y="5172075"/>
            <a:ext cx="63500" cy="60325"/>
          </a:xfrm>
          <a:prstGeom prst="ellipse">
            <a:avLst/>
          </a:prstGeom>
          <a:solidFill>
            <a:schemeClr val="tx1"/>
          </a:solidFill>
          <a:ln w="19050">
            <a:noFill/>
            <a:round/>
            <a:headEnd/>
            <a:tailEnd/>
          </a:ln>
        </p:spPr>
        <p:txBody>
          <a:bodyPr wrap="none" anchor="ctr"/>
          <a:lstStyle/>
          <a:p>
            <a:endParaRPr lang="en-US"/>
          </a:p>
        </p:txBody>
      </p:sp>
      <p:sp>
        <p:nvSpPr>
          <p:cNvPr id="31765" name="Oval 31"/>
          <p:cNvSpPr>
            <a:spLocks noChangeArrowheads="1"/>
          </p:cNvSpPr>
          <p:nvPr/>
        </p:nvSpPr>
        <p:spPr bwMode="auto">
          <a:xfrm>
            <a:off x="6337300" y="5349875"/>
            <a:ext cx="63500" cy="58738"/>
          </a:xfrm>
          <a:prstGeom prst="ellipse">
            <a:avLst/>
          </a:prstGeom>
          <a:solidFill>
            <a:schemeClr val="tx1"/>
          </a:solidFill>
          <a:ln w="19050">
            <a:noFill/>
            <a:round/>
            <a:headEnd/>
            <a:tailEnd/>
          </a:ln>
        </p:spPr>
        <p:txBody>
          <a:bodyPr wrap="none" anchor="ctr"/>
          <a:lstStyle/>
          <a:p>
            <a:endParaRPr lang="en-US"/>
          </a:p>
        </p:txBody>
      </p:sp>
      <p:sp>
        <p:nvSpPr>
          <p:cNvPr id="31766" name="Text Box 32"/>
          <p:cNvSpPr txBox="1">
            <a:spLocks noChangeArrowheads="1"/>
          </p:cNvSpPr>
          <p:nvPr/>
        </p:nvSpPr>
        <p:spPr bwMode="auto">
          <a:xfrm>
            <a:off x="3714750" y="4452938"/>
            <a:ext cx="41433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1</a:t>
            </a:r>
            <a:endParaRPr lang="en-US">
              <a:solidFill>
                <a:srgbClr val="56127A"/>
              </a:solidFill>
            </a:endParaRPr>
          </a:p>
        </p:txBody>
      </p:sp>
      <p:sp>
        <p:nvSpPr>
          <p:cNvPr id="31767" name="Text Box 33"/>
          <p:cNvSpPr txBox="1">
            <a:spLocks noChangeArrowheads="1"/>
          </p:cNvSpPr>
          <p:nvPr/>
        </p:nvSpPr>
        <p:spPr bwMode="auto">
          <a:xfrm>
            <a:off x="3714750" y="5351463"/>
            <a:ext cx="41433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n</a:t>
            </a:r>
            <a:endParaRPr lang="en-US">
              <a:solidFill>
                <a:srgbClr val="56127A"/>
              </a:solidFill>
            </a:endParaRPr>
          </a:p>
        </p:txBody>
      </p:sp>
      <p:grpSp>
        <p:nvGrpSpPr>
          <p:cNvPr id="31768" name="Group 34"/>
          <p:cNvGrpSpPr>
            <a:grpSpLocks/>
          </p:cNvGrpSpPr>
          <p:nvPr/>
        </p:nvGrpSpPr>
        <p:grpSpPr bwMode="auto">
          <a:xfrm>
            <a:off x="3968750" y="4997450"/>
            <a:ext cx="63500" cy="412750"/>
            <a:chOff x="2500" y="3148"/>
            <a:chExt cx="40" cy="260"/>
          </a:xfrm>
        </p:grpSpPr>
        <p:sp>
          <p:nvSpPr>
            <p:cNvPr id="31838" name="Oval 35"/>
            <p:cNvSpPr>
              <a:spLocks noChangeArrowheads="1"/>
            </p:cNvSpPr>
            <p:nvPr/>
          </p:nvSpPr>
          <p:spPr bwMode="auto">
            <a:xfrm>
              <a:off x="2500" y="3148"/>
              <a:ext cx="40" cy="37"/>
            </a:xfrm>
            <a:prstGeom prst="ellipse">
              <a:avLst/>
            </a:prstGeom>
            <a:solidFill>
              <a:schemeClr val="tx1"/>
            </a:solidFill>
            <a:ln w="19050">
              <a:noFill/>
              <a:round/>
              <a:headEnd/>
              <a:tailEnd/>
            </a:ln>
          </p:spPr>
          <p:txBody>
            <a:bodyPr wrap="none" anchor="ctr"/>
            <a:lstStyle/>
            <a:p>
              <a:endParaRPr lang="en-US"/>
            </a:p>
          </p:txBody>
        </p:sp>
        <p:sp>
          <p:nvSpPr>
            <p:cNvPr id="31839" name="Oval 36"/>
            <p:cNvSpPr>
              <a:spLocks noChangeArrowheads="1"/>
            </p:cNvSpPr>
            <p:nvPr/>
          </p:nvSpPr>
          <p:spPr bwMode="auto">
            <a:xfrm>
              <a:off x="2500" y="3259"/>
              <a:ext cx="40" cy="38"/>
            </a:xfrm>
            <a:prstGeom prst="ellipse">
              <a:avLst/>
            </a:prstGeom>
            <a:solidFill>
              <a:schemeClr val="tx1"/>
            </a:solidFill>
            <a:ln w="19050">
              <a:noFill/>
              <a:round/>
              <a:headEnd/>
              <a:tailEnd/>
            </a:ln>
          </p:spPr>
          <p:txBody>
            <a:bodyPr wrap="none" anchor="ctr"/>
            <a:lstStyle/>
            <a:p>
              <a:endParaRPr lang="en-US"/>
            </a:p>
          </p:txBody>
        </p:sp>
        <p:sp>
          <p:nvSpPr>
            <p:cNvPr id="31840" name="Oval 37"/>
            <p:cNvSpPr>
              <a:spLocks noChangeArrowheads="1"/>
            </p:cNvSpPr>
            <p:nvPr/>
          </p:nvSpPr>
          <p:spPr bwMode="auto">
            <a:xfrm>
              <a:off x="2500" y="3371"/>
              <a:ext cx="40" cy="37"/>
            </a:xfrm>
            <a:prstGeom prst="ellipse">
              <a:avLst/>
            </a:prstGeom>
            <a:solidFill>
              <a:schemeClr val="tx1"/>
            </a:solidFill>
            <a:ln w="19050">
              <a:noFill/>
              <a:round/>
              <a:headEnd/>
              <a:tailEnd/>
            </a:ln>
          </p:spPr>
          <p:txBody>
            <a:bodyPr wrap="none" anchor="ctr"/>
            <a:lstStyle/>
            <a:p>
              <a:endParaRPr lang="en-US"/>
            </a:p>
          </p:txBody>
        </p:sp>
      </p:grpSp>
      <p:grpSp>
        <p:nvGrpSpPr>
          <p:cNvPr id="31769" name="Group 39"/>
          <p:cNvGrpSpPr>
            <a:grpSpLocks/>
          </p:cNvGrpSpPr>
          <p:nvPr/>
        </p:nvGrpSpPr>
        <p:grpSpPr bwMode="auto">
          <a:xfrm>
            <a:off x="2373313" y="4625975"/>
            <a:ext cx="685800" cy="1074738"/>
            <a:chOff x="1511" y="1386"/>
            <a:chExt cx="432" cy="677"/>
          </a:xfrm>
        </p:grpSpPr>
        <p:sp>
          <p:nvSpPr>
            <p:cNvPr id="31836" name="Rectangle 40"/>
            <p:cNvSpPr>
              <a:spLocks noChangeAspect="1" noChangeArrowheads="1"/>
            </p:cNvSpPr>
            <p:nvPr/>
          </p:nvSpPr>
          <p:spPr bwMode="auto">
            <a:xfrm>
              <a:off x="1511" y="1730"/>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400">
                  <a:latin typeface="Symbol" pitchFamily="-96" charset="2"/>
                </a:rPr>
                <a:t>d</a:t>
              </a:r>
              <a:r>
                <a:rPr lang="en-US" sz="2400" baseline="-25000"/>
                <a:t>n</a:t>
              </a:r>
              <a:endParaRPr lang="en-US" sz="2400"/>
            </a:p>
          </p:txBody>
        </p:sp>
        <p:sp>
          <p:nvSpPr>
            <p:cNvPr id="31837" name="Rectangle 41"/>
            <p:cNvSpPr>
              <a:spLocks noChangeAspect="1" noChangeArrowheads="1"/>
            </p:cNvSpPr>
            <p:nvPr/>
          </p:nvSpPr>
          <p:spPr bwMode="auto">
            <a:xfrm>
              <a:off x="1511" y="1386"/>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800">
                  <a:latin typeface="Symbol" pitchFamily="-96" charset="2"/>
                </a:rPr>
                <a:t>p</a:t>
              </a:r>
              <a:r>
                <a:rPr lang="en-US" sz="2800" baseline="-25000"/>
                <a:t>n</a:t>
              </a:r>
              <a:endParaRPr lang="en-US" sz="2800"/>
            </a:p>
          </p:txBody>
        </p:sp>
      </p:grpSp>
      <p:sp>
        <p:nvSpPr>
          <p:cNvPr id="31770" name="Freeform 42"/>
          <p:cNvSpPr>
            <a:spLocks/>
          </p:cNvSpPr>
          <p:nvPr/>
        </p:nvSpPr>
        <p:spPr bwMode="auto">
          <a:xfrm>
            <a:off x="3073400" y="2006600"/>
            <a:ext cx="1358900" cy="469900"/>
          </a:xfrm>
          <a:custGeom>
            <a:avLst/>
            <a:gdLst>
              <a:gd name="T0" fmla="*/ 0 w 856"/>
              <a:gd name="T1" fmla="*/ 2147483647 h 296"/>
              <a:gd name="T2" fmla="*/ 2147483647 w 856"/>
              <a:gd name="T3" fmla="*/ 2147483647 h 296"/>
              <a:gd name="T4" fmla="*/ 2147483647 w 856"/>
              <a:gd name="T5" fmla="*/ 0 h 296"/>
              <a:gd name="T6" fmla="*/ 2147483647 w 856"/>
              <a:gd name="T7" fmla="*/ 0 h 296"/>
              <a:gd name="T8" fmla="*/ 0 60000 65536"/>
              <a:gd name="T9" fmla="*/ 0 60000 65536"/>
              <a:gd name="T10" fmla="*/ 0 60000 65536"/>
              <a:gd name="T11" fmla="*/ 0 60000 65536"/>
              <a:gd name="T12" fmla="*/ 0 w 856"/>
              <a:gd name="T13" fmla="*/ 0 h 296"/>
              <a:gd name="T14" fmla="*/ 856 w 856"/>
              <a:gd name="T15" fmla="*/ 296 h 296"/>
            </a:gdLst>
            <a:ahLst/>
            <a:cxnLst>
              <a:cxn ang="T8">
                <a:pos x="T0" y="T1"/>
              </a:cxn>
              <a:cxn ang="T9">
                <a:pos x="T2" y="T3"/>
              </a:cxn>
              <a:cxn ang="T10">
                <a:pos x="T4" y="T5"/>
              </a:cxn>
              <a:cxn ang="T11">
                <a:pos x="T6" y="T7"/>
              </a:cxn>
            </a:cxnLst>
            <a:rect l="T12" t="T13" r="T14" b="T15"/>
            <a:pathLst>
              <a:path w="856" h="296">
                <a:moveTo>
                  <a:pt x="0" y="296"/>
                </a:moveTo>
                <a:lnTo>
                  <a:pt x="184" y="296"/>
                </a:lnTo>
                <a:lnTo>
                  <a:pt x="184" y="0"/>
                </a:lnTo>
                <a:lnTo>
                  <a:pt x="856" y="0"/>
                </a:lnTo>
              </a:path>
            </a:pathLst>
          </a:custGeom>
          <a:noFill/>
          <a:ln w="9525" cap="flat" cmpd="sng">
            <a:solidFill>
              <a:srgbClr val="000000"/>
            </a:solidFill>
            <a:prstDash val="solid"/>
            <a:round/>
            <a:headEnd type="none" w="med" len="med"/>
            <a:tailEnd type="triangle" w="med" len="med"/>
          </a:ln>
        </p:spPr>
        <p:txBody>
          <a:bodyPr/>
          <a:lstStyle/>
          <a:p>
            <a:endParaRPr lang="en-US"/>
          </a:p>
        </p:txBody>
      </p:sp>
      <p:sp>
        <p:nvSpPr>
          <p:cNvPr id="31771" name="Freeform 43"/>
          <p:cNvSpPr>
            <a:spLocks/>
          </p:cNvSpPr>
          <p:nvPr/>
        </p:nvSpPr>
        <p:spPr bwMode="auto">
          <a:xfrm>
            <a:off x="3060700" y="2882900"/>
            <a:ext cx="1358900" cy="2044700"/>
          </a:xfrm>
          <a:custGeom>
            <a:avLst/>
            <a:gdLst>
              <a:gd name="T0" fmla="*/ 0 w 856"/>
              <a:gd name="T1" fmla="*/ 2147483647 h 1288"/>
              <a:gd name="T2" fmla="*/ 2147483647 w 856"/>
              <a:gd name="T3" fmla="*/ 2147483647 h 1288"/>
              <a:gd name="T4" fmla="*/ 2147483647 w 856"/>
              <a:gd name="T5" fmla="*/ 0 h 1288"/>
              <a:gd name="T6" fmla="*/ 2147483647 w 856"/>
              <a:gd name="T7" fmla="*/ 0 h 1288"/>
              <a:gd name="T8" fmla="*/ 0 60000 65536"/>
              <a:gd name="T9" fmla="*/ 0 60000 65536"/>
              <a:gd name="T10" fmla="*/ 0 60000 65536"/>
              <a:gd name="T11" fmla="*/ 0 60000 65536"/>
              <a:gd name="T12" fmla="*/ 0 w 856"/>
              <a:gd name="T13" fmla="*/ 0 h 1288"/>
              <a:gd name="T14" fmla="*/ 856 w 856"/>
              <a:gd name="T15" fmla="*/ 1288 h 1288"/>
            </a:gdLst>
            <a:ahLst/>
            <a:cxnLst>
              <a:cxn ang="T8">
                <a:pos x="T0" y="T1"/>
              </a:cxn>
              <a:cxn ang="T9">
                <a:pos x="T2" y="T3"/>
              </a:cxn>
              <a:cxn ang="T10">
                <a:pos x="T4" y="T5"/>
              </a:cxn>
              <a:cxn ang="T11">
                <a:pos x="T6" y="T7"/>
              </a:cxn>
            </a:cxnLst>
            <a:rect l="T12" t="T13" r="T14" b="T15"/>
            <a:pathLst>
              <a:path w="856" h="1288">
                <a:moveTo>
                  <a:pt x="0" y="1288"/>
                </a:moveTo>
                <a:lnTo>
                  <a:pt x="200" y="1288"/>
                </a:lnTo>
                <a:lnTo>
                  <a:pt x="200" y="0"/>
                </a:lnTo>
                <a:lnTo>
                  <a:pt x="856" y="0"/>
                </a:lnTo>
              </a:path>
            </a:pathLst>
          </a:custGeom>
          <a:noFill/>
          <a:ln w="9525" cap="flat" cmpd="sng">
            <a:solidFill>
              <a:srgbClr val="000000"/>
            </a:solidFill>
            <a:prstDash val="solid"/>
            <a:round/>
            <a:headEnd type="none" w="med" len="med"/>
            <a:tailEnd type="triangle" w="med" len="med"/>
          </a:ln>
        </p:spPr>
        <p:txBody>
          <a:bodyPr/>
          <a:lstStyle/>
          <a:p>
            <a:endParaRPr lang="en-US"/>
          </a:p>
        </p:txBody>
      </p:sp>
      <p:sp>
        <p:nvSpPr>
          <p:cNvPr id="31772" name="Freeform 44"/>
          <p:cNvSpPr>
            <a:spLocks/>
          </p:cNvSpPr>
          <p:nvPr/>
        </p:nvSpPr>
        <p:spPr bwMode="auto">
          <a:xfrm>
            <a:off x="3073400" y="3022600"/>
            <a:ext cx="1346200" cy="1816100"/>
          </a:xfrm>
          <a:custGeom>
            <a:avLst/>
            <a:gdLst>
              <a:gd name="T0" fmla="*/ 0 w 848"/>
              <a:gd name="T1" fmla="*/ 0 h 1144"/>
              <a:gd name="T2" fmla="*/ 2147483647 w 848"/>
              <a:gd name="T3" fmla="*/ 0 h 1144"/>
              <a:gd name="T4" fmla="*/ 2147483647 w 848"/>
              <a:gd name="T5" fmla="*/ 2147483647 h 1144"/>
              <a:gd name="T6" fmla="*/ 2147483647 w 848"/>
              <a:gd name="T7" fmla="*/ 2147483647 h 1144"/>
              <a:gd name="T8" fmla="*/ 0 60000 65536"/>
              <a:gd name="T9" fmla="*/ 0 60000 65536"/>
              <a:gd name="T10" fmla="*/ 0 60000 65536"/>
              <a:gd name="T11" fmla="*/ 0 60000 65536"/>
              <a:gd name="T12" fmla="*/ 0 w 848"/>
              <a:gd name="T13" fmla="*/ 0 h 1144"/>
              <a:gd name="T14" fmla="*/ 848 w 848"/>
              <a:gd name="T15" fmla="*/ 1144 h 1144"/>
            </a:gdLst>
            <a:ahLst/>
            <a:cxnLst>
              <a:cxn ang="T8">
                <a:pos x="T0" y="T1"/>
              </a:cxn>
              <a:cxn ang="T9">
                <a:pos x="T2" y="T3"/>
              </a:cxn>
              <a:cxn ang="T10">
                <a:pos x="T4" y="T5"/>
              </a:cxn>
              <a:cxn ang="T11">
                <a:pos x="T6" y="T7"/>
              </a:cxn>
            </a:cxnLst>
            <a:rect l="T12" t="T13" r="T14" b="T15"/>
            <a:pathLst>
              <a:path w="848" h="1144">
                <a:moveTo>
                  <a:pt x="0" y="0"/>
                </a:moveTo>
                <a:lnTo>
                  <a:pt x="344" y="0"/>
                </a:lnTo>
                <a:lnTo>
                  <a:pt x="344" y="1144"/>
                </a:lnTo>
                <a:lnTo>
                  <a:pt x="848" y="1144"/>
                </a:lnTo>
              </a:path>
            </a:pathLst>
          </a:custGeom>
          <a:noFill/>
          <a:ln w="38100" cap="flat" cmpd="sng">
            <a:solidFill>
              <a:srgbClr val="000000"/>
            </a:solidFill>
            <a:prstDash val="solid"/>
            <a:round/>
            <a:headEnd type="none" w="med" len="med"/>
            <a:tailEnd type="triangle" w="med" len="med"/>
          </a:ln>
        </p:spPr>
        <p:txBody>
          <a:bodyPr/>
          <a:lstStyle/>
          <a:p>
            <a:endParaRPr lang="en-US"/>
          </a:p>
        </p:txBody>
      </p:sp>
      <p:sp>
        <p:nvSpPr>
          <p:cNvPr id="31773" name="Freeform 45"/>
          <p:cNvSpPr>
            <a:spLocks/>
          </p:cNvSpPr>
          <p:nvPr/>
        </p:nvSpPr>
        <p:spPr bwMode="auto">
          <a:xfrm>
            <a:off x="3073400" y="5461000"/>
            <a:ext cx="1346200" cy="304800"/>
          </a:xfrm>
          <a:custGeom>
            <a:avLst/>
            <a:gdLst>
              <a:gd name="T0" fmla="*/ 0 w 848"/>
              <a:gd name="T1" fmla="*/ 0 h 192"/>
              <a:gd name="T2" fmla="*/ 2147483647 w 848"/>
              <a:gd name="T3" fmla="*/ 0 h 192"/>
              <a:gd name="T4" fmla="*/ 2147483647 w 848"/>
              <a:gd name="T5" fmla="*/ 2147483647 h 192"/>
              <a:gd name="T6" fmla="*/ 2147483647 w 848"/>
              <a:gd name="T7" fmla="*/ 2147483647 h 192"/>
              <a:gd name="T8" fmla="*/ 0 60000 65536"/>
              <a:gd name="T9" fmla="*/ 0 60000 65536"/>
              <a:gd name="T10" fmla="*/ 0 60000 65536"/>
              <a:gd name="T11" fmla="*/ 0 60000 65536"/>
              <a:gd name="T12" fmla="*/ 0 w 848"/>
              <a:gd name="T13" fmla="*/ 0 h 192"/>
              <a:gd name="T14" fmla="*/ 848 w 848"/>
              <a:gd name="T15" fmla="*/ 192 h 192"/>
            </a:gdLst>
            <a:ahLst/>
            <a:cxnLst>
              <a:cxn ang="T8">
                <a:pos x="T0" y="T1"/>
              </a:cxn>
              <a:cxn ang="T9">
                <a:pos x="T2" y="T3"/>
              </a:cxn>
              <a:cxn ang="T10">
                <a:pos x="T4" y="T5"/>
              </a:cxn>
              <a:cxn ang="T11">
                <a:pos x="T6" y="T7"/>
              </a:cxn>
            </a:cxnLst>
            <a:rect l="T12" t="T13" r="T14" b="T15"/>
            <a:pathLst>
              <a:path w="848" h="192">
                <a:moveTo>
                  <a:pt x="0" y="0"/>
                </a:moveTo>
                <a:lnTo>
                  <a:pt x="352" y="0"/>
                </a:lnTo>
                <a:lnTo>
                  <a:pt x="352" y="192"/>
                </a:lnTo>
                <a:lnTo>
                  <a:pt x="848" y="192"/>
                </a:lnTo>
              </a:path>
            </a:pathLst>
          </a:custGeom>
          <a:noFill/>
          <a:ln w="38100" cap="flat" cmpd="sng">
            <a:solidFill>
              <a:srgbClr val="000000"/>
            </a:solidFill>
            <a:prstDash val="solid"/>
            <a:round/>
            <a:headEnd type="none" w="med" len="med"/>
            <a:tailEnd type="triangle" w="med" len="med"/>
          </a:ln>
        </p:spPr>
        <p:txBody>
          <a:bodyPr/>
          <a:lstStyle/>
          <a:p>
            <a:endParaRPr lang="en-US"/>
          </a:p>
        </p:txBody>
      </p:sp>
      <p:sp>
        <p:nvSpPr>
          <p:cNvPr id="31774" name="Freeform 46"/>
          <p:cNvSpPr>
            <a:spLocks/>
          </p:cNvSpPr>
          <p:nvPr/>
        </p:nvSpPr>
        <p:spPr bwMode="auto">
          <a:xfrm>
            <a:off x="4622800" y="2908300"/>
            <a:ext cx="1828800" cy="1638300"/>
          </a:xfrm>
          <a:custGeom>
            <a:avLst/>
            <a:gdLst>
              <a:gd name="T0" fmla="*/ 2147483647 w 1152"/>
              <a:gd name="T1" fmla="*/ 0 h 1032"/>
              <a:gd name="T2" fmla="*/ 2147483647 w 1152"/>
              <a:gd name="T3" fmla="*/ 0 h 1032"/>
              <a:gd name="T4" fmla="*/ 2147483647 w 1152"/>
              <a:gd name="T5" fmla="*/ 2147483647 h 1032"/>
              <a:gd name="T6" fmla="*/ 0 w 1152"/>
              <a:gd name="T7" fmla="*/ 2147483647 h 1032"/>
              <a:gd name="T8" fmla="*/ 0 w 1152"/>
              <a:gd name="T9" fmla="*/ 2147483647 h 1032"/>
              <a:gd name="T10" fmla="*/ 0 60000 65536"/>
              <a:gd name="T11" fmla="*/ 0 60000 65536"/>
              <a:gd name="T12" fmla="*/ 0 60000 65536"/>
              <a:gd name="T13" fmla="*/ 0 60000 65536"/>
              <a:gd name="T14" fmla="*/ 0 60000 65536"/>
              <a:gd name="T15" fmla="*/ 0 w 1152"/>
              <a:gd name="T16" fmla="*/ 0 h 1032"/>
              <a:gd name="T17" fmla="*/ 1152 w 1152"/>
              <a:gd name="T18" fmla="*/ 1032 h 1032"/>
            </a:gdLst>
            <a:ahLst/>
            <a:cxnLst>
              <a:cxn ang="T10">
                <a:pos x="T0" y="T1"/>
              </a:cxn>
              <a:cxn ang="T11">
                <a:pos x="T2" y="T3"/>
              </a:cxn>
              <a:cxn ang="T12">
                <a:pos x="T4" y="T5"/>
              </a:cxn>
              <a:cxn ang="T13">
                <a:pos x="T6" y="T7"/>
              </a:cxn>
              <a:cxn ang="T14">
                <a:pos x="T8" y="T9"/>
              </a:cxn>
            </a:cxnLst>
            <a:rect l="T15" t="T16" r="T17" b="T18"/>
            <a:pathLst>
              <a:path w="1152" h="1032">
                <a:moveTo>
                  <a:pt x="856" y="0"/>
                </a:moveTo>
                <a:lnTo>
                  <a:pt x="1152" y="0"/>
                </a:lnTo>
                <a:lnTo>
                  <a:pt x="1152" y="432"/>
                </a:lnTo>
                <a:lnTo>
                  <a:pt x="0" y="432"/>
                </a:lnTo>
                <a:lnTo>
                  <a:pt x="0" y="1032"/>
                </a:lnTo>
              </a:path>
            </a:pathLst>
          </a:custGeom>
          <a:noFill/>
          <a:ln w="9525" cap="flat" cmpd="sng">
            <a:solidFill>
              <a:srgbClr val="000000"/>
            </a:solidFill>
            <a:prstDash val="solid"/>
            <a:round/>
            <a:headEnd type="none" w="med" len="med"/>
            <a:tailEnd type="triangle" w="med" len="med"/>
          </a:ln>
        </p:spPr>
        <p:txBody>
          <a:bodyPr/>
          <a:lstStyle/>
          <a:p>
            <a:endParaRPr lang="en-US"/>
          </a:p>
        </p:txBody>
      </p:sp>
      <p:sp>
        <p:nvSpPr>
          <p:cNvPr id="31775" name="Freeform 47"/>
          <p:cNvSpPr>
            <a:spLocks/>
          </p:cNvSpPr>
          <p:nvPr/>
        </p:nvSpPr>
        <p:spPr bwMode="auto">
          <a:xfrm>
            <a:off x="5676900" y="2095500"/>
            <a:ext cx="1016000" cy="2451100"/>
          </a:xfrm>
          <a:custGeom>
            <a:avLst/>
            <a:gdLst>
              <a:gd name="T0" fmla="*/ 2147483647 w 640"/>
              <a:gd name="T1" fmla="*/ 0 h 1544"/>
              <a:gd name="T2" fmla="*/ 2147483647 w 640"/>
              <a:gd name="T3" fmla="*/ 0 h 1544"/>
              <a:gd name="T4" fmla="*/ 2147483647 w 640"/>
              <a:gd name="T5" fmla="*/ 2147483647 h 1544"/>
              <a:gd name="T6" fmla="*/ 0 w 640"/>
              <a:gd name="T7" fmla="*/ 2147483647 h 1544"/>
              <a:gd name="T8" fmla="*/ 2147483647 w 640"/>
              <a:gd name="T9" fmla="*/ 2147483647 h 1544"/>
              <a:gd name="T10" fmla="*/ 2147483647 w 640"/>
              <a:gd name="T11" fmla="*/ 2147483647 h 1544"/>
              <a:gd name="T12" fmla="*/ 0 60000 65536"/>
              <a:gd name="T13" fmla="*/ 0 60000 65536"/>
              <a:gd name="T14" fmla="*/ 0 60000 65536"/>
              <a:gd name="T15" fmla="*/ 0 60000 65536"/>
              <a:gd name="T16" fmla="*/ 0 60000 65536"/>
              <a:gd name="T17" fmla="*/ 0 60000 65536"/>
              <a:gd name="T18" fmla="*/ 0 w 640"/>
              <a:gd name="T19" fmla="*/ 0 h 1544"/>
              <a:gd name="T20" fmla="*/ 640 w 640"/>
              <a:gd name="T21" fmla="*/ 1544 h 1544"/>
            </a:gdLst>
            <a:ahLst/>
            <a:cxnLst>
              <a:cxn ang="T12">
                <a:pos x="T0" y="T1"/>
              </a:cxn>
              <a:cxn ang="T13">
                <a:pos x="T2" y="T3"/>
              </a:cxn>
              <a:cxn ang="T14">
                <a:pos x="T4" y="T5"/>
              </a:cxn>
              <a:cxn ang="T15">
                <a:pos x="T6" y="T7"/>
              </a:cxn>
              <a:cxn ang="T16">
                <a:pos x="T8" y="T9"/>
              </a:cxn>
              <a:cxn ang="T17">
                <a:pos x="T10" y="T11"/>
              </a:cxn>
            </a:cxnLst>
            <a:rect l="T18" t="T19" r="T20" b="T21"/>
            <a:pathLst>
              <a:path w="640" h="1544">
                <a:moveTo>
                  <a:pt x="160" y="0"/>
                </a:moveTo>
                <a:lnTo>
                  <a:pt x="640" y="0"/>
                </a:lnTo>
                <a:lnTo>
                  <a:pt x="640" y="1144"/>
                </a:lnTo>
                <a:lnTo>
                  <a:pt x="0" y="1144"/>
                </a:lnTo>
                <a:lnTo>
                  <a:pt x="16" y="1184"/>
                </a:lnTo>
                <a:lnTo>
                  <a:pt x="16" y="1544"/>
                </a:lnTo>
              </a:path>
            </a:pathLst>
          </a:custGeom>
          <a:noFill/>
          <a:ln w="9525" cap="flat" cmpd="sng">
            <a:solidFill>
              <a:srgbClr val="000000"/>
            </a:solidFill>
            <a:prstDash val="solid"/>
            <a:round/>
            <a:headEnd type="none" w="med" len="med"/>
            <a:tailEnd type="triangle" w="med" len="med"/>
          </a:ln>
        </p:spPr>
        <p:txBody>
          <a:bodyPr/>
          <a:lstStyle/>
          <a:p>
            <a:endParaRPr lang="en-US"/>
          </a:p>
        </p:txBody>
      </p:sp>
      <p:grpSp>
        <p:nvGrpSpPr>
          <p:cNvPr id="31776" name="Group 48"/>
          <p:cNvGrpSpPr>
            <a:grpSpLocks/>
          </p:cNvGrpSpPr>
          <p:nvPr/>
        </p:nvGrpSpPr>
        <p:grpSpPr bwMode="auto">
          <a:xfrm rot="5400000" flipV="1">
            <a:off x="5168900" y="4157663"/>
            <a:ext cx="63500" cy="412750"/>
            <a:chOff x="3992" y="1411"/>
            <a:chExt cx="40" cy="260"/>
          </a:xfrm>
        </p:grpSpPr>
        <p:sp>
          <p:nvSpPr>
            <p:cNvPr id="31833" name="Oval 49"/>
            <p:cNvSpPr>
              <a:spLocks noChangeArrowheads="1"/>
            </p:cNvSpPr>
            <p:nvPr/>
          </p:nvSpPr>
          <p:spPr bwMode="auto">
            <a:xfrm>
              <a:off x="3992" y="1411"/>
              <a:ext cx="40" cy="37"/>
            </a:xfrm>
            <a:prstGeom prst="ellipse">
              <a:avLst/>
            </a:prstGeom>
            <a:solidFill>
              <a:schemeClr val="tx1"/>
            </a:solidFill>
            <a:ln w="19050">
              <a:noFill/>
              <a:round/>
              <a:headEnd/>
              <a:tailEnd/>
            </a:ln>
          </p:spPr>
          <p:txBody>
            <a:bodyPr wrap="none" anchor="ctr"/>
            <a:lstStyle/>
            <a:p>
              <a:endParaRPr lang="en-US"/>
            </a:p>
          </p:txBody>
        </p:sp>
        <p:sp>
          <p:nvSpPr>
            <p:cNvPr id="31834" name="Oval 50"/>
            <p:cNvSpPr>
              <a:spLocks noChangeArrowheads="1"/>
            </p:cNvSpPr>
            <p:nvPr/>
          </p:nvSpPr>
          <p:spPr bwMode="auto">
            <a:xfrm>
              <a:off x="3992" y="1522"/>
              <a:ext cx="40" cy="38"/>
            </a:xfrm>
            <a:prstGeom prst="ellipse">
              <a:avLst/>
            </a:prstGeom>
            <a:solidFill>
              <a:schemeClr val="tx1"/>
            </a:solidFill>
            <a:ln w="19050">
              <a:noFill/>
              <a:round/>
              <a:headEnd/>
              <a:tailEnd/>
            </a:ln>
          </p:spPr>
          <p:txBody>
            <a:bodyPr wrap="none" anchor="ctr"/>
            <a:lstStyle/>
            <a:p>
              <a:endParaRPr lang="en-US"/>
            </a:p>
          </p:txBody>
        </p:sp>
        <p:sp>
          <p:nvSpPr>
            <p:cNvPr id="31835" name="Oval 51"/>
            <p:cNvSpPr>
              <a:spLocks noChangeArrowheads="1"/>
            </p:cNvSpPr>
            <p:nvPr/>
          </p:nvSpPr>
          <p:spPr bwMode="auto">
            <a:xfrm>
              <a:off x="3992" y="1634"/>
              <a:ext cx="40" cy="37"/>
            </a:xfrm>
            <a:prstGeom prst="ellipse">
              <a:avLst/>
            </a:prstGeom>
            <a:solidFill>
              <a:schemeClr val="tx1"/>
            </a:solidFill>
            <a:ln w="19050">
              <a:noFill/>
              <a:round/>
              <a:headEnd/>
              <a:tailEnd/>
            </a:ln>
          </p:spPr>
          <p:txBody>
            <a:bodyPr wrap="none" anchor="ctr"/>
            <a:lstStyle/>
            <a:p>
              <a:endParaRPr lang="en-US"/>
            </a:p>
          </p:txBody>
        </p:sp>
      </p:grpSp>
      <p:grpSp>
        <p:nvGrpSpPr>
          <p:cNvPr id="31777" name="Group 52"/>
          <p:cNvGrpSpPr>
            <a:grpSpLocks/>
          </p:cNvGrpSpPr>
          <p:nvPr/>
        </p:nvGrpSpPr>
        <p:grpSpPr bwMode="auto">
          <a:xfrm>
            <a:off x="5954713" y="4795838"/>
            <a:ext cx="717550" cy="898525"/>
            <a:chOff x="2135" y="1001"/>
            <a:chExt cx="673" cy="566"/>
          </a:xfrm>
        </p:grpSpPr>
        <p:sp>
          <p:nvSpPr>
            <p:cNvPr id="31831" name="Line 53"/>
            <p:cNvSpPr>
              <a:spLocks noChangeShapeType="1"/>
            </p:cNvSpPr>
            <p:nvPr/>
          </p:nvSpPr>
          <p:spPr bwMode="auto">
            <a:xfrm>
              <a:off x="2135" y="1001"/>
              <a:ext cx="673" cy="0"/>
            </a:xfrm>
            <a:prstGeom prst="line">
              <a:avLst/>
            </a:prstGeom>
            <a:noFill/>
            <a:ln w="28575">
              <a:solidFill>
                <a:schemeClr val="tx1"/>
              </a:solidFill>
              <a:round/>
              <a:headEnd/>
              <a:tailEnd type="triangle" w="med" len="med"/>
            </a:ln>
          </p:spPr>
          <p:txBody>
            <a:bodyPr wrap="none" anchor="ctr"/>
            <a:lstStyle/>
            <a:p>
              <a:endParaRPr lang="en-US"/>
            </a:p>
          </p:txBody>
        </p:sp>
        <p:sp>
          <p:nvSpPr>
            <p:cNvPr id="31832" name="Line 54"/>
            <p:cNvSpPr>
              <a:spLocks noChangeShapeType="1"/>
            </p:cNvSpPr>
            <p:nvPr/>
          </p:nvSpPr>
          <p:spPr bwMode="auto">
            <a:xfrm>
              <a:off x="2135" y="1567"/>
              <a:ext cx="673" cy="0"/>
            </a:xfrm>
            <a:prstGeom prst="line">
              <a:avLst/>
            </a:prstGeom>
            <a:noFill/>
            <a:ln w="28575">
              <a:solidFill>
                <a:schemeClr val="tx1"/>
              </a:solidFill>
              <a:round/>
              <a:headEnd/>
              <a:tailEnd type="triangle" w="med" len="med"/>
            </a:ln>
          </p:spPr>
          <p:txBody>
            <a:bodyPr wrap="none" anchor="ctr"/>
            <a:lstStyle/>
            <a:p>
              <a:endParaRPr lang="en-US"/>
            </a:p>
          </p:txBody>
        </p:sp>
      </p:grpSp>
      <p:sp>
        <p:nvSpPr>
          <p:cNvPr id="31778" name="Rectangle 55"/>
          <p:cNvSpPr>
            <a:spLocks noChangeAspect="1" noChangeArrowheads="1"/>
          </p:cNvSpPr>
          <p:nvPr/>
        </p:nvSpPr>
        <p:spPr bwMode="auto">
          <a:xfrm>
            <a:off x="7077075" y="1436688"/>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t>Modules</a:t>
            </a:r>
          </a:p>
          <a:p>
            <a:pPr algn="ctr" eaLnBrk="0" hangingPunct="0">
              <a:lnSpc>
                <a:spcPct val="100000"/>
              </a:lnSpc>
              <a:spcBef>
                <a:spcPct val="0"/>
              </a:spcBef>
              <a:buClrTx/>
              <a:buSzTx/>
              <a:buFontTx/>
              <a:buNone/>
            </a:pPr>
            <a:r>
              <a:rPr lang="en-US" i="1"/>
              <a:t>(Next state)</a:t>
            </a:r>
            <a:endParaRPr lang="en-US" i="1">
              <a:solidFill>
                <a:srgbClr val="56127A"/>
              </a:solidFill>
            </a:endParaRPr>
          </a:p>
        </p:txBody>
      </p:sp>
      <p:grpSp>
        <p:nvGrpSpPr>
          <p:cNvPr id="31779" name="Group 56"/>
          <p:cNvGrpSpPr>
            <a:grpSpLocks/>
          </p:cNvGrpSpPr>
          <p:nvPr/>
        </p:nvGrpSpPr>
        <p:grpSpPr bwMode="auto">
          <a:xfrm>
            <a:off x="8010525" y="2157413"/>
            <a:ext cx="695325" cy="4117975"/>
            <a:chOff x="4694" y="1359"/>
            <a:chExt cx="438" cy="2594"/>
          </a:xfrm>
        </p:grpSpPr>
        <p:grpSp>
          <p:nvGrpSpPr>
            <p:cNvPr id="31811" name="Group 57"/>
            <p:cNvGrpSpPr>
              <a:grpSpLocks/>
            </p:cNvGrpSpPr>
            <p:nvPr/>
          </p:nvGrpSpPr>
          <p:grpSpPr bwMode="auto">
            <a:xfrm>
              <a:off x="4925" y="1388"/>
              <a:ext cx="207" cy="346"/>
              <a:chOff x="4560" y="1968"/>
              <a:chExt cx="480" cy="576"/>
            </a:xfrm>
          </p:grpSpPr>
          <p:sp>
            <p:nvSpPr>
              <p:cNvPr id="31829" name="Rectangle 58"/>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30" name="Freeform 59"/>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2" name="Group 60"/>
            <p:cNvGrpSpPr>
              <a:grpSpLocks/>
            </p:cNvGrpSpPr>
            <p:nvPr/>
          </p:nvGrpSpPr>
          <p:grpSpPr bwMode="auto">
            <a:xfrm>
              <a:off x="4923" y="1827"/>
              <a:ext cx="207" cy="346"/>
              <a:chOff x="4560" y="1968"/>
              <a:chExt cx="480" cy="576"/>
            </a:xfrm>
          </p:grpSpPr>
          <p:sp>
            <p:nvSpPr>
              <p:cNvPr id="31827" name="Rectangle 61"/>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8" name="Freeform 62"/>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3" name="Group 63"/>
            <p:cNvGrpSpPr>
              <a:grpSpLocks/>
            </p:cNvGrpSpPr>
            <p:nvPr/>
          </p:nvGrpSpPr>
          <p:grpSpPr bwMode="auto">
            <a:xfrm>
              <a:off x="4921" y="2266"/>
              <a:ext cx="207" cy="346"/>
              <a:chOff x="4560" y="1968"/>
              <a:chExt cx="480" cy="576"/>
            </a:xfrm>
          </p:grpSpPr>
          <p:sp>
            <p:nvSpPr>
              <p:cNvPr id="31825" name="Rectangle 64"/>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6" name="Freeform 65"/>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4" name="Group 66"/>
            <p:cNvGrpSpPr>
              <a:grpSpLocks/>
            </p:cNvGrpSpPr>
            <p:nvPr/>
          </p:nvGrpSpPr>
          <p:grpSpPr bwMode="auto">
            <a:xfrm>
              <a:off x="4919" y="3118"/>
              <a:ext cx="207" cy="346"/>
              <a:chOff x="4560" y="1968"/>
              <a:chExt cx="480" cy="576"/>
            </a:xfrm>
          </p:grpSpPr>
          <p:sp>
            <p:nvSpPr>
              <p:cNvPr id="31823" name="Rectangle 67"/>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4" name="Freeform 68"/>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5" name="Group 69"/>
            <p:cNvGrpSpPr>
              <a:grpSpLocks/>
            </p:cNvGrpSpPr>
            <p:nvPr/>
          </p:nvGrpSpPr>
          <p:grpSpPr bwMode="auto">
            <a:xfrm>
              <a:off x="4917" y="3557"/>
              <a:ext cx="207" cy="346"/>
              <a:chOff x="4560" y="1968"/>
              <a:chExt cx="480" cy="576"/>
            </a:xfrm>
          </p:grpSpPr>
          <p:sp>
            <p:nvSpPr>
              <p:cNvPr id="31821" name="Rectangle 70"/>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2" name="Freeform 71"/>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6" name="Group 72"/>
            <p:cNvGrpSpPr>
              <a:grpSpLocks/>
            </p:cNvGrpSpPr>
            <p:nvPr/>
          </p:nvGrpSpPr>
          <p:grpSpPr bwMode="auto">
            <a:xfrm>
              <a:off x="4993" y="2735"/>
              <a:ext cx="40" cy="260"/>
              <a:chOff x="1636" y="1252"/>
              <a:chExt cx="40" cy="260"/>
            </a:xfrm>
          </p:grpSpPr>
          <p:sp>
            <p:nvSpPr>
              <p:cNvPr id="31818" name="Oval 73"/>
              <p:cNvSpPr>
                <a:spLocks noChangeArrowheads="1"/>
              </p:cNvSpPr>
              <p:nvPr/>
            </p:nvSpPr>
            <p:spPr bwMode="auto">
              <a:xfrm>
                <a:off x="1636" y="1252"/>
                <a:ext cx="40" cy="37"/>
              </a:xfrm>
              <a:prstGeom prst="ellipse">
                <a:avLst/>
              </a:prstGeom>
              <a:solidFill>
                <a:srgbClr val="FF0000"/>
              </a:solidFill>
              <a:ln w="19050">
                <a:noFill/>
                <a:round/>
                <a:headEnd/>
                <a:tailEnd/>
              </a:ln>
            </p:spPr>
            <p:txBody>
              <a:bodyPr wrap="none" anchor="ctr"/>
              <a:lstStyle/>
              <a:p>
                <a:endParaRPr lang="en-US"/>
              </a:p>
            </p:txBody>
          </p:sp>
          <p:sp>
            <p:nvSpPr>
              <p:cNvPr id="31819" name="Oval 74"/>
              <p:cNvSpPr>
                <a:spLocks noChangeArrowheads="1"/>
              </p:cNvSpPr>
              <p:nvPr/>
            </p:nvSpPr>
            <p:spPr bwMode="auto">
              <a:xfrm>
                <a:off x="1636" y="1363"/>
                <a:ext cx="40" cy="38"/>
              </a:xfrm>
              <a:prstGeom prst="ellipse">
                <a:avLst/>
              </a:prstGeom>
              <a:solidFill>
                <a:srgbClr val="FF0000"/>
              </a:solidFill>
              <a:ln w="19050">
                <a:noFill/>
                <a:round/>
                <a:headEnd/>
                <a:tailEnd/>
              </a:ln>
            </p:spPr>
            <p:txBody>
              <a:bodyPr wrap="none" anchor="ctr"/>
              <a:lstStyle/>
              <a:p>
                <a:endParaRPr lang="en-US"/>
              </a:p>
            </p:txBody>
          </p:sp>
          <p:sp>
            <p:nvSpPr>
              <p:cNvPr id="31820" name="Oval 75"/>
              <p:cNvSpPr>
                <a:spLocks noChangeArrowheads="1"/>
              </p:cNvSpPr>
              <p:nvPr/>
            </p:nvSpPr>
            <p:spPr bwMode="auto">
              <a:xfrm>
                <a:off x="1636" y="1475"/>
                <a:ext cx="40" cy="37"/>
              </a:xfrm>
              <a:prstGeom prst="ellipse">
                <a:avLst/>
              </a:prstGeom>
              <a:solidFill>
                <a:srgbClr val="FF0000"/>
              </a:solidFill>
              <a:ln w="19050">
                <a:noFill/>
                <a:round/>
                <a:headEnd/>
                <a:tailEnd/>
              </a:ln>
            </p:spPr>
            <p:txBody>
              <a:bodyPr wrap="none" anchor="ctr"/>
              <a:lstStyle/>
              <a:p>
                <a:endParaRPr lang="en-US"/>
              </a:p>
            </p:txBody>
          </p:sp>
        </p:grpSp>
        <p:sp>
          <p:nvSpPr>
            <p:cNvPr id="31817" name="Freeform 76"/>
            <p:cNvSpPr>
              <a:spLocks noChangeAspect="1"/>
            </p:cNvSpPr>
            <p:nvPr/>
          </p:nvSpPr>
          <p:spPr bwMode="auto">
            <a:xfrm>
              <a:off x="4694" y="1359"/>
              <a:ext cx="197" cy="2594"/>
            </a:xfrm>
            <a:custGeom>
              <a:avLst/>
              <a:gdLst>
                <a:gd name="T0" fmla="*/ 712 w 101"/>
                <a:gd name="T1" fmla="*/ 0 h 1334"/>
                <a:gd name="T2" fmla="*/ 357 w 101"/>
                <a:gd name="T3" fmla="*/ 352 h 1334"/>
                <a:gd name="T4" fmla="*/ 357 w 101"/>
                <a:gd name="T5" fmla="*/ 4587 h 1334"/>
                <a:gd name="T6" fmla="*/ 0 w 101"/>
                <a:gd name="T7" fmla="*/ 4941 h 1334"/>
                <a:gd name="T8" fmla="*/ 357 w 101"/>
                <a:gd name="T9" fmla="*/ 5293 h 1334"/>
                <a:gd name="T10" fmla="*/ 357 w 101"/>
                <a:gd name="T11" fmla="*/ 9528 h 1334"/>
                <a:gd name="T12" fmla="*/ 749 w 101"/>
                <a:gd name="T13" fmla="*/ 9808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grpSp>
      <p:grpSp>
        <p:nvGrpSpPr>
          <p:cNvPr id="31780" name="Group 77"/>
          <p:cNvGrpSpPr>
            <a:grpSpLocks/>
          </p:cNvGrpSpPr>
          <p:nvPr/>
        </p:nvGrpSpPr>
        <p:grpSpPr bwMode="auto">
          <a:xfrm>
            <a:off x="719138" y="2157413"/>
            <a:ext cx="1668462" cy="4117975"/>
            <a:chOff x="453" y="1359"/>
            <a:chExt cx="1051" cy="2594"/>
          </a:xfrm>
        </p:grpSpPr>
        <p:grpSp>
          <p:nvGrpSpPr>
            <p:cNvPr id="31790" name="Group 78"/>
            <p:cNvGrpSpPr>
              <a:grpSpLocks/>
            </p:cNvGrpSpPr>
            <p:nvPr/>
          </p:nvGrpSpPr>
          <p:grpSpPr bwMode="auto">
            <a:xfrm>
              <a:off x="461" y="1388"/>
              <a:ext cx="207" cy="346"/>
              <a:chOff x="4560" y="1968"/>
              <a:chExt cx="480" cy="576"/>
            </a:xfrm>
          </p:grpSpPr>
          <p:sp>
            <p:nvSpPr>
              <p:cNvPr id="31809" name="Rectangle 79"/>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10" name="Freeform 80"/>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1" name="Group 81"/>
            <p:cNvGrpSpPr>
              <a:grpSpLocks/>
            </p:cNvGrpSpPr>
            <p:nvPr/>
          </p:nvGrpSpPr>
          <p:grpSpPr bwMode="auto">
            <a:xfrm>
              <a:off x="459" y="1827"/>
              <a:ext cx="207" cy="346"/>
              <a:chOff x="4560" y="1968"/>
              <a:chExt cx="480" cy="576"/>
            </a:xfrm>
          </p:grpSpPr>
          <p:sp>
            <p:nvSpPr>
              <p:cNvPr id="31807" name="Rectangle 82"/>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8" name="Freeform 83"/>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2" name="Group 84"/>
            <p:cNvGrpSpPr>
              <a:grpSpLocks/>
            </p:cNvGrpSpPr>
            <p:nvPr/>
          </p:nvGrpSpPr>
          <p:grpSpPr bwMode="auto">
            <a:xfrm>
              <a:off x="457" y="2266"/>
              <a:ext cx="207" cy="346"/>
              <a:chOff x="4560" y="1968"/>
              <a:chExt cx="480" cy="576"/>
            </a:xfrm>
          </p:grpSpPr>
          <p:sp>
            <p:nvSpPr>
              <p:cNvPr id="31805" name="Rectangle 85"/>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6" name="Freeform 86"/>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3" name="Group 87"/>
            <p:cNvGrpSpPr>
              <a:grpSpLocks/>
            </p:cNvGrpSpPr>
            <p:nvPr/>
          </p:nvGrpSpPr>
          <p:grpSpPr bwMode="auto">
            <a:xfrm>
              <a:off x="455" y="3118"/>
              <a:ext cx="207" cy="346"/>
              <a:chOff x="4560" y="1968"/>
              <a:chExt cx="480" cy="576"/>
            </a:xfrm>
          </p:grpSpPr>
          <p:sp>
            <p:nvSpPr>
              <p:cNvPr id="31803" name="Rectangle 88"/>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4" name="Freeform 89"/>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4" name="Group 90"/>
            <p:cNvGrpSpPr>
              <a:grpSpLocks/>
            </p:cNvGrpSpPr>
            <p:nvPr/>
          </p:nvGrpSpPr>
          <p:grpSpPr bwMode="auto">
            <a:xfrm>
              <a:off x="453" y="3557"/>
              <a:ext cx="207" cy="346"/>
              <a:chOff x="4560" y="1968"/>
              <a:chExt cx="480" cy="576"/>
            </a:xfrm>
          </p:grpSpPr>
          <p:sp>
            <p:nvSpPr>
              <p:cNvPr id="31801" name="Rectangle 91"/>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2" name="Freeform 92"/>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5" name="Group 93"/>
            <p:cNvGrpSpPr>
              <a:grpSpLocks/>
            </p:cNvGrpSpPr>
            <p:nvPr/>
          </p:nvGrpSpPr>
          <p:grpSpPr bwMode="auto">
            <a:xfrm>
              <a:off x="529" y="2735"/>
              <a:ext cx="40" cy="260"/>
              <a:chOff x="1636" y="1252"/>
              <a:chExt cx="40" cy="260"/>
            </a:xfrm>
          </p:grpSpPr>
          <p:sp>
            <p:nvSpPr>
              <p:cNvPr id="31798" name="Oval 94"/>
              <p:cNvSpPr>
                <a:spLocks noChangeArrowheads="1"/>
              </p:cNvSpPr>
              <p:nvPr/>
            </p:nvSpPr>
            <p:spPr bwMode="auto">
              <a:xfrm>
                <a:off x="1636" y="1252"/>
                <a:ext cx="40" cy="37"/>
              </a:xfrm>
              <a:prstGeom prst="ellipse">
                <a:avLst/>
              </a:prstGeom>
              <a:solidFill>
                <a:srgbClr val="FF0000"/>
              </a:solidFill>
              <a:ln w="19050">
                <a:noFill/>
                <a:round/>
                <a:headEnd/>
                <a:tailEnd/>
              </a:ln>
            </p:spPr>
            <p:txBody>
              <a:bodyPr wrap="none" anchor="ctr"/>
              <a:lstStyle/>
              <a:p>
                <a:endParaRPr lang="en-US"/>
              </a:p>
            </p:txBody>
          </p:sp>
          <p:sp>
            <p:nvSpPr>
              <p:cNvPr id="31799" name="Oval 95"/>
              <p:cNvSpPr>
                <a:spLocks noChangeArrowheads="1"/>
              </p:cNvSpPr>
              <p:nvPr/>
            </p:nvSpPr>
            <p:spPr bwMode="auto">
              <a:xfrm>
                <a:off x="1636" y="1363"/>
                <a:ext cx="40" cy="38"/>
              </a:xfrm>
              <a:prstGeom prst="ellipse">
                <a:avLst/>
              </a:prstGeom>
              <a:solidFill>
                <a:srgbClr val="FF0000"/>
              </a:solidFill>
              <a:ln w="19050">
                <a:noFill/>
                <a:round/>
                <a:headEnd/>
                <a:tailEnd/>
              </a:ln>
            </p:spPr>
            <p:txBody>
              <a:bodyPr wrap="none" anchor="ctr"/>
              <a:lstStyle/>
              <a:p>
                <a:endParaRPr lang="en-US"/>
              </a:p>
            </p:txBody>
          </p:sp>
          <p:sp>
            <p:nvSpPr>
              <p:cNvPr id="31800" name="Oval 96"/>
              <p:cNvSpPr>
                <a:spLocks noChangeArrowheads="1"/>
              </p:cNvSpPr>
              <p:nvPr/>
            </p:nvSpPr>
            <p:spPr bwMode="auto">
              <a:xfrm>
                <a:off x="1636" y="1475"/>
                <a:ext cx="40" cy="37"/>
              </a:xfrm>
              <a:prstGeom prst="ellipse">
                <a:avLst/>
              </a:prstGeom>
              <a:solidFill>
                <a:srgbClr val="FF0000"/>
              </a:solidFill>
              <a:ln w="19050">
                <a:noFill/>
                <a:round/>
                <a:headEnd/>
                <a:tailEnd/>
              </a:ln>
            </p:spPr>
            <p:txBody>
              <a:bodyPr wrap="none" anchor="ctr"/>
              <a:lstStyle/>
              <a:p>
                <a:endParaRPr lang="en-US"/>
              </a:p>
            </p:txBody>
          </p:sp>
        </p:grpSp>
        <p:sp>
          <p:nvSpPr>
            <p:cNvPr id="31796" name="Freeform 97"/>
            <p:cNvSpPr>
              <a:spLocks noChangeAspect="1"/>
            </p:cNvSpPr>
            <p:nvPr/>
          </p:nvSpPr>
          <p:spPr bwMode="auto">
            <a:xfrm flipH="1">
              <a:off x="686" y="1359"/>
              <a:ext cx="197" cy="2594"/>
            </a:xfrm>
            <a:custGeom>
              <a:avLst/>
              <a:gdLst>
                <a:gd name="T0" fmla="*/ 712 w 101"/>
                <a:gd name="T1" fmla="*/ 0 h 1334"/>
                <a:gd name="T2" fmla="*/ 357 w 101"/>
                <a:gd name="T3" fmla="*/ 352 h 1334"/>
                <a:gd name="T4" fmla="*/ 357 w 101"/>
                <a:gd name="T5" fmla="*/ 4587 h 1334"/>
                <a:gd name="T6" fmla="*/ 0 w 101"/>
                <a:gd name="T7" fmla="*/ 4941 h 1334"/>
                <a:gd name="T8" fmla="*/ 357 w 101"/>
                <a:gd name="T9" fmla="*/ 5293 h 1334"/>
                <a:gd name="T10" fmla="*/ 357 w 101"/>
                <a:gd name="T11" fmla="*/ 9528 h 1334"/>
                <a:gd name="T12" fmla="*/ 749 w 101"/>
                <a:gd name="T13" fmla="*/ 9808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sp>
          <p:nvSpPr>
            <p:cNvPr id="31797" name="Line 98"/>
            <p:cNvSpPr>
              <a:spLocks noChangeShapeType="1"/>
            </p:cNvSpPr>
            <p:nvPr/>
          </p:nvSpPr>
          <p:spPr bwMode="auto">
            <a:xfrm flipV="1">
              <a:off x="864" y="2656"/>
              <a:ext cx="640" cy="8"/>
            </a:xfrm>
            <a:prstGeom prst="line">
              <a:avLst/>
            </a:prstGeom>
            <a:noFill/>
            <a:ln w="28575">
              <a:solidFill>
                <a:schemeClr val="tx1"/>
              </a:solidFill>
              <a:round/>
              <a:headEnd/>
              <a:tailEnd type="triangle" w="med" len="med"/>
            </a:ln>
          </p:spPr>
          <p:txBody>
            <a:bodyPr/>
            <a:lstStyle/>
            <a:p>
              <a:endParaRPr lang="en-US"/>
            </a:p>
          </p:txBody>
        </p:sp>
      </p:grpSp>
      <p:sp>
        <p:nvSpPr>
          <p:cNvPr id="31781" name="Line 99"/>
          <p:cNvSpPr>
            <a:spLocks noChangeShapeType="1"/>
          </p:cNvSpPr>
          <p:nvPr/>
        </p:nvSpPr>
        <p:spPr bwMode="auto">
          <a:xfrm>
            <a:off x="6362700" y="4216400"/>
            <a:ext cx="1651000" cy="0"/>
          </a:xfrm>
          <a:prstGeom prst="line">
            <a:avLst/>
          </a:prstGeom>
          <a:noFill/>
          <a:ln w="28575">
            <a:solidFill>
              <a:schemeClr val="tx1"/>
            </a:solidFill>
            <a:round/>
            <a:headEnd/>
            <a:tailEnd type="triangle" w="med" len="med"/>
          </a:ln>
        </p:spPr>
        <p:txBody>
          <a:bodyPr/>
          <a:lstStyle/>
          <a:p>
            <a:endParaRPr lang="en-US"/>
          </a:p>
        </p:txBody>
      </p:sp>
      <p:sp>
        <p:nvSpPr>
          <p:cNvPr id="31782" name="Text Box 100"/>
          <p:cNvSpPr txBox="1">
            <a:spLocks noChangeArrowheads="1"/>
          </p:cNvSpPr>
          <p:nvPr/>
        </p:nvSpPr>
        <p:spPr bwMode="auto">
          <a:xfrm>
            <a:off x="1752600" y="4743450"/>
            <a:ext cx="669925" cy="312738"/>
          </a:xfrm>
          <a:prstGeom prst="rect">
            <a:avLst/>
          </a:prstGeom>
          <a:noFill/>
          <a:ln w="9525">
            <a:noFill/>
            <a:miter lim="800000"/>
            <a:headEnd/>
            <a:tailEnd/>
          </a:ln>
        </p:spPr>
        <p:txBody>
          <a:bodyPr wrap="none">
            <a:spAutoFit/>
          </a:bodyPr>
          <a:lstStyle/>
          <a:p>
            <a:pPr algn="r">
              <a:buFont typeface="Wingdings" pitchFamily="-96" charset="2"/>
              <a:buNone/>
            </a:pPr>
            <a:r>
              <a:rPr lang="en-US" sz="1600"/>
              <a:t>cond</a:t>
            </a:r>
          </a:p>
        </p:txBody>
      </p:sp>
      <p:sp>
        <p:nvSpPr>
          <p:cNvPr id="31783" name="Text Box 101"/>
          <p:cNvSpPr txBox="1">
            <a:spLocks noChangeArrowheads="1"/>
          </p:cNvSpPr>
          <p:nvPr/>
        </p:nvSpPr>
        <p:spPr bwMode="auto">
          <a:xfrm>
            <a:off x="1622425" y="5256213"/>
            <a:ext cx="800100" cy="312737"/>
          </a:xfrm>
          <a:prstGeom prst="rect">
            <a:avLst/>
          </a:prstGeom>
          <a:noFill/>
          <a:ln w="9525">
            <a:noFill/>
            <a:miter lim="800000"/>
            <a:headEnd/>
            <a:tailEnd/>
          </a:ln>
        </p:spPr>
        <p:txBody>
          <a:bodyPr wrap="none">
            <a:spAutoFit/>
          </a:bodyPr>
          <a:lstStyle/>
          <a:p>
            <a:pPr algn="r">
              <a:buFont typeface="Wingdings" pitchFamily="-96" charset="2"/>
              <a:buNone/>
            </a:pPr>
            <a:r>
              <a:rPr lang="en-US" sz="1600"/>
              <a:t>action</a:t>
            </a:r>
          </a:p>
        </p:txBody>
      </p:sp>
      <p:sp>
        <p:nvSpPr>
          <p:cNvPr id="31784" name="Rectangle 102"/>
          <p:cNvSpPr>
            <a:spLocks noChangeAspect="1" noChangeArrowheads="1"/>
          </p:cNvSpPr>
          <p:nvPr/>
        </p:nvSpPr>
        <p:spPr bwMode="auto">
          <a:xfrm>
            <a:off x="3421063" y="1465263"/>
            <a:ext cx="950912" cy="322262"/>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sz="1400" i="1"/>
              <a:t>“CAN_FIRE”</a:t>
            </a:r>
            <a:endParaRPr lang="en-US" sz="1400" i="1">
              <a:solidFill>
                <a:srgbClr val="56127A"/>
              </a:solidFill>
            </a:endParaRPr>
          </a:p>
        </p:txBody>
      </p:sp>
      <p:sp>
        <p:nvSpPr>
          <p:cNvPr id="31785" name="Rectangle 103"/>
          <p:cNvSpPr>
            <a:spLocks noChangeAspect="1" noChangeArrowheads="1"/>
          </p:cNvSpPr>
          <p:nvPr/>
        </p:nvSpPr>
        <p:spPr bwMode="auto">
          <a:xfrm>
            <a:off x="6007100" y="1465263"/>
            <a:ext cx="950913" cy="322262"/>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sz="1400" i="1"/>
              <a:t>“WILL_FIRE”</a:t>
            </a:r>
            <a:endParaRPr lang="en-US" sz="1400" i="1">
              <a:solidFill>
                <a:srgbClr val="56127A"/>
              </a:solidFill>
            </a:endParaRPr>
          </a:p>
        </p:txBody>
      </p:sp>
      <p:sp>
        <p:nvSpPr>
          <p:cNvPr id="1606760" name="Text Box 104"/>
          <p:cNvSpPr txBox="1">
            <a:spLocks noChangeArrowheads="1"/>
          </p:cNvSpPr>
          <p:nvPr/>
        </p:nvSpPr>
        <p:spPr bwMode="auto">
          <a:xfrm>
            <a:off x="1270000" y="5961250"/>
            <a:ext cx="6856413" cy="641350"/>
          </a:xfrm>
          <a:prstGeom prst="rect">
            <a:avLst/>
          </a:prstGeom>
          <a:noFill/>
          <a:ln w="9525">
            <a:noFill/>
            <a:miter lim="800000"/>
            <a:headEnd/>
            <a:tailEnd/>
          </a:ln>
        </p:spPr>
        <p:txBody>
          <a:bodyPr>
            <a:spAutoFit/>
          </a:bodyPr>
          <a:lstStyle/>
          <a:p>
            <a:pPr>
              <a:buFont typeface="Wingdings" pitchFamily="-96" charset="2"/>
              <a:buNone/>
            </a:pPr>
            <a:r>
              <a:rPr lang="en-US" dirty="0">
                <a:solidFill>
                  <a:srgbClr val="FF0000"/>
                </a:solidFill>
              </a:rPr>
              <a:t>Compiler synthesizes a scheduler such that at any given time </a:t>
            </a:r>
            <a:r>
              <a:rPr lang="en-US" dirty="0">
                <a:solidFill>
                  <a:srgbClr val="FF0000"/>
                </a:solidFill>
                <a:latin typeface="Symbol" pitchFamily="-96" charset="2"/>
              </a:rPr>
              <a:t>f</a:t>
            </a:r>
            <a:r>
              <a:rPr lang="en-US" dirty="0">
                <a:solidFill>
                  <a:srgbClr val="FF0000"/>
                </a:solidFill>
              </a:rPr>
              <a:t>’s for only non-conflicting rules are true</a:t>
            </a:r>
          </a:p>
        </p:txBody>
      </p:sp>
      <p:sp>
        <p:nvSpPr>
          <p:cNvPr id="2" name="Date Placeholder 1"/>
          <p:cNvSpPr>
            <a:spLocks noGrp="1"/>
          </p:cNvSpPr>
          <p:nvPr>
            <p:ph type="dt" sz="half" idx="10"/>
          </p:nvPr>
        </p:nvSpPr>
        <p:spPr/>
        <p:txBody>
          <a:bodyPr/>
          <a:lstStyle/>
          <a:p>
            <a:pPr>
              <a:defRPr/>
            </a:pPr>
            <a:r>
              <a:rPr lang="en-US" smtClean="0"/>
              <a:t>1/8/2013</a:t>
            </a:r>
            <a:endParaRPr lang="en-US" dirty="0"/>
          </a:p>
        </p:txBody>
      </p:sp>
      <p:sp>
        <p:nvSpPr>
          <p:cNvPr id="3" name="Footer Placeholder 2"/>
          <p:cNvSpPr>
            <a:spLocks noGrp="1"/>
          </p:cNvSpPr>
          <p:nvPr>
            <p:ph type="ftr" sz="quarter" idx="12"/>
          </p:nvPr>
        </p:nvSpPr>
        <p:spPr/>
        <p:txBody>
          <a:bodyPr/>
          <a:lstStyle/>
          <a:p>
            <a:pPr>
              <a:defRPr/>
            </a:pPr>
            <a:r>
              <a:rPr lang="en-US" smtClean="0"/>
              <a:t>Bluespec at Beihang</a:t>
            </a:r>
            <a:endParaRPr lang="en-US" dirty="0"/>
          </a:p>
        </p:txBody>
      </p:sp>
      <p:sp>
        <p:nvSpPr>
          <p:cNvPr id="6" name="Slide Number Placeholder 5"/>
          <p:cNvSpPr>
            <a:spLocks noGrp="1"/>
          </p:cNvSpPr>
          <p:nvPr>
            <p:ph type="sldNum" sz="quarter" idx="11"/>
          </p:nvPr>
        </p:nvSpPr>
        <p:spPr/>
        <p:txBody>
          <a:bodyPr/>
          <a:lstStyle/>
          <a:p>
            <a:pPr>
              <a:defRPr/>
            </a:pPr>
            <a:fld id="{4F9502F6-954B-46E9-AC05-33DEDF4CA0BF}" type="slidenum">
              <a:rPr lang="en-US" smtClean="0"/>
              <a:pPr>
                <a:defRPr/>
              </a:pPr>
              <a:t>27</a:t>
            </a:fld>
            <a:endParaRPr lang="en-US" dirty="0"/>
          </a:p>
        </p:txBody>
      </p:sp>
    </p:spTree>
    <p:extLst>
      <p:ext uri="{BB962C8B-B14F-4D97-AF65-F5344CB8AC3E}">
        <p14:creationId xmlns="" xmlns:p14="http://schemas.microsoft.com/office/powerpoint/2010/main" val="119971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6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67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3" name="Content Placeholder 2"/>
          <p:cNvSpPr>
            <a:spLocks noGrp="1"/>
          </p:cNvSpPr>
          <p:nvPr>
            <p:ph idx="1"/>
          </p:nvPr>
        </p:nvSpPr>
        <p:spPr/>
        <p:txBody>
          <a:bodyPr/>
          <a:lstStyle/>
          <a:p>
            <a:r>
              <a:rPr lang="en-US" sz="2400" dirty="0" smtClean="0"/>
              <a:t>The rules of firing </a:t>
            </a:r>
            <a:r>
              <a:rPr lang="en-US" sz="2400" dirty="0" err="1" smtClean="0"/>
              <a:t>Bluespec</a:t>
            </a:r>
            <a:r>
              <a:rPr lang="en-US" sz="2400" dirty="0" smtClean="0"/>
              <a:t> rules</a:t>
            </a:r>
          </a:p>
          <a:p>
            <a:pPr lvl="1"/>
            <a:r>
              <a:rPr lang="en-US" sz="2000" dirty="0" smtClean="0"/>
              <a:t>One-rule-at-a-time</a:t>
            </a:r>
          </a:p>
          <a:p>
            <a:pPr lvl="1"/>
            <a:r>
              <a:rPr lang="en-US" sz="2000" dirty="0" smtClean="0"/>
              <a:t>When rules can fire concurrently</a:t>
            </a:r>
          </a:p>
          <a:p>
            <a:pPr lvl="1"/>
            <a:r>
              <a:rPr lang="en-US" sz="2000" dirty="0" smtClean="0"/>
              <a:t>Interaction between guards and conditional actions</a:t>
            </a:r>
          </a:p>
          <a:p>
            <a:pPr lvl="1"/>
            <a:r>
              <a:rPr lang="en-US" sz="2000" dirty="0" smtClean="0"/>
              <a:t>Compiler analysis to determine the conflict free property</a:t>
            </a:r>
          </a:p>
          <a:p>
            <a:r>
              <a:rPr lang="en-US" sz="2400" dirty="0" smtClean="0"/>
              <a:t>Compiler generated hardware scheduler</a:t>
            </a:r>
          </a:p>
          <a:p>
            <a:r>
              <a:rPr lang="en-US" sz="2400" dirty="0" smtClean="0"/>
              <a:t>Hardware intuition and implementation</a:t>
            </a:r>
            <a:endParaRPr lang="en-US" sz="2400" dirty="0"/>
          </a:p>
        </p:txBody>
      </p:sp>
      <p:sp>
        <p:nvSpPr>
          <p:cNvPr id="4" name="Date Placeholder 3"/>
          <p:cNvSpPr>
            <a:spLocks noGrp="1"/>
          </p:cNvSpPr>
          <p:nvPr>
            <p:ph type="dt" sz="half" idx="10"/>
          </p:nvPr>
        </p:nvSpPr>
        <p:spPr/>
        <p:txBody>
          <a:bodyPr/>
          <a:lstStyle/>
          <a:p>
            <a:pPr>
              <a:defRPr/>
            </a:pPr>
            <a:r>
              <a:rPr lang="en-US" smtClean="0"/>
              <a:t>1/8/2013</a:t>
            </a:r>
            <a:endParaRPr lang="en-US" dirty="0"/>
          </a:p>
        </p:txBody>
      </p:sp>
      <p:sp>
        <p:nvSpPr>
          <p:cNvPr id="5" name="Slide Number Placeholder 4"/>
          <p:cNvSpPr>
            <a:spLocks noGrp="1"/>
          </p:cNvSpPr>
          <p:nvPr>
            <p:ph type="sldNum" sz="quarter" idx="11"/>
          </p:nvPr>
        </p:nvSpPr>
        <p:spPr/>
        <p:txBody>
          <a:bodyPr/>
          <a:lstStyle/>
          <a:p>
            <a:pPr>
              <a:defRPr/>
            </a:pPr>
            <a:fld id="{4F9502F6-954B-46E9-AC05-33DEDF4CA0BF}" type="slidenum">
              <a:rPr lang="en-US" smtClean="0"/>
              <a:pPr>
                <a:defRPr/>
              </a:pPr>
              <a:t>28</a:t>
            </a:fld>
            <a:endParaRPr lang="en-US" dirty="0"/>
          </a:p>
        </p:txBody>
      </p:sp>
      <p:sp>
        <p:nvSpPr>
          <p:cNvPr id="6" name="Footer Placeholder 5"/>
          <p:cNvSpPr>
            <a:spLocks noGrp="1"/>
          </p:cNvSpPr>
          <p:nvPr>
            <p:ph type="ftr" sz="quarter" idx="12"/>
          </p:nvPr>
        </p:nvSpPr>
        <p:spPr/>
        <p:txBody>
          <a:bodyPr/>
          <a:lstStyle/>
          <a:p>
            <a:pPr>
              <a:defRPr/>
            </a:pPr>
            <a:r>
              <a:rPr lang="en-US" smtClean="0"/>
              <a:t>Bluespec at Beihang</a:t>
            </a:r>
            <a:endParaRPr lang="en-US" dirty="0"/>
          </a:p>
        </p:txBody>
      </p:sp>
    </p:spTree>
    <p:extLst>
      <p:ext uri="{BB962C8B-B14F-4D97-AF65-F5344CB8AC3E}">
        <p14:creationId xmlns="" xmlns:p14="http://schemas.microsoft.com/office/powerpoint/2010/main" val="2018987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71500" y="352425"/>
            <a:ext cx="8324850" cy="1143000"/>
          </a:xfrm>
        </p:spPr>
        <p:txBody>
          <a:bodyPr/>
          <a:lstStyle/>
          <a:p>
            <a:pPr eaLnBrk="1" hangingPunct="1"/>
            <a:r>
              <a:rPr lang="en-US" sz="4000" dirty="0" smtClean="0"/>
              <a:t>Bluespec Rule Execution</a:t>
            </a:r>
          </a:p>
        </p:txBody>
      </p:sp>
      <p:sp>
        <p:nvSpPr>
          <p:cNvPr id="7" name="Content Placeholder 6"/>
          <p:cNvSpPr>
            <a:spLocks noGrp="1"/>
          </p:cNvSpPr>
          <p:nvPr>
            <p:ph idx="1"/>
          </p:nvPr>
        </p:nvSpPr>
        <p:spPr>
          <a:xfrm>
            <a:off x="646176" y="1477860"/>
            <a:ext cx="8293820" cy="3628612"/>
          </a:xfrm>
        </p:spPr>
        <p:txBody>
          <a:bodyPr/>
          <a:lstStyle/>
          <a:p>
            <a:r>
              <a:rPr lang="en-US" sz="2400" dirty="0"/>
              <a:t>A Bluespec program consists of state elements and rules, aka, Guarded Atomic Actions (GAA) that operate on the state </a:t>
            </a:r>
            <a:r>
              <a:rPr lang="en-US" sz="2400" dirty="0" smtClean="0"/>
              <a:t>elements</a:t>
            </a:r>
            <a:endParaRPr lang="en-US" sz="2400" dirty="0"/>
          </a:p>
          <a:p>
            <a:r>
              <a:rPr lang="en-US" sz="2400" dirty="0"/>
              <a:t>Application of a rule modifies </a:t>
            </a:r>
            <a:r>
              <a:rPr lang="en-US" sz="2400" dirty="0" smtClean="0"/>
              <a:t>some state elements of </a:t>
            </a:r>
            <a:r>
              <a:rPr lang="en-US" sz="2400" dirty="0"/>
              <a:t>the system in a deterministic </a:t>
            </a:r>
            <a:r>
              <a:rPr lang="en-US" sz="2400" dirty="0" smtClean="0"/>
              <a:t>manner</a:t>
            </a:r>
          </a:p>
          <a:p>
            <a:pPr lvl="1"/>
            <a:r>
              <a:rPr lang="en-US" sz="2000" dirty="0" smtClean="0"/>
              <a:t>Let s’ = a(s) where s’ represents the state obtained by applying action a to state s</a:t>
            </a:r>
          </a:p>
          <a:p>
            <a:pPr lvl="1"/>
            <a:r>
              <a:rPr lang="en-US" sz="2000" dirty="0" smtClean="0"/>
              <a:t>We can define the application of a rule by either giving a procedure or by describing a hardware circuit to </a:t>
            </a:r>
            <a:r>
              <a:rPr lang="en-US" sz="2000" dirty="0"/>
              <a:t>compute the new state </a:t>
            </a:r>
          </a:p>
        </p:txBody>
      </p:sp>
      <p:grpSp>
        <p:nvGrpSpPr>
          <p:cNvPr id="2" name="Group 1"/>
          <p:cNvGrpSpPr/>
          <p:nvPr/>
        </p:nvGrpSpPr>
        <p:grpSpPr>
          <a:xfrm>
            <a:off x="3051958" y="5015045"/>
            <a:ext cx="5649130" cy="1552130"/>
            <a:chOff x="319088" y="3543204"/>
            <a:chExt cx="8382000" cy="2854058"/>
          </a:xfrm>
        </p:grpSpPr>
        <p:sp>
          <p:nvSpPr>
            <p:cNvPr id="17" name="Rectangle 6"/>
            <p:cNvSpPr>
              <a:spLocks noChangeAspect="1" noChangeArrowheads="1"/>
            </p:cNvSpPr>
            <p:nvPr/>
          </p:nvSpPr>
          <p:spPr bwMode="auto">
            <a:xfrm>
              <a:off x="319088" y="4915017"/>
              <a:ext cx="457200" cy="342900"/>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1100" i="1" dirty="0"/>
                <a:t>current</a:t>
              </a:r>
            </a:p>
            <a:p>
              <a:pPr algn="ctr" eaLnBrk="0" hangingPunct="0">
                <a:lnSpc>
                  <a:spcPct val="100000"/>
                </a:lnSpc>
                <a:spcBef>
                  <a:spcPct val="0"/>
                </a:spcBef>
                <a:buClrTx/>
                <a:buSzTx/>
                <a:buFontTx/>
                <a:buNone/>
              </a:pPr>
              <a:r>
                <a:rPr lang="en-US" sz="1100" i="1" dirty="0"/>
                <a:t>state</a:t>
              </a:r>
            </a:p>
          </p:txBody>
        </p:sp>
        <p:sp>
          <p:nvSpPr>
            <p:cNvPr id="18" name="Rectangle 7"/>
            <p:cNvSpPr>
              <a:spLocks noChangeAspect="1" noChangeArrowheads="1"/>
            </p:cNvSpPr>
            <p:nvPr/>
          </p:nvSpPr>
          <p:spPr bwMode="auto">
            <a:xfrm>
              <a:off x="8243888" y="4925650"/>
              <a:ext cx="457200" cy="342900"/>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1100" i="1"/>
                <a:t>next</a:t>
              </a:r>
            </a:p>
            <a:p>
              <a:pPr algn="ctr" eaLnBrk="0" hangingPunct="0">
                <a:lnSpc>
                  <a:spcPct val="100000"/>
                </a:lnSpc>
                <a:spcBef>
                  <a:spcPct val="0"/>
                </a:spcBef>
                <a:buClrTx/>
                <a:buSzTx/>
                <a:buFontTx/>
                <a:buNone/>
              </a:pPr>
              <a:r>
                <a:rPr lang="en-US" sz="1100" i="1"/>
                <a:t>state </a:t>
              </a:r>
            </a:p>
            <a:p>
              <a:pPr algn="ctr" eaLnBrk="0" hangingPunct="0">
                <a:lnSpc>
                  <a:spcPct val="100000"/>
                </a:lnSpc>
                <a:spcBef>
                  <a:spcPct val="0"/>
                </a:spcBef>
                <a:buClrTx/>
                <a:buSzTx/>
                <a:buFontTx/>
                <a:buNone/>
              </a:pPr>
              <a:r>
                <a:rPr lang="en-US" sz="1100" i="1"/>
                <a:t>values</a:t>
              </a:r>
            </a:p>
          </p:txBody>
        </p:sp>
        <p:sp>
          <p:nvSpPr>
            <p:cNvPr id="21" name="Rectangle 10"/>
            <p:cNvSpPr>
              <a:spLocks noChangeAspect="1" noChangeArrowheads="1"/>
            </p:cNvSpPr>
            <p:nvPr/>
          </p:nvSpPr>
          <p:spPr bwMode="auto">
            <a:xfrm>
              <a:off x="3978865" y="5015029"/>
              <a:ext cx="1628443" cy="1144587"/>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1100" dirty="0" smtClean="0">
                  <a:latin typeface="+mn-lt"/>
                </a:rPr>
                <a:t>next state</a:t>
              </a:r>
            </a:p>
            <a:p>
              <a:pPr algn="ctr" eaLnBrk="0" hangingPunct="0">
                <a:lnSpc>
                  <a:spcPct val="100000"/>
                </a:lnSpc>
                <a:spcBef>
                  <a:spcPct val="0"/>
                </a:spcBef>
                <a:buClrTx/>
                <a:buSzTx/>
                <a:buFontTx/>
                <a:buNone/>
              </a:pPr>
              <a:r>
                <a:rPr lang="en-US" sz="1100" dirty="0" smtClean="0">
                  <a:latin typeface="+mn-lt"/>
                </a:rPr>
                <a:t>computation</a:t>
              </a:r>
              <a:endParaRPr lang="en-US" sz="1100" dirty="0">
                <a:latin typeface="+mn-lt"/>
              </a:endParaRPr>
            </a:p>
          </p:txBody>
        </p:sp>
        <p:grpSp>
          <p:nvGrpSpPr>
            <p:cNvPr id="1586205" name="Group 1586204"/>
            <p:cNvGrpSpPr/>
            <p:nvPr/>
          </p:nvGrpSpPr>
          <p:grpSpPr>
            <a:xfrm>
              <a:off x="1143000" y="3643429"/>
              <a:ext cx="457200" cy="2743200"/>
              <a:chOff x="1143000" y="3643429"/>
              <a:chExt cx="457200" cy="2743200"/>
            </a:xfrm>
          </p:grpSpPr>
          <p:sp>
            <p:nvSpPr>
              <p:cNvPr id="14" name="Rectangle 3"/>
              <p:cNvSpPr>
                <a:spLocks noChangeAspect="1" noChangeArrowheads="1"/>
              </p:cNvSpPr>
              <p:nvPr/>
            </p:nvSpPr>
            <p:spPr bwMode="auto">
              <a:xfrm>
                <a:off x="1143000" y="3643429"/>
                <a:ext cx="457200" cy="455613"/>
              </a:xfrm>
              <a:prstGeom prst="rect">
                <a:avLst/>
              </a:prstGeom>
              <a:solidFill>
                <a:schemeClr val="accent1"/>
              </a:solidFill>
              <a:ln w="19050">
                <a:solidFill>
                  <a:srgbClr val="FF0000"/>
                </a:solidFill>
                <a:miter lim="800000"/>
                <a:headEnd/>
                <a:tailEnd/>
              </a:ln>
            </p:spPr>
            <p:txBody>
              <a:bodyPr wrap="none" anchor="ctr"/>
              <a:lstStyle/>
              <a:p>
                <a:pPr algn="ctr" eaLnBrk="0" hangingPunct="0"/>
                <a:r>
                  <a:rPr lang="en-US" sz="1100" dirty="0" smtClean="0">
                    <a:solidFill>
                      <a:srgbClr val="56127A"/>
                    </a:solidFill>
                  </a:rPr>
                  <a:t>f</a:t>
                </a:r>
                <a:endParaRPr lang="en-US" sz="1100" dirty="0">
                  <a:solidFill>
                    <a:srgbClr val="56127A"/>
                  </a:solidFill>
                </a:endParaRPr>
              </a:p>
            </p:txBody>
          </p:sp>
          <p:sp>
            <p:nvSpPr>
              <p:cNvPr id="15" name="Rectangle 4"/>
              <p:cNvSpPr>
                <a:spLocks noChangeAspect="1" noChangeArrowheads="1"/>
              </p:cNvSpPr>
              <p:nvPr/>
            </p:nvSpPr>
            <p:spPr bwMode="auto">
              <a:xfrm>
                <a:off x="1143000" y="4099042"/>
                <a:ext cx="457200" cy="458787"/>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sz="1100">
                    <a:solidFill>
                      <a:srgbClr val="56127A"/>
                    </a:solidFill>
                  </a:rPr>
                  <a:t>x</a:t>
                </a:r>
              </a:p>
            </p:txBody>
          </p:sp>
          <p:sp>
            <p:nvSpPr>
              <p:cNvPr id="16" name="Rectangle 5"/>
              <p:cNvSpPr>
                <a:spLocks noChangeAspect="1" noChangeArrowheads="1"/>
              </p:cNvSpPr>
              <p:nvPr/>
            </p:nvSpPr>
            <p:spPr bwMode="auto">
              <a:xfrm>
                <a:off x="1143000" y="4557829"/>
                <a:ext cx="457200" cy="457200"/>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endParaRPr lang="en-US" sz="1100">
                  <a:solidFill>
                    <a:srgbClr val="56127A"/>
                  </a:solidFill>
                </a:endParaRPr>
              </a:p>
            </p:txBody>
          </p:sp>
          <p:sp>
            <p:nvSpPr>
              <p:cNvPr id="26" name="Rectangle 15"/>
              <p:cNvSpPr>
                <a:spLocks noChangeAspect="1" noChangeArrowheads="1"/>
              </p:cNvSpPr>
              <p:nvPr/>
            </p:nvSpPr>
            <p:spPr bwMode="auto">
              <a:xfrm>
                <a:off x="1143000" y="5015029"/>
                <a:ext cx="457200" cy="457200"/>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endParaRPr lang="en-US" sz="1050" b="1">
                  <a:solidFill>
                    <a:srgbClr val="56127A"/>
                  </a:solidFill>
                </a:endParaRPr>
              </a:p>
            </p:txBody>
          </p:sp>
          <p:sp>
            <p:nvSpPr>
              <p:cNvPr id="27" name="Rectangle 16"/>
              <p:cNvSpPr>
                <a:spLocks noChangeAspect="1" noChangeArrowheads="1"/>
              </p:cNvSpPr>
              <p:nvPr/>
            </p:nvSpPr>
            <p:spPr bwMode="auto">
              <a:xfrm>
                <a:off x="1143000" y="5472229"/>
                <a:ext cx="457200" cy="457200"/>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endParaRPr lang="en-US" sz="1050" b="1">
                  <a:solidFill>
                    <a:srgbClr val="56127A"/>
                  </a:solidFill>
                </a:endParaRPr>
              </a:p>
            </p:txBody>
          </p:sp>
          <p:sp>
            <p:nvSpPr>
              <p:cNvPr id="28" name="Rectangle 17"/>
              <p:cNvSpPr>
                <a:spLocks noChangeAspect="1" noChangeArrowheads="1"/>
              </p:cNvSpPr>
              <p:nvPr/>
            </p:nvSpPr>
            <p:spPr bwMode="auto">
              <a:xfrm>
                <a:off x="1143000" y="5929429"/>
                <a:ext cx="457200" cy="457200"/>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endParaRPr lang="en-US" sz="1050" b="1">
                  <a:solidFill>
                    <a:srgbClr val="56127A"/>
                  </a:solidFill>
                </a:endParaRPr>
              </a:p>
            </p:txBody>
          </p:sp>
        </p:grpSp>
        <p:grpSp>
          <p:nvGrpSpPr>
            <p:cNvPr id="1586207" name="Group 1586206"/>
            <p:cNvGrpSpPr/>
            <p:nvPr/>
          </p:nvGrpSpPr>
          <p:grpSpPr>
            <a:xfrm>
              <a:off x="7391400" y="3654062"/>
              <a:ext cx="457200" cy="2743200"/>
              <a:chOff x="7391400" y="3654062"/>
              <a:chExt cx="457200" cy="2743200"/>
            </a:xfrm>
          </p:grpSpPr>
          <p:sp>
            <p:nvSpPr>
              <p:cNvPr id="29" name="Rectangle 18"/>
              <p:cNvSpPr>
                <a:spLocks noChangeAspect="1" noChangeArrowheads="1"/>
              </p:cNvSpPr>
              <p:nvPr/>
            </p:nvSpPr>
            <p:spPr bwMode="auto">
              <a:xfrm>
                <a:off x="7391400" y="3654062"/>
                <a:ext cx="457200" cy="455613"/>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sz="1100">
                    <a:solidFill>
                      <a:srgbClr val="56127A"/>
                    </a:solidFill>
                  </a:rPr>
                  <a:t>f</a:t>
                </a:r>
              </a:p>
            </p:txBody>
          </p:sp>
          <p:sp>
            <p:nvSpPr>
              <p:cNvPr id="30" name="Rectangle 19"/>
              <p:cNvSpPr>
                <a:spLocks noChangeAspect="1" noChangeArrowheads="1"/>
              </p:cNvSpPr>
              <p:nvPr/>
            </p:nvSpPr>
            <p:spPr bwMode="auto">
              <a:xfrm>
                <a:off x="7391400" y="4109675"/>
                <a:ext cx="457200" cy="458787"/>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sz="1100">
                    <a:solidFill>
                      <a:srgbClr val="56127A"/>
                    </a:solidFill>
                  </a:rPr>
                  <a:t>x</a:t>
                </a:r>
              </a:p>
            </p:txBody>
          </p:sp>
          <p:sp>
            <p:nvSpPr>
              <p:cNvPr id="31" name="Rectangle 20"/>
              <p:cNvSpPr>
                <a:spLocks noChangeAspect="1" noChangeArrowheads="1"/>
              </p:cNvSpPr>
              <p:nvPr/>
            </p:nvSpPr>
            <p:spPr bwMode="auto">
              <a:xfrm>
                <a:off x="7391400" y="4568462"/>
                <a:ext cx="457200" cy="457200"/>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endParaRPr lang="en-US" sz="1100">
                  <a:solidFill>
                    <a:srgbClr val="56127A"/>
                  </a:solidFill>
                </a:endParaRPr>
              </a:p>
            </p:txBody>
          </p:sp>
          <p:sp>
            <p:nvSpPr>
              <p:cNvPr id="32" name="Rectangle 21"/>
              <p:cNvSpPr>
                <a:spLocks noChangeAspect="1" noChangeArrowheads="1"/>
              </p:cNvSpPr>
              <p:nvPr/>
            </p:nvSpPr>
            <p:spPr bwMode="auto">
              <a:xfrm>
                <a:off x="7391400" y="5025662"/>
                <a:ext cx="457200" cy="457200"/>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endParaRPr lang="en-US" sz="1050" b="1">
                  <a:solidFill>
                    <a:schemeClr val="accent1"/>
                  </a:solidFill>
                </a:endParaRPr>
              </a:p>
            </p:txBody>
          </p:sp>
          <p:sp>
            <p:nvSpPr>
              <p:cNvPr id="33" name="Rectangle 22"/>
              <p:cNvSpPr>
                <a:spLocks noChangeAspect="1" noChangeArrowheads="1"/>
              </p:cNvSpPr>
              <p:nvPr/>
            </p:nvSpPr>
            <p:spPr bwMode="auto">
              <a:xfrm>
                <a:off x="7391400" y="5482862"/>
                <a:ext cx="457200" cy="457200"/>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endParaRPr lang="en-US" sz="1050" b="1">
                  <a:solidFill>
                    <a:schemeClr val="accent1"/>
                  </a:solidFill>
                </a:endParaRPr>
              </a:p>
            </p:txBody>
          </p:sp>
          <p:sp>
            <p:nvSpPr>
              <p:cNvPr id="34" name="Rectangle 23"/>
              <p:cNvSpPr>
                <a:spLocks noChangeAspect="1" noChangeArrowheads="1"/>
              </p:cNvSpPr>
              <p:nvPr/>
            </p:nvSpPr>
            <p:spPr bwMode="auto">
              <a:xfrm>
                <a:off x="7391400" y="5940062"/>
                <a:ext cx="457200" cy="457200"/>
              </a:xfrm>
              <a:prstGeom prst="rect">
                <a:avLst/>
              </a:prstGeom>
              <a:solidFill>
                <a:schemeClr val="accent1"/>
              </a:solidFill>
              <a:ln w="19050">
                <a:solidFill>
                  <a:srgbClr val="FF0000"/>
                </a:solidFill>
                <a:miter lim="800000"/>
                <a:headEnd/>
                <a:tailEnd/>
              </a:ln>
            </p:spPr>
            <p:txBody>
              <a:bodyPr wrap="none" anchor="ctr"/>
              <a:lstStyle/>
              <a:p>
                <a:pPr algn="ctr" eaLnBrk="0" hangingPunct="0">
                  <a:lnSpc>
                    <a:spcPct val="100000"/>
                  </a:lnSpc>
                  <a:spcBef>
                    <a:spcPct val="0"/>
                  </a:spcBef>
                  <a:buClrTx/>
                  <a:buSzTx/>
                  <a:buFontTx/>
                  <a:buNone/>
                </a:pPr>
                <a:endParaRPr lang="en-US" sz="1050" b="1">
                  <a:solidFill>
                    <a:schemeClr val="accent1"/>
                  </a:solidFill>
                </a:endParaRPr>
              </a:p>
            </p:txBody>
          </p:sp>
        </p:grpSp>
        <p:sp>
          <p:nvSpPr>
            <p:cNvPr id="13" name="Right Brace 12"/>
            <p:cNvSpPr/>
            <p:nvPr/>
          </p:nvSpPr>
          <p:spPr bwMode="auto">
            <a:xfrm>
              <a:off x="1743739" y="3641841"/>
              <a:ext cx="340242" cy="2744787"/>
            </a:xfrm>
            <a:prstGeom prst="righ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100" b="0" i="0" u="none" strike="noStrike" cap="none" normalizeH="0" baseline="0" smtClean="0">
                <a:ln>
                  <a:noFill/>
                </a:ln>
                <a:solidFill>
                  <a:schemeClr val="tx1"/>
                </a:solidFill>
                <a:effectLst/>
                <a:latin typeface="Verdana" pitchFamily="34" charset="0"/>
              </a:endParaRPr>
            </a:p>
          </p:txBody>
        </p:sp>
        <p:sp>
          <p:nvSpPr>
            <p:cNvPr id="47" name="Rectangle 10"/>
            <p:cNvSpPr>
              <a:spLocks noChangeAspect="1" noChangeArrowheads="1"/>
            </p:cNvSpPr>
            <p:nvPr/>
          </p:nvSpPr>
          <p:spPr bwMode="auto">
            <a:xfrm>
              <a:off x="3978866" y="3869647"/>
              <a:ext cx="1628443" cy="1144587"/>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1100" dirty="0" smtClean="0">
                  <a:latin typeface="+mn-lt"/>
                </a:rPr>
                <a:t>guard</a:t>
              </a:r>
              <a:endParaRPr lang="en-US" sz="1100" dirty="0">
                <a:latin typeface="+mn-lt"/>
              </a:endParaRPr>
            </a:p>
          </p:txBody>
        </p:sp>
        <p:cxnSp>
          <p:nvCxnSpPr>
            <p:cNvPr id="1586179" name="Straight Arrow Connector 1586178"/>
            <p:cNvCxnSpPr/>
            <p:nvPr/>
          </p:nvCxnSpPr>
          <p:spPr bwMode="auto">
            <a:xfrm>
              <a:off x="5602349" y="5570490"/>
              <a:ext cx="1399548" cy="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53" name="Right Brace 52"/>
            <p:cNvSpPr/>
            <p:nvPr/>
          </p:nvSpPr>
          <p:spPr bwMode="auto">
            <a:xfrm flipH="1">
              <a:off x="7006856" y="3641840"/>
              <a:ext cx="340242" cy="2744787"/>
            </a:xfrm>
            <a:prstGeom prst="righ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100" b="0" i="0" u="none" strike="noStrike" cap="none" normalizeH="0" baseline="0" smtClean="0">
                <a:ln>
                  <a:noFill/>
                </a:ln>
                <a:solidFill>
                  <a:schemeClr val="tx1"/>
                </a:solidFill>
                <a:effectLst/>
                <a:latin typeface="Verdana" pitchFamily="34" charset="0"/>
              </a:endParaRPr>
            </a:p>
          </p:txBody>
        </p:sp>
        <p:cxnSp>
          <p:nvCxnSpPr>
            <p:cNvPr id="54" name="Straight Arrow Connector 53"/>
            <p:cNvCxnSpPr/>
            <p:nvPr/>
          </p:nvCxnSpPr>
          <p:spPr bwMode="auto">
            <a:xfrm>
              <a:off x="5607309" y="4333355"/>
              <a:ext cx="369815" cy="5713"/>
            </a:xfrm>
            <a:prstGeom prst="straightConnector1">
              <a:avLst/>
            </a:prstGeom>
            <a:noFill/>
            <a:ln w="9525" cap="flat" cmpd="sng" algn="ctr">
              <a:solidFill>
                <a:srgbClr val="FF0000"/>
              </a:solidFill>
              <a:prstDash val="solid"/>
              <a:round/>
              <a:headEnd type="none" w="med" len="med"/>
              <a:tailEnd type="triangle" w="med" len="med"/>
            </a:ln>
            <a:effectLst/>
          </p:spPr>
        </p:cxnSp>
        <p:sp>
          <p:nvSpPr>
            <p:cNvPr id="1586181" name="TextBox 1586180"/>
            <p:cNvSpPr txBox="1"/>
            <p:nvPr/>
          </p:nvSpPr>
          <p:spPr>
            <a:xfrm>
              <a:off x="5714115" y="3543204"/>
              <a:ext cx="1394637" cy="574275"/>
            </a:xfrm>
            <a:prstGeom prst="rect">
              <a:avLst/>
            </a:prstGeom>
            <a:noFill/>
          </p:spPr>
          <p:txBody>
            <a:bodyPr wrap="square" rtlCol="0">
              <a:spAutoFit/>
            </a:bodyPr>
            <a:lstStyle/>
            <a:p>
              <a:pPr algn="ctr">
                <a:buNone/>
              </a:pPr>
              <a:r>
                <a:rPr lang="en-US" sz="1100" dirty="0" err="1" smtClean="0"/>
                <a:t>reg</a:t>
              </a:r>
              <a:r>
                <a:rPr lang="en-US" sz="1100" dirty="0"/>
                <a:t> </a:t>
              </a:r>
              <a:r>
                <a:rPr lang="en-US" sz="1100" dirty="0" smtClean="0"/>
                <a:t>en’s</a:t>
              </a:r>
              <a:endParaRPr lang="en-US" sz="1100" dirty="0"/>
            </a:p>
          </p:txBody>
        </p:sp>
        <p:sp>
          <p:nvSpPr>
            <p:cNvPr id="56" name="TextBox 55"/>
            <p:cNvSpPr txBox="1"/>
            <p:nvPr/>
          </p:nvSpPr>
          <p:spPr>
            <a:xfrm>
              <a:off x="5724016" y="5613991"/>
              <a:ext cx="1551284" cy="574275"/>
            </a:xfrm>
            <a:prstGeom prst="rect">
              <a:avLst/>
            </a:prstGeom>
            <a:noFill/>
          </p:spPr>
          <p:txBody>
            <a:bodyPr wrap="none" rtlCol="0">
              <a:spAutoFit/>
            </a:bodyPr>
            <a:lstStyle/>
            <a:p>
              <a:pPr>
                <a:buNone/>
              </a:pPr>
              <a:r>
                <a:rPr lang="en-US" sz="1100" dirty="0" err="1" smtClean="0"/>
                <a:t>nextState</a:t>
              </a:r>
              <a:endParaRPr lang="en-US" sz="1100" dirty="0"/>
            </a:p>
          </p:txBody>
        </p:sp>
        <p:sp>
          <p:nvSpPr>
            <p:cNvPr id="1586185" name="Freeform 1586184"/>
            <p:cNvSpPr/>
            <p:nvPr/>
          </p:nvSpPr>
          <p:spPr bwMode="auto">
            <a:xfrm>
              <a:off x="2073349" y="4401879"/>
              <a:ext cx="1903228" cy="627321"/>
            </a:xfrm>
            <a:custGeom>
              <a:avLst/>
              <a:gdLst>
                <a:gd name="connsiteX0" fmla="*/ 0 w 1903228"/>
                <a:gd name="connsiteY0" fmla="*/ 627321 h 627321"/>
                <a:gd name="connsiteX1" fmla="*/ 829339 w 1903228"/>
                <a:gd name="connsiteY1" fmla="*/ 627321 h 627321"/>
                <a:gd name="connsiteX2" fmla="*/ 839972 w 1903228"/>
                <a:gd name="connsiteY2" fmla="*/ 0 h 627321"/>
                <a:gd name="connsiteX3" fmla="*/ 1903228 w 1903228"/>
                <a:gd name="connsiteY3" fmla="*/ 31898 h 627321"/>
                <a:gd name="connsiteX0" fmla="*/ 0 w 1903228"/>
                <a:gd name="connsiteY0" fmla="*/ 627321 h 627321"/>
                <a:gd name="connsiteX1" fmla="*/ 829339 w 1903228"/>
                <a:gd name="connsiteY1" fmla="*/ 627321 h 627321"/>
                <a:gd name="connsiteX2" fmla="*/ 839972 w 1903228"/>
                <a:gd name="connsiteY2" fmla="*/ 0 h 627321"/>
                <a:gd name="connsiteX3" fmla="*/ 1903228 w 1903228"/>
                <a:gd name="connsiteY3" fmla="*/ 1 h 627321"/>
              </a:gdLst>
              <a:ahLst/>
              <a:cxnLst>
                <a:cxn ang="0">
                  <a:pos x="connsiteX0" y="connsiteY0"/>
                </a:cxn>
                <a:cxn ang="0">
                  <a:pos x="connsiteX1" y="connsiteY1"/>
                </a:cxn>
                <a:cxn ang="0">
                  <a:pos x="connsiteX2" y="connsiteY2"/>
                </a:cxn>
                <a:cxn ang="0">
                  <a:pos x="connsiteX3" y="connsiteY3"/>
                </a:cxn>
              </a:cxnLst>
              <a:rect l="l" t="t" r="r" b="b"/>
              <a:pathLst>
                <a:path w="1903228" h="627321">
                  <a:moveTo>
                    <a:pt x="0" y="627321"/>
                  </a:moveTo>
                  <a:lnTo>
                    <a:pt x="829339" y="627321"/>
                  </a:lnTo>
                  <a:lnTo>
                    <a:pt x="839972" y="0"/>
                  </a:lnTo>
                  <a:lnTo>
                    <a:pt x="1903228" y="1"/>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100" b="0" i="0" u="none" strike="noStrike" cap="none" normalizeH="0" baseline="0" smtClean="0">
                <a:ln>
                  <a:noFill/>
                </a:ln>
                <a:solidFill>
                  <a:schemeClr val="tx1"/>
                </a:solidFill>
                <a:effectLst/>
                <a:latin typeface="Verdana" pitchFamily="34" charset="0"/>
              </a:endParaRPr>
            </a:p>
          </p:txBody>
        </p:sp>
        <p:sp>
          <p:nvSpPr>
            <p:cNvPr id="1586186" name="Freeform 1586185"/>
            <p:cNvSpPr/>
            <p:nvPr/>
          </p:nvSpPr>
          <p:spPr bwMode="auto">
            <a:xfrm>
              <a:off x="2902688" y="5029200"/>
              <a:ext cx="1095154" cy="584791"/>
            </a:xfrm>
            <a:custGeom>
              <a:avLst/>
              <a:gdLst>
                <a:gd name="connsiteX0" fmla="*/ 0 w 1095154"/>
                <a:gd name="connsiteY0" fmla="*/ 0 h 584791"/>
                <a:gd name="connsiteX1" fmla="*/ 10633 w 1095154"/>
                <a:gd name="connsiteY1" fmla="*/ 574158 h 584791"/>
                <a:gd name="connsiteX2" fmla="*/ 1095154 w 1095154"/>
                <a:gd name="connsiteY2" fmla="*/ 584791 h 584791"/>
              </a:gdLst>
              <a:ahLst/>
              <a:cxnLst>
                <a:cxn ang="0">
                  <a:pos x="connsiteX0" y="connsiteY0"/>
                </a:cxn>
                <a:cxn ang="0">
                  <a:pos x="connsiteX1" y="connsiteY1"/>
                </a:cxn>
                <a:cxn ang="0">
                  <a:pos x="connsiteX2" y="connsiteY2"/>
                </a:cxn>
              </a:cxnLst>
              <a:rect l="l" t="t" r="r" b="b"/>
              <a:pathLst>
                <a:path w="1095154" h="584791">
                  <a:moveTo>
                    <a:pt x="0" y="0"/>
                  </a:moveTo>
                  <a:lnTo>
                    <a:pt x="10633" y="574158"/>
                  </a:lnTo>
                  <a:lnTo>
                    <a:pt x="1095154" y="584791"/>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100" b="0" i="0" u="none" strike="noStrike" cap="none" normalizeH="0" baseline="0" smtClean="0">
                <a:ln>
                  <a:noFill/>
                </a:ln>
                <a:solidFill>
                  <a:schemeClr val="tx1"/>
                </a:solidFill>
                <a:effectLst/>
                <a:latin typeface="Verdana" pitchFamily="34" charset="0"/>
              </a:endParaRPr>
            </a:p>
          </p:txBody>
        </p:sp>
        <p:sp>
          <p:nvSpPr>
            <p:cNvPr id="1586194" name="TextBox 1586193"/>
            <p:cNvSpPr txBox="1"/>
            <p:nvPr/>
          </p:nvSpPr>
          <p:spPr>
            <a:xfrm>
              <a:off x="6056951" y="4177862"/>
              <a:ext cx="735428" cy="481049"/>
            </a:xfrm>
            <a:prstGeom prst="rect">
              <a:avLst/>
            </a:prstGeom>
            <a:noFill/>
            <a:ln>
              <a:solidFill>
                <a:schemeClr val="tx1"/>
              </a:solidFill>
            </a:ln>
          </p:spPr>
          <p:txBody>
            <a:bodyPr wrap="none" rtlCol="0">
              <a:spAutoFit/>
            </a:bodyPr>
            <a:lstStyle/>
            <a:p>
              <a:pPr algn="ctr">
                <a:buNone/>
              </a:pPr>
              <a:r>
                <a:rPr lang="en-US" sz="1100" dirty="0" smtClean="0"/>
                <a:t>AND</a:t>
              </a:r>
            </a:p>
          </p:txBody>
        </p:sp>
        <p:sp>
          <p:nvSpPr>
            <p:cNvPr id="1586200" name="Freeform 1586199"/>
            <p:cNvSpPr/>
            <p:nvPr/>
          </p:nvSpPr>
          <p:spPr bwMode="auto">
            <a:xfrm>
              <a:off x="5582093" y="4561367"/>
              <a:ext cx="829340" cy="786810"/>
            </a:xfrm>
            <a:custGeom>
              <a:avLst/>
              <a:gdLst>
                <a:gd name="connsiteX0" fmla="*/ 0 w 829340"/>
                <a:gd name="connsiteY0" fmla="*/ 776177 h 786810"/>
                <a:gd name="connsiteX1" fmla="*/ 829340 w 829340"/>
                <a:gd name="connsiteY1" fmla="*/ 786810 h 786810"/>
                <a:gd name="connsiteX2" fmla="*/ 829340 w 829340"/>
                <a:gd name="connsiteY2" fmla="*/ 0 h 786810"/>
              </a:gdLst>
              <a:ahLst/>
              <a:cxnLst>
                <a:cxn ang="0">
                  <a:pos x="connsiteX0" y="connsiteY0"/>
                </a:cxn>
                <a:cxn ang="0">
                  <a:pos x="connsiteX1" y="connsiteY1"/>
                </a:cxn>
                <a:cxn ang="0">
                  <a:pos x="connsiteX2" y="connsiteY2"/>
                </a:cxn>
              </a:cxnLst>
              <a:rect l="l" t="t" r="r" b="b"/>
              <a:pathLst>
                <a:path w="829340" h="786810">
                  <a:moveTo>
                    <a:pt x="0" y="776177"/>
                  </a:moveTo>
                  <a:lnTo>
                    <a:pt x="829340" y="786810"/>
                  </a:lnTo>
                  <a:lnTo>
                    <a:pt x="829340" y="0"/>
                  </a:ln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sz="1100"/>
            </a:p>
          </p:txBody>
        </p:sp>
        <p:cxnSp>
          <p:nvCxnSpPr>
            <p:cNvPr id="1586204" name="Straight Arrow Connector 1586203"/>
            <p:cNvCxnSpPr>
              <a:stCxn id="1586194" idx="0"/>
            </p:cNvCxnSpPr>
            <p:nvPr/>
          </p:nvCxnSpPr>
          <p:spPr bwMode="auto">
            <a:xfrm flipV="1">
              <a:off x="6424665" y="3881867"/>
              <a:ext cx="0" cy="295995"/>
            </a:xfrm>
            <a:prstGeom prst="straightConnector1">
              <a:avLst/>
            </a:prstGeom>
            <a:noFill/>
            <a:ln w="19050" cap="flat" cmpd="sng" algn="ctr">
              <a:solidFill>
                <a:schemeClr val="tx1"/>
              </a:solidFill>
              <a:prstDash val="solid"/>
              <a:round/>
              <a:headEnd type="none" w="med" len="med"/>
              <a:tailEnd type="triangle" w="med" len="med"/>
            </a:ln>
            <a:effectLst/>
          </p:spPr>
        </p:cxnSp>
      </p:grpSp>
      <p:sp>
        <p:nvSpPr>
          <p:cNvPr id="8" name="Date Placeholder 7"/>
          <p:cNvSpPr>
            <a:spLocks noGrp="1"/>
          </p:cNvSpPr>
          <p:nvPr>
            <p:ph type="dt" sz="half" idx="10"/>
          </p:nvPr>
        </p:nvSpPr>
        <p:spPr/>
        <p:txBody>
          <a:bodyPr/>
          <a:lstStyle/>
          <a:p>
            <a:pPr>
              <a:defRPr/>
            </a:pPr>
            <a:r>
              <a:rPr lang="en-US" smtClean="0"/>
              <a:t>1/8/2013</a:t>
            </a:r>
            <a:endParaRPr lang="en-US" dirty="0"/>
          </a:p>
        </p:txBody>
      </p:sp>
      <p:sp>
        <p:nvSpPr>
          <p:cNvPr id="9" name="Footer Placeholder 8"/>
          <p:cNvSpPr>
            <a:spLocks noGrp="1"/>
          </p:cNvSpPr>
          <p:nvPr>
            <p:ph type="ftr" sz="quarter" idx="12"/>
          </p:nvPr>
        </p:nvSpPr>
        <p:spPr/>
        <p:txBody>
          <a:bodyPr/>
          <a:lstStyle/>
          <a:p>
            <a:pPr>
              <a:defRPr/>
            </a:pPr>
            <a:r>
              <a:rPr lang="en-US" smtClean="0"/>
              <a:t>Bluespec at Beihang</a:t>
            </a:r>
            <a:endParaRPr lang="en-US" dirty="0"/>
          </a:p>
        </p:txBody>
      </p:sp>
      <p:sp>
        <p:nvSpPr>
          <p:cNvPr id="12" name="Slide Number Placeholder 11"/>
          <p:cNvSpPr>
            <a:spLocks noGrp="1"/>
          </p:cNvSpPr>
          <p:nvPr>
            <p:ph type="sldNum" sz="quarter" idx="11"/>
          </p:nvPr>
        </p:nvSpPr>
        <p:spPr/>
        <p:txBody>
          <a:bodyPr/>
          <a:lstStyle/>
          <a:p>
            <a:pPr>
              <a:defRPr/>
            </a:pPr>
            <a:fld id="{4F9502F6-954B-46E9-AC05-33DEDF4CA0BF}" type="slidenum">
              <a:rPr lang="en-US" smtClean="0"/>
              <a:pPr>
                <a:defRPr/>
              </a:pPr>
              <a:t>3</a:t>
            </a:fld>
            <a:endParaRPr lang="en-US" dirty="0"/>
          </a:p>
        </p:txBody>
      </p:sp>
    </p:spTree>
    <p:extLst>
      <p:ext uri="{BB962C8B-B14F-4D97-AF65-F5344CB8AC3E}">
        <p14:creationId xmlns="" xmlns:p14="http://schemas.microsoft.com/office/powerpoint/2010/main" val="131128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71500" y="352425"/>
            <a:ext cx="8324850" cy="1143000"/>
          </a:xfrm>
        </p:spPr>
        <p:txBody>
          <a:bodyPr/>
          <a:lstStyle/>
          <a:p>
            <a:pPr eaLnBrk="1" hangingPunct="1"/>
            <a:r>
              <a:rPr lang="en-US" sz="4000" dirty="0" err="1" smtClean="0"/>
              <a:t>Bluespec</a:t>
            </a:r>
            <a:r>
              <a:rPr lang="en-US" sz="4000" dirty="0" smtClean="0"/>
              <a:t> Execution Model</a:t>
            </a:r>
          </a:p>
        </p:txBody>
      </p:sp>
      <p:sp>
        <p:nvSpPr>
          <p:cNvPr id="6147" name="Rectangle 3" descr="Rectangle: Click to edit Master text styles&#10;Second level&#10;Third level&#10;Fourth level&#10;Fifth level"/>
          <p:cNvSpPr>
            <a:spLocks noGrp="1" noChangeArrowheads="1"/>
          </p:cNvSpPr>
          <p:nvPr>
            <p:ph type="body" idx="1"/>
          </p:nvPr>
        </p:nvSpPr>
        <p:spPr>
          <a:xfrm>
            <a:off x="706582" y="1628044"/>
            <a:ext cx="7772400" cy="1955357"/>
          </a:xfrm>
        </p:spPr>
        <p:txBody>
          <a:bodyPr/>
          <a:lstStyle/>
          <a:p>
            <a:pPr eaLnBrk="1" hangingPunct="1">
              <a:buFont typeface="Wingdings" pitchFamily="-96" charset="2"/>
              <a:buNone/>
            </a:pPr>
            <a:r>
              <a:rPr lang="en-US" sz="2400" i="1" dirty="0" smtClean="0"/>
              <a:t>Repeatedly:</a:t>
            </a:r>
            <a:endParaRPr lang="en-US" sz="2400" dirty="0" smtClean="0"/>
          </a:p>
          <a:p>
            <a:pPr eaLnBrk="1" hangingPunct="1"/>
            <a:r>
              <a:rPr lang="en-US" sz="2400" dirty="0" smtClean="0"/>
              <a:t>Select a rule to execute </a:t>
            </a:r>
          </a:p>
          <a:p>
            <a:pPr eaLnBrk="1" hangingPunct="1"/>
            <a:r>
              <a:rPr lang="en-US" sz="2400" dirty="0" smtClean="0"/>
              <a:t>Compute the state updates </a:t>
            </a:r>
          </a:p>
          <a:p>
            <a:pPr eaLnBrk="1" hangingPunct="1"/>
            <a:r>
              <a:rPr lang="en-US" sz="2400" dirty="0" smtClean="0"/>
              <a:t>Make the state updates</a:t>
            </a:r>
          </a:p>
          <a:p>
            <a:pPr eaLnBrk="1" hangingPunct="1"/>
            <a:endParaRPr lang="en-US" sz="2400" dirty="0" smtClean="0"/>
          </a:p>
        </p:txBody>
      </p:sp>
      <p:sp>
        <p:nvSpPr>
          <p:cNvPr id="3" name="TextBox 2"/>
          <p:cNvSpPr txBox="1"/>
          <p:nvPr/>
        </p:nvSpPr>
        <p:spPr>
          <a:xfrm>
            <a:off x="1073488" y="4086147"/>
            <a:ext cx="7232073" cy="1200329"/>
          </a:xfrm>
          <a:prstGeom prst="rect">
            <a:avLst/>
          </a:prstGeom>
          <a:noFill/>
          <a:ln>
            <a:solidFill>
              <a:srgbClr val="FF0000"/>
            </a:solidFill>
          </a:ln>
        </p:spPr>
        <p:txBody>
          <a:bodyPr wrap="square" rtlCol="0">
            <a:spAutoFit/>
          </a:bodyPr>
          <a:lstStyle/>
          <a:p>
            <a:r>
              <a:rPr lang="en-US" sz="2400" dirty="0" smtClean="0"/>
              <a:t>A legal behavior of a </a:t>
            </a:r>
            <a:r>
              <a:rPr lang="en-US" sz="2400" dirty="0" err="1" smtClean="0"/>
              <a:t>Bluespec</a:t>
            </a:r>
            <a:r>
              <a:rPr lang="en-US" sz="2400" dirty="0" smtClean="0"/>
              <a:t> program </a:t>
            </a:r>
            <a:r>
              <a:rPr lang="en-US" sz="2400" dirty="0"/>
              <a:t>can </a:t>
            </a:r>
            <a:r>
              <a:rPr lang="en-US" sz="2400" dirty="0" smtClean="0"/>
              <a:t>be </a:t>
            </a:r>
            <a:r>
              <a:rPr lang="en-US" sz="2400" dirty="0"/>
              <a:t>explained by observing the state updates obtained by applying only one rule at a </a:t>
            </a:r>
            <a:r>
              <a:rPr lang="en-US" sz="2400" dirty="0" smtClean="0"/>
              <a:t>time</a:t>
            </a:r>
            <a:endParaRPr lang="en-US" sz="2400" dirty="0"/>
          </a:p>
        </p:txBody>
      </p:sp>
      <p:grpSp>
        <p:nvGrpSpPr>
          <p:cNvPr id="2" name="Group 4"/>
          <p:cNvGrpSpPr>
            <a:grpSpLocks/>
          </p:cNvGrpSpPr>
          <p:nvPr/>
        </p:nvGrpSpPr>
        <p:grpSpPr bwMode="auto">
          <a:xfrm>
            <a:off x="5122191" y="1885715"/>
            <a:ext cx="3406954" cy="1477963"/>
            <a:chOff x="3915" y="1466"/>
            <a:chExt cx="1716" cy="931"/>
          </a:xfrm>
        </p:grpSpPr>
        <p:sp>
          <p:nvSpPr>
            <p:cNvPr id="10" name="Text Box 5"/>
            <p:cNvSpPr txBox="1">
              <a:spLocks noChangeArrowheads="1"/>
            </p:cNvSpPr>
            <p:nvPr/>
          </p:nvSpPr>
          <p:spPr bwMode="auto">
            <a:xfrm>
              <a:off x="4437" y="1466"/>
              <a:ext cx="1194" cy="931"/>
            </a:xfrm>
            <a:prstGeom prst="rect">
              <a:avLst/>
            </a:prstGeom>
            <a:noFill/>
            <a:ln w="9525">
              <a:solidFill>
                <a:srgbClr val="FF0000"/>
              </a:solidFill>
              <a:miter lim="800000"/>
              <a:headEnd/>
              <a:tailEnd/>
            </a:ln>
          </p:spPr>
          <p:txBody>
            <a:bodyPr>
              <a:spAutoFit/>
            </a:bodyPr>
            <a:lstStyle/>
            <a:p>
              <a:pPr>
                <a:lnSpc>
                  <a:spcPct val="90000"/>
                </a:lnSpc>
                <a:spcBef>
                  <a:spcPct val="25000"/>
                </a:spcBef>
                <a:buClr>
                  <a:schemeClr val="bg1"/>
                </a:buClr>
                <a:buSzPct val="100000"/>
              </a:pPr>
              <a:r>
                <a:rPr lang="en-US" dirty="0"/>
                <a:t>Highly </a:t>
              </a:r>
              <a:r>
                <a:rPr lang="en-US" dirty="0" smtClean="0"/>
                <a:t>non-deterministic</a:t>
              </a:r>
              <a:r>
                <a:rPr lang="en-US" dirty="0"/>
                <a:t>; User annotations can </a:t>
              </a:r>
              <a:r>
                <a:rPr lang="en-US" dirty="0" smtClean="0"/>
                <a:t>be used in </a:t>
              </a:r>
              <a:r>
                <a:rPr lang="en-US" dirty="0"/>
                <a:t>rule </a:t>
              </a:r>
              <a:r>
                <a:rPr lang="en-US" dirty="0" smtClean="0"/>
                <a:t>selection</a:t>
              </a:r>
              <a:endParaRPr lang="en-US" dirty="0"/>
            </a:p>
          </p:txBody>
        </p:sp>
        <p:sp>
          <p:nvSpPr>
            <p:cNvPr id="12" name="Line 6"/>
            <p:cNvSpPr>
              <a:spLocks noChangeShapeType="1"/>
            </p:cNvSpPr>
            <p:nvPr/>
          </p:nvSpPr>
          <p:spPr bwMode="auto">
            <a:xfrm flipH="1">
              <a:off x="3915" y="1755"/>
              <a:ext cx="522" cy="0"/>
            </a:xfrm>
            <a:prstGeom prst="line">
              <a:avLst/>
            </a:prstGeom>
            <a:noFill/>
            <a:ln w="9525">
              <a:solidFill>
                <a:srgbClr val="FF0000"/>
              </a:solidFill>
              <a:round/>
              <a:headEnd/>
              <a:tailEnd type="triangle" w="med" len="med"/>
            </a:ln>
          </p:spPr>
          <p:txBody>
            <a:bodyPr/>
            <a:lstStyle/>
            <a:p>
              <a:endParaRPr lang="en-US"/>
            </a:p>
          </p:txBody>
        </p:sp>
      </p:grpSp>
      <p:sp>
        <p:nvSpPr>
          <p:cNvPr id="4" name="TextBox 3"/>
          <p:cNvSpPr txBox="1"/>
          <p:nvPr/>
        </p:nvSpPr>
        <p:spPr>
          <a:xfrm>
            <a:off x="2522483" y="5575021"/>
            <a:ext cx="4463658" cy="461665"/>
          </a:xfrm>
          <a:prstGeom prst="rect">
            <a:avLst/>
          </a:prstGeom>
          <a:solidFill>
            <a:schemeClr val="tx1"/>
          </a:solidFill>
        </p:spPr>
        <p:txBody>
          <a:bodyPr wrap="none" rtlCol="0">
            <a:spAutoFit/>
          </a:bodyPr>
          <a:lstStyle/>
          <a:p>
            <a:r>
              <a:rPr lang="en-US" sz="2400" dirty="0" smtClean="0">
                <a:solidFill>
                  <a:schemeClr val="accent5">
                    <a:lumMod val="75000"/>
                  </a:schemeClr>
                </a:solidFill>
              </a:rPr>
              <a:t>One-rule-at-time semantics</a:t>
            </a:r>
            <a:endParaRPr lang="en-US" sz="2400" dirty="0">
              <a:solidFill>
                <a:schemeClr val="accent5">
                  <a:lumMod val="75000"/>
                </a:schemeClr>
              </a:solidFill>
            </a:endParaRPr>
          </a:p>
        </p:txBody>
      </p:sp>
      <p:sp>
        <p:nvSpPr>
          <p:cNvPr id="5" name="Date Placeholder 4"/>
          <p:cNvSpPr>
            <a:spLocks noGrp="1"/>
          </p:cNvSpPr>
          <p:nvPr>
            <p:ph type="dt" sz="half" idx="10"/>
          </p:nvPr>
        </p:nvSpPr>
        <p:spPr/>
        <p:txBody>
          <a:bodyPr/>
          <a:lstStyle/>
          <a:p>
            <a:pPr>
              <a:defRPr/>
            </a:pPr>
            <a:r>
              <a:rPr lang="en-US" smtClean="0"/>
              <a:t>1/8/2013</a:t>
            </a:r>
            <a:endParaRPr lang="en-US" dirty="0"/>
          </a:p>
        </p:txBody>
      </p:sp>
      <p:sp>
        <p:nvSpPr>
          <p:cNvPr id="6" name="Footer Placeholder 5"/>
          <p:cNvSpPr>
            <a:spLocks noGrp="1"/>
          </p:cNvSpPr>
          <p:nvPr>
            <p:ph type="ftr" sz="quarter" idx="12"/>
          </p:nvPr>
        </p:nvSpPr>
        <p:spPr/>
        <p:txBody>
          <a:bodyPr/>
          <a:lstStyle/>
          <a:p>
            <a:pPr>
              <a:defRPr/>
            </a:pPr>
            <a:r>
              <a:rPr lang="en-US" smtClean="0"/>
              <a:t>Bluespec at Beihang</a:t>
            </a:r>
            <a:endParaRPr lang="en-US" dirty="0"/>
          </a:p>
        </p:txBody>
      </p:sp>
      <p:sp>
        <p:nvSpPr>
          <p:cNvPr id="11" name="Slide Number Placeholder 10"/>
          <p:cNvSpPr>
            <a:spLocks noGrp="1"/>
          </p:cNvSpPr>
          <p:nvPr>
            <p:ph type="sldNum" sz="quarter" idx="11"/>
          </p:nvPr>
        </p:nvSpPr>
        <p:spPr/>
        <p:txBody>
          <a:bodyPr/>
          <a:lstStyle/>
          <a:p>
            <a:pPr>
              <a:defRPr/>
            </a:pPr>
            <a:r>
              <a:rPr lang="en-US" smtClean="0"/>
              <a:t>M08-</a:t>
            </a:r>
            <a:fld id="{4F9502F6-954B-46E9-AC05-33DEDF4CA0BF}" type="slidenum">
              <a:rPr lang="en-US" smtClean="0"/>
              <a:pPr>
                <a:defRPr/>
              </a:pPr>
              <a:t>4</a:t>
            </a:fld>
            <a:endParaRPr lang="en-US" dirty="0"/>
          </a:p>
        </p:txBody>
      </p:sp>
    </p:spTree>
    <p:extLst>
      <p:ext uri="{BB962C8B-B14F-4D97-AF65-F5344CB8AC3E}">
        <p14:creationId xmlns="" xmlns:p14="http://schemas.microsoft.com/office/powerpoint/2010/main" val="44413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evaluation</a:t>
            </a:r>
            <a:endParaRPr lang="en-US" dirty="0"/>
          </a:p>
        </p:txBody>
      </p:sp>
      <p:sp>
        <p:nvSpPr>
          <p:cNvPr id="3" name="Content Placeholder 2"/>
          <p:cNvSpPr>
            <a:spLocks noGrp="1"/>
          </p:cNvSpPr>
          <p:nvPr>
            <p:ph idx="1"/>
          </p:nvPr>
        </p:nvSpPr>
        <p:spPr>
          <a:xfrm>
            <a:off x="1625009" y="1713614"/>
            <a:ext cx="3946452" cy="2698898"/>
          </a:xfrm>
          <a:ln>
            <a:solidFill>
              <a:srgbClr val="FF0000"/>
            </a:solidFill>
          </a:ln>
        </p:spPr>
        <p:txBody>
          <a:bodyPr/>
          <a:lstStyle/>
          <a:p>
            <a:pPr marL="0" indent="0">
              <a:buNone/>
            </a:pPr>
            <a:r>
              <a:rPr lang="en-US" sz="2400" dirty="0" smtClean="0">
                <a:solidFill>
                  <a:schemeClr val="tx2"/>
                </a:solidFill>
              </a:rPr>
              <a:t>rule</a:t>
            </a:r>
            <a:r>
              <a:rPr lang="en-US" sz="2400" dirty="0" smtClean="0"/>
              <a:t> name e a</a:t>
            </a:r>
          </a:p>
          <a:p>
            <a:pPr marL="0" indent="0">
              <a:buNone/>
            </a:pPr>
            <a:r>
              <a:rPr lang="en-US" sz="2400" dirty="0" smtClean="0"/>
              <a:t>a ::= x&lt;= e  </a:t>
            </a:r>
          </a:p>
          <a:p>
            <a:pPr marL="0" indent="0">
              <a:buNone/>
            </a:pPr>
            <a:r>
              <a:rPr lang="en-US" sz="2400" dirty="0"/>
              <a:t> </a:t>
            </a:r>
            <a:r>
              <a:rPr lang="en-US" sz="2400" dirty="0" smtClean="0"/>
              <a:t>     | a ; a </a:t>
            </a:r>
          </a:p>
          <a:p>
            <a:pPr marL="0" indent="0">
              <a:buNone/>
            </a:pPr>
            <a:r>
              <a:rPr lang="en-US" sz="2400" dirty="0"/>
              <a:t> </a:t>
            </a:r>
            <a:r>
              <a:rPr lang="en-US" sz="2400" dirty="0" smtClean="0"/>
              <a:t>     | </a:t>
            </a:r>
            <a:r>
              <a:rPr lang="en-US" sz="2400" dirty="0" smtClean="0">
                <a:solidFill>
                  <a:schemeClr val="tx2"/>
                </a:solidFill>
              </a:rPr>
              <a:t>if</a:t>
            </a:r>
            <a:r>
              <a:rPr lang="en-US" sz="2400" dirty="0" smtClean="0"/>
              <a:t> (e) a </a:t>
            </a:r>
          </a:p>
          <a:p>
            <a:pPr marL="0" indent="0">
              <a:buNone/>
            </a:pPr>
            <a:r>
              <a:rPr lang="en-US" sz="2400" dirty="0"/>
              <a:t> </a:t>
            </a:r>
            <a:r>
              <a:rPr lang="en-US" sz="2400" dirty="0" smtClean="0"/>
              <a:t>     | t = e ; a</a:t>
            </a:r>
          </a:p>
          <a:p>
            <a:pPr marL="0" indent="0">
              <a:buNone/>
            </a:pPr>
            <a:r>
              <a:rPr lang="en-US" sz="2400" dirty="0" smtClean="0"/>
              <a:t>e ::= c | t | x | op(</a:t>
            </a:r>
            <a:r>
              <a:rPr lang="en-US" sz="2400" dirty="0" err="1" smtClean="0"/>
              <a:t>e,e</a:t>
            </a:r>
            <a:r>
              <a:rPr lang="en-US" sz="2400" dirty="0" smtClean="0"/>
              <a:t>)</a:t>
            </a:r>
          </a:p>
          <a:p>
            <a:pPr marL="0" indent="0">
              <a:buNone/>
            </a:pPr>
            <a:endParaRPr lang="en-US" sz="2400" dirty="0" smtClean="0"/>
          </a:p>
          <a:p>
            <a:pPr marL="0" indent="0">
              <a:buNone/>
            </a:pPr>
            <a:endParaRPr lang="en-US" sz="2400" dirty="0" smtClean="0"/>
          </a:p>
        </p:txBody>
      </p:sp>
      <p:sp>
        <p:nvSpPr>
          <p:cNvPr id="7" name="Content Placeholder 2"/>
          <p:cNvSpPr txBox="1">
            <a:spLocks/>
          </p:cNvSpPr>
          <p:nvPr/>
        </p:nvSpPr>
        <p:spPr bwMode="auto">
          <a:xfrm>
            <a:off x="867899" y="4949455"/>
            <a:ext cx="7808270" cy="8984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96"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a:buFont typeface="Wingdings" pitchFamily="-96" charset="2"/>
              <a:buNone/>
            </a:pPr>
            <a:r>
              <a:rPr lang="en-US" sz="2000" dirty="0" err="1" smtClean="0"/>
              <a:t>evalA</a:t>
            </a:r>
            <a:r>
              <a:rPr lang="en-US" sz="2000" dirty="0" smtClean="0"/>
              <a:t> :: (Bindings, State, a) -&gt; (Bindings, </a:t>
            </a:r>
            <a:r>
              <a:rPr lang="en-US" sz="2000" dirty="0" err="1" smtClean="0"/>
              <a:t>StateUpdates</a:t>
            </a:r>
            <a:r>
              <a:rPr lang="en-US" sz="2000" dirty="0" smtClean="0"/>
              <a:t>)</a:t>
            </a:r>
          </a:p>
          <a:p>
            <a:pPr marL="0" indent="0">
              <a:buNone/>
            </a:pPr>
            <a:r>
              <a:rPr lang="en-US" sz="2000" dirty="0" err="1" smtClean="0"/>
              <a:t>evalE</a:t>
            </a:r>
            <a:r>
              <a:rPr lang="en-US" sz="2000" dirty="0" smtClean="0"/>
              <a:t> :: </a:t>
            </a:r>
            <a:r>
              <a:rPr lang="en-US" sz="2000" dirty="0"/>
              <a:t>(Bindings, State, </a:t>
            </a:r>
            <a:r>
              <a:rPr lang="en-US" sz="2000" dirty="0" smtClean="0"/>
              <a:t>e) </a:t>
            </a:r>
            <a:r>
              <a:rPr lang="en-US" sz="2000" dirty="0"/>
              <a:t>-&gt; </a:t>
            </a:r>
            <a:r>
              <a:rPr lang="en-US" sz="2000" dirty="0" smtClean="0"/>
              <a:t>Value</a:t>
            </a:r>
          </a:p>
          <a:p>
            <a:pPr marL="0" indent="0">
              <a:buFont typeface="Wingdings" pitchFamily="-96" charset="2"/>
              <a:buNone/>
            </a:pPr>
            <a:endParaRPr lang="en-US" sz="2000" dirty="0" smtClean="0"/>
          </a:p>
        </p:txBody>
      </p:sp>
      <p:sp>
        <p:nvSpPr>
          <p:cNvPr id="8" name="TextBox 7"/>
          <p:cNvSpPr txBox="1"/>
          <p:nvPr/>
        </p:nvSpPr>
        <p:spPr>
          <a:xfrm>
            <a:off x="6081823" y="1254641"/>
            <a:ext cx="859531" cy="369332"/>
          </a:xfrm>
          <a:prstGeom prst="rect">
            <a:avLst/>
          </a:prstGeom>
          <a:noFill/>
        </p:spPr>
        <p:txBody>
          <a:bodyPr wrap="none" rtlCol="0">
            <a:spAutoFit/>
          </a:bodyPr>
          <a:lstStyle/>
          <a:p>
            <a:pPr>
              <a:buNone/>
            </a:pPr>
            <a:r>
              <a:rPr lang="en-US" dirty="0" smtClean="0">
                <a:latin typeface="Comic Sans MS" pitchFamily="66" charset="0"/>
              </a:rPr>
              <a:t>guard</a:t>
            </a:r>
          </a:p>
        </p:txBody>
      </p:sp>
      <p:sp>
        <p:nvSpPr>
          <p:cNvPr id="9" name="TextBox 8"/>
          <p:cNvSpPr txBox="1"/>
          <p:nvPr/>
        </p:nvSpPr>
        <p:spPr>
          <a:xfrm>
            <a:off x="6081823" y="1624709"/>
            <a:ext cx="909223" cy="369332"/>
          </a:xfrm>
          <a:prstGeom prst="rect">
            <a:avLst/>
          </a:prstGeom>
          <a:noFill/>
        </p:spPr>
        <p:txBody>
          <a:bodyPr wrap="none" rtlCol="0">
            <a:spAutoFit/>
          </a:bodyPr>
          <a:lstStyle/>
          <a:p>
            <a:pPr>
              <a:buNone/>
            </a:pPr>
            <a:r>
              <a:rPr lang="en-US" dirty="0" smtClean="0">
                <a:latin typeface="Comic Sans MS" pitchFamily="66" charset="0"/>
              </a:rPr>
              <a:t>action</a:t>
            </a:r>
          </a:p>
        </p:txBody>
      </p:sp>
      <p:sp>
        <p:nvSpPr>
          <p:cNvPr id="12" name="Freeform 11"/>
          <p:cNvSpPr/>
          <p:nvPr/>
        </p:nvSpPr>
        <p:spPr>
          <a:xfrm>
            <a:off x="3455581" y="1416274"/>
            <a:ext cx="2626242" cy="433791"/>
          </a:xfrm>
          <a:custGeom>
            <a:avLst/>
            <a:gdLst>
              <a:gd name="connsiteX0" fmla="*/ 2626242 w 2626242"/>
              <a:gd name="connsiteY0" fmla="*/ 61652 h 433791"/>
              <a:gd name="connsiteX1" fmla="*/ 1137684 w 2626242"/>
              <a:gd name="connsiteY1" fmla="*/ 29754 h 433791"/>
              <a:gd name="connsiteX2" fmla="*/ 0 w 2626242"/>
              <a:gd name="connsiteY2" fmla="*/ 433791 h 433791"/>
            </a:gdLst>
            <a:ahLst/>
            <a:cxnLst>
              <a:cxn ang="0">
                <a:pos x="connsiteX0" y="connsiteY0"/>
              </a:cxn>
              <a:cxn ang="0">
                <a:pos x="connsiteX1" y="connsiteY1"/>
              </a:cxn>
              <a:cxn ang="0">
                <a:pos x="connsiteX2" y="connsiteY2"/>
              </a:cxn>
            </a:cxnLst>
            <a:rect l="l" t="t" r="r" b="b"/>
            <a:pathLst>
              <a:path w="2626242" h="433791">
                <a:moveTo>
                  <a:pt x="2626242" y="61652"/>
                </a:moveTo>
                <a:cubicBezTo>
                  <a:pt x="2100816" y="14691"/>
                  <a:pt x="1575391" y="-32269"/>
                  <a:pt x="1137684" y="29754"/>
                </a:cubicBezTo>
                <a:cubicBezTo>
                  <a:pt x="699977" y="91777"/>
                  <a:pt x="349988" y="262784"/>
                  <a:pt x="0" y="433791"/>
                </a:cubicBezTo>
              </a:path>
            </a:pathLst>
          </a:custGeom>
          <a:ln>
            <a:solidFill>
              <a:srgbClr val="FF0000"/>
            </a:solidFill>
          </a:ln>
        </p:spPr>
        <p:txBody>
          <a:bodyPr rtlCol="0" anchor="ctr"/>
          <a:lstStyle/>
          <a:p>
            <a:pPr algn="ctr"/>
            <a:endParaRPr lang="en-US"/>
          </a:p>
        </p:txBody>
      </p:sp>
      <p:sp>
        <p:nvSpPr>
          <p:cNvPr id="13" name="Freeform 12"/>
          <p:cNvSpPr/>
          <p:nvPr/>
        </p:nvSpPr>
        <p:spPr>
          <a:xfrm>
            <a:off x="3853448" y="1777145"/>
            <a:ext cx="2196477" cy="216896"/>
          </a:xfrm>
          <a:custGeom>
            <a:avLst/>
            <a:gdLst>
              <a:gd name="connsiteX0" fmla="*/ 2626242 w 2626242"/>
              <a:gd name="connsiteY0" fmla="*/ 61652 h 433791"/>
              <a:gd name="connsiteX1" fmla="*/ 1137684 w 2626242"/>
              <a:gd name="connsiteY1" fmla="*/ 29754 h 433791"/>
              <a:gd name="connsiteX2" fmla="*/ 0 w 2626242"/>
              <a:gd name="connsiteY2" fmla="*/ 433791 h 433791"/>
            </a:gdLst>
            <a:ahLst/>
            <a:cxnLst>
              <a:cxn ang="0">
                <a:pos x="connsiteX0" y="connsiteY0"/>
              </a:cxn>
              <a:cxn ang="0">
                <a:pos x="connsiteX1" y="connsiteY1"/>
              </a:cxn>
              <a:cxn ang="0">
                <a:pos x="connsiteX2" y="connsiteY2"/>
              </a:cxn>
            </a:cxnLst>
            <a:rect l="l" t="t" r="r" b="b"/>
            <a:pathLst>
              <a:path w="2626242" h="433791">
                <a:moveTo>
                  <a:pt x="2626242" y="61652"/>
                </a:moveTo>
                <a:cubicBezTo>
                  <a:pt x="2100816" y="14691"/>
                  <a:pt x="1575391" y="-32269"/>
                  <a:pt x="1137684" y="29754"/>
                </a:cubicBezTo>
                <a:cubicBezTo>
                  <a:pt x="699977" y="91777"/>
                  <a:pt x="349988" y="262784"/>
                  <a:pt x="0" y="433791"/>
                </a:cubicBezTo>
              </a:path>
            </a:pathLst>
          </a:custGeom>
          <a:ln>
            <a:solidFill>
              <a:srgbClr val="FF0000"/>
            </a:solidFill>
          </a:ln>
        </p:spPr>
        <p:txBody>
          <a:bodyPr rtlCol="0" anchor="ctr"/>
          <a:lstStyle/>
          <a:p>
            <a:pPr algn="ctr"/>
            <a:endParaRPr lang="en-US"/>
          </a:p>
        </p:txBody>
      </p:sp>
      <p:sp>
        <p:nvSpPr>
          <p:cNvPr id="14" name="TextBox 13"/>
          <p:cNvSpPr txBox="1"/>
          <p:nvPr/>
        </p:nvSpPr>
        <p:spPr>
          <a:xfrm>
            <a:off x="6081823" y="1907170"/>
            <a:ext cx="2594346" cy="707886"/>
          </a:xfrm>
          <a:prstGeom prst="rect">
            <a:avLst/>
          </a:prstGeom>
          <a:noFill/>
        </p:spPr>
        <p:txBody>
          <a:bodyPr wrap="square" rtlCol="0" anchor="ctr">
            <a:spAutoFit/>
          </a:bodyPr>
          <a:lstStyle/>
          <a:p>
            <a:pPr>
              <a:buNone/>
            </a:pPr>
            <a:r>
              <a:rPr lang="en-US" dirty="0" smtClean="0">
                <a:latin typeface="Comic Sans MS" pitchFamily="66" charset="0"/>
              </a:rPr>
              <a:t>simplest action: register assignment</a:t>
            </a:r>
          </a:p>
        </p:txBody>
      </p:sp>
      <p:sp>
        <p:nvSpPr>
          <p:cNvPr id="15" name="Freeform 14"/>
          <p:cNvSpPr/>
          <p:nvPr/>
        </p:nvSpPr>
        <p:spPr>
          <a:xfrm>
            <a:off x="3701048" y="2231494"/>
            <a:ext cx="2348876" cy="216896"/>
          </a:xfrm>
          <a:custGeom>
            <a:avLst/>
            <a:gdLst>
              <a:gd name="connsiteX0" fmla="*/ 2626242 w 2626242"/>
              <a:gd name="connsiteY0" fmla="*/ 61652 h 433791"/>
              <a:gd name="connsiteX1" fmla="*/ 1137684 w 2626242"/>
              <a:gd name="connsiteY1" fmla="*/ 29754 h 433791"/>
              <a:gd name="connsiteX2" fmla="*/ 0 w 2626242"/>
              <a:gd name="connsiteY2" fmla="*/ 433791 h 433791"/>
            </a:gdLst>
            <a:ahLst/>
            <a:cxnLst>
              <a:cxn ang="0">
                <a:pos x="connsiteX0" y="connsiteY0"/>
              </a:cxn>
              <a:cxn ang="0">
                <a:pos x="connsiteX1" y="connsiteY1"/>
              </a:cxn>
              <a:cxn ang="0">
                <a:pos x="connsiteX2" y="connsiteY2"/>
              </a:cxn>
            </a:cxnLst>
            <a:rect l="l" t="t" r="r" b="b"/>
            <a:pathLst>
              <a:path w="2626242" h="433791">
                <a:moveTo>
                  <a:pt x="2626242" y="61652"/>
                </a:moveTo>
                <a:cubicBezTo>
                  <a:pt x="2100816" y="14691"/>
                  <a:pt x="1575391" y="-32269"/>
                  <a:pt x="1137684" y="29754"/>
                </a:cubicBezTo>
                <a:cubicBezTo>
                  <a:pt x="699977" y="91777"/>
                  <a:pt x="349988" y="262784"/>
                  <a:pt x="0" y="433791"/>
                </a:cubicBezTo>
              </a:path>
            </a:pathLst>
          </a:custGeom>
          <a:ln>
            <a:solidFill>
              <a:srgbClr val="FF0000"/>
            </a:solidFill>
          </a:ln>
        </p:spPr>
        <p:txBody>
          <a:bodyPr rtlCol="0" anchor="ctr"/>
          <a:lstStyle/>
          <a:p>
            <a:pPr algn="ctr"/>
            <a:endParaRPr lang="en-US"/>
          </a:p>
        </p:txBody>
      </p:sp>
      <p:sp>
        <p:nvSpPr>
          <p:cNvPr id="16" name="TextBox 15"/>
          <p:cNvSpPr txBox="1"/>
          <p:nvPr/>
        </p:nvSpPr>
        <p:spPr>
          <a:xfrm>
            <a:off x="6081823" y="2975407"/>
            <a:ext cx="2594346" cy="369332"/>
          </a:xfrm>
          <a:prstGeom prst="rect">
            <a:avLst/>
          </a:prstGeom>
          <a:noFill/>
        </p:spPr>
        <p:txBody>
          <a:bodyPr wrap="square" rtlCol="0">
            <a:spAutoFit/>
          </a:bodyPr>
          <a:lstStyle/>
          <a:p>
            <a:pPr>
              <a:buNone/>
            </a:pPr>
            <a:r>
              <a:rPr lang="en-US" dirty="0" smtClean="0">
                <a:latin typeface="Comic Sans MS" pitchFamily="66" charset="0"/>
              </a:rPr>
              <a:t>conditional action</a:t>
            </a:r>
          </a:p>
        </p:txBody>
      </p:sp>
      <p:sp>
        <p:nvSpPr>
          <p:cNvPr id="17" name="Freeform 16"/>
          <p:cNvSpPr/>
          <p:nvPr/>
        </p:nvSpPr>
        <p:spPr>
          <a:xfrm>
            <a:off x="3701049" y="3085642"/>
            <a:ext cx="2348876" cy="216896"/>
          </a:xfrm>
          <a:custGeom>
            <a:avLst/>
            <a:gdLst>
              <a:gd name="connsiteX0" fmla="*/ 2626242 w 2626242"/>
              <a:gd name="connsiteY0" fmla="*/ 61652 h 433791"/>
              <a:gd name="connsiteX1" fmla="*/ 1137684 w 2626242"/>
              <a:gd name="connsiteY1" fmla="*/ 29754 h 433791"/>
              <a:gd name="connsiteX2" fmla="*/ 0 w 2626242"/>
              <a:gd name="connsiteY2" fmla="*/ 433791 h 433791"/>
            </a:gdLst>
            <a:ahLst/>
            <a:cxnLst>
              <a:cxn ang="0">
                <a:pos x="connsiteX0" y="connsiteY0"/>
              </a:cxn>
              <a:cxn ang="0">
                <a:pos x="connsiteX1" y="connsiteY1"/>
              </a:cxn>
              <a:cxn ang="0">
                <a:pos x="connsiteX2" y="connsiteY2"/>
              </a:cxn>
            </a:cxnLst>
            <a:rect l="l" t="t" r="r" b="b"/>
            <a:pathLst>
              <a:path w="2626242" h="433791">
                <a:moveTo>
                  <a:pt x="2626242" y="61652"/>
                </a:moveTo>
                <a:cubicBezTo>
                  <a:pt x="2100816" y="14691"/>
                  <a:pt x="1575391" y="-32269"/>
                  <a:pt x="1137684" y="29754"/>
                </a:cubicBezTo>
                <a:cubicBezTo>
                  <a:pt x="699977" y="91777"/>
                  <a:pt x="349988" y="262784"/>
                  <a:pt x="0" y="433791"/>
                </a:cubicBezTo>
              </a:path>
            </a:pathLst>
          </a:custGeom>
          <a:ln>
            <a:solidFill>
              <a:srgbClr val="FF0000"/>
            </a:solidFill>
          </a:ln>
        </p:spPr>
        <p:txBody>
          <a:bodyPr rtlCol="0" anchor="ctr"/>
          <a:lstStyle/>
          <a:p>
            <a:pPr algn="ctr"/>
            <a:endParaRPr lang="en-US"/>
          </a:p>
        </p:txBody>
      </p:sp>
      <p:sp>
        <p:nvSpPr>
          <p:cNvPr id="18" name="TextBox 17"/>
          <p:cNvSpPr txBox="1"/>
          <p:nvPr/>
        </p:nvSpPr>
        <p:spPr>
          <a:xfrm>
            <a:off x="6081823" y="3389022"/>
            <a:ext cx="1144774" cy="369332"/>
          </a:xfrm>
          <a:prstGeom prst="rect">
            <a:avLst/>
          </a:prstGeom>
          <a:noFill/>
        </p:spPr>
        <p:txBody>
          <a:bodyPr wrap="square" rtlCol="0">
            <a:spAutoFit/>
          </a:bodyPr>
          <a:lstStyle/>
          <a:p>
            <a:pPr>
              <a:buNone/>
            </a:pPr>
            <a:r>
              <a:rPr lang="en-US" dirty="0" smtClean="0">
                <a:latin typeface="Comic Sans MS" pitchFamily="66" charset="0"/>
              </a:rPr>
              <a:t>binding</a:t>
            </a:r>
          </a:p>
        </p:txBody>
      </p:sp>
      <p:sp>
        <p:nvSpPr>
          <p:cNvPr id="19" name="Freeform 18"/>
          <p:cNvSpPr/>
          <p:nvPr/>
        </p:nvSpPr>
        <p:spPr>
          <a:xfrm>
            <a:off x="3917246" y="3541789"/>
            <a:ext cx="2164577" cy="216896"/>
          </a:xfrm>
          <a:custGeom>
            <a:avLst/>
            <a:gdLst>
              <a:gd name="connsiteX0" fmla="*/ 2626242 w 2626242"/>
              <a:gd name="connsiteY0" fmla="*/ 61652 h 433791"/>
              <a:gd name="connsiteX1" fmla="*/ 1137684 w 2626242"/>
              <a:gd name="connsiteY1" fmla="*/ 29754 h 433791"/>
              <a:gd name="connsiteX2" fmla="*/ 0 w 2626242"/>
              <a:gd name="connsiteY2" fmla="*/ 433791 h 433791"/>
            </a:gdLst>
            <a:ahLst/>
            <a:cxnLst>
              <a:cxn ang="0">
                <a:pos x="connsiteX0" y="connsiteY0"/>
              </a:cxn>
              <a:cxn ang="0">
                <a:pos x="connsiteX1" y="connsiteY1"/>
              </a:cxn>
              <a:cxn ang="0">
                <a:pos x="connsiteX2" y="connsiteY2"/>
              </a:cxn>
            </a:cxnLst>
            <a:rect l="l" t="t" r="r" b="b"/>
            <a:pathLst>
              <a:path w="2626242" h="433791">
                <a:moveTo>
                  <a:pt x="2626242" y="61652"/>
                </a:moveTo>
                <a:cubicBezTo>
                  <a:pt x="2100816" y="14691"/>
                  <a:pt x="1575391" y="-32269"/>
                  <a:pt x="1137684" y="29754"/>
                </a:cubicBezTo>
                <a:cubicBezTo>
                  <a:pt x="699977" y="91777"/>
                  <a:pt x="349988" y="262784"/>
                  <a:pt x="0" y="433791"/>
                </a:cubicBezTo>
              </a:path>
            </a:pathLst>
          </a:custGeom>
          <a:ln>
            <a:solidFill>
              <a:srgbClr val="FF0000"/>
            </a:solidFill>
          </a:ln>
        </p:spPr>
        <p:txBody>
          <a:bodyPr rtlCol="0" anchor="ctr"/>
          <a:lstStyle/>
          <a:p>
            <a:pPr algn="ctr"/>
            <a:endParaRPr lang="en-US"/>
          </a:p>
        </p:txBody>
      </p:sp>
      <p:sp>
        <p:nvSpPr>
          <p:cNvPr id="20" name="TextBox 19"/>
          <p:cNvSpPr txBox="1"/>
          <p:nvPr/>
        </p:nvSpPr>
        <p:spPr>
          <a:xfrm>
            <a:off x="6081823" y="2586890"/>
            <a:ext cx="2594346" cy="369332"/>
          </a:xfrm>
          <a:prstGeom prst="rect">
            <a:avLst/>
          </a:prstGeom>
          <a:noFill/>
        </p:spPr>
        <p:txBody>
          <a:bodyPr wrap="square" rtlCol="0">
            <a:spAutoFit/>
          </a:bodyPr>
          <a:lstStyle/>
          <a:p>
            <a:pPr>
              <a:buNone/>
            </a:pPr>
            <a:r>
              <a:rPr lang="en-US" dirty="0" smtClean="0">
                <a:latin typeface="Comic Sans MS" pitchFamily="66" charset="0"/>
              </a:rPr>
              <a:t>parallel action</a:t>
            </a:r>
            <a:r>
              <a:rPr lang="en-US" dirty="0">
                <a:latin typeface="Comic Sans MS" pitchFamily="66" charset="0"/>
              </a:rPr>
              <a:t>s</a:t>
            </a:r>
            <a:endParaRPr lang="en-US" dirty="0" smtClean="0">
              <a:latin typeface="Comic Sans MS" pitchFamily="66" charset="0"/>
            </a:endParaRPr>
          </a:p>
        </p:txBody>
      </p:sp>
      <p:sp>
        <p:nvSpPr>
          <p:cNvPr id="21" name="Freeform 20"/>
          <p:cNvSpPr/>
          <p:nvPr/>
        </p:nvSpPr>
        <p:spPr>
          <a:xfrm>
            <a:off x="3701048" y="2663108"/>
            <a:ext cx="2348876" cy="216896"/>
          </a:xfrm>
          <a:custGeom>
            <a:avLst/>
            <a:gdLst>
              <a:gd name="connsiteX0" fmla="*/ 2626242 w 2626242"/>
              <a:gd name="connsiteY0" fmla="*/ 61652 h 433791"/>
              <a:gd name="connsiteX1" fmla="*/ 1137684 w 2626242"/>
              <a:gd name="connsiteY1" fmla="*/ 29754 h 433791"/>
              <a:gd name="connsiteX2" fmla="*/ 0 w 2626242"/>
              <a:gd name="connsiteY2" fmla="*/ 433791 h 433791"/>
            </a:gdLst>
            <a:ahLst/>
            <a:cxnLst>
              <a:cxn ang="0">
                <a:pos x="connsiteX0" y="connsiteY0"/>
              </a:cxn>
              <a:cxn ang="0">
                <a:pos x="connsiteX1" y="connsiteY1"/>
              </a:cxn>
              <a:cxn ang="0">
                <a:pos x="connsiteX2" y="connsiteY2"/>
              </a:cxn>
            </a:cxnLst>
            <a:rect l="l" t="t" r="r" b="b"/>
            <a:pathLst>
              <a:path w="2626242" h="433791">
                <a:moveTo>
                  <a:pt x="2626242" y="61652"/>
                </a:moveTo>
                <a:cubicBezTo>
                  <a:pt x="2100816" y="14691"/>
                  <a:pt x="1575391" y="-32269"/>
                  <a:pt x="1137684" y="29754"/>
                </a:cubicBezTo>
                <a:cubicBezTo>
                  <a:pt x="699977" y="91777"/>
                  <a:pt x="349988" y="262784"/>
                  <a:pt x="0" y="433791"/>
                </a:cubicBezTo>
              </a:path>
            </a:pathLst>
          </a:custGeom>
          <a:ln>
            <a:solidFill>
              <a:srgbClr val="FF0000"/>
            </a:solidFill>
          </a:ln>
        </p:spPr>
        <p:txBody>
          <a:bodyPr rtlCol="0" anchor="ctr"/>
          <a:lstStyle/>
          <a:p>
            <a:pPr algn="ctr"/>
            <a:endParaRPr lang="en-US"/>
          </a:p>
        </p:txBody>
      </p:sp>
      <p:sp>
        <p:nvSpPr>
          <p:cNvPr id="22" name="TextBox 21"/>
          <p:cNvSpPr txBox="1"/>
          <p:nvPr/>
        </p:nvSpPr>
        <p:spPr>
          <a:xfrm>
            <a:off x="6099545" y="4041152"/>
            <a:ext cx="1492101" cy="369332"/>
          </a:xfrm>
          <a:prstGeom prst="rect">
            <a:avLst/>
          </a:prstGeom>
          <a:noFill/>
        </p:spPr>
        <p:txBody>
          <a:bodyPr wrap="square" rtlCol="0">
            <a:spAutoFit/>
          </a:bodyPr>
          <a:lstStyle/>
          <a:p>
            <a:pPr>
              <a:buNone/>
            </a:pPr>
            <a:r>
              <a:rPr lang="en-US" dirty="0" smtClean="0">
                <a:latin typeface="Comic Sans MS" pitchFamily="66" charset="0"/>
              </a:rPr>
              <a:t>expression</a:t>
            </a:r>
          </a:p>
        </p:txBody>
      </p:sp>
      <p:sp>
        <p:nvSpPr>
          <p:cNvPr id="23" name="Freeform 22"/>
          <p:cNvSpPr/>
          <p:nvPr/>
        </p:nvSpPr>
        <p:spPr>
          <a:xfrm>
            <a:off x="5337544" y="4193919"/>
            <a:ext cx="762002" cy="45719"/>
          </a:xfrm>
          <a:custGeom>
            <a:avLst/>
            <a:gdLst>
              <a:gd name="connsiteX0" fmla="*/ 2626242 w 2626242"/>
              <a:gd name="connsiteY0" fmla="*/ 61652 h 433791"/>
              <a:gd name="connsiteX1" fmla="*/ 1137684 w 2626242"/>
              <a:gd name="connsiteY1" fmla="*/ 29754 h 433791"/>
              <a:gd name="connsiteX2" fmla="*/ 0 w 2626242"/>
              <a:gd name="connsiteY2" fmla="*/ 433791 h 433791"/>
            </a:gdLst>
            <a:ahLst/>
            <a:cxnLst>
              <a:cxn ang="0">
                <a:pos x="connsiteX0" y="connsiteY0"/>
              </a:cxn>
              <a:cxn ang="0">
                <a:pos x="connsiteX1" y="connsiteY1"/>
              </a:cxn>
              <a:cxn ang="0">
                <a:pos x="connsiteX2" y="connsiteY2"/>
              </a:cxn>
            </a:cxnLst>
            <a:rect l="l" t="t" r="r" b="b"/>
            <a:pathLst>
              <a:path w="2626242" h="433791">
                <a:moveTo>
                  <a:pt x="2626242" y="61652"/>
                </a:moveTo>
                <a:cubicBezTo>
                  <a:pt x="2100816" y="14691"/>
                  <a:pt x="1575391" y="-32269"/>
                  <a:pt x="1137684" y="29754"/>
                </a:cubicBezTo>
                <a:cubicBezTo>
                  <a:pt x="699977" y="91777"/>
                  <a:pt x="349988" y="262784"/>
                  <a:pt x="0" y="433791"/>
                </a:cubicBezTo>
              </a:path>
            </a:pathLst>
          </a:custGeom>
          <a:ln>
            <a:solidFill>
              <a:srgbClr val="FF0000"/>
            </a:solidFill>
          </a:ln>
        </p:spPr>
        <p:txBody>
          <a:bodyPr rtlCol="0" anchor="ctr"/>
          <a:lstStyle/>
          <a:p>
            <a:pPr algn="ctr"/>
            <a:endParaRPr lang="en-US"/>
          </a:p>
        </p:txBody>
      </p:sp>
      <p:sp>
        <p:nvSpPr>
          <p:cNvPr id="24" name="TextBox 23"/>
          <p:cNvSpPr txBox="1"/>
          <p:nvPr/>
        </p:nvSpPr>
        <p:spPr>
          <a:xfrm>
            <a:off x="3873781" y="5847907"/>
            <a:ext cx="1197935" cy="646331"/>
          </a:xfrm>
          <a:prstGeom prst="rect">
            <a:avLst/>
          </a:prstGeom>
          <a:noFill/>
        </p:spPr>
        <p:txBody>
          <a:bodyPr wrap="square" rtlCol="0">
            <a:spAutoFit/>
          </a:bodyPr>
          <a:lstStyle/>
          <a:p>
            <a:pPr>
              <a:buNone/>
            </a:pPr>
            <a:r>
              <a:rPr lang="en-US" dirty="0" smtClean="0">
                <a:latin typeface="Comic Sans MS" pitchFamily="66" charset="0"/>
              </a:rPr>
              <a:t>register values</a:t>
            </a:r>
          </a:p>
        </p:txBody>
      </p:sp>
      <p:sp>
        <p:nvSpPr>
          <p:cNvPr id="25" name="TextBox 24"/>
          <p:cNvSpPr txBox="1"/>
          <p:nvPr/>
        </p:nvSpPr>
        <p:spPr>
          <a:xfrm>
            <a:off x="2328528" y="5847907"/>
            <a:ext cx="1212114" cy="646331"/>
          </a:xfrm>
          <a:prstGeom prst="rect">
            <a:avLst/>
          </a:prstGeom>
          <a:noFill/>
        </p:spPr>
        <p:txBody>
          <a:bodyPr wrap="square" rtlCol="0">
            <a:spAutoFit/>
          </a:bodyPr>
          <a:lstStyle/>
          <a:p>
            <a:pPr>
              <a:buNone/>
            </a:pPr>
            <a:r>
              <a:rPr lang="en-US" dirty="0" smtClean="0">
                <a:latin typeface="Comic Sans MS" pitchFamily="66" charset="0"/>
              </a:rPr>
              <a:t>variable bindings</a:t>
            </a:r>
          </a:p>
        </p:txBody>
      </p:sp>
      <p:cxnSp>
        <p:nvCxnSpPr>
          <p:cNvPr id="27" name="Straight Connector 26"/>
          <p:cNvCxnSpPr/>
          <p:nvPr/>
        </p:nvCxnSpPr>
        <p:spPr bwMode="auto">
          <a:xfrm>
            <a:off x="2626242" y="5676900"/>
            <a:ext cx="116958" cy="218632"/>
          </a:xfrm>
          <a:prstGeom prst="line">
            <a:avLst/>
          </a:prstGeom>
          <a:noFill/>
          <a:ln w="190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a:off x="4131192" y="5686425"/>
            <a:ext cx="116958" cy="218632"/>
          </a:xfrm>
          <a:prstGeom prst="line">
            <a:avLst/>
          </a:prstGeom>
          <a:noFill/>
          <a:ln w="19050" cap="flat" cmpd="sng" algn="ctr">
            <a:solidFill>
              <a:srgbClr val="FF0000"/>
            </a:solidFill>
            <a:prstDash val="solid"/>
            <a:round/>
            <a:headEnd type="none" w="med" len="med"/>
            <a:tailEnd type="none" w="med" len="med"/>
          </a:ln>
          <a:effectLst/>
        </p:spPr>
      </p:cxnSp>
      <p:sp>
        <p:nvSpPr>
          <p:cNvPr id="10" name="Date Placeholder 9"/>
          <p:cNvSpPr>
            <a:spLocks noGrp="1"/>
          </p:cNvSpPr>
          <p:nvPr>
            <p:ph type="dt" sz="half" idx="10"/>
          </p:nvPr>
        </p:nvSpPr>
        <p:spPr/>
        <p:txBody>
          <a:bodyPr/>
          <a:lstStyle/>
          <a:p>
            <a:pPr>
              <a:defRPr/>
            </a:pPr>
            <a:r>
              <a:rPr lang="en-US" smtClean="0"/>
              <a:t>1/8/2013</a:t>
            </a:r>
            <a:endParaRPr lang="en-US" dirty="0"/>
          </a:p>
        </p:txBody>
      </p:sp>
      <p:sp>
        <p:nvSpPr>
          <p:cNvPr id="11" name="Footer Placeholder 10"/>
          <p:cNvSpPr>
            <a:spLocks noGrp="1"/>
          </p:cNvSpPr>
          <p:nvPr>
            <p:ph type="ftr" sz="quarter" idx="12"/>
          </p:nvPr>
        </p:nvSpPr>
        <p:spPr/>
        <p:txBody>
          <a:bodyPr/>
          <a:lstStyle/>
          <a:p>
            <a:pPr>
              <a:defRPr/>
            </a:pPr>
            <a:r>
              <a:rPr lang="en-US" smtClean="0"/>
              <a:t>Bluespec at Beihang</a:t>
            </a:r>
            <a:endParaRPr lang="en-US" dirty="0"/>
          </a:p>
        </p:txBody>
      </p:sp>
      <p:sp>
        <p:nvSpPr>
          <p:cNvPr id="26" name="Slide Number Placeholder 25"/>
          <p:cNvSpPr>
            <a:spLocks noGrp="1"/>
          </p:cNvSpPr>
          <p:nvPr>
            <p:ph type="sldNum" sz="quarter" idx="11"/>
          </p:nvPr>
        </p:nvSpPr>
        <p:spPr/>
        <p:txBody>
          <a:bodyPr/>
          <a:lstStyle/>
          <a:p>
            <a:pPr>
              <a:defRPr/>
            </a:pPr>
            <a:r>
              <a:rPr lang="en-US" smtClean="0"/>
              <a:t>M08-</a:t>
            </a:r>
            <a:fld id="{4F9502F6-954B-46E9-AC05-33DEDF4CA0BF}" type="slidenum">
              <a:rPr lang="en-US" smtClean="0"/>
              <a:pPr>
                <a:defRPr/>
              </a:pPr>
              <a:t>5</a:t>
            </a:fld>
            <a:endParaRPr lang="en-US" dirty="0"/>
          </a:p>
        </p:txBody>
      </p:sp>
    </p:spTree>
    <p:extLst>
      <p:ext uri="{BB962C8B-B14F-4D97-AF65-F5344CB8AC3E}">
        <p14:creationId xmlns="" xmlns:p14="http://schemas.microsoft.com/office/powerpoint/2010/main" val="26285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P spid="13" grpId="0" animBg="1"/>
      <p:bldP spid="14" grpId="0"/>
      <p:bldP spid="15" grpId="0" animBg="1"/>
      <p:bldP spid="16" grpId="0"/>
      <p:bldP spid="17" grpId="0" animBg="1"/>
      <p:bldP spid="18" grpId="0"/>
      <p:bldP spid="19" grpId="0" animBg="1"/>
      <p:bldP spid="20" grpId="0"/>
      <p:bldP spid="21" grpId="0" animBg="1"/>
      <p:bldP spid="22" grpId="0"/>
      <p:bldP spid="23" grpId="0" animBg="1"/>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a:t>
            </a:r>
            <a:r>
              <a:rPr lang="en-US" dirty="0" err="1" smtClean="0"/>
              <a:t>Bluespec</a:t>
            </a:r>
            <a:r>
              <a:rPr lang="en-US" dirty="0" smtClean="0"/>
              <a:t> rules</a:t>
            </a:r>
            <a:endParaRPr lang="en-US" dirty="0"/>
          </a:p>
        </p:txBody>
      </p:sp>
      <p:sp>
        <p:nvSpPr>
          <p:cNvPr id="3" name="Content Placeholder 2"/>
          <p:cNvSpPr>
            <a:spLocks noGrp="1"/>
          </p:cNvSpPr>
          <p:nvPr>
            <p:ph idx="1"/>
          </p:nvPr>
        </p:nvSpPr>
        <p:spPr>
          <a:xfrm>
            <a:off x="648193" y="1516571"/>
            <a:ext cx="8329551" cy="4504224"/>
          </a:xfrm>
        </p:spPr>
        <p:txBody>
          <a:bodyPr/>
          <a:lstStyle/>
          <a:p>
            <a:r>
              <a:rPr lang="en-US" sz="2400" dirty="0" smtClean="0"/>
              <a:t>A legal </a:t>
            </a:r>
            <a:r>
              <a:rPr lang="en-US" sz="2400" dirty="0" err="1" smtClean="0"/>
              <a:t>Bluespec</a:t>
            </a:r>
            <a:r>
              <a:rPr lang="en-US" sz="2400" dirty="0" smtClean="0"/>
              <a:t> rule does not contain </a:t>
            </a:r>
            <a:r>
              <a:rPr lang="en-US" sz="2400" i="1" dirty="0" smtClean="0"/>
              <a:t>multiple assignments</a:t>
            </a:r>
            <a:r>
              <a:rPr lang="en-US" sz="2400" dirty="0" smtClean="0"/>
              <a:t> to the same state element or </a:t>
            </a:r>
            <a:r>
              <a:rPr lang="en-US" sz="2400" i="1" dirty="0" smtClean="0"/>
              <a:t>combinational cycles</a:t>
            </a:r>
          </a:p>
          <a:p>
            <a:r>
              <a:rPr lang="en-US" sz="2400" dirty="0" smtClean="0"/>
              <a:t>Examples: </a:t>
            </a:r>
            <a:r>
              <a:rPr lang="en-US" sz="2400" dirty="0" smtClean="0">
                <a:solidFill>
                  <a:srgbClr val="FF0000"/>
                </a:solidFill>
              </a:rPr>
              <a:t>legal?</a:t>
            </a:r>
            <a:endParaRPr lang="en-US" sz="2000" dirty="0" smtClean="0">
              <a:solidFill>
                <a:srgbClr val="FF0000"/>
              </a:solidFill>
            </a:endParaRPr>
          </a:p>
          <a:p>
            <a:pPr>
              <a:buNone/>
            </a:pPr>
            <a:r>
              <a:rPr lang="en-US" sz="2000" b="1" dirty="0" smtClean="0">
                <a:solidFill>
                  <a:schemeClr val="tx2"/>
                </a:solidFill>
                <a:latin typeface="Courier New" pitchFamily="49" charset="0"/>
                <a:cs typeface="Courier New" pitchFamily="49" charset="0"/>
              </a:rPr>
              <a:t>	  rule </a:t>
            </a:r>
            <a:r>
              <a:rPr lang="en-US" sz="2000" b="1" dirty="0" err="1">
                <a:latin typeface="Courier New" pitchFamily="49" charset="0"/>
                <a:cs typeface="Courier New" pitchFamily="49" charset="0"/>
              </a:rPr>
              <a:t>ra</a:t>
            </a:r>
            <a:r>
              <a:rPr lang="en-US" sz="2000" b="1" dirty="0">
                <a:latin typeface="Courier New" pitchFamily="49" charset="0"/>
                <a:cs typeface="Courier New" pitchFamily="49" charset="0"/>
              </a:rPr>
              <a:t> </a:t>
            </a:r>
            <a:r>
              <a:rPr lang="en-US" sz="2000" b="1" dirty="0" smtClean="0">
                <a:solidFill>
                  <a:schemeClr val="tx2"/>
                </a:solidFill>
                <a:latin typeface="Courier New" pitchFamily="49" charset="0"/>
                <a:cs typeface="Courier New" pitchFamily="49" charset="0"/>
              </a:rPr>
              <a:t>if </a:t>
            </a:r>
            <a:r>
              <a:rPr lang="en-US" sz="2000" b="1" dirty="0" smtClean="0">
                <a:latin typeface="Courier New" pitchFamily="49" charset="0"/>
                <a:cs typeface="Courier New" pitchFamily="49" charset="0"/>
              </a:rPr>
              <a:t>(z&gt;10</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x </a:t>
            </a:r>
            <a:r>
              <a:rPr lang="en-US" sz="2000" b="1" dirty="0">
                <a:latin typeface="Courier New" pitchFamily="49" charset="0"/>
                <a:cs typeface="Courier New" pitchFamily="49" charset="0"/>
              </a:rPr>
              <a:t>&lt;= </a:t>
            </a:r>
            <a:r>
              <a:rPr lang="en-US" sz="2000" b="1" dirty="0" smtClean="0">
                <a:latin typeface="Courier New" pitchFamily="49" charset="0"/>
                <a:cs typeface="Courier New" pitchFamily="49" charset="0"/>
              </a:rPr>
              <a:t>x+1; </a:t>
            </a:r>
            <a:r>
              <a:rPr lang="en-US" sz="2000" b="1" dirty="0" err="1" smtClean="0">
                <a:solidFill>
                  <a:schemeClr val="tx2"/>
                </a:solidFill>
                <a:latin typeface="Courier New" pitchFamily="49" charset="0"/>
                <a:cs typeface="Courier New" pitchFamily="49" charset="0"/>
              </a:rPr>
              <a:t>endrule</a:t>
            </a:r>
            <a:endParaRPr lang="en-US" sz="2000" b="1" dirty="0">
              <a:solidFill>
                <a:schemeClr val="tx2"/>
              </a:solidFill>
              <a:latin typeface="Courier New" pitchFamily="49" charset="0"/>
              <a:cs typeface="Courier New" pitchFamily="49" charset="0"/>
            </a:endParaRPr>
          </a:p>
          <a:p>
            <a:pPr>
              <a:buNone/>
            </a:pPr>
            <a:r>
              <a:rPr lang="en-US" sz="2000" b="1" dirty="0">
                <a:solidFill>
                  <a:schemeClr val="tx2"/>
                </a:solidFill>
                <a:latin typeface="Courier New" pitchFamily="49" charset="0"/>
                <a:cs typeface="Courier New" pitchFamily="49" charset="0"/>
              </a:rPr>
              <a:t>	</a:t>
            </a:r>
            <a:r>
              <a:rPr lang="en-US" sz="2000" b="1" dirty="0" smtClean="0">
                <a:solidFill>
                  <a:schemeClr val="tx2"/>
                </a:solidFill>
                <a:latin typeface="Courier New" pitchFamily="49" charset="0"/>
                <a:cs typeface="Courier New" pitchFamily="49" charset="0"/>
              </a:rPr>
              <a:t>  rule </a:t>
            </a:r>
            <a:r>
              <a:rPr lang="en-US" sz="2000" b="1" dirty="0" err="1" smtClean="0">
                <a:latin typeface="Courier New" pitchFamily="49" charset="0"/>
                <a:cs typeface="Courier New" pitchFamily="49" charset="0"/>
              </a:rPr>
              <a:t>rb</a:t>
            </a:r>
            <a:r>
              <a:rPr lang="en-US" sz="2000" b="1" dirty="0" smtClean="0">
                <a:latin typeface="Courier New" pitchFamily="49" charset="0"/>
                <a:cs typeface="Courier New" pitchFamily="49" charset="0"/>
              </a:rPr>
              <a:t>; </a:t>
            </a:r>
          </a:p>
          <a:p>
            <a:pPr>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x </a:t>
            </a:r>
            <a:r>
              <a:rPr lang="en-US" sz="2000" b="1" dirty="0">
                <a:latin typeface="Courier New" pitchFamily="49" charset="0"/>
                <a:cs typeface="Courier New" pitchFamily="49" charset="0"/>
              </a:rPr>
              <a:t>&lt;= </a:t>
            </a:r>
            <a:r>
              <a:rPr lang="en-US" sz="2000" b="1" dirty="0" smtClean="0">
                <a:latin typeface="Courier New" pitchFamily="49" charset="0"/>
                <a:cs typeface="Courier New" pitchFamily="49" charset="0"/>
              </a:rPr>
              <a:t>x+1; </a:t>
            </a:r>
            <a:r>
              <a:rPr lang="en-US" sz="2000" b="1" dirty="0" smtClean="0">
                <a:solidFill>
                  <a:schemeClr val="tx2"/>
                </a:solidFill>
                <a:latin typeface="Courier New" pitchFamily="49" charset="0"/>
                <a:cs typeface="Courier New" pitchFamily="49" charset="0"/>
              </a:rPr>
              <a:t>if</a:t>
            </a:r>
            <a:r>
              <a:rPr lang="en-US" sz="2000" b="1" dirty="0" smtClean="0">
                <a:latin typeface="Courier New" pitchFamily="49" charset="0"/>
                <a:cs typeface="Courier New" pitchFamily="49" charset="0"/>
              </a:rPr>
              <a:t> (p) x &lt;= 7 </a:t>
            </a:r>
            <a:r>
              <a:rPr lang="en-US" sz="2000" b="1" dirty="0" err="1">
                <a:solidFill>
                  <a:schemeClr val="tx2"/>
                </a:solidFill>
                <a:latin typeface="Courier New" pitchFamily="49" charset="0"/>
                <a:cs typeface="Courier New" pitchFamily="49" charset="0"/>
              </a:rPr>
              <a:t>endrule</a:t>
            </a:r>
            <a:endParaRPr lang="en-US" sz="2000" b="1" dirty="0">
              <a:solidFill>
                <a:schemeClr val="tx2"/>
              </a:solidFill>
              <a:latin typeface="Courier New" pitchFamily="49" charset="0"/>
              <a:cs typeface="Courier New" pitchFamily="49" charset="0"/>
            </a:endParaRPr>
          </a:p>
          <a:p>
            <a:pPr>
              <a:buNone/>
            </a:pPr>
            <a:r>
              <a:rPr lang="en-US" sz="2000" b="1" dirty="0">
                <a:solidFill>
                  <a:schemeClr val="tx2"/>
                </a:solidFill>
                <a:latin typeface="Courier New" pitchFamily="49" charset="0"/>
                <a:cs typeface="Courier New" pitchFamily="49" charset="0"/>
              </a:rPr>
              <a:t>	</a:t>
            </a:r>
            <a:r>
              <a:rPr lang="en-US" sz="2000" b="1" dirty="0" smtClean="0">
                <a:solidFill>
                  <a:schemeClr val="tx2"/>
                </a:solidFill>
                <a:latin typeface="Courier New" pitchFamily="49" charset="0"/>
                <a:cs typeface="Courier New" pitchFamily="49" charset="0"/>
              </a:rPr>
              <a:t>  rule </a:t>
            </a:r>
            <a:r>
              <a:rPr lang="en-US" sz="2000" b="1" dirty="0" err="1" smtClean="0">
                <a:latin typeface="Courier New" pitchFamily="49" charset="0"/>
                <a:cs typeface="Courier New" pitchFamily="49" charset="0"/>
              </a:rPr>
              <a:t>rc</a:t>
            </a:r>
            <a:r>
              <a:rPr lang="en-US" sz="2000" b="1" dirty="0" smtClean="0">
                <a:latin typeface="Courier New" pitchFamily="49" charset="0"/>
                <a:cs typeface="Courier New" pitchFamily="49" charset="0"/>
              </a:rPr>
              <a:t>; </a:t>
            </a:r>
          </a:p>
          <a:p>
            <a:pPr>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x </a:t>
            </a:r>
            <a:r>
              <a:rPr lang="en-US" sz="2000" b="1" dirty="0">
                <a:latin typeface="Courier New" pitchFamily="49" charset="0"/>
                <a:cs typeface="Courier New" pitchFamily="49" charset="0"/>
              </a:rPr>
              <a:t>&lt;= </a:t>
            </a:r>
            <a:r>
              <a:rPr lang="en-US" sz="2000" b="1" dirty="0" smtClean="0">
                <a:latin typeface="Courier New" pitchFamily="49" charset="0"/>
                <a:cs typeface="Courier New" pitchFamily="49" charset="0"/>
              </a:rPr>
              <a:t>y+1</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y </a:t>
            </a:r>
            <a:r>
              <a:rPr lang="en-US" sz="2000" b="1" dirty="0">
                <a:latin typeface="Courier New" pitchFamily="49" charset="0"/>
                <a:cs typeface="Courier New" pitchFamily="49" charset="0"/>
              </a:rPr>
              <a:t>&lt;= </a:t>
            </a:r>
            <a:r>
              <a:rPr lang="en-US" sz="2000" b="1" dirty="0" smtClean="0">
                <a:latin typeface="Courier New" pitchFamily="49" charset="0"/>
                <a:cs typeface="Courier New" pitchFamily="49" charset="0"/>
              </a:rPr>
              <a:t>x+2 </a:t>
            </a:r>
            <a:r>
              <a:rPr lang="en-US" sz="2000" b="1" dirty="0" err="1">
                <a:solidFill>
                  <a:schemeClr val="tx2"/>
                </a:solidFill>
                <a:latin typeface="Courier New" pitchFamily="49" charset="0"/>
                <a:cs typeface="Courier New" pitchFamily="49" charset="0"/>
              </a:rPr>
              <a:t>endrule</a:t>
            </a:r>
            <a:endParaRPr lang="en-US" sz="2000" b="1" dirty="0">
              <a:solidFill>
                <a:schemeClr val="tx2"/>
              </a:solidFill>
              <a:latin typeface="Courier New" pitchFamily="49" charset="0"/>
              <a:cs typeface="Courier New" pitchFamily="49" charset="0"/>
            </a:endParaRPr>
          </a:p>
          <a:p>
            <a:pPr>
              <a:buNone/>
            </a:pPr>
            <a:r>
              <a:rPr lang="en-US" sz="2000" b="1" dirty="0">
                <a:solidFill>
                  <a:schemeClr val="tx2"/>
                </a:solidFill>
                <a:latin typeface="Courier New" pitchFamily="49" charset="0"/>
                <a:cs typeface="Courier New" pitchFamily="49" charset="0"/>
              </a:rPr>
              <a:t>	</a:t>
            </a:r>
            <a:r>
              <a:rPr lang="en-US" sz="2000" b="1" dirty="0" smtClean="0">
                <a:solidFill>
                  <a:schemeClr val="tx2"/>
                </a:solidFill>
                <a:latin typeface="Courier New" pitchFamily="49" charset="0"/>
                <a:cs typeface="Courier New" pitchFamily="49" charset="0"/>
              </a:rPr>
              <a:t>  rule </a:t>
            </a:r>
            <a:r>
              <a:rPr lang="en-US" sz="2000" b="1" dirty="0" err="1" smtClean="0">
                <a:latin typeface="Courier New" pitchFamily="49" charset="0"/>
                <a:cs typeface="Courier New" pitchFamily="49" charset="0"/>
              </a:rPr>
              <a:t>rd</a:t>
            </a:r>
            <a:r>
              <a:rPr lang="en-US" sz="2000" b="1" dirty="0" smtClean="0">
                <a:latin typeface="Courier New" pitchFamily="49" charset="0"/>
                <a:cs typeface="Courier New" pitchFamily="49" charset="0"/>
              </a:rPr>
              <a:t>; </a:t>
            </a:r>
          </a:p>
          <a:p>
            <a:pPr>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t1 = f(t2); t2 = g(t1); x &lt;= t1; </a:t>
            </a:r>
            <a:r>
              <a:rPr lang="en-US" sz="2000" b="1" dirty="0" err="1" smtClean="0">
                <a:solidFill>
                  <a:schemeClr val="tx2"/>
                </a:solidFill>
                <a:latin typeface="Courier New" pitchFamily="49" charset="0"/>
                <a:cs typeface="Courier New" pitchFamily="49" charset="0"/>
              </a:rPr>
              <a:t>endrule</a:t>
            </a:r>
            <a:endParaRPr lang="en-US" sz="2000" b="1" dirty="0">
              <a:solidFill>
                <a:schemeClr val="tx2"/>
              </a:solidFill>
              <a:latin typeface="Courier New" pitchFamily="49" charset="0"/>
              <a:cs typeface="Courier New" pitchFamily="49" charset="0"/>
            </a:endParaRPr>
          </a:p>
          <a:p>
            <a:pPr>
              <a:buNone/>
            </a:pPr>
            <a:endParaRPr lang="en-US" sz="2000" b="1" dirty="0">
              <a:solidFill>
                <a:schemeClr val="tx2"/>
              </a:solidFill>
              <a:latin typeface="Courier New" pitchFamily="49" charset="0"/>
              <a:cs typeface="Courier New" pitchFamily="49" charset="0"/>
            </a:endParaRPr>
          </a:p>
        </p:txBody>
      </p:sp>
      <p:sp>
        <p:nvSpPr>
          <p:cNvPr id="7" name="TextBox 6"/>
          <p:cNvSpPr txBox="1"/>
          <p:nvPr/>
        </p:nvSpPr>
        <p:spPr>
          <a:xfrm>
            <a:off x="711731" y="3836133"/>
            <a:ext cx="502061" cy="400110"/>
          </a:xfrm>
          <a:prstGeom prst="rect">
            <a:avLst/>
          </a:prstGeom>
          <a:noFill/>
        </p:spPr>
        <p:txBody>
          <a:bodyPr wrap="none" rtlCol="0" anchor="t">
            <a:spAutoFit/>
          </a:bodyPr>
          <a:lstStyle/>
          <a:p>
            <a:r>
              <a:rPr lang="en-US" dirty="0" smtClean="0">
                <a:solidFill>
                  <a:srgbClr val="FF0000"/>
                </a:solidFill>
              </a:rPr>
              <a:t>no</a:t>
            </a:r>
            <a:endParaRPr lang="en-US" dirty="0">
              <a:solidFill>
                <a:srgbClr val="FF0000"/>
              </a:solidFill>
            </a:endParaRPr>
          </a:p>
        </p:txBody>
      </p:sp>
      <p:sp>
        <p:nvSpPr>
          <p:cNvPr id="8" name="TextBox 7"/>
          <p:cNvSpPr txBox="1"/>
          <p:nvPr/>
        </p:nvSpPr>
        <p:spPr>
          <a:xfrm>
            <a:off x="711731" y="3086371"/>
            <a:ext cx="620042" cy="400110"/>
          </a:xfrm>
          <a:prstGeom prst="rect">
            <a:avLst/>
          </a:prstGeom>
          <a:noFill/>
        </p:spPr>
        <p:txBody>
          <a:bodyPr wrap="none" rtlCol="0" anchor="t">
            <a:spAutoFit/>
          </a:bodyPr>
          <a:lstStyle/>
          <a:p>
            <a:r>
              <a:rPr lang="en-US" dirty="0" smtClean="0">
                <a:solidFill>
                  <a:srgbClr val="FF0000"/>
                </a:solidFill>
              </a:rPr>
              <a:t>yes</a:t>
            </a:r>
            <a:endParaRPr lang="en-US" dirty="0">
              <a:solidFill>
                <a:srgbClr val="FF0000"/>
              </a:solidFill>
            </a:endParaRPr>
          </a:p>
        </p:txBody>
      </p:sp>
      <p:sp>
        <p:nvSpPr>
          <p:cNvPr id="9" name="TextBox 8"/>
          <p:cNvSpPr txBox="1"/>
          <p:nvPr/>
        </p:nvSpPr>
        <p:spPr>
          <a:xfrm>
            <a:off x="711731" y="4597770"/>
            <a:ext cx="620042" cy="400110"/>
          </a:xfrm>
          <a:prstGeom prst="rect">
            <a:avLst/>
          </a:prstGeom>
          <a:noFill/>
        </p:spPr>
        <p:txBody>
          <a:bodyPr wrap="none" rtlCol="0" anchor="t">
            <a:spAutoFit/>
          </a:bodyPr>
          <a:lstStyle/>
          <a:p>
            <a:r>
              <a:rPr lang="en-US" dirty="0" smtClean="0">
                <a:solidFill>
                  <a:srgbClr val="FF0000"/>
                </a:solidFill>
              </a:rPr>
              <a:t>yes</a:t>
            </a:r>
            <a:endParaRPr lang="en-US" dirty="0">
              <a:solidFill>
                <a:srgbClr val="FF0000"/>
              </a:solidFill>
            </a:endParaRPr>
          </a:p>
        </p:txBody>
      </p:sp>
      <p:sp>
        <p:nvSpPr>
          <p:cNvPr id="10" name="TextBox 9"/>
          <p:cNvSpPr txBox="1"/>
          <p:nvPr/>
        </p:nvSpPr>
        <p:spPr>
          <a:xfrm>
            <a:off x="711731" y="5323782"/>
            <a:ext cx="502061" cy="400110"/>
          </a:xfrm>
          <a:prstGeom prst="rect">
            <a:avLst/>
          </a:prstGeom>
          <a:noFill/>
        </p:spPr>
        <p:txBody>
          <a:bodyPr wrap="none" rtlCol="0" anchor="t">
            <a:spAutoFit/>
          </a:bodyPr>
          <a:lstStyle/>
          <a:p>
            <a:r>
              <a:rPr lang="en-US" dirty="0" smtClean="0">
                <a:solidFill>
                  <a:srgbClr val="FF0000"/>
                </a:solidFill>
              </a:rPr>
              <a:t>no</a:t>
            </a:r>
            <a:endParaRPr lang="en-US" dirty="0">
              <a:solidFill>
                <a:srgbClr val="FF0000"/>
              </a:solidFill>
            </a:endParaRPr>
          </a:p>
        </p:txBody>
      </p:sp>
      <p:sp>
        <p:nvSpPr>
          <p:cNvPr id="11" name="TextBox 10"/>
          <p:cNvSpPr txBox="1"/>
          <p:nvPr/>
        </p:nvSpPr>
        <p:spPr>
          <a:xfrm>
            <a:off x="1331773" y="6020795"/>
            <a:ext cx="6755323" cy="707886"/>
          </a:xfrm>
          <a:prstGeom prst="rect">
            <a:avLst/>
          </a:prstGeom>
          <a:noFill/>
        </p:spPr>
        <p:txBody>
          <a:bodyPr wrap="square" rtlCol="0">
            <a:spAutoFit/>
          </a:bodyPr>
          <a:lstStyle/>
          <a:p>
            <a:r>
              <a:rPr lang="en-US" dirty="0" smtClean="0"/>
              <a:t>In general the legality of a rule can be determined </a:t>
            </a:r>
            <a:r>
              <a:rPr lang="en-US" dirty="0"/>
              <a:t>only </a:t>
            </a:r>
            <a:r>
              <a:rPr lang="en-US" dirty="0" smtClean="0"/>
              <a:t>at run time.</a:t>
            </a:r>
            <a:endParaRPr lang="en-US" dirty="0"/>
          </a:p>
        </p:txBody>
      </p:sp>
      <p:sp>
        <p:nvSpPr>
          <p:cNvPr id="4" name="Date Placeholder 3"/>
          <p:cNvSpPr>
            <a:spLocks noGrp="1"/>
          </p:cNvSpPr>
          <p:nvPr>
            <p:ph type="dt" sz="half" idx="10"/>
          </p:nvPr>
        </p:nvSpPr>
        <p:spPr/>
        <p:txBody>
          <a:bodyPr/>
          <a:lstStyle/>
          <a:p>
            <a:pPr>
              <a:defRPr/>
            </a:pPr>
            <a:r>
              <a:rPr lang="en-US" smtClean="0"/>
              <a:t>1/8/2013</a:t>
            </a:r>
            <a:endParaRPr lang="en-US" dirty="0"/>
          </a:p>
        </p:txBody>
      </p:sp>
      <p:sp>
        <p:nvSpPr>
          <p:cNvPr id="5" name="Footer Placeholder 4"/>
          <p:cNvSpPr>
            <a:spLocks noGrp="1"/>
          </p:cNvSpPr>
          <p:nvPr>
            <p:ph type="ftr" sz="quarter" idx="12"/>
          </p:nvPr>
        </p:nvSpPr>
        <p:spPr/>
        <p:txBody>
          <a:bodyPr/>
          <a:lstStyle/>
          <a:p>
            <a:pPr>
              <a:defRPr/>
            </a:pPr>
            <a:r>
              <a:rPr lang="en-US" smtClean="0"/>
              <a:t>Bluespec at Beihang</a:t>
            </a:r>
            <a:endParaRPr lang="en-US" dirty="0"/>
          </a:p>
        </p:txBody>
      </p:sp>
      <p:sp>
        <p:nvSpPr>
          <p:cNvPr id="6" name="Slide Number Placeholder 5"/>
          <p:cNvSpPr>
            <a:spLocks noGrp="1"/>
          </p:cNvSpPr>
          <p:nvPr>
            <p:ph type="sldNum" sz="quarter" idx="11"/>
          </p:nvPr>
        </p:nvSpPr>
        <p:spPr/>
        <p:txBody>
          <a:bodyPr/>
          <a:lstStyle/>
          <a:p>
            <a:pPr>
              <a:defRPr/>
            </a:pPr>
            <a:r>
              <a:rPr lang="en-US" smtClean="0"/>
              <a:t>M08-</a:t>
            </a:r>
            <a:fld id="{4F9502F6-954B-46E9-AC05-33DEDF4CA0BF}" type="slidenum">
              <a:rPr lang="en-US" smtClean="0"/>
              <a:pPr>
                <a:defRPr/>
              </a:pPr>
              <a:t>6</a:t>
            </a:fld>
            <a:endParaRPr lang="en-US" dirty="0"/>
          </a:p>
        </p:txBody>
      </p:sp>
    </p:spTree>
    <p:extLst>
      <p:ext uri="{BB962C8B-B14F-4D97-AF65-F5344CB8AC3E}">
        <p14:creationId xmlns="" xmlns:p14="http://schemas.microsoft.com/office/powerpoint/2010/main" val="65700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Guard Lifting</a:t>
            </a:r>
            <a:endParaRPr lang="en-US" dirty="0"/>
          </a:p>
        </p:txBody>
      </p:sp>
      <p:sp>
        <p:nvSpPr>
          <p:cNvPr id="8" name="Subtitle 7"/>
          <p:cNvSpPr>
            <a:spLocks noGrp="1"/>
          </p:cNvSpPr>
          <p:nvPr>
            <p:ph type="subTitle" idx="1"/>
          </p:nvPr>
        </p:nvSpPr>
        <p:spPr/>
        <p:txBody>
          <a:bodyPr/>
          <a:lstStyle/>
          <a:p>
            <a:endParaRPr lang="en-US"/>
          </a:p>
        </p:txBody>
      </p:sp>
      <p:sp>
        <p:nvSpPr>
          <p:cNvPr id="9" name="Date Placeholder 8"/>
          <p:cNvSpPr>
            <a:spLocks noGrp="1"/>
          </p:cNvSpPr>
          <p:nvPr>
            <p:ph type="dt" sz="quarter" idx="10"/>
          </p:nvPr>
        </p:nvSpPr>
        <p:spPr/>
        <p:txBody>
          <a:bodyPr/>
          <a:lstStyle/>
          <a:p>
            <a:pPr>
              <a:defRPr/>
            </a:pPr>
            <a:r>
              <a:rPr lang="en-US" smtClean="0"/>
              <a:t>1/8/2013</a:t>
            </a:r>
            <a:endParaRPr lang="en-US" dirty="0"/>
          </a:p>
        </p:txBody>
      </p:sp>
      <p:sp>
        <p:nvSpPr>
          <p:cNvPr id="10" name="Footer Placeholder 9"/>
          <p:cNvSpPr>
            <a:spLocks noGrp="1"/>
          </p:cNvSpPr>
          <p:nvPr>
            <p:ph type="ftr" sz="quarter" idx="12"/>
          </p:nvPr>
        </p:nvSpPr>
        <p:spPr/>
        <p:txBody>
          <a:bodyPr/>
          <a:lstStyle/>
          <a:p>
            <a:pPr>
              <a:defRPr/>
            </a:pPr>
            <a:r>
              <a:rPr lang="en-US" smtClean="0"/>
              <a:t>Bluespec at Beihang</a:t>
            </a:r>
            <a:endParaRPr lang="en-US" dirty="0" smtClean="0"/>
          </a:p>
        </p:txBody>
      </p:sp>
      <p:sp>
        <p:nvSpPr>
          <p:cNvPr id="13" name="Slide Number Placeholder 12"/>
          <p:cNvSpPr>
            <a:spLocks noGrp="1"/>
          </p:cNvSpPr>
          <p:nvPr>
            <p:ph type="sldNum" sz="quarter" idx="11"/>
          </p:nvPr>
        </p:nvSpPr>
        <p:spPr/>
        <p:txBody>
          <a:bodyPr/>
          <a:lstStyle/>
          <a:p>
            <a:pPr>
              <a:defRPr/>
            </a:pPr>
            <a:fld id="{2DBA8F0E-D6DA-4224-82EA-C9BF982C3C97}" type="slidenum">
              <a:rPr lang="en-US" smtClean="0"/>
              <a:pPr>
                <a:defRPr/>
              </a:pPr>
              <a:t>7</a:t>
            </a:fld>
            <a:endParaRPr lang="en-US" dirty="0"/>
          </a:p>
        </p:txBody>
      </p:sp>
    </p:spTree>
    <p:extLst>
      <p:ext uri="{BB962C8B-B14F-4D97-AF65-F5344CB8AC3E}">
        <p14:creationId xmlns="" xmlns:p14="http://schemas.microsoft.com/office/powerpoint/2010/main" val="3532253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65113"/>
            <a:ext cx="7772400" cy="1143000"/>
          </a:xfrm>
        </p:spPr>
        <p:txBody>
          <a:bodyPr/>
          <a:lstStyle/>
          <a:p>
            <a:pPr eaLnBrk="1" hangingPunct="1"/>
            <a:r>
              <a:rPr lang="en-US" sz="4000" smtClean="0"/>
              <a:t>Making guards explicit</a:t>
            </a:r>
          </a:p>
        </p:txBody>
      </p:sp>
      <p:sp>
        <p:nvSpPr>
          <p:cNvPr id="23555" name="Text Box 3"/>
          <p:cNvSpPr txBox="1">
            <a:spLocks noChangeArrowheads="1"/>
          </p:cNvSpPr>
          <p:nvPr/>
        </p:nvSpPr>
        <p:spPr bwMode="auto">
          <a:xfrm>
            <a:off x="1514475" y="1792288"/>
            <a:ext cx="6382617" cy="1323439"/>
          </a:xfrm>
          <a:prstGeom prst="rect">
            <a:avLst/>
          </a:prstGeom>
          <a:noFill/>
          <a:ln w="9525">
            <a:solidFill>
              <a:srgbClr val="FF0000"/>
            </a:solidFill>
            <a:miter lim="800000"/>
            <a:headEnd/>
            <a:tailEnd/>
          </a:ln>
        </p:spPr>
        <p:txBody>
          <a:bodyPr wrap="square">
            <a:spAutoFit/>
          </a:bodyPr>
          <a:lstStyle/>
          <a:p>
            <a:pPr>
              <a:buFont typeface="Wingdings" pitchFamily="-96" charset="2"/>
              <a:buNone/>
            </a:pPr>
            <a:r>
              <a:rPr lang="en-US" b="1" dirty="0">
                <a:latin typeface="Courier New" pitchFamily="49" charset="0"/>
              </a:rPr>
              <a:t>rule</a:t>
            </a:r>
            <a:r>
              <a:rPr lang="en-US" dirty="0">
                <a:latin typeface="Courier New" pitchFamily="49" charset="0"/>
              </a:rPr>
              <a:t> </a:t>
            </a:r>
            <a:r>
              <a:rPr lang="en-US" dirty="0" smtClean="0">
                <a:latin typeface="Courier New" pitchFamily="49" charset="0"/>
              </a:rPr>
              <a:t>foo </a:t>
            </a:r>
            <a:r>
              <a:rPr lang="en-US" b="1" dirty="0" smtClean="0">
                <a:latin typeface="Courier New" pitchFamily="49" charset="0"/>
              </a:rPr>
              <a:t>if </a:t>
            </a:r>
            <a:r>
              <a:rPr lang="en-US" dirty="0" smtClean="0">
                <a:latin typeface="Courier New" pitchFamily="49" charset="0"/>
              </a:rPr>
              <a:t>(True</a:t>
            </a:r>
            <a:r>
              <a:rPr lang="en-US" dirty="0">
                <a:latin typeface="Courier New" pitchFamily="49" charset="0"/>
              </a:rPr>
              <a:t>);</a:t>
            </a:r>
          </a:p>
          <a:p>
            <a:pPr>
              <a:buFont typeface="Wingdings" pitchFamily="-96" charset="2"/>
              <a:buNone/>
            </a:pPr>
            <a:r>
              <a:rPr lang="en-US" dirty="0">
                <a:latin typeface="Courier New" pitchFamily="49" charset="0"/>
              </a:rPr>
              <a:t>   </a:t>
            </a:r>
            <a:r>
              <a:rPr lang="en-US" b="1" dirty="0">
                <a:latin typeface="Courier New" pitchFamily="49" charset="0"/>
              </a:rPr>
              <a:t>if</a:t>
            </a:r>
            <a:r>
              <a:rPr lang="en-US" dirty="0">
                <a:latin typeface="Courier New" pitchFamily="49" charset="0"/>
              </a:rPr>
              <a:t> (p) </a:t>
            </a:r>
            <a:r>
              <a:rPr lang="en-US" dirty="0" err="1">
                <a:latin typeface="Courier New" pitchFamily="49" charset="0"/>
              </a:rPr>
              <a:t>fifo.enq</a:t>
            </a:r>
            <a:r>
              <a:rPr lang="en-US" dirty="0">
                <a:latin typeface="Courier New" pitchFamily="49" charset="0"/>
              </a:rPr>
              <a:t>(8);</a:t>
            </a:r>
            <a:endParaRPr lang="en-US" b="1" dirty="0">
              <a:latin typeface="Courier New" pitchFamily="49" charset="0"/>
            </a:endParaRPr>
          </a:p>
          <a:p>
            <a:pPr>
              <a:buFont typeface="Wingdings" pitchFamily="-96" charset="2"/>
              <a:buNone/>
            </a:pPr>
            <a:r>
              <a:rPr lang="en-US" dirty="0">
                <a:latin typeface="Courier New" pitchFamily="49" charset="0"/>
              </a:rPr>
              <a:t>   r &lt;= 7;</a:t>
            </a:r>
          </a:p>
          <a:p>
            <a:pPr>
              <a:buFont typeface="Wingdings" pitchFamily="-96" charset="2"/>
              <a:buNone/>
            </a:pPr>
            <a:r>
              <a:rPr lang="en-US" b="1" dirty="0" err="1">
                <a:latin typeface="Courier New" pitchFamily="49" charset="0"/>
              </a:rPr>
              <a:t>endrule</a:t>
            </a:r>
            <a:endParaRPr lang="en-US" b="1" dirty="0">
              <a:latin typeface="Courier New" pitchFamily="49" charset="0"/>
            </a:endParaRPr>
          </a:p>
        </p:txBody>
      </p:sp>
      <p:sp>
        <p:nvSpPr>
          <p:cNvPr id="1501188" name="Text Box 4"/>
          <p:cNvSpPr txBox="1">
            <a:spLocks noChangeArrowheads="1"/>
          </p:cNvSpPr>
          <p:nvPr/>
        </p:nvSpPr>
        <p:spPr bwMode="auto">
          <a:xfrm>
            <a:off x="1514476" y="3622675"/>
            <a:ext cx="6382616" cy="1323439"/>
          </a:xfrm>
          <a:prstGeom prst="rect">
            <a:avLst/>
          </a:prstGeom>
          <a:noFill/>
          <a:ln w="9525">
            <a:solidFill>
              <a:srgbClr val="FF0000"/>
            </a:solidFill>
            <a:miter lim="800000"/>
            <a:headEnd/>
            <a:tailEnd/>
          </a:ln>
        </p:spPr>
        <p:txBody>
          <a:bodyPr wrap="square">
            <a:spAutoFit/>
          </a:bodyPr>
          <a:lstStyle/>
          <a:p>
            <a:pPr>
              <a:buFont typeface="Wingdings" pitchFamily="-96" charset="2"/>
              <a:buNone/>
            </a:pPr>
            <a:r>
              <a:rPr lang="en-US" b="1" dirty="0">
                <a:latin typeface="Courier New" pitchFamily="49" charset="0"/>
              </a:rPr>
              <a:t>rule</a:t>
            </a:r>
            <a:r>
              <a:rPr lang="en-US" dirty="0">
                <a:latin typeface="Courier New" pitchFamily="49" charset="0"/>
              </a:rPr>
              <a:t> </a:t>
            </a:r>
            <a:r>
              <a:rPr lang="en-US" dirty="0" smtClean="0">
                <a:latin typeface="Courier New" pitchFamily="49" charset="0"/>
              </a:rPr>
              <a:t>foo </a:t>
            </a:r>
            <a:r>
              <a:rPr lang="en-US" b="1" dirty="0" smtClean="0">
                <a:latin typeface="Courier New" pitchFamily="49" charset="0"/>
              </a:rPr>
              <a:t>if </a:t>
            </a:r>
            <a:r>
              <a:rPr lang="en-US" dirty="0" smtClean="0">
                <a:solidFill>
                  <a:srgbClr val="FF0000"/>
                </a:solidFill>
                <a:latin typeface="Courier New" pitchFamily="49" charset="0"/>
              </a:rPr>
              <a:t>((</a:t>
            </a:r>
            <a:r>
              <a:rPr lang="en-US" dirty="0">
                <a:solidFill>
                  <a:srgbClr val="FF0000"/>
                </a:solidFill>
                <a:latin typeface="Courier New" pitchFamily="49" charset="0"/>
              </a:rPr>
              <a:t>p &amp;&amp; </a:t>
            </a:r>
            <a:r>
              <a:rPr lang="en-US" dirty="0" err="1" smtClean="0">
                <a:solidFill>
                  <a:srgbClr val="FF0000"/>
                </a:solidFill>
                <a:latin typeface="Courier New" pitchFamily="49" charset="0"/>
              </a:rPr>
              <a:t>fifo.notFull</a:t>
            </a:r>
            <a:r>
              <a:rPr lang="en-US" dirty="0" smtClean="0">
                <a:solidFill>
                  <a:srgbClr val="FF0000"/>
                </a:solidFill>
                <a:latin typeface="Courier New" pitchFamily="49" charset="0"/>
              </a:rPr>
              <a:t>) || </a:t>
            </a:r>
            <a:r>
              <a:rPr lang="en-US" dirty="0">
                <a:solidFill>
                  <a:srgbClr val="FF0000"/>
                </a:solidFill>
                <a:latin typeface="Courier New" pitchFamily="49" charset="0"/>
              </a:rPr>
              <a:t>!p);</a:t>
            </a:r>
          </a:p>
          <a:p>
            <a:pPr>
              <a:buFont typeface="Wingdings" pitchFamily="-96" charset="2"/>
              <a:buNone/>
            </a:pPr>
            <a:r>
              <a:rPr lang="en-US" dirty="0">
                <a:latin typeface="Courier New" pitchFamily="49" charset="0"/>
              </a:rPr>
              <a:t>   </a:t>
            </a:r>
            <a:r>
              <a:rPr lang="en-US" b="1" dirty="0">
                <a:latin typeface="Courier New" pitchFamily="49" charset="0"/>
              </a:rPr>
              <a:t>if</a:t>
            </a:r>
            <a:r>
              <a:rPr lang="en-US" dirty="0">
                <a:latin typeface="Courier New" pitchFamily="49" charset="0"/>
              </a:rPr>
              <a:t> (p) </a:t>
            </a:r>
            <a:r>
              <a:rPr lang="en-US" dirty="0" err="1" smtClean="0">
                <a:latin typeface="Courier New" pitchFamily="49" charset="0"/>
              </a:rPr>
              <a:t>fifo.enq</a:t>
            </a:r>
            <a:r>
              <a:rPr lang="en-US" dirty="0" smtClean="0">
                <a:latin typeface="Courier New" pitchFamily="49" charset="0"/>
              </a:rPr>
              <a:t>(8</a:t>
            </a:r>
            <a:r>
              <a:rPr lang="en-US" dirty="0">
                <a:latin typeface="Courier New" pitchFamily="49" charset="0"/>
              </a:rPr>
              <a:t>);</a:t>
            </a:r>
            <a:endParaRPr lang="en-US" b="1" dirty="0">
              <a:latin typeface="Courier New" pitchFamily="49" charset="0"/>
            </a:endParaRPr>
          </a:p>
          <a:p>
            <a:pPr>
              <a:buFont typeface="Wingdings" pitchFamily="-96" charset="2"/>
              <a:buNone/>
            </a:pPr>
            <a:r>
              <a:rPr lang="en-US" dirty="0">
                <a:latin typeface="Courier New" pitchFamily="49" charset="0"/>
              </a:rPr>
              <a:t>   r &lt;= 7;</a:t>
            </a:r>
          </a:p>
          <a:p>
            <a:pPr>
              <a:buFont typeface="Wingdings" pitchFamily="-96" charset="2"/>
              <a:buNone/>
            </a:pPr>
            <a:r>
              <a:rPr lang="en-US" b="1" dirty="0" err="1">
                <a:latin typeface="Courier New" pitchFamily="49" charset="0"/>
              </a:rPr>
              <a:t>endrule</a:t>
            </a:r>
            <a:endParaRPr lang="en-US" b="1" dirty="0">
              <a:latin typeface="Courier New" pitchFamily="49" charset="0"/>
            </a:endParaRPr>
          </a:p>
        </p:txBody>
      </p:sp>
      <p:sp>
        <p:nvSpPr>
          <p:cNvPr id="1501189" name="Text Box 5"/>
          <p:cNvSpPr txBox="1">
            <a:spLocks noChangeArrowheads="1"/>
          </p:cNvSpPr>
          <p:nvPr/>
        </p:nvSpPr>
        <p:spPr bwMode="auto">
          <a:xfrm>
            <a:off x="1457325" y="5429250"/>
            <a:ext cx="7048500" cy="641350"/>
          </a:xfrm>
          <a:prstGeom prst="rect">
            <a:avLst/>
          </a:prstGeom>
          <a:noFill/>
          <a:ln w="9525">
            <a:noFill/>
            <a:miter lim="800000"/>
            <a:headEnd/>
            <a:tailEnd/>
          </a:ln>
        </p:spPr>
        <p:txBody>
          <a:bodyPr>
            <a:spAutoFit/>
          </a:bodyPr>
          <a:lstStyle/>
          <a:p>
            <a:pPr>
              <a:buFont typeface="Wingdings" pitchFamily="-96" charset="2"/>
              <a:buNone/>
            </a:pPr>
            <a:r>
              <a:rPr lang="en-US"/>
              <a:t>Effectively, all implicit conditions (guards) are lifted and conjoined to the rule guard</a:t>
            </a:r>
          </a:p>
        </p:txBody>
      </p:sp>
      <p:sp>
        <p:nvSpPr>
          <p:cNvPr id="2" name="Date Placeholder 1"/>
          <p:cNvSpPr>
            <a:spLocks noGrp="1"/>
          </p:cNvSpPr>
          <p:nvPr>
            <p:ph type="dt" sz="half" idx="10"/>
          </p:nvPr>
        </p:nvSpPr>
        <p:spPr/>
        <p:txBody>
          <a:bodyPr/>
          <a:lstStyle/>
          <a:p>
            <a:pPr>
              <a:defRPr/>
            </a:pPr>
            <a:r>
              <a:rPr lang="en-US" smtClean="0"/>
              <a:t>1/8/2013</a:t>
            </a:r>
            <a:endParaRPr lang="en-US" dirty="0"/>
          </a:p>
        </p:txBody>
      </p:sp>
      <p:sp>
        <p:nvSpPr>
          <p:cNvPr id="3" name="Footer Placeholder 2"/>
          <p:cNvSpPr>
            <a:spLocks noGrp="1"/>
          </p:cNvSpPr>
          <p:nvPr>
            <p:ph type="ftr" sz="quarter" idx="12"/>
          </p:nvPr>
        </p:nvSpPr>
        <p:spPr/>
        <p:txBody>
          <a:bodyPr/>
          <a:lstStyle/>
          <a:p>
            <a:pPr>
              <a:defRPr/>
            </a:pPr>
            <a:r>
              <a:rPr lang="en-US" smtClean="0"/>
              <a:t>Bluespec at Beihang</a:t>
            </a:r>
            <a:endParaRPr lang="en-US" dirty="0"/>
          </a:p>
        </p:txBody>
      </p:sp>
      <p:sp>
        <p:nvSpPr>
          <p:cNvPr id="6" name="Slide Number Placeholder 5"/>
          <p:cNvSpPr>
            <a:spLocks noGrp="1"/>
          </p:cNvSpPr>
          <p:nvPr>
            <p:ph type="sldNum" sz="quarter" idx="11"/>
          </p:nvPr>
        </p:nvSpPr>
        <p:spPr/>
        <p:txBody>
          <a:bodyPr/>
          <a:lstStyle/>
          <a:p>
            <a:pPr>
              <a:defRPr/>
            </a:pPr>
            <a:fld id="{4F9502F6-954B-46E9-AC05-33DEDF4CA0BF}" type="slidenum">
              <a:rPr lang="en-US" smtClean="0"/>
              <a:pPr>
                <a:defRPr/>
              </a:pPr>
              <a:t>8</a:t>
            </a:fld>
            <a:endParaRPr lang="en-US" dirty="0"/>
          </a:p>
        </p:txBody>
      </p:sp>
    </p:spTree>
    <p:extLst>
      <p:ext uri="{BB962C8B-B14F-4D97-AF65-F5344CB8AC3E}">
        <p14:creationId xmlns="" xmlns:p14="http://schemas.microsoft.com/office/powerpoint/2010/main" val="138115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1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1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88" grpId="0" animBg="1"/>
      <p:bldP spid="15011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smtClean="0"/>
              <a:t>Implicit guards (conditions)</a:t>
            </a:r>
          </a:p>
        </p:txBody>
      </p:sp>
      <p:sp>
        <p:nvSpPr>
          <p:cNvPr id="24579" name="Rectangle 3" descr="Rectangle: Click to edit Master text styles&#10;Second level&#10;Third level&#10;Fourth level&#10;Fifth level"/>
          <p:cNvSpPr>
            <a:spLocks noGrp="1" noChangeArrowheads="1"/>
          </p:cNvSpPr>
          <p:nvPr>
            <p:ph type="body" idx="1"/>
          </p:nvPr>
        </p:nvSpPr>
        <p:spPr>
          <a:xfrm>
            <a:off x="630385" y="1531307"/>
            <a:ext cx="8074641" cy="558749"/>
          </a:xfrm>
        </p:spPr>
        <p:txBody>
          <a:bodyPr/>
          <a:lstStyle/>
          <a:p>
            <a:pPr eaLnBrk="1" hangingPunct="1">
              <a:buFont typeface="Wingdings" pitchFamily="-96" charset="2"/>
              <a:buNone/>
            </a:pPr>
            <a:r>
              <a:rPr lang="en-US" sz="2400" b="1" dirty="0" smtClean="0">
                <a:latin typeface="Courier New" pitchFamily="49" charset="0"/>
                <a:cs typeface="Courier New" pitchFamily="49" charset="0"/>
              </a:rPr>
              <a:t>rule</a:t>
            </a:r>
            <a:r>
              <a:rPr lang="en-US" sz="2400" dirty="0" smtClean="0">
                <a:latin typeface="Courier New" pitchFamily="49" charset="0"/>
                <a:cs typeface="Courier New" pitchFamily="49" charset="0"/>
              </a:rPr>
              <a:t> &lt;name&gt; </a:t>
            </a:r>
            <a:r>
              <a:rPr lang="en-US" sz="2400" b="1" dirty="0" smtClean="0">
                <a:latin typeface="Courier New" pitchFamily="49" charset="0"/>
                <a:cs typeface="Courier New" pitchFamily="49" charset="0"/>
              </a:rPr>
              <a:t>if </a:t>
            </a:r>
            <a:r>
              <a:rPr lang="en-US" sz="2400" dirty="0" smtClean="0">
                <a:latin typeface="Courier New" pitchFamily="49" charset="0"/>
                <a:cs typeface="Courier New" pitchFamily="49" charset="0"/>
              </a:rPr>
              <a:t>(&lt;guard&gt;); &lt;action&gt;; </a:t>
            </a:r>
            <a:r>
              <a:rPr lang="en-US" sz="2400" b="1" dirty="0" err="1" smtClean="0">
                <a:latin typeface="Courier New" pitchFamily="49" charset="0"/>
                <a:cs typeface="Courier New" pitchFamily="49" charset="0"/>
              </a:rPr>
              <a:t>endrule</a:t>
            </a:r>
            <a:endParaRPr lang="en-US" sz="2400" b="1" dirty="0" smtClean="0">
              <a:latin typeface="Courier New" pitchFamily="49" charset="0"/>
              <a:cs typeface="Courier New" pitchFamily="49" charset="0"/>
            </a:endParaRPr>
          </a:p>
        </p:txBody>
      </p:sp>
      <p:sp>
        <p:nvSpPr>
          <p:cNvPr id="1499140" name="Line 4"/>
          <p:cNvSpPr>
            <a:spLocks noChangeShapeType="1"/>
          </p:cNvSpPr>
          <p:nvPr/>
        </p:nvSpPr>
        <p:spPr bwMode="auto">
          <a:xfrm>
            <a:off x="2879175" y="3432962"/>
            <a:ext cx="2319338" cy="0"/>
          </a:xfrm>
          <a:prstGeom prst="line">
            <a:avLst/>
          </a:prstGeom>
          <a:noFill/>
          <a:ln w="9525">
            <a:solidFill>
              <a:srgbClr val="FF0000"/>
            </a:solidFill>
            <a:round/>
            <a:headEnd/>
            <a:tailEnd/>
          </a:ln>
        </p:spPr>
        <p:txBody>
          <a:bodyPr/>
          <a:lstStyle/>
          <a:p>
            <a:endParaRPr lang="en-US"/>
          </a:p>
        </p:txBody>
      </p:sp>
      <p:sp>
        <p:nvSpPr>
          <p:cNvPr id="1499141" name="Text Box 5"/>
          <p:cNvSpPr txBox="1">
            <a:spLocks noChangeArrowheads="1"/>
          </p:cNvSpPr>
          <p:nvPr/>
        </p:nvSpPr>
        <p:spPr bwMode="auto">
          <a:xfrm>
            <a:off x="641278" y="3125428"/>
            <a:ext cx="2101931" cy="707886"/>
          </a:xfrm>
          <a:prstGeom prst="rect">
            <a:avLst/>
          </a:prstGeom>
          <a:noFill/>
          <a:ln w="9525">
            <a:noFill/>
            <a:miter lim="800000"/>
            <a:headEnd/>
            <a:tailEnd/>
          </a:ln>
        </p:spPr>
        <p:txBody>
          <a:bodyPr wrap="square" anchor="ctr">
            <a:spAutoFit/>
          </a:bodyPr>
          <a:lstStyle/>
          <a:p>
            <a:pPr>
              <a:buFont typeface="Wingdings" pitchFamily="-96" charset="2"/>
              <a:buNone/>
            </a:pPr>
            <a:r>
              <a:rPr lang="en-US">
                <a:solidFill>
                  <a:srgbClr val="FF0000"/>
                </a:solidFill>
                <a:latin typeface="Comic Sans MS" pitchFamily="66" charset="0"/>
              </a:rPr>
              <a:t>make implicit guards explicit</a:t>
            </a:r>
          </a:p>
        </p:txBody>
      </p:sp>
      <p:sp>
        <p:nvSpPr>
          <p:cNvPr id="1499142" name="Text Box 6"/>
          <p:cNvSpPr txBox="1">
            <a:spLocks noChangeArrowheads="1"/>
          </p:cNvSpPr>
          <p:nvPr/>
        </p:nvSpPr>
        <p:spPr bwMode="auto">
          <a:xfrm>
            <a:off x="5599113" y="3205071"/>
            <a:ext cx="3313728" cy="400110"/>
          </a:xfrm>
          <a:prstGeom prst="rect">
            <a:avLst/>
          </a:prstGeom>
          <a:noFill/>
          <a:ln w="9525">
            <a:solidFill>
              <a:srgbClr val="FF0000"/>
            </a:solidFill>
            <a:miter lim="800000"/>
            <a:headEnd/>
            <a:tailEnd/>
          </a:ln>
        </p:spPr>
        <p:txBody>
          <a:bodyPr wrap="none">
            <a:spAutoFit/>
          </a:bodyPr>
          <a:lstStyle/>
          <a:p>
            <a:pPr>
              <a:buFont typeface="Wingdings" pitchFamily="-96" charset="2"/>
              <a:buNone/>
            </a:pPr>
            <a:r>
              <a:rPr lang="en-US" dirty="0" err="1">
                <a:latin typeface="Courier New" pitchFamily="49" charset="0"/>
                <a:cs typeface="Courier New" pitchFamily="49" charset="0"/>
              </a:rPr>
              <a:t>m.g</a:t>
            </a:r>
            <a:r>
              <a:rPr lang="en-US" baseline="-25000" dirty="0" err="1">
                <a:latin typeface="Courier New" pitchFamily="49" charset="0"/>
                <a:cs typeface="Courier New" pitchFamily="49" charset="0"/>
              </a:rPr>
              <a:t>B</a:t>
            </a:r>
            <a:r>
              <a:rPr lang="en-US" dirty="0">
                <a:latin typeface="Courier New" pitchFamily="49" charset="0"/>
                <a:cs typeface="Courier New" pitchFamily="49" charset="0"/>
              </a:rPr>
              <a:t>(&lt;</a:t>
            </a:r>
            <a:r>
              <a:rPr lang="en-US" dirty="0" err="1">
                <a:latin typeface="Courier New" pitchFamily="49" charset="0"/>
                <a:cs typeface="Courier New" pitchFamily="49" charset="0"/>
              </a:rPr>
              <a:t>exp</a:t>
            </a:r>
            <a:r>
              <a:rPr lang="en-US" dirty="0">
                <a:latin typeface="Courier New" pitchFamily="49" charset="0"/>
                <a:cs typeface="Courier New" pitchFamily="49" charset="0"/>
              </a:rPr>
              <a:t>&gt;) </a:t>
            </a:r>
            <a:r>
              <a:rPr lang="en-US" b="1" dirty="0">
                <a:latin typeface="Courier New" pitchFamily="49" charset="0"/>
                <a:cs typeface="Courier New" pitchFamily="49" charset="0"/>
              </a:rPr>
              <a:t>when</a:t>
            </a:r>
            <a:r>
              <a:rPr lang="en-US" dirty="0">
                <a:latin typeface="Courier New" pitchFamily="49" charset="0"/>
                <a:cs typeface="Courier New" pitchFamily="49" charset="0"/>
              </a:rPr>
              <a:t> </a:t>
            </a:r>
            <a:r>
              <a:rPr lang="en-US" dirty="0" err="1">
                <a:latin typeface="Courier New" pitchFamily="49" charset="0"/>
                <a:cs typeface="Courier New" pitchFamily="49" charset="0"/>
              </a:rPr>
              <a:t>m.g</a:t>
            </a:r>
            <a:r>
              <a:rPr lang="en-US" baseline="-25000" dirty="0" err="1">
                <a:latin typeface="Courier New" pitchFamily="49" charset="0"/>
                <a:cs typeface="Courier New" pitchFamily="49" charset="0"/>
              </a:rPr>
              <a:t>G</a:t>
            </a:r>
            <a:endParaRPr lang="en-US" dirty="0">
              <a:latin typeface="Courier New" pitchFamily="49" charset="0"/>
              <a:cs typeface="Courier New" pitchFamily="49" charset="0"/>
            </a:endParaRPr>
          </a:p>
        </p:txBody>
      </p:sp>
      <p:sp>
        <p:nvSpPr>
          <p:cNvPr id="13" name="TextBox 12"/>
          <p:cNvSpPr txBox="1"/>
          <p:nvPr/>
        </p:nvSpPr>
        <p:spPr>
          <a:xfrm>
            <a:off x="629392" y="2072447"/>
            <a:ext cx="6452407" cy="1938992"/>
          </a:xfrm>
          <a:prstGeom prst="rect">
            <a:avLst/>
          </a:prstGeom>
          <a:noFill/>
          <a:ln>
            <a:solidFill>
              <a:schemeClr val="tx1"/>
            </a:solidFill>
          </a:ln>
        </p:spPr>
        <p:txBody>
          <a:bodyPr wrap="none" rtlCol="0">
            <a:spAutoFit/>
          </a:bodyPr>
          <a:lstStyle/>
          <a:p>
            <a:r>
              <a:rPr lang="en-US" sz="2400" dirty="0">
                <a:latin typeface="Courier New" pitchFamily="49" charset="0"/>
                <a:cs typeface="Courier New" pitchFamily="49" charset="0"/>
              </a:rPr>
              <a:t>&lt;action&gt; ::= r &lt;= &lt;</a:t>
            </a:r>
            <a:r>
              <a:rPr lang="en-US" sz="2400" dirty="0" err="1" smtClean="0">
                <a:latin typeface="Courier New" pitchFamily="49" charset="0"/>
                <a:cs typeface="Courier New" pitchFamily="49" charset="0"/>
              </a:rPr>
              <a:t>exp</a:t>
            </a:r>
            <a:r>
              <a:rPr lang="en-US" sz="2400" dirty="0" smtClean="0">
                <a:latin typeface="Courier New" pitchFamily="49" charset="0"/>
                <a:cs typeface="Courier New" pitchFamily="49" charset="0"/>
              </a:rPr>
              <a:t>&gt;</a:t>
            </a:r>
          </a:p>
          <a:p>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a:latin typeface="Courier New" pitchFamily="49" charset="0"/>
                <a:cs typeface="Courier New" pitchFamily="49" charset="0"/>
              </a:rPr>
              <a:t>if</a:t>
            </a:r>
            <a:r>
              <a:rPr lang="en-US" sz="2400" dirty="0">
                <a:latin typeface="Courier New" pitchFamily="49" charset="0"/>
                <a:cs typeface="Courier New" pitchFamily="49" charset="0"/>
              </a:rPr>
              <a:t> (&lt;</a:t>
            </a:r>
            <a:r>
              <a:rPr lang="en-US" sz="2400" dirty="0" err="1">
                <a:latin typeface="Courier New" pitchFamily="49" charset="0"/>
                <a:cs typeface="Courier New" pitchFamily="49" charset="0"/>
              </a:rPr>
              <a:t>exp</a:t>
            </a:r>
            <a:r>
              <a:rPr lang="en-US" sz="2400" dirty="0">
                <a:latin typeface="Courier New" pitchFamily="49" charset="0"/>
                <a:cs typeface="Courier New" pitchFamily="49" charset="0"/>
              </a:rPr>
              <a:t>&gt;) &lt;action&gt; </a:t>
            </a:r>
            <a:endParaRPr lang="en-US" sz="2400" b="1" dirty="0" smtClean="0">
              <a:latin typeface="Courier New" pitchFamily="49" charset="0"/>
              <a:cs typeface="Courier New" pitchFamily="49" charset="0"/>
            </a:endParaRPr>
          </a:p>
          <a:p>
            <a:r>
              <a:rPr lang="en-US" sz="2400" b="1" dirty="0" smtClean="0">
                <a:latin typeface="Courier New" pitchFamily="49" charset="0"/>
                <a:cs typeface="Courier New" pitchFamily="49" charset="0"/>
              </a:rPr>
              <a:t>           | </a:t>
            </a:r>
            <a:r>
              <a:rPr lang="en-US" sz="2400" dirty="0" smtClean="0">
                <a:latin typeface="Courier New" pitchFamily="49" charset="0"/>
                <a:cs typeface="Courier New" pitchFamily="49" charset="0"/>
              </a:rPr>
              <a:t>&lt;action&gt; ; &lt;action&gt;</a:t>
            </a:r>
          </a:p>
          <a:p>
            <a:r>
              <a:rPr lang="en-US" sz="2400" b="1" dirty="0" smtClean="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a:latin typeface="Courier New" pitchFamily="49" charset="0"/>
                <a:cs typeface="Courier New" pitchFamily="49" charset="0"/>
              </a:rPr>
              <a:t>m.g</a:t>
            </a:r>
            <a:r>
              <a:rPr lang="en-US" sz="2400" dirty="0">
                <a:latin typeface="Courier New" pitchFamily="49" charset="0"/>
                <a:cs typeface="Courier New" pitchFamily="49" charset="0"/>
              </a:rPr>
              <a:t>(&lt;</a:t>
            </a:r>
            <a:r>
              <a:rPr lang="en-US" sz="2400" dirty="0" err="1">
                <a:latin typeface="Courier New" pitchFamily="49" charset="0"/>
                <a:cs typeface="Courier New" pitchFamily="49" charset="0"/>
              </a:rPr>
              <a:t>exp</a:t>
            </a:r>
            <a:r>
              <a:rPr lang="en-US" sz="2400" dirty="0" smtClean="0">
                <a:latin typeface="Courier New" pitchFamily="49" charset="0"/>
                <a:cs typeface="Courier New" pitchFamily="49" charset="0"/>
              </a:rPr>
              <a:t>&gt;)</a:t>
            </a: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smtClean="0">
                <a:latin typeface="Courier New" pitchFamily="49" charset="0"/>
                <a:cs typeface="Courier New" pitchFamily="49" charset="0"/>
              </a:rPr>
              <a:t> | </a:t>
            </a:r>
            <a:r>
              <a:rPr lang="en-US" sz="2400" dirty="0" smtClean="0">
                <a:latin typeface="Courier New" pitchFamily="49" charset="0"/>
                <a:cs typeface="Courier New" pitchFamily="49" charset="0"/>
              </a:rPr>
              <a:t>t = &lt;</a:t>
            </a:r>
            <a:r>
              <a:rPr lang="en-US" sz="2400" dirty="0" err="1" smtClean="0">
                <a:latin typeface="Courier New" pitchFamily="49" charset="0"/>
                <a:cs typeface="Courier New" pitchFamily="49" charset="0"/>
              </a:rPr>
              <a:t>exp</a:t>
            </a:r>
            <a:r>
              <a:rPr lang="en-US" sz="2400" dirty="0" smtClean="0">
                <a:latin typeface="Courier New" pitchFamily="49" charset="0"/>
                <a:cs typeface="Courier New" pitchFamily="49" charset="0"/>
              </a:rPr>
              <a:t>&gt;</a:t>
            </a:r>
          </a:p>
        </p:txBody>
      </p:sp>
      <p:sp>
        <p:nvSpPr>
          <p:cNvPr id="14" name="TextBox 13"/>
          <p:cNvSpPr txBox="1"/>
          <p:nvPr/>
        </p:nvSpPr>
        <p:spPr>
          <a:xfrm>
            <a:off x="629391" y="4278640"/>
            <a:ext cx="6452407" cy="2308324"/>
          </a:xfrm>
          <a:prstGeom prst="rect">
            <a:avLst/>
          </a:prstGeom>
          <a:noFill/>
          <a:ln>
            <a:solidFill>
              <a:schemeClr val="tx1"/>
            </a:solidFill>
          </a:ln>
        </p:spPr>
        <p:txBody>
          <a:bodyPr wrap="none" rtlCol="0">
            <a:spAutoFit/>
          </a:bodyPr>
          <a:lstStyle/>
          <a:p>
            <a:r>
              <a:rPr lang="en-US" sz="2400" dirty="0">
                <a:latin typeface="Courier New" pitchFamily="49" charset="0"/>
                <a:cs typeface="Courier New" pitchFamily="49" charset="0"/>
              </a:rPr>
              <a:t>&lt;action&gt; ::= r &lt;= &lt;</a:t>
            </a:r>
            <a:r>
              <a:rPr lang="en-US" sz="2400" dirty="0" err="1" smtClean="0">
                <a:latin typeface="Courier New" pitchFamily="49" charset="0"/>
                <a:cs typeface="Courier New" pitchFamily="49" charset="0"/>
              </a:rPr>
              <a:t>exp</a:t>
            </a:r>
            <a:r>
              <a:rPr lang="en-US" sz="2400" dirty="0" smtClean="0">
                <a:latin typeface="Courier New" pitchFamily="49" charset="0"/>
                <a:cs typeface="Courier New" pitchFamily="49" charset="0"/>
              </a:rPr>
              <a:t>&gt;</a:t>
            </a:r>
          </a:p>
          <a:p>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a:latin typeface="Courier New" pitchFamily="49" charset="0"/>
                <a:cs typeface="Courier New" pitchFamily="49" charset="0"/>
              </a:rPr>
              <a:t>if</a:t>
            </a:r>
            <a:r>
              <a:rPr lang="en-US" sz="2400" dirty="0">
                <a:latin typeface="Courier New" pitchFamily="49" charset="0"/>
                <a:cs typeface="Courier New" pitchFamily="49" charset="0"/>
              </a:rPr>
              <a:t> (&lt;</a:t>
            </a:r>
            <a:r>
              <a:rPr lang="en-US" sz="2400" dirty="0" err="1">
                <a:latin typeface="Courier New" pitchFamily="49" charset="0"/>
                <a:cs typeface="Courier New" pitchFamily="49" charset="0"/>
              </a:rPr>
              <a:t>exp</a:t>
            </a:r>
            <a:r>
              <a:rPr lang="en-US" sz="2400" dirty="0">
                <a:latin typeface="Courier New" pitchFamily="49" charset="0"/>
                <a:cs typeface="Courier New" pitchFamily="49" charset="0"/>
              </a:rPr>
              <a:t>&gt;) &lt;action&gt; </a:t>
            </a:r>
            <a:endParaRPr lang="en-US" sz="2400" b="1" dirty="0">
              <a:latin typeface="Courier New" pitchFamily="49" charset="0"/>
              <a:cs typeface="Courier New" pitchFamily="49" charset="0"/>
            </a:endParaRPr>
          </a:p>
          <a:p>
            <a:r>
              <a:rPr lang="en-US" sz="2400" b="1" dirty="0" smtClean="0">
                <a:latin typeface="Courier New" pitchFamily="49" charset="0"/>
                <a:cs typeface="Courier New" pitchFamily="49" charset="0"/>
              </a:rPr>
              <a:t>           |</a:t>
            </a:r>
            <a:r>
              <a:rPr lang="en-US" sz="2400" dirty="0" smtClean="0">
                <a:latin typeface="Courier New" pitchFamily="49" charset="0"/>
                <a:cs typeface="Courier New" pitchFamily="49" charset="0"/>
              </a:rPr>
              <a:t> &lt;</a:t>
            </a:r>
            <a:r>
              <a:rPr lang="en-US" sz="2400" dirty="0">
                <a:latin typeface="Courier New" pitchFamily="49" charset="0"/>
                <a:cs typeface="Courier New" pitchFamily="49" charset="0"/>
              </a:rPr>
              <a:t>action&gt; </a:t>
            </a:r>
            <a:r>
              <a:rPr lang="en-US" sz="2400" b="1" dirty="0" smtClean="0">
                <a:latin typeface="Courier New" pitchFamily="49" charset="0"/>
                <a:cs typeface="Courier New" pitchFamily="49" charset="0"/>
              </a:rPr>
              <a:t>when</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(&lt;</a:t>
            </a:r>
            <a:r>
              <a:rPr lang="en-US" sz="2400" dirty="0" err="1">
                <a:latin typeface="Courier New" pitchFamily="49" charset="0"/>
                <a:cs typeface="Courier New" pitchFamily="49" charset="0"/>
              </a:rPr>
              <a:t>exp</a:t>
            </a:r>
            <a:r>
              <a:rPr lang="en-US" sz="2400" dirty="0" smtClean="0">
                <a:latin typeface="Courier New" pitchFamily="49" charset="0"/>
                <a:cs typeface="Courier New" pitchFamily="49" charset="0"/>
              </a:rPr>
              <a:t>&gt;)</a:t>
            </a:r>
          </a:p>
          <a:p>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 </a:t>
            </a:r>
            <a:r>
              <a:rPr lang="en-US" sz="2400" dirty="0">
                <a:latin typeface="Courier New" pitchFamily="49" charset="0"/>
                <a:cs typeface="Courier New" pitchFamily="49" charset="0"/>
              </a:rPr>
              <a:t>&lt;action&gt; ; &lt;action</a:t>
            </a:r>
            <a:r>
              <a:rPr lang="en-US" sz="2400" dirty="0" smtClean="0">
                <a:latin typeface="Courier New" pitchFamily="49" charset="0"/>
                <a:cs typeface="Courier New" pitchFamily="49" charset="0"/>
              </a:rPr>
              <a:t>&gt;</a:t>
            </a:r>
          </a:p>
          <a:p>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a:latin typeface="Courier New" pitchFamily="49" charset="0"/>
                <a:cs typeface="Courier New" pitchFamily="49" charset="0"/>
              </a:rPr>
              <a:t>m.g</a:t>
            </a:r>
            <a:r>
              <a:rPr lang="en-US" sz="2400" dirty="0">
                <a:latin typeface="Courier New" pitchFamily="49" charset="0"/>
                <a:cs typeface="Courier New" pitchFamily="49" charset="0"/>
              </a:rPr>
              <a:t>(&lt;</a:t>
            </a:r>
            <a:r>
              <a:rPr lang="en-US" sz="2400" dirty="0" err="1">
                <a:latin typeface="Courier New" pitchFamily="49" charset="0"/>
                <a:cs typeface="Courier New" pitchFamily="49" charset="0"/>
              </a:rPr>
              <a:t>exp</a:t>
            </a:r>
            <a:r>
              <a:rPr lang="en-US" sz="2400" dirty="0" smtClean="0">
                <a:latin typeface="Courier New" pitchFamily="49" charset="0"/>
                <a:cs typeface="Courier New" pitchFamily="49" charset="0"/>
              </a:rPr>
              <a:t>&gt;)</a:t>
            </a: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b="1" dirty="0" smtClean="0">
                <a:latin typeface="Courier New" pitchFamily="49" charset="0"/>
                <a:cs typeface="Courier New" pitchFamily="49" charset="0"/>
              </a:rPr>
              <a:t> | </a:t>
            </a:r>
            <a:r>
              <a:rPr lang="en-US" sz="2400" dirty="0" smtClean="0">
                <a:latin typeface="Courier New" pitchFamily="49" charset="0"/>
                <a:cs typeface="Courier New" pitchFamily="49" charset="0"/>
              </a:rPr>
              <a:t>t = &lt;</a:t>
            </a:r>
            <a:r>
              <a:rPr lang="en-US" sz="2400" dirty="0" err="1" smtClean="0">
                <a:latin typeface="Courier New" pitchFamily="49" charset="0"/>
                <a:cs typeface="Courier New" pitchFamily="49" charset="0"/>
              </a:rPr>
              <a:t>exp</a:t>
            </a:r>
            <a:r>
              <a:rPr lang="en-US" sz="2400" dirty="0" smtClean="0">
                <a:latin typeface="Courier New" pitchFamily="49" charset="0"/>
                <a:cs typeface="Courier New" pitchFamily="49" charset="0"/>
              </a:rPr>
              <a:t>&gt;</a:t>
            </a:r>
          </a:p>
        </p:txBody>
      </p:sp>
      <p:sp>
        <p:nvSpPr>
          <p:cNvPr id="3" name="Curved Right Arrow 2"/>
          <p:cNvSpPr/>
          <p:nvPr/>
        </p:nvSpPr>
        <p:spPr bwMode="auto">
          <a:xfrm>
            <a:off x="166255" y="3605181"/>
            <a:ext cx="308758" cy="836190"/>
          </a:xfrm>
          <a:prstGeom prst="curved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4" name="Date Placeholder 3"/>
          <p:cNvSpPr>
            <a:spLocks noGrp="1"/>
          </p:cNvSpPr>
          <p:nvPr>
            <p:ph type="dt" sz="half" idx="10"/>
          </p:nvPr>
        </p:nvSpPr>
        <p:spPr/>
        <p:txBody>
          <a:bodyPr/>
          <a:lstStyle/>
          <a:p>
            <a:pPr>
              <a:defRPr/>
            </a:pPr>
            <a:r>
              <a:rPr lang="en-US" smtClean="0"/>
              <a:t>1/8/2013</a:t>
            </a:r>
            <a:endParaRPr lang="en-US" dirty="0"/>
          </a:p>
        </p:txBody>
      </p:sp>
      <p:sp>
        <p:nvSpPr>
          <p:cNvPr id="5" name="Footer Placeholder 4"/>
          <p:cNvSpPr>
            <a:spLocks noGrp="1"/>
          </p:cNvSpPr>
          <p:nvPr>
            <p:ph type="ftr" sz="quarter" idx="12"/>
          </p:nvPr>
        </p:nvSpPr>
        <p:spPr/>
        <p:txBody>
          <a:bodyPr/>
          <a:lstStyle/>
          <a:p>
            <a:pPr>
              <a:defRPr/>
            </a:pPr>
            <a:r>
              <a:rPr lang="en-US" smtClean="0"/>
              <a:t>Bluespec at Beihang</a:t>
            </a:r>
            <a:endParaRPr lang="en-US" dirty="0"/>
          </a:p>
        </p:txBody>
      </p:sp>
      <p:sp>
        <p:nvSpPr>
          <p:cNvPr id="8" name="Slide Number Placeholder 7"/>
          <p:cNvSpPr>
            <a:spLocks noGrp="1"/>
          </p:cNvSpPr>
          <p:nvPr>
            <p:ph type="sldNum" sz="quarter" idx="11"/>
          </p:nvPr>
        </p:nvSpPr>
        <p:spPr/>
        <p:txBody>
          <a:bodyPr/>
          <a:lstStyle/>
          <a:p>
            <a:pPr>
              <a:defRPr/>
            </a:pPr>
            <a:fld id="{4F9502F6-954B-46E9-AC05-33DEDF4CA0BF}" type="slidenum">
              <a:rPr lang="en-US" smtClean="0"/>
              <a:pPr>
                <a:defRPr/>
              </a:pPr>
              <a:t>9</a:t>
            </a:fld>
            <a:endParaRPr lang="en-US" dirty="0"/>
          </a:p>
        </p:txBody>
      </p:sp>
    </p:spTree>
    <p:extLst>
      <p:ext uri="{BB962C8B-B14F-4D97-AF65-F5344CB8AC3E}">
        <p14:creationId xmlns="" xmlns:p14="http://schemas.microsoft.com/office/powerpoint/2010/main" val="395486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9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99140"/>
                                        </p:tgtEl>
                                        <p:attrNameLst>
                                          <p:attrName>style.visibility</p:attrName>
                                        </p:attrNameLst>
                                      </p:cBhvr>
                                      <p:to>
                                        <p:strVal val="visible"/>
                                      </p:to>
                                    </p:set>
                                    <p:animEffect transition="in" filter="wipe(left)">
                                      <p:cBhvr>
                                        <p:cTn id="11" dur="1000"/>
                                        <p:tgtEl>
                                          <p:spTgt spid="149914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9914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9140" grpId="0" animBg="1"/>
      <p:bldP spid="1499141" grpId="0"/>
      <p:bldP spid="1499142" grpId="0" animBg="1"/>
      <p:bldP spid="14" grpId="0" animBg="1"/>
      <p:bldP spid="3" grpId="0" animBg="1"/>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42320</TotalTime>
  <Words>2153</Words>
  <Application>Microsoft Office PowerPoint</Application>
  <PresentationFormat>全屏显示(4:3)</PresentationFormat>
  <Paragraphs>507</Paragraphs>
  <Slides>28</Slides>
  <Notes>13</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Blueprint</vt:lpstr>
      <vt:lpstr>幻灯片 1</vt:lpstr>
      <vt:lpstr>Content</vt:lpstr>
      <vt:lpstr>Bluespec Rule Execution</vt:lpstr>
      <vt:lpstr>Bluespec Execution Model</vt:lpstr>
      <vt:lpstr>Rule evaluation</vt:lpstr>
      <vt:lpstr>Legal Bluespec rules</vt:lpstr>
      <vt:lpstr>Guard Lifting</vt:lpstr>
      <vt:lpstr>Making guards explicit</vt:lpstr>
      <vt:lpstr>Implicit guards (conditions)</vt:lpstr>
      <vt:lpstr>Guards vs If’s</vt:lpstr>
      <vt:lpstr>Guard Lifting rules</vt:lpstr>
      <vt:lpstr>幻灯片 12</vt:lpstr>
      <vt:lpstr>Concurrent scheduling: Semantic view </vt:lpstr>
      <vt:lpstr>Example 1</vt:lpstr>
      <vt:lpstr>Example 2</vt:lpstr>
      <vt:lpstr>Example 3</vt:lpstr>
      <vt:lpstr>Example 4</vt:lpstr>
      <vt:lpstr>Hardware intuition for concurrent scheduling</vt:lpstr>
      <vt:lpstr>some insight into Concurrent rule firing</vt:lpstr>
      <vt:lpstr>Parallel execution reorders reads and writes</vt:lpstr>
      <vt:lpstr>Correctness</vt:lpstr>
      <vt:lpstr>Compiling a Rule</vt:lpstr>
      <vt:lpstr>Combining State Updates: strawman</vt:lpstr>
      <vt:lpstr>Combining State Updates</vt:lpstr>
      <vt:lpstr>Concurrent scheduling</vt:lpstr>
      <vt:lpstr>A compiler test for concurrent rule firing James Hoe, Ph.D., 2000</vt:lpstr>
      <vt:lpstr>Scheduling and control logic</vt:lpstr>
      <vt:lpstr>What Did We Learn?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CACA-Lectures</dc:title>
  <dc:subject>Concurrency Analysis</dc:subject>
  <dc:creator>Arvind</dc:creator>
  <cp:lastModifiedBy>buaa</cp:lastModifiedBy>
  <cp:revision>1099</cp:revision>
  <cp:lastPrinted>1601-01-01T00:00:00Z</cp:lastPrinted>
  <dcterms:created xsi:type="dcterms:W3CDTF">2003-01-21T19:25:41Z</dcterms:created>
  <dcterms:modified xsi:type="dcterms:W3CDTF">2013-01-08T03:47:28Z</dcterms:modified>
</cp:coreProperties>
</file>