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6"/>
  </p:notesMasterIdLst>
  <p:handoutMasterIdLst>
    <p:handoutMasterId r:id="rId37"/>
  </p:handoutMasterIdLst>
  <p:sldIdLst>
    <p:sldId id="1280" r:id="rId2"/>
    <p:sldId id="1372" r:id="rId3"/>
    <p:sldId id="1329" r:id="rId4"/>
    <p:sldId id="1332" r:id="rId5"/>
    <p:sldId id="1333" r:id="rId6"/>
    <p:sldId id="1334" r:id="rId7"/>
    <p:sldId id="1330" r:id="rId8"/>
    <p:sldId id="1331" r:id="rId9"/>
    <p:sldId id="1335" r:id="rId10"/>
    <p:sldId id="1343" r:id="rId11"/>
    <p:sldId id="1358" r:id="rId12"/>
    <p:sldId id="1374" r:id="rId13"/>
    <p:sldId id="1308" r:id="rId14"/>
    <p:sldId id="1307" r:id="rId15"/>
    <p:sldId id="1311" r:id="rId16"/>
    <p:sldId id="1309" r:id="rId17"/>
    <p:sldId id="1312" r:id="rId18"/>
    <p:sldId id="1314" r:id="rId19"/>
    <p:sldId id="1315" r:id="rId20"/>
    <p:sldId id="1316" r:id="rId21"/>
    <p:sldId id="1357" r:id="rId22"/>
    <p:sldId id="1317" r:id="rId23"/>
    <p:sldId id="1318" r:id="rId24"/>
    <p:sldId id="1359" r:id="rId25"/>
    <p:sldId id="1368" r:id="rId26"/>
    <p:sldId id="1320" r:id="rId27"/>
    <p:sldId id="1321" r:id="rId28"/>
    <p:sldId id="1322" r:id="rId29"/>
    <p:sldId id="1323" r:id="rId30"/>
    <p:sldId id="1324" r:id="rId31"/>
    <p:sldId id="1370" r:id="rId32"/>
    <p:sldId id="1367" r:id="rId33"/>
    <p:sldId id="1287" r:id="rId34"/>
    <p:sldId id="1366" r:id="rId35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6FD71"/>
    <a:srgbClr val="FF3333"/>
    <a:srgbClr val="FD7E71"/>
    <a:srgbClr val="CC3300"/>
    <a:srgbClr val="000000"/>
    <a:srgbClr val="DFBD2D"/>
    <a:srgbClr val="7076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730" autoAdjust="0"/>
    <p:restoredTop sz="86066" autoAdjust="0"/>
  </p:normalViewPr>
  <p:slideViewPr>
    <p:cSldViewPr snapToGrid="0">
      <p:cViewPr varScale="1">
        <p:scale>
          <a:sx n="72" d="100"/>
          <a:sy n="72" d="100"/>
        </p:scale>
        <p:origin x="-936" y="6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20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D06BDAD0-7E88-4F24-996F-A4239B167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4932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89D0B5DD-E471-468E-BF81-0C492E66E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739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9731FB5C-12AB-467B-A098-458B5DAFFDA5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18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3B09BB7F-7C88-4B57-868E-B70237070724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19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B397CB34-54BF-4DC1-B5E5-CBE5D641F208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20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E3BBCC08-A3CB-4908-98DA-247D3613B04E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21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E3BBCC08-A3CB-4908-98DA-247D3613B04E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22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r>
              <a:rPr lang="en-US" dirty="0" smtClean="0"/>
              <a:t>ALU</a:t>
            </a:r>
            <a:r>
              <a:rPr lang="en-US" baseline="0" dirty="0" smtClean="0"/>
              <a:t> should be split…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spcBef>
                <a:spcPct val="20000"/>
              </a:spcBef>
            </a:pPr>
            <a:fld id="{37A20F84-05BA-4738-ACEA-03DCF270E73E}" type="slidenum">
              <a:rPr lang="en-US" sz="1400">
                <a:latin typeface="Tahoma" pitchFamily="34" charset="0"/>
              </a:rPr>
              <a:pPr algn="r" defTabSz="958850" eaLnBrk="0" hangingPunct="0">
                <a:spcBef>
                  <a:spcPct val="20000"/>
                </a:spcBef>
              </a:pPr>
              <a:t>26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1A8A9194-9EEC-4ABC-8C26-3A2DB1F536AF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27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9F02CC8F-DDA7-4BD0-B1A6-0C9AF771FF33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28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1BAAC3BC-F291-478D-9F9E-52655377CC9F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29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8C61E778-C1AE-4AFC-9551-81C6F21AD4F8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30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E67B1E8D-9D92-4056-AD45-07C010601389}" type="slidenum">
              <a:rPr lang="en-US" smtClean="0"/>
              <a:pPr defTabSz="960438"/>
              <a:t>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8C61E778-C1AE-4AFC-9551-81C6F21AD4F8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31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spcBef>
                <a:spcPct val="20000"/>
              </a:spcBef>
            </a:pPr>
            <a:fld id="{24AFED0D-50B5-40A2-B558-94F4405CBBD2}" type="slidenum">
              <a:rPr lang="en-US" sz="1400">
                <a:latin typeface="Tahoma" pitchFamily="34" charset="0"/>
              </a:rPr>
              <a:pPr algn="r" defTabSz="958850" eaLnBrk="0" hangingPunct="0">
                <a:spcBef>
                  <a:spcPct val="20000"/>
                </a:spcBef>
              </a:pPr>
              <a:t>32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spcBef>
                <a:spcPct val="20000"/>
              </a:spcBef>
            </a:pPr>
            <a:fld id="{CAD10781-1AAB-4EF5-97AD-D70FBCED185E}" type="slidenum">
              <a:rPr lang="en-US" sz="1400">
                <a:latin typeface="Tahoma" pitchFamily="34" charset="0"/>
              </a:rPr>
              <a:pPr algn="r" defTabSz="958850" eaLnBrk="0" hangingPunct="0">
                <a:spcBef>
                  <a:spcPct val="20000"/>
                </a:spcBef>
              </a:pPr>
              <a:t>33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29718DCD-B397-4B63-A433-353699E617A4}" type="slidenum">
              <a:rPr lang="en-US" smtClean="0"/>
              <a:pPr defTabSz="960438"/>
              <a:t>7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spcBef>
                <a:spcPct val="20000"/>
              </a:spcBef>
            </a:pPr>
            <a:fld id="{CAD10781-1AAB-4EF5-97AD-D70FBCED185E}" type="slidenum">
              <a:rPr lang="en-US" sz="1400">
                <a:latin typeface="Tahoma" pitchFamily="34" charset="0"/>
              </a:rPr>
              <a:pPr algn="r" defTabSz="958850" eaLnBrk="0" hangingPunct="0">
                <a:spcBef>
                  <a:spcPct val="20000"/>
                </a:spcBef>
              </a:pPr>
              <a:t>10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0515CFCC-A6EF-47D8-B86C-090150AB99C6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11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spcBef>
                <a:spcPct val="20000"/>
              </a:spcBef>
            </a:pPr>
            <a:fld id="{E18BA656-1F7F-49F4-9268-A282F3B914D5}" type="slidenum">
              <a:rPr lang="en-US" sz="1400">
                <a:latin typeface="Tahoma" pitchFamily="34" charset="0"/>
              </a:rPr>
              <a:pPr algn="r" defTabSz="958850" eaLnBrk="0" hangingPunct="0">
                <a:spcBef>
                  <a:spcPct val="20000"/>
                </a:spcBef>
              </a:pPr>
              <a:t>12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FF55E8DD-999B-4C35-AC89-FC2D3EE6B85B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14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r>
              <a:rPr lang="en-US" dirty="0" smtClean="0"/>
              <a:t>Green is type…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Better as </a:t>
            </a:r>
            <a:r>
              <a:rPr lang="en-US" dirty="0" err="1" smtClean="0"/>
              <a:t>enum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72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2D261AD1-172E-41A5-B66E-51657961091A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17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0988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uespec.com/forum/viewtopic.php?p=91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81050" y="1527175"/>
            <a:ext cx="7407607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 smtClean="0">
                <a:solidFill>
                  <a:srgbClr val="660066"/>
                </a:solidFill>
              </a:rPr>
              <a:t>Computer Architecture: A Constructive Approach</a:t>
            </a: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3600" dirty="0" smtClean="0">
                <a:solidFill>
                  <a:srgbClr val="660066"/>
                </a:solidFill>
              </a:rPr>
              <a:t>One-Cycle SMIPS Implementation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Wingdings" pitchFamily="-96" charset="2"/>
              <a:buNone/>
            </a:pPr>
            <a:endParaRPr lang="en-US" sz="3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Derek Chiou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University of Texas at Austin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Taken (with permission) from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/>
              <a:t>Arvind</a:t>
            </a:r>
            <a:r>
              <a:rPr lang="en-US" sz="2000" dirty="0" smtClean="0"/>
              <a:t> and collaborators*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i="1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* Joel </a:t>
            </a:r>
            <a:r>
              <a:rPr lang="en-US" sz="1800" dirty="0" err="1" smtClean="0"/>
              <a:t>Emer</a:t>
            </a:r>
            <a:r>
              <a:rPr lang="en-US" sz="1800" dirty="0" smtClean="0"/>
              <a:t>, Li-</a:t>
            </a:r>
            <a:r>
              <a:rPr lang="en-US" sz="1800" dirty="0" err="1" smtClean="0"/>
              <a:t>Shiuan</a:t>
            </a:r>
            <a:r>
              <a:rPr lang="en-US" sz="1800" dirty="0" smtClean="0"/>
              <a:t> </a:t>
            </a:r>
            <a:r>
              <a:rPr lang="en-US" sz="1800" dirty="0" err="1" smtClean="0"/>
              <a:t>Peh</a:t>
            </a:r>
            <a:r>
              <a:rPr lang="en-US" sz="1800" dirty="0" smtClean="0"/>
              <a:t>, </a:t>
            </a:r>
            <a:r>
              <a:rPr lang="en-US" sz="1800" dirty="0" err="1" smtClean="0"/>
              <a:t>Murali</a:t>
            </a:r>
            <a:r>
              <a:rPr lang="en-US" sz="1800" dirty="0" smtClean="0"/>
              <a:t> </a:t>
            </a:r>
            <a:r>
              <a:rPr lang="en-US" sz="1800" dirty="0" err="1" smtClean="0"/>
              <a:t>Vijayaraghavan</a:t>
            </a:r>
            <a:r>
              <a:rPr lang="en-US" sz="1800" dirty="0" smtClean="0"/>
              <a:t>, </a:t>
            </a:r>
            <a:r>
              <a:rPr lang="en-US" sz="1800" dirty="0" err="1" smtClean="0"/>
              <a:t>Asif</a:t>
            </a:r>
            <a:r>
              <a:rPr lang="en-US" sz="1800" dirty="0" smtClean="0"/>
              <a:t> Khan,  </a:t>
            </a:r>
            <a:r>
              <a:rPr lang="en-US" sz="1800" dirty="0" err="1" smtClean="0"/>
              <a:t>Abhinav</a:t>
            </a:r>
            <a:r>
              <a:rPr lang="en-US" sz="1800" dirty="0" smtClean="0"/>
              <a:t> </a:t>
            </a:r>
            <a:r>
              <a:rPr lang="en-US" sz="1800" dirty="0" err="1" smtClean="0"/>
              <a:t>Agarwal</a:t>
            </a:r>
            <a:r>
              <a:rPr lang="en-US" sz="1800" dirty="0" smtClean="0"/>
              <a:t>, Myron King</a:t>
            </a:r>
            <a:endParaRPr lang="en-US" sz="2800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Single-Cycle SMIPS</a:t>
            </a:r>
            <a:endParaRPr lang="en-US" sz="2800" smtClean="0"/>
          </a:p>
        </p:txBody>
      </p:sp>
      <p:grpSp>
        <p:nvGrpSpPr>
          <p:cNvPr id="2" name="Group 53"/>
          <p:cNvGrpSpPr/>
          <p:nvPr/>
        </p:nvGrpSpPr>
        <p:grpSpPr>
          <a:xfrm>
            <a:off x="1674813" y="1590502"/>
            <a:ext cx="5997575" cy="3797300"/>
            <a:chOff x="1674813" y="2027238"/>
            <a:chExt cx="5997575" cy="3797300"/>
          </a:xfrm>
        </p:grpSpPr>
        <p:sp>
          <p:nvSpPr>
            <p:cNvPr id="45059" name="Rectangle 17"/>
            <p:cNvSpPr>
              <a:spLocks noChangeArrowheads="1"/>
            </p:cNvSpPr>
            <p:nvPr/>
          </p:nvSpPr>
          <p:spPr bwMode="auto">
            <a:xfrm>
              <a:off x="1674813" y="3344863"/>
              <a:ext cx="452437" cy="94456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PC</a:t>
              </a:r>
            </a:p>
          </p:txBody>
        </p:sp>
        <p:sp>
          <p:nvSpPr>
            <p:cNvPr id="45060" name="Rectangle 17"/>
            <p:cNvSpPr>
              <a:spLocks noChangeArrowheads="1"/>
            </p:cNvSpPr>
            <p:nvPr/>
          </p:nvSpPr>
          <p:spPr bwMode="auto">
            <a:xfrm>
              <a:off x="2138363" y="4879975"/>
              <a:ext cx="1101725" cy="9445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Inst</a:t>
              </a:r>
            </a:p>
            <a:p>
              <a:pPr algn="ctr">
                <a:buNone/>
              </a:pPr>
              <a:r>
                <a:rPr lang="en-US"/>
                <a:t>Memory</a:t>
              </a:r>
            </a:p>
          </p:txBody>
        </p:sp>
        <p:sp>
          <p:nvSpPr>
            <p:cNvPr id="45061" name="Rectangle 17"/>
            <p:cNvSpPr>
              <a:spLocks noChangeArrowheads="1"/>
            </p:cNvSpPr>
            <p:nvPr/>
          </p:nvSpPr>
          <p:spPr bwMode="auto">
            <a:xfrm>
              <a:off x="3273425" y="3354388"/>
              <a:ext cx="1101725" cy="9445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dirty="0"/>
                <a:t>Decode</a:t>
              </a:r>
            </a:p>
          </p:txBody>
        </p:sp>
        <p:sp>
          <p:nvSpPr>
            <p:cNvPr id="45062" name="Rectangle 17"/>
            <p:cNvSpPr>
              <a:spLocks noChangeArrowheads="1"/>
            </p:cNvSpPr>
            <p:nvPr/>
          </p:nvSpPr>
          <p:spPr bwMode="auto">
            <a:xfrm>
              <a:off x="4400550" y="2027238"/>
              <a:ext cx="3217863" cy="711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Register File</a:t>
              </a:r>
            </a:p>
          </p:txBody>
        </p:sp>
        <p:sp>
          <p:nvSpPr>
            <p:cNvPr id="45063" name="Rectangle 17"/>
            <p:cNvSpPr>
              <a:spLocks noChangeArrowheads="1"/>
            </p:cNvSpPr>
            <p:nvPr/>
          </p:nvSpPr>
          <p:spPr bwMode="auto">
            <a:xfrm>
              <a:off x="5411788" y="3348038"/>
              <a:ext cx="1101725" cy="9445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Execute</a:t>
              </a:r>
            </a:p>
          </p:txBody>
        </p:sp>
        <p:sp>
          <p:nvSpPr>
            <p:cNvPr id="45064" name="Rectangle 17"/>
            <p:cNvSpPr>
              <a:spLocks noChangeArrowheads="1"/>
            </p:cNvSpPr>
            <p:nvPr/>
          </p:nvSpPr>
          <p:spPr bwMode="auto">
            <a:xfrm>
              <a:off x="6510338" y="4851400"/>
              <a:ext cx="1101725" cy="9445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Data</a:t>
              </a:r>
            </a:p>
            <a:p>
              <a:pPr algn="ctr">
                <a:buNone/>
              </a:pPr>
              <a:r>
                <a:rPr lang="en-US"/>
                <a:t>Memory</a:t>
              </a:r>
            </a:p>
          </p:txBody>
        </p:sp>
        <p:sp>
          <p:nvSpPr>
            <p:cNvPr id="45065" name="Line 8"/>
            <p:cNvSpPr>
              <a:spLocks noChangeShapeType="1"/>
            </p:cNvSpPr>
            <p:nvPr/>
          </p:nvSpPr>
          <p:spPr bwMode="auto">
            <a:xfrm>
              <a:off x="5099050" y="4122738"/>
              <a:ext cx="311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66" name="Line 8"/>
            <p:cNvSpPr>
              <a:spLocks noChangeShapeType="1"/>
            </p:cNvSpPr>
            <p:nvPr/>
          </p:nvSpPr>
          <p:spPr bwMode="auto">
            <a:xfrm>
              <a:off x="4384675" y="3910013"/>
              <a:ext cx="10239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67" name="Line 8"/>
            <p:cNvSpPr>
              <a:spLocks noChangeShapeType="1"/>
            </p:cNvSpPr>
            <p:nvPr/>
          </p:nvSpPr>
          <p:spPr bwMode="auto">
            <a:xfrm>
              <a:off x="5114925" y="3517900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68" name="Line 8"/>
            <p:cNvSpPr>
              <a:spLocks noChangeShapeType="1"/>
            </p:cNvSpPr>
            <p:nvPr/>
          </p:nvSpPr>
          <p:spPr bwMode="auto">
            <a:xfrm>
              <a:off x="4956175" y="3703638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69" name="Line 16"/>
            <p:cNvSpPr>
              <a:spLocks noChangeShapeType="1"/>
            </p:cNvSpPr>
            <p:nvPr/>
          </p:nvSpPr>
          <p:spPr bwMode="auto">
            <a:xfrm flipV="1">
              <a:off x="5124450" y="2722563"/>
              <a:ext cx="0" cy="796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0" name="Line 17"/>
            <p:cNvSpPr>
              <a:spLocks noChangeShapeType="1"/>
            </p:cNvSpPr>
            <p:nvPr/>
          </p:nvSpPr>
          <p:spPr bwMode="auto">
            <a:xfrm flipV="1">
              <a:off x="4965700" y="2741613"/>
              <a:ext cx="0" cy="950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1" name="Line 8"/>
            <p:cNvSpPr>
              <a:spLocks noChangeShapeType="1"/>
            </p:cNvSpPr>
            <p:nvPr/>
          </p:nvSpPr>
          <p:spPr bwMode="auto">
            <a:xfrm rot="5400000">
              <a:off x="1951037" y="4457701"/>
              <a:ext cx="841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2" name="Line 21"/>
            <p:cNvSpPr>
              <a:spLocks noChangeShapeType="1"/>
            </p:cNvSpPr>
            <p:nvPr/>
          </p:nvSpPr>
          <p:spPr bwMode="auto">
            <a:xfrm rot="16200000" flipV="1">
              <a:off x="2493169" y="3675856"/>
              <a:ext cx="0" cy="7318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3" name="Line 8"/>
            <p:cNvSpPr>
              <a:spLocks noChangeShapeType="1"/>
            </p:cNvSpPr>
            <p:nvPr/>
          </p:nvSpPr>
          <p:spPr bwMode="auto">
            <a:xfrm rot="5400000">
              <a:off x="2600325" y="4454526"/>
              <a:ext cx="841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4" name="Line 23"/>
            <p:cNvSpPr>
              <a:spLocks noChangeShapeType="1"/>
            </p:cNvSpPr>
            <p:nvPr/>
          </p:nvSpPr>
          <p:spPr bwMode="auto">
            <a:xfrm rot="16200000" flipV="1">
              <a:off x="3145632" y="3915568"/>
              <a:ext cx="0" cy="246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6502400" y="4003675"/>
              <a:ext cx="247650" cy="841375"/>
              <a:chOff x="1707" y="2541"/>
              <a:chExt cx="156" cy="530"/>
            </a:xfrm>
          </p:grpSpPr>
          <p:sp>
            <p:nvSpPr>
              <p:cNvPr id="45101" name="Line 8"/>
              <p:cNvSpPr>
                <a:spLocks noChangeShapeType="1"/>
              </p:cNvSpPr>
              <p:nvPr/>
            </p:nvSpPr>
            <p:spPr bwMode="auto">
              <a:xfrm rot="16200000" flipH="1">
                <a:off x="1598" y="2806"/>
                <a:ext cx="5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5102" name="Line 27"/>
              <p:cNvSpPr>
                <a:spLocks noChangeShapeType="1"/>
              </p:cNvSpPr>
              <p:nvPr/>
            </p:nvSpPr>
            <p:spPr bwMode="auto">
              <a:xfrm rot="5400000" flipH="1" flipV="1">
                <a:off x="1785" y="2466"/>
                <a:ext cx="0" cy="1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5076" name="Line 28"/>
            <p:cNvSpPr>
              <a:spLocks noChangeShapeType="1"/>
            </p:cNvSpPr>
            <p:nvPr/>
          </p:nvSpPr>
          <p:spPr bwMode="auto">
            <a:xfrm rot="16200000" flipV="1">
              <a:off x="3875882" y="3228181"/>
              <a:ext cx="0" cy="2459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7" name="Line 29"/>
            <p:cNvSpPr>
              <a:spLocks noChangeShapeType="1"/>
            </p:cNvSpPr>
            <p:nvPr/>
          </p:nvSpPr>
          <p:spPr bwMode="auto">
            <a:xfrm flipV="1">
              <a:off x="5102225" y="4119563"/>
              <a:ext cx="0" cy="338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8" name="Line 8"/>
            <p:cNvSpPr>
              <a:spLocks noChangeShapeType="1"/>
            </p:cNvSpPr>
            <p:nvPr/>
          </p:nvSpPr>
          <p:spPr bwMode="auto">
            <a:xfrm flipH="1">
              <a:off x="4370388" y="3514725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9" name="Line 8"/>
            <p:cNvSpPr>
              <a:spLocks noChangeShapeType="1"/>
            </p:cNvSpPr>
            <p:nvPr/>
          </p:nvSpPr>
          <p:spPr bwMode="auto">
            <a:xfrm flipH="1">
              <a:off x="4364038" y="3700463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0" name="Line 32"/>
            <p:cNvSpPr>
              <a:spLocks noChangeShapeType="1"/>
            </p:cNvSpPr>
            <p:nvPr/>
          </p:nvSpPr>
          <p:spPr bwMode="auto">
            <a:xfrm flipH="1" flipV="1">
              <a:off x="4652963" y="2741613"/>
              <a:ext cx="0" cy="776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1" name="Line 33"/>
            <p:cNvSpPr>
              <a:spLocks noChangeShapeType="1"/>
            </p:cNvSpPr>
            <p:nvPr/>
          </p:nvSpPr>
          <p:spPr bwMode="auto">
            <a:xfrm flipH="1" flipV="1">
              <a:off x="4811713" y="2738438"/>
              <a:ext cx="0" cy="950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2" name="AutoShape 10"/>
            <p:cNvSpPr>
              <a:spLocks noChangeArrowheads="1"/>
            </p:cNvSpPr>
            <p:nvPr/>
          </p:nvSpPr>
          <p:spPr bwMode="auto">
            <a:xfrm rot="10800000" flipH="1">
              <a:off x="7110413" y="3067050"/>
              <a:ext cx="561975" cy="230188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>
                <a:buNone/>
              </a:pPr>
              <a:endParaRPr lang="en-US" sz="900"/>
            </a:p>
          </p:txBody>
        </p:sp>
        <p:sp>
          <p:nvSpPr>
            <p:cNvPr id="45083" name="Line 38"/>
            <p:cNvSpPr>
              <a:spLocks noChangeShapeType="1"/>
            </p:cNvSpPr>
            <p:nvPr/>
          </p:nvSpPr>
          <p:spPr bwMode="auto">
            <a:xfrm flipH="1" flipV="1">
              <a:off x="7477125" y="3289300"/>
              <a:ext cx="0" cy="1554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4" name="Line 39"/>
            <p:cNvSpPr>
              <a:spLocks noChangeShapeType="1"/>
            </p:cNvSpPr>
            <p:nvPr/>
          </p:nvSpPr>
          <p:spPr bwMode="auto">
            <a:xfrm flipH="1" flipV="1">
              <a:off x="7391400" y="2735263"/>
              <a:ext cx="0" cy="320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5" name="Line 8"/>
            <p:cNvSpPr>
              <a:spLocks noChangeShapeType="1"/>
            </p:cNvSpPr>
            <p:nvPr/>
          </p:nvSpPr>
          <p:spPr bwMode="auto">
            <a:xfrm flipH="1">
              <a:off x="6516688" y="370205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6" name="Line 41"/>
            <p:cNvSpPr>
              <a:spLocks noChangeShapeType="1"/>
            </p:cNvSpPr>
            <p:nvPr/>
          </p:nvSpPr>
          <p:spPr bwMode="auto">
            <a:xfrm flipH="1" flipV="1">
              <a:off x="6964363" y="2740025"/>
              <a:ext cx="0" cy="950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7" name="Line 8"/>
            <p:cNvSpPr>
              <a:spLocks noChangeShapeType="1"/>
            </p:cNvSpPr>
            <p:nvPr/>
          </p:nvSpPr>
          <p:spPr bwMode="auto">
            <a:xfrm flipH="1">
              <a:off x="6503988" y="3862388"/>
              <a:ext cx="776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8" name="Line 43"/>
            <p:cNvSpPr>
              <a:spLocks noChangeShapeType="1"/>
            </p:cNvSpPr>
            <p:nvPr/>
          </p:nvSpPr>
          <p:spPr bwMode="auto">
            <a:xfrm flipH="1" flipV="1">
              <a:off x="7272338" y="3303588"/>
              <a:ext cx="0" cy="557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9" name="AutoShape 10"/>
            <p:cNvSpPr>
              <a:spLocks noChangeArrowheads="1"/>
            </p:cNvSpPr>
            <p:nvPr/>
          </p:nvSpPr>
          <p:spPr bwMode="auto">
            <a:xfrm rot="-5400000" flipH="1" flipV="1">
              <a:off x="2150269" y="3461544"/>
              <a:ext cx="561975" cy="23018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buNone/>
              </a:pPr>
              <a:endParaRPr lang="en-US" sz="900"/>
            </a:p>
          </p:txBody>
        </p:sp>
        <p:sp>
          <p:nvSpPr>
            <p:cNvPr id="45090" name="Oval 45"/>
            <p:cNvSpPr>
              <a:spLocks noChangeArrowheads="1"/>
            </p:cNvSpPr>
            <p:nvPr/>
          </p:nvSpPr>
          <p:spPr bwMode="auto">
            <a:xfrm>
              <a:off x="2719388" y="3576638"/>
              <a:ext cx="287337" cy="287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/>
                <a:t>+4</a:t>
              </a:r>
            </a:p>
          </p:txBody>
        </p:sp>
        <p:sp>
          <p:nvSpPr>
            <p:cNvPr id="45091" name="Line 8"/>
            <p:cNvSpPr>
              <a:spLocks noChangeShapeType="1"/>
            </p:cNvSpPr>
            <p:nvPr/>
          </p:nvSpPr>
          <p:spPr bwMode="auto">
            <a:xfrm rot="16200000" flipV="1">
              <a:off x="2756694" y="3956844"/>
              <a:ext cx="2016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2" name="Line 47"/>
            <p:cNvSpPr>
              <a:spLocks noChangeShapeType="1"/>
            </p:cNvSpPr>
            <p:nvPr/>
          </p:nvSpPr>
          <p:spPr bwMode="auto">
            <a:xfrm flipV="1">
              <a:off x="2651125" y="4051300"/>
              <a:ext cx="0" cy="4016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3" name="Line 48"/>
            <p:cNvSpPr>
              <a:spLocks noChangeShapeType="1"/>
            </p:cNvSpPr>
            <p:nvPr/>
          </p:nvSpPr>
          <p:spPr bwMode="auto">
            <a:xfrm rot="16200000" flipH="1">
              <a:off x="2221707" y="3474243"/>
              <a:ext cx="0" cy="2016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4" name="Line 49"/>
            <p:cNvSpPr>
              <a:spLocks noChangeShapeType="1"/>
            </p:cNvSpPr>
            <p:nvPr/>
          </p:nvSpPr>
          <p:spPr bwMode="auto">
            <a:xfrm rot="16200000" flipH="1">
              <a:off x="2628107" y="3636168"/>
              <a:ext cx="0" cy="182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5" name="Line 8"/>
            <p:cNvSpPr>
              <a:spLocks noChangeShapeType="1"/>
            </p:cNvSpPr>
            <p:nvPr/>
          </p:nvSpPr>
          <p:spPr bwMode="auto">
            <a:xfrm flipH="1">
              <a:off x="6510338" y="3516313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6" name="Line 51"/>
            <p:cNvSpPr>
              <a:spLocks noChangeShapeType="1"/>
            </p:cNvSpPr>
            <p:nvPr/>
          </p:nvSpPr>
          <p:spPr bwMode="auto">
            <a:xfrm flipH="1" flipV="1">
              <a:off x="6792913" y="3165475"/>
              <a:ext cx="0" cy="338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7" name="Line 52"/>
            <p:cNvSpPr>
              <a:spLocks noChangeShapeType="1"/>
            </p:cNvSpPr>
            <p:nvPr/>
          </p:nvSpPr>
          <p:spPr bwMode="auto">
            <a:xfrm rot="16200000" flipV="1">
              <a:off x="4758532" y="1153318"/>
              <a:ext cx="0" cy="4049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8" name="Line 53"/>
            <p:cNvSpPr>
              <a:spLocks noChangeShapeType="1"/>
            </p:cNvSpPr>
            <p:nvPr/>
          </p:nvSpPr>
          <p:spPr bwMode="auto">
            <a:xfrm rot="16200000" flipH="1">
              <a:off x="2636044" y="3366294"/>
              <a:ext cx="0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9" name="Line 54"/>
            <p:cNvSpPr>
              <a:spLocks noChangeShapeType="1"/>
            </p:cNvSpPr>
            <p:nvPr/>
          </p:nvSpPr>
          <p:spPr bwMode="auto">
            <a:xfrm flipH="1" flipV="1">
              <a:off x="2733675" y="3165475"/>
              <a:ext cx="0" cy="3111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100" name="AutoShape 55"/>
            <p:cNvSpPr>
              <a:spLocks noChangeArrowheads="1"/>
            </p:cNvSpPr>
            <p:nvPr/>
          </p:nvSpPr>
          <p:spPr bwMode="auto">
            <a:xfrm>
              <a:off x="1774825" y="4122738"/>
              <a:ext cx="255588" cy="161925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96287" y="5500048"/>
            <a:ext cx="7206017" cy="10895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solidFill>
                  <a:schemeClr val="accent1"/>
                </a:solidFill>
              </a:rPr>
              <a:t>Datapath</a:t>
            </a:r>
            <a:r>
              <a:rPr lang="en-US" sz="2400" dirty="0" smtClean="0">
                <a:solidFill>
                  <a:schemeClr val="accent1"/>
                </a:solidFill>
              </a:rPr>
              <a:t> is shown only for convenience; it will be derived automatically from the high-level textual description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742238" y="1412875"/>
            <a:ext cx="14017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2 read &amp; 1 write ports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905250" y="4321175"/>
            <a:ext cx="2257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>
                <a:solidFill>
                  <a:srgbClr val="FF0000"/>
                </a:solidFill>
              </a:rPr>
              <a:t>separate Instruction &amp; Data memories</a:t>
            </a:r>
          </a:p>
        </p:txBody>
      </p:sp>
      <p:sp>
        <p:nvSpPr>
          <p:cNvPr id="58" name="Date Placeholder 5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Single-Cycle SMIPS </a:t>
            </a:r>
            <a:r>
              <a:rPr lang="en-US" sz="2400" i="1" dirty="0" smtClean="0"/>
              <a:t>code structure (simplified)</a:t>
            </a:r>
            <a:endParaRPr lang="en-US" sz="2800" dirty="0" smtClean="0"/>
          </a:p>
        </p:txBody>
      </p:sp>
      <p:sp>
        <p:nvSpPr>
          <p:cNvPr id="3789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1188" y="1517650"/>
            <a:ext cx="8256587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mkProc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(Proc);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pc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IMemory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mkIMemory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DMemory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mkDMemory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doProc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Cop.started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iMem.req(pc);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decode(inst);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rVal1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rf.rd1(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validRegValue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(dInst.rSrc1));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rVal2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rf.rd2(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validRegValue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(dInst.rSrc2));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exec(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rVal1, rVal2,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pc, ?);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28299" y="6098417"/>
            <a:ext cx="3570208" cy="37478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rf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pc and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dMem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5165770" y="6213475"/>
            <a:ext cx="1243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6349737" y="6057569"/>
            <a:ext cx="1372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err="1" smtClean="0"/>
              <a:t>immValid</a:t>
            </a:r>
            <a:endParaRPr lang="en-US" dirty="0"/>
          </a:p>
        </p:txBody>
      </p:sp>
      <p:sp>
        <p:nvSpPr>
          <p:cNvPr id="3379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Decoding Instructions: </a:t>
            </a:r>
            <a:r>
              <a:rPr lang="en-US" sz="2400" dirty="0" smtClean="0"/>
              <a:t>extract fields needed for execution from each instruction</a:t>
            </a:r>
            <a:endParaRPr lang="en-US" sz="2800" dirty="0" smtClean="0"/>
          </a:p>
        </p:txBody>
      </p:sp>
      <p:sp>
        <p:nvSpPr>
          <p:cNvPr id="33796" name="Line 8"/>
          <p:cNvSpPr>
            <a:spLocks noChangeShapeType="1"/>
          </p:cNvSpPr>
          <p:nvPr/>
        </p:nvSpPr>
        <p:spPr bwMode="auto">
          <a:xfrm>
            <a:off x="2308225" y="3633042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797" name="Text Box 11"/>
          <p:cNvSpPr txBox="1">
            <a:spLocks noChangeArrowheads="1"/>
          </p:cNvSpPr>
          <p:nvPr/>
        </p:nvSpPr>
        <p:spPr bwMode="auto">
          <a:xfrm>
            <a:off x="735328" y="3425080"/>
            <a:ext cx="154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3798" name="Text Box 11"/>
          <p:cNvSpPr txBox="1">
            <a:spLocks noChangeArrowheads="1"/>
          </p:cNvSpPr>
          <p:nvPr/>
        </p:nvSpPr>
        <p:spPr bwMode="auto">
          <a:xfrm>
            <a:off x="6362700" y="3732213"/>
            <a:ext cx="1805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/>
              <a:t>branchComp</a:t>
            </a:r>
          </a:p>
        </p:txBody>
      </p:sp>
      <p:sp>
        <p:nvSpPr>
          <p:cNvPr id="33799" name="Line 10"/>
          <p:cNvSpPr>
            <a:spLocks noChangeShapeType="1"/>
          </p:cNvSpPr>
          <p:nvPr/>
        </p:nvSpPr>
        <p:spPr bwMode="auto">
          <a:xfrm>
            <a:off x="5137150" y="4681538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00" name="Text Box 11"/>
          <p:cNvSpPr txBox="1">
            <a:spLocks noChangeArrowheads="1"/>
          </p:cNvSpPr>
          <p:nvPr/>
        </p:nvSpPr>
        <p:spPr bwMode="auto">
          <a:xfrm>
            <a:off x="6359525" y="4484688"/>
            <a:ext cx="724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/>
              <a:t>rDst</a:t>
            </a:r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>
            <a:off x="3567113" y="5167313"/>
            <a:ext cx="2816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6356350" y="4970463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/>
              <a:t>rSrc1</a:t>
            </a:r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3575050" y="5564188"/>
            <a:ext cx="2816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6364288" y="536733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/>
              <a:t>rSrc2</a:t>
            </a:r>
          </a:p>
        </p:txBody>
      </p:sp>
      <p:sp>
        <p:nvSpPr>
          <p:cNvPr id="33805" name="Line 10"/>
          <p:cNvSpPr>
            <a:spLocks noChangeShapeType="1"/>
          </p:cNvSpPr>
          <p:nvPr/>
        </p:nvSpPr>
        <p:spPr bwMode="auto">
          <a:xfrm>
            <a:off x="5149850" y="6061075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06" name="Text Box 11"/>
          <p:cNvSpPr txBox="1">
            <a:spLocks noChangeArrowheads="1"/>
          </p:cNvSpPr>
          <p:nvPr/>
        </p:nvSpPr>
        <p:spPr bwMode="auto">
          <a:xfrm>
            <a:off x="6361113" y="5864225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err="1"/>
              <a:t>imm</a:t>
            </a:r>
            <a:endParaRPr lang="en-US" dirty="0"/>
          </a:p>
        </p:txBody>
      </p:sp>
      <p:sp>
        <p:nvSpPr>
          <p:cNvPr id="33807" name="AutoShape 10"/>
          <p:cNvSpPr>
            <a:spLocks noChangeArrowheads="1"/>
          </p:cNvSpPr>
          <p:nvPr/>
        </p:nvSpPr>
        <p:spPr bwMode="auto">
          <a:xfrm rot="5400000">
            <a:off x="4693444" y="3826669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en-US" sz="900"/>
          </a:p>
        </p:txBody>
      </p:sp>
      <p:sp>
        <p:nvSpPr>
          <p:cNvPr id="33808" name="AutoShape 10"/>
          <p:cNvSpPr>
            <a:spLocks noChangeArrowheads="1"/>
          </p:cNvSpPr>
          <p:nvPr/>
        </p:nvSpPr>
        <p:spPr bwMode="auto">
          <a:xfrm rot="16200000" flipH="1">
            <a:off x="4712494" y="4568032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buNone/>
            </a:pPr>
            <a:endParaRPr lang="en-US" sz="900"/>
          </a:p>
        </p:txBody>
      </p:sp>
      <p:sp>
        <p:nvSpPr>
          <p:cNvPr id="33809" name="AutoShape 10"/>
          <p:cNvSpPr>
            <a:spLocks noChangeArrowheads="1"/>
          </p:cNvSpPr>
          <p:nvPr/>
        </p:nvSpPr>
        <p:spPr bwMode="auto">
          <a:xfrm rot="16200000" flipH="1">
            <a:off x="3928269" y="5928519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buNone/>
            </a:pPr>
            <a:endParaRPr lang="en-US" sz="900"/>
          </a:p>
        </p:txBody>
      </p:sp>
      <p:sp>
        <p:nvSpPr>
          <p:cNvPr id="33810" name="Rectangle 17"/>
          <p:cNvSpPr>
            <a:spLocks noChangeArrowheads="1"/>
          </p:cNvSpPr>
          <p:nvPr/>
        </p:nvSpPr>
        <p:spPr bwMode="auto">
          <a:xfrm>
            <a:off x="4540250" y="5883275"/>
            <a:ext cx="609600" cy="349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/>
              <a:t>ext</a:t>
            </a:r>
          </a:p>
        </p:txBody>
      </p:sp>
      <p:sp>
        <p:nvSpPr>
          <p:cNvPr id="33811" name="Line 8"/>
          <p:cNvSpPr>
            <a:spLocks noChangeShapeType="1"/>
          </p:cNvSpPr>
          <p:nvPr/>
        </p:nvSpPr>
        <p:spPr bwMode="auto">
          <a:xfrm rot="-5400000">
            <a:off x="1706563" y="4341813"/>
            <a:ext cx="3702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12" name="Line 8"/>
          <p:cNvSpPr>
            <a:spLocks noChangeShapeType="1"/>
          </p:cNvSpPr>
          <p:nvPr/>
        </p:nvSpPr>
        <p:spPr bwMode="auto">
          <a:xfrm>
            <a:off x="3544888" y="6207125"/>
            <a:ext cx="576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13" name="Line 8"/>
          <p:cNvSpPr>
            <a:spLocks noChangeShapeType="1"/>
          </p:cNvSpPr>
          <p:nvPr/>
        </p:nvSpPr>
        <p:spPr bwMode="auto">
          <a:xfrm>
            <a:off x="3552825" y="5915025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14" name="Line 8"/>
          <p:cNvSpPr>
            <a:spLocks noChangeShapeType="1"/>
          </p:cNvSpPr>
          <p:nvPr/>
        </p:nvSpPr>
        <p:spPr bwMode="auto">
          <a:xfrm>
            <a:off x="3541713" y="4826000"/>
            <a:ext cx="1352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15" name="Line 8"/>
          <p:cNvSpPr>
            <a:spLocks noChangeShapeType="1"/>
          </p:cNvSpPr>
          <p:nvPr/>
        </p:nvSpPr>
        <p:spPr bwMode="auto">
          <a:xfrm>
            <a:off x="3549650" y="4533900"/>
            <a:ext cx="1352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16" name="Line 10"/>
          <p:cNvSpPr>
            <a:spLocks noChangeShapeType="1"/>
          </p:cNvSpPr>
          <p:nvPr/>
        </p:nvSpPr>
        <p:spPr bwMode="auto">
          <a:xfrm>
            <a:off x="5133975" y="3956050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17" name="Line 8"/>
          <p:cNvSpPr>
            <a:spLocks noChangeShapeType="1"/>
          </p:cNvSpPr>
          <p:nvPr/>
        </p:nvSpPr>
        <p:spPr bwMode="auto">
          <a:xfrm>
            <a:off x="3557588" y="3963988"/>
            <a:ext cx="1352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18" name="Text Box 11"/>
          <p:cNvSpPr txBox="1">
            <a:spLocks noChangeArrowheads="1"/>
          </p:cNvSpPr>
          <p:nvPr/>
        </p:nvSpPr>
        <p:spPr bwMode="auto">
          <a:xfrm>
            <a:off x="6359525" y="2984500"/>
            <a:ext cx="1175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/>
              <a:t>aluFunc</a:t>
            </a:r>
          </a:p>
        </p:txBody>
      </p:sp>
      <p:sp>
        <p:nvSpPr>
          <p:cNvPr id="33819" name="AutoShape 10"/>
          <p:cNvSpPr>
            <a:spLocks noChangeArrowheads="1"/>
          </p:cNvSpPr>
          <p:nvPr/>
        </p:nvSpPr>
        <p:spPr bwMode="auto">
          <a:xfrm rot="5400000">
            <a:off x="4690269" y="3078957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en-US" sz="900"/>
          </a:p>
        </p:txBody>
      </p:sp>
      <p:sp>
        <p:nvSpPr>
          <p:cNvPr id="33820" name="Line 10"/>
          <p:cNvSpPr>
            <a:spLocks noChangeShapeType="1"/>
          </p:cNvSpPr>
          <p:nvPr/>
        </p:nvSpPr>
        <p:spPr bwMode="auto">
          <a:xfrm>
            <a:off x="5130800" y="3208338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21" name="Line 8"/>
          <p:cNvSpPr>
            <a:spLocks noChangeShapeType="1"/>
          </p:cNvSpPr>
          <p:nvPr/>
        </p:nvSpPr>
        <p:spPr bwMode="auto">
          <a:xfrm>
            <a:off x="4543425" y="3216275"/>
            <a:ext cx="347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22" name="Text Box 11"/>
          <p:cNvSpPr txBox="1">
            <a:spLocks noChangeArrowheads="1"/>
          </p:cNvSpPr>
          <p:nvPr/>
        </p:nvSpPr>
        <p:spPr bwMode="auto">
          <a:xfrm>
            <a:off x="6356350" y="2270125"/>
            <a:ext cx="1249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err="1"/>
              <a:t>instType</a:t>
            </a:r>
            <a:endParaRPr lang="en-US" dirty="0"/>
          </a:p>
        </p:txBody>
      </p:sp>
      <p:sp>
        <p:nvSpPr>
          <p:cNvPr id="33823" name="AutoShape 10"/>
          <p:cNvSpPr>
            <a:spLocks noChangeArrowheads="1"/>
          </p:cNvSpPr>
          <p:nvPr/>
        </p:nvSpPr>
        <p:spPr bwMode="auto">
          <a:xfrm rot="5400000">
            <a:off x="4687094" y="2364582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en-US" sz="900"/>
          </a:p>
        </p:txBody>
      </p:sp>
      <p:sp>
        <p:nvSpPr>
          <p:cNvPr id="33824" name="Line 10"/>
          <p:cNvSpPr>
            <a:spLocks noChangeShapeType="1"/>
          </p:cNvSpPr>
          <p:nvPr/>
        </p:nvSpPr>
        <p:spPr bwMode="auto">
          <a:xfrm>
            <a:off x="5127625" y="2493963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25" name="Line 8"/>
          <p:cNvSpPr>
            <a:spLocks noChangeShapeType="1"/>
          </p:cNvSpPr>
          <p:nvPr/>
        </p:nvSpPr>
        <p:spPr bwMode="auto">
          <a:xfrm>
            <a:off x="3551238" y="2501900"/>
            <a:ext cx="1352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26" name="AutoShape 10"/>
          <p:cNvSpPr>
            <a:spLocks noChangeArrowheads="1"/>
          </p:cNvSpPr>
          <p:nvPr/>
        </p:nvSpPr>
        <p:spPr bwMode="auto">
          <a:xfrm rot="16200000" flipH="1">
            <a:off x="4109244" y="3098007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buNone/>
            </a:pPr>
            <a:endParaRPr lang="en-US" sz="900"/>
          </a:p>
        </p:txBody>
      </p:sp>
      <p:sp>
        <p:nvSpPr>
          <p:cNvPr id="33827" name="Line 8"/>
          <p:cNvSpPr>
            <a:spLocks noChangeShapeType="1"/>
          </p:cNvSpPr>
          <p:nvPr/>
        </p:nvSpPr>
        <p:spPr bwMode="auto">
          <a:xfrm>
            <a:off x="4356100" y="6057900"/>
            <a:ext cx="182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28" name="Line 8"/>
          <p:cNvSpPr>
            <a:spLocks noChangeShapeType="1"/>
          </p:cNvSpPr>
          <p:nvPr/>
        </p:nvSpPr>
        <p:spPr bwMode="auto">
          <a:xfrm>
            <a:off x="3543300" y="3365500"/>
            <a:ext cx="758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29" name="Line 8"/>
          <p:cNvSpPr>
            <a:spLocks noChangeShapeType="1"/>
          </p:cNvSpPr>
          <p:nvPr/>
        </p:nvSpPr>
        <p:spPr bwMode="auto">
          <a:xfrm>
            <a:off x="3551238" y="3073400"/>
            <a:ext cx="758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30" name="Text Box 11"/>
          <p:cNvSpPr txBox="1">
            <a:spLocks noChangeArrowheads="1"/>
          </p:cNvSpPr>
          <p:nvPr/>
        </p:nvSpPr>
        <p:spPr bwMode="auto">
          <a:xfrm>
            <a:off x="3521075" y="2254250"/>
            <a:ext cx="64633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31:26</a:t>
            </a:r>
          </a:p>
        </p:txBody>
      </p:sp>
      <p:sp>
        <p:nvSpPr>
          <p:cNvPr id="33831" name="Text Box 11"/>
          <p:cNvSpPr txBox="1">
            <a:spLocks noChangeArrowheads="1"/>
          </p:cNvSpPr>
          <p:nvPr/>
        </p:nvSpPr>
        <p:spPr bwMode="auto">
          <a:xfrm>
            <a:off x="3517900" y="2828925"/>
            <a:ext cx="64633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31:26</a:t>
            </a:r>
          </a:p>
        </p:txBody>
      </p:sp>
      <p:sp>
        <p:nvSpPr>
          <p:cNvPr id="33832" name="Text Box 11"/>
          <p:cNvSpPr txBox="1">
            <a:spLocks noChangeArrowheads="1"/>
          </p:cNvSpPr>
          <p:nvPr/>
        </p:nvSpPr>
        <p:spPr bwMode="auto">
          <a:xfrm>
            <a:off x="3536950" y="3125788"/>
            <a:ext cx="450764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5:0</a:t>
            </a:r>
          </a:p>
        </p:txBody>
      </p:sp>
      <p:sp>
        <p:nvSpPr>
          <p:cNvPr id="33833" name="Text Box 11"/>
          <p:cNvSpPr txBox="1">
            <a:spLocks noChangeArrowheads="1"/>
          </p:cNvSpPr>
          <p:nvPr/>
        </p:nvSpPr>
        <p:spPr bwMode="auto">
          <a:xfrm>
            <a:off x="3533775" y="3711575"/>
            <a:ext cx="64633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31:26</a:t>
            </a:r>
          </a:p>
        </p:txBody>
      </p:sp>
      <p:sp>
        <p:nvSpPr>
          <p:cNvPr id="33834" name="Text Box 11"/>
          <p:cNvSpPr txBox="1">
            <a:spLocks noChangeArrowheads="1"/>
          </p:cNvSpPr>
          <p:nvPr/>
        </p:nvSpPr>
        <p:spPr bwMode="auto">
          <a:xfrm>
            <a:off x="3519488" y="4286250"/>
            <a:ext cx="64633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20:16</a:t>
            </a:r>
          </a:p>
        </p:txBody>
      </p:sp>
      <p:sp>
        <p:nvSpPr>
          <p:cNvPr id="33835" name="Text Box 11"/>
          <p:cNvSpPr txBox="1">
            <a:spLocks noChangeArrowheads="1"/>
          </p:cNvSpPr>
          <p:nvPr/>
        </p:nvSpPr>
        <p:spPr bwMode="auto">
          <a:xfrm>
            <a:off x="3516313" y="4583113"/>
            <a:ext cx="64633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15:11</a:t>
            </a:r>
          </a:p>
        </p:txBody>
      </p:sp>
      <p:sp>
        <p:nvSpPr>
          <p:cNvPr id="33836" name="Text Box 11"/>
          <p:cNvSpPr txBox="1">
            <a:spLocks noChangeArrowheads="1"/>
          </p:cNvSpPr>
          <p:nvPr/>
        </p:nvSpPr>
        <p:spPr bwMode="auto">
          <a:xfrm>
            <a:off x="3524250" y="4924425"/>
            <a:ext cx="64633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25:21</a:t>
            </a:r>
          </a:p>
        </p:txBody>
      </p:sp>
      <p:sp>
        <p:nvSpPr>
          <p:cNvPr id="33837" name="Text Box 11"/>
          <p:cNvSpPr txBox="1">
            <a:spLocks noChangeArrowheads="1"/>
          </p:cNvSpPr>
          <p:nvPr/>
        </p:nvSpPr>
        <p:spPr bwMode="auto">
          <a:xfrm>
            <a:off x="3509963" y="5321300"/>
            <a:ext cx="64633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20:16</a:t>
            </a:r>
          </a:p>
        </p:txBody>
      </p:sp>
      <p:sp>
        <p:nvSpPr>
          <p:cNvPr id="33838" name="Text Box 11"/>
          <p:cNvSpPr txBox="1">
            <a:spLocks noChangeArrowheads="1"/>
          </p:cNvSpPr>
          <p:nvPr/>
        </p:nvSpPr>
        <p:spPr bwMode="auto">
          <a:xfrm>
            <a:off x="3517900" y="5673725"/>
            <a:ext cx="548548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15:0</a:t>
            </a:r>
          </a:p>
        </p:txBody>
      </p:sp>
      <p:sp>
        <p:nvSpPr>
          <p:cNvPr id="33839" name="Text Box 11"/>
          <p:cNvSpPr txBox="1">
            <a:spLocks noChangeArrowheads="1"/>
          </p:cNvSpPr>
          <p:nvPr/>
        </p:nvSpPr>
        <p:spPr bwMode="auto">
          <a:xfrm>
            <a:off x="3525838" y="5959475"/>
            <a:ext cx="548548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25:0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8488" y="3821374"/>
            <a:ext cx="287968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Lot of pure combinational logic: will be derived automatically from the high-level description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3349625" y="1754188"/>
            <a:ext cx="2020888" cy="468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buNone/>
            </a:pPr>
            <a:r>
              <a:rPr lang="en-US" dirty="0"/>
              <a:t>decode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2267" y="5650173"/>
            <a:ext cx="237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Not all fields are defined for every instruction </a:t>
            </a:r>
            <a:endParaRPr lang="en-US" dirty="0"/>
          </a:p>
        </p:txBody>
      </p:sp>
      <p:sp>
        <p:nvSpPr>
          <p:cNvPr id="59" name="Date Placeholder 5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Typedefs</a:t>
            </a:r>
          </a:p>
        </p:txBody>
      </p:sp>
      <p:sp>
        <p:nvSpPr>
          <p:cNvPr id="13314" name="TextBox 6"/>
          <p:cNvSpPr txBox="1">
            <a:spLocks noChangeArrowheads="1"/>
          </p:cNvSpPr>
          <p:nvPr/>
        </p:nvSpPr>
        <p:spPr bwMode="auto">
          <a:xfrm>
            <a:off x="550568" y="1518131"/>
            <a:ext cx="8339137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Ld, St, J,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Jalr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Br}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deriving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Le, Lt,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AT, NT}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deriving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{Add, Sub, And, Or,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Nor,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Sltu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Sra}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AluFunc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deriving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3349625" y="1754188"/>
            <a:ext cx="2020888" cy="468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>
                <a:latin typeface="Verdana" pitchFamily="-96" charset="0"/>
              </a:rPr>
              <a:t>decode</a:t>
            </a:r>
          </a:p>
        </p:txBody>
      </p:sp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Decoding Instructions: </a:t>
            </a:r>
            <a:br>
              <a:rPr lang="en-US" sz="3600" smtClean="0"/>
            </a:br>
            <a:r>
              <a:rPr lang="en-US" sz="2400" smtClean="0"/>
              <a:t>input-output types</a:t>
            </a:r>
            <a:endParaRPr lang="en-US" sz="2800" smtClean="0"/>
          </a:p>
        </p:txBody>
      </p:sp>
      <p:sp>
        <p:nvSpPr>
          <p:cNvPr id="11267" name="Line 8"/>
          <p:cNvSpPr>
            <a:spLocks noChangeShapeType="1"/>
          </p:cNvSpPr>
          <p:nvPr/>
        </p:nvSpPr>
        <p:spPr bwMode="auto">
          <a:xfrm>
            <a:off x="2308225" y="3633788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Text Box 11"/>
          <p:cNvSpPr txBox="1">
            <a:spLocks noChangeArrowheads="1"/>
          </p:cNvSpPr>
          <p:nvPr/>
        </p:nvSpPr>
        <p:spPr bwMode="auto">
          <a:xfrm>
            <a:off x="735013" y="3425825"/>
            <a:ext cx="15446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instruction</a:t>
            </a:r>
          </a:p>
        </p:txBody>
      </p: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6362700" y="3732213"/>
            <a:ext cx="10583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 smtClean="0"/>
              <a:t>brFunc</a:t>
            </a:r>
            <a:endParaRPr lang="en-US" dirty="0"/>
          </a:p>
        </p:txBody>
      </p:sp>
      <p:sp>
        <p:nvSpPr>
          <p:cNvPr id="11270" name="Line 10"/>
          <p:cNvSpPr>
            <a:spLocks noChangeShapeType="1"/>
          </p:cNvSpPr>
          <p:nvPr/>
        </p:nvSpPr>
        <p:spPr bwMode="auto">
          <a:xfrm>
            <a:off x="5137150" y="4576763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6359525" y="4379913"/>
            <a:ext cx="719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rDst</a:t>
            </a:r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>
            <a:off x="3567113" y="5005388"/>
            <a:ext cx="2816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6356350" y="4808538"/>
            <a:ext cx="86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rSrc1</a:t>
            </a: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3575050" y="5430838"/>
            <a:ext cx="2816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364288" y="5233988"/>
            <a:ext cx="86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rSrc2</a:t>
            </a:r>
          </a:p>
        </p:txBody>
      </p:sp>
      <p:sp>
        <p:nvSpPr>
          <p:cNvPr id="11276" name="Line 10"/>
          <p:cNvSpPr>
            <a:spLocks noChangeShapeType="1"/>
          </p:cNvSpPr>
          <p:nvPr/>
        </p:nvSpPr>
        <p:spPr bwMode="auto">
          <a:xfrm>
            <a:off x="5149850" y="5927725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Text Box 11"/>
          <p:cNvSpPr txBox="1">
            <a:spLocks noChangeArrowheads="1"/>
          </p:cNvSpPr>
          <p:nvPr/>
        </p:nvSpPr>
        <p:spPr bwMode="auto">
          <a:xfrm>
            <a:off x="6361113" y="5730875"/>
            <a:ext cx="749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imm</a:t>
            </a:r>
          </a:p>
        </p:txBody>
      </p:sp>
      <p:sp>
        <p:nvSpPr>
          <p:cNvPr id="11278" name="AutoShape 10"/>
          <p:cNvSpPr>
            <a:spLocks noChangeArrowheads="1"/>
          </p:cNvSpPr>
          <p:nvPr/>
        </p:nvSpPr>
        <p:spPr bwMode="auto">
          <a:xfrm rot="5400000">
            <a:off x="4693444" y="3826669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11279" name="AutoShape 10"/>
          <p:cNvSpPr>
            <a:spLocks noChangeArrowheads="1"/>
          </p:cNvSpPr>
          <p:nvPr/>
        </p:nvSpPr>
        <p:spPr bwMode="auto">
          <a:xfrm rot="16200000" flipH="1">
            <a:off x="4712494" y="4463257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11280" name="AutoShape 10"/>
          <p:cNvSpPr>
            <a:spLocks noChangeArrowheads="1"/>
          </p:cNvSpPr>
          <p:nvPr/>
        </p:nvSpPr>
        <p:spPr bwMode="auto">
          <a:xfrm rot="16200000" flipH="1">
            <a:off x="3928269" y="5928519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4540250" y="5883275"/>
            <a:ext cx="609600" cy="349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ext</a:t>
            </a:r>
          </a:p>
        </p:txBody>
      </p:sp>
      <p:sp>
        <p:nvSpPr>
          <p:cNvPr id="11282" name="Line 8"/>
          <p:cNvSpPr>
            <a:spLocks noChangeShapeType="1"/>
          </p:cNvSpPr>
          <p:nvPr/>
        </p:nvSpPr>
        <p:spPr bwMode="auto">
          <a:xfrm rot="-5400000">
            <a:off x="1706563" y="4341813"/>
            <a:ext cx="3702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8"/>
          <p:cNvSpPr>
            <a:spLocks noChangeShapeType="1"/>
          </p:cNvSpPr>
          <p:nvPr/>
        </p:nvSpPr>
        <p:spPr bwMode="auto">
          <a:xfrm>
            <a:off x="3544888" y="6207125"/>
            <a:ext cx="576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8"/>
          <p:cNvSpPr>
            <a:spLocks noChangeShapeType="1"/>
          </p:cNvSpPr>
          <p:nvPr/>
        </p:nvSpPr>
        <p:spPr bwMode="auto">
          <a:xfrm>
            <a:off x="3552825" y="5915025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Line 8"/>
          <p:cNvSpPr>
            <a:spLocks noChangeShapeType="1"/>
          </p:cNvSpPr>
          <p:nvPr/>
        </p:nvSpPr>
        <p:spPr bwMode="auto">
          <a:xfrm>
            <a:off x="3541713" y="4721225"/>
            <a:ext cx="1352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Line 8"/>
          <p:cNvSpPr>
            <a:spLocks noChangeShapeType="1"/>
          </p:cNvSpPr>
          <p:nvPr/>
        </p:nvSpPr>
        <p:spPr bwMode="auto">
          <a:xfrm>
            <a:off x="3549650" y="4429125"/>
            <a:ext cx="1352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Line 10"/>
          <p:cNvSpPr>
            <a:spLocks noChangeShapeType="1"/>
          </p:cNvSpPr>
          <p:nvPr/>
        </p:nvSpPr>
        <p:spPr bwMode="auto">
          <a:xfrm>
            <a:off x="5133975" y="3956050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Line 8"/>
          <p:cNvSpPr>
            <a:spLocks noChangeShapeType="1"/>
          </p:cNvSpPr>
          <p:nvPr/>
        </p:nvSpPr>
        <p:spPr bwMode="auto">
          <a:xfrm>
            <a:off x="3557588" y="3963988"/>
            <a:ext cx="1352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Text Box 11"/>
          <p:cNvSpPr txBox="1">
            <a:spLocks noChangeArrowheads="1"/>
          </p:cNvSpPr>
          <p:nvPr/>
        </p:nvSpPr>
        <p:spPr bwMode="auto">
          <a:xfrm>
            <a:off x="6359525" y="2984500"/>
            <a:ext cx="1174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aluFunc</a:t>
            </a:r>
          </a:p>
        </p:txBody>
      </p:sp>
      <p:sp>
        <p:nvSpPr>
          <p:cNvPr id="11290" name="AutoShape 10"/>
          <p:cNvSpPr>
            <a:spLocks noChangeArrowheads="1"/>
          </p:cNvSpPr>
          <p:nvPr/>
        </p:nvSpPr>
        <p:spPr bwMode="auto">
          <a:xfrm rot="5400000">
            <a:off x="4690269" y="3078957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11291" name="Line 10"/>
          <p:cNvSpPr>
            <a:spLocks noChangeShapeType="1"/>
          </p:cNvSpPr>
          <p:nvPr/>
        </p:nvSpPr>
        <p:spPr bwMode="auto">
          <a:xfrm>
            <a:off x="5130800" y="3208338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Line 8"/>
          <p:cNvSpPr>
            <a:spLocks noChangeShapeType="1"/>
          </p:cNvSpPr>
          <p:nvPr/>
        </p:nvSpPr>
        <p:spPr bwMode="auto">
          <a:xfrm>
            <a:off x="4543425" y="3216275"/>
            <a:ext cx="347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Text Box 11"/>
          <p:cNvSpPr txBox="1">
            <a:spLocks noChangeArrowheads="1"/>
          </p:cNvSpPr>
          <p:nvPr/>
        </p:nvSpPr>
        <p:spPr bwMode="auto">
          <a:xfrm>
            <a:off x="6356350" y="2270125"/>
            <a:ext cx="854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iType</a:t>
            </a:r>
          </a:p>
        </p:txBody>
      </p:sp>
      <p:sp>
        <p:nvSpPr>
          <p:cNvPr id="11294" name="AutoShape 10"/>
          <p:cNvSpPr>
            <a:spLocks noChangeArrowheads="1"/>
          </p:cNvSpPr>
          <p:nvPr/>
        </p:nvSpPr>
        <p:spPr bwMode="auto">
          <a:xfrm rot="5400000">
            <a:off x="4687094" y="2364582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11295" name="Line 10"/>
          <p:cNvSpPr>
            <a:spLocks noChangeShapeType="1"/>
          </p:cNvSpPr>
          <p:nvPr/>
        </p:nvSpPr>
        <p:spPr bwMode="auto">
          <a:xfrm>
            <a:off x="5127625" y="2493963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Line 8"/>
          <p:cNvSpPr>
            <a:spLocks noChangeShapeType="1"/>
          </p:cNvSpPr>
          <p:nvPr/>
        </p:nvSpPr>
        <p:spPr bwMode="auto">
          <a:xfrm>
            <a:off x="3551238" y="2501900"/>
            <a:ext cx="1352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AutoShape 10"/>
          <p:cNvSpPr>
            <a:spLocks noChangeArrowheads="1"/>
          </p:cNvSpPr>
          <p:nvPr/>
        </p:nvSpPr>
        <p:spPr bwMode="auto">
          <a:xfrm rot="16200000" flipH="1">
            <a:off x="4109244" y="3098007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11298" name="Line 8"/>
          <p:cNvSpPr>
            <a:spLocks noChangeShapeType="1"/>
          </p:cNvSpPr>
          <p:nvPr/>
        </p:nvSpPr>
        <p:spPr bwMode="auto">
          <a:xfrm>
            <a:off x="4356100" y="6057900"/>
            <a:ext cx="182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Line 8"/>
          <p:cNvSpPr>
            <a:spLocks noChangeShapeType="1"/>
          </p:cNvSpPr>
          <p:nvPr/>
        </p:nvSpPr>
        <p:spPr bwMode="auto">
          <a:xfrm>
            <a:off x="3543300" y="3365500"/>
            <a:ext cx="758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8"/>
          <p:cNvSpPr>
            <a:spLocks noChangeShapeType="1"/>
          </p:cNvSpPr>
          <p:nvPr/>
        </p:nvSpPr>
        <p:spPr bwMode="auto">
          <a:xfrm>
            <a:off x="3551238" y="3073400"/>
            <a:ext cx="758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Text Box 11"/>
          <p:cNvSpPr txBox="1">
            <a:spLocks noChangeArrowheads="1"/>
          </p:cNvSpPr>
          <p:nvPr/>
        </p:nvSpPr>
        <p:spPr bwMode="auto">
          <a:xfrm>
            <a:off x="3521075" y="2254250"/>
            <a:ext cx="101441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31:26, 5:0</a:t>
            </a:r>
          </a:p>
        </p:txBody>
      </p:sp>
      <p:sp>
        <p:nvSpPr>
          <p:cNvPr id="11302" name="Text Box 11"/>
          <p:cNvSpPr txBox="1">
            <a:spLocks noChangeArrowheads="1"/>
          </p:cNvSpPr>
          <p:nvPr/>
        </p:nvSpPr>
        <p:spPr bwMode="auto">
          <a:xfrm>
            <a:off x="3517900" y="2828925"/>
            <a:ext cx="64611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31:26</a:t>
            </a:r>
          </a:p>
        </p:txBody>
      </p:sp>
      <p:sp>
        <p:nvSpPr>
          <p:cNvPr id="11303" name="Text Box 11"/>
          <p:cNvSpPr txBox="1">
            <a:spLocks noChangeArrowheads="1"/>
          </p:cNvSpPr>
          <p:nvPr/>
        </p:nvSpPr>
        <p:spPr bwMode="auto">
          <a:xfrm>
            <a:off x="3536950" y="3125788"/>
            <a:ext cx="4508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5:0</a:t>
            </a:r>
          </a:p>
        </p:txBody>
      </p:sp>
      <p:sp>
        <p:nvSpPr>
          <p:cNvPr id="11304" name="Text Box 11"/>
          <p:cNvSpPr txBox="1">
            <a:spLocks noChangeArrowheads="1"/>
          </p:cNvSpPr>
          <p:nvPr/>
        </p:nvSpPr>
        <p:spPr bwMode="auto">
          <a:xfrm>
            <a:off x="3533775" y="3711575"/>
            <a:ext cx="64611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31:26</a:t>
            </a:r>
          </a:p>
        </p:txBody>
      </p:sp>
      <p:sp>
        <p:nvSpPr>
          <p:cNvPr id="11305" name="Text Box 11"/>
          <p:cNvSpPr txBox="1">
            <a:spLocks noChangeArrowheads="1"/>
          </p:cNvSpPr>
          <p:nvPr/>
        </p:nvSpPr>
        <p:spPr bwMode="auto">
          <a:xfrm>
            <a:off x="3519488" y="4181475"/>
            <a:ext cx="6413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20:16</a:t>
            </a:r>
          </a:p>
        </p:txBody>
      </p:sp>
      <p:sp>
        <p:nvSpPr>
          <p:cNvPr id="11306" name="Text Box 11"/>
          <p:cNvSpPr txBox="1">
            <a:spLocks noChangeArrowheads="1"/>
          </p:cNvSpPr>
          <p:nvPr/>
        </p:nvSpPr>
        <p:spPr bwMode="auto">
          <a:xfrm>
            <a:off x="3516313" y="4478338"/>
            <a:ext cx="6413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15:11</a:t>
            </a:r>
          </a:p>
        </p:txBody>
      </p:sp>
      <p:sp>
        <p:nvSpPr>
          <p:cNvPr id="11307" name="Text Box 11"/>
          <p:cNvSpPr txBox="1">
            <a:spLocks noChangeArrowheads="1"/>
          </p:cNvSpPr>
          <p:nvPr/>
        </p:nvSpPr>
        <p:spPr bwMode="auto">
          <a:xfrm>
            <a:off x="3524250" y="4762500"/>
            <a:ext cx="6413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25:21</a:t>
            </a:r>
          </a:p>
        </p:txBody>
      </p:sp>
      <p:sp>
        <p:nvSpPr>
          <p:cNvPr id="11308" name="Text Box 11"/>
          <p:cNvSpPr txBox="1">
            <a:spLocks noChangeArrowheads="1"/>
          </p:cNvSpPr>
          <p:nvPr/>
        </p:nvSpPr>
        <p:spPr bwMode="auto">
          <a:xfrm>
            <a:off x="3509963" y="5187950"/>
            <a:ext cx="6413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20:16</a:t>
            </a:r>
          </a:p>
        </p:txBody>
      </p:sp>
      <p:sp>
        <p:nvSpPr>
          <p:cNvPr id="11309" name="Text Box 11"/>
          <p:cNvSpPr txBox="1">
            <a:spLocks noChangeArrowheads="1"/>
          </p:cNvSpPr>
          <p:nvPr/>
        </p:nvSpPr>
        <p:spPr bwMode="auto">
          <a:xfrm>
            <a:off x="3517900" y="5673725"/>
            <a:ext cx="5492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15:0</a:t>
            </a:r>
          </a:p>
        </p:txBody>
      </p:sp>
      <p:sp>
        <p:nvSpPr>
          <p:cNvPr id="11310" name="Text Box 11"/>
          <p:cNvSpPr txBox="1">
            <a:spLocks noChangeArrowheads="1"/>
          </p:cNvSpPr>
          <p:nvPr/>
        </p:nvSpPr>
        <p:spPr bwMode="auto">
          <a:xfrm>
            <a:off x="3525838" y="5959475"/>
            <a:ext cx="5492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25:0</a:t>
            </a:r>
          </a:p>
        </p:txBody>
      </p:sp>
      <p:sp>
        <p:nvSpPr>
          <p:cNvPr id="11312" name="TextBox 56"/>
          <p:cNvSpPr txBox="1">
            <a:spLocks noChangeArrowheads="1"/>
          </p:cNvSpPr>
          <p:nvPr/>
        </p:nvSpPr>
        <p:spPr bwMode="auto">
          <a:xfrm rot="5400000">
            <a:off x="7389813" y="2910682"/>
            <a:ext cx="248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</a:rPr>
              <a:t>Type </a:t>
            </a:r>
            <a:r>
              <a:rPr lang="en-US" dirty="0" err="1">
                <a:solidFill>
                  <a:srgbClr val="00B050"/>
                </a:solidFill>
              </a:rPr>
              <a:t>DecodedInst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854075" y="3740150"/>
            <a:ext cx="1292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solidFill>
                  <a:srgbClr val="00B050"/>
                </a:solidFill>
              </a:rPr>
              <a:t>Bit#(32)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571016" y="2500313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solidFill>
                  <a:srgbClr val="00B050"/>
                </a:solidFill>
              </a:rPr>
              <a:t>IType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571016" y="3213100"/>
            <a:ext cx="1185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solidFill>
                  <a:srgbClr val="00B050"/>
                </a:solidFill>
              </a:rPr>
              <a:t>AluFunc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571016" y="4597400"/>
            <a:ext cx="2494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solidFill>
                  <a:srgbClr val="00B050"/>
                </a:solidFill>
              </a:rPr>
              <a:t>Maybe#(</a:t>
            </a:r>
            <a:r>
              <a:rPr lang="en-US" dirty="0" err="1" smtClean="0">
                <a:solidFill>
                  <a:srgbClr val="00B050"/>
                </a:solidFill>
              </a:rPr>
              <a:t>FullIndx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571016" y="5019675"/>
            <a:ext cx="2494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Maybe</a:t>
            </a:r>
            <a:r>
              <a:rPr lang="en-US" dirty="0" smtClean="0">
                <a:solidFill>
                  <a:srgbClr val="00B050"/>
                </a:solidFill>
              </a:rPr>
              <a:t>#(</a:t>
            </a:r>
            <a:r>
              <a:rPr lang="en-US" dirty="0" err="1" smtClean="0">
                <a:solidFill>
                  <a:srgbClr val="00B050"/>
                </a:solidFill>
              </a:rPr>
              <a:t>FullIndx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571016" y="5449888"/>
            <a:ext cx="2494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Maybe</a:t>
            </a:r>
            <a:r>
              <a:rPr lang="en-US" dirty="0" smtClean="0">
                <a:solidFill>
                  <a:srgbClr val="00B050"/>
                </a:solidFill>
              </a:rPr>
              <a:t>#(</a:t>
            </a:r>
            <a:r>
              <a:rPr lang="en-US" dirty="0" err="1" smtClean="0">
                <a:solidFill>
                  <a:srgbClr val="00B050"/>
                </a:solidFill>
              </a:rPr>
              <a:t>FullIndx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71016" y="3971925"/>
            <a:ext cx="1074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BrFunc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571016" y="5989638"/>
            <a:ext cx="20678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solidFill>
                  <a:srgbClr val="00B050"/>
                </a:solidFill>
              </a:rPr>
              <a:t>Maybe#(Data)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321" name="TextBox 65"/>
          <p:cNvSpPr txBox="1">
            <a:spLocks noChangeArrowheads="1"/>
          </p:cNvSpPr>
          <p:nvPr/>
        </p:nvSpPr>
        <p:spPr bwMode="auto">
          <a:xfrm>
            <a:off x="709613" y="4762500"/>
            <a:ext cx="2197100" cy="6461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solidFill>
                  <a:srgbClr val="FFC000"/>
                </a:solidFill>
              </a:rPr>
              <a:t>Mux control logic not shown</a:t>
            </a:r>
          </a:p>
        </p:txBody>
      </p:sp>
      <p:sp>
        <p:nvSpPr>
          <p:cNvPr id="69" name="Date Placeholder 6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Function</a:t>
            </a:r>
          </a:p>
        </p:txBody>
      </p:sp>
      <p:sp>
        <p:nvSpPr>
          <p:cNvPr id="1638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256588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DecodedInst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(Bit#(32) inst);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DecodedInst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?;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inst[ 31 : 26 ];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= inst[ 25 : 21 ];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= inst[ 20 : 16 ];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rd     = inst[ 15 : 11 ];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= inst[  5 :  0 ];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= inst[ 15 :  0 ];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target = inst[ 25 :  0 ];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endcase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4567" y="1988288"/>
            <a:ext cx="1509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initially undefined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4550735" y="2062716"/>
            <a:ext cx="2604977" cy="30834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Instruction Encoding</a:t>
            </a:r>
          </a:p>
        </p:txBody>
      </p:sp>
      <p:sp>
        <p:nvSpPr>
          <p:cNvPr id="14338" name="TextBox 6"/>
          <p:cNvSpPr txBox="1">
            <a:spLocks noChangeArrowheads="1"/>
          </p:cNvSpPr>
          <p:nvPr/>
        </p:nvSpPr>
        <p:spPr bwMode="auto">
          <a:xfrm>
            <a:off x="614363" y="1452563"/>
            <a:ext cx="8339137" cy="527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opADDIU = 6’b001001;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opSLTI  = 6’b001010;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opLW    = 6’b100011;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opSW    = 6’b101011;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opJ     = 6’b000010;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opBEQ   = 6’b000100;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opFUNC  = 6’b000000;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fcADDU  = 6’b100001;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fcAND   = 6’b100100;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fcJR    = 6’b001000;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opRT    = 6’b000001;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rtBLTZ  = 5’b00000;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rtBGEZ  = 5’b00100;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129588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Decoding ALU Instructions</a:t>
            </a:r>
          </a:p>
        </p:txBody>
      </p:sp>
      <p:sp>
        <p:nvSpPr>
          <p:cNvPr id="174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25658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case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opADDIU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opSLTI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opSLTIU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opANDI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…: begin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dInst.aluFunc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case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opADDIU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opLUI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Add;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opSLTI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endcase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dInst.dst 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validReg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dInst.src1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validReg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dInst.src2 = Invalid;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dInst.imm = Valid(case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opADDIU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opSLTI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opSLTIU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signExtend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opLUI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16'b0};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default: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zeroExtend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endcase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dInst.brFunc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NT;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129588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Decoding Load Instructions</a:t>
            </a:r>
          </a:p>
        </p:txBody>
      </p:sp>
      <p:sp>
        <p:nvSpPr>
          <p:cNvPr id="2150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25658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opLB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opLH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opLW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opLBU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opLHU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begin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Ld;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dInst.byteEn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replicate(False);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case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opLB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opLBU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dInst.byteEn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 = True;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opLH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opLHU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begin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dInst.byteEn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True;dInst.byteEn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 = True;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end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opLW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dInst.byteEn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replicate(True);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dInst.aluFunc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Add;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dInst.dst 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validReg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dInst.src1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validReg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dInst.src2 = Invalid;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dInst.imm    = Valid(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signExtend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dInst.brFunc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end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129588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Decoding Jump Instructions</a:t>
            </a:r>
          </a:p>
        </p:txBody>
      </p:sp>
      <p:sp>
        <p:nvSpPr>
          <p:cNvPr id="2355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7916863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begin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dInst.dst 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Invalid: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validReg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(31);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dInst.src1 = Invalid;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dInst.src2 = Invalid;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dInst.imm  = Valid(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zeroExtend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({target,2'b00}));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dInst.brFunc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AT;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from Yesterday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guards</a:t>
            </a:r>
          </a:p>
          <a:p>
            <a:pPr lvl="1"/>
            <a:r>
              <a:rPr lang="en-US" dirty="0" smtClean="0"/>
              <a:t>a when q =&gt;</a:t>
            </a:r>
          </a:p>
          <a:p>
            <a:pPr lvl="1">
              <a:buNone/>
            </a:pPr>
            <a:r>
              <a:rPr lang="en-US" dirty="0" smtClean="0"/>
              <a:t>		  If (</a:t>
            </a:r>
            <a:r>
              <a:rPr lang="en-US" dirty="0" err="1" smtClean="0"/>
              <a:t>impCondOf</a:t>
            </a:r>
            <a:r>
              <a:rPr lang="en-US" dirty="0" smtClean="0"/>
              <a:t>(a) a) </a:t>
            </a:r>
          </a:p>
          <a:p>
            <a:pPr lvl="1">
              <a:buNone/>
            </a:pPr>
            <a:r>
              <a:rPr lang="en-US" dirty="0" smtClean="0"/>
              <a:t>If (p) a when q =&gt;</a:t>
            </a:r>
          </a:p>
          <a:p>
            <a:pPr lvl="1">
              <a:buNone/>
            </a:pPr>
            <a:r>
              <a:rPr lang="en-US" dirty="0" smtClean="0"/>
              <a:t>		   If (p &amp;&amp; </a:t>
            </a:r>
            <a:r>
              <a:rPr lang="en-US" dirty="0" err="1" smtClean="0"/>
              <a:t>impCondOf</a:t>
            </a:r>
            <a:r>
              <a:rPr lang="en-US" dirty="0" smtClean="0"/>
              <a:t>(a) a)</a:t>
            </a:r>
          </a:p>
          <a:p>
            <a:pPr lvl="1"/>
            <a:r>
              <a:rPr lang="en-US" dirty="0" smtClean="0"/>
              <a:t>Implicit condition is removed</a:t>
            </a:r>
          </a:p>
          <a:p>
            <a:r>
              <a:rPr lang="en-US" dirty="0" smtClean="0"/>
              <a:t>Need to set </a:t>
            </a:r>
            <a:r>
              <a:rPr lang="en-US" dirty="0" err="1" smtClean="0"/>
              <a:t>bsc</a:t>
            </a:r>
            <a:r>
              <a:rPr lang="en-US" dirty="0" smtClean="0"/>
              <a:t> option</a:t>
            </a:r>
          </a:p>
          <a:p>
            <a:pPr lvl="1"/>
            <a:r>
              <a:rPr lang="en-US" dirty="0" smtClean="0">
                <a:hlinkClick r:id="rId2"/>
              </a:rPr>
              <a:t>-</a:t>
            </a:r>
            <a:r>
              <a:rPr lang="en-US" b="1" dirty="0" smtClean="0">
                <a:hlinkClick r:id="rId2"/>
              </a:rPr>
              <a:t>aggressive</a:t>
            </a:r>
            <a:r>
              <a:rPr lang="en-US" dirty="0" smtClean="0">
                <a:hlinkClick r:id="rId2"/>
              </a:rPr>
              <a:t>-conditions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129588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Decoding Branch Instructions</a:t>
            </a:r>
          </a:p>
        </p:txBody>
      </p:sp>
      <p:sp>
        <p:nvSpPr>
          <p:cNvPr id="2560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21055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opBEQ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opBNE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opBLEZ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opBGTZ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 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begin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Br;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dInst.brFunc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case(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opBEQ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opBNE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opBLEZ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Le;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opBGTZ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rtBLTZ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? Lt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endcase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dInst.dst  = Invalid;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dInst.src1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validReg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dInst.src2 =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opBEQ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opBNE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)?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validReg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: Invalid;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dInst.imm  = Valid(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signExtend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&lt;&lt; 2);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end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Reading Registers</a:t>
            </a:r>
            <a:endParaRPr lang="en-US" sz="2800" dirty="0" smtClean="0"/>
          </a:p>
        </p:txBody>
      </p:sp>
      <p:sp>
        <p:nvSpPr>
          <p:cNvPr id="39939" name="Rectangle 7"/>
          <p:cNvSpPr>
            <a:spLocks noChangeArrowheads="1"/>
          </p:cNvSpPr>
          <p:nvPr/>
        </p:nvSpPr>
        <p:spPr bwMode="auto">
          <a:xfrm>
            <a:off x="3090223" y="1837532"/>
            <a:ext cx="3116263" cy="46878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 smtClean="0"/>
              <a:t>Read registers</a:t>
            </a:r>
            <a:endParaRPr lang="en-US" dirty="0">
              <a:latin typeface="Verdana" pitchFamily="-96" charset="0"/>
            </a:endParaRPr>
          </a:p>
        </p:txBody>
      </p:sp>
      <p:sp>
        <p:nvSpPr>
          <p:cNvPr id="27652" name="Text Box 11"/>
          <p:cNvSpPr txBox="1">
            <a:spLocks noChangeArrowheads="1"/>
          </p:cNvSpPr>
          <p:nvPr/>
        </p:nvSpPr>
        <p:spPr bwMode="auto">
          <a:xfrm>
            <a:off x="6604000" y="4149131"/>
            <a:ext cx="912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smtClean="0"/>
              <a:t>RVal2</a:t>
            </a:r>
            <a:endParaRPr lang="en-US" dirty="0"/>
          </a:p>
        </p:txBody>
      </p:sp>
      <p:sp>
        <p:nvSpPr>
          <p:cNvPr id="27655" name="Text Box 11"/>
          <p:cNvSpPr txBox="1">
            <a:spLocks noChangeArrowheads="1"/>
          </p:cNvSpPr>
          <p:nvPr/>
        </p:nvSpPr>
        <p:spPr bwMode="auto">
          <a:xfrm>
            <a:off x="6604000" y="3649663"/>
            <a:ext cx="912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smtClean="0"/>
              <a:t>RVal1</a:t>
            </a:r>
            <a:endParaRPr lang="en-US" dirty="0"/>
          </a:p>
        </p:txBody>
      </p:sp>
      <p:sp>
        <p:nvSpPr>
          <p:cNvPr id="27663" name="Rectangle 17"/>
          <p:cNvSpPr>
            <a:spLocks noChangeArrowheads="1"/>
          </p:cNvSpPr>
          <p:nvPr/>
        </p:nvSpPr>
        <p:spPr bwMode="auto">
          <a:xfrm>
            <a:off x="4265613" y="3649663"/>
            <a:ext cx="1101725" cy="9445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smtClean="0"/>
              <a:t>RF</a:t>
            </a:r>
            <a:endParaRPr lang="en-US" dirty="0"/>
          </a:p>
        </p:txBody>
      </p:sp>
      <p:sp>
        <p:nvSpPr>
          <p:cNvPr id="27674" name="Line 8"/>
          <p:cNvSpPr>
            <a:spLocks noChangeShapeType="1"/>
          </p:cNvSpPr>
          <p:nvPr/>
        </p:nvSpPr>
        <p:spPr bwMode="auto">
          <a:xfrm>
            <a:off x="2586038" y="4327215"/>
            <a:ext cx="1673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3" name="Text Box 11"/>
          <p:cNvSpPr txBox="1">
            <a:spLocks noChangeArrowheads="1"/>
          </p:cNvSpPr>
          <p:nvPr/>
        </p:nvSpPr>
        <p:spPr bwMode="auto">
          <a:xfrm>
            <a:off x="1643151" y="4116873"/>
            <a:ext cx="942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smtClean="0"/>
              <a:t>RSrc2</a:t>
            </a:r>
            <a:endParaRPr lang="en-US" dirty="0"/>
          </a:p>
        </p:txBody>
      </p:sp>
      <p:sp>
        <p:nvSpPr>
          <p:cNvPr id="27685" name="Line 8"/>
          <p:cNvSpPr>
            <a:spLocks noChangeShapeType="1"/>
          </p:cNvSpPr>
          <p:nvPr/>
        </p:nvSpPr>
        <p:spPr bwMode="auto">
          <a:xfrm>
            <a:off x="2586038" y="3895607"/>
            <a:ext cx="1670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6" name="Line 8"/>
          <p:cNvSpPr>
            <a:spLocks noChangeShapeType="1"/>
          </p:cNvSpPr>
          <p:nvPr/>
        </p:nvSpPr>
        <p:spPr bwMode="auto">
          <a:xfrm>
            <a:off x="5367339" y="4337558"/>
            <a:ext cx="1223961" cy="131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7" name="Line 8"/>
          <p:cNvSpPr>
            <a:spLocks noChangeShapeType="1"/>
          </p:cNvSpPr>
          <p:nvPr/>
        </p:nvSpPr>
        <p:spPr bwMode="auto">
          <a:xfrm>
            <a:off x="5367339" y="3852863"/>
            <a:ext cx="1217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95250" y="4694238"/>
            <a:ext cx="2128838" cy="9239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Pure combinational logic</a:t>
            </a: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1631779" y="3710941"/>
            <a:ext cx="942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smtClean="0"/>
              <a:t>RSrc1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059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Executing Instructions</a:t>
            </a:r>
            <a:endParaRPr lang="en-US" sz="2800" smtClean="0"/>
          </a:p>
        </p:txBody>
      </p:sp>
      <p:sp>
        <p:nvSpPr>
          <p:cNvPr id="39939" name="Rectangle 7"/>
          <p:cNvSpPr>
            <a:spLocks noChangeArrowheads="1"/>
          </p:cNvSpPr>
          <p:nvPr/>
        </p:nvSpPr>
        <p:spPr bwMode="auto">
          <a:xfrm>
            <a:off x="3089275" y="1754188"/>
            <a:ext cx="3116263" cy="46878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>
                <a:latin typeface="Verdana" pitchFamily="-96" charset="0"/>
              </a:rPr>
              <a:t>execute</a:t>
            </a:r>
          </a:p>
        </p:txBody>
      </p:sp>
      <p:sp>
        <p:nvSpPr>
          <p:cNvPr id="27651" name="Text Box 11"/>
          <p:cNvSpPr txBox="1">
            <a:spLocks noChangeArrowheads="1"/>
          </p:cNvSpPr>
          <p:nvPr/>
        </p:nvSpPr>
        <p:spPr bwMode="auto">
          <a:xfrm>
            <a:off x="1765300" y="2595563"/>
            <a:ext cx="847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dInst</a:t>
            </a:r>
          </a:p>
        </p:txBody>
      </p:sp>
      <p:sp>
        <p:nvSpPr>
          <p:cNvPr id="27652" name="Text Box 11"/>
          <p:cNvSpPr txBox="1">
            <a:spLocks noChangeArrowheads="1"/>
          </p:cNvSpPr>
          <p:nvPr/>
        </p:nvSpPr>
        <p:spPr bwMode="auto">
          <a:xfrm>
            <a:off x="6604000" y="4595813"/>
            <a:ext cx="768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addr</a:t>
            </a:r>
          </a:p>
        </p:txBody>
      </p:sp>
      <p:sp>
        <p:nvSpPr>
          <p:cNvPr id="27653" name="Text Box 11"/>
          <p:cNvSpPr txBox="1">
            <a:spLocks noChangeArrowheads="1"/>
          </p:cNvSpPr>
          <p:nvPr/>
        </p:nvSpPr>
        <p:spPr bwMode="auto">
          <a:xfrm>
            <a:off x="6605588" y="5497513"/>
            <a:ext cx="1200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brTaken</a:t>
            </a:r>
          </a:p>
        </p:txBody>
      </p:sp>
      <p:sp>
        <p:nvSpPr>
          <p:cNvPr id="27654" name="Line 8"/>
          <p:cNvSpPr>
            <a:spLocks noChangeShapeType="1"/>
          </p:cNvSpPr>
          <p:nvPr/>
        </p:nvSpPr>
        <p:spPr bwMode="auto">
          <a:xfrm rot="-5400000">
            <a:off x="1524045" y="4046492"/>
            <a:ext cx="3438435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Text Box 11"/>
          <p:cNvSpPr txBox="1">
            <a:spLocks noChangeArrowheads="1"/>
          </p:cNvSpPr>
          <p:nvPr/>
        </p:nvSpPr>
        <p:spPr bwMode="auto">
          <a:xfrm>
            <a:off x="6604000" y="3184525"/>
            <a:ext cx="754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7656" name="Text Box 11"/>
          <p:cNvSpPr txBox="1">
            <a:spLocks noChangeArrowheads="1"/>
          </p:cNvSpPr>
          <p:nvPr/>
        </p:nvSpPr>
        <p:spPr bwMode="auto">
          <a:xfrm>
            <a:off x="6600825" y="2103438"/>
            <a:ext cx="854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iType</a:t>
            </a:r>
          </a:p>
        </p:txBody>
      </p:sp>
      <p:sp>
        <p:nvSpPr>
          <p:cNvPr id="27657" name="AutoShape 10"/>
          <p:cNvSpPr>
            <a:spLocks noChangeArrowheads="1"/>
          </p:cNvSpPr>
          <p:nvPr/>
        </p:nvSpPr>
        <p:spPr bwMode="auto">
          <a:xfrm rot="16200000" flipH="1">
            <a:off x="3553619" y="3576220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3243263" y="3843714"/>
            <a:ext cx="484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8"/>
          <p:cNvSpPr>
            <a:spLocks noChangeShapeType="1"/>
          </p:cNvSpPr>
          <p:nvPr/>
        </p:nvSpPr>
        <p:spPr bwMode="auto">
          <a:xfrm>
            <a:off x="3417888" y="3551614"/>
            <a:ext cx="31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3248025" y="2338388"/>
            <a:ext cx="3363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6608763" y="2566988"/>
            <a:ext cx="725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rDst</a:t>
            </a:r>
          </a:p>
        </p:txBody>
      </p:sp>
      <p:sp>
        <p:nvSpPr>
          <p:cNvPr id="27662" name="Line 10"/>
          <p:cNvSpPr>
            <a:spLocks noChangeShapeType="1"/>
          </p:cNvSpPr>
          <p:nvPr/>
        </p:nvSpPr>
        <p:spPr bwMode="auto">
          <a:xfrm>
            <a:off x="2589213" y="2801938"/>
            <a:ext cx="40306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Rectangle 17"/>
          <p:cNvSpPr>
            <a:spLocks noChangeArrowheads="1"/>
          </p:cNvSpPr>
          <p:nvPr/>
        </p:nvSpPr>
        <p:spPr bwMode="auto">
          <a:xfrm>
            <a:off x="4265613" y="3472239"/>
            <a:ext cx="1101725" cy="9445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ALU</a:t>
            </a:r>
          </a:p>
        </p:txBody>
      </p:sp>
      <p:sp>
        <p:nvSpPr>
          <p:cNvPr id="27664" name="Rectangle 17"/>
          <p:cNvSpPr>
            <a:spLocks noChangeArrowheads="1"/>
          </p:cNvSpPr>
          <p:nvPr/>
        </p:nvSpPr>
        <p:spPr bwMode="auto">
          <a:xfrm>
            <a:off x="4275138" y="5319464"/>
            <a:ext cx="1101725" cy="944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Branch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Address</a:t>
            </a:r>
          </a:p>
        </p:txBody>
      </p:sp>
      <p:sp>
        <p:nvSpPr>
          <p:cNvPr id="27665" name="Line 8"/>
          <p:cNvSpPr>
            <a:spLocks noChangeShapeType="1"/>
          </p:cNvSpPr>
          <p:nvPr/>
        </p:nvSpPr>
        <p:spPr bwMode="auto">
          <a:xfrm>
            <a:off x="3240088" y="5768885"/>
            <a:ext cx="10239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6" name="Line 8"/>
          <p:cNvSpPr>
            <a:spLocks noChangeShapeType="1"/>
          </p:cNvSpPr>
          <p:nvPr/>
        </p:nvSpPr>
        <p:spPr bwMode="auto">
          <a:xfrm>
            <a:off x="2587625" y="6080035"/>
            <a:ext cx="1673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Text Box 11"/>
          <p:cNvSpPr txBox="1">
            <a:spLocks noChangeArrowheads="1"/>
          </p:cNvSpPr>
          <p:nvPr/>
        </p:nvSpPr>
        <p:spPr bwMode="auto">
          <a:xfrm>
            <a:off x="2139950" y="5865723"/>
            <a:ext cx="4778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pc</a:t>
            </a:r>
          </a:p>
        </p:txBody>
      </p:sp>
      <p:sp>
        <p:nvSpPr>
          <p:cNvPr id="27668" name="AutoShape 10"/>
          <p:cNvSpPr>
            <a:spLocks noChangeArrowheads="1"/>
          </p:cNvSpPr>
          <p:nvPr/>
        </p:nvSpPr>
        <p:spPr bwMode="auto">
          <a:xfrm rot="16200000" flipH="1">
            <a:off x="5630069" y="4683919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27669" name="AutoShape 10"/>
          <p:cNvSpPr>
            <a:spLocks noChangeArrowheads="1"/>
          </p:cNvSpPr>
          <p:nvPr/>
        </p:nvSpPr>
        <p:spPr bwMode="auto">
          <a:xfrm rot="16200000" flipH="1">
            <a:off x="5626894" y="3269457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27670" name="Line 8"/>
          <p:cNvSpPr>
            <a:spLocks noChangeShapeType="1"/>
          </p:cNvSpPr>
          <p:nvPr/>
        </p:nvSpPr>
        <p:spPr bwMode="auto">
          <a:xfrm rot="-5400000">
            <a:off x="2749549" y="3925887"/>
            <a:ext cx="1338264" cy="15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1" name="Line 8"/>
          <p:cNvSpPr>
            <a:spLocks noChangeShapeType="1"/>
          </p:cNvSpPr>
          <p:nvPr/>
        </p:nvSpPr>
        <p:spPr bwMode="auto">
          <a:xfrm>
            <a:off x="2589213" y="3255963"/>
            <a:ext cx="3227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2" name="Line 8"/>
          <p:cNvSpPr>
            <a:spLocks noChangeShapeType="1"/>
          </p:cNvSpPr>
          <p:nvPr/>
        </p:nvSpPr>
        <p:spPr bwMode="auto">
          <a:xfrm>
            <a:off x="3824153" y="5454559"/>
            <a:ext cx="42241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Line 8"/>
          <p:cNvSpPr>
            <a:spLocks noChangeShapeType="1"/>
          </p:cNvSpPr>
          <p:nvPr/>
        </p:nvSpPr>
        <p:spPr bwMode="auto">
          <a:xfrm rot="-5400000">
            <a:off x="3234631" y="4865036"/>
            <a:ext cx="117904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Line 8"/>
          <p:cNvSpPr>
            <a:spLocks noChangeShapeType="1"/>
          </p:cNvSpPr>
          <p:nvPr/>
        </p:nvSpPr>
        <p:spPr bwMode="auto">
          <a:xfrm>
            <a:off x="2586038" y="4275514"/>
            <a:ext cx="1673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5" name="Line 8"/>
          <p:cNvSpPr>
            <a:spLocks noChangeShapeType="1"/>
          </p:cNvSpPr>
          <p:nvPr/>
        </p:nvSpPr>
        <p:spPr bwMode="auto">
          <a:xfrm rot="-5400000">
            <a:off x="5013325" y="4097338"/>
            <a:ext cx="1152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Line 8"/>
          <p:cNvSpPr>
            <a:spLocks noChangeShapeType="1"/>
          </p:cNvSpPr>
          <p:nvPr/>
        </p:nvSpPr>
        <p:spPr bwMode="auto">
          <a:xfrm rot="-5400000" flipV="1">
            <a:off x="5149301" y="5388525"/>
            <a:ext cx="878986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Line 8"/>
          <p:cNvSpPr>
            <a:spLocks noChangeShapeType="1"/>
          </p:cNvSpPr>
          <p:nvPr/>
        </p:nvSpPr>
        <p:spPr bwMode="auto">
          <a:xfrm>
            <a:off x="5588000" y="352425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8" name="Line 8"/>
          <p:cNvSpPr>
            <a:spLocks noChangeShapeType="1"/>
          </p:cNvSpPr>
          <p:nvPr/>
        </p:nvSpPr>
        <p:spPr bwMode="auto">
          <a:xfrm>
            <a:off x="5602288" y="4665663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Line 8"/>
          <p:cNvSpPr>
            <a:spLocks noChangeShapeType="1"/>
          </p:cNvSpPr>
          <p:nvPr/>
        </p:nvSpPr>
        <p:spPr bwMode="auto">
          <a:xfrm>
            <a:off x="5583238" y="49561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0" name="Line 8"/>
          <p:cNvSpPr>
            <a:spLocks noChangeShapeType="1"/>
          </p:cNvSpPr>
          <p:nvPr/>
        </p:nvSpPr>
        <p:spPr bwMode="auto">
          <a:xfrm>
            <a:off x="5362575" y="3959601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1" name="Line 8"/>
          <p:cNvSpPr>
            <a:spLocks noChangeShapeType="1"/>
          </p:cNvSpPr>
          <p:nvPr/>
        </p:nvSpPr>
        <p:spPr bwMode="auto">
          <a:xfrm>
            <a:off x="5359400" y="5830399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2" name="Text Box 11"/>
          <p:cNvSpPr txBox="1">
            <a:spLocks noChangeArrowheads="1"/>
          </p:cNvSpPr>
          <p:nvPr/>
        </p:nvSpPr>
        <p:spPr bwMode="auto">
          <a:xfrm>
            <a:off x="1770063" y="3054350"/>
            <a:ext cx="844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rVal2</a:t>
            </a:r>
          </a:p>
        </p:txBody>
      </p:sp>
      <p:sp>
        <p:nvSpPr>
          <p:cNvPr id="27683" name="Text Box 11"/>
          <p:cNvSpPr txBox="1">
            <a:spLocks noChangeArrowheads="1"/>
          </p:cNvSpPr>
          <p:nvPr/>
        </p:nvSpPr>
        <p:spPr bwMode="auto">
          <a:xfrm>
            <a:off x="1811338" y="4070726"/>
            <a:ext cx="844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rVal1</a:t>
            </a:r>
          </a:p>
        </p:txBody>
      </p:sp>
      <p:sp>
        <p:nvSpPr>
          <p:cNvPr id="27684" name="Line 8"/>
          <p:cNvSpPr>
            <a:spLocks noChangeShapeType="1"/>
          </p:cNvSpPr>
          <p:nvPr/>
        </p:nvSpPr>
        <p:spPr bwMode="auto">
          <a:xfrm>
            <a:off x="3973513" y="3684964"/>
            <a:ext cx="301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5" name="Line 8"/>
          <p:cNvSpPr>
            <a:spLocks noChangeShapeType="1"/>
          </p:cNvSpPr>
          <p:nvPr/>
        </p:nvSpPr>
        <p:spPr bwMode="auto">
          <a:xfrm>
            <a:off x="3251200" y="4096126"/>
            <a:ext cx="1004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6" name="Line 8"/>
          <p:cNvSpPr>
            <a:spLocks noChangeShapeType="1"/>
          </p:cNvSpPr>
          <p:nvPr/>
        </p:nvSpPr>
        <p:spPr bwMode="auto">
          <a:xfrm>
            <a:off x="6061075" y="4797425"/>
            <a:ext cx="53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7" name="Line 8"/>
          <p:cNvSpPr>
            <a:spLocks noChangeShapeType="1"/>
          </p:cNvSpPr>
          <p:nvPr/>
        </p:nvSpPr>
        <p:spPr bwMode="auto">
          <a:xfrm>
            <a:off x="6054725" y="3387725"/>
            <a:ext cx="53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95250" y="4694238"/>
            <a:ext cx="2128838" cy="9239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Pure combinational logic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7553325" y="4057650"/>
            <a:ext cx="15684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either for memory reference or branch target</a:t>
            </a:r>
          </a:p>
        </p:txBody>
      </p:sp>
      <p:sp>
        <p:nvSpPr>
          <p:cNvPr id="48" name="Left Brace 47"/>
          <p:cNvSpPr>
            <a:spLocks/>
          </p:cNvSpPr>
          <p:nvPr/>
        </p:nvSpPr>
        <p:spPr bwMode="auto">
          <a:xfrm>
            <a:off x="7319963" y="4070350"/>
            <a:ext cx="369887" cy="1460500"/>
          </a:xfrm>
          <a:prstGeom prst="leftBrace">
            <a:avLst>
              <a:gd name="adj1" fmla="val 8299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573963" y="2959100"/>
            <a:ext cx="1570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either for rf write or St</a:t>
            </a:r>
          </a:p>
        </p:txBody>
      </p:sp>
      <p:sp>
        <p:nvSpPr>
          <p:cNvPr id="50" name="Left Brace 49"/>
          <p:cNvSpPr>
            <a:spLocks/>
          </p:cNvSpPr>
          <p:nvPr/>
        </p:nvSpPr>
        <p:spPr bwMode="auto">
          <a:xfrm>
            <a:off x="7277100" y="2997200"/>
            <a:ext cx="461963" cy="819150"/>
          </a:xfrm>
          <a:prstGeom prst="leftBrace">
            <a:avLst>
              <a:gd name="adj1" fmla="val 8332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27698" name="Line 8"/>
          <p:cNvSpPr>
            <a:spLocks noChangeShapeType="1"/>
          </p:cNvSpPr>
          <p:nvPr/>
        </p:nvSpPr>
        <p:spPr bwMode="auto">
          <a:xfrm rot="-5400000" flipV="1">
            <a:off x="5028407" y="5245894"/>
            <a:ext cx="892176" cy="15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99" name="Line 8"/>
          <p:cNvSpPr>
            <a:spLocks noChangeShapeType="1"/>
          </p:cNvSpPr>
          <p:nvPr/>
        </p:nvSpPr>
        <p:spPr bwMode="auto">
          <a:xfrm>
            <a:off x="5468938" y="5684838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700" name="Line 8"/>
          <p:cNvSpPr>
            <a:spLocks noChangeShapeType="1"/>
          </p:cNvSpPr>
          <p:nvPr/>
        </p:nvSpPr>
        <p:spPr bwMode="auto">
          <a:xfrm>
            <a:off x="5372100" y="4805912"/>
            <a:ext cx="1095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4256088" y="4505325"/>
            <a:ext cx="1101725" cy="650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 smtClean="0"/>
              <a:t>ALUBr</a:t>
            </a:r>
            <a:endParaRPr lang="en-US" dirty="0"/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 flipV="1">
            <a:off x="3824153" y="4951855"/>
            <a:ext cx="438330" cy="43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3253472" y="4794446"/>
            <a:ext cx="1004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3420160" y="4604782"/>
            <a:ext cx="8413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" name="Date Placeholder 5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Some Useful Functions</a:t>
            </a:r>
          </a:p>
        </p:txBody>
      </p:sp>
      <p:sp>
        <p:nvSpPr>
          <p:cNvPr id="29698" name="TextBox 6"/>
          <p:cNvSpPr txBox="1">
            <a:spLocks noChangeArrowheads="1"/>
          </p:cNvSpPr>
          <p:nvPr/>
        </p:nvSpPr>
        <p:spPr bwMode="auto">
          <a:xfrm>
            <a:off x="609600" y="1512888"/>
            <a:ext cx="8515350" cy="262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Maybe#(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FullIndx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validReg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= Valid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FullIndx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Normal,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Maybe#(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FullIndx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validCop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= Valid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FullIndx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CopReg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validRegValue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(Maybe#(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FullIndx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validValue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Execute Function</a:t>
            </a:r>
          </a:p>
        </p:txBody>
      </p:sp>
      <p:sp>
        <p:nvSpPr>
          <p:cNvPr id="2662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4838" y="1509713"/>
            <a:ext cx="8539162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ExecInst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exec(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DecodedInst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 rVal1, Data rVal2,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pc,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copVal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ExecInst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eInst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?;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Data aluVal2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(dInst.imm) ?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validValue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(dInst.imm) : rVal2;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aluRes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(rVal1, aluVal2,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dInst.aluFunc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eInst.iType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eInst.data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Mfc0?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copVal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Mtc0? rVal1 :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==St?     rVal2 :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==J ||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?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(pc+4)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aluRes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eInst.byteEn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dInst.byteEn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eInst.unsignedLd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dInst.unsignedLd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Function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brTaken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aluBr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(rVal1, rVal2,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dInst.brFunc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brAddr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brAddrCalc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(pc, rVal1,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validValue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(dInst.imm),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brTaken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eInst.mispredict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brAddr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ppc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eInst.brTaken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brTaken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eInst.addr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== Ld ||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== St) ?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aluRes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brAddr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eInst.dst = dInst.dst;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eInst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ALU</a:t>
            </a:r>
          </a:p>
        </p:txBody>
      </p:sp>
      <p:sp>
        <p:nvSpPr>
          <p:cNvPr id="3174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25658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(Data a, Data b,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AluFunc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Data res = case(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Add   : (a +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Sub   : (a -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And   : (a &amp;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Or    : (a |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: (a ^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Nor   : ~(a |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zeroExtend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pack(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signedLT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(a, b) ) 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Sltu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zeroExtend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pack( a &lt; b ) 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LShift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(a &lt;&lt; b[4:0]);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RShift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(a &gt;&gt; b[4:0]);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Sra  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signedShiftRight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(a, b[4:0]);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endcase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return res;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Branch Resolution</a:t>
            </a:r>
            <a:endParaRPr lang="en-US" sz="2800" smtClean="0"/>
          </a:p>
        </p:txBody>
      </p:sp>
      <p:sp>
        <p:nvSpPr>
          <p:cNvPr id="3379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54392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aluBr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 a, Data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brTaken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case(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: (a ==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(a !=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Le 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signedLE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(a, 0);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Lt 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signedLT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(a, 0);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signedGE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(a, 0);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signedGT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(a, 0);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AT  : True;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NT  : False;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brTaken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Branch Address Calculation</a:t>
            </a:r>
            <a:endParaRPr lang="en-US" sz="2800" smtClean="0"/>
          </a:p>
        </p:txBody>
      </p:sp>
      <p:sp>
        <p:nvSpPr>
          <p:cNvPr id="3584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543925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brAddrCalc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pc, Data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taken);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pcPlus4 = pc + 4;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targetAddr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case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J  : {pcPlus4[31:28],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[27:0]};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Br : (taken? pcPlus4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pcPlus4);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Ld, St, Mfc0, Mtc0, Unsupported: pcPlus4;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targetAddr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84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371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Single-Cycle SMIPS</a:t>
            </a:r>
            <a:endParaRPr lang="en-US" sz="2800" smtClean="0"/>
          </a:p>
        </p:txBody>
      </p:sp>
      <p:sp>
        <p:nvSpPr>
          <p:cNvPr id="3789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4"/>
            <a:ext cx="8256588" cy="483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module [Module]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mkProc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(Proc);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pc &lt;-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mkRFile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IMemory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iMem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mkIMemory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DMemory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dMem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mkDMemory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Cop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mkCop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doProc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cop.started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let inst = iMem.req(pc);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decode(inst);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// trace - print the instruction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diplay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("pc: %h inst: (%h) expanded: ", pc, inst,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showInst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(inst));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 read register values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let rVal1 = rf.rd1(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validRegValue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(dInst.src1));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let rVal2 = rf.rd2(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validRegValue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(dInst.src2));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The MIPS ISA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06188" y="1481918"/>
            <a:ext cx="8251210" cy="42091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</a:rPr>
              <a:t>Processor State</a:t>
            </a:r>
            <a:endParaRPr lang="en-US" sz="14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Verdana" pitchFamily="34" charset="0"/>
              </a:rPr>
              <a:t>32 32-bit GPRs, R0 always contains a 0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Verdana" pitchFamily="34" charset="0"/>
              </a:rPr>
              <a:t>PC, the program counter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Verdana" pitchFamily="34" charset="0"/>
              </a:rPr>
              <a:t>some other special registers</a:t>
            </a:r>
            <a:endParaRPr lang="en-US" sz="1400" dirty="0" smtClean="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</a:rPr>
              <a:t>Data types</a:t>
            </a:r>
            <a:endParaRPr lang="en-US" sz="14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Verdana" pitchFamily="34" charset="0"/>
              </a:rPr>
              <a:t>8-bit byte, 16-bit half word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Verdana" pitchFamily="34" charset="0"/>
              </a:rPr>
              <a:t>32-bit word for integers</a:t>
            </a:r>
            <a:endParaRPr lang="en-US" sz="1400" dirty="0" smtClean="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</a:rPr>
              <a:t>Load/Store style instruction set</a:t>
            </a:r>
            <a:endParaRPr lang="en-US" sz="1400" dirty="0" smtClean="0">
              <a:solidFill>
                <a:schemeClr val="tx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Verdana" pitchFamily="34" charset="0"/>
              </a:rPr>
              <a:t>data addressing modes- immediate &amp; indexed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Verdana" pitchFamily="34" charset="0"/>
              </a:rPr>
              <a:t>branch addressing modes- PC relative &amp; register indirect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Verdana" pitchFamily="34" charset="0"/>
              </a:rPr>
              <a:t>All instructions are 32 bits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Verdana" pitchFamily="34" charset="0"/>
              </a:rPr>
              <a:t>Byte addressable memory- big </a:t>
            </a:r>
            <a:r>
              <a:rPr lang="en-US" sz="2000" dirty="0" err="1" smtClean="0">
                <a:latin typeface="Verdana" pitchFamily="34" charset="0"/>
              </a:rPr>
              <a:t>endian</a:t>
            </a:r>
            <a:r>
              <a:rPr lang="en-US" sz="2000" dirty="0" smtClean="0">
                <a:latin typeface="Verdana" pitchFamily="34" charset="0"/>
              </a:rPr>
              <a:t> mode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solidFill>
                <a:srgbClr val="56127A"/>
              </a:solidFill>
              <a:latin typeface="Verdana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659609" y="1683016"/>
            <a:ext cx="1993900" cy="163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044685" y="2057666"/>
            <a:ext cx="1133324" cy="312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r0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en-US" altLang="ko-KR" dirty="0" smtClean="0">
                <a:solidFill>
                  <a:schemeClr val="tx1"/>
                </a:solidFill>
              </a:rPr>
              <a:t>r31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659609" y="3410216"/>
            <a:ext cx="1993900" cy="241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77159" y="3403866"/>
            <a:ext cx="461665" cy="312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6613572" y="1273441"/>
            <a:ext cx="159511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/>
              <a:t>Registers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92072" y="5800300"/>
            <a:ext cx="753356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Floating point, memory management and other systems instructions are not includes in the SMIPS subset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599" y="304800"/>
            <a:ext cx="8234149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Single-Cycle SMIPS </a:t>
            </a:r>
            <a:r>
              <a:rPr lang="en-US" sz="2400" i="1" dirty="0" smtClean="0"/>
              <a:t>atomic state updates</a:t>
            </a:r>
            <a:endParaRPr lang="en-US" sz="2800" dirty="0" smtClean="0"/>
          </a:p>
        </p:txBody>
      </p:sp>
      <p:sp>
        <p:nvSpPr>
          <p:cNvPr id="3993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exec(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rVal1, rVal2, pc, ?,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copVal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 // The fifth argument is the predicted pc, to detect if it was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mispredicted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 Since there is no branch prediction, this field is sent with a random value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eInst.iType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== Ld)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begin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let data &lt;- dMem.req(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MemReq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{op: Ld,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eInst.addr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byteEn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?, data: ?});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eInst.data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gatherLoad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eInst.addr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eInst.byteEn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eInst.unsignedLd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data);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end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else if(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eInst.iType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== St)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begin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match {.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byteEn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.data}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scatterStore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eInst.addr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eInst.byteEn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eInst.data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let d &lt;- dMem.req(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MemReq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{op: St,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eInst.addr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byteEn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byteEn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data: data});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end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599" y="304800"/>
            <a:ext cx="8234149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Single-Cycle SMIPS(2)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2400" i="1" dirty="0" smtClean="0"/>
              <a:t>atomic state updates</a:t>
            </a:r>
            <a:endParaRPr lang="en-US" sz="2800" dirty="0" smtClean="0"/>
          </a:p>
        </p:txBody>
      </p:sp>
      <p:sp>
        <p:nvSpPr>
          <p:cNvPr id="3993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write back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(eInst.dst) &amp;&amp;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validValue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(eInst.dst).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regType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== Normal)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rf.wr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validRegValue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(eInst.dst),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eInst.data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 update the pc depending on whether the branch is taken or not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pc &lt;=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eInst.brTaken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eInst.addr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 pc + 4;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Single-Cycle SMIPS</a:t>
            </a:r>
            <a:endParaRPr lang="en-US" sz="2800" smtClean="0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674813" y="1590675"/>
            <a:ext cx="5997575" cy="3797300"/>
            <a:chOff x="1674813" y="2027238"/>
            <a:chExt cx="5997575" cy="3797300"/>
          </a:xfrm>
        </p:grpSpPr>
        <p:sp>
          <p:nvSpPr>
            <p:cNvPr id="45059" name="Rectangle 17"/>
            <p:cNvSpPr>
              <a:spLocks noChangeArrowheads="1"/>
            </p:cNvSpPr>
            <p:nvPr/>
          </p:nvSpPr>
          <p:spPr bwMode="auto">
            <a:xfrm>
              <a:off x="1674813" y="3344863"/>
              <a:ext cx="452437" cy="9445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PC</a:t>
              </a:r>
            </a:p>
          </p:txBody>
        </p:sp>
        <p:sp>
          <p:nvSpPr>
            <p:cNvPr id="45060" name="Rectangle 17"/>
            <p:cNvSpPr>
              <a:spLocks noChangeArrowheads="1"/>
            </p:cNvSpPr>
            <p:nvPr/>
          </p:nvSpPr>
          <p:spPr bwMode="auto">
            <a:xfrm>
              <a:off x="2138363" y="4879976"/>
              <a:ext cx="1101725" cy="94456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Inst</a:t>
              </a:r>
            </a:p>
            <a:p>
              <a:pPr algn="ctr">
                <a:defRPr/>
              </a:pPr>
              <a:r>
                <a:rPr lang="en-US"/>
                <a:t>Memory</a:t>
              </a:r>
            </a:p>
          </p:txBody>
        </p:sp>
        <p:sp>
          <p:nvSpPr>
            <p:cNvPr id="13324" name="Rectangle 17"/>
            <p:cNvSpPr>
              <a:spLocks noChangeArrowheads="1"/>
            </p:cNvSpPr>
            <p:nvPr/>
          </p:nvSpPr>
          <p:spPr bwMode="auto">
            <a:xfrm>
              <a:off x="3273425" y="3354388"/>
              <a:ext cx="1101725" cy="9445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Decode</a:t>
              </a:r>
            </a:p>
          </p:txBody>
        </p:sp>
        <p:sp>
          <p:nvSpPr>
            <p:cNvPr id="45062" name="Rectangle 17"/>
            <p:cNvSpPr>
              <a:spLocks noChangeArrowheads="1"/>
            </p:cNvSpPr>
            <p:nvPr/>
          </p:nvSpPr>
          <p:spPr bwMode="auto">
            <a:xfrm>
              <a:off x="4400550" y="2027238"/>
              <a:ext cx="3217863" cy="711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Register File</a:t>
              </a:r>
            </a:p>
          </p:txBody>
        </p:sp>
        <p:sp>
          <p:nvSpPr>
            <p:cNvPr id="13326" name="Rectangle 17"/>
            <p:cNvSpPr>
              <a:spLocks noChangeArrowheads="1"/>
            </p:cNvSpPr>
            <p:nvPr/>
          </p:nvSpPr>
          <p:spPr bwMode="auto">
            <a:xfrm>
              <a:off x="5411788" y="3348038"/>
              <a:ext cx="1101725" cy="9445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Execute</a:t>
              </a:r>
            </a:p>
          </p:txBody>
        </p:sp>
        <p:sp>
          <p:nvSpPr>
            <p:cNvPr id="45064" name="Rectangle 17"/>
            <p:cNvSpPr>
              <a:spLocks noChangeArrowheads="1"/>
            </p:cNvSpPr>
            <p:nvPr/>
          </p:nvSpPr>
          <p:spPr bwMode="auto">
            <a:xfrm>
              <a:off x="6510338" y="4851401"/>
              <a:ext cx="1101725" cy="94456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Data</a:t>
              </a:r>
            </a:p>
            <a:p>
              <a:pPr algn="ctr">
                <a:defRPr/>
              </a:pPr>
              <a:r>
                <a:rPr lang="en-US"/>
                <a:t>Memory</a:t>
              </a:r>
            </a:p>
          </p:txBody>
        </p:sp>
        <p:sp>
          <p:nvSpPr>
            <p:cNvPr id="13328" name="Line 8"/>
            <p:cNvSpPr>
              <a:spLocks noChangeShapeType="1"/>
            </p:cNvSpPr>
            <p:nvPr/>
          </p:nvSpPr>
          <p:spPr bwMode="auto">
            <a:xfrm>
              <a:off x="5099050" y="4122738"/>
              <a:ext cx="311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8"/>
            <p:cNvSpPr>
              <a:spLocks noChangeShapeType="1"/>
            </p:cNvSpPr>
            <p:nvPr/>
          </p:nvSpPr>
          <p:spPr bwMode="auto">
            <a:xfrm>
              <a:off x="4384675" y="3910013"/>
              <a:ext cx="10239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8"/>
            <p:cNvSpPr>
              <a:spLocks noChangeShapeType="1"/>
            </p:cNvSpPr>
            <p:nvPr/>
          </p:nvSpPr>
          <p:spPr bwMode="auto">
            <a:xfrm>
              <a:off x="5114925" y="3517900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8"/>
            <p:cNvSpPr>
              <a:spLocks noChangeShapeType="1"/>
            </p:cNvSpPr>
            <p:nvPr/>
          </p:nvSpPr>
          <p:spPr bwMode="auto">
            <a:xfrm>
              <a:off x="4956175" y="3703638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16"/>
            <p:cNvSpPr>
              <a:spLocks noChangeShapeType="1"/>
            </p:cNvSpPr>
            <p:nvPr/>
          </p:nvSpPr>
          <p:spPr bwMode="auto">
            <a:xfrm flipV="1">
              <a:off x="5124450" y="2722563"/>
              <a:ext cx="0" cy="796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17"/>
            <p:cNvSpPr>
              <a:spLocks noChangeShapeType="1"/>
            </p:cNvSpPr>
            <p:nvPr/>
          </p:nvSpPr>
          <p:spPr bwMode="auto">
            <a:xfrm flipV="1">
              <a:off x="4965700" y="2741613"/>
              <a:ext cx="0" cy="950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8"/>
            <p:cNvSpPr>
              <a:spLocks noChangeShapeType="1"/>
            </p:cNvSpPr>
            <p:nvPr/>
          </p:nvSpPr>
          <p:spPr bwMode="auto">
            <a:xfrm rot="5400000">
              <a:off x="1951037" y="4457701"/>
              <a:ext cx="841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1"/>
            <p:cNvSpPr>
              <a:spLocks noChangeShapeType="1"/>
            </p:cNvSpPr>
            <p:nvPr/>
          </p:nvSpPr>
          <p:spPr bwMode="auto">
            <a:xfrm rot="16200000" flipV="1">
              <a:off x="2493169" y="3675856"/>
              <a:ext cx="0" cy="7318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8"/>
            <p:cNvSpPr>
              <a:spLocks noChangeShapeType="1"/>
            </p:cNvSpPr>
            <p:nvPr/>
          </p:nvSpPr>
          <p:spPr bwMode="auto">
            <a:xfrm rot="5400000">
              <a:off x="2600325" y="4454526"/>
              <a:ext cx="841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23"/>
            <p:cNvSpPr>
              <a:spLocks noChangeShapeType="1"/>
            </p:cNvSpPr>
            <p:nvPr/>
          </p:nvSpPr>
          <p:spPr bwMode="auto">
            <a:xfrm rot="16200000" flipV="1">
              <a:off x="3145632" y="3915568"/>
              <a:ext cx="0" cy="246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6502400" y="4003675"/>
              <a:ext cx="247650" cy="841375"/>
              <a:chOff x="1707" y="2541"/>
              <a:chExt cx="156" cy="530"/>
            </a:xfrm>
          </p:grpSpPr>
          <p:sp>
            <p:nvSpPr>
              <p:cNvPr id="13364" name="Line 8"/>
              <p:cNvSpPr>
                <a:spLocks noChangeShapeType="1"/>
              </p:cNvSpPr>
              <p:nvPr/>
            </p:nvSpPr>
            <p:spPr bwMode="auto">
              <a:xfrm rot="16200000" flipH="1">
                <a:off x="1598" y="2806"/>
                <a:ext cx="5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5" name="Line 27"/>
              <p:cNvSpPr>
                <a:spLocks noChangeShapeType="1"/>
              </p:cNvSpPr>
              <p:nvPr/>
            </p:nvSpPr>
            <p:spPr bwMode="auto">
              <a:xfrm rot="5400000" flipH="1" flipV="1">
                <a:off x="1785" y="2466"/>
                <a:ext cx="0" cy="1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39" name="Line 28"/>
            <p:cNvSpPr>
              <a:spLocks noChangeShapeType="1"/>
            </p:cNvSpPr>
            <p:nvPr/>
          </p:nvSpPr>
          <p:spPr bwMode="auto">
            <a:xfrm rot="16200000" flipV="1">
              <a:off x="3875882" y="3228181"/>
              <a:ext cx="0" cy="2459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29"/>
            <p:cNvSpPr>
              <a:spLocks noChangeShapeType="1"/>
            </p:cNvSpPr>
            <p:nvPr/>
          </p:nvSpPr>
          <p:spPr bwMode="auto">
            <a:xfrm flipV="1">
              <a:off x="5102225" y="4119563"/>
              <a:ext cx="0" cy="338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8"/>
            <p:cNvSpPr>
              <a:spLocks noChangeShapeType="1"/>
            </p:cNvSpPr>
            <p:nvPr/>
          </p:nvSpPr>
          <p:spPr bwMode="auto">
            <a:xfrm flipH="1">
              <a:off x="4370388" y="3514725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8"/>
            <p:cNvSpPr>
              <a:spLocks noChangeShapeType="1"/>
            </p:cNvSpPr>
            <p:nvPr/>
          </p:nvSpPr>
          <p:spPr bwMode="auto">
            <a:xfrm flipH="1">
              <a:off x="4364038" y="3700463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32"/>
            <p:cNvSpPr>
              <a:spLocks noChangeShapeType="1"/>
            </p:cNvSpPr>
            <p:nvPr/>
          </p:nvSpPr>
          <p:spPr bwMode="auto">
            <a:xfrm flipH="1" flipV="1">
              <a:off x="4652963" y="2741613"/>
              <a:ext cx="0" cy="776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Line 33"/>
            <p:cNvSpPr>
              <a:spLocks noChangeShapeType="1"/>
            </p:cNvSpPr>
            <p:nvPr/>
          </p:nvSpPr>
          <p:spPr bwMode="auto">
            <a:xfrm flipH="1" flipV="1">
              <a:off x="4811713" y="2738438"/>
              <a:ext cx="0" cy="950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AutoShape 10"/>
            <p:cNvSpPr>
              <a:spLocks noChangeArrowheads="1"/>
            </p:cNvSpPr>
            <p:nvPr/>
          </p:nvSpPr>
          <p:spPr bwMode="auto">
            <a:xfrm rot="10800000" flipH="1">
              <a:off x="7110413" y="3067050"/>
              <a:ext cx="561975" cy="230188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US" sz="900"/>
            </a:p>
          </p:txBody>
        </p:sp>
        <p:sp>
          <p:nvSpPr>
            <p:cNvPr id="13346" name="Line 38"/>
            <p:cNvSpPr>
              <a:spLocks noChangeShapeType="1"/>
            </p:cNvSpPr>
            <p:nvPr/>
          </p:nvSpPr>
          <p:spPr bwMode="auto">
            <a:xfrm flipH="1" flipV="1">
              <a:off x="7477125" y="3289300"/>
              <a:ext cx="0" cy="1554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39"/>
            <p:cNvSpPr>
              <a:spLocks noChangeShapeType="1"/>
            </p:cNvSpPr>
            <p:nvPr/>
          </p:nvSpPr>
          <p:spPr bwMode="auto">
            <a:xfrm flipH="1" flipV="1">
              <a:off x="7391400" y="2735263"/>
              <a:ext cx="0" cy="320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Line 8"/>
            <p:cNvSpPr>
              <a:spLocks noChangeShapeType="1"/>
            </p:cNvSpPr>
            <p:nvPr/>
          </p:nvSpPr>
          <p:spPr bwMode="auto">
            <a:xfrm flipH="1">
              <a:off x="6516688" y="370205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Line 41"/>
            <p:cNvSpPr>
              <a:spLocks noChangeShapeType="1"/>
            </p:cNvSpPr>
            <p:nvPr/>
          </p:nvSpPr>
          <p:spPr bwMode="auto">
            <a:xfrm flipH="1" flipV="1">
              <a:off x="6964363" y="2740025"/>
              <a:ext cx="0" cy="950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8"/>
            <p:cNvSpPr>
              <a:spLocks noChangeShapeType="1"/>
            </p:cNvSpPr>
            <p:nvPr/>
          </p:nvSpPr>
          <p:spPr bwMode="auto">
            <a:xfrm flipH="1">
              <a:off x="6503988" y="3862388"/>
              <a:ext cx="776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43"/>
            <p:cNvSpPr>
              <a:spLocks noChangeShapeType="1"/>
            </p:cNvSpPr>
            <p:nvPr/>
          </p:nvSpPr>
          <p:spPr bwMode="auto">
            <a:xfrm flipH="1" flipV="1">
              <a:off x="7272338" y="3303588"/>
              <a:ext cx="0" cy="557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AutoShape 10"/>
            <p:cNvSpPr>
              <a:spLocks noChangeArrowheads="1"/>
            </p:cNvSpPr>
            <p:nvPr/>
          </p:nvSpPr>
          <p:spPr bwMode="auto">
            <a:xfrm rot="-5400000" flipH="1" flipV="1">
              <a:off x="2150269" y="3461544"/>
              <a:ext cx="561975" cy="23018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 sz="900"/>
            </a:p>
          </p:txBody>
        </p:sp>
        <p:sp>
          <p:nvSpPr>
            <p:cNvPr id="13353" name="Oval 45"/>
            <p:cNvSpPr>
              <a:spLocks noChangeArrowheads="1"/>
            </p:cNvSpPr>
            <p:nvPr/>
          </p:nvSpPr>
          <p:spPr bwMode="auto">
            <a:xfrm>
              <a:off x="2719388" y="3576638"/>
              <a:ext cx="287337" cy="287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+4</a:t>
              </a:r>
            </a:p>
          </p:txBody>
        </p:sp>
        <p:sp>
          <p:nvSpPr>
            <p:cNvPr id="13354" name="Line 8"/>
            <p:cNvSpPr>
              <a:spLocks noChangeShapeType="1"/>
            </p:cNvSpPr>
            <p:nvPr/>
          </p:nvSpPr>
          <p:spPr bwMode="auto">
            <a:xfrm rot="16200000" flipV="1">
              <a:off x="2756694" y="3956844"/>
              <a:ext cx="2016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Line 47"/>
            <p:cNvSpPr>
              <a:spLocks noChangeShapeType="1"/>
            </p:cNvSpPr>
            <p:nvPr/>
          </p:nvSpPr>
          <p:spPr bwMode="auto">
            <a:xfrm flipV="1">
              <a:off x="2651125" y="4051300"/>
              <a:ext cx="0" cy="4016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Line 48"/>
            <p:cNvSpPr>
              <a:spLocks noChangeShapeType="1"/>
            </p:cNvSpPr>
            <p:nvPr/>
          </p:nvSpPr>
          <p:spPr bwMode="auto">
            <a:xfrm rot="16200000" flipH="1">
              <a:off x="2221707" y="3474243"/>
              <a:ext cx="0" cy="2016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Line 49"/>
            <p:cNvSpPr>
              <a:spLocks noChangeShapeType="1"/>
            </p:cNvSpPr>
            <p:nvPr/>
          </p:nvSpPr>
          <p:spPr bwMode="auto">
            <a:xfrm rot="16200000" flipH="1">
              <a:off x="2628107" y="3636168"/>
              <a:ext cx="0" cy="182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Line 8"/>
            <p:cNvSpPr>
              <a:spLocks noChangeShapeType="1"/>
            </p:cNvSpPr>
            <p:nvPr/>
          </p:nvSpPr>
          <p:spPr bwMode="auto">
            <a:xfrm flipH="1">
              <a:off x="6510338" y="3516313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Line 51"/>
            <p:cNvSpPr>
              <a:spLocks noChangeShapeType="1"/>
            </p:cNvSpPr>
            <p:nvPr/>
          </p:nvSpPr>
          <p:spPr bwMode="auto">
            <a:xfrm flipH="1" flipV="1">
              <a:off x="6792913" y="3165475"/>
              <a:ext cx="0" cy="338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Line 52"/>
            <p:cNvSpPr>
              <a:spLocks noChangeShapeType="1"/>
            </p:cNvSpPr>
            <p:nvPr/>
          </p:nvSpPr>
          <p:spPr bwMode="auto">
            <a:xfrm rot="16200000" flipV="1">
              <a:off x="4758532" y="1153318"/>
              <a:ext cx="0" cy="4049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Line 53"/>
            <p:cNvSpPr>
              <a:spLocks noChangeShapeType="1"/>
            </p:cNvSpPr>
            <p:nvPr/>
          </p:nvSpPr>
          <p:spPr bwMode="auto">
            <a:xfrm rot="16200000" flipH="1">
              <a:off x="2636044" y="3366294"/>
              <a:ext cx="0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Line 54"/>
            <p:cNvSpPr>
              <a:spLocks noChangeShapeType="1"/>
            </p:cNvSpPr>
            <p:nvPr/>
          </p:nvSpPr>
          <p:spPr bwMode="auto">
            <a:xfrm flipH="1" flipV="1">
              <a:off x="2733675" y="3165475"/>
              <a:ext cx="0" cy="3111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AutoShape 55"/>
            <p:cNvSpPr>
              <a:spLocks noChangeArrowheads="1"/>
            </p:cNvSpPr>
            <p:nvPr/>
          </p:nvSpPr>
          <p:spPr bwMode="auto">
            <a:xfrm>
              <a:off x="1774825" y="4122738"/>
              <a:ext cx="255588" cy="161925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996950" y="5500688"/>
            <a:ext cx="7720013" cy="75713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Datapath</a:t>
            </a:r>
            <a:r>
              <a:rPr lang="en-US" sz="2400" dirty="0">
                <a:solidFill>
                  <a:schemeClr val="accent1"/>
                </a:solidFill>
              </a:rPr>
              <a:t> and control were derived automatically from a high-level rule-based description 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742238" y="1412875"/>
            <a:ext cx="14017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read &amp; 1 write ports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905250" y="4321175"/>
            <a:ext cx="22574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separate Instruction &amp; Data memories</a:t>
            </a:r>
          </a:p>
        </p:txBody>
      </p:sp>
      <p:sp>
        <p:nvSpPr>
          <p:cNvPr id="60" name="Date Placeholder 5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EE386-C9BD-4FB7-9577-6096B5320EC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/>
      <p:bldP spid="5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Single-Cycle SMIPS</a:t>
            </a:r>
            <a:endParaRPr lang="en-US" sz="2800" smtClean="0"/>
          </a:p>
        </p:txBody>
      </p:sp>
      <p:grpSp>
        <p:nvGrpSpPr>
          <p:cNvPr id="2" name="Group 53"/>
          <p:cNvGrpSpPr/>
          <p:nvPr/>
        </p:nvGrpSpPr>
        <p:grpSpPr>
          <a:xfrm>
            <a:off x="1674813" y="1590502"/>
            <a:ext cx="5997575" cy="3797300"/>
            <a:chOff x="1674813" y="2027238"/>
            <a:chExt cx="5997575" cy="3797300"/>
          </a:xfrm>
        </p:grpSpPr>
        <p:sp>
          <p:nvSpPr>
            <p:cNvPr id="45059" name="Rectangle 17"/>
            <p:cNvSpPr>
              <a:spLocks noChangeArrowheads="1"/>
            </p:cNvSpPr>
            <p:nvPr/>
          </p:nvSpPr>
          <p:spPr bwMode="auto">
            <a:xfrm>
              <a:off x="1674813" y="3344863"/>
              <a:ext cx="452437" cy="94456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PC</a:t>
              </a:r>
            </a:p>
          </p:txBody>
        </p:sp>
        <p:sp>
          <p:nvSpPr>
            <p:cNvPr id="45060" name="Rectangle 17"/>
            <p:cNvSpPr>
              <a:spLocks noChangeArrowheads="1"/>
            </p:cNvSpPr>
            <p:nvPr/>
          </p:nvSpPr>
          <p:spPr bwMode="auto">
            <a:xfrm>
              <a:off x="2138363" y="4879975"/>
              <a:ext cx="1101725" cy="9445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Inst</a:t>
              </a:r>
            </a:p>
            <a:p>
              <a:pPr algn="ctr">
                <a:buNone/>
              </a:pPr>
              <a:r>
                <a:rPr lang="en-US"/>
                <a:t>Memory</a:t>
              </a:r>
            </a:p>
          </p:txBody>
        </p:sp>
        <p:sp>
          <p:nvSpPr>
            <p:cNvPr id="45061" name="Rectangle 17"/>
            <p:cNvSpPr>
              <a:spLocks noChangeArrowheads="1"/>
            </p:cNvSpPr>
            <p:nvPr/>
          </p:nvSpPr>
          <p:spPr bwMode="auto">
            <a:xfrm>
              <a:off x="3273425" y="3354388"/>
              <a:ext cx="1101725" cy="9445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dirty="0"/>
                <a:t>Decode</a:t>
              </a:r>
            </a:p>
          </p:txBody>
        </p:sp>
        <p:sp>
          <p:nvSpPr>
            <p:cNvPr id="45062" name="Rectangle 17"/>
            <p:cNvSpPr>
              <a:spLocks noChangeArrowheads="1"/>
            </p:cNvSpPr>
            <p:nvPr/>
          </p:nvSpPr>
          <p:spPr bwMode="auto">
            <a:xfrm>
              <a:off x="4400550" y="2027238"/>
              <a:ext cx="3217863" cy="711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Register File</a:t>
              </a:r>
            </a:p>
          </p:txBody>
        </p:sp>
        <p:sp>
          <p:nvSpPr>
            <p:cNvPr id="45063" name="Rectangle 17"/>
            <p:cNvSpPr>
              <a:spLocks noChangeArrowheads="1"/>
            </p:cNvSpPr>
            <p:nvPr/>
          </p:nvSpPr>
          <p:spPr bwMode="auto">
            <a:xfrm>
              <a:off x="5411788" y="3348038"/>
              <a:ext cx="1101725" cy="9445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Execute</a:t>
              </a:r>
            </a:p>
          </p:txBody>
        </p:sp>
        <p:sp>
          <p:nvSpPr>
            <p:cNvPr id="45064" name="Rectangle 17"/>
            <p:cNvSpPr>
              <a:spLocks noChangeArrowheads="1"/>
            </p:cNvSpPr>
            <p:nvPr/>
          </p:nvSpPr>
          <p:spPr bwMode="auto">
            <a:xfrm>
              <a:off x="6510338" y="4851400"/>
              <a:ext cx="1101725" cy="9445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Data</a:t>
              </a:r>
            </a:p>
            <a:p>
              <a:pPr algn="ctr">
                <a:buNone/>
              </a:pPr>
              <a:r>
                <a:rPr lang="en-US"/>
                <a:t>Memory</a:t>
              </a:r>
            </a:p>
          </p:txBody>
        </p:sp>
        <p:sp>
          <p:nvSpPr>
            <p:cNvPr id="45065" name="Line 8"/>
            <p:cNvSpPr>
              <a:spLocks noChangeShapeType="1"/>
            </p:cNvSpPr>
            <p:nvPr/>
          </p:nvSpPr>
          <p:spPr bwMode="auto">
            <a:xfrm>
              <a:off x="5099050" y="4122738"/>
              <a:ext cx="311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66" name="Line 8"/>
            <p:cNvSpPr>
              <a:spLocks noChangeShapeType="1"/>
            </p:cNvSpPr>
            <p:nvPr/>
          </p:nvSpPr>
          <p:spPr bwMode="auto">
            <a:xfrm>
              <a:off x="4384675" y="3910013"/>
              <a:ext cx="10239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67" name="Line 8"/>
            <p:cNvSpPr>
              <a:spLocks noChangeShapeType="1"/>
            </p:cNvSpPr>
            <p:nvPr/>
          </p:nvSpPr>
          <p:spPr bwMode="auto">
            <a:xfrm>
              <a:off x="5114925" y="3517900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68" name="Line 8"/>
            <p:cNvSpPr>
              <a:spLocks noChangeShapeType="1"/>
            </p:cNvSpPr>
            <p:nvPr/>
          </p:nvSpPr>
          <p:spPr bwMode="auto">
            <a:xfrm>
              <a:off x="4956175" y="3703638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69" name="Line 16"/>
            <p:cNvSpPr>
              <a:spLocks noChangeShapeType="1"/>
            </p:cNvSpPr>
            <p:nvPr/>
          </p:nvSpPr>
          <p:spPr bwMode="auto">
            <a:xfrm flipV="1">
              <a:off x="5124450" y="2722563"/>
              <a:ext cx="0" cy="796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0" name="Line 17"/>
            <p:cNvSpPr>
              <a:spLocks noChangeShapeType="1"/>
            </p:cNvSpPr>
            <p:nvPr/>
          </p:nvSpPr>
          <p:spPr bwMode="auto">
            <a:xfrm flipV="1">
              <a:off x="4965700" y="2741613"/>
              <a:ext cx="0" cy="950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1" name="Line 8"/>
            <p:cNvSpPr>
              <a:spLocks noChangeShapeType="1"/>
            </p:cNvSpPr>
            <p:nvPr/>
          </p:nvSpPr>
          <p:spPr bwMode="auto">
            <a:xfrm rot="5400000">
              <a:off x="1951037" y="4457701"/>
              <a:ext cx="841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2" name="Line 21"/>
            <p:cNvSpPr>
              <a:spLocks noChangeShapeType="1"/>
            </p:cNvSpPr>
            <p:nvPr/>
          </p:nvSpPr>
          <p:spPr bwMode="auto">
            <a:xfrm rot="16200000" flipV="1">
              <a:off x="2493169" y="3675856"/>
              <a:ext cx="0" cy="7318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3" name="Line 8"/>
            <p:cNvSpPr>
              <a:spLocks noChangeShapeType="1"/>
            </p:cNvSpPr>
            <p:nvPr/>
          </p:nvSpPr>
          <p:spPr bwMode="auto">
            <a:xfrm rot="5400000">
              <a:off x="2600325" y="4454526"/>
              <a:ext cx="841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4" name="Line 23"/>
            <p:cNvSpPr>
              <a:spLocks noChangeShapeType="1"/>
            </p:cNvSpPr>
            <p:nvPr/>
          </p:nvSpPr>
          <p:spPr bwMode="auto">
            <a:xfrm rot="16200000" flipV="1">
              <a:off x="3145632" y="3915568"/>
              <a:ext cx="0" cy="246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6502400" y="4003675"/>
              <a:ext cx="247650" cy="841375"/>
              <a:chOff x="1707" y="2541"/>
              <a:chExt cx="156" cy="530"/>
            </a:xfrm>
          </p:grpSpPr>
          <p:sp>
            <p:nvSpPr>
              <p:cNvPr id="45101" name="Line 8"/>
              <p:cNvSpPr>
                <a:spLocks noChangeShapeType="1"/>
              </p:cNvSpPr>
              <p:nvPr/>
            </p:nvSpPr>
            <p:spPr bwMode="auto">
              <a:xfrm rot="16200000" flipH="1">
                <a:off x="1598" y="2806"/>
                <a:ext cx="5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5102" name="Line 27"/>
              <p:cNvSpPr>
                <a:spLocks noChangeShapeType="1"/>
              </p:cNvSpPr>
              <p:nvPr/>
            </p:nvSpPr>
            <p:spPr bwMode="auto">
              <a:xfrm rot="5400000" flipH="1" flipV="1">
                <a:off x="1785" y="2466"/>
                <a:ext cx="0" cy="1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5076" name="Line 28"/>
            <p:cNvSpPr>
              <a:spLocks noChangeShapeType="1"/>
            </p:cNvSpPr>
            <p:nvPr/>
          </p:nvSpPr>
          <p:spPr bwMode="auto">
            <a:xfrm rot="16200000" flipV="1">
              <a:off x="3875882" y="3228181"/>
              <a:ext cx="0" cy="2459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7" name="Line 29"/>
            <p:cNvSpPr>
              <a:spLocks noChangeShapeType="1"/>
            </p:cNvSpPr>
            <p:nvPr/>
          </p:nvSpPr>
          <p:spPr bwMode="auto">
            <a:xfrm flipV="1">
              <a:off x="5102225" y="4119563"/>
              <a:ext cx="0" cy="338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8" name="Line 8"/>
            <p:cNvSpPr>
              <a:spLocks noChangeShapeType="1"/>
            </p:cNvSpPr>
            <p:nvPr/>
          </p:nvSpPr>
          <p:spPr bwMode="auto">
            <a:xfrm flipH="1">
              <a:off x="4370388" y="3514725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9" name="Line 8"/>
            <p:cNvSpPr>
              <a:spLocks noChangeShapeType="1"/>
            </p:cNvSpPr>
            <p:nvPr/>
          </p:nvSpPr>
          <p:spPr bwMode="auto">
            <a:xfrm flipH="1">
              <a:off x="4364038" y="3700463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0" name="Line 32"/>
            <p:cNvSpPr>
              <a:spLocks noChangeShapeType="1"/>
            </p:cNvSpPr>
            <p:nvPr/>
          </p:nvSpPr>
          <p:spPr bwMode="auto">
            <a:xfrm flipH="1" flipV="1">
              <a:off x="4652963" y="2741613"/>
              <a:ext cx="0" cy="776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1" name="Line 33"/>
            <p:cNvSpPr>
              <a:spLocks noChangeShapeType="1"/>
            </p:cNvSpPr>
            <p:nvPr/>
          </p:nvSpPr>
          <p:spPr bwMode="auto">
            <a:xfrm flipH="1" flipV="1">
              <a:off x="4811713" y="2738438"/>
              <a:ext cx="0" cy="950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2" name="AutoShape 10"/>
            <p:cNvSpPr>
              <a:spLocks noChangeArrowheads="1"/>
            </p:cNvSpPr>
            <p:nvPr/>
          </p:nvSpPr>
          <p:spPr bwMode="auto">
            <a:xfrm rot="10800000" flipH="1">
              <a:off x="7110413" y="3067050"/>
              <a:ext cx="561975" cy="230188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>
                <a:buNone/>
              </a:pPr>
              <a:endParaRPr lang="en-US" sz="900"/>
            </a:p>
          </p:txBody>
        </p:sp>
        <p:sp>
          <p:nvSpPr>
            <p:cNvPr id="45083" name="Line 38"/>
            <p:cNvSpPr>
              <a:spLocks noChangeShapeType="1"/>
            </p:cNvSpPr>
            <p:nvPr/>
          </p:nvSpPr>
          <p:spPr bwMode="auto">
            <a:xfrm flipH="1" flipV="1">
              <a:off x="7477125" y="3289300"/>
              <a:ext cx="0" cy="1554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4" name="Line 39"/>
            <p:cNvSpPr>
              <a:spLocks noChangeShapeType="1"/>
            </p:cNvSpPr>
            <p:nvPr/>
          </p:nvSpPr>
          <p:spPr bwMode="auto">
            <a:xfrm flipH="1" flipV="1">
              <a:off x="7391400" y="2735263"/>
              <a:ext cx="0" cy="320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5" name="Line 8"/>
            <p:cNvSpPr>
              <a:spLocks noChangeShapeType="1"/>
            </p:cNvSpPr>
            <p:nvPr/>
          </p:nvSpPr>
          <p:spPr bwMode="auto">
            <a:xfrm flipH="1">
              <a:off x="6516688" y="370205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6" name="Line 41"/>
            <p:cNvSpPr>
              <a:spLocks noChangeShapeType="1"/>
            </p:cNvSpPr>
            <p:nvPr/>
          </p:nvSpPr>
          <p:spPr bwMode="auto">
            <a:xfrm flipH="1" flipV="1">
              <a:off x="6964363" y="2740025"/>
              <a:ext cx="0" cy="950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7" name="Line 8"/>
            <p:cNvSpPr>
              <a:spLocks noChangeShapeType="1"/>
            </p:cNvSpPr>
            <p:nvPr/>
          </p:nvSpPr>
          <p:spPr bwMode="auto">
            <a:xfrm flipH="1">
              <a:off x="6503988" y="3862388"/>
              <a:ext cx="776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8" name="Line 43"/>
            <p:cNvSpPr>
              <a:spLocks noChangeShapeType="1"/>
            </p:cNvSpPr>
            <p:nvPr/>
          </p:nvSpPr>
          <p:spPr bwMode="auto">
            <a:xfrm flipH="1" flipV="1">
              <a:off x="7272338" y="3303588"/>
              <a:ext cx="0" cy="557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9" name="AutoShape 10"/>
            <p:cNvSpPr>
              <a:spLocks noChangeArrowheads="1"/>
            </p:cNvSpPr>
            <p:nvPr/>
          </p:nvSpPr>
          <p:spPr bwMode="auto">
            <a:xfrm rot="-5400000" flipH="1" flipV="1">
              <a:off x="2150269" y="3461544"/>
              <a:ext cx="561975" cy="23018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buNone/>
              </a:pPr>
              <a:endParaRPr lang="en-US" sz="900"/>
            </a:p>
          </p:txBody>
        </p:sp>
        <p:sp>
          <p:nvSpPr>
            <p:cNvPr id="45090" name="Oval 45"/>
            <p:cNvSpPr>
              <a:spLocks noChangeArrowheads="1"/>
            </p:cNvSpPr>
            <p:nvPr/>
          </p:nvSpPr>
          <p:spPr bwMode="auto">
            <a:xfrm>
              <a:off x="2719388" y="3576638"/>
              <a:ext cx="287337" cy="287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/>
                <a:t>+4</a:t>
              </a:r>
            </a:p>
          </p:txBody>
        </p:sp>
        <p:sp>
          <p:nvSpPr>
            <p:cNvPr id="45091" name="Line 8"/>
            <p:cNvSpPr>
              <a:spLocks noChangeShapeType="1"/>
            </p:cNvSpPr>
            <p:nvPr/>
          </p:nvSpPr>
          <p:spPr bwMode="auto">
            <a:xfrm rot="16200000" flipV="1">
              <a:off x="2756694" y="3956844"/>
              <a:ext cx="2016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2" name="Line 47"/>
            <p:cNvSpPr>
              <a:spLocks noChangeShapeType="1"/>
            </p:cNvSpPr>
            <p:nvPr/>
          </p:nvSpPr>
          <p:spPr bwMode="auto">
            <a:xfrm flipV="1">
              <a:off x="2651125" y="4051300"/>
              <a:ext cx="0" cy="4016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3" name="Line 48"/>
            <p:cNvSpPr>
              <a:spLocks noChangeShapeType="1"/>
            </p:cNvSpPr>
            <p:nvPr/>
          </p:nvSpPr>
          <p:spPr bwMode="auto">
            <a:xfrm rot="16200000" flipH="1">
              <a:off x="2221707" y="3474243"/>
              <a:ext cx="0" cy="2016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4" name="Line 49"/>
            <p:cNvSpPr>
              <a:spLocks noChangeShapeType="1"/>
            </p:cNvSpPr>
            <p:nvPr/>
          </p:nvSpPr>
          <p:spPr bwMode="auto">
            <a:xfrm rot="16200000" flipH="1">
              <a:off x="2628107" y="3636168"/>
              <a:ext cx="0" cy="182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5" name="Line 8"/>
            <p:cNvSpPr>
              <a:spLocks noChangeShapeType="1"/>
            </p:cNvSpPr>
            <p:nvPr/>
          </p:nvSpPr>
          <p:spPr bwMode="auto">
            <a:xfrm flipH="1">
              <a:off x="6510338" y="3516313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6" name="Line 51"/>
            <p:cNvSpPr>
              <a:spLocks noChangeShapeType="1"/>
            </p:cNvSpPr>
            <p:nvPr/>
          </p:nvSpPr>
          <p:spPr bwMode="auto">
            <a:xfrm flipH="1" flipV="1">
              <a:off x="6792913" y="3165475"/>
              <a:ext cx="0" cy="338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7" name="Line 52"/>
            <p:cNvSpPr>
              <a:spLocks noChangeShapeType="1"/>
            </p:cNvSpPr>
            <p:nvPr/>
          </p:nvSpPr>
          <p:spPr bwMode="auto">
            <a:xfrm rot="16200000" flipV="1">
              <a:off x="4758532" y="1153318"/>
              <a:ext cx="0" cy="4049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8" name="Line 53"/>
            <p:cNvSpPr>
              <a:spLocks noChangeShapeType="1"/>
            </p:cNvSpPr>
            <p:nvPr/>
          </p:nvSpPr>
          <p:spPr bwMode="auto">
            <a:xfrm rot="16200000" flipH="1">
              <a:off x="2636044" y="3366294"/>
              <a:ext cx="0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9" name="Line 54"/>
            <p:cNvSpPr>
              <a:spLocks noChangeShapeType="1"/>
            </p:cNvSpPr>
            <p:nvPr/>
          </p:nvSpPr>
          <p:spPr bwMode="auto">
            <a:xfrm flipH="1" flipV="1">
              <a:off x="2733675" y="3165475"/>
              <a:ext cx="0" cy="3111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100" name="AutoShape 55"/>
            <p:cNvSpPr>
              <a:spLocks noChangeArrowheads="1"/>
            </p:cNvSpPr>
            <p:nvPr/>
          </p:nvSpPr>
          <p:spPr bwMode="auto">
            <a:xfrm>
              <a:off x="1774825" y="4122738"/>
              <a:ext cx="255588" cy="161925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96287" y="5500048"/>
            <a:ext cx="7206017" cy="757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The whole system was described using one rule; lots of big combinational functions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03259" y="4599295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performance?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SMIPS ISA</a:t>
            </a:r>
          </a:p>
          <a:p>
            <a:r>
              <a:rPr lang="en-US" dirty="0" smtClean="0"/>
              <a:t>Full, single cycle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92" y="3842983"/>
            <a:ext cx="7772400" cy="2284862"/>
          </a:xfrm>
        </p:spPr>
        <p:txBody>
          <a:bodyPr/>
          <a:lstStyle/>
          <a:p>
            <a:r>
              <a:rPr lang="en-US" sz="2400" dirty="0" smtClean="0"/>
              <a:t>Only three formats but the fields are used differently by different types of instructions</a:t>
            </a:r>
            <a:endParaRPr lang="en-US" sz="2400" dirty="0"/>
          </a:p>
        </p:txBody>
      </p:sp>
      <p:grpSp>
        <p:nvGrpSpPr>
          <p:cNvPr id="4" name="Group 30"/>
          <p:cNvGrpSpPr/>
          <p:nvPr/>
        </p:nvGrpSpPr>
        <p:grpSpPr>
          <a:xfrm>
            <a:off x="801119" y="2266400"/>
            <a:ext cx="5851475" cy="612219"/>
            <a:chOff x="801119" y="2266400"/>
            <a:chExt cx="5851475" cy="612219"/>
          </a:xfrm>
        </p:grpSpPr>
        <p:grpSp>
          <p:nvGrpSpPr>
            <p:cNvPr id="5" name="Group 79"/>
            <p:cNvGrpSpPr>
              <a:grpSpLocks/>
            </p:cNvGrpSpPr>
            <p:nvPr/>
          </p:nvGrpSpPr>
          <p:grpSpPr bwMode="auto">
            <a:xfrm>
              <a:off x="820169" y="2532393"/>
              <a:ext cx="4813300" cy="317500"/>
              <a:chOff x="674" y="3989"/>
              <a:chExt cx="3032" cy="200"/>
            </a:xfrm>
          </p:grpSpPr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674" y="3989"/>
                <a:ext cx="1520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3" name="Rectangle 81"/>
              <p:cNvSpPr>
                <a:spLocks noChangeArrowheads="1"/>
              </p:cNvSpPr>
              <p:nvPr/>
            </p:nvSpPr>
            <p:spPr bwMode="auto">
              <a:xfrm>
                <a:off x="2186" y="3989"/>
                <a:ext cx="1520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4" name="Line 82"/>
              <p:cNvSpPr>
                <a:spLocks noChangeShapeType="1"/>
              </p:cNvSpPr>
              <p:nvPr/>
            </p:nvSpPr>
            <p:spPr bwMode="auto">
              <a:xfrm>
                <a:off x="1746" y="3997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5" name="Line 83"/>
              <p:cNvSpPr>
                <a:spLocks noChangeShapeType="1"/>
              </p:cNvSpPr>
              <p:nvPr/>
            </p:nvSpPr>
            <p:spPr bwMode="auto">
              <a:xfrm>
                <a:off x="1242" y="3997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9" name="Rectangle 84"/>
            <p:cNvSpPr>
              <a:spLocks noChangeArrowheads="1"/>
            </p:cNvSpPr>
            <p:nvPr/>
          </p:nvSpPr>
          <p:spPr bwMode="auto">
            <a:xfrm>
              <a:off x="801119" y="2266400"/>
              <a:ext cx="5851475" cy="6122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600" dirty="0" smtClean="0">
                  <a:solidFill>
                    <a:srgbClr val="56127A"/>
                  </a:solidFill>
                  <a:latin typeface="Verdana" pitchFamily="34" charset="0"/>
                </a:rPr>
                <a:t>      </a:t>
              </a:r>
              <a:r>
                <a:rPr lang="en-US" sz="1600" dirty="0" smtClean="0">
                  <a:latin typeface="Verdana" pitchFamily="34" charset="0"/>
                </a:rPr>
                <a:t>6	   5	 5                   16</a:t>
              </a:r>
            </a:p>
            <a:p>
              <a:pPr eaLnBrk="0" hangingPunct="0">
                <a:buNone/>
              </a:pPr>
              <a:r>
                <a:rPr lang="en-US" sz="1700" b="0" dirty="0" err="1" smtClean="0">
                  <a:solidFill>
                    <a:srgbClr val="56127A"/>
                  </a:solidFill>
                  <a:latin typeface="Verdana" pitchFamily="34" charset="0"/>
                </a:rPr>
                <a:t>opcode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   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rs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rt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  immediate	     </a:t>
              </a:r>
              <a:r>
                <a:rPr lang="en-US" sz="1700" b="0" dirty="0" smtClean="0">
                  <a:solidFill>
                    <a:srgbClr val="56127A"/>
                  </a:solidFill>
                  <a:latin typeface="Verdana" pitchFamily="34" charset="0"/>
                </a:rPr>
                <a:t>I-type</a:t>
              </a:r>
              <a:endParaRPr lang="en-US" sz="1700" b="0" dirty="0">
                <a:solidFill>
                  <a:srgbClr val="56127A"/>
                </a:solidFill>
                <a:latin typeface="Verdana" pitchFamily="34" charset="0"/>
              </a:endParaRPr>
            </a:p>
          </p:txBody>
        </p:sp>
      </p:grpSp>
      <p:sp>
        <p:nvSpPr>
          <p:cNvPr id="12" name="Rectangle 87"/>
          <p:cNvSpPr>
            <a:spLocks noChangeArrowheads="1"/>
          </p:cNvSpPr>
          <p:nvPr/>
        </p:nvSpPr>
        <p:spPr bwMode="auto">
          <a:xfrm>
            <a:off x="5790631" y="2044767"/>
            <a:ext cx="27051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6" name="Group 31"/>
          <p:cNvGrpSpPr/>
          <p:nvPr/>
        </p:nvGrpSpPr>
        <p:grpSpPr>
          <a:xfrm>
            <a:off x="820169" y="1527287"/>
            <a:ext cx="5845175" cy="639762"/>
            <a:chOff x="820169" y="1663767"/>
            <a:chExt cx="5845175" cy="639762"/>
          </a:xfrm>
        </p:grpSpPr>
        <p:sp>
          <p:nvSpPr>
            <p:cNvPr id="14" name="Rectangle 89"/>
            <p:cNvSpPr>
              <a:spLocks noChangeArrowheads="1"/>
            </p:cNvSpPr>
            <p:nvPr/>
          </p:nvSpPr>
          <p:spPr bwMode="auto">
            <a:xfrm>
              <a:off x="820169" y="1663767"/>
              <a:ext cx="5845175" cy="6397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     </a:t>
              </a:r>
              <a:r>
                <a:rPr lang="en-US" sz="1800" b="0" dirty="0">
                  <a:latin typeface="Verdana" pitchFamily="34" charset="0"/>
                </a:rPr>
                <a:t>6	   5	 5       5       5          6</a:t>
              </a:r>
            </a:p>
            <a:p>
              <a:pPr eaLnBrk="0" hangingPunct="0">
                <a:buNone/>
              </a:pPr>
              <a:r>
                <a:rPr lang="en-US" sz="1700" dirty="0" err="1" smtClean="0">
                  <a:solidFill>
                    <a:srgbClr val="56127A"/>
                  </a:solidFill>
                  <a:latin typeface="Verdana" pitchFamily="34" charset="0"/>
                </a:rPr>
                <a:t>opcode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   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rs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rt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      rd     </a:t>
              </a:r>
              <a:r>
                <a:rPr lang="en-US" sz="1700" b="0" dirty="0" err="1" smtClean="0">
                  <a:solidFill>
                    <a:srgbClr val="56127A"/>
                  </a:solidFill>
                  <a:latin typeface="Verdana" pitchFamily="34" charset="0"/>
                </a:rPr>
                <a:t>shamt</a:t>
              </a:r>
              <a:r>
                <a:rPr lang="en-US" sz="1700" b="0" dirty="0" smtClean="0">
                  <a:solidFill>
                    <a:srgbClr val="56127A"/>
                  </a:solidFill>
                  <a:latin typeface="Verdana" pitchFamily="34" charset="0"/>
                </a:rPr>
                <a:t>   </a:t>
              </a:r>
              <a:r>
                <a:rPr lang="en-US" sz="1700" b="0" dirty="0" err="1" smtClean="0">
                  <a:solidFill>
                    <a:srgbClr val="56127A"/>
                  </a:solidFill>
                  <a:latin typeface="Verdana" pitchFamily="34" charset="0"/>
                </a:rPr>
                <a:t>func</a:t>
              </a:r>
              <a:r>
                <a:rPr lang="en-US" sz="1700" b="0" dirty="0" smtClean="0">
                  <a:solidFill>
                    <a:srgbClr val="56127A"/>
                  </a:solidFill>
                  <a:latin typeface="Verdana" pitchFamily="34" charset="0"/>
                </a:rPr>
                <a:t>     R-type</a:t>
              </a:r>
              <a:endParaRPr lang="en-US" sz="1700" b="0" dirty="0">
                <a:solidFill>
                  <a:srgbClr val="56127A"/>
                </a:solidFill>
                <a:latin typeface="Verdana" pitchFamily="34" charset="0"/>
              </a:endParaRPr>
            </a:p>
          </p:txBody>
        </p:sp>
        <p:sp>
          <p:nvSpPr>
            <p:cNvPr id="15" name="Rectangle 90"/>
            <p:cNvSpPr>
              <a:spLocks noChangeArrowheads="1"/>
            </p:cNvSpPr>
            <p:nvPr/>
          </p:nvSpPr>
          <p:spPr bwMode="auto">
            <a:xfrm>
              <a:off x="834456" y="1965392"/>
              <a:ext cx="2413000" cy="3175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6" name="Rectangle 91"/>
            <p:cNvSpPr>
              <a:spLocks noChangeArrowheads="1"/>
            </p:cNvSpPr>
            <p:nvPr/>
          </p:nvSpPr>
          <p:spPr bwMode="auto">
            <a:xfrm>
              <a:off x="3234756" y="1965392"/>
              <a:ext cx="2413000" cy="3175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7" name="Line 92"/>
            <p:cNvSpPr>
              <a:spLocks noChangeShapeType="1"/>
            </p:cNvSpPr>
            <p:nvPr/>
          </p:nvSpPr>
          <p:spPr bwMode="auto">
            <a:xfrm>
              <a:off x="2536256" y="197809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" name="Line 93"/>
            <p:cNvSpPr>
              <a:spLocks noChangeShapeType="1"/>
            </p:cNvSpPr>
            <p:nvPr/>
          </p:nvSpPr>
          <p:spPr bwMode="auto">
            <a:xfrm>
              <a:off x="1736156" y="197809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" name="Line 94"/>
            <p:cNvSpPr>
              <a:spLocks noChangeShapeType="1"/>
            </p:cNvSpPr>
            <p:nvPr/>
          </p:nvSpPr>
          <p:spPr bwMode="auto">
            <a:xfrm>
              <a:off x="4009456" y="197809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" name="Line 95"/>
            <p:cNvSpPr>
              <a:spLocks noChangeShapeType="1"/>
            </p:cNvSpPr>
            <p:nvPr/>
          </p:nvSpPr>
          <p:spPr bwMode="auto">
            <a:xfrm>
              <a:off x="4707956" y="196539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5803331" y="1943167"/>
            <a:ext cx="21209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801474" y="2862908"/>
            <a:ext cx="5942013" cy="639763"/>
            <a:chOff x="846" y="2753"/>
            <a:chExt cx="3743" cy="403"/>
          </a:xfrm>
        </p:grpSpPr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847" y="2753"/>
              <a:ext cx="3742" cy="4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800" b="0" dirty="0">
                  <a:latin typeface="Verdana" pitchFamily="34" charset="0"/>
                </a:rPr>
                <a:t>    6                        26</a:t>
              </a:r>
            </a:p>
            <a:p>
              <a:pPr eaLnBrk="0" hangingPunct="0">
                <a:buNone/>
              </a:pP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opcode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                target			     </a:t>
              </a:r>
              <a:r>
                <a:rPr lang="en-US" sz="1700" b="0" dirty="0" smtClean="0">
                  <a:solidFill>
                    <a:srgbClr val="56127A"/>
                  </a:solidFill>
                  <a:latin typeface="Verdana" pitchFamily="34" charset="0"/>
                </a:rPr>
                <a:t>J</a:t>
              </a:r>
              <a:r>
                <a:rPr lang="en-US" sz="1700" dirty="0" smtClean="0">
                  <a:solidFill>
                    <a:srgbClr val="56127A"/>
                  </a:solidFill>
                  <a:latin typeface="Verdana" pitchFamily="34" charset="0"/>
                </a:rPr>
                <a:t>-type</a:t>
              </a:r>
              <a:endParaRPr lang="en-US" sz="1700" b="0" dirty="0">
                <a:solidFill>
                  <a:srgbClr val="56127A"/>
                </a:solidFill>
                <a:latin typeface="Verdana" pitchFamily="34" charset="0"/>
              </a:endParaRP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856" y="2943"/>
              <a:ext cx="3040" cy="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1424" y="2951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846" y="2827"/>
              <a:ext cx="2543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formats </a:t>
            </a:r>
            <a:r>
              <a:rPr lang="en-US" sz="2800" i="1" dirty="0" smtClean="0"/>
              <a:t>cont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4" y="1550159"/>
            <a:ext cx="7772400" cy="2462284"/>
          </a:xfrm>
        </p:spPr>
        <p:txBody>
          <a:bodyPr/>
          <a:lstStyle/>
          <a:p>
            <a:r>
              <a:rPr lang="en-US" sz="2400" dirty="0" smtClean="0"/>
              <a:t>Computational Instructions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Load/Store Instructions</a:t>
            </a:r>
            <a:endParaRPr lang="en-US" sz="2400" dirty="0"/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773824" y="2004970"/>
            <a:ext cx="7716837" cy="1179512"/>
            <a:chOff x="625" y="3481"/>
            <a:chExt cx="4861" cy="743"/>
          </a:xfrm>
        </p:grpSpPr>
        <p:grpSp>
          <p:nvGrpSpPr>
            <p:cNvPr id="5" name="Group 79"/>
            <p:cNvGrpSpPr>
              <a:grpSpLocks/>
            </p:cNvGrpSpPr>
            <p:nvPr/>
          </p:nvGrpSpPr>
          <p:grpSpPr bwMode="auto">
            <a:xfrm>
              <a:off x="637" y="3925"/>
              <a:ext cx="3032" cy="200"/>
              <a:chOff x="674" y="3989"/>
              <a:chExt cx="3032" cy="200"/>
            </a:xfrm>
          </p:grpSpPr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674" y="3989"/>
                <a:ext cx="1520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3" name="Rectangle 81"/>
              <p:cNvSpPr>
                <a:spLocks noChangeArrowheads="1"/>
              </p:cNvSpPr>
              <p:nvPr/>
            </p:nvSpPr>
            <p:spPr bwMode="auto">
              <a:xfrm>
                <a:off x="2186" y="3989"/>
                <a:ext cx="1520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4" name="Line 82"/>
              <p:cNvSpPr>
                <a:spLocks noChangeShapeType="1"/>
              </p:cNvSpPr>
              <p:nvPr/>
            </p:nvSpPr>
            <p:spPr bwMode="auto">
              <a:xfrm>
                <a:off x="1746" y="3997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5" name="Line 83"/>
              <p:cNvSpPr>
                <a:spLocks noChangeShapeType="1"/>
              </p:cNvSpPr>
              <p:nvPr/>
            </p:nvSpPr>
            <p:spPr bwMode="auto">
              <a:xfrm>
                <a:off x="1242" y="3997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9" name="Rectangle 84"/>
            <p:cNvSpPr>
              <a:spLocks noChangeArrowheads="1"/>
            </p:cNvSpPr>
            <p:nvPr/>
          </p:nvSpPr>
          <p:spPr bwMode="auto">
            <a:xfrm>
              <a:off x="625" y="3895"/>
              <a:ext cx="4861" cy="20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opcode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   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rs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rt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  immediate	     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rt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</a:t>
              </a:r>
              <a:r>
                <a:rPr lang="en-US" sz="1700" b="0" dirty="0">
                  <a:solidFill>
                    <a:srgbClr val="56127A"/>
                  </a:solidFill>
                  <a:latin typeface="Symbol" pitchFamily="18" charset="2"/>
                </a:rPr>
                <a:t>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(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rs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) op immediate</a:t>
              </a:r>
            </a:p>
          </p:txBody>
        </p:sp>
        <p:sp>
          <p:nvSpPr>
            <p:cNvPr id="10" name="Rectangle 85"/>
            <p:cNvSpPr>
              <a:spLocks noChangeArrowheads="1"/>
            </p:cNvSpPr>
            <p:nvPr/>
          </p:nvSpPr>
          <p:spPr bwMode="auto">
            <a:xfrm>
              <a:off x="3736" y="3993"/>
              <a:ext cx="170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6" name="Group 86"/>
            <p:cNvGrpSpPr>
              <a:grpSpLocks/>
            </p:cNvGrpSpPr>
            <p:nvPr/>
          </p:nvGrpSpPr>
          <p:grpSpPr bwMode="auto">
            <a:xfrm>
              <a:off x="637" y="3481"/>
              <a:ext cx="4835" cy="471"/>
              <a:chOff x="621" y="3721"/>
              <a:chExt cx="4835" cy="471"/>
            </a:xfrm>
          </p:grpSpPr>
          <p:sp>
            <p:nvSpPr>
              <p:cNvPr id="12" name="Rectangle 87"/>
              <p:cNvSpPr>
                <a:spLocks noChangeArrowheads="1"/>
              </p:cNvSpPr>
              <p:nvPr/>
            </p:nvSpPr>
            <p:spPr bwMode="auto">
              <a:xfrm>
                <a:off x="3752" y="3961"/>
                <a:ext cx="170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grpSp>
            <p:nvGrpSpPr>
              <p:cNvPr id="7" name="Group 88"/>
              <p:cNvGrpSpPr>
                <a:grpSpLocks/>
              </p:cNvGrpSpPr>
              <p:nvPr/>
            </p:nvGrpSpPr>
            <p:grpSpPr bwMode="auto">
              <a:xfrm>
                <a:off x="621" y="3721"/>
                <a:ext cx="4529" cy="407"/>
                <a:chOff x="621" y="3721"/>
                <a:chExt cx="4529" cy="407"/>
              </a:xfrm>
            </p:grpSpPr>
            <p:sp>
              <p:nvSpPr>
                <p:cNvPr id="14" name="Rectangle 89"/>
                <p:cNvSpPr>
                  <a:spLocks noChangeArrowheads="1"/>
                </p:cNvSpPr>
                <p:nvPr/>
              </p:nvSpPr>
              <p:spPr bwMode="auto">
                <a:xfrm>
                  <a:off x="621" y="3721"/>
                  <a:ext cx="4529" cy="40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>
                    <a:buNone/>
                  </a:pPr>
                  <a:r>
                    <a:rPr lang="en-US" sz="1800" b="0" dirty="0">
                      <a:solidFill>
                        <a:srgbClr val="56127A"/>
                      </a:solidFill>
                      <a:latin typeface="Verdana" pitchFamily="34" charset="0"/>
                    </a:rPr>
                    <a:t>     </a:t>
                  </a:r>
                  <a:r>
                    <a:rPr lang="en-US" sz="1800" b="0" dirty="0">
                      <a:latin typeface="Verdana" pitchFamily="34" charset="0"/>
                    </a:rPr>
                    <a:t>6	   5	 5       5       5          6</a:t>
                  </a:r>
                </a:p>
                <a:p>
                  <a:pPr eaLnBrk="0" hangingPunct="0">
                    <a:buNone/>
                  </a:pPr>
                  <a:r>
                    <a:rPr lang="en-US" sz="1700" b="0" dirty="0">
                      <a:solidFill>
                        <a:srgbClr val="56127A"/>
                      </a:solidFill>
                      <a:latin typeface="Verdana" pitchFamily="34" charset="0"/>
                    </a:rPr>
                    <a:t>     0	   </a:t>
                  </a:r>
                  <a:r>
                    <a:rPr lang="en-US" sz="1700" b="0" dirty="0" err="1">
                      <a:solidFill>
                        <a:srgbClr val="56127A"/>
                      </a:solidFill>
                      <a:latin typeface="Verdana" pitchFamily="34" charset="0"/>
                    </a:rPr>
                    <a:t>rs</a:t>
                  </a:r>
                  <a:r>
                    <a:rPr lang="en-US" sz="1700" b="0" dirty="0">
                      <a:solidFill>
                        <a:srgbClr val="56127A"/>
                      </a:solidFill>
                      <a:latin typeface="Verdana" pitchFamily="34" charset="0"/>
                    </a:rPr>
                    <a:t>	</a:t>
                  </a:r>
                  <a:r>
                    <a:rPr lang="en-US" sz="1700" b="0" dirty="0" err="1">
                      <a:solidFill>
                        <a:srgbClr val="56127A"/>
                      </a:solidFill>
                      <a:latin typeface="Verdana" pitchFamily="34" charset="0"/>
                    </a:rPr>
                    <a:t>rt</a:t>
                  </a:r>
                  <a:r>
                    <a:rPr lang="en-US" sz="1700" b="0" dirty="0">
                      <a:solidFill>
                        <a:srgbClr val="56127A"/>
                      </a:solidFill>
                      <a:latin typeface="Verdana" pitchFamily="34" charset="0"/>
                    </a:rPr>
                    <a:t>       rd       0       </a:t>
                  </a:r>
                  <a:r>
                    <a:rPr lang="en-US" sz="1700" b="0" dirty="0" err="1">
                      <a:solidFill>
                        <a:srgbClr val="56127A"/>
                      </a:solidFill>
                      <a:latin typeface="Verdana" pitchFamily="34" charset="0"/>
                    </a:rPr>
                    <a:t>func</a:t>
                  </a:r>
                  <a:r>
                    <a:rPr lang="en-US" sz="1700" b="0" dirty="0">
                      <a:solidFill>
                        <a:srgbClr val="56127A"/>
                      </a:solidFill>
                      <a:latin typeface="Verdana" pitchFamily="34" charset="0"/>
                    </a:rPr>
                    <a:t>      </a:t>
                  </a:r>
                  <a:r>
                    <a:rPr lang="en-US" sz="1700" b="0" dirty="0" smtClean="0">
                      <a:solidFill>
                        <a:srgbClr val="56127A"/>
                      </a:solidFill>
                      <a:latin typeface="Verdana" pitchFamily="34" charset="0"/>
                    </a:rPr>
                    <a:t> rd </a:t>
                  </a:r>
                  <a:r>
                    <a:rPr lang="en-US" sz="1700" b="0" dirty="0">
                      <a:solidFill>
                        <a:srgbClr val="56127A"/>
                      </a:solidFill>
                      <a:latin typeface="Symbol" pitchFamily="18" charset="2"/>
                    </a:rPr>
                    <a:t></a:t>
                  </a:r>
                  <a:r>
                    <a:rPr lang="en-US" sz="1700" b="0" dirty="0">
                      <a:solidFill>
                        <a:srgbClr val="56127A"/>
                      </a:solidFill>
                      <a:latin typeface="Verdana" pitchFamily="34" charset="0"/>
                    </a:rPr>
                    <a:t> (</a:t>
                  </a:r>
                  <a:r>
                    <a:rPr lang="en-US" sz="1700" b="0" dirty="0" err="1">
                      <a:solidFill>
                        <a:srgbClr val="56127A"/>
                      </a:solidFill>
                      <a:latin typeface="Verdana" pitchFamily="34" charset="0"/>
                    </a:rPr>
                    <a:t>rs</a:t>
                  </a:r>
                  <a:r>
                    <a:rPr lang="en-US" sz="1700" b="0" dirty="0">
                      <a:solidFill>
                        <a:srgbClr val="56127A"/>
                      </a:solidFill>
                      <a:latin typeface="Verdana" pitchFamily="34" charset="0"/>
                    </a:rPr>
                    <a:t>) </a:t>
                  </a:r>
                  <a:r>
                    <a:rPr lang="en-US" sz="1700" b="0" dirty="0" err="1">
                      <a:solidFill>
                        <a:srgbClr val="56127A"/>
                      </a:solidFill>
                      <a:latin typeface="Verdana" pitchFamily="34" charset="0"/>
                    </a:rPr>
                    <a:t>func</a:t>
                  </a:r>
                  <a:r>
                    <a:rPr lang="en-US" sz="1700" b="0" dirty="0">
                      <a:solidFill>
                        <a:srgbClr val="56127A"/>
                      </a:solidFill>
                      <a:latin typeface="Verdana" pitchFamily="34" charset="0"/>
                    </a:rPr>
                    <a:t> (</a:t>
                  </a:r>
                  <a:r>
                    <a:rPr lang="en-US" sz="1700" b="0" dirty="0" err="1">
                      <a:solidFill>
                        <a:srgbClr val="56127A"/>
                      </a:solidFill>
                      <a:latin typeface="Verdana" pitchFamily="34" charset="0"/>
                    </a:rPr>
                    <a:t>rt</a:t>
                  </a:r>
                  <a:r>
                    <a:rPr lang="en-US" sz="1700" b="0" dirty="0">
                      <a:solidFill>
                        <a:srgbClr val="56127A"/>
                      </a:solidFill>
                      <a:latin typeface="Verdana" pitchFamily="34" charset="0"/>
                    </a:rPr>
                    <a:t>)</a:t>
                  </a:r>
                </a:p>
              </p:txBody>
            </p:sp>
            <p:sp>
              <p:nvSpPr>
                <p:cNvPr id="15" name="Rectangle 90"/>
                <p:cNvSpPr>
                  <a:spLocks noChangeArrowheads="1"/>
                </p:cNvSpPr>
                <p:nvPr/>
              </p:nvSpPr>
              <p:spPr bwMode="auto">
                <a:xfrm>
                  <a:off x="630" y="3911"/>
                  <a:ext cx="1520" cy="2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16" name="Rectangle 91"/>
                <p:cNvSpPr>
                  <a:spLocks noChangeArrowheads="1"/>
                </p:cNvSpPr>
                <p:nvPr/>
              </p:nvSpPr>
              <p:spPr bwMode="auto">
                <a:xfrm>
                  <a:off x="2142" y="3911"/>
                  <a:ext cx="1520" cy="2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17" name="Line 92"/>
                <p:cNvSpPr>
                  <a:spLocks noChangeShapeType="1"/>
                </p:cNvSpPr>
                <p:nvPr/>
              </p:nvSpPr>
              <p:spPr bwMode="auto">
                <a:xfrm>
                  <a:off x="1702" y="3919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18" name="Line 93"/>
                <p:cNvSpPr>
                  <a:spLocks noChangeShapeType="1"/>
                </p:cNvSpPr>
                <p:nvPr/>
              </p:nvSpPr>
              <p:spPr bwMode="auto">
                <a:xfrm>
                  <a:off x="1198" y="3919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19" name="Line 94"/>
                <p:cNvSpPr>
                  <a:spLocks noChangeShapeType="1"/>
                </p:cNvSpPr>
                <p:nvPr/>
              </p:nvSpPr>
              <p:spPr bwMode="auto">
                <a:xfrm>
                  <a:off x="2630" y="3919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20" name="Line 95"/>
                <p:cNvSpPr>
                  <a:spLocks noChangeShapeType="1"/>
                </p:cNvSpPr>
                <p:nvPr/>
              </p:nvSpPr>
              <p:spPr bwMode="auto">
                <a:xfrm>
                  <a:off x="3070" y="3911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21" name="Rectangle 96"/>
                <p:cNvSpPr>
                  <a:spLocks noChangeArrowheads="1"/>
                </p:cNvSpPr>
                <p:nvPr/>
              </p:nvSpPr>
              <p:spPr bwMode="auto">
                <a:xfrm>
                  <a:off x="3760" y="3897"/>
                  <a:ext cx="1336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</p:grpSp>
        </p:grpSp>
      </p:grpSp>
      <p:sp>
        <p:nvSpPr>
          <p:cNvPr id="26" name="Rectangle 68"/>
          <p:cNvSpPr>
            <a:spLocks noChangeArrowheads="1"/>
          </p:cNvSpPr>
          <p:nvPr/>
        </p:nvSpPr>
        <p:spPr bwMode="auto">
          <a:xfrm>
            <a:off x="1085123" y="4685506"/>
            <a:ext cx="6763071" cy="6576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buNone/>
            </a:pPr>
            <a:r>
              <a:rPr lang="en-US" sz="1800" b="0" dirty="0" err="1">
                <a:latin typeface="Verdana" pitchFamily="34" charset="0"/>
              </a:rPr>
              <a:t>rs</a:t>
            </a:r>
            <a:r>
              <a:rPr lang="en-US" sz="1800" b="0" dirty="0">
                <a:latin typeface="Verdana" pitchFamily="34" charset="0"/>
              </a:rPr>
              <a:t> is the base register</a:t>
            </a:r>
          </a:p>
          <a:p>
            <a:pPr eaLnBrk="0" hangingPunct="0">
              <a:buNone/>
            </a:pPr>
            <a:r>
              <a:rPr lang="en-US" sz="1800" b="0" dirty="0" err="1">
                <a:latin typeface="Verdana" pitchFamily="34" charset="0"/>
              </a:rPr>
              <a:t>rt</a:t>
            </a:r>
            <a:r>
              <a:rPr lang="en-US" sz="1800" b="0" dirty="0">
                <a:latin typeface="Verdana" pitchFamily="34" charset="0"/>
              </a:rPr>
              <a:t> is the destination of a Load or the source for a Store</a:t>
            </a:r>
          </a:p>
        </p:txBody>
      </p:sp>
      <p:grpSp>
        <p:nvGrpSpPr>
          <p:cNvPr id="8" name="Group 117"/>
          <p:cNvGrpSpPr>
            <a:grpSpLocks/>
          </p:cNvGrpSpPr>
          <p:nvPr/>
        </p:nvGrpSpPr>
        <p:grpSpPr bwMode="auto">
          <a:xfrm>
            <a:off x="702031" y="3790841"/>
            <a:ext cx="7432674" cy="876300"/>
            <a:chOff x="511" y="3325"/>
            <a:chExt cx="4682" cy="552"/>
          </a:xfrm>
        </p:grpSpPr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546" y="3325"/>
              <a:ext cx="4647" cy="403"/>
              <a:chOff x="546" y="3325"/>
              <a:chExt cx="4647" cy="403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555" y="3515"/>
                <a:ext cx="3032" cy="200"/>
                <a:chOff x="555" y="3515"/>
                <a:chExt cx="3032" cy="200"/>
              </a:xfrm>
            </p:grpSpPr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555" y="3515"/>
                  <a:ext cx="1520" cy="2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33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7" y="3515"/>
                  <a:ext cx="1520" cy="2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34" name="Line 12"/>
                <p:cNvSpPr>
                  <a:spLocks noChangeShapeType="1"/>
                </p:cNvSpPr>
                <p:nvPr/>
              </p:nvSpPr>
              <p:spPr bwMode="auto">
                <a:xfrm>
                  <a:off x="1627" y="3523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35" name="Line 13"/>
                <p:cNvSpPr>
                  <a:spLocks noChangeShapeType="1"/>
                </p:cNvSpPr>
                <p:nvPr/>
              </p:nvSpPr>
              <p:spPr bwMode="auto">
                <a:xfrm>
                  <a:off x="1123" y="3523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</p:grp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546" y="3325"/>
                <a:ext cx="4647" cy="40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sz="1800" b="0" dirty="0">
                    <a:latin typeface="Verdana" pitchFamily="34" charset="0"/>
                  </a:rPr>
                  <a:t>      6	    5	5               16                   addressing mode</a:t>
                </a:r>
              </a:p>
              <a:p>
                <a:pPr eaLnBrk="0" hangingPunct="0">
                  <a:buNone/>
                </a:pPr>
                <a:r>
                  <a:rPr lang="en-US" sz="1700" b="0" dirty="0" err="1">
                    <a:solidFill>
                      <a:srgbClr val="56127A"/>
                    </a:solidFill>
                    <a:latin typeface="Verdana" pitchFamily="34" charset="0"/>
                  </a:rPr>
                  <a:t>opcode</a:t>
                </a:r>
                <a:r>
                  <a:rPr lang="en-US" sz="1700" b="0" dirty="0">
                    <a:solidFill>
                      <a:srgbClr val="56127A"/>
                    </a:solidFill>
                    <a:latin typeface="Verdana" pitchFamily="34" charset="0"/>
                  </a:rPr>
                  <a:t>	  </a:t>
                </a:r>
                <a:r>
                  <a:rPr lang="en-US" sz="1700" b="0" dirty="0" err="1">
                    <a:solidFill>
                      <a:srgbClr val="56127A"/>
                    </a:solidFill>
                    <a:latin typeface="Verdana" pitchFamily="34" charset="0"/>
                  </a:rPr>
                  <a:t>rs</a:t>
                </a:r>
                <a:r>
                  <a:rPr lang="en-US" sz="1700" b="0" dirty="0">
                    <a:solidFill>
                      <a:srgbClr val="56127A"/>
                    </a:solidFill>
                    <a:latin typeface="Verdana" pitchFamily="34" charset="0"/>
                  </a:rPr>
                  <a:t>	</a:t>
                </a:r>
                <a:r>
                  <a:rPr lang="en-US" sz="1700" b="0" dirty="0" err="1">
                    <a:solidFill>
                      <a:srgbClr val="56127A"/>
                    </a:solidFill>
                    <a:latin typeface="Verdana" pitchFamily="34" charset="0"/>
                  </a:rPr>
                  <a:t>rt</a:t>
                </a:r>
                <a:r>
                  <a:rPr lang="en-US" sz="1700" b="0" dirty="0">
                    <a:solidFill>
                      <a:srgbClr val="56127A"/>
                    </a:solidFill>
                    <a:latin typeface="Verdana" pitchFamily="34" charset="0"/>
                  </a:rPr>
                  <a:t>         displacement           (</a:t>
                </a:r>
                <a:r>
                  <a:rPr lang="en-US" sz="1700" b="0" dirty="0" err="1">
                    <a:solidFill>
                      <a:srgbClr val="56127A"/>
                    </a:solidFill>
                    <a:latin typeface="Verdana" pitchFamily="34" charset="0"/>
                  </a:rPr>
                  <a:t>rs</a:t>
                </a:r>
                <a:r>
                  <a:rPr lang="en-US" sz="1700" b="0" dirty="0">
                    <a:solidFill>
                      <a:srgbClr val="56127A"/>
                    </a:solidFill>
                    <a:latin typeface="Verdana" pitchFamily="34" charset="0"/>
                  </a:rPr>
                  <a:t>) + displacement</a:t>
                </a:r>
              </a:p>
            </p:txBody>
          </p:sp>
        </p:grpSp>
        <p:sp>
          <p:nvSpPr>
            <p:cNvPr id="29" name="Rectangle 69"/>
            <p:cNvSpPr>
              <a:spLocks noChangeArrowheads="1"/>
            </p:cNvSpPr>
            <p:nvPr/>
          </p:nvSpPr>
          <p:spPr bwMode="auto">
            <a:xfrm>
              <a:off x="511" y="3716"/>
              <a:ext cx="3133" cy="1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200" b="0">
                  <a:latin typeface="Verdana" pitchFamily="34" charset="0"/>
                </a:rPr>
                <a:t>31        26  25      21 20     16 15                                      0</a:t>
              </a:r>
            </a:p>
          </p:txBody>
        </p: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45" y="1522863"/>
            <a:ext cx="7772400" cy="4114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 smtClean="0"/>
              <a:t>Conditional (on GPR) PC-relative branch</a:t>
            </a:r>
          </a:p>
          <a:p>
            <a:pPr lvl="1">
              <a:spcBef>
                <a:spcPts val="0"/>
              </a:spcBef>
            </a:pPr>
            <a:endParaRPr lang="en-US" sz="2000" dirty="0" smtClean="0">
              <a:solidFill>
                <a:srgbClr val="56127A"/>
              </a:solidFill>
            </a:endParaRPr>
          </a:p>
          <a:p>
            <a:pPr lvl="1">
              <a:spcBef>
                <a:spcPts val="0"/>
              </a:spcBef>
            </a:pPr>
            <a:endParaRPr lang="en-US" sz="2000" dirty="0" smtClean="0">
              <a:solidFill>
                <a:srgbClr val="56127A"/>
              </a:solidFill>
            </a:endParaRPr>
          </a:p>
          <a:p>
            <a:pPr lvl="1">
              <a:spcBef>
                <a:spcPts val="0"/>
              </a:spcBef>
            </a:pPr>
            <a:endParaRPr lang="en-US" sz="1000" dirty="0" smtClean="0">
              <a:solidFill>
                <a:srgbClr val="56127A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56127A"/>
                </a:solidFill>
              </a:rPr>
              <a:t>target address = (offset in words)</a:t>
            </a:r>
            <a:r>
              <a:rPr lang="en-US" sz="2000" dirty="0" smtClean="0">
                <a:solidFill>
                  <a:srgbClr val="56127A"/>
                </a:solidFill>
                <a:sym typeface="Symbol" pitchFamily="18" charset="2"/>
              </a:rPr>
              <a:t></a:t>
            </a:r>
            <a:r>
              <a:rPr lang="en-US" sz="2000" dirty="0" smtClean="0">
                <a:solidFill>
                  <a:srgbClr val="56127A"/>
                </a:solidFill>
              </a:rPr>
              <a:t>4 + (PC+4)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56127A"/>
                </a:solidFill>
              </a:rPr>
              <a:t>range: </a:t>
            </a:r>
            <a:r>
              <a:rPr lang="en-US" sz="2000" dirty="0" smtClean="0">
                <a:solidFill>
                  <a:srgbClr val="56127A"/>
                </a:solidFill>
                <a:sym typeface="Symbol" pitchFamily="18" charset="2"/>
              </a:rPr>
              <a:t></a:t>
            </a:r>
            <a:r>
              <a:rPr lang="en-US" sz="2000" dirty="0" smtClean="0">
                <a:solidFill>
                  <a:srgbClr val="56127A"/>
                </a:solidFill>
              </a:rPr>
              <a:t>128 KB range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Unconditional register-indirect jumps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 lvl="1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Unconditional absolute jumps</a:t>
            </a:r>
          </a:p>
          <a:p>
            <a:pPr lvl="1">
              <a:spcBef>
                <a:spcPts val="0"/>
              </a:spcBef>
            </a:pPr>
            <a:endParaRPr lang="en-US" sz="2000" dirty="0" smtClean="0">
              <a:solidFill>
                <a:srgbClr val="56127A"/>
              </a:solidFill>
            </a:endParaRPr>
          </a:p>
          <a:p>
            <a:pPr lvl="1">
              <a:spcBef>
                <a:spcPts val="0"/>
              </a:spcBef>
            </a:pPr>
            <a:endParaRPr lang="en-US" sz="2000" dirty="0" smtClean="0">
              <a:solidFill>
                <a:srgbClr val="56127A"/>
              </a:solidFill>
            </a:endParaRPr>
          </a:p>
          <a:p>
            <a:pPr lvl="1">
              <a:spcBef>
                <a:spcPts val="0"/>
              </a:spcBef>
            </a:pPr>
            <a:endParaRPr lang="en-US" sz="1000" dirty="0" smtClean="0">
              <a:solidFill>
                <a:srgbClr val="56127A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56127A"/>
                </a:solidFill>
              </a:rPr>
              <a:t>target address = {PC&lt;31:28&gt;, target</a:t>
            </a:r>
            <a:r>
              <a:rPr lang="en-US" sz="2000" dirty="0" smtClean="0">
                <a:solidFill>
                  <a:srgbClr val="56127A"/>
                </a:solidFill>
                <a:sym typeface="Symbol" pitchFamily="18" charset="2"/>
              </a:rPr>
              <a:t></a:t>
            </a:r>
            <a:r>
              <a:rPr lang="en-US" sz="2000" dirty="0" smtClean="0">
                <a:solidFill>
                  <a:srgbClr val="56127A"/>
                </a:solidFill>
              </a:rPr>
              <a:t>4}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56127A"/>
                </a:solidFill>
              </a:rPr>
              <a:t>range : 256 MB range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096963" y="1899486"/>
            <a:ext cx="6931025" cy="646113"/>
            <a:chOff x="827" y="936"/>
            <a:chExt cx="4366" cy="407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836" y="1143"/>
              <a:ext cx="3032" cy="200"/>
              <a:chOff x="836" y="1143"/>
              <a:chExt cx="3032" cy="20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836" y="1143"/>
                <a:ext cx="1520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48" y="1143"/>
                <a:ext cx="1520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1908" y="115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1404" y="115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827" y="936"/>
              <a:ext cx="4366" cy="4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800" b="0" dirty="0">
                  <a:latin typeface="Verdana" pitchFamily="34" charset="0"/>
                </a:rPr>
                <a:t>  </a:t>
              </a:r>
              <a:r>
                <a:rPr lang="en-US" sz="1800" b="0" dirty="0" smtClean="0">
                  <a:latin typeface="Verdana" pitchFamily="34" charset="0"/>
                </a:rPr>
                <a:t>  </a:t>
              </a:r>
              <a:r>
                <a:rPr lang="en-US" sz="1800" b="0" dirty="0">
                  <a:latin typeface="Verdana" pitchFamily="34" charset="0"/>
                </a:rPr>
                <a:t>6	   5	5 	      16</a:t>
              </a:r>
            </a:p>
            <a:p>
              <a:pPr eaLnBrk="0" hangingPunct="0">
                <a:buNone/>
              </a:pP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opcode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rs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                   offset 		          BEQZ, BNEZ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033486" y="4635085"/>
            <a:ext cx="6192838" cy="639763"/>
            <a:chOff x="846" y="2753"/>
            <a:chExt cx="3901" cy="403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847" y="2753"/>
              <a:ext cx="3900" cy="4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800" b="0" dirty="0">
                  <a:latin typeface="Verdana" pitchFamily="34" charset="0"/>
                </a:rPr>
                <a:t>    6                        26</a:t>
              </a:r>
            </a:p>
            <a:p>
              <a:pPr eaLnBrk="0" hangingPunct="0">
                <a:buNone/>
              </a:pP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opcode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                target			          J, JAL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856" y="2943"/>
              <a:ext cx="3040" cy="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424" y="2951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846" y="2827"/>
              <a:ext cx="2543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078245" y="3638545"/>
            <a:ext cx="6419850" cy="639763"/>
            <a:chOff x="841" y="1847"/>
            <a:chExt cx="4044" cy="403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850" y="2037"/>
              <a:ext cx="3032" cy="200"/>
              <a:chOff x="850" y="2037"/>
              <a:chExt cx="3032" cy="200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850" y="2037"/>
                <a:ext cx="1520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2362" y="2037"/>
                <a:ext cx="1520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1922" y="2045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1418" y="2045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841" y="1847"/>
              <a:ext cx="4044" cy="4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800" b="0" dirty="0">
                  <a:latin typeface="Verdana" pitchFamily="34" charset="0"/>
                </a:rPr>
                <a:t>    6	  5	5              16</a:t>
              </a:r>
            </a:p>
            <a:p>
              <a:pPr eaLnBrk="0" hangingPunct="0">
                <a:buNone/>
              </a:pP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opcode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rs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			         JR, JALR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665038" y="6127848"/>
            <a:ext cx="6925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lvl="1">
              <a:buNone/>
            </a:pPr>
            <a:r>
              <a:rPr lang="en-US" dirty="0" smtClean="0">
                <a:solidFill>
                  <a:srgbClr val="56127A"/>
                </a:solidFill>
              </a:rPr>
              <a:t>jump-&amp;-link stores PC+4 into the link register (R31)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Instruction Execution</a:t>
            </a: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444625" y="1751013"/>
            <a:ext cx="7125350" cy="35522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 dirty="0">
                <a:latin typeface="Verdana" pitchFamily="34" charset="0"/>
              </a:rPr>
              <a:t>Execution of an instruction involves</a:t>
            </a:r>
          </a:p>
          <a:p>
            <a:pPr eaLnBrk="0" hangingPunct="0"/>
            <a:endParaRPr lang="en-US" b="0" dirty="0">
              <a:latin typeface="Verdana" pitchFamily="34" charset="0"/>
            </a:endParaRPr>
          </a:p>
          <a:p>
            <a:pPr lvl="2" eaLnBrk="0" hangingPunct="0"/>
            <a:r>
              <a:rPr lang="en-US" sz="2000" b="0" dirty="0">
                <a:solidFill>
                  <a:srgbClr val="56127A"/>
                </a:solidFill>
                <a:latin typeface="Verdana" pitchFamily="34" charset="0"/>
              </a:rPr>
              <a:t>1. Instruction fetch</a:t>
            </a:r>
          </a:p>
          <a:p>
            <a:pPr lvl="2" eaLnBrk="0" hangingPunct="0"/>
            <a:r>
              <a:rPr lang="en-US" sz="2000" b="0" dirty="0">
                <a:solidFill>
                  <a:srgbClr val="56127A"/>
                </a:solidFill>
                <a:latin typeface="Verdana" pitchFamily="34" charset="0"/>
              </a:rPr>
              <a:t>2. Decode</a:t>
            </a:r>
          </a:p>
          <a:p>
            <a:pPr lvl="2" eaLnBrk="0" hangingPunct="0"/>
            <a:r>
              <a:rPr lang="en-US" sz="2000" b="0" dirty="0">
                <a:solidFill>
                  <a:srgbClr val="56127A"/>
                </a:solidFill>
                <a:latin typeface="Verdana" pitchFamily="34" charset="0"/>
              </a:rPr>
              <a:t>3. Register fetch</a:t>
            </a:r>
          </a:p>
          <a:p>
            <a:pPr lvl="2" eaLnBrk="0" hangingPunct="0"/>
            <a:r>
              <a:rPr lang="en-US" sz="2000" b="0" dirty="0">
                <a:solidFill>
                  <a:srgbClr val="56127A"/>
                </a:solidFill>
                <a:latin typeface="Verdana" pitchFamily="34" charset="0"/>
              </a:rPr>
              <a:t>4. ALU operation</a:t>
            </a:r>
          </a:p>
          <a:p>
            <a:pPr lvl="2" eaLnBrk="0" hangingPunct="0"/>
            <a:r>
              <a:rPr lang="en-US" sz="2000" b="0" dirty="0">
                <a:solidFill>
                  <a:srgbClr val="56127A"/>
                </a:solidFill>
                <a:latin typeface="Verdana" pitchFamily="34" charset="0"/>
              </a:rPr>
              <a:t>5. Memory operation (optional)</a:t>
            </a:r>
          </a:p>
          <a:p>
            <a:pPr lvl="2" eaLnBrk="0" hangingPunct="0"/>
            <a:r>
              <a:rPr lang="en-US" sz="2000" b="0" dirty="0">
                <a:solidFill>
                  <a:srgbClr val="56127A"/>
                </a:solidFill>
                <a:latin typeface="Verdana" pitchFamily="34" charset="0"/>
              </a:rPr>
              <a:t>6. Write back</a:t>
            </a:r>
          </a:p>
          <a:p>
            <a:pPr lvl="2" eaLnBrk="0" hangingPunct="0"/>
            <a:endParaRPr lang="en-US" sz="2000" b="0" dirty="0">
              <a:solidFill>
                <a:srgbClr val="56127A"/>
              </a:solidFill>
              <a:latin typeface="Verdana" pitchFamily="34" charset="0"/>
            </a:endParaRPr>
          </a:p>
          <a:p>
            <a:pPr eaLnBrk="0" hangingPunct="0"/>
            <a:r>
              <a:rPr lang="en-US" sz="2000" b="0" dirty="0">
                <a:solidFill>
                  <a:srgbClr val="56127A"/>
                </a:solidFill>
                <a:latin typeface="Verdana" pitchFamily="34" charset="0"/>
              </a:rPr>
              <a:t>and the computation of </a:t>
            </a:r>
            <a:r>
              <a:rPr lang="en-US" sz="2000" b="0" dirty="0" smtClean="0">
                <a:solidFill>
                  <a:srgbClr val="56127A"/>
                </a:solidFill>
                <a:latin typeface="Verdana" pitchFamily="34" charset="0"/>
              </a:rPr>
              <a:t>the </a:t>
            </a:r>
            <a:r>
              <a:rPr lang="en-US" sz="2000" b="0" i="1" dirty="0" smtClean="0">
                <a:solidFill>
                  <a:srgbClr val="56127A"/>
                </a:solidFill>
                <a:latin typeface="Verdana" pitchFamily="34" charset="0"/>
              </a:rPr>
              <a:t>next instruction address</a:t>
            </a:r>
            <a:endParaRPr lang="en-US" sz="2000" b="0" dirty="0">
              <a:solidFill>
                <a:srgbClr val="56127A"/>
              </a:solidFill>
              <a:latin typeface="Verdana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an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29" y="1522858"/>
            <a:ext cx="7772400" cy="49734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 smtClean="0"/>
              <a:t>Instruction fetch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requires an Instruction memory, PC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Decode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requires understanding the instruction format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Register Fetch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requires interaction with a register file with a specific number of read/write ports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ALU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must have the ability to carry out the specified ops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Memory operations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requires a data memory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Write-back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requires interaction with the register file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Update the PC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</a:t>
            </a:r>
            <a:r>
              <a:rPr lang="en-US" sz="2000" dirty="0" smtClean="0"/>
              <a:t>equires arithmetic ops to calculate pc and condition</a:t>
            </a:r>
            <a:endParaRPr lang="en-US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single-cycle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143" y="3952164"/>
            <a:ext cx="7772400" cy="2230272"/>
          </a:xfrm>
        </p:spPr>
        <p:txBody>
          <a:bodyPr/>
          <a:lstStyle/>
          <a:p>
            <a:r>
              <a:rPr lang="en-US" sz="2400" dirty="0" smtClean="0"/>
              <a:t>A single-cycle MIPS implementation requires:</a:t>
            </a:r>
          </a:p>
          <a:p>
            <a:pPr lvl="1"/>
            <a:r>
              <a:rPr lang="en-US" sz="2000" dirty="0" smtClean="0"/>
              <a:t>A register file with 2 read ports and a write port</a:t>
            </a:r>
          </a:p>
          <a:p>
            <a:pPr lvl="1"/>
            <a:r>
              <a:rPr lang="en-US" sz="2000" dirty="0" smtClean="0"/>
              <a:t>An instruction memory, separate from data memory so that we can fetch an instruction as well as perform a data operation (Load/store)  on the memory</a:t>
            </a:r>
            <a:endParaRPr lang="en-US" sz="2000" dirty="0"/>
          </a:p>
        </p:txBody>
      </p:sp>
      <p:grpSp>
        <p:nvGrpSpPr>
          <p:cNvPr id="4" name="Group 6"/>
          <p:cNvGrpSpPr/>
          <p:nvPr/>
        </p:nvGrpSpPr>
        <p:grpSpPr>
          <a:xfrm>
            <a:off x="1941513" y="1704975"/>
            <a:ext cx="4600575" cy="2112963"/>
            <a:chOff x="1941513" y="1704975"/>
            <a:chExt cx="4600575" cy="2112963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1941513" y="1704975"/>
              <a:ext cx="4600575" cy="15906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Cloud"/>
            <p:cNvSpPr>
              <a:spLocks noChangeAspect="1" noEditPoints="1" noChangeArrowheads="1"/>
            </p:cNvSpPr>
            <p:nvPr/>
          </p:nvSpPr>
          <p:spPr bwMode="auto">
            <a:xfrm>
              <a:off x="2254250" y="2646363"/>
              <a:ext cx="4043363" cy="54768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081338" y="2774950"/>
              <a:ext cx="2489200" cy="366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fetch &amp; execute 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662238" y="1763713"/>
              <a:ext cx="528637" cy="385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pc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544763" y="3432175"/>
              <a:ext cx="969962" cy="3857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 iMem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5086350" y="3432175"/>
              <a:ext cx="969963" cy="3857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dMem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925763" y="3114675"/>
              <a:ext cx="0" cy="296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 flipV="1">
              <a:off x="5557838" y="3135313"/>
              <a:ext cx="0" cy="296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837113" y="1754188"/>
              <a:ext cx="1235075" cy="385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err="1"/>
                <a:t>rf</a:t>
              </a:r>
              <a:endParaRPr lang="en-US" dirty="0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925763" y="2135188"/>
              <a:ext cx="0" cy="539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5557838" y="2125663"/>
              <a:ext cx="0" cy="579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644900" y="1827213"/>
              <a:ext cx="804863" cy="457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i="1"/>
                <a:t>CPU</a:t>
              </a:r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1/9/2013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40517</TotalTime>
  <Words>2384</Words>
  <Application>Microsoft Office PowerPoint</Application>
  <PresentationFormat>全屏显示(4:3)</PresentationFormat>
  <Paragraphs>594</Paragraphs>
  <Slides>34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Blueprint</vt:lpstr>
      <vt:lpstr>幻灯片 1</vt:lpstr>
      <vt:lpstr>Notes from Yesterday</vt:lpstr>
      <vt:lpstr>The MIPS ISA</vt:lpstr>
      <vt:lpstr>Instruction formats</vt:lpstr>
      <vt:lpstr>Instruction formats cont</vt:lpstr>
      <vt:lpstr>Control Instructions</vt:lpstr>
      <vt:lpstr>Instruction Execution</vt:lpstr>
      <vt:lpstr>Implementing an ISA</vt:lpstr>
      <vt:lpstr>A single-cycle implementation</vt:lpstr>
      <vt:lpstr>Single-Cycle SMIPS</vt:lpstr>
      <vt:lpstr>Single-Cycle SMIPS code structure (simplified)</vt:lpstr>
      <vt:lpstr>Decoding Instructions: extract fields needed for execution from each instruction</vt:lpstr>
      <vt:lpstr>Typedefs</vt:lpstr>
      <vt:lpstr>Decoding Instructions:  input-output types</vt:lpstr>
      <vt:lpstr>Decode Function</vt:lpstr>
      <vt:lpstr>Instruction Encoding</vt:lpstr>
      <vt:lpstr>Decoding ALU Instructions</vt:lpstr>
      <vt:lpstr>Decoding Load Instructions</vt:lpstr>
      <vt:lpstr>Decoding Jump Instructions</vt:lpstr>
      <vt:lpstr>Decoding Branch Instructions</vt:lpstr>
      <vt:lpstr>Reading Registers</vt:lpstr>
      <vt:lpstr>Executing Instructions</vt:lpstr>
      <vt:lpstr>Some Useful Functions</vt:lpstr>
      <vt:lpstr>Execute Function</vt:lpstr>
      <vt:lpstr>Execute Function (2)</vt:lpstr>
      <vt:lpstr>ALU</vt:lpstr>
      <vt:lpstr>Branch Resolution</vt:lpstr>
      <vt:lpstr>Branch Address Calculation</vt:lpstr>
      <vt:lpstr>Single-Cycle SMIPS</vt:lpstr>
      <vt:lpstr>Single-Cycle SMIPS atomic state updates</vt:lpstr>
      <vt:lpstr>Single-Cycle SMIPS(2)  atomic state updates</vt:lpstr>
      <vt:lpstr>Single-Cycle SMIPS</vt:lpstr>
      <vt:lpstr>Single-Cycle SMIPS</vt:lpstr>
      <vt:lpstr>What Did We Learn?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Bluespec technical deep dive</dc:title>
  <dc:creator>Nikhil</dc:creator>
  <cp:lastModifiedBy>buaa</cp:lastModifiedBy>
  <cp:revision>972</cp:revision>
  <cp:lastPrinted>1601-01-01T00:00:00Z</cp:lastPrinted>
  <dcterms:created xsi:type="dcterms:W3CDTF">2003-01-21T19:25:41Z</dcterms:created>
  <dcterms:modified xsi:type="dcterms:W3CDTF">2013-01-08T15:23:48Z</dcterms:modified>
</cp:coreProperties>
</file>