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41"/>
  </p:notesMasterIdLst>
  <p:handoutMasterIdLst>
    <p:handoutMasterId r:id="rId42"/>
  </p:handoutMasterIdLst>
  <p:sldIdLst>
    <p:sldId id="1095" r:id="rId2"/>
    <p:sldId id="1212" r:id="rId3"/>
    <p:sldId id="1145" r:id="rId4"/>
    <p:sldId id="1221" r:id="rId5"/>
    <p:sldId id="1146" r:id="rId6"/>
    <p:sldId id="1179" r:id="rId7"/>
    <p:sldId id="1220" r:id="rId8"/>
    <p:sldId id="1183" r:id="rId9"/>
    <p:sldId id="1216" r:id="rId10"/>
    <p:sldId id="1217" r:id="rId11"/>
    <p:sldId id="1223" r:id="rId12"/>
    <p:sldId id="1224" r:id="rId13"/>
    <p:sldId id="1225" r:id="rId14"/>
    <p:sldId id="1226" r:id="rId15"/>
    <p:sldId id="1227" r:id="rId16"/>
    <p:sldId id="1228" r:id="rId17"/>
    <p:sldId id="1229" r:id="rId18"/>
    <p:sldId id="1230" r:id="rId19"/>
    <p:sldId id="1231" r:id="rId20"/>
    <p:sldId id="1232" r:id="rId21"/>
    <p:sldId id="1233" r:id="rId22"/>
    <p:sldId id="1234" r:id="rId23"/>
    <p:sldId id="1235" r:id="rId24"/>
    <p:sldId id="1236" r:id="rId25"/>
    <p:sldId id="1237" r:id="rId26"/>
    <p:sldId id="1238" r:id="rId27"/>
    <p:sldId id="1239" r:id="rId28"/>
    <p:sldId id="1240" r:id="rId29"/>
    <p:sldId id="1241" r:id="rId30"/>
    <p:sldId id="1242" r:id="rId31"/>
    <p:sldId id="1243" r:id="rId32"/>
    <p:sldId id="1244" r:id="rId33"/>
    <p:sldId id="1245" r:id="rId34"/>
    <p:sldId id="1246" r:id="rId35"/>
    <p:sldId id="1247" r:id="rId36"/>
    <p:sldId id="1248" r:id="rId37"/>
    <p:sldId id="1249" r:id="rId38"/>
    <p:sldId id="1250" r:id="rId39"/>
    <p:sldId id="1251" r:id="rId40"/>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Verdana" pitchFamily="34" charset="0"/>
        <a:ea typeface="+mn-ea"/>
        <a:cs typeface="+mn-cs"/>
      </a:defRPr>
    </a:lvl1pPr>
    <a:lvl2pPr marL="457200" algn="l" rtl="0" fontAlgn="base">
      <a:spcBef>
        <a:spcPct val="0"/>
      </a:spcBef>
      <a:spcAft>
        <a:spcPct val="0"/>
      </a:spcAft>
      <a:defRPr sz="2000" kern="1200">
        <a:solidFill>
          <a:schemeClr val="tx1"/>
        </a:solidFill>
        <a:latin typeface="Verdana" pitchFamily="34" charset="0"/>
        <a:ea typeface="+mn-ea"/>
        <a:cs typeface="+mn-cs"/>
      </a:defRPr>
    </a:lvl2pPr>
    <a:lvl3pPr marL="914400" algn="l" rtl="0" fontAlgn="base">
      <a:spcBef>
        <a:spcPct val="0"/>
      </a:spcBef>
      <a:spcAft>
        <a:spcPct val="0"/>
      </a:spcAft>
      <a:defRPr sz="2000" kern="1200">
        <a:solidFill>
          <a:schemeClr val="tx1"/>
        </a:solidFill>
        <a:latin typeface="Verdana" pitchFamily="34" charset="0"/>
        <a:ea typeface="+mn-ea"/>
        <a:cs typeface="+mn-cs"/>
      </a:defRPr>
    </a:lvl3pPr>
    <a:lvl4pPr marL="1371600" algn="l" rtl="0" fontAlgn="base">
      <a:spcBef>
        <a:spcPct val="0"/>
      </a:spcBef>
      <a:spcAft>
        <a:spcPct val="0"/>
      </a:spcAft>
      <a:defRPr sz="2000" kern="1200">
        <a:solidFill>
          <a:schemeClr val="tx1"/>
        </a:solidFill>
        <a:latin typeface="Verdana" pitchFamily="34" charset="0"/>
        <a:ea typeface="+mn-ea"/>
        <a:cs typeface="+mn-cs"/>
      </a:defRPr>
    </a:lvl4pPr>
    <a:lvl5pPr marL="1828800" algn="l" rtl="0" fontAlgn="base">
      <a:spcBef>
        <a:spcPct val="0"/>
      </a:spcBef>
      <a:spcAft>
        <a:spcPct val="0"/>
      </a:spcAft>
      <a:defRPr sz="2000" kern="1200">
        <a:solidFill>
          <a:schemeClr val="tx1"/>
        </a:solidFill>
        <a:latin typeface="Verdana" pitchFamily="34" charset="0"/>
        <a:ea typeface="+mn-ea"/>
        <a:cs typeface="+mn-cs"/>
      </a:defRPr>
    </a:lvl5pPr>
    <a:lvl6pPr marL="2286000" algn="l" defTabSz="914400" rtl="0" eaLnBrk="1" latinLnBrk="0" hangingPunct="1">
      <a:defRPr sz="2000" kern="1200">
        <a:solidFill>
          <a:schemeClr val="tx1"/>
        </a:solidFill>
        <a:latin typeface="Verdana" pitchFamily="34" charset="0"/>
        <a:ea typeface="+mn-ea"/>
        <a:cs typeface="+mn-cs"/>
      </a:defRPr>
    </a:lvl6pPr>
    <a:lvl7pPr marL="2743200" algn="l" defTabSz="914400" rtl="0" eaLnBrk="1" latinLnBrk="0" hangingPunct="1">
      <a:defRPr sz="2000" kern="1200">
        <a:solidFill>
          <a:schemeClr val="tx1"/>
        </a:solidFill>
        <a:latin typeface="Verdana" pitchFamily="34" charset="0"/>
        <a:ea typeface="+mn-ea"/>
        <a:cs typeface="+mn-cs"/>
      </a:defRPr>
    </a:lvl7pPr>
    <a:lvl8pPr marL="3200400" algn="l" defTabSz="914400" rtl="0" eaLnBrk="1" latinLnBrk="0" hangingPunct="1">
      <a:defRPr sz="2000" kern="1200">
        <a:solidFill>
          <a:schemeClr val="tx1"/>
        </a:solidFill>
        <a:latin typeface="Verdana" pitchFamily="34" charset="0"/>
        <a:ea typeface="+mn-ea"/>
        <a:cs typeface="+mn-cs"/>
      </a:defRPr>
    </a:lvl8pPr>
    <a:lvl9pPr marL="3657600" algn="l" defTabSz="914400" rtl="0" eaLnBrk="1" latinLnBrk="0" hangingPunct="1">
      <a:defRPr sz="2000"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a:srgbClr val="F6FD71"/>
    <a:srgbClr val="FF3333"/>
    <a:srgbClr val="FD7E71"/>
    <a:srgbClr val="CC3300"/>
    <a:srgbClr val="000000"/>
    <a:srgbClr val="DFBD2D"/>
    <a:srgbClr val="7076B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740" autoAdjust="0"/>
    <p:restoredTop sz="96522" autoAdjust="0"/>
  </p:normalViewPr>
  <p:slideViewPr>
    <p:cSldViewPr snapToGrid="0">
      <p:cViewPr varScale="1">
        <p:scale>
          <a:sx n="69" d="100"/>
          <a:sy n="69" d="100"/>
        </p:scale>
        <p:origin x="-606" y="-24"/>
      </p:cViewPr>
      <p:guideLst>
        <p:guide orient="horz" pos="2448"/>
        <p:guide pos="196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1200"/>
    </p:cViewPr>
  </p:sorterViewPr>
  <p:notesViewPr>
    <p:cSldViewPr snapToGrid="0">
      <p:cViewPr>
        <p:scale>
          <a:sx n="75" d="100"/>
          <a:sy n="75" d="100"/>
        </p:scale>
        <p:origin x="-1404" y="732"/>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6050"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29" tIns="48311" rIns="96629" bIns="48311" numCol="1" anchor="t" anchorCtr="0" compatLnSpc="1">
            <a:prstTxWarp prst="textNoShape">
              <a:avLst/>
            </a:prstTxWarp>
          </a:bodyPr>
          <a:lstStyle>
            <a:lvl1pPr defTabSz="965200">
              <a:lnSpc>
                <a:spcPct val="100000"/>
              </a:lnSpc>
              <a:spcBef>
                <a:spcPct val="20000"/>
              </a:spcBef>
              <a:buClrTx/>
              <a:buSzTx/>
              <a:buFontTx/>
              <a:buNone/>
              <a:defRPr sz="1400">
                <a:latin typeface="Tahoma" pitchFamily="34" charset="0"/>
              </a:defRPr>
            </a:lvl1pPr>
          </a:lstStyle>
          <a:p>
            <a:pPr>
              <a:defRPr/>
            </a:pPr>
            <a:endParaRPr lang="en-US"/>
          </a:p>
        </p:txBody>
      </p:sp>
      <p:sp>
        <p:nvSpPr>
          <p:cNvPr id="386051"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29" tIns="48311" rIns="96629" bIns="48311" numCol="1" anchor="t" anchorCtr="0" compatLnSpc="1">
            <a:prstTxWarp prst="textNoShape">
              <a:avLst/>
            </a:prstTxWarp>
          </a:bodyPr>
          <a:lstStyle>
            <a:lvl1pPr algn="r" defTabSz="965200">
              <a:lnSpc>
                <a:spcPct val="100000"/>
              </a:lnSpc>
              <a:spcBef>
                <a:spcPct val="20000"/>
              </a:spcBef>
              <a:buClrTx/>
              <a:buSzTx/>
              <a:buFontTx/>
              <a:buNone/>
              <a:defRPr sz="1400">
                <a:latin typeface="Tahoma" pitchFamily="34" charset="0"/>
              </a:defRPr>
            </a:lvl1pPr>
          </a:lstStyle>
          <a:p>
            <a:pPr>
              <a:defRPr/>
            </a:pPr>
            <a:endParaRPr lang="en-US"/>
          </a:p>
        </p:txBody>
      </p:sp>
      <p:sp>
        <p:nvSpPr>
          <p:cNvPr id="386052"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29" tIns="48311" rIns="96629" bIns="48311" numCol="1" anchor="b" anchorCtr="0" compatLnSpc="1">
            <a:prstTxWarp prst="textNoShape">
              <a:avLst/>
            </a:prstTxWarp>
          </a:bodyPr>
          <a:lstStyle>
            <a:lvl1pPr defTabSz="965200">
              <a:lnSpc>
                <a:spcPct val="100000"/>
              </a:lnSpc>
              <a:spcBef>
                <a:spcPct val="20000"/>
              </a:spcBef>
              <a:buClrTx/>
              <a:buSzTx/>
              <a:buFontTx/>
              <a:buNone/>
              <a:defRPr sz="1400">
                <a:latin typeface="Tahoma" pitchFamily="34" charset="0"/>
              </a:defRPr>
            </a:lvl1pPr>
          </a:lstStyle>
          <a:p>
            <a:pPr>
              <a:defRPr/>
            </a:pPr>
            <a:endParaRPr lang="en-US"/>
          </a:p>
        </p:txBody>
      </p:sp>
      <p:sp>
        <p:nvSpPr>
          <p:cNvPr id="386053"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29" tIns="48311" rIns="96629" bIns="48311" numCol="1" anchor="b" anchorCtr="0" compatLnSpc="1">
            <a:prstTxWarp prst="textNoShape">
              <a:avLst/>
            </a:prstTxWarp>
          </a:bodyPr>
          <a:lstStyle>
            <a:lvl1pPr algn="r" defTabSz="965200">
              <a:lnSpc>
                <a:spcPct val="100000"/>
              </a:lnSpc>
              <a:spcBef>
                <a:spcPct val="20000"/>
              </a:spcBef>
              <a:buClrTx/>
              <a:buSzTx/>
              <a:buFontTx/>
              <a:buNone/>
              <a:defRPr sz="1400">
                <a:latin typeface="Tahoma" pitchFamily="34" charset="0"/>
              </a:defRPr>
            </a:lvl1pPr>
          </a:lstStyle>
          <a:p>
            <a:pPr>
              <a:defRPr/>
            </a:pPr>
            <a:fld id="{05BA0635-8B64-44CF-AA4A-79138B4106FB}" type="slidenum">
              <a:rPr lang="en-US"/>
              <a:pPr>
                <a:defRPr/>
              </a:pPr>
              <a:t>‹#›</a:t>
            </a:fld>
            <a:endParaRPr lang="en-US"/>
          </a:p>
        </p:txBody>
      </p:sp>
    </p:spTree>
    <p:extLst>
      <p:ext uri="{BB962C8B-B14F-4D97-AF65-F5344CB8AC3E}">
        <p14:creationId xmlns:p14="http://schemas.microsoft.com/office/powerpoint/2010/main" xmlns="" val="15615429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82" name="Rectangle 14"/>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29" tIns="48311" rIns="96629" bIns="48311" numCol="1" anchor="t" anchorCtr="0" compatLnSpc="1">
            <a:prstTxWarp prst="textNoShape">
              <a:avLst/>
            </a:prstTxWarp>
          </a:bodyPr>
          <a:lstStyle>
            <a:lvl1pPr defTabSz="965200" eaLnBrk="0" hangingPunct="0">
              <a:lnSpc>
                <a:spcPct val="100000"/>
              </a:lnSpc>
              <a:spcBef>
                <a:spcPct val="20000"/>
              </a:spcBef>
              <a:buClrTx/>
              <a:buSzTx/>
              <a:buFontTx/>
              <a:buNone/>
              <a:defRPr sz="1400">
                <a:latin typeface="Tahoma" pitchFamily="34" charset="0"/>
              </a:defRPr>
            </a:lvl1pPr>
          </a:lstStyle>
          <a:p>
            <a:pPr>
              <a:defRPr/>
            </a:pPr>
            <a:endParaRPr lang="en-US"/>
          </a:p>
        </p:txBody>
      </p:sp>
      <p:sp>
        <p:nvSpPr>
          <p:cNvPr id="5123" name="Rectangle 15"/>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365584" name="Rectangle 16"/>
          <p:cNvSpPr>
            <a:spLocks noGrp="1" noChangeArrowheads="1"/>
          </p:cNvSpPr>
          <p:nvPr>
            <p:ph type="body" sz="quarter" idx="3"/>
          </p:nvPr>
        </p:nvSpPr>
        <p:spPr bwMode="auto">
          <a:xfrm>
            <a:off x="974725" y="4560888"/>
            <a:ext cx="5365750" cy="4321175"/>
          </a:xfrm>
          <a:prstGeom prst="rect">
            <a:avLst/>
          </a:prstGeom>
          <a:noFill/>
          <a:ln w="9525">
            <a:noFill/>
            <a:miter lim="800000"/>
            <a:headEnd/>
            <a:tailEnd/>
          </a:ln>
          <a:effectLst/>
        </p:spPr>
        <p:txBody>
          <a:bodyPr vert="horz" wrap="square" lIns="96629" tIns="48311" rIns="96629" bIns="4831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5585" name="Rectangle 17"/>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29" tIns="48311" rIns="96629" bIns="48311" numCol="1" anchor="t" anchorCtr="0" compatLnSpc="1">
            <a:prstTxWarp prst="textNoShape">
              <a:avLst/>
            </a:prstTxWarp>
          </a:bodyPr>
          <a:lstStyle>
            <a:lvl1pPr algn="r" defTabSz="965200" eaLnBrk="0" hangingPunct="0">
              <a:lnSpc>
                <a:spcPct val="100000"/>
              </a:lnSpc>
              <a:spcBef>
                <a:spcPct val="20000"/>
              </a:spcBef>
              <a:buClrTx/>
              <a:buSzTx/>
              <a:buFontTx/>
              <a:buNone/>
              <a:defRPr sz="1400">
                <a:latin typeface="Tahoma" pitchFamily="34" charset="0"/>
              </a:defRPr>
            </a:lvl1pPr>
          </a:lstStyle>
          <a:p>
            <a:pPr>
              <a:defRPr/>
            </a:pPr>
            <a:endParaRPr lang="en-US"/>
          </a:p>
        </p:txBody>
      </p:sp>
      <p:sp>
        <p:nvSpPr>
          <p:cNvPr id="365586" name="Rectangle 18"/>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29" tIns="48311" rIns="96629" bIns="48311" numCol="1" anchor="b" anchorCtr="0" compatLnSpc="1">
            <a:prstTxWarp prst="textNoShape">
              <a:avLst/>
            </a:prstTxWarp>
          </a:bodyPr>
          <a:lstStyle>
            <a:lvl1pPr defTabSz="965200" eaLnBrk="0" hangingPunct="0">
              <a:lnSpc>
                <a:spcPct val="100000"/>
              </a:lnSpc>
              <a:spcBef>
                <a:spcPct val="20000"/>
              </a:spcBef>
              <a:buClrTx/>
              <a:buSzTx/>
              <a:buFontTx/>
              <a:buNone/>
              <a:defRPr sz="1400">
                <a:latin typeface="Tahoma" pitchFamily="34" charset="0"/>
              </a:defRPr>
            </a:lvl1pPr>
          </a:lstStyle>
          <a:p>
            <a:pPr>
              <a:defRPr/>
            </a:pPr>
            <a:endParaRPr lang="en-US"/>
          </a:p>
        </p:txBody>
      </p:sp>
      <p:sp>
        <p:nvSpPr>
          <p:cNvPr id="365587" name="Rectangle 19"/>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29" tIns="48311" rIns="96629" bIns="48311" numCol="1" anchor="b" anchorCtr="0" compatLnSpc="1">
            <a:prstTxWarp prst="textNoShape">
              <a:avLst/>
            </a:prstTxWarp>
          </a:bodyPr>
          <a:lstStyle>
            <a:lvl1pPr algn="r" defTabSz="965200" eaLnBrk="0" hangingPunct="0">
              <a:lnSpc>
                <a:spcPct val="100000"/>
              </a:lnSpc>
              <a:spcBef>
                <a:spcPct val="20000"/>
              </a:spcBef>
              <a:buClrTx/>
              <a:buSzTx/>
              <a:buFontTx/>
              <a:buNone/>
              <a:defRPr sz="1400">
                <a:latin typeface="Tahoma" pitchFamily="34" charset="0"/>
              </a:defRPr>
            </a:lvl1pPr>
          </a:lstStyle>
          <a:p>
            <a:pPr>
              <a:defRPr/>
            </a:pPr>
            <a:fld id="{FAB5816E-92E6-4A70-B53F-671D7635E10C}" type="slidenum">
              <a:rPr lang="en-US"/>
              <a:pPr>
                <a:defRPr/>
              </a:pPr>
              <a:t>‹#›</a:t>
            </a:fld>
            <a:endParaRPr lang="en-US"/>
          </a:p>
        </p:txBody>
      </p:sp>
    </p:spTree>
    <p:extLst>
      <p:ext uri="{BB962C8B-B14F-4D97-AF65-F5344CB8AC3E}">
        <p14:creationId xmlns:p14="http://schemas.microsoft.com/office/powerpoint/2010/main" xmlns="" val="173218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9"/>
          <p:cNvSpPr>
            <a:spLocks noGrp="1" noChangeArrowheads="1"/>
          </p:cNvSpPr>
          <p:nvPr>
            <p:ph type="sldNum" sz="quarter" idx="5"/>
          </p:nvPr>
        </p:nvSpPr>
        <p:spPr>
          <a:noFill/>
        </p:spPr>
        <p:txBody>
          <a:bodyPr/>
          <a:lstStyle/>
          <a:p>
            <a:fld id="{221073B2-9FAC-4EEC-9951-E7B310DF30BE}" type="slidenum">
              <a:rPr lang="en-US" smtClean="0"/>
              <a:pPr/>
              <a:t>1</a:t>
            </a:fld>
            <a:endParaRPr lang="en-US" smtClean="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5952" tIns="47974" rIns="95952" bIns="47974" anchor="b"/>
          <a:lstStyle/>
          <a:p>
            <a:pPr algn="r" defTabSz="958850" eaLnBrk="0" hangingPunct="0">
              <a:lnSpc>
                <a:spcPct val="90000"/>
              </a:lnSpc>
              <a:spcBef>
                <a:spcPct val="20000"/>
              </a:spcBef>
              <a:buClr>
                <a:schemeClr val="bg1"/>
              </a:buClr>
              <a:buSzPct val="100000"/>
              <a:buFont typeface="Wingdings" pitchFamily="2" charset="2"/>
              <a:buChar char="•"/>
            </a:pPr>
            <a:fld id="{AF922BA2-E6BF-4729-A0D4-5167A8A5645C}" type="slidenum">
              <a:rPr lang="en-US" sz="1400">
                <a:latin typeface="Tahoma" pitchFamily="34" charset="0"/>
              </a:rPr>
              <a:pPr algn="r" defTabSz="958850" eaLnBrk="0" hangingPunct="0">
                <a:lnSpc>
                  <a:spcPct val="90000"/>
                </a:lnSpc>
                <a:spcBef>
                  <a:spcPct val="20000"/>
                </a:spcBef>
                <a:buClr>
                  <a:schemeClr val="bg1"/>
                </a:buClr>
                <a:buSzPct val="100000"/>
                <a:buFont typeface="Wingdings" pitchFamily="2" charset="2"/>
                <a:buChar char="•"/>
              </a:pPr>
              <a:t>15</a:t>
            </a:fld>
            <a:endParaRPr lang="en-US" sz="1400">
              <a:latin typeface="Tahoma" pitchFamily="34" charset="0"/>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5952" tIns="47974" rIns="95952" bIns="47974" anchor="b"/>
          <a:lstStyle/>
          <a:p>
            <a:pPr algn="r" defTabSz="958850" eaLnBrk="0" hangingPunct="0">
              <a:lnSpc>
                <a:spcPct val="90000"/>
              </a:lnSpc>
              <a:spcBef>
                <a:spcPct val="20000"/>
              </a:spcBef>
              <a:buClr>
                <a:schemeClr val="bg1"/>
              </a:buClr>
              <a:buSzPct val="100000"/>
              <a:buFont typeface="Wingdings" pitchFamily="2" charset="2"/>
              <a:buChar char="•"/>
            </a:pPr>
            <a:fld id="{68ACB993-10D0-447A-B407-0103F9E5439A}" type="slidenum">
              <a:rPr lang="en-US" sz="1400">
                <a:latin typeface="Tahoma" pitchFamily="34" charset="0"/>
              </a:rPr>
              <a:pPr algn="r" defTabSz="958850" eaLnBrk="0" hangingPunct="0">
                <a:lnSpc>
                  <a:spcPct val="90000"/>
                </a:lnSpc>
                <a:spcBef>
                  <a:spcPct val="20000"/>
                </a:spcBef>
                <a:buClr>
                  <a:schemeClr val="bg1"/>
                </a:buClr>
                <a:buSzPct val="100000"/>
                <a:buFont typeface="Wingdings" pitchFamily="2" charset="2"/>
                <a:buChar char="•"/>
              </a:pPr>
              <a:t>17</a:t>
            </a:fld>
            <a:endParaRPr lang="en-US" sz="1400">
              <a:latin typeface="Tahoma" pitchFamily="34" charset="0"/>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6629" tIns="48311" rIns="96629" bIns="48311" anchor="b"/>
          <a:lstStyle/>
          <a:p>
            <a:pPr algn="r" defTabSz="965200" eaLnBrk="0" hangingPunct="0">
              <a:spcBef>
                <a:spcPct val="20000"/>
              </a:spcBef>
            </a:pPr>
            <a:fld id="{9CB7170D-C484-4B6D-9D2D-434877D1D3FD}" type="slidenum">
              <a:rPr lang="en-US" sz="1400">
                <a:latin typeface="Tahoma" pitchFamily="34" charset="0"/>
              </a:rPr>
              <a:pPr algn="r" defTabSz="965200" eaLnBrk="0" hangingPunct="0">
                <a:spcBef>
                  <a:spcPct val="20000"/>
                </a:spcBef>
              </a:pPr>
              <a:t>18</a:t>
            </a:fld>
            <a:endParaRPr lang="en-US" sz="1400">
              <a:latin typeface="Tahoma" pitchFamily="34" charset="0"/>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5952" tIns="47974" rIns="95952" bIns="47974" anchor="b"/>
          <a:lstStyle/>
          <a:p>
            <a:pPr algn="r" defTabSz="958850" eaLnBrk="0" hangingPunct="0">
              <a:lnSpc>
                <a:spcPct val="90000"/>
              </a:lnSpc>
              <a:spcBef>
                <a:spcPct val="20000"/>
              </a:spcBef>
              <a:buClr>
                <a:schemeClr val="bg1"/>
              </a:buClr>
              <a:buSzPct val="100000"/>
              <a:buFont typeface="Wingdings" pitchFamily="2" charset="2"/>
              <a:buChar char="•"/>
            </a:pPr>
            <a:fld id="{68ACB993-10D0-447A-B407-0103F9E5439A}" type="slidenum">
              <a:rPr lang="en-US" sz="1400">
                <a:latin typeface="Tahoma" pitchFamily="34" charset="0"/>
              </a:rPr>
              <a:pPr algn="r" defTabSz="958850" eaLnBrk="0" hangingPunct="0">
                <a:lnSpc>
                  <a:spcPct val="90000"/>
                </a:lnSpc>
                <a:spcBef>
                  <a:spcPct val="20000"/>
                </a:spcBef>
                <a:buClr>
                  <a:schemeClr val="bg1"/>
                </a:buClr>
                <a:buSzPct val="100000"/>
                <a:buFont typeface="Wingdings" pitchFamily="2" charset="2"/>
                <a:buChar char="•"/>
              </a:pPr>
              <a:t>24</a:t>
            </a:fld>
            <a:endParaRPr lang="en-US" sz="1400">
              <a:latin typeface="Tahoma" pitchFamily="34" charset="0"/>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6629" tIns="48311" rIns="96629" bIns="48311" anchor="b"/>
          <a:lstStyle/>
          <a:p>
            <a:pPr algn="r" defTabSz="965200" eaLnBrk="0" hangingPunct="0">
              <a:spcBef>
                <a:spcPct val="20000"/>
              </a:spcBef>
            </a:pPr>
            <a:fld id="{9CB7170D-C484-4B6D-9D2D-434877D1D3FD}" type="slidenum">
              <a:rPr lang="en-US" sz="1400">
                <a:latin typeface="Tahoma" pitchFamily="34" charset="0"/>
              </a:rPr>
              <a:pPr algn="r" defTabSz="965200" eaLnBrk="0" hangingPunct="0">
                <a:spcBef>
                  <a:spcPct val="20000"/>
                </a:spcBef>
              </a:pPr>
              <a:t>25</a:t>
            </a:fld>
            <a:endParaRPr lang="en-US" sz="1400">
              <a:latin typeface="Tahoma" pitchFamily="34" charset="0"/>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5952" tIns="47974" rIns="95952" bIns="47974" anchor="b"/>
          <a:lstStyle/>
          <a:p>
            <a:pPr algn="r" defTabSz="958850" eaLnBrk="0" hangingPunct="0">
              <a:lnSpc>
                <a:spcPct val="90000"/>
              </a:lnSpc>
              <a:spcBef>
                <a:spcPct val="20000"/>
              </a:spcBef>
              <a:buClr>
                <a:schemeClr val="bg1"/>
              </a:buClr>
              <a:buSzPct val="100000"/>
              <a:buFont typeface="Wingdings" pitchFamily="2" charset="2"/>
              <a:buChar char="•"/>
            </a:pPr>
            <a:fld id="{68ACB993-10D0-447A-B407-0103F9E5439A}" type="slidenum">
              <a:rPr lang="en-US" sz="1400">
                <a:latin typeface="Tahoma" pitchFamily="34" charset="0"/>
              </a:rPr>
              <a:pPr algn="r" defTabSz="958850" eaLnBrk="0" hangingPunct="0">
                <a:lnSpc>
                  <a:spcPct val="90000"/>
                </a:lnSpc>
                <a:spcBef>
                  <a:spcPct val="20000"/>
                </a:spcBef>
                <a:buClr>
                  <a:schemeClr val="bg1"/>
                </a:buClr>
                <a:buSzPct val="100000"/>
                <a:buFont typeface="Wingdings" pitchFamily="2" charset="2"/>
                <a:buChar char="•"/>
              </a:pPr>
              <a:t>26</a:t>
            </a:fld>
            <a:endParaRPr lang="en-US" sz="1400">
              <a:latin typeface="Tahoma" pitchFamily="34" charset="0"/>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6629" tIns="48311" rIns="96629" bIns="48311" anchor="b"/>
          <a:lstStyle/>
          <a:p>
            <a:pPr algn="r" defTabSz="965200" eaLnBrk="0" hangingPunct="0">
              <a:spcBef>
                <a:spcPct val="20000"/>
              </a:spcBef>
            </a:pPr>
            <a:fld id="{9CB7170D-C484-4B6D-9D2D-434877D1D3FD}" type="slidenum">
              <a:rPr lang="en-US" sz="1400">
                <a:latin typeface="Tahoma" pitchFamily="34" charset="0"/>
              </a:rPr>
              <a:pPr algn="r" defTabSz="965200" eaLnBrk="0" hangingPunct="0">
                <a:spcBef>
                  <a:spcPct val="20000"/>
                </a:spcBef>
              </a:pPr>
              <a:t>27</a:t>
            </a:fld>
            <a:endParaRPr lang="en-US" sz="1400">
              <a:latin typeface="Tahoma" pitchFamily="34" charset="0"/>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5952" tIns="47974" rIns="95952" bIns="47974" anchor="b"/>
          <a:lstStyle/>
          <a:p>
            <a:pPr algn="r" defTabSz="958850" eaLnBrk="0" hangingPunct="0">
              <a:lnSpc>
                <a:spcPct val="90000"/>
              </a:lnSpc>
              <a:spcBef>
                <a:spcPct val="20000"/>
              </a:spcBef>
              <a:buClr>
                <a:schemeClr val="bg1"/>
              </a:buClr>
              <a:buSzPct val="100000"/>
              <a:buFont typeface="Wingdings" pitchFamily="2" charset="2"/>
              <a:buChar char="•"/>
            </a:pPr>
            <a:fld id="{68ACB993-10D0-447A-B407-0103F9E5439A}" type="slidenum">
              <a:rPr lang="en-US" sz="1400">
                <a:latin typeface="Tahoma" pitchFamily="34" charset="0"/>
              </a:rPr>
              <a:pPr algn="r" defTabSz="958850" eaLnBrk="0" hangingPunct="0">
                <a:lnSpc>
                  <a:spcPct val="90000"/>
                </a:lnSpc>
                <a:spcBef>
                  <a:spcPct val="20000"/>
                </a:spcBef>
                <a:buClr>
                  <a:schemeClr val="bg1"/>
                </a:buClr>
                <a:buSzPct val="100000"/>
                <a:buFont typeface="Wingdings" pitchFamily="2" charset="2"/>
                <a:buChar char="•"/>
              </a:pPr>
              <a:t>32</a:t>
            </a:fld>
            <a:endParaRPr lang="en-US" sz="1400">
              <a:latin typeface="Tahoma" pitchFamily="34" charset="0"/>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6629" tIns="48311" rIns="96629" bIns="48311" anchor="b"/>
          <a:lstStyle/>
          <a:p>
            <a:pPr algn="r" defTabSz="965200" eaLnBrk="0" hangingPunct="0">
              <a:spcBef>
                <a:spcPct val="20000"/>
              </a:spcBef>
            </a:pPr>
            <a:fld id="{9CB7170D-C484-4B6D-9D2D-434877D1D3FD}" type="slidenum">
              <a:rPr lang="en-US" sz="1400">
                <a:latin typeface="Tahoma" pitchFamily="34" charset="0"/>
              </a:rPr>
              <a:pPr algn="r" defTabSz="965200" eaLnBrk="0" hangingPunct="0">
                <a:spcBef>
                  <a:spcPct val="20000"/>
                </a:spcBef>
              </a:pPr>
              <a:t>33</a:t>
            </a:fld>
            <a:endParaRPr lang="en-US" sz="1400">
              <a:latin typeface="Tahoma" pitchFamily="34" charset="0"/>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5952" tIns="47974" rIns="95952" bIns="47974" anchor="b"/>
          <a:lstStyle/>
          <a:p>
            <a:pPr algn="r" defTabSz="958850" eaLnBrk="0" hangingPunct="0">
              <a:lnSpc>
                <a:spcPct val="90000"/>
              </a:lnSpc>
              <a:spcBef>
                <a:spcPct val="20000"/>
              </a:spcBef>
              <a:buClr>
                <a:schemeClr val="bg1"/>
              </a:buClr>
              <a:buSzPct val="100000"/>
              <a:buFont typeface="Wingdings" pitchFamily="2" charset="2"/>
              <a:buChar char="•"/>
            </a:pPr>
            <a:fld id="{637668BD-DE8A-4E84-8AC3-29F91669BE0E}" type="slidenum">
              <a:rPr lang="en-US" sz="1400">
                <a:latin typeface="Tahoma" pitchFamily="34" charset="0"/>
              </a:rPr>
              <a:pPr algn="r" defTabSz="958850" eaLnBrk="0" hangingPunct="0">
                <a:lnSpc>
                  <a:spcPct val="90000"/>
                </a:lnSpc>
                <a:spcBef>
                  <a:spcPct val="20000"/>
                </a:spcBef>
                <a:buClr>
                  <a:schemeClr val="bg1"/>
                </a:buClr>
                <a:buSzPct val="100000"/>
                <a:buFont typeface="Wingdings" pitchFamily="2" charset="2"/>
                <a:buChar char="•"/>
              </a:pPr>
              <a:t>34</a:t>
            </a:fld>
            <a:endParaRPr lang="en-US" sz="1400">
              <a:latin typeface="Tahoma" pitchFamily="34" charset="0"/>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5952" tIns="47974" rIns="95952" bIns="47974" anchor="b"/>
          <a:lstStyle/>
          <a:p>
            <a:pPr algn="r" defTabSz="958850" eaLnBrk="0" hangingPunct="0">
              <a:spcBef>
                <a:spcPct val="20000"/>
              </a:spcBef>
            </a:pPr>
            <a:fld id="{ED9F584A-A92D-4749-81C6-2529BB692C97}" type="slidenum">
              <a:rPr lang="en-US" sz="1400">
                <a:latin typeface="Tahoma" pitchFamily="34" charset="0"/>
              </a:rPr>
              <a:pPr algn="r" defTabSz="958850" eaLnBrk="0" hangingPunct="0">
                <a:spcBef>
                  <a:spcPct val="20000"/>
                </a:spcBef>
              </a:pPr>
              <a:t>2</a:t>
            </a:fld>
            <a:endParaRPr lang="en-US" sz="1400">
              <a:latin typeface="Tahoma" pitchFamily="34"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5952" tIns="47974" rIns="95952" bIns="47974" anchor="b"/>
          <a:lstStyle/>
          <a:p>
            <a:pPr algn="r" defTabSz="958850" eaLnBrk="0" hangingPunct="0">
              <a:lnSpc>
                <a:spcPct val="90000"/>
              </a:lnSpc>
              <a:spcBef>
                <a:spcPct val="20000"/>
              </a:spcBef>
              <a:buClr>
                <a:schemeClr val="bg1"/>
              </a:buClr>
              <a:buSzPct val="100000"/>
              <a:buFont typeface="Wingdings" pitchFamily="2" charset="2"/>
              <a:buChar char="•"/>
            </a:pPr>
            <a:fld id="{68ACB993-10D0-447A-B407-0103F9E5439A}" type="slidenum">
              <a:rPr lang="en-US" sz="1400">
                <a:latin typeface="Tahoma" pitchFamily="34" charset="0"/>
              </a:rPr>
              <a:pPr algn="r" defTabSz="958850" eaLnBrk="0" hangingPunct="0">
                <a:lnSpc>
                  <a:spcPct val="90000"/>
                </a:lnSpc>
                <a:spcBef>
                  <a:spcPct val="20000"/>
                </a:spcBef>
                <a:buClr>
                  <a:schemeClr val="bg1"/>
                </a:buClr>
                <a:buSzPct val="100000"/>
                <a:buFont typeface="Wingdings" pitchFamily="2" charset="2"/>
                <a:buChar char="•"/>
              </a:pPr>
              <a:t>35</a:t>
            </a:fld>
            <a:endParaRPr lang="en-US" sz="1400">
              <a:latin typeface="Tahoma" pitchFamily="34" charset="0"/>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6629" tIns="48311" rIns="96629" bIns="48311" anchor="b"/>
          <a:lstStyle/>
          <a:p>
            <a:pPr algn="r" defTabSz="965200" eaLnBrk="0" hangingPunct="0">
              <a:spcBef>
                <a:spcPct val="20000"/>
              </a:spcBef>
            </a:pPr>
            <a:fld id="{9CB7170D-C484-4B6D-9D2D-434877D1D3FD}" type="slidenum">
              <a:rPr lang="en-US" sz="1400">
                <a:latin typeface="Tahoma" pitchFamily="34" charset="0"/>
              </a:rPr>
              <a:pPr algn="r" defTabSz="965200" eaLnBrk="0" hangingPunct="0">
                <a:spcBef>
                  <a:spcPct val="20000"/>
                </a:spcBef>
              </a:pPr>
              <a:t>36</a:t>
            </a:fld>
            <a:endParaRPr lang="en-US" sz="1400">
              <a:latin typeface="Tahoma" pitchFamily="34" charset="0"/>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6629" tIns="48311" rIns="96629" bIns="48311" anchor="b"/>
          <a:lstStyle/>
          <a:p>
            <a:pPr algn="r" defTabSz="965200" eaLnBrk="0" hangingPunct="0">
              <a:spcBef>
                <a:spcPct val="20000"/>
              </a:spcBef>
            </a:pPr>
            <a:fld id="{9CB7170D-C484-4B6D-9D2D-434877D1D3FD}" type="slidenum">
              <a:rPr lang="en-US" sz="1400">
                <a:latin typeface="Tahoma" pitchFamily="34" charset="0"/>
              </a:rPr>
              <a:pPr algn="r" defTabSz="965200" eaLnBrk="0" hangingPunct="0">
                <a:spcBef>
                  <a:spcPct val="20000"/>
                </a:spcBef>
              </a:pPr>
              <a:t>37</a:t>
            </a:fld>
            <a:endParaRPr lang="en-US" sz="1400">
              <a:latin typeface="Tahoma" pitchFamily="34" charset="0"/>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5952" tIns="47974" rIns="95952" bIns="47974" anchor="b"/>
          <a:lstStyle/>
          <a:p>
            <a:pPr algn="r" defTabSz="958850" eaLnBrk="0" hangingPunct="0">
              <a:lnSpc>
                <a:spcPct val="90000"/>
              </a:lnSpc>
              <a:spcBef>
                <a:spcPct val="20000"/>
              </a:spcBef>
              <a:buClr>
                <a:schemeClr val="bg1"/>
              </a:buClr>
              <a:buSzPct val="100000"/>
              <a:buFont typeface="Wingdings" pitchFamily="2" charset="2"/>
              <a:buChar char="•"/>
            </a:pPr>
            <a:fld id="{2515E303-3198-4459-9E77-A68EF6BC9425}" type="slidenum">
              <a:rPr lang="en-US" sz="1400">
                <a:latin typeface="Tahoma" pitchFamily="34" charset="0"/>
              </a:rPr>
              <a:pPr algn="r" defTabSz="958850" eaLnBrk="0" hangingPunct="0">
                <a:lnSpc>
                  <a:spcPct val="90000"/>
                </a:lnSpc>
                <a:spcBef>
                  <a:spcPct val="20000"/>
                </a:spcBef>
                <a:buClr>
                  <a:schemeClr val="bg1"/>
                </a:buClr>
                <a:buSzPct val="100000"/>
                <a:buFont typeface="Wingdings" pitchFamily="2" charset="2"/>
                <a:buChar char="•"/>
              </a:pPr>
              <a:t>3</a:t>
            </a:fld>
            <a:endParaRPr lang="en-US" sz="1400">
              <a:latin typeface="Tahoma" pitchFamily="34"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9"/>
          <p:cNvSpPr>
            <a:spLocks noGrp="1" noChangeArrowheads="1"/>
          </p:cNvSpPr>
          <p:nvPr>
            <p:ph type="sldNum" sz="quarter" idx="5"/>
          </p:nvPr>
        </p:nvSpPr>
        <p:spPr>
          <a:noFill/>
        </p:spPr>
        <p:txBody>
          <a:bodyPr/>
          <a:lstStyle/>
          <a:p>
            <a:fld id="{24A4C739-2620-4241-8C4E-56CEE014DD07}" type="slidenum">
              <a:rPr lang="en-US" smtClean="0"/>
              <a:pPr/>
              <a:t>5</a:t>
            </a:fld>
            <a:endParaRPr lang="en-US" smtClean="0"/>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6629" tIns="48311" rIns="96629" bIns="48311" anchor="b"/>
          <a:lstStyle/>
          <a:p>
            <a:pPr algn="r" defTabSz="965200" eaLnBrk="0" hangingPunct="0">
              <a:spcBef>
                <a:spcPct val="20000"/>
              </a:spcBef>
            </a:pPr>
            <a:fld id="{B5CD67D7-23E9-4BE4-AFA3-CF5C2C78C3FE}" type="slidenum">
              <a:rPr lang="en-US" sz="1400">
                <a:latin typeface="Tahoma" pitchFamily="34" charset="0"/>
              </a:rPr>
              <a:pPr algn="r" defTabSz="965200" eaLnBrk="0" hangingPunct="0">
                <a:spcBef>
                  <a:spcPct val="20000"/>
                </a:spcBef>
              </a:pPr>
              <a:t>6</a:t>
            </a:fld>
            <a:endParaRPr lang="en-US" sz="1400">
              <a:latin typeface="Tahoma" pitchFamily="34" charset="0"/>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5952" tIns="47974" rIns="95952" bIns="47974" anchor="b"/>
          <a:lstStyle/>
          <a:p>
            <a:pPr algn="r" defTabSz="958850" eaLnBrk="0" hangingPunct="0">
              <a:lnSpc>
                <a:spcPct val="90000"/>
              </a:lnSpc>
              <a:spcBef>
                <a:spcPct val="20000"/>
              </a:spcBef>
              <a:buClr>
                <a:schemeClr val="bg1"/>
              </a:buClr>
              <a:buSzPct val="100000"/>
              <a:buFont typeface="Wingdings" pitchFamily="2" charset="2"/>
              <a:buChar char="•"/>
            </a:pPr>
            <a:fld id="{8F1FF885-85F6-4A45-AC55-086B54B452E5}" type="slidenum">
              <a:rPr lang="en-US" sz="1400">
                <a:latin typeface="Tahoma" pitchFamily="34" charset="0"/>
              </a:rPr>
              <a:pPr algn="r" defTabSz="958850" eaLnBrk="0" hangingPunct="0">
                <a:lnSpc>
                  <a:spcPct val="90000"/>
                </a:lnSpc>
                <a:spcBef>
                  <a:spcPct val="20000"/>
                </a:spcBef>
                <a:buClr>
                  <a:schemeClr val="bg1"/>
                </a:buClr>
                <a:buSzPct val="100000"/>
                <a:buFont typeface="Wingdings" pitchFamily="2" charset="2"/>
                <a:buChar char="•"/>
              </a:pPr>
              <a:t>8</a:t>
            </a:fld>
            <a:endParaRPr lang="en-US" sz="1400">
              <a:latin typeface="Tahoma" pitchFamily="34" charset="0"/>
            </a:endParaRP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9"/>
          <p:cNvSpPr>
            <a:spLocks noGrp="1" noChangeArrowheads="1"/>
          </p:cNvSpPr>
          <p:nvPr>
            <p:ph type="sldNum" sz="quarter" idx="5"/>
          </p:nvPr>
        </p:nvSpPr>
        <p:spPr>
          <a:noFill/>
        </p:spPr>
        <p:txBody>
          <a:bodyPr/>
          <a:lstStyle/>
          <a:p>
            <a:fld id="{E839B795-74C9-437C-8D95-036A4B3579C7}" type="slidenum">
              <a:rPr lang="en-US" smtClean="0"/>
              <a:pPr/>
              <a:t>9</a:t>
            </a:fld>
            <a:endParaRPr lang="en-US" smtClean="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6629" tIns="48311" rIns="96629" bIns="48311" anchor="b"/>
          <a:lstStyle/>
          <a:p>
            <a:pPr algn="r" defTabSz="965200" eaLnBrk="0" hangingPunct="0">
              <a:spcBef>
                <a:spcPct val="20000"/>
              </a:spcBef>
            </a:pPr>
            <a:fld id="{37965861-1EAB-42F7-A57D-2C36B1CF2D8D}" type="slidenum">
              <a:rPr lang="en-US" sz="1400">
                <a:latin typeface="Tahoma" pitchFamily="34" charset="0"/>
              </a:rPr>
              <a:pPr algn="r" defTabSz="965200" eaLnBrk="0" hangingPunct="0">
                <a:spcBef>
                  <a:spcPct val="20000"/>
                </a:spcBef>
              </a:pPr>
              <a:t>10</a:t>
            </a:fld>
            <a:endParaRPr lang="en-US" sz="1400">
              <a:latin typeface="Tahoma" pitchFamily="34" charset="0"/>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5952" tIns="47974" rIns="95952" bIns="47974" anchor="b"/>
          <a:lstStyle/>
          <a:p>
            <a:pPr algn="r" defTabSz="958850" eaLnBrk="0" hangingPunct="0">
              <a:lnSpc>
                <a:spcPct val="90000"/>
              </a:lnSpc>
              <a:spcBef>
                <a:spcPct val="20000"/>
              </a:spcBef>
              <a:buClr>
                <a:schemeClr val="bg1"/>
              </a:buClr>
              <a:buSzPct val="100000"/>
              <a:buFont typeface="Wingdings" pitchFamily="2" charset="2"/>
              <a:buChar char="•"/>
            </a:pPr>
            <a:fld id="{507AF310-AF65-40A2-887C-06135BDD1A72}" type="slidenum">
              <a:rPr lang="en-US" sz="1400">
                <a:latin typeface="Tahoma" pitchFamily="34" charset="0"/>
              </a:rPr>
              <a:pPr algn="r" defTabSz="958850" eaLnBrk="0" hangingPunct="0">
                <a:lnSpc>
                  <a:spcPct val="90000"/>
                </a:lnSpc>
                <a:spcBef>
                  <a:spcPct val="20000"/>
                </a:spcBef>
                <a:buClr>
                  <a:schemeClr val="bg1"/>
                </a:buClr>
                <a:buSzPct val="100000"/>
                <a:buFont typeface="Wingdings" pitchFamily="2" charset="2"/>
                <a:buChar char="•"/>
              </a:pPr>
              <a:t>11</a:t>
            </a:fld>
            <a:endParaRPr lang="en-US" sz="1400">
              <a:latin typeface="Tahoma" pitchFamily="34"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grpSp>
      <p:sp>
        <p:nvSpPr>
          <p:cNvPr id="413763"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4137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Rectangle 69"/>
          <p:cNvSpPr>
            <a:spLocks noGrp="1" noChangeArrowheads="1"/>
          </p:cNvSpPr>
          <p:nvPr>
            <p:ph type="dt" sz="quarter" idx="10"/>
          </p:nvPr>
        </p:nvSpPr>
        <p:spPr/>
        <p:txBody>
          <a:bodyPr/>
          <a:lstStyle>
            <a:lvl1pPr>
              <a:defRPr sz="1400">
                <a:latin typeface="Tahoma" pitchFamily="34" charset="0"/>
              </a:defRPr>
            </a:lvl1pPr>
          </a:lstStyle>
          <a:p>
            <a:pPr>
              <a:defRPr/>
            </a:pPr>
            <a:r>
              <a:rPr lang="en-US" smtClean="0"/>
              <a:t>1/9/2013</a:t>
            </a:r>
            <a:endParaRPr lang="en-US" dirty="0"/>
          </a:p>
        </p:txBody>
      </p:sp>
      <p:sp>
        <p:nvSpPr>
          <p:cNvPr id="70" name="Rectangle 71"/>
          <p:cNvSpPr>
            <a:spLocks noGrp="1" noChangeArrowheads="1"/>
          </p:cNvSpPr>
          <p:nvPr>
            <p:ph type="sldNum" sz="quarter" idx="11"/>
          </p:nvPr>
        </p:nvSpPr>
        <p:spPr/>
        <p:txBody>
          <a:bodyPr/>
          <a:lstStyle>
            <a:lvl1pPr>
              <a:defRPr>
                <a:latin typeface="Tahoma" pitchFamily="34" charset="0"/>
              </a:defRPr>
            </a:lvl1pPr>
          </a:lstStyle>
          <a:p>
            <a:pPr>
              <a:defRPr/>
            </a:pPr>
            <a:fld id="{CADB5FF0-9E4C-4A76-B146-CFD9F86D279B}" type="slidenum">
              <a:rPr lang="en-US" smtClean="0"/>
              <a:pPr>
                <a:defRPr/>
              </a:pPr>
              <a:t>‹#›</a:t>
            </a:fld>
            <a:endParaRPr lang="en-US" dirty="0"/>
          </a:p>
        </p:txBody>
      </p:sp>
      <p:sp>
        <p:nvSpPr>
          <p:cNvPr id="71" name="Rectangle 72"/>
          <p:cNvSpPr>
            <a:spLocks noGrp="1" noChangeArrowheads="1"/>
          </p:cNvSpPr>
          <p:nvPr>
            <p:ph type="ftr" sz="quarter" idx="12"/>
          </p:nvPr>
        </p:nvSpPr>
        <p:spPr/>
        <p:txBody>
          <a:bodyPr/>
          <a:lstStyle>
            <a:lvl1pPr>
              <a:defRPr/>
            </a:lvl1pPr>
          </a:lstStyle>
          <a:p>
            <a:pPr>
              <a:defRPr/>
            </a:pPr>
            <a:r>
              <a:rPr lang="en-US" smtClean="0"/>
              <a:t>Bluespec at Beihang</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5"/>
          <p:cNvSpPr>
            <a:spLocks noGrp="1" noChangeArrowheads="1"/>
          </p:cNvSpPr>
          <p:nvPr>
            <p:ph type="dt" sz="half" idx="10"/>
          </p:nvPr>
        </p:nvSpPr>
        <p:spPr>
          <a:ln/>
        </p:spPr>
        <p:txBody>
          <a:bodyPr/>
          <a:lstStyle>
            <a:lvl1pPr>
              <a:defRPr/>
            </a:lvl1pPr>
          </a:lstStyle>
          <a:p>
            <a:pPr>
              <a:defRPr/>
            </a:pPr>
            <a:r>
              <a:rPr lang="en-US" smtClean="0"/>
              <a:t>1/9/2013</a:t>
            </a:r>
            <a:endParaRPr lang="en-US" dirty="0"/>
          </a:p>
        </p:txBody>
      </p:sp>
      <p:sp>
        <p:nvSpPr>
          <p:cNvPr id="5" name="Rectangle 67"/>
          <p:cNvSpPr>
            <a:spLocks noGrp="1" noChangeArrowheads="1"/>
          </p:cNvSpPr>
          <p:nvPr>
            <p:ph type="sldNum" sz="quarter" idx="11"/>
          </p:nvPr>
        </p:nvSpPr>
        <p:spPr>
          <a:ln/>
        </p:spPr>
        <p:txBody>
          <a:bodyPr/>
          <a:lstStyle>
            <a:lvl1pPr>
              <a:defRPr/>
            </a:lvl1pPr>
          </a:lstStyle>
          <a:p>
            <a:pPr>
              <a:defRPr/>
            </a:pPr>
            <a:fld id="{D02EE386-C9BD-4FB7-9577-6096B5320EC4}" type="slidenum">
              <a:rPr lang="en-US" smtClean="0"/>
              <a:pPr>
                <a:defRPr/>
              </a:pPr>
              <a:t>‹#›</a:t>
            </a:fld>
            <a:endParaRPr lang="en-US" dirty="0"/>
          </a:p>
        </p:txBody>
      </p:sp>
      <p:sp>
        <p:nvSpPr>
          <p:cNvPr id="6" name="Rectangle 69"/>
          <p:cNvSpPr>
            <a:spLocks noGrp="1" noChangeArrowheads="1"/>
          </p:cNvSpPr>
          <p:nvPr>
            <p:ph type="ftr" sz="quarter" idx="12"/>
          </p:nvPr>
        </p:nvSpPr>
        <p:spPr>
          <a:ln/>
        </p:spPr>
        <p:txBody>
          <a:bodyPr/>
          <a:lstStyle>
            <a:lvl1pPr>
              <a:defRPr/>
            </a:lvl1pPr>
          </a:lstStyle>
          <a:p>
            <a:pPr>
              <a:defRPr/>
            </a:pPr>
            <a:r>
              <a:rPr lang="en-US" smtClean="0"/>
              <a:t>Bluespec at Beihang</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r>
              <a:rPr lang="en-US" smtClean="0"/>
              <a:t>1/9/2013</a:t>
            </a:r>
            <a:endParaRPr lang="en-US" dirty="0"/>
          </a:p>
        </p:txBody>
      </p:sp>
      <p:sp>
        <p:nvSpPr>
          <p:cNvPr id="3" name="Rectangle 67"/>
          <p:cNvSpPr>
            <a:spLocks noGrp="1" noChangeArrowheads="1"/>
          </p:cNvSpPr>
          <p:nvPr>
            <p:ph type="sldNum" sz="quarter" idx="11"/>
          </p:nvPr>
        </p:nvSpPr>
        <p:spPr>
          <a:ln/>
        </p:spPr>
        <p:txBody>
          <a:bodyPr/>
          <a:lstStyle>
            <a:lvl1pPr>
              <a:defRPr/>
            </a:lvl1pPr>
          </a:lstStyle>
          <a:p>
            <a:pPr>
              <a:defRPr/>
            </a:pPr>
            <a:fld id="{AF8DE962-9F3D-434C-AD0C-21A4956FF389}" type="slidenum">
              <a:rPr lang="en-US" smtClean="0"/>
              <a:pPr>
                <a:defRPr/>
              </a:pPr>
              <a:t>‹#›</a:t>
            </a:fld>
            <a:endParaRPr lang="en-US" dirty="0"/>
          </a:p>
        </p:txBody>
      </p:sp>
      <p:sp>
        <p:nvSpPr>
          <p:cNvPr id="4" name="Rectangle 69"/>
          <p:cNvSpPr>
            <a:spLocks noGrp="1" noChangeArrowheads="1"/>
          </p:cNvSpPr>
          <p:nvPr>
            <p:ph type="ftr" sz="quarter" idx="12"/>
          </p:nvPr>
        </p:nvSpPr>
        <p:spPr>
          <a:ln/>
        </p:spPr>
        <p:txBody>
          <a:bodyPr/>
          <a:lstStyle>
            <a:lvl1pPr>
              <a:defRPr/>
            </a:lvl1pPr>
          </a:lstStyle>
          <a:p>
            <a:pPr>
              <a:defRPr/>
            </a:pPr>
            <a:r>
              <a:rPr lang="en-US" smtClean="0"/>
              <a:t>Bluespec at Beihang</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412677"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78"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79"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0"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1"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2"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4"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5"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6"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7"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8"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9"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0"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1"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2"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3"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4"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5"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6"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7"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8"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grpSp>
            <p:nvGrpSpPr>
              <p:cNvPr id="1040" name="Group 27"/>
              <p:cNvGrpSpPr>
                <a:grpSpLocks/>
              </p:cNvGrpSpPr>
              <p:nvPr/>
            </p:nvGrpSpPr>
            <p:grpSpPr bwMode="auto">
              <a:xfrm>
                <a:off x="192" y="0"/>
                <a:ext cx="5376" cy="4320"/>
                <a:chOff x="192" y="0"/>
                <a:chExt cx="5376" cy="4320"/>
              </a:xfrm>
            </p:grpSpPr>
            <p:sp>
              <p:nvSpPr>
                <p:cNvPr id="41270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grpSp>
        <p:sp>
          <p:nvSpPr>
            <p:cNvPr id="412729"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30"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nvGrpSpPr>
            <p:cNvPr id="1035" name="Group 59"/>
            <p:cNvGrpSpPr>
              <a:grpSpLocks/>
            </p:cNvGrpSpPr>
            <p:nvPr/>
          </p:nvGrpSpPr>
          <p:grpSpPr bwMode="auto">
            <a:xfrm>
              <a:off x="261" y="892"/>
              <a:ext cx="1124" cy="1464"/>
              <a:chOff x="96" y="916"/>
              <a:chExt cx="2208" cy="2876"/>
            </a:xfrm>
          </p:grpSpPr>
          <p:sp>
            <p:nvSpPr>
              <p:cNvPr id="412732"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33"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34"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2737" name="Rectangle 65"/>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200">
                <a:latin typeface="Verdana" pitchFamily="34" charset="0"/>
              </a:defRPr>
            </a:lvl1pPr>
          </a:lstStyle>
          <a:p>
            <a:pPr>
              <a:defRPr/>
            </a:pPr>
            <a:r>
              <a:rPr lang="en-US" smtClean="0"/>
              <a:t>1/9/2013</a:t>
            </a:r>
            <a:endParaRPr lang="en-US" dirty="0"/>
          </a:p>
        </p:txBody>
      </p:sp>
      <p:sp>
        <p:nvSpPr>
          <p:cNvPr id="412739" name="Rectangle 67"/>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400">
                <a:latin typeface="Verdana" pitchFamily="34" charset="0"/>
              </a:defRPr>
            </a:lvl1pPr>
          </a:lstStyle>
          <a:p>
            <a:pPr>
              <a:defRPr/>
            </a:pPr>
            <a:fld id="{B7BB6FD0-6433-4498-9FC0-51B88F6D3916}" type="slidenum">
              <a:rPr lang="en-US" smtClean="0"/>
              <a:pPr>
                <a:defRPr/>
              </a:pPr>
              <a:t>‹#›</a:t>
            </a:fld>
            <a:endParaRPr lang="en-US" dirty="0"/>
          </a:p>
        </p:txBody>
      </p:sp>
      <p:sp>
        <p:nvSpPr>
          <p:cNvPr id="412741" name="Rectangle 69"/>
          <p:cNvSpPr>
            <a:spLocks noGrp="1" noChangeArrowheads="1"/>
          </p:cNvSpPr>
          <p:nvPr>
            <p:ph type="ftr" sz="quarter" idx="3"/>
          </p:nvPr>
        </p:nvSpPr>
        <p:spPr bwMode="auto">
          <a:xfrm>
            <a:off x="3070447" y="6400800"/>
            <a:ext cx="301846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400">
                <a:latin typeface="Tahoma" pitchFamily="34" charset="0"/>
              </a:defRPr>
            </a:lvl1pPr>
          </a:lstStyle>
          <a:p>
            <a:pPr>
              <a:defRPr/>
            </a:pPr>
            <a:r>
              <a:rPr lang="en-US" smtClean="0"/>
              <a:t>Bluespec at Beihang</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5" r:id="rId2"/>
    <p:sldLayoutId id="2147483684" r:id="rId3"/>
  </p:sldLayoutIdLst>
  <p:timing>
    <p:tnLst>
      <p:par>
        <p:cTn id="1" dur="indefinite" restart="never" nodeType="tmRoot"/>
      </p:par>
    </p:tnLst>
  </p:timing>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5"/>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descr="Rectangle: Click to edit Master text styles&#10;Second level&#10;Third level&#10;Fourth level&#10;Fifth level"/>
          <p:cNvSpPr>
            <a:spLocks noGrp="1" noChangeArrowheads="1"/>
          </p:cNvSpPr>
          <p:nvPr>
            <p:ph type="subTitle" idx="1"/>
          </p:nvPr>
        </p:nvSpPr>
        <p:spPr>
          <a:xfrm>
            <a:off x="781050" y="1527175"/>
            <a:ext cx="7899400" cy="4651375"/>
          </a:xfrm>
        </p:spPr>
        <p:txBody>
          <a:bodyPr/>
          <a:lstStyle/>
          <a:p>
            <a:pPr eaLnBrk="1" hangingPunct="1">
              <a:lnSpc>
                <a:spcPct val="80000"/>
              </a:lnSpc>
              <a:buClr>
                <a:srgbClr val="6F89F7"/>
              </a:buClr>
            </a:pPr>
            <a:r>
              <a:rPr lang="en-US" sz="2400" dirty="0" smtClean="0">
                <a:solidFill>
                  <a:srgbClr val="660066"/>
                </a:solidFill>
              </a:rPr>
              <a:t>Computer Architecture: A Constructive Approach</a:t>
            </a:r>
          </a:p>
          <a:p>
            <a:pPr eaLnBrk="1" hangingPunct="1">
              <a:lnSpc>
                <a:spcPct val="80000"/>
              </a:lnSpc>
              <a:buClr>
                <a:srgbClr val="6F89F7"/>
              </a:buClr>
            </a:pPr>
            <a:endParaRPr lang="en-US" sz="2400" dirty="0" smtClean="0">
              <a:solidFill>
                <a:srgbClr val="660066"/>
              </a:solidFill>
            </a:endParaRPr>
          </a:p>
          <a:p>
            <a:pPr eaLnBrk="1" hangingPunct="1">
              <a:lnSpc>
                <a:spcPct val="80000"/>
              </a:lnSpc>
              <a:buClr>
                <a:srgbClr val="6F89F7"/>
              </a:buClr>
            </a:pPr>
            <a:r>
              <a:rPr lang="en-US" sz="3600" dirty="0" smtClean="0">
                <a:solidFill>
                  <a:srgbClr val="660066"/>
                </a:solidFill>
              </a:rPr>
              <a:t>Multi-Cycle and 2 Stage Pipelined SMIPS Implementations</a:t>
            </a:r>
          </a:p>
          <a:p>
            <a:pPr algn="ctr" eaLnBrk="1" hangingPunct="1">
              <a:lnSpc>
                <a:spcPct val="80000"/>
              </a:lnSpc>
              <a:spcBef>
                <a:spcPct val="0"/>
              </a:spcBef>
            </a:pPr>
            <a:endParaRPr lang="en-US" sz="3600" dirty="0" smtClean="0">
              <a:solidFill>
                <a:schemeClr val="tx2"/>
              </a:solidFill>
            </a:endParaRPr>
          </a:p>
          <a:p>
            <a:pPr eaLnBrk="1" hangingPunct="1">
              <a:lnSpc>
                <a:spcPct val="80000"/>
              </a:lnSpc>
            </a:pPr>
            <a:r>
              <a:rPr lang="en-US" sz="1800" dirty="0" smtClean="0"/>
              <a:t>Derek Chiou</a:t>
            </a:r>
          </a:p>
          <a:p>
            <a:pPr eaLnBrk="1" hangingPunct="1">
              <a:lnSpc>
                <a:spcPct val="80000"/>
              </a:lnSpc>
            </a:pPr>
            <a:r>
              <a:rPr lang="en-US" sz="1800" dirty="0" smtClean="0"/>
              <a:t>The University of Texas at Austin</a:t>
            </a:r>
          </a:p>
          <a:p>
            <a:pPr eaLnBrk="1" hangingPunct="1">
              <a:lnSpc>
                <a:spcPct val="80000"/>
              </a:lnSpc>
            </a:pPr>
            <a:endParaRPr lang="en-US" sz="1800" dirty="0" smtClean="0"/>
          </a:p>
          <a:p>
            <a:pPr eaLnBrk="1" hangingPunct="1">
              <a:lnSpc>
                <a:spcPct val="80000"/>
              </a:lnSpc>
            </a:pPr>
            <a:r>
              <a:rPr lang="en-US" sz="1800" dirty="0" smtClean="0"/>
              <a:t>Taken (with permission) from </a:t>
            </a:r>
          </a:p>
          <a:p>
            <a:pPr eaLnBrk="1" hangingPunct="1">
              <a:lnSpc>
                <a:spcPct val="80000"/>
              </a:lnSpc>
            </a:pPr>
            <a:r>
              <a:rPr lang="en-US" sz="1800" dirty="0" err="1" smtClean="0"/>
              <a:t>Arvind</a:t>
            </a:r>
            <a:r>
              <a:rPr lang="en-US" sz="1800" dirty="0" smtClean="0"/>
              <a:t> and collaborators*</a:t>
            </a:r>
          </a:p>
          <a:p>
            <a:pPr eaLnBrk="1" hangingPunct="1">
              <a:lnSpc>
                <a:spcPct val="80000"/>
              </a:lnSpc>
            </a:pPr>
            <a:r>
              <a:rPr lang="en-US" sz="1800" i="1" dirty="0" smtClean="0"/>
              <a:t>Computer Science &amp; Artificial Intelligence Lab.</a:t>
            </a:r>
          </a:p>
          <a:p>
            <a:pPr eaLnBrk="1" hangingPunct="1">
              <a:lnSpc>
                <a:spcPct val="80000"/>
              </a:lnSpc>
            </a:pPr>
            <a:r>
              <a:rPr lang="en-US" sz="1800" dirty="0" smtClean="0"/>
              <a:t>Massachusetts Institute of Technology</a:t>
            </a:r>
          </a:p>
          <a:p>
            <a:pPr eaLnBrk="1" hangingPunct="1">
              <a:lnSpc>
                <a:spcPct val="80000"/>
              </a:lnSpc>
            </a:pPr>
            <a:endParaRPr lang="en-US" sz="1600" dirty="0" smtClean="0"/>
          </a:p>
          <a:p>
            <a:pPr eaLnBrk="1" hangingPunct="1">
              <a:lnSpc>
                <a:spcPct val="80000"/>
              </a:lnSpc>
            </a:pPr>
            <a:r>
              <a:rPr lang="en-US" sz="1600" dirty="0" smtClean="0"/>
              <a:t>* Joel </a:t>
            </a:r>
            <a:r>
              <a:rPr lang="en-US" sz="1600" dirty="0" err="1" smtClean="0"/>
              <a:t>Emer</a:t>
            </a:r>
            <a:r>
              <a:rPr lang="en-US" sz="1600" dirty="0" smtClean="0"/>
              <a:t>, Li-</a:t>
            </a:r>
            <a:r>
              <a:rPr lang="en-US" sz="1600" dirty="0" err="1" smtClean="0"/>
              <a:t>Shiuan</a:t>
            </a:r>
            <a:r>
              <a:rPr lang="en-US" sz="1600" dirty="0" smtClean="0"/>
              <a:t> </a:t>
            </a:r>
            <a:r>
              <a:rPr lang="en-US" sz="1600" dirty="0" err="1" smtClean="0"/>
              <a:t>Peh</a:t>
            </a:r>
            <a:r>
              <a:rPr lang="en-US" sz="1600" dirty="0" smtClean="0"/>
              <a:t>, </a:t>
            </a:r>
            <a:r>
              <a:rPr lang="en-US" sz="1600" dirty="0" err="1" smtClean="0"/>
              <a:t>Murali</a:t>
            </a:r>
            <a:r>
              <a:rPr lang="en-US" sz="1600" dirty="0" smtClean="0"/>
              <a:t> </a:t>
            </a:r>
            <a:r>
              <a:rPr lang="en-US" sz="1600" dirty="0" err="1" smtClean="0"/>
              <a:t>Vijayaraghavan</a:t>
            </a:r>
            <a:r>
              <a:rPr lang="en-US" sz="1600" dirty="0" smtClean="0"/>
              <a:t>, </a:t>
            </a:r>
            <a:r>
              <a:rPr lang="en-US" sz="1600" dirty="0" err="1" smtClean="0"/>
              <a:t>Asif</a:t>
            </a:r>
            <a:r>
              <a:rPr lang="en-US" sz="1600" dirty="0" smtClean="0"/>
              <a:t> Khan, </a:t>
            </a:r>
            <a:r>
              <a:rPr lang="en-US" sz="1600" dirty="0" err="1" smtClean="0"/>
              <a:t>Abhinav</a:t>
            </a:r>
            <a:r>
              <a:rPr lang="en-US" sz="1600" dirty="0" smtClean="0"/>
              <a:t> </a:t>
            </a:r>
            <a:r>
              <a:rPr lang="en-US" sz="1600" dirty="0" err="1" smtClean="0"/>
              <a:t>Agarwal</a:t>
            </a:r>
            <a:r>
              <a:rPr lang="en-US" sz="1600" dirty="0" smtClean="0"/>
              <a:t>, Myron King</a:t>
            </a:r>
            <a:endParaRPr lang="en-US" sz="2000" dirty="0" smtClean="0"/>
          </a:p>
        </p:txBody>
      </p:sp>
      <p:sp>
        <p:nvSpPr>
          <p:cNvPr id="9" name="Date Placeholder 8"/>
          <p:cNvSpPr>
            <a:spLocks noGrp="1"/>
          </p:cNvSpPr>
          <p:nvPr>
            <p:ph type="dt" sz="quarter" idx="10"/>
          </p:nvPr>
        </p:nvSpPr>
        <p:spPr/>
        <p:txBody>
          <a:bodyPr/>
          <a:lstStyle/>
          <a:p>
            <a:pPr>
              <a:defRPr/>
            </a:pPr>
            <a:r>
              <a:rPr lang="en-US" smtClean="0"/>
              <a:t>1/9/2013</a:t>
            </a:r>
            <a:endParaRPr lang="en-US" dirty="0"/>
          </a:p>
        </p:txBody>
      </p:sp>
      <p:sp>
        <p:nvSpPr>
          <p:cNvPr id="11" name="Footer Placeholder 10"/>
          <p:cNvSpPr>
            <a:spLocks noGrp="1"/>
          </p:cNvSpPr>
          <p:nvPr>
            <p:ph type="ftr" sz="quarter" idx="12"/>
          </p:nvPr>
        </p:nvSpPr>
        <p:spPr/>
        <p:txBody>
          <a:bodyPr/>
          <a:lstStyle/>
          <a:p>
            <a:pPr>
              <a:defRPr/>
            </a:pPr>
            <a:r>
              <a:rPr lang="en-US" smtClean="0"/>
              <a:t>Bluespec at Beihang</a:t>
            </a:r>
            <a:endParaRPr lang="en-US" dirty="0"/>
          </a:p>
        </p:txBody>
      </p:sp>
      <p:sp>
        <p:nvSpPr>
          <p:cNvPr id="6" name="Slide Number Placeholder 5"/>
          <p:cNvSpPr>
            <a:spLocks noGrp="1"/>
          </p:cNvSpPr>
          <p:nvPr>
            <p:ph type="sldNum" sz="quarter" idx="11"/>
          </p:nvPr>
        </p:nvSpPr>
        <p:spPr/>
        <p:txBody>
          <a:bodyPr/>
          <a:lstStyle/>
          <a:p>
            <a:pPr>
              <a:defRPr/>
            </a:pPr>
            <a:fld id="{CADB5FF0-9E4C-4A76-B146-CFD9F86D279B}"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4"/>
          <p:cNvSpPr>
            <a:spLocks noGrp="1" noChangeArrowheads="1"/>
          </p:cNvSpPr>
          <p:nvPr>
            <p:ph type="title" idx="4294967295"/>
          </p:nvPr>
        </p:nvSpPr>
        <p:spPr/>
        <p:txBody>
          <a:bodyPr/>
          <a:lstStyle/>
          <a:p>
            <a:pPr eaLnBrk="1" hangingPunct="1"/>
            <a:r>
              <a:rPr lang="en-US" sz="3600" smtClean="0"/>
              <a:t>Two-Cycle SMIPS Princeton</a:t>
            </a:r>
            <a:endParaRPr lang="en-US" sz="3600" i="1" smtClean="0"/>
          </a:p>
        </p:txBody>
      </p:sp>
      <p:sp>
        <p:nvSpPr>
          <p:cNvPr id="44034" name="Rectangle 3" descr="Rectangle: Click to edit Master text styles&#10;Second level&#10;Third level&#10;Fourth level&#10;Fifth level"/>
          <p:cNvSpPr txBox="1">
            <a:spLocks noChangeArrowheads="1"/>
          </p:cNvSpPr>
          <p:nvPr/>
        </p:nvSpPr>
        <p:spPr bwMode="auto">
          <a:xfrm>
            <a:off x="723900" y="1495425"/>
            <a:ext cx="8296275" cy="5048250"/>
          </a:xfrm>
          <a:prstGeom prst="rect">
            <a:avLst/>
          </a:prstGeom>
          <a:noFill/>
          <a:ln w="9525">
            <a:noFill/>
            <a:miter lim="800000"/>
            <a:headEnd/>
            <a:tailEnd/>
          </a:ln>
        </p:spPr>
        <p:txBody>
          <a:bodyPr/>
          <a:lstStyle/>
          <a:p>
            <a:pPr marL="342900" indent="-342900">
              <a:buClr>
                <a:schemeClr val="hlink"/>
              </a:buClr>
              <a:buSzPct val="110000"/>
              <a:buFont typeface="Wingdings" pitchFamily="2" charset="2"/>
              <a:buNone/>
            </a:pPr>
            <a:r>
              <a:rPr lang="en-US" dirty="0">
                <a:latin typeface="Courier New" pitchFamily="49" charset="0"/>
                <a:cs typeface="Courier New" pitchFamily="49" charset="0"/>
              </a:rPr>
              <a:t>  </a:t>
            </a:r>
            <a:r>
              <a:rPr lang="en-US" b="1" dirty="0" smtClean="0">
                <a:latin typeface="Courier New" pitchFamily="49" charset="0"/>
                <a:cs typeface="Courier New" pitchFamily="49" charset="0"/>
              </a:rPr>
              <a:t>rule </a:t>
            </a:r>
            <a:r>
              <a:rPr lang="en-US" dirty="0" err="1" smtClean="0">
                <a:latin typeface="Courier New" pitchFamily="49" charset="0"/>
                <a:cs typeface="Courier New" pitchFamily="49" charset="0"/>
              </a:rPr>
              <a:t>doExecute</a:t>
            </a:r>
            <a:r>
              <a:rPr lang="en-US" dirty="0" smtClean="0">
                <a:latin typeface="Courier New" pitchFamily="49" charset="0"/>
                <a:cs typeface="Courier New" pitchFamily="49" charset="0"/>
              </a:rPr>
              <a:t>(stage == Execute);</a:t>
            </a:r>
            <a:endParaRPr lang="en-US" dirty="0">
              <a:latin typeface="Courier New" pitchFamily="49" charset="0"/>
              <a:cs typeface="Courier New" pitchFamily="49" charset="0"/>
            </a:endParaRPr>
          </a:p>
          <a:p>
            <a:pPr marL="342900" indent="-342900">
              <a:buClr>
                <a:schemeClr val="hlink"/>
              </a:buClr>
              <a:buSzPct val="110000"/>
              <a:buFont typeface="Wingdings" pitchFamily="2" charset="2"/>
              <a:buNone/>
            </a:pPr>
            <a:r>
              <a:rPr lang="en-US" dirty="0">
                <a:latin typeface="Courier New" pitchFamily="49" charset="0"/>
                <a:cs typeface="Courier New" pitchFamily="49" charset="0"/>
              </a:rPr>
              <a:t>    </a:t>
            </a:r>
            <a:r>
              <a:rPr lang="en-US" b="1" dirty="0">
                <a:latin typeface="Courier New" pitchFamily="49" charset="0"/>
                <a:cs typeface="Courier New" pitchFamily="49" charset="0"/>
              </a:rPr>
              <a:t>let</a:t>
            </a:r>
            <a:r>
              <a:rPr lang="en-US" dirty="0">
                <a:latin typeface="Courier New" pitchFamily="49" charset="0"/>
                <a:cs typeface="Courier New" pitchFamily="49" charset="0"/>
              </a:rPr>
              <a:t> </a:t>
            </a:r>
            <a:r>
              <a:rPr lang="en-US" dirty="0" err="1">
                <a:latin typeface="Courier New" pitchFamily="49" charset="0"/>
                <a:cs typeface="Courier New" pitchFamily="49" charset="0"/>
              </a:rPr>
              <a:t>irpc</a:t>
            </a:r>
            <a:r>
              <a:rPr lang="en-US" dirty="0">
                <a:latin typeface="Courier New" pitchFamily="49" charset="0"/>
                <a:cs typeface="Courier New" pitchFamily="49" charset="0"/>
              </a:rPr>
              <a:t>  = </a:t>
            </a:r>
            <a:r>
              <a:rPr lang="en-US" dirty="0" err="1">
                <a:latin typeface="Courier New" pitchFamily="49" charset="0"/>
                <a:cs typeface="Courier New" pitchFamily="49" charset="0"/>
              </a:rPr>
              <a:t>ir.pc</a:t>
            </a:r>
            <a:r>
              <a:rPr lang="en-US" dirty="0">
                <a:latin typeface="Courier New" pitchFamily="49" charset="0"/>
                <a:cs typeface="Courier New" pitchFamily="49" charset="0"/>
              </a:rPr>
              <a:t>; </a:t>
            </a:r>
          </a:p>
          <a:p>
            <a:pPr marL="342900" indent="-342900">
              <a:buClr>
                <a:schemeClr val="hlink"/>
              </a:buClr>
              <a:buSzPct val="110000"/>
              <a:buFont typeface="Wingdings" pitchFamily="2" charset="2"/>
              <a:buNone/>
            </a:pPr>
            <a:r>
              <a:rPr lang="en-US" b="1" dirty="0">
                <a:latin typeface="Courier New" pitchFamily="49" charset="0"/>
                <a:cs typeface="Courier New" pitchFamily="49" charset="0"/>
              </a:rPr>
              <a:t>    let</a:t>
            </a:r>
            <a:r>
              <a:rPr lang="en-US" dirty="0">
                <a:latin typeface="Courier New" pitchFamily="49" charset="0"/>
                <a:cs typeface="Courier New" pitchFamily="49" charset="0"/>
              </a:rPr>
              <a:t> </a:t>
            </a:r>
            <a:r>
              <a:rPr lang="en-US" dirty="0" err="1">
                <a:latin typeface="Courier New" pitchFamily="49" charset="0"/>
                <a:cs typeface="Courier New" pitchFamily="49" charset="0"/>
              </a:rPr>
              <a:t>inst</a:t>
            </a:r>
            <a:r>
              <a:rPr lang="en-US" dirty="0">
                <a:latin typeface="Courier New" pitchFamily="49" charset="0"/>
                <a:cs typeface="Courier New" pitchFamily="49" charset="0"/>
              </a:rPr>
              <a:t>  = </a:t>
            </a:r>
            <a:r>
              <a:rPr lang="en-US" dirty="0" err="1">
                <a:latin typeface="Courier New" pitchFamily="49" charset="0"/>
                <a:cs typeface="Courier New" pitchFamily="49" charset="0"/>
              </a:rPr>
              <a:t>ir.inst</a:t>
            </a:r>
            <a:r>
              <a:rPr lang="en-US" dirty="0">
                <a:latin typeface="Courier New" pitchFamily="49" charset="0"/>
                <a:cs typeface="Courier New" pitchFamily="49" charset="0"/>
              </a:rPr>
              <a:t>; </a:t>
            </a:r>
          </a:p>
          <a:p>
            <a:pPr marL="342900" indent="-342900">
              <a:spcBef>
                <a:spcPct val="20000"/>
              </a:spcBef>
              <a:buClr>
                <a:schemeClr val="hlink"/>
              </a:buClr>
              <a:buSzPct val="110000"/>
              <a:buNone/>
            </a:pP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let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eInst</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decodeExecute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irpc</a:t>
            </a:r>
            <a:r>
              <a:rPr lang="en-US" dirty="0" smtClean="0">
                <a:latin typeface="Courier New" pitchFamily="49" charset="0"/>
                <a:cs typeface="Courier New" pitchFamily="49" charset="0"/>
              </a:rPr>
              <a:t>, inst, </a:t>
            </a:r>
            <a:r>
              <a:rPr lang="en-US" dirty="0" err="1" smtClean="0">
                <a:latin typeface="Courier New" pitchFamily="49" charset="0"/>
                <a:cs typeface="Courier New" pitchFamily="49" charset="0"/>
              </a:rPr>
              <a:t>rf</a:t>
            </a:r>
            <a:r>
              <a:rPr lang="en-US" dirty="0" smtClean="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let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memData</a:t>
            </a:r>
            <a:r>
              <a:rPr lang="en-US" dirty="0" smtClean="0">
                <a:latin typeface="Courier New" pitchFamily="49" charset="0"/>
                <a:cs typeface="Courier New" pitchFamily="49" charset="0"/>
              </a:rPr>
              <a:t> &lt;- </a:t>
            </a:r>
            <a:r>
              <a:rPr lang="en-US" dirty="0" err="1" smtClean="0">
                <a:latin typeface="Courier New" pitchFamily="49" charset="0"/>
                <a:cs typeface="Courier New" pitchFamily="49" charset="0"/>
              </a:rPr>
              <a:t>dMemAction</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eInst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mem</a:t>
            </a:r>
            <a:r>
              <a:rPr lang="en-US" dirty="0" smtClean="0">
                <a:latin typeface="Courier New" pitchFamily="49" charset="0"/>
                <a:cs typeface="Courier New" pitchFamily="49" charset="0"/>
              </a:rPr>
              <a:t>);</a:t>
            </a:r>
          </a:p>
          <a:p>
            <a:pPr marL="342900" indent="-342900">
              <a:buClr>
                <a:schemeClr val="hlink"/>
              </a:buClr>
              <a:buSzPct val="110000"/>
              <a:buFont typeface="Wingdings" pitchFamily="2" charset="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regUpdate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eInst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memData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rf</a:t>
            </a:r>
            <a:r>
              <a:rPr lang="en-US" dirty="0" smtClean="0">
                <a:latin typeface="Courier New" pitchFamily="49" charset="0"/>
                <a:cs typeface="Courier New" pitchFamily="49" charset="0"/>
              </a:rPr>
              <a:t>);</a:t>
            </a:r>
          </a:p>
          <a:p>
            <a:pPr marL="342900" indent="-342900">
              <a:buClr>
                <a:schemeClr val="hlink"/>
              </a:buClr>
              <a:buSzPct val="110000"/>
              <a:buFont typeface="Wingdings" pitchFamily="2" charset="2"/>
              <a:buNone/>
            </a:pPr>
            <a:r>
              <a:rPr lang="en-US" dirty="0" smtClean="0">
                <a:latin typeface="Courier New" pitchFamily="49" charset="0"/>
                <a:cs typeface="Courier New" pitchFamily="49" charset="0"/>
              </a:rPr>
              <a:t>    pc </a:t>
            </a:r>
            <a:r>
              <a:rPr lang="en-US" dirty="0">
                <a:latin typeface="Courier New" pitchFamily="49" charset="0"/>
                <a:cs typeface="Courier New" pitchFamily="49" charset="0"/>
              </a:rPr>
              <a:t>&lt;= </a:t>
            </a:r>
            <a:r>
              <a:rPr lang="en-US" dirty="0" err="1">
                <a:latin typeface="Courier New" pitchFamily="49" charset="0"/>
                <a:cs typeface="Courier New" pitchFamily="49" charset="0"/>
              </a:rPr>
              <a:t>eInst.brTaken</a:t>
            </a:r>
            <a:r>
              <a:rPr lang="en-US" dirty="0">
                <a:latin typeface="Courier New" pitchFamily="49" charset="0"/>
                <a:cs typeface="Courier New" pitchFamily="49" charset="0"/>
              </a:rPr>
              <a:t> ? </a:t>
            </a:r>
            <a:r>
              <a:rPr lang="en-US" dirty="0" err="1">
                <a:latin typeface="Courier New" pitchFamily="49" charset="0"/>
                <a:cs typeface="Courier New" pitchFamily="49" charset="0"/>
              </a:rPr>
              <a:t>eInst.addr</a:t>
            </a:r>
            <a:r>
              <a:rPr lang="en-US" dirty="0">
                <a:latin typeface="Courier New" pitchFamily="49" charset="0"/>
                <a:cs typeface="Courier New" pitchFamily="49" charset="0"/>
              </a:rPr>
              <a:t> : pc + 4;</a:t>
            </a:r>
          </a:p>
          <a:p>
            <a:pPr marL="342900" indent="-342900">
              <a:buClr>
                <a:schemeClr val="hlink"/>
              </a:buClr>
              <a:buSzPct val="110000"/>
              <a:buFont typeface="Wingdings" pitchFamily="2" charset="2"/>
              <a:buNone/>
            </a:pPr>
            <a:r>
              <a:rPr lang="en-US" dirty="0">
                <a:latin typeface="Courier New" pitchFamily="49" charset="0"/>
                <a:cs typeface="Courier New" pitchFamily="49" charset="0"/>
              </a:rPr>
              <a:t>    stage &lt;= Fetch;</a:t>
            </a:r>
          </a:p>
          <a:p>
            <a:pPr marL="342900" indent="-342900">
              <a:buClr>
                <a:schemeClr val="hlink"/>
              </a:buClr>
              <a:buSzPct val="110000"/>
              <a:buFont typeface="Wingdings" pitchFamily="2" charset="2"/>
              <a:buNone/>
            </a:pPr>
            <a:r>
              <a:rPr lang="en-US" dirty="0">
                <a:latin typeface="Courier New" pitchFamily="49" charset="0"/>
                <a:cs typeface="Courier New" pitchFamily="49" charset="0"/>
              </a:rPr>
              <a:t>  </a:t>
            </a:r>
            <a:r>
              <a:rPr lang="en-US" b="1" dirty="0" err="1" smtClean="0">
                <a:latin typeface="Courier New" pitchFamily="49" charset="0"/>
                <a:cs typeface="Courier New" pitchFamily="49" charset="0"/>
              </a:rPr>
              <a:t>endrule</a:t>
            </a:r>
            <a:r>
              <a:rPr lang="en-US" b="1" dirty="0" smtClean="0">
                <a:latin typeface="Courier New" pitchFamily="49" charset="0"/>
                <a:cs typeface="Courier New" pitchFamily="49" charset="0"/>
              </a:rPr>
              <a:t>    </a:t>
            </a:r>
          </a:p>
          <a:p>
            <a:pPr marL="342900" indent="-342900">
              <a:buClr>
                <a:schemeClr val="hlink"/>
              </a:buClr>
              <a:buSzPct val="110000"/>
              <a:buFont typeface="Wingdings" pitchFamily="2" charset="2"/>
              <a:buNone/>
            </a:pPr>
            <a:r>
              <a:rPr lang="en-US" b="1" dirty="0" err="1" smtClean="0">
                <a:latin typeface="Courier New" pitchFamily="49" charset="0"/>
                <a:cs typeface="Courier New" pitchFamily="49" charset="0"/>
              </a:rPr>
              <a:t>endmodule</a:t>
            </a:r>
            <a:endParaRPr lang="en-US" b="1" dirty="0">
              <a:latin typeface="Courier New" pitchFamily="49" charset="0"/>
              <a:cs typeface="Courier New" pitchFamily="49" charset="0"/>
            </a:endParaRPr>
          </a:p>
        </p:txBody>
      </p:sp>
      <p:sp>
        <p:nvSpPr>
          <p:cNvPr id="10" name="Date Placeholder 9"/>
          <p:cNvSpPr>
            <a:spLocks noGrp="1"/>
          </p:cNvSpPr>
          <p:nvPr>
            <p:ph type="dt" sz="half" idx="10"/>
          </p:nvPr>
        </p:nvSpPr>
        <p:spPr/>
        <p:txBody>
          <a:bodyPr/>
          <a:lstStyle/>
          <a:p>
            <a:pPr>
              <a:defRPr/>
            </a:pPr>
            <a:r>
              <a:rPr lang="en-US" smtClean="0"/>
              <a:t>1/9/2013</a:t>
            </a:r>
            <a:endParaRPr lang="en-US" dirty="0"/>
          </a:p>
        </p:txBody>
      </p:sp>
      <p:sp>
        <p:nvSpPr>
          <p:cNvPr id="12" name="Footer Placeholder 11"/>
          <p:cNvSpPr>
            <a:spLocks noGrp="1"/>
          </p:cNvSpPr>
          <p:nvPr>
            <p:ph type="ftr" sz="quarter" idx="12"/>
          </p:nvPr>
        </p:nvSpPr>
        <p:spPr/>
        <p:txBody>
          <a:bodyPr/>
          <a:lstStyle/>
          <a:p>
            <a:pPr>
              <a:defRPr/>
            </a:pPr>
            <a:r>
              <a:rPr lang="en-US" smtClean="0"/>
              <a:t>Bluespec at Beihang</a:t>
            </a:r>
            <a:endParaRPr lang="en-US" dirty="0"/>
          </a:p>
        </p:txBody>
      </p:sp>
      <p:sp>
        <p:nvSpPr>
          <p:cNvPr id="7" name="Slide Number Placeholder 6"/>
          <p:cNvSpPr>
            <a:spLocks noGrp="1"/>
          </p:cNvSpPr>
          <p:nvPr>
            <p:ph type="sldNum" sz="quarter" idx="11"/>
          </p:nvPr>
        </p:nvSpPr>
        <p:spPr/>
        <p:txBody>
          <a:bodyPr/>
          <a:lstStyle/>
          <a:p>
            <a:pPr>
              <a:defRPr/>
            </a:pPr>
            <a:fld id="{AF8DE962-9F3D-434C-AD0C-21A4956FF389}"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4"/>
          <p:cNvSpPr>
            <a:spLocks noGrp="1" noChangeArrowheads="1"/>
          </p:cNvSpPr>
          <p:nvPr>
            <p:ph type="title" idx="4294967295"/>
          </p:nvPr>
        </p:nvSpPr>
        <p:spPr>
          <a:xfrm>
            <a:off x="609600" y="304800"/>
            <a:ext cx="8226056" cy="1143000"/>
          </a:xfrm>
        </p:spPr>
        <p:txBody>
          <a:bodyPr/>
          <a:lstStyle/>
          <a:p>
            <a:pPr eaLnBrk="1" hangingPunct="1"/>
            <a:r>
              <a:rPr lang="en-US" sz="3600" dirty="0" smtClean="0"/>
              <a:t>Two-Cycle SMIPS: </a:t>
            </a:r>
            <a:r>
              <a:rPr lang="en-US" sz="2400" i="1" dirty="0" smtClean="0"/>
              <a:t>Analysis</a:t>
            </a:r>
            <a:r>
              <a:rPr lang="en-US" sz="3600" dirty="0" smtClean="0"/>
              <a:t> </a:t>
            </a:r>
            <a:endParaRPr lang="en-US" sz="2800" dirty="0" smtClean="0"/>
          </a:p>
        </p:txBody>
      </p:sp>
      <p:sp>
        <p:nvSpPr>
          <p:cNvPr id="50179" name="Rectangle 17"/>
          <p:cNvSpPr>
            <a:spLocks noChangeArrowheads="1"/>
          </p:cNvSpPr>
          <p:nvPr/>
        </p:nvSpPr>
        <p:spPr bwMode="auto">
          <a:xfrm>
            <a:off x="1074738" y="2762988"/>
            <a:ext cx="452437" cy="944562"/>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r>
              <a:rPr lang="en-US">
                <a:latin typeface="Verdana" pitchFamily="-96" charset="0"/>
              </a:rPr>
              <a:t>PC</a:t>
            </a:r>
          </a:p>
        </p:txBody>
      </p:sp>
      <p:sp>
        <p:nvSpPr>
          <p:cNvPr id="50180" name="Rectangle 17"/>
          <p:cNvSpPr>
            <a:spLocks noChangeArrowheads="1"/>
          </p:cNvSpPr>
          <p:nvPr/>
        </p:nvSpPr>
        <p:spPr bwMode="auto">
          <a:xfrm>
            <a:off x="1538288" y="4298100"/>
            <a:ext cx="1101725" cy="944563"/>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r>
              <a:rPr lang="en-US">
                <a:latin typeface="Verdana" pitchFamily="-96" charset="0"/>
              </a:rPr>
              <a:t>Inst</a:t>
            </a:r>
          </a:p>
          <a:p>
            <a:pPr algn="ctr">
              <a:lnSpc>
                <a:spcPct val="90000"/>
              </a:lnSpc>
              <a:spcBef>
                <a:spcPct val="25000"/>
              </a:spcBef>
              <a:buClr>
                <a:schemeClr val="bg1"/>
              </a:buClr>
              <a:buSzPct val="100000"/>
              <a:buFont typeface="Wingdings" pitchFamily="-96" charset="2"/>
              <a:buNone/>
              <a:defRPr/>
            </a:pPr>
            <a:r>
              <a:rPr lang="en-US">
                <a:latin typeface="Verdana" pitchFamily="-96" charset="0"/>
              </a:rPr>
              <a:t>Memory</a:t>
            </a:r>
          </a:p>
        </p:txBody>
      </p:sp>
      <p:sp>
        <p:nvSpPr>
          <p:cNvPr id="41988" name="Rectangle 17"/>
          <p:cNvSpPr>
            <a:spLocks noChangeArrowheads="1"/>
          </p:cNvSpPr>
          <p:nvPr/>
        </p:nvSpPr>
        <p:spPr bwMode="auto">
          <a:xfrm>
            <a:off x="3829050" y="2772513"/>
            <a:ext cx="1101725" cy="944562"/>
          </a:xfrm>
          <a:prstGeom prst="rect">
            <a:avLst/>
          </a:prstGeom>
          <a:no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Decode</a:t>
            </a:r>
          </a:p>
        </p:txBody>
      </p:sp>
      <p:sp>
        <p:nvSpPr>
          <p:cNvPr id="50182" name="Rectangle 17"/>
          <p:cNvSpPr>
            <a:spLocks noChangeArrowheads="1"/>
          </p:cNvSpPr>
          <p:nvPr/>
        </p:nvSpPr>
        <p:spPr bwMode="auto">
          <a:xfrm>
            <a:off x="4956175" y="1445363"/>
            <a:ext cx="3217863" cy="711200"/>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r>
              <a:rPr lang="en-US">
                <a:latin typeface="Verdana" pitchFamily="-96" charset="0"/>
              </a:rPr>
              <a:t>Register File</a:t>
            </a:r>
          </a:p>
        </p:txBody>
      </p:sp>
      <p:sp>
        <p:nvSpPr>
          <p:cNvPr id="41990" name="Rectangle 17"/>
          <p:cNvSpPr>
            <a:spLocks noChangeArrowheads="1"/>
          </p:cNvSpPr>
          <p:nvPr/>
        </p:nvSpPr>
        <p:spPr bwMode="auto">
          <a:xfrm>
            <a:off x="5967413" y="2766163"/>
            <a:ext cx="1101725" cy="944562"/>
          </a:xfrm>
          <a:prstGeom prst="rect">
            <a:avLst/>
          </a:prstGeom>
          <a:no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Execute</a:t>
            </a:r>
          </a:p>
        </p:txBody>
      </p:sp>
      <p:sp>
        <p:nvSpPr>
          <p:cNvPr id="50184" name="Rectangle 17"/>
          <p:cNvSpPr>
            <a:spLocks noChangeArrowheads="1"/>
          </p:cNvSpPr>
          <p:nvPr/>
        </p:nvSpPr>
        <p:spPr bwMode="auto">
          <a:xfrm>
            <a:off x="7065963" y="4269525"/>
            <a:ext cx="1101725" cy="944563"/>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r>
              <a:rPr lang="en-US">
                <a:latin typeface="Verdana" pitchFamily="-96" charset="0"/>
              </a:rPr>
              <a:t>Data</a:t>
            </a:r>
          </a:p>
          <a:p>
            <a:pPr algn="ctr">
              <a:lnSpc>
                <a:spcPct val="90000"/>
              </a:lnSpc>
              <a:spcBef>
                <a:spcPct val="25000"/>
              </a:spcBef>
              <a:buClr>
                <a:schemeClr val="bg1"/>
              </a:buClr>
              <a:buSzPct val="100000"/>
              <a:buFont typeface="Wingdings" pitchFamily="-96" charset="2"/>
              <a:buNone/>
              <a:defRPr/>
            </a:pPr>
            <a:r>
              <a:rPr lang="en-US">
                <a:latin typeface="Verdana" pitchFamily="-96" charset="0"/>
              </a:rPr>
              <a:t>Memory</a:t>
            </a:r>
          </a:p>
        </p:txBody>
      </p:sp>
      <p:sp>
        <p:nvSpPr>
          <p:cNvPr id="41992" name="Line 8"/>
          <p:cNvSpPr>
            <a:spLocks noChangeShapeType="1"/>
          </p:cNvSpPr>
          <p:nvPr/>
        </p:nvSpPr>
        <p:spPr bwMode="auto">
          <a:xfrm>
            <a:off x="5654675" y="3540863"/>
            <a:ext cx="311150" cy="0"/>
          </a:xfrm>
          <a:prstGeom prst="line">
            <a:avLst/>
          </a:prstGeom>
          <a:noFill/>
          <a:ln w="25400">
            <a:solidFill>
              <a:schemeClr val="tx1"/>
            </a:solidFill>
            <a:round/>
            <a:headEnd/>
            <a:tailEnd type="triangle" w="lg" len="lg"/>
          </a:ln>
        </p:spPr>
        <p:txBody>
          <a:bodyPr/>
          <a:lstStyle/>
          <a:p>
            <a:endParaRPr lang="en-US"/>
          </a:p>
        </p:txBody>
      </p:sp>
      <p:sp>
        <p:nvSpPr>
          <p:cNvPr id="41993" name="Line 8"/>
          <p:cNvSpPr>
            <a:spLocks noChangeShapeType="1"/>
          </p:cNvSpPr>
          <p:nvPr/>
        </p:nvSpPr>
        <p:spPr bwMode="auto">
          <a:xfrm>
            <a:off x="4940300" y="3328138"/>
            <a:ext cx="1023938" cy="0"/>
          </a:xfrm>
          <a:prstGeom prst="line">
            <a:avLst/>
          </a:prstGeom>
          <a:noFill/>
          <a:ln w="25400">
            <a:solidFill>
              <a:schemeClr val="tx1"/>
            </a:solidFill>
            <a:round/>
            <a:headEnd/>
            <a:tailEnd type="triangle" w="lg" len="lg"/>
          </a:ln>
        </p:spPr>
        <p:txBody>
          <a:bodyPr/>
          <a:lstStyle/>
          <a:p>
            <a:endParaRPr lang="en-US"/>
          </a:p>
        </p:txBody>
      </p:sp>
      <p:sp>
        <p:nvSpPr>
          <p:cNvPr id="41994" name="Line 8"/>
          <p:cNvSpPr>
            <a:spLocks noChangeShapeType="1"/>
          </p:cNvSpPr>
          <p:nvPr/>
        </p:nvSpPr>
        <p:spPr bwMode="auto">
          <a:xfrm>
            <a:off x="5670550" y="2936025"/>
            <a:ext cx="292100" cy="0"/>
          </a:xfrm>
          <a:prstGeom prst="line">
            <a:avLst/>
          </a:prstGeom>
          <a:noFill/>
          <a:ln w="25400">
            <a:solidFill>
              <a:schemeClr val="tx1"/>
            </a:solidFill>
            <a:round/>
            <a:headEnd/>
            <a:tailEnd type="triangle" w="lg" len="lg"/>
          </a:ln>
        </p:spPr>
        <p:txBody>
          <a:bodyPr/>
          <a:lstStyle/>
          <a:p>
            <a:endParaRPr lang="en-US"/>
          </a:p>
        </p:txBody>
      </p:sp>
      <p:sp>
        <p:nvSpPr>
          <p:cNvPr id="41995" name="Line 8"/>
          <p:cNvSpPr>
            <a:spLocks noChangeShapeType="1"/>
          </p:cNvSpPr>
          <p:nvPr/>
        </p:nvSpPr>
        <p:spPr bwMode="auto">
          <a:xfrm>
            <a:off x="5511800" y="3121763"/>
            <a:ext cx="457200" cy="0"/>
          </a:xfrm>
          <a:prstGeom prst="line">
            <a:avLst/>
          </a:prstGeom>
          <a:noFill/>
          <a:ln w="25400">
            <a:solidFill>
              <a:schemeClr val="tx1"/>
            </a:solidFill>
            <a:round/>
            <a:headEnd/>
            <a:tailEnd type="triangle" w="lg" len="lg"/>
          </a:ln>
        </p:spPr>
        <p:txBody>
          <a:bodyPr/>
          <a:lstStyle/>
          <a:p>
            <a:endParaRPr lang="en-US"/>
          </a:p>
        </p:txBody>
      </p:sp>
      <p:sp>
        <p:nvSpPr>
          <p:cNvPr id="41996" name="Line 14"/>
          <p:cNvSpPr>
            <a:spLocks noChangeShapeType="1"/>
          </p:cNvSpPr>
          <p:nvPr/>
        </p:nvSpPr>
        <p:spPr bwMode="auto">
          <a:xfrm flipV="1">
            <a:off x="5680075" y="2140688"/>
            <a:ext cx="0" cy="796925"/>
          </a:xfrm>
          <a:prstGeom prst="line">
            <a:avLst/>
          </a:prstGeom>
          <a:noFill/>
          <a:ln w="25400">
            <a:solidFill>
              <a:schemeClr val="tx1"/>
            </a:solidFill>
            <a:round/>
            <a:headEnd/>
            <a:tailEnd/>
          </a:ln>
        </p:spPr>
        <p:txBody>
          <a:bodyPr/>
          <a:lstStyle/>
          <a:p>
            <a:endParaRPr lang="en-US"/>
          </a:p>
        </p:txBody>
      </p:sp>
      <p:sp>
        <p:nvSpPr>
          <p:cNvPr id="41997" name="Line 15"/>
          <p:cNvSpPr>
            <a:spLocks noChangeShapeType="1"/>
          </p:cNvSpPr>
          <p:nvPr/>
        </p:nvSpPr>
        <p:spPr bwMode="auto">
          <a:xfrm flipV="1">
            <a:off x="5521325" y="2159738"/>
            <a:ext cx="0" cy="950912"/>
          </a:xfrm>
          <a:prstGeom prst="line">
            <a:avLst/>
          </a:prstGeom>
          <a:noFill/>
          <a:ln w="25400">
            <a:solidFill>
              <a:schemeClr val="tx1"/>
            </a:solidFill>
            <a:round/>
            <a:headEnd/>
            <a:tailEnd/>
          </a:ln>
        </p:spPr>
        <p:txBody>
          <a:bodyPr/>
          <a:lstStyle/>
          <a:p>
            <a:endParaRPr lang="en-US"/>
          </a:p>
        </p:txBody>
      </p:sp>
      <p:sp>
        <p:nvSpPr>
          <p:cNvPr id="41998" name="Line 8"/>
          <p:cNvSpPr>
            <a:spLocks noChangeShapeType="1"/>
          </p:cNvSpPr>
          <p:nvPr/>
        </p:nvSpPr>
        <p:spPr bwMode="auto">
          <a:xfrm rot="5400000">
            <a:off x="1350962" y="3875826"/>
            <a:ext cx="841375" cy="0"/>
          </a:xfrm>
          <a:prstGeom prst="line">
            <a:avLst/>
          </a:prstGeom>
          <a:noFill/>
          <a:ln w="25400">
            <a:solidFill>
              <a:schemeClr val="tx1"/>
            </a:solidFill>
            <a:round/>
            <a:headEnd/>
            <a:tailEnd type="triangle" w="lg" len="lg"/>
          </a:ln>
        </p:spPr>
        <p:txBody>
          <a:bodyPr/>
          <a:lstStyle/>
          <a:p>
            <a:endParaRPr lang="en-US"/>
          </a:p>
        </p:txBody>
      </p:sp>
      <p:sp>
        <p:nvSpPr>
          <p:cNvPr id="41999" name="Line 17"/>
          <p:cNvSpPr>
            <a:spLocks noChangeShapeType="1"/>
          </p:cNvSpPr>
          <p:nvPr/>
        </p:nvSpPr>
        <p:spPr bwMode="auto">
          <a:xfrm rot="16200000" flipV="1">
            <a:off x="2100263" y="2888400"/>
            <a:ext cx="0" cy="1143000"/>
          </a:xfrm>
          <a:prstGeom prst="line">
            <a:avLst/>
          </a:prstGeom>
          <a:noFill/>
          <a:ln w="25400">
            <a:solidFill>
              <a:schemeClr val="tx1"/>
            </a:solidFill>
            <a:round/>
            <a:headEnd type="triangle" w="lg" len="lg"/>
            <a:tailEnd type="none" w="lg" len="lg"/>
          </a:ln>
        </p:spPr>
        <p:txBody>
          <a:bodyPr/>
          <a:lstStyle/>
          <a:p>
            <a:endParaRPr lang="en-US"/>
          </a:p>
        </p:txBody>
      </p:sp>
      <p:sp>
        <p:nvSpPr>
          <p:cNvPr id="42000" name="Line 8"/>
          <p:cNvSpPr>
            <a:spLocks noChangeShapeType="1"/>
          </p:cNvSpPr>
          <p:nvPr/>
        </p:nvSpPr>
        <p:spPr bwMode="auto">
          <a:xfrm rot="5400000">
            <a:off x="2091532" y="3959169"/>
            <a:ext cx="658812" cy="0"/>
          </a:xfrm>
          <a:prstGeom prst="line">
            <a:avLst/>
          </a:prstGeom>
          <a:noFill/>
          <a:ln w="25400">
            <a:solidFill>
              <a:schemeClr val="tx1"/>
            </a:solidFill>
            <a:round/>
            <a:headEnd/>
            <a:tailEnd type="none" w="lg" len="lg"/>
          </a:ln>
        </p:spPr>
        <p:txBody>
          <a:bodyPr/>
          <a:lstStyle/>
          <a:p>
            <a:endParaRPr lang="en-US"/>
          </a:p>
        </p:txBody>
      </p:sp>
      <p:sp>
        <p:nvSpPr>
          <p:cNvPr id="42001" name="Line 19"/>
          <p:cNvSpPr>
            <a:spLocks noChangeShapeType="1"/>
          </p:cNvSpPr>
          <p:nvPr/>
        </p:nvSpPr>
        <p:spPr bwMode="auto">
          <a:xfrm rot="16200000" flipV="1">
            <a:off x="2545557" y="3511493"/>
            <a:ext cx="0" cy="246063"/>
          </a:xfrm>
          <a:prstGeom prst="line">
            <a:avLst/>
          </a:prstGeom>
          <a:noFill/>
          <a:ln w="25400">
            <a:solidFill>
              <a:schemeClr val="tx1"/>
            </a:solidFill>
            <a:round/>
            <a:headEnd type="triangle" w="lg" len="lg"/>
            <a:tailEnd type="none" w="lg" len="lg"/>
          </a:ln>
        </p:spPr>
        <p:txBody>
          <a:bodyPr/>
          <a:lstStyle/>
          <a:p>
            <a:endParaRPr lang="en-US"/>
          </a:p>
        </p:txBody>
      </p:sp>
      <p:grpSp>
        <p:nvGrpSpPr>
          <p:cNvPr id="2" name="Group 20"/>
          <p:cNvGrpSpPr>
            <a:grpSpLocks/>
          </p:cNvGrpSpPr>
          <p:nvPr/>
        </p:nvGrpSpPr>
        <p:grpSpPr bwMode="auto">
          <a:xfrm>
            <a:off x="7058025" y="3421800"/>
            <a:ext cx="247650" cy="841375"/>
            <a:chOff x="1707" y="2541"/>
            <a:chExt cx="156" cy="530"/>
          </a:xfrm>
        </p:grpSpPr>
        <p:sp>
          <p:nvSpPr>
            <p:cNvPr id="42040" name="Line 8"/>
            <p:cNvSpPr>
              <a:spLocks noChangeShapeType="1"/>
            </p:cNvSpPr>
            <p:nvPr/>
          </p:nvSpPr>
          <p:spPr bwMode="auto">
            <a:xfrm rot="16200000" flipH="1">
              <a:off x="1598" y="2806"/>
              <a:ext cx="530" cy="0"/>
            </a:xfrm>
            <a:prstGeom prst="line">
              <a:avLst/>
            </a:prstGeom>
            <a:noFill/>
            <a:ln w="25400">
              <a:solidFill>
                <a:schemeClr val="tx1"/>
              </a:solidFill>
              <a:round/>
              <a:headEnd/>
              <a:tailEnd type="triangle" w="lg" len="lg"/>
            </a:ln>
          </p:spPr>
          <p:txBody>
            <a:bodyPr/>
            <a:lstStyle/>
            <a:p>
              <a:endParaRPr lang="en-US"/>
            </a:p>
          </p:txBody>
        </p:sp>
        <p:sp>
          <p:nvSpPr>
            <p:cNvPr id="42041" name="Line 22"/>
            <p:cNvSpPr>
              <a:spLocks noChangeShapeType="1"/>
            </p:cNvSpPr>
            <p:nvPr/>
          </p:nvSpPr>
          <p:spPr bwMode="auto">
            <a:xfrm rot="5400000" flipH="1" flipV="1">
              <a:off x="1785" y="2466"/>
              <a:ext cx="0" cy="155"/>
            </a:xfrm>
            <a:prstGeom prst="line">
              <a:avLst/>
            </a:prstGeom>
            <a:noFill/>
            <a:ln w="25400">
              <a:solidFill>
                <a:schemeClr val="tx1"/>
              </a:solidFill>
              <a:round/>
              <a:headEnd/>
              <a:tailEnd/>
            </a:ln>
          </p:spPr>
          <p:txBody>
            <a:bodyPr/>
            <a:lstStyle/>
            <a:p>
              <a:endParaRPr lang="en-US"/>
            </a:p>
          </p:txBody>
        </p:sp>
      </p:grpSp>
      <p:sp>
        <p:nvSpPr>
          <p:cNvPr id="42003" name="Line 23"/>
          <p:cNvSpPr>
            <a:spLocks noChangeShapeType="1"/>
          </p:cNvSpPr>
          <p:nvPr/>
        </p:nvSpPr>
        <p:spPr bwMode="auto">
          <a:xfrm rot="16200000" flipV="1">
            <a:off x="4541044" y="2755844"/>
            <a:ext cx="0" cy="2239962"/>
          </a:xfrm>
          <a:prstGeom prst="line">
            <a:avLst/>
          </a:prstGeom>
          <a:noFill/>
          <a:ln w="25400">
            <a:solidFill>
              <a:schemeClr val="tx1"/>
            </a:solidFill>
            <a:round/>
            <a:headEnd/>
            <a:tailEnd/>
          </a:ln>
        </p:spPr>
        <p:txBody>
          <a:bodyPr/>
          <a:lstStyle/>
          <a:p>
            <a:endParaRPr lang="en-US"/>
          </a:p>
        </p:txBody>
      </p:sp>
      <p:sp>
        <p:nvSpPr>
          <p:cNvPr id="42004" name="Line 24"/>
          <p:cNvSpPr>
            <a:spLocks noChangeShapeType="1"/>
          </p:cNvSpPr>
          <p:nvPr/>
        </p:nvSpPr>
        <p:spPr bwMode="auto">
          <a:xfrm flipV="1">
            <a:off x="5657850" y="3537688"/>
            <a:ext cx="0" cy="338137"/>
          </a:xfrm>
          <a:prstGeom prst="line">
            <a:avLst/>
          </a:prstGeom>
          <a:noFill/>
          <a:ln w="25400">
            <a:solidFill>
              <a:schemeClr val="tx1"/>
            </a:solidFill>
            <a:round/>
            <a:headEnd/>
            <a:tailEnd/>
          </a:ln>
        </p:spPr>
        <p:txBody>
          <a:bodyPr/>
          <a:lstStyle/>
          <a:p>
            <a:endParaRPr lang="en-US"/>
          </a:p>
        </p:txBody>
      </p:sp>
      <p:sp>
        <p:nvSpPr>
          <p:cNvPr id="42005" name="Line 8"/>
          <p:cNvSpPr>
            <a:spLocks noChangeShapeType="1"/>
          </p:cNvSpPr>
          <p:nvPr/>
        </p:nvSpPr>
        <p:spPr bwMode="auto">
          <a:xfrm flipH="1">
            <a:off x="4926013" y="2932850"/>
            <a:ext cx="292100" cy="0"/>
          </a:xfrm>
          <a:prstGeom prst="line">
            <a:avLst/>
          </a:prstGeom>
          <a:noFill/>
          <a:ln w="25400">
            <a:solidFill>
              <a:schemeClr val="tx1"/>
            </a:solidFill>
            <a:round/>
            <a:headEnd/>
            <a:tailEnd type="none" w="lg" len="lg"/>
          </a:ln>
        </p:spPr>
        <p:txBody>
          <a:bodyPr/>
          <a:lstStyle/>
          <a:p>
            <a:endParaRPr lang="en-US"/>
          </a:p>
        </p:txBody>
      </p:sp>
      <p:sp>
        <p:nvSpPr>
          <p:cNvPr id="42006" name="Line 8"/>
          <p:cNvSpPr>
            <a:spLocks noChangeShapeType="1"/>
          </p:cNvSpPr>
          <p:nvPr/>
        </p:nvSpPr>
        <p:spPr bwMode="auto">
          <a:xfrm flipH="1">
            <a:off x="4919663" y="3118588"/>
            <a:ext cx="457200" cy="0"/>
          </a:xfrm>
          <a:prstGeom prst="line">
            <a:avLst/>
          </a:prstGeom>
          <a:noFill/>
          <a:ln w="25400">
            <a:solidFill>
              <a:schemeClr val="tx1"/>
            </a:solidFill>
            <a:round/>
            <a:headEnd/>
            <a:tailEnd type="none" w="lg" len="lg"/>
          </a:ln>
        </p:spPr>
        <p:txBody>
          <a:bodyPr/>
          <a:lstStyle/>
          <a:p>
            <a:endParaRPr lang="en-US"/>
          </a:p>
        </p:txBody>
      </p:sp>
      <p:sp>
        <p:nvSpPr>
          <p:cNvPr id="42007" name="Line 27"/>
          <p:cNvSpPr>
            <a:spLocks noChangeShapeType="1"/>
          </p:cNvSpPr>
          <p:nvPr/>
        </p:nvSpPr>
        <p:spPr bwMode="auto">
          <a:xfrm flipH="1" flipV="1">
            <a:off x="5208588" y="2159738"/>
            <a:ext cx="0" cy="776287"/>
          </a:xfrm>
          <a:prstGeom prst="line">
            <a:avLst/>
          </a:prstGeom>
          <a:noFill/>
          <a:ln w="25400">
            <a:solidFill>
              <a:schemeClr val="tx1"/>
            </a:solidFill>
            <a:round/>
            <a:headEnd/>
            <a:tailEnd type="triangle" w="lg" len="lg"/>
          </a:ln>
        </p:spPr>
        <p:txBody>
          <a:bodyPr/>
          <a:lstStyle/>
          <a:p>
            <a:endParaRPr lang="en-US"/>
          </a:p>
        </p:txBody>
      </p:sp>
      <p:sp>
        <p:nvSpPr>
          <p:cNvPr id="42008" name="Line 28"/>
          <p:cNvSpPr>
            <a:spLocks noChangeShapeType="1"/>
          </p:cNvSpPr>
          <p:nvPr/>
        </p:nvSpPr>
        <p:spPr bwMode="auto">
          <a:xfrm flipH="1" flipV="1">
            <a:off x="5367338" y="2156563"/>
            <a:ext cx="0" cy="950912"/>
          </a:xfrm>
          <a:prstGeom prst="line">
            <a:avLst/>
          </a:prstGeom>
          <a:noFill/>
          <a:ln w="25400">
            <a:solidFill>
              <a:schemeClr val="tx1"/>
            </a:solidFill>
            <a:round/>
            <a:headEnd/>
            <a:tailEnd type="triangle" w="lg" len="lg"/>
          </a:ln>
        </p:spPr>
        <p:txBody>
          <a:bodyPr/>
          <a:lstStyle/>
          <a:p>
            <a:endParaRPr lang="en-US"/>
          </a:p>
        </p:txBody>
      </p:sp>
      <p:sp>
        <p:nvSpPr>
          <p:cNvPr id="42009" name="AutoShape 10"/>
          <p:cNvSpPr>
            <a:spLocks noChangeArrowheads="1"/>
          </p:cNvSpPr>
          <p:nvPr/>
        </p:nvSpPr>
        <p:spPr bwMode="auto">
          <a:xfrm rot="10800000" flipH="1">
            <a:off x="7666038" y="2485175"/>
            <a:ext cx="561975" cy="230188"/>
          </a:xfrm>
          <a:prstGeom prst="flowChartManualOperation">
            <a:avLst/>
          </a:prstGeom>
          <a:solidFill>
            <a:schemeClr val="bg1"/>
          </a:solidFill>
          <a:ln w="25400">
            <a:solidFill>
              <a:schemeClr val="tx1"/>
            </a:solidFill>
            <a:miter lim="800000"/>
            <a:headEnd/>
            <a:tailEnd/>
          </a:ln>
        </p:spPr>
        <p:txBody>
          <a:bodyPr rot="10800000" wrap="none" anchor="ctr"/>
          <a:lstStyle/>
          <a:p>
            <a:pPr algn="ctr">
              <a:lnSpc>
                <a:spcPct val="90000"/>
              </a:lnSpc>
              <a:spcBef>
                <a:spcPct val="25000"/>
              </a:spcBef>
              <a:buClr>
                <a:schemeClr val="bg1"/>
              </a:buClr>
              <a:buSzPct val="100000"/>
              <a:buFont typeface="Wingdings" pitchFamily="2" charset="2"/>
              <a:buNone/>
            </a:pPr>
            <a:endParaRPr lang="en-US" sz="900"/>
          </a:p>
        </p:txBody>
      </p:sp>
      <p:sp>
        <p:nvSpPr>
          <p:cNvPr id="42010" name="Line 30"/>
          <p:cNvSpPr>
            <a:spLocks noChangeShapeType="1"/>
          </p:cNvSpPr>
          <p:nvPr/>
        </p:nvSpPr>
        <p:spPr bwMode="auto">
          <a:xfrm flipH="1" flipV="1">
            <a:off x="8032750" y="2707425"/>
            <a:ext cx="0" cy="1554163"/>
          </a:xfrm>
          <a:prstGeom prst="line">
            <a:avLst/>
          </a:prstGeom>
          <a:noFill/>
          <a:ln w="25400">
            <a:solidFill>
              <a:schemeClr val="tx1"/>
            </a:solidFill>
            <a:round/>
            <a:headEnd/>
            <a:tailEnd type="triangle" w="lg" len="lg"/>
          </a:ln>
        </p:spPr>
        <p:txBody>
          <a:bodyPr/>
          <a:lstStyle/>
          <a:p>
            <a:endParaRPr lang="en-US"/>
          </a:p>
        </p:txBody>
      </p:sp>
      <p:sp>
        <p:nvSpPr>
          <p:cNvPr id="42011" name="Line 31"/>
          <p:cNvSpPr>
            <a:spLocks noChangeShapeType="1"/>
          </p:cNvSpPr>
          <p:nvPr/>
        </p:nvSpPr>
        <p:spPr bwMode="auto">
          <a:xfrm flipH="1" flipV="1">
            <a:off x="7947025" y="2153388"/>
            <a:ext cx="0" cy="320675"/>
          </a:xfrm>
          <a:prstGeom prst="line">
            <a:avLst/>
          </a:prstGeom>
          <a:noFill/>
          <a:ln w="25400">
            <a:solidFill>
              <a:schemeClr val="tx1"/>
            </a:solidFill>
            <a:round/>
            <a:headEnd/>
            <a:tailEnd type="triangle" w="lg" len="lg"/>
          </a:ln>
        </p:spPr>
        <p:txBody>
          <a:bodyPr/>
          <a:lstStyle/>
          <a:p>
            <a:endParaRPr lang="en-US"/>
          </a:p>
        </p:txBody>
      </p:sp>
      <p:sp>
        <p:nvSpPr>
          <p:cNvPr id="42012" name="Line 8"/>
          <p:cNvSpPr>
            <a:spLocks noChangeShapeType="1"/>
          </p:cNvSpPr>
          <p:nvPr/>
        </p:nvSpPr>
        <p:spPr bwMode="auto">
          <a:xfrm flipH="1">
            <a:off x="7072313" y="3120175"/>
            <a:ext cx="457200" cy="0"/>
          </a:xfrm>
          <a:prstGeom prst="line">
            <a:avLst/>
          </a:prstGeom>
          <a:noFill/>
          <a:ln w="25400">
            <a:solidFill>
              <a:schemeClr val="tx1"/>
            </a:solidFill>
            <a:round/>
            <a:headEnd/>
            <a:tailEnd type="none" w="lg" len="lg"/>
          </a:ln>
        </p:spPr>
        <p:txBody>
          <a:bodyPr/>
          <a:lstStyle/>
          <a:p>
            <a:endParaRPr lang="en-US"/>
          </a:p>
        </p:txBody>
      </p:sp>
      <p:sp>
        <p:nvSpPr>
          <p:cNvPr id="42013" name="Line 33"/>
          <p:cNvSpPr>
            <a:spLocks noChangeShapeType="1"/>
          </p:cNvSpPr>
          <p:nvPr/>
        </p:nvSpPr>
        <p:spPr bwMode="auto">
          <a:xfrm flipH="1" flipV="1">
            <a:off x="7519988" y="2158150"/>
            <a:ext cx="0" cy="950913"/>
          </a:xfrm>
          <a:prstGeom prst="line">
            <a:avLst/>
          </a:prstGeom>
          <a:noFill/>
          <a:ln w="25400">
            <a:solidFill>
              <a:schemeClr val="tx1"/>
            </a:solidFill>
            <a:round/>
            <a:headEnd/>
            <a:tailEnd type="triangle" w="lg" len="lg"/>
          </a:ln>
        </p:spPr>
        <p:txBody>
          <a:bodyPr/>
          <a:lstStyle/>
          <a:p>
            <a:endParaRPr lang="en-US"/>
          </a:p>
        </p:txBody>
      </p:sp>
      <p:sp>
        <p:nvSpPr>
          <p:cNvPr id="42014" name="Line 8"/>
          <p:cNvSpPr>
            <a:spLocks noChangeShapeType="1"/>
          </p:cNvSpPr>
          <p:nvPr/>
        </p:nvSpPr>
        <p:spPr bwMode="auto">
          <a:xfrm flipH="1">
            <a:off x="7059613" y="3280513"/>
            <a:ext cx="776287" cy="0"/>
          </a:xfrm>
          <a:prstGeom prst="line">
            <a:avLst/>
          </a:prstGeom>
          <a:noFill/>
          <a:ln w="25400">
            <a:solidFill>
              <a:schemeClr val="tx1"/>
            </a:solidFill>
            <a:round/>
            <a:headEnd/>
            <a:tailEnd type="none" w="lg" len="lg"/>
          </a:ln>
        </p:spPr>
        <p:txBody>
          <a:bodyPr/>
          <a:lstStyle/>
          <a:p>
            <a:endParaRPr lang="en-US"/>
          </a:p>
        </p:txBody>
      </p:sp>
      <p:sp>
        <p:nvSpPr>
          <p:cNvPr id="42015" name="Line 35"/>
          <p:cNvSpPr>
            <a:spLocks noChangeShapeType="1"/>
          </p:cNvSpPr>
          <p:nvPr/>
        </p:nvSpPr>
        <p:spPr bwMode="auto">
          <a:xfrm flipH="1" flipV="1">
            <a:off x="7827963" y="2721713"/>
            <a:ext cx="0" cy="557212"/>
          </a:xfrm>
          <a:prstGeom prst="line">
            <a:avLst/>
          </a:prstGeom>
          <a:noFill/>
          <a:ln w="25400">
            <a:solidFill>
              <a:schemeClr val="tx1"/>
            </a:solidFill>
            <a:round/>
            <a:headEnd/>
            <a:tailEnd type="triangle" w="lg" len="lg"/>
          </a:ln>
        </p:spPr>
        <p:txBody>
          <a:bodyPr/>
          <a:lstStyle/>
          <a:p>
            <a:endParaRPr lang="en-US"/>
          </a:p>
        </p:txBody>
      </p:sp>
      <p:sp>
        <p:nvSpPr>
          <p:cNvPr id="42016" name="AutoShape 10"/>
          <p:cNvSpPr>
            <a:spLocks noChangeArrowheads="1"/>
          </p:cNvSpPr>
          <p:nvPr/>
        </p:nvSpPr>
        <p:spPr bwMode="auto">
          <a:xfrm rot="-5400000" flipH="1" flipV="1">
            <a:off x="1550194" y="2879669"/>
            <a:ext cx="561975" cy="230187"/>
          </a:xfrm>
          <a:prstGeom prst="flowChartManualOperation">
            <a:avLst/>
          </a:prstGeom>
          <a:solidFill>
            <a:schemeClr val="bg1"/>
          </a:solidFill>
          <a:ln w="25400">
            <a:solidFill>
              <a:schemeClr val="tx1"/>
            </a:solidFill>
            <a:miter lim="800000"/>
            <a:headEnd/>
            <a:tailEnd/>
          </a:ln>
        </p:spPr>
        <p:txBody>
          <a:bodyPr rot="10800000" vert="eaVert" wrap="none" anchor="ctr"/>
          <a:lstStyle/>
          <a:p>
            <a:pPr algn="ctr">
              <a:lnSpc>
                <a:spcPct val="90000"/>
              </a:lnSpc>
              <a:spcBef>
                <a:spcPct val="25000"/>
              </a:spcBef>
              <a:buClr>
                <a:schemeClr val="bg1"/>
              </a:buClr>
              <a:buSzPct val="100000"/>
              <a:buFont typeface="Wingdings" pitchFamily="2" charset="2"/>
              <a:buNone/>
            </a:pPr>
            <a:endParaRPr lang="en-US" sz="900"/>
          </a:p>
        </p:txBody>
      </p:sp>
      <p:sp>
        <p:nvSpPr>
          <p:cNvPr id="42017" name="Oval 37"/>
          <p:cNvSpPr>
            <a:spLocks noChangeArrowheads="1"/>
          </p:cNvSpPr>
          <p:nvPr/>
        </p:nvSpPr>
        <p:spPr bwMode="auto">
          <a:xfrm>
            <a:off x="2119313" y="2994763"/>
            <a:ext cx="287337" cy="287337"/>
          </a:xfrm>
          <a:prstGeom prst="ellipse">
            <a:avLst/>
          </a:prstGeom>
          <a:noFill/>
          <a:ln w="25400">
            <a:solidFill>
              <a:schemeClr val="tx1"/>
            </a:solidFill>
            <a:round/>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200"/>
              <a:t>+4</a:t>
            </a:r>
          </a:p>
        </p:txBody>
      </p:sp>
      <p:sp>
        <p:nvSpPr>
          <p:cNvPr id="42018" name="Line 8"/>
          <p:cNvSpPr>
            <a:spLocks noChangeShapeType="1"/>
          </p:cNvSpPr>
          <p:nvPr/>
        </p:nvSpPr>
        <p:spPr bwMode="auto">
          <a:xfrm rot="16200000" flipV="1">
            <a:off x="2156619" y="3374969"/>
            <a:ext cx="201612" cy="0"/>
          </a:xfrm>
          <a:prstGeom prst="line">
            <a:avLst/>
          </a:prstGeom>
          <a:noFill/>
          <a:ln w="25400">
            <a:solidFill>
              <a:schemeClr val="tx1"/>
            </a:solidFill>
            <a:round/>
            <a:headEnd/>
            <a:tailEnd type="triangle" w="lg" len="lg"/>
          </a:ln>
        </p:spPr>
        <p:txBody>
          <a:bodyPr/>
          <a:lstStyle/>
          <a:p>
            <a:endParaRPr lang="en-US"/>
          </a:p>
        </p:txBody>
      </p:sp>
      <p:sp>
        <p:nvSpPr>
          <p:cNvPr id="42019" name="Line 40"/>
          <p:cNvSpPr>
            <a:spLocks noChangeShapeType="1"/>
          </p:cNvSpPr>
          <p:nvPr/>
        </p:nvSpPr>
        <p:spPr bwMode="auto">
          <a:xfrm rot="16200000" flipH="1">
            <a:off x="1621632" y="2892368"/>
            <a:ext cx="0" cy="201613"/>
          </a:xfrm>
          <a:prstGeom prst="line">
            <a:avLst/>
          </a:prstGeom>
          <a:noFill/>
          <a:ln w="25400">
            <a:solidFill>
              <a:schemeClr val="tx1"/>
            </a:solidFill>
            <a:round/>
            <a:headEnd type="triangle" w="lg" len="lg"/>
            <a:tailEnd type="none" w="lg" len="lg"/>
          </a:ln>
        </p:spPr>
        <p:txBody>
          <a:bodyPr/>
          <a:lstStyle/>
          <a:p>
            <a:endParaRPr lang="en-US"/>
          </a:p>
        </p:txBody>
      </p:sp>
      <p:sp>
        <p:nvSpPr>
          <p:cNvPr id="42020" name="Line 41"/>
          <p:cNvSpPr>
            <a:spLocks noChangeShapeType="1"/>
          </p:cNvSpPr>
          <p:nvPr/>
        </p:nvSpPr>
        <p:spPr bwMode="auto">
          <a:xfrm rot="16200000" flipH="1">
            <a:off x="2028032" y="3054293"/>
            <a:ext cx="0" cy="182563"/>
          </a:xfrm>
          <a:prstGeom prst="line">
            <a:avLst/>
          </a:prstGeom>
          <a:noFill/>
          <a:ln w="25400">
            <a:solidFill>
              <a:schemeClr val="tx1"/>
            </a:solidFill>
            <a:round/>
            <a:headEnd type="triangle" w="lg" len="lg"/>
            <a:tailEnd type="none" w="lg" len="lg"/>
          </a:ln>
        </p:spPr>
        <p:txBody>
          <a:bodyPr/>
          <a:lstStyle/>
          <a:p>
            <a:endParaRPr lang="en-US"/>
          </a:p>
        </p:txBody>
      </p:sp>
      <p:sp>
        <p:nvSpPr>
          <p:cNvPr id="42021" name="Line 8"/>
          <p:cNvSpPr>
            <a:spLocks noChangeShapeType="1"/>
          </p:cNvSpPr>
          <p:nvPr/>
        </p:nvSpPr>
        <p:spPr bwMode="auto">
          <a:xfrm flipH="1">
            <a:off x="7065963" y="2934438"/>
            <a:ext cx="292100" cy="0"/>
          </a:xfrm>
          <a:prstGeom prst="line">
            <a:avLst/>
          </a:prstGeom>
          <a:noFill/>
          <a:ln w="25400">
            <a:solidFill>
              <a:schemeClr val="tx1"/>
            </a:solidFill>
            <a:round/>
            <a:headEnd/>
            <a:tailEnd type="none" w="lg" len="lg"/>
          </a:ln>
        </p:spPr>
        <p:txBody>
          <a:bodyPr/>
          <a:lstStyle/>
          <a:p>
            <a:endParaRPr lang="en-US"/>
          </a:p>
        </p:txBody>
      </p:sp>
      <p:sp>
        <p:nvSpPr>
          <p:cNvPr id="42022" name="Line 43"/>
          <p:cNvSpPr>
            <a:spLocks noChangeShapeType="1"/>
          </p:cNvSpPr>
          <p:nvPr/>
        </p:nvSpPr>
        <p:spPr bwMode="auto">
          <a:xfrm flipH="1" flipV="1">
            <a:off x="7348538" y="2583600"/>
            <a:ext cx="0" cy="338138"/>
          </a:xfrm>
          <a:prstGeom prst="line">
            <a:avLst/>
          </a:prstGeom>
          <a:noFill/>
          <a:ln w="25400">
            <a:solidFill>
              <a:schemeClr val="tx1"/>
            </a:solidFill>
            <a:round/>
            <a:headEnd/>
            <a:tailEnd type="none" w="lg" len="lg"/>
          </a:ln>
        </p:spPr>
        <p:txBody>
          <a:bodyPr/>
          <a:lstStyle/>
          <a:p>
            <a:endParaRPr lang="en-US"/>
          </a:p>
        </p:txBody>
      </p:sp>
      <p:sp>
        <p:nvSpPr>
          <p:cNvPr id="42023" name="Line 44"/>
          <p:cNvSpPr>
            <a:spLocks noChangeShapeType="1"/>
          </p:cNvSpPr>
          <p:nvPr/>
        </p:nvSpPr>
        <p:spPr bwMode="auto">
          <a:xfrm rot="16200000" flipV="1">
            <a:off x="4735513" y="-8788"/>
            <a:ext cx="0" cy="5210175"/>
          </a:xfrm>
          <a:prstGeom prst="line">
            <a:avLst/>
          </a:prstGeom>
          <a:noFill/>
          <a:ln w="25400">
            <a:solidFill>
              <a:schemeClr val="tx1"/>
            </a:solidFill>
            <a:round/>
            <a:headEnd/>
            <a:tailEnd/>
          </a:ln>
        </p:spPr>
        <p:txBody>
          <a:bodyPr/>
          <a:lstStyle/>
          <a:p>
            <a:endParaRPr lang="en-US"/>
          </a:p>
        </p:txBody>
      </p:sp>
      <p:sp>
        <p:nvSpPr>
          <p:cNvPr id="42024" name="Line 45"/>
          <p:cNvSpPr>
            <a:spLocks noChangeShapeType="1"/>
          </p:cNvSpPr>
          <p:nvPr/>
        </p:nvSpPr>
        <p:spPr bwMode="auto">
          <a:xfrm rot="16200000" flipH="1">
            <a:off x="2035969" y="2784419"/>
            <a:ext cx="0" cy="182562"/>
          </a:xfrm>
          <a:prstGeom prst="line">
            <a:avLst/>
          </a:prstGeom>
          <a:noFill/>
          <a:ln w="25400">
            <a:solidFill>
              <a:schemeClr val="tx1"/>
            </a:solidFill>
            <a:round/>
            <a:headEnd type="triangle" w="lg" len="lg"/>
            <a:tailEnd type="none" w="lg" len="lg"/>
          </a:ln>
        </p:spPr>
        <p:txBody>
          <a:bodyPr/>
          <a:lstStyle/>
          <a:p>
            <a:endParaRPr lang="en-US"/>
          </a:p>
        </p:txBody>
      </p:sp>
      <p:sp>
        <p:nvSpPr>
          <p:cNvPr id="42025" name="Line 46"/>
          <p:cNvSpPr>
            <a:spLocks noChangeShapeType="1"/>
          </p:cNvSpPr>
          <p:nvPr/>
        </p:nvSpPr>
        <p:spPr bwMode="auto">
          <a:xfrm flipH="1" flipV="1">
            <a:off x="2133600" y="2583600"/>
            <a:ext cx="0" cy="311150"/>
          </a:xfrm>
          <a:prstGeom prst="line">
            <a:avLst/>
          </a:prstGeom>
          <a:noFill/>
          <a:ln w="25400">
            <a:solidFill>
              <a:schemeClr val="tx1"/>
            </a:solidFill>
            <a:round/>
            <a:headEnd/>
            <a:tailEnd type="none" w="lg" len="lg"/>
          </a:ln>
        </p:spPr>
        <p:txBody>
          <a:bodyPr/>
          <a:lstStyle/>
          <a:p>
            <a:endParaRPr lang="en-US"/>
          </a:p>
        </p:txBody>
      </p:sp>
      <p:sp>
        <p:nvSpPr>
          <p:cNvPr id="50219" name="Rectangle 17"/>
          <p:cNvSpPr>
            <a:spLocks noChangeArrowheads="1"/>
          </p:cNvSpPr>
          <p:nvPr/>
        </p:nvSpPr>
        <p:spPr bwMode="auto">
          <a:xfrm>
            <a:off x="2671763" y="2782038"/>
            <a:ext cx="452437" cy="933450"/>
          </a:xfrm>
          <a:prstGeom prst="rect">
            <a:avLst/>
          </a:prstGeom>
          <a:solidFill>
            <a:schemeClr val="accent5">
              <a:lumMod val="75000"/>
            </a:schemeClr>
          </a:solidFill>
          <a:ln w="25400">
            <a:solidFill>
              <a:srgbClr val="FF0000"/>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r>
              <a:rPr lang="en-US" sz="1600" dirty="0" err="1">
                <a:solidFill>
                  <a:srgbClr val="FF0000"/>
                </a:solidFill>
                <a:latin typeface="Verdana" pitchFamily="-96" charset="0"/>
              </a:rPr>
              <a:t>fr</a:t>
            </a:r>
            <a:endParaRPr lang="en-US" sz="1600" dirty="0">
              <a:solidFill>
                <a:srgbClr val="FF0000"/>
              </a:solidFill>
              <a:latin typeface="Verdana" pitchFamily="-96" charset="0"/>
            </a:endParaRPr>
          </a:p>
        </p:txBody>
      </p:sp>
      <p:sp>
        <p:nvSpPr>
          <p:cNvPr id="42027" name="Line 8"/>
          <p:cNvSpPr>
            <a:spLocks noChangeShapeType="1"/>
          </p:cNvSpPr>
          <p:nvPr/>
        </p:nvSpPr>
        <p:spPr bwMode="auto">
          <a:xfrm flipH="1">
            <a:off x="3121025" y="3539275"/>
            <a:ext cx="311150" cy="0"/>
          </a:xfrm>
          <a:prstGeom prst="line">
            <a:avLst/>
          </a:prstGeom>
          <a:noFill/>
          <a:ln w="25400">
            <a:solidFill>
              <a:schemeClr val="tx1"/>
            </a:solidFill>
            <a:round/>
            <a:headEnd/>
            <a:tailEnd type="none" w="lg" len="lg"/>
          </a:ln>
        </p:spPr>
        <p:txBody>
          <a:bodyPr/>
          <a:lstStyle/>
          <a:p>
            <a:endParaRPr lang="en-US"/>
          </a:p>
        </p:txBody>
      </p:sp>
      <p:sp>
        <p:nvSpPr>
          <p:cNvPr id="42028" name="Line 49"/>
          <p:cNvSpPr>
            <a:spLocks noChangeShapeType="1"/>
          </p:cNvSpPr>
          <p:nvPr/>
        </p:nvSpPr>
        <p:spPr bwMode="auto">
          <a:xfrm flipH="1" flipV="1">
            <a:off x="3429000" y="3536100"/>
            <a:ext cx="0" cy="338138"/>
          </a:xfrm>
          <a:prstGeom prst="line">
            <a:avLst/>
          </a:prstGeom>
          <a:noFill/>
          <a:ln w="25400">
            <a:solidFill>
              <a:schemeClr val="tx1"/>
            </a:solidFill>
            <a:round/>
            <a:headEnd/>
            <a:tailEnd/>
          </a:ln>
        </p:spPr>
        <p:txBody>
          <a:bodyPr/>
          <a:lstStyle/>
          <a:p>
            <a:endParaRPr lang="en-US"/>
          </a:p>
        </p:txBody>
      </p:sp>
      <p:sp>
        <p:nvSpPr>
          <p:cNvPr id="42029" name="Line 8"/>
          <p:cNvSpPr>
            <a:spLocks noChangeShapeType="1"/>
          </p:cNvSpPr>
          <p:nvPr/>
        </p:nvSpPr>
        <p:spPr bwMode="auto">
          <a:xfrm>
            <a:off x="3125788" y="3336075"/>
            <a:ext cx="695325" cy="0"/>
          </a:xfrm>
          <a:prstGeom prst="line">
            <a:avLst/>
          </a:prstGeom>
          <a:noFill/>
          <a:ln w="25400">
            <a:solidFill>
              <a:schemeClr val="tx1"/>
            </a:solidFill>
            <a:round/>
            <a:headEnd/>
            <a:tailEnd type="triangle" w="lg" len="lg"/>
          </a:ln>
        </p:spPr>
        <p:txBody>
          <a:bodyPr/>
          <a:lstStyle/>
          <a:p>
            <a:endParaRPr lang="en-US"/>
          </a:p>
        </p:txBody>
      </p:sp>
      <p:sp>
        <p:nvSpPr>
          <p:cNvPr id="42030" name="AutoShape 52"/>
          <p:cNvSpPr>
            <a:spLocks noChangeArrowheads="1"/>
          </p:cNvSpPr>
          <p:nvPr/>
        </p:nvSpPr>
        <p:spPr bwMode="auto">
          <a:xfrm>
            <a:off x="1168400" y="3540863"/>
            <a:ext cx="255588" cy="161925"/>
          </a:xfrm>
          <a:prstGeom prst="triangle">
            <a:avLst>
              <a:gd name="adj" fmla="val 50000"/>
            </a:avLst>
          </a:prstGeom>
          <a:noFill/>
          <a:ln w="25400">
            <a:solidFill>
              <a:schemeClr val="tx1"/>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sp>
        <p:nvSpPr>
          <p:cNvPr id="42031" name="AutoShape 53"/>
          <p:cNvSpPr>
            <a:spLocks noChangeArrowheads="1"/>
          </p:cNvSpPr>
          <p:nvPr/>
        </p:nvSpPr>
        <p:spPr bwMode="auto">
          <a:xfrm>
            <a:off x="2778125" y="3545625"/>
            <a:ext cx="255588" cy="161925"/>
          </a:xfrm>
          <a:prstGeom prst="triangle">
            <a:avLst>
              <a:gd name="adj" fmla="val 50000"/>
            </a:avLst>
          </a:prstGeom>
          <a:noFill/>
          <a:ln w="25400">
            <a:solidFill>
              <a:srgbClr val="FF0000"/>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sp>
        <p:nvSpPr>
          <p:cNvPr id="50228" name="Rectangle 17"/>
          <p:cNvSpPr>
            <a:spLocks noChangeArrowheads="1"/>
          </p:cNvSpPr>
          <p:nvPr/>
        </p:nvSpPr>
        <p:spPr bwMode="auto">
          <a:xfrm>
            <a:off x="2597150" y="2085125"/>
            <a:ext cx="1058863" cy="327025"/>
          </a:xfrm>
          <a:prstGeom prst="rect">
            <a:avLst/>
          </a:prstGeom>
          <a:solidFill>
            <a:schemeClr val="accent5">
              <a:lumMod val="75000"/>
            </a:schemeClr>
          </a:solidFill>
          <a:ln w="25400">
            <a:solidFill>
              <a:srgbClr val="FF0000"/>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r>
              <a:rPr lang="en-US" sz="1600">
                <a:solidFill>
                  <a:srgbClr val="FF0000"/>
                </a:solidFill>
                <a:latin typeface="Verdana" pitchFamily="-96" charset="0"/>
              </a:rPr>
              <a:t>stage</a:t>
            </a:r>
          </a:p>
        </p:txBody>
      </p:sp>
      <p:sp>
        <p:nvSpPr>
          <p:cNvPr id="42033" name="AutoShape 53"/>
          <p:cNvSpPr>
            <a:spLocks noChangeArrowheads="1"/>
          </p:cNvSpPr>
          <p:nvPr/>
        </p:nvSpPr>
        <p:spPr bwMode="auto">
          <a:xfrm rot="5400000">
            <a:off x="2523332" y="2197044"/>
            <a:ext cx="255587" cy="98425"/>
          </a:xfrm>
          <a:prstGeom prst="triangle">
            <a:avLst>
              <a:gd name="adj" fmla="val 50000"/>
            </a:avLst>
          </a:prstGeom>
          <a:noFill/>
          <a:ln w="25400">
            <a:solidFill>
              <a:srgbClr val="FF0000"/>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sp>
        <p:nvSpPr>
          <p:cNvPr id="42034" name="Line 8"/>
          <p:cNvSpPr>
            <a:spLocks noChangeShapeType="1"/>
          </p:cNvSpPr>
          <p:nvPr/>
        </p:nvSpPr>
        <p:spPr bwMode="auto">
          <a:xfrm rot="5400000">
            <a:off x="2700337" y="2596301"/>
            <a:ext cx="384175" cy="0"/>
          </a:xfrm>
          <a:prstGeom prst="line">
            <a:avLst/>
          </a:prstGeom>
          <a:noFill/>
          <a:ln w="25400">
            <a:solidFill>
              <a:schemeClr val="tx1"/>
            </a:solidFill>
            <a:round/>
            <a:headEnd/>
            <a:tailEnd type="triangle" w="lg" len="lg"/>
          </a:ln>
        </p:spPr>
        <p:txBody>
          <a:bodyPr/>
          <a:lstStyle/>
          <a:p>
            <a:endParaRPr lang="en-US"/>
          </a:p>
        </p:txBody>
      </p:sp>
      <p:sp>
        <p:nvSpPr>
          <p:cNvPr id="42035" name="Line 8"/>
          <p:cNvSpPr>
            <a:spLocks noChangeShapeType="1"/>
          </p:cNvSpPr>
          <p:nvPr/>
        </p:nvSpPr>
        <p:spPr bwMode="auto">
          <a:xfrm flipH="1">
            <a:off x="3122613" y="3182088"/>
            <a:ext cx="292100" cy="0"/>
          </a:xfrm>
          <a:prstGeom prst="line">
            <a:avLst/>
          </a:prstGeom>
          <a:noFill/>
          <a:ln w="25400">
            <a:solidFill>
              <a:schemeClr val="tx1"/>
            </a:solidFill>
            <a:round/>
            <a:headEnd/>
            <a:tailEnd type="none" w="lg" len="lg"/>
          </a:ln>
        </p:spPr>
        <p:txBody>
          <a:bodyPr/>
          <a:lstStyle/>
          <a:p>
            <a:endParaRPr lang="en-US"/>
          </a:p>
        </p:txBody>
      </p:sp>
      <p:sp>
        <p:nvSpPr>
          <p:cNvPr id="42036" name="Line 27"/>
          <p:cNvSpPr>
            <a:spLocks noChangeShapeType="1"/>
          </p:cNvSpPr>
          <p:nvPr/>
        </p:nvSpPr>
        <p:spPr bwMode="auto">
          <a:xfrm flipH="1" flipV="1">
            <a:off x="3405188" y="2408975"/>
            <a:ext cx="0" cy="776288"/>
          </a:xfrm>
          <a:prstGeom prst="line">
            <a:avLst/>
          </a:prstGeom>
          <a:noFill/>
          <a:ln w="25400">
            <a:solidFill>
              <a:schemeClr val="tx1"/>
            </a:solidFill>
            <a:round/>
            <a:headEnd/>
            <a:tailEnd type="triangle" w="lg" len="lg"/>
          </a:ln>
        </p:spPr>
        <p:txBody>
          <a:bodyPr/>
          <a:lstStyle/>
          <a:p>
            <a:endParaRPr lang="en-US"/>
          </a:p>
        </p:txBody>
      </p:sp>
      <p:sp>
        <p:nvSpPr>
          <p:cNvPr id="59" name="TextBox 58"/>
          <p:cNvSpPr txBox="1"/>
          <p:nvPr/>
        </p:nvSpPr>
        <p:spPr>
          <a:xfrm>
            <a:off x="3336969" y="4227616"/>
            <a:ext cx="3336964" cy="1200329"/>
          </a:xfrm>
          <a:prstGeom prst="rect">
            <a:avLst/>
          </a:prstGeom>
          <a:noFill/>
          <a:ln>
            <a:solidFill>
              <a:srgbClr val="FF0000"/>
            </a:solidFill>
          </a:ln>
        </p:spPr>
        <p:txBody>
          <a:bodyPr wrap="square" rtlCol="0">
            <a:spAutoFit/>
          </a:bodyPr>
          <a:lstStyle/>
          <a:p>
            <a:pPr algn="ctr"/>
            <a:r>
              <a:rPr lang="en-US" sz="2400" dirty="0" smtClean="0"/>
              <a:t>In any given clock cycle, lot of unused hardware !</a:t>
            </a:r>
            <a:endParaRPr lang="en-US" sz="2400" dirty="0"/>
          </a:p>
        </p:txBody>
      </p:sp>
      <p:sp>
        <p:nvSpPr>
          <p:cNvPr id="60" name="Rectangle 59"/>
          <p:cNvSpPr/>
          <p:nvPr/>
        </p:nvSpPr>
        <p:spPr bwMode="auto">
          <a:xfrm>
            <a:off x="2828110" y="1615045"/>
            <a:ext cx="93220" cy="3598224"/>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61" name="TextBox 60"/>
          <p:cNvSpPr txBox="1"/>
          <p:nvPr/>
        </p:nvSpPr>
        <p:spPr>
          <a:xfrm>
            <a:off x="3040083" y="1601189"/>
            <a:ext cx="1196353" cy="400110"/>
          </a:xfrm>
          <a:prstGeom prst="rect">
            <a:avLst/>
          </a:prstGeom>
          <a:noFill/>
        </p:spPr>
        <p:txBody>
          <a:bodyPr wrap="none" rtlCol="0">
            <a:spAutoFit/>
          </a:bodyPr>
          <a:lstStyle/>
          <a:p>
            <a:r>
              <a:rPr lang="en-US" dirty="0" smtClean="0"/>
              <a:t>Execute</a:t>
            </a:r>
            <a:endParaRPr lang="en-US" dirty="0"/>
          </a:p>
        </p:txBody>
      </p:sp>
      <p:sp>
        <p:nvSpPr>
          <p:cNvPr id="62" name="TextBox 61"/>
          <p:cNvSpPr txBox="1"/>
          <p:nvPr/>
        </p:nvSpPr>
        <p:spPr>
          <a:xfrm>
            <a:off x="1850571" y="1601189"/>
            <a:ext cx="874085" cy="400110"/>
          </a:xfrm>
          <a:prstGeom prst="rect">
            <a:avLst/>
          </a:prstGeom>
          <a:noFill/>
        </p:spPr>
        <p:txBody>
          <a:bodyPr wrap="none" rtlCol="0">
            <a:spAutoFit/>
          </a:bodyPr>
          <a:lstStyle/>
          <a:p>
            <a:r>
              <a:rPr lang="en-US" dirty="0" smtClean="0"/>
              <a:t>Fetch</a:t>
            </a:r>
            <a:endParaRPr lang="en-US" dirty="0"/>
          </a:p>
        </p:txBody>
      </p:sp>
      <p:cxnSp>
        <p:nvCxnSpPr>
          <p:cNvPr id="64" name="Straight Arrow Connector 63"/>
          <p:cNvCxnSpPr/>
          <p:nvPr/>
        </p:nvCxnSpPr>
        <p:spPr bwMode="auto">
          <a:xfrm flipV="1">
            <a:off x="2933205" y="1959428"/>
            <a:ext cx="439387" cy="11875"/>
          </a:xfrm>
          <a:prstGeom prst="straightConnector1">
            <a:avLst/>
          </a:prstGeom>
          <a:noFill/>
          <a:ln w="9525" cap="flat" cmpd="sng" algn="ctr">
            <a:solidFill>
              <a:srgbClr val="FF0000"/>
            </a:solidFill>
            <a:prstDash val="solid"/>
            <a:round/>
            <a:headEnd type="none" w="med" len="med"/>
            <a:tailEnd type="triangle" w="med" len="med"/>
          </a:ln>
          <a:effectLst/>
        </p:spPr>
      </p:cxnSp>
      <p:cxnSp>
        <p:nvCxnSpPr>
          <p:cNvPr id="65" name="Straight Arrow Connector 64"/>
          <p:cNvCxnSpPr/>
          <p:nvPr/>
        </p:nvCxnSpPr>
        <p:spPr bwMode="auto">
          <a:xfrm flipH="1" flipV="1">
            <a:off x="2384961" y="1957449"/>
            <a:ext cx="439387" cy="11875"/>
          </a:xfrm>
          <a:prstGeom prst="straightConnector1">
            <a:avLst/>
          </a:prstGeom>
          <a:noFill/>
          <a:ln w="9525" cap="flat" cmpd="sng" algn="ctr">
            <a:solidFill>
              <a:srgbClr val="FF0000"/>
            </a:solidFill>
            <a:prstDash val="solid"/>
            <a:round/>
            <a:headEnd type="none" w="med" len="med"/>
            <a:tailEnd type="triangle" w="med" len="med"/>
          </a:ln>
          <a:effectLst/>
        </p:spPr>
      </p:cxnSp>
      <p:sp>
        <p:nvSpPr>
          <p:cNvPr id="66" name="TextBox 65"/>
          <p:cNvSpPr txBox="1"/>
          <p:nvPr/>
        </p:nvSpPr>
        <p:spPr>
          <a:xfrm>
            <a:off x="1256968" y="5617031"/>
            <a:ext cx="7447645" cy="830997"/>
          </a:xfrm>
          <a:prstGeom prst="rect">
            <a:avLst/>
          </a:prstGeom>
          <a:noFill/>
        </p:spPr>
        <p:txBody>
          <a:bodyPr wrap="square" rtlCol="0">
            <a:spAutoFit/>
          </a:bodyPr>
          <a:lstStyle/>
          <a:p>
            <a:r>
              <a:rPr lang="en-US" sz="2400" i="1" dirty="0" smtClean="0"/>
              <a:t>Pipeline execution of instructions to increase the throughput </a:t>
            </a:r>
            <a:endParaRPr lang="en-US" sz="2400" i="1" dirty="0"/>
          </a:p>
        </p:txBody>
      </p:sp>
      <p:sp>
        <p:nvSpPr>
          <p:cNvPr id="67" name="Date Placeholder 66"/>
          <p:cNvSpPr>
            <a:spLocks noGrp="1"/>
          </p:cNvSpPr>
          <p:nvPr>
            <p:ph type="dt" sz="half" idx="10"/>
          </p:nvPr>
        </p:nvSpPr>
        <p:spPr/>
        <p:txBody>
          <a:bodyPr/>
          <a:lstStyle/>
          <a:p>
            <a:pPr>
              <a:defRPr/>
            </a:pPr>
            <a:r>
              <a:rPr lang="en-US" smtClean="0"/>
              <a:t>1/9/2013</a:t>
            </a:r>
            <a:endParaRPr lang="en-US" dirty="0"/>
          </a:p>
        </p:txBody>
      </p:sp>
      <p:sp>
        <p:nvSpPr>
          <p:cNvPr id="69" name="Footer Placeholder 68"/>
          <p:cNvSpPr>
            <a:spLocks noGrp="1"/>
          </p:cNvSpPr>
          <p:nvPr>
            <p:ph type="ftr" sz="quarter" idx="12"/>
          </p:nvPr>
        </p:nvSpPr>
        <p:spPr/>
        <p:txBody>
          <a:bodyPr/>
          <a:lstStyle/>
          <a:p>
            <a:pPr>
              <a:defRPr/>
            </a:pPr>
            <a:r>
              <a:rPr lang="en-US" smtClean="0"/>
              <a:t>Bluespec at Beihang</a:t>
            </a:r>
            <a:endParaRPr lang="en-US" dirty="0"/>
          </a:p>
        </p:txBody>
      </p:sp>
      <p:sp>
        <p:nvSpPr>
          <p:cNvPr id="70" name="Slide Number Placeholder 69"/>
          <p:cNvSpPr>
            <a:spLocks noGrp="1"/>
          </p:cNvSpPr>
          <p:nvPr>
            <p:ph type="sldNum" sz="quarter" idx="11"/>
          </p:nvPr>
        </p:nvSpPr>
        <p:spPr/>
        <p:txBody>
          <a:bodyPr/>
          <a:lstStyle/>
          <a:p>
            <a:pPr>
              <a:defRPr/>
            </a:pPr>
            <a:fld id="{D02EE386-C9BD-4FB7-9577-6096B5320EC4}"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pipelining</a:t>
            </a:r>
            <a:endParaRPr lang="en-US" dirty="0"/>
          </a:p>
        </p:txBody>
      </p:sp>
      <p:sp>
        <p:nvSpPr>
          <p:cNvPr id="3" name="Content Placeholder 2"/>
          <p:cNvSpPr>
            <a:spLocks noGrp="1"/>
          </p:cNvSpPr>
          <p:nvPr>
            <p:ph idx="1"/>
          </p:nvPr>
        </p:nvSpPr>
        <p:spPr>
          <a:xfrm>
            <a:off x="719447" y="1619992"/>
            <a:ext cx="7772400" cy="4114800"/>
          </a:xfrm>
        </p:spPr>
        <p:txBody>
          <a:bodyPr/>
          <a:lstStyle/>
          <a:p>
            <a:r>
              <a:rPr lang="en-US" sz="2400" dirty="0" smtClean="0"/>
              <a:t>Much more complicated than arithmetic pipelines, e.g., IFFT</a:t>
            </a:r>
          </a:p>
          <a:p>
            <a:endParaRPr lang="en-US" sz="2400" dirty="0" smtClean="0"/>
          </a:p>
          <a:p>
            <a:endParaRPr lang="en-US" sz="2400" dirty="0" smtClean="0"/>
          </a:p>
          <a:p>
            <a:endParaRPr lang="en-US" sz="2400" dirty="0" smtClean="0"/>
          </a:p>
          <a:p>
            <a:endParaRPr lang="en-US" sz="2400" dirty="0" smtClean="0"/>
          </a:p>
          <a:p>
            <a:r>
              <a:rPr lang="en-US" sz="2400" dirty="0" smtClean="0"/>
              <a:t>The entities in an instruction pipeline are not independent of each other</a:t>
            </a:r>
          </a:p>
          <a:p>
            <a:pPr lvl="1"/>
            <a:r>
              <a:rPr lang="en-US" sz="2000" dirty="0" smtClean="0"/>
              <a:t>This causes pipeline stalls or requires other fancy tricks to avoid stalls</a:t>
            </a:r>
            <a:endParaRPr lang="en-US" sz="2000" dirty="0"/>
          </a:p>
        </p:txBody>
      </p:sp>
      <p:grpSp>
        <p:nvGrpSpPr>
          <p:cNvPr id="4" name="Group 6"/>
          <p:cNvGrpSpPr/>
          <p:nvPr/>
        </p:nvGrpSpPr>
        <p:grpSpPr>
          <a:xfrm>
            <a:off x="1506662" y="2195698"/>
            <a:ext cx="5448534" cy="1911350"/>
            <a:chOff x="1554163" y="1352550"/>
            <a:chExt cx="5448534" cy="1911350"/>
          </a:xfrm>
        </p:grpSpPr>
        <p:sp>
          <p:nvSpPr>
            <p:cNvPr id="8" name="Text Box 11"/>
            <p:cNvSpPr txBox="1">
              <a:spLocks noChangeArrowheads="1"/>
            </p:cNvSpPr>
            <p:nvPr/>
          </p:nvSpPr>
          <p:spPr bwMode="auto">
            <a:xfrm>
              <a:off x="3492500" y="2854325"/>
              <a:ext cx="965200" cy="400050"/>
            </a:xfrm>
            <a:prstGeom prst="rect">
              <a:avLst/>
            </a:prstGeom>
            <a:noFill/>
            <a:ln w="9525">
              <a:noFill/>
              <a:miter lim="800000"/>
              <a:headEnd/>
              <a:tailEnd/>
            </a:ln>
          </p:spPr>
          <p:txBody>
            <a:bodyPr wrap="none">
              <a:spAutoFit/>
            </a:bodyPr>
            <a:lstStyle/>
            <a:p>
              <a:pPr>
                <a:lnSpc>
                  <a:spcPct val="100000"/>
                </a:lnSpc>
                <a:spcBef>
                  <a:spcPct val="0"/>
                </a:spcBef>
                <a:buClrTx/>
                <a:buSzTx/>
                <a:buFontTx/>
                <a:buNone/>
              </a:pPr>
              <a:r>
                <a:rPr lang="en-US" dirty="0" smtClean="0"/>
                <a:t>sReg1</a:t>
              </a:r>
              <a:endParaRPr lang="en-US" baseline="-25000" dirty="0"/>
            </a:p>
          </p:txBody>
        </p:sp>
        <p:sp>
          <p:nvSpPr>
            <p:cNvPr id="9" name="Text Box 33"/>
            <p:cNvSpPr txBox="1">
              <a:spLocks noChangeArrowheads="1"/>
            </p:cNvSpPr>
            <p:nvPr/>
          </p:nvSpPr>
          <p:spPr bwMode="auto">
            <a:xfrm>
              <a:off x="4740275" y="2863850"/>
              <a:ext cx="965200" cy="400050"/>
            </a:xfrm>
            <a:prstGeom prst="rect">
              <a:avLst/>
            </a:prstGeom>
            <a:noFill/>
            <a:ln w="9525">
              <a:noFill/>
              <a:miter lim="800000"/>
              <a:headEnd/>
              <a:tailEnd/>
            </a:ln>
          </p:spPr>
          <p:txBody>
            <a:bodyPr wrap="none">
              <a:spAutoFit/>
            </a:bodyPr>
            <a:lstStyle/>
            <a:p>
              <a:pPr>
                <a:lnSpc>
                  <a:spcPct val="100000"/>
                </a:lnSpc>
                <a:spcBef>
                  <a:spcPct val="0"/>
                </a:spcBef>
                <a:buClrTx/>
                <a:buSzTx/>
                <a:buFontTx/>
                <a:buNone/>
              </a:pPr>
              <a:r>
                <a:rPr lang="en-US" dirty="0" smtClean="0"/>
                <a:t>sReg2</a:t>
              </a:r>
              <a:endParaRPr lang="en-US" baseline="-25000" dirty="0"/>
            </a:p>
          </p:txBody>
        </p:sp>
        <p:grpSp>
          <p:nvGrpSpPr>
            <p:cNvPr id="5" name="Group 63"/>
            <p:cNvGrpSpPr/>
            <p:nvPr/>
          </p:nvGrpSpPr>
          <p:grpSpPr>
            <a:xfrm>
              <a:off x="1554163" y="1752600"/>
              <a:ext cx="5373687" cy="1460500"/>
              <a:chOff x="1554163" y="1752600"/>
              <a:chExt cx="5373687" cy="1460500"/>
            </a:xfrm>
          </p:grpSpPr>
          <p:sp>
            <p:nvSpPr>
              <p:cNvPr id="16" name="Rectangle 4"/>
              <p:cNvSpPr>
                <a:spLocks noChangeArrowheads="1"/>
              </p:cNvSpPr>
              <p:nvPr/>
            </p:nvSpPr>
            <p:spPr bwMode="auto">
              <a:xfrm>
                <a:off x="2590800" y="1752600"/>
                <a:ext cx="139700" cy="1066800"/>
              </a:xfrm>
              <a:prstGeom prst="rect">
                <a:avLst/>
              </a:prstGeom>
              <a:solidFill>
                <a:schemeClr val="accent1"/>
              </a:solidFill>
              <a:ln w="9525">
                <a:noFill/>
                <a:miter lim="800000"/>
                <a:headEnd/>
                <a:tailEnd/>
              </a:ln>
            </p:spPr>
            <p:txBody>
              <a:bodyPr wrap="none" anchor="ctr"/>
              <a:lstStyle/>
              <a:p>
                <a:endParaRPr lang="en-US"/>
              </a:p>
            </p:txBody>
          </p:sp>
          <p:sp>
            <p:nvSpPr>
              <p:cNvPr id="17" name="Rectangle 5"/>
              <p:cNvSpPr>
                <a:spLocks noChangeArrowheads="1"/>
              </p:cNvSpPr>
              <p:nvPr/>
            </p:nvSpPr>
            <p:spPr bwMode="auto">
              <a:xfrm>
                <a:off x="6451600" y="1765300"/>
                <a:ext cx="139700" cy="1066800"/>
              </a:xfrm>
              <a:prstGeom prst="rect">
                <a:avLst/>
              </a:prstGeom>
              <a:solidFill>
                <a:schemeClr val="accent1"/>
              </a:solidFill>
              <a:ln w="9525">
                <a:noFill/>
                <a:miter lim="800000"/>
                <a:headEnd/>
                <a:tailEnd/>
              </a:ln>
            </p:spPr>
            <p:txBody>
              <a:bodyPr wrap="none" anchor="ctr"/>
              <a:lstStyle/>
              <a:p>
                <a:endParaRPr lang="en-US"/>
              </a:p>
            </p:txBody>
          </p:sp>
          <p:sp>
            <p:nvSpPr>
              <p:cNvPr id="18" name="Line 6"/>
              <p:cNvSpPr>
                <a:spLocks noChangeShapeType="1"/>
              </p:cNvSpPr>
              <p:nvPr/>
            </p:nvSpPr>
            <p:spPr bwMode="auto">
              <a:xfrm flipV="1">
                <a:off x="1819606" y="2267430"/>
                <a:ext cx="750887" cy="1588"/>
              </a:xfrm>
              <a:prstGeom prst="line">
                <a:avLst/>
              </a:prstGeom>
              <a:noFill/>
              <a:ln w="9525">
                <a:solidFill>
                  <a:schemeClr val="tx1"/>
                </a:solidFill>
                <a:round/>
                <a:headEnd/>
                <a:tailEnd type="triangle" w="med" len="med"/>
              </a:ln>
            </p:spPr>
            <p:txBody>
              <a:bodyPr wrap="none" anchor="ctr"/>
              <a:lstStyle/>
              <a:p>
                <a:endParaRPr lang="en-US"/>
              </a:p>
            </p:txBody>
          </p:sp>
          <p:sp>
            <p:nvSpPr>
              <p:cNvPr id="19" name="Text Box 7"/>
              <p:cNvSpPr txBox="1">
                <a:spLocks noChangeArrowheads="1"/>
              </p:cNvSpPr>
              <p:nvPr/>
            </p:nvSpPr>
            <p:spPr bwMode="auto">
              <a:xfrm>
                <a:off x="1554163" y="2451100"/>
                <a:ext cx="334962" cy="396875"/>
              </a:xfrm>
              <a:prstGeom prst="rect">
                <a:avLst/>
              </a:prstGeom>
              <a:noFill/>
              <a:ln w="9525">
                <a:noFill/>
                <a:miter lim="800000"/>
                <a:headEnd/>
                <a:tailEnd/>
              </a:ln>
            </p:spPr>
            <p:txBody>
              <a:bodyPr wrap="none">
                <a:spAutoFit/>
              </a:bodyPr>
              <a:lstStyle/>
              <a:p>
                <a:pPr>
                  <a:lnSpc>
                    <a:spcPct val="100000"/>
                  </a:lnSpc>
                  <a:spcBef>
                    <a:spcPct val="0"/>
                  </a:spcBef>
                  <a:buClrTx/>
                  <a:buSzTx/>
                  <a:buFontTx/>
                  <a:buNone/>
                </a:pPr>
                <a:r>
                  <a:rPr lang="en-US"/>
                  <a:t>x</a:t>
                </a:r>
              </a:p>
            </p:txBody>
          </p:sp>
          <p:sp>
            <p:nvSpPr>
              <p:cNvPr id="20" name="Line 8"/>
              <p:cNvSpPr>
                <a:spLocks noChangeShapeType="1"/>
              </p:cNvSpPr>
              <p:nvPr/>
            </p:nvSpPr>
            <p:spPr bwMode="auto">
              <a:xfrm>
                <a:off x="3630613" y="2260600"/>
                <a:ext cx="261937" cy="0"/>
              </a:xfrm>
              <a:prstGeom prst="line">
                <a:avLst/>
              </a:prstGeom>
              <a:noFill/>
              <a:ln w="9525">
                <a:solidFill>
                  <a:schemeClr val="tx1"/>
                </a:solidFill>
                <a:round/>
                <a:headEnd/>
                <a:tailEnd type="triangle" w="med" len="med"/>
              </a:ln>
            </p:spPr>
            <p:txBody>
              <a:bodyPr wrap="none" anchor="ctr"/>
              <a:lstStyle/>
              <a:p>
                <a:endParaRPr lang="en-US"/>
              </a:p>
            </p:txBody>
          </p:sp>
          <p:sp>
            <p:nvSpPr>
              <p:cNvPr id="21" name="Line 9"/>
              <p:cNvSpPr>
                <a:spLocks noChangeShapeType="1"/>
              </p:cNvSpPr>
              <p:nvPr/>
            </p:nvSpPr>
            <p:spPr bwMode="auto">
              <a:xfrm>
                <a:off x="2746375" y="2260600"/>
                <a:ext cx="214312" cy="0"/>
              </a:xfrm>
              <a:prstGeom prst="line">
                <a:avLst/>
              </a:prstGeom>
              <a:noFill/>
              <a:ln w="9525">
                <a:solidFill>
                  <a:schemeClr val="tx1"/>
                </a:solidFill>
                <a:round/>
                <a:headEnd/>
                <a:tailEnd type="triangle" w="med" len="med"/>
              </a:ln>
            </p:spPr>
            <p:txBody>
              <a:bodyPr wrap="none" anchor="ctr"/>
              <a:lstStyle/>
              <a:p>
                <a:endParaRPr lang="en-US"/>
              </a:p>
            </p:txBody>
          </p:sp>
          <p:sp>
            <p:nvSpPr>
              <p:cNvPr id="22" name="Rectangle 10"/>
              <p:cNvSpPr>
                <a:spLocks noChangeArrowheads="1"/>
              </p:cNvSpPr>
              <p:nvPr/>
            </p:nvSpPr>
            <p:spPr bwMode="auto">
              <a:xfrm>
                <a:off x="3883025" y="1760538"/>
                <a:ext cx="133350" cy="1073150"/>
              </a:xfrm>
              <a:prstGeom prst="rect">
                <a:avLst/>
              </a:prstGeom>
              <a:solidFill>
                <a:schemeClr val="accent1"/>
              </a:solidFill>
              <a:ln w="9525">
                <a:solidFill>
                  <a:srgbClr val="FF0000"/>
                </a:solidFill>
                <a:miter lim="800000"/>
                <a:headEnd/>
                <a:tailEnd/>
              </a:ln>
            </p:spPr>
            <p:txBody>
              <a:bodyPr wrap="none" anchor="ctr"/>
              <a:lstStyle/>
              <a:p>
                <a:endParaRPr lang="en-US"/>
              </a:p>
            </p:txBody>
          </p:sp>
          <p:sp>
            <p:nvSpPr>
              <p:cNvPr id="23" name="Text Box 12"/>
              <p:cNvSpPr txBox="1">
                <a:spLocks noChangeArrowheads="1"/>
              </p:cNvSpPr>
              <p:nvPr/>
            </p:nvSpPr>
            <p:spPr bwMode="auto">
              <a:xfrm>
                <a:off x="2243138" y="2816225"/>
                <a:ext cx="614362" cy="396875"/>
              </a:xfrm>
              <a:prstGeom prst="rect">
                <a:avLst/>
              </a:prstGeom>
              <a:noFill/>
              <a:ln w="9525">
                <a:noFill/>
                <a:miter lim="800000"/>
                <a:headEnd/>
                <a:tailEnd/>
              </a:ln>
            </p:spPr>
            <p:txBody>
              <a:bodyPr wrap="none">
                <a:spAutoFit/>
              </a:bodyPr>
              <a:lstStyle/>
              <a:p>
                <a:pPr>
                  <a:lnSpc>
                    <a:spcPct val="100000"/>
                  </a:lnSpc>
                  <a:spcBef>
                    <a:spcPct val="0"/>
                  </a:spcBef>
                  <a:buClrTx/>
                  <a:buSzTx/>
                  <a:buFontTx/>
                  <a:buNone/>
                </a:pPr>
                <a:r>
                  <a:rPr lang="en-US"/>
                  <a:t>inQ</a:t>
                </a:r>
                <a:endParaRPr lang="en-US" baseline="-25000"/>
              </a:p>
            </p:txBody>
          </p:sp>
          <p:grpSp>
            <p:nvGrpSpPr>
              <p:cNvPr id="6" name="Group 13"/>
              <p:cNvGrpSpPr>
                <a:grpSpLocks/>
              </p:cNvGrpSpPr>
              <p:nvPr/>
            </p:nvGrpSpPr>
            <p:grpSpPr bwMode="auto">
              <a:xfrm>
                <a:off x="2952750" y="1981200"/>
                <a:ext cx="666750" cy="542925"/>
                <a:chOff x="0" y="3126"/>
                <a:chExt cx="420" cy="342"/>
              </a:xfrm>
            </p:grpSpPr>
            <p:sp>
              <p:nvSpPr>
                <p:cNvPr id="43" name="Text Box 14"/>
                <p:cNvSpPr txBox="1">
                  <a:spLocks noChangeArrowheads="1"/>
                </p:cNvSpPr>
                <p:nvPr/>
              </p:nvSpPr>
              <p:spPr bwMode="auto">
                <a:xfrm>
                  <a:off x="56" y="3180"/>
                  <a:ext cx="310" cy="233"/>
                </a:xfrm>
                <a:prstGeom prst="rect">
                  <a:avLst/>
                </a:prstGeom>
                <a:noFill/>
                <a:ln w="9525">
                  <a:noFill/>
                  <a:miter lim="800000"/>
                  <a:headEnd/>
                  <a:tailEnd/>
                </a:ln>
              </p:spPr>
              <p:txBody>
                <a:bodyPr wrap="none">
                  <a:spAutoFit/>
                </a:bodyPr>
                <a:lstStyle/>
                <a:p>
                  <a:pPr>
                    <a:buFont typeface="Wingdings" pitchFamily="-96" charset="2"/>
                    <a:buNone/>
                  </a:pPr>
                  <a:r>
                    <a:rPr lang="en-US" dirty="0" smtClean="0">
                      <a:latin typeface="Courier New" pitchFamily="49" charset="0"/>
                    </a:rPr>
                    <a:t>f0</a:t>
                  </a:r>
                  <a:endParaRPr lang="en-US" dirty="0">
                    <a:latin typeface="Courier New" pitchFamily="49" charset="0"/>
                  </a:endParaRPr>
                </a:p>
              </p:txBody>
            </p:sp>
            <p:sp>
              <p:nvSpPr>
                <p:cNvPr id="44" name="Oval 15"/>
                <p:cNvSpPr>
                  <a:spLocks noChangeArrowheads="1"/>
                </p:cNvSpPr>
                <p:nvPr/>
              </p:nvSpPr>
              <p:spPr bwMode="auto">
                <a:xfrm>
                  <a:off x="0" y="3126"/>
                  <a:ext cx="420" cy="342"/>
                </a:xfrm>
                <a:prstGeom prst="ellipse">
                  <a:avLst/>
                </a:prstGeom>
                <a:noFill/>
                <a:ln w="9525">
                  <a:solidFill>
                    <a:srgbClr val="FF0000"/>
                  </a:solidFill>
                  <a:round/>
                  <a:headEnd/>
                  <a:tailEnd/>
                </a:ln>
              </p:spPr>
              <p:txBody>
                <a:bodyPr wrap="none" anchor="ctr"/>
                <a:lstStyle/>
                <a:p>
                  <a:endParaRPr lang="en-US"/>
                </a:p>
              </p:txBody>
            </p:sp>
          </p:grpSp>
          <p:sp>
            <p:nvSpPr>
              <p:cNvPr id="25" name="Line 16"/>
              <p:cNvSpPr>
                <a:spLocks noChangeShapeType="1"/>
              </p:cNvSpPr>
              <p:nvPr/>
            </p:nvSpPr>
            <p:spPr bwMode="auto">
              <a:xfrm>
                <a:off x="4906963" y="2260600"/>
                <a:ext cx="261937" cy="0"/>
              </a:xfrm>
              <a:prstGeom prst="line">
                <a:avLst/>
              </a:prstGeom>
              <a:noFill/>
              <a:ln w="9525">
                <a:solidFill>
                  <a:schemeClr val="tx1"/>
                </a:solidFill>
                <a:round/>
                <a:headEnd/>
                <a:tailEnd type="triangle" w="med" len="med"/>
              </a:ln>
            </p:spPr>
            <p:txBody>
              <a:bodyPr wrap="none" anchor="ctr"/>
              <a:lstStyle/>
              <a:p>
                <a:endParaRPr lang="en-US"/>
              </a:p>
            </p:txBody>
          </p:sp>
          <p:sp>
            <p:nvSpPr>
              <p:cNvPr id="26" name="Line 17"/>
              <p:cNvSpPr>
                <a:spLocks noChangeShapeType="1"/>
              </p:cNvSpPr>
              <p:nvPr/>
            </p:nvSpPr>
            <p:spPr bwMode="auto">
              <a:xfrm>
                <a:off x="4022725" y="2260600"/>
                <a:ext cx="214312" cy="0"/>
              </a:xfrm>
              <a:prstGeom prst="line">
                <a:avLst/>
              </a:prstGeom>
              <a:noFill/>
              <a:ln w="9525">
                <a:solidFill>
                  <a:schemeClr val="tx1"/>
                </a:solidFill>
                <a:round/>
                <a:headEnd/>
                <a:tailEnd type="triangle" w="med" len="med"/>
              </a:ln>
            </p:spPr>
            <p:txBody>
              <a:bodyPr wrap="none" anchor="ctr"/>
              <a:lstStyle/>
              <a:p>
                <a:endParaRPr lang="en-US"/>
              </a:p>
            </p:txBody>
          </p:sp>
          <p:sp>
            <p:nvSpPr>
              <p:cNvPr id="27" name="Rectangle 18"/>
              <p:cNvSpPr>
                <a:spLocks noChangeArrowheads="1"/>
              </p:cNvSpPr>
              <p:nvPr/>
            </p:nvSpPr>
            <p:spPr bwMode="auto">
              <a:xfrm>
                <a:off x="5159375" y="1760538"/>
                <a:ext cx="133350" cy="1073150"/>
              </a:xfrm>
              <a:prstGeom prst="rect">
                <a:avLst/>
              </a:prstGeom>
              <a:solidFill>
                <a:schemeClr val="accent1"/>
              </a:solidFill>
              <a:ln w="9525">
                <a:solidFill>
                  <a:srgbClr val="FF0000"/>
                </a:solidFill>
                <a:miter lim="800000"/>
                <a:headEnd/>
                <a:tailEnd/>
              </a:ln>
            </p:spPr>
            <p:txBody>
              <a:bodyPr wrap="none" anchor="ctr"/>
              <a:lstStyle/>
              <a:p>
                <a:endParaRPr lang="en-US"/>
              </a:p>
            </p:txBody>
          </p:sp>
          <p:grpSp>
            <p:nvGrpSpPr>
              <p:cNvPr id="7" name="Group 19"/>
              <p:cNvGrpSpPr>
                <a:grpSpLocks/>
              </p:cNvGrpSpPr>
              <p:nvPr/>
            </p:nvGrpSpPr>
            <p:grpSpPr bwMode="auto">
              <a:xfrm>
                <a:off x="4229100" y="1981200"/>
                <a:ext cx="666750" cy="542925"/>
                <a:chOff x="0" y="3126"/>
                <a:chExt cx="420" cy="342"/>
              </a:xfrm>
            </p:grpSpPr>
            <p:sp>
              <p:nvSpPr>
                <p:cNvPr id="41" name="Text Box 20"/>
                <p:cNvSpPr txBox="1">
                  <a:spLocks noChangeArrowheads="1"/>
                </p:cNvSpPr>
                <p:nvPr/>
              </p:nvSpPr>
              <p:spPr bwMode="auto">
                <a:xfrm>
                  <a:off x="56" y="3180"/>
                  <a:ext cx="310" cy="233"/>
                </a:xfrm>
                <a:prstGeom prst="rect">
                  <a:avLst/>
                </a:prstGeom>
                <a:noFill/>
                <a:ln w="9525">
                  <a:noFill/>
                  <a:miter lim="800000"/>
                  <a:headEnd/>
                  <a:tailEnd/>
                </a:ln>
              </p:spPr>
              <p:txBody>
                <a:bodyPr wrap="none">
                  <a:spAutoFit/>
                </a:bodyPr>
                <a:lstStyle/>
                <a:p>
                  <a:pPr>
                    <a:buFont typeface="Wingdings" pitchFamily="-96" charset="2"/>
                    <a:buNone/>
                  </a:pPr>
                  <a:r>
                    <a:rPr lang="en-US" dirty="0" smtClean="0">
                      <a:latin typeface="Courier New" pitchFamily="49" charset="0"/>
                    </a:rPr>
                    <a:t>f1</a:t>
                  </a:r>
                  <a:endParaRPr lang="en-US" dirty="0">
                    <a:latin typeface="Courier New" pitchFamily="49" charset="0"/>
                  </a:endParaRPr>
                </a:p>
              </p:txBody>
            </p:sp>
            <p:sp>
              <p:nvSpPr>
                <p:cNvPr id="42" name="Oval 21"/>
                <p:cNvSpPr>
                  <a:spLocks noChangeArrowheads="1"/>
                </p:cNvSpPr>
                <p:nvPr/>
              </p:nvSpPr>
              <p:spPr bwMode="auto">
                <a:xfrm>
                  <a:off x="0" y="3126"/>
                  <a:ext cx="420" cy="342"/>
                </a:xfrm>
                <a:prstGeom prst="ellipse">
                  <a:avLst/>
                </a:prstGeom>
                <a:noFill/>
                <a:ln w="9525">
                  <a:solidFill>
                    <a:srgbClr val="FF0000"/>
                  </a:solidFill>
                  <a:round/>
                  <a:headEnd/>
                  <a:tailEnd/>
                </a:ln>
              </p:spPr>
              <p:txBody>
                <a:bodyPr wrap="none" anchor="ctr"/>
                <a:lstStyle/>
                <a:p>
                  <a:endParaRPr lang="en-US"/>
                </a:p>
              </p:txBody>
            </p:sp>
          </p:grpSp>
          <p:sp>
            <p:nvSpPr>
              <p:cNvPr id="29" name="Line 22"/>
              <p:cNvSpPr>
                <a:spLocks noChangeShapeType="1"/>
              </p:cNvSpPr>
              <p:nvPr/>
            </p:nvSpPr>
            <p:spPr bwMode="auto">
              <a:xfrm>
                <a:off x="6183313" y="2260600"/>
                <a:ext cx="261937" cy="0"/>
              </a:xfrm>
              <a:prstGeom prst="line">
                <a:avLst/>
              </a:prstGeom>
              <a:noFill/>
              <a:ln w="9525">
                <a:solidFill>
                  <a:schemeClr val="tx1"/>
                </a:solidFill>
                <a:round/>
                <a:headEnd/>
                <a:tailEnd type="triangle" w="med" len="med"/>
              </a:ln>
            </p:spPr>
            <p:txBody>
              <a:bodyPr wrap="none" anchor="ctr"/>
              <a:lstStyle/>
              <a:p>
                <a:endParaRPr lang="en-US"/>
              </a:p>
            </p:txBody>
          </p:sp>
          <p:sp>
            <p:nvSpPr>
              <p:cNvPr id="30" name="Line 23"/>
              <p:cNvSpPr>
                <a:spLocks noChangeShapeType="1"/>
              </p:cNvSpPr>
              <p:nvPr/>
            </p:nvSpPr>
            <p:spPr bwMode="auto">
              <a:xfrm>
                <a:off x="5299075" y="2260600"/>
                <a:ext cx="214312" cy="0"/>
              </a:xfrm>
              <a:prstGeom prst="line">
                <a:avLst/>
              </a:prstGeom>
              <a:noFill/>
              <a:ln w="9525">
                <a:solidFill>
                  <a:schemeClr val="tx1"/>
                </a:solidFill>
                <a:round/>
                <a:headEnd/>
                <a:tailEnd type="triangle" w="med" len="med"/>
              </a:ln>
            </p:spPr>
            <p:txBody>
              <a:bodyPr wrap="none" anchor="ctr"/>
              <a:lstStyle/>
              <a:p>
                <a:endParaRPr lang="en-US"/>
              </a:p>
            </p:txBody>
          </p:sp>
          <p:grpSp>
            <p:nvGrpSpPr>
              <p:cNvPr id="10" name="Group 24"/>
              <p:cNvGrpSpPr>
                <a:grpSpLocks/>
              </p:cNvGrpSpPr>
              <p:nvPr/>
            </p:nvGrpSpPr>
            <p:grpSpPr bwMode="auto">
              <a:xfrm>
                <a:off x="5505450" y="1981200"/>
                <a:ext cx="666750" cy="542925"/>
                <a:chOff x="0" y="3126"/>
                <a:chExt cx="420" cy="342"/>
              </a:xfrm>
            </p:grpSpPr>
            <p:sp>
              <p:nvSpPr>
                <p:cNvPr id="39" name="Text Box 25"/>
                <p:cNvSpPr txBox="1">
                  <a:spLocks noChangeArrowheads="1"/>
                </p:cNvSpPr>
                <p:nvPr/>
              </p:nvSpPr>
              <p:spPr bwMode="auto">
                <a:xfrm>
                  <a:off x="56" y="3180"/>
                  <a:ext cx="310" cy="233"/>
                </a:xfrm>
                <a:prstGeom prst="rect">
                  <a:avLst/>
                </a:prstGeom>
                <a:noFill/>
                <a:ln w="9525">
                  <a:noFill/>
                  <a:miter lim="800000"/>
                  <a:headEnd/>
                  <a:tailEnd/>
                </a:ln>
              </p:spPr>
              <p:txBody>
                <a:bodyPr wrap="none">
                  <a:spAutoFit/>
                </a:bodyPr>
                <a:lstStyle/>
                <a:p>
                  <a:pPr>
                    <a:buFont typeface="Wingdings" pitchFamily="-96" charset="2"/>
                    <a:buNone/>
                  </a:pPr>
                  <a:r>
                    <a:rPr lang="en-US" dirty="0" smtClean="0">
                      <a:latin typeface="Courier New" pitchFamily="49" charset="0"/>
                    </a:rPr>
                    <a:t>f2</a:t>
                  </a:r>
                  <a:endParaRPr lang="en-US" dirty="0">
                    <a:latin typeface="Courier New" pitchFamily="49" charset="0"/>
                  </a:endParaRPr>
                </a:p>
              </p:txBody>
            </p:sp>
            <p:sp>
              <p:nvSpPr>
                <p:cNvPr id="40" name="Oval 26"/>
                <p:cNvSpPr>
                  <a:spLocks noChangeArrowheads="1"/>
                </p:cNvSpPr>
                <p:nvPr/>
              </p:nvSpPr>
              <p:spPr bwMode="auto">
                <a:xfrm>
                  <a:off x="0" y="3126"/>
                  <a:ext cx="420" cy="342"/>
                </a:xfrm>
                <a:prstGeom prst="ellipse">
                  <a:avLst/>
                </a:prstGeom>
                <a:noFill/>
                <a:ln w="9525">
                  <a:solidFill>
                    <a:srgbClr val="FF0000"/>
                  </a:solidFill>
                  <a:round/>
                  <a:headEnd/>
                  <a:tailEnd/>
                </a:ln>
              </p:spPr>
              <p:txBody>
                <a:bodyPr wrap="none" anchor="ctr"/>
                <a:lstStyle/>
                <a:p>
                  <a:endParaRPr lang="en-US"/>
                </a:p>
              </p:txBody>
            </p:sp>
          </p:grpSp>
          <p:grpSp>
            <p:nvGrpSpPr>
              <p:cNvPr id="11" name="Group 27"/>
              <p:cNvGrpSpPr>
                <a:grpSpLocks/>
              </p:cNvGrpSpPr>
              <p:nvPr/>
            </p:nvGrpSpPr>
            <p:grpSpPr bwMode="auto">
              <a:xfrm>
                <a:off x="6134101" y="1760538"/>
                <a:ext cx="457200" cy="1068388"/>
                <a:chOff x="4698" y="285"/>
                <a:chExt cx="288" cy="673"/>
              </a:xfrm>
            </p:grpSpPr>
            <p:sp>
              <p:nvSpPr>
                <p:cNvPr id="37" name="Freeform 28"/>
                <p:cNvSpPr>
                  <a:spLocks/>
                </p:cNvSpPr>
                <p:nvPr/>
              </p:nvSpPr>
              <p:spPr bwMode="auto">
                <a:xfrm>
                  <a:off x="4698" y="285"/>
                  <a:ext cx="288" cy="673"/>
                </a:xfrm>
                <a:custGeom>
                  <a:avLst/>
                  <a:gdLst>
                    <a:gd name="T0" fmla="*/ 0 w 288"/>
                    <a:gd name="T1" fmla="*/ 0 h 144"/>
                    <a:gd name="T2" fmla="*/ 288 w 288"/>
                    <a:gd name="T3" fmla="*/ 0 h 144"/>
                    <a:gd name="T4" fmla="*/ 288 w 288"/>
                    <a:gd name="T5" fmla="*/ 3145 h 144"/>
                    <a:gd name="T6" fmla="*/ 0 w 288"/>
                    <a:gd name="T7" fmla="*/ 3145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2700" cap="flat" cmpd="sng">
                  <a:solidFill>
                    <a:srgbClr val="FF0000"/>
                  </a:solidFill>
                  <a:prstDash val="solid"/>
                  <a:round/>
                  <a:headEnd type="none" w="med" len="med"/>
                  <a:tailEnd type="none" w="med" len="med"/>
                </a:ln>
              </p:spPr>
              <p:txBody>
                <a:bodyPr wrap="none" anchor="ctr"/>
                <a:lstStyle/>
                <a:p>
                  <a:endParaRPr lang="en-US"/>
                </a:p>
              </p:txBody>
            </p:sp>
            <p:sp>
              <p:nvSpPr>
                <p:cNvPr id="38" name="Line 29"/>
                <p:cNvSpPr>
                  <a:spLocks noChangeShapeType="1"/>
                </p:cNvSpPr>
                <p:nvPr/>
              </p:nvSpPr>
              <p:spPr bwMode="auto">
                <a:xfrm>
                  <a:off x="4891" y="285"/>
                  <a:ext cx="0" cy="667"/>
                </a:xfrm>
                <a:prstGeom prst="line">
                  <a:avLst/>
                </a:prstGeom>
                <a:noFill/>
                <a:ln w="12700">
                  <a:solidFill>
                    <a:srgbClr val="FF0000"/>
                  </a:solidFill>
                  <a:round/>
                  <a:headEnd/>
                  <a:tailEnd/>
                </a:ln>
              </p:spPr>
              <p:txBody>
                <a:bodyPr wrap="none" anchor="ctr"/>
                <a:lstStyle/>
                <a:p>
                  <a:endParaRPr lang="en-US"/>
                </a:p>
              </p:txBody>
            </p:sp>
          </p:grpSp>
          <p:grpSp>
            <p:nvGrpSpPr>
              <p:cNvPr id="24" name="Group 30"/>
              <p:cNvGrpSpPr>
                <a:grpSpLocks/>
              </p:cNvGrpSpPr>
              <p:nvPr/>
            </p:nvGrpSpPr>
            <p:grpSpPr bwMode="auto">
              <a:xfrm>
                <a:off x="2257431" y="1760538"/>
                <a:ext cx="457200" cy="1068388"/>
                <a:chOff x="4692" y="285"/>
                <a:chExt cx="288" cy="673"/>
              </a:xfrm>
            </p:grpSpPr>
            <p:sp>
              <p:nvSpPr>
                <p:cNvPr id="35" name="Freeform 31"/>
                <p:cNvSpPr>
                  <a:spLocks/>
                </p:cNvSpPr>
                <p:nvPr/>
              </p:nvSpPr>
              <p:spPr bwMode="auto">
                <a:xfrm>
                  <a:off x="4692" y="285"/>
                  <a:ext cx="288" cy="673"/>
                </a:xfrm>
                <a:custGeom>
                  <a:avLst/>
                  <a:gdLst>
                    <a:gd name="T0" fmla="*/ 0 w 288"/>
                    <a:gd name="T1" fmla="*/ 0 h 144"/>
                    <a:gd name="T2" fmla="*/ 288 w 288"/>
                    <a:gd name="T3" fmla="*/ 0 h 144"/>
                    <a:gd name="T4" fmla="*/ 288 w 288"/>
                    <a:gd name="T5" fmla="*/ 3145 h 144"/>
                    <a:gd name="T6" fmla="*/ 0 w 288"/>
                    <a:gd name="T7" fmla="*/ 3145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2700" cap="flat" cmpd="sng">
                  <a:solidFill>
                    <a:srgbClr val="FF0000"/>
                  </a:solidFill>
                  <a:prstDash val="solid"/>
                  <a:round/>
                  <a:headEnd type="none" w="med" len="med"/>
                  <a:tailEnd type="none" w="med" len="med"/>
                </a:ln>
              </p:spPr>
              <p:txBody>
                <a:bodyPr wrap="none" anchor="ctr"/>
                <a:lstStyle/>
                <a:p>
                  <a:endParaRPr lang="en-US"/>
                </a:p>
              </p:txBody>
            </p:sp>
            <p:sp>
              <p:nvSpPr>
                <p:cNvPr id="36" name="Line 32"/>
                <p:cNvSpPr>
                  <a:spLocks noChangeShapeType="1"/>
                </p:cNvSpPr>
                <p:nvPr/>
              </p:nvSpPr>
              <p:spPr bwMode="auto">
                <a:xfrm>
                  <a:off x="4891" y="285"/>
                  <a:ext cx="0" cy="667"/>
                </a:xfrm>
                <a:prstGeom prst="line">
                  <a:avLst/>
                </a:prstGeom>
                <a:noFill/>
                <a:ln w="12700">
                  <a:solidFill>
                    <a:srgbClr val="FF0000"/>
                  </a:solidFill>
                  <a:round/>
                  <a:headEnd/>
                  <a:tailEnd/>
                </a:ln>
              </p:spPr>
              <p:txBody>
                <a:bodyPr wrap="none" anchor="ctr"/>
                <a:lstStyle/>
                <a:p>
                  <a:endParaRPr lang="en-US"/>
                </a:p>
              </p:txBody>
            </p:sp>
          </p:grpSp>
          <p:sp>
            <p:nvSpPr>
              <p:cNvPr id="34" name="Text Box 34"/>
              <p:cNvSpPr txBox="1">
                <a:spLocks noChangeArrowheads="1"/>
              </p:cNvSpPr>
              <p:nvPr/>
            </p:nvSpPr>
            <p:spPr bwMode="auto">
              <a:xfrm>
                <a:off x="6129338" y="2816225"/>
                <a:ext cx="798512" cy="396875"/>
              </a:xfrm>
              <a:prstGeom prst="rect">
                <a:avLst/>
              </a:prstGeom>
              <a:noFill/>
              <a:ln w="9525">
                <a:noFill/>
                <a:miter lim="800000"/>
                <a:headEnd/>
                <a:tailEnd/>
              </a:ln>
            </p:spPr>
            <p:txBody>
              <a:bodyPr wrap="none">
                <a:spAutoFit/>
              </a:bodyPr>
              <a:lstStyle/>
              <a:p>
                <a:pPr>
                  <a:lnSpc>
                    <a:spcPct val="100000"/>
                  </a:lnSpc>
                  <a:spcBef>
                    <a:spcPct val="0"/>
                  </a:spcBef>
                  <a:buClrTx/>
                  <a:buSzTx/>
                  <a:buFontTx/>
                  <a:buNone/>
                </a:pPr>
                <a:r>
                  <a:rPr lang="en-US"/>
                  <a:t>outQ</a:t>
                </a:r>
                <a:endParaRPr lang="en-US" baseline="-25000"/>
              </a:p>
            </p:txBody>
          </p:sp>
        </p:grpSp>
        <p:grpSp>
          <p:nvGrpSpPr>
            <p:cNvPr id="28" name="Group 64"/>
            <p:cNvGrpSpPr/>
            <p:nvPr/>
          </p:nvGrpSpPr>
          <p:grpSpPr>
            <a:xfrm>
              <a:off x="3892550" y="1352550"/>
              <a:ext cx="3110147" cy="371475"/>
              <a:chOff x="3892550" y="1352550"/>
              <a:chExt cx="3110147" cy="371475"/>
            </a:xfrm>
          </p:grpSpPr>
          <p:sp>
            <p:nvSpPr>
              <p:cNvPr id="12" name="Rectangle 10"/>
              <p:cNvSpPr>
                <a:spLocks noChangeArrowheads="1"/>
              </p:cNvSpPr>
              <p:nvPr/>
            </p:nvSpPr>
            <p:spPr bwMode="auto">
              <a:xfrm>
                <a:off x="3892550" y="1570038"/>
                <a:ext cx="127000" cy="153987"/>
              </a:xfrm>
              <a:prstGeom prst="rect">
                <a:avLst/>
              </a:prstGeom>
              <a:solidFill>
                <a:schemeClr val="accent1"/>
              </a:solidFill>
              <a:ln w="9525">
                <a:solidFill>
                  <a:srgbClr val="FF0000"/>
                </a:solidFill>
                <a:miter lim="800000"/>
                <a:headEnd/>
                <a:tailEnd/>
              </a:ln>
            </p:spPr>
            <p:txBody>
              <a:bodyPr wrap="none" anchor="ctr"/>
              <a:lstStyle/>
              <a:p>
                <a:endParaRPr lang="en-US"/>
              </a:p>
            </p:txBody>
          </p:sp>
          <p:sp>
            <p:nvSpPr>
              <p:cNvPr id="13" name="Rectangle 10"/>
              <p:cNvSpPr>
                <a:spLocks noChangeArrowheads="1"/>
              </p:cNvSpPr>
              <p:nvPr/>
            </p:nvSpPr>
            <p:spPr bwMode="auto">
              <a:xfrm>
                <a:off x="5159375" y="1570038"/>
                <a:ext cx="127000" cy="153987"/>
              </a:xfrm>
              <a:prstGeom prst="rect">
                <a:avLst/>
              </a:prstGeom>
              <a:solidFill>
                <a:schemeClr val="accent1"/>
              </a:solidFill>
              <a:ln w="9525">
                <a:solidFill>
                  <a:srgbClr val="FF0000"/>
                </a:solidFill>
                <a:miter lim="800000"/>
                <a:headEnd/>
                <a:tailEnd/>
              </a:ln>
            </p:spPr>
            <p:txBody>
              <a:bodyPr wrap="none" anchor="ctr"/>
              <a:lstStyle/>
              <a:p>
                <a:endParaRPr lang="en-US"/>
              </a:p>
            </p:txBody>
          </p:sp>
          <p:sp>
            <p:nvSpPr>
              <p:cNvPr id="14" name="TextBox 13"/>
              <p:cNvSpPr txBox="1"/>
              <p:nvPr/>
            </p:nvSpPr>
            <p:spPr>
              <a:xfrm>
                <a:off x="5534025" y="1352550"/>
                <a:ext cx="1468672" cy="313932"/>
              </a:xfrm>
              <a:prstGeom prst="rect">
                <a:avLst/>
              </a:prstGeom>
              <a:noFill/>
            </p:spPr>
            <p:txBody>
              <a:bodyPr wrap="none" rtlCol="0">
                <a:spAutoFit/>
              </a:bodyPr>
              <a:lstStyle/>
              <a:p>
                <a:pPr>
                  <a:buNone/>
                </a:pPr>
                <a:r>
                  <a:rPr lang="en-US" sz="1600" dirty="0" smtClean="0"/>
                  <a:t>Valid/Invalid</a:t>
                </a:r>
                <a:endParaRPr lang="en-US" sz="1600" dirty="0"/>
              </a:p>
            </p:txBody>
          </p:sp>
          <p:cxnSp>
            <p:nvCxnSpPr>
              <p:cNvPr id="15" name="Straight Arrow Connector 14"/>
              <p:cNvCxnSpPr>
                <a:endCxn id="13" idx="3"/>
              </p:cNvCxnSpPr>
              <p:nvPr/>
            </p:nvCxnSpPr>
            <p:spPr bwMode="auto">
              <a:xfrm flipH="1">
                <a:off x="5286375" y="1524000"/>
                <a:ext cx="314325" cy="123032"/>
              </a:xfrm>
              <a:prstGeom prst="straightConnector1">
                <a:avLst/>
              </a:prstGeom>
              <a:noFill/>
              <a:ln w="9525" cap="flat" cmpd="sng" algn="ctr">
                <a:solidFill>
                  <a:srgbClr val="FF0000"/>
                </a:solidFill>
                <a:prstDash val="solid"/>
                <a:round/>
                <a:headEnd type="none" w="med" len="med"/>
                <a:tailEnd type="none" w="med" len="med"/>
              </a:ln>
              <a:effectLst/>
            </p:spPr>
          </p:cxnSp>
        </p:grpSp>
      </p:grpSp>
      <p:sp>
        <p:nvSpPr>
          <p:cNvPr id="48" name="Date Placeholder 47"/>
          <p:cNvSpPr>
            <a:spLocks noGrp="1"/>
          </p:cNvSpPr>
          <p:nvPr>
            <p:ph type="dt" sz="half" idx="10"/>
          </p:nvPr>
        </p:nvSpPr>
        <p:spPr/>
        <p:txBody>
          <a:bodyPr/>
          <a:lstStyle/>
          <a:p>
            <a:pPr>
              <a:defRPr/>
            </a:pPr>
            <a:r>
              <a:rPr lang="en-US" smtClean="0"/>
              <a:t>1/9/2013</a:t>
            </a:r>
            <a:endParaRPr lang="en-US" dirty="0"/>
          </a:p>
        </p:txBody>
      </p:sp>
      <p:sp>
        <p:nvSpPr>
          <p:cNvPr id="50" name="Footer Placeholder 49"/>
          <p:cNvSpPr>
            <a:spLocks noGrp="1"/>
          </p:cNvSpPr>
          <p:nvPr>
            <p:ph type="ftr" sz="quarter" idx="12"/>
          </p:nvPr>
        </p:nvSpPr>
        <p:spPr/>
        <p:txBody>
          <a:bodyPr/>
          <a:lstStyle/>
          <a:p>
            <a:pPr>
              <a:defRPr/>
            </a:pPr>
            <a:r>
              <a:rPr lang="en-US" smtClean="0"/>
              <a:t>Bluespec at Beihang</a:t>
            </a:r>
            <a:endParaRPr lang="en-US" dirty="0"/>
          </a:p>
        </p:txBody>
      </p:sp>
      <p:sp>
        <p:nvSpPr>
          <p:cNvPr id="45" name="Slide Number Placeholder 44"/>
          <p:cNvSpPr>
            <a:spLocks noGrp="1"/>
          </p:cNvSpPr>
          <p:nvPr>
            <p:ph type="sldNum" sz="quarter" idx="11"/>
          </p:nvPr>
        </p:nvSpPr>
        <p:spPr/>
        <p:txBody>
          <a:bodyPr/>
          <a:lstStyle/>
          <a:p>
            <a:pPr>
              <a:defRPr/>
            </a:pPr>
            <a:fld id="{D02EE386-C9BD-4FB7-9577-6096B5320EC4}" type="slidenum">
              <a:rPr lang="en-US" smtClean="0"/>
              <a:pPr>
                <a:defRPr/>
              </a:pPr>
              <a:t>12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8000011" cy="1143000"/>
          </a:xfrm>
        </p:spPr>
        <p:txBody>
          <a:bodyPr/>
          <a:lstStyle/>
          <a:p>
            <a:r>
              <a:rPr lang="en-US" dirty="0" smtClean="0"/>
              <a:t>Hazards in instruction pipelining</a:t>
            </a:r>
            <a:endParaRPr lang="en-US" dirty="0"/>
          </a:p>
        </p:txBody>
      </p:sp>
      <p:sp>
        <p:nvSpPr>
          <p:cNvPr id="3" name="Content Placeholder 2"/>
          <p:cNvSpPr>
            <a:spLocks noGrp="1"/>
          </p:cNvSpPr>
          <p:nvPr>
            <p:ph idx="1"/>
          </p:nvPr>
        </p:nvSpPr>
        <p:spPr>
          <a:xfrm>
            <a:off x="695697" y="1560615"/>
            <a:ext cx="7772400" cy="4114800"/>
          </a:xfrm>
        </p:spPr>
        <p:txBody>
          <a:bodyPr/>
          <a:lstStyle/>
          <a:p>
            <a:r>
              <a:rPr lang="en-US" sz="2400" i="1" dirty="0" smtClean="0"/>
              <a:t>Structural hazard: </a:t>
            </a:r>
            <a:r>
              <a:rPr lang="en-US" sz="2400" dirty="0" smtClean="0"/>
              <a:t>Two instructions in the pipeline may require the same resource at the same time, e.g., contention for memory</a:t>
            </a:r>
          </a:p>
          <a:p>
            <a:r>
              <a:rPr lang="en-US" sz="2400" i="1" dirty="0" smtClean="0"/>
              <a:t> Control hazard: </a:t>
            </a:r>
            <a:r>
              <a:rPr lang="en-US" sz="2400" dirty="0" smtClean="0"/>
              <a:t>An instruction in the pipeline may determine the next instruction to be executed, e.g., branches</a:t>
            </a:r>
          </a:p>
          <a:p>
            <a:r>
              <a:rPr lang="en-US" sz="2400" i="1" dirty="0" smtClean="0"/>
              <a:t>Data hazard: </a:t>
            </a:r>
            <a:r>
              <a:rPr lang="en-US" sz="2400" dirty="0" smtClean="0"/>
              <a:t>An instruction in the pipeline may affect the state of the machine (pc, </a:t>
            </a:r>
            <a:r>
              <a:rPr lang="en-US" sz="2400" dirty="0" err="1" smtClean="0"/>
              <a:t>rf</a:t>
            </a:r>
            <a:r>
              <a:rPr lang="en-US" sz="2400" dirty="0" smtClean="0"/>
              <a:t>, </a:t>
            </a:r>
            <a:r>
              <a:rPr lang="en-US" sz="2400" dirty="0" err="1" smtClean="0"/>
              <a:t>dMem</a:t>
            </a:r>
            <a:r>
              <a:rPr lang="en-US" sz="2400" dirty="0" smtClean="0"/>
              <a:t>) – the next instruction must be fully cognizant of this change</a:t>
            </a:r>
            <a:endParaRPr lang="en-US" sz="2400" i="1" dirty="0"/>
          </a:p>
        </p:txBody>
      </p:sp>
      <p:sp>
        <p:nvSpPr>
          <p:cNvPr id="7" name="TextBox 6"/>
          <p:cNvSpPr txBox="1"/>
          <p:nvPr/>
        </p:nvSpPr>
        <p:spPr>
          <a:xfrm>
            <a:off x="3325091" y="5628904"/>
            <a:ext cx="5569528" cy="707886"/>
          </a:xfrm>
          <a:prstGeom prst="rect">
            <a:avLst/>
          </a:prstGeom>
          <a:noFill/>
        </p:spPr>
        <p:txBody>
          <a:bodyPr wrap="square" rtlCol="0">
            <a:spAutoFit/>
          </a:bodyPr>
          <a:lstStyle/>
          <a:p>
            <a:r>
              <a:rPr lang="en-US" dirty="0" smtClean="0">
                <a:solidFill>
                  <a:srgbClr val="FF0000"/>
                </a:solidFill>
              </a:rPr>
              <a:t>Notice that none of these hazards are present in the IFFT pipeline.  </a:t>
            </a:r>
            <a:endParaRPr lang="en-US" dirty="0">
              <a:solidFill>
                <a:srgbClr val="FF0000"/>
              </a:solidFill>
            </a:endParaRPr>
          </a:p>
        </p:txBody>
      </p:sp>
      <p:sp>
        <p:nvSpPr>
          <p:cNvPr id="11" name="Date Placeholder 10"/>
          <p:cNvSpPr>
            <a:spLocks noGrp="1"/>
          </p:cNvSpPr>
          <p:nvPr>
            <p:ph type="dt" sz="half" idx="10"/>
          </p:nvPr>
        </p:nvSpPr>
        <p:spPr/>
        <p:txBody>
          <a:bodyPr/>
          <a:lstStyle/>
          <a:p>
            <a:pPr>
              <a:defRPr/>
            </a:pPr>
            <a:r>
              <a:rPr lang="en-US" smtClean="0"/>
              <a:t>1/9/2013</a:t>
            </a:r>
            <a:endParaRPr lang="en-US" dirty="0"/>
          </a:p>
        </p:txBody>
      </p:sp>
      <p:sp>
        <p:nvSpPr>
          <p:cNvPr id="13" name="Footer Placeholder 12"/>
          <p:cNvSpPr>
            <a:spLocks noGrp="1"/>
          </p:cNvSpPr>
          <p:nvPr>
            <p:ph type="ftr" sz="quarter" idx="12"/>
          </p:nvPr>
        </p:nvSpPr>
        <p:spPr/>
        <p:txBody>
          <a:bodyPr/>
          <a:lstStyle/>
          <a:p>
            <a:pPr>
              <a:defRPr/>
            </a:pPr>
            <a:r>
              <a:rPr lang="en-US" smtClean="0"/>
              <a:t>Bluespec at Beihang</a:t>
            </a:r>
            <a:endParaRPr lang="en-US" dirty="0"/>
          </a:p>
        </p:txBody>
      </p:sp>
      <p:sp>
        <p:nvSpPr>
          <p:cNvPr id="8" name="Slide Number Placeholder 7"/>
          <p:cNvSpPr>
            <a:spLocks noGrp="1"/>
          </p:cNvSpPr>
          <p:nvPr>
            <p:ph type="sldNum" sz="quarter" idx="11"/>
          </p:nvPr>
        </p:nvSpPr>
        <p:spPr/>
        <p:txBody>
          <a:bodyPr/>
          <a:lstStyle/>
          <a:p>
            <a:pPr>
              <a:defRPr/>
            </a:pPr>
            <a:fld id="{D02EE386-C9BD-4FB7-9577-6096B5320EC4}"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txBox="1">
            <a:spLocks noGrp="1"/>
          </p:cNvSpPr>
          <p:nvPr>
            <p:ph type="ctrTitle"/>
          </p:nvPr>
        </p:nvSpPr>
        <p:spPr>
          <a:xfrm>
            <a:off x="778111" y="1201029"/>
            <a:ext cx="7647709" cy="3539430"/>
          </a:xfrm>
          <a:prstGeom prst="rect">
            <a:avLst/>
          </a:prstGeom>
          <a:noFill/>
        </p:spPr>
        <p:txBody>
          <a:bodyPr wrap="square" rtlCol="0">
            <a:spAutoFit/>
          </a:bodyPr>
          <a:lstStyle/>
          <a:p>
            <a:r>
              <a:rPr lang="en-US" sz="3600" dirty="0" smtClean="0"/>
              <a:t>The power of computers comes from the fact that the instructions in a program are not independent of each other</a:t>
            </a:r>
            <a:br>
              <a:rPr lang="en-US" sz="3600" dirty="0" smtClean="0"/>
            </a:br>
            <a:r>
              <a:rPr lang="en-US" sz="4000" dirty="0" smtClean="0"/>
              <a:t/>
            </a:r>
            <a:br>
              <a:rPr lang="en-US" sz="4000" dirty="0" smtClean="0"/>
            </a:br>
            <a:r>
              <a:rPr lang="en-US" sz="3200" dirty="0" smtClean="0">
                <a:solidFill>
                  <a:schemeClr val="tx1"/>
                </a:solidFill>
              </a:rPr>
              <a:t>	</a:t>
            </a:r>
            <a:r>
              <a:rPr lang="en-US" sz="3200" dirty="0" smtClean="0">
                <a:solidFill>
                  <a:schemeClr val="tx1"/>
                </a:solidFill>
                <a:sym typeface="Symbol"/>
              </a:rPr>
              <a:t> </a:t>
            </a:r>
            <a:r>
              <a:rPr lang="en-US" sz="3200" dirty="0" smtClean="0">
                <a:solidFill>
                  <a:schemeClr val="tx1"/>
                </a:solidFill>
              </a:rPr>
              <a:t>must deal with hazard</a:t>
            </a:r>
            <a:endParaRPr lang="en-US" sz="4000" dirty="0">
              <a:solidFill>
                <a:schemeClr val="tx1"/>
              </a:solidFill>
            </a:endParaRPr>
          </a:p>
        </p:txBody>
      </p:sp>
      <p:sp>
        <p:nvSpPr>
          <p:cNvPr id="6" name="Date Placeholder 5"/>
          <p:cNvSpPr>
            <a:spLocks noGrp="1"/>
          </p:cNvSpPr>
          <p:nvPr>
            <p:ph type="dt" sz="quarter" idx="10"/>
          </p:nvPr>
        </p:nvSpPr>
        <p:spPr/>
        <p:txBody>
          <a:bodyPr/>
          <a:lstStyle/>
          <a:p>
            <a:pPr>
              <a:defRPr/>
            </a:pPr>
            <a:r>
              <a:rPr lang="en-US" smtClean="0"/>
              <a:t>1/9/2013</a:t>
            </a:r>
            <a:endParaRPr lang="en-US" dirty="0"/>
          </a:p>
        </p:txBody>
      </p:sp>
      <p:sp>
        <p:nvSpPr>
          <p:cNvPr id="12" name="Footer Placeholder 11"/>
          <p:cNvSpPr>
            <a:spLocks noGrp="1"/>
          </p:cNvSpPr>
          <p:nvPr>
            <p:ph type="ftr" sz="quarter" idx="12"/>
          </p:nvPr>
        </p:nvSpPr>
        <p:spPr/>
        <p:txBody>
          <a:bodyPr/>
          <a:lstStyle/>
          <a:p>
            <a:pPr>
              <a:defRPr/>
            </a:pPr>
            <a:r>
              <a:rPr lang="en-US" smtClean="0"/>
              <a:t>Bluespec at Beihang</a:t>
            </a:r>
            <a:endParaRPr lang="en-US" dirty="0"/>
          </a:p>
        </p:txBody>
      </p:sp>
      <p:sp>
        <p:nvSpPr>
          <p:cNvPr id="8" name="Slide Number Placeholder 7"/>
          <p:cNvSpPr>
            <a:spLocks noGrp="1"/>
          </p:cNvSpPr>
          <p:nvPr>
            <p:ph type="sldNum" sz="quarter" idx="11"/>
          </p:nvPr>
        </p:nvSpPr>
        <p:spPr/>
        <p:txBody>
          <a:bodyPr/>
          <a:lstStyle/>
          <a:p>
            <a:pPr>
              <a:defRPr/>
            </a:pPr>
            <a:fld id="{CADB5FF0-9E4C-4A76-B146-CFD9F86D279B}"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4"/>
          <p:cNvSpPr>
            <a:spLocks noGrp="1" noChangeArrowheads="1"/>
          </p:cNvSpPr>
          <p:nvPr>
            <p:ph type="title" idx="4294967295"/>
          </p:nvPr>
        </p:nvSpPr>
        <p:spPr/>
        <p:txBody>
          <a:bodyPr/>
          <a:lstStyle/>
          <a:p>
            <a:pPr eaLnBrk="1" hangingPunct="1"/>
            <a:r>
              <a:rPr lang="en-US" sz="3600" dirty="0" smtClean="0"/>
              <a:t>Two-stage Pipelined SMIPS (Harvard)</a:t>
            </a:r>
            <a:endParaRPr lang="en-US" sz="2800" dirty="0" smtClean="0"/>
          </a:p>
        </p:txBody>
      </p:sp>
      <p:sp>
        <p:nvSpPr>
          <p:cNvPr id="55298" name="Rectangle 17"/>
          <p:cNvSpPr>
            <a:spLocks noChangeArrowheads="1"/>
          </p:cNvSpPr>
          <p:nvPr/>
        </p:nvSpPr>
        <p:spPr bwMode="auto">
          <a:xfrm>
            <a:off x="1074738" y="3344863"/>
            <a:ext cx="452437" cy="944562"/>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PC</a:t>
            </a:r>
          </a:p>
        </p:txBody>
      </p:sp>
      <p:sp>
        <p:nvSpPr>
          <p:cNvPr id="55299" name="Rectangle 17"/>
          <p:cNvSpPr>
            <a:spLocks noChangeArrowheads="1"/>
          </p:cNvSpPr>
          <p:nvPr/>
        </p:nvSpPr>
        <p:spPr bwMode="auto">
          <a:xfrm>
            <a:off x="1538288" y="4879975"/>
            <a:ext cx="1101725" cy="944563"/>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Inst</a:t>
            </a:r>
          </a:p>
          <a:p>
            <a:pPr algn="ctr">
              <a:lnSpc>
                <a:spcPct val="90000"/>
              </a:lnSpc>
              <a:spcBef>
                <a:spcPct val="25000"/>
              </a:spcBef>
              <a:buClr>
                <a:schemeClr val="bg1"/>
              </a:buClr>
              <a:buSzPct val="100000"/>
              <a:buFont typeface="Wingdings" pitchFamily="2" charset="2"/>
              <a:buNone/>
            </a:pPr>
            <a:r>
              <a:rPr lang="en-US"/>
              <a:t>Memory</a:t>
            </a:r>
          </a:p>
        </p:txBody>
      </p:sp>
      <p:sp>
        <p:nvSpPr>
          <p:cNvPr id="55300" name="Rectangle 17"/>
          <p:cNvSpPr>
            <a:spLocks noChangeArrowheads="1"/>
          </p:cNvSpPr>
          <p:nvPr/>
        </p:nvSpPr>
        <p:spPr bwMode="auto">
          <a:xfrm>
            <a:off x="3829050" y="3354388"/>
            <a:ext cx="1101725" cy="944562"/>
          </a:xfrm>
          <a:prstGeom prst="rect">
            <a:avLst/>
          </a:prstGeom>
          <a:no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Decode</a:t>
            </a:r>
          </a:p>
        </p:txBody>
      </p:sp>
      <p:sp>
        <p:nvSpPr>
          <p:cNvPr id="55301" name="Rectangle 17"/>
          <p:cNvSpPr>
            <a:spLocks noChangeArrowheads="1"/>
          </p:cNvSpPr>
          <p:nvPr/>
        </p:nvSpPr>
        <p:spPr bwMode="auto">
          <a:xfrm>
            <a:off x="4956175" y="2027238"/>
            <a:ext cx="3217863" cy="711200"/>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Register File</a:t>
            </a:r>
          </a:p>
        </p:txBody>
      </p:sp>
      <p:sp>
        <p:nvSpPr>
          <p:cNvPr id="55302" name="Rectangle 17"/>
          <p:cNvSpPr>
            <a:spLocks noChangeArrowheads="1"/>
          </p:cNvSpPr>
          <p:nvPr/>
        </p:nvSpPr>
        <p:spPr bwMode="auto">
          <a:xfrm>
            <a:off x="5967413" y="3348038"/>
            <a:ext cx="1101725" cy="944562"/>
          </a:xfrm>
          <a:prstGeom prst="rect">
            <a:avLst/>
          </a:prstGeom>
          <a:no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Execute</a:t>
            </a:r>
          </a:p>
        </p:txBody>
      </p:sp>
      <p:sp>
        <p:nvSpPr>
          <p:cNvPr id="55303" name="Rectangle 17"/>
          <p:cNvSpPr>
            <a:spLocks noChangeArrowheads="1"/>
          </p:cNvSpPr>
          <p:nvPr/>
        </p:nvSpPr>
        <p:spPr bwMode="auto">
          <a:xfrm>
            <a:off x="7065963" y="4851400"/>
            <a:ext cx="1101725" cy="944563"/>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Data</a:t>
            </a:r>
          </a:p>
          <a:p>
            <a:pPr algn="ctr">
              <a:lnSpc>
                <a:spcPct val="90000"/>
              </a:lnSpc>
              <a:spcBef>
                <a:spcPct val="25000"/>
              </a:spcBef>
              <a:buClr>
                <a:schemeClr val="bg1"/>
              </a:buClr>
              <a:buSzPct val="100000"/>
              <a:buFont typeface="Wingdings" pitchFamily="2" charset="2"/>
              <a:buNone/>
            </a:pPr>
            <a:r>
              <a:rPr lang="en-US"/>
              <a:t>Memory</a:t>
            </a:r>
          </a:p>
        </p:txBody>
      </p:sp>
      <p:sp>
        <p:nvSpPr>
          <p:cNvPr id="55304" name="Line 8"/>
          <p:cNvSpPr>
            <a:spLocks noChangeShapeType="1"/>
          </p:cNvSpPr>
          <p:nvPr/>
        </p:nvSpPr>
        <p:spPr bwMode="auto">
          <a:xfrm>
            <a:off x="5654675" y="4122738"/>
            <a:ext cx="311150" cy="0"/>
          </a:xfrm>
          <a:prstGeom prst="line">
            <a:avLst/>
          </a:prstGeom>
          <a:noFill/>
          <a:ln w="25400">
            <a:solidFill>
              <a:schemeClr val="tx1"/>
            </a:solidFill>
            <a:round/>
            <a:headEnd/>
            <a:tailEnd type="triangle" w="lg" len="lg"/>
          </a:ln>
        </p:spPr>
        <p:txBody>
          <a:bodyPr/>
          <a:lstStyle/>
          <a:p>
            <a:endParaRPr lang="en-US"/>
          </a:p>
        </p:txBody>
      </p:sp>
      <p:sp>
        <p:nvSpPr>
          <p:cNvPr id="55305" name="Line 8"/>
          <p:cNvSpPr>
            <a:spLocks noChangeShapeType="1"/>
          </p:cNvSpPr>
          <p:nvPr/>
        </p:nvSpPr>
        <p:spPr bwMode="auto">
          <a:xfrm>
            <a:off x="4940300" y="3910013"/>
            <a:ext cx="1023938" cy="0"/>
          </a:xfrm>
          <a:prstGeom prst="line">
            <a:avLst/>
          </a:prstGeom>
          <a:noFill/>
          <a:ln w="25400">
            <a:solidFill>
              <a:schemeClr val="tx1"/>
            </a:solidFill>
            <a:round/>
            <a:headEnd/>
            <a:tailEnd type="triangle" w="lg" len="lg"/>
          </a:ln>
        </p:spPr>
        <p:txBody>
          <a:bodyPr/>
          <a:lstStyle/>
          <a:p>
            <a:endParaRPr lang="en-US"/>
          </a:p>
        </p:txBody>
      </p:sp>
      <p:sp>
        <p:nvSpPr>
          <p:cNvPr id="55306" name="Line 8"/>
          <p:cNvSpPr>
            <a:spLocks noChangeShapeType="1"/>
          </p:cNvSpPr>
          <p:nvPr/>
        </p:nvSpPr>
        <p:spPr bwMode="auto">
          <a:xfrm>
            <a:off x="5670550" y="3517900"/>
            <a:ext cx="292100" cy="0"/>
          </a:xfrm>
          <a:prstGeom prst="line">
            <a:avLst/>
          </a:prstGeom>
          <a:noFill/>
          <a:ln w="25400">
            <a:solidFill>
              <a:schemeClr val="tx1"/>
            </a:solidFill>
            <a:round/>
            <a:headEnd/>
            <a:tailEnd type="triangle" w="lg" len="lg"/>
          </a:ln>
        </p:spPr>
        <p:txBody>
          <a:bodyPr/>
          <a:lstStyle/>
          <a:p>
            <a:endParaRPr lang="en-US"/>
          </a:p>
        </p:txBody>
      </p:sp>
      <p:sp>
        <p:nvSpPr>
          <p:cNvPr id="55307" name="Line 8"/>
          <p:cNvSpPr>
            <a:spLocks noChangeShapeType="1"/>
          </p:cNvSpPr>
          <p:nvPr/>
        </p:nvSpPr>
        <p:spPr bwMode="auto">
          <a:xfrm>
            <a:off x="5511800" y="3703638"/>
            <a:ext cx="457200" cy="0"/>
          </a:xfrm>
          <a:prstGeom prst="line">
            <a:avLst/>
          </a:prstGeom>
          <a:noFill/>
          <a:ln w="25400">
            <a:solidFill>
              <a:schemeClr val="tx1"/>
            </a:solidFill>
            <a:round/>
            <a:headEnd/>
            <a:tailEnd type="triangle" w="lg" len="lg"/>
          </a:ln>
        </p:spPr>
        <p:txBody>
          <a:bodyPr/>
          <a:lstStyle/>
          <a:p>
            <a:endParaRPr lang="en-US"/>
          </a:p>
        </p:txBody>
      </p:sp>
      <p:sp>
        <p:nvSpPr>
          <p:cNvPr id="55308" name="Line 14"/>
          <p:cNvSpPr>
            <a:spLocks noChangeShapeType="1"/>
          </p:cNvSpPr>
          <p:nvPr/>
        </p:nvSpPr>
        <p:spPr bwMode="auto">
          <a:xfrm flipV="1">
            <a:off x="5680075" y="2722563"/>
            <a:ext cx="0" cy="796925"/>
          </a:xfrm>
          <a:prstGeom prst="line">
            <a:avLst/>
          </a:prstGeom>
          <a:noFill/>
          <a:ln w="25400">
            <a:solidFill>
              <a:schemeClr val="tx1"/>
            </a:solidFill>
            <a:round/>
            <a:headEnd/>
            <a:tailEnd/>
          </a:ln>
        </p:spPr>
        <p:txBody>
          <a:bodyPr/>
          <a:lstStyle/>
          <a:p>
            <a:endParaRPr lang="en-US"/>
          </a:p>
        </p:txBody>
      </p:sp>
      <p:sp>
        <p:nvSpPr>
          <p:cNvPr id="55309" name="Line 15"/>
          <p:cNvSpPr>
            <a:spLocks noChangeShapeType="1"/>
          </p:cNvSpPr>
          <p:nvPr/>
        </p:nvSpPr>
        <p:spPr bwMode="auto">
          <a:xfrm flipV="1">
            <a:off x="5521325" y="2741613"/>
            <a:ext cx="0" cy="950912"/>
          </a:xfrm>
          <a:prstGeom prst="line">
            <a:avLst/>
          </a:prstGeom>
          <a:noFill/>
          <a:ln w="25400">
            <a:solidFill>
              <a:schemeClr val="tx1"/>
            </a:solidFill>
            <a:round/>
            <a:headEnd/>
            <a:tailEnd/>
          </a:ln>
        </p:spPr>
        <p:txBody>
          <a:bodyPr/>
          <a:lstStyle/>
          <a:p>
            <a:endParaRPr lang="en-US"/>
          </a:p>
        </p:txBody>
      </p:sp>
      <p:sp>
        <p:nvSpPr>
          <p:cNvPr id="55310" name="Line 8"/>
          <p:cNvSpPr>
            <a:spLocks noChangeShapeType="1"/>
          </p:cNvSpPr>
          <p:nvPr/>
        </p:nvSpPr>
        <p:spPr bwMode="auto">
          <a:xfrm rot="5400000">
            <a:off x="1350962" y="4457701"/>
            <a:ext cx="841375" cy="0"/>
          </a:xfrm>
          <a:prstGeom prst="line">
            <a:avLst/>
          </a:prstGeom>
          <a:noFill/>
          <a:ln w="25400">
            <a:solidFill>
              <a:schemeClr val="tx1"/>
            </a:solidFill>
            <a:round/>
            <a:headEnd/>
            <a:tailEnd type="triangle" w="lg" len="lg"/>
          </a:ln>
        </p:spPr>
        <p:txBody>
          <a:bodyPr/>
          <a:lstStyle/>
          <a:p>
            <a:endParaRPr lang="en-US"/>
          </a:p>
        </p:txBody>
      </p:sp>
      <p:sp>
        <p:nvSpPr>
          <p:cNvPr id="55311" name="Line 17"/>
          <p:cNvSpPr>
            <a:spLocks noChangeShapeType="1"/>
          </p:cNvSpPr>
          <p:nvPr/>
        </p:nvSpPr>
        <p:spPr bwMode="auto">
          <a:xfrm rot="16200000" flipV="1">
            <a:off x="2100263" y="3470275"/>
            <a:ext cx="0" cy="1143000"/>
          </a:xfrm>
          <a:prstGeom prst="line">
            <a:avLst/>
          </a:prstGeom>
          <a:noFill/>
          <a:ln w="25400">
            <a:solidFill>
              <a:schemeClr val="tx1"/>
            </a:solidFill>
            <a:round/>
            <a:headEnd type="triangle" w="lg" len="lg"/>
            <a:tailEnd type="none" w="lg" len="lg"/>
          </a:ln>
        </p:spPr>
        <p:txBody>
          <a:bodyPr/>
          <a:lstStyle/>
          <a:p>
            <a:endParaRPr lang="en-US"/>
          </a:p>
        </p:txBody>
      </p:sp>
      <p:sp>
        <p:nvSpPr>
          <p:cNvPr id="55312" name="Line 8"/>
          <p:cNvSpPr>
            <a:spLocks noChangeShapeType="1"/>
          </p:cNvSpPr>
          <p:nvPr/>
        </p:nvSpPr>
        <p:spPr bwMode="auto">
          <a:xfrm rot="5400000">
            <a:off x="2091532" y="4541044"/>
            <a:ext cx="658812" cy="0"/>
          </a:xfrm>
          <a:prstGeom prst="line">
            <a:avLst/>
          </a:prstGeom>
          <a:noFill/>
          <a:ln w="25400">
            <a:solidFill>
              <a:schemeClr val="tx1"/>
            </a:solidFill>
            <a:round/>
            <a:headEnd/>
            <a:tailEnd type="none" w="lg" len="lg"/>
          </a:ln>
        </p:spPr>
        <p:txBody>
          <a:bodyPr/>
          <a:lstStyle/>
          <a:p>
            <a:endParaRPr lang="en-US"/>
          </a:p>
        </p:txBody>
      </p:sp>
      <p:sp>
        <p:nvSpPr>
          <p:cNvPr id="55313" name="Line 19"/>
          <p:cNvSpPr>
            <a:spLocks noChangeShapeType="1"/>
          </p:cNvSpPr>
          <p:nvPr/>
        </p:nvSpPr>
        <p:spPr bwMode="auto">
          <a:xfrm rot="16200000" flipV="1">
            <a:off x="2545557" y="4093368"/>
            <a:ext cx="0" cy="246063"/>
          </a:xfrm>
          <a:prstGeom prst="line">
            <a:avLst/>
          </a:prstGeom>
          <a:noFill/>
          <a:ln w="25400">
            <a:solidFill>
              <a:schemeClr val="tx1"/>
            </a:solidFill>
            <a:round/>
            <a:headEnd type="triangle" w="lg" len="lg"/>
            <a:tailEnd type="none" w="lg" len="lg"/>
          </a:ln>
        </p:spPr>
        <p:txBody>
          <a:bodyPr/>
          <a:lstStyle/>
          <a:p>
            <a:endParaRPr lang="en-US"/>
          </a:p>
        </p:txBody>
      </p:sp>
      <p:grpSp>
        <p:nvGrpSpPr>
          <p:cNvPr id="2" name="Group 20"/>
          <p:cNvGrpSpPr>
            <a:grpSpLocks/>
          </p:cNvGrpSpPr>
          <p:nvPr/>
        </p:nvGrpSpPr>
        <p:grpSpPr bwMode="auto">
          <a:xfrm>
            <a:off x="7058025" y="4003675"/>
            <a:ext cx="247650" cy="841375"/>
            <a:chOff x="1707" y="2541"/>
            <a:chExt cx="156" cy="530"/>
          </a:xfrm>
        </p:grpSpPr>
        <p:sp>
          <p:nvSpPr>
            <p:cNvPr id="55355" name="Line 8"/>
            <p:cNvSpPr>
              <a:spLocks noChangeShapeType="1"/>
            </p:cNvSpPr>
            <p:nvPr/>
          </p:nvSpPr>
          <p:spPr bwMode="auto">
            <a:xfrm rot="16200000" flipH="1">
              <a:off x="1598" y="2806"/>
              <a:ext cx="530" cy="0"/>
            </a:xfrm>
            <a:prstGeom prst="line">
              <a:avLst/>
            </a:prstGeom>
            <a:noFill/>
            <a:ln w="25400">
              <a:solidFill>
                <a:schemeClr val="tx1"/>
              </a:solidFill>
              <a:round/>
              <a:headEnd/>
              <a:tailEnd type="triangle" w="lg" len="lg"/>
            </a:ln>
          </p:spPr>
          <p:txBody>
            <a:bodyPr/>
            <a:lstStyle/>
            <a:p>
              <a:endParaRPr lang="en-US"/>
            </a:p>
          </p:txBody>
        </p:sp>
        <p:sp>
          <p:nvSpPr>
            <p:cNvPr id="55356" name="Line 22"/>
            <p:cNvSpPr>
              <a:spLocks noChangeShapeType="1"/>
            </p:cNvSpPr>
            <p:nvPr/>
          </p:nvSpPr>
          <p:spPr bwMode="auto">
            <a:xfrm rot="5400000" flipH="1" flipV="1">
              <a:off x="1785" y="2466"/>
              <a:ext cx="0" cy="155"/>
            </a:xfrm>
            <a:prstGeom prst="line">
              <a:avLst/>
            </a:prstGeom>
            <a:noFill/>
            <a:ln w="25400">
              <a:solidFill>
                <a:schemeClr val="tx1"/>
              </a:solidFill>
              <a:round/>
              <a:headEnd/>
              <a:tailEnd/>
            </a:ln>
          </p:spPr>
          <p:txBody>
            <a:bodyPr/>
            <a:lstStyle/>
            <a:p>
              <a:endParaRPr lang="en-US"/>
            </a:p>
          </p:txBody>
        </p:sp>
      </p:grpSp>
      <p:sp>
        <p:nvSpPr>
          <p:cNvPr id="55315" name="Line 23"/>
          <p:cNvSpPr>
            <a:spLocks noChangeShapeType="1"/>
          </p:cNvSpPr>
          <p:nvPr/>
        </p:nvSpPr>
        <p:spPr bwMode="auto">
          <a:xfrm rot="16200000" flipV="1">
            <a:off x="4541044" y="3337719"/>
            <a:ext cx="0" cy="2239962"/>
          </a:xfrm>
          <a:prstGeom prst="line">
            <a:avLst/>
          </a:prstGeom>
          <a:noFill/>
          <a:ln w="25400">
            <a:solidFill>
              <a:schemeClr val="tx1"/>
            </a:solidFill>
            <a:round/>
            <a:headEnd/>
            <a:tailEnd/>
          </a:ln>
        </p:spPr>
        <p:txBody>
          <a:bodyPr/>
          <a:lstStyle/>
          <a:p>
            <a:endParaRPr lang="en-US"/>
          </a:p>
        </p:txBody>
      </p:sp>
      <p:sp>
        <p:nvSpPr>
          <p:cNvPr id="55316" name="Line 24"/>
          <p:cNvSpPr>
            <a:spLocks noChangeShapeType="1"/>
          </p:cNvSpPr>
          <p:nvPr/>
        </p:nvSpPr>
        <p:spPr bwMode="auto">
          <a:xfrm flipV="1">
            <a:off x="5657850" y="4119563"/>
            <a:ext cx="0" cy="338137"/>
          </a:xfrm>
          <a:prstGeom prst="line">
            <a:avLst/>
          </a:prstGeom>
          <a:noFill/>
          <a:ln w="25400">
            <a:solidFill>
              <a:schemeClr val="tx1"/>
            </a:solidFill>
            <a:round/>
            <a:headEnd/>
            <a:tailEnd/>
          </a:ln>
        </p:spPr>
        <p:txBody>
          <a:bodyPr/>
          <a:lstStyle/>
          <a:p>
            <a:endParaRPr lang="en-US"/>
          </a:p>
        </p:txBody>
      </p:sp>
      <p:sp>
        <p:nvSpPr>
          <p:cNvPr id="55317" name="Line 8"/>
          <p:cNvSpPr>
            <a:spLocks noChangeShapeType="1"/>
          </p:cNvSpPr>
          <p:nvPr/>
        </p:nvSpPr>
        <p:spPr bwMode="auto">
          <a:xfrm flipH="1">
            <a:off x="4926013" y="3514725"/>
            <a:ext cx="292100" cy="0"/>
          </a:xfrm>
          <a:prstGeom prst="line">
            <a:avLst/>
          </a:prstGeom>
          <a:noFill/>
          <a:ln w="25400">
            <a:solidFill>
              <a:schemeClr val="tx1"/>
            </a:solidFill>
            <a:round/>
            <a:headEnd/>
            <a:tailEnd type="none" w="lg" len="lg"/>
          </a:ln>
        </p:spPr>
        <p:txBody>
          <a:bodyPr/>
          <a:lstStyle/>
          <a:p>
            <a:endParaRPr lang="en-US"/>
          </a:p>
        </p:txBody>
      </p:sp>
      <p:sp>
        <p:nvSpPr>
          <p:cNvPr id="55318" name="Line 8"/>
          <p:cNvSpPr>
            <a:spLocks noChangeShapeType="1"/>
          </p:cNvSpPr>
          <p:nvPr/>
        </p:nvSpPr>
        <p:spPr bwMode="auto">
          <a:xfrm flipH="1">
            <a:off x="4919663" y="3700463"/>
            <a:ext cx="457200" cy="0"/>
          </a:xfrm>
          <a:prstGeom prst="line">
            <a:avLst/>
          </a:prstGeom>
          <a:noFill/>
          <a:ln w="25400">
            <a:solidFill>
              <a:schemeClr val="tx1"/>
            </a:solidFill>
            <a:round/>
            <a:headEnd/>
            <a:tailEnd type="none" w="lg" len="lg"/>
          </a:ln>
        </p:spPr>
        <p:txBody>
          <a:bodyPr/>
          <a:lstStyle/>
          <a:p>
            <a:endParaRPr lang="en-US"/>
          </a:p>
        </p:txBody>
      </p:sp>
      <p:sp>
        <p:nvSpPr>
          <p:cNvPr id="55319" name="Line 27"/>
          <p:cNvSpPr>
            <a:spLocks noChangeShapeType="1"/>
          </p:cNvSpPr>
          <p:nvPr/>
        </p:nvSpPr>
        <p:spPr bwMode="auto">
          <a:xfrm flipH="1" flipV="1">
            <a:off x="5208588" y="2741613"/>
            <a:ext cx="0" cy="776287"/>
          </a:xfrm>
          <a:prstGeom prst="line">
            <a:avLst/>
          </a:prstGeom>
          <a:noFill/>
          <a:ln w="25400">
            <a:solidFill>
              <a:schemeClr val="tx1"/>
            </a:solidFill>
            <a:round/>
            <a:headEnd/>
            <a:tailEnd type="triangle" w="lg" len="lg"/>
          </a:ln>
        </p:spPr>
        <p:txBody>
          <a:bodyPr/>
          <a:lstStyle/>
          <a:p>
            <a:endParaRPr lang="en-US"/>
          </a:p>
        </p:txBody>
      </p:sp>
      <p:sp>
        <p:nvSpPr>
          <p:cNvPr id="55320" name="Line 28"/>
          <p:cNvSpPr>
            <a:spLocks noChangeShapeType="1"/>
          </p:cNvSpPr>
          <p:nvPr/>
        </p:nvSpPr>
        <p:spPr bwMode="auto">
          <a:xfrm flipH="1" flipV="1">
            <a:off x="5367338" y="2738438"/>
            <a:ext cx="0" cy="950912"/>
          </a:xfrm>
          <a:prstGeom prst="line">
            <a:avLst/>
          </a:prstGeom>
          <a:noFill/>
          <a:ln w="25400">
            <a:solidFill>
              <a:schemeClr val="tx1"/>
            </a:solidFill>
            <a:round/>
            <a:headEnd/>
            <a:tailEnd type="triangle" w="lg" len="lg"/>
          </a:ln>
        </p:spPr>
        <p:txBody>
          <a:bodyPr/>
          <a:lstStyle/>
          <a:p>
            <a:endParaRPr lang="en-US"/>
          </a:p>
        </p:txBody>
      </p:sp>
      <p:sp>
        <p:nvSpPr>
          <p:cNvPr id="55321" name="AutoShape 10"/>
          <p:cNvSpPr>
            <a:spLocks noChangeArrowheads="1"/>
          </p:cNvSpPr>
          <p:nvPr/>
        </p:nvSpPr>
        <p:spPr bwMode="auto">
          <a:xfrm rot="10800000" flipH="1">
            <a:off x="7666038" y="3067050"/>
            <a:ext cx="561975" cy="230188"/>
          </a:xfrm>
          <a:prstGeom prst="flowChartManualOperation">
            <a:avLst/>
          </a:prstGeom>
          <a:solidFill>
            <a:schemeClr val="bg1"/>
          </a:solidFill>
          <a:ln w="25400">
            <a:solidFill>
              <a:schemeClr val="tx1"/>
            </a:solidFill>
            <a:miter lim="800000"/>
            <a:headEnd/>
            <a:tailEnd/>
          </a:ln>
        </p:spPr>
        <p:txBody>
          <a:bodyPr rot="10800000" wrap="none" anchor="ctr"/>
          <a:lstStyle/>
          <a:p>
            <a:pPr algn="ctr">
              <a:lnSpc>
                <a:spcPct val="90000"/>
              </a:lnSpc>
              <a:spcBef>
                <a:spcPct val="25000"/>
              </a:spcBef>
              <a:buClr>
                <a:schemeClr val="bg1"/>
              </a:buClr>
              <a:buSzPct val="100000"/>
              <a:buFont typeface="Wingdings" pitchFamily="2" charset="2"/>
              <a:buNone/>
            </a:pPr>
            <a:endParaRPr lang="en-US" sz="900"/>
          </a:p>
        </p:txBody>
      </p:sp>
      <p:sp>
        <p:nvSpPr>
          <p:cNvPr id="55322" name="Line 30"/>
          <p:cNvSpPr>
            <a:spLocks noChangeShapeType="1"/>
          </p:cNvSpPr>
          <p:nvPr/>
        </p:nvSpPr>
        <p:spPr bwMode="auto">
          <a:xfrm flipH="1" flipV="1">
            <a:off x="8032750" y="3289300"/>
            <a:ext cx="0" cy="1554163"/>
          </a:xfrm>
          <a:prstGeom prst="line">
            <a:avLst/>
          </a:prstGeom>
          <a:noFill/>
          <a:ln w="25400">
            <a:solidFill>
              <a:schemeClr val="tx1"/>
            </a:solidFill>
            <a:round/>
            <a:headEnd/>
            <a:tailEnd type="triangle" w="lg" len="lg"/>
          </a:ln>
        </p:spPr>
        <p:txBody>
          <a:bodyPr/>
          <a:lstStyle/>
          <a:p>
            <a:endParaRPr lang="en-US"/>
          </a:p>
        </p:txBody>
      </p:sp>
      <p:sp>
        <p:nvSpPr>
          <p:cNvPr id="55323" name="Line 31"/>
          <p:cNvSpPr>
            <a:spLocks noChangeShapeType="1"/>
          </p:cNvSpPr>
          <p:nvPr/>
        </p:nvSpPr>
        <p:spPr bwMode="auto">
          <a:xfrm flipH="1" flipV="1">
            <a:off x="7947025" y="2735263"/>
            <a:ext cx="0" cy="320675"/>
          </a:xfrm>
          <a:prstGeom prst="line">
            <a:avLst/>
          </a:prstGeom>
          <a:noFill/>
          <a:ln w="25400">
            <a:solidFill>
              <a:schemeClr val="tx1"/>
            </a:solidFill>
            <a:round/>
            <a:headEnd/>
            <a:tailEnd type="triangle" w="lg" len="lg"/>
          </a:ln>
        </p:spPr>
        <p:txBody>
          <a:bodyPr/>
          <a:lstStyle/>
          <a:p>
            <a:endParaRPr lang="en-US"/>
          </a:p>
        </p:txBody>
      </p:sp>
      <p:sp>
        <p:nvSpPr>
          <p:cNvPr id="55324" name="Line 8"/>
          <p:cNvSpPr>
            <a:spLocks noChangeShapeType="1"/>
          </p:cNvSpPr>
          <p:nvPr/>
        </p:nvSpPr>
        <p:spPr bwMode="auto">
          <a:xfrm flipH="1">
            <a:off x="7072313" y="3702050"/>
            <a:ext cx="457200" cy="0"/>
          </a:xfrm>
          <a:prstGeom prst="line">
            <a:avLst/>
          </a:prstGeom>
          <a:noFill/>
          <a:ln w="25400">
            <a:solidFill>
              <a:schemeClr val="tx1"/>
            </a:solidFill>
            <a:round/>
            <a:headEnd/>
            <a:tailEnd type="none" w="lg" len="lg"/>
          </a:ln>
        </p:spPr>
        <p:txBody>
          <a:bodyPr/>
          <a:lstStyle/>
          <a:p>
            <a:endParaRPr lang="en-US"/>
          </a:p>
        </p:txBody>
      </p:sp>
      <p:sp>
        <p:nvSpPr>
          <p:cNvPr id="55325" name="Line 33"/>
          <p:cNvSpPr>
            <a:spLocks noChangeShapeType="1"/>
          </p:cNvSpPr>
          <p:nvPr/>
        </p:nvSpPr>
        <p:spPr bwMode="auto">
          <a:xfrm flipH="1" flipV="1">
            <a:off x="7519988" y="2740025"/>
            <a:ext cx="0" cy="950913"/>
          </a:xfrm>
          <a:prstGeom prst="line">
            <a:avLst/>
          </a:prstGeom>
          <a:noFill/>
          <a:ln w="25400">
            <a:solidFill>
              <a:schemeClr val="tx1"/>
            </a:solidFill>
            <a:round/>
            <a:headEnd/>
            <a:tailEnd type="triangle" w="lg" len="lg"/>
          </a:ln>
        </p:spPr>
        <p:txBody>
          <a:bodyPr/>
          <a:lstStyle/>
          <a:p>
            <a:endParaRPr lang="en-US"/>
          </a:p>
        </p:txBody>
      </p:sp>
      <p:sp>
        <p:nvSpPr>
          <p:cNvPr id="55326" name="Line 8"/>
          <p:cNvSpPr>
            <a:spLocks noChangeShapeType="1"/>
          </p:cNvSpPr>
          <p:nvPr/>
        </p:nvSpPr>
        <p:spPr bwMode="auto">
          <a:xfrm flipH="1">
            <a:off x="7059613" y="3862388"/>
            <a:ext cx="776287" cy="0"/>
          </a:xfrm>
          <a:prstGeom prst="line">
            <a:avLst/>
          </a:prstGeom>
          <a:noFill/>
          <a:ln w="25400">
            <a:solidFill>
              <a:schemeClr val="tx1"/>
            </a:solidFill>
            <a:round/>
            <a:headEnd/>
            <a:tailEnd type="none" w="lg" len="lg"/>
          </a:ln>
        </p:spPr>
        <p:txBody>
          <a:bodyPr/>
          <a:lstStyle/>
          <a:p>
            <a:endParaRPr lang="en-US"/>
          </a:p>
        </p:txBody>
      </p:sp>
      <p:sp>
        <p:nvSpPr>
          <p:cNvPr id="55327" name="Line 35"/>
          <p:cNvSpPr>
            <a:spLocks noChangeShapeType="1"/>
          </p:cNvSpPr>
          <p:nvPr/>
        </p:nvSpPr>
        <p:spPr bwMode="auto">
          <a:xfrm flipH="1" flipV="1">
            <a:off x="7827963" y="3303588"/>
            <a:ext cx="0" cy="557212"/>
          </a:xfrm>
          <a:prstGeom prst="line">
            <a:avLst/>
          </a:prstGeom>
          <a:noFill/>
          <a:ln w="25400">
            <a:solidFill>
              <a:schemeClr val="tx1"/>
            </a:solidFill>
            <a:round/>
            <a:headEnd/>
            <a:tailEnd type="triangle" w="lg" len="lg"/>
          </a:ln>
        </p:spPr>
        <p:txBody>
          <a:bodyPr/>
          <a:lstStyle/>
          <a:p>
            <a:endParaRPr lang="en-US"/>
          </a:p>
        </p:txBody>
      </p:sp>
      <p:sp>
        <p:nvSpPr>
          <p:cNvPr id="55328" name="AutoShape 10"/>
          <p:cNvSpPr>
            <a:spLocks noChangeArrowheads="1"/>
          </p:cNvSpPr>
          <p:nvPr/>
        </p:nvSpPr>
        <p:spPr bwMode="auto">
          <a:xfrm rot="-5400000" flipH="1" flipV="1">
            <a:off x="1550194" y="3461544"/>
            <a:ext cx="561975" cy="230187"/>
          </a:xfrm>
          <a:prstGeom prst="flowChartManualOperation">
            <a:avLst/>
          </a:prstGeom>
          <a:solidFill>
            <a:schemeClr val="bg1"/>
          </a:solidFill>
          <a:ln w="25400">
            <a:solidFill>
              <a:schemeClr val="tx1"/>
            </a:solidFill>
            <a:miter lim="800000"/>
            <a:headEnd/>
            <a:tailEnd/>
          </a:ln>
        </p:spPr>
        <p:txBody>
          <a:bodyPr rot="10800000" vert="eaVert" wrap="none" anchor="ctr"/>
          <a:lstStyle/>
          <a:p>
            <a:pPr algn="ctr">
              <a:lnSpc>
                <a:spcPct val="90000"/>
              </a:lnSpc>
              <a:spcBef>
                <a:spcPct val="25000"/>
              </a:spcBef>
              <a:buClr>
                <a:schemeClr val="bg1"/>
              </a:buClr>
              <a:buSzPct val="100000"/>
              <a:buFont typeface="Wingdings" pitchFamily="2" charset="2"/>
              <a:buNone/>
            </a:pPr>
            <a:endParaRPr lang="en-US" sz="900"/>
          </a:p>
        </p:txBody>
      </p:sp>
      <p:sp>
        <p:nvSpPr>
          <p:cNvPr id="55329" name="Oval 37"/>
          <p:cNvSpPr>
            <a:spLocks noChangeArrowheads="1"/>
          </p:cNvSpPr>
          <p:nvPr/>
        </p:nvSpPr>
        <p:spPr bwMode="auto">
          <a:xfrm>
            <a:off x="2119313" y="3576638"/>
            <a:ext cx="287337" cy="287337"/>
          </a:xfrm>
          <a:prstGeom prst="ellipse">
            <a:avLst/>
          </a:prstGeom>
          <a:noFill/>
          <a:ln w="25400">
            <a:solidFill>
              <a:schemeClr val="tx1"/>
            </a:solidFill>
            <a:round/>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200"/>
              <a:t>+4</a:t>
            </a:r>
          </a:p>
        </p:txBody>
      </p:sp>
      <p:sp>
        <p:nvSpPr>
          <p:cNvPr id="55330" name="Line 8"/>
          <p:cNvSpPr>
            <a:spLocks noChangeShapeType="1"/>
          </p:cNvSpPr>
          <p:nvPr/>
        </p:nvSpPr>
        <p:spPr bwMode="auto">
          <a:xfrm rot="16200000" flipV="1">
            <a:off x="2156619" y="3956844"/>
            <a:ext cx="201612" cy="0"/>
          </a:xfrm>
          <a:prstGeom prst="line">
            <a:avLst/>
          </a:prstGeom>
          <a:noFill/>
          <a:ln w="25400">
            <a:solidFill>
              <a:schemeClr val="tx1"/>
            </a:solidFill>
            <a:round/>
            <a:headEnd/>
            <a:tailEnd type="triangle" w="lg" len="lg"/>
          </a:ln>
        </p:spPr>
        <p:txBody>
          <a:bodyPr/>
          <a:lstStyle/>
          <a:p>
            <a:endParaRPr lang="en-US"/>
          </a:p>
        </p:txBody>
      </p:sp>
      <p:sp>
        <p:nvSpPr>
          <p:cNvPr id="55331" name="Line 40"/>
          <p:cNvSpPr>
            <a:spLocks noChangeShapeType="1"/>
          </p:cNvSpPr>
          <p:nvPr/>
        </p:nvSpPr>
        <p:spPr bwMode="auto">
          <a:xfrm rot="16200000" flipH="1">
            <a:off x="1621632" y="3474243"/>
            <a:ext cx="0" cy="201613"/>
          </a:xfrm>
          <a:prstGeom prst="line">
            <a:avLst/>
          </a:prstGeom>
          <a:noFill/>
          <a:ln w="25400">
            <a:solidFill>
              <a:schemeClr val="tx1"/>
            </a:solidFill>
            <a:round/>
            <a:headEnd type="triangle" w="lg" len="lg"/>
            <a:tailEnd type="none" w="lg" len="lg"/>
          </a:ln>
        </p:spPr>
        <p:txBody>
          <a:bodyPr/>
          <a:lstStyle/>
          <a:p>
            <a:endParaRPr lang="en-US"/>
          </a:p>
        </p:txBody>
      </p:sp>
      <p:sp>
        <p:nvSpPr>
          <p:cNvPr id="55332" name="Line 41"/>
          <p:cNvSpPr>
            <a:spLocks noChangeShapeType="1"/>
          </p:cNvSpPr>
          <p:nvPr/>
        </p:nvSpPr>
        <p:spPr bwMode="auto">
          <a:xfrm rot="16200000" flipH="1">
            <a:off x="2028032" y="3636168"/>
            <a:ext cx="0" cy="182563"/>
          </a:xfrm>
          <a:prstGeom prst="line">
            <a:avLst/>
          </a:prstGeom>
          <a:noFill/>
          <a:ln w="25400">
            <a:solidFill>
              <a:schemeClr val="tx1"/>
            </a:solidFill>
            <a:round/>
            <a:headEnd type="triangle" w="lg" len="lg"/>
            <a:tailEnd type="none" w="lg" len="lg"/>
          </a:ln>
        </p:spPr>
        <p:txBody>
          <a:bodyPr/>
          <a:lstStyle/>
          <a:p>
            <a:endParaRPr lang="en-US"/>
          </a:p>
        </p:txBody>
      </p:sp>
      <p:sp>
        <p:nvSpPr>
          <p:cNvPr id="55333" name="Line 8"/>
          <p:cNvSpPr>
            <a:spLocks noChangeShapeType="1"/>
          </p:cNvSpPr>
          <p:nvPr/>
        </p:nvSpPr>
        <p:spPr bwMode="auto">
          <a:xfrm flipH="1">
            <a:off x="7065963" y="3516313"/>
            <a:ext cx="292100" cy="0"/>
          </a:xfrm>
          <a:prstGeom prst="line">
            <a:avLst/>
          </a:prstGeom>
          <a:noFill/>
          <a:ln w="25400">
            <a:solidFill>
              <a:schemeClr val="tx1"/>
            </a:solidFill>
            <a:round/>
            <a:headEnd/>
            <a:tailEnd type="none" w="lg" len="lg"/>
          </a:ln>
        </p:spPr>
        <p:txBody>
          <a:bodyPr/>
          <a:lstStyle/>
          <a:p>
            <a:endParaRPr lang="en-US"/>
          </a:p>
        </p:txBody>
      </p:sp>
      <p:sp>
        <p:nvSpPr>
          <p:cNvPr id="55334" name="Line 43"/>
          <p:cNvSpPr>
            <a:spLocks noChangeShapeType="1"/>
          </p:cNvSpPr>
          <p:nvPr/>
        </p:nvSpPr>
        <p:spPr bwMode="auto">
          <a:xfrm flipH="1" flipV="1">
            <a:off x="7348538" y="3087688"/>
            <a:ext cx="0" cy="430212"/>
          </a:xfrm>
          <a:prstGeom prst="line">
            <a:avLst/>
          </a:prstGeom>
          <a:noFill/>
          <a:ln w="25400">
            <a:solidFill>
              <a:schemeClr val="tx1"/>
            </a:solidFill>
            <a:round/>
            <a:headEnd/>
            <a:tailEnd type="none" w="lg" len="lg"/>
          </a:ln>
        </p:spPr>
        <p:txBody>
          <a:bodyPr/>
          <a:lstStyle/>
          <a:p>
            <a:endParaRPr lang="en-US"/>
          </a:p>
        </p:txBody>
      </p:sp>
      <p:sp>
        <p:nvSpPr>
          <p:cNvPr id="55335" name="Line 44"/>
          <p:cNvSpPr>
            <a:spLocks noChangeShapeType="1"/>
          </p:cNvSpPr>
          <p:nvPr/>
        </p:nvSpPr>
        <p:spPr bwMode="auto">
          <a:xfrm rot="16200000" flipV="1">
            <a:off x="4735513" y="495300"/>
            <a:ext cx="0" cy="5210175"/>
          </a:xfrm>
          <a:prstGeom prst="line">
            <a:avLst/>
          </a:prstGeom>
          <a:noFill/>
          <a:ln w="25400">
            <a:solidFill>
              <a:schemeClr val="tx1"/>
            </a:solidFill>
            <a:round/>
            <a:headEnd/>
            <a:tailEnd/>
          </a:ln>
        </p:spPr>
        <p:txBody>
          <a:bodyPr/>
          <a:lstStyle/>
          <a:p>
            <a:endParaRPr lang="en-US"/>
          </a:p>
        </p:txBody>
      </p:sp>
      <p:sp>
        <p:nvSpPr>
          <p:cNvPr id="55336" name="Line 45"/>
          <p:cNvSpPr>
            <a:spLocks noChangeShapeType="1"/>
          </p:cNvSpPr>
          <p:nvPr/>
        </p:nvSpPr>
        <p:spPr bwMode="auto">
          <a:xfrm rot="16200000" flipH="1">
            <a:off x="2035969" y="3366294"/>
            <a:ext cx="0" cy="182562"/>
          </a:xfrm>
          <a:prstGeom prst="line">
            <a:avLst/>
          </a:prstGeom>
          <a:noFill/>
          <a:ln w="25400">
            <a:solidFill>
              <a:schemeClr val="tx1"/>
            </a:solidFill>
            <a:round/>
            <a:headEnd type="triangle" w="lg" len="lg"/>
            <a:tailEnd type="none" w="lg" len="lg"/>
          </a:ln>
        </p:spPr>
        <p:txBody>
          <a:bodyPr/>
          <a:lstStyle/>
          <a:p>
            <a:endParaRPr lang="en-US"/>
          </a:p>
        </p:txBody>
      </p:sp>
      <p:sp>
        <p:nvSpPr>
          <p:cNvPr id="55337" name="Line 46"/>
          <p:cNvSpPr>
            <a:spLocks noChangeShapeType="1"/>
          </p:cNvSpPr>
          <p:nvPr/>
        </p:nvSpPr>
        <p:spPr bwMode="auto">
          <a:xfrm flipV="1">
            <a:off x="2133600" y="3087584"/>
            <a:ext cx="3958" cy="377166"/>
          </a:xfrm>
          <a:prstGeom prst="line">
            <a:avLst/>
          </a:prstGeom>
          <a:noFill/>
          <a:ln w="25400">
            <a:solidFill>
              <a:schemeClr val="tx1"/>
            </a:solidFill>
            <a:round/>
            <a:headEnd/>
            <a:tailEnd type="none" w="lg" len="lg"/>
          </a:ln>
        </p:spPr>
        <p:txBody>
          <a:bodyPr/>
          <a:lstStyle/>
          <a:p>
            <a:endParaRPr lang="en-US"/>
          </a:p>
        </p:txBody>
      </p:sp>
      <p:sp>
        <p:nvSpPr>
          <p:cNvPr id="56366" name="Rectangle 17"/>
          <p:cNvSpPr>
            <a:spLocks noChangeArrowheads="1"/>
          </p:cNvSpPr>
          <p:nvPr/>
        </p:nvSpPr>
        <p:spPr bwMode="auto">
          <a:xfrm>
            <a:off x="2671763" y="3363913"/>
            <a:ext cx="452437" cy="933450"/>
          </a:xfrm>
          <a:prstGeom prst="rect">
            <a:avLst/>
          </a:prstGeom>
          <a:solidFill>
            <a:srgbClr val="FFC000"/>
          </a:solidFill>
          <a:ln w="25400">
            <a:solidFill>
              <a:srgbClr val="FF0000"/>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r>
              <a:rPr lang="en-US" sz="1600" dirty="0" err="1">
                <a:solidFill>
                  <a:srgbClr val="FF0000"/>
                </a:solidFill>
                <a:latin typeface="Verdana" pitchFamily="-96" charset="0"/>
              </a:rPr>
              <a:t>i</a:t>
            </a:r>
            <a:r>
              <a:rPr lang="en-US" sz="1600" dirty="0" err="1" smtClean="0">
                <a:solidFill>
                  <a:srgbClr val="FF0000"/>
                </a:solidFill>
                <a:latin typeface="Verdana" pitchFamily="-96" charset="0"/>
              </a:rPr>
              <a:t>r</a:t>
            </a:r>
            <a:endParaRPr lang="en-US" sz="1600" dirty="0">
              <a:solidFill>
                <a:srgbClr val="FF0000"/>
              </a:solidFill>
              <a:latin typeface="Verdana" pitchFamily="-96" charset="0"/>
            </a:endParaRPr>
          </a:p>
        </p:txBody>
      </p:sp>
      <p:sp>
        <p:nvSpPr>
          <p:cNvPr id="55339" name="Line 8"/>
          <p:cNvSpPr>
            <a:spLocks noChangeShapeType="1"/>
          </p:cNvSpPr>
          <p:nvPr/>
        </p:nvSpPr>
        <p:spPr bwMode="auto">
          <a:xfrm flipH="1">
            <a:off x="3121025" y="4121150"/>
            <a:ext cx="311150" cy="0"/>
          </a:xfrm>
          <a:prstGeom prst="line">
            <a:avLst/>
          </a:prstGeom>
          <a:noFill/>
          <a:ln w="25400">
            <a:solidFill>
              <a:schemeClr val="tx1"/>
            </a:solidFill>
            <a:round/>
            <a:headEnd/>
            <a:tailEnd type="none" w="lg" len="lg"/>
          </a:ln>
        </p:spPr>
        <p:txBody>
          <a:bodyPr/>
          <a:lstStyle/>
          <a:p>
            <a:endParaRPr lang="en-US"/>
          </a:p>
        </p:txBody>
      </p:sp>
      <p:sp>
        <p:nvSpPr>
          <p:cNvPr id="55340" name="Line 49"/>
          <p:cNvSpPr>
            <a:spLocks noChangeShapeType="1"/>
          </p:cNvSpPr>
          <p:nvPr/>
        </p:nvSpPr>
        <p:spPr bwMode="auto">
          <a:xfrm flipH="1" flipV="1">
            <a:off x="3429000" y="4117975"/>
            <a:ext cx="0" cy="338138"/>
          </a:xfrm>
          <a:prstGeom prst="line">
            <a:avLst/>
          </a:prstGeom>
          <a:noFill/>
          <a:ln w="25400">
            <a:solidFill>
              <a:schemeClr val="tx1"/>
            </a:solidFill>
            <a:round/>
            <a:headEnd/>
            <a:tailEnd/>
          </a:ln>
        </p:spPr>
        <p:txBody>
          <a:bodyPr/>
          <a:lstStyle/>
          <a:p>
            <a:endParaRPr lang="en-US"/>
          </a:p>
        </p:txBody>
      </p:sp>
      <p:sp>
        <p:nvSpPr>
          <p:cNvPr id="55341" name="Line 8"/>
          <p:cNvSpPr>
            <a:spLocks noChangeShapeType="1"/>
          </p:cNvSpPr>
          <p:nvPr/>
        </p:nvSpPr>
        <p:spPr bwMode="auto">
          <a:xfrm>
            <a:off x="3125788" y="3917950"/>
            <a:ext cx="695325" cy="0"/>
          </a:xfrm>
          <a:prstGeom prst="line">
            <a:avLst/>
          </a:prstGeom>
          <a:noFill/>
          <a:ln w="25400">
            <a:solidFill>
              <a:schemeClr val="tx1"/>
            </a:solidFill>
            <a:round/>
            <a:headEnd/>
            <a:tailEnd type="triangle" w="lg" len="lg"/>
          </a:ln>
        </p:spPr>
        <p:txBody>
          <a:bodyPr/>
          <a:lstStyle/>
          <a:p>
            <a:endParaRPr lang="en-US"/>
          </a:p>
        </p:txBody>
      </p:sp>
      <p:sp>
        <p:nvSpPr>
          <p:cNvPr id="55342" name="AutoShape 52"/>
          <p:cNvSpPr>
            <a:spLocks noChangeArrowheads="1"/>
          </p:cNvSpPr>
          <p:nvPr/>
        </p:nvSpPr>
        <p:spPr bwMode="auto">
          <a:xfrm>
            <a:off x="1168400" y="4122738"/>
            <a:ext cx="255588" cy="161925"/>
          </a:xfrm>
          <a:prstGeom prst="triangle">
            <a:avLst>
              <a:gd name="adj" fmla="val 50000"/>
            </a:avLst>
          </a:prstGeom>
          <a:noFill/>
          <a:ln w="25400">
            <a:solidFill>
              <a:schemeClr val="tx1"/>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sp>
        <p:nvSpPr>
          <p:cNvPr id="55343" name="AutoShape 53"/>
          <p:cNvSpPr>
            <a:spLocks noChangeArrowheads="1"/>
          </p:cNvSpPr>
          <p:nvPr/>
        </p:nvSpPr>
        <p:spPr bwMode="auto">
          <a:xfrm>
            <a:off x="2778125" y="4127500"/>
            <a:ext cx="255588" cy="161925"/>
          </a:xfrm>
          <a:prstGeom prst="triangle">
            <a:avLst>
              <a:gd name="adj" fmla="val 50000"/>
            </a:avLst>
          </a:prstGeom>
          <a:noFill/>
          <a:ln w="25400">
            <a:solidFill>
              <a:srgbClr val="FF0000"/>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sp>
        <p:nvSpPr>
          <p:cNvPr id="65" name="TextBox 64"/>
          <p:cNvSpPr txBox="1"/>
          <p:nvPr/>
        </p:nvSpPr>
        <p:spPr>
          <a:xfrm>
            <a:off x="2873830" y="4690753"/>
            <a:ext cx="4001984" cy="1631216"/>
          </a:xfrm>
          <a:prstGeom prst="rect">
            <a:avLst/>
          </a:prstGeom>
          <a:noFill/>
          <a:ln>
            <a:solidFill>
              <a:srgbClr val="FF0000"/>
            </a:solidFill>
          </a:ln>
        </p:spPr>
        <p:txBody>
          <a:bodyPr wrap="square" rtlCol="0">
            <a:spAutoFit/>
          </a:bodyPr>
          <a:lstStyle/>
          <a:p>
            <a:r>
              <a:rPr lang="en-US" dirty="0" smtClean="0"/>
              <a:t>Let us assume we keep fetching instructions from pc, pc+4, pc+8, … and correct it when </a:t>
            </a:r>
            <a:r>
              <a:rPr lang="en-US" i="1" dirty="0" smtClean="0"/>
              <a:t>control hazard </a:t>
            </a:r>
            <a:r>
              <a:rPr lang="en-US" dirty="0" smtClean="0"/>
              <a:t>is detected</a:t>
            </a:r>
            <a:endParaRPr lang="en-US" dirty="0"/>
          </a:p>
        </p:txBody>
      </p:sp>
      <p:sp>
        <p:nvSpPr>
          <p:cNvPr id="58" name="Date Placeholder 57"/>
          <p:cNvSpPr>
            <a:spLocks noGrp="1"/>
          </p:cNvSpPr>
          <p:nvPr>
            <p:ph type="dt" sz="half" idx="10"/>
          </p:nvPr>
        </p:nvSpPr>
        <p:spPr/>
        <p:txBody>
          <a:bodyPr/>
          <a:lstStyle/>
          <a:p>
            <a:pPr>
              <a:defRPr/>
            </a:pPr>
            <a:r>
              <a:rPr lang="en-US" smtClean="0"/>
              <a:t>1/9/2013</a:t>
            </a:r>
            <a:endParaRPr lang="en-US" dirty="0"/>
          </a:p>
        </p:txBody>
      </p:sp>
      <p:sp>
        <p:nvSpPr>
          <p:cNvPr id="60" name="Footer Placeholder 59"/>
          <p:cNvSpPr>
            <a:spLocks noGrp="1"/>
          </p:cNvSpPr>
          <p:nvPr>
            <p:ph type="ftr" sz="quarter" idx="12"/>
          </p:nvPr>
        </p:nvSpPr>
        <p:spPr/>
        <p:txBody>
          <a:bodyPr/>
          <a:lstStyle/>
          <a:p>
            <a:pPr>
              <a:defRPr/>
            </a:pPr>
            <a:r>
              <a:rPr lang="en-US" smtClean="0"/>
              <a:t>Bluespec at Beihang</a:t>
            </a:r>
            <a:endParaRPr lang="en-US" dirty="0"/>
          </a:p>
        </p:txBody>
      </p:sp>
      <p:sp>
        <p:nvSpPr>
          <p:cNvPr id="55" name="Slide Number Placeholder 54"/>
          <p:cNvSpPr>
            <a:spLocks noGrp="1"/>
          </p:cNvSpPr>
          <p:nvPr>
            <p:ph type="sldNum" sz="quarter" idx="11"/>
          </p:nvPr>
        </p:nvSpPr>
        <p:spPr/>
        <p:txBody>
          <a:bodyPr/>
          <a:lstStyle/>
          <a:p>
            <a:pPr>
              <a:defRPr/>
            </a:pPr>
            <a:fld id="{D02EE386-C9BD-4FB7-9577-6096B5320EC4}"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ir</a:t>
            </a:r>
            <a:r>
              <a:rPr lang="en-US" dirty="0" smtClean="0"/>
              <a:t>: The instruction register</a:t>
            </a:r>
            <a:endParaRPr lang="en-US" dirty="0"/>
          </a:p>
        </p:txBody>
      </p:sp>
      <p:sp>
        <p:nvSpPr>
          <p:cNvPr id="3" name="Content Placeholder 2"/>
          <p:cNvSpPr>
            <a:spLocks noGrp="1"/>
          </p:cNvSpPr>
          <p:nvPr>
            <p:ph idx="1"/>
          </p:nvPr>
        </p:nvSpPr>
        <p:spPr>
          <a:xfrm>
            <a:off x="695696" y="1596241"/>
            <a:ext cx="7772400" cy="4114800"/>
          </a:xfrm>
        </p:spPr>
        <p:txBody>
          <a:bodyPr/>
          <a:lstStyle/>
          <a:p>
            <a:r>
              <a:rPr lang="en-US" sz="2400" dirty="0" smtClean="0"/>
              <a:t>You may recall from our earlier discussion of pipelining that there is a possibility that the intermediate or pipelined registers do not contain any meaningful data</a:t>
            </a:r>
          </a:p>
          <a:p>
            <a:pPr lvl="1"/>
            <a:r>
              <a:rPr lang="en-US" sz="2000" dirty="0" smtClean="0"/>
              <a:t>We can associate a (Valid/Invalid) bit to </a:t>
            </a:r>
            <a:r>
              <a:rPr lang="en-US" sz="2000" dirty="0" err="1" smtClean="0"/>
              <a:t>ir</a:t>
            </a:r>
            <a:endParaRPr lang="en-US" sz="2000" dirty="0" smtClean="0"/>
          </a:p>
          <a:p>
            <a:pPr lvl="1"/>
            <a:r>
              <a:rPr lang="en-US" sz="2000" dirty="0" smtClean="0"/>
              <a:t>Equivalently we can think of a pipeline register as a one-element FIFO</a:t>
            </a:r>
          </a:p>
        </p:txBody>
      </p:sp>
      <p:sp>
        <p:nvSpPr>
          <p:cNvPr id="7" name="Date Placeholder 6"/>
          <p:cNvSpPr>
            <a:spLocks noGrp="1"/>
          </p:cNvSpPr>
          <p:nvPr>
            <p:ph type="dt" sz="half" idx="10"/>
          </p:nvPr>
        </p:nvSpPr>
        <p:spPr/>
        <p:txBody>
          <a:bodyPr/>
          <a:lstStyle/>
          <a:p>
            <a:pPr>
              <a:defRPr/>
            </a:pPr>
            <a:r>
              <a:rPr lang="en-US" smtClean="0"/>
              <a:t>1/9/2013</a:t>
            </a:r>
            <a:endParaRPr lang="en-US" dirty="0"/>
          </a:p>
        </p:txBody>
      </p:sp>
      <p:sp>
        <p:nvSpPr>
          <p:cNvPr id="9" name="Footer Placeholder 8"/>
          <p:cNvSpPr>
            <a:spLocks noGrp="1"/>
          </p:cNvSpPr>
          <p:nvPr>
            <p:ph type="ftr" sz="quarter" idx="12"/>
          </p:nvPr>
        </p:nvSpPr>
        <p:spPr/>
        <p:txBody>
          <a:bodyPr/>
          <a:lstStyle/>
          <a:p>
            <a:pPr>
              <a:defRPr/>
            </a:pPr>
            <a:r>
              <a:rPr lang="en-US" smtClean="0"/>
              <a:t>Bluespec at Beihang</a:t>
            </a:r>
            <a:endParaRPr lang="en-US" dirty="0"/>
          </a:p>
        </p:txBody>
      </p:sp>
      <p:sp>
        <p:nvSpPr>
          <p:cNvPr id="10" name="Slide Number Placeholder 9"/>
          <p:cNvSpPr>
            <a:spLocks noGrp="1"/>
          </p:cNvSpPr>
          <p:nvPr>
            <p:ph type="sldNum" sz="quarter" idx="11"/>
          </p:nvPr>
        </p:nvSpPr>
        <p:spPr/>
        <p:txBody>
          <a:bodyPr/>
          <a:lstStyle/>
          <a:p>
            <a:pPr>
              <a:defRPr/>
            </a:pPr>
            <a:fld id="{D02EE386-C9BD-4FB7-9577-6096B5320EC4}"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4"/>
          <p:cNvSpPr>
            <a:spLocks noGrp="1" noChangeArrowheads="1"/>
          </p:cNvSpPr>
          <p:nvPr>
            <p:ph type="title" idx="4294967295"/>
          </p:nvPr>
        </p:nvSpPr>
        <p:spPr/>
        <p:txBody>
          <a:bodyPr/>
          <a:lstStyle/>
          <a:p>
            <a:pPr eaLnBrk="1" hangingPunct="1"/>
            <a:r>
              <a:rPr lang="en-US" sz="3600" dirty="0" smtClean="0"/>
              <a:t>Two-stage pipeline </a:t>
            </a:r>
            <a:br>
              <a:rPr lang="en-US" sz="3600" dirty="0" smtClean="0"/>
            </a:br>
            <a:r>
              <a:rPr lang="en-US" sz="3600" dirty="0" smtClean="0"/>
              <a:t>SMIPS (Harvard) – </a:t>
            </a:r>
            <a:r>
              <a:rPr lang="en-US" sz="2400" i="1" dirty="0" smtClean="0"/>
              <a:t>first attempt</a:t>
            </a:r>
            <a:endParaRPr lang="en-US" sz="2800" i="1" dirty="0" smtClean="0"/>
          </a:p>
        </p:txBody>
      </p:sp>
      <p:sp>
        <p:nvSpPr>
          <p:cNvPr id="57346" name="Rectangle 3" descr="Rectangle: Click to edit Master text styles&#10;Second level&#10;Third level&#10;Fourth level&#10;Fifth level"/>
          <p:cNvSpPr txBox="1">
            <a:spLocks noChangeArrowheads="1"/>
          </p:cNvSpPr>
          <p:nvPr/>
        </p:nvSpPr>
        <p:spPr bwMode="auto">
          <a:xfrm>
            <a:off x="600075" y="1552575"/>
            <a:ext cx="7746484" cy="5084763"/>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r>
              <a:rPr lang="en-US" b="1" dirty="0">
                <a:latin typeface="Courier New" pitchFamily="49" charset="0"/>
                <a:cs typeface="Courier New" pitchFamily="49" charset="0"/>
              </a:rPr>
              <a:t>module</a:t>
            </a:r>
            <a:r>
              <a:rPr lang="en-US" dirty="0">
                <a:latin typeface="Courier New" pitchFamily="49" charset="0"/>
                <a:cs typeface="Courier New" pitchFamily="49" charset="0"/>
              </a:rPr>
              <a:t> </a:t>
            </a:r>
            <a:r>
              <a:rPr lang="en-US" dirty="0" err="1">
                <a:latin typeface="Courier New" pitchFamily="49" charset="0"/>
                <a:cs typeface="Courier New" pitchFamily="49" charset="0"/>
              </a:rPr>
              <a:t>mkProc</a:t>
            </a:r>
            <a:r>
              <a:rPr lang="en-US" dirty="0">
                <a:latin typeface="Courier New" pitchFamily="49" charset="0"/>
                <a:cs typeface="Courier New" pitchFamily="49" charset="0"/>
              </a:rPr>
              <a:t>(Proc);</a:t>
            </a: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Reg</a:t>
            </a:r>
            <a:r>
              <a:rPr lang="en-US" dirty="0">
                <a:latin typeface="Courier New" pitchFamily="49" charset="0"/>
                <a:cs typeface="Courier New" pitchFamily="49" charset="0"/>
              </a:rPr>
              <a:t>#(</a:t>
            </a:r>
            <a:r>
              <a:rPr lang="en-US" dirty="0" err="1">
                <a:latin typeface="Courier New" pitchFamily="49" charset="0"/>
                <a:cs typeface="Courier New" pitchFamily="49" charset="0"/>
              </a:rPr>
              <a:t>Addr</a:t>
            </a:r>
            <a:r>
              <a:rPr lang="en-US" dirty="0">
                <a:latin typeface="Courier New" pitchFamily="49" charset="0"/>
                <a:cs typeface="Courier New" pitchFamily="49" charset="0"/>
              </a:rPr>
              <a:t>)        pc &lt;- </a:t>
            </a:r>
            <a:r>
              <a:rPr lang="en-US" dirty="0" err="1">
                <a:latin typeface="Courier New" pitchFamily="49" charset="0"/>
                <a:cs typeface="Courier New" pitchFamily="49" charset="0"/>
              </a:rPr>
              <a:t>mkRegU</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RFile</a:t>
            </a:r>
            <a:r>
              <a:rPr lang="en-US" dirty="0">
                <a:latin typeface="Courier New" pitchFamily="49" charset="0"/>
                <a:cs typeface="Courier New" pitchFamily="49" charset="0"/>
              </a:rPr>
              <a:t>             </a:t>
            </a:r>
            <a:r>
              <a:rPr lang="en-US" dirty="0" err="1">
                <a:latin typeface="Courier New" pitchFamily="49" charset="0"/>
                <a:cs typeface="Courier New" pitchFamily="49" charset="0"/>
              </a:rPr>
              <a:t>rf</a:t>
            </a:r>
            <a:r>
              <a:rPr lang="en-US" dirty="0">
                <a:latin typeface="Courier New" pitchFamily="49" charset="0"/>
                <a:cs typeface="Courier New" pitchFamily="49" charset="0"/>
              </a:rPr>
              <a:t> &lt;- </a:t>
            </a:r>
            <a:r>
              <a:rPr lang="en-US" dirty="0" err="1">
                <a:latin typeface="Courier New" pitchFamily="49" charset="0"/>
                <a:cs typeface="Courier New" pitchFamily="49" charset="0"/>
              </a:rPr>
              <a:t>mkRFile</a:t>
            </a:r>
            <a:r>
              <a:rPr lang="en-US" dirty="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IMemory</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iMem</a:t>
            </a:r>
            <a:r>
              <a:rPr lang="en-US" dirty="0" smtClean="0">
                <a:latin typeface="Courier New" pitchFamily="49" charset="0"/>
                <a:cs typeface="Courier New" pitchFamily="49" charset="0"/>
              </a:rPr>
              <a:t> </a:t>
            </a:r>
            <a:r>
              <a:rPr lang="en-US" dirty="0">
                <a:latin typeface="Courier New" pitchFamily="49" charset="0"/>
                <a:cs typeface="Courier New" pitchFamily="49" charset="0"/>
              </a:rPr>
              <a:t>&lt;- </a:t>
            </a:r>
            <a:r>
              <a:rPr lang="en-US" dirty="0" err="1" smtClean="0">
                <a:latin typeface="Courier New" pitchFamily="49" charset="0"/>
                <a:cs typeface="Courier New" pitchFamily="49" charset="0"/>
              </a:rPr>
              <a:t>mkIMemory</a:t>
            </a:r>
            <a:r>
              <a:rPr lang="en-US" dirty="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DMemory</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dMem</a:t>
            </a:r>
            <a:r>
              <a:rPr lang="en-US" dirty="0" smtClean="0">
                <a:latin typeface="Courier New" pitchFamily="49" charset="0"/>
                <a:cs typeface="Courier New" pitchFamily="49" charset="0"/>
              </a:rPr>
              <a:t> &lt;- </a:t>
            </a:r>
            <a:r>
              <a:rPr lang="en-US" dirty="0" err="1" smtClean="0">
                <a:latin typeface="Courier New" pitchFamily="49" charset="0"/>
                <a:cs typeface="Courier New" pitchFamily="49" charset="0"/>
              </a:rPr>
              <a:t>mkDMemory</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PipeReg</a:t>
            </a:r>
            <a:r>
              <a:rPr lang="en-US" dirty="0" smtClean="0">
                <a:solidFill>
                  <a:srgbClr val="FF0000"/>
                </a:solidFill>
                <a:latin typeface="Courier New" pitchFamily="49" charset="0"/>
                <a:cs typeface="Courier New" pitchFamily="49" charset="0"/>
              </a:rPr>
              <a:t>#(TypeFetch2Decode) </a:t>
            </a:r>
            <a:r>
              <a:rPr lang="en-US" dirty="0" err="1" smtClean="0">
                <a:solidFill>
                  <a:srgbClr val="FF0000"/>
                </a:solidFill>
                <a:latin typeface="Courier New" pitchFamily="49" charset="0"/>
                <a:cs typeface="Courier New" pitchFamily="49" charset="0"/>
              </a:rPr>
              <a:t>ir</a:t>
            </a:r>
            <a:r>
              <a:rPr lang="en-US" dirty="0" smtClean="0">
                <a:solidFill>
                  <a:srgbClr val="FF0000"/>
                </a:solidFill>
                <a:latin typeface="Courier New" pitchFamily="49" charset="0"/>
                <a:cs typeface="Courier New" pitchFamily="49" charset="0"/>
              </a:rPr>
              <a:t> </a:t>
            </a:r>
            <a:r>
              <a:rPr lang="en-US" dirty="0">
                <a:solidFill>
                  <a:srgbClr val="FF0000"/>
                </a:solidFill>
                <a:latin typeface="Courier New" pitchFamily="49" charset="0"/>
                <a:cs typeface="Courier New" pitchFamily="49" charset="0"/>
              </a:rPr>
              <a:t>&lt;- </a:t>
            </a:r>
            <a:r>
              <a:rPr lang="en-US" dirty="0" err="1">
                <a:solidFill>
                  <a:srgbClr val="FF0000"/>
                </a:solidFill>
                <a:latin typeface="Courier New" pitchFamily="49" charset="0"/>
                <a:cs typeface="Courier New" pitchFamily="49" charset="0"/>
              </a:rPr>
              <a:t>mkPipeReg</a:t>
            </a:r>
            <a:r>
              <a:rPr lang="en-US" dirty="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endParaRPr lang="en-US" dirty="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b="1" dirty="0">
                <a:latin typeface="Courier New" pitchFamily="49" charset="0"/>
                <a:cs typeface="Courier New" pitchFamily="49" charset="0"/>
              </a:rPr>
              <a:t>rule</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doFetch</a:t>
            </a:r>
            <a:r>
              <a:rPr lang="en-US" dirty="0" smtClean="0">
                <a:latin typeface="Courier New" pitchFamily="49" charset="0"/>
                <a:cs typeface="Courier New" pitchFamily="49" charset="0"/>
              </a:rPr>
              <a:t> (</a:t>
            </a:r>
            <a:r>
              <a:rPr lang="en-US" dirty="0" err="1" smtClean="0">
                <a:solidFill>
                  <a:schemeClr val="bg2"/>
                </a:solidFill>
                <a:latin typeface="Courier New" pitchFamily="49" charset="0"/>
                <a:cs typeface="Courier New" pitchFamily="49" charset="0"/>
              </a:rPr>
              <a:t>ir.notFull</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b="1" dirty="0" smtClean="0">
                <a:latin typeface="Courier New" pitchFamily="49" charset="0"/>
                <a:cs typeface="Courier New" pitchFamily="49" charset="0"/>
              </a:rPr>
              <a:t>let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inst </a:t>
            </a:r>
            <a:r>
              <a:rPr lang="en-US" dirty="0" smtClean="0">
                <a:latin typeface="Courier New" pitchFamily="49" charset="0"/>
                <a:cs typeface="Courier New" pitchFamily="49" charset="0"/>
              </a:rPr>
              <a:t>= iMem.req(pc); </a:t>
            </a:r>
          </a:p>
          <a:p>
            <a:pPr marL="342900" indent="-342900">
              <a:lnSpc>
                <a:spcPct val="90000"/>
              </a:lnSpc>
              <a:spcBef>
                <a:spcPct val="20000"/>
              </a:spcBef>
              <a:buClr>
                <a:schemeClr val="hlink"/>
              </a:buClr>
              <a:buSzPct val="110000"/>
              <a:buFont typeface="Wingdings" pitchFamily="2" charset="2"/>
              <a:buNone/>
            </a:pPr>
            <a:r>
              <a:rPr lang="en-US" dirty="0" smtClean="0">
                <a:latin typeface="Courier New" pitchFamily="49" charset="0"/>
                <a:cs typeface="Courier New" pitchFamily="49" charset="0"/>
              </a:rPr>
              <a:t>    ir.enq(TypeFetch2Decode{pc</a:t>
            </a:r>
            <a:r>
              <a:rPr lang="en-US" dirty="0">
                <a:latin typeface="Courier New" pitchFamily="49" charset="0"/>
                <a:cs typeface="Courier New" pitchFamily="49" charset="0"/>
              </a:rPr>
              <a:t>: pc</a:t>
            </a:r>
            <a:r>
              <a:rPr lang="en-US" dirty="0" smtClean="0">
                <a:latin typeface="Courier New" pitchFamily="49" charset="0"/>
                <a:cs typeface="Courier New" pitchFamily="49" charset="0"/>
              </a:rPr>
              <a:t>, inst</a:t>
            </a:r>
            <a:r>
              <a:rPr lang="en-US" dirty="0">
                <a:latin typeface="Courier New" pitchFamily="49" charset="0"/>
                <a:cs typeface="Courier New" pitchFamily="49" charset="0"/>
              </a:rPr>
              <a:t>: inst</a:t>
            </a:r>
            <a:r>
              <a:rPr lang="en-US" dirty="0" smtClean="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smtClean="0">
                <a:latin typeface="Courier New" pitchFamily="49" charset="0"/>
                <a:cs typeface="Courier New" pitchFamily="49" charset="0"/>
              </a:rPr>
              <a:t>    pc &lt;= pc+4;</a:t>
            </a:r>
          </a:p>
          <a:p>
            <a:pPr marL="342900" indent="-342900">
              <a:lnSpc>
                <a:spcPct val="90000"/>
              </a:lnSpc>
              <a:spcBef>
                <a:spcPct val="20000"/>
              </a:spcBef>
              <a:buClr>
                <a:schemeClr val="hlink"/>
              </a:buClr>
              <a:buSzPct val="110000"/>
              <a:buFont typeface="Wingdings" pitchFamily="2" charset="2"/>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endrule</a:t>
            </a:r>
            <a:endParaRPr lang="en-US" dirty="0" smtClean="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endParaRPr lang="en-US" dirty="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p>
        </p:txBody>
      </p:sp>
      <p:sp>
        <p:nvSpPr>
          <p:cNvPr id="11" name="TextBox 10"/>
          <p:cNvSpPr txBox="1"/>
          <p:nvPr/>
        </p:nvSpPr>
        <p:spPr>
          <a:xfrm>
            <a:off x="5932940" y="3827818"/>
            <a:ext cx="2036135" cy="400110"/>
          </a:xfrm>
          <a:prstGeom prst="rect">
            <a:avLst/>
          </a:prstGeom>
          <a:noFill/>
        </p:spPr>
        <p:txBody>
          <a:bodyPr wrap="none" rtlCol="0">
            <a:spAutoFit/>
          </a:bodyPr>
          <a:lstStyle/>
          <a:p>
            <a:r>
              <a:rPr lang="en-US" dirty="0" smtClean="0"/>
              <a:t> implicit guard</a:t>
            </a:r>
            <a:endParaRPr lang="en-US" dirty="0"/>
          </a:p>
        </p:txBody>
      </p:sp>
      <p:sp>
        <p:nvSpPr>
          <p:cNvPr id="12" name="Freeform 11"/>
          <p:cNvSpPr/>
          <p:nvPr/>
        </p:nvSpPr>
        <p:spPr bwMode="auto">
          <a:xfrm>
            <a:off x="2934584" y="3838454"/>
            <a:ext cx="2307265" cy="531628"/>
          </a:xfrm>
          <a:custGeom>
            <a:avLst/>
            <a:gdLst>
              <a:gd name="connsiteX0" fmla="*/ 361507 w 2307265"/>
              <a:gd name="connsiteY0" fmla="*/ 457200 h 531628"/>
              <a:gd name="connsiteX1" fmla="*/ 255182 w 2307265"/>
              <a:gd name="connsiteY1" fmla="*/ 446567 h 531628"/>
              <a:gd name="connsiteX2" fmla="*/ 159489 w 2307265"/>
              <a:gd name="connsiteY2" fmla="*/ 425302 h 531628"/>
              <a:gd name="connsiteX3" fmla="*/ 85061 w 2307265"/>
              <a:gd name="connsiteY3" fmla="*/ 393404 h 531628"/>
              <a:gd name="connsiteX4" fmla="*/ 53163 w 2307265"/>
              <a:gd name="connsiteY4" fmla="*/ 382772 h 531628"/>
              <a:gd name="connsiteX5" fmla="*/ 21265 w 2307265"/>
              <a:gd name="connsiteY5" fmla="*/ 350874 h 531628"/>
              <a:gd name="connsiteX6" fmla="*/ 0 w 2307265"/>
              <a:gd name="connsiteY6" fmla="*/ 287079 h 531628"/>
              <a:gd name="connsiteX7" fmla="*/ 10633 w 2307265"/>
              <a:gd name="connsiteY7" fmla="*/ 148856 h 531628"/>
              <a:gd name="connsiteX8" fmla="*/ 31898 w 2307265"/>
              <a:gd name="connsiteY8" fmla="*/ 127590 h 531628"/>
              <a:gd name="connsiteX9" fmla="*/ 53163 w 2307265"/>
              <a:gd name="connsiteY9" fmla="*/ 85060 h 531628"/>
              <a:gd name="connsiteX10" fmla="*/ 127591 w 2307265"/>
              <a:gd name="connsiteY10" fmla="*/ 53163 h 531628"/>
              <a:gd name="connsiteX11" fmla="*/ 170121 w 2307265"/>
              <a:gd name="connsiteY11" fmla="*/ 31897 h 531628"/>
              <a:gd name="connsiteX12" fmla="*/ 276447 w 2307265"/>
              <a:gd name="connsiteY12" fmla="*/ 0 h 531628"/>
              <a:gd name="connsiteX13" fmla="*/ 1828800 w 2307265"/>
              <a:gd name="connsiteY13" fmla="*/ 10632 h 531628"/>
              <a:gd name="connsiteX14" fmla="*/ 1860698 w 2307265"/>
              <a:gd name="connsiteY14" fmla="*/ 21265 h 531628"/>
              <a:gd name="connsiteX15" fmla="*/ 1913861 w 2307265"/>
              <a:gd name="connsiteY15" fmla="*/ 31897 h 531628"/>
              <a:gd name="connsiteX16" fmla="*/ 1945758 w 2307265"/>
              <a:gd name="connsiteY16" fmla="*/ 42530 h 531628"/>
              <a:gd name="connsiteX17" fmla="*/ 2062717 w 2307265"/>
              <a:gd name="connsiteY17" fmla="*/ 74428 h 531628"/>
              <a:gd name="connsiteX18" fmla="*/ 2126512 w 2307265"/>
              <a:gd name="connsiteY18" fmla="*/ 95693 h 531628"/>
              <a:gd name="connsiteX19" fmla="*/ 2158410 w 2307265"/>
              <a:gd name="connsiteY19" fmla="*/ 106325 h 531628"/>
              <a:gd name="connsiteX20" fmla="*/ 2211572 w 2307265"/>
              <a:gd name="connsiteY20" fmla="*/ 159488 h 531628"/>
              <a:gd name="connsiteX21" fmla="*/ 2264735 w 2307265"/>
              <a:gd name="connsiteY21" fmla="*/ 212651 h 531628"/>
              <a:gd name="connsiteX22" fmla="*/ 2286000 w 2307265"/>
              <a:gd name="connsiteY22" fmla="*/ 244549 h 531628"/>
              <a:gd name="connsiteX23" fmla="*/ 2307265 w 2307265"/>
              <a:gd name="connsiteY23" fmla="*/ 308344 h 531628"/>
              <a:gd name="connsiteX24" fmla="*/ 2296633 w 2307265"/>
              <a:gd name="connsiteY24" fmla="*/ 372139 h 531628"/>
              <a:gd name="connsiteX25" fmla="*/ 2211572 w 2307265"/>
              <a:gd name="connsiteY25" fmla="*/ 446567 h 531628"/>
              <a:gd name="connsiteX26" fmla="*/ 2179675 w 2307265"/>
              <a:gd name="connsiteY26" fmla="*/ 467832 h 531628"/>
              <a:gd name="connsiteX27" fmla="*/ 2137144 w 2307265"/>
              <a:gd name="connsiteY27" fmla="*/ 478465 h 531628"/>
              <a:gd name="connsiteX28" fmla="*/ 2105247 w 2307265"/>
              <a:gd name="connsiteY28" fmla="*/ 489097 h 531628"/>
              <a:gd name="connsiteX29" fmla="*/ 2041451 w 2307265"/>
              <a:gd name="connsiteY29" fmla="*/ 499730 h 531628"/>
              <a:gd name="connsiteX30" fmla="*/ 1669312 w 2307265"/>
              <a:gd name="connsiteY30" fmla="*/ 489097 h 531628"/>
              <a:gd name="connsiteX31" fmla="*/ 1626782 w 2307265"/>
              <a:gd name="connsiteY31" fmla="*/ 478465 h 531628"/>
              <a:gd name="connsiteX32" fmla="*/ 1414131 w 2307265"/>
              <a:gd name="connsiteY32" fmla="*/ 467832 h 531628"/>
              <a:gd name="connsiteX33" fmla="*/ 1254642 w 2307265"/>
              <a:gd name="connsiteY33" fmla="*/ 446567 h 531628"/>
              <a:gd name="connsiteX34" fmla="*/ 1190847 w 2307265"/>
              <a:gd name="connsiteY34" fmla="*/ 435935 h 531628"/>
              <a:gd name="connsiteX35" fmla="*/ 1116419 w 2307265"/>
              <a:gd name="connsiteY35" fmla="*/ 414670 h 531628"/>
              <a:gd name="connsiteX36" fmla="*/ 882503 w 2307265"/>
              <a:gd name="connsiteY36" fmla="*/ 404037 h 531628"/>
              <a:gd name="connsiteX37" fmla="*/ 297712 w 2307265"/>
              <a:gd name="connsiteY37" fmla="*/ 404037 h 531628"/>
              <a:gd name="connsiteX38" fmla="*/ 233917 w 2307265"/>
              <a:gd name="connsiteY38" fmla="*/ 467832 h 531628"/>
              <a:gd name="connsiteX39" fmla="*/ 191386 w 2307265"/>
              <a:gd name="connsiteY39" fmla="*/ 510363 h 531628"/>
              <a:gd name="connsiteX40" fmla="*/ 180754 w 2307265"/>
              <a:gd name="connsiteY40" fmla="*/ 531628 h 531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307265" h="531628">
                <a:moveTo>
                  <a:pt x="361507" y="457200"/>
                </a:moveTo>
                <a:cubicBezTo>
                  <a:pt x="326065" y="453656"/>
                  <a:pt x="290488" y="451274"/>
                  <a:pt x="255182" y="446567"/>
                </a:cubicBezTo>
                <a:cubicBezTo>
                  <a:pt x="234616" y="443825"/>
                  <a:pt x="181607" y="431621"/>
                  <a:pt x="159489" y="425302"/>
                </a:cubicBezTo>
                <a:cubicBezTo>
                  <a:pt x="109607" y="411050"/>
                  <a:pt x="141783" y="417714"/>
                  <a:pt x="85061" y="393404"/>
                </a:cubicBezTo>
                <a:cubicBezTo>
                  <a:pt x="74759" y="388989"/>
                  <a:pt x="63796" y="386316"/>
                  <a:pt x="53163" y="382772"/>
                </a:cubicBezTo>
                <a:cubicBezTo>
                  <a:pt x="42530" y="372139"/>
                  <a:pt x="28568" y="364019"/>
                  <a:pt x="21265" y="350874"/>
                </a:cubicBezTo>
                <a:cubicBezTo>
                  <a:pt x="10379" y="331280"/>
                  <a:pt x="0" y="287079"/>
                  <a:pt x="0" y="287079"/>
                </a:cubicBezTo>
                <a:cubicBezTo>
                  <a:pt x="3544" y="241005"/>
                  <a:pt x="1570" y="194169"/>
                  <a:pt x="10633" y="148856"/>
                </a:cubicBezTo>
                <a:cubicBezTo>
                  <a:pt x="12599" y="139026"/>
                  <a:pt x="26337" y="135931"/>
                  <a:pt x="31898" y="127590"/>
                </a:cubicBezTo>
                <a:cubicBezTo>
                  <a:pt x="40690" y="114402"/>
                  <a:pt x="41955" y="96268"/>
                  <a:pt x="53163" y="85060"/>
                </a:cubicBezTo>
                <a:cubicBezTo>
                  <a:pt x="70797" y="67426"/>
                  <a:pt x="105349" y="62695"/>
                  <a:pt x="127591" y="53163"/>
                </a:cubicBezTo>
                <a:cubicBezTo>
                  <a:pt x="142160" y="46919"/>
                  <a:pt x="155405" y="37784"/>
                  <a:pt x="170121" y="31897"/>
                </a:cubicBezTo>
                <a:cubicBezTo>
                  <a:pt x="213263" y="14640"/>
                  <a:pt x="234672" y="10443"/>
                  <a:pt x="276447" y="0"/>
                </a:cubicBezTo>
                <a:lnTo>
                  <a:pt x="1828800" y="10632"/>
                </a:lnTo>
                <a:cubicBezTo>
                  <a:pt x="1840007" y="10782"/>
                  <a:pt x="1849825" y="18547"/>
                  <a:pt x="1860698" y="21265"/>
                </a:cubicBezTo>
                <a:cubicBezTo>
                  <a:pt x="1878230" y="25648"/>
                  <a:pt x="1896329" y="27514"/>
                  <a:pt x="1913861" y="31897"/>
                </a:cubicBezTo>
                <a:cubicBezTo>
                  <a:pt x="1924734" y="34615"/>
                  <a:pt x="1934885" y="39812"/>
                  <a:pt x="1945758" y="42530"/>
                </a:cubicBezTo>
                <a:cubicBezTo>
                  <a:pt x="2066003" y="72593"/>
                  <a:pt x="1925835" y="28802"/>
                  <a:pt x="2062717" y="74428"/>
                </a:cubicBezTo>
                <a:lnTo>
                  <a:pt x="2126512" y="95693"/>
                </a:lnTo>
                <a:lnTo>
                  <a:pt x="2158410" y="106325"/>
                </a:lnTo>
                <a:cubicBezTo>
                  <a:pt x="2215117" y="191387"/>
                  <a:pt x="2140689" y="88604"/>
                  <a:pt x="2211572" y="159488"/>
                </a:cubicBezTo>
                <a:cubicBezTo>
                  <a:pt x="2282452" y="230369"/>
                  <a:pt x="2179678" y="155947"/>
                  <a:pt x="2264735" y="212651"/>
                </a:cubicBezTo>
                <a:cubicBezTo>
                  <a:pt x="2271823" y="223284"/>
                  <a:pt x="2280810" y="232872"/>
                  <a:pt x="2286000" y="244549"/>
                </a:cubicBezTo>
                <a:cubicBezTo>
                  <a:pt x="2295104" y="265032"/>
                  <a:pt x="2307265" y="308344"/>
                  <a:pt x="2307265" y="308344"/>
                </a:cubicBezTo>
                <a:cubicBezTo>
                  <a:pt x="2303721" y="329609"/>
                  <a:pt x="2303450" y="351687"/>
                  <a:pt x="2296633" y="372139"/>
                </a:cubicBezTo>
                <a:cubicBezTo>
                  <a:pt x="2283975" y="410113"/>
                  <a:pt x="2240433" y="427326"/>
                  <a:pt x="2211572" y="446567"/>
                </a:cubicBezTo>
                <a:cubicBezTo>
                  <a:pt x="2200940" y="453655"/>
                  <a:pt x="2192072" y="464733"/>
                  <a:pt x="2179675" y="467832"/>
                </a:cubicBezTo>
                <a:cubicBezTo>
                  <a:pt x="2165498" y="471376"/>
                  <a:pt x="2151195" y="474450"/>
                  <a:pt x="2137144" y="478465"/>
                </a:cubicBezTo>
                <a:cubicBezTo>
                  <a:pt x="2126368" y="481544"/>
                  <a:pt x="2116188" y="486666"/>
                  <a:pt x="2105247" y="489097"/>
                </a:cubicBezTo>
                <a:cubicBezTo>
                  <a:pt x="2084202" y="493774"/>
                  <a:pt x="2062716" y="496186"/>
                  <a:pt x="2041451" y="499730"/>
                </a:cubicBezTo>
                <a:cubicBezTo>
                  <a:pt x="1917405" y="496186"/>
                  <a:pt x="1793246" y="495453"/>
                  <a:pt x="1669312" y="489097"/>
                </a:cubicBezTo>
                <a:cubicBezTo>
                  <a:pt x="1654718" y="488349"/>
                  <a:pt x="1641344" y="479679"/>
                  <a:pt x="1626782" y="478465"/>
                </a:cubicBezTo>
                <a:cubicBezTo>
                  <a:pt x="1556055" y="472571"/>
                  <a:pt x="1485015" y="471376"/>
                  <a:pt x="1414131" y="467832"/>
                </a:cubicBezTo>
                <a:lnTo>
                  <a:pt x="1254642" y="446567"/>
                </a:lnTo>
                <a:cubicBezTo>
                  <a:pt x="1233300" y="443518"/>
                  <a:pt x="1211892" y="440612"/>
                  <a:pt x="1190847" y="435935"/>
                </a:cubicBezTo>
                <a:cubicBezTo>
                  <a:pt x="1158875" y="428830"/>
                  <a:pt x="1151844" y="417395"/>
                  <a:pt x="1116419" y="414670"/>
                </a:cubicBezTo>
                <a:cubicBezTo>
                  <a:pt x="1038596" y="408684"/>
                  <a:pt x="960475" y="407581"/>
                  <a:pt x="882503" y="404037"/>
                </a:cubicBezTo>
                <a:cubicBezTo>
                  <a:pt x="671850" y="368927"/>
                  <a:pt x="643017" y="360089"/>
                  <a:pt x="297712" y="404037"/>
                </a:cubicBezTo>
                <a:cubicBezTo>
                  <a:pt x="267879" y="407834"/>
                  <a:pt x="255182" y="446567"/>
                  <a:pt x="233917" y="467832"/>
                </a:cubicBezTo>
                <a:lnTo>
                  <a:pt x="191386" y="510363"/>
                </a:lnTo>
                <a:lnTo>
                  <a:pt x="180754" y="531628"/>
                </a:lnTo>
              </a:path>
            </a:pathLst>
          </a:cu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13" name="Freeform 12"/>
          <p:cNvSpPr/>
          <p:nvPr/>
        </p:nvSpPr>
        <p:spPr bwMode="auto">
          <a:xfrm>
            <a:off x="5241849" y="3965944"/>
            <a:ext cx="786811" cy="159589"/>
          </a:xfrm>
          <a:custGeom>
            <a:avLst/>
            <a:gdLst>
              <a:gd name="connsiteX0" fmla="*/ 0 w 1421122"/>
              <a:gd name="connsiteY0" fmla="*/ 171119 h 171119"/>
              <a:gd name="connsiteX1" fmla="*/ 53163 w 1421122"/>
              <a:gd name="connsiteY1" fmla="*/ 160486 h 171119"/>
              <a:gd name="connsiteX2" fmla="*/ 138223 w 1421122"/>
              <a:gd name="connsiteY2" fmla="*/ 128589 h 171119"/>
              <a:gd name="connsiteX3" fmla="*/ 180753 w 1421122"/>
              <a:gd name="connsiteY3" fmla="*/ 107324 h 171119"/>
              <a:gd name="connsiteX4" fmla="*/ 255181 w 1421122"/>
              <a:gd name="connsiteY4" fmla="*/ 96691 h 171119"/>
              <a:gd name="connsiteX5" fmla="*/ 361507 w 1421122"/>
              <a:gd name="connsiteY5" fmla="*/ 86058 h 171119"/>
              <a:gd name="connsiteX6" fmla="*/ 457200 w 1421122"/>
              <a:gd name="connsiteY6" fmla="*/ 75426 h 171119"/>
              <a:gd name="connsiteX7" fmla="*/ 1212112 w 1421122"/>
              <a:gd name="connsiteY7" fmla="*/ 64793 h 171119"/>
              <a:gd name="connsiteX8" fmla="*/ 1350335 w 1421122"/>
              <a:gd name="connsiteY8" fmla="*/ 86058 h 171119"/>
              <a:gd name="connsiteX9" fmla="*/ 1414130 w 1421122"/>
              <a:gd name="connsiteY9" fmla="*/ 117956 h 171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1122" h="171119">
                <a:moveTo>
                  <a:pt x="0" y="171119"/>
                </a:moveTo>
                <a:cubicBezTo>
                  <a:pt x="17721" y="167575"/>
                  <a:pt x="35631" y="164869"/>
                  <a:pt x="53163" y="160486"/>
                </a:cubicBezTo>
                <a:cubicBezTo>
                  <a:pt x="73207" y="155475"/>
                  <a:pt x="125676" y="134165"/>
                  <a:pt x="138223" y="128589"/>
                </a:cubicBezTo>
                <a:cubicBezTo>
                  <a:pt x="152707" y="122152"/>
                  <a:pt x="165462" y="111494"/>
                  <a:pt x="180753" y="107324"/>
                </a:cubicBezTo>
                <a:cubicBezTo>
                  <a:pt x="204931" y="100730"/>
                  <a:pt x="230291" y="99619"/>
                  <a:pt x="255181" y="96691"/>
                </a:cubicBezTo>
                <a:cubicBezTo>
                  <a:pt x="290556" y="92529"/>
                  <a:pt x="326084" y="89787"/>
                  <a:pt x="361507" y="86058"/>
                </a:cubicBezTo>
                <a:lnTo>
                  <a:pt x="457200" y="75426"/>
                </a:lnTo>
                <a:cubicBezTo>
                  <a:pt x="758905" y="0"/>
                  <a:pt x="513038" y="53697"/>
                  <a:pt x="1212112" y="64793"/>
                </a:cubicBezTo>
                <a:cubicBezTo>
                  <a:pt x="1282236" y="88169"/>
                  <a:pt x="1218758" y="69611"/>
                  <a:pt x="1350335" y="86058"/>
                </a:cubicBezTo>
                <a:cubicBezTo>
                  <a:pt x="1421122" y="94906"/>
                  <a:pt x="1414130" y="76103"/>
                  <a:pt x="1414130" y="117956"/>
                </a:cubicBezTo>
              </a:path>
            </a:pathLst>
          </a:cu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14" name="TextBox 13"/>
          <p:cNvSpPr txBox="1"/>
          <p:nvPr/>
        </p:nvSpPr>
        <p:spPr>
          <a:xfrm>
            <a:off x="4139581" y="4852074"/>
            <a:ext cx="3350917" cy="400110"/>
          </a:xfrm>
          <a:prstGeom prst="rect">
            <a:avLst/>
          </a:prstGeom>
          <a:noFill/>
        </p:spPr>
        <p:txBody>
          <a:bodyPr wrap="none" rtlCol="0">
            <a:spAutoFit/>
          </a:bodyPr>
          <a:lstStyle/>
          <a:p>
            <a:r>
              <a:rPr lang="en-US" dirty="0" smtClean="0"/>
              <a:t>simple branch prediction</a:t>
            </a:r>
            <a:endParaRPr lang="en-US" dirty="0"/>
          </a:p>
        </p:txBody>
      </p:sp>
      <p:sp>
        <p:nvSpPr>
          <p:cNvPr id="15" name="Freeform 14"/>
          <p:cNvSpPr/>
          <p:nvPr/>
        </p:nvSpPr>
        <p:spPr bwMode="auto">
          <a:xfrm>
            <a:off x="1141225" y="4862710"/>
            <a:ext cx="2307265" cy="531628"/>
          </a:xfrm>
          <a:custGeom>
            <a:avLst/>
            <a:gdLst>
              <a:gd name="connsiteX0" fmla="*/ 361507 w 2307265"/>
              <a:gd name="connsiteY0" fmla="*/ 457200 h 531628"/>
              <a:gd name="connsiteX1" fmla="*/ 255182 w 2307265"/>
              <a:gd name="connsiteY1" fmla="*/ 446567 h 531628"/>
              <a:gd name="connsiteX2" fmla="*/ 159489 w 2307265"/>
              <a:gd name="connsiteY2" fmla="*/ 425302 h 531628"/>
              <a:gd name="connsiteX3" fmla="*/ 85061 w 2307265"/>
              <a:gd name="connsiteY3" fmla="*/ 393404 h 531628"/>
              <a:gd name="connsiteX4" fmla="*/ 53163 w 2307265"/>
              <a:gd name="connsiteY4" fmla="*/ 382772 h 531628"/>
              <a:gd name="connsiteX5" fmla="*/ 21265 w 2307265"/>
              <a:gd name="connsiteY5" fmla="*/ 350874 h 531628"/>
              <a:gd name="connsiteX6" fmla="*/ 0 w 2307265"/>
              <a:gd name="connsiteY6" fmla="*/ 287079 h 531628"/>
              <a:gd name="connsiteX7" fmla="*/ 10633 w 2307265"/>
              <a:gd name="connsiteY7" fmla="*/ 148856 h 531628"/>
              <a:gd name="connsiteX8" fmla="*/ 31898 w 2307265"/>
              <a:gd name="connsiteY8" fmla="*/ 127590 h 531628"/>
              <a:gd name="connsiteX9" fmla="*/ 53163 w 2307265"/>
              <a:gd name="connsiteY9" fmla="*/ 85060 h 531628"/>
              <a:gd name="connsiteX10" fmla="*/ 127591 w 2307265"/>
              <a:gd name="connsiteY10" fmla="*/ 53163 h 531628"/>
              <a:gd name="connsiteX11" fmla="*/ 170121 w 2307265"/>
              <a:gd name="connsiteY11" fmla="*/ 31897 h 531628"/>
              <a:gd name="connsiteX12" fmla="*/ 276447 w 2307265"/>
              <a:gd name="connsiteY12" fmla="*/ 0 h 531628"/>
              <a:gd name="connsiteX13" fmla="*/ 1828800 w 2307265"/>
              <a:gd name="connsiteY13" fmla="*/ 10632 h 531628"/>
              <a:gd name="connsiteX14" fmla="*/ 1860698 w 2307265"/>
              <a:gd name="connsiteY14" fmla="*/ 21265 h 531628"/>
              <a:gd name="connsiteX15" fmla="*/ 1913861 w 2307265"/>
              <a:gd name="connsiteY15" fmla="*/ 31897 h 531628"/>
              <a:gd name="connsiteX16" fmla="*/ 1945758 w 2307265"/>
              <a:gd name="connsiteY16" fmla="*/ 42530 h 531628"/>
              <a:gd name="connsiteX17" fmla="*/ 2062717 w 2307265"/>
              <a:gd name="connsiteY17" fmla="*/ 74428 h 531628"/>
              <a:gd name="connsiteX18" fmla="*/ 2126512 w 2307265"/>
              <a:gd name="connsiteY18" fmla="*/ 95693 h 531628"/>
              <a:gd name="connsiteX19" fmla="*/ 2158410 w 2307265"/>
              <a:gd name="connsiteY19" fmla="*/ 106325 h 531628"/>
              <a:gd name="connsiteX20" fmla="*/ 2211572 w 2307265"/>
              <a:gd name="connsiteY20" fmla="*/ 159488 h 531628"/>
              <a:gd name="connsiteX21" fmla="*/ 2264735 w 2307265"/>
              <a:gd name="connsiteY21" fmla="*/ 212651 h 531628"/>
              <a:gd name="connsiteX22" fmla="*/ 2286000 w 2307265"/>
              <a:gd name="connsiteY22" fmla="*/ 244549 h 531628"/>
              <a:gd name="connsiteX23" fmla="*/ 2307265 w 2307265"/>
              <a:gd name="connsiteY23" fmla="*/ 308344 h 531628"/>
              <a:gd name="connsiteX24" fmla="*/ 2296633 w 2307265"/>
              <a:gd name="connsiteY24" fmla="*/ 372139 h 531628"/>
              <a:gd name="connsiteX25" fmla="*/ 2211572 w 2307265"/>
              <a:gd name="connsiteY25" fmla="*/ 446567 h 531628"/>
              <a:gd name="connsiteX26" fmla="*/ 2179675 w 2307265"/>
              <a:gd name="connsiteY26" fmla="*/ 467832 h 531628"/>
              <a:gd name="connsiteX27" fmla="*/ 2137144 w 2307265"/>
              <a:gd name="connsiteY27" fmla="*/ 478465 h 531628"/>
              <a:gd name="connsiteX28" fmla="*/ 2105247 w 2307265"/>
              <a:gd name="connsiteY28" fmla="*/ 489097 h 531628"/>
              <a:gd name="connsiteX29" fmla="*/ 2041451 w 2307265"/>
              <a:gd name="connsiteY29" fmla="*/ 499730 h 531628"/>
              <a:gd name="connsiteX30" fmla="*/ 1669312 w 2307265"/>
              <a:gd name="connsiteY30" fmla="*/ 489097 h 531628"/>
              <a:gd name="connsiteX31" fmla="*/ 1626782 w 2307265"/>
              <a:gd name="connsiteY31" fmla="*/ 478465 h 531628"/>
              <a:gd name="connsiteX32" fmla="*/ 1414131 w 2307265"/>
              <a:gd name="connsiteY32" fmla="*/ 467832 h 531628"/>
              <a:gd name="connsiteX33" fmla="*/ 1254642 w 2307265"/>
              <a:gd name="connsiteY33" fmla="*/ 446567 h 531628"/>
              <a:gd name="connsiteX34" fmla="*/ 1190847 w 2307265"/>
              <a:gd name="connsiteY34" fmla="*/ 435935 h 531628"/>
              <a:gd name="connsiteX35" fmla="*/ 1116419 w 2307265"/>
              <a:gd name="connsiteY35" fmla="*/ 414670 h 531628"/>
              <a:gd name="connsiteX36" fmla="*/ 882503 w 2307265"/>
              <a:gd name="connsiteY36" fmla="*/ 404037 h 531628"/>
              <a:gd name="connsiteX37" fmla="*/ 297712 w 2307265"/>
              <a:gd name="connsiteY37" fmla="*/ 404037 h 531628"/>
              <a:gd name="connsiteX38" fmla="*/ 233917 w 2307265"/>
              <a:gd name="connsiteY38" fmla="*/ 467832 h 531628"/>
              <a:gd name="connsiteX39" fmla="*/ 191386 w 2307265"/>
              <a:gd name="connsiteY39" fmla="*/ 510363 h 531628"/>
              <a:gd name="connsiteX40" fmla="*/ 180754 w 2307265"/>
              <a:gd name="connsiteY40" fmla="*/ 531628 h 531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307265" h="531628">
                <a:moveTo>
                  <a:pt x="361507" y="457200"/>
                </a:moveTo>
                <a:cubicBezTo>
                  <a:pt x="326065" y="453656"/>
                  <a:pt x="290488" y="451274"/>
                  <a:pt x="255182" y="446567"/>
                </a:cubicBezTo>
                <a:cubicBezTo>
                  <a:pt x="234616" y="443825"/>
                  <a:pt x="181607" y="431621"/>
                  <a:pt x="159489" y="425302"/>
                </a:cubicBezTo>
                <a:cubicBezTo>
                  <a:pt x="109607" y="411050"/>
                  <a:pt x="141783" y="417714"/>
                  <a:pt x="85061" y="393404"/>
                </a:cubicBezTo>
                <a:cubicBezTo>
                  <a:pt x="74759" y="388989"/>
                  <a:pt x="63796" y="386316"/>
                  <a:pt x="53163" y="382772"/>
                </a:cubicBezTo>
                <a:cubicBezTo>
                  <a:pt x="42530" y="372139"/>
                  <a:pt x="28568" y="364019"/>
                  <a:pt x="21265" y="350874"/>
                </a:cubicBezTo>
                <a:cubicBezTo>
                  <a:pt x="10379" y="331280"/>
                  <a:pt x="0" y="287079"/>
                  <a:pt x="0" y="287079"/>
                </a:cubicBezTo>
                <a:cubicBezTo>
                  <a:pt x="3544" y="241005"/>
                  <a:pt x="1570" y="194169"/>
                  <a:pt x="10633" y="148856"/>
                </a:cubicBezTo>
                <a:cubicBezTo>
                  <a:pt x="12599" y="139026"/>
                  <a:pt x="26337" y="135931"/>
                  <a:pt x="31898" y="127590"/>
                </a:cubicBezTo>
                <a:cubicBezTo>
                  <a:pt x="40690" y="114402"/>
                  <a:pt x="41955" y="96268"/>
                  <a:pt x="53163" y="85060"/>
                </a:cubicBezTo>
                <a:cubicBezTo>
                  <a:pt x="70797" y="67426"/>
                  <a:pt x="105349" y="62695"/>
                  <a:pt x="127591" y="53163"/>
                </a:cubicBezTo>
                <a:cubicBezTo>
                  <a:pt x="142160" y="46919"/>
                  <a:pt x="155405" y="37784"/>
                  <a:pt x="170121" y="31897"/>
                </a:cubicBezTo>
                <a:cubicBezTo>
                  <a:pt x="213263" y="14640"/>
                  <a:pt x="234672" y="10443"/>
                  <a:pt x="276447" y="0"/>
                </a:cubicBezTo>
                <a:lnTo>
                  <a:pt x="1828800" y="10632"/>
                </a:lnTo>
                <a:cubicBezTo>
                  <a:pt x="1840007" y="10782"/>
                  <a:pt x="1849825" y="18547"/>
                  <a:pt x="1860698" y="21265"/>
                </a:cubicBezTo>
                <a:cubicBezTo>
                  <a:pt x="1878230" y="25648"/>
                  <a:pt x="1896329" y="27514"/>
                  <a:pt x="1913861" y="31897"/>
                </a:cubicBezTo>
                <a:cubicBezTo>
                  <a:pt x="1924734" y="34615"/>
                  <a:pt x="1934885" y="39812"/>
                  <a:pt x="1945758" y="42530"/>
                </a:cubicBezTo>
                <a:cubicBezTo>
                  <a:pt x="2066003" y="72593"/>
                  <a:pt x="1925835" y="28802"/>
                  <a:pt x="2062717" y="74428"/>
                </a:cubicBezTo>
                <a:lnTo>
                  <a:pt x="2126512" y="95693"/>
                </a:lnTo>
                <a:lnTo>
                  <a:pt x="2158410" y="106325"/>
                </a:lnTo>
                <a:cubicBezTo>
                  <a:pt x="2215117" y="191387"/>
                  <a:pt x="2140689" y="88604"/>
                  <a:pt x="2211572" y="159488"/>
                </a:cubicBezTo>
                <a:cubicBezTo>
                  <a:pt x="2282452" y="230369"/>
                  <a:pt x="2179678" y="155947"/>
                  <a:pt x="2264735" y="212651"/>
                </a:cubicBezTo>
                <a:cubicBezTo>
                  <a:pt x="2271823" y="223284"/>
                  <a:pt x="2280810" y="232872"/>
                  <a:pt x="2286000" y="244549"/>
                </a:cubicBezTo>
                <a:cubicBezTo>
                  <a:pt x="2295104" y="265032"/>
                  <a:pt x="2307265" y="308344"/>
                  <a:pt x="2307265" y="308344"/>
                </a:cubicBezTo>
                <a:cubicBezTo>
                  <a:pt x="2303721" y="329609"/>
                  <a:pt x="2303450" y="351687"/>
                  <a:pt x="2296633" y="372139"/>
                </a:cubicBezTo>
                <a:cubicBezTo>
                  <a:pt x="2283975" y="410113"/>
                  <a:pt x="2240433" y="427326"/>
                  <a:pt x="2211572" y="446567"/>
                </a:cubicBezTo>
                <a:cubicBezTo>
                  <a:pt x="2200940" y="453655"/>
                  <a:pt x="2192072" y="464733"/>
                  <a:pt x="2179675" y="467832"/>
                </a:cubicBezTo>
                <a:cubicBezTo>
                  <a:pt x="2165498" y="471376"/>
                  <a:pt x="2151195" y="474450"/>
                  <a:pt x="2137144" y="478465"/>
                </a:cubicBezTo>
                <a:cubicBezTo>
                  <a:pt x="2126368" y="481544"/>
                  <a:pt x="2116188" y="486666"/>
                  <a:pt x="2105247" y="489097"/>
                </a:cubicBezTo>
                <a:cubicBezTo>
                  <a:pt x="2084202" y="493774"/>
                  <a:pt x="2062716" y="496186"/>
                  <a:pt x="2041451" y="499730"/>
                </a:cubicBezTo>
                <a:cubicBezTo>
                  <a:pt x="1917405" y="496186"/>
                  <a:pt x="1793246" y="495453"/>
                  <a:pt x="1669312" y="489097"/>
                </a:cubicBezTo>
                <a:cubicBezTo>
                  <a:pt x="1654718" y="488349"/>
                  <a:pt x="1641344" y="479679"/>
                  <a:pt x="1626782" y="478465"/>
                </a:cubicBezTo>
                <a:cubicBezTo>
                  <a:pt x="1556055" y="472571"/>
                  <a:pt x="1485015" y="471376"/>
                  <a:pt x="1414131" y="467832"/>
                </a:cubicBezTo>
                <a:lnTo>
                  <a:pt x="1254642" y="446567"/>
                </a:lnTo>
                <a:cubicBezTo>
                  <a:pt x="1233300" y="443518"/>
                  <a:pt x="1211892" y="440612"/>
                  <a:pt x="1190847" y="435935"/>
                </a:cubicBezTo>
                <a:cubicBezTo>
                  <a:pt x="1158875" y="428830"/>
                  <a:pt x="1151844" y="417395"/>
                  <a:pt x="1116419" y="414670"/>
                </a:cubicBezTo>
                <a:cubicBezTo>
                  <a:pt x="1038596" y="408684"/>
                  <a:pt x="960475" y="407581"/>
                  <a:pt x="882503" y="404037"/>
                </a:cubicBezTo>
                <a:cubicBezTo>
                  <a:pt x="671850" y="368927"/>
                  <a:pt x="643017" y="360089"/>
                  <a:pt x="297712" y="404037"/>
                </a:cubicBezTo>
                <a:cubicBezTo>
                  <a:pt x="267879" y="407834"/>
                  <a:pt x="255182" y="446567"/>
                  <a:pt x="233917" y="467832"/>
                </a:cubicBezTo>
                <a:lnTo>
                  <a:pt x="191386" y="510363"/>
                </a:lnTo>
                <a:lnTo>
                  <a:pt x="180754" y="531628"/>
                </a:lnTo>
              </a:path>
            </a:pathLst>
          </a:cu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16" name="Freeform 15"/>
          <p:cNvSpPr/>
          <p:nvPr/>
        </p:nvSpPr>
        <p:spPr bwMode="auto">
          <a:xfrm>
            <a:off x="3448490" y="4990200"/>
            <a:ext cx="786811" cy="159589"/>
          </a:xfrm>
          <a:custGeom>
            <a:avLst/>
            <a:gdLst>
              <a:gd name="connsiteX0" fmla="*/ 0 w 1421122"/>
              <a:gd name="connsiteY0" fmla="*/ 171119 h 171119"/>
              <a:gd name="connsiteX1" fmla="*/ 53163 w 1421122"/>
              <a:gd name="connsiteY1" fmla="*/ 160486 h 171119"/>
              <a:gd name="connsiteX2" fmla="*/ 138223 w 1421122"/>
              <a:gd name="connsiteY2" fmla="*/ 128589 h 171119"/>
              <a:gd name="connsiteX3" fmla="*/ 180753 w 1421122"/>
              <a:gd name="connsiteY3" fmla="*/ 107324 h 171119"/>
              <a:gd name="connsiteX4" fmla="*/ 255181 w 1421122"/>
              <a:gd name="connsiteY4" fmla="*/ 96691 h 171119"/>
              <a:gd name="connsiteX5" fmla="*/ 361507 w 1421122"/>
              <a:gd name="connsiteY5" fmla="*/ 86058 h 171119"/>
              <a:gd name="connsiteX6" fmla="*/ 457200 w 1421122"/>
              <a:gd name="connsiteY6" fmla="*/ 75426 h 171119"/>
              <a:gd name="connsiteX7" fmla="*/ 1212112 w 1421122"/>
              <a:gd name="connsiteY7" fmla="*/ 64793 h 171119"/>
              <a:gd name="connsiteX8" fmla="*/ 1350335 w 1421122"/>
              <a:gd name="connsiteY8" fmla="*/ 86058 h 171119"/>
              <a:gd name="connsiteX9" fmla="*/ 1414130 w 1421122"/>
              <a:gd name="connsiteY9" fmla="*/ 117956 h 171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1122" h="171119">
                <a:moveTo>
                  <a:pt x="0" y="171119"/>
                </a:moveTo>
                <a:cubicBezTo>
                  <a:pt x="17721" y="167575"/>
                  <a:pt x="35631" y="164869"/>
                  <a:pt x="53163" y="160486"/>
                </a:cubicBezTo>
                <a:cubicBezTo>
                  <a:pt x="73207" y="155475"/>
                  <a:pt x="125676" y="134165"/>
                  <a:pt x="138223" y="128589"/>
                </a:cubicBezTo>
                <a:cubicBezTo>
                  <a:pt x="152707" y="122152"/>
                  <a:pt x="165462" y="111494"/>
                  <a:pt x="180753" y="107324"/>
                </a:cubicBezTo>
                <a:cubicBezTo>
                  <a:pt x="204931" y="100730"/>
                  <a:pt x="230291" y="99619"/>
                  <a:pt x="255181" y="96691"/>
                </a:cubicBezTo>
                <a:cubicBezTo>
                  <a:pt x="290556" y="92529"/>
                  <a:pt x="326084" y="89787"/>
                  <a:pt x="361507" y="86058"/>
                </a:cubicBezTo>
                <a:lnTo>
                  <a:pt x="457200" y="75426"/>
                </a:lnTo>
                <a:cubicBezTo>
                  <a:pt x="758905" y="0"/>
                  <a:pt x="513038" y="53697"/>
                  <a:pt x="1212112" y="64793"/>
                </a:cubicBezTo>
                <a:cubicBezTo>
                  <a:pt x="1282236" y="88169"/>
                  <a:pt x="1218758" y="69611"/>
                  <a:pt x="1350335" y="86058"/>
                </a:cubicBezTo>
                <a:cubicBezTo>
                  <a:pt x="1421122" y="94906"/>
                  <a:pt x="1414130" y="76103"/>
                  <a:pt x="1414130" y="117956"/>
                </a:cubicBezTo>
              </a:path>
            </a:pathLst>
          </a:cu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20" name="Date Placeholder 19"/>
          <p:cNvSpPr>
            <a:spLocks noGrp="1"/>
          </p:cNvSpPr>
          <p:nvPr>
            <p:ph type="dt" sz="half" idx="10"/>
          </p:nvPr>
        </p:nvSpPr>
        <p:spPr/>
        <p:txBody>
          <a:bodyPr/>
          <a:lstStyle/>
          <a:p>
            <a:pPr>
              <a:defRPr/>
            </a:pPr>
            <a:r>
              <a:rPr lang="en-US" smtClean="0"/>
              <a:t>1/9/2013</a:t>
            </a:r>
            <a:endParaRPr lang="en-US" dirty="0"/>
          </a:p>
        </p:txBody>
      </p:sp>
      <p:sp>
        <p:nvSpPr>
          <p:cNvPr id="22" name="Footer Placeholder 21"/>
          <p:cNvSpPr>
            <a:spLocks noGrp="1"/>
          </p:cNvSpPr>
          <p:nvPr>
            <p:ph type="ftr" sz="quarter" idx="12"/>
          </p:nvPr>
        </p:nvSpPr>
        <p:spPr/>
        <p:txBody>
          <a:bodyPr/>
          <a:lstStyle/>
          <a:p>
            <a:pPr>
              <a:defRPr/>
            </a:pPr>
            <a:r>
              <a:rPr lang="en-US" smtClean="0"/>
              <a:t>Bluespec at Beihang</a:t>
            </a:r>
            <a:endParaRPr lang="en-US" dirty="0"/>
          </a:p>
        </p:txBody>
      </p:sp>
      <p:sp>
        <p:nvSpPr>
          <p:cNvPr id="17" name="Slide Number Placeholder 16"/>
          <p:cNvSpPr>
            <a:spLocks noGrp="1"/>
          </p:cNvSpPr>
          <p:nvPr>
            <p:ph type="sldNum" sz="quarter" idx="11"/>
          </p:nvPr>
        </p:nvSpPr>
        <p:spPr/>
        <p:txBody>
          <a:bodyPr/>
          <a:lstStyle/>
          <a:p>
            <a:pPr>
              <a:defRPr/>
            </a:pPr>
            <a:fld id="{D02EE386-C9BD-4FB7-9577-6096B5320EC4}" type="slidenum">
              <a:rPr lang="en-US" smtClean="0"/>
              <a:pPr>
                <a:defRPr/>
              </a:pPr>
              <a:t>17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4"/>
          <p:cNvSpPr>
            <a:spLocks noGrp="1" noChangeArrowheads="1"/>
          </p:cNvSpPr>
          <p:nvPr>
            <p:ph type="title" idx="4294967295"/>
          </p:nvPr>
        </p:nvSpPr>
        <p:spPr/>
        <p:txBody>
          <a:bodyPr/>
          <a:lstStyle/>
          <a:p>
            <a:pPr eaLnBrk="1" hangingPunct="1"/>
            <a:r>
              <a:rPr lang="en-US" sz="3600" dirty="0" smtClean="0"/>
              <a:t>Two-stage pipeline </a:t>
            </a:r>
            <a:br>
              <a:rPr lang="en-US" sz="3600" dirty="0" smtClean="0"/>
            </a:br>
            <a:r>
              <a:rPr lang="en-US" sz="3600" dirty="0" smtClean="0"/>
              <a:t>SMIPS (Harvard) – </a:t>
            </a:r>
            <a:r>
              <a:rPr lang="en-US" sz="2400" i="1" dirty="0" smtClean="0"/>
              <a:t>first attempt</a:t>
            </a:r>
            <a:endParaRPr lang="en-US" sz="3600" dirty="0" smtClean="0"/>
          </a:p>
        </p:txBody>
      </p:sp>
      <p:sp>
        <p:nvSpPr>
          <p:cNvPr id="59394" name="Rectangle 3" descr="Rectangle: Click to edit Master text styles&#10;Second level&#10;Third level&#10;Fourth level&#10;Fifth level"/>
          <p:cNvSpPr txBox="1">
            <a:spLocks noChangeArrowheads="1"/>
          </p:cNvSpPr>
          <p:nvPr/>
        </p:nvSpPr>
        <p:spPr bwMode="auto">
          <a:xfrm>
            <a:off x="723900" y="1495425"/>
            <a:ext cx="8296275" cy="5048250"/>
          </a:xfrm>
          <a:prstGeom prst="rect">
            <a:avLst/>
          </a:prstGeom>
          <a:noFill/>
          <a:ln w="9525">
            <a:noFill/>
            <a:miter lim="800000"/>
            <a:headEnd/>
            <a:tailEnd/>
          </a:ln>
        </p:spPr>
        <p:txBody>
          <a:bodyPr/>
          <a:lstStyle/>
          <a:p>
            <a:pPr marL="342900" indent="-342900">
              <a:buClr>
                <a:schemeClr val="hlink"/>
              </a:buClr>
              <a:buSzPct val="110000"/>
              <a:buFont typeface="Wingdings" pitchFamily="2" charset="2"/>
              <a:buNone/>
            </a:pPr>
            <a:r>
              <a:rPr lang="en-US" b="1" dirty="0" smtClean="0">
                <a:latin typeface="Courier New" pitchFamily="49" charset="0"/>
                <a:cs typeface="Courier New" pitchFamily="49" charset="0"/>
              </a:rPr>
              <a:t>rule </a:t>
            </a:r>
            <a:r>
              <a:rPr lang="en-US" dirty="0" err="1" smtClean="0">
                <a:latin typeface="Courier New" pitchFamily="49" charset="0"/>
                <a:cs typeface="Courier New" pitchFamily="49" charset="0"/>
              </a:rPr>
              <a:t>doExecute</a:t>
            </a:r>
            <a:r>
              <a:rPr lang="en-US" dirty="0" smtClean="0">
                <a:latin typeface="Courier New" pitchFamily="49" charset="0"/>
                <a:cs typeface="Courier New" pitchFamily="49" charset="0"/>
              </a:rPr>
              <a:t> (</a:t>
            </a:r>
            <a:r>
              <a:rPr lang="en-US" dirty="0" err="1" smtClean="0">
                <a:solidFill>
                  <a:schemeClr val="bg2"/>
                </a:solidFill>
                <a:latin typeface="Courier New" pitchFamily="49" charset="0"/>
                <a:cs typeface="Courier New" pitchFamily="49" charset="0"/>
              </a:rPr>
              <a:t>ir.notEmpty</a:t>
            </a: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pPr marL="342900" indent="-342900">
              <a:buClr>
                <a:schemeClr val="hlink"/>
              </a:buClr>
              <a:buSzPct val="110000"/>
              <a:buFont typeface="Wingdings" pitchFamily="2" charset="2"/>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let</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rpc</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ir.first.pc</a:t>
            </a:r>
            <a:r>
              <a:rPr lang="en-US" dirty="0">
                <a:latin typeface="Courier New" pitchFamily="49" charset="0"/>
                <a:cs typeface="Courier New" pitchFamily="49" charset="0"/>
              </a:rPr>
              <a:t>; </a:t>
            </a:r>
            <a:endParaRPr lang="en-US" dirty="0" smtClean="0">
              <a:latin typeface="Courier New" pitchFamily="49" charset="0"/>
              <a:cs typeface="Courier New" pitchFamily="49" charset="0"/>
            </a:endParaRPr>
          </a:p>
          <a:p>
            <a:pPr marL="342900" indent="-342900">
              <a:buClr>
                <a:schemeClr val="hlink"/>
              </a:buClr>
              <a:buSzPct val="110000"/>
              <a:buFont typeface="Wingdings" pitchFamily="2" charset="2"/>
              <a:buNone/>
            </a:pPr>
            <a:r>
              <a:rPr lang="en-US" b="1" dirty="0" smtClean="0">
                <a:latin typeface="Courier New" pitchFamily="49" charset="0"/>
                <a:cs typeface="Courier New" pitchFamily="49" charset="0"/>
              </a:rPr>
              <a:t>      let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inst = </a:t>
            </a:r>
            <a:r>
              <a:rPr lang="en-US" dirty="0" err="1" smtClean="0">
                <a:latin typeface="Courier New" pitchFamily="49" charset="0"/>
                <a:cs typeface="Courier New" pitchFamily="49" charset="0"/>
              </a:rPr>
              <a:t>ir.first.inst</a:t>
            </a:r>
            <a:r>
              <a:rPr lang="en-US" dirty="0">
                <a:latin typeface="Courier New" pitchFamily="49" charset="0"/>
                <a:cs typeface="Courier New" pitchFamily="49" charset="0"/>
              </a:rPr>
              <a:t>;</a:t>
            </a:r>
          </a:p>
          <a:p>
            <a:pPr marL="342900" indent="-342900">
              <a:spcBef>
                <a:spcPct val="20000"/>
              </a:spcBef>
              <a:buClr>
                <a:schemeClr val="hlink"/>
              </a:buClr>
              <a:buSzPct val="110000"/>
              <a:buNone/>
            </a:pP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let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eInst</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decodeExecute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irpc</a:t>
            </a:r>
            <a:r>
              <a:rPr lang="en-US" dirty="0" smtClean="0">
                <a:latin typeface="Courier New" pitchFamily="49" charset="0"/>
                <a:cs typeface="Courier New" pitchFamily="49" charset="0"/>
              </a:rPr>
              <a:t>, inst, </a:t>
            </a:r>
            <a:r>
              <a:rPr lang="en-US" dirty="0" err="1" smtClean="0">
                <a:latin typeface="Courier New" pitchFamily="49" charset="0"/>
                <a:cs typeface="Courier New" pitchFamily="49" charset="0"/>
              </a:rPr>
              <a:t>rf</a:t>
            </a:r>
            <a:r>
              <a:rPr lang="en-US" dirty="0" smtClean="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let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memData</a:t>
            </a:r>
            <a:r>
              <a:rPr lang="en-US" dirty="0" smtClean="0">
                <a:latin typeface="Courier New" pitchFamily="49" charset="0"/>
                <a:cs typeface="Courier New" pitchFamily="49" charset="0"/>
              </a:rPr>
              <a:t> &lt;- </a:t>
            </a:r>
            <a:r>
              <a:rPr lang="en-US" dirty="0" err="1" smtClean="0">
                <a:latin typeface="Courier New" pitchFamily="49" charset="0"/>
                <a:cs typeface="Courier New" pitchFamily="49" charset="0"/>
              </a:rPr>
              <a:t>dMemAction</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eInst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dMem</a:t>
            </a:r>
            <a:r>
              <a:rPr lang="en-US" dirty="0" smtClean="0">
                <a:latin typeface="Courier New" pitchFamily="49" charset="0"/>
                <a:cs typeface="Courier New" pitchFamily="49" charset="0"/>
              </a:rPr>
              <a:t>);</a:t>
            </a:r>
          </a:p>
          <a:p>
            <a:pPr marL="342900" indent="-342900">
              <a:buClr>
                <a:schemeClr val="hlink"/>
              </a:buClr>
              <a:buSzPct val="110000"/>
              <a:buFont typeface="Wingdings" pitchFamily="2" charset="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regUpdate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eInst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memData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rf</a:t>
            </a:r>
            <a:r>
              <a:rPr lang="en-US" dirty="0" smtClean="0">
                <a:latin typeface="Courier New" pitchFamily="49" charset="0"/>
                <a:cs typeface="Courier New" pitchFamily="49" charset="0"/>
              </a:rPr>
              <a:t>);</a:t>
            </a:r>
          </a:p>
          <a:p>
            <a:pPr marL="342900" indent="-342900">
              <a:buClr>
                <a:schemeClr val="hlink"/>
              </a:buClr>
              <a:buSzPct val="110000"/>
              <a:buFont typeface="Wingdings" pitchFamily="2" charset="2"/>
              <a:buNone/>
            </a:pPr>
            <a:endParaRPr lang="en-US" b="1" dirty="0" smtClean="0">
              <a:latin typeface="Courier New" pitchFamily="49" charset="0"/>
              <a:cs typeface="Courier New" pitchFamily="49" charset="0"/>
            </a:endParaRPr>
          </a:p>
          <a:p>
            <a:pPr marL="342900" indent="-342900">
              <a:buClr>
                <a:schemeClr val="hlink"/>
              </a:buClr>
              <a:buSzPct val="110000"/>
              <a:buFont typeface="Wingdings" pitchFamily="2" charset="2"/>
              <a:buNone/>
            </a:pPr>
            <a:r>
              <a:rPr lang="en-US" b="1" dirty="0" smtClean="0">
                <a:latin typeface="Courier New" pitchFamily="49" charset="0"/>
                <a:cs typeface="Courier New" pitchFamily="49" charset="0"/>
              </a:rPr>
              <a:t>      if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eInst.brTaken</a:t>
            </a:r>
            <a:r>
              <a:rPr lang="en-US" dirty="0" smtClean="0">
                <a:latin typeface="Courier New" pitchFamily="49" charset="0"/>
                <a:cs typeface="Courier New" pitchFamily="49" charset="0"/>
              </a:rPr>
              <a:t>) pc &lt;= </a:t>
            </a:r>
            <a:r>
              <a:rPr lang="en-US" dirty="0" err="1" smtClean="0">
                <a:latin typeface="Courier New" pitchFamily="49" charset="0"/>
                <a:cs typeface="Courier New" pitchFamily="49" charset="0"/>
              </a:rPr>
              <a:t>eInst.addr</a:t>
            </a:r>
            <a:r>
              <a:rPr lang="en-US" dirty="0" smtClean="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endParaRPr lang="en-US" dirty="0" smtClean="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dirty="0" smtClean="0">
                <a:latin typeface="Courier New" pitchFamily="49" charset="0"/>
                <a:cs typeface="Courier New" pitchFamily="49" charset="0"/>
              </a:rPr>
              <a:t>      ir.deq; </a:t>
            </a:r>
          </a:p>
          <a:p>
            <a:pPr marL="342900" indent="-342900">
              <a:lnSpc>
                <a:spcPct val="90000"/>
              </a:lnSpc>
              <a:spcBef>
                <a:spcPct val="20000"/>
              </a:spcBef>
              <a:buClr>
                <a:schemeClr val="hlink"/>
              </a:buClr>
              <a:buSzPct val="110000"/>
              <a:buFont typeface="Wingdings" pitchFamily="2" charset="2"/>
              <a:buNone/>
            </a:pPr>
            <a:r>
              <a:rPr lang="en-US" b="1" dirty="0" err="1" smtClean="0">
                <a:latin typeface="Courier New" pitchFamily="49" charset="0"/>
                <a:cs typeface="Courier New" pitchFamily="49" charset="0"/>
              </a:rPr>
              <a:t>endrule</a:t>
            </a:r>
            <a:endParaRPr lang="en-US" b="1" dirty="0">
              <a:latin typeface="Courier New" pitchFamily="49" charset="0"/>
              <a:cs typeface="Courier New" pitchFamily="49" charset="0"/>
            </a:endParaRPr>
          </a:p>
        </p:txBody>
      </p:sp>
      <p:sp>
        <p:nvSpPr>
          <p:cNvPr id="12" name="TextBox 11"/>
          <p:cNvSpPr txBox="1"/>
          <p:nvPr/>
        </p:nvSpPr>
        <p:spPr>
          <a:xfrm>
            <a:off x="2815724" y="5281328"/>
            <a:ext cx="2422458" cy="400110"/>
          </a:xfrm>
          <a:prstGeom prst="rect">
            <a:avLst/>
          </a:prstGeom>
          <a:noFill/>
        </p:spPr>
        <p:txBody>
          <a:bodyPr wrap="none" rtlCol="0">
            <a:spAutoFit/>
          </a:bodyPr>
          <a:lstStyle/>
          <a:p>
            <a:r>
              <a:rPr lang="en-US" dirty="0" smtClean="0">
                <a:solidFill>
                  <a:srgbClr val="FF0000"/>
                </a:solidFill>
              </a:rPr>
              <a:t>not quite correct!</a:t>
            </a:r>
            <a:endParaRPr lang="en-US" dirty="0">
              <a:solidFill>
                <a:srgbClr val="FF0000"/>
              </a:solidFill>
            </a:endParaRPr>
          </a:p>
        </p:txBody>
      </p:sp>
      <p:sp>
        <p:nvSpPr>
          <p:cNvPr id="14" name="TextBox 13"/>
          <p:cNvSpPr txBox="1"/>
          <p:nvPr/>
        </p:nvSpPr>
        <p:spPr>
          <a:xfrm>
            <a:off x="6602819" y="1488558"/>
            <a:ext cx="1930337" cy="400110"/>
          </a:xfrm>
          <a:prstGeom prst="rect">
            <a:avLst/>
          </a:prstGeom>
          <a:noFill/>
        </p:spPr>
        <p:txBody>
          <a:bodyPr wrap="none" rtlCol="0">
            <a:spAutoFit/>
          </a:bodyPr>
          <a:lstStyle/>
          <a:p>
            <a:r>
              <a:rPr lang="en-US" dirty="0" smtClean="0"/>
              <a:t>Explicit guard</a:t>
            </a:r>
            <a:endParaRPr lang="en-US" dirty="0"/>
          </a:p>
        </p:txBody>
      </p:sp>
      <p:sp>
        <p:nvSpPr>
          <p:cNvPr id="15" name="Freeform 14"/>
          <p:cNvSpPr/>
          <p:nvPr/>
        </p:nvSpPr>
        <p:spPr bwMode="auto">
          <a:xfrm>
            <a:off x="2987749" y="1424763"/>
            <a:ext cx="2307265" cy="531628"/>
          </a:xfrm>
          <a:custGeom>
            <a:avLst/>
            <a:gdLst>
              <a:gd name="connsiteX0" fmla="*/ 361507 w 2307265"/>
              <a:gd name="connsiteY0" fmla="*/ 457200 h 531628"/>
              <a:gd name="connsiteX1" fmla="*/ 255182 w 2307265"/>
              <a:gd name="connsiteY1" fmla="*/ 446567 h 531628"/>
              <a:gd name="connsiteX2" fmla="*/ 159489 w 2307265"/>
              <a:gd name="connsiteY2" fmla="*/ 425302 h 531628"/>
              <a:gd name="connsiteX3" fmla="*/ 85061 w 2307265"/>
              <a:gd name="connsiteY3" fmla="*/ 393404 h 531628"/>
              <a:gd name="connsiteX4" fmla="*/ 53163 w 2307265"/>
              <a:gd name="connsiteY4" fmla="*/ 382772 h 531628"/>
              <a:gd name="connsiteX5" fmla="*/ 21265 w 2307265"/>
              <a:gd name="connsiteY5" fmla="*/ 350874 h 531628"/>
              <a:gd name="connsiteX6" fmla="*/ 0 w 2307265"/>
              <a:gd name="connsiteY6" fmla="*/ 287079 h 531628"/>
              <a:gd name="connsiteX7" fmla="*/ 10633 w 2307265"/>
              <a:gd name="connsiteY7" fmla="*/ 148856 h 531628"/>
              <a:gd name="connsiteX8" fmla="*/ 31898 w 2307265"/>
              <a:gd name="connsiteY8" fmla="*/ 127590 h 531628"/>
              <a:gd name="connsiteX9" fmla="*/ 53163 w 2307265"/>
              <a:gd name="connsiteY9" fmla="*/ 85060 h 531628"/>
              <a:gd name="connsiteX10" fmla="*/ 127591 w 2307265"/>
              <a:gd name="connsiteY10" fmla="*/ 53163 h 531628"/>
              <a:gd name="connsiteX11" fmla="*/ 170121 w 2307265"/>
              <a:gd name="connsiteY11" fmla="*/ 31897 h 531628"/>
              <a:gd name="connsiteX12" fmla="*/ 276447 w 2307265"/>
              <a:gd name="connsiteY12" fmla="*/ 0 h 531628"/>
              <a:gd name="connsiteX13" fmla="*/ 1828800 w 2307265"/>
              <a:gd name="connsiteY13" fmla="*/ 10632 h 531628"/>
              <a:gd name="connsiteX14" fmla="*/ 1860698 w 2307265"/>
              <a:gd name="connsiteY14" fmla="*/ 21265 h 531628"/>
              <a:gd name="connsiteX15" fmla="*/ 1913861 w 2307265"/>
              <a:gd name="connsiteY15" fmla="*/ 31897 h 531628"/>
              <a:gd name="connsiteX16" fmla="*/ 1945758 w 2307265"/>
              <a:gd name="connsiteY16" fmla="*/ 42530 h 531628"/>
              <a:gd name="connsiteX17" fmla="*/ 2062717 w 2307265"/>
              <a:gd name="connsiteY17" fmla="*/ 74428 h 531628"/>
              <a:gd name="connsiteX18" fmla="*/ 2126512 w 2307265"/>
              <a:gd name="connsiteY18" fmla="*/ 95693 h 531628"/>
              <a:gd name="connsiteX19" fmla="*/ 2158410 w 2307265"/>
              <a:gd name="connsiteY19" fmla="*/ 106325 h 531628"/>
              <a:gd name="connsiteX20" fmla="*/ 2211572 w 2307265"/>
              <a:gd name="connsiteY20" fmla="*/ 159488 h 531628"/>
              <a:gd name="connsiteX21" fmla="*/ 2264735 w 2307265"/>
              <a:gd name="connsiteY21" fmla="*/ 212651 h 531628"/>
              <a:gd name="connsiteX22" fmla="*/ 2286000 w 2307265"/>
              <a:gd name="connsiteY22" fmla="*/ 244549 h 531628"/>
              <a:gd name="connsiteX23" fmla="*/ 2307265 w 2307265"/>
              <a:gd name="connsiteY23" fmla="*/ 308344 h 531628"/>
              <a:gd name="connsiteX24" fmla="*/ 2296633 w 2307265"/>
              <a:gd name="connsiteY24" fmla="*/ 372139 h 531628"/>
              <a:gd name="connsiteX25" fmla="*/ 2211572 w 2307265"/>
              <a:gd name="connsiteY25" fmla="*/ 446567 h 531628"/>
              <a:gd name="connsiteX26" fmla="*/ 2179675 w 2307265"/>
              <a:gd name="connsiteY26" fmla="*/ 467832 h 531628"/>
              <a:gd name="connsiteX27" fmla="*/ 2137144 w 2307265"/>
              <a:gd name="connsiteY27" fmla="*/ 478465 h 531628"/>
              <a:gd name="connsiteX28" fmla="*/ 2105247 w 2307265"/>
              <a:gd name="connsiteY28" fmla="*/ 489097 h 531628"/>
              <a:gd name="connsiteX29" fmla="*/ 2041451 w 2307265"/>
              <a:gd name="connsiteY29" fmla="*/ 499730 h 531628"/>
              <a:gd name="connsiteX30" fmla="*/ 1669312 w 2307265"/>
              <a:gd name="connsiteY30" fmla="*/ 489097 h 531628"/>
              <a:gd name="connsiteX31" fmla="*/ 1626782 w 2307265"/>
              <a:gd name="connsiteY31" fmla="*/ 478465 h 531628"/>
              <a:gd name="connsiteX32" fmla="*/ 1414131 w 2307265"/>
              <a:gd name="connsiteY32" fmla="*/ 467832 h 531628"/>
              <a:gd name="connsiteX33" fmla="*/ 1254642 w 2307265"/>
              <a:gd name="connsiteY33" fmla="*/ 446567 h 531628"/>
              <a:gd name="connsiteX34" fmla="*/ 1190847 w 2307265"/>
              <a:gd name="connsiteY34" fmla="*/ 435935 h 531628"/>
              <a:gd name="connsiteX35" fmla="*/ 1116419 w 2307265"/>
              <a:gd name="connsiteY35" fmla="*/ 414670 h 531628"/>
              <a:gd name="connsiteX36" fmla="*/ 882503 w 2307265"/>
              <a:gd name="connsiteY36" fmla="*/ 404037 h 531628"/>
              <a:gd name="connsiteX37" fmla="*/ 297712 w 2307265"/>
              <a:gd name="connsiteY37" fmla="*/ 404037 h 531628"/>
              <a:gd name="connsiteX38" fmla="*/ 233917 w 2307265"/>
              <a:gd name="connsiteY38" fmla="*/ 467832 h 531628"/>
              <a:gd name="connsiteX39" fmla="*/ 191386 w 2307265"/>
              <a:gd name="connsiteY39" fmla="*/ 510363 h 531628"/>
              <a:gd name="connsiteX40" fmla="*/ 180754 w 2307265"/>
              <a:gd name="connsiteY40" fmla="*/ 531628 h 531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307265" h="531628">
                <a:moveTo>
                  <a:pt x="361507" y="457200"/>
                </a:moveTo>
                <a:cubicBezTo>
                  <a:pt x="326065" y="453656"/>
                  <a:pt x="290488" y="451274"/>
                  <a:pt x="255182" y="446567"/>
                </a:cubicBezTo>
                <a:cubicBezTo>
                  <a:pt x="234616" y="443825"/>
                  <a:pt x="181607" y="431621"/>
                  <a:pt x="159489" y="425302"/>
                </a:cubicBezTo>
                <a:cubicBezTo>
                  <a:pt x="109607" y="411050"/>
                  <a:pt x="141783" y="417714"/>
                  <a:pt x="85061" y="393404"/>
                </a:cubicBezTo>
                <a:cubicBezTo>
                  <a:pt x="74759" y="388989"/>
                  <a:pt x="63796" y="386316"/>
                  <a:pt x="53163" y="382772"/>
                </a:cubicBezTo>
                <a:cubicBezTo>
                  <a:pt x="42530" y="372139"/>
                  <a:pt x="28568" y="364019"/>
                  <a:pt x="21265" y="350874"/>
                </a:cubicBezTo>
                <a:cubicBezTo>
                  <a:pt x="10379" y="331280"/>
                  <a:pt x="0" y="287079"/>
                  <a:pt x="0" y="287079"/>
                </a:cubicBezTo>
                <a:cubicBezTo>
                  <a:pt x="3544" y="241005"/>
                  <a:pt x="1570" y="194169"/>
                  <a:pt x="10633" y="148856"/>
                </a:cubicBezTo>
                <a:cubicBezTo>
                  <a:pt x="12599" y="139026"/>
                  <a:pt x="26337" y="135931"/>
                  <a:pt x="31898" y="127590"/>
                </a:cubicBezTo>
                <a:cubicBezTo>
                  <a:pt x="40690" y="114402"/>
                  <a:pt x="41955" y="96268"/>
                  <a:pt x="53163" y="85060"/>
                </a:cubicBezTo>
                <a:cubicBezTo>
                  <a:pt x="70797" y="67426"/>
                  <a:pt x="105349" y="62695"/>
                  <a:pt x="127591" y="53163"/>
                </a:cubicBezTo>
                <a:cubicBezTo>
                  <a:pt x="142160" y="46919"/>
                  <a:pt x="155405" y="37784"/>
                  <a:pt x="170121" y="31897"/>
                </a:cubicBezTo>
                <a:cubicBezTo>
                  <a:pt x="213263" y="14640"/>
                  <a:pt x="234672" y="10443"/>
                  <a:pt x="276447" y="0"/>
                </a:cubicBezTo>
                <a:lnTo>
                  <a:pt x="1828800" y="10632"/>
                </a:lnTo>
                <a:cubicBezTo>
                  <a:pt x="1840007" y="10782"/>
                  <a:pt x="1849825" y="18547"/>
                  <a:pt x="1860698" y="21265"/>
                </a:cubicBezTo>
                <a:cubicBezTo>
                  <a:pt x="1878230" y="25648"/>
                  <a:pt x="1896329" y="27514"/>
                  <a:pt x="1913861" y="31897"/>
                </a:cubicBezTo>
                <a:cubicBezTo>
                  <a:pt x="1924734" y="34615"/>
                  <a:pt x="1934885" y="39812"/>
                  <a:pt x="1945758" y="42530"/>
                </a:cubicBezTo>
                <a:cubicBezTo>
                  <a:pt x="2066003" y="72593"/>
                  <a:pt x="1925835" y="28802"/>
                  <a:pt x="2062717" y="74428"/>
                </a:cubicBezTo>
                <a:lnTo>
                  <a:pt x="2126512" y="95693"/>
                </a:lnTo>
                <a:lnTo>
                  <a:pt x="2158410" y="106325"/>
                </a:lnTo>
                <a:cubicBezTo>
                  <a:pt x="2215117" y="191387"/>
                  <a:pt x="2140689" y="88604"/>
                  <a:pt x="2211572" y="159488"/>
                </a:cubicBezTo>
                <a:cubicBezTo>
                  <a:pt x="2282452" y="230369"/>
                  <a:pt x="2179678" y="155947"/>
                  <a:pt x="2264735" y="212651"/>
                </a:cubicBezTo>
                <a:cubicBezTo>
                  <a:pt x="2271823" y="223284"/>
                  <a:pt x="2280810" y="232872"/>
                  <a:pt x="2286000" y="244549"/>
                </a:cubicBezTo>
                <a:cubicBezTo>
                  <a:pt x="2295104" y="265032"/>
                  <a:pt x="2307265" y="308344"/>
                  <a:pt x="2307265" y="308344"/>
                </a:cubicBezTo>
                <a:cubicBezTo>
                  <a:pt x="2303721" y="329609"/>
                  <a:pt x="2303450" y="351687"/>
                  <a:pt x="2296633" y="372139"/>
                </a:cubicBezTo>
                <a:cubicBezTo>
                  <a:pt x="2283975" y="410113"/>
                  <a:pt x="2240433" y="427326"/>
                  <a:pt x="2211572" y="446567"/>
                </a:cubicBezTo>
                <a:cubicBezTo>
                  <a:pt x="2200940" y="453655"/>
                  <a:pt x="2192072" y="464733"/>
                  <a:pt x="2179675" y="467832"/>
                </a:cubicBezTo>
                <a:cubicBezTo>
                  <a:pt x="2165498" y="471376"/>
                  <a:pt x="2151195" y="474450"/>
                  <a:pt x="2137144" y="478465"/>
                </a:cubicBezTo>
                <a:cubicBezTo>
                  <a:pt x="2126368" y="481544"/>
                  <a:pt x="2116188" y="486666"/>
                  <a:pt x="2105247" y="489097"/>
                </a:cubicBezTo>
                <a:cubicBezTo>
                  <a:pt x="2084202" y="493774"/>
                  <a:pt x="2062716" y="496186"/>
                  <a:pt x="2041451" y="499730"/>
                </a:cubicBezTo>
                <a:cubicBezTo>
                  <a:pt x="1917405" y="496186"/>
                  <a:pt x="1793246" y="495453"/>
                  <a:pt x="1669312" y="489097"/>
                </a:cubicBezTo>
                <a:cubicBezTo>
                  <a:pt x="1654718" y="488349"/>
                  <a:pt x="1641344" y="479679"/>
                  <a:pt x="1626782" y="478465"/>
                </a:cubicBezTo>
                <a:cubicBezTo>
                  <a:pt x="1556055" y="472571"/>
                  <a:pt x="1485015" y="471376"/>
                  <a:pt x="1414131" y="467832"/>
                </a:cubicBezTo>
                <a:lnTo>
                  <a:pt x="1254642" y="446567"/>
                </a:lnTo>
                <a:cubicBezTo>
                  <a:pt x="1233300" y="443518"/>
                  <a:pt x="1211892" y="440612"/>
                  <a:pt x="1190847" y="435935"/>
                </a:cubicBezTo>
                <a:cubicBezTo>
                  <a:pt x="1158875" y="428830"/>
                  <a:pt x="1151844" y="417395"/>
                  <a:pt x="1116419" y="414670"/>
                </a:cubicBezTo>
                <a:cubicBezTo>
                  <a:pt x="1038596" y="408684"/>
                  <a:pt x="960475" y="407581"/>
                  <a:pt x="882503" y="404037"/>
                </a:cubicBezTo>
                <a:cubicBezTo>
                  <a:pt x="671850" y="368927"/>
                  <a:pt x="643017" y="360089"/>
                  <a:pt x="297712" y="404037"/>
                </a:cubicBezTo>
                <a:cubicBezTo>
                  <a:pt x="267879" y="407834"/>
                  <a:pt x="255182" y="446567"/>
                  <a:pt x="233917" y="467832"/>
                </a:cubicBezTo>
                <a:lnTo>
                  <a:pt x="191386" y="510363"/>
                </a:lnTo>
                <a:lnTo>
                  <a:pt x="180754" y="531628"/>
                </a:lnTo>
              </a:path>
            </a:pathLst>
          </a:cu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16" name="Freeform 15"/>
          <p:cNvSpPr/>
          <p:nvPr/>
        </p:nvSpPr>
        <p:spPr bwMode="auto">
          <a:xfrm>
            <a:off x="5295014" y="1540723"/>
            <a:ext cx="1421122" cy="171119"/>
          </a:xfrm>
          <a:custGeom>
            <a:avLst/>
            <a:gdLst>
              <a:gd name="connsiteX0" fmla="*/ 0 w 1421122"/>
              <a:gd name="connsiteY0" fmla="*/ 171119 h 171119"/>
              <a:gd name="connsiteX1" fmla="*/ 53163 w 1421122"/>
              <a:gd name="connsiteY1" fmla="*/ 160486 h 171119"/>
              <a:gd name="connsiteX2" fmla="*/ 138223 w 1421122"/>
              <a:gd name="connsiteY2" fmla="*/ 128589 h 171119"/>
              <a:gd name="connsiteX3" fmla="*/ 180753 w 1421122"/>
              <a:gd name="connsiteY3" fmla="*/ 107324 h 171119"/>
              <a:gd name="connsiteX4" fmla="*/ 255181 w 1421122"/>
              <a:gd name="connsiteY4" fmla="*/ 96691 h 171119"/>
              <a:gd name="connsiteX5" fmla="*/ 361507 w 1421122"/>
              <a:gd name="connsiteY5" fmla="*/ 86058 h 171119"/>
              <a:gd name="connsiteX6" fmla="*/ 457200 w 1421122"/>
              <a:gd name="connsiteY6" fmla="*/ 75426 h 171119"/>
              <a:gd name="connsiteX7" fmla="*/ 1212112 w 1421122"/>
              <a:gd name="connsiteY7" fmla="*/ 64793 h 171119"/>
              <a:gd name="connsiteX8" fmla="*/ 1350335 w 1421122"/>
              <a:gd name="connsiteY8" fmla="*/ 86058 h 171119"/>
              <a:gd name="connsiteX9" fmla="*/ 1414130 w 1421122"/>
              <a:gd name="connsiteY9" fmla="*/ 117956 h 171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1122" h="171119">
                <a:moveTo>
                  <a:pt x="0" y="171119"/>
                </a:moveTo>
                <a:cubicBezTo>
                  <a:pt x="17721" y="167575"/>
                  <a:pt x="35631" y="164869"/>
                  <a:pt x="53163" y="160486"/>
                </a:cubicBezTo>
                <a:cubicBezTo>
                  <a:pt x="73207" y="155475"/>
                  <a:pt x="125676" y="134165"/>
                  <a:pt x="138223" y="128589"/>
                </a:cubicBezTo>
                <a:cubicBezTo>
                  <a:pt x="152707" y="122152"/>
                  <a:pt x="165462" y="111494"/>
                  <a:pt x="180753" y="107324"/>
                </a:cubicBezTo>
                <a:cubicBezTo>
                  <a:pt x="204931" y="100730"/>
                  <a:pt x="230291" y="99619"/>
                  <a:pt x="255181" y="96691"/>
                </a:cubicBezTo>
                <a:cubicBezTo>
                  <a:pt x="290556" y="92529"/>
                  <a:pt x="326084" y="89787"/>
                  <a:pt x="361507" y="86058"/>
                </a:cubicBezTo>
                <a:lnTo>
                  <a:pt x="457200" y="75426"/>
                </a:lnTo>
                <a:cubicBezTo>
                  <a:pt x="758905" y="0"/>
                  <a:pt x="513038" y="53697"/>
                  <a:pt x="1212112" y="64793"/>
                </a:cubicBezTo>
                <a:cubicBezTo>
                  <a:pt x="1282236" y="88169"/>
                  <a:pt x="1218758" y="69611"/>
                  <a:pt x="1350335" y="86058"/>
                </a:cubicBezTo>
                <a:cubicBezTo>
                  <a:pt x="1421122" y="94906"/>
                  <a:pt x="1414130" y="76103"/>
                  <a:pt x="1414130" y="117956"/>
                </a:cubicBezTo>
              </a:path>
            </a:pathLst>
          </a:cu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13" name="TextBox 12"/>
          <p:cNvSpPr txBox="1"/>
          <p:nvPr/>
        </p:nvSpPr>
        <p:spPr>
          <a:xfrm>
            <a:off x="7485452" y="3214557"/>
            <a:ext cx="1658548" cy="1015663"/>
          </a:xfrm>
          <a:prstGeom prst="rect">
            <a:avLst/>
          </a:prstGeom>
          <a:noFill/>
        </p:spPr>
        <p:txBody>
          <a:bodyPr wrap="square" rtlCol="0">
            <a:spAutoFit/>
          </a:bodyPr>
          <a:lstStyle/>
          <a:p>
            <a:r>
              <a:rPr lang="en-US" dirty="0" smtClean="0"/>
              <a:t>Correct the branch prediction</a:t>
            </a:r>
            <a:endParaRPr lang="en-US" dirty="0"/>
          </a:p>
        </p:txBody>
      </p:sp>
      <p:sp>
        <p:nvSpPr>
          <p:cNvPr id="17" name="Freeform 16"/>
          <p:cNvSpPr/>
          <p:nvPr/>
        </p:nvSpPr>
        <p:spPr bwMode="auto">
          <a:xfrm>
            <a:off x="1619693" y="3661125"/>
            <a:ext cx="5791200" cy="531628"/>
          </a:xfrm>
          <a:custGeom>
            <a:avLst/>
            <a:gdLst>
              <a:gd name="connsiteX0" fmla="*/ 361507 w 2307265"/>
              <a:gd name="connsiteY0" fmla="*/ 457200 h 531628"/>
              <a:gd name="connsiteX1" fmla="*/ 255182 w 2307265"/>
              <a:gd name="connsiteY1" fmla="*/ 446567 h 531628"/>
              <a:gd name="connsiteX2" fmla="*/ 159489 w 2307265"/>
              <a:gd name="connsiteY2" fmla="*/ 425302 h 531628"/>
              <a:gd name="connsiteX3" fmla="*/ 85061 w 2307265"/>
              <a:gd name="connsiteY3" fmla="*/ 393404 h 531628"/>
              <a:gd name="connsiteX4" fmla="*/ 53163 w 2307265"/>
              <a:gd name="connsiteY4" fmla="*/ 382772 h 531628"/>
              <a:gd name="connsiteX5" fmla="*/ 21265 w 2307265"/>
              <a:gd name="connsiteY5" fmla="*/ 350874 h 531628"/>
              <a:gd name="connsiteX6" fmla="*/ 0 w 2307265"/>
              <a:gd name="connsiteY6" fmla="*/ 287079 h 531628"/>
              <a:gd name="connsiteX7" fmla="*/ 10633 w 2307265"/>
              <a:gd name="connsiteY7" fmla="*/ 148856 h 531628"/>
              <a:gd name="connsiteX8" fmla="*/ 31898 w 2307265"/>
              <a:gd name="connsiteY8" fmla="*/ 127590 h 531628"/>
              <a:gd name="connsiteX9" fmla="*/ 53163 w 2307265"/>
              <a:gd name="connsiteY9" fmla="*/ 85060 h 531628"/>
              <a:gd name="connsiteX10" fmla="*/ 127591 w 2307265"/>
              <a:gd name="connsiteY10" fmla="*/ 53163 h 531628"/>
              <a:gd name="connsiteX11" fmla="*/ 170121 w 2307265"/>
              <a:gd name="connsiteY11" fmla="*/ 31897 h 531628"/>
              <a:gd name="connsiteX12" fmla="*/ 276447 w 2307265"/>
              <a:gd name="connsiteY12" fmla="*/ 0 h 531628"/>
              <a:gd name="connsiteX13" fmla="*/ 1828800 w 2307265"/>
              <a:gd name="connsiteY13" fmla="*/ 10632 h 531628"/>
              <a:gd name="connsiteX14" fmla="*/ 1860698 w 2307265"/>
              <a:gd name="connsiteY14" fmla="*/ 21265 h 531628"/>
              <a:gd name="connsiteX15" fmla="*/ 1913861 w 2307265"/>
              <a:gd name="connsiteY15" fmla="*/ 31897 h 531628"/>
              <a:gd name="connsiteX16" fmla="*/ 1945758 w 2307265"/>
              <a:gd name="connsiteY16" fmla="*/ 42530 h 531628"/>
              <a:gd name="connsiteX17" fmla="*/ 2062717 w 2307265"/>
              <a:gd name="connsiteY17" fmla="*/ 74428 h 531628"/>
              <a:gd name="connsiteX18" fmla="*/ 2126512 w 2307265"/>
              <a:gd name="connsiteY18" fmla="*/ 95693 h 531628"/>
              <a:gd name="connsiteX19" fmla="*/ 2158410 w 2307265"/>
              <a:gd name="connsiteY19" fmla="*/ 106325 h 531628"/>
              <a:gd name="connsiteX20" fmla="*/ 2211572 w 2307265"/>
              <a:gd name="connsiteY20" fmla="*/ 159488 h 531628"/>
              <a:gd name="connsiteX21" fmla="*/ 2264735 w 2307265"/>
              <a:gd name="connsiteY21" fmla="*/ 212651 h 531628"/>
              <a:gd name="connsiteX22" fmla="*/ 2286000 w 2307265"/>
              <a:gd name="connsiteY22" fmla="*/ 244549 h 531628"/>
              <a:gd name="connsiteX23" fmla="*/ 2307265 w 2307265"/>
              <a:gd name="connsiteY23" fmla="*/ 308344 h 531628"/>
              <a:gd name="connsiteX24" fmla="*/ 2296633 w 2307265"/>
              <a:gd name="connsiteY24" fmla="*/ 372139 h 531628"/>
              <a:gd name="connsiteX25" fmla="*/ 2211572 w 2307265"/>
              <a:gd name="connsiteY25" fmla="*/ 446567 h 531628"/>
              <a:gd name="connsiteX26" fmla="*/ 2179675 w 2307265"/>
              <a:gd name="connsiteY26" fmla="*/ 467832 h 531628"/>
              <a:gd name="connsiteX27" fmla="*/ 2137144 w 2307265"/>
              <a:gd name="connsiteY27" fmla="*/ 478465 h 531628"/>
              <a:gd name="connsiteX28" fmla="*/ 2105247 w 2307265"/>
              <a:gd name="connsiteY28" fmla="*/ 489097 h 531628"/>
              <a:gd name="connsiteX29" fmla="*/ 2041451 w 2307265"/>
              <a:gd name="connsiteY29" fmla="*/ 499730 h 531628"/>
              <a:gd name="connsiteX30" fmla="*/ 1669312 w 2307265"/>
              <a:gd name="connsiteY30" fmla="*/ 489097 h 531628"/>
              <a:gd name="connsiteX31" fmla="*/ 1626782 w 2307265"/>
              <a:gd name="connsiteY31" fmla="*/ 478465 h 531628"/>
              <a:gd name="connsiteX32" fmla="*/ 1414131 w 2307265"/>
              <a:gd name="connsiteY32" fmla="*/ 467832 h 531628"/>
              <a:gd name="connsiteX33" fmla="*/ 1254642 w 2307265"/>
              <a:gd name="connsiteY33" fmla="*/ 446567 h 531628"/>
              <a:gd name="connsiteX34" fmla="*/ 1190847 w 2307265"/>
              <a:gd name="connsiteY34" fmla="*/ 435935 h 531628"/>
              <a:gd name="connsiteX35" fmla="*/ 1116419 w 2307265"/>
              <a:gd name="connsiteY35" fmla="*/ 414670 h 531628"/>
              <a:gd name="connsiteX36" fmla="*/ 882503 w 2307265"/>
              <a:gd name="connsiteY36" fmla="*/ 404037 h 531628"/>
              <a:gd name="connsiteX37" fmla="*/ 297712 w 2307265"/>
              <a:gd name="connsiteY37" fmla="*/ 404037 h 531628"/>
              <a:gd name="connsiteX38" fmla="*/ 233917 w 2307265"/>
              <a:gd name="connsiteY38" fmla="*/ 467832 h 531628"/>
              <a:gd name="connsiteX39" fmla="*/ 191386 w 2307265"/>
              <a:gd name="connsiteY39" fmla="*/ 510363 h 531628"/>
              <a:gd name="connsiteX40" fmla="*/ 180754 w 2307265"/>
              <a:gd name="connsiteY40" fmla="*/ 531628 h 531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307265" h="531628">
                <a:moveTo>
                  <a:pt x="361507" y="457200"/>
                </a:moveTo>
                <a:cubicBezTo>
                  <a:pt x="326065" y="453656"/>
                  <a:pt x="290488" y="451274"/>
                  <a:pt x="255182" y="446567"/>
                </a:cubicBezTo>
                <a:cubicBezTo>
                  <a:pt x="234616" y="443825"/>
                  <a:pt x="181607" y="431621"/>
                  <a:pt x="159489" y="425302"/>
                </a:cubicBezTo>
                <a:cubicBezTo>
                  <a:pt x="109607" y="411050"/>
                  <a:pt x="141783" y="417714"/>
                  <a:pt x="85061" y="393404"/>
                </a:cubicBezTo>
                <a:cubicBezTo>
                  <a:pt x="74759" y="388989"/>
                  <a:pt x="63796" y="386316"/>
                  <a:pt x="53163" y="382772"/>
                </a:cubicBezTo>
                <a:cubicBezTo>
                  <a:pt x="42530" y="372139"/>
                  <a:pt x="28568" y="364019"/>
                  <a:pt x="21265" y="350874"/>
                </a:cubicBezTo>
                <a:cubicBezTo>
                  <a:pt x="10379" y="331280"/>
                  <a:pt x="0" y="287079"/>
                  <a:pt x="0" y="287079"/>
                </a:cubicBezTo>
                <a:cubicBezTo>
                  <a:pt x="3544" y="241005"/>
                  <a:pt x="1570" y="194169"/>
                  <a:pt x="10633" y="148856"/>
                </a:cubicBezTo>
                <a:cubicBezTo>
                  <a:pt x="12599" y="139026"/>
                  <a:pt x="26337" y="135931"/>
                  <a:pt x="31898" y="127590"/>
                </a:cubicBezTo>
                <a:cubicBezTo>
                  <a:pt x="40690" y="114402"/>
                  <a:pt x="41955" y="96268"/>
                  <a:pt x="53163" y="85060"/>
                </a:cubicBezTo>
                <a:cubicBezTo>
                  <a:pt x="70797" y="67426"/>
                  <a:pt x="105349" y="62695"/>
                  <a:pt x="127591" y="53163"/>
                </a:cubicBezTo>
                <a:cubicBezTo>
                  <a:pt x="142160" y="46919"/>
                  <a:pt x="155405" y="37784"/>
                  <a:pt x="170121" y="31897"/>
                </a:cubicBezTo>
                <a:cubicBezTo>
                  <a:pt x="213263" y="14640"/>
                  <a:pt x="234672" y="10443"/>
                  <a:pt x="276447" y="0"/>
                </a:cubicBezTo>
                <a:lnTo>
                  <a:pt x="1828800" y="10632"/>
                </a:lnTo>
                <a:cubicBezTo>
                  <a:pt x="1840007" y="10782"/>
                  <a:pt x="1849825" y="18547"/>
                  <a:pt x="1860698" y="21265"/>
                </a:cubicBezTo>
                <a:cubicBezTo>
                  <a:pt x="1878230" y="25648"/>
                  <a:pt x="1896329" y="27514"/>
                  <a:pt x="1913861" y="31897"/>
                </a:cubicBezTo>
                <a:cubicBezTo>
                  <a:pt x="1924734" y="34615"/>
                  <a:pt x="1934885" y="39812"/>
                  <a:pt x="1945758" y="42530"/>
                </a:cubicBezTo>
                <a:cubicBezTo>
                  <a:pt x="2066003" y="72593"/>
                  <a:pt x="1925835" y="28802"/>
                  <a:pt x="2062717" y="74428"/>
                </a:cubicBezTo>
                <a:lnTo>
                  <a:pt x="2126512" y="95693"/>
                </a:lnTo>
                <a:lnTo>
                  <a:pt x="2158410" y="106325"/>
                </a:lnTo>
                <a:cubicBezTo>
                  <a:pt x="2215117" y="191387"/>
                  <a:pt x="2140689" y="88604"/>
                  <a:pt x="2211572" y="159488"/>
                </a:cubicBezTo>
                <a:cubicBezTo>
                  <a:pt x="2282452" y="230369"/>
                  <a:pt x="2179678" y="155947"/>
                  <a:pt x="2264735" y="212651"/>
                </a:cubicBezTo>
                <a:cubicBezTo>
                  <a:pt x="2271823" y="223284"/>
                  <a:pt x="2280810" y="232872"/>
                  <a:pt x="2286000" y="244549"/>
                </a:cubicBezTo>
                <a:cubicBezTo>
                  <a:pt x="2295104" y="265032"/>
                  <a:pt x="2307265" y="308344"/>
                  <a:pt x="2307265" y="308344"/>
                </a:cubicBezTo>
                <a:cubicBezTo>
                  <a:pt x="2303721" y="329609"/>
                  <a:pt x="2303450" y="351687"/>
                  <a:pt x="2296633" y="372139"/>
                </a:cubicBezTo>
                <a:cubicBezTo>
                  <a:pt x="2283975" y="410113"/>
                  <a:pt x="2240433" y="427326"/>
                  <a:pt x="2211572" y="446567"/>
                </a:cubicBezTo>
                <a:cubicBezTo>
                  <a:pt x="2200940" y="453655"/>
                  <a:pt x="2192072" y="464733"/>
                  <a:pt x="2179675" y="467832"/>
                </a:cubicBezTo>
                <a:cubicBezTo>
                  <a:pt x="2165498" y="471376"/>
                  <a:pt x="2151195" y="474450"/>
                  <a:pt x="2137144" y="478465"/>
                </a:cubicBezTo>
                <a:cubicBezTo>
                  <a:pt x="2126368" y="481544"/>
                  <a:pt x="2116188" y="486666"/>
                  <a:pt x="2105247" y="489097"/>
                </a:cubicBezTo>
                <a:cubicBezTo>
                  <a:pt x="2084202" y="493774"/>
                  <a:pt x="2062716" y="496186"/>
                  <a:pt x="2041451" y="499730"/>
                </a:cubicBezTo>
                <a:cubicBezTo>
                  <a:pt x="1917405" y="496186"/>
                  <a:pt x="1793246" y="495453"/>
                  <a:pt x="1669312" y="489097"/>
                </a:cubicBezTo>
                <a:cubicBezTo>
                  <a:pt x="1654718" y="488349"/>
                  <a:pt x="1641344" y="479679"/>
                  <a:pt x="1626782" y="478465"/>
                </a:cubicBezTo>
                <a:cubicBezTo>
                  <a:pt x="1556055" y="472571"/>
                  <a:pt x="1485015" y="471376"/>
                  <a:pt x="1414131" y="467832"/>
                </a:cubicBezTo>
                <a:lnTo>
                  <a:pt x="1254642" y="446567"/>
                </a:lnTo>
                <a:cubicBezTo>
                  <a:pt x="1233300" y="443518"/>
                  <a:pt x="1211892" y="440612"/>
                  <a:pt x="1190847" y="435935"/>
                </a:cubicBezTo>
                <a:cubicBezTo>
                  <a:pt x="1158875" y="428830"/>
                  <a:pt x="1151844" y="417395"/>
                  <a:pt x="1116419" y="414670"/>
                </a:cubicBezTo>
                <a:cubicBezTo>
                  <a:pt x="1038596" y="408684"/>
                  <a:pt x="960475" y="407581"/>
                  <a:pt x="882503" y="404037"/>
                </a:cubicBezTo>
                <a:cubicBezTo>
                  <a:pt x="671850" y="368927"/>
                  <a:pt x="643017" y="360089"/>
                  <a:pt x="297712" y="404037"/>
                </a:cubicBezTo>
                <a:cubicBezTo>
                  <a:pt x="267879" y="407834"/>
                  <a:pt x="255182" y="446567"/>
                  <a:pt x="233917" y="467832"/>
                </a:cubicBezTo>
                <a:lnTo>
                  <a:pt x="191386" y="510363"/>
                </a:lnTo>
                <a:lnTo>
                  <a:pt x="180754" y="531628"/>
                </a:lnTo>
              </a:path>
            </a:pathLst>
          </a:cu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18" name="Freeform 17"/>
          <p:cNvSpPr/>
          <p:nvPr/>
        </p:nvSpPr>
        <p:spPr bwMode="auto">
          <a:xfrm>
            <a:off x="7191154" y="3678844"/>
            <a:ext cx="294168" cy="109872"/>
          </a:xfrm>
          <a:custGeom>
            <a:avLst/>
            <a:gdLst>
              <a:gd name="connsiteX0" fmla="*/ 0 w 1421122"/>
              <a:gd name="connsiteY0" fmla="*/ 171119 h 171119"/>
              <a:gd name="connsiteX1" fmla="*/ 53163 w 1421122"/>
              <a:gd name="connsiteY1" fmla="*/ 160486 h 171119"/>
              <a:gd name="connsiteX2" fmla="*/ 138223 w 1421122"/>
              <a:gd name="connsiteY2" fmla="*/ 128589 h 171119"/>
              <a:gd name="connsiteX3" fmla="*/ 180753 w 1421122"/>
              <a:gd name="connsiteY3" fmla="*/ 107324 h 171119"/>
              <a:gd name="connsiteX4" fmla="*/ 255181 w 1421122"/>
              <a:gd name="connsiteY4" fmla="*/ 96691 h 171119"/>
              <a:gd name="connsiteX5" fmla="*/ 361507 w 1421122"/>
              <a:gd name="connsiteY5" fmla="*/ 86058 h 171119"/>
              <a:gd name="connsiteX6" fmla="*/ 457200 w 1421122"/>
              <a:gd name="connsiteY6" fmla="*/ 75426 h 171119"/>
              <a:gd name="connsiteX7" fmla="*/ 1212112 w 1421122"/>
              <a:gd name="connsiteY7" fmla="*/ 64793 h 171119"/>
              <a:gd name="connsiteX8" fmla="*/ 1350335 w 1421122"/>
              <a:gd name="connsiteY8" fmla="*/ 86058 h 171119"/>
              <a:gd name="connsiteX9" fmla="*/ 1414130 w 1421122"/>
              <a:gd name="connsiteY9" fmla="*/ 117956 h 171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1122" h="171119">
                <a:moveTo>
                  <a:pt x="0" y="171119"/>
                </a:moveTo>
                <a:cubicBezTo>
                  <a:pt x="17721" y="167575"/>
                  <a:pt x="35631" y="164869"/>
                  <a:pt x="53163" y="160486"/>
                </a:cubicBezTo>
                <a:cubicBezTo>
                  <a:pt x="73207" y="155475"/>
                  <a:pt x="125676" y="134165"/>
                  <a:pt x="138223" y="128589"/>
                </a:cubicBezTo>
                <a:cubicBezTo>
                  <a:pt x="152707" y="122152"/>
                  <a:pt x="165462" y="111494"/>
                  <a:pt x="180753" y="107324"/>
                </a:cubicBezTo>
                <a:cubicBezTo>
                  <a:pt x="204931" y="100730"/>
                  <a:pt x="230291" y="99619"/>
                  <a:pt x="255181" y="96691"/>
                </a:cubicBezTo>
                <a:cubicBezTo>
                  <a:pt x="290556" y="92529"/>
                  <a:pt x="326084" y="89787"/>
                  <a:pt x="361507" y="86058"/>
                </a:cubicBezTo>
                <a:lnTo>
                  <a:pt x="457200" y="75426"/>
                </a:lnTo>
                <a:cubicBezTo>
                  <a:pt x="758905" y="0"/>
                  <a:pt x="513038" y="53697"/>
                  <a:pt x="1212112" y="64793"/>
                </a:cubicBezTo>
                <a:cubicBezTo>
                  <a:pt x="1282236" y="88169"/>
                  <a:pt x="1218758" y="69611"/>
                  <a:pt x="1350335" y="86058"/>
                </a:cubicBezTo>
                <a:cubicBezTo>
                  <a:pt x="1421122" y="94906"/>
                  <a:pt x="1414130" y="76103"/>
                  <a:pt x="1414130" y="117956"/>
                </a:cubicBezTo>
              </a:path>
            </a:pathLst>
          </a:cu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19" name="TextBox 18"/>
          <p:cNvSpPr txBox="1"/>
          <p:nvPr/>
        </p:nvSpPr>
        <p:spPr>
          <a:xfrm>
            <a:off x="5349818" y="5274239"/>
            <a:ext cx="2999539" cy="400110"/>
          </a:xfrm>
          <a:prstGeom prst="rect">
            <a:avLst/>
          </a:prstGeom>
          <a:noFill/>
          <a:ln>
            <a:solidFill>
              <a:srgbClr val="FF0000"/>
            </a:solidFill>
          </a:ln>
        </p:spPr>
        <p:txBody>
          <a:bodyPr wrap="none" rtlCol="0">
            <a:spAutoFit/>
          </a:bodyPr>
          <a:lstStyle/>
          <a:p>
            <a:r>
              <a:rPr lang="en-US" dirty="0" smtClean="0">
                <a:solidFill>
                  <a:srgbClr val="FF0000"/>
                </a:solidFill>
              </a:rPr>
              <a:t>Fix the control hazard</a:t>
            </a:r>
            <a:endParaRPr lang="en-US" dirty="0">
              <a:solidFill>
                <a:srgbClr val="FF0000"/>
              </a:solidFill>
            </a:endParaRPr>
          </a:p>
        </p:txBody>
      </p:sp>
      <p:sp>
        <p:nvSpPr>
          <p:cNvPr id="23" name="Date Placeholder 22"/>
          <p:cNvSpPr>
            <a:spLocks noGrp="1"/>
          </p:cNvSpPr>
          <p:nvPr>
            <p:ph type="dt" sz="half" idx="10"/>
          </p:nvPr>
        </p:nvSpPr>
        <p:spPr/>
        <p:txBody>
          <a:bodyPr/>
          <a:lstStyle/>
          <a:p>
            <a:pPr>
              <a:defRPr/>
            </a:pPr>
            <a:r>
              <a:rPr lang="en-US" smtClean="0"/>
              <a:t>1/9/2013</a:t>
            </a:r>
            <a:endParaRPr lang="en-US" dirty="0"/>
          </a:p>
        </p:txBody>
      </p:sp>
      <p:sp>
        <p:nvSpPr>
          <p:cNvPr id="25" name="Footer Placeholder 24"/>
          <p:cNvSpPr>
            <a:spLocks noGrp="1"/>
          </p:cNvSpPr>
          <p:nvPr>
            <p:ph type="ftr" sz="quarter" idx="12"/>
          </p:nvPr>
        </p:nvSpPr>
        <p:spPr/>
        <p:txBody>
          <a:bodyPr/>
          <a:lstStyle/>
          <a:p>
            <a:pPr>
              <a:defRPr/>
            </a:pPr>
            <a:r>
              <a:rPr lang="en-US" smtClean="0"/>
              <a:t>Bluespec at Beihang</a:t>
            </a:r>
            <a:endParaRPr lang="en-US" dirty="0"/>
          </a:p>
        </p:txBody>
      </p:sp>
      <p:sp>
        <p:nvSpPr>
          <p:cNvPr id="20" name="Slide Number Placeholder 19"/>
          <p:cNvSpPr>
            <a:spLocks noGrp="1"/>
          </p:cNvSpPr>
          <p:nvPr>
            <p:ph type="sldNum" sz="quarter" idx="11"/>
          </p:nvPr>
        </p:nvSpPr>
        <p:spPr/>
        <p:txBody>
          <a:bodyPr/>
          <a:lstStyle/>
          <a:p>
            <a:pPr>
              <a:defRPr/>
            </a:pPr>
            <a:fld id="{AF8DE962-9F3D-434C-AD0C-21A4956FF389}" type="slidenum">
              <a:rPr lang="en-US" smtClean="0"/>
              <a:pPr>
                <a:defRPr/>
              </a:pPr>
              <a:t>18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animBg="1"/>
      <p:bldP spid="16" grpId="0" animBg="1"/>
      <p:bldP spid="13" grpId="0"/>
      <p:bldP spid="17" grpId="0" animBg="1"/>
      <p:bldP spid="18"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Killing miss-predicted fetched instructions</a:t>
            </a:r>
            <a:endParaRPr lang="en-US" dirty="0"/>
          </a:p>
        </p:txBody>
      </p:sp>
      <p:sp>
        <p:nvSpPr>
          <p:cNvPr id="3" name="Content Placeholder 2"/>
          <p:cNvSpPr>
            <a:spLocks noGrp="1"/>
          </p:cNvSpPr>
          <p:nvPr>
            <p:ph idx="1"/>
          </p:nvPr>
        </p:nvSpPr>
        <p:spPr>
          <a:xfrm>
            <a:off x="636181" y="1554123"/>
            <a:ext cx="8008088" cy="4336314"/>
          </a:xfrm>
        </p:spPr>
        <p:txBody>
          <a:bodyPr/>
          <a:lstStyle/>
          <a:p>
            <a:r>
              <a:rPr lang="en-US" sz="2400" dirty="0" smtClean="0"/>
              <a:t>If a branch is taken then the instructions in </a:t>
            </a:r>
            <a:r>
              <a:rPr lang="en-US" sz="2400" dirty="0" err="1" smtClean="0"/>
              <a:t>ir</a:t>
            </a:r>
            <a:r>
              <a:rPr lang="en-US" sz="2400" dirty="0" smtClean="0"/>
              <a:t> are useless and need to be killed; in fact all instructions fetched after the branch instruction and before the pc is corrected need to be thrown away</a:t>
            </a:r>
          </a:p>
          <a:p>
            <a:endParaRPr lang="en-US" sz="2400" dirty="0" smtClean="0"/>
          </a:p>
          <a:p>
            <a:r>
              <a:rPr lang="en-US" sz="2400" dirty="0" smtClean="0"/>
              <a:t>Different designs or even different timing can result in different number of miss-predicted instructions; all such instructions have to be killed before the correct target instruction can execute</a:t>
            </a:r>
          </a:p>
        </p:txBody>
      </p:sp>
      <p:sp>
        <p:nvSpPr>
          <p:cNvPr id="10" name="Date Placeholder 9"/>
          <p:cNvSpPr>
            <a:spLocks noGrp="1"/>
          </p:cNvSpPr>
          <p:nvPr>
            <p:ph type="dt" sz="half" idx="10"/>
          </p:nvPr>
        </p:nvSpPr>
        <p:spPr/>
        <p:txBody>
          <a:bodyPr/>
          <a:lstStyle/>
          <a:p>
            <a:pPr>
              <a:defRPr/>
            </a:pPr>
            <a:r>
              <a:rPr lang="en-US" smtClean="0"/>
              <a:t>1/9/2013</a:t>
            </a:r>
            <a:endParaRPr lang="en-US" dirty="0"/>
          </a:p>
        </p:txBody>
      </p:sp>
      <p:sp>
        <p:nvSpPr>
          <p:cNvPr id="12" name="Footer Placeholder 11"/>
          <p:cNvSpPr>
            <a:spLocks noGrp="1"/>
          </p:cNvSpPr>
          <p:nvPr>
            <p:ph type="ftr" sz="quarter" idx="12"/>
          </p:nvPr>
        </p:nvSpPr>
        <p:spPr/>
        <p:txBody>
          <a:bodyPr/>
          <a:lstStyle/>
          <a:p>
            <a:pPr>
              <a:defRPr/>
            </a:pPr>
            <a:r>
              <a:rPr lang="en-US" smtClean="0"/>
              <a:t>Bluespec at Beihang</a:t>
            </a:r>
            <a:endParaRPr lang="en-US" dirty="0"/>
          </a:p>
        </p:txBody>
      </p:sp>
      <p:sp>
        <p:nvSpPr>
          <p:cNvPr id="7" name="Slide Number Placeholder 6"/>
          <p:cNvSpPr>
            <a:spLocks noGrp="1"/>
          </p:cNvSpPr>
          <p:nvPr>
            <p:ph type="sldNum" sz="quarter" idx="11"/>
          </p:nvPr>
        </p:nvSpPr>
        <p:spPr/>
        <p:txBody>
          <a:bodyPr/>
          <a:lstStyle/>
          <a:p>
            <a:pPr>
              <a:defRPr/>
            </a:pPr>
            <a:fld id="{D02EE386-C9BD-4FB7-9577-6096B5320EC4}" type="slidenum">
              <a:rPr lang="en-US" smtClean="0"/>
              <a:pPr>
                <a:defRPr/>
              </a:pPr>
              <a:t>19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4"/>
          <p:cNvSpPr>
            <a:spLocks noGrp="1" noChangeArrowheads="1"/>
          </p:cNvSpPr>
          <p:nvPr>
            <p:ph type="title" idx="4294967295"/>
          </p:nvPr>
        </p:nvSpPr>
        <p:spPr/>
        <p:txBody>
          <a:bodyPr/>
          <a:lstStyle/>
          <a:p>
            <a:pPr eaLnBrk="1" hangingPunct="1"/>
            <a:r>
              <a:rPr lang="en-US" sz="3600" smtClean="0"/>
              <a:t>Single-Cycle SMIPS: </a:t>
            </a:r>
            <a:br>
              <a:rPr lang="en-US" sz="3600" smtClean="0"/>
            </a:br>
            <a:r>
              <a:rPr lang="en-US" sz="3600" i="1" smtClean="0"/>
              <a:t>Clock Speed</a:t>
            </a:r>
            <a:endParaRPr lang="en-US" sz="2800" i="1" smtClean="0"/>
          </a:p>
        </p:txBody>
      </p:sp>
      <p:grpSp>
        <p:nvGrpSpPr>
          <p:cNvPr id="29698" name="Group 53"/>
          <p:cNvGrpSpPr>
            <a:grpSpLocks/>
          </p:cNvGrpSpPr>
          <p:nvPr/>
        </p:nvGrpSpPr>
        <p:grpSpPr bwMode="auto">
          <a:xfrm>
            <a:off x="2339975" y="1625600"/>
            <a:ext cx="4678363" cy="2625725"/>
            <a:chOff x="1674813" y="2027238"/>
            <a:chExt cx="5997575" cy="3797300"/>
          </a:xfrm>
        </p:grpSpPr>
        <p:sp>
          <p:nvSpPr>
            <p:cNvPr id="45059" name="Rectangle 17"/>
            <p:cNvSpPr>
              <a:spLocks noChangeArrowheads="1"/>
            </p:cNvSpPr>
            <p:nvPr/>
          </p:nvSpPr>
          <p:spPr bwMode="auto">
            <a:xfrm>
              <a:off x="1674813" y="3345043"/>
              <a:ext cx="451802" cy="943586"/>
            </a:xfrm>
            <a:prstGeom prst="rect">
              <a:avLst/>
            </a:prstGeom>
            <a:solidFill>
              <a:schemeClr val="accent5">
                <a:lumMod val="75000"/>
              </a:schemeClr>
            </a:solidFill>
            <a:ln w="25400">
              <a:solidFill>
                <a:schemeClr val="tx1"/>
              </a:solidFill>
              <a:miter lim="800000"/>
              <a:headEnd/>
              <a:tailEnd/>
            </a:ln>
          </p:spPr>
          <p:txBody>
            <a:bodyPr wrap="none" anchor="ctr"/>
            <a:lstStyle/>
            <a:p>
              <a:pPr algn="ctr">
                <a:defRPr/>
              </a:pPr>
              <a:r>
                <a:rPr lang="en-US" sz="1800"/>
                <a:t>PC</a:t>
              </a:r>
            </a:p>
          </p:txBody>
        </p:sp>
        <p:sp>
          <p:nvSpPr>
            <p:cNvPr id="45060" name="Rectangle 17"/>
            <p:cNvSpPr>
              <a:spLocks noChangeArrowheads="1"/>
            </p:cNvSpPr>
            <p:nvPr/>
          </p:nvSpPr>
          <p:spPr bwMode="auto">
            <a:xfrm>
              <a:off x="2138826" y="4880953"/>
              <a:ext cx="1101014" cy="943585"/>
            </a:xfrm>
            <a:prstGeom prst="rect">
              <a:avLst/>
            </a:prstGeom>
            <a:solidFill>
              <a:schemeClr val="accent5">
                <a:lumMod val="75000"/>
              </a:schemeClr>
            </a:solidFill>
            <a:ln w="25400">
              <a:solidFill>
                <a:schemeClr val="tx1"/>
              </a:solidFill>
              <a:miter lim="800000"/>
              <a:headEnd/>
              <a:tailEnd/>
            </a:ln>
          </p:spPr>
          <p:txBody>
            <a:bodyPr wrap="none" anchor="ctr"/>
            <a:lstStyle/>
            <a:p>
              <a:pPr algn="ctr">
                <a:defRPr/>
              </a:pPr>
              <a:r>
                <a:rPr lang="en-US" sz="1800"/>
                <a:t>Inst</a:t>
              </a:r>
            </a:p>
            <a:p>
              <a:pPr algn="ctr">
                <a:defRPr/>
              </a:pPr>
              <a:r>
                <a:rPr lang="en-US" sz="1800"/>
                <a:t>Memory</a:t>
              </a:r>
            </a:p>
          </p:txBody>
        </p:sp>
        <p:sp>
          <p:nvSpPr>
            <p:cNvPr id="29708" name="Rectangle 17"/>
            <p:cNvSpPr>
              <a:spLocks noChangeArrowheads="1"/>
            </p:cNvSpPr>
            <p:nvPr/>
          </p:nvSpPr>
          <p:spPr bwMode="auto">
            <a:xfrm>
              <a:off x="3273425" y="3354388"/>
              <a:ext cx="1101725" cy="944562"/>
            </a:xfrm>
            <a:prstGeom prst="rect">
              <a:avLst/>
            </a:prstGeom>
            <a:noFill/>
            <a:ln w="25400">
              <a:solidFill>
                <a:schemeClr val="tx1"/>
              </a:solidFill>
              <a:miter lim="800000"/>
              <a:headEnd/>
              <a:tailEnd/>
            </a:ln>
          </p:spPr>
          <p:txBody>
            <a:bodyPr wrap="none" anchor="ctr"/>
            <a:lstStyle/>
            <a:p>
              <a:pPr algn="ctr"/>
              <a:r>
                <a:rPr lang="en-US" sz="1800"/>
                <a:t>Decode</a:t>
              </a:r>
            </a:p>
          </p:txBody>
        </p:sp>
        <p:sp>
          <p:nvSpPr>
            <p:cNvPr id="45062" name="Rectangle 17"/>
            <p:cNvSpPr>
              <a:spLocks noChangeArrowheads="1"/>
            </p:cNvSpPr>
            <p:nvPr/>
          </p:nvSpPr>
          <p:spPr bwMode="auto">
            <a:xfrm>
              <a:off x="4399874" y="2027238"/>
              <a:ext cx="3217565" cy="711707"/>
            </a:xfrm>
            <a:prstGeom prst="rect">
              <a:avLst/>
            </a:prstGeom>
            <a:solidFill>
              <a:schemeClr val="accent5">
                <a:lumMod val="75000"/>
              </a:schemeClr>
            </a:solidFill>
            <a:ln w="25400">
              <a:solidFill>
                <a:schemeClr val="tx1"/>
              </a:solidFill>
              <a:miter lim="800000"/>
              <a:headEnd/>
              <a:tailEnd/>
            </a:ln>
          </p:spPr>
          <p:txBody>
            <a:bodyPr wrap="none" anchor="ctr"/>
            <a:lstStyle/>
            <a:p>
              <a:pPr algn="ctr">
                <a:defRPr/>
              </a:pPr>
              <a:r>
                <a:rPr lang="en-US" sz="1800"/>
                <a:t>Register File</a:t>
              </a:r>
            </a:p>
          </p:txBody>
        </p:sp>
        <p:sp>
          <p:nvSpPr>
            <p:cNvPr id="29710" name="Rectangle 17"/>
            <p:cNvSpPr>
              <a:spLocks noChangeArrowheads="1"/>
            </p:cNvSpPr>
            <p:nvPr/>
          </p:nvSpPr>
          <p:spPr bwMode="auto">
            <a:xfrm>
              <a:off x="5411788" y="3348038"/>
              <a:ext cx="1101725" cy="944562"/>
            </a:xfrm>
            <a:prstGeom prst="rect">
              <a:avLst/>
            </a:prstGeom>
            <a:noFill/>
            <a:ln w="25400">
              <a:solidFill>
                <a:schemeClr val="tx1"/>
              </a:solidFill>
              <a:miter lim="800000"/>
              <a:headEnd/>
              <a:tailEnd/>
            </a:ln>
          </p:spPr>
          <p:txBody>
            <a:bodyPr wrap="none" anchor="ctr"/>
            <a:lstStyle/>
            <a:p>
              <a:pPr algn="ctr"/>
              <a:r>
                <a:rPr lang="en-US" sz="1800"/>
                <a:t>Execute</a:t>
              </a:r>
            </a:p>
          </p:txBody>
        </p:sp>
        <p:sp>
          <p:nvSpPr>
            <p:cNvPr id="45064" name="Rectangle 17"/>
            <p:cNvSpPr>
              <a:spLocks noChangeArrowheads="1"/>
            </p:cNvSpPr>
            <p:nvPr/>
          </p:nvSpPr>
          <p:spPr bwMode="auto">
            <a:xfrm>
              <a:off x="6510319" y="4851107"/>
              <a:ext cx="1101014" cy="945881"/>
            </a:xfrm>
            <a:prstGeom prst="rect">
              <a:avLst/>
            </a:prstGeom>
            <a:solidFill>
              <a:schemeClr val="accent5">
                <a:lumMod val="75000"/>
              </a:schemeClr>
            </a:solidFill>
            <a:ln w="25400">
              <a:solidFill>
                <a:schemeClr val="tx1"/>
              </a:solidFill>
              <a:miter lim="800000"/>
              <a:headEnd/>
              <a:tailEnd/>
            </a:ln>
          </p:spPr>
          <p:txBody>
            <a:bodyPr wrap="none" anchor="ctr"/>
            <a:lstStyle/>
            <a:p>
              <a:pPr algn="ctr">
                <a:defRPr/>
              </a:pPr>
              <a:r>
                <a:rPr lang="en-US" sz="1800"/>
                <a:t>Data</a:t>
              </a:r>
            </a:p>
            <a:p>
              <a:pPr algn="ctr">
                <a:defRPr/>
              </a:pPr>
              <a:r>
                <a:rPr lang="en-US" sz="1800"/>
                <a:t>Memory</a:t>
              </a:r>
            </a:p>
          </p:txBody>
        </p:sp>
        <p:sp>
          <p:nvSpPr>
            <p:cNvPr id="29712" name="Line 8"/>
            <p:cNvSpPr>
              <a:spLocks noChangeShapeType="1"/>
            </p:cNvSpPr>
            <p:nvPr/>
          </p:nvSpPr>
          <p:spPr bwMode="auto">
            <a:xfrm>
              <a:off x="5099050" y="4122738"/>
              <a:ext cx="311150" cy="0"/>
            </a:xfrm>
            <a:prstGeom prst="line">
              <a:avLst/>
            </a:prstGeom>
            <a:noFill/>
            <a:ln w="25400">
              <a:solidFill>
                <a:schemeClr val="tx1"/>
              </a:solidFill>
              <a:round/>
              <a:headEnd/>
              <a:tailEnd type="triangle" w="lg" len="lg"/>
            </a:ln>
          </p:spPr>
          <p:txBody>
            <a:bodyPr/>
            <a:lstStyle/>
            <a:p>
              <a:endParaRPr lang="en-US"/>
            </a:p>
          </p:txBody>
        </p:sp>
        <p:sp>
          <p:nvSpPr>
            <p:cNvPr id="29713" name="Line 8"/>
            <p:cNvSpPr>
              <a:spLocks noChangeShapeType="1"/>
            </p:cNvSpPr>
            <p:nvPr/>
          </p:nvSpPr>
          <p:spPr bwMode="auto">
            <a:xfrm>
              <a:off x="4384675" y="3910013"/>
              <a:ext cx="1023938" cy="0"/>
            </a:xfrm>
            <a:prstGeom prst="line">
              <a:avLst/>
            </a:prstGeom>
            <a:noFill/>
            <a:ln w="25400">
              <a:solidFill>
                <a:schemeClr val="tx1"/>
              </a:solidFill>
              <a:round/>
              <a:headEnd/>
              <a:tailEnd type="triangle" w="lg" len="lg"/>
            </a:ln>
          </p:spPr>
          <p:txBody>
            <a:bodyPr/>
            <a:lstStyle/>
            <a:p>
              <a:endParaRPr lang="en-US"/>
            </a:p>
          </p:txBody>
        </p:sp>
        <p:sp>
          <p:nvSpPr>
            <p:cNvPr id="29714" name="Line 8"/>
            <p:cNvSpPr>
              <a:spLocks noChangeShapeType="1"/>
            </p:cNvSpPr>
            <p:nvPr/>
          </p:nvSpPr>
          <p:spPr bwMode="auto">
            <a:xfrm>
              <a:off x="5114925" y="3517900"/>
              <a:ext cx="292100" cy="0"/>
            </a:xfrm>
            <a:prstGeom prst="line">
              <a:avLst/>
            </a:prstGeom>
            <a:noFill/>
            <a:ln w="25400">
              <a:solidFill>
                <a:schemeClr val="tx1"/>
              </a:solidFill>
              <a:round/>
              <a:headEnd/>
              <a:tailEnd type="triangle" w="lg" len="lg"/>
            </a:ln>
          </p:spPr>
          <p:txBody>
            <a:bodyPr/>
            <a:lstStyle/>
            <a:p>
              <a:endParaRPr lang="en-US"/>
            </a:p>
          </p:txBody>
        </p:sp>
        <p:sp>
          <p:nvSpPr>
            <p:cNvPr id="29715" name="Line 8"/>
            <p:cNvSpPr>
              <a:spLocks noChangeShapeType="1"/>
            </p:cNvSpPr>
            <p:nvPr/>
          </p:nvSpPr>
          <p:spPr bwMode="auto">
            <a:xfrm>
              <a:off x="4956175" y="3703638"/>
              <a:ext cx="457200" cy="0"/>
            </a:xfrm>
            <a:prstGeom prst="line">
              <a:avLst/>
            </a:prstGeom>
            <a:noFill/>
            <a:ln w="25400">
              <a:solidFill>
                <a:schemeClr val="tx1"/>
              </a:solidFill>
              <a:round/>
              <a:headEnd/>
              <a:tailEnd type="triangle" w="lg" len="lg"/>
            </a:ln>
          </p:spPr>
          <p:txBody>
            <a:bodyPr/>
            <a:lstStyle/>
            <a:p>
              <a:endParaRPr lang="en-US"/>
            </a:p>
          </p:txBody>
        </p:sp>
        <p:sp>
          <p:nvSpPr>
            <p:cNvPr id="29716" name="Line 16"/>
            <p:cNvSpPr>
              <a:spLocks noChangeShapeType="1"/>
            </p:cNvSpPr>
            <p:nvPr/>
          </p:nvSpPr>
          <p:spPr bwMode="auto">
            <a:xfrm flipV="1">
              <a:off x="5124450" y="2722563"/>
              <a:ext cx="0" cy="796925"/>
            </a:xfrm>
            <a:prstGeom prst="line">
              <a:avLst/>
            </a:prstGeom>
            <a:noFill/>
            <a:ln w="25400">
              <a:solidFill>
                <a:schemeClr val="tx1"/>
              </a:solidFill>
              <a:round/>
              <a:headEnd/>
              <a:tailEnd/>
            </a:ln>
          </p:spPr>
          <p:txBody>
            <a:bodyPr/>
            <a:lstStyle/>
            <a:p>
              <a:endParaRPr lang="en-US"/>
            </a:p>
          </p:txBody>
        </p:sp>
        <p:sp>
          <p:nvSpPr>
            <p:cNvPr id="29717" name="Line 17"/>
            <p:cNvSpPr>
              <a:spLocks noChangeShapeType="1"/>
            </p:cNvSpPr>
            <p:nvPr/>
          </p:nvSpPr>
          <p:spPr bwMode="auto">
            <a:xfrm flipV="1">
              <a:off x="4965700" y="2741613"/>
              <a:ext cx="0" cy="950912"/>
            </a:xfrm>
            <a:prstGeom prst="line">
              <a:avLst/>
            </a:prstGeom>
            <a:noFill/>
            <a:ln w="25400">
              <a:solidFill>
                <a:schemeClr val="tx1"/>
              </a:solidFill>
              <a:round/>
              <a:headEnd/>
              <a:tailEnd/>
            </a:ln>
          </p:spPr>
          <p:txBody>
            <a:bodyPr/>
            <a:lstStyle/>
            <a:p>
              <a:endParaRPr lang="en-US"/>
            </a:p>
          </p:txBody>
        </p:sp>
        <p:sp>
          <p:nvSpPr>
            <p:cNvPr id="29718" name="Line 8"/>
            <p:cNvSpPr>
              <a:spLocks noChangeShapeType="1"/>
            </p:cNvSpPr>
            <p:nvPr/>
          </p:nvSpPr>
          <p:spPr bwMode="auto">
            <a:xfrm rot="5400000">
              <a:off x="1951037" y="4457701"/>
              <a:ext cx="841375" cy="0"/>
            </a:xfrm>
            <a:prstGeom prst="line">
              <a:avLst/>
            </a:prstGeom>
            <a:noFill/>
            <a:ln w="25400">
              <a:solidFill>
                <a:schemeClr val="tx1"/>
              </a:solidFill>
              <a:round/>
              <a:headEnd/>
              <a:tailEnd type="triangle" w="lg" len="lg"/>
            </a:ln>
          </p:spPr>
          <p:txBody>
            <a:bodyPr/>
            <a:lstStyle/>
            <a:p>
              <a:endParaRPr lang="en-US"/>
            </a:p>
          </p:txBody>
        </p:sp>
        <p:sp>
          <p:nvSpPr>
            <p:cNvPr id="29719" name="Line 21"/>
            <p:cNvSpPr>
              <a:spLocks noChangeShapeType="1"/>
            </p:cNvSpPr>
            <p:nvPr/>
          </p:nvSpPr>
          <p:spPr bwMode="auto">
            <a:xfrm rot="16200000" flipV="1">
              <a:off x="2493169" y="3675856"/>
              <a:ext cx="0" cy="731838"/>
            </a:xfrm>
            <a:prstGeom prst="line">
              <a:avLst/>
            </a:prstGeom>
            <a:noFill/>
            <a:ln w="25400">
              <a:solidFill>
                <a:schemeClr val="tx1"/>
              </a:solidFill>
              <a:round/>
              <a:headEnd/>
              <a:tailEnd/>
            </a:ln>
          </p:spPr>
          <p:txBody>
            <a:bodyPr/>
            <a:lstStyle/>
            <a:p>
              <a:endParaRPr lang="en-US"/>
            </a:p>
          </p:txBody>
        </p:sp>
        <p:sp>
          <p:nvSpPr>
            <p:cNvPr id="29720" name="Line 8"/>
            <p:cNvSpPr>
              <a:spLocks noChangeShapeType="1"/>
            </p:cNvSpPr>
            <p:nvPr/>
          </p:nvSpPr>
          <p:spPr bwMode="auto">
            <a:xfrm rot="5400000">
              <a:off x="2600325" y="4454526"/>
              <a:ext cx="841375" cy="0"/>
            </a:xfrm>
            <a:prstGeom prst="line">
              <a:avLst/>
            </a:prstGeom>
            <a:noFill/>
            <a:ln w="25400">
              <a:solidFill>
                <a:schemeClr val="tx1"/>
              </a:solidFill>
              <a:round/>
              <a:headEnd/>
              <a:tailEnd type="none" w="lg" len="lg"/>
            </a:ln>
          </p:spPr>
          <p:txBody>
            <a:bodyPr/>
            <a:lstStyle/>
            <a:p>
              <a:endParaRPr lang="en-US"/>
            </a:p>
          </p:txBody>
        </p:sp>
        <p:sp>
          <p:nvSpPr>
            <p:cNvPr id="29721" name="Line 23"/>
            <p:cNvSpPr>
              <a:spLocks noChangeShapeType="1"/>
            </p:cNvSpPr>
            <p:nvPr/>
          </p:nvSpPr>
          <p:spPr bwMode="auto">
            <a:xfrm rot="16200000" flipV="1">
              <a:off x="3145632" y="3915568"/>
              <a:ext cx="0" cy="246063"/>
            </a:xfrm>
            <a:prstGeom prst="line">
              <a:avLst/>
            </a:prstGeom>
            <a:noFill/>
            <a:ln w="25400">
              <a:solidFill>
                <a:schemeClr val="tx1"/>
              </a:solidFill>
              <a:round/>
              <a:headEnd type="triangle" w="lg" len="lg"/>
              <a:tailEnd type="none" w="lg" len="lg"/>
            </a:ln>
          </p:spPr>
          <p:txBody>
            <a:bodyPr/>
            <a:lstStyle/>
            <a:p>
              <a:endParaRPr lang="en-US"/>
            </a:p>
          </p:txBody>
        </p:sp>
        <p:grpSp>
          <p:nvGrpSpPr>
            <p:cNvPr id="29722" name="Group 25"/>
            <p:cNvGrpSpPr>
              <a:grpSpLocks/>
            </p:cNvGrpSpPr>
            <p:nvPr/>
          </p:nvGrpSpPr>
          <p:grpSpPr bwMode="auto">
            <a:xfrm>
              <a:off x="6502400" y="4003675"/>
              <a:ext cx="247650" cy="841375"/>
              <a:chOff x="1707" y="2541"/>
              <a:chExt cx="156" cy="530"/>
            </a:xfrm>
          </p:grpSpPr>
          <p:sp>
            <p:nvSpPr>
              <p:cNvPr id="29748" name="Line 8"/>
              <p:cNvSpPr>
                <a:spLocks noChangeShapeType="1"/>
              </p:cNvSpPr>
              <p:nvPr/>
            </p:nvSpPr>
            <p:spPr bwMode="auto">
              <a:xfrm rot="16200000" flipH="1">
                <a:off x="1598" y="2806"/>
                <a:ext cx="530" cy="0"/>
              </a:xfrm>
              <a:prstGeom prst="line">
                <a:avLst/>
              </a:prstGeom>
              <a:noFill/>
              <a:ln w="25400">
                <a:solidFill>
                  <a:schemeClr val="tx1"/>
                </a:solidFill>
                <a:round/>
                <a:headEnd/>
                <a:tailEnd type="triangle" w="lg" len="lg"/>
              </a:ln>
            </p:spPr>
            <p:txBody>
              <a:bodyPr/>
              <a:lstStyle/>
              <a:p>
                <a:endParaRPr lang="en-US"/>
              </a:p>
            </p:txBody>
          </p:sp>
          <p:sp>
            <p:nvSpPr>
              <p:cNvPr id="29749" name="Line 27"/>
              <p:cNvSpPr>
                <a:spLocks noChangeShapeType="1"/>
              </p:cNvSpPr>
              <p:nvPr/>
            </p:nvSpPr>
            <p:spPr bwMode="auto">
              <a:xfrm rot="5400000" flipH="1" flipV="1">
                <a:off x="1785" y="2466"/>
                <a:ext cx="0" cy="155"/>
              </a:xfrm>
              <a:prstGeom prst="line">
                <a:avLst/>
              </a:prstGeom>
              <a:noFill/>
              <a:ln w="25400">
                <a:solidFill>
                  <a:schemeClr val="tx1"/>
                </a:solidFill>
                <a:round/>
                <a:headEnd/>
                <a:tailEnd/>
              </a:ln>
            </p:spPr>
            <p:txBody>
              <a:bodyPr/>
              <a:lstStyle/>
              <a:p>
                <a:endParaRPr lang="en-US"/>
              </a:p>
            </p:txBody>
          </p:sp>
        </p:grpSp>
        <p:sp>
          <p:nvSpPr>
            <p:cNvPr id="29723" name="Line 28"/>
            <p:cNvSpPr>
              <a:spLocks noChangeShapeType="1"/>
            </p:cNvSpPr>
            <p:nvPr/>
          </p:nvSpPr>
          <p:spPr bwMode="auto">
            <a:xfrm rot="16200000" flipV="1">
              <a:off x="3875882" y="3228181"/>
              <a:ext cx="0" cy="2459037"/>
            </a:xfrm>
            <a:prstGeom prst="line">
              <a:avLst/>
            </a:prstGeom>
            <a:noFill/>
            <a:ln w="25400">
              <a:solidFill>
                <a:schemeClr val="tx1"/>
              </a:solidFill>
              <a:round/>
              <a:headEnd/>
              <a:tailEnd/>
            </a:ln>
          </p:spPr>
          <p:txBody>
            <a:bodyPr/>
            <a:lstStyle/>
            <a:p>
              <a:endParaRPr lang="en-US"/>
            </a:p>
          </p:txBody>
        </p:sp>
        <p:sp>
          <p:nvSpPr>
            <p:cNvPr id="29724" name="Line 29"/>
            <p:cNvSpPr>
              <a:spLocks noChangeShapeType="1"/>
            </p:cNvSpPr>
            <p:nvPr/>
          </p:nvSpPr>
          <p:spPr bwMode="auto">
            <a:xfrm flipV="1">
              <a:off x="5102225" y="4119563"/>
              <a:ext cx="0" cy="338137"/>
            </a:xfrm>
            <a:prstGeom prst="line">
              <a:avLst/>
            </a:prstGeom>
            <a:noFill/>
            <a:ln w="25400">
              <a:solidFill>
                <a:schemeClr val="tx1"/>
              </a:solidFill>
              <a:round/>
              <a:headEnd/>
              <a:tailEnd/>
            </a:ln>
          </p:spPr>
          <p:txBody>
            <a:bodyPr/>
            <a:lstStyle/>
            <a:p>
              <a:endParaRPr lang="en-US"/>
            </a:p>
          </p:txBody>
        </p:sp>
        <p:sp>
          <p:nvSpPr>
            <p:cNvPr id="29725" name="Line 8"/>
            <p:cNvSpPr>
              <a:spLocks noChangeShapeType="1"/>
            </p:cNvSpPr>
            <p:nvPr/>
          </p:nvSpPr>
          <p:spPr bwMode="auto">
            <a:xfrm flipH="1">
              <a:off x="4370388" y="3514725"/>
              <a:ext cx="292100" cy="0"/>
            </a:xfrm>
            <a:prstGeom prst="line">
              <a:avLst/>
            </a:prstGeom>
            <a:noFill/>
            <a:ln w="25400">
              <a:solidFill>
                <a:schemeClr val="tx1"/>
              </a:solidFill>
              <a:round/>
              <a:headEnd/>
              <a:tailEnd type="none" w="lg" len="lg"/>
            </a:ln>
          </p:spPr>
          <p:txBody>
            <a:bodyPr/>
            <a:lstStyle/>
            <a:p>
              <a:endParaRPr lang="en-US"/>
            </a:p>
          </p:txBody>
        </p:sp>
        <p:sp>
          <p:nvSpPr>
            <p:cNvPr id="29726" name="Line 8"/>
            <p:cNvSpPr>
              <a:spLocks noChangeShapeType="1"/>
            </p:cNvSpPr>
            <p:nvPr/>
          </p:nvSpPr>
          <p:spPr bwMode="auto">
            <a:xfrm flipH="1">
              <a:off x="4364038" y="3700463"/>
              <a:ext cx="457200" cy="0"/>
            </a:xfrm>
            <a:prstGeom prst="line">
              <a:avLst/>
            </a:prstGeom>
            <a:noFill/>
            <a:ln w="25400">
              <a:solidFill>
                <a:schemeClr val="tx1"/>
              </a:solidFill>
              <a:round/>
              <a:headEnd/>
              <a:tailEnd type="none" w="lg" len="lg"/>
            </a:ln>
          </p:spPr>
          <p:txBody>
            <a:bodyPr/>
            <a:lstStyle/>
            <a:p>
              <a:endParaRPr lang="en-US"/>
            </a:p>
          </p:txBody>
        </p:sp>
        <p:sp>
          <p:nvSpPr>
            <p:cNvPr id="29727" name="Line 32"/>
            <p:cNvSpPr>
              <a:spLocks noChangeShapeType="1"/>
            </p:cNvSpPr>
            <p:nvPr/>
          </p:nvSpPr>
          <p:spPr bwMode="auto">
            <a:xfrm flipH="1" flipV="1">
              <a:off x="4652963" y="2741613"/>
              <a:ext cx="0" cy="776287"/>
            </a:xfrm>
            <a:prstGeom prst="line">
              <a:avLst/>
            </a:prstGeom>
            <a:noFill/>
            <a:ln w="25400">
              <a:solidFill>
                <a:schemeClr val="tx1"/>
              </a:solidFill>
              <a:round/>
              <a:headEnd/>
              <a:tailEnd type="triangle" w="lg" len="lg"/>
            </a:ln>
          </p:spPr>
          <p:txBody>
            <a:bodyPr/>
            <a:lstStyle/>
            <a:p>
              <a:endParaRPr lang="en-US"/>
            </a:p>
          </p:txBody>
        </p:sp>
        <p:sp>
          <p:nvSpPr>
            <p:cNvPr id="29728" name="Line 33"/>
            <p:cNvSpPr>
              <a:spLocks noChangeShapeType="1"/>
            </p:cNvSpPr>
            <p:nvPr/>
          </p:nvSpPr>
          <p:spPr bwMode="auto">
            <a:xfrm flipH="1" flipV="1">
              <a:off x="4811713" y="2738438"/>
              <a:ext cx="0" cy="950912"/>
            </a:xfrm>
            <a:prstGeom prst="line">
              <a:avLst/>
            </a:prstGeom>
            <a:noFill/>
            <a:ln w="25400">
              <a:solidFill>
                <a:schemeClr val="tx1"/>
              </a:solidFill>
              <a:round/>
              <a:headEnd/>
              <a:tailEnd type="triangle" w="lg" len="lg"/>
            </a:ln>
          </p:spPr>
          <p:txBody>
            <a:bodyPr/>
            <a:lstStyle/>
            <a:p>
              <a:endParaRPr lang="en-US"/>
            </a:p>
          </p:txBody>
        </p:sp>
        <p:sp>
          <p:nvSpPr>
            <p:cNvPr id="29729" name="AutoShape 10"/>
            <p:cNvSpPr>
              <a:spLocks noChangeArrowheads="1"/>
            </p:cNvSpPr>
            <p:nvPr/>
          </p:nvSpPr>
          <p:spPr bwMode="auto">
            <a:xfrm rot="10800000" flipH="1">
              <a:off x="7110413" y="3067050"/>
              <a:ext cx="561975" cy="230188"/>
            </a:xfrm>
            <a:prstGeom prst="flowChartManualOperation">
              <a:avLst/>
            </a:prstGeom>
            <a:solidFill>
              <a:schemeClr val="bg1"/>
            </a:solidFill>
            <a:ln w="25400">
              <a:solidFill>
                <a:schemeClr val="tx1"/>
              </a:solidFill>
              <a:miter lim="800000"/>
              <a:headEnd/>
              <a:tailEnd/>
            </a:ln>
          </p:spPr>
          <p:txBody>
            <a:bodyPr rot="10800000" wrap="none" anchor="ctr"/>
            <a:lstStyle/>
            <a:p>
              <a:pPr algn="ctr"/>
              <a:endParaRPr lang="en-US" sz="800"/>
            </a:p>
          </p:txBody>
        </p:sp>
        <p:sp>
          <p:nvSpPr>
            <p:cNvPr id="29730" name="Line 38"/>
            <p:cNvSpPr>
              <a:spLocks noChangeShapeType="1"/>
            </p:cNvSpPr>
            <p:nvPr/>
          </p:nvSpPr>
          <p:spPr bwMode="auto">
            <a:xfrm flipH="1" flipV="1">
              <a:off x="7477125" y="3289300"/>
              <a:ext cx="0" cy="1554163"/>
            </a:xfrm>
            <a:prstGeom prst="line">
              <a:avLst/>
            </a:prstGeom>
            <a:noFill/>
            <a:ln w="25400">
              <a:solidFill>
                <a:schemeClr val="tx1"/>
              </a:solidFill>
              <a:round/>
              <a:headEnd/>
              <a:tailEnd type="triangle" w="lg" len="lg"/>
            </a:ln>
          </p:spPr>
          <p:txBody>
            <a:bodyPr/>
            <a:lstStyle/>
            <a:p>
              <a:endParaRPr lang="en-US"/>
            </a:p>
          </p:txBody>
        </p:sp>
        <p:sp>
          <p:nvSpPr>
            <p:cNvPr id="29731" name="Line 39"/>
            <p:cNvSpPr>
              <a:spLocks noChangeShapeType="1"/>
            </p:cNvSpPr>
            <p:nvPr/>
          </p:nvSpPr>
          <p:spPr bwMode="auto">
            <a:xfrm flipH="1" flipV="1">
              <a:off x="7391400" y="2735263"/>
              <a:ext cx="0" cy="320675"/>
            </a:xfrm>
            <a:prstGeom prst="line">
              <a:avLst/>
            </a:prstGeom>
            <a:noFill/>
            <a:ln w="25400">
              <a:solidFill>
                <a:schemeClr val="tx1"/>
              </a:solidFill>
              <a:round/>
              <a:headEnd/>
              <a:tailEnd type="triangle" w="lg" len="lg"/>
            </a:ln>
          </p:spPr>
          <p:txBody>
            <a:bodyPr/>
            <a:lstStyle/>
            <a:p>
              <a:endParaRPr lang="en-US"/>
            </a:p>
          </p:txBody>
        </p:sp>
        <p:sp>
          <p:nvSpPr>
            <p:cNvPr id="29732" name="Line 8"/>
            <p:cNvSpPr>
              <a:spLocks noChangeShapeType="1"/>
            </p:cNvSpPr>
            <p:nvPr/>
          </p:nvSpPr>
          <p:spPr bwMode="auto">
            <a:xfrm flipH="1">
              <a:off x="6516688" y="3702050"/>
              <a:ext cx="457200" cy="0"/>
            </a:xfrm>
            <a:prstGeom prst="line">
              <a:avLst/>
            </a:prstGeom>
            <a:noFill/>
            <a:ln w="25400">
              <a:solidFill>
                <a:schemeClr val="tx1"/>
              </a:solidFill>
              <a:round/>
              <a:headEnd/>
              <a:tailEnd type="none" w="lg" len="lg"/>
            </a:ln>
          </p:spPr>
          <p:txBody>
            <a:bodyPr/>
            <a:lstStyle/>
            <a:p>
              <a:endParaRPr lang="en-US"/>
            </a:p>
          </p:txBody>
        </p:sp>
        <p:sp>
          <p:nvSpPr>
            <p:cNvPr id="29733" name="Line 41"/>
            <p:cNvSpPr>
              <a:spLocks noChangeShapeType="1"/>
            </p:cNvSpPr>
            <p:nvPr/>
          </p:nvSpPr>
          <p:spPr bwMode="auto">
            <a:xfrm flipH="1" flipV="1">
              <a:off x="6964363" y="2740025"/>
              <a:ext cx="0" cy="950913"/>
            </a:xfrm>
            <a:prstGeom prst="line">
              <a:avLst/>
            </a:prstGeom>
            <a:noFill/>
            <a:ln w="25400">
              <a:solidFill>
                <a:schemeClr val="tx1"/>
              </a:solidFill>
              <a:round/>
              <a:headEnd/>
              <a:tailEnd type="triangle" w="lg" len="lg"/>
            </a:ln>
          </p:spPr>
          <p:txBody>
            <a:bodyPr/>
            <a:lstStyle/>
            <a:p>
              <a:endParaRPr lang="en-US"/>
            </a:p>
          </p:txBody>
        </p:sp>
        <p:sp>
          <p:nvSpPr>
            <p:cNvPr id="29734" name="Line 8"/>
            <p:cNvSpPr>
              <a:spLocks noChangeShapeType="1"/>
            </p:cNvSpPr>
            <p:nvPr/>
          </p:nvSpPr>
          <p:spPr bwMode="auto">
            <a:xfrm flipH="1">
              <a:off x="6503988" y="3862388"/>
              <a:ext cx="776287" cy="0"/>
            </a:xfrm>
            <a:prstGeom prst="line">
              <a:avLst/>
            </a:prstGeom>
            <a:noFill/>
            <a:ln w="25400">
              <a:solidFill>
                <a:schemeClr val="tx1"/>
              </a:solidFill>
              <a:round/>
              <a:headEnd/>
              <a:tailEnd type="none" w="lg" len="lg"/>
            </a:ln>
          </p:spPr>
          <p:txBody>
            <a:bodyPr/>
            <a:lstStyle/>
            <a:p>
              <a:endParaRPr lang="en-US"/>
            </a:p>
          </p:txBody>
        </p:sp>
        <p:sp>
          <p:nvSpPr>
            <p:cNvPr id="29735" name="Line 43"/>
            <p:cNvSpPr>
              <a:spLocks noChangeShapeType="1"/>
            </p:cNvSpPr>
            <p:nvPr/>
          </p:nvSpPr>
          <p:spPr bwMode="auto">
            <a:xfrm flipH="1" flipV="1">
              <a:off x="7272338" y="3303588"/>
              <a:ext cx="0" cy="557212"/>
            </a:xfrm>
            <a:prstGeom prst="line">
              <a:avLst/>
            </a:prstGeom>
            <a:noFill/>
            <a:ln w="25400">
              <a:solidFill>
                <a:schemeClr val="tx1"/>
              </a:solidFill>
              <a:round/>
              <a:headEnd/>
              <a:tailEnd type="triangle" w="lg" len="lg"/>
            </a:ln>
          </p:spPr>
          <p:txBody>
            <a:bodyPr/>
            <a:lstStyle/>
            <a:p>
              <a:endParaRPr lang="en-US"/>
            </a:p>
          </p:txBody>
        </p:sp>
        <p:sp>
          <p:nvSpPr>
            <p:cNvPr id="29736" name="AutoShape 10"/>
            <p:cNvSpPr>
              <a:spLocks noChangeArrowheads="1"/>
            </p:cNvSpPr>
            <p:nvPr/>
          </p:nvSpPr>
          <p:spPr bwMode="auto">
            <a:xfrm rot="-5400000" flipH="1" flipV="1">
              <a:off x="2150269" y="3461544"/>
              <a:ext cx="561975" cy="230187"/>
            </a:xfrm>
            <a:prstGeom prst="flowChartManualOperation">
              <a:avLst/>
            </a:prstGeom>
            <a:solidFill>
              <a:schemeClr val="bg1"/>
            </a:solidFill>
            <a:ln w="25400">
              <a:solidFill>
                <a:schemeClr val="tx1"/>
              </a:solidFill>
              <a:miter lim="800000"/>
              <a:headEnd/>
              <a:tailEnd/>
            </a:ln>
          </p:spPr>
          <p:txBody>
            <a:bodyPr rot="10800000" vert="eaVert" wrap="none" anchor="ctr"/>
            <a:lstStyle/>
            <a:p>
              <a:pPr algn="ctr"/>
              <a:endParaRPr lang="en-US" sz="800"/>
            </a:p>
          </p:txBody>
        </p:sp>
        <p:sp>
          <p:nvSpPr>
            <p:cNvPr id="29737" name="Oval 45"/>
            <p:cNvSpPr>
              <a:spLocks noChangeArrowheads="1"/>
            </p:cNvSpPr>
            <p:nvPr/>
          </p:nvSpPr>
          <p:spPr bwMode="auto">
            <a:xfrm>
              <a:off x="2719388" y="3576638"/>
              <a:ext cx="287337" cy="287337"/>
            </a:xfrm>
            <a:prstGeom prst="ellipse">
              <a:avLst/>
            </a:prstGeom>
            <a:noFill/>
            <a:ln w="25400">
              <a:solidFill>
                <a:schemeClr val="tx1"/>
              </a:solidFill>
              <a:round/>
              <a:headEnd/>
              <a:tailEnd/>
            </a:ln>
          </p:spPr>
          <p:txBody>
            <a:bodyPr wrap="none" anchor="ctr"/>
            <a:lstStyle/>
            <a:p>
              <a:pPr algn="ctr"/>
              <a:r>
                <a:rPr lang="en-US" sz="1100"/>
                <a:t>+4</a:t>
              </a:r>
            </a:p>
          </p:txBody>
        </p:sp>
        <p:sp>
          <p:nvSpPr>
            <p:cNvPr id="29738" name="Line 8"/>
            <p:cNvSpPr>
              <a:spLocks noChangeShapeType="1"/>
            </p:cNvSpPr>
            <p:nvPr/>
          </p:nvSpPr>
          <p:spPr bwMode="auto">
            <a:xfrm rot="16200000" flipV="1">
              <a:off x="2756694" y="3956844"/>
              <a:ext cx="201612" cy="0"/>
            </a:xfrm>
            <a:prstGeom prst="line">
              <a:avLst/>
            </a:prstGeom>
            <a:noFill/>
            <a:ln w="25400">
              <a:solidFill>
                <a:schemeClr val="tx1"/>
              </a:solidFill>
              <a:round/>
              <a:headEnd/>
              <a:tailEnd type="triangle" w="lg" len="lg"/>
            </a:ln>
          </p:spPr>
          <p:txBody>
            <a:bodyPr/>
            <a:lstStyle/>
            <a:p>
              <a:endParaRPr lang="en-US"/>
            </a:p>
          </p:txBody>
        </p:sp>
        <p:sp>
          <p:nvSpPr>
            <p:cNvPr id="29739" name="Line 47"/>
            <p:cNvSpPr>
              <a:spLocks noChangeShapeType="1"/>
            </p:cNvSpPr>
            <p:nvPr/>
          </p:nvSpPr>
          <p:spPr bwMode="auto">
            <a:xfrm flipV="1">
              <a:off x="2651125" y="4051300"/>
              <a:ext cx="0" cy="401638"/>
            </a:xfrm>
            <a:prstGeom prst="line">
              <a:avLst/>
            </a:prstGeom>
            <a:noFill/>
            <a:ln w="25400">
              <a:solidFill>
                <a:schemeClr val="tx1"/>
              </a:solidFill>
              <a:round/>
              <a:headEnd/>
              <a:tailEnd/>
            </a:ln>
          </p:spPr>
          <p:txBody>
            <a:bodyPr/>
            <a:lstStyle/>
            <a:p>
              <a:endParaRPr lang="en-US"/>
            </a:p>
          </p:txBody>
        </p:sp>
        <p:sp>
          <p:nvSpPr>
            <p:cNvPr id="29740" name="Line 48"/>
            <p:cNvSpPr>
              <a:spLocks noChangeShapeType="1"/>
            </p:cNvSpPr>
            <p:nvPr/>
          </p:nvSpPr>
          <p:spPr bwMode="auto">
            <a:xfrm rot="16200000" flipH="1">
              <a:off x="2221707" y="3474243"/>
              <a:ext cx="0" cy="201613"/>
            </a:xfrm>
            <a:prstGeom prst="line">
              <a:avLst/>
            </a:prstGeom>
            <a:noFill/>
            <a:ln w="25400">
              <a:solidFill>
                <a:schemeClr val="tx1"/>
              </a:solidFill>
              <a:round/>
              <a:headEnd type="triangle" w="lg" len="lg"/>
              <a:tailEnd type="none" w="lg" len="lg"/>
            </a:ln>
          </p:spPr>
          <p:txBody>
            <a:bodyPr/>
            <a:lstStyle/>
            <a:p>
              <a:endParaRPr lang="en-US"/>
            </a:p>
          </p:txBody>
        </p:sp>
        <p:sp>
          <p:nvSpPr>
            <p:cNvPr id="29741" name="Line 49"/>
            <p:cNvSpPr>
              <a:spLocks noChangeShapeType="1"/>
            </p:cNvSpPr>
            <p:nvPr/>
          </p:nvSpPr>
          <p:spPr bwMode="auto">
            <a:xfrm rot="16200000" flipH="1">
              <a:off x="2628107" y="3636168"/>
              <a:ext cx="0" cy="182563"/>
            </a:xfrm>
            <a:prstGeom prst="line">
              <a:avLst/>
            </a:prstGeom>
            <a:noFill/>
            <a:ln w="25400">
              <a:solidFill>
                <a:schemeClr val="tx1"/>
              </a:solidFill>
              <a:round/>
              <a:headEnd type="triangle" w="lg" len="lg"/>
              <a:tailEnd type="none" w="lg" len="lg"/>
            </a:ln>
          </p:spPr>
          <p:txBody>
            <a:bodyPr/>
            <a:lstStyle/>
            <a:p>
              <a:endParaRPr lang="en-US"/>
            </a:p>
          </p:txBody>
        </p:sp>
        <p:sp>
          <p:nvSpPr>
            <p:cNvPr id="29742" name="Line 8"/>
            <p:cNvSpPr>
              <a:spLocks noChangeShapeType="1"/>
            </p:cNvSpPr>
            <p:nvPr/>
          </p:nvSpPr>
          <p:spPr bwMode="auto">
            <a:xfrm flipH="1">
              <a:off x="6510338" y="3516313"/>
              <a:ext cx="292100" cy="0"/>
            </a:xfrm>
            <a:prstGeom prst="line">
              <a:avLst/>
            </a:prstGeom>
            <a:noFill/>
            <a:ln w="25400">
              <a:solidFill>
                <a:schemeClr val="tx1"/>
              </a:solidFill>
              <a:round/>
              <a:headEnd/>
              <a:tailEnd type="none" w="lg" len="lg"/>
            </a:ln>
          </p:spPr>
          <p:txBody>
            <a:bodyPr/>
            <a:lstStyle/>
            <a:p>
              <a:endParaRPr lang="en-US"/>
            </a:p>
          </p:txBody>
        </p:sp>
        <p:sp>
          <p:nvSpPr>
            <p:cNvPr id="29743" name="Line 51"/>
            <p:cNvSpPr>
              <a:spLocks noChangeShapeType="1"/>
            </p:cNvSpPr>
            <p:nvPr/>
          </p:nvSpPr>
          <p:spPr bwMode="auto">
            <a:xfrm flipH="1" flipV="1">
              <a:off x="6792913" y="3165475"/>
              <a:ext cx="0" cy="338138"/>
            </a:xfrm>
            <a:prstGeom prst="line">
              <a:avLst/>
            </a:prstGeom>
            <a:noFill/>
            <a:ln w="25400">
              <a:solidFill>
                <a:schemeClr val="tx1"/>
              </a:solidFill>
              <a:round/>
              <a:headEnd/>
              <a:tailEnd type="none" w="lg" len="lg"/>
            </a:ln>
          </p:spPr>
          <p:txBody>
            <a:bodyPr/>
            <a:lstStyle/>
            <a:p>
              <a:endParaRPr lang="en-US"/>
            </a:p>
          </p:txBody>
        </p:sp>
        <p:sp>
          <p:nvSpPr>
            <p:cNvPr id="29744" name="Line 52"/>
            <p:cNvSpPr>
              <a:spLocks noChangeShapeType="1"/>
            </p:cNvSpPr>
            <p:nvPr/>
          </p:nvSpPr>
          <p:spPr bwMode="auto">
            <a:xfrm rot="16200000" flipV="1">
              <a:off x="4758532" y="1153318"/>
              <a:ext cx="0" cy="4049713"/>
            </a:xfrm>
            <a:prstGeom prst="line">
              <a:avLst/>
            </a:prstGeom>
            <a:noFill/>
            <a:ln w="25400">
              <a:solidFill>
                <a:schemeClr val="tx1"/>
              </a:solidFill>
              <a:round/>
              <a:headEnd/>
              <a:tailEnd/>
            </a:ln>
          </p:spPr>
          <p:txBody>
            <a:bodyPr/>
            <a:lstStyle/>
            <a:p>
              <a:endParaRPr lang="en-US"/>
            </a:p>
          </p:txBody>
        </p:sp>
        <p:sp>
          <p:nvSpPr>
            <p:cNvPr id="29745" name="Line 53"/>
            <p:cNvSpPr>
              <a:spLocks noChangeShapeType="1"/>
            </p:cNvSpPr>
            <p:nvPr/>
          </p:nvSpPr>
          <p:spPr bwMode="auto">
            <a:xfrm rot="16200000" flipH="1">
              <a:off x="2636044" y="3366294"/>
              <a:ext cx="0" cy="182562"/>
            </a:xfrm>
            <a:prstGeom prst="line">
              <a:avLst/>
            </a:prstGeom>
            <a:noFill/>
            <a:ln w="25400">
              <a:solidFill>
                <a:schemeClr val="tx1"/>
              </a:solidFill>
              <a:round/>
              <a:headEnd type="triangle" w="lg" len="lg"/>
              <a:tailEnd type="none" w="lg" len="lg"/>
            </a:ln>
          </p:spPr>
          <p:txBody>
            <a:bodyPr/>
            <a:lstStyle/>
            <a:p>
              <a:endParaRPr lang="en-US"/>
            </a:p>
          </p:txBody>
        </p:sp>
        <p:sp>
          <p:nvSpPr>
            <p:cNvPr id="29746" name="Line 54"/>
            <p:cNvSpPr>
              <a:spLocks noChangeShapeType="1"/>
            </p:cNvSpPr>
            <p:nvPr/>
          </p:nvSpPr>
          <p:spPr bwMode="auto">
            <a:xfrm flipH="1" flipV="1">
              <a:off x="2733675" y="3165475"/>
              <a:ext cx="0" cy="311150"/>
            </a:xfrm>
            <a:prstGeom prst="line">
              <a:avLst/>
            </a:prstGeom>
            <a:noFill/>
            <a:ln w="25400">
              <a:solidFill>
                <a:schemeClr val="tx1"/>
              </a:solidFill>
              <a:round/>
              <a:headEnd/>
              <a:tailEnd type="none" w="lg" len="lg"/>
            </a:ln>
          </p:spPr>
          <p:txBody>
            <a:bodyPr/>
            <a:lstStyle/>
            <a:p>
              <a:endParaRPr lang="en-US"/>
            </a:p>
          </p:txBody>
        </p:sp>
        <p:sp>
          <p:nvSpPr>
            <p:cNvPr id="29747" name="AutoShape 55"/>
            <p:cNvSpPr>
              <a:spLocks noChangeArrowheads="1"/>
            </p:cNvSpPr>
            <p:nvPr/>
          </p:nvSpPr>
          <p:spPr bwMode="auto">
            <a:xfrm>
              <a:off x="1774825" y="4122738"/>
              <a:ext cx="255588" cy="161925"/>
            </a:xfrm>
            <a:prstGeom prst="triangle">
              <a:avLst>
                <a:gd name="adj" fmla="val 50000"/>
              </a:avLst>
            </a:prstGeom>
            <a:noFill/>
            <a:ln w="25400">
              <a:solidFill>
                <a:schemeClr val="tx1"/>
              </a:solidFill>
              <a:miter lim="800000"/>
              <a:headEnd/>
              <a:tailEnd/>
            </a:ln>
          </p:spPr>
          <p:txBody>
            <a:bodyPr wrap="none" anchor="ctr"/>
            <a:lstStyle/>
            <a:p>
              <a:endParaRPr lang="en-US" sz="1800"/>
            </a:p>
          </p:txBody>
        </p:sp>
      </p:grpSp>
      <p:sp>
        <p:nvSpPr>
          <p:cNvPr id="29699" name="Rectangle 55"/>
          <p:cNvSpPr>
            <a:spLocks noChangeArrowheads="1"/>
          </p:cNvSpPr>
          <p:nvPr/>
        </p:nvSpPr>
        <p:spPr bwMode="auto">
          <a:xfrm>
            <a:off x="1122363" y="4452938"/>
            <a:ext cx="5997575" cy="457200"/>
          </a:xfrm>
          <a:prstGeom prst="rect">
            <a:avLst/>
          </a:prstGeom>
          <a:noFill/>
          <a:ln w="9525">
            <a:noFill/>
            <a:miter lim="800000"/>
            <a:headEnd/>
            <a:tailEnd/>
          </a:ln>
        </p:spPr>
        <p:txBody>
          <a:bodyPr>
            <a:spAutoFit/>
          </a:bodyPr>
          <a:lstStyle/>
          <a:p>
            <a:pPr eaLnBrk="0" hangingPunct="0"/>
            <a:r>
              <a:rPr lang="en-US" sz="2400">
                <a:solidFill>
                  <a:srgbClr val="56127A"/>
                </a:solidFill>
              </a:rPr>
              <a:t>t</a:t>
            </a:r>
            <a:r>
              <a:rPr lang="en-US" sz="2400" baseline="-25000">
                <a:solidFill>
                  <a:srgbClr val="56127A"/>
                </a:solidFill>
              </a:rPr>
              <a:t>Clock</a:t>
            </a:r>
            <a:r>
              <a:rPr lang="en-US" sz="2400">
                <a:solidFill>
                  <a:srgbClr val="56127A"/>
                </a:solidFill>
              </a:rPr>
              <a:t> &gt;  t</a:t>
            </a:r>
            <a:r>
              <a:rPr lang="en-US" sz="2400" baseline="-25000">
                <a:solidFill>
                  <a:srgbClr val="56127A"/>
                </a:solidFill>
              </a:rPr>
              <a:t>M</a:t>
            </a:r>
            <a:r>
              <a:rPr lang="en-US" sz="2400">
                <a:solidFill>
                  <a:srgbClr val="56127A"/>
                </a:solidFill>
              </a:rPr>
              <a:t> + t</a:t>
            </a:r>
            <a:r>
              <a:rPr lang="en-US" sz="2400" baseline="-25000">
                <a:solidFill>
                  <a:srgbClr val="56127A"/>
                </a:solidFill>
              </a:rPr>
              <a:t>DEC</a:t>
            </a:r>
            <a:r>
              <a:rPr lang="en-US" sz="2400">
                <a:solidFill>
                  <a:srgbClr val="56127A"/>
                </a:solidFill>
              </a:rPr>
              <a:t> + t</a:t>
            </a:r>
            <a:r>
              <a:rPr lang="en-US" sz="2400" baseline="-25000">
                <a:solidFill>
                  <a:srgbClr val="56127A"/>
                </a:solidFill>
              </a:rPr>
              <a:t>RF </a:t>
            </a:r>
            <a:r>
              <a:rPr lang="en-US" sz="2400">
                <a:solidFill>
                  <a:srgbClr val="56127A"/>
                </a:solidFill>
              </a:rPr>
              <a:t>+ t</a:t>
            </a:r>
            <a:r>
              <a:rPr lang="en-US" sz="2400" baseline="-25000">
                <a:solidFill>
                  <a:srgbClr val="56127A"/>
                </a:solidFill>
              </a:rPr>
              <a:t>ALU</a:t>
            </a:r>
            <a:r>
              <a:rPr lang="en-US" sz="2400">
                <a:solidFill>
                  <a:srgbClr val="56127A"/>
                </a:solidFill>
              </a:rPr>
              <a:t>+ t</a:t>
            </a:r>
            <a:r>
              <a:rPr lang="en-US" sz="2400" baseline="-25000">
                <a:solidFill>
                  <a:srgbClr val="56127A"/>
                </a:solidFill>
              </a:rPr>
              <a:t>M</a:t>
            </a:r>
            <a:r>
              <a:rPr lang="en-US" sz="2400">
                <a:solidFill>
                  <a:srgbClr val="56127A"/>
                </a:solidFill>
              </a:rPr>
              <a:t>+ t</a:t>
            </a:r>
            <a:r>
              <a:rPr lang="en-US" sz="2400" baseline="-25000">
                <a:solidFill>
                  <a:srgbClr val="56127A"/>
                </a:solidFill>
              </a:rPr>
              <a:t>WB</a:t>
            </a:r>
          </a:p>
        </p:txBody>
      </p:sp>
      <p:sp>
        <p:nvSpPr>
          <p:cNvPr id="58" name="Freeform 57"/>
          <p:cNvSpPr>
            <a:spLocks noChangeArrowheads="1"/>
          </p:cNvSpPr>
          <p:nvPr/>
        </p:nvSpPr>
        <p:spPr bwMode="auto">
          <a:xfrm>
            <a:off x="3360738" y="1365250"/>
            <a:ext cx="925512" cy="3100388"/>
          </a:xfrm>
          <a:custGeom>
            <a:avLst/>
            <a:gdLst>
              <a:gd name="T0" fmla="*/ 905112 w 791687"/>
              <a:gd name="T1" fmla="*/ 0 h 2802577"/>
              <a:gd name="T2" fmla="*/ 278496 w 791687"/>
              <a:gd name="T3" fmla="*/ 658984 h 2802577"/>
              <a:gd name="T4" fmla="*/ 164565 w 791687"/>
              <a:gd name="T5" fmla="*/ 2185900 h 2802577"/>
              <a:gd name="T6" fmla="*/ 1265893 w 791687"/>
              <a:gd name="T7" fmla="*/ 3793179 h 2802577"/>
              <a:gd name="T8" fmla="*/ 0 60000 65536"/>
              <a:gd name="T9" fmla="*/ 0 60000 65536"/>
              <a:gd name="T10" fmla="*/ 0 60000 65536"/>
              <a:gd name="T11" fmla="*/ 0 60000 65536"/>
              <a:gd name="T12" fmla="*/ 0 w 791687"/>
              <a:gd name="T13" fmla="*/ 0 h 2802577"/>
              <a:gd name="T14" fmla="*/ 791687 w 791687"/>
              <a:gd name="T15" fmla="*/ 2802577 h 2802577"/>
            </a:gdLst>
            <a:ahLst/>
            <a:cxnLst>
              <a:cxn ang="T8">
                <a:pos x="T0" y="T1"/>
              </a:cxn>
              <a:cxn ang="T9">
                <a:pos x="T2" y="T3"/>
              </a:cxn>
              <a:cxn ang="T10">
                <a:pos x="T4" y="T5"/>
              </a:cxn>
              <a:cxn ang="T11">
                <a:pos x="T6" y="T7"/>
              </a:cxn>
            </a:cxnLst>
            <a:rect l="T12" t="T13" r="T14" b="T15"/>
            <a:pathLst>
              <a:path w="791687" h="2802577">
                <a:moveTo>
                  <a:pt x="566056" y="0"/>
                </a:moveTo>
                <a:cubicBezTo>
                  <a:pt x="408708" y="108857"/>
                  <a:pt x="251361" y="217714"/>
                  <a:pt x="174171" y="486888"/>
                </a:cubicBezTo>
                <a:cubicBezTo>
                  <a:pt x="96982" y="756062"/>
                  <a:pt x="0" y="1229096"/>
                  <a:pt x="102919" y="1615044"/>
                </a:cubicBezTo>
                <a:cubicBezTo>
                  <a:pt x="205838" y="2000992"/>
                  <a:pt x="498762" y="2401784"/>
                  <a:pt x="791687" y="2802577"/>
                </a:cubicBezTo>
              </a:path>
            </a:pathLst>
          </a:custGeom>
          <a:noFill/>
          <a:ln w="38100" algn="ctr">
            <a:solidFill>
              <a:srgbClr val="FF0000"/>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61" name="TextBox 60"/>
          <p:cNvSpPr txBox="1">
            <a:spLocks noChangeArrowheads="1"/>
          </p:cNvSpPr>
          <p:nvPr/>
        </p:nvSpPr>
        <p:spPr bwMode="auto">
          <a:xfrm>
            <a:off x="1104900" y="5059363"/>
            <a:ext cx="6970713" cy="1015663"/>
          </a:xfrm>
          <a:prstGeom prst="rect">
            <a:avLst/>
          </a:prstGeom>
          <a:noFill/>
          <a:ln w="9525">
            <a:noFill/>
            <a:miter lim="800000"/>
            <a:headEnd/>
            <a:tailEnd/>
          </a:ln>
        </p:spPr>
        <p:txBody>
          <a:bodyPr>
            <a:spAutoFit/>
          </a:bodyPr>
          <a:lstStyle/>
          <a:p>
            <a:r>
              <a:rPr lang="en-US" dirty="0"/>
              <a:t>We can improve the clock speed if we execute each instruction in two clock </a:t>
            </a:r>
            <a:r>
              <a:rPr lang="en-US" dirty="0" smtClean="0"/>
              <a:t>cycles (may or may not be </a:t>
            </a:r>
            <a:r>
              <a:rPr lang="en-US" smtClean="0"/>
              <a:t>faster overall)</a:t>
            </a:r>
            <a:endParaRPr lang="en-US" dirty="0"/>
          </a:p>
        </p:txBody>
      </p:sp>
      <p:sp>
        <p:nvSpPr>
          <p:cNvPr id="62" name="Rectangle 61"/>
          <p:cNvSpPr>
            <a:spLocks noChangeArrowheads="1"/>
          </p:cNvSpPr>
          <p:nvPr/>
        </p:nvSpPr>
        <p:spPr bwMode="auto">
          <a:xfrm>
            <a:off x="1122363" y="6007092"/>
            <a:ext cx="7512050" cy="457200"/>
          </a:xfrm>
          <a:prstGeom prst="rect">
            <a:avLst/>
          </a:prstGeom>
          <a:noFill/>
          <a:ln w="9525">
            <a:noFill/>
            <a:miter lim="800000"/>
            <a:headEnd/>
            <a:tailEnd/>
          </a:ln>
        </p:spPr>
        <p:txBody>
          <a:bodyPr>
            <a:spAutoFit/>
          </a:bodyPr>
          <a:lstStyle/>
          <a:p>
            <a:pPr eaLnBrk="0" hangingPunct="0"/>
            <a:r>
              <a:rPr lang="en-US" sz="2400" dirty="0" err="1">
                <a:solidFill>
                  <a:srgbClr val="56127A"/>
                </a:solidFill>
              </a:rPr>
              <a:t>t</a:t>
            </a:r>
            <a:r>
              <a:rPr lang="en-US" sz="2400" baseline="-25000" dirty="0" err="1">
                <a:solidFill>
                  <a:srgbClr val="56127A"/>
                </a:solidFill>
              </a:rPr>
              <a:t>Clock</a:t>
            </a:r>
            <a:r>
              <a:rPr lang="en-US" sz="2400" dirty="0">
                <a:solidFill>
                  <a:srgbClr val="56127A"/>
                </a:solidFill>
              </a:rPr>
              <a:t> &gt;  max {</a:t>
            </a:r>
            <a:r>
              <a:rPr lang="en-US" sz="2400" dirty="0" err="1">
                <a:solidFill>
                  <a:srgbClr val="56127A"/>
                </a:solidFill>
              </a:rPr>
              <a:t>t</a:t>
            </a:r>
            <a:r>
              <a:rPr lang="en-US" sz="2400" baseline="-25000" dirty="0" err="1">
                <a:solidFill>
                  <a:srgbClr val="56127A"/>
                </a:solidFill>
              </a:rPr>
              <a:t>M</a:t>
            </a:r>
            <a:r>
              <a:rPr lang="en-US" sz="2400" dirty="0">
                <a:solidFill>
                  <a:srgbClr val="56127A"/>
                </a:solidFill>
              </a:rPr>
              <a:t> , (</a:t>
            </a:r>
            <a:r>
              <a:rPr lang="en-US" sz="2400" dirty="0" err="1">
                <a:solidFill>
                  <a:srgbClr val="56127A"/>
                </a:solidFill>
              </a:rPr>
              <a:t>t</a:t>
            </a:r>
            <a:r>
              <a:rPr lang="en-US" sz="2400" baseline="-25000" dirty="0" err="1">
                <a:solidFill>
                  <a:srgbClr val="56127A"/>
                </a:solidFill>
              </a:rPr>
              <a:t>DEC</a:t>
            </a:r>
            <a:r>
              <a:rPr lang="en-US" sz="2400" dirty="0">
                <a:solidFill>
                  <a:srgbClr val="56127A"/>
                </a:solidFill>
              </a:rPr>
              <a:t> +</a:t>
            </a:r>
            <a:r>
              <a:rPr lang="en-US" sz="2400" dirty="0"/>
              <a:t> </a:t>
            </a:r>
            <a:r>
              <a:rPr lang="en-US" sz="2400" dirty="0" err="1">
                <a:solidFill>
                  <a:srgbClr val="56127A"/>
                </a:solidFill>
              </a:rPr>
              <a:t>t</a:t>
            </a:r>
            <a:r>
              <a:rPr lang="en-US" sz="2400" baseline="-25000" dirty="0" err="1">
                <a:solidFill>
                  <a:srgbClr val="56127A"/>
                </a:solidFill>
              </a:rPr>
              <a:t>RF</a:t>
            </a:r>
            <a:r>
              <a:rPr lang="en-US" sz="2400" baseline="-25000" dirty="0">
                <a:solidFill>
                  <a:srgbClr val="56127A"/>
                </a:solidFill>
              </a:rPr>
              <a:t> </a:t>
            </a:r>
            <a:r>
              <a:rPr lang="en-US" sz="2400" dirty="0">
                <a:solidFill>
                  <a:srgbClr val="56127A"/>
                </a:solidFill>
              </a:rPr>
              <a:t>+ </a:t>
            </a:r>
            <a:r>
              <a:rPr lang="en-US" sz="2400" dirty="0" err="1">
                <a:solidFill>
                  <a:srgbClr val="56127A"/>
                </a:solidFill>
              </a:rPr>
              <a:t>t</a:t>
            </a:r>
            <a:r>
              <a:rPr lang="en-US" sz="2400" baseline="-25000" dirty="0" err="1">
                <a:solidFill>
                  <a:srgbClr val="56127A"/>
                </a:solidFill>
              </a:rPr>
              <a:t>ALU</a:t>
            </a:r>
            <a:r>
              <a:rPr lang="en-US" sz="2400" dirty="0">
                <a:solidFill>
                  <a:srgbClr val="56127A"/>
                </a:solidFill>
              </a:rPr>
              <a:t>+ </a:t>
            </a:r>
            <a:r>
              <a:rPr lang="en-US" sz="2400" dirty="0" err="1">
                <a:solidFill>
                  <a:srgbClr val="56127A"/>
                </a:solidFill>
              </a:rPr>
              <a:t>t</a:t>
            </a:r>
            <a:r>
              <a:rPr lang="en-US" sz="2400" baseline="-25000" dirty="0" err="1">
                <a:solidFill>
                  <a:srgbClr val="56127A"/>
                </a:solidFill>
              </a:rPr>
              <a:t>M</a:t>
            </a:r>
            <a:r>
              <a:rPr lang="en-US" sz="2400" dirty="0">
                <a:solidFill>
                  <a:srgbClr val="56127A"/>
                </a:solidFill>
              </a:rPr>
              <a:t>+ </a:t>
            </a:r>
            <a:r>
              <a:rPr lang="en-US" sz="2400" dirty="0" err="1">
                <a:solidFill>
                  <a:srgbClr val="56127A"/>
                </a:solidFill>
              </a:rPr>
              <a:t>t</a:t>
            </a:r>
            <a:r>
              <a:rPr lang="en-US" sz="2400" baseline="-25000" dirty="0" err="1">
                <a:solidFill>
                  <a:srgbClr val="56127A"/>
                </a:solidFill>
              </a:rPr>
              <a:t>WB</a:t>
            </a:r>
            <a:r>
              <a:rPr lang="en-US" sz="2400" baseline="30000" dirty="0">
                <a:solidFill>
                  <a:srgbClr val="56127A"/>
                </a:solidFill>
              </a:rPr>
              <a:t> </a:t>
            </a:r>
            <a:r>
              <a:rPr lang="en-US" sz="2400" dirty="0">
                <a:solidFill>
                  <a:srgbClr val="56127A"/>
                </a:solidFill>
              </a:rPr>
              <a:t>)}</a:t>
            </a:r>
          </a:p>
        </p:txBody>
      </p:sp>
      <p:sp>
        <p:nvSpPr>
          <p:cNvPr id="59" name="Date Placeholder 58"/>
          <p:cNvSpPr>
            <a:spLocks noGrp="1"/>
          </p:cNvSpPr>
          <p:nvPr>
            <p:ph type="dt" sz="half" idx="10"/>
          </p:nvPr>
        </p:nvSpPr>
        <p:spPr/>
        <p:txBody>
          <a:bodyPr/>
          <a:lstStyle/>
          <a:p>
            <a:pPr>
              <a:defRPr/>
            </a:pPr>
            <a:r>
              <a:rPr lang="en-US" smtClean="0"/>
              <a:t>1/9/2013</a:t>
            </a:r>
            <a:endParaRPr lang="en-US" dirty="0"/>
          </a:p>
        </p:txBody>
      </p:sp>
      <p:sp>
        <p:nvSpPr>
          <p:cNvPr id="63" name="Footer Placeholder 62"/>
          <p:cNvSpPr>
            <a:spLocks noGrp="1"/>
          </p:cNvSpPr>
          <p:nvPr>
            <p:ph type="ftr" sz="quarter" idx="12"/>
          </p:nvPr>
        </p:nvSpPr>
        <p:spPr/>
        <p:txBody>
          <a:bodyPr/>
          <a:lstStyle/>
          <a:p>
            <a:pPr>
              <a:defRPr/>
            </a:pPr>
            <a:r>
              <a:rPr lang="en-US" smtClean="0"/>
              <a:t>Bluespec at Beihang</a:t>
            </a:r>
            <a:endParaRPr lang="en-US" dirty="0"/>
          </a:p>
        </p:txBody>
      </p:sp>
      <p:sp>
        <p:nvSpPr>
          <p:cNvPr id="55" name="Slide Number Placeholder 54"/>
          <p:cNvSpPr>
            <a:spLocks noGrp="1"/>
          </p:cNvSpPr>
          <p:nvPr>
            <p:ph type="sldNum" sz="quarter" idx="11"/>
          </p:nvPr>
        </p:nvSpPr>
        <p:spPr/>
        <p:txBody>
          <a:bodyPr/>
          <a:lstStyle/>
          <a:p>
            <a:pPr>
              <a:defRPr/>
            </a:pPr>
            <a:fld id="{D02EE386-C9BD-4FB7-9577-6096B5320EC4}" type="slidenum">
              <a:rPr lang="en-US" smtClean="0"/>
              <a:pPr>
                <a:defRPr/>
              </a:pPr>
              <a:t>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1000"/>
                                        <p:tgtEl>
                                          <p:spTgt spid="5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1" grpId="0"/>
      <p:bldP spid="6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Killing fetched instructions</a:t>
            </a:r>
            <a:endParaRPr lang="en-US" dirty="0"/>
          </a:p>
        </p:txBody>
      </p:sp>
      <p:sp>
        <p:nvSpPr>
          <p:cNvPr id="3" name="Content Placeholder 2"/>
          <p:cNvSpPr>
            <a:spLocks noGrp="1"/>
          </p:cNvSpPr>
          <p:nvPr>
            <p:ph idx="1"/>
          </p:nvPr>
        </p:nvSpPr>
        <p:spPr>
          <a:xfrm>
            <a:off x="614914" y="1522229"/>
            <a:ext cx="8220741" cy="2326757"/>
          </a:xfrm>
        </p:spPr>
        <p:txBody>
          <a:bodyPr/>
          <a:lstStyle/>
          <a:p>
            <a:r>
              <a:rPr lang="en-US" sz="2400" dirty="0" smtClean="0"/>
              <a:t>In the simple design with combinational memory we have discussed so far, all the miss-predicted instructions are present in the </a:t>
            </a:r>
            <a:r>
              <a:rPr lang="en-US" sz="2400" dirty="0" err="1" smtClean="0"/>
              <a:t>ir</a:t>
            </a:r>
            <a:r>
              <a:rPr lang="en-US" sz="2400" dirty="0" smtClean="0"/>
              <a:t> </a:t>
            </a:r>
            <a:r>
              <a:rPr lang="en-US" sz="2400" dirty="0" err="1" smtClean="0"/>
              <a:t>fifo</a:t>
            </a:r>
            <a:r>
              <a:rPr lang="en-US" sz="2400" dirty="0" smtClean="0"/>
              <a:t>. So </a:t>
            </a:r>
            <a:r>
              <a:rPr lang="en-US" sz="2400" dirty="0" err="1" smtClean="0"/>
              <a:t>doExecute</a:t>
            </a:r>
            <a:r>
              <a:rPr lang="en-US" sz="2400" dirty="0" smtClean="0"/>
              <a:t> can atomically</a:t>
            </a:r>
          </a:p>
          <a:p>
            <a:pPr lvl="1"/>
            <a:r>
              <a:rPr lang="en-US" sz="2000" dirty="0" smtClean="0"/>
              <a:t>Clear the </a:t>
            </a:r>
            <a:r>
              <a:rPr lang="en-US" sz="2000" dirty="0" err="1" smtClean="0"/>
              <a:t>ir</a:t>
            </a:r>
            <a:r>
              <a:rPr lang="en-US" sz="2000" dirty="0" smtClean="0"/>
              <a:t> </a:t>
            </a:r>
            <a:r>
              <a:rPr lang="en-US" sz="2000" dirty="0" err="1" smtClean="0"/>
              <a:t>fifo</a:t>
            </a:r>
            <a:r>
              <a:rPr lang="en-US" sz="2000" dirty="0" smtClean="0"/>
              <a:t> (provide the </a:t>
            </a:r>
            <a:r>
              <a:rPr lang="en-US" sz="2000" dirty="0" err="1" smtClean="0"/>
              <a:t>fifo</a:t>
            </a:r>
            <a:r>
              <a:rPr lang="en-US" sz="2000" dirty="0" smtClean="0"/>
              <a:t> has a method to do so)</a:t>
            </a:r>
          </a:p>
          <a:p>
            <a:pPr lvl="1"/>
            <a:r>
              <a:rPr lang="en-US" sz="2000" dirty="0" smtClean="0"/>
              <a:t>Set the pc to the correct target</a:t>
            </a:r>
          </a:p>
          <a:p>
            <a:pPr lvl="1">
              <a:buNone/>
            </a:pPr>
            <a:endParaRPr lang="en-US" sz="2000" dirty="0" smtClean="0"/>
          </a:p>
        </p:txBody>
      </p:sp>
      <p:sp>
        <p:nvSpPr>
          <p:cNvPr id="7" name="Rectangle 3" descr="Rectangle: Click to edit Master text styles&#10;Second level&#10;Third level&#10;Fourth level&#10;Fifth level"/>
          <p:cNvSpPr txBox="1">
            <a:spLocks noChangeArrowheads="1"/>
          </p:cNvSpPr>
          <p:nvPr/>
        </p:nvSpPr>
        <p:spPr bwMode="auto">
          <a:xfrm>
            <a:off x="1169583" y="3997841"/>
            <a:ext cx="7687338" cy="2062717"/>
          </a:xfrm>
          <a:prstGeom prst="rect">
            <a:avLst/>
          </a:prstGeom>
          <a:noFill/>
          <a:ln w="9525">
            <a:solidFill>
              <a:srgbClr val="FF0000"/>
            </a:solidFill>
            <a:miter lim="800000"/>
            <a:headEnd/>
            <a:tailEnd/>
          </a:ln>
        </p:spPr>
        <p:txBody>
          <a:bodyPr/>
          <a:lstStyle/>
          <a:p>
            <a:pPr marL="342900" indent="-342900">
              <a:buClr>
                <a:schemeClr val="hlink"/>
              </a:buClr>
              <a:buSzPct val="110000"/>
              <a:buFont typeface="Wingdings" pitchFamily="2" charset="2"/>
              <a:buNone/>
            </a:pPr>
            <a:r>
              <a:rPr lang="en-US" b="1" dirty="0" smtClean="0">
                <a:latin typeface="Courier New" pitchFamily="49" charset="0"/>
                <a:cs typeface="Courier New" pitchFamily="49" charset="0"/>
              </a:rPr>
              <a:t>rule </a:t>
            </a:r>
            <a:r>
              <a:rPr lang="en-US" dirty="0" err="1" smtClean="0">
                <a:latin typeface="Courier New" pitchFamily="49" charset="0"/>
                <a:cs typeface="Courier New" pitchFamily="49" charset="0"/>
              </a:rPr>
              <a:t>doExecute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ir.notEmpty</a:t>
            </a: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pPr marL="342900" indent="-342900">
              <a:buClr>
                <a:schemeClr val="hlink"/>
              </a:buClr>
              <a:buSzPct val="110000"/>
              <a:buFont typeface="Wingdings" pitchFamily="2" charset="2"/>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a:t>
            </a:r>
            <a:endParaRPr lang="en-US" dirty="0" smtClean="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b="1" dirty="0" smtClean="0">
                <a:latin typeface="Courier New" pitchFamily="49" charset="0"/>
                <a:cs typeface="Courier New" pitchFamily="49" charset="0"/>
              </a:rPr>
              <a:t>      if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eInst.brTaken</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begin</a:t>
            </a:r>
            <a:r>
              <a:rPr lang="en-US" dirty="0" smtClean="0">
                <a:latin typeface="Courier New" pitchFamily="49" charset="0"/>
                <a:cs typeface="Courier New" pitchFamily="49" charset="0"/>
              </a:rPr>
              <a:t> pc &lt;= </a:t>
            </a:r>
            <a:r>
              <a:rPr lang="en-US" dirty="0" err="1" smtClean="0">
                <a:latin typeface="Courier New" pitchFamily="49" charset="0"/>
                <a:cs typeface="Courier New" pitchFamily="49" charset="0"/>
              </a:rPr>
              <a:t>eInst.addr</a:t>
            </a:r>
            <a:r>
              <a:rPr lang="en-US" dirty="0" smtClean="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smtClean="0">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ir.clear</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end</a:t>
            </a:r>
          </a:p>
          <a:p>
            <a:pPr marL="342900" indent="-342900">
              <a:lnSpc>
                <a:spcPct val="90000"/>
              </a:lnSpc>
              <a:spcBef>
                <a:spcPct val="20000"/>
              </a:spcBef>
              <a:buClr>
                <a:schemeClr val="hlink"/>
              </a:buClr>
              <a:buSzPct val="110000"/>
              <a:buFont typeface="Wingdings" pitchFamily="2" charset="2"/>
              <a:buNone/>
            </a:pP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else</a:t>
            </a:r>
            <a:r>
              <a:rPr lang="en-US" dirty="0" smtClean="0">
                <a:latin typeface="Courier New" pitchFamily="49" charset="0"/>
                <a:cs typeface="Courier New" pitchFamily="49" charset="0"/>
              </a:rPr>
              <a:t> ir.deq; </a:t>
            </a:r>
          </a:p>
          <a:p>
            <a:pPr marL="342900" indent="-342900">
              <a:lnSpc>
                <a:spcPct val="90000"/>
              </a:lnSpc>
              <a:spcBef>
                <a:spcPct val="20000"/>
              </a:spcBef>
              <a:buClr>
                <a:schemeClr val="hlink"/>
              </a:buClr>
              <a:buSzPct val="110000"/>
              <a:buFont typeface="Wingdings" pitchFamily="2" charset="2"/>
              <a:buNone/>
            </a:pPr>
            <a:r>
              <a:rPr lang="en-US" b="1" dirty="0" err="1" smtClean="0">
                <a:latin typeface="Courier New" pitchFamily="49" charset="0"/>
                <a:cs typeface="Courier New" pitchFamily="49" charset="0"/>
              </a:rPr>
              <a:t>endrule</a:t>
            </a:r>
            <a:endParaRPr lang="en-US" b="1" dirty="0">
              <a:latin typeface="Courier New" pitchFamily="49" charset="0"/>
              <a:cs typeface="Courier New" pitchFamily="49" charset="0"/>
            </a:endParaRPr>
          </a:p>
        </p:txBody>
      </p:sp>
      <p:sp>
        <p:nvSpPr>
          <p:cNvPr id="11" name="Date Placeholder 10"/>
          <p:cNvSpPr>
            <a:spLocks noGrp="1"/>
          </p:cNvSpPr>
          <p:nvPr>
            <p:ph type="dt" sz="half" idx="10"/>
          </p:nvPr>
        </p:nvSpPr>
        <p:spPr/>
        <p:txBody>
          <a:bodyPr/>
          <a:lstStyle/>
          <a:p>
            <a:pPr>
              <a:defRPr/>
            </a:pPr>
            <a:r>
              <a:rPr lang="en-US" smtClean="0"/>
              <a:t>1/9/2013</a:t>
            </a:r>
            <a:endParaRPr lang="en-US" dirty="0"/>
          </a:p>
        </p:txBody>
      </p:sp>
      <p:sp>
        <p:nvSpPr>
          <p:cNvPr id="13" name="Footer Placeholder 12"/>
          <p:cNvSpPr>
            <a:spLocks noGrp="1"/>
          </p:cNvSpPr>
          <p:nvPr>
            <p:ph type="ftr" sz="quarter" idx="12"/>
          </p:nvPr>
        </p:nvSpPr>
        <p:spPr/>
        <p:txBody>
          <a:bodyPr/>
          <a:lstStyle/>
          <a:p>
            <a:pPr>
              <a:defRPr/>
            </a:pPr>
            <a:r>
              <a:rPr lang="en-US" smtClean="0"/>
              <a:t>Bluespec at Beihang</a:t>
            </a:r>
            <a:endParaRPr lang="en-US" dirty="0"/>
          </a:p>
        </p:txBody>
      </p:sp>
      <p:sp>
        <p:nvSpPr>
          <p:cNvPr id="8" name="Slide Number Placeholder 7"/>
          <p:cNvSpPr>
            <a:spLocks noGrp="1"/>
          </p:cNvSpPr>
          <p:nvPr>
            <p:ph type="sldNum" sz="quarter" idx="11"/>
          </p:nvPr>
        </p:nvSpPr>
        <p:spPr/>
        <p:txBody>
          <a:bodyPr/>
          <a:lstStyle/>
          <a:p>
            <a:pPr>
              <a:defRPr/>
            </a:pPr>
            <a:fld id="{D02EE386-C9BD-4FB7-9577-6096B5320EC4}"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issues</a:t>
            </a:r>
            <a:endParaRPr lang="en-US" dirty="0"/>
          </a:p>
        </p:txBody>
      </p:sp>
      <p:sp>
        <p:nvSpPr>
          <p:cNvPr id="3" name="Content Placeholder 2"/>
          <p:cNvSpPr>
            <a:spLocks noGrp="1"/>
          </p:cNvSpPr>
          <p:nvPr>
            <p:ph idx="1"/>
          </p:nvPr>
        </p:nvSpPr>
        <p:spPr>
          <a:xfrm>
            <a:off x="816935" y="3170271"/>
            <a:ext cx="8156944" cy="3124200"/>
          </a:xfrm>
        </p:spPr>
        <p:txBody>
          <a:bodyPr/>
          <a:lstStyle/>
          <a:p>
            <a:r>
              <a:rPr lang="en-US" sz="2400" dirty="0" smtClean="0"/>
              <a:t>In case both rules want to update the pc or </a:t>
            </a:r>
            <a:r>
              <a:rPr lang="en-US" sz="2400" dirty="0" err="1" smtClean="0"/>
              <a:t>ir</a:t>
            </a:r>
            <a:r>
              <a:rPr lang="en-US" sz="2400" dirty="0" smtClean="0"/>
              <a:t> then only one of them should execute. </a:t>
            </a:r>
            <a:r>
              <a:rPr lang="en-US" sz="2000" dirty="0" smtClean="0">
                <a:solidFill>
                  <a:srgbClr val="FF0000"/>
                </a:solidFill>
              </a:rPr>
              <a:t>Which one?</a:t>
            </a:r>
          </a:p>
          <a:p>
            <a:r>
              <a:rPr lang="en-US" sz="2400" dirty="0" err="1" smtClean="0"/>
              <a:t>doFetch</a:t>
            </a:r>
            <a:r>
              <a:rPr lang="en-US" sz="2400" dirty="0" smtClean="0"/>
              <a:t> rule would not fire once the </a:t>
            </a:r>
            <a:r>
              <a:rPr lang="en-US" sz="2400" dirty="0" err="1" smtClean="0"/>
              <a:t>ir</a:t>
            </a:r>
            <a:r>
              <a:rPr lang="en-US" sz="2400" dirty="0" smtClean="0"/>
              <a:t> </a:t>
            </a:r>
            <a:r>
              <a:rPr lang="en-US" sz="2400" dirty="0" err="1" smtClean="0"/>
              <a:t>fifo</a:t>
            </a:r>
            <a:r>
              <a:rPr lang="en-US" sz="2400" dirty="0" smtClean="0"/>
              <a:t> is full. However, it would be preferable to give </a:t>
            </a:r>
            <a:r>
              <a:rPr lang="en-US" sz="2400" dirty="0" err="1" smtClean="0"/>
              <a:t>doExecute</a:t>
            </a:r>
            <a:r>
              <a:rPr lang="en-US" sz="2400" dirty="0" smtClean="0"/>
              <a:t> rule priority over </a:t>
            </a:r>
            <a:r>
              <a:rPr lang="en-US" sz="2400" dirty="0" err="1" smtClean="0"/>
              <a:t>doFetch</a:t>
            </a:r>
            <a:r>
              <a:rPr lang="en-US" sz="2400" dirty="0" smtClean="0"/>
              <a:t> rule in case both can execute. </a:t>
            </a:r>
            <a:r>
              <a:rPr lang="en-US" sz="2000" dirty="0" smtClean="0">
                <a:solidFill>
                  <a:srgbClr val="FF0000"/>
                </a:solidFill>
              </a:rPr>
              <a:t>Why?</a:t>
            </a:r>
            <a:r>
              <a:rPr lang="en-US" sz="2400" dirty="0" smtClean="0"/>
              <a:t> </a:t>
            </a:r>
          </a:p>
          <a:p>
            <a:r>
              <a:rPr lang="en-US" sz="2400" dirty="0" smtClean="0"/>
              <a:t>For proper pipelining both rules must fire together whenever possible. </a:t>
            </a:r>
            <a:r>
              <a:rPr lang="en-US" sz="2000" dirty="0" smtClean="0">
                <a:solidFill>
                  <a:srgbClr val="FF0000"/>
                </a:solidFill>
              </a:rPr>
              <a:t>Can they?</a:t>
            </a:r>
            <a:endParaRPr lang="en-US" sz="2400" dirty="0" smtClean="0"/>
          </a:p>
          <a:p>
            <a:endParaRPr lang="en-US" sz="2400" dirty="0" smtClean="0"/>
          </a:p>
        </p:txBody>
      </p:sp>
      <p:sp>
        <p:nvSpPr>
          <p:cNvPr id="7" name="TextBox 6"/>
          <p:cNvSpPr txBox="1"/>
          <p:nvPr/>
        </p:nvSpPr>
        <p:spPr>
          <a:xfrm>
            <a:off x="616679" y="1520452"/>
            <a:ext cx="3768980" cy="1289584"/>
          </a:xfrm>
          <a:prstGeom prst="rect">
            <a:avLst/>
          </a:prstGeom>
          <a:noFill/>
          <a:ln>
            <a:solidFill>
              <a:srgbClr val="FF0000"/>
            </a:solidFill>
          </a:ln>
        </p:spPr>
        <p:txBody>
          <a:bodyPr wrap="none" rtlCol="0">
            <a:spAutoFit/>
          </a:bodyPr>
          <a:lstStyle/>
          <a:p>
            <a:pPr marL="342900" indent="-342900">
              <a:lnSpc>
                <a:spcPct val="90000"/>
              </a:lnSpc>
              <a:spcBef>
                <a:spcPct val="20000"/>
              </a:spcBef>
              <a:buClr>
                <a:schemeClr val="hlink"/>
              </a:buClr>
              <a:buSzPct val="110000"/>
              <a:buFont typeface="Wingdings" pitchFamily="2" charset="2"/>
              <a:buNone/>
            </a:pPr>
            <a:r>
              <a:rPr lang="en-US" sz="1800" b="1" dirty="0" smtClean="0">
                <a:latin typeface="Courier New" pitchFamily="49" charset="0"/>
                <a:cs typeface="Courier New" pitchFamily="49" charset="0"/>
              </a:rPr>
              <a:t>rule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doFetch</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ir.notFull</a:t>
            </a:r>
            <a:r>
              <a:rPr lang="en-US" sz="1800" dirty="0" smtClean="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sz="1800" dirty="0" smtClean="0">
                <a:latin typeface="Courier New" pitchFamily="49" charset="0"/>
                <a:cs typeface="Courier New" pitchFamily="49" charset="0"/>
              </a:rPr>
              <a:t>  ... ir.enq(...); </a:t>
            </a:r>
          </a:p>
          <a:p>
            <a:pPr marL="342900" indent="-342900">
              <a:lnSpc>
                <a:spcPct val="90000"/>
              </a:lnSpc>
              <a:spcBef>
                <a:spcPct val="20000"/>
              </a:spcBef>
              <a:buClr>
                <a:schemeClr val="hlink"/>
              </a:buClr>
              <a:buSzPct val="110000"/>
              <a:buFont typeface="Wingdings" pitchFamily="2" charset="2"/>
              <a:buNone/>
            </a:pPr>
            <a:r>
              <a:rPr lang="en-US" sz="1800" dirty="0" smtClean="0">
                <a:latin typeface="Courier New" pitchFamily="49" charset="0"/>
                <a:cs typeface="Courier New" pitchFamily="49" charset="0"/>
              </a:rPr>
              <a:t>  pc &lt;= ...;</a:t>
            </a:r>
          </a:p>
          <a:p>
            <a:pPr marL="342900" indent="-342900">
              <a:lnSpc>
                <a:spcPct val="90000"/>
              </a:lnSpc>
              <a:spcBef>
                <a:spcPct val="20000"/>
              </a:spcBef>
              <a:buClr>
                <a:schemeClr val="hlink"/>
              </a:buClr>
              <a:buSzPct val="110000"/>
              <a:buFont typeface="Wingdings" pitchFamily="2" charset="2"/>
              <a:buNone/>
            </a:pPr>
            <a:r>
              <a:rPr lang="en-US" sz="1800" b="1" dirty="0" err="1" smtClean="0">
                <a:latin typeface="Courier New" pitchFamily="49" charset="0"/>
                <a:cs typeface="Courier New" pitchFamily="49" charset="0"/>
              </a:rPr>
              <a:t>endrule</a:t>
            </a:r>
            <a:endParaRPr lang="en-US" sz="1800" dirty="0"/>
          </a:p>
        </p:txBody>
      </p:sp>
      <p:sp>
        <p:nvSpPr>
          <p:cNvPr id="8" name="Rectangle 3" descr="Rectangle: Click to edit Master text styles&#10;Second level&#10;Third level&#10;Fourth level&#10;Fifth level"/>
          <p:cNvSpPr txBox="1">
            <a:spLocks noChangeArrowheads="1"/>
          </p:cNvSpPr>
          <p:nvPr/>
        </p:nvSpPr>
        <p:spPr bwMode="auto">
          <a:xfrm>
            <a:off x="4473414" y="1531085"/>
            <a:ext cx="4415407" cy="1573618"/>
          </a:xfrm>
          <a:prstGeom prst="rect">
            <a:avLst/>
          </a:prstGeom>
          <a:noFill/>
          <a:ln w="9525">
            <a:solidFill>
              <a:srgbClr val="FF0000"/>
            </a:solidFill>
            <a:miter lim="800000"/>
            <a:headEnd/>
            <a:tailEnd/>
          </a:ln>
        </p:spPr>
        <p:txBody>
          <a:bodyPr/>
          <a:lstStyle/>
          <a:p>
            <a:pPr marL="342900" indent="-342900">
              <a:buClr>
                <a:schemeClr val="hlink"/>
              </a:buClr>
              <a:buSzPct val="110000"/>
              <a:buFont typeface="Wingdings" pitchFamily="2" charset="2"/>
              <a:buNone/>
            </a:pPr>
            <a:r>
              <a:rPr lang="en-US" sz="1800" b="1" dirty="0" smtClean="0">
                <a:latin typeface="Courier New" pitchFamily="49" charset="0"/>
                <a:cs typeface="Courier New" pitchFamily="49" charset="0"/>
              </a:rPr>
              <a:t>rule </a:t>
            </a:r>
            <a:r>
              <a:rPr lang="en-US" sz="1800" dirty="0" err="1" smtClean="0">
                <a:latin typeface="Courier New" pitchFamily="49" charset="0"/>
                <a:cs typeface="Courier New" pitchFamily="49" charset="0"/>
              </a:rPr>
              <a:t>doExecute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ir.notEmpty</a:t>
            </a:r>
            <a:r>
              <a:rPr lang="en-US" sz="1800" dirty="0" smtClean="0">
                <a:latin typeface="Courier New" pitchFamily="49" charset="0"/>
                <a:cs typeface="Courier New" pitchFamily="49" charset="0"/>
              </a:rPr>
              <a:t>);</a:t>
            </a:r>
            <a:r>
              <a:rPr lang="en-US" sz="1800" b="1" dirty="0" smtClean="0">
                <a:latin typeface="Courier New" pitchFamily="49" charset="0"/>
                <a:cs typeface="Courier New" pitchFamily="49" charset="0"/>
              </a:rPr>
              <a:t>   ... </a:t>
            </a:r>
            <a:r>
              <a:rPr lang="en-US" sz="1800" dirty="0" smtClean="0">
                <a:latin typeface="Courier New" pitchFamily="49" charset="0"/>
                <a:cs typeface="Courier New" pitchFamily="49" charset="0"/>
              </a:rPr>
              <a:t>ir.deq; </a:t>
            </a:r>
          </a:p>
          <a:p>
            <a:pPr marL="342900" indent="-342900">
              <a:buClr>
                <a:schemeClr val="hlink"/>
              </a:buClr>
              <a:buSzPct val="110000"/>
              <a:buFont typeface="Wingdings" pitchFamily="2" charset="2"/>
              <a:buNone/>
            </a:pPr>
            <a:r>
              <a:rPr lang="en-US" sz="1800" b="1" dirty="0" smtClean="0">
                <a:latin typeface="Courier New" pitchFamily="49" charset="0"/>
                <a:cs typeface="Courier New" pitchFamily="49" charset="0"/>
              </a:rPr>
              <a:t>   if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eInst.brTaken</a:t>
            </a: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begin</a:t>
            </a:r>
          </a:p>
          <a:p>
            <a:pPr marL="342900" indent="-342900">
              <a:buClr>
                <a:schemeClr val="hlink"/>
              </a:buClr>
              <a:buSzPct val="110000"/>
              <a:buFont typeface="Wingdings" pitchFamily="2" charset="2"/>
              <a:buNone/>
            </a:pPr>
            <a:r>
              <a:rPr lang="en-US" sz="1800" dirty="0" smtClean="0">
                <a:latin typeface="Courier New" pitchFamily="49" charset="0"/>
                <a:cs typeface="Courier New" pitchFamily="49" charset="0"/>
              </a:rPr>
              <a:t>       pc &lt;= ...; </a:t>
            </a:r>
            <a:r>
              <a:rPr lang="en-US" sz="1800" dirty="0" err="1" smtClean="0">
                <a:latin typeface="Courier New" pitchFamily="49" charset="0"/>
                <a:cs typeface="Courier New" pitchFamily="49" charset="0"/>
              </a:rPr>
              <a:t>ir.clear</a:t>
            </a: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end</a:t>
            </a:r>
          </a:p>
          <a:p>
            <a:pPr marL="342900" indent="-342900">
              <a:lnSpc>
                <a:spcPct val="90000"/>
              </a:lnSpc>
              <a:spcBef>
                <a:spcPct val="20000"/>
              </a:spcBef>
              <a:buClr>
                <a:schemeClr val="hlink"/>
              </a:buClr>
              <a:buSzPct val="110000"/>
              <a:buFont typeface="Wingdings" pitchFamily="2" charset="2"/>
              <a:buNone/>
            </a:pPr>
            <a:r>
              <a:rPr lang="en-US" sz="1800" b="1" dirty="0" err="1" smtClean="0">
                <a:latin typeface="Courier New" pitchFamily="49" charset="0"/>
                <a:cs typeface="Courier New" pitchFamily="49" charset="0"/>
              </a:rPr>
              <a:t>endrule</a:t>
            </a:r>
            <a:endParaRPr lang="en-US" sz="1800" b="1" dirty="0">
              <a:latin typeface="Courier New" pitchFamily="49" charset="0"/>
              <a:cs typeface="Courier New" pitchFamily="49" charset="0"/>
            </a:endParaRPr>
          </a:p>
        </p:txBody>
      </p:sp>
      <p:sp>
        <p:nvSpPr>
          <p:cNvPr id="12" name="Date Placeholder 11"/>
          <p:cNvSpPr>
            <a:spLocks noGrp="1"/>
          </p:cNvSpPr>
          <p:nvPr>
            <p:ph type="dt" sz="half" idx="10"/>
          </p:nvPr>
        </p:nvSpPr>
        <p:spPr/>
        <p:txBody>
          <a:bodyPr/>
          <a:lstStyle/>
          <a:p>
            <a:pPr>
              <a:defRPr/>
            </a:pPr>
            <a:r>
              <a:rPr lang="en-US" smtClean="0"/>
              <a:t>1/9/2013</a:t>
            </a:r>
            <a:endParaRPr lang="en-US" dirty="0"/>
          </a:p>
        </p:txBody>
      </p:sp>
      <p:sp>
        <p:nvSpPr>
          <p:cNvPr id="14" name="Footer Placeholder 13"/>
          <p:cNvSpPr>
            <a:spLocks noGrp="1"/>
          </p:cNvSpPr>
          <p:nvPr>
            <p:ph type="ftr" sz="quarter" idx="12"/>
          </p:nvPr>
        </p:nvSpPr>
        <p:spPr/>
        <p:txBody>
          <a:bodyPr/>
          <a:lstStyle/>
          <a:p>
            <a:pPr>
              <a:defRPr/>
            </a:pPr>
            <a:r>
              <a:rPr lang="en-US" smtClean="0"/>
              <a:t>Bluespec at Beihang</a:t>
            </a:r>
            <a:endParaRPr lang="en-US" dirty="0"/>
          </a:p>
        </p:txBody>
      </p:sp>
      <p:sp>
        <p:nvSpPr>
          <p:cNvPr id="9" name="Slide Number Placeholder 8"/>
          <p:cNvSpPr>
            <a:spLocks noGrp="1"/>
          </p:cNvSpPr>
          <p:nvPr>
            <p:ph type="sldNum" sz="quarter" idx="11"/>
          </p:nvPr>
        </p:nvSpPr>
        <p:spPr/>
        <p:txBody>
          <a:bodyPr/>
          <a:lstStyle/>
          <a:p>
            <a:pPr>
              <a:defRPr/>
            </a:pPr>
            <a:fld id="{D02EE386-C9BD-4FB7-9577-6096B5320EC4}"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Bluespec concurrency model</a:t>
            </a:r>
            <a:endParaRPr lang="en-US" dirty="0"/>
          </a:p>
        </p:txBody>
      </p:sp>
      <p:sp>
        <p:nvSpPr>
          <p:cNvPr id="3" name="Content Placeholder 2"/>
          <p:cNvSpPr>
            <a:spLocks noGrp="1"/>
          </p:cNvSpPr>
          <p:nvPr>
            <p:ph idx="1"/>
          </p:nvPr>
        </p:nvSpPr>
        <p:spPr>
          <a:xfrm>
            <a:off x="614915" y="1522229"/>
            <a:ext cx="7772400" cy="4114800"/>
          </a:xfrm>
          <a:ln>
            <a:noFill/>
          </a:ln>
        </p:spPr>
        <p:txBody>
          <a:bodyPr/>
          <a:lstStyle/>
          <a:p>
            <a:r>
              <a:rPr lang="en-US" sz="2400" dirty="0" smtClean="0"/>
              <a:t>In Bluespec two rules A and B can execute together only if the concurrent execution results in a state that can be got by either executing A before B or B before A</a:t>
            </a:r>
          </a:p>
          <a:p>
            <a:r>
              <a:rPr lang="en-US" sz="2400" dirty="0" smtClean="0"/>
              <a:t>Example:</a:t>
            </a:r>
          </a:p>
        </p:txBody>
      </p:sp>
      <p:sp>
        <p:nvSpPr>
          <p:cNvPr id="8" name="TextBox 7"/>
          <p:cNvSpPr txBox="1"/>
          <p:nvPr/>
        </p:nvSpPr>
        <p:spPr>
          <a:xfrm>
            <a:off x="1041991" y="3657600"/>
            <a:ext cx="3262432" cy="1631216"/>
          </a:xfrm>
          <a:prstGeom prst="rect">
            <a:avLst/>
          </a:prstGeom>
          <a:noFill/>
          <a:ln>
            <a:solidFill>
              <a:schemeClr val="tx1"/>
            </a:solidFill>
          </a:ln>
        </p:spPr>
        <p:txBody>
          <a:bodyPr wrap="none" rtlCol="0">
            <a:spAutoFit/>
          </a:bodyPr>
          <a:lstStyle/>
          <a:p>
            <a:r>
              <a:rPr lang="en-US" b="1" dirty="0" smtClean="0">
                <a:latin typeface="Courier New" pitchFamily="49" charset="0"/>
                <a:cs typeface="Courier New" pitchFamily="49" charset="0"/>
              </a:rPr>
              <a:t>rule</a:t>
            </a:r>
            <a:r>
              <a:rPr lang="en-US" dirty="0" smtClean="0">
                <a:latin typeface="Courier New" pitchFamily="49" charset="0"/>
                <a:cs typeface="Courier New" pitchFamily="49" charset="0"/>
              </a:rPr>
              <a:t> A </a:t>
            </a:r>
            <a:r>
              <a:rPr lang="en-US" dirty="0" err="1" smtClean="0">
                <a:latin typeface="Courier New" pitchFamily="49" charset="0"/>
                <a:cs typeface="Courier New" pitchFamily="49" charset="0"/>
              </a:rPr>
              <a:t>pA</a:t>
            </a:r>
            <a:r>
              <a:rPr lang="en-US" dirty="0" smtClean="0">
                <a:latin typeface="Courier New" pitchFamily="49" charset="0"/>
                <a:cs typeface="Courier New" pitchFamily="49" charset="0"/>
              </a:rPr>
              <a:t>(x);</a:t>
            </a:r>
          </a:p>
          <a:p>
            <a:r>
              <a:rPr lang="en-US" dirty="0" smtClean="0">
                <a:latin typeface="Courier New" pitchFamily="49" charset="0"/>
                <a:cs typeface="Courier New" pitchFamily="49" charset="0"/>
              </a:rPr>
              <a:t>   x&lt;=f(x); </a:t>
            </a:r>
            <a:r>
              <a:rPr lang="en-US" b="1" dirty="0" err="1" smtClean="0">
                <a:latin typeface="Courier New" pitchFamily="49" charset="0"/>
                <a:cs typeface="Courier New" pitchFamily="49" charset="0"/>
              </a:rPr>
              <a:t>endrule</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rule</a:t>
            </a:r>
            <a:r>
              <a:rPr lang="en-US" dirty="0" smtClean="0">
                <a:latin typeface="Courier New" pitchFamily="49" charset="0"/>
                <a:cs typeface="Courier New" pitchFamily="49" charset="0"/>
              </a:rPr>
              <a:t> B </a:t>
            </a:r>
            <a:r>
              <a:rPr lang="en-US" dirty="0" err="1" smtClean="0">
                <a:latin typeface="Courier New" pitchFamily="49" charset="0"/>
                <a:cs typeface="Courier New" pitchFamily="49" charset="0"/>
              </a:rPr>
              <a:t>pB</a:t>
            </a:r>
            <a:r>
              <a:rPr lang="en-US" dirty="0" smtClean="0">
                <a:latin typeface="Courier New" pitchFamily="49" charset="0"/>
                <a:cs typeface="Courier New" pitchFamily="49" charset="0"/>
              </a:rPr>
              <a:t>(y);</a:t>
            </a:r>
          </a:p>
          <a:p>
            <a:r>
              <a:rPr lang="en-US" dirty="0" smtClean="0">
                <a:latin typeface="Courier New" pitchFamily="49" charset="0"/>
                <a:cs typeface="Courier New" pitchFamily="49" charset="0"/>
              </a:rPr>
              <a:t>   y&lt;=g(x); </a:t>
            </a:r>
            <a:r>
              <a:rPr lang="en-US" b="1" dirty="0" err="1" smtClean="0">
                <a:latin typeface="Courier New" pitchFamily="49" charset="0"/>
                <a:cs typeface="Courier New" pitchFamily="49" charset="0"/>
              </a:rPr>
              <a:t>endrule</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9" name="TextBox 8"/>
          <p:cNvSpPr txBox="1"/>
          <p:nvPr/>
        </p:nvSpPr>
        <p:spPr>
          <a:xfrm>
            <a:off x="5224131" y="3629247"/>
            <a:ext cx="3416320" cy="1323439"/>
          </a:xfrm>
          <a:prstGeom prst="rect">
            <a:avLst/>
          </a:prstGeom>
          <a:noFill/>
          <a:ln>
            <a:solidFill>
              <a:schemeClr val="tx1"/>
            </a:solidFill>
          </a:ln>
        </p:spPr>
        <p:txBody>
          <a:bodyPr wrap="none" rtlCol="0">
            <a:spAutoFit/>
          </a:bodyPr>
          <a:lstStyle/>
          <a:p>
            <a:r>
              <a:rPr lang="en-US" b="1" dirty="0" smtClean="0">
                <a:latin typeface="Courier New" pitchFamily="49" charset="0"/>
                <a:cs typeface="Courier New" pitchFamily="49" charset="0"/>
              </a:rPr>
              <a:t>rule</a:t>
            </a:r>
            <a:r>
              <a:rPr lang="en-US" dirty="0" smtClean="0">
                <a:latin typeface="Courier New" pitchFamily="49" charset="0"/>
                <a:cs typeface="Courier New" pitchFamily="49" charset="0"/>
              </a:rPr>
              <a:t> BA </a:t>
            </a:r>
          </a:p>
          <a:p>
            <a:r>
              <a:rPr lang="en-US" b="1" dirty="0" smtClean="0">
                <a:latin typeface="Courier New" pitchFamily="49" charset="0"/>
                <a:cs typeface="Courier New" pitchFamily="49" charset="0"/>
              </a:rPr>
              <a:t>   if</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pA</a:t>
            </a:r>
            <a:r>
              <a:rPr lang="en-US" dirty="0" smtClean="0">
                <a:latin typeface="Courier New" pitchFamily="49" charset="0"/>
                <a:cs typeface="Courier New" pitchFamily="49" charset="0"/>
              </a:rPr>
              <a:t>(x) x&lt;=f(x);</a:t>
            </a:r>
          </a:p>
          <a:p>
            <a:r>
              <a:rPr lang="en-US" b="1" dirty="0" smtClean="0">
                <a:latin typeface="Courier New" pitchFamily="49" charset="0"/>
                <a:cs typeface="Courier New" pitchFamily="49" charset="0"/>
              </a:rPr>
              <a:t>   if</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pB</a:t>
            </a:r>
            <a:r>
              <a:rPr lang="en-US" dirty="0" smtClean="0">
                <a:latin typeface="Courier New" pitchFamily="49" charset="0"/>
                <a:cs typeface="Courier New" pitchFamily="49" charset="0"/>
              </a:rPr>
              <a:t>(y) y&lt;=g(x); </a:t>
            </a:r>
          </a:p>
          <a:p>
            <a:r>
              <a:rPr lang="en-US" b="1" dirty="0" err="1" smtClean="0">
                <a:latin typeface="Courier New" pitchFamily="49" charset="0"/>
                <a:cs typeface="Courier New" pitchFamily="49" charset="0"/>
              </a:rPr>
              <a:t>endrule</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10" name="TextBox 9"/>
          <p:cNvSpPr txBox="1"/>
          <p:nvPr/>
        </p:nvSpPr>
        <p:spPr>
          <a:xfrm>
            <a:off x="5050464" y="4919008"/>
            <a:ext cx="4093535" cy="1631216"/>
          </a:xfrm>
          <a:prstGeom prst="rect">
            <a:avLst/>
          </a:prstGeom>
          <a:noFill/>
        </p:spPr>
        <p:txBody>
          <a:bodyPr wrap="square" rtlCol="0">
            <a:spAutoFit/>
          </a:bodyPr>
          <a:lstStyle/>
          <a:p>
            <a:r>
              <a:rPr lang="en-US" dirty="0" smtClean="0"/>
              <a:t>Behaves as if rule B happened before rule A (all the register reads happen before any register write, i.e., </a:t>
            </a:r>
            <a:r>
              <a:rPr lang="en-US" dirty="0" smtClean="0">
                <a:solidFill>
                  <a:srgbClr val="FF0000"/>
                </a:solidFill>
              </a:rPr>
              <a:t>action 2 </a:t>
            </a:r>
            <a:r>
              <a:rPr lang="en-US" dirty="0" smtClean="0"/>
              <a:t>before </a:t>
            </a:r>
            <a:r>
              <a:rPr lang="en-US" dirty="0" smtClean="0">
                <a:solidFill>
                  <a:srgbClr val="FF0000"/>
                </a:solidFill>
              </a:rPr>
              <a:t>action 1</a:t>
            </a:r>
            <a:r>
              <a:rPr lang="en-US" dirty="0" smtClean="0"/>
              <a:t>)</a:t>
            </a:r>
            <a:endParaRPr lang="en-US" dirty="0"/>
          </a:p>
        </p:txBody>
      </p:sp>
      <p:sp>
        <p:nvSpPr>
          <p:cNvPr id="14" name="Date Placeholder 13"/>
          <p:cNvSpPr>
            <a:spLocks noGrp="1"/>
          </p:cNvSpPr>
          <p:nvPr>
            <p:ph type="dt" sz="half" idx="10"/>
          </p:nvPr>
        </p:nvSpPr>
        <p:spPr/>
        <p:txBody>
          <a:bodyPr/>
          <a:lstStyle/>
          <a:p>
            <a:pPr>
              <a:defRPr/>
            </a:pPr>
            <a:r>
              <a:rPr lang="en-US" smtClean="0"/>
              <a:t>1/9/2013</a:t>
            </a:r>
            <a:endParaRPr lang="en-US" dirty="0"/>
          </a:p>
        </p:txBody>
      </p:sp>
      <p:sp>
        <p:nvSpPr>
          <p:cNvPr id="16" name="Footer Placeholder 15"/>
          <p:cNvSpPr>
            <a:spLocks noGrp="1"/>
          </p:cNvSpPr>
          <p:nvPr>
            <p:ph type="ftr" sz="quarter" idx="12"/>
          </p:nvPr>
        </p:nvSpPr>
        <p:spPr/>
        <p:txBody>
          <a:bodyPr/>
          <a:lstStyle/>
          <a:p>
            <a:pPr>
              <a:defRPr/>
            </a:pPr>
            <a:r>
              <a:rPr lang="en-US" smtClean="0"/>
              <a:t>Bluespec at Beihang</a:t>
            </a:r>
            <a:endParaRPr lang="en-US" dirty="0"/>
          </a:p>
        </p:txBody>
      </p:sp>
      <p:sp>
        <p:nvSpPr>
          <p:cNvPr id="17" name="TextBox 16"/>
          <p:cNvSpPr txBox="1"/>
          <p:nvPr/>
        </p:nvSpPr>
        <p:spPr>
          <a:xfrm>
            <a:off x="5252485" y="3987209"/>
            <a:ext cx="298480" cy="307777"/>
          </a:xfrm>
          <a:prstGeom prst="rect">
            <a:avLst/>
          </a:prstGeom>
          <a:noFill/>
          <a:ln>
            <a:solidFill>
              <a:srgbClr val="FF0000"/>
            </a:solidFill>
          </a:ln>
        </p:spPr>
        <p:txBody>
          <a:bodyPr wrap="none" rtlCol="0">
            <a:spAutoFit/>
          </a:bodyPr>
          <a:lstStyle/>
          <a:p>
            <a:r>
              <a:rPr lang="en-US" sz="1400" dirty="0" smtClean="0">
                <a:solidFill>
                  <a:srgbClr val="FF0000"/>
                </a:solidFill>
              </a:rPr>
              <a:t>1</a:t>
            </a:r>
            <a:endParaRPr lang="en-US" sz="1400" dirty="0">
              <a:solidFill>
                <a:srgbClr val="FF0000"/>
              </a:solidFill>
            </a:endParaRPr>
          </a:p>
        </p:txBody>
      </p:sp>
      <p:sp>
        <p:nvSpPr>
          <p:cNvPr id="18" name="TextBox 17"/>
          <p:cNvSpPr txBox="1"/>
          <p:nvPr/>
        </p:nvSpPr>
        <p:spPr>
          <a:xfrm>
            <a:off x="5256029" y="4277832"/>
            <a:ext cx="298480" cy="307777"/>
          </a:xfrm>
          <a:prstGeom prst="rect">
            <a:avLst/>
          </a:prstGeom>
          <a:noFill/>
          <a:ln>
            <a:solidFill>
              <a:srgbClr val="FF0000"/>
            </a:solidFill>
          </a:ln>
        </p:spPr>
        <p:txBody>
          <a:bodyPr wrap="none" rtlCol="0">
            <a:spAutoFit/>
          </a:bodyPr>
          <a:lstStyle/>
          <a:p>
            <a:r>
              <a:rPr lang="en-US" sz="1400" dirty="0" smtClean="0">
                <a:solidFill>
                  <a:srgbClr val="FF0000"/>
                </a:solidFill>
              </a:rPr>
              <a:t>2</a:t>
            </a:r>
            <a:endParaRPr lang="en-US" sz="1400" dirty="0">
              <a:solidFill>
                <a:srgbClr val="FF0000"/>
              </a:solidFill>
            </a:endParaRPr>
          </a:p>
        </p:txBody>
      </p:sp>
      <p:sp>
        <p:nvSpPr>
          <p:cNvPr id="12" name="Slide Number Placeholder 11"/>
          <p:cNvSpPr>
            <a:spLocks noGrp="1"/>
          </p:cNvSpPr>
          <p:nvPr>
            <p:ph type="sldNum" sz="quarter" idx="11"/>
          </p:nvPr>
        </p:nvSpPr>
        <p:spPr/>
        <p:txBody>
          <a:bodyPr/>
          <a:lstStyle/>
          <a:p>
            <a:pPr>
              <a:defRPr/>
            </a:pPr>
            <a:fld id="{D02EE386-C9BD-4FB7-9577-6096B5320EC4}"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Concurrency analysis</a:t>
            </a:r>
            <a:br>
              <a:rPr lang="en-US" sz="4000" dirty="0" smtClean="0"/>
            </a:br>
            <a:r>
              <a:rPr lang="en-US" sz="2400" i="1" dirty="0" smtClean="0"/>
              <a:t>two-stage MIPS pipeline – the first attempt</a:t>
            </a:r>
            <a:endParaRPr lang="en-US" sz="4000" dirty="0"/>
          </a:p>
        </p:txBody>
      </p:sp>
      <p:sp>
        <p:nvSpPr>
          <p:cNvPr id="3" name="Content Placeholder 2"/>
          <p:cNvSpPr>
            <a:spLocks noGrp="1"/>
          </p:cNvSpPr>
          <p:nvPr>
            <p:ph idx="1"/>
          </p:nvPr>
        </p:nvSpPr>
        <p:spPr>
          <a:xfrm>
            <a:off x="614914" y="1522229"/>
            <a:ext cx="8029355" cy="5165650"/>
          </a:xfrm>
        </p:spPr>
        <p:txBody>
          <a:bodyPr/>
          <a:lstStyle/>
          <a:p>
            <a:r>
              <a:rPr lang="en-US" sz="2400" dirty="0" smtClean="0"/>
              <a:t>In the current example, </a:t>
            </a:r>
            <a:r>
              <a:rPr lang="en-US" sz="2400" dirty="0" err="1" smtClean="0"/>
              <a:t>doFetch</a:t>
            </a:r>
            <a:r>
              <a:rPr lang="en-US" sz="2400" dirty="0" smtClean="0"/>
              <a:t> reads and updates pc and </a:t>
            </a:r>
            <a:r>
              <a:rPr lang="en-US" sz="2400" dirty="0" err="1" smtClean="0"/>
              <a:t>enqueues</a:t>
            </a:r>
            <a:r>
              <a:rPr lang="en-US" sz="2400" dirty="0" smtClean="0"/>
              <a:t> into </a:t>
            </a:r>
            <a:r>
              <a:rPr lang="en-US" sz="2400" dirty="0" err="1" smtClean="0"/>
              <a:t>ir</a:t>
            </a:r>
            <a:r>
              <a:rPr lang="en-US" sz="2400" dirty="0" smtClean="0"/>
              <a:t>; </a:t>
            </a:r>
            <a:r>
              <a:rPr lang="en-US" sz="2400" dirty="0" err="1" smtClean="0"/>
              <a:t>doExecute</a:t>
            </a:r>
            <a:r>
              <a:rPr lang="en-US" sz="2400" dirty="0" smtClean="0"/>
              <a:t> </a:t>
            </a:r>
            <a:r>
              <a:rPr lang="en-US" sz="2400" dirty="0" err="1" smtClean="0"/>
              <a:t>dequeues</a:t>
            </a:r>
            <a:r>
              <a:rPr lang="en-US" sz="2400" dirty="0" smtClean="0"/>
              <a:t> </a:t>
            </a:r>
            <a:r>
              <a:rPr lang="en-US" sz="2400" dirty="0" err="1" smtClean="0"/>
              <a:t>ir</a:t>
            </a:r>
            <a:r>
              <a:rPr lang="en-US" sz="2400" dirty="0" smtClean="0"/>
              <a:t> and sometime also updates pc and clears </a:t>
            </a:r>
            <a:r>
              <a:rPr lang="en-US" sz="2400" dirty="0" err="1" smtClean="0"/>
              <a:t>ir</a:t>
            </a:r>
            <a:endParaRPr lang="en-US" sz="2400" dirty="0" smtClean="0"/>
          </a:p>
          <a:p>
            <a:r>
              <a:rPr lang="en-US" sz="2400" dirty="0" smtClean="0"/>
              <a:t>suppose we want </a:t>
            </a:r>
            <a:r>
              <a:rPr lang="en-US" sz="2400" dirty="0" err="1" smtClean="0"/>
              <a:t>doExecute</a:t>
            </a:r>
            <a:r>
              <a:rPr lang="en-US" sz="2400" dirty="0" smtClean="0"/>
              <a:t> &lt; </a:t>
            </a:r>
            <a:r>
              <a:rPr lang="en-US" sz="2400" dirty="0" err="1" smtClean="0"/>
              <a:t>doFetch</a:t>
            </a:r>
            <a:r>
              <a:rPr lang="en-US" sz="2400" dirty="0" smtClean="0"/>
              <a:t> then consider two cases:</a:t>
            </a:r>
          </a:p>
          <a:p>
            <a:pPr lvl="1"/>
            <a:r>
              <a:rPr lang="en-US" sz="2000" dirty="0" smtClean="0"/>
              <a:t>pc is corrected by </a:t>
            </a:r>
            <a:r>
              <a:rPr lang="en-US" sz="2000" dirty="0" err="1" smtClean="0"/>
              <a:t>doExecute</a:t>
            </a:r>
            <a:r>
              <a:rPr lang="en-US" sz="2000" dirty="0" smtClean="0"/>
              <a:t> </a:t>
            </a:r>
            <a:r>
              <a:rPr lang="en-US" sz="2000" dirty="0" smtClean="0">
                <a:sym typeface="Symbol"/>
              </a:rPr>
              <a:t> </a:t>
            </a:r>
            <a:r>
              <a:rPr lang="en-US" sz="2000" dirty="0" smtClean="0"/>
              <a:t>conflict </a:t>
            </a:r>
            <a:r>
              <a:rPr lang="en-US" sz="2000" dirty="0" smtClean="0">
                <a:sym typeface="Symbol"/>
              </a:rPr>
              <a:t> fire</a:t>
            </a:r>
            <a:r>
              <a:rPr lang="en-US" sz="2000" dirty="0" smtClean="0"/>
              <a:t> only the </a:t>
            </a:r>
            <a:r>
              <a:rPr lang="en-US" sz="2000" dirty="0" err="1" smtClean="0"/>
              <a:t>doExecute</a:t>
            </a:r>
            <a:r>
              <a:rPr lang="en-US" sz="2000" dirty="0" smtClean="0"/>
              <a:t> rule</a:t>
            </a:r>
          </a:p>
          <a:p>
            <a:pPr lvl="1"/>
            <a:r>
              <a:rPr lang="en-US" sz="2000" dirty="0" smtClean="0"/>
              <a:t>pc is not corrected by </a:t>
            </a:r>
            <a:r>
              <a:rPr lang="en-US" sz="2000" dirty="0" err="1" smtClean="0"/>
              <a:t>doExecute</a:t>
            </a:r>
            <a:r>
              <a:rPr lang="en-US" sz="2000" dirty="0" smtClean="0"/>
              <a:t> </a:t>
            </a:r>
            <a:r>
              <a:rPr lang="en-US" sz="2000" dirty="0" smtClean="0">
                <a:sym typeface="Symbol"/>
              </a:rPr>
              <a:t> no </a:t>
            </a:r>
            <a:r>
              <a:rPr lang="en-US" sz="2000" dirty="0" smtClean="0"/>
              <a:t>conflict </a:t>
            </a:r>
            <a:r>
              <a:rPr lang="en-US" sz="2000" dirty="0" smtClean="0">
                <a:sym typeface="Symbol"/>
              </a:rPr>
              <a:t> </a:t>
            </a:r>
            <a:r>
              <a:rPr lang="en-US" sz="2000" dirty="0" smtClean="0"/>
              <a:t>fire both the rules</a:t>
            </a:r>
          </a:p>
          <a:p>
            <a:r>
              <a:rPr lang="en-US" sz="2400" dirty="0" smtClean="0"/>
              <a:t>Bluespec compiler would not allow these rules to fire in parallel because in general it cannot do such analysis in the presence of conditionals </a:t>
            </a:r>
          </a:p>
        </p:txBody>
      </p:sp>
      <p:sp>
        <p:nvSpPr>
          <p:cNvPr id="10" name="Date Placeholder 9"/>
          <p:cNvSpPr>
            <a:spLocks noGrp="1"/>
          </p:cNvSpPr>
          <p:nvPr>
            <p:ph type="dt" sz="half" idx="10"/>
          </p:nvPr>
        </p:nvSpPr>
        <p:spPr/>
        <p:txBody>
          <a:bodyPr/>
          <a:lstStyle/>
          <a:p>
            <a:pPr>
              <a:defRPr/>
            </a:pPr>
            <a:r>
              <a:rPr lang="en-US" smtClean="0"/>
              <a:t>1/9/2013</a:t>
            </a:r>
            <a:endParaRPr lang="en-US" dirty="0"/>
          </a:p>
        </p:txBody>
      </p:sp>
      <p:sp>
        <p:nvSpPr>
          <p:cNvPr id="12" name="Footer Placeholder 11"/>
          <p:cNvSpPr>
            <a:spLocks noGrp="1"/>
          </p:cNvSpPr>
          <p:nvPr>
            <p:ph type="ftr" sz="quarter" idx="12"/>
          </p:nvPr>
        </p:nvSpPr>
        <p:spPr/>
        <p:txBody>
          <a:bodyPr/>
          <a:lstStyle/>
          <a:p>
            <a:pPr>
              <a:defRPr/>
            </a:pPr>
            <a:r>
              <a:rPr lang="en-US" smtClean="0"/>
              <a:t>Bluespec at Beihang</a:t>
            </a:r>
            <a:endParaRPr lang="en-US" dirty="0"/>
          </a:p>
        </p:txBody>
      </p:sp>
      <p:sp>
        <p:nvSpPr>
          <p:cNvPr id="7" name="Slide Number Placeholder 6"/>
          <p:cNvSpPr>
            <a:spLocks noGrp="1"/>
          </p:cNvSpPr>
          <p:nvPr>
            <p:ph type="sldNum" sz="quarter" idx="11"/>
          </p:nvPr>
        </p:nvSpPr>
        <p:spPr/>
        <p:txBody>
          <a:bodyPr/>
          <a:lstStyle/>
          <a:p>
            <a:pPr>
              <a:defRPr/>
            </a:pPr>
            <a:fld id="{D02EE386-C9BD-4FB7-9577-6096B5320EC4}" type="slidenum">
              <a:rPr lang="en-US" smtClean="0"/>
              <a:pPr>
                <a:defRPr/>
              </a:pPr>
              <a:t>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4"/>
          <p:cNvSpPr>
            <a:spLocks noGrp="1" noChangeArrowheads="1"/>
          </p:cNvSpPr>
          <p:nvPr>
            <p:ph type="title" idx="4294967295"/>
          </p:nvPr>
        </p:nvSpPr>
        <p:spPr/>
        <p:txBody>
          <a:bodyPr/>
          <a:lstStyle/>
          <a:p>
            <a:pPr eaLnBrk="1" hangingPunct="1"/>
            <a:r>
              <a:rPr lang="en-US" sz="3600" dirty="0" smtClean="0"/>
              <a:t>Rewriting the 2-stage pipeline </a:t>
            </a:r>
            <a:br>
              <a:rPr lang="en-US" sz="3600" dirty="0" smtClean="0"/>
            </a:br>
            <a:r>
              <a:rPr lang="en-US" sz="3600" dirty="0" smtClean="0"/>
              <a:t>SMIPS (Harvard) </a:t>
            </a:r>
            <a:r>
              <a:rPr lang="en-US" sz="2400" i="1" dirty="0" smtClean="0"/>
              <a:t>single rule; not correct</a:t>
            </a:r>
            <a:endParaRPr lang="en-US" sz="2800" i="1" dirty="0" smtClean="0"/>
          </a:p>
        </p:txBody>
      </p:sp>
      <p:sp>
        <p:nvSpPr>
          <p:cNvPr id="57346" name="Rectangle 3" descr="Rectangle: Click to edit Master text styles&#10;Second level&#10;Third level&#10;Fourth level&#10;Fifth level"/>
          <p:cNvSpPr txBox="1">
            <a:spLocks noChangeArrowheads="1"/>
          </p:cNvSpPr>
          <p:nvPr/>
        </p:nvSpPr>
        <p:spPr bwMode="auto">
          <a:xfrm>
            <a:off x="600074" y="1552575"/>
            <a:ext cx="8543925" cy="5084763"/>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r>
              <a:rPr lang="en-US" b="1" dirty="0">
                <a:latin typeface="Courier New" pitchFamily="49" charset="0"/>
                <a:cs typeface="Courier New" pitchFamily="49" charset="0"/>
              </a:rPr>
              <a:t>module</a:t>
            </a:r>
            <a:r>
              <a:rPr lang="en-US" dirty="0">
                <a:latin typeface="Courier New" pitchFamily="49" charset="0"/>
                <a:cs typeface="Courier New" pitchFamily="49" charset="0"/>
              </a:rPr>
              <a:t> </a:t>
            </a:r>
            <a:r>
              <a:rPr lang="en-US" dirty="0" err="1">
                <a:latin typeface="Courier New" pitchFamily="49" charset="0"/>
                <a:cs typeface="Courier New" pitchFamily="49" charset="0"/>
              </a:rPr>
              <a:t>mkProc</a:t>
            </a:r>
            <a:r>
              <a:rPr lang="en-US" dirty="0">
                <a:latin typeface="Courier New" pitchFamily="49" charset="0"/>
                <a:cs typeface="Courier New" pitchFamily="49" charset="0"/>
              </a:rPr>
              <a:t>(Proc);</a:t>
            </a: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Reg</a:t>
            </a:r>
            <a:r>
              <a:rPr lang="en-US" dirty="0">
                <a:latin typeface="Courier New" pitchFamily="49" charset="0"/>
                <a:cs typeface="Courier New" pitchFamily="49" charset="0"/>
              </a:rPr>
              <a:t>#(</a:t>
            </a:r>
            <a:r>
              <a:rPr lang="en-US" dirty="0" err="1">
                <a:latin typeface="Courier New" pitchFamily="49" charset="0"/>
                <a:cs typeface="Courier New" pitchFamily="49" charset="0"/>
              </a:rPr>
              <a:t>Addr</a:t>
            </a:r>
            <a:r>
              <a:rPr lang="en-US" dirty="0">
                <a:latin typeface="Courier New" pitchFamily="49" charset="0"/>
                <a:cs typeface="Courier New" pitchFamily="49" charset="0"/>
              </a:rPr>
              <a:t>)        pc &lt;- </a:t>
            </a:r>
            <a:r>
              <a:rPr lang="en-US" dirty="0" err="1">
                <a:latin typeface="Courier New" pitchFamily="49" charset="0"/>
                <a:cs typeface="Courier New" pitchFamily="49" charset="0"/>
              </a:rPr>
              <a:t>mkRegU</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RFile</a:t>
            </a:r>
            <a:r>
              <a:rPr lang="en-US" dirty="0">
                <a:latin typeface="Courier New" pitchFamily="49" charset="0"/>
                <a:cs typeface="Courier New" pitchFamily="49" charset="0"/>
              </a:rPr>
              <a:t>             </a:t>
            </a:r>
            <a:r>
              <a:rPr lang="en-US" dirty="0" err="1">
                <a:latin typeface="Courier New" pitchFamily="49" charset="0"/>
                <a:cs typeface="Courier New" pitchFamily="49" charset="0"/>
              </a:rPr>
              <a:t>rf</a:t>
            </a:r>
            <a:r>
              <a:rPr lang="en-US" dirty="0">
                <a:latin typeface="Courier New" pitchFamily="49" charset="0"/>
                <a:cs typeface="Courier New" pitchFamily="49" charset="0"/>
              </a:rPr>
              <a:t> &lt;- </a:t>
            </a:r>
            <a:r>
              <a:rPr lang="en-US" dirty="0" err="1">
                <a:latin typeface="Courier New" pitchFamily="49" charset="0"/>
                <a:cs typeface="Courier New" pitchFamily="49" charset="0"/>
              </a:rPr>
              <a:t>mkRFile</a:t>
            </a:r>
            <a:r>
              <a:rPr lang="en-US" dirty="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IMemory</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iMem</a:t>
            </a:r>
            <a:r>
              <a:rPr lang="en-US" dirty="0" smtClean="0">
                <a:latin typeface="Courier New" pitchFamily="49" charset="0"/>
                <a:cs typeface="Courier New" pitchFamily="49" charset="0"/>
              </a:rPr>
              <a:t> </a:t>
            </a:r>
            <a:r>
              <a:rPr lang="en-US" dirty="0">
                <a:latin typeface="Courier New" pitchFamily="49" charset="0"/>
                <a:cs typeface="Courier New" pitchFamily="49" charset="0"/>
              </a:rPr>
              <a:t>&lt;- </a:t>
            </a:r>
            <a:r>
              <a:rPr lang="en-US" dirty="0" err="1" smtClean="0">
                <a:latin typeface="Courier New" pitchFamily="49" charset="0"/>
                <a:cs typeface="Courier New" pitchFamily="49" charset="0"/>
              </a:rPr>
              <a:t>mkIMemory</a:t>
            </a:r>
            <a:r>
              <a:rPr lang="en-US" dirty="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DMemory</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dMem</a:t>
            </a:r>
            <a:r>
              <a:rPr lang="en-US" dirty="0" smtClean="0">
                <a:latin typeface="Courier New" pitchFamily="49" charset="0"/>
                <a:cs typeface="Courier New" pitchFamily="49" charset="0"/>
              </a:rPr>
              <a:t> &lt;- </a:t>
            </a:r>
            <a:r>
              <a:rPr lang="en-US" dirty="0" err="1" smtClean="0">
                <a:latin typeface="Courier New" pitchFamily="49" charset="0"/>
                <a:cs typeface="Courier New" pitchFamily="49" charset="0"/>
              </a:rPr>
              <a:t>mkDMemory</a:t>
            </a:r>
            <a:r>
              <a:rPr lang="en-US" dirty="0" smtClean="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PipeReg</a:t>
            </a:r>
            <a:r>
              <a:rPr lang="en-US" dirty="0" smtClean="0">
                <a:latin typeface="Courier New" pitchFamily="49" charset="0"/>
                <a:cs typeface="Courier New" pitchFamily="49" charset="0"/>
              </a:rPr>
              <a:t>#(TypeFetch2Decode) </a:t>
            </a:r>
            <a:r>
              <a:rPr lang="en-US" dirty="0" err="1" smtClean="0">
                <a:latin typeface="Courier New" pitchFamily="49" charset="0"/>
                <a:cs typeface="Courier New" pitchFamily="49" charset="0"/>
              </a:rPr>
              <a:t>ir</a:t>
            </a:r>
            <a:r>
              <a:rPr lang="en-US" dirty="0" smtClean="0">
                <a:latin typeface="Courier New" pitchFamily="49" charset="0"/>
                <a:cs typeface="Courier New" pitchFamily="49" charset="0"/>
              </a:rPr>
              <a:t> </a:t>
            </a:r>
            <a:r>
              <a:rPr lang="en-US" dirty="0">
                <a:latin typeface="Courier New" pitchFamily="49" charset="0"/>
                <a:cs typeface="Courier New" pitchFamily="49" charset="0"/>
              </a:rPr>
              <a:t>&lt;- </a:t>
            </a:r>
            <a:r>
              <a:rPr lang="en-US" dirty="0" err="1">
                <a:latin typeface="Courier New" pitchFamily="49" charset="0"/>
                <a:cs typeface="Courier New" pitchFamily="49" charset="0"/>
              </a:rPr>
              <a:t>mkPipeReg</a:t>
            </a:r>
            <a:r>
              <a:rPr lang="en-US" dirty="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endParaRPr lang="en-US" dirty="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endParaRPr lang="en-US" dirty="0" smtClean="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dirty="0" smtClean="0">
                <a:latin typeface="Courier New" pitchFamily="49" charset="0"/>
                <a:cs typeface="Courier New" pitchFamily="49" charset="0"/>
              </a:rPr>
              <a:t>  </a:t>
            </a:r>
            <a:r>
              <a:rPr lang="en-US" b="1" dirty="0">
                <a:latin typeface="Courier New" pitchFamily="49" charset="0"/>
                <a:cs typeface="Courier New" pitchFamily="49" charset="0"/>
              </a:rPr>
              <a:t>rule</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doProc</a:t>
            </a:r>
            <a:r>
              <a:rPr lang="en-US" dirty="0" smtClean="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smtClean="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if</a:t>
            </a:r>
            <a:r>
              <a:rPr lang="en-US" dirty="0" smtClean="0">
                <a:solidFill>
                  <a:srgbClr val="FF0000"/>
                </a:solidFill>
                <a:latin typeface="Courier New" pitchFamily="49" charset="0"/>
                <a:cs typeface="Courier New" pitchFamily="49" charset="0"/>
              </a:rPr>
              <a:t>(</a:t>
            </a:r>
            <a:r>
              <a:rPr lang="en-US" dirty="0" err="1" smtClean="0">
                <a:solidFill>
                  <a:srgbClr val="FF0000"/>
                </a:solidFill>
                <a:latin typeface="Courier New" pitchFamily="49" charset="0"/>
                <a:cs typeface="Courier New" pitchFamily="49" charset="0"/>
              </a:rPr>
              <a:t>isValid</a:t>
            </a:r>
            <a:r>
              <a:rPr lang="en-US" dirty="0" smtClean="0">
                <a:solidFill>
                  <a:srgbClr val="FF0000"/>
                </a:solidFill>
                <a:latin typeface="Courier New" pitchFamily="49" charset="0"/>
                <a:cs typeface="Courier New" pitchFamily="49" charset="0"/>
              </a:rPr>
              <a:t>(</a:t>
            </a:r>
            <a:r>
              <a:rPr lang="en-US" dirty="0" err="1" smtClean="0">
                <a:solidFill>
                  <a:srgbClr val="FF0000"/>
                </a:solidFill>
                <a:latin typeface="Courier New" pitchFamily="49" charset="0"/>
                <a:cs typeface="Courier New" pitchFamily="49" charset="0"/>
              </a:rPr>
              <a:t>brTaken</a:t>
            </a:r>
            <a:r>
              <a:rPr lang="en-US" dirty="0" smtClean="0">
                <a:solidFill>
                  <a:srgbClr val="FF0000"/>
                </a:solidFill>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begin</a:t>
            </a:r>
            <a:r>
              <a:rPr lang="en-US" dirty="0" smtClean="0">
                <a:solidFill>
                  <a:srgbClr val="FF0000"/>
                </a:solidFill>
                <a:latin typeface="Courier New" pitchFamily="49" charset="0"/>
                <a:cs typeface="Courier New" pitchFamily="49" charset="0"/>
              </a:rPr>
              <a:t> pc &lt;= </a:t>
            </a:r>
            <a:r>
              <a:rPr lang="en-US" dirty="0" err="1" smtClean="0">
                <a:solidFill>
                  <a:srgbClr val="FF0000"/>
                </a:solidFill>
                <a:latin typeface="Courier New" pitchFamily="49" charset="0"/>
                <a:cs typeface="Courier New" pitchFamily="49" charset="0"/>
              </a:rPr>
              <a:t>fromMaybe</a:t>
            </a:r>
            <a:r>
              <a:rPr lang="en-US" dirty="0" smtClean="0">
                <a:solidFill>
                  <a:srgbClr val="FF0000"/>
                </a:solidFill>
                <a:latin typeface="Courier New" pitchFamily="49" charset="0"/>
                <a:cs typeface="Courier New" pitchFamily="49" charset="0"/>
              </a:rPr>
              <a:t>(</a:t>
            </a:r>
            <a:r>
              <a:rPr lang="en-US" dirty="0" err="1" smtClean="0">
                <a:solidFill>
                  <a:srgbClr val="FF0000"/>
                </a:solidFill>
                <a:latin typeface="Courier New" pitchFamily="49" charset="0"/>
                <a:cs typeface="Courier New" pitchFamily="49" charset="0"/>
              </a:rPr>
              <a:t>brTaken</a:t>
            </a:r>
            <a:r>
              <a:rPr lang="en-US" dirty="0" smtClean="0">
                <a:solidFill>
                  <a:srgbClr val="FF0000"/>
                </a:solidFill>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ir.clear</a:t>
            </a: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end</a:t>
            </a:r>
          </a:p>
          <a:p>
            <a:pPr marL="342900" indent="-342900">
              <a:lnSpc>
                <a:spcPct val="90000"/>
              </a:lnSpc>
              <a:spcBef>
                <a:spcPct val="20000"/>
              </a:spcBef>
              <a:buClr>
                <a:schemeClr val="hlink"/>
              </a:buClr>
              <a:buSzPct val="110000"/>
              <a:buFont typeface="Wingdings" pitchFamily="2" charset="2"/>
              <a:buNone/>
            </a:pPr>
            <a:r>
              <a:rPr lang="en-US" b="1" dirty="0" smtClean="0">
                <a:latin typeface="Courier New" pitchFamily="49" charset="0"/>
                <a:cs typeface="Courier New" pitchFamily="49" charset="0"/>
              </a:rPr>
              <a:t>   else if</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ir.notFull</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begin</a:t>
            </a:r>
            <a:endParaRPr lang="en-US" b="1" dirty="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let</a:t>
            </a:r>
            <a:r>
              <a:rPr lang="en-US" dirty="0" smtClean="0">
                <a:latin typeface="Courier New" pitchFamily="49" charset="0"/>
                <a:cs typeface="Courier New" pitchFamily="49" charset="0"/>
              </a:rPr>
              <a:t> inst = iMem.req(pc);</a:t>
            </a:r>
            <a:endParaRPr lang="en-US" dirty="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ir.enq(TypeFetch2Decode{pc</a:t>
            </a:r>
            <a:r>
              <a:rPr lang="en-US" dirty="0">
                <a:latin typeface="Courier New" pitchFamily="49" charset="0"/>
                <a:cs typeface="Courier New" pitchFamily="49" charset="0"/>
              </a:rPr>
              <a:t>: pc</a:t>
            </a:r>
            <a:r>
              <a:rPr lang="en-US" dirty="0" smtClean="0">
                <a:latin typeface="Courier New" pitchFamily="49" charset="0"/>
                <a:cs typeface="Courier New" pitchFamily="49" charset="0"/>
              </a:rPr>
              <a:t>, inst</a:t>
            </a:r>
            <a:r>
              <a:rPr lang="en-US" dirty="0">
                <a:latin typeface="Courier New" pitchFamily="49" charset="0"/>
                <a:cs typeface="Courier New" pitchFamily="49" charset="0"/>
              </a:rPr>
              <a:t>: inst</a:t>
            </a:r>
            <a:r>
              <a:rPr lang="en-US" dirty="0" smtClean="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smtClean="0">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pc &lt;= pc+4; </a:t>
            </a:r>
            <a:r>
              <a:rPr lang="en-US" b="1" dirty="0" smtClean="0">
                <a:latin typeface="Courier New" pitchFamily="49" charset="0"/>
                <a:cs typeface="Courier New" pitchFamily="49" charset="0"/>
              </a:rPr>
              <a:t>end </a:t>
            </a:r>
            <a:r>
              <a:rPr lang="en-US" b="1" dirty="0" smtClean="0">
                <a:solidFill>
                  <a:schemeClr val="tx1">
                    <a:lumMod val="40000"/>
                    <a:lumOff val="60000"/>
                  </a:schemeClr>
                </a:solidFill>
                <a:latin typeface="Courier New" pitchFamily="49" charset="0"/>
                <a:cs typeface="Courier New" pitchFamily="49" charset="0"/>
              </a:rPr>
              <a:t>else </a:t>
            </a:r>
            <a:r>
              <a:rPr lang="en-US" dirty="0" smtClean="0">
                <a:solidFill>
                  <a:schemeClr val="tx1">
                    <a:lumMod val="40000"/>
                    <a:lumOff val="60000"/>
                  </a:schemeClr>
                </a:solidFill>
                <a:latin typeface="Courier New" pitchFamily="49" charset="0"/>
                <a:cs typeface="Courier New" pitchFamily="49" charset="0"/>
              </a:rPr>
              <a:t>pc &lt;= pc;</a:t>
            </a:r>
            <a:endParaRPr lang="en-US" b="1" dirty="0" smtClean="0">
              <a:solidFill>
                <a:schemeClr val="tx1">
                  <a:lumMod val="40000"/>
                  <a:lumOff val="60000"/>
                </a:schemeClr>
              </a:solidFill>
              <a:latin typeface="Courier New" pitchFamily="49" charset="0"/>
              <a:cs typeface="Courier New" pitchFamily="49" charset="0"/>
            </a:endParaRPr>
          </a:p>
        </p:txBody>
      </p:sp>
      <p:sp>
        <p:nvSpPr>
          <p:cNvPr id="57347" name="Rectangle 3" descr="Rectangle: Click to edit Master text styles&#10;Second level&#10;Third level&#10;Fourth level&#10;Fifth level"/>
          <p:cNvSpPr txBox="1">
            <a:spLocks noChangeArrowheads="1"/>
          </p:cNvSpPr>
          <p:nvPr/>
        </p:nvSpPr>
        <p:spPr bwMode="auto">
          <a:xfrm>
            <a:off x="520700" y="1482725"/>
            <a:ext cx="8256588" cy="4552950"/>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endParaRPr lang="en-US" sz="1600">
              <a:latin typeface="Courier New" pitchFamily="49" charset="0"/>
              <a:cs typeface="Courier New" pitchFamily="49" charset="0"/>
            </a:endParaRPr>
          </a:p>
        </p:txBody>
      </p:sp>
      <p:sp>
        <p:nvSpPr>
          <p:cNvPr id="17" name="TextBox 16"/>
          <p:cNvSpPr txBox="1"/>
          <p:nvPr/>
        </p:nvSpPr>
        <p:spPr>
          <a:xfrm>
            <a:off x="318977" y="4253023"/>
            <a:ext cx="348172" cy="400110"/>
          </a:xfrm>
          <a:prstGeom prst="rect">
            <a:avLst/>
          </a:prstGeom>
          <a:noFill/>
          <a:ln>
            <a:solidFill>
              <a:schemeClr val="tx1"/>
            </a:solidFill>
          </a:ln>
        </p:spPr>
        <p:txBody>
          <a:bodyPr wrap="none" rtlCol="0">
            <a:spAutoFit/>
          </a:bodyPr>
          <a:lstStyle/>
          <a:p>
            <a:r>
              <a:rPr lang="en-US" dirty="0" smtClean="0"/>
              <a:t>1</a:t>
            </a:r>
            <a:endParaRPr lang="en-US" dirty="0"/>
          </a:p>
        </p:txBody>
      </p:sp>
      <p:sp>
        <p:nvSpPr>
          <p:cNvPr id="11" name="TextBox 10"/>
          <p:cNvSpPr txBox="1"/>
          <p:nvPr/>
        </p:nvSpPr>
        <p:spPr>
          <a:xfrm>
            <a:off x="723014" y="3551276"/>
            <a:ext cx="8420986" cy="707886"/>
          </a:xfrm>
          <a:prstGeom prst="rect">
            <a:avLst/>
          </a:prstGeom>
          <a:noFill/>
          <a:ln>
            <a:solidFill>
              <a:srgbClr val="FF0000"/>
            </a:solidFill>
          </a:ln>
        </p:spPr>
        <p:txBody>
          <a:bodyPr wrap="square" rtlCol="0">
            <a:spAutoFit/>
          </a:bodyPr>
          <a:lstStyle/>
          <a:p>
            <a:r>
              <a:rPr lang="en-US" dirty="0" smtClean="0"/>
              <a:t>Let </a:t>
            </a:r>
            <a:r>
              <a:rPr lang="en-US" dirty="0" err="1" smtClean="0">
                <a:solidFill>
                  <a:srgbClr val="FF0000"/>
                </a:solidFill>
                <a:latin typeface="Courier New" pitchFamily="49" charset="0"/>
                <a:cs typeface="Courier New" pitchFamily="49" charset="0"/>
              </a:rPr>
              <a:t>brTaken</a:t>
            </a:r>
            <a:r>
              <a:rPr lang="en-US" dirty="0" smtClean="0">
                <a:solidFill>
                  <a:srgbClr val="FF0000"/>
                </a:solidFill>
                <a:latin typeface="Courier New" pitchFamily="49" charset="0"/>
                <a:cs typeface="Courier New" pitchFamily="49" charset="0"/>
              </a:rPr>
              <a:t> </a:t>
            </a:r>
            <a:r>
              <a:rPr lang="en-US" dirty="0" smtClean="0"/>
              <a:t>be a Maybe type variable to carry information from Execute to Fetch about whether the branch was taken or not</a:t>
            </a:r>
            <a:endParaRPr lang="en-US" dirty="0"/>
          </a:p>
        </p:txBody>
      </p:sp>
      <p:sp>
        <p:nvSpPr>
          <p:cNvPr id="16" name="Date Placeholder 15"/>
          <p:cNvSpPr>
            <a:spLocks noGrp="1"/>
          </p:cNvSpPr>
          <p:nvPr>
            <p:ph type="dt" sz="half" idx="10"/>
          </p:nvPr>
        </p:nvSpPr>
        <p:spPr/>
        <p:txBody>
          <a:bodyPr/>
          <a:lstStyle/>
          <a:p>
            <a:pPr>
              <a:defRPr/>
            </a:pPr>
            <a:r>
              <a:rPr lang="en-US" smtClean="0"/>
              <a:t>1/9/2013</a:t>
            </a:r>
            <a:endParaRPr lang="en-US" dirty="0"/>
          </a:p>
        </p:txBody>
      </p:sp>
      <p:sp>
        <p:nvSpPr>
          <p:cNvPr id="19" name="Footer Placeholder 18"/>
          <p:cNvSpPr>
            <a:spLocks noGrp="1"/>
          </p:cNvSpPr>
          <p:nvPr>
            <p:ph type="ftr" sz="quarter" idx="12"/>
          </p:nvPr>
        </p:nvSpPr>
        <p:spPr/>
        <p:txBody>
          <a:bodyPr/>
          <a:lstStyle/>
          <a:p>
            <a:pPr>
              <a:defRPr/>
            </a:pPr>
            <a:r>
              <a:rPr lang="en-US" smtClean="0"/>
              <a:t>Bluespec at Beihang</a:t>
            </a:r>
            <a:endParaRPr lang="en-US" dirty="0"/>
          </a:p>
        </p:txBody>
      </p:sp>
      <p:sp>
        <p:nvSpPr>
          <p:cNvPr id="10" name="Slide Number Placeholder 9"/>
          <p:cNvSpPr>
            <a:spLocks noGrp="1"/>
          </p:cNvSpPr>
          <p:nvPr>
            <p:ph type="sldNum" sz="quarter" idx="11"/>
          </p:nvPr>
        </p:nvSpPr>
        <p:spPr/>
        <p:txBody>
          <a:bodyPr/>
          <a:lstStyle/>
          <a:p>
            <a:pPr>
              <a:defRPr/>
            </a:pPr>
            <a:fld id="{D02EE386-C9BD-4FB7-9577-6096B5320EC4}"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4"/>
          <p:cNvSpPr>
            <a:spLocks noGrp="1" noChangeArrowheads="1"/>
          </p:cNvSpPr>
          <p:nvPr>
            <p:ph type="title" idx="4294967295"/>
          </p:nvPr>
        </p:nvSpPr>
        <p:spPr/>
        <p:txBody>
          <a:bodyPr/>
          <a:lstStyle/>
          <a:p>
            <a:pPr eaLnBrk="1" hangingPunct="1"/>
            <a:r>
              <a:rPr lang="en-US" sz="3600" dirty="0" smtClean="0"/>
              <a:t>Rewriting 2-stage pipeline </a:t>
            </a:r>
            <a:br>
              <a:rPr lang="en-US" sz="3600" dirty="0" smtClean="0"/>
            </a:br>
            <a:r>
              <a:rPr lang="en-US" sz="3600" dirty="0" smtClean="0"/>
              <a:t>SMIPS (Harvard) </a:t>
            </a:r>
            <a:r>
              <a:rPr lang="en-US" sz="2400" i="1" dirty="0" smtClean="0"/>
              <a:t>single rule; not correct</a:t>
            </a:r>
            <a:endParaRPr lang="en-US" sz="3600" dirty="0" smtClean="0"/>
          </a:p>
        </p:txBody>
      </p:sp>
      <p:sp>
        <p:nvSpPr>
          <p:cNvPr id="59394" name="Rectangle 3" descr="Rectangle: Click to edit Master text styles&#10;Second level&#10;Third level&#10;Fourth level&#10;Fifth level"/>
          <p:cNvSpPr txBox="1">
            <a:spLocks noChangeArrowheads="1"/>
          </p:cNvSpPr>
          <p:nvPr/>
        </p:nvSpPr>
        <p:spPr bwMode="auto">
          <a:xfrm>
            <a:off x="723900" y="1495425"/>
            <a:ext cx="8296275" cy="5048250"/>
          </a:xfrm>
          <a:prstGeom prst="rect">
            <a:avLst/>
          </a:prstGeom>
          <a:noFill/>
          <a:ln w="9525">
            <a:noFill/>
            <a:miter lim="800000"/>
            <a:headEnd/>
            <a:tailEnd/>
          </a:ln>
        </p:spPr>
        <p:txBody>
          <a:bodyPr/>
          <a:lstStyle/>
          <a:p>
            <a:pPr>
              <a:buClr>
                <a:schemeClr val="hlink"/>
              </a:buClr>
              <a:buSzPct val="110000"/>
              <a:buFont typeface="Wingdings" pitchFamily="2" charset="2"/>
              <a:buNone/>
            </a:pPr>
            <a:r>
              <a:rPr lang="en-US" sz="1800" b="1" dirty="0" smtClean="0">
                <a:latin typeface="Courier New" pitchFamily="49" charset="0"/>
                <a:cs typeface="Courier New" pitchFamily="49" charset="0"/>
              </a:rPr>
              <a:t>   if</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ir.notEmpty</a:t>
            </a: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begin </a:t>
            </a:r>
            <a:endParaRPr lang="en-US" sz="1800" b="1" dirty="0">
              <a:latin typeface="Courier New" pitchFamily="49" charset="0"/>
              <a:cs typeface="Courier New" pitchFamily="49" charset="0"/>
            </a:endParaRPr>
          </a:p>
          <a:p>
            <a:pPr>
              <a:buClr>
                <a:schemeClr val="hlink"/>
              </a:buClr>
              <a:buSzPct val="110000"/>
              <a:buFont typeface="Wingdings" pitchFamily="2" charset="2"/>
              <a:buNone/>
            </a:pP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let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irpc</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ir.first.pc</a:t>
            </a:r>
            <a:r>
              <a:rPr lang="en-US" sz="1800" dirty="0" smtClean="0">
                <a:latin typeface="Courier New" pitchFamily="49" charset="0"/>
                <a:cs typeface="Courier New" pitchFamily="49" charset="0"/>
              </a:rPr>
              <a:t>; </a:t>
            </a:r>
          </a:p>
          <a:p>
            <a:pPr>
              <a:buClr>
                <a:schemeClr val="hlink"/>
              </a:buClr>
              <a:buSzPct val="110000"/>
              <a:buFont typeface="Wingdings" pitchFamily="2" charset="2"/>
              <a:buNone/>
            </a:pPr>
            <a:r>
              <a:rPr lang="en-US" sz="1800" b="1" dirty="0" smtClean="0">
                <a:latin typeface="Courier New" pitchFamily="49" charset="0"/>
                <a:cs typeface="Courier New" pitchFamily="49" charset="0"/>
              </a:rPr>
              <a:t>      let</a:t>
            </a:r>
            <a:r>
              <a:rPr lang="en-US" sz="1800" dirty="0" smtClean="0">
                <a:latin typeface="Courier New" pitchFamily="49" charset="0"/>
                <a:cs typeface="Courier New" pitchFamily="49" charset="0"/>
              </a:rPr>
              <a:t> inst = </a:t>
            </a:r>
            <a:r>
              <a:rPr lang="en-US" sz="1800" dirty="0" err="1" smtClean="0">
                <a:latin typeface="Courier New" pitchFamily="49" charset="0"/>
                <a:cs typeface="Courier New" pitchFamily="49" charset="0"/>
              </a:rPr>
              <a:t>ir.first.inst</a:t>
            </a:r>
            <a:r>
              <a:rPr lang="en-US" sz="1800" dirty="0" smtClean="0">
                <a:latin typeface="Courier New" pitchFamily="49" charset="0"/>
                <a:cs typeface="Courier New" pitchFamily="49" charset="0"/>
              </a:rPr>
              <a:t>;</a:t>
            </a:r>
          </a:p>
          <a:p>
            <a:pPr marL="342900" indent="-342900">
              <a:spcBef>
                <a:spcPct val="20000"/>
              </a:spcBef>
              <a:buClr>
                <a:schemeClr val="hlink"/>
              </a:buClr>
              <a:buSzPct val="110000"/>
              <a:buNone/>
            </a:pP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let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eInst</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decodeExecute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irpc</a:t>
            </a:r>
            <a:r>
              <a:rPr lang="en-US" sz="1800" dirty="0" smtClean="0">
                <a:latin typeface="Courier New" pitchFamily="49" charset="0"/>
                <a:cs typeface="Courier New" pitchFamily="49" charset="0"/>
              </a:rPr>
              <a:t>, inst, </a:t>
            </a:r>
            <a:r>
              <a:rPr lang="en-US" sz="1800" dirty="0" err="1" smtClean="0">
                <a:latin typeface="Courier New" pitchFamily="49" charset="0"/>
                <a:cs typeface="Courier New" pitchFamily="49" charset="0"/>
              </a:rPr>
              <a:t>rf</a:t>
            </a:r>
            <a:r>
              <a:rPr lang="en-US" sz="1800" dirty="0" smtClean="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let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memData</a:t>
            </a:r>
            <a:r>
              <a:rPr lang="en-US" sz="1800" dirty="0" smtClean="0">
                <a:latin typeface="Courier New" pitchFamily="49" charset="0"/>
                <a:cs typeface="Courier New" pitchFamily="49" charset="0"/>
              </a:rPr>
              <a:t> &lt;- </a:t>
            </a:r>
            <a:r>
              <a:rPr lang="en-US" sz="1800" dirty="0" err="1" smtClean="0">
                <a:latin typeface="Courier New" pitchFamily="49" charset="0"/>
                <a:cs typeface="Courier New" pitchFamily="49" charset="0"/>
              </a:rPr>
              <a:t>dMemAction</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eInst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dMem</a:t>
            </a:r>
            <a:r>
              <a:rPr lang="en-US" sz="1800" dirty="0" smtClean="0">
                <a:latin typeface="Courier New" pitchFamily="49" charset="0"/>
                <a:cs typeface="Courier New" pitchFamily="49" charset="0"/>
              </a:rPr>
              <a:t>);</a:t>
            </a:r>
          </a:p>
          <a:p>
            <a:pPr marL="342900" indent="-342900">
              <a:buClr>
                <a:schemeClr val="hlink"/>
              </a:buClr>
              <a:buSzPct val="110000"/>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regUpdate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eInst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memData</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rf</a:t>
            </a:r>
            <a:r>
              <a:rPr lang="en-US" sz="1800" dirty="0" smtClean="0">
                <a:latin typeface="Courier New" pitchFamily="49" charset="0"/>
                <a:cs typeface="Courier New" pitchFamily="49" charset="0"/>
              </a:rPr>
              <a:t>);</a:t>
            </a:r>
          </a:p>
          <a:p>
            <a:pPr>
              <a:spcBef>
                <a:spcPct val="20000"/>
              </a:spcBef>
              <a:buClr>
                <a:schemeClr val="hlink"/>
              </a:buClr>
              <a:buSzPct val="110000"/>
              <a:buFont typeface="Wingdings" pitchFamily="2" charset="2"/>
              <a:buNone/>
            </a:pPr>
            <a:r>
              <a:rPr lang="en-US" sz="1800" b="1" dirty="0" smtClean="0">
                <a:latin typeface="Courier New" pitchFamily="49" charset="0"/>
                <a:cs typeface="Courier New" pitchFamily="49" charset="0"/>
              </a:rPr>
              <a:t>      </a:t>
            </a:r>
            <a:r>
              <a:rPr lang="en-US" sz="1800" b="1" dirty="0" smtClean="0">
                <a:solidFill>
                  <a:srgbClr val="FF0000"/>
                </a:solidFill>
                <a:latin typeface="Courier New" pitchFamily="49" charset="0"/>
                <a:cs typeface="Courier New" pitchFamily="49" charset="0"/>
              </a:rPr>
              <a:t>if </a:t>
            </a:r>
            <a:r>
              <a:rPr lang="en-US" sz="1800" dirty="0" smtClean="0">
                <a:solidFill>
                  <a:srgbClr val="FF0000"/>
                </a:solidFill>
                <a:latin typeface="Courier New" pitchFamily="49" charset="0"/>
                <a:cs typeface="Courier New" pitchFamily="49" charset="0"/>
              </a:rPr>
              <a:t>(</a:t>
            </a:r>
            <a:r>
              <a:rPr lang="en-US" sz="1800" dirty="0" err="1" smtClean="0">
                <a:solidFill>
                  <a:srgbClr val="FF0000"/>
                </a:solidFill>
                <a:latin typeface="Courier New" pitchFamily="49" charset="0"/>
                <a:cs typeface="Courier New" pitchFamily="49" charset="0"/>
              </a:rPr>
              <a:t>eInst.brTaken</a:t>
            </a:r>
            <a:r>
              <a:rPr lang="en-US" sz="1800" dirty="0" smtClean="0">
                <a:solidFill>
                  <a:srgbClr val="FF0000"/>
                </a:solidFill>
                <a:latin typeface="Courier New" pitchFamily="49" charset="0"/>
                <a:cs typeface="Courier New" pitchFamily="49" charset="0"/>
              </a:rPr>
              <a:t>)</a:t>
            </a:r>
          </a:p>
          <a:p>
            <a:pPr>
              <a:spcBef>
                <a:spcPct val="20000"/>
              </a:spcBef>
              <a:buClr>
                <a:schemeClr val="hlink"/>
              </a:buClr>
              <a:buSzPct val="110000"/>
              <a:buFont typeface="Wingdings" pitchFamily="2" charset="2"/>
              <a:buNone/>
            </a:pPr>
            <a:r>
              <a:rPr lang="en-US" sz="1800" dirty="0" smtClean="0">
                <a:solidFill>
                  <a:srgbClr val="FF0000"/>
                </a:solidFill>
                <a:latin typeface="Courier New" pitchFamily="49" charset="0"/>
                <a:cs typeface="Courier New" pitchFamily="49" charset="0"/>
              </a:rPr>
              <a:t>         </a:t>
            </a:r>
            <a:r>
              <a:rPr lang="en-US" sz="1800" dirty="0" err="1" smtClean="0">
                <a:solidFill>
                  <a:srgbClr val="FF0000"/>
                </a:solidFill>
                <a:latin typeface="Courier New" pitchFamily="49" charset="0"/>
                <a:cs typeface="Courier New" pitchFamily="49" charset="0"/>
              </a:rPr>
              <a:t>brTaken</a:t>
            </a:r>
            <a:r>
              <a:rPr lang="en-US" sz="1800" dirty="0" smtClean="0">
                <a:solidFill>
                  <a:srgbClr val="FF0000"/>
                </a:solidFill>
                <a:latin typeface="Courier New" pitchFamily="49" charset="0"/>
                <a:cs typeface="Courier New" pitchFamily="49" charset="0"/>
              </a:rPr>
              <a:t> &lt;= Valid (</a:t>
            </a:r>
            <a:r>
              <a:rPr lang="en-US" sz="1800" dirty="0" err="1" smtClean="0">
                <a:solidFill>
                  <a:srgbClr val="FF0000"/>
                </a:solidFill>
                <a:latin typeface="Courier New" pitchFamily="49" charset="0"/>
                <a:cs typeface="Courier New" pitchFamily="49" charset="0"/>
              </a:rPr>
              <a:t>eInst.addr</a:t>
            </a:r>
            <a:r>
              <a:rPr lang="en-US" sz="1800" dirty="0" smtClean="0">
                <a:solidFill>
                  <a:srgbClr val="FF0000"/>
                </a:solidFill>
                <a:latin typeface="Courier New" pitchFamily="49" charset="0"/>
                <a:cs typeface="Courier New" pitchFamily="49" charset="0"/>
              </a:rPr>
              <a:t>);</a:t>
            </a:r>
            <a:endParaRPr lang="en-US" sz="1800" b="1" dirty="0" smtClean="0">
              <a:solidFill>
                <a:srgbClr val="FF0000"/>
              </a:solidFill>
              <a:latin typeface="Courier New" pitchFamily="49" charset="0"/>
              <a:cs typeface="Courier New" pitchFamily="49" charset="0"/>
            </a:endParaRPr>
          </a:p>
          <a:p>
            <a:pPr>
              <a:spcBef>
                <a:spcPct val="20000"/>
              </a:spcBef>
              <a:buClr>
                <a:schemeClr val="hlink"/>
              </a:buClr>
              <a:buSzPct val="110000"/>
              <a:buFont typeface="Wingdings" pitchFamily="2" charset="2"/>
              <a:buNone/>
            </a:pPr>
            <a:r>
              <a:rPr lang="en-US" sz="1800" dirty="0" smtClean="0">
                <a:latin typeface="Courier New" pitchFamily="49" charset="0"/>
                <a:cs typeface="Courier New" pitchFamily="49" charset="0"/>
              </a:rPr>
              <a:t>      ir.deq;</a:t>
            </a:r>
          </a:p>
          <a:p>
            <a:pPr>
              <a:spcBef>
                <a:spcPct val="20000"/>
              </a:spcBef>
              <a:buClr>
                <a:schemeClr val="hlink"/>
              </a:buClr>
              <a:buSzPct val="110000"/>
              <a:buFont typeface="Wingdings" pitchFamily="2" charset="2"/>
              <a:buNone/>
            </a:pPr>
            <a:r>
              <a:rPr lang="en-US" sz="1800" b="1" dirty="0" smtClean="0">
                <a:latin typeface="Courier New" pitchFamily="49" charset="0"/>
                <a:cs typeface="Courier New" pitchFamily="49" charset="0"/>
              </a:rPr>
              <a:t>    end</a:t>
            </a:r>
            <a:r>
              <a:rPr lang="en-US" sz="1800" dirty="0" smtClean="0">
                <a:latin typeface="Courier New" pitchFamily="49" charset="0"/>
                <a:cs typeface="Courier New" pitchFamily="49" charset="0"/>
              </a:rPr>
              <a:t> </a:t>
            </a:r>
          </a:p>
          <a:p>
            <a:pPr>
              <a:spcBef>
                <a:spcPct val="20000"/>
              </a:spcBef>
              <a:buClr>
                <a:schemeClr val="hlink"/>
              </a:buClr>
              <a:buSzPct val="110000"/>
              <a:buFont typeface="Wingdings" pitchFamily="2" charset="2"/>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endrule</a:t>
            </a:r>
            <a:endParaRPr lang="en-US" sz="1800" b="1" dirty="0" smtClean="0">
              <a:latin typeface="Courier New" pitchFamily="49" charset="0"/>
              <a:cs typeface="Courier New" pitchFamily="49" charset="0"/>
            </a:endParaRPr>
          </a:p>
          <a:p>
            <a:pPr>
              <a:spcBef>
                <a:spcPct val="20000"/>
              </a:spcBef>
              <a:buClr>
                <a:schemeClr val="hlink"/>
              </a:buClr>
              <a:buSzPct val="110000"/>
              <a:buFont typeface="Wingdings" pitchFamily="2" charset="2"/>
              <a:buNone/>
            </a:pPr>
            <a:r>
              <a:rPr lang="en-US" sz="1800" b="1" dirty="0" err="1" smtClean="0">
                <a:latin typeface="Courier New" pitchFamily="49" charset="0"/>
                <a:cs typeface="Courier New" pitchFamily="49" charset="0"/>
              </a:rPr>
              <a:t>endmodule</a:t>
            </a:r>
            <a:endParaRPr lang="en-US" sz="1800" b="1" dirty="0">
              <a:latin typeface="Courier New" pitchFamily="49" charset="0"/>
              <a:cs typeface="Courier New" pitchFamily="49" charset="0"/>
            </a:endParaRPr>
          </a:p>
        </p:txBody>
      </p:sp>
      <p:sp>
        <p:nvSpPr>
          <p:cNvPr id="59395" name="Rectangle 3" descr="Rectangle: Click to edit Master text styles&#10;Second level&#10;Third level&#10;Fourth level&#10;Fifth level"/>
          <p:cNvSpPr txBox="1">
            <a:spLocks noChangeArrowheads="1"/>
          </p:cNvSpPr>
          <p:nvPr/>
        </p:nvSpPr>
        <p:spPr bwMode="auto">
          <a:xfrm>
            <a:off x="615950" y="1530349"/>
            <a:ext cx="8256588" cy="5083101"/>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endParaRPr lang="en-US" sz="1600">
              <a:latin typeface="Courier New" pitchFamily="49" charset="0"/>
              <a:cs typeface="Courier New" pitchFamily="49" charset="0"/>
            </a:endParaRPr>
          </a:p>
        </p:txBody>
      </p:sp>
      <p:sp>
        <p:nvSpPr>
          <p:cNvPr id="19" name="TextBox 18"/>
          <p:cNvSpPr txBox="1"/>
          <p:nvPr/>
        </p:nvSpPr>
        <p:spPr>
          <a:xfrm>
            <a:off x="244550" y="1594883"/>
            <a:ext cx="348172" cy="400110"/>
          </a:xfrm>
          <a:prstGeom prst="rect">
            <a:avLst/>
          </a:prstGeom>
          <a:noFill/>
          <a:ln>
            <a:solidFill>
              <a:schemeClr val="tx1"/>
            </a:solidFill>
          </a:ln>
        </p:spPr>
        <p:txBody>
          <a:bodyPr wrap="none" rtlCol="0">
            <a:spAutoFit/>
          </a:bodyPr>
          <a:lstStyle/>
          <a:p>
            <a:r>
              <a:rPr lang="en-US" dirty="0" smtClean="0"/>
              <a:t>2</a:t>
            </a:r>
            <a:endParaRPr lang="en-US" dirty="0"/>
          </a:p>
        </p:txBody>
      </p:sp>
      <p:sp>
        <p:nvSpPr>
          <p:cNvPr id="9" name="Date Placeholder 8"/>
          <p:cNvSpPr>
            <a:spLocks noGrp="1"/>
          </p:cNvSpPr>
          <p:nvPr>
            <p:ph type="dt" sz="half" idx="10"/>
          </p:nvPr>
        </p:nvSpPr>
        <p:spPr/>
        <p:txBody>
          <a:bodyPr/>
          <a:lstStyle/>
          <a:p>
            <a:pPr>
              <a:defRPr/>
            </a:pPr>
            <a:r>
              <a:rPr lang="en-US" smtClean="0"/>
              <a:t>1/9/2013</a:t>
            </a:r>
            <a:endParaRPr lang="en-US" dirty="0"/>
          </a:p>
        </p:txBody>
      </p:sp>
      <p:sp>
        <p:nvSpPr>
          <p:cNvPr id="14" name="Footer Placeholder 13"/>
          <p:cNvSpPr>
            <a:spLocks noGrp="1"/>
          </p:cNvSpPr>
          <p:nvPr>
            <p:ph type="ftr" sz="quarter" idx="12"/>
          </p:nvPr>
        </p:nvSpPr>
        <p:spPr/>
        <p:txBody>
          <a:bodyPr/>
          <a:lstStyle/>
          <a:p>
            <a:pPr>
              <a:defRPr/>
            </a:pPr>
            <a:r>
              <a:rPr lang="en-US" smtClean="0"/>
              <a:t>Bluespec at Beihang</a:t>
            </a:r>
            <a:endParaRPr lang="en-US" dirty="0"/>
          </a:p>
        </p:txBody>
      </p:sp>
      <p:sp>
        <p:nvSpPr>
          <p:cNvPr id="15" name="TextBox 14"/>
          <p:cNvSpPr txBox="1"/>
          <p:nvPr/>
        </p:nvSpPr>
        <p:spPr>
          <a:xfrm>
            <a:off x="1031359" y="5443870"/>
            <a:ext cx="7006856" cy="1015663"/>
          </a:xfrm>
          <a:prstGeom prst="rect">
            <a:avLst/>
          </a:prstGeom>
          <a:noFill/>
          <a:ln>
            <a:solidFill>
              <a:srgbClr val="FF0000"/>
            </a:solidFill>
          </a:ln>
        </p:spPr>
        <p:txBody>
          <a:bodyPr wrap="square" rtlCol="0">
            <a:spAutoFit/>
          </a:bodyPr>
          <a:lstStyle/>
          <a:p>
            <a:r>
              <a:rPr lang="en-US" dirty="0" smtClean="0"/>
              <a:t>Problems: </a:t>
            </a:r>
            <a:r>
              <a:rPr lang="en-US" dirty="0" err="1" smtClean="0">
                <a:solidFill>
                  <a:srgbClr val="FF0000"/>
                </a:solidFill>
                <a:latin typeface="Courier New" pitchFamily="49" charset="0"/>
                <a:cs typeface="Courier New" pitchFamily="49" charset="0"/>
              </a:rPr>
              <a:t>brTaken</a:t>
            </a:r>
            <a:r>
              <a:rPr lang="en-US" dirty="0" smtClean="0">
                <a:solidFill>
                  <a:srgbClr val="FF0000"/>
                </a:solidFill>
                <a:latin typeface="Courier New" pitchFamily="49" charset="0"/>
                <a:cs typeface="Courier New" pitchFamily="49" charset="0"/>
              </a:rPr>
              <a:t> </a:t>
            </a:r>
            <a:r>
              <a:rPr lang="en-US" dirty="0" smtClean="0"/>
              <a:t>should be initialized to Invalid; action 1 should read the value being set action 2 but that is not the code does!  reorder actions</a:t>
            </a:r>
            <a:endParaRPr lang="en-US" dirty="0"/>
          </a:p>
        </p:txBody>
      </p:sp>
      <p:sp>
        <p:nvSpPr>
          <p:cNvPr id="11" name="Slide Number Placeholder 10"/>
          <p:cNvSpPr>
            <a:spLocks noGrp="1"/>
          </p:cNvSpPr>
          <p:nvPr>
            <p:ph type="sldNum" sz="quarter" idx="11"/>
          </p:nvPr>
        </p:nvSpPr>
        <p:spPr/>
        <p:txBody>
          <a:bodyPr/>
          <a:lstStyle/>
          <a:p>
            <a:pPr>
              <a:defRPr/>
            </a:pPr>
            <a:fld id="{AF8DE962-9F3D-434C-AD0C-21A4956FF389}"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4"/>
          <p:cNvSpPr>
            <a:spLocks noGrp="1" noChangeArrowheads="1"/>
          </p:cNvSpPr>
          <p:nvPr>
            <p:ph type="title" idx="4294967295"/>
          </p:nvPr>
        </p:nvSpPr>
        <p:spPr/>
        <p:txBody>
          <a:bodyPr/>
          <a:lstStyle/>
          <a:p>
            <a:pPr eaLnBrk="1" hangingPunct="1"/>
            <a:r>
              <a:rPr lang="en-US" sz="3600" dirty="0" smtClean="0"/>
              <a:t>Rewriting the 2-stage pipeline </a:t>
            </a:r>
            <a:br>
              <a:rPr lang="en-US" sz="3600" dirty="0" smtClean="0"/>
            </a:br>
            <a:r>
              <a:rPr lang="en-US" sz="3600" dirty="0" smtClean="0"/>
              <a:t>SMIPS (Harvard) </a:t>
            </a:r>
            <a:r>
              <a:rPr lang="en-US" sz="2400" i="1" dirty="0" smtClean="0"/>
              <a:t>single rule</a:t>
            </a:r>
            <a:endParaRPr lang="en-US" sz="2800" i="1" dirty="0" smtClean="0"/>
          </a:p>
        </p:txBody>
      </p:sp>
      <p:sp>
        <p:nvSpPr>
          <p:cNvPr id="57346" name="Rectangle 3" descr="Rectangle: Click to edit Master text styles&#10;Second level&#10;Third level&#10;Fourth level&#10;Fifth level"/>
          <p:cNvSpPr txBox="1">
            <a:spLocks noChangeArrowheads="1"/>
          </p:cNvSpPr>
          <p:nvPr/>
        </p:nvSpPr>
        <p:spPr bwMode="auto">
          <a:xfrm>
            <a:off x="600074" y="1552575"/>
            <a:ext cx="8543925" cy="5084763"/>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r>
              <a:rPr lang="en-US" b="1" dirty="0">
                <a:latin typeface="Courier New" pitchFamily="49" charset="0"/>
                <a:cs typeface="Courier New" pitchFamily="49" charset="0"/>
              </a:rPr>
              <a:t>module</a:t>
            </a:r>
            <a:r>
              <a:rPr lang="en-US" dirty="0">
                <a:latin typeface="Courier New" pitchFamily="49" charset="0"/>
                <a:cs typeface="Courier New" pitchFamily="49" charset="0"/>
              </a:rPr>
              <a:t> </a:t>
            </a:r>
            <a:r>
              <a:rPr lang="en-US" dirty="0" err="1">
                <a:latin typeface="Courier New" pitchFamily="49" charset="0"/>
                <a:cs typeface="Courier New" pitchFamily="49" charset="0"/>
              </a:rPr>
              <a:t>mkProc</a:t>
            </a:r>
            <a:r>
              <a:rPr lang="en-US" dirty="0">
                <a:latin typeface="Courier New" pitchFamily="49" charset="0"/>
                <a:cs typeface="Courier New" pitchFamily="49" charset="0"/>
              </a:rPr>
              <a:t>(Proc);</a:t>
            </a: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Reg</a:t>
            </a:r>
            <a:r>
              <a:rPr lang="en-US" dirty="0">
                <a:latin typeface="Courier New" pitchFamily="49" charset="0"/>
                <a:cs typeface="Courier New" pitchFamily="49" charset="0"/>
              </a:rPr>
              <a:t>#(</a:t>
            </a:r>
            <a:r>
              <a:rPr lang="en-US" dirty="0" err="1">
                <a:latin typeface="Courier New" pitchFamily="49" charset="0"/>
                <a:cs typeface="Courier New" pitchFamily="49" charset="0"/>
              </a:rPr>
              <a:t>Addr</a:t>
            </a:r>
            <a:r>
              <a:rPr lang="en-US" dirty="0">
                <a:latin typeface="Courier New" pitchFamily="49" charset="0"/>
                <a:cs typeface="Courier New" pitchFamily="49" charset="0"/>
              </a:rPr>
              <a:t>)        pc &lt;- </a:t>
            </a:r>
            <a:r>
              <a:rPr lang="en-US" dirty="0" err="1">
                <a:latin typeface="Courier New" pitchFamily="49" charset="0"/>
                <a:cs typeface="Courier New" pitchFamily="49" charset="0"/>
              </a:rPr>
              <a:t>mkRegU</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RFile</a:t>
            </a:r>
            <a:r>
              <a:rPr lang="en-US" dirty="0">
                <a:latin typeface="Courier New" pitchFamily="49" charset="0"/>
                <a:cs typeface="Courier New" pitchFamily="49" charset="0"/>
              </a:rPr>
              <a:t>             </a:t>
            </a:r>
            <a:r>
              <a:rPr lang="en-US" dirty="0" err="1">
                <a:latin typeface="Courier New" pitchFamily="49" charset="0"/>
                <a:cs typeface="Courier New" pitchFamily="49" charset="0"/>
              </a:rPr>
              <a:t>rf</a:t>
            </a:r>
            <a:r>
              <a:rPr lang="en-US" dirty="0">
                <a:latin typeface="Courier New" pitchFamily="49" charset="0"/>
                <a:cs typeface="Courier New" pitchFamily="49" charset="0"/>
              </a:rPr>
              <a:t> &lt;- </a:t>
            </a:r>
            <a:r>
              <a:rPr lang="en-US" dirty="0" err="1">
                <a:latin typeface="Courier New" pitchFamily="49" charset="0"/>
                <a:cs typeface="Courier New" pitchFamily="49" charset="0"/>
              </a:rPr>
              <a:t>mkRFile</a:t>
            </a:r>
            <a:r>
              <a:rPr lang="en-US" dirty="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IMemory</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iMem</a:t>
            </a:r>
            <a:r>
              <a:rPr lang="en-US" dirty="0" smtClean="0">
                <a:latin typeface="Courier New" pitchFamily="49" charset="0"/>
                <a:cs typeface="Courier New" pitchFamily="49" charset="0"/>
              </a:rPr>
              <a:t> </a:t>
            </a:r>
            <a:r>
              <a:rPr lang="en-US" dirty="0">
                <a:latin typeface="Courier New" pitchFamily="49" charset="0"/>
                <a:cs typeface="Courier New" pitchFamily="49" charset="0"/>
              </a:rPr>
              <a:t>&lt;- </a:t>
            </a:r>
            <a:r>
              <a:rPr lang="en-US" dirty="0" err="1" smtClean="0">
                <a:latin typeface="Courier New" pitchFamily="49" charset="0"/>
                <a:cs typeface="Courier New" pitchFamily="49" charset="0"/>
              </a:rPr>
              <a:t>mkIMemory</a:t>
            </a:r>
            <a:r>
              <a:rPr lang="en-US" dirty="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DMemory</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dMem</a:t>
            </a:r>
            <a:r>
              <a:rPr lang="en-US" dirty="0" smtClean="0">
                <a:latin typeface="Courier New" pitchFamily="49" charset="0"/>
                <a:cs typeface="Courier New" pitchFamily="49" charset="0"/>
              </a:rPr>
              <a:t> &lt;- </a:t>
            </a:r>
            <a:r>
              <a:rPr lang="en-US" dirty="0" err="1" smtClean="0">
                <a:latin typeface="Courier New" pitchFamily="49" charset="0"/>
                <a:cs typeface="Courier New" pitchFamily="49" charset="0"/>
              </a:rPr>
              <a:t>mkDMemory</a:t>
            </a:r>
            <a:r>
              <a:rPr lang="en-US" dirty="0" smtClean="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PipeReg</a:t>
            </a:r>
            <a:r>
              <a:rPr lang="en-US" dirty="0" smtClean="0">
                <a:latin typeface="Courier New" pitchFamily="49" charset="0"/>
                <a:cs typeface="Courier New" pitchFamily="49" charset="0"/>
              </a:rPr>
              <a:t>#(TypeFetch2Decode) </a:t>
            </a:r>
            <a:r>
              <a:rPr lang="en-US" dirty="0" err="1" smtClean="0">
                <a:latin typeface="Courier New" pitchFamily="49" charset="0"/>
                <a:cs typeface="Courier New" pitchFamily="49" charset="0"/>
              </a:rPr>
              <a:t>ir</a:t>
            </a:r>
            <a:r>
              <a:rPr lang="en-US" dirty="0" smtClean="0">
                <a:latin typeface="Courier New" pitchFamily="49" charset="0"/>
                <a:cs typeface="Courier New" pitchFamily="49" charset="0"/>
              </a:rPr>
              <a:t> </a:t>
            </a:r>
            <a:r>
              <a:rPr lang="en-US" dirty="0">
                <a:latin typeface="Courier New" pitchFamily="49" charset="0"/>
                <a:cs typeface="Courier New" pitchFamily="49" charset="0"/>
              </a:rPr>
              <a:t>&lt;- </a:t>
            </a:r>
            <a:r>
              <a:rPr lang="en-US" dirty="0" err="1">
                <a:latin typeface="Courier New" pitchFamily="49" charset="0"/>
                <a:cs typeface="Courier New" pitchFamily="49" charset="0"/>
              </a:rPr>
              <a:t>mkPipeReg</a:t>
            </a:r>
            <a:r>
              <a:rPr lang="en-US" dirty="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endParaRPr lang="en-US" dirty="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b="1" dirty="0">
                <a:latin typeface="Courier New" pitchFamily="49" charset="0"/>
                <a:cs typeface="Courier New" pitchFamily="49" charset="0"/>
              </a:rPr>
              <a:t>rule</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doProc</a:t>
            </a:r>
            <a:r>
              <a:rPr lang="en-US" dirty="0" smtClean="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smtClean="0">
                <a:solidFill>
                  <a:srgbClr val="FF0000"/>
                </a:solidFill>
                <a:latin typeface="Courier New" pitchFamily="49" charset="0"/>
                <a:cs typeface="Courier New" pitchFamily="49" charset="0"/>
              </a:rPr>
              <a:t>  Maybe#(</a:t>
            </a:r>
            <a:r>
              <a:rPr lang="en-US" dirty="0" err="1" smtClean="0">
                <a:solidFill>
                  <a:srgbClr val="FF0000"/>
                </a:solidFill>
                <a:latin typeface="Courier New" pitchFamily="49" charset="0"/>
                <a:cs typeface="Courier New" pitchFamily="49" charset="0"/>
              </a:rPr>
              <a:t>Addr</a:t>
            </a:r>
            <a:r>
              <a:rPr lang="en-US" dirty="0" smtClean="0">
                <a:solidFill>
                  <a:srgbClr val="FF0000"/>
                </a:solidFill>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brTaken</a:t>
            </a:r>
            <a:r>
              <a:rPr lang="en-US" dirty="0" smtClean="0">
                <a:solidFill>
                  <a:srgbClr val="FF0000"/>
                </a:solidFill>
                <a:latin typeface="Courier New" pitchFamily="49" charset="0"/>
                <a:cs typeface="Courier New" pitchFamily="49" charset="0"/>
              </a:rPr>
              <a:t> = Invalid;</a:t>
            </a:r>
          </a:p>
          <a:p>
            <a:pPr>
              <a:buClr>
                <a:schemeClr val="hlink"/>
              </a:buClr>
              <a:buSzPct val="110000"/>
              <a:buFont typeface="Wingdings" pitchFamily="2" charset="2"/>
              <a:buNone/>
            </a:pPr>
            <a:r>
              <a:rPr lang="en-US" b="1" dirty="0" smtClean="0">
                <a:latin typeface="Courier New" pitchFamily="49" charset="0"/>
                <a:cs typeface="Courier New" pitchFamily="49" charset="0"/>
              </a:rPr>
              <a:t>  if</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ir.notEmpty</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begin </a:t>
            </a:r>
          </a:p>
          <a:p>
            <a:pPr>
              <a:buClr>
                <a:schemeClr val="hlink"/>
              </a:buClr>
              <a:buSzPct val="110000"/>
              <a:buFont typeface="Wingdings" pitchFamily="2" charset="2"/>
              <a:buNone/>
            </a:pP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let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irpc</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ir.first.pc</a:t>
            </a:r>
            <a:r>
              <a:rPr lang="en-US" dirty="0" smtClean="0">
                <a:latin typeface="Courier New" pitchFamily="49" charset="0"/>
                <a:cs typeface="Courier New" pitchFamily="49" charset="0"/>
              </a:rPr>
              <a:t>; </a:t>
            </a:r>
          </a:p>
          <a:p>
            <a:pPr>
              <a:buClr>
                <a:schemeClr val="hlink"/>
              </a:buClr>
              <a:buSzPct val="110000"/>
              <a:buFont typeface="Wingdings" pitchFamily="2" charset="2"/>
              <a:buNone/>
            </a:pPr>
            <a:r>
              <a:rPr lang="en-US" b="1" dirty="0" smtClean="0">
                <a:latin typeface="Courier New" pitchFamily="49" charset="0"/>
                <a:cs typeface="Courier New" pitchFamily="49" charset="0"/>
              </a:rPr>
              <a:t>      let</a:t>
            </a:r>
            <a:r>
              <a:rPr lang="en-US" dirty="0" smtClean="0">
                <a:latin typeface="Courier New" pitchFamily="49" charset="0"/>
                <a:cs typeface="Courier New" pitchFamily="49" charset="0"/>
              </a:rPr>
              <a:t> inst = </a:t>
            </a:r>
            <a:r>
              <a:rPr lang="en-US" dirty="0" err="1" smtClean="0">
                <a:latin typeface="Courier New" pitchFamily="49" charset="0"/>
                <a:cs typeface="Courier New" pitchFamily="49" charset="0"/>
              </a:rPr>
              <a:t>ir.first.inst</a:t>
            </a:r>
            <a:r>
              <a:rPr lang="en-US" dirty="0" smtClean="0">
                <a:latin typeface="Courier New" pitchFamily="49" charset="0"/>
                <a:cs typeface="Courier New" pitchFamily="49" charset="0"/>
              </a:rPr>
              <a:t>;</a:t>
            </a:r>
          </a:p>
          <a:p>
            <a:pPr marL="342900" indent="-342900">
              <a:spcBef>
                <a:spcPct val="20000"/>
              </a:spcBef>
              <a:buClr>
                <a:schemeClr val="hlink"/>
              </a:buClr>
              <a:buSzPct val="110000"/>
              <a:buNone/>
            </a:pP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let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eInst</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decodeExecute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irpc</a:t>
            </a:r>
            <a:r>
              <a:rPr lang="en-US" dirty="0" smtClean="0">
                <a:latin typeface="Courier New" pitchFamily="49" charset="0"/>
                <a:cs typeface="Courier New" pitchFamily="49" charset="0"/>
              </a:rPr>
              <a:t>, inst, </a:t>
            </a:r>
            <a:r>
              <a:rPr lang="en-US" dirty="0" err="1" smtClean="0">
                <a:latin typeface="Courier New" pitchFamily="49" charset="0"/>
                <a:cs typeface="Courier New" pitchFamily="49" charset="0"/>
              </a:rPr>
              <a:t>rf</a:t>
            </a:r>
            <a:r>
              <a:rPr lang="en-US" dirty="0" smtClean="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let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memData</a:t>
            </a:r>
            <a:r>
              <a:rPr lang="en-US" dirty="0" smtClean="0">
                <a:latin typeface="Courier New" pitchFamily="49" charset="0"/>
                <a:cs typeface="Courier New" pitchFamily="49" charset="0"/>
              </a:rPr>
              <a:t> &lt;- </a:t>
            </a:r>
            <a:r>
              <a:rPr lang="en-US" dirty="0" err="1" smtClean="0">
                <a:latin typeface="Courier New" pitchFamily="49" charset="0"/>
                <a:cs typeface="Courier New" pitchFamily="49" charset="0"/>
              </a:rPr>
              <a:t>dMemAction</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eInst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dMem</a:t>
            </a:r>
            <a:r>
              <a:rPr lang="en-US" dirty="0" smtClean="0">
                <a:latin typeface="Courier New" pitchFamily="49" charset="0"/>
                <a:cs typeface="Courier New" pitchFamily="49" charset="0"/>
              </a:rPr>
              <a:t>);</a:t>
            </a:r>
          </a:p>
          <a:p>
            <a:pPr marL="342900" indent="-342900">
              <a:buClr>
                <a:schemeClr val="hlink"/>
              </a:buClr>
              <a:buSzPct val="110000"/>
              <a:buFont typeface="Wingdings" pitchFamily="2" charset="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regUpdate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eInst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memData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rf</a:t>
            </a:r>
            <a:r>
              <a:rPr lang="en-US" dirty="0" smtClean="0">
                <a:latin typeface="Courier New" pitchFamily="49" charset="0"/>
                <a:cs typeface="Courier New" pitchFamily="49" charset="0"/>
              </a:rPr>
              <a:t>);</a:t>
            </a:r>
          </a:p>
        </p:txBody>
      </p:sp>
      <p:sp>
        <p:nvSpPr>
          <p:cNvPr id="57347" name="Rectangle 3" descr="Rectangle: Click to edit Master text styles&#10;Second level&#10;Third level&#10;Fourth level&#10;Fifth level"/>
          <p:cNvSpPr txBox="1">
            <a:spLocks noChangeArrowheads="1"/>
          </p:cNvSpPr>
          <p:nvPr/>
        </p:nvSpPr>
        <p:spPr bwMode="auto">
          <a:xfrm>
            <a:off x="520700" y="1482725"/>
            <a:ext cx="8256588" cy="4552950"/>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endParaRPr lang="en-US" sz="1600">
              <a:latin typeface="Courier New" pitchFamily="49" charset="0"/>
              <a:cs typeface="Courier New" pitchFamily="49" charset="0"/>
            </a:endParaRPr>
          </a:p>
        </p:txBody>
      </p:sp>
      <p:sp>
        <p:nvSpPr>
          <p:cNvPr id="17" name="TextBox 16"/>
          <p:cNvSpPr txBox="1"/>
          <p:nvPr/>
        </p:nvSpPr>
        <p:spPr>
          <a:xfrm>
            <a:off x="318977" y="4338087"/>
            <a:ext cx="348172" cy="400110"/>
          </a:xfrm>
          <a:prstGeom prst="rect">
            <a:avLst/>
          </a:prstGeom>
          <a:noFill/>
          <a:ln>
            <a:solidFill>
              <a:schemeClr val="tx1"/>
            </a:solidFill>
          </a:ln>
        </p:spPr>
        <p:txBody>
          <a:bodyPr wrap="none" rtlCol="0">
            <a:spAutoFit/>
          </a:bodyPr>
          <a:lstStyle/>
          <a:p>
            <a:r>
              <a:rPr lang="en-US" dirty="0" smtClean="0"/>
              <a:t>2</a:t>
            </a:r>
            <a:endParaRPr lang="en-US" dirty="0"/>
          </a:p>
        </p:txBody>
      </p:sp>
      <p:sp>
        <p:nvSpPr>
          <p:cNvPr id="9" name="Date Placeholder 8"/>
          <p:cNvSpPr>
            <a:spLocks noGrp="1"/>
          </p:cNvSpPr>
          <p:nvPr>
            <p:ph type="dt" sz="half" idx="10"/>
          </p:nvPr>
        </p:nvSpPr>
        <p:spPr/>
        <p:txBody>
          <a:bodyPr/>
          <a:lstStyle/>
          <a:p>
            <a:pPr>
              <a:defRPr/>
            </a:pPr>
            <a:r>
              <a:rPr lang="en-US" smtClean="0"/>
              <a:t>1/9/2013</a:t>
            </a:r>
            <a:endParaRPr lang="en-US" dirty="0"/>
          </a:p>
        </p:txBody>
      </p:sp>
      <p:sp>
        <p:nvSpPr>
          <p:cNvPr id="14" name="Footer Placeholder 13"/>
          <p:cNvSpPr>
            <a:spLocks noGrp="1"/>
          </p:cNvSpPr>
          <p:nvPr>
            <p:ph type="ftr" sz="quarter" idx="12"/>
          </p:nvPr>
        </p:nvSpPr>
        <p:spPr/>
        <p:txBody>
          <a:bodyPr/>
          <a:lstStyle/>
          <a:p>
            <a:pPr>
              <a:defRPr/>
            </a:pPr>
            <a:r>
              <a:rPr lang="en-US" smtClean="0"/>
              <a:t>Bluespec at Beihang</a:t>
            </a:r>
            <a:endParaRPr lang="en-US" dirty="0"/>
          </a:p>
        </p:txBody>
      </p:sp>
      <p:sp>
        <p:nvSpPr>
          <p:cNvPr id="15" name="TextBox 14"/>
          <p:cNvSpPr txBox="1"/>
          <p:nvPr/>
        </p:nvSpPr>
        <p:spPr>
          <a:xfrm>
            <a:off x="6943061" y="1531087"/>
            <a:ext cx="2020186" cy="1631216"/>
          </a:xfrm>
          <a:prstGeom prst="rect">
            <a:avLst/>
          </a:prstGeom>
          <a:noFill/>
          <a:ln>
            <a:solidFill>
              <a:srgbClr val="FF0000"/>
            </a:solidFill>
          </a:ln>
        </p:spPr>
        <p:txBody>
          <a:bodyPr wrap="square" rtlCol="0">
            <a:spAutoFit/>
          </a:bodyPr>
          <a:lstStyle/>
          <a:p>
            <a:r>
              <a:rPr lang="en-US" dirty="0" smtClean="0"/>
              <a:t>reorder the actions to get the desired data dependencies</a:t>
            </a:r>
            <a:endParaRPr lang="en-US" dirty="0"/>
          </a:p>
        </p:txBody>
      </p:sp>
      <p:sp>
        <p:nvSpPr>
          <p:cNvPr id="11" name="Slide Number Placeholder 10"/>
          <p:cNvSpPr>
            <a:spLocks noGrp="1"/>
          </p:cNvSpPr>
          <p:nvPr>
            <p:ph type="sldNum" sz="quarter" idx="11"/>
          </p:nvPr>
        </p:nvSpPr>
        <p:spPr/>
        <p:txBody>
          <a:bodyPr/>
          <a:lstStyle/>
          <a:p>
            <a:pPr>
              <a:defRPr/>
            </a:pPr>
            <a:fld id="{D02EE386-C9BD-4FB7-9577-6096B5320EC4}"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4"/>
          <p:cNvSpPr>
            <a:spLocks noGrp="1" noChangeArrowheads="1"/>
          </p:cNvSpPr>
          <p:nvPr>
            <p:ph type="title" idx="4294967295"/>
          </p:nvPr>
        </p:nvSpPr>
        <p:spPr/>
        <p:txBody>
          <a:bodyPr/>
          <a:lstStyle/>
          <a:p>
            <a:pPr eaLnBrk="1" hangingPunct="1"/>
            <a:r>
              <a:rPr lang="en-US" sz="3600" dirty="0" smtClean="0"/>
              <a:t>Rewriting 2-stage pipeline </a:t>
            </a:r>
            <a:br>
              <a:rPr lang="en-US" sz="3600" dirty="0" smtClean="0"/>
            </a:br>
            <a:r>
              <a:rPr lang="en-US" sz="3600" dirty="0" smtClean="0"/>
              <a:t>SMIPS (Harvard) </a:t>
            </a:r>
            <a:r>
              <a:rPr lang="en-US" sz="2400" i="1" dirty="0" smtClean="0"/>
              <a:t>single rule</a:t>
            </a:r>
            <a:endParaRPr lang="en-US" sz="3600" dirty="0" smtClean="0"/>
          </a:p>
        </p:txBody>
      </p:sp>
      <p:sp>
        <p:nvSpPr>
          <p:cNvPr id="59394" name="Rectangle 3" descr="Rectangle: Click to edit Master text styles&#10;Second level&#10;Third level&#10;Fourth level&#10;Fifth level"/>
          <p:cNvSpPr txBox="1">
            <a:spLocks noChangeArrowheads="1"/>
          </p:cNvSpPr>
          <p:nvPr/>
        </p:nvSpPr>
        <p:spPr bwMode="auto">
          <a:xfrm>
            <a:off x="723900" y="1495425"/>
            <a:ext cx="8296275" cy="5048250"/>
          </a:xfrm>
          <a:prstGeom prst="rect">
            <a:avLst/>
          </a:prstGeom>
          <a:noFill/>
          <a:ln w="9525">
            <a:noFill/>
            <a:miter lim="800000"/>
            <a:headEnd/>
            <a:tailEnd/>
          </a:ln>
        </p:spPr>
        <p:txBody>
          <a:bodyPr/>
          <a:lstStyle/>
          <a:p>
            <a:pPr>
              <a:buClr>
                <a:schemeClr val="hlink"/>
              </a:buClr>
              <a:buSzPct val="110000"/>
              <a:buFont typeface="Wingdings" pitchFamily="2" charset="2"/>
              <a:buNone/>
            </a:pPr>
            <a:r>
              <a:rPr lang="en-US" sz="1800" b="1" dirty="0" smtClean="0">
                <a:solidFill>
                  <a:srgbClr val="FF0000"/>
                </a:solidFill>
                <a:latin typeface="Courier New" pitchFamily="49" charset="0"/>
                <a:cs typeface="Courier New" pitchFamily="49" charset="0"/>
              </a:rPr>
              <a:t>      if </a:t>
            </a:r>
            <a:r>
              <a:rPr lang="en-US" sz="1800" dirty="0" smtClean="0">
                <a:solidFill>
                  <a:srgbClr val="FF0000"/>
                </a:solidFill>
                <a:latin typeface="Courier New" pitchFamily="49" charset="0"/>
                <a:cs typeface="Courier New" pitchFamily="49" charset="0"/>
              </a:rPr>
              <a:t>(</a:t>
            </a:r>
            <a:r>
              <a:rPr lang="en-US" sz="1800" dirty="0" err="1" smtClean="0">
                <a:solidFill>
                  <a:srgbClr val="FF0000"/>
                </a:solidFill>
                <a:latin typeface="Courier New" pitchFamily="49" charset="0"/>
                <a:cs typeface="Courier New" pitchFamily="49" charset="0"/>
              </a:rPr>
              <a:t>eInst.brTaken</a:t>
            </a:r>
            <a:r>
              <a:rPr lang="en-US" sz="1800" dirty="0" smtClean="0">
                <a:solidFill>
                  <a:srgbClr val="FF0000"/>
                </a:solidFill>
                <a:latin typeface="Courier New" pitchFamily="49" charset="0"/>
                <a:cs typeface="Courier New" pitchFamily="49" charset="0"/>
              </a:rPr>
              <a:t>)</a:t>
            </a:r>
          </a:p>
          <a:p>
            <a:pPr>
              <a:spcBef>
                <a:spcPct val="20000"/>
              </a:spcBef>
              <a:buClr>
                <a:schemeClr val="hlink"/>
              </a:buClr>
              <a:buSzPct val="110000"/>
              <a:buFont typeface="Wingdings" pitchFamily="2" charset="2"/>
              <a:buNone/>
            </a:pPr>
            <a:r>
              <a:rPr lang="en-US" sz="1800" dirty="0" smtClean="0">
                <a:solidFill>
                  <a:srgbClr val="FF0000"/>
                </a:solidFill>
                <a:latin typeface="Courier New" pitchFamily="49" charset="0"/>
                <a:cs typeface="Courier New" pitchFamily="49" charset="0"/>
              </a:rPr>
              <a:t>         </a:t>
            </a:r>
            <a:r>
              <a:rPr lang="en-US" sz="1800" dirty="0" err="1" smtClean="0">
                <a:solidFill>
                  <a:srgbClr val="FF0000"/>
                </a:solidFill>
                <a:latin typeface="Courier New" pitchFamily="49" charset="0"/>
                <a:cs typeface="Courier New" pitchFamily="49" charset="0"/>
              </a:rPr>
              <a:t>brTaken</a:t>
            </a:r>
            <a:r>
              <a:rPr lang="en-US" sz="1800" dirty="0" smtClean="0">
                <a:solidFill>
                  <a:srgbClr val="FF0000"/>
                </a:solidFill>
                <a:latin typeface="Courier New" pitchFamily="49" charset="0"/>
                <a:cs typeface="Courier New" pitchFamily="49" charset="0"/>
              </a:rPr>
              <a:t> = Valid (</a:t>
            </a:r>
            <a:r>
              <a:rPr lang="en-US" sz="1800" dirty="0" err="1" smtClean="0">
                <a:solidFill>
                  <a:srgbClr val="FF0000"/>
                </a:solidFill>
                <a:latin typeface="Courier New" pitchFamily="49" charset="0"/>
                <a:cs typeface="Courier New" pitchFamily="49" charset="0"/>
              </a:rPr>
              <a:t>eInst.addr</a:t>
            </a:r>
            <a:r>
              <a:rPr lang="en-US" sz="1800" dirty="0" smtClean="0">
                <a:solidFill>
                  <a:srgbClr val="FF0000"/>
                </a:solidFill>
                <a:latin typeface="Courier New" pitchFamily="49" charset="0"/>
                <a:cs typeface="Courier New" pitchFamily="49" charset="0"/>
              </a:rPr>
              <a:t>);</a:t>
            </a:r>
            <a:endParaRPr lang="en-US" sz="1800" b="1" dirty="0" smtClean="0">
              <a:solidFill>
                <a:srgbClr val="FF0000"/>
              </a:solidFill>
              <a:latin typeface="Courier New" pitchFamily="49" charset="0"/>
              <a:cs typeface="Courier New" pitchFamily="49" charset="0"/>
            </a:endParaRPr>
          </a:p>
          <a:p>
            <a:pPr>
              <a:spcBef>
                <a:spcPct val="20000"/>
              </a:spcBef>
              <a:buClr>
                <a:schemeClr val="hlink"/>
              </a:buClr>
              <a:buSzPct val="110000"/>
              <a:buFont typeface="Wingdings" pitchFamily="2" charset="2"/>
              <a:buNone/>
            </a:pPr>
            <a:r>
              <a:rPr lang="en-US" sz="1800" dirty="0" smtClean="0">
                <a:latin typeface="Courier New" pitchFamily="49" charset="0"/>
                <a:cs typeface="Courier New" pitchFamily="49" charset="0"/>
              </a:rPr>
              <a:t>      ir.deq;</a:t>
            </a:r>
          </a:p>
          <a:p>
            <a:pPr>
              <a:spcBef>
                <a:spcPct val="20000"/>
              </a:spcBef>
              <a:buClr>
                <a:schemeClr val="hlink"/>
              </a:buClr>
              <a:buSzPct val="110000"/>
              <a:buFont typeface="Wingdings" pitchFamily="2" charset="2"/>
              <a:buNone/>
            </a:pPr>
            <a:r>
              <a:rPr lang="en-US" sz="1800" b="1" dirty="0" smtClean="0">
                <a:latin typeface="Courier New" pitchFamily="49" charset="0"/>
                <a:cs typeface="Courier New" pitchFamily="49" charset="0"/>
              </a:rPr>
              <a:t>  end</a:t>
            </a:r>
          </a:p>
          <a:p>
            <a:pPr>
              <a:spcBef>
                <a:spcPct val="20000"/>
              </a:spcBef>
              <a:buClr>
                <a:schemeClr val="hlink"/>
              </a:buClr>
              <a:buSzPct val="110000"/>
              <a:buFont typeface="Wingdings" pitchFamily="2" charset="2"/>
              <a:buNone/>
            </a:pPr>
            <a:endParaRPr lang="en-US" sz="1800" dirty="0" smtClean="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sz="1800" dirty="0" smtClean="0">
                <a:latin typeface="Courier New" pitchFamily="49" charset="0"/>
                <a:cs typeface="Courier New" pitchFamily="49" charset="0"/>
              </a:rPr>
              <a:t>  </a:t>
            </a:r>
            <a:r>
              <a:rPr lang="en-US" sz="1800" b="1" dirty="0" smtClean="0">
                <a:solidFill>
                  <a:srgbClr val="FF0000"/>
                </a:solidFill>
                <a:latin typeface="Courier New" pitchFamily="49" charset="0"/>
                <a:cs typeface="Courier New" pitchFamily="49" charset="0"/>
              </a:rPr>
              <a:t>if</a:t>
            </a:r>
            <a:r>
              <a:rPr lang="en-US" sz="1800" dirty="0" smtClean="0">
                <a:solidFill>
                  <a:srgbClr val="FF0000"/>
                </a:solidFill>
                <a:latin typeface="Courier New" pitchFamily="49" charset="0"/>
                <a:cs typeface="Courier New" pitchFamily="49" charset="0"/>
              </a:rPr>
              <a:t>(</a:t>
            </a:r>
            <a:r>
              <a:rPr lang="en-US" sz="1800" dirty="0" err="1" smtClean="0">
                <a:solidFill>
                  <a:srgbClr val="FF0000"/>
                </a:solidFill>
                <a:latin typeface="Courier New" pitchFamily="49" charset="0"/>
                <a:cs typeface="Courier New" pitchFamily="49" charset="0"/>
              </a:rPr>
              <a:t>isValid</a:t>
            </a:r>
            <a:r>
              <a:rPr lang="en-US" sz="1800" dirty="0" smtClean="0">
                <a:solidFill>
                  <a:srgbClr val="FF0000"/>
                </a:solidFill>
                <a:latin typeface="Courier New" pitchFamily="49" charset="0"/>
                <a:cs typeface="Courier New" pitchFamily="49" charset="0"/>
              </a:rPr>
              <a:t>(</a:t>
            </a:r>
            <a:r>
              <a:rPr lang="en-US" sz="1800" dirty="0" err="1" smtClean="0">
                <a:solidFill>
                  <a:srgbClr val="FF0000"/>
                </a:solidFill>
                <a:latin typeface="Courier New" pitchFamily="49" charset="0"/>
                <a:cs typeface="Courier New" pitchFamily="49" charset="0"/>
              </a:rPr>
              <a:t>brTaken</a:t>
            </a:r>
            <a:r>
              <a:rPr lang="en-US" sz="1800" dirty="0" smtClean="0">
                <a:solidFill>
                  <a:srgbClr val="FF0000"/>
                </a:solidFill>
                <a:latin typeface="Courier New" pitchFamily="49" charset="0"/>
                <a:cs typeface="Courier New" pitchFamily="49" charset="0"/>
              </a:rPr>
              <a:t>)) </a:t>
            </a:r>
            <a:r>
              <a:rPr lang="en-US" sz="1800" b="1" dirty="0" smtClean="0">
                <a:solidFill>
                  <a:srgbClr val="FF0000"/>
                </a:solidFill>
                <a:latin typeface="Courier New" pitchFamily="49" charset="0"/>
                <a:cs typeface="Courier New" pitchFamily="49" charset="0"/>
              </a:rPr>
              <a:t>begin</a:t>
            </a:r>
          </a:p>
          <a:p>
            <a:pPr marL="342900" indent="-342900">
              <a:lnSpc>
                <a:spcPct val="90000"/>
              </a:lnSpc>
              <a:spcBef>
                <a:spcPct val="20000"/>
              </a:spcBef>
              <a:buClr>
                <a:schemeClr val="hlink"/>
              </a:buClr>
              <a:buSzPct val="110000"/>
              <a:buFont typeface="Wingdings" pitchFamily="2" charset="2"/>
              <a:buNone/>
            </a:pPr>
            <a:r>
              <a:rPr lang="en-US" sz="1800" b="1" dirty="0" smtClean="0">
                <a:solidFill>
                  <a:srgbClr val="FF0000"/>
                </a:solidFill>
                <a:latin typeface="Courier New" pitchFamily="49" charset="0"/>
                <a:cs typeface="Courier New" pitchFamily="49" charset="0"/>
              </a:rPr>
              <a:t>    </a:t>
            </a:r>
            <a:r>
              <a:rPr lang="en-US" sz="1800" dirty="0" smtClean="0">
                <a:solidFill>
                  <a:srgbClr val="FF0000"/>
                </a:solidFill>
                <a:latin typeface="Courier New" pitchFamily="49" charset="0"/>
                <a:cs typeface="Courier New" pitchFamily="49" charset="0"/>
              </a:rPr>
              <a:t>pc &lt;= </a:t>
            </a:r>
            <a:r>
              <a:rPr lang="en-US" sz="1800" dirty="0" err="1" smtClean="0">
                <a:solidFill>
                  <a:srgbClr val="FF0000"/>
                </a:solidFill>
                <a:latin typeface="Courier New" pitchFamily="49" charset="0"/>
                <a:cs typeface="Courier New" pitchFamily="49" charset="0"/>
              </a:rPr>
              <a:t>fromMaybe</a:t>
            </a:r>
            <a:r>
              <a:rPr lang="en-US" sz="1800" dirty="0" smtClean="0">
                <a:solidFill>
                  <a:srgbClr val="FF0000"/>
                </a:solidFill>
                <a:latin typeface="Courier New" pitchFamily="49" charset="0"/>
                <a:cs typeface="Courier New" pitchFamily="49" charset="0"/>
              </a:rPr>
              <a:t>(</a:t>
            </a:r>
            <a:r>
              <a:rPr lang="en-US" sz="1800" dirty="0" err="1" smtClean="0">
                <a:solidFill>
                  <a:srgbClr val="FF0000"/>
                </a:solidFill>
                <a:latin typeface="Courier New" pitchFamily="49" charset="0"/>
                <a:cs typeface="Courier New" pitchFamily="49" charset="0"/>
              </a:rPr>
              <a:t>brTaken</a:t>
            </a:r>
            <a:r>
              <a:rPr lang="en-US" sz="1800" dirty="0" smtClean="0">
                <a:solidFill>
                  <a:srgbClr val="FF0000"/>
                </a:solidFill>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sz="1800" dirty="0" smtClean="0">
                <a:solidFill>
                  <a:srgbClr val="FF0000"/>
                </a:solidFill>
                <a:latin typeface="Courier New" pitchFamily="49" charset="0"/>
                <a:cs typeface="Courier New" pitchFamily="49" charset="0"/>
              </a:rPr>
              <a:t>    </a:t>
            </a:r>
            <a:r>
              <a:rPr lang="en-US" sz="1800" dirty="0" err="1" smtClean="0">
                <a:solidFill>
                  <a:srgbClr val="FF0000"/>
                </a:solidFill>
                <a:latin typeface="Courier New" pitchFamily="49" charset="0"/>
                <a:cs typeface="Courier New" pitchFamily="49" charset="0"/>
              </a:rPr>
              <a:t>ir.clear</a:t>
            </a:r>
            <a:r>
              <a:rPr lang="en-US" sz="1800" dirty="0" smtClean="0">
                <a:solidFill>
                  <a:srgbClr val="FF0000"/>
                </a:solidFill>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sz="1800" b="1" dirty="0" smtClean="0">
                <a:solidFill>
                  <a:srgbClr val="FF0000"/>
                </a:solidFill>
                <a:latin typeface="Courier New" pitchFamily="49" charset="0"/>
                <a:cs typeface="Courier New" pitchFamily="49" charset="0"/>
              </a:rPr>
              <a:t>  end</a:t>
            </a:r>
          </a:p>
          <a:p>
            <a:pPr marL="342900" indent="-342900">
              <a:lnSpc>
                <a:spcPct val="90000"/>
              </a:lnSpc>
              <a:spcBef>
                <a:spcPct val="20000"/>
              </a:spcBef>
              <a:buClr>
                <a:schemeClr val="hlink"/>
              </a:buClr>
              <a:buSzPct val="110000"/>
              <a:buFont typeface="Wingdings" pitchFamily="2" charset="2"/>
              <a:buNone/>
            </a:pPr>
            <a:r>
              <a:rPr lang="en-US" sz="1800" b="1" dirty="0" smtClean="0">
                <a:latin typeface="Courier New" pitchFamily="49" charset="0"/>
                <a:cs typeface="Courier New" pitchFamily="49" charset="0"/>
              </a:rPr>
              <a:t>  else if</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ir.notFull</a:t>
            </a: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begin</a:t>
            </a:r>
          </a:p>
          <a:p>
            <a:pPr marL="342900" indent="-342900">
              <a:lnSpc>
                <a:spcPct val="90000"/>
              </a:lnSpc>
              <a:spcBef>
                <a:spcPct val="20000"/>
              </a:spcBef>
              <a:buClr>
                <a:schemeClr val="hlink"/>
              </a:buClr>
              <a:buSzPct val="110000"/>
              <a:buFont typeface="Wingdings" pitchFamily="2" charset="2"/>
              <a:buNone/>
            </a:pP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let</a:t>
            </a:r>
            <a:r>
              <a:rPr lang="en-US" sz="1800" dirty="0" smtClean="0">
                <a:latin typeface="Courier New" pitchFamily="49" charset="0"/>
                <a:cs typeface="Courier New" pitchFamily="49" charset="0"/>
              </a:rPr>
              <a:t> inst = iMem.req(pc);</a:t>
            </a:r>
          </a:p>
          <a:p>
            <a:pPr marL="342900" indent="-342900">
              <a:lnSpc>
                <a:spcPct val="90000"/>
              </a:lnSpc>
              <a:spcBef>
                <a:spcPct val="20000"/>
              </a:spcBef>
              <a:buClr>
                <a:schemeClr val="hlink"/>
              </a:buClr>
              <a:buSzPct val="110000"/>
              <a:buFont typeface="Wingdings" pitchFamily="2" charset="2"/>
              <a:buNone/>
            </a:pPr>
            <a:r>
              <a:rPr lang="en-US" sz="1800" dirty="0" smtClean="0">
                <a:latin typeface="Courier New" pitchFamily="49" charset="0"/>
                <a:cs typeface="Courier New" pitchFamily="49" charset="0"/>
              </a:rPr>
              <a:t>    ir.enq(TypeFetch2Decode{pc: pc, inst: inst});</a:t>
            </a:r>
          </a:p>
          <a:p>
            <a:pPr marL="342900" indent="-342900">
              <a:lnSpc>
                <a:spcPct val="90000"/>
              </a:lnSpc>
              <a:spcBef>
                <a:spcPct val="20000"/>
              </a:spcBef>
              <a:buClr>
                <a:schemeClr val="hlink"/>
              </a:buClr>
              <a:buSzPct val="110000"/>
              <a:buFont typeface="Wingdings" pitchFamily="2" charset="2"/>
              <a:buNone/>
            </a:pPr>
            <a:r>
              <a:rPr lang="en-US" sz="1800" dirty="0" smtClean="0">
                <a:latin typeface="Courier New" pitchFamily="49" charset="0"/>
                <a:cs typeface="Courier New" pitchFamily="49" charset="0"/>
              </a:rPr>
              <a:t>    </a:t>
            </a:r>
            <a:r>
              <a:rPr lang="en-US" sz="1800" dirty="0" smtClean="0">
                <a:solidFill>
                  <a:srgbClr val="FF0000"/>
                </a:solidFill>
                <a:latin typeface="Courier New" pitchFamily="49" charset="0"/>
                <a:cs typeface="Courier New" pitchFamily="49" charset="0"/>
              </a:rPr>
              <a:t>pc &lt;= pc+4;</a:t>
            </a:r>
          </a:p>
          <a:p>
            <a:pPr marL="342900" indent="-342900">
              <a:lnSpc>
                <a:spcPct val="90000"/>
              </a:lnSpc>
              <a:spcBef>
                <a:spcPct val="20000"/>
              </a:spcBef>
              <a:buClr>
                <a:schemeClr val="hlink"/>
              </a:buClr>
              <a:buSzPct val="110000"/>
              <a:buFont typeface="Wingdings" pitchFamily="2" charset="2"/>
              <a:buNone/>
            </a:pPr>
            <a:r>
              <a:rPr lang="en-US" sz="1800" b="1" dirty="0" smtClean="0">
                <a:solidFill>
                  <a:srgbClr val="FF0000"/>
                </a:solidFill>
                <a:latin typeface="Courier New" pitchFamily="49" charset="0"/>
                <a:cs typeface="Courier New" pitchFamily="49" charset="0"/>
              </a:rPr>
              <a:t>  </a:t>
            </a:r>
            <a:r>
              <a:rPr lang="en-US" sz="1800" b="1" dirty="0" smtClean="0">
                <a:latin typeface="Courier New" pitchFamily="49" charset="0"/>
                <a:cs typeface="Courier New" pitchFamily="49" charset="0"/>
              </a:rPr>
              <a:t>end </a:t>
            </a:r>
            <a:r>
              <a:rPr lang="en-US" sz="1800" b="1" dirty="0" smtClean="0">
                <a:solidFill>
                  <a:schemeClr val="tx1">
                    <a:lumMod val="40000"/>
                    <a:lumOff val="60000"/>
                  </a:schemeClr>
                </a:solidFill>
                <a:latin typeface="Courier New" pitchFamily="49" charset="0"/>
                <a:cs typeface="Courier New" pitchFamily="49" charset="0"/>
              </a:rPr>
              <a:t>else </a:t>
            </a:r>
            <a:r>
              <a:rPr lang="en-US" sz="1800" dirty="0" smtClean="0">
                <a:solidFill>
                  <a:schemeClr val="tx1">
                    <a:lumMod val="40000"/>
                    <a:lumOff val="60000"/>
                  </a:schemeClr>
                </a:solidFill>
                <a:latin typeface="Courier New" pitchFamily="49" charset="0"/>
                <a:cs typeface="Courier New" pitchFamily="49" charset="0"/>
              </a:rPr>
              <a:t>pc &lt;= pc;</a:t>
            </a:r>
            <a:endParaRPr lang="en-US" sz="1800" dirty="0" smtClean="0">
              <a:latin typeface="Courier New" pitchFamily="49" charset="0"/>
              <a:cs typeface="Courier New" pitchFamily="49" charset="0"/>
            </a:endParaRPr>
          </a:p>
          <a:p>
            <a:pPr>
              <a:spcBef>
                <a:spcPct val="20000"/>
              </a:spcBef>
              <a:buClr>
                <a:schemeClr val="hlink"/>
              </a:buClr>
              <a:buSzPct val="110000"/>
              <a:buFont typeface="Wingdings" pitchFamily="2" charset="2"/>
              <a:buNone/>
            </a:pPr>
            <a:r>
              <a:rPr lang="en-US" sz="1800" b="1" dirty="0" err="1" smtClean="0">
                <a:latin typeface="Courier New" pitchFamily="49" charset="0"/>
                <a:cs typeface="Courier New" pitchFamily="49" charset="0"/>
              </a:rPr>
              <a:t>endrule</a:t>
            </a:r>
            <a:endParaRPr lang="en-US" sz="1800" b="1" dirty="0" smtClean="0">
              <a:latin typeface="Courier New" pitchFamily="49" charset="0"/>
              <a:cs typeface="Courier New" pitchFamily="49" charset="0"/>
            </a:endParaRPr>
          </a:p>
          <a:p>
            <a:pPr>
              <a:spcBef>
                <a:spcPct val="20000"/>
              </a:spcBef>
              <a:buClr>
                <a:schemeClr val="hlink"/>
              </a:buClr>
              <a:buSzPct val="110000"/>
              <a:buFont typeface="Wingdings" pitchFamily="2" charset="2"/>
              <a:buNone/>
            </a:pPr>
            <a:r>
              <a:rPr lang="en-US" sz="1800" b="1" dirty="0" err="1" smtClean="0">
                <a:latin typeface="Courier New" pitchFamily="49" charset="0"/>
                <a:cs typeface="Courier New" pitchFamily="49" charset="0"/>
              </a:rPr>
              <a:t>endmodule</a:t>
            </a:r>
            <a:endParaRPr lang="en-US" sz="1800" b="1" dirty="0">
              <a:latin typeface="Courier New" pitchFamily="49" charset="0"/>
              <a:cs typeface="Courier New" pitchFamily="49" charset="0"/>
            </a:endParaRPr>
          </a:p>
        </p:txBody>
      </p:sp>
      <p:sp>
        <p:nvSpPr>
          <p:cNvPr id="59395" name="Rectangle 3" descr="Rectangle: Click to edit Master text styles&#10;Second level&#10;Third level&#10;Fourth level&#10;Fifth level"/>
          <p:cNvSpPr txBox="1">
            <a:spLocks noChangeArrowheads="1"/>
          </p:cNvSpPr>
          <p:nvPr/>
        </p:nvSpPr>
        <p:spPr bwMode="auto">
          <a:xfrm>
            <a:off x="615950" y="1530349"/>
            <a:ext cx="8256588" cy="5083101"/>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endParaRPr lang="en-US" sz="1600">
              <a:latin typeface="Courier New" pitchFamily="49" charset="0"/>
              <a:cs typeface="Courier New" pitchFamily="49" charset="0"/>
            </a:endParaRPr>
          </a:p>
        </p:txBody>
      </p:sp>
      <p:sp>
        <p:nvSpPr>
          <p:cNvPr id="19" name="TextBox 18"/>
          <p:cNvSpPr txBox="1"/>
          <p:nvPr/>
        </p:nvSpPr>
        <p:spPr>
          <a:xfrm>
            <a:off x="265815" y="3115339"/>
            <a:ext cx="348172" cy="400110"/>
          </a:xfrm>
          <a:prstGeom prst="rect">
            <a:avLst/>
          </a:prstGeom>
          <a:noFill/>
          <a:ln>
            <a:solidFill>
              <a:schemeClr val="tx1"/>
            </a:solidFill>
          </a:ln>
        </p:spPr>
        <p:txBody>
          <a:bodyPr wrap="none" rtlCol="0">
            <a:spAutoFit/>
          </a:bodyPr>
          <a:lstStyle/>
          <a:p>
            <a:r>
              <a:rPr lang="en-US" dirty="0" smtClean="0"/>
              <a:t>1</a:t>
            </a:r>
            <a:endParaRPr lang="en-US" dirty="0"/>
          </a:p>
        </p:txBody>
      </p:sp>
      <p:sp>
        <p:nvSpPr>
          <p:cNvPr id="14" name="TextBox 13"/>
          <p:cNvSpPr txBox="1"/>
          <p:nvPr/>
        </p:nvSpPr>
        <p:spPr>
          <a:xfrm>
            <a:off x="5284383" y="3125973"/>
            <a:ext cx="2987748" cy="707886"/>
          </a:xfrm>
          <a:prstGeom prst="rect">
            <a:avLst/>
          </a:prstGeom>
          <a:noFill/>
          <a:ln>
            <a:solidFill>
              <a:schemeClr val="tx1"/>
            </a:solidFill>
          </a:ln>
        </p:spPr>
        <p:txBody>
          <a:bodyPr wrap="square" rtlCol="0">
            <a:spAutoFit/>
          </a:bodyPr>
          <a:lstStyle/>
          <a:p>
            <a:r>
              <a:rPr lang="en-US" dirty="0" err="1" smtClean="0"/>
              <a:t>brTaken</a:t>
            </a:r>
            <a:r>
              <a:rPr lang="en-US" dirty="0" smtClean="0"/>
              <a:t> was assigned in the Execute action </a:t>
            </a:r>
            <a:endParaRPr lang="en-US" dirty="0"/>
          </a:p>
        </p:txBody>
      </p:sp>
      <p:sp>
        <p:nvSpPr>
          <p:cNvPr id="10" name="Date Placeholder 9"/>
          <p:cNvSpPr>
            <a:spLocks noGrp="1"/>
          </p:cNvSpPr>
          <p:nvPr>
            <p:ph type="dt" sz="half" idx="10"/>
          </p:nvPr>
        </p:nvSpPr>
        <p:spPr/>
        <p:txBody>
          <a:bodyPr/>
          <a:lstStyle/>
          <a:p>
            <a:pPr>
              <a:defRPr/>
            </a:pPr>
            <a:r>
              <a:rPr lang="en-US" smtClean="0"/>
              <a:t>1/9/2013</a:t>
            </a:r>
            <a:endParaRPr lang="en-US" dirty="0"/>
          </a:p>
        </p:txBody>
      </p:sp>
      <p:sp>
        <p:nvSpPr>
          <p:cNvPr id="16" name="Footer Placeholder 15"/>
          <p:cNvSpPr>
            <a:spLocks noGrp="1"/>
          </p:cNvSpPr>
          <p:nvPr>
            <p:ph type="ftr" sz="quarter" idx="12"/>
          </p:nvPr>
        </p:nvSpPr>
        <p:spPr/>
        <p:txBody>
          <a:bodyPr/>
          <a:lstStyle/>
          <a:p>
            <a:pPr>
              <a:defRPr/>
            </a:pPr>
            <a:r>
              <a:rPr lang="en-US" smtClean="0"/>
              <a:t>Bluespec at Beihang</a:t>
            </a:r>
            <a:endParaRPr lang="en-US" dirty="0"/>
          </a:p>
        </p:txBody>
      </p:sp>
      <p:sp>
        <p:nvSpPr>
          <p:cNvPr id="11" name="Slide Number Placeholder 10"/>
          <p:cNvSpPr>
            <a:spLocks noGrp="1"/>
          </p:cNvSpPr>
          <p:nvPr>
            <p:ph type="sldNum" sz="quarter" idx="11"/>
          </p:nvPr>
        </p:nvSpPr>
        <p:spPr/>
        <p:txBody>
          <a:bodyPr/>
          <a:lstStyle/>
          <a:p>
            <a:pPr>
              <a:defRPr/>
            </a:pPr>
            <a:fld id="{AF8DE962-9F3D-434C-AD0C-21A4956FF389}" type="slidenum">
              <a:rPr lang="en-US" smtClean="0"/>
              <a:pPr>
                <a:defRPr/>
              </a:pPr>
              <a:t>27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smtClean="0"/>
              <a:t>Code Reordering in Pipelines</a:t>
            </a:r>
            <a:endParaRPr lang="en-US" sz="4000" dirty="0"/>
          </a:p>
        </p:txBody>
      </p:sp>
      <p:sp>
        <p:nvSpPr>
          <p:cNvPr id="6" name="Content Placeholder 5"/>
          <p:cNvSpPr>
            <a:spLocks noGrp="1"/>
          </p:cNvSpPr>
          <p:nvPr>
            <p:ph idx="1"/>
          </p:nvPr>
        </p:nvSpPr>
        <p:spPr/>
        <p:txBody>
          <a:bodyPr/>
          <a:lstStyle/>
          <a:p>
            <a:r>
              <a:rPr lang="en-US" sz="2400" dirty="0" smtClean="0"/>
              <a:t>In pipeline codes, a stage with an older instruction has priority over any stage with a younger instruction</a:t>
            </a:r>
          </a:p>
          <a:p>
            <a:r>
              <a:rPr lang="en-US" sz="2400" dirty="0" smtClean="0"/>
              <a:t>Consequently, reordering the code to reflect that Execute happens before Fetch is OK</a:t>
            </a:r>
            <a:endParaRPr lang="en-US" sz="2400" dirty="0"/>
          </a:p>
        </p:txBody>
      </p:sp>
      <p:sp>
        <p:nvSpPr>
          <p:cNvPr id="7" name="Date Placeholder 6"/>
          <p:cNvSpPr>
            <a:spLocks noGrp="1"/>
          </p:cNvSpPr>
          <p:nvPr>
            <p:ph type="dt" sz="half" idx="10"/>
          </p:nvPr>
        </p:nvSpPr>
        <p:spPr/>
        <p:txBody>
          <a:bodyPr/>
          <a:lstStyle/>
          <a:p>
            <a:pPr>
              <a:defRPr/>
            </a:pPr>
            <a:r>
              <a:rPr lang="en-US" smtClean="0"/>
              <a:t>1/9/2013</a:t>
            </a:r>
            <a:endParaRPr lang="en-US" dirty="0"/>
          </a:p>
        </p:txBody>
      </p:sp>
      <p:sp>
        <p:nvSpPr>
          <p:cNvPr id="9" name="Footer Placeholder 8"/>
          <p:cNvSpPr>
            <a:spLocks noGrp="1"/>
          </p:cNvSpPr>
          <p:nvPr>
            <p:ph type="ftr" sz="quarter" idx="12"/>
          </p:nvPr>
        </p:nvSpPr>
        <p:spPr/>
        <p:txBody>
          <a:bodyPr/>
          <a:lstStyle/>
          <a:p>
            <a:pPr>
              <a:defRPr/>
            </a:pPr>
            <a:r>
              <a:rPr lang="en-US" smtClean="0"/>
              <a:t>Bluespec at Beihang</a:t>
            </a:r>
            <a:endParaRPr lang="en-US" dirty="0"/>
          </a:p>
        </p:txBody>
      </p:sp>
      <p:sp>
        <p:nvSpPr>
          <p:cNvPr id="10" name="Slide Number Placeholder 9"/>
          <p:cNvSpPr>
            <a:spLocks noGrp="1"/>
          </p:cNvSpPr>
          <p:nvPr>
            <p:ph type="sldNum" sz="quarter" idx="11"/>
          </p:nvPr>
        </p:nvSpPr>
        <p:spPr/>
        <p:txBody>
          <a:bodyPr/>
          <a:lstStyle/>
          <a:p>
            <a:pPr>
              <a:defRPr/>
            </a:pPr>
            <a:fld id="{D02EE386-C9BD-4FB7-9577-6096B5320EC4}"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Reminder: Sequential assignments</a:t>
            </a:r>
            <a:endParaRPr lang="en-US" sz="4000" dirty="0"/>
          </a:p>
        </p:txBody>
      </p:sp>
      <p:sp>
        <p:nvSpPr>
          <p:cNvPr id="3" name="Content Placeholder 2"/>
          <p:cNvSpPr>
            <a:spLocks noGrp="1"/>
          </p:cNvSpPr>
          <p:nvPr>
            <p:ph idx="1"/>
          </p:nvPr>
        </p:nvSpPr>
        <p:spPr>
          <a:xfrm>
            <a:off x="657447" y="1554125"/>
            <a:ext cx="8210106" cy="1231605"/>
          </a:xfrm>
        </p:spPr>
        <p:txBody>
          <a:bodyPr/>
          <a:lstStyle/>
          <a:p>
            <a:r>
              <a:rPr lang="en-US" sz="2400" dirty="0" smtClean="0"/>
              <a:t>In BSV multiple conditional assignments to in-scope variables result in </a:t>
            </a:r>
            <a:r>
              <a:rPr lang="en-US" sz="2400" dirty="0" err="1" smtClean="0"/>
              <a:t>muxes</a:t>
            </a:r>
            <a:r>
              <a:rPr lang="en-US" sz="2400" dirty="0" smtClean="0"/>
              <a:t>. Variable assignment within a rule follows sequential semantics </a:t>
            </a:r>
            <a:endParaRPr lang="en-US" sz="2400" dirty="0"/>
          </a:p>
        </p:txBody>
      </p:sp>
      <p:sp>
        <p:nvSpPr>
          <p:cNvPr id="8" name="TextBox 7"/>
          <p:cNvSpPr txBox="1"/>
          <p:nvPr/>
        </p:nvSpPr>
        <p:spPr>
          <a:xfrm>
            <a:off x="1151863" y="3608015"/>
            <a:ext cx="2492990" cy="1323439"/>
          </a:xfrm>
          <a:prstGeom prst="rect">
            <a:avLst/>
          </a:prstGeom>
          <a:noFill/>
          <a:ln>
            <a:solidFill>
              <a:schemeClr val="tx1"/>
            </a:solidFill>
          </a:ln>
        </p:spPr>
        <p:txBody>
          <a:bodyPr wrap="none" rtlCol="0">
            <a:spAutoFit/>
          </a:bodyPr>
          <a:lstStyle/>
          <a:p>
            <a:r>
              <a:rPr lang="en-US" dirty="0" smtClean="0">
                <a:latin typeface="Courier New" pitchFamily="49" charset="0"/>
                <a:cs typeface="Courier New" pitchFamily="49" charset="0"/>
              </a:rPr>
              <a:t>Bit#(32) x = 0;</a:t>
            </a:r>
          </a:p>
          <a:p>
            <a:r>
              <a:rPr lang="en-US" dirty="0" smtClean="0">
                <a:latin typeface="Courier New" pitchFamily="49" charset="0"/>
                <a:cs typeface="Courier New" pitchFamily="49" charset="0"/>
              </a:rPr>
              <a:t>y = x+1;</a:t>
            </a:r>
          </a:p>
          <a:p>
            <a:r>
              <a:rPr lang="en-US" b="1" dirty="0" smtClean="0">
                <a:latin typeface="Courier New" pitchFamily="49" charset="0"/>
                <a:cs typeface="Courier New" pitchFamily="49" charset="0"/>
              </a:rPr>
              <a:t>if</a:t>
            </a:r>
            <a:r>
              <a:rPr lang="en-US" dirty="0" smtClean="0">
                <a:latin typeface="Courier New" pitchFamily="49" charset="0"/>
                <a:cs typeface="Courier New" pitchFamily="49" charset="0"/>
              </a:rPr>
              <a:t>(p) x = 100;</a:t>
            </a:r>
          </a:p>
          <a:p>
            <a:r>
              <a:rPr lang="en-US" dirty="0" smtClean="0">
                <a:latin typeface="Courier New" pitchFamily="49" charset="0"/>
                <a:cs typeface="Courier New" pitchFamily="49" charset="0"/>
              </a:rPr>
              <a:t>z = x+1;</a:t>
            </a:r>
            <a:endParaRPr lang="en-US" dirty="0">
              <a:latin typeface="Courier New" pitchFamily="49" charset="0"/>
              <a:cs typeface="Courier New" pitchFamily="49" charset="0"/>
            </a:endParaRPr>
          </a:p>
        </p:txBody>
      </p:sp>
      <p:grpSp>
        <p:nvGrpSpPr>
          <p:cNvPr id="4" name="Group 28"/>
          <p:cNvGrpSpPr/>
          <p:nvPr/>
        </p:nvGrpSpPr>
        <p:grpSpPr>
          <a:xfrm>
            <a:off x="4540103" y="3427260"/>
            <a:ext cx="3405957" cy="1651207"/>
            <a:chOff x="4401879" y="2172586"/>
            <a:chExt cx="3405957" cy="1651207"/>
          </a:xfrm>
        </p:grpSpPr>
        <p:sp>
          <p:nvSpPr>
            <p:cNvPr id="9" name="Trapezoid 8"/>
            <p:cNvSpPr/>
            <p:nvPr/>
          </p:nvSpPr>
          <p:spPr bwMode="auto">
            <a:xfrm rot="5400000" flipH="1">
              <a:off x="5348177" y="2828260"/>
              <a:ext cx="988828" cy="372140"/>
            </a:xfrm>
            <a:prstGeom prst="trapezoid">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cxnSp>
          <p:nvCxnSpPr>
            <p:cNvPr id="11" name="Straight Arrow Connector 10"/>
            <p:cNvCxnSpPr/>
            <p:nvPr/>
          </p:nvCxnSpPr>
          <p:spPr bwMode="auto">
            <a:xfrm>
              <a:off x="5071730" y="2732567"/>
              <a:ext cx="616689" cy="21266"/>
            </a:xfrm>
            <a:prstGeom prst="straightConnector1">
              <a:avLst/>
            </a:prstGeom>
            <a:noFill/>
            <a:ln w="9525" cap="flat" cmpd="sng" algn="ctr">
              <a:solidFill>
                <a:srgbClr val="FF0000"/>
              </a:solidFill>
              <a:prstDash val="solid"/>
              <a:round/>
              <a:headEnd type="none" w="med" len="med"/>
              <a:tailEnd type="triangle" w="med" len="med"/>
            </a:ln>
            <a:effectLst/>
          </p:spPr>
        </p:cxnSp>
        <p:cxnSp>
          <p:nvCxnSpPr>
            <p:cNvPr id="12" name="Straight Arrow Connector 11"/>
            <p:cNvCxnSpPr/>
            <p:nvPr/>
          </p:nvCxnSpPr>
          <p:spPr bwMode="auto">
            <a:xfrm>
              <a:off x="5075268" y="3214590"/>
              <a:ext cx="616689" cy="21266"/>
            </a:xfrm>
            <a:prstGeom prst="straightConnector1">
              <a:avLst/>
            </a:prstGeom>
            <a:noFill/>
            <a:ln w="9525" cap="flat" cmpd="sng" algn="ctr">
              <a:solidFill>
                <a:srgbClr val="FF0000"/>
              </a:solidFill>
              <a:prstDash val="solid"/>
              <a:round/>
              <a:headEnd type="none" w="med" len="med"/>
              <a:tailEnd type="triangle" w="med" len="med"/>
            </a:ln>
            <a:effectLst/>
          </p:spPr>
        </p:cxnSp>
        <p:cxnSp>
          <p:nvCxnSpPr>
            <p:cNvPr id="13" name="Straight Arrow Connector 12"/>
            <p:cNvCxnSpPr/>
            <p:nvPr/>
          </p:nvCxnSpPr>
          <p:spPr bwMode="auto">
            <a:xfrm>
              <a:off x="6014477" y="3016115"/>
              <a:ext cx="616689" cy="21266"/>
            </a:xfrm>
            <a:prstGeom prst="straightConnector1">
              <a:avLst/>
            </a:prstGeom>
            <a:noFill/>
            <a:ln w="9525" cap="flat" cmpd="sng" algn="ctr">
              <a:solidFill>
                <a:srgbClr val="FF0000"/>
              </a:solidFill>
              <a:prstDash val="solid"/>
              <a:round/>
              <a:headEnd type="none" w="med" len="med"/>
              <a:tailEnd type="triangle" w="med" len="med"/>
            </a:ln>
            <a:effectLst/>
          </p:spPr>
        </p:cxnSp>
        <p:sp>
          <p:nvSpPr>
            <p:cNvPr id="14" name="TextBox 13"/>
            <p:cNvSpPr txBox="1"/>
            <p:nvPr/>
          </p:nvSpPr>
          <p:spPr>
            <a:xfrm>
              <a:off x="6156251" y="2923952"/>
              <a:ext cx="336952" cy="400110"/>
            </a:xfrm>
            <a:prstGeom prst="rect">
              <a:avLst/>
            </a:prstGeom>
            <a:noFill/>
          </p:spPr>
          <p:txBody>
            <a:bodyPr wrap="none" rtlCol="0">
              <a:spAutoFit/>
            </a:bodyPr>
            <a:lstStyle/>
            <a:p>
              <a:r>
                <a:rPr lang="en-US" dirty="0" smtClean="0"/>
                <a:t>x</a:t>
              </a:r>
              <a:endParaRPr lang="en-US" dirty="0"/>
            </a:p>
          </p:txBody>
        </p:sp>
        <p:sp>
          <p:nvSpPr>
            <p:cNvPr id="15" name="TextBox 14"/>
            <p:cNvSpPr txBox="1"/>
            <p:nvPr/>
          </p:nvSpPr>
          <p:spPr>
            <a:xfrm>
              <a:off x="4667692" y="2488018"/>
              <a:ext cx="348172" cy="400110"/>
            </a:xfrm>
            <a:prstGeom prst="rect">
              <a:avLst/>
            </a:prstGeom>
            <a:noFill/>
          </p:spPr>
          <p:txBody>
            <a:bodyPr wrap="none" rtlCol="0">
              <a:spAutoFit/>
            </a:bodyPr>
            <a:lstStyle/>
            <a:p>
              <a:r>
                <a:rPr lang="en-US" dirty="0" smtClean="0"/>
                <a:t>0</a:t>
              </a:r>
              <a:endParaRPr lang="en-US" dirty="0"/>
            </a:p>
          </p:txBody>
        </p:sp>
        <p:sp>
          <p:nvSpPr>
            <p:cNvPr id="16" name="TextBox 15"/>
            <p:cNvSpPr txBox="1"/>
            <p:nvPr/>
          </p:nvSpPr>
          <p:spPr>
            <a:xfrm>
              <a:off x="4401879" y="2998381"/>
              <a:ext cx="675185" cy="400110"/>
            </a:xfrm>
            <a:prstGeom prst="rect">
              <a:avLst/>
            </a:prstGeom>
            <a:noFill/>
          </p:spPr>
          <p:txBody>
            <a:bodyPr wrap="none" rtlCol="0">
              <a:spAutoFit/>
            </a:bodyPr>
            <a:lstStyle/>
            <a:p>
              <a:r>
                <a:rPr lang="en-US" dirty="0" smtClean="0"/>
                <a:t>100</a:t>
              </a:r>
              <a:endParaRPr lang="en-US" dirty="0"/>
            </a:p>
          </p:txBody>
        </p:sp>
        <p:cxnSp>
          <p:nvCxnSpPr>
            <p:cNvPr id="18" name="Straight Connector 17"/>
            <p:cNvCxnSpPr/>
            <p:nvPr/>
          </p:nvCxnSpPr>
          <p:spPr bwMode="auto">
            <a:xfrm flipV="1">
              <a:off x="5842591" y="3462226"/>
              <a:ext cx="5316" cy="259169"/>
            </a:xfrm>
            <a:prstGeom prst="line">
              <a:avLst/>
            </a:prstGeom>
            <a:noFill/>
            <a:ln w="9525" cap="flat" cmpd="sng" algn="ctr">
              <a:solidFill>
                <a:srgbClr val="FF0000"/>
              </a:solidFill>
              <a:prstDash val="solid"/>
              <a:round/>
              <a:headEnd type="none" w="med" len="med"/>
              <a:tailEnd type="triangle" w="med" len="med"/>
            </a:ln>
            <a:effectLst/>
          </p:spPr>
        </p:cxnSp>
        <p:sp>
          <p:nvSpPr>
            <p:cNvPr id="19" name="TextBox 18"/>
            <p:cNvSpPr txBox="1"/>
            <p:nvPr/>
          </p:nvSpPr>
          <p:spPr>
            <a:xfrm>
              <a:off x="5901071" y="3423683"/>
              <a:ext cx="344966" cy="400110"/>
            </a:xfrm>
            <a:prstGeom prst="rect">
              <a:avLst/>
            </a:prstGeom>
            <a:noFill/>
          </p:spPr>
          <p:txBody>
            <a:bodyPr wrap="none" rtlCol="0">
              <a:spAutoFit/>
            </a:bodyPr>
            <a:lstStyle/>
            <a:p>
              <a:r>
                <a:rPr lang="en-US" dirty="0" smtClean="0"/>
                <a:t>p</a:t>
              </a:r>
              <a:endParaRPr lang="en-US" dirty="0"/>
            </a:p>
          </p:txBody>
        </p:sp>
        <p:sp>
          <p:nvSpPr>
            <p:cNvPr id="21" name="TextBox 20"/>
            <p:cNvSpPr txBox="1"/>
            <p:nvPr/>
          </p:nvSpPr>
          <p:spPr>
            <a:xfrm>
              <a:off x="6634716" y="2838893"/>
              <a:ext cx="558166" cy="400110"/>
            </a:xfrm>
            <a:prstGeom prst="rect">
              <a:avLst/>
            </a:prstGeom>
            <a:noFill/>
            <a:ln>
              <a:solidFill>
                <a:srgbClr val="FF0000"/>
              </a:solidFill>
            </a:ln>
          </p:spPr>
          <p:txBody>
            <a:bodyPr wrap="none" rtlCol="0">
              <a:spAutoFit/>
            </a:bodyPr>
            <a:lstStyle/>
            <a:p>
              <a:r>
                <a:rPr lang="en-US" dirty="0" smtClean="0"/>
                <a:t>+1</a:t>
              </a:r>
              <a:endParaRPr lang="en-US" dirty="0"/>
            </a:p>
          </p:txBody>
        </p:sp>
        <p:sp>
          <p:nvSpPr>
            <p:cNvPr id="22" name="TextBox 21"/>
            <p:cNvSpPr txBox="1"/>
            <p:nvPr/>
          </p:nvSpPr>
          <p:spPr>
            <a:xfrm>
              <a:off x="6606363" y="2172586"/>
              <a:ext cx="558166" cy="400110"/>
            </a:xfrm>
            <a:prstGeom prst="rect">
              <a:avLst/>
            </a:prstGeom>
            <a:noFill/>
            <a:ln>
              <a:solidFill>
                <a:srgbClr val="FF0000"/>
              </a:solidFill>
            </a:ln>
          </p:spPr>
          <p:txBody>
            <a:bodyPr wrap="none" rtlCol="0">
              <a:spAutoFit/>
            </a:bodyPr>
            <a:lstStyle/>
            <a:p>
              <a:r>
                <a:rPr lang="en-US" dirty="0" smtClean="0"/>
                <a:t>+1</a:t>
              </a:r>
              <a:endParaRPr lang="en-US" dirty="0"/>
            </a:p>
          </p:txBody>
        </p:sp>
        <p:sp>
          <p:nvSpPr>
            <p:cNvPr id="23" name="Freeform 22"/>
            <p:cNvSpPr/>
            <p:nvPr/>
          </p:nvSpPr>
          <p:spPr bwMode="auto">
            <a:xfrm>
              <a:off x="5380074" y="2360429"/>
              <a:ext cx="1244010" cy="382772"/>
            </a:xfrm>
            <a:custGeom>
              <a:avLst/>
              <a:gdLst>
                <a:gd name="connsiteX0" fmla="*/ 0 w 1244010"/>
                <a:gd name="connsiteY0" fmla="*/ 318977 h 318977"/>
                <a:gd name="connsiteX1" fmla="*/ 10633 w 1244010"/>
                <a:gd name="connsiteY1" fmla="*/ 0 h 318977"/>
                <a:gd name="connsiteX2" fmla="*/ 1244010 w 1244010"/>
                <a:gd name="connsiteY2" fmla="*/ 0 h 318977"/>
              </a:gdLst>
              <a:ahLst/>
              <a:cxnLst>
                <a:cxn ang="0">
                  <a:pos x="connsiteX0" y="connsiteY0"/>
                </a:cxn>
                <a:cxn ang="0">
                  <a:pos x="connsiteX1" y="connsiteY1"/>
                </a:cxn>
                <a:cxn ang="0">
                  <a:pos x="connsiteX2" y="connsiteY2"/>
                </a:cxn>
              </a:cxnLst>
              <a:rect l="l" t="t" r="r" b="b"/>
              <a:pathLst>
                <a:path w="1244010" h="318977">
                  <a:moveTo>
                    <a:pt x="0" y="318977"/>
                  </a:moveTo>
                  <a:lnTo>
                    <a:pt x="10633" y="0"/>
                  </a:lnTo>
                  <a:lnTo>
                    <a:pt x="1244010" y="0"/>
                  </a:ln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cxnSp>
          <p:nvCxnSpPr>
            <p:cNvPr id="24" name="Straight Arrow Connector 23"/>
            <p:cNvCxnSpPr/>
            <p:nvPr/>
          </p:nvCxnSpPr>
          <p:spPr bwMode="auto">
            <a:xfrm>
              <a:off x="7155705" y="2360441"/>
              <a:ext cx="616689" cy="21266"/>
            </a:xfrm>
            <a:prstGeom prst="straightConnector1">
              <a:avLst/>
            </a:prstGeom>
            <a:noFill/>
            <a:ln w="9525" cap="flat" cmpd="sng" algn="ctr">
              <a:solidFill>
                <a:srgbClr val="FF0000"/>
              </a:solidFill>
              <a:prstDash val="solid"/>
              <a:round/>
              <a:headEnd type="none" w="med" len="med"/>
              <a:tailEnd type="triangle" w="med" len="med"/>
            </a:ln>
            <a:effectLst/>
          </p:spPr>
        </p:cxnSp>
        <p:cxnSp>
          <p:nvCxnSpPr>
            <p:cNvPr id="25" name="Straight Arrow Connector 24"/>
            <p:cNvCxnSpPr/>
            <p:nvPr/>
          </p:nvCxnSpPr>
          <p:spPr bwMode="auto">
            <a:xfrm>
              <a:off x="7191147" y="3044469"/>
              <a:ext cx="616689" cy="21266"/>
            </a:xfrm>
            <a:prstGeom prst="straightConnector1">
              <a:avLst/>
            </a:prstGeom>
            <a:noFill/>
            <a:ln w="9525" cap="flat" cmpd="sng" algn="ctr">
              <a:solidFill>
                <a:srgbClr val="FF0000"/>
              </a:solidFill>
              <a:prstDash val="solid"/>
              <a:round/>
              <a:headEnd type="none" w="med" len="med"/>
              <a:tailEnd type="triangle" w="med" len="med"/>
            </a:ln>
            <a:effectLst/>
          </p:spPr>
        </p:cxnSp>
        <p:sp>
          <p:nvSpPr>
            <p:cNvPr id="26" name="TextBox 25"/>
            <p:cNvSpPr txBox="1"/>
            <p:nvPr/>
          </p:nvSpPr>
          <p:spPr>
            <a:xfrm>
              <a:off x="7308112" y="2980654"/>
              <a:ext cx="319318" cy="400110"/>
            </a:xfrm>
            <a:prstGeom prst="rect">
              <a:avLst/>
            </a:prstGeom>
            <a:noFill/>
          </p:spPr>
          <p:txBody>
            <a:bodyPr wrap="none" rtlCol="0">
              <a:spAutoFit/>
            </a:bodyPr>
            <a:lstStyle/>
            <a:p>
              <a:r>
                <a:rPr lang="en-US" dirty="0" smtClean="0"/>
                <a:t>z</a:t>
              </a:r>
              <a:endParaRPr lang="en-US" dirty="0"/>
            </a:p>
          </p:txBody>
        </p:sp>
        <p:sp>
          <p:nvSpPr>
            <p:cNvPr id="27" name="TextBox 26"/>
            <p:cNvSpPr txBox="1"/>
            <p:nvPr/>
          </p:nvSpPr>
          <p:spPr>
            <a:xfrm>
              <a:off x="7311655" y="2239920"/>
              <a:ext cx="336952" cy="400110"/>
            </a:xfrm>
            <a:prstGeom prst="rect">
              <a:avLst/>
            </a:prstGeom>
            <a:noFill/>
          </p:spPr>
          <p:txBody>
            <a:bodyPr wrap="none" rtlCol="0">
              <a:spAutoFit/>
            </a:bodyPr>
            <a:lstStyle/>
            <a:p>
              <a:r>
                <a:rPr lang="en-US" dirty="0" smtClean="0"/>
                <a:t>y</a:t>
              </a:r>
              <a:endParaRPr lang="en-US" dirty="0"/>
            </a:p>
          </p:txBody>
        </p:sp>
      </p:grpSp>
      <p:sp>
        <p:nvSpPr>
          <p:cNvPr id="29" name="Date Placeholder 28"/>
          <p:cNvSpPr>
            <a:spLocks noGrp="1"/>
          </p:cNvSpPr>
          <p:nvPr>
            <p:ph type="dt" sz="half" idx="10"/>
          </p:nvPr>
        </p:nvSpPr>
        <p:spPr/>
        <p:txBody>
          <a:bodyPr/>
          <a:lstStyle/>
          <a:p>
            <a:pPr>
              <a:defRPr/>
            </a:pPr>
            <a:r>
              <a:rPr lang="en-US" smtClean="0"/>
              <a:t>1/9/2013</a:t>
            </a:r>
            <a:endParaRPr lang="en-US" dirty="0"/>
          </a:p>
        </p:txBody>
      </p:sp>
      <p:sp>
        <p:nvSpPr>
          <p:cNvPr id="33" name="Footer Placeholder 32"/>
          <p:cNvSpPr>
            <a:spLocks noGrp="1"/>
          </p:cNvSpPr>
          <p:nvPr>
            <p:ph type="ftr" sz="quarter" idx="12"/>
          </p:nvPr>
        </p:nvSpPr>
        <p:spPr/>
        <p:txBody>
          <a:bodyPr/>
          <a:lstStyle/>
          <a:p>
            <a:pPr>
              <a:defRPr/>
            </a:pPr>
            <a:r>
              <a:rPr lang="en-US" smtClean="0"/>
              <a:t>Bluespec at Beihang</a:t>
            </a:r>
            <a:endParaRPr lang="en-US" dirty="0"/>
          </a:p>
        </p:txBody>
      </p:sp>
      <p:sp>
        <p:nvSpPr>
          <p:cNvPr id="28" name="Slide Number Placeholder 27"/>
          <p:cNvSpPr>
            <a:spLocks noGrp="1"/>
          </p:cNvSpPr>
          <p:nvPr>
            <p:ph type="sldNum" sz="quarter" idx="11"/>
          </p:nvPr>
        </p:nvSpPr>
        <p:spPr/>
        <p:txBody>
          <a:bodyPr/>
          <a:lstStyle/>
          <a:p>
            <a:pPr>
              <a:defRPr/>
            </a:pPr>
            <a:fld id="{D02EE386-C9BD-4FB7-9577-6096B5320EC4}"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4"/>
          <p:cNvSpPr>
            <a:spLocks noGrp="1" noChangeArrowheads="1"/>
          </p:cNvSpPr>
          <p:nvPr>
            <p:ph type="title" idx="4294967295"/>
          </p:nvPr>
        </p:nvSpPr>
        <p:spPr>
          <a:xfrm>
            <a:off x="609600" y="304800"/>
            <a:ext cx="8226425" cy="1143000"/>
          </a:xfrm>
        </p:spPr>
        <p:txBody>
          <a:bodyPr/>
          <a:lstStyle/>
          <a:p>
            <a:pPr eaLnBrk="1" hangingPunct="1"/>
            <a:r>
              <a:rPr lang="en-US" sz="3600" smtClean="0"/>
              <a:t>Two-Cycle SMIPS</a:t>
            </a:r>
            <a:endParaRPr lang="en-US" sz="2800" smtClean="0"/>
          </a:p>
        </p:txBody>
      </p:sp>
      <p:sp>
        <p:nvSpPr>
          <p:cNvPr id="50179" name="Rectangle 17"/>
          <p:cNvSpPr>
            <a:spLocks noChangeArrowheads="1"/>
          </p:cNvSpPr>
          <p:nvPr/>
        </p:nvSpPr>
        <p:spPr bwMode="auto">
          <a:xfrm>
            <a:off x="1074738" y="2762250"/>
            <a:ext cx="452437" cy="944563"/>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r>
              <a:rPr lang="en-US">
                <a:latin typeface="Verdana" pitchFamily="-96" charset="0"/>
              </a:rPr>
              <a:t>PC</a:t>
            </a:r>
          </a:p>
        </p:txBody>
      </p:sp>
      <p:sp>
        <p:nvSpPr>
          <p:cNvPr id="50180" name="Rectangle 17"/>
          <p:cNvSpPr>
            <a:spLocks noChangeArrowheads="1"/>
          </p:cNvSpPr>
          <p:nvPr/>
        </p:nvSpPr>
        <p:spPr bwMode="auto">
          <a:xfrm>
            <a:off x="1538288" y="4297363"/>
            <a:ext cx="1101725" cy="944562"/>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r>
              <a:rPr lang="en-US">
                <a:latin typeface="Verdana" pitchFamily="-96" charset="0"/>
              </a:rPr>
              <a:t>Inst</a:t>
            </a:r>
          </a:p>
          <a:p>
            <a:pPr algn="ctr">
              <a:lnSpc>
                <a:spcPct val="90000"/>
              </a:lnSpc>
              <a:spcBef>
                <a:spcPct val="25000"/>
              </a:spcBef>
              <a:buClr>
                <a:schemeClr val="bg1"/>
              </a:buClr>
              <a:buSzPct val="100000"/>
              <a:buFont typeface="Wingdings" pitchFamily="-96" charset="2"/>
              <a:buNone/>
              <a:defRPr/>
            </a:pPr>
            <a:r>
              <a:rPr lang="en-US">
                <a:latin typeface="Verdana" pitchFamily="-96" charset="0"/>
              </a:rPr>
              <a:t>Memory</a:t>
            </a:r>
          </a:p>
        </p:txBody>
      </p:sp>
      <p:sp>
        <p:nvSpPr>
          <p:cNvPr id="31748" name="Rectangle 17"/>
          <p:cNvSpPr>
            <a:spLocks noChangeArrowheads="1"/>
          </p:cNvSpPr>
          <p:nvPr/>
        </p:nvSpPr>
        <p:spPr bwMode="auto">
          <a:xfrm>
            <a:off x="3829050" y="2771775"/>
            <a:ext cx="1101725" cy="944563"/>
          </a:xfrm>
          <a:prstGeom prst="rect">
            <a:avLst/>
          </a:prstGeom>
          <a:no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Decode</a:t>
            </a:r>
          </a:p>
        </p:txBody>
      </p:sp>
      <p:sp>
        <p:nvSpPr>
          <p:cNvPr id="50182" name="Rectangle 17"/>
          <p:cNvSpPr>
            <a:spLocks noChangeArrowheads="1"/>
          </p:cNvSpPr>
          <p:nvPr/>
        </p:nvSpPr>
        <p:spPr bwMode="auto">
          <a:xfrm>
            <a:off x="4956175" y="1444625"/>
            <a:ext cx="3217863" cy="711200"/>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r>
              <a:rPr lang="en-US">
                <a:latin typeface="Verdana" pitchFamily="-96" charset="0"/>
              </a:rPr>
              <a:t>Register File</a:t>
            </a:r>
          </a:p>
        </p:txBody>
      </p:sp>
      <p:sp>
        <p:nvSpPr>
          <p:cNvPr id="31750" name="Rectangle 17"/>
          <p:cNvSpPr>
            <a:spLocks noChangeArrowheads="1"/>
          </p:cNvSpPr>
          <p:nvPr/>
        </p:nvSpPr>
        <p:spPr bwMode="auto">
          <a:xfrm>
            <a:off x="5967413" y="2765425"/>
            <a:ext cx="1101725" cy="944563"/>
          </a:xfrm>
          <a:prstGeom prst="rect">
            <a:avLst/>
          </a:prstGeom>
          <a:no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Execute</a:t>
            </a:r>
          </a:p>
        </p:txBody>
      </p:sp>
      <p:sp>
        <p:nvSpPr>
          <p:cNvPr id="50184" name="Rectangle 17"/>
          <p:cNvSpPr>
            <a:spLocks noChangeArrowheads="1"/>
          </p:cNvSpPr>
          <p:nvPr/>
        </p:nvSpPr>
        <p:spPr bwMode="auto">
          <a:xfrm>
            <a:off x="7065963" y="4268788"/>
            <a:ext cx="1101725" cy="944562"/>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r>
              <a:rPr lang="en-US">
                <a:latin typeface="Verdana" pitchFamily="-96" charset="0"/>
              </a:rPr>
              <a:t>Data</a:t>
            </a:r>
          </a:p>
          <a:p>
            <a:pPr algn="ctr">
              <a:lnSpc>
                <a:spcPct val="90000"/>
              </a:lnSpc>
              <a:spcBef>
                <a:spcPct val="25000"/>
              </a:spcBef>
              <a:buClr>
                <a:schemeClr val="bg1"/>
              </a:buClr>
              <a:buSzPct val="100000"/>
              <a:buFont typeface="Wingdings" pitchFamily="-96" charset="2"/>
              <a:buNone/>
              <a:defRPr/>
            </a:pPr>
            <a:r>
              <a:rPr lang="en-US">
                <a:latin typeface="Verdana" pitchFamily="-96" charset="0"/>
              </a:rPr>
              <a:t>Memory</a:t>
            </a:r>
          </a:p>
        </p:txBody>
      </p:sp>
      <p:sp>
        <p:nvSpPr>
          <p:cNvPr id="31752" name="Line 8"/>
          <p:cNvSpPr>
            <a:spLocks noChangeShapeType="1"/>
          </p:cNvSpPr>
          <p:nvPr/>
        </p:nvSpPr>
        <p:spPr bwMode="auto">
          <a:xfrm>
            <a:off x="5654675" y="3540125"/>
            <a:ext cx="311150" cy="0"/>
          </a:xfrm>
          <a:prstGeom prst="line">
            <a:avLst/>
          </a:prstGeom>
          <a:noFill/>
          <a:ln w="25400">
            <a:solidFill>
              <a:schemeClr val="tx1"/>
            </a:solidFill>
            <a:round/>
            <a:headEnd/>
            <a:tailEnd type="triangle" w="lg" len="lg"/>
          </a:ln>
        </p:spPr>
        <p:txBody>
          <a:bodyPr/>
          <a:lstStyle/>
          <a:p>
            <a:endParaRPr lang="en-US"/>
          </a:p>
        </p:txBody>
      </p:sp>
      <p:sp>
        <p:nvSpPr>
          <p:cNvPr id="31753" name="Line 8"/>
          <p:cNvSpPr>
            <a:spLocks noChangeShapeType="1"/>
          </p:cNvSpPr>
          <p:nvPr/>
        </p:nvSpPr>
        <p:spPr bwMode="auto">
          <a:xfrm>
            <a:off x="4940300" y="3327400"/>
            <a:ext cx="1023938" cy="0"/>
          </a:xfrm>
          <a:prstGeom prst="line">
            <a:avLst/>
          </a:prstGeom>
          <a:noFill/>
          <a:ln w="25400">
            <a:solidFill>
              <a:schemeClr val="tx1"/>
            </a:solidFill>
            <a:round/>
            <a:headEnd/>
            <a:tailEnd type="triangle" w="lg" len="lg"/>
          </a:ln>
        </p:spPr>
        <p:txBody>
          <a:bodyPr/>
          <a:lstStyle/>
          <a:p>
            <a:endParaRPr lang="en-US"/>
          </a:p>
        </p:txBody>
      </p:sp>
      <p:sp>
        <p:nvSpPr>
          <p:cNvPr id="31754" name="Line 8"/>
          <p:cNvSpPr>
            <a:spLocks noChangeShapeType="1"/>
          </p:cNvSpPr>
          <p:nvPr/>
        </p:nvSpPr>
        <p:spPr bwMode="auto">
          <a:xfrm>
            <a:off x="5670550" y="2935288"/>
            <a:ext cx="292100" cy="0"/>
          </a:xfrm>
          <a:prstGeom prst="line">
            <a:avLst/>
          </a:prstGeom>
          <a:noFill/>
          <a:ln w="25400">
            <a:solidFill>
              <a:schemeClr val="tx1"/>
            </a:solidFill>
            <a:round/>
            <a:headEnd/>
            <a:tailEnd type="triangle" w="lg" len="lg"/>
          </a:ln>
        </p:spPr>
        <p:txBody>
          <a:bodyPr/>
          <a:lstStyle/>
          <a:p>
            <a:endParaRPr lang="en-US"/>
          </a:p>
        </p:txBody>
      </p:sp>
      <p:sp>
        <p:nvSpPr>
          <p:cNvPr id="31755" name="Line 8"/>
          <p:cNvSpPr>
            <a:spLocks noChangeShapeType="1"/>
          </p:cNvSpPr>
          <p:nvPr/>
        </p:nvSpPr>
        <p:spPr bwMode="auto">
          <a:xfrm>
            <a:off x="5511800" y="3121025"/>
            <a:ext cx="457200" cy="0"/>
          </a:xfrm>
          <a:prstGeom prst="line">
            <a:avLst/>
          </a:prstGeom>
          <a:noFill/>
          <a:ln w="25400">
            <a:solidFill>
              <a:schemeClr val="tx1"/>
            </a:solidFill>
            <a:round/>
            <a:headEnd/>
            <a:tailEnd type="triangle" w="lg" len="lg"/>
          </a:ln>
        </p:spPr>
        <p:txBody>
          <a:bodyPr/>
          <a:lstStyle/>
          <a:p>
            <a:endParaRPr lang="en-US"/>
          </a:p>
        </p:txBody>
      </p:sp>
      <p:sp>
        <p:nvSpPr>
          <p:cNvPr id="31756" name="Line 14"/>
          <p:cNvSpPr>
            <a:spLocks noChangeShapeType="1"/>
          </p:cNvSpPr>
          <p:nvPr/>
        </p:nvSpPr>
        <p:spPr bwMode="auto">
          <a:xfrm flipV="1">
            <a:off x="5680075" y="2139950"/>
            <a:ext cx="0" cy="796925"/>
          </a:xfrm>
          <a:prstGeom prst="line">
            <a:avLst/>
          </a:prstGeom>
          <a:noFill/>
          <a:ln w="25400">
            <a:solidFill>
              <a:schemeClr val="tx1"/>
            </a:solidFill>
            <a:round/>
            <a:headEnd/>
            <a:tailEnd/>
          </a:ln>
        </p:spPr>
        <p:txBody>
          <a:bodyPr/>
          <a:lstStyle/>
          <a:p>
            <a:endParaRPr lang="en-US"/>
          </a:p>
        </p:txBody>
      </p:sp>
      <p:sp>
        <p:nvSpPr>
          <p:cNvPr id="31757" name="Line 15"/>
          <p:cNvSpPr>
            <a:spLocks noChangeShapeType="1"/>
          </p:cNvSpPr>
          <p:nvPr/>
        </p:nvSpPr>
        <p:spPr bwMode="auto">
          <a:xfrm flipV="1">
            <a:off x="5521325" y="2159000"/>
            <a:ext cx="0" cy="950913"/>
          </a:xfrm>
          <a:prstGeom prst="line">
            <a:avLst/>
          </a:prstGeom>
          <a:noFill/>
          <a:ln w="25400">
            <a:solidFill>
              <a:schemeClr val="tx1"/>
            </a:solidFill>
            <a:round/>
            <a:headEnd/>
            <a:tailEnd/>
          </a:ln>
        </p:spPr>
        <p:txBody>
          <a:bodyPr/>
          <a:lstStyle/>
          <a:p>
            <a:endParaRPr lang="en-US"/>
          </a:p>
        </p:txBody>
      </p:sp>
      <p:sp>
        <p:nvSpPr>
          <p:cNvPr id="31758" name="Line 8"/>
          <p:cNvSpPr>
            <a:spLocks noChangeShapeType="1"/>
          </p:cNvSpPr>
          <p:nvPr/>
        </p:nvSpPr>
        <p:spPr bwMode="auto">
          <a:xfrm rot="5400000">
            <a:off x="1350962" y="3875088"/>
            <a:ext cx="841375" cy="0"/>
          </a:xfrm>
          <a:prstGeom prst="line">
            <a:avLst/>
          </a:prstGeom>
          <a:noFill/>
          <a:ln w="25400">
            <a:solidFill>
              <a:schemeClr val="tx1"/>
            </a:solidFill>
            <a:round/>
            <a:headEnd/>
            <a:tailEnd type="triangle" w="lg" len="lg"/>
          </a:ln>
        </p:spPr>
        <p:txBody>
          <a:bodyPr/>
          <a:lstStyle/>
          <a:p>
            <a:endParaRPr lang="en-US"/>
          </a:p>
        </p:txBody>
      </p:sp>
      <p:sp>
        <p:nvSpPr>
          <p:cNvPr id="31759" name="Line 17"/>
          <p:cNvSpPr>
            <a:spLocks noChangeShapeType="1"/>
          </p:cNvSpPr>
          <p:nvPr/>
        </p:nvSpPr>
        <p:spPr bwMode="auto">
          <a:xfrm rot="16200000" flipV="1">
            <a:off x="2100263" y="2887663"/>
            <a:ext cx="0" cy="1143000"/>
          </a:xfrm>
          <a:prstGeom prst="line">
            <a:avLst/>
          </a:prstGeom>
          <a:noFill/>
          <a:ln w="25400">
            <a:solidFill>
              <a:schemeClr val="tx1"/>
            </a:solidFill>
            <a:round/>
            <a:headEnd type="triangle" w="lg" len="lg"/>
            <a:tailEnd type="none" w="lg" len="lg"/>
          </a:ln>
        </p:spPr>
        <p:txBody>
          <a:bodyPr/>
          <a:lstStyle/>
          <a:p>
            <a:endParaRPr lang="en-US"/>
          </a:p>
        </p:txBody>
      </p:sp>
      <p:sp>
        <p:nvSpPr>
          <p:cNvPr id="31760" name="Line 8"/>
          <p:cNvSpPr>
            <a:spLocks noChangeShapeType="1"/>
          </p:cNvSpPr>
          <p:nvPr/>
        </p:nvSpPr>
        <p:spPr bwMode="auto">
          <a:xfrm rot="5400000">
            <a:off x="2091531" y="3958432"/>
            <a:ext cx="658813" cy="0"/>
          </a:xfrm>
          <a:prstGeom prst="line">
            <a:avLst/>
          </a:prstGeom>
          <a:noFill/>
          <a:ln w="25400">
            <a:solidFill>
              <a:schemeClr val="tx1"/>
            </a:solidFill>
            <a:round/>
            <a:headEnd/>
            <a:tailEnd type="none" w="lg" len="lg"/>
          </a:ln>
        </p:spPr>
        <p:txBody>
          <a:bodyPr/>
          <a:lstStyle/>
          <a:p>
            <a:endParaRPr lang="en-US"/>
          </a:p>
        </p:txBody>
      </p:sp>
      <p:sp>
        <p:nvSpPr>
          <p:cNvPr id="31761" name="Line 19"/>
          <p:cNvSpPr>
            <a:spLocks noChangeShapeType="1"/>
          </p:cNvSpPr>
          <p:nvPr/>
        </p:nvSpPr>
        <p:spPr bwMode="auto">
          <a:xfrm rot="16200000" flipV="1">
            <a:off x="2545557" y="3510756"/>
            <a:ext cx="0" cy="246063"/>
          </a:xfrm>
          <a:prstGeom prst="line">
            <a:avLst/>
          </a:prstGeom>
          <a:noFill/>
          <a:ln w="25400">
            <a:solidFill>
              <a:schemeClr val="tx1"/>
            </a:solidFill>
            <a:round/>
            <a:headEnd type="triangle" w="lg" len="lg"/>
            <a:tailEnd type="none" w="lg" len="lg"/>
          </a:ln>
        </p:spPr>
        <p:txBody>
          <a:bodyPr/>
          <a:lstStyle/>
          <a:p>
            <a:endParaRPr lang="en-US"/>
          </a:p>
        </p:txBody>
      </p:sp>
      <p:grpSp>
        <p:nvGrpSpPr>
          <p:cNvPr id="31762" name="Group 20"/>
          <p:cNvGrpSpPr>
            <a:grpSpLocks/>
          </p:cNvGrpSpPr>
          <p:nvPr/>
        </p:nvGrpSpPr>
        <p:grpSpPr bwMode="auto">
          <a:xfrm>
            <a:off x="7058025" y="3421063"/>
            <a:ext cx="247650" cy="841375"/>
            <a:chOff x="1707" y="2541"/>
            <a:chExt cx="156" cy="530"/>
          </a:xfrm>
        </p:grpSpPr>
        <p:sp>
          <p:nvSpPr>
            <p:cNvPr id="31799" name="Line 8"/>
            <p:cNvSpPr>
              <a:spLocks noChangeShapeType="1"/>
            </p:cNvSpPr>
            <p:nvPr/>
          </p:nvSpPr>
          <p:spPr bwMode="auto">
            <a:xfrm rot="16200000" flipH="1">
              <a:off x="1598" y="2806"/>
              <a:ext cx="530" cy="0"/>
            </a:xfrm>
            <a:prstGeom prst="line">
              <a:avLst/>
            </a:prstGeom>
            <a:noFill/>
            <a:ln w="25400">
              <a:solidFill>
                <a:schemeClr val="tx1"/>
              </a:solidFill>
              <a:round/>
              <a:headEnd/>
              <a:tailEnd type="triangle" w="lg" len="lg"/>
            </a:ln>
          </p:spPr>
          <p:txBody>
            <a:bodyPr/>
            <a:lstStyle/>
            <a:p>
              <a:endParaRPr lang="en-US"/>
            </a:p>
          </p:txBody>
        </p:sp>
        <p:sp>
          <p:nvSpPr>
            <p:cNvPr id="31800" name="Line 22"/>
            <p:cNvSpPr>
              <a:spLocks noChangeShapeType="1"/>
            </p:cNvSpPr>
            <p:nvPr/>
          </p:nvSpPr>
          <p:spPr bwMode="auto">
            <a:xfrm rot="5400000" flipH="1" flipV="1">
              <a:off x="1785" y="2466"/>
              <a:ext cx="0" cy="155"/>
            </a:xfrm>
            <a:prstGeom prst="line">
              <a:avLst/>
            </a:prstGeom>
            <a:noFill/>
            <a:ln w="25400">
              <a:solidFill>
                <a:schemeClr val="tx1"/>
              </a:solidFill>
              <a:round/>
              <a:headEnd/>
              <a:tailEnd/>
            </a:ln>
          </p:spPr>
          <p:txBody>
            <a:bodyPr/>
            <a:lstStyle/>
            <a:p>
              <a:endParaRPr lang="en-US"/>
            </a:p>
          </p:txBody>
        </p:sp>
      </p:grpSp>
      <p:sp>
        <p:nvSpPr>
          <p:cNvPr id="31763" name="Line 23"/>
          <p:cNvSpPr>
            <a:spLocks noChangeShapeType="1"/>
          </p:cNvSpPr>
          <p:nvPr/>
        </p:nvSpPr>
        <p:spPr bwMode="auto">
          <a:xfrm rot="16200000" flipV="1">
            <a:off x="4541044" y="2755107"/>
            <a:ext cx="0" cy="2239962"/>
          </a:xfrm>
          <a:prstGeom prst="line">
            <a:avLst/>
          </a:prstGeom>
          <a:noFill/>
          <a:ln w="25400">
            <a:solidFill>
              <a:schemeClr val="tx1"/>
            </a:solidFill>
            <a:round/>
            <a:headEnd/>
            <a:tailEnd/>
          </a:ln>
        </p:spPr>
        <p:txBody>
          <a:bodyPr/>
          <a:lstStyle/>
          <a:p>
            <a:endParaRPr lang="en-US"/>
          </a:p>
        </p:txBody>
      </p:sp>
      <p:sp>
        <p:nvSpPr>
          <p:cNvPr id="31764" name="Line 24"/>
          <p:cNvSpPr>
            <a:spLocks noChangeShapeType="1"/>
          </p:cNvSpPr>
          <p:nvPr/>
        </p:nvSpPr>
        <p:spPr bwMode="auto">
          <a:xfrm flipV="1">
            <a:off x="5657850" y="3536950"/>
            <a:ext cx="0" cy="338138"/>
          </a:xfrm>
          <a:prstGeom prst="line">
            <a:avLst/>
          </a:prstGeom>
          <a:noFill/>
          <a:ln w="25400">
            <a:solidFill>
              <a:schemeClr val="tx1"/>
            </a:solidFill>
            <a:round/>
            <a:headEnd/>
            <a:tailEnd/>
          </a:ln>
        </p:spPr>
        <p:txBody>
          <a:bodyPr/>
          <a:lstStyle/>
          <a:p>
            <a:endParaRPr lang="en-US"/>
          </a:p>
        </p:txBody>
      </p:sp>
      <p:sp>
        <p:nvSpPr>
          <p:cNvPr id="31765" name="Line 8"/>
          <p:cNvSpPr>
            <a:spLocks noChangeShapeType="1"/>
          </p:cNvSpPr>
          <p:nvPr/>
        </p:nvSpPr>
        <p:spPr bwMode="auto">
          <a:xfrm flipH="1">
            <a:off x="4926013" y="2932113"/>
            <a:ext cx="292100" cy="0"/>
          </a:xfrm>
          <a:prstGeom prst="line">
            <a:avLst/>
          </a:prstGeom>
          <a:noFill/>
          <a:ln w="25400">
            <a:solidFill>
              <a:schemeClr val="tx1"/>
            </a:solidFill>
            <a:round/>
            <a:headEnd/>
            <a:tailEnd type="none" w="lg" len="lg"/>
          </a:ln>
        </p:spPr>
        <p:txBody>
          <a:bodyPr/>
          <a:lstStyle/>
          <a:p>
            <a:endParaRPr lang="en-US"/>
          </a:p>
        </p:txBody>
      </p:sp>
      <p:sp>
        <p:nvSpPr>
          <p:cNvPr id="31766" name="Line 8"/>
          <p:cNvSpPr>
            <a:spLocks noChangeShapeType="1"/>
          </p:cNvSpPr>
          <p:nvPr/>
        </p:nvSpPr>
        <p:spPr bwMode="auto">
          <a:xfrm flipH="1">
            <a:off x="4919663" y="3117850"/>
            <a:ext cx="457200" cy="0"/>
          </a:xfrm>
          <a:prstGeom prst="line">
            <a:avLst/>
          </a:prstGeom>
          <a:noFill/>
          <a:ln w="25400">
            <a:solidFill>
              <a:schemeClr val="tx1"/>
            </a:solidFill>
            <a:round/>
            <a:headEnd/>
            <a:tailEnd type="none" w="lg" len="lg"/>
          </a:ln>
        </p:spPr>
        <p:txBody>
          <a:bodyPr/>
          <a:lstStyle/>
          <a:p>
            <a:endParaRPr lang="en-US"/>
          </a:p>
        </p:txBody>
      </p:sp>
      <p:sp>
        <p:nvSpPr>
          <p:cNvPr id="31767" name="Line 27"/>
          <p:cNvSpPr>
            <a:spLocks noChangeShapeType="1"/>
          </p:cNvSpPr>
          <p:nvPr/>
        </p:nvSpPr>
        <p:spPr bwMode="auto">
          <a:xfrm flipH="1" flipV="1">
            <a:off x="5208588" y="2159000"/>
            <a:ext cx="0" cy="776288"/>
          </a:xfrm>
          <a:prstGeom prst="line">
            <a:avLst/>
          </a:prstGeom>
          <a:noFill/>
          <a:ln w="25400">
            <a:solidFill>
              <a:schemeClr val="tx1"/>
            </a:solidFill>
            <a:round/>
            <a:headEnd/>
            <a:tailEnd type="triangle" w="lg" len="lg"/>
          </a:ln>
        </p:spPr>
        <p:txBody>
          <a:bodyPr/>
          <a:lstStyle/>
          <a:p>
            <a:endParaRPr lang="en-US"/>
          </a:p>
        </p:txBody>
      </p:sp>
      <p:sp>
        <p:nvSpPr>
          <p:cNvPr id="31768" name="Line 28"/>
          <p:cNvSpPr>
            <a:spLocks noChangeShapeType="1"/>
          </p:cNvSpPr>
          <p:nvPr/>
        </p:nvSpPr>
        <p:spPr bwMode="auto">
          <a:xfrm flipH="1" flipV="1">
            <a:off x="5367338" y="2155825"/>
            <a:ext cx="0" cy="950913"/>
          </a:xfrm>
          <a:prstGeom prst="line">
            <a:avLst/>
          </a:prstGeom>
          <a:noFill/>
          <a:ln w="25400">
            <a:solidFill>
              <a:schemeClr val="tx1"/>
            </a:solidFill>
            <a:round/>
            <a:headEnd/>
            <a:tailEnd type="triangle" w="lg" len="lg"/>
          </a:ln>
        </p:spPr>
        <p:txBody>
          <a:bodyPr/>
          <a:lstStyle/>
          <a:p>
            <a:endParaRPr lang="en-US"/>
          </a:p>
        </p:txBody>
      </p:sp>
      <p:sp>
        <p:nvSpPr>
          <p:cNvPr id="31769" name="AutoShape 10"/>
          <p:cNvSpPr>
            <a:spLocks noChangeArrowheads="1"/>
          </p:cNvSpPr>
          <p:nvPr/>
        </p:nvSpPr>
        <p:spPr bwMode="auto">
          <a:xfrm rot="10800000" flipH="1">
            <a:off x="7666038" y="2484438"/>
            <a:ext cx="561975" cy="230187"/>
          </a:xfrm>
          <a:prstGeom prst="flowChartManualOperation">
            <a:avLst/>
          </a:prstGeom>
          <a:solidFill>
            <a:schemeClr val="bg1"/>
          </a:solidFill>
          <a:ln w="25400">
            <a:solidFill>
              <a:schemeClr val="tx1"/>
            </a:solidFill>
            <a:miter lim="800000"/>
            <a:headEnd/>
            <a:tailEnd/>
          </a:ln>
        </p:spPr>
        <p:txBody>
          <a:bodyPr rot="10800000" wrap="none" anchor="ctr"/>
          <a:lstStyle/>
          <a:p>
            <a:pPr algn="ctr">
              <a:lnSpc>
                <a:spcPct val="90000"/>
              </a:lnSpc>
              <a:spcBef>
                <a:spcPct val="25000"/>
              </a:spcBef>
              <a:buClr>
                <a:schemeClr val="bg1"/>
              </a:buClr>
              <a:buSzPct val="100000"/>
              <a:buFont typeface="Wingdings" pitchFamily="2" charset="2"/>
              <a:buNone/>
            </a:pPr>
            <a:endParaRPr lang="en-US" sz="900"/>
          </a:p>
        </p:txBody>
      </p:sp>
      <p:sp>
        <p:nvSpPr>
          <p:cNvPr id="31770" name="Line 30"/>
          <p:cNvSpPr>
            <a:spLocks noChangeShapeType="1"/>
          </p:cNvSpPr>
          <p:nvPr/>
        </p:nvSpPr>
        <p:spPr bwMode="auto">
          <a:xfrm flipH="1" flipV="1">
            <a:off x="8032750" y="2706688"/>
            <a:ext cx="0" cy="1554162"/>
          </a:xfrm>
          <a:prstGeom prst="line">
            <a:avLst/>
          </a:prstGeom>
          <a:noFill/>
          <a:ln w="25400">
            <a:solidFill>
              <a:schemeClr val="tx1"/>
            </a:solidFill>
            <a:round/>
            <a:headEnd/>
            <a:tailEnd type="triangle" w="lg" len="lg"/>
          </a:ln>
        </p:spPr>
        <p:txBody>
          <a:bodyPr/>
          <a:lstStyle/>
          <a:p>
            <a:endParaRPr lang="en-US"/>
          </a:p>
        </p:txBody>
      </p:sp>
      <p:sp>
        <p:nvSpPr>
          <p:cNvPr id="31771" name="Line 31"/>
          <p:cNvSpPr>
            <a:spLocks noChangeShapeType="1"/>
          </p:cNvSpPr>
          <p:nvPr/>
        </p:nvSpPr>
        <p:spPr bwMode="auto">
          <a:xfrm flipH="1" flipV="1">
            <a:off x="7947025" y="2152650"/>
            <a:ext cx="0" cy="320675"/>
          </a:xfrm>
          <a:prstGeom prst="line">
            <a:avLst/>
          </a:prstGeom>
          <a:noFill/>
          <a:ln w="25400">
            <a:solidFill>
              <a:schemeClr val="tx1"/>
            </a:solidFill>
            <a:round/>
            <a:headEnd/>
            <a:tailEnd type="triangle" w="lg" len="lg"/>
          </a:ln>
        </p:spPr>
        <p:txBody>
          <a:bodyPr/>
          <a:lstStyle/>
          <a:p>
            <a:endParaRPr lang="en-US"/>
          </a:p>
        </p:txBody>
      </p:sp>
      <p:sp>
        <p:nvSpPr>
          <p:cNvPr id="31772" name="Line 8"/>
          <p:cNvSpPr>
            <a:spLocks noChangeShapeType="1"/>
          </p:cNvSpPr>
          <p:nvPr/>
        </p:nvSpPr>
        <p:spPr bwMode="auto">
          <a:xfrm flipH="1">
            <a:off x="7072313" y="3119438"/>
            <a:ext cx="457200" cy="0"/>
          </a:xfrm>
          <a:prstGeom prst="line">
            <a:avLst/>
          </a:prstGeom>
          <a:noFill/>
          <a:ln w="25400">
            <a:solidFill>
              <a:schemeClr val="tx1"/>
            </a:solidFill>
            <a:round/>
            <a:headEnd/>
            <a:tailEnd type="none" w="lg" len="lg"/>
          </a:ln>
        </p:spPr>
        <p:txBody>
          <a:bodyPr/>
          <a:lstStyle/>
          <a:p>
            <a:endParaRPr lang="en-US"/>
          </a:p>
        </p:txBody>
      </p:sp>
      <p:sp>
        <p:nvSpPr>
          <p:cNvPr id="31773" name="Line 33"/>
          <p:cNvSpPr>
            <a:spLocks noChangeShapeType="1"/>
          </p:cNvSpPr>
          <p:nvPr/>
        </p:nvSpPr>
        <p:spPr bwMode="auto">
          <a:xfrm flipH="1" flipV="1">
            <a:off x="7519988" y="2157413"/>
            <a:ext cx="0" cy="950912"/>
          </a:xfrm>
          <a:prstGeom prst="line">
            <a:avLst/>
          </a:prstGeom>
          <a:noFill/>
          <a:ln w="25400">
            <a:solidFill>
              <a:schemeClr val="tx1"/>
            </a:solidFill>
            <a:round/>
            <a:headEnd/>
            <a:tailEnd type="triangle" w="lg" len="lg"/>
          </a:ln>
        </p:spPr>
        <p:txBody>
          <a:bodyPr/>
          <a:lstStyle/>
          <a:p>
            <a:endParaRPr lang="en-US"/>
          </a:p>
        </p:txBody>
      </p:sp>
      <p:sp>
        <p:nvSpPr>
          <p:cNvPr id="31774" name="Line 8"/>
          <p:cNvSpPr>
            <a:spLocks noChangeShapeType="1"/>
          </p:cNvSpPr>
          <p:nvPr/>
        </p:nvSpPr>
        <p:spPr bwMode="auto">
          <a:xfrm flipH="1">
            <a:off x="7059613" y="3279775"/>
            <a:ext cx="776287" cy="0"/>
          </a:xfrm>
          <a:prstGeom prst="line">
            <a:avLst/>
          </a:prstGeom>
          <a:noFill/>
          <a:ln w="25400">
            <a:solidFill>
              <a:schemeClr val="tx1"/>
            </a:solidFill>
            <a:round/>
            <a:headEnd/>
            <a:tailEnd type="none" w="lg" len="lg"/>
          </a:ln>
        </p:spPr>
        <p:txBody>
          <a:bodyPr/>
          <a:lstStyle/>
          <a:p>
            <a:endParaRPr lang="en-US"/>
          </a:p>
        </p:txBody>
      </p:sp>
      <p:sp>
        <p:nvSpPr>
          <p:cNvPr id="31775" name="Line 35"/>
          <p:cNvSpPr>
            <a:spLocks noChangeShapeType="1"/>
          </p:cNvSpPr>
          <p:nvPr/>
        </p:nvSpPr>
        <p:spPr bwMode="auto">
          <a:xfrm flipH="1" flipV="1">
            <a:off x="7827963" y="2720975"/>
            <a:ext cx="0" cy="557213"/>
          </a:xfrm>
          <a:prstGeom prst="line">
            <a:avLst/>
          </a:prstGeom>
          <a:noFill/>
          <a:ln w="25400">
            <a:solidFill>
              <a:schemeClr val="tx1"/>
            </a:solidFill>
            <a:round/>
            <a:headEnd/>
            <a:tailEnd type="triangle" w="lg" len="lg"/>
          </a:ln>
        </p:spPr>
        <p:txBody>
          <a:bodyPr/>
          <a:lstStyle/>
          <a:p>
            <a:endParaRPr lang="en-US"/>
          </a:p>
        </p:txBody>
      </p:sp>
      <p:sp>
        <p:nvSpPr>
          <p:cNvPr id="31776" name="AutoShape 10"/>
          <p:cNvSpPr>
            <a:spLocks noChangeArrowheads="1"/>
          </p:cNvSpPr>
          <p:nvPr/>
        </p:nvSpPr>
        <p:spPr bwMode="auto">
          <a:xfrm rot="-5400000" flipH="1" flipV="1">
            <a:off x="1550194" y="2878932"/>
            <a:ext cx="561975" cy="230187"/>
          </a:xfrm>
          <a:prstGeom prst="flowChartManualOperation">
            <a:avLst/>
          </a:prstGeom>
          <a:solidFill>
            <a:schemeClr val="bg1"/>
          </a:solidFill>
          <a:ln w="25400">
            <a:solidFill>
              <a:schemeClr val="tx1"/>
            </a:solidFill>
            <a:miter lim="800000"/>
            <a:headEnd/>
            <a:tailEnd/>
          </a:ln>
        </p:spPr>
        <p:txBody>
          <a:bodyPr rot="10800000" vert="eaVert" wrap="none" anchor="ctr"/>
          <a:lstStyle/>
          <a:p>
            <a:pPr algn="ctr">
              <a:lnSpc>
                <a:spcPct val="90000"/>
              </a:lnSpc>
              <a:spcBef>
                <a:spcPct val="25000"/>
              </a:spcBef>
              <a:buClr>
                <a:schemeClr val="bg1"/>
              </a:buClr>
              <a:buSzPct val="100000"/>
              <a:buFont typeface="Wingdings" pitchFamily="2" charset="2"/>
              <a:buNone/>
            </a:pPr>
            <a:endParaRPr lang="en-US" sz="900"/>
          </a:p>
        </p:txBody>
      </p:sp>
      <p:sp>
        <p:nvSpPr>
          <p:cNvPr id="31777" name="Oval 37"/>
          <p:cNvSpPr>
            <a:spLocks noChangeArrowheads="1"/>
          </p:cNvSpPr>
          <p:nvPr/>
        </p:nvSpPr>
        <p:spPr bwMode="auto">
          <a:xfrm>
            <a:off x="2119313" y="2994025"/>
            <a:ext cx="287337" cy="287338"/>
          </a:xfrm>
          <a:prstGeom prst="ellipse">
            <a:avLst/>
          </a:prstGeom>
          <a:noFill/>
          <a:ln w="25400">
            <a:solidFill>
              <a:schemeClr val="tx1"/>
            </a:solidFill>
            <a:round/>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200"/>
              <a:t>+4</a:t>
            </a:r>
          </a:p>
        </p:txBody>
      </p:sp>
      <p:sp>
        <p:nvSpPr>
          <p:cNvPr id="31778" name="Line 8"/>
          <p:cNvSpPr>
            <a:spLocks noChangeShapeType="1"/>
          </p:cNvSpPr>
          <p:nvPr/>
        </p:nvSpPr>
        <p:spPr bwMode="auto">
          <a:xfrm rot="16200000" flipV="1">
            <a:off x="2156618" y="3374232"/>
            <a:ext cx="201613" cy="0"/>
          </a:xfrm>
          <a:prstGeom prst="line">
            <a:avLst/>
          </a:prstGeom>
          <a:noFill/>
          <a:ln w="25400">
            <a:solidFill>
              <a:schemeClr val="tx1"/>
            </a:solidFill>
            <a:round/>
            <a:headEnd/>
            <a:tailEnd type="triangle" w="lg" len="lg"/>
          </a:ln>
        </p:spPr>
        <p:txBody>
          <a:bodyPr/>
          <a:lstStyle/>
          <a:p>
            <a:endParaRPr lang="en-US"/>
          </a:p>
        </p:txBody>
      </p:sp>
      <p:sp>
        <p:nvSpPr>
          <p:cNvPr id="31779" name="Line 40"/>
          <p:cNvSpPr>
            <a:spLocks noChangeShapeType="1"/>
          </p:cNvSpPr>
          <p:nvPr/>
        </p:nvSpPr>
        <p:spPr bwMode="auto">
          <a:xfrm rot="16200000" flipH="1">
            <a:off x="1621632" y="2891631"/>
            <a:ext cx="0" cy="201613"/>
          </a:xfrm>
          <a:prstGeom prst="line">
            <a:avLst/>
          </a:prstGeom>
          <a:noFill/>
          <a:ln w="25400">
            <a:solidFill>
              <a:schemeClr val="tx1"/>
            </a:solidFill>
            <a:round/>
            <a:headEnd type="triangle" w="lg" len="lg"/>
            <a:tailEnd type="none" w="lg" len="lg"/>
          </a:ln>
        </p:spPr>
        <p:txBody>
          <a:bodyPr/>
          <a:lstStyle/>
          <a:p>
            <a:endParaRPr lang="en-US"/>
          </a:p>
        </p:txBody>
      </p:sp>
      <p:sp>
        <p:nvSpPr>
          <p:cNvPr id="31780" name="Line 41"/>
          <p:cNvSpPr>
            <a:spLocks noChangeShapeType="1"/>
          </p:cNvSpPr>
          <p:nvPr/>
        </p:nvSpPr>
        <p:spPr bwMode="auto">
          <a:xfrm rot="16200000" flipH="1">
            <a:off x="2028032" y="3053556"/>
            <a:ext cx="0" cy="182563"/>
          </a:xfrm>
          <a:prstGeom prst="line">
            <a:avLst/>
          </a:prstGeom>
          <a:noFill/>
          <a:ln w="25400">
            <a:solidFill>
              <a:schemeClr val="tx1"/>
            </a:solidFill>
            <a:round/>
            <a:headEnd type="triangle" w="lg" len="lg"/>
            <a:tailEnd type="none" w="lg" len="lg"/>
          </a:ln>
        </p:spPr>
        <p:txBody>
          <a:bodyPr/>
          <a:lstStyle/>
          <a:p>
            <a:endParaRPr lang="en-US"/>
          </a:p>
        </p:txBody>
      </p:sp>
      <p:sp>
        <p:nvSpPr>
          <p:cNvPr id="31781" name="Line 8"/>
          <p:cNvSpPr>
            <a:spLocks noChangeShapeType="1"/>
          </p:cNvSpPr>
          <p:nvPr/>
        </p:nvSpPr>
        <p:spPr bwMode="auto">
          <a:xfrm flipH="1">
            <a:off x="7065963" y="2933700"/>
            <a:ext cx="292100" cy="0"/>
          </a:xfrm>
          <a:prstGeom prst="line">
            <a:avLst/>
          </a:prstGeom>
          <a:noFill/>
          <a:ln w="25400">
            <a:solidFill>
              <a:schemeClr val="tx1"/>
            </a:solidFill>
            <a:round/>
            <a:headEnd/>
            <a:tailEnd type="none" w="lg" len="lg"/>
          </a:ln>
        </p:spPr>
        <p:txBody>
          <a:bodyPr/>
          <a:lstStyle/>
          <a:p>
            <a:endParaRPr lang="en-US"/>
          </a:p>
        </p:txBody>
      </p:sp>
      <p:sp>
        <p:nvSpPr>
          <p:cNvPr id="31782" name="Line 43"/>
          <p:cNvSpPr>
            <a:spLocks noChangeShapeType="1"/>
          </p:cNvSpPr>
          <p:nvPr/>
        </p:nvSpPr>
        <p:spPr bwMode="auto">
          <a:xfrm flipH="1" flipV="1">
            <a:off x="7348538" y="2582863"/>
            <a:ext cx="0" cy="338137"/>
          </a:xfrm>
          <a:prstGeom prst="line">
            <a:avLst/>
          </a:prstGeom>
          <a:noFill/>
          <a:ln w="25400">
            <a:solidFill>
              <a:schemeClr val="tx1"/>
            </a:solidFill>
            <a:round/>
            <a:headEnd/>
            <a:tailEnd type="none" w="lg" len="lg"/>
          </a:ln>
        </p:spPr>
        <p:txBody>
          <a:bodyPr/>
          <a:lstStyle/>
          <a:p>
            <a:endParaRPr lang="en-US"/>
          </a:p>
        </p:txBody>
      </p:sp>
      <p:sp>
        <p:nvSpPr>
          <p:cNvPr id="31783" name="Line 44"/>
          <p:cNvSpPr>
            <a:spLocks noChangeShapeType="1"/>
          </p:cNvSpPr>
          <p:nvPr/>
        </p:nvSpPr>
        <p:spPr bwMode="auto">
          <a:xfrm rot="16200000" flipV="1">
            <a:off x="4735513" y="-9525"/>
            <a:ext cx="0" cy="5210175"/>
          </a:xfrm>
          <a:prstGeom prst="line">
            <a:avLst/>
          </a:prstGeom>
          <a:noFill/>
          <a:ln w="25400">
            <a:solidFill>
              <a:schemeClr val="tx1"/>
            </a:solidFill>
            <a:round/>
            <a:headEnd/>
            <a:tailEnd/>
          </a:ln>
        </p:spPr>
        <p:txBody>
          <a:bodyPr/>
          <a:lstStyle/>
          <a:p>
            <a:endParaRPr lang="en-US"/>
          </a:p>
        </p:txBody>
      </p:sp>
      <p:sp>
        <p:nvSpPr>
          <p:cNvPr id="31784" name="Line 45"/>
          <p:cNvSpPr>
            <a:spLocks noChangeShapeType="1"/>
          </p:cNvSpPr>
          <p:nvPr/>
        </p:nvSpPr>
        <p:spPr bwMode="auto">
          <a:xfrm rot="16200000" flipH="1">
            <a:off x="2035969" y="2783682"/>
            <a:ext cx="0" cy="182562"/>
          </a:xfrm>
          <a:prstGeom prst="line">
            <a:avLst/>
          </a:prstGeom>
          <a:noFill/>
          <a:ln w="25400">
            <a:solidFill>
              <a:schemeClr val="tx1"/>
            </a:solidFill>
            <a:round/>
            <a:headEnd type="triangle" w="lg" len="lg"/>
            <a:tailEnd type="none" w="lg" len="lg"/>
          </a:ln>
        </p:spPr>
        <p:txBody>
          <a:bodyPr/>
          <a:lstStyle/>
          <a:p>
            <a:endParaRPr lang="en-US"/>
          </a:p>
        </p:txBody>
      </p:sp>
      <p:sp>
        <p:nvSpPr>
          <p:cNvPr id="31785" name="Line 46"/>
          <p:cNvSpPr>
            <a:spLocks noChangeShapeType="1"/>
          </p:cNvSpPr>
          <p:nvPr/>
        </p:nvSpPr>
        <p:spPr bwMode="auto">
          <a:xfrm flipH="1" flipV="1">
            <a:off x="2133600" y="2582863"/>
            <a:ext cx="0" cy="311150"/>
          </a:xfrm>
          <a:prstGeom prst="line">
            <a:avLst/>
          </a:prstGeom>
          <a:noFill/>
          <a:ln w="25400">
            <a:solidFill>
              <a:schemeClr val="tx1"/>
            </a:solidFill>
            <a:round/>
            <a:headEnd/>
            <a:tailEnd type="none" w="lg" len="lg"/>
          </a:ln>
        </p:spPr>
        <p:txBody>
          <a:bodyPr/>
          <a:lstStyle/>
          <a:p>
            <a:endParaRPr lang="en-US"/>
          </a:p>
        </p:txBody>
      </p:sp>
      <p:sp>
        <p:nvSpPr>
          <p:cNvPr id="50219" name="Rectangle 17"/>
          <p:cNvSpPr>
            <a:spLocks noChangeArrowheads="1"/>
          </p:cNvSpPr>
          <p:nvPr/>
        </p:nvSpPr>
        <p:spPr bwMode="auto">
          <a:xfrm>
            <a:off x="2671763" y="2781300"/>
            <a:ext cx="452437" cy="933450"/>
          </a:xfrm>
          <a:prstGeom prst="rect">
            <a:avLst/>
          </a:prstGeom>
          <a:solidFill>
            <a:schemeClr val="accent5">
              <a:lumMod val="75000"/>
            </a:schemeClr>
          </a:solidFill>
          <a:ln w="25400">
            <a:solidFill>
              <a:srgbClr val="FF0000"/>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defRPr/>
            </a:pPr>
            <a:r>
              <a:rPr lang="en-US" sz="1600">
                <a:solidFill>
                  <a:srgbClr val="FF0000"/>
                </a:solidFill>
              </a:rPr>
              <a:t>ir</a:t>
            </a:r>
          </a:p>
        </p:txBody>
      </p:sp>
      <p:sp>
        <p:nvSpPr>
          <p:cNvPr id="31787" name="Line 8"/>
          <p:cNvSpPr>
            <a:spLocks noChangeShapeType="1"/>
          </p:cNvSpPr>
          <p:nvPr/>
        </p:nvSpPr>
        <p:spPr bwMode="auto">
          <a:xfrm flipH="1">
            <a:off x="3121025" y="3538538"/>
            <a:ext cx="311150" cy="0"/>
          </a:xfrm>
          <a:prstGeom prst="line">
            <a:avLst/>
          </a:prstGeom>
          <a:noFill/>
          <a:ln w="25400">
            <a:solidFill>
              <a:schemeClr val="tx1"/>
            </a:solidFill>
            <a:round/>
            <a:headEnd/>
            <a:tailEnd type="none" w="lg" len="lg"/>
          </a:ln>
        </p:spPr>
        <p:txBody>
          <a:bodyPr/>
          <a:lstStyle/>
          <a:p>
            <a:endParaRPr lang="en-US"/>
          </a:p>
        </p:txBody>
      </p:sp>
      <p:sp>
        <p:nvSpPr>
          <p:cNvPr id="31788" name="Line 49"/>
          <p:cNvSpPr>
            <a:spLocks noChangeShapeType="1"/>
          </p:cNvSpPr>
          <p:nvPr/>
        </p:nvSpPr>
        <p:spPr bwMode="auto">
          <a:xfrm flipH="1" flipV="1">
            <a:off x="3429000" y="3535363"/>
            <a:ext cx="0" cy="338137"/>
          </a:xfrm>
          <a:prstGeom prst="line">
            <a:avLst/>
          </a:prstGeom>
          <a:noFill/>
          <a:ln w="25400">
            <a:solidFill>
              <a:schemeClr val="tx1"/>
            </a:solidFill>
            <a:round/>
            <a:headEnd/>
            <a:tailEnd/>
          </a:ln>
        </p:spPr>
        <p:txBody>
          <a:bodyPr/>
          <a:lstStyle/>
          <a:p>
            <a:endParaRPr lang="en-US"/>
          </a:p>
        </p:txBody>
      </p:sp>
      <p:sp>
        <p:nvSpPr>
          <p:cNvPr id="31789" name="Line 8"/>
          <p:cNvSpPr>
            <a:spLocks noChangeShapeType="1"/>
          </p:cNvSpPr>
          <p:nvPr/>
        </p:nvSpPr>
        <p:spPr bwMode="auto">
          <a:xfrm>
            <a:off x="3125788" y="3335338"/>
            <a:ext cx="695325" cy="0"/>
          </a:xfrm>
          <a:prstGeom prst="line">
            <a:avLst/>
          </a:prstGeom>
          <a:noFill/>
          <a:ln w="25400">
            <a:solidFill>
              <a:schemeClr val="tx1"/>
            </a:solidFill>
            <a:round/>
            <a:headEnd/>
            <a:tailEnd type="triangle" w="lg" len="lg"/>
          </a:ln>
        </p:spPr>
        <p:txBody>
          <a:bodyPr/>
          <a:lstStyle/>
          <a:p>
            <a:endParaRPr lang="en-US"/>
          </a:p>
        </p:txBody>
      </p:sp>
      <p:sp>
        <p:nvSpPr>
          <p:cNvPr id="31790" name="AutoShape 52"/>
          <p:cNvSpPr>
            <a:spLocks noChangeArrowheads="1"/>
          </p:cNvSpPr>
          <p:nvPr/>
        </p:nvSpPr>
        <p:spPr bwMode="auto">
          <a:xfrm>
            <a:off x="1168400" y="3540125"/>
            <a:ext cx="255588" cy="161925"/>
          </a:xfrm>
          <a:prstGeom prst="triangle">
            <a:avLst>
              <a:gd name="adj" fmla="val 50000"/>
            </a:avLst>
          </a:prstGeom>
          <a:noFill/>
          <a:ln w="25400">
            <a:solidFill>
              <a:schemeClr val="tx1"/>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sp>
        <p:nvSpPr>
          <p:cNvPr id="31791" name="AutoShape 53"/>
          <p:cNvSpPr>
            <a:spLocks noChangeArrowheads="1"/>
          </p:cNvSpPr>
          <p:nvPr/>
        </p:nvSpPr>
        <p:spPr bwMode="auto">
          <a:xfrm>
            <a:off x="2778125" y="3544888"/>
            <a:ext cx="255588" cy="161925"/>
          </a:xfrm>
          <a:prstGeom prst="triangle">
            <a:avLst>
              <a:gd name="adj" fmla="val 50000"/>
            </a:avLst>
          </a:prstGeom>
          <a:noFill/>
          <a:ln w="25400">
            <a:solidFill>
              <a:srgbClr val="FF0000"/>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sp>
        <p:nvSpPr>
          <p:cNvPr id="50228" name="Rectangle 17"/>
          <p:cNvSpPr>
            <a:spLocks noChangeArrowheads="1"/>
          </p:cNvSpPr>
          <p:nvPr/>
        </p:nvSpPr>
        <p:spPr bwMode="auto">
          <a:xfrm>
            <a:off x="2359025" y="2084388"/>
            <a:ext cx="1058863" cy="327025"/>
          </a:xfrm>
          <a:prstGeom prst="rect">
            <a:avLst/>
          </a:prstGeom>
          <a:solidFill>
            <a:schemeClr val="accent5">
              <a:lumMod val="75000"/>
            </a:schemeClr>
          </a:solidFill>
          <a:ln w="25400">
            <a:solidFill>
              <a:srgbClr val="FF0000"/>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r>
              <a:rPr lang="en-US" sz="1600">
                <a:solidFill>
                  <a:srgbClr val="FF0000"/>
                </a:solidFill>
                <a:latin typeface="Verdana" pitchFamily="-96" charset="0"/>
              </a:rPr>
              <a:t>stage</a:t>
            </a:r>
          </a:p>
        </p:txBody>
      </p:sp>
      <p:sp>
        <p:nvSpPr>
          <p:cNvPr id="31793" name="AutoShape 53"/>
          <p:cNvSpPr>
            <a:spLocks noChangeArrowheads="1"/>
          </p:cNvSpPr>
          <p:nvPr/>
        </p:nvSpPr>
        <p:spPr bwMode="auto">
          <a:xfrm rot="5400000">
            <a:off x="2285207" y="2196306"/>
            <a:ext cx="255588" cy="98425"/>
          </a:xfrm>
          <a:prstGeom prst="triangle">
            <a:avLst>
              <a:gd name="adj" fmla="val 50000"/>
            </a:avLst>
          </a:prstGeom>
          <a:noFill/>
          <a:ln w="25400">
            <a:solidFill>
              <a:srgbClr val="FF0000"/>
            </a:solidFill>
            <a:miter lim="800000"/>
            <a:headEnd/>
            <a:tailEnd/>
          </a:ln>
        </p:spPr>
        <p:txBody>
          <a:bodyPr rot="10800000" vert="eaVert" wrap="none" anchor="ctr"/>
          <a:lstStyle/>
          <a:p>
            <a:pPr>
              <a:lnSpc>
                <a:spcPct val="90000"/>
              </a:lnSpc>
              <a:spcBef>
                <a:spcPct val="25000"/>
              </a:spcBef>
              <a:buClr>
                <a:schemeClr val="bg1"/>
              </a:buClr>
              <a:buSzPct val="100000"/>
              <a:buFont typeface="Wingdings" pitchFamily="2" charset="2"/>
              <a:buNone/>
            </a:pPr>
            <a:endParaRPr lang="en-US"/>
          </a:p>
        </p:txBody>
      </p:sp>
      <p:sp>
        <p:nvSpPr>
          <p:cNvPr id="31794" name="Line 8"/>
          <p:cNvSpPr>
            <a:spLocks noChangeShapeType="1"/>
          </p:cNvSpPr>
          <p:nvPr/>
        </p:nvSpPr>
        <p:spPr bwMode="auto">
          <a:xfrm rot="5400000">
            <a:off x="2700337" y="2595563"/>
            <a:ext cx="384175" cy="0"/>
          </a:xfrm>
          <a:prstGeom prst="line">
            <a:avLst/>
          </a:prstGeom>
          <a:noFill/>
          <a:ln w="25400">
            <a:solidFill>
              <a:schemeClr val="tx1"/>
            </a:solidFill>
            <a:round/>
            <a:headEnd/>
            <a:tailEnd type="triangle" w="lg" len="lg"/>
          </a:ln>
        </p:spPr>
        <p:txBody>
          <a:bodyPr/>
          <a:lstStyle/>
          <a:p>
            <a:endParaRPr lang="en-US"/>
          </a:p>
        </p:txBody>
      </p:sp>
      <p:sp>
        <p:nvSpPr>
          <p:cNvPr id="31795" name="TextBox 58"/>
          <p:cNvSpPr txBox="1">
            <a:spLocks noChangeArrowheads="1"/>
          </p:cNvSpPr>
          <p:nvPr/>
        </p:nvSpPr>
        <p:spPr bwMode="auto">
          <a:xfrm>
            <a:off x="1412875" y="5380038"/>
            <a:ext cx="6578600" cy="1006475"/>
          </a:xfrm>
          <a:prstGeom prst="rect">
            <a:avLst/>
          </a:prstGeom>
          <a:noFill/>
          <a:ln w="9525">
            <a:noFill/>
            <a:miter lim="800000"/>
            <a:headEnd/>
            <a:tailEnd/>
          </a:ln>
        </p:spPr>
        <p:txBody>
          <a:bodyPr>
            <a:spAutoFit/>
          </a:bodyPr>
          <a:lstStyle/>
          <a:p>
            <a:r>
              <a:rPr lang="en-US"/>
              <a:t>Introduce register “ir” to hold a fetched instruction and register “stage” to remember which stage (fetch/execute) we are in</a:t>
            </a:r>
          </a:p>
        </p:txBody>
      </p:sp>
      <p:sp>
        <p:nvSpPr>
          <p:cNvPr id="61" name="Date Placeholder 60"/>
          <p:cNvSpPr>
            <a:spLocks noGrp="1"/>
          </p:cNvSpPr>
          <p:nvPr>
            <p:ph type="dt" sz="half" idx="10"/>
          </p:nvPr>
        </p:nvSpPr>
        <p:spPr/>
        <p:txBody>
          <a:bodyPr/>
          <a:lstStyle/>
          <a:p>
            <a:pPr>
              <a:defRPr/>
            </a:pPr>
            <a:r>
              <a:rPr lang="en-US" smtClean="0"/>
              <a:t>1/9/2013</a:t>
            </a:r>
            <a:endParaRPr lang="en-US" dirty="0"/>
          </a:p>
        </p:txBody>
      </p:sp>
      <p:sp>
        <p:nvSpPr>
          <p:cNvPr id="63" name="Footer Placeholder 62"/>
          <p:cNvSpPr>
            <a:spLocks noGrp="1"/>
          </p:cNvSpPr>
          <p:nvPr>
            <p:ph type="ftr" sz="quarter" idx="12"/>
          </p:nvPr>
        </p:nvSpPr>
        <p:spPr/>
        <p:txBody>
          <a:bodyPr/>
          <a:lstStyle/>
          <a:p>
            <a:pPr>
              <a:defRPr/>
            </a:pPr>
            <a:r>
              <a:rPr lang="en-US" smtClean="0"/>
              <a:t>Bluespec at Beihang</a:t>
            </a:r>
            <a:endParaRPr lang="en-US" dirty="0"/>
          </a:p>
        </p:txBody>
      </p:sp>
      <p:sp>
        <p:nvSpPr>
          <p:cNvPr id="58" name="Slide Number Placeholder 57"/>
          <p:cNvSpPr>
            <a:spLocks noGrp="1"/>
          </p:cNvSpPr>
          <p:nvPr>
            <p:ph type="sldNum" sz="quarter" idx="11"/>
          </p:nvPr>
        </p:nvSpPr>
        <p:spPr/>
        <p:txBody>
          <a:bodyPr/>
          <a:lstStyle/>
          <a:p>
            <a:pPr>
              <a:defRPr/>
            </a:pPr>
            <a:fld id="{D02EE386-C9BD-4FB7-9577-6096B5320EC4}"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FIFO with a “clear” method</a:t>
            </a:r>
            <a:endParaRPr lang="en-US" sz="4000" dirty="0"/>
          </a:p>
        </p:txBody>
      </p:sp>
      <p:sp>
        <p:nvSpPr>
          <p:cNvPr id="3" name="Content Placeholder 2"/>
          <p:cNvSpPr>
            <a:spLocks noGrp="1"/>
          </p:cNvSpPr>
          <p:nvPr>
            <p:ph idx="1"/>
          </p:nvPr>
        </p:nvSpPr>
        <p:spPr>
          <a:xfrm>
            <a:off x="657446" y="1554126"/>
            <a:ext cx="7772400" cy="4114800"/>
          </a:xfrm>
        </p:spPr>
        <p:txBody>
          <a:bodyPr/>
          <a:lstStyle/>
          <a:p>
            <a:r>
              <a:rPr lang="en-US" sz="2400" dirty="0" smtClean="0"/>
              <a:t>For correct functioning, the effect of </a:t>
            </a:r>
            <a:r>
              <a:rPr lang="en-US" sz="2400" dirty="0" smtClean="0">
                <a:latin typeface="Courier New" pitchFamily="49" charset="0"/>
                <a:cs typeface="Courier New" pitchFamily="49" charset="0"/>
              </a:rPr>
              <a:t>clear</a:t>
            </a:r>
            <a:r>
              <a:rPr lang="en-US" sz="2400" dirty="0" smtClean="0"/>
              <a:t> has to come after </a:t>
            </a:r>
            <a:r>
              <a:rPr lang="en-US" sz="2400" dirty="0" err="1" smtClean="0">
                <a:latin typeface="Courier New" pitchFamily="49" charset="0"/>
                <a:cs typeface="Courier New" pitchFamily="49" charset="0"/>
              </a:rPr>
              <a:t>deq</a:t>
            </a:r>
            <a:r>
              <a:rPr lang="en-US" sz="2400" dirty="0" smtClean="0"/>
              <a:t> if both methods are executed concurrently</a:t>
            </a:r>
          </a:p>
          <a:p>
            <a:r>
              <a:rPr lang="en-US" sz="2400" dirty="0" smtClean="0"/>
              <a:t>FIFO interface properties:</a:t>
            </a:r>
          </a:p>
          <a:p>
            <a:pPr lvl="1"/>
            <a:r>
              <a:rPr lang="en-US" sz="2000" dirty="0" smtClean="0"/>
              <a:t>concurrent </a:t>
            </a:r>
            <a:r>
              <a:rPr lang="en-US" sz="2000" dirty="0" err="1" smtClean="0">
                <a:latin typeface="Courier New" pitchFamily="49" charset="0"/>
                <a:cs typeface="Courier New" pitchFamily="49" charset="0"/>
              </a:rPr>
              <a:t>enq</a:t>
            </a:r>
            <a:r>
              <a:rPr lang="en-US" sz="2000" dirty="0" smtClean="0"/>
              <a:t>, </a:t>
            </a:r>
            <a:r>
              <a:rPr lang="en-US" sz="2000" dirty="0" err="1" smtClean="0">
                <a:latin typeface="Courier New" pitchFamily="49" charset="0"/>
                <a:cs typeface="Courier New" pitchFamily="49" charset="0"/>
              </a:rPr>
              <a:t>deq</a:t>
            </a:r>
            <a:r>
              <a:rPr lang="en-US" sz="2000" dirty="0" smtClean="0"/>
              <a:t> and </a:t>
            </a:r>
            <a:r>
              <a:rPr lang="en-US" sz="2000" dirty="0" smtClean="0">
                <a:latin typeface="Courier New" pitchFamily="49" charset="0"/>
                <a:cs typeface="Courier New" pitchFamily="49" charset="0"/>
              </a:rPr>
              <a:t>clear</a:t>
            </a:r>
            <a:r>
              <a:rPr lang="en-US" sz="2000" dirty="0" smtClean="0"/>
              <a:t> have to be permitted with the functionality </a:t>
            </a:r>
            <a:r>
              <a:rPr lang="en-US" sz="2000" dirty="0" err="1" smtClean="0">
                <a:latin typeface="Courier New" pitchFamily="49" charset="0"/>
                <a:cs typeface="Courier New" pitchFamily="49" charset="0"/>
              </a:rPr>
              <a:t>deq</a:t>
            </a:r>
            <a:r>
              <a:rPr lang="en-US" sz="2000" dirty="0" smtClean="0"/>
              <a:t> &lt; </a:t>
            </a:r>
            <a:r>
              <a:rPr lang="en-US" sz="2000" dirty="0" err="1" smtClean="0">
                <a:latin typeface="Courier New" pitchFamily="49" charset="0"/>
                <a:cs typeface="Courier New" pitchFamily="49" charset="0"/>
              </a:rPr>
              <a:t>enq</a:t>
            </a:r>
            <a:r>
              <a:rPr lang="en-US" sz="2000" dirty="0" smtClean="0"/>
              <a:t> &lt; </a:t>
            </a:r>
            <a:r>
              <a:rPr lang="en-US" sz="2000" dirty="0" smtClean="0">
                <a:latin typeface="Courier New" pitchFamily="49" charset="0"/>
                <a:cs typeface="Courier New" pitchFamily="49" charset="0"/>
              </a:rPr>
              <a:t>clear</a:t>
            </a:r>
          </a:p>
          <a:p>
            <a:pPr lvl="1"/>
            <a:r>
              <a:rPr lang="en-US" sz="2000" dirty="0" smtClean="0"/>
              <a:t>It is easy to extend both pipeline FIFO and normal FIFO with </a:t>
            </a:r>
            <a:r>
              <a:rPr lang="en-US" sz="2000" dirty="0" smtClean="0">
                <a:latin typeface="Courier New" pitchFamily="49" charset="0"/>
                <a:cs typeface="Courier New" pitchFamily="49" charset="0"/>
              </a:rPr>
              <a:t>clear</a:t>
            </a:r>
            <a:r>
              <a:rPr lang="en-US" sz="2000" dirty="0" smtClean="0"/>
              <a:t> </a:t>
            </a:r>
          </a:p>
          <a:p>
            <a:r>
              <a:rPr lang="en-US" sz="2400" dirty="0" smtClean="0"/>
              <a:t>To avoid compiler surprises it is sometimes desirable to check guards (not-full, not-empty) explicitly (no run time cost – compiler will eliminate duplicate checks)</a:t>
            </a:r>
            <a:endParaRPr lang="en-US" sz="2400" dirty="0"/>
          </a:p>
        </p:txBody>
      </p:sp>
      <p:sp>
        <p:nvSpPr>
          <p:cNvPr id="10" name="Date Placeholder 9"/>
          <p:cNvSpPr>
            <a:spLocks noGrp="1"/>
          </p:cNvSpPr>
          <p:nvPr>
            <p:ph type="dt" sz="half" idx="10"/>
          </p:nvPr>
        </p:nvSpPr>
        <p:spPr/>
        <p:txBody>
          <a:bodyPr/>
          <a:lstStyle/>
          <a:p>
            <a:pPr>
              <a:defRPr/>
            </a:pPr>
            <a:r>
              <a:rPr lang="en-US" smtClean="0"/>
              <a:t>1/9/2013</a:t>
            </a:r>
            <a:endParaRPr lang="en-US" dirty="0"/>
          </a:p>
        </p:txBody>
      </p:sp>
      <p:sp>
        <p:nvSpPr>
          <p:cNvPr id="12" name="Footer Placeholder 11"/>
          <p:cNvSpPr>
            <a:spLocks noGrp="1"/>
          </p:cNvSpPr>
          <p:nvPr>
            <p:ph type="ftr" sz="quarter" idx="12"/>
          </p:nvPr>
        </p:nvSpPr>
        <p:spPr/>
        <p:txBody>
          <a:bodyPr/>
          <a:lstStyle/>
          <a:p>
            <a:pPr>
              <a:defRPr/>
            </a:pPr>
            <a:r>
              <a:rPr lang="en-US" smtClean="0"/>
              <a:t>Bluespec at Beihang</a:t>
            </a:r>
            <a:endParaRPr lang="en-US" dirty="0"/>
          </a:p>
        </p:txBody>
      </p:sp>
      <p:sp>
        <p:nvSpPr>
          <p:cNvPr id="7" name="Slide Number Placeholder 6"/>
          <p:cNvSpPr>
            <a:spLocks noGrp="1"/>
          </p:cNvSpPr>
          <p:nvPr>
            <p:ph type="sldNum" sz="quarter" idx="11"/>
          </p:nvPr>
        </p:nvSpPr>
        <p:spPr/>
        <p:txBody>
          <a:bodyPr/>
          <a:lstStyle/>
          <a:p>
            <a:pPr>
              <a:defRPr/>
            </a:pPr>
            <a:fld id="{D02EE386-C9BD-4FB7-9577-6096B5320EC4}" type="slidenum">
              <a:rPr lang="en-US"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Atomicity and single rules</a:t>
            </a:r>
            <a:endParaRPr lang="en-US" dirty="0"/>
          </a:p>
        </p:txBody>
      </p:sp>
      <p:sp>
        <p:nvSpPr>
          <p:cNvPr id="3" name="Content Placeholder 2"/>
          <p:cNvSpPr>
            <a:spLocks noGrp="1"/>
          </p:cNvSpPr>
          <p:nvPr>
            <p:ph idx="1"/>
          </p:nvPr>
        </p:nvSpPr>
        <p:spPr>
          <a:xfrm>
            <a:off x="593651" y="1522228"/>
            <a:ext cx="7772400" cy="1380460"/>
          </a:xfrm>
        </p:spPr>
        <p:txBody>
          <a:bodyPr/>
          <a:lstStyle/>
          <a:p>
            <a:r>
              <a:rPr lang="en-US" sz="2000" dirty="0" smtClean="0"/>
              <a:t>In a single rule it is possible for actions to communicate information to each other in the same cycle which is not possible when the actions reside in two different rules or methods unless we consider concurrent scheduling</a:t>
            </a:r>
          </a:p>
          <a:p>
            <a:endParaRPr lang="en-US" sz="2000" dirty="0"/>
          </a:p>
        </p:txBody>
      </p:sp>
      <p:sp>
        <p:nvSpPr>
          <p:cNvPr id="7" name="TextBox 6"/>
          <p:cNvSpPr txBox="1"/>
          <p:nvPr/>
        </p:nvSpPr>
        <p:spPr>
          <a:xfrm>
            <a:off x="744279" y="2817610"/>
            <a:ext cx="3416320" cy="1015663"/>
          </a:xfrm>
          <a:prstGeom prst="rect">
            <a:avLst/>
          </a:prstGeom>
          <a:noFill/>
          <a:ln>
            <a:solidFill>
              <a:schemeClr val="tx1"/>
            </a:solidFill>
          </a:ln>
        </p:spPr>
        <p:txBody>
          <a:bodyPr wrap="none" rtlCol="0">
            <a:spAutoFit/>
          </a:bodyPr>
          <a:lstStyle/>
          <a:p>
            <a:r>
              <a:rPr lang="en-US" b="1" dirty="0" smtClean="0">
                <a:latin typeface="Courier New" pitchFamily="49" charset="0"/>
                <a:cs typeface="Courier New" pitchFamily="49" charset="0"/>
              </a:rPr>
              <a:t>rule</a:t>
            </a:r>
            <a:r>
              <a:rPr lang="en-US" dirty="0" smtClean="0">
                <a:latin typeface="Courier New" pitchFamily="49" charset="0"/>
                <a:cs typeface="Courier New" pitchFamily="49" charset="0"/>
              </a:rPr>
              <a:t> exchange</a:t>
            </a:r>
          </a:p>
          <a:p>
            <a:r>
              <a:rPr lang="en-US" dirty="0" smtClean="0">
                <a:latin typeface="Courier New" pitchFamily="49" charset="0"/>
                <a:cs typeface="Courier New" pitchFamily="49" charset="0"/>
              </a:rPr>
              <a:t>x &lt;= f(y); y &lt;= g(x);</a:t>
            </a:r>
          </a:p>
          <a:p>
            <a:r>
              <a:rPr lang="en-US" b="1" dirty="0" err="1" smtClean="0">
                <a:latin typeface="Courier New" pitchFamily="49" charset="0"/>
                <a:cs typeface="Courier New" pitchFamily="49" charset="0"/>
              </a:rPr>
              <a:t>endrule</a:t>
            </a: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
        <p:nvSpPr>
          <p:cNvPr id="8" name="TextBox 7"/>
          <p:cNvSpPr txBox="1"/>
          <p:nvPr/>
        </p:nvSpPr>
        <p:spPr>
          <a:xfrm>
            <a:off x="769088" y="3884403"/>
            <a:ext cx="1723549" cy="2246769"/>
          </a:xfrm>
          <a:prstGeom prst="rect">
            <a:avLst/>
          </a:prstGeom>
          <a:noFill/>
          <a:ln>
            <a:solidFill>
              <a:schemeClr val="tx1"/>
            </a:solidFill>
          </a:ln>
        </p:spPr>
        <p:txBody>
          <a:bodyPr wrap="none" rtlCol="0">
            <a:spAutoFit/>
          </a:bodyPr>
          <a:lstStyle/>
          <a:p>
            <a:r>
              <a:rPr lang="en-US" b="1" dirty="0" smtClean="0">
                <a:latin typeface="Courier New" pitchFamily="49" charset="0"/>
                <a:cs typeface="Courier New" pitchFamily="49" charset="0"/>
              </a:rPr>
              <a:t>rule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exX</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x &lt;= f(y);</a:t>
            </a:r>
          </a:p>
          <a:p>
            <a:r>
              <a:rPr lang="en-US" b="1" dirty="0" err="1" smtClean="0">
                <a:latin typeface="Courier New" pitchFamily="49" charset="0"/>
                <a:cs typeface="Courier New" pitchFamily="49" charset="0"/>
              </a:rPr>
              <a:t>endrule</a:t>
            </a:r>
            <a:endParaRPr lang="en-US" b="1" dirty="0" smtClean="0">
              <a:latin typeface="Courier New" pitchFamily="49" charset="0"/>
              <a:cs typeface="Courier New" pitchFamily="49" charset="0"/>
            </a:endParaRPr>
          </a:p>
          <a:p>
            <a:r>
              <a:rPr lang="en-US" dirty="0" smtClean="0">
                <a:latin typeface="Courier New" pitchFamily="49" charset="0"/>
                <a:cs typeface="Courier New" pitchFamily="49" charset="0"/>
              </a:rPr>
              <a:t> </a:t>
            </a:r>
          </a:p>
          <a:p>
            <a:r>
              <a:rPr lang="en-US" b="1" dirty="0" smtClean="0">
                <a:latin typeface="Courier New" pitchFamily="49" charset="0"/>
                <a:cs typeface="Courier New" pitchFamily="49" charset="0"/>
              </a:rPr>
              <a:t>rule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exY</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y &lt;= g(x);</a:t>
            </a:r>
          </a:p>
          <a:p>
            <a:r>
              <a:rPr lang="en-US" b="1" dirty="0" err="1" smtClean="0">
                <a:latin typeface="Courier New" pitchFamily="49" charset="0"/>
                <a:cs typeface="Courier New" pitchFamily="49" charset="0"/>
              </a:rPr>
              <a:t>endrule</a:t>
            </a:r>
            <a:r>
              <a:rPr lang="en-US" dirty="0" smtClean="0">
                <a:latin typeface="Courier New" pitchFamily="49" charset="0"/>
                <a:cs typeface="Courier New" pitchFamily="49" charset="0"/>
              </a:rPr>
              <a:t> </a:t>
            </a:r>
          </a:p>
        </p:txBody>
      </p:sp>
      <p:sp>
        <p:nvSpPr>
          <p:cNvPr id="9" name="TextBox 8"/>
          <p:cNvSpPr txBox="1"/>
          <p:nvPr/>
        </p:nvSpPr>
        <p:spPr>
          <a:xfrm>
            <a:off x="4462131" y="2803428"/>
            <a:ext cx="4681870" cy="2246769"/>
          </a:xfrm>
          <a:prstGeom prst="rect">
            <a:avLst/>
          </a:prstGeom>
          <a:noFill/>
          <a:ln>
            <a:solidFill>
              <a:schemeClr val="tx1"/>
            </a:solidFill>
          </a:ln>
        </p:spPr>
        <p:txBody>
          <a:bodyPr wrap="square" rtlCol="0">
            <a:spAutoFit/>
          </a:bodyPr>
          <a:lstStyle/>
          <a:p>
            <a:r>
              <a:rPr lang="en-US" b="1" dirty="0" smtClean="0">
                <a:latin typeface="Courier New" pitchFamily="49" charset="0"/>
                <a:cs typeface="Courier New" pitchFamily="49" charset="0"/>
              </a:rPr>
              <a:t>rule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exXwire</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x &lt;= f(y); </a:t>
            </a:r>
            <a:r>
              <a:rPr lang="en-US" dirty="0" err="1" smtClean="0">
                <a:latin typeface="Courier New" pitchFamily="49" charset="0"/>
                <a:cs typeface="Courier New" pitchFamily="49" charset="0"/>
              </a:rPr>
              <a:t>xwire.set</a:t>
            </a:r>
            <a:r>
              <a:rPr lang="en-US" dirty="0" smtClean="0">
                <a:latin typeface="Courier New" pitchFamily="49" charset="0"/>
                <a:cs typeface="Courier New" pitchFamily="49" charset="0"/>
              </a:rPr>
              <a:t>(x)</a:t>
            </a:r>
          </a:p>
          <a:p>
            <a:r>
              <a:rPr lang="en-US" b="1" dirty="0" err="1" smtClean="0">
                <a:latin typeface="Courier New" pitchFamily="49" charset="0"/>
                <a:cs typeface="Courier New" pitchFamily="49" charset="0"/>
              </a:rPr>
              <a:t>endrule</a:t>
            </a:r>
            <a:endParaRPr lang="en-US" b="1" dirty="0" smtClean="0">
              <a:latin typeface="Courier New" pitchFamily="49" charset="0"/>
              <a:cs typeface="Courier New" pitchFamily="49" charset="0"/>
            </a:endParaRPr>
          </a:p>
          <a:p>
            <a:r>
              <a:rPr lang="en-US" dirty="0" smtClean="0">
                <a:latin typeface="Courier New" pitchFamily="49" charset="0"/>
                <a:cs typeface="Courier New" pitchFamily="49" charset="0"/>
              </a:rPr>
              <a:t> </a:t>
            </a:r>
          </a:p>
          <a:p>
            <a:r>
              <a:rPr lang="en-US" b="1" dirty="0" smtClean="0">
                <a:latin typeface="Courier New" pitchFamily="49" charset="0"/>
                <a:cs typeface="Courier New" pitchFamily="49" charset="0"/>
              </a:rPr>
              <a:t>rule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exY</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y &lt;= g(</a:t>
            </a:r>
            <a:r>
              <a:rPr lang="en-US" dirty="0" err="1" smtClean="0">
                <a:latin typeface="Courier New" pitchFamily="49" charset="0"/>
                <a:cs typeface="Courier New" pitchFamily="49" charset="0"/>
              </a:rPr>
              <a:t>fromMaybe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xwire</a:t>
            </a:r>
            <a:r>
              <a:rPr lang="en-US" dirty="0" smtClean="0">
                <a:latin typeface="Courier New" pitchFamily="49" charset="0"/>
                <a:cs typeface="Courier New" pitchFamily="49" charset="0"/>
              </a:rPr>
              <a:t>)); </a:t>
            </a:r>
          </a:p>
          <a:p>
            <a:r>
              <a:rPr lang="en-US" b="1" dirty="0" err="1" smtClean="0">
                <a:latin typeface="Courier New" pitchFamily="49" charset="0"/>
                <a:cs typeface="Courier New" pitchFamily="49" charset="0"/>
              </a:rPr>
              <a:t>endrule</a:t>
            </a:r>
            <a:r>
              <a:rPr lang="en-US" dirty="0" smtClean="0">
                <a:latin typeface="Courier New" pitchFamily="49" charset="0"/>
                <a:cs typeface="Courier New" pitchFamily="49" charset="0"/>
              </a:rPr>
              <a:t> </a:t>
            </a:r>
          </a:p>
        </p:txBody>
      </p:sp>
      <p:sp>
        <p:nvSpPr>
          <p:cNvPr id="10" name="Freeform 9"/>
          <p:cNvSpPr/>
          <p:nvPr/>
        </p:nvSpPr>
        <p:spPr bwMode="auto">
          <a:xfrm>
            <a:off x="2562447" y="3944662"/>
            <a:ext cx="629092" cy="861237"/>
          </a:xfrm>
          <a:custGeom>
            <a:avLst/>
            <a:gdLst>
              <a:gd name="connsiteX0" fmla="*/ 584790 w 629092"/>
              <a:gd name="connsiteY0" fmla="*/ 0 h 861237"/>
              <a:gd name="connsiteX1" fmla="*/ 531627 w 629092"/>
              <a:gd name="connsiteY1" fmla="*/ 510363 h 861237"/>
              <a:gd name="connsiteX2" fmla="*/ 0 w 629092"/>
              <a:gd name="connsiteY2" fmla="*/ 861237 h 861237"/>
            </a:gdLst>
            <a:ahLst/>
            <a:cxnLst>
              <a:cxn ang="0">
                <a:pos x="connsiteX0" y="connsiteY0"/>
              </a:cxn>
              <a:cxn ang="0">
                <a:pos x="connsiteX1" y="connsiteY1"/>
              </a:cxn>
              <a:cxn ang="0">
                <a:pos x="connsiteX2" y="connsiteY2"/>
              </a:cxn>
            </a:cxnLst>
            <a:rect l="l" t="t" r="r" b="b"/>
            <a:pathLst>
              <a:path w="629092" h="861237">
                <a:moveTo>
                  <a:pt x="584790" y="0"/>
                </a:moveTo>
                <a:cubicBezTo>
                  <a:pt x="606941" y="183412"/>
                  <a:pt x="629092" y="366824"/>
                  <a:pt x="531627" y="510363"/>
                </a:cubicBezTo>
                <a:cubicBezTo>
                  <a:pt x="434162" y="653902"/>
                  <a:pt x="217081" y="757569"/>
                  <a:pt x="0" y="861237"/>
                </a:cubicBezTo>
              </a:path>
            </a:pathLst>
          </a:cu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11" name="Freeform 10"/>
          <p:cNvSpPr/>
          <p:nvPr/>
        </p:nvSpPr>
        <p:spPr bwMode="auto">
          <a:xfrm flipH="1">
            <a:off x="3661145" y="4043899"/>
            <a:ext cx="629092" cy="861237"/>
          </a:xfrm>
          <a:custGeom>
            <a:avLst/>
            <a:gdLst>
              <a:gd name="connsiteX0" fmla="*/ 584790 w 629092"/>
              <a:gd name="connsiteY0" fmla="*/ 0 h 861237"/>
              <a:gd name="connsiteX1" fmla="*/ 531627 w 629092"/>
              <a:gd name="connsiteY1" fmla="*/ 510363 h 861237"/>
              <a:gd name="connsiteX2" fmla="*/ 0 w 629092"/>
              <a:gd name="connsiteY2" fmla="*/ 861237 h 861237"/>
            </a:gdLst>
            <a:ahLst/>
            <a:cxnLst>
              <a:cxn ang="0">
                <a:pos x="connsiteX0" y="connsiteY0"/>
              </a:cxn>
              <a:cxn ang="0">
                <a:pos x="connsiteX1" y="connsiteY1"/>
              </a:cxn>
              <a:cxn ang="0">
                <a:pos x="connsiteX2" y="connsiteY2"/>
              </a:cxn>
            </a:cxnLst>
            <a:rect l="l" t="t" r="r" b="b"/>
            <a:pathLst>
              <a:path w="629092" h="861237">
                <a:moveTo>
                  <a:pt x="584790" y="0"/>
                </a:moveTo>
                <a:cubicBezTo>
                  <a:pt x="606941" y="183412"/>
                  <a:pt x="629092" y="366824"/>
                  <a:pt x="531627" y="510363"/>
                </a:cubicBezTo>
                <a:cubicBezTo>
                  <a:pt x="434162" y="653902"/>
                  <a:pt x="217081" y="757569"/>
                  <a:pt x="0" y="861237"/>
                </a:cubicBezTo>
              </a:path>
            </a:pathLst>
          </a:cu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12" name="TextBox 11"/>
          <p:cNvSpPr txBox="1"/>
          <p:nvPr/>
        </p:nvSpPr>
        <p:spPr>
          <a:xfrm>
            <a:off x="2690038" y="4114783"/>
            <a:ext cx="394660" cy="400110"/>
          </a:xfrm>
          <a:prstGeom prst="rect">
            <a:avLst/>
          </a:prstGeom>
          <a:noFill/>
        </p:spPr>
        <p:txBody>
          <a:bodyPr wrap="none" rtlCol="0">
            <a:spAutoFit/>
          </a:bodyPr>
          <a:lstStyle/>
          <a:p>
            <a:r>
              <a:rPr lang="en-US" dirty="0" smtClean="0"/>
              <a:t>≠</a:t>
            </a:r>
            <a:endParaRPr lang="en-US" dirty="0"/>
          </a:p>
        </p:txBody>
      </p:sp>
      <p:sp>
        <p:nvSpPr>
          <p:cNvPr id="13" name="TextBox 12"/>
          <p:cNvSpPr txBox="1"/>
          <p:nvPr/>
        </p:nvSpPr>
        <p:spPr>
          <a:xfrm>
            <a:off x="3799369" y="4118327"/>
            <a:ext cx="394660" cy="400110"/>
          </a:xfrm>
          <a:prstGeom prst="rect">
            <a:avLst/>
          </a:prstGeom>
          <a:noFill/>
        </p:spPr>
        <p:txBody>
          <a:bodyPr wrap="none" rtlCol="0">
            <a:spAutoFit/>
          </a:bodyPr>
          <a:lstStyle/>
          <a:p>
            <a:r>
              <a:rPr lang="en-US" dirty="0" smtClean="0"/>
              <a:t>=</a:t>
            </a:r>
            <a:endParaRPr lang="en-US" dirty="0"/>
          </a:p>
        </p:txBody>
      </p:sp>
      <p:sp>
        <p:nvSpPr>
          <p:cNvPr id="14" name="TextBox 13"/>
          <p:cNvSpPr txBox="1"/>
          <p:nvPr/>
        </p:nvSpPr>
        <p:spPr>
          <a:xfrm>
            <a:off x="4752754" y="5092973"/>
            <a:ext cx="4231758" cy="707886"/>
          </a:xfrm>
          <a:prstGeom prst="rect">
            <a:avLst/>
          </a:prstGeom>
          <a:noFill/>
        </p:spPr>
        <p:txBody>
          <a:bodyPr wrap="square" rtlCol="0">
            <a:spAutoFit/>
          </a:bodyPr>
          <a:lstStyle/>
          <a:p>
            <a:r>
              <a:rPr lang="en-US" dirty="0" smtClean="0">
                <a:solidFill>
                  <a:srgbClr val="FF0000"/>
                </a:solidFill>
              </a:rPr>
              <a:t>works only when both the rules are scheduled together!</a:t>
            </a:r>
            <a:endParaRPr lang="en-US" dirty="0">
              <a:solidFill>
                <a:srgbClr val="FF0000"/>
              </a:solidFill>
            </a:endParaRPr>
          </a:p>
        </p:txBody>
      </p:sp>
      <p:sp>
        <p:nvSpPr>
          <p:cNvPr id="15" name="TextBox 14"/>
          <p:cNvSpPr txBox="1"/>
          <p:nvPr/>
        </p:nvSpPr>
        <p:spPr>
          <a:xfrm>
            <a:off x="2668773" y="5841769"/>
            <a:ext cx="6315740" cy="707886"/>
          </a:xfrm>
          <a:prstGeom prst="rect">
            <a:avLst/>
          </a:prstGeom>
          <a:noFill/>
        </p:spPr>
        <p:txBody>
          <a:bodyPr wrap="square" rtlCol="0">
            <a:spAutoFit/>
          </a:bodyPr>
          <a:lstStyle/>
          <a:p>
            <a:r>
              <a:rPr lang="en-US" dirty="0" smtClean="0"/>
              <a:t>It is better to write a single rule when atomicity needs to be preserved</a:t>
            </a:r>
            <a:endParaRPr lang="en-US" dirty="0"/>
          </a:p>
        </p:txBody>
      </p:sp>
      <p:sp>
        <p:nvSpPr>
          <p:cNvPr id="19" name="Date Placeholder 18"/>
          <p:cNvSpPr>
            <a:spLocks noGrp="1"/>
          </p:cNvSpPr>
          <p:nvPr>
            <p:ph type="dt" sz="half" idx="10"/>
          </p:nvPr>
        </p:nvSpPr>
        <p:spPr/>
        <p:txBody>
          <a:bodyPr/>
          <a:lstStyle/>
          <a:p>
            <a:pPr>
              <a:defRPr/>
            </a:pPr>
            <a:r>
              <a:rPr lang="en-US" smtClean="0"/>
              <a:t>1/9/2013</a:t>
            </a:r>
            <a:endParaRPr lang="en-US" dirty="0"/>
          </a:p>
        </p:txBody>
      </p:sp>
      <p:sp>
        <p:nvSpPr>
          <p:cNvPr id="21" name="Footer Placeholder 20"/>
          <p:cNvSpPr>
            <a:spLocks noGrp="1"/>
          </p:cNvSpPr>
          <p:nvPr>
            <p:ph type="ftr" sz="quarter" idx="12"/>
          </p:nvPr>
        </p:nvSpPr>
        <p:spPr/>
        <p:txBody>
          <a:bodyPr/>
          <a:lstStyle/>
          <a:p>
            <a:pPr>
              <a:defRPr/>
            </a:pPr>
            <a:r>
              <a:rPr lang="en-US" smtClean="0"/>
              <a:t>Bluespec at Beihang</a:t>
            </a:r>
            <a:endParaRPr lang="en-US" dirty="0"/>
          </a:p>
        </p:txBody>
      </p:sp>
      <p:sp>
        <p:nvSpPr>
          <p:cNvPr id="16" name="Slide Number Placeholder 15"/>
          <p:cNvSpPr>
            <a:spLocks noGrp="1"/>
          </p:cNvSpPr>
          <p:nvPr>
            <p:ph type="sldNum" sz="quarter" idx="11"/>
          </p:nvPr>
        </p:nvSpPr>
        <p:spPr/>
        <p:txBody>
          <a:bodyPr/>
          <a:lstStyle/>
          <a:p>
            <a:pPr>
              <a:defRPr/>
            </a:pPr>
            <a:fld id="{D02EE386-C9BD-4FB7-9577-6096B5320EC4}" type="slidenum">
              <a:rPr lang="en-US"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4"/>
          <p:cNvSpPr>
            <a:spLocks noGrp="1" noChangeArrowheads="1"/>
          </p:cNvSpPr>
          <p:nvPr>
            <p:ph type="title" idx="4294967295"/>
          </p:nvPr>
        </p:nvSpPr>
        <p:spPr/>
        <p:txBody>
          <a:bodyPr/>
          <a:lstStyle/>
          <a:p>
            <a:pPr eaLnBrk="1" hangingPunct="1"/>
            <a:r>
              <a:rPr lang="en-US" sz="3600" dirty="0" smtClean="0"/>
              <a:t>2-stage pipeline </a:t>
            </a:r>
            <a:br>
              <a:rPr lang="en-US" sz="3600" dirty="0" smtClean="0"/>
            </a:br>
            <a:r>
              <a:rPr lang="en-US" sz="3600" dirty="0" smtClean="0"/>
              <a:t>SMIPS (Harvard) – </a:t>
            </a:r>
            <a:r>
              <a:rPr lang="en-US" sz="2400" i="1" dirty="0" smtClean="0"/>
              <a:t>two rules</a:t>
            </a:r>
            <a:endParaRPr lang="en-US" sz="2800" i="1" dirty="0" smtClean="0"/>
          </a:p>
        </p:txBody>
      </p:sp>
      <p:sp>
        <p:nvSpPr>
          <p:cNvPr id="57346" name="Rectangle 3" descr="Rectangle: Click to edit Master text styles&#10;Second level&#10;Third level&#10;Fourth level&#10;Fifth level"/>
          <p:cNvSpPr txBox="1">
            <a:spLocks noChangeArrowheads="1"/>
          </p:cNvSpPr>
          <p:nvPr/>
        </p:nvSpPr>
        <p:spPr bwMode="auto">
          <a:xfrm>
            <a:off x="600074" y="1552575"/>
            <a:ext cx="8543925" cy="5084763"/>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r>
              <a:rPr lang="en-US" b="1" dirty="0">
                <a:latin typeface="Courier New" pitchFamily="49" charset="0"/>
                <a:cs typeface="Courier New" pitchFamily="49" charset="0"/>
              </a:rPr>
              <a:t>module</a:t>
            </a:r>
            <a:r>
              <a:rPr lang="en-US" dirty="0">
                <a:latin typeface="Courier New" pitchFamily="49" charset="0"/>
                <a:cs typeface="Courier New" pitchFamily="49" charset="0"/>
              </a:rPr>
              <a:t> </a:t>
            </a:r>
            <a:r>
              <a:rPr lang="en-US" dirty="0" err="1">
                <a:latin typeface="Courier New" pitchFamily="49" charset="0"/>
                <a:cs typeface="Courier New" pitchFamily="49" charset="0"/>
              </a:rPr>
              <a:t>mkProc</a:t>
            </a:r>
            <a:r>
              <a:rPr lang="en-US" dirty="0">
                <a:latin typeface="Courier New" pitchFamily="49" charset="0"/>
                <a:cs typeface="Courier New" pitchFamily="49" charset="0"/>
              </a:rPr>
              <a:t>(Proc);</a:t>
            </a: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Reg</a:t>
            </a:r>
            <a:r>
              <a:rPr lang="en-US" dirty="0">
                <a:latin typeface="Courier New" pitchFamily="49" charset="0"/>
                <a:cs typeface="Courier New" pitchFamily="49" charset="0"/>
              </a:rPr>
              <a:t>#(</a:t>
            </a:r>
            <a:r>
              <a:rPr lang="en-US" dirty="0" err="1">
                <a:latin typeface="Courier New" pitchFamily="49" charset="0"/>
                <a:cs typeface="Courier New" pitchFamily="49" charset="0"/>
              </a:rPr>
              <a:t>Addr</a:t>
            </a:r>
            <a:r>
              <a:rPr lang="en-US" dirty="0">
                <a:latin typeface="Courier New" pitchFamily="49" charset="0"/>
                <a:cs typeface="Courier New" pitchFamily="49" charset="0"/>
              </a:rPr>
              <a:t>)      </a:t>
            </a:r>
            <a:r>
              <a:rPr lang="en-US" dirty="0" smtClean="0">
                <a:latin typeface="Courier New" pitchFamily="49" charset="0"/>
                <a:cs typeface="Courier New" pitchFamily="49" charset="0"/>
              </a:rPr>
              <a:t>pc </a:t>
            </a:r>
            <a:r>
              <a:rPr lang="en-US" dirty="0">
                <a:latin typeface="Courier New" pitchFamily="49" charset="0"/>
                <a:cs typeface="Courier New" pitchFamily="49" charset="0"/>
              </a:rPr>
              <a:t>&lt;- </a:t>
            </a:r>
            <a:r>
              <a:rPr lang="en-US" dirty="0" err="1">
                <a:latin typeface="Courier New" pitchFamily="49" charset="0"/>
                <a:cs typeface="Courier New" pitchFamily="49" charset="0"/>
              </a:rPr>
              <a:t>mkRegU</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RFile</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rf</a:t>
            </a:r>
            <a:r>
              <a:rPr lang="en-US" dirty="0" smtClean="0">
                <a:latin typeface="Courier New" pitchFamily="49" charset="0"/>
                <a:cs typeface="Courier New" pitchFamily="49" charset="0"/>
              </a:rPr>
              <a:t> </a:t>
            </a:r>
            <a:r>
              <a:rPr lang="en-US" dirty="0">
                <a:latin typeface="Courier New" pitchFamily="49" charset="0"/>
                <a:cs typeface="Courier New" pitchFamily="49" charset="0"/>
              </a:rPr>
              <a:t>&lt;- </a:t>
            </a:r>
            <a:r>
              <a:rPr lang="en-US" dirty="0" err="1">
                <a:latin typeface="Courier New" pitchFamily="49" charset="0"/>
                <a:cs typeface="Courier New" pitchFamily="49" charset="0"/>
              </a:rPr>
              <a:t>mkRFile</a:t>
            </a:r>
            <a:r>
              <a:rPr lang="en-US" dirty="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IMemory</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iMem</a:t>
            </a:r>
            <a:r>
              <a:rPr lang="en-US" dirty="0" smtClean="0">
                <a:latin typeface="Courier New" pitchFamily="49" charset="0"/>
                <a:cs typeface="Courier New" pitchFamily="49" charset="0"/>
              </a:rPr>
              <a:t> </a:t>
            </a:r>
            <a:r>
              <a:rPr lang="en-US" dirty="0">
                <a:latin typeface="Courier New" pitchFamily="49" charset="0"/>
                <a:cs typeface="Courier New" pitchFamily="49" charset="0"/>
              </a:rPr>
              <a:t>&lt;- </a:t>
            </a:r>
            <a:r>
              <a:rPr lang="en-US" dirty="0" err="1" smtClean="0">
                <a:latin typeface="Courier New" pitchFamily="49" charset="0"/>
                <a:cs typeface="Courier New" pitchFamily="49" charset="0"/>
              </a:rPr>
              <a:t>mkIMemory</a:t>
            </a:r>
            <a:r>
              <a:rPr lang="en-US" dirty="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DMemory</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dMem</a:t>
            </a:r>
            <a:r>
              <a:rPr lang="en-US" dirty="0" smtClean="0">
                <a:latin typeface="Courier New" pitchFamily="49" charset="0"/>
                <a:cs typeface="Courier New" pitchFamily="49" charset="0"/>
              </a:rPr>
              <a:t> &lt;- </a:t>
            </a:r>
            <a:r>
              <a:rPr lang="en-US" dirty="0" err="1" smtClean="0">
                <a:latin typeface="Courier New" pitchFamily="49" charset="0"/>
                <a:cs typeface="Courier New" pitchFamily="49" charset="0"/>
              </a:rPr>
              <a:t>mkDMemory</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PipeReg</a:t>
            </a:r>
            <a:r>
              <a:rPr lang="en-US" dirty="0" smtClean="0">
                <a:latin typeface="Courier New" pitchFamily="49" charset="0"/>
                <a:cs typeface="Courier New" pitchFamily="49" charset="0"/>
              </a:rPr>
              <a:t>#(TypeFetch2Decode) </a:t>
            </a:r>
            <a:r>
              <a:rPr lang="en-US" dirty="0" err="1" smtClean="0">
                <a:latin typeface="Courier New" pitchFamily="49" charset="0"/>
                <a:cs typeface="Courier New" pitchFamily="49" charset="0"/>
              </a:rPr>
              <a:t>ir</a:t>
            </a:r>
            <a:r>
              <a:rPr lang="en-US" dirty="0" smtClean="0">
                <a:latin typeface="Courier New" pitchFamily="49" charset="0"/>
                <a:cs typeface="Courier New" pitchFamily="49" charset="0"/>
              </a:rPr>
              <a:t> </a:t>
            </a:r>
            <a:r>
              <a:rPr lang="en-US" dirty="0">
                <a:latin typeface="Courier New" pitchFamily="49" charset="0"/>
                <a:cs typeface="Courier New" pitchFamily="49" charset="0"/>
              </a:rPr>
              <a:t>&lt;- </a:t>
            </a:r>
            <a:r>
              <a:rPr lang="en-US" dirty="0" err="1">
                <a:latin typeface="Courier New" pitchFamily="49" charset="0"/>
                <a:cs typeface="Courier New" pitchFamily="49" charset="0"/>
              </a:rPr>
              <a:t>mkPipeReg</a:t>
            </a:r>
            <a:r>
              <a:rPr lang="en-US" dirty="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smtClean="0">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Wire#(Maybe#(</a:t>
            </a:r>
            <a:r>
              <a:rPr lang="en-US" dirty="0" err="1" smtClean="0">
                <a:solidFill>
                  <a:srgbClr val="FF0000"/>
                </a:solidFill>
                <a:latin typeface="Courier New" pitchFamily="49" charset="0"/>
                <a:cs typeface="Courier New" pitchFamily="49" charset="0"/>
              </a:rPr>
              <a:t>Addr</a:t>
            </a:r>
            <a:r>
              <a:rPr lang="en-US" dirty="0" smtClean="0">
                <a:solidFill>
                  <a:srgbClr val="FF0000"/>
                </a:solidFill>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brTakenWire</a:t>
            </a:r>
            <a:r>
              <a:rPr lang="en-US" dirty="0" smtClean="0">
                <a:solidFill>
                  <a:srgbClr val="FF0000"/>
                </a:solidFill>
                <a:latin typeface="Courier New" pitchFamily="49" charset="0"/>
                <a:cs typeface="Courier New" pitchFamily="49" charset="0"/>
              </a:rPr>
              <a:t> &lt;- </a:t>
            </a:r>
            <a:r>
              <a:rPr lang="en-US" dirty="0" err="1" smtClean="0">
                <a:solidFill>
                  <a:srgbClr val="FF0000"/>
                </a:solidFill>
                <a:latin typeface="Courier New" pitchFamily="49" charset="0"/>
                <a:cs typeface="Courier New" pitchFamily="49" charset="0"/>
              </a:rPr>
              <a:t>mkDwire</a:t>
            </a:r>
            <a:r>
              <a:rPr lang="en-US" dirty="0" smtClean="0">
                <a:solidFill>
                  <a:srgbClr val="FF0000"/>
                </a:solidFill>
                <a:latin typeface="Courier New" pitchFamily="49" charset="0"/>
                <a:cs typeface="Courier New" pitchFamily="49" charset="0"/>
              </a:rPr>
              <a:t>(Invalid);</a:t>
            </a:r>
          </a:p>
          <a:p>
            <a:pPr marL="342900" indent="-342900">
              <a:lnSpc>
                <a:spcPct val="90000"/>
              </a:lnSpc>
              <a:spcBef>
                <a:spcPct val="20000"/>
              </a:spcBef>
              <a:buClr>
                <a:schemeClr val="hlink"/>
              </a:buClr>
              <a:buSzPct val="110000"/>
              <a:buFont typeface="Wingdings" pitchFamily="2" charset="2"/>
              <a:buNone/>
            </a:pPr>
            <a:endParaRPr lang="en-US" dirty="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b="1" dirty="0">
                <a:latin typeface="Courier New" pitchFamily="49" charset="0"/>
                <a:cs typeface="Courier New" pitchFamily="49" charset="0"/>
              </a:rPr>
              <a:t>rule</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doFetch</a:t>
            </a:r>
            <a:r>
              <a:rPr lang="en-US" dirty="0" smtClean="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smtClean="0">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if(</a:t>
            </a:r>
            <a:r>
              <a:rPr lang="en-US" dirty="0" err="1" smtClean="0">
                <a:solidFill>
                  <a:srgbClr val="FF0000"/>
                </a:solidFill>
                <a:latin typeface="Courier New" pitchFamily="49" charset="0"/>
                <a:cs typeface="Courier New" pitchFamily="49" charset="0"/>
              </a:rPr>
              <a:t>isValid</a:t>
            </a:r>
            <a:r>
              <a:rPr lang="en-US" dirty="0" smtClean="0">
                <a:solidFill>
                  <a:srgbClr val="FF0000"/>
                </a:solidFill>
                <a:latin typeface="Courier New" pitchFamily="49" charset="0"/>
                <a:cs typeface="Courier New" pitchFamily="49" charset="0"/>
              </a:rPr>
              <a:t>(</a:t>
            </a:r>
            <a:r>
              <a:rPr lang="en-US" dirty="0" err="1" smtClean="0">
                <a:solidFill>
                  <a:srgbClr val="FF0000"/>
                </a:solidFill>
                <a:latin typeface="Courier New" pitchFamily="49" charset="0"/>
                <a:cs typeface="Courier New" pitchFamily="49" charset="0"/>
              </a:rPr>
              <a:t>brTakenWire</a:t>
            </a: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begin</a:t>
            </a:r>
            <a:r>
              <a:rPr lang="en-US" dirty="0" smtClean="0">
                <a:solidFill>
                  <a:srgbClr val="FF0000"/>
                </a:solidFill>
                <a:latin typeface="Courier New" pitchFamily="49" charset="0"/>
                <a:cs typeface="Courier New" pitchFamily="49" charset="0"/>
              </a:rPr>
              <a:t> </a:t>
            </a:r>
          </a:p>
          <a:p>
            <a:pPr marL="342900" indent="-342900">
              <a:lnSpc>
                <a:spcPct val="90000"/>
              </a:lnSpc>
              <a:spcBef>
                <a:spcPct val="20000"/>
              </a:spcBef>
              <a:buClr>
                <a:schemeClr val="hlink"/>
              </a:buClr>
              <a:buSzPct val="110000"/>
              <a:buFont typeface="Wingdings" pitchFamily="2" charset="2"/>
              <a:buNone/>
            </a:pPr>
            <a:r>
              <a:rPr lang="en-US" dirty="0" smtClean="0">
                <a:solidFill>
                  <a:srgbClr val="FF0000"/>
                </a:solidFill>
                <a:latin typeface="Courier New" pitchFamily="49" charset="0"/>
                <a:cs typeface="Courier New" pitchFamily="49" charset="0"/>
              </a:rPr>
              <a:t>      pc &lt;= </a:t>
            </a:r>
            <a:r>
              <a:rPr lang="en-US" dirty="0" err="1" smtClean="0">
                <a:solidFill>
                  <a:srgbClr val="FF0000"/>
                </a:solidFill>
                <a:latin typeface="Courier New" pitchFamily="49" charset="0"/>
                <a:cs typeface="Courier New" pitchFamily="49" charset="0"/>
              </a:rPr>
              <a:t>fromMaybe</a:t>
            </a:r>
            <a:r>
              <a:rPr lang="en-US" dirty="0" smtClean="0">
                <a:solidFill>
                  <a:srgbClr val="FF0000"/>
                </a:solidFill>
                <a:latin typeface="Courier New" pitchFamily="49" charset="0"/>
                <a:cs typeface="Courier New" pitchFamily="49" charset="0"/>
              </a:rPr>
              <a:t>(</a:t>
            </a:r>
            <a:r>
              <a:rPr lang="en-US" dirty="0" err="1" smtClean="0">
                <a:solidFill>
                  <a:srgbClr val="FF0000"/>
                </a:solidFill>
                <a:latin typeface="Courier New" pitchFamily="49" charset="0"/>
                <a:cs typeface="Courier New" pitchFamily="49" charset="0"/>
              </a:rPr>
              <a:t>brTakenWire</a:t>
            </a:r>
            <a:r>
              <a:rPr lang="en-US" dirty="0" smtClean="0">
                <a:solidFill>
                  <a:srgbClr val="FF0000"/>
                </a:solidFill>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ir.clear</a:t>
            </a: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end</a:t>
            </a:r>
            <a:r>
              <a:rPr lang="en-US" b="1" dirty="0" smtClean="0">
                <a:latin typeface="Courier New" pitchFamily="49" charset="0"/>
                <a:cs typeface="Courier New" pitchFamily="49" charset="0"/>
              </a:rPr>
              <a:t>    else if</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ir.notFull</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begin</a:t>
            </a:r>
            <a:endParaRPr lang="en-US" b="1" dirty="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let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inst </a:t>
            </a:r>
            <a:r>
              <a:rPr lang="en-US" dirty="0" smtClean="0">
                <a:latin typeface="Courier New" pitchFamily="49" charset="0"/>
                <a:cs typeface="Courier New" pitchFamily="49" charset="0"/>
              </a:rPr>
              <a:t>= iMem.req(pc);</a:t>
            </a:r>
            <a:endParaRPr lang="en-US" dirty="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ir.enq(TypeFetch2Decode{pc</a:t>
            </a:r>
            <a:r>
              <a:rPr lang="en-US" dirty="0">
                <a:latin typeface="Courier New" pitchFamily="49" charset="0"/>
                <a:cs typeface="Courier New" pitchFamily="49" charset="0"/>
              </a:rPr>
              <a:t>: pc</a:t>
            </a:r>
            <a:r>
              <a:rPr lang="en-US" dirty="0" smtClean="0">
                <a:latin typeface="Courier New" pitchFamily="49" charset="0"/>
                <a:cs typeface="Courier New" pitchFamily="49" charset="0"/>
              </a:rPr>
              <a:t>, inst</a:t>
            </a:r>
            <a:r>
              <a:rPr lang="en-US" dirty="0">
                <a:latin typeface="Courier New" pitchFamily="49" charset="0"/>
                <a:cs typeface="Courier New" pitchFamily="49" charset="0"/>
              </a:rPr>
              <a:t>: inst</a:t>
            </a:r>
            <a:r>
              <a:rPr lang="en-US" dirty="0" smtClean="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smtClean="0">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pc &lt;= pc+4; </a:t>
            </a:r>
            <a:r>
              <a:rPr lang="en-US" b="1" dirty="0" smtClean="0">
                <a:latin typeface="Courier New" pitchFamily="49" charset="0"/>
                <a:cs typeface="Courier New" pitchFamily="49" charset="0"/>
              </a:rPr>
              <a:t>end </a:t>
            </a:r>
            <a:r>
              <a:rPr lang="en-US" b="1" dirty="0" smtClean="0">
                <a:solidFill>
                  <a:schemeClr val="tx1">
                    <a:lumMod val="40000"/>
                    <a:lumOff val="60000"/>
                  </a:schemeClr>
                </a:solidFill>
                <a:latin typeface="Courier New" pitchFamily="49" charset="0"/>
                <a:cs typeface="Courier New" pitchFamily="49" charset="0"/>
              </a:rPr>
              <a:t>else </a:t>
            </a:r>
            <a:r>
              <a:rPr lang="en-US" dirty="0" smtClean="0">
                <a:solidFill>
                  <a:schemeClr val="tx1">
                    <a:lumMod val="40000"/>
                    <a:lumOff val="60000"/>
                  </a:schemeClr>
                </a:solidFill>
                <a:latin typeface="Courier New" pitchFamily="49" charset="0"/>
                <a:cs typeface="Courier New" pitchFamily="49" charset="0"/>
              </a:rPr>
              <a:t>pc &lt;= pc;</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endrule</a:t>
            </a:r>
            <a:r>
              <a:rPr lang="en-US" b="1" dirty="0" smtClean="0">
                <a:latin typeface="Courier New" pitchFamily="49" charset="0"/>
                <a:cs typeface="Courier New" pitchFamily="49" charset="0"/>
              </a:rPr>
              <a:t> </a:t>
            </a:r>
            <a:endParaRPr lang="en-US" b="1" dirty="0" smtClean="0">
              <a:solidFill>
                <a:schemeClr val="tx1">
                  <a:lumMod val="40000"/>
                  <a:lumOff val="60000"/>
                </a:schemeClr>
              </a:solidFill>
              <a:latin typeface="Courier New" pitchFamily="49" charset="0"/>
              <a:cs typeface="Courier New" pitchFamily="49" charset="0"/>
            </a:endParaRPr>
          </a:p>
        </p:txBody>
      </p:sp>
      <p:sp>
        <p:nvSpPr>
          <p:cNvPr id="57347" name="Rectangle 3" descr="Rectangle: Click to edit Master text styles&#10;Second level&#10;Third level&#10;Fourth level&#10;Fifth level"/>
          <p:cNvSpPr txBox="1">
            <a:spLocks noChangeArrowheads="1"/>
          </p:cNvSpPr>
          <p:nvPr/>
        </p:nvSpPr>
        <p:spPr bwMode="auto">
          <a:xfrm>
            <a:off x="520700" y="1482725"/>
            <a:ext cx="8256588" cy="4552950"/>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endParaRPr lang="en-US" sz="1600">
              <a:latin typeface="Courier New" pitchFamily="49" charset="0"/>
              <a:cs typeface="Courier New" pitchFamily="49" charset="0"/>
            </a:endParaRPr>
          </a:p>
        </p:txBody>
      </p:sp>
      <p:sp>
        <p:nvSpPr>
          <p:cNvPr id="17" name="TextBox 16"/>
          <p:cNvSpPr txBox="1"/>
          <p:nvPr/>
        </p:nvSpPr>
        <p:spPr>
          <a:xfrm>
            <a:off x="318977" y="4253023"/>
            <a:ext cx="348172" cy="400110"/>
          </a:xfrm>
          <a:prstGeom prst="rect">
            <a:avLst/>
          </a:prstGeom>
          <a:noFill/>
          <a:ln>
            <a:solidFill>
              <a:schemeClr val="tx1"/>
            </a:solidFill>
          </a:ln>
        </p:spPr>
        <p:txBody>
          <a:bodyPr wrap="none" rtlCol="0">
            <a:spAutoFit/>
          </a:bodyPr>
          <a:lstStyle/>
          <a:p>
            <a:r>
              <a:rPr lang="en-US" dirty="0" smtClean="0"/>
              <a:t>1</a:t>
            </a:r>
            <a:endParaRPr lang="en-US" dirty="0"/>
          </a:p>
        </p:txBody>
      </p:sp>
      <p:sp>
        <p:nvSpPr>
          <p:cNvPr id="9" name="Date Placeholder 8"/>
          <p:cNvSpPr>
            <a:spLocks noGrp="1"/>
          </p:cNvSpPr>
          <p:nvPr>
            <p:ph type="dt" sz="half" idx="10"/>
          </p:nvPr>
        </p:nvSpPr>
        <p:spPr/>
        <p:txBody>
          <a:bodyPr/>
          <a:lstStyle/>
          <a:p>
            <a:pPr>
              <a:defRPr/>
            </a:pPr>
            <a:r>
              <a:rPr lang="en-US" smtClean="0"/>
              <a:t>1/9/2013</a:t>
            </a:r>
            <a:endParaRPr lang="en-US" dirty="0"/>
          </a:p>
        </p:txBody>
      </p:sp>
      <p:sp>
        <p:nvSpPr>
          <p:cNvPr id="14" name="Footer Placeholder 13"/>
          <p:cNvSpPr>
            <a:spLocks noGrp="1"/>
          </p:cNvSpPr>
          <p:nvPr>
            <p:ph type="ftr" sz="quarter" idx="12"/>
          </p:nvPr>
        </p:nvSpPr>
        <p:spPr/>
        <p:txBody>
          <a:bodyPr/>
          <a:lstStyle/>
          <a:p>
            <a:pPr>
              <a:defRPr/>
            </a:pPr>
            <a:r>
              <a:rPr lang="en-US" smtClean="0"/>
              <a:t>Bluespec at Beihang</a:t>
            </a:r>
            <a:endParaRPr lang="en-US" dirty="0"/>
          </a:p>
        </p:txBody>
      </p:sp>
      <p:sp>
        <p:nvSpPr>
          <p:cNvPr id="15" name="TextBox 14"/>
          <p:cNvSpPr txBox="1"/>
          <p:nvPr/>
        </p:nvSpPr>
        <p:spPr>
          <a:xfrm>
            <a:off x="5592723" y="1392865"/>
            <a:ext cx="3381153" cy="1015663"/>
          </a:xfrm>
          <a:prstGeom prst="rect">
            <a:avLst/>
          </a:prstGeom>
          <a:noFill/>
          <a:ln>
            <a:solidFill>
              <a:srgbClr val="FF0000"/>
            </a:solidFill>
          </a:ln>
        </p:spPr>
        <p:txBody>
          <a:bodyPr wrap="square" rtlCol="0">
            <a:spAutoFit/>
          </a:bodyPr>
          <a:lstStyle/>
          <a:p>
            <a:r>
              <a:rPr lang="en-US" dirty="0" smtClean="0"/>
              <a:t>For illustrative purposes only; this style is not recommended</a:t>
            </a:r>
            <a:endParaRPr lang="en-US" dirty="0"/>
          </a:p>
        </p:txBody>
      </p:sp>
      <p:sp>
        <p:nvSpPr>
          <p:cNvPr id="11" name="Slide Number Placeholder 10"/>
          <p:cNvSpPr>
            <a:spLocks noGrp="1"/>
          </p:cNvSpPr>
          <p:nvPr>
            <p:ph type="sldNum" sz="quarter" idx="11"/>
          </p:nvPr>
        </p:nvSpPr>
        <p:spPr/>
        <p:txBody>
          <a:bodyPr/>
          <a:lstStyle/>
          <a:p>
            <a:pPr>
              <a:defRPr/>
            </a:pPr>
            <a:fld id="{D02EE386-C9BD-4FB7-9577-6096B5320EC4}"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4"/>
          <p:cNvSpPr>
            <a:spLocks noGrp="1" noChangeArrowheads="1"/>
          </p:cNvSpPr>
          <p:nvPr>
            <p:ph type="title" idx="4294967295"/>
          </p:nvPr>
        </p:nvSpPr>
        <p:spPr/>
        <p:txBody>
          <a:bodyPr/>
          <a:lstStyle/>
          <a:p>
            <a:pPr eaLnBrk="1" hangingPunct="1"/>
            <a:r>
              <a:rPr lang="en-US" sz="3600" dirty="0" smtClean="0"/>
              <a:t>Two-stage pipeline </a:t>
            </a:r>
            <a:br>
              <a:rPr lang="en-US" sz="3600" dirty="0" smtClean="0"/>
            </a:br>
            <a:r>
              <a:rPr lang="en-US" sz="3600" dirty="0" smtClean="0"/>
              <a:t>SMIPS (Harvard) – </a:t>
            </a:r>
            <a:r>
              <a:rPr lang="en-US" sz="2400" i="1" dirty="0" smtClean="0"/>
              <a:t>two rules</a:t>
            </a:r>
            <a:endParaRPr lang="en-US" sz="3600" dirty="0" smtClean="0"/>
          </a:p>
        </p:txBody>
      </p:sp>
      <p:sp>
        <p:nvSpPr>
          <p:cNvPr id="59394" name="Rectangle 3" descr="Rectangle: Click to edit Master text styles&#10;Second level&#10;Third level&#10;Fourth level&#10;Fifth level"/>
          <p:cNvSpPr txBox="1">
            <a:spLocks noChangeArrowheads="1"/>
          </p:cNvSpPr>
          <p:nvPr/>
        </p:nvSpPr>
        <p:spPr bwMode="auto">
          <a:xfrm>
            <a:off x="723900" y="1495425"/>
            <a:ext cx="8296275" cy="5048250"/>
          </a:xfrm>
          <a:prstGeom prst="rect">
            <a:avLst/>
          </a:prstGeom>
          <a:noFill/>
          <a:ln w="9525">
            <a:noFill/>
            <a:miter lim="800000"/>
            <a:headEnd/>
            <a:tailEnd/>
          </a:ln>
        </p:spPr>
        <p:txBody>
          <a:bodyPr/>
          <a:lstStyle/>
          <a:p>
            <a:pPr>
              <a:buClr>
                <a:schemeClr val="hlink"/>
              </a:buClr>
              <a:buSzPct val="110000"/>
              <a:buFont typeface="Wingdings" pitchFamily="2" charset="2"/>
              <a:buNone/>
            </a:pP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rule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doExec</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ir.notEmpty</a:t>
            </a:r>
            <a:r>
              <a:rPr lang="en-US" sz="1800" dirty="0" smtClean="0">
                <a:latin typeface="Courier New" pitchFamily="49" charset="0"/>
                <a:cs typeface="Courier New" pitchFamily="49" charset="0"/>
              </a:rPr>
              <a:t>);</a:t>
            </a: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a:p>
            <a:pPr>
              <a:buClr>
                <a:schemeClr val="hlink"/>
              </a:buClr>
              <a:buSzPct val="110000"/>
              <a:buFont typeface="Wingdings" pitchFamily="2" charset="2"/>
              <a:buNone/>
            </a:pP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let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irpc</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ir.first.pc</a:t>
            </a:r>
            <a:r>
              <a:rPr lang="en-US" sz="1800" dirty="0" smtClean="0">
                <a:latin typeface="Courier New" pitchFamily="49" charset="0"/>
                <a:cs typeface="Courier New" pitchFamily="49" charset="0"/>
              </a:rPr>
              <a:t>; </a:t>
            </a:r>
          </a:p>
          <a:p>
            <a:pPr>
              <a:buClr>
                <a:schemeClr val="hlink"/>
              </a:buClr>
              <a:buSzPct val="110000"/>
              <a:buFont typeface="Wingdings" pitchFamily="2" charset="2"/>
              <a:buNone/>
            </a:pPr>
            <a:r>
              <a:rPr lang="en-US" sz="1800" b="1" dirty="0" smtClean="0">
                <a:latin typeface="Courier New" pitchFamily="49" charset="0"/>
                <a:cs typeface="Courier New" pitchFamily="49" charset="0"/>
              </a:rPr>
              <a:t>     let</a:t>
            </a:r>
            <a:r>
              <a:rPr lang="en-US" sz="1800" dirty="0" smtClean="0">
                <a:latin typeface="Courier New" pitchFamily="49" charset="0"/>
                <a:cs typeface="Courier New" pitchFamily="49" charset="0"/>
              </a:rPr>
              <a:t> inst = </a:t>
            </a:r>
            <a:r>
              <a:rPr lang="en-US" sz="1800" dirty="0" err="1" smtClean="0">
                <a:latin typeface="Courier New" pitchFamily="49" charset="0"/>
                <a:cs typeface="Courier New" pitchFamily="49" charset="0"/>
              </a:rPr>
              <a:t>ir.first.inst</a:t>
            </a:r>
            <a:r>
              <a:rPr lang="en-US" sz="1800" dirty="0" smtClean="0">
                <a:latin typeface="Courier New" pitchFamily="49" charset="0"/>
                <a:cs typeface="Courier New" pitchFamily="49" charset="0"/>
              </a:rPr>
              <a:t>;</a:t>
            </a:r>
          </a:p>
          <a:p>
            <a:pPr marL="342900" indent="-342900">
              <a:spcBef>
                <a:spcPct val="20000"/>
              </a:spcBef>
              <a:buClr>
                <a:schemeClr val="hlink"/>
              </a:buClr>
              <a:buSzPct val="110000"/>
              <a:buNone/>
            </a:pP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let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eInst</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decodeExecute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irpc</a:t>
            </a:r>
            <a:r>
              <a:rPr lang="en-US" sz="1800" dirty="0" smtClean="0">
                <a:latin typeface="Courier New" pitchFamily="49" charset="0"/>
                <a:cs typeface="Courier New" pitchFamily="49" charset="0"/>
              </a:rPr>
              <a:t>, inst, </a:t>
            </a:r>
            <a:r>
              <a:rPr lang="en-US" sz="1800" dirty="0" err="1" smtClean="0">
                <a:latin typeface="Courier New" pitchFamily="49" charset="0"/>
                <a:cs typeface="Courier New" pitchFamily="49" charset="0"/>
              </a:rPr>
              <a:t>rf</a:t>
            </a:r>
            <a:r>
              <a:rPr lang="en-US" sz="1800" dirty="0" smtClean="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let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memData</a:t>
            </a:r>
            <a:r>
              <a:rPr lang="en-US" sz="1800" dirty="0" smtClean="0">
                <a:latin typeface="Courier New" pitchFamily="49" charset="0"/>
                <a:cs typeface="Courier New" pitchFamily="49" charset="0"/>
              </a:rPr>
              <a:t> &lt;- </a:t>
            </a:r>
            <a:r>
              <a:rPr lang="en-US" sz="1800" dirty="0" err="1" smtClean="0">
                <a:latin typeface="Courier New" pitchFamily="49" charset="0"/>
                <a:cs typeface="Courier New" pitchFamily="49" charset="0"/>
              </a:rPr>
              <a:t>dMemAction</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eInst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dMem</a:t>
            </a:r>
            <a:r>
              <a:rPr lang="en-US" sz="1800" dirty="0" smtClean="0">
                <a:latin typeface="Courier New" pitchFamily="49" charset="0"/>
                <a:cs typeface="Courier New" pitchFamily="49" charset="0"/>
              </a:rPr>
              <a:t>);</a:t>
            </a:r>
          </a:p>
          <a:p>
            <a:pPr marL="342900" indent="-342900">
              <a:buClr>
                <a:schemeClr val="hlink"/>
              </a:buClr>
              <a:buSzPct val="110000"/>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regUpdate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eInst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memData</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rf</a:t>
            </a:r>
            <a:r>
              <a:rPr lang="en-US" sz="1800" dirty="0" smtClean="0">
                <a:latin typeface="Courier New" pitchFamily="49" charset="0"/>
                <a:cs typeface="Courier New" pitchFamily="49" charset="0"/>
              </a:rPr>
              <a:t>);</a:t>
            </a:r>
          </a:p>
          <a:p>
            <a:pPr marL="342900" indent="-342900">
              <a:buClr>
                <a:schemeClr val="hlink"/>
              </a:buClr>
              <a:buSzPct val="110000"/>
              <a:buFont typeface="Wingdings" pitchFamily="2" charset="2"/>
              <a:buNone/>
            </a:pPr>
            <a:r>
              <a:rPr lang="en-US" sz="1800" b="1" dirty="0" smtClean="0">
                <a:latin typeface="Courier New" pitchFamily="49" charset="0"/>
                <a:cs typeface="Courier New" pitchFamily="49" charset="0"/>
              </a:rPr>
              <a:t>     </a:t>
            </a:r>
            <a:r>
              <a:rPr lang="en-US" sz="1800" b="1" dirty="0" smtClean="0">
                <a:solidFill>
                  <a:srgbClr val="FF0000"/>
                </a:solidFill>
                <a:latin typeface="Courier New" pitchFamily="49" charset="0"/>
                <a:cs typeface="Courier New" pitchFamily="49" charset="0"/>
              </a:rPr>
              <a:t>if </a:t>
            </a:r>
            <a:r>
              <a:rPr lang="en-US" sz="1800" dirty="0" smtClean="0">
                <a:solidFill>
                  <a:srgbClr val="FF0000"/>
                </a:solidFill>
                <a:latin typeface="Courier New" pitchFamily="49" charset="0"/>
                <a:cs typeface="Courier New" pitchFamily="49" charset="0"/>
              </a:rPr>
              <a:t>(</a:t>
            </a:r>
            <a:r>
              <a:rPr lang="en-US" sz="1800" dirty="0" err="1" smtClean="0">
                <a:solidFill>
                  <a:srgbClr val="FF0000"/>
                </a:solidFill>
                <a:latin typeface="Courier New" pitchFamily="49" charset="0"/>
                <a:cs typeface="Courier New" pitchFamily="49" charset="0"/>
              </a:rPr>
              <a:t>eInst.brTaken</a:t>
            </a:r>
            <a:r>
              <a:rPr lang="en-US" sz="1800" dirty="0" smtClean="0">
                <a:solidFill>
                  <a:srgbClr val="FF0000"/>
                </a:solidFill>
                <a:latin typeface="Courier New" pitchFamily="49" charset="0"/>
                <a:cs typeface="Courier New" pitchFamily="49" charset="0"/>
              </a:rPr>
              <a:t>)</a:t>
            </a:r>
          </a:p>
          <a:p>
            <a:pPr>
              <a:spcBef>
                <a:spcPct val="20000"/>
              </a:spcBef>
              <a:buClr>
                <a:schemeClr val="hlink"/>
              </a:buClr>
              <a:buSzPct val="110000"/>
              <a:buFont typeface="Wingdings" pitchFamily="2" charset="2"/>
              <a:buNone/>
            </a:pPr>
            <a:r>
              <a:rPr lang="en-US" sz="1800" dirty="0" smtClean="0">
                <a:solidFill>
                  <a:srgbClr val="FF0000"/>
                </a:solidFill>
                <a:latin typeface="Courier New" pitchFamily="49" charset="0"/>
                <a:cs typeface="Courier New" pitchFamily="49" charset="0"/>
              </a:rPr>
              <a:t>        </a:t>
            </a:r>
            <a:r>
              <a:rPr lang="en-US" sz="1800" dirty="0" err="1" smtClean="0">
                <a:solidFill>
                  <a:srgbClr val="FF0000"/>
                </a:solidFill>
                <a:latin typeface="Courier New" pitchFamily="49" charset="0"/>
                <a:cs typeface="Courier New" pitchFamily="49" charset="0"/>
              </a:rPr>
              <a:t>brTakenWire</a:t>
            </a:r>
            <a:r>
              <a:rPr lang="en-US" sz="1800" dirty="0" smtClean="0">
                <a:solidFill>
                  <a:srgbClr val="FF0000"/>
                </a:solidFill>
                <a:latin typeface="Courier New" pitchFamily="49" charset="0"/>
                <a:cs typeface="Courier New" pitchFamily="49" charset="0"/>
              </a:rPr>
              <a:t> &lt;= Valid (</a:t>
            </a:r>
            <a:r>
              <a:rPr lang="en-US" sz="1800" dirty="0" err="1" smtClean="0">
                <a:solidFill>
                  <a:srgbClr val="FF0000"/>
                </a:solidFill>
                <a:latin typeface="Courier New" pitchFamily="49" charset="0"/>
                <a:cs typeface="Courier New" pitchFamily="49" charset="0"/>
              </a:rPr>
              <a:t>eInst.addr</a:t>
            </a:r>
            <a:r>
              <a:rPr lang="en-US" sz="1800" dirty="0" smtClean="0">
                <a:solidFill>
                  <a:srgbClr val="FF0000"/>
                </a:solidFill>
                <a:latin typeface="Courier New" pitchFamily="49" charset="0"/>
                <a:cs typeface="Courier New" pitchFamily="49" charset="0"/>
              </a:rPr>
              <a:t>);</a:t>
            </a:r>
            <a:endParaRPr lang="en-US" sz="1800" b="1" dirty="0" smtClean="0">
              <a:solidFill>
                <a:srgbClr val="FF0000"/>
              </a:solidFill>
              <a:latin typeface="Courier New" pitchFamily="49" charset="0"/>
              <a:cs typeface="Courier New" pitchFamily="49" charset="0"/>
            </a:endParaRPr>
          </a:p>
          <a:p>
            <a:pPr>
              <a:spcBef>
                <a:spcPct val="20000"/>
              </a:spcBef>
              <a:buClr>
                <a:schemeClr val="hlink"/>
              </a:buClr>
              <a:buSzPct val="110000"/>
              <a:buFont typeface="Wingdings" pitchFamily="2" charset="2"/>
              <a:buNone/>
            </a:pPr>
            <a:r>
              <a:rPr lang="en-US" sz="1800" dirty="0" smtClean="0">
                <a:latin typeface="Courier New" pitchFamily="49" charset="0"/>
                <a:cs typeface="Courier New" pitchFamily="49" charset="0"/>
              </a:rPr>
              <a:t>     ir.deq;</a:t>
            </a:r>
          </a:p>
          <a:p>
            <a:pPr>
              <a:spcBef>
                <a:spcPct val="20000"/>
              </a:spcBef>
              <a:buClr>
                <a:schemeClr val="hlink"/>
              </a:buClr>
              <a:buSzPct val="110000"/>
              <a:buFont typeface="Wingdings" pitchFamily="2" charset="2"/>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endrule</a:t>
            </a:r>
            <a:endParaRPr lang="en-US" sz="1800" b="1" dirty="0" smtClean="0">
              <a:latin typeface="Courier New" pitchFamily="49" charset="0"/>
              <a:cs typeface="Courier New" pitchFamily="49" charset="0"/>
            </a:endParaRPr>
          </a:p>
          <a:p>
            <a:pPr>
              <a:spcBef>
                <a:spcPct val="20000"/>
              </a:spcBef>
              <a:buClr>
                <a:schemeClr val="hlink"/>
              </a:buClr>
              <a:buSzPct val="110000"/>
              <a:buFont typeface="Wingdings" pitchFamily="2" charset="2"/>
              <a:buNone/>
            </a:pPr>
            <a:r>
              <a:rPr lang="en-US" sz="1800" b="1" dirty="0" err="1" smtClean="0">
                <a:latin typeface="Courier New" pitchFamily="49" charset="0"/>
                <a:cs typeface="Courier New" pitchFamily="49" charset="0"/>
              </a:rPr>
              <a:t>endmodule</a:t>
            </a:r>
            <a:endParaRPr lang="en-US" sz="1800" b="1" dirty="0">
              <a:latin typeface="Courier New" pitchFamily="49" charset="0"/>
              <a:cs typeface="Courier New" pitchFamily="49" charset="0"/>
            </a:endParaRPr>
          </a:p>
        </p:txBody>
      </p:sp>
      <p:sp>
        <p:nvSpPr>
          <p:cNvPr id="59395" name="Rectangle 3" descr="Rectangle: Click to edit Master text styles&#10;Second level&#10;Third level&#10;Fourth level&#10;Fifth level"/>
          <p:cNvSpPr txBox="1">
            <a:spLocks noChangeArrowheads="1"/>
          </p:cNvSpPr>
          <p:nvPr/>
        </p:nvSpPr>
        <p:spPr bwMode="auto">
          <a:xfrm>
            <a:off x="615950" y="1530349"/>
            <a:ext cx="8256588" cy="5083101"/>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endParaRPr lang="en-US" sz="1600">
              <a:latin typeface="Courier New" pitchFamily="49" charset="0"/>
              <a:cs typeface="Courier New" pitchFamily="49" charset="0"/>
            </a:endParaRPr>
          </a:p>
        </p:txBody>
      </p:sp>
      <p:sp>
        <p:nvSpPr>
          <p:cNvPr id="19" name="TextBox 18"/>
          <p:cNvSpPr txBox="1"/>
          <p:nvPr/>
        </p:nvSpPr>
        <p:spPr>
          <a:xfrm>
            <a:off x="244550" y="1594883"/>
            <a:ext cx="348172" cy="400110"/>
          </a:xfrm>
          <a:prstGeom prst="rect">
            <a:avLst/>
          </a:prstGeom>
          <a:noFill/>
          <a:ln>
            <a:solidFill>
              <a:schemeClr val="tx1"/>
            </a:solidFill>
          </a:ln>
        </p:spPr>
        <p:txBody>
          <a:bodyPr wrap="none" rtlCol="0">
            <a:spAutoFit/>
          </a:bodyPr>
          <a:lstStyle/>
          <a:p>
            <a:r>
              <a:rPr lang="en-US" dirty="0" smtClean="0"/>
              <a:t>2</a:t>
            </a:r>
            <a:endParaRPr lang="en-US" dirty="0"/>
          </a:p>
        </p:txBody>
      </p:sp>
      <p:sp>
        <p:nvSpPr>
          <p:cNvPr id="11" name="TextBox 10"/>
          <p:cNvSpPr txBox="1"/>
          <p:nvPr/>
        </p:nvSpPr>
        <p:spPr>
          <a:xfrm>
            <a:off x="4763401" y="4433775"/>
            <a:ext cx="3455565" cy="1323439"/>
          </a:xfrm>
          <a:prstGeom prst="rect">
            <a:avLst/>
          </a:prstGeom>
          <a:noFill/>
        </p:spPr>
        <p:txBody>
          <a:bodyPr wrap="square" rtlCol="0">
            <a:spAutoFit/>
          </a:bodyPr>
          <a:lstStyle/>
          <a:p>
            <a:r>
              <a:rPr lang="en-US" dirty="0" smtClean="0">
                <a:solidFill>
                  <a:srgbClr val="FF0000"/>
                </a:solidFill>
              </a:rPr>
              <a:t>Correctness relies on the compiler to schedule the two rules together (</a:t>
            </a:r>
            <a:r>
              <a:rPr lang="en-US" dirty="0" err="1" smtClean="0">
                <a:solidFill>
                  <a:srgbClr val="FF0000"/>
                </a:solidFill>
              </a:rPr>
              <a:t>doExec</a:t>
            </a:r>
            <a:r>
              <a:rPr lang="en-US" dirty="0" smtClean="0">
                <a:solidFill>
                  <a:srgbClr val="FF0000"/>
                </a:solidFill>
              </a:rPr>
              <a:t> &lt; </a:t>
            </a:r>
            <a:r>
              <a:rPr lang="en-US" dirty="0" err="1" smtClean="0">
                <a:solidFill>
                  <a:srgbClr val="FF0000"/>
                </a:solidFill>
              </a:rPr>
              <a:t>doFetch</a:t>
            </a:r>
            <a:r>
              <a:rPr lang="en-US" dirty="0" smtClean="0">
                <a:solidFill>
                  <a:srgbClr val="FF0000"/>
                </a:solidFill>
              </a:rPr>
              <a:t>)</a:t>
            </a:r>
            <a:endParaRPr lang="en-US" dirty="0">
              <a:solidFill>
                <a:srgbClr val="FF0000"/>
              </a:solidFill>
            </a:endParaRPr>
          </a:p>
        </p:txBody>
      </p:sp>
      <p:sp>
        <p:nvSpPr>
          <p:cNvPr id="10" name="Date Placeholder 9"/>
          <p:cNvSpPr>
            <a:spLocks noGrp="1"/>
          </p:cNvSpPr>
          <p:nvPr>
            <p:ph type="dt" sz="half" idx="10"/>
          </p:nvPr>
        </p:nvSpPr>
        <p:spPr/>
        <p:txBody>
          <a:bodyPr/>
          <a:lstStyle/>
          <a:p>
            <a:pPr>
              <a:defRPr/>
            </a:pPr>
            <a:r>
              <a:rPr lang="en-US" smtClean="0"/>
              <a:t>1/9/2013</a:t>
            </a:r>
            <a:endParaRPr lang="en-US" dirty="0"/>
          </a:p>
        </p:txBody>
      </p:sp>
      <p:sp>
        <p:nvSpPr>
          <p:cNvPr id="16" name="Footer Placeholder 15"/>
          <p:cNvSpPr>
            <a:spLocks noGrp="1"/>
          </p:cNvSpPr>
          <p:nvPr>
            <p:ph type="ftr" sz="quarter" idx="12"/>
          </p:nvPr>
        </p:nvSpPr>
        <p:spPr/>
        <p:txBody>
          <a:bodyPr/>
          <a:lstStyle/>
          <a:p>
            <a:pPr>
              <a:defRPr/>
            </a:pPr>
            <a:r>
              <a:rPr lang="en-US" smtClean="0"/>
              <a:t>Bluespec at Beihang</a:t>
            </a:r>
            <a:endParaRPr lang="en-US" dirty="0"/>
          </a:p>
        </p:txBody>
      </p:sp>
      <p:sp>
        <p:nvSpPr>
          <p:cNvPr id="12" name="Slide Number Placeholder 11"/>
          <p:cNvSpPr>
            <a:spLocks noGrp="1"/>
          </p:cNvSpPr>
          <p:nvPr>
            <p:ph type="sldNum" sz="quarter" idx="11"/>
          </p:nvPr>
        </p:nvSpPr>
        <p:spPr/>
        <p:txBody>
          <a:bodyPr/>
          <a:lstStyle/>
          <a:p>
            <a:pPr>
              <a:defRPr/>
            </a:pPr>
            <a:fld id="{AF8DE962-9F3D-434C-AD0C-21A4956FF389}"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4"/>
          <p:cNvSpPr>
            <a:spLocks noGrp="1" noChangeArrowheads="1"/>
          </p:cNvSpPr>
          <p:nvPr>
            <p:ph type="title" idx="4294967295"/>
          </p:nvPr>
        </p:nvSpPr>
        <p:spPr/>
        <p:txBody>
          <a:bodyPr/>
          <a:lstStyle/>
          <a:p>
            <a:pPr eaLnBrk="1" hangingPunct="1"/>
            <a:r>
              <a:rPr lang="en-US" sz="3600" dirty="0" smtClean="0"/>
              <a:t>Two-stage Pipelined SMIPS Princeton Architecture</a:t>
            </a:r>
            <a:endParaRPr lang="en-US" sz="2800" dirty="0" smtClean="0"/>
          </a:p>
        </p:txBody>
      </p:sp>
      <p:sp>
        <p:nvSpPr>
          <p:cNvPr id="48130" name="Rectangle 17"/>
          <p:cNvSpPr>
            <a:spLocks noChangeArrowheads="1"/>
          </p:cNvSpPr>
          <p:nvPr/>
        </p:nvSpPr>
        <p:spPr bwMode="auto">
          <a:xfrm>
            <a:off x="1074738" y="3344863"/>
            <a:ext cx="452437" cy="944562"/>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PC</a:t>
            </a:r>
          </a:p>
        </p:txBody>
      </p:sp>
      <p:sp>
        <p:nvSpPr>
          <p:cNvPr id="48131" name="Rectangle 17"/>
          <p:cNvSpPr>
            <a:spLocks noChangeArrowheads="1"/>
          </p:cNvSpPr>
          <p:nvPr/>
        </p:nvSpPr>
        <p:spPr bwMode="auto">
          <a:xfrm>
            <a:off x="2665885" y="5541963"/>
            <a:ext cx="1101725" cy="944562"/>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Memory</a:t>
            </a:r>
          </a:p>
        </p:txBody>
      </p:sp>
      <p:sp>
        <p:nvSpPr>
          <p:cNvPr id="48132" name="Rectangle 17"/>
          <p:cNvSpPr>
            <a:spLocks noChangeArrowheads="1"/>
          </p:cNvSpPr>
          <p:nvPr/>
        </p:nvSpPr>
        <p:spPr bwMode="auto">
          <a:xfrm>
            <a:off x="3829050" y="3354388"/>
            <a:ext cx="1101725" cy="944562"/>
          </a:xfrm>
          <a:prstGeom prst="rect">
            <a:avLst/>
          </a:prstGeom>
          <a:no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Decode</a:t>
            </a:r>
          </a:p>
        </p:txBody>
      </p:sp>
      <p:sp>
        <p:nvSpPr>
          <p:cNvPr id="48133" name="Rectangle 17"/>
          <p:cNvSpPr>
            <a:spLocks noChangeArrowheads="1"/>
          </p:cNvSpPr>
          <p:nvPr/>
        </p:nvSpPr>
        <p:spPr bwMode="auto">
          <a:xfrm>
            <a:off x="4956175" y="2027238"/>
            <a:ext cx="3217863" cy="711200"/>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Register File</a:t>
            </a:r>
          </a:p>
        </p:txBody>
      </p:sp>
      <p:sp>
        <p:nvSpPr>
          <p:cNvPr id="48134" name="Rectangle 17"/>
          <p:cNvSpPr>
            <a:spLocks noChangeArrowheads="1"/>
          </p:cNvSpPr>
          <p:nvPr/>
        </p:nvSpPr>
        <p:spPr bwMode="auto">
          <a:xfrm>
            <a:off x="5967413" y="3348038"/>
            <a:ext cx="1101725" cy="944562"/>
          </a:xfrm>
          <a:prstGeom prst="rect">
            <a:avLst/>
          </a:prstGeom>
          <a:no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Execute</a:t>
            </a:r>
          </a:p>
        </p:txBody>
      </p:sp>
      <p:sp>
        <p:nvSpPr>
          <p:cNvPr id="48135" name="Line 8"/>
          <p:cNvSpPr>
            <a:spLocks noChangeShapeType="1"/>
          </p:cNvSpPr>
          <p:nvPr/>
        </p:nvSpPr>
        <p:spPr bwMode="auto">
          <a:xfrm>
            <a:off x="5654675" y="4122738"/>
            <a:ext cx="311150" cy="0"/>
          </a:xfrm>
          <a:prstGeom prst="line">
            <a:avLst/>
          </a:prstGeom>
          <a:noFill/>
          <a:ln w="25400">
            <a:solidFill>
              <a:schemeClr val="tx1"/>
            </a:solidFill>
            <a:round/>
            <a:headEnd/>
            <a:tailEnd type="triangle" w="lg" len="lg"/>
          </a:ln>
        </p:spPr>
        <p:txBody>
          <a:bodyPr/>
          <a:lstStyle/>
          <a:p>
            <a:endParaRPr lang="en-US"/>
          </a:p>
        </p:txBody>
      </p:sp>
      <p:sp>
        <p:nvSpPr>
          <p:cNvPr id="48136" name="Line 8"/>
          <p:cNvSpPr>
            <a:spLocks noChangeShapeType="1"/>
          </p:cNvSpPr>
          <p:nvPr/>
        </p:nvSpPr>
        <p:spPr bwMode="auto">
          <a:xfrm>
            <a:off x="4940300" y="3910013"/>
            <a:ext cx="1023938" cy="0"/>
          </a:xfrm>
          <a:prstGeom prst="line">
            <a:avLst/>
          </a:prstGeom>
          <a:noFill/>
          <a:ln w="25400">
            <a:solidFill>
              <a:schemeClr val="tx1"/>
            </a:solidFill>
            <a:round/>
            <a:headEnd/>
            <a:tailEnd type="triangle" w="lg" len="lg"/>
          </a:ln>
        </p:spPr>
        <p:txBody>
          <a:bodyPr/>
          <a:lstStyle/>
          <a:p>
            <a:endParaRPr lang="en-US"/>
          </a:p>
        </p:txBody>
      </p:sp>
      <p:sp>
        <p:nvSpPr>
          <p:cNvPr id="48137" name="Line 8"/>
          <p:cNvSpPr>
            <a:spLocks noChangeShapeType="1"/>
          </p:cNvSpPr>
          <p:nvPr/>
        </p:nvSpPr>
        <p:spPr bwMode="auto">
          <a:xfrm>
            <a:off x="5670550" y="3517900"/>
            <a:ext cx="292100" cy="0"/>
          </a:xfrm>
          <a:prstGeom prst="line">
            <a:avLst/>
          </a:prstGeom>
          <a:noFill/>
          <a:ln w="25400">
            <a:solidFill>
              <a:schemeClr val="tx1"/>
            </a:solidFill>
            <a:round/>
            <a:headEnd/>
            <a:tailEnd type="triangle" w="lg" len="lg"/>
          </a:ln>
        </p:spPr>
        <p:txBody>
          <a:bodyPr/>
          <a:lstStyle/>
          <a:p>
            <a:endParaRPr lang="en-US"/>
          </a:p>
        </p:txBody>
      </p:sp>
      <p:sp>
        <p:nvSpPr>
          <p:cNvPr id="48138" name="Line 8"/>
          <p:cNvSpPr>
            <a:spLocks noChangeShapeType="1"/>
          </p:cNvSpPr>
          <p:nvPr/>
        </p:nvSpPr>
        <p:spPr bwMode="auto">
          <a:xfrm>
            <a:off x="5511800" y="3703638"/>
            <a:ext cx="457200" cy="0"/>
          </a:xfrm>
          <a:prstGeom prst="line">
            <a:avLst/>
          </a:prstGeom>
          <a:noFill/>
          <a:ln w="25400">
            <a:solidFill>
              <a:schemeClr val="tx1"/>
            </a:solidFill>
            <a:round/>
            <a:headEnd/>
            <a:tailEnd type="triangle" w="lg" len="lg"/>
          </a:ln>
        </p:spPr>
        <p:txBody>
          <a:bodyPr/>
          <a:lstStyle/>
          <a:p>
            <a:endParaRPr lang="en-US"/>
          </a:p>
        </p:txBody>
      </p:sp>
      <p:sp>
        <p:nvSpPr>
          <p:cNvPr id="48139" name="Line 14"/>
          <p:cNvSpPr>
            <a:spLocks noChangeShapeType="1"/>
          </p:cNvSpPr>
          <p:nvPr/>
        </p:nvSpPr>
        <p:spPr bwMode="auto">
          <a:xfrm flipV="1">
            <a:off x="5680075" y="2722563"/>
            <a:ext cx="0" cy="796925"/>
          </a:xfrm>
          <a:prstGeom prst="line">
            <a:avLst/>
          </a:prstGeom>
          <a:noFill/>
          <a:ln w="25400">
            <a:solidFill>
              <a:schemeClr val="tx1"/>
            </a:solidFill>
            <a:round/>
            <a:headEnd/>
            <a:tailEnd/>
          </a:ln>
        </p:spPr>
        <p:txBody>
          <a:bodyPr/>
          <a:lstStyle/>
          <a:p>
            <a:endParaRPr lang="en-US"/>
          </a:p>
        </p:txBody>
      </p:sp>
      <p:sp>
        <p:nvSpPr>
          <p:cNvPr id="48140" name="Line 15"/>
          <p:cNvSpPr>
            <a:spLocks noChangeShapeType="1"/>
          </p:cNvSpPr>
          <p:nvPr/>
        </p:nvSpPr>
        <p:spPr bwMode="auto">
          <a:xfrm flipV="1">
            <a:off x="5521325" y="2741613"/>
            <a:ext cx="0" cy="950912"/>
          </a:xfrm>
          <a:prstGeom prst="line">
            <a:avLst/>
          </a:prstGeom>
          <a:noFill/>
          <a:ln w="25400">
            <a:solidFill>
              <a:schemeClr val="tx1"/>
            </a:solidFill>
            <a:round/>
            <a:headEnd/>
            <a:tailEnd/>
          </a:ln>
        </p:spPr>
        <p:txBody>
          <a:bodyPr/>
          <a:lstStyle/>
          <a:p>
            <a:endParaRPr lang="en-US"/>
          </a:p>
        </p:txBody>
      </p:sp>
      <p:sp>
        <p:nvSpPr>
          <p:cNvPr id="48141" name="Line 8"/>
          <p:cNvSpPr>
            <a:spLocks noChangeShapeType="1"/>
          </p:cNvSpPr>
          <p:nvPr/>
        </p:nvSpPr>
        <p:spPr bwMode="auto">
          <a:xfrm rot="5400000">
            <a:off x="1470025" y="4338638"/>
            <a:ext cx="603250" cy="0"/>
          </a:xfrm>
          <a:prstGeom prst="line">
            <a:avLst/>
          </a:prstGeom>
          <a:noFill/>
          <a:ln w="25400">
            <a:solidFill>
              <a:schemeClr val="tx1"/>
            </a:solidFill>
            <a:round/>
            <a:headEnd/>
            <a:tailEnd type="none" w="lg" len="lg"/>
          </a:ln>
        </p:spPr>
        <p:txBody>
          <a:bodyPr/>
          <a:lstStyle/>
          <a:p>
            <a:endParaRPr lang="en-US"/>
          </a:p>
        </p:txBody>
      </p:sp>
      <p:sp>
        <p:nvSpPr>
          <p:cNvPr id="48142" name="Line 17"/>
          <p:cNvSpPr>
            <a:spLocks noChangeShapeType="1"/>
          </p:cNvSpPr>
          <p:nvPr/>
        </p:nvSpPr>
        <p:spPr bwMode="auto">
          <a:xfrm rot="16200000" flipV="1">
            <a:off x="2100263" y="3470275"/>
            <a:ext cx="0" cy="1143000"/>
          </a:xfrm>
          <a:prstGeom prst="line">
            <a:avLst/>
          </a:prstGeom>
          <a:noFill/>
          <a:ln w="25400">
            <a:solidFill>
              <a:schemeClr val="tx1"/>
            </a:solidFill>
            <a:round/>
            <a:headEnd type="triangle" w="lg" len="lg"/>
            <a:tailEnd type="none" w="lg" len="lg"/>
          </a:ln>
        </p:spPr>
        <p:txBody>
          <a:bodyPr/>
          <a:lstStyle/>
          <a:p>
            <a:endParaRPr lang="en-US"/>
          </a:p>
        </p:txBody>
      </p:sp>
      <p:sp>
        <p:nvSpPr>
          <p:cNvPr id="48143" name="Line 8"/>
          <p:cNvSpPr>
            <a:spLocks noChangeShapeType="1"/>
          </p:cNvSpPr>
          <p:nvPr/>
        </p:nvSpPr>
        <p:spPr bwMode="auto">
          <a:xfrm rot="5400000">
            <a:off x="2091532" y="4541044"/>
            <a:ext cx="658812" cy="0"/>
          </a:xfrm>
          <a:prstGeom prst="line">
            <a:avLst/>
          </a:prstGeom>
          <a:noFill/>
          <a:ln w="25400">
            <a:solidFill>
              <a:schemeClr val="tx1"/>
            </a:solidFill>
            <a:round/>
            <a:headEnd/>
            <a:tailEnd type="none" w="lg" len="lg"/>
          </a:ln>
        </p:spPr>
        <p:txBody>
          <a:bodyPr/>
          <a:lstStyle/>
          <a:p>
            <a:endParaRPr lang="en-US"/>
          </a:p>
        </p:txBody>
      </p:sp>
      <p:sp>
        <p:nvSpPr>
          <p:cNvPr id="48144" name="Line 19"/>
          <p:cNvSpPr>
            <a:spLocks noChangeShapeType="1"/>
          </p:cNvSpPr>
          <p:nvPr/>
        </p:nvSpPr>
        <p:spPr bwMode="auto">
          <a:xfrm rot="16200000" flipV="1">
            <a:off x="2545557" y="4093368"/>
            <a:ext cx="0" cy="246063"/>
          </a:xfrm>
          <a:prstGeom prst="line">
            <a:avLst/>
          </a:prstGeom>
          <a:noFill/>
          <a:ln w="25400">
            <a:solidFill>
              <a:schemeClr val="tx1"/>
            </a:solidFill>
            <a:round/>
            <a:headEnd type="triangle" w="lg" len="lg"/>
            <a:tailEnd type="none" w="lg" len="lg"/>
          </a:ln>
        </p:spPr>
        <p:txBody>
          <a:bodyPr/>
          <a:lstStyle/>
          <a:p>
            <a:endParaRPr lang="en-US"/>
          </a:p>
        </p:txBody>
      </p:sp>
      <p:sp>
        <p:nvSpPr>
          <p:cNvPr id="48145" name="Line 8"/>
          <p:cNvSpPr>
            <a:spLocks noChangeShapeType="1"/>
          </p:cNvSpPr>
          <p:nvPr/>
        </p:nvSpPr>
        <p:spPr bwMode="auto">
          <a:xfrm rot="16200000" flipH="1">
            <a:off x="6990556" y="4318794"/>
            <a:ext cx="630238" cy="0"/>
          </a:xfrm>
          <a:prstGeom prst="line">
            <a:avLst/>
          </a:prstGeom>
          <a:noFill/>
          <a:ln w="25400">
            <a:solidFill>
              <a:schemeClr val="tx1"/>
            </a:solidFill>
            <a:round/>
            <a:headEnd/>
            <a:tailEnd type="none" w="lg" len="lg"/>
          </a:ln>
        </p:spPr>
        <p:txBody>
          <a:bodyPr/>
          <a:lstStyle/>
          <a:p>
            <a:endParaRPr lang="en-US"/>
          </a:p>
        </p:txBody>
      </p:sp>
      <p:sp>
        <p:nvSpPr>
          <p:cNvPr id="48146" name="Line 22"/>
          <p:cNvSpPr>
            <a:spLocks noChangeShapeType="1"/>
          </p:cNvSpPr>
          <p:nvPr/>
        </p:nvSpPr>
        <p:spPr bwMode="auto">
          <a:xfrm rot="5400000" flipH="1" flipV="1">
            <a:off x="7181057" y="3885406"/>
            <a:ext cx="0" cy="246063"/>
          </a:xfrm>
          <a:prstGeom prst="line">
            <a:avLst/>
          </a:prstGeom>
          <a:noFill/>
          <a:ln w="25400">
            <a:solidFill>
              <a:schemeClr val="tx1"/>
            </a:solidFill>
            <a:round/>
            <a:headEnd/>
            <a:tailEnd/>
          </a:ln>
        </p:spPr>
        <p:txBody>
          <a:bodyPr/>
          <a:lstStyle/>
          <a:p>
            <a:endParaRPr lang="en-US"/>
          </a:p>
        </p:txBody>
      </p:sp>
      <p:sp>
        <p:nvSpPr>
          <p:cNvPr id="48147" name="Line 23"/>
          <p:cNvSpPr>
            <a:spLocks noChangeShapeType="1"/>
          </p:cNvSpPr>
          <p:nvPr/>
        </p:nvSpPr>
        <p:spPr bwMode="auto">
          <a:xfrm rot="16200000" flipV="1">
            <a:off x="4541044" y="3337719"/>
            <a:ext cx="0" cy="2239962"/>
          </a:xfrm>
          <a:prstGeom prst="line">
            <a:avLst/>
          </a:prstGeom>
          <a:noFill/>
          <a:ln w="25400">
            <a:solidFill>
              <a:schemeClr val="tx1"/>
            </a:solidFill>
            <a:round/>
            <a:headEnd/>
            <a:tailEnd/>
          </a:ln>
        </p:spPr>
        <p:txBody>
          <a:bodyPr/>
          <a:lstStyle/>
          <a:p>
            <a:endParaRPr lang="en-US"/>
          </a:p>
        </p:txBody>
      </p:sp>
      <p:sp>
        <p:nvSpPr>
          <p:cNvPr id="48148" name="Line 24"/>
          <p:cNvSpPr>
            <a:spLocks noChangeShapeType="1"/>
          </p:cNvSpPr>
          <p:nvPr/>
        </p:nvSpPr>
        <p:spPr bwMode="auto">
          <a:xfrm flipV="1">
            <a:off x="5657850" y="4119563"/>
            <a:ext cx="0" cy="338137"/>
          </a:xfrm>
          <a:prstGeom prst="line">
            <a:avLst/>
          </a:prstGeom>
          <a:noFill/>
          <a:ln w="25400">
            <a:solidFill>
              <a:schemeClr val="tx1"/>
            </a:solidFill>
            <a:round/>
            <a:headEnd/>
            <a:tailEnd/>
          </a:ln>
        </p:spPr>
        <p:txBody>
          <a:bodyPr/>
          <a:lstStyle/>
          <a:p>
            <a:endParaRPr lang="en-US"/>
          </a:p>
        </p:txBody>
      </p:sp>
      <p:sp>
        <p:nvSpPr>
          <p:cNvPr id="48149" name="Line 8"/>
          <p:cNvSpPr>
            <a:spLocks noChangeShapeType="1"/>
          </p:cNvSpPr>
          <p:nvPr/>
        </p:nvSpPr>
        <p:spPr bwMode="auto">
          <a:xfrm flipH="1">
            <a:off x="4926013" y="3514725"/>
            <a:ext cx="292100" cy="0"/>
          </a:xfrm>
          <a:prstGeom prst="line">
            <a:avLst/>
          </a:prstGeom>
          <a:noFill/>
          <a:ln w="25400">
            <a:solidFill>
              <a:schemeClr val="tx1"/>
            </a:solidFill>
            <a:round/>
            <a:headEnd/>
            <a:tailEnd type="none" w="lg" len="lg"/>
          </a:ln>
        </p:spPr>
        <p:txBody>
          <a:bodyPr/>
          <a:lstStyle/>
          <a:p>
            <a:endParaRPr lang="en-US"/>
          </a:p>
        </p:txBody>
      </p:sp>
      <p:sp>
        <p:nvSpPr>
          <p:cNvPr id="48150" name="Line 8"/>
          <p:cNvSpPr>
            <a:spLocks noChangeShapeType="1"/>
          </p:cNvSpPr>
          <p:nvPr/>
        </p:nvSpPr>
        <p:spPr bwMode="auto">
          <a:xfrm flipH="1">
            <a:off x="4919663" y="3700463"/>
            <a:ext cx="457200" cy="0"/>
          </a:xfrm>
          <a:prstGeom prst="line">
            <a:avLst/>
          </a:prstGeom>
          <a:noFill/>
          <a:ln w="25400">
            <a:solidFill>
              <a:schemeClr val="tx1"/>
            </a:solidFill>
            <a:round/>
            <a:headEnd/>
            <a:tailEnd type="none" w="lg" len="lg"/>
          </a:ln>
        </p:spPr>
        <p:txBody>
          <a:bodyPr/>
          <a:lstStyle/>
          <a:p>
            <a:endParaRPr lang="en-US"/>
          </a:p>
        </p:txBody>
      </p:sp>
      <p:sp>
        <p:nvSpPr>
          <p:cNvPr id="48151" name="Line 27"/>
          <p:cNvSpPr>
            <a:spLocks noChangeShapeType="1"/>
          </p:cNvSpPr>
          <p:nvPr/>
        </p:nvSpPr>
        <p:spPr bwMode="auto">
          <a:xfrm flipH="1" flipV="1">
            <a:off x="5208588" y="2741613"/>
            <a:ext cx="0" cy="776287"/>
          </a:xfrm>
          <a:prstGeom prst="line">
            <a:avLst/>
          </a:prstGeom>
          <a:noFill/>
          <a:ln w="25400">
            <a:solidFill>
              <a:schemeClr val="tx1"/>
            </a:solidFill>
            <a:round/>
            <a:headEnd/>
            <a:tailEnd type="triangle" w="lg" len="lg"/>
          </a:ln>
        </p:spPr>
        <p:txBody>
          <a:bodyPr/>
          <a:lstStyle/>
          <a:p>
            <a:endParaRPr lang="en-US"/>
          </a:p>
        </p:txBody>
      </p:sp>
      <p:sp>
        <p:nvSpPr>
          <p:cNvPr id="48152" name="Line 28"/>
          <p:cNvSpPr>
            <a:spLocks noChangeShapeType="1"/>
          </p:cNvSpPr>
          <p:nvPr/>
        </p:nvSpPr>
        <p:spPr bwMode="auto">
          <a:xfrm flipH="1" flipV="1">
            <a:off x="5367338" y="2738438"/>
            <a:ext cx="0" cy="950912"/>
          </a:xfrm>
          <a:prstGeom prst="line">
            <a:avLst/>
          </a:prstGeom>
          <a:noFill/>
          <a:ln w="25400">
            <a:solidFill>
              <a:schemeClr val="tx1"/>
            </a:solidFill>
            <a:round/>
            <a:headEnd/>
            <a:tailEnd type="triangle" w="lg" len="lg"/>
          </a:ln>
        </p:spPr>
        <p:txBody>
          <a:bodyPr/>
          <a:lstStyle/>
          <a:p>
            <a:endParaRPr lang="en-US"/>
          </a:p>
        </p:txBody>
      </p:sp>
      <p:sp>
        <p:nvSpPr>
          <p:cNvPr id="48153" name="AutoShape 10"/>
          <p:cNvSpPr>
            <a:spLocks noChangeArrowheads="1"/>
          </p:cNvSpPr>
          <p:nvPr/>
        </p:nvSpPr>
        <p:spPr bwMode="auto">
          <a:xfrm rot="10800000" flipH="1">
            <a:off x="7666038" y="3067050"/>
            <a:ext cx="561975" cy="230188"/>
          </a:xfrm>
          <a:prstGeom prst="flowChartManualOperation">
            <a:avLst/>
          </a:prstGeom>
          <a:solidFill>
            <a:schemeClr val="bg1"/>
          </a:solidFill>
          <a:ln w="25400">
            <a:solidFill>
              <a:schemeClr val="tx1"/>
            </a:solidFill>
            <a:miter lim="800000"/>
            <a:headEnd/>
            <a:tailEnd/>
          </a:ln>
        </p:spPr>
        <p:txBody>
          <a:bodyPr rot="10800000" wrap="none" anchor="ctr"/>
          <a:lstStyle/>
          <a:p>
            <a:pPr algn="ctr">
              <a:lnSpc>
                <a:spcPct val="90000"/>
              </a:lnSpc>
              <a:spcBef>
                <a:spcPct val="25000"/>
              </a:spcBef>
              <a:buClr>
                <a:schemeClr val="bg1"/>
              </a:buClr>
              <a:buSzPct val="100000"/>
              <a:buFont typeface="Wingdings" pitchFamily="2" charset="2"/>
              <a:buNone/>
            </a:pPr>
            <a:endParaRPr lang="en-US" sz="900"/>
          </a:p>
        </p:txBody>
      </p:sp>
      <p:sp>
        <p:nvSpPr>
          <p:cNvPr id="48154" name="Line 30"/>
          <p:cNvSpPr>
            <a:spLocks noChangeShapeType="1"/>
          </p:cNvSpPr>
          <p:nvPr/>
        </p:nvSpPr>
        <p:spPr bwMode="auto">
          <a:xfrm flipH="1" flipV="1">
            <a:off x="8032750" y="3289300"/>
            <a:ext cx="0" cy="1554163"/>
          </a:xfrm>
          <a:prstGeom prst="line">
            <a:avLst/>
          </a:prstGeom>
          <a:noFill/>
          <a:ln w="25400">
            <a:solidFill>
              <a:schemeClr val="tx1"/>
            </a:solidFill>
            <a:round/>
            <a:headEnd/>
            <a:tailEnd type="triangle" w="lg" len="lg"/>
          </a:ln>
        </p:spPr>
        <p:txBody>
          <a:bodyPr/>
          <a:lstStyle/>
          <a:p>
            <a:endParaRPr lang="en-US"/>
          </a:p>
        </p:txBody>
      </p:sp>
      <p:sp>
        <p:nvSpPr>
          <p:cNvPr id="48155" name="Line 31"/>
          <p:cNvSpPr>
            <a:spLocks noChangeShapeType="1"/>
          </p:cNvSpPr>
          <p:nvPr/>
        </p:nvSpPr>
        <p:spPr bwMode="auto">
          <a:xfrm flipH="1" flipV="1">
            <a:off x="7947025" y="2735263"/>
            <a:ext cx="0" cy="320675"/>
          </a:xfrm>
          <a:prstGeom prst="line">
            <a:avLst/>
          </a:prstGeom>
          <a:noFill/>
          <a:ln w="25400">
            <a:solidFill>
              <a:schemeClr val="tx1"/>
            </a:solidFill>
            <a:round/>
            <a:headEnd/>
            <a:tailEnd type="triangle" w="lg" len="lg"/>
          </a:ln>
        </p:spPr>
        <p:txBody>
          <a:bodyPr/>
          <a:lstStyle/>
          <a:p>
            <a:endParaRPr lang="en-US"/>
          </a:p>
        </p:txBody>
      </p:sp>
      <p:sp>
        <p:nvSpPr>
          <p:cNvPr id="48156" name="Line 8"/>
          <p:cNvSpPr>
            <a:spLocks noChangeShapeType="1"/>
          </p:cNvSpPr>
          <p:nvPr/>
        </p:nvSpPr>
        <p:spPr bwMode="auto">
          <a:xfrm flipH="1">
            <a:off x="7072313" y="3702050"/>
            <a:ext cx="457200" cy="0"/>
          </a:xfrm>
          <a:prstGeom prst="line">
            <a:avLst/>
          </a:prstGeom>
          <a:noFill/>
          <a:ln w="25400">
            <a:solidFill>
              <a:schemeClr val="tx1"/>
            </a:solidFill>
            <a:round/>
            <a:headEnd/>
            <a:tailEnd type="none" w="lg" len="lg"/>
          </a:ln>
        </p:spPr>
        <p:txBody>
          <a:bodyPr/>
          <a:lstStyle/>
          <a:p>
            <a:endParaRPr lang="en-US"/>
          </a:p>
        </p:txBody>
      </p:sp>
      <p:sp>
        <p:nvSpPr>
          <p:cNvPr id="48157" name="Line 33"/>
          <p:cNvSpPr>
            <a:spLocks noChangeShapeType="1"/>
          </p:cNvSpPr>
          <p:nvPr/>
        </p:nvSpPr>
        <p:spPr bwMode="auto">
          <a:xfrm flipH="1" flipV="1">
            <a:off x="7519988" y="2740025"/>
            <a:ext cx="0" cy="950913"/>
          </a:xfrm>
          <a:prstGeom prst="line">
            <a:avLst/>
          </a:prstGeom>
          <a:noFill/>
          <a:ln w="25400">
            <a:solidFill>
              <a:schemeClr val="tx1"/>
            </a:solidFill>
            <a:round/>
            <a:headEnd/>
            <a:tailEnd type="triangle" w="lg" len="lg"/>
          </a:ln>
        </p:spPr>
        <p:txBody>
          <a:bodyPr/>
          <a:lstStyle/>
          <a:p>
            <a:endParaRPr lang="en-US"/>
          </a:p>
        </p:txBody>
      </p:sp>
      <p:sp>
        <p:nvSpPr>
          <p:cNvPr id="48158" name="Line 8"/>
          <p:cNvSpPr>
            <a:spLocks noChangeShapeType="1"/>
          </p:cNvSpPr>
          <p:nvPr/>
        </p:nvSpPr>
        <p:spPr bwMode="auto">
          <a:xfrm flipH="1">
            <a:off x="7059613" y="3862388"/>
            <a:ext cx="776287" cy="0"/>
          </a:xfrm>
          <a:prstGeom prst="line">
            <a:avLst/>
          </a:prstGeom>
          <a:noFill/>
          <a:ln w="25400">
            <a:solidFill>
              <a:schemeClr val="tx1"/>
            </a:solidFill>
            <a:round/>
            <a:headEnd/>
            <a:tailEnd type="none" w="lg" len="lg"/>
          </a:ln>
        </p:spPr>
        <p:txBody>
          <a:bodyPr/>
          <a:lstStyle/>
          <a:p>
            <a:endParaRPr lang="en-US"/>
          </a:p>
        </p:txBody>
      </p:sp>
      <p:sp>
        <p:nvSpPr>
          <p:cNvPr id="48159" name="Line 35"/>
          <p:cNvSpPr>
            <a:spLocks noChangeShapeType="1"/>
          </p:cNvSpPr>
          <p:nvPr/>
        </p:nvSpPr>
        <p:spPr bwMode="auto">
          <a:xfrm flipH="1" flipV="1">
            <a:off x="7827963" y="3303588"/>
            <a:ext cx="0" cy="557212"/>
          </a:xfrm>
          <a:prstGeom prst="line">
            <a:avLst/>
          </a:prstGeom>
          <a:noFill/>
          <a:ln w="25400">
            <a:solidFill>
              <a:schemeClr val="tx1"/>
            </a:solidFill>
            <a:round/>
            <a:headEnd/>
            <a:tailEnd type="triangle" w="lg" len="lg"/>
          </a:ln>
        </p:spPr>
        <p:txBody>
          <a:bodyPr/>
          <a:lstStyle/>
          <a:p>
            <a:endParaRPr lang="en-US"/>
          </a:p>
        </p:txBody>
      </p:sp>
      <p:sp>
        <p:nvSpPr>
          <p:cNvPr id="48160" name="AutoShape 10"/>
          <p:cNvSpPr>
            <a:spLocks noChangeArrowheads="1"/>
          </p:cNvSpPr>
          <p:nvPr/>
        </p:nvSpPr>
        <p:spPr bwMode="auto">
          <a:xfrm rot="-5400000" flipH="1" flipV="1">
            <a:off x="1550194" y="3461544"/>
            <a:ext cx="561975" cy="230187"/>
          </a:xfrm>
          <a:prstGeom prst="flowChartManualOperation">
            <a:avLst/>
          </a:prstGeom>
          <a:solidFill>
            <a:schemeClr val="bg1"/>
          </a:solidFill>
          <a:ln w="25400">
            <a:solidFill>
              <a:schemeClr val="tx1"/>
            </a:solidFill>
            <a:miter lim="800000"/>
            <a:headEnd/>
            <a:tailEnd/>
          </a:ln>
        </p:spPr>
        <p:txBody>
          <a:bodyPr rot="10800000" vert="eaVert" wrap="none" anchor="ctr"/>
          <a:lstStyle/>
          <a:p>
            <a:pPr algn="ctr">
              <a:lnSpc>
                <a:spcPct val="90000"/>
              </a:lnSpc>
              <a:spcBef>
                <a:spcPct val="25000"/>
              </a:spcBef>
              <a:buClr>
                <a:schemeClr val="bg1"/>
              </a:buClr>
              <a:buSzPct val="100000"/>
              <a:buFont typeface="Wingdings" pitchFamily="2" charset="2"/>
              <a:buNone/>
            </a:pPr>
            <a:endParaRPr lang="en-US" sz="900"/>
          </a:p>
        </p:txBody>
      </p:sp>
      <p:sp>
        <p:nvSpPr>
          <p:cNvPr id="48161" name="Oval 37"/>
          <p:cNvSpPr>
            <a:spLocks noChangeArrowheads="1"/>
          </p:cNvSpPr>
          <p:nvPr/>
        </p:nvSpPr>
        <p:spPr bwMode="auto">
          <a:xfrm>
            <a:off x="2119313" y="3576638"/>
            <a:ext cx="287337" cy="287337"/>
          </a:xfrm>
          <a:prstGeom prst="ellipse">
            <a:avLst/>
          </a:prstGeom>
          <a:noFill/>
          <a:ln w="25400">
            <a:solidFill>
              <a:schemeClr val="tx1"/>
            </a:solidFill>
            <a:round/>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200"/>
              <a:t>+4</a:t>
            </a:r>
          </a:p>
        </p:txBody>
      </p:sp>
      <p:sp>
        <p:nvSpPr>
          <p:cNvPr id="48162" name="Line 8"/>
          <p:cNvSpPr>
            <a:spLocks noChangeShapeType="1"/>
          </p:cNvSpPr>
          <p:nvPr/>
        </p:nvSpPr>
        <p:spPr bwMode="auto">
          <a:xfrm rot="16200000" flipV="1">
            <a:off x="2156619" y="3956844"/>
            <a:ext cx="201612" cy="0"/>
          </a:xfrm>
          <a:prstGeom prst="line">
            <a:avLst/>
          </a:prstGeom>
          <a:noFill/>
          <a:ln w="25400">
            <a:solidFill>
              <a:schemeClr val="tx1"/>
            </a:solidFill>
            <a:round/>
            <a:headEnd/>
            <a:tailEnd type="triangle" w="lg" len="lg"/>
          </a:ln>
        </p:spPr>
        <p:txBody>
          <a:bodyPr/>
          <a:lstStyle/>
          <a:p>
            <a:endParaRPr lang="en-US"/>
          </a:p>
        </p:txBody>
      </p:sp>
      <p:sp>
        <p:nvSpPr>
          <p:cNvPr id="48163" name="Line 40"/>
          <p:cNvSpPr>
            <a:spLocks noChangeShapeType="1"/>
          </p:cNvSpPr>
          <p:nvPr/>
        </p:nvSpPr>
        <p:spPr bwMode="auto">
          <a:xfrm rot="16200000" flipH="1">
            <a:off x="1621632" y="3474243"/>
            <a:ext cx="0" cy="201613"/>
          </a:xfrm>
          <a:prstGeom prst="line">
            <a:avLst/>
          </a:prstGeom>
          <a:noFill/>
          <a:ln w="25400">
            <a:solidFill>
              <a:schemeClr val="tx1"/>
            </a:solidFill>
            <a:round/>
            <a:headEnd type="triangle" w="lg" len="lg"/>
            <a:tailEnd type="none" w="lg" len="lg"/>
          </a:ln>
        </p:spPr>
        <p:txBody>
          <a:bodyPr/>
          <a:lstStyle/>
          <a:p>
            <a:endParaRPr lang="en-US"/>
          </a:p>
        </p:txBody>
      </p:sp>
      <p:sp>
        <p:nvSpPr>
          <p:cNvPr id="48164" name="Line 41"/>
          <p:cNvSpPr>
            <a:spLocks noChangeShapeType="1"/>
          </p:cNvSpPr>
          <p:nvPr/>
        </p:nvSpPr>
        <p:spPr bwMode="auto">
          <a:xfrm rot="16200000" flipH="1">
            <a:off x="2028032" y="3636168"/>
            <a:ext cx="0" cy="182563"/>
          </a:xfrm>
          <a:prstGeom prst="line">
            <a:avLst/>
          </a:prstGeom>
          <a:noFill/>
          <a:ln w="25400">
            <a:solidFill>
              <a:schemeClr val="tx1"/>
            </a:solidFill>
            <a:round/>
            <a:headEnd type="triangle" w="lg" len="lg"/>
            <a:tailEnd type="none" w="lg" len="lg"/>
          </a:ln>
        </p:spPr>
        <p:txBody>
          <a:bodyPr/>
          <a:lstStyle/>
          <a:p>
            <a:endParaRPr lang="en-US"/>
          </a:p>
        </p:txBody>
      </p:sp>
      <p:sp>
        <p:nvSpPr>
          <p:cNvPr id="48165" name="Line 8"/>
          <p:cNvSpPr>
            <a:spLocks noChangeShapeType="1"/>
          </p:cNvSpPr>
          <p:nvPr/>
        </p:nvSpPr>
        <p:spPr bwMode="auto">
          <a:xfrm flipH="1">
            <a:off x="7065963" y="3516313"/>
            <a:ext cx="292100" cy="0"/>
          </a:xfrm>
          <a:prstGeom prst="line">
            <a:avLst/>
          </a:prstGeom>
          <a:noFill/>
          <a:ln w="25400">
            <a:solidFill>
              <a:schemeClr val="tx1"/>
            </a:solidFill>
            <a:round/>
            <a:headEnd/>
            <a:tailEnd type="none" w="lg" len="lg"/>
          </a:ln>
        </p:spPr>
        <p:txBody>
          <a:bodyPr/>
          <a:lstStyle/>
          <a:p>
            <a:endParaRPr lang="en-US"/>
          </a:p>
        </p:txBody>
      </p:sp>
      <p:sp>
        <p:nvSpPr>
          <p:cNvPr id="48166" name="Line 43"/>
          <p:cNvSpPr>
            <a:spLocks noChangeShapeType="1"/>
          </p:cNvSpPr>
          <p:nvPr/>
        </p:nvSpPr>
        <p:spPr bwMode="auto">
          <a:xfrm flipH="1" flipV="1">
            <a:off x="7348538" y="3087688"/>
            <a:ext cx="0" cy="430212"/>
          </a:xfrm>
          <a:prstGeom prst="line">
            <a:avLst/>
          </a:prstGeom>
          <a:noFill/>
          <a:ln w="25400">
            <a:solidFill>
              <a:schemeClr val="tx1"/>
            </a:solidFill>
            <a:round/>
            <a:headEnd/>
            <a:tailEnd type="none" w="lg" len="lg"/>
          </a:ln>
        </p:spPr>
        <p:txBody>
          <a:bodyPr/>
          <a:lstStyle/>
          <a:p>
            <a:endParaRPr lang="en-US"/>
          </a:p>
        </p:txBody>
      </p:sp>
      <p:sp>
        <p:nvSpPr>
          <p:cNvPr id="48167" name="Line 44"/>
          <p:cNvSpPr>
            <a:spLocks noChangeShapeType="1"/>
          </p:cNvSpPr>
          <p:nvPr/>
        </p:nvSpPr>
        <p:spPr bwMode="auto">
          <a:xfrm rot="16200000" flipV="1">
            <a:off x="4735513" y="495300"/>
            <a:ext cx="0" cy="5210175"/>
          </a:xfrm>
          <a:prstGeom prst="line">
            <a:avLst/>
          </a:prstGeom>
          <a:noFill/>
          <a:ln w="25400">
            <a:solidFill>
              <a:schemeClr val="tx1"/>
            </a:solidFill>
            <a:round/>
            <a:headEnd/>
            <a:tailEnd/>
          </a:ln>
        </p:spPr>
        <p:txBody>
          <a:bodyPr/>
          <a:lstStyle/>
          <a:p>
            <a:endParaRPr lang="en-US"/>
          </a:p>
        </p:txBody>
      </p:sp>
      <p:sp>
        <p:nvSpPr>
          <p:cNvPr id="48168" name="Line 45"/>
          <p:cNvSpPr>
            <a:spLocks noChangeShapeType="1"/>
          </p:cNvSpPr>
          <p:nvPr/>
        </p:nvSpPr>
        <p:spPr bwMode="auto">
          <a:xfrm rot="16200000" flipH="1">
            <a:off x="2035969" y="3366294"/>
            <a:ext cx="0" cy="182562"/>
          </a:xfrm>
          <a:prstGeom prst="line">
            <a:avLst/>
          </a:prstGeom>
          <a:noFill/>
          <a:ln w="25400">
            <a:solidFill>
              <a:schemeClr val="tx1"/>
            </a:solidFill>
            <a:round/>
            <a:headEnd type="triangle" w="lg" len="lg"/>
            <a:tailEnd type="none" w="lg" len="lg"/>
          </a:ln>
        </p:spPr>
        <p:txBody>
          <a:bodyPr/>
          <a:lstStyle/>
          <a:p>
            <a:endParaRPr lang="en-US"/>
          </a:p>
        </p:txBody>
      </p:sp>
      <p:sp>
        <p:nvSpPr>
          <p:cNvPr id="48169" name="Line 46"/>
          <p:cNvSpPr>
            <a:spLocks noChangeShapeType="1"/>
          </p:cNvSpPr>
          <p:nvPr/>
        </p:nvSpPr>
        <p:spPr bwMode="auto">
          <a:xfrm flipH="1" flipV="1">
            <a:off x="2126512" y="3104707"/>
            <a:ext cx="7088" cy="371918"/>
          </a:xfrm>
          <a:prstGeom prst="line">
            <a:avLst/>
          </a:prstGeom>
          <a:noFill/>
          <a:ln w="25400">
            <a:solidFill>
              <a:schemeClr val="tx1"/>
            </a:solidFill>
            <a:round/>
            <a:headEnd/>
            <a:tailEnd type="none" w="lg" len="lg"/>
          </a:ln>
        </p:spPr>
        <p:txBody>
          <a:bodyPr/>
          <a:lstStyle/>
          <a:p>
            <a:endParaRPr lang="en-US"/>
          </a:p>
        </p:txBody>
      </p:sp>
      <p:sp>
        <p:nvSpPr>
          <p:cNvPr id="61486" name="Rectangle 17"/>
          <p:cNvSpPr>
            <a:spLocks noChangeArrowheads="1"/>
          </p:cNvSpPr>
          <p:nvPr/>
        </p:nvSpPr>
        <p:spPr bwMode="auto">
          <a:xfrm>
            <a:off x="2671763" y="3363913"/>
            <a:ext cx="452437" cy="933450"/>
          </a:xfrm>
          <a:prstGeom prst="rect">
            <a:avLst/>
          </a:prstGeom>
          <a:solidFill>
            <a:srgbClr val="FFC000"/>
          </a:solidFill>
          <a:ln w="25400">
            <a:solidFill>
              <a:srgbClr val="FF0000"/>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r>
              <a:rPr lang="en-US" sz="1600" dirty="0" err="1" smtClean="0">
                <a:solidFill>
                  <a:srgbClr val="FF0000"/>
                </a:solidFill>
                <a:latin typeface="Verdana" pitchFamily="-96" charset="0"/>
              </a:rPr>
              <a:t>ir</a:t>
            </a:r>
            <a:endParaRPr lang="en-US" sz="1600" dirty="0">
              <a:solidFill>
                <a:srgbClr val="FF0000"/>
              </a:solidFill>
              <a:latin typeface="Verdana" pitchFamily="-96" charset="0"/>
            </a:endParaRPr>
          </a:p>
        </p:txBody>
      </p:sp>
      <p:sp>
        <p:nvSpPr>
          <p:cNvPr id="48171" name="Line 8"/>
          <p:cNvSpPr>
            <a:spLocks noChangeShapeType="1"/>
          </p:cNvSpPr>
          <p:nvPr/>
        </p:nvSpPr>
        <p:spPr bwMode="auto">
          <a:xfrm flipH="1">
            <a:off x="3121025" y="4121150"/>
            <a:ext cx="311150" cy="0"/>
          </a:xfrm>
          <a:prstGeom prst="line">
            <a:avLst/>
          </a:prstGeom>
          <a:noFill/>
          <a:ln w="25400">
            <a:solidFill>
              <a:schemeClr val="tx1"/>
            </a:solidFill>
            <a:round/>
            <a:headEnd/>
            <a:tailEnd type="none" w="lg" len="lg"/>
          </a:ln>
        </p:spPr>
        <p:txBody>
          <a:bodyPr/>
          <a:lstStyle/>
          <a:p>
            <a:endParaRPr lang="en-US"/>
          </a:p>
        </p:txBody>
      </p:sp>
      <p:sp>
        <p:nvSpPr>
          <p:cNvPr id="48172" name="Line 49"/>
          <p:cNvSpPr>
            <a:spLocks noChangeShapeType="1"/>
          </p:cNvSpPr>
          <p:nvPr/>
        </p:nvSpPr>
        <p:spPr bwMode="auto">
          <a:xfrm flipH="1" flipV="1">
            <a:off x="3429000" y="4117975"/>
            <a:ext cx="0" cy="338138"/>
          </a:xfrm>
          <a:prstGeom prst="line">
            <a:avLst/>
          </a:prstGeom>
          <a:noFill/>
          <a:ln w="25400">
            <a:solidFill>
              <a:schemeClr val="tx1"/>
            </a:solidFill>
            <a:round/>
            <a:headEnd/>
            <a:tailEnd/>
          </a:ln>
        </p:spPr>
        <p:txBody>
          <a:bodyPr/>
          <a:lstStyle/>
          <a:p>
            <a:endParaRPr lang="en-US"/>
          </a:p>
        </p:txBody>
      </p:sp>
      <p:sp>
        <p:nvSpPr>
          <p:cNvPr id="48173" name="Line 8"/>
          <p:cNvSpPr>
            <a:spLocks noChangeShapeType="1"/>
          </p:cNvSpPr>
          <p:nvPr/>
        </p:nvSpPr>
        <p:spPr bwMode="auto">
          <a:xfrm>
            <a:off x="3125788" y="3917950"/>
            <a:ext cx="695325" cy="0"/>
          </a:xfrm>
          <a:prstGeom prst="line">
            <a:avLst/>
          </a:prstGeom>
          <a:noFill/>
          <a:ln w="25400">
            <a:solidFill>
              <a:schemeClr val="tx1"/>
            </a:solidFill>
            <a:round/>
            <a:headEnd/>
            <a:tailEnd type="triangle" w="lg" len="lg"/>
          </a:ln>
        </p:spPr>
        <p:txBody>
          <a:bodyPr/>
          <a:lstStyle/>
          <a:p>
            <a:endParaRPr lang="en-US"/>
          </a:p>
        </p:txBody>
      </p:sp>
      <p:sp>
        <p:nvSpPr>
          <p:cNvPr id="48174" name="AutoShape 52"/>
          <p:cNvSpPr>
            <a:spLocks noChangeArrowheads="1"/>
          </p:cNvSpPr>
          <p:nvPr/>
        </p:nvSpPr>
        <p:spPr bwMode="auto">
          <a:xfrm>
            <a:off x="1168400" y="4122738"/>
            <a:ext cx="255588" cy="161925"/>
          </a:xfrm>
          <a:prstGeom prst="triangle">
            <a:avLst>
              <a:gd name="adj" fmla="val 50000"/>
            </a:avLst>
          </a:prstGeom>
          <a:noFill/>
          <a:ln w="25400">
            <a:solidFill>
              <a:schemeClr val="tx1"/>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sp>
        <p:nvSpPr>
          <p:cNvPr id="48175" name="AutoShape 53"/>
          <p:cNvSpPr>
            <a:spLocks noChangeArrowheads="1"/>
          </p:cNvSpPr>
          <p:nvPr/>
        </p:nvSpPr>
        <p:spPr bwMode="auto">
          <a:xfrm>
            <a:off x="2778125" y="4127500"/>
            <a:ext cx="255588" cy="161925"/>
          </a:xfrm>
          <a:prstGeom prst="triangle">
            <a:avLst>
              <a:gd name="adj" fmla="val 50000"/>
            </a:avLst>
          </a:prstGeom>
          <a:noFill/>
          <a:ln w="25400">
            <a:solidFill>
              <a:srgbClr val="FF0000"/>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sp>
        <p:nvSpPr>
          <p:cNvPr id="48180" name="AutoShape 10"/>
          <p:cNvSpPr>
            <a:spLocks noChangeArrowheads="1"/>
          </p:cNvSpPr>
          <p:nvPr/>
        </p:nvSpPr>
        <p:spPr bwMode="auto">
          <a:xfrm rot="10800000" flipV="1">
            <a:off x="2651598" y="5124450"/>
            <a:ext cx="561975" cy="230188"/>
          </a:xfrm>
          <a:prstGeom prst="flowChartManualOperation">
            <a:avLst/>
          </a:prstGeom>
          <a:solidFill>
            <a:schemeClr val="bg1"/>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endParaRPr lang="en-US" sz="900"/>
          </a:p>
        </p:txBody>
      </p:sp>
      <p:sp>
        <p:nvSpPr>
          <p:cNvPr id="48181" name="Line 40"/>
          <p:cNvSpPr>
            <a:spLocks noChangeShapeType="1"/>
          </p:cNvSpPr>
          <p:nvPr/>
        </p:nvSpPr>
        <p:spPr bwMode="auto">
          <a:xfrm rot="10800000" flipH="1">
            <a:off x="2923060" y="5346700"/>
            <a:ext cx="0" cy="201613"/>
          </a:xfrm>
          <a:prstGeom prst="line">
            <a:avLst/>
          </a:prstGeom>
          <a:noFill/>
          <a:ln w="25400">
            <a:solidFill>
              <a:schemeClr val="tx1"/>
            </a:solidFill>
            <a:round/>
            <a:headEnd type="triangle" w="lg" len="lg"/>
            <a:tailEnd type="none" w="lg" len="lg"/>
          </a:ln>
        </p:spPr>
        <p:txBody>
          <a:bodyPr/>
          <a:lstStyle/>
          <a:p>
            <a:endParaRPr lang="en-US"/>
          </a:p>
        </p:txBody>
      </p:sp>
      <p:sp>
        <p:nvSpPr>
          <p:cNvPr id="48182" name="Line 44"/>
          <p:cNvSpPr>
            <a:spLocks noChangeShapeType="1"/>
          </p:cNvSpPr>
          <p:nvPr/>
        </p:nvSpPr>
        <p:spPr bwMode="auto">
          <a:xfrm rot="16200000" flipV="1">
            <a:off x="5230019" y="2047082"/>
            <a:ext cx="0" cy="5630862"/>
          </a:xfrm>
          <a:prstGeom prst="line">
            <a:avLst/>
          </a:prstGeom>
          <a:noFill/>
          <a:ln w="25400">
            <a:solidFill>
              <a:schemeClr val="tx1"/>
            </a:solidFill>
            <a:round/>
            <a:headEnd/>
            <a:tailEnd/>
          </a:ln>
        </p:spPr>
        <p:txBody>
          <a:bodyPr/>
          <a:lstStyle/>
          <a:p>
            <a:endParaRPr lang="en-US"/>
          </a:p>
        </p:txBody>
      </p:sp>
      <p:sp>
        <p:nvSpPr>
          <p:cNvPr id="48183" name="Line 24"/>
          <p:cNvSpPr>
            <a:spLocks noChangeShapeType="1"/>
          </p:cNvSpPr>
          <p:nvPr/>
        </p:nvSpPr>
        <p:spPr bwMode="auto">
          <a:xfrm flipV="1">
            <a:off x="3526310" y="4864100"/>
            <a:ext cx="0" cy="676275"/>
          </a:xfrm>
          <a:prstGeom prst="line">
            <a:avLst/>
          </a:prstGeom>
          <a:noFill/>
          <a:ln w="25400">
            <a:solidFill>
              <a:schemeClr val="tx1"/>
            </a:solidFill>
            <a:round/>
            <a:headEnd/>
            <a:tailEnd/>
          </a:ln>
        </p:spPr>
        <p:txBody>
          <a:bodyPr/>
          <a:lstStyle/>
          <a:p>
            <a:endParaRPr lang="en-US"/>
          </a:p>
        </p:txBody>
      </p:sp>
      <p:sp>
        <p:nvSpPr>
          <p:cNvPr id="48184" name="Line 23"/>
          <p:cNvSpPr>
            <a:spLocks noChangeShapeType="1"/>
          </p:cNvSpPr>
          <p:nvPr/>
        </p:nvSpPr>
        <p:spPr bwMode="auto">
          <a:xfrm rot="16200000" flipV="1">
            <a:off x="2257051" y="4151687"/>
            <a:ext cx="16344" cy="999846"/>
          </a:xfrm>
          <a:prstGeom prst="line">
            <a:avLst/>
          </a:prstGeom>
          <a:noFill/>
          <a:ln w="25400">
            <a:solidFill>
              <a:schemeClr val="tx1"/>
            </a:solidFill>
            <a:round/>
            <a:headEnd/>
            <a:tailEnd/>
          </a:ln>
        </p:spPr>
        <p:txBody>
          <a:bodyPr/>
          <a:lstStyle/>
          <a:p>
            <a:endParaRPr lang="en-US"/>
          </a:p>
        </p:txBody>
      </p:sp>
      <p:sp>
        <p:nvSpPr>
          <p:cNvPr id="48185" name="Line 8"/>
          <p:cNvSpPr>
            <a:spLocks noChangeShapeType="1"/>
          </p:cNvSpPr>
          <p:nvPr/>
        </p:nvSpPr>
        <p:spPr bwMode="auto">
          <a:xfrm rot="5400000">
            <a:off x="2519042" y="4887119"/>
            <a:ext cx="493712" cy="0"/>
          </a:xfrm>
          <a:prstGeom prst="line">
            <a:avLst/>
          </a:prstGeom>
          <a:noFill/>
          <a:ln w="25400">
            <a:solidFill>
              <a:schemeClr val="tx1"/>
            </a:solidFill>
            <a:round/>
            <a:headEnd/>
            <a:tailEnd type="triangle" w="lg" len="lg"/>
          </a:ln>
        </p:spPr>
        <p:txBody>
          <a:bodyPr/>
          <a:lstStyle/>
          <a:p>
            <a:endParaRPr lang="en-US"/>
          </a:p>
        </p:txBody>
      </p:sp>
      <p:sp>
        <p:nvSpPr>
          <p:cNvPr id="48186" name="Line 8"/>
          <p:cNvSpPr>
            <a:spLocks noChangeShapeType="1"/>
          </p:cNvSpPr>
          <p:nvPr/>
        </p:nvSpPr>
        <p:spPr bwMode="auto">
          <a:xfrm rot="5400000">
            <a:off x="2849242" y="4883944"/>
            <a:ext cx="493712" cy="0"/>
          </a:xfrm>
          <a:prstGeom prst="line">
            <a:avLst/>
          </a:prstGeom>
          <a:noFill/>
          <a:ln w="25400">
            <a:solidFill>
              <a:schemeClr val="tx1"/>
            </a:solidFill>
            <a:round/>
            <a:headEnd/>
            <a:tailEnd type="triangle" w="lg" len="lg"/>
          </a:ln>
        </p:spPr>
        <p:txBody>
          <a:bodyPr/>
          <a:lstStyle/>
          <a:p>
            <a:endParaRPr lang="en-US"/>
          </a:p>
        </p:txBody>
      </p:sp>
      <p:sp>
        <p:nvSpPr>
          <p:cNvPr id="48187" name="Line 23"/>
          <p:cNvSpPr>
            <a:spLocks noChangeShapeType="1"/>
          </p:cNvSpPr>
          <p:nvPr/>
        </p:nvSpPr>
        <p:spPr bwMode="auto">
          <a:xfrm rot="16200000" flipH="1" flipV="1">
            <a:off x="5203114" y="2535617"/>
            <a:ext cx="15379" cy="4218319"/>
          </a:xfrm>
          <a:prstGeom prst="line">
            <a:avLst/>
          </a:prstGeom>
          <a:noFill/>
          <a:ln w="25400">
            <a:solidFill>
              <a:schemeClr val="tx1"/>
            </a:solidFill>
            <a:round/>
            <a:headEnd/>
            <a:tailEnd/>
          </a:ln>
        </p:spPr>
        <p:txBody>
          <a:bodyPr/>
          <a:lstStyle/>
          <a:p>
            <a:endParaRPr lang="en-US"/>
          </a:p>
        </p:txBody>
      </p:sp>
      <p:sp>
        <p:nvSpPr>
          <p:cNvPr id="71" name="TextBox 70"/>
          <p:cNvSpPr txBox="1"/>
          <p:nvPr/>
        </p:nvSpPr>
        <p:spPr>
          <a:xfrm>
            <a:off x="4044214" y="5075548"/>
            <a:ext cx="4929665" cy="1323439"/>
          </a:xfrm>
          <a:prstGeom prst="rect">
            <a:avLst/>
          </a:prstGeom>
          <a:noFill/>
        </p:spPr>
        <p:txBody>
          <a:bodyPr wrap="square" rtlCol="0">
            <a:spAutoFit/>
          </a:bodyPr>
          <a:lstStyle/>
          <a:p>
            <a:r>
              <a:rPr lang="en-US" dirty="0" smtClean="0">
                <a:solidFill>
                  <a:srgbClr val="FF0000"/>
                </a:solidFill>
              </a:rPr>
              <a:t>Just like the Harvard design except for an additional structural hazard when a memory-type instruction is in the execute phase</a:t>
            </a:r>
            <a:endParaRPr lang="en-US" dirty="0">
              <a:solidFill>
                <a:srgbClr val="FF0000"/>
              </a:solidFill>
            </a:endParaRPr>
          </a:p>
        </p:txBody>
      </p:sp>
      <p:sp>
        <p:nvSpPr>
          <p:cNvPr id="64" name="Date Placeholder 63"/>
          <p:cNvSpPr>
            <a:spLocks noGrp="1"/>
          </p:cNvSpPr>
          <p:nvPr>
            <p:ph type="dt" sz="half" idx="10"/>
          </p:nvPr>
        </p:nvSpPr>
        <p:spPr/>
        <p:txBody>
          <a:bodyPr/>
          <a:lstStyle/>
          <a:p>
            <a:pPr>
              <a:defRPr/>
            </a:pPr>
            <a:r>
              <a:rPr lang="en-US" smtClean="0"/>
              <a:t>1/9/2013</a:t>
            </a:r>
            <a:endParaRPr lang="en-US" dirty="0"/>
          </a:p>
        </p:txBody>
      </p:sp>
      <p:sp>
        <p:nvSpPr>
          <p:cNvPr id="66" name="Footer Placeholder 65"/>
          <p:cNvSpPr>
            <a:spLocks noGrp="1"/>
          </p:cNvSpPr>
          <p:nvPr>
            <p:ph type="ftr" sz="quarter" idx="12"/>
          </p:nvPr>
        </p:nvSpPr>
        <p:spPr/>
        <p:txBody>
          <a:bodyPr/>
          <a:lstStyle/>
          <a:p>
            <a:pPr>
              <a:defRPr/>
            </a:pPr>
            <a:r>
              <a:rPr lang="en-US" smtClean="0"/>
              <a:t>Bluespec at Beihang</a:t>
            </a:r>
            <a:endParaRPr lang="en-US" dirty="0"/>
          </a:p>
        </p:txBody>
      </p:sp>
      <p:sp>
        <p:nvSpPr>
          <p:cNvPr id="61" name="Slide Number Placeholder 60"/>
          <p:cNvSpPr>
            <a:spLocks noGrp="1"/>
          </p:cNvSpPr>
          <p:nvPr>
            <p:ph type="sldNum" sz="quarter" idx="11"/>
          </p:nvPr>
        </p:nvSpPr>
        <p:spPr/>
        <p:txBody>
          <a:bodyPr/>
          <a:lstStyle/>
          <a:p>
            <a:pPr>
              <a:defRPr/>
            </a:pPr>
            <a:fld id="{D02EE386-C9BD-4FB7-9577-6096B5320EC4}" type="slidenum">
              <a:rPr lang="en-US" smtClean="0"/>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4"/>
          <p:cNvSpPr>
            <a:spLocks noGrp="1" noChangeArrowheads="1"/>
          </p:cNvSpPr>
          <p:nvPr>
            <p:ph type="title" idx="4294967295"/>
          </p:nvPr>
        </p:nvSpPr>
        <p:spPr/>
        <p:txBody>
          <a:bodyPr/>
          <a:lstStyle/>
          <a:p>
            <a:pPr eaLnBrk="1" hangingPunct="1"/>
            <a:r>
              <a:rPr lang="en-US" sz="3600" dirty="0" smtClean="0"/>
              <a:t>Pipelined SMIPS (Princeton) – </a:t>
            </a:r>
            <a:r>
              <a:rPr lang="en-US" sz="2400" i="1" dirty="0" smtClean="0"/>
              <a:t>single rule, no wires</a:t>
            </a:r>
            <a:endParaRPr lang="en-US" sz="2800" i="1" dirty="0" smtClean="0"/>
          </a:p>
        </p:txBody>
      </p:sp>
      <p:sp>
        <p:nvSpPr>
          <p:cNvPr id="57346" name="Rectangle 3" descr="Rectangle: Click to edit Master text styles&#10;Second level&#10;Third level&#10;Fourth level&#10;Fifth level"/>
          <p:cNvSpPr txBox="1">
            <a:spLocks noChangeArrowheads="1"/>
          </p:cNvSpPr>
          <p:nvPr/>
        </p:nvSpPr>
        <p:spPr bwMode="auto">
          <a:xfrm>
            <a:off x="600074" y="1552575"/>
            <a:ext cx="8543925" cy="5084763"/>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r>
              <a:rPr lang="en-US" b="1" dirty="0">
                <a:latin typeface="Courier New" pitchFamily="49" charset="0"/>
                <a:cs typeface="Courier New" pitchFamily="49" charset="0"/>
              </a:rPr>
              <a:t>module</a:t>
            </a:r>
            <a:r>
              <a:rPr lang="en-US" dirty="0">
                <a:latin typeface="Courier New" pitchFamily="49" charset="0"/>
                <a:cs typeface="Courier New" pitchFamily="49" charset="0"/>
              </a:rPr>
              <a:t> </a:t>
            </a:r>
            <a:r>
              <a:rPr lang="en-US" dirty="0" err="1">
                <a:latin typeface="Courier New" pitchFamily="49" charset="0"/>
                <a:cs typeface="Courier New" pitchFamily="49" charset="0"/>
              </a:rPr>
              <a:t>mkProc</a:t>
            </a:r>
            <a:r>
              <a:rPr lang="en-US" dirty="0">
                <a:latin typeface="Courier New" pitchFamily="49" charset="0"/>
                <a:cs typeface="Courier New" pitchFamily="49" charset="0"/>
              </a:rPr>
              <a:t>(Proc);</a:t>
            </a: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Reg</a:t>
            </a:r>
            <a:r>
              <a:rPr lang="en-US" dirty="0">
                <a:latin typeface="Courier New" pitchFamily="49" charset="0"/>
                <a:cs typeface="Courier New" pitchFamily="49" charset="0"/>
              </a:rPr>
              <a:t>#(</a:t>
            </a:r>
            <a:r>
              <a:rPr lang="en-US" dirty="0" err="1">
                <a:latin typeface="Courier New" pitchFamily="49" charset="0"/>
                <a:cs typeface="Courier New" pitchFamily="49" charset="0"/>
              </a:rPr>
              <a:t>Addr</a:t>
            </a:r>
            <a:r>
              <a:rPr lang="en-US" dirty="0">
                <a:latin typeface="Courier New" pitchFamily="49" charset="0"/>
                <a:cs typeface="Courier New" pitchFamily="49" charset="0"/>
              </a:rPr>
              <a:t>)        pc &lt;- </a:t>
            </a:r>
            <a:r>
              <a:rPr lang="en-US" dirty="0" err="1">
                <a:latin typeface="Courier New" pitchFamily="49" charset="0"/>
                <a:cs typeface="Courier New" pitchFamily="49" charset="0"/>
              </a:rPr>
              <a:t>mkRegU</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RFile</a:t>
            </a:r>
            <a:r>
              <a:rPr lang="en-US" dirty="0">
                <a:latin typeface="Courier New" pitchFamily="49" charset="0"/>
                <a:cs typeface="Courier New" pitchFamily="49" charset="0"/>
              </a:rPr>
              <a:t>             </a:t>
            </a:r>
            <a:r>
              <a:rPr lang="en-US" dirty="0" err="1">
                <a:latin typeface="Courier New" pitchFamily="49" charset="0"/>
                <a:cs typeface="Courier New" pitchFamily="49" charset="0"/>
              </a:rPr>
              <a:t>rf</a:t>
            </a:r>
            <a:r>
              <a:rPr lang="en-US" dirty="0">
                <a:latin typeface="Courier New" pitchFamily="49" charset="0"/>
                <a:cs typeface="Courier New" pitchFamily="49" charset="0"/>
              </a:rPr>
              <a:t> &lt;- </a:t>
            </a:r>
            <a:r>
              <a:rPr lang="en-US" dirty="0" err="1">
                <a:latin typeface="Courier New" pitchFamily="49" charset="0"/>
                <a:cs typeface="Courier New" pitchFamily="49" charset="0"/>
              </a:rPr>
              <a:t>mkRFile</a:t>
            </a:r>
            <a:r>
              <a:rPr lang="en-US" dirty="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DMemory</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mem</a:t>
            </a:r>
            <a:r>
              <a:rPr lang="en-US" dirty="0" smtClean="0">
                <a:latin typeface="Courier New" pitchFamily="49" charset="0"/>
                <a:cs typeface="Courier New" pitchFamily="49" charset="0"/>
              </a:rPr>
              <a:t> &lt;- </a:t>
            </a:r>
            <a:r>
              <a:rPr lang="en-US" dirty="0" err="1" smtClean="0">
                <a:latin typeface="Courier New" pitchFamily="49" charset="0"/>
                <a:cs typeface="Courier New" pitchFamily="49" charset="0"/>
              </a:rPr>
              <a:t>mkDMemory</a:t>
            </a:r>
            <a:r>
              <a:rPr lang="en-US" dirty="0" smtClean="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PipeReg</a:t>
            </a:r>
            <a:r>
              <a:rPr lang="en-US" dirty="0" smtClean="0">
                <a:latin typeface="Courier New" pitchFamily="49" charset="0"/>
                <a:cs typeface="Courier New" pitchFamily="49" charset="0"/>
              </a:rPr>
              <a:t>#(TypeFetch2Decode) </a:t>
            </a:r>
            <a:r>
              <a:rPr lang="en-US" dirty="0" err="1" smtClean="0">
                <a:latin typeface="Courier New" pitchFamily="49" charset="0"/>
                <a:cs typeface="Courier New" pitchFamily="49" charset="0"/>
              </a:rPr>
              <a:t>ir</a:t>
            </a:r>
            <a:r>
              <a:rPr lang="en-US" dirty="0" smtClean="0">
                <a:latin typeface="Courier New" pitchFamily="49" charset="0"/>
                <a:cs typeface="Courier New" pitchFamily="49" charset="0"/>
              </a:rPr>
              <a:t> </a:t>
            </a:r>
            <a:r>
              <a:rPr lang="en-US" dirty="0">
                <a:latin typeface="Courier New" pitchFamily="49" charset="0"/>
                <a:cs typeface="Courier New" pitchFamily="49" charset="0"/>
              </a:rPr>
              <a:t>&lt;- </a:t>
            </a:r>
            <a:r>
              <a:rPr lang="en-US" dirty="0" err="1">
                <a:latin typeface="Courier New" pitchFamily="49" charset="0"/>
                <a:cs typeface="Courier New" pitchFamily="49" charset="0"/>
              </a:rPr>
              <a:t>mkPipeReg</a:t>
            </a:r>
            <a:r>
              <a:rPr lang="en-US" dirty="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b="1" dirty="0" smtClean="0">
                <a:latin typeface="Courier New" pitchFamily="49" charset="0"/>
                <a:cs typeface="Courier New" pitchFamily="49" charset="0"/>
              </a:rPr>
              <a:t>rule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doProc</a:t>
            </a:r>
            <a:r>
              <a:rPr lang="en-US" dirty="0" smtClean="0">
                <a:latin typeface="Courier New" pitchFamily="49" charset="0"/>
                <a:cs typeface="Courier New" pitchFamily="49" charset="0"/>
              </a:rPr>
              <a:t>;</a:t>
            </a:r>
          </a:p>
          <a:p>
            <a:pPr>
              <a:buClr>
                <a:schemeClr val="hlink"/>
              </a:buClr>
              <a:buSzPct val="110000"/>
              <a:buFont typeface="Wingdings" pitchFamily="2" charset="2"/>
              <a:buNone/>
            </a:pPr>
            <a:r>
              <a:rPr lang="en-US" dirty="0" smtClean="0">
                <a:latin typeface="Courier New" pitchFamily="49" charset="0"/>
                <a:cs typeface="Courier New" pitchFamily="49" charset="0"/>
              </a:rPr>
              <a:t> Maybe#(</a:t>
            </a:r>
            <a:r>
              <a:rPr lang="en-US" dirty="0" err="1" smtClean="0">
                <a:latin typeface="Courier New" pitchFamily="49" charset="0"/>
                <a:cs typeface="Courier New" pitchFamily="49" charset="0"/>
              </a:rPr>
              <a:t>Addr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brTaken</a:t>
            </a:r>
            <a:r>
              <a:rPr lang="en-US" dirty="0" smtClean="0">
                <a:latin typeface="Courier New" pitchFamily="49" charset="0"/>
                <a:cs typeface="Courier New" pitchFamily="49" charset="0"/>
              </a:rPr>
              <a:t> = Invalid;</a:t>
            </a:r>
            <a:endParaRPr lang="en-US" dirty="0" smtClean="0">
              <a:solidFill>
                <a:srgbClr val="FF0000"/>
              </a:solidFill>
              <a:latin typeface="Courier New" pitchFamily="49" charset="0"/>
              <a:cs typeface="Courier New" pitchFamily="49" charset="0"/>
            </a:endParaRPr>
          </a:p>
          <a:p>
            <a:pPr>
              <a:buClr>
                <a:schemeClr val="hlink"/>
              </a:buClr>
              <a:buSzPct val="110000"/>
              <a:buFont typeface="Wingdings" pitchFamily="2" charset="2"/>
              <a:buNone/>
            </a:pPr>
            <a:r>
              <a:rPr lang="en-US" dirty="0" smtClean="0">
                <a:solidFill>
                  <a:srgbClr val="FF0000"/>
                </a:solidFill>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Bool</a:t>
            </a:r>
            <a:r>
              <a:rPr lang="en-US" dirty="0" smtClean="0">
                <a:solidFill>
                  <a:srgbClr val="FF0000"/>
                </a:solidFill>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memAcc</a:t>
            </a:r>
            <a:r>
              <a:rPr lang="en-US" dirty="0" smtClean="0">
                <a:solidFill>
                  <a:srgbClr val="FF0000"/>
                </a:solidFill>
                <a:latin typeface="Courier New" pitchFamily="49" charset="0"/>
                <a:cs typeface="Courier New" pitchFamily="49" charset="0"/>
              </a:rPr>
              <a:t> = False;</a:t>
            </a:r>
          </a:p>
          <a:p>
            <a:pPr>
              <a:buClr>
                <a:schemeClr val="hlink"/>
              </a:buClr>
              <a:buSzPct val="110000"/>
              <a:buFont typeface="Wingdings" pitchFamily="2" charset="2"/>
              <a:buNone/>
            </a:pPr>
            <a:r>
              <a:rPr lang="en-US" b="1" dirty="0" smtClean="0">
                <a:latin typeface="Courier New" pitchFamily="49" charset="0"/>
                <a:cs typeface="Courier New" pitchFamily="49" charset="0"/>
              </a:rPr>
              <a:t> if</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ir.notEmpty</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begin </a:t>
            </a:r>
          </a:p>
          <a:p>
            <a:pPr>
              <a:buClr>
                <a:schemeClr val="hlink"/>
              </a:buClr>
              <a:buSzPct val="110000"/>
              <a:buFont typeface="Wingdings" pitchFamily="2" charset="2"/>
              <a:buNone/>
            </a:pP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let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irpc</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ir.first.pc</a:t>
            </a:r>
            <a:r>
              <a:rPr lang="en-US" dirty="0" smtClean="0">
                <a:latin typeface="Courier New" pitchFamily="49" charset="0"/>
                <a:cs typeface="Courier New" pitchFamily="49" charset="0"/>
              </a:rPr>
              <a:t>; </a:t>
            </a:r>
          </a:p>
          <a:p>
            <a:pPr>
              <a:buClr>
                <a:schemeClr val="hlink"/>
              </a:buClr>
              <a:buSzPct val="110000"/>
              <a:buFont typeface="Wingdings" pitchFamily="2" charset="2"/>
              <a:buNone/>
            </a:pPr>
            <a:r>
              <a:rPr lang="en-US" b="1" dirty="0" smtClean="0">
                <a:latin typeface="Courier New" pitchFamily="49" charset="0"/>
                <a:cs typeface="Courier New" pitchFamily="49" charset="0"/>
              </a:rPr>
              <a:t>      let</a:t>
            </a:r>
            <a:r>
              <a:rPr lang="en-US" dirty="0" smtClean="0">
                <a:latin typeface="Courier New" pitchFamily="49" charset="0"/>
                <a:cs typeface="Courier New" pitchFamily="49" charset="0"/>
              </a:rPr>
              <a:t> inst = </a:t>
            </a:r>
            <a:r>
              <a:rPr lang="en-US" dirty="0" err="1" smtClean="0">
                <a:latin typeface="Courier New" pitchFamily="49" charset="0"/>
                <a:cs typeface="Courier New" pitchFamily="49" charset="0"/>
              </a:rPr>
              <a:t>ir.first.inst</a:t>
            </a:r>
            <a:r>
              <a:rPr lang="en-US" dirty="0" smtClean="0">
                <a:latin typeface="Courier New" pitchFamily="49" charset="0"/>
                <a:cs typeface="Courier New" pitchFamily="49" charset="0"/>
              </a:rPr>
              <a:t>;</a:t>
            </a:r>
          </a:p>
          <a:p>
            <a:pPr>
              <a:buClr>
                <a:schemeClr val="hlink"/>
              </a:buClr>
              <a:buSzPct val="110000"/>
              <a:buFont typeface="Wingdings" pitchFamily="2" charset="2"/>
              <a:buNone/>
            </a:pP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let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eInst</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decodeExecute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irpc</a:t>
            </a:r>
            <a:r>
              <a:rPr lang="en-US" dirty="0" smtClean="0">
                <a:latin typeface="Courier New" pitchFamily="49" charset="0"/>
                <a:cs typeface="Courier New" pitchFamily="49" charset="0"/>
              </a:rPr>
              <a:t>, inst, </a:t>
            </a:r>
            <a:r>
              <a:rPr lang="en-US" dirty="0" err="1" smtClean="0">
                <a:latin typeface="Courier New" pitchFamily="49" charset="0"/>
                <a:cs typeface="Courier New" pitchFamily="49" charset="0"/>
              </a:rPr>
              <a:t>rf</a:t>
            </a:r>
            <a:r>
              <a:rPr lang="en-US" dirty="0" smtClean="0">
                <a:latin typeface="Courier New" pitchFamily="49" charset="0"/>
                <a:cs typeface="Courier New" pitchFamily="49" charset="0"/>
              </a:rPr>
              <a:t>);   </a:t>
            </a:r>
            <a:endParaRPr lang="en-US" b="1" dirty="0" smtClean="0">
              <a:solidFill>
                <a:schemeClr val="tx1">
                  <a:lumMod val="40000"/>
                  <a:lumOff val="60000"/>
                </a:schemeClr>
              </a:solidFill>
              <a:latin typeface="Courier New" pitchFamily="49" charset="0"/>
              <a:cs typeface="Courier New" pitchFamily="49" charset="0"/>
            </a:endParaRPr>
          </a:p>
        </p:txBody>
      </p:sp>
      <p:sp>
        <p:nvSpPr>
          <p:cNvPr id="57347" name="Rectangle 3" descr="Rectangle: Click to edit Master text styles&#10;Second level&#10;Third level&#10;Fourth level&#10;Fifth level"/>
          <p:cNvSpPr txBox="1">
            <a:spLocks noChangeArrowheads="1"/>
          </p:cNvSpPr>
          <p:nvPr/>
        </p:nvSpPr>
        <p:spPr bwMode="auto">
          <a:xfrm>
            <a:off x="520700" y="1482725"/>
            <a:ext cx="8256588" cy="4552950"/>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endParaRPr lang="en-US" sz="1600">
              <a:latin typeface="Courier New" pitchFamily="49" charset="0"/>
              <a:cs typeface="Courier New" pitchFamily="49" charset="0"/>
            </a:endParaRPr>
          </a:p>
        </p:txBody>
      </p:sp>
      <p:sp>
        <p:nvSpPr>
          <p:cNvPr id="17" name="TextBox 16"/>
          <p:cNvSpPr txBox="1"/>
          <p:nvPr/>
        </p:nvSpPr>
        <p:spPr>
          <a:xfrm>
            <a:off x="276446" y="4199860"/>
            <a:ext cx="348172" cy="400110"/>
          </a:xfrm>
          <a:prstGeom prst="rect">
            <a:avLst/>
          </a:prstGeom>
          <a:noFill/>
          <a:ln>
            <a:solidFill>
              <a:schemeClr val="tx1"/>
            </a:solidFill>
          </a:ln>
        </p:spPr>
        <p:txBody>
          <a:bodyPr wrap="none" rtlCol="0">
            <a:spAutoFit/>
          </a:bodyPr>
          <a:lstStyle/>
          <a:p>
            <a:r>
              <a:rPr lang="en-US" dirty="0" smtClean="0"/>
              <a:t>1</a:t>
            </a:r>
            <a:endParaRPr lang="en-US" dirty="0"/>
          </a:p>
        </p:txBody>
      </p:sp>
      <p:sp>
        <p:nvSpPr>
          <p:cNvPr id="9" name="Date Placeholder 8"/>
          <p:cNvSpPr>
            <a:spLocks noGrp="1"/>
          </p:cNvSpPr>
          <p:nvPr>
            <p:ph type="dt" sz="half" idx="10"/>
          </p:nvPr>
        </p:nvSpPr>
        <p:spPr/>
        <p:txBody>
          <a:bodyPr/>
          <a:lstStyle/>
          <a:p>
            <a:pPr>
              <a:defRPr/>
            </a:pPr>
            <a:r>
              <a:rPr lang="en-US" smtClean="0"/>
              <a:t>1/9/2013</a:t>
            </a:r>
            <a:endParaRPr lang="en-US" dirty="0"/>
          </a:p>
        </p:txBody>
      </p:sp>
      <p:sp>
        <p:nvSpPr>
          <p:cNvPr id="14" name="Footer Placeholder 13"/>
          <p:cNvSpPr>
            <a:spLocks noGrp="1"/>
          </p:cNvSpPr>
          <p:nvPr>
            <p:ph type="ftr" sz="quarter" idx="12"/>
          </p:nvPr>
        </p:nvSpPr>
        <p:spPr/>
        <p:txBody>
          <a:bodyPr/>
          <a:lstStyle/>
          <a:p>
            <a:pPr>
              <a:defRPr/>
            </a:pPr>
            <a:r>
              <a:rPr lang="en-US" smtClean="0"/>
              <a:t>Bluespec at Beihang</a:t>
            </a:r>
            <a:endParaRPr lang="en-US" dirty="0"/>
          </a:p>
        </p:txBody>
      </p:sp>
      <p:sp>
        <p:nvSpPr>
          <p:cNvPr id="11" name="Slide Number Placeholder 10"/>
          <p:cNvSpPr>
            <a:spLocks noGrp="1"/>
          </p:cNvSpPr>
          <p:nvPr>
            <p:ph type="sldNum" sz="quarter" idx="11"/>
          </p:nvPr>
        </p:nvSpPr>
        <p:spPr/>
        <p:txBody>
          <a:bodyPr/>
          <a:lstStyle/>
          <a:p>
            <a:pPr>
              <a:defRPr/>
            </a:pPr>
            <a:fld id="{D02EE386-C9BD-4FB7-9577-6096B5320EC4}" type="slidenum">
              <a:rPr lang="en-US" smtClean="0"/>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4"/>
          <p:cNvSpPr>
            <a:spLocks noGrp="1" noChangeArrowheads="1"/>
          </p:cNvSpPr>
          <p:nvPr>
            <p:ph type="title" idx="4294967295"/>
          </p:nvPr>
        </p:nvSpPr>
        <p:spPr/>
        <p:txBody>
          <a:bodyPr/>
          <a:lstStyle/>
          <a:p>
            <a:pPr eaLnBrk="1" hangingPunct="1"/>
            <a:r>
              <a:rPr lang="en-US" sz="3600" dirty="0" smtClean="0"/>
              <a:t>Pipelined SMIPS (Princeton) – </a:t>
            </a:r>
            <a:r>
              <a:rPr lang="en-US" sz="2400" i="1" dirty="0" smtClean="0"/>
              <a:t>single rule, no wires (cont)</a:t>
            </a:r>
            <a:endParaRPr lang="en-US" sz="3600" dirty="0" smtClean="0"/>
          </a:p>
        </p:txBody>
      </p:sp>
      <p:sp>
        <p:nvSpPr>
          <p:cNvPr id="59394" name="Rectangle 3" descr="Rectangle: Click to edit Master text styles&#10;Second level&#10;Third level&#10;Fourth level&#10;Fifth level"/>
          <p:cNvSpPr txBox="1">
            <a:spLocks noChangeArrowheads="1"/>
          </p:cNvSpPr>
          <p:nvPr/>
        </p:nvSpPr>
        <p:spPr bwMode="auto">
          <a:xfrm>
            <a:off x="723900" y="1495425"/>
            <a:ext cx="8296275" cy="5048250"/>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MemResp</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memData</a:t>
            </a:r>
            <a:r>
              <a:rPr lang="en-US" sz="1800" dirty="0" smtClean="0">
                <a:latin typeface="Courier New" pitchFamily="49" charset="0"/>
                <a:cs typeface="Courier New" pitchFamily="49" charset="0"/>
              </a:rPr>
              <a:t> = ?;</a:t>
            </a:r>
          </a:p>
          <a:p>
            <a:pPr marL="342900" indent="-342900">
              <a:lnSpc>
                <a:spcPct val="90000"/>
              </a:lnSpc>
              <a:spcBef>
                <a:spcPct val="20000"/>
              </a:spcBef>
              <a:buClr>
                <a:schemeClr val="hlink"/>
              </a:buClr>
              <a:buSzPct val="110000"/>
              <a:buFont typeface="Wingdings" pitchFamily="2" charset="2"/>
              <a:buNone/>
            </a:pPr>
            <a:r>
              <a:rPr lang="en-US" sz="1800" b="1" dirty="0" smtClean="0">
                <a:latin typeface="Courier New" pitchFamily="49" charset="0"/>
                <a:cs typeface="Courier New" pitchFamily="49" charset="0"/>
              </a:rPr>
              <a:t>      if</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memType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eInst.iType</a:t>
            </a: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begin</a:t>
            </a:r>
          </a:p>
          <a:p>
            <a:pPr>
              <a:buClr>
                <a:schemeClr val="hlink"/>
              </a:buClr>
              <a:buSzPct val="110000"/>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memData</a:t>
            </a:r>
            <a:r>
              <a:rPr lang="en-US" sz="1800" dirty="0" smtClean="0">
                <a:latin typeface="Courier New" pitchFamily="49" charset="0"/>
                <a:cs typeface="Courier New" pitchFamily="49" charset="0"/>
              </a:rPr>
              <a:t> &lt;- mem.req(</a:t>
            </a:r>
            <a:r>
              <a:rPr lang="en-US" sz="1800" dirty="0" err="1" smtClean="0">
                <a:latin typeface="Courier New" pitchFamily="49" charset="0"/>
                <a:cs typeface="Courier New" pitchFamily="49" charset="0"/>
              </a:rPr>
              <a:t>MemReq</a:t>
            </a:r>
            <a:r>
              <a:rPr lang="en-US" sz="1800" dirty="0" smtClean="0">
                <a:latin typeface="Courier New" pitchFamily="49" charset="0"/>
                <a:cs typeface="Courier New" pitchFamily="49" charset="0"/>
              </a:rPr>
              <a:t>{</a:t>
            </a:r>
          </a:p>
          <a:p>
            <a:pPr>
              <a:buClr>
                <a:schemeClr val="hlink"/>
              </a:buClr>
              <a:buSzPct val="110000"/>
              <a:buFont typeface="Wingdings" pitchFamily="2" charset="2"/>
              <a:buNone/>
            </a:pPr>
            <a:r>
              <a:rPr lang="en-US" sz="1800" dirty="0" smtClean="0">
                <a:latin typeface="Courier New" pitchFamily="49" charset="0"/>
                <a:cs typeface="Courier New" pitchFamily="49" charset="0"/>
              </a:rPr>
              <a:t>                op: </a:t>
            </a:r>
            <a:r>
              <a:rPr lang="en-US" sz="1800" dirty="0" err="1" smtClean="0">
                <a:latin typeface="Courier New" pitchFamily="49" charset="0"/>
                <a:cs typeface="Courier New" pitchFamily="49" charset="0"/>
              </a:rPr>
              <a:t>eInst.iType</a:t>
            </a:r>
            <a:r>
              <a:rPr lang="en-US" sz="1800" dirty="0" smtClean="0">
                <a:latin typeface="Courier New" pitchFamily="49" charset="0"/>
                <a:cs typeface="Courier New" pitchFamily="49" charset="0"/>
              </a:rPr>
              <a:t>==Ld ? Ld : St,</a:t>
            </a:r>
          </a:p>
          <a:p>
            <a:pPr>
              <a:buClr>
                <a:schemeClr val="hlink"/>
              </a:buClr>
              <a:buSzPct val="110000"/>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addr</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eInst.addr</a:t>
            </a:r>
            <a:r>
              <a:rPr lang="en-US" sz="1800" dirty="0" smtClean="0">
                <a:latin typeface="Courier New" pitchFamily="49" charset="0"/>
                <a:cs typeface="Courier New" pitchFamily="49" charset="0"/>
              </a:rPr>
              <a:t>, data: </a:t>
            </a:r>
            <a:r>
              <a:rPr lang="en-US" sz="1800" dirty="0" err="1" smtClean="0">
                <a:latin typeface="Courier New" pitchFamily="49" charset="0"/>
                <a:cs typeface="Courier New" pitchFamily="49" charset="0"/>
              </a:rPr>
              <a:t>eInst.data</a:t>
            </a:r>
            <a:r>
              <a:rPr lang="en-US" sz="1800" dirty="0" smtClean="0">
                <a:latin typeface="Courier New" pitchFamily="49" charset="0"/>
                <a:cs typeface="Courier New" pitchFamily="49" charset="0"/>
              </a:rPr>
              <a:t>});</a:t>
            </a:r>
          </a:p>
          <a:p>
            <a:pPr>
              <a:buClr>
                <a:schemeClr val="hlink"/>
              </a:buClr>
              <a:buSzPct val="110000"/>
              <a:buFont typeface="Wingdings" pitchFamily="2" charset="2"/>
              <a:buNone/>
            </a:pPr>
            <a:r>
              <a:rPr lang="en-US" sz="1800" dirty="0" smtClean="0">
                <a:solidFill>
                  <a:srgbClr val="FF0000"/>
                </a:solidFill>
                <a:latin typeface="Courier New" pitchFamily="49" charset="0"/>
                <a:cs typeface="Courier New" pitchFamily="49" charset="0"/>
              </a:rPr>
              <a:t>        </a:t>
            </a:r>
            <a:r>
              <a:rPr lang="en-US" sz="1800" dirty="0" err="1" smtClean="0">
                <a:solidFill>
                  <a:srgbClr val="FF0000"/>
                </a:solidFill>
                <a:latin typeface="Courier New" pitchFamily="49" charset="0"/>
                <a:cs typeface="Courier New" pitchFamily="49" charset="0"/>
              </a:rPr>
              <a:t>memAcc</a:t>
            </a:r>
            <a:r>
              <a:rPr lang="en-US" sz="1800" dirty="0" smtClean="0">
                <a:solidFill>
                  <a:srgbClr val="FF0000"/>
                </a:solidFill>
                <a:latin typeface="Courier New" pitchFamily="49" charset="0"/>
                <a:cs typeface="Courier New" pitchFamily="49" charset="0"/>
              </a:rPr>
              <a:t> = True;</a:t>
            </a:r>
          </a:p>
          <a:p>
            <a:pPr>
              <a:buClr>
                <a:schemeClr val="hlink"/>
              </a:buClr>
              <a:buSzPct val="110000"/>
              <a:buFont typeface="Wingdings" pitchFamily="2" charset="2"/>
              <a:buNone/>
            </a:pPr>
            <a:r>
              <a:rPr lang="en-US" sz="1800" dirty="0" smtClean="0">
                <a:solidFill>
                  <a:srgbClr val="FF0000"/>
                </a:solidFill>
                <a:latin typeface="Courier New" pitchFamily="49" charset="0"/>
                <a:cs typeface="Courier New" pitchFamily="49" charset="0"/>
              </a:rPr>
              <a:t>      </a:t>
            </a:r>
            <a:r>
              <a:rPr lang="en-US" sz="1800" b="1" dirty="0" smtClean="0">
                <a:latin typeface="Courier New" pitchFamily="49" charset="0"/>
                <a:cs typeface="Courier New" pitchFamily="49" charset="0"/>
              </a:rPr>
              <a:t>end</a:t>
            </a:r>
          </a:p>
          <a:p>
            <a:pPr>
              <a:spcBef>
                <a:spcPct val="20000"/>
              </a:spcBef>
              <a:buClr>
                <a:schemeClr val="hlink"/>
              </a:buClr>
              <a:buSzPct val="110000"/>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regUpdate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eInst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memData</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rf</a:t>
            </a:r>
            <a:r>
              <a:rPr lang="en-US" sz="1800" dirty="0" smtClean="0">
                <a:latin typeface="Courier New" pitchFamily="49" charset="0"/>
                <a:cs typeface="Courier New" pitchFamily="49" charset="0"/>
              </a:rPr>
              <a:t>);</a:t>
            </a:r>
          </a:p>
          <a:p>
            <a:pPr>
              <a:spcBef>
                <a:spcPct val="20000"/>
              </a:spcBef>
              <a:buClr>
                <a:schemeClr val="hlink"/>
              </a:buClr>
              <a:buSzPct val="110000"/>
              <a:buFont typeface="Wingdings" pitchFamily="2" charset="2"/>
              <a:buNone/>
            </a:pPr>
            <a:r>
              <a:rPr lang="en-US" sz="1800" b="1" dirty="0" smtClean="0">
                <a:latin typeface="Courier New" pitchFamily="49" charset="0"/>
                <a:cs typeface="Courier New" pitchFamily="49" charset="0"/>
              </a:rPr>
              <a:t>      if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eInst.brTaken</a:t>
            </a:r>
            <a:r>
              <a:rPr lang="en-US" sz="1800" dirty="0" smtClean="0">
                <a:latin typeface="Courier New" pitchFamily="49" charset="0"/>
                <a:cs typeface="Courier New" pitchFamily="49" charset="0"/>
              </a:rPr>
              <a:t>)</a:t>
            </a:r>
          </a:p>
          <a:p>
            <a:pPr>
              <a:spcBef>
                <a:spcPct val="20000"/>
              </a:spcBef>
              <a:buClr>
                <a:schemeClr val="hlink"/>
              </a:buClr>
              <a:buSzPct val="110000"/>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brTaken</a:t>
            </a:r>
            <a:r>
              <a:rPr lang="en-US" sz="1800" dirty="0" smtClean="0">
                <a:latin typeface="Courier New" pitchFamily="49" charset="0"/>
                <a:cs typeface="Courier New" pitchFamily="49" charset="0"/>
              </a:rPr>
              <a:t> = Valid (</a:t>
            </a:r>
            <a:r>
              <a:rPr lang="en-US" sz="1800" dirty="0" err="1" smtClean="0">
                <a:latin typeface="Courier New" pitchFamily="49" charset="0"/>
                <a:cs typeface="Courier New" pitchFamily="49" charset="0"/>
              </a:rPr>
              <a:t>eInst.addr</a:t>
            </a:r>
            <a:r>
              <a:rPr lang="en-US" sz="1800" dirty="0" smtClean="0">
                <a:latin typeface="Courier New" pitchFamily="49" charset="0"/>
                <a:cs typeface="Courier New" pitchFamily="49" charset="0"/>
              </a:rPr>
              <a:t>);</a:t>
            </a:r>
            <a:endParaRPr lang="en-US" sz="1800" b="1" dirty="0" smtClean="0">
              <a:latin typeface="Courier New" pitchFamily="49" charset="0"/>
              <a:cs typeface="Courier New" pitchFamily="49" charset="0"/>
            </a:endParaRPr>
          </a:p>
          <a:p>
            <a:pPr>
              <a:spcBef>
                <a:spcPct val="20000"/>
              </a:spcBef>
              <a:buClr>
                <a:schemeClr val="hlink"/>
              </a:buClr>
              <a:buSzPct val="110000"/>
              <a:buFont typeface="Wingdings" pitchFamily="2" charset="2"/>
              <a:buNone/>
            </a:pPr>
            <a:r>
              <a:rPr lang="en-US" sz="1800" dirty="0" smtClean="0">
                <a:latin typeface="Courier New" pitchFamily="49" charset="0"/>
                <a:cs typeface="Courier New" pitchFamily="49" charset="0"/>
              </a:rPr>
              <a:t>      ir.deq;</a:t>
            </a:r>
          </a:p>
          <a:p>
            <a:pPr>
              <a:spcBef>
                <a:spcPct val="20000"/>
              </a:spcBef>
              <a:buClr>
                <a:schemeClr val="hlink"/>
              </a:buClr>
              <a:buSzPct val="110000"/>
              <a:buFont typeface="Wingdings" pitchFamily="2" charset="2"/>
              <a:buNone/>
            </a:pPr>
            <a:r>
              <a:rPr lang="en-US" sz="1800" b="1" dirty="0" smtClean="0">
                <a:latin typeface="Courier New" pitchFamily="49" charset="0"/>
                <a:cs typeface="Courier New" pitchFamily="49" charset="0"/>
              </a:rPr>
              <a:t>  end</a:t>
            </a:r>
          </a:p>
        </p:txBody>
      </p:sp>
      <p:sp>
        <p:nvSpPr>
          <p:cNvPr id="59395" name="Rectangle 3" descr="Rectangle: Click to edit Master text styles&#10;Second level&#10;Third level&#10;Fourth level&#10;Fifth level"/>
          <p:cNvSpPr txBox="1">
            <a:spLocks noChangeArrowheads="1"/>
          </p:cNvSpPr>
          <p:nvPr/>
        </p:nvSpPr>
        <p:spPr bwMode="auto">
          <a:xfrm>
            <a:off x="615950" y="1530349"/>
            <a:ext cx="8256588" cy="5083101"/>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endParaRPr lang="en-US" sz="1600">
              <a:latin typeface="Courier New" pitchFamily="49" charset="0"/>
              <a:cs typeface="Courier New" pitchFamily="49" charset="0"/>
            </a:endParaRPr>
          </a:p>
        </p:txBody>
      </p:sp>
      <p:sp>
        <p:nvSpPr>
          <p:cNvPr id="8" name="Date Placeholder 7"/>
          <p:cNvSpPr>
            <a:spLocks noGrp="1"/>
          </p:cNvSpPr>
          <p:nvPr>
            <p:ph type="dt" sz="half" idx="10"/>
          </p:nvPr>
        </p:nvSpPr>
        <p:spPr/>
        <p:txBody>
          <a:bodyPr/>
          <a:lstStyle/>
          <a:p>
            <a:pPr>
              <a:defRPr/>
            </a:pPr>
            <a:r>
              <a:rPr lang="en-US" smtClean="0"/>
              <a:t>1/9/2013</a:t>
            </a:r>
            <a:endParaRPr lang="en-US" dirty="0"/>
          </a:p>
        </p:txBody>
      </p:sp>
      <p:sp>
        <p:nvSpPr>
          <p:cNvPr id="10" name="Footer Placeholder 9"/>
          <p:cNvSpPr>
            <a:spLocks noGrp="1"/>
          </p:cNvSpPr>
          <p:nvPr>
            <p:ph type="ftr" sz="quarter" idx="12"/>
          </p:nvPr>
        </p:nvSpPr>
        <p:spPr/>
        <p:txBody>
          <a:bodyPr/>
          <a:lstStyle/>
          <a:p>
            <a:pPr>
              <a:defRPr/>
            </a:pPr>
            <a:r>
              <a:rPr lang="en-US" smtClean="0"/>
              <a:t>Bluespec at Beihang</a:t>
            </a:r>
            <a:endParaRPr lang="en-US" dirty="0"/>
          </a:p>
        </p:txBody>
      </p:sp>
      <p:sp>
        <p:nvSpPr>
          <p:cNvPr id="11" name="Slide Number Placeholder 10"/>
          <p:cNvSpPr>
            <a:spLocks noGrp="1"/>
          </p:cNvSpPr>
          <p:nvPr>
            <p:ph type="sldNum" sz="quarter" idx="11"/>
          </p:nvPr>
        </p:nvSpPr>
        <p:spPr/>
        <p:txBody>
          <a:bodyPr/>
          <a:lstStyle/>
          <a:p>
            <a:pPr>
              <a:defRPr/>
            </a:pPr>
            <a:fld id="{AF8DE962-9F3D-434C-AD0C-21A4956FF389}" type="slidenum">
              <a:rPr lang="en-US" smtClean="0"/>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4"/>
          <p:cNvSpPr>
            <a:spLocks noGrp="1" noChangeArrowheads="1"/>
          </p:cNvSpPr>
          <p:nvPr>
            <p:ph type="title" idx="4294967295"/>
          </p:nvPr>
        </p:nvSpPr>
        <p:spPr/>
        <p:txBody>
          <a:bodyPr/>
          <a:lstStyle/>
          <a:p>
            <a:pPr eaLnBrk="1" hangingPunct="1"/>
            <a:r>
              <a:rPr lang="en-US" sz="3600" dirty="0" smtClean="0"/>
              <a:t>Pipelined SMIPS (Princeton) – </a:t>
            </a:r>
            <a:r>
              <a:rPr lang="en-US" sz="2400" i="1" dirty="0" smtClean="0"/>
              <a:t>single rule, no wires (cont)</a:t>
            </a:r>
            <a:endParaRPr lang="en-US" sz="3600" dirty="0" smtClean="0"/>
          </a:p>
        </p:txBody>
      </p:sp>
      <p:sp>
        <p:nvSpPr>
          <p:cNvPr id="59394" name="Rectangle 3" descr="Rectangle: Click to edit Master text styles&#10;Second level&#10;Third level&#10;Fourth level&#10;Fifth level"/>
          <p:cNvSpPr txBox="1">
            <a:spLocks noChangeArrowheads="1"/>
          </p:cNvSpPr>
          <p:nvPr/>
        </p:nvSpPr>
        <p:spPr bwMode="auto">
          <a:xfrm>
            <a:off x="723900" y="1495425"/>
            <a:ext cx="8296275" cy="5048250"/>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r>
              <a:rPr lang="en-US" sz="1800" b="1" dirty="0" smtClean="0">
                <a:latin typeface="Courier New" pitchFamily="49" charset="0"/>
                <a:cs typeface="Courier New" pitchFamily="49" charset="0"/>
              </a:rPr>
              <a:t>   if</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isValid</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brTaken</a:t>
            </a: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begin</a:t>
            </a:r>
            <a:endParaRPr lang="en-US" sz="1800" dirty="0" smtClean="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sz="1800" dirty="0" smtClean="0">
                <a:latin typeface="Courier New" pitchFamily="49" charset="0"/>
                <a:cs typeface="Courier New" pitchFamily="49" charset="0"/>
              </a:rPr>
              <a:t>     pc &lt;= </a:t>
            </a:r>
            <a:r>
              <a:rPr lang="en-US" sz="1800" dirty="0" err="1" smtClean="0">
                <a:latin typeface="Courier New" pitchFamily="49" charset="0"/>
                <a:cs typeface="Courier New" pitchFamily="49" charset="0"/>
              </a:rPr>
              <a:t>fromMaybe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brTaken</a:t>
            </a:r>
            <a:r>
              <a:rPr lang="en-US" sz="1800" dirty="0" smtClean="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ir.clear</a:t>
            </a:r>
            <a:r>
              <a:rPr lang="en-US" sz="1800" dirty="0" smtClean="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sz="1800" b="1" dirty="0" smtClean="0">
                <a:latin typeface="Courier New" pitchFamily="49" charset="0"/>
                <a:cs typeface="Courier New" pitchFamily="49" charset="0"/>
              </a:rPr>
              <a:t>   end</a:t>
            </a:r>
          </a:p>
          <a:p>
            <a:pPr marL="342900" indent="-342900">
              <a:lnSpc>
                <a:spcPct val="90000"/>
              </a:lnSpc>
              <a:spcBef>
                <a:spcPct val="20000"/>
              </a:spcBef>
              <a:buClr>
                <a:schemeClr val="hlink"/>
              </a:buClr>
              <a:buSzPct val="110000"/>
              <a:buFont typeface="Wingdings" pitchFamily="2" charset="2"/>
              <a:buNone/>
            </a:pPr>
            <a:r>
              <a:rPr lang="en-US" sz="1800" b="1" dirty="0" smtClean="0">
                <a:latin typeface="Courier New" pitchFamily="49" charset="0"/>
                <a:cs typeface="Courier New" pitchFamily="49" charset="0"/>
              </a:rPr>
              <a:t>   else if</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ir.notFull</a:t>
            </a:r>
            <a:r>
              <a:rPr lang="en-US" sz="1800" dirty="0" smtClean="0">
                <a:latin typeface="Courier New" pitchFamily="49" charset="0"/>
                <a:cs typeface="Courier New" pitchFamily="49" charset="0"/>
              </a:rPr>
              <a:t> &amp;&amp; </a:t>
            </a:r>
            <a:r>
              <a:rPr lang="en-US" sz="1800" dirty="0" smtClean="0">
                <a:solidFill>
                  <a:srgbClr val="FF0000"/>
                </a:solidFill>
                <a:latin typeface="Courier New" pitchFamily="49" charset="0"/>
                <a:cs typeface="Courier New" pitchFamily="49" charset="0"/>
              </a:rPr>
              <a:t>!</a:t>
            </a:r>
            <a:r>
              <a:rPr lang="en-US" sz="1800" dirty="0" err="1" smtClean="0">
                <a:solidFill>
                  <a:srgbClr val="FF0000"/>
                </a:solidFill>
                <a:latin typeface="Courier New" pitchFamily="49" charset="0"/>
                <a:cs typeface="Courier New" pitchFamily="49" charset="0"/>
              </a:rPr>
              <a:t>memAcc</a:t>
            </a: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begin</a:t>
            </a:r>
          </a:p>
          <a:p>
            <a:pPr marL="342900" indent="-342900">
              <a:lnSpc>
                <a:spcPct val="90000"/>
              </a:lnSpc>
              <a:spcBef>
                <a:spcPct val="20000"/>
              </a:spcBef>
              <a:buClr>
                <a:schemeClr val="hlink"/>
              </a:buClr>
              <a:buSzPct val="110000"/>
              <a:buFont typeface="Wingdings" pitchFamily="2" charset="2"/>
              <a:buNone/>
            </a:pP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let</a:t>
            </a:r>
            <a:r>
              <a:rPr lang="en-US" sz="1800" dirty="0" smtClean="0">
                <a:latin typeface="Courier New" pitchFamily="49" charset="0"/>
                <a:cs typeface="Courier New" pitchFamily="49" charset="0"/>
              </a:rPr>
              <a:t> inst &lt;- mem.req(</a:t>
            </a:r>
          </a:p>
          <a:p>
            <a:pPr marL="342900" indent="-342900">
              <a:lnSpc>
                <a:spcPct val="90000"/>
              </a:lnSpc>
              <a:spcBef>
                <a:spcPct val="20000"/>
              </a:spcBef>
              <a:buClr>
                <a:schemeClr val="hlink"/>
              </a:buClr>
              <a:buSzPct val="110000"/>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MemReq</a:t>
            </a:r>
            <a:r>
              <a:rPr lang="en-US" sz="1800" dirty="0" smtClean="0">
                <a:latin typeface="Courier New" pitchFamily="49" charset="0"/>
                <a:cs typeface="Courier New" pitchFamily="49" charset="0"/>
              </a:rPr>
              <a:t>{op: Ld, </a:t>
            </a:r>
            <a:r>
              <a:rPr lang="en-US" sz="1800" dirty="0" err="1" smtClean="0">
                <a:latin typeface="Courier New" pitchFamily="49" charset="0"/>
                <a:cs typeface="Courier New" pitchFamily="49" charset="0"/>
              </a:rPr>
              <a:t>addr</a:t>
            </a:r>
            <a:r>
              <a:rPr lang="en-US" sz="1800" dirty="0" smtClean="0">
                <a:latin typeface="Courier New" pitchFamily="49" charset="0"/>
                <a:cs typeface="Courier New" pitchFamily="49" charset="0"/>
              </a:rPr>
              <a:t>: pc, data: ?});</a:t>
            </a:r>
          </a:p>
          <a:p>
            <a:pPr marL="342900" indent="-342900">
              <a:lnSpc>
                <a:spcPct val="90000"/>
              </a:lnSpc>
              <a:spcBef>
                <a:spcPct val="20000"/>
              </a:spcBef>
              <a:buClr>
                <a:schemeClr val="hlink"/>
              </a:buClr>
              <a:buSzPct val="110000"/>
              <a:buFont typeface="Wingdings" pitchFamily="2" charset="2"/>
              <a:buNone/>
            </a:pPr>
            <a:r>
              <a:rPr lang="en-US" sz="1800" dirty="0" smtClean="0">
                <a:latin typeface="Courier New" pitchFamily="49" charset="0"/>
                <a:cs typeface="Courier New" pitchFamily="49" charset="0"/>
              </a:rPr>
              <a:t>     ir.enq(TypeFetch2Decode{pc: pc, inst: inst});</a:t>
            </a:r>
          </a:p>
          <a:p>
            <a:pPr marL="342900" indent="-342900">
              <a:lnSpc>
                <a:spcPct val="90000"/>
              </a:lnSpc>
              <a:spcBef>
                <a:spcPct val="20000"/>
              </a:spcBef>
              <a:buClr>
                <a:schemeClr val="hlink"/>
              </a:buClr>
              <a:buSzPct val="110000"/>
              <a:buFont typeface="Wingdings" pitchFamily="2" charset="2"/>
              <a:buNone/>
            </a:pPr>
            <a:r>
              <a:rPr lang="en-US" sz="1800" dirty="0" smtClean="0">
                <a:latin typeface="Courier New" pitchFamily="49" charset="0"/>
                <a:cs typeface="Courier New" pitchFamily="49" charset="0"/>
              </a:rPr>
              <a:t>     pc &lt;= pc+4;</a:t>
            </a:r>
          </a:p>
          <a:p>
            <a:pPr marL="342900" indent="-342900">
              <a:lnSpc>
                <a:spcPct val="90000"/>
              </a:lnSpc>
              <a:spcBef>
                <a:spcPct val="20000"/>
              </a:spcBef>
              <a:buClr>
                <a:schemeClr val="hlink"/>
              </a:buClr>
              <a:buSzPct val="110000"/>
              <a:buFont typeface="Wingdings" pitchFamily="2" charset="2"/>
              <a:buNone/>
            </a:pPr>
            <a:r>
              <a:rPr lang="en-US" sz="1800" b="1" dirty="0" smtClean="0">
                <a:latin typeface="Courier New" pitchFamily="49" charset="0"/>
                <a:cs typeface="Courier New" pitchFamily="49" charset="0"/>
              </a:rPr>
              <a:t>   end </a:t>
            </a:r>
            <a:r>
              <a:rPr lang="en-US" sz="1800" b="1" dirty="0" smtClean="0">
                <a:solidFill>
                  <a:schemeClr val="tx1">
                    <a:lumMod val="40000"/>
                    <a:lumOff val="60000"/>
                  </a:schemeClr>
                </a:solidFill>
                <a:latin typeface="Courier New" pitchFamily="49" charset="0"/>
                <a:cs typeface="Courier New" pitchFamily="49" charset="0"/>
              </a:rPr>
              <a:t>else </a:t>
            </a:r>
            <a:r>
              <a:rPr lang="en-US" sz="1800" dirty="0" smtClean="0">
                <a:solidFill>
                  <a:schemeClr val="tx1">
                    <a:lumMod val="40000"/>
                    <a:lumOff val="60000"/>
                  </a:schemeClr>
                </a:solidFill>
                <a:latin typeface="Courier New" pitchFamily="49" charset="0"/>
                <a:cs typeface="Courier New" pitchFamily="49" charset="0"/>
              </a:rPr>
              <a:t>pc &lt;= pc;</a:t>
            </a:r>
            <a:endParaRPr lang="en-US" sz="1800" b="1" dirty="0" smtClean="0">
              <a:solidFill>
                <a:schemeClr val="tx1">
                  <a:lumMod val="40000"/>
                  <a:lumOff val="60000"/>
                </a:schemeClr>
              </a:solidFill>
              <a:latin typeface="Courier New" pitchFamily="49" charset="0"/>
              <a:cs typeface="Courier New" pitchFamily="49" charset="0"/>
            </a:endParaRPr>
          </a:p>
          <a:p>
            <a:pPr>
              <a:spcBef>
                <a:spcPct val="20000"/>
              </a:spcBef>
              <a:buClr>
                <a:schemeClr val="hlink"/>
              </a:buClr>
              <a:buSzPct val="110000"/>
              <a:buFont typeface="Wingdings" pitchFamily="2" charset="2"/>
              <a:buNone/>
            </a:pPr>
            <a:r>
              <a:rPr lang="en-US" sz="1800"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endrule</a:t>
            </a:r>
            <a:endParaRPr lang="en-US" sz="1800" b="1" dirty="0" smtClean="0">
              <a:latin typeface="Courier New" pitchFamily="49" charset="0"/>
              <a:cs typeface="Courier New" pitchFamily="49" charset="0"/>
            </a:endParaRPr>
          </a:p>
          <a:p>
            <a:pPr>
              <a:spcBef>
                <a:spcPct val="20000"/>
              </a:spcBef>
              <a:buClr>
                <a:schemeClr val="hlink"/>
              </a:buClr>
              <a:buSzPct val="110000"/>
              <a:buFont typeface="Wingdings" pitchFamily="2" charset="2"/>
              <a:buNone/>
            </a:pPr>
            <a:r>
              <a:rPr lang="en-US" sz="1800" b="1" dirty="0" err="1" smtClean="0">
                <a:latin typeface="Courier New" pitchFamily="49" charset="0"/>
                <a:cs typeface="Courier New" pitchFamily="49" charset="0"/>
              </a:rPr>
              <a:t>endmodule</a:t>
            </a:r>
            <a:endParaRPr lang="en-US" sz="1800" b="1" dirty="0">
              <a:latin typeface="Courier New" pitchFamily="49" charset="0"/>
              <a:cs typeface="Courier New" pitchFamily="49" charset="0"/>
            </a:endParaRPr>
          </a:p>
        </p:txBody>
      </p:sp>
      <p:sp>
        <p:nvSpPr>
          <p:cNvPr id="59395" name="Rectangle 3" descr="Rectangle: Click to edit Master text styles&#10;Second level&#10;Third level&#10;Fourth level&#10;Fifth level"/>
          <p:cNvSpPr txBox="1">
            <a:spLocks noChangeArrowheads="1"/>
          </p:cNvSpPr>
          <p:nvPr/>
        </p:nvSpPr>
        <p:spPr bwMode="auto">
          <a:xfrm>
            <a:off x="615950" y="1530349"/>
            <a:ext cx="8256588" cy="5083101"/>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endParaRPr lang="en-US" sz="1600">
              <a:latin typeface="Courier New" pitchFamily="49" charset="0"/>
              <a:cs typeface="Courier New" pitchFamily="49" charset="0"/>
            </a:endParaRPr>
          </a:p>
        </p:txBody>
      </p:sp>
      <p:sp>
        <p:nvSpPr>
          <p:cNvPr id="19" name="TextBox 18"/>
          <p:cNvSpPr txBox="1"/>
          <p:nvPr/>
        </p:nvSpPr>
        <p:spPr>
          <a:xfrm>
            <a:off x="244550" y="1594883"/>
            <a:ext cx="348172" cy="400110"/>
          </a:xfrm>
          <a:prstGeom prst="rect">
            <a:avLst/>
          </a:prstGeom>
          <a:noFill/>
          <a:ln>
            <a:solidFill>
              <a:schemeClr val="tx1"/>
            </a:solidFill>
          </a:ln>
        </p:spPr>
        <p:txBody>
          <a:bodyPr wrap="none" rtlCol="0">
            <a:spAutoFit/>
          </a:bodyPr>
          <a:lstStyle/>
          <a:p>
            <a:r>
              <a:rPr lang="en-US" dirty="0" smtClean="0"/>
              <a:t>2</a:t>
            </a:r>
            <a:endParaRPr lang="en-US" dirty="0"/>
          </a:p>
        </p:txBody>
      </p:sp>
      <p:sp>
        <p:nvSpPr>
          <p:cNvPr id="9" name="Date Placeholder 8"/>
          <p:cNvSpPr>
            <a:spLocks noGrp="1"/>
          </p:cNvSpPr>
          <p:nvPr>
            <p:ph type="dt" sz="half" idx="10"/>
          </p:nvPr>
        </p:nvSpPr>
        <p:spPr/>
        <p:txBody>
          <a:bodyPr/>
          <a:lstStyle/>
          <a:p>
            <a:pPr>
              <a:defRPr/>
            </a:pPr>
            <a:r>
              <a:rPr lang="en-US" smtClean="0"/>
              <a:t>1/9/2013</a:t>
            </a:r>
            <a:endParaRPr lang="en-US" dirty="0"/>
          </a:p>
        </p:txBody>
      </p:sp>
      <p:sp>
        <p:nvSpPr>
          <p:cNvPr id="14" name="Footer Placeholder 13"/>
          <p:cNvSpPr>
            <a:spLocks noGrp="1"/>
          </p:cNvSpPr>
          <p:nvPr>
            <p:ph type="ftr" sz="quarter" idx="12"/>
          </p:nvPr>
        </p:nvSpPr>
        <p:spPr/>
        <p:txBody>
          <a:bodyPr/>
          <a:lstStyle/>
          <a:p>
            <a:pPr>
              <a:defRPr/>
            </a:pPr>
            <a:r>
              <a:rPr lang="en-US" smtClean="0"/>
              <a:t>Bluespec at Beihang</a:t>
            </a:r>
            <a:endParaRPr lang="en-US" dirty="0"/>
          </a:p>
        </p:txBody>
      </p:sp>
      <p:sp>
        <p:nvSpPr>
          <p:cNvPr id="11" name="Slide Number Placeholder 10"/>
          <p:cNvSpPr>
            <a:spLocks noGrp="1"/>
          </p:cNvSpPr>
          <p:nvPr>
            <p:ph type="sldNum" sz="quarter" idx="11"/>
          </p:nvPr>
        </p:nvSpPr>
        <p:spPr/>
        <p:txBody>
          <a:bodyPr/>
          <a:lstStyle/>
          <a:p>
            <a:pPr>
              <a:defRPr/>
            </a:pPr>
            <a:fld id="{AF8DE962-9F3D-434C-AD0C-21A4956FF389}" type="slidenum">
              <a:rPr lang="en-US" smtClean="0"/>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issues</a:t>
            </a:r>
            <a:endParaRPr lang="en-US" dirty="0"/>
          </a:p>
        </p:txBody>
      </p:sp>
      <p:sp>
        <p:nvSpPr>
          <p:cNvPr id="7" name="Content Placeholder 6"/>
          <p:cNvSpPr>
            <a:spLocks noGrp="1"/>
          </p:cNvSpPr>
          <p:nvPr>
            <p:ph idx="1"/>
          </p:nvPr>
        </p:nvSpPr>
        <p:spPr>
          <a:xfrm>
            <a:off x="625549" y="1522228"/>
            <a:ext cx="7772400" cy="4984898"/>
          </a:xfrm>
        </p:spPr>
        <p:txBody>
          <a:bodyPr/>
          <a:lstStyle/>
          <a:p>
            <a:r>
              <a:rPr lang="en-US" sz="2800" dirty="0" smtClean="0"/>
              <a:t>For this code to work the BSV compiler needs to figure out that mem.req port is not being used by two different actions concurrently!</a:t>
            </a:r>
          </a:p>
          <a:p>
            <a:pPr lvl="1"/>
            <a:r>
              <a:rPr lang="en-US" sz="2400" dirty="0" smtClean="0"/>
              <a:t>Indeed the compiler is able to figure out that </a:t>
            </a:r>
            <a:r>
              <a:rPr lang="en-US" sz="2400" dirty="0" err="1" smtClean="0"/>
              <a:t>memAcc</a:t>
            </a:r>
            <a:r>
              <a:rPr lang="en-US" sz="2400" dirty="0" smtClean="0"/>
              <a:t> makes the two uses of mem.req disjoint</a:t>
            </a:r>
          </a:p>
          <a:p>
            <a:r>
              <a:rPr lang="en-US" sz="2800" dirty="0" smtClean="0"/>
              <a:t>Removing synthesis boundary from </a:t>
            </a:r>
            <a:r>
              <a:rPr lang="en-US" sz="2800" dirty="0" err="1" smtClean="0"/>
              <a:t>mem</a:t>
            </a:r>
            <a:r>
              <a:rPr lang="en-US" sz="2800" dirty="0" smtClean="0"/>
              <a:t> automatically duplicates the port and makes the conflict disappear (</a:t>
            </a:r>
            <a:r>
              <a:rPr lang="en-US" sz="2800" i="1" dirty="0" smtClean="0"/>
              <a:t>not quite Princeton</a:t>
            </a:r>
            <a:r>
              <a:rPr lang="en-US" sz="2800" dirty="0" smtClean="0"/>
              <a:t>)</a:t>
            </a:r>
          </a:p>
        </p:txBody>
      </p:sp>
      <p:sp>
        <p:nvSpPr>
          <p:cNvPr id="11" name="Date Placeholder 10"/>
          <p:cNvSpPr>
            <a:spLocks noGrp="1"/>
          </p:cNvSpPr>
          <p:nvPr>
            <p:ph type="dt" sz="half" idx="10"/>
          </p:nvPr>
        </p:nvSpPr>
        <p:spPr/>
        <p:txBody>
          <a:bodyPr/>
          <a:lstStyle/>
          <a:p>
            <a:pPr>
              <a:defRPr/>
            </a:pPr>
            <a:r>
              <a:rPr lang="en-US" smtClean="0"/>
              <a:t>1/9/2013</a:t>
            </a:r>
            <a:endParaRPr lang="en-US" dirty="0"/>
          </a:p>
        </p:txBody>
      </p:sp>
      <p:sp>
        <p:nvSpPr>
          <p:cNvPr id="13" name="Footer Placeholder 12"/>
          <p:cNvSpPr>
            <a:spLocks noGrp="1"/>
          </p:cNvSpPr>
          <p:nvPr>
            <p:ph type="ftr" sz="quarter" idx="12"/>
          </p:nvPr>
        </p:nvSpPr>
        <p:spPr/>
        <p:txBody>
          <a:bodyPr/>
          <a:lstStyle/>
          <a:p>
            <a:pPr>
              <a:defRPr/>
            </a:pPr>
            <a:r>
              <a:rPr lang="en-US" smtClean="0"/>
              <a:t>Bluespec at Beihang</a:t>
            </a:r>
            <a:endParaRPr lang="en-US" dirty="0"/>
          </a:p>
        </p:txBody>
      </p:sp>
      <p:sp>
        <p:nvSpPr>
          <p:cNvPr id="8" name="Slide Number Placeholder 7"/>
          <p:cNvSpPr>
            <a:spLocks noGrp="1"/>
          </p:cNvSpPr>
          <p:nvPr>
            <p:ph type="sldNum" sz="quarter" idx="11"/>
          </p:nvPr>
        </p:nvSpPr>
        <p:spPr/>
        <p:txBody>
          <a:bodyPr/>
          <a:lstStyle/>
          <a:p>
            <a:pPr>
              <a:defRPr/>
            </a:pPr>
            <a:fld id="{D02EE386-C9BD-4FB7-9577-6096B5320EC4}" type="slidenum">
              <a:rPr lang="en-US" smtClean="0"/>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Killing fetched instructions</a:t>
            </a:r>
            <a:endParaRPr lang="en-US" dirty="0"/>
          </a:p>
        </p:txBody>
      </p:sp>
      <p:sp>
        <p:nvSpPr>
          <p:cNvPr id="3" name="Content Placeholder 2"/>
          <p:cNvSpPr>
            <a:spLocks noGrp="1"/>
          </p:cNvSpPr>
          <p:nvPr>
            <p:ph idx="1"/>
          </p:nvPr>
        </p:nvSpPr>
        <p:spPr>
          <a:xfrm>
            <a:off x="614915" y="1522229"/>
            <a:ext cx="7772400" cy="4114800"/>
          </a:xfrm>
        </p:spPr>
        <p:txBody>
          <a:bodyPr/>
          <a:lstStyle/>
          <a:p>
            <a:pPr lvl="1"/>
            <a:endParaRPr lang="en-US" sz="2000" dirty="0" smtClean="0"/>
          </a:p>
          <a:p>
            <a:r>
              <a:rPr lang="en-US" sz="2400" dirty="0" smtClean="0"/>
              <a:t>Our simple solution is not enough if the design permitted us to have outstanding instruction requests in the fetch stage</a:t>
            </a:r>
          </a:p>
          <a:p>
            <a:pPr lvl="1"/>
            <a:r>
              <a:rPr lang="en-US" sz="2000" dirty="0" smtClean="0"/>
              <a:t>A solution in terms of “</a:t>
            </a:r>
            <a:r>
              <a:rPr lang="en-US" sz="2000" i="1" dirty="0" smtClean="0"/>
              <a:t>epochs”</a:t>
            </a:r>
            <a:r>
              <a:rPr lang="en-US" sz="2000" dirty="0" smtClean="0"/>
              <a:t> </a:t>
            </a:r>
            <a:endParaRPr lang="en-US" sz="2000" dirty="0"/>
          </a:p>
        </p:txBody>
      </p:sp>
      <p:sp>
        <p:nvSpPr>
          <p:cNvPr id="7" name="TextBox 6"/>
          <p:cNvSpPr txBox="1"/>
          <p:nvPr/>
        </p:nvSpPr>
        <p:spPr>
          <a:xfrm>
            <a:off x="4805917" y="4433776"/>
            <a:ext cx="2747868" cy="400110"/>
          </a:xfrm>
          <a:prstGeom prst="rect">
            <a:avLst/>
          </a:prstGeom>
          <a:noFill/>
        </p:spPr>
        <p:txBody>
          <a:bodyPr wrap="none" rtlCol="0">
            <a:spAutoFit/>
          </a:bodyPr>
          <a:lstStyle/>
          <a:p>
            <a:r>
              <a:rPr lang="en-US" i="1" dirty="0" smtClean="0"/>
              <a:t>Next lecture Epochs</a:t>
            </a:r>
            <a:endParaRPr lang="en-US" i="1" dirty="0"/>
          </a:p>
        </p:txBody>
      </p:sp>
      <p:sp>
        <p:nvSpPr>
          <p:cNvPr id="11" name="Date Placeholder 10"/>
          <p:cNvSpPr>
            <a:spLocks noGrp="1"/>
          </p:cNvSpPr>
          <p:nvPr>
            <p:ph type="dt" sz="half" idx="10"/>
          </p:nvPr>
        </p:nvSpPr>
        <p:spPr/>
        <p:txBody>
          <a:bodyPr/>
          <a:lstStyle/>
          <a:p>
            <a:pPr>
              <a:defRPr/>
            </a:pPr>
            <a:r>
              <a:rPr lang="en-US" smtClean="0"/>
              <a:t>1/9/2013</a:t>
            </a:r>
            <a:endParaRPr lang="en-US" dirty="0"/>
          </a:p>
        </p:txBody>
      </p:sp>
      <p:sp>
        <p:nvSpPr>
          <p:cNvPr id="13" name="Footer Placeholder 12"/>
          <p:cNvSpPr>
            <a:spLocks noGrp="1"/>
          </p:cNvSpPr>
          <p:nvPr>
            <p:ph type="ftr" sz="quarter" idx="12"/>
          </p:nvPr>
        </p:nvSpPr>
        <p:spPr/>
        <p:txBody>
          <a:bodyPr/>
          <a:lstStyle/>
          <a:p>
            <a:pPr>
              <a:defRPr/>
            </a:pPr>
            <a:r>
              <a:rPr lang="en-US" smtClean="0"/>
              <a:t>Bluespec at Beihang</a:t>
            </a:r>
            <a:endParaRPr lang="en-US" dirty="0"/>
          </a:p>
        </p:txBody>
      </p:sp>
      <p:sp>
        <p:nvSpPr>
          <p:cNvPr id="8" name="Slide Number Placeholder 7"/>
          <p:cNvSpPr>
            <a:spLocks noGrp="1"/>
          </p:cNvSpPr>
          <p:nvPr>
            <p:ph type="sldNum" sz="quarter" idx="11"/>
          </p:nvPr>
        </p:nvSpPr>
        <p:spPr/>
        <p:txBody>
          <a:bodyPr/>
          <a:lstStyle/>
          <a:p>
            <a:pPr>
              <a:defRPr/>
            </a:pPr>
            <a:fld id="{D02EE386-C9BD-4FB7-9577-6096B5320EC4}" type="slidenum">
              <a:rPr lang="en-US" smtClean="0"/>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p:txBody>
          <a:bodyPr/>
          <a:lstStyle/>
          <a:p>
            <a:r>
              <a:rPr lang="en-US" smtClean="0"/>
              <a:t>Additional Types</a:t>
            </a:r>
          </a:p>
        </p:txBody>
      </p:sp>
      <p:sp>
        <p:nvSpPr>
          <p:cNvPr id="29698" name="TextBox 6"/>
          <p:cNvSpPr txBox="1">
            <a:spLocks noChangeArrowheads="1"/>
          </p:cNvSpPr>
          <p:nvPr/>
        </p:nvSpPr>
        <p:spPr bwMode="auto">
          <a:xfrm>
            <a:off x="609600" y="1512888"/>
            <a:ext cx="8515350" cy="2376487"/>
          </a:xfrm>
          <a:prstGeom prst="rect">
            <a:avLst/>
          </a:prstGeom>
          <a:noFill/>
          <a:ln w="9525">
            <a:noFill/>
            <a:miter lim="800000"/>
            <a:headEnd/>
            <a:tailEnd/>
          </a:ln>
        </p:spPr>
        <p:txBody>
          <a:bodyPr>
            <a:spAutoFit/>
          </a:bodyPr>
          <a:lstStyle/>
          <a:p>
            <a:pPr>
              <a:lnSpc>
                <a:spcPct val="90000"/>
              </a:lnSpc>
              <a:spcBef>
                <a:spcPct val="20000"/>
              </a:spcBef>
              <a:buClr>
                <a:schemeClr val="hlink"/>
              </a:buClr>
              <a:buSzPct val="110000"/>
              <a:buFont typeface="Wingdings" pitchFamily="2" charset="2"/>
              <a:buNone/>
            </a:pPr>
            <a:r>
              <a:rPr lang="en-US" b="1">
                <a:latin typeface="Courier New" pitchFamily="49" charset="0"/>
                <a:cs typeface="Courier New" pitchFamily="49" charset="0"/>
              </a:rPr>
              <a:t>typedef</a:t>
            </a:r>
            <a:r>
              <a:rPr lang="en-US">
                <a:latin typeface="Courier New" pitchFamily="49" charset="0"/>
                <a:cs typeface="Courier New" pitchFamily="49" charset="0"/>
              </a:rPr>
              <a:t> struct {</a:t>
            </a:r>
          </a:p>
          <a:p>
            <a:pPr>
              <a:lnSpc>
                <a:spcPct val="90000"/>
              </a:lnSpc>
              <a:spcBef>
                <a:spcPct val="20000"/>
              </a:spcBef>
              <a:buClr>
                <a:schemeClr val="hlink"/>
              </a:buClr>
              <a:buSzPct val="110000"/>
              <a:buFont typeface="Wingdings" pitchFamily="2" charset="2"/>
              <a:buNone/>
            </a:pPr>
            <a:r>
              <a:rPr lang="en-US">
                <a:latin typeface="Courier New" pitchFamily="49" charset="0"/>
                <a:cs typeface="Courier New" pitchFamily="49" charset="0"/>
              </a:rPr>
              <a:t>  Addr pc;</a:t>
            </a:r>
          </a:p>
          <a:p>
            <a:pPr>
              <a:lnSpc>
                <a:spcPct val="90000"/>
              </a:lnSpc>
              <a:spcBef>
                <a:spcPct val="20000"/>
              </a:spcBef>
              <a:buClr>
                <a:schemeClr val="hlink"/>
              </a:buClr>
              <a:buSzPct val="110000"/>
              <a:buFont typeface="Wingdings" pitchFamily="2" charset="2"/>
              <a:buNone/>
            </a:pPr>
            <a:r>
              <a:rPr lang="en-US">
                <a:latin typeface="Courier New" pitchFamily="49" charset="0"/>
                <a:cs typeface="Courier New" pitchFamily="49" charset="0"/>
              </a:rPr>
              <a:t>  Bit#(32) inst;</a:t>
            </a:r>
          </a:p>
          <a:p>
            <a:pPr>
              <a:lnSpc>
                <a:spcPct val="90000"/>
              </a:lnSpc>
              <a:spcBef>
                <a:spcPct val="20000"/>
              </a:spcBef>
              <a:buClr>
                <a:schemeClr val="hlink"/>
              </a:buClr>
              <a:buSzPct val="110000"/>
              <a:buFont typeface="Wingdings" pitchFamily="2" charset="2"/>
              <a:buNone/>
            </a:pPr>
            <a:r>
              <a:rPr lang="en-US">
                <a:latin typeface="Courier New" pitchFamily="49" charset="0"/>
                <a:cs typeface="Courier New" pitchFamily="49" charset="0"/>
              </a:rPr>
              <a:t>} TypeFetch2Decode </a:t>
            </a:r>
            <a:r>
              <a:rPr lang="en-US" b="1">
                <a:latin typeface="Courier New" pitchFamily="49" charset="0"/>
                <a:cs typeface="Courier New" pitchFamily="49" charset="0"/>
              </a:rPr>
              <a:t>deriving </a:t>
            </a:r>
            <a:r>
              <a:rPr lang="en-US">
                <a:latin typeface="Courier New" pitchFamily="49" charset="0"/>
                <a:cs typeface="Courier New" pitchFamily="49" charset="0"/>
              </a:rPr>
              <a:t>(Bits, Eq);</a:t>
            </a:r>
          </a:p>
          <a:p>
            <a:pPr>
              <a:lnSpc>
                <a:spcPct val="90000"/>
              </a:lnSpc>
              <a:spcBef>
                <a:spcPct val="20000"/>
              </a:spcBef>
              <a:buClr>
                <a:schemeClr val="hlink"/>
              </a:buClr>
              <a:buSzPct val="110000"/>
              <a:buFont typeface="Wingdings" pitchFamily="2" charset="2"/>
              <a:buNone/>
            </a:pPr>
            <a:endParaRPr lang="en-US">
              <a:latin typeface="Courier New" pitchFamily="49" charset="0"/>
              <a:cs typeface="Courier New" pitchFamily="49" charset="0"/>
            </a:endParaRPr>
          </a:p>
          <a:p>
            <a:pPr>
              <a:lnSpc>
                <a:spcPct val="90000"/>
              </a:lnSpc>
              <a:spcBef>
                <a:spcPct val="20000"/>
              </a:spcBef>
              <a:buClr>
                <a:schemeClr val="hlink"/>
              </a:buClr>
              <a:buSzPct val="110000"/>
              <a:buFont typeface="Wingdings" pitchFamily="2" charset="2"/>
              <a:buNone/>
            </a:pPr>
            <a:r>
              <a:rPr lang="en-US" b="1">
                <a:latin typeface="Courier New" pitchFamily="49" charset="0"/>
                <a:cs typeface="Courier New" pitchFamily="49" charset="0"/>
              </a:rPr>
              <a:t>typedef</a:t>
            </a:r>
            <a:r>
              <a:rPr lang="en-US">
                <a:latin typeface="Courier New" pitchFamily="49" charset="0"/>
                <a:cs typeface="Courier New" pitchFamily="49" charset="0"/>
              </a:rPr>
              <a:t> enum {Fetch, Execute}</a:t>
            </a:r>
          </a:p>
          <a:p>
            <a:pPr>
              <a:lnSpc>
                <a:spcPct val="90000"/>
              </a:lnSpc>
              <a:spcBef>
                <a:spcPct val="20000"/>
              </a:spcBef>
              <a:buClr>
                <a:schemeClr val="hlink"/>
              </a:buClr>
              <a:buSzPct val="110000"/>
              <a:buFont typeface="Wingdings" pitchFamily="2" charset="2"/>
              <a:buNone/>
            </a:pPr>
            <a:r>
              <a:rPr lang="en-US">
                <a:latin typeface="Courier New" pitchFamily="49" charset="0"/>
                <a:cs typeface="Courier New" pitchFamily="49" charset="0"/>
              </a:rPr>
              <a:t>        TypeStage </a:t>
            </a:r>
            <a:r>
              <a:rPr lang="en-US" b="1">
                <a:latin typeface="Courier New" pitchFamily="49" charset="0"/>
                <a:cs typeface="Courier New" pitchFamily="49" charset="0"/>
              </a:rPr>
              <a:t>deriving </a:t>
            </a:r>
            <a:r>
              <a:rPr lang="en-US">
                <a:latin typeface="Courier New" pitchFamily="49" charset="0"/>
                <a:cs typeface="Courier New" pitchFamily="49" charset="0"/>
              </a:rPr>
              <a:t>(Bits, Eq);</a:t>
            </a:r>
          </a:p>
        </p:txBody>
      </p:sp>
      <p:sp>
        <p:nvSpPr>
          <p:cNvPr id="49156" name="Date Placeholder 9"/>
          <p:cNvSpPr txBox="1">
            <a:spLocks noGrp="1"/>
          </p:cNvSpPr>
          <p:nvPr/>
        </p:nvSpPr>
        <p:spPr bwMode="auto">
          <a:xfrm>
            <a:off x="0" y="6400800"/>
            <a:ext cx="1905000" cy="457200"/>
          </a:xfrm>
          <a:prstGeom prst="rect">
            <a:avLst/>
          </a:prstGeom>
          <a:noFill/>
          <a:ln w="9525">
            <a:noFill/>
            <a:miter lim="800000"/>
            <a:headEnd/>
            <a:tailEnd/>
          </a:ln>
        </p:spPr>
        <p:txBody>
          <a:bodyPr anchor="b"/>
          <a:lstStyle/>
          <a:p>
            <a:r>
              <a:rPr lang="en-US" sz="1200"/>
              <a:t>March 5, 2012</a:t>
            </a:r>
          </a:p>
        </p:txBody>
      </p:sp>
      <p:sp>
        <p:nvSpPr>
          <p:cNvPr id="49157" name="Slide Number Placeholder 10"/>
          <p:cNvSpPr txBox="1">
            <a:spLocks noGrp="1"/>
          </p:cNvSpPr>
          <p:nvPr/>
        </p:nvSpPr>
        <p:spPr bwMode="auto">
          <a:xfrm>
            <a:off x="7239000" y="6400800"/>
            <a:ext cx="1905000" cy="457200"/>
          </a:xfrm>
          <a:prstGeom prst="rect">
            <a:avLst/>
          </a:prstGeom>
          <a:noFill/>
          <a:ln w="9525">
            <a:noFill/>
            <a:miter lim="800000"/>
            <a:headEnd/>
            <a:tailEnd/>
          </a:ln>
        </p:spPr>
        <p:txBody>
          <a:bodyPr anchor="b"/>
          <a:lstStyle/>
          <a:p>
            <a:pPr algn="r"/>
            <a:fld id="{08858CEA-5CDC-4EBB-8D3E-59E8E0C96F3E}" type="slidenum">
              <a:rPr lang="en-US" sz="1400" smtClean="0"/>
              <a:pPr algn="r"/>
              <a:t>4</a:t>
            </a:fld>
            <a:endParaRPr lang="en-US" sz="1400" dirty="0"/>
          </a:p>
        </p:txBody>
      </p:sp>
      <p:sp>
        <p:nvSpPr>
          <p:cNvPr id="49158" name="Footer Placeholder 11"/>
          <p:cNvSpPr txBox="1">
            <a:spLocks noGrp="1"/>
          </p:cNvSpPr>
          <p:nvPr/>
        </p:nvSpPr>
        <p:spPr bwMode="auto">
          <a:xfrm>
            <a:off x="3098800" y="6400800"/>
            <a:ext cx="2895600" cy="457200"/>
          </a:xfrm>
          <a:prstGeom prst="rect">
            <a:avLst/>
          </a:prstGeom>
          <a:noFill/>
          <a:ln w="9525">
            <a:noFill/>
            <a:miter lim="800000"/>
            <a:headEnd/>
            <a:tailEnd/>
          </a:ln>
        </p:spPr>
        <p:txBody>
          <a:bodyPr anchor="b"/>
          <a:lstStyle/>
          <a:p>
            <a:pPr algn="ctr"/>
            <a:r>
              <a:rPr lang="en-US" sz="1400">
                <a:latin typeface="Tahoma" pitchFamily="34" charset="0"/>
              </a:rPr>
              <a:t>http://csg.csail.mit.edu/6.S078</a:t>
            </a:r>
          </a:p>
        </p:txBody>
      </p:sp>
      <p:sp>
        <p:nvSpPr>
          <p:cNvPr id="10" name="Date Placeholder 9"/>
          <p:cNvSpPr>
            <a:spLocks noGrp="1"/>
          </p:cNvSpPr>
          <p:nvPr>
            <p:ph type="dt" sz="half" idx="10"/>
          </p:nvPr>
        </p:nvSpPr>
        <p:spPr/>
        <p:txBody>
          <a:bodyPr/>
          <a:lstStyle/>
          <a:p>
            <a:pPr>
              <a:defRPr/>
            </a:pPr>
            <a:r>
              <a:rPr lang="en-US" smtClean="0"/>
              <a:t>1/9/2013</a:t>
            </a:r>
            <a:endParaRPr lang="en-US" dirty="0"/>
          </a:p>
        </p:txBody>
      </p:sp>
      <p:sp>
        <p:nvSpPr>
          <p:cNvPr id="12" name="Footer Placeholder 11"/>
          <p:cNvSpPr>
            <a:spLocks noGrp="1"/>
          </p:cNvSpPr>
          <p:nvPr>
            <p:ph type="ftr" sz="quarter" idx="12"/>
          </p:nvPr>
        </p:nvSpPr>
        <p:spPr/>
        <p:txBody>
          <a:bodyPr/>
          <a:lstStyle/>
          <a:p>
            <a:pPr>
              <a:defRPr/>
            </a:pPr>
            <a:r>
              <a:rPr lang="en-US" smtClean="0"/>
              <a:t>Bluespec at Beihang</a:t>
            </a:r>
            <a:endParaRPr lang="en-US" dirty="0"/>
          </a:p>
        </p:txBody>
      </p:sp>
      <p:sp>
        <p:nvSpPr>
          <p:cNvPr id="13" name="Slide Number Placeholder 12"/>
          <p:cNvSpPr>
            <a:spLocks noGrp="1"/>
          </p:cNvSpPr>
          <p:nvPr>
            <p:ph type="sldNum" sz="quarter" idx="11"/>
          </p:nvPr>
        </p:nvSpPr>
        <p:spPr/>
        <p:txBody>
          <a:bodyPr/>
          <a:lstStyle/>
          <a:p>
            <a:pPr>
              <a:defRPr/>
            </a:pPr>
            <a:fld id="{AF8DE962-9F3D-434C-AD0C-21A4956FF389}"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4"/>
          <p:cNvSpPr>
            <a:spLocks noGrp="1" noChangeArrowheads="1"/>
          </p:cNvSpPr>
          <p:nvPr>
            <p:ph type="title"/>
          </p:nvPr>
        </p:nvSpPr>
        <p:spPr/>
        <p:txBody>
          <a:bodyPr/>
          <a:lstStyle/>
          <a:p>
            <a:pPr eaLnBrk="1" hangingPunct="1"/>
            <a:r>
              <a:rPr lang="en-US" sz="3600" smtClean="0"/>
              <a:t>Two-Cycle SMIPS</a:t>
            </a:r>
            <a:endParaRPr lang="en-US" sz="2800" smtClean="0"/>
          </a:p>
        </p:txBody>
      </p:sp>
      <p:sp>
        <p:nvSpPr>
          <p:cNvPr id="34818" name="Rectangle 3" descr="Rectangle: Click to edit Master text styles&#10;Second level&#10;Third level&#10;Fourth level&#10;Fifth level"/>
          <p:cNvSpPr txBox="1">
            <a:spLocks noChangeArrowheads="1"/>
          </p:cNvSpPr>
          <p:nvPr/>
        </p:nvSpPr>
        <p:spPr bwMode="auto">
          <a:xfrm>
            <a:off x="600075" y="1552575"/>
            <a:ext cx="8543925" cy="5010150"/>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r>
              <a:rPr lang="en-US" b="1" dirty="0">
                <a:latin typeface="Courier New" pitchFamily="49" charset="0"/>
                <a:cs typeface="Courier New" pitchFamily="49" charset="0"/>
              </a:rPr>
              <a:t>module</a:t>
            </a:r>
            <a:r>
              <a:rPr lang="en-US" dirty="0">
                <a:latin typeface="Courier New" pitchFamily="49" charset="0"/>
                <a:cs typeface="Courier New" pitchFamily="49" charset="0"/>
              </a:rPr>
              <a:t> </a:t>
            </a:r>
            <a:r>
              <a:rPr lang="en-US" dirty="0" err="1">
                <a:latin typeface="Courier New" pitchFamily="49" charset="0"/>
                <a:cs typeface="Courier New" pitchFamily="49" charset="0"/>
              </a:rPr>
              <a:t>mkProc</a:t>
            </a:r>
            <a:r>
              <a:rPr lang="en-US" dirty="0">
                <a:latin typeface="Courier New" pitchFamily="49" charset="0"/>
                <a:cs typeface="Courier New" pitchFamily="49" charset="0"/>
              </a:rPr>
              <a:t>(</a:t>
            </a:r>
            <a:r>
              <a:rPr lang="en-US" dirty="0" err="1">
                <a:latin typeface="Courier New" pitchFamily="49" charset="0"/>
                <a:cs typeface="Courier New" pitchFamily="49" charset="0"/>
              </a:rPr>
              <a:t>Proc</a:t>
            </a:r>
            <a:r>
              <a:rPr lang="en-US" dirty="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Reg</a:t>
            </a:r>
            <a:r>
              <a:rPr lang="en-US" dirty="0">
                <a:latin typeface="Courier New" pitchFamily="49" charset="0"/>
                <a:cs typeface="Courier New" pitchFamily="49" charset="0"/>
              </a:rPr>
              <a:t>#(</a:t>
            </a:r>
            <a:r>
              <a:rPr lang="en-US" dirty="0" err="1">
                <a:latin typeface="Courier New" pitchFamily="49" charset="0"/>
                <a:cs typeface="Courier New" pitchFamily="49" charset="0"/>
              </a:rPr>
              <a:t>Addr</a:t>
            </a:r>
            <a:r>
              <a:rPr lang="en-US" dirty="0">
                <a:latin typeface="Courier New" pitchFamily="49" charset="0"/>
                <a:cs typeface="Courier New" pitchFamily="49" charset="0"/>
              </a:rPr>
              <a:t>)  pc &lt;- </a:t>
            </a:r>
            <a:r>
              <a:rPr lang="en-US" dirty="0" err="1">
                <a:latin typeface="Courier New" pitchFamily="49" charset="0"/>
                <a:cs typeface="Courier New" pitchFamily="49" charset="0"/>
              </a:rPr>
              <a:t>mkRegU</a:t>
            </a:r>
            <a:r>
              <a:rPr lang="en-US" dirty="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RFile</a:t>
            </a:r>
            <a:r>
              <a:rPr lang="en-US" dirty="0">
                <a:latin typeface="Courier New" pitchFamily="49" charset="0"/>
                <a:cs typeface="Courier New" pitchFamily="49" charset="0"/>
              </a:rPr>
              <a:t>       </a:t>
            </a:r>
            <a:r>
              <a:rPr lang="en-US" dirty="0" err="1">
                <a:latin typeface="Courier New" pitchFamily="49" charset="0"/>
                <a:cs typeface="Courier New" pitchFamily="49" charset="0"/>
              </a:rPr>
              <a:t>rf</a:t>
            </a:r>
            <a:r>
              <a:rPr lang="en-US" dirty="0">
                <a:latin typeface="Courier New" pitchFamily="49" charset="0"/>
                <a:cs typeface="Courier New" pitchFamily="49" charset="0"/>
              </a:rPr>
              <a:t> &lt;- </a:t>
            </a:r>
            <a:r>
              <a:rPr lang="en-US" dirty="0" err="1">
                <a:latin typeface="Courier New" pitchFamily="49" charset="0"/>
                <a:cs typeface="Courier New" pitchFamily="49" charset="0"/>
              </a:rPr>
              <a:t>mkRFile</a:t>
            </a:r>
            <a:r>
              <a:rPr lang="en-US" dirty="0">
                <a:latin typeface="Courier New" pitchFamily="49" charset="0"/>
                <a:cs typeface="Courier New" pitchFamily="49" charset="0"/>
              </a:rPr>
              <a:t>;</a:t>
            </a:r>
          </a:p>
          <a:p>
            <a:pPr marL="342900" indent="-342900">
              <a:spcBef>
                <a:spcPct val="20000"/>
              </a:spcBef>
              <a:buClr>
                <a:schemeClr val="hlink"/>
              </a:buClr>
              <a:buSzPct val="110000"/>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IMemory</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iMem</a:t>
            </a:r>
            <a:r>
              <a:rPr lang="en-US" dirty="0" smtClean="0">
                <a:latin typeface="Courier New" pitchFamily="49" charset="0"/>
                <a:cs typeface="Courier New" pitchFamily="49" charset="0"/>
              </a:rPr>
              <a:t> &lt;- </a:t>
            </a:r>
            <a:r>
              <a:rPr lang="en-US" dirty="0" err="1" smtClean="0">
                <a:latin typeface="Courier New" pitchFamily="49" charset="0"/>
                <a:cs typeface="Courier New" pitchFamily="49" charset="0"/>
              </a:rPr>
              <a:t>mkIMemory</a:t>
            </a:r>
            <a:r>
              <a:rPr lang="en-US" dirty="0" smtClean="0">
                <a:latin typeface="Courier New" pitchFamily="49" charset="0"/>
                <a:cs typeface="Courier New" pitchFamily="49" charset="0"/>
              </a:rPr>
              <a:t>;</a:t>
            </a:r>
          </a:p>
          <a:p>
            <a:pPr marL="342900" indent="-342900">
              <a:spcBef>
                <a:spcPct val="20000"/>
              </a:spcBef>
              <a:buClr>
                <a:schemeClr val="hlink"/>
              </a:buClr>
              <a:buSzPct val="110000"/>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DMemory</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dMem</a:t>
            </a:r>
            <a:r>
              <a:rPr lang="en-US" dirty="0" smtClean="0">
                <a:latin typeface="Courier New" pitchFamily="49" charset="0"/>
                <a:cs typeface="Courier New" pitchFamily="49" charset="0"/>
              </a:rPr>
              <a:t> &lt;- </a:t>
            </a:r>
            <a:r>
              <a:rPr lang="en-US" dirty="0" err="1" smtClean="0">
                <a:latin typeface="Courier New" pitchFamily="49" charset="0"/>
                <a:cs typeface="Courier New" pitchFamily="49" charset="0"/>
              </a:rPr>
              <a:t>mkDMemory</a:t>
            </a:r>
            <a:r>
              <a:rPr lang="en-US" dirty="0" smtClean="0">
                <a:latin typeface="Courier New" pitchFamily="49" charset="0"/>
                <a:cs typeface="Courier New" pitchFamily="49" charset="0"/>
              </a:rPr>
              <a:t>; </a:t>
            </a:r>
          </a:p>
          <a:p>
            <a:pPr marL="342900" indent="-342900">
              <a:lnSpc>
                <a:spcPct val="90000"/>
              </a:lnSpc>
              <a:spcBef>
                <a:spcPct val="20000"/>
              </a:spcBef>
              <a:buClr>
                <a:schemeClr val="hlink"/>
              </a:buClr>
              <a:buSzPct val="110000"/>
              <a:buFont typeface="Wingdings" pitchFamily="2" charset="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Reg</a:t>
            </a:r>
            <a:r>
              <a:rPr lang="en-US" dirty="0" smtClean="0">
                <a:latin typeface="Courier New" pitchFamily="49" charset="0"/>
                <a:cs typeface="Courier New" pitchFamily="49" charset="0"/>
              </a:rPr>
              <a:t>#(TypeFetch2Decode) </a:t>
            </a:r>
            <a:r>
              <a:rPr lang="en-US" dirty="0" err="1" smtClean="0">
                <a:solidFill>
                  <a:srgbClr val="FF0000"/>
                </a:solidFill>
                <a:latin typeface="Courier New" pitchFamily="49" charset="0"/>
                <a:cs typeface="Courier New" pitchFamily="49" charset="0"/>
              </a:rPr>
              <a:t>ir</a:t>
            </a:r>
            <a:r>
              <a:rPr lang="en-US" dirty="0" smtClean="0">
                <a:latin typeface="Courier New" pitchFamily="49" charset="0"/>
                <a:cs typeface="Courier New" pitchFamily="49" charset="0"/>
              </a:rPr>
              <a:t> &lt;- </a:t>
            </a:r>
            <a:r>
              <a:rPr lang="en-US" dirty="0" err="1" smtClean="0">
                <a:latin typeface="Courier New" pitchFamily="49" charset="0"/>
                <a:cs typeface="Courier New" pitchFamily="49" charset="0"/>
              </a:rPr>
              <a:t>mkRegU</a:t>
            </a:r>
            <a:r>
              <a:rPr lang="en-US" dirty="0" smtClean="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Reg</a:t>
            </a:r>
            <a:r>
              <a:rPr lang="en-US" dirty="0">
                <a:latin typeface="Courier New" pitchFamily="49" charset="0"/>
                <a:cs typeface="Courier New" pitchFamily="49" charset="0"/>
              </a:rPr>
              <a:t>#(</a:t>
            </a:r>
            <a:r>
              <a:rPr lang="en-US" dirty="0" err="1">
                <a:latin typeface="Courier New" pitchFamily="49" charset="0"/>
                <a:cs typeface="Courier New" pitchFamily="49" charset="0"/>
              </a:rPr>
              <a:t>TypeStage</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stage</a:t>
            </a:r>
            <a:r>
              <a:rPr lang="en-US" dirty="0" smtClean="0">
                <a:latin typeface="Courier New" pitchFamily="49" charset="0"/>
                <a:cs typeface="Courier New" pitchFamily="49" charset="0"/>
              </a:rPr>
              <a:t> </a:t>
            </a:r>
            <a:r>
              <a:rPr lang="en-US" dirty="0">
                <a:latin typeface="Courier New" pitchFamily="49" charset="0"/>
                <a:cs typeface="Courier New" pitchFamily="49" charset="0"/>
              </a:rPr>
              <a:t>&lt;- </a:t>
            </a:r>
            <a:r>
              <a:rPr lang="en-US" dirty="0" err="1">
                <a:latin typeface="Courier New" pitchFamily="49" charset="0"/>
                <a:cs typeface="Courier New" pitchFamily="49" charset="0"/>
              </a:rPr>
              <a:t>mkReg</a:t>
            </a:r>
            <a:r>
              <a:rPr lang="en-US" dirty="0">
                <a:latin typeface="Courier New" pitchFamily="49" charset="0"/>
                <a:cs typeface="Courier New" pitchFamily="49" charset="0"/>
              </a:rPr>
              <a:t>(Fetch);</a:t>
            </a:r>
          </a:p>
          <a:p>
            <a:pPr marL="342900" indent="-342900">
              <a:lnSpc>
                <a:spcPct val="90000"/>
              </a:lnSpc>
              <a:spcBef>
                <a:spcPct val="20000"/>
              </a:spcBef>
              <a:buClr>
                <a:schemeClr val="hlink"/>
              </a:buClr>
              <a:buSzPct val="110000"/>
              <a:buFont typeface="Wingdings" pitchFamily="2" charset="2"/>
              <a:buNone/>
            </a:pPr>
            <a:endParaRPr lang="en-US" dirty="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b="1" dirty="0">
                <a:latin typeface="Courier New" pitchFamily="49" charset="0"/>
                <a:cs typeface="Courier New" pitchFamily="49" charset="0"/>
              </a:rPr>
              <a:t>rule</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doFetch</a:t>
            </a:r>
            <a:r>
              <a:rPr lang="en-US" dirty="0" smtClean="0">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state == Fetch</a:t>
            </a:r>
            <a:r>
              <a:rPr lang="en-US" dirty="0" smtClean="0">
                <a:latin typeface="Courier New" pitchFamily="49" charset="0"/>
                <a:cs typeface="Courier New" pitchFamily="49" charset="0"/>
              </a:rPr>
              <a:t>);</a:t>
            </a:r>
            <a:endParaRPr lang="en-US" b="1" dirty="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b="1" dirty="0">
                <a:latin typeface="Courier New" pitchFamily="49" charset="0"/>
                <a:cs typeface="Courier New" pitchFamily="49" charset="0"/>
              </a:rPr>
              <a:t>      let</a:t>
            </a:r>
            <a:r>
              <a:rPr lang="en-US" dirty="0">
                <a:latin typeface="Courier New" pitchFamily="49" charset="0"/>
                <a:cs typeface="Courier New" pitchFamily="49" charset="0"/>
              </a:rPr>
              <a:t> inst = </a:t>
            </a:r>
            <a:r>
              <a:rPr lang="en-US" dirty="0" smtClean="0">
                <a:latin typeface="Courier New" pitchFamily="49" charset="0"/>
                <a:cs typeface="Courier New" pitchFamily="49" charset="0"/>
              </a:rPr>
              <a:t>iMem.req(pc);</a:t>
            </a:r>
            <a:endParaRPr lang="en-US" dirty="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ir</a:t>
            </a:r>
            <a:r>
              <a:rPr lang="en-US" dirty="0">
                <a:solidFill>
                  <a:srgbClr val="FF0000"/>
                </a:solidFill>
                <a:latin typeface="Courier New" pitchFamily="49" charset="0"/>
                <a:cs typeface="Courier New" pitchFamily="49" charset="0"/>
              </a:rPr>
              <a:t> &lt;= TypeFetch2Decode{pc: pc, </a:t>
            </a:r>
            <a:r>
              <a:rPr lang="en-US" dirty="0" err="1">
                <a:solidFill>
                  <a:srgbClr val="FF0000"/>
                </a:solidFill>
                <a:latin typeface="Courier New" pitchFamily="49" charset="0"/>
                <a:cs typeface="Courier New" pitchFamily="49" charset="0"/>
              </a:rPr>
              <a:t>inst</a:t>
            </a: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inst</a:t>
            </a:r>
            <a:r>
              <a:rPr lang="en-US" dirty="0">
                <a:solidFill>
                  <a:srgbClr val="FF0000"/>
                </a:solidFill>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a:solidFill>
                  <a:srgbClr val="FF0000"/>
                </a:solidFill>
                <a:latin typeface="Courier New" pitchFamily="49" charset="0"/>
                <a:cs typeface="Courier New" pitchFamily="49" charset="0"/>
              </a:rPr>
              <a:t>      stage &lt;= Execute;</a:t>
            </a: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b="1" dirty="0" err="1" smtClean="0">
                <a:latin typeface="Courier New" pitchFamily="49" charset="0"/>
                <a:cs typeface="Courier New" pitchFamily="49" charset="0"/>
              </a:rPr>
              <a:t>endrule</a:t>
            </a:r>
            <a:endParaRPr lang="en-US" b="1" dirty="0">
              <a:latin typeface="Courier New" pitchFamily="49" charset="0"/>
              <a:cs typeface="Courier New" pitchFamily="49" charset="0"/>
            </a:endParaRPr>
          </a:p>
        </p:txBody>
      </p:sp>
      <p:sp>
        <p:nvSpPr>
          <p:cNvPr id="10" name="Date Placeholder 9"/>
          <p:cNvSpPr>
            <a:spLocks noGrp="1"/>
          </p:cNvSpPr>
          <p:nvPr>
            <p:ph type="dt" sz="half" idx="10"/>
          </p:nvPr>
        </p:nvSpPr>
        <p:spPr/>
        <p:txBody>
          <a:bodyPr/>
          <a:lstStyle/>
          <a:p>
            <a:pPr>
              <a:defRPr/>
            </a:pPr>
            <a:r>
              <a:rPr lang="en-US" smtClean="0"/>
              <a:t>1/9/2013</a:t>
            </a:r>
            <a:endParaRPr lang="en-US" dirty="0"/>
          </a:p>
        </p:txBody>
      </p:sp>
      <p:sp>
        <p:nvSpPr>
          <p:cNvPr id="12" name="Footer Placeholder 11"/>
          <p:cNvSpPr>
            <a:spLocks noGrp="1"/>
          </p:cNvSpPr>
          <p:nvPr>
            <p:ph type="ftr" sz="quarter" idx="12"/>
          </p:nvPr>
        </p:nvSpPr>
        <p:spPr/>
        <p:txBody>
          <a:bodyPr/>
          <a:lstStyle/>
          <a:p>
            <a:pPr>
              <a:defRPr/>
            </a:pPr>
            <a:r>
              <a:rPr lang="en-US" smtClean="0"/>
              <a:t>Bluespec at Beihang</a:t>
            </a:r>
            <a:endParaRPr lang="en-US" dirty="0"/>
          </a:p>
        </p:txBody>
      </p:sp>
      <p:sp>
        <p:nvSpPr>
          <p:cNvPr id="7" name="Slide Number Placeholder 6"/>
          <p:cNvSpPr>
            <a:spLocks noGrp="1"/>
          </p:cNvSpPr>
          <p:nvPr>
            <p:ph type="sldNum" sz="quarter" idx="11"/>
          </p:nvPr>
        </p:nvSpPr>
        <p:spPr/>
        <p:txBody>
          <a:bodyPr/>
          <a:lstStyle/>
          <a:p>
            <a:pPr>
              <a:defRPr/>
            </a:pPr>
            <a:fld id="{D02EE386-C9BD-4FB7-9577-6096B5320EC4}"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4"/>
          <p:cNvSpPr>
            <a:spLocks noGrp="1" noChangeArrowheads="1"/>
          </p:cNvSpPr>
          <p:nvPr>
            <p:ph type="title" idx="4294967295"/>
          </p:nvPr>
        </p:nvSpPr>
        <p:spPr/>
        <p:txBody>
          <a:bodyPr/>
          <a:lstStyle/>
          <a:p>
            <a:pPr eaLnBrk="1" hangingPunct="1"/>
            <a:r>
              <a:rPr lang="en-US" sz="3600" smtClean="0"/>
              <a:t>Two-Cycle SMIPS</a:t>
            </a:r>
            <a:endParaRPr lang="en-US" sz="3600" i="1" smtClean="0"/>
          </a:p>
        </p:txBody>
      </p:sp>
      <p:sp>
        <p:nvSpPr>
          <p:cNvPr id="36866" name="Rectangle 3" descr="Rectangle: Click to edit Master text styles&#10;Second level&#10;Third level&#10;Fourth level&#10;Fifth level"/>
          <p:cNvSpPr txBox="1">
            <a:spLocks noChangeArrowheads="1"/>
          </p:cNvSpPr>
          <p:nvPr/>
        </p:nvSpPr>
        <p:spPr bwMode="auto">
          <a:xfrm>
            <a:off x="723900" y="1495425"/>
            <a:ext cx="8296275" cy="5048250"/>
          </a:xfrm>
          <a:prstGeom prst="rect">
            <a:avLst/>
          </a:prstGeom>
          <a:noFill/>
          <a:ln w="9525">
            <a:noFill/>
            <a:miter lim="800000"/>
            <a:headEnd/>
            <a:tailEnd/>
          </a:ln>
        </p:spPr>
        <p:txBody>
          <a:bodyPr/>
          <a:lstStyle/>
          <a:p>
            <a:pPr marL="342900" indent="-342900">
              <a:buClr>
                <a:schemeClr val="hlink"/>
              </a:buClr>
              <a:buSzPct val="110000"/>
              <a:buFont typeface="Wingdings" pitchFamily="2" charset="2"/>
              <a:buNone/>
            </a:pPr>
            <a:r>
              <a:rPr lang="en-US" dirty="0">
                <a:latin typeface="Courier New" pitchFamily="49" charset="0"/>
                <a:cs typeface="Courier New" pitchFamily="49" charset="0"/>
              </a:rPr>
              <a:t>  </a:t>
            </a:r>
            <a:r>
              <a:rPr lang="en-US" b="1" dirty="0" smtClean="0">
                <a:latin typeface="Courier New" pitchFamily="49" charset="0"/>
                <a:cs typeface="Courier New" pitchFamily="49" charset="0"/>
              </a:rPr>
              <a:t>rule </a:t>
            </a:r>
            <a:r>
              <a:rPr lang="en-US" dirty="0" err="1" smtClean="0">
                <a:latin typeface="Courier New" pitchFamily="49" charset="0"/>
                <a:cs typeface="Courier New" pitchFamily="49" charset="0"/>
              </a:rPr>
              <a:t>doExecute</a:t>
            </a:r>
            <a:r>
              <a:rPr lang="en-US" dirty="0" smtClean="0">
                <a:latin typeface="Courier New" pitchFamily="49" charset="0"/>
                <a:cs typeface="Courier New" pitchFamily="49" charset="0"/>
              </a:rPr>
              <a:t>(</a:t>
            </a:r>
            <a:r>
              <a:rPr lang="en-US" dirty="0" smtClean="0">
                <a:solidFill>
                  <a:srgbClr val="FF0000"/>
                </a:solidFill>
                <a:latin typeface="Courier New" pitchFamily="49" charset="0"/>
                <a:cs typeface="Courier New" pitchFamily="49" charset="0"/>
              </a:rPr>
              <a:t>stage</a:t>
            </a:r>
            <a:r>
              <a:rPr lang="en-US" dirty="0">
                <a:solidFill>
                  <a:srgbClr val="FF0000"/>
                </a:solidFill>
                <a:latin typeface="Courier New" pitchFamily="49" charset="0"/>
                <a:cs typeface="Courier New" pitchFamily="49" charset="0"/>
              </a:rPr>
              <a:t>==</a:t>
            </a:r>
            <a:r>
              <a:rPr lang="en-US" dirty="0" smtClean="0">
                <a:solidFill>
                  <a:srgbClr val="FF0000"/>
                </a:solidFill>
                <a:latin typeface="Courier New" pitchFamily="49" charset="0"/>
                <a:cs typeface="Courier New" pitchFamily="49" charset="0"/>
              </a:rPr>
              <a:t>Execute</a:t>
            </a:r>
            <a:r>
              <a:rPr lang="en-US" dirty="0" smtClean="0">
                <a:latin typeface="Courier New" pitchFamily="49" charset="0"/>
                <a:cs typeface="Courier New" pitchFamily="49" charset="0"/>
              </a:rPr>
              <a:t>);</a:t>
            </a:r>
          </a:p>
          <a:p>
            <a:pPr marL="342900" indent="-342900">
              <a:buClr>
                <a:schemeClr val="hlink"/>
              </a:buClr>
              <a:buSzPct val="110000"/>
              <a:buFont typeface="Wingdings" pitchFamily="2" charset="2"/>
              <a:buNone/>
            </a:pPr>
            <a:r>
              <a:rPr lang="en-US" dirty="0" smtClean="0">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let</a:t>
            </a: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irpc</a:t>
            </a:r>
            <a:r>
              <a:rPr lang="en-US" dirty="0">
                <a:solidFill>
                  <a:srgbClr val="FF0000"/>
                </a:solidFill>
                <a:latin typeface="Courier New" pitchFamily="49" charset="0"/>
                <a:cs typeface="Courier New" pitchFamily="49" charset="0"/>
              </a:rPr>
              <a:t>  = </a:t>
            </a:r>
            <a:r>
              <a:rPr lang="en-US" dirty="0" err="1">
                <a:solidFill>
                  <a:srgbClr val="FF0000"/>
                </a:solidFill>
                <a:latin typeface="Courier New" pitchFamily="49" charset="0"/>
                <a:cs typeface="Courier New" pitchFamily="49" charset="0"/>
              </a:rPr>
              <a:t>ir.pc</a:t>
            </a:r>
            <a:r>
              <a:rPr lang="en-US" dirty="0">
                <a:solidFill>
                  <a:srgbClr val="FF0000"/>
                </a:solidFill>
                <a:latin typeface="Courier New" pitchFamily="49" charset="0"/>
                <a:cs typeface="Courier New" pitchFamily="49" charset="0"/>
              </a:rPr>
              <a:t>; </a:t>
            </a:r>
          </a:p>
          <a:p>
            <a:pPr marL="342900" indent="-342900">
              <a:buClr>
                <a:schemeClr val="hlink"/>
              </a:buClr>
              <a:buSzPct val="110000"/>
              <a:buFont typeface="Wingdings" pitchFamily="2" charset="2"/>
              <a:buNone/>
            </a:pPr>
            <a:r>
              <a:rPr lang="en-US" b="1" dirty="0">
                <a:solidFill>
                  <a:srgbClr val="FF0000"/>
                </a:solidFill>
                <a:latin typeface="Courier New" pitchFamily="49" charset="0"/>
                <a:cs typeface="Courier New" pitchFamily="49" charset="0"/>
              </a:rPr>
              <a:t>    let</a:t>
            </a:r>
            <a:r>
              <a:rPr lang="en-US" dirty="0">
                <a:solidFill>
                  <a:srgbClr val="FF0000"/>
                </a:solidFill>
                <a:latin typeface="Courier New" pitchFamily="49" charset="0"/>
                <a:cs typeface="Courier New" pitchFamily="49" charset="0"/>
              </a:rPr>
              <a:t> inst  = </a:t>
            </a:r>
            <a:r>
              <a:rPr lang="en-US" dirty="0" err="1">
                <a:solidFill>
                  <a:srgbClr val="FF0000"/>
                </a:solidFill>
                <a:latin typeface="Courier New" pitchFamily="49" charset="0"/>
                <a:cs typeface="Courier New" pitchFamily="49" charset="0"/>
              </a:rPr>
              <a:t>ir.inst</a:t>
            </a:r>
            <a:r>
              <a:rPr lang="en-US" dirty="0">
                <a:solidFill>
                  <a:srgbClr val="FF0000"/>
                </a:solidFill>
                <a:latin typeface="Courier New" pitchFamily="49" charset="0"/>
                <a:cs typeface="Courier New" pitchFamily="49" charset="0"/>
              </a:rPr>
              <a:t>; </a:t>
            </a:r>
            <a:endParaRPr lang="en-US" dirty="0" smtClean="0">
              <a:solidFill>
                <a:srgbClr val="FF0000"/>
              </a:solidFill>
              <a:latin typeface="Courier New" pitchFamily="49" charset="0"/>
              <a:cs typeface="Courier New" pitchFamily="49" charset="0"/>
            </a:endParaRPr>
          </a:p>
          <a:p>
            <a:pPr marL="342900" indent="-342900">
              <a:buClr>
                <a:schemeClr val="hlink"/>
              </a:buClr>
              <a:buSzPct val="110000"/>
              <a:buFont typeface="Wingdings" pitchFamily="2" charset="2"/>
              <a:buNone/>
            </a:pPr>
            <a:endParaRPr lang="en-US" dirty="0">
              <a:latin typeface="Courier New" pitchFamily="49" charset="0"/>
              <a:cs typeface="Courier New" pitchFamily="49" charset="0"/>
            </a:endParaRPr>
          </a:p>
          <a:p>
            <a:pPr marL="342900" indent="-342900">
              <a:spcBef>
                <a:spcPct val="20000"/>
              </a:spcBef>
              <a:buClr>
                <a:schemeClr val="hlink"/>
              </a:buClr>
              <a:buSzPct val="110000"/>
              <a:buNone/>
            </a:pP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let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eInst</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decodeExecute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irpc</a:t>
            </a:r>
            <a:r>
              <a:rPr lang="en-US" dirty="0" smtClean="0">
                <a:latin typeface="Courier New" pitchFamily="49" charset="0"/>
                <a:cs typeface="Courier New" pitchFamily="49" charset="0"/>
              </a:rPr>
              <a:t>, inst, </a:t>
            </a:r>
            <a:r>
              <a:rPr lang="en-US" dirty="0" err="1" smtClean="0">
                <a:latin typeface="Courier New" pitchFamily="49" charset="0"/>
                <a:cs typeface="Courier New" pitchFamily="49" charset="0"/>
              </a:rPr>
              <a:t>rf</a:t>
            </a:r>
            <a:r>
              <a:rPr lang="en-US" dirty="0" smtClean="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let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memData</a:t>
            </a:r>
            <a:r>
              <a:rPr lang="en-US" dirty="0" smtClean="0">
                <a:latin typeface="Courier New" pitchFamily="49" charset="0"/>
                <a:cs typeface="Courier New" pitchFamily="49" charset="0"/>
              </a:rPr>
              <a:t> &lt;- </a:t>
            </a:r>
            <a:r>
              <a:rPr lang="en-US" dirty="0" err="1" smtClean="0">
                <a:latin typeface="Courier New" pitchFamily="49" charset="0"/>
                <a:cs typeface="Courier New" pitchFamily="49" charset="0"/>
              </a:rPr>
              <a:t>dMemAction</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eInst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dMem</a:t>
            </a:r>
            <a:r>
              <a:rPr lang="en-US" dirty="0" smtClean="0">
                <a:latin typeface="Courier New" pitchFamily="49" charset="0"/>
                <a:cs typeface="Courier New" pitchFamily="49" charset="0"/>
              </a:rPr>
              <a:t>);</a:t>
            </a:r>
          </a:p>
          <a:p>
            <a:pPr marL="342900" indent="-342900">
              <a:buClr>
                <a:schemeClr val="hlink"/>
              </a:buClr>
              <a:buSzPct val="110000"/>
              <a:buFont typeface="Wingdings" pitchFamily="2" charset="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regUpdate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eInst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memData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rf</a:t>
            </a:r>
            <a:r>
              <a:rPr lang="en-US" dirty="0" smtClean="0">
                <a:latin typeface="Courier New" pitchFamily="49" charset="0"/>
                <a:cs typeface="Courier New" pitchFamily="49" charset="0"/>
              </a:rPr>
              <a:t>);</a:t>
            </a:r>
          </a:p>
          <a:p>
            <a:pPr marL="342900" indent="-342900">
              <a:buClr>
                <a:schemeClr val="hlink"/>
              </a:buClr>
              <a:buSzPct val="110000"/>
              <a:buFont typeface="Wingdings" pitchFamily="2" charset="2"/>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pc &lt;= </a:t>
            </a:r>
            <a:r>
              <a:rPr lang="en-US" dirty="0" err="1">
                <a:latin typeface="Courier New" pitchFamily="49" charset="0"/>
                <a:cs typeface="Courier New" pitchFamily="49" charset="0"/>
              </a:rPr>
              <a:t>eInst.brTaken</a:t>
            </a:r>
            <a:r>
              <a:rPr lang="en-US" dirty="0">
                <a:latin typeface="Courier New" pitchFamily="49" charset="0"/>
                <a:cs typeface="Courier New" pitchFamily="49" charset="0"/>
              </a:rPr>
              <a:t> ? </a:t>
            </a:r>
            <a:r>
              <a:rPr lang="en-US" dirty="0" err="1">
                <a:latin typeface="Courier New" pitchFamily="49" charset="0"/>
                <a:cs typeface="Courier New" pitchFamily="49" charset="0"/>
              </a:rPr>
              <a:t>eInst.addr</a:t>
            </a:r>
            <a:r>
              <a:rPr lang="en-US" dirty="0">
                <a:latin typeface="Courier New" pitchFamily="49" charset="0"/>
                <a:cs typeface="Courier New" pitchFamily="49" charset="0"/>
              </a:rPr>
              <a:t> : pc + 4</a:t>
            </a:r>
            <a:r>
              <a:rPr lang="en-US" dirty="0" smtClean="0">
                <a:latin typeface="Courier New" pitchFamily="49" charset="0"/>
                <a:cs typeface="Courier New" pitchFamily="49" charset="0"/>
              </a:rPr>
              <a:t>;</a:t>
            </a:r>
          </a:p>
          <a:p>
            <a:pPr marL="342900" indent="-342900">
              <a:buClr>
                <a:schemeClr val="hlink"/>
              </a:buClr>
              <a:buSzPct val="110000"/>
              <a:buFont typeface="Wingdings" pitchFamily="2" charset="2"/>
              <a:buNone/>
            </a:pPr>
            <a:endParaRPr lang="en-US" dirty="0">
              <a:latin typeface="Courier New" pitchFamily="49" charset="0"/>
              <a:cs typeface="Courier New" pitchFamily="49" charset="0"/>
            </a:endParaRPr>
          </a:p>
          <a:p>
            <a:pPr marL="342900" indent="-342900">
              <a:buClr>
                <a:schemeClr val="hlink"/>
              </a:buClr>
              <a:buSzPct val="110000"/>
              <a:buFont typeface="Wingdings" pitchFamily="2" charset="2"/>
              <a:buNone/>
            </a:pPr>
            <a:r>
              <a:rPr lang="en-US" dirty="0">
                <a:latin typeface="Courier New" pitchFamily="49" charset="0"/>
                <a:cs typeface="Courier New" pitchFamily="49" charset="0"/>
              </a:rPr>
              <a:t>    </a:t>
            </a:r>
            <a:r>
              <a:rPr lang="en-US" dirty="0">
                <a:solidFill>
                  <a:srgbClr val="FF0000"/>
                </a:solidFill>
                <a:latin typeface="Courier New" pitchFamily="49" charset="0"/>
                <a:cs typeface="Courier New" pitchFamily="49" charset="0"/>
              </a:rPr>
              <a:t>stage &lt;= Fetch;</a:t>
            </a:r>
          </a:p>
          <a:p>
            <a:pPr marL="342900" indent="-342900">
              <a:buClr>
                <a:schemeClr val="hlink"/>
              </a:buClr>
              <a:buSzPct val="110000"/>
              <a:buFont typeface="Wingdings" pitchFamily="2" charset="2"/>
              <a:buNone/>
            </a:pPr>
            <a:r>
              <a:rPr lang="en-US" dirty="0">
                <a:latin typeface="Courier New" pitchFamily="49" charset="0"/>
                <a:cs typeface="Courier New" pitchFamily="49" charset="0"/>
              </a:rPr>
              <a:t>  </a:t>
            </a:r>
            <a:r>
              <a:rPr lang="en-US" b="1" dirty="0" err="1" smtClean="0">
                <a:latin typeface="Courier New" pitchFamily="49" charset="0"/>
                <a:cs typeface="Courier New" pitchFamily="49" charset="0"/>
              </a:rPr>
              <a:t>endrule</a:t>
            </a:r>
            <a:r>
              <a:rPr lang="en-US" b="1" dirty="0" smtClean="0">
                <a:latin typeface="Courier New" pitchFamily="49" charset="0"/>
                <a:cs typeface="Courier New" pitchFamily="49" charset="0"/>
              </a:rPr>
              <a:t>    </a:t>
            </a:r>
          </a:p>
          <a:p>
            <a:pPr marL="342900" indent="-342900">
              <a:buClr>
                <a:schemeClr val="hlink"/>
              </a:buClr>
              <a:buSzPct val="110000"/>
              <a:buFont typeface="Wingdings" pitchFamily="2" charset="2"/>
              <a:buNone/>
            </a:pPr>
            <a:r>
              <a:rPr lang="en-US" b="1" dirty="0" err="1" smtClean="0">
                <a:latin typeface="Courier New" pitchFamily="49" charset="0"/>
                <a:cs typeface="Courier New" pitchFamily="49" charset="0"/>
              </a:rPr>
              <a:t>endmodule</a:t>
            </a:r>
            <a:endParaRPr lang="en-US" b="1" dirty="0">
              <a:latin typeface="Courier New" pitchFamily="49" charset="0"/>
              <a:cs typeface="Courier New" pitchFamily="49" charset="0"/>
            </a:endParaRPr>
          </a:p>
        </p:txBody>
      </p:sp>
      <p:sp>
        <p:nvSpPr>
          <p:cNvPr id="9" name="Rectangle 8"/>
          <p:cNvSpPr>
            <a:spLocks noChangeArrowheads="1"/>
          </p:cNvSpPr>
          <p:nvPr/>
        </p:nvSpPr>
        <p:spPr bwMode="auto">
          <a:xfrm>
            <a:off x="1125694" y="2791987"/>
            <a:ext cx="7029565" cy="1371135"/>
          </a:xfrm>
          <a:prstGeom prst="rect">
            <a:avLst/>
          </a:prstGeom>
          <a:no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10" name="TextBox 9"/>
          <p:cNvSpPr txBox="1">
            <a:spLocks noChangeArrowheads="1"/>
          </p:cNvSpPr>
          <p:nvPr/>
        </p:nvSpPr>
        <p:spPr bwMode="auto">
          <a:xfrm>
            <a:off x="5851912" y="4258644"/>
            <a:ext cx="2778125" cy="708025"/>
          </a:xfrm>
          <a:prstGeom prst="rect">
            <a:avLst/>
          </a:prstGeom>
          <a:noFill/>
          <a:ln w="9525">
            <a:noFill/>
            <a:miter lim="800000"/>
            <a:headEnd/>
            <a:tailEnd/>
          </a:ln>
        </p:spPr>
        <p:txBody>
          <a:bodyPr>
            <a:spAutoFit/>
          </a:bodyPr>
          <a:lstStyle/>
          <a:p>
            <a:r>
              <a:rPr lang="en-US" dirty="0">
                <a:solidFill>
                  <a:srgbClr val="FF0000"/>
                </a:solidFill>
              </a:rPr>
              <a:t>no change from single-cycle</a:t>
            </a:r>
          </a:p>
        </p:txBody>
      </p:sp>
      <p:sp>
        <p:nvSpPr>
          <p:cNvPr id="14" name="Date Placeholder 13"/>
          <p:cNvSpPr>
            <a:spLocks noGrp="1"/>
          </p:cNvSpPr>
          <p:nvPr>
            <p:ph type="dt" sz="half" idx="10"/>
          </p:nvPr>
        </p:nvSpPr>
        <p:spPr/>
        <p:txBody>
          <a:bodyPr/>
          <a:lstStyle/>
          <a:p>
            <a:pPr>
              <a:defRPr/>
            </a:pPr>
            <a:r>
              <a:rPr lang="en-US" smtClean="0"/>
              <a:t>1/9/2013</a:t>
            </a:r>
            <a:endParaRPr lang="en-US" dirty="0"/>
          </a:p>
        </p:txBody>
      </p:sp>
      <p:sp>
        <p:nvSpPr>
          <p:cNvPr id="16" name="Footer Placeholder 15"/>
          <p:cNvSpPr>
            <a:spLocks noGrp="1"/>
          </p:cNvSpPr>
          <p:nvPr>
            <p:ph type="ftr" sz="quarter" idx="12"/>
          </p:nvPr>
        </p:nvSpPr>
        <p:spPr/>
        <p:txBody>
          <a:bodyPr/>
          <a:lstStyle/>
          <a:p>
            <a:pPr>
              <a:defRPr/>
            </a:pPr>
            <a:r>
              <a:rPr lang="en-US" smtClean="0"/>
              <a:t>Bluespec at Beihang</a:t>
            </a:r>
            <a:endParaRPr lang="en-US" dirty="0"/>
          </a:p>
        </p:txBody>
      </p:sp>
      <p:sp>
        <p:nvSpPr>
          <p:cNvPr id="11" name="Slide Number Placeholder 10"/>
          <p:cNvSpPr>
            <a:spLocks noGrp="1"/>
          </p:cNvSpPr>
          <p:nvPr>
            <p:ph type="sldNum" sz="quarter" idx="11"/>
          </p:nvPr>
        </p:nvSpPr>
        <p:spPr/>
        <p:txBody>
          <a:bodyPr/>
          <a:lstStyle/>
          <a:p>
            <a:pPr>
              <a:defRPr/>
            </a:pPr>
            <a:fld id="{AF8DE962-9F3D-434C-AD0C-21A4956FF389}" type="slidenum">
              <a:rPr lang="en-US" smtClean="0"/>
              <a:pPr>
                <a:defRPr/>
              </a:pPr>
              <a:t>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smtClean="0"/>
              <a:t>Princeton versus Harvard Architecture</a:t>
            </a:r>
          </a:p>
        </p:txBody>
      </p:sp>
      <p:sp>
        <p:nvSpPr>
          <p:cNvPr id="3" name="Content Placeholder 2" descr="Rectangle: Click to edit Master text styles&#10;Second level&#10;Third level&#10;Fourth level&#10;Fifth level"/>
          <p:cNvSpPr>
            <a:spLocks noGrp="1"/>
          </p:cNvSpPr>
          <p:nvPr>
            <p:ph idx="1"/>
          </p:nvPr>
        </p:nvSpPr>
        <p:spPr>
          <a:xfrm>
            <a:off x="803275" y="1666875"/>
            <a:ext cx="7772400" cy="4114800"/>
          </a:xfrm>
        </p:spPr>
        <p:txBody>
          <a:bodyPr/>
          <a:lstStyle/>
          <a:p>
            <a:r>
              <a:rPr lang="en-US" sz="2400" smtClean="0"/>
              <a:t>Harvard architecture uses different memories for instructions and data</a:t>
            </a:r>
          </a:p>
          <a:p>
            <a:pPr lvl="1"/>
            <a:r>
              <a:rPr lang="en-US" sz="2000" smtClean="0"/>
              <a:t>needed for a single-cycle implementation</a:t>
            </a:r>
          </a:p>
          <a:p>
            <a:r>
              <a:rPr lang="en-US" sz="2400" smtClean="0"/>
              <a:t>Princeton architecture uses the same memory for instruction and data and thus, requires at least two cycles to execute Load/Store instructions</a:t>
            </a:r>
          </a:p>
        </p:txBody>
      </p:sp>
      <p:sp>
        <p:nvSpPr>
          <p:cNvPr id="7" name="TextBox 6"/>
          <p:cNvSpPr txBox="1">
            <a:spLocks noChangeArrowheads="1"/>
          </p:cNvSpPr>
          <p:nvPr/>
        </p:nvSpPr>
        <p:spPr bwMode="auto">
          <a:xfrm>
            <a:off x="1425575" y="4786313"/>
            <a:ext cx="7078663" cy="708025"/>
          </a:xfrm>
          <a:prstGeom prst="rect">
            <a:avLst/>
          </a:prstGeom>
          <a:noFill/>
          <a:ln w="9525">
            <a:noFill/>
            <a:miter lim="800000"/>
            <a:headEnd/>
            <a:tailEnd/>
          </a:ln>
        </p:spPr>
        <p:txBody>
          <a:bodyPr>
            <a:spAutoFit/>
          </a:bodyPr>
          <a:lstStyle/>
          <a:p>
            <a:r>
              <a:rPr lang="en-US"/>
              <a:t>The two-cycle implementations of Princeton and Harvard architectures are almost the same</a:t>
            </a:r>
          </a:p>
        </p:txBody>
      </p:sp>
      <p:sp>
        <p:nvSpPr>
          <p:cNvPr id="11" name="Date Placeholder 10"/>
          <p:cNvSpPr>
            <a:spLocks noGrp="1"/>
          </p:cNvSpPr>
          <p:nvPr>
            <p:ph type="dt" sz="half" idx="10"/>
          </p:nvPr>
        </p:nvSpPr>
        <p:spPr/>
        <p:txBody>
          <a:bodyPr/>
          <a:lstStyle/>
          <a:p>
            <a:pPr>
              <a:defRPr/>
            </a:pPr>
            <a:r>
              <a:rPr lang="en-US" smtClean="0"/>
              <a:t>1/9/2013</a:t>
            </a:r>
            <a:endParaRPr lang="en-US" dirty="0"/>
          </a:p>
        </p:txBody>
      </p:sp>
      <p:sp>
        <p:nvSpPr>
          <p:cNvPr id="13" name="Footer Placeholder 12"/>
          <p:cNvSpPr>
            <a:spLocks noGrp="1"/>
          </p:cNvSpPr>
          <p:nvPr>
            <p:ph type="ftr" sz="quarter" idx="12"/>
          </p:nvPr>
        </p:nvSpPr>
        <p:spPr/>
        <p:txBody>
          <a:bodyPr/>
          <a:lstStyle/>
          <a:p>
            <a:pPr>
              <a:defRPr/>
            </a:pPr>
            <a:r>
              <a:rPr lang="en-US" smtClean="0"/>
              <a:t>Bluespec at Beihang</a:t>
            </a:r>
            <a:endParaRPr lang="en-US" dirty="0"/>
          </a:p>
        </p:txBody>
      </p:sp>
      <p:sp>
        <p:nvSpPr>
          <p:cNvPr id="8" name="Slide Number Placeholder 7"/>
          <p:cNvSpPr>
            <a:spLocks noGrp="1"/>
          </p:cNvSpPr>
          <p:nvPr>
            <p:ph type="sldNum" sz="quarter" idx="11"/>
          </p:nvPr>
        </p:nvSpPr>
        <p:spPr/>
        <p:txBody>
          <a:bodyPr/>
          <a:lstStyle/>
          <a:p>
            <a:pPr>
              <a:defRPr/>
            </a:pPr>
            <a:fld id="{D02EE386-C9BD-4FB7-9577-6096B5320EC4}" type="slidenum">
              <a:rPr lang="en-US" smtClean="0"/>
              <a:pPr>
                <a:defRPr/>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4"/>
          <p:cNvSpPr>
            <a:spLocks noGrp="1" noChangeArrowheads="1"/>
          </p:cNvSpPr>
          <p:nvPr>
            <p:ph type="title" idx="4294967295"/>
          </p:nvPr>
        </p:nvSpPr>
        <p:spPr/>
        <p:txBody>
          <a:bodyPr/>
          <a:lstStyle/>
          <a:p>
            <a:pPr eaLnBrk="1" hangingPunct="1"/>
            <a:r>
              <a:rPr lang="en-US" sz="3600" smtClean="0"/>
              <a:t>SMIPS Princeton Architecture</a:t>
            </a:r>
            <a:endParaRPr lang="en-US" sz="2800" smtClean="0"/>
          </a:p>
        </p:txBody>
      </p:sp>
      <p:sp>
        <p:nvSpPr>
          <p:cNvPr id="48130" name="Rectangle 17"/>
          <p:cNvSpPr>
            <a:spLocks noChangeArrowheads="1"/>
          </p:cNvSpPr>
          <p:nvPr/>
        </p:nvSpPr>
        <p:spPr bwMode="auto">
          <a:xfrm>
            <a:off x="1074738" y="2989263"/>
            <a:ext cx="452437" cy="944562"/>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defRPr/>
            </a:pPr>
            <a:r>
              <a:rPr lang="en-US"/>
              <a:t>PC</a:t>
            </a:r>
          </a:p>
        </p:txBody>
      </p:sp>
      <p:sp>
        <p:nvSpPr>
          <p:cNvPr id="48131" name="Rectangle 17"/>
          <p:cNvSpPr>
            <a:spLocks noChangeArrowheads="1"/>
          </p:cNvSpPr>
          <p:nvPr/>
        </p:nvSpPr>
        <p:spPr bwMode="auto">
          <a:xfrm>
            <a:off x="3089275" y="5186363"/>
            <a:ext cx="1101725" cy="944562"/>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defRPr/>
            </a:pPr>
            <a:r>
              <a:rPr lang="en-US"/>
              <a:t>Memory</a:t>
            </a:r>
          </a:p>
        </p:txBody>
      </p:sp>
      <p:sp>
        <p:nvSpPr>
          <p:cNvPr id="39940" name="Rectangle 17"/>
          <p:cNvSpPr>
            <a:spLocks noChangeArrowheads="1"/>
          </p:cNvSpPr>
          <p:nvPr/>
        </p:nvSpPr>
        <p:spPr bwMode="auto">
          <a:xfrm>
            <a:off x="3829050" y="2998788"/>
            <a:ext cx="1101725" cy="944562"/>
          </a:xfrm>
          <a:prstGeom prst="rect">
            <a:avLst/>
          </a:prstGeom>
          <a:no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Decode</a:t>
            </a:r>
          </a:p>
        </p:txBody>
      </p:sp>
      <p:sp>
        <p:nvSpPr>
          <p:cNvPr id="48133" name="Rectangle 17"/>
          <p:cNvSpPr>
            <a:spLocks noChangeArrowheads="1"/>
          </p:cNvSpPr>
          <p:nvPr/>
        </p:nvSpPr>
        <p:spPr bwMode="auto">
          <a:xfrm>
            <a:off x="4956175" y="1671638"/>
            <a:ext cx="3217863" cy="711200"/>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defRPr/>
            </a:pPr>
            <a:r>
              <a:rPr lang="en-US"/>
              <a:t>Register File</a:t>
            </a:r>
          </a:p>
        </p:txBody>
      </p:sp>
      <p:sp>
        <p:nvSpPr>
          <p:cNvPr id="39942" name="Rectangle 17"/>
          <p:cNvSpPr>
            <a:spLocks noChangeArrowheads="1"/>
          </p:cNvSpPr>
          <p:nvPr/>
        </p:nvSpPr>
        <p:spPr bwMode="auto">
          <a:xfrm>
            <a:off x="5967413" y="2992438"/>
            <a:ext cx="1101725" cy="944562"/>
          </a:xfrm>
          <a:prstGeom prst="rect">
            <a:avLst/>
          </a:prstGeom>
          <a:no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Execute</a:t>
            </a:r>
          </a:p>
        </p:txBody>
      </p:sp>
      <p:sp>
        <p:nvSpPr>
          <p:cNvPr id="39943" name="Line 8"/>
          <p:cNvSpPr>
            <a:spLocks noChangeShapeType="1"/>
          </p:cNvSpPr>
          <p:nvPr/>
        </p:nvSpPr>
        <p:spPr bwMode="auto">
          <a:xfrm>
            <a:off x="5654675" y="3767138"/>
            <a:ext cx="311150" cy="0"/>
          </a:xfrm>
          <a:prstGeom prst="line">
            <a:avLst/>
          </a:prstGeom>
          <a:noFill/>
          <a:ln w="25400">
            <a:solidFill>
              <a:schemeClr val="tx1"/>
            </a:solidFill>
            <a:round/>
            <a:headEnd/>
            <a:tailEnd type="triangle" w="lg" len="lg"/>
          </a:ln>
        </p:spPr>
        <p:txBody>
          <a:bodyPr/>
          <a:lstStyle/>
          <a:p>
            <a:endParaRPr lang="en-US"/>
          </a:p>
        </p:txBody>
      </p:sp>
      <p:sp>
        <p:nvSpPr>
          <p:cNvPr id="39944" name="Line 8"/>
          <p:cNvSpPr>
            <a:spLocks noChangeShapeType="1"/>
          </p:cNvSpPr>
          <p:nvPr/>
        </p:nvSpPr>
        <p:spPr bwMode="auto">
          <a:xfrm>
            <a:off x="4940300" y="3554413"/>
            <a:ext cx="1023938" cy="0"/>
          </a:xfrm>
          <a:prstGeom prst="line">
            <a:avLst/>
          </a:prstGeom>
          <a:noFill/>
          <a:ln w="25400">
            <a:solidFill>
              <a:schemeClr val="tx1"/>
            </a:solidFill>
            <a:round/>
            <a:headEnd/>
            <a:tailEnd type="triangle" w="lg" len="lg"/>
          </a:ln>
        </p:spPr>
        <p:txBody>
          <a:bodyPr/>
          <a:lstStyle/>
          <a:p>
            <a:endParaRPr lang="en-US"/>
          </a:p>
        </p:txBody>
      </p:sp>
      <p:sp>
        <p:nvSpPr>
          <p:cNvPr id="39945" name="Line 8"/>
          <p:cNvSpPr>
            <a:spLocks noChangeShapeType="1"/>
          </p:cNvSpPr>
          <p:nvPr/>
        </p:nvSpPr>
        <p:spPr bwMode="auto">
          <a:xfrm>
            <a:off x="5670550" y="3162300"/>
            <a:ext cx="292100" cy="0"/>
          </a:xfrm>
          <a:prstGeom prst="line">
            <a:avLst/>
          </a:prstGeom>
          <a:noFill/>
          <a:ln w="25400">
            <a:solidFill>
              <a:schemeClr val="tx1"/>
            </a:solidFill>
            <a:round/>
            <a:headEnd/>
            <a:tailEnd type="triangle" w="lg" len="lg"/>
          </a:ln>
        </p:spPr>
        <p:txBody>
          <a:bodyPr/>
          <a:lstStyle/>
          <a:p>
            <a:endParaRPr lang="en-US"/>
          </a:p>
        </p:txBody>
      </p:sp>
      <p:sp>
        <p:nvSpPr>
          <p:cNvPr id="39946" name="Line 8"/>
          <p:cNvSpPr>
            <a:spLocks noChangeShapeType="1"/>
          </p:cNvSpPr>
          <p:nvPr/>
        </p:nvSpPr>
        <p:spPr bwMode="auto">
          <a:xfrm>
            <a:off x="5511800" y="3348038"/>
            <a:ext cx="457200" cy="0"/>
          </a:xfrm>
          <a:prstGeom prst="line">
            <a:avLst/>
          </a:prstGeom>
          <a:noFill/>
          <a:ln w="25400">
            <a:solidFill>
              <a:schemeClr val="tx1"/>
            </a:solidFill>
            <a:round/>
            <a:headEnd/>
            <a:tailEnd type="triangle" w="lg" len="lg"/>
          </a:ln>
        </p:spPr>
        <p:txBody>
          <a:bodyPr/>
          <a:lstStyle/>
          <a:p>
            <a:endParaRPr lang="en-US"/>
          </a:p>
        </p:txBody>
      </p:sp>
      <p:sp>
        <p:nvSpPr>
          <p:cNvPr id="39947" name="Line 14"/>
          <p:cNvSpPr>
            <a:spLocks noChangeShapeType="1"/>
          </p:cNvSpPr>
          <p:nvPr/>
        </p:nvSpPr>
        <p:spPr bwMode="auto">
          <a:xfrm flipV="1">
            <a:off x="5680075" y="2366963"/>
            <a:ext cx="0" cy="796925"/>
          </a:xfrm>
          <a:prstGeom prst="line">
            <a:avLst/>
          </a:prstGeom>
          <a:noFill/>
          <a:ln w="25400">
            <a:solidFill>
              <a:schemeClr val="tx1"/>
            </a:solidFill>
            <a:round/>
            <a:headEnd/>
            <a:tailEnd/>
          </a:ln>
        </p:spPr>
        <p:txBody>
          <a:bodyPr/>
          <a:lstStyle/>
          <a:p>
            <a:endParaRPr lang="en-US"/>
          </a:p>
        </p:txBody>
      </p:sp>
      <p:sp>
        <p:nvSpPr>
          <p:cNvPr id="39948" name="Line 15"/>
          <p:cNvSpPr>
            <a:spLocks noChangeShapeType="1"/>
          </p:cNvSpPr>
          <p:nvPr/>
        </p:nvSpPr>
        <p:spPr bwMode="auto">
          <a:xfrm flipV="1">
            <a:off x="5521325" y="2386013"/>
            <a:ext cx="0" cy="950912"/>
          </a:xfrm>
          <a:prstGeom prst="line">
            <a:avLst/>
          </a:prstGeom>
          <a:noFill/>
          <a:ln w="25400">
            <a:solidFill>
              <a:schemeClr val="tx1"/>
            </a:solidFill>
            <a:round/>
            <a:headEnd/>
            <a:tailEnd/>
          </a:ln>
        </p:spPr>
        <p:txBody>
          <a:bodyPr/>
          <a:lstStyle/>
          <a:p>
            <a:endParaRPr lang="en-US"/>
          </a:p>
        </p:txBody>
      </p:sp>
      <p:sp>
        <p:nvSpPr>
          <p:cNvPr id="39949" name="Line 17"/>
          <p:cNvSpPr>
            <a:spLocks noChangeShapeType="1"/>
          </p:cNvSpPr>
          <p:nvPr/>
        </p:nvSpPr>
        <p:spPr bwMode="auto">
          <a:xfrm rot="16200000" flipV="1">
            <a:off x="2100263" y="3114675"/>
            <a:ext cx="0" cy="1143000"/>
          </a:xfrm>
          <a:prstGeom prst="line">
            <a:avLst/>
          </a:prstGeom>
          <a:noFill/>
          <a:ln w="25400">
            <a:solidFill>
              <a:schemeClr val="tx1"/>
            </a:solidFill>
            <a:round/>
            <a:headEnd type="triangle" w="lg" len="lg"/>
            <a:tailEnd type="none" w="lg" len="lg"/>
          </a:ln>
        </p:spPr>
        <p:txBody>
          <a:bodyPr/>
          <a:lstStyle/>
          <a:p>
            <a:endParaRPr lang="en-US"/>
          </a:p>
        </p:txBody>
      </p:sp>
      <p:sp>
        <p:nvSpPr>
          <p:cNvPr id="39950" name="Line 8"/>
          <p:cNvSpPr>
            <a:spLocks noChangeShapeType="1"/>
          </p:cNvSpPr>
          <p:nvPr/>
        </p:nvSpPr>
        <p:spPr bwMode="auto">
          <a:xfrm rot="5400000">
            <a:off x="2091532" y="4185444"/>
            <a:ext cx="658812" cy="0"/>
          </a:xfrm>
          <a:prstGeom prst="line">
            <a:avLst/>
          </a:prstGeom>
          <a:noFill/>
          <a:ln w="25400">
            <a:solidFill>
              <a:schemeClr val="tx1"/>
            </a:solidFill>
            <a:round/>
            <a:headEnd/>
            <a:tailEnd type="none" w="lg" len="lg"/>
          </a:ln>
        </p:spPr>
        <p:txBody>
          <a:bodyPr/>
          <a:lstStyle/>
          <a:p>
            <a:endParaRPr lang="en-US"/>
          </a:p>
        </p:txBody>
      </p:sp>
      <p:sp>
        <p:nvSpPr>
          <p:cNvPr id="39951" name="Line 19"/>
          <p:cNvSpPr>
            <a:spLocks noChangeShapeType="1"/>
          </p:cNvSpPr>
          <p:nvPr/>
        </p:nvSpPr>
        <p:spPr bwMode="auto">
          <a:xfrm rot="16200000" flipV="1">
            <a:off x="2545557" y="3737768"/>
            <a:ext cx="0" cy="246063"/>
          </a:xfrm>
          <a:prstGeom prst="line">
            <a:avLst/>
          </a:prstGeom>
          <a:noFill/>
          <a:ln w="25400">
            <a:solidFill>
              <a:schemeClr val="tx1"/>
            </a:solidFill>
            <a:round/>
            <a:headEnd type="triangle" w="lg" len="lg"/>
            <a:tailEnd type="none" w="lg" len="lg"/>
          </a:ln>
        </p:spPr>
        <p:txBody>
          <a:bodyPr/>
          <a:lstStyle/>
          <a:p>
            <a:endParaRPr lang="en-US"/>
          </a:p>
        </p:txBody>
      </p:sp>
      <p:sp>
        <p:nvSpPr>
          <p:cNvPr id="39952" name="Line 23"/>
          <p:cNvSpPr>
            <a:spLocks noChangeShapeType="1"/>
          </p:cNvSpPr>
          <p:nvPr/>
        </p:nvSpPr>
        <p:spPr bwMode="auto">
          <a:xfrm rot="16200000" flipV="1">
            <a:off x="4541044" y="2982119"/>
            <a:ext cx="0" cy="2239962"/>
          </a:xfrm>
          <a:prstGeom prst="line">
            <a:avLst/>
          </a:prstGeom>
          <a:noFill/>
          <a:ln w="25400">
            <a:solidFill>
              <a:schemeClr val="tx1"/>
            </a:solidFill>
            <a:round/>
            <a:headEnd/>
            <a:tailEnd/>
          </a:ln>
        </p:spPr>
        <p:txBody>
          <a:bodyPr/>
          <a:lstStyle/>
          <a:p>
            <a:endParaRPr lang="en-US"/>
          </a:p>
        </p:txBody>
      </p:sp>
      <p:sp>
        <p:nvSpPr>
          <p:cNvPr id="39953" name="Line 24"/>
          <p:cNvSpPr>
            <a:spLocks noChangeShapeType="1"/>
          </p:cNvSpPr>
          <p:nvPr/>
        </p:nvSpPr>
        <p:spPr bwMode="auto">
          <a:xfrm flipV="1">
            <a:off x="5657850" y="3763963"/>
            <a:ext cx="0" cy="338137"/>
          </a:xfrm>
          <a:prstGeom prst="line">
            <a:avLst/>
          </a:prstGeom>
          <a:noFill/>
          <a:ln w="25400">
            <a:solidFill>
              <a:schemeClr val="tx1"/>
            </a:solidFill>
            <a:round/>
            <a:headEnd/>
            <a:tailEnd/>
          </a:ln>
        </p:spPr>
        <p:txBody>
          <a:bodyPr/>
          <a:lstStyle/>
          <a:p>
            <a:endParaRPr lang="en-US"/>
          </a:p>
        </p:txBody>
      </p:sp>
      <p:sp>
        <p:nvSpPr>
          <p:cNvPr id="39954" name="Line 8"/>
          <p:cNvSpPr>
            <a:spLocks noChangeShapeType="1"/>
          </p:cNvSpPr>
          <p:nvPr/>
        </p:nvSpPr>
        <p:spPr bwMode="auto">
          <a:xfrm flipH="1">
            <a:off x="4926013" y="3159125"/>
            <a:ext cx="292100" cy="0"/>
          </a:xfrm>
          <a:prstGeom prst="line">
            <a:avLst/>
          </a:prstGeom>
          <a:noFill/>
          <a:ln w="25400">
            <a:solidFill>
              <a:schemeClr val="tx1"/>
            </a:solidFill>
            <a:round/>
            <a:headEnd/>
            <a:tailEnd type="none" w="lg" len="lg"/>
          </a:ln>
        </p:spPr>
        <p:txBody>
          <a:bodyPr/>
          <a:lstStyle/>
          <a:p>
            <a:endParaRPr lang="en-US"/>
          </a:p>
        </p:txBody>
      </p:sp>
      <p:sp>
        <p:nvSpPr>
          <p:cNvPr id="39955" name="Line 8"/>
          <p:cNvSpPr>
            <a:spLocks noChangeShapeType="1"/>
          </p:cNvSpPr>
          <p:nvPr/>
        </p:nvSpPr>
        <p:spPr bwMode="auto">
          <a:xfrm flipH="1">
            <a:off x="4919663" y="3344863"/>
            <a:ext cx="457200" cy="0"/>
          </a:xfrm>
          <a:prstGeom prst="line">
            <a:avLst/>
          </a:prstGeom>
          <a:noFill/>
          <a:ln w="25400">
            <a:solidFill>
              <a:schemeClr val="tx1"/>
            </a:solidFill>
            <a:round/>
            <a:headEnd/>
            <a:tailEnd type="none" w="lg" len="lg"/>
          </a:ln>
        </p:spPr>
        <p:txBody>
          <a:bodyPr/>
          <a:lstStyle/>
          <a:p>
            <a:endParaRPr lang="en-US"/>
          </a:p>
        </p:txBody>
      </p:sp>
      <p:sp>
        <p:nvSpPr>
          <p:cNvPr id="39956" name="Line 27"/>
          <p:cNvSpPr>
            <a:spLocks noChangeShapeType="1"/>
          </p:cNvSpPr>
          <p:nvPr/>
        </p:nvSpPr>
        <p:spPr bwMode="auto">
          <a:xfrm flipH="1" flipV="1">
            <a:off x="5208588" y="2386013"/>
            <a:ext cx="0" cy="776287"/>
          </a:xfrm>
          <a:prstGeom prst="line">
            <a:avLst/>
          </a:prstGeom>
          <a:noFill/>
          <a:ln w="25400">
            <a:solidFill>
              <a:schemeClr val="tx1"/>
            </a:solidFill>
            <a:round/>
            <a:headEnd/>
            <a:tailEnd type="triangle" w="lg" len="lg"/>
          </a:ln>
        </p:spPr>
        <p:txBody>
          <a:bodyPr/>
          <a:lstStyle/>
          <a:p>
            <a:endParaRPr lang="en-US"/>
          </a:p>
        </p:txBody>
      </p:sp>
      <p:sp>
        <p:nvSpPr>
          <p:cNvPr id="39957" name="Line 28"/>
          <p:cNvSpPr>
            <a:spLocks noChangeShapeType="1"/>
          </p:cNvSpPr>
          <p:nvPr/>
        </p:nvSpPr>
        <p:spPr bwMode="auto">
          <a:xfrm flipH="1" flipV="1">
            <a:off x="5367338" y="2382838"/>
            <a:ext cx="0" cy="950912"/>
          </a:xfrm>
          <a:prstGeom prst="line">
            <a:avLst/>
          </a:prstGeom>
          <a:noFill/>
          <a:ln w="25400">
            <a:solidFill>
              <a:schemeClr val="tx1"/>
            </a:solidFill>
            <a:round/>
            <a:headEnd/>
            <a:tailEnd type="triangle" w="lg" len="lg"/>
          </a:ln>
        </p:spPr>
        <p:txBody>
          <a:bodyPr/>
          <a:lstStyle/>
          <a:p>
            <a:endParaRPr lang="en-US"/>
          </a:p>
        </p:txBody>
      </p:sp>
      <p:sp>
        <p:nvSpPr>
          <p:cNvPr id="39958" name="AutoShape 10"/>
          <p:cNvSpPr>
            <a:spLocks noChangeArrowheads="1"/>
          </p:cNvSpPr>
          <p:nvPr/>
        </p:nvSpPr>
        <p:spPr bwMode="auto">
          <a:xfrm rot="10800000" flipH="1">
            <a:off x="7666038" y="2711450"/>
            <a:ext cx="561975" cy="230188"/>
          </a:xfrm>
          <a:prstGeom prst="flowChartManualOperation">
            <a:avLst/>
          </a:prstGeom>
          <a:solidFill>
            <a:schemeClr val="bg1"/>
          </a:solidFill>
          <a:ln w="25400">
            <a:solidFill>
              <a:schemeClr val="tx1"/>
            </a:solidFill>
            <a:miter lim="800000"/>
            <a:headEnd/>
            <a:tailEnd/>
          </a:ln>
        </p:spPr>
        <p:txBody>
          <a:bodyPr rot="10800000" wrap="none" anchor="ctr"/>
          <a:lstStyle/>
          <a:p>
            <a:pPr algn="ctr">
              <a:lnSpc>
                <a:spcPct val="90000"/>
              </a:lnSpc>
              <a:spcBef>
                <a:spcPct val="25000"/>
              </a:spcBef>
              <a:buClr>
                <a:schemeClr val="bg1"/>
              </a:buClr>
              <a:buSzPct val="100000"/>
              <a:buFont typeface="Wingdings" pitchFamily="2" charset="2"/>
              <a:buNone/>
            </a:pPr>
            <a:endParaRPr lang="en-US" sz="900"/>
          </a:p>
        </p:txBody>
      </p:sp>
      <p:sp>
        <p:nvSpPr>
          <p:cNvPr id="39959" name="Line 30"/>
          <p:cNvSpPr>
            <a:spLocks noChangeShapeType="1"/>
          </p:cNvSpPr>
          <p:nvPr/>
        </p:nvSpPr>
        <p:spPr bwMode="auto">
          <a:xfrm flipH="1" flipV="1">
            <a:off x="8032750" y="2943225"/>
            <a:ext cx="0" cy="1571625"/>
          </a:xfrm>
          <a:prstGeom prst="line">
            <a:avLst/>
          </a:prstGeom>
          <a:noFill/>
          <a:ln w="25400">
            <a:solidFill>
              <a:schemeClr val="tx1"/>
            </a:solidFill>
            <a:round/>
            <a:headEnd/>
            <a:tailEnd type="triangle" w="lg" len="lg"/>
          </a:ln>
        </p:spPr>
        <p:txBody>
          <a:bodyPr/>
          <a:lstStyle/>
          <a:p>
            <a:endParaRPr lang="en-US"/>
          </a:p>
        </p:txBody>
      </p:sp>
      <p:sp>
        <p:nvSpPr>
          <p:cNvPr id="39960" name="Line 31"/>
          <p:cNvSpPr>
            <a:spLocks noChangeShapeType="1"/>
          </p:cNvSpPr>
          <p:nvPr/>
        </p:nvSpPr>
        <p:spPr bwMode="auto">
          <a:xfrm flipH="1" flipV="1">
            <a:off x="7947025" y="2379663"/>
            <a:ext cx="0" cy="320675"/>
          </a:xfrm>
          <a:prstGeom prst="line">
            <a:avLst/>
          </a:prstGeom>
          <a:noFill/>
          <a:ln w="25400">
            <a:solidFill>
              <a:schemeClr val="tx1"/>
            </a:solidFill>
            <a:round/>
            <a:headEnd/>
            <a:tailEnd type="triangle" w="lg" len="lg"/>
          </a:ln>
        </p:spPr>
        <p:txBody>
          <a:bodyPr/>
          <a:lstStyle/>
          <a:p>
            <a:endParaRPr lang="en-US"/>
          </a:p>
        </p:txBody>
      </p:sp>
      <p:sp>
        <p:nvSpPr>
          <p:cNvPr id="39961" name="Line 8"/>
          <p:cNvSpPr>
            <a:spLocks noChangeShapeType="1"/>
          </p:cNvSpPr>
          <p:nvPr/>
        </p:nvSpPr>
        <p:spPr bwMode="auto">
          <a:xfrm flipH="1">
            <a:off x="7072313" y="3346450"/>
            <a:ext cx="457200" cy="0"/>
          </a:xfrm>
          <a:prstGeom prst="line">
            <a:avLst/>
          </a:prstGeom>
          <a:noFill/>
          <a:ln w="25400">
            <a:solidFill>
              <a:schemeClr val="tx1"/>
            </a:solidFill>
            <a:round/>
            <a:headEnd/>
            <a:tailEnd type="none" w="lg" len="lg"/>
          </a:ln>
        </p:spPr>
        <p:txBody>
          <a:bodyPr/>
          <a:lstStyle/>
          <a:p>
            <a:endParaRPr lang="en-US"/>
          </a:p>
        </p:txBody>
      </p:sp>
      <p:sp>
        <p:nvSpPr>
          <p:cNvPr id="39962" name="Line 33"/>
          <p:cNvSpPr>
            <a:spLocks noChangeShapeType="1"/>
          </p:cNvSpPr>
          <p:nvPr/>
        </p:nvSpPr>
        <p:spPr bwMode="auto">
          <a:xfrm flipH="1" flipV="1">
            <a:off x="7519988" y="2384425"/>
            <a:ext cx="0" cy="950913"/>
          </a:xfrm>
          <a:prstGeom prst="line">
            <a:avLst/>
          </a:prstGeom>
          <a:noFill/>
          <a:ln w="25400">
            <a:solidFill>
              <a:schemeClr val="tx1"/>
            </a:solidFill>
            <a:round/>
            <a:headEnd/>
            <a:tailEnd type="triangle" w="lg" len="lg"/>
          </a:ln>
        </p:spPr>
        <p:txBody>
          <a:bodyPr/>
          <a:lstStyle/>
          <a:p>
            <a:endParaRPr lang="en-US"/>
          </a:p>
        </p:txBody>
      </p:sp>
      <p:sp>
        <p:nvSpPr>
          <p:cNvPr id="39963" name="Line 8"/>
          <p:cNvSpPr>
            <a:spLocks noChangeShapeType="1"/>
          </p:cNvSpPr>
          <p:nvPr/>
        </p:nvSpPr>
        <p:spPr bwMode="auto">
          <a:xfrm flipH="1">
            <a:off x="7059613" y="3506788"/>
            <a:ext cx="776287" cy="0"/>
          </a:xfrm>
          <a:prstGeom prst="line">
            <a:avLst/>
          </a:prstGeom>
          <a:noFill/>
          <a:ln w="25400">
            <a:solidFill>
              <a:schemeClr val="tx1"/>
            </a:solidFill>
            <a:round/>
            <a:headEnd/>
            <a:tailEnd type="none" w="lg" len="lg"/>
          </a:ln>
        </p:spPr>
        <p:txBody>
          <a:bodyPr/>
          <a:lstStyle/>
          <a:p>
            <a:endParaRPr lang="en-US"/>
          </a:p>
        </p:txBody>
      </p:sp>
      <p:sp>
        <p:nvSpPr>
          <p:cNvPr id="39964" name="Line 35"/>
          <p:cNvSpPr>
            <a:spLocks noChangeShapeType="1"/>
          </p:cNvSpPr>
          <p:nvPr/>
        </p:nvSpPr>
        <p:spPr bwMode="auto">
          <a:xfrm flipH="1" flipV="1">
            <a:off x="7827963" y="2947988"/>
            <a:ext cx="0" cy="557212"/>
          </a:xfrm>
          <a:prstGeom prst="line">
            <a:avLst/>
          </a:prstGeom>
          <a:noFill/>
          <a:ln w="25400">
            <a:solidFill>
              <a:schemeClr val="tx1"/>
            </a:solidFill>
            <a:round/>
            <a:headEnd/>
            <a:tailEnd type="triangle" w="lg" len="lg"/>
          </a:ln>
        </p:spPr>
        <p:txBody>
          <a:bodyPr/>
          <a:lstStyle/>
          <a:p>
            <a:endParaRPr lang="en-US"/>
          </a:p>
        </p:txBody>
      </p:sp>
      <p:sp>
        <p:nvSpPr>
          <p:cNvPr id="39965" name="AutoShape 10"/>
          <p:cNvSpPr>
            <a:spLocks noChangeArrowheads="1"/>
          </p:cNvSpPr>
          <p:nvPr/>
        </p:nvSpPr>
        <p:spPr bwMode="auto">
          <a:xfrm rot="-5400000" flipH="1" flipV="1">
            <a:off x="1550194" y="3105944"/>
            <a:ext cx="561975" cy="230187"/>
          </a:xfrm>
          <a:prstGeom prst="flowChartManualOperation">
            <a:avLst/>
          </a:prstGeom>
          <a:solidFill>
            <a:schemeClr val="bg1"/>
          </a:solidFill>
          <a:ln w="25400">
            <a:solidFill>
              <a:schemeClr val="tx1"/>
            </a:solidFill>
            <a:miter lim="800000"/>
            <a:headEnd/>
            <a:tailEnd/>
          </a:ln>
        </p:spPr>
        <p:txBody>
          <a:bodyPr rot="10800000" vert="eaVert" wrap="none" anchor="ctr"/>
          <a:lstStyle/>
          <a:p>
            <a:pPr algn="ctr">
              <a:lnSpc>
                <a:spcPct val="90000"/>
              </a:lnSpc>
              <a:spcBef>
                <a:spcPct val="25000"/>
              </a:spcBef>
              <a:buClr>
                <a:schemeClr val="bg1"/>
              </a:buClr>
              <a:buSzPct val="100000"/>
              <a:buFont typeface="Wingdings" pitchFamily="2" charset="2"/>
              <a:buNone/>
            </a:pPr>
            <a:endParaRPr lang="en-US" sz="900"/>
          </a:p>
        </p:txBody>
      </p:sp>
      <p:sp>
        <p:nvSpPr>
          <p:cNvPr id="39966" name="Oval 37"/>
          <p:cNvSpPr>
            <a:spLocks noChangeArrowheads="1"/>
          </p:cNvSpPr>
          <p:nvPr/>
        </p:nvSpPr>
        <p:spPr bwMode="auto">
          <a:xfrm>
            <a:off x="2119313" y="3221038"/>
            <a:ext cx="287337" cy="287337"/>
          </a:xfrm>
          <a:prstGeom prst="ellipse">
            <a:avLst/>
          </a:prstGeom>
          <a:noFill/>
          <a:ln w="25400">
            <a:solidFill>
              <a:schemeClr val="tx1"/>
            </a:solidFill>
            <a:round/>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200"/>
              <a:t>+4</a:t>
            </a:r>
          </a:p>
        </p:txBody>
      </p:sp>
      <p:sp>
        <p:nvSpPr>
          <p:cNvPr id="39967" name="Line 8"/>
          <p:cNvSpPr>
            <a:spLocks noChangeShapeType="1"/>
          </p:cNvSpPr>
          <p:nvPr/>
        </p:nvSpPr>
        <p:spPr bwMode="auto">
          <a:xfrm rot="16200000" flipV="1">
            <a:off x="2156619" y="3601244"/>
            <a:ext cx="201612" cy="0"/>
          </a:xfrm>
          <a:prstGeom prst="line">
            <a:avLst/>
          </a:prstGeom>
          <a:noFill/>
          <a:ln w="25400">
            <a:solidFill>
              <a:schemeClr val="tx1"/>
            </a:solidFill>
            <a:round/>
            <a:headEnd/>
            <a:tailEnd type="triangle" w="lg" len="lg"/>
          </a:ln>
        </p:spPr>
        <p:txBody>
          <a:bodyPr/>
          <a:lstStyle/>
          <a:p>
            <a:endParaRPr lang="en-US"/>
          </a:p>
        </p:txBody>
      </p:sp>
      <p:sp>
        <p:nvSpPr>
          <p:cNvPr id="39968" name="Line 40"/>
          <p:cNvSpPr>
            <a:spLocks noChangeShapeType="1"/>
          </p:cNvSpPr>
          <p:nvPr/>
        </p:nvSpPr>
        <p:spPr bwMode="auto">
          <a:xfrm rot="16200000" flipH="1">
            <a:off x="1621632" y="3118643"/>
            <a:ext cx="0" cy="201613"/>
          </a:xfrm>
          <a:prstGeom prst="line">
            <a:avLst/>
          </a:prstGeom>
          <a:noFill/>
          <a:ln w="25400">
            <a:solidFill>
              <a:schemeClr val="tx1"/>
            </a:solidFill>
            <a:round/>
            <a:headEnd type="triangle" w="lg" len="lg"/>
            <a:tailEnd type="none" w="lg" len="lg"/>
          </a:ln>
        </p:spPr>
        <p:txBody>
          <a:bodyPr/>
          <a:lstStyle/>
          <a:p>
            <a:endParaRPr lang="en-US"/>
          </a:p>
        </p:txBody>
      </p:sp>
      <p:sp>
        <p:nvSpPr>
          <p:cNvPr id="39969" name="Line 41"/>
          <p:cNvSpPr>
            <a:spLocks noChangeShapeType="1"/>
          </p:cNvSpPr>
          <p:nvPr/>
        </p:nvSpPr>
        <p:spPr bwMode="auto">
          <a:xfrm rot="16200000" flipH="1">
            <a:off x="2028032" y="3280568"/>
            <a:ext cx="0" cy="182563"/>
          </a:xfrm>
          <a:prstGeom prst="line">
            <a:avLst/>
          </a:prstGeom>
          <a:noFill/>
          <a:ln w="25400">
            <a:solidFill>
              <a:schemeClr val="tx1"/>
            </a:solidFill>
            <a:round/>
            <a:headEnd type="triangle" w="lg" len="lg"/>
            <a:tailEnd type="none" w="lg" len="lg"/>
          </a:ln>
        </p:spPr>
        <p:txBody>
          <a:bodyPr/>
          <a:lstStyle/>
          <a:p>
            <a:endParaRPr lang="en-US"/>
          </a:p>
        </p:txBody>
      </p:sp>
      <p:sp>
        <p:nvSpPr>
          <p:cNvPr id="39970" name="Line 8"/>
          <p:cNvSpPr>
            <a:spLocks noChangeShapeType="1"/>
          </p:cNvSpPr>
          <p:nvPr/>
        </p:nvSpPr>
        <p:spPr bwMode="auto">
          <a:xfrm flipH="1">
            <a:off x="7065963" y="3160713"/>
            <a:ext cx="292100" cy="0"/>
          </a:xfrm>
          <a:prstGeom prst="line">
            <a:avLst/>
          </a:prstGeom>
          <a:noFill/>
          <a:ln w="25400">
            <a:solidFill>
              <a:schemeClr val="tx1"/>
            </a:solidFill>
            <a:round/>
            <a:headEnd/>
            <a:tailEnd type="none" w="lg" len="lg"/>
          </a:ln>
        </p:spPr>
        <p:txBody>
          <a:bodyPr/>
          <a:lstStyle/>
          <a:p>
            <a:endParaRPr lang="en-US"/>
          </a:p>
        </p:txBody>
      </p:sp>
      <p:sp>
        <p:nvSpPr>
          <p:cNvPr id="39971" name="Line 43"/>
          <p:cNvSpPr>
            <a:spLocks noChangeShapeType="1"/>
          </p:cNvSpPr>
          <p:nvPr/>
        </p:nvSpPr>
        <p:spPr bwMode="auto">
          <a:xfrm flipH="1" flipV="1">
            <a:off x="7348538" y="2798763"/>
            <a:ext cx="0" cy="357187"/>
          </a:xfrm>
          <a:prstGeom prst="line">
            <a:avLst/>
          </a:prstGeom>
          <a:noFill/>
          <a:ln w="25400">
            <a:solidFill>
              <a:schemeClr val="tx1"/>
            </a:solidFill>
            <a:round/>
            <a:headEnd/>
            <a:tailEnd type="none" w="lg" len="lg"/>
          </a:ln>
        </p:spPr>
        <p:txBody>
          <a:bodyPr/>
          <a:lstStyle/>
          <a:p>
            <a:endParaRPr lang="en-US"/>
          </a:p>
        </p:txBody>
      </p:sp>
      <p:sp>
        <p:nvSpPr>
          <p:cNvPr id="39972" name="Line 44"/>
          <p:cNvSpPr>
            <a:spLocks noChangeShapeType="1"/>
          </p:cNvSpPr>
          <p:nvPr/>
        </p:nvSpPr>
        <p:spPr bwMode="auto">
          <a:xfrm rot="16200000" flipV="1">
            <a:off x="4735513" y="206375"/>
            <a:ext cx="0" cy="5210175"/>
          </a:xfrm>
          <a:prstGeom prst="line">
            <a:avLst/>
          </a:prstGeom>
          <a:noFill/>
          <a:ln w="25400">
            <a:solidFill>
              <a:schemeClr val="tx1"/>
            </a:solidFill>
            <a:round/>
            <a:headEnd/>
            <a:tailEnd/>
          </a:ln>
        </p:spPr>
        <p:txBody>
          <a:bodyPr/>
          <a:lstStyle/>
          <a:p>
            <a:endParaRPr lang="en-US"/>
          </a:p>
        </p:txBody>
      </p:sp>
      <p:sp>
        <p:nvSpPr>
          <p:cNvPr id="39973" name="Line 45"/>
          <p:cNvSpPr>
            <a:spLocks noChangeShapeType="1"/>
          </p:cNvSpPr>
          <p:nvPr/>
        </p:nvSpPr>
        <p:spPr bwMode="auto">
          <a:xfrm rot="16200000" flipH="1">
            <a:off x="2035969" y="3010694"/>
            <a:ext cx="0" cy="182562"/>
          </a:xfrm>
          <a:prstGeom prst="line">
            <a:avLst/>
          </a:prstGeom>
          <a:noFill/>
          <a:ln w="25400">
            <a:solidFill>
              <a:schemeClr val="tx1"/>
            </a:solidFill>
            <a:round/>
            <a:headEnd type="triangle" w="lg" len="lg"/>
            <a:tailEnd type="none" w="lg" len="lg"/>
          </a:ln>
        </p:spPr>
        <p:txBody>
          <a:bodyPr/>
          <a:lstStyle/>
          <a:p>
            <a:endParaRPr lang="en-US"/>
          </a:p>
        </p:txBody>
      </p:sp>
      <p:sp>
        <p:nvSpPr>
          <p:cNvPr id="39974" name="Line 46"/>
          <p:cNvSpPr>
            <a:spLocks noChangeShapeType="1"/>
          </p:cNvSpPr>
          <p:nvPr/>
        </p:nvSpPr>
        <p:spPr bwMode="auto">
          <a:xfrm flipH="1" flipV="1">
            <a:off x="2133600" y="2809875"/>
            <a:ext cx="0" cy="311150"/>
          </a:xfrm>
          <a:prstGeom prst="line">
            <a:avLst/>
          </a:prstGeom>
          <a:noFill/>
          <a:ln w="25400">
            <a:solidFill>
              <a:schemeClr val="tx1"/>
            </a:solidFill>
            <a:round/>
            <a:headEnd/>
            <a:tailEnd type="none" w="lg" len="lg"/>
          </a:ln>
        </p:spPr>
        <p:txBody>
          <a:bodyPr/>
          <a:lstStyle/>
          <a:p>
            <a:endParaRPr lang="en-US"/>
          </a:p>
        </p:txBody>
      </p:sp>
      <p:sp>
        <p:nvSpPr>
          <p:cNvPr id="61486" name="Rectangle 17"/>
          <p:cNvSpPr>
            <a:spLocks noChangeArrowheads="1"/>
          </p:cNvSpPr>
          <p:nvPr/>
        </p:nvSpPr>
        <p:spPr bwMode="auto">
          <a:xfrm>
            <a:off x="2671763" y="3008313"/>
            <a:ext cx="452437" cy="933450"/>
          </a:xfrm>
          <a:prstGeom prst="rect">
            <a:avLst/>
          </a:prstGeom>
          <a:solidFill>
            <a:schemeClr val="accent5">
              <a:lumMod val="90000"/>
            </a:schemeClr>
          </a:solidFill>
          <a:ln w="25400">
            <a:solidFill>
              <a:srgbClr val="FF0000"/>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defRPr/>
            </a:pPr>
            <a:r>
              <a:rPr lang="en-US" sz="1600">
                <a:solidFill>
                  <a:srgbClr val="FF0000"/>
                </a:solidFill>
              </a:rPr>
              <a:t>ir</a:t>
            </a:r>
          </a:p>
        </p:txBody>
      </p:sp>
      <p:sp>
        <p:nvSpPr>
          <p:cNvPr id="39976" name="Line 8"/>
          <p:cNvSpPr>
            <a:spLocks noChangeShapeType="1"/>
          </p:cNvSpPr>
          <p:nvPr/>
        </p:nvSpPr>
        <p:spPr bwMode="auto">
          <a:xfrm flipH="1">
            <a:off x="3121025" y="3765550"/>
            <a:ext cx="311150" cy="0"/>
          </a:xfrm>
          <a:prstGeom prst="line">
            <a:avLst/>
          </a:prstGeom>
          <a:noFill/>
          <a:ln w="25400">
            <a:solidFill>
              <a:schemeClr val="tx1"/>
            </a:solidFill>
            <a:round/>
            <a:headEnd/>
            <a:tailEnd type="none" w="lg" len="lg"/>
          </a:ln>
        </p:spPr>
        <p:txBody>
          <a:bodyPr/>
          <a:lstStyle/>
          <a:p>
            <a:endParaRPr lang="en-US"/>
          </a:p>
        </p:txBody>
      </p:sp>
      <p:sp>
        <p:nvSpPr>
          <p:cNvPr id="39977" name="Line 49"/>
          <p:cNvSpPr>
            <a:spLocks noChangeShapeType="1"/>
          </p:cNvSpPr>
          <p:nvPr/>
        </p:nvSpPr>
        <p:spPr bwMode="auto">
          <a:xfrm flipH="1" flipV="1">
            <a:off x="3429000" y="3762375"/>
            <a:ext cx="0" cy="338138"/>
          </a:xfrm>
          <a:prstGeom prst="line">
            <a:avLst/>
          </a:prstGeom>
          <a:noFill/>
          <a:ln w="25400">
            <a:solidFill>
              <a:schemeClr val="tx1"/>
            </a:solidFill>
            <a:round/>
            <a:headEnd/>
            <a:tailEnd/>
          </a:ln>
        </p:spPr>
        <p:txBody>
          <a:bodyPr/>
          <a:lstStyle/>
          <a:p>
            <a:endParaRPr lang="en-US"/>
          </a:p>
        </p:txBody>
      </p:sp>
      <p:sp>
        <p:nvSpPr>
          <p:cNvPr id="39978" name="Line 8"/>
          <p:cNvSpPr>
            <a:spLocks noChangeShapeType="1"/>
          </p:cNvSpPr>
          <p:nvPr/>
        </p:nvSpPr>
        <p:spPr bwMode="auto">
          <a:xfrm>
            <a:off x="3125788" y="3562350"/>
            <a:ext cx="695325" cy="0"/>
          </a:xfrm>
          <a:prstGeom prst="line">
            <a:avLst/>
          </a:prstGeom>
          <a:noFill/>
          <a:ln w="25400">
            <a:solidFill>
              <a:schemeClr val="tx1"/>
            </a:solidFill>
            <a:round/>
            <a:headEnd/>
            <a:tailEnd type="triangle" w="lg" len="lg"/>
          </a:ln>
        </p:spPr>
        <p:txBody>
          <a:bodyPr/>
          <a:lstStyle/>
          <a:p>
            <a:endParaRPr lang="en-US"/>
          </a:p>
        </p:txBody>
      </p:sp>
      <p:sp>
        <p:nvSpPr>
          <p:cNvPr id="39979" name="AutoShape 52"/>
          <p:cNvSpPr>
            <a:spLocks noChangeArrowheads="1"/>
          </p:cNvSpPr>
          <p:nvPr/>
        </p:nvSpPr>
        <p:spPr bwMode="auto">
          <a:xfrm>
            <a:off x="1168400" y="3767138"/>
            <a:ext cx="255588" cy="161925"/>
          </a:xfrm>
          <a:prstGeom prst="triangle">
            <a:avLst>
              <a:gd name="adj" fmla="val 50000"/>
            </a:avLst>
          </a:prstGeom>
          <a:noFill/>
          <a:ln w="25400">
            <a:solidFill>
              <a:schemeClr val="tx1"/>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sp>
        <p:nvSpPr>
          <p:cNvPr id="39980" name="AutoShape 53"/>
          <p:cNvSpPr>
            <a:spLocks noChangeArrowheads="1"/>
          </p:cNvSpPr>
          <p:nvPr/>
        </p:nvSpPr>
        <p:spPr bwMode="auto">
          <a:xfrm>
            <a:off x="2778125" y="3771900"/>
            <a:ext cx="255588" cy="161925"/>
          </a:xfrm>
          <a:prstGeom prst="triangle">
            <a:avLst>
              <a:gd name="adj" fmla="val 50000"/>
            </a:avLst>
          </a:prstGeom>
          <a:noFill/>
          <a:ln w="25400">
            <a:solidFill>
              <a:srgbClr val="FF0000"/>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sp>
        <p:nvSpPr>
          <p:cNvPr id="39981" name="AutoShape 10"/>
          <p:cNvSpPr>
            <a:spLocks noChangeArrowheads="1"/>
          </p:cNvSpPr>
          <p:nvPr/>
        </p:nvSpPr>
        <p:spPr bwMode="auto">
          <a:xfrm rot="10800000" flipV="1">
            <a:off x="3074988" y="4768850"/>
            <a:ext cx="561975" cy="230188"/>
          </a:xfrm>
          <a:prstGeom prst="flowChartManualOperation">
            <a:avLst/>
          </a:prstGeom>
          <a:solidFill>
            <a:schemeClr val="bg1"/>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endParaRPr lang="en-US" sz="900"/>
          </a:p>
        </p:txBody>
      </p:sp>
      <p:sp>
        <p:nvSpPr>
          <p:cNvPr id="39982" name="Line 40"/>
          <p:cNvSpPr>
            <a:spLocks noChangeShapeType="1"/>
          </p:cNvSpPr>
          <p:nvPr/>
        </p:nvSpPr>
        <p:spPr bwMode="auto">
          <a:xfrm rot="10800000" flipH="1">
            <a:off x="3346450" y="4991100"/>
            <a:ext cx="0" cy="201613"/>
          </a:xfrm>
          <a:prstGeom prst="line">
            <a:avLst/>
          </a:prstGeom>
          <a:noFill/>
          <a:ln w="25400">
            <a:solidFill>
              <a:schemeClr val="tx1"/>
            </a:solidFill>
            <a:round/>
            <a:headEnd type="triangle" w="lg" len="lg"/>
            <a:tailEnd type="none" w="lg" len="lg"/>
          </a:ln>
        </p:spPr>
        <p:txBody>
          <a:bodyPr/>
          <a:lstStyle/>
          <a:p>
            <a:endParaRPr lang="en-US"/>
          </a:p>
        </p:txBody>
      </p:sp>
      <p:sp>
        <p:nvSpPr>
          <p:cNvPr id="39983" name="Line 44"/>
          <p:cNvSpPr>
            <a:spLocks noChangeShapeType="1"/>
          </p:cNvSpPr>
          <p:nvPr/>
        </p:nvSpPr>
        <p:spPr bwMode="auto">
          <a:xfrm rot="16200000" flipV="1">
            <a:off x="5230019" y="1691482"/>
            <a:ext cx="0" cy="5630862"/>
          </a:xfrm>
          <a:prstGeom prst="line">
            <a:avLst/>
          </a:prstGeom>
          <a:noFill/>
          <a:ln w="25400">
            <a:solidFill>
              <a:schemeClr val="tx1"/>
            </a:solidFill>
            <a:round/>
            <a:headEnd/>
            <a:tailEnd/>
          </a:ln>
        </p:spPr>
        <p:txBody>
          <a:bodyPr/>
          <a:lstStyle/>
          <a:p>
            <a:endParaRPr lang="en-US"/>
          </a:p>
        </p:txBody>
      </p:sp>
      <p:sp>
        <p:nvSpPr>
          <p:cNvPr id="39984" name="Line 24"/>
          <p:cNvSpPr>
            <a:spLocks noChangeShapeType="1"/>
          </p:cNvSpPr>
          <p:nvPr/>
        </p:nvSpPr>
        <p:spPr bwMode="auto">
          <a:xfrm flipV="1">
            <a:off x="3949700" y="4508500"/>
            <a:ext cx="0" cy="676275"/>
          </a:xfrm>
          <a:prstGeom prst="line">
            <a:avLst/>
          </a:prstGeom>
          <a:noFill/>
          <a:ln w="25400">
            <a:solidFill>
              <a:schemeClr val="tx1"/>
            </a:solidFill>
            <a:round/>
            <a:headEnd/>
            <a:tailEnd/>
          </a:ln>
        </p:spPr>
        <p:txBody>
          <a:bodyPr/>
          <a:lstStyle/>
          <a:p>
            <a:endParaRPr lang="en-US"/>
          </a:p>
        </p:txBody>
      </p:sp>
      <p:sp>
        <p:nvSpPr>
          <p:cNvPr id="39985" name="TextBox 67"/>
          <p:cNvSpPr txBox="1">
            <a:spLocks noChangeArrowheads="1"/>
          </p:cNvSpPr>
          <p:nvPr/>
        </p:nvSpPr>
        <p:spPr bwMode="auto">
          <a:xfrm>
            <a:off x="4333875" y="4773613"/>
            <a:ext cx="4667250" cy="1323975"/>
          </a:xfrm>
          <a:prstGeom prst="rect">
            <a:avLst/>
          </a:prstGeom>
          <a:noFill/>
          <a:ln w="9525">
            <a:noFill/>
            <a:miter lim="800000"/>
            <a:headEnd/>
            <a:tailEnd/>
          </a:ln>
        </p:spPr>
        <p:txBody>
          <a:bodyPr>
            <a:spAutoFit/>
          </a:bodyPr>
          <a:lstStyle/>
          <a:p>
            <a:r>
              <a:rPr lang="en-US"/>
              <a:t>Since both the Fetch and Execute stages want to use the memory, there is a </a:t>
            </a:r>
            <a:r>
              <a:rPr lang="en-US" i="1"/>
              <a:t>structural hazard</a:t>
            </a:r>
            <a:r>
              <a:rPr lang="en-US"/>
              <a:t> in accessing memory</a:t>
            </a:r>
          </a:p>
        </p:txBody>
      </p:sp>
      <p:sp>
        <p:nvSpPr>
          <p:cNvPr id="39986" name="Freeform 69"/>
          <p:cNvSpPr>
            <a:spLocks noChangeArrowheads="1"/>
          </p:cNvSpPr>
          <p:nvPr/>
        </p:nvSpPr>
        <p:spPr bwMode="auto">
          <a:xfrm>
            <a:off x="1828800" y="3692525"/>
            <a:ext cx="1401763" cy="1081088"/>
          </a:xfrm>
          <a:custGeom>
            <a:avLst/>
            <a:gdLst>
              <a:gd name="T0" fmla="*/ 0 w 1401288"/>
              <a:gd name="T1" fmla="*/ 0 h 1080655"/>
              <a:gd name="T2" fmla="*/ 0 w 1401288"/>
              <a:gd name="T3" fmla="*/ 558588 h 1080655"/>
              <a:gd name="T4" fmla="*/ 1402238 w 1401288"/>
              <a:gd name="T5" fmla="*/ 558588 h 1080655"/>
              <a:gd name="T6" fmla="*/ 1402238 w 1401288"/>
              <a:gd name="T7" fmla="*/ 1081521 h 1080655"/>
              <a:gd name="T8" fmla="*/ 0 60000 65536"/>
              <a:gd name="T9" fmla="*/ 0 60000 65536"/>
              <a:gd name="T10" fmla="*/ 0 60000 65536"/>
              <a:gd name="T11" fmla="*/ 0 60000 65536"/>
              <a:gd name="T12" fmla="*/ 0 w 1401288"/>
              <a:gd name="T13" fmla="*/ 0 h 1080655"/>
              <a:gd name="T14" fmla="*/ 1401288 w 1401288"/>
              <a:gd name="T15" fmla="*/ 1080655 h 1080655"/>
            </a:gdLst>
            <a:ahLst/>
            <a:cxnLst>
              <a:cxn ang="T8">
                <a:pos x="T0" y="T1"/>
              </a:cxn>
              <a:cxn ang="T9">
                <a:pos x="T2" y="T3"/>
              </a:cxn>
              <a:cxn ang="T10">
                <a:pos x="T4" y="T5"/>
              </a:cxn>
              <a:cxn ang="T11">
                <a:pos x="T6" y="T7"/>
              </a:cxn>
            </a:cxnLst>
            <a:rect l="T12" t="T13" r="T14" b="T15"/>
            <a:pathLst>
              <a:path w="1401288" h="1080655">
                <a:moveTo>
                  <a:pt x="0" y="0"/>
                </a:moveTo>
                <a:lnTo>
                  <a:pt x="0" y="558140"/>
                </a:lnTo>
                <a:lnTo>
                  <a:pt x="1401288" y="558140"/>
                </a:lnTo>
                <a:lnTo>
                  <a:pt x="1401288" y="1080655"/>
                </a:lnTo>
              </a:path>
            </a:pathLst>
          </a:custGeom>
          <a:noFill/>
          <a:ln w="25400" algn="ctr">
            <a:solidFill>
              <a:schemeClr val="tx1"/>
            </a:solidFill>
            <a:round/>
            <a:headEnd/>
            <a:tailEnd type="triangle" w="med" len="me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39987" name="Freeform 70"/>
          <p:cNvSpPr>
            <a:spLocks noChangeArrowheads="1"/>
          </p:cNvSpPr>
          <p:nvPr/>
        </p:nvSpPr>
        <p:spPr bwMode="auto">
          <a:xfrm>
            <a:off x="3503613" y="3752850"/>
            <a:ext cx="3800475" cy="1009650"/>
          </a:xfrm>
          <a:custGeom>
            <a:avLst/>
            <a:gdLst>
              <a:gd name="T0" fmla="*/ 3563292 w 3800104"/>
              <a:gd name="T1" fmla="*/ 0 h 1009402"/>
              <a:gd name="T2" fmla="*/ 3800845 w 3800104"/>
              <a:gd name="T3" fmla="*/ 0 h 1009402"/>
              <a:gd name="T4" fmla="*/ 3800845 w 3800104"/>
              <a:gd name="T5" fmla="*/ 475247 h 1009402"/>
              <a:gd name="T6" fmla="*/ 0 w 3800104"/>
              <a:gd name="T7" fmla="*/ 487128 h 1009402"/>
              <a:gd name="T8" fmla="*/ 0 w 3800104"/>
              <a:gd name="T9" fmla="*/ 1009898 h 1009402"/>
              <a:gd name="T10" fmla="*/ 0 60000 65536"/>
              <a:gd name="T11" fmla="*/ 0 60000 65536"/>
              <a:gd name="T12" fmla="*/ 0 60000 65536"/>
              <a:gd name="T13" fmla="*/ 0 60000 65536"/>
              <a:gd name="T14" fmla="*/ 0 60000 65536"/>
              <a:gd name="T15" fmla="*/ 0 w 3800104"/>
              <a:gd name="T16" fmla="*/ 0 h 1009402"/>
              <a:gd name="T17" fmla="*/ 3800104 w 3800104"/>
              <a:gd name="T18" fmla="*/ 1009402 h 1009402"/>
            </a:gdLst>
            <a:ahLst/>
            <a:cxnLst>
              <a:cxn ang="T10">
                <a:pos x="T0" y="T1"/>
              </a:cxn>
              <a:cxn ang="T11">
                <a:pos x="T2" y="T3"/>
              </a:cxn>
              <a:cxn ang="T12">
                <a:pos x="T4" y="T5"/>
              </a:cxn>
              <a:cxn ang="T13">
                <a:pos x="T6" y="T7"/>
              </a:cxn>
              <a:cxn ang="T14">
                <a:pos x="T8" y="T9"/>
              </a:cxn>
            </a:cxnLst>
            <a:rect l="T15" t="T16" r="T17" b="T18"/>
            <a:pathLst>
              <a:path w="3800104" h="1009402">
                <a:moveTo>
                  <a:pt x="3562597" y="0"/>
                </a:moveTo>
                <a:lnTo>
                  <a:pt x="3800104" y="0"/>
                </a:lnTo>
                <a:lnTo>
                  <a:pt x="3800104" y="475013"/>
                </a:lnTo>
                <a:lnTo>
                  <a:pt x="0" y="486888"/>
                </a:lnTo>
                <a:lnTo>
                  <a:pt x="0" y="1009402"/>
                </a:lnTo>
              </a:path>
            </a:pathLst>
          </a:custGeom>
          <a:noFill/>
          <a:ln w="25400" algn="ctr">
            <a:solidFill>
              <a:schemeClr val="tx1"/>
            </a:solidFill>
            <a:round/>
            <a:headEnd/>
            <a:tailEnd type="triangle" w="med" len="me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50228" name="Rectangle 17"/>
          <p:cNvSpPr>
            <a:spLocks noChangeArrowheads="1"/>
          </p:cNvSpPr>
          <p:nvPr/>
        </p:nvSpPr>
        <p:spPr bwMode="auto">
          <a:xfrm>
            <a:off x="2597150" y="2293938"/>
            <a:ext cx="1058863" cy="327025"/>
          </a:xfrm>
          <a:prstGeom prst="rect">
            <a:avLst/>
          </a:prstGeom>
          <a:solidFill>
            <a:schemeClr val="accent5">
              <a:lumMod val="75000"/>
            </a:schemeClr>
          </a:solidFill>
          <a:ln w="25400">
            <a:solidFill>
              <a:srgbClr val="FF0000"/>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r>
              <a:rPr lang="en-US" sz="1600">
                <a:solidFill>
                  <a:srgbClr val="FF0000"/>
                </a:solidFill>
                <a:latin typeface="Verdana" pitchFamily="-96" charset="0"/>
              </a:rPr>
              <a:t>stage</a:t>
            </a:r>
          </a:p>
        </p:txBody>
      </p:sp>
      <p:sp>
        <p:nvSpPr>
          <p:cNvPr id="39992" name="Line 8"/>
          <p:cNvSpPr>
            <a:spLocks noChangeShapeType="1"/>
          </p:cNvSpPr>
          <p:nvPr/>
        </p:nvSpPr>
        <p:spPr bwMode="auto">
          <a:xfrm rot="5400000">
            <a:off x="2700337" y="2805113"/>
            <a:ext cx="384175" cy="0"/>
          </a:xfrm>
          <a:prstGeom prst="line">
            <a:avLst/>
          </a:prstGeom>
          <a:noFill/>
          <a:ln w="25400">
            <a:solidFill>
              <a:schemeClr val="tx1"/>
            </a:solidFill>
            <a:round/>
            <a:headEnd/>
            <a:tailEnd type="triangle" w="lg" len="lg"/>
          </a:ln>
        </p:spPr>
        <p:txBody>
          <a:bodyPr/>
          <a:lstStyle/>
          <a:p>
            <a:endParaRPr lang="en-US"/>
          </a:p>
        </p:txBody>
      </p:sp>
      <p:sp>
        <p:nvSpPr>
          <p:cNvPr id="39993" name="Line 8"/>
          <p:cNvSpPr>
            <a:spLocks noChangeShapeType="1"/>
          </p:cNvSpPr>
          <p:nvPr/>
        </p:nvSpPr>
        <p:spPr bwMode="auto">
          <a:xfrm flipH="1">
            <a:off x="3122613" y="3390900"/>
            <a:ext cx="292100" cy="0"/>
          </a:xfrm>
          <a:prstGeom prst="line">
            <a:avLst/>
          </a:prstGeom>
          <a:noFill/>
          <a:ln w="25400">
            <a:solidFill>
              <a:schemeClr val="tx1"/>
            </a:solidFill>
            <a:round/>
            <a:headEnd/>
            <a:tailEnd type="none" w="lg" len="lg"/>
          </a:ln>
        </p:spPr>
        <p:txBody>
          <a:bodyPr/>
          <a:lstStyle/>
          <a:p>
            <a:endParaRPr lang="en-US"/>
          </a:p>
        </p:txBody>
      </p:sp>
      <p:sp>
        <p:nvSpPr>
          <p:cNvPr id="39994" name="Line 27"/>
          <p:cNvSpPr>
            <a:spLocks noChangeShapeType="1"/>
          </p:cNvSpPr>
          <p:nvPr/>
        </p:nvSpPr>
        <p:spPr bwMode="auto">
          <a:xfrm flipH="1" flipV="1">
            <a:off x="3405188" y="2617788"/>
            <a:ext cx="0" cy="776287"/>
          </a:xfrm>
          <a:prstGeom prst="line">
            <a:avLst/>
          </a:prstGeom>
          <a:noFill/>
          <a:ln w="25400">
            <a:solidFill>
              <a:schemeClr val="tx1"/>
            </a:solidFill>
            <a:round/>
            <a:headEnd/>
            <a:tailEnd type="triangle" w="lg" len="lg"/>
          </a:ln>
        </p:spPr>
        <p:txBody>
          <a:bodyPr/>
          <a:lstStyle/>
          <a:p>
            <a:endParaRPr lang="en-US"/>
          </a:p>
        </p:txBody>
      </p:sp>
      <p:sp>
        <p:nvSpPr>
          <p:cNvPr id="63" name="Date Placeholder 62"/>
          <p:cNvSpPr>
            <a:spLocks noGrp="1"/>
          </p:cNvSpPr>
          <p:nvPr>
            <p:ph type="dt" sz="half" idx="10"/>
          </p:nvPr>
        </p:nvSpPr>
        <p:spPr/>
        <p:txBody>
          <a:bodyPr/>
          <a:lstStyle/>
          <a:p>
            <a:pPr>
              <a:defRPr/>
            </a:pPr>
            <a:r>
              <a:rPr lang="en-US" smtClean="0"/>
              <a:t>1/9/2013</a:t>
            </a:r>
            <a:endParaRPr lang="en-US" dirty="0"/>
          </a:p>
        </p:txBody>
      </p:sp>
      <p:sp>
        <p:nvSpPr>
          <p:cNvPr id="65" name="Footer Placeholder 64"/>
          <p:cNvSpPr>
            <a:spLocks noGrp="1"/>
          </p:cNvSpPr>
          <p:nvPr>
            <p:ph type="ftr" sz="quarter" idx="12"/>
          </p:nvPr>
        </p:nvSpPr>
        <p:spPr/>
        <p:txBody>
          <a:bodyPr/>
          <a:lstStyle/>
          <a:p>
            <a:pPr>
              <a:defRPr/>
            </a:pPr>
            <a:r>
              <a:rPr lang="en-US" smtClean="0"/>
              <a:t>Bluespec at Beihang</a:t>
            </a:r>
            <a:endParaRPr lang="en-US" dirty="0"/>
          </a:p>
        </p:txBody>
      </p:sp>
      <p:sp>
        <p:nvSpPr>
          <p:cNvPr id="60" name="Slide Number Placeholder 59"/>
          <p:cNvSpPr>
            <a:spLocks noGrp="1"/>
          </p:cNvSpPr>
          <p:nvPr>
            <p:ph type="sldNum" sz="quarter" idx="11"/>
          </p:nvPr>
        </p:nvSpPr>
        <p:spPr/>
        <p:txBody>
          <a:bodyPr/>
          <a:lstStyle/>
          <a:p>
            <a:pPr>
              <a:defRPr/>
            </a:pPr>
            <a:fld id="{D02EE386-C9BD-4FB7-9577-6096B5320EC4}"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4"/>
          <p:cNvSpPr>
            <a:spLocks noGrp="1" noChangeArrowheads="1"/>
          </p:cNvSpPr>
          <p:nvPr>
            <p:ph type="title"/>
          </p:nvPr>
        </p:nvSpPr>
        <p:spPr/>
        <p:txBody>
          <a:bodyPr/>
          <a:lstStyle/>
          <a:p>
            <a:pPr eaLnBrk="1" hangingPunct="1"/>
            <a:r>
              <a:rPr lang="en-US" sz="3600" smtClean="0"/>
              <a:t>Two-Cycle SMIPS Princeton</a:t>
            </a:r>
            <a:endParaRPr lang="en-US" sz="2800" smtClean="0"/>
          </a:p>
        </p:txBody>
      </p:sp>
      <p:sp>
        <p:nvSpPr>
          <p:cNvPr id="41986" name="Rectangle 3" descr="Rectangle: Click to edit Master text styles&#10;Second level&#10;Third level&#10;Fourth level&#10;Fifth level"/>
          <p:cNvSpPr txBox="1">
            <a:spLocks noChangeArrowheads="1"/>
          </p:cNvSpPr>
          <p:nvPr/>
        </p:nvSpPr>
        <p:spPr bwMode="auto">
          <a:xfrm>
            <a:off x="542925" y="1552575"/>
            <a:ext cx="8896350" cy="5010150"/>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r>
              <a:rPr lang="en-US" b="1" dirty="0">
                <a:latin typeface="Courier New" pitchFamily="49" charset="0"/>
                <a:cs typeface="Courier New" pitchFamily="49" charset="0"/>
              </a:rPr>
              <a:t>module</a:t>
            </a:r>
            <a:r>
              <a:rPr lang="en-US" dirty="0">
                <a:latin typeface="Courier New" pitchFamily="49" charset="0"/>
                <a:cs typeface="Courier New" pitchFamily="49" charset="0"/>
              </a:rPr>
              <a:t> </a:t>
            </a:r>
            <a:r>
              <a:rPr lang="en-US" dirty="0" err="1">
                <a:latin typeface="Courier New" pitchFamily="49" charset="0"/>
                <a:cs typeface="Courier New" pitchFamily="49" charset="0"/>
              </a:rPr>
              <a:t>mkProc</a:t>
            </a:r>
            <a:r>
              <a:rPr lang="en-US" dirty="0">
                <a:latin typeface="Courier New" pitchFamily="49" charset="0"/>
                <a:cs typeface="Courier New" pitchFamily="49" charset="0"/>
              </a:rPr>
              <a:t>(</a:t>
            </a:r>
            <a:r>
              <a:rPr lang="en-US" dirty="0" err="1">
                <a:latin typeface="Courier New" pitchFamily="49" charset="0"/>
                <a:cs typeface="Courier New" pitchFamily="49" charset="0"/>
              </a:rPr>
              <a:t>Proc</a:t>
            </a:r>
            <a:r>
              <a:rPr lang="en-US" dirty="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Reg</a:t>
            </a:r>
            <a:r>
              <a:rPr lang="en-US" dirty="0">
                <a:latin typeface="Courier New" pitchFamily="49" charset="0"/>
                <a:cs typeface="Courier New" pitchFamily="49" charset="0"/>
              </a:rPr>
              <a:t>#(</a:t>
            </a:r>
            <a:r>
              <a:rPr lang="en-US" dirty="0" err="1">
                <a:latin typeface="Courier New" pitchFamily="49" charset="0"/>
                <a:cs typeface="Courier New" pitchFamily="49" charset="0"/>
              </a:rPr>
              <a:t>Addr</a:t>
            </a:r>
            <a:r>
              <a:rPr lang="en-US" dirty="0">
                <a:latin typeface="Courier New" pitchFamily="49" charset="0"/>
                <a:cs typeface="Courier New" pitchFamily="49" charset="0"/>
              </a:rPr>
              <a:t>)  pc &lt;- </a:t>
            </a:r>
            <a:r>
              <a:rPr lang="en-US" dirty="0" err="1">
                <a:latin typeface="Courier New" pitchFamily="49" charset="0"/>
                <a:cs typeface="Courier New" pitchFamily="49" charset="0"/>
              </a:rPr>
              <a:t>mkRegU</a:t>
            </a:r>
            <a:r>
              <a:rPr lang="en-US" dirty="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RFile</a:t>
            </a:r>
            <a:r>
              <a:rPr lang="en-US" dirty="0">
                <a:latin typeface="Courier New" pitchFamily="49" charset="0"/>
                <a:cs typeface="Courier New" pitchFamily="49" charset="0"/>
              </a:rPr>
              <a:t>       </a:t>
            </a:r>
            <a:r>
              <a:rPr lang="en-US" dirty="0" err="1">
                <a:latin typeface="Courier New" pitchFamily="49" charset="0"/>
                <a:cs typeface="Courier New" pitchFamily="49" charset="0"/>
              </a:rPr>
              <a:t>rf</a:t>
            </a:r>
            <a:r>
              <a:rPr lang="en-US" dirty="0">
                <a:latin typeface="Courier New" pitchFamily="49" charset="0"/>
                <a:cs typeface="Courier New" pitchFamily="49" charset="0"/>
              </a:rPr>
              <a:t> &lt;- </a:t>
            </a:r>
            <a:r>
              <a:rPr lang="en-US" dirty="0" err="1">
                <a:latin typeface="Courier New" pitchFamily="49" charset="0"/>
                <a:cs typeface="Courier New" pitchFamily="49" charset="0"/>
              </a:rPr>
              <a:t>mkRFile</a:t>
            </a:r>
            <a:r>
              <a:rPr lang="en-US" dirty="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DMemory</a:t>
            </a:r>
            <a:r>
              <a:rPr lang="en-US" dirty="0" smtClean="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mem</a:t>
            </a:r>
            <a:r>
              <a:rPr lang="en-US" dirty="0">
                <a:solidFill>
                  <a:srgbClr val="FF0000"/>
                </a:solidFill>
                <a:latin typeface="Courier New" pitchFamily="49" charset="0"/>
                <a:cs typeface="Courier New" pitchFamily="49" charset="0"/>
              </a:rPr>
              <a:t> &lt;- </a:t>
            </a:r>
            <a:r>
              <a:rPr lang="en-US" dirty="0" err="1" smtClean="0">
                <a:solidFill>
                  <a:srgbClr val="FF0000"/>
                </a:solidFill>
                <a:latin typeface="Courier New" pitchFamily="49" charset="0"/>
                <a:cs typeface="Courier New" pitchFamily="49" charset="0"/>
              </a:rPr>
              <a:t>mkDMemory</a:t>
            </a:r>
            <a:r>
              <a:rPr lang="en-US" dirty="0">
                <a:solidFill>
                  <a:srgbClr val="FF0000"/>
                </a:solidFill>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Reg</a:t>
            </a:r>
            <a:r>
              <a:rPr lang="en-US" dirty="0" smtClean="0">
                <a:latin typeface="Courier New" pitchFamily="49" charset="0"/>
                <a:cs typeface="Courier New" pitchFamily="49" charset="0"/>
              </a:rPr>
              <a:t>#(TypeFetch2Decode)  </a:t>
            </a:r>
            <a:r>
              <a:rPr lang="en-US" dirty="0" err="1" smtClean="0">
                <a:latin typeface="Courier New" pitchFamily="49" charset="0"/>
                <a:cs typeface="Courier New" pitchFamily="49" charset="0"/>
              </a:rPr>
              <a:t>ir</a:t>
            </a:r>
            <a:r>
              <a:rPr lang="en-US" dirty="0" smtClean="0">
                <a:latin typeface="Courier New" pitchFamily="49" charset="0"/>
                <a:cs typeface="Courier New" pitchFamily="49" charset="0"/>
              </a:rPr>
              <a:t> </a:t>
            </a:r>
            <a:r>
              <a:rPr lang="en-US" dirty="0">
                <a:latin typeface="Courier New" pitchFamily="49" charset="0"/>
                <a:cs typeface="Courier New" pitchFamily="49" charset="0"/>
              </a:rPr>
              <a:t>&lt;- </a:t>
            </a:r>
            <a:r>
              <a:rPr lang="en-US" dirty="0" err="1">
                <a:latin typeface="Courier New" pitchFamily="49" charset="0"/>
                <a:cs typeface="Courier New" pitchFamily="49" charset="0"/>
              </a:rPr>
              <a:t>mkRegU</a:t>
            </a:r>
            <a:r>
              <a:rPr lang="en-US" dirty="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Reg</a:t>
            </a:r>
            <a:r>
              <a:rPr lang="en-US" dirty="0">
                <a:latin typeface="Courier New" pitchFamily="49" charset="0"/>
                <a:cs typeface="Courier New" pitchFamily="49" charset="0"/>
              </a:rPr>
              <a:t>#(</a:t>
            </a:r>
            <a:r>
              <a:rPr lang="en-US" dirty="0" err="1">
                <a:latin typeface="Courier New" pitchFamily="49" charset="0"/>
                <a:cs typeface="Courier New" pitchFamily="49" charset="0"/>
              </a:rPr>
              <a:t>TypeStage</a:t>
            </a:r>
            <a:r>
              <a:rPr lang="en-US" dirty="0">
                <a:latin typeface="Courier New" pitchFamily="49" charset="0"/>
                <a:cs typeface="Courier New" pitchFamily="49" charset="0"/>
              </a:rPr>
              <a:t>) stage &lt;- </a:t>
            </a:r>
            <a:r>
              <a:rPr lang="en-US" dirty="0" err="1">
                <a:latin typeface="Courier New" pitchFamily="49" charset="0"/>
                <a:cs typeface="Courier New" pitchFamily="49" charset="0"/>
              </a:rPr>
              <a:t>mkReg</a:t>
            </a:r>
            <a:r>
              <a:rPr lang="en-US" dirty="0">
                <a:latin typeface="Courier New" pitchFamily="49" charset="0"/>
                <a:cs typeface="Courier New" pitchFamily="49" charset="0"/>
              </a:rPr>
              <a:t>(Fetch);</a:t>
            </a:r>
          </a:p>
          <a:p>
            <a:pPr marL="342900" indent="-342900">
              <a:lnSpc>
                <a:spcPct val="90000"/>
              </a:lnSpc>
              <a:spcBef>
                <a:spcPct val="20000"/>
              </a:spcBef>
              <a:buClr>
                <a:schemeClr val="hlink"/>
              </a:buClr>
              <a:buSzPct val="110000"/>
              <a:buFont typeface="Wingdings" pitchFamily="2" charset="2"/>
              <a:buNone/>
            </a:pPr>
            <a:endParaRPr lang="en-US" dirty="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b="1" dirty="0">
                <a:latin typeface="Courier New" pitchFamily="49" charset="0"/>
                <a:cs typeface="Courier New" pitchFamily="49" charset="0"/>
              </a:rPr>
              <a:t>rule</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doFetch</a:t>
            </a:r>
            <a:r>
              <a:rPr lang="en-US" dirty="0">
                <a:latin typeface="Courier New" pitchFamily="49" charset="0"/>
                <a:cs typeface="Courier New" pitchFamily="49" charset="0"/>
              </a:rPr>
              <a:t> </a:t>
            </a:r>
            <a:r>
              <a:rPr lang="en-US" dirty="0" smtClean="0">
                <a:latin typeface="Courier New" pitchFamily="49" charset="0"/>
                <a:cs typeface="Courier New" pitchFamily="49" charset="0"/>
              </a:rPr>
              <a:t>(stage == Fetch);</a:t>
            </a:r>
            <a:endParaRPr lang="en-US" b="1" dirty="0">
              <a:latin typeface="Courier New"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b="1" dirty="0">
                <a:latin typeface="Courier New" pitchFamily="49" charset="0"/>
                <a:cs typeface="Courier New" pitchFamily="49" charset="0"/>
              </a:rPr>
              <a:t>      let</a:t>
            </a:r>
            <a:r>
              <a:rPr lang="en-US" dirty="0">
                <a:latin typeface="Courier New" pitchFamily="49" charset="0"/>
                <a:cs typeface="Courier New" pitchFamily="49" charset="0"/>
              </a:rPr>
              <a:t> inst &lt;- </a:t>
            </a:r>
            <a:r>
              <a:rPr lang="en-US" dirty="0" smtClean="0">
                <a:solidFill>
                  <a:srgbClr val="FF0000"/>
                </a:solidFill>
                <a:latin typeface="Courier New" pitchFamily="49" charset="0"/>
                <a:cs typeface="Courier New" pitchFamily="49" charset="0"/>
              </a:rPr>
              <a:t>mem.req(</a:t>
            </a:r>
          </a:p>
          <a:p>
            <a:pPr marL="342900" indent="-342900">
              <a:lnSpc>
                <a:spcPct val="90000"/>
              </a:lnSpc>
              <a:spcBef>
                <a:spcPct val="20000"/>
              </a:spcBef>
              <a:buClr>
                <a:schemeClr val="hlink"/>
              </a:buClr>
              <a:buSzPct val="110000"/>
              <a:buFont typeface="Wingdings" pitchFamily="2" charset="2"/>
              <a:buNone/>
            </a:pPr>
            <a:r>
              <a:rPr lang="en-US" dirty="0" smtClean="0">
                <a:solidFill>
                  <a:srgbClr val="FF0000"/>
                </a:solidFill>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MemReq</a:t>
            </a:r>
            <a:r>
              <a:rPr lang="en-US" dirty="0" smtClean="0">
                <a:solidFill>
                  <a:srgbClr val="FF0000"/>
                </a:solidFill>
                <a:latin typeface="Courier New" pitchFamily="49" charset="0"/>
                <a:cs typeface="Courier New" pitchFamily="49" charset="0"/>
              </a:rPr>
              <a:t>{</a:t>
            </a:r>
            <a:r>
              <a:rPr lang="en-US" dirty="0" err="1" smtClean="0">
                <a:solidFill>
                  <a:srgbClr val="FF0000"/>
                </a:solidFill>
                <a:latin typeface="Courier New" pitchFamily="49" charset="0"/>
                <a:cs typeface="Courier New" pitchFamily="49" charset="0"/>
              </a:rPr>
              <a:t>op:Ld</a:t>
            </a: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addr:pc</a:t>
            </a:r>
            <a:r>
              <a:rPr lang="en-US" dirty="0">
                <a:solidFill>
                  <a:srgbClr val="FF0000"/>
                </a:solidFill>
                <a:latin typeface="Courier New" pitchFamily="49" charset="0"/>
                <a:cs typeface="Courier New" pitchFamily="49" charset="0"/>
              </a:rPr>
              <a:t>, data:?});</a:t>
            </a: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ir</a:t>
            </a:r>
            <a:r>
              <a:rPr lang="en-US" dirty="0">
                <a:latin typeface="Courier New" pitchFamily="49" charset="0"/>
                <a:cs typeface="Courier New" pitchFamily="49" charset="0"/>
              </a:rPr>
              <a:t> &lt;= TypeFetch2Decode{pc: pc, </a:t>
            </a:r>
            <a:r>
              <a:rPr lang="en-US" dirty="0" err="1">
                <a:latin typeface="Courier New" pitchFamily="49" charset="0"/>
                <a:cs typeface="Courier New" pitchFamily="49" charset="0"/>
              </a:rPr>
              <a:t>inst</a:t>
            </a:r>
            <a:r>
              <a:rPr lang="en-US" dirty="0">
                <a:latin typeface="Courier New" pitchFamily="49" charset="0"/>
                <a:cs typeface="Courier New" pitchFamily="49" charset="0"/>
              </a:rPr>
              <a:t>: </a:t>
            </a:r>
            <a:r>
              <a:rPr lang="en-US" dirty="0" err="1">
                <a:latin typeface="Courier New" pitchFamily="49" charset="0"/>
                <a:cs typeface="Courier New" pitchFamily="49" charset="0"/>
              </a:rPr>
              <a:t>inst</a:t>
            </a:r>
            <a:r>
              <a:rPr lang="en-US" dirty="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stage &lt;= Execute;</a:t>
            </a: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b="1" dirty="0" err="1" smtClean="0">
                <a:latin typeface="Courier New" pitchFamily="49" charset="0"/>
                <a:cs typeface="Courier New" pitchFamily="49" charset="0"/>
              </a:rPr>
              <a:t>endrule</a:t>
            </a:r>
            <a:endParaRPr lang="en-US" dirty="0">
              <a:latin typeface="Courier New" pitchFamily="49" charset="0"/>
              <a:cs typeface="Courier New" pitchFamily="49" charset="0"/>
            </a:endParaRPr>
          </a:p>
        </p:txBody>
      </p:sp>
      <p:sp>
        <p:nvSpPr>
          <p:cNvPr id="10" name="Date Placeholder 9"/>
          <p:cNvSpPr>
            <a:spLocks noGrp="1"/>
          </p:cNvSpPr>
          <p:nvPr>
            <p:ph type="dt" sz="half" idx="10"/>
          </p:nvPr>
        </p:nvSpPr>
        <p:spPr/>
        <p:txBody>
          <a:bodyPr/>
          <a:lstStyle/>
          <a:p>
            <a:pPr>
              <a:defRPr/>
            </a:pPr>
            <a:r>
              <a:rPr lang="en-US" smtClean="0"/>
              <a:t>1/9/2013</a:t>
            </a:r>
            <a:endParaRPr lang="en-US" dirty="0"/>
          </a:p>
        </p:txBody>
      </p:sp>
      <p:sp>
        <p:nvSpPr>
          <p:cNvPr id="12" name="Footer Placeholder 11"/>
          <p:cNvSpPr>
            <a:spLocks noGrp="1"/>
          </p:cNvSpPr>
          <p:nvPr>
            <p:ph type="ftr" sz="quarter" idx="12"/>
          </p:nvPr>
        </p:nvSpPr>
        <p:spPr/>
        <p:txBody>
          <a:bodyPr/>
          <a:lstStyle/>
          <a:p>
            <a:pPr>
              <a:defRPr/>
            </a:pPr>
            <a:r>
              <a:rPr lang="en-US" smtClean="0"/>
              <a:t>Bluespec at Beihang</a:t>
            </a:r>
            <a:endParaRPr lang="en-US" dirty="0"/>
          </a:p>
        </p:txBody>
      </p:sp>
      <p:sp>
        <p:nvSpPr>
          <p:cNvPr id="7" name="Slide Number Placeholder 6"/>
          <p:cNvSpPr>
            <a:spLocks noGrp="1"/>
          </p:cNvSpPr>
          <p:nvPr>
            <p:ph type="sldNum" sz="quarter" idx="11"/>
          </p:nvPr>
        </p:nvSpPr>
        <p:spPr/>
        <p:txBody>
          <a:bodyPr/>
          <a:lstStyle/>
          <a:p>
            <a:pPr>
              <a:defRPr/>
            </a:pPr>
            <a:fld id="{D02EE386-C9BD-4FB7-9577-6096B5320EC4}"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defRPr kumimoji="0" lang="en-U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defRPr kumimoji="0" lang="en-U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Designs\Blueprint.pot</Template>
  <TotalTime>38508</TotalTime>
  <Words>2969</Words>
  <Application>Microsoft Office PowerPoint</Application>
  <PresentationFormat>全屏显示(4:3)</PresentationFormat>
  <Paragraphs>598</Paragraphs>
  <Slides>39</Slides>
  <Notes>22</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Blueprint</vt:lpstr>
      <vt:lpstr>幻灯片 1</vt:lpstr>
      <vt:lpstr>Single-Cycle SMIPS:  Clock Speed</vt:lpstr>
      <vt:lpstr>Two-Cycle SMIPS</vt:lpstr>
      <vt:lpstr>Additional Types</vt:lpstr>
      <vt:lpstr>Two-Cycle SMIPS</vt:lpstr>
      <vt:lpstr>Two-Cycle SMIPS</vt:lpstr>
      <vt:lpstr>Princeton versus Harvard Architecture</vt:lpstr>
      <vt:lpstr>SMIPS Princeton Architecture</vt:lpstr>
      <vt:lpstr>Two-Cycle SMIPS Princeton</vt:lpstr>
      <vt:lpstr>Two-Cycle SMIPS Princeton</vt:lpstr>
      <vt:lpstr>Two-Cycle SMIPS: Analysis </vt:lpstr>
      <vt:lpstr>Instruction pipelining</vt:lpstr>
      <vt:lpstr>Hazards in instruction pipelining</vt:lpstr>
      <vt:lpstr>The power of computers comes from the fact that the instructions in a program are not independent of each other    must deal with hazard</vt:lpstr>
      <vt:lpstr>Two-stage Pipelined SMIPS (Harvard)</vt:lpstr>
      <vt:lpstr>ir: The instruction register</vt:lpstr>
      <vt:lpstr>Two-stage pipeline  SMIPS (Harvard) – first attempt</vt:lpstr>
      <vt:lpstr>Two-stage pipeline  SMIPS (Harvard) – first attempt</vt:lpstr>
      <vt:lpstr>Killing miss-predicted fetched instructions</vt:lpstr>
      <vt:lpstr>Killing fetched instructions</vt:lpstr>
      <vt:lpstr>Scheduling issues</vt:lpstr>
      <vt:lpstr>Bluespec concurrency model</vt:lpstr>
      <vt:lpstr>Concurrency analysis two-stage MIPS pipeline – the first attempt</vt:lpstr>
      <vt:lpstr>Rewriting the 2-stage pipeline  SMIPS (Harvard) single rule; not correct</vt:lpstr>
      <vt:lpstr>Rewriting 2-stage pipeline  SMIPS (Harvard) single rule; not correct</vt:lpstr>
      <vt:lpstr>Rewriting the 2-stage pipeline  SMIPS (Harvard) single rule</vt:lpstr>
      <vt:lpstr>Rewriting 2-stage pipeline  SMIPS (Harvard) single rule</vt:lpstr>
      <vt:lpstr>Code Reordering in Pipelines</vt:lpstr>
      <vt:lpstr>Reminder: Sequential assignments</vt:lpstr>
      <vt:lpstr>FIFO with a “clear” method</vt:lpstr>
      <vt:lpstr>Atomicity and single rules</vt:lpstr>
      <vt:lpstr>2-stage pipeline  SMIPS (Harvard) – two rules</vt:lpstr>
      <vt:lpstr>Two-stage pipeline  SMIPS (Harvard) – two rules</vt:lpstr>
      <vt:lpstr>Two-stage Pipelined SMIPS Princeton Architecture</vt:lpstr>
      <vt:lpstr>Pipelined SMIPS (Princeton) – single rule, no wires</vt:lpstr>
      <vt:lpstr>Pipelined SMIPS (Princeton) – single rule, no wires (cont)</vt:lpstr>
      <vt:lpstr>Pipelined SMIPS (Princeton) – single rule, no wires (cont)</vt:lpstr>
      <vt:lpstr>Compiler issues</vt:lpstr>
      <vt:lpstr>Killing fetched instructions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Bluespec technical deep dive</dc:title>
  <dc:creator>Nikhil</dc:creator>
  <cp:lastModifiedBy>buaa</cp:lastModifiedBy>
  <cp:revision>981</cp:revision>
  <cp:lastPrinted>1601-01-01T00:00:00Z</cp:lastPrinted>
  <dcterms:created xsi:type="dcterms:W3CDTF">2003-01-21T19:25:41Z</dcterms:created>
  <dcterms:modified xsi:type="dcterms:W3CDTF">2013-01-08T15:24:59Z</dcterms:modified>
</cp:coreProperties>
</file>