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9"/>
  </p:notesMasterIdLst>
  <p:handoutMasterIdLst>
    <p:handoutMasterId r:id="rId30"/>
  </p:handoutMasterIdLst>
  <p:sldIdLst>
    <p:sldId id="1321" r:id="rId2"/>
    <p:sldId id="1315" r:id="rId3"/>
    <p:sldId id="1301" r:id="rId4"/>
    <p:sldId id="1303" r:id="rId5"/>
    <p:sldId id="1302" r:id="rId6"/>
    <p:sldId id="1292" r:id="rId7"/>
    <p:sldId id="1293" r:id="rId8"/>
    <p:sldId id="1294" r:id="rId9"/>
    <p:sldId id="1295" r:id="rId10"/>
    <p:sldId id="1296" r:id="rId11"/>
    <p:sldId id="1291" r:id="rId12"/>
    <p:sldId id="1297" r:id="rId13"/>
    <p:sldId id="1304" r:id="rId14"/>
    <p:sldId id="1299" r:id="rId15"/>
    <p:sldId id="1316" r:id="rId16"/>
    <p:sldId id="1322" r:id="rId17"/>
    <p:sldId id="1305" r:id="rId18"/>
    <p:sldId id="1307" r:id="rId19"/>
    <p:sldId id="1306" r:id="rId20"/>
    <p:sldId id="1308" r:id="rId21"/>
    <p:sldId id="1309" r:id="rId22"/>
    <p:sldId id="1310" r:id="rId23"/>
    <p:sldId id="1311" r:id="rId24"/>
    <p:sldId id="1323" r:id="rId25"/>
    <p:sldId id="1324" r:id="rId26"/>
    <p:sldId id="1325" r:id="rId27"/>
    <p:sldId id="1326" r:id="rId2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FBD2D"/>
    <a:srgbClr val="F6FD71"/>
    <a:srgbClr val="FF0000"/>
    <a:srgbClr val="FF3333"/>
    <a:srgbClr val="FD7E71"/>
    <a:srgbClr val="CC3300"/>
    <a:srgbClr val="000000"/>
    <a:srgbClr val="7076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09" autoAdjust="0"/>
    <p:restoredTop sz="96519" autoAdjust="0"/>
  </p:normalViewPr>
  <p:slideViewPr>
    <p:cSldViewPr snapToGrid="0">
      <p:cViewPr>
        <p:scale>
          <a:sx n="80" d="100"/>
          <a:sy n="80" d="100"/>
        </p:scale>
        <p:origin x="-228" y="-78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76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>
            <a:lvl1pPr defTabSz="92166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80" y="1"/>
            <a:ext cx="3005120" cy="4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>
            <a:lvl1pPr algn="r" defTabSz="92166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b" anchorCtr="0" compatLnSpc="1">
            <a:prstTxWarp prst="textNoShape">
              <a:avLst/>
            </a:prstTxWarp>
          </a:bodyPr>
          <a:lstStyle>
            <a:lvl1pPr defTabSz="92166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b" anchorCtr="0" compatLnSpc="1">
            <a:prstTxWarp prst="textNoShape">
              <a:avLst/>
            </a:prstTxWarp>
          </a:bodyPr>
          <a:lstStyle>
            <a:lvl1pPr algn="r" defTabSz="92166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fld id="{9B22CF32-A1D0-4532-A169-CD8E46122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73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>
            <a:lvl1pPr defTabSz="92166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58" y="4379901"/>
            <a:ext cx="5086284" cy="41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80" y="1"/>
            <a:ext cx="3005120" cy="4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>
            <a:lvl1pPr algn="r" defTabSz="92166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b" anchorCtr="0" compatLnSpc="1">
            <a:prstTxWarp prst="textNoShape">
              <a:avLst/>
            </a:prstTxWarp>
          </a:bodyPr>
          <a:lstStyle>
            <a:lvl1pPr defTabSz="92166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b" anchorCtr="0" compatLnSpc="1">
            <a:prstTxWarp prst="textNoShape">
              <a:avLst/>
            </a:prstTxWarp>
          </a:bodyPr>
          <a:lstStyle>
            <a:lvl1pPr algn="r" defTabSz="92166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fld id="{399F7159-3BAA-4F4E-A7E9-6008000D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46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04D0-1B1E-45D8-AF31-0CD2AA87561F}" type="slidenum">
              <a:rPr lang="en-US" smtClean="0">
                <a:latin typeface="Tahoma" pitchFamily="-96" charset="0"/>
              </a:rPr>
              <a:pPr/>
              <a:t>6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7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14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9"/>
          <p:cNvSpPr txBox="1">
            <a:spLocks noGrp="1" noChangeArrowheads="1"/>
          </p:cNvSpPr>
          <p:nvPr/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71" tIns="46132" rIns="92271" bIns="46132" anchor="b"/>
          <a:lstStyle/>
          <a:p>
            <a:pPr algn="r" defTabSz="921669" eaLnBrk="0" hangingPunct="0">
              <a:spcBef>
                <a:spcPct val="20000"/>
              </a:spcBef>
            </a:pPr>
            <a:fld id="{3E7CB594-1BFF-4B08-8D79-0341E4241FEC}" type="slidenum">
              <a:rPr lang="en-US" sz="1300">
                <a:latin typeface="Tahoma" pitchFamily="34" charset="0"/>
              </a:rPr>
              <a:pPr algn="r" defTabSz="921669" eaLnBrk="0" hangingPunct="0">
                <a:spcBef>
                  <a:spcPct val="20000"/>
                </a:spcBef>
              </a:pPr>
              <a:t>26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9"/>
          <p:cNvSpPr txBox="1">
            <a:spLocks noGrp="1" noChangeArrowheads="1"/>
          </p:cNvSpPr>
          <p:nvPr/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71" tIns="46132" rIns="92271" bIns="46132" anchor="b"/>
          <a:lstStyle/>
          <a:p>
            <a:pPr algn="r" defTabSz="921669" eaLnBrk="0" hangingPunct="0">
              <a:spcBef>
                <a:spcPct val="20000"/>
              </a:spcBef>
            </a:pPr>
            <a:fld id="{A58721D1-ACA2-45F9-8666-C1D501E15E77}" type="slidenum">
              <a:rPr lang="en-US" sz="1300">
                <a:latin typeface="Tahoma" pitchFamily="34" charset="0"/>
              </a:rPr>
              <a:pPr algn="r" defTabSz="921669" eaLnBrk="0" hangingPunct="0">
                <a:spcBef>
                  <a:spcPct val="20000"/>
                </a:spcBef>
              </a:pPr>
              <a:t>27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fld id="{2DBA8F0E-D6DA-4224-82EA-C9BF982C3C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3550" indent="-46355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fld id="{7D3E83D8-6A0E-4416-8509-48224F3DA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799" y="6400800"/>
            <a:ext cx="3302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463550" indent="-4635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Computer Architecture: A Constructive Approach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>
                <a:solidFill>
                  <a:srgbClr val="660066"/>
                </a:solidFill>
                <a:ea typeface="+mj-ea"/>
                <a:cs typeface="+mj-cs"/>
              </a:rPr>
              <a:t>EHRs: Designing modules with concurrent methods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Derek Chiou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University of Texas at Austin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Taken (with permission) from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Arvind</a:t>
            </a:r>
            <a:r>
              <a:rPr lang="en-US" sz="2000" dirty="0" smtClean="0"/>
              <a:t> and collaborators*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* Joel </a:t>
            </a:r>
            <a:r>
              <a:rPr lang="en-US" sz="1800" dirty="0" err="1" smtClean="0"/>
              <a:t>Emer</a:t>
            </a:r>
            <a:r>
              <a:rPr lang="en-US" sz="1800" dirty="0" smtClean="0"/>
              <a:t>, Li-</a:t>
            </a:r>
            <a:r>
              <a:rPr lang="en-US" sz="1800" dirty="0" err="1" smtClean="0"/>
              <a:t>Shiuan</a:t>
            </a:r>
            <a:r>
              <a:rPr lang="en-US" sz="1800" dirty="0" smtClean="0"/>
              <a:t> </a:t>
            </a:r>
            <a:r>
              <a:rPr lang="en-US" sz="1800" dirty="0" err="1" smtClean="0"/>
              <a:t>Peh</a:t>
            </a:r>
            <a:r>
              <a:rPr lang="en-US" sz="1800" dirty="0" smtClean="0"/>
              <a:t>, </a:t>
            </a:r>
            <a:r>
              <a:rPr lang="en-US" sz="1800" dirty="0" err="1" smtClean="0"/>
              <a:t>Murali</a:t>
            </a:r>
            <a:r>
              <a:rPr lang="en-US" sz="1800" dirty="0" smtClean="0"/>
              <a:t> </a:t>
            </a:r>
            <a:r>
              <a:rPr lang="en-US" sz="1800" dirty="0" err="1" smtClean="0"/>
              <a:t>Vijayaraghavan</a:t>
            </a:r>
            <a:r>
              <a:rPr lang="en-US" sz="1800" dirty="0" smtClean="0"/>
              <a:t>, </a:t>
            </a:r>
            <a:r>
              <a:rPr lang="en-US" sz="1800" dirty="0" err="1" smtClean="0"/>
              <a:t>Asif</a:t>
            </a:r>
            <a:r>
              <a:rPr lang="en-US" sz="1800" dirty="0" smtClean="0"/>
              <a:t> Khan,  </a:t>
            </a:r>
            <a:r>
              <a:rPr lang="en-US" sz="1800" dirty="0" err="1" smtClean="0"/>
              <a:t>Abhinav</a:t>
            </a:r>
            <a:r>
              <a:rPr lang="en-US" sz="1800" dirty="0" smtClean="0"/>
              <a:t> </a:t>
            </a:r>
            <a:r>
              <a:rPr lang="en-US" sz="1800" dirty="0" err="1" smtClean="0"/>
              <a:t>Agarwal</a:t>
            </a:r>
            <a:r>
              <a:rPr lang="en-US" sz="1800" dirty="0" smtClean="0"/>
              <a:t>, Myron 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BA8F0E-D6DA-4224-82EA-C9BF982C3C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01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79413"/>
            <a:ext cx="8248650" cy="831850"/>
          </a:xfrm>
        </p:spPr>
        <p:txBody>
          <a:bodyPr/>
          <a:lstStyle/>
          <a:p>
            <a:r>
              <a:rPr lang="en-US" sz="3600"/>
              <a:t>Ephemeral History Register (EHR)</a:t>
            </a:r>
          </a:p>
        </p:txBody>
      </p:sp>
      <p:sp>
        <p:nvSpPr>
          <p:cNvPr id="1531907" name="Text Box 3"/>
          <p:cNvSpPr txBox="1">
            <a:spLocks noChangeArrowheads="1"/>
          </p:cNvSpPr>
          <p:nvPr/>
        </p:nvSpPr>
        <p:spPr bwMode="auto">
          <a:xfrm>
            <a:off x="1469950" y="1957388"/>
            <a:ext cx="6807159" cy="42068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r0 </a:t>
            </a:r>
            <a:r>
              <a:rPr lang="en-US" sz="2800" dirty="0">
                <a:latin typeface="Arial" charset="0"/>
                <a:cs typeface="Arial" charset="0"/>
              </a:rPr>
              <a:t>&lt; </a:t>
            </a:r>
            <a:r>
              <a:rPr lang="en-US" sz="2800" dirty="0" smtClean="0">
                <a:latin typeface="Arial" charset="0"/>
                <a:cs typeface="Arial" charset="0"/>
              </a:rPr>
              <a:t>w0 </a:t>
            </a:r>
            <a:r>
              <a:rPr lang="en-US" sz="2800" dirty="0">
                <a:latin typeface="Arial" charset="0"/>
                <a:cs typeface="Arial" charset="0"/>
              </a:rPr>
              <a:t>&lt; </a:t>
            </a:r>
            <a:r>
              <a:rPr lang="en-US" sz="2800" dirty="0" smtClean="0">
                <a:latin typeface="Arial" charset="0"/>
                <a:cs typeface="Arial" charset="0"/>
              </a:rPr>
              <a:t>r1</a:t>
            </a:r>
            <a:r>
              <a:rPr lang="en-US" sz="2800" baseline="-25000" dirty="0" smtClean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&lt; </a:t>
            </a:r>
            <a:r>
              <a:rPr lang="en-US" sz="2800" dirty="0" smtClean="0">
                <a:latin typeface="Arial" charset="0"/>
                <a:cs typeface="Arial" charset="0"/>
              </a:rPr>
              <a:t>w1 </a:t>
            </a:r>
            <a:r>
              <a:rPr lang="en-US" sz="2800" dirty="0">
                <a:latin typeface="Arial" charset="0"/>
                <a:cs typeface="Arial" charset="0"/>
              </a:rPr>
              <a:t>&lt; ….</a:t>
            </a:r>
            <a:endParaRPr lang="en-US" sz="4400" baseline="30000" dirty="0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97138" y="2882900"/>
            <a:ext cx="4129087" cy="2501900"/>
            <a:chOff x="1653" y="1912"/>
            <a:chExt cx="2601" cy="1576"/>
          </a:xfrm>
        </p:grpSpPr>
        <p:sp>
          <p:nvSpPr>
            <p:cNvPr id="1531909" name="Rectangle 5"/>
            <p:cNvSpPr>
              <a:spLocks noChangeArrowheads="1"/>
            </p:cNvSpPr>
            <p:nvPr/>
          </p:nvSpPr>
          <p:spPr bwMode="auto">
            <a:xfrm>
              <a:off x="3426" y="2072"/>
              <a:ext cx="416" cy="8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10" name="Freeform 6"/>
            <p:cNvSpPr>
              <a:spLocks/>
            </p:cNvSpPr>
            <p:nvPr/>
          </p:nvSpPr>
          <p:spPr bwMode="auto">
            <a:xfrm>
              <a:off x="3592" y="2730"/>
              <a:ext cx="86" cy="176"/>
            </a:xfrm>
            <a:custGeom>
              <a:avLst/>
              <a:gdLst/>
              <a:ahLst/>
              <a:cxnLst>
                <a:cxn ang="0">
                  <a:pos x="0" y="170"/>
                </a:cxn>
                <a:cxn ang="0">
                  <a:pos x="42" y="0"/>
                </a:cxn>
                <a:cxn ang="0">
                  <a:pos x="86" y="176"/>
                </a:cxn>
              </a:cxnLst>
              <a:rect l="0" t="0" r="r" b="b"/>
              <a:pathLst>
                <a:path w="86" h="176">
                  <a:moveTo>
                    <a:pt x="0" y="170"/>
                  </a:moveTo>
                  <a:lnTo>
                    <a:pt x="42" y="0"/>
                  </a:lnTo>
                  <a:lnTo>
                    <a:pt x="86" y="17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11" name="Text Box 7"/>
            <p:cNvSpPr txBox="1">
              <a:spLocks noChangeArrowheads="1"/>
            </p:cNvSpPr>
            <p:nvPr/>
          </p:nvSpPr>
          <p:spPr bwMode="auto">
            <a:xfrm>
              <a:off x="3406" y="2172"/>
              <a:ext cx="2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Verdana" pitchFamily="34" charset="0"/>
                </a:rPr>
                <a:t>D</a:t>
              </a:r>
            </a:p>
          </p:txBody>
        </p:sp>
        <p:sp>
          <p:nvSpPr>
            <p:cNvPr id="1531912" name="Text Box 8"/>
            <p:cNvSpPr txBox="1">
              <a:spLocks noChangeArrowheads="1"/>
            </p:cNvSpPr>
            <p:nvPr/>
          </p:nvSpPr>
          <p:spPr bwMode="auto">
            <a:xfrm>
              <a:off x="3614" y="2172"/>
              <a:ext cx="2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Verdana" pitchFamily="34" charset="0"/>
                </a:rPr>
                <a:t>Q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598" y="2086"/>
              <a:ext cx="154" cy="414"/>
              <a:chOff x="2598" y="2086"/>
              <a:chExt cx="154" cy="414"/>
            </a:xfrm>
          </p:grpSpPr>
          <p:sp>
            <p:nvSpPr>
              <p:cNvPr id="1531914" name="Freeform 10"/>
              <p:cNvSpPr>
                <a:spLocks/>
              </p:cNvSpPr>
              <p:nvPr/>
            </p:nvSpPr>
            <p:spPr bwMode="auto">
              <a:xfrm>
                <a:off x="2646" y="2086"/>
                <a:ext cx="80" cy="414"/>
              </a:xfrm>
              <a:custGeom>
                <a:avLst/>
                <a:gdLst/>
                <a:ahLst/>
                <a:cxnLst>
                  <a:cxn ang="0">
                    <a:pos x="0" y="414"/>
                  </a:cxn>
                  <a:cxn ang="0">
                    <a:pos x="0" y="0"/>
                  </a:cxn>
                  <a:cxn ang="0">
                    <a:pos x="80" y="86"/>
                  </a:cxn>
                  <a:cxn ang="0">
                    <a:pos x="80" y="334"/>
                  </a:cxn>
                  <a:cxn ang="0">
                    <a:pos x="0" y="414"/>
                  </a:cxn>
                </a:cxnLst>
                <a:rect l="0" t="0" r="r" b="b"/>
                <a:pathLst>
                  <a:path w="80" h="414">
                    <a:moveTo>
                      <a:pt x="0" y="414"/>
                    </a:moveTo>
                    <a:lnTo>
                      <a:pt x="0" y="0"/>
                    </a:lnTo>
                    <a:lnTo>
                      <a:pt x="80" y="86"/>
                    </a:lnTo>
                    <a:lnTo>
                      <a:pt x="80" y="334"/>
                    </a:lnTo>
                    <a:lnTo>
                      <a:pt x="0" y="414"/>
                    </a:lnTo>
                    <a:close/>
                  </a:path>
                </a:pathLst>
              </a:custGeom>
              <a:solidFill>
                <a:srgbClr val="FF9966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1915" name="Text Box 11"/>
              <p:cNvSpPr txBox="1">
                <a:spLocks noChangeArrowheads="1"/>
              </p:cNvSpPr>
              <p:nvPr/>
            </p:nvSpPr>
            <p:spPr bwMode="auto">
              <a:xfrm>
                <a:off x="2598" y="2144"/>
                <a:ext cx="15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9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531916" name="Text Box 12"/>
              <p:cNvSpPr txBox="1">
                <a:spLocks noChangeArrowheads="1"/>
              </p:cNvSpPr>
              <p:nvPr/>
            </p:nvSpPr>
            <p:spPr bwMode="auto">
              <a:xfrm>
                <a:off x="2598" y="2310"/>
                <a:ext cx="15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900">
                    <a:latin typeface="Verdana" pitchFamily="34" charset="0"/>
                  </a:rPr>
                  <a:t>1</a:t>
                </a:r>
              </a:p>
            </p:txBody>
          </p:sp>
        </p:grpSp>
        <p:sp>
          <p:nvSpPr>
            <p:cNvPr id="1531917" name="Line 13"/>
            <p:cNvSpPr>
              <a:spLocks noChangeShapeType="1"/>
            </p:cNvSpPr>
            <p:nvPr/>
          </p:nvSpPr>
          <p:spPr bwMode="auto">
            <a:xfrm>
              <a:off x="3840" y="2272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18" name="Freeform 14"/>
            <p:cNvSpPr>
              <a:spLocks/>
            </p:cNvSpPr>
            <p:nvPr/>
          </p:nvSpPr>
          <p:spPr bwMode="auto">
            <a:xfrm>
              <a:off x="2336" y="1912"/>
              <a:ext cx="1704" cy="360"/>
            </a:xfrm>
            <a:custGeom>
              <a:avLst/>
              <a:gdLst/>
              <a:ahLst/>
              <a:cxnLst>
                <a:cxn ang="0">
                  <a:pos x="1704" y="360"/>
                </a:cxn>
                <a:cxn ang="0">
                  <a:pos x="1704" y="0"/>
                </a:cxn>
                <a:cxn ang="0">
                  <a:pos x="0" y="0"/>
                </a:cxn>
                <a:cxn ang="0">
                  <a:pos x="0" y="280"/>
                </a:cxn>
                <a:cxn ang="0">
                  <a:pos x="304" y="280"/>
                </a:cxn>
              </a:cxnLst>
              <a:rect l="0" t="0" r="r" b="b"/>
              <a:pathLst>
                <a:path w="1704" h="360">
                  <a:moveTo>
                    <a:pt x="1704" y="360"/>
                  </a:moveTo>
                  <a:lnTo>
                    <a:pt x="1704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304" y="28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19" name="Line 15"/>
            <p:cNvSpPr>
              <a:spLocks noChangeShapeType="1"/>
            </p:cNvSpPr>
            <p:nvPr/>
          </p:nvSpPr>
          <p:spPr bwMode="auto">
            <a:xfrm>
              <a:off x="2736" y="2296"/>
              <a:ext cx="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20" name="Line 16"/>
            <p:cNvSpPr>
              <a:spLocks noChangeShapeType="1"/>
            </p:cNvSpPr>
            <p:nvPr/>
          </p:nvSpPr>
          <p:spPr bwMode="auto">
            <a:xfrm>
              <a:off x="1944" y="2376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24" name="Freeform 20"/>
            <p:cNvSpPr>
              <a:spLocks/>
            </p:cNvSpPr>
            <p:nvPr/>
          </p:nvSpPr>
          <p:spPr bwMode="auto">
            <a:xfrm>
              <a:off x="1960" y="2472"/>
              <a:ext cx="720" cy="160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720" y="160"/>
                </a:cxn>
                <a:cxn ang="0">
                  <a:pos x="0" y="160"/>
                </a:cxn>
              </a:cxnLst>
              <a:rect l="0" t="0" r="r" b="b"/>
              <a:pathLst>
                <a:path w="720" h="160">
                  <a:moveTo>
                    <a:pt x="720" y="0"/>
                  </a:moveTo>
                  <a:lnTo>
                    <a:pt x="720" y="160"/>
                  </a:lnTo>
                  <a:lnTo>
                    <a:pt x="0" y="16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653" y="2266"/>
              <a:ext cx="813" cy="470"/>
              <a:chOff x="1143" y="1195"/>
              <a:chExt cx="813" cy="470"/>
            </a:xfrm>
          </p:grpSpPr>
          <p:sp>
            <p:nvSpPr>
              <p:cNvPr id="1531926" name="AutoShape 22"/>
              <p:cNvSpPr>
                <a:spLocks noChangeArrowheads="1"/>
              </p:cNvSpPr>
              <p:nvPr/>
            </p:nvSpPr>
            <p:spPr bwMode="auto">
              <a:xfrm>
                <a:off x="1161" y="1218"/>
                <a:ext cx="720" cy="41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1927" name="Text Box 23"/>
              <p:cNvSpPr txBox="1">
                <a:spLocks noChangeArrowheads="1"/>
              </p:cNvSpPr>
              <p:nvPr/>
            </p:nvSpPr>
            <p:spPr bwMode="auto">
              <a:xfrm>
                <a:off x="1143" y="1195"/>
                <a:ext cx="73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w0.data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1928" name="Text Box 24"/>
              <p:cNvSpPr txBox="1">
                <a:spLocks noChangeArrowheads="1"/>
              </p:cNvSpPr>
              <p:nvPr/>
            </p:nvSpPr>
            <p:spPr bwMode="auto">
              <a:xfrm>
                <a:off x="1143" y="1432"/>
                <a:ext cx="8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w0.en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31929" name="Freeform 25"/>
            <p:cNvSpPr>
              <a:spLocks/>
            </p:cNvSpPr>
            <p:nvPr/>
          </p:nvSpPr>
          <p:spPr bwMode="auto">
            <a:xfrm>
              <a:off x="2840" y="2296"/>
              <a:ext cx="1414" cy="1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36"/>
                </a:cxn>
                <a:cxn ang="0">
                  <a:pos x="1160" y="936"/>
                </a:cxn>
              </a:cxnLst>
              <a:rect l="0" t="0" r="r" b="b"/>
              <a:pathLst>
                <a:path w="1160" h="936">
                  <a:moveTo>
                    <a:pt x="0" y="0"/>
                  </a:moveTo>
                  <a:lnTo>
                    <a:pt x="0" y="936"/>
                  </a:lnTo>
                  <a:lnTo>
                    <a:pt x="1160" y="9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30" name="Line 26"/>
            <p:cNvSpPr>
              <a:spLocks noChangeShapeType="1"/>
            </p:cNvSpPr>
            <p:nvPr/>
          </p:nvSpPr>
          <p:spPr bwMode="auto">
            <a:xfrm>
              <a:off x="3840" y="2272"/>
              <a:ext cx="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006" y="2566"/>
              <a:ext cx="154" cy="414"/>
              <a:chOff x="2598" y="2086"/>
              <a:chExt cx="154" cy="414"/>
            </a:xfrm>
          </p:grpSpPr>
          <p:sp>
            <p:nvSpPr>
              <p:cNvPr id="1531935" name="Freeform 31"/>
              <p:cNvSpPr>
                <a:spLocks/>
              </p:cNvSpPr>
              <p:nvPr/>
            </p:nvSpPr>
            <p:spPr bwMode="auto">
              <a:xfrm>
                <a:off x="2646" y="2086"/>
                <a:ext cx="80" cy="414"/>
              </a:xfrm>
              <a:custGeom>
                <a:avLst/>
                <a:gdLst/>
                <a:ahLst/>
                <a:cxnLst>
                  <a:cxn ang="0">
                    <a:pos x="0" y="414"/>
                  </a:cxn>
                  <a:cxn ang="0">
                    <a:pos x="0" y="0"/>
                  </a:cxn>
                  <a:cxn ang="0">
                    <a:pos x="80" y="86"/>
                  </a:cxn>
                  <a:cxn ang="0">
                    <a:pos x="80" y="334"/>
                  </a:cxn>
                  <a:cxn ang="0">
                    <a:pos x="0" y="414"/>
                  </a:cxn>
                </a:cxnLst>
                <a:rect l="0" t="0" r="r" b="b"/>
                <a:pathLst>
                  <a:path w="80" h="414">
                    <a:moveTo>
                      <a:pt x="0" y="414"/>
                    </a:moveTo>
                    <a:lnTo>
                      <a:pt x="0" y="0"/>
                    </a:lnTo>
                    <a:lnTo>
                      <a:pt x="80" y="86"/>
                    </a:lnTo>
                    <a:lnTo>
                      <a:pt x="80" y="334"/>
                    </a:lnTo>
                    <a:lnTo>
                      <a:pt x="0" y="414"/>
                    </a:lnTo>
                    <a:close/>
                  </a:path>
                </a:pathLst>
              </a:custGeom>
              <a:solidFill>
                <a:srgbClr val="FF9966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1936" name="Text Box 32"/>
              <p:cNvSpPr txBox="1">
                <a:spLocks noChangeArrowheads="1"/>
              </p:cNvSpPr>
              <p:nvPr/>
            </p:nvSpPr>
            <p:spPr bwMode="auto">
              <a:xfrm>
                <a:off x="2598" y="2144"/>
                <a:ext cx="15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90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531937" name="Text Box 33"/>
              <p:cNvSpPr txBox="1">
                <a:spLocks noChangeArrowheads="1"/>
              </p:cNvSpPr>
              <p:nvPr/>
            </p:nvSpPr>
            <p:spPr bwMode="auto">
              <a:xfrm>
                <a:off x="2598" y="2310"/>
                <a:ext cx="15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900">
                    <a:latin typeface="Verdana" pitchFamily="34" charset="0"/>
                  </a:rPr>
                  <a:t>1</a:t>
                </a:r>
              </a:p>
            </p:txBody>
          </p:sp>
        </p:grpSp>
        <p:sp>
          <p:nvSpPr>
            <p:cNvPr id="1531938" name="Line 34"/>
            <p:cNvSpPr>
              <a:spLocks noChangeShapeType="1"/>
            </p:cNvSpPr>
            <p:nvPr/>
          </p:nvSpPr>
          <p:spPr bwMode="auto">
            <a:xfrm>
              <a:off x="1944" y="2872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39" name="Freeform 35"/>
            <p:cNvSpPr>
              <a:spLocks/>
            </p:cNvSpPr>
            <p:nvPr/>
          </p:nvSpPr>
          <p:spPr bwMode="auto">
            <a:xfrm>
              <a:off x="1960" y="2928"/>
              <a:ext cx="1136" cy="200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720" y="160"/>
                </a:cxn>
                <a:cxn ang="0">
                  <a:pos x="0" y="160"/>
                </a:cxn>
              </a:cxnLst>
              <a:rect l="0" t="0" r="r" b="b"/>
              <a:pathLst>
                <a:path w="720" h="160">
                  <a:moveTo>
                    <a:pt x="720" y="0"/>
                  </a:moveTo>
                  <a:lnTo>
                    <a:pt x="720" y="160"/>
                  </a:lnTo>
                  <a:lnTo>
                    <a:pt x="0" y="16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1653" y="2755"/>
              <a:ext cx="798" cy="475"/>
              <a:chOff x="1143" y="1188"/>
              <a:chExt cx="798" cy="475"/>
            </a:xfrm>
          </p:grpSpPr>
          <p:sp>
            <p:nvSpPr>
              <p:cNvPr id="1531941" name="AutoShape 37"/>
              <p:cNvSpPr>
                <a:spLocks noChangeArrowheads="1"/>
              </p:cNvSpPr>
              <p:nvPr/>
            </p:nvSpPr>
            <p:spPr bwMode="auto">
              <a:xfrm>
                <a:off x="1161" y="1218"/>
                <a:ext cx="713" cy="41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1942" name="Text Box 38"/>
              <p:cNvSpPr txBox="1">
                <a:spLocks noChangeArrowheads="1"/>
              </p:cNvSpPr>
              <p:nvPr/>
            </p:nvSpPr>
            <p:spPr bwMode="auto">
              <a:xfrm>
                <a:off x="1143" y="1188"/>
                <a:ext cx="75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w1.data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31943" name="Text Box 39"/>
              <p:cNvSpPr txBox="1">
                <a:spLocks noChangeArrowheads="1"/>
              </p:cNvSpPr>
              <p:nvPr/>
            </p:nvSpPr>
            <p:spPr bwMode="auto">
              <a:xfrm>
                <a:off x="1143" y="1432"/>
                <a:ext cx="7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w1.en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31944" name="Line 40"/>
            <p:cNvSpPr>
              <a:spLocks noChangeShapeType="1"/>
            </p:cNvSpPr>
            <p:nvPr/>
          </p:nvSpPr>
          <p:spPr bwMode="auto">
            <a:xfrm>
              <a:off x="2832" y="268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45" name="Oval 41"/>
            <p:cNvSpPr>
              <a:spLocks noChangeArrowheads="1"/>
            </p:cNvSpPr>
            <p:nvPr/>
          </p:nvSpPr>
          <p:spPr bwMode="auto">
            <a:xfrm>
              <a:off x="2816" y="2664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946" name="Freeform 42"/>
            <p:cNvSpPr>
              <a:spLocks/>
            </p:cNvSpPr>
            <p:nvPr/>
          </p:nvSpPr>
          <p:spPr bwMode="auto">
            <a:xfrm>
              <a:off x="3136" y="2288"/>
              <a:ext cx="29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120" y="480"/>
                </a:cxn>
                <a:cxn ang="0">
                  <a:pos x="120" y="0"/>
                </a:cxn>
                <a:cxn ang="0">
                  <a:pos x="296" y="0"/>
                </a:cxn>
              </a:cxnLst>
              <a:rect l="0" t="0" r="r" b="b"/>
              <a:pathLst>
                <a:path w="296" h="480">
                  <a:moveTo>
                    <a:pt x="0" y="480"/>
                  </a:moveTo>
                  <a:lnTo>
                    <a:pt x="120" y="480"/>
                  </a:lnTo>
                  <a:lnTo>
                    <a:pt x="120" y="0"/>
                  </a:lnTo>
                  <a:lnTo>
                    <a:pt x="29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1947" name="Text Box 43"/>
          <p:cNvSpPr txBox="1">
            <a:spLocks noChangeArrowheads="1"/>
          </p:cNvSpPr>
          <p:nvPr/>
        </p:nvSpPr>
        <p:spPr bwMode="auto">
          <a:xfrm>
            <a:off x="2371725" y="5835650"/>
            <a:ext cx="4847609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Verdana" pitchFamily="34" charset="0"/>
              </a:rPr>
              <a:t>w[i+1] </a:t>
            </a:r>
            <a:r>
              <a:rPr lang="en-US" dirty="0">
                <a:latin typeface="Verdana" pitchFamily="34" charset="0"/>
              </a:rPr>
              <a:t>takes precedence over </a:t>
            </a:r>
            <a:r>
              <a:rPr lang="en-US" dirty="0" smtClean="0">
                <a:latin typeface="Verdana" pitchFamily="34" charset="0"/>
              </a:rPr>
              <a:t>w[</a:t>
            </a:r>
            <a:r>
              <a:rPr lang="en-US" dirty="0" err="1" smtClean="0">
                <a:latin typeface="Verdana" pitchFamily="34" charset="0"/>
              </a:rPr>
              <a:t>i</a:t>
            </a:r>
            <a:r>
              <a:rPr lang="en-US" dirty="0" smtClean="0">
                <a:latin typeface="Verdana" pitchFamily="34" charset="0"/>
              </a:rPr>
              <a:t>]</a:t>
            </a:r>
          </a:p>
        </p:txBody>
      </p:sp>
      <p:sp>
        <p:nvSpPr>
          <p:cNvPr id="1531948" name="Text Box 44"/>
          <p:cNvSpPr txBox="1">
            <a:spLocks noChangeArrowheads="1"/>
          </p:cNvSpPr>
          <p:nvPr/>
        </p:nvSpPr>
        <p:spPr bwMode="auto">
          <a:xfrm>
            <a:off x="657225" y="1212850"/>
            <a:ext cx="3603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 smtClean="0">
                <a:latin typeface="Verdana" pitchFamily="34" charset="0"/>
              </a:rPr>
              <a:t>Dan </a:t>
            </a:r>
            <a:r>
              <a:rPr lang="en-US" sz="1600" dirty="0" err="1" smtClean="0">
                <a:latin typeface="Verdana" pitchFamily="34" charset="0"/>
              </a:rPr>
              <a:t>Rosenband</a:t>
            </a:r>
            <a:r>
              <a:rPr lang="en-US" sz="1600" dirty="0" smtClean="0">
                <a:latin typeface="Verdana" pitchFamily="34" charset="0"/>
              </a:rPr>
              <a:t> [MEMOCODE’04]</a:t>
            </a:r>
            <a:endParaRPr lang="en-US" sz="1600" dirty="0">
              <a:latin typeface="Verdana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85257" y="3271505"/>
            <a:ext cx="955571" cy="369332"/>
            <a:chOff x="7072147" y="3948400"/>
            <a:chExt cx="955571" cy="369332"/>
          </a:xfrm>
        </p:grpSpPr>
        <p:sp>
          <p:nvSpPr>
            <p:cNvPr id="49" name="AutoShape 17"/>
            <p:cNvSpPr>
              <a:spLocks noChangeArrowheads="1"/>
            </p:cNvSpPr>
            <p:nvPr/>
          </p:nvSpPr>
          <p:spPr bwMode="auto">
            <a:xfrm>
              <a:off x="7079445" y="3954481"/>
              <a:ext cx="948273" cy="34304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7072147" y="3948400"/>
              <a:ext cx="9555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smtClean="0">
                  <a:latin typeface="Arial" charset="0"/>
                  <a:cs typeface="Arial" charset="0"/>
                </a:rPr>
                <a:t>r0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85257" y="5193316"/>
            <a:ext cx="955571" cy="369332"/>
            <a:chOff x="7072147" y="3948400"/>
            <a:chExt cx="955571" cy="369332"/>
          </a:xfrm>
        </p:grpSpPr>
        <p:sp>
          <p:nvSpPr>
            <p:cNvPr id="52" name="AutoShape 17"/>
            <p:cNvSpPr>
              <a:spLocks noChangeArrowheads="1"/>
            </p:cNvSpPr>
            <p:nvPr/>
          </p:nvSpPr>
          <p:spPr bwMode="auto">
            <a:xfrm>
              <a:off x="7079445" y="3954481"/>
              <a:ext cx="948273" cy="34304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7072147" y="3948400"/>
              <a:ext cx="9555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smtClean="0">
                  <a:latin typeface="Arial" charset="0"/>
                  <a:cs typeface="Arial" charset="0"/>
                </a:rPr>
                <a:t>r1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00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FIFOs using EHRs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BA8F0E-D6DA-4224-82EA-C9BF982C3C9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57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One-Element Pipelined FIFO</a:t>
            </a:r>
            <a:endParaRPr lang="en-US" i="1" dirty="0"/>
          </a:p>
        </p:txBody>
      </p:sp>
      <p:sp>
        <p:nvSpPr>
          <p:cNvPr id="153293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6438" y="1587500"/>
            <a:ext cx="8615692" cy="47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mkPipelineFifo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#(1, t))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provisos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(Bits#(t,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tSz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#(t) data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Bool) full &lt;- mkEhr(False);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(t x)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!full[1]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data &lt;= x;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full[1] &lt;= True;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full[0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full[0] &lt;= False;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 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full[0]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2936" name="Text Box 8"/>
          <p:cNvSpPr txBox="1">
            <a:spLocks noChangeArrowheads="1"/>
          </p:cNvSpPr>
          <p:nvPr/>
        </p:nvSpPr>
        <p:spPr bwMode="auto">
          <a:xfrm>
            <a:off x="6918712" y="2317717"/>
            <a:ext cx="1877437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first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4803" y="3637036"/>
            <a:ext cx="34913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can </a:t>
            </a:r>
            <a:r>
              <a:rPr lang="en-US" dirty="0" err="1" smtClean="0"/>
              <a:t>enq</a:t>
            </a:r>
            <a:r>
              <a:rPr lang="en-US" dirty="0" smtClean="0"/>
              <a:t> into a full </a:t>
            </a:r>
            <a:r>
              <a:rPr lang="en-US" dirty="0" err="1" smtClean="0"/>
              <a:t>Fifo</a:t>
            </a:r>
            <a:r>
              <a:rPr lang="en-US" dirty="0" smtClean="0"/>
              <a:t> provided someone is trying to </a:t>
            </a:r>
            <a:r>
              <a:rPr lang="en-US" dirty="0" err="1" smtClean="0"/>
              <a:t>deq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it simultaneously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enq</a:t>
            </a:r>
            <a:r>
              <a:rPr lang="en-US" dirty="0" smtClean="0"/>
              <a:t> and </a:t>
            </a:r>
            <a:r>
              <a:rPr lang="en-US" dirty="0" err="1" smtClean="0"/>
              <a:t>deq</a:t>
            </a:r>
            <a:r>
              <a:rPr lang="en-US" dirty="0" smtClean="0"/>
              <a:t> calls can be from the same rule or different rules.</a:t>
            </a:r>
          </a:p>
        </p:txBody>
      </p:sp>
    </p:spTree>
    <p:extLst>
      <p:ext uri="{BB962C8B-B14F-4D97-AF65-F5344CB8AC3E}">
        <p14:creationId xmlns="" xmlns:p14="http://schemas.microsoft.com/office/powerpoint/2010/main" val="27490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One-Element Bypass FIFO</a:t>
            </a:r>
            <a:r>
              <a:rPr lang="en-US" sz="2400" dirty="0" smtClean="0"/>
              <a:t> </a:t>
            </a:r>
            <a:r>
              <a:rPr lang="en-US" sz="2800" i="1" dirty="0"/>
              <a:t>using EHRs</a:t>
            </a:r>
            <a:endParaRPr lang="en-US" i="1" dirty="0"/>
          </a:p>
        </p:txBody>
      </p:sp>
      <p:sp>
        <p:nvSpPr>
          <p:cNvPr id="153293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6438" y="1587500"/>
            <a:ext cx="7998175" cy="47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mkBypassFifo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#(1, t))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provisos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(Bits#(t,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tSz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t) data &lt;- mkEhr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(?);</a:t>
            </a:r>
          </a:p>
          <a:p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Bool) full &lt;- mkEhr(False);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Action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(t x)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full[0]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data[0]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x;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full[0]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True;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full[1]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full[1]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False;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 first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full[1]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data[1]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2936" name="Text Box 8"/>
          <p:cNvSpPr txBox="1">
            <a:spLocks noChangeArrowheads="1"/>
          </p:cNvSpPr>
          <p:nvPr/>
        </p:nvSpPr>
        <p:spPr bwMode="auto">
          <a:xfrm>
            <a:off x="6663868" y="2094201"/>
            <a:ext cx="2183249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&lt; first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4803" y="3637036"/>
            <a:ext cx="34913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can </a:t>
            </a:r>
            <a:r>
              <a:rPr lang="en-US" dirty="0" err="1" smtClean="0"/>
              <a:t>deq</a:t>
            </a:r>
            <a:r>
              <a:rPr lang="en-US" dirty="0" smtClean="0"/>
              <a:t> from an empty </a:t>
            </a:r>
            <a:r>
              <a:rPr lang="en-US" dirty="0" err="1" smtClean="0"/>
              <a:t>Fifo</a:t>
            </a:r>
            <a:r>
              <a:rPr lang="en-US" dirty="0" smtClean="0"/>
              <a:t> provided someone is trying to </a:t>
            </a:r>
            <a:r>
              <a:rPr lang="en-US" dirty="0" err="1" smtClean="0"/>
              <a:t>enq</a:t>
            </a:r>
            <a:r>
              <a:rPr lang="en-US" dirty="0" smtClean="0"/>
              <a:t> into it simultaneously.</a:t>
            </a:r>
          </a:p>
          <a:p>
            <a:endParaRPr lang="en-US" dirty="0"/>
          </a:p>
          <a:p>
            <a:r>
              <a:rPr lang="en-US" dirty="0" err="1" smtClean="0"/>
              <a:t>enq</a:t>
            </a:r>
            <a:r>
              <a:rPr lang="en-US" dirty="0" smtClean="0"/>
              <a:t> and </a:t>
            </a:r>
            <a:r>
              <a:rPr lang="en-US" dirty="0" err="1" smtClean="0"/>
              <a:t>deq</a:t>
            </a:r>
            <a:r>
              <a:rPr lang="en-US" dirty="0" smtClean="0"/>
              <a:t> calls can be from the same rule or different rules</a:t>
            </a:r>
          </a:p>
        </p:txBody>
      </p:sp>
    </p:spTree>
    <p:extLst>
      <p:ext uri="{BB962C8B-B14F-4D97-AF65-F5344CB8AC3E}">
        <p14:creationId xmlns="" xmlns:p14="http://schemas.microsoft.com/office/powerpoint/2010/main" val="29868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188" y="1576388"/>
            <a:ext cx="8532812" cy="495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mkCFFifo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#(2, t))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provisos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(Bits#(t,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tSz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t) da &lt;- mkEhr(?);</a:t>
            </a:r>
          </a:p>
          <a:p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Bool) va &lt;- mkEhr(False);</a:t>
            </a:r>
          </a:p>
          <a:p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t) db &lt;- mkEhr(?);</a:t>
            </a:r>
          </a:p>
          <a:p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Bool) vb &lt;- mkEhr(False);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canonicalize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!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da[1]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[1];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True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(t x)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&lt;= 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&lt;= True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&lt;= False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 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da[0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Two-Element Conflict-free FIFO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722984" y="1945607"/>
            <a:ext cx="3327400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Assume, if there is only one element in the FIFO it resides in </a:t>
            </a:r>
            <a:r>
              <a:rPr lang="en-US" dirty="0" err="1" smtClean="0"/>
              <a:t>da</a:t>
            </a:r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294609" y="771465"/>
            <a:ext cx="1755775" cy="804923"/>
            <a:chOff x="6329363" y="1412800"/>
            <a:chExt cx="1755775" cy="804923"/>
          </a:xfrm>
        </p:grpSpPr>
        <p:sp>
          <p:nvSpPr>
            <p:cNvPr id="22539" name="Rectangle 34"/>
            <p:cNvSpPr>
              <a:spLocks noChangeArrowheads="1"/>
            </p:cNvSpPr>
            <p:nvPr/>
          </p:nvSpPr>
          <p:spPr bwMode="auto">
            <a:xfrm>
              <a:off x="6970713" y="1412800"/>
              <a:ext cx="201612" cy="41592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 dirty="0"/>
            </a:p>
          </p:txBody>
        </p:sp>
        <p:sp>
          <p:nvSpPr>
            <p:cNvPr id="22540" name="Rectangle 35"/>
            <p:cNvSpPr>
              <a:spLocks noChangeArrowheads="1"/>
            </p:cNvSpPr>
            <p:nvPr/>
          </p:nvSpPr>
          <p:spPr bwMode="auto">
            <a:xfrm>
              <a:off x="7265988" y="1412800"/>
              <a:ext cx="201612" cy="41592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/>
            </a:p>
          </p:txBody>
        </p:sp>
        <p:sp>
          <p:nvSpPr>
            <p:cNvPr id="22541" name="TextBox 36"/>
            <p:cNvSpPr txBox="1">
              <a:spLocks noChangeArrowheads="1"/>
            </p:cNvSpPr>
            <p:nvPr/>
          </p:nvSpPr>
          <p:spPr bwMode="auto">
            <a:xfrm>
              <a:off x="6840538" y="1817613"/>
              <a:ext cx="9124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db </a:t>
              </a:r>
              <a:r>
                <a:rPr lang="en-US" dirty="0" err="1" smtClean="0"/>
                <a:t>da</a:t>
              </a:r>
              <a:endParaRPr lang="en-US" dirty="0"/>
            </a:p>
          </p:txBody>
        </p:sp>
        <p:cxnSp>
          <p:nvCxnSpPr>
            <p:cNvPr id="22542" name="Straight Arrow Connector 38"/>
            <p:cNvCxnSpPr>
              <a:cxnSpLocks noChangeShapeType="1"/>
            </p:cNvCxnSpPr>
            <p:nvPr/>
          </p:nvCxnSpPr>
          <p:spPr bwMode="auto">
            <a:xfrm>
              <a:off x="6329363" y="1673150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22543" name="Straight Arrow Connector 39"/>
            <p:cNvCxnSpPr>
              <a:cxnSpLocks noChangeShapeType="1"/>
            </p:cNvCxnSpPr>
            <p:nvPr/>
          </p:nvCxnSpPr>
          <p:spPr bwMode="auto">
            <a:xfrm>
              <a:off x="7681913" y="1673150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971334" y="4053908"/>
            <a:ext cx="2031325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CF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CF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first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3972" y="5503892"/>
            <a:ext cx="4549723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</a:t>
            </a:r>
            <a:r>
              <a:rPr lang="en-US" dirty="0" smtClean="0"/>
              <a:t> and </a:t>
            </a:r>
            <a:r>
              <a:rPr lang="en-US" dirty="0" err="1" smtClean="0"/>
              <a:t>deq</a:t>
            </a:r>
            <a:r>
              <a:rPr lang="en-US" dirty="0" smtClean="0"/>
              <a:t>, even if performed simultaneously, can’t see each other’s effects until the next cycle</a:t>
            </a:r>
          </a:p>
        </p:txBody>
      </p:sp>
    </p:spTree>
    <p:extLst>
      <p:ext uri="{BB962C8B-B14F-4D97-AF65-F5344CB8AC3E}">
        <p14:creationId xmlns="" xmlns:p14="http://schemas.microsoft.com/office/powerpoint/2010/main" val="30850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06" grpId="0" uiExpand="1" build="p"/>
      <p:bldP spid="1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3948142" y="1603176"/>
            <a:ext cx="2139116" cy="97182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18" y="364177"/>
            <a:ext cx="7772400" cy="1143000"/>
          </a:xfrm>
        </p:spPr>
        <p:txBody>
          <a:bodyPr/>
          <a:lstStyle/>
          <a:p>
            <a:r>
              <a:rPr lang="en-US" sz="4000" dirty="0"/>
              <a:t>N-element Conflict-free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96" y="3538846"/>
            <a:ext cx="7772400" cy="3016333"/>
          </a:xfrm>
        </p:spPr>
        <p:txBody>
          <a:bodyPr/>
          <a:lstStyle/>
          <a:p>
            <a:r>
              <a:rPr lang="en-US" sz="2000" dirty="0" smtClean="0"/>
              <a:t>an </a:t>
            </a:r>
            <a:r>
              <a:rPr lang="en-US" sz="2000" dirty="0" err="1" smtClean="0"/>
              <a:t>enq</a:t>
            </a:r>
            <a:r>
              <a:rPr lang="en-US" sz="2000" dirty="0" smtClean="0"/>
              <a:t> updates </a:t>
            </a:r>
            <a:r>
              <a:rPr lang="en-US" sz="2000" dirty="0" err="1" smtClean="0"/>
              <a:t>enqP</a:t>
            </a:r>
            <a:r>
              <a:rPr lang="en-US" sz="2000" dirty="0" smtClean="0"/>
              <a:t> and puts the old value of </a:t>
            </a:r>
            <a:r>
              <a:rPr lang="en-US" sz="2000" dirty="0" err="1" smtClean="0"/>
              <a:t>enqP</a:t>
            </a:r>
            <a:r>
              <a:rPr lang="en-US" sz="2000" dirty="0" smtClean="0"/>
              <a:t> and </a:t>
            </a:r>
            <a:r>
              <a:rPr lang="en-US" sz="2000" dirty="0" err="1" smtClean="0"/>
              <a:t>enq</a:t>
            </a:r>
            <a:r>
              <a:rPr lang="en-US" sz="2000" dirty="0" smtClean="0"/>
              <a:t> data into </a:t>
            </a:r>
            <a:r>
              <a:rPr lang="en-US" sz="2000" dirty="0" err="1" smtClean="0"/>
              <a:t>oldEnqP</a:t>
            </a:r>
            <a:r>
              <a:rPr lang="en-US" sz="2000" dirty="0" smtClean="0"/>
              <a:t> and </a:t>
            </a:r>
            <a:r>
              <a:rPr lang="en-US" sz="2000" dirty="0" err="1" smtClean="0"/>
              <a:t>newData</a:t>
            </a:r>
            <a:r>
              <a:rPr lang="en-US" sz="2000" dirty="0" smtClean="0"/>
              <a:t>, respectively. It also sets </a:t>
            </a:r>
            <a:r>
              <a:rPr lang="en-US" sz="2000" dirty="0" err="1" smtClean="0"/>
              <a:t>enqEn</a:t>
            </a:r>
            <a:r>
              <a:rPr lang="en-US" sz="2000" dirty="0" smtClean="0"/>
              <a:t> to false to prevent further </a:t>
            </a:r>
            <a:r>
              <a:rPr lang="en-US" sz="2000" dirty="0" err="1" smtClean="0"/>
              <a:t>enqueues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deq</a:t>
            </a:r>
            <a:r>
              <a:rPr lang="en-US" sz="2000" dirty="0" smtClean="0"/>
              <a:t> updates </a:t>
            </a:r>
            <a:r>
              <a:rPr lang="en-US" sz="2000" dirty="0" err="1" smtClean="0"/>
              <a:t>deqP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sets </a:t>
            </a:r>
            <a:r>
              <a:rPr lang="en-US" sz="2000" dirty="0" err="1" smtClean="0"/>
              <a:t>deqEn</a:t>
            </a:r>
            <a:r>
              <a:rPr lang="en-US" sz="2000" dirty="0" smtClean="0"/>
              <a:t> </a:t>
            </a:r>
            <a:r>
              <a:rPr lang="en-US" sz="2000" dirty="0"/>
              <a:t>to false to prevent further </a:t>
            </a:r>
            <a:r>
              <a:rPr lang="en-US" sz="2000" dirty="0" err="1" smtClean="0"/>
              <a:t>dequeues</a:t>
            </a:r>
            <a:endParaRPr lang="en-US" sz="2000" dirty="0" smtClean="0"/>
          </a:p>
          <a:p>
            <a:r>
              <a:rPr lang="en-US" sz="2000" dirty="0" err="1" smtClean="0"/>
              <a:t>Canonicalize</a:t>
            </a:r>
            <a:r>
              <a:rPr lang="en-US" sz="2000" dirty="0" smtClean="0"/>
              <a:t> rule calculates the new count and puts the new data into the array and sets the </a:t>
            </a:r>
            <a:r>
              <a:rPr lang="en-US" sz="2000" dirty="0" err="1" smtClean="0"/>
              <a:t>enqEn</a:t>
            </a:r>
            <a:r>
              <a:rPr lang="en-US" sz="2000" dirty="0" smtClean="0"/>
              <a:t> and </a:t>
            </a:r>
            <a:r>
              <a:rPr lang="en-US" sz="2000" dirty="0" err="1" smtClean="0"/>
              <a:t>deqEn</a:t>
            </a:r>
            <a:r>
              <a:rPr lang="en-US" sz="2000" dirty="0" smtClean="0"/>
              <a:t> bits appropriately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51958" y="1603176"/>
            <a:ext cx="3669475" cy="9737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336966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642554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948142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253730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559318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864906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170494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476082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781670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087258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6392844" y="1601226"/>
            <a:ext cx="11876" cy="97377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50675" y="2862422"/>
            <a:ext cx="81304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enqP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857301" y="2862422"/>
            <a:ext cx="81144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deqP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39209" y="2826345"/>
            <a:ext cx="98296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enqEn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749966" y="2826345"/>
            <a:ext cx="98135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deqEn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156526" y="2576953"/>
            <a:ext cx="120898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oldEnqP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147013" y="3015484"/>
            <a:ext cx="131478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newData</a:t>
            </a:r>
            <a:endParaRPr lang="en-US" dirty="0" smtClean="0"/>
          </a:p>
        </p:txBody>
      </p:sp>
      <p:cxnSp>
        <p:nvCxnSpPr>
          <p:cNvPr id="29" name="Straight Connector 28"/>
          <p:cNvCxnSpPr>
            <a:endCxn id="22" idx="0"/>
          </p:cNvCxnSpPr>
          <p:nvPr/>
        </p:nvCxnSpPr>
        <p:spPr bwMode="auto">
          <a:xfrm flipH="1">
            <a:off x="3657197" y="2576953"/>
            <a:ext cx="190408" cy="285469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992054" y="2575003"/>
            <a:ext cx="190408" cy="285469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13016" y="1628399"/>
            <a:ext cx="201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locks for preventing accesses until canonicalization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22815" y="1594352"/>
            <a:ext cx="215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temp storage to hold values until canonicalization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381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5" grpId="0" animBg="1"/>
      <p:bldP spid="26" grpId="0" animBg="1"/>
      <p:bldP spid="27" grpId="0" animBg="1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enqP</a:t>
            </a:r>
            <a:r>
              <a:rPr lang="en-US" dirty="0" smtClean="0"/>
              <a:t> and </a:t>
            </a:r>
            <a:r>
              <a:rPr lang="en-US" dirty="0" err="1" smtClean="0"/>
              <a:t>deqP</a:t>
            </a:r>
            <a:r>
              <a:rPr lang="en-US" dirty="0" smtClean="0"/>
              <a:t> contain indices for twice the size of the FIFO, to distinguish between full and empty conditions</a:t>
            </a:r>
          </a:p>
          <a:p>
            <a:r>
              <a:rPr lang="en-US" dirty="0" smtClean="0"/>
              <a:t>Full: </a:t>
            </a:r>
            <a:r>
              <a:rPr lang="en-US" dirty="0" err="1" smtClean="0"/>
              <a:t>enqP</a:t>
            </a:r>
            <a:r>
              <a:rPr lang="en-US" dirty="0" smtClean="0"/>
              <a:t> == </a:t>
            </a:r>
            <a:r>
              <a:rPr lang="en-US" dirty="0" err="1" smtClean="0"/>
              <a:t>deqP</a:t>
            </a:r>
            <a:r>
              <a:rPr lang="en-US" dirty="0" smtClean="0"/>
              <a:t> + </a:t>
            </a:r>
            <a:r>
              <a:rPr lang="en-US" dirty="0" err="1" smtClean="0"/>
              <a:t>FIFO_size</a:t>
            </a:r>
            <a:endParaRPr lang="en-US" dirty="0" smtClean="0"/>
          </a:p>
          <a:p>
            <a:r>
              <a:rPr lang="en-US" dirty="0" smtClean="0"/>
              <a:t>Empty: </a:t>
            </a:r>
            <a:r>
              <a:rPr lang="en-US" dirty="0" err="1" smtClean="0"/>
              <a:t>enqP</a:t>
            </a:r>
            <a:r>
              <a:rPr lang="en-US" dirty="0" smtClean="0"/>
              <a:t> == </a:t>
            </a:r>
            <a:r>
              <a:rPr lang="en-US" dirty="0" err="1" smtClean="0"/>
              <a:t>deqP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L7-</a:t>
            </a:r>
            <a:fld id="{4F9502F6-954B-46E9-AC05-33DEDF4CA0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34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N-element Conflict-free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823" y="1465613"/>
            <a:ext cx="823454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mkCFFifo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Fifo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#(n, 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provisos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(Bits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#(t,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tSz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), Add#(n, 1, n1), Log#(n1,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), Add#(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1, sz1));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Integer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Bit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#(sz1)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#(sz1) n2 = 2*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Vector#(n, Reg#(t)) data &lt;- replicateM(mkRegU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 Ehr#(2,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Bit#(sz1)) enqP &lt;- mkEhr(0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Ehr#(2,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Bit#(sz1)) deqP &lt;- mkEhr(0);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Ehr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#(2,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Ehr#(2,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Bool) deqEn &lt;- mkEhr(False);</a:t>
            </a:r>
          </a:p>
          <a:p>
            <a:pPr marL="0" indent="0">
              <a:buNone/>
            </a:pPr>
            <a:r>
              <a:rPr lang="de-DE" sz="1800" dirty="0">
                <a:latin typeface="Courier New" pitchFamily="49" charset="0"/>
                <a:cs typeface="Courier New" pitchFamily="49" charset="0"/>
              </a:rPr>
              <a:t>  Ehr#(2,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t) temp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&lt;- mkEhr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(?);</a:t>
            </a:r>
          </a:p>
          <a:p>
            <a:pPr marL="0" indent="0">
              <a:buNone/>
            </a:pPr>
            <a:r>
              <a:rPr lang="de-D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Ehr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#(2, Maybe#(Bit#(sz1)))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(Invalid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27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N-element Conflict-free </a:t>
            </a:r>
            <a:r>
              <a:rPr lang="en-US" dirty="0" smtClean="0"/>
              <a:t>FIFO </a:t>
            </a:r>
            <a:r>
              <a:rPr lang="en-US" sz="2400" dirty="0" smtClean="0"/>
              <a:t>continued-1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97" y="1560615"/>
            <a:ext cx="7772400" cy="49351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(t x)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temp[0] &lt;= x;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&lt;= Valid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&lt;=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+ 1)%n2;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&lt;=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 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&lt;=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+ 1)%n2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&lt;=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 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data[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29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N-element Conflict-free </a:t>
            </a:r>
            <a:r>
              <a:rPr lang="en-US" dirty="0" smtClean="0"/>
              <a:t>FIFO </a:t>
            </a:r>
            <a:r>
              <a:rPr lang="en-US" sz="2400" dirty="0" smtClean="0"/>
              <a:t>continued-2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rule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canonicalize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Bit#(sz1)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[1]?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True;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!= 0)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True;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[1]))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data[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[1])] &lt;= temp[1];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[1] &lt;= Invalid;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35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Concurrent module methods</a:t>
            </a:r>
          </a:p>
          <a:p>
            <a:r>
              <a:rPr lang="en-US" sz="2400" dirty="0" smtClean="0"/>
              <a:t>Limitations of the Bluespec model</a:t>
            </a:r>
          </a:p>
          <a:p>
            <a:r>
              <a:rPr lang="en-US" sz="2400" dirty="0" smtClean="0"/>
              <a:t>Extending the model with EHRs: Ephemeral History Registers</a:t>
            </a:r>
          </a:p>
          <a:p>
            <a:r>
              <a:rPr lang="en-US" sz="2400" dirty="0" smtClean="0"/>
              <a:t>Coding FIFOs with different concurrency properties using EHRs</a:t>
            </a:r>
          </a:p>
          <a:p>
            <a:r>
              <a:rPr lang="en-US" sz="2400" dirty="0" smtClean="0"/>
              <a:t>Simultaneous access to several modules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47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N-element searchable FIFO </a:t>
            </a:r>
            <a:r>
              <a:rPr lang="en-US" sz="2400" dirty="0" smtClean="0"/>
              <a:t>search CF </a:t>
            </a:r>
            <a:r>
              <a:rPr lang="en-US" sz="2400" dirty="0"/>
              <a:t>{</a:t>
            </a:r>
            <a:r>
              <a:rPr lang="en-US" sz="2400" dirty="0" err="1" smtClean="0"/>
              <a:t>deq</a:t>
            </a:r>
            <a:r>
              <a:rPr lang="en-US" sz="2400" dirty="0" smtClean="0"/>
              <a:t>, </a:t>
            </a:r>
            <a:r>
              <a:rPr lang="en-US" sz="2400" dirty="0" err="1" smtClean="0"/>
              <a:t>enq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23" y="2384132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mkCFSFifo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#(function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isFound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 v,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k))(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SFifo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#(n,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provisos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tSz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Add#(n, 1, n1), Log#(n1,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Add#(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1, sz1));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Integer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(n); Bit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#(sz1)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Bit#(sz1) n2 = 2*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Vector#(n, Reg#(t)) data &lt;- replicateM(mkRegU);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600" dirty="0">
                <a:latin typeface="Courier New" pitchFamily="49" charset="0"/>
                <a:cs typeface="Courier New" pitchFamily="49" charset="0"/>
              </a:rPr>
              <a:t>Bit#(sz1)) enqP &lt;- mkEhr(0);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600" dirty="0">
                <a:latin typeface="Courier New" pitchFamily="49" charset="0"/>
                <a:cs typeface="Courier New" pitchFamily="49" charset="0"/>
              </a:rPr>
              <a:t>Bit#(sz1)) deqP &lt;- mkEhr(0);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Ehr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#(2,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600" dirty="0">
                <a:latin typeface="Courier New" pitchFamily="49" charset="0"/>
                <a:cs typeface="Courier New" pitchFamily="49" charset="0"/>
              </a:rPr>
              <a:t>Bool) deqEn &lt;- mkEhr(False);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  <a:cs typeface="Courier New" pitchFamily="49" charset="0"/>
              </a:rPr>
              <a:t>  Ehr#(2, t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600" dirty="0">
                <a:latin typeface="Courier New" pitchFamily="49" charset="0"/>
                <a:cs typeface="Courier New" pitchFamily="49" charset="0"/>
              </a:rPr>
              <a:t>temp &lt;- mkEhr(?);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Ehr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#(2, Maybe#(Bit#(sz1)))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(Invalid);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Ehr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#(2, Maybe#(Bit#(sz1)))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tempDeqP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(Invalid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7526" y="1676246"/>
            <a:ext cx="6270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</a:t>
            </a:r>
            <a:r>
              <a:rPr lang="en-US" dirty="0" err="1" smtClean="0"/>
              <a:t>tempDeqP</a:t>
            </a:r>
            <a:r>
              <a:rPr lang="en-US" dirty="0" smtClean="0"/>
              <a:t> also to avoid scheduling constraints between </a:t>
            </a:r>
            <a:r>
              <a:rPr lang="en-US" dirty="0" err="1" smtClean="0"/>
              <a:t>deq</a:t>
            </a:r>
            <a:r>
              <a:rPr lang="en-US" dirty="0" smtClean="0"/>
              <a:t> and Search</a:t>
            </a:r>
          </a:p>
        </p:txBody>
      </p:sp>
    </p:spTree>
    <p:extLst>
      <p:ext uri="{BB962C8B-B14F-4D97-AF65-F5344CB8AC3E}">
        <p14:creationId xmlns="" xmlns:p14="http://schemas.microsoft.com/office/powerpoint/2010/main" val="23202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548"/>
            <a:ext cx="7772400" cy="1143000"/>
          </a:xfrm>
        </p:spPr>
        <p:txBody>
          <a:bodyPr/>
          <a:lstStyle/>
          <a:p>
            <a:r>
              <a:rPr lang="en-US" sz="4000" dirty="0"/>
              <a:t>N-element searchable FIFO </a:t>
            </a:r>
            <a:r>
              <a:rPr lang="en-US" sz="2800" dirty="0"/>
              <a:t>search CF {</a:t>
            </a:r>
            <a:r>
              <a:rPr lang="en-US" sz="2800" dirty="0" err="1"/>
              <a:t>deq</a:t>
            </a:r>
            <a:r>
              <a:rPr lang="en-US" sz="2800" dirty="0"/>
              <a:t>, </a:t>
            </a:r>
            <a:r>
              <a:rPr lang="en-US" sz="2800" dirty="0" err="1"/>
              <a:t>enq</a:t>
            </a:r>
            <a:r>
              <a:rPr lang="en-US" sz="2800" dirty="0" smtClean="0"/>
              <a:t>}  continued-1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10" y="1536866"/>
            <a:ext cx="8840190" cy="503019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Bit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#(sz1) cnt0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&gt;=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]?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[0]: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Bit#(sz1)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cnt1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[1]?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[1]: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canonicalize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&amp;&amp; cnt2 !=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True;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&amp;&amp; cnt2 != 0)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]))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data[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[1])] &lt;= temp[1];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[1] &lt;= Invalid;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tempDeqP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[1]))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&lt;=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tempDeqP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]);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tempDeqP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[1]&lt;=Invalid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N-element searchable FIFO </a:t>
            </a:r>
            <a:r>
              <a:rPr lang="en-US" sz="2400" dirty="0"/>
              <a:t>search CF {</a:t>
            </a:r>
            <a:r>
              <a:rPr lang="en-US" sz="2400" dirty="0" err="1"/>
              <a:t>deq</a:t>
            </a:r>
            <a:r>
              <a:rPr lang="en-US" sz="2400" dirty="0"/>
              <a:t>, </a:t>
            </a:r>
            <a:r>
              <a:rPr lang="en-US" sz="2400" dirty="0" err="1"/>
              <a:t>enq</a:t>
            </a:r>
            <a:r>
              <a:rPr lang="en-US" sz="2400" dirty="0"/>
              <a:t>}  </a:t>
            </a:r>
            <a:r>
              <a:rPr lang="en-US" sz="2400" dirty="0" smtClean="0"/>
              <a:t>continued-2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524989"/>
            <a:ext cx="7772400" cy="443642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(t x)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temp[0] &lt;= 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tempEnqP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&lt;= Valid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&lt;=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+ 1)%n2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enqEn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&lt;=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method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tempDeqP[0] &lt;= Valid ((deqP[0] + 1)%n2);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&lt;=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 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data[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40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N-element searchable FIFO </a:t>
            </a:r>
            <a:r>
              <a:rPr lang="en-US" sz="2400" dirty="0"/>
              <a:t>search CF {</a:t>
            </a:r>
            <a:r>
              <a:rPr lang="en-US" sz="2400" dirty="0" err="1"/>
              <a:t>deq</a:t>
            </a:r>
            <a:r>
              <a:rPr lang="en-US" sz="2400" dirty="0"/>
              <a:t>, </a:t>
            </a:r>
            <a:r>
              <a:rPr lang="en-US" sz="2400" dirty="0" err="1"/>
              <a:t>enq</a:t>
            </a:r>
            <a:r>
              <a:rPr lang="en-US" sz="2400" dirty="0"/>
              <a:t>}  </a:t>
            </a:r>
            <a:r>
              <a:rPr lang="en-US" sz="2400" dirty="0" smtClean="0"/>
              <a:t>continued-3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ret = False;</a:t>
            </a:r>
          </a:p>
          <a:p>
            <a:pPr marL="0" indent="0">
              <a:buNone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(Bit#(sz1) i = 0; i &lt; nb; i = i + 1)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+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isFound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(data[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], s) &amp;&amp;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 cnt0)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ret = True;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ret;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96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707" y="208400"/>
            <a:ext cx="7772400" cy="1143000"/>
          </a:xfrm>
        </p:spPr>
        <p:txBody>
          <a:bodyPr/>
          <a:lstStyle/>
          <a:p>
            <a:r>
              <a:rPr lang="en-US" dirty="0" smtClean="0"/>
              <a:t>Scheduling constraints due to multiple modules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88907" y="2685056"/>
            <a:ext cx="3472454" cy="39235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aTob.enq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(x));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bToa.nonEmpty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begin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x 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bToa.first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bToa.deq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bToa.enq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(y));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y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aTob.first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aTob.deq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95442" y="3075614"/>
            <a:ext cx="454686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aTob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bToa</a:t>
            </a:r>
            <a:r>
              <a:rPr lang="en-US" dirty="0"/>
              <a:t>	</a:t>
            </a:r>
            <a:r>
              <a:rPr lang="en-US" dirty="0" smtClean="0"/>
              <a:t> Concurrent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fifo</a:t>
            </a:r>
            <a:r>
              <a:rPr lang="en-US" dirty="0" smtClean="0"/>
              <a:t>		</a:t>
            </a:r>
            <a:r>
              <a:rPr lang="en-US" dirty="0" err="1" smtClean="0"/>
              <a:t>fifo</a:t>
            </a:r>
            <a:r>
              <a:rPr lang="en-US" dirty="0" smtClean="0"/>
              <a:t>	 scheduling?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CF		CF		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CF		pipeline	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CF		bypass</a:t>
            </a:r>
          </a:p>
          <a:p>
            <a:pPr>
              <a:spcBef>
                <a:spcPts val="0"/>
              </a:spcBef>
            </a:pPr>
            <a:r>
              <a:rPr lang="en-US" dirty="0"/>
              <a:t>pipeline	CF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pipeline	pipeline</a:t>
            </a:r>
          </a:p>
          <a:p>
            <a:pPr>
              <a:spcBef>
                <a:spcPts val="0"/>
              </a:spcBef>
            </a:pPr>
            <a:r>
              <a:rPr lang="en-US" dirty="0"/>
              <a:t>pipeline	</a:t>
            </a:r>
            <a:r>
              <a:rPr lang="en-US" dirty="0" smtClean="0"/>
              <a:t>bypass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bypass		CF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bypass		pipeline</a:t>
            </a:r>
          </a:p>
          <a:p>
            <a:pPr>
              <a:spcBef>
                <a:spcPts val="0"/>
              </a:spcBef>
            </a:pPr>
            <a:r>
              <a:rPr lang="en-US" dirty="0"/>
              <a:t>bypass		</a:t>
            </a:r>
            <a:r>
              <a:rPr lang="en-US" dirty="0" smtClean="0"/>
              <a:t>bypass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77045" y="4936439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x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53295" y="585805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53295" y="37907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77045" y="6153379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x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9560" y="1522011"/>
            <a:ext cx="1828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Can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ra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rb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be scheduled concurrently?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79719" y="1351400"/>
            <a:ext cx="6111883" cy="1333656"/>
            <a:chOff x="1407219" y="1351400"/>
            <a:chExt cx="6111883" cy="1333656"/>
          </a:xfrm>
        </p:grpSpPr>
        <p:sp>
          <p:nvSpPr>
            <p:cNvPr id="8" name="Cloud 7"/>
            <p:cNvSpPr/>
            <p:nvPr/>
          </p:nvSpPr>
          <p:spPr bwMode="auto">
            <a:xfrm>
              <a:off x="1407219" y="1567549"/>
              <a:ext cx="1840675" cy="1068780"/>
            </a:xfrm>
            <a:prstGeom prst="cloud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Cloud 8"/>
            <p:cNvSpPr/>
            <p:nvPr/>
          </p:nvSpPr>
          <p:spPr bwMode="auto">
            <a:xfrm>
              <a:off x="5678427" y="1504519"/>
              <a:ext cx="1840675" cy="1068780"/>
            </a:xfrm>
            <a:prstGeom prst="cloud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4160157" y="2109855"/>
              <a:ext cx="533400" cy="341313"/>
              <a:chOff x="1920" y="1392"/>
              <a:chExt cx="192" cy="192"/>
            </a:xfrm>
            <a:solidFill>
              <a:schemeClr val="accent1"/>
            </a:solidFill>
          </p:grpSpPr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1968" y="1392"/>
                <a:ext cx="144" cy="192"/>
              </a:xfrm>
              <a:prstGeom prst="rect">
                <a:avLst/>
              </a:prstGeom>
              <a:grp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2064" y="1392"/>
                <a:ext cx="0" cy="19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016" y="1392"/>
                <a:ext cx="0" cy="19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48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1920" y="1584"/>
                <a:ext cx="48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1"/>
            <p:cNvGrpSpPr>
              <a:grpSpLocks/>
            </p:cNvGrpSpPr>
            <p:nvPr/>
          </p:nvGrpSpPr>
          <p:grpSpPr bwMode="auto">
            <a:xfrm flipH="1">
              <a:off x="4179207" y="1563010"/>
              <a:ext cx="533400" cy="341313"/>
              <a:chOff x="1920" y="1392"/>
              <a:chExt cx="192" cy="192"/>
            </a:xfrm>
            <a:solidFill>
              <a:schemeClr val="accent1"/>
            </a:solidFill>
          </p:grpSpPr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1968" y="1392"/>
                <a:ext cx="144" cy="192"/>
              </a:xfrm>
              <a:prstGeom prst="rect">
                <a:avLst/>
              </a:prstGeom>
              <a:grp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064" y="1392"/>
                <a:ext cx="0" cy="19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2016" y="1392"/>
                <a:ext cx="0" cy="19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48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1920" y="1584"/>
                <a:ext cx="48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 bwMode="auto">
            <a:xfrm>
              <a:off x="3182587" y="2280511"/>
              <a:ext cx="104424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4693557" y="2267099"/>
              <a:ext cx="104424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4645932" y="1733666"/>
              <a:ext cx="104424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>
              <a:off x="3115912" y="1733666"/>
              <a:ext cx="104424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2081334" y="1879429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49483" y="1804916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rb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12607" y="2284946"/>
              <a:ext cx="785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aTob</a:t>
              </a:r>
              <a:endParaRPr lang="en-US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2942" y="1351400"/>
              <a:ext cx="785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bToa</a:t>
              </a:r>
              <a:endParaRPr lang="en-US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33805" y="1952418"/>
              <a:ext cx="306494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1316" y="1892364"/>
              <a:ext cx="306494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59908" y="2685056"/>
            <a:ext cx="314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fifos</a:t>
            </a:r>
            <a:r>
              <a:rPr lang="en-US" dirty="0" smtClean="0"/>
              <a:t> are initially empty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4395442" y="3740733"/>
            <a:ext cx="45546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8153295" y="40860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53295" y="438140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95" y="55627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3295" y="467673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53295" y="52673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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L7-</a:t>
            </a:r>
            <a:fld id="{4F9502F6-954B-46E9-AC05-33DEDF4CA0B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937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6" grpId="0"/>
      <p:bldP spid="38" grpId="0"/>
      <p:bldP spid="39" grpId="0"/>
      <p:bldP spid="41" grpId="0"/>
      <p:bldP spid="43" grpId="0"/>
      <p:bldP spid="44" grpId="0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File:</a:t>
            </a:r>
            <a:br>
              <a:rPr lang="en-US" smtClean="0"/>
            </a:br>
            <a:r>
              <a:rPr lang="en-US" sz="2400" smtClean="0"/>
              <a:t>normal and bypass</a:t>
            </a:r>
            <a:endParaRPr lang="en-US" smtClean="0"/>
          </a:p>
        </p:txBody>
      </p:sp>
      <p:sp>
        <p:nvSpPr>
          <p:cNvPr id="3686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0075" y="1525588"/>
            <a:ext cx="8224838" cy="4114800"/>
          </a:xfrm>
        </p:spPr>
        <p:txBody>
          <a:bodyPr/>
          <a:lstStyle/>
          <a:p>
            <a:r>
              <a:rPr lang="en-US" sz="2400" dirty="0" smtClean="0"/>
              <a:t>Normal </a:t>
            </a:r>
            <a:r>
              <a:rPr lang="en-US" sz="2400" dirty="0" err="1" smtClean="0"/>
              <a:t>rf</a:t>
            </a:r>
            <a:r>
              <a:rPr lang="en-US" sz="2400" dirty="0" smtClean="0"/>
              <a:t>: {rd1, rd2} &lt; </a:t>
            </a:r>
            <a:r>
              <a:rPr lang="en-US" sz="2400" dirty="0" err="1" smtClean="0"/>
              <a:t>wr</a:t>
            </a:r>
            <a:r>
              <a:rPr lang="en-US" sz="2400" dirty="0" smtClean="0"/>
              <a:t>; the effect of a register update can only be seen a cycle later, consequently, reads and writes are conflict-free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Bypass </a:t>
            </a:r>
            <a:r>
              <a:rPr lang="en-US" sz="2400" dirty="0" err="1" smtClean="0"/>
              <a:t>rf</a:t>
            </a:r>
            <a:r>
              <a:rPr lang="en-US" sz="2400" dirty="0" smtClean="0"/>
              <a:t>: </a:t>
            </a:r>
            <a:r>
              <a:rPr lang="en-US" sz="2400" dirty="0" err="1" smtClean="0"/>
              <a:t>wr</a:t>
            </a:r>
            <a:r>
              <a:rPr lang="en-US" sz="2400" dirty="0" smtClean="0"/>
              <a:t> &lt; {rd1, rd2}; in case of concurrent reads and write, check if rd1==</a:t>
            </a:r>
            <a:r>
              <a:rPr lang="en-US" sz="2400" dirty="0" err="1" smtClean="0"/>
              <a:t>wr</a:t>
            </a:r>
            <a:r>
              <a:rPr lang="en-US" sz="2400" dirty="0" smtClean="0"/>
              <a:t> or rd2==</a:t>
            </a:r>
            <a:r>
              <a:rPr lang="en-US" sz="2400" dirty="0" err="1" smtClean="0"/>
              <a:t>wr</a:t>
            </a:r>
            <a:r>
              <a:rPr lang="en-US" sz="2400" dirty="0" smtClean="0"/>
              <a:t>  then pass the new value as the result and update the register file, otherwise the old value in the </a:t>
            </a:r>
            <a:r>
              <a:rPr lang="en-US" sz="2400" dirty="0" err="1" smtClean="0"/>
              <a:t>rf</a:t>
            </a:r>
            <a:r>
              <a:rPr lang="en-US" sz="2400" dirty="0" smtClean="0"/>
              <a:t> is read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Normal Register File</a:t>
            </a:r>
          </a:p>
        </p:txBody>
      </p:sp>
      <p:sp>
        <p:nvSpPr>
          <p:cNvPr id="3789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90550" y="1524000"/>
            <a:ext cx="87439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Vector#(32,Reg#(Data))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replicateM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!=0)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&lt;= data;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Data rd1(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Data rd2(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3582988" y="4900613"/>
            <a:ext cx="2257425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{rd1, rd2} &lt; 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Bypass Register File using EHR</a:t>
            </a:r>
          </a:p>
        </p:txBody>
      </p:sp>
      <p:sp>
        <p:nvSpPr>
          <p:cNvPr id="4198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90550" y="1571625"/>
            <a:ext cx="8288338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mkBypassRFile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Vector#(32,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EHR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#(2, Data))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replicateM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!==0)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Data rd1(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Data rd2(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91" name="TextBox 7"/>
          <p:cNvSpPr txBox="1">
            <a:spLocks noChangeArrowheads="1"/>
          </p:cNvSpPr>
          <p:nvPr/>
        </p:nvSpPr>
        <p:spPr bwMode="auto">
          <a:xfrm>
            <a:off x="3588946" y="5353690"/>
            <a:ext cx="2268538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wr</a:t>
            </a:r>
            <a:r>
              <a:rPr lang="en-US" dirty="0"/>
              <a:t> &lt; {rd1, rd2}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Elastic pipeline</a:t>
            </a:r>
            <a:endParaRPr lang="en-US" sz="2400" dirty="0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451600" y="1765300"/>
            <a:ext cx="139700" cy="106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 flipV="1">
            <a:off x="1862138" y="2278063"/>
            <a:ext cx="750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554163" y="2451100"/>
            <a:ext cx="33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6306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27463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360680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fifo1</a:t>
            </a:r>
            <a:endParaRPr lang="en-US" baseline="-25000"/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2243138" y="2816225"/>
            <a:ext cx="614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inQ</a:t>
            </a:r>
            <a:endParaRPr lang="en-US" baseline="-25000"/>
          </a:p>
        </p:txBody>
      </p:sp>
      <p:grpSp>
        <p:nvGrpSpPr>
          <p:cNvPr id="16394" name="Group 13"/>
          <p:cNvGrpSpPr>
            <a:grpSpLocks/>
          </p:cNvGrpSpPr>
          <p:nvPr/>
        </p:nvGrpSpPr>
        <p:grpSpPr bwMode="auto">
          <a:xfrm>
            <a:off x="2952750" y="1981200"/>
            <a:ext cx="666750" cy="542925"/>
            <a:chOff x="0" y="3126"/>
            <a:chExt cx="420" cy="342"/>
          </a:xfrm>
        </p:grpSpPr>
        <p:sp>
          <p:nvSpPr>
            <p:cNvPr id="16434" name="Text Box 14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f1</a:t>
              </a:r>
            </a:p>
          </p:txBody>
        </p:sp>
        <p:sp>
          <p:nvSpPr>
            <p:cNvPr id="16435" name="Oval 15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490696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>
            <a:off x="402272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7" name="Group 19"/>
          <p:cNvGrpSpPr>
            <a:grpSpLocks/>
          </p:cNvGrpSpPr>
          <p:nvPr/>
        </p:nvGrpSpPr>
        <p:grpSpPr bwMode="auto">
          <a:xfrm>
            <a:off x="4229100" y="1981200"/>
            <a:ext cx="666750" cy="542925"/>
            <a:chOff x="0" y="3126"/>
            <a:chExt cx="420" cy="342"/>
          </a:xfrm>
        </p:grpSpPr>
        <p:sp>
          <p:nvSpPr>
            <p:cNvPr id="16432" name="Text Box 20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f2</a:t>
              </a:r>
            </a:p>
          </p:txBody>
        </p:sp>
        <p:sp>
          <p:nvSpPr>
            <p:cNvPr id="16433" name="Oval 21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61833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>
            <a:off x="52990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00" name="Group 24"/>
          <p:cNvGrpSpPr>
            <a:grpSpLocks/>
          </p:cNvGrpSpPr>
          <p:nvPr/>
        </p:nvGrpSpPr>
        <p:grpSpPr bwMode="auto">
          <a:xfrm>
            <a:off x="5505450" y="1981200"/>
            <a:ext cx="666750" cy="542925"/>
            <a:chOff x="0" y="3126"/>
            <a:chExt cx="420" cy="342"/>
          </a:xfrm>
        </p:grpSpPr>
        <p:sp>
          <p:nvSpPr>
            <p:cNvPr id="16430" name="Text Box 25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f3</a:t>
              </a:r>
            </a:p>
          </p:txBody>
        </p:sp>
        <p:sp>
          <p:nvSpPr>
            <p:cNvPr id="16431" name="Oval 26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27"/>
          <p:cNvGrpSpPr>
            <a:grpSpLocks/>
          </p:cNvGrpSpPr>
          <p:nvPr/>
        </p:nvGrpSpPr>
        <p:grpSpPr bwMode="auto">
          <a:xfrm>
            <a:off x="6145213" y="1752600"/>
            <a:ext cx="457200" cy="1068388"/>
            <a:chOff x="4705" y="285"/>
            <a:chExt cx="288" cy="673"/>
          </a:xfrm>
        </p:grpSpPr>
        <p:sp>
          <p:nvSpPr>
            <p:cNvPr id="16428" name="Freeform 28"/>
            <p:cNvSpPr>
              <a:spLocks/>
            </p:cNvSpPr>
            <p:nvPr/>
          </p:nvSpPr>
          <p:spPr bwMode="auto">
            <a:xfrm>
              <a:off x="4705" y="285"/>
              <a:ext cx="288" cy="673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2147483647 h 144"/>
                <a:gd name="T6" fmla="*/ 0 w 288"/>
                <a:gd name="T7" fmla="*/ 214748364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29"/>
            <p:cNvSpPr>
              <a:spLocks noChangeShapeType="1"/>
            </p:cNvSpPr>
            <p:nvPr/>
          </p:nvSpPr>
          <p:spPr bwMode="auto">
            <a:xfrm>
              <a:off x="4891" y="285"/>
              <a:ext cx="0" cy="66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41"/>
          <p:cNvGrpSpPr>
            <a:grpSpLocks/>
          </p:cNvGrpSpPr>
          <p:nvPr/>
        </p:nvGrpSpPr>
        <p:grpSpPr bwMode="auto">
          <a:xfrm>
            <a:off x="2344738" y="1752600"/>
            <a:ext cx="457200" cy="1076325"/>
            <a:chOff x="2278063" y="1752600"/>
            <a:chExt cx="457200" cy="1076326"/>
          </a:xfrm>
        </p:grpSpPr>
        <p:sp>
          <p:nvSpPr>
            <p:cNvPr id="16424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5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6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488315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fifo2</a:t>
            </a:r>
            <a:endParaRPr lang="en-US" baseline="-25000"/>
          </a:p>
        </p:txBody>
      </p:sp>
      <p:sp>
        <p:nvSpPr>
          <p:cNvPr id="16404" name="Text Box 34"/>
          <p:cNvSpPr txBox="1">
            <a:spLocks noChangeArrowheads="1"/>
          </p:cNvSpPr>
          <p:nvPr/>
        </p:nvSpPr>
        <p:spPr bwMode="auto">
          <a:xfrm>
            <a:off x="6129338" y="2816225"/>
            <a:ext cx="798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outQ</a:t>
            </a:r>
            <a:endParaRPr lang="en-US" baseline="-25000"/>
          </a:p>
        </p:txBody>
      </p:sp>
      <p:grpSp>
        <p:nvGrpSpPr>
          <p:cNvPr id="16405" name="Group 42"/>
          <p:cNvGrpSpPr>
            <a:grpSpLocks/>
          </p:cNvGrpSpPr>
          <p:nvPr/>
        </p:nvGrpSpPr>
        <p:grpSpPr bwMode="auto">
          <a:xfrm>
            <a:off x="3602038" y="1752600"/>
            <a:ext cx="457200" cy="1076325"/>
            <a:chOff x="2278063" y="1752600"/>
            <a:chExt cx="457200" cy="1076326"/>
          </a:xfrm>
        </p:grpSpPr>
        <p:sp>
          <p:nvSpPr>
            <p:cNvPr id="16420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1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2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406" name="Group 47"/>
          <p:cNvGrpSpPr>
            <a:grpSpLocks/>
          </p:cNvGrpSpPr>
          <p:nvPr/>
        </p:nvGrpSpPr>
        <p:grpSpPr bwMode="auto">
          <a:xfrm>
            <a:off x="4878388" y="1752600"/>
            <a:ext cx="457200" cy="1076325"/>
            <a:chOff x="2278063" y="1752600"/>
            <a:chExt cx="457200" cy="1076326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7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18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7" name="Text Box 37"/>
          <p:cNvSpPr txBox="1">
            <a:spLocks noChangeArrowheads="1"/>
          </p:cNvSpPr>
          <p:nvPr/>
        </p:nvSpPr>
        <p:spPr bwMode="auto">
          <a:xfrm>
            <a:off x="866775" y="3455276"/>
            <a:ext cx="4996996" cy="28623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fifo1.enq(f1(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inQ.deq();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stage2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fifo2.enq(f2(fifo1.first());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fifo1.deq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stage3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outQ.enq(f3(fifo2.first());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fifo2.deq();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L05-</a:t>
            </a:r>
            <a:fld id="{2F948D18-B4E4-4317-99B7-73E7F36F22F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14281" y="3542453"/>
            <a:ext cx="225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Can these rules fire concurrently?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4281" y="4886437"/>
            <a:ext cx="260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way to discuss the concurrent properties of method calls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61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19" y="1679368"/>
            <a:ext cx="8163296" cy="4114800"/>
          </a:xfrm>
        </p:spPr>
        <p:txBody>
          <a:bodyPr/>
          <a:lstStyle/>
          <a:p>
            <a:r>
              <a:rPr lang="en-US" sz="2400" dirty="0" smtClean="0"/>
              <a:t>For a group of actions {a1,a2,…} and {b1,b2,…}</a:t>
            </a:r>
          </a:p>
          <a:p>
            <a:endParaRPr lang="en-US" sz="2400" dirty="0" smtClean="0"/>
          </a:p>
          <a:p>
            <a:pPr lvl="1"/>
            <a:r>
              <a:rPr lang="en-US" sz="2000" dirty="0"/>
              <a:t>{a1, a2,…} CF {b1, b2,…} </a:t>
            </a:r>
            <a:r>
              <a:rPr lang="en-US" sz="2000" dirty="0" err="1" smtClean="0"/>
              <a:t>iff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</a:t>
            </a:r>
            <a:r>
              <a:rPr lang="en-US" sz="2000" dirty="0" err="1"/>
              <a:t>i,j</a:t>
            </a:r>
            <a:r>
              <a:rPr lang="en-US" sz="2000" dirty="0"/>
              <a:t>. (</a:t>
            </a:r>
            <a:r>
              <a:rPr lang="en-US" sz="2000" dirty="0" err="1"/>
              <a:t>ai</a:t>
            </a:r>
            <a:r>
              <a:rPr lang="en-US" sz="2000" dirty="0"/>
              <a:t> CF </a:t>
            </a:r>
            <a:r>
              <a:rPr lang="en-US" sz="2000" dirty="0" err="1"/>
              <a:t>bj</a:t>
            </a:r>
            <a:r>
              <a:rPr lang="en-US" sz="2000" dirty="0" smtClean="0"/>
              <a:t>)</a:t>
            </a:r>
          </a:p>
          <a:p>
            <a:pPr marL="400050" lvl="1" indent="0">
              <a:buNone/>
            </a:pPr>
            <a:endParaRPr lang="en-US" sz="2000" dirty="0"/>
          </a:p>
          <a:p>
            <a:pPr lvl="1"/>
            <a:r>
              <a:rPr lang="en-US" sz="2000" dirty="0" smtClean="0"/>
              <a:t>{a1, a2,…} &lt; {b1, b2,…} </a:t>
            </a:r>
            <a:r>
              <a:rPr lang="en-US" sz="2000" dirty="0" err="1" smtClean="0"/>
              <a:t>iff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>
                <a:sym typeface="Symbol"/>
              </a:rPr>
              <a:t>                 </a:t>
            </a:r>
            <a:r>
              <a:rPr lang="en-US" sz="2000" dirty="0" err="1" smtClean="0"/>
              <a:t>i,j</a:t>
            </a:r>
            <a:r>
              <a:rPr lang="en-US" sz="2000" dirty="0" smtClean="0"/>
              <a:t>. ((</a:t>
            </a:r>
            <a:r>
              <a:rPr lang="en-US" sz="2000" dirty="0" err="1"/>
              <a:t>ai</a:t>
            </a:r>
            <a:r>
              <a:rPr lang="en-US" sz="2000" dirty="0"/>
              <a:t> &lt; </a:t>
            </a:r>
            <a:r>
              <a:rPr lang="en-US" sz="2000" dirty="0" err="1"/>
              <a:t>bj</a:t>
            </a:r>
            <a:r>
              <a:rPr lang="en-US" sz="2000" dirty="0"/>
              <a:t>) </a:t>
            </a:r>
            <a:r>
              <a:rPr lang="en-US" sz="2000" dirty="0" smtClean="0"/>
              <a:t>or </a:t>
            </a:r>
            <a:r>
              <a:rPr lang="en-US" sz="2000" dirty="0"/>
              <a:t>(</a:t>
            </a:r>
            <a:r>
              <a:rPr lang="en-US" sz="2000" dirty="0" err="1"/>
              <a:t>ai</a:t>
            </a:r>
            <a:r>
              <a:rPr lang="en-US" sz="2000" dirty="0"/>
              <a:t> </a:t>
            </a:r>
            <a:r>
              <a:rPr lang="en-US" sz="2000" dirty="0" smtClean="0"/>
              <a:t>CF </a:t>
            </a:r>
            <a:r>
              <a:rPr lang="en-US" sz="2000" dirty="0" err="1"/>
              <a:t>bj</a:t>
            </a:r>
            <a:r>
              <a:rPr lang="en-US" sz="2000" dirty="0" smtClean="0"/>
              <a:t>))  and </a:t>
            </a:r>
            <a:r>
              <a:rPr lang="en-US" sz="2000" dirty="0" smtClean="0">
                <a:sym typeface="Symbol"/>
              </a:rPr>
              <a:t></a:t>
            </a:r>
            <a:r>
              <a:rPr lang="en-US" sz="2000" dirty="0" err="1" smtClean="0"/>
              <a:t>i,j</a:t>
            </a:r>
            <a:r>
              <a:rPr lang="en-US" sz="2000" dirty="0" smtClean="0"/>
              <a:t>. </a:t>
            </a:r>
            <a:r>
              <a:rPr lang="en-US" sz="2000" dirty="0" err="1" smtClean="0"/>
              <a:t>ai</a:t>
            </a:r>
            <a:r>
              <a:rPr lang="en-US" sz="2000" dirty="0" smtClean="0"/>
              <a:t> &lt; </a:t>
            </a:r>
            <a:r>
              <a:rPr lang="en-US" sz="2000" dirty="0" err="1" smtClean="0"/>
              <a:t>bj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0088" y="4476997"/>
            <a:ext cx="430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There exists at least one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</a:t>
            </a:r>
            <a:r>
              <a:rPr lang="en-US" altLang="zh-CN" dirty="0" smtClean="0"/>
              <a:t>&lt; </a:t>
            </a:r>
            <a:r>
              <a:rPr lang="en-US" altLang="zh-CN" dirty="0" err="1" smtClean="0"/>
              <a:t>bj</a:t>
            </a:r>
            <a:endParaRPr lang="zh-CN" altLang="en-US" dirty="0" err="1" smtClean="0"/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6341423" y="4025735"/>
            <a:ext cx="878774" cy="30875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308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Concurrency analysis</a:t>
            </a:r>
            <a:endParaRPr lang="en-US" sz="2400" dirty="0" smtClean="0"/>
          </a:p>
        </p:txBody>
      </p:sp>
      <p:sp>
        <p:nvSpPr>
          <p:cNvPr id="16407" name="Text Box 37"/>
          <p:cNvSpPr txBox="1">
            <a:spLocks noChangeArrowheads="1"/>
          </p:cNvSpPr>
          <p:nvPr/>
        </p:nvSpPr>
        <p:spPr bwMode="auto">
          <a:xfrm>
            <a:off x="759897" y="1614601"/>
            <a:ext cx="4996996" cy="25545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fifo1.enq(f1(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stage2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fifo2.enq(f2(fifo1.first));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fifo1.deq;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L05-</a:t>
            </a:r>
            <a:fld id="{2F948D18-B4E4-4317-99B7-73E7F36F22F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14281" y="1618207"/>
            <a:ext cx="225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Can these rules fire concurrently?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96" y="4280795"/>
            <a:ext cx="7647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Courier New" pitchFamily="49" charset="0"/>
              </a:rPr>
              <a:t>For concurrent scheduling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stage1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stage2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{fifo1.enq,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CF/&lt;/&gt;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fifo1.first,</a:t>
            </a:r>
            <a:r>
              <a:rPr lang="en-US" dirty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fifo1.deq, fifo2.enq}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 </a:t>
            </a:r>
            <a:r>
              <a:rPr lang="en-US" dirty="0"/>
              <a:t>either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{fifo1.enq}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{fifo1.first,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fifo1.deq}</a:t>
            </a:r>
          </a:p>
          <a:p>
            <a:r>
              <a:rPr lang="en-US" dirty="0" smtClean="0"/>
              <a:t>         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{fifo1.enq}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{fifo1.first,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fifo1.deq}</a:t>
            </a:r>
          </a:p>
          <a:p>
            <a:r>
              <a:rPr lang="en-US" dirty="0" smtClean="0"/>
              <a:t>         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{fifo1.enq}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{fifo1.first,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fifo1.deq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82141" y="3138737"/>
            <a:ext cx="238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analyze FIFOs!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16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57865" y="1539875"/>
            <a:ext cx="5779448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mkCFFifo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Fifo</a:t>
            </a:r>
            <a:r>
              <a:rPr lang="en-US" dirty="0" smtClean="0">
                <a:latin typeface="Courier New" pitchFamily="49" charset="0"/>
              </a:rPr>
              <a:t>#(1, t));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#(t)    data  &lt;- </a:t>
            </a:r>
            <a:r>
              <a:rPr lang="en-US" dirty="0" err="1" smtClean="0">
                <a:latin typeface="Courier New" pitchFamily="49" charset="0"/>
              </a:rPr>
              <a:t>mkRegU</a:t>
            </a:r>
            <a:r>
              <a:rPr lang="en-US" dirty="0" smtClean="0">
                <a:latin typeface="Courier New" pitchFamily="49" charset="0"/>
              </a:rPr>
              <a:t>; 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) full  &lt;- </a:t>
            </a:r>
            <a:r>
              <a:rPr lang="en-US" dirty="0" err="1">
                <a:latin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</a:rPr>
              <a:t>(False);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method 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x)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(!full);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full &lt;= True;     data &lt;= x;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  method Action </a:t>
            </a:r>
            <a:r>
              <a:rPr lang="en-US" dirty="0" err="1" smtClean="0">
                <a:latin typeface="Courier New" pitchFamily="49" charset="0"/>
              </a:rPr>
              <a:t>deq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(full);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full &lt;= False;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  method </a:t>
            </a:r>
            <a:r>
              <a:rPr lang="en-US" dirty="0">
                <a:latin typeface="Courier New" pitchFamily="49" charset="0"/>
              </a:rPr>
              <a:t>t </a:t>
            </a:r>
            <a:r>
              <a:rPr lang="en-US" dirty="0" smtClean="0">
                <a:latin typeface="Courier New" pitchFamily="49" charset="0"/>
              </a:rPr>
              <a:t>first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(full);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(data);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 smtClean="0">
                <a:latin typeface="Courier New" pitchFamily="49" charset="0"/>
              </a:rPr>
              <a:t>endmodule</a:t>
            </a:r>
            <a:r>
              <a:rPr lang="en-US" b="1" dirty="0" smtClean="0">
                <a:latin typeface="Courier New" pitchFamily="49" charset="0"/>
              </a:rPr>
              <a:t> </a:t>
            </a:r>
            <a:endParaRPr lang="en-US" b="1" i="1" dirty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One-Element FIFO</a:t>
            </a:r>
          </a:p>
        </p:txBody>
      </p:sp>
      <p:sp>
        <p:nvSpPr>
          <p:cNvPr id="1685508" name="Text Box 4"/>
          <p:cNvSpPr txBox="1">
            <a:spLocks noChangeArrowheads="1"/>
          </p:cNvSpPr>
          <p:nvPr/>
        </p:nvSpPr>
        <p:spPr bwMode="auto">
          <a:xfrm>
            <a:off x="6208977" y="2948152"/>
            <a:ext cx="2757606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 err="1"/>
              <a:t>enq</a:t>
            </a:r>
            <a:r>
              <a:rPr lang="en-US" dirty="0"/>
              <a:t> and </a:t>
            </a:r>
            <a:r>
              <a:rPr lang="en-US" dirty="0" err="1"/>
              <a:t>deq</a:t>
            </a:r>
            <a:r>
              <a:rPr lang="en-US" dirty="0"/>
              <a:t> cannot even be enabled together much less fire concurrently</a:t>
            </a:r>
            <a:r>
              <a:rPr lang="en-US" dirty="0" smtClean="0"/>
              <a:t>!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21263" y="4269527"/>
            <a:ext cx="3886201" cy="2080573"/>
            <a:chOff x="5021263" y="4269527"/>
            <a:chExt cx="3886201" cy="2080573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6416675" y="4269527"/>
              <a:ext cx="1139825" cy="434975"/>
              <a:chOff x="1847" y="2079"/>
              <a:chExt cx="718" cy="274"/>
            </a:xfrm>
          </p:grpSpPr>
          <p:sp>
            <p:nvSpPr>
              <p:cNvPr id="20510" name="Line 6"/>
              <p:cNvSpPr>
                <a:spLocks noChangeShapeType="1"/>
              </p:cNvSpPr>
              <p:nvPr/>
            </p:nvSpPr>
            <p:spPr bwMode="auto">
              <a:xfrm rot="10800000" flipH="1">
                <a:off x="1847" y="2284"/>
                <a:ext cx="7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" name="Line 7"/>
              <p:cNvSpPr>
                <a:spLocks noChangeShapeType="1"/>
              </p:cNvSpPr>
              <p:nvPr/>
            </p:nvSpPr>
            <p:spPr bwMode="auto">
              <a:xfrm>
                <a:off x="2182" y="2215"/>
                <a:ext cx="107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2" name="Text Box 8"/>
              <p:cNvSpPr txBox="1">
                <a:spLocks noChangeArrowheads="1"/>
              </p:cNvSpPr>
              <p:nvPr/>
            </p:nvSpPr>
            <p:spPr bwMode="auto">
              <a:xfrm>
                <a:off x="2183" y="207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>
                    <a:latin typeface="Arial" charset="0"/>
                  </a:rPr>
                  <a:t>n</a:t>
                </a:r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5021263" y="4476850"/>
              <a:ext cx="3886201" cy="1873250"/>
              <a:chOff x="2804" y="2388"/>
              <a:chExt cx="2448" cy="1180"/>
            </a:xfrm>
          </p:grpSpPr>
          <p:sp>
            <p:nvSpPr>
              <p:cNvPr id="20493" name="Text Box 10"/>
              <p:cNvSpPr txBox="1">
                <a:spLocks noChangeArrowheads="1"/>
              </p:cNvSpPr>
              <p:nvPr/>
            </p:nvSpPr>
            <p:spPr bwMode="auto">
              <a:xfrm>
                <a:off x="2804" y="2951"/>
                <a:ext cx="7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FF0000"/>
                    </a:solidFill>
                    <a:latin typeface="Arial" charset="0"/>
                  </a:rPr>
                  <a:t>not empty</a:t>
                </a:r>
              </a:p>
            </p:txBody>
          </p:sp>
          <p:sp>
            <p:nvSpPr>
              <p:cNvPr id="20494" name="Text Box 11"/>
              <p:cNvSpPr txBox="1">
                <a:spLocks noChangeArrowheads="1"/>
              </p:cNvSpPr>
              <p:nvPr/>
            </p:nvSpPr>
            <p:spPr bwMode="auto">
              <a:xfrm>
                <a:off x="3012" y="2664"/>
                <a:ext cx="5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FF0000"/>
                    </a:solidFill>
                    <a:latin typeface="Arial" charset="0"/>
                  </a:rPr>
                  <a:t>not full</a:t>
                </a:r>
              </a:p>
            </p:txBody>
          </p:sp>
          <p:sp>
            <p:nvSpPr>
              <p:cNvPr id="20495" name="Rectangle 12"/>
              <p:cNvSpPr>
                <a:spLocks noChangeArrowheads="1"/>
              </p:cNvSpPr>
              <p:nvPr/>
            </p:nvSpPr>
            <p:spPr bwMode="auto">
              <a:xfrm>
                <a:off x="4400" y="2388"/>
                <a:ext cx="852" cy="118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Rectangle 13"/>
              <p:cNvSpPr>
                <a:spLocks noChangeArrowheads="1"/>
              </p:cNvSpPr>
              <p:nvPr/>
            </p:nvSpPr>
            <p:spPr bwMode="auto">
              <a:xfrm>
                <a:off x="4403" y="2421"/>
                <a:ext cx="200" cy="40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7" name="Line 14"/>
              <p:cNvSpPr>
                <a:spLocks noChangeShapeType="1"/>
              </p:cNvSpPr>
              <p:nvPr/>
            </p:nvSpPr>
            <p:spPr bwMode="auto">
              <a:xfrm flipH="1">
                <a:off x="3685" y="2780"/>
                <a:ext cx="7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8" name="Text Box 15"/>
              <p:cNvSpPr txBox="1">
                <a:spLocks noChangeArrowheads="1"/>
              </p:cNvSpPr>
              <p:nvPr/>
            </p:nvSpPr>
            <p:spPr bwMode="auto">
              <a:xfrm>
                <a:off x="3731" y="2578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Arial" charset="0"/>
                  </a:rPr>
                  <a:t>rdy</a:t>
                </a:r>
              </a:p>
            </p:txBody>
          </p:sp>
          <p:sp>
            <p:nvSpPr>
              <p:cNvPr id="20499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3684" y="2618"/>
                <a:ext cx="7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" name="Text Box 17"/>
              <p:cNvSpPr txBox="1">
                <a:spLocks noChangeArrowheads="1"/>
              </p:cNvSpPr>
              <p:nvPr/>
            </p:nvSpPr>
            <p:spPr bwMode="auto">
              <a:xfrm>
                <a:off x="3677" y="2424"/>
                <a:ext cx="4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Arial" charset="0"/>
                  </a:rPr>
                  <a:t>enab</a:t>
                </a:r>
              </a:p>
            </p:txBody>
          </p:sp>
          <p:sp>
            <p:nvSpPr>
              <p:cNvPr id="20501" name="Rectangle 18"/>
              <p:cNvSpPr>
                <a:spLocks noChangeArrowheads="1"/>
              </p:cNvSpPr>
              <p:nvPr/>
            </p:nvSpPr>
            <p:spPr bwMode="auto">
              <a:xfrm>
                <a:off x="4403" y="2852"/>
                <a:ext cx="199" cy="33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" name="Line 19"/>
              <p:cNvSpPr>
                <a:spLocks noChangeShapeType="1"/>
              </p:cNvSpPr>
              <p:nvPr/>
            </p:nvSpPr>
            <p:spPr bwMode="auto">
              <a:xfrm flipH="1">
                <a:off x="3682" y="3099"/>
                <a:ext cx="7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" name="Text Box 20"/>
              <p:cNvSpPr txBox="1">
                <a:spLocks noChangeArrowheads="1"/>
              </p:cNvSpPr>
              <p:nvPr/>
            </p:nvSpPr>
            <p:spPr bwMode="auto">
              <a:xfrm>
                <a:off x="3728" y="2898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Arial" charset="0"/>
                  </a:rPr>
                  <a:t>rdy</a:t>
                </a:r>
              </a:p>
            </p:txBody>
          </p:sp>
          <p:sp>
            <p:nvSpPr>
              <p:cNvPr id="20504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3689" y="2945"/>
                <a:ext cx="7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5" name="Text Box 22"/>
              <p:cNvSpPr txBox="1">
                <a:spLocks noChangeArrowheads="1"/>
              </p:cNvSpPr>
              <p:nvPr/>
            </p:nvSpPr>
            <p:spPr bwMode="auto">
              <a:xfrm>
                <a:off x="3682" y="2752"/>
                <a:ext cx="4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Arial" charset="0"/>
                  </a:rPr>
                  <a:t>enab</a:t>
                </a:r>
              </a:p>
            </p:txBody>
          </p:sp>
          <p:sp>
            <p:nvSpPr>
              <p:cNvPr id="20506" name="Rectangle 23"/>
              <p:cNvSpPr>
                <a:spLocks noChangeArrowheads="1"/>
              </p:cNvSpPr>
              <p:nvPr/>
            </p:nvSpPr>
            <p:spPr bwMode="auto">
              <a:xfrm>
                <a:off x="4403" y="3207"/>
                <a:ext cx="207" cy="33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7" name="Text Box 24"/>
              <p:cNvSpPr txBox="1">
                <a:spLocks noChangeArrowheads="1"/>
              </p:cNvSpPr>
              <p:nvPr/>
            </p:nvSpPr>
            <p:spPr bwMode="auto">
              <a:xfrm rot="16200000">
                <a:off x="4297" y="2518"/>
                <a:ext cx="38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dirty="0" err="1">
                    <a:latin typeface="Arial" charset="0"/>
                  </a:rPr>
                  <a:t>enq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20508" name="Text Box 25"/>
              <p:cNvSpPr txBox="1">
                <a:spLocks noChangeArrowheads="1"/>
              </p:cNvSpPr>
              <p:nvPr/>
            </p:nvSpPr>
            <p:spPr bwMode="auto">
              <a:xfrm rot="16200000">
                <a:off x="4297" y="2903"/>
                <a:ext cx="38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dirty="0" err="1">
                    <a:latin typeface="Arial" charset="0"/>
                  </a:rPr>
                  <a:t>deq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20509" name="Text Box 26"/>
              <p:cNvSpPr txBox="1">
                <a:spLocks noChangeArrowheads="1"/>
              </p:cNvSpPr>
              <p:nvPr/>
            </p:nvSpPr>
            <p:spPr bwMode="auto">
              <a:xfrm rot="16200000">
                <a:off x="4635" y="2893"/>
                <a:ext cx="715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dirty="0" err="1" smtClean="0"/>
                  <a:t>Fifo</a:t>
                </a:r>
                <a:endParaRPr lang="en-US" dirty="0"/>
              </a:p>
              <a:p>
                <a:pPr algn="ctr">
                  <a:buNone/>
                </a:pPr>
                <a:r>
                  <a:rPr lang="en-US" dirty="0"/>
                  <a:t>module</a:t>
                </a:r>
              </a:p>
            </p:txBody>
          </p:sp>
        </p:grpSp>
      </p:grpSp>
      <p:pic>
        <p:nvPicPr>
          <p:cNvPr id="1685533" name="Picture 29" descr="j0286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8865" y="1663948"/>
            <a:ext cx="91916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05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16855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186" y="1576388"/>
            <a:ext cx="6755607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mkCFFifo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Fifo</a:t>
            </a:r>
            <a:r>
              <a:rPr lang="en-US" sz="1800" dirty="0" smtClean="0">
                <a:latin typeface="Courier New" pitchFamily="49" charset="0"/>
              </a:rPr>
              <a:t>#(2, t</a:t>
            </a:r>
            <a:r>
              <a:rPr lang="en-US" sz="1800" dirty="0">
                <a:latin typeface="Courier New" pitchFamily="49" charset="0"/>
              </a:rPr>
              <a:t>));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#(t)    </a:t>
            </a:r>
            <a:r>
              <a:rPr lang="en-US" sz="1800" dirty="0" smtClean="0">
                <a:latin typeface="Courier New" pitchFamily="49" charset="0"/>
              </a:rPr>
              <a:t>da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</a:rPr>
              <a:t>();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</a:t>
            </a:r>
            <a:r>
              <a:rPr lang="en-US" sz="1800" dirty="0" err="1">
                <a:latin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(False);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#(t)    </a:t>
            </a:r>
            <a:r>
              <a:rPr lang="en-US" sz="1800" dirty="0" err="1" smtClean="0">
                <a:latin typeface="Courier New" pitchFamily="49" charset="0"/>
              </a:rPr>
              <a:t>db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</a:rPr>
              <a:t>();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</a:t>
            </a:r>
            <a:r>
              <a:rPr lang="en-US" sz="1800" dirty="0" err="1">
                <a:latin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(False);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method Action </a:t>
            </a:r>
            <a:r>
              <a:rPr lang="en-US" sz="1800" dirty="0" err="1">
                <a:latin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</a:rPr>
              <a:t>(t x)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(!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then begin </a:t>
            </a:r>
            <a:r>
              <a:rPr lang="en-US" sz="1800" dirty="0" err="1" smtClean="0">
                <a:latin typeface="Courier New" pitchFamily="49" charset="0"/>
              </a:rPr>
              <a:t>db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x; 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True; </a:t>
            </a:r>
            <a:r>
              <a:rPr lang="en-US" sz="1800" b="1" dirty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</a:rPr>
              <a:t>else begin </a:t>
            </a:r>
            <a:r>
              <a:rPr lang="en-US" sz="1800" dirty="0" smtClean="0">
                <a:latin typeface="Courier New" pitchFamily="49" charset="0"/>
              </a:rPr>
              <a:t>da </a:t>
            </a:r>
            <a:r>
              <a:rPr lang="en-US" sz="1800" dirty="0">
                <a:latin typeface="Courier New" pitchFamily="49" charset="0"/>
              </a:rPr>
              <a:t>&lt;= x; 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True; </a:t>
            </a:r>
            <a:r>
              <a:rPr lang="en-US" sz="1800" b="1" dirty="0" smtClean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Action </a:t>
            </a:r>
            <a:r>
              <a:rPr lang="en-US" sz="1800" dirty="0" err="1" smtClean="0">
                <a:latin typeface="Courier New" pitchFamily="49" charset="0"/>
              </a:rPr>
              <a:t>deq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if 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then begin </a:t>
            </a:r>
            <a:r>
              <a:rPr lang="en-US" sz="1800" dirty="0" smtClean="0">
                <a:latin typeface="Courier New" pitchFamily="49" charset="0"/>
              </a:rPr>
              <a:t>da </a:t>
            </a:r>
            <a:r>
              <a:rPr lang="en-US" sz="1800" dirty="0">
                <a:latin typeface="Courier New" pitchFamily="49" charset="0"/>
              </a:rPr>
              <a:t>&lt;= </a:t>
            </a:r>
            <a:r>
              <a:rPr lang="en-US" sz="1800" dirty="0" err="1" smtClean="0">
                <a:latin typeface="Courier New" pitchFamily="49" charset="0"/>
              </a:rPr>
              <a:t>db</a:t>
            </a:r>
            <a:r>
              <a:rPr lang="en-US" sz="1800" dirty="0" smtClean="0">
                <a:latin typeface="Courier New" pitchFamily="49" charset="0"/>
              </a:rPr>
              <a:t>; 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False; </a:t>
            </a:r>
            <a:r>
              <a:rPr lang="en-US" sz="1800" b="1" dirty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</a:rPr>
              <a:t>else begin 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False; </a:t>
            </a:r>
            <a:r>
              <a:rPr lang="en-US" sz="1800" b="1" dirty="0" smtClean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</a:t>
            </a:r>
            <a:r>
              <a:rPr lang="en-US" sz="1800" dirty="0">
                <a:latin typeface="Courier New" pitchFamily="49" charset="0"/>
              </a:rPr>
              <a:t>t </a:t>
            </a:r>
            <a:r>
              <a:rPr lang="en-US" sz="1800" dirty="0" smtClean="0">
                <a:latin typeface="Courier New" pitchFamily="49" charset="0"/>
              </a:rPr>
              <a:t>first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da;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endmodule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i="1" dirty="0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Two-Element FIFO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649913" y="2013825"/>
            <a:ext cx="3327400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Assume, if there is only one element in the FIFO it resides in </a:t>
            </a:r>
            <a:r>
              <a:rPr lang="en-US" dirty="0" smtClean="0"/>
              <a:t>da</a:t>
            </a:r>
            <a:endParaRPr lang="en-US" dirty="0"/>
          </a:p>
        </p:txBody>
      </p:sp>
      <p:grpSp>
        <p:nvGrpSpPr>
          <p:cNvPr id="22533" name="Group 14"/>
          <p:cNvGrpSpPr>
            <a:grpSpLocks/>
          </p:cNvGrpSpPr>
          <p:nvPr/>
        </p:nvGrpSpPr>
        <p:grpSpPr bwMode="auto">
          <a:xfrm>
            <a:off x="6329363" y="1147050"/>
            <a:ext cx="1755775" cy="804923"/>
            <a:chOff x="6329363" y="1412800"/>
            <a:chExt cx="1755775" cy="804923"/>
          </a:xfrm>
        </p:grpSpPr>
        <p:sp>
          <p:nvSpPr>
            <p:cNvPr id="22539" name="Rectangle 34"/>
            <p:cNvSpPr>
              <a:spLocks noChangeArrowheads="1"/>
            </p:cNvSpPr>
            <p:nvPr/>
          </p:nvSpPr>
          <p:spPr bwMode="auto">
            <a:xfrm>
              <a:off x="6970713" y="1412800"/>
              <a:ext cx="201612" cy="41592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 dirty="0"/>
            </a:p>
          </p:txBody>
        </p:sp>
        <p:sp>
          <p:nvSpPr>
            <p:cNvPr id="22540" name="Rectangle 35"/>
            <p:cNvSpPr>
              <a:spLocks noChangeArrowheads="1"/>
            </p:cNvSpPr>
            <p:nvPr/>
          </p:nvSpPr>
          <p:spPr bwMode="auto">
            <a:xfrm>
              <a:off x="7265988" y="1412800"/>
              <a:ext cx="201612" cy="41592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/>
            </a:p>
          </p:txBody>
        </p:sp>
        <p:sp>
          <p:nvSpPr>
            <p:cNvPr id="22541" name="TextBox 36"/>
            <p:cNvSpPr txBox="1">
              <a:spLocks noChangeArrowheads="1"/>
            </p:cNvSpPr>
            <p:nvPr/>
          </p:nvSpPr>
          <p:spPr bwMode="auto">
            <a:xfrm>
              <a:off x="6840538" y="1817613"/>
              <a:ext cx="909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db</a:t>
              </a:r>
              <a:r>
                <a:rPr lang="en-US" dirty="0" smtClean="0"/>
                <a:t> da</a:t>
              </a:r>
              <a:endParaRPr lang="en-US" dirty="0"/>
            </a:p>
          </p:txBody>
        </p:sp>
        <p:cxnSp>
          <p:nvCxnSpPr>
            <p:cNvPr id="22542" name="Straight Arrow Connector 38"/>
            <p:cNvCxnSpPr>
              <a:cxnSpLocks noChangeShapeType="1"/>
            </p:cNvCxnSpPr>
            <p:nvPr/>
          </p:nvCxnSpPr>
          <p:spPr bwMode="auto">
            <a:xfrm>
              <a:off x="6329363" y="1673150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22543" name="Straight Arrow Connector 39"/>
            <p:cNvCxnSpPr>
              <a:cxnSpLocks noChangeShapeType="1"/>
            </p:cNvCxnSpPr>
            <p:nvPr/>
          </p:nvCxnSpPr>
          <p:spPr bwMode="auto">
            <a:xfrm>
              <a:off x="7681913" y="1673150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113063" y="3146521"/>
            <a:ext cx="1598719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dirty="0"/>
              <a:t> can be enabled </a:t>
            </a:r>
            <a:r>
              <a:rPr lang="en-US" dirty="0" smtClean="0"/>
              <a:t>together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578147" y="4797969"/>
            <a:ext cx="22075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Do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enq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deq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conflict?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7" name="Picture 29" descr="j0286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8150" y="5690521"/>
            <a:ext cx="91916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897821" y="5321189"/>
            <a:ext cx="62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0744" y="5669225"/>
            <a:ext cx="487167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Both read/write the same elements and affect each others functionality!</a:t>
            </a:r>
          </a:p>
        </p:txBody>
      </p:sp>
    </p:spTree>
    <p:extLst>
      <p:ext uri="{BB962C8B-B14F-4D97-AF65-F5344CB8AC3E}">
        <p14:creationId xmlns="" xmlns:p14="http://schemas.microsoft.com/office/powerpoint/2010/main" val="24479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06" grpId="0" build="p"/>
      <p:bldP spid="41" grpId="0" animBg="1"/>
      <p:bldP spid="15" grpId="0" build="p"/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69" y="1745656"/>
            <a:ext cx="7772400" cy="1898073"/>
          </a:xfrm>
        </p:spPr>
        <p:txBody>
          <a:bodyPr/>
          <a:lstStyle/>
          <a:p>
            <a:r>
              <a:rPr lang="en-US" sz="4000" dirty="0" smtClean="0"/>
              <a:t>Bluespec model needs to be extended to express </a:t>
            </a:r>
            <a:r>
              <a:rPr lang="en-US" sz="4000" dirty="0" err="1" smtClean="0"/>
              <a:t>Fifos</a:t>
            </a:r>
            <a:r>
              <a:rPr lang="en-US" sz="4000" dirty="0" smtClean="0"/>
              <a:t> with concurrent methods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366" y="4164961"/>
            <a:ext cx="6400800" cy="620794"/>
          </a:xfrm>
        </p:spPr>
        <p:txBody>
          <a:bodyPr/>
          <a:lstStyle/>
          <a:p>
            <a:r>
              <a:rPr lang="en-US" sz="2800" dirty="0" smtClean="0"/>
              <a:t>EHR: Ephemeral History Registers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BA8F0E-D6DA-4224-82EA-C9BF982C3C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95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EHR: Register with a bypass Interface</a:t>
            </a:r>
            <a:endParaRPr lang="en-US" dirty="0"/>
          </a:p>
        </p:txBody>
      </p:sp>
      <p:sp>
        <p:nvSpPr>
          <p:cNvPr id="1530883" name="Text Box 3"/>
          <p:cNvSpPr txBox="1">
            <a:spLocks noChangeArrowheads="1"/>
          </p:cNvSpPr>
          <p:nvPr/>
        </p:nvSpPr>
        <p:spPr bwMode="auto">
          <a:xfrm>
            <a:off x="1479550" y="1957388"/>
            <a:ext cx="2409825" cy="42068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r0 &lt; w0</a:t>
            </a:r>
            <a:endParaRPr lang="en-US" sz="4400" baseline="30000" dirty="0">
              <a:latin typeface="Arial" charset="0"/>
              <a:cs typeface="Arial" charset="0"/>
            </a:endParaRPr>
          </a:p>
        </p:txBody>
      </p:sp>
      <p:sp>
        <p:nvSpPr>
          <p:cNvPr id="1530884" name="Rectangle 4"/>
          <p:cNvSpPr>
            <a:spLocks noChangeArrowheads="1"/>
          </p:cNvSpPr>
          <p:nvPr/>
        </p:nvSpPr>
        <p:spPr bwMode="auto">
          <a:xfrm>
            <a:off x="5438775" y="3289300"/>
            <a:ext cx="660400" cy="13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530885" name="Freeform 5"/>
          <p:cNvSpPr>
            <a:spLocks/>
          </p:cNvSpPr>
          <p:nvPr/>
        </p:nvSpPr>
        <p:spPr bwMode="auto">
          <a:xfrm>
            <a:off x="5702300" y="4333875"/>
            <a:ext cx="136525" cy="279400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42" y="0"/>
              </a:cxn>
              <a:cxn ang="0">
                <a:pos x="86" y="176"/>
              </a:cxn>
            </a:cxnLst>
            <a:rect l="0" t="0" r="r" b="b"/>
            <a:pathLst>
              <a:path w="86" h="176">
                <a:moveTo>
                  <a:pt x="0" y="170"/>
                </a:moveTo>
                <a:lnTo>
                  <a:pt x="42" y="0"/>
                </a:lnTo>
                <a:lnTo>
                  <a:pt x="86" y="17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530886" name="Text Box 6"/>
          <p:cNvSpPr txBox="1">
            <a:spLocks noChangeArrowheads="1"/>
          </p:cNvSpPr>
          <p:nvPr/>
        </p:nvSpPr>
        <p:spPr bwMode="auto">
          <a:xfrm>
            <a:off x="5407025" y="3448050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400">
                <a:latin typeface="Verdana" pitchFamily="34" charset="0"/>
              </a:rPr>
              <a:t>D</a:t>
            </a:r>
          </a:p>
        </p:txBody>
      </p:sp>
      <p:sp>
        <p:nvSpPr>
          <p:cNvPr id="1530887" name="Text Box 7"/>
          <p:cNvSpPr txBox="1">
            <a:spLocks noChangeArrowheads="1"/>
          </p:cNvSpPr>
          <p:nvPr/>
        </p:nvSpPr>
        <p:spPr bwMode="auto">
          <a:xfrm>
            <a:off x="5737225" y="3448050"/>
            <a:ext cx="325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400">
                <a:latin typeface="Verdana" pitchFamily="34" charset="0"/>
              </a:rPr>
              <a:t>Q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24325" y="3311525"/>
            <a:ext cx="244475" cy="657225"/>
            <a:chOff x="2598" y="2086"/>
            <a:chExt cx="154" cy="414"/>
          </a:xfrm>
        </p:grpSpPr>
        <p:sp>
          <p:nvSpPr>
            <p:cNvPr id="1530889" name="Freeform 9"/>
            <p:cNvSpPr>
              <a:spLocks/>
            </p:cNvSpPr>
            <p:nvPr/>
          </p:nvSpPr>
          <p:spPr bwMode="auto">
            <a:xfrm>
              <a:off x="2646" y="2086"/>
              <a:ext cx="80" cy="414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0" y="0"/>
                </a:cxn>
                <a:cxn ang="0">
                  <a:pos x="80" y="86"/>
                </a:cxn>
                <a:cxn ang="0">
                  <a:pos x="80" y="334"/>
                </a:cxn>
                <a:cxn ang="0">
                  <a:pos x="0" y="414"/>
                </a:cxn>
              </a:cxnLst>
              <a:rect l="0" t="0" r="r" b="b"/>
              <a:pathLst>
                <a:path w="80" h="414">
                  <a:moveTo>
                    <a:pt x="0" y="414"/>
                  </a:moveTo>
                  <a:lnTo>
                    <a:pt x="0" y="0"/>
                  </a:lnTo>
                  <a:lnTo>
                    <a:pt x="80" y="86"/>
                  </a:lnTo>
                  <a:lnTo>
                    <a:pt x="80" y="334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530890" name="Text Box 10"/>
            <p:cNvSpPr txBox="1">
              <a:spLocks noChangeArrowheads="1"/>
            </p:cNvSpPr>
            <p:nvPr/>
          </p:nvSpPr>
          <p:spPr bwMode="auto">
            <a:xfrm>
              <a:off x="2598" y="2144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900">
                  <a:latin typeface="Verdana" pitchFamily="34" charset="0"/>
                </a:rPr>
                <a:t>0</a:t>
              </a:r>
            </a:p>
          </p:txBody>
        </p:sp>
        <p:sp>
          <p:nvSpPr>
            <p:cNvPr id="1530891" name="Text Box 11"/>
            <p:cNvSpPr txBox="1">
              <a:spLocks noChangeArrowheads="1"/>
            </p:cNvSpPr>
            <p:nvPr/>
          </p:nvSpPr>
          <p:spPr bwMode="auto">
            <a:xfrm>
              <a:off x="2598" y="2310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90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1530892" name="Line 12"/>
          <p:cNvSpPr>
            <a:spLocks noChangeShapeType="1"/>
          </p:cNvSpPr>
          <p:nvPr/>
        </p:nvSpPr>
        <p:spPr bwMode="auto">
          <a:xfrm>
            <a:off x="6095999" y="3606799"/>
            <a:ext cx="672935" cy="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530893" name="Freeform 13"/>
          <p:cNvSpPr>
            <a:spLocks/>
          </p:cNvSpPr>
          <p:nvPr/>
        </p:nvSpPr>
        <p:spPr bwMode="auto">
          <a:xfrm>
            <a:off x="3708400" y="3035300"/>
            <a:ext cx="2705100" cy="571500"/>
          </a:xfrm>
          <a:custGeom>
            <a:avLst/>
            <a:gdLst/>
            <a:ahLst/>
            <a:cxnLst>
              <a:cxn ang="0">
                <a:pos x="1704" y="360"/>
              </a:cxn>
              <a:cxn ang="0">
                <a:pos x="1704" y="0"/>
              </a:cxn>
              <a:cxn ang="0">
                <a:pos x="0" y="0"/>
              </a:cxn>
              <a:cxn ang="0">
                <a:pos x="0" y="280"/>
              </a:cxn>
              <a:cxn ang="0">
                <a:pos x="304" y="280"/>
              </a:cxn>
            </a:cxnLst>
            <a:rect l="0" t="0" r="r" b="b"/>
            <a:pathLst>
              <a:path w="1704" h="360">
                <a:moveTo>
                  <a:pt x="1704" y="360"/>
                </a:moveTo>
                <a:lnTo>
                  <a:pt x="1704" y="0"/>
                </a:lnTo>
                <a:lnTo>
                  <a:pt x="0" y="0"/>
                </a:lnTo>
                <a:lnTo>
                  <a:pt x="0" y="280"/>
                </a:lnTo>
                <a:lnTo>
                  <a:pt x="304" y="28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530894" name="Line 14"/>
          <p:cNvSpPr>
            <a:spLocks noChangeShapeType="1"/>
          </p:cNvSpPr>
          <p:nvPr/>
        </p:nvSpPr>
        <p:spPr bwMode="auto">
          <a:xfrm>
            <a:off x="4343400" y="3644900"/>
            <a:ext cx="109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530895" name="Line 15"/>
          <p:cNvSpPr>
            <a:spLocks noChangeShapeType="1"/>
          </p:cNvSpPr>
          <p:nvPr/>
        </p:nvSpPr>
        <p:spPr bwMode="auto">
          <a:xfrm>
            <a:off x="3086100" y="3771900"/>
            <a:ext cx="109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763387" y="3437761"/>
            <a:ext cx="955571" cy="369332"/>
            <a:chOff x="7072147" y="3948400"/>
            <a:chExt cx="955571" cy="369332"/>
          </a:xfrm>
        </p:grpSpPr>
        <p:sp>
          <p:nvSpPr>
            <p:cNvPr id="1530897" name="AutoShape 17"/>
            <p:cNvSpPr>
              <a:spLocks noChangeArrowheads="1"/>
            </p:cNvSpPr>
            <p:nvPr/>
          </p:nvSpPr>
          <p:spPr bwMode="auto">
            <a:xfrm>
              <a:off x="7079445" y="3954481"/>
              <a:ext cx="948273" cy="34304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530898" name="Text Box 18"/>
            <p:cNvSpPr txBox="1">
              <a:spLocks noChangeArrowheads="1"/>
            </p:cNvSpPr>
            <p:nvPr/>
          </p:nvSpPr>
          <p:spPr bwMode="auto">
            <a:xfrm>
              <a:off x="7072147" y="3948400"/>
              <a:ext cx="9555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800" dirty="0" smtClean="0">
                  <a:latin typeface="Arial" charset="0"/>
                  <a:cs typeface="Arial" charset="0"/>
                </a:rPr>
                <a:t>r0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530899" name="Freeform 19"/>
          <p:cNvSpPr>
            <a:spLocks/>
          </p:cNvSpPr>
          <p:nvPr/>
        </p:nvSpPr>
        <p:spPr bwMode="auto">
          <a:xfrm>
            <a:off x="3111500" y="3924300"/>
            <a:ext cx="1143000" cy="254000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720" y="160"/>
              </a:cxn>
              <a:cxn ang="0">
                <a:pos x="0" y="160"/>
              </a:cxn>
            </a:cxnLst>
            <a:rect l="0" t="0" r="r" b="b"/>
            <a:pathLst>
              <a:path w="720" h="160">
                <a:moveTo>
                  <a:pt x="720" y="0"/>
                </a:moveTo>
                <a:lnTo>
                  <a:pt x="720" y="160"/>
                </a:lnTo>
                <a:lnTo>
                  <a:pt x="0" y="1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481943" y="3597275"/>
            <a:ext cx="1218520" cy="742950"/>
            <a:chOff x="1143" y="1195"/>
            <a:chExt cx="678" cy="468"/>
          </a:xfrm>
        </p:grpSpPr>
        <p:sp>
          <p:nvSpPr>
            <p:cNvPr id="1530901" name="AutoShape 21"/>
            <p:cNvSpPr>
              <a:spLocks noChangeArrowheads="1"/>
            </p:cNvSpPr>
            <p:nvPr/>
          </p:nvSpPr>
          <p:spPr bwMode="auto">
            <a:xfrm>
              <a:off x="1161" y="1218"/>
              <a:ext cx="633" cy="41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endParaRPr lang="en-US"/>
            </a:p>
          </p:txBody>
        </p:sp>
        <p:sp>
          <p:nvSpPr>
            <p:cNvPr id="1530902" name="Text Box 22"/>
            <p:cNvSpPr txBox="1">
              <a:spLocks noChangeArrowheads="1"/>
            </p:cNvSpPr>
            <p:nvPr/>
          </p:nvSpPr>
          <p:spPr bwMode="auto">
            <a:xfrm>
              <a:off x="1143" y="1195"/>
              <a:ext cx="5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800" dirty="0" smtClean="0">
                  <a:latin typeface="Arial" charset="0"/>
                  <a:cs typeface="Arial" charset="0"/>
                </a:rPr>
                <a:t>w0.data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530903" name="Text Box 23"/>
            <p:cNvSpPr txBox="1">
              <a:spLocks noChangeArrowheads="1"/>
            </p:cNvSpPr>
            <p:nvPr/>
          </p:nvSpPr>
          <p:spPr bwMode="auto">
            <a:xfrm>
              <a:off x="1143" y="1432"/>
              <a:ext cx="6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800" dirty="0" smtClean="0">
                  <a:latin typeface="Arial" charset="0"/>
                  <a:cs typeface="Arial" charset="0"/>
                </a:rPr>
                <a:t>w0.en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530904" name="Text Box 24"/>
          <p:cNvSpPr txBox="1">
            <a:spLocks noChangeArrowheads="1"/>
          </p:cNvSpPr>
          <p:nvPr/>
        </p:nvSpPr>
        <p:spPr bwMode="auto">
          <a:xfrm>
            <a:off x="5407025" y="1957388"/>
            <a:ext cx="2473325" cy="42068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w0 </a:t>
            </a:r>
            <a:r>
              <a:rPr lang="en-US" sz="2800" dirty="0">
                <a:latin typeface="Arial" charset="0"/>
                <a:cs typeface="Arial" charset="0"/>
              </a:rPr>
              <a:t>&lt; </a:t>
            </a:r>
            <a:r>
              <a:rPr lang="en-US" sz="2800" dirty="0" smtClean="0">
                <a:latin typeface="Arial" charset="0"/>
                <a:cs typeface="Arial" charset="0"/>
              </a:rPr>
              <a:t>r1</a:t>
            </a:r>
            <a:endParaRPr lang="en-US" sz="4400" baseline="30000" dirty="0">
              <a:latin typeface="Arial" charset="0"/>
              <a:cs typeface="Arial" charset="0"/>
            </a:endParaRPr>
          </a:p>
        </p:txBody>
      </p:sp>
      <p:sp>
        <p:nvSpPr>
          <p:cNvPr id="1530909" name="Freeform 29"/>
          <p:cNvSpPr>
            <a:spLocks/>
          </p:cNvSpPr>
          <p:nvPr/>
        </p:nvSpPr>
        <p:spPr bwMode="auto">
          <a:xfrm>
            <a:off x="4940300" y="3644900"/>
            <a:ext cx="1841500" cy="148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6"/>
              </a:cxn>
              <a:cxn ang="0">
                <a:pos x="1160" y="936"/>
              </a:cxn>
            </a:cxnLst>
            <a:rect l="0" t="0" r="r" b="b"/>
            <a:pathLst>
              <a:path w="1160" h="936">
                <a:moveTo>
                  <a:pt x="0" y="0"/>
                </a:moveTo>
                <a:lnTo>
                  <a:pt x="0" y="936"/>
                </a:lnTo>
                <a:lnTo>
                  <a:pt x="1160" y="93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530910" name="Text Box 30"/>
          <p:cNvSpPr txBox="1">
            <a:spLocks noChangeArrowheads="1"/>
          </p:cNvSpPr>
          <p:nvPr/>
        </p:nvSpPr>
        <p:spPr bwMode="auto">
          <a:xfrm>
            <a:off x="914400" y="5531345"/>
            <a:ext cx="7825840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Verdana" pitchFamily="34" charset="0"/>
              </a:rPr>
              <a:t>r1 – if write </a:t>
            </a:r>
            <a:r>
              <a:rPr lang="en-US" i="1" dirty="0">
                <a:latin typeface="Verdana" pitchFamily="34" charset="0"/>
              </a:rPr>
              <a:t>is not </a:t>
            </a:r>
            <a:r>
              <a:rPr lang="en-US" i="1" dirty="0" smtClean="0">
                <a:latin typeface="Verdana" pitchFamily="34" charset="0"/>
              </a:rPr>
              <a:t>enabled </a:t>
            </a:r>
            <a:r>
              <a:rPr lang="en-US" dirty="0" smtClean="0">
                <a:latin typeface="Verdana" pitchFamily="34" charset="0"/>
              </a:rPr>
              <a:t>it</a:t>
            </a:r>
            <a:r>
              <a:rPr lang="en-US" i="1" dirty="0" smtClean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returns the current state and if write </a:t>
            </a:r>
            <a:r>
              <a:rPr lang="en-US" i="1" dirty="0" smtClean="0">
                <a:latin typeface="Verdana" pitchFamily="34" charset="0"/>
              </a:rPr>
              <a:t>is enabled</a:t>
            </a:r>
            <a:r>
              <a:rPr lang="en-US" dirty="0" smtClean="0">
                <a:latin typeface="Verdana" pitchFamily="34" charset="0"/>
              </a:rPr>
              <a:t> it returns the </a:t>
            </a:r>
            <a:r>
              <a:rPr lang="en-US" dirty="0">
                <a:latin typeface="Verdana" pitchFamily="34" charset="0"/>
              </a:rPr>
              <a:t>value being </a:t>
            </a:r>
            <a:r>
              <a:rPr lang="en-US" dirty="0" smtClean="0">
                <a:latin typeface="Verdana" pitchFamily="34" charset="0"/>
              </a:rPr>
              <a:t>written</a:t>
            </a:r>
            <a:endParaRPr lang="en-US" i="1" dirty="0">
              <a:latin typeface="Verdana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763387" y="4932072"/>
            <a:ext cx="955571" cy="369332"/>
            <a:chOff x="7072147" y="3948400"/>
            <a:chExt cx="955571" cy="369332"/>
          </a:xfrm>
        </p:grpSpPr>
        <p:sp>
          <p:nvSpPr>
            <p:cNvPr id="38" name="AutoShape 17"/>
            <p:cNvSpPr>
              <a:spLocks noChangeArrowheads="1"/>
            </p:cNvSpPr>
            <p:nvPr/>
          </p:nvSpPr>
          <p:spPr bwMode="auto">
            <a:xfrm>
              <a:off x="7079445" y="3954481"/>
              <a:ext cx="948273" cy="34304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7072147" y="3948400"/>
              <a:ext cx="9555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800" dirty="0" smtClean="0">
                  <a:latin typeface="Arial" charset="0"/>
                  <a:cs typeface="Arial" charset="0"/>
                </a:rPr>
                <a:t>r1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386452" y="369323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408226" y="4570018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bypass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9502F6-954B-46E9-AC05-33DEDF4CA0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51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09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904" grpId="0" animBg="1"/>
      <p:bldP spid="1530910" grpId="0" animBg="1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43736</TotalTime>
  <Words>2505</Words>
  <Application>Microsoft Office PowerPoint</Application>
  <PresentationFormat>全屏显示(4:3)</PresentationFormat>
  <Paragraphs>496</Paragraphs>
  <Slides>27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Blueprint</vt:lpstr>
      <vt:lpstr>幻灯片 1</vt:lpstr>
      <vt:lpstr>Contents</vt:lpstr>
      <vt:lpstr>Elastic pipeline</vt:lpstr>
      <vt:lpstr>Notation</vt:lpstr>
      <vt:lpstr>Concurrency analysis</vt:lpstr>
      <vt:lpstr>One-Element FIFO</vt:lpstr>
      <vt:lpstr>Two-Element FIFO</vt:lpstr>
      <vt:lpstr>Bluespec model needs to be extended to express Fifos with concurrent methods</vt:lpstr>
      <vt:lpstr>EHR: Register with a bypass Interface</vt:lpstr>
      <vt:lpstr>Ephemeral History Register (EHR)</vt:lpstr>
      <vt:lpstr>Designing FIFOs using EHRs</vt:lpstr>
      <vt:lpstr>One-Element Pipelined FIFO</vt:lpstr>
      <vt:lpstr>One-Element Bypass FIFO using EHRs</vt:lpstr>
      <vt:lpstr>Two-Element Conflict-free FIFO</vt:lpstr>
      <vt:lpstr>N-element Conflict-free FIFO</vt:lpstr>
      <vt:lpstr>Pointer comparison</vt:lpstr>
      <vt:lpstr>N-element Conflict-free FIFO</vt:lpstr>
      <vt:lpstr>N-element Conflict-free FIFO continued-1</vt:lpstr>
      <vt:lpstr>N-element Conflict-free FIFO continued-2</vt:lpstr>
      <vt:lpstr>N-element searchable FIFO search CF {deq, enq}</vt:lpstr>
      <vt:lpstr>N-element searchable FIFO search CF {deq, enq}  continued-1</vt:lpstr>
      <vt:lpstr>N-element searchable FIFO search CF {deq, enq}  continued-2</vt:lpstr>
      <vt:lpstr>N-element searchable FIFO search CF {deq, enq}  continued-3</vt:lpstr>
      <vt:lpstr>Scheduling constraints due to multiple modules</vt:lpstr>
      <vt:lpstr>Register File: normal and bypass</vt:lpstr>
      <vt:lpstr>Normal Register File</vt:lpstr>
      <vt:lpstr>Bypass Register File using EHR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Concurrency Analysis</dc:subject>
  <dc:creator>Arvind</dc:creator>
  <cp:lastModifiedBy>buaa</cp:lastModifiedBy>
  <cp:revision>1162</cp:revision>
  <cp:lastPrinted>1601-01-01T00:00:00Z</cp:lastPrinted>
  <dcterms:created xsi:type="dcterms:W3CDTF">2003-01-21T19:25:41Z</dcterms:created>
  <dcterms:modified xsi:type="dcterms:W3CDTF">2013-01-09T14:31:55Z</dcterms:modified>
</cp:coreProperties>
</file>