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3"/>
  </p:notesMasterIdLst>
  <p:handoutMasterIdLst>
    <p:handoutMasterId r:id="rId44"/>
  </p:handoutMasterIdLst>
  <p:sldIdLst>
    <p:sldId id="1157" r:id="rId2"/>
    <p:sldId id="1266" r:id="rId3"/>
    <p:sldId id="1259" r:id="rId4"/>
    <p:sldId id="1261" r:id="rId5"/>
    <p:sldId id="1262" r:id="rId6"/>
    <p:sldId id="1263" r:id="rId7"/>
    <p:sldId id="1264" r:id="rId8"/>
    <p:sldId id="1260" r:id="rId9"/>
    <p:sldId id="1189" r:id="rId10"/>
    <p:sldId id="1202" r:id="rId11"/>
    <p:sldId id="1203" r:id="rId12"/>
    <p:sldId id="1204" r:id="rId13"/>
    <p:sldId id="1205" r:id="rId14"/>
    <p:sldId id="1201" r:id="rId15"/>
    <p:sldId id="1207" r:id="rId16"/>
    <p:sldId id="1208" r:id="rId17"/>
    <p:sldId id="1209" r:id="rId18"/>
    <p:sldId id="1242" r:id="rId19"/>
    <p:sldId id="1241" r:id="rId20"/>
    <p:sldId id="1192" r:id="rId21"/>
    <p:sldId id="1193" r:id="rId22"/>
    <p:sldId id="1231" r:id="rId23"/>
    <p:sldId id="1240" r:id="rId24"/>
    <p:sldId id="1237" r:id="rId25"/>
    <p:sldId id="1245" r:id="rId26"/>
    <p:sldId id="1244" r:id="rId27"/>
    <p:sldId id="1246" r:id="rId28"/>
    <p:sldId id="1243" r:id="rId29"/>
    <p:sldId id="1247" r:id="rId30"/>
    <p:sldId id="1248" r:id="rId31"/>
    <p:sldId id="1249" r:id="rId32"/>
    <p:sldId id="1250" r:id="rId33"/>
    <p:sldId id="1251" r:id="rId34"/>
    <p:sldId id="1252" r:id="rId35"/>
    <p:sldId id="1253" r:id="rId36"/>
    <p:sldId id="1254" r:id="rId37"/>
    <p:sldId id="1255" r:id="rId38"/>
    <p:sldId id="1256" r:id="rId39"/>
    <p:sldId id="1257" r:id="rId40"/>
    <p:sldId id="1258" r:id="rId41"/>
    <p:sldId id="1265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00"/>
    <a:srgbClr val="F6FD71"/>
    <a:srgbClr val="FF3333"/>
    <a:srgbClr val="FD7E71"/>
    <a:srgbClr val="CC3300"/>
    <a:srgbClr val="000000"/>
    <a:srgbClr val="DFBD2D"/>
    <a:srgbClr val="7076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747" autoAdjust="0"/>
    <p:restoredTop sz="96522" autoAdjust="0"/>
  </p:normalViewPr>
  <p:slideViewPr>
    <p:cSldViewPr snapToGrid="0">
      <p:cViewPr varScale="1">
        <p:scale>
          <a:sx n="72" d="100"/>
          <a:sy n="72" d="100"/>
        </p:scale>
        <p:origin x="-936" y="-90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94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2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C07AC895-A9D9-47EB-B18A-2F11F203E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0C1F63CF-3547-400D-AC6E-44AE206B0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FB5AD-E0EC-46AC-858F-CD08616511A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42D14-0BA1-4DBA-B2AF-A3D915559AF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6" name="Rectangle 19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18" tIns="48305" rIns="96618" bIns="48305" anchor="b"/>
          <a:lstStyle/>
          <a:p>
            <a:pPr algn="r" defTabSz="963613" eaLnBrk="0" hangingPunct="0">
              <a:spcBef>
                <a:spcPct val="20000"/>
              </a:spcBef>
            </a:pPr>
            <a:fld id="{F791DEBB-BE30-44B7-8B51-D01BE126693E}" type="slidenum">
              <a:rPr lang="en-US" sz="1400">
                <a:latin typeface="Tahoma" pitchFamily="34" charset="0"/>
              </a:rPr>
              <a:pPr algn="r" defTabSz="963613" eaLnBrk="0" hangingPunct="0">
                <a:spcBef>
                  <a:spcPct val="20000"/>
                </a:spcBef>
              </a:pPr>
              <a:t>13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noFill/>
          <a:ln/>
        </p:spPr>
        <p:txBody>
          <a:bodyPr lIns="96618" tIns="48305" rIns="96618" bIns="4830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2556DB07-BF41-40D3-B595-37A78E8D2C87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C1AC87B-240A-4856-90A7-2AD835FFA072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17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4C491833-F532-4464-A246-D18D98EED4FB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C51795E9-5D93-4D4B-9D80-47CCC18A58BF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19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64829401-6C35-44C0-AE62-6F081F37E9CE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9" tIns="48311" rIns="96629" bIns="48311" anchor="b"/>
          <a:lstStyle/>
          <a:p>
            <a:pPr algn="r" defTabSz="965200" eaLnBrk="0" hangingPunct="0">
              <a:spcBef>
                <a:spcPct val="20000"/>
              </a:spcBef>
            </a:pPr>
            <a:fld id="{0A64ECFD-6D39-4D9A-A6AA-8EEA38683EC3}" type="slidenum">
              <a:rPr lang="en-US" sz="1400">
                <a:latin typeface="Tahoma" pitchFamily="34" charset="0"/>
              </a:rPr>
              <a:pPr algn="r" defTabSz="965200" eaLnBrk="0" hangingPunct="0">
                <a:spcBef>
                  <a:spcPct val="20000"/>
                </a:spcBef>
              </a:pPr>
              <a:t>21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9" tIns="48311" rIns="96629" bIns="48311" anchor="b"/>
          <a:lstStyle/>
          <a:p>
            <a:pPr algn="r" defTabSz="965200" eaLnBrk="0" hangingPunct="0">
              <a:spcBef>
                <a:spcPct val="20000"/>
              </a:spcBef>
            </a:pPr>
            <a:fld id="{FAA09CFC-2861-4112-9F0F-EBA6D7C1C85F}" type="slidenum">
              <a:rPr lang="en-US" sz="1400">
                <a:latin typeface="Tahoma" pitchFamily="34" charset="0"/>
              </a:rPr>
              <a:pPr algn="r" defTabSz="965200" eaLnBrk="0" hangingPunct="0">
                <a:spcBef>
                  <a:spcPct val="20000"/>
                </a:spcBef>
              </a:pPr>
              <a:t>22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0B3D4BB3-5110-4AE3-93FE-46E15AB52482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0B3D4BB3-5110-4AE3-93FE-46E15AB52482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26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AF922BA2-E6BF-4729-A0D4-5167A8A5645C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3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9ECD1-CED9-471E-95FB-4B0E3A8B05F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int 6.25, fp 12.5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DDA4C-3125-4FE5-A28C-4E6EFEE15DD1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DC15D-8F5E-49B7-BE16-F9F2B23650F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With respect to branches the important steps are…</a:t>
            </a:r>
          </a:p>
          <a:p>
            <a:r>
              <a:rPr lang="en-US" smtClean="0"/>
              <a:t>With ‘stall style’ dependence resolution - correct next PC calculation waits for …</a:t>
            </a:r>
          </a:p>
          <a:p>
            <a:r>
              <a:rPr lang="en-US" smtClean="0"/>
              <a:t>To alleviate stalls speculate next PC – now dependence info is speculation check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4C739-2620-4241-8C4E-56CEE014DD0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 smtClean="0"/>
              <a:t>Fetch reads and writes PC,</a:t>
            </a:r>
            <a:r>
              <a:rPr lang="en-US" baseline="0" dirty="0" smtClean="0"/>
              <a:t> writes epoch and </a:t>
            </a:r>
            <a:r>
              <a:rPr lang="en-US" baseline="0" dirty="0" err="1" smtClean="0"/>
              <a:t>enqs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</a:t>
            </a:r>
            <a:endParaRPr lang="en-US" baseline="0" dirty="0" smtClean="0"/>
          </a:p>
          <a:p>
            <a:r>
              <a:rPr lang="en-US" baseline="0" dirty="0" smtClean="0"/>
              <a:t>Execute writes PC, writes epoch and </a:t>
            </a:r>
            <a:r>
              <a:rPr lang="en-US" baseline="0" dirty="0" err="1" smtClean="0"/>
              <a:t>deqs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</a:t>
            </a:r>
            <a:endParaRPr lang="en-US" baseline="0" dirty="0" smtClean="0"/>
          </a:p>
          <a:p>
            <a:r>
              <a:rPr lang="en-US" baseline="0" dirty="0" smtClean="0"/>
              <a:t>Fetch &lt; Execute within the same cycle</a:t>
            </a:r>
          </a:p>
          <a:p>
            <a:r>
              <a:rPr lang="en-US" baseline="0" dirty="0" smtClean="0"/>
              <a:t>The machine works with both CF and Bypass FIFOs for </a:t>
            </a:r>
            <a:r>
              <a:rPr lang="en-US" baseline="0" dirty="0" err="1" smtClean="0"/>
              <a:t>ir</a:t>
            </a:r>
            <a:r>
              <a:rPr lang="en-US" baseline="0" dirty="0" smtClean="0"/>
              <a:t>, but only CF </a:t>
            </a:r>
            <a:r>
              <a:rPr lang="en-US" baseline="0" dirty="0" err="1" smtClean="0"/>
              <a:t>Fifo</a:t>
            </a:r>
            <a:r>
              <a:rPr lang="en-US" baseline="0" dirty="0" smtClean="0"/>
              <a:t> gives pipelined behavior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inEp</a:t>
            </a:r>
            <a:r>
              <a:rPr lang="en-US" baseline="0" dirty="0" smtClean="0"/>
              <a:t> was replaced by epoch in Execute, then Fetch and Execute can not be scheduled concurrently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AF922BA2-E6BF-4729-A0D4-5167A8A5645C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7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6EC53D0F-9AAC-4205-99E3-66EFFD435A03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9" tIns="48311" rIns="96629" bIns="48311" anchor="b"/>
          <a:lstStyle/>
          <a:p>
            <a:pPr algn="r" defTabSz="965200" eaLnBrk="0" hangingPunct="0">
              <a:spcBef>
                <a:spcPct val="20000"/>
              </a:spcBef>
            </a:pPr>
            <a:fld id="{22D34E01-0E2D-42A6-89AD-CDDCCE98944E}" type="slidenum">
              <a:rPr lang="en-US" sz="1400">
                <a:latin typeface="Tahoma" pitchFamily="34" charset="0"/>
              </a:rPr>
              <a:pPr algn="r" defTabSz="965200" eaLnBrk="0" hangingPunct="0">
                <a:spcBef>
                  <a:spcPct val="20000"/>
                </a:spcBef>
              </a:pPr>
              <a:t>9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9B961A76-B2CE-49B7-BEBA-CF9B3A3E1DAB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0B5B057-4085-459D-8A89-D2D7A111667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9" tIns="48311" rIns="96629" bIns="48311" anchor="b"/>
          <a:lstStyle/>
          <a:p>
            <a:pPr algn="r" defTabSz="965200" eaLnBrk="0" hangingPunct="0">
              <a:spcBef>
                <a:spcPct val="20000"/>
              </a:spcBef>
            </a:pPr>
            <a:fld id="{B4281243-F459-48E7-AEBD-21C41622FD85}" type="slidenum">
              <a:rPr lang="en-US" sz="1400">
                <a:latin typeface="Tahoma" pitchFamily="34" charset="0"/>
              </a:rPr>
              <a:pPr algn="r" defTabSz="965200" eaLnBrk="0" hangingPunct="0">
                <a:spcBef>
                  <a:spcPct val="20000"/>
                </a:spcBef>
              </a:pPr>
              <a:t>12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8B871BC7-3A09-4F58-B01A-41AB909408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29940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xfrm>
            <a:off x="3098800" y="6400800"/>
            <a:ext cx="30051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3DDF378C-EE6D-412F-92C1-4E1CCE2C60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62609FCA-53BF-4B34-AA17-DC5E4EAEA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81050" y="1527175"/>
            <a:ext cx="7810500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660066"/>
                </a:solidFill>
              </a:rPr>
              <a:t>Computer Architecture: A Constructive Approach</a:t>
            </a:r>
          </a:p>
          <a:p>
            <a:pPr lvl="0" eaLnBrk="1" hangingPunct="1">
              <a:lnSpc>
                <a:spcPct val="80000"/>
              </a:lnSpc>
            </a:pPr>
            <a:endParaRPr lang="en-US" sz="24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Data Hazards and Multistage Pipelines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Derek Chiou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University of Texas at Austin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Taken (with permission) from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Arvind</a:t>
            </a:r>
            <a:r>
              <a:rPr lang="en-US" sz="2000" dirty="0" smtClean="0"/>
              <a:t> and collaborators*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* Joel </a:t>
            </a:r>
            <a:r>
              <a:rPr lang="en-US" sz="1800" dirty="0" err="1" smtClean="0"/>
              <a:t>Emer</a:t>
            </a:r>
            <a:r>
              <a:rPr lang="en-US" sz="1800" dirty="0" smtClean="0"/>
              <a:t>, Li-</a:t>
            </a:r>
            <a:r>
              <a:rPr lang="en-US" sz="1800" dirty="0" err="1" smtClean="0"/>
              <a:t>Shiuan</a:t>
            </a:r>
            <a:r>
              <a:rPr lang="en-US" sz="1800" dirty="0" smtClean="0"/>
              <a:t> </a:t>
            </a:r>
            <a:r>
              <a:rPr lang="en-US" sz="1800" dirty="0" err="1" smtClean="0"/>
              <a:t>Peh</a:t>
            </a:r>
            <a:r>
              <a:rPr lang="en-US" sz="1800" dirty="0" smtClean="0"/>
              <a:t>, </a:t>
            </a:r>
            <a:r>
              <a:rPr lang="en-US" sz="1800" dirty="0" err="1" smtClean="0"/>
              <a:t>Murali</a:t>
            </a:r>
            <a:r>
              <a:rPr lang="en-US" sz="1800" dirty="0" smtClean="0"/>
              <a:t> </a:t>
            </a:r>
            <a:r>
              <a:rPr lang="en-US" sz="1800" dirty="0" err="1" smtClean="0"/>
              <a:t>Vijayaraghavan</a:t>
            </a:r>
            <a:r>
              <a:rPr lang="en-US" sz="1800" dirty="0" smtClean="0"/>
              <a:t>, </a:t>
            </a:r>
            <a:r>
              <a:rPr lang="en-US" sz="1800" dirty="0" err="1" smtClean="0"/>
              <a:t>Asif</a:t>
            </a:r>
            <a:r>
              <a:rPr lang="en-US" sz="1800" dirty="0" smtClean="0"/>
              <a:t> Khan,  </a:t>
            </a:r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Agarwal</a:t>
            </a:r>
            <a:r>
              <a:rPr lang="en-US" sz="1800" dirty="0" smtClean="0"/>
              <a:t>, Myron King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71BC7-3A09-4F58-B01A-41AB909408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2-Stage-DH pipeline </a:t>
            </a:r>
            <a:r>
              <a:rPr lang="en-US" sz="2400" i="1" smtClean="0"/>
              <a:t>first attempt</a:t>
            </a:r>
            <a:endParaRPr lang="en-US" sz="3600" smtClean="0"/>
          </a:p>
        </p:txBody>
      </p:sp>
      <p:sp>
        <p:nvSpPr>
          <p:cNvPr id="1433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89075"/>
            <a:ext cx="815181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mkProc(Proc);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Reg#(Addr)        pc &lt;- mkRegU;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RFile             rf &lt;- mkRFile;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IMemory         iMem &lt;- mkIMemory;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DMemory         dMem &lt;- mkDMemory;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PipeReg#(TypeDecode2Execute) itr &lt;- mkPipeReg;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Reg#(Bool)    fEpoch &lt;- mkReg(False);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Reg#(Bool)    eEpoch &lt;- mkReg(False);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FIFOF#(TypeNextPCE) nextPC &lt;- mkBypassFIFOF;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71625" y="5373688"/>
            <a:ext cx="5519738" cy="105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struct {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Addr npc;  Bool nepoch;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 TypeNextPCE deriving (Bits, Eq);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2-Stage-DH pipeline</a:t>
            </a:r>
            <a:br>
              <a:rPr lang="en-US" sz="3600" smtClean="0"/>
            </a:br>
            <a:r>
              <a:rPr lang="en-US" sz="3600" smtClean="0"/>
              <a:t>doFetch rule </a:t>
            </a:r>
            <a:r>
              <a:rPr lang="en-US" sz="2400" i="1" smtClean="0"/>
              <a:t>first attempt</a:t>
            </a:r>
            <a:endParaRPr lang="en-US" sz="3600" smtClean="0"/>
          </a:p>
        </p:txBody>
      </p:sp>
      <p:sp>
        <p:nvSpPr>
          <p:cNvPr id="1638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60500"/>
            <a:ext cx="7688263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rule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doFetch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(itr.notFull)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inst = iMem(pc);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dInst = decode(inst);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rVal1 = rf.rd1(fromMaybe(dInst.src1));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rVal2 = rf.rd2(fromMaybe(dInst.src2));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itr.enq(TypeDecode2Execute{pc:pc,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epoch:fEpoch, dInst:dInst,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rVal1:rVal1, rVal2:rVal2});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(nextPC.notEmpty)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>
                <a:latin typeface="Courier New" pitchFamily="49" charset="0"/>
              </a:rPr>
              <a:t>npc = nextPC.first.npc;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    nepoch = nextPC.first.nepoch;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>
                <a:latin typeface="Courier New" pitchFamily="49" charset="0"/>
                <a:cs typeface="Courier New" pitchFamily="49" charset="0"/>
              </a:rPr>
              <a:t>pc &lt;= npc; fEpoch &lt;= nepoch; nextPC.deq;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                end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>
                <a:latin typeface="Courier New" pitchFamily="49" charset="0"/>
                <a:cs typeface="Courier New" pitchFamily="49" charset="0"/>
              </a:rPr>
              <a:t> pc &lt;= pc+4;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endrule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5568950" y="5789613"/>
            <a:ext cx="2452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 quite correct!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2-Stage-DH pipeline</a:t>
            </a:r>
            <a:br>
              <a:rPr lang="en-US" sz="3600" smtClean="0"/>
            </a:br>
            <a:r>
              <a:rPr lang="en-US" sz="3600" smtClean="0"/>
              <a:t>doExecute rule </a:t>
            </a:r>
            <a:r>
              <a:rPr lang="en-US" sz="2400" i="1" smtClean="0">
                <a:solidFill>
                  <a:srgbClr val="660066"/>
                </a:solidFill>
              </a:rPr>
              <a:t>first attempt</a:t>
            </a:r>
            <a:endParaRPr lang="en-US" sz="3600" smtClean="0"/>
          </a:p>
        </p:txBody>
      </p:sp>
      <p:sp>
        <p:nvSpPr>
          <p:cNvPr id="1843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438275"/>
            <a:ext cx="84201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>
                <a:latin typeface="Courier New" pitchFamily="49" charset="0"/>
                <a:cs typeface="Courier New" pitchFamily="49" charset="0"/>
              </a:rPr>
              <a:t>doExecute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(itr.notEmpty)</a:t>
            </a:r>
            <a:r>
              <a:rPr lang="en-US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itrpc=itr.first.pc;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dInst=itr.first.dInst;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rVal1=itr.first.rVal1;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rVal2=itr.first.rVal2;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(itr.first.epoch==eEpoch)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eInst = execute(dInst, rVal1, rVal2, itrpc);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memData &lt;- dMemAction(eInst, dMem);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regUpdate(eInst, memData, rf);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if</a:t>
            </a:r>
            <a:r>
              <a:rPr lang="en-US">
                <a:latin typeface="Courier New" pitchFamily="49" charset="0"/>
                <a:cs typeface="Courier New" pitchFamily="49" charset="0"/>
              </a:rPr>
              <a:t>(eInst.brTaken)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nepoch = next(epoch);  eEpoch &lt;= nepoch; 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nextPC.enq(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TypeNextPCE{npc:eInst.addr, nepoch:nepoch});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>
                <a:latin typeface="Courier New" pitchFamily="49" charset="0"/>
                <a:cs typeface="Courier New" pitchFamily="49" charset="0"/>
              </a:rPr>
              <a:t>itr.deq;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  endmodule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6354763" y="5611813"/>
            <a:ext cx="245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 quite correct!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566988" y="5927725"/>
            <a:ext cx="6256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Fetch is potentially reading stale values from rf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Data Hazards</a:t>
            </a:r>
          </a:p>
        </p:txBody>
      </p:sp>
      <p:grpSp>
        <p:nvGrpSpPr>
          <p:cNvPr id="20482" name="Group 3"/>
          <p:cNvGrpSpPr>
            <a:grpSpLocks/>
          </p:cNvGrpSpPr>
          <p:nvPr/>
        </p:nvGrpSpPr>
        <p:grpSpPr bwMode="auto">
          <a:xfrm>
            <a:off x="2079625" y="1590675"/>
            <a:ext cx="3525838" cy="850900"/>
            <a:chOff x="1822" y="1896"/>
            <a:chExt cx="2221" cy="536"/>
          </a:xfrm>
        </p:grpSpPr>
        <p:sp>
          <p:nvSpPr>
            <p:cNvPr id="1816580" name="Cloud"/>
            <p:cNvSpPr>
              <a:spLocks noChangeAspect="1" noEditPoints="1" noChangeArrowheads="1"/>
            </p:cNvSpPr>
            <p:nvPr/>
          </p:nvSpPr>
          <p:spPr bwMode="auto">
            <a:xfrm>
              <a:off x="1822" y="1896"/>
              <a:ext cx="749" cy="38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20495" name="Text Box 5"/>
            <p:cNvSpPr txBox="1">
              <a:spLocks noChangeArrowheads="1"/>
            </p:cNvSpPr>
            <p:nvPr/>
          </p:nvSpPr>
          <p:spPr bwMode="auto">
            <a:xfrm>
              <a:off x="1881" y="1917"/>
              <a:ext cx="673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fetch &amp; decode</a:t>
              </a:r>
            </a:p>
          </p:txBody>
        </p:sp>
        <p:sp>
          <p:nvSpPr>
            <p:cNvPr id="1816582" name="Cloud"/>
            <p:cNvSpPr>
              <a:spLocks noChangeAspect="1" noEditPoints="1" noChangeArrowheads="1"/>
            </p:cNvSpPr>
            <p:nvPr/>
          </p:nvSpPr>
          <p:spPr bwMode="auto">
            <a:xfrm>
              <a:off x="3341" y="1945"/>
              <a:ext cx="702" cy="28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20497" name="Text Box 7"/>
            <p:cNvSpPr txBox="1">
              <a:spLocks noChangeArrowheads="1"/>
            </p:cNvSpPr>
            <p:nvPr/>
          </p:nvSpPr>
          <p:spPr bwMode="auto">
            <a:xfrm>
              <a:off x="3391" y="1985"/>
              <a:ext cx="652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execute</a:t>
              </a:r>
            </a:p>
          </p:txBody>
        </p:sp>
        <p:sp>
          <p:nvSpPr>
            <p:cNvPr id="20498" name="Line 8"/>
            <p:cNvSpPr>
              <a:spLocks noChangeShapeType="1"/>
            </p:cNvSpPr>
            <p:nvPr/>
          </p:nvSpPr>
          <p:spPr bwMode="auto">
            <a:xfrm>
              <a:off x="2531" y="2107"/>
              <a:ext cx="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9"/>
            <p:cNvSpPr>
              <a:spLocks noChangeShapeType="1"/>
            </p:cNvSpPr>
            <p:nvPr/>
          </p:nvSpPr>
          <p:spPr bwMode="auto">
            <a:xfrm>
              <a:off x="3032" y="2107"/>
              <a:ext cx="3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0"/>
            <p:cNvSpPr txBox="1">
              <a:spLocks noChangeArrowheads="1"/>
            </p:cNvSpPr>
            <p:nvPr/>
          </p:nvSpPr>
          <p:spPr bwMode="auto">
            <a:xfrm>
              <a:off x="2653" y="2180"/>
              <a:ext cx="703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itr</a:t>
              </a:r>
            </a:p>
          </p:txBody>
        </p:sp>
        <p:sp>
          <p:nvSpPr>
            <p:cNvPr id="20501" name="Rectangle 11"/>
            <p:cNvSpPr>
              <a:spLocks noChangeArrowheads="1"/>
            </p:cNvSpPr>
            <p:nvPr/>
          </p:nvSpPr>
          <p:spPr bwMode="auto">
            <a:xfrm>
              <a:off x="2887" y="1981"/>
              <a:ext cx="110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3" name="Rectangle 12"/>
          <p:cNvSpPr>
            <a:spLocks noChangeArrowheads="1"/>
          </p:cNvSpPr>
          <p:nvPr/>
        </p:nvSpPr>
        <p:spPr bwMode="auto">
          <a:xfrm>
            <a:off x="3814763" y="2641600"/>
            <a:ext cx="584200" cy="1006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13"/>
          <p:cNvSpPr>
            <a:spLocks noChangeArrowheads="1"/>
          </p:cNvSpPr>
          <p:nvPr/>
        </p:nvSpPr>
        <p:spPr bwMode="auto">
          <a:xfrm>
            <a:off x="1520825" y="2590800"/>
            <a:ext cx="6530975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571500" eaLnBrk="0" hangingPunct="0"/>
            <a:r>
              <a:rPr lang="en-US" i="1"/>
              <a:t>time </a:t>
            </a:r>
            <a:r>
              <a:rPr lang="en-US"/>
              <a:t>	t0	t1	t2	t3	t4	t5	t6	t7	. . . .</a:t>
            </a:r>
          </a:p>
          <a:p>
            <a:pPr defTabSz="571500" eaLnBrk="0" hangingPunct="0"/>
            <a:r>
              <a:rPr lang="en-US"/>
              <a:t>FDstage		</a:t>
            </a:r>
            <a:r>
              <a:rPr lang="en-US">
                <a:solidFill>
                  <a:schemeClr val="tx2"/>
                </a:solidFill>
              </a:rPr>
              <a:t>FD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FD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 baseline="-25000"/>
              <a:t>	</a:t>
            </a:r>
            <a:r>
              <a:rPr lang="en-US">
                <a:solidFill>
                  <a:schemeClr val="hlink"/>
                </a:solidFill>
              </a:rPr>
              <a:t>FD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/>
              <a:t>	</a:t>
            </a:r>
            <a:r>
              <a:rPr lang="en-US">
                <a:solidFill>
                  <a:srgbClr val="56127A"/>
                </a:solidFill>
              </a:rPr>
              <a:t>FD</a:t>
            </a:r>
            <a:r>
              <a:rPr lang="en-US" baseline="-25000">
                <a:solidFill>
                  <a:srgbClr val="56127A"/>
                </a:solidFill>
              </a:rPr>
              <a:t>4</a:t>
            </a:r>
            <a:r>
              <a:rPr lang="en-US"/>
              <a:t>	FD</a:t>
            </a:r>
            <a:r>
              <a:rPr lang="en-US" baseline="-25000"/>
              <a:t>5</a:t>
            </a:r>
            <a:r>
              <a:rPr lang="en-US"/>
              <a:t>	</a:t>
            </a:r>
          </a:p>
          <a:p>
            <a:pPr defTabSz="571500" eaLnBrk="0" hangingPunct="0"/>
            <a:r>
              <a:rPr lang="en-US"/>
              <a:t>EXstage			</a:t>
            </a:r>
            <a:r>
              <a:rPr lang="en-US">
                <a:solidFill>
                  <a:schemeClr val="tx2"/>
                </a:solidFill>
              </a:rPr>
              <a:t>EX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EX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EX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 baseline="-25000"/>
              <a:t>	</a:t>
            </a:r>
            <a:r>
              <a:rPr lang="en-US">
                <a:solidFill>
                  <a:srgbClr val="56127A"/>
                </a:solidFill>
              </a:rPr>
              <a:t>EX</a:t>
            </a:r>
            <a:r>
              <a:rPr lang="en-US" baseline="-25000">
                <a:solidFill>
                  <a:srgbClr val="56127A"/>
                </a:solidFill>
              </a:rPr>
              <a:t>4</a:t>
            </a:r>
            <a:r>
              <a:rPr lang="en-US"/>
              <a:t>	EX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816590" name="Rectangle 1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65188" y="3805238"/>
            <a:ext cx="7975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			I</a:t>
            </a:r>
            <a:r>
              <a:rPr lang="en-US" baseline="-25000"/>
              <a:t>1</a:t>
            </a:r>
            <a:r>
              <a:rPr lang="en-US"/>
              <a:t>	Add(R1,R2,R3)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			I</a:t>
            </a:r>
            <a:r>
              <a:rPr lang="en-US" baseline="-25000"/>
              <a:t>2</a:t>
            </a:r>
            <a:r>
              <a:rPr lang="en-US"/>
              <a:t>	Add(R4,R1,R2)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	I</a:t>
            </a:r>
            <a:r>
              <a:rPr lang="en-US" baseline="-25000"/>
              <a:t>2</a:t>
            </a:r>
            <a:r>
              <a:rPr lang="en-US"/>
              <a:t> must be stalled until I</a:t>
            </a:r>
            <a:r>
              <a:rPr lang="en-US" baseline="-25000"/>
              <a:t>1</a:t>
            </a:r>
            <a:r>
              <a:rPr lang="en-US"/>
              <a:t> updates the register file</a:t>
            </a:r>
          </a:p>
        </p:txBody>
      </p:sp>
      <p:sp>
        <p:nvSpPr>
          <p:cNvPr id="20486" name="Text Box 15"/>
          <p:cNvSpPr txBox="1">
            <a:spLocks noChangeArrowheads="1"/>
          </p:cNvSpPr>
          <p:nvPr/>
        </p:nvSpPr>
        <p:spPr bwMode="auto">
          <a:xfrm>
            <a:off x="6499225" y="1536700"/>
            <a:ext cx="547688" cy="47783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eaLnBrk="0" hangingPunct="0"/>
            <a:r>
              <a:rPr lang="en-US"/>
              <a:t>pc</a:t>
            </a:r>
          </a:p>
        </p:txBody>
      </p:sp>
      <p:sp>
        <p:nvSpPr>
          <p:cNvPr id="20487" name="Text Box 16"/>
          <p:cNvSpPr txBox="1">
            <a:spLocks noChangeArrowheads="1"/>
          </p:cNvSpPr>
          <p:nvPr/>
        </p:nvSpPr>
        <p:spPr bwMode="auto">
          <a:xfrm>
            <a:off x="7188200" y="1536700"/>
            <a:ext cx="547688" cy="47783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eaLnBrk="0" hangingPunct="0"/>
            <a:r>
              <a:rPr lang="en-US"/>
              <a:t>rf</a:t>
            </a:r>
          </a:p>
        </p:txBody>
      </p:sp>
      <p:sp>
        <p:nvSpPr>
          <p:cNvPr id="20488" name="Text Box 17"/>
          <p:cNvSpPr txBox="1">
            <a:spLocks noChangeArrowheads="1"/>
          </p:cNvSpPr>
          <p:nvPr/>
        </p:nvSpPr>
        <p:spPr bwMode="auto">
          <a:xfrm>
            <a:off x="7877175" y="1528763"/>
            <a:ext cx="1017588" cy="49371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/>
          <a:p>
            <a:pPr algn="ctr" eaLnBrk="0" hangingPunct="0"/>
            <a:r>
              <a:rPr lang="en-US"/>
              <a:t>dMem</a:t>
            </a:r>
          </a:p>
        </p:txBody>
      </p:sp>
      <p:sp>
        <p:nvSpPr>
          <p:cNvPr id="1816594" name="Rectangle 18"/>
          <p:cNvSpPr>
            <a:spLocks noChangeArrowheads="1"/>
          </p:cNvSpPr>
          <p:nvPr/>
        </p:nvSpPr>
        <p:spPr bwMode="auto">
          <a:xfrm>
            <a:off x="1520825" y="5083175"/>
            <a:ext cx="6530975" cy="1003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571500" eaLnBrk="0" hangingPunct="0"/>
            <a:r>
              <a:rPr lang="en-US" i="1"/>
              <a:t>time </a:t>
            </a:r>
            <a:r>
              <a:rPr lang="en-US"/>
              <a:t>	t0	t1	t2	t3	t4	t5	t6	t7	. . . .</a:t>
            </a:r>
          </a:p>
          <a:p>
            <a:pPr defTabSz="571500" eaLnBrk="0" hangingPunct="0"/>
            <a:r>
              <a:rPr lang="en-US"/>
              <a:t>FDstage		</a:t>
            </a:r>
            <a:r>
              <a:rPr lang="en-US">
                <a:solidFill>
                  <a:schemeClr val="tx2"/>
                </a:solidFill>
              </a:rPr>
              <a:t>FD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FD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 baseline="-25000"/>
              <a:t>	</a:t>
            </a:r>
            <a:r>
              <a:rPr lang="en-US">
                <a:solidFill>
                  <a:srgbClr val="FF0000"/>
                </a:solidFill>
              </a:rPr>
              <a:t>FD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 baseline="-25000"/>
              <a:t> 	</a:t>
            </a:r>
            <a:r>
              <a:rPr lang="en-US">
                <a:solidFill>
                  <a:schemeClr val="hlink"/>
                </a:solidFill>
              </a:rPr>
              <a:t>FD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/>
              <a:t>	</a:t>
            </a:r>
            <a:r>
              <a:rPr lang="en-US">
                <a:solidFill>
                  <a:srgbClr val="56127A"/>
                </a:solidFill>
              </a:rPr>
              <a:t>FD</a:t>
            </a:r>
            <a:r>
              <a:rPr lang="en-US" baseline="-25000">
                <a:solidFill>
                  <a:srgbClr val="56127A"/>
                </a:solidFill>
              </a:rPr>
              <a:t>4</a:t>
            </a:r>
            <a:r>
              <a:rPr lang="en-US"/>
              <a:t>	FD</a:t>
            </a:r>
            <a:r>
              <a:rPr lang="en-US" baseline="-25000"/>
              <a:t>5</a:t>
            </a:r>
            <a:r>
              <a:rPr lang="en-US"/>
              <a:t>	</a:t>
            </a:r>
          </a:p>
          <a:p>
            <a:pPr defTabSz="571500" eaLnBrk="0" hangingPunct="0"/>
            <a:r>
              <a:rPr lang="en-US"/>
              <a:t>EXstage			</a:t>
            </a:r>
            <a:r>
              <a:rPr lang="en-US">
                <a:solidFill>
                  <a:schemeClr val="tx2"/>
                </a:solidFill>
              </a:rPr>
              <a:t>EX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EX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EX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 baseline="-25000"/>
              <a:t>	</a:t>
            </a:r>
            <a:r>
              <a:rPr lang="en-US">
                <a:solidFill>
                  <a:srgbClr val="56127A"/>
                </a:solidFill>
              </a:rPr>
              <a:t>EX</a:t>
            </a:r>
            <a:r>
              <a:rPr lang="en-US" baseline="-25000">
                <a:solidFill>
                  <a:srgbClr val="56127A"/>
                </a:solidFill>
              </a:rPr>
              <a:t>4</a:t>
            </a:r>
            <a:r>
              <a:rPr lang="en-US"/>
              <a:t>	EX</a:t>
            </a:r>
            <a:r>
              <a:rPr lang="en-US" baseline="-25000"/>
              <a:t>5</a:t>
            </a:r>
          </a:p>
        </p:txBody>
      </p:sp>
      <p:sp>
        <p:nvSpPr>
          <p:cNvPr id="1816595" name="Line 19"/>
          <p:cNvSpPr>
            <a:spLocks noChangeShapeType="1"/>
          </p:cNvSpPr>
          <p:nvPr/>
        </p:nvSpPr>
        <p:spPr bwMode="auto">
          <a:xfrm>
            <a:off x="4397375" y="4106863"/>
            <a:ext cx="522288" cy="1000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1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90" grpId="0" build="p"/>
      <p:bldP spid="1816594" grpId="0"/>
      <p:bldP spid="18165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2-Stage-DH pipeline</a:t>
            </a:r>
            <a:br>
              <a:rPr lang="en-US" sz="3600" smtClean="0"/>
            </a:br>
            <a:r>
              <a:rPr lang="en-US" sz="3600" smtClean="0"/>
              <a:t>Stall logic</a:t>
            </a:r>
          </a:p>
        </p:txBody>
      </p:sp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1074738" y="3344863"/>
            <a:ext cx="452437" cy="9445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PC</a:t>
            </a:r>
          </a:p>
        </p:txBody>
      </p:sp>
      <p:sp>
        <p:nvSpPr>
          <p:cNvPr id="55299" name="Rectangle 17"/>
          <p:cNvSpPr>
            <a:spLocks noChangeArrowheads="1"/>
          </p:cNvSpPr>
          <p:nvPr/>
        </p:nvSpPr>
        <p:spPr bwMode="auto">
          <a:xfrm>
            <a:off x="1538288" y="4879975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22532" name="Rectangle 17"/>
          <p:cNvSpPr>
            <a:spLocks noChangeArrowheads="1"/>
          </p:cNvSpPr>
          <p:nvPr/>
        </p:nvSpPr>
        <p:spPr bwMode="auto">
          <a:xfrm>
            <a:off x="2752725" y="335438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55301" name="Rectangle 17"/>
          <p:cNvSpPr>
            <a:spLocks noChangeArrowheads="1"/>
          </p:cNvSpPr>
          <p:nvPr/>
        </p:nvSpPr>
        <p:spPr bwMode="auto">
          <a:xfrm>
            <a:off x="3956050" y="2027238"/>
            <a:ext cx="4217988" cy="71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Register File</a:t>
            </a:r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5967413" y="334803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55303" name="Rectangle 17"/>
          <p:cNvSpPr>
            <a:spLocks noChangeArrowheads="1"/>
          </p:cNvSpPr>
          <p:nvPr/>
        </p:nvSpPr>
        <p:spPr bwMode="auto">
          <a:xfrm>
            <a:off x="7065963" y="4851400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3854450" y="4233863"/>
            <a:ext cx="1042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4603750" y="393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4445000" y="40846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 flipH="1" flipV="1">
            <a:off x="4603750" y="2722563"/>
            <a:ext cx="9525" cy="1206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V="1">
            <a:off x="4435475" y="2741613"/>
            <a:ext cx="0" cy="134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8"/>
          <p:cNvSpPr>
            <a:spLocks noChangeShapeType="1"/>
          </p:cNvSpPr>
          <p:nvPr/>
        </p:nvSpPr>
        <p:spPr bwMode="auto">
          <a:xfrm rot="5400000">
            <a:off x="1323975" y="4457701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8"/>
          <p:cNvSpPr>
            <a:spLocks noChangeShapeType="1"/>
          </p:cNvSpPr>
          <p:nvPr/>
        </p:nvSpPr>
        <p:spPr bwMode="auto">
          <a:xfrm rot="5400000">
            <a:off x="2015332" y="4541044"/>
            <a:ext cx="658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 rot="16200000" flipV="1">
            <a:off x="2551907" y="4004468"/>
            <a:ext cx="0" cy="423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2544" name="Group 20"/>
          <p:cNvGrpSpPr>
            <a:grpSpLocks/>
          </p:cNvGrpSpPr>
          <p:nvPr/>
        </p:nvGrpSpPr>
        <p:grpSpPr bwMode="auto">
          <a:xfrm>
            <a:off x="7058025" y="4003675"/>
            <a:ext cx="247650" cy="841375"/>
            <a:chOff x="1707" y="2541"/>
            <a:chExt cx="156" cy="530"/>
          </a:xfrm>
        </p:grpSpPr>
        <p:sp>
          <p:nvSpPr>
            <p:cNvPr id="22607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5" name="Line 8"/>
          <p:cNvSpPr>
            <a:spLocks noChangeShapeType="1"/>
          </p:cNvSpPr>
          <p:nvPr/>
        </p:nvSpPr>
        <p:spPr bwMode="auto">
          <a:xfrm flipH="1">
            <a:off x="3849688" y="35147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8"/>
          <p:cNvSpPr>
            <a:spLocks noChangeShapeType="1"/>
          </p:cNvSpPr>
          <p:nvPr/>
        </p:nvSpPr>
        <p:spPr bwMode="auto">
          <a:xfrm flipH="1">
            <a:off x="3843338" y="370046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27"/>
          <p:cNvSpPr>
            <a:spLocks noChangeShapeType="1"/>
          </p:cNvSpPr>
          <p:nvPr/>
        </p:nvSpPr>
        <p:spPr bwMode="auto">
          <a:xfrm flipH="1" flipV="1">
            <a:off x="4132263" y="2741613"/>
            <a:ext cx="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8"/>
          <p:cNvSpPr>
            <a:spLocks noChangeShapeType="1"/>
          </p:cNvSpPr>
          <p:nvPr/>
        </p:nvSpPr>
        <p:spPr bwMode="auto">
          <a:xfrm flipH="1" flipV="1">
            <a:off x="4291013" y="2738438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AutoShape 10"/>
          <p:cNvSpPr>
            <a:spLocks noChangeArrowheads="1"/>
          </p:cNvSpPr>
          <p:nvPr/>
        </p:nvSpPr>
        <p:spPr bwMode="auto">
          <a:xfrm rot="10800000" flipH="1">
            <a:off x="7666038" y="3067050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2550" name="Line 30"/>
          <p:cNvSpPr>
            <a:spLocks noChangeShapeType="1"/>
          </p:cNvSpPr>
          <p:nvPr/>
        </p:nvSpPr>
        <p:spPr bwMode="auto">
          <a:xfrm flipH="1" flipV="1">
            <a:off x="8032750" y="3289300"/>
            <a:ext cx="0" cy="1554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31"/>
          <p:cNvSpPr>
            <a:spLocks noChangeShapeType="1"/>
          </p:cNvSpPr>
          <p:nvPr/>
        </p:nvSpPr>
        <p:spPr bwMode="auto">
          <a:xfrm flipH="1" flipV="1">
            <a:off x="7947025" y="2735263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8"/>
          <p:cNvSpPr>
            <a:spLocks noChangeShapeType="1"/>
          </p:cNvSpPr>
          <p:nvPr/>
        </p:nvSpPr>
        <p:spPr bwMode="auto">
          <a:xfrm flipH="1">
            <a:off x="7072313" y="370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33"/>
          <p:cNvSpPr>
            <a:spLocks noChangeShapeType="1"/>
          </p:cNvSpPr>
          <p:nvPr/>
        </p:nvSpPr>
        <p:spPr bwMode="auto">
          <a:xfrm flipH="1" flipV="1">
            <a:off x="7519988" y="2740025"/>
            <a:ext cx="0" cy="950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Line 8"/>
          <p:cNvSpPr>
            <a:spLocks noChangeShapeType="1"/>
          </p:cNvSpPr>
          <p:nvPr/>
        </p:nvSpPr>
        <p:spPr bwMode="auto">
          <a:xfrm flipH="1">
            <a:off x="7059613" y="3862388"/>
            <a:ext cx="776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35"/>
          <p:cNvSpPr>
            <a:spLocks noChangeShapeType="1"/>
          </p:cNvSpPr>
          <p:nvPr/>
        </p:nvSpPr>
        <p:spPr bwMode="auto">
          <a:xfrm flipH="1" flipV="1">
            <a:off x="7827963" y="3303588"/>
            <a:ext cx="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AutoShape 10"/>
          <p:cNvSpPr>
            <a:spLocks noChangeArrowheads="1"/>
          </p:cNvSpPr>
          <p:nvPr/>
        </p:nvSpPr>
        <p:spPr bwMode="auto">
          <a:xfrm rot="-5400000" flipH="1" flipV="1">
            <a:off x="1550194" y="3347244"/>
            <a:ext cx="5619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2557" name="Line 40"/>
          <p:cNvSpPr>
            <a:spLocks noChangeShapeType="1"/>
          </p:cNvSpPr>
          <p:nvPr/>
        </p:nvSpPr>
        <p:spPr bwMode="auto">
          <a:xfrm rot="16200000" flipH="1">
            <a:off x="1621632" y="3359943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Line 41"/>
          <p:cNvSpPr>
            <a:spLocks noChangeShapeType="1"/>
          </p:cNvSpPr>
          <p:nvPr/>
        </p:nvSpPr>
        <p:spPr bwMode="auto">
          <a:xfrm rot="-5400000">
            <a:off x="2086769" y="3479006"/>
            <a:ext cx="3175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59" name="Line 45"/>
          <p:cNvSpPr>
            <a:spLocks noChangeShapeType="1"/>
          </p:cNvSpPr>
          <p:nvPr/>
        </p:nvSpPr>
        <p:spPr bwMode="auto">
          <a:xfrm rot="16200000" flipH="1">
            <a:off x="2035969" y="3251994"/>
            <a:ext cx="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Line 46"/>
          <p:cNvSpPr>
            <a:spLocks noChangeShapeType="1"/>
          </p:cNvSpPr>
          <p:nvPr/>
        </p:nvSpPr>
        <p:spPr bwMode="auto">
          <a:xfrm flipH="1" flipV="1">
            <a:off x="2133600" y="3051175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Line 8"/>
          <p:cNvSpPr>
            <a:spLocks noChangeShapeType="1"/>
          </p:cNvSpPr>
          <p:nvPr/>
        </p:nvSpPr>
        <p:spPr bwMode="auto">
          <a:xfrm>
            <a:off x="5354638" y="4108450"/>
            <a:ext cx="62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AutoShape 52"/>
          <p:cNvSpPr>
            <a:spLocks noChangeArrowheads="1"/>
          </p:cNvSpPr>
          <p:nvPr/>
        </p:nvSpPr>
        <p:spPr bwMode="auto">
          <a:xfrm>
            <a:off x="1168400" y="412273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22563" name="Group 79"/>
          <p:cNvGrpSpPr>
            <a:grpSpLocks/>
          </p:cNvGrpSpPr>
          <p:nvPr/>
        </p:nvGrpSpPr>
        <p:grpSpPr bwMode="auto">
          <a:xfrm>
            <a:off x="4900613" y="3840163"/>
            <a:ext cx="452437" cy="933450"/>
            <a:chOff x="135" y="3229"/>
            <a:chExt cx="285" cy="588"/>
          </a:xfrm>
        </p:grpSpPr>
        <p:sp>
          <p:nvSpPr>
            <p:cNvPr id="22605" name="Rectangle 17"/>
            <p:cNvSpPr>
              <a:spLocks noChangeArrowheads="1"/>
            </p:cNvSpPr>
            <p:nvPr/>
          </p:nvSpPr>
          <p:spPr bwMode="auto">
            <a:xfrm>
              <a:off x="135" y="3229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>
                  <a:solidFill>
                    <a:srgbClr val="FF0000"/>
                  </a:solidFill>
                </a:rPr>
                <a:t>itr</a:t>
              </a:r>
            </a:p>
          </p:txBody>
        </p:sp>
        <p:sp>
          <p:nvSpPr>
            <p:cNvPr id="22606" name="AutoShape 53"/>
            <p:cNvSpPr>
              <a:spLocks noChangeArrowheads="1"/>
            </p:cNvSpPr>
            <p:nvPr/>
          </p:nvSpPr>
          <p:spPr bwMode="auto">
            <a:xfrm>
              <a:off x="202" y="3710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564" name="Group 20"/>
          <p:cNvGrpSpPr>
            <a:grpSpLocks/>
          </p:cNvGrpSpPr>
          <p:nvPr/>
        </p:nvGrpSpPr>
        <p:grpSpPr bwMode="auto">
          <a:xfrm rot="5400000" flipH="1">
            <a:off x="1638300" y="2559050"/>
            <a:ext cx="395288" cy="598488"/>
            <a:chOff x="1707" y="2541"/>
            <a:chExt cx="156" cy="530"/>
          </a:xfrm>
        </p:grpSpPr>
        <p:sp>
          <p:nvSpPr>
            <p:cNvPr id="22603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65" name="Group 78"/>
          <p:cNvGrpSpPr>
            <a:grpSpLocks/>
          </p:cNvGrpSpPr>
          <p:nvPr/>
        </p:nvGrpSpPr>
        <p:grpSpPr bwMode="auto">
          <a:xfrm>
            <a:off x="4894263" y="2814638"/>
            <a:ext cx="452437" cy="933450"/>
            <a:chOff x="137" y="2595"/>
            <a:chExt cx="285" cy="588"/>
          </a:xfrm>
        </p:grpSpPr>
        <p:sp>
          <p:nvSpPr>
            <p:cNvPr id="22601" name="Rectangle 17"/>
            <p:cNvSpPr>
              <a:spLocks noChangeArrowheads="1"/>
            </p:cNvSpPr>
            <p:nvPr/>
          </p:nvSpPr>
          <p:spPr bwMode="auto">
            <a:xfrm flipV="1">
              <a:off x="137" y="2595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>
                  <a:solidFill>
                    <a:srgbClr val="FF0000"/>
                  </a:solidFill>
                </a:rPr>
                <a:t>  nextPC</a:t>
              </a:r>
            </a:p>
          </p:txBody>
        </p:sp>
        <p:sp>
          <p:nvSpPr>
            <p:cNvPr id="22602" name="AutoShape 53"/>
            <p:cNvSpPr>
              <a:spLocks noChangeArrowheads="1"/>
            </p:cNvSpPr>
            <p:nvPr/>
          </p:nvSpPr>
          <p:spPr bwMode="auto">
            <a:xfrm>
              <a:off x="204" y="3069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566" name="Group 77"/>
          <p:cNvGrpSpPr>
            <a:grpSpLocks/>
          </p:cNvGrpSpPr>
          <p:nvPr/>
        </p:nvGrpSpPr>
        <p:grpSpPr bwMode="auto">
          <a:xfrm>
            <a:off x="1193800" y="2039938"/>
            <a:ext cx="338138" cy="944562"/>
            <a:chOff x="680" y="1285"/>
            <a:chExt cx="285" cy="595"/>
          </a:xfrm>
        </p:grpSpPr>
        <p:sp>
          <p:nvSpPr>
            <p:cNvPr id="22599" name="Rectangle 17"/>
            <p:cNvSpPr>
              <a:spLocks noChangeArrowheads="1"/>
            </p:cNvSpPr>
            <p:nvPr/>
          </p:nvSpPr>
          <p:spPr bwMode="auto">
            <a:xfrm flipV="1">
              <a:off x="680" y="1285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fEpoch</a:t>
              </a:r>
            </a:p>
          </p:txBody>
        </p:sp>
        <p:sp>
          <p:nvSpPr>
            <p:cNvPr id="22600" name="AutoShape 52"/>
            <p:cNvSpPr>
              <a:spLocks noChangeArrowheads="1"/>
            </p:cNvSpPr>
            <p:nvPr/>
          </p:nvSpPr>
          <p:spPr bwMode="auto">
            <a:xfrm>
              <a:off x="739" y="1775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22567" name="Group 76"/>
          <p:cNvGrpSpPr>
            <a:grpSpLocks/>
          </p:cNvGrpSpPr>
          <p:nvPr/>
        </p:nvGrpSpPr>
        <p:grpSpPr bwMode="auto">
          <a:xfrm rot="5400000">
            <a:off x="6330950" y="2625725"/>
            <a:ext cx="290513" cy="944563"/>
            <a:chOff x="2665" y="1267"/>
            <a:chExt cx="285" cy="595"/>
          </a:xfrm>
        </p:grpSpPr>
        <p:sp>
          <p:nvSpPr>
            <p:cNvPr id="22597" name="Rectangle 17"/>
            <p:cNvSpPr>
              <a:spLocks noChangeArrowheads="1"/>
            </p:cNvSpPr>
            <p:nvPr/>
          </p:nvSpPr>
          <p:spPr bwMode="auto">
            <a:xfrm flipV="1">
              <a:off x="2665" y="1267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eEpoch</a:t>
              </a:r>
            </a:p>
          </p:txBody>
        </p:sp>
        <p:sp>
          <p:nvSpPr>
            <p:cNvPr id="22598" name="AutoShape 52"/>
            <p:cNvSpPr>
              <a:spLocks noChangeArrowheads="1"/>
            </p:cNvSpPr>
            <p:nvPr/>
          </p:nvSpPr>
          <p:spPr bwMode="auto">
            <a:xfrm>
              <a:off x="2724" y="1757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22568" name="Line 49"/>
          <p:cNvSpPr>
            <a:spLocks noChangeShapeType="1"/>
          </p:cNvSpPr>
          <p:nvPr/>
        </p:nvSpPr>
        <p:spPr bwMode="auto">
          <a:xfrm flipH="1" flipV="1">
            <a:off x="2363788" y="3752850"/>
            <a:ext cx="0" cy="296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7072313" y="3435350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2570" name="Group 20"/>
          <p:cNvGrpSpPr>
            <a:grpSpLocks/>
          </p:cNvGrpSpPr>
          <p:nvPr/>
        </p:nvGrpSpPr>
        <p:grpSpPr bwMode="auto">
          <a:xfrm rot="5400000" flipH="1">
            <a:off x="6086475" y="2168525"/>
            <a:ext cx="538163" cy="1979613"/>
            <a:chOff x="1707" y="2541"/>
            <a:chExt cx="156" cy="530"/>
          </a:xfrm>
        </p:grpSpPr>
        <p:sp>
          <p:nvSpPr>
            <p:cNvPr id="22595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1" name="Line 40"/>
          <p:cNvSpPr>
            <a:spLocks noChangeShapeType="1"/>
          </p:cNvSpPr>
          <p:nvPr/>
        </p:nvSpPr>
        <p:spPr bwMode="auto">
          <a:xfrm rot="16200000" flipH="1">
            <a:off x="7146132" y="2902743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2572" name="Group 20"/>
          <p:cNvGrpSpPr>
            <a:grpSpLocks/>
          </p:cNvGrpSpPr>
          <p:nvPr/>
        </p:nvGrpSpPr>
        <p:grpSpPr bwMode="auto">
          <a:xfrm rot="16200000" flipH="1">
            <a:off x="5581650" y="3216275"/>
            <a:ext cx="509588" cy="255588"/>
            <a:chOff x="1707" y="2541"/>
            <a:chExt cx="156" cy="530"/>
          </a:xfrm>
        </p:grpSpPr>
        <p:sp>
          <p:nvSpPr>
            <p:cNvPr id="22593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Line 22"/>
            <p:cNvSpPr>
              <a:spLocks noChangeShapeType="1"/>
            </p:cNvSpPr>
            <p:nvPr/>
          </p:nvSpPr>
          <p:spPr bwMode="auto">
            <a:xfrm rot="5400000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73" name="Line 8"/>
          <p:cNvSpPr>
            <a:spLocks noChangeShapeType="1"/>
          </p:cNvSpPr>
          <p:nvPr/>
        </p:nvSpPr>
        <p:spPr bwMode="auto">
          <a:xfrm flipH="1">
            <a:off x="5707063" y="30956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Line 8"/>
          <p:cNvSpPr>
            <a:spLocks noChangeShapeType="1"/>
          </p:cNvSpPr>
          <p:nvPr/>
        </p:nvSpPr>
        <p:spPr bwMode="auto">
          <a:xfrm flipH="1">
            <a:off x="2138363" y="3071813"/>
            <a:ext cx="274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75" name="Line 23"/>
          <p:cNvSpPr>
            <a:spLocks noChangeShapeType="1"/>
          </p:cNvSpPr>
          <p:nvPr/>
        </p:nvSpPr>
        <p:spPr bwMode="auto">
          <a:xfrm rot="5400000">
            <a:off x="2893219" y="2670969"/>
            <a:ext cx="0" cy="399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Line 15"/>
          <p:cNvSpPr>
            <a:spLocks noChangeShapeType="1"/>
          </p:cNvSpPr>
          <p:nvPr/>
        </p:nvSpPr>
        <p:spPr bwMode="auto">
          <a:xfrm flipH="1" flipV="1">
            <a:off x="901700" y="2655888"/>
            <a:ext cx="0" cy="2008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Line 8"/>
          <p:cNvSpPr>
            <a:spLocks noChangeShapeType="1"/>
          </p:cNvSpPr>
          <p:nvPr/>
        </p:nvSpPr>
        <p:spPr bwMode="auto">
          <a:xfrm flipH="1">
            <a:off x="896938" y="266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Line 27"/>
          <p:cNvSpPr>
            <a:spLocks noChangeShapeType="1"/>
          </p:cNvSpPr>
          <p:nvPr/>
        </p:nvSpPr>
        <p:spPr bwMode="auto">
          <a:xfrm>
            <a:off x="4132263" y="3522663"/>
            <a:ext cx="0" cy="161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Line 28"/>
          <p:cNvSpPr>
            <a:spLocks noChangeShapeType="1"/>
          </p:cNvSpPr>
          <p:nvPr/>
        </p:nvSpPr>
        <p:spPr bwMode="auto">
          <a:xfrm flipH="1">
            <a:off x="4291013" y="3690938"/>
            <a:ext cx="0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37"/>
          <p:cNvSpPr>
            <a:spLocks noChangeArrowheads="1"/>
          </p:cNvSpPr>
          <p:nvPr/>
        </p:nvSpPr>
        <p:spPr bwMode="auto">
          <a:xfrm>
            <a:off x="2214563" y="3470275"/>
            <a:ext cx="2873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+4</a:t>
            </a:r>
          </a:p>
        </p:txBody>
      </p:sp>
      <p:sp>
        <p:nvSpPr>
          <p:cNvPr id="22584" name="Line 8"/>
          <p:cNvSpPr>
            <a:spLocks noChangeShapeType="1"/>
          </p:cNvSpPr>
          <p:nvPr/>
        </p:nvSpPr>
        <p:spPr bwMode="auto">
          <a:xfrm>
            <a:off x="1511300" y="4044950"/>
            <a:ext cx="839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Line 23"/>
          <p:cNvSpPr>
            <a:spLocks noChangeShapeType="1"/>
          </p:cNvSpPr>
          <p:nvPr/>
        </p:nvSpPr>
        <p:spPr bwMode="auto">
          <a:xfrm rot="16200000" flipV="1">
            <a:off x="3317082" y="2915443"/>
            <a:ext cx="0" cy="3160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Rectangle 17"/>
          <p:cNvSpPr>
            <a:spLocks noChangeArrowheads="1"/>
          </p:cNvSpPr>
          <p:nvPr/>
        </p:nvSpPr>
        <p:spPr bwMode="auto">
          <a:xfrm>
            <a:off x="3795713" y="5135563"/>
            <a:ext cx="2881312" cy="5905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scoreboard</a:t>
            </a:r>
          </a:p>
        </p:txBody>
      </p:sp>
      <p:sp>
        <p:nvSpPr>
          <p:cNvPr id="22613" name="Line 28"/>
          <p:cNvSpPr>
            <a:spLocks noChangeShapeType="1"/>
          </p:cNvSpPr>
          <p:nvPr/>
        </p:nvSpPr>
        <p:spPr bwMode="auto">
          <a:xfrm flipH="1">
            <a:off x="3929063" y="4233863"/>
            <a:ext cx="0" cy="904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Line 8"/>
          <p:cNvSpPr>
            <a:spLocks noChangeShapeType="1"/>
          </p:cNvSpPr>
          <p:nvPr/>
        </p:nvSpPr>
        <p:spPr bwMode="auto">
          <a:xfrm rot="5400000">
            <a:off x="6134100" y="4714876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Line 31"/>
          <p:cNvSpPr>
            <a:spLocks noChangeShapeType="1"/>
          </p:cNvSpPr>
          <p:nvPr/>
        </p:nvSpPr>
        <p:spPr bwMode="auto">
          <a:xfrm flipH="1" flipV="1">
            <a:off x="5146675" y="4764088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Hazard</a:t>
            </a:r>
          </a:p>
        </p:txBody>
      </p:sp>
      <p:sp>
        <p:nvSpPr>
          <p:cNvPr id="2457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23888" y="1525588"/>
            <a:ext cx="7772400" cy="2001837"/>
          </a:xfrm>
        </p:spPr>
        <p:txBody>
          <a:bodyPr/>
          <a:lstStyle/>
          <a:p>
            <a:r>
              <a:rPr lang="en-US" sz="2000" dirty="0" smtClean="0"/>
              <a:t>Given </a:t>
            </a:r>
            <a:r>
              <a:rPr lang="en-US" sz="2000" dirty="0" smtClean="0">
                <a:cs typeface="Courier New" pitchFamily="49" charset="0"/>
              </a:rPr>
              <a:t>two source registers and a destination register determine if there is a potential for a data hazard</a:t>
            </a:r>
          </a:p>
          <a:p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src1</a:t>
            </a:r>
            <a:r>
              <a:rPr lang="en-US" sz="2000" dirty="0" smtClean="0">
                <a:cs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src2 </a:t>
            </a:r>
            <a:r>
              <a:rPr lang="en-US" sz="2000" dirty="0" smtClean="0">
                <a:latin typeface="Arial" charset="0"/>
                <a:cs typeface="Courier New" pitchFamily="49" charset="0"/>
              </a:rPr>
              <a:t>and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rDst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Arial" charset="0"/>
                <a:cs typeface="Courier New" pitchFamily="49" charset="0"/>
              </a:rPr>
              <a:t>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decodedInst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Arial" charset="0"/>
                <a:cs typeface="Courier New" pitchFamily="49" charset="0"/>
              </a:rPr>
              <a:t>are changed 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Arial" charset="0"/>
                <a:cs typeface="Courier New" pitchFamily="49" charset="0"/>
              </a:rPr>
              <a:t>to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Maybe#(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Arial" charset="0"/>
                <a:cs typeface="Courier New" pitchFamily="49" charset="0"/>
              </a:rPr>
              <a:t> </a:t>
            </a:r>
            <a:endParaRPr lang="en-US" sz="2000" dirty="0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3074988"/>
            <a:ext cx="7697788" cy="3421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SzPct val="110000"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>
                <a:latin typeface="Courier New" pitchFamily="49" charset="0"/>
                <a:cs typeface="Courier New" pitchFamily="49" charset="0"/>
              </a:rPr>
              <a:t> Bool dataHazard(Maybe#(Rindx) src1,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Maybe#(Rindx) src2,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Maybe#(Rindx) dst);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latin typeface="Courier New" pitchFamily="49" charset="0"/>
                <a:cs typeface="Courier New" pitchFamily="49" charset="0"/>
              </a:rPr>
              <a:t> (isValid(dst) &amp;&amp;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(   (isValid(src1) &amp;&amp;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fromMaybe(dst) == fromMaybe(src1))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|| (isValid(src2) &amp;&amp;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fromMaybe(dst)== fromMaybe(src2))));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endfunction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Scoreboard: Keeping track of instructions in execution</a:t>
            </a:r>
          </a:p>
        </p:txBody>
      </p:sp>
      <p:sp>
        <p:nvSpPr>
          <p:cNvPr id="2560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23888" y="1525588"/>
            <a:ext cx="7772400" cy="4114800"/>
          </a:xfrm>
        </p:spPr>
        <p:txBody>
          <a:bodyPr/>
          <a:lstStyle/>
          <a:p>
            <a:r>
              <a:rPr lang="en-US" sz="2400" smtClean="0"/>
              <a:t>Scoreboard: a data structure to keep track of the destination registers of the instructions beyond the fetch stage</a:t>
            </a:r>
          </a:p>
          <a:p>
            <a:pPr lvl="1"/>
            <a:r>
              <a:rPr lang="en-US" sz="2000" smtClean="0"/>
              <a:t>method insert: inserts the destination (if any) of an instruction in the scoreboard when the instruction is decoded</a:t>
            </a:r>
          </a:p>
          <a:p>
            <a:pPr lvl="1"/>
            <a:r>
              <a:rPr lang="en-US" sz="2000" smtClean="0"/>
              <a:t>method search(src1,src2): searches the scoreboard for data hazards</a:t>
            </a:r>
          </a:p>
          <a:p>
            <a:pPr lvl="1"/>
            <a:r>
              <a:rPr lang="en-US" sz="2000" smtClean="0"/>
              <a:t>method remove: deletes the oldest entry when an instruction commits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Scoreboard</a:t>
            </a:r>
            <a:endParaRPr lang="en-US" sz="3600" i="1" dirty="0" smtClean="0"/>
          </a:p>
        </p:txBody>
      </p:sp>
      <p:sp>
        <p:nvSpPr>
          <p:cNvPr id="2662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89075"/>
            <a:ext cx="8543925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mkScoreboard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(Scoreboard#(size));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Vector#(size, EHR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#(2,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replicateM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(Invalid));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#(size),1)))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#(size),1)))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EHR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#(2,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Bit#(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#(size),1)))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mkEHR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Integer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(size);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Bit#(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#(size),1))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 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insert(Maybe#(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r)                  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if(cnt.r1!==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].w1(r);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==(sz-1)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 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cnt.w1(cnt.r1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Scoreboard</a:t>
            </a:r>
            <a:r>
              <a:rPr lang="en-US" sz="3600" dirty="0" smtClean="0"/>
              <a:t> </a:t>
            </a:r>
            <a:r>
              <a:rPr lang="en-US" sz="2400" i="1" dirty="0" smtClean="0"/>
              <a:t>cont</a:t>
            </a:r>
            <a:endParaRPr lang="en-US" sz="2400" dirty="0" smtClean="0"/>
          </a:p>
        </p:txBody>
      </p:sp>
      <p:sp>
        <p:nvSpPr>
          <p:cNvPr id="5939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89075"/>
            <a:ext cx="8543925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method 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remove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(cnt.r0!=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].w0(Invalid);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==sz-1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 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+ 1;    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cnt.w0(cnt.r0 – 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search(Maybe#(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s1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s2);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 ||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dataHazard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].r1);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7" name="Date Placeholder 8"/>
          <p:cNvSpPr txBox="1">
            <a:spLocks noGrp="1"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/>
              <a:t>April 28, 2012</a:t>
            </a:r>
          </a:p>
        </p:txBody>
      </p:sp>
      <p:sp>
        <p:nvSpPr>
          <p:cNvPr id="59398" name="Slide Number Placeholder 9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184841-33D4-4E58-B2D1-1C03627159F7}" type="slidenum">
              <a:rPr lang="en-US" sz="1400" smtClean="0"/>
              <a:pPr algn="r"/>
              <a:t>18</a:t>
            </a:fld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48225" y="5781675"/>
            <a:ext cx="350198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remove &lt; search &lt; insert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984500" y="6400800"/>
            <a:ext cx="3005138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2-Stage-DH pipeline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489075"/>
            <a:ext cx="85439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mkProc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(Proc);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   pc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mkBypassRFile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mkIMemory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dMem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mkDMemory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PipeReg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#(TypeDecode2Execute)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mkPipeReg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Scoreboard#(1)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mkScoreboard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// contains only one instruction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fEpoch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eEpoch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FIFOF#(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TypeNextPCE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mkBypassFIFOF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73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50" name="Slide Number Placeholder 9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78B841-DD4E-459F-955A-419601FFD4B2}" type="slidenum">
              <a:rPr lang="en-US" sz="1400" smtClean="0"/>
              <a:pPr algn="r"/>
              <a:t>19</a:t>
            </a:fld>
            <a:endParaRPr lang="en-US" sz="1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79750" y="6400800"/>
            <a:ext cx="3005138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stage pipelines</a:t>
            </a:r>
          </a:p>
          <a:p>
            <a:r>
              <a:rPr lang="en-US" altLang="zh-CN" dirty="0" smtClean="0"/>
              <a:t>Epochs to kill </a:t>
            </a:r>
            <a:r>
              <a:rPr lang="en-US" altLang="zh-CN" dirty="0" err="1" smtClean="0"/>
              <a:t>mispeculated</a:t>
            </a:r>
            <a:r>
              <a:rPr lang="en-US" altLang="zh-CN" dirty="0" smtClean="0"/>
              <a:t> instructions</a:t>
            </a:r>
          </a:p>
          <a:p>
            <a:r>
              <a:rPr lang="en-US" altLang="zh-CN" dirty="0" smtClean="0"/>
              <a:t>Data hazards</a:t>
            </a:r>
          </a:p>
          <a:p>
            <a:r>
              <a:rPr lang="en-US" altLang="zh-CN" dirty="0" smtClean="0"/>
              <a:t>Start </a:t>
            </a:r>
            <a:r>
              <a:rPr lang="en-US" altLang="zh-CN" smtClean="0"/>
              <a:t>branch prediction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2-Stage-DH pipeline</a:t>
            </a:r>
            <a:br>
              <a:rPr lang="en-US" sz="3600" smtClean="0"/>
            </a:br>
            <a:r>
              <a:rPr lang="en-US" sz="3600" smtClean="0"/>
              <a:t>doFetch rule</a:t>
            </a:r>
          </a:p>
        </p:txBody>
      </p:sp>
      <p:sp>
        <p:nvSpPr>
          <p:cNvPr id="2867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0038" y="1460500"/>
            <a:ext cx="8843962" cy="523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rule</a:t>
            </a:r>
            <a:r>
              <a:rPr lang="en-US">
                <a:latin typeface="Courier New" pitchFamily="49" charset="0"/>
                <a:cs typeface="Courier New" pitchFamily="49" charset="0"/>
              </a:rPr>
              <a:t> doFetch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(itr.notFull)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inst = iMem(pc);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dInst = decode(inst);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stall = sb.search(dInst.src1, dInst.src2);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(!stall)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rVal1 = rf.rd1(fromMaybe(dInst.src1));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rVal2 = rf.rd2(fromMaybe(dInst.src2));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itr.enq(TypeDecode2Execute{pc:pc,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epoch:fEpoch, dInst:dInst,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rVal1:rVal1, rVal2:rVal2});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sb.insert(dInst.rDst);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(nextPC.notEmpty)    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>
                <a:latin typeface="Courier New" pitchFamily="49" charset="0"/>
              </a:rPr>
              <a:t>npc    = nextPC.first.npc; 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    nepoch = nextPC.first.nepoch;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>
                <a:latin typeface="Courier New" pitchFamily="49" charset="0"/>
                <a:cs typeface="Courier New" pitchFamily="49" charset="0"/>
              </a:rPr>
              <a:t>pc &lt;= npc; fEpoch &lt;= nepoch; nextPC.deq;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>
                <a:latin typeface="Courier New" pitchFamily="49" charset="0"/>
                <a:cs typeface="Courier New" pitchFamily="49" charset="0"/>
              </a:rPr>
              <a:t> pc &lt;= pc+4;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endrule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20700" y="148272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2-Stage-DH pipeline</a:t>
            </a:r>
            <a:br>
              <a:rPr lang="en-US" sz="3600" smtClean="0"/>
            </a:br>
            <a:r>
              <a:rPr lang="en-US" sz="3600" smtClean="0"/>
              <a:t>doExecute rule</a:t>
            </a:r>
          </a:p>
        </p:txBody>
      </p:sp>
      <p:sp>
        <p:nvSpPr>
          <p:cNvPr id="3072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514475"/>
            <a:ext cx="84201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>
                <a:latin typeface="Courier New" pitchFamily="49" charset="0"/>
                <a:cs typeface="Courier New" pitchFamily="49" charset="0"/>
              </a:rPr>
              <a:t>doExecute </a:t>
            </a:r>
            <a:r>
              <a:rPr 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(itr.notEmpty)</a:t>
            </a:r>
            <a:r>
              <a:rPr lang="en-US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itrpc=itr.first.pc;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dInst=itr.first.dInst;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rVal1=itr.first.rVal1;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rVal2=itr.first.rVal2;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latin typeface="Courier New" pitchFamily="49" charset="0"/>
                <a:cs typeface="Courier New" pitchFamily="49" charset="0"/>
              </a:rPr>
              <a:t>(itr.first.epoch==eEpoch)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eInst = execute(dInst, rVal1, rVal2, itrpc);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memData &lt;- dMemAction(eInst, dMem);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regUpdate(eInst, memData, rf);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if</a:t>
            </a:r>
            <a:r>
              <a:rPr lang="en-US">
                <a:latin typeface="Courier New" pitchFamily="49" charset="0"/>
                <a:cs typeface="Courier New" pitchFamily="49" charset="0"/>
              </a:rPr>
              <a:t>(eInst.brTaken)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>
                <a:latin typeface="Courier New" pitchFamily="49" charset="0"/>
                <a:cs typeface="Courier New" pitchFamily="49" charset="0"/>
              </a:rPr>
              <a:t> nepoch = next(epoch);  eEpoch &lt;= nepoch; 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nextPC.enq(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TypeNextPCE{npc:eInst.addr, nepoch:nepoch});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>
                <a:latin typeface="Courier New" pitchFamily="49" charset="0"/>
                <a:cs typeface="Courier New" pitchFamily="49" charset="0"/>
              </a:rPr>
              <a:t>itr.deq;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sb.remove;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endrule  endmodule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0" name="Title 1"/>
          <p:cNvSpPr>
            <a:spLocks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4400">
                <a:solidFill>
                  <a:schemeClr val="tx2"/>
                </a:solidFill>
              </a:rPr>
              <a:t>Concurrency analysis</a:t>
            </a:r>
          </a:p>
        </p:txBody>
      </p:sp>
      <p:sp>
        <p:nvSpPr>
          <p:cNvPr id="3277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88962" y="1547813"/>
            <a:ext cx="8154987" cy="4710112"/>
          </a:xfrm>
        </p:spPr>
        <p:txBody>
          <a:bodyPr/>
          <a:lstStyle/>
          <a:p>
            <a:r>
              <a:rPr lang="en-US" sz="2400" dirty="0" err="1" smtClean="0"/>
              <a:t>doExecute</a:t>
            </a:r>
            <a:r>
              <a:rPr lang="en-US" sz="2400" dirty="0" smtClean="0"/>
              <a:t> &lt; </a:t>
            </a:r>
            <a:r>
              <a:rPr lang="en-US" sz="2400" dirty="0" err="1" smtClean="0"/>
              <a:t>doFetch</a:t>
            </a:r>
            <a:r>
              <a:rPr lang="en-US" sz="2400" dirty="0" smtClean="0"/>
              <a:t> implies that the method calls of a module whose methods are called by both rules must be ordered similarly</a:t>
            </a:r>
            <a:r>
              <a:rPr lang="en-US" sz="2400" dirty="0" smtClean="0">
                <a:sym typeface="Symbol" pitchFamily="18" charset="2"/>
              </a:rPr>
              <a:t>  </a:t>
            </a:r>
            <a:endParaRPr lang="en-US" sz="2400" dirty="0" smtClean="0"/>
          </a:p>
          <a:p>
            <a:pPr lvl="1"/>
            <a:r>
              <a:rPr lang="en-US" sz="1800" dirty="0" smtClean="0"/>
              <a:t>{</a:t>
            </a:r>
            <a:r>
              <a:rPr lang="en-US" sz="1800" dirty="0" err="1" smtClean="0"/>
              <a:t>itr.first</a:t>
            </a:r>
            <a:r>
              <a:rPr lang="en-US" sz="1800" dirty="0" smtClean="0"/>
              <a:t>, itr.deq} &lt; {itr.enq} </a:t>
            </a:r>
            <a:r>
              <a:rPr lang="en-US" sz="1800" dirty="0" smtClean="0">
                <a:sym typeface="Symbol" pitchFamily="18" charset="2"/>
              </a:rPr>
              <a:t> </a:t>
            </a:r>
            <a:r>
              <a:rPr lang="en-US" sz="1800" dirty="0" smtClean="0"/>
              <a:t>pipeline FIFO</a:t>
            </a:r>
          </a:p>
          <a:p>
            <a:pPr lvl="1"/>
            <a:r>
              <a:rPr lang="en-US" sz="1800" dirty="0" err="1" smtClean="0"/>
              <a:t>sb.remove</a:t>
            </a:r>
            <a:r>
              <a:rPr lang="en-US" sz="1800" dirty="0" smtClean="0"/>
              <a:t> &lt; {</a:t>
            </a:r>
            <a:r>
              <a:rPr lang="en-US" sz="1800" dirty="0" err="1" smtClean="0"/>
              <a:t>sb.search</a:t>
            </a:r>
            <a:r>
              <a:rPr lang="en-US" sz="1800" dirty="0" smtClean="0"/>
              <a:t>, </a:t>
            </a:r>
            <a:r>
              <a:rPr lang="en-US" sz="1800" dirty="0" err="1" smtClean="0"/>
              <a:t>sb.insert</a:t>
            </a:r>
            <a:r>
              <a:rPr lang="en-US" sz="1800" dirty="0" smtClean="0"/>
              <a:t>} </a:t>
            </a:r>
          </a:p>
          <a:p>
            <a:pPr lvl="1"/>
            <a:r>
              <a:rPr lang="en-US" sz="1800" dirty="0" smtClean="0"/>
              <a:t>{nextPC.enq} &lt; {</a:t>
            </a:r>
            <a:r>
              <a:rPr lang="en-US" sz="1800" dirty="0" err="1" smtClean="0"/>
              <a:t>nextPC.first</a:t>
            </a:r>
            <a:r>
              <a:rPr lang="en-US" sz="1800" dirty="0" smtClean="0"/>
              <a:t>, nextPC.deq} </a:t>
            </a:r>
            <a:r>
              <a:rPr lang="en-US" sz="1800" dirty="0" smtClean="0">
                <a:sym typeface="Symbol" pitchFamily="18" charset="2"/>
              </a:rPr>
              <a:t> </a:t>
            </a:r>
            <a:r>
              <a:rPr lang="en-US" sz="1800" dirty="0" smtClean="0"/>
              <a:t>bypass FIFO</a:t>
            </a:r>
          </a:p>
          <a:p>
            <a:pPr lvl="1"/>
            <a:r>
              <a:rPr lang="en-US" sz="1800" dirty="0" smtClean="0"/>
              <a:t>{</a:t>
            </a:r>
            <a:r>
              <a:rPr lang="en-US" sz="1800" dirty="0" err="1" smtClean="0"/>
              <a:t>rf.wr</a:t>
            </a:r>
            <a:r>
              <a:rPr lang="en-US" sz="1800" dirty="0" smtClean="0"/>
              <a:t>} &lt; {rf.rd1, rfrd2} </a:t>
            </a:r>
            <a:r>
              <a:rPr lang="en-US" sz="1800" dirty="0" smtClean="0">
                <a:sym typeface="Symbol" pitchFamily="18" charset="2"/>
              </a:rPr>
              <a:t> </a:t>
            </a:r>
            <a:r>
              <a:rPr lang="en-US" sz="1800" dirty="0" smtClean="0"/>
              <a:t>bypass RF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Multi-stage pipeline with Data Hazards</a:t>
            </a:r>
          </a:p>
        </p:txBody>
      </p:sp>
      <p:sp>
        <p:nvSpPr>
          <p:cNvPr id="41986" name="Subtitle 2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71BC7-3A09-4F58-B01A-41AB9094081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Three Stage Pipeline Bypass (1)</a:t>
            </a:r>
          </a:p>
        </p:txBody>
      </p:sp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608013" y="3344863"/>
            <a:ext cx="452437" cy="9445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PC</a:t>
            </a:r>
          </a:p>
        </p:txBody>
      </p:sp>
      <p:sp>
        <p:nvSpPr>
          <p:cNvPr id="55299" name="Rectangle 17"/>
          <p:cNvSpPr>
            <a:spLocks noChangeArrowheads="1"/>
          </p:cNvSpPr>
          <p:nvPr/>
        </p:nvSpPr>
        <p:spPr bwMode="auto">
          <a:xfrm>
            <a:off x="1071563" y="4879975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43012" name="Rectangle 17"/>
          <p:cNvSpPr>
            <a:spLocks noChangeArrowheads="1"/>
          </p:cNvSpPr>
          <p:nvPr/>
        </p:nvSpPr>
        <p:spPr bwMode="auto">
          <a:xfrm>
            <a:off x="2286000" y="335438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55301" name="Rectangle 17"/>
          <p:cNvSpPr>
            <a:spLocks noChangeArrowheads="1"/>
          </p:cNvSpPr>
          <p:nvPr/>
        </p:nvSpPr>
        <p:spPr bwMode="auto">
          <a:xfrm>
            <a:off x="3479800" y="1693863"/>
            <a:ext cx="5322888" cy="71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Register File</a:t>
            </a:r>
          </a:p>
        </p:txBody>
      </p:sp>
      <p:sp>
        <p:nvSpPr>
          <p:cNvPr id="43014" name="Rectangle 17"/>
          <p:cNvSpPr>
            <a:spLocks noChangeArrowheads="1"/>
          </p:cNvSpPr>
          <p:nvPr/>
        </p:nvSpPr>
        <p:spPr bwMode="auto">
          <a:xfrm>
            <a:off x="5500688" y="334803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55303" name="Rectangle 17"/>
          <p:cNvSpPr>
            <a:spLocks noChangeArrowheads="1"/>
          </p:cNvSpPr>
          <p:nvPr/>
        </p:nvSpPr>
        <p:spPr bwMode="auto">
          <a:xfrm>
            <a:off x="6599238" y="4851400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3387725" y="4233863"/>
            <a:ext cx="1042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37025" y="393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978275" y="40846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 flipH="1" flipV="1">
            <a:off x="4143374" y="2933699"/>
            <a:ext cx="3175" cy="995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15"/>
          <p:cNvSpPr>
            <a:spLocks noChangeShapeType="1"/>
          </p:cNvSpPr>
          <p:nvPr/>
        </p:nvSpPr>
        <p:spPr bwMode="auto">
          <a:xfrm flipV="1">
            <a:off x="3968749" y="2952749"/>
            <a:ext cx="3175" cy="1130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8"/>
          <p:cNvSpPr>
            <a:spLocks noChangeShapeType="1"/>
          </p:cNvSpPr>
          <p:nvPr/>
        </p:nvSpPr>
        <p:spPr bwMode="auto">
          <a:xfrm rot="5400000">
            <a:off x="857250" y="4457701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Line 8"/>
          <p:cNvSpPr>
            <a:spLocks noChangeShapeType="1"/>
          </p:cNvSpPr>
          <p:nvPr/>
        </p:nvSpPr>
        <p:spPr bwMode="auto">
          <a:xfrm rot="5400000">
            <a:off x="1548607" y="4541044"/>
            <a:ext cx="658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Line 19"/>
          <p:cNvSpPr>
            <a:spLocks noChangeShapeType="1"/>
          </p:cNvSpPr>
          <p:nvPr/>
        </p:nvSpPr>
        <p:spPr bwMode="auto">
          <a:xfrm rot="16200000" flipV="1">
            <a:off x="2085182" y="4004468"/>
            <a:ext cx="0" cy="423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3024" name="Group 20"/>
          <p:cNvGrpSpPr>
            <a:grpSpLocks/>
          </p:cNvGrpSpPr>
          <p:nvPr/>
        </p:nvGrpSpPr>
        <p:grpSpPr bwMode="auto">
          <a:xfrm>
            <a:off x="6591300" y="4003675"/>
            <a:ext cx="247650" cy="841375"/>
            <a:chOff x="1707" y="2541"/>
            <a:chExt cx="156" cy="530"/>
          </a:xfrm>
        </p:grpSpPr>
        <p:sp>
          <p:nvSpPr>
            <p:cNvPr id="43108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25" name="Line 8"/>
          <p:cNvSpPr>
            <a:spLocks noChangeShapeType="1"/>
          </p:cNvSpPr>
          <p:nvPr/>
        </p:nvSpPr>
        <p:spPr bwMode="auto">
          <a:xfrm flipH="1">
            <a:off x="3382963" y="35147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Line 8"/>
          <p:cNvSpPr>
            <a:spLocks noChangeShapeType="1"/>
          </p:cNvSpPr>
          <p:nvPr/>
        </p:nvSpPr>
        <p:spPr bwMode="auto">
          <a:xfrm flipH="1">
            <a:off x="3376613" y="370046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Line 27"/>
          <p:cNvSpPr>
            <a:spLocks noChangeShapeType="1"/>
          </p:cNvSpPr>
          <p:nvPr/>
        </p:nvSpPr>
        <p:spPr bwMode="auto">
          <a:xfrm flipV="1">
            <a:off x="3665537" y="2428874"/>
            <a:ext cx="1587" cy="1089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Line 28"/>
          <p:cNvSpPr>
            <a:spLocks noChangeShapeType="1"/>
          </p:cNvSpPr>
          <p:nvPr/>
        </p:nvSpPr>
        <p:spPr bwMode="auto">
          <a:xfrm flipV="1">
            <a:off x="3824288" y="2419350"/>
            <a:ext cx="4762" cy="1270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AutoShape 10"/>
          <p:cNvSpPr>
            <a:spLocks noChangeArrowheads="1"/>
          </p:cNvSpPr>
          <p:nvPr/>
        </p:nvSpPr>
        <p:spPr bwMode="auto">
          <a:xfrm rot="10800000" flipH="1">
            <a:off x="8266113" y="3067050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43030" name="Line 30"/>
          <p:cNvSpPr>
            <a:spLocks noChangeShapeType="1"/>
          </p:cNvSpPr>
          <p:nvPr/>
        </p:nvSpPr>
        <p:spPr bwMode="auto">
          <a:xfrm flipV="1">
            <a:off x="7261225" y="4060825"/>
            <a:ext cx="0" cy="785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31"/>
          <p:cNvSpPr>
            <a:spLocks noChangeShapeType="1"/>
          </p:cNvSpPr>
          <p:nvPr/>
        </p:nvSpPr>
        <p:spPr bwMode="auto">
          <a:xfrm flipH="1" flipV="1">
            <a:off x="8534400" y="2409824"/>
            <a:ext cx="12700" cy="646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8"/>
          <p:cNvSpPr>
            <a:spLocks noChangeShapeType="1"/>
          </p:cNvSpPr>
          <p:nvPr/>
        </p:nvSpPr>
        <p:spPr bwMode="auto">
          <a:xfrm flipH="1">
            <a:off x="6605588" y="3702050"/>
            <a:ext cx="868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Line 33"/>
          <p:cNvSpPr>
            <a:spLocks noChangeShapeType="1"/>
          </p:cNvSpPr>
          <p:nvPr/>
        </p:nvSpPr>
        <p:spPr bwMode="auto">
          <a:xfrm flipV="1">
            <a:off x="8101012" y="2409824"/>
            <a:ext cx="14287" cy="1262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AutoShape 10"/>
          <p:cNvSpPr>
            <a:spLocks noChangeArrowheads="1"/>
          </p:cNvSpPr>
          <p:nvPr/>
        </p:nvSpPr>
        <p:spPr bwMode="auto">
          <a:xfrm rot="-5400000" flipH="1" flipV="1">
            <a:off x="1083469" y="3347244"/>
            <a:ext cx="5619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43035" name="Line 40"/>
          <p:cNvSpPr>
            <a:spLocks noChangeShapeType="1"/>
          </p:cNvSpPr>
          <p:nvPr/>
        </p:nvSpPr>
        <p:spPr bwMode="auto">
          <a:xfrm rot="16200000" flipH="1">
            <a:off x="1154907" y="3359943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Line 41"/>
          <p:cNvSpPr>
            <a:spLocks noChangeShapeType="1"/>
          </p:cNvSpPr>
          <p:nvPr/>
        </p:nvSpPr>
        <p:spPr bwMode="auto">
          <a:xfrm rot="-5400000">
            <a:off x="1620044" y="3479006"/>
            <a:ext cx="3175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Line 45"/>
          <p:cNvSpPr>
            <a:spLocks noChangeShapeType="1"/>
          </p:cNvSpPr>
          <p:nvPr/>
        </p:nvSpPr>
        <p:spPr bwMode="auto">
          <a:xfrm rot="16200000" flipH="1">
            <a:off x="1569244" y="3251994"/>
            <a:ext cx="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8" name="Line 46"/>
          <p:cNvSpPr>
            <a:spLocks noChangeShapeType="1"/>
          </p:cNvSpPr>
          <p:nvPr/>
        </p:nvSpPr>
        <p:spPr bwMode="auto">
          <a:xfrm flipH="1" flipV="1">
            <a:off x="1666875" y="3051175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9" name="Line 8"/>
          <p:cNvSpPr>
            <a:spLocks noChangeShapeType="1"/>
          </p:cNvSpPr>
          <p:nvPr/>
        </p:nvSpPr>
        <p:spPr bwMode="auto">
          <a:xfrm>
            <a:off x="4887913" y="4108450"/>
            <a:ext cx="62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40" name="AutoShape 52"/>
          <p:cNvSpPr>
            <a:spLocks noChangeArrowheads="1"/>
          </p:cNvSpPr>
          <p:nvPr/>
        </p:nvSpPr>
        <p:spPr bwMode="auto">
          <a:xfrm>
            <a:off x="701675" y="412273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43041" name="Group 79"/>
          <p:cNvGrpSpPr>
            <a:grpSpLocks/>
          </p:cNvGrpSpPr>
          <p:nvPr/>
        </p:nvGrpSpPr>
        <p:grpSpPr bwMode="auto">
          <a:xfrm>
            <a:off x="4433888" y="3840163"/>
            <a:ext cx="452437" cy="933450"/>
            <a:chOff x="135" y="3229"/>
            <a:chExt cx="285" cy="588"/>
          </a:xfrm>
        </p:grpSpPr>
        <p:sp>
          <p:nvSpPr>
            <p:cNvPr id="43106" name="Rectangle 17"/>
            <p:cNvSpPr>
              <a:spLocks noChangeArrowheads="1"/>
            </p:cNvSpPr>
            <p:nvPr/>
          </p:nvSpPr>
          <p:spPr bwMode="auto">
            <a:xfrm>
              <a:off x="135" y="3229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itr</a:t>
              </a:r>
            </a:p>
          </p:txBody>
        </p:sp>
        <p:sp>
          <p:nvSpPr>
            <p:cNvPr id="43107" name="AutoShape 53"/>
            <p:cNvSpPr>
              <a:spLocks noChangeArrowheads="1"/>
            </p:cNvSpPr>
            <p:nvPr/>
          </p:nvSpPr>
          <p:spPr bwMode="auto">
            <a:xfrm>
              <a:off x="202" y="3710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43042" name="Group 20"/>
          <p:cNvGrpSpPr>
            <a:grpSpLocks/>
          </p:cNvGrpSpPr>
          <p:nvPr/>
        </p:nvGrpSpPr>
        <p:grpSpPr bwMode="auto">
          <a:xfrm rot="5400000" flipH="1">
            <a:off x="1171575" y="2559050"/>
            <a:ext cx="395288" cy="598488"/>
            <a:chOff x="1707" y="2541"/>
            <a:chExt cx="156" cy="530"/>
          </a:xfrm>
        </p:grpSpPr>
        <p:sp>
          <p:nvSpPr>
            <p:cNvPr id="43104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5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3" name="Group 78"/>
          <p:cNvGrpSpPr>
            <a:grpSpLocks/>
          </p:cNvGrpSpPr>
          <p:nvPr/>
        </p:nvGrpSpPr>
        <p:grpSpPr bwMode="auto">
          <a:xfrm>
            <a:off x="4427538" y="2814638"/>
            <a:ext cx="452437" cy="933450"/>
            <a:chOff x="137" y="2595"/>
            <a:chExt cx="285" cy="588"/>
          </a:xfrm>
        </p:grpSpPr>
        <p:sp>
          <p:nvSpPr>
            <p:cNvPr id="43102" name="Rectangle 17"/>
            <p:cNvSpPr>
              <a:spLocks noChangeArrowheads="1"/>
            </p:cNvSpPr>
            <p:nvPr/>
          </p:nvSpPr>
          <p:spPr bwMode="auto">
            <a:xfrm flipV="1">
              <a:off x="137" y="2595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nextPC</a:t>
              </a:r>
            </a:p>
          </p:txBody>
        </p:sp>
        <p:sp>
          <p:nvSpPr>
            <p:cNvPr id="43103" name="AutoShape 53"/>
            <p:cNvSpPr>
              <a:spLocks noChangeArrowheads="1"/>
            </p:cNvSpPr>
            <p:nvPr/>
          </p:nvSpPr>
          <p:spPr bwMode="auto">
            <a:xfrm>
              <a:off x="204" y="3069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43044" name="Group 77"/>
          <p:cNvGrpSpPr>
            <a:grpSpLocks/>
          </p:cNvGrpSpPr>
          <p:nvPr/>
        </p:nvGrpSpPr>
        <p:grpSpPr bwMode="auto">
          <a:xfrm>
            <a:off x="727075" y="2039938"/>
            <a:ext cx="338138" cy="944562"/>
            <a:chOff x="680" y="1285"/>
            <a:chExt cx="285" cy="595"/>
          </a:xfrm>
        </p:grpSpPr>
        <p:sp>
          <p:nvSpPr>
            <p:cNvPr id="43100" name="Rectangle 17"/>
            <p:cNvSpPr>
              <a:spLocks noChangeArrowheads="1"/>
            </p:cNvSpPr>
            <p:nvPr/>
          </p:nvSpPr>
          <p:spPr bwMode="auto">
            <a:xfrm flipV="1">
              <a:off x="680" y="1285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fEpoch</a:t>
              </a:r>
            </a:p>
          </p:txBody>
        </p:sp>
        <p:sp>
          <p:nvSpPr>
            <p:cNvPr id="43101" name="AutoShape 52"/>
            <p:cNvSpPr>
              <a:spLocks noChangeArrowheads="1"/>
            </p:cNvSpPr>
            <p:nvPr/>
          </p:nvSpPr>
          <p:spPr bwMode="auto">
            <a:xfrm>
              <a:off x="739" y="1775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43045" name="Group 76"/>
          <p:cNvGrpSpPr>
            <a:grpSpLocks/>
          </p:cNvGrpSpPr>
          <p:nvPr/>
        </p:nvGrpSpPr>
        <p:grpSpPr bwMode="auto">
          <a:xfrm rot="5400000">
            <a:off x="5864225" y="2625725"/>
            <a:ext cx="290513" cy="944563"/>
            <a:chOff x="2665" y="1267"/>
            <a:chExt cx="285" cy="595"/>
          </a:xfrm>
        </p:grpSpPr>
        <p:sp>
          <p:nvSpPr>
            <p:cNvPr id="43098" name="Rectangle 17"/>
            <p:cNvSpPr>
              <a:spLocks noChangeArrowheads="1"/>
            </p:cNvSpPr>
            <p:nvPr/>
          </p:nvSpPr>
          <p:spPr bwMode="auto">
            <a:xfrm flipV="1">
              <a:off x="2665" y="1267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eEpoch</a:t>
              </a:r>
            </a:p>
          </p:txBody>
        </p:sp>
        <p:sp>
          <p:nvSpPr>
            <p:cNvPr id="43099" name="AutoShape 52"/>
            <p:cNvSpPr>
              <a:spLocks noChangeArrowheads="1"/>
            </p:cNvSpPr>
            <p:nvPr/>
          </p:nvSpPr>
          <p:spPr bwMode="auto">
            <a:xfrm>
              <a:off x="2724" y="1757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43046" name="Line 49"/>
          <p:cNvSpPr>
            <a:spLocks noChangeShapeType="1"/>
          </p:cNvSpPr>
          <p:nvPr/>
        </p:nvSpPr>
        <p:spPr bwMode="auto">
          <a:xfrm flipH="1" flipV="1">
            <a:off x="1897063" y="3752850"/>
            <a:ext cx="0" cy="296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7" name="Line 8"/>
          <p:cNvSpPr>
            <a:spLocks noChangeShapeType="1"/>
          </p:cNvSpPr>
          <p:nvPr/>
        </p:nvSpPr>
        <p:spPr bwMode="auto">
          <a:xfrm flipH="1">
            <a:off x="6605588" y="3435350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3048" name="Group 20"/>
          <p:cNvGrpSpPr>
            <a:grpSpLocks/>
          </p:cNvGrpSpPr>
          <p:nvPr/>
        </p:nvGrpSpPr>
        <p:grpSpPr bwMode="auto">
          <a:xfrm rot="5400000" flipH="1">
            <a:off x="5619750" y="2168525"/>
            <a:ext cx="538163" cy="1979613"/>
            <a:chOff x="1707" y="2541"/>
            <a:chExt cx="156" cy="530"/>
          </a:xfrm>
        </p:grpSpPr>
        <p:sp>
          <p:nvSpPr>
            <p:cNvPr id="43096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9" name="Line 40"/>
          <p:cNvSpPr>
            <a:spLocks noChangeShapeType="1"/>
          </p:cNvSpPr>
          <p:nvPr/>
        </p:nvSpPr>
        <p:spPr bwMode="auto">
          <a:xfrm rot="16200000" flipH="1">
            <a:off x="6679407" y="2902743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3050" name="Group 20"/>
          <p:cNvGrpSpPr>
            <a:grpSpLocks/>
          </p:cNvGrpSpPr>
          <p:nvPr/>
        </p:nvGrpSpPr>
        <p:grpSpPr bwMode="auto">
          <a:xfrm rot="16200000" flipH="1">
            <a:off x="5114925" y="3216275"/>
            <a:ext cx="509588" cy="255588"/>
            <a:chOff x="1707" y="2541"/>
            <a:chExt cx="156" cy="530"/>
          </a:xfrm>
        </p:grpSpPr>
        <p:sp>
          <p:nvSpPr>
            <p:cNvPr id="43094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Line 22"/>
            <p:cNvSpPr>
              <a:spLocks noChangeShapeType="1"/>
            </p:cNvSpPr>
            <p:nvPr/>
          </p:nvSpPr>
          <p:spPr bwMode="auto">
            <a:xfrm rot="5400000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51" name="Line 8"/>
          <p:cNvSpPr>
            <a:spLocks noChangeShapeType="1"/>
          </p:cNvSpPr>
          <p:nvPr/>
        </p:nvSpPr>
        <p:spPr bwMode="auto">
          <a:xfrm flipH="1">
            <a:off x="5240338" y="30956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52" name="Line 8"/>
          <p:cNvSpPr>
            <a:spLocks noChangeShapeType="1"/>
          </p:cNvSpPr>
          <p:nvPr/>
        </p:nvSpPr>
        <p:spPr bwMode="auto">
          <a:xfrm flipH="1">
            <a:off x="1671638" y="3071813"/>
            <a:ext cx="274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53" name="Line 23"/>
          <p:cNvSpPr>
            <a:spLocks noChangeShapeType="1"/>
          </p:cNvSpPr>
          <p:nvPr/>
        </p:nvSpPr>
        <p:spPr bwMode="auto">
          <a:xfrm rot="5400000">
            <a:off x="2426494" y="2670969"/>
            <a:ext cx="0" cy="399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4" name="Line 15"/>
          <p:cNvSpPr>
            <a:spLocks noChangeShapeType="1"/>
          </p:cNvSpPr>
          <p:nvPr/>
        </p:nvSpPr>
        <p:spPr bwMode="auto">
          <a:xfrm flipH="1" flipV="1">
            <a:off x="434975" y="2655888"/>
            <a:ext cx="0" cy="2008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5" name="Line 8"/>
          <p:cNvSpPr>
            <a:spLocks noChangeShapeType="1"/>
          </p:cNvSpPr>
          <p:nvPr/>
        </p:nvSpPr>
        <p:spPr bwMode="auto">
          <a:xfrm flipH="1">
            <a:off x="430213" y="266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1" name="Oval 37"/>
          <p:cNvSpPr>
            <a:spLocks noChangeArrowheads="1"/>
          </p:cNvSpPr>
          <p:nvPr/>
        </p:nvSpPr>
        <p:spPr bwMode="auto">
          <a:xfrm>
            <a:off x="1747838" y="3470275"/>
            <a:ext cx="2873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+4</a:t>
            </a:r>
          </a:p>
        </p:txBody>
      </p:sp>
      <p:sp>
        <p:nvSpPr>
          <p:cNvPr id="43062" name="Line 8"/>
          <p:cNvSpPr>
            <a:spLocks noChangeShapeType="1"/>
          </p:cNvSpPr>
          <p:nvPr/>
        </p:nvSpPr>
        <p:spPr bwMode="auto">
          <a:xfrm>
            <a:off x="1044575" y="4044950"/>
            <a:ext cx="839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3" name="Line 23"/>
          <p:cNvSpPr>
            <a:spLocks noChangeShapeType="1"/>
          </p:cNvSpPr>
          <p:nvPr/>
        </p:nvSpPr>
        <p:spPr bwMode="auto">
          <a:xfrm rot="16200000" flipV="1">
            <a:off x="2850357" y="2915443"/>
            <a:ext cx="0" cy="3160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64" name="Line 30"/>
          <p:cNvSpPr>
            <a:spLocks noChangeShapeType="1"/>
          </p:cNvSpPr>
          <p:nvPr/>
        </p:nvSpPr>
        <p:spPr bwMode="auto">
          <a:xfrm flipH="1" flipV="1">
            <a:off x="8632825" y="3298825"/>
            <a:ext cx="0" cy="735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5" name="Line 35"/>
          <p:cNvSpPr>
            <a:spLocks noChangeShapeType="1"/>
          </p:cNvSpPr>
          <p:nvPr/>
        </p:nvSpPr>
        <p:spPr bwMode="auto">
          <a:xfrm flipH="1" flipV="1">
            <a:off x="8428038" y="3303588"/>
            <a:ext cx="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3066" name="Group 79"/>
          <p:cNvGrpSpPr>
            <a:grpSpLocks/>
          </p:cNvGrpSpPr>
          <p:nvPr/>
        </p:nvGrpSpPr>
        <p:grpSpPr bwMode="auto">
          <a:xfrm>
            <a:off x="7481888" y="3211513"/>
            <a:ext cx="452437" cy="933450"/>
            <a:chOff x="135" y="3229"/>
            <a:chExt cx="285" cy="588"/>
          </a:xfrm>
        </p:grpSpPr>
        <p:sp>
          <p:nvSpPr>
            <p:cNvPr id="43088" name="Rectangle 17"/>
            <p:cNvSpPr>
              <a:spLocks noChangeArrowheads="1"/>
            </p:cNvSpPr>
            <p:nvPr/>
          </p:nvSpPr>
          <p:spPr bwMode="auto">
            <a:xfrm>
              <a:off x="135" y="3229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>
                  <a:solidFill>
                    <a:srgbClr val="FF0000"/>
                  </a:solidFill>
                </a:rPr>
                <a:t>cr</a:t>
              </a:r>
            </a:p>
          </p:txBody>
        </p:sp>
        <p:sp>
          <p:nvSpPr>
            <p:cNvPr id="43089" name="AutoShape 53"/>
            <p:cNvSpPr>
              <a:spLocks noChangeArrowheads="1"/>
            </p:cNvSpPr>
            <p:nvPr/>
          </p:nvSpPr>
          <p:spPr bwMode="auto">
            <a:xfrm>
              <a:off x="202" y="3710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3067" name="Line 8"/>
          <p:cNvSpPr>
            <a:spLocks noChangeShapeType="1"/>
          </p:cNvSpPr>
          <p:nvPr/>
        </p:nvSpPr>
        <p:spPr bwMode="auto">
          <a:xfrm flipH="1">
            <a:off x="6605588" y="3854450"/>
            <a:ext cx="868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8" name="Line 19"/>
          <p:cNvSpPr>
            <a:spLocks noChangeShapeType="1"/>
          </p:cNvSpPr>
          <p:nvPr/>
        </p:nvSpPr>
        <p:spPr bwMode="auto">
          <a:xfrm rot="5400000">
            <a:off x="7370763" y="3944937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9" name="Line 8"/>
          <p:cNvSpPr>
            <a:spLocks noChangeShapeType="1"/>
          </p:cNvSpPr>
          <p:nvPr/>
        </p:nvSpPr>
        <p:spPr bwMode="auto">
          <a:xfrm flipH="1">
            <a:off x="7920038" y="3663950"/>
            <a:ext cx="18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70" name="Line 8"/>
          <p:cNvSpPr>
            <a:spLocks noChangeShapeType="1"/>
          </p:cNvSpPr>
          <p:nvPr/>
        </p:nvSpPr>
        <p:spPr bwMode="auto">
          <a:xfrm flipH="1">
            <a:off x="7920038" y="3854450"/>
            <a:ext cx="511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71" name="Line 8"/>
          <p:cNvSpPr>
            <a:spLocks noChangeShapeType="1"/>
          </p:cNvSpPr>
          <p:nvPr/>
        </p:nvSpPr>
        <p:spPr bwMode="auto">
          <a:xfrm flipH="1" flipV="1">
            <a:off x="7929563" y="4035425"/>
            <a:ext cx="712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3073" name="Group 20"/>
          <p:cNvGrpSpPr>
            <a:grpSpLocks/>
          </p:cNvGrpSpPr>
          <p:nvPr/>
        </p:nvGrpSpPr>
        <p:grpSpPr bwMode="auto">
          <a:xfrm rot="5400000">
            <a:off x="6067425" y="4187825"/>
            <a:ext cx="1862138" cy="1779588"/>
            <a:chOff x="1707" y="2541"/>
            <a:chExt cx="156" cy="530"/>
          </a:xfrm>
        </p:grpSpPr>
        <p:sp>
          <p:nvSpPr>
            <p:cNvPr id="43086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Line 22"/>
            <p:cNvSpPr>
              <a:spLocks noChangeShapeType="1"/>
            </p:cNvSpPr>
            <p:nvPr/>
          </p:nvSpPr>
          <p:spPr bwMode="auto">
            <a:xfrm rot="5400000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111" name="Line 27"/>
          <p:cNvSpPr>
            <a:spLocks noChangeShapeType="1"/>
          </p:cNvSpPr>
          <p:nvPr/>
        </p:nvSpPr>
        <p:spPr bwMode="auto">
          <a:xfrm>
            <a:off x="3665538" y="3522663"/>
            <a:ext cx="0" cy="161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2" name="Line 28"/>
          <p:cNvSpPr>
            <a:spLocks noChangeShapeType="1"/>
          </p:cNvSpPr>
          <p:nvPr/>
        </p:nvSpPr>
        <p:spPr bwMode="auto">
          <a:xfrm flipH="1">
            <a:off x="3824288" y="3690938"/>
            <a:ext cx="0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3" name="Rectangle 17"/>
          <p:cNvSpPr>
            <a:spLocks noChangeArrowheads="1"/>
          </p:cNvSpPr>
          <p:nvPr/>
        </p:nvSpPr>
        <p:spPr bwMode="auto">
          <a:xfrm>
            <a:off x="3328988" y="5135563"/>
            <a:ext cx="2881312" cy="5905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scoreboard</a:t>
            </a:r>
          </a:p>
        </p:txBody>
      </p:sp>
      <p:sp>
        <p:nvSpPr>
          <p:cNvPr id="43114" name="Line 28"/>
          <p:cNvSpPr>
            <a:spLocks noChangeShapeType="1"/>
          </p:cNvSpPr>
          <p:nvPr/>
        </p:nvSpPr>
        <p:spPr bwMode="auto">
          <a:xfrm flipH="1">
            <a:off x="3462338" y="4233863"/>
            <a:ext cx="0" cy="904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6" name="Line 31"/>
          <p:cNvSpPr>
            <a:spLocks noChangeShapeType="1"/>
          </p:cNvSpPr>
          <p:nvPr/>
        </p:nvSpPr>
        <p:spPr bwMode="auto">
          <a:xfrm flipH="1" flipV="1">
            <a:off x="4679950" y="4764088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7" name="Line 31"/>
          <p:cNvSpPr>
            <a:spLocks noChangeShapeType="1"/>
          </p:cNvSpPr>
          <p:nvPr/>
        </p:nvSpPr>
        <p:spPr bwMode="auto">
          <a:xfrm flipH="1" flipV="1">
            <a:off x="6118225" y="5716588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1" name="AutoShape 10"/>
          <p:cNvSpPr>
            <a:spLocks noChangeArrowheads="1"/>
          </p:cNvSpPr>
          <p:nvPr/>
        </p:nvSpPr>
        <p:spPr bwMode="auto">
          <a:xfrm flipH="1">
            <a:off x="3817938" y="2781300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3952876" y="2438400"/>
            <a:ext cx="9524" cy="35242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Arrow Connector 96"/>
          <p:cNvCxnSpPr>
            <a:endCxn id="91" idx="0"/>
          </p:cNvCxnSpPr>
          <p:nvPr/>
        </p:nvCxnSpPr>
        <p:spPr bwMode="auto">
          <a:xfrm>
            <a:off x="4095750" y="2428875"/>
            <a:ext cx="3175" cy="35242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0" name="Freeform 99"/>
          <p:cNvSpPr/>
          <p:nvPr/>
        </p:nvSpPr>
        <p:spPr bwMode="auto">
          <a:xfrm>
            <a:off x="4286250" y="2571750"/>
            <a:ext cx="2733675" cy="1133475"/>
          </a:xfrm>
          <a:custGeom>
            <a:avLst/>
            <a:gdLst>
              <a:gd name="connsiteX0" fmla="*/ 2724150 w 2733675"/>
              <a:gd name="connsiteY0" fmla="*/ 1133475 h 1133475"/>
              <a:gd name="connsiteX1" fmla="*/ 2733675 w 2733675"/>
              <a:gd name="connsiteY1" fmla="*/ 0 h 1133475"/>
              <a:gd name="connsiteX2" fmla="*/ 0 w 2733675"/>
              <a:gd name="connsiteY2" fmla="*/ 9525 h 1133475"/>
              <a:gd name="connsiteX3" fmla="*/ 0 w 2733675"/>
              <a:gd name="connsiteY3" fmla="*/ 2190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675" h="1133475">
                <a:moveTo>
                  <a:pt x="2724150" y="1133475"/>
                </a:moveTo>
                <a:lnTo>
                  <a:pt x="2733675" y="0"/>
                </a:lnTo>
                <a:lnTo>
                  <a:pt x="0" y="9525"/>
                </a:lnTo>
                <a:lnTo>
                  <a:pt x="0" y="21907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1" name="Slide Number Placeholder 10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4" name="Date Placeholder 9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96" name="Footer Placeholder 9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Sort of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information is needed?</a:t>
            </a:r>
          </a:p>
          <a:p>
            <a:endParaRPr lang="en-US" dirty="0" smtClean="0"/>
          </a:p>
          <a:p>
            <a:r>
              <a:rPr lang="en-US" dirty="0" smtClean="0"/>
              <a:t>Does anything need to be done to the pipeline?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Three Stage Pipeline Bypass (2)</a:t>
            </a:r>
          </a:p>
        </p:txBody>
      </p:sp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608013" y="3344863"/>
            <a:ext cx="452437" cy="9445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PC</a:t>
            </a:r>
          </a:p>
        </p:txBody>
      </p:sp>
      <p:sp>
        <p:nvSpPr>
          <p:cNvPr id="55299" name="Rectangle 17"/>
          <p:cNvSpPr>
            <a:spLocks noChangeArrowheads="1"/>
          </p:cNvSpPr>
          <p:nvPr/>
        </p:nvSpPr>
        <p:spPr bwMode="auto">
          <a:xfrm>
            <a:off x="1071563" y="4879975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43012" name="Rectangle 17"/>
          <p:cNvSpPr>
            <a:spLocks noChangeArrowheads="1"/>
          </p:cNvSpPr>
          <p:nvPr/>
        </p:nvSpPr>
        <p:spPr bwMode="auto">
          <a:xfrm>
            <a:off x="2286000" y="335438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55301" name="Rectangle 17"/>
          <p:cNvSpPr>
            <a:spLocks noChangeArrowheads="1"/>
          </p:cNvSpPr>
          <p:nvPr/>
        </p:nvSpPr>
        <p:spPr bwMode="auto">
          <a:xfrm>
            <a:off x="3479800" y="1693863"/>
            <a:ext cx="5322888" cy="71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Register File</a:t>
            </a:r>
          </a:p>
        </p:txBody>
      </p:sp>
      <p:sp>
        <p:nvSpPr>
          <p:cNvPr id="43014" name="Rectangle 17"/>
          <p:cNvSpPr>
            <a:spLocks noChangeArrowheads="1"/>
          </p:cNvSpPr>
          <p:nvPr/>
        </p:nvSpPr>
        <p:spPr bwMode="auto">
          <a:xfrm>
            <a:off x="5500688" y="334803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55303" name="Rectangle 17"/>
          <p:cNvSpPr>
            <a:spLocks noChangeArrowheads="1"/>
          </p:cNvSpPr>
          <p:nvPr/>
        </p:nvSpPr>
        <p:spPr bwMode="auto">
          <a:xfrm>
            <a:off x="6599238" y="4851400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3387725" y="4233863"/>
            <a:ext cx="1042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37025" y="393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978275" y="40846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Line 14"/>
          <p:cNvSpPr>
            <a:spLocks noChangeShapeType="1"/>
          </p:cNvSpPr>
          <p:nvPr/>
        </p:nvSpPr>
        <p:spPr bwMode="auto">
          <a:xfrm flipH="1" flipV="1">
            <a:off x="4143374" y="2409824"/>
            <a:ext cx="3174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Line 15"/>
          <p:cNvSpPr>
            <a:spLocks noChangeShapeType="1"/>
          </p:cNvSpPr>
          <p:nvPr/>
        </p:nvSpPr>
        <p:spPr bwMode="auto">
          <a:xfrm flipV="1">
            <a:off x="3968749" y="2419350"/>
            <a:ext cx="3176" cy="16636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Line 8"/>
          <p:cNvSpPr>
            <a:spLocks noChangeShapeType="1"/>
          </p:cNvSpPr>
          <p:nvPr/>
        </p:nvSpPr>
        <p:spPr bwMode="auto">
          <a:xfrm rot="5400000">
            <a:off x="857250" y="4457701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Line 8"/>
          <p:cNvSpPr>
            <a:spLocks noChangeShapeType="1"/>
          </p:cNvSpPr>
          <p:nvPr/>
        </p:nvSpPr>
        <p:spPr bwMode="auto">
          <a:xfrm rot="5400000">
            <a:off x="1548607" y="4541044"/>
            <a:ext cx="658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Line 19"/>
          <p:cNvSpPr>
            <a:spLocks noChangeShapeType="1"/>
          </p:cNvSpPr>
          <p:nvPr/>
        </p:nvSpPr>
        <p:spPr bwMode="auto">
          <a:xfrm rot="16200000" flipV="1">
            <a:off x="2085182" y="4004468"/>
            <a:ext cx="0" cy="423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591300" y="4003675"/>
            <a:ext cx="247650" cy="841375"/>
            <a:chOff x="1707" y="2541"/>
            <a:chExt cx="156" cy="530"/>
          </a:xfrm>
        </p:grpSpPr>
        <p:sp>
          <p:nvSpPr>
            <p:cNvPr id="43108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25" name="Line 8"/>
          <p:cNvSpPr>
            <a:spLocks noChangeShapeType="1"/>
          </p:cNvSpPr>
          <p:nvPr/>
        </p:nvSpPr>
        <p:spPr bwMode="auto">
          <a:xfrm flipH="1">
            <a:off x="3382963" y="35147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Line 8"/>
          <p:cNvSpPr>
            <a:spLocks noChangeShapeType="1"/>
          </p:cNvSpPr>
          <p:nvPr/>
        </p:nvSpPr>
        <p:spPr bwMode="auto">
          <a:xfrm flipH="1">
            <a:off x="3376613" y="370046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Line 27"/>
          <p:cNvSpPr>
            <a:spLocks noChangeShapeType="1"/>
          </p:cNvSpPr>
          <p:nvPr/>
        </p:nvSpPr>
        <p:spPr bwMode="auto">
          <a:xfrm flipV="1">
            <a:off x="3665537" y="2428874"/>
            <a:ext cx="1587" cy="1089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Line 28"/>
          <p:cNvSpPr>
            <a:spLocks noChangeShapeType="1"/>
          </p:cNvSpPr>
          <p:nvPr/>
        </p:nvSpPr>
        <p:spPr bwMode="auto">
          <a:xfrm flipV="1">
            <a:off x="3824288" y="2419350"/>
            <a:ext cx="4762" cy="1270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AutoShape 10"/>
          <p:cNvSpPr>
            <a:spLocks noChangeArrowheads="1"/>
          </p:cNvSpPr>
          <p:nvPr/>
        </p:nvSpPr>
        <p:spPr bwMode="auto">
          <a:xfrm rot="10800000" flipH="1">
            <a:off x="8266113" y="3067050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43030" name="Line 30"/>
          <p:cNvSpPr>
            <a:spLocks noChangeShapeType="1"/>
          </p:cNvSpPr>
          <p:nvPr/>
        </p:nvSpPr>
        <p:spPr bwMode="auto">
          <a:xfrm flipV="1">
            <a:off x="7261225" y="4060825"/>
            <a:ext cx="0" cy="785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31"/>
          <p:cNvSpPr>
            <a:spLocks noChangeShapeType="1"/>
          </p:cNvSpPr>
          <p:nvPr/>
        </p:nvSpPr>
        <p:spPr bwMode="auto">
          <a:xfrm flipH="1" flipV="1">
            <a:off x="8534400" y="2409824"/>
            <a:ext cx="12700" cy="646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8"/>
          <p:cNvSpPr>
            <a:spLocks noChangeShapeType="1"/>
          </p:cNvSpPr>
          <p:nvPr/>
        </p:nvSpPr>
        <p:spPr bwMode="auto">
          <a:xfrm flipH="1">
            <a:off x="6605588" y="3702050"/>
            <a:ext cx="868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Line 33"/>
          <p:cNvSpPr>
            <a:spLocks noChangeShapeType="1"/>
          </p:cNvSpPr>
          <p:nvPr/>
        </p:nvSpPr>
        <p:spPr bwMode="auto">
          <a:xfrm flipV="1">
            <a:off x="8101012" y="2409824"/>
            <a:ext cx="14287" cy="1262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AutoShape 10"/>
          <p:cNvSpPr>
            <a:spLocks noChangeArrowheads="1"/>
          </p:cNvSpPr>
          <p:nvPr/>
        </p:nvSpPr>
        <p:spPr bwMode="auto">
          <a:xfrm rot="-5400000" flipH="1" flipV="1">
            <a:off x="1083469" y="3347244"/>
            <a:ext cx="5619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43035" name="Line 40"/>
          <p:cNvSpPr>
            <a:spLocks noChangeShapeType="1"/>
          </p:cNvSpPr>
          <p:nvPr/>
        </p:nvSpPr>
        <p:spPr bwMode="auto">
          <a:xfrm rot="16200000" flipH="1">
            <a:off x="1154907" y="3359943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Line 41"/>
          <p:cNvSpPr>
            <a:spLocks noChangeShapeType="1"/>
          </p:cNvSpPr>
          <p:nvPr/>
        </p:nvSpPr>
        <p:spPr bwMode="auto">
          <a:xfrm rot="-5400000">
            <a:off x="1620044" y="3479006"/>
            <a:ext cx="3175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Line 45"/>
          <p:cNvSpPr>
            <a:spLocks noChangeShapeType="1"/>
          </p:cNvSpPr>
          <p:nvPr/>
        </p:nvSpPr>
        <p:spPr bwMode="auto">
          <a:xfrm rot="16200000" flipH="1">
            <a:off x="1569244" y="3251994"/>
            <a:ext cx="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8" name="Line 46"/>
          <p:cNvSpPr>
            <a:spLocks noChangeShapeType="1"/>
          </p:cNvSpPr>
          <p:nvPr/>
        </p:nvSpPr>
        <p:spPr bwMode="auto">
          <a:xfrm flipH="1" flipV="1">
            <a:off x="1666875" y="3051175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9" name="Line 8"/>
          <p:cNvSpPr>
            <a:spLocks noChangeShapeType="1"/>
          </p:cNvSpPr>
          <p:nvPr/>
        </p:nvSpPr>
        <p:spPr bwMode="auto">
          <a:xfrm>
            <a:off x="4887913" y="4108450"/>
            <a:ext cx="62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40" name="AutoShape 52"/>
          <p:cNvSpPr>
            <a:spLocks noChangeArrowheads="1"/>
          </p:cNvSpPr>
          <p:nvPr/>
        </p:nvSpPr>
        <p:spPr bwMode="auto">
          <a:xfrm>
            <a:off x="701675" y="412273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4433888" y="3840163"/>
            <a:ext cx="452437" cy="933450"/>
            <a:chOff x="135" y="3229"/>
            <a:chExt cx="285" cy="588"/>
          </a:xfrm>
        </p:grpSpPr>
        <p:sp>
          <p:nvSpPr>
            <p:cNvPr id="43106" name="Rectangle 17"/>
            <p:cNvSpPr>
              <a:spLocks noChangeArrowheads="1"/>
            </p:cNvSpPr>
            <p:nvPr/>
          </p:nvSpPr>
          <p:spPr bwMode="auto">
            <a:xfrm>
              <a:off x="135" y="3229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itr</a:t>
              </a:r>
            </a:p>
          </p:txBody>
        </p:sp>
        <p:sp>
          <p:nvSpPr>
            <p:cNvPr id="43107" name="AutoShape 53"/>
            <p:cNvSpPr>
              <a:spLocks noChangeArrowheads="1"/>
            </p:cNvSpPr>
            <p:nvPr/>
          </p:nvSpPr>
          <p:spPr bwMode="auto">
            <a:xfrm>
              <a:off x="202" y="3710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 rot="5400000" flipH="1">
            <a:off x="1171575" y="2559050"/>
            <a:ext cx="395288" cy="598488"/>
            <a:chOff x="1707" y="2541"/>
            <a:chExt cx="156" cy="530"/>
          </a:xfrm>
        </p:grpSpPr>
        <p:sp>
          <p:nvSpPr>
            <p:cNvPr id="43104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5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427538" y="2814638"/>
            <a:ext cx="452437" cy="933450"/>
            <a:chOff x="137" y="2595"/>
            <a:chExt cx="285" cy="588"/>
          </a:xfrm>
        </p:grpSpPr>
        <p:sp>
          <p:nvSpPr>
            <p:cNvPr id="43102" name="Rectangle 17"/>
            <p:cNvSpPr>
              <a:spLocks noChangeArrowheads="1"/>
            </p:cNvSpPr>
            <p:nvPr/>
          </p:nvSpPr>
          <p:spPr bwMode="auto">
            <a:xfrm flipV="1">
              <a:off x="137" y="2595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nextPC</a:t>
              </a:r>
            </a:p>
          </p:txBody>
        </p:sp>
        <p:sp>
          <p:nvSpPr>
            <p:cNvPr id="43103" name="AutoShape 53"/>
            <p:cNvSpPr>
              <a:spLocks noChangeArrowheads="1"/>
            </p:cNvSpPr>
            <p:nvPr/>
          </p:nvSpPr>
          <p:spPr bwMode="auto">
            <a:xfrm>
              <a:off x="204" y="3069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727075" y="2039938"/>
            <a:ext cx="338138" cy="944562"/>
            <a:chOff x="680" y="1285"/>
            <a:chExt cx="285" cy="595"/>
          </a:xfrm>
        </p:grpSpPr>
        <p:sp>
          <p:nvSpPr>
            <p:cNvPr id="43100" name="Rectangle 17"/>
            <p:cNvSpPr>
              <a:spLocks noChangeArrowheads="1"/>
            </p:cNvSpPr>
            <p:nvPr/>
          </p:nvSpPr>
          <p:spPr bwMode="auto">
            <a:xfrm flipV="1">
              <a:off x="680" y="1285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fEpoch</a:t>
              </a:r>
            </a:p>
          </p:txBody>
        </p:sp>
        <p:sp>
          <p:nvSpPr>
            <p:cNvPr id="43101" name="AutoShape 52"/>
            <p:cNvSpPr>
              <a:spLocks noChangeArrowheads="1"/>
            </p:cNvSpPr>
            <p:nvPr/>
          </p:nvSpPr>
          <p:spPr bwMode="auto">
            <a:xfrm>
              <a:off x="739" y="1775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 rot="5400000">
            <a:off x="5864225" y="2625725"/>
            <a:ext cx="290513" cy="944563"/>
            <a:chOff x="2665" y="1267"/>
            <a:chExt cx="285" cy="595"/>
          </a:xfrm>
        </p:grpSpPr>
        <p:sp>
          <p:nvSpPr>
            <p:cNvPr id="43098" name="Rectangle 17"/>
            <p:cNvSpPr>
              <a:spLocks noChangeArrowheads="1"/>
            </p:cNvSpPr>
            <p:nvPr/>
          </p:nvSpPr>
          <p:spPr bwMode="auto">
            <a:xfrm flipV="1">
              <a:off x="2665" y="1267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eEpoch</a:t>
              </a:r>
            </a:p>
          </p:txBody>
        </p:sp>
        <p:sp>
          <p:nvSpPr>
            <p:cNvPr id="43099" name="AutoShape 52"/>
            <p:cNvSpPr>
              <a:spLocks noChangeArrowheads="1"/>
            </p:cNvSpPr>
            <p:nvPr/>
          </p:nvSpPr>
          <p:spPr bwMode="auto">
            <a:xfrm>
              <a:off x="2724" y="1757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43046" name="Line 49"/>
          <p:cNvSpPr>
            <a:spLocks noChangeShapeType="1"/>
          </p:cNvSpPr>
          <p:nvPr/>
        </p:nvSpPr>
        <p:spPr bwMode="auto">
          <a:xfrm flipH="1" flipV="1">
            <a:off x="1897063" y="3752850"/>
            <a:ext cx="0" cy="296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7" name="Line 8"/>
          <p:cNvSpPr>
            <a:spLocks noChangeShapeType="1"/>
          </p:cNvSpPr>
          <p:nvPr/>
        </p:nvSpPr>
        <p:spPr bwMode="auto">
          <a:xfrm flipH="1">
            <a:off x="6605588" y="3435350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 rot="5400000" flipH="1">
            <a:off x="5619750" y="2168525"/>
            <a:ext cx="538163" cy="1979613"/>
            <a:chOff x="1707" y="2541"/>
            <a:chExt cx="156" cy="530"/>
          </a:xfrm>
        </p:grpSpPr>
        <p:sp>
          <p:nvSpPr>
            <p:cNvPr id="43096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9" name="Line 40"/>
          <p:cNvSpPr>
            <a:spLocks noChangeShapeType="1"/>
          </p:cNvSpPr>
          <p:nvPr/>
        </p:nvSpPr>
        <p:spPr bwMode="auto">
          <a:xfrm rot="16200000" flipH="1">
            <a:off x="6679407" y="2902743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 rot="16200000" flipH="1">
            <a:off x="5114925" y="3216275"/>
            <a:ext cx="509588" cy="255588"/>
            <a:chOff x="1707" y="2541"/>
            <a:chExt cx="156" cy="530"/>
          </a:xfrm>
        </p:grpSpPr>
        <p:sp>
          <p:nvSpPr>
            <p:cNvPr id="43094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Line 22"/>
            <p:cNvSpPr>
              <a:spLocks noChangeShapeType="1"/>
            </p:cNvSpPr>
            <p:nvPr/>
          </p:nvSpPr>
          <p:spPr bwMode="auto">
            <a:xfrm rot="5400000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51" name="Line 8"/>
          <p:cNvSpPr>
            <a:spLocks noChangeShapeType="1"/>
          </p:cNvSpPr>
          <p:nvPr/>
        </p:nvSpPr>
        <p:spPr bwMode="auto">
          <a:xfrm flipH="1">
            <a:off x="5240338" y="30956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52" name="Line 8"/>
          <p:cNvSpPr>
            <a:spLocks noChangeShapeType="1"/>
          </p:cNvSpPr>
          <p:nvPr/>
        </p:nvSpPr>
        <p:spPr bwMode="auto">
          <a:xfrm flipH="1">
            <a:off x="1671638" y="3071813"/>
            <a:ext cx="274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53" name="Line 23"/>
          <p:cNvSpPr>
            <a:spLocks noChangeShapeType="1"/>
          </p:cNvSpPr>
          <p:nvPr/>
        </p:nvSpPr>
        <p:spPr bwMode="auto">
          <a:xfrm rot="5400000">
            <a:off x="2426494" y="2670969"/>
            <a:ext cx="0" cy="399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4" name="Line 15"/>
          <p:cNvSpPr>
            <a:spLocks noChangeShapeType="1"/>
          </p:cNvSpPr>
          <p:nvPr/>
        </p:nvSpPr>
        <p:spPr bwMode="auto">
          <a:xfrm flipH="1" flipV="1">
            <a:off x="434975" y="2655888"/>
            <a:ext cx="0" cy="2008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5" name="Line 8"/>
          <p:cNvSpPr>
            <a:spLocks noChangeShapeType="1"/>
          </p:cNvSpPr>
          <p:nvPr/>
        </p:nvSpPr>
        <p:spPr bwMode="auto">
          <a:xfrm flipH="1">
            <a:off x="430213" y="266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1" name="Oval 37"/>
          <p:cNvSpPr>
            <a:spLocks noChangeArrowheads="1"/>
          </p:cNvSpPr>
          <p:nvPr/>
        </p:nvSpPr>
        <p:spPr bwMode="auto">
          <a:xfrm>
            <a:off x="1747838" y="3470275"/>
            <a:ext cx="287337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+4</a:t>
            </a:r>
          </a:p>
        </p:txBody>
      </p:sp>
      <p:sp>
        <p:nvSpPr>
          <p:cNvPr id="43062" name="Line 8"/>
          <p:cNvSpPr>
            <a:spLocks noChangeShapeType="1"/>
          </p:cNvSpPr>
          <p:nvPr/>
        </p:nvSpPr>
        <p:spPr bwMode="auto">
          <a:xfrm>
            <a:off x="1044575" y="4044950"/>
            <a:ext cx="839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3" name="Line 23"/>
          <p:cNvSpPr>
            <a:spLocks noChangeShapeType="1"/>
          </p:cNvSpPr>
          <p:nvPr/>
        </p:nvSpPr>
        <p:spPr bwMode="auto">
          <a:xfrm rot="16200000" flipV="1">
            <a:off x="2850357" y="2915443"/>
            <a:ext cx="0" cy="3160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64" name="Line 30"/>
          <p:cNvSpPr>
            <a:spLocks noChangeShapeType="1"/>
          </p:cNvSpPr>
          <p:nvPr/>
        </p:nvSpPr>
        <p:spPr bwMode="auto">
          <a:xfrm flipH="1" flipV="1">
            <a:off x="8632825" y="3298825"/>
            <a:ext cx="0" cy="735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5" name="Line 35"/>
          <p:cNvSpPr>
            <a:spLocks noChangeShapeType="1"/>
          </p:cNvSpPr>
          <p:nvPr/>
        </p:nvSpPr>
        <p:spPr bwMode="auto">
          <a:xfrm flipH="1" flipV="1">
            <a:off x="8428038" y="3303588"/>
            <a:ext cx="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7481888" y="3211513"/>
            <a:ext cx="452437" cy="933450"/>
            <a:chOff x="135" y="3229"/>
            <a:chExt cx="285" cy="588"/>
          </a:xfrm>
        </p:grpSpPr>
        <p:sp>
          <p:nvSpPr>
            <p:cNvPr id="43088" name="Rectangle 17"/>
            <p:cNvSpPr>
              <a:spLocks noChangeArrowheads="1"/>
            </p:cNvSpPr>
            <p:nvPr/>
          </p:nvSpPr>
          <p:spPr bwMode="auto">
            <a:xfrm>
              <a:off x="135" y="3229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>
                  <a:solidFill>
                    <a:srgbClr val="FF0000"/>
                  </a:solidFill>
                </a:rPr>
                <a:t>cr</a:t>
              </a:r>
            </a:p>
          </p:txBody>
        </p:sp>
        <p:sp>
          <p:nvSpPr>
            <p:cNvPr id="43089" name="AutoShape 53"/>
            <p:cNvSpPr>
              <a:spLocks noChangeArrowheads="1"/>
            </p:cNvSpPr>
            <p:nvPr/>
          </p:nvSpPr>
          <p:spPr bwMode="auto">
            <a:xfrm>
              <a:off x="202" y="3710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3067" name="Line 8"/>
          <p:cNvSpPr>
            <a:spLocks noChangeShapeType="1"/>
          </p:cNvSpPr>
          <p:nvPr/>
        </p:nvSpPr>
        <p:spPr bwMode="auto">
          <a:xfrm flipH="1">
            <a:off x="6605588" y="3854450"/>
            <a:ext cx="868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8" name="Line 19"/>
          <p:cNvSpPr>
            <a:spLocks noChangeShapeType="1"/>
          </p:cNvSpPr>
          <p:nvPr/>
        </p:nvSpPr>
        <p:spPr bwMode="auto">
          <a:xfrm rot="5400000">
            <a:off x="7370763" y="3944937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69" name="Line 8"/>
          <p:cNvSpPr>
            <a:spLocks noChangeShapeType="1"/>
          </p:cNvSpPr>
          <p:nvPr/>
        </p:nvSpPr>
        <p:spPr bwMode="auto">
          <a:xfrm flipH="1">
            <a:off x="7920038" y="3663950"/>
            <a:ext cx="18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70" name="Line 8"/>
          <p:cNvSpPr>
            <a:spLocks noChangeShapeType="1"/>
          </p:cNvSpPr>
          <p:nvPr/>
        </p:nvSpPr>
        <p:spPr bwMode="auto">
          <a:xfrm flipH="1">
            <a:off x="7920038" y="3854450"/>
            <a:ext cx="511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71" name="Line 8"/>
          <p:cNvSpPr>
            <a:spLocks noChangeShapeType="1"/>
          </p:cNvSpPr>
          <p:nvPr/>
        </p:nvSpPr>
        <p:spPr bwMode="auto">
          <a:xfrm flipH="1" flipV="1">
            <a:off x="7929563" y="4035425"/>
            <a:ext cx="712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 rot="5400000">
            <a:off x="6067425" y="4187825"/>
            <a:ext cx="1862138" cy="1779588"/>
            <a:chOff x="1707" y="2541"/>
            <a:chExt cx="156" cy="530"/>
          </a:xfrm>
        </p:grpSpPr>
        <p:sp>
          <p:nvSpPr>
            <p:cNvPr id="43086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Line 22"/>
            <p:cNvSpPr>
              <a:spLocks noChangeShapeType="1"/>
            </p:cNvSpPr>
            <p:nvPr/>
          </p:nvSpPr>
          <p:spPr bwMode="auto">
            <a:xfrm rot="5400000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111" name="Line 27"/>
          <p:cNvSpPr>
            <a:spLocks noChangeShapeType="1"/>
          </p:cNvSpPr>
          <p:nvPr/>
        </p:nvSpPr>
        <p:spPr bwMode="auto">
          <a:xfrm>
            <a:off x="3665538" y="3522663"/>
            <a:ext cx="0" cy="161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2" name="Line 28"/>
          <p:cNvSpPr>
            <a:spLocks noChangeShapeType="1"/>
          </p:cNvSpPr>
          <p:nvPr/>
        </p:nvSpPr>
        <p:spPr bwMode="auto">
          <a:xfrm flipH="1">
            <a:off x="3824288" y="3690938"/>
            <a:ext cx="0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3" name="Rectangle 17"/>
          <p:cNvSpPr>
            <a:spLocks noChangeArrowheads="1"/>
          </p:cNvSpPr>
          <p:nvPr/>
        </p:nvSpPr>
        <p:spPr bwMode="auto">
          <a:xfrm>
            <a:off x="3328988" y="5135563"/>
            <a:ext cx="2881312" cy="5905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scoreboard</a:t>
            </a:r>
          </a:p>
        </p:txBody>
      </p:sp>
      <p:sp>
        <p:nvSpPr>
          <p:cNvPr id="43114" name="Line 28"/>
          <p:cNvSpPr>
            <a:spLocks noChangeShapeType="1"/>
          </p:cNvSpPr>
          <p:nvPr/>
        </p:nvSpPr>
        <p:spPr bwMode="auto">
          <a:xfrm flipH="1">
            <a:off x="3462338" y="4233863"/>
            <a:ext cx="0" cy="904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6" name="Line 31"/>
          <p:cNvSpPr>
            <a:spLocks noChangeShapeType="1"/>
          </p:cNvSpPr>
          <p:nvPr/>
        </p:nvSpPr>
        <p:spPr bwMode="auto">
          <a:xfrm flipH="1" flipV="1">
            <a:off x="4679950" y="4764088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117" name="Line 31"/>
          <p:cNvSpPr>
            <a:spLocks noChangeShapeType="1"/>
          </p:cNvSpPr>
          <p:nvPr/>
        </p:nvSpPr>
        <p:spPr bwMode="auto">
          <a:xfrm flipH="1" flipV="1">
            <a:off x="6118225" y="5716588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1" name="AutoShape 10"/>
          <p:cNvSpPr>
            <a:spLocks noChangeArrowheads="1"/>
          </p:cNvSpPr>
          <p:nvPr/>
        </p:nvSpPr>
        <p:spPr bwMode="auto">
          <a:xfrm rot="16200000" flipH="1">
            <a:off x="4894262" y="3962401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96" name="Freeform 95"/>
          <p:cNvSpPr/>
          <p:nvPr/>
        </p:nvSpPr>
        <p:spPr bwMode="auto">
          <a:xfrm>
            <a:off x="4981575" y="4029075"/>
            <a:ext cx="3124200" cy="457200"/>
          </a:xfrm>
          <a:custGeom>
            <a:avLst/>
            <a:gdLst>
              <a:gd name="connsiteX0" fmla="*/ 3124200 w 3124200"/>
              <a:gd name="connsiteY0" fmla="*/ 0 h 457200"/>
              <a:gd name="connsiteX1" fmla="*/ 3124200 w 3124200"/>
              <a:gd name="connsiteY1" fmla="*/ 457200 h 457200"/>
              <a:gd name="connsiteX2" fmla="*/ 0 w 3124200"/>
              <a:gd name="connsiteY2" fmla="*/ 447675 h 457200"/>
              <a:gd name="connsiteX3" fmla="*/ 0 w 3124200"/>
              <a:gd name="connsiteY3" fmla="*/ 190500 h 457200"/>
              <a:gd name="connsiteX4" fmla="*/ 66675 w 3124200"/>
              <a:gd name="connsiteY4" fmla="*/ 20002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0" h="457200">
                <a:moveTo>
                  <a:pt x="3124200" y="0"/>
                </a:moveTo>
                <a:lnTo>
                  <a:pt x="3124200" y="457200"/>
                </a:lnTo>
                <a:lnTo>
                  <a:pt x="0" y="447675"/>
                </a:lnTo>
                <a:lnTo>
                  <a:pt x="0" y="190500"/>
                </a:lnTo>
                <a:lnTo>
                  <a:pt x="66675" y="20002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93" name="Footer Placeholder 9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Sort of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information is needed?</a:t>
            </a:r>
          </a:p>
          <a:p>
            <a:endParaRPr lang="en-US" dirty="0" smtClean="0"/>
          </a:p>
          <a:p>
            <a:r>
              <a:rPr lang="en-US" dirty="0" smtClean="0"/>
              <a:t>Does anything need to be done to the pipeline?</a:t>
            </a:r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Need to ensure that data is never “lost”</a:t>
            </a:r>
          </a:p>
          <a:p>
            <a:pPr lvl="1"/>
            <a:r>
              <a:rPr lang="en-US" dirty="0" smtClean="0"/>
              <a:t>Conceptually, data needs to live until everyone who needs it has it</a:t>
            </a:r>
          </a:p>
          <a:p>
            <a:r>
              <a:rPr lang="en-US" dirty="0" smtClean="0"/>
              <a:t>Naming is important</a:t>
            </a:r>
          </a:p>
          <a:p>
            <a:pPr lvl="1"/>
            <a:r>
              <a:rPr lang="en-US" dirty="0" smtClean="0"/>
              <a:t>There can be different versions throughout the pipeline</a:t>
            </a:r>
          </a:p>
          <a:p>
            <a:r>
              <a:rPr lang="en-US" dirty="0" smtClean="0"/>
              <a:t>Bypassing once is logically straight forward</a:t>
            </a:r>
          </a:p>
          <a:p>
            <a:pPr lvl="1"/>
            <a:r>
              <a:rPr lang="en-US" dirty="0" smtClean="0"/>
              <a:t>But, not necessarily easy to implement</a:t>
            </a:r>
          </a:p>
          <a:p>
            <a:pPr lvl="1"/>
            <a:r>
              <a:rPr lang="en-US" dirty="0" smtClean="0"/>
              <a:t>What if you make a change to the pipeline structure?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elegant bypassing strategy is to rename registers</a:t>
            </a:r>
          </a:p>
          <a:p>
            <a:pPr lvl="1"/>
            <a:r>
              <a:rPr lang="en-US" dirty="0" smtClean="0"/>
              <a:t>Only need to look for one tag</a:t>
            </a:r>
          </a:p>
          <a:p>
            <a:pPr lvl="1"/>
            <a:r>
              <a:rPr lang="en-US" dirty="0" smtClean="0"/>
              <a:t>Eliminates complexity of bypassing for a specific pipeline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81050" y="1527175"/>
            <a:ext cx="7899400" cy="4651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Computer Architecture: A Constructive Approach</a:t>
            </a:r>
          </a:p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endParaRPr lang="en-US" sz="24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endParaRPr lang="en-US" sz="24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3600" dirty="0" smtClean="0">
                <a:solidFill>
                  <a:srgbClr val="660066"/>
                </a:solidFill>
              </a:rPr>
              <a:t>Branch Prediction - 1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7171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D4A223-D83A-4764-8A46-879382BB0BB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Our Original 2 Stage Pipeline</a:t>
            </a:r>
            <a:endParaRPr lang="en-US" sz="3200" dirty="0" smtClean="0"/>
          </a:p>
        </p:txBody>
      </p:sp>
      <p:sp>
        <p:nvSpPr>
          <p:cNvPr id="62" name="Rectangle 61"/>
          <p:cNvSpPr/>
          <p:nvPr/>
        </p:nvSpPr>
        <p:spPr bwMode="auto">
          <a:xfrm>
            <a:off x="2828109" y="1714471"/>
            <a:ext cx="77810" cy="3520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1074738" y="3256251"/>
            <a:ext cx="452437" cy="9445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PC</a:t>
            </a:r>
          </a:p>
        </p:txBody>
      </p:sp>
      <p:sp>
        <p:nvSpPr>
          <p:cNvPr id="55300" name="Rectangle 17"/>
          <p:cNvSpPr>
            <a:spLocks noChangeArrowheads="1"/>
          </p:cNvSpPr>
          <p:nvPr/>
        </p:nvSpPr>
        <p:spPr bwMode="auto">
          <a:xfrm>
            <a:off x="3648075" y="3265776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55301" name="Rectangle 17"/>
          <p:cNvSpPr>
            <a:spLocks noChangeArrowheads="1"/>
          </p:cNvSpPr>
          <p:nvPr/>
        </p:nvSpPr>
        <p:spPr bwMode="auto">
          <a:xfrm>
            <a:off x="5099050" y="1938626"/>
            <a:ext cx="3217863" cy="71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Register File</a:t>
            </a:r>
          </a:p>
        </p:txBody>
      </p:sp>
      <p:sp>
        <p:nvSpPr>
          <p:cNvPr id="55302" name="Rectangle 17"/>
          <p:cNvSpPr>
            <a:spLocks noChangeArrowheads="1"/>
          </p:cNvSpPr>
          <p:nvPr/>
        </p:nvSpPr>
        <p:spPr bwMode="auto">
          <a:xfrm>
            <a:off x="5967413" y="3259426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55303" name="Rectangle 17"/>
          <p:cNvSpPr>
            <a:spLocks noChangeArrowheads="1"/>
          </p:cNvSpPr>
          <p:nvPr/>
        </p:nvSpPr>
        <p:spPr bwMode="auto">
          <a:xfrm>
            <a:off x="7065963" y="4452829"/>
            <a:ext cx="1101725" cy="7822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Memory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654675" y="4034126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749800" y="3821401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6" name="Line 8"/>
          <p:cNvSpPr>
            <a:spLocks noChangeShapeType="1"/>
          </p:cNvSpPr>
          <p:nvPr/>
        </p:nvSpPr>
        <p:spPr bwMode="auto">
          <a:xfrm>
            <a:off x="5670550" y="3429288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8"/>
          <p:cNvSpPr>
            <a:spLocks noChangeShapeType="1"/>
          </p:cNvSpPr>
          <p:nvPr/>
        </p:nvSpPr>
        <p:spPr bwMode="auto">
          <a:xfrm>
            <a:off x="5511800" y="3615026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 flipV="1">
            <a:off x="5680075" y="2633951"/>
            <a:ext cx="0" cy="796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5521325" y="2653001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rot="16200000" flipV="1">
            <a:off x="2100263" y="3381663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299" name="Rectangle 17"/>
          <p:cNvSpPr>
            <a:spLocks noChangeArrowheads="1"/>
          </p:cNvSpPr>
          <p:nvPr/>
        </p:nvSpPr>
        <p:spPr bwMode="auto">
          <a:xfrm>
            <a:off x="1549400" y="4452434"/>
            <a:ext cx="1101725" cy="7826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Memory</a:t>
            </a:r>
          </a:p>
        </p:txBody>
      </p:sp>
      <p:sp>
        <p:nvSpPr>
          <p:cNvPr id="55310" name="Line 8"/>
          <p:cNvSpPr>
            <a:spLocks noChangeShapeType="1"/>
          </p:cNvSpPr>
          <p:nvPr/>
        </p:nvSpPr>
        <p:spPr bwMode="auto">
          <a:xfrm rot="5400000">
            <a:off x="1519634" y="4200417"/>
            <a:ext cx="5040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8"/>
          <p:cNvSpPr>
            <a:spLocks noChangeShapeType="1"/>
          </p:cNvSpPr>
          <p:nvPr/>
        </p:nvSpPr>
        <p:spPr bwMode="auto">
          <a:xfrm rot="5400000">
            <a:off x="2241323" y="4266475"/>
            <a:ext cx="360816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 rot="16200000" flipV="1">
            <a:off x="2545557" y="3963828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058025" y="3915063"/>
            <a:ext cx="247650" cy="537371"/>
            <a:chOff x="1707" y="2541"/>
            <a:chExt cx="156" cy="530"/>
          </a:xfrm>
        </p:grpSpPr>
        <p:sp>
          <p:nvSpPr>
            <p:cNvPr id="55355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56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5" name="Line 23"/>
          <p:cNvSpPr>
            <a:spLocks noChangeShapeType="1"/>
          </p:cNvSpPr>
          <p:nvPr/>
        </p:nvSpPr>
        <p:spPr bwMode="auto">
          <a:xfrm rot="16200000" flipV="1">
            <a:off x="4541044" y="3249107"/>
            <a:ext cx="0" cy="2239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24"/>
          <p:cNvSpPr>
            <a:spLocks noChangeShapeType="1"/>
          </p:cNvSpPr>
          <p:nvPr/>
        </p:nvSpPr>
        <p:spPr bwMode="auto">
          <a:xfrm flipV="1">
            <a:off x="5657850" y="4030951"/>
            <a:ext cx="0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8"/>
          <p:cNvSpPr>
            <a:spLocks noChangeShapeType="1"/>
          </p:cNvSpPr>
          <p:nvPr/>
        </p:nvSpPr>
        <p:spPr bwMode="auto">
          <a:xfrm flipH="1">
            <a:off x="4749800" y="3426112"/>
            <a:ext cx="468313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8"/>
          <p:cNvSpPr>
            <a:spLocks noChangeShapeType="1"/>
          </p:cNvSpPr>
          <p:nvPr/>
        </p:nvSpPr>
        <p:spPr bwMode="auto">
          <a:xfrm flipH="1">
            <a:off x="4749800" y="3611851"/>
            <a:ext cx="627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27"/>
          <p:cNvSpPr>
            <a:spLocks noChangeShapeType="1"/>
          </p:cNvSpPr>
          <p:nvPr/>
        </p:nvSpPr>
        <p:spPr bwMode="auto">
          <a:xfrm flipH="1" flipV="1">
            <a:off x="5208588" y="2653001"/>
            <a:ext cx="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28"/>
          <p:cNvSpPr>
            <a:spLocks noChangeShapeType="1"/>
          </p:cNvSpPr>
          <p:nvPr/>
        </p:nvSpPr>
        <p:spPr bwMode="auto">
          <a:xfrm flipH="1" flipV="1">
            <a:off x="5367338" y="2649826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AutoShape 10"/>
          <p:cNvSpPr>
            <a:spLocks noChangeArrowheads="1"/>
          </p:cNvSpPr>
          <p:nvPr/>
        </p:nvSpPr>
        <p:spPr bwMode="auto">
          <a:xfrm rot="10800000" flipH="1">
            <a:off x="7666038" y="2978438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55322" name="Line 30"/>
          <p:cNvSpPr>
            <a:spLocks noChangeShapeType="1"/>
          </p:cNvSpPr>
          <p:nvPr/>
        </p:nvSpPr>
        <p:spPr bwMode="auto">
          <a:xfrm flipH="1" flipV="1">
            <a:off x="8032750" y="3200687"/>
            <a:ext cx="0" cy="12469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3" name="Line 31"/>
          <p:cNvSpPr>
            <a:spLocks noChangeShapeType="1"/>
          </p:cNvSpPr>
          <p:nvPr/>
        </p:nvSpPr>
        <p:spPr bwMode="auto">
          <a:xfrm flipH="1" flipV="1">
            <a:off x="7947025" y="2646651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4" name="Line 8"/>
          <p:cNvSpPr>
            <a:spLocks noChangeShapeType="1"/>
          </p:cNvSpPr>
          <p:nvPr/>
        </p:nvSpPr>
        <p:spPr bwMode="auto">
          <a:xfrm flipH="1">
            <a:off x="7072313" y="36134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5" name="Line 33"/>
          <p:cNvSpPr>
            <a:spLocks noChangeShapeType="1"/>
          </p:cNvSpPr>
          <p:nvPr/>
        </p:nvSpPr>
        <p:spPr bwMode="auto">
          <a:xfrm flipH="1" flipV="1">
            <a:off x="7519988" y="2651413"/>
            <a:ext cx="0" cy="950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6" name="Line 8"/>
          <p:cNvSpPr>
            <a:spLocks noChangeShapeType="1"/>
          </p:cNvSpPr>
          <p:nvPr/>
        </p:nvSpPr>
        <p:spPr bwMode="auto">
          <a:xfrm flipH="1">
            <a:off x="7059613" y="3773776"/>
            <a:ext cx="776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7" name="Line 35"/>
          <p:cNvSpPr>
            <a:spLocks noChangeShapeType="1"/>
          </p:cNvSpPr>
          <p:nvPr/>
        </p:nvSpPr>
        <p:spPr bwMode="auto">
          <a:xfrm flipH="1" flipV="1">
            <a:off x="7827963" y="3214976"/>
            <a:ext cx="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8" name="AutoShape 10"/>
          <p:cNvSpPr>
            <a:spLocks noChangeArrowheads="1"/>
          </p:cNvSpPr>
          <p:nvPr/>
        </p:nvSpPr>
        <p:spPr bwMode="auto">
          <a:xfrm rot="16200000" flipH="1" flipV="1">
            <a:off x="1550194" y="3372932"/>
            <a:ext cx="5619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55329" name="Oval 37"/>
          <p:cNvSpPr>
            <a:spLocks noChangeArrowheads="1"/>
          </p:cNvSpPr>
          <p:nvPr/>
        </p:nvSpPr>
        <p:spPr bwMode="auto">
          <a:xfrm>
            <a:off x="2119313" y="3488026"/>
            <a:ext cx="426244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 err="1" smtClean="0"/>
              <a:t>pred</a:t>
            </a:r>
            <a:endParaRPr lang="en-US" sz="1200" dirty="0"/>
          </a:p>
        </p:txBody>
      </p:sp>
      <p:sp>
        <p:nvSpPr>
          <p:cNvPr id="55330" name="Line 8"/>
          <p:cNvSpPr>
            <a:spLocks noChangeShapeType="1"/>
          </p:cNvSpPr>
          <p:nvPr/>
        </p:nvSpPr>
        <p:spPr bwMode="auto">
          <a:xfrm rot="16200000" flipV="1">
            <a:off x="2156619" y="3868232"/>
            <a:ext cx="20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1" name="Line 40"/>
          <p:cNvSpPr>
            <a:spLocks noChangeShapeType="1"/>
          </p:cNvSpPr>
          <p:nvPr/>
        </p:nvSpPr>
        <p:spPr bwMode="auto">
          <a:xfrm rot="16200000" flipH="1">
            <a:off x="1621632" y="3385631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2" name="Line 41"/>
          <p:cNvSpPr>
            <a:spLocks noChangeShapeType="1"/>
          </p:cNvSpPr>
          <p:nvPr/>
        </p:nvSpPr>
        <p:spPr bwMode="auto">
          <a:xfrm rot="16200000" flipH="1">
            <a:off x="2028032" y="3547556"/>
            <a:ext cx="0" cy="182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3" name="Line 8"/>
          <p:cNvSpPr>
            <a:spLocks noChangeShapeType="1"/>
          </p:cNvSpPr>
          <p:nvPr/>
        </p:nvSpPr>
        <p:spPr bwMode="auto">
          <a:xfrm flipH="1">
            <a:off x="7065963" y="3427701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4" name="Line 43"/>
          <p:cNvSpPr>
            <a:spLocks noChangeShapeType="1"/>
          </p:cNvSpPr>
          <p:nvPr/>
        </p:nvSpPr>
        <p:spPr bwMode="auto">
          <a:xfrm flipH="1" flipV="1">
            <a:off x="7348538" y="2999076"/>
            <a:ext cx="0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5" name="Line 44"/>
          <p:cNvSpPr>
            <a:spLocks noChangeShapeType="1"/>
          </p:cNvSpPr>
          <p:nvPr/>
        </p:nvSpPr>
        <p:spPr bwMode="auto">
          <a:xfrm rot="16200000" flipV="1">
            <a:off x="4735513" y="406688"/>
            <a:ext cx="0" cy="521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36" name="Line 45"/>
          <p:cNvSpPr>
            <a:spLocks noChangeShapeType="1"/>
          </p:cNvSpPr>
          <p:nvPr/>
        </p:nvSpPr>
        <p:spPr bwMode="auto">
          <a:xfrm rot="16200000" flipH="1">
            <a:off x="2035969" y="3277682"/>
            <a:ext cx="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7" name="Line 46"/>
          <p:cNvSpPr>
            <a:spLocks noChangeShapeType="1"/>
          </p:cNvSpPr>
          <p:nvPr/>
        </p:nvSpPr>
        <p:spPr bwMode="auto">
          <a:xfrm flipV="1">
            <a:off x="2133600" y="2998972"/>
            <a:ext cx="3958" cy="377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66" name="Rectangle 17"/>
          <p:cNvSpPr>
            <a:spLocks noChangeArrowheads="1"/>
          </p:cNvSpPr>
          <p:nvPr/>
        </p:nvSpPr>
        <p:spPr bwMode="auto">
          <a:xfrm>
            <a:off x="2671763" y="3275301"/>
            <a:ext cx="452437" cy="9334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Verdana" pitchFamily="-96" charset="0"/>
              </a:rPr>
              <a:t>f2d</a:t>
            </a:r>
            <a:endParaRPr lang="en-US" sz="1600" dirty="0">
              <a:solidFill>
                <a:srgbClr val="FF0000"/>
              </a:solidFill>
              <a:latin typeface="Verdana" pitchFamily="-96" charset="0"/>
            </a:endParaRPr>
          </a:p>
        </p:txBody>
      </p:sp>
      <p:sp>
        <p:nvSpPr>
          <p:cNvPr id="55339" name="Line 8"/>
          <p:cNvSpPr>
            <a:spLocks noChangeShapeType="1"/>
          </p:cNvSpPr>
          <p:nvPr/>
        </p:nvSpPr>
        <p:spPr bwMode="auto">
          <a:xfrm flipH="1">
            <a:off x="3121025" y="4032538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40" name="Line 49"/>
          <p:cNvSpPr>
            <a:spLocks noChangeShapeType="1"/>
          </p:cNvSpPr>
          <p:nvPr/>
        </p:nvSpPr>
        <p:spPr bwMode="auto">
          <a:xfrm flipH="1" flipV="1">
            <a:off x="3429000" y="4029363"/>
            <a:ext cx="0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41" name="Line 8"/>
          <p:cNvSpPr>
            <a:spLocks noChangeShapeType="1"/>
          </p:cNvSpPr>
          <p:nvPr/>
        </p:nvSpPr>
        <p:spPr bwMode="auto">
          <a:xfrm>
            <a:off x="3125789" y="3829338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42" name="AutoShape 52"/>
          <p:cNvSpPr>
            <a:spLocks noChangeArrowheads="1"/>
          </p:cNvSpPr>
          <p:nvPr/>
        </p:nvSpPr>
        <p:spPr bwMode="auto">
          <a:xfrm>
            <a:off x="1168400" y="4034126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55343" name="AutoShape 53"/>
          <p:cNvSpPr>
            <a:spLocks noChangeArrowheads="1"/>
          </p:cNvSpPr>
          <p:nvPr/>
        </p:nvSpPr>
        <p:spPr bwMode="auto">
          <a:xfrm>
            <a:off x="2778125" y="403888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69877" y="1594635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Fetch</a:t>
            </a:r>
            <a:endParaRPr lang="en-US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5036685" y="1594635"/>
            <a:ext cx="357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Execute, Memory, </a:t>
            </a:r>
            <a:r>
              <a:rPr lang="en-US" sz="1800" dirty="0" err="1" smtClean="0"/>
              <a:t>WriteBack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189485" y="2594462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16088" y="262439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</a:t>
            </a:r>
            <a:r>
              <a:rPr lang="en-US" baseline="-25000" dirty="0" smtClean="0"/>
              <a:t>i+1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50382" y="1594635"/>
            <a:ext cx="175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Decode,</a:t>
            </a:r>
          </a:p>
          <a:p>
            <a:r>
              <a:rPr lang="en-US" sz="1800" dirty="0" err="1" smtClean="0"/>
              <a:t>RegisterFetch</a:t>
            </a:r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M11-</a:t>
            </a:r>
            <a:fld id="{D53D30F4-315D-4D18-B089-B4E28BA80E1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4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22083 -0.0013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31771 0.0027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51550" y="1350963"/>
            <a:ext cx="2481263" cy="5168900"/>
            <a:chOff x="3229" y="879"/>
            <a:chExt cx="1563" cy="3256"/>
          </a:xfrm>
        </p:grpSpPr>
        <p:sp>
          <p:nvSpPr>
            <p:cNvPr id="9229" name="Rectangle 3"/>
            <p:cNvSpPr>
              <a:spLocks noChangeAspect="1" noChangeArrowheads="1"/>
            </p:cNvSpPr>
            <p:nvPr/>
          </p:nvSpPr>
          <p:spPr bwMode="auto">
            <a:xfrm>
              <a:off x="3229" y="3440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9230" name="Rectangle 4"/>
            <p:cNvSpPr>
              <a:spLocks noChangeAspect="1" noChangeArrowheads="1"/>
            </p:cNvSpPr>
            <p:nvPr/>
          </p:nvSpPr>
          <p:spPr bwMode="auto">
            <a:xfrm>
              <a:off x="3229" y="2398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9231" name="Rectangle 5"/>
            <p:cNvSpPr>
              <a:spLocks noChangeAspect="1" noChangeArrowheads="1"/>
            </p:cNvSpPr>
            <p:nvPr/>
          </p:nvSpPr>
          <p:spPr bwMode="auto">
            <a:xfrm>
              <a:off x="3229" y="1791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9232" name="Rectangle 6"/>
            <p:cNvSpPr>
              <a:spLocks noChangeAspect="1" noChangeArrowheads="1"/>
            </p:cNvSpPr>
            <p:nvPr/>
          </p:nvSpPr>
          <p:spPr bwMode="auto">
            <a:xfrm>
              <a:off x="3229" y="966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i="1"/>
            </a:p>
          </p:txBody>
        </p:sp>
        <p:sp>
          <p:nvSpPr>
            <p:cNvPr id="9233" name="Rectangle 7"/>
            <p:cNvSpPr>
              <a:spLocks noChangeAspect="1" noChangeArrowheads="1"/>
            </p:cNvSpPr>
            <p:nvPr/>
          </p:nvSpPr>
          <p:spPr bwMode="auto">
            <a:xfrm>
              <a:off x="3360" y="1183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I-cache</a:t>
              </a:r>
            </a:p>
          </p:txBody>
        </p:sp>
        <p:sp>
          <p:nvSpPr>
            <p:cNvPr id="9234" name="Rectangle 8"/>
            <p:cNvSpPr>
              <a:spLocks noChangeAspect="1" noChangeArrowheads="1"/>
            </p:cNvSpPr>
            <p:nvPr/>
          </p:nvSpPr>
          <p:spPr bwMode="auto">
            <a:xfrm>
              <a:off x="3360" y="1617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sz="1800"/>
                <a:t>Fetch Buffer</a:t>
              </a:r>
            </a:p>
          </p:txBody>
        </p:sp>
        <p:sp>
          <p:nvSpPr>
            <p:cNvPr id="9235" name="Rectangle 9"/>
            <p:cNvSpPr>
              <a:spLocks noChangeAspect="1" noChangeArrowheads="1"/>
            </p:cNvSpPr>
            <p:nvPr/>
          </p:nvSpPr>
          <p:spPr bwMode="auto">
            <a:xfrm>
              <a:off x="3360" y="21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Issue</a:t>
              </a:r>
            </a:p>
            <a:p>
              <a:pPr algn="ctr" eaLnBrk="0" hangingPunct="0"/>
              <a:r>
                <a:rPr lang="en-US" sz="1800"/>
                <a:t>Buffer</a:t>
              </a:r>
            </a:p>
          </p:txBody>
        </p:sp>
        <p:sp>
          <p:nvSpPr>
            <p:cNvPr id="9236" name="Rectangle 10"/>
            <p:cNvSpPr>
              <a:spLocks noChangeAspect="1" noChangeArrowheads="1"/>
            </p:cNvSpPr>
            <p:nvPr/>
          </p:nvSpPr>
          <p:spPr bwMode="auto">
            <a:xfrm>
              <a:off x="3360" y="2659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Func.</a:t>
              </a:r>
            </a:p>
            <a:p>
              <a:pPr algn="ctr" eaLnBrk="0" hangingPunct="0"/>
              <a:r>
                <a:rPr lang="en-US" sz="1800"/>
                <a:t>Units</a:t>
              </a:r>
            </a:p>
          </p:txBody>
        </p:sp>
        <p:sp>
          <p:nvSpPr>
            <p:cNvPr id="9237" name="Rectangle 11"/>
            <p:cNvSpPr>
              <a:spLocks noChangeAspect="1" noChangeArrowheads="1"/>
            </p:cNvSpPr>
            <p:nvPr/>
          </p:nvSpPr>
          <p:spPr bwMode="auto">
            <a:xfrm>
              <a:off x="3360" y="378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Arch.</a:t>
              </a:r>
            </a:p>
            <a:p>
              <a:pPr algn="ctr" eaLnBrk="0" hangingPunct="0"/>
              <a:r>
                <a:rPr lang="en-US" sz="1800"/>
                <a:t>State</a:t>
              </a:r>
            </a:p>
          </p:txBody>
        </p:sp>
        <p:sp>
          <p:nvSpPr>
            <p:cNvPr id="9238" name="Line 12"/>
            <p:cNvSpPr>
              <a:spLocks noChangeAspect="1" noChangeShapeType="1"/>
            </p:cNvSpPr>
            <p:nvPr/>
          </p:nvSpPr>
          <p:spPr bwMode="auto">
            <a:xfrm rot="5400000">
              <a:off x="3598" y="1118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13"/>
            <p:cNvSpPr>
              <a:spLocks noChangeAspect="1" noChangeShapeType="1"/>
            </p:cNvSpPr>
            <p:nvPr/>
          </p:nvSpPr>
          <p:spPr bwMode="auto">
            <a:xfrm>
              <a:off x="3663" y="1487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14"/>
            <p:cNvSpPr>
              <a:spLocks noChangeAspect="1" noChangeShapeType="1"/>
            </p:cNvSpPr>
            <p:nvPr/>
          </p:nvSpPr>
          <p:spPr bwMode="auto">
            <a:xfrm>
              <a:off x="3663" y="1964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15"/>
            <p:cNvSpPr>
              <a:spLocks noChangeAspect="1" noChangeShapeType="1"/>
            </p:cNvSpPr>
            <p:nvPr/>
          </p:nvSpPr>
          <p:spPr bwMode="auto">
            <a:xfrm>
              <a:off x="3663" y="24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Text Box 16"/>
            <p:cNvSpPr txBox="1">
              <a:spLocks noChangeAspect="1" noChangeArrowheads="1"/>
            </p:cNvSpPr>
            <p:nvPr/>
          </p:nvSpPr>
          <p:spPr bwMode="auto">
            <a:xfrm>
              <a:off x="4011" y="2529"/>
              <a:ext cx="69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i="1"/>
                <a:t>Execute</a:t>
              </a:r>
            </a:p>
          </p:txBody>
        </p:sp>
        <p:sp>
          <p:nvSpPr>
            <p:cNvPr id="9243" name="Text Box 17"/>
            <p:cNvSpPr txBox="1">
              <a:spLocks noChangeAspect="1" noChangeArrowheads="1"/>
            </p:cNvSpPr>
            <p:nvPr/>
          </p:nvSpPr>
          <p:spPr bwMode="auto">
            <a:xfrm>
              <a:off x="4054" y="1878"/>
              <a:ext cx="67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i="1"/>
                <a:t>Decode</a:t>
              </a:r>
            </a:p>
          </p:txBody>
        </p:sp>
        <p:sp>
          <p:nvSpPr>
            <p:cNvPr id="9244" name="Rectangle 18"/>
            <p:cNvSpPr>
              <a:spLocks noChangeAspect="1" noChangeArrowheads="1"/>
            </p:cNvSpPr>
            <p:nvPr/>
          </p:nvSpPr>
          <p:spPr bwMode="auto">
            <a:xfrm>
              <a:off x="3360" y="3223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Result</a:t>
              </a:r>
            </a:p>
            <a:p>
              <a:pPr algn="ctr" eaLnBrk="0" hangingPunct="0"/>
              <a:r>
                <a:rPr lang="en-US" sz="1800"/>
                <a:t>Buffer</a:t>
              </a:r>
            </a:p>
          </p:txBody>
        </p:sp>
        <p:sp>
          <p:nvSpPr>
            <p:cNvPr id="9245" name="Line 19"/>
            <p:cNvSpPr>
              <a:spLocks noChangeAspect="1" noChangeShapeType="1"/>
            </p:cNvSpPr>
            <p:nvPr/>
          </p:nvSpPr>
          <p:spPr bwMode="auto">
            <a:xfrm>
              <a:off x="3663" y="3050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20"/>
            <p:cNvSpPr>
              <a:spLocks noChangeAspect="1" noChangeShapeType="1"/>
            </p:cNvSpPr>
            <p:nvPr/>
          </p:nvSpPr>
          <p:spPr bwMode="auto">
            <a:xfrm>
              <a:off x="3663" y="3614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Text Box 21"/>
            <p:cNvSpPr txBox="1">
              <a:spLocks noChangeAspect="1" noChangeArrowheads="1"/>
            </p:cNvSpPr>
            <p:nvPr/>
          </p:nvSpPr>
          <p:spPr bwMode="auto">
            <a:xfrm>
              <a:off x="4054" y="3440"/>
              <a:ext cx="68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i="1"/>
                <a:t>Commit</a:t>
              </a:r>
            </a:p>
          </p:txBody>
        </p:sp>
        <p:sp>
          <p:nvSpPr>
            <p:cNvPr id="9248" name="Rectangle 22"/>
            <p:cNvSpPr>
              <a:spLocks noChangeAspect="1" noChangeArrowheads="1"/>
            </p:cNvSpPr>
            <p:nvPr/>
          </p:nvSpPr>
          <p:spPr bwMode="auto">
            <a:xfrm>
              <a:off x="3360" y="879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PC</a:t>
              </a:r>
            </a:p>
          </p:txBody>
        </p:sp>
        <p:sp>
          <p:nvSpPr>
            <p:cNvPr id="9249" name="Text Box 23"/>
            <p:cNvSpPr txBox="1">
              <a:spLocks noChangeAspect="1" noChangeArrowheads="1"/>
            </p:cNvSpPr>
            <p:nvPr/>
          </p:nvSpPr>
          <p:spPr bwMode="auto">
            <a:xfrm>
              <a:off x="4054" y="1139"/>
              <a:ext cx="57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i="1"/>
                <a:t>Fetch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213225" y="1300163"/>
            <a:ext cx="2079625" cy="4637087"/>
            <a:chOff x="2654" y="819"/>
            <a:chExt cx="1310" cy="2921"/>
          </a:xfrm>
        </p:grpSpPr>
        <p:sp>
          <p:nvSpPr>
            <p:cNvPr id="9226" name="Freeform 25"/>
            <p:cNvSpPr>
              <a:spLocks noChangeAspect="1"/>
            </p:cNvSpPr>
            <p:nvPr/>
          </p:nvSpPr>
          <p:spPr bwMode="auto">
            <a:xfrm>
              <a:off x="3356" y="892"/>
              <a:ext cx="608" cy="2498"/>
            </a:xfrm>
            <a:custGeom>
              <a:avLst/>
              <a:gdLst>
                <a:gd name="T0" fmla="*/ 608 w 608"/>
                <a:gd name="T1" fmla="*/ 2765 h 2774"/>
                <a:gd name="T2" fmla="*/ 466 w 608"/>
                <a:gd name="T3" fmla="*/ 2744 h 2774"/>
                <a:gd name="T4" fmla="*/ 424 w 608"/>
                <a:gd name="T5" fmla="*/ 2712 h 2774"/>
                <a:gd name="T6" fmla="*/ 393 w 608"/>
                <a:gd name="T7" fmla="*/ 2707 h 2774"/>
                <a:gd name="T8" fmla="*/ 351 w 608"/>
                <a:gd name="T9" fmla="*/ 2676 h 2774"/>
                <a:gd name="T10" fmla="*/ 288 w 608"/>
                <a:gd name="T11" fmla="*/ 2655 h 2774"/>
                <a:gd name="T12" fmla="*/ 225 w 608"/>
                <a:gd name="T13" fmla="*/ 2602 h 2774"/>
                <a:gd name="T14" fmla="*/ 173 w 608"/>
                <a:gd name="T15" fmla="*/ 2529 h 2774"/>
                <a:gd name="T16" fmla="*/ 152 w 608"/>
                <a:gd name="T17" fmla="*/ 2477 h 2774"/>
                <a:gd name="T18" fmla="*/ 110 w 608"/>
                <a:gd name="T19" fmla="*/ 2456 h 2774"/>
                <a:gd name="T20" fmla="*/ 58 w 608"/>
                <a:gd name="T21" fmla="*/ 2309 h 2774"/>
                <a:gd name="T22" fmla="*/ 37 w 608"/>
                <a:gd name="T23" fmla="*/ 2215 h 2774"/>
                <a:gd name="T24" fmla="*/ 26 w 608"/>
                <a:gd name="T25" fmla="*/ 2152 h 2774"/>
                <a:gd name="T26" fmla="*/ 16 w 608"/>
                <a:gd name="T27" fmla="*/ 2089 h 2774"/>
                <a:gd name="T28" fmla="*/ 0 w 608"/>
                <a:gd name="T29" fmla="*/ 1754 h 2774"/>
                <a:gd name="T30" fmla="*/ 5 w 608"/>
                <a:gd name="T31" fmla="*/ 1073 h 2774"/>
                <a:gd name="T32" fmla="*/ 84 w 608"/>
                <a:gd name="T33" fmla="*/ 393 h 2774"/>
                <a:gd name="T34" fmla="*/ 147 w 608"/>
                <a:gd name="T35" fmla="*/ 204 h 2774"/>
                <a:gd name="T36" fmla="*/ 183 w 608"/>
                <a:gd name="T37" fmla="*/ 183 h 2774"/>
                <a:gd name="T38" fmla="*/ 225 w 608"/>
                <a:gd name="T39" fmla="*/ 152 h 2774"/>
                <a:gd name="T40" fmla="*/ 241 w 608"/>
                <a:gd name="T41" fmla="*/ 131 h 2774"/>
                <a:gd name="T42" fmla="*/ 325 w 608"/>
                <a:gd name="T43" fmla="*/ 68 h 2774"/>
                <a:gd name="T44" fmla="*/ 513 w 608"/>
                <a:gd name="T45" fmla="*/ 10 h 2774"/>
                <a:gd name="T46" fmla="*/ 534 w 608"/>
                <a:gd name="T47" fmla="*/ 5 h 2774"/>
                <a:gd name="T48" fmla="*/ 566 w 608"/>
                <a:gd name="T49" fmla="*/ 0 h 27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8"/>
                <a:gd name="T76" fmla="*/ 0 h 2774"/>
                <a:gd name="T77" fmla="*/ 608 w 608"/>
                <a:gd name="T78" fmla="*/ 2774 h 27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8" h="2774">
                  <a:moveTo>
                    <a:pt x="608" y="2765"/>
                  </a:moveTo>
                  <a:cubicBezTo>
                    <a:pt x="557" y="2774"/>
                    <a:pt x="515" y="2756"/>
                    <a:pt x="466" y="2744"/>
                  </a:cubicBezTo>
                  <a:cubicBezTo>
                    <a:pt x="452" y="2733"/>
                    <a:pt x="440" y="2720"/>
                    <a:pt x="424" y="2712"/>
                  </a:cubicBezTo>
                  <a:cubicBezTo>
                    <a:pt x="415" y="2707"/>
                    <a:pt x="402" y="2712"/>
                    <a:pt x="393" y="2707"/>
                  </a:cubicBezTo>
                  <a:cubicBezTo>
                    <a:pt x="377" y="2699"/>
                    <a:pt x="366" y="2685"/>
                    <a:pt x="351" y="2676"/>
                  </a:cubicBezTo>
                  <a:cubicBezTo>
                    <a:pt x="344" y="2672"/>
                    <a:pt x="295" y="2657"/>
                    <a:pt x="288" y="2655"/>
                  </a:cubicBezTo>
                  <a:cubicBezTo>
                    <a:pt x="278" y="2648"/>
                    <a:pt x="236" y="2618"/>
                    <a:pt x="225" y="2602"/>
                  </a:cubicBezTo>
                  <a:cubicBezTo>
                    <a:pt x="170" y="2519"/>
                    <a:pt x="241" y="2597"/>
                    <a:pt x="173" y="2529"/>
                  </a:cubicBezTo>
                  <a:cubicBezTo>
                    <a:pt x="166" y="2512"/>
                    <a:pt x="164" y="2491"/>
                    <a:pt x="152" y="2477"/>
                  </a:cubicBezTo>
                  <a:cubicBezTo>
                    <a:pt x="142" y="2465"/>
                    <a:pt x="122" y="2467"/>
                    <a:pt x="110" y="2456"/>
                  </a:cubicBezTo>
                  <a:cubicBezTo>
                    <a:pt x="98" y="2406"/>
                    <a:pt x="74" y="2359"/>
                    <a:pt x="58" y="2309"/>
                  </a:cubicBezTo>
                  <a:cubicBezTo>
                    <a:pt x="48" y="2279"/>
                    <a:pt x="47" y="2246"/>
                    <a:pt x="37" y="2215"/>
                  </a:cubicBezTo>
                  <a:cubicBezTo>
                    <a:pt x="19" y="2101"/>
                    <a:pt x="45" y="2263"/>
                    <a:pt x="26" y="2152"/>
                  </a:cubicBezTo>
                  <a:cubicBezTo>
                    <a:pt x="22" y="2131"/>
                    <a:pt x="16" y="2089"/>
                    <a:pt x="16" y="2089"/>
                  </a:cubicBezTo>
                  <a:cubicBezTo>
                    <a:pt x="8" y="1977"/>
                    <a:pt x="3" y="1867"/>
                    <a:pt x="0" y="1754"/>
                  </a:cubicBezTo>
                  <a:cubicBezTo>
                    <a:pt x="2" y="1527"/>
                    <a:pt x="2" y="1300"/>
                    <a:pt x="5" y="1073"/>
                  </a:cubicBezTo>
                  <a:cubicBezTo>
                    <a:pt x="8" y="855"/>
                    <a:pt x="16" y="604"/>
                    <a:pt x="84" y="393"/>
                  </a:cubicBezTo>
                  <a:cubicBezTo>
                    <a:pt x="88" y="370"/>
                    <a:pt x="125" y="230"/>
                    <a:pt x="147" y="204"/>
                  </a:cubicBezTo>
                  <a:cubicBezTo>
                    <a:pt x="156" y="193"/>
                    <a:pt x="171" y="190"/>
                    <a:pt x="183" y="183"/>
                  </a:cubicBezTo>
                  <a:cubicBezTo>
                    <a:pt x="207" y="138"/>
                    <a:pt x="176" y="184"/>
                    <a:pt x="225" y="152"/>
                  </a:cubicBezTo>
                  <a:cubicBezTo>
                    <a:pt x="232" y="147"/>
                    <a:pt x="235" y="138"/>
                    <a:pt x="241" y="131"/>
                  </a:cubicBezTo>
                  <a:cubicBezTo>
                    <a:pt x="265" y="105"/>
                    <a:pt x="291" y="79"/>
                    <a:pt x="325" y="68"/>
                  </a:cubicBezTo>
                  <a:cubicBezTo>
                    <a:pt x="369" y="20"/>
                    <a:pt x="452" y="15"/>
                    <a:pt x="513" y="10"/>
                  </a:cubicBezTo>
                  <a:cubicBezTo>
                    <a:pt x="520" y="8"/>
                    <a:pt x="527" y="6"/>
                    <a:pt x="534" y="5"/>
                  </a:cubicBezTo>
                  <a:cubicBezTo>
                    <a:pt x="545" y="3"/>
                    <a:pt x="566" y="0"/>
                    <a:pt x="566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Text Box 26"/>
            <p:cNvSpPr txBox="1">
              <a:spLocks noChangeArrowheads="1"/>
            </p:cNvSpPr>
            <p:nvPr/>
          </p:nvSpPr>
          <p:spPr bwMode="auto">
            <a:xfrm>
              <a:off x="2792" y="3336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Branch</a:t>
              </a:r>
              <a:br>
                <a:rPr lang="en-US" sz="1800"/>
              </a:br>
              <a:r>
                <a:rPr lang="en-US" sz="1800"/>
                <a:t>executed</a:t>
              </a:r>
            </a:p>
          </p:txBody>
        </p:sp>
        <p:sp>
          <p:nvSpPr>
            <p:cNvPr id="9228" name="Text Box 27"/>
            <p:cNvSpPr txBox="1">
              <a:spLocks noChangeArrowheads="1"/>
            </p:cNvSpPr>
            <p:nvPr/>
          </p:nvSpPr>
          <p:spPr bwMode="auto">
            <a:xfrm>
              <a:off x="2654" y="819"/>
              <a:ext cx="110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/>
                <a:t>Next fetch started</a:t>
              </a:r>
            </a:p>
          </p:txBody>
        </p:sp>
      </p:grpSp>
      <p:sp>
        <p:nvSpPr>
          <p:cNvPr id="9219" name="Text Box 28"/>
          <p:cNvSpPr txBox="1">
            <a:spLocks noChangeArrowheads="1"/>
          </p:cNvSpPr>
          <p:nvPr/>
        </p:nvSpPr>
        <p:spPr bwMode="auto">
          <a:xfrm>
            <a:off x="825500" y="2114550"/>
            <a:ext cx="3797300" cy="1323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56127A"/>
                </a:solidFill>
              </a:rPr>
              <a:t>Modern processors may have &gt; 10 pipeline stages between next PC calculation and branch resolution !</a:t>
            </a:r>
          </a:p>
        </p:txBody>
      </p:sp>
      <p:sp>
        <p:nvSpPr>
          <p:cNvPr id="9220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Penalty</a:t>
            </a:r>
          </a:p>
        </p:txBody>
      </p:sp>
      <p:sp>
        <p:nvSpPr>
          <p:cNvPr id="2142238" name="Text Box 30"/>
          <p:cNvSpPr txBox="1">
            <a:spLocks noChangeArrowheads="1"/>
          </p:cNvSpPr>
          <p:nvPr/>
        </p:nvSpPr>
        <p:spPr bwMode="auto">
          <a:xfrm>
            <a:off x="874713" y="3649663"/>
            <a:ext cx="3492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56127A"/>
                </a:solidFill>
              </a:rPr>
              <a:t>How much work is lost if pipeline doesn’t follow correct instruction flow</a:t>
            </a:r>
            <a:r>
              <a:rPr lang="en-US">
                <a:latin typeface="Arial" charset="0"/>
              </a:rPr>
              <a:t>?</a:t>
            </a:r>
          </a:p>
        </p:txBody>
      </p:sp>
      <p:sp>
        <p:nvSpPr>
          <p:cNvPr id="2142239" name="Text Box 31"/>
          <p:cNvSpPr txBox="1">
            <a:spLocks noChangeArrowheads="1"/>
          </p:cNvSpPr>
          <p:nvPr/>
        </p:nvSpPr>
        <p:spPr bwMode="auto">
          <a:xfrm>
            <a:off x="671513" y="4748213"/>
            <a:ext cx="36877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~ Loop length x pipeline width</a:t>
            </a:r>
          </a:p>
        </p:txBody>
      </p:sp>
      <p:sp>
        <p:nvSpPr>
          <p:cNvPr id="9224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DF506-6366-4F95-8665-1F0BE7B1B43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238" grpId="0"/>
      <p:bldP spid="21422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479425"/>
            <a:ext cx="7162800" cy="1016000"/>
          </a:xfrm>
        </p:spPr>
        <p:txBody>
          <a:bodyPr lIns="90488" tIns="44450" rIns="90488" bIns="44450"/>
          <a:lstStyle/>
          <a:p>
            <a:r>
              <a:rPr lang="en-US" smtClean="0"/>
              <a:t>Average Run-Length between Branches</a:t>
            </a:r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1530350"/>
            <a:ext cx="8072438" cy="4891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400"/>
              <a:t>Average dynamic instruction mix from SPEC92:</a:t>
            </a:r>
          </a:p>
          <a:p>
            <a:pPr eaLnBrk="0" hangingPunct="0"/>
            <a:r>
              <a:rPr lang="en-US" sz="2400"/>
              <a:t>			      SPECint92    SPECfp92</a:t>
            </a:r>
          </a:p>
          <a:p>
            <a:pPr eaLnBrk="0" hangingPunct="0"/>
            <a:r>
              <a:rPr lang="en-US" sz="2400">
                <a:solidFill>
                  <a:srgbClr val="56127A"/>
                </a:solidFill>
              </a:rPr>
              <a:t>	ALU			39 %		13 % </a:t>
            </a:r>
          </a:p>
          <a:p>
            <a:pPr eaLnBrk="0" hangingPunct="0"/>
            <a:r>
              <a:rPr lang="en-US" sz="2400">
                <a:solidFill>
                  <a:srgbClr val="56127A"/>
                </a:solidFill>
              </a:rPr>
              <a:t>	FPU Add	  			20 %</a:t>
            </a:r>
          </a:p>
          <a:p>
            <a:pPr eaLnBrk="0" hangingPunct="0"/>
            <a:r>
              <a:rPr lang="en-US" sz="2400">
                <a:solidFill>
                  <a:srgbClr val="56127A"/>
                </a:solidFill>
              </a:rPr>
              <a:t>	FPU Mult				13 %</a:t>
            </a:r>
          </a:p>
          <a:p>
            <a:pPr eaLnBrk="0" hangingPunct="0"/>
            <a:r>
              <a:rPr lang="en-US" sz="2400">
                <a:solidFill>
                  <a:srgbClr val="56127A"/>
                </a:solidFill>
              </a:rPr>
              <a:t>	load			26 %		23 %</a:t>
            </a:r>
          </a:p>
          <a:p>
            <a:pPr eaLnBrk="0" hangingPunct="0"/>
            <a:r>
              <a:rPr lang="en-US" sz="2400">
                <a:solidFill>
                  <a:srgbClr val="56127A"/>
                </a:solidFill>
              </a:rPr>
              <a:t>	store			  9 %		  9 %</a:t>
            </a:r>
          </a:p>
          <a:p>
            <a:pPr eaLnBrk="0" hangingPunct="0"/>
            <a:r>
              <a:rPr lang="en-US" sz="2400">
                <a:solidFill>
                  <a:srgbClr val="56127A"/>
                </a:solidFill>
              </a:rPr>
              <a:t>	branch		16 %		  8 %</a:t>
            </a:r>
          </a:p>
          <a:p>
            <a:pPr eaLnBrk="0" hangingPunct="0"/>
            <a:r>
              <a:rPr lang="en-US" sz="2400">
                <a:solidFill>
                  <a:srgbClr val="56127A"/>
                </a:solidFill>
              </a:rPr>
              <a:t>	other			10 %		12 %</a:t>
            </a:r>
            <a:endParaRPr lang="en-US" sz="1800">
              <a:solidFill>
                <a:srgbClr val="56127A"/>
              </a:solidFill>
            </a:endParaRPr>
          </a:p>
          <a:p>
            <a:pPr eaLnBrk="0" hangingPunct="0"/>
            <a:endParaRPr lang="en-US" sz="1600">
              <a:solidFill>
                <a:srgbClr val="56127A"/>
              </a:solidFill>
            </a:endParaRPr>
          </a:p>
          <a:p>
            <a:pPr eaLnBrk="0" hangingPunct="0"/>
            <a:r>
              <a:rPr lang="en-US"/>
              <a:t>SPECint92: 	</a:t>
            </a:r>
            <a:r>
              <a:rPr lang="en-US" i="1"/>
              <a:t>compress, eqntott, espresso, gcc </a:t>
            </a:r>
            <a:r>
              <a:rPr lang="en-US"/>
              <a:t>, </a:t>
            </a:r>
            <a:r>
              <a:rPr lang="en-US" i="1"/>
              <a:t>li</a:t>
            </a:r>
          </a:p>
          <a:p>
            <a:pPr eaLnBrk="0" hangingPunct="0"/>
            <a:r>
              <a:rPr lang="en-US"/>
              <a:t>SPECfp92: 	</a:t>
            </a:r>
            <a:r>
              <a:rPr lang="en-US" i="1"/>
              <a:t>doduc, ear, hydro2d, mdijdp2, su2cor</a:t>
            </a:r>
          </a:p>
          <a:p>
            <a:pPr eaLnBrk="0" hangingPunct="0"/>
            <a:r>
              <a:rPr lang="en-US" sz="2400">
                <a:solidFill>
                  <a:srgbClr val="FF0000"/>
                </a:solidFill>
              </a:rPr>
              <a:t>What is the average </a:t>
            </a:r>
            <a:r>
              <a:rPr lang="en-US" sz="2400" i="1">
                <a:solidFill>
                  <a:srgbClr val="FF0000"/>
                </a:solidFill>
              </a:rPr>
              <a:t>run-length</a:t>
            </a:r>
            <a:r>
              <a:rPr lang="en-US" sz="2400">
                <a:solidFill>
                  <a:srgbClr val="FF0000"/>
                </a:solidFill>
              </a:rPr>
              <a:t> between branches?</a:t>
            </a:r>
            <a:r>
              <a:rPr lang="en-US" sz="4000" u="sng"/>
              <a:t>             </a:t>
            </a:r>
          </a:p>
        </p:txBody>
      </p:sp>
      <p:sp>
        <p:nvSpPr>
          <p:cNvPr id="1024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74F73A-71DA-4879-B66A-545A5C59C04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ChangeArrowheads="1"/>
          </p:cNvSpPr>
          <p:nvPr/>
        </p:nvSpPr>
        <p:spPr bwMode="auto">
          <a:xfrm>
            <a:off x="617538" y="3971925"/>
            <a:ext cx="80772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i="1"/>
              <a:t>Instruction		Taken known?	Target known?</a:t>
            </a:r>
          </a:p>
          <a:p>
            <a:pPr marL="285750" indent="-285750" eaLnBrk="0" hangingPunct="0">
              <a:spcBef>
                <a:spcPct val="50000"/>
              </a:spcBef>
            </a:pPr>
            <a:r>
              <a:rPr lang="en-US"/>
              <a:t>J</a:t>
            </a:r>
          </a:p>
          <a:p>
            <a:pPr marL="285750" indent="-285750" eaLnBrk="0" hangingPunct="0">
              <a:spcBef>
                <a:spcPct val="50000"/>
              </a:spcBef>
            </a:pPr>
            <a:r>
              <a:rPr lang="en-US"/>
              <a:t>JR</a:t>
            </a:r>
          </a:p>
          <a:p>
            <a:pPr marL="285750" indent="-285750" eaLnBrk="0" hangingPunct="0">
              <a:spcBef>
                <a:spcPct val="50000"/>
              </a:spcBef>
            </a:pPr>
            <a:r>
              <a:rPr lang="en-US"/>
              <a:t>BEQZ/BNEZ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07975"/>
            <a:ext cx="7899400" cy="1192213"/>
          </a:xfrm>
        </p:spPr>
        <p:txBody>
          <a:bodyPr/>
          <a:lstStyle/>
          <a:p>
            <a:r>
              <a:rPr lang="en-US" smtClean="0"/>
              <a:t>MIPS Branches and Jumps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30238" y="1535113"/>
            <a:ext cx="7929562" cy="2308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Each instruction fetch depends on one or two pieces of information from the preceding instruction: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   1. Is the preceding instruction a taken branch?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   2. If so, what is the target address?</a:t>
            </a:r>
          </a:p>
        </p:txBody>
      </p:sp>
      <p:sp>
        <p:nvSpPr>
          <p:cNvPr id="2107398" name="Text Box 6"/>
          <p:cNvSpPr txBox="1">
            <a:spLocks noChangeArrowheads="1"/>
          </p:cNvSpPr>
          <p:nvPr/>
        </p:nvSpPr>
        <p:spPr bwMode="auto">
          <a:xfrm>
            <a:off x="5942013" y="5302250"/>
            <a:ext cx="2587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After Inst. Decode</a:t>
            </a:r>
          </a:p>
        </p:txBody>
      </p:sp>
      <p:sp>
        <p:nvSpPr>
          <p:cNvPr id="2107399" name="Text Box 7"/>
          <p:cNvSpPr txBox="1">
            <a:spLocks noChangeArrowheads="1"/>
          </p:cNvSpPr>
          <p:nvPr/>
        </p:nvSpPr>
        <p:spPr bwMode="auto">
          <a:xfrm>
            <a:off x="3122613" y="4394200"/>
            <a:ext cx="2587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After Inst. Decode</a:t>
            </a:r>
          </a:p>
        </p:txBody>
      </p:sp>
      <p:sp>
        <p:nvSpPr>
          <p:cNvPr id="2107400" name="Text Box 8"/>
          <p:cNvSpPr txBox="1">
            <a:spLocks noChangeArrowheads="1"/>
          </p:cNvSpPr>
          <p:nvPr/>
        </p:nvSpPr>
        <p:spPr bwMode="auto">
          <a:xfrm>
            <a:off x="5942013" y="4394200"/>
            <a:ext cx="2587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After Inst. Decode</a:t>
            </a:r>
          </a:p>
        </p:txBody>
      </p:sp>
      <p:sp>
        <p:nvSpPr>
          <p:cNvPr id="2107401" name="Text Box 9"/>
          <p:cNvSpPr txBox="1">
            <a:spLocks noChangeArrowheads="1"/>
          </p:cNvSpPr>
          <p:nvPr/>
        </p:nvSpPr>
        <p:spPr bwMode="auto">
          <a:xfrm>
            <a:off x="3122613" y="4840288"/>
            <a:ext cx="2587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After Inst. Decode</a:t>
            </a:r>
          </a:p>
        </p:txBody>
      </p:sp>
      <p:sp>
        <p:nvSpPr>
          <p:cNvPr id="2107402" name="Text Box 10"/>
          <p:cNvSpPr txBox="1">
            <a:spLocks noChangeArrowheads="1"/>
          </p:cNvSpPr>
          <p:nvPr/>
        </p:nvSpPr>
        <p:spPr bwMode="auto">
          <a:xfrm>
            <a:off x="5942013" y="4840288"/>
            <a:ext cx="2587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After Reg. Fetch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5788" y="5302250"/>
            <a:ext cx="2587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After Exec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2299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051DEC-F2B4-41CB-A2E7-6226CE9079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7398" grpId="0" autoUpdateAnimBg="0"/>
      <p:bldP spid="2107399" grpId="0" autoUpdateAnimBg="0"/>
      <p:bldP spid="2107400" grpId="0" autoUpdateAnimBg="0"/>
      <p:bldP spid="2107401" grpId="0" autoUpdateAnimBg="0"/>
      <p:bldP spid="2107402" grpId="0" autoUpdateAnimBg="0"/>
      <p:bldP spid="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841375" y="1435100"/>
            <a:ext cx="7772400" cy="1673225"/>
          </a:xfrm>
        </p:spPr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Currently our simple pipelined architecture does very simple branch prediction</a:t>
            </a:r>
          </a:p>
        </p:txBody>
      </p:sp>
      <p:sp>
        <p:nvSpPr>
          <p:cNvPr id="13314" name="Subtitle 2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What is it?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39913" y="4135438"/>
            <a:ext cx="663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Branch is predicted not taken: pc, pc+4, pc+8, …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06588" y="4862513"/>
            <a:ext cx="254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 we do better?</a:t>
            </a:r>
          </a:p>
        </p:txBody>
      </p:sp>
      <p:sp>
        <p:nvSpPr>
          <p:cNvPr id="13318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7E2820-2572-4E0E-9528-4AAF3603163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509588"/>
            <a:ext cx="7856538" cy="976312"/>
          </a:xfrm>
        </p:spPr>
        <p:txBody>
          <a:bodyPr lIns="90488" tIns="44450" rIns="90488" bIns="44450"/>
          <a:lstStyle/>
          <a:p>
            <a:r>
              <a:rPr lang="en-US" smtClean="0"/>
              <a:t>Branch Prediction Bits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688975" y="1608138"/>
            <a:ext cx="5513388" cy="828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/>
              <a:t> Assume 2 BP bits per instruction</a:t>
            </a:r>
          </a:p>
          <a:p>
            <a:pPr eaLnBrk="0" hangingPunct="0">
              <a:buFontTx/>
              <a:buChar char="•"/>
            </a:pPr>
            <a:r>
              <a:rPr lang="en-US" sz="2400"/>
              <a:t> Use saturating counter</a:t>
            </a:r>
          </a:p>
        </p:txBody>
      </p:sp>
      <p:graphicFrame>
        <p:nvGraphicFramePr>
          <p:cNvPr id="2151531" name="Group 107"/>
          <p:cNvGraphicFramePr>
            <a:graphicFrameLocks noGrp="1"/>
          </p:cNvGraphicFramePr>
          <p:nvPr/>
        </p:nvGraphicFramePr>
        <p:xfrm>
          <a:off x="1371600" y="2689225"/>
          <a:ext cx="6705600" cy="2820989"/>
        </p:xfrm>
        <a:graphic>
          <a:graphicData uri="http://schemas.openxmlformats.org/drawingml/2006/table">
            <a:tbl>
              <a:tblPr/>
              <a:tblGrid>
                <a:gridCol w="620713"/>
                <a:gridCol w="581025"/>
                <a:gridCol w="754062"/>
                <a:gridCol w="714375"/>
                <a:gridCol w="4035425"/>
              </a:tblGrid>
              <a:tr h="7032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On ¬taken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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727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  <a:sym typeface="Wingdings" pitchFamily="2" charset="2"/>
                        </a:rPr>
                        <a:t>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 On taken</a:t>
                      </a:r>
                    </a:p>
                  </a:txBody>
                  <a:tcPr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A6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Strongly 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A67C"/>
                    </a:solidFill>
                  </a:tcPr>
                </a:tc>
              </a:tr>
              <a:tr h="701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Weakly 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A67C"/>
                    </a:solidFill>
                  </a:tcPr>
                </a:tc>
              </a:tr>
              <a:tr h="712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Weakly ¬taken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7272"/>
                    </a:solidFill>
                  </a:tcPr>
                </a:tc>
              </a:tr>
              <a:tr h="703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</a:rPr>
                        <a:t>Strongly ¬taken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7272"/>
                    </a:solidFill>
                  </a:tcPr>
                </a:tc>
              </a:tr>
            </a:tbl>
          </a:graphicData>
        </a:graphic>
      </p:graphicFrame>
      <p:sp>
        <p:nvSpPr>
          <p:cNvPr id="1436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1BB603-A41B-4B89-97FA-2A25F1E107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361950"/>
            <a:ext cx="7956550" cy="1136650"/>
          </a:xfrm>
        </p:spPr>
        <p:txBody>
          <a:bodyPr/>
          <a:lstStyle/>
          <a:p>
            <a:r>
              <a:rPr lang="en-US" smtClean="0"/>
              <a:t>Branch History Table (BHT)</a:t>
            </a:r>
          </a:p>
        </p:txBody>
      </p:sp>
      <p:sp>
        <p:nvSpPr>
          <p:cNvPr id="2115587" name="Text Box 3"/>
          <p:cNvSpPr txBox="1">
            <a:spLocks noChangeArrowheads="1"/>
          </p:cNvSpPr>
          <p:nvPr/>
        </p:nvSpPr>
        <p:spPr bwMode="auto">
          <a:xfrm>
            <a:off x="557213" y="6094413"/>
            <a:ext cx="8170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56127A"/>
                </a:solidFill>
              </a:rPr>
              <a:t>4K-entry BHT, 2 bits/entry, ~80-90% correct predictions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612900"/>
            <a:ext cx="4822825" cy="473075"/>
            <a:chOff x="984" y="774"/>
            <a:chExt cx="3038" cy="298"/>
          </a:xfrm>
        </p:grpSpPr>
        <p:sp>
          <p:nvSpPr>
            <p:cNvPr id="15414" name="Rectangle 5"/>
            <p:cNvSpPr>
              <a:spLocks noChangeArrowheads="1"/>
            </p:cNvSpPr>
            <p:nvPr/>
          </p:nvSpPr>
          <p:spPr bwMode="auto">
            <a:xfrm>
              <a:off x="1932" y="795"/>
              <a:ext cx="176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6127A"/>
                </a:solidFill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08" y="795"/>
              <a:ext cx="288" cy="240"/>
              <a:chOff x="3456" y="960"/>
              <a:chExt cx="288" cy="240"/>
            </a:xfrm>
          </p:grpSpPr>
          <p:sp>
            <p:nvSpPr>
              <p:cNvPr id="15419" name="Rectangle 7"/>
              <p:cNvSpPr>
                <a:spLocks noChangeArrowheads="1"/>
              </p:cNvSpPr>
              <p:nvPr/>
            </p:nvSpPr>
            <p:spPr bwMode="auto">
              <a:xfrm>
                <a:off x="3456" y="960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Line 8"/>
              <p:cNvSpPr>
                <a:spLocks noChangeShapeType="1"/>
              </p:cNvSpPr>
              <p:nvPr/>
            </p:nvSpPr>
            <p:spPr bwMode="auto">
              <a:xfrm flipV="1">
                <a:off x="3600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6" name="Text Box 9"/>
            <p:cNvSpPr txBox="1">
              <a:spLocks noChangeArrowheads="1"/>
            </p:cNvSpPr>
            <p:nvPr/>
          </p:nvSpPr>
          <p:spPr bwMode="auto">
            <a:xfrm>
              <a:off x="3660" y="822"/>
              <a:ext cx="21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56127A"/>
                  </a:solidFill>
                </a:rPr>
                <a:t>0</a:t>
              </a:r>
            </a:p>
          </p:txBody>
        </p:sp>
        <p:sp>
          <p:nvSpPr>
            <p:cNvPr id="15417" name="Text Box 10"/>
            <p:cNvSpPr txBox="1">
              <a:spLocks noChangeArrowheads="1"/>
            </p:cNvSpPr>
            <p:nvPr/>
          </p:nvSpPr>
          <p:spPr bwMode="auto">
            <a:xfrm>
              <a:off x="3804" y="822"/>
              <a:ext cx="21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56127A"/>
                  </a:solidFill>
                </a:rPr>
                <a:t>0</a:t>
              </a:r>
            </a:p>
          </p:txBody>
        </p:sp>
        <p:sp>
          <p:nvSpPr>
            <p:cNvPr id="15418" name="Text Box 11"/>
            <p:cNvSpPr txBox="1">
              <a:spLocks noChangeArrowheads="1"/>
            </p:cNvSpPr>
            <p:nvPr/>
          </p:nvSpPr>
          <p:spPr bwMode="auto">
            <a:xfrm>
              <a:off x="984" y="774"/>
              <a:ext cx="81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56127A"/>
                  </a:solidFill>
                </a:rPr>
                <a:t>Fetch PC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98500" y="2870200"/>
            <a:ext cx="4445000" cy="3222625"/>
            <a:chOff x="440" y="1539"/>
            <a:chExt cx="2800" cy="2030"/>
          </a:xfrm>
        </p:grpSpPr>
        <p:sp>
          <p:nvSpPr>
            <p:cNvPr id="15406" name="Line 13"/>
            <p:cNvSpPr>
              <a:spLocks noChangeShapeType="1"/>
            </p:cNvSpPr>
            <p:nvPr/>
          </p:nvSpPr>
          <p:spPr bwMode="auto">
            <a:xfrm>
              <a:off x="2616" y="3123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14"/>
            <p:cNvSpPr>
              <a:spLocks noChangeShapeType="1"/>
            </p:cNvSpPr>
            <p:nvPr/>
          </p:nvSpPr>
          <p:spPr bwMode="auto">
            <a:xfrm>
              <a:off x="3036" y="1539"/>
              <a:ext cx="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440" y="3294"/>
              <a:ext cx="76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56127A"/>
                  </a:solidFill>
                </a:rPr>
                <a:t>Branch?</a:t>
              </a:r>
            </a:p>
          </p:txBody>
        </p:sp>
        <p:sp>
          <p:nvSpPr>
            <p:cNvPr id="15409" name="Line 16"/>
            <p:cNvSpPr>
              <a:spLocks noChangeShapeType="1"/>
            </p:cNvSpPr>
            <p:nvPr/>
          </p:nvSpPr>
          <p:spPr bwMode="auto">
            <a:xfrm>
              <a:off x="888" y="2595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Freeform 17"/>
            <p:cNvSpPr>
              <a:spLocks/>
            </p:cNvSpPr>
            <p:nvPr/>
          </p:nvSpPr>
          <p:spPr bwMode="auto">
            <a:xfrm>
              <a:off x="1944" y="2787"/>
              <a:ext cx="1296" cy="336"/>
            </a:xfrm>
            <a:custGeom>
              <a:avLst/>
              <a:gdLst>
                <a:gd name="T0" fmla="*/ 0 w 1296"/>
                <a:gd name="T1" fmla="*/ 0 h 336"/>
                <a:gd name="T2" fmla="*/ 624 w 1296"/>
                <a:gd name="T3" fmla="*/ 0 h 336"/>
                <a:gd name="T4" fmla="*/ 672 w 1296"/>
                <a:gd name="T5" fmla="*/ 96 h 336"/>
                <a:gd name="T6" fmla="*/ 720 w 1296"/>
                <a:gd name="T7" fmla="*/ 0 h 336"/>
                <a:gd name="T8" fmla="*/ 1296 w 1296"/>
                <a:gd name="T9" fmla="*/ 0 h 336"/>
                <a:gd name="T10" fmla="*/ 1152 w 1296"/>
                <a:gd name="T11" fmla="*/ 336 h 336"/>
                <a:gd name="T12" fmla="*/ 144 w 1296"/>
                <a:gd name="T13" fmla="*/ 336 h 336"/>
                <a:gd name="T14" fmla="*/ 0 w 1296"/>
                <a:gd name="T15" fmla="*/ 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6"/>
                <a:gd name="T25" fmla="*/ 0 h 336"/>
                <a:gd name="T26" fmla="*/ 1296 w 1296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6" h="336">
                  <a:moveTo>
                    <a:pt x="0" y="0"/>
                  </a:moveTo>
                  <a:lnTo>
                    <a:pt x="624" y="0"/>
                  </a:lnTo>
                  <a:lnTo>
                    <a:pt x="672" y="96"/>
                  </a:lnTo>
                  <a:lnTo>
                    <a:pt x="720" y="0"/>
                  </a:lnTo>
                  <a:lnTo>
                    <a:pt x="1296" y="0"/>
                  </a:lnTo>
                  <a:lnTo>
                    <a:pt x="1152" y="336"/>
                  </a:lnTo>
                  <a:lnTo>
                    <a:pt x="144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8"/>
            <p:cNvSpPr>
              <a:spLocks noChangeShapeType="1"/>
            </p:cNvSpPr>
            <p:nvPr/>
          </p:nvSpPr>
          <p:spPr bwMode="auto">
            <a:xfrm>
              <a:off x="2184" y="259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Text Box 19"/>
            <p:cNvSpPr txBox="1">
              <a:spLocks noChangeArrowheads="1"/>
            </p:cNvSpPr>
            <p:nvPr/>
          </p:nvSpPr>
          <p:spPr bwMode="auto">
            <a:xfrm>
              <a:off x="2126" y="3319"/>
              <a:ext cx="90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56127A"/>
                  </a:solidFill>
                </a:rPr>
                <a:t>Target PC</a:t>
              </a:r>
            </a:p>
          </p:txBody>
        </p:sp>
        <p:sp>
          <p:nvSpPr>
            <p:cNvPr id="15413" name="Text Box 20"/>
            <p:cNvSpPr txBox="1">
              <a:spLocks noChangeArrowheads="1"/>
            </p:cNvSpPr>
            <p:nvPr/>
          </p:nvSpPr>
          <p:spPr bwMode="auto">
            <a:xfrm>
              <a:off x="2484" y="2887"/>
              <a:ext cx="24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56127A"/>
                  </a:solidFill>
                </a:rPr>
                <a:t>+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2146300"/>
            <a:ext cx="5848350" cy="2400300"/>
            <a:chOff x="0" y="1083"/>
            <a:chExt cx="3684" cy="1512"/>
          </a:xfrm>
        </p:grpSpPr>
        <p:sp>
          <p:nvSpPr>
            <p:cNvPr id="15398" name="Rectangle 22"/>
            <p:cNvSpPr>
              <a:spLocks noChangeArrowheads="1"/>
            </p:cNvSpPr>
            <p:nvPr/>
          </p:nvSpPr>
          <p:spPr bwMode="auto">
            <a:xfrm>
              <a:off x="444" y="1300"/>
              <a:ext cx="1872" cy="7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56127A"/>
                  </a:solidFill>
                </a:rPr>
                <a:t>I-Cache</a:t>
              </a:r>
            </a:p>
          </p:txBody>
        </p:sp>
        <p:sp>
          <p:nvSpPr>
            <p:cNvPr id="15399" name="Freeform 23"/>
            <p:cNvSpPr>
              <a:spLocks/>
            </p:cNvSpPr>
            <p:nvPr/>
          </p:nvSpPr>
          <p:spPr bwMode="auto">
            <a:xfrm>
              <a:off x="2316" y="1300"/>
              <a:ext cx="720" cy="239"/>
            </a:xfrm>
            <a:custGeom>
              <a:avLst/>
              <a:gdLst>
                <a:gd name="T0" fmla="*/ 720 w 720"/>
                <a:gd name="T1" fmla="*/ 0 h 384"/>
                <a:gd name="T2" fmla="*/ 720 w 720"/>
                <a:gd name="T3" fmla="*/ 384 h 384"/>
                <a:gd name="T4" fmla="*/ 0 w 720"/>
                <a:gd name="T5" fmla="*/ 384 h 384"/>
                <a:gd name="T6" fmla="*/ 0 60000 65536"/>
                <a:gd name="T7" fmla="*/ 0 60000 65536"/>
                <a:gd name="T8" fmla="*/ 0 60000 65536"/>
                <a:gd name="T9" fmla="*/ 0 w 720"/>
                <a:gd name="T10" fmla="*/ 0 h 384"/>
                <a:gd name="T11" fmla="*/ 720 w 72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384">
                  <a:moveTo>
                    <a:pt x="720" y="0"/>
                  </a:moveTo>
                  <a:lnTo>
                    <a:pt x="720" y="384"/>
                  </a:lnTo>
                  <a:lnTo>
                    <a:pt x="0" y="38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Rectangle 24"/>
            <p:cNvSpPr>
              <a:spLocks noChangeArrowheads="1"/>
            </p:cNvSpPr>
            <p:nvPr/>
          </p:nvSpPr>
          <p:spPr bwMode="auto">
            <a:xfrm>
              <a:off x="408" y="2331"/>
              <a:ext cx="912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5401" name="Rectangle 25"/>
            <p:cNvSpPr>
              <a:spLocks noChangeArrowheads="1"/>
            </p:cNvSpPr>
            <p:nvPr/>
          </p:nvSpPr>
          <p:spPr bwMode="auto">
            <a:xfrm>
              <a:off x="1560" y="2331"/>
              <a:ext cx="960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rgbClr val="56127A"/>
                  </a:solidFill>
                </a:rPr>
                <a:t>offset</a:t>
              </a:r>
            </a:p>
          </p:txBody>
        </p:sp>
        <p:sp>
          <p:nvSpPr>
            <p:cNvPr id="15402" name="Line 26"/>
            <p:cNvSpPr>
              <a:spLocks noChangeShapeType="1"/>
            </p:cNvSpPr>
            <p:nvPr/>
          </p:nvSpPr>
          <p:spPr bwMode="auto">
            <a:xfrm>
              <a:off x="1464" y="2071"/>
              <a:ext cx="0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Rectangle 27"/>
            <p:cNvSpPr>
              <a:spLocks noChangeArrowheads="1"/>
            </p:cNvSpPr>
            <p:nvPr/>
          </p:nvSpPr>
          <p:spPr bwMode="auto">
            <a:xfrm>
              <a:off x="1320" y="2331"/>
              <a:ext cx="240" cy="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AutoShape 28"/>
            <p:cNvSpPr>
              <a:spLocks/>
            </p:cNvSpPr>
            <p:nvPr/>
          </p:nvSpPr>
          <p:spPr bwMode="auto">
            <a:xfrm rot="5400000">
              <a:off x="2699" y="316"/>
              <a:ext cx="217" cy="1752"/>
            </a:xfrm>
            <a:prstGeom prst="rightBrace">
              <a:avLst>
                <a:gd name="adj1" fmla="val 67281"/>
                <a:gd name="adj2" fmla="val 3681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Text Box 29"/>
            <p:cNvSpPr txBox="1">
              <a:spLocks noChangeArrowheads="1"/>
            </p:cNvSpPr>
            <p:nvPr/>
          </p:nvSpPr>
          <p:spPr bwMode="auto">
            <a:xfrm>
              <a:off x="0" y="2098"/>
              <a:ext cx="9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56127A"/>
                  </a:solidFill>
                </a:rPr>
                <a:t>Instruction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95850" y="1646238"/>
            <a:ext cx="4062413" cy="4406900"/>
            <a:chOff x="3084" y="768"/>
            <a:chExt cx="2559" cy="2776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276" y="1251"/>
              <a:ext cx="960" cy="408"/>
              <a:chOff x="3276" y="1251"/>
              <a:chExt cx="960" cy="408"/>
            </a:xfrm>
          </p:grpSpPr>
          <p:sp>
            <p:nvSpPr>
              <p:cNvPr id="15394" name="AutoShape 32"/>
              <p:cNvSpPr>
                <a:spLocks/>
              </p:cNvSpPr>
              <p:nvPr/>
            </p:nvSpPr>
            <p:spPr bwMode="auto">
              <a:xfrm rot="5400000">
                <a:off x="3408" y="1119"/>
                <a:ext cx="144" cy="408"/>
              </a:xfrm>
              <a:prstGeom prst="rightBrace">
                <a:avLst>
                  <a:gd name="adj1" fmla="val 23611"/>
                  <a:gd name="adj2" fmla="val 5416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Freeform 33"/>
              <p:cNvSpPr>
                <a:spLocks/>
              </p:cNvSpPr>
              <p:nvPr/>
            </p:nvSpPr>
            <p:spPr bwMode="auto">
              <a:xfrm>
                <a:off x="3468" y="1323"/>
                <a:ext cx="768" cy="336"/>
              </a:xfrm>
              <a:custGeom>
                <a:avLst/>
                <a:gdLst>
                  <a:gd name="T0" fmla="*/ 0 w 768"/>
                  <a:gd name="T1" fmla="*/ 0 h 336"/>
                  <a:gd name="T2" fmla="*/ 0 w 768"/>
                  <a:gd name="T3" fmla="*/ 336 h 336"/>
                  <a:gd name="T4" fmla="*/ 768 w 768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336"/>
                  <a:gd name="T11" fmla="*/ 768 w 768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336">
                    <a:moveTo>
                      <a:pt x="0" y="0"/>
                    </a:moveTo>
                    <a:lnTo>
                      <a:pt x="0" y="336"/>
                    </a:lnTo>
                    <a:lnTo>
                      <a:pt x="768" y="336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4"/>
              <p:cNvSpPr>
                <a:spLocks noChangeShapeType="1"/>
              </p:cNvSpPr>
              <p:nvPr/>
            </p:nvSpPr>
            <p:spPr bwMode="auto">
              <a:xfrm flipV="1">
                <a:off x="3420" y="1419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Text Box 35"/>
              <p:cNvSpPr txBox="1">
                <a:spLocks noChangeArrowheads="1"/>
              </p:cNvSpPr>
              <p:nvPr/>
            </p:nvSpPr>
            <p:spPr bwMode="auto">
              <a:xfrm>
                <a:off x="3602" y="1327"/>
                <a:ext cx="211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56127A"/>
                    </a:solidFill>
                  </a:rPr>
                  <a:t>k</a:t>
                </a:r>
              </a:p>
            </p:txBody>
          </p:sp>
        </p:grpSp>
        <p:sp>
          <p:nvSpPr>
            <p:cNvPr id="15371" name="Text Box 36"/>
            <p:cNvSpPr txBox="1">
              <a:spLocks noChangeArrowheads="1"/>
            </p:cNvSpPr>
            <p:nvPr/>
          </p:nvSpPr>
          <p:spPr bwMode="auto">
            <a:xfrm>
              <a:off x="3084" y="1611"/>
              <a:ext cx="124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i="1">
                  <a:solidFill>
                    <a:srgbClr val="56127A"/>
                  </a:solidFill>
                </a:rPr>
                <a:t>BHT Index</a:t>
              </a:r>
            </a:p>
          </p:txBody>
        </p:sp>
        <p:sp>
          <p:nvSpPr>
            <p:cNvPr id="15372" name="Text Box 37"/>
            <p:cNvSpPr txBox="1">
              <a:spLocks noChangeArrowheads="1"/>
            </p:cNvSpPr>
            <p:nvPr/>
          </p:nvSpPr>
          <p:spPr bwMode="auto">
            <a:xfrm>
              <a:off x="4584" y="1350"/>
              <a:ext cx="1059" cy="6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rgbClr val="56127A"/>
                  </a:solidFill>
                </a:rPr>
                <a:t>2</a:t>
              </a:r>
              <a:r>
                <a:rPr lang="en-US" i="1" baseline="30000">
                  <a:solidFill>
                    <a:srgbClr val="56127A"/>
                  </a:solidFill>
                </a:rPr>
                <a:t>k</a:t>
              </a:r>
              <a:r>
                <a:rPr lang="en-US" i="1">
                  <a:solidFill>
                    <a:srgbClr val="56127A"/>
                  </a:solidFill>
                </a:rPr>
                <a:t>-entry</a:t>
              </a:r>
            </a:p>
            <a:p>
              <a:pPr eaLnBrk="0" hangingPunct="0"/>
              <a:r>
                <a:rPr lang="en-US" i="1">
                  <a:solidFill>
                    <a:srgbClr val="56127A"/>
                  </a:solidFill>
                </a:rPr>
                <a:t>BHT,</a:t>
              </a:r>
            </a:p>
            <a:p>
              <a:pPr eaLnBrk="0" hangingPunct="0"/>
              <a:r>
                <a:rPr lang="en-US" i="1">
                  <a:solidFill>
                    <a:srgbClr val="56127A"/>
                  </a:solidFill>
                </a:rPr>
                <a:t>2 bits/entry</a:t>
              </a:r>
            </a:p>
          </p:txBody>
        </p:sp>
        <p:sp>
          <p:nvSpPr>
            <p:cNvPr id="15373" name="Text Box 38"/>
            <p:cNvSpPr txBox="1">
              <a:spLocks noChangeArrowheads="1"/>
            </p:cNvSpPr>
            <p:nvPr/>
          </p:nvSpPr>
          <p:spPr bwMode="auto">
            <a:xfrm>
              <a:off x="3602" y="3294"/>
              <a:ext cx="137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56127A"/>
                  </a:solidFill>
                </a:rPr>
                <a:t>Taken/¬Taken?</a:t>
              </a:r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284" y="1035"/>
              <a:ext cx="288" cy="2280"/>
              <a:chOff x="4284" y="1035"/>
              <a:chExt cx="288" cy="2280"/>
            </a:xfrm>
          </p:grpSpPr>
          <p:grpSp>
            <p:nvGrpSpPr>
              <p:cNvPr id="9" name="Group 40"/>
              <p:cNvGrpSpPr>
                <a:grpSpLocks/>
              </p:cNvGrpSpPr>
              <p:nvPr/>
            </p:nvGrpSpPr>
            <p:grpSpPr bwMode="auto">
              <a:xfrm>
                <a:off x="4284" y="1035"/>
                <a:ext cx="288" cy="240"/>
                <a:chOff x="2352" y="576"/>
                <a:chExt cx="288" cy="240"/>
              </a:xfrm>
            </p:grpSpPr>
            <p:sp>
              <p:nvSpPr>
                <p:cNvPr id="15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9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4284" y="1275"/>
                <a:ext cx="288" cy="240"/>
                <a:chOff x="2352" y="576"/>
                <a:chExt cx="288" cy="240"/>
              </a:xfrm>
            </p:grpSpPr>
            <p:sp>
              <p:nvSpPr>
                <p:cNvPr id="15390" name="Rectangle 44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9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4284" y="1515"/>
                <a:ext cx="288" cy="240"/>
                <a:chOff x="2352" y="576"/>
                <a:chExt cx="288" cy="240"/>
              </a:xfrm>
            </p:grpSpPr>
            <p:sp>
              <p:nvSpPr>
                <p:cNvPr id="15388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>
                <a:off x="4284" y="2715"/>
                <a:ext cx="288" cy="240"/>
                <a:chOff x="2352" y="576"/>
                <a:chExt cx="288" cy="240"/>
              </a:xfrm>
            </p:grpSpPr>
            <p:sp>
              <p:nvSpPr>
                <p:cNvPr id="15386" name="Rectangle 50"/>
                <p:cNvSpPr>
                  <a:spLocks noChangeArrowheads="1"/>
                </p:cNvSpPr>
                <p:nvPr/>
              </p:nvSpPr>
              <p:spPr bwMode="auto">
                <a:xfrm>
                  <a:off x="2352" y="576"/>
                  <a:ext cx="288" cy="2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8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496" y="720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80" name="Line 52"/>
              <p:cNvSpPr>
                <a:spLocks noChangeShapeType="1"/>
              </p:cNvSpPr>
              <p:nvPr/>
            </p:nvSpPr>
            <p:spPr bwMode="auto">
              <a:xfrm>
                <a:off x="4375" y="2955"/>
                <a:ext cx="0" cy="3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53"/>
              <p:cNvSpPr>
                <a:spLocks noChangeShapeType="1"/>
              </p:cNvSpPr>
              <p:nvPr/>
            </p:nvSpPr>
            <p:spPr bwMode="auto">
              <a:xfrm>
                <a:off x="4284" y="175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54"/>
              <p:cNvSpPr>
                <a:spLocks noChangeShapeType="1"/>
              </p:cNvSpPr>
              <p:nvPr/>
            </p:nvSpPr>
            <p:spPr bwMode="auto">
              <a:xfrm flipV="1">
                <a:off x="4284" y="2471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55"/>
              <p:cNvSpPr>
                <a:spLocks noChangeShapeType="1"/>
              </p:cNvSpPr>
              <p:nvPr/>
            </p:nvSpPr>
            <p:spPr bwMode="auto">
              <a:xfrm flipV="1">
                <a:off x="4572" y="2595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56"/>
              <p:cNvSpPr>
                <a:spLocks noChangeShapeType="1"/>
              </p:cNvSpPr>
              <p:nvPr/>
            </p:nvSpPr>
            <p:spPr bwMode="auto">
              <a:xfrm>
                <a:off x="4572" y="1755"/>
                <a:ext cx="0" cy="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57"/>
              <p:cNvSpPr>
                <a:spLocks noChangeShapeType="1"/>
              </p:cNvSpPr>
              <p:nvPr/>
            </p:nvSpPr>
            <p:spPr bwMode="auto">
              <a:xfrm>
                <a:off x="4428" y="1899"/>
                <a:ext cx="0" cy="6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5" name="Line 58"/>
            <p:cNvSpPr>
              <a:spLocks noChangeShapeType="1"/>
            </p:cNvSpPr>
            <p:nvPr/>
          </p:nvSpPr>
          <p:spPr bwMode="auto">
            <a:xfrm>
              <a:off x="3216" y="7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" name="Slide Number Placeholder 6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0E0ADC-7C71-4EF9-A5D7-EB14AD140F3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1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8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Where does BHT fit in the processor pipeline?</a:t>
            </a:r>
          </a:p>
        </p:txBody>
      </p:sp>
      <p:sp>
        <p:nvSpPr>
          <p:cNvPr id="3" name="Subtitle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90588" y="1893888"/>
            <a:ext cx="7772400" cy="4114800"/>
          </a:xfrm>
        </p:spPr>
        <p:txBody>
          <a:bodyPr/>
          <a:lstStyle/>
          <a:p>
            <a:r>
              <a:rPr lang="en-US" sz="2400" smtClean="0"/>
              <a:t>BHT can only be used after instruction decode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What should we do at the fetch stage?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Need a mechanism to update the BHT</a:t>
            </a:r>
          </a:p>
          <a:p>
            <a:pPr lvl="1"/>
            <a:r>
              <a:rPr lang="en-US" sz="2000" smtClean="0"/>
              <a:t>where does the update information come from</a:t>
            </a:r>
          </a:p>
        </p:txBody>
      </p:sp>
      <p:sp>
        <p:nvSpPr>
          <p:cNvPr id="16388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E1D2A2-D51E-4496-A806-ABCD6659C63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15313" cy="1143000"/>
          </a:xfrm>
        </p:spPr>
        <p:txBody>
          <a:bodyPr/>
          <a:lstStyle/>
          <a:p>
            <a:r>
              <a:rPr lang="en-US" sz="4000" smtClean="0"/>
              <a:t>Overview of branch prediction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003300" y="3368675"/>
            <a:ext cx="3048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  <a:br>
              <a:rPr lang="en-US"/>
            </a:br>
            <a:r>
              <a:rPr lang="en-US"/>
              <a:t>C</a:t>
            </a:r>
          </a:p>
        </p:txBody>
      </p:sp>
      <p:sp>
        <p:nvSpPr>
          <p:cNvPr id="2190340" name="Text Box 4"/>
          <p:cNvSpPr txBox="1">
            <a:spLocks noChangeArrowheads="1"/>
          </p:cNvSpPr>
          <p:nvPr/>
        </p:nvSpPr>
        <p:spPr bwMode="auto">
          <a:xfrm>
            <a:off x="254000" y="5019675"/>
            <a:ext cx="180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Need next PC immediately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27200" y="3749675"/>
            <a:ext cx="1930400" cy="762000"/>
            <a:chOff x="1088" y="2208"/>
            <a:chExt cx="1216" cy="4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88" y="2424"/>
              <a:ext cx="320" cy="48"/>
              <a:chOff x="896" y="1632"/>
              <a:chExt cx="320" cy="48"/>
            </a:xfrm>
          </p:grpSpPr>
          <p:sp>
            <p:nvSpPr>
              <p:cNvPr id="17449" name="Oval 7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Oval 8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Oval 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48" name="Rectangle 10"/>
            <p:cNvSpPr>
              <a:spLocks noChangeArrowheads="1"/>
            </p:cNvSpPr>
            <p:nvPr/>
          </p:nvSpPr>
          <p:spPr bwMode="auto">
            <a:xfrm>
              <a:off x="1584" y="2208"/>
              <a:ext cx="720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Decode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13200" y="3749675"/>
            <a:ext cx="2006600" cy="762000"/>
            <a:chOff x="2528" y="2208"/>
            <a:chExt cx="1264" cy="480"/>
          </a:xfrm>
        </p:grpSpPr>
        <p:sp>
          <p:nvSpPr>
            <p:cNvPr id="17442" name="Rectangle 12"/>
            <p:cNvSpPr>
              <a:spLocks noChangeArrowheads="1"/>
            </p:cNvSpPr>
            <p:nvPr/>
          </p:nvSpPr>
          <p:spPr bwMode="auto">
            <a:xfrm>
              <a:off x="2976" y="2208"/>
              <a:ext cx="816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Reg</a:t>
              </a:r>
              <a:br>
                <a:rPr lang="en-US"/>
              </a:br>
              <a:r>
                <a:rPr lang="en-US"/>
                <a:t>Read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528" y="2424"/>
              <a:ext cx="320" cy="48"/>
              <a:chOff x="896" y="1632"/>
              <a:chExt cx="320" cy="48"/>
            </a:xfrm>
          </p:grpSpPr>
          <p:sp>
            <p:nvSpPr>
              <p:cNvPr id="17444" name="Oval 14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Oval 15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Oval 16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299200" y="3749675"/>
            <a:ext cx="2082800" cy="762000"/>
            <a:chOff x="3968" y="2208"/>
            <a:chExt cx="1312" cy="480"/>
          </a:xfrm>
        </p:grpSpPr>
        <p:sp>
          <p:nvSpPr>
            <p:cNvPr id="17437" name="Rectangle 18"/>
            <p:cNvSpPr>
              <a:spLocks noChangeArrowheads="1"/>
            </p:cNvSpPr>
            <p:nvPr/>
          </p:nvSpPr>
          <p:spPr bwMode="auto">
            <a:xfrm>
              <a:off x="4464" y="2208"/>
              <a:ext cx="816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Execute</a:t>
              </a:r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3968" y="2424"/>
              <a:ext cx="320" cy="48"/>
              <a:chOff x="896" y="1632"/>
              <a:chExt cx="320" cy="48"/>
            </a:xfrm>
          </p:grpSpPr>
          <p:sp>
            <p:nvSpPr>
              <p:cNvPr id="17439" name="Oval 20"/>
              <p:cNvSpPr>
                <a:spLocks noChangeArrowheads="1"/>
              </p:cNvSpPr>
              <p:nvPr/>
            </p:nvSpPr>
            <p:spPr bwMode="auto">
              <a:xfrm>
                <a:off x="896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0" name="Oval 21"/>
              <p:cNvSpPr>
                <a:spLocks noChangeArrowheads="1"/>
              </p:cNvSpPr>
              <p:nvPr/>
            </p:nvSpPr>
            <p:spPr bwMode="auto">
              <a:xfrm>
                <a:off x="1024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Oval 22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64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190359" name="AutoShape 23"/>
          <p:cNvCxnSpPr>
            <a:cxnSpLocks noChangeShapeType="1"/>
            <a:stCxn id="17448" idx="0"/>
            <a:endCxn id="17410" idx="1"/>
          </p:cNvCxnSpPr>
          <p:nvPr/>
        </p:nvCxnSpPr>
        <p:spPr bwMode="auto">
          <a:xfrm rot="-5400000" flipH="1" flipV="1">
            <a:off x="1841500" y="2886075"/>
            <a:ext cx="393700" cy="2095500"/>
          </a:xfrm>
          <a:prstGeom prst="bentConnector4">
            <a:avLst>
              <a:gd name="adj1" fmla="val -361292"/>
              <a:gd name="adj2" fmla="val 110301"/>
            </a:avLst>
          </a:prstGeom>
          <a:noFill/>
          <a:ln w="19050">
            <a:solidFill>
              <a:srgbClr val="FF5050"/>
            </a:solidFill>
            <a:miter lim="800000"/>
            <a:headEnd/>
            <a:tailEnd type="triangle" w="lg" len="lg"/>
          </a:ln>
        </p:spPr>
      </p:cxnSp>
      <p:cxnSp>
        <p:nvCxnSpPr>
          <p:cNvPr id="2190360" name="AutoShape 24"/>
          <p:cNvCxnSpPr>
            <a:cxnSpLocks noChangeShapeType="1"/>
            <a:stCxn id="17442" idx="0"/>
            <a:endCxn id="17410" idx="1"/>
          </p:cNvCxnSpPr>
          <p:nvPr/>
        </p:nvCxnSpPr>
        <p:spPr bwMode="auto">
          <a:xfrm rot="-5400000" flipH="1" flipV="1">
            <a:off x="2984500" y="1743075"/>
            <a:ext cx="393700" cy="4381500"/>
          </a:xfrm>
          <a:prstGeom prst="bentConnector4">
            <a:avLst>
              <a:gd name="adj1" fmla="val -475810"/>
              <a:gd name="adj2" fmla="val 104926"/>
            </a:avLst>
          </a:prstGeom>
          <a:noFill/>
          <a:ln w="19050">
            <a:solidFill>
              <a:srgbClr val="FF5050"/>
            </a:solidFill>
            <a:miter lim="800000"/>
            <a:headEnd/>
            <a:tailEnd type="triangle" w="lg" len="lg"/>
          </a:ln>
        </p:spPr>
      </p:cxnSp>
      <p:cxnSp>
        <p:nvCxnSpPr>
          <p:cNvPr id="2190361" name="AutoShape 25"/>
          <p:cNvCxnSpPr>
            <a:cxnSpLocks noChangeShapeType="1"/>
            <a:stCxn id="17437" idx="0"/>
            <a:endCxn id="17410" idx="1"/>
          </p:cNvCxnSpPr>
          <p:nvPr/>
        </p:nvCxnSpPr>
        <p:spPr bwMode="auto">
          <a:xfrm rot="-5400000" flipH="1" flipV="1">
            <a:off x="4165600" y="561975"/>
            <a:ext cx="393700" cy="6743700"/>
          </a:xfrm>
          <a:prstGeom prst="bentConnector4">
            <a:avLst>
              <a:gd name="adj1" fmla="val -527824"/>
              <a:gd name="adj2" fmla="val 103204"/>
            </a:avLst>
          </a:prstGeom>
          <a:noFill/>
          <a:ln w="19050">
            <a:solidFill>
              <a:srgbClr val="FF5050"/>
            </a:solidFill>
            <a:miter lim="800000"/>
            <a:headEnd/>
            <a:tailEnd type="triangle" w="lg" len="lg"/>
          </a:ln>
        </p:spPr>
      </p:cxnSp>
      <p:sp>
        <p:nvSpPr>
          <p:cNvPr id="2190362" name="Text Box 26"/>
          <p:cNvSpPr txBox="1">
            <a:spLocks noChangeArrowheads="1"/>
          </p:cNvSpPr>
          <p:nvPr/>
        </p:nvSpPr>
        <p:spPr bwMode="auto">
          <a:xfrm>
            <a:off x="2184400" y="4638675"/>
            <a:ext cx="205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Instr type, </a:t>
            </a:r>
            <a:br>
              <a:rPr lang="en-US" sz="1800"/>
            </a:br>
            <a:r>
              <a:rPr lang="en-US" sz="1800"/>
              <a:t>PC relative targets available</a:t>
            </a:r>
            <a:endParaRPr lang="en-US" sz="1800">
              <a:solidFill>
                <a:srgbClr val="FF5050"/>
              </a:solidFill>
            </a:endParaRPr>
          </a:p>
        </p:txBody>
      </p:sp>
      <p:sp>
        <p:nvSpPr>
          <p:cNvPr id="2190363" name="Text Box 27"/>
          <p:cNvSpPr txBox="1">
            <a:spLocks noChangeArrowheads="1"/>
          </p:cNvSpPr>
          <p:nvPr/>
        </p:nvSpPr>
        <p:spPr bwMode="auto">
          <a:xfrm>
            <a:off x="4318000" y="4638675"/>
            <a:ext cx="205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Simple conditions, register targets available</a:t>
            </a:r>
            <a:endParaRPr lang="en-US" sz="1800">
              <a:solidFill>
                <a:srgbClr val="FF5050"/>
              </a:solidFill>
            </a:endParaRPr>
          </a:p>
        </p:txBody>
      </p:sp>
      <p:sp>
        <p:nvSpPr>
          <p:cNvPr id="2190364" name="Text Box 28"/>
          <p:cNvSpPr txBox="1">
            <a:spLocks noChangeArrowheads="1"/>
          </p:cNvSpPr>
          <p:nvPr/>
        </p:nvSpPr>
        <p:spPr bwMode="auto">
          <a:xfrm>
            <a:off x="6756400" y="4638675"/>
            <a:ext cx="2057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Complex conditions available</a:t>
            </a:r>
            <a:endParaRPr lang="en-US" sz="1800">
              <a:solidFill>
                <a:srgbClr val="FF5050"/>
              </a:solidFill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003300" y="2835275"/>
            <a:ext cx="1665288" cy="1306513"/>
            <a:chOff x="632" y="1632"/>
            <a:chExt cx="1049" cy="823"/>
          </a:xfrm>
        </p:grpSpPr>
        <p:sp>
          <p:nvSpPr>
            <p:cNvPr id="17434" name="Rectangle 30"/>
            <p:cNvSpPr>
              <a:spLocks noChangeArrowheads="1"/>
            </p:cNvSpPr>
            <p:nvPr/>
          </p:nvSpPr>
          <p:spPr bwMode="auto">
            <a:xfrm>
              <a:off x="884" y="1632"/>
              <a:ext cx="797" cy="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Next Addr</a:t>
              </a:r>
            </a:p>
            <a:p>
              <a:pPr algn="ctr"/>
              <a:r>
                <a:rPr lang="en-US" sz="1800"/>
                <a:t>Pred</a:t>
              </a:r>
            </a:p>
          </p:txBody>
        </p:sp>
        <p:cxnSp>
          <p:nvCxnSpPr>
            <p:cNvPr id="17435" name="AutoShape 31"/>
            <p:cNvCxnSpPr>
              <a:cxnSpLocks noChangeShapeType="1"/>
              <a:stCxn id="17410" idx="3"/>
              <a:endCxn id="17434" idx="2"/>
            </p:cNvCxnSpPr>
            <p:nvPr/>
          </p:nvCxnSpPr>
          <p:spPr bwMode="auto">
            <a:xfrm flipV="1">
              <a:off x="824" y="1969"/>
              <a:ext cx="459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32"/>
            <p:cNvCxnSpPr>
              <a:cxnSpLocks noChangeShapeType="1"/>
              <a:stCxn id="17434" idx="0"/>
              <a:endCxn id="17410" idx="1"/>
            </p:cNvCxnSpPr>
            <p:nvPr/>
          </p:nvCxnSpPr>
          <p:spPr bwMode="auto">
            <a:xfrm rot="-5400000" flipH="1" flipV="1">
              <a:off x="546" y="1718"/>
              <a:ext cx="823" cy="651"/>
            </a:xfrm>
            <a:prstGeom prst="bentConnector4">
              <a:avLst>
                <a:gd name="adj1" fmla="val -17505"/>
                <a:gd name="adj2" fmla="val 122139"/>
              </a:avLst>
            </a:prstGeom>
            <a:noFill/>
            <a:ln w="19050">
              <a:solidFill>
                <a:srgbClr val="FF5050"/>
              </a:solidFill>
              <a:miter lim="800000"/>
              <a:headEnd/>
              <a:tailEnd type="triangle" w="lg" len="lg"/>
            </a:ln>
          </p:spPr>
        </p:cxn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004888" y="2300288"/>
            <a:ext cx="3795712" cy="1841500"/>
            <a:chOff x="633" y="1295"/>
            <a:chExt cx="2391" cy="1160"/>
          </a:xfrm>
        </p:grpSpPr>
        <p:sp>
          <p:nvSpPr>
            <p:cNvPr id="17431" name="Rectangle 34"/>
            <p:cNvSpPr>
              <a:spLocks noChangeArrowheads="1"/>
            </p:cNvSpPr>
            <p:nvPr/>
          </p:nvSpPr>
          <p:spPr bwMode="auto">
            <a:xfrm>
              <a:off x="2544" y="1296"/>
              <a:ext cx="480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BP,</a:t>
              </a:r>
            </a:p>
            <a:p>
              <a:pPr algn="ctr"/>
              <a:r>
                <a:rPr lang="en-US" sz="1800"/>
                <a:t>JMP,</a:t>
              </a:r>
            </a:p>
            <a:p>
              <a:pPr algn="ctr"/>
              <a:r>
                <a:rPr lang="en-US" sz="1800"/>
                <a:t>Ret</a:t>
              </a:r>
            </a:p>
          </p:txBody>
        </p:sp>
        <p:cxnSp>
          <p:nvCxnSpPr>
            <p:cNvPr id="17432" name="AutoShape 35"/>
            <p:cNvCxnSpPr>
              <a:cxnSpLocks noChangeShapeType="1"/>
              <a:stCxn id="17448" idx="3"/>
              <a:endCxn id="17431" idx="2"/>
            </p:cNvCxnSpPr>
            <p:nvPr/>
          </p:nvCxnSpPr>
          <p:spPr bwMode="auto">
            <a:xfrm flipV="1">
              <a:off x="2304" y="1920"/>
              <a:ext cx="480" cy="5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36"/>
            <p:cNvCxnSpPr>
              <a:cxnSpLocks noChangeShapeType="1"/>
              <a:stCxn id="17431" idx="0"/>
              <a:endCxn id="17410" idx="1"/>
            </p:cNvCxnSpPr>
            <p:nvPr/>
          </p:nvCxnSpPr>
          <p:spPr bwMode="auto">
            <a:xfrm rot="-5400000" flipH="1" flipV="1">
              <a:off x="1129" y="799"/>
              <a:ext cx="1159" cy="2152"/>
            </a:xfrm>
            <a:prstGeom prst="bentConnector4">
              <a:avLst>
                <a:gd name="adj1" fmla="val -12426"/>
                <a:gd name="adj2" fmla="val 106690"/>
              </a:avLst>
            </a:prstGeom>
            <a:noFill/>
            <a:ln w="19050">
              <a:solidFill>
                <a:srgbClr val="FF5050"/>
              </a:solidFill>
              <a:miter lim="800000"/>
              <a:headEnd/>
              <a:tailEnd type="triangle" w="lg" len="lg"/>
            </a:ln>
          </p:spPr>
        </p:cxnSp>
      </p:grpSp>
      <p:sp>
        <p:nvSpPr>
          <p:cNvPr id="2190373" name="Text Box 37"/>
          <p:cNvSpPr txBox="1">
            <a:spLocks noChangeArrowheads="1"/>
          </p:cNvSpPr>
          <p:nvPr/>
        </p:nvSpPr>
        <p:spPr bwMode="auto">
          <a:xfrm>
            <a:off x="2438400" y="5832475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FF5050"/>
                </a:solidFill>
              </a:rPr>
              <a:t>Loose loop</a:t>
            </a:r>
            <a:endParaRPr lang="en-US" sz="1800"/>
          </a:p>
        </p:txBody>
      </p:sp>
      <p:sp>
        <p:nvSpPr>
          <p:cNvPr id="2190374" name="Text Box 38"/>
          <p:cNvSpPr txBox="1">
            <a:spLocks noChangeArrowheads="1"/>
          </p:cNvSpPr>
          <p:nvPr/>
        </p:nvSpPr>
        <p:spPr bwMode="auto">
          <a:xfrm>
            <a:off x="4495800" y="5832475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FF5050"/>
                </a:solidFill>
              </a:rPr>
              <a:t>Loose loop</a:t>
            </a:r>
            <a:endParaRPr lang="en-US" sz="1800"/>
          </a:p>
        </p:txBody>
      </p:sp>
      <p:sp>
        <p:nvSpPr>
          <p:cNvPr id="2190375" name="Text Box 39"/>
          <p:cNvSpPr txBox="1">
            <a:spLocks noChangeArrowheads="1"/>
          </p:cNvSpPr>
          <p:nvPr/>
        </p:nvSpPr>
        <p:spPr bwMode="auto">
          <a:xfrm>
            <a:off x="6858000" y="5832475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FF5050"/>
                </a:solidFill>
              </a:rPr>
              <a:t>Loose loop</a:t>
            </a:r>
            <a:endParaRPr lang="en-US" sz="1800"/>
          </a:p>
        </p:txBody>
      </p:sp>
      <p:sp>
        <p:nvSpPr>
          <p:cNvPr id="2190376" name="Text Box 40"/>
          <p:cNvSpPr txBox="1">
            <a:spLocks noChangeArrowheads="1"/>
          </p:cNvSpPr>
          <p:nvPr/>
        </p:nvSpPr>
        <p:spPr bwMode="auto">
          <a:xfrm>
            <a:off x="304800" y="5832475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FF5050"/>
                </a:solidFill>
              </a:rPr>
              <a:t>Tight loop</a:t>
            </a:r>
            <a:endParaRPr lang="en-US" sz="1800"/>
          </a:p>
        </p:txBody>
      </p:sp>
      <p:sp>
        <p:nvSpPr>
          <p:cNvPr id="2190379" name="AutoShape 43"/>
          <p:cNvSpPr>
            <a:spLocks noChangeArrowheads="1"/>
          </p:cNvSpPr>
          <p:nvPr/>
        </p:nvSpPr>
        <p:spPr bwMode="auto">
          <a:xfrm>
            <a:off x="5638800" y="1768475"/>
            <a:ext cx="1905000" cy="1219200"/>
          </a:xfrm>
          <a:prstGeom prst="wedgeRoundRectCallout">
            <a:avLst>
              <a:gd name="adj1" fmla="val -93083"/>
              <a:gd name="adj2" fmla="val 5338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/>
              <a:t>Best predictors reflect program behavior</a:t>
            </a:r>
          </a:p>
        </p:txBody>
      </p:sp>
      <p:sp>
        <p:nvSpPr>
          <p:cNvPr id="17429" name="Slide Number Placeholder 6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3ECDEF-C8ED-47DC-9AE6-222EF51D875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90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90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340" grpId="0"/>
      <p:bldP spid="2190364" grpId="0"/>
      <p:bldP spid="2190373" grpId="0"/>
      <p:bldP spid="2190374" grpId="0"/>
      <p:bldP spid="2190375" grpId="0"/>
      <p:bldP spid="2190376" grpId="0"/>
      <p:bldP spid="21903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339725"/>
            <a:ext cx="7902575" cy="1160463"/>
          </a:xfrm>
        </p:spPr>
        <p:txBody>
          <a:bodyPr lIns="90488" tIns="44450" rIns="90488" bIns="44450"/>
          <a:lstStyle/>
          <a:p>
            <a:r>
              <a:rPr lang="en-US" sz="4000" smtClean="0"/>
              <a:t>Next Address Predictor (NAP)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first attempt</a:t>
            </a:r>
            <a:endParaRPr lang="en-US" smtClean="0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760413" y="5245100"/>
            <a:ext cx="8089900" cy="132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56127A"/>
                </a:solidFill>
              </a:rPr>
              <a:t>BP bits are stored with the predicted target address.</a:t>
            </a:r>
          </a:p>
          <a:p>
            <a:pPr eaLnBrk="0" hangingPunct="0"/>
            <a:r>
              <a:rPr lang="en-US">
                <a:solidFill>
                  <a:srgbClr val="56127A"/>
                </a:solidFill>
              </a:rPr>
              <a:t>   IF stage: </a:t>
            </a:r>
            <a:r>
              <a:rPr lang="en-US" i="1">
                <a:solidFill>
                  <a:srgbClr val="56127A"/>
                </a:solidFill>
              </a:rPr>
              <a:t>nPC = If (BP=taken) then target else pc+4</a:t>
            </a:r>
          </a:p>
          <a:p>
            <a:pPr eaLnBrk="0" hangingPunct="0"/>
            <a:r>
              <a:rPr lang="en-US">
                <a:solidFill>
                  <a:srgbClr val="56127A"/>
                </a:solidFill>
              </a:rPr>
              <a:t>   later:      </a:t>
            </a:r>
            <a:r>
              <a:rPr lang="en-US" i="1">
                <a:solidFill>
                  <a:srgbClr val="56127A"/>
                </a:solidFill>
              </a:rPr>
              <a:t>check prediction, if wrong then kill the instruction</a:t>
            </a:r>
          </a:p>
          <a:p>
            <a:pPr eaLnBrk="0" hangingPunct="0"/>
            <a:r>
              <a:rPr lang="en-US" i="1">
                <a:solidFill>
                  <a:srgbClr val="56127A"/>
                </a:solidFill>
              </a:rPr>
              <a:t>                 and update BTB  &amp; BPb else update BPb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74688" y="1604963"/>
            <a:ext cx="8048625" cy="3529012"/>
            <a:chOff x="675352" y="1285875"/>
            <a:chExt cx="8047961" cy="3529013"/>
          </a:xfrm>
        </p:grpSpPr>
        <p:sp>
          <p:nvSpPr>
            <p:cNvPr id="19463" name="Rectangle 4"/>
            <p:cNvSpPr>
              <a:spLocks noChangeArrowheads="1"/>
            </p:cNvSpPr>
            <p:nvPr/>
          </p:nvSpPr>
          <p:spPr bwMode="auto">
            <a:xfrm>
              <a:off x="675352" y="2390443"/>
              <a:ext cx="8720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iMem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68488" y="2279650"/>
              <a:ext cx="65087" cy="520700"/>
              <a:chOff x="1177" y="1324"/>
              <a:chExt cx="41" cy="328"/>
            </a:xfrm>
          </p:grpSpPr>
          <p:sp>
            <p:nvSpPr>
              <p:cNvPr id="19529" name="Oval 6"/>
              <p:cNvSpPr>
                <a:spLocks noChangeArrowheads="1"/>
              </p:cNvSpPr>
              <p:nvPr/>
            </p:nvSpPr>
            <p:spPr bwMode="auto">
              <a:xfrm>
                <a:off x="1177" y="13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0" name="Oval 7"/>
              <p:cNvSpPr>
                <a:spLocks noChangeArrowheads="1"/>
              </p:cNvSpPr>
              <p:nvPr/>
            </p:nvSpPr>
            <p:spPr bwMode="auto">
              <a:xfrm>
                <a:off x="1177" y="14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1" name="Oval 8"/>
              <p:cNvSpPr>
                <a:spLocks noChangeArrowheads="1"/>
              </p:cNvSpPr>
              <p:nvPr/>
            </p:nvSpPr>
            <p:spPr bwMode="auto">
              <a:xfrm>
                <a:off x="1177" y="15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2" name="Oval 9"/>
              <p:cNvSpPr>
                <a:spLocks noChangeArrowheads="1"/>
              </p:cNvSpPr>
              <p:nvPr/>
            </p:nvSpPr>
            <p:spPr bwMode="auto">
              <a:xfrm>
                <a:off x="1177" y="16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5" name="Rectangle 10"/>
            <p:cNvSpPr>
              <a:spLocks noChangeArrowheads="1"/>
            </p:cNvSpPr>
            <p:nvPr/>
          </p:nvSpPr>
          <p:spPr bwMode="auto">
            <a:xfrm>
              <a:off x="2603500" y="4470400"/>
              <a:ext cx="18796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Freeform 11"/>
            <p:cNvSpPr>
              <a:spLocks/>
            </p:cNvSpPr>
            <p:nvPr/>
          </p:nvSpPr>
          <p:spPr bwMode="auto">
            <a:xfrm>
              <a:off x="3657600" y="4076700"/>
              <a:ext cx="839788" cy="153988"/>
            </a:xfrm>
            <a:custGeom>
              <a:avLst/>
              <a:gdLst>
                <a:gd name="T0" fmla="*/ 0 w 529"/>
                <a:gd name="T1" fmla="*/ 96 h 97"/>
                <a:gd name="T2" fmla="*/ 48 w 529"/>
                <a:gd name="T3" fmla="*/ 48 h 97"/>
                <a:gd name="T4" fmla="*/ 240 w 529"/>
                <a:gd name="T5" fmla="*/ 48 h 97"/>
                <a:gd name="T6" fmla="*/ 288 w 529"/>
                <a:gd name="T7" fmla="*/ 0 h 97"/>
                <a:gd name="T8" fmla="*/ 336 w 529"/>
                <a:gd name="T9" fmla="*/ 48 h 97"/>
                <a:gd name="T10" fmla="*/ 480 w 529"/>
                <a:gd name="T11" fmla="*/ 48 h 97"/>
                <a:gd name="T12" fmla="*/ 528 w 529"/>
                <a:gd name="T13" fmla="*/ 96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97"/>
                <a:gd name="T23" fmla="*/ 529 w 529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97">
                  <a:moveTo>
                    <a:pt x="0" y="96"/>
                  </a:moveTo>
                  <a:lnTo>
                    <a:pt x="48" y="48"/>
                  </a:lnTo>
                  <a:lnTo>
                    <a:pt x="240" y="48"/>
                  </a:lnTo>
                  <a:lnTo>
                    <a:pt x="288" y="0"/>
                  </a:lnTo>
                  <a:lnTo>
                    <a:pt x="336" y="48"/>
                  </a:lnTo>
                  <a:lnTo>
                    <a:pt x="480" y="48"/>
                  </a:lnTo>
                  <a:lnTo>
                    <a:pt x="528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Freeform 12"/>
            <p:cNvSpPr>
              <a:spLocks/>
            </p:cNvSpPr>
            <p:nvPr/>
          </p:nvSpPr>
          <p:spPr bwMode="auto">
            <a:xfrm>
              <a:off x="2590800" y="4229100"/>
              <a:ext cx="1906588" cy="153988"/>
            </a:xfrm>
            <a:custGeom>
              <a:avLst/>
              <a:gdLst>
                <a:gd name="T0" fmla="*/ 0 w 1201"/>
                <a:gd name="T1" fmla="*/ 96 h 97"/>
                <a:gd name="T2" fmla="*/ 48 w 1201"/>
                <a:gd name="T3" fmla="*/ 48 h 97"/>
                <a:gd name="T4" fmla="*/ 240 w 1201"/>
                <a:gd name="T5" fmla="*/ 48 h 97"/>
                <a:gd name="T6" fmla="*/ 288 w 1201"/>
                <a:gd name="T7" fmla="*/ 0 h 97"/>
                <a:gd name="T8" fmla="*/ 336 w 1201"/>
                <a:gd name="T9" fmla="*/ 48 h 97"/>
                <a:gd name="T10" fmla="*/ 1152 w 1201"/>
                <a:gd name="T11" fmla="*/ 48 h 97"/>
                <a:gd name="T12" fmla="*/ 1200 w 1201"/>
                <a:gd name="T13" fmla="*/ 96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1"/>
                <a:gd name="T22" fmla="*/ 0 h 97"/>
                <a:gd name="T23" fmla="*/ 1201 w 1201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1" h="97">
                  <a:moveTo>
                    <a:pt x="0" y="96"/>
                  </a:moveTo>
                  <a:lnTo>
                    <a:pt x="48" y="48"/>
                  </a:lnTo>
                  <a:lnTo>
                    <a:pt x="240" y="48"/>
                  </a:lnTo>
                  <a:lnTo>
                    <a:pt x="288" y="0"/>
                  </a:lnTo>
                  <a:lnTo>
                    <a:pt x="336" y="48"/>
                  </a:lnTo>
                  <a:lnTo>
                    <a:pt x="1152" y="48"/>
                  </a:lnTo>
                  <a:lnTo>
                    <a:pt x="120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3"/>
            <p:cNvSpPr>
              <a:spLocks noChangeShapeType="1"/>
            </p:cNvSpPr>
            <p:nvPr/>
          </p:nvSpPr>
          <p:spPr bwMode="auto">
            <a:xfrm>
              <a:off x="3657600" y="4470400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3300413" y="3694113"/>
              <a:ext cx="5111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PC</a:t>
              </a:r>
            </a:p>
          </p:txBody>
        </p:sp>
        <p:sp>
          <p:nvSpPr>
            <p:cNvPr id="19470" name="Freeform 15"/>
            <p:cNvSpPr>
              <a:spLocks/>
            </p:cNvSpPr>
            <p:nvPr/>
          </p:nvSpPr>
          <p:spPr bwMode="auto">
            <a:xfrm>
              <a:off x="2286000" y="2476500"/>
              <a:ext cx="763588" cy="1677988"/>
            </a:xfrm>
            <a:custGeom>
              <a:avLst/>
              <a:gdLst>
                <a:gd name="T0" fmla="*/ 480 w 481"/>
                <a:gd name="T1" fmla="*/ 1056 h 1057"/>
                <a:gd name="T2" fmla="*/ 480 w 481"/>
                <a:gd name="T3" fmla="*/ 0 h 1057"/>
                <a:gd name="T4" fmla="*/ 0 w 481"/>
                <a:gd name="T5" fmla="*/ 0 h 1057"/>
                <a:gd name="T6" fmla="*/ 0 60000 65536"/>
                <a:gd name="T7" fmla="*/ 0 60000 65536"/>
                <a:gd name="T8" fmla="*/ 0 60000 65536"/>
                <a:gd name="T9" fmla="*/ 0 w 481"/>
                <a:gd name="T10" fmla="*/ 0 h 1057"/>
                <a:gd name="T11" fmla="*/ 481 w 481"/>
                <a:gd name="T12" fmla="*/ 1057 h 10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1057">
                  <a:moveTo>
                    <a:pt x="480" y="1056"/>
                  </a:move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16"/>
            <p:cNvSpPr>
              <a:spLocks/>
            </p:cNvSpPr>
            <p:nvPr/>
          </p:nvSpPr>
          <p:spPr bwMode="auto">
            <a:xfrm>
              <a:off x="4114800" y="2489200"/>
              <a:ext cx="611188" cy="1512888"/>
            </a:xfrm>
            <a:custGeom>
              <a:avLst/>
              <a:gdLst>
                <a:gd name="T0" fmla="*/ 0 w 385"/>
                <a:gd name="T1" fmla="*/ 1152 h 1153"/>
                <a:gd name="T2" fmla="*/ 0 w 385"/>
                <a:gd name="T3" fmla="*/ 0 h 1153"/>
                <a:gd name="T4" fmla="*/ 384 w 385"/>
                <a:gd name="T5" fmla="*/ 0 h 1153"/>
                <a:gd name="T6" fmla="*/ 0 60000 65536"/>
                <a:gd name="T7" fmla="*/ 0 60000 65536"/>
                <a:gd name="T8" fmla="*/ 0 60000 65536"/>
                <a:gd name="T9" fmla="*/ 0 w 385"/>
                <a:gd name="T10" fmla="*/ 0 h 1153"/>
                <a:gd name="T11" fmla="*/ 385 w 385"/>
                <a:gd name="T12" fmla="*/ 1153 h 1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5" h="1153">
                  <a:moveTo>
                    <a:pt x="0" y="1152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Rectangle 17"/>
            <p:cNvSpPr>
              <a:spLocks noChangeArrowheads="1"/>
            </p:cNvSpPr>
            <p:nvPr/>
          </p:nvSpPr>
          <p:spPr bwMode="auto">
            <a:xfrm>
              <a:off x="7089775" y="1903413"/>
              <a:ext cx="1633538" cy="1308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Branch </a:t>
              </a:r>
            </a:p>
            <a:p>
              <a:pPr eaLnBrk="0" hangingPunct="0"/>
              <a:r>
                <a:rPr lang="en-US"/>
                <a:t>Target </a:t>
              </a:r>
            </a:p>
            <a:p>
              <a:pPr eaLnBrk="0" hangingPunct="0"/>
              <a:r>
                <a:rPr lang="en-US"/>
                <a:t>Buffer </a:t>
              </a:r>
            </a:p>
            <a:p>
              <a:pPr eaLnBrk="0" hangingPunct="0"/>
              <a:r>
                <a:rPr lang="en-US"/>
                <a:t>(2</a:t>
              </a:r>
              <a:r>
                <a:rPr lang="en-US" baseline="30000"/>
                <a:t>k</a:t>
              </a:r>
              <a:r>
                <a:rPr lang="en-US"/>
                <a:t> entries)</a:t>
              </a:r>
            </a:p>
          </p:txBody>
        </p:sp>
        <p:sp>
          <p:nvSpPr>
            <p:cNvPr id="19473" name="Line 18"/>
            <p:cNvSpPr>
              <a:spLocks noChangeShapeType="1"/>
            </p:cNvSpPr>
            <p:nvPr/>
          </p:nvSpPr>
          <p:spPr bwMode="auto">
            <a:xfrm flipH="1">
              <a:off x="4032250" y="3168650"/>
              <a:ext cx="16510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9"/>
            <p:cNvSpPr>
              <a:spLocks noChangeArrowheads="1"/>
            </p:cNvSpPr>
            <p:nvPr/>
          </p:nvSpPr>
          <p:spPr bwMode="auto">
            <a:xfrm>
              <a:off x="4164013" y="3028950"/>
              <a:ext cx="331787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k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600200" y="1371600"/>
              <a:ext cx="687388" cy="3392488"/>
              <a:chOff x="1008" y="696"/>
              <a:chExt cx="433" cy="2305"/>
            </a:xfrm>
          </p:grpSpPr>
          <p:sp>
            <p:nvSpPr>
              <p:cNvPr id="19511" name="Line 21"/>
              <p:cNvSpPr>
                <a:spLocks noChangeShapeType="1"/>
              </p:cNvSpPr>
              <p:nvPr/>
            </p:nvSpPr>
            <p:spPr bwMode="auto">
              <a:xfrm>
                <a:off x="1012" y="841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2" name="Line 22"/>
              <p:cNvSpPr>
                <a:spLocks noChangeShapeType="1"/>
              </p:cNvSpPr>
              <p:nvPr/>
            </p:nvSpPr>
            <p:spPr bwMode="auto">
              <a:xfrm>
                <a:off x="1012" y="985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3" name="Line 23"/>
              <p:cNvSpPr>
                <a:spLocks noChangeShapeType="1"/>
              </p:cNvSpPr>
              <p:nvPr/>
            </p:nvSpPr>
            <p:spPr bwMode="auto">
              <a:xfrm>
                <a:off x="1012" y="1129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4" name="Line 24"/>
              <p:cNvSpPr>
                <a:spLocks noChangeShapeType="1"/>
              </p:cNvSpPr>
              <p:nvPr/>
            </p:nvSpPr>
            <p:spPr bwMode="auto">
              <a:xfrm>
                <a:off x="1012" y="1273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1012" y="1705"/>
                <a:ext cx="424" cy="287"/>
                <a:chOff x="1012" y="1705"/>
                <a:chExt cx="424" cy="287"/>
              </a:xfrm>
            </p:grpSpPr>
            <p:sp>
              <p:nvSpPr>
                <p:cNvPr id="19526" name="Line 26"/>
                <p:cNvSpPr>
                  <a:spLocks noChangeShapeType="1"/>
                </p:cNvSpPr>
                <p:nvPr/>
              </p:nvSpPr>
              <p:spPr bwMode="auto">
                <a:xfrm>
                  <a:off x="1012" y="1705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7" name="Line 27"/>
                <p:cNvSpPr>
                  <a:spLocks noChangeShapeType="1"/>
                </p:cNvSpPr>
                <p:nvPr/>
              </p:nvSpPr>
              <p:spPr bwMode="auto">
                <a:xfrm>
                  <a:off x="1012" y="1848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8" name="Line 28"/>
                <p:cNvSpPr>
                  <a:spLocks noChangeShapeType="1"/>
                </p:cNvSpPr>
                <p:nvPr/>
              </p:nvSpPr>
              <p:spPr bwMode="auto">
                <a:xfrm>
                  <a:off x="1012" y="1992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6" name="Rectangle 29"/>
              <p:cNvSpPr>
                <a:spLocks noChangeArrowheads="1"/>
              </p:cNvSpPr>
              <p:nvPr/>
            </p:nvSpPr>
            <p:spPr bwMode="auto">
              <a:xfrm>
                <a:off x="1128" y="696"/>
                <a:ext cx="21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1012" y="2136"/>
                <a:ext cx="424" cy="288"/>
                <a:chOff x="1012" y="2136"/>
                <a:chExt cx="424" cy="288"/>
              </a:xfrm>
            </p:grpSpPr>
            <p:sp>
              <p:nvSpPr>
                <p:cNvPr id="19523" name="Line 31"/>
                <p:cNvSpPr>
                  <a:spLocks noChangeShapeType="1"/>
                </p:cNvSpPr>
                <p:nvPr/>
              </p:nvSpPr>
              <p:spPr bwMode="auto">
                <a:xfrm>
                  <a:off x="1012" y="2136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4" name="Line 32"/>
                <p:cNvSpPr>
                  <a:spLocks noChangeShapeType="1"/>
                </p:cNvSpPr>
                <p:nvPr/>
              </p:nvSpPr>
              <p:spPr bwMode="auto">
                <a:xfrm>
                  <a:off x="1012" y="2280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5" name="Line 33"/>
                <p:cNvSpPr>
                  <a:spLocks noChangeShapeType="1"/>
                </p:cNvSpPr>
                <p:nvPr/>
              </p:nvSpPr>
              <p:spPr bwMode="auto">
                <a:xfrm>
                  <a:off x="1012" y="2424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1012" y="2568"/>
                <a:ext cx="424" cy="288"/>
                <a:chOff x="1012" y="2568"/>
                <a:chExt cx="424" cy="288"/>
              </a:xfrm>
            </p:grpSpPr>
            <p:sp>
              <p:nvSpPr>
                <p:cNvPr id="19520" name="Line 35"/>
                <p:cNvSpPr>
                  <a:spLocks noChangeShapeType="1"/>
                </p:cNvSpPr>
                <p:nvPr/>
              </p:nvSpPr>
              <p:spPr bwMode="auto">
                <a:xfrm>
                  <a:off x="1012" y="2568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1" name="Line 36"/>
                <p:cNvSpPr>
                  <a:spLocks noChangeShapeType="1"/>
                </p:cNvSpPr>
                <p:nvPr/>
              </p:nvSpPr>
              <p:spPr bwMode="auto">
                <a:xfrm>
                  <a:off x="1012" y="2712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2" name="Line 37"/>
                <p:cNvSpPr>
                  <a:spLocks noChangeShapeType="1"/>
                </p:cNvSpPr>
                <p:nvPr/>
              </p:nvSpPr>
              <p:spPr bwMode="auto">
                <a:xfrm>
                  <a:off x="1012" y="2856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9" name="Freeform 38"/>
              <p:cNvSpPr>
                <a:spLocks/>
              </p:cNvSpPr>
              <p:nvPr/>
            </p:nvSpPr>
            <p:spPr bwMode="auto">
              <a:xfrm>
                <a:off x="1008" y="697"/>
                <a:ext cx="433" cy="2304"/>
              </a:xfrm>
              <a:custGeom>
                <a:avLst/>
                <a:gdLst>
                  <a:gd name="T0" fmla="*/ 0 w 433"/>
                  <a:gd name="T1" fmla="*/ 0 h 2304"/>
                  <a:gd name="T2" fmla="*/ 432 w 433"/>
                  <a:gd name="T3" fmla="*/ 0 h 2304"/>
                  <a:gd name="T4" fmla="*/ 432 w 433"/>
                  <a:gd name="T5" fmla="*/ 2303 h 2304"/>
                  <a:gd name="T6" fmla="*/ 0 w 433"/>
                  <a:gd name="T7" fmla="*/ 2303 h 23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3"/>
                  <a:gd name="T13" fmla="*/ 0 h 2304"/>
                  <a:gd name="T14" fmla="*/ 433 w 433"/>
                  <a:gd name="T15" fmla="*/ 2304 h 23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3" h="2304">
                    <a:moveTo>
                      <a:pt x="0" y="0"/>
                    </a:moveTo>
                    <a:lnTo>
                      <a:pt x="432" y="0"/>
                    </a:lnTo>
                    <a:lnTo>
                      <a:pt x="432" y="2303"/>
                    </a:lnTo>
                    <a:lnTo>
                      <a:pt x="0" y="2303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6496050" y="1358900"/>
              <a:ext cx="520700" cy="2260600"/>
              <a:chOff x="4092" y="688"/>
              <a:chExt cx="328" cy="1424"/>
            </a:xfrm>
          </p:grpSpPr>
          <p:sp>
            <p:nvSpPr>
              <p:cNvPr id="19503" name="Rectangle 40"/>
              <p:cNvSpPr>
                <a:spLocks noChangeArrowheads="1"/>
              </p:cNvSpPr>
              <p:nvPr/>
            </p:nvSpPr>
            <p:spPr bwMode="auto">
              <a:xfrm>
                <a:off x="4096" y="688"/>
                <a:ext cx="32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4" name="Line 41"/>
              <p:cNvSpPr>
                <a:spLocks noChangeShapeType="1"/>
              </p:cNvSpPr>
              <p:nvPr/>
            </p:nvSpPr>
            <p:spPr bwMode="auto">
              <a:xfrm>
                <a:off x="4092" y="82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5" name="Line 42"/>
              <p:cNvSpPr>
                <a:spLocks noChangeShapeType="1"/>
              </p:cNvSpPr>
              <p:nvPr/>
            </p:nvSpPr>
            <p:spPr bwMode="auto">
              <a:xfrm>
                <a:off x="4092" y="96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6" name="Line 43"/>
              <p:cNvSpPr>
                <a:spLocks noChangeShapeType="1"/>
              </p:cNvSpPr>
              <p:nvPr/>
            </p:nvSpPr>
            <p:spPr bwMode="auto">
              <a:xfrm>
                <a:off x="4092" y="111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7" name="Line 44"/>
              <p:cNvSpPr>
                <a:spLocks noChangeShapeType="1"/>
              </p:cNvSpPr>
              <p:nvPr/>
            </p:nvSpPr>
            <p:spPr bwMode="auto">
              <a:xfrm>
                <a:off x="4092" y="1256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8" name="Line 45"/>
              <p:cNvSpPr>
                <a:spLocks noChangeShapeType="1"/>
              </p:cNvSpPr>
              <p:nvPr/>
            </p:nvSpPr>
            <p:spPr bwMode="auto">
              <a:xfrm>
                <a:off x="4092" y="1688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9" name="Line 46"/>
              <p:cNvSpPr>
                <a:spLocks noChangeShapeType="1"/>
              </p:cNvSpPr>
              <p:nvPr/>
            </p:nvSpPr>
            <p:spPr bwMode="auto">
              <a:xfrm>
                <a:off x="4092" y="1832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0" name="Line 47"/>
              <p:cNvSpPr>
                <a:spLocks noChangeShapeType="1"/>
              </p:cNvSpPr>
              <p:nvPr/>
            </p:nvSpPr>
            <p:spPr bwMode="auto">
              <a:xfrm>
                <a:off x="4092" y="1976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7" name="Rectangle 48"/>
            <p:cNvSpPr>
              <a:spLocks noChangeArrowheads="1"/>
            </p:cNvSpPr>
            <p:nvPr/>
          </p:nvSpPr>
          <p:spPr bwMode="auto">
            <a:xfrm>
              <a:off x="6462713" y="1311275"/>
              <a:ext cx="619125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BPb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6681788" y="2343150"/>
              <a:ext cx="65087" cy="520700"/>
              <a:chOff x="4209" y="1308"/>
              <a:chExt cx="41" cy="328"/>
            </a:xfrm>
          </p:grpSpPr>
          <p:sp>
            <p:nvSpPr>
              <p:cNvPr id="19499" name="Oval 50"/>
              <p:cNvSpPr>
                <a:spLocks noChangeArrowheads="1"/>
              </p:cNvSpPr>
              <p:nvPr/>
            </p:nvSpPr>
            <p:spPr bwMode="auto">
              <a:xfrm>
                <a:off x="4209" y="1308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0" name="Oval 51"/>
              <p:cNvSpPr>
                <a:spLocks noChangeArrowheads="1"/>
              </p:cNvSpPr>
              <p:nvPr/>
            </p:nvSpPr>
            <p:spPr bwMode="auto">
              <a:xfrm>
                <a:off x="4209" y="140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1" name="Oval 52"/>
              <p:cNvSpPr>
                <a:spLocks noChangeArrowheads="1"/>
              </p:cNvSpPr>
              <p:nvPr/>
            </p:nvSpPr>
            <p:spPr bwMode="auto">
              <a:xfrm>
                <a:off x="4209" y="150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2" name="Oval 53"/>
              <p:cNvSpPr>
                <a:spLocks noChangeArrowheads="1"/>
              </p:cNvSpPr>
              <p:nvPr/>
            </p:nvSpPr>
            <p:spPr bwMode="auto">
              <a:xfrm>
                <a:off x="4209" y="159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4743450" y="1358900"/>
              <a:ext cx="1663700" cy="2260600"/>
              <a:chOff x="2988" y="688"/>
              <a:chExt cx="1048" cy="1424"/>
            </a:xfrm>
          </p:grpSpPr>
          <p:sp>
            <p:nvSpPr>
              <p:cNvPr id="19491" name="Rectangle 55"/>
              <p:cNvSpPr>
                <a:spLocks noChangeArrowheads="1"/>
              </p:cNvSpPr>
              <p:nvPr/>
            </p:nvSpPr>
            <p:spPr bwMode="auto">
              <a:xfrm>
                <a:off x="2992" y="688"/>
                <a:ext cx="1040" cy="14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Line 56"/>
              <p:cNvSpPr>
                <a:spLocks noChangeShapeType="1"/>
              </p:cNvSpPr>
              <p:nvPr/>
            </p:nvSpPr>
            <p:spPr bwMode="auto">
              <a:xfrm>
                <a:off x="2988" y="824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57"/>
              <p:cNvSpPr>
                <a:spLocks noChangeShapeType="1"/>
              </p:cNvSpPr>
              <p:nvPr/>
            </p:nvSpPr>
            <p:spPr bwMode="auto">
              <a:xfrm>
                <a:off x="2988" y="968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Line 58"/>
              <p:cNvSpPr>
                <a:spLocks noChangeShapeType="1"/>
              </p:cNvSpPr>
              <p:nvPr/>
            </p:nvSpPr>
            <p:spPr bwMode="auto">
              <a:xfrm>
                <a:off x="2988" y="1112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59"/>
              <p:cNvSpPr>
                <a:spLocks noChangeShapeType="1"/>
              </p:cNvSpPr>
              <p:nvPr/>
            </p:nvSpPr>
            <p:spPr bwMode="auto">
              <a:xfrm>
                <a:off x="2988" y="1256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6" name="Line 60"/>
              <p:cNvSpPr>
                <a:spLocks noChangeShapeType="1"/>
              </p:cNvSpPr>
              <p:nvPr/>
            </p:nvSpPr>
            <p:spPr bwMode="auto">
              <a:xfrm>
                <a:off x="2988" y="1688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Line 61"/>
              <p:cNvSpPr>
                <a:spLocks noChangeShapeType="1"/>
              </p:cNvSpPr>
              <p:nvPr/>
            </p:nvSpPr>
            <p:spPr bwMode="auto">
              <a:xfrm>
                <a:off x="2988" y="1832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8" name="Line 62"/>
              <p:cNvSpPr>
                <a:spLocks noChangeShapeType="1"/>
              </p:cNvSpPr>
              <p:nvPr/>
            </p:nvSpPr>
            <p:spPr bwMode="auto">
              <a:xfrm>
                <a:off x="2988" y="1976"/>
                <a:ext cx="10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0" name="Rectangle 63"/>
            <p:cNvSpPr>
              <a:spLocks noChangeArrowheads="1"/>
            </p:cNvSpPr>
            <p:nvPr/>
          </p:nvSpPr>
          <p:spPr bwMode="auto">
            <a:xfrm>
              <a:off x="5053013" y="1285875"/>
              <a:ext cx="1252537" cy="363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predicted</a:t>
              </a:r>
            </a:p>
          </p:txBody>
        </p:sp>
        <p:sp>
          <p:nvSpPr>
            <p:cNvPr id="19481" name="Freeform 64"/>
            <p:cNvSpPr>
              <a:spLocks/>
            </p:cNvSpPr>
            <p:nvPr/>
          </p:nvSpPr>
          <p:spPr bwMode="auto">
            <a:xfrm>
              <a:off x="5600700" y="3632200"/>
              <a:ext cx="1588" cy="1169988"/>
            </a:xfrm>
            <a:custGeom>
              <a:avLst/>
              <a:gdLst>
                <a:gd name="T0" fmla="*/ 0 w 1"/>
                <a:gd name="T1" fmla="*/ 736 h 737"/>
                <a:gd name="T2" fmla="*/ 0 w 1"/>
                <a:gd name="T3" fmla="*/ 0 h 737"/>
                <a:gd name="T4" fmla="*/ 0 60000 65536"/>
                <a:gd name="T5" fmla="*/ 0 60000 65536"/>
                <a:gd name="T6" fmla="*/ 0 w 1"/>
                <a:gd name="T7" fmla="*/ 0 h 737"/>
                <a:gd name="T8" fmla="*/ 1 w 1"/>
                <a:gd name="T9" fmla="*/ 737 h 7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37">
                  <a:moveTo>
                    <a:pt x="0" y="73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Freeform 65"/>
            <p:cNvSpPr>
              <a:spLocks/>
            </p:cNvSpPr>
            <p:nvPr/>
          </p:nvSpPr>
          <p:spPr bwMode="auto">
            <a:xfrm>
              <a:off x="6756400" y="3632200"/>
              <a:ext cx="1588" cy="1182688"/>
            </a:xfrm>
            <a:custGeom>
              <a:avLst/>
              <a:gdLst>
                <a:gd name="T0" fmla="*/ 0 w 1"/>
                <a:gd name="T1" fmla="*/ 744 h 745"/>
                <a:gd name="T2" fmla="*/ 0 w 1"/>
                <a:gd name="T3" fmla="*/ 0 h 745"/>
                <a:gd name="T4" fmla="*/ 0 60000 65536"/>
                <a:gd name="T5" fmla="*/ 0 60000 65536"/>
                <a:gd name="T6" fmla="*/ 0 w 1"/>
                <a:gd name="T7" fmla="*/ 0 h 745"/>
                <a:gd name="T8" fmla="*/ 1 w 1"/>
                <a:gd name="T9" fmla="*/ 745 h 7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5">
                  <a:moveTo>
                    <a:pt x="0" y="744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Rectangle 66"/>
            <p:cNvSpPr>
              <a:spLocks noChangeArrowheads="1"/>
            </p:cNvSpPr>
            <p:nvPr/>
          </p:nvSpPr>
          <p:spPr bwMode="auto">
            <a:xfrm>
              <a:off x="5548313" y="4341813"/>
              <a:ext cx="95091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target</a:t>
              </a:r>
            </a:p>
          </p:txBody>
        </p:sp>
        <p:sp>
          <p:nvSpPr>
            <p:cNvPr id="19484" name="Rectangle 67"/>
            <p:cNvSpPr>
              <a:spLocks noChangeArrowheads="1"/>
            </p:cNvSpPr>
            <p:nvPr/>
          </p:nvSpPr>
          <p:spPr bwMode="auto">
            <a:xfrm>
              <a:off x="6704013" y="4341813"/>
              <a:ext cx="50800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BP</a:t>
              </a:r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5513388" y="2368550"/>
              <a:ext cx="65087" cy="520700"/>
              <a:chOff x="3473" y="1324"/>
              <a:chExt cx="41" cy="328"/>
            </a:xfrm>
          </p:grpSpPr>
          <p:sp>
            <p:nvSpPr>
              <p:cNvPr id="19487" name="Oval 69"/>
              <p:cNvSpPr>
                <a:spLocks noChangeArrowheads="1"/>
              </p:cNvSpPr>
              <p:nvPr/>
            </p:nvSpPr>
            <p:spPr bwMode="auto">
              <a:xfrm>
                <a:off x="3473" y="1324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Oval 70"/>
              <p:cNvSpPr>
                <a:spLocks noChangeArrowheads="1"/>
              </p:cNvSpPr>
              <p:nvPr/>
            </p:nvSpPr>
            <p:spPr bwMode="auto">
              <a:xfrm>
                <a:off x="3473" y="1420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9" name="Oval 71"/>
              <p:cNvSpPr>
                <a:spLocks noChangeArrowheads="1"/>
              </p:cNvSpPr>
              <p:nvPr/>
            </p:nvSpPr>
            <p:spPr bwMode="auto">
              <a:xfrm>
                <a:off x="3473" y="1516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Oval 72"/>
              <p:cNvSpPr>
                <a:spLocks noChangeArrowheads="1"/>
              </p:cNvSpPr>
              <p:nvPr/>
            </p:nvSpPr>
            <p:spPr bwMode="auto">
              <a:xfrm>
                <a:off x="3473" y="1612"/>
                <a:ext cx="41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6" name="Rectangle 73"/>
            <p:cNvSpPr>
              <a:spLocks noChangeArrowheads="1"/>
            </p:cNvSpPr>
            <p:nvPr/>
          </p:nvSpPr>
          <p:spPr bwMode="auto">
            <a:xfrm>
              <a:off x="5202238" y="1511300"/>
              <a:ext cx="955675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 target</a:t>
              </a:r>
            </a:p>
          </p:txBody>
        </p:sp>
      </p:grpSp>
      <p:sp>
        <p:nvSpPr>
          <p:cNvPr id="19461" name="Slide Number Placeholder 7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74CCC-9FF7-4668-8514-4902EF68E0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8" name="Date Placeholder 7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319088"/>
            <a:ext cx="7702550" cy="1168400"/>
          </a:xfrm>
        </p:spPr>
        <p:txBody>
          <a:bodyPr lIns="90488" tIns="44450" rIns="90488" bIns="44450"/>
          <a:lstStyle/>
          <a:p>
            <a:r>
              <a:rPr lang="en-US" smtClean="0"/>
              <a:t>Address Collisions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509588" y="3814763"/>
            <a:ext cx="6684962" cy="162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56127A"/>
                </a:solidFill>
              </a:rPr>
              <a:t>What will be fetched after the instruction at 1028?</a:t>
            </a:r>
          </a:p>
          <a:p>
            <a:pPr eaLnBrk="0" hangingPunct="0"/>
            <a:r>
              <a:rPr lang="en-US">
                <a:solidFill>
                  <a:srgbClr val="56127A"/>
                </a:solidFill>
              </a:rPr>
              <a:t>	NAP prediction	=	  		</a:t>
            </a:r>
          </a:p>
          <a:p>
            <a:pPr eaLnBrk="0" hangingPunct="0"/>
            <a:r>
              <a:rPr lang="en-US">
                <a:solidFill>
                  <a:srgbClr val="56127A"/>
                </a:solidFill>
              </a:rPr>
              <a:t>	Correct target		=			</a:t>
            </a:r>
          </a:p>
          <a:p>
            <a:pPr eaLnBrk="0" hangingPunct="0"/>
            <a:r>
              <a:rPr lang="en-US">
                <a:solidFill>
                  <a:srgbClr val="56127A"/>
                </a:solidFill>
                <a:latin typeface="Symbol" pitchFamily="18" charset="2"/>
              </a:rPr>
              <a:t>	</a:t>
            </a:r>
          </a:p>
          <a:p>
            <a:pPr eaLnBrk="0" hangingPunct="0"/>
            <a:r>
              <a:rPr lang="en-US">
                <a:solidFill>
                  <a:srgbClr val="56127A"/>
                </a:solidFill>
                <a:latin typeface="Symbol" pitchFamily="18" charset="2"/>
              </a:rPr>
              <a:t>	</a:t>
            </a:r>
            <a:endParaRPr lang="en-US" i="1">
              <a:solidFill>
                <a:srgbClr val="56127A"/>
              </a:solidFill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709613" y="2312988"/>
            <a:ext cx="1555750" cy="1012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/>
              <a:t>Assume a </a:t>
            </a:r>
          </a:p>
          <a:p>
            <a:pPr eaLnBrk="0" hangingPunct="0"/>
            <a:r>
              <a:rPr lang="en-US" i="1"/>
              <a:t>128-entry </a:t>
            </a:r>
          </a:p>
          <a:p>
            <a:pPr eaLnBrk="0" hangingPunct="0"/>
            <a:r>
              <a:rPr lang="en-US" i="1"/>
              <a:t>NAP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98713" y="1562100"/>
            <a:ext cx="6375400" cy="2065338"/>
            <a:chOff x="1511" y="665"/>
            <a:chExt cx="4016" cy="130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96" y="1549"/>
              <a:ext cx="1472" cy="417"/>
              <a:chOff x="2096" y="1549"/>
              <a:chExt cx="1472" cy="417"/>
            </a:xfrm>
          </p:grpSpPr>
          <p:sp>
            <p:nvSpPr>
              <p:cNvPr id="20499" name="Rectangle 7"/>
              <p:cNvSpPr>
                <a:spLocks noChangeArrowheads="1"/>
              </p:cNvSpPr>
              <p:nvPr/>
            </p:nvSpPr>
            <p:spPr bwMode="auto">
              <a:xfrm>
                <a:off x="3200" y="1779"/>
                <a:ext cx="320" cy="13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" name="Rectangle 8"/>
              <p:cNvSpPr>
                <a:spLocks noChangeArrowheads="1"/>
              </p:cNvSpPr>
              <p:nvPr/>
            </p:nvSpPr>
            <p:spPr bwMode="auto">
              <a:xfrm>
                <a:off x="3159" y="1557"/>
                <a:ext cx="35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/>
                  <a:t>BPb</a:t>
                </a:r>
              </a:p>
            </p:txBody>
          </p:sp>
          <p:sp>
            <p:nvSpPr>
              <p:cNvPr id="20501" name="Rectangle 9"/>
              <p:cNvSpPr>
                <a:spLocks noChangeArrowheads="1"/>
              </p:cNvSpPr>
              <p:nvPr/>
            </p:nvSpPr>
            <p:spPr bwMode="auto">
              <a:xfrm>
                <a:off x="2096" y="1779"/>
                <a:ext cx="1040" cy="13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" name="Rectangle 10"/>
              <p:cNvSpPr>
                <a:spLocks noChangeArrowheads="1"/>
              </p:cNvSpPr>
              <p:nvPr/>
            </p:nvSpPr>
            <p:spPr bwMode="auto">
              <a:xfrm>
                <a:off x="2319" y="1549"/>
                <a:ext cx="50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/>
                  <a:t>target</a:t>
                </a:r>
              </a:p>
            </p:txBody>
          </p:sp>
          <p:sp>
            <p:nvSpPr>
              <p:cNvPr id="20503" name="Rectangle 11"/>
              <p:cNvSpPr>
                <a:spLocks noChangeArrowheads="1"/>
              </p:cNvSpPr>
              <p:nvPr/>
            </p:nvSpPr>
            <p:spPr bwMode="auto">
              <a:xfrm>
                <a:off x="3175" y="1741"/>
                <a:ext cx="39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/>
                  <a:t>take</a:t>
                </a:r>
              </a:p>
            </p:txBody>
          </p:sp>
          <p:sp>
            <p:nvSpPr>
              <p:cNvPr id="20504" name="Rectangle 12"/>
              <p:cNvSpPr>
                <a:spLocks noChangeArrowheads="1"/>
              </p:cNvSpPr>
              <p:nvPr/>
            </p:nvSpPr>
            <p:spPr bwMode="auto">
              <a:xfrm>
                <a:off x="2286" y="1754"/>
                <a:ext cx="67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5" name="Rectangle 13"/>
              <p:cNvSpPr>
                <a:spLocks noChangeArrowheads="1"/>
              </p:cNvSpPr>
              <p:nvPr/>
            </p:nvSpPr>
            <p:spPr bwMode="auto">
              <a:xfrm>
                <a:off x="2326" y="1746"/>
                <a:ext cx="33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Rectangle 14"/>
              <p:cNvSpPr>
                <a:spLocks noChangeArrowheads="1"/>
              </p:cNvSpPr>
              <p:nvPr/>
            </p:nvSpPr>
            <p:spPr bwMode="auto">
              <a:xfrm>
                <a:off x="2319" y="1733"/>
                <a:ext cx="35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/>
                  <a:t>236</a:t>
                </a:r>
              </a:p>
            </p:txBody>
          </p:sp>
        </p:grp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4015" y="1352"/>
              <a:ext cx="117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1028  Add .....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108" y="665"/>
              <a:ext cx="1419" cy="1220"/>
              <a:chOff x="4108" y="665"/>
              <a:chExt cx="1419" cy="1220"/>
            </a:xfrm>
          </p:grpSpPr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4108" y="808"/>
                <a:ext cx="141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/>
                  <a:t>132  Jump 100</a:t>
                </a:r>
                <a:endParaRPr lang="en-US" sz="1400">
                  <a:solidFill>
                    <a:schemeClr val="bg2"/>
                  </a:solidFill>
                </a:endParaRPr>
              </a:p>
            </p:txBody>
          </p:sp>
          <p:sp>
            <p:nvSpPr>
              <p:cNvPr id="20498" name="Rectangle 18"/>
              <p:cNvSpPr>
                <a:spLocks noChangeArrowheads="1"/>
              </p:cNvSpPr>
              <p:nvPr/>
            </p:nvSpPr>
            <p:spPr bwMode="auto">
              <a:xfrm>
                <a:off x="4486" y="665"/>
                <a:ext cx="822" cy="12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5" name="Freeform 19"/>
            <p:cNvSpPr>
              <a:spLocks/>
            </p:cNvSpPr>
            <p:nvPr/>
          </p:nvSpPr>
          <p:spPr bwMode="auto">
            <a:xfrm>
              <a:off x="1511" y="951"/>
              <a:ext cx="2428" cy="970"/>
            </a:xfrm>
            <a:custGeom>
              <a:avLst/>
              <a:gdLst>
                <a:gd name="T0" fmla="*/ 2427 w 2428"/>
                <a:gd name="T1" fmla="*/ 0 h 970"/>
                <a:gd name="T2" fmla="*/ 0 w 2428"/>
                <a:gd name="T3" fmla="*/ 0 h 970"/>
                <a:gd name="T4" fmla="*/ 0 w 2428"/>
                <a:gd name="T5" fmla="*/ 969 h 970"/>
                <a:gd name="T6" fmla="*/ 507 w 2428"/>
                <a:gd name="T7" fmla="*/ 969 h 9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8"/>
                <a:gd name="T13" fmla="*/ 0 h 970"/>
                <a:gd name="T14" fmla="*/ 2428 w 2428"/>
                <a:gd name="T15" fmla="*/ 970 h 9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8" h="970">
                  <a:moveTo>
                    <a:pt x="2427" y="0"/>
                  </a:moveTo>
                  <a:lnTo>
                    <a:pt x="0" y="0"/>
                  </a:lnTo>
                  <a:lnTo>
                    <a:pt x="0" y="969"/>
                  </a:lnTo>
                  <a:lnTo>
                    <a:pt x="507" y="969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Freeform 20"/>
            <p:cNvSpPr>
              <a:spLocks/>
            </p:cNvSpPr>
            <p:nvPr/>
          </p:nvSpPr>
          <p:spPr bwMode="auto">
            <a:xfrm>
              <a:off x="1607" y="1467"/>
              <a:ext cx="2428" cy="356"/>
            </a:xfrm>
            <a:custGeom>
              <a:avLst/>
              <a:gdLst>
                <a:gd name="T0" fmla="*/ 2427 w 2428"/>
                <a:gd name="T1" fmla="*/ 0 h 356"/>
                <a:gd name="T2" fmla="*/ 0 w 2428"/>
                <a:gd name="T3" fmla="*/ 0 h 356"/>
                <a:gd name="T4" fmla="*/ 0 w 2428"/>
                <a:gd name="T5" fmla="*/ 355 h 356"/>
                <a:gd name="T6" fmla="*/ 411 w 2428"/>
                <a:gd name="T7" fmla="*/ 355 h 3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8"/>
                <a:gd name="T13" fmla="*/ 0 h 356"/>
                <a:gd name="T14" fmla="*/ 2428 w 2428"/>
                <a:gd name="T15" fmla="*/ 356 h 3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8" h="356">
                  <a:moveTo>
                    <a:pt x="2427" y="0"/>
                  </a:moveTo>
                  <a:lnTo>
                    <a:pt x="0" y="0"/>
                  </a:lnTo>
                  <a:lnTo>
                    <a:pt x="0" y="355"/>
                  </a:lnTo>
                  <a:lnTo>
                    <a:pt x="411" y="355"/>
                  </a:ln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5" name="Rectangle 21"/>
          <p:cNvSpPr>
            <a:spLocks noChangeArrowheads="1"/>
          </p:cNvSpPr>
          <p:nvPr/>
        </p:nvSpPr>
        <p:spPr bwMode="auto">
          <a:xfrm>
            <a:off x="7085013" y="3459163"/>
            <a:ext cx="14287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Instruction</a:t>
            </a:r>
          </a:p>
          <a:p>
            <a:pPr eaLnBrk="0" hangingPunct="0"/>
            <a:r>
              <a:rPr lang="en-US" sz="1800"/>
              <a:t>Memory</a:t>
            </a:r>
          </a:p>
        </p:txBody>
      </p:sp>
      <p:sp>
        <p:nvSpPr>
          <p:cNvPr id="2119702" name="Text Box 22"/>
          <p:cNvSpPr txBox="1">
            <a:spLocks noChangeArrowheads="1"/>
          </p:cNvSpPr>
          <p:nvPr/>
        </p:nvSpPr>
        <p:spPr bwMode="auto">
          <a:xfrm>
            <a:off x="4621213" y="4156075"/>
            <a:ext cx="6699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236</a:t>
            </a:r>
          </a:p>
        </p:txBody>
      </p:sp>
      <p:sp>
        <p:nvSpPr>
          <p:cNvPr id="2119703" name="Text Box 23"/>
          <p:cNvSpPr txBox="1">
            <a:spLocks noChangeArrowheads="1"/>
          </p:cNvSpPr>
          <p:nvPr/>
        </p:nvSpPr>
        <p:spPr bwMode="auto">
          <a:xfrm>
            <a:off x="4448175" y="4435475"/>
            <a:ext cx="8318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1032</a:t>
            </a:r>
          </a:p>
        </p:txBody>
      </p:sp>
      <p:sp>
        <p:nvSpPr>
          <p:cNvPr id="2119704" name="Text Box 24"/>
          <p:cNvSpPr txBox="1">
            <a:spLocks noChangeArrowheads="1"/>
          </p:cNvSpPr>
          <p:nvPr/>
        </p:nvSpPr>
        <p:spPr bwMode="auto">
          <a:xfrm>
            <a:off x="1865313" y="5083175"/>
            <a:ext cx="49276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FF0000"/>
                </a:solidFill>
              </a:rPr>
              <a:t>kill</a:t>
            </a:r>
            <a:r>
              <a:rPr lang="en-US">
                <a:solidFill>
                  <a:srgbClr val="FF0000"/>
                </a:solidFill>
              </a:rPr>
              <a:t>  PC=236 and </a:t>
            </a:r>
            <a:r>
              <a:rPr lang="en-US" i="1">
                <a:solidFill>
                  <a:srgbClr val="FF0000"/>
                </a:solidFill>
              </a:rPr>
              <a:t>fetch</a:t>
            </a:r>
            <a:r>
              <a:rPr lang="en-US">
                <a:solidFill>
                  <a:srgbClr val="FF0000"/>
                </a:solidFill>
              </a:rPr>
              <a:t> PC=1032</a:t>
            </a:r>
          </a:p>
          <a:p>
            <a:pPr eaLnBrk="0" hangingPunct="0"/>
            <a:endParaRPr lang="en-US" i="1">
              <a:solidFill>
                <a:srgbClr val="FF0000"/>
              </a:solidFill>
            </a:endParaRPr>
          </a:p>
          <a:p>
            <a:pPr eaLnBrk="0" hangingPunct="0"/>
            <a:r>
              <a:rPr lang="en-US" i="1"/>
              <a:t>	Is this a common occurrence?</a:t>
            </a:r>
          </a:p>
          <a:p>
            <a:pPr eaLnBrk="0" hangingPunct="0"/>
            <a:r>
              <a:rPr lang="en-US" i="1"/>
              <a:t>	Can we avoid these bubbles?</a:t>
            </a:r>
            <a:endParaRPr lang="en-US" sz="1800"/>
          </a:p>
        </p:txBody>
      </p:sp>
      <p:sp>
        <p:nvSpPr>
          <p:cNvPr id="20490" name="Slide Number Placeholder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275C07-2646-4CCD-A590-FAB46B3CCAB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2" grpId="0" autoUpdateAnimBg="0"/>
      <p:bldP spid="2119703" grpId="0" autoUpdateAnimBg="0"/>
      <p:bldP spid="211970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Epoch: a method for managing control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5" y="1511595"/>
            <a:ext cx="7772400" cy="2468523"/>
          </a:xfrm>
        </p:spPr>
        <p:txBody>
          <a:bodyPr/>
          <a:lstStyle/>
          <a:p>
            <a:r>
              <a:rPr lang="en-US" sz="2400" dirty="0" smtClean="0"/>
              <a:t>Add an epoch register in the processor state </a:t>
            </a:r>
          </a:p>
          <a:p>
            <a:r>
              <a:rPr lang="en-US" sz="2400" dirty="0" smtClean="0"/>
              <a:t>The Execute stage changes </a:t>
            </a:r>
            <a:r>
              <a:rPr lang="en-US" sz="2400" dirty="0"/>
              <a:t>the </a:t>
            </a:r>
            <a:r>
              <a:rPr lang="en-US" sz="2400" dirty="0" smtClean="0"/>
              <a:t>epoch whenever the pc prediction is wrong and sets the pc to the correct value</a:t>
            </a:r>
          </a:p>
          <a:p>
            <a:r>
              <a:rPr lang="en-US" sz="2400" dirty="0" smtClean="0"/>
              <a:t>The Fetch stage associates the current epoch with every instruction when it is fetched 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5242876" y="3932540"/>
            <a:ext cx="3920927" cy="2648992"/>
            <a:chOff x="1074738" y="2305763"/>
            <a:chExt cx="3920927" cy="2648992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074738" y="3344863"/>
              <a:ext cx="452437" cy="9445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PC</a:t>
              </a: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1559554" y="4454656"/>
              <a:ext cx="1101725" cy="5000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 err="1" smtClean="0"/>
                <a:t>iMem</a:t>
              </a:r>
              <a:endParaRPr lang="en-US" dirty="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rot="5400000" flipV="1">
              <a:off x="1548678" y="4259985"/>
              <a:ext cx="449929" cy="3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rot="16200000" flipV="1">
              <a:off x="2100263" y="3470275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1550194" y="3461544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 sz="900"/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auto">
            <a:xfrm>
              <a:off x="2119313" y="3576638"/>
              <a:ext cx="463869" cy="2873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200" dirty="0" err="1" smtClean="0"/>
                <a:t>pred</a:t>
              </a:r>
              <a:endParaRPr lang="en-US" sz="1200" dirty="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rot="16200000" flipV="1">
              <a:off x="2156619" y="3956844"/>
              <a:ext cx="20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 rot="16200000" flipH="1">
              <a:off x="1621632" y="3474243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rot="16200000" flipH="1">
              <a:off x="2028032" y="3636168"/>
              <a:ext cx="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rot="16200000" flipH="1" flipV="1">
              <a:off x="2933387" y="2291114"/>
              <a:ext cx="6315" cy="1612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rot="16200000" flipH="1">
              <a:off x="2035969" y="3366294"/>
              <a:ext cx="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H="1" flipV="1">
              <a:off x="2133600" y="3165475"/>
              <a:ext cx="0" cy="311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671763" y="3363913"/>
              <a:ext cx="452437" cy="93345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Verdana" pitchFamily="-96" charset="0"/>
                </a:rPr>
                <a:t>f2d</a:t>
              </a:r>
              <a:endParaRPr lang="en-US" sz="1600" dirty="0">
                <a:solidFill>
                  <a:srgbClr val="FF0000"/>
                </a:solidFill>
                <a:latin typeface="Verdana" pitchFamily="-96" charset="0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3125788" y="3811620"/>
              <a:ext cx="6953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52"/>
            <p:cNvSpPr>
              <a:spLocks noChangeArrowheads="1"/>
            </p:cNvSpPr>
            <p:nvPr/>
          </p:nvSpPr>
          <p:spPr bwMode="auto">
            <a:xfrm>
              <a:off x="1168400" y="4122738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3" name="AutoShape 53"/>
            <p:cNvSpPr>
              <a:spLocks noChangeArrowheads="1"/>
            </p:cNvSpPr>
            <p:nvPr/>
          </p:nvSpPr>
          <p:spPr bwMode="auto">
            <a:xfrm>
              <a:off x="2778125" y="4127500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079500" y="2305763"/>
              <a:ext cx="452438" cy="94456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000">
                  <a:solidFill>
                    <a:srgbClr val="FF0000"/>
                  </a:solidFill>
                  <a:latin typeface="Verdana" pitchFamily="-96" charset="0"/>
                </a:rPr>
                <a:t>Epoch</a:t>
              </a: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>
              <a:off x="1173163" y="3094271"/>
              <a:ext cx="255587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 rot="5400000" flipH="1">
              <a:off x="1638300" y="2673350"/>
              <a:ext cx="395288" cy="598488"/>
              <a:chOff x="1707" y="2541"/>
              <a:chExt cx="156" cy="530"/>
            </a:xfrm>
          </p:grpSpPr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rot="16200000" flipH="1">
                <a:off x="1598" y="2806"/>
                <a:ext cx="5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rot="5400000" flipH="1" flipV="1">
                <a:off x="1785" y="2466"/>
                <a:ext cx="0" cy="1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Freeform 26"/>
            <p:cNvSpPr/>
            <p:nvPr/>
          </p:nvSpPr>
          <p:spPr bwMode="auto">
            <a:xfrm>
              <a:off x="2328530" y="4210494"/>
              <a:ext cx="340242" cy="233916"/>
            </a:xfrm>
            <a:custGeom>
              <a:avLst/>
              <a:gdLst>
                <a:gd name="connsiteX0" fmla="*/ 0 w 542260"/>
                <a:gd name="connsiteY0" fmla="*/ 223283 h 223283"/>
                <a:gd name="connsiteX1" fmla="*/ 0 w 542260"/>
                <a:gd name="connsiteY1" fmla="*/ 0 h 223283"/>
                <a:gd name="connsiteX2" fmla="*/ 542260 w 542260"/>
                <a:gd name="connsiteY2" fmla="*/ 0 h 2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260" h="223283">
                  <a:moveTo>
                    <a:pt x="0" y="223283"/>
                  </a:moveTo>
                  <a:lnTo>
                    <a:pt x="0" y="0"/>
                  </a:lnTo>
                  <a:lnTo>
                    <a:pt x="54226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531088" y="2668772"/>
              <a:ext cx="1148317" cy="871870"/>
            </a:xfrm>
            <a:custGeom>
              <a:avLst/>
              <a:gdLst>
                <a:gd name="connsiteX0" fmla="*/ 0 w 1148317"/>
                <a:gd name="connsiteY0" fmla="*/ 0 h 871870"/>
                <a:gd name="connsiteX1" fmla="*/ 925033 w 1148317"/>
                <a:gd name="connsiteY1" fmla="*/ 0 h 871870"/>
                <a:gd name="connsiteX2" fmla="*/ 925033 w 1148317"/>
                <a:gd name="connsiteY2" fmla="*/ 871870 h 871870"/>
                <a:gd name="connsiteX3" fmla="*/ 1148317 w 1148317"/>
                <a:gd name="connsiteY3" fmla="*/ 871870 h 87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8317" h="871870">
                  <a:moveTo>
                    <a:pt x="0" y="0"/>
                  </a:moveTo>
                  <a:lnTo>
                    <a:pt x="925033" y="0"/>
                  </a:lnTo>
                  <a:lnTo>
                    <a:pt x="925033" y="871870"/>
                  </a:lnTo>
                  <a:lnTo>
                    <a:pt x="1148317" y="87187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278372" y="2551814"/>
              <a:ext cx="283535" cy="2073349"/>
            </a:xfrm>
            <a:custGeom>
              <a:avLst/>
              <a:gdLst>
                <a:gd name="connsiteX0" fmla="*/ 241005 w 283535"/>
                <a:gd name="connsiteY0" fmla="*/ 0 h 2073349"/>
                <a:gd name="connsiteX1" fmla="*/ 7088 w 283535"/>
                <a:gd name="connsiteY1" fmla="*/ 956930 h 2073349"/>
                <a:gd name="connsiteX2" fmla="*/ 283535 w 283535"/>
                <a:gd name="connsiteY2" fmla="*/ 2073349 h 207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535" h="2073349">
                  <a:moveTo>
                    <a:pt x="241005" y="0"/>
                  </a:moveTo>
                  <a:cubicBezTo>
                    <a:pt x="120502" y="305686"/>
                    <a:pt x="0" y="611372"/>
                    <a:pt x="7088" y="956930"/>
                  </a:cubicBezTo>
                  <a:cubicBezTo>
                    <a:pt x="14176" y="1302488"/>
                    <a:pt x="148855" y="1687918"/>
                    <a:pt x="283535" y="2073349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28800" y="2307266"/>
              <a:ext cx="874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Fetch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9509" y="2353342"/>
              <a:ext cx="1196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75311" y="3590263"/>
              <a:ext cx="651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00118" y="2892059"/>
              <a:ext cx="1295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targetPC</a:t>
              </a:r>
              <a:endParaRPr lang="en-US" dirty="0" smtClean="0"/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39735" y="3891564"/>
            <a:ext cx="4603141" cy="23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epoch of the instruction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examined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 it is ready to execute. If the processor epoch has changed the instruction is </a:t>
            </a:r>
            <a:r>
              <a:rPr lang="en-US" sz="2400" kern="0" dirty="0" smtClean="0">
                <a:latin typeface="+mn-lt"/>
              </a:rPr>
              <a:t>thrown </a:t>
            </a:r>
            <a:r>
              <a:rPr lang="en-US" sz="2400" kern="0" dirty="0">
                <a:latin typeface="+mn-lt"/>
              </a:rPr>
              <a:t>away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M07-</a:t>
            </a:r>
            <a:fld id="{D02EE386-C9BD-4FB7-9577-6096B5320E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567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57188"/>
            <a:ext cx="8343900" cy="1143000"/>
          </a:xfrm>
        </p:spPr>
        <p:txBody>
          <a:bodyPr lIns="90488" tIns="44450" rIns="90488" bIns="44450"/>
          <a:lstStyle/>
          <a:p>
            <a:r>
              <a:rPr lang="en-US" sz="3200" smtClean="0"/>
              <a:t>Use NAP for Control Instructions only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01675" y="1571625"/>
            <a:ext cx="7613650" cy="2552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NAP contains useful information for branch and </a:t>
            </a:r>
          </a:p>
          <a:p>
            <a:pPr eaLnBrk="0" hangingPunct="0"/>
            <a:r>
              <a:rPr lang="en-US"/>
              <a:t>jump instructions only</a:t>
            </a:r>
          </a:p>
          <a:p>
            <a:pPr eaLnBrk="0" hangingPunct="0"/>
            <a:r>
              <a:rPr lang="en-US">
                <a:latin typeface="Symbol" pitchFamily="18" charset="2"/>
              </a:rPr>
              <a:t>	</a:t>
            </a:r>
            <a:r>
              <a:rPr lang="en-US"/>
              <a:t> </a:t>
            </a:r>
            <a:r>
              <a:rPr lang="en-US">
                <a:solidFill>
                  <a:srgbClr val="56127A"/>
                </a:solidFill>
              </a:rPr>
              <a:t>Do not update it for other instructions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>
                <a:solidFill>
                  <a:srgbClr val="56127A"/>
                </a:solidFill>
              </a:rPr>
              <a:t>For all other instructions the next PC is (PC)+4 !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 i="1">
                <a:solidFill>
                  <a:srgbClr val="FF0000"/>
                </a:solidFill>
              </a:rPr>
              <a:t>How to achieve this effect without decoding the </a:t>
            </a:r>
          </a:p>
          <a:p>
            <a:pPr eaLnBrk="0" hangingPunct="0"/>
            <a:r>
              <a:rPr lang="en-US" i="1">
                <a:solidFill>
                  <a:srgbClr val="FF0000"/>
                </a:solidFill>
              </a:rPr>
              <a:t>instruction?</a:t>
            </a:r>
          </a:p>
        </p:txBody>
      </p:sp>
      <p:sp>
        <p:nvSpPr>
          <p:cNvPr id="2150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E51CD4-BB69-4E12-BEBD-625687F5892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Did We Learn?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stage pipelines, in 2 different places</a:t>
            </a:r>
          </a:p>
          <a:p>
            <a:r>
              <a:rPr lang="en-US" altLang="zh-CN" dirty="0" smtClean="0"/>
              <a:t>Epochs</a:t>
            </a:r>
          </a:p>
          <a:p>
            <a:r>
              <a:rPr lang="en-US" altLang="zh-CN" dirty="0" smtClean="0"/>
              <a:t>Handling data hazards</a:t>
            </a:r>
          </a:p>
          <a:p>
            <a:r>
              <a:rPr lang="en-US" altLang="zh-CN" dirty="0" smtClean="0"/>
              <a:t>Start branch prediction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9" y="283535"/>
            <a:ext cx="8619461" cy="1143000"/>
          </a:xfrm>
        </p:spPr>
        <p:txBody>
          <a:bodyPr/>
          <a:lstStyle/>
          <a:p>
            <a:r>
              <a:rPr lang="en-US" sz="4000" dirty="0" smtClean="0"/>
              <a:t>Discussion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46" y="1511596"/>
            <a:ext cx="8188842" cy="4198088"/>
          </a:xfrm>
        </p:spPr>
        <p:txBody>
          <a:bodyPr/>
          <a:lstStyle/>
          <a:p>
            <a:r>
              <a:rPr lang="en-US" sz="2400" dirty="0" smtClean="0"/>
              <a:t>Epoch based solution kills one wrong-path instruction at a time in the execute stage</a:t>
            </a:r>
          </a:p>
          <a:p>
            <a:r>
              <a:rPr lang="en-US" sz="2400" dirty="0" smtClean="0"/>
              <a:t>It may be slow, but it is more robust in more complex pipelines, if you have multiple stages between fetch and execute or if you have outstanding instruction requests to the </a:t>
            </a:r>
            <a:r>
              <a:rPr lang="en-US" sz="2400" dirty="0" err="1" smtClean="0"/>
              <a:t>iMem</a:t>
            </a:r>
            <a:endParaRPr lang="en-US" sz="2400" dirty="0" smtClean="0"/>
          </a:p>
          <a:p>
            <a:r>
              <a:rPr lang="en-US" sz="2400" dirty="0" smtClean="0"/>
              <a:t>It requires the Execute stage to set the pc and epoch registers simultaneously which may result in a long combinational path from Execute to Fetch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M07-</a:t>
            </a:r>
            <a:fld id="{D02EE386-C9BD-4FB7-9577-6096B5320EC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06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An epoch based solution</a:t>
            </a:r>
            <a:endParaRPr lang="en-US" sz="2800" dirty="0" smtClean="0"/>
          </a:p>
        </p:txBody>
      </p:sp>
      <p:sp>
        <p:nvSpPr>
          <p:cNvPr id="348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193943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doFetch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iMem.req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(pc);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nextAddr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(pc); pc 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f2d.enq(Fetch2Decode{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pc:pc,ppc:ppc,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epoch:epoch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inst:inst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doExecute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let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x=f2d.first;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x.pc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inEp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x.epoch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x.ppc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x.inst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inEp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epoch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403225" indent="-403225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decode(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... register fetch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3225" indent="-403225"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exec(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rVal1, rVal2,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3225" indent="-403225"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...memory operation ...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3225" indent="-403225"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update ...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3225" indent="-403225"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eInst.mispredict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3225" indent="-403225">
              <a:buClr>
                <a:schemeClr val="hlink"/>
              </a:buClr>
              <a:buSzPct val="11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pc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epoch &lt;=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inEp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403225" indent="-403225">
              <a:buClr>
                <a:schemeClr val="hlink"/>
              </a:buClr>
              <a:buSzPct val="110000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403225" indent="-342900">
              <a:buClr>
                <a:schemeClr val="hlink"/>
              </a:buClr>
              <a:buSzPct val="110000"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f2d.deq;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693" y="5895565"/>
            <a:ext cx="378832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Could have been epoch, but leads to concurrency issues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951350" y="5765369"/>
            <a:ext cx="123986" cy="20922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67416" y="2781298"/>
            <a:ext cx="481584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Can these rules execute concurrently 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8936" y="3253738"/>
            <a:ext cx="66074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M07-</a:t>
            </a:r>
            <a:fld id="{D02EE386-C9BD-4FB7-9577-6096B5320EC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2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Our Original 2 Stage Pipeline</a:t>
            </a:r>
            <a:endParaRPr lang="en-US" sz="3200" dirty="0" smtClean="0"/>
          </a:p>
        </p:txBody>
      </p:sp>
      <p:sp>
        <p:nvSpPr>
          <p:cNvPr id="62" name="Rectangle 61"/>
          <p:cNvSpPr/>
          <p:nvPr/>
        </p:nvSpPr>
        <p:spPr bwMode="auto">
          <a:xfrm>
            <a:off x="2828109" y="1714471"/>
            <a:ext cx="77810" cy="3520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1074738" y="3256251"/>
            <a:ext cx="452437" cy="9445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PC</a:t>
            </a:r>
          </a:p>
        </p:txBody>
      </p:sp>
      <p:sp>
        <p:nvSpPr>
          <p:cNvPr id="55300" name="Rectangle 17"/>
          <p:cNvSpPr>
            <a:spLocks noChangeArrowheads="1"/>
          </p:cNvSpPr>
          <p:nvPr/>
        </p:nvSpPr>
        <p:spPr bwMode="auto">
          <a:xfrm>
            <a:off x="3648075" y="3265776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55301" name="Rectangle 17"/>
          <p:cNvSpPr>
            <a:spLocks noChangeArrowheads="1"/>
          </p:cNvSpPr>
          <p:nvPr/>
        </p:nvSpPr>
        <p:spPr bwMode="auto">
          <a:xfrm>
            <a:off x="5099050" y="1938626"/>
            <a:ext cx="3217863" cy="71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Register File</a:t>
            </a:r>
          </a:p>
        </p:txBody>
      </p:sp>
      <p:sp>
        <p:nvSpPr>
          <p:cNvPr id="55302" name="Rectangle 17"/>
          <p:cNvSpPr>
            <a:spLocks noChangeArrowheads="1"/>
          </p:cNvSpPr>
          <p:nvPr/>
        </p:nvSpPr>
        <p:spPr bwMode="auto">
          <a:xfrm>
            <a:off x="5967413" y="3259426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55303" name="Rectangle 17"/>
          <p:cNvSpPr>
            <a:spLocks noChangeArrowheads="1"/>
          </p:cNvSpPr>
          <p:nvPr/>
        </p:nvSpPr>
        <p:spPr bwMode="auto">
          <a:xfrm>
            <a:off x="7065963" y="4452829"/>
            <a:ext cx="1101725" cy="7822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Memory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654675" y="4034126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749800" y="3821401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6" name="Line 8"/>
          <p:cNvSpPr>
            <a:spLocks noChangeShapeType="1"/>
          </p:cNvSpPr>
          <p:nvPr/>
        </p:nvSpPr>
        <p:spPr bwMode="auto">
          <a:xfrm>
            <a:off x="5670550" y="3429288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8"/>
          <p:cNvSpPr>
            <a:spLocks noChangeShapeType="1"/>
          </p:cNvSpPr>
          <p:nvPr/>
        </p:nvSpPr>
        <p:spPr bwMode="auto">
          <a:xfrm>
            <a:off x="5511800" y="3615026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 flipV="1">
            <a:off x="5680075" y="2633951"/>
            <a:ext cx="0" cy="796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5521325" y="2653001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rot="16200000" flipV="1">
            <a:off x="2100263" y="3381663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299" name="Rectangle 17"/>
          <p:cNvSpPr>
            <a:spLocks noChangeArrowheads="1"/>
          </p:cNvSpPr>
          <p:nvPr/>
        </p:nvSpPr>
        <p:spPr bwMode="auto">
          <a:xfrm>
            <a:off x="1549400" y="4452434"/>
            <a:ext cx="1101725" cy="7826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Memory</a:t>
            </a:r>
          </a:p>
        </p:txBody>
      </p:sp>
      <p:sp>
        <p:nvSpPr>
          <p:cNvPr id="55310" name="Line 8"/>
          <p:cNvSpPr>
            <a:spLocks noChangeShapeType="1"/>
          </p:cNvSpPr>
          <p:nvPr/>
        </p:nvSpPr>
        <p:spPr bwMode="auto">
          <a:xfrm rot="5400000">
            <a:off x="1519634" y="4200417"/>
            <a:ext cx="50403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2" name="Line 8"/>
          <p:cNvSpPr>
            <a:spLocks noChangeShapeType="1"/>
          </p:cNvSpPr>
          <p:nvPr/>
        </p:nvSpPr>
        <p:spPr bwMode="auto">
          <a:xfrm rot="5400000">
            <a:off x="2241323" y="4266475"/>
            <a:ext cx="360816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 rot="16200000" flipV="1">
            <a:off x="2545557" y="3963828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058025" y="3915063"/>
            <a:ext cx="247650" cy="537371"/>
            <a:chOff x="1707" y="2541"/>
            <a:chExt cx="156" cy="530"/>
          </a:xfrm>
        </p:grpSpPr>
        <p:sp>
          <p:nvSpPr>
            <p:cNvPr id="55355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56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5" name="Line 23"/>
          <p:cNvSpPr>
            <a:spLocks noChangeShapeType="1"/>
          </p:cNvSpPr>
          <p:nvPr/>
        </p:nvSpPr>
        <p:spPr bwMode="auto">
          <a:xfrm rot="16200000" flipV="1">
            <a:off x="4541044" y="3249107"/>
            <a:ext cx="0" cy="2239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24"/>
          <p:cNvSpPr>
            <a:spLocks noChangeShapeType="1"/>
          </p:cNvSpPr>
          <p:nvPr/>
        </p:nvSpPr>
        <p:spPr bwMode="auto">
          <a:xfrm flipV="1">
            <a:off x="5657850" y="4030951"/>
            <a:ext cx="0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8"/>
          <p:cNvSpPr>
            <a:spLocks noChangeShapeType="1"/>
          </p:cNvSpPr>
          <p:nvPr/>
        </p:nvSpPr>
        <p:spPr bwMode="auto">
          <a:xfrm flipH="1">
            <a:off x="4749800" y="3426112"/>
            <a:ext cx="468313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8"/>
          <p:cNvSpPr>
            <a:spLocks noChangeShapeType="1"/>
          </p:cNvSpPr>
          <p:nvPr/>
        </p:nvSpPr>
        <p:spPr bwMode="auto">
          <a:xfrm flipH="1">
            <a:off x="4749800" y="3611851"/>
            <a:ext cx="627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27"/>
          <p:cNvSpPr>
            <a:spLocks noChangeShapeType="1"/>
          </p:cNvSpPr>
          <p:nvPr/>
        </p:nvSpPr>
        <p:spPr bwMode="auto">
          <a:xfrm flipH="1" flipV="1">
            <a:off x="5208588" y="2653001"/>
            <a:ext cx="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28"/>
          <p:cNvSpPr>
            <a:spLocks noChangeShapeType="1"/>
          </p:cNvSpPr>
          <p:nvPr/>
        </p:nvSpPr>
        <p:spPr bwMode="auto">
          <a:xfrm flipH="1" flipV="1">
            <a:off x="5367338" y="2649826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AutoShape 10"/>
          <p:cNvSpPr>
            <a:spLocks noChangeArrowheads="1"/>
          </p:cNvSpPr>
          <p:nvPr/>
        </p:nvSpPr>
        <p:spPr bwMode="auto">
          <a:xfrm rot="10800000" flipH="1">
            <a:off x="7666038" y="2978438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55322" name="Line 30"/>
          <p:cNvSpPr>
            <a:spLocks noChangeShapeType="1"/>
          </p:cNvSpPr>
          <p:nvPr/>
        </p:nvSpPr>
        <p:spPr bwMode="auto">
          <a:xfrm flipH="1" flipV="1">
            <a:off x="8032750" y="3200687"/>
            <a:ext cx="0" cy="12469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3" name="Line 31"/>
          <p:cNvSpPr>
            <a:spLocks noChangeShapeType="1"/>
          </p:cNvSpPr>
          <p:nvPr/>
        </p:nvSpPr>
        <p:spPr bwMode="auto">
          <a:xfrm flipH="1" flipV="1">
            <a:off x="7947025" y="2646651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4" name="Line 8"/>
          <p:cNvSpPr>
            <a:spLocks noChangeShapeType="1"/>
          </p:cNvSpPr>
          <p:nvPr/>
        </p:nvSpPr>
        <p:spPr bwMode="auto">
          <a:xfrm flipH="1">
            <a:off x="7072313" y="36134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5" name="Line 33"/>
          <p:cNvSpPr>
            <a:spLocks noChangeShapeType="1"/>
          </p:cNvSpPr>
          <p:nvPr/>
        </p:nvSpPr>
        <p:spPr bwMode="auto">
          <a:xfrm flipH="1" flipV="1">
            <a:off x="7519988" y="2651413"/>
            <a:ext cx="0" cy="950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6" name="Line 8"/>
          <p:cNvSpPr>
            <a:spLocks noChangeShapeType="1"/>
          </p:cNvSpPr>
          <p:nvPr/>
        </p:nvSpPr>
        <p:spPr bwMode="auto">
          <a:xfrm flipH="1">
            <a:off x="7059613" y="3773776"/>
            <a:ext cx="776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7" name="Line 35"/>
          <p:cNvSpPr>
            <a:spLocks noChangeShapeType="1"/>
          </p:cNvSpPr>
          <p:nvPr/>
        </p:nvSpPr>
        <p:spPr bwMode="auto">
          <a:xfrm flipH="1" flipV="1">
            <a:off x="7827963" y="3214976"/>
            <a:ext cx="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28" name="AutoShape 10"/>
          <p:cNvSpPr>
            <a:spLocks noChangeArrowheads="1"/>
          </p:cNvSpPr>
          <p:nvPr/>
        </p:nvSpPr>
        <p:spPr bwMode="auto">
          <a:xfrm rot="16200000" flipH="1" flipV="1">
            <a:off x="1550194" y="3372932"/>
            <a:ext cx="5619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55329" name="Oval 37"/>
          <p:cNvSpPr>
            <a:spLocks noChangeArrowheads="1"/>
          </p:cNvSpPr>
          <p:nvPr/>
        </p:nvSpPr>
        <p:spPr bwMode="auto">
          <a:xfrm>
            <a:off x="2119313" y="3488026"/>
            <a:ext cx="426244" cy="28733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 err="1" smtClean="0"/>
              <a:t>pred</a:t>
            </a:r>
            <a:endParaRPr lang="en-US" sz="1200" dirty="0"/>
          </a:p>
        </p:txBody>
      </p:sp>
      <p:sp>
        <p:nvSpPr>
          <p:cNvPr id="55330" name="Line 8"/>
          <p:cNvSpPr>
            <a:spLocks noChangeShapeType="1"/>
          </p:cNvSpPr>
          <p:nvPr/>
        </p:nvSpPr>
        <p:spPr bwMode="auto">
          <a:xfrm rot="16200000" flipV="1">
            <a:off x="2156619" y="3868232"/>
            <a:ext cx="20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1" name="Line 40"/>
          <p:cNvSpPr>
            <a:spLocks noChangeShapeType="1"/>
          </p:cNvSpPr>
          <p:nvPr/>
        </p:nvSpPr>
        <p:spPr bwMode="auto">
          <a:xfrm rot="16200000" flipH="1">
            <a:off x="1621632" y="3385631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2" name="Line 41"/>
          <p:cNvSpPr>
            <a:spLocks noChangeShapeType="1"/>
          </p:cNvSpPr>
          <p:nvPr/>
        </p:nvSpPr>
        <p:spPr bwMode="auto">
          <a:xfrm rot="16200000" flipH="1">
            <a:off x="2028032" y="3547556"/>
            <a:ext cx="0" cy="182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3" name="Line 8"/>
          <p:cNvSpPr>
            <a:spLocks noChangeShapeType="1"/>
          </p:cNvSpPr>
          <p:nvPr/>
        </p:nvSpPr>
        <p:spPr bwMode="auto">
          <a:xfrm flipH="1">
            <a:off x="7065963" y="3427701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4" name="Line 43"/>
          <p:cNvSpPr>
            <a:spLocks noChangeShapeType="1"/>
          </p:cNvSpPr>
          <p:nvPr/>
        </p:nvSpPr>
        <p:spPr bwMode="auto">
          <a:xfrm flipH="1" flipV="1">
            <a:off x="7348538" y="2999076"/>
            <a:ext cx="0" cy="430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5" name="Line 44"/>
          <p:cNvSpPr>
            <a:spLocks noChangeShapeType="1"/>
          </p:cNvSpPr>
          <p:nvPr/>
        </p:nvSpPr>
        <p:spPr bwMode="auto">
          <a:xfrm rot="16200000" flipV="1">
            <a:off x="4735513" y="406688"/>
            <a:ext cx="0" cy="5210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36" name="Line 45"/>
          <p:cNvSpPr>
            <a:spLocks noChangeShapeType="1"/>
          </p:cNvSpPr>
          <p:nvPr/>
        </p:nvSpPr>
        <p:spPr bwMode="auto">
          <a:xfrm rot="16200000" flipH="1">
            <a:off x="2035969" y="3277682"/>
            <a:ext cx="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37" name="Line 46"/>
          <p:cNvSpPr>
            <a:spLocks noChangeShapeType="1"/>
          </p:cNvSpPr>
          <p:nvPr/>
        </p:nvSpPr>
        <p:spPr bwMode="auto">
          <a:xfrm flipV="1">
            <a:off x="2133600" y="2998972"/>
            <a:ext cx="3958" cy="3771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66" name="Rectangle 17"/>
          <p:cNvSpPr>
            <a:spLocks noChangeArrowheads="1"/>
          </p:cNvSpPr>
          <p:nvPr/>
        </p:nvSpPr>
        <p:spPr bwMode="auto">
          <a:xfrm>
            <a:off x="2671763" y="3275301"/>
            <a:ext cx="452437" cy="9334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  <a:latin typeface="Verdana" pitchFamily="-96" charset="0"/>
              </a:rPr>
              <a:t>f2d</a:t>
            </a:r>
            <a:endParaRPr lang="en-US" sz="1600" dirty="0">
              <a:solidFill>
                <a:srgbClr val="FF0000"/>
              </a:solidFill>
              <a:latin typeface="Verdana" pitchFamily="-96" charset="0"/>
            </a:endParaRPr>
          </a:p>
        </p:txBody>
      </p:sp>
      <p:sp>
        <p:nvSpPr>
          <p:cNvPr id="55339" name="Line 8"/>
          <p:cNvSpPr>
            <a:spLocks noChangeShapeType="1"/>
          </p:cNvSpPr>
          <p:nvPr/>
        </p:nvSpPr>
        <p:spPr bwMode="auto">
          <a:xfrm flipH="1">
            <a:off x="3121025" y="4032538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40" name="Line 49"/>
          <p:cNvSpPr>
            <a:spLocks noChangeShapeType="1"/>
          </p:cNvSpPr>
          <p:nvPr/>
        </p:nvSpPr>
        <p:spPr bwMode="auto">
          <a:xfrm flipH="1" flipV="1">
            <a:off x="3429000" y="4029363"/>
            <a:ext cx="0" cy="338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41" name="Line 8"/>
          <p:cNvSpPr>
            <a:spLocks noChangeShapeType="1"/>
          </p:cNvSpPr>
          <p:nvPr/>
        </p:nvSpPr>
        <p:spPr bwMode="auto">
          <a:xfrm>
            <a:off x="3125789" y="3829338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342" name="AutoShape 52"/>
          <p:cNvSpPr>
            <a:spLocks noChangeArrowheads="1"/>
          </p:cNvSpPr>
          <p:nvPr/>
        </p:nvSpPr>
        <p:spPr bwMode="auto">
          <a:xfrm>
            <a:off x="1168400" y="4034126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55343" name="AutoShape 53"/>
          <p:cNvSpPr>
            <a:spLocks noChangeArrowheads="1"/>
          </p:cNvSpPr>
          <p:nvPr/>
        </p:nvSpPr>
        <p:spPr bwMode="auto">
          <a:xfrm>
            <a:off x="2778125" y="403888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97559" y="5364418"/>
            <a:ext cx="804037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Suppose we move the pipeline stage from Fetch to after Decode and Register fetch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9877" y="1594635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Fetch</a:t>
            </a:r>
            <a:endParaRPr lang="en-US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5036685" y="1594635"/>
            <a:ext cx="357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Execute, Memory, </a:t>
            </a:r>
            <a:r>
              <a:rPr lang="en-US" sz="1800" dirty="0" err="1" smtClean="0"/>
              <a:t>WriteBack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189485" y="2594462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16088" y="2624396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</a:t>
            </a:r>
            <a:r>
              <a:rPr lang="en-US" baseline="-25000" dirty="0" smtClean="0"/>
              <a:t>i+1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97558" y="6074586"/>
            <a:ext cx="45594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What hazards will the pipeline have? 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50382" y="1594635"/>
            <a:ext cx="175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Decode,</a:t>
            </a:r>
          </a:p>
          <a:p>
            <a:r>
              <a:rPr lang="en-US" sz="1800" dirty="0" err="1" smtClean="0"/>
              <a:t>RegisterFetch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5386308" y="6097283"/>
            <a:ext cx="1216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Control? 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24641" y="6097283"/>
            <a:ext cx="608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yes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00913" y="6097283"/>
            <a:ext cx="16729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Any other?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M11-</a:t>
            </a:r>
            <a:fld id="{D53D30F4-315D-4D18-B089-B4E28BA80E1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4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22083 -0.00139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31771 0.0027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 build="p" animBg="1"/>
      <p:bldP spid="5" grpId="0"/>
      <p:bldP spid="70" grpId="0" build="p"/>
      <p:bldP spid="66" grpId="0" build="p"/>
      <p:bldP spid="67" grpId="0" build="p"/>
      <p:bldP spid="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5081576" y="1714471"/>
            <a:ext cx="77810" cy="3520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2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 different 2-Stage pipeline: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2-Stage-DH pipeline</a:t>
            </a:r>
            <a:endParaRPr lang="en-US" sz="3600" dirty="0" smtClean="0"/>
          </a:p>
        </p:txBody>
      </p:sp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1074738" y="3344863"/>
            <a:ext cx="452437" cy="9445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PC</a:t>
            </a:r>
          </a:p>
        </p:txBody>
      </p:sp>
      <p:sp>
        <p:nvSpPr>
          <p:cNvPr id="55299" name="Rectangle 17"/>
          <p:cNvSpPr>
            <a:spLocks noChangeArrowheads="1"/>
          </p:cNvSpPr>
          <p:nvPr/>
        </p:nvSpPr>
        <p:spPr bwMode="auto">
          <a:xfrm>
            <a:off x="1538288" y="4879975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Inst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10244" name="Rectangle 17"/>
          <p:cNvSpPr>
            <a:spLocks noChangeArrowheads="1"/>
          </p:cNvSpPr>
          <p:nvPr/>
        </p:nvSpPr>
        <p:spPr bwMode="auto">
          <a:xfrm>
            <a:off x="2752725" y="335438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Decode</a:t>
            </a:r>
          </a:p>
        </p:txBody>
      </p:sp>
      <p:sp>
        <p:nvSpPr>
          <p:cNvPr id="55301" name="Rectangle 17"/>
          <p:cNvSpPr>
            <a:spLocks noChangeArrowheads="1"/>
          </p:cNvSpPr>
          <p:nvPr/>
        </p:nvSpPr>
        <p:spPr bwMode="auto">
          <a:xfrm>
            <a:off x="3956050" y="2027238"/>
            <a:ext cx="4217988" cy="71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Register File</a:t>
            </a:r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5967413" y="3348038"/>
            <a:ext cx="1101725" cy="9445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Execute</a:t>
            </a:r>
          </a:p>
        </p:txBody>
      </p:sp>
      <p:sp>
        <p:nvSpPr>
          <p:cNvPr id="55303" name="Rectangle 17"/>
          <p:cNvSpPr>
            <a:spLocks noChangeArrowheads="1"/>
          </p:cNvSpPr>
          <p:nvPr/>
        </p:nvSpPr>
        <p:spPr bwMode="auto">
          <a:xfrm>
            <a:off x="7065963" y="4851400"/>
            <a:ext cx="1101725" cy="944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Data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/>
              <a:t>Memory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3854450" y="4233863"/>
            <a:ext cx="1042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4603750" y="393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4445000" y="40846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 flipH="1" flipV="1">
            <a:off x="4603750" y="2722563"/>
            <a:ext cx="9525" cy="1206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V="1">
            <a:off x="4435475" y="2741613"/>
            <a:ext cx="0" cy="134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8"/>
          <p:cNvSpPr>
            <a:spLocks noChangeShapeType="1"/>
          </p:cNvSpPr>
          <p:nvPr/>
        </p:nvSpPr>
        <p:spPr bwMode="auto">
          <a:xfrm rot="5400000">
            <a:off x="1323975" y="4457701"/>
            <a:ext cx="841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8"/>
          <p:cNvSpPr>
            <a:spLocks noChangeShapeType="1"/>
          </p:cNvSpPr>
          <p:nvPr/>
        </p:nvSpPr>
        <p:spPr bwMode="auto">
          <a:xfrm rot="5400000">
            <a:off x="2015332" y="4541044"/>
            <a:ext cx="658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9"/>
          <p:cNvSpPr>
            <a:spLocks noChangeShapeType="1"/>
          </p:cNvSpPr>
          <p:nvPr/>
        </p:nvSpPr>
        <p:spPr bwMode="auto">
          <a:xfrm rot="16200000" flipV="1">
            <a:off x="2551907" y="4004468"/>
            <a:ext cx="0" cy="423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058025" y="4003675"/>
            <a:ext cx="247650" cy="841375"/>
            <a:chOff x="1707" y="2541"/>
            <a:chExt cx="156" cy="530"/>
          </a:xfrm>
        </p:grpSpPr>
        <p:sp>
          <p:nvSpPr>
            <p:cNvPr id="10310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7" name="Line 8"/>
          <p:cNvSpPr>
            <a:spLocks noChangeShapeType="1"/>
          </p:cNvSpPr>
          <p:nvPr/>
        </p:nvSpPr>
        <p:spPr bwMode="auto">
          <a:xfrm flipH="1">
            <a:off x="3849688" y="35147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8"/>
          <p:cNvSpPr>
            <a:spLocks noChangeShapeType="1"/>
          </p:cNvSpPr>
          <p:nvPr/>
        </p:nvSpPr>
        <p:spPr bwMode="auto">
          <a:xfrm flipH="1">
            <a:off x="3843338" y="370046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27"/>
          <p:cNvSpPr>
            <a:spLocks noChangeShapeType="1"/>
          </p:cNvSpPr>
          <p:nvPr/>
        </p:nvSpPr>
        <p:spPr bwMode="auto">
          <a:xfrm flipH="1" flipV="1">
            <a:off x="4132263" y="2741613"/>
            <a:ext cx="0" cy="77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8"/>
          <p:cNvSpPr>
            <a:spLocks noChangeShapeType="1"/>
          </p:cNvSpPr>
          <p:nvPr/>
        </p:nvSpPr>
        <p:spPr bwMode="auto">
          <a:xfrm flipH="1" flipV="1">
            <a:off x="4291013" y="2738438"/>
            <a:ext cx="0" cy="950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AutoShape 10"/>
          <p:cNvSpPr>
            <a:spLocks noChangeArrowheads="1"/>
          </p:cNvSpPr>
          <p:nvPr/>
        </p:nvSpPr>
        <p:spPr bwMode="auto">
          <a:xfrm rot="10800000" flipH="1">
            <a:off x="7666038" y="3067050"/>
            <a:ext cx="561975" cy="23018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0262" name="Line 30"/>
          <p:cNvSpPr>
            <a:spLocks noChangeShapeType="1"/>
          </p:cNvSpPr>
          <p:nvPr/>
        </p:nvSpPr>
        <p:spPr bwMode="auto">
          <a:xfrm flipH="1" flipV="1">
            <a:off x="8032750" y="3289300"/>
            <a:ext cx="0" cy="1554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Line 31"/>
          <p:cNvSpPr>
            <a:spLocks noChangeShapeType="1"/>
          </p:cNvSpPr>
          <p:nvPr/>
        </p:nvSpPr>
        <p:spPr bwMode="auto">
          <a:xfrm flipH="1" flipV="1">
            <a:off x="7947025" y="2735263"/>
            <a:ext cx="0" cy="320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8"/>
          <p:cNvSpPr>
            <a:spLocks noChangeShapeType="1"/>
          </p:cNvSpPr>
          <p:nvPr/>
        </p:nvSpPr>
        <p:spPr bwMode="auto">
          <a:xfrm flipH="1">
            <a:off x="7072313" y="370205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Line 33"/>
          <p:cNvSpPr>
            <a:spLocks noChangeShapeType="1"/>
          </p:cNvSpPr>
          <p:nvPr/>
        </p:nvSpPr>
        <p:spPr bwMode="auto">
          <a:xfrm flipH="1" flipV="1">
            <a:off x="7519988" y="2740025"/>
            <a:ext cx="0" cy="950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Line 8"/>
          <p:cNvSpPr>
            <a:spLocks noChangeShapeType="1"/>
          </p:cNvSpPr>
          <p:nvPr/>
        </p:nvSpPr>
        <p:spPr bwMode="auto">
          <a:xfrm flipH="1">
            <a:off x="7059613" y="3862388"/>
            <a:ext cx="776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Line 35"/>
          <p:cNvSpPr>
            <a:spLocks noChangeShapeType="1"/>
          </p:cNvSpPr>
          <p:nvPr/>
        </p:nvSpPr>
        <p:spPr bwMode="auto">
          <a:xfrm flipH="1" flipV="1">
            <a:off x="7827963" y="3303588"/>
            <a:ext cx="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AutoShape 10"/>
          <p:cNvSpPr>
            <a:spLocks noChangeArrowheads="1"/>
          </p:cNvSpPr>
          <p:nvPr/>
        </p:nvSpPr>
        <p:spPr bwMode="auto">
          <a:xfrm rot="-5400000" flipH="1" flipV="1">
            <a:off x="1550194" y="3347244"/>
            <a:ext cx="5619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0269" name="Line 40"/>
          <p:cNvSpPr>
            <a:spLocks noChangeShapeType="1"/>
          </p:cNvSpPr>
          <p:nvPr/>
        </p:nvSpPr>
        <p:spPr bwMode="auto">
          <a:xfrm rot="16200000" flipH="1">
            <a:off x="1621632" y="3359943"/>
            <a:ext cx="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0" name="Line 41"/>
          <p:cNvSpPr>
            <a:spLocks noChangeShapeType="1"/>
          </p:cNvSpPr>
          <p:nvPr/>
        </p:nvSpPr>
        <p:spPr bwMode="auto">
          <a:xfrm rot="-5400000">
            <a:off x="2086769" y="3479006"/>
            <a:ext cx="3175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Line 45"/>
          <p:cNvSpPr>
            <a:spLocks noChangeShapeType="1"/>
          </p:cNvSpPr>
          <p:nvPr/>
        </p:nvSpPr>
        <p:spPr bwMode="auto">
          <a:xfrm rot="16200000" flipH="1">
            <a:off x="2035969" y="3251994"/>
            <a:ext cx="0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2" name="Line 46"/>
          <p:cNvSpPr>
            <a:spLocks noChangeShapeType="1"/>
          </p:cNvSpPr>
          <p:nvPr/>
        </p:nvSpPr>
        <p:spPr bwMode="auto">
          <a:xfrm flipH="1" flipV="1">
            <a:off x="2133600" y="3051175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3" name="Line 8"/>
          <p:cNvSpPr>
            <a:spLocks noChangeShapeType="1"/>
          </p:cNvSpPr>
          <p:nvPr/>
        </p:nvSpPr>
        <p:spPr bwMode="auto">
          <a:xfrm>
            <a:off x="5354638" y="4108450"/>
            <a:ext cx="62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74" name="AutoShape 52"/>
          <p:cNvSpPr>
            <a:spLocks noChangeArrowheads="1"/>
          </p:cNvSpPr>
          <p:nvPr/>
        </p:nvSpPr>
        <p:spPr bwMode="auto">
          <a:xfrm>
            <a:off x="1168400" y="4122738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4900613" y="3840163"/>
            <a:ext cx="452437" cy="933450"/>
            <a:chOff x="135" y="3229"/>
            <a:chExt cx="285" cy="588"/>
          </a:xfrm>
        </p:grpSpPr>
        <p:sp>
          <p:nvSpPr>
            <p:cNvPr id="10308" name="Rectangle 17"/>
            <p:cNvSpPr>
              <a:spLocks noChangeArrowheads="1"/>
            </p:cNvSpPr>
            <p:nvPr/>
          </p:nvSpPr>
          <p:spPr bwMode="auto">
            <a:xfrm>
              <a:off x="135" y="3229"/>
              <a:ext cx="285" cy="5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d2e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309" name="AutoShape 53"/>
            <p:cNvSpPr>
              <a:spLocks noChangeArrowheads="1"/>
            </p:cNvSpPr>
            <p:nvPr/>
          </p:nvSpPr>
          <p:spPr bwMode="auto">
            <a:xfrm>
              <a:off x="202" y="3710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5400000" flipH="1">
            <a:off x="1638300" y="2559050"/>
            <a:ext cx="395288" cy="598488"/>
            <a:chOff x="1707" y="2541"/>
            <a:chExt cx="156" cy="530"/>
          </a:xfrm>
        </p:grpSpPr>
        <p:sp>
          <p:nvSpPr>
            <p:cNvPr id="10306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4" name="Rectangle 17"/>
          <p:cNvSpPr>
            <a:spLocks noChangeArrowheads="1"/>
          </p:cNvSpPr>
          <p:nvPr/>
        </p:nvSpPr>
        <p:spPr bwMode="auto">
          <a:xfrm flipV="1">
            <a:off x="4894263" y="2814638"/>
            <a:ext cx="452437" cy="93345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redirect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1193800" y="2039938"/>
            <a:ext cx="338138" cy="944562"/>
            <a:chOff x="680" y="1285"/>
            <a:chExt cx="285" cy="595"/>
          </a:xfrm>
        </p:grpSpPr>
        <p:sp>
          <p:nvSpPr>
            <p:cNvPr id="10302" name="Rectangle 17"/>
            <p:cNvSpPr>
              <a:spLocks noChangeArrowheads="1"/>
            </p:cNvSpPr>
            <p:nvPr/>
          </p:nvSpPr>
          <p:spPr bwMode="auto">
            <a:xfrm flipV="1">
              <a:off x="680" y="1285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  </a:t>
              </a:r>
              <a:r>
                <a:rPr lang="en-US" sz="1400" dirty="0" err="1"/>
                <a:t>fEpoch</a:t>
              </a:r>
              <a:endParaRPr lang="en-US" sz="1400" dirty="0"/>
            </a:p>
          </p:txBody>
        </p:sp>
        <p:sp>
          <p:nvSpPr>
            <p:cNvPr id="10303" name="AutoShape 52"/>
            <p:cNvSpPr>
              <a:spLocks noChangeArrowheads="1"/>
            </p:cNvSpPr>
            <p:nvPr/>
          </p:nvSpPr>
          <p:spPr bwMode="auto">
            <a:xfrm>
              <a:off x="739" y="1775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 rot="5400000">
            <a:off x="6330950" y="2625725"/>
            <a:ext cx="290513" cy="944563"/>
            <a:chOff x="2665" y="1267"/>
            <a:chExt cx="285" cy="595"/>
          </a:xfrm>
        </p:grpSpPr>
        <p:sp>
          <p:nvSpPr>
            <p:cNvPr id="10300" name="Rectangle 17"/>
            <p:cNvSpPr>
              <a:spLocks noChangeArrowheads="1"/>
            </p:cNvSpPr>
            <p:nvPr/>
          </p:nvSpPr>
          <p:spPr bwMode="auto">
            <a:xfrm flipV="1">
              <a:off x="2665" y="1267"/>
              <a:ext cx="285" cy="59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  eEpoch</a:t>
              </a:r>
            </a:p>
          </p:txBody>
        </p:sp>
        <p:sp>
          <p:nvSpPr>
            <p:cNvPr id="10301" name="AutoShape 52"/>
            <p:cNvSpPr>
              <a:spLocks noChangeArrowheads="1"/>
            </p:cNvSpPr>
            <p:nvPr/>
          </p:nvSpPr>
          <p:spPr bwMode="auto">
            <a:xfrm>
              <a:off x="2724" y="1757"/>
              <a:ext cx="161" cy="102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10280" name="Line 8"/>
          <p:cNvSpPr>
            <a:spLocks noChangeShapeType="1"/>
          </p:cNvSpPr>
          <p:nvPr/>
        </p:nvSpPr>
        <p:spPr bwMode="auto">
          <a:xfrm>
            <a:off x="1511300" y="4044950"/>
            <a:ext cx="839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81" name="Line 49"/>
          <p:cNvSpPr>
            <a:spLocks noChangeShapeType="1"/>
          </p:cNvSpPr>
          <p:nvPr/>
        </p:nvSpPr>
        <p:spPr bwMode="auto">
          <a:xfrm flipH="1" flipV="1">
            <a:off x="2363788" y="3752850"/>
            <a:ext cx="0" cy="296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2" name="Line 8"/>
          <p:cNvSpPr>
            <a:spLocks noChangeShapeType="1"/>
          </p:cNvSpPr>
          <p:nvPr/>
        </p:nvSpPr>
        <p:spPr bwMode="auto">
          <a:xfrm flipH="1">
            <a:off x="7072313" y="3435350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20"/>
          <p:cNvGrpSpPr>
            <a:grpSpLocks/>
          </p:cNvGrpSpPr>
          <p:nvPr/>
        </p:nvGrpSpPr>
        <p:grpSpPr bwMode="auto">
          <a:xfrm rot="5400000" flipH="1">
            <a:off x="6086475" y="2168525"/>
            <a:ext cx="538163" cy="1979613"/>
            <a:chOff x="1707" y="2541"/>
            <a:chExt cx="156" cy="530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22"/>
            <p:cNvSpPr>
              <a:spLocks noChangeShapeType="1"/>
            </p:cNvSpPr>
            <p:nvPr/>
          </p:nvSpPr>
          <p:spPr bwMode="auto">
            <a:xfrm rot="5400000" flipH="1" flipV="1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4" name="Line 40"/>
          <p:cNvSpPr>
            <a:spLocks noChangeShapeType="1"/>
          </p:cNvSpPr>
          <p:nvPr/>
        </p:nvSpPr>
        <p:spPr bwMode="auto">
          <a:xfrm rot="16200000" flipH="1">
            <a:off x="7146132" y="2902743"/>
            <a:ext cx="0" cy="392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 rot="16200000" flipH="1">
            <a:off x="5581650" y="3216275"/>
            <a:ext cx="509588" cy="255588"/>
            <a:chOff x="1707" y="2541"/>
            <a:chExt cx="156" cy="530"/>
          </a:xfrm>
        </p:grpSpPr>
        <p:sp>
          <p:nvSpPr>
            <p:cNvPr id="10296" name="Line 8"/>
            <p:cNvSpPr>
              <a:spLocks noChangeShapeType="1"/>
            </p:cNvSpPr>
            <p:nvPr/>
          </p:nvSpPr>
          <p:spPr bwMode="auto">
            <a:xfrm rot="16200000" flipH="1">
              <a:off x="1598" y="2806"/>
              <a:ext cx="5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22"/>
            <p:cNvSpPr>
              <a:spLocks noChangeShapeType="1"/>
            </p:cNvSpPr>
            <p:nvPr/>
          </p:nvSpPr>
          <p:spPr bwMode="auto">
            <a:xfrm rot="5400000">
              <a:off x="1785" y="2466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6" name="Line 8"/>
          <p:cNvSpPr>
            <a:spLocks noChangeShapeType="1"/>
          </p:cNvSpPr>
          <p:nvPr/>
        </p:nvSpPr>
        <p:spPr bwMode="auto">
          <a:xfrm flipH="1">
            <a:off x="5707063" y="3095625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87" name="Line 8"/>
          <p:cNvSpPr>
            <a:spLocks noChangeShapeType="1"/>
          </p:cNvSpPr>
          <p:nvPr/>
        </p:nvSpPr>
        <p:spPr bwMode="auto">
          <a:xfrm flipH="1">
            <a:off x="2138363" y="3071813"/>
            <a:ext cx="2741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88" name="Line 23"/>
          <p:cNvSpPr>
            <a:spLocks noChangeShapeType="1"/>
          </p:cNvSpPr>
          <p:nvPr/>
        </p:nvSpPr>
        <p:spPr bwMode="auto">
          <a:xfrm rot="5400000">
            <a:off x="2893219" y="2670969"/>
            <a:ext cx="0" cy="399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Line 15"/>
          <p:cNvSpPr>
            <a:spLocks noChangeShapeType="1"/>
          </p:cNvSpPr>
          <p:nvPr/>
        </p:nvSpPr>
        <p:spPr bwMode="auto">
          <a:xfrm flipH="1" flipV="1">
            <a:off x="901700" y="2655888"/>
            <a:ext cx="0" cy="2008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Line 8"/>
          <p:cNvSpPr>
            <a:spLocks noChangeShapeType="1"/>
          </p:cNvSpPr>
          <p:nvPr/>
        </p:nvSpPr>
        <p:spPr bwMode="auto">
          <a:xfrm flipH="1">
            <a:off x="896938" y="26670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91" name="Oval 37"/>
          <p:cNvSpPr>
            <a:spLocks noChangeArrowheads="1"/>
          </p:cNvSpPr>
          <p:nvPr/>
        </p:nvSpPr>
        <p:spPr bwMode="auto">
          <a:xfrm>
            <a:off x="2214563" y="3470275"/>
            <a:ext cx="425450" cy="28733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 err="1" smtClean="0"/>
              <a:t>pred</a:t>
            </a:r>
            <a:endParaRPr lang="en-US" sz="1200" dirty="0"/>
          </a:p>
        </p:txBody>
      </p:sp>
      <p:sp>
        <p:nvSpPr>
          <p:cNvPr id="10292" name="Line 23"/>
          <p:cNvSpPr>
            <a:spLocks noChangeShapeType="1"/>
          </p:cNvSpPr>
          <p:nvPr/>
        </p:nvSpPr>
        <p:spPr bwMode="auto">
          <a:xfrm rot="16200000" flipV="1">
            <a:off x="3317082" y="2915443"/>
            <a:ext cx="0" cy="3160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49800" y="4795274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Fifos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3219" y="5157356"/>
            <a:ext cx="4056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Use </a:t>
            </a:r>
            <a:r>
              <a:rPr lang="en-US" dirty="0" smtClean="0">
                <a:latin typeface="Comic Sans MS" pitchFamily="66" charset="0"/>
              </a:rPr>
              <a:t>a general epoch </a:t>
            </a:r>
            <a:r>
              <a:rPr lang="en-US" dirty="0" smtClean="0">
                <a:latin typeface="Comic Sans MS" pitchFamily="66" charset="0"/>
              </a:rPr>
              <a:t>solution </a:t>
            </a:r>
            <a:r>
              <a:rPr lang="en-US" dirty="0" smtClean="0">
                <a:latin typeface="Comic Sans MS" pitchFamily="66" charset="0"/>
              </a:rPr>
              <a:t>to handle control hazards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16589" y="1565573"/>
            <a:ext cx="355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Fetch, Decode, </a:t>
            </a:r>
            <a:r>
              <a:rPr lang="en-US" sz="1800" dirty="0" err="1" smtClean="0"/>
              <a:t>RegisterFetch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5302510" y="1565573"/>
            <a:ext cx="357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Execute, Memory, </a:t>
            </a:r>
            <a:r>
              <a:rPr lang="en-US" sz="1800" dirty="0" err="1" smtClean="0"/>
              <a:t>WriteBack</a:t>
            </a:r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M11-</a:t>
            </a:r>
            <a:fld id="{D53D30F4-315D-4D18-B089-B4E28BA80E1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TypeDecode2Execute</a:t>
            </a:r>
          </a:p>
        </p:txBody>
      </p:sp>
      <p:sp>
        <p:nvSpPr>
          <p:cNvPr id="1229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90550" y="1768475"/>
            <a:ext cx="85534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>
                <a:latin typeface="Courier New" pitchFamily="49" charset="0"/>
                <a:cs typeface="Courier New" pitchFamily="49" charset="0"/>
              </a:rPr>
              <a:t> struct {</a:t>
            </a:r>
          </a:p>
          <a:p>
            <a:pPr marL="342900" indent="-342900"/>
            <a:r>
              <a:rPr lang="en-US">
                <a:latin typeface="Courier New" pitchFamily="49" charset="0"/>
                <a:cs typeface="Courier New" pitchFamily="49" charset="0"/>
              </a:rPr>
              <a:t>    Addr pc; Bool epoch;</a:t>
            </a:r>
          </a:p>
          <a:p>
            <a:pPr marL="342900" indent="-342900"/>
            <a:r>
              <a:rPr lang="en-US">
                <a:latin typeface="Courier New" pitchFamily="49" charset="0"/>
                <a:cs typeface="Courier New" pitchFamily="49" charset="0"/>
              </a:rPr>
              <a:t>    DecodedInst dInst; Data rVal1; Data rVal2;</a:t>
            </a:r>
          </a:p>
          <a:p>
            <a:pPr marL="342900" indent="-342900"/>
            <a:r>
              <a:rPr lang="en-US">
                <a:latin typeface="Courier New" pitchFamily="49" charset="0"/>
                <a:cs typeface="Courier New" pitchFamily="49" charset="0"/>
              </a:rPr>
              <a:t>} TypeDecode2Execute deriving (Bits, Eq);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67188" y="2679700"/>
            <a:ext cx="4246562" cy="1303338"/>
            <a:chOff x="4167963" y="2349795"/>
            <a:chExt cx="4246484" cy="1303878"/>
          </a:xfrm>
        </p:grpSpPr>
        <p:sp>
          <p:nvSpPr>
            <p:cNvPr id="12296" name="TextBox 7"/>
            <p:cNvSpPr txBox="1">
              <a:spLocks noChangeArrowheads="1"/>
            </p:cNvSpPr>
            <p:nvPr/>
          </p:nvSpPr>
          <p:spPr bwMode="auto">
            <a:xfrm>
              <a:off x="4167963" y="3253563"/>
              <a:ext cx="42464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value instead of register names</a:t>
              </a:r>
            </a:p>
          </p:txBody>
        </p:sp>
        <p:cxnSp>
          <p:nvCxnSpPr>
            <p:cNvPr id="12297" name="Straight Connector 9"/>
            <p:cNvCxnSpPr>
              <a:cxnSpLocks noChangeShapeType="1"/>
            </p:cNvCxnSpPr>
            <p:nvPr/>
          </p:nvCxnSpPr>
          <p:spPr bwMode="auto">
            <a:xfrm flipH="1" flipV="1">
              <a:off x="7262037" y="2445488"/>
              <a:ext cx="191386" cy="78681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298" name="Straight Connector 11"/>
            <p:cNvCxnSpPr>
              <a:cxnSpLocks noChangeShapeType="1"/>
            </p:cNvCxnSpPr>
            <p:nvPr/>
          </p:nvCxnSpPr>
          <p:spPr bwMode="auto">
            <a:xfrm flipH="1" flipV="1">
              <a:off x="5497033" y="2349795"/>
              <a:ext cx="1818167" cy="90376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3D30F4-315D-4D18-B089-B4E28BA80E1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1/10/2013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41089</TotalTime>
  <Words>2437</Words>
  <Application>Microsoft Office PowerPoint</Application>
  <PresentationFormat>全屏显示(4:3)</PresentationFormat>
  <Paragraphs>692</Paragraphs>
  <Slides>41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Blueprint</vt:lpstr>
      <vt:lpstr>幻灯片 1</vt:lpstr>
      <vt:lpstr>Outline</vt:lpstr>
      <vt:lpstr>Our Original 2 Stage Pipeline</vt:lpstr>
      <vt:lpstr>Epoch: a method for managing control hazards</vt:lpstr>
      <vt:lpstr>Discussion</vt:lpstr>
      <vt:lpstr>An epoch based solution</vt:lpstr>
      <vt:lpstr>Our Original 2 Stage Pipeline</vt:lpstr>
      <vt:lpstr>A different 2-Stage pipeline: 2-Stage-DH pipeline</vt:lpstr>
      <vt:lpstr>TypeDecode2Execute</vt:lpstr>
      <vt:lpstr>2-Stage-DH pipeline first attempt</vt:lpstr>
      <vt:lpstr>2-Stage-DH pipeline doFetch rule first attempt</vt:lpstr>
      <vt:lpstr>2-Stage-DH pipeline doExecute rule first attempt</vt:lpstr>
      <vt:lpstr>Data Hazards</vt:lpstr>
      <vt:lpstr>2-Stage-DH pipeline Stall logic</vt:lpstr>
      <vt:lpstr>Data Hazard</vt:lpstr>
      <vt:lpstr>Scoreboard: Keeping track of instructions in execution</vt:lpstr>
      <vt:lpstr>Scoreboard</vt:lpstr>
      <vt:lpstr>Scoreboard cont</vt:lpstr>
      <vt:lpstr>2-Stage-DH pipeline</vt:lpstr>
      <vt:lpstr>2-Stage-DH pipeline doFetch rule</vt:lpstr>
      <vt:lpstr>2-Stage-DH pipeline doExecute rule</vt:lpstr>
      <vt:lpstr>幻灯片 22</vt:lpstr>
      <vt:lpstr>Multi-stage pipeline with Data Hazards</vt:lpstr>
      <vt:lpstr>Three Stage Pipeline Bypass (1)</vt:lpstr>
      <vt:lpstr>What Sort of Logic?</vt:lpstr>
      <vt:lpstr>Three Stage Pipeline Bypass (2)</vt:lpstr>
      <vt:lpstr>What Sort of Logic?</vt:lpstr>
      <vt:lpstr>Bypass Issues</vt:lpstr>
      <vt:lpstr>幻灯片 29</vt:lpstr>
      <vt:lpstr>Control Flow Penalty</vt:lpstr>
      <vt:lpstr>Average Run-Length between Branches</vt:lpstr>
      <vt:lpstr>MIPS Branches and Jumps</vt:lpstr>
      <vt:lpstr>Currently our simple pipelined architecture does very simple branch prediction</vt:lpstr>
      <vt:lpstr>Branch Prediction Bits</vt:lpstr>
      <vt:lpstr>Branch History Table (BHT)</vt:lpstr>
      <vt:lpstr>Where does BHT fit in the processor pipeline?</vt:lpstr>
      <vt:lpstr>Overview of branch prediction</vt:lpstr>
      <vt:lpstr>Next Address Predictor (NAP) first attempt</vt:lpstr>
      <vt:lpstr>Address Collisions</vt:lpstr>
      <vt:lpstr>Use NAP for Control Instructions only</vt:lpstr>
      <vt:lpstr>What Did We Learn?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buaa</cp:lastModifiedBy>
  <cp:revision>1067</cp:revision>
  <cp:lastPrinted>1601-01-01T00:00:00Z</cp:lastPrinted>
  <dcterms:created xsi:type="dcterms:W3CDTF">2003-01-21T19:25:41Z</dcterms:created>
  <dcterms:modified xsi:type="dcterms:W3CDTF">2013-01-09T15:05:57Z</dcterms:modified>
</cp:coreProperties>
</file>