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34"/>
  </p:notesMasterIdLst>
  <p:handoutMasterIdLst>
    <p:handoutMasterId r:id="rId35"/>
  </p:handoutMasterIdLst>
  <p:sldIdLst>
    <p:sldId id="1095" r:id="rId2"/>
    <p:sldId id="1369" r:id="rId3"/>
    <p:sldId id="1361" r:id="rId4"/>
    <p:sldId id="1362" r:id="rId5"/>
    <p:sldId id="1363" r:id="rId6"/>
    <p:sldId id="1358" r:id="rId7"/>
    <p:sldId id="1359" r:id="rId8"/>
    <p:sldId id="1360" r:id="rId9"/>
    <p:sldId id="1303" r:id="rId10"/>
    <p:sldId id="1304" r:id="rId11"/>
    <p:sldId id="1364" r:id="rId12"/>
    <p:sldId id="1307" r:id="rId13"/>
    <p:sldId id="1308" r:id="rId14"/>
    <p:sldId id="1323" r:id="rId15"/>
    <p:sldId id="1333" r:id="rId16"/>
    <p:sldId id="1327" r:id="rId17"/>
    <p:sldId id="1328" r:id="rId18"/>
    <p:sldId id="1335" r:id="rId19"/>
    <p:sldId id="1310" r:id="rId20"/>
    <p:sldId id="1311" r:id="rId21"/>
    <p:sldId id="1320" r:id="rId22"/>
    <p:sldId id="1341" r:id="rId23"/>
    <p:sldId id="1342" r:id="rId24"/>
    <p:sldId id="1343" r:id="rId25"/>
    <p:sldId id="1344" r:id="rId26"/>
    <p:sldId id="1345" r:id="rId27"/>
    <p:sldId id="1346" r:id="rId28"/>
    <p:sldId id="1347" r:id="rId29"/>
    <p:sldId id="1348" r:id="rId30"/>
    <p:sldId id="1349" r:id="rId31"/>
    <p:sldId id="1365" r:id="rId32"/>
    <p:sldId id="1370" r:id="rId33"/>
  </p:sldIdLst>
  <p:sldSz cx="9144000" cy="6858000" type="screen4x3"/>
  <p:notesSz cx="7315200" cy="9601200"/>
  <p:defaultTextStyle>
    <a:defPPr>
      <a:defRPr lang="en-US"/>
    </a:defPPr>
    <a:lvl1pPr algn="l" rtl="0" fontAlgn="base">
      <a:spcBef>
        <a:spcPct val="0"/>
      </a:spcBef>
      <a:spcAft>
        <a:spcPct val="0"/>
      </a:spcAft>
      <a:defRPr sz="2000" kern="1200">
        <a:solidFill>
          <a:schemeClr val="tx1"/>
        </a:solidFill>
        <a:latin typeface="Verdana" pitchFamily="34" charset="0"/>
        <a:ea typeface="+mn-ea"/>
        <a:cs typeface="+mn-cs"/>
      </a:defRPr>
    </a:lvl1pPr>
    <a:lvl2pPr marL="457200" algn="l" rtl="0" fontAlgn="base">
      <a:spcBef>
        <a:spcPct val="0"/>
      </a:spcBef>
      <a:spcAft>
        <a:spcPct val="0"/>
      </a:spcAft>
      <a:defRPr sz="2000" kern="1200">
        <a:solidFill>
          <a:schemeClr val="tx1"/>
        </a:solidFill>
        <a:latin typeface="Verdana" pitchFamily="34" charset="0"/>
        <a:ea typeface="+mn-ea"/>
        <a:cs typeface="+mn-cs"/>
      </a:defRPr>
    </a:lvl2pPr>
    <a:lvl3pPr marL="914400" algn="l" rtl="0" fontAlgn="base">
      <a:spcBef>
        <a:spcPct val="0"/>
      </a:spcBef>
      <a:spcAft>
        <a:spcPct val="0"/>
      </a:spcAft>
      <a:defRPr sz="2000" kern="1200">
        <a:solidFill>
          <a:schemeClr val="tx1"/>
        </a:solidFill>
        <a:latin typeface="Verdana" pitchFamily="34" charset="0"/>
        <a:ea typeface="+mn-ea"/>
        <a:cs typeface="+mn-cs"/>
      </a:defRPr>
    </a:lvl3pPr>
    <a:lvl4pPr marL="1371600" algn="l" rtl="0" fontAlgn="base">
      <a:spcBef>
        <a:spcPct val="0"/>
      </a:spcBef>
      <a:spcAft>
        <a:spcPct val="0"/>
      </a:spcAft>
      <a:defRPr sz="2000" kern="1200">
        <a:solidFill>
          <a:schemeClr val="tx1"/>
        </a:solidFill>
        <a:latin typeface="Verdana" pitchFamily="34" charset="0"/>
        <a:ea typeface="+mn-ea"/>
        <a:cs typeface="+mn-cs"/>
      </a:defRPr>
    </a:lvl4pPr>
    <a:lvl5pPr marL="1828800" algn="l" rtl="0" fontAlgn="base">
      <a:spcBef>
        <a:spcPct val="0"/>
      </a:spcBef>
      <a:spcAft>
        <a:spcPct val="0"/>
      </a:spcAft>
      <a:defRPr sz="2000" kern="1200">
        <a:solidFill>
          <a:schemeClr val="tx1"/>
        </a:solidFill>
        <a:latin typeface="Verdana" pitchFamily="34" charset="0"/>
        <a:ea typeface="+mn-ea"/>
        <a:cs typeface="+mn-cs"/>
      </a:defRPr>
    </a:lvl5pPr>
    <a:lvl6pPr marL="2286000" algn="l" defTabSz="914400" rtl="0" eaLnBrk="1" latinLnBrk="0" hangingPunct="1">
      <a:defRPr sz="2000" kern="1200">
        <a:solidFill>
          <a:schemeClr val="tx1"/>
        </a:solidFill>
        <a:latin typeface="Verdana" pitchFamily="34" charset="0"/>
        <a:ea typeface="+mn-ea"/>
        <a:cs typeface="+mn-cs"/>
      </a:defRPr>
    </a:lvl6pPr>
    <a:lvl7pPr marL="2743200" algn="l" defTabSz="914400" rtl="0" eaLnBrk="1" latinLnBrk="0" hangingPunct="1">
      <a:defRPr sz="2000" kern="1200">
        <a:solidFill>
          <a:schemeClr val="tx1"/>
        </a:solidFill>
        <a:latin typeface="Verdana" pitchFamily="34" charset="0"/>
        <a:ea typeface="+mn-ea"/>
        <a:cs typeface="+mn-cs"/>
      </a:defRPr>
    </a:lvl7pPr>
    <a:lvl8pPr marL="3200400" algn="l" defTabSz="914400" rtl="0" eaLnBrk="1" latinLnBrk="0" hangingPunct="1">
      <a:defRPr sz="2000" kern="1200">
        <a:solidFill>
          <a:schemeClr val="tx1"/>
        </a:solidFill>
        <a:latin typeface="Verdana" pitchFamily="34" charset="0"/>
        <a:ea typeface="+mn-ea"/>
        <a:cs typeface="+mn-cs"/>
      </a:defRPr>
    </a:lvl8pPr>
    <a:lvl9pPr marL="3657600" algn="l" defTabSz="914400" rtl="0" eaLnBrk="1" latinLnBrk="0" hangingPunct="1">
      <a:defRPr sz="2000"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0000"/>
    <a:srgbClr val="F6FD71"/>
    <a:srgbClr val="FF3333"/>
    <a:srgbClr val="FD7E71"/>
    <a:srgbClr val="CC3300"/>
    <a:srgbClr val="000000"/>
    <a:srgbClr val="DFBD2D"/>
    <a:srgbClr val="7076B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721" autoAdjust="0"/>
    <p:restoredTop sz="76957" autoAdjust="0"/>
  </p:normalViewPr>
  <p:slideViewPr>
    <p:cSldViewPr snapToGrid="0">
      <p:cViewPr varScale="1">
        <p:scale>
          <a:sx n="72" d="100"/>
          <a:sy n="72" d="100"/>
        </p:scale>
        <p:origin x="-456" y="-90"/>
      </p:cViewPr>
      <p:guideLst>
        <p:guide orient="horz" pos="2448"/>
        <p:guide pos="1968"/>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75" d="100"/>
          <a:sy n="75" d="100"/>
        </p:scale>
        <p:origin x="-2532" y="43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6050"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29" tIns="48311" rIns="96629" bIns="48311" numCol="1" anchor="t" anchorCtr="0" compatLnSpc="1">
            <a:prstTxWarp prst="textNoShape">
              <a:avLst/>
            </a:prstTxWarp>
          </a:bodyPr>
          <a:lstStyle>
            <a:lvl1pPr defTabSz="965200">
              <a:lnSpc>
                <a:spcPct val="100000"/>
              </a:lnSpc>
              <a:spcBef>
                <a:spcPct val="20000"/>
              </a:spcBef>
              <a:buClrTx/>
              <a:buSzTx/>
              <a:buFontTx/>
              <a:buNone/>
              <a:defRPr sz="1400">
                <a:latin typeface="Tahoma" pitchFamily="34" charset="0"/>
              </a:defRPr>
            </a:lvl1pPr>
          </a:lstStyle>
          <a:p>
            <a:pPr>
              <a:defRPr/>
            </a:pPr>
            <a:endParaRPr lang="en-US"/>
          </a:p>
        </p:txBody>
      </p:sp>
      <p:sp>
        <p:nvSpPr>
          <p:cNvPr id="386051"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6629" tIns="48311" rIns="96629" bIns="48311" numCol="1" anchor="t" anchorCtr="0" compatLnSpc="1">
            <a:prstTxWarp prst="textNoShape">
              <a:avLst/>
            </a:prstTxWarp>
          </a:bodyPr>
          <a:lstStyle>
            <a:lvl1pPr algn="r" defTabSz="965200">
              <a:lnSpc>
                <a:spcPct val="100000"/>
              </a:lnSpc>
              <a:spcBef>
                <a:spcPct val="20000"/>
              </a:spcBef>
              <a:buClrTx/>
              <a:buSzTx/>
              <a:buFontTx/>
              <a:buNone/>
              <a:defRPr sz="1400">
                <a:latin typeface="Tahoma" pitchFamily="34" charset="0"/>
              </a:defRPr>
            </a:lvl1pPr>
          </a:lstStyle>
          <a:p>
            <a:pPr>
              <a:defRPr/>
            </a:pPr>
            <a:endParaRPr lang="en-US"/>
          </a:p>
        </p:txBody>
      </p:sp>
      <p:sp>
        <p:nvSpPr>
          <p:cNvPr id="386052"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6629" tIns="48311" rIns="96629" bIns="48311" numCol="1" anchor="b" anchorCtr="0" compatLnSpc="1">
            <a:prstTxWarp prst="textNoShape">
              <a:avLst/>
            </a:prstTxWarp>
          </a:bodyPr>
          <a:lstStyle>
            <a:lvl1pPr defTabSz="965200">
              <a:lnSpc>
                <a:spcPct val="100000"/>
              </a:lnSpc>
              <a:spcBef>
                <a:spcPct val="20000"/>
              </a:spcBef>
              <a:buClrTx/>
              <a:buSzTx/>
              <a:buFontTx/>
              <a:buNone/>
              <a:defRPr sz="1400">
                <a:latin typeface="Tahoma" pitchFamily="34" charset="0"/>
              </a:defRPr>
            </a:lvl1pPr>
          </a:lstStyle>
          <a:p>
            <a:pPr>
              <a:defRPr/>
            </a:pPr>
            <a:endParaRPr lang="en-US"/>
          </a:p>
        </p:txBody>
      </p:sp>
      <p:sp>
        <p:nvSpPr>
          <p:cNvPr id="386053"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6629" tIns="48311" rIns="96629" bIns="48311" numCol="1" anchor="b" anchorCtr="0" compatLnSpc="1">
            <a:prstTxWarp prst="textNoShape">
              <a:avLst/>
            </a:prstTxWarp>
          </a:bodyPr>
          <a:lstStyle>
            <a:lvl1pPr algn="r" defTabSz="965200">
              <a:lnSpc>
                <a:spcPct val="100000"/>
              </a:lnSpc>
              <a:spcBef>
                <a:spcPct val="20000"/>
              </a:spcBef>
              <a:buClrTx/>
              <a:buSzTx/>
              <a:buFontTx/>
              <a:buNone/>
              <a:defRPr sz="1400">
                <a:latin typeface="Tahoma" pitchFamily="34" charset="0"/>
              </a:defRPr>
            </a:lvl1pPr>
          </a:lstStyle>
          <a:p>
            <a:pPr>
              <a:defRPr/>
            </a:pPr>
            <a:fld id="{55491F45-0594-4AF7-8293-D1A0D15D39A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82" name="Rectangle 14"/>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29" tIns="48311" rIns="96629" bIns="48311" numCol="1" anchor="t" anchorCtr="0" compatLnSpc="1">
            <a:prstTxWarp prst="textNoShape">
              <a:avLst/>
            </a:prstTxWarp>
          </a:bodyPr>
          <a:lstStyle>
            <a:lvl1pPr defTabSz="965200" eaLnBrk="0" hangingPunct="0">
              <a:lnSpc>
                <a:spcPct val="100000"/>
              </a:lnSpc>
              <a:spcBef>
                <a:spcPct val="20000"/>
              </a:spcBef>
              <a:buClrTx/>
              <a:buSzTx/>
              <a:buFontTx/>
              <a:buNone/>
              <a:defRPr sz="1400">
                <a:latin typeface="Tahoma" pitchFamily="34" charset="0"/>
              </a:defRPr>
            </a:lvl1pPr>
          </a:lstStyle>
          <a:p>
            <a:pPr>
              <a:defRPr/>
            </a:pPr>
            <a:endParaRPr lang="en-US"/>
          </a:p>
        </p:txBody>
      </p:sp>
      <p:sp>
        <p:nvSpPr>
          <p:cNvPr id="5123" name="Rectangle 15"/>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365584" name="Rectangle 16"/>
          <p:cNvSpPr>
            <a:spLocks noGrp="1" noChangeArrowheads="1"/>
          </p:cNvSpPr>
          <p:nvPr>
            <p:ph type="body" sz="quarter" idx="3"/>
          </p:nvPr>
        </p:nvSpPr>
        <p:spPr bwMode="auto">
          <a:xfrm>
            <a:off x="974725" y="4560888"/>
            <a:ext cx="5365750" cy="4321175"/>
          </a:xfrm>
          <a:prstGeom prst="rect">
            <a:avLst/>
          </a:prstGeom>
          <a:noFill/>
          <a:ln w="9525">
            <a:noFill/>
            <a:miter lim="800000"/>
            <a:headEnd/>
            <a:tailEnd/>
          </a:ln>
          <a:effectLst/>
        </p:spPr>
        <p:txBody>
          <a:bodyPr vert="horz" wrap="square" lIns="96629" tIns="48311" rIns="96629" bIns="4831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5585" name="Rectangle 17"/>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6629" tIns="48311" rIns="96629" bIns="48311" numCol="1" anchor="t" anchorCtr="0" compatLnSpc="1">
            <a:prstTxWarp prst="textNoShape">
              <a:avLst/>
            </a:prstTxWarp>
          </a:bodyPr>
          <a:lstStyle>
            <a:lvl1pPr algn="r" defTabSz="965200" eaLnBrk="0" hangingPunct="0">
              <a:lnSpc>
                <a:spcPct val="100000"/>
              </a:lnSpc>
              <a:spcBef>
                <a:spcPct val="20000"/>
              </a:spcBef>
              <a:buClrTx/>
              <a:buSzTx/>
              <a:buFontTx/>
              <a:buNone/>
              <a:defRPr sz="1400">
                <a:latin typeface="Tahoma" pitchFamily="34" charset="0"/>
              </a:defRPr>
            </a:lvl1pPr>
          </a:lstStyle>
          <a:p>
            <a:pPr>
              <a:defRPr/>
            </a:pPr>
            <a:endParaRPr lang="en-US"/>
          </a:p>
        </p:txBody>
      </p:sp>
      <p:sp>
        <p:nvSpPr>
          <p:cNvPr id="365586" name="Rectangle 18"/>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29" tIns="48311" rIns="96629" bIns="48311" numCol="1" anchor="b" anchorCtr="0" compatLnSpc="1">
            <a:prstTxWarp prst="textNoShape">
              <a:avLst/>
            </a:prstTxWarp>
          </a:bodyPr>
          <a:lstStyle>
            <a:lvl1pPr defTabSz="965200" eaLnBrk="0" hangingPunct="0">
              <a:lnSpc>
                <a:spcPct val="100000"/>
              </a:lnSpc>
              <a:spcBef>
                <a:spcPct val="20000"/>
              </a:spcBef>
              <a:buClrTx/>
              <a:buSzTx/>
              <a:buFontTx/>
              <a:buNone/>
              <a:defRPr sz="1400">
                <a:latin typeface="Tahoma" pitchFamily="34" charset="0"/>
              </a:defRPr>
            </a:lvl1pPr>
          </a:lstStyle>
          <a:p>
            <a:pPr>
              <a:defRPr/>
            </a:pPr>
            <a:endParaRPr lang="en-US"/>
          </a:p>
        </p:txBody>
      </p:sp>
      <p:sp>
        <p:nvSpPr>
          <p:cNvPr id="365587" name="Rectangle 19"/>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6629" tIns="48311" rIns="96629" bIns="48311" numCol="1" anchor="b" anchorCtr="0" compatLnSpc="1">
            <a:prstTxWarp prst="textNoShape">
              <a:avLst/>
            </a:prstTxWarp>
          </a:bodyPr>
          <a:lstStyle>
            <a:lvl1pPr algn="r" defTabSz="965200" eaLnBrk="0" hangingPunct="0">
              <a:lnSpc>
                <a:spcPct val="100000"/>
              </a:lnSpc>
              <a:spcBef>
                <a:spcPct val="20000"/>
              </a:spcBef>
              <a:buClrTx/>
              <a:buSzTx/>
              <a:buFontTx/>
              <a:buNone/>
              <a:defRPr sz="1400">
                <a:latin typeface="Tahoma" pitchFamily="34" charset="0"/>
              </a:defRPr>
            </a:lvl1pPr>
          </a:lstStyle>
          <a:p>
            <a:pPr>
              <a:defRPr/>
            </a:pPr>
            <a:fld id="{E79281E9-3A20-49E2-A213-05B2ED7AA24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9"/>
          <p:cNvSpPr>
            <a:spLocks noGrp="1" noChangeArrowheads="1"/>
          </p:cNvSpPr>
          <p:nvPr>
            <p:ph type="sldNum" sz="quarter" idx="5"/>
          </p:nvPr>
        </p:nvSpPr>
        <p:spPr>
          <a:noFill/>
        </p:spPr>
        <p:txBody>
          <a:bodyPr/>
          <a:lstStyle/>
          <a:p>
            <a:fld id="{8AA9ECD1-CED9-471E-95FB-4B0E3A8B05F4}" type="slidenum">
              <a:rPr lang="en-US" smtClean="0"/>
              <a:pPr/>
              <a:t>1</a:t>
            </a:fld>
            <a:endParaRPr lang="en-US" smtClean="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9"/>
          <p:cNvSpPr txBox="1">
            <a:spLocks noGrp="1" noChangeArrowheads="1"/>
          </p:cNvSpPr>
          <p:nvPr/>
        </p:nvSpPr>
        <p:spPr bwMode="auto">
          <a:xfrm>
            <a:off x="4144963" y="9120188"/>
            <a:ext cx="3170237" cy="481012"/>
          </a:xfrm>
          <a:prstGeom prst="rect">
            <a:avLst/>
          </a:prstGeom>
          <a:noFill/>
          <a:ln w="9525">
            <a:noFill/>
            <a:miter lim="800000"/>
            <a:headEnd/>
            <a:tailEnd/>
          </a:ln>
        </p:spPr>
        <p:txBody>
          <a:bodyPr lIns="95952" tIns="47974" rIns="95952" bIns="47974" anchor="b"/>
          <a:lstStyle/>
          <a:p>
            <a:pPr algn="r" defTabSz="958850" eaLnBrk="0" hangingPunct="0">
              <a:lnSpc>
                <a:spcPct val="90000"/>
              </a:lnSpc>
              <a:spcBef>
                <a:spcPct val="20000"/>
              </a:spcBef>
              <a:buClr>
                <a:schemeClr val="bg1"/>
              </a:buClr>
              <a:buSzPct val="100000"/>
              <a:buFont typeface="Wingdings" pitchFamily="2" charset="2"/>
              <a:buChar char="•"/>
            </a:pPr>
            <a:fld id="{57C57132-C1D1-4ED3-80E9-2FDE74ACEA53}" type="slidenum">
              <a:rPr lang="en-US" sz="1400">
                <a:latin typeface="Tahoma" pitchFamily="34" charset="0"/>
              </a:rPr>
              <a:pPr algn="r" defTabSz="958850" eaLnBrk="0" hangingPunct="0">
                <a:lnSpc>
                  <a:spcPct val="90000"/>
                </a:lnSpc>
                <a:spcBef>
                  <a:spcPct val="20000"/>
                </a:spcBef>
                <a:buClr>
                  <a:schemeClr val="bg1"/>
                </a:buClr>
                <a:buSzPct val="100000"/>
                <a:buFont typeface="Wingdings" pitchFamily="2" charset="2"/>
                <a:buChar char="•"/>
              </a:pPr>
              <a:t>27</a:t>
            </a:fld>
            <a:endParaRPr lang="en-US" sz="1400">
              <a:latin typeface="Tahoma" pitchFamily="34" charset="0"/>
            </a:endParaRPr>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p:spPr>
        <p:txBody>
          <a:bodyPr lIns="94878" tIns="47440" rIns="94878" bIns="47440"/>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9"/>
          <p:cNvSpPr txBox="1">
            <a:spLocks noGrp="1" noChangeArrowheads="1"/>
          </p:cNvSpPr>
          <p:nvPr/>
        </p:nvSpPr>
        <p:spPr bwMode="auto">
          <a:xfrm>
            <a:off x="4144963" y="9120188"/>
            <a:ext cx="3170237" cy="481012"/>
          </a:xfrm>
          <a:prstGeom prst="rect">
            <a:avLst/>
          </a:prstGeom>
          <a:noFill/>
          <a:ln w="9525">
            <a:noFill/>
            <a:miter lim="800000"/>
            <a:headEnd/>
            <a:tailEnd/>
          </a:ln>
        </p:spPr>
        <p:txBody>
          <a:bodyPr lIns="95952" tIns="47974" rIns="95952" bIns="47974" anchor="b"/>
          <a:lstStyle/>
          <a:p>
            <a:pPr algn="r" defTabSz="958850" eaLnBrk="0" hangingPunct="0">
              <a:lnSpc>
                <a:spcPct val="90000"/>
              </a:lnSpc>
              <a:spcBef>
                <a:spcPct val="20000"/>
              </a:spcBef>
              <a:buClr>
                <a:schemeClr val="bg1"/>
              </a:buClr>
              <a:buSzPct val="100000"/>
              <a:buFont typeface="Wingdings" pitchFamily="2" charset="2"/>
              <a:buChar char="•"/>
            </a:pPr>
            <a:fld id="{6FC88D5F-78C7-47E1-8AC5-3465AB5777A4}" type="slidenum">
              <a:rPr lang="en-US" sz="1400">
                <a:latin typeface="Tahoma" pitchFamily="34" charset="0"/>
              </a:rPr>
              <a:pPr algn="r" defTabSz="958850" eaLnBrk="0" hangingPunct="0">
                <a:lnSpc>
                  <a:spcPct val="90000"/>
                </a:lnSpc>
                <a:spcBef>
                  <a:spcPct val="20000"/>
                </a:spcBef>
                <a:buClr>
                  <a:schemeClr val="bg1"/>
                </a:buClr>
                <a:buSzPct val="100000"/>
                <a:buFont typeface="Wingdings" pitchFamily="2" charset="2"/>
                <a:buChar char="•"/>
              </a:pPr>
              <a:t>28</a:t>
            </a:fld>
            <a:endParaRPr lang="en-US" sz="1400">
              <a:latin typeface="Tahoma" pitchFamily="34" charset="0"/>
            </a:endParaRPr>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p:spPr>
        <p:txBody>
          <a:bodyPr lIns="94878" tIns="47440" rIns="94878" bIns="47440"/>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9"/>
          <p:cNvSpPr txBox="1">
            <a:spLocks noGrp="1" noChangeArrowheads="1"/>
          </p:cNvSpPr>
          <p:nvPr/>
        </p:nvSpPr>
        <p:spPr bwMode="auto">
          <a:xfrm>
            <a:off x="4144963" y="9120188"/>
            <a:ext cx="3170237" cy="481012"/>
          </a:xfrm>
          <a:prstGeom prst="rect">
            <a:avLst/>
          </a:prstGeom>
          <a:noFill/>
          <a:ln w="9525">
            <a:noFill/>
            <a:miter lim="800000"/>
            <a:headEnd/>
            <a:tailEnd/>
          </a:ln>
        </p:spPr>
        <p:txBody>
          <a:bodyPr lIns="95952" tIns="47974" rIns="95952" bIns="47974" anchor="b"/>
          <a:lstStyle/>
          <a:p>
            <a:pPr algn="r" defTabSz="958850" eaLnBrk="0" hangingPunct="0">
              <a:lnSpc>
                <a:spcPct val="90000"/>
              </a:lnSpc>
              <a:spcBef>
                <a:spcPct val="20000"/>
              </a:spcBef>
              <a:buClr>
                <a:schemeClr val="bg1"/>
              </a:buClr>
              <a:buSzPct val="100000"/>
              <a:buFont typeface="Wingdings" pitchFamily="2" charset="2"/>
              <a:buChar char="•"/>
            </a:pPr>
            <a:fld id="{4ADCE1EE-FEC6-416C-89C0-CB8AF7ED68A0}" type="slidenum">
              <a:rPr lang="en-US" sz="1400">
                <a:latin typeface="Tahoma" pitchFamily="34" charset="0"/>
              </a:rPr>
              <a:pPr algn="r" defTabSz="958850" eaLnBrk="0" hangingPunct="0">
                <a:lnSpc>
                  <a:spcPct val="90000"/>
                </a:lnSpc>
                <a:spcBef>
                  <a:spcPct val="20000"/>
                </a:spcBef>
                <a:buClr>
                  <a:schemeClr val="bg1"/>
                </a:buClr>
                <a:buSzPct val="100000"/>
                <a:buFont typeface="Wingdings" pitchFamily="2" charset="2"/>
                <a:buChar char="•"/>
              </a:pPr>
              <a:t>29</a:t>
            </a:fld>
            <a:endParaRPr lang="en-US" sz="1400">
              <a:latin typeface="Tahoma" pitchFamily="34" charset="0"/>
            </a:endParaRPr>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p:spPr>
        <p:txBody>
          <a:bodyPr lIns="94878" tIns="47440" rIns="94878" bIns="47440"/>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9"/>
          <p:cNvSpPr txBox="1">
            <a:spLocks noGrp="1" noChangeArrowheads="1"/>
          </p:cNvSpPr>
          <p:nvPr/>
        </p:nvSpPr>
        <p:spPr bwMode="auto">
          <a:xfrm>
            <a:off x="4144963" y="9120188"/>
            <a:ext cx="3170237" cy="481012"/>
          </a:xfrm>
          <a:prstGeom prst="rect">
            <a:avLst/>
          </a:prstGeom>
          <a:noFill/>
          <a:ln w="9525">
            <a:noFill/>
            <a:miter lim="800000"/>
            <a:headEnd/>
            <a:tailEnd/>
          </a:ln>
        </p:spPr>
        <p:txBody>
          <a:bodyPr lIns="96629" tIns="48311" rIns="96629" bIns="48311" anchor="b"/>
          <a:lstStyle/>
          <a:p>
            <a:pPr algn="r" defTabSz="965200" eaLnBrk="0" hangingPunct="0">
              <a:spcBef>
                <a:spcPct val="20000"/>
              </a:spcBef>
            </a:pPr>
            <a:fld id="{D8B8C022-8455-4175-97BC-F73FB45BAC62}" type="slidenum">
              <a:rPr lang="en-US" sz="1400">
                <a:latin typeface="Tahoma" pitchFamily="34" charset="0"/>
              </a:rPr>
              <a:pPr algn="r" defTabSz="965200" eaLnBrk="0" hangingPunct="0">
                <a:spcBef>
                  <a:spcPct val="20000"/>
                </a:spcBef>
              </a:pPr>
              <a:t>30</a:t>
            </a:fld>
            <a:endParaRPr lang="en-US" sz="1400">
              <a:latin typeface="Tahoma" pitchFamily="34" charset="0"/>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lIns="94878" tIns="47440" rIns="94878" bIns="47440"/>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9"/>
          <p:cNvSpPr txBox="1">
            <a:spLocks noGrp="1" noChangeArrowheads="1"/>
          </p:cNvSpPr>
          <p:nvPr/>
        </p:nvSpPr>
        <p:spPr bwMode="auto">
          <a:xfrm>
            <a:off x="4144964" y="9120188"/>
            <a:ext cx="3170237" cy="481012"/>
          </a:xfrm>
          <a:prstGeom prst="rect">
            <a:avLst/>
          </a:prstGeom>
          <a:noFill/>
          <a:ln w="9525">
            <a:noFill/>
            <a:miter lim="800000"/>
            <a:headEnd/>
            <a:tailEnd/>
          </a:ln>
        </p:spPr>
        <p:txBody>
          <a:bodyPr lIns="95930" tIns="47963" rIns="95930" bIns="47963" anchor="b"/>
          <a:lstStyle/>
          <a:p>
            <a:pPr algn="r" defTabSz="958625" eaLnBrk="0" hangingPunct="0">
              <a:lnSpc>
                <a:spcPct val="90000"/>
              </a:lnSpc>
              <a:spcBef>
                <a:spcPct val="20000"/>
              </a:spcBef>
              <a:buClr>
                <a:schemeClr val="bg1"/>
              </a:buClr>
              <a:buSzPct val="100000"/>
              <a:buFont typeface="Wingdings" pitchFamily="2" charset="2"/>
              <a:buChar char="•"/>
            </a:pPr>
            <a:fld id="{E25D2B93-C361-4455-9284-8CC408A53CBE}" type="slidenum">
              <a:rPr lang="en-US" sz="1300">
                <a:latin typeface="Tahoma" pitchFamily="34" charset="0"/>
              </a:rPr>
              <a:pPr algn="r" defTabSz="958625" eaLnBrk="0" hangingPunct="0">
                <a:lnSpc>
                  <a:spcPct val="90000"/>
                </a:lnSpc>
                <a:spcBef>
                  <a:spcPct val="20000"/>
                </a:spcBef>
                <a:buClr>
                  <a:schemeClr val="bg1"/>
                </a:buClr>
                <a:buSzPct val="100000"/>
                <a:buFont typeface="Wingdings" pitchFamily="2" charset="2"/>
                <a:buChar char="•"/>
              </a:pPr>
              <a:t>31</a:t>
            </a:fld>
            <a:endParaRPr lang="en-US" sz="1300" dirty="0">
              <a:latin typeface="Tahoma" pitchFamily="34" charset="0"/>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lIns="94856" tIns="47428" rIns="94856" bIns="47428"/>
          <a:lstStyle/>
          <a:p>
            <a:pPr defTabSz="914185">
              <a:defRPr/>
            </a:pPr>
            <a:r>
              <a:rPr lang="en-US" dirty="0" smtClean="0"/>
              <a:t>In a similar way to </a:t>
            </a:r>
            <a:r>
              <a:rPr lang="en-US" dirty="0" err="1" smtClean="0"/>
              <a:t>FXep</a:t>
            </a:r>
            <a:r>
              <a:rPr lang="en-US" dirty="0" smtClean="0"/>
              <a:t> and</a:t>
            </a:r>
            <a:r>
              <a:rPr lang="en-US" baseline="0" dirty="0" smtClean="0"/>
              <a:t> </a:t>
            </a:r>
            <a:r>
              <a:rPr lang="en-US" baseline="0" dirty="0" err="1" smtClean="0"/>
              <a:t>Xep</a:t>
            </a:r>
            <a:r>
              <a:rPr lang="en-US" baseline="0" dirty="0" smtClean="0"/>
              <a:t>, we distribute </a:t>
            </a:r>
            <a:r>
              <a:rPr lang="en-US" baseline="0" dirty="0" err="1" smtClean="0"/>
              <a:t>Dep</a:t>
            </a:r>
            <a:r>
              <a:rPr lang="en-US" baseline="0" dirty="0" smtClean="0"/>
              <a:t> into </a:t>
            </a:r>
            <a:r>
              <a:rPr lang="en-US" baseline="0" dirty="0" err="1" smtClean="0"/>
              <a:t>Dep</a:t>
            </a:r>
            <a:r>
              <a:rPr lang="en-US" baseline="0" dirty="0" smtClean="0"/>
              <a:t> and </a:t>
            </a:r>
            <a:r>
              <a:rPr lang="en-US" baseline="0" dirty="0" err="1" smtClean="0"/>
              <a:t>FDep</a:t>
            </a:r>
            <a:r>
              <a:rPr lang="en-US" baseline="0" dirty="0" smtClean="0"/>
              <a:t>.</a:t>
            </a:r>
            <a:endParaRPr lang="en-US" dirty="0" smtClean="0"/>
          </a:p>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fld id="{C76DC15D-8F5E-49B7-BE16-F9F2B23650F2}" type="slidenum">
              <a:rPr lang="en-US" smtClean="0"/>
              <a:pPr/>
              <a:t>3</a:t>
            </a:fld>
            <a:endParaRPr lang="en-US" smtClean="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r>
              <a:rPr lang="en-US" smtClean="0"/>
              <a:t>With respect to branches the important steps are…</a:t>
            </a:r>
          </a:p>
          <a:p>
            <a:r>
              <a:rPr lang="en-US" smtClean="0"/>
              <a:t>With ‘stall style’ dependence resolution - correct next PC calculation waits for …</a:t>
            </a:r>
          </a:p>
          <a:p>
            <a:r>
              <a:rPr lang="en-US" smtClean="0"/>
              <a:t>To alleviate stalls speculate next PC – now dependence info is speculation check</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9"/>
          <p:cNvSpPr txBox="1">
            <a:spLocks noGrp="1" noChangeArrowheads="1"/>
          </p:cNvSpPr>
          <p:nvPr/>
        </p:nvSpPr>
        <p:spPr bwMode="auto">
          <a:xfrm>
            <a:off x="4144963" y="9120188"/>
            <a:ext cx="3170237" cy="481012"/>
          </a:xfrm>
          <a:prstGeom prst="rect">
            <a:avLst/>
          </a:prstGeom>
          <a:noFill/>
          <a:ln w="9525">
            <a:noFill/>
            <a:miter lim="800000"/>
            <a:headEnd/>
            <a:tailEnd/>
          </a:ln>
        </p:spPr>
        <p:txBody>
          <a:bodyPr lIns="95952" tIns="47974" rIns="95952" bIns="47974" anchor="b"/>
          <a:lstStyle/>
          <a:p>
            <a:pPr algn="r" defTabSz="958850" eaLnBrk="0" hangingPunct="0">
              <a:lnSpc>
                <a:spcPct val="90000"/>
              </a:lnSpc>
              <a:spcBef>
                <a:spcPct val="20000"/>
              </a:spcBef>
              <a:buClr>
                <a:schemeClr val="bg1"/>
              </a:buClr>
              <a:buSzPct val="100000"/>
              <a:buFont typeface="Wingdings" pitchFamily="2" charset="2"/>
              <a:buChar char="•"/>
            </a:pPr>
            <a:fld id="{FB2EDAEF-8155-457C-A238-45F4974539A4}" type="slidenum">
              <a:rPr lang="en-US" sz="1400">
                <a:latin typeface="Tahoma" pitchFamily="34" charset="0"/>
              </a:rPr>
              <a:pPr algn="r" defTabSz="958850" eaLnBrk="0" hangingPunct="0">
                <a:lnSpc>
                  <a:spcPct val="90000"/>
                </a:lnSpc>
                <a:spcBef>
                  <a:spcPct val="20000"/>
                </a:spcBef>
                <a:buClr>
                  <a:schemeClr val="bg1"/>
                </a:buClr>
                <a:buSzPct val="100000"/>
                <a:buFont typeface="Wingdings" pitchFamily="2" charset="2"/>
                <a:buChar char="•"/>
              </a:pPr>
              <a:t>14</a:t>
            </a:fld>
            <a:endParaRPr lang="en-US" sz="1400">
              <a:latin typeface="Tahoma" pitchFamily="34"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p:spPr>
        <p:txBody>
          <a:bodyPr lIns="94878" tIns="47440" rIns="94878" bIns="47440"/>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9"/>
          <p:cNvSpPr txBox="1">
            <a:spLocks noGrp="1" noChangeArrowheads="1"/>
          </p:cNvSpPr>
          <p:nvPr/>
        </p:nvSpPr>
        <p:spPr bwMode="auto">
          <a:xfrm>
            <a:off x="4144963" y="9120188"/>
            <a:ext cx="3170237" cy="481012"/>
          </a:xfrm>
          <a:prstGeom prst="rect">
            <a:avLst/>
          </a:prstGeom>
          <a:noFill/>
          <a:ln w="9525">
            <a:noFill/>
            <a:miter lim="800000"/>
            <a:headEnd/>
            <a:tailEnd/>
          </a:ln>
        </p:spPr>
        <p:txBody>
          <a:bodyPr lIns="95952" tIns="47974" rIns="95952" bIns="47974" anchor="b"/>
          <a:lstStyle/>
          <a:p>
            <a:pPr algn="r" defTabSz="958850" eaLnBrk="0" hangingPunct="0">
              <a:lnSpc>
                <a:spcPct val="90000"/>
              </a:lnSpc>
              <a:spcBef>
                <a:spcPct val="20000"/>
              </a:spcBef>
              <a:buClr>
                <a:schemeClr val="bg1"/>
              </a:buClr>
              <a:buSzPct val="100000"/>
              <a:buFont typeface="Wingdings" pitchFamily="2" charset="2"/>
              <a:buChar char="•"/>
            </a:pPr>
            <a:fld id="{66C84F4D-1C3D-40AC-BA99-538471157751}" type="slidenum">
              <a:rPr lang="en-US" sz="1400">
                <a:latin typeface="Tahoma" pitchFamily="34" charset="0"/>
              </a:rPr>
              <a:pPr algn="r" defTabSz="958850" eaLnBrk="0" hangingPunct="0">
                <a:lnSpc>
                  <a:spcPct val="90000"/>
                </a:lnSpc>
                <a:spcBef>
                  <a:spcPct val="20000"/>
                </a:spcBef>
                <a:buClr>
                  <a:schemeClr val="bg1"/>
                </a:buClr>
                <a:buSzPct val="100000"/>
                <a:buFont typeface="Wingdings" pitchFamily="2" charset="2"/>
                <a:buChar char="•"/>
              </a:pPr>
              <a:t>16</a:t>
            </a:fld>
            <a:endParaRPr lang="en-US" sz="1400">
              <a:latin typeface="Tahoma" pitchFamily="34" charset="0"/>
            </a:endParaRP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lIns="94878" tIns="47440" rIns="94878" bIns="47440"/>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9"/>
          <p:cNvSpPr txBox="1">
            <a:spLocks noGrp="1" noChangeArrowheads="1"/>
          </p:cNvSpPr>
          <p:nvPr/>
        </p:nvSpPr>
        <p:spPr bwMode="auto">
          <a:xfrm>
            <a:off x="4144963" y="9120188"/>
            <a:ext cx="3170237" cy="481012"/>
          </a:xfrm>
          <a:prstGeom prst="rect">
            <a:avLst/>
          </a:prstGeom>
          <a:noFill/>
          <a:ln w="9525">
            <a:noFill/>
            <a:miter lim="800000"/>
            <a:headEnd/>
            <a:tailEnd/>
          </a:ln>
        </p:spPr>
        <p:txBody>
          <a:bodyPr lIns="96629" tIns="48311" rIns="96629" bIns="48311" anchor="b"/>
          <a:lstStyle/>
          <a:p>
            <a:pPr algn="r" defTabSz="965200" eaLnBrk="0" hangingPunct="0">
              <a:spcBef>
                <a:spcPct val="20000"/>
              </a:spcBef>
            </a:pPr>
            <a:fld id="{2EEC87D9-960F-41FC-8AF1-B13829998554}" type="slidenum">
              <a:rPr lang="en-US" sz="1400">
                <a:latin typeface="Tahoma" pitchFamily="34" charset="0"/>
              </a:rPr>
              <a:pPr algn="r" defTabSz="965200" eaLnBrk="0" hangingPunct="0">
                <a:spcBef>
                  <a:spcPct val="20000"/>
                </a:spcBef>
              </a:pPr>
              <a:t>17</a:t>
            </a:fld>
            <a:endParaRPr lang="en-US" sz="1400">
              <a:latin typeface="Tahoma" pitchFamily="34" charset="0"/>
            </a:endParaRPr>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lIns="94878" tIns="47440" rIns="94878" bIns="47440"/>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9"/>
          <p:cNvSpPr txBox="1">
            <a:spLocks noGrp="1" noChangeArrowheads="1"/>
          </p:cNvSpPr>
          <p:nvPr/>
        </p:nvSpPr>
        <p:spPr bwMode="auto">
          <a:xfrm>
            <a:off x="4144963" y="9120188"/>
            <a:ext cx="3170237" cy="481012"/>
          </a:xfrm>
          <a:prstGeom prst="rect">
            <a:avLst/>
          </a:prstGeom>
          <a:noFill/>
          <a:ln w="9525">
            <a:noFill/>
            <a:miter lim="800000"/>
            <a:headEnd/>
            <a:tailEnd/>
          </a:ln>
        </p:spPr>
        <p:txBody>
          <a:bodyPr lIns="95952" tIns="47974" rIns="95952" bIns="47974" anchor="b"/>
          <a:lstStyle/>
          <a:p>
            <a:pPr algn="r" defTabSz="958850" eaLnBrk="0" hangingPunct="0">
              <a:lnSpc>
                <a:spcPct val="90000"/>
              </a:lnSpc>
              <a:spcBef>
                <a:spcPct val="20000"/>
              </a:spcBef>
              <a:buClr>
                <a:schemeClr val="bg1"/>
              </a:buClr>
              <a:buSzPct val="100000"/>
              <a:buFont typeface="Wingdings" pitchFamily="2" charset="2"/>
              <a:buChar char="•"/>
            </a:pPr>
            <a:fld id="{DDD67B7E-C8B8-4EE0-82E7-ED184525C565}" type="slidenum">
              <a:rPr lang="en-US" sz="1400">
                <a:latin typeface="Tahoma" pitchFamily="34" charset="0"/>
              </a:rPr>
              <a:pPr algn="r" defTabSz="958850" eaLnBrk="0" hangingPunct="0">
                <a:lnSpc>
                  <a:spcPct val="90000"/>
                </a:lnSpc>
                <a:spcBef>
                  <a:spcPct val="20000"/>
                </a:spcBef>
                <a:buClr>
                  <a:schemeClr val="bg1"/>
                </a:buClr>
                <a:buSzPct val="100000"/>
                <a:buFont typeface="Wingdings" pitchFamily="2" charset="2"/>
                <a:buChar char="•"/>
              </a:pPr>
              <a:t>18</a:t>
            </a:fld>
            <a:endParaRPr lang="en-US" sz="1400">
              <a:latin typeface="Tahoma" pitchFamily="34"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lIns="94878" tIns="47440" rIns="94878" bIns="47440"/>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9"/>
          <p:cNvSpPr txBox="1">
            <a:spLocks noGrp="1" noChangeArrowheads="1"/>
          </p:cNvSpPr>
          <p:nvPr/>
        </p:nvSpPr>
        <p:spPr bwMode="auto">
          <a:xfrm>
            <a:off x="4144963" y="9120188"/>
            <a:ext cx="3170237" cy="481012"/>
          </a:xfrm>
          <a:prstGeom prst="rect">
            <a:avLst/>
          </a:prstGeom>
          <a:noFill/>
          <a:ln w="9525">
            <a:noFill/>
            <a:miter lim="800000"/>
            <a:headEnd/>
            <a:tailEnd/>
          </a:ln>
        </p:spPr>
        <p:txBody>
          <a:bodyPr lIns="95952" tIns="47974" rIns="95952" bIns="47974" anchor="b"/>
          <a:lstStyle/>
          <a:p>
            <a:pPr algn="r" defTabSz="958850" eaLnBrk="0" hangingPunct="0">
              <a:lnSpc>
                <a:spcPct val="90000"/>
              </a:lnSpc>
              <a:spcBef>
                <a:spcPct val="20000"/>
              </a:spcBef>
              <a:buClr>
                <a:schemeClr val="bg1"/>
              </a:buClr>
              <a:buSzPct val="100000"/>
              <a:buFont typeface="Wingdings" pitchFamily="2" charset="2"/>
              <a:buChar char="•"/>
            </a:pPr>
            <a:fld id="{D25B712D-1D79-49A3-8ABF-0C834FFC16CE}" type="slidenum">
              <a:rPr lang="en-US" sz="1400">
                <a:latin typeface="Tahoma" pitchFamily="34" charset="0"/>
              </a:rPr>
              <a:pPr algn="r" defTabSz="958850" eaLnBrk="0" hangingPunct="0">
                <a:lnSpc>
                  <a:spcPct val="90000"/>
                </a:lnSpc>
                <a:spcBef>
                  <a:spcPct val="20000"/>
                </a:spcBef>
                <a:buClr>
                  <a:schemeClr val="bg1"/>
                </a:buClr>
                <a:buSzPct val="100000"/>
                <a:buFont typeface="Wingdings" pitchFamily="2" charset="2"/>
                <a:buChar char="•"/>
              </a:pPr>
              <a:t>23</a:t>
            </a:fld>
            <a:endParaRPr lang="en-US" sz="1400">
              <a:latin typeface="Tahoma" pitchFamily="34" charset="0"/>
            </a:endParaRPr>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lIns="94878" tIns="47440" rIns="94878" bIns="47440"/>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9"/>
          <p:cNvSpPr txBox="1">
            <a:spLocks noGrp="1" noChangeArrowheads="1"/>
          </p:cNvSpPr>
          <p:nvPr/>
        </p:nvSpPr>
        <p:spPr bwMode="auto">
          <a:xfrm>
            <a:off x="4144963" y="9120188"/>
            <a:ext cx="3170237" cy="481012"/>
          </a:xfrm>
          <a:prstGeom prst="rect">
            <a:avLst/>
          </a:prstGeom>
          <a:noFill/>
          <a:ln w="9525">
            <a:noFill/>
            <a:miter lim="800000"/>
            <a:headEnd/>
            <a:tailEnd/>
          </a:ln>
        </p:spPr>
        <p:txBody>
          <a:bodyPr lIns="96629" tIns="48311" rIns="96629" bIns="48311" anchor="b"/>
          <a:lstStyle/>
          <a:p>
            <a:pPr algn="r" defTabSz="965200" eaLnBrk="0" hangingPunct="0">
              <a:spcBef>
                <a:spcPct val="20000"/>
              </a:spcBef>
            </a:pPr>
            <a:fld id="{CC221CA8-73D4-4ECC-BBB1-FF28AD27C58B}" type="slidenum">
              <a:rPr lang="en-US" sz="1400">
                <a:latin typeface="Tahoma" pitchFamily="34" charset="0"/>
              </a:rPr>
              <a:pPr algn="r" defTabSz="965200" eaLnBrk="0" hangingPunct="0">
                <a:spcBef>
                  <a:spcPct val="20000"/>
                </a:spcBef>
              </a:pPr>
              <a:t>24</a:t>
            </a:fld>
            <a:endParaRPr lang="en-US" sz="1400">
              <a:latin typeface="Tahoma" pitchFamily="34" charset="0"/>
            </a:endParaRPr>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lIns="94878" tIns="47440" rIns="94878" bIns="47440"/>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9"/>
          <p:cNvSpPr txBox="1">
            <a:spLocks noGrp="1" noChangeArrowheads="1"/>
          </p:cNvSpPr>
          <p:nvPr/>
        </p:nvSpPr>
        <p:spPr bwMode="auto">
          <a:xfrm>
            <a:off x="4144963" y="9120188"/>
            <a:ext cx="3170237" cy="481012"/>
          </a:xfrm>
          <a:prstGeom prst="rect">
            <a:avLst/>
          </a:prstGeom>
          <a:noFill/>
          <a:ln w="9525">
            <a:noFill/>
            <a:miter lim="800000"/>
            <a:headEnd/>
            <a:tailEnd/>
          </a:ln>
        </p:spPr>
        <p:txBody>
          <a:bodyPr lIns="95952" tIns="47974" rIns="95952" bIns="47974" anchor="b"/>
          <a:lstStyle/>
          <a:p>
            <a:pPr algn="r" defTabSz="958850" eaLnBrk="0" hangingPunct="0">
              <a:lnSpc>
                <a:spcPct val="90000"/>
              </a:lnSpc>
              <a:spcBef>
                <a:spcPct val="20000"/>
              </a:spcBef>
              <a:buClr>
                <a:schemeClr val="bg1"/>
              </a:buClr>
              <a:buSzPct val="100000"/>
              <a:buFont typeface="Wingdings" pitchFamily="2" charset="2"/>
              <a:buChar char="•"/>
            </a:pPr>
            <a:fld id="{E25D2B93-C361-4455-9284-8CC408A53CBE}" type="slidenum">
              <a:rPr lang="en-US" sz="1400">
                <a:latin typeface="Tahoma" pitchFamily="34" charset="0"/>
              </a:rPr>
              <a:pPr algn="r" defTabSz="958850" eaLnBrk="0" hangingPunct="0">
                <a:lnSpc>
                  <a:spcPct val="90000"/>
                </a:lnSpc>
                <a:spcBef>
                  <a:spcPct val="20000"/>
                </a:spcBef>
                <a:buClr>
                  <a:schemeClr val="bg1"/>
                </a:buClr>
                <a:buSzPct val="100000"/>
                <a:buFont typeface="Wingdings" pitchFamily="2" charset="2"/>
                <a:buChar char="•"/>
              </a:pPr>
              <a:t>26</a:t>
            </a:fld>
            <a:endParaRPr lang="en-US" sz="1400">
              <a:latin typeface="Tahoma" pitchFamily="34" charset="0"/>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lIns="94878" tIns="47440" rIns="94878" bIns="47440"/>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14"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10" name="Arc 66"/>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grpSp>
      </p:grpSp>
      <p:sp>
        <p:nvSpPr>
          <p:cNvPr id="413763"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41376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69" name="Rectangle 69"/>
          <p:cNvSpPr>
            <a:spLocks noGrp="1" noChangeArrowheads="1"/>
          </p:cNvSpPr>
          <p:nvPr>
            <p:ph type="dt" sz="quarter" idx="10"/>
          </p:nvPr>
        </p:nvSpPr>
        <p:spPr/>
        <p:txBody>
          <a:bodyPr/>
          <a:lstStyle>
            <a:lvl1pPr>
              <a:defRPr sz="1400" smtClean="0">
                <a:latin typeface="Tahoma" pitchFamily="34" charset="0"/>
              </a:defRPr>
            </a:lvl1pPr>
          </a:lstStyle>
          <a:p>
            <a:pPr>
              <a:defRPr/>
            </a:pPr>
            <a:r>
              <a:rPr lang="en-US" altLang="zh-CN" smtClean="0"/>
              <a:t>1/11/2013</a:t>
            </a:r>
            <a:endParaRPr lang="en-US" dirty="0"/>
          </a:p>
        </p:txBody>
      </p:sp>
      <p:sp>
        <p:nvSpPr>
          <p:cNvPr id="70" name="Rectangle 71"/>
          <p:cNvSpPr>
            <a:spLocks noGrp="1" noChangeArrowheads="1"/>
          </p:cNvSpPr>
          <p:nvPr>
            <p:ph type="sldNum" sz="quarter" idx="11"/>
          </p:nvPr>
        </p:nvSpPr>
        <p:spPr/>
        <p:txBody>
          <a:bodyPr/>
          <a:lstStyle>
            <a:lvl1pPr>
              <a:defRPr dirty="0" smtClean="0">
                <a:latin typeface="Tahoma" pitchFamily="34" charset="0"/>
              </a:defRPr>
            </a:lvl1pPr>
          </a:lstStyle>
          <a:p>
            <a:pPr>
              <a:defRPr/>
            </a:pPr>
            <a:fld id="{D79286D4-C110-430A-829F-6E705EAAE94A}" type="slidenum">
              <a:rPr lang="en-US" smtClean="0"/>
              <a:pPr>
                <a:defRPr/>
              </a:pPr>
              <a:t>‹#›</a:t>
            </a:fld>
            <a:endParaRPr lang="en-US" dirty="0"/>
          </a:p>
        </p:txBody>
      </p:sp>
      <p:sp>
        <p:nvSpPr>
          <p:cNvPr id="71" name="Rectangle 72"/>
          <p:cNvSpPr>
            <a:spLocks noGrp="1" noChangeArrowheads="1"/>
          </p:cNvSpPr>
          <p:nvPr>
            <p:ph type="ftr" sz="quarter" idx="12"/>
          </p:nvPr>
        </p:nvSpPr>
        <p:spPr/>
        <p:txBody>
          <a:bodyPr/>
          <a:lstStyle>
            <a:lvl1pPr>
              <a:defRPr smtClean="0"/>
            </a:lvl1pPr>
          </a:lstStyle>
          <a:p>
            <a:pPr>
              <a:defRPr/>
            </a:pPr>
            <a:r>
              <a:rPr lang="en-US" smtClean="0"/>
              <a:t>Bluespec at Beihang</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5"/>
          <p:cNvSpPr>
            <a:spLocks noGrp="1" noChangeArrowheads="1"/>
          </p:cNvSpPr>
          <p:nvPr>
            <p:ph type="dt" sz="half" idx="10"/>
          </p:nvPr>
        </p:nvSpPr>
        <p:spPr/>
        <p:txBody>
          <a:bodyPr/>
          <a:lstStyle>
            <a:lvl1pPr>
              <a:defRPr smtClean="0"/>
            </a:lvl1pPr>
          </a:lstStyle>
          <a:p>
            <a:pPr>
              <a:defRPr/>
            </a:pPr>
            <a:r>
              <a:rPr lang="en-US" altLang="zh-CN" smtClean="0"/>
              <a:t>1/11/2013</a:t>
            </a:r>
            <a:endParaRPr lang="en-US" dirty="0"/>
          </a:p>
        </p:txBody>
      </p:sp>
      <p:sp>
        <p:nvSpPr>
          <p:cNvPr id="5" name="Rectangle 67"/>
          <p:cNvSpPr>
            <a:spLocks noGrp="1" noChangeArrowheads="1"/>
          </p:cNvSpPr>
          <p:nvPr>
            <p:ph type="sldNum" sz="quarter" idx="11"/>
          </p:nvPr>
        </p:nvSpPr>
        <p:spPr/>
        <p:txBody>
          <a:bodyPr/>
          <a:lstStyle>
            <a:lvl1pPr>
              <a:defRPr dirty="0" smtClean="0"/>
            </a:lvl1pPr>
          </a:lstStyle>
          <a:p>
            <a:pPr>
              <a:defRPr/>
            </a:pPr>
            <a:fld id="{BE49CFAA-92BB-45AE-A2AC-2CF4188AC6C8}" type="slidenum">
              <a:rPr lang="en-US" smtClean="0"/>
              <a:pPr>
                <a:defRPr/>
              </a:pPr>
              <a:t>‹#›</a:t>
            </a:fld>
            <a:endParaRPr lang="en-US" dirty="0"/>
          </a:p>
        </p:txBody>
      </p:sp>
      <p:sp>
        <p:nvSpPr>
          <p:cNvPr id="6" name="Rectangle 69"/>
          <p:cNvSpPr>
            <a:spLocks noGrp="1" noChangeArrowheads="1"/>
          </p:cNvSpPr>
          <p:nvPr>
            <p:ph type="ftr" sz="quarter" idx="12"/>
          </p:nvPr>
        </p:nvSpPr>
        <p:spPr>
          <a:xfrm>
            <a:off x="3098800" y="6400800"/>
            <a:ext cx="3003550" cy="457200"/>
          </a:xfrm>
        </p:spPr>
        <p:txBody>
          <a:bodyPr/>
          <a:lstStyle>
            <a:lvl1pPr>
              <a:defRPr smtClean="0"/>
            </a:lvl1pPr>
          </a:lstStyle>
          <a:p>
            <a:pPr>
              <a:defRPr/>
            </a:pPr>
            <a:r>
              <a:rPr lang="en-US" smtClean="0"/>
              <a:t>Bluespec at Beihang</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32" name="Group 3"/>
            <p:cNvGrpSpPr>
              <a:grpSpLocks/>
            </p:cNvGrpSpPr>
            <p:nvPr/>
          </p:nvGrpSpPr>
          <p:grpSpPr bwMode="auto">
            <a:xfrm>
              <a:off x="0" y="0"/>
              <a:ext cx="5760" cy="4320"/>
              <a:chOff x="0" y="0"/>
              <a:chExt cx="5760" cy="4320"/>
            </a:xfrm>
          </p:grpSpPr>
          <p:grpSp>
            <p:nvGrpSpPr>
              <p:cNvPr id="1039" name="Group 4"/>
              <p:cNvGrpSpPr>
                <a:grpSpLocks/>
              </p:cNvGrpSpPr>
              <p:nvPr/>
            </p:nvGrpSpPr>
            <p:grpSpPr bwMode="auto">
              <a:xfrm>
                <a:off x="0" y="192"/>
                <a:ext cx="5760" cy="4032"/>
                <a:chOff x="0" y="192"/>
                <a:chExt cx="5760" cy="4032"/>
              </a:xfrm>
            </p:grpSpPr>
            <p:sp>
              <p:nvSpPr>
                <p:cNvPr id="412677"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78"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79"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80"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81"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82"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83"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84"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85"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86"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87"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88"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89"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90"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91"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92"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93"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94"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95"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96"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97"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98"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grpSp>
          <p:grpSp>
            <p:nvGrpSpPr>
              <p:cNvPr id="1040" name="Group 27"/>
              <p:cNvGrpSpPr>
                <a:grpSpLocks/>
              </p:cNvGrpSpPr>
              <p:nvPr/>
            </p:nvGrpSpPr>
            <p:grpSpPr bwMode="auto">
              <a:xfrm>
                <a:off x="192" y="0"/>
                <a:ext cx="5376" cy="4320"/>
                <a:chOff x="192" y="0"/>
                <a:chExt cx="5376" cy="4320"/>
              </a:xfrm>
            </p:grpSpPr>
            <p:sp>
              <p:nvSpPr>
                <p:cNvPr id="41270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0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0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0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0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0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0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0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0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0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1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1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1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1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1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1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1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1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1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1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2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2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2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2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2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2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2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2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2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grpSp>
        </p:grpSp>
        <p:sp>
          <p:nvSpPr>
            <p:cNvPr id="412729"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30" name="Line 58"/>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grpSp>
          <p:nvGrpSpPr>
            <p:cNvPr id="1035" name="Group 59"/>
            <p:cNvGrpSpPr>
              <a:grpSpLocks/>
            </p:cNvGrpSpPr>
            <p:nvPr/>
          </p:nvGrpSpPr>
          <p:grpSpPr bwMode="auto">
            <a:xfrm>
              <a:off x="261" y="892"/>
              <a:ext cx="1124" cy="1464"/>
              <a:chOff x="96" y="916"/>
              <a:chExt cx="2208" cy="2876"/>
            </a:xfrm>
          </p:grpSpPr>
          <p:sp>
            <p:nvSpPr>
              <p:cNvPr id="412732" name="Line 60"/>
              <p:cNvSpPr>
                <a:spLocks noChangeShapeType="1"/>
              </p:cNvSpPr>
              <p:nvPr/>
            </p:nvSpPr>
            <p:spPr bwMode="ltGray">
              <a:xfrm flipH="1">
                <a:off x="96" y="1038"/>
                <a:ext cx="2208" cy="0"/>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33" name="Line 61"/>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34" name="Arc 62"/>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grpSp>
      </p:grpSp>
      <p:sp>
        <p:nvSpPr>
          <p:cNvPr id="1027" name="Rectangle 63"/>
          <p:cNvSpPr>
            <a:spLocks noGrp="1" noChangeArrowheads="1"/>
          </p:cNvSpPr>
          <p:nvPr>
            <p:ph type="title"/>
          </p:nvPr>
        </p:nvSpPr>
        <p:spPr bwMode="auto">
          <a:xfrm>
            <a:off x="609600" y="3048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2737" name="Rectangle 65"/>
          <p:cNvSpPr>
            <a:spLocks noGrp="1" noChangeArrowheads="1"/>
          </p:cNvSpPr>
          <p:nvPr>
            <p:ph type="dt" sz="half" idx="2"/>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sz="1200" smtClean="0">
                <a:latin typeface="Verdana" pitchFamily="34" charset="0"/>
              </a:defRPr>
            </a:lvl1pPr>
          </a:lstStyle>
          <a:p>
            <a:pPr>
              <a:defRPr/>
            </a:pPr>
            <a:r>
              <a:rPr lang="en-US" altLang="zh-CN" smtClean="0"/>
              <a:t>1/11/2013</a:t>
            </a:r>
            <a:endParaRPr lang="en-US" dirty="0"/>
          </a:p>
        </p:txBody>
      </p:sp>
      <p:sp>
        <p:nvSpPr>
          <p:cNvPr id="412739" name="Rectangle 67"/>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400" dirty="0" smtClean="0">
                <a:latin typeface="Verdana" pitchFamily="34" charset="0"/>
              </a:defRPr>
            </a:lvl1pPr>
          </a:lstStyle>
          <a:p>
            <a:pPr>
              <a:defRPr/>
            </a:pPr>
            <a:fld id="{CE25CA52-471A-4AC0-8BD8-A3168241DE4D}" type="slidenum">
              <a:rPr lang="en-US" smtClean="0"/>
              <a:pPr>
                <a:defRPr/>
              </a:pPr>
              <a:t>‹#›</a:t>
            </a:fld>
            <a:endParaRPr lang="en-US" dirty="0"/>
          </a:p>
        </p:txBody>
      </p:sp>
      <p:sp>
        <p:nvSpPr>
          <p:cNvPr id="412741" name="Rectangle 69"/>
          <p:cNvSpPr>
            <a:spLocks noGrp="1" noChangeArrowheads="1"/>
          </p:cNvSpPr>
          <p:nvPr>
            <p:ph type="ftr" sz="quarter" idx="3"/>
          </p:nvPr>
        </p:nvSpPr>
        <p:spPr bwMode="auto">
          <a:xfrm>
            <a:off x="3098800" y="6400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lnSpc>
                <a:spcPct val="100000"/>
              </a:lnSpc>
              <a:spcBef>
                <a:spcPct val="0"/>
              </a:spcBef>
              <a:buClrTx/>
              <a:buSzTx/>
              <a:buFontTx/>
              <a:buNone/>
              <a:defRPr sz="1400" smtClean="0">
                <a:latin typeface="Tahoma" pitchFamily="34" charset="0"/>
              </a:defRPr>
            </a:lvl1pPr>
          </a:lstStyle>
          <a:p>
            <a:pPr>
              <a:defRPr/>
            </a:pPr>
            <a:r>
              <a:rPr lang="en-US" smtClean="0"/>
              <a:t>Bluespec at Beihang</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Lst>
  <p:timing>
    <p:tnLst>
      <p:par>
        <p:cTn id="1" dur="indefinite" restart="never" nodeType="tmRoot"/>
      </p:par>
    </p:tnLst>
  </p:timing>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Verdana" pitchFamily="34" charset="0"/>
        </a:defRPr>
      </a:lvl2pPr>
      <a:lvl3pPr algn="l" rtl="0" eaLnBrk="0" fontAlgn="base" hangingPunct="0">
        <a:spcBef>
          <a:spcPct val="0"/>
        </a:spcBef>
        <a:spcAft>
          <a:spcPct val="0"/>
        </a:spcAft>
        <a:defRPr sz="4400">
          <a:solidFill>
            <a:schemeClr val="tx2"/>
          </a:solidFill>
          <a:latin typeface="Verdana" pitchFamily="34" charset="0"/>
        </a:defRPr>
      </a:lvl3pPr>
      <a:lvl4pPr algn="l" rtl="0" eaLnBrk="0" fontAlgn="base" hangingPunct="0">
        <a:spcBef>
          <a:spcPct val="0"/>
        </a:spcBef>
        <a:spcAft>
          <a:spcPct val="0"/>
        </a:spcAft>
        <a:defRPr sz="4400">
          <a:solidFill>
            <a:schemeClr val="tx2"/>
          </a:solidFill>
          <a:latin typeface="Verdana" pitchFamily="34" charset="0"/>
        </a:defRPr>
      </a:lvl4pPr>
      <a:lvl5pPr algn="l" rtl="0" eaLnBrk="0" fontAlgn="base" hangingPunct="0">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pitchFamily="2" charset="2"/>
        <a:buBlip>
          <a:blip r:embed="rId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descr="Rectangle: Click to edit Master text styles&#10;Second level&#10;Third level&#10;Fourth level&#10;Fifth level"/>
          <p:cNvSpPr>
            <a:spLocks noGrp="1" noChangeArrowheads="1"/>
          </p:cNvSpPr>
          <p:nvPr>
            <p:ph type="subTitle" idx="1"/>
          </p:nvPr>
        </p:nvSpPr>
        <p:spPr>
          <a:xfrm>
            <a:off x="781050" y="1527175"/>
            <a:ext cx="7899400" cy="4651375"/>
          </a:xfrm>
        </p:spPr>
        <p:txBody>
          <a:bodyPr/>
          <a:lstStyle/>
          <a:p>
            <a:pPr eaLnBrk="1" hangingPunct="1">
              <a:lnSpc>
                <a:spcPct val="80000"/>
              </a:lnSpc>
              <a:buClr>
                <a:srgbClr val="6F89F7"/>
              </a:buClr>
            </a:pPr>
            <a:r>
              <a:rPr lang="en-US" sz="2400" dirty="0" smtClean="0">
                <a:solidFill>
                  <a:srgbClr val="660066"/>
                </a:solidFill>
              </a:rPr>
              <a:t>Computer Architecture: A Constructive Approach</a:t>
            </a:r>
          </a:p>
          <a:p>
            <a:pPr eaLnBrk="1" hangingPunct="1">
              <a:lnSpc>
                <a:spcPct val="80000"/>
              </a:lnSpc>
              <a:buClr>
                <a:srgbClr val="6F89F7"/>
              </a:buClr>
            </a:pPr>
            <a:endParaRPr lang="en-US" sz="2400" dirty="0" smtClean="0">
              <a:solidFill>
                <a:srgbClr val="660066"/>
              </a:solidFill>
            </a:endParaRPr>
          </a:p>
          <a:p>
            <a:pPr eaLnBrk="1" hangingPunct="1">
              <a:lnSpc>
                <a:spcPct val="80000"/>
              </a:lnSpc>
              <a:buClr>
                <a:srgbClr val="6F89F7"/>
              </a:buClr>
            </a:pPr>
            <a:endParaRPr lang="en-US" sz="2400" dirty="0" smtClean="0">
              <a:solidFill>
                <a:srgbClr val="660066"/>
              </a:solidFill>
            </a:endParaRPr>
          </a:p>
          <a:p>
            <a:pPr eaLnBrk="1" hangingPunct="1">
              <a:lnSpc>
                <a:spcPct val="80000"/>
              </a:lnSpc>
              <a:buClr>
                <a:srgbClr val="6F89F7"/>
              </a:buClr>
            </a:pPr>
            <a:r>
              <a:rPr lang="en-US" sz="3600" dirty="0" smtClean="0">
                <a:solidFill>
                  <a:srgbClr val="660066"/>
                </a:solidFill>
              </a:rPr>
              <a:t>Branch Prediction (2)</a:t>
            </a:r>
          </a:p>
          <a:p>
            <a:pPr eaLnBrk="1" hangingPunct="1">
              <a:lnSpc>
                <a:spcPct val="80000"/>
              </a:lnSpc>
            </a:pPr>
            <a:endParaRPr lang="en-US" sz="1800" dirty="0" smtClean="0"/>
          </a:p>
          <a:p>
            <a:pPr eaLnBrk="1" hangingPunct="1">
              <a:lnSpc>
                <a:spcPct val="80000"/>
              </a:lnSpc>
            </a:pPr>
            <a:r>
              <a:rPr lang="en-US" sz="2400" dirty="0" smtClean="0"/>
              <a:t>Derek Chiou</a:t>
            </a:r>
          </a:p>
          <a:p>
            <a:pPr eaLnBrk="1" hangingPunct="1">
              <a:lnSpc>
                <a:spcPct val="80000"/>
              </a:lnSpc>
            </a:pPr>
            <a:r>
              <a:rPr lang="en-US" sz="2400" dirty="0" smtClean="0"/>
              <a:t>The University of Texas at Austin</a:t>
            </a:r>
          </a:p>
          <a:p>
            <a:pPr eaLnBrk="1" hangingPunct="1">
              <a:lnSpc>
                <a:spcPct val="80000"/>
              </a:lnSpc>
            </a:pPr>
            <a:endParaRPr lang="en-US" sz="2400" dirty="0" smtClean="0"/>
          </a:p>
          <a:p>
            <a:pPr eaLnBrk="1" hangingPunct="1">
              <a:lnSpc>
                <a:spcPct val="80000"/>
              </a:lnSpc>
            </a:pPr>
            <a:r>
              <a:rPr lang="en-US" sz="2400" dirty="0" smtClean="0"/>
              <a:t>Taken (with permission) from </a:t>
            </a:r>
          </a:p>
          <a:p>
            <a:pPr eaLnBrk="1" hangingPunct="1">
              <a:lnSpc>
                <a:spcPct val="80000"/>
              </a:lnSpc>
            </a:pPr>
            <a:r>
              <a:rPr lang="en-US" sz="2400" dirty="0" err="1" smtClean="0"/>
              <a:t>Arvind</a:t>
            </a:r>
            <a:endParaRPr lang="en-US" sz="2400" dirty="0" smtClean="0"/>
          </a:p>
          <a:p>
            <a:pPr eaLnBrk="1" hangingPunct="1">
              <a:lnSpc>
                <a:spcPct val="80000"/>
              </a:lnSpc>
            </a:pPr>
            <a:r>
              <a:rPr lang="en-US" sz="2400" dirty="0" smtClean="0"/>
              <a:t>Computer Science &amp; Artificial Intelligence Lab.</a:t>
            </a:r>
          </a:p>
          <a:p>
            <a:pPr eaLnBrk="1" hangingPunct="1">
              <a:lnSpc>
                <a:spcPct val="80000"/>
              </a:lnSpc>
            </a:pPr>
            <a:r>
              <a:rPr lang="en-US" sz="2400" dirty="0" smtClean="0"/>
              <a:t>Massachusetts Institute of Technology</a:t>
            </a:r>
          </a:p>
          <a:p>
            <a:pPr eaLnBrk="1" hangingPunct="1">
              <a:lnSpc>
                <a:spcPct val="80000"/>
              </a:lnSpc>
            </a:pPr>
            <a:endParaRPr lang="en-US" sz="2400" dirty="0" smtClean="0"/>
          </a:p>
        </p:txBody>
      </p:sp>
      <p:sp>
        <p:nvSpPr>
          <p:cNvPr id="7" name="Date Placeholder 6"/>
          <p:cNvSpPr>
            <a:spLocks noGrp="1"/>
          </p:cNvSpPr>
          <p:nvPr>
            <p:ph type="dt" sz="quarter" idx="10"/>
          </p:nvPr>
        </p:nvSpPr>
        <p:spPr/>
        <p:txBody>
          <a:bodyPr/>
          <a:lstStyle/>
          <a:p>
            <a:pPr>
              <a:defRPr/>
            </a:pPr>
            <a:r>
              <a:rPr lang="en-US" altLang="zh-CN" smtClean="0"/>
              <a:t>1/11/2013</a:t>
            </a:r>
            <a:endParaRPr lang="en-US" dirty="0"/>
          </a:p>
        </p:txBody>
      </p:sp>
      <p:sp>
        <p:nvSpPr>
          <p:cNvPr id="8" name="Slide Number Placeholder 7"/>
          <p:cNvSpPr>
            <a:spLocks noGrp="1"/>
          </p:cNvSpPr>
          <p:nvPr>
            <p:ph type="sldNum" sz="quarter" idx="11"/>
          </p:nvPr>
        </p:nvSpPr>
        <p:spPr/>
        <p:txBody>
          <a:bodyPr/>
          <a:lstStyle/>
          <a:p>
            <a:pPr>
              <a:defRPr/>
            </a:pPr>
            <a:fld id="{D79286D4-C110-430A-829F-6E705EAAE94A}" type="slidenum">
              <a:rPr lang="en-US" smtClean="0"/>
              <a:pPr>
                <a:defRPr/>
              </a:pPr>
              <a:t>1</a:t>
            </a:fld>
            <a:endParaRPr lang="en-US" dirty="0"/>
          </a:p>
        </p:txBody>
      </p:sp>
      <p:sp>
        <p:nvSpPr>
          <p:cNvPr id="9" name="Footer Placeholder 8"/>
          <p:cNvSpPr>
            <a:spLocks noGrp="1"/>
          </p:cNvSpPr>
          <p:nvPr>
            <p:ph type="ftr" sz="quarter" idx="12"/>
          </p:nvPr>
        </p:nvSpPr>
        <p:spPr/>
        <p:txBody>
          <a:bodyPr/>
          <a:lstStyle/>
          <a:p>
            <a:pPr>
              <a:defRPr/>
            </a:pPr>
            <a:r>
              <a:rPr lang="en-US" smtClean="0"/>
              <a:t>Bluespec at Beihang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623888" y="169863"/>
            <a:ext cx="7842250" cy="1320800"/>
          </a:xfrm>
        </p:spPr>
        <p:txBody>
          <a:bodyPr lIns="90488" tIns="44450" rIns="90488" bIns="44450"/>
          <a:lstStyle/>
          <a:p>
            <a:r>
              <a:rPr lang="en-US" smtClean="0"/>
              <a:t>Consulting BTB Before Decoding</a:t>
            </a:r>
          </a:p>
        </p:txBody>
      </p:sp>
      <p:grpSp>
        <p:nvGrpSpPr>
          <p:cNvPr id="23554" name="Group 3"/>
          <p:cNvGrpSpPr>
            <a:grpSpLocks/>
          </p:cNvGrpSpPr>
          <p:nvPr/>
        </p:nvGrpSpPr>
        <p:grpSpPr bwMode="auto">
          <a:xfrm>
            <a:off x="1235075" y="1593850"/>
            <a:ext cx="7226300" cy="1936750"/>
            <a:chOff x="778" y="1004"/>
            <a:chExt cx="4518" cy="1220"/>
          </a:xfrm>
        </p:grpSpPr>
        <p:grpSp>
          <p:nvGrpSpPr>
            <p:cNvPr id="23560" name="Group 4"/>
            <p:cNvGrpSpPr>
              <a:grpSpLocks/>
            </p:cNvGrpSpPr>
            <p:nvPr/>
          </p:nvGrpSpPr>
          <p:grpSpPr bwMode="auto">
            <a:xfrm>
              <a:off x="3784" y="1004"/>
              <a:ext cx="1512" cy="1220"/>
              <a:chOff x="3784" y="1004"/>
              <a:chExt cx="1512" cy="1220"/>
            </a:xfrm>
          </p:grpSpPr>
          <p:sp>
            <p:nvSpPr>
              <p:cNvPr id="23574" name="Rectangle 5"/>
              <p:cNvSpPr>
                <a:spLocks noChangeArrowheads="1"/>
              </p:cNvSpPr>
              <p:nvPr/>
            </p:nvSpPr>
            <p:spPr bwMode="auto">
              <a:xfrm>
                <a:off x="3784" y="1691"/>
                <a:ext cx="1165" cy="229"/>
              </a:xfrm>
              <a:prstGeom prst="rect">
                <a:avLst/>
              </a:prstGeom>
              <a:noFill/>
              <a:ln w="12700">
                <a:noFill/>
                <a:miter lim="800000"/>
                <a:headEnd/>
                <a:tailEnd/>
              </a:ln>
            </p:spPr>
            <p:txBody>
              <a:bodyPr wrap="none" lIns="90488" tIns="44450" rIns="90488" bIns="44450">
                <a:spAutoFit/>
              </a:bodyPr>
              <a:lstStyle/>
              <a:p>
                <a:pPr eaLnBrk="0" hangingPunct="0"/>
                <a:r>
                  <a:rPr lang="en-US" sz="1800"/>
                  <a:t>1028  Add .....</a:t>
                </a:r>
              </a:p>
            </p:txBody>
          </p:sp>
          <p:grpSp>
            <p:nvGrpSpPr>
              <p:cNvPr id="23575" name="Group 6"/>
              <p:cNvGrpSpPr>
                <a:grpSpLocks/>
              </p:cNvGrpSpPr>
              <p:nvPr/>
            </p:nvGrpSpPr>
            <p:grpSpPr bwMode="auto">
              <a:xfrm>
                <a:off x="3878" y="1004"/>
                <a:ext cx="1418" cy="1220"/>
                <a:chOff x="3878" y="1004"/>
                <a:chExt cx="1418" cy="1220"/>
              </a:xfrm>
            </p:grpSpPr>
            <p:sp>
              <p:nvSpPr>
                <p:cNvPr id="23576" name="Rectangle 7"/>
                <p:cNvSpPr>
                  <a:spLocks noChangeArrowheads="1"/>
                </p:cNvSpPr>
                <p:nvPr/>
              </p:nvSpPr>
              <p:spPr bwMode="auto">
                <a:xfrm>
                  <a:off x="3878" y="1147"/>
                  <a:ext cx="1418" cy="229"/>
                </a:xfrm>
                <a:prstGeom prst="rect">
                  <a:avLst/>
                </a:prstGeom>
                <a:noFill/>
                <a:ln w="12700">
                  <a:noFill/>
                  <a:miter lim="800000"/>
                  <a:headEnd/>
                  <a:tailEnd/>
                </a:ln>
              </p:spPr>
              <p:txBody>
                <a:bodyPr lIns="90488" tIns="44450" rIns="90488" bIns="44450">
                  <a:spAutoFit/>
                </a:bodyPr>
                <a:lstStyle/>
                <a:p>
                  <a:pPr eaLnBrk="0" hangingPunct="0"/>
                  <a:r>
                    <a:rPr lang="en-US" sz="1800"/>
                    <a:t>132  Jump 100</a:t>
                  </a:r>
                  <a:endParaRPr lang="en-US" sz="1400">
                    <a:solidFill>
                      <a:schemeClr val="bg2"/>
                    </a:solidFill>
                  </a:endParaRPr>
                </a:p>
              </p:txBody>
            </p:sp>
            <p:sp>
              <p:nvSpPr>
                <p:cNvPr id="23577" name="Rectangle 8"/>
                <p:cNvSpPr>
                  <a:spLocks noChangeArrowheads="1"/>
                </p:cNvSpPr>
                <p:nvPr/>
              </p:nvSpPr>
              <p:spPr bwMode="auto">
                <a:xfrm>
                  <a:off x="4255" y="1004"/>
                  <a:ext cx="822" cy="1220"/>
                </a:xfrm>
                <a:prstGeom prst="rect">
                  <a:avLst/>
                </a:prstGeom>
                <a:noFill/>
                <a:ln w="25400">
                  <a:solidFill>
                    <a:schemeClr val="tx1"/>
                  </a:solidFill>
                  <a:miter lim="800000"/>
                  <a:headEnd/>
                  <a:tailEnd/>
                </a:ln>
              </p:spPr>
              <p:txBody>
                <a:bodyPr wrap="none" anchor="ctr"/>
                <a:lstStyle/>
                <a:p>
                  <a:endParaRPr lang="en-US"/>
                </a:p>
              </p:txBody>
            </p:sp>
          </p:grpSp>
        </p:grpSp>
        <p:grpSp>
          <p:nvGrpSpPr>
            <p:cNvPr id="23561" name="Group 9"/>
            <p:cNvGrpSpPr>
              <a:grpSpLocks/>
            </p:cNvGrpSpPr>
            <p:nvPr/>
          </p:nvGrpSpPr>
          <p:grpSpPr bwMode="auto">
            <a:xfrm>
              <a:off x="778" y="1521"/>
              <a:ext cx="2618" cy="428"/>
              <a:chOff x="778" y="1521"/>
              <a:chExt cx="2618" cy="428"/>
            </a:xfrm>
          </p:grpSpPr>
          <p:sp>
            <p:nvSpPr>
              <p:cNvPr id="23563" name="Rectangle 10"/>
              <p:cNvSpPr>
                <a:spLocks noChangeArrowheads="1"/>
              </p:cNvSpPr>
              <p:nvPr/>
            </p:nvSpPr>
            <p:spPr bwMode="auto">
              <a:xfrm>
                <a:off x="3031" y="1762"/>
                <a:ext cx="320" cy="136"/>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23564" name="Rectangle 11"/>
              <p:cNvSpPr>
                <a:spLocks noChangeArrowheads="1"/>
              </p:cNvSpPr>
              <p:nvPr/>
            </p:nvSpPr>
            <p:spPr bwMode="auto">
              <a:xfrm>
                <a:off x="2990" y="1540"/>
                <a:ext cx="357" cy="210"/>
              </a:xfrm>
              <a:prstGeom prst="rect">
                <a:avLst/>
              </a:prstGeom>
              <a:noFill/>
              <a:ln w="12700">
                <a:noFill/>
                <a:miter lim="800000"/>
                <a:headEnd/>
                <a:tailEnd/>
              </a:ln>
            </p:spPr>
            <p:txBody>
              <a:bodyPr wrap="none" lIns="90488" tIns="44450" rIns="90488" bIns="44450">
                <a:spAutoFit/>
              </a:bodyPr>
              <a:lstStyle/>
              <a:p>
                <a:pPr eaLnBrk="0" hangingPunct="0"/>
                <a:r>
                  <a:rPr lang="en-US" sz="1600"/>
                  <a:t>BPb</a:t>
                </a:r>
              </a:p>
            </p:txBody>
          </p:sp>
          <p:sp>
            <p:nvSpPr>
              <p:cNvPr id="23565" name="Rectangle 12"/>
              <p:cNvSpPr>
                <a:spLocks noChangeArrowheads="1"/>
              </p:cNvSpPr>
              <p:nvPr/>
            </p:nvSpPr>
            <p:spPr bwMode="auto">
              <a:xfrm>
                <a:off x="1927" y="1762"/>
                <a:ext cx="1040" cy="136"/>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23566" name="Rectangle 13"/>
              <p:cNvSpPr>
                <a:spLocks noChangeArrowheads="1"/>
              </p:cNvSpPr>
              <p:nvPr/>
            </p:nvSpPr>
            <p:spPr bwMode="auto">
              <a:xfrm>
                <a:off x="2150" y="1532"/>
                <a:ext cx="498" cy="210"/>
              </a:xfrm>
              <a:prstGeom prst="rect">
                <a:avLst/>
              </a:prstGeom>
              <a:noFill/>
              <a:ln w="12700">
                <a:noFill/>
                <a:miter lim="800000"/>
                <a:headEnd/>
                <a:tailEnd/>
              </a:ln>
            </p:spPr>
            <p:txBody>
              <a:bodyPr wrap="none" lIns="90488" tIns="44450" rIns="90488" bIns="44450">
                <a:spAutoFit/>
              </a:bodyPr>
              <a:lstStyle/>
              <a:p>
                <a:pPr eaLnBrk="0" hangingPunct="0"/>
                <a:r>
                  <a:rPr lang="en-US" sz="1600"/>
                  <a:t>target</a:t>
                </a:r>
              </a:p>
            </p:txBody>
          </p:sp>
          <p:sp>
            <p:nvSpPr>
              <p:cNvPr id="23567" name="Rectangle 14"/>
              <p:cNvSpPr>
                <a:spLocks noChangeArrowheads="1"/>
              </p:cNvSpPr>
              <p:nvPr/>
            </p:nvSpPr>
            <p:spPr bwMode="auto">
              <a:xfrm>
                <a:off x="3006" y="1724"/>
                <a:ext cx="390" cy="210"/>
              </a:xfrm>
              <a:prstGeom prst="rect">
                <a:avLst/>
              </a:prstGeom>
              <a:noFill/>
              <a:ln w="12700">
                <a:noFill/>
                <a:miter lim="800000"/>
                <a:headEnd/>
                <a:tailEnd/>
              </a:ln>
            </p:spPr>
            <p:txBody>
              <a:bodyPr wrap="none" lIns="90488" tIns="44450" rIns="90488" bIns="44450">
                <a:spAutoFit/>
              </a:bodyPr>
              <a:lstStyle/>
              <a:p>
                <a:pPr eaLnBrk="0" hangingPunct="0"/>
                <a:r>
                  <a:rPr lang="en-US" sz="1600"/>
                  <a:t>take</a:t>
                </a:r>
              </a:p>
            </p:txBody>
          </p:sp>
          <p:sp>
            <p:nvSpPr>
              <p:cNvPr id="23568" name="Rectangle 15"/>
              <p:cNvSpPr>
                <a:spLocks noChangeArrowheads="1"/>
              </p:cNvSpPr>
              <p:nvPr/>
            </p:nvSpPr>
            <p:spPr bwMode="auto">
              <a:xfrm>
                <a:off x="2117" y="1737"/>
                <a:ext cx="671" cy="212"/>
              </a:xfrm>
              <a:prstGeom prst="rect">
                <a:avLst/>
              </a:prstGeom>
              <a:noFill/>
              <a:ln w="12700">
                <a:noFill/>
                <a:miter lim="800000"/>
                <a:headEnd/>
                <a:tailEnd/>
              </a:ln>
            </p:spPr>
            <p:txBody>
              <a:bodyPr wrap="none" anchor="ctr"/>
              <a:lstStyle/>
              <a:p>
                <a:endParaRPr lang="en-US"/>
              </a:p>
            </p:txBody>
          </p:sp>
          <p:sp>
            <p:nvSpPr>
              <p:cNvPr id="23569" name="Rectangle 16"/>
              <p:cNvSpPr>
                <a:spLocks noChangeArrowheads="1"/>
              </p:cNvSpPr>
              <p:nvPr/>
            </p:nvSpPr>
            <p:spPr bwMode="auto">
              <a:xfrm>
                <a:off x="2157" y="1729"/>
                <a:ext cx="330" cy="212"/>
              </a:xfrm>
              <a:prstGeom prst="rect">
                <a:avLst/>
              </a:prstGeom>
              <a:noFill/>
              <a:ln w="12700">
                <a:noFill/>
                <a:miter lim="800000"/>
                <a:headEnd/>
                <a:tailEnd/>
              </a:ln>
            </p:spPr>
            <p:txBody>
              <a:bodyPr wrap="none" anchor="ctr"/>
              <a:lstStyle/>
              <a:p>
                <a:endParaRPr lang="en-US"/>
              </a:p>
            </p:txBody>
          </p:sp>
          <p:sp>
            <p:nvSpPr>
              <p:cNvPr id="23570" name="Rectangle 17"/>
              <p:cNvSpPr>
                <a:spLocks noChangeArrowheads="1"/>
              </p:cNvSpPr>
              <p:nvPr/>
            </p:nvSpPr>
            <p:spPr bwMode="auto">
              <a:xfrm>
                <a:off x="2150" y="1716"/>
                <a:ext cx="354" cy="210"/>
              </a:xfrm>
              <a:prstGeom prst="rect">
                <a:avLst/>
              </a:prstGeom>
              <a:noFill/>
              <a:ln w="12700">
                <a:noFill/>
                <a:miter lim="800000"/>
                <a:headEnd/>
                <a:tailEnd/>
              </a:ln>
            </p:spPr>
            <p:txBody>
              <a:bodyPr wrap="none" lIns="90488" tIns="44450" rIns="90488" bIns="44450">
                <a:spAutoFit/>
              </a:bodyPr>
              <a:lstStyle/>
              <a:p>
                <a:pPr eaLnBrk="0" hangingPunct="0"/>
                <a:r>
                  <a:rPr lang="en-US" sz="1600"/>
                  <a:t>236</a:t>
                </a:r>
              </a:p>
            </p:txBody>
          </p:sp>
          <p:sp>
            <p:nvSpPr>
              <p:cNvPr id="23571" name="Rectangle 18"/>
              <p:cNvSpPr>
                <a:spLocks noChangeArrowheads="1"/>
              </p:cNvSpPr>
              <p:nvPr/>
            </p:nvSpPr>
            <p:spPr bwMode="auto">
              <a:xfrm>
                <a:off x="778" y="1760"/>
                <a:ext cx="1040" cy="136"/>
              </a:xfrm>
              <a:prstGeom prst="rect">
                <a:avLst/>
              </a:prstGeom>
              <a:solidFill>
                <a:srgbClr val="FFFF00"/>
              </a:solidFill>
              <a:ln w="25400">
                <a:solidFill>
                  <a:schemeClr val="bg2"/>
                </a:solidFill>
                <a:miter lim="800000"/>
                <a:headEnd/>
                <a:tailEnd/>
              </a:ln>
            </p:spPr>
            <p:txBody>
              <a:bodyPr wrap="none" anchor="ctr"/>
              <a:lstStyle/>
              <a:p>
                <a:endParaRPr lang="en-US"/>
              </a:p>
            </p:txBody>
          </p:sp>
          <p:sp>
            <p:nvSpPr>
              <p:cNvPr id="23572" name="Rectangle 19"/>
              <p:cNvSpPr>
                <a:spLocks noChangeArrowheads="1"/>
              </p:cNvSpPr>
              <p:nvPr/>
            </p:nvSpPr>
            <p:spPr bwMode="auto">
              <a:xfrm>
                <a:off x="948" y="1521"/>
                <a:ext cx="658" cy="210"/>
              </a:xfrm>
              <a:prstGeom prst="rect">
                <a:avLst/>
              </a:prstGeom>
              <a:noFill/>
              <a:ln w="12700">
                <a:noFill/>
                <a:miter lim="800000"/>
                <a:headEnd/>
                <a:tailEnd/>
              </a:ln>
            </p:spPr>
            <p:txBody>
              <a:bodyPr wrap="none" lIns="90488" tIns="44450" rIns="90488" bIns="44450">
                <a:spAutoFit/>
              </a:bodyPr>
              <a:lstStyle/>
              <a:p>
                <a:pPr eaLnBrk="0" hangingPunct="0"/>
                <a:r>
                  <a:rPr lang="en-US" sz="1600"/>
                  <a:t>entry PC</a:t>
                </a:r>
              </a:p>
            </p:txBody>
          </p:sp>
          <p:sp>
            <p:nvSpPr>
              <p:cNvPr id="23573" name="Rectangle 20"/>
              <p:cNvSpPr>
                <a:spLocks noChangeArrowheads="1"/>
              </p:cNvSpPr>
              <p:nvPr/>
            </p:nvSpPr>
            <p:spPr bwMode="auto">
              <a:xfrm>
                <a:off x="1063" y="1714"/>
                <a:ext cx="354" cy="210"/>
              </a:xfrm>
              <a:prstGeom prst="rect">
                <a:avLst/>
              </a:prstGeom>
              <a:noFill/>
              <a:ln w="12700">
                <a:noFill/>
                <a:miter lim="800000"/>
                <a:headEnd/>
                <a:tailEnd/>
              </a:ln>
            </p:spPr>
            <p:txBody>
              <a:bodyPr wrap="none" lIns="90488" tIns="44450" rIns="90488" bIns="44450">
                <a:spAutoFit/>
              </a:bodyPr>
              <a:lstStyle/>
              <a:p>
                <a:pPr eaLnBrk="0" hangingPunct="0"/>
                <a:r>
                  <a:rPr lang="en-US" sz="1600"/>
                  <a:t>132</a:t>
                </a:r>
              </a:p>
            </p:txBody>
          </p:sp>
        </p:grpSp>
        <p:sp>
          <p:nvSpPr>
            <p:cNvPr id="23562" name="Freeform 21"/>
            <p:cNvSpPr>
              <a:spLocks/>
            </p:cNvSpPr>
            <p:nvPr/>
          </p:nvSpPr>
          <p:spPr bwMode="auto">
            <a:xfrm>
              <a:off x="1227" y="1268"/>
              <a:ext cx="2658" cy="286"/>
            </a:xfrm>
            <a:custGeom>
              <a:avLst/>
              <a:gdLst>
                <a:gd name="T0" fmla="*/ 2657 w 2658"/>
                <a:gd name="T1" fmla="*/ 0 h 286"/>
                <a:gd name="T2" fmla="*/ 0 w 2658"/>
                <a:gd name="T3" fmla="*/ 0 h 286"/>
                <a:gd name="T4" fmla="*/ 0 w 2658"/>
                <a:gd name="T5" fmla="*/ 285 h 286"/>
                <a:gd name="T6" fmla="*/ 0 60000 65536"/>
                <a:gd name="T7" fmla="*/ 0 60000 65536"/>
                <a:gd name="T8" fmla="*/ 0 60000 65536"/>
                <a:gd name="T9" fmla="*/ 0 w 2658"/>
                <a:gd name="T10" fmla="*/ 0 h 286"/>
                <a:gd name="T11" fmla="*/ 2658 w 2658"/>
                <a:gd name="T12" fmla="*/ 286 h 286"/>
              </a:gdLst>
              <a:ahLst/>
              <a:cxnLst>
                <a:cxn ang="T6">
                  <a:pos x="T0" y="T1"/>
                </a:cxn>
                <a:cxn ang="T7">
                  <a:pos x="T2" y="T3"/>
                </a:cxn>
                <a:cxn ang="T8">
                  <a:pos x="T4" y="T5"/>
                </a:cxn>
              </a:cxnLst>
              <a:rect l="T9" t="T10" r="T11" b="T12"/>
              <a:pathLst>
                <a:path w="2658" h="286">
                  <a:moveTo>
                    <a:pt x="2657" y="0"/>
                  </a:moveTo>
                  <a:lnTo>
                    <a:pt x="0" y="0"/>
                  </a:lnTo>
                  <a:lnTo>
                    <a:pt x="0" y="285"/>
                  </a:lnTo>
                </a:path>
              </a:pathLst>
            </a:custGeom>
            <a:noFill/>
            <a:ln w="12700" cap="rnd">
              <a:solidFill>
                <a:schemeClr val="bg2"/>
              </a:solidFill>
              <a:round/>
              <a:headEnd/>
              <a:tailEnd type="triangle" w="med" len="med"/>
            </a:ln>
          </p:spPr>
          <p:txBody>
            <a:bodyPr/>
            <a:lstStyle/>
            <a:p>
              <a:endParaRPr lang="en-US"/>
            </a:p>
          </p:txBody>
        </p:sp>
      </p:grpSp>
      <p:sp>
        <p:nvSpPr>
          <p:cNvPr id="23555" name="Rectangle 22"/>
          <p:cNvSpPr>
            <a:spLocks noChangeArrowheads="1"/>
          </p:cNvSpPr>
          <p:nvPr/>
        </p:nvSpPr>
        <p:spPr bwMode="auto">
          <a:xfrm>
            <a:off x="757238" y="3957638"/>
            <a:ext cx="8121650" cy="1612900"/>
          </a:xfrm>
          <a:prstGeom prst="rect">
            <a:avLst/>
          </a:prstGeom>
          <a:noFill/>
          <a:ln w="25400">
            <a:noFill/>
            <a:miter lim="800000"/>
            <a:headEnd/>
            <a:tailEnd/>
          </a:ln>
        </p:spPr>
        <p:txBody>
          <a:bodyPr lIns="90488" tIns="44450" rIns="90488" bIns="44450">
            <a:spAutoFit/>
          </a:bodyPr>
          <a:lstStyle/>
          <a:p>
            <a:pPr eaLnBrk="0" hangingPunct="0">
              <a:buFontTx/>
              <a:buChar char="•"/>
            </a:pPr>
            <a:r>
              <a:rPr lang="en-US">
                <a:solidFill>
                  <a:srgbClr val="56127A"/>
                </a:solidFill>
              </a:rPr>
              <a:t> The match for pc =1028 fails and 1028+4 is fetched</a:t>
            </a:r>
          </a:p>
          <a:p>
            <a:pPr lvl="1" eaLnBrk="0" hangingPunct="0"/>
            <a:r>
              <a:rPr lang="en-US" i="1">
                <a:solidFill>
                  <a:srgbClr val="56127A"/>
                </a:solidFill>
              </a:rPr>
              <a:t>	 </a:t>
            </a:r>
            <a:r>
              <a:rPr lang="en-US">
                <a:solidFill>
                  <a:srgbClr val="56127A"/>
                </a:solidFill>
                <a:latin typeface="Symbol" pitchFamily="18" charset="2"/>
              </a:rPr>
              <a:t></a:t>
            </a:r>
            <a:r>
              <a:rPr lang="en-US" i="1">
                <a:solidFill>
                  <a:srgbClr val="56127A"/>
                </a:solidFill>
              </a:rPr>
              <a:t> eliminates false predictions after ALU instructions</a:t>
            </a:r>
            <a:br>
              <a:rPr lang="en-US" i="1">
                <a:solidFill>
                  <a:srgbClr val="56127A"/>
                </a:solidFill>
              </a:rPr>
            </a:br>
            <a:endParaRPr lang="en-US">
              <a:solidFill>
                <a:srgbClr val="56127A"/>
              </a:solidFill>
            </a:endParaRPr>
          </a:p>
          <a:p>
            <a:pPr eaLnBrk="0" hangingPunct="0">
              <a:buFontTx/>
              <a:buChar char="•"/>
            </a:pPr>
            <a:r>
              <a:rPr lang="en-US">
                <a:solidFill>
                  <a:srgbClr val="56127A"/>
                </a:solidFill>
              </a:rPr>
              <a:t> BTB contains entries only for control transfer instructions</a:t>
            </a:r>
          </a:p>
          <a:p>
            <a:pPr lvl="1" eaLnBrk="0" hangingPunct="0"/>
            <a:r>
              <a:rPr lang="en-US">
                <a:solidFill>
                  <a:srgbClr val="56127A"/>
                </a:solidFill>
              </a:rPr>
              <a:t>	</a:t>
            </a:r>
            <a:r>
              <a:rPr lang="en-US">
                <a:solidFill>
                  <a:srgbClr val="56127A"/>
                </a:solidFill>
                <a:latin typeface="Symbol" pitchFamily="18" charset="2"/>
              </a:rPr>
              <a:t></a:t>
            </a:r>
            <a:r>
              <a:rPr lang="en-US">
                <a:solidFill>
                  <a:srgbClr val="56127A"/>
                </a:solidFill>
              </a:rPr>
              <a:t> </a:t>
            </a:r>
            <a:r>
              <a:rPr lang="en-US" i="1">
                <a:solidFill>
                  <a:srgbClr val="56127A"/>
                </a:solidFill>
              </a:rPr>
              <a:t>more room to store branch targets</a:t>
            </a:r>
          </a:p>
        </p:txBody>
      </p:sp>
      <p:sp>
        <p:nvSpPr>
          <p:cNvPr id="29" name="TextBox 28"/>
          <p:cNvSpPr txBox="1">
            <a:spLocks noChangeArrowheads="1"/>
          </p:cNvSpPr>
          <p:nvPr/>
        </p:nvSpPr>
        <p:spPr bwMode="auto">
          <a:xfrm>
            <a:off x="2668588" y="5826125"/>
            <a:ext cx="5297487" cy="400050"/>
          </a:xfrm>
          <a:prstGeom prst="rect">
            <a:avLst/>
          </a:prstGeom>
          <a:noFill/>
          <a:ln w="9525">
            <a:noFill/>
            <a:miter lim="800000"/>
            <a:headEnd/>
            <a:tailEnd/>
          </a:ln>
        </p:spPr>
        <p:txBody>
          <a:bodyPr wrap="none">
            <a:spAutoFit/>
          </a:bodyPr>
          <a:lstStyle/>
          <a:p>
            <a:r>
              <a:rPr lang="en-US"/>
              <a:t>Even very small BTBs are very effective</a:t>
            </a:r>
          </a:p>
        </p:txBody>
      </p:sp>
      <p:sp>
        <p:nvSpPr>
          <p:cNvPr id="28" name="Date Placeholder 27"/>
          <p:cNvSpPr>
            <a:spLocks noGrp="1"/>
          </p:cNvSpPr>
          <p:nvPr>
            <p:ph type="dt" sz="half" idx="10"/>
          </p:nvPr>
        </p:nvSpPr>
        <p:spPr/>
        <p:txBody>
          <a:bodyPr/>
          <a:lstStyle/>
          <a:p>
            <a:pPr>
              <a:defRPr/>
            </a:pPr>
            <a:r>
              <a:rPr lang="en-US" altLang="zh-CN" smtClean="0"/>
              <a:t>1/11/2013</a:t>
            </a:r>
            <a:endParaRPr lang="en-US" dirty="0"/>
          </a:p>
        </p:txBody>
      </p:sp>
      <p:sp>
        <p:nvSpPr>
          <p:cNvPr id="30" name="Slide Number Placeholder 29"/>
          <p:cNvSpPr>
            <a:spLocks noGrp="1"/>
          </p:cNvSpPr>
          <p:nvPr>
            <p:ph type="sldNum" sz="quarter" idx="11"/>
          </p:nvPr>
        </p:nvSpPr>
        <p:spPr/>
        <p:txBody>
          <a:bodyPr/>
          <a:lstStyle/>
          <a:p>
            <a:pPr>
              <a:defRPr/>
            </a:pPr>
            <a:fld id="{BE49CFAA-92BB-45AE-A2AC-2CF4188AC6C8}" type="slidenum">
              <a:rPr lang="en-US" smtClean="0"/>
              <a:pPr>
                <a:defRPr/>
              </a:pPr>
              <a:t>10</a:t>
            </a:fld>
            <a:endParaRPr lang="en-US" dirty="0"/>
          </a:p>
        </p:txBody>
      </p:sp>
      <p:sp>
        <p:nvSpPr>
          <p:cNvPr id="31" name="Footer Placeholder 30"/>
          <p:cNvSpPr>
            <a:spLocks noGrp="1"/>
          </p:cNvSpPr>
          <p:nvPr>
            <p:ph type="ftr" sz="quarter" idx="12"/>
          </p:nvPr>
        </p:nvSpPr>
        <p:spPr/>
        <p:txBody>
          <a:bodyPr/>
          <a:lstStyle/>
          <a:p>
            <a:pPr>
              <a:defRPr/>
            </a:pPr>
            <a:r>
              <a:rPr lang="en-US" smtClean="0"/>
              <a:t>Bluespec at Beihang</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623888" y="169863"/>
            <a:ext cx="7842250" cy="1320800"/>
          </a:xfrm>
        </p:spPr>
        <p:txBody>
          <a:bodyPr lIns="90488" tIns="44450" rIns="90488" bIns="44450"/>
          <a:lstStyle/>
          <a:p>
            <a:r>
              <a:rPr lang="en-US" dirty="0" smtClean="0"/>
              <a:t>Consulting BTB Before Decoding</a:t>
            </a:r>
          </a:p>
        </p:txBody>
      </p:sp>
      <p:grpSp>
        <p:nvGrpSpPr>
          <p:cNvPr id="4" name="Group 3"/>
          <p:cNvGrpSpPr>
            <a:grpSpLocks/>
          </p:cNvGrpSpPr>
          <p:nvPr/>
        </p:nvGrpSpPr>
        <p:grpSpPr bwMode="auto">
          <a:xfrm>
            <a:off x="1235075" y="1593850"/>
            <a:ext cx="7226300" cy="1936750"/>
            <a:chOff x="778" y="1004"/>
            <a:chExt cx="4518" cy="1220"/>
          </a:xfrm>
        </p:grpSpPr>
        <p:grpSp>
          <p:nvGrpSpPr>
            <p:cNvPr id="6" name="Group 4"/>
            <p:cNvGrpSpPr>
              <a:grpSpLocks/>
            </p:cNvGrpSpPr>
            <p:nvPr/>
          </p:nvGrpSpPr>
          <p:grpSpPr bwMode="auto">
            <a:xfrm>
              <a:off x="3784" y="1004"/>
              <a:ext cx="1512" cy="1220"/>
              <a:chOff x="3784" y="1004"/>
              <a:chExt cx="1512" cy="1220"/>
            </a:xfrm>
          </p:grpSpPr>
          <p:sp>
            <p:nvSpPr>
              <p:cNvPr id="23574" name="Rectangle 5"/>
              <p:cNvSpPr>
                <a:spLocks noChangeArrowheads="1"/>
              </p:cNvSpPr>
              <p:nvPr/>
            </p:nvSpPr>
            <p:spPr bwMode="auto">
              <a:xfrm>
                <a:off x="3784" y="1691"/>
                <a:ext cx="1165" cy="229"/>
              </a:xfrm>
              <a:prstGeom prst="rect">
                <a:avLst/>
              </a:prstGeom>
              <a:noFill/>
              <a:ln w="12700">
                <a:noFill/>
                <a:miter lim="800000"/>
                <a:headEnd/>
                <a:tailEnd/>
              </a:ln>
            </p:spPr>
            <p:txBody>
              <a:bodyPr wrap="none" lIns="90488" tIns="44450" rIns="90488" bIns="44450">
                <a:spAutoFit/>
              </a:bodyPr>
              <a:lstStyle/>
              <a:p>
                <a:pPr eaLnBrk="0" hangingPunct="0"/>
                <a:r>
                  <a:rPr lang="en-US" sz="1800"/>
                  <a:t>1028  Add .....</a:t>
                </a:r>
              </a:p>
            </p:txBody>
          </p:sp>
          <p:grpSp>
            <p:nvGrpSpPr>
              <p:cNvPr id="7" name="Group 6"/>
              <p:cNvGrpSpPr>
                <a:grpSpLocks/>
              </p:cNvGrpSpPr>
              <p:nvPr/>
            </p:nvGrpSpPr>
            <p:grpSpPr bwMode="auto">
              <a:xfrm>
                <a:off x="3878" y="1004"/>
                <a:ext cx="1418" cy="1220"/>
                <a:chOff x="3878" y="1004"/>
                <a:chExt cx="1418" cy="1220"/>
              </a:xfrm>
            </p:grpSpPr>
            <p:sp>
              <p:nvSpPr>
                <p:cNvPr id="23576" name="Rectangle 7"/>
                <p:cNvSpPr>
                  <a:spLocks noChangeArrowheads="1"/>
                </p:cNvSpPr>
                <p:nvPr/>
              </p:nvSpPr>
              <p:spPr bwMode="auto">
                <a:xfrm>
                  <a:off x="3878" y="1147"/>
                  <a:ext cx="1418" cy="229"/>
                </a:xfrm>
                <a:prstGeom prst="rect">
                  <a:avLst/>
                </a:prstGeom>
                <a:noFill/>
                <a:ln w="12700">
                  <a:noFill/>
                  <a:miter lim="800000"/>
                  <a:headEnd/>
                  <a:tailEnd/>
                </a:ln>
              </p:spPr>
              <p:txBody>
                <a:bodyPr lIns="90488" tIns="44450" rIns="90488" bIns="44450">
                  <a:spAutoFit/>
                </a:bodyPr>
                <a:lstStyle/>
                <a:p>
                  <a:pPr eaLnBrk="0" hangingPunct="0"/>
                  <a:r>
                    <a:rPr lang="en-US" sz="1800"/>
                    <a:t>132  Jump 100</a:t>
                  </a:r>
                  <a:endParaRPr lang="en-US" sz="1400">
                    <a:solidFill>
                      <a:schemeClr val="bg2"/>
                    </a:solidFill>
                  </a:endParaRPr>
                </a:p>
              </p:txBody>
            </p:sp>
            <p:sp>
              <p:nvSpPr>
                <p:cNvPr id="23577" name="Rectangle 8"/>
                <p:cNvSpPr>
                  <a:spLocks noChangeArrowheads="1"/>
                </p:cNvSpPr>
                <p:nvPr/>
              </p:nvSpPr>
              <p:spPr bwMode="auto">
                <a:xfrm>
                  <a:off x="4255" y="1004"/>
                  <a:ext cx="822" cy="1220"/>
                </a:xfrm>
                <a:prstGeom prst="rect">
                  <a:avLst/>
                </a:prstGeom>
                <a:noFill/>
                <a:ln w="25400">
                  <a:solidFill>
                    <a:schemeClr val="tx1"/>
                  </a:solidFill>
                  <a:miter lim="800000"/>
                  <a:headEnd/>
                  <a:tailEnd/>
                </a:ln>
              </p:spPr>
              <p:txBody>
                <a:bodyPr wrap="none" anchor="ctr"/>
                <a:lstStyle/>
                <a:p>
                  <a:endParaRPr lang="en-US"/>
                </a:p>
              </p:txBody>
            </p:sp>
          </p:grpSp>
        </p:grpSp>
        <p:grpSp>
          <p:nvGrpSpPr>
            <p:cNvPr id="8" name="Group 9"/>
            <p:cNvGrpSpPr>
              <a:grpSpLocks/>
            </p:cNvGrpSpPr>
            <p:nvPr/>
          </p:nvGrpSpPr>
          <p:grpSpPr bwMode="auto">
            <a:xfrm>
              <a:off x="778" y="1521"/>
              <a:ext cx="2189" cy="428"/>
              <a:chOff x="778" y="1521"/>
              <a:chExt cx="2189" cy="428"/>
            </a:xfrm>
          </p:grpSpPr>
          <p:sp>
            <p:nvSpPr>
              <p:cNvPr id="23565" name="Rectangle 12"/>
              <p:cNvSpPr>
                <a:spLocks noChangeArrowheads="1"/>
              </p:cNvSpPr>
              <p:nvPr/>
            </p:nvSpPr>
            <p:spPr bwMode="auto">
              <a:xfrm>
                <a:off x="1927" y="1762"/>
                <a:ext cx="1040" cy="136"/>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23566" name="Rectangle 13"/>
              <p:cNvSpPr>
                <a:spLocks noChangeArrowheads="1"/>
              </p:cNvSpPr>
              <p:nvPr/>
            </p:nvSpPr>
            <p:spPr bwMode="auto">
              <a:xfrm>
                <a:off x="2150" y="1532"/>
                <a:ext cx="498" cy="210"/>
              </a:xfrm>
              <a:prstGeom prst="rect">
                <a:avLst/>
              </a:prstGeom>
              <a:noFill/>
              <a:ln w="12700">
                <a:noFill/>
                <a:miter lim="800000"/>
                <a:headEnd/>
                <a:tailEnd/>
              </a:ln>
            </p:spPr>
            <p:txBody>
              <a:bodyPr wrap="none" lIns="90488" tIns="44450" rIns="90488" bIns="44450">
                <a:spAutoFit/>
              </a:bodyPr>
              <a:lstStyle/>
              <a:p>
                <a:pPr eaLnBrk="0" hangingPunct="0"/>
                <a:r>
                  <a:rPr lang="en-US" sz="1600"/>
                  <a:t>target</a:t>
                </a:r>
              </a:p>
            </p:txBody>
          </p:sp>
          <p:sp>
            <p:nvSpPr>
              <p:cNvPr id="23568" name="Rectangle 15"/>
              <p:cNvSpPr>
                <a:spLocks noChangeArrowheads="1"/>
              </p:cNvSpPr>
              <p:nvPr/>
            </p:nvSpPr>
            <p:spPr bwMode="auto">
              <a:xfrm>
                <a:off x="2117" y="1737"/>
                <a:ext cx="671" cy="212"/>
              </a:xfrm>
              <a:prstGeom prst="rect">
                <a:avLst/>
              </a:prstGeom>
              <a:noFill/>
              <a:ln w="12700">
                <a:noFill/>
                <a:miter lim="800000"/>
                <a:headEnd/>
                <a:tailEnd/>
              </a:ln>
            </p:spPr>
            <p:txBody>
              <a:bodyPr wrap="none" anchor="ctr"/>
              <a:lstStyle/>
              <a:p>
                <a:endParaRPr lang="en-US"/>
              </a:p>
            </p:txBody>
          </p:sp>
          <p:sp>
            <p:nvSpPr>
              <p:cNvPr id="23569" name="Rectangle 16"/>
              <p:cNvSpPr>
                <a:spLocks noChangeArrowheads="1"/>
              </p:cNvSpPr>
              <p:nvPr/>
            </p:nvSpPr>
            <p:spPr bwMode="auto">
              <a:xfrm>
                <a:off x="2157" y="1729"/>
                <a:ext cx="330" cy="212"/>
              </a:xfrm>
              <a:prstGeom prst="rect">
                <a:avLst/>
              </a:prstGeom>
              <a:noFill/>
              <a:ln w="12700">
                <a:noFill/>
                <a:miter lim="800000"/>
                <a:headEnd/>
                <a:tailEnd/>
              </a:ln>
            </p:spPr>
            <p:txBody>
              <a:bodyPr wrap="none" anchor="ctr"/>
              <a:lstStyle/>
              <a:p>
                <a:endParaRPr lang="en-US"/>
              </a:p>
            </p:txBody>
          </p:sp>
          <p:sp>
            <p:nvSpPr>
              <p:cNvPr id="23570" name="Rectangle 17"/>
              <p:cNvSpPr>
                <a:spLocks noChangeArrowheads="1"/>
              </p:cNvSpPr>
              <p:nvPr/>
            </p:nvSpPr>
            <p:spPr bwMode="auto">
              <a:xfrm>
                <a:off x="2150" y="1716"/>
                <a:ext cx="354" cy="210"/>
              </a:xfrm>
              <a:prstGeom prst="rect">
                <a:avLst/>
              </a:prstGeom>
              <a:noFill/>
              <a:ln w="12700">
                <a:noFill/>
                <a:miter lim="800000"/>
                <a:headEnd/>
                <a:tailEnd/>
              </a:ln>
            </p:spPr>
            <p:txBody>
              <a:bodyPr wrap="none" lIns="90488" tIns="44450" rIns="90488" bIns="44450">
                <a:spAutoFit/>
              </a:bodyPr>
              <a:lstStyle/>
              <a:p>
                <a:pPr eaLnBrk="0" hangingPunct="0"/>
                <a:r>
                  <a:rPr lang="en-US" sz="1600"/>
                  <a:t>236</a:t>
                </a:r>
              </a:p>
            </p:txBody>
          </p:sp>
          <p:sp>
            <p:nvSpPr>
              <p:cNvPr id="23571" name="Rectangle 18"/>
              <p:cNvSpPr>
                <a:spLocks noChangeArrowheads="1"/>
              </p:cNvSpPr>
              <p:nvPr/>
            </p:nvSpPr>
            <p:spPr bwMode="auto">
              <a:xfrm>
                <a:off x="778" y="1760"/>
                <a:ext cx="1040" cy="136"/>
              </a:xfrm>
              <a:prstGeom prst="rect">
                <a:avLst/>
              </a:prstGeom>
              <a:solidFill>
                <a:srgbClr val="FFFF00"/>
              </a:solidFill>
              <a:ln w="25400">
                <a:solidFill>
                  <a:srgbClr val="FF0000"/>
                </a:solidFill>
                <a:miter lim="800000"/>
                <a:headEnd/>
                <a:tailEnd/>
              </a:ln>
            </p:spPr>
            <p:txBody>
              <a:bodyPr wrap="none" anchor="ctr"/>
              <a:lstStyle/>
              <a:p>
                <a:endParaRPr lang="en-US"/>
              </a:p>
            </p:txBody>
          </p:sp>
          <p:sp>
            <p:nvSpPr>
              <p:cNvPr id="23572" name="Rectangle 19"/>
              <p:cNvSpPr>
                <a:spLocks noChangeArrowheads="1"/>
              </p:cNvSpPr>
              <p:nvPr/>
            </p:nvSpPr>
            <p:spPr bwMode="auto">
              <a:xfrm>
                <a:off x="948" y="1521"/>
                <a:ext cx="658" cy="210"/>
              </a:xfrm>
              <a:prstGeom prst="rect">
                <a:avLst/>
              </a:prstGeom>
              <a:noFill/>
              <a:ln w="12700">
                <a:noFill/>
                <a:miter lim="800000"/>
                <a:headEnd/>
                <a:tailEnd/>
              </a:ln>
            </p:spPr>
            <p:txBody>
              <a:bodyPr wrap="none" lIns="90488" tIns="44450" rIns="90488" bIns="44450">
                <a:spAutoFit/>
              </a:bodyPr>
              <a:lstStyle/>
              <a:p>
                <a:pPr eaLnBrk="0" hangingPunct="0"/>
                <a:r>
                  <a:rPr lang="en-US" sz="1600"/>
                  <a:t>entry PC</a:t>
                </a:r>
              </a:p>
            </p:txBody>
          </p:sp>
          <p:sp>
            <p:nvSpPr>
              <p:cNvPr id="23573" name="Rectangle 20"/>
              <p:cNvSpPr>
                <a:spLocks noChangeArrowheads="1"/>
              </p:cNvSpPr>
              <p:nvPr/>
            </p:nvSpPr>
            <p:spPr bwMode="auto">
              <a:xfrm>
                <a:off x="1063" y="1714"/>
                <a:ext cx="354" cy="210"/>
              </a:xfrm>
              <a:prstGeom prst="rect">
                <a:avLst/>
              </a:prstGeom>
              <a:noFill/>
              <a:ln w="12700">
                <a:noFill/>
                <a:miter lim="800000"/>
                <a:headEnd/>
                <a:tailEnd/>
              </a:ln>
            </p:spPr>
            <p:txBody>
              <a:bodyPr wrap="none" lIns="90488" tIns="44450" rIns="90488" bIns="44450">
                <a:spAutoFit/>
              </a:bodyPr>
              <a:lstStyle/>
              <a:p>
                <a:pPr eaLnBrk="0" hangingPunct="0"/>
                <a:r>
                  <a:rPr lang="en-US" sz="1600"/>
                  <a:t>132</a:t>
                </a:r>
              </a:p>
            </p:txBody>
          </p:sp>
        </p:grpSp>
        <p:sp>
          <p:nvSpPr>
            <p:cNvPr id="23562" name="Freeform 21"/>
            <p:cNvSpPr>
              <a:spLocks/>
            </p:cNvSpPr>
            <p:nvPr/>
          </p:nvSpPr>
          <p:spPr bwMode="auto">
            <a:xfrm>
              <a:off x="1227" y="1268"/>
              <a:ext cx="2658" cy="286"/>
            </a:xfrm>
            <a:custGeom>
              <a:avLst/>
              <a:gdLst>
                <a:gd name="T0" fmla="*/ 2657 w 2658"/>
                <a:gd name="T1" fmla="*/ 0 h 286"/>
                <a:gd name="T2" fmla="*/ 0 w 2658"/>
                <a:gd name="T3" fmla="*/ 0 h 286"/>
                <a:gd name="T4" fmla="*/ 0 w 2658"/>
                <a:gd name="T5" fmla="*/ 285 h 286"/>
                <a:gd name="T6" fmla="*/ 0 60000 65536"/>
                <a:gd name="T7" fmla="*/ 0 60000 65536"/>
                <a:gd name="T8" fmla="*/ 0 60000 65536"/>
                <a:gd name="T9" fmla="*/ 0 w 2658"/>
                <a:gd name="T10" fmla="*/ 0 h 286"/>
                <a:gd name="T11" fmla="*/ 2658 w 2658"/>
                <a:gd name="T12" fmla="*/ 286 h 286"/>
              </a:gdLst>
              <a:ahLst/>
              <a:cxnLst>
                <a:cxn ang="T6">
                  <a:pos x="T0" y="T1"/>
                </a:cxn>
                <a:cxn ang="T7">
                  <a:pos x="T2" y="T3"/>
                </a:cxn>
                <a:cxn ang="T8">
                  <a:pos x="T4" y="T5"/>
                </a:cxn>
              </a:cxnLst>
              <a:rect l="T9" t="T10" r="T11" b="T12"/>
              <a:pathLst>
                <a:path w="2658" h="286">
                  <a:moveTo>
                    <a:pt x="2657" y="0"/>
                  </a:moveTo>
                  <a:lnTo>
                    <a:pt x="0" y="0"/>
                  </a:lnTo>
                  <a:lnTo>
                    <a:pt x="0" y="285"/>
                  </a:lnTo>
                </a:path>
              </a:pathLst>
            </a:custGeom>
            <a:noFill/>
            <a:ln w="19050" cap="rnd">
              <a:solidFill>
                <a:srgbClr val="FF0000"/>
              </a:solidFill>
              <a:round/>
              <a:headEnd/>
              <a:tailEnd type="triangle" w="med" len="med"/>
            </a:ln>
          </p:spPr>
          <p:txBody>
            <a:bodyPr/>
            <a:lstStyle/>
            <a:p>
              <a:endParaRPr lang="en-US"/>
            </a:p>
          </p:txBody>
        </p:sp>
      </p:grpSp>
      <p:sp>
        <p:nvSpPr>
          <p:cNvPr id="23555" name="Rectangle 22"/>
          <p:cNvSpPr>
            <a:spLocks noChangeArrowheads="1"/>
          </p:cNvSpPr>
          <p:nvPr/>
        </p:nvSpPr>
        <p:spPr bwMode="auto">
          <a:xfrm>
            <a:off x="757238" y="3957638"/>
            <a:ext cx="8121650" cy="1612900"/>
          </a:xfrm>
          <a:prstGeom prst="rect">
            <a:avLst/>
          </a:prstGeom>
          <a:noFill/>
          <a:ln w="25400">
            <a:noFill/>
            <a:miter lim="800000"/>
            <a:headEnd/>
            <a:tailEnd/>
          </a:ln>
        </p:spPr>
        <p:txBody>
          <a:bodyPr lIns="90488" tIns="44450" rIns="90488" bIns="44450">
            <a:spAutoFit/>
          </a:bodyPr>
          <a:lstStyle/>
          <a:p>
            <a:pPr marL="342900" indent="-342900" eaLnBrk="0" hangingPunct="0">
              <a:buBlip>
                <a:blip r:embed="rId2"/>
              </a:buBlip>
            </a:pPr>
            <a:r>
              <a:rPr lang="en-US" dirty="0"/>
              <a:t> The match for pc =1028 fails and 1028+4 is </a:t>
            </a:r>
            <a:r>
              <a:rPr lang="en-US" dirty="0" smtClean="0"/>
              <a:t>fetched</a:t>
            </a:r>
          </a:p>
          <a:p>
            <a:pPr eaLnBrk="0" hangingPunct="0"/>
            <a:r>
              <a:rPr lang="en-US" i="1" dirty="0"/>
              <a:t>	 </a:t>
            </a:r>
            <a:r>
              <a:rPr lang="en-US" dirty="0">
                <a:latin typeface="Symbol" pitchFamily="18" charset="2"/>
              </a:rPr>
              <a:t></a:t>
            </a:r>
            <a:r>
              <a:rPr lang="en-US" i="1" dirty="0"/>
              <a:t> eliminates false predictions after ALU instructions</a:t>
            </a:r>
            <a:br>
              <a:rPr lang="en-US" i="1" dirty="0"/>
            </a:br>
            <a:endParaRPr lang="en-US" dirty="0"/>
          </a:p>
          <a:p>
            <a:pPr marL="342900" indent="-342900" eaLnBrk="0" hangingPunct="0">
              <a:buBlip>
                <a:blip r:embed="rId2"/>
              </a:buBlip>
            </a:pPr>
            <a:r>
              <a:rPr lang="en-US" dirty="0"/>
              <a:t> BTB contains entries only for control transfer instructions</a:t>
            </a:r>
          </a:p>
          <a:p>
            <a:pPr lvl="1" eaLnBrk="0" hangingPunct="0"/>
            <a:r>
              <a:rPr lang="en-US" dirty="0"/>
              <a:t> </a:t>
            </a:r>
            <a:r>
              <a:rPr lang="en-US" dirty="0" smtClean="0"/>
              <a:t>     </a:t>
            </a:r>
            <a:r>
              <a:rPr lang="en-US" dirty="0" smtClean="0">
                <a:latin typeface="Symbol" pitchFamily="18" charset="2"/>
              </a:rPr>
              <a:t></a:t>
            </a:r>
            <a:r>
              <a:rPr lang="en-US" dirty="0" smtClean="0"/>
              <a:t> </a:t>
            </a:r>
            <a:r>
              <a:rPr lang="en-US" i="1" dirty="0"/>
              <a:t>more room to store branch targets</a:t>
            </a:r>
          </a:p>
        </p:txBody>
      </p:sp>
      <p:sp>
        <p:nvSpPr>
          <p:cNvPr id="29" name="TextBox 28"/>
          <p:cNvSpPr txBox="1">
            <a:spLocks noChangeArrowheads="1"/>
          </p:cNvSpPr>
          <p:nvPr/>
        </p:nvSpPr>
        <p:spPr bwMode="auto">
          <a:xfrm>
            <a:off x="2668588" y="5740400"/>
            <a:ext cx="5000087" cy="400110"/>
          </a:xfrm>
          <a:prstGeom prst="rect">
            <a:avLst/>
          </a:prstGeom>
          <a:noFill/>
          <a:ln w="9525">
            <a:noFill/>
            <a:miter lim="800000"/>
            <a:headEnd/>
            <a:tailEnd/>
          </a:ln>
        </p:spPr>
        <p:txBody>
          <a:bodyPr wrap="none">
            <a:spAutoFit/>
          </a:bodyPr>
          <a:lstStyle/>
          <a:p>
            <a:r>
              <a:rPr lang="en-US" dirty="0">
                <a:solidFill>
                  <a:srgbClr val="FF0000"/>
                </a:solidFill>
                <a:latin typeface="Comic Sans MS" pitchFamily="66" charset="0"/>
              </a:rPr>
              <a:t>Even very small BTBs are very effective</a:t>
            </a:r>
          </a:p>
        </p:txBody>
      </p:sp>
      <p:sp>
        <p:nvSpPr>
          <p:cNvPr id="2" name="Date Placeholder 1"/>
          <p:cNvSpPr>
            <a:spLocks noGrp="1"/>
          </p:cNvSpPr>
          <p:nvPr>
            <p:ph type="dt" sz="half" idx="10"/>
          </p:nvPr>
        </p:nvSpPr>
        <p:spPr/>
        <p:txBody>
          <a:bodyPr/>
          <a:lstStyle/>
          <a:p>
            <a:pPr>
              <a:defRPr/>
            </a:pPr>
            <a:r>
              <a:rPr lang="en-US" altLang="zh-CN" smtClean="0"/>
              <a:t>1/11/2013</a:t>
            </a:r>
            <a:endParaRPr lang="en-US" dirty="0"/>
          </a:p>
        </p:txBody>
      </p:sp>
      <p:sp>
        <p:nvSpPr>
          <p:cNvPr id="3" name="Footer Placeholder 2"/>
          <p:cNvSpPr>
            <a:spLocks noGrp="1"/>
          </p:cNvSpPr>
          <p:nvPr>
            <p:ph type="ftr" sz="quarter" idx="12"/>
          </p:nvPr>
        </p:nvSpPr>
        <p:spPr/>
        <p:txBody>
          <a:bodyPr/>
          <a:lstStyle/>
          <a:p>
            <a:pPr>
              <a:defRPr/>
            </a:pPr>
            <a:r>
              <a:rPr lang="en-US" smtClean="0"/>
              <a:t>Bluespec at Beihang</a:t>
            </a:r>
            <a:endParaRPr lang="en-US" dirty="0"/>
          </a:p>
        </p:txBody>
      </p:sp>
      <p:sp>
        <p:nvSpPr>
          <p:cNvPr id="5" name="Slide Number Placeholder 4"/>
          <p:cNvSpPr>
            <a:spLocks noGrp="1"/>
          </p:cNvSpPr>
          <p:nvPr>
            <p:ph type="sldNum" sz="quarter" idx="11"/>
          </p:nvPr>
        </p:nvSpPr>
        <p:spPr/>
        <p:txBody>
          <a:bodyPr/>
          <a:lstStyle/>
          <a:p>
            <a:pPr>
              <a:defRPr/>
            </a:pPr>
            <a:r>
              <a:rPr lang="en-US" smtClean="0"/>
              <a:t>L15-</a:t>
            </a:r>
            <a:fld id="{BE49CFAA-92BB-45AE-A2AC-2CF4188AC6C8}" type="slidenum">
              <a:rPr lang="en-US" smtClean="0"/>
              <a:pPr>
                <a:defRPr/>
              </a:pPr>
              <a:t>11</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smtClean="0"/>
              <a:t>Observations</a:t>
            </a:r>
          </a:p>
        </p:txBody>
      </p:sp>
      <p:sp>
        <p:nvSpPr>
          <p:cNvPr id="3" name="Content Placeholder 2" descr="Rectangle: Click to edit Master text styles&#10;Second level&#10;Third level&#10;Fourth level&#10;Fifth level"/>
          <p:cNvSpPr>
            <a:spLocks noGrp="1"/>
          </p:cNvSpPr>
          <p:nvPr>
            <p:ph idx="1"/>
          </p:nvPr>
        </p:nvSpPr>
        <p:spPr>
          <a:xfrm>
            <a:off x="550863" y="1511300"/>
            <a:ext cx="7986712" cy="4783138"/>
          </a:xfrm>
        </p:spPr>
        <p:txBody>
          <a:bodyPr/>
          <a:lstStyle/>
          <a:p>
            <a:r>
              <a:rPr lang="en-US" sz="2400" dirty="0" smtClean="0"/>
              <a:t>Branch prediction’s importance grows with the instruction capacity of a processor pipeline</a:t>
            </a:r>
          </a:p>
          <a:p>
            <a:r>
              <a:rPr lang="en-US" sz="2400" dirty="0" smtClean="0"/>
              <a:t>Processors often use more than one prediction scheme</a:t>
            </a:r>
          </a:p>
          <a:p>
            <a:r>
              <a:rPr lang="en-US" sz="2400" dirty="0" smtClean="0"/>
              <a:t>It is usually easy to understand the data structures required to implement a  particular scheme</a:t>
            </a:r>
          </a:p>
          <a:p>
            <a:r>
              <a:rPr lang="en-US" sz="2400" dirty="0" smtClean="0"/>
              <a:t>It takes considerably more effort to understand how a particular scheme with its lookup and updates is integrated in the pipeline and how various schemes interact with each other</a:t>
            </a:r>
          </a:p>
        </p:txBody>
      </p:sp>
      <p:sp>
        <p:nvSpPr>
          <p:cNvPr id="8" name="Date Placeholder 7"/>
          <p:cNvSpPr>
            <a:spLocks noGrp="1"/>
          </p:cNvSpPr>
          <p:nvPr>
            <p:ph type="dt" sz="half" idx="10"/>
          </p:nvPr>
        </p:nvSpPr>
        <p:spPr/>
        <p:txBody>
          <a:bodyPr/>
          <a:lstStyle/>
          <a:p>
            <a:pPr>
              <a:defRPr/>
            </a:pPr>
            <a:r>
              <a:rPr lang="en-US" altLang="zh-CN" smtClean="0"/>
              <a:t>1/11/2013</a:t>
            </a:r>
            <a:endParaRPr lang="en-US" dirty="0"/>
          </a:p>
        </p:txBody>
      </p:sp>
      <p:sp>
        <p:nvSpPr>
          <p:cNvPr id="9" name="Slide Number Placeholder 8"/>
          <p:cNvSpPr>
            <a:spLocks noGrp="1"/>
          </p:cNvSpPr>
          <p:nvPr>
            <p:ph type="sldNum" sz="quarter" idx="11"/>
          </p:nvPr>
        </p:nvSpPr>
        <p:spPr/>
        <p:txBody>
          <a:bodyPr/>
          <a:lstStyle/>
          <a:p>
            <a:pPr>
              <a:defRPr/>
            </a:pPr>
            <a:fld id="{BE49CFAA-92BB-45AE-A2AC-2CF4188AC6C8}" type="slidenum">
              <a:rPr lang="en-US" smtClean="0"/>
              <a:pPr>
                <a:defRPr/>
              </a:pPr>
              <a:t>12</a:t>
            </a:fld>
            <a:endParaRPr lang="en-US" dirty="0"/>
          </a:p>
        </p:txBody>
      </p:sp>
      <p:sp>
        <p:nvSpPr>
          <p:cNvPr id="10" name="Footer Placeholder 9"/>
          <p:cNvSpPr>
            <a:spLocks noGrp="1"/>
          </p:cNvSpPr>
          <p:nvPr>
            <p:ph type="ftr" sz="quarter" idx="12"/>
          </p:nvPr>
        </p:nvSpPr>
        <p:spPr/>
        <p:txBody>
          <a:bodyPr/>
          <a:lstStyle/>
          <a:p>
            <a:pPr>
              <a:defRPr/>
            </a:pPr>
            <a:r>
              <a:rPr lang="en-US" smtClean="0"/>
              <a:t>Bluespec at Beihang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smtClean="0"/>
              <a:t>Plan</a:t>
            </a:r>
          </a:p>
        </p:txBody>
      </p:sp>
      <p:sp>
        <p:nvSpPr>
          <p:cNvPr id="25602" name="Content Placeholder 2" descr="Rectangle: Click to edit Master text styles&#10;Second level&#10;Third level&#10;Fourth level&#10;Fifth level"/>
          <p:cNvSpPr>
            <a:spLocks noGrp="1"/>
          </p:cNvSpPr>
          <p:nvPr>
            <p:ph idx="1"/>
          </p:nvPr>
        </p:nvSpPr>
        <p:spPr>
          <a:xfrm>
            <a:off x="604838" y="1533525"/>
            <a:ext cx="8081962" cy="4114800"/>
          </a:xfrm>
        </p:spPr>
        <p:txBody>
          <a:bodyPr/>
          <a:lstStyle/>
          <a:p>
            <a:r>
              <a:rPr lang="en-US" sz="2400" dirty="0" smtClean="0"/>
              <a:t>Begin with a simple 2-stage pipeline and integrate a simple BTB scheme in it</a:t>
            </a:r>
          </a:p>
          <a:p>
            <a:endParaRPr lang="en-US" sz="2400" dirty="0" smtClean="0"/>
          </a:p>
          <a:p>
            <a:r>
              <a:rPr lang="en-US" sz="2400" dirty="0" smtClean="0"/>
              <a:t>Extend the design to a multistage pipeline and integrate at least one more predictor, say BHT, in the pipeline</a:t>
            </a:r>
          </a:p>
        </p:txBody>
      </p:sp>
      <p:sp>
        <p:nvSpPr>
          <p:cNvPr id="7" name="TextBox 6"/>
          <p:cNvSpPr txBox="1">
            <a:spLocks noChangeArrowheads="1"/>
          </p:cNvSpPr>
          <p:nvPr/>
        </p:nvSpPr>
        <p:spPr bwMode="auto">
          <a:xfrm>
            <a:off x="2541588" y="4572000"/>
            <a:ext cx="5975350" cy="708025"/>
          </a:xfrm>
          <a:prstGeom prst="rect">
            <a:avLst/>
          </a:prstGeom>
          <a:noFill/>
          <a:ln w="9525">
            <a:noFill/>
            <a:miter lim="800000"/>
            <a:headEnd/>
            <a:tailEnd/>
          </a:ln>
        </p:spPr>
        <p:txBody>
          <a:bodyPr>
            <a:spAutoFit/>
          </a:bodyPr>
          <a:lstStyle/>
          <a:p>
            <a:r>
              <a:rPr lang="en-US" i="1"/>
              <a:t>revisit the simple two-stage pipeline without branch prediction</a:t>
            </a:r>
          </a:p>
        </p:txBody>
      </p:sp>
      <p:sp>
        <p:nvSpPr>
          <p:cNvPr id="9" name="Date Placeholder 8"/>
          <p:cNvSpPr>
            <a:spLocks noGrp="1"/>
          </p:cNvSpPr>
          <p:nvPr>
            <p:ph type="dt" sz="half" idx="10"/>
          </p:nvPr>
        </p:nvSpPr>
        <p:spPr/>
        <p:txBody>
          <a:bodyPr/>
          <a:lstStyle/>
          <a:p>
            <a:pPr>
              <a:defRPr/>
            </a:pPr>
            <a:r>
              <a:rPr lang="en-US" altLang="zh-CN" smtClean="0"/>
              <a:t>1/11/2013</a:t>
            </a:r>
            <a:endParaRPr lang="en-US" dirty="0"/>
          </a:p>
        </p:txBody>
      </p:sp>
      <p:sp>
        <p:nvSpPr>
          <p:cNvPr id="10" name="Slide Number Placeholder 9"/>
          <p:cNvSpPr>
            <a:spLocks noGrp="1"/>
          </p:cNvSpPr>
          <p:nvPr>
            <p:ph type="sldNum" sz="quarter" idx="11"/>
          </p:nvPr>
        </p:nvSpPr>
        <p:spPr/>
        <p:txBody>
          <a:bodyPr/>
          <a:lstStyle/>
          <a:p>
            <a:pPr>
              <a:defRPr/>
            </a:pPr>
            <a:fld id="{BE49CFAA-92BB-45AE-A2AC-2CF4188AC6C8}" type="slidenum">
              <a:rPr lang="en-US" smtClean="0"/>
              <a:pPr>
                <a:defRPr/>
              </a:pPr>
              <a:t>13</a:t>
            </a:fld>
            <a:endParaRPr lang="en-US" dirty="0"/>
          </a:p>
        </p:txBody>
      </p:sp>
      <p:sp>
        <p:nvSpPr>
          <p:cNvPr id="11" name="Footer Placeholder 10"/>
          <p:cNvSpPr>
            <a:spLocks noGrp="1"/>
          </p:cNvSpPr>
          <p:nvPr>
            <p:ph type="ftr" sz="quarter" idx="12"/>
          </p:nvPr>
        </p:nvSpPr>
        <p:spPr/>
        <p:txBody>
          <a:bodyPr/>
          <a:lstStyle/>
          <a:p>
            <a:pPr>
              <a:defRPr/>
            </a:pPr>
            <a:r>
              <a:rPr lang="en-US" smtClean="0"/>
              <a:t>Bluespec at Beihang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4"/>
          <p:cNvSpPr>
            <a:spLocks noGrp="1" noChangeArrowheads="1"/>
          </p:cNvSpPr>
          <p:nvPr>
            <p:ph type="title" idx="4294967295"/>
          </p:nvPr>
        </p:nvSpPr>
        <p:spPr/>
        <p:txBody>
          <a:bodyPr/>
          <a:lstStyle/>
          <a:p>
            <a:pPr eaLnBrk="1" hangingPunct="1"/>
            <a:r>
              <a:rPr lang="en-US" smtClean="0"/>
              <a:t>2-Stage-DH pipeline</a:t>
            </a:r>
            <a:br>
              <a:rPr lang="en-US" smtClean="0"/>
            </a:br>
            <a:r>
              <a:rPr lang="en-US" sz="2400" smtClean="0"/>
              <a:t>without Branch Predictor</a:t>
            </a:r>
            <a:endParaRPr lang="en-US" smtClean="0"/>
          </a:p>
        </p:txBody>
      </p:sp>
      <p:sp>
        <p:nvSpPr>
          <p:cNvPr id="55298" name="Rectangle 17"/>
          <p:cNvSpPr>
            <a:spLocks noChangeArrowheads="1"/>
          </p:cNvSpPr>
          <p:nvPr/>
        </p:nvSpPr>
        <p:spPr bwMode="auto">
          <a:xfrm>
            <a:off x="1074738" y="3344863"/>
            <a:ext cx="452437" cy="944562"/>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defRPr/>
            </a:pPr>
            <a:r>
              <a:rPr lang="en-US"/>
              <a:t>PC</a:t>
            </a:r>
          </a:p>
        </p:txBody>
      </p:sp>
      <p:sp>
        <p:nvSpPr>
          <p:cNvPr id="55299" name="Rectangle 17"/>
          <p:cNvSpPr>
            <a:spLocks noChangeArrowheads="1"/>
          </p:cNvSpPr>
          <p:nvPr/>
        </p:nvSpPr>
        <p:spPr bwMode="auto">
          <a:xfrm>
            <a:off x="1538288" y="4879975"/>
            <a:ext cx="1101725" cy="944563"/>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defRPr/>
            </a:pPr>
            <a:r>
              <a:rPr lang="en-US"/>
              <a:t>Inst</a:t>
            </a:r>
          </a:p>
          <a:p>
            <a:pPr algn="ctr">
              <a:lnSpc>
                <a:spcPct val="90000"/>
              </a:lnSpc>
              <a:spcBef>
                <a:spcPct val="25000"/>
              </a:spcBef>
              <a:buClr>
                <a:schemeClr val="bg1"/>
              </a:buClr>
              <a:buSzPct val="100000"/>
              <a:buFont typeface="Wingdings" pitchFamily="2" charset="2"/>
              <a:buNone/>
              <a:defRPr/>
            </a:pPr>
            <a:r>
              <a:rPr lang="en-US"/>
              <a:t>Memory</a:t>
            </a:r>
          </a:p>
        </p:txBody>
      </p:sp>
      <p:sp>
        <p:nvSpPr>
          <p:cNvPr id="26628" name="Rectangle 17"/>
          <p:cNvSpPr>
            <a:spLocks noChangeArrowheads="1"/>
          </p:cNvSpPr>
          <p:nvPr/>
        </p:nvSpPr>
        <p:spPr bwMode="auto">
          <a:xfrm>
            <a:off x="2752725" y="3354388"/>
            <a:ext cx="1101725" cy="944562"/>
          </a:xfrm>
          <a:prstGeom prst="rect">
            <a:avLst/>
          </a:prstGeom>
          <a:no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a:t>Decode</a:t>
            </a:r>
          </a:p>
        </p:txBody>
      </p:sp>
      <p:sp>
        <p:nvSpPr>
          <p:cNvPr id="55301" name="Rectangle 17"/>
          <p:cNvSpPr>
            <a:spLocks noChangeArrowheads="1"/>
          </p:cNvSpPr>
          <p:nvPr/>
        </p:nvSpPr>
        <p:spPr bwMode="auto">
          <a:xfrm>
            <a:off x="3956050" y="2027238"/>
            <a:ext cx="4217988" cy="711200"/>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defRPr/>
            </a:pPr>
            <a:r>
              <a:rPr lang="en-US"/>
              <a:t>Register File</a:t>
            </a:r>
          </a:p>
        </p:txBody>
      </p:sp>
      <p:sp>
        <p:nvSpPr>
          <p:cNvPr id="26630" name="Rectangle 17"/>
          <p:cNvSpPr>
            <a:spLocks noChangeArrowheads="1"/>
          </p:cNvSpPr>
          <p:nvPr/>
        </p:nvSpPr>
        <p:spPr bwMode="auto">
          <a:xfrm>
            <a:off x="5967413" y="3348038"/>
            <a:ext cx="1101725" cy="944562"/>
          </a:xfrm>
          <a:prstGeom prst="rect">
            <a:avLst/>
          </a:prstGeom>
          <a:no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a:t>Execute</a:t>
            </a:r>
          </a:p>
        </p:txBody>
      </p:sp>
      <p:sp>
        <p:nvSpPr>
          <p:cNvPr id="55303" name="Rectangle 17"/>
          <p:cNvSpPr>
            <a:spLocks noChangeArrowheads="1"/>
          </p:cNvSpPr>
          <p:nvPr/>
        </p:nvSpPr>
        <p:spPr bwMode="auto">
          <a:xfrm>
            <a:off x="7065963" y="4851400"/>
            <a:ext cx="1101725" cy="944563"/>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defRPr/>
            </a:pPr>
            <a:r>
              <a:rPr lang="en-US"/>
              <a:t>Data</a:t>
            </a:r>
          </a:p>
          <a:p>
            <a:pPr algn="ctr">
              <a:lnSpc>
                <a:spcPct val="90000"/>
              </a:lnSpc>
              <a:spcBef>
                <a:spcPct val="25000"/>
              </a:spcBef>
              <a:buClr>
                <a:schemeClr val="bg1"/>
              </a:buClr>
              <a:buSzPct val="100000"/>
              <a:buFont typeface="Wingdings" pitchFamily="2" charset="2"/>
              <a:buNone/>
              <a:defRPr/>
            </a:pPr>
            <a:r>
              <a:rPr lang="en-US"/>
              <a:t>Memory</a:t>
            </a:r>
          </a:p>
        </p:txBody>
      </p:sp>
      <p:sp>
        <p:nvSpPr>
          <p:cNvPr id="26632" name="Line 8"/>
          <p:cNvSpPr>
            <a:spLocks noChangeShapeType="1"/>
          </p:cNvSpPr>
          <p:nvPr/>
        </p:nvSpPr>
        <p:spPr bwMode="auto">
          <a:xfrm flipV="1">
            <a:off x="3854450" y="4233863"/>
            <a:ext cx="1042988" cy="0"/>
          </a:xfrm>
          <a:prstGeom prst="line">
            <a:avLst/>
          </a:prstGeom>
          <a:noFill/>
          <a:ln w="25400">
            <a:solidFill>
              <a:schemeClr val="tx1"/>
            </a:solidFill>
            <a:round/>
            <a:headEnd/>
            <a:tailEnd type="triangle" w="lg" len="lg"/>
          </a:ln>
        </p:spPr>
        <p:txBody>
          <a:bodyPr/>
          <a:lstStyle/>
          <a:p>
            <a:endParaRPr lang="en-US"/>
          </a:p>
        </p:txBody>
      </p:sp>
      <p:sp>
        <p:nvSpPr>
          <p:cNvPr id="26633" name="Line 8"/>
          <p:cNvSpPr>
            <a:spLocks noChangeShapeType="1"/>
          </p:cNvSpPr>
          <p:nvPr/>
        </p:nvSpPr>
        <p:spPr bwMode="auto">
          <a:xfrm>
            <a:off x="4603750" y="3937000"/>
            <a:ext cx="292100" cy="0"/>
          </a:xfrm>
          <a:prstGeom prst="line">
            <a:avLst/>
          </a:prstGeom>
          <a:noFill/>
          <a:ln w="25400">
            <a:solidFill>
              <a:schemeClr val="tx1"/>
            </a:solidFill>
            <a:round/>
            <a:headEnd/>
            <a:tailEnd type="triangle" w="lg" len="lg"/>
          </a:ln>
        </p:spPr>
        <p:txBody>
          <a:bodyPr/>
          <a:lstStyle/>
          <a:p>
            <a:endParaRPr lang="en-US"/>
          </a:p>
        </p:txBody>
      </p:sp>
      <p:sp>
        <p:nvSpPr>
          <p:cNvPr id="26634" name="Line 8"/>
          <p:cNvSpPr>
            <a:spLocks noChangeShapeType="1"/>
          </p:cNvSpPr>
          <p:nvPr/>
        </p:nvSpPr>
        <p:spPr bwMode="auto">
          <a:xfrm>
            <a:off x="4445000" y="4084638"/>
            <a:ext cx="457200" cy="0"/>
          </a:xfrm>
          <a:prstGeom prst="line">
            <a:avLst/>
          </a:prstGeom>
          <a:noFill/>
          <a:ln w="25400">
            <a:solidFill>
              <a:schemeClr val="tx1"/>
            </a:solidFill>
            <a:round/>
            <a:headEnd/>
            <a:tailEnd type="triangle" w="lg" len="lg"/>
          </a:ln>
        </p:spPr>
        <p:txBody>
          <a:bodyPr/>
          <a:lstStyle/>
          <a:p>
            <a:endParaRPr lang="en-US"/>
          </a:p>
        </p:txBody>
      </p:sp>
      <p:sp>
        <p:nvSpPr>
          <p:cNvPr id="26635" name="Line 14"/>
          <p:cNvSpPr>
            <a:spLocks noChangeShapeType="1"/>
          </p:cNvSpPr>
          <p:nvPr/>
        </p:nvSpPr>
        <p:spPr bwMode="auto">
          <a:xfrm flipH="1" flipV="1">
            <a:off x="4603750" y="2722563"/>
            <a:ext cx="9525" cy="1206500"/>
          </a:xfrm>
          <a:prstGeom prst="line">
            <a:avLst/>
          </a:prstGeom>
          <a:noFill/>
          <a:ln w="25400">
            <a:solidFill>
              <a:schemeClr val="tx1"/>
            </a:solidFill>
            <a:round/>
            <a:headEnd/>
            <a:tailEnd/>
          </a:ln>
        </p:spPr>
        <p:txBody>
          <a:bodyPr/>
          <a:lstStyle/>
          <a:p>
            <a:endParaRPr lang="en-US"/>
          </a:p>
        </p:txBody>
      </p:sp>
      <p:sp>
        <p:nvSpPr>
          <p:cNvPr id="26636" name="Line 15"/>
          <p:cNvSpPr>
            <a:spLocks noChangeShapeType="1"/>
          </p:cNvSpPr>
          <p:nvPr/>
        </p:nvSpPr>
        <p:spPr bwMode="auto">
          <a:xfrm flipV="1">
            <a:off x="4435475" y="2741613"/>
            <a:ext cx="0" cy="1341437"/>
          </a:xfrm>
          <a:prstGeom prst="line">
            <a:avLst/>
          </a:prstGeom>
          <a:noFill/>
          <a:ln w="25400">
            <a:solidFill>
              <a:schemeClr val="tx1"/>
            </a:solidFill>
            <a:round/>
            <a:headEnd/>
            <a:tailEnd/>
          </a:ln>
        </p:spPr>
        <p:txBody>
          <a:bodyPr/>
          <a:lstStyle/>
          <a:p>
            <a:endParaRPr lang="en-US"/>
          </a:p>
        </p:txBody>
      </p:sp>
      <p:sp>
        <p:nvSpPr>
          <p:cNvPr id="26637" name="Line 8"/>
          <p:cNvSpPr>
            <a:spLocks noChangeShapeType="1"/>
          </p:cNvSpPr>
          <p:nvPr/>
        </p:nvSpPr>
        <p:spPr bwMode="auto">
          <a:xfrm rot="5400000">
            <a:off x="1323975" y="4457701"/>
            <a:ext cx="841375" cy="0"/>
          </a:xfrm>
          <a:prstGeom prst="line">
            <a:avLst/>
          </a:prstGeom>
          <a:noFill/>
          <a:ln w="25400">
            <a:solidFill>
              <a:schemeClr val="tx1"/>
            </a:solidFill>
            <a:round/>
            <a:headEnd/>
            <a:tailEnd type="triangle" w="lg" len="lg"/>
          </a:ln>
        </p:spPr>
        <p:txBody>
          <a:bodyPr/>
          <a:lstStyle/>
          <a:p>
            <a:endParaRPr lang="en-US"/>
          </a:p>
        </p:txBody>
      </p:sp>
      <p:sp>
        <p:nvSpPr>
          <p:cNvPr id="26638" name="Line 8"/>
          <p:cNvSpPr>
            <a:spLocks noChangeShapeType="1"/>
          </p:cNvSpPr>
          <p:nvPr/>
        </p:nvSpPr>
        <p:spPr bwMode="auto">
          <a:xfrm rot="5400000">
            <a:off x="2015332" y="4541044"/>
            <a:ext cx="658812" cy="0"/>
          </a:xfrm>
          <a:prstGeom prst="line">
            <a:avLst/>
          </a:prstGeom>
          <a:noFill/>
          <a:ln w="25400">
            <a:solidFill>
              <a:schemeClr val="tx1"/>
            </a:solidFill>
            <a:round/>
            <a:headEnd/>
            <a:tailEnd type="none" w="lg" len="lg"/>
          </a:ln>
        </p:spPr>
        <p:txBody>
          <a:bodyPr/>
          <a:lstStyle/>
          <a:p>
            <a:endParaRPr lang="en-US"/>
          </a:p>
        </p:txBody>
      </p:sp>
      <p:sp>
        <p:nvSpPr>
          <p:cNvPr id="26639" name="Line 19"/>
          <p:cNvSpPr>
            <a:spLocks noChangeShapeType="1"/>
          </p:cNvSpPr>
          <p:nvPr/>
        </p:nvSpPr>
        <p:spPr bwMode="auto">
          <a:xfrm rot="16200000" flipV="1">
            <a:off x="2551907" y="4004468"/>
            <a:ext cx="0" cy="423863"/>
          </a:xfrm>
          <a:prstGeom prst="line">
            <a:avLst/>
          </a:prstGeom>
          <a:noFill/>
          <a:ln w="25400">
            <a:solidFill>
              <a:schemeClr val="tx1"/>
            </a:solidFill>
            <a:round/>
            <a:headEnd type="triangle" w="lg" len="lg"/>
            <a:tailEnd type="none" w="lg" len="lg"/>
          </a:ln>
        </p:spPr>
        <p:txBody>
          <a:bodyPr/>
          <a:lstStyle/>
          <a:p>
            <a:endParaRPr lang="en-US"/>
          </a:p>
        </p:txBody>
      </p:sp>
      <p:grpSp>
        <p:nvGrpSpPr>
          <p:cNvPr id="26640" name="Group 20"/>
          <p:cNvGrpSpPr>
            <a:grpSpLocks/>
          </p:cNvGrpSpPr>
          <p:nvPr/>
        </p:nvGrpSpPr>
        <p:grpSpPr bwMode="auto">
          <a:xfrm>
            <a:off x="7058025" y="4003675"/>
            <a:ext cx="247650" cy="841375"/>
            <a:chOff x="1707" y="2541"/>
            <a:chExt cx="156" cy="530"/>
          </a:xfrm>
        </p:grpSpPr>
        <p:sp>
          <p:nvSpPr>
            <p:cNvPr id="26703" name="Line 8"/>
            <p:cNvSpPr>
              <a:spLocks noChangeShapeType="1"/>
            </p:cNvSpPr>
            <p:nvPr/>
          </p:nvSpPr>
          <p:spPr bwMode="auto">
            <a:xfrm rot="16200000" flipH="1">
              <a:off x="1598" y="2806"/>
              <a:ext cx="530" cy="0"/>
            </a:xfrm>
            <a:prstGeom prst="line">
              <a:avLst/>
            </a:prstGeom>
            <a:noFill/>
            <a:ln w="25400">
              <a:solidFill>
                <a:schemeClr val="tx1"/>
              </a:solidFill>
              <a:round/>
              <a:headEnd/>
              <a:tailEnd type="triangle" w="lg" len="lg"/>
            </a:ln>
          </p:spPr>
          <p:txBody>
            <a:bodyPr/>
            <a:lstStyle/>
            <a:p>
              <a:endParaRPr lang="en-US"/>
            </a:p>
          </p:txBody>
        </p:sp>
        <p:sp>
          <p:nvSpPr>
            <p:cNvPr id="26704" name="Line 22"/>
            <p:cNvSpPr>
              <a:spLocks noChangeShapeType="1"/>
            </p:cNvSpPr>
            <p:nvPr/>
          </p:nvSpPr>
          <p:spPr bwMode="auto">
            <a:xfrm rot="5400000" flipH="1" flipV="1">
              <a:off x="1785" y="2466"/>
              <a:ext cx="0" cy="155"/>
            </a:xfrm>
            <a:prstGeom prst="line">
              <a:avLst/>
            </a:prstGeom>
            <a:noFill/>
            <a:ln w="25400">
              <a:solidFill>
                <a:schemeClr val="tx1"/>
              </a:solidFill>
              <a:round/>
              <a:headEnd/>
              <a:tailEnd/>
            </a:ln>
          </p:spPr>
          <p:txBody>
            <a:bodyPr/>
            <a:lstStyle/>
            <a:p>
              <a:endParaRPr lang="en-US"/>
            </a:p>
          </p:txBody>
        </p:sp>
      </p:grpSp>
      <p:sp>
        <p:nvSpPr>
          <p:cNvPr id="26641" name="Line 8"/>
          <p:cNvSpPr>
            <a:spLocks noChangeShapeType="1"/>
          </p:cNvSpPr>
          <p:nvPr/>
        </p:nvSpPr>
        <p:spPr bwMode="auto">
          <a:xfrm flipH="1">
            <a:off x="3849688" y="3514725"/>
            <a:ext cx="292100" cy="0"/>
          </a:xfrm>
          <a:prstGeom prst="line">
            <a:avLst/>
          </a:prstGeom>
          <a:noFill/>
          <a:ln w="25400">
            <a:solidFill>
              <a:schemeClr val="tx1"/>
            </a:solidFill>
            <a:round/>
            <a:headEnd/>
            <a:tailEnd type="none" w="lg" len="lg"/>
          </a:ln>
        </p:spPr>
        <p:txBody>
          <a:bodyPr/>
          <a:lstStyle/>
          <a:p>
            <a:endParaRPr lang="en-US"/>
          </a:p>
        </p:txBody>
      </p:sp>
      <p:sp>
        <p:nvSpPr>
          <p:cNvPr id="26642" name="Line 8"/>
          <p:cNvSpPr>
            <a:spLocks noChangeShapeType="1"/>
          </p:cNvSpPr>
          <p:nvPr/>
        </p:nvSpPr>
        <p:spPr bwMode="auto">
          <a:xfrm flipH="1">
            <a:off x="3843338" y="3700463"/>
            <a:ext cx="457200" cy="0"/>
          </a:xfrm>
          <a:prstGeom prst="line">
            <a:avLst/>
          </a:prstGeom>
          <a:noFill/>
          <a:ln w="25400">
            <a:solidFill>
              <a:schemeClr val="tx1"/>
            </a:solidFill>
            <a:round/>
            <a:headEnd/>
            <a:tailEnd type="none" w="lg" len="lg"/>
          </a:ln>
        </p:spPr>
        <p:txBody>
          <a:bodyPr/>
          <a:lstStyle/>
          <a:p>
            <a:endParaRPr lang="en-US"/>
          </a:p>
        </p:txBody>
      </p:sp>
      <p:sp>
        <p:nvSpPr>
          <p:cNvPr id="26643" name="Line 27"/>
          <p:cNvSpPr>
            <a:spLocks noChangeShapeType="1"/>
          </p:cNvSpPr>
          <p:nvPr/>
        </p:nvSpPr>
        <p:spPr bwMode="auto">
          <a:xfrm flipH="1" flipV="1">
            <a:off x="4132263" y="2741613"/>
            <a:ext cx="0" cy="776287"/>
          </a:xfrm>
          <a:prstGeom prst="line">
            <a:avLst/>
          </a:prstGeom>
          <a:noFill/>
          <a:ln w="25400">
            <a:solidFill>
              <a:schemeClr val="tx1"/>
            </a:solidFill>
            <a:round/>
            <a:headEnd/>
            <a:tailEnd type="triangle" w="lg" len="lg"/>
          </a:ln>
        </p:spPr>
        <p:txBody>
          <a:bodyPr/>
          <a:lstStyle/>
          <a:p>
            <a:endParaRPr lang="en-US"/>
          </a:p>
        </p:txBody>
      </p:sp>
      <p:sp>
        <p:nvSpPr>
          <p:cNvPr id="26644" name="Line 28"/>
          <p:cNvSpPr>
            <a:spLocks noChangeShapeType="1"/>
          </p:cNvSpPr>
          <p:nvPr/>
        </p:nvSpPr>
        <p:spPr bwMode="auto">
          <a:xfrm flipH="1" flipV="1">
            <a:off x="4291013" y="2738438"/>
            <a:ext cx="0" cy="950912"/>
          </a:xfrm>
          <a:prstGeom prst="line">
            <a:avLst/>
          </a:prstGeom>
          <a:noFill/>
          <a:ln w="25400">
            <a:solidFill>
              <a:schemeClr val="tx1"/>
            </a:solidFill>
            <a:round/>
            <a:headEnd/>
            <a:tailEnd type="triangle" w="lg" len="lg"/>
          </a:ln>
        </p:spPr>
        <p:txBody>
          <a:bodyPr/>
          <a:lstStyle/>
          <a:p>
            <a:endParaRPr lang="en-US"/>
          </a:p>
        </p:txBody>
      </p:sp>
      <p:sp>
        <p:nvSpPr>
          <p:cNvPr id="26645" name="AutoShape 10"/>
          <p:cNvSpPr>
            <a:spLocks noChangeArrowheads="1"/>
          </p:cNvSpPr>
          <p:nvPr/>
        </p:nvSpPr>
        <p:spPr bwMode="auto">
          <a:xfrm rot="10800000" flipH="1">
            <a:off x="7666038" y="3067050"/>
            <a:ext cx="561975" cy="230188"/>
          </a:xfrm>
          <a:prstGeom prst="flowChartManualOperation">
            <a:avLst/>
          </a:prstGeom>
          <a:solidFill>
            <a:schemeClr val="bg1"/>
          </a:solidFill>
          <a:ln w="25400">
            <a:solidFill>
              <a:schemeClr val="tx1"/>
            </a:solidFill>
            <a:miter lim="800000"/>
            <a:headEnd/>
            <a:tailEnd/>
          </a:ln>
        </p:spPr>
        <p:txBody>
          <a:bodyPr rot="10800000" wrap="none" anchor="ctr"/>
          <a:lstStyle/>
          <a:p>
            <a:pPr algn="ctr">
              <a:lnSpc>
                <a:spcPct val="90000"/>
              </a:lnSpc>
              <a:spcBef>
                <a:spcPct val="25000"/>
              </a:spcBef>
              <a:buClr>
                <a:schemeClr val="bg1"/>
              </a:buClr>
              <a:buSzPct val="100000"/>
              <a:buFont typeface="Wingdings" pitchFamily="2" charset="2"/>
              <a:buNone/>
            </a:pPr>
            <a:endParaRPr lang="en-US" sz="900"/>
          </a:p>
        </p:txBody>
      </p:sp>
      <p:sp>
        <p:nvSpPr>
          <p:cNvPr id="26646" name="Line 30"/>
          <p:cNvSpPr>
            <a:spLocks noChangeShapeType="1"/>
          </p:cNvSpPr>
          <p:nvPr/>
        </p:nvSpPr>
        <p:spPr bwMode="auto">
          <a:xfrm flipH="1" flipV="1">
            <a:off x="8032750" y="3289300"/>
            <a:ext cx="0" cy="1554163"/>
          </a:xfrm>
          <a:prstGeom prst="line">
            <a:avLst/>
          </a:prstGeom>
          <a:noFill/>
          <a:ln w="25400">
            <a:solidFill>
              <a:schemeClr val="tx1"/>
            </a:solidFill>
            <a:round/>
            <a:headEnd/>
            <a:tailEnd type="triangle" w="lg" len="lg"/>
          </a:ln>
        </p:spPr>
        <p:txBody>
          <a:bodyPr/>
          <a:lstStyle/>
          <a:p>
            <a:endParaRPr lang="en-US"/>
          </a:p>
        </p:txBody>
      </p:sp>
      <p:sp>
        <p:nvSpPr>
          <p:cNvPr id="26647" name="Line 31"/>
          <p:cNvSpPr>
            <a:spLocks noChangeShapeType="1"/>
          </p:cNvSpPr>
          <p:nvPr/>
        </p:nvSpPr>
        <p:spPr bwMode="auto">
          <a:xfrm flipH="1" flipV="1">
            <a:off x="7947025" y="2735263"/>
            <a:ext cx="0" cy="320675"/>
          </a:xfrm>
          <a:prstGeom prst="line">
            <a:avLst/>
          </a:prstGeom>
          <a:noFill/>
          <a:ln w="25400">
            <a:solidFill>
              <a:schemeClr val="tx1"/>
            </a:solidFill>
            <a:round/>
            <a:headEnd/>
            <a:tailEnd type="triangle" w="lg" len="lg"/>
          </a:ln>
        </p:spPr>
        <p:txBody>
          <a:bodyPr/>
          <a:lstStyle/>
          <a:p>
            <a:endParaRPr lang="en-US"/>
          </a:p>
        </p:txBody>
      </p:sp>
      <p:sp>
        <p:nvSpPr>
          <p:cNvPr id="26648" name="Line 8"/>
          <p:cNvSpPr>
            <a:spLocks noChangeShapeType="1"/>
          </p:cNvSpPr>
          <p:nvPr/>
        </p:nvSpPr>
        <p:spPr bwMode="auto">
          <a:xfrm flipH="1">
            <a:off x="7072313" y="3702050"/>
            <a:ext cx="457200" cy="0"/>
          </a:xfrm>
          <a:prstGeom prst="line">
            <a:avLst/>
          </a:prstGeom>
          <a:noFill/>
          <a:ln w="25400">
            <a:solidFill>
              <a:schemeClr val="tx1"/>
            </a:solidFill>
            <a:round/>
            <a:headEnd/>
            <a:tailEnd type="none" w="lg" len="lg"/>
          </a:ln>
        </p:spPr>
        <p:txBody>
          <a:bodyPr/>
          <a:lstStyle/>
          <a:p>
            <a:endParaRPr lang="en-US"/>
          </a:p>
        </p:txBody>
      </p:sp>
      <p:sp>
        <p:nvSpPr>
          <p:cNvPr id="26649" name="Line 33"/>
          <p:cNvSpPr>
            <a:spLocks noChangeShapeType="1"/>
          </p:cNvSpPr>
          <p:nvPr/>
        </p:nvSpPr>
        <p:spPr bwMode="auto">
          <a:xfrm flipH="1" flipV="1">
            <a:off x="7519988" y="2740025"/>
            <a:ext cx="0" cy="950913"/>
          </a:xfrm>
          <a:prstGeom prst="line">
            <a:avLst/>
          </a:prstGeom>
          <a:noFill/>
          <a:ln w="25400">
            <a:solidFill>
              <a:schemeClr val="tx1"/>
            </a:solidFill>
            <a:round/>
            <a:headEnd/>
            <a:tailEnd type="triangle" w="lg" len="lg"/>
          </a:ln>
        </p:spPr>
        <p:txBody>
          <a:bodyPr/>
          <a:lstStyle/>
          <a:p>
            <a:endParaRPr lang="en-US"/>
          </a:p>
        </p:txBody>
      </p:sp>
      <p:sp>
        <p:nvSpPr>
          <p:cNvPr id="26650" name="Line 8"/>
          <p:cNvSpPr>
            <a:spLocks noChangeShapeType="1"/>
          </p:cNvSpPr>
          <p:nvPr/>
        </p:nvSpPr>
        <p:spPr bwMode="auto">
          <a:xfrm flipH="1">
            <a:off x="7059613" y="3862388"/>
            <a:ext cx="776287" cy="0"/>
          </a:xfrm>
          <a:prstGeom prst="line">
            <a:avLst/>
          </a:prstGeom>
          <a:noFill/>
          <a:ln w="25400">
            <a:solidFill>
              <a:schemeClr val="tx1"/>
            </a:solidFill>
            <a:round/>
            <a:headEnd/>
            <a:tailEnd type="none" w="lg" len="lg"/>
          </a:ln>
        </p:spPr>
        <p:txBody>
          <a:bodyPr/>
          <a:lstStyle/>
          <a:p>
            <a:endParaRPr lang="en-US"/>
          </a:p>
        </p:txBody>
      </p:sp>
      <p:sp>
        <p:nvSpPr>
          <p:cNvPr id="26651" name="Line 35"/>
          <p:cNvSpPr>
            <a:spLocks noChangeShapeType="1"/>
          </p:cNvSpPr>
          <p:nvPr/>
        </p:nvSpPr>
        <p:spPr bwMode="auto">
          <a:xfrm flipH="1" flipV="1">
            <a:off x="7827963" y="3303588"/>
            <a:ext cx="0" cy="557212"/>
          </a:xfrm>
          <a:prstGeom prst="line">
            <a:avLst/>
          </a:prstGeom>
          <a:noFill/>
          <a:ln w="25400">
            <a:solidFill>
              <a:schemeClr val="tx1"/>
            </a:solidFill>
            <a:round/>
            <a:headEnd/>
            <a:tailEnd type="triangle" w="lg" len="lg"/>
          </a:ln>
        </p:spPr>
        <p:txBody>
          <a:bodyPr/>
          <a:lstStyle/>
          <a:p>
            <a:endParaRPr lang="en-US"/>
          </a:p>
        </p:txBody>
      </p:sp>
      <p:sp>
        <p:nvSpPr>
          <p:cNvPr id="26652" name="AutoShape 10"/>
          <p:cNvSpPr>
            <a:spLocks noChangeArrowheads="1"/>
          </p:cNvSpPr>
          <p:nvPr/>
        </p:nvSpPr>
        <p:spPr bwMode="auto">
          <a:xfrm rot="-5400000" flipH="1" flipV="1">
            <a:off x="1550194" y="3347244"/>
            <a:ext cx="561975" cy="230187"/>
          </a:xfrm>
          <a:prstGeom prst="flowChartManualOperation">
            <a:avLst/>
          </a:prstGeom>
          <a:solidFill>
            <a:schemeClr val="bg1"/>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endParaRPr lang="en-US" sz="900"/>
          </a:p>
        </p:txBody>
      </p:sp>
      <p:sp>
        <p:nvSpPr>
          <p:cNvPr id="26653" name="Line 40"/>
          <p:cNvSpPr>
            <a:spLocks noChangeShapeType="1"/>
          </p:cNvSpPr>
          <p:nvPr/>
        </p:nvSpPr>
        <p:spPr bwMode="auto">
          <a:xfrm rot="16200000" flipH="1">
            <a:off x="1621632" y="3359943"/>
            <a:ext cx="0" cy="201613"/>
          </a:xfrm>
          <a:prstGeom prst="line">
            <a:avLst/>
          </a:prstGeom>
          <a:noFill/>
          <a:ln w="25400">
            <a:solidFill>
              <a:schemeClr val="tx1"/>
            </a:solidFill>
            <a:round/>
            <a:headEnd type="triangle" w="lg" len="lg"/>
            <a:tailEnd type="none" w="lg" len="lg"/>
          </a:ln>
        </p:spPr>
        <p:txBody>
          <a:bodyPr/>
          <a:lstStyle/>
          <a:p>
            <a:endParaRPr lang="en-US"/>
          </a:p>
        </p:txBody>
      </p:sp>
      <p:sp>
        <p:nvSpPr>
          <p:cNvPr id="26654" name="Line 41"/>
          <p:cNvSpPr>
            <a:spLocks noChangeShapeType="1"/>
          </p:cNvSpPr>
          <p:nvPr/>
        </p:nvSpPr>
        <p:spPr bwMode="auto">
          <a:xfrm rot="-5400000">
            <a:off x="2086769" y="3479006"/>
            <a:ext cx="3175" cy="265113"/>
          </a:xfrm>
          <a:prstGeom prst="line">
            <a:avLst/>
          </a:prstGeom>
          <a:noFill/>
          <a:ln w="25400">
            <a:solidFill>
              <a:schemeClr val="tx1"/>
            </a:solidFill>
            <a:round/>
            <a:headEnd type="triangle" w="lg" len="lg"/>
            <a:tailEnd type="none" w="lg" len="lg"/>
          </a:ln>
        </p:spPr>
        <p:txBody>
          <a:bodyPr/>
          <a:lstStyle/>
          <a:p>
            <a:endParaRPr lang="en-US"/>
          </a:p>
        </p:txBody>
      </p:sp>
      <p:sp>
        <p:nvSpPr>
          <p:cNvPr id="26655" name="Line 45"/>
          <p:cNvSpPr>
            <a:spLocks noChangeShapeType="1"/>
          </p:cNvSpPr>
          <p:nvPr/>
        </p:nvSpPr>
        <p:spPr bwMode="auto">
          <a:xfrm rot="16200000" flipH="1">
            <a:off x="2035969" y="3251994"/>
            <a:ext cx="0" cy="182562"/>
          </a:xfrm>
          <a:prstGeom prst="line">
            <a:avLst/>
          </a:prstGeom>
          <a:noFill/>
          <a:ln w="25400">
            <a:solidFill>
              <a:schemeClr val="tx1"/>
            </a:solidFill>
            <a:round/>
            <a:headEnd type="triangle" w="lg" len="lg"/>
            <a:tailEnd type="none" w="lg" len="lg"/>
          </a:ln>
        </p:spPr>
        <p:txBody>
          <a:bodyPr/>
          <a:lstStyle/>
          <a:p>
            <a:endParaRPr lang="en-US"/>
          </a:p>
        </p:txBody>
      </p:sp>
      <p:sp>
        <p:nvSpPr>
          <p:cNvPr id="26656" name="Line 46"/>
          <p:cNvSpPr>
            <a:spLocks noChangeShapeType="1"/>
          </p:cNvSpPr>
          <p:nvPr/>
        </p:nvSpPr>
        <p:spPr bwMode="auto">
          <a:xfrm flipH="1" flipV="1">
            <a:off x="2133600" y="3051175"/>
            <a:ext cx="0" cy="311150"/>
          </a:xfrm>
          <a:prstGeom prst="line">
            <a:avLst/>
          </a:prstGeom>
          <a:noFill/>
          <a:ln w="25400">
            <a:solidFill>
              <a:schemeClr val="tx1"/>
            </a:solidFill>
            <a:round/>
            <a:headEnd/>
            <a:tailEnd type="none" w="lg" len="lg"/>
          </a:ln>
        </p:spPr>
        <p:txBody>
          <a:bodyPr/>
          <a:lstStyle/>
          <a:p>
            <a:endParaRPr lang="en-US"/>
          </a:p>
        </p:txBody>
      </p:sp>
      <p:sp>
        <p:nvSpPr>
          <p:cNvPr id="26657" name="Line 8"/>
          <p:cNvSpPr>
            <a:spLocks noChangeShapeType="1"/>
          </p:cNvSpPr>
          <p:nvPr/>
        </p:nvSpPr>
        <p:spPr bwMode="auto">
          <a:xfrm>
            <a:off x="5354638" y="4108450"/>
            <a:ext cx="628650" cy="0"/>
          </a:xfrm>
          <a:prstGeom prst="line">
            <a:avLst/>
          </a:prstGeom>
          <a:noFill/>
          <a:ln w="25400">
            <a:solidFill>
              <a:schemeClr val="tx1"/>
            </a:solidFill>
            <a:round/>
            <a:headEnd/>
            <a:tailEnd type="triangle" w="lg" len="lg"/>
          </a:ln>
        </p:spPr>
        <p:txBody>
          <a:bodyPr/>
          <a:lstStyle/>
          <a:p>
            <a:endParaRPr lang="en-US"/>
          </a:p>
        </p:txBody>
      </p:sp>
      <p:sp>
        <p:nvSpPr>
          <p:cNvPr id="26658" name="AutoShape 52"/>
          <p:cNvSpPr>
            <a:spLocks noChangeArrowheads="1"/>
          </p:cNvSpPr>
          <p:nvPr/>
        </p:nvSpPr>
        <p:spPr bwMode="auto">
          <a:xfrm>
            <a:off x="1168400" y="4122738"/>
            <a:ext cx="255588" cy="161925"/>
          </a:xfrm>
          <a:prstGeom prst="triangle">
            <a:avLst>
              <a:gd name="adj" fmla="val 50000"/>
            </a:avLst>
          </a:prstGeom>
          <a:noFill/>
          <a:ln w="25400">
            <a:solidFill>
              <a:schemeClr val="tx1"/>
            </a:solidFill>
            <a:miter lim="800000"/>
            <a:headEnd/>
            <a:tailEnd/>
          </a:ln>
        </p:spPr>
        <p:txBody>
          <a:bodyPr wrap="none" anchor="ctr"/>
          <a:lstStyle/>
          <a:p>
            <a:pPr>
              <a:lnSpc>
                <a:spcPct val="90000"/>
              </a:lnSpc>
              <a:spcBef>
                <a:spcPct val="25000"/>
              </a:spcBef>
              <a:buClr>
                <a:schemeClr val="bg1"/>
              </a:buClr>
              <a:buSzPct val="100000"/>
              <a:buFont typeface="Wingdings" pitchFamily="2" charset="2"/>
              <a:buNone/>
            </a:pPr>
            <a:endParaRPr lang="en-US"/>
          </a:p>
        </p:txBody>
      </p:sp>
      <p:grpSp>
        <p:nvGrpSpPr>
          <p:cNvPr id="26659" name="Group 79"/>
          <p:cNvGrpSpPr>
            <a:grpSpLocks/>
          </p:cNvGrpSpPr>
          <p:nvPr/>
        </p:nvGrpSpPr>
        <p:grpSpPr bwMode="auto">
          <a:xfrm>
            <a:off x="4900613" y="3840163"/>
            <a:ext cx="452437" cy="933450"/>
            <a:chOff x="135" y="3229"/>
            <a:chExt cx="285" cy="588"/>
          </a:xfrm>
        </p:grpSpPr>
        <p:sp>
          <p:nvSpPr>
            <p:cNvPr id="26701" name="Rectangle 17"/>
            <p:cNvSpPr>
              <a:spLocks noChangeArrowheads="1"/>
            </p:cNvSpPr>
            <p:nvPr/>
          </p:nvSpPr>
          <p:spPr bwMode="auto">
            <a:xfrm>
              <a:off x="135" y="3229"/>
              <a:ext cx="285" cy="588"/>
            </a:xfrm>
            <a:prstGeom prst="rect">
              <a:avLst/>
            </a:prstGeom>
            <a:solidFill>
              <a:srgbClr val="FFC000"/>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600"/>
                <a:t>itr</a:t>
              </a:r>
            </a:p>
          </p:txBody>
        </p:sp>
        <p:sp>
          <p:nvSpPr>
            <p:cNvPr id="26702" name="AutoShape 53"/>
            <p:cNvSpPr>
              <a:spLocks noChangeArrowheads="1"/>
            </p:cNvSpPr>
            <p:nvPr/>
          </p:nvSpPr>
          <p:spPr bwMode="auto">
            <a:xfrm>
              <a:off x="202" y="3710"/>
              <a:ext cx="161" cy="102"/>
            </a:xfrm>
            <a:prstGeom prst="triangle">
              <a:avLst>
                <a:gd name="adj" fmla="val 50000"/>
              </a:avLst>
            </a:prstGeom>
            <a:noFill/>
            <a:ln w="25400">
              <a:solidFill>
                <a:schemeClr val="tx1"/>
              </a:solidFill>
              <a:miter lim="800000"/>
              <a:headEnd/>
              <a:tailEnd/>
            </a:ln>
          </p:spPr>
          <p:txBody>
            <a:bodyPr wrap="none" anchor="ctr"/>
            <a:lstStyle/>
            <a:p>
              <a:pPr>
                <a:lnSpc>
                  <a:spcPct val="90000"/>
                </a:lnSpc>
                <a:spcBef>
                  <a:spcPct val="25000"/>
                </a:spcBef>
                <a:buClr>
                  <a:schemeClr val="bg1"/>
                </a:buClr>
                <a:buSzPct val="100000"/>
                <a:buFont typeface="Wingdings" pitchFamily="2" charset="2"/>
                <a:buNone/>
              </a:pPr>
              <a:endParaRPr lang="en-US"/>
            </a:p>
          </p:txBody>
        </p:sp>
      </p:grpSp>
      <p:grpSp>
        <p:nvGrpSpPr>
          <p:cNvPr id="26660" name="Group 20"/>
          <p:cNvGrpSpPr>
            <a:grpSpLocks/>
          </p:cNvGrpSpPr>
          <p:nvPr/>
        </p:nvGrpSpPr>
        <p:grpSpPr bwMode="auto">
          <a:xfrm rot="5400000" flipH="1">
            <a:off x="1638300" y="2559050"/>
            <a:ext cx="395288" cy="598488"/>
            <a:chOff x="1707" y="2541"/>
            <a:chExt cx="156" cy="530"/>
          </a:xfrm>
        </p:grpSpPr>
        <p:sp>
          <p:nvSpPr>
            <p:cNvPr id="26699" name="Line 8"/>
            <p:cNvSpPr>
              <a:spLocks noChangeShapeType="1"/>
            </p:cNvSpPr>
            <p:nvPr/>
          </p:nvSpPr>
          <p:spPr bwMode="auto">
            <a:xfrm rot="16200000" flipH="1">
              <a:off x="1598" y="2806"/>
              <a:ext cx="530" cy="0"/>
            </a:xfrm>
            <a:prstGeom prst="line">
              <a:avLst/>
            </a:prstGeom>
            <a:noFill/>
            <a:ln w="25400">
              <a:solidFill>
                <a:schemeClr val="tx1"/>
              </a:solidFill>
              <a:round/>
              <a:headEnd/>
              <a:tailEnd type="triangle" w="lg" len="lg"/>
            </a:ln>
          </p:spPr>
          <p:txBody>
            <a:bodyPr/>
            <a:lstStyle/>
            <a:p>
              <a:endParaRPr lang="en-US"/>
            </a:p>
          </p:txBody>
        </p:sp>
        <p:sp>
          <p:nvSpPr>
            <p:cNvPr id="26700" name="Line 22"/>
            <p:cNvSpPr>
              <a:spLocks noChangeShapeType="1"/>
            </p:cNvSpPr>
            <p:nvPr/>
          </p:nvSpPr>
          <p:spPr bwMode="auto">
            <a:xfrm rot="5400000" flipH="1" flipV="1">
              <a:off x="1785" y="2466"/>
              <a:ext cx="0" cy="155"/>
            </a:xfrm>
            <a:prstGeom prst="line">
              <a:avLst/>
            </a:prstGeom>
            <a:noFill/>
            <a:ln w="25400">
              <a:solidFill>
                <a:schemeClr val="tx1"/>
              </a:solidFill>
              <a:round/>
              <a:headEnd/>
              <a:tailEnd/>
            </a:ln>
          </p:spPr>
          <p:txBody>
            <a:bodyPr/>
            <a:lstStyle/>
            <a:p>
              <a:endParaRPr lang="en-US"/>
            </a:p>
          </p:txBody>
        </p:sp>
      </p:grpSp>
      <p:grpSp>
        <p:nvGrpSpPr>
          <p:cNvPr id="26661" name="Group 78"/>
          <p:cNvGrpSpPr>
            <a:grpSpLocks/>
          </p:cNvGrpSpPr>
          <p:nvPr/>
        </p:nvGrpSpPr>
        <p:grpSpPr bwMode="auto">
          <a:xfrm>
            <a:off x="4894263" y="2814638"/>
            <a:ext cx="452437" cy="933450"/>
            <a:chOff x="137" y="2595"/>
            <a:chExt cx="285" cy="588"/>
          </a:xfrm>
        </p:grpSpPr>
        <p:sp>
          <p:nvSpPr>
            <p:cNvPr id="26697" name="Rectangle 17"/>
            <p:cNvSpPr>
              <a:spLocks noChangeArrowheads="1"/>
            </p:cNvSpPr>
            <p:nvPr/>
          </p:nvSpPr>
          <p:spPr bwMode="auto">
            <a:xfrm flipV="1">
              <a:off x="137" y="2595"/>
              <a:ext cx="285" cy="588"/>
            </a:xfrm>
            <a:prstGeom prst="rect">
              <a:avLst/>
            </a:prstGeom>
            <a:solidFill>
              <a:srgbClr val="FFC000"/>
            </a:solidFill>
            <a:ln w="25400">
              <a:solidFill>
                <a:schemeClr val="tx1"/>
              </a:solidFill>
              <a:miter lim="800000"/>
              <a:headEnd/>
              <a:tailEnd/>
            </a:ln>
          </p:spPr>
          <p:txBody>
            <a:bodyPr vert="eaVert" wrap="none" anchor="ctr"/>
            <a:lstStyle/>
            <a:p>
              <a:pPr algn="ctr">
                <a:lnSpc>
                  <a:spcPct val="90000"/>
                </a:lnSpc>
                <a:spcBef>
                  <a:spcPct val="25000"/>
                </a:spcBef>
                <a:buClr>
                  <a:schemeClr val="bg1"/>
                </a:buClr>
                <a:buSzPct val="100000"/>
                <a:buFont typeface="Wingdings" pitchFamily="2" charset="2"/>
                <a:buNone/>
              </a:pPr>
              <a:r>
                <a:rPr lang="en-US" sz="1400"/>
                <a:t>  nextPC</a:t>
              </a:r>
            </a:p>
          </p:txBody>
        </p:sp>
        <p:sp>
          <p:nvSpPr>
            <p:cNvPr id="26698" name="AutoShape 53"/>
            <p:cNvSpPr>
              <a:spLocks noChangeArrowheads="1"/>
            </p:cNvSpPr>
            <p:nvPr/>
          </p:nvSpPr>
          <p:spPr bwMode="auto">
            <a:xfrm>
              <a:off x="204" y="3069"/>
              <a:ext cx="161" cy="102"/>
            </a:xfrm>
            <a:prstGeom prst="triangle">
              <a:avLst>
                <a:gd name="adj" fmla="val 50000"/>
              </a:avLst>
            </a:prstGeom>
            <a:noFill/>
            <a:ln w="25400">
              <a:solidFill>
                <a:schemeClr val="tx1"/>
              </a:solidFill>
              <a:miter lim="800000"/>
              <a:headEnd/>
              <a:tailEnd/>
            </a:ln>
          </p:spPr>
          <p:txBody>
            <a:bodyPr wrap="none" anchor="ctr"/>
            <a:lstStyle/>
            <a:p>
              <a:pPr>
                <a:lnSpc>
                  <a:spcPct val="90000"/>
                </a:lnSpc>
                <a:spcBef>
                  <a:spcPct val="25000"/>
                </a:spcBef>
                <a:buClr>
                  <a:schemeClr val="bg1"/>
                </a:buClr>
                <a:buSzPct val="100000"/>
                <a:buFont typeface="Wingdings" pitchFamily="2" charset="2"/>
                <a:buNone/>
              </a:pPr>
              <a:endParaRPr lang="en-US"/>
            </a:p>
          </p:txBody>
        </p:sp>
      </p:grpSp>
      <p:grpSp>
        <p:nvGrpSpPr>
          <p:cNvPr id="26662" name="Group 77"/>
          <p:cNvGrpSpPr>
            <a:grpSpLocks/>
          </p:cNvGrpSpPr>
          <p:nvPr/>
        </p:nvGrpSpPr>
        <p:grpSpPr bwMode="auto">
          <a:xfrm>
            <a:off x="1193800" y="2039938"/>
            <a:ext cx="338138" cy="944562"/>
            <a:chOff x="680" y="1285"/>
            <a:chExt cx="285" cy="595"/>
          </a:xfrm>
        </p:grpSpPr>
        <p:sp>
          <p:nvSpPr>
            <p:cNvPr id="26695" name="Rectangle 17"/>
            <p:cNvSpPr>
              <a:spLocks noChangeArrowheads="1"/>
            </p:cNvSpPr>
            <p:nvPr/>
          </p:nvSpPr>
          <p:spPr bwMode="auto">
            <a:xfrm flipV="1">
              <a:off x="680" y="1285"/>
              <a:ext cx="285" cy="595"/>
            </a:xfrm>
            <a:prstGeom prst="rect">
              <a:avLst/>
            </a:prstGeom>
            <a:solidFill>
              <a:srgbClr val="FFC000"/>
            </a:solidFill>
            <a:ln w="25400">
              <a:solidFill>
                <a:schemeClr val="tx1"/>
              </a:solidFill>
              <a:miter lim="800000"/>
              <a:headEnd/>
              <a:tailEnd/>
            </a:ln>
          </p:spPr>
          <p:txBody>
            <a:bodyPr vert="eaVert" wrap="none" anchor="ctr"/>
            <a:lstStyle/>
            <a:p>
              <a:pPr algn="ctr">
                <a:lnSpc>
                  <a:spcPct val="90000"/>
                </a:lnSpc>
                <a:spcBef>
                  <a:spcPct val="25000"/>
                </a:spcBef>
                <a:buClr>
                  <a:schemeClr val="bg1"/>
                </a:buClr>
                <a:buSzPct val="100000"/>
                <a:buFont typeface="Wingdings" pitchFamily="2" charset="2"/>
                <a:buNone/>
              </a:pPr>
              <a:r>
                <a:rPr lang="en-US" sz="1400"/>
                <a:t>  fEpoch</a:t>
              </a:r>
            </a:p>
          </p:txBody>
        </p:sp>
        <p:sp>
          <p:nvSpPr>
            <p:cNvPr id="26696" name="AutoShape 52"/>
            <p:cNvSpPr>
              <a:spLocks noChangeArrowheads="1"/>
            </p:cNvSpPr>
            <p:nvPr/>
          </p:nvSpPr>
          <p:spPr bwMode="auto">
            <a:xfrm>
              <a:off x="739" y="1775"/>
              <a:ext cx="161" cy="102"/>
            </a:xfrm>
            <a:prstGeom prst="triangle">
              <a:avLst>
                <a:gd name="adj" fmla="val 50000"/>
              </a:avLst>
            </a:prstGeom>
            <a:noFill/>
            <a:ln w="25400">
              <a:solidFill>
                <a:schemeClr val="tx1"/>
              </a:solidFill>
              <a:miter lim="800000"/>
              <a:headEnd/>
              <a:tailEnd/>
            </a:ln>
          </p:spPr>
          <p:txBody>
            <a:bodyPr wrap="none" anchor="ctr"/>
            <a:lstStyle/>
            <a:p>
              <a:pPr>
                <a:lnSpc>
                  <a:spcPct val="90000"/>
                </a:lnSpc>
                <a:spcBef>
                  <a:spcPct val="25000"/>
                </a:spcBef>
                <a:buClr>
                  <a:schemeClr val="bg1"/>
                </a:buClr>
                <a:buSzPct val="100000"/>
                <a:buFont typeface="Wingdings" pitchFamily="2" charset="2"/>
                <a:buNone/>
              </a:pPr>
              <a:endParaRPr lang="en-US"/>
            </a:p>
          </p:txBody>
        </p:sp>
      </p:grpSp>
      <p:grpSp>
        <p:nvGrpSpPr>
          <p:cNvPr id="26663" name="Group 76"/>
          <p:cNvGrpSpPr>
            <a:grpSpLocks/>
          </p:cNvGrpSpPr>
          <p:nvPr/>
        </p:nvGrpSpPr>
        <p:grpSpPr bwMode="auto">
          <a:xfrm rot="5400000">
            <a:off x="6330950" y="2625725"/>
            <a:ext cx="290513" cy="944563"/>
            <a:chOff x="2665" y="1267"/>
            <a:chExt cx="285" cy="595"/>
          </a:xfrm>
        </p:grpSpPr>
        <p:sp>
          <p:nvSpPr>
            <p:cNvPr id="26693" name="Rectangle 17"/>
            <p:cNvSpPr>
              <a:spLocks noChangeArrowheads="1"/>
            </p:cNvSpPr>
            <p:nvPr/>
          </p:nvSpPr>
          <p:spPr bwMode="auto">
            <a:xfrm flipV="1">
              <a:off x="2665" y="1267"/>
              <a:ext cx="285" cy="595"/>
            </a:xfrm>
            <a:prstGeom prst="rect">
              <a:avLst/>
            </a:prstGeom>
            <a:solidFill>
              <a:srgbClr val="FFC000"/>
            </a:solidFill>
            <a:ln w="25400">
              <a:solidFill>
                <a:schemeClr val="tx1"/>
              </a:solidFill>
              <a:miter lim="800000"/>
              <a:headEnd/>
              <a:tailEnd/>
            </a:ln>
          </p:spPr>
          <p:txBody>
            <a:bodyPr vert="eaVert" wrap="none" anchor="ctr"/>
            <a:lstStyle/>
            <a:p>
              <a:pPr algn="ctr">
                <a:lnSpc>
                  <a:spcPct val="90000"/>
                </a:lnSpc>
                <a:spcBef>
                  <a:spcPct val="25000"/>
                </a:spcBef>
                <a:buClr>
                  <a:schemeClr val="bg1"/>
                </a:buClr>
                <a:buSzPct val="100000"/>
                <a:buFont typeface="Wingdings" pitchFamily="2" charset="2"/>
                <a:buNone/>
              </a:pPr>
              <a:r>
                <a:rPr lang="en-US" sz="1400"/>
                <a:t>  eEpoch</a:t>
              </a:r>
            </a:p>
          </p:txBody>
        </p:sp>
        <p:sp>
          <p:nvSpPr>
            <p:cNvPr id="26694" name="AutoShape 52"/>
            <p:cNvSpPr>
              <a:spLocks noChangeArrowheads="1"/>
            </p:cNvSpPr>
            <p:nvPr/>
          </p:nvSpPr>
          <p:spPr bwMode="auto">
            <a:xfrm>
              <a:off x="2724" y="1757"/>
              <a:ext cx="161" cy="102"/>
            </a:xfrm>
            <a:prstGeom prst="triangle">
              <a:avLst>
                <a:gd name="adj" fmla="val 50000"/>
              </a:avLst>
            </a:prstGeom>
            <a:noFill/>
            <a:ln w="25400">
              <a:solidFill>
                <a:schemeClr val="tx1"/>
              </a:solidFill>
              <a:miter lim="800000"/>
              <a:headEnd/>
              <a:tailEnd/>
            </a:ln>
          </p:spPr>
          <p:txBody>
            <a:bodyPr rot="10800000" vert="eaVert" wrap="none" anchor="ctr"/>
            <a:lstStyle/>
            <a:p>
              <a:pPr>
                <a:lnSpc>
                  <a:spcPct val="90000"/>
                </a:lnSpc>
                <a:spcBef>
                  <a:spcPct val="25000"/>
                </a:spcBef>
                <a:buClr>
                  <a:schemeClr val="bg1"/>
                </a:buClr>
                <a:buSzPct val="100000"/>
                <a:buFont typeface="Wingdings" pitchFamily="2" charset="2"/>
                <a:buNone/>
              </a:pPr>
              <a:endParaRPr lang="en-US"/>
            </a:p>
          </p:txBody>
        </p:sp>
      </p:grpSp>
      <p:sp>
        <p:nvSpPr>
          <p:cNvPr id="26664" name="Line 49"/>
          <p:cNvSpPr>
            <a:spLocks noChangeShapeType="1"/>
          </p:cNvSpPr>
          <p:nvPr/>
        </p:nvSpPr>
        <p:spPr bwMode="auto">
          <a:xfrm flipH="1" flipV="1">
            <a:off x="2363788" y="3752850"/>
            <a:ext cx="0" cy="296863"/>
          </a:xfrm>
          <a:prstGeom prst="line">
            <a:avLst/>
          </a:prstGeom>
          <a:noFill/>
          <a:ln w="25400">
            <a:solidFill>
              <a:schemeClr val="tx1"/>
            </a:solidFill>
            <a:round/>
            <a:headEnd/>
            <a:tailEnd/>
          </a:ln>
        </p:spPr>
        <p:txBody>
          <a:bodyPr/>
          <a:lstStyle/>
          <a:p>
            <a:endParaRPr lang="en-US"/>
          </a:p>
        </p:txBody>
      </p:sp>
      <p:sp>
        <p:nvSpPr>
          <p:cNvPr id="26665" name="Line 8"/>
          <p:cNvSpPr>
            <a:spLocks noChangeShapeType="1"/>
          </p:cNvSpPr>
          <p:nvPr/>
        </p:nvSpPr>
        <p:spPr bwMode="auto">
          <a:xfrm flipH="1">
            <a:off x="7072313" y="3435350"/>
            <a:ext cx="274637" cy="0"/>
          </a:xfrm>
          <a:prstGeom prst="line">
            <a:avLst/>
          </a:prstGeom>
          <a:noFill/>
          <a:ln w="25400">
            <a:solidFill>
              <a:schemeClr val="tx1"/>
            </a:solidFill>
            <a:round/>
            <a:headEnd/>
            <a:tailEnd type="none" w="lg" len="lg"/>
          </a:ln>
        </p:spPr>
        <p:txBody>
          <a:bodyPr/>
          <a:lstStyle/>
          <a:p>
            <a:endParaRPr lang="en-US"/>
          </a:p>
        </p:txBody>
      </p:sp>
      <p:grpSp>
        <p:nvGrpSpPr>
          <p:cNvPr id="26666" name="Group 20"/>
          <p:cNvGrpSpPr>
            <a:grpSpLocks/>
          </p:cNvGrpSpPr>
          <p:nvPr/>
        </p:nvGrpSpPr>
        <p:grpSpPr bwMode="auto">
          <a:xfrm rot="5400000" flipH="1">
            <a:off x="6086475" y="2168525"/>
            <a:ext cx="538163" cy="1979613"/>
            <a:chOff x="1707" y="2541"/>
            <a:chExt cx="156" cy="530"/>
          </a:xfrm>
        </p:grpSpPr>
        <p:sp>
          <p:nvSpPr>
            <p:cNvPr id="26691" name="Line 8"/>
            <p:cNvSpPr>
              <a:spLocks noChangeShapeType="1"/>
            </p:cNvSpPr>
            <p:nvPr/>
          </p:nvSpPr>
          <p:spPr bwMode="auto">
            <a:xfrm rot="16200000" flipH="1">
              <a:off x="1598" y="2806"/>
              <a:ext cx="530" cy="0"/>
            </a:xfrm>
            <a:prstGeom prst="line">
              <a:avLst/>
            </a:prstGeom>
            <a:noFill/>
            <a:ln w="25400">
              <a:solidFill>
                <a:schemeClr val="tx1"/>
              </a:solidFill>
              <a:round/>
              <a:headEnd/>
              <a:tailEnd type="triangle" w="lg" len="lg"/>
            </a:ln>
          </p:spPr>
          <p:txBody>
            <a:bodyPr/>
            <a:lstStyle/>
            <a:p>
              <a:endParaRPr lang="en-US"/>
            </a:p>
          </p:txBody>
        </p:sp>
        <p:sp>
          <p:nvSpPr>
            <p:cNvPr id="26692" name="Line 22"/>
            <p:cNvSpPr>
              <a:spLocks noChangeShapeType="1"/>
            </p:cNvSpPr>
            <p:nvPr/>
          </p:nvSpPr>
          <p:spPr bwMode="auto">
            <a:xfrm rot="5400000" flipH="1" flipV="1">
              <a:off x="1785" y="2466"/>
              <a:ext cx="0" cy="155"/>
            </a:xfrm>
            <a:prstGeom prst="line">
              <a:avLst/>
            </a:prstGeom>
            <a:noFill/>
            <a:ln w="25400">
              <a:solidFill>
                <a:schemeClr val="tx1"/>
              </a:solidFill>
              <a:round/>
              <a:headEnd/>
              <a:tailEnd/>
            </a:ln>
          </p:spPr>
          <p:txBody>
            <a:bodyPr/>
            <a:lstStyle/>
            <a:p>
              <a:endParaRPr lang="en-US"/>
            </a:p>
          </p:txBody>
        </p:sp>
      </p:grpSp>
      <p:sp>
        <p:nvSpPr>
          <p:cNvPr id="26667" name="Line 40"/>
          <p:cNvSpPr>
            <a:spLocks noChangeShapeType="1"/>
          </p:cNvSpPr>
          <p:nvPr/>
        </p:nvSpPr>
        <p:spPr bwMode="auto">
          <a:xfrm rot="16200000" flipH="1">
            <a:off x="7146132" y="2902743"/>
            <a:ext cx="0" cy="392113"/>
          </a:xfrm>
          <a:prstGeom prst="line">
            <a:avLst/>
          </a:prstGeom>
          <a:noFill/>
          <a:ln w="25400">
            <a:solidFill>
              <a:schemeClr val="tx1"/>
            </a:solidFill>
            <a:round/>
            <a:headEnd type="triangle" w="lg" len="lg"/>
            <a:tailEnd type="none" w="lg" len="lg"/>
          </a:ln>
        </p:spPr>
        <p:txBody>
          <a:bodyPr/>
          <a:lstStyle/>
          <a:p>
            <a:endParaRPr lang="en-US"/>
          </a:p>
        </p:txBody>
      </p:sp>
      <p:grpSp>
        <p:nvGrpSpPr>
          <p:cNvPr id="26668" name="Group 20"/>
          <p:cNvGrpSpPr>
            <a:grpSpLocks/>
          </p:cNvGrpSpPr>
          <p:nvPr/>
        </p:nvGrpSpPr>
        <p:grpSpPr bwMode="auto">
          <a:xfrm rot="16200000" flipH="1">
            <a:off x="5581650" y="3216275"/>
            <a:ext cx="509588" cy="255588"/>
            <a:chOff x="1707" y="2541"/>
            <a:chExt cx="156" cy="530"/>
          </a:xfrm>
        </p:grpSpPr>
        <p:sp>
          <p:nvSpPr>
            <p:cNvPr id="26689" name="Line 8"/>
            <p:cNvSpPr>
              <a:spLocks noChangeShapeType="1"/>
            </p:cNvSpPr>
            <p:nvPr/>
          </p:nvSpPr>
          <p:spPr bwMode="auto">
            <a:xfrm rot="16200000" flipH="1">
              <a:off x="1598" y="2806"/>
              <a:ext cx="530" cy="0"/>
            </a:xfrm>
            <a:prstGeom prst="line">
              <a:avLst/>
            </a:prstGeom>
            <a:noFill/>
            <a:ln w="25400">
              <a:solidFill>
                <a:schemeClr val="tx1"/>
              </a:solidFill>
              <a:round/>
              <a:headEnd/>
              <a:tailEnd type="triangle" w="lg" len="lg"/>
            </a:ln>
          </p:spPr>
          <p:txBody>
            <a:bodyPr/>
            <a:lstStyle/>
            <a:p>
              <a:endParaRPr lang="en-US"/>
            </a:p>
          </p:txBody>
        </p:sp>
        <p:sp>
          <p:nvSpPr>
            <p:cNvPr id="26690" name="Line 22"/>
            <p:cNvSpPr>
              <a:spLocks noChangeShapeType="1"/>
            </p:cNvSpPr>
            <p:nvPr/>
          </p:nvSpPr>
          <p:spPr bwMode="auto">
            <a:xfrm rot="5400000">
              <a:off x="1785" y="2466"/>
              <a:ext cx="0" cy="155"/>
            </a:xfrm>
            <a:prstGeom prst="line">
              <a:avLst/>
            </a:prstGeom>
            <a:noFill/>
            <a:ln w="25400">
              <a:solidFill>
                <a:schemeClr val="tx1"/>
              </a:solidFill>
              <a:round/>
              <a:headEnd/>
              <a:tailEnd/>
            </a:ln>
          </p:spPr>
          <p:txBody>
            <a:bodyPr/>
            <a:lstStyle/>
            <a:p>
              <a:endParaRPr lang="en-US"/>
            </a:p>
          </p:txBody>
        </p:sp>
      </p:grpSp>
      <p:sp>
        <p:nvSpPr>
          <p:cNvPr id="26669" name="Line 8"/>
          <p:cNvSpPr>
            <a:spLocks noChangeShapeType="1"/>
          </p:cNvSpPr>
          <p:nvPr/>
        </p:nvSpPr>
        <p:spPr bwMode="auto">
          <a:xfrm flipH="1">
            <a:off x="5707063" y="3095625"/>
            <a:ext cx="292100" cy="0"/>
          </a:xfrm>
          <a:prstGeom prst="line">
            <a:avLst/>
          </a:prstGeom>
          <a:noFill/>
          <a:ln w="25400">
            <a:solidFill>
              <a:schemeClr val="tx1"/>
            </a:solidFill>
            <a:round/>
            <a:headEnd/>
            <a:tailEnd type="none" w="lg" len="lg"/>
          </a:ln>
        </p:spPr>
        <p:txBody>
          <a:bodyPr/>
          <a:lstStyle/>
          <a:p>
            <a:endParaRPr lang="en-US"/>
          </a:p>
        </p:txBody>
      </p:sp>
      <p:sp>
        <p:nvSpPr>
          <p:cNvPr id="26670" name="Line 8"/>
          <p:cNvSpPr>
            <a:spLocks noChangeShapeType="1"/>
          </p:cNvSpPr>
          <p:nvPr/>
        </p:nvSpPr>
        <p:spPr bwMode="auto">
          <a:xfrm flipH="1">
            <a:off x="2138363" y="3071813"/>
            <a:ext cx="2741612" cy="0"/>
          </a:xfrm>
          <a:prstGeom prst="line">
            <a:avLst/>
          </a:prstGeom>
          <a:noFill/>
          <a:ln w="25400">
            <a:solidFill>
              <a:schemeClr val="tx1"/>
            </a:solidFill>
            <a:round/>
            <a:headEnd/>
            <a:tailEnd type="none" w="lg" len="lg"/>
          </a:ln>
        </p:spPr>
        <p:txBody>
          <a:bodyPr/>
          <a:lstStyle/>
          <a:p>
            <a:endParaRPr lang="en-US"/>
          </a:p>
        </p:txBody>
      </p:sp>
      <p:sp>
        <p:nvSpPr>
          <p:cNvPr id="26671" name="Line 23"/>
          <p:cNvSpPr>
            <a:spLocks noChangeShapeType="1"/>
          </p:cNvSpPr>
          <p:nvPr/>
        </p:nvSpPr>
        <p:spPr bwMode="auto">
          <a:xfrm rot="5400000">
            <a:off x="2893219" y="2670969"/>
            <a:ext cx="0" cy="3992562"/>
          </a:xfrm>
          <a:prstGeom prst="line">
            <a:avLst/>
          </a:prstGeom>
          <a:noFill/>
          <a:ln w="25400">
            <a:solidFill>
              <a:schemeClr val="tx1"/>
            </a:solidFill>
            <a:round/>
            <a:headEnd type="triangle" w="lg" len="lg"/>
            <a:tailEnd/>
          </a:ln>
        </p:spPr>
        <p:txBody>
          <a:bodyPr/>
          <a:lstStyle/>
          <a:p>
            <a:endParaRPr lang="en-US"/>
          </a:p>
        </p:txBody>
      </p:sp>
      <p:sp>
        <p:nvSpPr>
          <p:cNvPr id="26672" name="Line 15"/>
          <p:cNvSpPr>
            <a:spLocks noChangeShapeType="1"/>
          </p:cNvSpPr>
          <p:nvPr/>
        </p:nvSpPr>
        <p:spPr bwMode="auto">
          <a:xfrm flipH="1" flipV="1">
            <a:off x="901700" y="2655888"/>
            <a:ext cx="0" cy="2008187"/>
          </a:xfrm>
          <a:prstGeom prst="line">
            <a:avLst/>
          </a:prstGeom>
          <a:noFill/>
          <a:ln w="25400">
            <a:solidFill>
              <a:schemeClr val="tx1"/>
            </a:solidFill>
            <a:round/>
            <a:headEnd/>
            <a:tailEnd/>
          </a:ln>
        </p:spPr>
        <p:txBody>
          <a:bodyPr/>
          <a:lstStyle/>
          <a:p>
            <a:endParaRPr lang="en-US"/>
          </a:p>
        </p:txBody>
      </p:sp>
      <p:sp>
        <p:nvSpPr>
          <p:cNvPr id="26673" name="Line 8"/>
          <p:cNvSpPr>
            <a:spLocks noChangeShapeType="1"/>
          </p:cNvSpPr>
          <p:nvPr/>
        </p:nvSpPr>
        <p:spPr bwMode="auto">
          <a:xfrm flipH="1">
            <a:off x="896938" y="2667000"/>
            <a:ext cx="292100" cy="0"/>
          </a:xfrm>
          <a:prstGeom prst="line">
            <a:avLst/>
          </a:prstGeom>
          <a:noFill/>
          <a:ln w="25400">
            <a:solidFill>
              <a:schemeClr val="tx1"/>
            </a:solidFill>
            <a:round/>
            <a:headEnd/>
            <a:tailEnd type="none" w="lg" len="lg"/>
          </a:ln>
        </p:spPr>
        <p:txBody>
          <a:bodyPr/>
          <a:lstStyle/>
          <a:p>
            <a:endParaRPr lang="en-US"/>
          </a:p>
        </p:txBody>
      </p:sp>
      <p:sp>
        <p:nvSpPr>
          <p:cNvPr id="22579" name="Oval 102"/>
          <p:cNvSpPr>
            <a:spLocks noChangeArrowheads="1"/>
          </p:cNvSpPr>
          <p:nvPr/>
        </p:nvSpPr>
        <p:spPr bwMode="auto">
          <a:xfrm>
            <a:off x="3943350" y="5105400"/>
            <a:ext cx="857250" cy="504825"/>
          </a:xfrm>
          <a:prstGeom prst="ellipse">
            <a:avLst/>
          </a:prstGeom>
          <a:solidFill>
            <a:schemeClr val="bg1">
              <a:lumMod val="85000"/>
            </a:schemeClr>
          </a:solidFill>
          <a:ln w="25400">
            <a:solidFill>
              <a:schemeClr val="tx1"/>
            </a:solidFill>
            <a:round/>
            <a:headEnd/>
            <a:tailEnd/>
          </a:ln>
        </p:spPr>
        <p:txBody>
          <a:bodyPr wrap="none" anchor="ctr"/>
          <a:lstStyle/>
          <a:p>
            <a:pPr algn="ctr">
              <a:defRPr/>
            </a:pPr>
            <a:r>
              <a:rPr lang="en-US" dirty="0"/>
              <a:t>stall</a:t>
            </a:r>
          </a:p>
        </p:txBody>
      </p:sp>
      <p:sp>
        <p:nvSpPr>
          <p:cNvPr id="26675" name="Line 27"/>
          <p:cNvSpPr>
            <a:spLocks noChangeShapeType="1"/>
          </p:cNvSpPr>
          <p:nvPr/>
        </p:nvSpPr>
        <p:spPr bwMode="auto">
          <a:xfrm>
            <a:off x="4132263" y="3522663"/>
            <a:ext cx="0" cy="1614487"/>
          </a:xfrm>
          <a:prstGeom prst="line">
            <a:avLst/>
          </a:prstGeom>
          <a:noFill/>
          <a:ln w="25400">
            <a:solidFill>
              <a:schemeClr val="tx1"/>
            </a:solidFill>
            <a:round/>
            <a:headEnd/>
            <a:tailEnd type="triangle" w="lg" len="lg"/>
          </a:ln>
        </p:spPr>
        <p:txBody>
          <a:bodyPr/>
          <a:lstStyle/>
          <a:p>
            <a:endParaRPr lang="en-US"/>
          </a:p>
        </p:txBody>
      </p:sp>
      <p:sp>
        <p:nvSpPr>
          <p:cNvPr id="26676" name="Line 28"/>
          <p:cNvSpPr>
            <a:spLocks noChangeShapeType="1"/>
          </p:cNvSpPr>
          <p:nvPr/>
        </p:nvSpPr>
        <p:spPr bwMode="auto">
          <a:xfrm flipH="1">
            <a:off x="4291013" y="3671888"/>
            <a:ext cx="0" cy="1446212"/>
          </a:xfrm>
          <a:prstGeom prst="line">
            <a:avLst/>
          </a:prstGeom>
          <a:noFill/>
          <a:ln w="25400">
            <a:solidFill>
              <a:schemeClr val="tx1"/>
            </a:solidFill>
            <a:round/>
            <a:headEnd/>
            <a:tailEnd type="triangle" w="lg" len="lg"/>
          </a:ln>
        </p:spPr>
        <p:txBody>
          <a:bodyPr/>
          <a:lstStyle/>
          <a:p>
            <a:endParaRPr lang="en-US"/>
          </a:p>
        </p:txBody>
      </p:sp>
      <p:grpSp>
        <p:nvGrpSpPr>
          <p:cNvPr id="26677" name="Group 20"/>
          <p:cNvGrpSpPr>
            <a:grpSpLocks/>
          </p:cNvGrpSpPr>
          <p:nvPr/>
        </p:nvGrpSpPr>
        <p:grpSpPr bwMode="auto">
          <a:xfrm rot="5400000">
            <a:off x="4657725" y="4826000"/>
            <a:ext cx="442913" cy="322263"/>
            <a:chOff x="1707" y="2541"/>
            <a:chExt cx="156" cy="530"/>
          </a:xfrm>
        </p:grpSpPr>
        <p:sp>
          <p:nvSpPr>
            <p:cNvPr id="26687" name="Line 8"/>
            <p:cNvSpPr>
              <a:spLocks noChangeShapeType="1"/>
            </p:cNvSpPr>
            <p:nvPr/>
          </p:nvSpPr>
          <p:spPr bwMode="auto">
            <a:xfrm rot="16200000" flipH="1">
              <a:off x="1598" y="2806"/>
              <a:ext cx="530" cy="0"/>
            </a:xfrm>
            <a:prstGeom prst="line">
              <a:avLst/>
            </a:prstGeom>
            <a:noFill/>
            <a:ln w="25400">
              <a:solidFill>
                <a:schemeClr val="tx1"/>
              </a:solidFill>
              <a:round/>
              <a:headEnd/>
              <a:tailEnd type="triangle" w="lg" len="lg"/>
            </a:ln>
          </p:spPr>
          <p:txBody>
            <a:bodyPr/>
            <a:lstStyle/>
            <a:p>
              <a:endParaRPr lang="en-US"/>
            </a:p>
          </p:txBody>
        </p:sp>
        <p:sp>
          <p:nvSpPr>
            <p:cNvPr id="26688" name="Line 22"/>
            <p:cNvSpPr>
              <a:spLocks noChangeShapeType="1"/>
            </p:cNvSpPr>
            <p:nvPr/>
          </p:nvSpPr>
          <p:spPr bwMode="auto">
            <a:xfrm rot="5400000">
              <a:off x="1785" y="2466"/>
              <a:ext cx="0" cy="155"/>
            </a:xfrm>
            <a:prstGeom prst="line">
              <a:avLst/>
            </a:prstGeom>
            <a:noFill/>
            <a:ln w="25400">
              <a:solidFill>
                <a:schemeClr val="tx1"/>
              </a:solidFill>
              <a:round/>
              <a:headEnd/>
              <a:tailEnd/>
            </a:ln>
          </p:spPr>
          <p:txBody>
            <a:bodyPr/>
            <a:lstStyle/>
            <a:p>
              <a:endParaRPr lang="en-US"/>
            </a:p>
          </p:txBody>
        </p:sp>
      </p:grpSp>
      <p:grpSp>
        <p:nvGrpSpPr>
          <p:cNvPr id="26678" name="Group 20"/>
          <p:cNvGrpSpPr>
            <a:grpSpLocks/>
          </p:cNvGrpSpPr>
          <p:nvPr/>
        </p:nvGrpSpPr>
        <p:grpSpPr bwMode="auto">
          <a:xfrm rot="10800000" flipH="1">
            <a:off x="4762500" y="4768850"/>
            <a:ext cx="481013" cy="703263"/>
            <a:chOff x="1707" y="2541"/>
            <a:chExt cx="156" cy="530"/>
          </a:xfrm>
        </p:grpSpPr>
        <p:sp>
          <p:nvSpPr>
            <p:cNvPr id="26685" name="Line 8"/>
            <p:cNvSpPr>
              <a:spLocks noChangeShapeType="1"/>
            </p:cNvSpPr>
            <p:nvPr/>
          </p:nvSpPr>
          <p:spPr bwMode="auto">
            <a:xfrm rot="16200000" flipH="1">
              <a:off x="1598" y="2806"/>
              <a:ext cx="530" cy="0"/>
            </a:xfrm>
            <a:prstGeom prst="line">
              <a:avLst/>
            </a:prstGeom>
            <a:noFill/>
            <a:ln w="25400">
              <a:solidFill>
                <a:schemeClr val="tx1"/>
              </a:solidFill>
              <a:round/>
              <a:headEnd/>
              <a:tailEnd type="triangle" w="lg" len="lg"/>
            </a:ln>
          </p:spPr>
          <p:txBody>
            <a:bodyPr/>
            <a:lstStyle/>
            <a:p>
              <a:endParaRPr lang="en-US"/>
            </a:p>
          </p:txBody>
        </p:sp>
        <p:sp>
          <p:nvSpPr>
            <p:cNvPr id="26686" name="Line 22"/>
            <p:cNvSpPr>
              <a:spLocks noChangeShapeType="1"/>
            </p:cNvSpPr>
            <p:nvPr/>
          </p:nvSpPr>
          <p:spPr bwMode="auto">
            <a:xfrm rot="5400000">
              <a:off x="1785" y="2466"/>
              <a:ext cx="0" cy="155"/>
            </a:xfrm>
            <a:prstGeom prst="line">
              <a:avLst/>
            </a:prstGeom>
            <a:noFill/>
            <a:ln w="25400">
              <a:solidFill>
                <a:schemeClr val="tx1"/>
              </a:solidFill>
              <a:round/>
              <a:headEnd/>
              <a:tailEnd/>
            </a:ln>
          </p:spPr>
          <p:txBody>
            <a:bodyPr/>
            <a:lstStyle/>
            <a:p>
              <a:endParaRPr lang="en-US"/>
            </a:p>
          </p:txBody>
        </p:sp>
      </p:grpSp>
      <p:sp>
        <p:nvSpPr>
          <p:cNvPr id="26679" name="Oval 37"/>
          <p:cNvSpPr>
            <a:spLocks noChangeArrowheads="1"/>
          </p:cNvSpPr>
          <p:nvPr/>
        </p:nvSpPr>
        <p:spPr bwMode="auto">
          <a:xfrm>
            <a:off x="2214563" y="3470275"/>
            <a:ext cx="287337" cy="287338"/>
          </a:xfrm>
          <a:prstGeom prst="ellipse">
            <a:avLst/>
          </a:prstGeom>
          <a:noFill/>
          <a:ln w="25400">
            <a:solidFill>
              <a:schemeClr val="tx1"/>
            </a:solidFill>
            <a:round/>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200"/>
              <a:t>+4</a:t>
            </a:r>
          </a:p>
        </p:txBody>
      </p:sp>
      <p:sp>
        <p:nvSpPr>
          <p:cNvPr id="26680" name="Line 8"/>
          <p:cNvSpPr>
            <a:spLocks noChangeShapeType="1"/>
          </p:cNvSpPr>
          <p:nvPr/>
        </p:nvSpPr>
        <p:spPr bwMode="auto">
          <a:xfrm>
            <a:off x="1511300" y="4044950"/>
            <a:ext cx="839788" cy="0"/>
          </a:xfrm>
          <a:prstGeom prst="line">
            <a:avLst/>
          </a:prstGeom>
          <a:noFill/>
          <a:ln w="25400">
            <a:solidFill>
              <a:schemeClr val="tx1"/>
            </a:solidFill>
            <a:round/>
            <a:headEnd/>
            <a:tailEnd type="none" w="lg" len="lg"/>
          </a:ln>
        </p:spPr>
        <p:txBody>
          <a:bodyPr/>
          <a:lstStyle/>
          <a:p>
            <a:endParaRPr lang="en-US"/>
          </a:p>
        </p:txBody>
      </p:sp>
      <p:sp>
        <p:nvSpPr>
          <p:cNvPr id="26681" name="Line 23"/>
          <p:cNvSpPr>
            <a:spLocks noChangeShapeType="1"/>
          </p:cNvSpPr>
          <p:nvPr/>
        </p:nvSpPr>
        <p:spPr bwMode="auto">
          <a:xfrm rot="16200000" flipV="1">
            <a:off x="3317082" y="2915443"/>
            <a:ext cx="0" cy="3160713"/>
          </a:xfrm>
          <a:prstGeom prst="line">
            <a:avLst/>
          </a:prstGeom>
          <a:noFill/>
          <a:ln w="25400">
            <a:solidFill>
              <a:schemeClr val="tx1"/>
            </a:solidFill>
            <a:round/>
            <a:headEnd type="triangle" w="lg" len="lg"/>
            <a:tailEnd/>
          </a:ln>
        </p:spPr>
        <p:txBody>
          <a:bodyPr/>
          <a:lstStyle/>
          <a:p>
            <a:endParaRPr lang="en-US"/>
          </a:p>
        </p:txBody>
      </p:sp>
      <p:sp>
        <p:nvSpPr>
          <p:cNvPr id="26682" name="Date Placeholder 84"/>
          <p:cNvSpPr>
            <a:spLocks noGrp="1"/>
          </p:cNvSpPr>
          <p:nvPr>
            <p:ph type="dt" sz="quarter" idx="10"/>
          </p:nvPr>
        </p:nvSpPr>
        <p:spPr>
          <a:noFill/>
        </p:spPr>
        <p:txBody>
          <a:bodyPr/>
          <a:lstStyle/>
          <a:p>
            <a:r>
              <a:rPr lang="en-US" altLang="zh-CN" smtClean="0"/>
              <a:t>1/11/2013</a:t>
            </a:r>
            <a:endParaRPr lang="en-US"/>
          </a:p>
        </p:txBody>
      </p:sp>
      <p:sp>
        <p:nvSpPr>
          <p:cNvPr id="83" name="Slide Number Placeholder 82"/>
          <p:cNvSpPr>
            <a:spLocks noGrp="1"/>
          </p:cNvSpPr>
          <p:nvPr>
            <p:ph type="sldNum" sz="quarter" idx="11"/>
          </p:nvPr>
        </p:nvSpPr>
        <p:spPr/>
        <p:txBody>
          <a:bodyPr/>
          <a:lstStyle/>
          <a:p>
            <a:pPr>
              <a:defRPr/>
            </a:pPr>
            <a:fld id="{BE49CFAA-92BB-45AE-A2AC-2CF4188AC6C8}" type="slidenum">
              <a:rPr lang="en-US" smtClean="0"/>
              <a:pPr>
                <a:defRPr/>
              </a:pPr>
              <a:t>14</a:t>
            </a:fld>
            <a:endParaRPr lang="en-US" dirty="0"/>
          </a:p>
        </p:txBody>
      </p:sp>
      <p:sp>
        <p:nvSpPr>
          <p:cNvPr id="84" name="Footer Placeholder 83"/>
          <p:cNvSpPr>
            <a:spLocks noGrp="1"/>
          </p:cNvSpPr>
          <p:nvPr>
            <p:ph type="ftr" sz="quarter" idx="12"/>
          </p:nvPr>
        </p:nvSpPr>
        <p:spPr/>
        <p:txBody>
          <a:bodyPr/>
          <a:lstStyle/>
          <a:p>
            <a:pPr>
              <a:defRPr/>
            </a:pPr>
            <a:r>
              <a:rPr lang="en-US" smtClean="0"/>
              <a:t>Bluespec at Beihang</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smtClean="0"/>
              <a:t>2-Stage-DH pipeline</a:t>
            </a:r>
          </a:p>
        </p:txBody>
      </p:sp>
      <p:sp>
        <p:nvSpPr>
          <p:cNvPr id="28674" name="Rectangle 3" descr="Rectangle: Click to edit Master text styles&#10;Second level&#10;Third level&#10;Fourth level&#10;Fifth level"/>
          <p:cNvSpPr txBox="1">
            <a:spLocks noChangeArrowheads="1"/>
          </p:cNvSpPr>
          <p:nvPr/>
        </p:nvSpPr>
        <p:spPr bwMode="auto">
          <a:xfrm>
            <a:off x="615950" y="1563688"/>
            <a:ext cx="8129588" cy="4837112"/>
          </a:xfrm>
          <a:prstGeom prst="rect">
            <a:avLst/>
          </a:prstGeom>
          <a:noFill/>
          <a:ln w="9525">
            <a:noFill/>
            <a:miter lim="800000"/>
            <a:headEnd/>
            <a:tailEnd/>
          </a:ln>
        </p:spPr>
        <p:txBody>
          <a:bodyPr/>
          <a:lstStyle/>
          <a:p>
            <a:pPr>
              <a:buClr>
                <a:schemeClr val="hlink"/>
              </a:buClr>
              <a:buSzPct val="110000"/>
              <a:buFont typeface="Wingdings" pitchFamily="2" charset="2"/>
              <a:buNone/>
            </a:pPr>
            <a:r>
              <a:rPr lang="en-US" b="1" dirty="0">
                <a:latin typeface="Courier New" pitchFamily="49" charset="0"/>
                <a:cs typeface="Courier New" pitchFamily="49" charset="0"/>
              </a:rPr>
              <a:t>module</a:t>
            </a:r>
            <a:r>
              <a:rPr lang="en-US" dirty="0">
                <a:latin typeface="Courier New" pitchFamily="49" charset="0"/>
                <a:cs typeface="Courier New" pitchFamily="49" charset="0"/>
              </a:rPr>
              <a:t> </a:t>
            </a:r>
            <a:r>
              <a:rPr lang="en-US" dirty="0" err="1">
                <a:latin typeface="Courier New" pitchFamily="49" charset="0"/>
                <a:cs typeface="Courier New" pitchFamily="49" charset="0"/>
              </a:rPr>
              <a:t>mkProc</a:t>
            </a:r>
            <a:r>
              <a:rPr lang="en-US" dirty="0">
                <a:latin typeface="Courier New" pitchFamily="49" charset="0"/>
                <a:cs typeface="Courier New" pitchFamily="49" charset="0"/>
              </a:rPr>
              <a:t>(Proc);</a:t>
            </a:r>
          </a:p>
          <a:p>
            <a:pPr>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Reg</a:t>
            </a:r>
            <a:r>
              <a:rPr lang="en-US" dirty="0">
                <a:latin typeface="Courier New" pitchFamily="49" charset="0"/>
                <a:cs typeface="Courier New" pitchFamily="49" charset="0"/>
              </a:rPr>
              <a:t>#(</a:t>
            </a:r>
            <a:r>
              <a:rPr lang="en-US" dirty="0" err="1">
                <a:latin typeface="Courier New" pitchFamily="49" charset="0"/>
                <a:cs typeface="Courier New" pitchFamily="49" charset="0"/>
              </a:rPr>
              <a:t>Addr</a:t>
            </a:r>
            <a:r>
              <a:rPr lang="en-US" dirty="0">
                <a:latin typeface="Courier New" pitchFamily="49" charset="0"/>
                <a:cs typeface="Courier New" pitchFamily="49" charset="0"/>
              </a:rPr>
              <a:t>)        pc &lt;- </a:t>
            </a:r>
            <a:r>
              <a:rPr lang="en-US" dirty="0" err="1">
                <a:latin typeface="Courier New" pitchFamily="49" charset="0"/>
                <a:cs typeface="Courier New" pitchFamily="49" charset="0"/>
              </a:rPr>
              <a:t>mkRegU</a:t>
            </a:r>
            <a:r>
              <a:rPr lang="en-US" dirty="0">
                <a:latin typeface="Courier New" pitchFamily="49" charset="0"/>
                <a:cs typeface="Courier New" pitchFamily="49" charset="0"/>
              </a:rPr>
              <a:t>;</a:t>
            </a:r>
          </a:p>
          <a:p>
            <a:pPr>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RFile</a:t>
            </a:r>
            <a:r>
              <a:rPr lang="en-US" dirty="0">
                <a:latin typeface="Courier New" pitchFamily="49" charset="0"/>
                <a:cs typeface="Courier New" pitchFamily="49" charset="0"/>
              </a:rPr>
              <a:t>             </a:t>
            </a:r>
            <a:r>
              <a:rPr lang="en-US" dirty="0" err="1">
                <a:latin typeface="Courier New" pitchFamily="49" charset="0"/>
                <a:cs typeface="Courier New" pitchFamily="49" charset="0"/>
              </a:rPr>
              <a:t>rf</a:t>
            </a:r>
            <a:r>
              <a:rPr lang="en-US" dirty="0">
                <a:latin typeface="Courier New" pitchFamily="49" charset="0"/>
                <a:cs typeface="Courier New" pitchFamily="49" charset="0"/>
              </a:rPr>
              <a:t> &lt;- </a:t>
            </a:r>
            <a:r>
              <a:rPr lang="en-US" dirty="0" err="1">
                <a:latin typeface="Courier New" pitchFamily="49" charset="0"/>
                <a:cs typeface="Courier New" pitchFamily="49" charset="0"/>
              </a:rPr>
              <a:t>mkBypassRFile</a:t>
            </a:r>
            <a:r>
              <a:rPr lang="en-US" dirty="0">
                <a:latin typeface="Courier New" pitchFamily="49" charset="0"/>
                <a:cs typeface="Courier New" pitchFamily="49" charset="0"/>
              </a:rPr>
              <a:t>;</a:t>
            </a:r>
          </a:p>
          <a:p>
            <a:pPr>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IMemory</a:t>
            </a:r>
            <a:r>
              <a:rPr lang="en-US" dirty="0">
                <a:latin typeface="Courier New" pitchFamily="49" charset="0"/>
                <a:cs typeface="Courier New" pitchFamily="49" charset="0"/>
              </a:rPr>
              <a:t>         </a:t>
            </a:r>
            <a:r>
              <a:rPr lang="en-US" dirty="0" err="1">
                <a:latin typeface="Courier New" pitchFamily="49" charset="0"/>
                <a:cs typeface="Courier New" pitchFamily="49" charset="0"/>
              </a:rPr>
              <a:t>iMem</a:t>
            </a:r>
            <a:r>
              <a:rPr lang="en-US" dirty="0">
                <a:latin typeface="Courier New" pitchFamily="49" charset="0"/>
                <a:cs typeface="Courier New" pitchFamily="49" charset="0"/>
              </a:rPr>
              <a:t> &lt;- </a:t>
            </a:r>
            <a:r>
              <a:rPr lang="en-US" dirty="0" err="1">
                <a:latin typeface="Courier New" pitchFamily="49" charset="0"/>
                <a:cs typeface="Courier New" pitchFamily="49" charset="0"/>
              </a:rPr>
              <a:t>mkIMemory</a:t>
            </a:r>
            <a:r>
              <a:rPr lang="en-US" dirty="0">
                <a:latin typeface="Courier New" pitchFamily="49" charset="0"/>
                <a:cs typeface="Courier New" pitchFamily="49" charset="0"/>
              </a:rPr>
              <a:t>;</a:t>
            </a:r>
          </a:p>
          <a:p>
            <a:pPr>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DMemory</a:t>
            </a:r>
            <a:r>
              <a:rPr lang="en-US" dirty="0">
                <a:latin typeface="Courier New" pitchFamily="49" charset="0"/>
                <a:cs typeface="Courier New" pitchFamily="49" charset="0"/>
              </a:rPr>
              <a:t>         </a:t>
            </a:r>
            <a:r>
              <a:rPr lang="en-US" dirty="0" err="1">
                <a:latin typeface="Courier New" pitchFamily="49" charset="0"/>
                <a:cs typeface="Courier New" pitchFamily="49" charset="0"/>
              </a:rPr>
              <a:t>dMem</a:t>
            </a:r>
            <a:r>
              <a:rPr lang="en-US" dirty="0">
                <a:latin typeface="Courier New" pitchFamily="49" charset="0"/>
                <a:cs typeface="Courier New" pitchFamily="49" charset="0"/>
              </a:rPr>
              <a:t> &lt;- </a:t>
            </a:r>
            <a:r>
              <a:rPr lang="en-US" dirty="0" err="1">
                <a:latin typeface="Courier New" pitchFamily="49" charset="0"/>
                <a:cs typeface="Courier New" pitchFamily="49" charset="0"/>
              </a:rPr>
              <a:t>mkDMemory</a:t>
            </a:r>
            <a:r>
              <a:rPr lang="en-US" dirty="0">
                <a:latin typeface="Courier New" pitchFamily="49" charset="0"/>
                <a:cs typeface="Courier New" pitchFamily="49" charset="0"/>
              </a:rPr>
              <a:t>;</a:t>
            </a:r>
          </a:p>
          <a:p>
            <a:pPr>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SPipeReg</a:t>
            </a:r>
            <a:r>
              <a:rPr lang="en-US" dirty="0">
                <a:latin typeface="Courier New" pitchFamily="49" charset="0"/>
                <a:cs typeface="Courier New" pitchFamily="49" charset="0"/>
              </a:rPr>
              <a:t>#(TypeDecode2Execute) </a:t>
            </a:r>
            <a:r>
              <a:rPr lang="en-US" dirty="0" err="1">
                <a:latin typeface="Courier New" pitchFamily="49" charset="0"/>
                <a:cs typeface="Courier New" pitchFamily="49" charset="0"/>
              </a:rPr>
              <a:t>itr</a:t>
            </a:r>
            <a:r>
              <a:rPr lang="en-US" dirty="0">
                <a:latin typeface="Courier New" pitchFamily="49" charset="0"/>
                <a:cs typeface="Courier New" pitchFamily="49" charset="0"/>
              </a:rPr>
              <a:t> </a:t>
            </a:r>
          </a:p>
          <a:p>
            <a:pPr>
              <a:buClr>
                <a:schemeClr val="hlink"/>
              </a:buClr>
              <a:buSzPct val="110000"/>
              <a:buFont typeface="Wingdings" pitchFamily="2" charset="2"/>
              <a:buNone/>
            </a:pPr>
            <a:r>
              <a:rPr lang="en-US" dirty="0">
                <a:latin typeface="Courier New" pitchFamily="49" charset="0"/>
                <a:cs typeface="Courier New" pitchFamily="49" charset="0"/>
              </a:rPr>
              <a:t>                       &lt;- </a:t>
            </a:r>
            <a:r>
              <a:rPr lang="en-US" dirty="0" err="1">
                <a:latin typeface="Courier New" pitchFamily="49" charset="0"/>
                <a:cs typeface="Courier New" pitchFamily="49" charset="0"/>
              </a:rPr>
              <a:t>mkSPipeReg</a:t>
            </a:r>
            <a:r>
              <a:rPr lang="en-US" dirty="0">
                <a:latin typeface="Courier New" pitchFamily="49" charset="0"/>
                <a:cs typeface="Courier New" pitchFamily="49" charset="0"/>
              </a:rPr>
              <a:t>(</a:t>
            </a:r>
            <a:r>
              <a:rPr lang="en-US" dirty="0" err="1">
                <a:latin typeface="Courier New" pitchFamily="49" charset="0"/>
                <a:cs typeface="Courier New" pitchFamily="49" charset="0"/>
              </a:rPr>
              <a:t>getDstE</a:t>
            </a:r>
            <a:r>
              <a:rPr lang="en-US" dirty="0">
                <a:latin typeface="Courier New" pitchFamily="49" charset="0"/>
                <a:cs typeface="Courier New" pitchFamily="49" charset="0"/>
              </a:rPr>
              <a:t>);</a:t>
            </a:r>
          </a:p>
          <a:p>
            <a:pPr>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Reg</a:t>
            </a:r>
            <a:r>
              <a:rPr lang="en-US" dirty="0">
                <a:latin typeface="Courier New" pitchFamily="49" charset="0"/>
                <a:cs typeface="Courier New" pitchFamily="49" charset="0"/>
              </a:rPr>
              <a:t>#(</a:t>
            </a:r>
            <a:r>
              <a:rPr lang="en-US" dirty="0" err="1">
                <a:latin typeface="Courier New" pitchFamily="49" charset="0"/>
                <a:cs typeface="Courier New" pitchFamily="49" charset="0"/>
              </a:rPr>
              <a:t>Bool</a:t>
            </a:r>
            <a:r>
              <a:rPr lang="en-US" dirty="0">
                <a:latin typeface="Courier New" pitchFamily="49" charset="0"/>
                <a:cs typeface="Courier New" pitchFamily="49" charset="0"/>
              </a:rPr>
              <a:t>)    </a:t>
            </a:r>
            <a:r>
              <a:rPr lang="en-US" dirty="0" err="1">
                <a:latin typeface="Courier New" pitchFamily="49" charset="0"/>
                <a:cs typeface="Courier New" pitchFamily="49" charset="0"/>
              </a:rPr>
              <a:t>fEpoch</a:t>
            </a:r>
            <a:r>
              <a:rPr lang="en-US" dirty="0">
                <a:latin typeface="Courier New" pitchFamily="49" charset="0"/>
                <a:cs typeface="Courier New" pitchFamily="49" charset="0"/>
              </a:rPr>
              <a:t> &lt;- </a:t>
            </a:r>
            <a:r>
              <a:rPr lang="en-US" dirty="0" err="1">
                <a:latin typeface="Courier New" pitchFamily="49" charset="0"/>
                <a:cs typeface="Courier New" pitchFamily="49" charset="0"/>
              </a:rPr>
              <a:t>mkReg</a:t>
            </a:r>
            <a:r>
              <a:rPr lang="en-US" dirty="0">
                <a:latin typeface="Courier New" pitchFamily="49" charset="0"/>
                <a:cs typeface="Courier New" pitchFamily="49" charset="0"/>
              </a:rPr>
              <a:t>(False);</a:t>
            </a:r>
          </a:p>
          <a:p>
            <a:pPr>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Reg</a:t>
            </a:r>
            <a:r>
              <a:rPr lang="en-US" dirty="0">
                <a:latin typeface="Courier New" pitchFamily="49" charset="0"/>
                <a:cs typeface="Courier New" pitchFamily="49" charset="0"/>
              </a:rPr>
              <a:t>#(</a:t>
            </a:r>
            <a:r>
              <a:rPr lang="en-US" dirty="0" err="1">
                <a:latin typeface="Courier New" pitchFamily="49" charset="0"/>
                <a:cs typeface="Courier New" pitchFamily="49" charset="0"/>
              </a:rPr>
              <a:t>Bool</a:t>
            </a:r>
            <a:r>
              <a:rPr lang="en-US" dirty="0">
                <a:latin typeface="Courier New" pitchFamily="49" charset="0"/>
                <a:cs typeface="Courier New" pitchFamily="49" charset="0"/>
              </a:rPr>
              <a:t>)    </a:t>
            </a:r>
            <a:r>
              <a:rPr lang="en-US" dirty="0" err="1">
                <a:latin typeface="Courier New" pitchFamily="49" charset="0"/>
                <a:cs typeface="Courier New" pitchFamily="49" charset="0"/>
              </a:rPr>
              <a:t>eEpoch</a:t>
            </a:r>
            <a:r>
              <a:rPr lang="en-US" dirty="0">
                <a:latin typeface="Courier New" pitchFamily="49" charset="0"/>
                <a:cs typeface="Courier New" pitchFamily="49" charset="0"/>
              </a:rPr>
              <a:t> &lt;- </a:t>
            </a:r>
            <a:r>
              <a:rPr lang="en-US" dirty="0" err="1">
                <a:latin typeface="Courier New" pitchFamily="49" charset="0"/>
                <a:cs typeface="Courier New" pitchFamily="49" charset="0"/>
              </a:rPr>
              <a:t>mkReg</a:t>
            </a:r>
            <a:r>
              <a:rPr lang="en-US" dirty="0">
                <a:latin typeface="Courier New" pitchFamily="49" charset="0"/>
                <a:cs typeface="Courier New" pitchFamily="49" charset="0"/>
              </a:rPr>
              <a:t>(False);</a:t>
            </a:r>
          </a:p>
          <a:p>
            <a:pPr>
              <a:buClr>
                <a:schemeClr val="hlink"/>
              </a:buClr>
              <a:buSzPct val="110000"/>
              <a:buFont typeface="Wingdings" pitchFamily="2" charset="2"/>
              <a:buNone/>
            </a:pPr>
            <a:r>
              <a:rPr lang="en-US" dirty="0">
                <a:latin typeface="Courier New" pitchFamily="49" charset="0"/>
                <a:cs typeface="Courier New" pitchFamily="49" charset="0"/>
              </a:rPr>
              <a:t>  FIFOF#(</a:t>
            </a:r>
            <a:r>
              <a:rPr lang="en-US" dirty="0" err="1">
                <a:latin typeface="Courier New" pitchFamily="49" charset="0"/>
                <a:cs typeface="Courier New" pitchFamily="49" charset="0"/>
              </a:rPr>
              <a:t>TypeNextPCE</a:t>
            </a:r>
            <a:r>
              <a:rPr lang="en-US" dirty="0">
                <a:latin typeface="Courier New" pitchFamily="49" charset="0"/>
                <a:cs typeface="Courier New" pitchFamily="49" charset="0"/>
              </a:rPr>
              <a:t>)) </a:t>
            </a:r>
            <a:r>
              <a:rPr lang="en-US" dirty="0" err="1">
                <a:latin typeface="Courier New" pitchFamily="49" charset="0"/>
                <a:cs typeface="Courier New" pitchFamily="49" charset="0"/>
              </a:rPr>
              <a:t>nextPC</a:t>
            </a:r>
            <a:endParaRPr lang="en-US" dirty="0">
              <a:latin typeface="Courier New" pitchFamily="49" charset="0"/>
              <a:cs typeface="Courier New" pitchFamily="49" charset="0"/>
            </a:endParaRPr>
          </a:p>
          <a:p>
            <a:pPr>
              <a:buClr>
                <a:schemeClr val="hlink"/>
              </a:buClr>
              <a:buSzPct val="110000"/>
              <a:buFont typeface="Wingdings" pitchFamily="2" charset="2"/>
              <a:buNone/>
            </a:pPr>
            <a:r>
              <a:rPr lang="en-US" dirty="0">
                <a:latin typeface="Courier New" pitchFamily="49" charset="0"/>
                <a:cs typeface="Courier New" pitchFamily="49" charset="0"/>
              </a:rPr>
              <a:t>                       &lt;- </a:t>
            </a:r>
            <a:r>
              <a:rPr lang="en-US" dirty="0" err="1">
                <a:latin typeface="Courier New" pitchFamily="49" charset="0"/>
                <a:cs typeface="Courier New" pitchFamily="49" charset="0"/>
              </a:rPr>
              <a:t>mkBypassFIFOF</a:t>
            </a:r>
            <a:r>
              <a:rPr lang="en-US" dirty="0">
                <a:latin typeface="Courier New" pitchFamily="49" charset="0"/>
                <a:cs typeface="Courier New" pitchFamily="49" charset="0"/>
              </a:rPr>
              <a:t>;</a:t>
            </a:r>
          </a:p>
          <a:p>
            <a:pPr>
              <a:buClr>
                <a:schemeClr val="hlink"/>
              </a:buClr>
              <a:buSzPct val="110000"/>
              <a:buFont typeface="Wingdings" pitchFamily="2" charset="2"/>
              <a:buNone/>
            </a:pPr>
            <a:r>
              <a:rPr lang="en-US" b="1" dirty="0">
                <a:latin typeface="Courier New" pitchFamily="49" charset="0"/>
                <a:cs typeface="Courier New" pitchFamily="49" charset="0"/>
              </a:rPr>
              <a:t>  rule</a:t>
            </a:r>
            <a:r>
              <a:rPr lang="en-US" dirty="0">
                <a:latin typeface="Courier New" pitchFamily="49" charset="0"/>
                <a:cs typeface="Courier New" pitchFamily="49" charset="0"/>
              </a:rPr>
              <a:t> </a:t>
            </a:r>
            <a:r>
              <a:rPr lang="en-US" dirty="0" err="1">
                <a:latin typeface="Courier New" pitchFamily="49" charset="0"/>
                <a:cs typeface="Courier New" pitchFamily="49" charset="0"/>
              </a:rPr>
              <a:t>doFetch</a:t>
            </a:r>
            <a:r>
              <a:rPr lang="en-US" dirty="0">
                <a:latin typeface="Courier New" pitchFamily="49" charset="0"/>
                <a:cs typeface="Courier New" pitchFamily="49" charset="0"/>
              </a:rPr>
              <a:t> </a:t>
            </a:r>
            <a:r>
              <a:rPr lang="en-US" dirty="0">
                <a:solidFill>
                  <a:schemeClr val="bg2"/>
                </a:solidFill>
                <a:latin typeface="Courier New" pitchFamily="49" charset="0"/>
                <a:cs typeface="Courier New" pitchFamily="49" charset="0"/>
              </a:rPr>
              <a:t>(</a:t>
            </a:r>
            <a:r>
              <a:rPr lang="en-US" dirty="0" err="1">
                <a:solidFill>
                  <a:schemeClr val="bg2"/>
                </a:solidFill>
                <a:latin typeface="Courier New" pitchFamily="49" charset="0"/>
                <a:cs typeface="Courier New" pitchFamily="49" charset="0"/>
              </a:rPr>
              <a:t>itr.notFull</a:t>
            </a:r>
            <a:r>
              <a:rPr lang="en-US" dirty="0">
                <a:solidFill>
                  <a:schemeClr val="bg2"/>
                </a:solidFill>
                <a:latin typeface="Courier New" pitchFamily="49" charset="0"/>
                <a:cs typeface="Courier New" pitchFamily="49" charset="0"/>
              </a:rPr>
              <a:t>)</a:t>
            </a:r>
            <a:r>
              <a:rPr lang="en-US" dirty="0">
                <a:latin typeface="Courier New" pitchFamily="49" charset="0"/>
                <a:cs typeface="Courier New" pitchFamily="49" charset="0"/>
              </a:rPr>
              <a:t>; ... </a:t>
            </a:r>
            <a:r>
              <a:rPr lang="en-US" b="1" dirty="0" err="1">
                <a:latin typeface="Courier New" pitchFamily="49" charset="0"/>
                <a:cs typeface="Courier New" pitchFamily="49" charset="0"/>
              </a:rPr>
              <a:t>endrule</a:t>
            </a:r>
            <a:endParaRPr lang="en-US" b="1" dirty="0">
              <a:latin typeface="Courier New" pitchFamily="49" charset="0"/>
              <a:cs typeface="Courier New" pitchFamily="49" charset="0"/>
            </a:endParaRPr>
          </a:p>
          <a:p>
            <a:pPr>
              <a:buClr>
                <a:schemeClr val="hlink"/>
              </a:buClr>
              <a:buSzPct val="110000"/>
            </a:pPr>
            <a:r>
              <a:rPr lang="en-US" b="1" dirty="0">
                <a:latin typeface="Courier New" pitchFamily="49" charset="0"/>
                <a:cs typeface="Courier New" pitchFamily="49" charset="0"/>
              </a:rPr>
              <a:t>  rule </a:t>
            </a:r>
            <a:r>
              <a:rPr lang="en-US" dirty="0" err="1">
                <a:latin typeface="Courier New" pitchFamily="49" charset="0"/>
                <a:cs typeface="Courier New" pitchFamily="49" charset="0"/>
              </a:rPr>
              <a:t>doExecute</a:t>
            </a:r>
            <a:r>
              <a:rPr lang="en-US" dirty="0">
                <a:latin typeface="Courier New" pitchFamily="49" charset="0"/>
                <a:cs typeface="Courier New" pitchFamily="49" charset="0"/>
              </a:rPr>
              <a:t> </a:t>
            </a:r>
            <a:r>
              <a:rPr lang="en-US" dirty="0">
                <a:solidFill>
                  <a:schemeClr val="bg2"/>
                </a:solidFill>
                <a:latin typeface="Courier New" pitchFamily="49" charset="0"/>
                <a:cs typeface="Courier New" pitchFamily="49" charset="0"/>
              </a:rPr>
              <a:t>(</a:t>
            </a:r>
            <a:r>
              <a:rPr lang="en-US" dirty="0" err="1">
                <a:solidFill>
                  <a:schemeClr val="bg2"/>
                </a:solidFill>
                <a:latin typeface="Courier New" pitchFamily="49" charset="0"/>
                <a:cs typeface="Courier New" pitchFamily="49" charset="0"/>
              </a:rPr>
              <a:t>itr.notEmpty</a:t>
            </a:r>
            <a:r>
              <a:rPr lang="en-US" dirty="0">
                <a:solidFill>
                  <a:schemeClr val="bg2"/>
                </a:solidFill>
                <a:latin typeface="Courier New" pitchFamily="49" charset="0"/>
                <a:cs typeface="Courier New" pitchFamily="49" charset="0"/>
              </a:rPr>
              <a:t>)</a:t>
            </a:r>
            <a:r>
              <a:rPr lang="en-US" dirty="0">
                <a:latin typeface="Courier New" pitchFamily="49" charset="0"/>
                <a:cs typeface="Courier New" pitchFamily="49" charset="0"/>
              </a:rPr>
              <a:t>; ... </a:t>
            </a:r>
            <a:r>
              <a:rPr lang="en-US" b="1" dirty="0" err="1">
                <a:latin typeface="Courier New" pitchFamily="49" charset="0"/>
                <a:cs typeface="Courier New" pitchFamily="49" charset="0"/>
              </a:rPr>
              <a:t>endrule</a:t>
            </a:r>
            <a:endParaRPr lang="en-US" b="1" dirty="0">
              <a:latin typeface="Courier New" pitchFamily="49" charset="0"/>
              <a:cs typeface="Courier New" pitchFamily="49" charset="0"/>
            </a:endParaRPr>
          </a:p>
          <a:p>
            <a:pPr>
              <a:buClr>
                <a:schemeClr val="hlink"/>
              </a:buClr>
              <a:buSzPct val="110000"/>
            </a:pPr>
            <a:r>
              <a:rPr lang="en-US" b="1" dirty="0" err="1">
                <a:latin typeface="Courier New" pitchFamily="49" charset="0"/>
                <a:cs typeface="Courier New" pitchFamily="49" charset="0"/>
              </a:rPr>
              <a:t>endmodule</a:t>
            </a:r>
            <a:endParaRPr lang="en-US" dirty="0">
              <a:latin typeface="Courier New" pitchFamily="49" charset="0"/>
              <a:cs typeface="Courier New" pitchFamily="49" charset="0"/>
            </a:endParaRPr>
          </a:p>
          <a:p>
            <a:pPr>
              <a:buClr>
                <a:schemeClr val="hlink"/>
              </a:buClr>
              <a:buSzPct val="110000"/>
              <a:buFont typeface="Wingdings" pitchFamily="2" charset="2"/>
              <a:buNone/>
            </a:pPr>
            <a:endParaRPr lang="en-US" b="1" dirty="0">
              <a:latin typeface="Courier New" pitchFamily="49" charset="0"/>
              <a:cs typeface="Courier New" pitchFamily="49" charset="0"/>
            </a:endParaRPr>
          </a:p>
        </p:txBody>
      </p:sp>
      <p:sp>
        <p:nvSpPr>
          <p:cNvPr id="28676" name="Date Placeholder 11"/>
          <p:cNvSpPr>
            <a:spLocks noGrp="1"/>
          </p:cNvSpPr>
          <p:nvPr>
            <p:ph type="dt" sz="quarter" idx="10"/>
          </p:nvPr>
        </p:nvSpPr>
        <p:spPr>
          <a:noFill/>
        </p:spPr>
        <p:txBody>
          <a:bodyPr/>
          <a:lstStyle/>
          <a:p>
            <a:r>
              <a:rPr lang="en-US" altLang="zh-CN" smtClean="0"/>
              <a:t>1/11/2013</a:t>
            </a:r>
            <a:endParaRPr lang="en-US"/>
          </a:p>
        </p:txBody>
      </p:sp>
      <p:sp>
        <p:nvSpPr>
          <p:cNvPr id="9" name="Slide Number Placeholder 8"/>
          <p:cNvSpPr>
            <a:spLocks noGrp="1"/>
          </p:cNvSpPr>
          <p:nvPr>
            <p:ph type="sldNum" sz="quarter" idx="11"/>
          </p:nvPr>
        </p:nvSpPr>
        <p:spPr/>
        <p:txBody>
          <a:bodyPr/>
          <a:lstStyle/>
          <a:p>
            <a:pPr>
              <a:defRPr/>
            </a:pPr>
            <a:fld id="{BE49CFAA-92BB-45AE-A2AC-2CF4188AC6C8}" type="slidenum">
              <a:rPr lang="en-US" smtClean="0"/>
              <a:pPr>
                <a:defRPr/>
              </a:pPr>
              <a:t>15</a:t>
            </a:fld>
            <a:endParaRPr lang="en-US" dirty="0"/>
          </a:p>
        </p:txBody>
      </p:sp>
      <p:sp>
        <p:nvSpPr>
          <p:cNvPr id="10" name="Footer Placeholder 9"/>
          <p:cNvSpPr>
            <a:spLocks noGrp="1"/>
          </p:cNvSpPr>
          <p:nvPr>
            <p:ph type="ftr" sz="quarter" idx="12"/>
          </p:nvPr>
        </p:nvSpPr>
        <p:spPr/>
        <p:txBody>
          <a:bodyPr/>
          <a:lstStyle/>
          <a:p>
            <a:pPr>
              <a:defRPr/>
            </a:pPr>
            <a:r>
              <a:rPr lang="en-US" smtClean="0"/>
              <a:t>Bluespec at Beihang</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4"/>
          <p:cNvSpPr>
            <a:spLocks noGrp="1" noChangeArrowheads="1"/>
          </p:cNvSpPr>
          <p:nvPr>
            <p:ph type="title" idx="4294967295"/>
          </p:nvPr>
        </p:nvSpPr>
        <p:spPr/>
        <p:txBody>
          <a:bodyPr/>
          <a:lstStyle/>
          <a:p>
            <a:pPr eaLnBrk="1" hangingPunct="1"/>
            <a:r>
              <a:rPr lang="en-US" sz="3600" smtClean="0"/>
              <a:t>2-Stage-DH pipeline</a:t>
            </a:r>
            <a:br>
              <a:rPr lang="en-US" sz="3600" smtClean="0"/>
            </a:br>
            <a:r>
              <a:rPr lang="en-US" sz="3600" smtClean="0"/>
              <a:t>doFetch rule</a:t>
            </a:r>
          </a:p>
        </p:txBody>
      </p:sp>
      <p:sp>
        <p:nvSpPr>
          <p:cNvPr id="29698" name="Rectangle 3" descr="Rectangle: Click to edit Master text styles&#10;Second level&#10;Third level&#10;Fourth level&#10;Fifth level"/>
          <p:cNvSpPr txBox="1">
            <a:spLocks noChangeArrowheads="1"/>
          </p:cNvSpPr>
          <p:nvPr/>
        </p:nvSpPr>
        <p:spPr bwMode="auto">
          <a:xfrm>
            <a:off x="300038" y="1460500"/>
            <a:ext cx="8397875" cy="5237163"/>
          </a:xfrm>
          <a:prstGeom prst="rect">
            <a:avLst/>
          </a:prstGeom>
          <a:noFill/>
          <a:ln w="9525">
            <a:noFill/>
            <a:miter lim="800000"/>
            <a:headEnd/>
            <a:tailEnd/>
          </a:ln>
        </p:spPr>
        <p:txBody>
          <a:bodyPr/>
          <a:lstStyle/>
          <a:p>
            <a:pPr>
              <a:buClr>
                <a:schemeClr val="hlink"/>
              </a:buClr>
              <a:buSzPct val="110000"/>
              <a:buFont typeface="Wingdings" pitchFamily="2" charset="2"/>
              <a:buNone/>
            </a:pPr>
            <a:r>
              <a:rPr lang="en-US" b="1">
                <a:latin typeface="Courier New" pitchFamily="49" charset="0"/>
                <a:cs typeface="Courier New" pitchFamily="49" charset="0"/>
              </a:rPr>
              <a:t>  rule</a:t>
            </a:r>
            <a:r>
              <a:rPr lang="en-US">
                <a:latin typeface="Courier New" pitchFamily="49" charset="0"/>
                <a:cs typeface="Courier New" pitchFamily="49" charset="0"/>
              </a:rPr>
              <a:t> doFetch (itr.notFull);</a:t>
            </a:r>
          </a:p>
          <a:p>
            <a:pPr>
              <a:buClr>
                <a:schemeClr val="hlink"/>
              </a:buClr>
              <a:buSzPct val="110000"/>
              <a:buFont typeface="Wingdings" pitchFamily="2" charset="2"/>
              <a:buNone/>
            </a:pPr>
            <a:r>
              <a:rPr lang="en-US" b="1">
                <a:latin typeface="Courier New" pitchFamily="49" charset="0"/>
                <a:cs typeface="Courier New" pitchFamily="49" charset="0"/>
              </a:rPr>
              <a:t>    let</a:t>
            </a:r>
            <a:r>
              <a:rPr lang="en-US">
                <a:latin typeface="Courier New" pitchFamily="49" charset="0"/>
                <a:cs typeface="Courier New" pitchFamily="49" charset="0"/>
              </a:rPr>
              <a:t> inst = iMem(pc);</a:t>
            </a:r>
          </a:p>
          <a:p>
            <a:pPr>
              <a:buClr>
                <a:schemeClr val="hlink"/>
              </a:buClr>
              <a:buSzPct val="110000"/>
              <a:buFont typeface="Wingdings" pitchFamily="2" charset="2"/>
              <a:buNone/>
            </a:pPr>
            <a:r>
              <a:rPr lang="en-US">
                <a:latin typeface="Courier New" pitchFamily="49" charset="0"/>
                <a:cs typeface="Courier New" pitchFamily="49" charset="0"/>
              </a:rPr>
              <a:t>    </a:t>
            </a:r>
            <a:r>
              <a:rPr lang="en-US" b="1">
                <a:latin typeface="Courier New" pitchFamily="49" charset="0"/>
                <a:cs typeface="Courier New" pitchFamily="49" charset="0"/>
              </a:rPr>
              <a:t>let</a:t>
            </a:r>
            <a:r>
              <a:rPr lang="en-US">
                <a:latin typeface="Courier New" pitchFamily="49" charset="0"/>
                <a:cs typeface="Courier New" pitchFamily="49" charset="0"/>
              </a:rPr>
              <a:t> dInst = decode(inst);</a:t>
            </a:r>
          </a:p>
          <a:p>
            <a:pPr>
              <a:buClr>
                <a:schemeClr val="hlink"/>
              </a:buClr>
              <a:buSzPct val="110000"/>
              <a:buFont typeface="Wingdings" pitchFamily="2" charset="2"/>
              <a:buNone/>
            </a:pPr>
            <a:r>
              <a:rPr lang="en-US">
                <a:latin typeface="Courier New" pitchFamily="49" charset="0"/>
                <a:cs typeface="Courier New" pitchFamily="49" charset="0"/>
              </a:rPr>
              <a:t>    </a:t>
            </a:r>
            <a:r>
              <a:rPr lang="en-US" b="1">
                <a:latin typeface="Courier New" pitchFamily="49" charset="0"/>
                <a:cs typeface="Courier New" pitchFamily="49" charset="0"/>
              </a:rPr>
              <a:t>let</a:t>
            </a:r>
            <a:r>
              <a:rPr lang="en-US">
                <a:latin typeface="Courier New" pitchFamily="49" charset="0"/>
                <a:cs typeface="Courier New" pitchFamily="49" charset="0"/>
              </a:rPr>
              <a:t> stall &lt;- itr.search(dInst.src1, dInst.src2);</a:t>
            </a:r>
          </a:p>
          <a:p>
            <a:pPr>
              <a:buClr>
                <a:schemeClr val="hlink"/>
              </a:buClr>
              <a:buSzPct val="110000"/>
              <a:buFont typeface="Wingdings" pitchFamily="2" charset="2"/>
              <a:buNone/>
            </a:pPr>
            <a:r>
              <a:rPr lang="en-US">
                <a:latin typeface="Courier New" pitchFamily="49" charset="0"/>
                <a:cs typeface="Courier New" pitchFamily="49" charset="0"/>
              </a:rPr>
              <a:t>    </a:t>
            </a:r>
            <a:r>
              <a:rPr lang="en-US" b="1">
                <a:latin typeface="Courier New" pitchFamily="49" charset="0"/>
                <a:cs typeface="Courier New" pitchFamily="49" charset="0"/>
              </a:rPr>
              <a:t>if</a:t>
            </a:r>
            <a:r>
              <a:rPr lang="en-US">
                <a:latin typeface="Courier New" pitchFamily="49" charset="0"/>
                <a:cs typeface="Courier New" pitchFamily="49" charset="0"/>
              </a:rPr>
              <a:t>(!stall)                               </a:t>
            </a:r>
            <a:r>
              <a:rPr lang="en-US" b="1">
                <a:latin typeface="Courier New" pitchFamily="49" charset="0"/>
                <a:cs typeface="Courier New" pitchFamily="49" charset="0"/>
              </a:rPr>
              <a:t>begin</a:t>
            </a:r>
          </a:p>
          <a:p>
            <a:pPr>
              <a:buClr>
                <a:schemeClr val="hlink"/>
              </a:buClr>
              <a:buSzPct val="110000"/>
              <a:buFont typeface="Wingdings" pitchFamily="2" charset="2"/>
              <a:buNone/>
            </a:pPr>
            <a:r>
              <a:rPr lang="en-US" b="1">
                <a:latin typeface="Courier New" pitchFamily="49" charset="0"/>
                <a:cs typeface="Courier New" pitchFamily="49" charset="0"/>
              </a:rPr>
              <a:t>      let</a:t>
            </a:r>
            <a:r>
              <a:rPr lang="en-US">
                <a:latin typeface="Courier New" pitchFamily="49" charset="0"/>
                <a:cs typeface="Courier New" pitchFamily="49" charset="0"/>
              </a:rPr>
              <a:t> rVal1 = rf.rd1(fromMaybe(dInst.src1));</a:t>
            </a:r>
          </a:p>
          <a:p>
            <a:pPr>
              <a:buClr>
                <a:schemeClr val="hlink"/>
              </a:buClr>
              <a:buSzPct val="110000"/>
              <a:buFont typeface="Wingdings" pitchFamily="2" charset="2"/>
              <a:buNone/>
            </a:pPr>
            <a:r>
              <a:rPr lang="en-US">
                <a:latin typeface="Courier New" pitchFamily="49" charset="0"/>
                <a:cs typeface="Courier New" pitchFamily="49" charset="0"/>
              </a:rPr>
              <a:t>      </a:t>
            </a:r>
            <a:r>
              <a:rPr lang="en-US" b="1">
                <a:latin typeface="Courier New" pitchFamily="49" charset="0"/>
                <a:cs typeface="Courier New" pitchFamily="49" charset="0"/>
              </a:rPr>
              <a:t>let</a:t>
            </a:r>
            <a:r>
              <a:rPr lang="en-US">
                <a:latin typeface="Courier New" pitchFamily="49" charset="0"/>
                <a:cs typeface="Courier New" pitchFamily="49" charset="0"/>
              </a:rPr>
              <a:t> rVal2 = rf.rd2(fromMaybe(dInst.src2));</a:t>
            </a:r>
          </a:p>
          <a:p>
            <a:pPr>
              <a:buClr>
                <a:schemeClr val="hlink"/>
              </a:buClr>
              <a:buSzPct val="110000"/>
              <a:buFont typeface="Wingdings" pitchFamily="2" charset="2"/>
              <a:buNone/>
            </a:pPr>
            <a:r>
              <a:rPr lang="en-US">
                <a:latin typeface="Courier New" pitchFamily="49" charset="0"/>
                <a:cs typeface="Courier New" pitchFamily="49" charset="0"/>
              </a:rPr>
              <a:t>      itr.enq(TypeDecode2Execute{pc:pc, </a:t>
            </a:r>
          </a:p>
          <a:p>
            <a:pPr>
              <a:buClr>
                <a:schemeClr val="hlink"/>
              </a:buClr>
              <a:buSzPct val="110000"/>
              <a:buFont typeface="Wingdings" pitchFamily="2" charset="2"/>
              <a:buNone/>
            </a:pPr>
            <a:r>
              <a:rPr lang="en-US">
                <a:latin typeface="Courier New" pitchFamily="49" charset="0"/>
                <a:cs typeface="Courier New" pitchFamily="49" charset="0"/>
              </a:rPr>
              <a:t>              epoch:fEpoch, dInst:dInst,</a:t>
            </a:r>
          </a:p>
          <a:p>
            <a:pPr>
              <a:buClr>
                <a:schemeClr val="hlink"/>
              </a:buClr>
              <a:buSzPct val="110000"/>
              <a:buFont typeface="Wingdings" pitchFamily="2" charset="2"/>
              <a:buNone/>
            </a:pPr>
            <a:r>
              <a:rPr lang="en-US">
                <a:latin typeface="Courier New" pitchFamily="49" charset="0"/>
                <a:cs typeface="Courier New" pitchFamily="49" charset="0"/>
              </a:rPr>
              <a:t>              rVal1:rVal1, rVal2:rVal2});</a:t>
            </a:r>
          </a:p>
          <a:p>
            <a:pPr>
              <a:buClr>
                <a:schemeClr val="hlink"/>
              </a:buClr>
              <a:buSzPct val="110000"/>
              <a:buFont typeface="Wingdings" pitchFamily="2" charset="2"/>
              <a:buNone/>
            </a:pPr>
            <a:r>
              <a:rPr lang="en-US">
                <a:latin typeface="Courier New" pitchFamily="49" charset="0"/>
                <a:cs typeface="Courier New" pitchFamily="49" charset="0"/>
              </a:rPr>
              <a:t>      </a:t>
            </a:r>
            <a:r>
              <a:rPr lang="en-US" b="1">
                <a:latin typeface="Courier New" pitchFamily="49" charset="0"/>
                <a:cs typeface="Courier New" pitchFamily="49" charset="0"/>
              </a:rPr>
              <a:t>if</a:t>
            </a:r>
            <a:r>
              <a:rPr lang="en-US">
                <a:latin typeface="Courier New" pitchFamily="49" charset="0"/>
                <a:cs typeface="Courier New" pitchFamily="49" charset="0"/>
              </a:rPr>
              <a:t>(nextPC.notEmpty) </a:t>
            </a:r>
            <a:r>
              <a:rPr lang="en-US" b="1">
                <a:latin typeface="Courier New" pitchFamily="49" charset="0"/>
                <a:cs typeface="Courier New" pitchFamily="49" charset="0"/>
              </a:rPr>
              <a:t>begin</a:t>
            </a:r>
          </a:p>
          <a:p>
            <a:pPr>
              <a:buClr>
                <a:schemeClr val="hlink"/>
              </a:buClr>
              <a:buSzPct val="110000"/>
              <a:buFont typeface="Wingdings" pitchFamily="2" charset="2"/>
              <a:buNone/>
            </a:pPr>
            <a:r>
              <a:rPr lang="en-US">
                <a:latin typeface="Courier New" pitchFamily="49" charset="0"/>
                <a:ea typeface="Calibri" pitchFamily="34" charset="0"/>
                <a:cs typeface="Courier New" pitchFamily="49" charset="0"/>
              </a:rPr>
              <a:t>        </a:t>
            </a:r>
            <a:r>
              <a:rPr lang="en-US">
                <a:latin typeface="Courier New" pitchFamily="49" charset="0"/>
              </a:rPr>
              <a:t>npc    = nextPC.first.npc; </a:t>
            </a:r>
          </a:p>
          <a:p>
            <a:pPr>
              <a:buClr>
                <a:schemeClr val="hlink"/>
              </a:buClr>
              <a:buSzPct val="110000"/>
              <a:buFont typeface="Wingdings" pitchFamily="2" charset="2"/>
              <a:buNone/>
            </a:pPr>
            <a:r>
              <a:rPr lang="en-US">
                <a:latin typeface="Courier New" pitchFamily="49" charset="0"/>
              </a:rPr>
              <a:t>        nepoch = nextPC.first.nepoch;</a:t>
            </a:r>
          </a:p>
          <a:p>
            <a:pPr>
              <a:buClr>
                <a:schemeClr val="hlink"/>
              </a:buClr>
              <a:buSzPct val="110000"/>
              <a:buFont typeface="Wingdings" pitchFamily="2" charset="2"/>
              <a:buNone/>
            </a:pPr>
            <a:r>
              <a:rPr lang="en-US" b="1">
                <a:latin typeface="Courier New" pitchFamily="49" charset="0"/>
                <a:cs typeface="Courier New" pitchFamily="49" charset="0"/>
              </a:rPr>
              <a:t>        </a:t>
            </a:r>
            <a:r>
              <a:rPr lang="en-US">
                <a:latin typeface="Courier New" pitchFamily="49" charset="0"/>
                <a:cs typeface="Courier New" pitchFamily="49" charset="0"/>
              </a:rPr>
              <a:t>pc &lt;= npc; fEpoch &lt;= nepoch; nextPC.deq;</a:t>
            </a:r>
          </a:p>
          <a:p>
            <a:pPr>
              <a:buClr>
                <a:schemeClr val="hlink"/>
              </a:buClr>
              <a:buSzPct val="110000"/>
              <a:buFont typeface="Wingdings" pitchFamily="2" charset="2"/>
              <a:buNone/>
            </a:pPr>
            <a:r>
              <a:rPr lang="en-US" b="1">
                <a:latin typeface="Courier New" pitchFamily="49" charset="0"/>
                <a:cs typeface="Courier New" pitchFamily="49" charset="0"/>
              </a:rPr>
              <a:t>                          end</a:t>
            </a:r>
          </a:p>
          <a:p>
            <a:pPr>
              <a:buClr>
                <a:schemeClr val="hlink"/>
              </a:buClr>
              <a:buSzPct val="110000"/>
              <a:buFont typeface="Wingdings" pitchFamily="2" charset="2"/>
              <a:buNone/>
            </a:pPr>
            <a:r>
              <a:rPr lang="en-US">
                <a:latin typeface="Courier New" pitchFamily="49" charset="0"/>
                <a:cs typeface="Courier New" pitchFamily="49" charset="0"/>
              </a:rPr>
              <a:t>      </a:t>
            </a:r>
            <a:r>
              <a:rPr lang="en-US" b="1">
                <a:latin typeface="Courier New" pitchFamily="49" charset="0"/>
                <a:cs typeface="Courier New" pitchFamily="49" charset="0"/>
              </a:rPr>
              <a:t>else</a:t>
            </a:r>
            <a:r>
              <a:rPr lang="en-US">
                <a:latin typeface="Courier New" pitchFamily="49" charset="0"/>
                <a:cs typeface="Courier New" pitchFamily="49" charset="0"/>
              </a:rPr>
              <a:t> pc &lt;= pc+4;                        </a:t>
            </a:r>
            <a:r>
              <a:rPr lang="en-US" b="1">
                <a:latin typeface="Courier New" pitchFamily="49" charset="0"/>
                <a:cs typeface="Courier New" pitchFamily="49" charset="0"/>
              </a:rPr>
              <a:t>end</a:t>
            </a:r>
          </a:p>
          <a:p>
            <a:pPr>
              <a:buClr>
                <a:schemeClr val="hlink"/>
              </a:buClr>
              <a:buSzPct val="110000"/>
              <a:buFont typeface="Wingdings" pitchFamily="2" charset="2"/>
              <a:buNone/>
            </a:pPr>
            <a:r>
              <a:rPr lang="en-US" b="1">
                <a:latin typeface="Courier New" pitchFamily="49" charset="0"/>
                <a:cs typeface="Courier New" pitchFamily="49" charset="0"/>
              </a:rPr>
              <a:t>  endrule</a:t>
            </a:r>
          </a:p>
        </p:txBody>
      </p:sp>
      <p:sp>
        <p:nvSpPr>
          <p:cNvPr id="29699" name="Rectangle 3" descr="Rectangle: Click to edit Master text styles&#10;Second level&#10;Third level&#10;Fourth level&#10;Fifth level"/>
          <p:cNvSpPr txBox="1">
            <a:spLocks noChangeArrowheads="1"/>
          </p:cNvSpPr>
          <p:nvPr/>
        </p:nvSpPr>
        <p:spPr bwMode="auto">
          <a:xfrm>
            <a:off x="520700" y="1482725"/>
            <a:ext cx="8256588" cy="4552950"/>
          </a:xfrm>
          <a:prstGeom prst="rect">
            <a:avLst/>
          </a:prstGeom>
          <a:noFill/>
          <a:ln w="9525">
            <a:noFill/>
            <a:miter lim="800000"/>
            <a:headEnd/>
            <a:tailEnd/>
          </a:ln>
        </p:spPr>
        <p:txBody>
          <a:bodyPr/>
          <a:lstStyle/>
          <a:p>
            <a:pPr marL="342900" indent="-342900">
              <a:lnSpc>
                <a:spcPct val="90000"/>
              </a:lnSpc>
              <a:spcBef>
                <a:spcPct val="20000"/>
              </a:spcBef>
              <a:buClr>
                <a:schemeClr val="hlink"/>
              </a:buClr>
              <a:buSzPct val="110000"/>
              <a:buFont typeface="Wingdings" pitchFamily="2" charset="2"/>
              <a:buNone/>
            </a:pPr>
            <a:endParaRPr lang="en-US" sz="1600">
              <a:latin typeface="Courier New" pitchFamily="49" charset="0"/>
              <a:cs typeface="Courier New" pitchFamily="49" charset="0"/>
            </a:endParaRPr>
          </a:p>
        </p:txBody>
      </p:sp>
      <p:sp>
        <p:nvSpPr>
          <p:cNvPr id="10" name="Date Placeholder 9"/>
          <p:cNvSpPr>
            <a:spLocks noGrp="1"/>
          </p:cNvSpPr>
          <p:nvPr>
            <p:ph type="dt" sz="half" idx="10"/>
          </p:nvPr>
        </p:nvSpPr>
        <p:spPr/>
        <p:txBody>
          <a:bodyPr/>
          <a:lstStyle/>
          <a:p>
            <a:pPr>
              <a:defRPr/>
            </a:pPr>
            <a:r>
              <a:rPr lang="en-US" altLang="zh-CN" smtClean="0"/>
              <a:t>1/11/2013</a:t>
            </a:r>
            <a:endParaRPr lang="en-US" dirty="0"/>
          </a:p>
        </p:txBody>
      </p:sp>
      <p:sp>
        <p:nvSpPr>
          <p:cNvPr id="11" name="Slide Number Placeholder 10"/>
          <p:cNvSpPr>
            <a:spLocks noGrp="1"/>
          </p:cNvSpPr>
          <p:nvPr>
            <p:ph type="sldNum" sz="quarter" idx="11"/>
          </p:nvPr>
        </p:nvSpPr>
        <p:spPr/>
        <p:txBody>
          <a:bodyPr/>
          <a:lstStyle/>
          <a:p>
            <a:pPr>
              <a:defRPr/>
            </a:pPr>
            <a:fld id="{BE49CFAA-92BB-45AE-A2AC-2CF4188AC6C8}" type="slidenum">
              <a:rPr lang="en-US" smtClean="0"/>
              <a:pPr>
                <a:defRPr/>
              </a:pPr>
              <a:t>16</a:t>
            </a:fld>
            <a:endParaRPr lang="en-US" dirty="0"/>
          </a:p>
        </p:txBody>
      </p:sp>
      <p:sp>
        <p:nvSpPr>
          <p:cNvPr id="12" name="Footer Placeholder 11"/>
          <p:cNvSpPr>
            <a:spLocks noGrp="1"/>
          </p:cNvSpPr>
          <p:nvPr>
            <p:ph type="ftr" sz="quarter" idx="12"/>
          </p:nvPr>
        </p:nvSpPr>
        <p:spPr/>
        <p:txBody>
          <a:bodyPr/>
          <a:lstStyle/>
          <a:p>
            <a:pPr>
              <a:defRPr/>
            </a:pPr>
            <a:r>
              <a:rPr lang="en-US" smtClean="0"/>
              <a:t>Bluespec at Beihang</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4"/>
          <p:cNvSpPr>
            <a:spLocks noGrp="1" noChangeArrowheads="1"/>
          </p:cNvSpPr>
          <p:nvPr>
            <p:ph type="title" idx="4294967295"/>
          </p:nvPr>
        </p:nvSpPr>
        <p:spPr/>
        <p:txBody>
          <a:bodyPr/>
          <a:lstStyle/>
          <a:p>
            <a:pPr eaLnBrk="1" hangingPunct="1"/>
            <a:r>
              <a:rPr lang="en-US" sz="3600" smtClean="0"/>
              <a:t>2-Stage-DH pipeline</a:t>
            </a:r>
            <a:br>
              <a:rPr lang="en-US" sz="3600" smtClean="0"/>
            </a:br>
            <a:r>
              <a:rPr lang="en-US" sz="3600" smtClean="0"/>
              <a:t>doExecute rule</a:t>
            </a:r>
          </a:p>
        </p:txBody>
      </p:sp>
      <p:sp>
        <p:nvSpPr>
          <p:cNvPr id="31746" name="Rectangle 3" descr="Rectangle: Click to edit Master text styles&#10;Second level&#10;Third level&#10;Fourth level&#10;Fifth level"/>
          <p:cNvSpPr txBox="1">
            <a:spLocks noChangeArrowheads="1"/>
          </p:cNvSpPr>
          <p:nvPr/>
        </p:nvSpPr>
        <p:spPr bwMode="auto">
          <a:xfrm>
            <a:off x="590550" y="1514475"/>
            <a:ext cx="8420100" cy="5229225"/>
          </a:xfrm>
          <a:prstGeom prst="rect">
            <a:avLst/>
          </a:prstGeom>
          <a:noFill/>
          <a:ln w="9525">
            <a:noFill/>
            <a:miter lim="800000"/>
            <a:headEnd/>
            <a:tailEnd/>
          </a:ln>
        </p:spPr>
        <p:txBody>
          <a:bodyPr/>
          <a:lstStyle/>
          <a:p>
            <a:pPr marL="342900" indent="-342900">
              <a:buClr>
                <a:schemeClr val="hlink"/>
              </a:buClr>
              <a:buSzPct val="110000"/>
              <a:buFont typeface="Wingdings" pitchFamily="2" charset="2"/>
              <a:buNone/>
            </a:pPr>
            <a:r>
              <a:rPr lang="en-US" b="1" dirty="0">
                <a:latin typeface="Courier New" pitchFamily="49" charset="0"/>
                <a:cs typeface="Courier New" pitchFamily="49" charset="0"/>
              </a:rPr>
              <a:t>rule </a:t>
            </a:r>
            <a:r>
              <a:rPr lang="en-US" dirty="0" err="1">
                <a:latin typeface="Courier New" pitchFamily="49" charset="0"/>
                <a:cs typeface="Courier New" pitchFamily="49" charset="0"/>
              </a:rPr>
              <a:t>doExecute</a:t>
            </a:r>
            <a:r>
              <a:rPr lang="en-US" dirty="0">
                <a:latin typeface="Courier New" pitchFamily="49" charset="0"/>
                <a:cs typeface="Courier New" pitchFamily="49" charset="0"/>
              </a:rPr>
              <a:t> (</a:t>
            </a:r>
            <a:r>
              <a:rPr lang="en-US" dirty="0" err="1">
                <a:latin typeface="Courier New" pitchFamily="49" charset="0"/>
                <a:cs typeface="Courier New" pitchFamily="49" charset="0"/>
              </a:rPr>
              <a:t>itr.notEmpty</a:t>
            </a:r>
            <a:r>
              <a:rPr lang="en-US" dirty="0">
                <a:latin typeface="Courier New" pitchFamily="49" charset="0"/>
                <a:cs typeface="Courier New" pitchFamily="49" charset="0"/>
              </a:rPr>
              <a:t>); </a:t>
            </a:r>
          </a:p>
          <a:p>
            <a:pPr marL="342900" indent="-342900">
              <a:buClr>
                <a:schemeClr val="hlink"/>
              </a:buClr>
              <a:buSzPct val="110000"/>
              <a:buFont typeface="Wingdings" pitchFamily="2" charset="2"/>
              <a:buNone/>
            </a:pPr>
            <a:r>
              <a:rPr lang="en-US" dirty="0">
                <a:latin typeface="Courier New" pitchFamily="49" charset="0"/>
                <a:cs typeface="Courier New" pitchFamily="49" charset="0"/>
              </a:rPr>
              <a:t>  </a:t>
            </a:r>
            <a:r>
              <a:rPr lang="en-US" b="1" dirty="0">
                <a:latin typeface="Courier New" pitchFamily="49" charset="0"/>
                <a:cs typeface="Courier New" pitchFamily="49" charset="0"/>
              </a:rPr>
              <a:t>let</a:t>
            </a:r>
            <a:r>
              <a:rPr lang="en-US" dirty="0">
                <a:latin typeface="Courier New" pitchFamily="49" charset="0"/>
                <a:cs typeface="Courier New" pitchFamily="49" charset="0"/>
              </a:rPr>
              <a:t> </a:t>
            </a:r>
            <a:r>
              <a:rPr lang="en-US" dirty="0" err="1">
                <a:latin typeface="Courier New" pitchFamily="49" charset="0"/>
                <a:cs typeface="Courier New" pitchFamily="49" charset="0"/>
              </a:rPr>
              <a:t>itrpc</a:t>
            </a:r>
            <a:r>
              <a:rPr lang="en-US" dirty="0">
                <a:latin typeface="Courier New" pitchFamily="49" charset="0"/>
                <a:cs typeface="Courier New" pitchFamily="49" charset="0"/>
              </a:rPr>
              <a:t>=</a:t>
            </a:r>
            <a:r>
              <a:rPr lang="en-US" dirty="0" err="1">
                <a:latin typeface="Courier New" pitchFamily="49" charset="0"/>
                <a:cs typeface="Courier New" pitchFamily="49" charset="0"/>
              </a:rPr>
              <a:t>itr.first.pc</a:t>
            </a:r>
            <a:r>
              <a:rPr lang="en-US" dirty="0">
                <a:latin typeface="Courier New" pitchFamily="49" charset="0"/>
                <a:cs typeface="Courier New" pitchFamily="49" charset="0"/>
              </a:rPr>
              <a:t>;   </a:t>
            </a:r>
            <a:r>
              <a:rPr lang="en-US" b="1" dirty="0">
                <a:latin typeface="Courier New" pitchFamily="49" charset="0"/>
                <a:cs typeface="Courier New" pitchFamily="49" charset="0"/>
              </a:rPr>
              <a:t>let</a:t>
            </a:r>
            <a:r>
              <a:rPr lang="en-US" dirty="0">
                <a:latin typeface="Courier New" pitchFamily="49" charset="0"/>
                <a:cs typeface="Courier New" pitchFamily="49" charset="0"/>
              </a:rPr>
              <a:t> </a:t>
            </a:r>
            <a:r>
              <a:rPr lang="en-US" dirty="0" err="1">
                <a:latin typeface="Courier New" pitchFamily="49" charset="0"/>
                <a:cs typeface="Courier New" pitchFamily="49" charset="0"/>
              </a:rPr>
              <a:t>dInst</a:t>
            </a:r>
            <a:r>
              <a:rPr lang="en-US" dirty="0">
                <a:latin typeface="Courier New" pitchFamily="49" charset="0"/>
                <a:cs typeface="Courier New" pitchFamily="49" charset="0"/>
              </a:rPr>
              <a:t>=</a:t>
            </a:r>
            <a:r>
              <a:rPr lang="en-US" dirty="0" err="1">
                <a:latin typeface="Courier New" pitchFamily="49" charset="0"/>
                <a:cs typeface="Courier New" pitchFamily="49" charset="0"/>
              </a:rPr>
              <a:t>itr.first.dInst</a:t>
            </a:r>
            <a:r>
              <a:rPr lang="en-US" dirty="0">
                <a:latin typeface="Courier New" pitchFamily="49" charset="0"/>
                <a:cs typeface="Courier New" pitchFamily="49" charset="0"/>
              </a:rPr>
              <a:t>;</a:t>
            </a:r>
          </a:p>
          <a:p>
            <a:pPr marL="342900" indent="-342900">
              <a:buClr>
                <a:schemeClr val="hlink"/>
              </a:buClr>
              <a:buSzPct val="110000"/>
              <a:buFont typeface="Wingdings" pitchFamily="2" charset="2"/>
              <a:buNone/>
            </a:pPr>
            <a:r>
              <a:rPr lang="en-US" b="1" dirty="0">
                <a:latin typeface="Courier New" pitchFamily="49" charset="0"/>
                <a:cs typeface="Courier New" pitchFamily="49" charset="0"/>
              </a:rPr>
              <a:t>  let</a:t>
            </a:r>
            <a:r>
              <a:rPr lang="en-US" dirty="0">
                <a:latin typeface="Courier New" pitchFamily="49" charset="0"/>
                <a:cs typeface="Courier New" pitchFamily="49" charset="0"/>
              </a:rPr>
              <a:t> rVal1=itr.first.rVal1;</a:t>
            </a:r>
          </a:p>
          <a:p>
            <a:pPr marL="342900" indent="-342900">
              <a:buClr>
                <a:schemeClr val="hlink"/>
              </a:buClr>
              <a:buSzPct val="110000"/>
              <a:buFont typeface="Wingdings" pitchFamily="2" charset="2"/>
              <a:buNone/>
            </a:pPr>
            <a:r>
              <a:rPr lang="en-US" b="1" dirty="0">
                <a:latin typeface="Courier New" pitchFamily="49" charset="0"/>
                <a:cs typeface="Courier New" pitchFamily="49" charset="0"/>
              </a:rPr>
              <a:t>  let</a:t>
            </a:r>
            <a:r>
              <a:rPr lang="en-US" dirty="0">
                <a:latin typeface="Courier New" pitchFamily="49" charset="0"/>
                <a:cs typeface="Courier New" pitchFamily="49" charset="0"/>
              </a:rPr>
              <a:t> rVal2=itr.first.rVal2;</a:t>
            </a:r>
          </a:p>
          <a:p>
            <a:pPr marL="342900" indent="-342900">
              <a:buClr>
                <a:schemeClr val="hlink"/>
              </a:buClr>
              <a:buSzPct val="110000"/>
              <a:buFont typeface="Wingdings" pitchFamily="2" charset="2"/>
              <a:buNone/>
            </a:pPr>
            <a:r>
              <a:rPr lang="en-US" dirty="0">
                <a:latin typeface="Courier New" pitchFamily="49" charset="0"/>
                <a:cs typeface="Courier New" pitchFamily="49" charset="0"/>
              </a:rPr>
              <a:t>  </a:t>
            </a:r>
            <a:r>
              <a:rPr lang="en-US" b="1" dirty="0">
                <a:latin typeface="Courier New" pitchFamily="49" charset="0"/>
                <a:cs typeface="Courier New" pitchFamily="49" charset="0"/>
              </a:rPr>
              <a:t>if</a:t>
            </a:r>
            <a:r>
              <a:rPr lang="en-US" dirty="0">
                <a:latin typeface="Courier New" pitchFamily="49" charset="0"/>
                <a:cs typeface="Courier New" pitchFamily="49" charset="0"/>
              </a:rPr>
              <a:t>(</a:t>
            </a:r>
            <a:r>
              <a:rPr lang="en-US" dirty="0" err="1">
                <a:latin typeface="Courier New" pitchFamily="49" charset="0"/>
                <a:cs typeface="Courier New" pitchFamily="49" charset="0"/>
              </a:rPr>
              <a:t>itr.first.epoch</a:t>
            </a:r>
            <a:r>
              <a:rPr lang="en-US" dirty="0">
                <a:latin typeface="Courier New" pitchFamily="49" charset="0"/>
                <a:cs typeface="Courier New" pitchFamily="49" charset="0"/>
              </a:rPr>
              <a:t>==</a:t>
            </a:r>
            <a:r>
              <a:rPr lang="en-US" dirty="0" err="1">
                <a:latin typeface="Courier New" pitchFamily="49" charset="0"/>
                <a:cs typeface="Courier New" pitchFamily="49" charset="0"/>
              </a:rPr>
              <a:t>eEpoch</a:t>
            </a:r>
            <a:r>
              <a:rPr lang="en-US" dirty="0">
                <a:latin typeface="Courier New" pitchFamily="49" charset="0"/>
                <a:cs typeface="Courier New" pitchFamily="49" charset="0"/>
              </a:rPr>
              <a:t>) </a:t>
            </a:r>
            <a:r>
              <a:rPr lang="en-US" b="1" dirty="0">
                <a:latin typeface="Courier New" pitchFamily="49" charset="0"/>
                <a:cs typeface="Courier New" pitchFamily="49" charset="0"/>
              </a:rPr>
              <a:t>begin</a:t>
            </a:r>
            <a:endParaRPr lang="en-US" dirty="0">
              <a:latin typeface="Courier New" pitchFamily="49" charset="0"/>
              <a:cs typeface="Courier New" pitchFamily="49" charset="0"/>
            </a:endParaRPr>
          </a:p>
          <a:p>
            <a:pPr marL="342900" indent="-342900">
              <a:spcBef>
                <a:spcPct val="20000"/>
              </a:spcBef>
              <a:buClr>
                <a:schemeClr val="hlink"/>
              </a:buClr>
              <a:buSzPct val="110000"/>
            </a:pPr>
            <a:r>
              <a:rPr lang="en-US" dirty="0">
                <a:latin typeface="Courier New" pitchFamily="49" charset="0"/>
                <a:cs typeface="Courier New" pitchFamily="49" charset="0"/>
              </a:rPr>
              <a:t>     </a:t>
            </a:r>
            <a:r>
              <a:rPr lang="en-US" b="1" dirty="0">
                <a:latin typeface="Courier New" pitchFamily="49" charset="0"/>
                <a:cs typeface="Courier New" pitchFamily="49" charset="0"/>
              </a:rPr>
              <a:t>let</a:t>
            </a:r>
            <a:r>
              <a:rPr lang="en-US" dirty="0">
                <a:latin typeface="Courier New" pitchFamily="49" charset="0"/>
                <a:cs typeface="Courier New" pitchFamily="49" charset="0"/>
              </a:rPr>
              <a:t> </a:t>
            </a:r>
            <a:r>
              <a:rPr lang="en-US" dirty="0" err="1">
                <a:latin typeface="Courier New" pitchFamily="49" charset="0"/>
                <a:cs typeface="Courier New" pitchFamily="49" charset="0"/>
              </a:rPr>
              <a:t>eInst</a:t>
            </a:r>
            <a:r>
              <a:rPr lang="en-US" dirty="0">
                <a:latin typeface="Courier New" pitchFamily="49" charset="0"/>
                <a:cs typeface="Courier New" pitchFamily="49" charset="0"/>
              </a:rPr>
              <a:t> = execute(</a:t>
            </a:r>
            <a:r>
              <a:rPr lang="en-US" dirty="0" err="1">
                <a:latin typeface="Courier New" pitchFamily="49" charset="0"/>
                <a:cs typeface="Courier New" pitchFamily="49" charset="0"/>
              </a:rPr>
              <a:t>dInst</a:t>
            </a:r>
            <a:r>
              <a:rPr lang="en-US" dirty="0">
                <a:latin typeface="Courier New" pitchFamily="49" charset="0"/>
                <a:cs typeface="Courier New" pitchFamily="49" charset="0"/>
              </a:rPr>
              <a:t>, rVal1, rVal2, </a:t>
            </a:r>
            <a:r>
              <a:rPr lang="en-US" dirty="0" err="1">
                <a:latin typeface="Courier New" pitchFamily="49" charset="0"/>
                <a:cs typeface="Courier New" pitchFamily="49" charset="0"/>
              </a:rPr>
              <a:t>itrpc</a:t>
            </a:r>
            <a:r>
              <a:rPr lang="en-US" dirty="0">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dirty="0">
                <a:latin typeface="Courier New" pitchFamily="49" charset="0"/>
                <a:cs typeface="Courier New" pitchFamily="49" charset="0"/>
              </a:rPr>
              <a:t>     </a:t>
            </a:r>
            <a:r>
              <a:rPr lang="en-US" b="1" dirty="0">
                <a:latin typeface="Courier New" pitchFamily="49" charset="0"/>
                <a:cs typeface="Courier New" pitchFamily="49" charset="0"/>
              </a:rPr>
              <a:t>let</a:t>
            </a:r>
            <a:r>
              <a:rPr lang="en-US" dirty="0">
                <a:latin typeface="Courier New" pitchFamily="49" charset="0"/>
                <a:cs typeface="Courier New" pitchFamily="49" charset="0"/>
              </a:rPr>
              <a:t> </a:t>
            </a:r>
            <a:r>
              <a:rPr lang="en-US" dirty="0" err="1">
                <a:latin typeface="Courier New" pitchFamily="49" charset="0"/>
                <a:cs typeface="Courier New" pitchFamily="49" charset="0"/>
              </a:rPr>
              <a:t>memData</a:t>
            </a:r>
            <a:r>
              <a:rPr lang="en-US" dirty="0">
                <a:latin typeface="Courier New" pitchFamily="49" charset="0"/>
                <a:cs typeface="Courier New" pitchFamily="49" charset="0"/>
              </a:rPr>
              <a:t> &lt;- </a:t>
            </a:r>
            <a:r>
              <a:rPr lang="en-US" dirty="0" err="1">
                <a:latin typeface="Courier New" pitchFamily="49" charset="0"/>
                <a:cs typeface="Courier New" pitchFamily="49" charset="0"/>
              </a:rPr>
              <a:t>dMemAction</a:t>
            </a:r>
            <a:r>
              <a:rPr lang="en-US" dirty="0">
                <a:latin typeface="Courier New" pitchFamily="49" charset="0"/>
                <a:cs typeface="Courier New" pitchFamily="49" charset="0"/>
              </a:rPr>
              <a:t>(</a:t>
            </a:r>
            <a:r>
              <a:rPr lang="en-US" dirty="0" err="1">
                <a:latin typeface="Courier New" pitchFamily="49" charset="0"/>
                <a:cs typeface="Courier New" pitchFamily="49" charset="0"/>
              </a:rPr>
              <a:t>eInst</a:t>
            </a:r>
            <a:r>
              <a:rPr lang="en-US" dirty="0">
                <a:latin typeface="Courier New" pitchFamily="49" charset="0"/>
                <a:cs typeface="Courier New" pitchFamily="49" charset="0"/>
              </a:rPr>
              <a:t>, </a:t>
            </a:r>
            <a:r>
              <a:rPr lang="en-US" dirty="0" err="1">
                <a:latin typeface="Courier New" pitchFamily="49" charset="0"/>
                <a:cs typeface="Courier New" pitchFamily="49" charset="0"/>
              </a:rPr>
              <a:t>dMem</a:t>
            </a:r>
            <a:r>
              <a:rPr lang="en-US" dirty="0">
                <a:latin typeface="Courier New" pitchFamily="49" charset="0"/>
                <a:cs typeface="Courier New" pitchFamily="49" charset="0"/>
              </a:rPr>
              <a:t>);</a:t>
            </a:r>
          </a:p>
          <a:p>
            <a:pPr marL="342900" indent="-342900">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regUpdate</a:t>
            </a:r>
            <a:r>
              <a:rPr lang="en-US" dirty="0">
                <a:latin typeface="Courier New" pitchFamily="49" charset="0"/>
                <a:cs typeface="Courier New" pitchFamily="49" charset="0"/>
              </a:rPr>
              <a:t>(</a:t>
            </a:r>
            <a:r>
              <a:rPr lang="en-US" dirty="0" err="1">
                <a:latin typeface="Courier New" pitchFamily="49" charset="0"/>
                <a:cs typeface="Courier New" pitchFamily="49" charset="0"/>
              </a:rPr>
              <a:t>eInst</a:t>
            </a:r>
            <a:r>
              <a:rPr lang="en-US" dirty="0">
                <a:latin typeface="Courier New" pitchFamily="49" charset="0"/>
                <a:cs typeface="Courier New" pitchFamily="49" charset="0"/>
              </a:rPr>
              <a:t>, </a:t>
            </a:r>
            <a:r>
              <a:rPr lang="en-US" dirty="0" err="1">
                <a:latin typeface="Courier New" pitchFamily="49" charset="0"/>
                <a:cs typeface="Courier New" pitchFamily="49" charset="0"/>
              </a:rPr>
              <a:t>memData</a:t>
            </a:r>
            <a:r>
              <a:rPr lang="en-US" dirty="0">
                <a:latin typeface="Courier New" pitchFamily="49" charset="0"/>
                <a:cs typeface="Courier New" pitchFamily="49" charset="0"/>
              </a:rPr>
              <a:t>, </a:t>
            </a:r>
            <a:r>
              <a:rPr lang="en-US" dirty="0" err="1">
                <a:latin typeface="Courier New" pitchFamily="49" charset="0"/>
                <a:cs typeface="Courier New" pitchFamily="49" charset="0"/>
              </a:rPr>
              <a:t>rf</a:t>
            </a:r>
            <a:r>
              <a:rPr lang="en-US" dirty="0">
                <a:latin typeface="Courier New" pitchFamily="49" charset="0"/>
                <a:cs typeface="Courier New" pitchFamily="49" charset="0"/>
              </a:rPr>
              <a:t>);</a:t>
            </a:r>
          </a:p>
          <a:p>
            <a:pPr marL="342900" indent="-342900">
              <a:buClr>
                <a:schemeClr val="hlink"/>
              </a:buClr>
              <a:buSzPct val="110000"/>
              <a:buFont typeface="Wingdings" pitchFamily="2" charset="2"/>
              <a:buNone/>
            </a:pPr>
            <a:r>
              <a:rPr lang="en-US" b="1" dirty="0">
                <a:latin typeface="Courier New" pitchFamily="49" charset="0"/>
                <a:cs typeface="Courier New" pitchFamily="49" charset="0"/>
              </a:rPr>
              <a:t>     if</a:t>
            </a:r>
            <a:r>
              <a:rPr lang="en-US" dirty="0">
                <a:latin typeface="Courier New" pitchFamily="49" charset="0"/>
                <a:cs typeface="Courier New" pitchFamily="49" charset="0"/>
              </a:rPr>
              <a:t>(</a:t>
            </a:r>
            <a:r>
              <a:rPr lang="en-US" dirty="0" err="1">
                <a:latin typeface="Courier New" pitchFamily="49" charset="0"/>
                <a:cs typeface="Courier New" pitchFamily="49" charset="0"/>
              </a:rPr>
              <a:t>eInst.brTaken</a:t>
            </a:r>
            <a:r>
              <a:rPr lang="en-US" dirty="0">
                <a:latin typeface="Courier New" pitchFamily="49" charset="0"/>
                <a:cs typeface="Courier New" pitchFamily="49" charset="0"/>
              </a:rPr>
              <a:t>) </a:t>
            </a:r>
            <a:r>
              <a:rPr lang="en-US" b="1" dirty="0">
                <a:latin typeface="Courier New" pitchFamily="49" charset="0"/>
                <a:cs typeface="Courier New" pitchFamily="49" charset="0"/>
              </a:rPr>
              <a:t>begin</a:t>
            </a:r>
          </a:p>
          <a:p>
            <a:pPr marL="342900" indent="-342900">
              <a:buClr>
                <a:schemeClr val="hlink"/>
              </a:buClr>
              <a:buSzPct val="110000"/>
              <a:buFont typeface="Wingdings" pitchFamily="2" charset="2"/>
              <a:buNone/>
            </a:pPr>
            <a:r>
              <a:rPr lang="en-US" dirty="0">
                <a:latin typeface="Courier New" pitchFamily="49" charset="0"/>
                <a:cs typeface="Courier New" pitchFamily="49" charset="0"/>
              </a:rPr>
              <a:t>       </a:t>
            </a:r>
            <a:r>
              <a:rPr lang="en-US" b="1" dirty="0">
                <a:latin typeface="Courier New" pitchFamily="49" charset="0"/>
                <a:cs typeface="Courier New" pitchFamily="49" charset="0"/>
              </a:rPr>
              <a:t>let</a:t>
            </a:r>
            <a:r>
              <a:rPr lang="en-US" dirty="0">
                <a:latin typeface="Courier New" pitchFamily="49" charset="0"/>
                <a:cs typeface="Courier New" pitchFamily="49" charset="0"/>
              </a:rPr>
              <a:t> </a:t>
            </a:r>
            <a:r>
              <a:rPr lang="en-US" dirty="0" err="1">
                <a:latin typeface="Courier New" pitchFamily="49" charset="0"/>
                <a:cs typeface="Courier New" pitchFamily="49" charset="0"/>
              </a:rPr>
              <a:t>nepoch</a:t>
            </a:r>
            <a:r>
              <a:rPr lang="en-US" dirty="0">
                <a:latin typeface="Courier New" pitchFamily="49" charset="0"/>
                <a:cs typeface="Courier New" pitchFamily="49" charset="0"/>
              </a:rPr>
              <a:t> = next(epoch);  </a:t>
            </a:r>
            <a:r>
              <a:rPr lang="en-US" dirty="0" err="1">
                <a:latin typeface="Courier New" pitchFamily="49" charset="0"/>
                <a:cs typeface="Courier New" pitchFamily="49" charset="0"/>
              </a:rPr>
              <a:t>eEpoch</a:t>
            </a:r>
            <a:r>
              <a:rPr lang="en-US" dirty="0">
                <a:latin typeface="Courier New" pitchFamily="49" charset="0"/>
                <a:cs typeface="Courier New" pitchFamily="49" charset="0"/>
              </a:rPr>
              <a:t> &lt;= </a:t>
            </a:r>
            <a:r>
              <a:rPr lang="en-US" dirty="0" err="1">
                <a:latin typeface="Courier New" pitchFamily="49" charset="0"/>
                <a:cs typeface="Courier New" pitchFamily="49" charset="0"/>
              </a:rPr>
              <a:t>nepoch</a:t>
            </a:r>
            <a:r>
              <a:rPr lang="en-US" dirty="0">
                <a:latin typeface="Courier New" pitchFamily="49" charset="0"/>
                <a:cs typeface="Courier New" pitchFamily="49" charset="0"/>
              </a:rPr>
              <a:t>; </a:t>
            </a:r>
          </a:p>
          <a:p>
            <a:pPr marL="342900" indent="-342900">
              <a:buClr>
                <a:schemeClr val="hlink"/>
              </a:buClr>
              <a:buSzPct val="110000"/>
              <a:buFont typeface="Wingdings" pitchFamily="2" charset="2"/>
              <a:buNone/>
            </a:pPr>
            <a:r>
              <a:rPr lang="en-US" dirty="0">
                <a:latin typeface="Courier New" pitchFamily="49" charset="0"/>
                <a:cs typeface="Courier New" pitchFamily="49" charset="0"/>
              </a:rPr>
              <a:t>       nextPC.enq(</a:t>
            </a:r>
          </a:p>
          <a:p>
            <a:pPr marL="342900" indent="-342900">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TypeNextPCE</a:t>
            </a:r>
            <a:r>
              <a:rPr lang="en-US" dirty="0">
                <a:latin typeface="Courier New" pitchFamily="49" charset="0"/>
                <a:cs typeface="Courier New" pitchFamily="49" charset="0"/>
              </a:rPr>
              <a:t>{</a:t>
            </a:r>
            <a:r>
              <a:rPr lang="en-US" dirty="0" err="1">
                <a:latin typeface="Courier New" pitchFamily="49" charset="0"/>
                <a:cs typeface="Courier New" pitchFamily="49" charset="0"/>
              </a:rPr>
              <a:t>npc:eInst.addr</a:t>
            </a:r>
            <a:r>
              <a:rPr lang="en-US" dirty="0">
                <a:latin typeface="Courier New" pitchFamily="49" charset="0"/>
                <a:cs typeface="Courier New" pitchFamily="49" charset="0"/>
              </a:rPr>
              <a:t>, </a:t>
            </a:r>
            <a:r>
              <a:rPr lang="en-US" dirty="0" err="1">
                <a:latin typeface="Courier New" pitchFamily="49" charset="0"/>
                <a:cs typeface="Courier New" pitchFamily="49" charset="0"/>
              </a:rPr>
              <a:t>nepoch:nepoch</a:t>
            </a:r>
            <a:r>
              <a:rPr lang="en-US" dirty="0">
                <a:latin typeface="Courier New" pitchFamily="49" charset="0"/>
                <a:cs typeface="Courier New" pitchFamily="49" charset="0"/>
              </a:rPr>
              <a:t>});</a:t>
            </a:r>
          </a:p>
          <a:p>
            <a:pPr marL="342900" indent="-342900">
              <a:buClr>
                <a:schemeClr val="hlink"/>
              </a:buClr>
              <a:buSzPct val="110000"/>
              <a:buFont typeface="Wingdings" pitchFamily="2" charset="2"/>
              <a:buNone/>
            </a:pPr>
            <a:r>
              <a:rPr lang="en-US" dirty="0">
                <a:latin typeface="Courier New" pitchFamily="49" charset="0"/>
                <a:cs typeface="Courier New" pitchFamily="49" charset="0"/>
              </a:rPr>
              <a:t>                       </a:t>
            </a:r>
            <a:r>
              <a:rPr lang="en-US" b="1" dirty="0">
                <a:latin typeface="Courier New" pitchFamily="49" charset="0"/>
                <a:cs typeface="Courier New" pitchFamily="49" charset="0"/>
              </a:rPr>
              <a:t>end</a:t>
            </a:r>
          </a:p>
          <a:p>
            <a:pPr marL="342900" indent="-342900">
              <a:lnSpc>
                <a:spcPct val="90000"/>
              </a:lnSpc>
              <a:spcBef>
                <a:spcPct val="20000"/>
              </a:spcBef>
              <a:buClr>
                <a:schemeClr val="hlink"/>
              </a:buClr>
              <a:buSzPct val="110000"/>
              <a:buFont typeface="Wingdings" pitchFamily="2" charset="2"/>
              <a:buNone/>
            </a:pPr>
            <a:r>
              <a:rPr lang="en-US" dirty="0">
                <a:latin typeface="Courier New" pitchFamily="49" charset="0"/>
                <a:cs typeface="Courier New" pitchFamily="49" charset="0"/>
              </a:rPr>
              <a:t>                              </a:t>
            </a:r>
            <a:r>
              <a:rPr lang="en-US" b="1" dirty="0">
                <a:latin typeface="Courier New" pitchFamily="49" charset="0"/>
                <a:cs typeface="Courier New" pitchFamily="49" charset="0"/>
              </a:rPr>
              <a:t>end</a:t>
            </a:r>
          </a:p>
          <a:p>
            <a:pPr marL="342900" indent="-342900">
              <a:lnSpc>
                <a:spcPct val="90000"/>
              </a:lnSpc>
              <a:spcBef>
                <a:spcPct val="20000"/>
              </a:spcBef>
              <a:buClr>
                <a:schemeClr val="hlink"/>
              </a:buClr>
              <a:buSzPct val="110000"/>
              <a:buFont typeface="Wingdings" pitchFamily="2" charset="2"/>
              <a:buNone/>
            </a:pPr>
            <a:r>
              <a:rPr lang="en-US" b="1" dirty="0">
                <a:latin typeface="Courier New" pitchFamily="49" charset="0"/>
                <a:cs typeface="Courier New" pitchFamily="49" charset="0"/>
              </a:rPr>
              <a:t>  </a:t>
            </a:r>
            <a:r>
              <a:rPr lang="en-US" dirty="0">
                <a:latin typeface="Courier New" pitchFamily="49" charset="0"/>
                <a:cs typeface="Courier New" pitchFamily="49" charset="0"/>
              </a:rPr>
              <a:t>itr.deq;</a:t>
            </a:r>
          </a:p>
          <a:p>
            <a:pPr marL="342900" indent="-342900">
              <a:lnSpc>
                <a:spcPct val="90000"/>
              </a:lnSpc>
              <a:spcBef>
                <a:spcPct val="20000"/>
              </a:spcBef>
              <a:buClr>
                <a:schemeClr val="hlink"/>
              </a:buClr>
              <a:buSzPct val="110000"/>
              <a:buFont typeface="Wingdings" pitchFamily="2" charset="2"/>
              <a:buNone/>
            </a:pPr>
            <a:r>
              <a:rPr lang="en-US" b="1" dirty="0" err="1">
                <a:latin typeface="Courier New" pitchFamily="49" charset="0"/>
                <a:cs typeface="Courier New" pitchFamily="49" charset="0"/>
              </a:rPr>
              <a:t>endrule</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endmodule</a:t>
            </a:r>
            <a:endParaRPr lang="en-US" b="1" dirty="0">
              <a:latin typeface="Courier New" pitchFamily="49" charset="0"/>
              <a:cs typeface="Courier New" pitchFamily="49" charset="0"/>
            </a:endParaRPr>
          </a:p>
        </p:txBody>
      </p:sp>
      <p:sp>
        <p:nvSpPr>
          <p:cNvPr id="31747" name="Rectangle 3" descr="Rectangle: Click to edit Master text styles&#10;Second level&#10;Third level&#10;Fourth level&#10;Fifth level"/>
          <p:cNvSpPr txBox="1">
            <a:spLocks noChangeArrowheads="1"/>
          </p:cNvSpPr>
          <p:nvPr/>
        </p:nvSpPr>
        <p:spPr bwMode="auto">
          <a:xfrm>
            <a:off x="615950" y="1530350"/>
            <a:ext cx="8256588" cy="5083175"/>
          </a:xfrm>
          <a:prstGeom prst="rect">
            <a:avLst/>
          </a:prstGeom>
          <a:noFill/>
          <a:ln w="9525">
            <a:noFill/>
            <a:miter lim="800000"/>
            <a:headEnd/>
            <a:tailEnd/>
          </a:ln>
        </p:spPr>
        <p:txBody>
          <a:bodyPr/>
          <a:lstStyle/>
          <a:p>
            <a:pPr marL="342900" indent="-342900">
              <a:lnSpc>
                <a:spcPct val="90000"/>
              </a:lnSpc>
              <a:spcBef>
                <a:spcPct val="20000"/>
              </a:spcBef>
              <a:buClr>
                <a:schemeClr val="hlink"/>
              </a:buClr>
              <a:buSzPct val="110000"/>
              <a:buFont typeface="Wingdings" pitchFamily="2" charset="2"/>
              <a:buNone/>
            </a:pPr>
            <a:endParaRPr lang="en-US" sz="1600">
              <a:latin typeface="Courier New" pitchFamily="49" charset="0"/>
              <a:cs typeface="Courier New" pitchFamily="49" charset="0"/>
            </a:endParaRPr>
          </a:p>
        </p:txBody>
      </p:sp>
      <p:sp>
        <p:nvSpPr>
          <p:cNvPr id="10" name="Date Placeholder 9"/>
          <p:cNvSpPr>
            <a:spLocks noGrp="1"/>
          </p:cNvSpPr>
          <p:nvPr>
            <p:ph type="dt" sz="half" idx="10"/>
          </p:nvPr>
        </p:nvSpPr>
        <p:spPr/>
        <p:txBody>
          <a:bodyPr/>
          <a:lstStyle/>
          <a:p>
            <a:pPr>
              <a:defRPr/>
            </a:pPr>
            <a:r>
              <a:rPr lang="en-US" altLang="zh-CN" smtClean="0"/>
              <a:t>1/11/2013</a:t>
            </a:r>
            <a:endParaRPr lang="en-US" dirty="0"/>
          </a:p>
        </p:txBody>
      </p:sp>
      <p:sp>
        <p:nvSpPr>
          <p:cNvPr id="11" name="Slide Number Placeholder 10"/>
          <p:cNvSpPr>
            <a:spLocks noGrp="1"/>
          </p:cNvSpPr>
          <p:nvPr>
            <p:ph type="sldNum" sz="quarter" idx="11"/>
          </p:nvPr>
        </p:nvSpPr>
        <p:spPr/>
        <p:txBody>
          <a:bodyPr/>
          <a:lstStyle/>
          <a:p>
            <a:pPr>
              <a:defRPr/>
            </a:pPr>
            <a:fld id="{BE49CFAA-92BB-45AE-A2AC-2CF4188AC6C8}" type="slidenum">
              <a:rPr lang="en-US" smtClean="0"/>
              <a:pPr>
                <a:defRPr/>
              </a:pPr>
              <a:t>17</a:t>
            </a:fld>
            <a:endParaRPr lang="en-US" dirty="0"/>
          </a:p>
        </p:txBody>
      </p:sp>
      <p:sp>
        <p:nvSpPr>
          <p:cNvPr id="12" name="Footer Placeholder 11"/>
          <p:cNvSpPr>
            <a:spLocks noGrp="1"/>
          </p:cNvSpPr>
          <p:nvPr>
            <p:ph type="ftr" sz="quarter" idx="12"/>
          </p:nvPr>
        </p:nvSpPr>
        <p:spPr/>
        <p:txBody>
          <a:bodyPr/>
          <a:lstStyle/>
          <a:p>
            <a:pPr>
              <a:defRPr/>
            </a:pPr>
            <a:r>
              <a:rPr lang="en-US" smtClean="0"/>
              <a:t>Bluespec at Beihang</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4"/>
          <p:cNvSpPr>
            <a:spLocks noGrp="1" noChangeArrowheads="1"/>
          </p:cNvSpPr>
          <p:nvPr>
            <p:ph type="title" idx="4294967295"/>
          </p:nvPr>
        </p:nvSpPr>
        <p:spPr/>
        <p:txBody>
          <a:bodyPr/>
          <a:lstStyle/>
          <a:p>
            <a:pPr eaLnBrk="1" hangingPunct="1"/>
            <a:r>
              <a:rPr lang="en-US" smtClean="0"/>
              <a:t>2-Stage-DH pipeline</a:t>
            </a:r>
            <a:r>
              <a:rPr lang="en-US" sz="3600" smtClean="0"/>
              <a:t/>
            </a:r>
            <a:br>
              <a:rPr lang="en-US" sz="3600" smtClean="0"/>
            </a:br>
            <a:r>
              <a:rPr lang="en-US" sz="2400" smtClean="0"/>
              <a:t>with a Branch Predictor</a:t>
            </a:r>
            <a:endParaRPr lang="en-US" sz="3600" smtClean="0"/>
          </a:p>
        </p:txBody>
      </p:sp>
      <p:sp>
        <p:nvSpPr>
          <p:cNvPr id="55298" name="Rectangle 17"/>
          <p:cNvSpPr>
            <a:spLocks noChangeArrowheads="1"/>
          </p:cNvSpPr>
          <p:nvPr/>
        </p:nvSpPr>
        <p:spPr bwMode="auto">
          <a:xfrm>
            <a:off x="1074738" y="3344863"/>
            <a:ext cx="452437" cy="944562"/>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defRPr/>
            </a:pPr>
            <a:r>
              <a:rPr lang="en-US"/>
              <a:t>PC</a:t>
            </a:r>
          </a:p>
        </p:txBody>
      </p:sp>
      <p:sp>
        <p:nvSpPr>
          <p:cNvPr id="55299" name="Rectangle 17"/>
          <p:cNvSpPr>
            <a:spLocks noChangeArrowheads="1"/>
          </p:cNvSpPr>
          <p:nvPr/>
        </p:nvSpPr>
        <p:spPr bwMode="auto">
          <a:xfrm>
            <a:off x="1538288" y="4879975"/>
            <a:ext cx="1101725" cy="944563"/>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defRPr/>
            </a:pPr>
            <a:r>
              <a:rPr lang="en-US"/>
              <a:t>Inst</a:t>
            </a:r>
          </a:p>
          <a:p>
            <a:pPr algn="ctr">
              <a:lnSpc>
                <a:spcPct val="90000"/>
              </a:lnSpc>
              <a:spcBef>
                <a:spcPct val="25000"/>
              </a:spcBef>
              <a:buClr>
                <a:schemeClr val="bg1"/>
              </a:buClr>
              <a:buSzPct val="100000"/>
              <a:buFont typeface="Wingdings" pitchFamily="2" charset="2"/>
              <a:buNone/>
              <a:defRPr/>
            </a:pPr>
            <a:r>
              <a:rPr lang="en-US"/>
              <a:t>Memory</a:t>
            </a:r>
          </a:p>
        </p:txBody>
      </p:sp>
      <p:sp>
        <p:nvSpPr>
          <p:cNvPr id="33796" name="Rectangle 17"/>
          <p:cNvSpPr>
            <a:spLocks noChangeArrowheads="1"/>
          </p:cNvSpPr>
          <p:nvPr/>
        </p:nvSpPr>
        <p:spPr bwMode="auto">
          <a:xfrm>
            <a:off x="2752725" y="3354388"/>
            <a:ext cx="1101725" cy="944562"/>
          </a:xfrm>
          <a:prstGeom prst="rect">
            <a:avLst/>
          </a:prstGeom>
          <a:no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a:t>Decode</a:t>
            </a:r>
          </a:p>
        </p:txBody>
      </p:sp>
      <p:sp>
        <p:nvSpPr>
          <p:cNvPr id="55301" name="Rectangle 17"/>
          <p:cNvSpPr>
            <a:spLocks noChangeArrowheads="1"/>
          </p:cNvSpPr>
          <p:nvPr/>
        </p:nvSpPr>
        <p:spPr bwMode="auto">
          <a:xfrm>
            <a:off x="3956050" y="2027238"/>
            <a:ext cx="4217988" cy="711200"/>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defRPr/>
            </a:pPr>
            <a:r>
              <a:rPr lang="en-US"/>
              <a:t>Register File</a:t>
            </a:r>
          </a:p>
        </p:txBody>
      </p:sp>
      <p:sp>
        <p:nvSpPr>
          <p:cNvPr id="33798" name="Rectangle 17"/>
          <p:cNvSpPr>
            <a:spLocks noChangeArrowheads="1"/>
          </p:cNvSpPr>
          <p:nvPr/>
        </p:nvSpPr>
        <p:spPr bwMode="auto">
          <a:xfrm>
            <a:off x="5967413" y="3348038"/>
            <a:ext cx="1101725" cy="944562"/>
          </a:xfrm>
          <a:prstGeom prst="rect">
            <a:avLst/>
          </a:prstGeom>
          <a:no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a:t>Execute</a:t>
            </a:r>
          </a:p>
        </p:txBody>
      </p:sp>
      <p:sp>
        <p:nvSpPr>
          <p:cNvPr id="55303" name="Rectangle 17"/>
          <p:cNvSpPr>
            <a:spLocks noChangeArrowheads="1"/>
          </p:cNvSpPr>
          <p:nvPr/>
        </p:nvSpPr>
        <p:spPr bwMode="auto">
          <a:xfrm>
            <a:off x="7065963" y="4851400"/>
            <a:ext cx="1101725" cy="944563"/>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defRPr/>
            </a:pPr>
            <a:r>
              <a:rPr lang="en-US"/>
              <a:t>Data</a:t>
            </a:r>
          </a:p>
          <a:p>
            <a:pPr algn="ctr">
              <a:lnSpc>
                <a:spcPct val="90000"/>
              </a:lnSpc>
              <a:spcBef>
                <a:spcPct val="25000"/>
              </a:spcBef>
              <a:buClr>
                <a:schemeClr val="bg1"/>
              </a:buClr>
              <a:buSzPct val="100000"/>
              <a:buFont typeface="Wingdings" pitchFamily="2" charset="2"/>
              <a:buNone/>
              <a:defRPr/>
            </a:pPr>
            <a:r>
              <a:rPr lang="en-US"/>
              <a:t>Memory</a:t>
            </a:r>
          </a:p>
        </p:txBody>
      </p:sp>
      <p:sp>
        <p:nvSpPr>
          <p:cNvPr id="33800" name="Line 8"/>
          <p:cNvSpPr>
            <a:spLocks noChangeShapeType="1"/>
          </p:cNvSpPr>
          <p:nvPr/>
        </p:nvSpPr>
        <p:spPr bwMode="auto">
          <a:xfrm flipV="1">
            <a:off x="3854450" y="4233863"/>
            <a:ext cx="1042988" cy="0"/>
          </a:xfrm>
          <a:prstGeom prst="line">
            <a:avLst/>
          </a:prstGeom>
          <a:noFill/>
          <a:ln w="25400">
            <a:solidFill>
              <a:schemeClr val="tx1"/>
            </a:solidFill>
            <a:round/>
            <a:headEnd/>
            <a:tailEnd type="triangle" w="lg" len="lg"/>
          </a:ln>
        </p:spPr>
        <p:txBody>
          <a:bodyPr/>
          <a:lstStyle/>
          <a:p>
            <a:endParaRPr lang="en-US"/>
          </a:p>
        </p:txBody>
      </p:sp>
      <p:sp>
        <p:nvSpPr>
          <p:cNvPr id="33801" name="Line 8"/>
          <p:cNvSpPr>
            <a:spLocks noChangeShapeType="1"/>
          </p:cNvSpPr>
          <p:nvPr/>
        </p:nvSpPr>
        <p:spPr bwMode="auto">
          <a:xfrm>
            <a:off x="4603750" y="3937000"/>
            <a:ext cx="292100" cy="0"/>
          </a:xfrm>
          <a:prstGeom prst="line">
            <a:avLst/>
          </a:prstGeom>
          <a:noFill/>
          <a:ln w="25400">
            <a:solidFill>
              <a:schemeClr val="tx1"/>
            </a:solidFill>
            <a:round/>
            <a:headEnd/>
            <a:tailEnd type="triangle" w="lg" len="lg"/>
          </a:ln>
        </p:spPr>
        <p:txBody>
          <a:bodyPr/>
          <a:lstStyle/>
          <a:p>
            <a:endParaRPr lang="en-US"/>
          </a:p>
        </p:txBody>
      </p:sp>
      <p:sp>
        <p:nvSpPr>
          <p:cNvPr id="33802" name="Line 8"/>
          <p:cNvSpPr>
            <a:spLocks noChangeShapeType="1"/>
          </p:cNvSpPr>
          <p:nvPr/>
        </p:nvSpPr>
        <p:spPr bwMode="auto">
          <a:xfrm>
            <a:off x="4445000" y="4084638"/>
            <a:ext cx="457200" cy="0"/>
          </a:xfrm>
          <a:prstGeom prst="line">
            <a:avLst/>
          </a:prstGeom>
          <a:noFill/>
          <a:ln w="25400">
            <a:solidFill>
              <a:schemeClr val="tx1"/>
            </a:solidFill>
            <a:round/>
            <a:headEnd/>
            <a:tailEnd type="triangle" w="lg" len="lg"/>
          </a:ln>
        </p:spPr>
        <p:txBody>
          <a:bodyPr/>
          <a:lstStyle/>
          <a:p>
            <a:endParaRPr lang="en-US"/>
          </a:p>
        </p:txBody>
      </p:sp>
      <p:sp>
        <p:nvSpPr>
          <p:cNvPr id="33803" name="Line 14"/>
          <p:cNvSpPr>
            <a:spLocks noChangeShapeType="1"/>
          </p:cNvSpPr>
          <p:nvPr/>
        </p:nvSpPr>
        <p:spPr bwMode="auto">
          <a:xfrm flipH="1" flipV="1">
            <a:off x="4603750" y="2722563"/>
            <a:ext cx="9525" cy="1206500"/>
          </a:xfrm>
          <a:prstGeom prst="line">
            <a:avLst/>
          </a:prstGeom>
          <a:noFill/>
          <a:ln w="25400">
            <a:solidFill>
              <a:schemeClr val="tx1"/>
            </a:solidFill>
            <a:round/>
            <a:headEnd/>
            <a:tailEnd/>
          </a:ln>
        </p:spPr>
        <p:txBody>
          <a:bodyPr/>
          <a:lstStyle/>
          <a:p>
            <a:endParaRPr lang="en-US"/>
          </a:p>
        </p:txBody>
      </p:sp>
      <p:sp>
        <p:nvSpPr>
          <p:cNvPr id="33804" name="Line 15"/>
          <p:cNvSpPr>
            <a:spLocks noChangeShapeType="1"/>
          </p:cNvSpPr>
          <p:nvPr/>
        </p:nvSpPr>
        <p:spPr bwMode="auto">
          <a:xfrm flipV="1">
            <a:off x="4435475" y="2741613"/>
            <a:ext cx="0" cy="1341437"/>
          </a:xfrm>
          <a:prstGeom prst="line">
            <a:avLst/>
          </a:prstGeom>
          <a:noFill/>
          <a:ln w="25400">
            <a:solidFill>
              <a:schemeClr val="tx1"/>
            </a:solidFill>
            <a:round/>
            <a:headEnd/>
            <a:tailEnd/>
          </a:ln>
        </p:spPr>
        <p:txBody>
          <a:bodyPr/>
          <a:lstStyle/>
          <a:p>
            <a:endParaRPr lang="en-US"/>
          </a:p>
        </p:txBody>
      </p:sp>
      <p:sp>
        <p:nvSpPr>
          <p:cNvPr id="33805" name="Line 8"/>
          <p:cNvSpPr>
            <a:spLocks noChangeShapeType="1"/>
          </p:cNvSpPr>
          <p:nvPr/>
        </p:nvSpPr>
        <p:spPr bwMode="auto">
          <a:xfrm rot="5400000">
            <a:off x="1169987" y="4457701"/>
            <a:ext cx="841375" cy="0"/>
          </a:xfrm>
          <a:prstGeom prst="line">
            <a:avLst/>
          </a:prstGeom>
          <a:noFill/>
          <a:ln w="25400">
            <a:solidFill>
              <a:schemeClr val="tx1"/>
            </a:solidFill>
            <a:round/>
            <a:headEnd/>
            <a:tailEnd type="triangle" w="lg" len="lg"/>
          </a:ln>
        </p:spPr>
        <p:txBody>
          <a:bodyPr/>
          <a:lstStyle/>
          <a:p>
            <a:endParaRPr lang="en-US"/>
          </a:p>
        </p:txBody>
      </p:sp>
      <p:sp>
        <p:nvSpPr>
          <p:cNvPr id="33806" name="Line 8"/>
          <p:cNvSpPr>
            <a:spLocks noChangeShapeType="1"/>
          </p:cNvSpPr>
          <p:nvPr/>
        </p:nvSpPr>
        <p:spPr bwMode="auto">
          <a:xfrm rot="5400000">
            <a:off x="2253457" y="4541044"/>
            <a:ext cx="658812" cy="0"/>
          </a:xfrm>
          <a:prstGeom prst="line">
            <a:avLst/>
          </a:prstGeom>
          <a:noFill/>
          <a:ln w="25400">
            <a:solidFill>
              <a:schemeClr val="tx1"/>
            </a:solidFill>
            <a:round/>
            <a:headEnd/>
            <a:tailEnd type="none" w="lg" len="lg"/>
          </a:ln>
        </p:spPr>
        <p:txBody>
          <a:bodyPr/>
          <a:lstStyle/>
          <a:p>
            <a:endParaRPr lang="en-US"/>
          </a:p>
        </p:txBody>
      </p:sp>
      <p:sp>
        <p:nvSpPr>
          <p:cNvPr id="33807" name="Line 19"/>
          <p:cNvSpPr>
            <a:spLocks noChangeShapeType="1"/>
          </p:cNvSpPr>
          <p:nvPr/>
        </p:nvSpPr>
        <p:spPr bwMode="auto">
          <a:xfrm rot="16200000" flipV="1">
            <a:off x="2672557" y="4125118"/>
            <a:ext cx="0" cy="182563"/>
          </a:xfrm>
          <a:prstGeom prst="line">
            <a:avLst/>
          </a:prstGeom>
          <a:noFill/>
          <a:ln w="25400">
            <a:solidFill>
              <a:schemeClr val="tx1"/>
            </a:solidFill>
            <a:round/>
            <a:headEnd type="triangle" w="lg" len="lg"/>
            <a:tailEnd type="none" w="lg" len="lg"/>
          </a:ln>
        </p:spPr>
        <p:txBody>
          <a:bodyPr/>
          <a:lstStyle/>
          <a:p>
            <a:endParaRPr lang="en-US"/>
          </a:p>
        </p:txBody>
      </p:sp>
      <p:grpSp>
        <p:nvGrpSpPr>
          <p:cNvPr id="33808" name="Group 20"/>
          <p:cNvGrpSpPr>
            <a:grpSpLocks/>
          </p:cNvGrpSpPr>
          <p:nvPr/>
        </p:nvGrpSpPr>
        <p:grpSpPr bwMode="auto">
          <a:xfrm>
            <a:off x="7058025" y="4003675"/>
            <a:ext cx="247650" cy="841375"/>
            <a:chOff x="1707" y="2541"/>
            <a:chExt cx="156" cy="530"/>
          </a:xfrm>
        </p:grpSpPr>
        <p:sp>
          <p:nvSpPr>
            <p:cNvPr id="33876" name="Line 8"/>
            <p:cNvSpPr>
              <a:spLocks noChangeShapeType="1"/>
            </p:cNvSpPr>
            <p:nvPr/>
          </p:nvSpPr>
          <p:spPr bwMode="auto">
            <a:xfrm rot="16200000" flipH="1">
              <a:off x="1598" y="2806"/>
              <a:ext cx="530" cy="0"/>
            </a:xfrm>
            <a:prstGeom prst="line">
              <a:avLst/>
            </a:prstGeom>
            <a:noFill/>
            <a:ln w="25400">
              <a:solidFill>
                <a:schemeClr val="tx1"/>
              </a:solidFill>
              <a:round/>
              <a:headEnd/>
              <a:tailEnd type="triangle" w="lg" len="lg"/>
            </a:ln>
          </p:spPr>
          <p:txBody>
            <a:bodyPr/>
            <a:lstStyle/>
            <a:p>
              <a:endParaRPr lang="en-US"/>
            </a:p>
          </p:txBody>
        </p:sp>
        <p:sp>
          <p:nvSpPr>
            <p:cNvPr id="33877" name="Line 22"/>
            <p:cNvSpPr>
              <a:spLocks noChangeShapeType="1"/>
            </p:cNvSpPr>
            <p:nvPr/>
          </p:nvSpPr>
          <p:spPr bwMode="auto">
            <a:xfrm rot="5400000" flipH="1" flipV="1">
              <a:off x="1785" y="2466"/>
              <a:ext cx="0" cy="155"/>
            </a:xfrm>
            <a:prstGeom prst="line">
              <a:avLst/>
            </a:prstGeom>
            <a:noFill/>
            <a:ln w="25400">
              <a:solidFill>
                <a:schemeClr val="tx1"/>
              </a:solidFill>
              <a:round/>
              <a:headEnd/>
              <a:tailEnd/>
            </a:ln>
          </p:spPr>
          <p:txBody>
            <a:bodyPr/>
            <a:lstStyle/>
            <a:p>
              <a:endParaRPr lang="en-US"/>
            </a:p>
          </p:txBody>
        </p:sp>
      </p:grpSp>
      <p:sp>
        <p:nvSpPr>
          <p:cNvPr id="33809" name="Line 8"/>
          <p:cNvSpPr>
            <a:spLocks noChangeShapeType="1"/>
          </p:cNvSpPr>
          <p:nvPr/>
        </p:nvSpPr>
        <p:spPr bwMode="auto">
          <a:xfrm flipH="1">
            <a:off x="3849688" y="3514725"/>
            <a:ext cx="292100" cy="0"/>
          </a:xfrm>
          <a:prstGeom prst="line">
            <a:avLst/>
          </a:prstGeom>
          <a:noFill/>
          <a:ln w="25400">
            <a:solidFill>
              <a:schemeClr val="tx1"/>
            </a:solidFill>
            <a:round/>
            <a:headEnd/>
            <a:tailEnd type="none" w="lg" len="lg"/>
          </a:ln>
        </p:spPr>
        <p:txBody>
          <a:bodyPr/>
          <a:lstStyle/>
          <a:p>
            <a:endParaRPr lang="en-US"/>
          </a:p>
        </p:txBody>
      </p:sp>
      <p:sp>
        <p:nvSpPr>
          <p:cNvPr id="33810" name="Line 8"/>
          <p:cNvSpPr>
            <a:spLocks noChangeShapeType="1"/>
          </p:cNvSpPr>
          <p:nvPr/>
        </p:nvSpPr>
        <p:spPr bwMode="auto">
          <a:xfrm flipH="1">
            <a:off x="3843338" y="3700463"/>
            <a:ext cx="457200" cy="0"/>
          </a:xfrm>
          <a:prstGeom prst="line">
            <a:avLst/>
          </a:prstGeom>
          <a:noFill/>
          <a:ln w="25400">
            <a:solidFill>
              <a:schemeClr val="tx1"/>
            </a:solidFill>
            <a:round/>
            <a:headEnd/>
            <a:tailEnd type="none" w="lg" len="lg"/>
          </a:ln>
        </p:spPr>
        <p:txBody>
          <a:bodyPr/>
          <a:lstStyle/>
          <a:p>
            <a:endParaRPr lang="en-US"/>
          </a:p>
        </p:txBody>
      </p:sp>
      <p:sp>
        <p:nvSpPr>
          <p:cNvPr id="33811" name="Line 27"/>
          <p:cNvSpPr>
            <a:spLocks noChangeShapeType="1"/>
          </p:cNvSpPr>
          <p:nvPr/>
        </p:nvSpPr>
        <p:spPr bwMode="auto">
          <a:xfrm flipH="1" flipV="1">
            <a:off x="4132263" y="2741613"/>
            <a:ext cx="0" cy="776287"/>
          </a:xfrm>
          <a:prstGeom prst="line">
            <a:avLst/>
          </a:prstGeom>
          <a:noFill/>
          <a:ln w="25400">
            <a:solidFill>
              <a:schemeClr val="tx1"/>
            </a:solidFill>
            <a:round/>
            <a:headEnd/>
            <a:tailEnd type="triangle" w="lg" len="lg"/>
          </a:ln>
        </p:spPr>
        <p:txBody>
          <a:bodyPr/>
          <a:lstStyle/>
          <a:p>
            <a:endParaRPr lang="en-US"/>
          </a:p>
        </p:txBody>
      </p:sp>
      <p:sp>
        <p:nvSpPr>
          <p:cNvPr id="33812" name="Line 28"/>
          <p:cNvSpPr>
            <a:spLocks noChangeShapeType="1"/>
          </p:cNvSpPr>
          <p:nvPr/>
        </p:nvSpPr>
        <p:spPr bwMode="auto">
          <a:xfrm flipH="1" flipV="1">
            <a:off x="4291013" y="2738438"/>
            <a:ext cx="0" cy="950912"/>
          </a:xfrm>
          <a:prstGeom prst="line">
            <a:avLst/>
          </a:prstGeom>
          <a:noFill/>
          <a:ln w="25400">
            <a:solidFill>
              <a:schemeClr val="tx1"/>
            </a:solidFill>
            <a:round/>
            <a:headEnd/>
            <a:tailEnd type="triangle" w="lg" len="lg"/>
          </a:ln>
        </p:spPr>
        <p:txBody>
          <a:bodyPr/>
          <a:lstStyle/>
          <a:p>
            <a:endParaRPr lang="en-US"/>
          </a:p>
        </p:txBody>
      </p:sp>
      <p:sp>
        <p:nvSpPr>
          <p:cNvPr id="33813" name="AutoShape 10"/>
          <p:cNvSpPr>
            <a:spLocks noChangeArrowheads="1"/>
          </p:cNvSpPr>
          <p:nvPr/>
        </p:nvSpPr>
        <p:spPr bwMode="auto">
          <a:xfrm rot="10800000" flipH="1">
            <a:off x="7666038" y="3067050"/>
            <a:ext cx="561975" cy="230188"/>
          </a:xfrm>
          <a:prstGeom prst="flowChartManualOperation">
            <a:avLst/>
          </a:prstGeom>
          <a:solidFill>
            <a:schemeClr val="bg1"/>
          </a:solidFill>
          <a:ln w="25400">
            <a:solidFill>
              <a:schemeClr val="tx1"/>
            </a:solidFill>
            <a:miter lim="800000"/>
            <a:headEnd/>
            <a:tailEnd/>
          </a:ln>
        </p:spPr>
        <p:txBody>
          <a:bodyPr rot="10800000" wrap="none" anchor="ctr"/>
          <a:lstStyle/>
          <a:p>
            <a:pPr algn="ctr">
              <a:lnSpc>
                <a:spcPct val="90000"/>
              </a:lnSpc>
              <a:spcBef>
                <a:spcPct val="25000"/>
              </a:spcBef>
              <a:buClr>
                <a:schemeClr val="bg1"/>
              </a:buClr>
              <a:buSzPct val="100000"/>
              <a:buFont typeface="Wingdings" pitchFamily="2" charset="2"/>
              <a:buNone/>
            </a:pPr>
            <a:endParaRPr lang="en-US" sz="900"/>
          </a:p>
        </p:txBody>
      </p:sp>
      <p:sp>
        <p:nvSpPr>
          <p:cNvPr id="33814" name="Line 30"/>
          <p:cNvSpPr>
            <a:spLocks noChangeShapeType="1"/>
          </p:cNvSpPr>
          <p:nvPr/>
        </p:nvSpPr>
        <p:spPr bwMode="auto">
          <a:xfrm flipH="1" flipV="1">
            <a:off x="8032750" y="3289300"/>
            <a:ext cx="0" cy="1554163"/>
          </a:xfrm>
          <a:prstGeom prst="line">
            <a:avLst/>
          </a:prstGeom>
          <a:noFill/>
          <a:ln w="25400">
            <a:solidFill>
              <a:schemeClr val="tx1"/>
            </a:solidFill>
            <a:round/>
            <a:headEnd/>
            <a:tailEnd type="triangle" w="lg" len="lg"/>
          </a:ln>
        </p:spPr>
        <p:txBody>
          <a:bodyPr/>
          <a:lstStyle/>
          <a:p>
            <a:endParaRPr lang="en-US"/>
          </a:p>
        </p:txBody>
      </p:sp>
      <p:sp>
        <p:nvSpPr>
          <p:cNvPr id="33815" name="Line 31"/>
          <p:cNvSpPr>
            <a:spLocks noChangeShapeType="1"/>
          </p:cNvSpPr>
          <p:nvPr/>
        </p:nvSpPr>
        <p:spPr bwMode="auto">
          <a:xfrm flipH="1" flipV="1">
            <a:off x="7947025" y="2735263"/>
            <a:ext cx="0" cy="320675"/>
          </a:xfrm>
          <a:prstGeom prst="line">
            <a:avLst/>
          </a:prstGeom>
          <a:noFill/>
          <a:ln w="25400">
            <a:solidFill>
              <a:schemeClr val="tx1"/>
            </a:solidFill>
            <a:round/>
            <a:headEnd/>
            <a:tailEnd type="triangle" w="lg" len="lg"/>
          </a:ln>
        </p:spPr>
        <p:txBody>
          <a:bodyPr/>
          <a:lstStyle/>
          <a:p>
            <a:endParaRPr lang="en-US"/>
          </a:p>
        </p:txBody>
      </p:sp>
      <p:sp>
        <p:nvSpPr>
          <p:cNvPr id="33816" name="Line 8"/>
          <p:cNvSpPr>
            <a:spLocks noChangeShapeType="1"/>
          </p:cNvSpPr>
          <p:nvPr/>
        </p:nvSpPr>
        <p:spPr bwMode="auto">
          <a:xfrm flipH="1">
            <a:off x="7072313" y="3702050"/>
            <a:ext cx="457200" cy="0"/>
          </a:xfrm>
          <a:prstGeom prst="line">
            <a:avLst/>
          </a:prstGeom>
          <a:noFill/>
          <a:ln w="25400">
            <a:solidFill>
              <a:schemeClr val="tx1"/>
            </a:solidFill>
            <a:round/>
            <a:headEnd/>
            <a:tailEnd type="none" w="lg" len="lg"/>
          </a:ln>
        </p:spPr>
        <p:txBody>
          <a:bodyPr/>
          <a:lstStyle/>
          <a:p>
            <a:endParaRPr lang="en-US"/>
          </a:p>
        </p:txBody>
      </p:sp>
      <p:sp>
        <p:nvSpPr>
          <p:cNvPr id="33817" name="Line 33"/>
          <p:cNvSpPr>
            <a:spLocks noChangeShapeType="1"/>
          </p:cNvSpPr>
          <p:nvPr/>
        </p:nvSpPr>
        <p:spPr bwMode="auto">
          <a:xfrm flipH="1" flipV="1">
            <a:off x="7519988" y="2740025"/>
            <a:ext cx="0" cy="950913"/>
          </a:xfrm>
          <a:prstGeom prst="line">
            <a:avLst/>
          </a:prstGeom>
          <a:noFill/>
          <a:ln w="25400">
            <a:solidFill>
              <a:schemeClr val="tx1"/>
            </a:solidFill>
            <a:round/>
            <a:headEnd/>
            <a:tailEnd type="triangle" w="lg" len="lg"/>
          </a:ln>
        </p:spPr>
        <p:txBody>
          <a:bodyPr/>
          <a:lstStyle/>
          <a:p>
            <a:endParaRPr lang="en-US"/>
          </a:p>
        </p:txBody>
      </p:sp>
      <p:sp>
        <p:nvSpPr>
          <p:cNvPr id="33818" name="Line 8"/>
          <p:cNvSpPr>
            <a:spLocks noChangeShapeType="1"/>
          </p:cNvSpPr>
          <p:nvPr/>
        </p:nvSpPr>
        <p:spPr bwMode="auto">
          <a:xfrm flipH="1">
            <a:off x="7059613" y="3862388"/>
            <a:ext cx="776287" cy="0"/>
          </a:xfrm>
          <a:prstGeom prst="line">
            <a:avLst/>
          </a:prstGeom>
          <a:noFill/>
          <a:ln w="25400">
            <a:solidFill>
              <a:schemeClr val="tx1"/>
            </a:solidFill>
            <a:round/>
            <a:headEnd/>
            <a:tailEnd type="none" w="lg" len="lg"/>
          </a:ln>
        </p:spPr>
        <p:txBody>
          <a:bodyPr/>
          <a:lstStyle/>
          <a:p>
            <a:endParaRPr lang="en-US"/>
          </a:p>
        </p:txBody>
      </p:sp>
      <p:sp>
        <p:nvSpPr>
          <p:cNvPr id="33819" name="Line 35"/>
          <p:cNvSpPr>
            <a:spLocks noChangeShapeType="1"/>
          </p:cNvSpPr>
          <p:nvPr/>
        </p:nvSpPr>
        <p:spPr bwMode="auto">
          <a:xfrm flipH="1" flipV="1">
            <a:off x="7827963" y="3303588"/>
            <a:ext cx="0" cy="557212"/>
          </a:xfrm>
          <a:prstGeom prst="line">
            <a:avLst/>
          </a:prstGeom>
          <a:noFill/>
          <a:ln w="25400">
            <a:solidFill>
              <a:schemeClr val="tx1"/>
            </a:solidFill>
            <a:round/>
            <a:headEnd/>
            <a:tailEnd type="triangle" w="lg" len="lg"/>
          </a:ln>
        </p:spPr>
        <p:txBody>
          <a:bodyPr/>
          <a:lstStyle/>
          <a:p>
            <a:endParaRPr lang="en-US"/>
          </a:p>
        </p:txBody>
      </p:sp>
      <p:sp>
        <p:nvSpPr>
          <p:cNvPr id="33820" name="AutoShape 10"/>
          <p:cNvSpPr>
            <a:spLocks noChangeArrowheads="1"/>
          </p:cNvSpPr>
          <p:nvPr/>
        </p:nvSpPr>
        <p:spPr bwMode="auto">
          <a:xfrm rot="-5400000" flipH="1" flipV="1">
            <a:off x="1550194" y="3347244"/>
            <a:ext cx="561975" cy="230187"/>
          </a:xfrm>
          <a:prstGeom prst="flowChartManualOperation">
            <a:avLst/>
          </a:prstGeom>
          <a:solidFill>
            <a:schemeClr val="bg1"/>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endParaRPr lang="en-US" sz="900"/>
          </a:p>
        </p:txBody>
      </p:sp>
      <p:sp>
        <p:nvSpPr>
          <p:cNvPr id="33821" name="Line 40"/>
          <p:cNvSpPr>
            <a:spLocks noChangeShapeType="1"/>
          </p:cNvSpPr>
          <p:nvPr/>
        </p:nvSpPr>
        <p:spPr bwMode="auto">
          <a:xfrm rot="16200000" flipH="1">
            <a:off x="1621632" y="3359943"/>
            <a:ext cx="0" cy="201613"/>
          </a:xfrm>
          <a:prstGeom prst="line">
            <a:avLst/>
          </a:prstGeom>
          <a:noFill/>
          <a:ln w="25400">
            <a:solidFill>
              <a:schemeClr val="tx1"/>
            </a:solidFill>
            <a:round/>
            <a:headEnd type="triangle" w="lg" len="lg"/>
            <a:tailEnd type="none" w="lg" len="lg"/>
          </a:ln>
        </p:spPr>
        <p:txBody>
          <a:bodyPr/>
          <a:lstStyle/>
          <a:p>
            <a:endParaRPr lang="en-US"/>
          </a:p>
        </p:txBody>
      </p:sp>
      <p:sp>
        <p:nvSpPr>
          <p:cNvPr id="33822" name="Line 41"/>
          <p:cNvSpPr>
            <a:spLocks noChangeShapeType="1"/>
          </p:cNvSpPr>
          <p:nvPr/>
        </p:nvSpPr>
        <p:spPr bwMode="auto">
          <a:xfrm rot="16200000" flipH="1">
            <a:off x="2228057" y="3340893"/>
            <a:ext cx="0" cy="544513"/>
          </a:xfrm>
          <a:prstGeom prst="line">
            <a:avLst/>
          </a:prstGeom>
          <a:noFill/>
          <a:ln w="25400">
            <a:solidFill>
              <a:srgbClr val="FF0000"/>
            </a:solidFill>
            <a:round/>
            <a:headEnd type="triangle" w="lg" len="lg"/>
            <a:tailEnd type="none" w="lg" len="lg"/>
          </a:ln>
        </p:spPr>
        <p:txBody>
          <a:bodyPr/>
          <a:lstStyle/>
          <a:p>
            <a:endParaRPr lang="en-US"/>
          </a:p>
        </p:txBody>
      </p:sp>
      <p:sp>
        <p:nvSpPr>
          <p:cNvPr id="33823" name="Line 45"/>
          <p:cNvSpPr>
            <a:spLocks noChangeShapeType="1"/>
          </p:cNvSpPr>
          <p:nvPr/>
        </p:nvSpPr>
        <p:spPr bwMode="auto">
          <a:xfrm rot="16200000" flipH="1">
            <a:off x="2035969" y="3251994"/>
            <a:ext cx="0" cy="182562"/>
          </a:xfrm>
          <a:prstGeom prst="line">
            <a:avLst/>
          </a:prstGeom>
          <a:noFill/>
          <a:ln w="25400">
            <a:solidFill>
              <a:schemeClr val="tx1"/>
            </a:solidFill>
            <a:round/>
            <a:headEnd type="triangle" w="lg" len="lg"/>
            <a:tailEnd type="none" w="lg" len="lg"/>
          </a:ln>
        </p:spPr>
        <p:txBody>
          <a:bodyPr/>
          <a:lstStyle/>
          <a:p>
            <a:endParaRPr lang="en-US"/>
          </a:p>
        </p:txBody>
      </p:sp>
      <p:sp>
        <p:nvSpPr>
          <p:cNvPr id="33824" name="Line 46"/>
          <p:cNvSpPr>
            <a:spLocks noChangeShapeType="1"/>
          </p:cNvSpPr>
          <p:nvPr/>
        </p:nvSpPr>
        <p:spPr bwMode="auto">
          <a:xfrm flipH="1" flipV="1">
            <a:off x="2133600" y="3051175"/>
            <a:ext cx="0" cy="311150"/>
          </a:xfrm>
          <a:prstGeom prst="line">
            <a:avLst/>
          </a:prstGeom>
          <a:noFill/>
          <a:ln w="25400">
            <a:solidFill>
              <a:schemeClr val="tx1"/>
            </a:solidFill>
            <a:round/>
            <a:headEnd/>
            <a:tailEnd type="none" w="lg" len="lg"/>
          </a:ln>
        </p:spPr>
        <p:txBody>
          <a:bodyPr/>
          <a:lstStyle/>
          <a:p>
            <a:endParaRPr lang="en-US"/>
          </a:p>
        </p:txBody>
      </p:sp>
      <p:sp>
        <p:nvSpPr>
          <p:cNvPr id="33825" name="Line 8"/>
          <p:cNvSpPr>
            <a:spLocks noChangeShapeType="1"/>
          </p:cNvSpPr>
          <p:nvPr/>
        </p:nvSpPr>
        <p:spPr bwMode="auto">
          <a:xfrm>
            <a:off x="5354638" y="4108450"/>
            <a:ext cx="628650" cy="0"/>
          </a:xfrm>
          <a:prstGeom prst="line">
            <a:avLst/>
          </a:prstGeom>
          <a:noFill/>
          <a:ln w="25400">
            <a:solidFill>
              <a:schemeClr val="tx1"/>
            </a:solidFill>
            <a:round/>
            <a:headEnd/>
            <a:tailEnd type="triangle" w="lg" len="lg"/>
          </a:ln>
        </p:spPr>
        <p:txBody>
          <a:bodyPr/>
          <a:lstStyle/>
          <a:p>
            <a:endParaRPr lang="en-US"/>
          </a:p>
        </p:txBody>
      </p:sp>
      <p:sp>
        <p:nvSpPr>
          <p:cNvPr id="33826" name="AutoShape 52"/>
          <p:cNvSpPr>
            <a:spLocks noChangeArrowheads="1"/>
          </p:cNvSpPr>
          <p:nvPr/>
        </p:nvSpPr>
        <p:spPr bwMode="auto">
          <a:xfrm>
            <a:off x="1168400" y="4122738"/>
            <a:ext cx="255588" cy="161925"/>
          </a:xfrm>
          <a:prstGeom prst="triangle">
            <a:avLst>
              <a:gd name="adj" fmla="val 50000"/>
            </a:avLst>
          </a:prstGeom>
          <a:noFill/>
          <a:ln w="25400">
            <a:solidFill>
              <a:schemeClr val="tx1"/>
            </a:solidFill>
            <a:miter lim="800000"/>
            <a:headEnd/>
            <a:tailEnd/>
          </a:ln>
        </p:spPr>
        <p:txBody>
          <a:bodyPr wrap="none" anchor="ctr"/>
          <a:lstStyle/>
          <a:p>
            <a:pPr>
              <a:lnSpc>
                <a:spcPct val="90000"/>
              </a:lnSpc>
              <a:spcBef>
                <a:spcPct val="25000"/>
              </a:spcBef>
              <a:buClr>
                <a:schemeClr val="bg1"/>
              </a:buClr>
              <a:buSzPct val="100000"/>
              <a:buFont typeface="Wingdings" pitchFamily="2" charset="2"/>
              <a:buNone/>
            </a:pPr>
            <a:endParaRPr lang="en-US"/>
          </a:p>
        </p:txBody>
      </p:sp>
      <p:grpSp>
        <p:nvGrpSpPr>
          <p:cNvPr id="33827" name="Group 79"/>
          <p:cNvGrpSpPr>
            <a:grpSpLocks/>
          </p:cNvGrpSpPr>
          <p:nvPr/>
        </p:nvGrpSpPr>
        <p:grpSpPr bwMode="auto">
          <a:xfrm>
            <a:off x="4900613" y="3840163"/>
            <a:ext cx="452437" cy="933450"/>
            <a:chOff x="135" y="3229"/>
            <a:chExt cx="285" cy="588"/>
          </a:xfrm>
        </p:grpSpPr>
        <p:sp>
          <p:nvSpPr>
            <p:cNvPr id="33874" name="Rectangle 17"/>
            <p:cNvSpPr>
              <a:spLocks noChangeArrowheads="1"/>
            </p:cNvSpPr>
            <p:nvPr/>
          </p:nvSpPr>
          <p:spPr bwMode="auto">
            <a:xfrm>
              <a:off x="135" y="3229"/>
              <a:ext cx="285" cy="588"/>
            </a:xfrm>
            <a:prstGeom prst="rect">
              <a:avLst/>
            </a:prstGeom>
            <a:solidFill>
              <a:srgbClr val="FFC000"/>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600"/>
                <a:t>itr</a:t>
              </a:r>
            </a:p>
          </p:txBody>
        </p:sp>
        <p:sp>
          <p:nvSpPr>
            <p:cNvPr id="33875" name="AutoShape 53"/>
            <p:cNvSpPr>
              <a:spLocks noChangeArrowheads="1"/>
            </p:cNvSpPr>
            <p:nvPr/>
          </p:nvSpPr>
          <p:spPr bwMode="auto">
            <a:xfrm>
              <a:off x="202" y="3710"/>
              <a:ext cx="161" cy="102"/>
            </a:xfrm>
            <a:prstGeom prst="triangle">
              <a:avLst>
                <a:gd name="adj" fmla="val 50000"/>
              </a:avLst>
            </a:prstGeom>
            <a:noFill/>
            <a:ln w="25400">
              <a:solidFill>
                <a:schemeClr val="tx1"/>
              </a:solidFill>
              <a:miter lim="800000"/>
              <a:headEnd/>
              <a:tailEnd/>
            </a:ln>
          </p:spPr>
          <p:txBody>
            <a:bodyPr wrap="none" anchor="ctr"/>
            <a:lstStyle/>
            <a:p>
              <a:pPr>
                <a:lnSpc>
                  <a:spcPct val="90000"/>
                </a:lnSpc>
                <a:spcBef>
                  <a:spcPct val="25000"/>
                </a:spcBef>
                <a:buClr>
                  <a:schemeClr val="bg1"/>
                </a:buClr>
                <a:buSzPct val="100000"/>
                <a:buFont typeface="Wingdings" pitchFamily="2" charset="2"/>
                <a:buNone/>
              </a:pPr>
              <a:endParaRPr lang="en-US"/>
            </a:p>
          </p:txBody>
        </p:sp>
      </p:grpSp>
      <p:grpSp>
        <p:nvGrpSpPr>
          <p:cNvPr id="33828" name="Group 20"/>
          <p:cNvGrpSpPr>
            <a:grpSpLocks/>
          </p:cNvGrpSpPr>
          <p:nvPr/>
        </p:nvGrpSpPr>
        <p:grpSpPr bwMode="auto">
          <a:xfrm rot="5400000" flipH="1">
            <a:off x="1638300" y="2559050"/>
            <a:ext cx="395288" cy="598488"/>
            <a:chOff x="1707" y="2541"/>
            <a:chExt cx="156" cy="530"/>
          </a:xfrm>
        </p:grpSpPr>
        <p:sp>
          <p:nvSpPr>
            <p:cNvPr id="33872" name="Line 8"/>
            <p:cNvSpPr>
              <a:spLocks noChangeShapeType="1"/>
            </p:cNvSpPr>
            <p:nvPr/>
          </p:nvSpPr>
          <p:spPr bwMode="auto">
            <a:xfrm rot="16200000" flipH="1">
              <a:off x="1598" y="2806"/>
              <a:ext cx="530" cy="0"/>
            </a:xfrm>
            <a:prstGeom prst="line">
              <a:avLst/>
            </a:prstGeom>
            <a:noFill/>
            <a:ln w="25400">
              <a:solidFill>
                <a:schemeClr val="tx1"/>
              </a:solidFill>
              <a:round/>
              <a:headEnd/>
              <a:tailEnd type="triangle" w="lg" len="lg"/>
            </a:ln>
          </p:spPr>
          <p:txBody>
            <a:bodyPr/>
            <a:lstStyle/>
            <a:p>
              <a:endParaRPr lang="en-US"/>
            </a:p>
          </p:txBody>
        </p:sp>
        <p:sp>
          <p:nvSpPr>
            <p:cNvPr id="33873" name="Line 22"/>
            <p:cNvSpPr>
              <a:spLocks noChangeShapeType="1"/>
            </p:cNvSpPr>
            <p:nvPr/>
          </p:nvSpPr>
          <p:spPr bwMode="auto">
            <a:xfrm rot="5400000" flipH="1" flipV="1">
              <a:off x="1785" y="2466"/>
              <a:ext cx="0" cy="155"/>
            </a:xfrm>
            <a:prstGeom prst="line">
              <a:avLst/>
            </a:prstGeom>
            <a:noFill/>
            <a:ln w="25400">
              <a:solidFill>
                <a:schemeClr val="tx1"/>
              </a:solidFill>
              <a:round/>
              <a:headEnd/>
              <a:tailEnd/>
            </a:ln>
          </p:spPr>
          <p:txBody>
            <a:bodyPr/>
            <a:lstStyle/>
            <a:p>
              <a:endParaRPr lang="en-US"/>
            </a:p>
          </p:txBody>
        </p:sp>
      </p:grpSp>
      <p:grpSp>
        <p:nvGrpSpPr>
          <p:cNvPr id="33829" name="Group 78"/>
          <p:cNvGrpSpPr>
            <a:grpSpLocks/>
          </p:cNvGrpSpPr>
          <p:nvPr/>
        </p:nvGrpSpPr>
        <p:grpSpPr bwMode="auto">
          <a:xfrm>
            <a:off x="4894263" y="2814638"/>
            <a:ext cx="452437" cy="933450"/>
            <a:chOff x="137" y="2595"/>
            <a:chExt cx="285" cy="588"/>
          </a:xfrm>
        </p:grpSpPr>
        <p:sp>
          <p:nvSpPr>
            <p:cNvPr id="33870" name="Rectangle 17"/>
            <p:cNvSpPr>
              <a:spLocks noChangeArrowheads="1"/>
            </p:cNvSpPr>
            <p:nvPr/>
          </p:nvSpPr>
          <p:spPr bwMode="auto">
            <a:xfrm flipV="1">
              <a:off x="137" y="2595"/>
              <a:ext cx="285" cy="588"/>
            </a:xfrm>
            <a:prstGeom prst="rect">
              <a:avLst/>
            </a:prstGeom>
            <a:solidFill>
              <a:srgbClr val="FFC000"/>
            </a:solidFill>
            <a:ln w="25400">
              <a:solidFill>
                <a:schemeClr val="tx1"/>
              </a:solidFill>
              <a:miter lim="800000"/>
              <a:headEnd/>
              <a:tailEnd/>
            </a:ln>
          </p:spPr>
          <p:txBody>
            <a:bodyPr vert="eaVert" wrap="none" anchor="ctr"/>
            <a:lstStyle/>
            <a:p>
              <a:pPr algn="ctr">
                <a:lnSpc>
                  <a:spcPct val="90000"/>
                </a:lnSpc>
                <a:spcBef>
                  <a:spcPct val="25000"/>
                </a:spcBef>
                <a:buClr>
                  <a:schemeClr val="bg1"/>
                </a:buClr>
                <a:buSzPct val="100000"/>
                <a:buFont typeface="Wingdings" pitchFamily="2" charset="2"/>
                <a:buNone/>
              </a:pPr>
              <a:r>
                <a:rPr lang="en-US" sz="1400"/>
                <a:t>  nextPC</a:t>
              </a:r>
            </a:p>
          </p:txBody>
        </p:sp>
        <p:sp>
          <p:nvSpPr>
            <p:cNvPr id="33871" name="AutoShape 53"/>
            <p:cNvSpPr>
              <a:spLocks noChangeArrowheads="1"/>
            </p:cNvSpPr>
            <p:nvPr/>
          </p:nvSpPr>
          <p:spPr bwMode="auto">
            <a:xfrm>
              <a:off x="204" y="3069"/>
              <a:ext cx="161" cy="102"/>
            </a:xfrm>
            <a:prstGeom prst="triangle">
              <a:avLst>
                <a:gd name="adj" fmla="val 50000"/>
              </a:avLst>
            </a:prstGeom>
            <a:noFill/>
            <a:ln w="25400">
              <a:solidFill>
                <a:schemeClr val="tx1"/>
              </a:solidFill>
              <a:miter lim="800000"/>
              <a:headEnd/>
              <a:tailEnd/>
            </a:ln>
          </p:spPr>
          <p:txBody>
            <a:bodyPr wrap="none" anchor="ctr"/>
            <a:lstStyle/>
            <a:p>
              <a:pPr>
                <a:lnSpc>
                  <a:spcPct val="90000"/>
                </a:lnSpc>
                <a:spcBef>
                  <a:spcPct val="25000"/>
                </a:spcBef>
                <a:buClr>
                  <a:schemeClr val="bg1"/>
                </a:buClr>
                <a:buSzPct val="100000"/>
                <a:buFont typeface="Wingdings" pitchFamily="2" charset="2"/>
                <a:buNone/>
              </a:pPr>
              <a:endParaRPr lang="en-US"/>
            </a:p>
          </p:txBody>
        </p:sp>
      </p:grpSp>
      <p:grpSp>
        <p:nvGrpSpPr>
          <p:cNvPr id="33830" name="Group 77"/>
          <p:cNvGrpSpPr>
            <a:grpSpLocks/>
          </p:cNvGrpSpPr>
          <p:nvPr/>
        </p:nvGrpSpPr>
        <p:grpSpPr bwMode="auto">
          <a:xfrm>
            <a:off x="1193800" y="2039938"/>
            <a:ext cx="338138" cy="944562"/>
            <a:chOff x="680" y="1285"/>
            <a:chExt cx="285" cy="595"/>
          </a:xfrm>
        </p:grpSpPr>
        <p:sp>
          <p:nvSpPr>
            <p:cNvPr id="33868" name="Rectangle 17"/>
            <p:cNvSpPr>
              <a:spLocks noChangeArrowheads="1"/>
            </p:cNvSpPr>
            <p:nvPr/>
          </p:nvSpPr>
          <p:spPr bwMode="auto">
            <a:xfrm flipV="1">
              <a:off x="680" y="1285"/>
              <a:ext cx="285" cy="595"/>
            </a:xfrm>
            <a:prstGeom prst="rect">
              <a:avLst/>
            </a:prstGeom>
            <a:solidFill>
              <a:srgbClr val="FFC000"/>
            </a:solidFill>
            <a:ln w="25400">
              <a:solidFill>
                <a:schemeClr val="tx1"/>
              </a:solidFill>
              <a:miter lim="800000"/>
              <a:headEnd/>
              <a:tailEnd/>
            </a:ln>
          </p:spPr>
          <p:txBody>
            <a:bodyPr vert="eaVert" wrap="none" anchor="ctr"/>
            <a:lstStyle/>
            <a:p>
              <a:pPr algn="ctr">
                <a:lnSpc>
                  <a:spcPct val="90000"/>
                </a:lnSpc>
                <a:spcBef>
                  <a:spcPct val="25000"/>
                </a:spcBef>
                <a:buClr>
                  <a:schemeClr val="bg1"/>
                </a:buClr>
                <a:buSzPct val="100000"/>
                <a:buFont typeface="Wingdings" pitchFamily="2" charset="2"/>
                <a:buNone/>
              </a:pPr>
              <a:r>
                <a:rPr lang="en-US" sz="1400"/>
                <a:t>  fEpoch</a:t>
              </a:r>
            </a:p>
          </p:txBody>
        </p:sp>
        <p:sp>
          <p:nvSpPr>
            <p:cNvPr id="33869" name="AutoShape 52"/>
            <p:cNvSpPr>
              <a:spLocks noChangeArrowheads="1"/>
            </p:cNvSpPr>
            <p:nvPr/>
          </p:nvSpPr>
          <p:spPr bwMode="auto">
            <a:xfrm>
              <a:off x="739" y="1775"/>
              <a:ext cx="161" cy="102"/>
            </a:xfrm>
            <a:prstGeom prst="triangle">
              <a:avLst>
                <a:gd name="adj" fmla="val 50000"/>
              </a:avLst>
            </a:prstGeom>
            <a:noFill/>
            <a:ln w="25400">
              <a:solidFill>
                <a:schemeClr val="tx1"/>
              </a:solidFill>
              <a:miter lim="800000"/>
              <a:headEnd/>
              <a:tailEnd/>
            </a:ln>
          </p:spPr>
          <p:txBody>
            <a:bodyPr wrap="none" anchor="ctr"/>
            <a:lstStyle/>
            <a:p>
              <a:pPr>
                <a:lnSpc>
                  <a:spcPct val="90000"/>
                </a:lnSpc>
                <a:spcBef>
                  <a:spcPct val="25000"/>
                </a:spcBef>
                <a:buClr>
                  <a:schemeClr val="bg1"/>
                </a:buClr>
                <a:buSzPct val="100000"/>
                <a:buFont typeface="Wingdings" pitchFamily="2" charset="2"/>
                <a:buNone/>
              </a:pPr>
              <a:endParaRPr lang="en-US"/>
            </a:p>
          </p:txBody>
        </p:sp>
      </p:grpSp>
      <p:grpSp>
        <p:nvGrpSpPr>
          <p:cNvPr id="33831" name="Group 76"/>
          <p:cNvGrpSpPr>
            <a:grpSpLocks/>
          </p:cNvGrpSpPr>
          <p:nvPr/>
        </p:nvGrpSpPr>
        <p:grpSpPr bwMode="auto">
          <a:xfrm rot="5400000">
            <a:off x="6330950" y="2625725"/>
            <a:ext cx="290513" cy="944563"/>
            <a:chOff x="2665" y="1267"/>
            <a:chExt cx="285" cy="595"/>
          </a:xfrm>
        </p:grpSpPr>
        <p:sp>
          <p:nvSpPr>
            <p:cNvPr id="33866" name="Rectangle 17"/>
            <p:cNvSpPr>
              <a:spLocks noChangeArrowheads="1"/>
            </p:cNvSpPr>
            <p:nvPr/>
          </p:nvSpPr>
          <p:spPr bwMode="auto">
            <a:xfrm flipV="1">
              <a:off x="2665" y="1267"/>
              <a:ext cx="285" cy="595"/>
            </a:xfrm>
            <a:prstGeom prst="rect">
              <a:avLst/>
            </a:prstGeom>
            <a:solidFill>
              <a:srgbClr val="FFC000"/>
            </a:solidFill>
            <a:ln w="25400">
              <a:solidFill>
                <a:schemeClr val="tx1"/>
              </a:solidFill>
              <a:miter lim="800000"/>
              <a:headEnd/>
              <a:tailEnd/>
            </a:ln>
          </p:spPr>
          <p:txBody>
            <a:bodyPr vert="eaVert" wrap="none" anchor="ctr"/>
            <a:lstStyle/>
            <a:p>
              <a:pPr algn="ctr">
                <a:lnSpc>
                  <a:spcPct val="90000"/>
                </a:lnSpc>
                <a:spcBef>
                  <a:spcPct val="25000"/>
                </a:spcBef>
                <a:buClr>
                  <a:schemeClr val="bg1"/>
                </a:buClr>
                <a:buSzPct val="100000"/>
                <a:buFont typeface="Wingdings" pitchFamily="2" charset="2"/>
                <a:buNone/>
              </a:pPr>
              <a:r>
                <a:rPr lang="en-US" sz="1400"/>
                <a:t>  eEpoch</a:t>
              </a:r>
            </a:p>
          </p:txBody>
        </p:sp>
        <p:sp>
          <p:nvSpPr>
            <p:cNvPr id="33867" name="AutoShape 52"/>
            <p:cNvSpPr>
              <a:spLocks noChangeArrowheads="1"/>
            </p:cNvSpPr>
            <p:nvPr/>
          </p:nvSpPr>
          <p:spPr bwMode="auto">
            <a:xfrm>
              <a:off x="2724" y="1757"/>
              <a:ext cx="161" cy="102"/>
            </a:xfrm>
            <a:prstGeom prst="triangle">
              <a:avLst>
                <a:gd name="adj" fmla="val 50000"/>
              </a:avLst>
            </a:prstGeom>
            <a:noFill/>
            <a:ln w="25400">
              <a:solidFill>
                <a:schemeClr val="tx1"/>
              </a:solidFill>
              <a:miter lim="800000"/>
              <a:headEnd/>
              <a:tailEnd/>
            </a:ln>
          </p:spPr>
          <p:txBody>
            <a:bodyPr rot="10800000" vert="eaVert" wrap="none" anchor="ctr"/>
            <a:lstStyle/>
            <a:p>
              <a:pPr>
                <a:lnSpc>
                  <a:spcPct val="90000"/>
                </a:lnSpc>
                <a:spcBef>
                  <a:spcPct val="25000"/>
                </a:spcBef>
                <a:buClr>
                  <a:schemeClr val="bg1"/>
                </a:buClr>
                <a:buSzPct val="100000"/>
                <a:buFont typeface="Wingdings" pitchFamily="2" charset="2"/>
                <a:buNone/>
              </a:pPr>
              <a:endParaRPr lang="en-US"/>
            </a:p>
          </p:txBody>
        </p:sp>
      </p:grpSp>
      <p:sp>
        <p:nvSpPr>
          <p:cNvPr id="33835" name="Rectangle 17"/>
          <p:cNvSpPr>
            <a:spLocks noChangeArrowheads="1"/>
          </p:cNvSpPr>
          <p:nvPr/>
        </p:nvSpPr>
        <p:spPr bwMode="auto">
          <a:xfrm>
            <a:off x="1776413" y="3821113"/>
            <a:ext cx="635000" cy="654050"/>
          </a:xfrm>
          <a:prstGeom prst="rect">
            <a:avLst/>
          </a:prstGeom>
          <a:solidFill>
            <a:srgbClr val="E4C864"/>
          </a:solidFill>
          <a:ln w="25400">
            <a:solidFill>
              <a:srgbClr val="FF0000"/>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000">
                <a:solidFill>
                  <a:srgbClr val="FF0000"/>
                </a:solidFill>
              </a:rPr>
              <a:t>Branch</a:t>
            </a:r>
          </a:p>
          <a:p>
            <a:pPr algn="ctr">
              <a:lnSpc>
                <a:spcPct val="90000"/>
              </a:lnSpc>
              <a:spcBef>
                <a:spcPct val="25000"/>
              </a:spcBef>
              <a:buClr>
                <a:schemeClr val="bg1"/>
              </a:buClr>
              <a:buSzPct val="100000"/>
              <a:buFont typeface="Wingdings" pitchFamily="2" charset="2"/>
              <a:buNone/>
            </a:pPr>
            <a:r>
              <a:rPr lang="en-US" sz="1000">
                <a:solidFill>
                  <a:srgbClr val="FF0000"/>
                </a:solidFill>
              </a:rPr>
              <a:t>Predictor</a:t>
            </a:r>
          </a:p>
        </p:txBody>
      </p:sp>
      <p:sp>
        <p:nvSpPr>
          <p:cNvPr id="33836" name="Line 8"/>
          <p:cNvSpPr>
            <a:spLocks noChangeShapeType="1"/>
          </p:cNvSpPr>
          <p:nvPr/>
        </p:nvSpPr>
        <p:spPr bwMode="auto">
          <a:xfrm>
            <a:off x="1511300" y="4044950"/>
            <a:ext cx="274638" cy="0"/>
          </a:xfrm>
          <a:prstGeom prst="line">
            <a:avLst/>
          </a:prstGeom>
          <a:noFill/>
          <a:ln w="25400">
            <a:solidFill>
              <a:schemeClr val="tx1"/>
            </a:solidFill>
            <a:round/>
            <a:headEnd/>
            <a:tailEnd type="triangle" w="lg" len="lg"/>
          </a:ln>
        </p:spPr>
        <p:txBody>
          <a:bodyPr/>
          <a:lstStyle/>
          <a:p>
            <a:endParaRPr lang="en-US"/>
          </a:p>
        </p:txBody>
      </p:sp>
      <p:sp>
        <p:nvSpPr>
          <p:cNvPr id="33837" name="Line 23"/>
          <p:cNvSpPr>
            <a:spLocks noChangeShapeType="1"/>
          </p:cNvSpPr>
          <p:nvPr/>
        </p:nvSpPr>
        <p:spPr bwMode="auto">
          <a:xfrm rot="5400000">
            <a:off x="3240881" y="2894807"/>
            <a:ext cx="9525" cy="3287712"/>
          </a:xfrm>
          <a:prstGeom prst="line">
            <a:avLst/>
          </a:prstGeom>
          <a:noFill/>
          <a:ln w="25400">
            <a:solidFill>
              <a:schemeClr val="tx1"/>
            </a:solidFill>
            <a:round/>
            <a:headEnd type="triangle" w="lg" len="lg"/>
            <a:tailEnd/>
          </a:ln>
        </p:spPr>
        <p:txBody>
          <a:bodyPr/>
          <a:lstStyle/>
          <a:p>
            <a:endParaRPr lang="en-US"/>
          </a:p>
        </p:txBody>
      </p:sp>
      <p:sp>
        <p:nvSpPr>
          <p:cNvPr id="33838" name="Line 23"/>
          <p:cNvSpPr>
            <a:spLocks noChangeShapeType="1"/>
          </p:cNvSpPr>
          <p:nvPr/>
        </p:nvSpPr>
        <p:spPr bwMode="auto">
          <a:xfrm rot="16200000" flipV="1">
            <a:off x="3655219" y="3147219"/>
            <a:ext cx="9525" cy="2478087"/>
          </a:xfrm>
          <a:prstGeom prst="line">
            <a:avLst/>
          </a:prstGeom>
          <a:noFill/>
          <a:ln w="25400">
            <a:solidFill>
              <a:srgbClr val="FF0000"/>
            </a:solidFill>
            <a:round/>
            <a:headEnd type="triangle" w="lg" len="lg"/>
            <a:tailEnd/>
          </a:ln>
        </p:spPr>
        <p:txBody>
          <a:bodyPr/>
          <a:lstStyle/>
          <a:p>
            <a:endParaRPr lang="en-US"/>
          </a:p>
        </p:txBody>
      </p:sp>
      <p:sp>
        <p:nvSpPr>
          <p:cNvPr id="33839" name="Line 49"/>
          <p:cNvSpPr>
            <a:spLocks noChangeShapeType="1"/>
          </p:cNvSpPr>
          <p:nvPr/>
        </p:nvSpPr>
        <p:spPr bwMode="auto">
          <a:xfrm flipH="1" flipV="1">
            <a:off x="2495550" y="3603625"/>
            <a:ext cx="9525" cy="766763"/>
          </a:xfrm>
          <a:prstGeom prst="line">
            <a:avLst/>
          </a:prstGeom>
          <a:noFill/>
          <a:ln w="25400">
            <a:solidFill>
              <a:srgbClr val="FF0000"/>
            </a:solidFill>
            <a:round/>
            <a:headEnd/>
            <a:tailEnd/>
          </a:ln>
        </p:spPr>
        <p:txBody>
          <a:bodyPr/>
          <a:lstStyle/>
          <a:p>
            <a:endParaRPr lang="en-US"/>
          </a:p>
        </p:txBody>
      </p:sp>
      <p:sp>
        <p:nvSpPr>
          <p:cNvPr id="33840" name="Line 8"/>
          <p:cNvSpPr>
            <a:spLocks noChangeShapeType="1"/>
          </p:cNvSpPr>
          <p:nvPr/>
        </p:nvSpPr>
        <p:spPr bwMode="auto">
          <a:xfrm flipH="1">
            <a:off x="7072313" y="3435350"/>
            <a:ext cx="274637" cy="0"/>
          </a:xfrm>
          <a:prstGeom prst="line">
            <a:avLst/>
          </a:prstGeom>
          <a:noFill/>
          <a:ln w="25400">
            <a:solidFill>
              <a:schemeClr val="tx1"/>
            </a:solidFill>
            <a:round/>
            <a:headEnd/>
            <a:tailEnd type="none" w="lg" len="lg"/>
          </a:ln>
        </p:spPr>
        <p:txBody>
          <a:bodyPr/>
          <a:lstStyle/>
          <a:p>
            <a:endParaRPr lang="en-US"/>
          </a:p>
        </p:txBody>
      </p:sp>
      <p:grpSp>
        <p:nvGrpSpPr>
          <p:cNvPr id="33841" name="Group 20"/>
          <p:cNvGrpSpPr>
            <a:grpSpLocks/>
          </p:cNvGrpSpPr>
          <p:nvPr/>
        </p:nvGrpSpPr>
        <p:grpSpPr bwMode="auto">
          <a:xfrm rot="5400000" flipH="1">
            <a:off x="6086475" y="2168525"/>
            <a:ext cx="538163" cy="1979613"/>
            <a:chOff x="1707" y="2541"/>
            <a:chExt cx="156" cy="530"/>
          </a:xfrm>
        </p:grpSpPr>
        <p:sp>
          <p:nvSpPr>
            <p:cNvPr id="33864" name="Line 8"/>
            <p:cNvSpPr>
              <a:spLocks noChangeShapeType="1"/>
            </p:cNvSpPr>
            <p:nvPr/>
          </p:nvSpPr>
          <p:spPr bwMode="auto">
            <a:xfrm rot="16200000" flipH="1">
              <a:off x="1598" y="2806"/>
              <a:ext cx="530" cy="0"/>
            </a:xfrm>
            <a:prstGeom prst="line">
              <a:avLst/>
            </a:prstGeom>
            <a:noFill/>
            <a:ln w="25400">
              <a:solidFill>
                <a:schemeClr val="tx1"/>
              </a:solidFill>
              <a:round/>
              <a:headEnd/>
              <a:tailEnd type="triangle" w="lg" len="lg"/>
            </a:ln>
          </p:spPr>
          <p:txBody>
            <a:bodyPr/>
            <a:lstStyle/>
            <a:p>
              <a:endParaRPr lang="en-US"/>
            </a:p>
          </p:txBody>
        </p:sp>
        <p:sp>
          <p:nvSpPr>
            <p:cNvPr id="33865" name="Line 22"/>
            <p:cNvSpPr>
              <a:spLocks noChangeShapeType="1"/>
            </p:cNvSpPr>
            <p:nvPr/>
          </p:nvSpPr>
          <p:spPr bwMode="auto">
            <a:xfrm rot="5400000" flipH="1" flipV="1">
              <a:off x="1785" y="2466"/>
              <a:ext cx="0" cy="155"/>
            </a:xfrm>
            <a:prstGeom prst="line">
              <a:avLst/>
            </a:prstGeom>
            <a:noFill/>
            <a:ln w="25400">
              <a:solidFill>
                <a:schemeClr val="tx1"/>
              </a:solidFill>
              <a:round/>
              <a:headEnd/>
              <a:tailEnd/>
            </a:ln>
          </p:spPr>
          <p:txBody>
            <a:bodyPr/>
            <a:lstStyle/>
            <a:p>
              <a:endParaRPr lang="en-US"/>
            </a:p>
          </p:txBody>
        </p:sp>
      </p:grpSp>
      <p:sp>
        <p:nvSpPr>
          <p:cNvPr id="33842" name="Line 40"/>
          <p:cNvSpPr>
            <a:spLocks noChangeShapeType="1"/>
          </p:cNvSpPr>
          <p:nvPr/>
        </p:nvSpPr>
        <p:spPr bwMode="auto">
          <a:xfrm rot="16200000" flipH="1">
            <a:off x="7146132" y="2902743"/>
            <a:ext cx="0" cy="392113"/>
          </a:xfrm>
          <a:prstGeom prst="line">
            <a:avLst/>
          </a:prstGeom>
          <a:noFill/>
          <a:ln w="25400">
            <a:solidFill>
              <a:schemeClr val="tx1"/>
            </a:solidFill>
            <a:round/>
            <a:headEnd type="triangle" w="lg" len="lg"/>
            <a:tailEnd type="none" w="lg" len="lg"/>
          </a:ln>
        </p:spPr>
        <p:txBody>
          <a:bodyPr/>
          <a:lstStyle/>
          <a:p>
            <a:endParaRPr lang="en-US"/>
          </a:p>
        </p:txBody>
      </p:sp>
      <p:grpSp>
        <p:nvGrpSpPr>
          <p:cNvPr id="33843" name="Group 20"/>
          <p:cNvGrpSpPr>
            <a:grpSpLocks/>
          </p:cNvGrpSpPr>
          <p:nvPr/>
        </p:nvGrpSpPr>
        <p:grpSpPr bwMode="auto">
          <a:xfrm rot="16200000" flipH="1">
            <a:off x="5581650" y="3216275"/>
            <a:ext cx="509588" cy="255588"/>
            <a:chOff x="1707" y="2541"/>
            <a:chExt cx="156" cy="530"/>
          </a:xfrm>
        </p:grpSpPr>
        <p:sp>
          <p:nvSpPr>
            <p:cNvPr id="33862" name="Line 8"/>
            <p:cNvSpPr>
              <a:spLocks noChangeShapeType="1"/>
            </p:cNvSpPr>
            <p:nvPr/>
          </p:nvSpPr>
          <p:spPr bwMode="auto">
            <a:xfrm rot="16200000" flipH="1">
              <a:off x="1598" y="2806"/>
              <a:ext cx="530" cy="0"/>
            </a:xfrm>
            <a:prstGeom prst="line">
              <a:avLst/>
            </a:prstGeom>
            <a:noFill/>
            <a:ln w="25400">
              <a:solidFill>
                <a:schemeClr val="tx1"/>
              </a:solidFill>
              <a:round/>
              <a:headEnd/>
              <a:tailEnd type="triangle" w="lg" len="lg"/>
            </a:ln>
          </p:spPr>
          <p:txBody>
            <a:bodyPr/>
            <a:lstStyle/>
            <a:p>
              <a:endParaRPr lang="en-US"/>
            </a:p>
          </p:txBody>
        </p:sp>
        <p:sp>
          <p:nvSpPr>
            <p:cNvPr id="33863" name="Line 22"/>
            <p:cNvSpPr>
              <a:spLocks noChangeShapeType="1"/>
            </p:cNvSpPr>
            <p:nvPr/>
          </p:nvSpPr>
          <p:spPr bwMode="auto">
            <a:xfrm rot="5400000">
              <a:off x="1785" y="2466"/>
              <a:ext cx="0" cy="155"/>
            </a:xfrm>
            <a:prstGeom prst="line">
              <a:avLst/>
            </a:prstGeom>
            <a:noFill/>
            <a:ln w="25400">
              <a:solidFill>
                <a:schemeClr val="tx1"/>
              </a:solidFill>
              <a:round/>
              <a:headEnd/>
              <a:tailEnd/>
            </a:ln>
          </p:spPr>
          <p:txBody>
            <a:bodyPr/>
            <a:lstStyle/>
            <a:p>
              <a:endParaRPr lang="en-US"/>
            </a:p>
          </p:txBody>
        </p:sp>
      </p:grpSp>
      <p:sp>
        <p:nvSpPr>
          <p:cNvPr id="33844" name="Line 8"/>
          <p:cNvSpPr>
            <a:spLocks noChangeShapeType="1"/>
          </p:cNvSpPr>
          <p:nvPr/>
        </p:nvSpPr>
        <p:spPr bwMode="auto">
          <a:xfrm flipH="1">
            <a:off x="5707063" y="3095625"/>
            <a:ext cx="292100" cy="0"/>
          </a:xfrm>
          <a:prstGeom prst="line">
            <a:avLst/>
          </a:prstGeom>
          <a:noFill/>
          <a:ln w="25400">
            <a:solidFill>
              <a:schemeClr val="tx1"/>
            </a:solidFill>
            <a:round/>
            <a:headEnd/>
            <a:tailEnd type="none" w="lg" len="lg"/>
          </a:ln>
        </p:spPr>
        <p:txBody>
          <a:bodyPr/>
          <a:lstStyle/>
          <a:p>
            <a:endParaRPr lang="en-US"/>
          </a:p>
        </p:txBody>
      </p:sp>
      <p:sp>
        <p:nvSpPr>
          <p:cNvPr id="33845" name="Line 8"/>
          <p:cNvSpPr>
            <a:spLocks noChangeShapeType="1"/>
          </p:cNvSpPr>
          <p:nvPr/>
        </p:nvSpPr>
        <p:spPr bwMode="auto">
          <a:xfrm flipH="1">
            <a:off x="2138363" y="3071813"/>
            <a:ext cx="2741612" cy="0"/>
          </a:xfrm>
          <a:prstGeom prst="line">
            <a:avLst/>
          </a:prstGeom>
          <a:noFill/>
          <a:ln w="25400">
            <a:solidFill>
              <a:schemeClr val="tx1"/>
            </a:solidFill>
            <a:round/>
            <a:headEnd/>
            <a:tailEnd type="none" w="lg" len="lg"/>
          </a:ln>
        </p:spPr>
        <p:txBody>
          <a:bodyPr/>
          <a:lstStyle/>
          <a:p>
            <a:endParaRPr lang="en-US"/>
          </a:p>
        </p:txBody>
      </p:sp>
      <p:sp>
        <p:nvSpPr>
          <p:cNvPr id="33846" name="Line 8"/>
          <p:cNvSpPr>
            <a:spLocks noChangeShapeType="1"/>
          </p:cNvSpPr>
          <p:nvPr/>
        </p:nvSpPr>
        <p:spPr bwMode="auto">
          <a:xfrm rot="5400000">
            <a:off x="1912937" y="3457576"/>
            <a:ext cx="746125" cy="0"/>
          </a:xfrm>
          <a:prstGeom prst="line">
            <a:avLst/>
          </a:prstGeom>
          <a:noFill/>
          <a:ln w="25400">
            <a:solidFill>
              <a:srgbClr val="FF0000"/>
            </a:solidFill>
            <a:round/>
            <a:headEnd/>
            <a:tailEnd type="triangle" w="lg" len="lg"/>
          </a:ln>
        </p:spPr>
        <p:txBody>
          <a:bodyPr/>
          <a:lstStyle/>
          <a:p>
            <a:endParaRPr lang="en-US"/>
          </a:p>
        </p:txBody>
      </p:sp>
      <p:sp>
        <p:nvSpPr>
          <p:cNvPr id="33847" name="Line 23"/>
          <p:cNvSpPr>
            <a:spLocks noChangeShapeType="1"/>
          </p:cNvSpPr>
          <p:nvPr/>
        </p:nvSpPr>
        <p:spPr bwMode="auto">
          <a:xfrm rot="5400000">
            <a:off x="2893219" y="2670969"/>
            <a:ext cx="0" cy="3992562"/>
          </a:xfrm>
          <a:prstGeom prst="line">
            <a:avLst/>
          </a:prstGeom>
          <a:noFill/>
          <a:ln w="25400">
            <a:solidFill>
              <a:schemeClr val="tx1"/>
            </a:solidFill>
            <a:round/>
            <a:headEnd type="triangle" w="lg" len="lg"/>
            <a:tailEnd/>
          </a:ln>
        </p:spPr>
        <p:txBody>
          <a:bodyPr/>
          <a:lstStyle/>
          <a:p>
            <a:endParaRPr lang="en-US"/>
          </a:p>
        </p:txBody>
      </p:sp>
      <p:sp>
        <p:nvSpPr>
          <p:cNvPr id="33848" name="Line 15"/>
          <p:cNvSpPr>
            <a:spLocks noChangeShapeType="1"/>
          </p:cNvSpPr>
          <p:nvPr/>
        </p:nvSpPr>
        <p:spPr bwMode="auto">
          <a:xfrm flipH="1" flipV="1">
            <a:off x="901700" y="2655888"/>
            <a:ext cx="0" cy="2008187"/>
          </a:xfrm>
          <a:prstGeom prst="line">
            <a:avLst/>
          </a:prstGeom>
          <a:noFill/>
          <a:ln w="25400">
            <a:solidFill>
              <a:schemeClr val="tx1"/>
            </a:solidFill>
            <a:round/>
            <a:headEnd/>
            <a:tailEnd/>
          </a:ln>
        </p:spPr>
        <p:txBody>
          <a:bodyPr/>
          <a:lstStyle/>
          <a:p>
            <a:endParaRPr lang="en-US"/>
          </a:p>
        </p:txBody>
      </p:sp>
      <p:sp>
        <p:nvSpPr>
          <p:cNvPr id="33849" name="Line 8"/>
          <p:cNvSpPr>
            <a:spLocks noChangeShapeType="1"/>
          </p:cNvSpPr>
          <p:nvPr/>
        </p:nvSpPr>
        <p:spPr bwMode="auto">
          <a:xfrm flipH="1">
            <a:off x="896938" y="2667000"/>
            <a:ext cx="292100" cy="0"/>
          </a:xfrm>
          <a:prstGeom prst="line">
            <a:avLst/>
          </a:prstGeom>
          <a:noFill/>
          <a:ln w="25400">
            <a:solidFill>
              <a:schemeClr val="tx1"/>
            </a:solidFill>
            <a:round/>
            <a:headEnd/>
            <a:tailEnd type="none" w="lg" len="lg"/>
          </a:ln>
        </p:spPr>
        <p:txBody>
          <a:bodyPr/>
          <a:lstStyle/>
          <a:p>
            <a:endParaRPr lang="en-US"/>
          </a:p>
        </p:txBody>
      </p:sp>
      <p:sp>
        <p:nvSpPr>
          <p:cNvPr id="33850" name="Oval 102"/>
          <p:cNvSpPr>
            <a:spLocks noChangeArrowheads="1"/>
          </p:cNvSpPr>
          <p:nvPr/>
        </p:nvSpPr>
        <p:spPr bwMode="auto">
          <a:xfrm>
            <a:off x="3943350" y="5105400"/>
            <a:ext cx="857250" cy="504825"/>
          </a:xfrm>
          <a:prstGeom prst="ellipse">
            <a:avLst/>
          </a:prstGeom>
          <a:solidFill>
            <a:schemeClr val="accent1"/>
          </a:solidFill>
          <a:ln w="25400">
            <a:solidFill>
              <a:schemeClr val="tx1"/>
            </a:solidFill>
            <a:round/>
            <a:headEnd/>
            <a:tailEnd/>
          </a:ln>
        </p:spPr>
        <p:txBody>
          <a:bodyPr wrap="none" anchor="ctr"/>
          <a:lstStyle/>
          <a:p>
            <a:pPr algn="ctr"/>
            <a:r>
              <a:rPr lang="en-US"/>
              <a:t>stall</a:t>
            </a:r>
          </a:p>
        </p:txBody>
      </p:sp>
      <p:sp>
        <p:nvSpPr>
          <p:cNvPr id="33851" name="Line 27"/>
          <p:cNvSpPr>
            <a:spLocks noChangeShapeType="1"/>
          </p:cNvSpPr>
          <p:nvPr/>
        </p:nvSpPr>
        <p:spPr bwMode="auto">
          <a:xfrm>
            <a:off x="4132263" y="3522663"/>
            <a:ext cx="0" cy="1614487"/>
          </a:xfrm>
          <a:prstGeom prst="line">
            <a:avLst/>
          </a:prstGeom>
          <a:noFill/>
          <a:ln w="25400">
            <a:solidFill>
              <a:schemeClr val="tx1"/>
            </a:solidFill>
            <a:round/>
            <a:headEnd/>
            <a:tailEnd type="triangle" w="lg" len="lg"/>
          </a:ln>
        </p:spPr>
        <p:txBody>
          <a:bodyPr/>
          <a:lstStyle/>
          <a:p>
            <a:endParaRPr lang="en-US"/>
          </a:p>
        </p:txBody>
      </p:sp>
      <p:sp>
        <p:nvSpPr>
          <p:cNvPr id="33852" name="Line 28"/>
          <p:cNvSpPr>
            <a:spLocks noChangeShapeType="1"/>
          </p:cNvSpPr>
          <p:nvPr/>
        </p:nvSpPr>
        <p:spPr bwMode="auto">
          <a:xfrm flipH="1">
            <a:off x="4291013" y="3671888"/>
            <a:ext cx="0" cy="1446212"/>
          </a:xfrm>
          <a:prstGeom prst="line">
            <a:avLst/>
          </a:prstGeom>
          <a:noFill/>
          <a:ln w="25400">
            <a:solidFill>
              <a:schemeClr val="tx1"/>
            </a:solidFill>
            <a:round/>
            <a:headEnd/>
            <a:tailEnd type="triangle" w="lg" len="lg"/>
          </a:ln>
        </p:spPr>
        <p:txBody>
          <a:bodyPr/>
          <a:lstStyle/>
          <a:p>
            <a:endParaRPr lang="en-US"/>
          </a:p>
        </p:txBody>
      </p:sp>
      <p:grpSp>
        <p:nvGrpSpPr>
          <p:cNvPr id="33853" name="Group 20"/>
          <p:cNvGrpSpPr>
            <a:grpSpLocks/>
          </p:cNvGrpSpPr>
          <p:nvPr/>
        </p:nvGrpSpPr>
        <p:grpSpPr bwMode="auto">
          <a:xfrm rot="5400000">
            <a:off x="4657725" y="4826000"/>
            <a:ext cx="442913" cy="322263"/>
            <a:chOff x="1707" y="2541"/>
            <a:chExt cx="156" cy="530"/>
          </a:xfrm>
        </p:grpSpPr>
        <p:sp>
          <p:nvSpPr>
            <p:cNvPr id="33860" name="Line 8"/>
            <p:cNvSpPr>
              <a:spLocks noChangeShapeType="1"/>
            </p:cNvSpPr>
            <p:nvPr/>
          </p:nvSpPr>
          <p:spPr bwMode="auto">
            <a:xfrm rot="16200000" flipH="1">
              <a:off x="1598" y="2806"/>
              <a:ext cx="530" cy="0"/>
            </a:xfrm>
            <a:prstGeom prst="line">
              <a:avLst/>
            </a:prstGeom>
            <a:noFill/>
            <a:ln w="25400">
              <a:solidFill>
                <a:schemeClr val="tx1"/>
              </a:solidFill>
              <a:round/>
              <a:headEnd/>
              <a:tailEnd type="triangle" w="lg" len="lg"/>
            </a:ln>
          </p:spPr>
          <p:txBody>
            <a:bodyPr/>
            <a:lstStyle/>
            <a:p>
              <a:endParaRPr lang="en-US"/>
            </a:p>
          </p:txBody>
        </p:sp>
        <p:sp>
          <p:nvSpPr>
            <p:cNvPr id="33861" name="Line 22"/>
            <p:cNvSpPr>
              <a:spLocks noChangeShapeType="1"/>
            </p:cNvSpPr>
            <p:nvPr/>
          </p:nvSpPr>
          <p:spPr bwMode="auto">
            <a:xfrm rot="5400000">
              <a:off x="1785" y="2466"/>
              <a:ext cx="0" cy="155"/>
            </a:xfrm>
            <a:prstGeom prst="line">
              <a:avLst/>
            </a:prstGeom>
            <a:noFill/>
            <a:ln w="25400">
              <a:solidFill>
                <a:schemeClr val="tx1"/>
              </a:solidFill>
              <a:round/>
              <a:headEnd/>
              <a:tailEnd/>
            </a:ln>
          </p:spPr>
          <p:txBody>
            <a:bodyPr/>
            <a:lstStyle/>
            <a:p>
              <a:endParaRPr lang="en-US"/>
            </a:p>
          </p:txBody>
        </p:sp>
      </p:grpSp>
      <p:grpSp>
        <p:nvGrpSpPr>
          <p:cNvPr id="33854" name="Group 20"/>
          <p:cNvGrpSpPr>
            <a:grpSpLocks/>
          </p:cNvGrpSpPr>
          <p:nvPr/>
        </p:nvGrpSpPr>
        <p:grpSpPr bwMode="auto">
          <a:xfrm rot="10800000" flipH="1">
            <a:off x="4762500" y="4768850"/>
            <a:ext cx="481013" cy="703263"/>
            <a:chOff x="1707" y="2541"/>
            <a:chExt cx="156" cy="530"/>
          </a:xfrm>
        </p:grpSpPr>
        <p:sp>
          <p:nvSpPr>
            <p:cNvPr id="33858" name="Line 8"/>
            <p:cNvSpPr>
              <a:spLocks noChangeShapeType="1"/>
            </p:cNvSpPr>
            <p:nvPr/>
          </p:nvSpPr>
          <p:spPr bwMode="auto">
            <a:xfrm rot="16200000" flipH="1">
              <a:off x="1598" y="2806"/>
              <a:ext cx="530" cy="0"/>
            </a:xfrm>
            <a:prstGeom prst="line">
              <a:avLst/>
            </a:prstGeom>
            <a:noFill/>
            <a:ln w="25400">
              <a:solidFill>
                <a:schemeClr val="tx1"/>
              </a:solidFill>
              <a:round/>
              <a:headEnd/>
              <a:tailEnd type="triangle" w="lg" len="lg"/>
            </a:ln>
          </p:spPr>
          <p:txBody>
            <a:bodyPr/>
            <a:lstStyle/>
            <a:p>
              <a:endParaRPr lang="en-US"/>
            </a:p>
          </p:txBody>
        </p:sp>
        <p:sp>
          <p:nvSpPr>
            <p:cNvPr id="33859" name="Line 22"/>
            <p:cNvSpPr>
              <a:spLocks noChangeShapeType="1"/>
            </p:cNvSpPr>
            <p:nvPr/>
          </p:nvSpPr>
          <p:spPr bwMode="auto">
            <a:xfrm rot="5400000">
              <a:off x="1785" y="2466"/>
              <a:ext cx="0" cy="155"/>
            </a:xfrm>
            <a:prstGeom prst="line">
              <a:avLst/>
            </a:prstGeom>
            <a:noFill/>
            <a:ln w="25400">
              <a:solidFill>
                <a:schemeClr val="tx1"/>
              </a:solidFill>
              <a:round/>
              <a:headEnd/>
              <a:tailEnd/>
            </a:ln>
          </p:spPr>
          <p:txBody>
            <a:bodyPr/>
            <a:lstStyle/>
            <a:p>
              <a:endParaRPr lang="en-US"/>
            </a:p>
          </p:txBody>
        </p:sp>
      </p:grpSp>
      <p:sp>
        <p:nvSpPr>
          <p:cNvPr id="88" name="Date Placeholder 87"/>
          <p:cNvSpPr>
            <a:spLocks noGrp="1"/>
          </p:cNvSpPr>
          <p:nvPr>
            <p:ph type="dt" sz="half" idx="10"/>
          </p:nvPr>
        </p:nvSpPr>
        <p:spPr/>
        <p:txBody>
          <a:bodyPr/>
          <a:lstStyle/>
          <a:p>
            <a:pPr>
              <a:defRPr/>
            </a:pPr>
            <a:r>
              <a:rPr lang="en-US" altLang="zh-CN" smtClean="0"/>
              <a:t>1/11/2013</a:t>
            </a:r>
            <a:endParaRPr lang="en-US" dirty="0"/>
          </a:p>
        </p:txBody>
      </p:sp>
      <p:sp>
        <p:nvSpPr>
          <p:cNvPr id="89" name="Slide Number Placeholder 88"/>
          <p:cNvSpPr>
            <a:spLocks noGrp="1"/>
          </p:cNvSpPr>
          <p:nvPr>
            <p:ph type="sldNum" sz="quarter" idx="11"/>
          </p:nvPr>
        </p:nvSpPr>
        <p:spPr/>
        <p:txBody>
          <a:bodyPr/>
          <a:lstStyle/>
          <a:p>
            <a:pPr>
              <a:defRPr/>
            </a:pPr>
            <a:fld id="{BE49CFAA-92BB-45AE-A2AC-2CF4188AC6C8}" type="slidenum">
              <a:rPr lang="en-US" smtClean="0"/>
              <a:pPr>
                <a:defRPr/>
              </a:pPr>
              <a:t>18</a:t>
            </a:fld>
            <a:endParaRPr lang="en-US" dirty="0"/>
          </a:p>
        </p:txBody>
      </p:sp>
      <p:sp>
        <p:nvSpPr>
          <p:cNvPr id="90" name="Footer Placeholder 89"/>
          <p:cNvSpPr>
            <a:spLocks noGrp="1"/>
          </p:cNvSpPr>
          <p:nvPr>
            <p:ph type="ftr" sz="quarter" idx="12"/>
          </p:nvPr>
        </p:nvSpPr>
        <p:spPr/>
        <p:txBody>
          <a:bodyPr/>
          <a:lstStyle/>
          <a:p>
            <a:pPr>
              <a:defRPr/>
            </a:pPr>
            <a:r>
              <a:rPr lang="en-US" smtClean="0"/>
              <a:t>Bluespec at Beihang</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en-US" smtClean="0"/>
              <a:t>Branch Predictor Interface</a:t>
            </a:r>
          </a:p>
        </p:txBody>
      </p:sp>
      <p:sp>
        <p:nvSpPr>
          <p:cNvPr id="3" name="Content Placeholder 2" descr="Rectangle: Click to edit Master text styles&#10;Second level&#10;Third level&#10;Fourth level&#10;Fifth level"/>
          <p:cNvSpPr>
            <a:spLocks noGrp="1"/>
          </p:cNvSpPr>
          <p:nvPr>
            <p:ph idx="1"/>
          </p:nvPr>
        </p:nvSpPr>
        <p:spPr>
          <a:xfrm>
            <a:off x="838200" y="1905000"/>
            <a:ext cx="7772400" cy="4413250"/>
          </a:xfrm>
        </p:spPr>
        <p:txBody>
          <a:bodyPr>
            <a:noAutofit/>
          </a:bodyPr>
          <a:lstStyle/>
          <a:p>
            <a:pPr>
              <a:buFont typeface="Wingdings" pitchFamily="2" charset="2"/>
              <a:buNone/>
              <a:defRPr/>
            </a:pPr>
            <a:r>
              <a:rPr lang="en-US" sz="2400" b="1" dirty="0" smtClean="0">
                <a:latin typeface="Courier New" pitchFamily="49" charset="0"/>
                <a:cs typeface="Courier New" pitchFamily="49" charset="0"/>
              </a:rPr>
              <a:t>interface </a:t>
            </a:r>
            <a:r>
              <a:rPr lang="en-US" sz="2400" dirty="0" err="1" smtClean="0">
                <a:latin typeface="Courier New" pitchFamily="49" charset="0"/>
                <a:cs typeface="Courier New" pitchFamily="49" charset="0"/>
              </a:rPr>
              <a:t>NextAddressPredictor</a:t>
            </a:r>
            <a:r>
              <a:rPr lang="en-US" sz="2400" dirty="0" smtClean="0">
                <a:latin typeface="Courier New" pitchFamily="49" charset="0"/>
                <a:cs typeface="Courier New" pitchFamily="49" charset="0"/>
              </a:rPr>
              <a:t>;</a:t>
            </a:r>
          </a:p>
          <a:p>
            <a:pPr>
              <a:lnSpc>
                <a:spcPct val="90000"/>
              </a:lnSpc>
              <a:buFont typeface="Wingdings" pitchFamily="2" charset="2"/>
              <a:buNone/>
              <a:defRPr/>
            </a:pPr>
            <a:r>
              <a:rPr lang="en-US" sz="2400" dirty="0" smtClean="0">
                <a:latin typeface="Courier New" pitchFamily="49" charset="0"/>
                <a:cs typeface="Courier New" pitchFamily="49" charset="0"/>
              </a:rPr>
              <a:t>   </a:t>
            </a:r>
            <a:r>
              <a:rPr lang="en-US" sz="2400" b="1" dirty="0" smtClean="0">
                <a:latin typeface="Courier New" pitchFamily="49" charset="0"/>
                <a:cs typeface="Courier New" pitchFamily="49" charset="0"/>
              </a:rPr>
              <a:t>method </a:t>
            </a:r>
            <a:r>
              <a:rPr lang="en-US" sz="2400" dirty="0" err="1" smtClean="0">
                <a:latin typeface="Courier New" pitchFamily="49" charset="0"/>
                <a:cs typeface="Courier New" pitchFamily="49" charset="0"/>
              </a:rPr>
              <a:t>Addr</a:t>
            </a:r>
            <a:r>
              <a:rPr lang="en-US" sz="2400" dirty="0" smtClean="0">
                <a:latin typeface="Courier New" pitchFamily="49" charset="0"/>
                <a:cs typeface="Courier New" pitchFamily="49" charset="0"/>
              </a:rPr>
              <a:t> prediction(</a:t>
            </a:r>
            <a:r>
              <a:rPr lang="en-US" sz="2400" dirty="0" err="1" smtClean="0">
                <a:latin typeface="Courier New" pitchFamily="49" charset="0"/>
                <a:cs typeface="Courier New" pitchFamily="49" charset="0"/>
              </a:rPr>
              <a:t>Addr</a:t>
            </a:r>
            <a:r>
              <a:rPr lang="en-US" sz="2400" dirty="0" smtClean="0">
                <a:latin typeface="Courier New" pitchFamily="49" charset="0"/>
                <a:cs typeface="Courier New" pitchFamily="49" charset="0"/>
              </a:rPr>
              <a:t> pc);</a:t>
            </a:r>
          </a:p>
          <a:p>
            <a:pPr>
              <a:lnSpc>
                <a:spcPct val="90000"/>
              </a:lnSpc>
              <a:buFont typeface="Wingdings" pitchFamily="2" charset="2"/>
              <a:buNone/>
              <a:defRPr/>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a:t>
            </a:r>
            <a:r>
              <a:rPr lang="en-US" sz="2400" b="1" dirty="0" smtClean="0">
                <a:latin typeface="Courier New" pitchFamily="49" charset="0"/>
                <a:cs typeface="Courier New" pitchFamily="49" charset="0"/>
              </a:rPr>
              <a:t>method </a:t>
            </a:r>
            <a:r>
              <a:rPr lang="en-US" sz="2400" dirty="0" smtClean="0">
                <a:latin typeface="Courier New" pitchFamily="49" charset="0"/>
                <a:cs typeface="Courier New" pitchFamily="49" charset="0"/>
              </a:rPr>
              <a:t>Action update(</a:t>
            </a:r>
            <a:r>
              <a:rPr lang="en-US" sz="2400" dirty="0" err="1" smtClean="0">
                <a:latin typeface="Courier New" pitchFamily="49" charset="0"/>
                <a:cs typeface="Courier New" pitchFamily="49" charset="0"/>
              </a:rPr>
              <a:t>Addr</a:t>
            </a:r>
            <a:r>
              <a:rPr lang="en-US" sz="2400" dirty="0" smtClean="0">
                <a:latin typeface="Courier New" pitchFamily="49" charset="0"/>
                <a:cs typeface="Courier New" pitchFamily="49" charset="0"/>
              </a:rPr>
              <a:t> pc, </a:t>
            </a:r>
          </a:p>
          <a:p>
            <a:pPr>
              <a:lnSpc>
                <a:spcPct val="90000"/>
              </a:lnSpc>
              <a:buFont typeface="Wingdings" pitchFamily="2" charset="2"/>
              <a:buNone/>
              <a:defRPr/>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Addr</a:t>
            </a:r>
            <a:r>
              <a:rPr lang="en-US" sz="2400" dirty="0" smtClean="0">
                <a:latin typeface="Courier New" pitchFamily="49" charset="0"/>
                <a:cs typeface="Courier New" pitchFamily="49" charset="0"/>
              </a:rPr>
              <a:t> target);</a:t>
            </a:r>
            <a:endParaRPr lang="en-US" sz="2400" dirty="0">
              <a:latin typeface="Courier New" pitchFamily="49" charset="0"/>
              <a:cs typeface="Courier New" pitchFamily="49" charset="0"/>
            </a:endParaRPr>
          </a:p>
          <a:p>
            <a:pPr marL="0" indent="0">
              <a:buFont typeface="Wingdings" pitchFamily="2" charset="2"/>
              <a:buNone/>
              <a:defRPr/>
            </a:pPr>
            <a:r>
              <a:rPr lang="en-US" sz="2400" b="1" dirty="0" err="1" smtClean="0">
                <a:latin typeface="Courier New" pitchFamily="49" charset="0"/>
                <a:cs typeface="Courier New" pitchFamily="49" charset="0"/>
              </a:rPr>
              <a:t>endinterface</a:t>
            </a:r>
            <a:endParaRPr lang="en-US" sz="2400" b="1" dirty="0" smtClean="0">
              <a:latin typeface="Courier New" pitchFamily="49" charset="0"/>
              <a:cs typeface="Courier New" pitchFamily="49" charset="0"/>
            </a:endParaRPr>
          </a:p>
          <a:p>
            <a:pPr marL="0" indent="0">
              <a:buFont typeface="Wingdings" pitchFamily="2" charset="2"/>
              <a:buNone/>
              <a:defRPr/>
            </a:pPr>
            <a:endParaRPr lang="en-US" sz="2400" b="1" dirty="0">
              <a:latin typeface="Courier New" pitchFamily="49" charset="0"/>
              <a:cs typeface="Courier New" pitchFamily="49" charset="0"/>
            </a:endParaRPr>
          </a:p>
          <a:p>
            <a:pPr marL="0" indent="0">
              <a:buFont typeface="Wingdings" pitchFamily="2" charset="2"/>
              <a:buNone/>
              <a:defRPr/>
            </a:pPr>
            <a:endParaRPr lang="en-US" sz="2400" dirty="0"/>
          </a:p>
        </p:txBody>
      </p:sp>
      <p:sp>
        <p:nvSpPr>
          <p:cNvPr id="8" name="Date Placeholder 7"/>
          <p:cNvSpPr>
            <a:spLocks noGrp="1"/>
          </p:cNvSpPr>
          <p:nvPr>
            <p:ph type="dt" sz="half" idx="10"/>
          </p:nvPr>
        </p:nvSpPr>
        <p:spPr/>
        <p:txBody>
          <a:bodyPr/>
          <a:lstStyle/>
          <a:p>
            <a:pPr>
              <a:defRPr/>
            </a:pPr>
            <a:r>
              <a:rPr lang="en-US" altLang="zh-CN" smtClean="0"/>
              <a:t>1/11/2013</a:t>
            </a:r>
            <a:endParaRPr lang="en-US" dirty="0"/>
          </a:p>
        </p:txBody>
      </p:sp>
      <p:sp>
        <p:nvSpPr>
          <p:cNvPr id="9" name="Slide Number Placeholder 8"/>
          <p:cNvSpPr>
            <a:spLocks noGrp="1"/>
          </p:cNvSpPr>
          <p:nvPr>
            <p:ph type="sldNum" sz="quarter" idx="11"/>
          </p:nvPr>
        </p:nvSpPr>
        <p:spPr/>
        <p:txBody>
          <a:bodyPr/>
          <a:lstStyle/>
          <a:p>
            <a:pPr>
              <a:defRPr/>
            </a:pPr>
            <a:fld id="{BE49CFAA-92BB-45AE-A2AC-2CF4188AC6C8}" type="slidenum">
              <a:rPr lang="en-US" smtClean="0"/>
              <a:pPr>
                <a:defRPr/>
              </a:pPr>
              <a:t>19</a:t>
            </a:fld>
            <a:endParaRPr lang="en-US" dirty="0"/>
          </a:p>
        </p:txBody>
      </p:sp>
      <p:sp>
        <p:nvSpPr>
          <p:cNvPr id="10" name="Footer Placeholder 9"/>
          <p:cNvSpPr>
            <a:spLocks noGrp="1"/>
          </p:cNvSpPr>
          <p:nvPr>
            <p:ph type="ftr" sz="quarter" idx="12"/>
          </p:nvPr>
        </p:nvSpPr>
        <p:spPr/>
        <p:txBody>
          <a:bodyPr/>
          <a:lstStyle/>
          <a:p>
            <a:pPr>
              <a:defRPr/>
            </a:pPr>
            <a:r>
              <a:rPr lang="en-US" smtClean="0"/>
              <a:t>Bluespec at Beihang</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Nomenclature</a:t>
            </a:r>
            <a:endParaRPr lang="en-US" dirty="0"/>
          </a:p>
        </p:txBody>
      </p:sp>
      <p:sp>
        <p:nvSpPr>
          <p:cNvPr id="3" name="Content Placeholder 2"/>
          <p:cNvSpPr>
            <a:spLocks noGrp="1"/>
          </p:cNvSpPr>
          <p:nvPr>
            <p:ph idx="1"/>
          </p:nvPr>
        </p:nvSpPr>
        <p:spPr>
          <a:xfrm>
            <a:off x="614916" y="1522227"/>
            <a:ext cx="7772400" cy="4942368"/>
          </a:xfrm>
        </p:spPr>
        <p:txBody>
          <a:bodyPr/>
          <a:lstStyle/>
          <a:p>
            <a:r>
              <a:rPr lang="en-US" sz="2000" i="1" dirty="0" smtClean="0"/>
              <a:t>Drop an instruction: </a:t>
            </a:r>
            <a:r>
              <a:rPr lang="en-US" sz="2000" dirty="0" smtClean="0"/>
              <a:t>What we really mean is poison the instruction so that the subsequent stages know not to update any architectural state. The poisoned instruction has to be passed down for book keeping reasons, i.e., to remove it from the scoreboard. </a:t>
            </a:r>
          </a:p>
          <a:p>
            <a:pPr lvl="1"/>
            <a:endParaRPr lang="en-US" sz="1600" dirty="0" smtClean="0"/>
          </a:p>
          <a:p>
            <a:r>
              <a:rPr lang="en-US" sz="2000" i="1" dirty="0" smtClean="0"/>
              <a:t>Detecting a </a:t>
            </a:r>
            <a:r>
              <a:rPr lang="en-US" sz="2000" i="1" dirty="0" err="1" smtClean="0"/>
              <a:t>misprediction</a:t>
            </a:r>
            <a:r>
              <a:rPr lang="en-US" sz="2000" i="1" dirty="0" smtClean="0"/>
              <a:t> versus training/updating a predictor</a:t>
            </a:r>
            <a:r>
              <a:rPr lang="en-US" sz="2000" dirty="0" smtClean="0"/>
              <a:t>. On a pc </a:t>
            </a:r>
            <a:r>
              <a:rPr lang="en-US" sz="2000" dirty="0" err="1" smtClean="0"/>
              <a:t>misprediction</a:t>
            </a:r>
            <a:r>
              <a:rPr lang="en-US" sz="2000" dirty="0" smtClean="0"/>
              <a:t>, information about redirecting the pc has to be passed to the fetch stage. However for training the BTB and other predictors information has to be passed even when there is no </a:t>
            </a:r>
            <a:r>
              <a:rPr lang="en-US" sz="2000" dirty="0" err="1" smtClean="0"/>
              <a:t>misprediction</a:t>
            </a:r>
            <a:r>
              <a:rPr lang="en-US" sz="2000" dirty="0" smtClean="0"/>
              <a:t>.</a:t>
            </a:r>
          </a:p>
        </p:txBody>
      </p:sp>
      <p:sp>
        <p:nvSpPr>
          <p:cNvPr id="10" name="Date Placeholder 9"/>
          <p:cNvSpPr>
            <a:spLocks noGrp="1"/>
          </p:cNvSpPr>
          <p:nvPr>
            <p:ph type="dt" sz="half" idx="10"/>
          </p:nvPr>
        </p:nvSpPr>
        <p:spPr/>
        <p:txBody>
          <a:bodyPr/>
          <a:lstStyle/>
          <a:p>
            <a:pPr>
              <a:defRPr/>
            </a:pPr>
            <a:r>
              <a:rPr lang="en-US" altLang="zh-CN" smtClean="0"/>
              <a:t>1/11/2013</a:t>
            </a:r>
            <a:endParaRPr lang="en-US" dirty="0"/>
          </a:p>
        </p:txBody>
      </p:sp>
      <p:sp>
        <p:nvSpPr>
          <p:cNvPr id="11" name="Footer Placeholder 10"/>
          <p:cNvSpPr>
            <a:spLocks noGrp="1"/>
          </p:cNvSpPr>
          <p:nvPr>
            <p:ph type="ftr" sz="quarter" idx="12"/>
          </p:nvPr>
        </p:nvSpPr>
        <p:spPr/>
        <p:txBody>
          <a:bodyPr/>
          <a:lstStyle/>
          <a:p>
            <a:pPr>
              <a:defRPr/>
            </a:pPr>
            <a:r>
              <a:rPr lang="en-US" smtClean="0"/>
              <a:t>Bluespec at Beihang</a:t>
            </a:r>
            <a:endParaRPr lang="en-US" dirty="0"/>
          </a:p>
        </p:txBody>
      </p:sp>
      <p:sp>
        <p:nvSpPr>
          <p:cNvPr id="4" name="Slide Number Placeholder 3"/>
          <p:cNvSpPr>
            <a:spLocks noGrp="1"/>
          </p:cNvSpPr>
          <p:nvPr>
            <p:ph type="sldNum" sz="quarter" idx="11"/>
          </p:nvPr>
        </p:nvSpPr>
        <p:spPr/>
        <p:txBody>
          <a:bodyPr/>
          <a:lstStyle/>
          <a:p>
            <a:pPr>
              <a:defRPr/>
            </a:pPr>
            <a:r>
              <a:rPr lang="en-US" smtClean="0"/>
              <a:t>L15-</a:t>
            </a:r>
            <a:fld id="{BE49CFAA-92BB-45AE-A2AC-2CF4188AC6C8}" type="slidenum">
              <a:rPr lang="en-US" smtClean="0"/>
              <a:pPr>
                <a:defRPr/>
              </a:pPr>
              <a:t>2</a:t>
            </a:fld>
            <a:endParaRPr lang="en-US" dirty="0"/>
          </a:p>
        </p:txBody>
      </p:sp>
    </p:spTree>
    <p:extLst>
      <p:ext uri="{BB962C8B-B14F-4D97-AF65-F5344CB8AC3E}">
        <p14:creationId xmlns="" xmlns:p14="http://schemas.microsoft.com/office/powerpoint/2010/main" val="734147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r>
              <a:rPr lang="en-US" smtClean="0"/>
              <a:t>Null Branch Prediction</a:t>
            </a:r>
          </a:p>
        </p:txBody>
      </p:sp>
      <p:sp>
        <p:nvSpPr>
          <p:cNvPr id="7" name="Content Placeholder 2" descr="Rectangle: Click to edit Master text styles&#10;Second level&#10;Third level&#10;Fourth level&#10;Fifth level"/>
          <p:cNvSpPr>
            <a:spLocks noGrp="1"/>
          </p:cNvSpPr>
          <p:nvPr>
            <p:ph idx="1"/>
          </p:nvPr>
        </p:nvSpPr>
        <p:spPr>
          <a:xfrm>
            <a:off x="838200" y="1606550"/>
            <a:ext cx="7772400" cy="3124200"/>
          </a:xfrm>
        </p:spPr>
        <p:txBody>
          <a:bodyPr>
            <a:noAutofit/>
          </a:bodyPr>
          <a:lstStyle/>
          <a:p>
            <a:pPr>
              <a:buFont typeface="Wingdings" pitchFamily="2" charset="2"/>
              <a:buNone/>
              <a:defRPr/>
            </a:pPr>
            <a:r>
              <a:rPr lang="en-US" sz="2000" b="1" dirty="0" smtClean="0">
                <a:latin typeface="Courier New" pitchFamily="49" charset="0"/>
                <a:cs typeface="Courier New" pitchFamily="49" charset="0"/>
              </a:rPr>
              <a:t>module </a:t>
            </a:r>
            <a:r>
              <a:rPr lang="en-US" sz="2000" dirty="0" err="1" smtClean="0">
                <a:latin typeface="Courier New" pitchFamily="49" charset="0"/>
                <a:cs typeface="Courier New" pitchFamily="49" charset="0"/>
              </a:rPr>
              <a:t>mkNeverTaken</a:t>
            </a:r>
            <a:r>
              <a:rPr lang="en-US" sz="2000" b="1" dirty="0" smtClean="0">
                <a:latin typeface="Courier New" pitchFamily="49" charset="0"/>
                <a:cs typeface="Courier New" pitchFamily="49" charset="0"/>
              </a:rPr>
              <a:t>(</a:t>
            </a:r>
            <a:r>
              <a:rPr lang="en-US" sz="2000" dirty="0" err="1" smtClean="0">
                <a:latin typeface="Courier New" pitchFamily="49" charset="0"/>
                <a:cs typeface="Courier New" pitchFamily="49" charset="0"/>
              </a:rPr>
              <a:t>NextAddressPredictor</a:t>
            </a:r>
            <a:r>
              <a:rPr lang="en-US" sz="2000" dirty="0" smtClean="0">
                <a:latin typeface="Courier New" pitchFamily="49" charset="0"/>
                <a:cs typeface="Courier New" pitchFamily="49" charset="0"/>
              </a:rPr>
              <a:t>);</a:t>
            </a:r>
          </a:p>
          <a:p>
            <a:pPr>
              <a:lnSpc>
                <a:spcPct val="90000"/>
              </a:lnSpc>
              <a:buFont typeface="Wingdings" pitchFamily="2" charset="2"/>
              <a:buNone/>
              <a:defRPr/>
            </a:pP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method </a:t>
            </a:r>
            <a:r>
              <a:rPr lang="en-US" sz="2000" dirty="0" err="1" smtClean="0">
                <a:latin typeface="Courier New" pitchFamily="49" charset="0"/>
                <a:cs typeface="Courier New" pitchFamily="49" charset="0"/>
              </a:rPr>
              <a:t>Addr</a:t>
            </a:r>
            <a:r>
              <a:rPr lang="en-US" sz="2000" dirty="0" smtClean="0">
                <a:latin typeface="Courier New" pitchFamily="49" charset="0"/>
                <a:cs typeface="Courier New" pitchFamily="49" charset="0"/>
              </a:rPr>
              <a:t> prediction(</a:t>
            </a:r>
            <a:r>
              <a:rPr lang="en-US" sz="2000" dirty="0" err="1" smtClean="0">
                <a:latin typeface="Courier New" pitchFamily="49" charset="0"/>
                <a:cs typeface="Courier New" pitchFamily="49" charset="0"/>
              </a:rPr>
              <a:t>Addr</a:t>
            </a:r>
            <a:r>
              <a:rPr lang="en-US" sz="2000" dirty="0" smtClean="0">
                <a:latin typeface="Courier New" pitchFamily="49" charset="0"/>
                <a:cs typeface="Courier New" pitchFamily="49" charset="0"/>
              </a:rPr>
              <a:t> pc);</a:t>
            </a:r>
          </a:p>
          <a:p>
            <a:pPr>
              <a:lnSpc>
                <a:spcPct val="90000"/>
              </a:lnSpc>
              <a:buFont typeface="Wingdings" pitchFamily="2" charset="2"/>
              <a:buNone/>
              <a:defRPr/>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return</a:t>
            </a:r>
            <a:r>
              <a:rPr lang="en-US" sz="2000" dirty="0" smtClean="0">
                <a:latin typeface="Courier New" pitchFamily="49" charset="0"/>
                <a:cs typeface="Courier New" pitchFamily="49" charset="0"/>
              </a:rPr>
              <a:t> pc+4;</a:t>
            </a:r>
          </a:p>
          <a:p>
            <a:pPr>
              <a:lnSpc>
                <a:spcPct val="90000"/>
              </a:lnSpc>
              <a:buFont typeface="Wingdings" pitchFamily="2" charset="2"/>
              <a:buNone/>
              <a:defRPr/>
            </a:pPr>
            <a:r>
              <a:rPr lang="en-US" sz="2000"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endmethod</a:t>
            </a:r>
            <a:endParaRPr lang="en-US" sz="2000" b="1" dirty="0" smtClean="0">
              <a:latin typeface="Courier New" pitchFamily="49" charset="0"/>
              <a:cs typeface="Courier New" pitchFamily="49" charset="0"/>
            </a:endParaRPr>
          </a:p>
          <a:p>
            <a:pPr>
              <a:lnSpc>
                <a:spcPct val="90000"/>
              </a:lnSpc>
              <a:buFont typeface="Wingdings" pitchFamily="2" charset="2"/>
              <a:buNone/>
              <a:defRPr/>
            </a:pPr>
            <a:endParaRPr lang="en-US" sz="2000" b="1" dirty="0" smtClean="0">
              <a:latin typeface="Courier New" pitchFamily="49" charset="0"/>
              <a:cs typeface="Courier New" pitchFamily="49" charset="0"/>
            </a:endParaRPr>
          </a:p>
          <a:p>
            <a:pPr>
              <a:lnSpc>
                <a:spcPct val="90000"/>
              </a:lnSpc>
              <a:buFont typeface="Wingdings" pitchFamily="2" charset="2"/>
              <a:buNone/>
              <a:defRPr/>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method Action</a:t>
            </a:r>
            <a:r>
              <a:rPr lang="en-US" sz="2000" dirty="0" smtClean="0">
                <a:latin typeface="Courier New" pitchFamily="49" charset="0"/>
                <a:cs typeface="Courier New" pitchFamily="49" charset="0"/>
              </a:rPr>
              <a:t> update(</a:t>
            </a:r>
            <a:r>
              <a:rPr lang="en-US" sz="2000" dirty="0" err="1" smtClean="0">
                <a:latin typeface="Courier New" pitchFamily="49" charset="0"/>
                <a:cs typeface="Courier New" pitchFamily="49" charset="0"/>
              </a:rPr>
              <a:t>Addr</a:t>
            </a:r>
            <a:r>
              <a:rPr lang="en-US" sz="2000" dirty="0" smtClean="0">
                <a:latin typeface="Courier New" pitchFamily="49" charset="0"/>
                <a:cs typeface="Courier New" pitchFamily="49" charset="0"/>
              </a:rPr>
              <a:t> pc, </a:t>
            </a:r>
            <a:r>
              <a:rPr lang="en-US" sz="2000" dirty="0" err="1" smtClean="0">
                <a:latin typeface="Courier New" pitchFamily="49" charset="0"/>
                <a:cs typeface="Courier New" pitchFamily="49" charset="0"/>
              </a:rPr>
              <a:t>Addr</a:t>
            </a:r>
            <a:r>
              <a:rPr lang="en-US" sz="2000" dirty="0" smtClean="0">
                <a:latin typeface="Courier New" pitchFamily="49" charset="0"/>
                <a:cs typeface="Courier New" pitchFamily="49" charset="0"/>
              </a:rPr>
              <a:t> target);</a:t>
            </a:r>
          </a:p>
          <a:p>
            <a:pPr>
              <a:lnSpc>
                <a:spcPct val="90000"/>
              </a:lnSpc>
              <a:buFont typeface="Wingdings" pitchFamily="2" charset="2"/>
              <a:buNone/>
              <a:defRPr/>
            </a:pPr>
            <a:r>
              <a:rPr lang="en-US" sz="2000"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noAction</a:t>
            </a:r>
            <a:r>
              <a:rPr lang="en-US" sz="2000" dirty="0" smtClean="0">
                <a:latin typeface="Courier New" pitchFamily="49" charset="0"/>
                <a:cs typeface="Courier New" pitchFamily="49" charset="0"/>
              </a:rPr>
              <a:t>;</a:t>
            </a:r>
          </a:p>
          <a:p>
            <a:pPr>
              <a:lnSpc>
                <a:spcPct val="90000"/>
              </a:lnSpc>
              <a:buFont typeface="Wingdings" pitchFamily="2" charset="2"/>
              <a:buNone/>
              <a:defRPr/>
            </a:pPr>
            <a:r>
              <a:rPr lang="en-US" sz="2000"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endmethod</a:t>
            </a:r>
            <a:endParaRPr lang="en-US" sz="2000" dirty="0">
              <a:latin typeface="Courier New" pitchFamily="49" charset="0"/>
              <a:cs typeface="Courier New" pitchFamily="49" charset="0"/>
            </a:endParaRPr>
          </a:p>
          <a:p>
            <a:pPr marL="0" indent="0">
              <a:buFont typeface="Wingdings" pitchFamily="2" charset="2"/>
              <a:buNone/>
              <a:defRPr/>
            </a:pPr>
            <a:r>
              <a:rPr lang="en-US" sz="2000" b="1" dirty="0" err="1" smtClean="0">
                <a:latin typeface="Courier New" pitchFamily="49" charset="0"/>
                <a:cs typeface="Courier New" pitchFamily="49" charset="0"/>
              </a:rPr>
              <a:t>endmodule</a:t>
            </a:r>
            <a:endParaRPr lang="en-US" sz="2000" b="1" dirty="0" smtClean="0">
              <a:latin typeface="Courier New" pitchFamily="49" charset="0"/>
              <a:cs typeface="Courier New" pitchFamily="49" charset="0"/>
            </a:endParaRPr>
          </a:p>
          <a:p>
            <a:pPr marL="0" indent="0">
              <a:buFont typeface="Wingdings" pitchFamily="2" charset="2"/>
              <a:buNone/>
              <a:defRPr/>
            </a:pPr>
            <a:endParaRPr lang="en-US" sz="2000" b="1" dirty="0">
              <a:latin typeface="Courier New" pitchFamily="49" charset="0"/>
              <a:cs typeface="Courier New" pitchFamily="49" charset="0"/>
            </a:endParaRPr>
          </a:p>
          <a:p>
            <a:pPr marL="0" indent="0">
              <a:buFont typeface="Wingdings" pitchFamily="2" charset="2"/>
              <a:buNone/>
              <a:defRPr/>
            </a:pPr>
            <a:endParaRPr lang="en-US" sz="2000" dirty="0"/>
          </a:p>
        </p:txBody>
      </p:sp>
      <p:sp>
        <p:nvSpPr>
          <p:cNvPr id="36867" name="Content Placeholder 2"/>
          <p:cNvSpPr txBox="1">
            <a:spLocks/>
          </p:cNvSpPr>
          <p:nvPr/>
        </p:nvSpPr>
        <p:spPr bwMode="auto">
          <a:xfrm>
            <a:off x="647700" y="4767263"/>
            <a:ext cx="7772400" cy="1506537"/>
          </a:xfrm>
          <a:prstGeom prst="rect">
            <a:avLst/>
          </a:prstGeom>
          <a:noFill/>
          <a:ln w="9525">
            <a:noFill/>
            <a:miter lim="800000"/>
            <a:headEnd/>
            <a:tailEnd/>
          </a:ln>
        </p:spPr>
        <p:txBody>
          <a:bodyPr/>
          <a:lstStyle/>
          <a:p>
            <a:pPr marL="342900" indent="-342900" eaLnBrk="0" hangingPunct="0">
              <a:buClr>
                <a:schemeClr val="hlink"/>
              </a:buClr>
              <a:buSzPct val="110000"/>
              <a:buFont typeface="Wingdings" pitchFamily="2" charset="2"/>
              <a:buBlip>
                <a:blip r:embed="rId2"/>
              </a:buBlip>
            </a:pPr>
            <a:r>
              <a:rPr lang="en-US" sz="2400"/>
              <a:t>Replaces PC+4 with …</a:t>
            </a:r>
          </a:p>
          <a:p>
            <a:pPr marL="742950" lvl="1" indent="-285750" eaLnBrk="0" hangingPunct="0">
              <a:buClr>
                <a:schemeClr val="tx1"/>
              </a:buClr>
              <a:buSzPct val="60000"/>
              <a:buFont typeface="Wingdings" pitchFamily="2" charset="2"/>
              <a:buChar char="n"/>
            </a:pPr>
            <a:r>
              <a:rPr lang="en-US"/>
              <a:t>Already implemented in the pipeline</a:t>
            </a:r>
          </a:p>
          <a:p>
            <a:pPr marL="342900" indent="-342900" eaLnBrk="0" hangingPunct="0">
              <a:buClr>
                <a:schemeClr val="hlink"/>
              </a:buClr>
              <a:buSzPct val="110000"/>
              <a:buFont typeface="Wingdings" pitchFamily="2" charset="2"/>
              <a:buBlip>
                <a:blip r:embed="rId2"/>
              </a:buBlip>
            </a:pPr>
            <a:r>
              <a:rPr lang="en-US" sz="2400"/>
              <a:t>Right most of the time</a:t>
            </a:r>
          </a:p>
          <a:p>
            <a:pPr marL="742950" lvl="1" indent="-285750" eaLnBrk="0" hangingPunct="0">
              <a:buClr>
                <a:schemeClr val="tx1"/>
              </a:buClr>
              <a:buSzPct val="60000"/>
              <a:buFont typeface="Wingdings" pitchFamily="2" charset="2"/>
              <a:buChar char="n"/>
            </a:pPr>
            <a:r>
              <a:rPr lang="en-US"/>
              <a:t>Why?</a:t>
            </a:r>
          </a:p>
        </p:txBody>
      </p:sp>
      <p:sp>
        <p:nvSpPr>
          <p:cNvPr id="36868" name="TextBox 11"/>
          <p:cNvSpPr txBox="1">
            <a:spLocks noChangeArrowheads="1"/>
          </p:cNvSpPr>
          <p:nvPr/>
        </p:nvSpPr>
        <p:spPr bwMode="auto">
          <a:xfrm>
            <a:off x="4094163" y="6038850"/>
            <a:ext cx="4759325" cy="400050"/>
          </a:xfrm>
          <a:prstGeom prst="rect">
            <a:avLst/>
          </a:prstGeom>
          <a:noFill/>
          <a:ln w="9525">
            <a:solidFill>
              <a:srgbClr val="FF0000"/>
            </a:solidFill>
            <a:miter lim="800000"/>
            <a:headEnd/>
            <a:tailEnd/>
          </a:ln>
        </p:spPr>
        <p:txBody>
          <a:bodyPr wrap="none">
            <a:spAutoFit/>
          </a:bodyPr>
          <a:lstStyle/>
          <a:p>
            <a:r>
              <a:rPr lang="en-US">
                <a:solidFill>
                  <a:srgbClr val="FF0000"/>
                </a:solidFill>
              </a:rPr>
              <a:t>most instructions are not branches</a:t>
            </a:r>
          </a:p>
        </p:txBody>
      </p:sp>
      <p:sp>
        <p:nvSpPr>
          <p:cNvPr id="10" name="Date Placeholder 9"/>
          <p:cNvSpPr>
            <a:spLocks noGrp="1"/>
          </p:cNvSpPr>
          <p:nvPr>
            <p:ph type="dt" sz="half" idx="10"/>
          </p:nvPr>
        </p:nvSpPr>
        <p:spPr/>
        <p:txBody>
          <a:bodyPr/>
          <a:lstStyle/>
          <a:p>
            <a:pPr>
              <a:defRPr/>
            </a:pPr>
            <a:r>
              <a:rPr lang="en-US" altLang="zh-CN" smtClean="0"/>
              <a:t>1/11/2013</a:t>
            </a:r>
            <a:endParaRPr lang="en-US" dirty="0"/>
          </a:p>
        </p:txBody>
      </p:sp>
      <p:sp>
        <p:nvSpPr>
          <p:cNvPr id="11" name="Slide Number Placeholder 10"/>
          <p:cNvSpPr>
            <a:spLocks noGrp="1"/>
          </p:cNvSpPr>
          <p:nvPr>
            <p:ph type="sldNum" sz="quarter" idx="11"/>
          </p:nvPr>
        </p:nvSpPr>
        <p:spPr/>
        <p:txBody>
          <a:bodyPr/>
          <a:lstStyle/>
          <a:p>
            <a:pPr>
              <a:defRPr/>
            </a:pPr>
            <a:fld id="{BE49CFAA-92BB-45AE-A2AC-2CF4188AC6C8}" type="slidenum">
              <a:rPr lang="en-US" smtClean="0"/>
              <a:pPr>
                <a:defRPr/>
              </a:pPr>
              <a:t>20</a:t>
            </a:fld>
            <a:endParaRPr lang="en-US" dirty="0"/>
          </a:p>
        </p:txBody>
      </p:sp>
      <p:sp>
        <p:nvSpPr>
          <p:cNvPr id="12" name="Footer Placeholder 11"/>
          <p:cNvSpPr>
            <a:spLocks noGrp="1"/>
          </p:cNvSpPr>
          <p:nvPr>
            <p:ph type="ftr" sz="quarter" idx="12"/>
          </p:nvPr>
        </p:nvSpPr>
        <p:spPr/>
        <p:txBody>
          <a:bodyPr/>
          <a:lstStyle/>
          <a:p>
            <a:pPr>
              <a:defRPr/>
            </a:pPr>
            <a:r>
              <a:rPr lang="en-US" smtClean="0"/>
              <a:t>Bluespec at Beihang</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sz="3600" smtClean="0"/>
              <a:t>Branch Target Prediction (BTB)</a:t>
            </a:r>
          </a:p>
        </p:txBody>
      </p:sp>
      <p:sp>
        <p:nvSpPr>
          <p:cNvPr id="7" name="Content Placeholder 2" descr="Rectangle: Click to edit Master text styles&#10;Second level&#10;Third level&#10;Fourth level&#10;Fifth level"/>
          <p:cNvSpPr>
            <a:spLocks noGrp="1"/>
          </p:cNvSpPr>
          <p:nvPr>
            <p:ph idx="1"/>
          </p:nvPr>
        </p:nvSpPr>
        <p:spPr>
          <a:xfrm>
            <a:off x="604838" y="1511300"/>
            <a:ext cx="8539162" cy="5154613"/>
          </a:xfrm>
        </p:spPr>
        <p:txBody>
          <a:bodyPr>
            <a:noAutofit/>
          </a:bodyPr>
          <a:lstStyle/>
          <a:p>
            <a:pPr>
              <a:buFont typeface="Wingdings" pitchFamily="2" charset="2"/>
              <a:buNone/>
              <a:defRPr/>
            </a:pPr>
            <a:r>
              <a:rPr lang="en-US" sz="2000" b="1" dirty="0" smtClean="0">
                <a:latin typeface="Courier New" pitchFamily="49" charset="0"/>
                <a:cs typeface="Courier New" pitchFamily="49" charset="0"/>
              </a:rPr>
              <a:t>module </a:t>
            </a:r>
            <a:r>
              <a:rPr lang="en-US" sz="2000" dirty="0" err="1" smtClean="0">
                <a:latin typeface="Courier New" pitchFamily="49" charset="0"/>
                <a:cs typeface="Courier New" pitchFamily="49" charset="0"/>
              </a:rPr>
              <a:t>mkBTB</a:t>
            </a:r>
            <a:r>
              <a:rPr lang="en-US" sz="2000" b="1" dirty="0" smtClean="0">
                <a:latin typeface="Courier New" pitchFamily="49" charset="0"/>
                <a:cs typeface="Courier New" pitchFamily="49" charset="0"/>
              </a:rPr>
              <a:t>(</a:t>
            </a:r>
            <a:r>
              <a:rPr lang="en-US" sz="2000" dirty="0" err="1" smtClean="0">
                <a:latin typeface="Courier New" pitchFamily="49" charset="0"/>
                <a:cs typeface="Courier New" pitchFamily="49" charset="0"/>
              </a:rPr>
              <a:t>NextAddressPredictor</a:t>
            </a:r>
            <a:r>
              <a:rPr lang="en-US" sz="2000" dirty="0" smtClean="0">
                <a:latin typeface="Courier New" pitchFamily="49" charset="0"/>
                <a:cs typeface="Courier New" pitchFamily="49" charset="0"/>
              </a:rPr>
              <a:t>);</a:t>
            </a:r>
          </a:p>
          <a:p>
            <a:pPr>
              <a:buFont typeface="Wingdings" pitchFamily="2" charset="2"/>
              <a:buNone/>
              <a:defRPr/>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RegFile</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LineIdx</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Addr</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tagArr</a:t>
            </a:r>
            <a:r>
              <a:rPr lang="en-US" sz="2000" dirty="0" smtClean="0">
                <a:latin typeface="Courier New" pitchFamily="49" charset="0"/>
                <a:cs typeface="Courier New" pitchFamily="49" charset="0"/>
              </a:rPr>
              <a:t> &lt;- </a:t>
            </a:r>
            <a:r>
              <a:rPr lang="en-US" sz="2000" dirty="0" err="1" smtClean="0">
                <a:latin typeface="Courier New" pitchFamily="49" charset="0"/>
                <a:cs typeface="Courier New" pitchFamily="49" charset="0"/>
              </a:rPr>
              <a:t>mkRegFileFull</a:t>
            </a:r>
            <a:r>
              <a:rPr lang="en-US" sz="2000" dirty="0" smtClean="0">
                <a:latin typeface="Courier New" pitchFamily="49" charset="0"/>
                <a:cs typeface="Courier New" pitchFamily="49" charset="0"/>
              </a:rPr>
              <a:t>;</a:t>
            </a:r>
          </a:p>
          <a:p>
            <a:pPr>
              <a:buFont typeface="Wingdings" pitchFamily="2" charset="2"/>
              <a:buNone/>
              <a:defRPr/>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RegFile</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LineIdx</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Addr</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targetArr</a:t>
            </a:r>
            <a:r>
              <a:rPr lang="en-US" sz="2000" dirty="0" smtClean="0">
                <a:latin typeface="Courier New" pitchFamily="49" charset="0"/>
                <a:cs typeface="Courier New" pitchFamily="49" charset="0"/>
              </a:rPr>
              <a:t> &lt;- </a:t>
            </a:r>
            <a:r>
              <a:rPr lang="en-US" sz="2000" dirty="0" err="1" smtClean="0">
                <a:latin typeface="Courier New" pitchFamily="49" charset="0"/>
                <a:cs typeface="Courier New" pitchFamily="49" charset="0"/>
              </a:rPr>
              <a:t>mkRegFileFull</a:t>
            </a:r>
            <a:r>
              <a:rPr lang="en-US" sz="2000" dirty="0" smtClean="0">
                <a:latin typeface="Courier New" pitchFamily="49" charset="0"/>
                <a:cs typeface="Courier New" pitchFamily="49" charset="0"/>
              </a:rPr>
              <a:t>;                                  </a:t>
            </a:r>
          </a:p>
          <a:p>
            <a:pPr>
              <a:lnSpc>
                <a:spcPct val="90000"/>
              </a:lnSpc>
              <a:buFont typeface="Wingdings" pitchFamily="2" charset="2"/>
              <a:buNone/>
              <a:defRPr/>
            </a:pP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method </a:t>
            </a:r>
            <a:r>
              <a:rPr lang="en-US" sz="2000" dirty="0" err="1" smtClean="0">
                <a:latin typeface="Courier New" pitchFamily="49" charset="0"/>
                <a:cs typeface="Courier New" pitchFamily="49" charset="0"/>
              </a:rPr>
              <a:t>Addr</a:t>
            </a:r>
            <a:r>
              <a:rPr lang="en-US" sz="2000" dirty="0" smtClean="0">
                <a:latin typeface="Courier New" pitchFamily="49" charset="0"/>
                <a:cs typeface="Courier New" pitchFamily="49" charset="0"/>
              </a:rPr>
              <a:t> prediction(</a:t>
            </a:r>
            <a:r>
              <a:rPr lang="en-US" sz="2000" dirty="0" err="1" smtClean="0">
                <a:latin typeface="Courier New" pitchFamily="49" charset="0"/>
                <a:cs typeface="Courier New" pitchFamily="49" charset="0"/>
              </a:rPr>
              <a:t>Addr</a:t>
            </a:r>
            <a:r>
              <a:rPr lang="en-US" sz="2000" dirty="0" smtClean="0">
                <a:latin typeface="Courier New" pitchFamily="49" charset="0"/>
                <a:cs typeface="Courier New" pitchFamily="49" charset="0"/>
              </a:rPr>
              <a:t> pc);</a:t>
            </a:r>
          </a:p>
          <a:p>
            <a:pPr>
              <a:lnSpc>
                <a:spcPct val="90000"/>
              </a:lnSpc>
              <a:buFont typeface="Wingdings" pitchFamily="2" charset="2"/>
              <a:buNone/>
              <a:defRPr/>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LineIdx</a:t>
            </a:r>
            <a:r>
              <a:rPr lang="en-US" sz="2000" dirty="0" smtClean="0">
                <a:latin typeface="Courier New" pitchFamily="49" charset="0"/>
                <a:cs typeface="Courier New" pitchFamily="49" charset="0"/>
              </a:rPr>
              <a:t> index = truncate(pc &gt;&gt; 2);</a:t>
            </a:r>
          </a:p>
          <a:p>
            <a:pPr>
              <a:lnSpc>
                <a:spcPct val="90000"/>
              </a:lnSpc>
              <a:buFont typeface="Wingdings" pitchFamily="2" charset="2"/>
              <a:buNone/>
              <a:defRPr/>
            </a:pP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let</a:t>
            </a:r>
            <a:r>
              <a:rPr lang="en-US" sz="2000" dirty="0" smtClean="0">
                <a:latin typeface="Courier New" pitchFamily="49" charset="0"/>
                <a:cs typeface="Courier New" pitchFamily="49" charset="0"/>
              </a:rPr>
              <a:t> tag = tagArr.sub(index);</a:t>
            </a:r>
          </a:p>
          <a:p>
            <a:pPr>
              <a:lnSpc>
                <a:spcPct val="90000"/>
              </a:lnSpc>
              <a:buFont typeface="Wingdings" pitchFamily="2" charset="2"/>
              <a:buNone/>
              <a:defRPr/>
            </a:pP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let</a:t>
            </a:r>
            <a:r>
              <a:rPr lang="en-US" sz="2000" dirty="0" smtClean="0">
                <a:latin typeface="Courier New" pitchFamily="49" charset="0"/>
                <a:cs typeface="Courier New" pitchFamily="49" charset="0"/>
              </a:rPr>
              <a:t> target = targetArr.sub(index);</a:t>
            </a:r>
          </a:p>
          <a:p>
            <a:pPr>
              <a:lnSpc>
                <a:spcPct val="90000"/>
              </a:lnSpc>
              <a:buFont typeface="Wingdings" pitchFamily="2" charset="2"/>
              <a:buNone/>
              <a:defRPr/>
            </a:pP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return</a:t>
            </a:r>
            <a:r>
              <a:rPr lang="en-US" sz="2000" dirty="0" smtClean="0">
                <a:latin typeface="Courier New" pitchFamily="49" charset="0"/>
                <a:cs typeface="Courier New" pitchFamily="49" charset="0"/>
              </a:rPr>
              <a:t> (tag==</a:t>
            </a:r>
            <a:r>
              <a:rPr lang="en-US" sz="2000" dirty="0" err="1" smtClean="0">
                <a:latin typeface="Courier New" pitchFamily="49" charset="0"/>
                <a:cs typeface="Courier New" pitchFamily="49" charset="0"/>
              </a:rPr>
              <a:t>tuncateLSB</a:t>
            </a:r>
            <a:r>
              <a:rPr lang="en-US" sz="2000" dirty="0" smtClean="0">
                <a:latin typeface="Courier New" pitchFamily="49" charset="0"/>
                <a:cs typeface="Courier New" pitchFamily="49" charset="0"/>
              </a:rPr>
              <a:t>(pc) ? target : pc+4);</a:t>
            </a:r>
          </a:p>
          <a:p>
            <a:pPr>
              <a:lnSpc>
                <a:spcPct val="90000"/>
              </a:lnSpc>
              <a:buFont typeface="Wingdings" pitchFamily="2" charset="2"/>
              <a:buNone/>
              <a:defRPr/>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endmethod</a:t>
            </a:r>
            <a:endParaRPr lang="en-US" sz="2000" b="1" dirty="0" smtClean="0">
              <a:latin typeface="Courier New" pitchFamily="49" charset="0"/>
              <a:cs typeface="Courier New" pitchFamily="49" charset="0"/>
            </a:endParaRPr>
          </a:p>
          <a:p>
            <a:pPr>
              <a:lnSpc>
                <a:spcPct val="90000"/>
              </a:lnSpc>
              <a:buFont typeface="Wingdings" pitchFamily="2" charset="2"/>
              <a:buNone/>
              <a:defRPr/>
            </a:pPr>
            <a:endParaRPr lang="en-US" sz="800" b="1" dirty="0" smtClean="0">
              <a:latin typeface="Courier New" pitchFamily="49" charset="0"/>
              <a:cs typeface="Courier New" pitchFamily="49" charset="0"/>
            </a:endParaRPr>
          </a:p>
          <a:p>
            <a:pPr>
              <a:lnSpc>
                <a:spcPct val="90000"/>
              </a:lnSpc>
              <a:buFont typeface="Wingdings" pitchFamily="2" charset="2"/>
              <a:buNone/>
              <a:defRPr/>
            </a:pP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method Action</a:t>
            </a:r>
            <a:r>
              <a:rPr lang="en-US" sz="2000" dirty="0" smtClean="0">
                <a:latin typeface="Courier New" pitchFamily="49" charset="0"/>
                <a:cs typeface="Courier New" pitchFamily="49" charset="0"/>
              </a:rPr>
              <a:t> update(</a:t>
            </a:r>
            <a:r>
              <a:rPr lang="en-US" sz="2000" dirty="0" err="1" smtClean="0">
                <a:latin typeface="Courier New" pitchFamily="49" charset="0"/>
                <a:cs typeface="Courier New" pitchFamily="49" charset="0"/>
              </a:rPr>
              <a:t>Addr</a:t>
            </a:r>
            <a:r>
              <a:rPr lang="en-US" sz="2000" dirty="0" smtClean="0">
                <a:latin typeface="Courier New" pitchFamily="49" charset="0"/>
                <a:cs typeface="Courier New" pitchFamily="49" charset="0"/>
              </a:rPr>
              <a:t> pc, </a:t>
            </a:r>
            <a:r>
              <a:rPr lang="en-US" sz="2000" dirty="0" err="1" smtClean="0">
                <a:latin typeface="Courier New" pitchFamily="49" charset="0"/>
                <a:cs typeface="Courier New" pitchFamily="49" charset="0"/>
              </a:rPr>
              <a:t>Addr</a:t>
            </a:r>
            <a:r>
              <a:rPr lang="en-US" sz="2000" dirty="0" smtClean="0">
                <a:latin typeface="Courier New" pitchFamily="49" charset="0"/>
                <a:cs typeface="Courier New" pitchFamily="49" charset="0"/>
              </a:rPr>
              <a:t> target);</a:t>
            </a:r>
          </a:p>
          <a:p>
            <a:pPr>
              <a:lnSpc>
                <a:spcPct val="90000"/>
              </a:lnSpc>
              <a:buFont typeface="Wingdings" pitchFamily="2" charset="2"/>
              <a:buNone/>
              <a:defRPr/>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LineIdx</a:t>
            </a:r>
            <a:r>
              <a:rPr lang="en-US" sz="2000" dirty="0" smtClean="0">
                <a:latin typeface="Courier New" pitchFamily="49" charset="0"/>
                <a:cs typeface="Courier New" pitchFamily="49" charset="0"/>
              </a:rPr>
              <a:t> index = truncate(pc &gt;&gt; 2);</a:t>
            </a:r>
          </a:p>
          <a:p>
            <a:pPr>
              <a:lnSpc>
                <a:spcPct val="90000"/>
              </a:lnSpc>
              <a:buFont typeface="Wingdings" pitchFamily="2" charset="2"/>
              <a:buNone/>
              <a:defRPr/>
            </a:pPr>
            <a:r>
              <a:rPr lang="en-US" sz="2000" dirty="0" smtClean="0">
                <a:latin typeface="Courier New" pitchFamily="49" charset="0"/>
                <a:cs typeface="Courier New" pitchFamily="49" charset="0"/>
              </a:rPr>
              <a:t>    tagArr.upd(index, </a:t>
            </a:r>
            <a:r>
              <a:rPr lang="en-US" sz="2000" dirty="0" err="1" smtClean="0">
                <a:latin typeface="Courier New" pitchFamily="49" charset="0"/>
                <a:cs typeface="Courier New" pitchFamily="49" charset="0"/>
              </a:rPr>
              <a:t>truncateLSB</a:t>
            </a:r>
            <a:r>
              <a:rPr lang="en-US" sz="2000" dirty="0" smtClean="0">
                <a:latin typeface="Courier New" pitchFamily="49" charset="0"/>
                <a:cs typeface="Courier New" pitchFamily="49" charset="0"/>
              </a:rPr>
              <a:t>(pc));</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targetArr.upd(index, target);  </a:t>
            </a:r>
          </a:p>
          <a:p>
            <a:pPr>
              <a:lnSpc>
                <a:spcPct val="90000"/>
              </a:lnSpc>
              <a:buFont typeface="Wingdings" pitchFamily="2" charset="2"/>
              <a:buNone/>
              <a:defRPr/>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endmethod</a:t>
            </a:r>
            <a:endParaRPr lang="en-US" sz="2000" b="1" dirty="0" smtClean="0">
              <a:latin typeface="Courier New" pitchFamily="49" charset="0"/>
              <a:cs typeface="Courier New" pitchFamily="49" charset="0"/>
            </a:endParaRPr>
          </a:p>
          <a:p>
            <a:pPr>
              <a:lnSpc>
                <a:spcPct val="90000"/>
              </a:lnSpc>
              <a:buFont typeface="Wingdings" pitchFamily="2" charset="2"/>
              <a:buNone/>
              <a:defRPr/>
            </a:pPr>
            <a:r>
              <a:rPr lang="en-US" sz="2000" b="1" dirty="0" err="1" smtClean="0">
                <a:latin typeface="Courier New" pitchFamily="49" charset="0"/>
                <a:cs typeface="Courier New" pitchFamily="49" charset="0"/>
              </a:rPr>
              <a:t>endmodule</a:t>
            </a:r>
            <a:endParaRPr lang="en-US" sz="2000" b="1" dirty="0" smtClean="0">
              <a:latin typeface="Courier New" pitchFamily="49" charset="0"/>
              <a:cs typeface="Courier New" pitchFamily="49" charset="0"/>
            </a:endParaRPr>
          </a:p>
          <a:p>
            <a:pPr marL="0" indent="0">
              <a:buFont typeface="Wingdings" pitchFamily="2" charset="2"/>
              <a:buNone/>
              <a:defRPr/>
            </a:pPr>
            <a:endParaRPr lang="en-US" sz="2000" b="1" dirty="0">
              <a:latin typeface="Courier New" pitchFamily="49" charset="0"/>
              <a:cs typeface="Courier New" pitchFamily="49" charset="0"/>
            </a:endParaRPr>
          </a:p>
          <a:p>
            <a:pPr marL="0" indent="0">
              <a:buFont typeface="Wingdings" pitchFamily="2" charset="2"/>
              <a:buNone/>
              <a:defRPr/>
            </a:pPr>
            <a:endParaRPr lang="en-US" sz="2000" dirty="0"/>
          </a:p>
        </p:txBody>
      </p:sp>
      <p:sp>
        <p:nvSpPr>
          <p:cNvPr id="37891" name="Date Placeholder 7"/>
          <p:cNvSpPr>
            <a:spLocks noGrp="1"/>
          </p:cNvSpPr>
          <p:nvPr>
            <p:ph type="dt" sz="quarter" idx="10"/>
          </p:nvPr>
        </p:nvSpPr>
        <p:spPr>
          <a:noFill/>
        </p:spPr>
        <p:txBody>
          <a:bodyPr/>
          <a:lstStyle/>
          <a:p>
            <a:r>
              <a:rPr lang="en-US" altLang="zh-CN" smtClean="0"/>
              <a:t>1/11/2013</a:t>
            </a:r>
            <a:endParaRPr lang="en-US"/>
          </a:p>
        </p:txBody>
      </p:sp>
      <p:sp>
        <p:nvSpPr>
          <p:cNvPr id="9" name="Slide Number Placeholder 8"/>
          <p:cNvSpPr>
            <a:spLocks noGrp="1"/>
          </p:cNvSpPr>
          <p:nvPr>
            <p:ph type="sldNum" sz="quarter" idx="11"/>
          </p:nvPr>
        </p:nvSpPr>
        <p:spPr/>
        <p:txBody>
          <a:bodyPr/>
          <a:lstStyle/>
          <a:p>
            <a:pPr>
              <a:defRPr/>
            </a:pPr>
            <a:fld id="{BE49CFAA-92BB-45AE-A2AC-2CF4188AC6C8}" type="slidenum">
              <a:rPr lang="en-US" smtClean="0"/>
              <a:pPr>
                <a:defRPr/>
              </a:pPr>
              <a:t>21</a:t>
            </a:fld>
            <a:endParaRPr lang="en-US" dirty="0"/>
          </a:p>
        </p:txBody>
      </p:sp>
      <p:sp>
        <p:nvSpPr>
          <p:cNvPr id="10" name="Footer Placeholder 9"/>
          <p:cNvSpPr>
            <a:spLocks noGrp="1"/>
          </p:cNvSpPr>
          <p:nvPr>
            <p:ph type="ftr" sz="quarter" idx="12"/>
          </p:nvPr>
        </p:nvSpPr>
        <p:spPr/>
        <p:txBody>
          <a:bodyPr/>
          <a:lstStyle/>
          <a:p>
            <a:pPr>
              <a:defRPr/>
            </a:pPr>
            <a:r>
              <a:rPr lang="en-US" smtClean="0"/>
              <a:t>Bluespec at Beihang</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609600" y="304800"/>
            <a:ext cx="8024813" cy="1143000"/>
          </a:xfrm>
        </p:spPr>
        <p:txBody>
          <a:bodyPr/>
          <a:lstStyle/>
          <a:p>
            <a:r>
              <a:rPr lang="en-US" smtClean="0"/>
              <a:t>2-Stage-DH pipeline + BTB</a:t>
            </a:r>
          </a:p>
        </p:txBody>
      </p:sp>
      <p:sp>
        <p:nvSpPr>
          <p:cNvPr id="38914" name="Rectangle 3" descr="Rectangle: Click to edit Master text styles&#10;Second level&#10;Third level&#10;Fourth level&#10;Fifth level"/>
          <p:cNvSpPr txBox="1">
            <a:spLocks noChangeArrowheads="1"/>
          </p:cNvSpPr>
          <p:nvPr/>
        </p:nvSpPr>
        <p:spPr bwMode="auto">
          <a:xfrm>
            <a:off x="615950" y="1457325"/>
            <a:ext cx="8129588" cy="3741738"/>
          </a:xfrm>
          <a:prstGeom prst="rect">
            <a:avLst/>
          </a:prstGeom>
          <a:noFill/>
          <a:ln w="9525">
            <a:noFill/>
            <a:miter lim="800000"/>
            <a:headEnd/>
            <a:tailEnd/>
          </a:ln>
        </p:spPr>
        <p:txBody>
          <a:bodyPr/>
          <a:lstStyle/>
          <a:p>
            <a:pPr>
              <a:buClr>
                <a:schemeClr val="hlink"/>
              </a:buClr>
              <a:buSzPct val="110000"/>
              <a:buFont typeface="Wingdings" pitchFamily="2" charset="2"/>
              <a:buNone/>
            </a:pPr>
            <a:r>
              <a:rPr lang="en-US" b="1" dirty="0">
                <a:latin typeface="Courier New" pitchFamily="49" charset="0"/>
                <a:cs typeface="Courier New" pitchFamily="49" charset="0"/>
              </a:rPr>
              <a:t>module</a:t>
            </a:r>
            <a:r>
              <a:rPr lang="en-US" dirty="0">
                <a:latin typeface="Courier New" pitchFamily="49" charset="0"/>
                <a:cs typeface="Courier New" pitchFamily="49" charset="0"/>
              </a:rPr>
              <a:t> </a:t>
            </a:r>
            <a:r>
              <a:rPr lang="en-US" dirty="0" err="1">
                <a:latin typeface="Courier New" pitchFamily="49" charset="0"/>
                <a:cs typeface="Courier New" pitchFamily="49" charset="0"/>
              </a:rPr>
              <a:t>mkProc</a:t>
            </a:r>
            <a:r>
              <a:rPr lang="en-US" dirty="0">
                <a:latin typeface="Courier New" pitchFamily="49" charset="0"/>
                <a:cs typeface="Courier New" pitchFamily="49" charset="0"/>
              </a:rPr>
              <a:t>(Proc);</a:t>
            </a:r>
          </a:p>
          <a:p>
            <a:pPr>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Reg</a:t>
            </a:r>
            <a:r>
              <a:rPr lang="en-US" dirty="0">
                <a:latin typeface="Courier New" pitchFamily="49" charset="0"/>
                <a:cs typeface="Courier New" pitchFamily="49" charset="0"/>
              </a:rPr>
              <a:t>#(</a:t>
            </a:r>
            <a:r>
              <a:rPr lang="en-US" dirty="0" err="1">
                <a:latin typeface="Courier New" pitchFamily="49" charset="0"/>
                <a:cs typeface="Courier New" pitchFamily="49" charset="0"/>
              </a:rPr>
              <a:t>Addr</a:t>
            </a:r>
            <a:r>
              <a:rPr lang="en-US" dirty="0">
                <a:latin typeface="Courier New" pitchFamily="49" charset="0"/>
                <a:cs typeface="Courier New" pitchFamily="49" charset="0"/>
              </a:rPr>
              <a:t>)        pc &lt;- </a:t>
            </a:r>
            <a:r>
              <a:rPr lang="en-US" dirty="0" err="1">
                <a:latin typeface="Courier New" pitchFamily="49" charset="0"/>
                <a:cs typeface="Courier New" pitchFamily="49" charset="0"/>
              </a:rPr>
              <a:t>mkRegU</a:t>
            </a:r>
            <a:r>
              <a:rPr lang="en-US" dirty="0">
                <a:latin typeface="Courier New" pitchFamily="49" charset="0"/>
                <a:cs typeface="Courier New" pitchFamily="49" charset="0"/>
              </a:rPr>
              <a:t>;</a:t>
            </a:r>
          </a:p>
          <a:p>
            <a:pPr>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RFile</a:t>
            </a:r>
            <a:r>
              <a:rPr lang="en-US" dirty="0">
                <a:latin typeface="Courier New" pitchFamily="49" charset="0"/>
                <a:cs typeface="Courier New" pitchFamily="49" charset="0"/>
              </a:rPr>
              <a:t>             </a:t>
            </a:r>
            <a:r>
              <a:rPr lang="en-US" dirty="0" err="1">
                <a:latin typeface="Courier New" pitchFamily="49" charset="0"/>
                <a:cs typeface="Courier New" pitchFamily="49" charset="0"/>
              </a:rPr>
              <a:t>rf</a:t>
            </a:r>
            <a:r>
              <a:rPr lang="en-US" dirty="0">
                <a:latin typeface="Courier New" pitchFamily="49" charset="0"/>
                <a:cs typeface="Courier New" pitchFamily="49" charset="0"/>
              </a:rPr>
              <a:t> &lt;- </a:t>
            </a:r>
            <a:r>
              <a:rPr lang="en-US" dirty="0" err="1">
                <a:latin typeface="Courier New" pitchFamily="49" charset="0"/>
                <a:cs typeface="Courier New" pitchFamily="49" charset="0"/>
              </a:rPr>
              <a:t>mkBypassRFile</a:t>
            </a:r>
            <a:r>
              <a:rPr lang="en-US" dirty="0">
                <a:latin typeface="Courier New" pitchFamily="49" charset="0"/>
                <a:cs typeface="Courier New" pitchFamily="49" charset="0"/>
              </a:rPr>
              <a:t>;</a:t>
            </a:r>
          </a:p>
          <a:p>
            <a:pPr>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IMemory</a:t>
            </a:r>
            <a:r>
              <a:rPr lang="en-US" dirty="0">
                <a:latin typeface="Courier New" pitchFamily="49" charset="0"/>
                <a:cs typeface="Courier New" pitchFamily="49" charset="0"/>
              </a:rPr>
              <a:t>         </a:t>
            </a:r>
            <a:r>
              <a:rPr lang="en-US" dirty="0" err="1">
                <a:latin typeface="Courier New" pitchFamily="49" charset="0"/>
                <a:cs typeface="Courier New" pitchFamily="49" charset="0"/>
              </a:rPr>
              <a:t>iMem</a:t>
            </a:r>
            <a:r>
              <a:rPr lang="en-US" dirty="0">
                <a:latin typeface="Courier New" pitchFamily="49" charset="0"/>
                <a:cs typeface="Courier New" pitchFamily="49" charset="0"/>
              </a:rPr>
              <a:t> &lt;- </a:t>
            </a:r>
            <a:r>
              <a:rPr lang="en-US" dirty="0" err="1">
                <a:latin typeface="Courier New" pitchFamily="49" charset="0"/>
                <a:cs typeface="Courier New" pitchFamily="49" charset="0"/>
              </a:rPr>
              <a:t>mkIMemory</a:t>
            </a:r>
            <a:r>
              <a:rPr lang="en-US" dirty="0">
                <a:latin typeface="Courier New" pitchFamily="49" charset="0"/>
                <a:cs typeface="Courier New" pitchFamily="49" charset="0"/>
              </a:rPr>
              <a:t>;</a:t>
            </a:r>
          </a:p>
          <a:p>
            <a:pPr>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DMemory</a:t>
            </a:r>
            <a:r>
              <a:rPr lang="en-US" dirty="0">
                <a:latin typeface="Courier New" pitchFamily="49" charset="0"/>
                <a:cs typeface="Courier New" pitchFamily="49" charset="0"/>
              </a:rPr>
              <a:t>         </a:t>
            </a:r>
            <a:r>
              <a:rPr lang="en-US" dirty="0" err="1">
                <a:latin typeface="Courier New" pitchFamily="49" charset="0"/>
                <a:cs typeface="Courier New" pitchFamily="49" charset="0"/>
              </a:rPr>
              <a:t>dMem</a:t>
            </a:r>
            <a:r>
              <a:rPr lang="en-US" dirty="0">
                <a:latin typeface="Courier New" pitchFamily="49" charset="0"/>
                <a:cs typeface="Courier New" pitchFamily="49" charset="0"/>
              </a:rPr>
              <a:t> &lt;- </a:t>
            </a:r>
            <a:r>
              <a:rPr lang="en-US" dirty="0" err="1">
                <a:latin typeface="Courier New" pitchFamily="49" charset="0"/>
                <a:cs typeface="Courier New" pitchFamily="49" charset="0"/>
              </a:rPr>
              <a:t>mkDMemory</a:t>
            </a:r>
            <a:r>
              <a:rPr lang="en-US" dirty="0">
                <a:latin typeface="Courier New" pitchFamily="49" charset="0"/>
                <a:cs typeface="Courier New" pitchFamily="49" charset="0"/>
              </a:rPr>
              <a:t>;</a:t>
            </a:r>
          </a:p>
          <a:p>
            <a:pPr>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SPipeReg</a:t>
            </a:r>
            <a:r>
              <a:rPr lang="en-US" dirty="0">
                <a:latin typeface="Courier New" pitchFamily="49" charset="0"/>
                <a:cs typeface="Courier New" pitchFamily="49" charset="0"/>
              </a:rPr>
              <a:t>#(</a:t>
            </a:r>
            <a:r>
              <a:rPr lang="en-US" dirty="0">
                <a:solidFill>
                  <a:srgbClr val="FF0000"/>
                </a:solidFill>
                <a:latin typeface="Courier New" pitchFamily="49" charset="0"/>
                <a:cs typeface="Courier New" pitchFamily="49" charset="0"/>
              </a:rPr>
              <a:t>TypeDecode2Execute</a:t>
            </a:r>
            <a:r>
              <a:rPr lang="en-US" dirty="0">
                <a:latin typeface="Courier New" pitchFamily="49" charset="0"/>
                <a:cs typeface="Courier New" pitchFamily="49" charset="0"/>
              </a:rPr>
              <a:t>) </a:t>
            </a:r>
            <a:r>
              <a:rPr lang="en-US" dirty="0" err="1">
                <a:latin typeface="Courier New" pitchFamily="49" charset="0"/>
                <a:cs typeface="Courier New" pitchFamily="49" charset="0"/>
              </a:rPr>
              <a:t>itr</a:t>
            </a:r>
            <a:r>
              <a:rPr lang="en-US" dirty="0">
                <a:latin typeface="Courier New" pitchFamily="49" charset="0"/>
                <a:cs typeface="Courier New" pitchFamily="49" charset="0"/>
              </a:rPr>
              <a:t> </a:t>
            </a:r>
          </a:p>
          <a:p>
            <a:pPr>
              <a:buClr>
                <a:schemeClr val="hlink"/>
              </a:buClr>
              <a:buSzPct val="110000"/>
              <a:buFont typeface="Wingdings" pitchFamily="2" charset="2"/>
              <a:buNone/>
            </a:pPr>
            <a:r>
              <a:rPr lang="en-US" dirty="0">
                <a:latin typeface="Courier New" pitchFamily="49" charset="0"/>
                <a:cs typeface="Courier New" pitchFamily="49" charset="0"/>
              </a:rPr>
              <a:t>                       &lt;- </a:t>
            </a:r>
            <a:r>
              <a:rPr lang="en-US" dirty="0" err="1">
                <a:latin typeface="Courier New" pitchFamily="49" charset="0"/>
                <a:cs typeface="Courier New" pitchFamily="49" charset="0"/>
              </a:rPr>
              <a:t>mkSPipeReg</a:t>
            </a:r>
            <a:r>
              <a:rPr lang="en-US" dirty="0">
                <a:latin typeface="Courier New" pitchFamily="49" charset="0"/>
                <a:cs typeface="Courier New" pitchFamily="49" charset="0"/>
              </a:rPr>
              <a:t>(</a:t>
            </a:r>
            <a:r>
              <a:rPr lang="en-US" dirty="0" err="1">
                <a:latin typeface="Courier New" pitchFamily="49" charset="0"/>
                <a:cs typeface="Courier New" pitchFamily="49" charset="0"/>
              </a:rPr>
              <a:t>getDstE</a:t>
            </a:r>
            <a:r>
              <a:rPr lang="en-US" dirty="0">
                <a:latin typeface="Courier New" pitchFamily="49" charset="0"/>
                <a:cs typeface="Courier New" pitchFamily="49" charset="0"/>
              </a:rPr>
              <a:t>);</a:t>
            </a:r>
          </a:p>
          <a:p>
            <a:pPr>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Reg</a:t>
            </a:r>
            <a:r>
              <a:rPr lang="en-US" dirty="0">
                <a:latin typeface="Courier New" pitchFamily="49" charset="0"/>
                <a:cs typeface="Courier New" pitchFamily="49" charset="0"/>
              </a:rPr>
              <a:t>#(</a:t>
            </a:r>
            <a:r>
              <a:rPr lang="en-US" dirty="0" err="1">
                <a:latin typeface="Courier New" pitchFamily="49" charset="0"/>
                <a:cs typeface="Courier New" pitchFamily="49" charset="0"/>
              </a:rPr>
              <a:t>Bool</a:t>
            </a:r>
            <a:r>
              <a:rPr lang="en-US" dirty="0">
                <a:latin typeface="Courier New" pitchFamily="49" charset="0"/>
                <a:cs typeface="Courier New" pitchFamily="49" charset="0"/>
              </a:rPr>
              <a:t>)    </a:t>
            </a:r>
            <a:r>
              <a:rPr lang="en-US" dirty="0" err="1">
                <a:latin typeface="Courier New" pitchFamily="49" charset="0"/>
                <a:cs typeface="Courier New" pitchFamily="49" charset="0"/>
              </a:rPr>
              <a:t>fEpoch</a:t>
            </a:r>
            <a:r>
              <a:rPr lang="en-US" dirty="0">
                <a:latin typeface="Courier New" pitchFamily="49" charset="0"/>
                <a:cs typeface="Courier New" pitchFamily="49" charset="0"/>
              </a:rPr>
              <a:t> &lt;- </a:t>
            </a:r>
            <a:r>
              <a:rPr lang="en-US" dirty="0" err="1">
                <a:latin typeface="Courier New" pitchFamily="49" charset="0"/>
                <a:cs typeface="Courier New" pitchFamily="49" charset="0"/>
              </a:rPr>
              <a:t>mkReg</a:t>
            </a:r>
            <a:r>
              <a:rPr lang="en-US" dirty="0">
                <a:latin typeface="Courier New" pitchFamily="49" charset="0"/>
                <a:cs typeface="Courier New" pitchFamily="49" charset="0"/>
              </a:rPr>
              <a:t>(False);</a:t>
            </a:r>
          </a:p>
          <a:p>
            <a:pPr>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Reg</a:t>
            </a:r>
            <a:r>
              <a:rPr lang="en-US" dirty="0">
                <a:latin typeface="Courier New" pitchFamily="49" charset="0"/>
                <a:cs typeface="Courier New" pitchFamily="49" charset="0"/>
              </a:rPr>
              <a:t>#(</a:t>
            </a:r>
            <a:r>
              <a:rPr lang="en-US" dirty="0" err="1">
                <a:latin typeface="Courier New" pitchFamily="49" charset="0"/>
                <a:cs typeface="Courier New" pitchFamily="49" charset="0"/>
              </a:rPr>
              <a:t>Bool</a:t>
            </a:r>
            <a:r>
              <a:rPr lang="en-US" dirty="0">
                <a:latin typeface="Courier New" pitchFamily="49" charset="0"/>
                <a:cs typeface="Courier New" pitchFamily="49" charset="0"/>
              </a:rPr>
              <a:t>)    </a:t>
            </a:r>
            <a:r>
              <a:rPr lang="en-US" dirty="0" err="1">
                <a:latin typeface="Courier New" pitchFamily="49" charset="0"/>
                <a:cs typeface="Courier New" pitchFamily="49" charset="0"/>
              </a:rPr>
              <a:t>eEpoch</a:t>
            </a:r>
            <a:r>
              <a:rPr lang="en-US" dirty="0">
                <a:latin typeface="Courier New" pitchFamily="49" charset="0"/>
                <a:cs typeface="Courier New" pitchFamily="49" charset="0"/>
              </a:rPr>
              <a:t> &lt;- </a:t>
            </a:r>
            <a:r>
              <a:rPr lang="en-US" dirty="0" err="1">
                <a:latin typeface="Courier New" pitchFamily="49" charset="0"/>
                <a:cs typeface="Courier New" pitchFamily="49" charset="0"/>
              </a:rPr>
              <a:t>mkReg</a:t>
            </a:r>
            <a:r>
              <a:rPr lang="en-US" dirty="0">
                <a:latin typeface="Courier New" pitchFamily="49" charset="0"/>
                <a:cs typeface="Courier New" pitchFamily="49" charset="0"/>
              </a:rPr>
              <a:t>(False);</a:t>
            </a:r>
          </a:p>
          <a:p>
            <a:pPr>
              <a:buClr>
                <a:schemeClr val="hlink"/>
              </a:buClr>
              <a:buSzPct val="110000"/>
              <a:buFont typeface="Wingdings" pitchFamily="2" charset="2"/>
              <a:buNone/>
            </a:pPr>
            <a:r>
              <a:rPr lang="en-US" dirty="0">
                <a:latin typeface="Courier New" pitchFamily="49" charset="0"/>
                <a:cs typeface="Courier New" pitchFamily="49" charset="0"/>
              </a:rPr>
              <a:t>  FIFOF#(</a:t>
            </a:r>
            <a:r>
              <a:rPr lang="en-US" dirty="0" err="1">
                <a:latin typeface="Courier New" pitchFamily="49" charset="0"/>
                <a:cs typeface="Courier New" pitchFamily="49" charset="0"/>
              </a:rPr>
              <a:t>TypeNextPCE</a:t>
            </a:r>
            <a:r>
              <a:rPr lang="en-US" dirty="0">
                <a:latin typeface="Courier New" pitchFamily="49" charset="0"/>
                <a:cs typeface="Courier New" pitchFamily="49" charset="0"/>
              </a:rPr>
              <a:t>)) </a:t>
            </a:r>
            <a:r>
              <a:rPr lang="en-US" dirty="0" err="1">
                <a:latin typeface="Courier New" pitchFamily="49" charset="0"/>
                <a:cs typeface="Courier New" pitchFamily="49" charset="0"/>
              </a:rPr>
              <a:t>nextPC</a:t>
            </a:r>
            <a:endParaRPr lang="en-US" dirty="0">
              <a:latin typeface="Courier New" pitchFamily="49" charset="0"/>
              <a:cs typeface="Courier New" pitchFamily="49" charset="0"/>
            </a:endParaRPr>
          </a:p>
          <a:p>
            <a:pPr>
              <a:buClr>
                <a:schemeClr val="hlink"/>
              </a:buClr>
              <a:buSzPct val="110000"/>
              <a:buFont typeface="Wingdings" pitchFamily="2" charset="2"/>
              <a:buNone/>
            </a:pPr>
            <a:r>
              <a:rPr lang="en-US" dirty="0">
                <a:latin typeface="Courier New" pitchFamily="49" charset="0"/>
                <a:cs typeface="Courier New" pitchFamily="49" charset="0"/>
              </a:rPr>
              <a:t>                       &lt;- </a:t>
            </a:r>
            <a:r>
              <a:rPr lang="en-US" dirty="0" err="1">
                <a:latin typeface="Courier New" pitchFamily="49" charset="0"/>
                <a:cs typeface="Courier New" pitchFamily="49" charset="0"/>
              </a:rPr>
              <a:t>mkBypassFIFOF</a:t>
            </a:r>
            <a:r>
              <a:rPr lang="en-US" dirty="0">
                <a:latin typeface="Courier New" pitchFamily="49" charset="0"/>
                <a:cs typeface="Courier New" pitchFamily="49" charset="0"/>
              </a:rPr>
              <a:t>;</a:t>
            </a:r>
          </a:p>
          <a:p>
            <a:pPr>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solidFill>
                  <a:srgbClr val="FF0000"/>
                </a:solidFill>
                <a:latin typeface="Courier New" pitchFamily="49" charset="0"/>
                <a:cs typeface="Courier New" pitchFamily="49" charset="0"/>
              </a:rPr>
              <a:t>NextAddressPredictor</a:t>
            </a:r>
            <a:r>
              <a:rPr lang="en-US" dirty="0">
                <a:solidFill>
                  <a:srgbClr val="FF0000"/>
                </a:solidFill>
                <a:latin typeface="Courier New" pitchFamily="49" charset="0"/>
                <a:cs typeface="Courier New" pitchFamily="49" charset="0"/>
              </a:rPr>
              <a:t> </a:t>
            </a:r>
            <a:r>
              <a:rPr lang="en-US" dirty="0" err="1">
                <a:solidFill>
                  <a:srgbClr val="FF0000"/>
                </a:solidFill>
                <a:latin typeface="Courier New" pitchFamily="49" charset="0"/>
                <a:cs typeface="Courier New" pitchFamily="49" charset="0"/>
              </a:rPr>
              <a:t>bpred</a:t>
            </a:r>
            <a:r>
              <a:rPr lang="en-US" dirty="0">
                <a:solidFill>
                  <a:srgbClr val="FF0000"/>
                </a:solidFill>
                <a:latin typeface="Courier New" pitchFamily="49" charset="0"/>
                <a:cs typeface="Courier New" pitchFamily="49" charset="0"/>
              </a:rPr>
              <a:t> &lt;- </a:t>
            </a:r>
            <a:r>
              <a:rPr lang="en-US" dirty="0" err="1">
                <a:solidFill>
                  <a:srgbClr val="FF0000"/>
                </a:solidFill>
                <a:latin typeface="Courier New" pitchFamily="49" charset="0"/>
                <a:cs typeface="Courier New" pitchFamily="49" charset="0"/>
              </a:rPr>
              <a:t>mkNeverTaken</a:t>
            </a:r>
            <a:r>
              <a:rPr lang="en-US" dirty="0">
                <a:solidFill>
                  <a:srgbClr val="FF0000"/>
                </a:solidFill>
                <a:latin typeface="Courier New" pitchFamily="49" charset="0"/>
                <a:cs typeface="Courier New" pitchFamily="49" charset="0"/>
              </a:rPr>
              <a:t>;</a:t>
            </a:r>
          </a:p>
        </p:txBody>
      </p:sp>
      <p:sp>
        <p:nvSpPr>
          <p:cNvPr id="12" name="TextBox 11"/>
          <p:cNvSpPr txBox="1">
            <a:spLocks noChangeArrowheads="1"/>
          </p:cNvSpPr>
          <p:nvPr/>
        </p:nvSpPr>
        <p:spPr bwMode="auto">
          <a:xfrm>
            <a:off x="669925" y="5294313"/>
            <a:ext cx="8166100" cy="1323975"/>
          </a:xfrm>
          <a:prstGeom prst="rect">
            <a:avLst/>
          </a:prstGeom>
          <a:noFill/>
          <a:ln w="9525">
            <a:solidFill>
              <a:srgbClr val="FF0000"/>
            </a:solidFill>
            <a:miter lim="800000"/>
            <a:headEnd/>
            <a:tailEnd/>
          </a:ln>
        </p:spPr>
        <p:txBody>
          <a:bodyPr>
            <a:spAutoFit/>
          </a:bodyPr>
          <a:lstStyle/>
          <a:p>
            <a:r>
              <a:rPr lang="en-US" b="1">
                <a:latin typeface="Courier New" pitchFamily="49" charset="0"/>
                <a:cs typeface="Courier New" pitchFamily="49" charset="0"/>
              </a:rPr>
              <a:t>typedef</a:t>
            </a:r>
            <a:r>
              <a:rPr lang="en-US">
                <a:latin typeface="Courier New" pitchFamily="49" charset="0"/>
                <a:cs typeface="Courier New" pitchFamily="49" charset="0"/>
              </a:rPr>
              <a:t> struct {</a:t>
            </a:r>
          </a:p>
          <a:p>
            <a:r>
              <a:rPr lang="en-US">
                <a:latin typeface="Courier New" pitchFamily="49" charset="0"/>
                <a:cs typeface="Courier New" pitchFamily="49" charset="0"/>
              </a:rPr>
              <a:t>  Addr pc; </a:t>
            </a:r>
            <a:r>
              <a:rPr lang="en-US">
                <a:solidFill>
                  <a:srgbClr val="FF0000"/>
                </a:solidFill>
                <a:latin typeface="Courier New" pitchFamily="49" charset="0"/>
                <a:cs typeface="Courier New" pitchFamily="49" charset="0"/>
              </a:rPr>
              <a:t>Addr ppc; </a:t>
            </a:r>
            <a:r>
              <a:rPr lang="en-US">
                <a:latin typeface="Courier New" pitchFamily="49" charset="0"/>
                <a:cs typeface="Courier New" pitchFamily="49" charset="0"/>
              </a:rPr>
              <a:t>Bool epoch; DecodedInst dInst;</a:t>
            </a:r>
          </a:p>
          <a:p>
            <a:r>
              <a:rPr lang="en-US">
                <a:latin typeface="Courier New" pitchFamily="49" charset="0"/>
                <a:cs typeface="Courier New" pitchFamily="49" charset="0"/>
              </a:rPr>
              <a:t>  Data rVal1; Data rVal2;</a:t>
            </a:r>
          </a:p>
          <a:p>
            <a:r>
              <a:rPr lang="en-US">
                <a:latin typeface="Courier New" pitchFamily="49" charset="0"/>
                <a:cs typeface="Courier New" pitchFamily="49" charset="0"/>
              </a:rPr>
              <a:t>} </a:t>
            </a:r>
            <a:r>
              <a:rPr lang="en-US">
                <a:solidFill>
                  <a:srgbClr val="FF0000"/>
                </a:solidFill>
                <a:latin typeface="Courier New" pitchFamily="49" charset="0"/>
                <a:cs typeface="Courier New" pitchFamily="49" charset="0"/>
              </a:rPr>
              <a:t>TypeDecode2Execute</a:t>
            </a:r>
            <a:r>
              <a:rPr lang="en-US">
                <a:latin typeface="Courier New" pitchFamily="49" charset="0"/>
                <a:cs typeface="Courier New" pitchFamily="49" charset="0"/>
              </a:rPr>
              <a:t> deriving (Bits, Eq);</a:t>
            </a:r>
          </a:p>
        </p:txBody>
      </p:sp>
      <p:sp>
        <p:nvSpPr>
          <p:cNvPr id="38916" name="Date Placeholder 12"/>
          <p:cNvSpPr>
            <a:spLocks noGrp="1"/>
          </p:cNvSpPr>
          <p:nvPr>
            <p:ph type="dt" sz="quarter" idx="10"/>
          </p:nvPr>
        </p:nvSpPr>
        <p:spPr>
          <a:noFill/>
        </p:spPr>
        <p:txBody>
          <a:bodyPr/>
          <a:lstStyle/>
          <a:p>
            <a:r>
              <a:rPr lang="en-US" altLang="zh-CN" smtClean="0"/>
              <a:t>1/11/2013</a:t>
            </a:r>
            <a:endParaRPr lang="en-US"/>
          </a:p>
        </p:txBody>
      </p:sp>
      <p:sp>
        <p:nvSpPr>
          <p:cNvPr id="9" name="Slide Number Placeholder 8"/>
          <p:cNvSpPr>
            <a:spLocks noGrp="1"/>
          </p:cNvSpPr>
          <p:nvPr>
            <p:ph type="sldNum" sz="quarter" idx="11"/>
          </p:nvPr>
        </p:nvSpPr>
        <p:spPr/>
        <p:txBody>
          <a:bodyPr/>
          <a:lstStyle/>
          <a:p>
            <a:pPr>
              <a:defRPr/>
            </a:pPr>
            <a:fld id="{BE49CFAA-92BB-45AE-A2AC-2CF4188AC6C8}" type="slidenum">
              <a:rPr lang="en-US" smtClean="0"/>
              <a:pPr>
                <a:defRPr/>
              </a:pPr>
              <a:t>22</a:t>
            </a:fld>
            <a:endParaRPr lang="en-US" dirty="0"/>
          </a:p>
        </p:txBody>
      </p:sp>
      <p:sp>
        <p:nvSpPr>
          <p:cNvPr id="10" name="Footer Placeholder 9"/>
          <p:cNvSpPr>
            <a:spLocks noGrp="1"/>
          </p:cNvSpPr>
          <p:nvPr>
            <p:ph type="ftr" sz="quarter" idx="12"/>
          </p:nvPr>
        </p:nvSpPr>
        <p:spPr/>
        <p:txBody>
          <a:bodyPr/>
          <a:lstStyle/>
          <a:p>
            <a:pPr>
              <a:defRPr/>
            </a:pPr>
            <a:r>
              <a:rPr lang="en-US" smtClean="0"/>
              <a:t>Bluespec at Beihang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4"/>
          <p:cNvSpPr>
            <a:spLocks noGrp="1" noChangeArrowheads="1"/>
          </p:cNvSpPr>
          <p:nvPr>
            <p:ph type="title" idx="4294967295"/>
          </p:nvPr>
        </p:nvSpPr>
        <p:spPr/>
        <p:txBody>
          <a:bodyPr/>
          <a:lstStyle/>
          <a:p>
            <a:pPr eaLnBrk="1" hangingPunct="1"/>
            <a:r>
              <a:rPr lang="en-US" sz="3600" smtClean="0"/>
              <a:t>2-Stage-DH pipeline + BTB</a:t>
            </a:r>
            <a:br>
              <a:rPr lang="en-US" sz="3600" smtClean="0"/>
            </a:br>
            <a:r>
              <a:rPr lang="en-US" sz="3600" smtClean="0"/>
              <a:t>doFetch rule</a:t>
            </a:r>
          </a:p>
        </p:txBody>
      </p:sp>
      <p:sp>
        <p:nvSpPr>
          <p:cNvPr id="39938" name="Rectangle 3" descr="Rectangle: Click to edit Master text styles&#10;Second level&#10;Third level&#10;Fourth level&#10;Fifth level"/>
          <p:cNvSpPr txBox="1">
            <a:spLocks noChangeArrowheads="1"/>
          </p:cNvSpPr>
          <p:nvPr/>
        </p:nvSpPr>
        <p:spPr bwMode="auto">
          <a:xfrm>
            <a:off x="300038" y="1460500"/>
            <a:ext cx="8843962" cy="5237163"/>
          </a:xfrm>
          <a:prstGeom prst="rect">
            <a:avLst/>
          </a:prstGeom>
          <a:noFill/>
          <a:ln w="9525">
            <a:noFill/>
            <a:miter lim="800000"/>
            <a:headEnd/>
            <a:tailEnd/>
          </a:ln>
        </p:spPr>
        <p:txBody>
          <a:bodyPr/>
          <a:lstStyle/>
          <a:p>
            <a:pPr>
              <a:buClr>
                <a:schemeClr val="hlink"/>
              </a:buClr>
              <a:buSzPct val="110000"/>
              <a:buFont typeface="Wingdings" pitchFamily="2" charset="2"/>
              <a:buNone/>
            </a:pPr>
            <a:r>
              <a:rPr lang="en-US" b="1">
                <a:latin typeface="Courier New" pitchFamily="49" charset="0"/>
                <a:cs typeface="Courier New" pitchFamily="49" charset="0"/>
              </a:rPr>
              <a:t>  rule</a:t>
            </a:r>
            <a:r>
              <a:rPr lang="en-US">
                <a:latin typeface="Courier New" pitchFamily="49" charset="0"/>
                <a:cs typeface="Courier New" pitchFamily="49" charset="0"/>
              </a:rPr>
              <a:t> doFetch (itr.notFull);</a:t>
            </a:r>
          </a:p>
          <a:p>
            <a:pPr>
              <a:buClr>
                <a:schemeClr val="hlink"/>
              </a:buClr>
              <a:buSzPct val="110000"/>
              <a:buFont typeface="Wingdings" pitchFamily="2" charset="2"/>
              <a:buNone/>
            </a:pPr>
            <a:r>
              <a:rPr lang="en-US" b="1">
                <a:latin typeface="Courier New" pitchFamily="49" charset="0"/>
                <a:cs typeface="Courier New" pitchFamily="49" charset="0"/>
              </a:rPr>
              <a:t>    let</a:t>
            </a:r>
            <a:r>
              <a:rPr lang="en-US">
                <a:latin typeface="Courier New" pitchFamily="49" charset="0"/>
                <a:cs typeface="Courier New" pitchFamily="49" charset="0"/>
              </a:rPr>
              <a:t> inst = iMem(pc);  </a:t>
            </a:r>
            <a:r>
              <a:rPr lang="en-US" b="1">
                <a:latin typeface="Courier New" pitchFamily="49" charset="0"/>
                <a:cs typeface="Courier New" pitchFamily="49" charset="0"/>
              </a:rPr>
              <a:t>let</a:t>
            </a:r>
            <a:r>
              <a:rPr lang="en-US">
                <a:latin typeface="Courier New" pitchFamily="49" charset="0"/>
                <a:cs typeface="Courier New" pitchFamily="49" charset="0"/>
              </a:rPr>
              <a:t> dInst = decode(inst);</a:t>
            </a:r>
          </a:p>
          <a:p>
            <a:pPr>
              <a:buClr>
                <a:schemeClr val="hlink"/>
              </a:buClr>
              <a:buSzPct val="110000"/>
              <a:buFont typeface="Wingdings" pitchFamily="2" charset="2"/>
              <a:buNone/>
            </a:pPr>
            <a:r>
              <a:rPr lang="en-US">
                <a:latin typeface="Courier New" pitchFamily="49" charset="0"/>
                <a:cs typeface="Courier New" pitchFamily="49" charset="0"/>
              </a:rPr>
              <a:t>    </a:t>
            </a:r>
            <a:r>
              <a:rPr lang="en-US" b="1">
                <a:latin typeface="Courier New" pitchFamily="49" charset="0"/>
                <a:cs typeface="Courier New" pitchFamily="49" charset="0"/>
              </a:rPr>
              <a:t>let</a:t>
            </a:r>
            <a:r>
              <a:rPr lang="en-US">
                <a:latin typeface="Courier New" pitchFamily="49" charset="0"/>
                <a:cs typeface="Courier New" pitchFamily="49" charset="0"/>
              </a:rPr>
              <a:t> stall &lt;- itr.search(dInst.src1, dInst.src2);</a:t>
            </a:r>
          </a:p>
          <a:p>
            <a:pPr>
              <a:buClr>
                <a:schemeClr val="hlink"/>
              </a:buClr>
              <a:buSzPct val="110000"/>
              <a:buFont typeface="Wingdings" pitchFamily="2" charset="2"/>
              <a:buNone/>
            </a:pPr>
            <a:r>
              <a:rPr lang="en-US">
                <a:latin typeface="Courier New" pitchFamily="49" charset="0"/>
                <a:cs typeface="Courier New" pitchFamily="49" charset="0"/>
              </a:rPr>
              <a:t>    </a:t>
            </a:r>
            <a:r>
              <a:rPr lang="en-US" b="1">
                <a:latin typeface="Courier New" pitchFamily="49" charset="0"/>
                <a:cs typeface="Courier New" pitchFamily="49" charset="0"/>
              </a:rPr>
              <a:t>if</a:t>
            </a:r>
            <a:r>
              <a:rPr lang="en-US">
                <a:latin typeface="Courier New" pitchFamily="49" charset="0"/>
                <a:cs typeface="Courier New" pitchFamily="49" charset="0"/>
              </a:rPr>
              <a:t>(!stall)         </a:t>
            </a:r>
            <a:r>
              <a:rPr lang="en-US" b="1">
                <a:latin typeface="Courier New" pitchFamily="49" charset="0"/>
                <a:cs typeface="Courier New" pitchFamily="49" charset="0"/>
              </a:rPr>
              <a:t>begin</a:t>
            </a:r>
          </a:p>
          <a:p>
            <a:pPr>
              <a:buClr>
                <a:schemeClr val="hlink"/>
              </a:buClr>
              <a:buSzPct val="110000"/>
              <a:buFont typeface="Wingdings" pitchFamily="2" charset="2"/>
              <a:buNone/>
            </a:pPr>
            <a:r>
              <a:rPr lang="en-US">
                <a:solidFill>
                  <a:srgbClr val="FF0000"/>
                </a:solidFill>
                <a:latin typeface="Courier New" pitchFamily="49" charset="0"/>
                <a:cs typeface="Courier New" pitchFamily="49" charset="0"/>
              </a:rPr>
              <a:t>      </a:t>
            </a:r>
            <a:r>
              <a:rPr lang="en-US" b="1">
                <a:solidFill>
                  <a:srgbClr val="FF0000"/>
                </a:solidFill>
                <a:latin typeface="Courier New" pitchFamily="49" charset="0"/>
                <a:cs typeface="Courier New" pitchFamily="49" charset="0"/>
              </a:rPr>
              <a:t>let </a:t>
            </a:r>
            <a:r>
              <a:rPr lang="en-US">
                <a:solidFill>
                  <a:srgbClr val="FF0000"/>
                </a:solidFill>
                <a:latin typeface="Courier New" pitchFamily="49" charset="0"/>
                <a:cs typeface="Courier New" pitchFamily="49" charset="0"/>
              </a:rPr>
              <a:t>ppc = bpred.prediction(pc);</a:t>
            </a:r>
          </a:p>
          <a:p>
            <a:pPr>
              <a:buClr>
                <a:schemeClr val="hlink"/>
              </a:buClr>
              <a:buSzPct val="110000"/>
              <a:buFont typeface="Wingdings" pitchFamily="2" charset="2"/>
              <a:buNone/>
            </a:pPr>
            <a:r>
              <a:rPr lang="en-US" b="1">
                <a:latin typeface="Courier New" pitchFamily="49" charset="0"/>
                <a:cs typeface="Courier New" pitchFamily="49" charset="0"/>
              </a:rPr>
              <a:t>      let</a:t>
            </a:r>
            <a:r>
              <a:rPr lang="en-US">
                <a:latin typeface="Courier New" pitchFamily="49" charset="0"/>
                <a:cs typeface="Courier New" pitchFamily="49" charset="0"/>
              </a:rPr>
              <a:t> rVal1 = rf.rd1(fromMaybe(dInst.src1));</a:t>
            </a:r>
          </a:p>
          <a:p>
            <a:pPr>
              <a:buClr>
                <a:schemeClr val="hlink"/>
              </a:buClr>
              <a:buSzPct val="110000"/>
              <a:buFont typeface="Wingdings" pitchFamily="2" charset="2"/>
              <a:buNone/>
            </a:pPr>
            <a:r>
              <a:rPr lang="en-US">
                <a:latin typeface="Courier New" pitchFamily="49" charset="0"/>
                <a:cs typeface="Courier New" pitchFamily="49" charset="0"/>
              </a:rPr>
              <a:t>      </a:t>
            </a:r>
            <a:r>
              <a:rPr lang="en-US" b="1">
                <a:latin typeface="Courier New" pitchFamily="49" charset="0"/>
                <a:cs typeface="Courier New" pitchFamily="49" charset="0"/>
              </a:rPr>
              <a:t>let</a:t>
            </a:r>
            <a:r>
              <a:rPr lang="en-US">
                <a:latin typeface="Courier New" pitchFamily="49" charset="0"/>
                <a:cs typeface="Courier New" pitchFamily="49" charset="0"/>
              </a:rPr>
              <a:t> rVal2 = rf.rd2(fromMaybe(dInst.src2));</a:t>
            </a:r>
          </a:p>
          <a:p>
            <a:pPr>
              <a:buClr>
                <a:schemeClr val="hlink"/>
              </a:buClr>
              <a:buSzPct val="110000"/>
              <a:buFont typeface="Wingdings" pitchFamily="2" charset="2"/>
              <a:buNone/>
            </a:pPr>
            <a:r>
              <a:rPr lang="en-US">
                <a:latin typeface="Courier New" pitchFamily="49" charset="0"/>
                <a:cs typeface="Courier New" pitchFamily="49" charset="0"/>
              </a:rPr>
              <a:t>      itr.enq(TypeDecode2Execute{pc:pc, </a:t>
            </a:r>
            <a:r>
              <a:rPr lang="en-US">
                <a:solidFill>
                  <a:srgbClr val="FF0000"/>
                </a:solidFill>
                <a:latin typeface="Courier New" pitchFamily="49" charset="0"/>
                <a:cs typeface="Courier New" pitchFamily="49" charset="0"/>
              </a:rPr>
              <a:t>ppc:ppc,</a:t>
            </a:r>
            <a:r>
              <a:rPr lang="en-US">
                <a:latin typeface="Courier New" pitchFamily="49" charset="0"/>
                <a:cs typeface="Courier New" pitchFamily="49" charset="0"/>
              </a:rPr>
              <a:t> </a:t>
            </a:r>
          </a:p>
          <a:p>
            <a:pPr>
              <a:buClr>
                <a:schemeClr val="hlink"/>
              </a:buClr>
              <a:buSzPct val="110000"/>
              <a:buFont typeface="Wingdings" pitchFamily="2" charset="2"/>
              <a:buNone/>
            </a:pPr>
            <a:r>
              <a:rPr lang="en-US">
                <a:latin typeface="Courier New" pitchFamily="49" charset="0"/>
                <a:cs typeface="Courier New" pitchFamily="49" charset="0"/>
              </a:rPr>
              <a:t>              epoch:fEpoch, dInst:dInst,</a:t>
            </a:r>
          </a:p>
          <a:p>
            <a:pPr>
              <a:buClr>
                <a:schemeClr val="hlink"/>
              </a:buClr>
              <a:buSzPct val="110000"/>
              <a:buFont typeface="Wingdings" pitchFamily="2" charset="2"/>
              <a:buNone/>
            </a:pPr>
            <a:r>
              <a:rPr lang="en-US">
                <a:latin typeface="Courier New" pitchFamily="49" charset="0"/>
                <a:cs typeface="Courier New" pitchFamily="49" charset="0"/>
              </a:rPr>
              <a:t>              rVal1:rVal1, rVal2:rVal2});</a:t>
            </a:r>
          </a:p>
          <a:p>
            <a:pPr>
              <a:buClr>
                <a:schemeClr val="hlink"/>
              </a:buClr>
              <a:buSzPct val="110000"/>
              <a:buFont typeface="Wingdings" pitchFamily="2" charset="2"/>
              <a:buNone/>
            </a:pPr>
            <a:r>
              <a:rPr lang="en-US">
                <a:latin typeface="Courier New" pitchFamily="49" charset="0"/>
                <a:cs typeface="Courier New" pitchFamily="49" charset="0"/>
              </a:rPr>
              <a:t>      </a:t>
            </a:r>
            <a:r>
              <a:rPr lang="en-US" b="1">
                <a:latin typeface="Courier New" pitchFamily="49" charset="0"/>
                <a:cs typeface="Courier New" pitchFamily="49" charset="0"/>
              </a:rPr>
              <a:t>if</a:t>
            </a:r>
            <a:r>
              <a:rPr lang="en-US">
                <a:latin typeface="Courier New" pitchFamily="49" charset="0"/>
                <a:cs typeface="Courier New" pitchFamily="49" charset="0"/>
              </a:rPr>
              <a:t>(nextPC.notEmpty)       </a:t>
            </a:r>
            <a:r>
              <a:rPr lang="en-US" b="1">
                <a:latin typeface="Courier New" pitchFamily="49" charset="0"/>
                <a:cs typeface="Courier New" pitchFamily="49" charset="0"/>
              </a:rPr>
              <a:t>begin</a:t>
            </a:r>
          </a:p>
          <a:p>
            <a:pPr>
              <a:buClr>
                <a:schemeClr val="hlink"/>
              </a:buClr>
              <a:buSzPct val="110000"/>
              <a:buFont typeface="Wingdings" pitchFamily="2" charset="2"/>
              <a:buNone/>
            </a:pPr>
            <a:r>
              <a:rPr lang="en-US">
                <a:latin typeface="Courier New" pitchFamily="49" charset="0"/>
                <a:ea typeface="Calibri" pitchFamily="34" charset="0"/>
                <a:cs typeface="Courier New" pitchFamily="49" charset="0"/>
              </a:rPr>
              <a:t>        </a:t>
            </a:r>
            <a:r>
              <a:rPr lang="en-US">
                <a:latin typeface="Courier New" pitchFamily="49" charset="0"/>
              </a:rPr>
              <a:t>npc=nextPC.first.npc; </a:t>
            </a:r>
            <a:r>
              <a:rPr lang="en-US">
                <a:solidFill>
                  <a:srgbClr val="FF0000"/>
                </a:solidFill>
                <a:latin typeface="Courier New" pitchFamily="49" charset="0"/>
              </a:rPr>
              <a:t>nppc=nextPC.first.nppc;</a:t>
            </a:r>
          </a:p>
          <a:p>
            <a:pPr>
              <a:buClr>
                <a:schemeClr val="hlink"/>
              </a:buClr>
              <a:buSzPct val="110000"/>
              <a:buFont typeface="Wingdings" pitchFamily="2" charset="2"/>
              <a:buNone/>
            </a:pPr>
            <a:r>
              <a:rPr lang="en-US">
                <a:latin typeface="Courier New" pitchFamily="49" charset="0"/>
              </a:rPr>
              <a:t>        nepoch=nextPC.first.nepoch;</a:t>
            </a:r>
          </a:p>
          <a:p>
            <a:pPr>
              <a:buClr>
                <a:schemeClr val="hlink"/>
              </a:buClr>
              <a:buSzPct val="110000"/>
              <a:buFont typeface="Wingdings" pitchFamily="2" charset="2"/>
              <a:buNone/>
            </a:pPr>
            <a:r>
              <a:rPr lang="en-US" b="1">
                <a:latin typeface="Courier New" pitchFamily="49" charset="0"/>
                <a:cs typeface="Courier New" pitchFamily="49" charset="0"/>
              </a:rPr>
              <a:t>        </a:t>
            </a:r>
            <a:r>
              <a:rPr lang="en-US">
                <a:solidFill>
                  <a:srgbClr val="FF0000"/>
                </a:solidFill>
                <a:latin typeface="Courier New" pitchFamily="49" charset="0"/>
                <a:cs typeface="Courier New" pitchFamily="49" charset="0"/>
              </a:rPr>
              <a:t>pc &lt;= nppc;</a:t>
            </a:r>
            <a:r>
              <a:rPr lang="en-US">
                <a:latin typeface="Courier New" pitchFamily="49" charset="0"/>
                <a:cs typeface="Courier New" pitchFamily="49" charset="0"/>
              </a:rPr>
              <a:t> fEpoch &lt;= nepoch; nextPC.deq;</a:t>
            </a:r>
          </a:p>
          <a:p>
            <a:pPr>
              <a:buClr>
                <a:schemeClr val="hlink"/>
              </a:buClr>
              <a:buSzPct val="110000"/>
              <a:buFont typeface="Wingdings" pitchFamily="2" charset="2"/>
              <a:buNone/>
            </a:pPr>
            <a:r>
              <a:rPr lang="en-US">
                <a:latin typeface="Courier New" pitchFamily="49" charset="0"/>
                <a:cs typeface="Courier New" pitchFamily="49" charset="0"/>
              </a:rPr>
              <a:t>        </a:t>
            </a:r>
            <a:r>
              <a:rPr lang="en-US">
                <a:solidFill>
                  <a:srgbClr val="FF0000"/>
                </a:solidFill>
                <a:latin typeface="Courier New" pitchFamily="49" charset="0"/>
                <a:cs typeface="Courier New" pitchFamily="49" charset="0"/>
              </a:rPr>
              <a:t>bpred.update(npc, nppc);</a:t>
            </a:r>
            <a:r>
              <a:rPr lang="en-US" b="1">
                <a:latin typeface="Courier New" pitchFamily="49" charset="0"/>
                <a:cs typeface="Courier New" pitchFamily="49" charset="0"/>
              </a:rPr>
              <a:t> end</a:t>
            </a:r>
          </a:p>
          <a:p>
            <a:pPr>
              <a:buClr>
                <a:schemeClr val="hlink"/>
              </a:buClr>
              <a:buSzPct val="110000"/>
              <a:buFont typeface="Wingdings" pitchFamily="2" charset="2"/>
              <a:buNone/>
            </a:pPr>
            <a:r>
              <a:rPr lang="en-US">
                <a:latin typeface="Courier New" pitchFamily="49" charset="0"/>
                <a:cs typeface="Courier New" pitchFamily="49" charset="0"/>
              </a:rPr>
              <a:t>      </a:t>
            </a:r>
            <a:r>
              <a:rPr lang="en-US" b="1">
                <a:latin typeface="Courier New" pitchFamily="49" charset="0"/>
                <a:cs typeface="Courier New" pitchFamily="49" charset="0"/>
              </a:rPr>
              <a:t>else</a:t>
            </a:r>
            <a:r>
              <a:rPr lang="en-US">
                <a:latin typeface="Courier New" pitchFamily="49" charset="0"/>
                <a:cs typeface="Courier New" pitchFamily="49" charset="0"/>
              </a:rPr>
              <a:t> </a:t>
            </a:r>
            <a:r>
              <a:rPr lang="en-US">
                <a:solidFill>
                  <a:srgbClr val="FF0000"/>
                </a:solidFill>
                <a:latin typeface="Courier New" pitchFamily="49" charset="0"/>
                <a:cs typeface="Courier New" pitchFamily="49" charset="0"/>
              </a:rPr>
              <a:t>pc &lt;= ppc;</a:t>
            </a:r>
            <a:r>
              <a:rPr lang="en-US">
                <a:latin typeface="Courier New" pitchFamily="49" charset="0"/>
                <a:cs typeface="Courier New" pitchFamily="49" charset="0"/>
              </a:rPr>
              <a:t>  </a:t>
            </a:r>
            <a:r>
              <a:rPr lang="en-US" b="1">
                <a:latin typeface="Courier New" pitchFamily="49" charset="0"/>
                <a:cs typeface="Courier New" pitchFamily="49" charset="0"/>
              </a:rPr>
              <a:t>end</a:t>
            </a:r>
          </a:p>
          <a:p>
            <a:pPr>
              <a:buClr>
                <a:schemeClr val="hlink"/>
              </a:buClr>
              <a:buSzPct val="110000"/>
              <a:buFont typeface="Wingdings" pitchFamily="2" charset="2"/>
              <a:buNone/>
            </a:pPr>
            <a:r>
              <a:rPr lang="en-US" b="1">
                <a:latin typeface="Courier New" pitchFamily="49" charset="0"/>
                <a:cs typeface="Courier New" pitchFamily="49" charset="0"/>
              </a:rPr>
              <a:t>  endrule</a:t>
            </a:r>
          </a:p>
        </p:txBody>
      </p:sp>
      <p:sp>
        <p:nvSpPr>
          <p:cNvPr id="39939" name="Rectangle 3" descr="Rectangle: Click to edit Master text styles&#10;Second level&#10;Third level&#10;Fourth level&#10;Fifth level"/>
          <p:cNvSpPr txBox="1">
            <a:spLocks noChangeArrowheads="1"/>
          </p:cNvSpPr>
          <p:nvPr/>
        </p:nvSpPr>
        <p:spPr bwMode="auto">
          <a:xfrm>
            <a:off x="520700" y="1482725"/>
            <a:ext cx="8256588" cy="4552950"/>
          </a:xfrm>
          <a:prstGeom prst="rect">
            <a:avLst/>
          </a:prstGeom>
          <a:noFill/>
          <a:ln w="9525">
            <a:noFill/>
            <a:miter lim="800000"/>
            <a:headEnd/>
            <a:tailEnd/>
          </a:ln>
        </p:spPr>
        <p:txBody>
          <a:bodyPr/>
          <a:lstStyle/>
          <a:p>
            <a:pPr marL="342900" indent="-342900">
              <a:lnSpc>
                <a:spcPct val="90000"/>
              </a:lnSpc>
              <a:spcBef>
                <a:spcPct val="20000"/>
              </a:spcBef>
              <a:buClr>
                <a:schemeClr val="hlink"/>
              </a:buClr>
              <a:buSzPct val="110000"/>
              <a:buFont typeface="Wingdings" pitchFamily="2" charset="2"/>
              <a:buNone/>
            </a:pPr>
            <a:endParaRPr lang="en-US" sz="1600">
              <a:latin typeface="Courier New" pitchFamily="49" charset="0"/>
              <a:cs typeface="Courier New" pitchFamily="49" charset="0"/>
            </a:endParaRPr>
          </a:p>
        </p:txBody>
      </p:sp>
      <p:sp>
        <p:nvSpPr>
          <p:cNvPr id="9" name="Date Placeholder 8"/>
          <p:cNvSpPr>
            <a:spLocks noGrp="1"/>
          </p:cNvSpPr>
          <p:nvPr>
            <p:ph type="dt" sz="half" idx="10"/>
          </p:nvPr>
        </p:nvSpPr>
        <p:spPr/>
        <p:txBody>
          <a:bodyPr/>
          <a:lstStyle/>
          <a:p>
            <a:pPr>
              <a:defRPr/>
            </a:pPr>
            <a:r>
              <a:rPr lang="en-US" altLang="zh-CN" smtClean="0"/>
              <a:t>1/11/2013</a:t>
            </a:r>
            <a:endParaRPr lang="en-US" dirty="0"/>
          </a:p>
        </p:txBody>
      </p:sp>
      <p:sp>
        <p:nvSpPr>
          <p:cNvPr id="10" name="Slide Number Placeholder 9"/>
          <p:cNvSpPr>
            <a:spLocks noGrp="1"/>
          </p:cNvSpPr>
          <p:nvPr>
            <p:ph type="sldNum" sz="quarter" idx="11"/>
          </p:nvPr>
        </p:nvSpPr>
        <p:spPr/>
        <p:txBody>
          <a:bodyPr/>
          <a:lstStyle/>
          <a:p>
            <a:pPr>
              <a:defRPr/>
            </a:pPr>
            <a:fld id="{BE49CFAA-92BB-45AE-A2AC-2CF4188AC6C8}" type="slidenum">
              <a:rPr lang="en-US" smtClean="0"/>
              <a:pPr>
                <a:defRPr/>
              </a:pPr>
              <a:t>23</a:t>
            </a:fld>
            <a:endParaRPr lang="en-US" dirty="0"/>
          </a:p>
        </p:txBody>
      </p:sp>
      <p:sp>
        <p:nvSpPr>
          <p:cNvPr id="11" name="Footer Placeholder 10"/>
          <p:cNvSpPr>
            <a:spLocks noGrp="1"/>
          </p:cNvSpPr>
          <p:nvPr>
            <p:ph type="ftr" sz="quarter" idx="12"/>
          </p:nvPr>
        </p:nvSpPr>
        <p:spPr/>
        <p:txBody>
          <a:bodyPr/>
          <a:lstStyle/>
          <a:p>
            <a:pPr>
              <a:defRPr/>
            </a:pPr>
            <a:r>
              <a:rPr lang="en-US" smtClean="0"/>
              <a:t>Bluespec at Beihang</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4"/>
          <p:cNvSpPr>
            <a:spLocks noGrp="1" noChangeArrowheads="1"/>
          </p:cNvSpPr>
          <p:nvPr>
            <p:ph type="title" idx="4294967295"/>
          </p:nvPr>
        </p:nvSpPr>
        <p:spPr/>
        <p:txBody>
          <a:bodyPr/>
          <a:lstStyle/>
          <a:p>
            <a:pPr eaLnBrk="1" hangingPunct="1"/>
            <a:r>
              <a:rPr lang="en-US" sz="3600" smtClean="0"/>
              <a:t>2-Stage-DH pipeline + BP</a:t>
            </a:r>
            <a:br>
              <a:rPr lang="en-US" sz="3600" smtClean="0"/>
            </a:br>
            <a:r>
              <a:rPr lang="en-US" sz="3600" smtClean="0"/>
              <a:t>doExecute rule</a:t>
            </a:r>
          </a:p>
        </p:txBody>
      </p:sp>
      <p:sp>
        <p:nvSpPr>
          <p:cNvPr id="41986" name="Rectangle 3" descr="Rectangle: Click to edit Master text styles&#10;Second level&#10;Third level&#10;Fourth level&#10;Fifth level"/>
          <p:cNvSpPr txBox="1">
            <a:spLocks noChangeArrowheads="1"/>
          </p:cNvSpPr>
          <p:nvPr/>
        </p:nvSpPr>
        <p:spPr bwMode="auto">
          <a:xfrm>
            <a:off x="590550" y="1514475"/>
            <a:ext cx="8553450" cy="5229225"/>
          </a:xfrm>
          <a:prstGeom prst="rect">
            <a:avLst/>
          </a:prstGeom>
          <a:noFill/>
          <a:ln w="9525">
            <a:noFill/>
            <a:miter lim="800000"/>
            <a:headEnd/>
            <a:tailEnd/>
          </a:ln>
        </p:spPr>
        <p:txBody>
          <a:bodyPr/>
          <a:lstStyle/>
          <a:p>
            <a:pPr marL="342900" indent="-342900">
              <a:buClr>
                <a:schemeClr val="hlink"/>
              </a:buClr>
              <a:buSzPct val="110000"/>
              <a:buFont typeface="Wingdings" pitchFamily="2" charset="2"/>
              <a:buNone/>
            </a:pPr>
            <a:r>
              <a:rPr lang="en-US" b="1">
                <a:latin typeface="Courier New" pitchFamily="49" charset="0"/>
                <a:cs typeface="Courier New" pitchFamily="49" charset="0"/>
              </a:rPr>
              <a:t>rule </a:t>
            </a:r>
            <a:r>
              <a:rPr lang="en-US">
                <a:latin typeface="Courier New" pitchFamily="49" charset="0"/>
                <a:cs typeface="Courier New" pitchFamily="49" charset="0"/>
              </a:rPr>
              <a:t>doExecute (itr.notEmpty); </a:t>
            </a:r>
          </a:p>
          <a:p>
            <a:pPr marL="342900" indent="-342900">
              <a:buClr>
                <a:schemeClr val="hlink"/>
              </a:buClr>
              <a:buSzPct val="110000"/>
              <a:buFont typeface="Wingdings" pitchFamily="2" charset="2"/>
              <a:buNone/>
            </a:pPr>
            <a:r>
              <a:rPr lang="en-US">
                <a:latin typeface="Courier New" pitchFamily="49" charset="0"/>
                <a:cs typeface="Courier New" pitchFamily="49" charset="0"/>
              </a:rPr>
              <a:t>  </a:t>
            </a:r>
            <a:r>
              <a:rPr lang="en-US" b="1">
                <a:latin typeface="Courier New" pitchFamily="49" charset="0"/>
                <a:cs typeface="Courier New" pitchFamily="49" charset="0"/>
              </a:rPr>
              <a:t>let</a:t>
            </a:r>
            <a:r>
              <a:rPr lang="en-US">
                <a:latin typeface="Courier New" pitchFamily="49" charset="0"/>
                <a:cs typeface="Courier New" pitchFamily="49" charset="0"/>
              </a:rPr>
              <a:t> itrpc=itr.first.pc;   </a:t>
            </a:r>
            <a:r>
              <a:rPr lang="en-US" b="1">
                <a:latin typeface="Courier New" pitchFamily="49" charset="0"/>
                <a:cs typeface="Courier New" pitchFamily="49" charset="0"/>
              </a:rPr>
              <a:t>let</a:t>
            </a:r>
            <a:r>
              <a:rPr lang="en-US">
                <a:latin typeface="Courier New" pitchFamily="49" charset="0"/>
                <a:cs typeface="Courier New" pitchFamily="49" charset="0"/>
              </a:rPr>
              <a:t> dInst=itr.first.dInst;</a:t>
            </a:r>
          </a:p>
          <a:p>
            <a:pPr marL="342900" indent="-342900">
              <a:buClr>
                <a:schemeClr val="hlink"/>
              </a:buClr>
              <a:buSzPct val="110000"/>
              <a:buFont typeface="Wingdings" pitchFamily="2" charset="2"/>
              <a:buNone/>
            </a:pPr>
            <a:r>
              <a:rPr lang="en-US" b="1">
                <a:latin typeface="Courier New" pitchFamily="49" charset="0"/>
                <a:cs typeface="Courier New" pitchFamily="49" charset="0"/>
              </a:rPr>
              <a:t>  </a:t>
            </a:r>
            <a:r>
              <a:rPr lang="en-US" b="1">
                <a:solidFill>
                  <a:srgbClr val="FF0000"/>
                </a:solidFill>
                <a:latin typeface="Courier New" pitchFamily="49" charset="0"/>
                <a:cs typeface="Courier New" pitchFamily="49" charset="0"/>
              </a:rPr>
              <a:t>let</a:t>
            </a:r>
            <a:r>
              <a:rPr lang="en-US">
                <a:solidFill>
                  <a:srgbClr val="FF0000"/>
                </a:solidFill>
                <a:latin typeface="Courier New" pitchFamily="49" charset="0"/>
                <a:cs typeface="Courier New" pitchFamily="49" charset="0"/>
              </a:rPr>
              <a:t> itrppc=itr.first.ppc;</a:t>
            </a:r>
            <a:r>
              <a:rPr lang="en-US">
                <a:latin typeface="Courier New" pitchFamily="49" charset="0"/>
                <a:cs typeface="Courier New" pitchFamily="49" charset="0"/>
              </a:rPr>
              <a:t> </a:t>
            </a:r>
            <a:r>
              <a:rPr lang="en-US" b="1">
                <a:latin typeface="Courier New" pitchFamily="49" charset="0"/>
                <a:cs typeface="Courier New" pitchFamily="49" charset="0"/>
              </a:rPr>
              <a:t>let</a:t>
            </a:r>
            <a:r>
              <a:rPr lang="en-US">
                <a:latin typeface="Courier New" pitchFamily="49" charset="0"/>
                <a:cs typeface="Courier New" pitchFamily="49" charset="0"/>
              </a:rPr>
              <a:t> rVal1=itr.first.rVal1;</a:t>
            </a:r>
          </a:p>
          <a:p>
            <a:pPr marL="342900" indent="-342900">
              <a:buClr>
                <a:schemeClr val="hlink"/>
              </a:buClr>
              <a:buSzPct val="110000"/>
              <a:buFont typeface="Wingdings" pitchFamily="2" charset="2"/>
              <a:buNone/>
            </a:pPr>
            <a:r>
              <a:rPr lang="en-US" b="1">
                <a:latin typeface="Courier New" pitchFamily="49" charset="0"/>
                <a:cs typeface="Courier New" pitchFamily="49" charset="0"/>
              </a:rPr>
              <a:t>  let</a:t>
            </a:r>
            <a:r>
              <a:rPr lang="en-US">
                <a:latin typeface="Courier New" pitchFamily="49" charset="0"/>
                <a:cs typeface="Courier New" pitchFamily="49" charset="0"/>
              </a:rPr>
              <a:t> rVal2=itr.first.rVal2;</a:t>
            </a:r>
          </a:p>
          <a:p>
            <a:pPr marL="342900" indent="-342900">
              <a:buClr>
                <a:schemeClr val="hlink"/>
              </a:buClr>
              <a:buSzPct val="110000"/>
              <a:buFont typeface="Wingdings" pitchFamily="2" charset="2"/>
              <a:buNone/>
            </a:pPr>
            <a:r>
              <a:rPr lang="en-US">
                <a:latin typeface="Courier New" pitchFamily="49" charset="0"/>
                <a:cs typeface="Courier New" pitchFamily="49" charset="0"/>
              </a:rPr>
              <a:t>  </a:t>
            </a:r>
            <a:r>
              <a:rPr lang="en-US" b="1">
                <a:latin typeface="Courier New" pitchFamily="49" charset="0"/>
                <a:cs typeface="Courier New" pitchFamily="49" charset="0"/>
              </a:rPr>
              <a:t>if</a:t>
            </a:r>
            <a:r>
              <a:rPr lang="en-US">
                <a:latin typeface="Courier New" pitchFamily="49" charset="0"/>
                <a:cs typeface="Courier New" pitchFamily="49" charset="0"/>
              </a:rPr>
              <a:t>(itr.first.epoch==eEpoch)          </a:t>
            </a:r>
            <a:r>
              <a:rPr lang="en-US" b="1">
                <a:latin typeface="Courier New" pitchFamily="49" charset="0"/>
                <a:cs typeface="Courier New" pitchFamily="49" charset="0"/>
              </a:rPr>
              <a:t>begin</a:t>
            </a:r>
            <a:endParaRPr lang="en-US">
              <a:latin typeface="Courier New" pitchFamily="49" charset="0"/>
              <a:cs typeface="Courier New" pitchFamily="49" charset="0"/>
            </a:endParaRPr>
          </a:p>
          <a:p>
            <a:pPr marL="342900" indent="-342900">
              <a:spcBef>
                <a:spcPct val="20000"/>
              </a:spcBef>
              <a:buClr>
                <a:schemeClr val="hlink"/>
              </a:buClr>
              <a:buSzPct val="110000"/>
            </a:pPr>
            <a:r>
              <a:rPr lang="en-US">
                <a:latin typeface="Courier New" pitchFamily="49" charset="0"/>
                <a:cs typeface="Courier New" pitchFamily="49" charset="0"/>
              </a:rPr>
              <a:t>    </a:t>
            </a:r>
            <a:r>
              <a:rPr lang="en-US" b="1">
                <a:latin typeface="Courier New" pitchFamily="49" charset="0"/>
                <a:cs typeface="Courier New" pitchFamily="49" charset="0"/>
              </a:rPr>
              <a:t>let</a:t>
            </a:r>
            <a:r>
              <a:rPr lang="en-US">
                <a:latin typeface="Courier New" pitchFamily="49" charset="0"/>
                <a:cs typeface="Courier New" pitchFamily="49" charset="0"/>
              </a:rPr>
              <a:t> eInst = execute(dInst, rVal1, rVal2,</a:t>
            </a:r>
          </a:p>
          <a:p>
            <a:pPr marL="342900" indent="-342900">
              <a:spcBef>
                <a:spcPct val="20000"/>
              </a:spcBef>
              <a:buClr>
                <a:schemeClr val="hlink"/>
              </a:buClr>
              <a:buSzPct val="110000"/>
            </a:pPr>
            <a:r>
              <a:rPr lang="en-US">
                <a:latin typeface="Courier New" pitchFamily="49" charset="0"/>
                <a:cs typeface="Courier New" pitchFamily="49" charset="0"/>
              </a:rPr>
              <a:t>                        itrpc</a:t>
            </a:r>
            <a:r>
              <a:rPr lang="en-US">
                <a:solidFill>
                  <a:srgbClr val="FF0000"/>
                </a:solidFill>
                <a:latin typeface="Courier New" pitchFamily="49" charset="0"/>
                <a:cs typeface="Courier New" pitchFamily="49" charset="0"/>
              </a:rPr>
              <a:t>, itrppc</a:t>
            </a:r>
            <a:r>
              <a:rPr lang="en-US">
                <a:latin typeface="Courier New"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a:latin typeface="Courier New" pitchFamily="49" charset="0"/>
                <a:cs typeface="Courier New" pitchFamily="49" charset="0"/>
              </a:rPr>
              <a:t>    </a:t>
            </a:r>
            <a:r>
              <a:rPr lang="en-US" b="1">
                <a:latin typeface="Courier New" pitchFamily="49" charset="0"/>
                <a:cs typeface="Courier New" pitchFamily="49" charset="0"/>
              </a:rPr>
              <a:t>let</a:t>
            </a:r>
            <a:r>
              <a:rPr lang="en-US">
                <a:latin typeface="Courier New" pitchFamily="49" charset="0"/>
                <a:cs typeface="Courier New" pitchFamily="49" charset="0"/>
              </a:rPr>
              <a:t> memData &lt;- dMemAction(eInst, dMem);</a:t>
            </a:r>
          </a:p>
          <a:p>
            <a:pPr marL="342900" indent="-342900">
              <a:buClr>
                <a:schemeClr val="hlink"/>
              </a:buClr>
              <a:buSzPct val="110000"/>
              <a:buFont typeface="Wingdings" pitchFamily="2" charset="2"/>
              <a:buNone/>
            </a:pPr>
            <a:r>
              <a:rPr lang="en-US">
                <a:latin typeface="Courier New" pitchFamily="49" charset="0"/>
                <a:cs typeface="Courier New" pitchFamily="49" charset="0"/>
              </a:rPr>
              <a:t>    regUpdate(eInst, memData, rf);</a:t>
            </a:r>
          </a:p>
          <a:p>
            <a:pPr marL="342900" indent="-342900">
              <a:buClr>
                <a:schemeClr val="hlink"/>
              </a:buClr>
              <a:buSzPct val="110000"/>
              <a:buFont typeface="Wingdings" pitchFamily="2" charset="2"/>
              <a:buNone/>
            </a:pPr>
            <a:r>
              <a:rPr lang="en-US" b="1">
                <a:latin typeface="Courier New" pitchFamily="49" charset="0"/>
                <a:cs typeface="Courier New" pitchFamily="49" charset="0"/>
              </a:rPr>
              <a:t>    if</a:t>
            </a:r>
            <a:r>
              <a:rPr lang="en-US">
                <a:latin typeface="Courier New" pitchFamily="49" charset="0"/>
                <a:cs typeface="Courier New" pitchFamily="49" charset="0"/>
              </a:rPr>
              <a:t>(eInst.misprediction) </a:t>
            </a:r>
            <a:r>
              <a:rPr lang="en-US" b="1">
                <a:latin typeface="Courier New" pitchFamily="49" charset="0"/>
                <a:cs typeface="Courier New" pitchFamily="49" charset="0"/>
              </a:rPr>
              <a:t>begin</a:t>
            </a:r>
          </a:p>
          <a:p>
            <a:pPr marL="342900" indent="-342900">
              <a:buClr>
                <a:schemeClr val="hlink"/>
              </a:buClr>
              <a:buSzPct val="110000"/>
              <a:buFont typeface="Wingdings" pitchFamily="2" charset="2"/>
              <a:buNone/>
            </a:pPr>
            <a:r>
              <a:rPr lang="en-US">
                <a:latin typeface="Courier New" pitchFamily="49" charset="0"/>
                <a:cs typeface="Courier New" pitchFamily="49" charset="0"/>
              </a:rPr>
              <a:t>      </a:t>
            </a:r>
            <a:r>
              <a:rPr lang="en-US" b="1">
                <a:latin typeface="Courier New" pitchFamily="49" charset="0"/>
                <a:cs typeface="Courier New" pitchFamily="49" charset="0"/>
              </a:rPr>
              <a:t>let</a:t>
            </a:r>
            <a:r>
              <a:rPr lang="en-US">
                <a:latin typeface="Courier New" pitchFamily="49" charset="0"/>
                <a:cs typeface="Courier New" pitchFamily="49" charset="0"/>
              </a:rPr>
              <a:t> nepoch = next(epoch);  eEpoch &lt;= nepoch; </a:t>
            </a:r>
          </a:p>
          <a:p>
            <a:pPr marL="342900" indent="-342900">
              <a:buClr>
                <a:schemeClr val="hlink"/>
              </a:buClr>
              <a:buSzPct val="110000"/>
              <a:buFont typeface="Wingdings" pitchFamily="2" charset="2"/>
              <a:buNone/>
            </a:pPr>
            <a:r>
              <a:rPr lang="en-US">
                <a:latin typeface="Courier New" pitchFamily="49" charset="0"/>
                <a:cs typeface="Courier New" pitchFamily="49" charset="0"/>
              </a:rPr>
              <a:t>      nextPC.enq(TypeNextPCE{npc: itrpc,</a:t>
            </a:r>
          </a:p>
          <a:p>
            <a:pPr marL="342900" indent="-342900">
              <a:buClr>
                <a:schemeClr val="hlink"/>
              </a:buClr>
              <a:buSzPct val="110000"/>
              <a:buFont typeface="Wingdings" pitchFamily="2" charset="2"/>
              <a:buNone/>
            </a:pPr>
            <a:r>
              <a:rPr lang="en-US">
                <a:latin typeface="Courier New" pitchFamily="49" charset="0"/>
                <a:cs typeface="Courier New" pitchFamily="49" charset="0"/>
              </a:rPr>
              <a:t>        </a:t>
            </a:r>
            <a:r>
              <a:rPr lang="en-US">
                <a:solidFill>
                  <a:srgbClr val="FF0000"/>
                </a:solidFill>
                <a:latin typeface="Courier New" pitchFamily="49" charset="0"/>
                <a:cs typeface="Courier New" pitchFamily="49" charset="0"/>
              </a:rPr>
              <a:t>nppc: eInst.brTaken ? eInst.addr : itrpc+4,</a:t>
            </a:r>
          </a:p>
          <a:p>
            <a:pPr marL="342900" indent="-342900">
              <a:buClr>
                <a:schemeClr val="hlink"/>
              </a:buClr>
              <a:buSzPct val="110000"/>
              <a:buFont typeface="Wingdings" pitchFamily="2" charset="2"/>
              <a:buNone/>
            </a:pPr>
            <a:r>
              <a:rPr lang="en-US">
                <a:latin typeface="Courier New" pitchFamily="49" charset="0"/>
                <a:cs typeface="Courier New" pitchFamily="49" charset="0"/>
              </a:rPr>
              <a:t>        nepoch:nepoch});    </a:t>
            </a:r>
            <a:r>
              <a:rPr lang="en-US" b="1">
                <a:latin typeface="Courier New" pitchFamily="49" charset="0"/>
                <a:cs typeface="Courier New" pitchFamily="49" charset="0"/>
              </a:rPr>
              <a:t>end        end</a:t>
            </a:r>
          </a:p>
          <a:p>
            <a:pPr marL="342900" indent="-342900">
              <a:lnSpc>
                <a:spcPct val="90000"/>
              </a:lnSpc>
              <a:spcBef>
                <a:spcPct val="20000"/>
              </a:spcBef>
              <a:buClr>
                <a:schemeClr val="hlink"/>
              </a:buClr>
              <a:buSzPct val="110000"/>
              <a:buFont typeface="Wingdings" pitchFamily="2" charset="2"/>
              <a:buNone/>
            </a:pPr>
            <a:r>
              <a:rPr lang="en-US" b="1">
                <a:latin typeface="Courier New" pitchFamily="49" charset="0"/>
                <a:cs typeface="Courier New" pitchFamily="49" charset="0"/>
              </a:rPr>
              <a:t>  </a:t>
            </a:r>
            <a:r>
              <a:rPr lang="en-US">
                <a:latin typeface="Courier New" pitchFamily="49" charset="0"/>
                <a:cs typeface="Courier New" pitchFamily="49" charset="0"/>
              </a:rPr>
              <a:t>itr.deq;</a:t>
            </a:r>
          </a:p>
          <a:p>
            <a:pPr marL="342900" indent="-342900">
              <a:lnSpc>
                <a:spcPct val="90000"/>
              </a:lnSpc>
              <a:spcBef>
                <a:spcPct val="20000"/>
              </a:spcBef>
              <a:buClr>
                <a:schemeClr val="hlink"/>
              </a:buClr>
              <a:buSzPct val="110000"/>
              <a:buFont typeface="Wingdings" pitchFamily="2" charset="2"/>
              <a:buNone/>
            </a:pPr>
            <a:r>
              <a:rPr lang="en-US" b="1">
                <a:latin typeface="Courier New" pitchFamily="49" charset="0"/>
                <a:cs typeface="Courier New" pitchFamily="49" charset="0"/>
              </a:rPr>
              <a:t>endrule  endmodule</a:t>
            </a:r>
          </a:p>
        </p:txBody>
      </p:sp>
      <p:sp>
        <p:nvSpPr>
          <p:cNvPr id="41987" name="Rectangle 3" descr="Rectangle: Click to edit Master text styles&#10;Second level&#10;Third level&#10;Fourth level&#10;Fifth level"/>
          <p:cNvSpPr txBox="1">
            <a:spLocks noChangeArrowheads="1"/>
          </p:cNvSpPr>
          <p:nvPr/>
        </p:nvSpPr>
        <p:spPr bwMode="auto">
          <a:xfrm>
            <a:off x="615950" y="1530350"/>
            <a:ext cx="8256588" cy="5083175"/>
          </a:xfrm>
          <a:prstGeom prst="rect">
            <a:avLst/>
          </a:prstGeom>
          <a:noFill/>
          <a:ln w="9525">
            <a:noFill/>
            <a:miter lim="800000"/>
            <a:headEnd/>
            <a:tailEnd/>
          </a:ln>
        </p:spPr>
        <p:txBody>
          <a:bodyPr/>
          <a:lstStyle/>
          <a:p>
            <a:pPr marL="342900" indent="-342900">
              <a:lnSpc>
                <a:spcPct val="90000"/>
              </a:lnSpc>
              <a:spcBef>
                <a:spcPct val="20000"/>
              </a:spcBef>
              <a:buClr>
                <a:schemeClr val="hlink"/>
              </a:buClr>
              <a:buSzPct val="110000"/>
              <a:buFont typeface="Wingdings" pitchFamily="2" charset="2"/>
              <a:buNone/>
            </a:pPr>
            <a:endParaRPr lang="en-US" sz="1600">
              <a:latin typeface="Courier New" pitchFamily="49" charset="0"/>
              <a:cs typeface="Courier New" pitchFamily="49" charset="0"/>
            </a:endParaRPr>
          </a:p>
        </p:txBody>
      </p:sp>
      <p:sp>
        <p:nvSpPr>
          <p:cNvPr id="9" name="Date Placeholder 8"/>
          <p:cNvSpPr>
            <a:spLocks noGrp="1"/>
          </p:cNvSpPr>
          <p:nvPr>
            <p:ph type="dt" sz="half" idx="10"/>
          </p:nvPr>
        </p:nvSpPr>
        <p:spPr/>
        <p:txBody>
          <a:bodyPr/>
          <a:lstStyle/>
          <a:p>
            <a:pPr>
              <a:defRPr/>
            </a:pPr>
            <a:r>
              <a:rPr lang="en-US" altLang="zh-CN" smtClean="0"/>
              <a:t>1/11/2013</a:t>
            </a:r>
            <a:endParaRPr lang="en-US" dirty="0"/>
          </a:p>
        </p:txBody>
      </p:sp>
      <p:sp>
        <p:nvSpPr>
          <p:cNvPr id="10" name="Slide Number Placeholder 9"/>
          <p:cNvSpPr>
            <a:spLocks noGrp="1"/>
          </p:cNvSpPr>
          <p:nvPr>
            <p:ph type="sldNum" sz="quarter" idx="11"/>
          </p:nvPr>
        </p:nvSpPr>
        <p:spPr/>
        <p:txBody>
          <a:bodyPr/>
          <a:lstStyle/>
          <a:p>
            <a:pPr>
              <a:defRPr/>
            </a:pPr>
            <a:fld id="{BE49CFAA-92BB-45AE-A2AC-2CF4188AC6C8}" type="slidenum">
              <a:rPr lang="en-US" smtClean="0"/>
              <a:pPr>
                <a:defRPr/>
              </a:pPr>
              <a:t>24</a:t>
            </a:fld>
            <a:endParaRPr lang="en-US" dirty="0"/>
          </a:p>
        </p:txBody>
      </p:sp>
      <p:sp>
        <p:nvSpPr>
          <p:cNvPr id="11" name="Footer Placeholder 10"/>
          <p:cNvSpPr>
            <a:spLocks noGrp="1"/>
          </p:cNvSpPr>
          <p:nvPr>
            <p:ph type="ftr" sz="quarter" idx="12"/>
          </p:nvPr>
        </p:nvSpPr>
        <p:spPr/>
        <p:txBody>
          <a:bodyPr/>
          <a:lstStyle/>
          <a:p>
            <a:pPr>
              <a:defRPr/>
            </a:pPr>
            <a:r>
              <a:rPr lang="en-US" smtClean="0"/>
              <a:t>Bluespec at Beihang</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smtClean="0"/>
              <a:t>Execute Function</a:t>
            </a:r>
          </a:p>
        </p:txBody>
      </p:sp>
      <p:sp>
        <p:nvSpPr>
          <p:cNvPr id="44034" name="Rectangle 3" descr="Rectangle: Click to edit Master text styles&#10;Second level&#10;Third level&#10;Fourth level&#10;Fifth level"/>
          <p:cNvSpPr txBox="1">
            <a:spLocks noChangeArrowheads="1"/>
          </p:cNvSpPr>
          <p:nvPr/>
        </p:nvSpPr>
        <p:spPr bwMode="auto">
          <a:xfrm>
            <a:off x="604838" y="1509713"/>
            <a:ext cx="8539162" cy="5219700"/>
          </a:xfrm>
          <a:prstGeom prst="rect">
            <a:avLst/>
          </a:prstGeom>
          <a:noFill/>
          <a:ln w="9525">
            <a:noFill/>
            <a:miter lim="800000"/>
            <a:headEnd/>
            <a:tailEnd/>
          </a:ln>
        </p:spPr>
        <p:txBody>
          <a:bodyPr/>
          <a:lstStyle/>
          <a:p>
            <a:pPr indent="-342900">
              <a:buClr>
                <a:schemeClr val="hlink"/>
              </a:buClr>
              <a:buSzPct val="110000"/>
              <a:buFont typeface="Wingdings" pitchFamily="2" charset="2"/>
              <a:buNone/>
            </a:pPr>
            <a:r>
              <a:rPr lang="en-US" b="1">
                <a:latin typeface="Courier New" pitchFamily="49" charset="0"/>
                <a:cs typeface="Courier New" pitchFamily="49" charset="0"/>
              </a:rPr>
              <a:t>function</a:t>
            </a:r>
            <a:r>
              <a:rPr lang="en-US">
                <a:latin typeface="Courier New" pitchFamily="49" charset="0"/>
                <a:cs typeface="Courier New" pitchFamily="49" charset="0"/>
              </a:rPr>
              <a:t> ExecInst exec(DecodedInst dInst, Data rVal1,</a:t>
            </a:r>
          </a:p>
          <a:p>
            <a:pPr indent="-342900">
              <a:buClr>
                <a:schemeClr val="hlink"/>
              </a:buClr>
              <a:buSzPct val="110000"/>
              <a:buFont typeface="Wingdings" pitchFamily="2" charset="2"/>
              <a:buNone/>
            </a:pPr>
            <a:r>
              <a:rPr lang="en-US">
                <a:latin typeface="Courier New" pitchFamily="49" charset="0"/>
                <a:cs typeface="Courier New" pitchFamily="49" charset="0"/>
              </a:rPr>
              <a:t>                       Data rVal2, Addr pc,</a:t>
            </a:r>
            <a:r>
              <a:rPr lang="en-US">
                <a:solidFill>
                  <a:srgbClr val="FF0000"/>
                </a:solidFill>
                <a:latin typeface="Courier New" pitchFamily="49" charset="0"/>
                <a:cs typeface="Courier New" pitchFamily="49" charset="0"/>
              </a:rPr>
              <a:t> Addr ppc</a:t>
            </a:r>
            <a:r>
              <a:rPr lang="en-US">
                <a:latin typeface="Courier New" pitchFamily="49" charset="0"/>
                <a:cs typeface="Courier New" pitchFamily="49" charset="0"/>
              </a:rPr>
              <a:t>);</a:t>
            </a:r>
          </a:p>
          <a:p>
            <a:pPr indent="-342900">
              <a:buClr>
                <a:schemeClr val="hlink"/>
              </a:buClr>
              <a:buSzPct val="110000"/>
              <a:buFont typeface="Wingdings" pitchFamily="2" charset="2"/>
              <a:buNone/>
            </a:pPr>
            <a:r>
              <a:rPr lang="en-US">
                <a:latin typeface="Courier New" pitchFamily="49" charset="0"/>
                <a:cs typeface="Courier New" pitchFamily="49" charset="0"/>
              </a:rPr>
              <a:t>  ExecInst eInst = ?;</a:t>
            </a:r>
          </a:p>
          <a:p>
            <a:pPr indent="-342900">
              <a:buClr>
                <a:schemeClr val="hlink"/>
              </a:buClr>
              <a:buSzPct val="110000"/>
              <a:buFont typeface="Wingdings" pitchFamily="2" charset="2"/>
              <a:buNone/>
            </a:pPr>
            <a:endParaRPr lang="en-US">
              <a:latin typeface="Courier New" pitchFamily="49" charset="0"/>
              <a:cs typeface="Courier New" pitchFamily="49" charset="0"/>
            </a:endParaRPr>
          </a:p>
          <a:p>
            <a:pPr indent="-342900">
              <a:buClr>
                <a:schemeClr val="hlink"/>
              </a:buClr>
              <a:buSzPct val="110000"/>
              <a:buFont typeface="Wingdings" pitchFamily="2" charset="2"/>
              <a:buNone/>
            </a:pPr>
            <a:r>
              <a:rPr lang="en-US">
                <a:latin typeface="Courier New" pitchFamily="49" charset="0"/>
                <a:cs typeface="Courier New" pitchFamily="49" charset="0"/>
              </a:rPr>
              <a:t>  </a:t>
            </a:r>
            <a:r>
              <a:rPr lang="en-US" b="1">
                <a:latin typeface="Courier New" pitchFamily="49" charset="0"/>
                <a:cs typeface="Courier New" pitchFamily="49" charset="0"/>
              </a:rPr>
              <a:t>let</a:t>
            </a:r>
            <a:r>
              <a:rPr lang="en-US">
                <a:latin typeface="Courier New" pitchFamily="49" charset="0"/>
                <a:cs typeface="Courier New" pitchFamily="49" charset="0"/>
              </a:rPr>
              <a:t> aluVal2 = (dInst.immValid)? dInst.imm : rVal2</a:t>
            </a:r>
          </a:p>
          <a:p>
            <a:pPr indent="-342900">
              <a:buClr>
                <a:schemeClr val="hlink"/>
              </a:buClr>
              <a:buSzPct val="110000"/>
              <a:buFont typeface="Wingdings" pitchFamily="2" charset="2"/>
              <a:buNone/>
            </a:pPr>
            <a:r>
              <a:rPr lang="en-US">
                <a:latin typeface="Courier New" pitchFamily="49" charset="0"/>
                <a:cs typeface="Courier New" pitchFamily="49" charset="0"/>
              </a:rPr>
              <a:t>  </a:t>
            </a:r>
            <a:r>
              <a:rPr lang="en-US" b="1">
                <a:latin typeface="Courier New" pitchFamily="49" charset="0"/>
                <a:cs typeface="Courier New" pitchFamily="49" charset="0"/>
              </a:rPr>
              <a:t>let</a:t>
            </a:r>
            <a:r>
              <a:rPr lang="en-US">
                <a:latin typeface="Courier New" pitchFamily="49" charset="0"/>
                <a:cs typeface="Courier New" pitchFamily="49" charset="0"/>
              </a:rPr>
              <a:t> aluRes = alu(rVal1, aluVal2, dInst.aluFunc);</a:t>
            </a:r>
          </a:p>
          <a:p>
            <a:pPr indent="-342900">
              <a:buClr>
                <a:schemeClr val="hlink"/>
              </a:buClr>
              <a:buSzPct val="110000"/>
              <a:buFont typeface="Wingdings" pitchFamily="2" charset="2"/>
              <a:buNone/>
            </a:pPr>
            <a:r>
              <a:rPr lang="en-US" b="1">
                <a:latin typeface="Courier New" pitchFamily="49" charset="0"/>
                <a:cs typeface="Courier New" pitchFamily="49" charset="0"/>
              </a:rPr>
              <a:t>  let</a:t>
            </a:r>
            <a:r>
              <a:rPr lang="en-US">
                <a:latin typeface="Courier New" pitchFamily="49" charset="0"/>
                <a:cs typeface="Courier New" pitchFamily="49" charset="0"/>
              </a:rPr>
              <a:t> brAddr = brAddrCal(pc, rVal1, dInst.iType,</a:t>
            </a:r>
          </a:p>
          <a:p>
            <a:pPr indent="-342900">
              <a:buClr>
                <a:schemeClr val="hlink"/>
              </a:buClr>
              <a:buSzPct val="110000"/>
              <a:buFont typeface="Wingdings" pitchFamily="2" charset="2"/>
              <a:buNone/>
            </a:pPr>
            <a:r>
              <a:rPr lang="en-US">
                <a:latin typeface="Courier New" pitchFamily="49" charset="0"/>
                <a:cs typeface="Courier New" pitchFamily="49" charset="0"/>
              </a:rPr>
              <a:t>                         dInst.imm);</a:t>
            </a:r>
          </a:p>
          <a:p>
            <a:pPr indent="-342900">
              <a:buClr>
                <a:schemeClr val="hlink"/>
              </a:buClr>
              <a:buSzPct val="110000"/>
              <a:buFont typeface="Wingdings" pitchFamily="2" charset="2"/>
              <a:buNone/>
            </a:pPr>
            <a:r>
              <a:rPr lang="en-US">
                <a:latin typeface="Courier New" pitchFamily="49" charset="0"/>
                <a:cs typeface="Courier New" pitchFamily="49" charset="0"/>
              </a:rPr>
              <a:t>  eInst.itype = dInst.iType;</a:t>
            </a:r>
          </a:p>
          <a:p>
            <a:pPr indent="-342900">
              <a:buClr>
                <a:schemeClr val="hlink"/>
              </a:buClr>
              <a:buSzPct val="110000"/>
              <a:buFont typeface="Wingdings" pitchFamily="2" charset="2"/>
              <a:buNone/>
            </a:pPr>
            <a:r>
              <a:rPr lang="en-US">
                <a:latin typeface="Courier New" pitchFamily="49" charset="0"/>
                <a:cs typeface="Courier New" pitchFamily="49" charset="0"/>
              </a:rPr>
              <a:t>  eInst.addr = (memType(dInst.iType)? aluRes : brAddr;</a:t>
            </a:r>
          </a:p>
          <a:p>
            <a:pPr indent="-342900">
              <a:buClr>
                <a:schemeClr val="hlink"/>
              </a:buClr>
              <a:buSzPct val="110000"/>
              <a:buFont typeface="Wingdings" pitchFamily="2" charset="2"/>
              <a:buNone/>
            </a:pPr>
            <a:r>
              <a:rPr lang="en-US">
                <a:latin typeface="Courier New" pitchFamily="49" charset="0"/>
                <a:cs typeface="Courier New" pitchFamily="49" charset="0"/>
              </a:rPr>
              <a:t>  eInst.data = dInst.iType==St ? rVal2 : aluRes;</a:t>
            </a:r>
          </a:p>
          <a:p>
            <a:pPr indent="-342900">
              <a:buClr>
                <a:schemeClr val="hlink"/>
              </a:buClr>
              <a:buSzPct val="110000"/>
              <a:buFont typeface="Wingdings" pitchFamily="2" charset="2"/>
              <a:buNone/>
            </a:pPr>
            <a:r>
              <a:rPr lang="en-US">
                <a:latin typeface="Courier New" pitchFamily="49" charset="0"/>
                <a:cs typeface="Courier New" pitchFamily="49" charset="0"/>
              </a:rPr>
              <a:t>  eInst.brTaken = aluBr(rVal1, aluVal2, dInst.brComp);</a:t>
            </a:r>
          </a:p>
          <a:p>
            <a:pPr indent="-342900">
              <a:buClr>
                <a:schemeClr val="hlink"/>
              </a:buClr>
              <a:buSzPct val="110000"/>
              <a:buFont typeface="Wingdings" pitchFamily="2" charset="2"/>
              <a:buNone/>
            </a:pPr>
            <a:r>
              <a:rPr lang="en-US">
                <a:solidFill>
                  <a:srgbClr val="FF0000"/>
                </a:solidFill>
                <a:latin typeface="Courier New" pitchFamily="49" charset="0"/>
                <a:cs typeface="Courier New" pitchFamily="49" charset="0"/>
              </a:rPr>
              <a:t>  eInst.misprediction = eInst.brTaken ? brAddr!=ppc :</a:t>
            </a:r>
          </a:p>
          <a:p>
            <a:pPr indent="-342900">
              <a:buClr>
                <a:schemeClr val="hlink"/>
              </a:buClr>
              <a:buSzPct val="110000"/>
              <a:buFont typeface="Wingdings" pitchFamily="2" charset="2"/>
              <a:buNone/>
            </a:pPr>
            <a:r>
              <a:rPr lang="en-US">
                <a:solidFill>
                  <a:srgbClr val="FF0000"/>
                </a:solidFill>
                <a:latin typeface="Courier New" pitchFamily="49" charset="0"/>
                <a:cs typeface="Courier New" pitchFamily="49" charset="0"/>
              </a:rPr>
              <a:t>                                        (pc+4)!=ppc;</a:t>
            </a:r>
          </a:p>
          <a:p>
            <a:pPr indent="-342900">
              <a:buClr>
                <a:schemeClr val="hlink"/>
              </a:buClr>
              <a:buSzPct val="110000"/>
              <a:buFont typeface="Wingdings" pitchFamily="2" charset="2"/>
              <a:buNone/>
            </a:pPr>
            <a:r>
              <a:rPr lang="en-US">
                <a:latin typeface="Courier New" pitchFamily="49" charset="0"/>
                <a:cs typeface="Courier New" pitchFamily="49" charset="0"/>
              </a:rPr>
              <a:t>  eInst.rDst = dInst.rDst;</a:t>
            </a:r>
          </a:p>
          <a:p>
            <a:pPr indent="-342900">
              <a:buClr>
                <a:schemeClr val="hlink"/>
              </a:buClr>
              <a:buSzPct val="110000"/>
              <a:buFont typeface="Wingdings" pitchFamily="2" charset="2"/>
              <a:buNone/>
            </a:pPr>
            <a:r>
              <a:rPr lang="en-US" b="1">
                <a:latin typeface="Courier New" pitchFamily="49" charset="0"/>
                <a:cs typeface="Courier New" pitchFamily="49" charset="0"/>
              </a:rPr>
              <a:t>  return</a:t>
            </a:r>
            <a:r>
              <a:rPr lang="en-US">
                <a:latin typeface="Courier New" pitchFamily="49" charset="0"/>
                <a:cs typeface="Courier New" pitchFamily="49" charset="0"/>
              </a:rPr>
              <a:t> eInst;</a:t>
            </a:r>
          </a:p>
          <a:p>
            <a:pPr indent="-342900">
              <a:buClr>
                <a:schemeClr val="hlink"/>
              </a:buClr>
              <a:buSzPct val="110000"/>
              <a:buFont typeface="Wingdings" pitchFamily="2" charset="2"/>
              <a:buNone/>
            </a:pPr>
            <a:r>
              <a:rPr lang="en-US" b="1">
                <a:latin typeface="Courier New" pitchFamily="49" charset="0"/>
                <a:cs typeface="Courier New" pitchFamily="49" charset="0"/>
              </a:rPr>
              <a:t>endfunction</a:t>
            </a:r>
          </a:p>
        </p:txBody>
      </p:sp>
      <p:sp>
        <p:nvSpPr>
          <p:cNvPr id="8" name="Date Placeholder 7"/>
          <p:cNvSpPr>
            <a:spLocks noGrp="1"/>
          </p:cNvSpPr>
          <p:nvPr>
            <p:ph type="dt" sz="half" idx="10"/>
          </p:nvPr>
        </p:nvSpPr>
        <p:spPr/>
        <p:txBody>
          <a:bodyPr/>
          <a:lstStyle/>
          <a:p>
            <a:pPr>
              <a:defRPr/>
            </a:pPr>
            <a:r>
              <a:rPr lang="en-US" altLang="zh-CN" smtClean="0"/>
              <a:t>1/11/2013</a:t>
            </a:r>
            <a:endParaRPr lang="en-US" dirty="0"/>
          </a:p>
        </p:txBody>
      </p:sp>
      <p:sp>
        <p:nvSpPr>
          <p:cNvPr id="9" name="Slide Number Placeholder 8"/>
          <p:cNvSpPr>
            <a:spLocks noGrp="1"/>
          </p:cNvSpPr>
          <p:nvPr>
            <p:ph type="sldNum" sz="quarter" idx="11"/>
          </p:nvPr>
        </p:nvSpPr>
        <p:spPr/>
        <p:txBody>
          <a:bodyPr/>
          <a:lstStyle/>
          <a:p>
            <a:pPr>
              <a:defRPr/>
            </a:pPr>
            <a:fld id="{BE49CFAA-92BB-45AE-A2AC-2CF4188AC6C8}" type="slidenum">
              <a:rPr lang="en-US" smtClean="0"/>
              <a:pPr>
                <a:defRPr/>
              </a:pPr>
              <a:t>25</a:t>
            </a:fld>
            <a:endParaRPr lang="en-US" dirty="0"/>
          </a:p>
        </p:txBody>
      </p:sp>
      <p:sp>
        <p:nvSpPr>
          <p:cNvPr id="10" name="Footer Placeholder 9"/>
          <p:cNvSpPr>
            <a:spLocks noGrp="1"/>
          </p:cNvSpPr>
          <p:nvPr>
            <p:ph type="ftr" sz="quarter" idx="12"/>
          </p:nvPr>
        </p:nvSpPr>
        <p:spPr/>
        <p:txBody>
          <a:bodyPr/>
          <a:lstStyle/>
          <a:p>
            <a:pPr>
              <a:defRPr/>
            </a:pPr>
            <a:r>
              <a:rPr lang="en-US" smtClean="0"/>
              <a:t>Bluespec at Beihang</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4"/>
          <p:cNvSpPr>
            <a:spLocks noGrp="1" noChangeArrowheads="1"/>
          </p:cNvSpPr>
          <p:nvPr>
            <p:ph type="title" idx="4294967295"/>
          </p:nvPr>
        </p:nvSpPr>
        <p:spPr>
          <a:xfrm>
            <a:off x="609600" y="304800"/>
            <a:ext cx="8210550" cy="1143000"/>
          </a:xfrm>
        </p:spPr>
        <p:txBody>
          <a:bodyPr/>
          <a:lstStyle/>
          <a:p>
            <a:pPr eaLnBrk="1" hangingPunct="1"/>
            <a:r>
              <a:rPr lang="en-US" sz="4000" smtClean="0"/>
              <a:t>3-Stage pipeline – 1 predictor</a:t>
            </a:r>
          </a:p>
        </p:txBody>
      </p:sp>
      <p:sp>
        <p:nvSpPr>
          <p:cNvPr id="55298" name="Rectangle 17"/>
          <p:cNvSpPr>
            <a:spLocks noChangeArrowheads="1"/>
          </p:cNvSpPr>
          <p:nvPr/>
        </p:nvSpPr>
        <p:spPr bwMode="auto">
          <a:xfrm>
            <a:off x="741363" y="3297238"/>
            <a:ext cx="452437" cy="944562"/>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defRPr/>
            </a:pPr>
            <a:r>
              <a:rPr lang="en-US"/>
              <a:t>PC</a:t>
            </a:r>
          </a:p>
        </p:txBody>
      </p:sp>
      <p:sp>
        <p:nvSpPr>
          <p:cNvPr id="55299" name="Rectangle 17"/>
          <p:cNvSpPr>
            <a:spLocks noChangeArrowheads="1"/>
          </p:cNvSpPr>
          <p:nvPr/>
        </p:nvSpPr>
        <p:spPr bwMode="auto">
          <a:xfrm>
            <a:off x="1204913" y="4832350"/>
            <a:ext cx="1101725" cy="944563"/>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defRPr/>
            </a:pPr>
            <a:r>
              <a:rPr lang="en-US"/>
              <a:t>Inst</a:t>
            </a:r>
          </a:p>
          <a:p>
            <a:pPr algn="ctr">
              <a:lnSpc>
                <a:spcPct val="90000"/>
              </a:lnSpc>
              <a:spcBef>
                <a:spcPct val="25000"/>
              </a:spcBef>
              <a:buClr>
                <a:schemeClr val="bg1"/>
              </a:buClr>
              <a:buSzPct val="100000"/>
              <a:buFont typeface="Wingdings" pitchFamily="2" charset="2"/>
              <a:buNone/>
              <a:defRPr/>
            </a:pPr>
            <a:r>
              <a:rPr lang="en-US"/>
              <a:t>Memory</a:t>
            </a:r>
          </a:p>
        </p:txBody>
      </p:sp>
      <p:sp>
        <p:nvSpPr>
          <p:cNvPr id="8196" name="Rectangle 17"/>
          <p:cNvSpPr>
            <a:spLocks noChangeArrowheads="1"/>
          </p:cNvSpPr>
          <p:nvPr/>
        </p:nvSpPr>
        <p:spPr bwMode="auto">
          <a:xfrm>
            <a:off x="3133725" y="3306763"/>
            <a:ext cx="1101725" cy="944562"/>
          </a:xfrm>
          <a:prstGeom prst="rect">
            <a:avLst/>
          </a:prstGeom>
          <a:no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a:t>Decode</a:t>
            </a:r>
          </a:p>
        </p:txBody>
      </p:sp>
      <p:sp>
        <p:nvSpPr>
          <p:cNvPr id="55301" name="Rectangle 17"/>
          <p:cNvSpPr>
            <a:spLocks noChangeArrowheads="1"/>
          </p:cNvSpPr>
          <p:nvPr/>
        </p:nvSpPr>
        <p:spPr bwMode="auto">
          <a:xfrm>
            <a:off x="4337050" y="1979613"/>
            <a:ext cx="4217988" cy="711200"/>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defRPr/>
            </a:pPr>
            <a:r>
              <a:rPr lang="en-US"/>
              <a:t>Register File</a:t>
            </a:r>
          </a:p>
        </p:txBody>
      </p:sp>
      <p:sp>
        <p:nvSpPr>
          <p:cNvPr id="8198" name="Rectangle 17"/>
          <p:cNvSpPr>
            <a:spLocks noChangeArrowheads="1"/>
          </p:cNvSpPr>
          <p:nvPr/>
        </p:nvSpPr>
        <p:spPr bwMode="auto">
          <a:xfrm>
            <a:off x="6348413" y="3300413"/>
            <a:ext cx="1101725" cy="944562"/>
          </a:xfrm>
          <a:prstGeom prst="rect">
            <a:avLst/>
          </a:prstGeom>
          <a:no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a:t>Execute</a:t>
            </a:r>
          </a:p>
        </p:txBody>
      </p:sp>
      <p:sp>
        <p:nvSpPr>
          <p:cNvPr id="55303" name="Rectangle 17"/>
          <p:cNvSpPr>
            <a:spLocks noChangeArrowheads="1"/>
          </p:cNvSpPr>
          <p:nvPr/>
        </p:nvSpPr>
        <p:spPr bwMode="auto">
          <a:xfrm>
            <a:off x="7446963" y="4803775"/>
            <a:ext cx="1101725" cy="944563"/>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defRPr/>
            </a:pPr>
            <a:r>
              <a:rPr lang="en-US"/>
              <a:t>Data</a:t>
            </a:r>
          </a:p>
          <a:p>
            <a:pPr algn="ctr">
              <a:lnSpc>
                <a:spcPct val="90000"/>
              </a:lnSpc>
              <a:spcBef>
                <a:spcPct val="25000"/>
              </a:spcBef>
              <a:buClr>
                <a:schemeClr val="bg1"/>
              </a:buClr>
              <a:buSzPct val="100000"/>
              <a:buFont typeface="Wingdings" pitchFamily="2" charset="2"/>
              <a:buNone/>
              <a:defRPr/>
            </a:pPr>
            <a:r>
              <a:rPr lang="en-US"/>
              <a:t>Memory</a:t>
            </a:r>
          </a:p>
        </p:txBody>
      </p:sp>
      <p:sp>
        <p:nvSpPr>
          <p:cNvPr id="8200" name="Line 8"/>
          <p:cNvSpPr>
            <a:spLocks noChangeShapeType="1"/>
          </p:cNvSpPr>
          <p:nvPr/>
        </p:nvSpPr>
        <p:spPr bwMode="auto">
          <a:xfrm flipV="1">
            <a:off x="4235450" y="4186238"/>
            <a:ext cx="1042988" cy="0"/>
          </a:xfrm>
          <a:prstGeom prst="line">
            <a:avLst/>
          </a:prstGeom>
          <a:noFill/>
          <a:ln w="25400">
            <a:solidFill>
              <a:schemeClr val="tx1"/>
            </a:solidFill>
            <a:round/>
            <a:headEnd/>
            <a:tailEnd type="triangle" w="lg" len="lg"/>
          </a:ln>
        </p:spPr>
        <p:txBody>
          <a:bodyPr/>
          <a:lstStyle/>
          <a:p>
            <a:endParaRPr lang="en-US"/>
          </a:p>
        </p:txBody>
      </p:sp>
      <p:sp>
        <p:nvSpPr>
          <p:cNvPr id="8201" name="Line 8"/>
          <p:cNvSpPr>
            <a:spLocks noChangeShapeType="1"/>
          </p:cNvSpPr>
          <p:nvPr/>
        </p:nvSpPr>
        <p:spPr bwMode="auto">
          <a:xfrm>
            <a:off x="4984750" y="3889375"/>
            <a:ext cx="292100" cy="0"/>
          </a:xfrm>
          <a:prstGeom prst="line">
            <a:avLst/>
          </a:prstGeom>
          <a:noFill/>
          <a:ln w="25400">
            <a:solidFill>
              <a:schemeClr val="tx1"/>
            </a:solidFill>
            <a:round/>
            <a:headEnd/>
            <a:tailEnd type="triangle" w="lg" len="lg"/>
          </a:ln>
        </p:spPr>
        <p:txBody>
          <a:bodyPr/>
          <a:lstStyle/>
          <a:p>
            <a:endParaRPr lang="en-US"/>
          </a:p>
        </p:txBody>
      </p:sp>
      <p:sp>
        <p:nvSpPr>
          <p:cNvPr id="8202" name="Line 8"/>
          <p:cNvSpPr>
            <a:spLocks noChangeShapeType="1"/>
          </p:cNvSpPr>
          <p:nvPr/>
        </p:nvSpPr>
        <p:spPr bwMode="auto">
          <a:xfrm>
            <a:off x="4826000" y="4037013"/>
            <a:ext cx="457200" cy="0"/>
          </a:xfrm>
          <a:prstGeom prst="line">
            <a:avLst/>
          </a:prstGeom>
          <a:noFill/>
          <a:ln w="25400">
            <a:solidFill>
              <a:schemeClr val="tx1"/>
            </a:solidFill>
            <a:round/>
            <a:headEnd/>
            <a:tailEnd type="triangle" w="lg" len="lg"/>
          </a:ln>
        </p:spPr>
        <p:txBody>
          <a:bodyPr/>
          <a:lstStyle/>
          <a:p>
            <a:endParaRPr lang="en-US"/>
          </a:p>
        </p:txBody>
      </p:sp>
      <p:sp>
        <p:nvSpPr>
          <p:cNvPr id="8203" name="Line 14"/>
          <p:cNvSpPr>
            <a:spLocks noChangeShapeType="1"/>
          </p:cNvSpPr>
          <p:nvPr/>
        </p:nvSpPr>
        <p:spPr bwMode="auto">
          <a:xfrm flipH="1" flipV="1">
            <a:off x="4984750" y="2674938"/>
            <a:ext cx="9525" cy="1206500"/>
          </a:xfrm>
          <a:prstGeom prst="line">
            <a:avLst/>
          </a:prstGeom>
          <a:noFill/>
          <a:ln w="25400">
            <a:solidFill>
              <a:schemeClr val="tx1"/>
            </a:solidFill>
            <a:round/>
            <a:headEnd/>
            <a:tailEnd/>
          </a:ln>
        </p:spPr>
        <p:txBody>
          <a:bodyPr/>
          <a:lstStyle/>
          <a:p>
            <a:endParaRPr lang="en-US"/>
          </a:p>
        </p:txBody>
      </p:sp>
      <p:sp>
        <p:nvSpPr>
          <p:cNvPr id="8204" name="Line 15"/>
          <p:cNvSpPr>
            <a:spLocks noChangeShapeType="1"/>
          </p:cNvSpPr>
          <p:nvPr/>
        </p:nvSpPr>
        <p:spPr bwMode="auto">
          <a:xfrm flipV="1">
            <a:off x="4816475" y="2693988"/>
            <a:ext cx="0" cy="1341437"/>
          </a:xfrm>
          <a:prstGeom prst="line">
            <a:avLst/>
          </a:prstGeom>
          <a:noFill/>
          <a:ln w="25400">
            <a:solidFill>
              <a:schemeClr val="tx1"/>
            </a:solidFill>
            <a:round/>
            <a:headEnd/>
            <a:tailEnd/>
          </a:ln>
        </p:spPr>
        <p:txBody>
          <a:bodyPr/>
          <a:lstStyle/>
          <a:p>
            <a:endParaRPr lang="en-US"/>
          </a:p>
        </p:txBody>
      </p:sp>
      <p:sp>
        <p:nvSpPr>
          <p:cNvPr id="8205" name="Line 8"/>
          <p:cNvSpPr>
            <a:spLocks noChangeShapeType="1"/>
          </p:cNvSpPr>
          <p:nvPr/>
        </p:nvSpPr>
        <p:spPr bwMode="auto">
          <a:xfrm rot="5400000">
            <a:off x="836612" y="4410076"/>
            <a:ext cx="841375" cy="0"/>
          </a:xfrm>
          <a:prstGeom prst="line">
            <a:avLst/>
          </a:prstGeom>
          <a:noFill/>
          <a:ln w="25400">
            <a:solidFill>
              <a:schemeClr val="tx1"/>
            </a:solidFill>
            <a:round/>
            <a:headEnd/>
            <a:tailEnd type="triangle" w="lg" len="lg"/>
          </a:ln>
        </p:spPr>
        <p:txBody>
          <a:bodyPr/>
          <a:lstStyle/>
          <a:p>
            <a:endParaRPr lang="en-US"/>
          </a:p>
        </p:txBody>
      </p:sp>
      <p:sp>
        <p:nvSpPr>
          <p:cNvPr id="8206" name="Line 8"/>
          <p:cNvSpPr>
            <a:spLocks noChangeShapeType="1"/>
          </p:cNvSpPr>
          <p:nvPr/>
        </p:nvSpPr>
        <p:spPr bwMode="auto">
          <a:xfrm rot="5400000">
            <a:off x="1920082" y="4493419"/>
            <a:ext cx="658812" cy="0"/>
          </a:xfrm>
          <a:prstGeom prst="line">
            <a:avLst/>
          </a:prstGeom>
          <a:noFill/>
          <a:ln w="25400">
            <a:solidFill>
              <a:schemeClr val="tx1"/>
            </a:solidFill>
            <a:round/>
            <a:headEnd/>
            <a:tailEnd type="none" w="lg" len="lg"/>
          </a:ln>
        </p:spPr>
        <p:txBody>
          <a:bodyPr/>
          <a:lstStyle/>
          <a:p>
            <a:endParaRPr lang="en-US"/>
          </a:p>
        </p:txBody>
      </p:sp>
      <p:sp>
        <p:nvSpPr>
          <p:cNvPr id="8207" name="Line 19"/>
          <p:cNvSpPr>
            <a:spLocks noChangeShapeType="1"/>
          </p:cNvSpPr>
          <p:nvPr/>
        </p:nvSpPr>
        <p:spPr bwMode="auto">
          <a:xfrm rot="16200000" flipV="1">
            <a:off x="2339182" y="4077493"/>
            <a:ext cx="0" cy="182563"/>
          </a:xfrm>
          <a:prstGeom prst="line">
            <a:avLst/>
          </a:prstGeom>
          <a:noFill/>
          <a:ln w="25400">
            <a:solidFill>
              <a:schemeClr val="tx1"/>
            </a:solidFill>
            <a:round/>
            <a:headEnd type="triangle" w="lg" len="lg"/>
            <a:tailEnd type="none" w="lg" len="lg"/>
          </a:ln>
        </p:spPr>
        <p:txBody>
          <a:bodyPr/>
          <a:lstStyle/>
          <a:p>
            <a:endParaRPr lang="en-US"/>
          </a:p>
        </p:txBody>
      </p:sp>
      <p:grpSp>
        <p:nvGrpSpPr>
          <p:cNvPr id="2" name="Group 20"/>
          <p:cNvGrpSpPr>
            <a:grpSpLocks/>
          </p:cNvGrpSpPr>
          <p:nvPr/>
        </p:nvGrpSpPr>
        <p:grpSpPr bwMode="auto">
          <a:xfrm>
            <a:off x="7439025" y="3956050"/>
            <a:ext cx="247650" cy="841375"/>
            <a:chOff x="1707" y="2541"/>
            <a:chExt cx="156" cy="530"/>
          </a:xfrm>
        </p:grpSpPr>
        <p:sp>
          <p:nvSpPr>
            <p:cNvPr id="8295" name="Line 8"/>
            <p:cNvSpPr>
              <a:spLocks noChangeShapeType="1"/>
            </p:cNvSpPr>
            <p:nvPr/>
          </p:nvSpPr>
          <p:spPr bwMode="auto">
            <a:xfrm rot="16200000" flipH="1">
              <a:off x="1598" y="2806"/>
              <a:ext cx="530" cy="0"/>
            </a:xfrm>
            <a:prstGeom prst="line">
              <a:avLst/>
            </a:prstGeom>
            <a:noFill/>
            <a:ln w="25400">
              <a:solidFill>
                <a:schemeClr val="tx1"/>
              </a:solidFill>
              <a:round/>
              <a:headEnd/>
              <a:tailEnd type="triangle" w="lg" len="lg"/>
            </a:ln>
          </p:spPr>
          <p:txBody>
            <a:bodyPr/>
            <a:lstStyle/>
            <a:p>
              <a:endParaRPr lang="en-US"/>
            </a:p>
          </p:txBody>
        </p:sp>
        <p:sp>
          <p:nvSpPr>
            <p:cNvPr id="8296" name="Line 22"/>
            <p:cNvSpPr>
              <a:spLocks noChangeShapeType="1"/>
            </p:cNvSpPr>
            <p:nvPr/>
          </p:nvSpPr>
          <p:spPr bwMode="auto">
            <a:xfrm rot="5400000" flipH="1" flipV="1">
              <a:off x="1785" y="2466"/>
              <a:ext cx="0" cy="155"/>
            </a:xfrm>
            <a:prstGeom prst="line">
              <a:avLst/>
            </a:prstGeom>
            <a:noFill/>
            <a:ln w="25400">
              <a:solidFill>
                <a:schemeClr val="tx1"/>
              </a:solidFill>
              <a:round/>
              <a:headEnd/>
              <a:tailEnd/>
            </a:ln>
          </p:spPr>
          <p:txBody>
            <a:bodyPr/>
            <a:lstStyle/>
            <a:p>
              <a:endParaRPr lang="en-US"/>
            </a:p>
          </p:txBody>
        </p:sp>
      </p:grpSp>
      <p:sp>
        <p:nvSpPr>
          <p:cNvPr id="8209" name="Line 8"/>
          <p:cNvSpPr>
            <a:spLocks noChangeShapeType="1"/>
          </p:cNvSpPr>
          <p:nvPr/>
        </p:nvSpPr>
        <p:spPr bwMode="auto">
          <a:xfrm flipH="1">
            <a:off x="4230688" y="3467100"/>
            <a:ext cx="292100" cy="0"/>
          </a:xfrm>
          <a:prstGeom prst="line">
            <a:avLst/>
          </a:prstGeom>
          <a:noFill/>
          <a:ln w="25400">
            <a:solidFill>
              <a:schemeClr val="tx1"/>
            </a:solidFill>
            <a:round/>
            <a:headEnd/>
            <a:tailEnd type="none" w="lg" len="lg"/>
          </a:ln>
        </p:spPr>
        <p:txBody>
          <a:bodyPr/>
          <a:lstStyle/>
          <a:p>
            <a:endParaRPr lang="en-US"/>
          </a:p>
        </p:txBody>
      </p:sp>
      <p:sp>
        <p:nvSpPr>
          <p:cNvPr id="8210" name="Line 8"/>
          <p:cNvSpPr>
            <a:spLocks noChangeShapeType="1"/>
          </p:cNvSpPr>
          <p:nvPr/>
        </p:nvSpPr>
        <p:spPr bwMode="auto">
          <a:xfrm flipH="1">
            <a:off x="4224338" y="3652838"/>
            <a:ext cx="457200" cy="0"/>
          </a:xfrm>
          <a:prstGeom prst="line">
            <a:avLst/>
          </a:prstGeom>
          <a:noFill/>
          <a:ln w="25400">
            <a:solidFill>
              <a:schemeClr val="tx1"/>
            </a:solidFill>
            <a:round/>
            <a:headEnd/>
            <a:tailEnd type="none" w="lg" len="lg"/>
          </a:ln>
        </p:spPr>
        <p:txBody>
          <a:bodyPr/>
          <a:lstStyle/>
          <a:p>
            <a:endParaRPr lang="en-US"/>
          </a:p>
        </p:txBody>
      </p:sp>
      <p:sp>
        <p:nvSpPr>
          <p:cNvPr id="8211" name="Line 27"/>
          <p:cNvSpPr>
            <a:spLocks noChangeShapeType="1"/>
          </p:cNvSpPr>
          <p:nvPr/>
        </p:nvSpPr>
        <p:spPr bwMode="auto">
          <a:xfrm flipH="1" flipV="1">
            <a:off x="4513263" y="2693988"/>
            <a:ext cx="0" cy="776287"/>
          </a:xfrm>
          <a:prstGeom prst="line">
            <a:avLst/>
          </a:prstGeom>
          <a:noFill/>
          <a:ln w="25400">
            <a:solidFill>
              <a:schemeClr val="tx1"/>
            </a:solidFill>
            <a:round/>
            <a:headEnd/>
            <a:tailEnd type="triangle" w="lg" len="lg"/>
          </a:ln>
        </p:spPr>
        <p:txBody>
          <a:bodyPr/>
          <a:lstStyle/>
          <a:p>
            <a:endParaRPr lang="en-US"/>
          </a:p>
        </p:txBody>
      </p:sp>
      <p:sp>
        <p:nvSpPr>
          <p:cNvPr id="8212" name="Line 28"/>
          <p:cNvSpPr>
            <a:spLocks noChangeShapeType="1"/>
          </p:cNvSpPr>
          <p:nvPr/>
        </p:nvSpPr>
        <p:spPr bwMode="auto">
          <a:xfrm flipH="1" flipV="1">
            <a:off x="4672013" y="2690813"/>
            <a:ext cx="0" cy="950912"/>
          </a:xfrm>
          <a:prstGeom prst="line">
            <a:avLst/>
          </a:prstGeom>
          <a:noFill/>
          <a:ln w="25400">
            <a:solidFill>
              <a:schemeClr val="tx1"/>
            </a:solidFill>
            <a:round/>
            <a:headEnd/>
            <a:tailEnd type="triangle" w="lg" len="lg"/>
          </a:ln>
        </p:spPr>
        <p:txBody>
          <a:bodyPr/>
          <a:lstStyle/>
          <a:p>
            <a:endParaRPr lang="en-US"/>
          </a:p>
        </p:txBody>
      </p:sp>
      <p:sp>
        <p:nvSpPr>
          <p:cNvPr id="8213" name="AutoShape 10"/>
          <p:cNvSpPr>
            <a:spLocks noChangeArrowheads="1"/>
          </p:cNvSpPr>
          <p:nvPr/>
        </p:nvSpPr>
        <p:spPr bwMode="auto">
          <a:xfrm rot="10800000" flipH="1">
            <a:off x="8047038" y="3019425"/>
            <a:ext cx="561975" cy="230188"/>
          </a:xfrm>
          <a:prstGeom prst="flowChartManualOperation">
            <a:avLst/>
          </a:prstGeom>
          <a:solidFill>
            <a:schemeClr val="bg1"/>
          </a:solidFill>
          <a:ln w="25400">
            <a:solidFill>
              <a:schemeClr val="tx1"/>
            </a:solidFill>
            <a:miter lim="800000"/>
            <a:headEnd/>
            <a:tailEnd/>
          </a:ln>
        </p:spPr>
        <p:txBody>
          <a:bodyPr rot="10800000" wrap="none" anchor="ctr"/>
          <a:lstStyle/>
          <a:p>
            <a:pPr algn="ctr">
              <a:lnSpc>
                <a:spcPct val="90000"/>
              </a:lnSpc>
              <a:spcBef>
                <a:spcPct val="25000"/>
              </a:spcBef>
              <a:buClr>
                <a:schemeClr val="bg1"/>
              </a:buClr>
              <a:buSzPct val="100000"/>
              <a:buFont typeface="Wingdings" pitchFamily="2" charset="2"/>
              <a:buNone/>
            </a:pPr>
            <a:endParaRPr lang="en-US" sz="900"/>
          </a:p>
        </p:txBody>
      </p:sp>
      <p:sp>
        <p:nvSpPr>
          <p:cNvPr id="8214" name="Line 30"/>
          <p:cNvSpPr>
            <a:spLocks noChangeShapeType="1"/>
          </p:cNvSpPr>
          <p:nvPr/>
        </p:nvSpPr>
        <p:spPr bwMode="auto">
          <a:xfrm flipH="1" flipV="1">
            <a:off x="8413750" y="3241675"/>
            <a:ext cx="0" cy="1554163"/>
          </a:xfrm>
          <a:prstGeom prst="line">
            <a:avLst/>
          </a:prstGeom>
          <a:noFill/>
          <a:ln w="25400">
            <a:solidFill>
              <a:schemeClr val="tx1"/>
            </a:solidFill>
            <a:round/>
            <a:headEnd/>
            <a:tailEnd type="triangle" w="lg" len="lg"/>
          </a:ln>
        </p:spPr>
        <p:txBody>
          <a:bodyPr/>
          <a:lstStyle/>
          <a:p>
            <a:endParaRPr lang="en-US"/>
          </a:p>
        </p:txBody>
      </p:sp>
      <p:sp>
        <p:nvSpPr>
          <p:cNvPr id="8215" name="Line 31"/>
          <p:cNvSpPr>
            <a:spLocks noChangeShapeType="1"/>
          </p:cNvSpPr>
          <p:nvPr/>
        </p:nvSpPr>
        <p:spPr bwMode="auto">
          <a:xfrm flipH="1" flipV="1">
            <a:off x="8328025" y="2687638"/>
            <a:ext cx="0" cy="320675"/>
          </a:xfrm>
          <a:prstGeom prst="line">
            <a:avLst/>
          </a:prstGeom>
          <a:noFill/>
          <a:ln w="25400">
            <a:solidFill>
              <a:schemeClr val="tx1"/>
            </a:solidFill>
            <a:round/>
            <a:headEnd/>
            <a:tailEnd type="triangle" w="lg" len="lg"/>
          </a:ln>
        </p:spPr>
        <p:txBody>
          <a:bodyPr/>
          <a:lstStyle/>
          <a:p>
            <a:endParaRPr lang="en-US"/>
          </a:p>
        </p:txBody>
      </p:sp>
      <p:sp>
        <p:nvSpPr>
          <p:cNvPr id="8216" name="Line 8"/>
          <p:cNvSpPr>
            <a:spLocks noChangeShapeType="1"/>
          </p:cNvSpPr>
          <p:nvPr/>
        </p:nvSpPr>
        <p:spPr bwMode="auto">
          <a:xfrm flipH="1">
            <a:off x="7453313" y="3654425"/>
            <a:ext cx="457200" cy="0"/>
          </a:xfrm>
          <a:prstGeom prst="line">
            <a:avLst/>
          </a:prstGeom>
          <a:noFill/>
          <a:ln w="25400">
            <a:solidFill>
              <a:schemeClr val="tx1"/>
            </a:solidFill>
            <a:round/>
            <a:headEnd/>
            <a:tailEnd type="none" w="lg" len="lg"/>
          </a:ln>
        </p:spPr>
        <p:txBody>
          <a:bodyPr/>
          <a:lstStyle/>
          <a:p>
            <a:endParaRPr lang="en-US"/>
          </a:p>
        </p:txBody>
      </p:sp>
      <p:sp>
        <p:nvSpPr>
          <p:cNvPr id="8217" name="Line 33"/>
          <p:cNvSpPr>
            <a:spLocks noChangeShapeType="1"/>
          </p:cNvSpPr>
          <p:nvPr/>
        </p:nvSpPr>
        <p:spPr bwMode="auto">
          <a:xfrm flipH="1" flipV="1">
            <a:off x="7900988" y="2692400"/>
            <a:ext cx="0" cy="950913"/>
          </a:xfrm>
          <a:prstGeom prst="line">
            <a:avLst/>
          </a:prstGeom>
          <a:noFill/>
          <a:ln w="25400">
            <a:solidFill>
              <a:schemeClr val="tx1"/>
            </a:solidFill>
            <a:round/>
            <a:headEnd/>
            <a:tailEnd type="triangle" w="lg" len="lg"/>
          </a:ln>
        </p:spPr>
        <p:txBody>
          <a:bodyPr/>
          <a:lstStyle/>
          <a:p>
            <a:endParaRPr lang="en-US"/>
          </a:p>
        </p:txBody>
      </p:sp>
      <p:sp>
        <p:nvSpPr>
          <p:cNvPr id="8218" name="Line 8"/>
          <p:cNvSpPr>
            <a:spLocks noChangeShapeType="1"/>
          </p:cNvSpPr>
          <p:nvPr/>
        </p:nvSpPr>
        <p:spPr bwMode="auto">
          <a:xfrm flipH="1">
            <a:off x="7440613" y="3814763"/>
            <a:ext cx="776287" cy="0"/>
          </a:xfrm>
          <a:prstGeom prst="line">
            <a:avLst/>
          </a:prstGeom>
          <a:noFill/>
          <a:ln w="25400">
            <a:solidFill>
              <a:schemeClr val="tx1"/>
            </a:solidFill>
            <a:round/>
            <a:headEnd/>
            <a:tailEnd type="none" w="lg" len="lg"/>
          </a:ln>
        </p:spPr>
        <p:txBody>
          <a:bodyPr/>
          <a:lstStyle/>
          <a:p>
            <a:endParaRPr lang="en-US"/>
          </a:p>
        </p:txBody>
      </p:sp>
      <p:sp>
        <p:nvSpPr>
          <p:cNvPr id="8219" name="Line 35"/>
          <p:cNvSpPr>
            <a:spLocks noChangeShapeType="1"/>
          </p:cNvSpPr>
          <p:nvPr/>
        </p:nvSpPr>
        <p:spPr bwMode="auto">
          <a:xfrm flipH="1" flipV="1">
            <a:off x="8208963" y="3255963"/>
            <a:ext cx="0" cy="557212"/>
          </a:xfrm>
          <a:prstGeom prst="line">
            <a:avLst/>
          </a:prstGeom>
          <a:noFill/>
          <a:ln w="25400">
            <a:solidFill>
              <a:schemeClr val="tx1"/>
            </a:solidFill>
            <a:round/>
            <a:headEnd/>
            <a:tailEnd type="triangle" w="lg" len="lg"/>
          </a:ln>
        </p:spPr>
        <p:txBody>
          <a:bodyPr/>
          <a:lstStyle/>
          <a:p>
            <a:endParaRPr lang="en-US"/>
          </a:p>
        </p:txBody>
      </p:sp>
      <p:sp>
        <p:nvSpPr>
          <p:cNvPr id="8220" name="AutoShape 10"/>
          <p:cNvSpPr>
            <a:spLocks noChangeArrowheads="1"/>
          </p:cNvSpPr>
          <p:nvPr/>
        </p:nvSpPr>
        <p:spPr bwMode="auto">
          <a:xfrm rot="-5400000" flipH="1" flipV="1">
            <a:off x="1216819" y="3299619"/>
            <a:ext cx="561975" cy="230187"/>
          </a:xfrm>
          <a:prstGeom prst="flowChartManualOperation">
            <a:avLst/>
          </a:prstGeom>
          <a:solidFill>
            <a:schemeClr val="bg1"/>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endParaRPr lang="en-US" sz="900"/>
          </a:p>
        </p:txBody>
      </p:sp>
      <p:sp>
        <p:nvSpPr>
          <p:cNvPr id="8221" name="Line 40"/>
          <p:cNvSpPr>
            <a:spLocks noChangeShapeType="1"/>
          </p:cNvSpPr>
          <p:nvPr/>
        </p:nvSpPr>
        <p:spPr bwMode="auto">
          <a:xfrm rot="16200000" flipH="1">
            <a:off x="1288257" y="3312318"/>
            <a:ext cx="0" cy="201613"/>
          </a:xfrm>
          <a:prstGeom prst="line">
            <a:avLst/>
          </a:prstGeom>
          <a:noFill/>
          <a:ln w="25400">
            <a:solidFill>
              <a:schemeClr val="tx1"/>
            </a:solidFill>
            <a:round/>
            <a:headEnd type="triangle" w="lg" len="lg"/>
            <a:tailEnd type="none" w="lg" len="lg"/>
          </a:ln>
        </p:spPr>
        <p:txBody>
          <a:bodyPr/>
          <a:lstStyle/>
          <a:p>
            <a:endParaRPr lang="en-US"/>
          </a:p>
        </p:txBody>
      </p:sp>
      <p:sp>
        <p:nvSpPr>
          <p:cNvPr id="8222" name="Line 41"/>
          <p:cNvSpPr>
            <a:spLocks noChangeShapeType="1"/>
          </p:cNvSpPr>
          <p:nvPr/>
        </p:nvSpPr>
        <p:spPr bwMode="auto">
          <a:xfrm rot="16200000" flipH="1">
            <a:off x="1894682" y="3293268"/>
            <a:ext cx="0" cy="544513"/>
          </a:xfrm>
          <a:prstGeom prst="line">
            <a:avLst/>
          </a:prstGeom>
          <a:noFill/>
          <a:ln w="25400">
            <a:solidFill>
              <a:schemeClr val="tx1"/>
            </a:solidFill>
            <a:round/>
            <a:headEnd type="triangle" w="lg" len="lg"/>
            <a:tailEnd type="none" w="lg" len="lg"/>
          </a:ln>
        </p:spPr>
        <p:txBody>
          <a:bodyPr/>
          <a:lstStyle/>
          <a:p>
            <a:endParaRPr lang="en-US"/>
          </a:p>
        </p:txBody>
      </p:sp>
      <p:sp>
        <p:nvSpPr>
          <p:cNvPr id="8223" name="Line 45"/>
          <p:cNvSpPr>
            <a:spLocks noChangeShapeType="1"/>
          </p:cNvSpPr>
          <p:nvPr/>
        </p:nvSpPr>
        <p:spPr bwMode="auto">
          <a:xfrm rot="16200000" flipH="1">
            <a:off x="1702594" y="3204369"/>
            <a:ext cx="0" cy="182562"/>
          </a:xfrm>
          <a:prstGeom prst="line">
            <a:avLst/>
          </a:prstGeom>
          <a:noFill/>
          <a:ln w="25400">
            <a:solidFill>
              <a:schemeClr val="tx1"/>
            </a:solidFill>
            <a:round/>
            <a:headEnd type="triangle" w="lg" len="lg"/>
            <a:tailEnd type="none" w="lg" len="lg"/>
          </a:ln>
        </p:spPr>
        <p:txBody>
          <a:bodyPr/>
          <a:lstStyle/>
          <a:p>
            <a:endParaRPr lang="en-US"/>
          </a:p>
        </p:txBody>
      </p:sp>
      <p:sp>
        <p:nvSpPr>
          <p:cNvPr id="8224" name="Line 46"/>
          <p:cNvSpPr>
            <a:spLocks noChangeShapeType="1"/>
          </p:cNvSpPr>
          <p:nvPr/>
        </p:nvSpPr>
        <p:spPr bwMode="auto">
          <a:xfrm flipH="1" flipV="1">
            <a:off x="1800225" y="3003550"/>
            <a:ext cx="0" cy="311150"/>
          </a:xfrm>
          <a:prstGeom prst="line">
            <a:avLst/>
          </a:prstGeom>
          <a:noFill/>
          <a:ln w="25400">
            <a:solidFill>
              <a:schemeClr val="tx1"/>
            </a:solidFill>
            <a:round/>
            <a:headEnd/>
            <a:tailEnd type="none" w="lg" len="lg"/>
          </a:ln>
        </p:spPr>
        <p:txBody>
          <a:bodyPr/>
          <a:lstStyle/>
          <a:p>
            <a:endParaRPr lang="en-US"/>
          </a:p>
        </p:txBody>
      </p:sp>
      <p:sp>
        <p:nvSpPr>
          <p:cNvPr id="8225" name="Line 8"/>
          <p:cNvSpPr>
            <a:spLocks noChangeShapeType="1"/>
          </p:cNvSpPr>
          <p:nvPr/>
        </p:nvSpPr>
        <p:spPr bwMode="auto">
          <a:xfrm>
            <a:off x="5735638" y="4060825"/>
            <a:ext cx="628650" cy="0"/>
          </a:xfrm>
          <a:prstGeom prst="line">
            <a:avLst/>
          </a:prstGeom>
          <a:noFill/>
          <a:ln w="25400">
            <a:solidFill>
              <a:schemeClr val="tx1"/>
            </a:solidFill>
            <a:round/>
            <a:headEnd/>
            <a:tailEnd type="triangle" w="lg" len="lg"/>
          </a:ln>
        </p:spPr>
        <p:txBody>
          <a:bodyPr/>
          <a:lstStyle/>
          <a:p>
            <a:endParaRPr lang="en-US"/>
          </a:p>
        </p:txBody>
      </p:sp>
      <p:sp>
        <p:nvSpPr>
          <p:cNvPr id="8226" name="AutoShape 52"/>
          <p:cNvSpPr>
            <a:spLocks noChangeArrowheads="1"/>
          </p:cNvSpPr>
          <p:nvPr/>
        </p:nvSpPr>
        <p:spPr bwMode="auto">
          <a:xfrm>
            <a:off x="835025" y="4075113"/>
            <a:ext cx="255588" cy="161925"/>
          </a:xfrm>
          <a:prstGeom prst="triangle">
            <a:avLst>
              <a:gd name="adj" fmla="val 50000"/>
            </a:avLst>
          </a:prstGeom>
          <a:noFill/>
          <a:ln w="25400">
            <a:solidFill>
              <a:schemeClr val="tx1"/>
            </a:solidFill>
            <a:miter lim="800000"/>
            <a:headEnd/>
            <a:tailEnd/>
          </a:ln>
        </p:spPr>
        <p:txBody>
          <a:bodyPr wrap="none" anchor="ctr"/>
          <a:lstStyle/>
          <a:p>
            <a:pPr>
              <a:lnSpc>
                <a:spcPct val="90000"/>
              </a:lnSpc>
              <a:spcBef>
                <a:spcPct val="25000"/>
              </a:spcBef>
              <a:buClr>
                <a:schemeClr val="bg1"/>
              </a:buClr>
              <a:buSzPct val="100000"/>
              <a:buFont typeface="Wingdings" pitchFamily="2" charset="2"/>
              <a:buNone/>
            </a:pPr>
            <a:endParaRPr lang="en-US"/>
          </a:p>
        </p:txBody>
      </p:sp>
      <p:grpSp>
        <p:nvGrpSpPr>
          <p:cNvPr id="3" name="Group 38"/>
          <p:cNvGrpSpPr>
            <a:grpSpLocks/>
          </p:cNvGrpSpPr>
          <p:nvPr/>
        </p:nvGrpSpPr>
        <p:grpSpPr bwMode="auto">
          <a:xfrm>
            <a:off x="5281613" y="3792538"/>
            <a:ext cx="452437" cy="933450"/>
            <a:chOff x="135" y="3229"/>
            <a:chExt cx="285" cy="588"/>
          </a:xfrm>
        </p:grpSpPr>
        <p:sp>
          <p:nvSpPr>
            <p:cNvPr id="8293" name="Rectangle 17"/>
            <p:cNvSpPr>
              <a:spLocks noChangeArrowheads="1"/>
            </p:cNvSpPr>
            <p:nvPr/>
          </p:nvSpPr>
          <p:spPr bwMode="auto">
            <a:xfrm>
              <a:off x="135" y="3229"/>
              <a:ext cx="285" cy="588"/>
            </a:xfrm>
            <a:prstGeom prst="rect">
              <a:avLst/>
            </a:prstGeom>
            <a:solidFill>
              <a:srgbClr val="FFC000"/>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600"/>
                <a:t>itr</a:t>
              </a:r>
            </a:p>
          </p:txBody>
        </p:sp>
        <p:sp>
          <p:nvSpPr>
            <p:cNvPr id="8294" name="AutoShape 53"/>
            <p:cNvSpPr>
              <a:spLocks noChangeArrowheads="1"/>
            </p:cNvSpPr>
            <p:nvPr/>
          </p:nvSpPr>
          <p:spPr bwMode="auto">
            <a:xfrm>
              <a:off x="202" y="3710"/>
              <a:ext cx="161" cy="102"/>
            </a:xfrm>
            <a:prstGeom prst="triangle">
              <a:avLst>
                <a:gd name="adj" fmla="val 50000"/>
              </a:avLst>
            </a:prstGeom>
            <a:noFill/>
            <a:ln w="25400">
              <a:solidFill>
                <a:schemeClr val="tx1"/>
              </a:solidFill>
              <a:miter lim="800000"/>
              <a:headEnd/>
              <a:tailEnd/>
            </a:ln>
          </p:spPr>
          <p:txBody>
            <a:bodyPr wrap="none" anchor="ctr"/>
            <a:lstStyle/>
            <a:p>
              <a:pPr>
                <a:lnSpc>
                  <a:spcPct val="90000"/>
                </a:lnSpc>
                <a:spcBef>
                  <a:spcPct val="25000"/>
                </a:spcBef>
                <a:buClr>
                  <a:schemeClr val="bg1"/>
                </a:buClr>
                <a:buSzPct val="100000"/>
                <a:buFont typeface="Wingdings" pitchFamily="2" charset="2"/>
                <a:buNone/>
              </a:pPr>
              <a:endParaRPr lang="en-US"/>
            </a:p>
          </p:txBody>
        </p:sp>
      </p:grpSp>
      <p:grpSp>
        <p:nvGrpSpPr>
          <p:cNvPr id="4" name="Group 20"/>
          <p:cNvGrpSpPr>
            <a:grpSpLocks/>
          </p:cNvGrpSpPr>
          <p:nvPr/>
        </p:nvGrpSpPr>
        <p:grpSpPr bwMode="auto">
          <a:xfrm rot="5400000" flipH="1">
            <a:off x="1304925" y="2511425"/>
            <a:ext cx="395288" cy="598488"/>
            <a:chOff x="1707" y="2541"/>
            <a:chExt cx="156" cy="530"/>
          </a:xfrm>
        </p:grpSpPr>
        <p:sp>
          <p:nvSpPr>
            <p:cNvPr id="8291" name="Line 8"/>
            <p:cNvSpPr>
              <a:spLocks noChangeShapeType="1"/>
            </p:cNvSpPr>
            <p:nvPr/>
          </p:nvSpPr>
          <p:spPr bwMode="auto">
            <a:xfrm rot="16200000" flipH="1">
              <a:off x="1598" y="2806"/>
              <a:ext cx="530" cy="0"/>
            </a:xfrm>
            <a:prstGeom prst="line">
              <a:avLst/>
            </a:prstGeom>
            <a:noFill/>
            <a:ln w="25400">
              <a:solidFill>
                <a:schemeClr val="tx1"/>
              </a:solidFill>
              <a:round/>
              <a:headEnd/>
              <a:tailEnd type="triangle" w="lg" len="lg"/>
            </a:ln>
          </p:spPr>
          <p:txBody>
            <a:bodyPr/>
            <a:lstStyle/>
            <a:p>
              <a:endParaRPr lang="en-US"/>
            </a:p>
          </p:txBody>
        </p:sp>
        <p:sp>
          <p:nvSpPr>
            <p:cNvPr id="8292" name="Line 22"/>
            <p:cNvSpPr>
              <a:spLocks noChangeShapeType="1"/>
            </p:cNvSpPr>
            <p:nvPr/>
          </p:nvSpPr>
          <p:spPr bwMode="auto">
            <a:xfrm rot="5400000" flipH="1" flipV="1">
              <a:off x="1785" y="2466"/>
              <a:ext cx="0" cy="155"/>
            </a:xfrm>
            <a:prstGeom prst="line">
              <a:avLst/>
            </a:prstGeom>
            <a:noFill/>
            <a:ln w="25400">
              <a:solidFill>
                <a:schemeClr val="tx1"/>
              </a:solidFill>
              <a:round/>
              <a:headEnd/>
              <a:tailEnd/>
            </a:ln>
          </p:spPr>
          <p:txBody>
            <a:bodyPr/>
            <a:lstStyle/>
            <a:p>
              <a:endParaRPr lang="en-US"/>
            </a:p>
          </p:txBody>
        </p:sp>
      </p:grpSp>
      <p:grpSp>
        <p:nvGrpSpPr>
          <p:cNvPr id="5" name="Group 44"/>
          <p:cNvGrpSpPr>
            <a:grpSpLocks/>
          </p:cNvGrpSpPr>
          <p:nvPr/>
        </p:nvGrpSpPr>
        <p:grpSpPr bwMode="auto">
          <a:xfrm>
            <a:off x="5275263" y="2767013"/>
            <a:ext cx="452437" cy="933450"/>
            <a:chOff x="137" y="2595"/>
            <a:chExt cx="285" cy="588"/>
          </a:xfrm>
        </p:grpSpPr>
        <p:sp>
          <p:nvSpPr>
            <p:cNvPr id="8289" name="Rectangle 17"/>
            <p:cNvSpPr>
              <a:spLocks noChangeArrowheads="1"/>
            </p:cNvSpPr>
            <p:nvPr/>
          </p:nvSpPr>
          <p:spPr bwMode="auto">
            <a:xfrm flipV="1">
              <a:off x="137" y="2595"/>
              <a:ext cx="285" cy="588"/>
            </a:xfrm>
            <a:prstGeom prst="rect">
              <a:avLst/>
            </a:prstGeom>
            <a:solidFill>
              <a:srgbClr val="FFC000"/>
            </a:solidFill>
            <a:ln w="25400">
              <a:solidFill>
                <a:schemeClr val="tx1"/>
              </a:solidFill>
              <a:miter lim="800000"/>
              <a:headEnd/>
              <a:tailEnd/>
            </a:ln>
          </p:spPr>
          <p:txBody>
            <a:bodyPr vert="eaVert" wrap="none" anchor="ctr"/>
            <a:lstStyle/>
            <a:p>
              <a:pPr algn="ctr">
                <a:lnSpc>
                  <a:spcPct val="90000"/>
                </a:lnSpc>
                <a:spcBef>
                  <a:spcPct val="25000"/>
                </a:spcBef>
                <a:buClr>
                  <a:schemeClr val="bg1"/>
                </a:buClr>
                <a:buSzPct val="100000"/>
                <a:buFont typeface="Wingdings" pitchFamily="2" charset="2"/>
                <a:buNone/>
              </a:pPr>
              <a:r>
                <a:rPr lang="en-US" sz="1400"/>
                <a:t>  nextPC</a:t>
              </a:r>
            </a:p>
          </p:txBody>
        </p:sp>
        <p:sp>
          <p:nvSpPr>
            <p:cNvPr id="8290" name="AutoShape 53"/>
            <p:cNvSpPr>
              <a:spLocks noChangeArrowheads="1"/>
            </p:cNvSpPr>
            <p:nvPr/>
          </p:nvSpPr>
          <p:spPr bwMode="auto">
            <a:xfrm>
              <a:off x="204" y="3069"/>
              <a:ext cx="161" cy="102"/>
            </a:xfrm>
            <a:prstGeom prst="triangle">
              <a:avLst>
                <a:gd name="adj" fmla="val 50000"/>
              </a:avLst>
            </a:prstGeom>
            <a:noFill/>
            <a:ln w="25400">
              <a:solidFill>
                <a:schemeClr val="tx1"/>
              </a:solidFill>
              <a:miter lim="800000"/>
              <a:headEnd/>
              <a:tailEnd/>
            </a:ln>
          </p:spPr>
          <p:txBody>
            <a:bodyPr wrap="none" anchor="ctr"/>
            <a:lstStyle/>
            <a:p>
              <a:pPr>
                <a:lnSpc>
                  <a:spcPct val="90000"/>
                </a:lnSpc>
                <a:spcBef>
                  <a:spcPct val="25000"/>
                </a:spcBef>
                <a:buClr>
                  <a:schemeClr val="bg1"/>
                </a:buClr>
                <a:buSzPct val="100000"/>
                <a:buFont typeface="Wingdings" pitchFamily="2" charset="2"/>
                <a:buNone/>
              </a:pPr>
              <a:endParaRPr lang="en-US"/>
            </a:p>
          </p:txBody>
        </p:sp>
      </p:grpSp>
      <p:grpSp>
        <p:nvGrpSpPr>
          <p:cNvPr id="6" name="Group 47"/>
          <p:cNvGrpSpPr>
            <a:grpSpLocks/>
          </p:cNvGrpSpPr>
          <p:nvPr/>
        </p:nvGrpSpPr>
        <p:grpSpPr bwMode="auto">
          <a:xfrm>
            <a:off x="860425" y="1992313"/>
            <a:ext cx="338138" cy="944562"/>
            <a:chOff x="680" y="1285"/>
            <a:chExt cx="285" cy="595"/>
          </a:xfrm>
        </p:grpSpPr>
        <p:sp>
          <p:nvSpPr>
            <p:cNvPr id="8287" name="Rectangle 17"/>
            <p:cNvSpPr>
              <a:spLocks noChangeArrowheads="1"/>
            </p:cNvSpPr>
            <p:nvPr/>
          </p:nvSpPr>
          <p:spPr bwMode="auto">
            <a:xfrm flipV="1">
              <a:off x="680" y="1285"/>
              <a:ext cx="285" cy="595"/>
            </a:xfrm>
            <a:prstGeom prst="rect">
              <a:avLst/>
            </a:prstGeom>
            <a:solidFill>
              <a:srgbClr val="FFC000"/>
            </a:solidFill>
            <a:ln w="25400">
              <a:solidFill>
                <a:schemeClr val="tx1"/>
              </a:solidFill>
              <a:miter lim="800000"/>
              <a:headEnd/>
              <a:tailEnd/>
            </a:ln>
          </p:spPr>
          <p:txBody>
            <a:bodyPr vert="eaVert" wrap="none" anchor="ctr"/>
            <a:lstStyle/>
            <a:p>
              <a:pPr algn="ctr">
                <a:lnSpc>
                  <a:spcPct val="90000"/>
                </a:lnSpc>
                <a:spcBef>
                  <a:spcPct val="25000"/>
                </a:spcBef>
                <a:buClr>
                  <a:schemeClr val="bg1"/>
                </a:buClr>
                <a:buSzPct val="100000"/>
                <a:buFont typeface="Wingdings" pitchFamily="2" charset="2"/>
                <a:buNone/>
              </a:pPr>
              <a:r>
                <a:rPr lang="en-US" sz="1400"/>
                <a:t>  fEpoch</a:t>
              </a:r>
            </a:p>
          </p:txBody>
        </p:sp>
        <p:sp>
          <p:nvSpPr>
            <p:cNvPr id="8288" name="AutoShape 52"/>
            <p:cNvSpPr>
              <a:spLocks noChangeArrowheads="1"/>
            </p:cNvSpPr>
            <p:nvPr/>
          </p:nvSpPr>
          <p:spPr bwMode="auto">
            <a:xfrm>
              <a:off x="739" y="1775"/>
              <a:ext cx="161" cy="102"/>
            </a:xfrm>
            <a:prstGeom prst="triangle">
              <a:avLst>
                <a:gd name="adj" fmla="val 50000"/>
              </a:avLst>
            </a:prstGeom>
            <a:noFill/>
            <a:ln w="25400">
              <a:solidFill>
                <a:schemeClr val="tx1"/>
              </a:solidFill>
              <a:miter lim="800000"/>
              <a:headEnd/>
              <a:tailEnd/>
            </a:ln>
          </p:spPr>
          <p:txBody>
            <a:bodyPr wrap="none" anchor="ctr"/>
            <a:lstStyle/>
            <a:p>
              <a:pPr>
                <a:lnSpc>
                  <a:spcPct val="90000"/>
                </a:lnSpc>
                <a:spcBef>
                  <a:spcPct val="25000"/>
                </a:spcBef>
                <a:buClr>
                  <a:schemeClr val="bg1"/>
                </a:buClr>
                <a:buSzPct val="100000"/>
                <a:buFont typeface="Wingdings" pitchFamily="2" charset="2"/>
                <a:buNone/>
              </a:pPr>
              <a:endParaRPr lang="en-US"/>
            </a:p>
          </p:txBody>
        </p:sp>
      </p:grpSp>
      <p:grpSp>
        <p:nvGrpSpPr>
          <p:cNvPr id="7" name="Group 50"/>
          <p:cNvGrpSpPr>
            <a:grpSpLocks/>
          </p:cNvGrpSpPr>
          <p:nvPr/>
        </p:nvGrpSpPr>
        <p:grpSpPr bwMode="auto">
          <a:xfrm rot="5400000">
            <a:off x="6711950" y="2578100"/>
            <a:ext cx="290513" cy="944563"/>
            <a:chOff x="2665" y="1267"/>
            <a:chExt cx="285" cy="595"/>
          </a:xfrm>
        </p:grpSpPr>
        <p:sp>
          <p:nvSpPr>
            <p:cNvPr id="8285" name="Rectangle 17"/>
            <p:cNvSpPr>
              <a:spLocks noChangeArrowheads="1"/>
            </p:cNvSpPr>
            <p:nvPr/>
          </p:nvSpPr>
          <p:spPr bwMode="auto">
            <a:xfrm flipV="1">
              <a:off x="2665" y="1267"/>
              <a:ext cx="285" cy="595"/>
            </a:xfrm>
            <a:prstGeom prst="rect">
              <a:avLst/>
            </a:prstGeom>
            <a:solidFill>
              <a:srgbClr val="FFC000"/>
            </a:solidFill>
            <a:ln w="25400">
              <a:solidFill>
                <a:schemeClr val="tx1"/>
              </a:solidFill>
              <a:miter lim="800000"/>
              <a:headEnd/>
              <a:tailEnd/>
            </a:ln>
          </p:spPr>
          <p:txBody>
            <a:bodyPr vert="eaVert" wrap="none" anchor="ctr"/>
            <a:lstStyle/>
            <a:p>
              <a:pPr algn="ctr">
                <a:lnSpc>
                  <a:spcPct val="90000"/>
                </a:lnSpc>
                <a:spcBef>
                  <a:spcPct val="25000"/>
                </a:spcBef>
                <a:buClr>
                  <a:schemeClr val="bg1"/>
                </a:buClr>
                <a:buSzPct val="100000"/>
                <a:buFont typeface="Wingdings" pitchFamily="2" charset="2"/>
                <a:buNone/>
              </a:pPr>
              <a:r>
                <a:rPr lang="en-US" sz="1400"/>
                <a:t>  eEpoch</a:t>
              </a:r>
            </a:p>
          </p:txBody>
        </p:sp>
        <p:sp>
          <p:nvSpPr>
            <p:cNvPr id="8286" name="AutoShape 52"/>
            <p:cNvSpPr>
              <a:spLocks noChangeArrowheads="1"/>
            </p:cNvSpPr>
            <p:nvPr/>
          </p:nvSpPr>
          <p:spPr bwMode="auto">
            <a:xfrm>
              <a:off x="2724" y="1757"/>
              <a:ext cx="161" cy="102"/>
            </a:xfrm>
            <a:prstGeom prst="triangle">
              <a:avLst>
                <a:gd name="adj" fmla="val 50000"/>
              </a:avLst>
            </a:prstGeom>
            <a:noFill/>
            <a:ln w="25400">
              <a:solidFill>
                <a:schemeClr val="tx1"/>
              </a:solidFill>
              <a:miter lim="800000"/>
              <a:headEnd/>
              <a:tailEnd/>
            </a:ln>
          </p:spPr>
          <p:txBody>
            <a:bodyPr rot="10800000" vert="eaVert" wrap="none" anchor="ctr"/>
            <a:lstStyle/>
            <a:p>
              <a:pPr>
                <a:lnSpc>
                  <a:spcPct val="90000"/>
                </a:lnSpc>
                <a:spcBef>
                  <a:spcPct val="25000"/>
                </a:spcBef>
                <a:buClr>
                  <a:schemeClr val="bg1"/>
                </a:buClr>
                <a:buSzPct val="100000"/>
                <a:buFont typeface="Wingdings" pitchFamily="2" charset="2"/>
                <a:buNone/>
              </a:pPr>
              <a:endParaRPr lang="en-US"/>
            </a:p>
          </p:txBody>
        </p:sp>
      </p:grpSp>
      <p:sp>
        <p:nvSpPr>
          <p:cNvPr id="8235" name="Rectangle 17"/>
          <p:cNvSpPr>
            <a:spLocks noChangeArrowheads="1"/>
          </p:cNvSpPr>
          <p:nvPr/>
        </p:nvSpPr>
        <p:spPr bwMode="auto">
          <a:xfrm>
            <a:off x="1443038" y="3773488"/>
            <a:ext cx="635000" cy="654050"/>
          </a:xfrm>
          <a:prstGeom prst="rect">
            <a:avLst/>
          </a:prstGeom>
          <a:solidFill>
            <a:srgbClr val="E4C864"/>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000"/>
              <a:t>Branch</a:t>
            </a:r>
          </a:p>
          <a:p>
            <a:pPr algn="ctr">
              <a:lnSpc>
                <a:spcPct val="90000"/>
              </a:lnSpc>
              <a:spcBef>
                <a:spcPct val="25000"/>
              </a:spcBef>
              <a:buClr>
                <a:schemeClr val="bg1"/>
              </a:buClr>
              <a:buSzPct val="100000"/>
              <a:buFont typeface="Wingdings" pitchFamily="2" charset="2"/>
              <a:buNone/>
            </a:pPr>
            <a:r>
              <a:rPr lang="en-US" sz="1000"/>
              <a:t>Predictor</a:t>
            </a:r>
          </a:p>
        </p:txBody>
      </p:sp>
      <p:sp>
        <p:nvSpPr>
          <p:cNvPr id="8236" name="Line 8"/>
          <p:cNvSpPr>
            <a:spLocks noChangeShapeType="1"/>
          </p:cNvSpPr>
          <p:nvPr/>
        </p:nvSpPr>
        <p:spPr bwMode="auto">
          <a:xfrm>
            <a:off x="1177925" y="3997325"/>
            <a:ext cx="274638" cy="0"/>
          </a:xfrm>
          <a:prstGeom prst="line">
            <a:avLst/>
          </a:prstGeom>
          <a:noFill/>
          <a:ln w="25400">
            <a:solidFill>
              <a:schemeClr val="tx1"/>
            </a:solidFill>
            <a:round/>
            <a:headEnd/>
            <a:tailEnd type="triangle" w="lg" len="lg"/>
          </a:ln>
        </p:spPr>
        <p:txBody>
          <a:bodyPr/>
          <a:lstStyle/>
          <a:p>
            <a:endParaRPr lang="en-US"/>
          </a:p>
        </p:txBody>
      </p:sp>
      <p:sp>
        <p:nvSpPr>
          <p:cNvPr id="8237" name="Line 23"/>
          <p:cNvSpPr>
            <a:spLocks noChangeShapeType="1"/>
          </p:cNvSpPr>
          <p:nvPr/>
        </p:nvSpPr>
        <p:spPr bwMode="auto">
          <a:xfrm rot="5400000">
            <a:off x="1845469" y="3880644"/>
            <a:ext cx="0" cy="1192212"/>
          </a:xfrm>
          <a:prstGeom prst="line">
            <a:avLst/>
          </a:prstGeom>
          <a:noFill/>
          <a:ln w="25400">
            <a:solidFill>
              <a:schemeClr val="tx1"/>
            </a:solidFill>
            <a:round/>
            <a:headEnd type="triangle" w="lg" len="lg"/>
            <a:tailEnd/>
          </a:ln>
        </p:spPr>
        <p:txBody>
          <a:bodyPr/>
          <a:lstStyle/>
          <a:p>
            <a:endParaRPr lang="en-US"/>
          </a:p>
        </p:txBody>
      </p:sp>
      <p:sp>
        <p:nvSpPr>
          <p:cNvPr id="8238" name="Line 23"/>
          <p:cNvSpPr>
            <a:spLocks noChangeShapeType="1"/>
          </p:cNvSpPr>
          <p:nvPr/>
        </p:nvSpPr>
        <p:spPr bwMode="auto">
          <a:xfrm rot="16200000" flipV="1">
            <a:off x="2255044" y="4147344"/>
            <a:ext cx="0" cy="373062"/>
          </a:xfrm>
          <a:prstGeom prst="line">
            <a:avLst/>
          </a:prstGeom>
          <a:noFill/>
          <a:ln w="25400">
            <a:solidFill>
              <a:schemeClr val="tx1"/>
            </a:solidFill>
            <a:round/>
            <a:headEnd type="triangle" w="lg" len="lg"/>
            <a:tailEnd/>
          </a:ln>
        </p:spPr>
        <p:txBody>
          <a:bodyPr/>
          <a:lstStyle/>
          <a:p>
            <a:endParaRPr lang="en-US"/>
          </a:p>
        </p:txBody>
      </p:sp>
      <p:sp>
        <p:nvSpPr>
          <p:cNvPr id="8239" name="Line 49"/>
          <p:cNvSpPr>
            <a:spLocks noChangeShapeType="1"/>
          </p:cNvSpPr>
          <p:nvPr/>
        </p:nvSpPr>
        <p:spPr bwMode="auto">
          <a:xfrm flipH="1" flipV="1">
            <a:off x="2162175" y="3556000"/>
            <a:ext cx="9525" cy="766763"/>
          </a:xfrm>
          <a:prstGeom prst="line">
            <a:avLst/>
          </a:prstGeom>
          <a:noFill/>
          <a:ln w="25400">
            <a:solidFill>
              <a:schemeClr val="tx1"/>
            </a:solidFill>
            <a:round/>
            <a:headEnd/>
            <a:tailEnd/>
          </a:ln>
        </p:spPr>
        <p:txBody>
          <a:bodyPr/>
          <a:lstStyle/>
          <a:p>
            <a:endParaRPr lang="en-US"/>
          </a:p>
        </p:txBody>
      </p:sp>
      <p:sp>
        <p:nvSpPr>
          <p:cNvPr id="8240" name="Line 8"/>
          <p:cNvSpPr>
            <a:spLocks noChangeShapeType="1"/>
          </p:cNvSpPr>
          <p:nvPr/>
        </p:nvSpPr>
        <p:spPr bwMode="auto">
          <a:xfrm flipH="1">
            <a:off x="7453313" y="3387725"/>
            <a:ext cx="274637" cy="0"/>
          </a:xfrm>
          <a:prstGeom prst="line">
            <a:avLst/>
          </a:prstGeom>
          <a:noFill/>
          <a:ln w="25400">
            <a:solidFill>
              <a:schemeClr val="tx1"/>
            </a:solidFill>
            <a:round/>
            <a:headEnd/>
            <a:tailEnd type="none" w="lg" len="lg"/>
          </a:ln>
        </p:spPr>
        <p:txBody>
          <a:bodyPr/>
          <a:lstStyle/>
          <a:p>
            <a:endParaRPr lang="en-US"/>
          </a:p>
        </p:txBody>
      </p:sp>
      <p:grpSp>
        <p:nvGrpSpPr>
          <p:cNvPr id="8" name="Group 20"/>
          <p:cNvGrpSpPr>
            <a:grpSpLocks/>
          </p:cNvGrpSpPr>
          <p:nvPr/>
        </p:nvGrpSpPr>
        <p:grpSpPr bwMode="auto">
          <a:xfrm rot="5400000" flipH="1">
            <a:off x="6467475" y="2120900"/>
            <a:ext cx="538163" cy="1979613"/>
            <a:chOff x="1707" y="2541"/>
            <a:chExt cx="156" cy="530"/>
          </a:xfrm>
        </p:grpSpPr>
        <p:sp>
          <p:nvSpPr>
            <p:cNvPr id="8283" name="Line 8"/>
            <p:cNvSpPr>
              <a:spLocks noChangeShapeType="1"/>
            </p:cNvSpPr>
            <p:nvPr/>
          </p:nvSpPr>
          <p:spPr bwMode="auto">
            <a:xfrm rot="16200000" flipH="1">
              <a:off x="1598" y="2806"/>
              <a:ext cx="530" cy="0"/>
            </a:xfrm>
            <a:prstGeom prst="line">
              <a:avLst/>
            </a:prstGeom>
            <a:noFill/>
            <a:ln w="25400">
              <a:solidFill>
                <a:schemeClr val="tx1"/>
              </a:solidFill>
              <a:round/>
              <a:headEnd/>
              <a:tailEnd type="triangle" w="lg" len="lg"/>
            </a:ln>
          </p:spPr>
          <p:txBody>
            <a:bodyPr/>
            <a:lstStyle/>
            <a:p>
              <a:endParaRPr lang="en-US"/>
            </a:p>
          </p:txBody>
        </p:sp>
        <p:sp>
          <p:nvSpPr>
            <p:cNvPr id="8284" name="Line 22"/>
            <p:cNvSpPr>
              <a:spLocks noChangeShapeType="1"/>
            </p:cNvSpPr>
            <p:nvPr/>
          </p:nvSpPr>
          <p:spPr bwMode="auto">
            <a:xfrm rot="5400000" flipH="1" flipV="1">
              <a:off x="1785" y="2466"/>
              <a:ext cx="0" cy="155"/>
            </a:xfrm>
            <a:prstGeom prst="line">
              <a:avLst/>
            </a:prstGeom>
            <a:noFill/>
            <a:ln w="25400">
              <a:solidFill>
                <a:schemeClr val="tx1"/>
              </a:solidFill>
              <a:round/>
              <a:headEnd/>
              <a:tailEnd/>
            </a:ln>
          </p:spPr>
          <p:txBody>
            <a:bodyPr/>
            <a:lstStyle/>
            <a:p>
              <a:endParaRPr lang="en-US"/>
            </a:p>
          </p:txBody>
        </p:sp>
      </p:grpSp>
      <p:sp>
        <p:nvSpPr>
          <p:cNvPr id="8242" name="Line 40"/>
          <p:cNvSpPr>
            <a:spLocks noChangeShapeType="1"/>
          </p:cNvSpPr>
          <p:nvPr/>
        </p:nvSpPr>
        <p:spPr bwMode="auto">
          <a:xfrm rot="16200000" flipH="1">
            <a:off x="7527132" y="2855118"/>
            <a:ext cx="0" cy="392113"/>
          </a:xfrm>
          <a:prstGeom prst="line">
            <a:avLst/>
          </a:prstGeom>
          <a:noFill/>
          <a:ln w="25400">
            <a:solidFill>
              <a:schemeClr val="tx1"/>
            </a:solidFill>
            <a:round/>
            <a:headEnd type="triangle" w="lg" len="lg"/>
            <a:tailEnd type="none" w="lg" len="lg"/>
          </a:ln>
        </p:spPr>
        <p:txBody>
          <a:bodyPr/>
          <a:lstStyle/>
          <a:p>
            <a:endParaRPr lang="en-US"/>
          </a:p>
        </p:txBody>
      </p:sp>
      <p:grpSp>
        <p:nvGrpSpPr>
          <p:cNvPr id="9" name="Group 20"/>
          <p:cNvGrpSpPr>
            <a:grpSpLocks/>
          </p:cNvGrpSpPr>
          <p:nvPr/>
        </p:nvGrpSpPr>
        <p:grpSpPr bwMode="auto">
          <a:xfrm rot="16200000" flipH="1">
            <a:off x="5962650" y="3168650"/>
            <a:ext cx="509588" cy="255588"/>
            <a:chOff x="1707" y="2541"/>
            <a:chExt cx="156" cy="530"/>
          </a:xfrm>
        </p:grpSpPr>
        <p:sp>
          <p:nvSpPr>
            <p:cNvPr id="8281" name="Line 8"/>
            <p:cNvSpPr>
              <a:spLocks noChangeShapeType="1"/>
            </p:cNvSpPr>
            <p:nvPr/>
          </p:nvSpPr>
          <p:spPr bwMode="auto">
            <a:xfrm rot="16200000" flipH="1">
              <a:off x="1598" y="2806"/>
              <a:ext cx="530" cy="0"/>
            </a:xfrm>
            <a:prstGeom prst="line">
              <a:avLst/>
            </a:prstGeom>
            <a:noFill/>
            <a:ln w="25400">
              <a:solidFill>
                <a:schemeClr val="tx1"/>
              </a:solidFill>
              <a:round/>
              <a:headEnd/>
              <a:tailEnd type="triangle" w="lg" len="lg"/>
            </a:ln>
          </p:spPr>
          <p:txBody>
            <a:bodyPr/>
            <a:lstStyle/>
            <a:p>
              <a:endParaRPr lang="en-US"/>
            </a:p>
          </p:txBody>
        </p:sp>
        <p:sp>
          <p:nvSpPr>
            <p:cNvPr id="8282" name="Line 22"/>
            <p:cNvSpPr>
              <a:spLocks noChangeShapeType="1"/>
            </p:cNvSpPr>
            <p:nvPr/>
          </p:nvSpPr>
          <p:spPr bwMode="auto">
            <a:xfrm rot="5400000">
              <a:off x="1785" y="2466"/>
              <a:ext cx="0" cy="155"/>
            </a:xfrm>
            <a:prstGeom prst="line">
              <a:avLst/>
            </a:prstGeom>
            <a:noFill/>
            <a:ln w="25400">
              <a:solidFill>
                <a:schemeClr val="tx1"/>
              </a:solidFill>
              <a:round/>
              <a:headEnd/>
              <a:tailEnd/>
            </a:ln>
          </p:spPr>
          <p:txBody>
            <a:bodyPr/>
            <a:lstStyle/>
            <a:p>
              <a:endParaRPr lang="en-US"/>
            </a:p>
          </p:txBody>
        </p:sp>
      </p:grpSp>
      <p:sp>
        <p:nvSpPr>
          <p:cNvPr id="8244" name="Line 8"/>
          <p:cNvSpPr>
            <a:spLocks noChangeShapeType="1"/>
          </p:cNvSpPr>
          <p:nvPr/>
        </p:nvSpPr>
        <p:spPr bwMode="auto">
          <a:xfrm flipH="1">
            <a:off x="6088063" y="3048000"/>
            <a:ext cx="292100" cy="0"/>
          </a:xfrm>
          <a:prstGeom prst="line">
            <a:avLst/>
          </a:prstGeom>
          <a:noFill/>
          <a:ln w="25400">
            <a:solidFill>
              <a:schemeClr val="tx1"/>
            </a:solidFill>
            <a:round/>
            <a:headEnd/>
            <a:tailEnd type="none" w="lg" len="lg"/>
          </a:ln>
        </p:spPr>
        <p:txBody>
          <a:bodyPr/>
          <a:lstStyle/>
          <a:p>
            <a:endParaRPr lang="en-US"/>
          </a:p>
        </p:txBody>
      </p:sp>
      <p:sp>
        <p:nvSpPr>
          <p:cNvPr id="8245" name="Line 8"/>
          <p:cNvSpPr>
            <a:spLocks noChangeShapeType="1"/>
          </p:cNvSpPr>
          <p:nvPr/>
        </p:nvSpPr>
        <p:spPr bwMode="auto">
          <a:xfrm flipH="1">
            <a:off x="1795463" y="3024188"/>
            <a:ext cx="646112" cy="0"/>
          </a:xfrm>
          <a:prstGeom prst="line">
            <a:avLst/>
          </a:prstGeom>
          <a:noFill/>
          <a:ln w="25400">
            <a:solidFill>
              <a:schemeClr val="tx1"/>
            </a:solidFill>
            <a:round/>
            <a:headEnd/>
            <a:tailEnd type="none" w="lg" len="lg"/>
          </a:ln>
        </p:spPr>
        <p:txBody>
          <a:bodyPr/>
          <a:lstStyle/>
          <a:p>
            <a:endParaRPr lang="en-US"/>
          </a:p>
        </p:txBody>
      </p:sp>
      <p:sp>
        <p:nvSpPr>
          <p:cNvPr id="8246" name="Line 8"/>
          <p:cNvSpPr>
            <a:spLocks noChangeShapeType="1"/>
          </p:cNvSpPr>
          <p:nvPr/>
        </p:nvSpPr>
        <p:spPr bwMode="auto">
          <a:xfrm rot="5400000">
            <a:off x="1579562" y="3409951"/>
            <a:ext cx="746125" cy="0"/>
          </a:xfrm>
          <a:prstGeom prst="line">
            <a:avLst/>
          </a:prstGeom>
          <a:noFill/>
          <a:ln w="25400">
            <a:solidFill>
              <a:schemeClr val="tx1"/>
            </a:solidFill>
            <a:round/>
            <a:headEnd/>
            <a:tailEnd type="triangle" w="lg" len="lg"/>
          </a:ln>
        </p:spPr>
        <p:txBody>
          <a:bodyPr/>
          <a:lstStyle/>
          <a:p>
            <a:endParaRPr lang="en-US"/>
          </a:p>
        </p:txBody>
      </p:sp>
      <p:sp>
        <p:nvSpPr>
          <p:cNvPr id="8247" name="Line 23"/>
          <p:cNvSpPr>
            <a:spLocks noChangeShapeType="1"/>
          </p:cNvSpPr>
          <p:nvPr/>
        </p:nvSpPr>
        <p:spPr bwMode="auto">
          <a:xfrm rot="5400000">
            <a:off x="1497807" y="3685381"/>
            <a:ext cx="0" cy="1868487"/>
          </a:xfrm>
          <a:prstGeom prst="line">
            <a:avLst/>
          </a:prstGeom>
          <a:noFill/>
          <a:ln w="25400">
            <a:solidFill>
              <a:schemeClr val="tx1"/>
            </a:solidFill>
            <a:round/>
            <a:headEnd type="triangle" w="lg" len="lg"/>
            <a:tailEnd/>
          </a:ln>
        </p:spPr>
        <p:txBody>
          <a:bodyPr/>
          <a:lstStyle/>
          <a:p>
            <a:endParaRPr lang="en-US"/>
          </a:p>
        </p:txBody>
      </p:sp>
      <p:sp>
        <p:nvSpPr>
          <p:cNvPr id="8248" name="Line 15"/>
          <p:cNvSpPr>
            <a:spLocks noChangeShapeType="1"/>
          </p:cNvSpPr>
          <p:nvPr/>
        </p:nvSpPr>
        <p:spPr bwMode="auto">
          <a:xfrm flipH="1" flipV="1">
            <a:off x="568325" y="2608263"/>
            <a:ext cx="0" cy="2008187"/>
          </a:xfrm>
          <a:prstGeom prst="line">
            <a:avLst/>
          </a:prstGeom>
          <a:noFill/>
          <a:ln w="25400">
            <a:solidFill>
              <a:schemeClr val="tx1"/>
            </a:solidFill>
            <a:round/>
            <a:headEnd/>
            <a:tailEnd/>
          </a:ln>
        </p:spPr>
        <p:txBody>
          <a:bodyPr/>
          <a:lstStyle/>
          <a:p>
            <a:endParaRPr lang="en-US"/>
          </a:p>
        </p:txBody>
      </p:sp>
      <p:sp>
        <p:nvSpPr>
          <p:cNvPr id="8249" name="Line 8"/>
          <p:cNvSpPr>
            <a:spLocks noChangeShapeType="1"/>
          </p:cNvSpPr>
          <p:nvPr/>
        </p:nvSpPr>
        <p:spPr bwMode="auto">
          <a:xfrm flipH="1">
            <a:off x="563563" y="2619375"/>
            <a:ext cx="292100" cy="0"/>
          </a:xfrm>
          <a:prstGeom prst="line">
            <a:avLst/>
          </a:prstGeom>
          <a:noFill/>
          <a:ln w="25400">
            <a:solidFill>
              <a:schemeClr val="tx1"/>
            </a:solidFill>
            <a:round/>
            <a:headEnd/>
            <a:tailEnd type="none" w="lg" len="lg"/>
          </a:ln>
        </p:spPr>
        <p:txBody>
          <a:bodyPr/>
          <a:lstStyle/>
          <a:p>
            <a:endParaRPr lang="en-US"/>
          </a:p>
        </p:txBody>
      </p:sp>
      <p:sp>
        <p:nvSpPr>
          <p:cNvPr id="8250" name="Oval 75"/>
          <p:cNvSpPr>
            <a:spLocks noChangeArrowheads="1"/>
          </p:cNvSpPr>
          <p:nvPr/>
        </p:nvSpPr>
        <p:spPr bwMode="auto">
          <a:xfrm>
            <a:off x="4324350" y="5057775"/>
            <a:ext cx="857250" cy="504825"/>
          </a:xfrm>
          <a:prstGeom prst="ellipse">
            <a:avLst/>
          </a:prstGeom>
          <a:solidFill>
            <a:schemeClr val="accent1"/>
          </a:solidFill>
          <a:ln w="25400">
            <a:solidFill>
              <a:schemeClr val="tx1"/>
            </a:solidFill>
            <a:round/>
            <a:headEnd/>
            <a:tailEnd/>
          </a:ln>
        </p:spPr>
        <p:txBody>
          <a:bodyPr wrap="none" anchor="ctr"/>
          <a:lstStyle/>
          <a:p>
            <a:pPr algn="ctr"/>
            <a:r>
              <a:rPr lang="en-US"/>
              <a:t>stall</a:t>
            </a:r>
          </a:p>
        </p:txBody>
      </p:sp>
      <p:sp>
        <p:nvSpPr>
          <p:cNvPr id="8251" name="Line 27"/>
          <p:cNvSpPr>
            <a:spLocks noChangeShapeType="1"/>
          </p:cNvSpPr>
          <p:nvPr/>
        </p:nvSpPr>
        <p:spPr bwMode="auto">
          <a:xfrm>
            <a:off x="4513263" y="3475038"/>
            <a:ext cx="0" cy="1614487"/>
          </a:xfrm>
          <a:prstGeom prst="line">
            <a:avLst/>
          </a:prstGeom>
          <a:noFill/>
          <a:ln w="25400">
            <a:solidFill>
              <a:schemeClr val="tx1"/>
            </a:solidFill>
            <a:round/>
            <a:headEnd/>
            <a:tailEnd type="triangle" w="lg" len="lg"/>
          </a:ln>
        </p:spPr>
        <p:txBody>
          <a:bodyPr/>
          <a:lstStyle/>
          <a:p>
            <a:endParaRPr lang="en-US"/>
          </a:p>
        </p:txBody>
      </p:sp>
      <p:sp>
        <p:nvSpPr>
          <p:cNvPr id="8252" name="Line 28"/>
          <p:cNvSpPr>
            <a:spLocks noChangeShapeType="1"/>
          </p:cNvSpPr>
          <p:nvPr/>
        </p:nvSpPr>
        <p:spPr bwMode="auto">
          <a:xfrm flipH="1">
            <a:off x="4672013" y="3624263"/>
            <a:ext cx="0" cy="1446212"/>
          </a:xfrm>
          <a:prstGeom prst="line">
            <a:avLst/>
          </a:prstGeom>
          <a:noFill/>
          <a:ln w="25400">
            <a:solidFill>
              <a:schemeClr val="tx1"/>
            </a:solidFill>
            <a:round/>
            <a:headEnd/>
            <a:tailEnd type="triangle" w="lg" len="lg"/>
          </a:ln>
        </p:spPr>
        <p:txBody>
          <a:bodyPr/>
          <a:lstStyle/>
          <a:p>
            <a:endParaRPr lang="en-US"/>
          </a:p>
        </p:txBody>
      </p:sp>
      <p:grpSp>
        <p:nvGrpSpPr>
          <p:cNvPr id="10" name="Group 20"/>
          <p:cNvGrpSpPr>
            <a:grpSpLocks/>
          </p:cNvGrpSpPr>
          <p:nvPr/>
        </p:nvGrpSpPr>
        <p:grpSpPr bwMode="auto">
          <a:xfrm rot="5400000">
            <a:off x="5038725" y="4778375"/>
            <a:ext cx="442913" cy="322263"/>
            <a:chOff x="1707" y="2541"/>
            <a:chExt cx="156" cy="530"/>
          </a:xfrm>
        </p:grpSpPr>
        <p:sp>
          <p:nvSpPr>
            <p:cNvPr id="8279" name="Line 8"/>
            <p:cNvSpPr>
              <a:spLocks noChangeShapeType="1"/>
            </p:cNvSpPr>
            <p:nvPr/>
          </p:nvSpPr>
          <p:spPr bwMode="auto">
            <a:xfrm rot="16200000" flipH="1">
              <a:off x="1598" y="2806"/>
              <a:ext cx="530" cy="0"/>
            </a:xfrm>
            <a:prstGeom prst="line">
              <a:avLst/>
            </a:prstGeom>
            <a:noFill/>
            <a:ln w="25400">
              <a:solidFill>
                <a:schemeClr val="tx1"/>
              </a:solidFill>
              <a:round/>
              <a:headEnd/>
              <a:tailEnd type="triangle" w="lg" len="lg"/>
            </a:ln>
          </p:spPr>
          <p:txBody>
            <a:bodyPr/>
            <a:lstStyle/>
            <a:p>
              <a:endParaRPr lang="en-US"/>
            </a:p>
          </p:txBody>
        </p:sp>
        <p:sp>
          <p:nvSpPr>
            <p:cNvPr id="8280" name="Line 22"/>
            <p:cNvSpPr>
              <a:spLocks noChangeShapeType="1"/>
            </p:cNvSpPr>
            <p:nvPr/>
          </p:nvSpPr>
          <p:spPr bwMode="auto">
            <a:xfrm rot="5400000">
              <a:off x="1785" y="2466"/>
              <a:ext cx="0" cy="155"/>
            </a:xfrm>
            <a:prstGeom prst="line">
              <a:avLst/>
            </a:prstGeom>
            <a:noFill/>
            <a:ln w="25400">
              <a:solidFill>
                <a:schemeClr val="tx1"/>
              </a:solidFill>
              <a:round/>
              <a:headEnd/>
              <a:tailEnd/>
            </a:ln>
          </p:spPr>
          <p:txBody>
            <a:bodyPr/>
            <a:lstStyle/>
            <a:p>
              <a:endParaRPr lang="en-US"/>
            </a:p>
          </p:txBody>
        </p:sp>
      </p:grpSp>
      <p:grpSp>
        <p:nvGrpSpPr>
          <p:cNvPr id="11" name="Group 20"/>
          <p:cNvGrpSpPr>
            <a:grpSpLocks/>
          </p:cNvGrpSpPr>
          <p:nvPr/>
        </p:nvGrpSpPr>
        <p:grpSpPr bwMode="auto">
          <a:xfrm rot="10800000" flipH="1">
            <a:off x="5143500" y="4721225"/>
            <a:ext cx="481013" cy="703263"/>
            <a:chOff x="1707" y="2541"/>
            <a:chExt cx="156" cy="530"/>
          </a:xfrm>
        </p:grpSpPr>
        <p:sp>
          <p:nvSpPr>
            <p:cNvPr id="8277" name="Line 8"/>
            <p:cNvSpPr>
              <a:spLocks noChangeShapeType="1"/>
            </p:cNvSpPr>
            <p:nvPr/>
          </p:nvSpPr>
          <p:spPr bwMode="auto">
            <a:xfrm rot="16200000" flipH="1">
              <a:off x="1598" y="2806"/>
              <a:ext cx="530" cy="0"/>
            </a:xfrm>
            <a:prstGeom prst="line">
              <a:avLst/>
            </a:prstGeom>
            <a:noFill/>
            <a:ln w="25400">
              <a:solidFill>
                <a:schemeClr val="tx1"/>
              </a:solidFill>
              <a:round/>
              <a:headEnd/>
              <a:tailEnd type="triangle" w="lg" len="lg"/>
            </a:ln>
          </p:spPr>
          <p:txBody>
            <a:bodyPr/>
            <a:lstStyle/>
            <a:p>
              <a:endParaRPr lang="en-US"/>
            </a:p>
          </p:txBody>
        </p:sp>
        <p:sp>
          <p:nvSpPr>
            <p:cNvPr id="8278" name="Line 22"/>
            <p:cNvSpPr>
              <a:spLocks noChangeShapeType="1"/>
            </p:cNvSpPr>
            <p:nvPr/>
          </p:nvSpPr>
          <p:spPr bwMode="auto">
            <a:xfrm rot="5400000">
              <a:off x="1785" y="2466"/>
              <a:ext cx="0" cy="155"/>
            </a:xfrm>
            <a:prstGeom prst="line">
              <a:avLst/>
            </a:prstGeom>
            <a:noFill/>
            <a:ln w="25400">
              <a:solidFill>
                <a:schemeClr val="tx1"/>
              </a:solidFill>
              <a:round/>
              <a:headEnd/>
              <a:tailEnd/>
            </a:ln>
          </p:spPr>
          <p:txBody>
            <a:bodyPr/>
            <a:lstStyle/>
            <a:p>
              <a:endParaRPr lang="en-US"/>
            </a:p>
          </p:txBody>
        </p:sp>
      </p:grpSp>
      <p:grpSp>
        <p:nvGrpSpPr>
          <p:cNvPr id="12" name="Group 84"/>
          <p:cNvGrpSpPr>
            <a:grpSpLocks/>
          </p:cNvGrpSpPr>
          <p:nvPr/>
        </p:nvGrpSpPr>
        <p:grpSpPr bwMode="auto">
          <a:xfrm>
            <a:off x="2443163" y="3821113"/>
            <a:ext cx="452437" cy="933450"/>
            <a:chOff x="135" y="3229"/>
            <a:chExt cx="285" cy="588"/>
          </a:xfrm>
        </p:grpSpPr>
        <p:sp>
          <p:nvSpPr>
            <p:cNvPr id="8275" name="Rectangle 17"/>
            <p:cNvSpPr>
              <a:spLocks noChangeArrowheads="1"/>
            </p:cNvSpPr>
            <p:nvPr/>
          </p:nvSpPr>
          <p:spPr bwMode="auto">
            <a:xfrm>
              <a:off x="135" y="3229"/>
              <a:ext cx="285" cy="588"/>
            </a:xfrm>
            <a:prstGeom prst="rect">
              <a:avLst/>
            </a:prstGeom>
            <a:solidFill>
              <a:srgbClr val="FFC000"/>
            </a:solidFill>
            <a:ln w="25400">
              <a:solidFill>
                <a:srgbClr val="FF0000"/>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600">
                  <a:solidFill>
                    <a:srgbClr val="FF0000"/>
                  </a:solidFill>
                </a:rPr>
                <a:t>ir</a:t>
              </a:r>
            </a:p>
          </p:txBody>
        </p:sp>
        <p:sp>
          <p:nvSpPr>
            <p:cNvPr id="8276" name="AutoShape 53"/>
            <p:cNvSpPr>
              <a:spLocks noChangeArrowheads="1"/>
            </p:cNvSpPr>
            <p:nvPr/>
          </p:nvSpPr>
          <p:spPr bwMode="auto">
            <a:xfrm>
              <a:off x="202" y="3710"/>
              <a:ext cx="161" cy="102"/>
            </a:xfrm>
            <a:prstGeom prst="triangle">
              <a:avLst>
                <a:gd name="adj" fmla="val 50000"/>
              </a:avLst>
            </a:prstGeom>
            <a:noFill/>
            <a:ln w="25400">
              <a:solidFill>
                <a:srgbClr val="FF0000"/>
              </a:solidFill>
              <a:miter lim="800000"/>
              <a:headEnd/>
              <a:tailEnd/>
            </a:ln>
          </p:spPr>
          <p:txBody>
            <a:bodyPr wrap="none" anchor="ctr"/>
            <a:lstStyle/>
            <a:p>
              <a:pPr>
                <a:lnSpc>
                  <a:spcPct val="90000"/>
                </a:lnSpc>
                <a:spcBef>
                  <a:spcPct val="25000"/>
                </a:spcBef>
                <a:buClr>
                  <a:schemeClr val="bg1"/>
                </a:buClr>
                <a:buSzPct val="100000"/>
                <a:buFont typeface="Wingdings" pitchFamily="2" charset="2"/>
                <a:buNone/>
              </a:pPr>
              <a:endParaRPr lang="en-US">
                <a:solidFill>
                  <a:srgbClr val="FF0000"/>
                </a:solidFill>
              </a:endParaRPr>
            </a:p>
          </p:txBody>
        </p:sp>
      </p:grpSp>
      <p:grpSp>
        <p:nvGrpSpPr>
          <p:cNvPr id="13" name="Group 87"/>
          <p:cNvGrpSpPr>
            <a:grpSpLocks/>
          </p:cNvGrpSpPr>
          <p:nvPr/>
        </p:nvGrpSpPr>
        <p:grpSpPr bwMode="auto">
          <a:xfrm>
            <a:off x="2436813" y="2795588"/>
            <a:ext cx="452437" cy="933450"/>
            <a:chOff x="137" y="2595"/>
            <a:chExt cx="285" cy="588"/>
          </a:xfrm>
        </p:grpSpPr>
        <p:sp>
          <p:nvSpPr>
            <p:cNvPr id="8273" name="Rectangle 17"/>
            <p:cNvSpPr>
              <a:spLocks noChangeArrowheads="1"/>
            </p:cNvSpPr>
            <p:nvPr/>
          </p:nvSpPr>
          <p:spPr bwMode="auto">
            <a:xfrm flipV="1">
              <a:off x="137" y="2595"/>
              <a:ext cx="285" cy="588"/>
            </a:xfrm>
            <a:prstGeom prst="rect">
              <a:avLst/>
            </a:prstGeom>
            <a:solidFill>
              <a:srgbClr val="FFC000"/>
            </a:solidFill>
            <a:ln w="25400">
              <a:solidFill>
                <a:srgbClr val="FF0000"/>
              </a:solidFill>
              <a:miter lim="800000"/>
              <a:headEnd/>
              <a:tailEnd/>
            </a:ln>
          </p:spPr>
          <p:txBody>
            <a:bodyPr vert="eaVert" wrap="none" anchor="ctr"/>
            <a:lstStyle/>
            <a:p>
              <a:pPr algn="ctr">
                <a:lnSpc>
                  <a:spcPct val="90000"/>
                </a:lnSpc>
                <a:spcBef>
                  <a:spcPct val="25000"/>
                </a:spcBef>
                <a:buClr>
                  <a:schemeClr val="bg1"/>
                </a:buClr>
                <a:buSzPct val="100000"/>
                <a:buFont typeface="Wingdings" pitchFamily="2" charset="2"/>
                <a:buNone/>
              </a:pPr>
              <a:r>
                <a:rPr lang="en-US" sz="1400">
                  <a:solidFill>
                    <a:srgbClr val="FF0000"/>
                  </a:solidFill>
                </a:rPr>
                <a:t>  nextPC</a:t>
              </a:r>
            </a:p>
          </p:txBody>
        </p:sp>
        <p:sp>
          <p:nvSpPr>
            <p:cNvPr id="8274" name="AutoShape 53"/>
            <p:cNvSpPr>
              <a:spLocks noChangeArrowheads="1"/>
            </p:cNvSpPr>
            <p:nvPr/>
          </p:nvSpPr>
          <p:spPr bwMode="auto">
            <a:xfrm>
              <a:off x="204" y="3069"/>
              <a:ext cx="161" cy="102"/>
            </a:xfrm>
            <a:prstGeom prst="triangle">
              <a:avLst>
                <a:gd name="adj" fmla="val 50000"/>
              </a:avLst>
            </a:prstGeom>
            <a:noFill/>
            <a:ln w="25400">
              <a:solidFill>
                <a:srgbClr val="FF0000"/>
              </a:solidFill>
              <a:miter lim="800000"/>
              <a:headEnd/>
              <a:tailEnd/>
            </a:ln>
          </p:spPr>
          <p:txBody>
            <a:bodyPr wrap="none" anchor="ctr"/>
            <a:lstStyle/>
            <a:p>
              <a:pPr>
                <a:lnSpc>
                  <a:spcPct val="90000"/>
                </a:lnSpc>
                <a:spcBef>
                  <a:spcPct val="25000"/>
                </a:spcBef>
                <a:buClr>
                  <a:schemeClr val="bg1"/>
                </a:buClr>
                <a:buSzPct val="100000"/>
                <a:buFont typeface="Wingdings" pitchFamily="2" charset="2"/>
                <a:buNone/>
              </a:pPr>
              <a:endParaRPr lang="en-US">
                <a:solidFill>
                  <a:srgbClr val="FF0000"/>
                </a:solidFill>
              </a:endParaRPr>
            </a:p>
          </p:txBody>
        </p:sp>
      </p:grpSp>
      <p:grpSp>
        <p:nvGrpSpPr>
          <p:cNvPr id="14" name="Group 90"/>
          <p:cNvGrpSpPr>
            <a:grpSpLocks/>
          </p:cNvGrpSpPr>
          <p:nvPr/>
        </p:nvGrpSpPr>
        <p:grpSpPr bwMode="auto">
          <a:xfrm rot="5400000">
            <a:off x="3549650" y="2635250"/>
            <a:ext cx="290513" cy="944563"/>
            <a:chOff x="2665" y="1267"/>
            <a:chExt cx="285" cy="595"/>
          </a:xfrm>
        </p:grpSpPr>
        <p:sp>
          <p:nvSpPr>
            <p:cNvPr id="8271" name="Rectangle 17"/>
            <p:cNvSpPr>
              <a:spLocks noChangeArrowheads="1"/>
            </p:cNvSpPr>
            <p:nvPr/>
          </p:nvSpPr>
          <p:spPr bwMode="auto">
            <a:xfrm flipV="1">
              <a:off x="2665" y="1267"/>
              <a:ext cx="285" cy="595"/>
            </a:xfrm>
            <a:prstGeom prst="rect">
              <a:avLst/>
            </a:prstGeom>
            <a:solidFill>
              <a:srgbClr val="FFC000"/>
            </a:solidFill>
            <a:ln w="25400">
              <a:solidFill>
                <a:srgbClr val="FF0000"/>
              </a:solidFill>
              <a:miter lim="800000"/>
              <a:headEnd/>
              <a:tailEnd/>
            </a:ln>
          </p:spPr>
          <p:txBody>
            <a:bodyPr vert="eaVert" wrap="none" anchor="ctr"/>
            <a:lstStyle/>
            <a:p>
              <a:pPr algn="ctr">
                <a:lnSpc>
                  <a:spcPct val="90000"/>
                </a:lnSpc>
                <a:spcBef>
                  <a:spcPct val="25000"/>
                </a:spcBef>
                <a:buClr>
                  <a:schemeClr val="bg1"/>
                </a:buClr>
                <a:buSzPct val="100000"/>
                <a:buFont typeface="Wingdings" pitchFamily="2" charset="2"/>
                <a:buNone/>
              </a:pPr>
              <a:r>
                <a:rPr lang="en-US" sz="1400">
                  <a:solidFill>
                    <a:srgbClr val="FF0000"/>
                  </a:solidFill>
                </a:rPr>
                <a:t>  dEpoch</a:t>
              </a:r>
            </a:p>
          </p:txBody>
        </p:sp>
        <p:sp>
          <p:nvSpPr>
            <p:cNvPr id="8272" name="AutoShape 52"/>
            <p:cNvSpPr>
              <a:spLocks noChangeArrowheads="1"/>
            </p:cNvSpPr>
            <p:nvPr/>
          </p:nvSpPr>
          <p:spPr bwMode="auto">
            <a:xfrm>
              <a:off x="2724" y="1757"/>
              <a:ext cx="161" cy="102"/>
            </a:xfrm>
            <a:prstGeom prst="triangle">
              <a:avLst>
                <a:gd name="adj" fmla="val 50000"/>
              </a:avLst>
            </a:prstGeom>
            <a:noFill/>
            <a:ln w="25400">
              <a:solidFill>
                <a:srgbClr val="FF0000"/>
              </a:solidFill>
              <a:miter lim="800000"/>
              <a:headEnd/>
              <a:tailEnd/>
            </a:ln>
          </p:spPr>
          <p:txBody>
            <a:bodyPr wrap="none" anchor="ctr"/>
            <a:lstStyle/>
            <a:p>
              <a:pPr>
                <a:lnSpc>
                  <a:spcPct val="90000"/>
                </a:lnSpc>
                <a:spcBef>
                  <a:spcPct val="25000"/>
                </a:spcBef>
                <a:buClr>
                  <a:schemeClr val="bg1"/>
                </a:buClr>
                <a:buSzPct val="100000"/>
                <a:buFont typeface="Wingdings" pitchFamily="2" charset="2"/>
                <a:buNone/>
              </a:pPr>
              <a:endParaRPr lang="en-US">
                <a:solidFill>
                  <a:srgbClr val="FF0000"/>
                </a:solidFill>
              </a:endParaRPr>
            </a:p>
          </p:txBody>
        </p:sp>
      </p:grpSp>
      <p:grpSp>
        <p:nvGrpSpPr>
          <p:cNvPr id="15" name="Group 20"/>
          <p:cNvGrpSpPr>
            <a:grpSpLocks/>
          </p:cNvGrpSpPr>
          <p:nvPr/>
        </p:nvGrpSpPr>
        <p:grpSpPr bwMode="auto">
          <a:xfrm rot="16200000" flipH="1">
            <a:off x="2838450" y="3216275"/>
            <a:ext cx="423863" cy="169863"/>
            <a:chOff x="1707" y="2541"/>
            <a:chExt cx="156" cy="530"/>
          </a:xfrm>
        </p:grpSpPr>
        <p:sp>
          <p:nvSpPr>
            <p:cNvPr id="8269" name="Line 8"/>
            <p:cNvSpPr>
              <a:spLocks noChangeShapeType="1"/>
            </p:cNvSpPr>
            <p:nvPr/>
          </p:nvSpPr>
          <p:spPr bwMode="auto">
            <a:xfrm rot="16200000" flipH="1">
              <a:off x="1598" y="2806"/>
              <a:ext cx="530" cy="0"/>
            </a:xfrm>
            <a:prstGeom prst="line">
              <a:avLst/>
            </a:prstGeom>
            <a:noFill/>
            <a:ln w="25400">
              <a:solidFill>
                <a:schemeClr val="tx1"/>
              </a:solidFill>
              <a:round/>
              <a:headEnd/>
              <a:tailEnd type="triangle" w="lg" len="lg"/>
            </a:ln>
          </p:spPr>
          <p:txBody>
            <a:bodyPr/>
            <a:lstStyle/>
            <a:p>
              <a:endParaRPr lang="en-US"/>
            </a:p>
          </p:txBody>
        </p:sp>
        <p:sp>
          <p:nvSpPr>
            <p:cNvPr id="8270" name="Line 22"/>
            <p:cNvSpPr>
              <a:spLocks noChangeShapeType="1"/>
            </p:cNvSpPr>
            <p:nvPr/>
          </p:nvSpPr>
          <p:spPr bwMode="auto">
            <a:xfrm rot="5400000">
              <a:off x="1785" y="2466"/>
              <a:ext cx="0" cy="155"/>
            </a:xfrm>
            <a:prstGeom prst="line">
              <a:avLst/>
            </a:prstGeom>
            <a:noFill/>
            <a:ln w="25400">
              <a:solidFill>
                <a:schemeClr val="tx1"/>
              </a:solidFill>
              <a:round/>
              <a:headEnd/>
              <a:tailEnd/>
            </a:ln>
          </p:spPr>
          <p:txBody>
            <a:bodyPr/>
            <a:lstStyle/>
            <a:p>
              <a:endParaRPr lang="en-US"/>
            </a:p>
          </p:txBody>
        </p:sp>
      </p:grpSp>
      <p:sp>
        <p:nvSpPr>
          <p:cNvPr id="8259" name="Line 8"/>
          <p:cNvSpPr>
            <a:spLocks noChangeShapeType="1"/>
          </p:cNvSpPr>
          <p:nvPr/>
        </p:nvSpPr>
        <p:spPr bwMode="auto">
          <a:xfrm flipH="1">
            <a:off x="2963863" y="3095625"/>
            <a:ext cx="244475" cy="0"/>
          </a:xfrm>
          <a:prstGeom prst="line">
            <a:avLst/>
          </a:prstGeom>
          <a:noFill/>
          <a:ln w="25400">
            <a:solidFill>
              <a:schemeClr val="tx1"/>
            </a:solidFill>
            <a:round/>
            <a:headEnd/>
            <a:tailEnd type="none" w="lg" len="lg"/>
          </a:ln>
        </p:spPr>
        <p:txBody>
          <a:bodyPr/>
          <a:lstStyle/>
          <a:p>
            <a:endParaRPr lang="en-US"/>
          </a:p>
        </p:txBody>
      </p:sp>
      <p:sp>
        <p:nvSpPr>
          <p:cNvPr id="8260" name="Line 45"/>
          <p:cNvSpPr>
            <a:spLocks noChangeShapeType="1"/>
          </p:cNvSpPr>
          <p:nvPr/>
        </p:nvSpPr>
        <p:spPr bwMode="auto">
          <a:xfrm rot="16200000" flipH="1">
            <a:off x="4082257" y="1688306"/>
            <a:ext cx="0" cy="2376487"/>
          </a:xfrm>
          <a:prstGeom prst="line">
            <a:avLst/>
          </a:prstGeom>
          <a:noFill/>
          <a:ln w="25400">
            <a:solidFill>
              <a:schemeClr val="tx1"/>
            </a:solidFill>
            <a:round/>
            <a:headEnd type="triangle" w="lg" len="lg"/>
            <a:tailEnd type="none" w="lg" len="lg"/>
          </a:ln>
        </p:spPr>
        <p:txBody>
          <a:bodyPr/>
          <a:lstStyle/>
          <a:p>
            <a:endParaRPr lang="en-US"/>
          </a:p>
        </p:txBody>
      </p:sp>
      <p:sp>
        <p:nvSpPr>
          <p:cNvPr id="8261" name="Line 45"/>
          <p:cNvSpPr>
            <a:spLocks noChangeShapeType="1"/>
          </p:cNvSpPr>
          <p:nvPr/>
        </p:nvSpPr>
        <p:spPr bwMode="auto">
          <a:xfrm rot="16200000" flipH="1">
            <a:off x="4264819" y="3004344"/>
            <a:ext cx="0" cy="182562"/>
          </a:xfrm>
          <a:prstGeom prst="line">
            <a:avLst/>
          </a:prstGeom>
          <a:noFill/>
          <a:ln w="25400">
            <a:solidFill>
              <a:schemeClr val="tx1"/>
            </a:solidFill>
            <a:round/>
            <a:headEnd type="triangle" w="lg" len="lg"/>
            <a:tailEnd type="none" w="lg" len="lg"/>
          </a:ln>
        </p:spPr>
        <p:txBody>
          <a:bodyPr/>
          <a:lstStyle/>
          <a:p>
            <a:endParaRPr lang="en-US"/>
          </a:p>
        </p:txBody>
      </p:sp>
      <p:sp>
        <p:nvSpPr>
          <p:cNvPr id="8262" name="Line 46"/>
          <p:cNvSpPr>
            <a:spLocks noChangeShapeType="1"/>
          </p:cNvSpPr>
          <p:nvPr/>
        </p:nvSpPr>
        <p:spPr bwMode="auto">
          <a:xfrm flipH="1" flipV="1">
            <a:off x="4362450" y="2879725"/>
            <a:ext cx="0" cy="215900"/>
          </a:xfrm>
          <a:prstGeom prst="line">
            <a:avLst/>
          </a:prstGeom>
          <a:noFill/>
          <a:ln w="25400">
            <a:solidFill>
              <a:schemeClr val="tx1"/>
            </a:solidFill>
            <a:round/>
            <a:headEnd/>
            <a:tailEnd type="none" w="lg" len="lg"/>
          </a:ln>
        </p:spPr>
        <p:txBody>
          <a:bodyPr/>
          <a:lstStyle/>
          <a:p>
            <a:endParaRPr lang="en-US"/>
          </a:p>
        </p:txBody>
      </p:sp>
      <p:sp>
        <p:nvSpPr>
          <p:cNvPr id="8263" name="Line 8"/>
          <p:cNvSpPr>
            <a:spLocks noChangeShapeType="1"/>
          </p:cNvSpPr>
          <p:nvPr/>
        </p:nvSpPr>
        <p:spPr bwMode="auto">
          <a:xfrm>
            <a:off x="2892425" y="3987800"/>
            <a:ext cx="246063" cy="0"/>
          </a:xfrm>
          <a:prstGeom prst="line">
            <a:avLst/>
          </a:prstGeom>
          <a:noFill/>
          <a:ln w="25400">
            <a:solidFill>
              <a:schemeClr val="tx1"/>
            </a:solidFill>
            <a:round/>
            <a:headEnd/>
            <a:tailEnd type="triangle" w="lg" len="lg"/>
          </a:ln>
        </p:spPr>
        <p:txBody>
          <a:bodyPr/>
          <a:lstStyle/>
          <a:p>
            <a:endParaRPr lang="en-US"/>
          </a:p>
        </p:txBody>
      </p:sp>
      <p:sp>
        <p:nvSpPr>
          <p:cNvPr id="8264" name="Line 23"/>
          <p:cNvSpPr>
            <a:spLocks noChangeShapeType="1"/>
          </p:cNvSpPr>
          <p:nvPr/>
        </p:nvSpPr>
        <p:spPr bwMode="auto">
          <a:xfrm rot="5400000">
            <a:off x="4083844" y="3404394"/>
            <a:ext cx="0" cy="2411412"/>
          </a:xfrm>
          <a:prstGeom prst="line">
            <a:avLst/>
          </a:prstGeom>
          <a:noFill/>
          <a:ln w="25400">
            <a:solidFill>
              <a:schemeClr val="tx1"/>
            </a:solidFill>
            <a:round/>
            <a:headEnd type="triangle" w="lg" len="lg"/>
            <a:tailEnd/>
          </a:ln>
        </p:spPr>
        <p:txBody>
          <a:bodyPr/>
          <a:lstStyle/>
          <a:p>
            <a:endParaRPr lang="en-US"/>
          </a:p>
        </p:txBody>
      </p:sp>
      <p:sp>
        <p:nvSpPr>
          <p:cNvPr id="8265" name="Line 23"/>
          <p:cNvSpPr>
            <a:spLocks noChangeShapeType="1"/>
          </p:cNvSpPr>
          <p:nvPr/>
        </p:nvSpPr>
        <p:spPr bwMode="auto">
          <a:xfrm rot="5400000">
            <a:off x="4083844" y="3261519"/>
            <a:ext cx="0" cy="2411412"/>
          </a:xfrm>
          <a:prstGeom prst="line">
            <a:avLst/>
          </a:prstGeom>
          <a:noFill/>
          <a:ln w="25400">
            <a:solidFill>
              <a:schemeClr val="tx1"/>
            </a:solidFill>
            <a:round/>
            <a:headEnd type="triangle" w="lg" len="lg"/>
            <a:tailEnd/>
          </a:ln>
        </p:spPr>
        <p:txBody>
          <a:bodyPr/>
          <a:lstStyle/>
          <a:p>
            <a:endParaRPr lang="en-US"/>
          </a:p>
        </p:txBody>
      </p:sp>
      <p:grpSp>
        <p:nvGrpSpPr>
          <p:cNvPr id="16" name="Group 20"/>
          <p:cNvGrpSpPr>
            <a:grpSpLocks/>
          </p:cNvGrpSpPr>
          <p:nvPr/>
        </p:nvGrpSpPr>
        <p:grpSpPr bwMode="auto">
          <a:xfrm rot="16200000" flipH="1">
            <a:off x="3695700" y="2749550"/>
            <a:ext cx="842963" cy="2322513"/>
            <a:chOff x="1707" y="2541"/>
            <a:chExt cx="156" cy="530"/>
          </a:xfrm>
        </p:grpSpPr>
        <p:sp>
          <p:nvSpPr>
            <p:cNvPr id="8267" name="Line 8"/>
            <p:cNvSpPr>
              <a:spLocks noChangeShapeType="1"/>
            </p:cNvSpPr>
            <p:nvPr/>
          </p:nvSpPr>
          <p:spPr bwMode="auto">
            <a:xfrm rot="16200000" flipH="1">
              <a:off x="1598" y="2806"/>
              <a:ext cx="530" cy="0"/>
            </a:xfrm>
            <a:prstGeom prst="line">
              <a:avLst/>
            </a:prstGeom>
            <a:noFill/>
            <a:ln w="25400">
              <a:solidFill>
                <a:schemeClr val="tx1"/>
              </a:solidFill>
              <a:round/>
              <a:headEnd/>
              <a:tailEnd type="triangle" w="lg" len="lg"/>
            </a:ln>
          </p:spPr>
          <p:txBody>
            <a:bodyPr/>
            <a:lstStyle/>
            <a:p>
              <a:endParaRPr lang="en-US"/>
            </a:p>
          </p:txBody>
        </p:sp>
        <p:sp>
          <p:nvSpPr>
            <p:cNvPr id="8268" name="Line 22"/>
            <p:cNvSpPr>
              <a:spLocks noChangeShapeType="1"/>
            </p:cNvSpPr>
            <p:nvPr/>
          </p:nvSpPr>
          <p:spPr bwMode="auto">
            <a:xfrm rot="5400000">
              <a:off x="1785" y="2466"/>
              <a:ext cx="0" cy="155"/>
            </a:xfrm>
            <a:prstGeom prst="line">
              <a:avLst/>
            </a:prstGeom>
            <a:noFill/>
            <a:ln w="25400">
              <a:solidFill>
                <a:schemeClr val="tx1"/>
              </a:solidFill>
              <a:round/>
              <a:headEnd/>
              <a:tailEnd/>
            </a:ln>
          </p:spPr>
          <p:txBody>
            <a:bodyPr/>
            <a:lstStyle/>
            <a:p>
              <a:endParaRPr lang="en-US"/>
            </a:p>
          </p:txBody>
        </p:sp>
      </p:grpSp>
      <p:sp>
        <p:nvSpPr>
          <p:cNvPr id="109" name="Date Placeholder 108"/>
          <p:cNvSpPr>
            <a:spLocks noGrp="1"/>
          </p:cNvSpPr>
          <p:nvPr>
            <p:ph type="dt" sz="half" idx="10"/>
          </p:nvPr>
        </p:nvSpPr>
        <p:spPr/>
        <p:txBody>
          <a:bodyPr/>
          <a:lstStyle/>
          <a:p>
            <a:pPr>
              <a:defRPr/>
            </a:pPr>
            <a:r>
              <a:rPr lang="en-US" altLang="zh-CN" smtClean="0"/>
              <a:t>1/11/2013</a:t>
            </a:r>
            <a:endParaRPr lang="en-US" dirty="0"/>
          </a:p>
        </p:txBody>
      </p:sp>
      <p:sp>
        <p:nvSpPr>
          <p:cNvPr id="110" name="Slide Number Placeholder 109"/>
          <p:cNvSpPr>
            <a:spLocks noGrp="1"/>
          </p:cNvSpPr>
          <p:nvPr>
            <p:ph type="sldNum" sz="quarter" idx="11"/>
          </p:nvPr>
        </p:nvSpPr>
        <p:spPr/>
        <p:txBody>
          <a:bodyPr/>
          <a:lstStyle/>
          <a:p>
            <a:pPr>
              <a:defRPr/>
            </a:pPr>
            <a:fld id="{BE49CFAA-92BB-45AE-A2AC-2CF4188AC6C8}" type="slidenum">
              <a:rPr lang="en-US" smtClean="0"/>
              <a:pPr>
                <a:defRPr/>
              </a:pPr>
              <a:t>26</a:t>
            </a:fld>
            <a:endParaRPr lang="en-US" dirty="0"/>
          </a:p>
        </p:txBody>
      </p:sp>
      <p:sp>
        <p:nvSpPr>
          <p:cNvPr id="111" name="Footer Placeholder 110"/>
          <p:cNvSpPr>
            <a:spLocks noGrp="1"/>
          </p:cNvSpPr>
          <p:nvPr>
            <p:ph type="ftr" sz="quarter" idx="12"/>
          </p:nvPr>
        </p:nvSpPr>
        <p:spPr/>
        <p:txBody>
          <a:bodyPr/>
          <a:lstStyle/>
          <a:p>
            <a:pPr>
              <a:defRPr/>
            </a:pPr>
            <a:r>
              <a:rPr lang="en-US" smtClean="0"/>
              <a:t>Bluespec at Beihang</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4"/>
          <p:cNvSpPr>
            <a:spLocks noGrp="1" noChangeArrowheads="1"/>
          </p:cNvSpPr>
          <p:nvPr>
            <p:ph type="title" idx="4294967295"/>
          </p:nvPr>
        </p:nvSpPr>
        <p:spPr>
          <a:xfrm>
            <a:off x="609600" y="304800"/>
            <a:ext cx="8239125" cy="1143000"/>
          </a:xfrm>
        </p:spPr>
        <p:txBody>
          <a:bodyPr/>
          <a:lstStyle/>
          <a:p>
            <a:pPr eaLnBrk="1" hangingPunct="1"/>
            <a:r>
              <a:rPr lang="en-US" sz="4000" smtClean="0"/>
              <a:t>3-Stage pipeline – 1 predictor</a:t>
            </a:r>
          </a:p>
        </p:txBody>
      </p:sp>
      <p:sp>
        <p:nvSpPr>
          <p:cNvPr id="10242" name="Rectangle 3" descr="Rectangle: Click to edit Master text styles&#10;Second level&#10;Third level&#10;Fourth level&#10;Fifth level"/>
          <p:cNvSpPr txBox="1">
            <a:spLocks noChangeArrowheads="1"/>
          </p:cNvSpPr>
          <p:nvPr/>
        </p:nvSpPr>
        <p:spPr bwMode="auto">
          <a:xfrm>
            <a:off x="600075" y="1431925"/>
            <a:ext cx="8715375" cy="5233988"/>
          </a:xfrm>
          <a:prstGeom prst="rect">
            <a:avLst/>
          </a:prstGeom>
          <a:noFill/>
          <a:ln w="9525">
            <a:noFill/>
            <a:miter lim="800000"/>
            <a:headEnd/>
            <a:tailEnd/>
          </a:ln>
        </p:spPr>
        <p:txBody>
          <a:bodyPr/>
          <a:lstStyle/>
          <a:p>
            <a:pPr>
              <a:buClr>
                <a:schemeClr val="hlink"/>
              </a:buClr>
              <a:buSzPct val="110000"/>
              <a:buFont typeface="Wingdings" pitchFamily="2" charset="2"/>
              <a:buNone/>
            </a:pPr>
            <a:r>
              <a:rPr lang="en-US" b="1" dirty="0">
                <a:latin typeface="Courier New" pitchFamily="49" charset="0"/>
                <a:cs typeface="Courier New" pitchFamily="49" charset="0"/>
              </a:rPr>
              <a:t>module</a:t>
            </a:r>
            <a:r>
              <a:rPr lang="en-US" dirty="0">
                <a:latin typeface="Courier New" pitchFamily="49" charset="0"/>
                <a:cs typeface="Courier New" pitchFamily="49" charset="0"/>
              </a:rPr>
              <a:t> </a:t>
            </a:r>
            <a:r>
              <a:rPr lang="en-US" dirty="0" err="1">
                <a:latin typeface="Courier New" pitchFamily="49" charset="0"/>
                <a:cs typeface="Courier New" pitchFamily="49" charset="0"/>
              </a:rPr>
              <a:t>mkProc</a:t>
            </a:r>
            <a:r>
              <a:rPr lang="en-US" dirty="0">
                <a:latin typeface="Courier New" pitchFamily="49" charset="0"/>
                <a:cs typeface="Courier New" pitchFamily="49" charset="0"/>
              </a:rPr>
              <a:t>(Proc);</a:t>
            </a:r>
          </a:p>
          <a:p>
            <a:pPr>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Reg</a:t>
            </a:r>
            <a:r>
              <a:rPr lang="en-US" dirty="0">
                <a:latin typeface="Courier New" pitchFamily="49" charset="0"/>
                <a:cs typeface="Courier New" pitchFamily="49" charset="0"/>
              </a:rPr>
              <a:t>#(</a:t>
            </a:r>
            <a:r>
              <a:rPr lang="en-US" dirty="0" err="1">
                <a:latin typeface="Courier New" pitchFamily="49" charset="0"/>
                <a:cs typeface="Courier New" pitchFamily="49" charset="0"/>
              </a:rPr>
              <a:t>Addr</a:t>
            </a:r>
            <a:r>
              <a:rPr lang="en-US" dirty="0">
                <a:latin typeface="Courier New" pitchFamily="49" charset="0"/>
                <a:cs typeface="Courier New" pitchFamily="49" charset="0"/>
              </a:rPr>
              <a:t>)        pc &lt;- </a:t>
            </a:r>
            <a:r>
              <a:rPr lang="en-US" dirty="0" err="1">
                <a:latin typeface="Courier New" pitchFamily="49" charset="0"/>
                <a:cs typeface="Courier New" pitchFamily="49" charset="0"/>
              </a:rPr>
              <a:t>mkRegU</a:t>
            </a:r>
            <a:r>
              <a:rPr lang="en-US" dirty="0">
                <a:latin typeface="Courier New" pitchFamily="49" charset="0"/>
                <a:cs typeface="Courier New" pitchFamily="49" charset="0"/>
              </a:rPr>
              <a:t>;</a:t>
            </a:r>
          </a:p>
          <a:p>
            <a:pPr>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RFile</a:t>
            </a:r>
            <a:r>
              <a:rPr lang="en-US" dirty="0">
                <a:latin typeface="Courier New" pitchFamily="49" charset="0"/>
                <a:cs typeface="Courier New" pitchFamily="49" charset="0"/>
              </a:rPr>
              <a:t>             </a:t>
            </a:r>
            <a:r>
              <a:rPr lang="en-US" dirty="0" err="1">
                <a:latin typeface="Courier New" pitchFamily="49" charset="0"/>
                <a:cs typeface="Courier New" pitchFamily="49" charset="0"/>
              </a:rPr>
              <a:t>rf</a:t>
            </a:r>
            <a:r>
              <a:rPr lang="en-US" dirty="0">
                <a:latin typeface="Courier New" pitchFamily="49" charset="0"/>
                <a:cs typeface="Courier New" pitchFamily="49" charset="0"/>
              </a:rPr>
              <a:t> &lt;- </a:t>
            </a:r>
            <a:r>
              <a:rPr lang="en-US" dirty="0" err="1">
                <a:latin typeface="Courier New" pitchFamily="49" charset="0"/>
                <a:cs typeface="Courier New" pitchFamily="49" charset="0"/>
              </a:rPr>
              <a:t>mkBypassRFile</a:t>
            </a:r>
            <a:r>
              <a:rPr lang="en-US" dirty="0">
                <a:latin typeface="Courier New" pitchFamily="49" charset="0"/>
                <a:cs typeface="Courier New" pitchFamily="49" charset="0"/>
              </a:rPr>
              <a:t>;</a:t>
            </a:r>
          </a:p>
          <a:p>
            <a:pPr>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IMemory</a:t>
            </a:r>
            <a:r>
              <a:rPr lang="en-US" dirty="0">
                <a:latin typeface="Courier New" pitchFamily="49" charset="0"/>
                <a:cs typeface="Courier New" pitchFamily="49" charset="0"/>
              </a:rPr>
              <a:t>         </a:t>
            </a:r>
            <a:r>
              <a:rPr lang="en-US" dirty="0" err="1">
                <a:latin typeface="Courier New" pitchFamily="49" charset="0"/>
                <a:cs typeface="Courier New" pitchFamily="49" charset="0"/>
              </a:rPr>
              <a:t>iMem</a:t>
            </a:r>
            <a:r>
              <a:rPr lang="en-US" dirty="0">
                <a:latin typeface="Courier New" pitchFamily="49" charset="0"/>
                <a:cs typeface="Courier New" pitchFamily="49" charset="0"/>
              </a:rPr>
              <a:t> &lt;- </a:t>
            </a:r>
            <a:r>
              <a:rPr lang="en-US" dirty="0" err="1">
                <a:latin typeface="Courier New" pitchFamily="49" charset="0"/>
                <a:cs typeface="Courier New" pitchFamily="49" charset="0"/>
              </a:rPr>
              <a:t>mkIMemory</a:t>
            </a:r>
            <a:r>
              <a:rPr lang="en-US" dirty="0">
                <a:latin typeface="Courier New" pitchFamily="49" charset="0"/>
                <a:cs typeface="Courier New" pitchFamily="49" charset="0"/>
              </a:rPr>
              <a:t>;</a:t>
            </a:r>
          </a:p>
          <a:p>
            <a:pPr>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DMemory</a:t>
            </a:r>
            <a:r>
              <a:rPr lang="en-US" dirty="0">
                <a:latin typeface="Courier New" pitchFamily="49" charset="0"/>
                <a:cs typeface="Courier New" pitchFamily="49" charset="0"/>
              </a:rPr>
              <a:t>         </a:t>
            </a:r>
            <a:r>
              <a:rPr lang="en-US" dirty="0" err="1">
                <a:latin typeface="Courier New" pitchFamily="49" charset="0"/>
                <a:cs typeface="Courier New" pitchFamily="49" charset="0"/>
              </a:rPr>
              <a:t>dMem</a:t>
            </a:r>
            <a:r>
              <a:rPr lang="en-US" dirty="0">
                <a:latin typeface="Courier New" pitchFamily="49" charset="0"/>
                <a:cs typeface="Courier New" pitchFamily="49" charset="0"/>
              </a:rPr>
              <a:t> &lt;- </a:t>
            </a:r>
            <a:r>
              <a:rPr lang="en-US" dirty="0" err="1">
                <a:latin typeface="Courier New" pitchFamily="49" charset="0"/>
                <a:cs typeface="Courier New" pitchFamily="49" charset="0"/>
              </a:rPr>
              <a:t>mkDMemory</a:t>
            </a:r>
            <a:r>
              <a:rPr lang="en-US" dirty="0">
                <a:latin typeface="Courier New" pitchFamily="49" charset="0"/>
                <a:cs typeface="Courier New" pitchFamily="49" charset="0"/>
              </a:rPr>
              <a:t>;</a:t>
            </a:r>
          </a:p>
          <a:p>
            <a:pPr>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PipeReg</a:t>
            </a:r>
            <a:r>
              <a:rPr lang="en-US" dirty="0">
                <a:latin typeface="Courier New" pitchFamily="49" charset="0"/>
                <a:cs typeface="Courier New" pitchFamily="49" charset="0"/>
              </a:rPr>
              <a:t>#(TypeFetch2Decode) </a:t>
            </a:r>
            <a:r>
              <a:rPr lang="en-US" dirty="0" err="1">
                <a:latin typeface="Courier New" pitchFamily="49" charset="0"/>
                <a:cs typeface="Courier New" pitchFamily="49" charset="0"/>
              </a:rPr>
              <a:t>ir</a:t>
            </a:r>
            <a:endParaRPr lang="en-US" dirty="0">
              <a:latin typeface="Courier New" pitchFamily="49" charset="0"/>
              <a:cs typeface="Courier New" pitchFamily="49" charset="0"/>
            </a:endParaRPr>
          </a:p>
          <a:p>
            <a:pPr>
              <a:buClr>
                <a:schemeClr val="hlink"/>
              </a:buClr>
              <a:buSzPct val="110000"/>
              <a:buFont typeface="Wingdings" pitchFamily="2" charset="2"/>
              <a:buNone/>
            </a:pPr>
            <a:r>
              <a:rPr lang="en-US" dirty="0">
                <a:latin typeface="Courier New" pitchFamily="49" charset="0"/>
                <a:cs typeface="Courier New" pitchFamily="49" charset="0"/>
              </a:rPr>
              <a:t>                       &lt;- </a:t>
            </a:r>
            <a:r>
              <a:rPr lang="en-US" dirty="0" err="1">
                <a:latin typeface="Courier New" pitchFamily="49" charset="0"/>
                <a:cs typeface="Courier New" pitchFamily="49" charset="0"/>
              </a:rPr>
              <a:t>mkPipeReg</a:t>
            </a:r>
            <a:r>
              <a:rPr lang="en-US" dirty="0">
                <a:latin typeface="Courier New" pitchFamily="49" charset="0"/>
                <a:cs typeface="Courier New" pitchFamily="49" charset="0"/>
              </a:rPr>
              <a:t>;</a:t>
            </a:r>
          </a:p>
          <a:p>
            <a:pPr>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SPipeReg</a:t>
            </a:r>
            <a:r>
              <a:rPr lang="en-US" dirty="0">
                <a:latin typeface="Courier New" pitchFamily="49" charset="0"/>
                <a:cs typeface="Courier New" pitchFamily="49" charset="0"/>
              </a:rPr>
              <a:t>#(TypeDecode2Execute) </a:t>
            </a:r>
            <a:r>
              <a:rPr lang="en-US" dirty="0" err="1">
                <a:latin typeface="Courier New" pitchFamily="49" charset="0"/>
                <a:cs typeface="Courier New" pitchFamily="49" charset="0"/>
              </a:rPr>
              <a:t>itr</a:t>
            </a:r>
            <a:endParaRPr lang="en-US" dirty="0">
              <a:latin typeface="Courier New" pitchFamily="49" charset="0"/>
              <a:cs typeface="Courier New" pitchFamily="49" charset="0"/>
            </a:endParaRPr>
          </a:p>
          <a:p>
            <a:pPr>
              <a:buClr>
                <a:schemeClr val="hlink"/>
              </a:buClr>
              <a:buSzPct val="110000"/>
              <a:buFont typeface="Wingdings" pitchFamily="2" charset="2"/>
              <a:buNone/>
            </a:pPr>
            <a:r>
              <a:rPr lang="en-US" dirty="0">
                <a:latin typeface="Courier New" pitchFamily="49" charset="0"/>
                <a:cs typeface="Courier New" pitchFamily="49" charset="0"/>
              </a:rPr>
              <a:t>                       &lt;- </a:t>
            </a:r>
            <a:r>
              <a:rPr lang="en-US" dirty="0" err="1">
                <a:latin typeface="Courier New" pitchFamily="49" charset="0"/>
                <a:cs typeface="Courier New" pitchFamily="49" charset="0"/>
              </a:rPr>
              <a:t>mkSPipeReg</a:t>
            </a:r>
            <a:r>
              <a:rPr lang="en-US" dirty="0">
                <a:latin typeface="Courier New" pitchFamily="49" charset="0"/>
                <a:cs typeface="Courier New" pitchFamily="49" charset="0"/>
              </a:rPr>
              <a:t>(</a:t>
            </a:r>
            <a:r>
              <a:rPr lang="en-US" dirty="0" err="1">
                <a:latin typeface="Courier New" pitchFamily="49" charset="0"/>
                <a:cs typeface="Courier New" pitchFamily="49" charset="0"/>
              </a:rPr>
              <a:t>getDstE</a:t>
            </a:r>
            <a:r>
              <a:rPr lang="en-US" dirty="0">
                <a:latin typeface="Courier New" pitchFamily="49" charset="0"/>
                <a:cs typeface="Courier New" pitchFamily="49" charset="0"/>
              </a:rPr>
              <a:t>);</a:t>
            </a:r>
          </a:p>
          <a:p>
            <a:pPr>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Reg</a:t>
            </a:r>
            <a:r>
              <a:rPr lang="en-US" dirty="0">
                <a:latin typeface="Courier New" pitchFamily="49" charset="0"/>
                <a:cs typeface="Courier New" pitchFamily="49" charset="0"/>
              </a:rPr>
              <a:t>#(</a:t>
            </a:r>
            <a:r>
              <a:rPr lang="en-US" dirty="0" err="1">
                <a:latin typeface="Courier New" pitchFamily="49" charset="0"/>
                <a:cs typeface="Courier New" pitchFamily="49" charset="0"/>
              </a:rPr>
              <a:t>Bool</a:t>
            </a:r>
            <a:r>
              <a:rPr lang="en-US" dirty="0">
                <a:latin typeface="Courier New" pitchFamily="49" charset="0"/>
                <a:cs typeface="Courier New" pitchFamily="49" charset="0"/>
              </a:rPr>
              <a:t>)    </a:t>
            </a:r>
            <a:r>
              <a:rPr lang="en-US" dirty="0" err="1">
                <a:latin typeface="Courier New" pitchFamily="49" charset="0"/>
                <a:cs typeface="Courier New" pitchFamily="49" charset="0"/>
              </a:rPr>
              <a:t>fEpoch</a:t>
            </a:r>
            <a:r>
              <a:rPr lang="en-US" dirty="0">
                <a:latin typeface="Courier New" pitchFamily="49" charset="0"/>
                <a:cs typeface="Courier New" pitchFamily="49" charset="0"/>
              </a:rPr>
              <a:t> &lt;- </a:t>
            </a:r>
            <a:r>
              <a:rPr lang="en-US" dirty="0" err="1">
                <a:latin typeface="Courier New" pitchFamily="49" charset="0"/>
                <a:cs typeface="Courier New" pitchFamily="49" charset="0"/>
              </a:rPr>
              <a:t>mkReg</a:t>
            </a:r>
            <a:r>
              <a:rPr lang="en-US" dirty="0">
                <a:latin typeface="Courier New" pitchFamily="49" charset="0"/>
                <a:cs typeface="Courier New" pitchFamily="49" charset="0"/>
              </a:rPr>
              <a:t>(False);</a:t>
            </a:r>
          </a:p>
          <a:p>
            <a:pPr>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solidFill>
                  <a:srgbClr val="FF0000"/>
                </a:solidFill>
                <a:latin typeface="Courier New" pitchFamily="49" charset="0"/>
                <a:cs typeface="Courier New" pitchFamily="49" charset="0"/>
              </a:rPr>
              <a:t>Reg</a:t>
            </a:r>
            <a:r>
              <a:rPr lang="en-US" dirty="0">
                <a:solidFill>
                  <a:srgbClr val="FF0000"/>
                </a:solidFill>
                <a:latin typeface="Courier New" pitchFamily="49" charset="0"/>
                <a:cs typeface="Courier New" pitchFamily="49" charset="0"/>
              </a:rPr>
              <a:t>#(</a:t>
            </a:r>
            <a:r>
              <a:rPr lang="en-US" dirty="0" err="1">
                <a:solidFill>
                  <a:srgbClr val="FF0000"/>
                </a:solidFill>
                <a:latin typeface="Courier New" pitchFamily="49" charset="0"/>
                <a:cs typeface="Courier New" pitchFamily="49" charset="0"/>
              </a:rPr>
              <a:t>Bool</a:t>
            </a:r>
            <a:r>
              <a:rPr lang="en-US" dirty="0">
                <a:solidFill>
                  <a:srgbClr val="FF0000"/>
                </a:solidFill>
                <a:latin typeface="Courier New" pitchFamily="49" charset="0"/>
                <a:cs typeface="Courier New" pitchFamily="49" charset="0"/>
              </a:rPr>
              <a:t>)    </a:t>
            </a:r>
            <a:r>
              <a:rPr lang="en-US" dirty="0" err="1">
                <a:solidFill>
                  <a:srgbClr val="FF0000"/>
                </a:solidFill>
                <a:latin typeface="Courier New" pitchFamily="49" charset="0"/>
                <a:cs typeface="Courier New" pitchFamily="49" charset="0"/>
              </a:rPr>
              <a:t>dEpoch</a:t>
            </a:r>
            <a:r>
              <a:rPr lang="en-US" dirty="0">
                <a:solidFill>
                  <a:srgbClr val="FF0000"/>
                </a:solidFill>
                <a:latin typeface="Courier New" pitchFamily="49" charset="0"/>
                <a:cs typeface="Courier New" pitchFamily="49" charset="0"/>
              </a:rPr>
              <a:t> &lt;- </a:t>
            </a:r>
            <a:r>
              <a:rPr lang="en-US" dirty="0" err="1">
                <a:solidFill>
                  <a:srgbClr val="FF0000"/>
                </a:solidFill>
                <a:latin typeface="Courier New" pitchFamily="49" charset="0"/>
                <a:cs typeface="Courier New" pitchFamily="49" charset="0"/>
              </a:rPr>
              <a:t>mkReg</a:t>
            </a:r>
            <a:r>
              <a:rPr lang="en-US" dirty="0">
                <a:solidFill>
                  <a:srgbClr val="FF0000"/>
                </a:solidFill>
                <a:latin typeface="Courier New" pitchFamily="49" charset="0"/>
                <a:cs typeface="Courier New" pitchFamily="49" charset="0"/>
              </a:rPr>
              <a:t>(False);</a:t>
            </a:r>
          </a:p>
          <a:p>
            <a:pPr>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Reg</a:t>
            </a:r>
            <a:r>
              <a:rPr lang="en-US" dirty="0">
                <a:latin typeface="Courier New" pitchFamily="49" charset="0"/>
                <a:cs typeface="Courier New" pitchFamily="49" charset="0"/>
              </a:rPr>
              <a:t>#(</a:t>
            </a:r>
            <a:r>
              <a:rPr lang="en-US" dirty="0" err="1">
                <a:latin typeface="Courier New" pitchFamily="49" charset="0"/>
                <a:cs typeface="Courier New" pitchFamily="49" charset="0"/>
              </a:rPr>
              <a:t>Bool</a:t>
            </a:r>
            <a:r>
              <a:rPr lang="en-US" dirty="0">
                <a:latin typeface="Courier New" pitchFamily="49" charset="0"/>
                <a:cs typeface="Courier New" pitchFamily="49" charset="0"/>
              </a:rPr>
              <a:t>)    </a:t>
            </a:r>
            <a:r>
              <a:rPr lang="en-US" dirty="0" err="1">
                <a:latin typeface="Courier New" pitchFamily="49" charset="0"/>
                <a:cs typeface="Courier New" pitchFamily="49" charset="0"/>
              </a:rPr>
              <a:t>eEpoch</a:t>
            </a:r>
            <a:r>
              <a:rPr lang="en-US" dirty="0">
                <a:latin typeface="Courier New" pitchFamily="49" charset="0"/>
                <a:cs typeface="Courier New" pitchFamily="49" charset="0"/>
              </a:rPr>
              <a:t> &lt;- </a:t>
            </a:r>
            <a:r>
              <a:rPr lang="en-US" dirty="0" err="1">
                <a:latin typeface="Courier New" pitchFamily="49" charset="0"/>
                <a:cs typeface="Courier New" pitchFamily="49" charset="0"/>
              </a:rPr>
              <a:t>mkReg</a:t>
            </a:r>
            <a:r>
              <a:rPr lang="en-US" dirty="0">
                <a:latin typeface="Courier New" pitchFamily="49" charset="0"/>
                <a:cs typeface="Courier New" pitchFamily="49" charset="0"/>
              </a:rPr>
              <a:t>(False);</a:t>
            </a:r>
          </a:p>
          <a:p>
            <a:pPr>
              <a:buClr>
                <a:schemeClr val="hlink"/>
              </a:buClr>
              <a:buSzPct val="110000"/>
              <a:buFont typeface="Wingdings" pitchFamily="2" charset="2"/>
              <a:buNone/>
            </a:pPr>
            <a:r>
              <a:rPr lang="en-US" dirty="0">
                <a:latin typeface="Courier New" pitchFamily="49" charset="0"/>
                <a:cs typeface="Courier New" pitchFamily="49" charset="0"/>
              </a:rPr>
              <a:t>  FIFOF#(</a:t>
            </a:r>
            <a:r>
              <a:rPr lang="en-US" dirty="0" err="1">
                <a:latin typeface="Courier New" pitchFamily="49" charset="0"/>
                <a:cs typeface="Courier New" pitchFamily="49" charset="0"/>
              </a:rPr>
              <a:t>TypeNextPCE</a:t>
            </a:r>
            <a:r>
              <a:rPr lang="en-US" dirty="0">
                <a:latin typeface="Courier New" pitchFamily="49" charset="0"/>
                <a:cs typeface="Courier New" pitchFamily="49" charset="0"/>
              </a:rPr>
              <a:t>) nextPCE2D &lt;- </a:t>
            </a:r>
            <a:r>
              <a:rPr lang="en-US" dirty="0" err="1">
                <a:latin typeface="Courier New" pitchFamily="49" charset="0"/>
                <a:cs typeface="Courier New" pitchFamily="49" charset="0"/>
              </a:rPr>
              <a:t>mkBypassFIFOF</a:t>
            </a:r>
            <a:r>
              <a:rPr lang="en-US" dirty="0">
                <a:latin typeface="Courier New" pitchFamily="49" charset="0"/>
                <a:cs typeface="Courier New" pitchFamily="49" charset="0"/>
              </a:rPr>
              <a:t>;</a:t>
            </a:r>
            <a:endParaRPr lang="en-US" dirty="0">
              <a:solidFill>
                <a:srgbClr val="FF0000"/>
              </a:solidFill>
              <a:latin typeface="Courier New" pitchFamily="49" charset="0"/>
              <a:cs typeface="Courier New" pitchFamily="49" charset="0"/>
            </a:endParaRPr>
          </a:p>
          <a:p>
            <a:pPr>
              <a:buClr>
                <a:schemeClr val="hlink"/>
              </a:buClr>
              <a:buSzPct val="110000"/>
              <a:buFont typeface="Wingdings" pitchFamily="2" charset="2"/>
              <a:buNone/>
            </a:pPr>
            <a:r>
              <a:rPr lang="en-US" dirty="0">
                <a:solidFill>
                  <a:srgbClr val="FF0000"/>
                </a:solidFill>
                <a:latin typeface="Courier New" pitchFamily="49" charset="0"/>
                <a:cs typeface="Courier New" pitchFamily="49" charset="0"/>
              </a:rPr>
              <a:t>  FIFOF#(</a:t>
            </a:r>
            <a:r>
              <a:rPr lang="en-US" dirty="0" err="1">
                <a:solidFill>
                  <a:srgbClr val="FF0000"/>
                </a:solidFill>
                <a:latin typeface="Courier New" pitchFamily="49" charset="0"/>
                <a:cs typeface="Courier New" pitchFamily="49" charset="0"/>
              </a:rPr>
              <a:t>TypeNextPCE</a:t>
            </a:r>
            <a:r>
              <a:rPr lang="en-US" dirty="0">
                <a:solidFill>
                  <a:srgbClr val="FF0000"/>
                </a:solidFill>
                <a:latin typeface="Courier New" pitchFamily="49" charset="0"/>
                <a:cs typeface="Courier New" pitchFamily="49" charset="0"/>
              </a:rPr>
              <a:t>) nextPCD2F &lt;- </a:t>
            </a:r>
            <a:r>
              <a:rPr lang="en-US" dirty="0" err="1">
                <a:solidFill>
                  <a:srgbClr val="FF0000"/>
                </a:solidFill>
                <a:latin typeface="Courier New" pitchFamily="49" charset="0"/>
                <a:cs typeface="Courier New" pitchFamily="49" charset="0"/>
              </a:rPr>
              <a:t>mkBypassFIFOF</a:t>
            </a:r>
            <a:r>
              <a:rPr lang="en-US" dirty="0">
                <a:solidFill>
                  <a:srgbClr val="FF0000"/>
                </a:solidFill>
                <a:latin typeface="Courier New" pitchFamily="49" charset="0"/>
                <a:cs typeface="Courier New" pitchFamily="49" charset="0"/>
              </a:rPr>
              <a:t>;</a:t>
            </a:r>
          </a:p>
          <a:p>
            <a:pPr>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NextAddressPredictor</a:t>
            </a:r>
            <a:r>
              <a:rPr lang="en-US" dirty="0">
                <a:latin typeface="Courier New" pitchFamily="49" charset="0"/>
                <a:cs typeface="Courier New" pitchFamily="49" charset="0"/>
              </a:rPr>
              <a:t>    </a:t>
            </a:r>
            <a:r>
              <a:rPr lang="en-US" dirty="0" err="1">
                <a:latin typeface="Courier New" pitchFamily="49" charset="0"/>
                <a:cs typeface="Courier New" pitchFamily="49" charset="0"/>
              </a:rPr>
              <a:t>bpred</a:t>
            </a:r>
            <a:r>
              <a:rPr lang="en-US" dirty="0">
                <a:latin typeface="Courier New" pitchFamily="49" charset="0"/>
                <a:cs typeface="Courier New" pitchFamily="49" charset="0"/>
              </a:rPr>
              <a:t> &lt;- </a:t>
            </a:r>
            <a:r>
              <a:rPr lang="en-US" dirty="0" err="1">
                <a:latin typeface="Courier New" pitchFamily="49" charset="0"/>
                <a:cs typeface="Courier New" pitchFamily="49" charset="0"/>
              </a:rPr>
              <a:t>mkNeverTaken</a:t>
            </a:r>
            <a:r>
              <a:rPr lang="en-US" dirty="0">
                <a:latin typeface="Courier New" pitchFamily="49" charset="0"/>
                <a:cs typeface="Courier New" pitchFamily="49" charset="0"/>
              </a:rPr>
              <a:t>;</a:t>
            </a:r>
          </a:p>
        </p:txBody>
      </p:sp>
      <p:sp>
        <p:nvSpPr>
          <p:cNvPr id="10243" name="Rectangle 3" descr="Rectangle: Click to edit Master text styles&#10;Second level&#10;Third level&#10;Fourth level&#10;Fifth level"/>
          <p:cNvSpPr txBox="1">
            <a:spLocks noChangeArrowheads="1"/>
          </p:cNvSpPr>
          <p:nvPr/>
        </p:nvSpPr>
        <p:spPr bwMode="auto">
          <a:xfrm>
            <a:off x="520700" y="1349375"/>
            <a:ext cx="8256588" cy="4552950"/>
          </a:xfrm>
          <a:prstGeom prst="rect">
            <a:avLst/>
          </a:prstGeom>
          <a:noFill/>
          <a:ln w="9525">
            <a:noFill/>
            <a:miter lim="800000"/>
            <a:headEnd/>
            <a:tailEnd/>
          </a:ln>
        </p:spPr>
        <p:txBody>
          <a:bodyPr/>
          <a:lstStyle/>
          <a:p>
            <a:pPr marL="342900" indent="-342900">
              <a:lnSpc>
                <a:spcPct val="90000"/>
              </a:lnSpc>
              <a:spcBef>
                <a:spcPct val="20000"/>
              </a:spcBef>
              <a:buClr>
                <a:schemeClr val="hlink"/>
              </a:buClr>
              <a:buSzPct val="110000"/>
              <a:buFont typeface="Wingdings" pitchFamily="2" charset="2"/>
              <a:buNone/>
            </a:pPr>
            <a:endParaRPr lang="en-US" sz="1600">
              <a:latin typeface="Courier New" pitchFamily="49" charset="0"/>
              <a:cs typeface="Courier New" pitchFamily="49" charset="0"/>
            </a:endParaRPr>
          </a:p>
        </p:txBody>
      </p:sp>
      <p:sp>
        <p:nvSpPr>
          <p:cNvPr id="11" name="Date Placeholder 10"/>
          <p:cNvSpPr>
            <a:spLocks noGrp="1"/>
          </p:cNvSpPr>
          <p:nvPr>
            <p:ph type="dt" sz="half" idx="10"/>
          </p:nvPr>
        </p:nvSpPr>
        <p:spPr/>
        <p:txBody>
          <a:bodyPr/>
          <a:lstStyle/>
          <a:p>
            <a:pPr>
              <a:defRPr/>
            </a:pPr>
            <a:r>
              <a:rPr lang="en-US" altLang="zh-CN" smtClean="0"/>
              <a:t>1/11/2013</a:t>
            </a:r>
            <a:endParaRPr lang="en-US" dirty="0"/>
          </a:p>
        </p:txBody>
      </p:sp>
      <p:sp>
        <p:nvSpPr>
          <p:cNvPr id="12" name="Slide Number Placeholder 11"/>
          <p:cNvSpPr>
            <a:spLocks noGrp="1"/>
          </p:cNvSpPr>
          <p:nvPr>
            <p:ph type="sldNum" sz="quarter" idx="11"/>
          </p:nvPr>
        </p:nvSpPr>
        <p:spPr/>
        <p:txBody>
          <a:bodyPr/>
          <a:lstStyle/>
          <a:p>
            <a:pPr>
              <a:defRPr/>
            </a:pPr>
            <a:fld id="{BE49CFAA-92BB-45AE-A2AC-2CF4188AC6C8}" type="slidenum">
              <a:rPr lang="en-US" smtClean="0"/>
              <a:pPr>
                <a:defRPr/>
              </a:pPr>
              <a:t>27</a:t>
            </a:fld>
            <a:endParaRPr lang="en-US" dirty="0"/>
          </a:p>
        </p:txBody>
      </p:sp>
      <p:sp>
        <p:nvSpPr>
          <p:cNvPr id="13" name="Footer Placeholder 12"/>
          <p:cNvSpPr>
            <a:spLocks noGrp="1"/>
          </p:cNvSpPr>
          <p:nvPr>
            <p:ph type="ftr" sz="quarter" idx="12"/>
          </p:nvPr>
        </p:nvSpPr>
        <p:spPr/>
        <p:txBody>
          <a:bodyPr/>
          <a:lstStyle/>
          <a:p>
            <a:pPr>
              <a:defRPr/>
            </a:pPr>
            <a:r>
              <a:rPr lang="en-US" smtClean="0"/>
              <a:t>Bluespec at Beihang</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4"/>
          <p:cNvSpPr>
            <a:spLocks noGrp="1" noChangeArrowheads="1"/>
          </p:cNvSpPr>
          <p:nvPr>
            <p:ph type="title" idx="4294967295"/>
          </p:nvPr>
        </p:nvSpPr>
        <p:spPr>
          <a:xfrm>
            <a:off x="609600" y="304800"/>
            <a:ext cx="8153400" cy="1143000"/>
          </a:xfrm>
        </p:spPr>
        <p:txBody>
          <a:bodyPr/>
          <a:lstStyle/>
          <a:p>
            <a:pPr eaLnBrk="1" hangingPunct="1"/>
            <a:r>
              <a:rPr lang="en-US" sz="4000" smtClean="0"/>
              <a:t>3-Stage pipeline – 1 predictor</a:t>
            </a:r>
          </a:p>
        </p:txBody>
      </p:sp>
      <p:sp>
        <p:nvSpPr>
          <p:cNvPr id="12290" name="Rectangle 3" descr="Rectangle: Click to edit Master text styles&#10;Second level&#10;Third level&#10;Fourth level&#10;Fifth level"/>
          <p:cNvSpPr txBox="1">
            <a:spLocks noChangeArrowheads="1"/>
          </p:cNvSpPr>
          <p:nvPr/>
        </p:nvSpPr>
        <p:spPr bwMode="auto">
          <a:xfrm>
            <a:off x="600075" y="1460500"/>
            <a:ext cx="8670925" cy="5237163"/>
          </a:xfrm>
          <a:prstGeom prst="rect">
            <a:avLst/>
          </a:prstGeom>
          <a:noFill/>
          <a:ln w="9525">
            <a:noFill/>
            <a:miter lim="800000"/>
            <a:headEnd/>
            <a:tailEnd/>
          </a:ln>
        </p:spPr>
        <p:txBody>
          <a:bodyPr/>
          <a:lstStyle/>
          <a:p>
            <a:pPr>
              <a:buClr>
                <a:schemeClr val="hlink"/>
              </a:buClr>
              <a:buSzPct val="110000"/>
              <a:buFont typeface="Wingdings" pitchFamily="2" charset="2"/>
              <a:buNone/>
            </a:pPr>
            <a:r>
              <a:rPr lang="en-US" b="1">
                <a:latin typeface="Courier New" pitchFamily="49" charset="0"/>
                <a:cs typeface="Courier New" pitchFamily="49" charset="0"/>
              </a:rPr>
              <a:t>rule</a:t>
            </a:r>
            <a:r>
              <a:rPr lang="en-US">
                <a:latin typeface="Courier New" pitchFamily="49" charset="0"/>
                <a:cs typeface="Courier New" pitchFamily="49" charset="0"/>
              </a:rPr>
              <a:t> doFetch (ir.notFull);</a:t>
            </a:r>
          </a:p>
          <a:p>
            <a:pPr>
              <a:buClr>
                <a:schemeClr val="hlink"/>
              </a:buClr>
              <a:buSzPct val="110000"/>
              <a:buFont typeface="Wingdings" pitchFamily="2" charset="2"/>
              <a:buNone/>
            </a:pPr>
            <a:r>
              <a:rPr lang="en-US" b="1">
                <a:latin typeface="Courier New" pitchFamily="49" charset="0"/>
                <a:cs typeface="Courier New" pitchFamily="49" charset="0"/>
              </a:rPr>
              <a:t>  let</a:t>
            </a:r>
            <a:r>
              <a:rPr lang="en-US">
                <a:latin typeface="Courier New" pitchFamily="49" charset="0"/>
                <a:cs typeface="Courier New" pitchFamily="49" charset="0"/>
              </a:rPr>
              <a:t> inst = iMem(pc);</a:t>
            </a:r>
          </a:p>
          <a:p>
            <a:pPr>
              <a:buClr>
                <a:schemeClr val="hlink"/>
              </a:buClr>
              <a:buSzPct val="110000"/>
              <a:buFont typeface="Wingdings" pitchFamily="2" charset="2"/>
              <a:buNone/>
            </a:pPr>
            <a:r>
              <a:rPr lang="en-US" b="1">
                <a:latin typeface="Courier New" pitchFamily="49" charset="0"/>
                <a:cs typeface="Courier New" pitchFamily="49" charset="0"/>
              </a:rPr>
              <a:t>  let </a:t>
            </a:r>
            <a:r>
              <a:rPr lang="en-US">
                <a:latin typeface="Courier New" pitchFamily="49" charset="0"/>
                <a:cs typeface="Courier New" pitchFamily="49" charset="0"/>
              </a:rPr>
              <a:t>ppc = bpred.prediction(pc);</a:t>
            </a:r>
          </a:p>
          <a:p>
            <a:pPr>
              <a:buClr>
                <a:schemeClr val="hlink"/>
              </a:buClr>
              <a:buSzPct val="110000"/>
              <a:buFont typeface="Wingdings" pitchFamily="2" charset="2"/>
              <a:buNone/>
            </a:pPr>
            <a:r>
              <a:rPr lang="en-US">
                <a:latin typeface="Courier New" pitchFamily="49" charset="0"/>
                <a:cs typeface="Courier New" pitchFamily="49" charset="0"/>
              </a:rPr>
              <a:t>  ir.enq(TypeFetch2Decode{</a:t>
            </a:r>
          </a:p>
          <a:p>
            <a:pPr>
              <a:buClr>
                <a:schemeClr val="hlink"/>
              </a:buClr>
              <a:buSzPct val="110000"/>
              <a:buFont typeface="Wingdings" pitchFamily="2" charset="2"/>
              <a:buNone/>
            </a:pPr>
            <a:r>
              <a:rPr lang="en-US">
                <a:latin typeface="Courier New" pitchFamily="49" charset="0"/>
                <a:cs typeface="Courier New" pitchFamily="49" charset="0"/>
              </a:rPr>
              <a:t>             pc:pc, ppc:ppc, epoch:fEpoch, inst:inst});</a:t>
            </a:r>
          </a:p>
          <a:p>
            <a:pPr>
              <a:buClr>
                <a:schemeClr val="hlink"/>
              </a:buClr>
              <a:buSzPct val="110000"/>
              <a:buFont typeface="Wingdings" pitchFamily="2" charset="2"/>
              <a:buNone/>
            </a:pPr>
            <a:r>
              <a:rPr lang="en-US">
                <a:latin typeface="Courier New" pitchFamily="49" charset="0"/>
                <a:cs typeface="Courier New" pitchFamily="49" charset="0"/>
              </a:rPr>
              <a:t>  </a:t>
            </a:r>
            <a:r>
              <a:rPr lang="en-US" b="1">
                <a:latin typeface="Courier New" pitchFamily="49" charset="0"/>
                <a:cs typeface="Courier New" pitchFamily="49" charset="0"/>
              </a:rPr>
              <a:t>if</a:t>
            </a:r>
            <a:r>
              <a:rPr lang="en-US">
                <a:latin typeface="Courier New" pitchFamily="49" charset="0"/>
                <a:cs typeface="Courier New" pitchFamily="49" charset="0"/>
              </a:rPr>
              <a:t>(nextPCD2F.notEmpty) </a:t>
            </a:r>
            <a:r>
              <a:rPr lang="en-US" b="1">
                <a:latin typeface="Courier New" pitchFamily="49" charset="0"/>
                <a:cs typeface="Courier New" pitchFamily="49" charset="0"/>
              </a:rPr>
              <a:t>begin</a:t>
            </a:r>
          </a:p>
          <a:p>
            <a:pPr>
              <a:buClr>
                <a:schemeClr val="hlink"/>
              </a:buClr>
              <a:buSzPct val="110000"/>
              <a:buFont typeface="Wingdings" pitchFamily="2" charset="2"/>
              <a:buNone/>
            </a:pPr>
            <a:r>
              <a:rPr lang="en-US">
                <a:latin typeface="Courier New" pitchFamily="49" charset="0"/>
                <a:ea typeface="Calibri" pitchFamily="34" charset="0"/>
                <a:cs typeface="Courier New" pitchFamily="49" charset="0"/>
              </a:rPr>
              <a:t>    </a:t>
            </a:r>
            <a:r>
              <a:rPr lang="en-US">
                <a:latin typeface="Courier New" pitchFamily="49" charset="0"/>
              </a:rPr>
              <a:t>npc=nextPC.first.npc; nppc=nextPC.first.nppc;</a:t>
            </a:r>
          </a:p>
          <a:p>
            <a:pPr>
              <a:buClr>
                <a:schemeClr val="hlink"/>
              </a:buClr>
              <a:buSzPct val="110000"/>
              <a:buFont typeface="Wingdings" pitchFamily="2" charset="2"/>
              <a:buNone/>
            </a:pPr>
            <a:r>
              <a:rPr lang="en-US">
                <a:latin typeface="Courier New" pitchFamily="49" charset="0"/>
              </a:rPr>
              <a:t>    nepoch=nextPC.first.nepoch;</a:t>
            </a:r>
          </a:p>
          <a:p>
            <a:pPr>
              <a:buClr>
                <a:schemeClr val="hlink"/>
              </a:buClr>
              <a:buSzPct val="110000"/>
              <a:buFont typeface="Wingdings" pitchFamily="2" charset="2"/>
              <a:buNone/>
            </a:pPr>
            <a:r>
              <a:rPr lang="en-US" b="1">
                <a:latin typeface="Courier New" pitchFamily="49" charset="0"/>
                <a:cs typeface="Courier New" pitchFamily="49" charset="0"/>
              </a:rPr>
              <a:t>    </a:t>
            </a:r>
            <a:r>
              <a:rPr lang="en-US">
                <a:latin typeface="Courier New" pitchFamily="49" charset="0"/>
                <a:cs typeface="Courier New" pitchFamily="49" charset="0"/>
              </a:rPr>
              <a:t>pc &lt;= nppc; fEpoch &lt;= nepoch; nextPC.deq;</a:t>
            </a:r>
          </a:p>
          <a:p>
            <a:pPr>
              <a:buClr>
                <a:schemeClr val="hlink"/>
              </a:buClr>
              <a:buSzPct val="110000"/>
              <a:buFont typeface="Wingdings" pitchFamily="2" charset="2"/>
              <a:buNone/>
            </a:pPr>
            <a:r>
              <a:rPr lang="en-US">
                <a:latin typeface="Courier New" pitchFamily="49" charset="0"/>
                <a:cs typeface="Courier New" pitchFamily="49" charset="0"/>
              </a:rPr>
              <a:t>    bpred.update(npc, nppc);</a:t>
            </a:r>
            <a:endParaRPr lang="en-US" b="1">
              <a:latin typeface="Courier New" pitchFamily="49" charset="0"/>
              <a:cs typeface="Courier New" pitchFamily="49" charset="0"/>
            </a:endParaRPr>
          </a:p>
          <a:p>
            <a:pPr>
              <a:buClr>
                <a:schemeClr val="hlink"/>
              </a:buClr>
              <a:buSzPct val="110000"/>
              <a:buFont typeface="Wingdings" pitchFamily="2" charset="2"/>
              <a:buNone/>
            </a:pPr>
            <a:r>
              <a:rPr lang="en-US" b="1">
                <a:latin typeface="Courier New" pitchFamily="49" charset="0"/>
                <a:cs typeface="Courier New" pitchFamily="49" charset="0"/>
              </a:rPr>
              <a:t>                         end</a:t>
            </a:r>
          </a:p>
          <a:p>
            <a:pPr>
              <a:buClr>
                <a:schemeClr val="hlink"/>
              </a:buClr>
              <a:buSzPct val="110000"/>
              <a:buFont typeface="Wingdings" pitchFamily="2" charset="2"/>
              <a:buNone/>
            </a:pPr>
            <a:r>
              <a:rPr lang="en-US" b="1">
                <a:latin typeface="Courier New" pitchFamily="49" charset="0"/>
                <a:cs typeface="Courier New" pitchFamily="49" charset="0"/>
              </a:rPr>
              <a:t>  else</a:t>
            </a:r>
            <a:endParaRPr lang="en-US">
              <a:latin typeface="Courier New" pitchFamily="49" charset="0"/>
              <a:cs typeface="Courier New" pitchFamily="49" charset="0"/>
            </a:endParaRPr>
          </a:p>
          <a:p>
            <a:pPr>
              <a:buClr>
                <a:schemeClr val="hlink"/>
              </a:buClr>
              <a:buSzPct val="110000"/>
              <a:buFont typeface="Wingdings" pitchFamily="2" charset="2"/>
              <a:buNone/>
            </a:pPr>
            <a:r>
              <a:rPr lang="en-US">
                <a:latin typeface="Courier New" pitchFamily="49" charset="0"/>
                <a:cs typeface="Courier New" pitchFamily="49" charset="0"/>
              </a:rPr>
              <a:t>    pc &lt;= ppc;</a:t>
            </a:r>
            <a:endParaRPr lang="en-US" b="1">
              <a:latin typeface="Courier New" pitchFamily="49" charset="0"/>
              <a:cs typeface="Courier New" pitchFamily="49" charset="0"/>
            </a:endParaRPr>
          </a:p>
          <a:p>
            <a:pPr>
              <a:buClr>
                <a:schemeClr val="hlink"/>
              </a:buClr>
              <a:buSzPct val="110000"/>
              <a:buFont typeface="Wingdings" pitchFamily="2" charset="2"/>
              <a:buNone/>
            </a:pPr>
            <a:r>
              <a:rPr lang="en-US" b="1">
                <a:latin typeface="Courier New" pitchFamily="49" charset="0"/>
                <a:cs typeface="Courier New" pitchFamily="49" charset="0"/>
              </a:rPr>
              <a:t>endrule</a:t>
            </a:r>
            <a:r>
              <a:rPr lang="en-US">
                <a:latin typeface="Courier New" pitchFamily="49" charset="0"/>
                <a:cs typeface="Courier New" pitchFamily="49" charset="0"/>
              </a:rPr>
              <a:t>    </a:t>
            </a:r>
          </a:p>
        </p:txBody>
      </p:sp>
      <p:sp>
        <p:nvSpPr>
          <p:cNvPr id="12291" name="Rectangle 3" descr="Rectangle: Click to edit Master text styles&#10;Second level&#10;Third level&#10;Fourth level&#10;Fifth level"/>
          <p:cNvSpPr txBox="1">
            <a:spLocks noChangeArrowheads="1"/>
          </p:cNvSpPr>
          <p:nvPr/>
        </p:nvSpPr>
        <p:spPr bwMode="auto">
          <a:xfrm>
            <a:off x="520700" y="1482725"/>
            <a:ext cx="8256588" cy="4552950"/>
          </a:xfrm>
          <a:prstGeom prst="rect">
            <a:avLst/>
          </a:prstGeom>
          <a:noFill/>
          <a:ln w="9525">
            <a:noFill/>
            <a:miter lim="800000"/>
            <a:headEnd/>
            <a:tailEnd/>
          </a:ln>
        </p:spPr>
        <p:txBody>
          <a:bodyPr/>
          <a:lstStyle/>
          <a:p>
            <a:pPr marL="342900" indent="-342900">
              <a:lnSpc>
                <a:spcPct val="90000"/>
              </a:lnSpc>
              <a:spcBef>
                <a:spcPct val="20000"/>
              </a:spcBef>
              <a:buClr>
                <a:schemeClr val="hlink"/>
              </a:buClr>
              <a:buSzPct val="110000"/>
              <a:buFont typeface="Wingdings" pitchFamily="2" charset="2"/>
              <a:buNone/>
            </a:pPr>
            <a:endParaRPr lang="en-US" sz="1600">
              <a:latin typeface="Courier New" pitchFamily="49" charset="0"/>
              <a:cs typeface="Courier New" pitchFamily="49" charset="0"/>
            </a:endParaRPr>
          </a:p>
        </p:txBody>
      </p:sp>
      <p:sp>
        <p:nvSpPr>
          <p:cNvPr id="12293" name="Slide Number Placeholder 11"/>
          <p:cNvSpPr txBox="1">
            <a:spLocks noGrp="1"/>
          </p:cNvSpPr>
          <p:nvPr/>
        </p:nvSpPr>
        <p:spPr bwMode="auto">
          <a:xfrm>
            <a:off x="7239000" y="6400800"/>
            <a:ext cx="1905000" cy="457200"/>
          </a:xfrm>
          <a:prstGeom prst="rect">
            <a:avLst/>
          </a:prstGeom>
          <a:noFill/>
          <a:ln w="9525">
            <a:noFill/>
            <a:miter lim="800000"/>
            <a:headEnd/>
            <a:tailEnd/>
          </a:ln>
        </p:spPr>
        <p:txBody>
          <a:bodyPr anchor="b"/>
          <a:lstStyle/>
          <a:p>
            <a:pPr algn="r"/>
            <a:r>
              <a:rPr lang="en-US" sz="1400"/>
              <a:t>L17-</a:t>
            </a:r>
            <a:fld id="{35ACF02F-E334-4FFA-B6E5-C1B40ECDE093}" type="slidenum">
              <a:rPr lang="en-US" sz="1400"/>
              <a:pPr algn="r"/>
              <a:t>28</a:t>
            </a:fld>
            <a:endParaRPr lang="en-US" sz="1400"/>
          </a:p>
        </p:txBody>
      </p:sp>
      <p:sp>
        <p:nvSpPr>
          <p:cNvPr id="8" name="Date Placeholder 7"/>
          <p:cNvSpPr>
            <a:spLocks noGrp="1"/>
          </p:cNvSpPr>
          <p:nvPr>
            <p:ph type="dt" sz="half" idx="10"/>
          </p:nvPr>
        </p:nvSpPr>
        <p:spPr>
          <a:xfrm>
            <a:off x="0" y="6400800"/>
            <a:ext cx="1905000" cy="457200"/>
          </a:xfrm>
        </p:spPr>
        <p:txBody>
          <a:bodyPr/>
          <a:lstStyle/>
          <a:p>
            <a:pPr>
              <a:defRPr/>
            </a:pPr>
            <a:r>
              <a:rPr lang="en-US" altLang="zh-CN" dirty="0" smtClean="0"/>
              <a:t>1/11/2013</a:t>
            </a:r>
            <a:endParaRPr lang="en-US" dirty="0"/>
          </a:p>
        </p:txBody>
      </p:sp>
      <p:sp>
        <p:nvSpPr>
          <p:cNvPr id="11" name="Slide Number Placeholder 10"/>
          <p:cNvSpPr>
            <a:spLocks noGrp="1"/>
          </p:cNvSpPr>
          <p:nvPr>
            <p:ph type="sldNum" sz="quarter" idx="11"/>
          </p:nvPr>
        </p:nvSpPr>
        <p:spPr/>
        <p:txBody>
          <a:bodyPr/>
          <a:lstStyle/>
          <a:p>
            <a:pPr>
              <a:defRPr/>
            </a:pPr>
            <a:fld id="{BE49CFAA-92BB-45AE-A2AC-2CF4188AC6C8}" type="slidenum">
              <a:rPr lang="en-US" smtClean="0"/>
              <a:pPr>
                <a:defRPr/>
              </a:pPr>
              <a:t>28</a:t>
            </a:fld>
            <a:endParaRPr lang="en-US" dirty="0"/>
          </a:p>
        </p:txBody>
      </p:sp>
      <p:sp>
        <p:nvSpPr>
          <p:cNvPr id="12" name="Footer Placeholder 11"/>
          <p:cNvSpPr>
            <a:spLocks noGrp="1"/>
          </p:cNvSpPr>
          <p:nvPr>
            <p:ph type="ftr" sz="quarter" idx="12"/>
          </p:nvPr>
        </p:nvSpPr>
        <p:spPr>
          <a:xfrm>
            <a:off x="2979530" y="6400800"/>
            <a:ext cx="3003550" cy="457200"/>
          </a:xfrm>
        </p:spPr>
        <p:txBody>
          <a:bodyPr/>
          <a:lstStyle/>
          <a:p>
            <a:pPr>
              <a:defRPr/>
            </a:pPr>
            <a:r>
              <a:rPr lang="en-US" dirty="0" err="1" smtClean="0"/>
              <a:t>Bluespec</a:t>
            </a:r>
            <a:r>
              <a:rPr lang="en-US" dirty="0" smtClean="0"/>
              <a:t> at </a:t>
            </a:r>
            <a:r>
              <a:rPr lang="en-US" dirty="0" err="1" smtClean="0"/>
              <a:t>Beihang</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4"/>
          <p:cNvSpPr>
            <a:spLocks noGrp="1" noChangeArrowheads="1"/>
          </p:cNvSpPr>
          <p:nvPr>
            <p:ph type="title" idx="4294967295"/>
          </p:nvPr>
        </p:nvSpPr>
        <p:spPr>
          <a:xfrm>
            <a:off x="609600" y="304800"/>
            <a:ext cx="8153400" cy="1143000"/>
          </a:xfrm>
        </p:spPr>
        <p:txBody>
          <a:bodyPr/>
          <a:lstStyle/>
          <a:p>
            <a:pPr eaLnBrk="1" hangingPunct="1"/>
            <a:r>
              <a:rPr lang="en-US" sz="4000" smtClean="0"/>
              <a:t>3-Stage pipeline – 1 predictor</a:t>
            </a:r>
          </a:p>
        </p:txBody>
      </p:sp>
      <p:sp>
        <p:nvSpPr>
          <p:cNvPr id="14338" name="Rectangle 3" descr="Rectangle: Click to edit Master text styles&#10;Second level&#10;Third level&#10;Fourth level&#10;Fifth level"/>
          <p:cNvSpPr txBox="1">
            <a:spLocks noChangeArrowheads="1"/>
          </p:cNvSpPr>
          <p:nvPr/>
        </p:nvSpPr>
        <p:spPr bwMode="auto">
          <a:xfrm>
            <a:off x="533400" y="1431925"/>
            <a:ext cx="8610600" cy="5237163"/>
          </a:xfrm>
          <a:prstGeom prst="rect">
            <a:avLst/>
          </a:prstGeom>
          <a:noFill/>
          <a:ln w="9525">
            <a:noFill/>
            <a:miter lim="800000"/>
            <a:headEnd/>
            <a:tailEnd/>
          </a:ln>
        </p:spPr>
        <p:txBody>
          <a:bodyPr/>
          <a:lstStyle/>
          <a:p>
            <a:pPr>
              <a:buClr>
                <a:schemeClr val="hlink"/>
              </a:buClr>
              <a:buSzPct val="110000"/>
              <a:buFont typeface="Wingdings" pitchFamily="2" charset="2"/>
              <a:buNone/>
            </a:pPr>
            <a:r>
              <a:rPr lang="en-US" b="1" dirty="0">
                <a:latin typeface="Courier New" pitchFamily="49" charset="0"/>
                <a:cs typeface="Courier New" pitchFamily="49" charset="0"/>
              </a:rPr>
              <a:t>rule</a:t>
            </a:r>
            <a:r>
              <a:rPr lang="en-US" dirty="0">
                <a:latin typeface="Courier New" pitchFamily="49" charset="0"/>
                <a:cs typeface="Courier New" pitchFamily="49" charset="0"/>
              </a:rPr>
              <a:t> </a:t>
            </a:r>
            <a:r>
              <a:rPr lang="en-US" dirty="0" err="1">
                <a:latin typeface="Courier New" pitchFamily="49" charset="0"/>
                <a:cs typeface="Courier New" pitchFamily="49" charset="0"/>
              </a:rPr>
              <a:t>doDecode</a:t>
            </a:r>
            <a:r>
              <a:rPr lang="en-US" dirty="0">
                <a:latin typeface="Courier New" pitchFamily="49" charset="0"/>
                <a:cs typeface="Courier New" pitchFamily="49" charset="0"/>
              </a:rPr>
              <a:t> (</a:t>
            </a:r>
            <a:r>
              <a:rPr lang="en-US" dirty="0" err="1">
                <a:latin typeface="Courier New" pitchFamily="49" charset="0"/>
                <a:cs typeface="Courier New" pitchFamily="49" charset="0"/>
              </a:rPr>
              <a:t>itr.notFull</a:t>
            </a:r>
            <a:r>
              <a:rPr lang="en-US" dirty="0">
                <a:latin typeface="Courier New" pitchFamily="49" charset="0"/>
                <a:cs typeface="Courier New" pitchFamily="49" charset="0"/>
              </a:rPr>
              <a:t> &amp;&amp; </a:t>
            </a:r>
            <a:r>
              <a:rPr lang="en-US" dirty="0" err="1">
                <a:latin typeface="Courier New" pitchFamily="49" charset="0"/>
                <a:cs typeface="Courier New" pitchFamily="49" charset="0"/>
              </a:rPr>
              <a:t>ir.notEmpty</a:t>
            </a:r>
            <a:r>
              <a:rPr lang="en-US" dirty="0">
                <a:latin typeface="Courier New" pitchFamily="49" charset="0"/>
                <a:cs typeface="Courier New" pitchFamily="49" charset="0"/>
              </a:rPr>
              <a:t>);</a:t>
            </a:r>
          </a:p>
          <a:p>
            <a:pPr>
              <a:buClr>
                <a:schemeClr val="hlink"/>
              </a:buClr>
              <a:buSzPct val="110000"/>
              <a:buFont typeface="Wingdings" pitchFamily="2" charset="2"/>
              <a:buNone/>
            </a:pPr>
            <a:r>
              <a:rPr lang="en-US" b="1" dirty="0">
                <a:latin typeface="Courier New" pitchFamily="49" charset="0"/>
                <a:cs typeface="Courier New" pitchFamily="49" charset="0"/>
              </a:rPr>
              <a:t>  let</a:t>
            </a:r>
            <a:r>
              <a:rPr lang="en-US" dirty="0">
                <a:latin typeface="Courier New" pitchFamily="49" charset="0"/>
                <a:cs typeface="Courier New" pitchFamily="49" charset="0"/>
              </a:rPr>
              <a:t> </a:t>
            </a:r>
            <a:r>
              <a:rPr lang="en-US" dirty="0" err="1">
                <a:latin typeface="Courier New" pitchFamily="49" charset="0"/>
                <a:cs typeface="Courier New" pitchFamily="49" charset="0"/>
              </a:rPr>
              <a:t>irpc</a:t>
            </a:r>
            <a:r>
              <a:rPr lang="en-US" dirty="0">
                <a:latin typeface="Courier New" pitchFamily="49" charset="0"/>
                <a:cs typeface="Courier New" pitchFamily="49" charset="0"/>
              </a:rPr>
              <a:t>=</a:t>
            </a:r>
            <a:r>
              <a:rPr lang="en-US" dirty="0" err="1">
                <a:latin typeface="Courier New" pitchFamily="49" charset="0"/>
                <a:cs typeface="Courier New" pitchFamily="49" charset="0"/>
              </a:rPr>
              <a:t>ir.first.pc</a:t>
            </a:r>
            <a:r>
              <a:rPr lang="en-US" dirty="0">
                <a:latin typeface="Courier New" pitchFamily="49" charset="0"/>
                <a:cs typeface="Courier New" pitchFamily="49" charset="0"/>
              </a:rPr>
              <a:t>; </a:t>
            </a:r>
            <a:r>
              <a:rPr lang="en-US" b="1" dirty="0">
                <a:latin typeface="Courier New" pitchFamily="49" charset="0"/>
                <a:cs typeface="Courier New" pitchFamily="49" charset="0"/>
              </a:rPr>
              <a:t>let</a:t>
            </a:r>
            <a:r>
              <a:rPr lang="en-US" dirty="0">
                <a:latin typeface="Courier New" pitchFamily="49" charset="0"/>
                <a:cs typeface="Courier New" pitchFamily="49" charset="0"/>
              </a:rPr>
              <a:t> </a:t>
            </a:r>
            <a:r>
              <a:rPr lang="en-US" dirty="0" err="1">
                <a:latin typeface="Courier New" pitchFamily="49" charset="0"/>
                <a:cs typeface="Courier New" pitchFamily="49" charset="0"/>
              </a:rPr>
              <a:t>irppc</a:t>
            </a:r>
            <a:r>
              <a:rPr lang="en-US" dirty="0">
                <a:latin typeface="Courier New" pitchFamily="49" charset="0"/>
                <a:cs typeface="Courier New" pitchFamily="49" charset="0"/>
              </a:rPr>
              <a:t>=</a:t>
            </a:r>
            <a:r>
              <a:rPr lang="en-US" dirty="0" err="1">
                <a:latin typeface="Courier New" pitchFamily="49" charset="0"/>
                <a:cs typeface="Courier New" pitchFamily="49" charset="0"/>
              </a:rPr>
              <a:t>ir.first.ppc</a:t>
            </a:r>
            <a:r>
              <a:rPr lang="en-US" dirty="0">
                <a:latin typeface="Courier New" pitchFamily="49" charset="0"/>
                <a:cs typeface="Courier New" pitchFamily="49" charset="0"/>
              </a:rPr>
              <a:t>;</a:t>
            </a:r>
          </a:p>
          <a:p>
            <a:pPr>
              <a:buClr>
                <a:schemeClr val="hlink"/>
              </a:buClr>
              <a:buSzPct val="110000"/>
              <a:buFont typeface="Wingdings" pitchFamily="2" charset="2"/>
              <a:buNone/>
            </a:pPr>
            <a:r>
              <a:rPr lang="en-US" dirty="0">
                <a:latin typeface="Courier New" pitchFamily="49" charset="0"/>
                <a:cs typeface="Courier New" pitchFamily="49" charset="0"/>
              </a:rPr>
              <a:t>  </a:t>
            </a:r>
            <a:r>
              <a:rPr lang="en-US" b="1" dirty="0">
                <a:latin typeface="Courier New" pitchFamily="49" charset="0"/>
                <a:cs typeface="Courier New" pitchFamily="49" charset="0"/>
              </a:rPr>
              <a:t>let</a:t>
            </a:r>
            <a:r>
              <a:rPr lang="en-US" dirty="0">
                <a:latin typeface="Courier New" pitchFamily="49" charset="0"/>
                <a:cs typeface="Courier New" pitchFamily="49" charset="0"/>
              </a:rPr>
              <a:t> inst=</a:t>
            </a:r>
            <a:r>
              <a:rPr lang="en-US" dirty="0" err="1">
                <a:latin typeface="Courier New" pitchFamily="49" charset="0"/>
                <a:cs typeface="Courier New" pitchFamily="49" charset="0"/>
              </a:rPr>
              <a:t>ir.first.inst</a:t>
            </a:r>
            <a:r>
              <a:rPr lang="en-US" dirty="0">
                <a:latin typeface="Courier New" pitchFamily="49" charset="0"/>
                <a:cs typeface="Courier New" pitchFamily="49" charset="0"/>
              </a:rPr>
              <a:t>;</a:t>
            </a:r>
          </a:p>
          <a:p>
            <a:pPr>
              <a:buClr>
                <a:schemeClr val="hlink"/>
              </a:buClr>
              <a:buSzPct val="110000"/>
              <a:buFont typeface="Wingdings" pitchFamily="2" charset="2"/>
              <a:buNone/>
            </a:pPr>
            <a:r>
              <a:rPr lang="en-US" dirty="0">
                <a:latin typeface="Courier New" pitchFamily="49" charset="0"/>
                <a:cs typeface="Courier New" pitchFamily="49" charset="0"/>
              </a:rPr>
              <a:t>  </a:t>
            </a:r>
            <a:r>
              <a:rPr lang="en-US" b="1" dirty="0">
                <a:latin typeface="Courier New" pitchFamily="49" charset="0"/>
                <a:cs typeface="Courier New" pitchFamily="49" charset="0"/>
              </a:rPr>
              <a:t>if</a:t>
            </a:r>
            <a:r>
              <a:rPr lang="en-US" dirty="0">
                <a:latin typeface="Courier New" pitchFamily="49" charset="0"/>
                <a:cs typeface="Courier New" pitchFamily="49" charset="0"/>
              </a:rPr>
              <a:t>(nextPCE2D.notEmpty)   </a:t>
            </a:r>
            <a:r>
              <a:rPr lang="en-US" b="1" dirty="0">
                <a:latin typeface="Courier New" pitchFamily="49" charset="0"/>
                <a:cs typeface="Courier New" pitchFamily="49" charset="0"/>
              </a:rPr>
              <a:t>begin</a:t>
            </a:r>
          </a:p>
          <a:p>
            <a:pPr>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dEpoch</a:t>
            </a:r>
            <a:r>
              <a:rPr lang="en-US" dirty="0">
                <a:latin typeface="Courier New" pitchFamily="49" charset="0"/>
                <a:cs typeface="Courier New" pitchFamily="49" charset="0"/>
              </a:rPr>
              <a:t> &lt;= </a:t>
            </a:r>
            <a:r>
              <a:rPr lang="en-US" dirty="0">
                <a:latin typeface="Courier New" pitchFamily="49" charset="0"/>
              </a:rPr>
              <a:t>nextPCE2D.first</a:t>
            </a:r>
            <a:r>
              <a:rPr lang="en-US" dirty="0">
                <a:latin typeface="Courier New" pitchFamily="49" charset="0"/>
                <a:cs typeface="Courier New" pitchFamily="49" charset="0"/>
              </a:rPr>
              <a:t>.epoch;</a:t>
            </a:r>
          </a:p>
          <a:p>
            <a:pPr>
              <a:buClr>
                <a:schemeClr val="hlink"/>
              </a:buClr>
              <a:buSzPct val="110000"/>
              <a:buFont typeface="Wingdings" pitchFamily="2" charset="2"/>
              <a:buNone/>
            </a:pPr>
            <a:r>
              <a:rPr lang="en-US" dirty="0">
                <a:latin typeface="Courier New" pitchFamily="49" charset="0"/>
                <a:cs typeface="Courier New" pitchFamily="49" charset="0"/>
              </a:rPr>
              <a:t>    nextPCD2F.enq(nextPCE2D.first);</a:t>
            </a:r>
          </a:p>
          <a:p>
            <a:pPr>
              <a:buClr>
                <a:schemeClr val="hlink"/>
              </a:buClr>
              <a:buSzPct val="110000"/>
              <a:buFont typeface="Wingdings" pitchFamily="2" charset="2"/>
              <a:buNone/>
            </a:pPr>
            <a:r>
              <a:rPr lang="en-US" dirty="0">
                <a:latin typeface="Courier New" pitchFamily="49" charset="0"/>
                <a:cs typeface="Courier New" pitchFamily="49" charset="0"/>
              </a:rPr>
              <a:t>    nextPCE2D.deq; ir.deq; </a:t>
            </a:r>
            <a:r>
              <a:rPr lang="en-US" b="1" dirty="0">
                <a:latin typeface="Courier New" pitchFamily="49" charset="0"/>
                <a:cs typeface="Courier New" pitchFamily="49" charset="0"/>
              </a:rPr>
              <a:t>end</a:t>
            </a:r>
          </a:p>
          <a:p>
            <a:pPr>
              <a:buClr>
                <a:schemeClr val="hlink"/>
              </a:buClr>
              <a:buSzPct val="110000"/>
              <a:buFont typeface="Wingdings" pitchFamily="2" charset="2"/>
              <a:buNone/>
            </a:pPr>
            <a:r>
              <a:rPr lang="en-US" dirty="0">
                <a:latin typeface="Courier New" pitchFamily="49" charset="0"/>
                <a:cs typeface="Courier New" pitchFamily="49" charset="0"/>
              </a:rPr>
              <a:t>  </a:t>
            </a:r>
            <a:r>
              <a:rPr lang="en-US" b="1" dirty="0">
                <a:latin typeface="Courier New" pitchFamily="49" charset="0"/>
                <a:cs typeface="Courier New" pitchFamily="49" charset="0"/>
              </a:rPr>
              <a:t>else if</a:t>
            </a:r>
            <a:r>
              <a:rPr lang="en-US" dirty="0">
                <a:latin typeface="Courier New" pitchFamily="49" charset="0"/>
                <a:cs typeface="Courier New" pitchFamily="49" charset="0"/>
              </a:rPr>
              <a:t>(</a:t>
            </a:r>
            <a:r>
              <a:rPr lang="en-US" dirty="0" err="1">
                <a:latin typeface="Courier New" pitchFamily="49" charset="0"/>
                <a:cs typeface="Courier New" pitchFamily="49" charset="0"/>
              </a:rPr>
              <a:t>ir.first.epoch</a:t>
            </a:r>
            <a:r>
              <a:rPr lang="en-US" dirty="0">
                <a:latin typeface="Courier New" pitchFamily="49" charset="0"/>
                <a:cs typeface="Courier New" pitchFamily="49" charset="0"/>
              </a:rPr>
              <a:t>==</a:t>
            </a:r>
            <a:r>
              <a:rPr lang="en-US" dirty="0" err="1">
                <a:latin typeface="Courier New" pitchFamily="49" charset="0"/>
                <a:cs typeface="Courier New" pitchFamily="49" charset="0"/>
              </a:rPr>
              <a:t>dEpoch</a:t>
            </a:r>
            <a:r>
              <a:rPr lang="en-US" dirty="0">
                <a:latin typeface="Courier New" pitchFamily="49" charset="0"/>
                <a:cs typeface="Courier New" pitchFamily="49" charset="0"/>
              </a:rPr>
              <a:t>) </a:t>
            </a:r>
            <a:r>
              <a:rPr lang="en-US" b="1" dirty="0">
                <a:latin typeface="Courier New" pitchFamily="49" charset="0"/>
                <a:cs typeface="Courier New" pitchFamily="49" charset="0"/>
              </a:rPr>
              <a:t>begin </a:t>
            </a:r>
          </a:p>
          <a:p>
            <a:pPr>
              <a:buClr>
                <a:schemeClr val="hlink"/>
              </a:buClr>
              <a:buSzPct val="110000"/>
              <a:buFont typeface="Wingdings" pitchFamily="2" charset="2"/>
              <a:buNone/>
            </a:pPr>
            <a:r>
              <a:rPr lang="en-US" dirty="0">
                <a:latin typeface="Courier New" pitchFamily="49" charset="0"/>
                <a:cs typeface="Courier New" pitchFamily="49" charset="0"/>
              </a:rPr>
              <a:t>    </a:t>
            </a:r>
            <a:r>
              <a:rPr lang="en-US" b="1" dirty="0">
                <a:latin typeface="Courier New" pitchFamily="49" charset="0"/>
                <a:cs typeface="Courier New" pitchFamily="49" charset="0"/>
              </a:rPr>
              <a:t>let</a:t>
            </a:r>
            <a:r>
              <a:rPr lang="en-US" dirty="0">
                <a:latin typeface="Courier New" pitchFamily="49" charset="0"/>
                <a:cs typeface="Courier New" pitchFamily="49" charset="0"/>
              </a:rPr>
              <a:t> </a:t>
            </a:r>
            <a:r>
              <a:rPr lang="en-US" dirty="0" err="1">
                <a:latin typeface="Courier New" pitchFamily="49" charset="0"/>
                <a:cs typeface="Courier New" pitchFamily="49" charset="0"/>
              </a:rPr>
              <a:t>dInst</a:t>
            </a:r>
            <a:r>
              <a:rPr lang="en-US" dirty="0">
                <a:latin typeface="Courier New" pitchFamily="49" charset="0"/>
                <a:cs typeface="Courier New" pitchFamily="49" charset="0"/>
              </a:rPr>
              <a:t> = decode(inst);</a:t>
            </a:r>
          </a:p>
          <a:p>
            <a:pPr>
              <a:buClr>
                <a:schemeClr val="hlink"/>
              </a:buClr>
              <a:buSzPct val="110000"/>
              <a:buFont typeface="Wingdings" pitchFamily="2" charset="2"/>
              <a:buNone/>
            </a:pPr>
            <a:r>
              <a:rPr lang="en-US" dirty="0">
                <a:latin typeface="Courier New" pitchFamily="49" charset="0"/>
                <a:cs typeface="Courier New" pitchFamily="49" charset="0"/>
              </a:rPr>
              <a:t>    </a:t>
            </a:r>
            <a:r>
              <a:rPr lang="en-US" b="1" dirty="0">
                <a:latin typeface="Courier New" pitchFamily="49" charset="0"/>
                <a:cs typeface="Courier New" pitchFamily="49" charset="0"/>
              </a:rPr>
              <a:t>let</a:t>
            </a:r>
            <a:r>
              <a:rPr lang="en-US" dirty="0">
                <a:latin typeface="Courier New" pitchFamily="49" charset="0"/>
                <a:cs typeface="Courier New" pitchFamily="49" charset="0"/>
              </a:rPr>
              <a:t> stall &lt;- </a:t>
            </a:r>
            <a:r>
              <a:rPr lang="en-US" dirty="0" err="1">
                <a:latin typeface="Courier New" pitchFamily="49" charset="0"/>
                <a:cs typeface="Courier New" pitchFamily="49" charset="0"/>
              </a:rPr>
              <a:t>itr.search</a:t>
            </a:r>
            <a:r>
              <a:rPr lang="en-US" dirty="0">
                <a:latin typeface="Courier New" pitchFamily="49" charset="0"/>
                <a:cs typeface="Courier New" pitchFamily="49" charset="0"/>
              </a:rPr>
              <a:t>(dInst.src1, dInst.src2);</a:t>
            </a:r>
          </a:p>
          <a:p>
            <a:pPr>
              <a:buClr>
                <a:schemeClr val="hlink"/>
              </a:buClr>
              <a:buSzPct val="110000"/>
              <a:buFont typeface="Wingdings" pitchFamily="2" charset="2"/>
              <a:buNone/>
            </a:pPr>
            <a:r>
              <a:rPr lang="en-US" dirty="0">
                <a:latin typeface="Courier New" pitchFamily="49" charset="0"/>
                <a:cs typeface="Courier New" pitchFamily="49" charset="0"/>
              </a:rPr>
              <a:t>    </a:t>
            </a:r>
            <a:r>
              <a:rPr lang="en-US" b="1" dirty="0">
                <a:latin typeface="Courier New" pitchFamily="49" charset="0"/>
                <a:cs typeface="Courier New" pitchFamily="49" charset="0"/>
              </a:rPr>
              <a:t>if</a:t>
            </a:r>
            <a:r>
              <a:rPr lang="en-US" dirty="0">
                <a:latin typeface="Courier New" pitchFamily="49" charset="0"/>
                <a:cs typeface="Courier New" pitchFamily="49" charset="0"/>
              </a:rPr>
              <a:t>(!stall) </a:t>
            </a:r>
            <a:r>
              <a:rPr lang="en-US" b="1" dirty="0">
                <a:latin typeface="Courier New" pitchFamily="49" charset="0"/>
                <a:cs typeface="Courier New" pitchFamily="49" charset="0"/>
              </a:rPr>
              <a:t>begin</a:t>
            </a:r>
          </a:p>
          <a:p>
            <a:pPr>
              <a:buClr>
                <a:schemeClr val="hlink"/>
              </a:buClr>
              <a:buSzPct val="110000"/>
              <a:buFont typeface="Wingdings" pitchFamily="2" charset="2"/>
              <a:buNone/>
            </a:pPr>
            <a:r>
              <a:rPr lang="en-US" b="1" dirty="0">
                <a:latin typeface="Courier New" pitchFamily="49" charset="0"/>
                <a:cs typeface="Courier New" pitchFamily="49" charset="0"/>
              </a:rPr>
              <a:t>      let</a:t>
            </a:r>
            <a:r>
              <a:rPr lang="en-US" dirty="0">
                <a:latin typeface="Courier New" pitchFamily="49" charset="0"/>
                <a:cs typeface="Courier New" pitchFamily="49" charset="0"/>
              </a:rPr>
              <a:t> rVal1 = rf.rd1(</a:t>
            </a:r>
            <a:r>
              <a:rPr lang="en-US" dirty="0" err="1">
                <a:latin typeface="Courier New" pitchFamily="49" charset="0"/>
                <a:cs typeface="Courier New" pitchFamily="49" charset="0"/>
              </a:rPr>
              <a:t>validValue</a:t>
            </a:r>
            <a:r>
              <a:rPr lang="en-US" dirty="0">
                <a:latin typeface="Courier New" pitchFamily="49" charset="0"/>
                <a:cs typeface="Courier New" pitchFamily="49" charset="0"/>
              </a:rPr>
              <a:t>(dInst.src1));</a:t>
            </a:r>
          </a:p>
          <a:p>
            <a:pPr>
              <a:buClr>
                <a:schemeClr val="hlink"/>
              </a:buClr>
              <a:buSzPct val="110000"/>
              <a:buFont typeface="Wingdings" pitchFamily="2" charset="2"/>
              <a:buNone/>
            </a:pPr>
            <a:r>
              <a:rPr lang="en-US" dirty="0">
                <a:latin typeface="Courier New" pitchFamily="49" charset="0"/>
                <a:cs typeface="Courier New" pitchFamily="49" charset="0"/>
              </a:rPr>
              <a:t>      </a:t>
            </a:r>
            <a:r>
              <a:rPr lang="en-US" b="1" dirty="0">
                <a:latin typeface="Courier New" pitchFamily="49" charset="0"/>
                <a:cs typeface="Courier New" pitchFamily="49" charset="0"/>
              </a:rPr>
              <a:t>let</a:t>
            </a:r>
            <a:r>
              <a:rPr lang="en-US" dirty="0">
                <a:latin typeface="Courier New" pitchFamily="49" charset="0"/>
                <a:cs typeface="Courier New" pitchFamily="49" charset="0"/>
              </a:rPr>
              <a:t> rVal2 = rf.rd2(</a:t>
            </a:r>
            <a:r>
              <a:rPr lang="en-US" dirty="0" err="1">
                <a:latin typeface="Courier New" pitchFamily="49" charset="0"/>
                <a:cs typeface="Courier New" pitchFamily="49" charset="0"/>
              </a:rPr>
              <a:t>validValue</a:t>
            </a:r>
            <a:r>
              <a:rPr lang="en-US" dirty="0">
                <a:latin typeface="Courier New" pitchFamily="49" charset="0"/>
                <a:cs typeface="Courier New" pitchFamily="49" charset="0"/>
              </a:rPr>
              <a:t>(dInst.src2));</a:t>
            </a:r>
          </a:p>
          <a:p>
            <a:pPr>
              <a:buClr>
                <a:schemeClr val="hlink"/>
              </a:buClr>
              <a:buSzPct val="110000"/>
              <a:buFont typeface="Wingdings" pitchFamily="2" charset="2"/>
              <a:buNone/>
            </a:pPr>
            <a:r>
              <a:rPr lang="en-US" dirty="0">
                <a:latin typeface="Courier New" pitchFamily="49" charset="0"/>
                <a:cs typeface="Courier New" pitchFamily="49" charset="0"/>
              </a:rPr>
              <a:t>      itr.enq(TypeDecode2Execute{</a:t>
            </a:r>
            <a:r>
              <a:rPr lang="en-US" dirty="0" err="1">
                <a:latin typeface="Courier New" pitchFamily="49" charset="0"/>
                <a:cs typeface="Courier New" pitchFamily="49" charset="0"/>
              </a:rPr>
              <a:t>pc:irpc</a:t>
            </a:r>
            <a:r>
              <a:rPr lang="en-US" dirty="0">
                <a:latin typeface="Courier New" pitchFamily="49" charset="0"/>
                <a:cs typeface="Courier New" pitchFamily="49" charset="0"/>
              </a:rPr>
              <a:t>, </a:t>
            </a:r>
            <a:r>
              <a:rPr lang="en-US" dirty="0" err="1">
                <a:latin typeface="Courier New" pitchFamily="49" charset="0"/>
                <a:cs typeface="Courier New" pitchFamily="49" charset="0"/>
              </a:rPr>
              <a:t>ppc:irppc</a:t>
            </a:r>
            <a:r>
              <a:rPr lang="en-US" dirty="0">
                <a:latin typeface="Courier New" pitchFamily="49" charset="0"/>
                <a:cs typeface="Courier New" pitchFamily="49" charset="0"/>
              </a:rPr>
              <a:t>,</a:t>
            </a:r>
          </a:p>
          <a:p>
            <a:pPr>
              <a:buClr>
                <a:schemeClr val="hlink"/>
              </a:buClr>
              <a:buSzPct val="110000"/>
              <a:buFont typeface="Wingdings" pitchFamily="2" charset="2"/>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epoch:dEpoch</a:t>
            </a:r>
            <a:r>
              <a:rPr lang="en-US" dirty="0">
                <a:latin typeface="Courier New" pitchFamily="49" charset="0"/>
                <a:cs typeface="Courier New" pitchFamily="49" charset="0"/>
              </a:rPr>
              <a:t>, </a:t>
            </a:r>
            <a:r>
              <a:rPr lang="en-US" dirty="0" err="1">
                <a:latin typeface="Courier New" pitchFamily="49" charset="0"/>
                <a:cs typeface="Courier New" pitchFamily="49" charset="0"/>
              </a:rPr>
              <a:t>dInst:dInst</a:t>
            </a:r>
            <a:r>
              <a:rPr lang="en-US" dirty="0">
                <a:latin typeface="Courier New" pitchFamily="49" charset="0"/>
                <a:cs typeface="Courier New" pitchFamily="49" charset="0"/>
              </a:rPr>
              <a:t>, rVal1:rVal1, rVal2:rVal2});</a:t>
            </a:r>
          </a:p>
          <a:p>
            <a:pPr>
              <a:buClr>
                <a:schemeClr val="hlink"/>
              </a:buClr>
              <a:buSzPct val="110000"/>
              <a:buFont typeface="Wingdings" pitchFamily="2" charset="2"/>
              <a:buNone/>
            </a:pPr>
            <a:r>
              <a:rPr lang="en-US" dirty="0">
                <a:latin typeface="Courier New" pitchFamily="49" charset="0"/>
                <a:cs typeface="Courier New" pitchFamily="49" charset="0"/>
              </a:rPr>
              <a:t>      ir.deq;  </a:t>
            </a:r>
            <a:r>
              <a:rPr lang="en-US" b="1" dirty="0">
                <a:latin typeface="Courier New" pitchFamily="49" charset="0"/>
                <a:cs typeface="Courier New" pitchFamily="49" charset="0"/>
              </a:rPr>
              <a:t>end                 </a:t>
            </a:r>
            <a:r>
              <a:rPr lang="en-US" b="1" dirty="0" err="1">
                <a:latin typeface="Courier New" pitchFamily="49" charset="0"/>
                <a:cs typeface="Courier New" pitchFamily="49" charset="0"/>
              </a:rPr>
              <a:t>end</a:t>
            </a:r>
            <a:endParaRPr lang="en-US" b="1" dirty="0">
              <a:latin typeface="Courier New" pitchFamily="49" charset="0"/>
              <a:cs typeface="Courier New" pitchFamily="49" charset="0"/>
            </a:endParaRPr>
          </a:p>
          <a:p>
            <a:pPr>
              <a:buClr>
                <a:schemeClr val="hlink"/>
              </a:buClr>
              <a:buSzPct val="110000"/>
              <a:buFont typeface="Wingdings" pitchFamily="2" charset="2"/>
              <a:buNone/>
            </a:pPr>
            <a:r>
              <a:rPr lang="en-US" b="1" dirty="0">
                <a:latin typeface="Courier New" pitchFamily="49" charset="0"/>
                <a:cs typeface="Courier New" pitchFamily="49" charset="0"/>
              </a:rPr>
              <a:t>  else</a:t>
            </a:r>
            <a:r>
              <a:rPr lang="en-US" dirty="0">
                <a:latin typeface="Courier New" pitchFamily="49" charset="0"/>
                <a:cs typeface="Courier New" pitchFamily="49" charset="0"/>
              </a:rPr>
              <a:t> ir.deq; </a:t>
            </a:r>
            <a:r>
              <a:rPr lang="en-US" b="1" dirty="0" err="1">
                <a:latin typeface="Courier New" pitchFamily="49" charset="0"/>
                <a:cs typeface="Courier New" pitchFamily="49" charset="0"/>
              </a:rPr>
              <a:t>endrule</a:t>
            </a:r>
            <a:r>
              <a:rPr lang="en-US" dirty="0">
                <a:latin typeface="Courier New" pitchFamily="49" charset="0"/>
                <a:cs typeface="Courier New" pitchFamily="49" charset="0"/>
              </a:rPr>
              <a:t>    </a:t>
            </a:r>
          </a:p>
        </p:txBody>
      </p:sp>
      <p:sp>
        <p:nvSpPr>
          <p:cNvPr id="14339" name="Rectangle 3" descr="Rectangle: Click to edit Master text styles&#10;Second level&#10;Third level&#10;Fourth level&#10;Fifth level"/>
          <p:cNvSpPr txBox="1">
            <a:spLocks noChangeArrowheads="1"/>
          </p:cNvSpPr>
          <p:nvPr/>
        </p:nvSpPr>
        <p:spPr bwMode="auto">
          <a:xfrm>
            <a:off x="520700" y="1482725"/>
            <a:ext cx="8256588" cy="4552950"/>
          </a:xfrm>
          <a:prstGeom prst="rect">
            <a:avLst/>
          </a:prstGeom>
          <a:noFill/>
          <a:ln w="9525">
            <a:noFill/>
            <a:miter lim="800000"/>
            <a:headEnd/>
            <a:tailEnd/>
          </a:ln>
        </p:spPr>
        <p:txBody>
          <a:bodyPr/>
          <a:lstStyle/>
          <a:p>
            <a:pPr marL="342900" indent="-342900">
              <a:lnSpc>
                <a:spcPct val="90000"/>
              </a:lnSpc>
              <a:spcBef>
                <a:spcPct val="20000"/>
              </a:spcBef>
              <a:buClr>
                <a:schemeClr val="hlink"/>
              </a:buClr>
              <a:buSzPct val="110000"/>
              <a:buFont typeface="Wingdings" pitchFamily="2" charset="2"/>
              <a:buNone/>
            </a:pPr>
            <a:endParaRPr lang="en-US" sz="1600">
              <a:latin typeface="Courier New" pitchFamily="49" charset="0"/>
              <a:cs typeface="Courier New" pitchFamily="49" charset="0"/>
            </a:endParaRPr>
          </a:p>
        </p:txBody>
      </p:sp>
      <p:sp>
        <p:nvSpPr>
          <p:cNvPr id="14341" name="Slide Number Placeholder 11"/>
          <p:cNvSpPr txBox="1">
            <a:spLocks noGrp="1"/>
          </p:cNvSpPr>
          <p:nvPr/>
        </p:nvSpPr>
        <p:spPr bwMode="auto">
          <a:xfrm>
            <a:off x="7239000" y="6400800"/>
            <a:ext cx="1905000" cy="457200"/>
          </a:xfrm>
          <a:prstGeom prst="rect">
            <a:avLst/>
          </a:prstGeom>
          <a:noFill/>
          <a:ln w="9525">
            <a:noFill/>
            <a:miter lim="800000"/>
            <a:headEnd/>
            <a:tailEnd/>
          </a:ln>
        </p:spPr>
        <p:txBody>
          <a:bodyPr anchor="b"/>
          <a:lstStyle/>
          <a:p>
            <a:pPr algn="r"/>
            <a:r>
              <a:rPr lang="en-US" sz="1400"/>
              <a:t>L17-</a:t>
            </a:r>
            <a:fld id="{51B77B2A-7189-4664-9A8E-8A2B64B9738F}" type="slidenum">
              <a:rPr lang="en-US" sz="1400"/>
              <a:pPr algn="r"/>
              <a:t>29</a:t>
            </a:fld>
            <a:endParaRPr lang="en-US" sz="1400"/>
          </a:p>
        </p:txBody>
      </p:sp>
      <p:sp>
        <p:nvSpPr>
          <p:cNvPr id="8" name="Date Placeholder 7"/>
          <p:cNvSpPr>
            <a:spLocks noGrp="1"/>
          </p:cNvSpPr>
          <p:nvPr>
            <p:ph type="dt" sz="half" idx="10"/>
          </p:nvPr>
        </p:nvSpPr>
        <p:spPr>
          <a:xfrm>
            <a:off x="0" y="6400800"/>
            <a:ext cx="1905000" cy="457200"/>
          </a:xfrm>
        </p:spPr>
        <p:txBody>
          <a:bodyPr/>
          <a:lstStyle/>
          <a:p>
            <a:pPr>
              <a:defRPr/>
            </a:pPr>
            <a:r>
              <a:rPr lang="en-US" altLang="zh-CN" dirty="0" smtClean="0"/>
              <a:t>1/11/2013</a:t>
            </a:r>
            <a:endParaRPr lang="en-US" dirty="0"/>
          </a:p>
        </p:txBody>
      </p:sp>
      <p:sp>
        <p:nvSpPr>
          <p:cNvPr id="11" name="Slide Number Placeholder 10"/>
          <p:cNvSpPr>
            <a:spLocks noGrp="1"/>
          </p:cNvSpPr>
          <p:nvPr>
            <p:ph type="sldNum" sz="quarter" idx="11"/>
          </p:nvPr>
        </p:nvSpPr>
        <p:spPr/>
        <p:txBody>
          <a:bodyPr/>
          <a:lstStyle/>
          <a:p>
            <a:pPr>
              <a:defRPr/>
            </a:pPr>
            <a:fld id="{BE49CFAA-92BB-45AE-A2AC-2CF4188AC6C8}" type="slidenum">
              <a:rPr lang="en-US" smtClean="0"/>
              <a:pPr>
                <a:defRPr/>
              </a:pPr>
              <a:t>29</a:t>
            </a:fld>
            <a:endParaRPr lang="en-US" dirty="0"/>
          </a:p>
        </p:txBody>
      </p:sp>
      <p:sp>
        <p:nvSpPr>
          <p:cNvPr id="12" name="Footer Placeholder 11"/>
          <p:cNvSpPr>
            <a:spLocks noGrp="1"/>
          </p:cNvSpPr>
          <p:nvPr>
            <p:ph type="ftr" sz="quarter" idx="12"/>
          </p:nvPr>
        </p:nvSpPr>
        <p:spPr>
          <a:xfrm>
            <a:off x="3178312" y="6400800"/>
            <a:ext cx="3003550" cy="457200"/>
          </a:xfrm>
        </p:spPr>
        <p:txBody>
          <a:bodyPr/>
          <a:lstStyle/>
          <a:p>
            <a:pPr>
              <a:defRPr/>
            </a:pPr>
            <a:r>
              <a:rPr lang="en-US" dirty="0" err="1" smtClean="0"/>
              <a:t>Bluespec</a:t>
            </a:r>
            <a:r>
              <a:rPr lang="en-US" dirty="0" smtClean="0"/>
              <a:t> at </a:t>
            </a:r>
            <a:r>
              <a:rPr lang="en-US" dirty="0" err="1" smtClean="0"/>
              <a:t>Beihang</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609600" y="304800"/>
            <a:ext cx="8215313" cy="1143000"/>
          </a:xfrm>
        </p:spPr>
        <p:txBody>
          <a:bodyPr/>
          <a:lstStyle/>
          <a:p>
            <a:r>
              <a:rPr lang="en-US" sz="4000" dirty="0" smtClean="0"/>
              <a:t>Overview of control prediction</a:t>
            </a:r>
          </a:p>
        </p:txBody>
      </p:sp>
      <p:sp>
        <p:nvSpPr>
          <p:cNvPr id="2190340" name="Text Box 4"/>
          <p:cNvSpPr txBox="1">
            <a:spLocks noChangeArrowheads="1"/>
          </p:cNvSpPr>
          <p:nvPr/>
        </p:nvSpPr>
        <p:spPr bwMode="auto">
          <a:xfrm>
            <a:off x="279401" y="4367025"/>
            <a:ext cx="1628774" cy="923330"/>
          </a:xfrm>
          <a:prstGeom prst="rect">
            <a:avLst/>
          </a:prstGeom>
          <a:noFill/>
          <a:ln w="9525">
            <a:noFill/>
            <a:miter lim="800000"/>
            <a:headEnd/>
            <a:tailEnd/>
          </a:ln>
        </p:spPr>
        <p:txBody>
          <a:bodyPr wrap="square">
            <a:spAutoFit/>
          </a:bodyPr>
          <a:lstStyle/>
          <a:p>
            <a:pPr algn="ctr">
              <a:spcBef>
                <a:spcPts val="0"/>
              </a:spcBef>
            </a:pPr>
            <a:r>
              <a:rPr lang="en-US" sz="1800" dirty="0"/>
              <a:t>Need </a:t>
            </a:r>
          </a:p>
          <a:p>
            <a:pPr algn="ctr">
              <a:spcBef>
                <a:spcPts val="0"/>
              </a:spcBef>
            </a:pPr>
            <a:r>
              <a:rPr lang="en-US" sz="1800" dirty="0" smtClean="0"/>
              <a:t>next PC </a:t>
            </a:r>
            <a:r>
              <a:rPr lang="en-US" sz="1800" dirty="0"/>
              <a:t>immediately</a:t>
            </a:r>
          </a:p>
        </p:txBody>
      </p:sp>
      <p:sp>
        <p:nvSpPr>
          <p:cNvPr id="2190362" name="Text Box 26"/>
          <p:cNvSpPr txBox="1">
            <a:spLocks noChangeArrowheads="1"/>
          </p:cNvSpPr>
          <p:nvPr/>
        </p:nvSpPr>
        <p:spPr bwMode="auto">
          <a:xfrm>
            <a:off x="1902571" y="4095750"/>
            <a:ext cx="1682939" cy="1190625"/>
          </a:xfrm>
          <a:prstGeom prst="rect">
            <a:avLst/>
          </a:prstGeom>
          <a:noFill/>
          <a:ln w="9525">
            <a:noFill/>
            <a:miter lim="800000"/>
            <a:headEnd/>
            <a:tailEnd/>
          </a:ln>
        </p:spPr>
        <p:txBody>
          <a:bodyPr wrap="square">
            <a:spAutoFit/>
          </a:bodyPr>
          <a:lstStyle/>
          <a:p>
            <a:pPr algn="ctr">
              <a:spcBef>
                <a:spcPts val="0"/>
              </a:spcBef>
            </a:pPr>
            <a:r>
              <a:rPr lang="en-US" sz="1800" dirty="0" err="1"/>
              <a:t>Instr</a:t>
            </a:r>
            <a:r>
              <a:rPr lang="en-US" sz="1800" dirty="0"/>
              <a:t> type, </a:t>
            </a:r>
            <a:br>
              <a:rPr lang="en-US" sz="1800" dirty="0"/>
            </a:br>
            <a:r>
              <a:rPr lang="en-US" sz="1800" dirty="0"/>
              <a:t>PC relative targets available</a:t>
            </a:r>
            <a:endParaRPr lang="en-US" sz="1800" dirty="0">
              <a:solidFill>
                <a:srgbClr val="FF5050"/>
              </a:solidFill>
            </a:endParaRPr>
          </a:p>
        </p:txBody>
      </p:sp>
      <p:sp>
        <p:nvSpPr>
          <p:cNvPr id="2190363" name="Text Box 27"/>
          <p:cNvSpPr txBox="1">
            <a:spLocks noChangeArrowheads="1"/>
          </p:cNvSpPr>
          <p:nvPr/>
        </p:nvSpPr>
        <p:spPr bwMode="auto">
          <a:xfrm>
            <a:off x="3516806" y="4095750"/>
            <a:ext cx="2057400" cy="1190625"/>
          </a:xfrm>
          <a:prstGeom prst="rect">
            <a:avLst/>
          </a:prstGeom>
          <a:noFill/>
          <a:ln w="9525">
            <a:noFill/>
            <a:miter lim="800000"/>
            <a:headEnd/>
            <a:tailEnd/>
          </a:ln>
        </p:spPr>
        <p:txBody>
          <a:bodyPr>
            <a:spAutoFit/>
          </a:bodyPr>
          <a:lstStyle/>
          <a:p>
            <a:pPr algn="ctr">
              <a:spcBef>
                <a:spcPts val="0"/>
              </a:spcBef>
            </a:pPr>
            <a:r>
              <a:rPr lang="en-US" sz="1800" dirty="0"/>
              <a:t>Simple conditions, register targets available</a:t>
            </a:r>
            <a:endParaRPr lang="en-US" sz="1800" dirty="0">
              <a:solidFill>
                <a:srgbClr val="FF5050"/>
              </a:solidFill>
            </a:endParaRPr>
          </a:p>
        </p:txBody>
      </p:sp>
      <p:sp>
        <p:nvSpPr>
          <p:cNvPr id="2190364" name="Text Box 28"/>
          <p:cNvSpPr txBox="1">
            <a:spLocks noChangeArrowheads="1"/>
          </p:cNvSpPr>
          <p:nvPr/>
        </p:nvSpPr>
        <p:spPr bwMode="auto">
          <a:xfrm>
            <a:off x="5695725" y="4095750"/>
            <a:ext cx="1630553" cy="915988"/>
          </a:xfrm>
          <a:prstGeom prst="rect">
            <a:avLst/>
          </a:prstGeom>
          <a:noFill/>
          <a:ln w="9525">
            <a:noFill/>
            <a:miter lim="800000"/>
            <a:headEnd/>
            <a:tailEnd/>
          </a:ln>
        </p:spPr>
        <p:txBody>
          <a:bodyPr wrap="square">
            <a:spAutoFit/>
          </a:bodyPr>
          <a:lstStyle/>
          <a:p>
            <a:pPr algn="ctr">
              <a:spcBef>
                <a:spcPct val="50000"/>
              </a:spcBef>
            </a:pPr>
            <a:r>
              <a:rPr lang="en-US" sz="1800" dirty="0"/>
              <a:t>Complex conditions available</a:t>
            </a:r>
            <a:endParaRPr lang="en-US" sz="1800" dirty="0">
              <a:solidFill>
                <a:srgbClr val="FF5050"/>
              </a:solidFill>
            </a:endParaRPr>
          </a:p>
        </p:txBody>
      </p:sp>
      <p:sp>
        <p:nvSpPr>
          <p:cNvPr id="17434" name="Rectangle 30"/>
          <p:cNvSpPr>
            <a:spLocks noChangeArrowheads="1"/>
          </p:cNvSpPr>
          <p:nvPr/>
        </p:nvSpPr>
        <p:spPr bwMode="auto">
          <a:xfrm>
            <a:off x="1196181" y="1851310"/>
            <a:ext cx="1265238" cy="594300"/>
          </a:xfrm>
          <a:prstGeom prst="rect">
            <a:avLst/>
          </a:prstGeom>
          <a:solidFill>
            <a:schemeClr val="accent1"/>
          </a:solidFill>
          <a:ln w="25400">
            <a:solidFill>
              <a:schemeClr val="tx1"/>
            </a:solidFill>
            <a:miter lim="800000"/>
            <a:headEnd/>
            <a:tailEnd/>
          </a:ln>
        </p:spPr>
        <p:txBody>
          <a:bodyPr wrap="none" anchor="ctr"/>
          <a:lstStyle/>
          <a:p>
            <a:pPr algn="ctr"/>
            <a:r>
              <a:rPr lang="en-US" sz="1800" dirty="0"/>
              <a:t>Next </a:t>
            </a:r>
            <a:r>
              <a:rPr lang="en-US" sz="1800" dirty="0" err="1"/>
              <a:t>Addr</a:t>
            </a:r>
            <a:endParaRPr lang="en-US" sz="1800" dirty="0"/>
          </a:p>
          <a:p>
            <a:pPr algn="ctr"/>
            <a:r>
              <a:rPr lang="en-US" sz="1800" dirty="0" err="1"/>
              <a:t>Pred</a:t>
            </a:r>
            <a:endParaRPr lang="en-US" sz="1800" dirty="0"/>
          </a:p>
        </p:txBody>
      </p:sp>
      <p:cxnSp>
        <p:nvCxnSpPr>
          <p:cNvPr id="17435" name="AutoShape 31"/>
          <p:cNvCxnSpPr>
            <a:cxnSpLocks noChangeShapeType="1"/>
            <a:stCxn id="17410" idx="3"/>
            <a:endCxn id="17434" idx="2"/>
          </p:cNvCxnSpPr>
          <p:nvPr/>
        </p:nvCxnSpPr>
        <p:spPr bwMode="auto">
          <a:xfrm flipV="1">
            <a:off x="1308100" y="2445610"/>
            <a:ext cx="520700" cy="1237390"/>
          </a:xfrm>
          <a:prstGeom prst="straightConnector1">
            <a:avLst/>
          </a:prstGeom>
          <a:noFill/>
          <a:ln w="9525">
            <a:solidFill>
              <a:schemeClr val="tx1"/>
            </a:solidFill>
            <a:round/>
            <a:headEnd/>
            <a:tailEnd type="triangle" w="med" len="med"/>
          </a:ln>
        </p:spPr>
      </p:cxnSp>
      <p:cxnSp>
        <p:nvCxnSpPr>
          <p:cNvPr id="17436" name="AutoShape 32"/>
          <p:cNvCxnSpPr>
            <a:cxnSpLocks noChangeShapeType="1"/>
          </p:cNvCxnSpPr>
          <p:nvPr/>
        </p:nvCxnSpPr>
        <p:spPr bwMode="auto">
          <a:xfrm rot="16200000" flipH="1" flipV="1">
            <a:off x="561975" y="2276761"/>
            <a:ext cx="1676401" cy="825500"/>
          </a:xfrm>
          <a:prstGeom prst="bentConnector4">
            <a:avLst>
              <a:gd name="adj1" fmla="val -13636"/>
              <a:gd name="adj2" fmla="val 127692"/>
            </a:avLst>
          </a:prstGeom>
          <a:noFill/>
          <a:ln w="19050">
            <a:solidFill>
              <a:srgbClr val="FF5050"/>
            </a:solidFill>
            <a:miter lim="800000"/>
            <a:headEnd/>
            <a:tailEnd type="triangle" w="lg" len="lg"/>
          </a:ln>
        </p:spPr>
      </p:cxnSp>
      <p:sp>
        <p:nvSpPr>
          <p:cNvPr id="2190376" name="Text Box 40"/>
          <p:cNvSpPr txBox="1">
            <a:spLocks noChangeArrowheads="1"/>
          </p:cNvSpPr>
          <p:nvPr/>
        </p:nvSpPr>
        <p:spPr bwMode="auto">
          <a:xfrm>
            <a:off x="776582" y="2388500"/>
            <a:ext cx="804443" cy="584775"/>
          </a:xfrm>
          <a:prstGeom prst="rect">
            <a:avLst/>
          </a:prstGeom>
          <a:noFill/>
          <a:ln w="9525">
            <a:noFill/>
            <a:miter lim="800000"/>
            <a:headEnd/>
            <a:tailEnd/>
          </a:ln>
        </p:spPr>
        <p:txBody>
          <a:bodyPr wrap="square">
            <a:spAutoFit/>
          </a:bodyPr>
          <a:lstStyle/>
          <a:p>
            <a:pPr algn="ctr">
              <a:spcBef>
                <a:spcPts val="0"/>
              </a:spcBef>
            </a:pPr>
            <a:r>
              <a:rPr lang="en-US" sz="1600" dirty="0" smtClean="0">
                <a:solidFill>
                  <a:srgbClr val="FF5050"/>
                </a:solidFill>
              </a:rPr>
              <a:t>tight</a:t>
            </a:r>
          </a:p>
          <a:p>
            <a:pPr algn="ctr">
              <a:spcBef>
                <a:spcPts val="0"/>
              </a:spcBef>
            </a:pPr>
            <a:r>
              <a:rPr lang="en-US" sz="1600" dirty="0" smtClean="0">
                <a:solidFill>
                  <a:srgbClr val="FF5050"/>
                </a:solidFill>
              </a:rPr>
              <a:t>loop</a:t>
            </a:r>
            <a:endParaRPr lang="en-US" sz="1600" dirty="0"/>
          </a:p>
        </p:txBody>
      </p:sp>
      <p:grpSp>
        <p:nvGrpSpPr>
          <p:cNvPr id="4" name="Group 22"/>
          <p:cNvGrpSpPr/>
          <p:nvPr/>
        </p:nvGrpSpPr>
        <p:grpSpPr>
          <a:xfrm>
            <a:off x="1003300" y="2921000"/>
            <a:ext cx="8083550" cy="1524000"/>
            <a:chOff x="1003300" y="2921000"/>
            <a:chExt cx="8083550" cy="1524000"/>
          </a:xfrm>
        </p:grpSpPr>
        <p:sp>
          <p:nvSpPr>
            <p:cNvPr id="17410" name="Rectangle 3"/>
            <p:cNvSpPr>
              <a:spLocks noChangeArrowheads="1"/>
            </p:cNvSpPr>
            <p:nvPr/>
          </p:nvSpPr>
          <p:spPr bwMode="auto">
            <a:xfrm>
              <a:off x="1003300" y="2921000"/>
              <a:ext cx="304800" cy="1524000"/>
            </a:xfrm>
            <a:prstGeom prst="rect">
              <a:avLst/>
            </a:prstGeom>
            <a:noFill/>
            <a:ln w="25400">
              <a:solidFill>
                <a:schemeClr val="tx1"/>
              </a:solidFill>
              <a:miter lim="800000"/>
              <a:headEnd/>
              <a:tailEnd/>
            </a:ln>
          </p:spPr>
          <p:txBody>
            <a:bodyPr wrap="none" anchor="ctr"/>
            <a:lstStyle/>
            <a:p>
              <a:pPr algn="ctr"/>
              <a:r>
                <a:rPr lang="en-US"/>
                <a:t>P</a:t>
              </a:r>
              <a:br>
                <a:rPr lang="en-US"/>
              </a:br>
              <a:r>
                <a:rPr lang="en-US"/>
                <a:t>C</a:t>
              </a:r>
            </a:p>
          </p:txBody>
        </p:sp>
        <p:grpSp>
          <p:nvGrpSpPr>
            <p:cNvPr id="5" name="Group 6"/>
            <p:cNvGrpSpPr>
              <a:grpSpLocks/>
            </p:cNvGrpSpPr>
            <p:nvPr/>
          </p:nvGrpSpPr>
          <p:grpSpPr bwMode="auto">
            <a:xfrm>
              <a:off x="1450975" y="3644900"/>
              <a:ext cx="508000" cy="76200"/>
              <a:chOff x="896" y="1632"/>
              <a:chExt cx="320" cy="48"/>
            </a:xfrm>
          </p:grpSpPr>
          <p:sp>
            <p:nvSpPr>
              <p:cNvPr id="17449" name="Oval 7"/>
              <p:cNvSpPr>
                <a:spLocks noChangeArrowheads="1"/>
              </p:cNvSpPr>
              <p:nvPr/>
            </p:nvSpPr>
            <p:spPr bwMode="auto">
              <a:xfrm>
                <a:off x="896" y="1632"/>
                <a:ext cx="64"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17450" name="Oval 8"/>
              <p:cNvSpPr>
                <a:spLocks noChangeArrowheads="1"/>
              </p:cNvSpPr>
              <p:nvPr/>
            </p:nvSpPr>
            <p:spPr bwMode="auto">
              <a:xfrm>
                <a:off x="1024" y="1632"/>
                <a:ext cx="64"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17451" name="Oval 9"/>
              <p:cNvSpPr>
                <a:spLocks noChangeArrowheads="1"/>
              </p:cNvSpPr>
              <p:nvPr/>
            </p:nvSpPr>
            <p:spPr bwMode="auto">
              <a:xfrm>
                <a:off x="1152" y="1632"/>
                <a:ext cx="64" cy="48"/>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17448" name="Rectangle 10"/>
            <p:cNvSpPr>
              <a:spLocks noChangeArrowheads="1"/>
            </p:cNvSpPr>
            <p:nvPr/>
          </p:nvSpPr>
          <p:spPr bwMode="auto">
            <a:xfrm>
              <a:off x="2105025" y="3302000"/>
              <a:ext cx="1143000" cy="762000"/>
            </a:xfrm>
            <a:prstGeom prst="rect">
              <a:avLst/>
            </a:prstGeom>
            <a:noFill/>
            <a:ln w="25400">
              <a:solidFill>
                <a:schemeClr val="tx1"/>
              </a:solidFill>
              <a:miter lim="800000"/>
              <a:headEnd/>
              <a:tailEnd/>
            </a:ln>
          </p:spPr>
          <p:txBody>
            <a:bodyPr wrap="none" anchor="ctr"/>
            <a:lstStyle/>
            <a:p>
              <a:pPr algn="ctr"/>
              <a:r>
                <a:rPr lang="en-US"/>
                <a:t>Decode</a:t>
              </a:r>
            </a:p>
          </p:txBody>
        </p:sp>
        <p:sp>
          <p:nvSpPr>
            <p:cNvPr id="17442" name="Rectangle 12"/>
            <p:cNvSpPr>
              <a:spLocks noChangeArrowheads="1"/>
            </p:cNvSpPr>
            <p:nvPr/>
          </p:nvSpPr>
          <p:spPr bwMode="auto">
            <a:xfrm>
              <a:off x="3886200" y="3302000"/>
              <a:ext cx="1295400" cy="762000"/>
            </a:xfrm>
            <a:prstGeom prst="rect">
              <a:avLst/>
            </a:prstGeom>
            <a:noFill/>
            <a:ln w="25400">
              <a:solidFill>
                <a:schemeClr val="tx1"/>
              </a:solidFill>
              <a:miter lim="800000"/>
              <a:headEnd/>
              <a:tailEnd/>
            </a:ln>
          </p:spPr>
          <p:txBody>
            <a:bodyPr wrap="none" anchor="ctr"/>
            <a:lstStyle/>
            <a:p>
              <a:pPr algn="ctr"/>
              <a:r>
                <a:rPr lang="en-US"/>
                <a:t>Reg</a:t>
              </a:r>
              <a:br>
                <a:rPr lang="en-US"/>
              </a:br>
              <a:r>
                <a:rPr lang="en-US"/>
                <a:t>Read</a:t>
              </a:r>
            </a:p>
          </p:txBody>
        </p:sp>
        <p:grpSp>
          <p:nvGrpSpPr>
            <p:cNvPr id="6" name="Group 13"/>
            <p:cNvGrpSpPr>
              <a:grpSpLocks/>
            </p:cNvGrpSpPr>
            <p:nvPr/>
          </p:nvGrpSpPr>
          <p:grpSpPr bwMode="auto">
            <a:xfrm>
              <a:off x="3308350" y="3644900"/>
              <a:ext cx="508000" cy="76200"/>
              <a:chOff x="896" y="1632"/>
              <a:chExt cx="320" cy="48"/>
            </a:xfrm>
          </p:grpSpPr>
          <p:sp>
            <p:nvSpPr>
              <p:cNvPr id="17444" name="Oval 14"/>
              <p:cNvSpPr>
                <a:spLocks noChangeArrowheads="1"/>
              </p:cNvSpPr>
              <p:nvPr/>
            </p:nvSpPr>
            <p:spPr bwMode="auto">
              <a:xfrm>
                <a:off x="896" y="1632"/>
                <a:ext cx="64"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17445" name="Oval 15"/>
              <p:cNvSpPr>
                <a:spLocks noChangeArrowheads="1"/>
              </p:cNvSpPr>
              <p:nvPr/>
            </p:nvSpPr>
            <p:spPr bwMode="auto">
              <a:xfrm>
                <a:off x="1024" y="1632"/>
                <a:ext cx="64"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17446" name="Oval 16"/>
              <p:cNvSpPr>
                <a:spLocks noChangeArrowheads="1"/>
              </p:cNvSpPr>
              <p:nvPr/>
            </p:nvSpPr>
            <p:spPr bwMode="auto">
              <a:xfrm>
                <a:off x="1152" y="1632"/>
                <a:ext cx="64" cy="48"/>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17437" name="Rectangle 18"/>
            <p:cNvSpPr>
              <a:spLocks noChangeArrowheads="1"/>
            </p:cNvSpPr>
            <p:nvPr/>
          </p:nvSpPr>
          <p:spPr bwMode="auto">
            <a:xfrm>
              <a:off x="5829300" y="3302000"/>
              <a:ext cx="1295400" cy="762000"/>
            </a:xfrm>
            <a:prstGeom prst="rect">
              <a:avLst/>
            </a:prstGeom>
            <a:noFill/>
            <a:ln w="25400">
              <a:solidFill>
                <a:schemeClr val="tx1"/>
              </a:solidFill>
              <a:miter lim="800000"/>
              <a:headEnd/>
              <a:tailEnd/>
            </a:ln>
          </p:spPr>
          <p:txBody>
            <a:bodyPr wrap="none" anchor="ctr"/>
            <a:lstStyle/>
            <a:p>
              <a:pPr algn="ctr"/>
              <a:r>
                <a:rPr lang="en-US" dirty="0"/>
                <a:t>Execute</a:t>
              </a:r>
            </a:p>
          </p:txBody>
        </p:sp>
        <p:grpSp>
          <p:nvGrpSpPr>
            <p:cNvPr id="9" name="Group 19"/>
            <p:cNvGrpSpPr>
              <a:grpSpLocks/>
            </p:cNvGrpSpPr>
            <p:nvPr/>
          </p:nvGrpSpPr>
          <p:grpSpPr bwMode="auto">
            <a:xfrm>
              <a:off x="5251450" y="3644900"/>
              <a:ext cx="508000" cy="76200"/>
              <a:chOff x="896" y="1632"/>
              <a:chExt cx="320" cy="48"/>
            </a:xfrm>
          </p:grpSpPr>
          <p:sp>
            <p:nvSpPr>
              <p:cNvPr id="17439" name="Oval 20"/>
              <p:cNvSpPr>
                <a:spLocks noChangeArrowheads="1"/>
              </p:cNvSpPr>
              <p:nvPr/>
            </p:nvSpPr>
            <p:spPr bwMode="auto">
              <a:xfrm>
                <a:off x="896" y="1632"/>
                <a:ext cx="64"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17440" name="Oval 21"/>
              <p:cNvSpPr>
                <a:spLocks noChangeArrowheads="1"/>
              </p:cNvSpPr>
              <p:nvPr/>
            </p:nvSpPr>
            <p:spPr bwMode="auto">
              <a:xfrm>
                <a:off x="1024" y="1632"/>
                <a:ext cx="64"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17441" name="Oval 22"/>
              <p:cNvSpPr>
                <a:spLocks noChangeArrowheads="1"/>
              </p:cNvSpPr>
              <p:nvPr/>
            </p:nvSpPr>
            <p:spPr bwMode="auto">
              <a:xfrm>
                <a:off x="1152" y="1632"/>
                <a:ext cx="64" cy="48"/>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56" name="Rectangle 18"/>
            <p:cNvSpPr>
              <a:spLocks noChangeArrowheads="1"/>
            </p:cNvSpPr>
            <p:nvPr/>
          </p:nvSpPr>
          <p:spPr bwMode="auto">
            <a:xfrm>
              <a:off x="7791450" y="3279775"/>
              <a:ext cx="1295400" cy="762000"/>
            </a:xfrm>
            <a:prstGeom prst="rect">
              <a:avLst/>
            </a:prstGeom>
            <a:noFill/>
            <a:ln w="25400">
              <a:solidFill>
                <a:schemeClr val="tx1"/>
              </a:solidFill>
              <a:miter lim="800000"/>
              <a:headEnd/>
              <a:tailEnd/>
            </a:ln>
          </p:spPr>
          <p:txBody>
            <a:bodyPr wrap="none" anchor="ctr"/>
            <a:lstStyle/>
            <a:p>
              <a:pPr algn="ctr"/>
              <a:r>
                <a:rPr lang="en-US" dirty="0" smtClean="0"/>
                <a:t>Write</a:t>
              </a:r>
            </a:p>
            <a:p>
              <a:pPr algn="ctr"/>
              <a:r>
                <a:rPr lang="en-US" dirty="0" smtClean="0"/>
                <a:t>Back</a:t>
              </a:r>
              <a:endParaRPr lang="en-US" dirty="0"/>
            </a:p>
          </p:txBody>
        </p:sp>
        <p:grpSp>
          <p:nvGrpSpPr>
            <p:cNvPr id="10" name="Group 19"/>
            <p:cNvGrpSpPr>
              <a:grpSpLocks/>
            </p:cNvGrpSpPr>
            <p:nvPr/>
          </p:nvGrpSpPr>
          <p:grpSpPr bwMode="auto">
            <a:xfrm>
              <a:off x="7194550" y="3622675"/>
              <a:ext cx="508000" cy="76200"/>
              <a:chOff x="896" y="1632"/>
              <a:chExt cx="320" cy="48"/>
            </a:xfrm>
          </p:grpSpPr>
          <p:sp>
            <p:nvSpPr>
              <p:cNvPr id="58" name="Oval 20"/>
              <p:cNvSpPr>
                <a:spLocks noChangeArrowheads="1"/>
              </p:cNvSpPr>
              <p:nvPr/>
            </p:nvSpPr>
            <p:spPr bwMode="auto">
              <a:xfrm>
                <a:off x="896" y="1632"/>
                <a:ext cx="64"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59" name="Oval 21"/>
              <p:cNvSpPr>
                <a:spLocks noChangeArrowheads="1"/>
              </p:cNvSpPr>
              <p:nvPr/>
            </p:nvSpPr>
            <p:spPr bwMode="auto">
              <a:xfrm>
                <a:off x="1024" y="1632"/>
                <a:ext cx="64"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60" name="Oval 22"/>
              <p:cNvSpPr>
                <a:spLocks noChangeArrowheads="1"/>
              </p:cNvSpPr>
              <p:nvPr/>
            </p:nvSpPr>
            <p:spPr bwMode="auto">
              <a:xfrm>
                <a:off x="1152" y="1632"/>
                <a:ext cx="64" cy="48"/>
              </a:xfrm>
              <a:prstGeom prst="ellipse">
                <a:avLst/>
              </a:prstGeom>
              <a:solidFill>
                <a:schemeClr val="tx1"/>
              </a:solidFill>
              <a:ln w="9525">
                <a:solidFill>
                  <a:schemeClr val="tx1"/>
                </a:solidFill>
                <a:round/>
                <a:headEnd/>
                <a:tailEnd/>
              </a:ln>
            </p:spPr>
            <p:txBody>
              <a:bodyPr wrap="none" anchor="ctr"/>
              <a:lstStyle/>
              <a:p>
                <a:endParaRPr lang="en-US"/>
              </a:p>
            </p:txBody>
          </p:sp>
        </p:grpSp>
      </p:grpSp>
      <p:sp>
        <p:nvSpPr>
          <p:cNvPr id="19" name="TextBox 18"/>
          <p:cNvSpPr txBox="1"/>
          <p:nvPr/>
        </p:nvSpPr>
        <p:spPr>
          <a:xfrm>
            <a:off x="448378" y="5268410"/>
            <a:ext cx="8476165" cy="1323439"/>
          </a:xfrm>
          <a:prstGeom prst="rect">
            <a:avLst/>
          </a:prstGeom>
          <a:noFill/>
          <a:ln>
            <a:solidFill>
              <a:srgbClr val="FF0000"/>
            </a:solidFill>
          </a:ln>
        </p:spPr>
        <p:txBody>
          <a:bodyPr wrap="square" rtlCol="0">
            <a:spAutoFit/>
          </a:bodyPr>
          <a:lstStyle/>
          <a:p>
            <a:r>
              <a:rPr lang="en-US" dirty="0" smtClean="0">
                <a:latin typeface="Comic Sans MS" pitchFamily="66" charset="0"/>
              </a:rPr>
              <a:t>Given (pc, </a:t>
            </a:r>
            <a:r>
              <a:rPr lang="en-US" dirty="0" err="1" smtClean="0">
                <a:latin typeface="Comic Sans MS" pitchFamily="66" charset="0"/>
              </a:rPr>
              <a:t>ppc</a:t>
            </a:r>
            <a:r>
              <a:rPr lang="en-US" dirty="0" smtClean="0">
                <a:latin typeface="Comic Sans MS" pitchFamily="66" charset="0"/>
              </a:rPr>
              <a:t>), a </a:t>
            </a:r>
            <a:r>
              <a:rPr lang="en-US" dirty="0" err="1" smtClean="0">
                <a:latin typeface="Comic Sans MS" pitchFamily="66" charset="0"/>
              </a:rPr>
              <a:t>misprediction</a:t>
            </a:r>
            <a:r>
              <a:rPr lang="en-US" dirty="0" smtClean="0">
                <a:latin typeface="Comic Sans MS" pitchFamily="66" charset="0"/>
              </a:rPr>
              <a:t> can be corrected (used to redirect the pc) as soon as it is detected. In fact, pc can be redirected as soon as we have a “better” prediction. However, for forward progress it is important that a correct pc should never be redirected. </a:t>
            </a:r>
            <a:endParaRPr lang="en-US" dirty="0">
              <a:latin typeface="Comic Sans MS" pitchFamily="66" charset="0"/>
            </a:endParaRPr>
          </a:p>
        </p:txBody>
      </p:sp>
      <p:grpSp>
        <p:nvGrpSpPr>
          <p:cNvPr id="11" name="Group 21"/>
          <p:cNvGrpSpPr/>
          <p:nvPr/>
        </p:nvGrpSpPr>
        <p:grpSpPr>
          <a:xfrm>
            <a:off x="7499350" y="1612293"/>
            <a:ext cx="1171574" cy="1915419"/>
            <a:chOff x="7499350" y="1612293"/>
            <a:chExt cx="1171574" cy="1915419"/>
          </a:xfrm>
        </p:grpSpPr>
        <p:sp>
          <p:nvSpPr>
            <p:cNvPr id="61" name="TextBox 60"/>
            <p:cNvSpPr txBox="1"/>
            <p:nvPr/>
          </p:nvSpPr>
          <p:spPr>
            <a:xfrm>
              <a:off x="7600950" y="1612293"/>
              <a:ext cx="1069974" cy="1077218"/>
            </a:xfrm>
            <a:prstGeom prst="rect">
              <a:avLst/>
            </a:prstGeom>
            <a:solidFill>
              <a:srgbClr val="F6FD71"/>
            </a:solidFill>
            <a:ln>
              <a:solidFill>
                <a:schemeClr val="tx1"/>
              </a:solidFill>
            </a:ln>
          </p:spPr>
          <p:txBody>
            <a:bodyPr wrap="square" rtlCol="0">
              <a:spAutoFit/>
            </a:bodyPr>
            <a:lstStyle/>
            <a:p>
              <a:pPr lvl="0" algn="ctr"/>
              <a:r>
                <a:rPr lang="en-US" sz="1600" dirty="0" err="1" smtClean="0">
                  <a:solidFill>
                    <a:srgbClr val="40458C"/>
                  </a:solidFill>
                </a:rPr>
                <a:t>mispred</a:t>
              </a:r>
              <a:r>
                <a:rPr lang="en-US" sz="1600" dirty="0" smtClean="0">
                  <a:solidFill>
                    <a:srgbClr val="40458C"/>
                  </a:solidFill>
                </a:rPr>
                <a:t> </a:t>
              </a:r>
              <a:r>
                <a:rPr lang="en-US" sz="1600" dirty="0" err="1" smtClean="0">
                  <a:solidFill>
                    <a:srgbClr val="40458C"/>
                  </a:solidFill>
                </a:rPr>
                <a:t>insts</a:t>
              </a:r>
              <a:r>
                <a:rPr lang="en-US" sz="1600" dirty="0" smtClean="0">
                  <a:solidFill>
                    <a:srgbClr val="40458C"/>
                  </a:solidFill>
                </a:rPr>
                <a:t> must be filtered </a:t>
              </a:r>
              <a:endParaRPr lang="en-US" sz="1600" dirty="0">
                <a:solidFill>
                  <a:srgbClr val="40458C"/>
                </a:solidFill>
              </a:endParaRPr>
            </a:p>
          </p:txBody>
        </p:sp>
        <p:cxnSp>
          <p:nvCxnSpPr>
            <p:cNvPr id="21" name="Straight Arrow Connector 20"/>
            <p:cNvCxnSpPr>
              <a:stCxn id="61" idx="2"/>
            </p:cNvCxnSpPr>
            <p:nvPr/>
          </p:nvCxnSpPr>
          <p:spPr bwMode="auto">
            <a:xfrm flipH="1">
              <a:off x="7499350" y="2689511"/>
              <a:ext cx="636587" cy="838201"/>
            </a:xfrm>
            <a:prstGeom prst="straightConnector1">
              <a:avLst/>
            </a:prstGeom>
            <a:noFill/>
            <a:ln w="9525" cap="flat" cmpd="sng" algn="ctr">
              <a:solidFill>
                <a:srgbClr val="FF0000"/>
              </a:solidFill>
              <a:prstDash val="solid"/>
              <a:round/>
              <a:headEnd type="none" w="med" len="med"/>
              <a:tailEnd type="triangle" w="med" len="med"/>
            </a:ln>
            <a:effectLst/>
          </p:spPr>
        </p:cxnSp>
      </p:grpSp>
      <p:grpSp>
        <p:nvGrpSpPr>
          <p:cNvPr id="12" name="Group 33"/>
          <p:cNvGrpSpPr/>
          <p:nvPr/>
        </p:nvGrpSpPr>
        <p:grpSpPr>
          <a:xfrm>
            <a:off x="2105025" y="2362200"/>
            <a:ext cx="1069974" cy="917575"/>
            <a:chOff x="2105025" y="2362200"/>
            <a:chExt cx="1069974" cy="917575"/>
          </a:xfrm>
        </p:grpSpPr>
        <p:sp>
          <p:nvSpPr>
            <p:cNvPr id="3" name="TextBox 2"/>
            <p:cNvSpPr txBox="1"/>
            <p:nvPr/>
          </p:nvSpPr>
          <p:spPr>
            <a:xfrm>
              <a:off x="2105025" y="2609561"/>
              <a:ext cx="1069974" cy="584775"/>
            </a:xfrm>
            <a:prstGeom prst="rect">
              <a:avLst/>
            </a:prstGeom>
            <a:solidFill>
              <a:srgbClr val="F6FD71"/>
            </a:solidFill>
            <a:ln>
              <a:solidFill>
                <a:schemeClr val="tx1"/>
              </a:solidFill>
            </a:ln>
          </p:spPr>
          <p:txBody>
            <a:bodyPr wrap="square" rtlCol="0">
              <a:spAutoFit/>
            </a:bodyPr>
            <a:lstStyle/>
            <a:p>
              <a:pPr lvl="0" algn="ctr"/>
              <a:r>
                <a:rPr lang="en-US" sz="1600" dirty="0" smtClean="0">
                  <a:solidFill>
                    <a:srgbClr val="40458C"/>
                  </a:solidFill>
                </a:rPr>
                <a:t>correct   </a:t>
              </a:r>
              <a:r>
                <a:rPr lang="en-US" sz="1600" dirty="0" err="1" smtClean="0">
                  <a:solidFill>
                    <a:srgbClr val="40458C"/>
                  </a:solidFill>
                </a:rPr>
                <a:t>mispred</a:t>
              </a:r>
              <a:endParaRPr lang="en-US" sz="1600" dirty="0">
                <a:solidFill>
                  <a:srgbClr val="40458C"/>
                </a:solidFill>
              </a:endParaRPr>
            </a:p>
          </p:txBody>
        </p:sp>
        <p:sp>
          <p:nvSpPr>
            <p:cNvPr id="17" name="Freeform 16"/>
            <p:cNvSpPr/>
            <p:nvPr/>
          </p:nvSpPr>
          <p:spPr>
            <a:xfrm>
              <a:off x="2457450" y="2362200"/>
              <a:ext cx="219075" cy="247362"/>
            </a:xfrm>
            <a:custGeom>
              <a:avLst/>
              <a:gdLst>
                <a:gd name="connsiteX0" fmla="*/ 0 w 161925"/>
                <a:gd name="connsiteY0" fmla="*/ 0 h 247650"/>
                <a:gd name="connsiteX1" fmla="*/ 161925 w 161925"/>
                <a:gd name="connsiteY1" fmla="*/ 0 h 247650"/>
                <a:gd name="connsiteX2" fmla="*/ 142875 w 161925"/>
                <a:gd name="connsiteY2" fmla="*/ 247650 h 247650"/>
                <a:gd name="connsiteX0" fmla="*/ 0 w 161925"/>
                <a:gd name="connsiteY0" fmla="*/ 0 h 247650"/>
                <a:gd name="connsiteX1" fmla="*/ 161925 w 161925"/>
                <a:gd name="connsiteY1" fmla="*/ 0 h 247650"/>
                <a:gd name="connsiteX2" fmla="*/ 161442 w 161925"/>
                <a:gd name="connsiteY2" fmla="*/ 247650 h 247650"/>
              </a:gdLst>
              <a:ahLst/>
              <a:cxnLst>
                <a:cxn ang="0">
                  <a:pos x="connsiteX0" y="connsiteY0"/>
                </a:cxn>
                <a:cxn ang="0">
                  <a:pos x="connsiteX1" y="connsiteY1"/>
                </a:cxn>
                <a:cxn ang="0">
                  <a:pos x="connsiteX2" y="connsiteY2"/>
                </a:cxn>
              </a:cxnLst>
              <a:rect l="l" t="t" r="r" b="b"/>
              <a:pathLst>
                <a:path w="161925" h="247650">
                  <a:moveTo>
                    <a:pt x="0" y="0"/>
                  </a:moveTo>
                  <a:lnTo>
                    <a:pt x="161925" y="0"/>
                  </a:lnTo>
                  <a:lnTo>
                    <a:pt x="161442" y="247650"/>
                  </a:lnTo>
                </a:path>
              </a:pathLst>
            </a:custGeom>
            <a:ln>
              <a:solidFill>
                <a:srgbClr val="FF0000"/>
              </a:solidFill>
              <a:headEnd type="triangle" w="med" len="med"/>
              <a:tailEnd type="none" w="med" len="med"/>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cxnSp>
          <p:nvCxnSpPr>
            <p:cNvPr id="33" name="Straight Connector 32"/>
            <p:cNvCxnSpPr/>
            <p:nvPr/>
          </p:nvCxnSpPr>
          <p:spPr bwMode="auto">
            <a:xfrm>
              <a:off x="2666721" y="3194336"/>
              <a:ext cx="0" cy="85439"/>
            </a:xfrm>
            <a:prstGeom prst="line">
              <a:avLst/>
            </a:prstGeom>
            <a:noFill/>
            <a:ln w="9525" cap="flat" cmpd="sng" algn="ctr">
              <a:solidFill>
                <a:srgbClr val="FF0000"/>
              </a:solidFill>
              <a:prstDash val="solid"/>
              <a:round/>
              <a:headEnd type="none" w="med" len="med"/>
              <a:tailEnd type="none" w="med" len="med"/>
            </a:ln>
            <a:effectLst/>
          </p:spPr>
        </p:cxnSp>
      </p:grpSp>
      <p:grpSp>
        <p:nvGrpSpPr>
          <p:cNvPr id="13" name="Group 34"/>
          <p:cNvGrpSpPr/>
          <p:nvPr/>
        </p:nvGrpSpPr>
        <p:grpSpPr>
          <a:xfrm>
            <a:off x="2457450" y="2238519"/>
            <a:ext cx="2565400" cy="1043773"/>
            <a:chOff x="2457450" y="2238519"/>
            <a:chExt cx="2565400" cy="1043773"/>
          </a:xfrm>
        </p:grpSpPr>
        <p:sp>
          <p:nvSpPr>
            <p:cNvPr id="51" name="TextBox 50"/>
            <p:cNvSpPr txBox="1"/>
            <p:nvPr/>
          </p:nvSpPr>
          <p:spPr>
            <a:xfrm>
              <a:off x="3952876" y="2609561"/>
              <a:ext cx="1069974" cy="584775"/>
            </a:xfrm>
            <a:prstGeom prst="rect">
              <a:avLst/>
            </a:prstGeom>
            <a:solidFill>
              <a:srgbClr val="F6FD71"/>
            </a:solidFill>
            <a:ln>
              <a:solidFill>
                <a:schemeClr val="tx1"/>
              </a:solidFill>
            </a:ln>
          </p:spPr>
          <p:txBody>
            <a:bodyPr wrap="square" rtlCol="0">
              <a:spAutoFit/>
            </a:bodyPr>
            <a:lstStyle/>
            <a:p>
              <a:pPr lvl="0" algn="ctr"/>
              <a:r>
                <a:rPr lang="en-US" sz="1600" dirty="0" smtClean="0">
                  <a:solidFill>
                    <a:srgbClr val="40458C"/>
                  </a:solidFill>
                </a:rPr>
                <a:t>correct   </a:t>
              </a:r>
              <a:r>
                <a:rPr lang="en-US" sz="1600" dirty="0" err="1" smtClean="0">
                  <a:solidFill>
                    <a:srgbClr val="40458C"/>
                  </a:solidFill>
                </a:rPr>
                <a:t>mispred</a:t>
              </a:r>
              <a:endParaRPr lang="en-US" sz="1600" dirty="0">
                <a:solidFill>
                  <a:srgbClr val="40458C"/>
                </a:solidFill>
              </a:endParaRPr>
            </a:p>
          </p:txBody>
        </p:sp>
        <p:sp>
          <p:nvSpPr>
            <p:cNvPr id="63" name="Freeform 62"/>
            <p:cNvSpPr/>
            <p:nvPr/>
          </p:nvSpPr>
          <p:spPr>
            <a:xfrm>
              <a:off x="2457450" y="2238519"/>
              <a:ext cx="2034381" cy="371042"/>
            </a:xfrm>
            <a:custGeom>
              <a:avLst/>
              <a:gdLst>
                <a:gd name="connsiteX0" fmla="*/ 0 w 161925"/>
                <a:gd name="connsiteY0" fmla="*/ 0 h 247650"/>
                <a:gd name="connsiteX1" fmla="*/ 161925 w 161925"/>
                <a:gd name="connsiteY1" fmla="*/ 0 h 247650"/>
                <a:gd name="connsiteX2" fmla="*/ 142875 w 161925"/>
                <a:gd name="connsiteY2" fmla="*/ 247650 h 247650"/>
                <a:gd name="connsiteX0" fmla="*/ 0 w 161925"/>
                <a:gd name="connsiteY0" fmla="*/ 0 h 247650"/>
                <a:gd name="connsiteX1" fmla="*/ 161925 w 161925"/>
                <a:gd name="connsiteY1" fmla="*/ 0 h 247650"/>
                <a:gd name="connsiteX2" fmla="*/ 161442 w 161925"/>
                <a:gd name="connsiteY2" fmla="*/ 247650 h 247650"/>
              </a:gdLst>
              <a:ahLst/>
              <a:cxnLst>
                <a:cxn ang="0">
                  <a:pos x="connsiteX0" y="connsiteY0"/>
                </a:cxn>
                <a:cxn ang="0">
                  <a:pos x="connsiteX1" y="connsiteY1"/>
                </a:cxn>
                <a:cxn ang="0">
                  <a:pos x="connsiteX2" y="connsiteY2"/>
                </a:cxn>
              </a:cxnLst>
              <a:rect l="l" t="t" r="r" b="b"/>
              <a:pathLst>
                <a:path w="161925" h="247650">
                  <a:moveTo>
                    <a:pt x="0" y="0"/>
                  </a:moveTo>
                  <a:lnTo>
                    <a:pt x="161925" y="0"/>
                  </a:lnTo>
                  <a:lnTo>
                    <a:pt x="161442" y="247650"/>
                  </a:lnTo>
                </a:path>
              </a:pathLst>
            </a:custGeom>
            <a:ln>
              <a:solidFill>
                <a:srgbClr val="FF0000"/>
              </a:solidFill>
              <a:headEnd type="triangle" w="med" len="med"/>
              <a:tailEnd type="none" w="med" len="med"/>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cxnSp>
          <p:nvCxnSpPr>
            <p:cNvPr id="77" name="Straight Connector 76"/>
            <p:cNvCxnSpPr/>
            <p:nvPr/>
          </p:nvCxnSpPr>
          <p:spPr bwMode="auto">
            <a:xfrm>
              <a:off x="4487863" y="3196853"/>
              <a:ext cx="0" cy="85439"/>
            </a:xfrm>
            <a:prstGeom prst="line">
              <a:avLst/>
            </a:prstGeom>
            <a:noFill/>
            <a:ln w="9525" cap="flat" cmpd="sng" algn="ctr">
              <a:solidFill>
                <a:srgbClr val="FF0000"/>
              </a:solidFill>
              <a:prstDash val="solid"/>
              <a:round/>
              <a:headEnd type="none" w="med" len="med"/>
              <a:tailEnd type="none" w="med" len="med"/>
            </a:ln>
            <a:effectLst/>
          </p:spPr>
        </p:cxnSp>
      </p:grpSp>
      <p:grpSp>
        <p:nvGrpSpPr>
          <p:cNvPr id="14" name="Group 35"/>
          <p:cNvGrpSpPr/>
          <p:nvPr/>
        </p:nvGrpSpPr>
        <p:grpSpPr>
          <a:xfrm>
            <a:off x="2457450" y="2094019"/>
            <a:ext cx="4479924" cy="1185755"/>
            <a:chOff x="2457450" y="2094019"/>
            <a:chExt cx="4479924" cy="1185755"/>
          </a:xfrm>
        </p:grpSpPr>
        <p:sp>
          <p:nvSpPr>
            <p:cNvPr id="50" name="TextBox 49"/>
            <p:cNvSpPr txBox="1"/>
            <p:nvPr/>
          </p:nvSpPr>
          <p:spPr>
            <a:xfrm>
              <a:off x="5867400" y="2609561"/>
              <a:ext cx="1069974" cy="584775"/>
            </a:xfrm>
            <a:prstGeom prst="rect">
              <a:avLst/>
            </a:prstGeom>
            <a:solidFill>
              <a:srgbClr val="F6FD71"/>
            </a:solidFill>
            <a:ln>
              <a:solidFill>
                <a:schemeClr val="tx1"/>
              </a:solidFill>
            </a:ln>
          </p:spPr>
          <p:txBody>
            <a:bodyPr wrap="square" rtlCol="0">
              <a:spAutoFit/>
            </a:bodyPr>
            <a:lstStyle/>
            <a:p>
              <a:pPr lvl="0" algn="ctr"/>
              <a:r>
                <a:rPr lang="en-US" sz="1600" dirty="0" smtClean="0">
                  <a:solidFill>
                    <a:srgbClr val="40458C"/>
                  </a:solidFill>
                </a:rPr>
                <a:t>correct   </a:t>
              </a:r>
              <a:r>
                <a:rPr lang="en-US" sz="1600" dirty="0" err="1" smtClean="0">
                  <a:solidFill>
                    <a:srgbClr val="40458C"/>
                  </a:solidFill>
                </a:rPr>
                <a:t>mispred</a:t>
              </a:r>
              <a:endParaRPr lang="en-US" sz="1600" dirty="0">
                <a:solidFill>
                  <a:srgbClr val="40458C"/>
                </a:solidFill>
              </a:endParaRPr>
            </a:p>
          </p:txBody>
        </p:sp>
        <p:sp>
          <p:nvSpPr>
            <p:cNvPr id="64" name="Freeform 63"/>
            <p:cNvSpPr/>
            <p:nvPr/>
          </p:nvSpPr>
          <p:spPr>
            <a:xfrm>
              <a:off x="2457450" y="2094019"/>
              <a:ext cx="3929494" cy="515542"/>
            </a:xfrm>
            <a:custGeom>
              <a:avLst/>
              <a:gdLst>
                <a:gd name="connsiteX0" fmla="*/ 0 w 161925"/>
                <a:gd name="connsiteY0" fmla="*/ 0 h 247650"/>
                <a:gd name="connsiteX1" fmla="*/ 161925 w 161925"/>
                <a:gd name="connsiteY1" fmla="*/ 0 h 247650"/>
                <a:gd name="connsiteX2" fmla="*/ 142875 w 161925"/>
                <a:gd name="connsiteY2" fmla="*/ 247650 h 247650"/>
                <a:gd name="connsiteX0" fmla="*/ 0 w 161925"/>
                <a:gd name="connsiteY0" fmla="*/ 0 h 247650"/>
                <a:gd name="connsiteX1" fmla="*/ 161925 w 161925"/>
                <a:gd name="connsiteY1" fmla="*/ 0 h 247650"/>
                <a:gd name="connsiteX2" fmla="*/ 161442 w 161925"/>
                <a:gd name="connsiteY2" fmla="*/ 247650 h 247650"/>
              </a:gdLst>
              <a:ahLst/>
              <a:cxnLst>
                <a:cxn ang="0">
                  <a:pos x="connsiteX0" y="connsiteY0"/>
                </a:cxn>
                <a:cxn ang="0">
                  <a:pos x="connsiteX1" y="connsiteY1"/>
                </a:cxn>
                <a:cxn ang="0">
                  <a:pos x="connsiteX2" y="connsiteY2"/>
                </a:cxn>
              </a:cxnLst>
              <a:rect l="l" t="t" r="r" b="b"/>
              <a:pathLst>
                <a:path w="161925" h="247650">
                  <a:moveTo>
                    <a:pt x="0" y="0"/>
                  </a:moveTo>
                  <a:lnTo>
                    <a:pt x="161925" y="0"/>
                  </a:lnTo>
                  <a:lnTo>
                    <a:pt x="161442" y="247650"/>
                  </a:lnTo>
                </a:path>
              </a:pathLst>
            </a:custGeom>
            <a:ln>
              <a:solidFill>
                <a:srgbClr val="FF0000"/>
              </a:solidFill>
              <a:headEnd type="triangle" w="med" len="med"/>
              <a:tailEnd type="none" w="med" len="med"/>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cxnSp>
          <p:nvCxnSpPr>
            <p:cNvPr id="78" name="Straight Connector 77"/>
            <p:cNvCxnSpPr/>
            <p:nvPr/>
          </p:nvCxnSpPr>
          <p:spPr bwMode="auto">
            <a:xfrm>
              <a:off x="6402387" y="3194335"/>
              <a:ext cx="0" cy="85439"/>
            </a:xfrm>
            <a:prstGeom prst="line">
              <a:avLst/>
            </a:prstGeom>
            <a:noFill/>
            <a:ln w="9525" cap="flat" cmpd="sng" algn="ctr">
              <a:solidFill>
                <a:srgbClr val="FF0000"/>
              </a:solidFill>
              <a:prstDash val="solid"/>
              <a:round/>
              <a:headEnd type="none" w="med" len="med"/>
              <a:tailEnd type="none" w="med" len="med"/>
            </a:ln>
            <a:effectLst/>
          </p:spPr>
        </p:cxnSp>
      </p:grpSp>
      <p:sp>
        <p:nvSpPr>
          <p:cNvPr id="7" name="Date Placeholder 6"/>
          <p:cNvSpPr>
            <a:spLocks noGrp="1"/>
          </p:cNvSpPr>
          <p:nvPr>
            <p:ph type="dt" sz="half" idx="10"/>
          </p:nvPr>
        </p:nvSpPr>
        <p:spPr/>
        <p:txBody>
          <a:bodyPr/>
          <a:lstStyle/>
          <a:p>
            <a:pPr>
              <a:defRPr/>
            </a:pPr>
            <a:r>
              <a:rPr lang="en-US" altLang="zh-CN" smtClean="0"/>
              <a:t>1/11/2013</a:t>
            </a:r>
            <a:endParaRPr lang="en-US" dirty="0"/>
          </a:p>
        </p:txBody>
      </p:sp>
      <p:sp>
        <p:nvSpPr>
          <p:cNvPr id="8" name="Footer Placeholder 7"/>
          <p:cNvSpPr>
            <a:spLocks noGrp="1"/>
          </p:cNvSpPr>
          <p:nvPr>
            <p:ph type="ftr" sz="quarter" idx="12"/>
          </p:nvPr>
        </p:nvSpPr>
        <p:spPr/>
        <p:txBody>
          <a:bodyPr/>
          <a:lstStyle/>
          <a:p>
            <a:pPr>
              <a:defRPr/>
            </a:pPr>
            <a:r>
              <a:rPr lang="en-US" smtClean="0"/>
              <a:t>Bluespec at Beihang</a:t>
            </a:r>
            <a:endParaRPr lang="en-US" dirty="0"/>
          </a:p>
        </p:txBody>
      </p:sp>
      <p:sp>
        <p:nvSpPr>
          <p:cNvPr id="2" name="Slide Number Placeholder 1"/>
          <p:cNvSpPr>
            <a:spLocks noGrp="1"/>
          </p:cNvSpPr>
          <p:nvPr>
            <p:ph type="sldNum" sz="quarter" idx="11"/>
          </p:nvPr>
        </p:nvSpPr>
        <p:spPr/>
        <p:txBody>
          <a:bodyPr/>
          <a:lstStyle/>
          <a:p>
            <a:pPr>
              <a:defRPr/>
            </a:pPr>
            <a:r>
              <a:rPr lang="en-US" smtClean="0"/>
              <a:t>L15-</a:t>
            </a:r>
            <a:fld id="{BE49CFAA-92BB-45AE-A2AC-2CF4188AC6C8}" type="slidenum">
              <a:rPr lang="en-US" smtClean="0"/>
              <a:pPr>
                <a:defRPr/>
              </a:pPr>
              <a:t>3</a:t>
            </a:fld>
            <a:endParaRPr lang="en-US" dirty="0"/>
          </a:p>
        </p:txBody>
      </p:sp>
    </p:spTree>
    <p:extLst>
      <p:ext uri="{BB962C8B-B14F-4D97-AF65-F5344CB8AC3E}">
        <p14:creationId xmlns="" xmlns:p14="http://schemas.microsoft.com/office/powerpoint/2010/main" val="180259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03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03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9036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903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9036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0340" grpId="0"/>
      <p:bldP spid="2190362" grpId="0"/>
      <p:bldP spid="2190363" grpId="0"/>
      <p:bldP spid="2190364" grpId="0"/>
      <p:bldP spid="2190376" grpId="0"/>
      <p:bldP spid="1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
          <p:cNvSpPr>
            <a:spLocks noGrp="1" noChangeArrowheads="1"/>
          </p:cNvSpPr>
          <p:nvPr>
            <p:ph type="title" idx="4294967295"/>
          </p:nvPr>
        </p:nvSpPr>
        <p:spPr>
          <a:xfrm>
            <a:off x="609600" y="304800"/>
            <a:ext cx="8115300" cy="1143000"/>
          </a:xfrm>
        </p:spPr>
        <p:txBody>
          <a:bodyPr/>
          <a:lstStyle/>
          <a:p>
            <a:pPr eaLnBrk="1" hangingPunct="1"/>
            <a:r>
              <a:rPr lang="en-US" sz="4000" smtClean="0"/>
              <a:t>3-Stage pipeline – 1 predictor</a:t>
            </a:r>
          </a:p>
        </p:txBody>
      </p:sp>
      <p:sp>
        <p:nvSpPr>
          <p:cNvPr id="16387" name="Rectangle 3" descr="Rectangle: Click to edit Master text styles&#10;Second level&#10;Third level&#10;Fourth level&#10;Fifth level"/>
          <p:cNvSpPr txBox="1">
            <a:spLocks noChangeArrowheads="1"/>
          </p:cNvSpPr>
          <p:nvPr/>
        </p:nvSpPr>
        <p:spPr bwMode="auto">
          <a:xfrm>
            <a:off x="615950" y="1530350"/>
            <a:ext cx="8256588" cy="5083175"/>
          </a:xfrm>
          <a:prstGeom prst="rect">
            <a:avLst/>
          </a:prstGeom>
          <a:noFill/>
          <a:ln w="9525">
            <a:noFill/>
            <a:miter lim="800000"/>
            <a:headEnd/>
            <a:tailEnd/>
          </a:ln>
        </p:spPr>
        <p:txBody>
          <a:bodyPr/>
          <a:lstStyle/>
          <a:p>
            <a:pPr marL="342900" indent="-342900">
              <a:lnSpc>
                <a:spcPct val="90000"/>
              </a:lnSpc>
              <a:spcBef>
                <a:spcPct val="20000"/>
              </a:spcBef>
              <a:buClr>
                <a:schemeClr val="hlink"/>
              </a:buClr>
              <a:buSzPct val="110000"/>
              <a:buFont typeface="Wingdings" pitchFamily="2" charset="2"/>
              <a:buNone/>
            </a:pPr>
            <a:endParaRPr lang="en-US" sz="1600">
              <a:latin typeface="Courier New" pitchFamily="49" charset="0"/>
              <a:cs typeface="Courier New" pitchFamily="49" charset="0"/>
            </a:endParaRPr>
          </a:p>
        </p:txBody>
      </p:sp>
      <p:sp>
        <p:nvSpPr>
          <p:cNvPr id="16389" name="Slide Number Placeholder 11"/>
          <p:cNvSpPr txBox="1">
            <a:spLocks noGrp="1"/>
          </p:cNvSpPr>
          <p:nvPr/>
        </p:nvSpPr>
        <p:spPr bwMode="auto">
          <a:xfrm>
            <a:off x="7239000" y="6400800"/>
            <a:ext cx="1905000" cy="457200"/>
          </a:xfrm>
          <a:prstGeom prst="rect">
            <a:avLst/>
          </a:prstGeom>
          <a:noFill/>
          <a:ln w="9525">
            <a:noFill/>
            <a:miter lim="800000"/>
            <a:headEnd/>
            <a:tailEnd/>
          </a:ln>
        </p:spPr>
        <p:txBody>
          <a:bodyPr anchor="b"/>
          <a:lstStyle/>
          <a:p>
            <a:pPr algn="r"/>
            <a:r>
              <a:rPr lang="en-US" sz="1400"/>
              <a:t>L17-</a:t>
            </a:r>
            <a:fld id="{BFC3B5EC-6437-48EC-B541-38F60C4CF611}" type="slidenum">
              <a:rPr lang="en-US" sz="1400"/>
              <a:pPr algn="r"/>
              <a:t>30</a:t>
            </a:fld>
            <a:endParaRPr lang="en-US" sz="1400"/>
          </a:p>
        </p:txBody>
      </p:sp>
      <p:sp>
        <p:nvSpPr>
          <p:cNvPr id="16392" name="Rectangle 3" descr="Rectangle: Click to edit Master text styles&#10;Second level&#10;Third level&#10;Fourth level&#10;Fifth level"/>
          <p:cNvSpPr txBox="1">
            <a:spLocks noChangeArrowheads="1"/>
          </p:cNvSpPr>
          <p:nvPr/>
        </p:nvSpPr>
        <p:spPr bwMode="auto">
          <a:xfrm>
            <a:off x="590550" y="1514475"/>
            <a:ext cx="8553450" cy="5229225"/>
          </a:xfrm>
          <a:prstGeom prst="rect">
            <a:avLst/>
          </a:prstGeom>
          <a:noFill/>
          <a:ln w="9525">
            <a:noFill/>
            <a:miter lim="800000"/>
            <a:headEnd/>
            <a:tailEnd/>
          </a:ln>
        </p:spPr>
        <p:txBody>
          <a:bodyPr/>
          <a:lstStyle/>
          <a:p>
            <a:pPr marL="342900" indent="-342900">
              <a:buClr>
                <a:schemeClr val="hlink"/>
              </a:buClr>
              <a:buSzPct val="110000"/>
              <a:buFont typeface="Wingdings" pitchFamily="2" charset="2"/>
              <a:buNone/>
            </a:pPr>
            <a:r>
              <a:rPr lang="en-US" b="1">
                <a:latin typeface="Courier New" pitchFamily="49" charset="0"/>
                <a:cs typeface="Courier New" pitchFamily="49" charset="0"/>
              </a:rPr>
              <a:t>rule </a:t>
            </a:r>
            <a:r>
              <a:rPr lang="en-US">
                <a:latin typeface="Courier New" pitchFamily="49" charset="0"/>
                <a:cs typeface="Courier New" pitchFamily="49" charset="0"/>
              </a:rPr>
              <a:t>doExecute (itr.notEmpty); </a:t>
            </a:r>
          </a:p>
          <a:p>
            <a:pPr marL="342900" indent="-342900">
              <a:buClr>
                <a:schemeClr val="hlink"/>
              </a:buClr>
              <a:buSzPct val="110000"/>
              <a:buFont typeface="Wingdings" pitchFamily="2" charset="2"/>
              <a:buNone/>
            </a:pPr>
            <a:r>
              <a:rPr lang="en-US">
                <a:latin typeface="Courier New" pitchFamily="49" charset="0"/>
                <a:cs typeface="Courier New" pitchFamily="49" charset="0"/>
              </a:rPr>
              <a:t>  </a:t>
            </a:r>
            <a:r>
              <a:rPr lang="en-US" b="1">
                <a:latin typeface="Courier New" pitchFamily="49" charset="0"/>
                <a:cs typeface="Courier New" pitchFamily="49" charset="0"/>
              </a:rPr>
              <a:t>let</a:t>
            </a:r>
            <a:r>
              <a:rPr lang="en-US">
                <a:latin typeface="Courier New" pitchFamily="49" charset="0"/>
                <a:cs typeface="Courier New" pitchFamily="49" charset="0"/>
              </a:rPr>
              <a:t> itrpc=itr.first.pc;   </a:t>
            </a:r>
            <a:r>
              <a:rPr lang="en-US" b="1">
                <a:latin typeface="Courier New" pitchFamily="49" charset="0"/>
                <a:cs typeface="Courier New" pitchFamily="49" charset="0"/>
              </a:rPr>
              <a:t>let</a:t>
            </a:r>
            <a:r>
              <a:rPr lang="en-US">
                <a:latin typeface="Courier New" pitchFamily="49" charset="0"/>
                <a:cs typeface="Courier New" pitchFamily="49" charset="0"/>
              </a:rPr>
              <a:t> dInst=itr.first.dInst;</a:t>
            </a:r>
          </a:p>
          <a:p>
            <a:pPr marL="342900" indent="-342900">
              <a:buClr>
                <a:schemeClr val="hlink"/>
              </a:buClr>
              <a:buSzPct val="110000"/>
              <a:buFont typeface="Wingdings" pitchFamily="2" charset="2"/>
              <a:buNone/>
            </a:pPr>
            <a:r>
              <a:rPr lang="en-US" b="1">
                <a:latin typeface="Courier New" pitchFamily="49" charset="0"/>
                <a:cs typeface="Courier New" pitchFamily="49" charset="0"/>
              </a:rPr>
              <a:t>  let</a:t>
            </a:r>
            <a:r>
              <a:rPr lang="en-US">
                <a:latin typeface="Courier New" pitchFamily="49" charset="0"/>
                <a:cs typeface="Courier New" pitchFamily="49" charset="0"/>
              </a:rPr>
              <a:t> itrppc=itr.first.ppc; </a:t>
            </a:r>
            <a:r>
              <a:rPr lang="en-US" b="1">
                <a:latin typeface="Courier New" pitchFamily="49" charset="0"/>
                <a:cs typeface="Courier New" pitchFamily="49" charset="0"/>
              </a:rPr>
              <a:t>let</a:t>
            </a:r>
            <a:r>
              <a:rPr lang="en-US">
                <a:latin typeface="Courier New" pitchFamily="49" charset="0"/>
                <a:cs typeface="Courier New" pitchFamily="49" charset="0"/>
              </a:rPr>
              <a:t> rVal1=itr.first.rVal1;</a:t>
            </a:r>
          </a:p>
          <a:p>
            <a:pPr marL="342900" indent="-342900">
              <a:buClr>
                <a:schemeClr val="hlink"/>
              </a:buClr>
              <a:buSzPct val="110000"/>
              <a:buFont typeface="Wingdings" pitchFamily="2" charset="2"/>
              <a:buNone/>
            </a:pPr>
            <a:r>
              <a:rPr lang="en-US" b="1">
                <a:latin typeface="Courier New" pitchFamily="49" charset="0"/>
                <a:cs typeface="Courier New" pitchFamily="49" charset="0"/>
              </a:rPr>
              <a:t>  let</a:t>
            </a:r>
            <a:r>
              <a:rPr lang="en-US">
                <a:latin typeface="Courier New" pitchFamily="49" charset="0"/>
                <a:cs typeface="Courier New" pitchFamily="49" charset="0"/>
              </a:rPr>
              <a:t> rVal2=itr.first.rVal2;</a:t>
            </a:r>
          </a:p>
          <a:p>
            <a:pPr marL="342900" indent="-342900">
              <a:buClr>
                <a:schemeClr val="hlink"/>
              </a:buClr>
              <a:buSzPct val="110000"/>
              <a:buFont typeface="Wingdings" pitchFamily="2" charset="2"/>
              <a:buNone/>
            </a:pPr>
            <a:r>
              <a:rPr lang="en-US">
                <a:latin typeface="Courier New" pitchFamily="49" charset="0"/>
                <a:cs typeface="Courier New" pitchFamily="49" charset="0"/>
              </a:rPr>
              <a:t>  </a:t>
            </a:r>
            <a:r>
              <a:rPr lang="en-US" b="1">
                <a:latin typeface="Courier New" pitchFamily="49" charset="0"/>
                <a:cs typeface="Courier New" pitchFamily="49" charset="0"/>
              </a:rPr>
              <a:t>if</a:t>
            </a:r>
            <a:r>
              <a:rPr lang="en-US">
                <a:latin typeface="Courier New" pitchFamily="49" charset="0"/>
                <a:cs typeface="Courier New" pitchFamily="49" charset="0"/>
              </a:rPr>
              <a:t>(itr.first.epoch==eEpoch)          </a:t>
            </a:r>
            <a:r>
              <a:rPr lang="en-US" b="1">
                <a:latin typeface="Courier New" pitchFamily="49" charset="0"/>
                <a:cs typeface="Courier New" pitchFamily="49" charset="0"/>
              </a:rPr>
              <a:t>begin</a:t>
            </a:r>
            <a:endParaRPr lang="en-US">
              <a:latin typeface="Courier New" pitchFamily="49" charset="0"/>
              <a:cs typeface="Courier New" pitchFamily="49" charset="0"/>
            </a:endParaRPr>
          </a:p>
          <a:p>
            <a:pPr marL="342900" indent="-342900">
              <a:spcBef>
                <a:spcPct val="20000"/>
              </a:spcBef>
              <a:buClr>
                <a:schemeClr val="hlink"/>
              </a:buClr>
              <a:buSzPct val="110000"/>
            </a:pPr>
            <a:r>
              <a:rPr lang="en-US">
                <a:latin typeface="Courier New" pitchFamily="49" charset="0"/>
                <a:cs typeface="Courier New" pitchFamily="49" charset="0"/>
              </a:rPr>
              <a:t>    </a:t>
            </a:r>
            <a:r>
              <a:rPr lang="en-US" b="1">
                <a:latin typeface="Courier New" pitchFamily="49" charset="0"/>
                <a:cs typeface="Courier New" pitchFamily="49" charset="0"/>
              </a:rPr>
              <a:t>let</a:t>
            </a:r>
            <a:r>
              <a:rPr lang="en-US">
                <a:latin typeface="Courier New" pitchFamily="49" charset="0"/>
                <a:cs typeface="Courier New" pitchFamily="49" charset="0"/>
              </a:rPr>
              <a:t> eInst = execute(dInst, rVal1, rVal2,</a:t>
            </a:r>
          </a:p>
          <a:p>
            <a:pPr marL="342900" indent="-342900">
              <a:spcBef>
                <a:spcPct val="20000"/>
              </a:spcBef>
              <a:buClr>
                <a:schemeClr val="hlink"/>
              </a:buClr>
              <a:buSzPct val="110000"/>
            </a:pPr>
            <a:r>
              <a:rPr lang="en-US">
                <a:latin typeface="Courier New" pitchFamily="49" charset="0"/>
                <a:cs typeface="Courier New" pitchFamily="49" charset="0"/>
              </a:rPr>
              <a:t>                        itrpc, itrppc);</a:t>
            </a:r>
          </a:p>
          <a:p>
            <a:pPr marL="342900" indent="-342900">
              <a:lnSpc>
                <a:spcPct val="90000"/>
              </a:lnSpc>
              <a:spcBef>
                <a:spcPct val="20000"/>
              </a:spcBef>
              <a:buClr>
                <a:schemeClr val="hlink"/>
              </a:buClr>
              <a:buSzPct val="110000"/>
              <a:buFont typeface="Wingdings" pitchFamily="2" charset="2"/>
              <a:buNone/>
            </a:pPr>
            <a:r>
              <a:rPr lang="en-US">
                <a:latin typeface="Courier New" pitchFamily="49" charset="0"/>
                <a:cs typeface="Courier New" pitchFamily="49" charset="0"/>
              </a:rPr>
              <a:t>    </a:t>
            </a:r>
            <a:r>
              <a:rPr lang="en-US" b="1">
                <a:latin typeface="Courier New" pitchFamily="49" charset="0"/>
                <a:cs typeface="Courier New" pitchFamily="49" charset="0"/>
              </a:rPr>
              <a:t>let</a:t>
            </a:r>
            <a:r>
              <a:rPr lang="en-US">
                <a:latin typeface="Courier New" pitchFamily="49" charset="0"/>
                <a:cs typeface="Courier New" pitchFamily="49" charset="0"/>
              </a:rPr>
              <a:t> memData &lt;- dMemAction(eInst, dMem);</a:t>
            </a:r>
          </a:p>
          <a:p>
            <a:pPr marL="342900" indent="-342900">
              <a:buClr>
                <a:schemeClr val="hlink"/>
              </a:buClr>
              <a:buSzPct val="110000"/>
              <a:buFont typeface="Wingdings" pitchFamily="2" charset="2"/>
              <a:buNone/>
            </a:pPr>
            <a:r>
              <a:rPr lang="en-US">
                <a:latin typeface="Courier New" pitchFamily="49" charset="0"/>
                <a:cs typeface="Courier New" pitchFamily="49" charset="0"/>
              </a:rPr>
              <a:t>    regUpdate(eInst, memData, rf);</a:t>
            </a:r>
          </a:p>
          <a:p>
            <a:pPr marL="342900" indent="-342900">
              <a:buClr>
                <a:schemeClr val="hlink"/>
              </a:buClr>
              <a:buSzPct val="110000"/>
              <a:buFont typeface="Wingdings" pitchFamily="2" charset="2"/>
              <a:buNone/>
            </a:pPr>
            <a:r>
              <a:rPr lang="en-US" b="1">
                <a:latin typeface="Courier New" pitchFamily="49" charset="0"/>
                <a:cs typeface="Courier New" pitchFamily="49" charset="0"/>
              </a:rPr>
              <a:t>    if</a:t>
            </a:r>
            <a:r>
              <a:rPr lang="en-US">
                <a:latin typeface="Courier New" pitchFamily="49" charset="0"/>
                <a:cs typeface="Courier New" pitchFamily="49" charset="0"/>
              </a:rPr>
              <a:t>(eInst.misprediction) </a:t>
            </a:r>
            <a:r>
              <a:rPr lang="en-US" b="1">
                <a:latin typeface="Courier New" pitchFamily="49" charset="0"/>
                <a:cs typeface="Courier New" pitchFamily="49" charset="0"/>
              </a:rPr>
              <a:t>begin</a:t>
            </a:r>
          </a:p>
          <a:p>
            <a:pPr marL="342900" indent="-342900">
              <a:buClr>
                <a:schemeClr val="hlink"/>
              </a:buClr>
              <a:buSzPct val="110000"/>
              <a:buFont typeface="Wingdings" pitchFamily="2" charset="2"/>
              <a:buNone/>
            </a:pPr>
            <a:r>
              <a:rPr lang="en-US">
                <a:latin typeface="Courier New" pitchFamily="49" charset="0"/>
                <a:cs typeface="Courier New" pitchFamily="49" charset="0"/>
              </a:rPr>
              <a:t>      </a:t>
            </a:r>
            <a:r>
              <a:rPr lang="en-US" b="1">
                <a:latin typeface="Courier New" pitchFamily="49" charset="0"/>
                <a:cs typeface="Courier New" pitchFamily="49" charset="0"/>
              </a:rPr>
              <a:t>let</a:t>
            </a:r>
            <a:r>
              <a:rPr lang="en-US">
                <a:latin typeface="Courier New" pitchFamily="49" charset="0"/>
                <a:cs typeface="Courier New" pitchFamily="49" charset="0"/>
              </a:rPr>
              <a:t> nepoch = next(epoch);  eEpoch &lt;= nepoch; </a:t>
            </a:r>
          </a:p>
          <a:p>
            <a:pPr marL="342900" indent="-342900">
              <a:buClr>
                <a:schemeClr val="hlink"/>
              </a:buClr>
              <a:buSzPct val="110000"/>
              <a:buFont typeface="Wingdings" pitchFamily="2" charset="2"/>
              <a:buNone/>
            </a:pPr>
            <a:r>
              <a:rPr lang="en-US">
                <a:latin typeface="Courier New" pitchFamily="49" charset="0"/>
                <a:cs typeface="Courier New" pitchFamily="49" charset="0"/>
              </a:rPr>
              <a:t>      nextPCE2D.enq(TypeNextPCE{npc: itrpc,</a:t>
            </a:r>
          </a:p>
          <a:p>
            <a:pPr marL="342900" indent="-342900">
              <a:buClr>
                <a:schemeClr val="hlink"/>
              </a:buClr>
              <a:buSzPct val="110000"/>
              <a:buFont typeface="Wingdings" pitchFamily="2" charset="2"/>
              <a:buNone/>
            </a:pPr>
            <a:r>
              <a:rPr lang="en-US">
                <a:latin typeface="Courier New" pitchFamily="49" charset="0"/>
                <a:cs typeface="Courier New" pitchFamily="49" charset="0"/>
              </a:rPr>
              <a:t>        nppc: eInst.brTaken ? eInst.addr : itrpc+4,</a:t>
            </a:r>
          </a:p>
          <a:p>
            <a:pPr marL="342900" indent="-342900">
              <a:buClr>
                <a:schemeClr val="hlink"/>
              </a:buClr>
              <a:buSzPct val="110000"/>
              <a:buFont typeface="Wingdings" pitchFamily="2" charset="2"/>
              <a:buNone/>
            </a:pPr>
            <a:r>
              <a:rPr lang="en-US">
                <a:latin typeface="Courier New" pitchFamily="49" charset="0"/>
                <a:cs typeface="Courier New" pitchFamily="49" charset="0"/>
              </a:rPr>
              <a:t>        nepoch:nepoch});    </a:t>
            </a:r>
            <a:r>
              <a:rPr lang="en-US" b="1">
                <a:latin typeface="Courier New" pitchFamily="49" charset="0"/>
                <a:cs typeface="Courier New" pitchFamily="49" charset="0"/>
              </a:rPr>
              <a:t>end        end</a:t>
            </a:r>
          </a:p>
          <a:p>
            <a:pPr marL="342900" indent="-342900">
              <a:lnSpc>
                <a:spcPct val="90000"/>
              </a:lnSpc>
              <a:spcBef>
                <a:spcPct val="20000"/>
              </a:spcBef>
              <a:buClr>
                <a:schemeClr val="hlink"/>
              </a:buClr>
              <a:buSzPct val="110000"/>
              <a:buFont typeface="Wingdings" pitchFamily="2" charset="2"/>
              <a:buNone/>
            </a:pPr>
            <a:r>
              <a:rPr lang="en-US" b="1">
                <a:latin typeface="Courier New" pitchFamily="49" charset="0"/>
                <a:cs typeface="Courier New" pitchFamily="49" charset="0"/>
              </a:rPr>
              <a:t>  </a:t>
            </a:r>
            <a:r>
              <a:rPr lang="en-US">
                <a:latin typeface="Courier New" pitchFamily="49" charset="0"/>
                <a:cs typeface="Courier New" pitchFamily="49" charset="0"/>
              </a:rPr>
              <a:t>itr.deq;</a:t>
            </a:r>
          </a:p>
          <a:p>
            <a:pPr marL="342900" indent="-342900">
              <a:lnSpc>
                <a:spcPct val="90000"/>
              </a:lnSpc>
              <a:spcBef>
                <a:spcPct val="20000"/>
              </a:spcBef>
              <a:buClr>
                <a:schemeClr val="hlink"/>
              </a:buClr>
              <a:buSzPct val="110000"/>
              <a:buFont typeface="Wingdings" pitchFamily="2" charset="2"/>
              <a:buNone/>
            </a:pPr>
            <a:r>
              <a:rPr lang="en-US" b="1">
                <a:latin typeface="Courier New" pitchFamily="49" charset="0"/>
                <a:cs typeface="Courier New" pitchFamily="49" charset="0"/>
              </a:rPr>
              <a:t>endrule  endmodule</a:t>
            </a:r>
          </a:p>
        </p:txBody>
      </p:sp>
      <p:sp>
        <p:nvSpPr>
          <p:cNvPr id="8" name="Date Placeholder 7"/>
          <p:cNvSpPr>
            <a:spLocks noGrp="1"/>
          </p:cNvSpPr>
          <p:nvPr>
            <p:ph type="dt" sz="half" idx="10"/>
          </p:nvPr>
        </p:nvSpPr>
        <p:spPr>
          <a:xfrm>
            <a:off x="0" y="6400800"/>
            <a:ext cx="1905000" cy="457200"/>
          </a:xfrm>
        </p:spPr>
        <p:txBody>
          <a:bodyPr/>
          <a:lstStyle/>
          <a:p>
            <a:pPr>
              <a:defRPr/>
            </a:pPr>
            <a:r>
              <a:rPr lang="en-US" altLang="zh-CN" dirty="0" smtClean="0"/>
              <a:t>1/11/2013</a:t>
            </a:r>
            <a:endParaRPr lang="en-US" dirty="0"/>
          </a:p>
        </p:txBody>
      </p:sp>
      <p:sp>
        <p:nvSpPr>
          <p:cNvPr id="11" name="Slide Number Placeholder 10"/>
          <p:cNvSpPr>
            <a:spLocks noGrp="1"/>
          </p:cNvSpPr>
          <p:nvPr>
            <p:ph type="sldNum" sz="quarter" idx="11"/>
          </p:nvPr>
        </p:nvSpPr>
        <p:spPr/>
        <p:txBody>
          <a:bodyPr/>
          <a:lstStyle/>
          <a:p>
            <a:pPr>
              <a:defRPr/>
            </a:pPr>
            <a:fld id="{BE49CFAA-92BB-45AE-A2AC-2CF4188AC6C8}" type="slidenum">
              <a:rPr lang="en-US" smtClean="0"/>
              <a:pPr>
                <a:defRPr/>
              </a:pPr>
              <a:t>30</a:t>
            </a:fld>
            <a:endParaRPr lang="en-US" dirty="0"/>
          </a:p>
        </p:txBody>
      </p:sp>
      <p:sp>
        <p:nvSpPr>
          <p:cNvPr id="12" name="Footer Placeholder 11"/>
          <p:cNvSpPr>
            <a:spLocks noGrp="1"/>
          </p:cNvSpPr>
          <p:nvPr>
            <p:ph type="ftr" sz="quarter" idx="12"/>
          </p:nvPr>
        </p:nvSpPr>
        <p:spPr>
          <a:xfrm>
            <a:off x="3138555" y="6400800"/>
            <a:ext cx="3003550" cy="457200"/>
          </a:xfrm>
        </p:spPr>
        <p:txBody>
          <a:bodyPr/>
          <a:lstStyle/>
          <a:p>
            <a:pPr>
              <a:defRPr/>
            </a:pPr>
            <a:r>
              <a:rPr lang="en-US" dirty="0" err="1" smtClean="0"/>
              <a:t>Bluespec</a:t>
            </a:r>
            <a:r>
              <a:rPr lang="en-US" dirty="0" smtClean="0"/>
              <a:t> at </a:t>
            </a:r>
            <a:r>
              <a:rPr lang="en-US" dirty="0" err="1" smtClean="0"/>
              <a:t>Beihang</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Freeform 133"/>
          <p:cNvSpPr/>
          <p:nvPr/>
        </p:nvSpPr>
        <p:spPr bwMode="auto">
          <a:xfrm>
            <a:off x="1714500" y="1676400"/>
            <a:ext cx="5895975" cy="590550"/>
          </a:xfrm>
          <a:custGeom>
            <a:avLst/>
            <a:gdLst>
              <a:gd name="connsiteX0" fmla="*/ 3362325 w 3362325"/>
              <a:gd name="connsiteY0" fmla="*/ 419100 h 419100"/>
              <a:gd name="connsiteX1" fmla="*/ 3362325 w 3362325"/>
              <a:gd name="connsiteY1" fmla="*/ 0 h 419100"/>
              <a:gd name="connsiteX2" fmla="*/ 0 w 3362325"/>
              <a:gd name="connsiteY2" fmla="*/ 0 h 419100"/>
            </a:gdLst>
            <a:ahLst/>
            <a:cxnLst>
              <a:cxn ang="0">
                <a:pos x="connsiteX0" y="connsiteY0"/>
              </a:cxn>
              <a:cxn ang="0">
                <a:pos x="connsiteX1" y="connsiteY1"/>
              </a:cxn>
              <a:cxn ang="0">
                <a:pos x="connsiteX2" y="connsiteY2"/>
              </a:cxn>
            </a:cxnLst>
            <a:rect l="l" t="t" r="r" b="b"/>
            <a:pathLst>
              <a:path w="3362325" h="419100">
                <a:moveTo>
                  <a:pt x="3362325" y="419100"/>
                </a:moveTo>
                <a:lnTo>
                  <a:pt x="3362325" y="0"/>
                </a:lnTo>
                <a:lnTo>
                  <a:pt x="0" y="0"/>
                </a:lnTo>
              </a:path>
            </a:pathLst>
          </a:custGeom>
          <a:no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51" name="Rectangle 17"/>
          <p:cNvSpPr>
            <a:spLocks noChangeArrowheads="1"/>
          </p:cNvSpPr>
          <p:nvPr/>
        </p:nvSpPr>
        <p:spPr bwMode="auto">
          <a:xfrm rot="16200000">
            <a:off x="4844514" y="1633001"/>
            <a:ext cx="934523" cy="333375"/>
          </a:xfrm>
          <a:prstGeom prst="rect">
            <a:avLst/>
          </a:prstGeom>
          <a:solidFill>
            <a:srgbClr val="FFC000"/>
          </a:solidFill>
          <a:ln w="127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100" dirty="0" err="1" smtClean="0"/>
              <a:t>execRecirect</a:t>
            </a:r>
            <a:endParaRPr lang="en-US" sz="1100" dirty="0"/>
          </a:p>
        </p:txBody>
      </p:sp>
      <p:sp>
        <p:nvSpPr>
          <p:cNvPr id="8193" name="Rectangle 4"/>
          <p:cNvSpPr>
            <a:spLocks noGrp="1" noChangeArrowheads="1"/>
          </p:cNvSpPr>
          <p:nvPr>
            <p:ph type="title" idx="4294967295"/>
          </p:nvPr>
        </p:nvSpPr>
        <p:spPr>
          <a:xfrm>
            <a:off x="609600" y="304800"/>
            <a:ext cx="8210550" cy="1143000"/>
          </a:xfrm>
        </p:spPr>
        <p:txBody>
          <a:bodyPr/>
          <a:lstStyle/>
          <a:p>
            <a:pPr eaLnBrk="1" hangingPunct="1"/>
            <a:r>
              <a:rPr lang="en-US" sz="4000" dirty="0" smtClean="0"/>
              <a:t>N-Stage pipeline – BTB only</a:t>
            </a:r>
          </a:p>
        </p:txBody>
      </p:sp>
      <p:sp>
        <p:nvSpPr>
          <p:cNvPr id="8198" name="Rectangle 17"/>
          <p:cNvSpPr>
            <a:spLocks noChangeArrowheads="1"/>
          </p:cNvSpPr>
          <p:nvPr/>
        </p:nvSpPr>
        <p:spPr bwMode="auto">
          <a:xfrm>
            <a:off x="7105650" y="3171824"/>
            <a:ext cx="887413" cy="796925"/>
          </a:xfrm>
          <a:prstGeom prst="rect">
            <a:avLst/>
          </a:prstGeom>
          <a:noFill/>
          <a:ln w="127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600"/>
              <a:t>Execute</a:t>
            </a:r>
          </a:p>
        </p:txBody>
      </p:sp>
      <p:sp>
        <p:nvSpPr>
          <p:cNvPr id="8225" name="Line 8"/>
          <p:cNvSpPr>
            <a:spLocks noChangeShapeType="1"/>
          </p:cNvSpPr>
          <p:nvPr/>
        </p:nvSpPr>
        <p:spPr bwMode="auto">
          <a:xfrm>
            <a:off x="6488113" y="3556000"/>
            <a:ext cx="628650" cy="0"/>
          </a:xfrm>
          <a:prstGeom prst="line">
            <a:avLst/>
          </a:prstGeom>
          <a:noFill/>
          <a:ln w="12700">
            <a:solidFill>
              <a:schemeClr val="tx1"/>
            </a:solidFill>
            <a:round/>
            <a:headEnd/>
            <a:tailEnd type="triangle" w="lg" len="lg"/>
          </a:ln>
        </p:spPr>
        <p:txBody>
          <a:bodyPr/>
          <a:lstStyle/>
          <a:p>
            <a:endParaRPr lang="en-US"/>
          </a:p>
        </p:txBody>
      </p:sp>
      <p:sp>
        <p:nvSpPr>
          <p:cNvPr id="8293" name="Rectangle 17"/>
          <p:cNvSpPr>
            <a:spLocks noChangeArrowheads="1"/>
          </p:cNvSpPr>
          <p:nvPr/>
        </p:nvSpPr>
        <p:spPr bwMode="auto">
          <a:xfrm>
            <a:off x="6086475" y="3106738"/>
            <a:ext cx="371475" cy="933450"/>
          </a:xfrm>
          <a:prstGeom prst="rect">
            <a:avLst/>
          </a:prstGeom>
          <a:solidFill>
            <a:srgbClr val="FFC000"/>
          </a:solidFill>
          <a:ln w="127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600" dirty="0" smtClean="0"/>
              <a:t>d2e</a:t>
            </a:r>
            <a:endParaRPr lang="en-US" sz="1600" dirty="0"/>
          </a:p>
        </p:txBody>
      </p:sp>
      <p:sp>
        <p:nvSpPr>
          <p:cNvPr id="127" name="Line 8"/>
          <p:cNvSpPr>
            <a:spLocks noChangeShapeType="1"/>
          </p:cNvSpPr>
          <p:nvPr/>
        </p:nvSpPr>
        <p:spPr bwMode="auto">
          <a:xfrm rot="16200000">
            <a:off x="7431881" y="3001169"/>
            <a:ext cx="320675" cy="1588"/>
          </a:xfrm>
          <a:prstGeom prst="line">
            <a:avLst/>
          </a:prstGeom>
          <a:noFill/>
          <a:ln w="12700">
            <a:solidFill>
              <a:schemeClr val="tx1"/>
            </a:solidFill>
            <a:round/>
            <a:headEnd/>
            <a:tailEnd type="triangle" w="lg" len="lg"/>
          </a:ln>
        </p:spPr>
        <p:txBody>
          <a:bodyPr/>
          <a:lstStyle/>
          <a:p>
            <a:endParaRPr lang="en-US"/>
          </a:p>
        </p:txBody>
      </p:sp>
      <p:sp>
        <p:nvSpPr>
          <p:cNvPr id="132" name="Line 8"/>
          <p:cNvSpPr>
            <a:spLocks noChangeShapeType="1"/>
          </p:cNvSpPr>
          <p:nvPr/>
        </p:nvSpPr>
        <p:spPr bwMode="auto">
          <a:xfrm rot="16200000">
            <a:off x="8172291" y="3394235"/>
            <a:ext cx="0" cy="358455"/>
          </a:xfrm>
          <a:prstGeom prst="line">
            <a:avLst/>
          </a:prstGeom>
          <a:noFill/>
          <a:ln w="12700">
            <a:solidFill>
              <a:schemeClr val="tx1"/>
            </a:solidFill>
            <a:round/>
            <a:headEnd/>
            <a:tailEnd type="triangle" w="lg" len="lg"/>
          </a:ln>
        </p:spPr>
        <p:txBody>
          <a:bodyPr/>
          <a:lstStyle/>
          <a:p>
            <a:endParaRPr lang="en-US"/>
          </a:p>
        </p:txBody>
      </p:sp>
      <p:grpSp>
        <p:nvGrpSpPr>
          <p:cNvPr id="3" name="Group 107"/>
          <p:cNvGrpSpPr/>
          <p:nvPr/>
        </p:nvGrpSpPr>
        <p:grpSpPr>
          <a:xfrm>
            <a:off x="3571875" y="3106738"/>
            <a:ext cx="2525713" cy="933450"/>
            <a:chOff x="5638800" y="3402013"/>
            <a:chExt cx="2525713" cy="933450"/>
          </a:xfrm>
        </p:grpSpPr>
        <p:sp>
          <p:nvSpPr>
            <p:cNvPr id="109" name="Rectangle 17"/>
            <p:cNvSpPr>
              <a:spLocks noChangeArrowheads="1"/>
            </p:cNvSpPr>
            <p:nvPr/>
          </p:nvSpPr>
          <p:spPr bwMode="auto">
            <a:xfrm>
              <a:off x="6657975" y="3467099"/>
              <a:ext cx="887413" cy="796925"/>
            </a:xfrm>
            <a:prstGeom prst="rect">
              <a:avLst/>
            </a:prstGeom>
            <a:noFill/>
            <a:ln w="127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600" dirty="0" smtClean="0"/>
                <a:t>Decode</a:t>
              </a:r>
              <a:endParaRPr lang="en-US" sz="1600" dirty="0"/>
            </a:p>
          </p:txBody>
        </p:sp>
        <p:sp>
          <p:nvSpPr>
            <p:cNvPr id="110" name="Line 8"/>
            <p:cNvSpPr>
              <a:spLocks noChangeShapeType="1"/>
            </p:cNvSpPr>
            <p:nvPr/>
          </p:nvSpPr>
          <p:spPr bwMode="auto">
            <a:xfrm>
              <a:off x="6040438" y="3851275"/>
              <a:ext cx="628650" cy="0"/>
            </a:xfrm>
            <a:prstGeom prst="line">
              <a:avLst/>
            </a:prstGeom>
            <a:noFill/>
            <a:ln w="12700">
              <a:solidFill>
                <a:schemeClr val="tx1"/>
              </a:solidFill>
              <a:round/>
              <a:headEnd/>
              <a:tailEnd type="triangle" w="lg" len="lg"/>
            </a:ln>
          </p:spPr>
          <p:txBody>
            <a:bodyPr/>
            <a:lstStyle/>
            <a:p>
              <a:endParaRPr lang="en-US"/>
            </a:p>
          </p:txBody>
        </p:sp>
        <p:sp>
          <p:nvSpPr>
            <p:cNvPr id="113" name="Rectangle 17"/>
            <p:cNvSpPr>
              <a:spLocks noChangeArrowheads="1"/>
            </p:cNvSpPr>
            <p:nvPr/>
          </p:nvSpPr>
          <p:spPr bwMode="auto">
            <a:xfrm>
              <a:off x="5638800" y="3402013"/>
              <a:ext cx="371475" cy="933450"/>
            </a:xfrm>
            <a:prstGeom prst="rect">
              <a:avLst/>
            </a:prstGeom>
            <a:solidFill>
              <a:srgbClr val="FFC000"/>
            </a:solidFill>
            <a:ln w="127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600" dirty="0" smtClean="0"/>
                <a:t>f2d</a:t>
              </a:r>
              <a:endParaRPr lang="en-US" sz="1600" dirty="0"/>
            </a:p>
          </p:txBody>
        </p:sp>
        <p:sp>
          <p:nvSpPr>
            <p:cNvPr id="115" name="Line 8"/>
            <p:cNvSpPr>
              <a:spLocks noChangeShapeType="1"/>
            </p:cNvSpPr>
            <p:nvPr/>
          </p:nvSpPr>
          <p:spPr bwMode="auto">
            <a:xfrm>
              <a:off x="7535863" y="3860800"/>
              <a:ext cx="628650" cy="0"/>
            </a:xfrm>
            <a:prstGeom prst="line">
              <a:avLst/>
            </a:prstGeom>
            <a:noFill/>
            <a:ln w="12700">
              <a:solidFill>
                <a:schemeClr val="tx1"/>
              </a:solidFill>
              <a:round/>
              <a:headEnd/>
              <a:tailEnd type="triangle" w="lg" len="lg"/>
            </a:ln>
          </p:spPr>
          <p:txBody>
            <a:bodyPr/>
            <a:lstStyle/>
            <a:p>
              <a:endParaRPr lang="en-US"/>
            </a:p>
          </p:txBody>
        </p:sp>
      </p:grpSp>
      <p:grpSp>
        <p:nvGrpSpPr>
          <p:cNvPr id="4" name="Group 115"/>
          <p:cNvGrpSpPr/>
          <p:nvPr/>
        </p:nvGrpSpPr>
        <p:grpSpPr>
          <a:xfrm>
            <a:off x="1076325" y="3106738"/>
            <a:ext cx="2525713" cy="933450"/>
            <a:chOff x="5638800" y="3402013"/>
            <a:chExt cx="2525713" cy="933450"/>
          </a:xfrm>
        </p:grpSpPr>
        <p:sp>
          <p:nvSpPr>
            <p:cNvPr id="117" name="Rectangle 17"/>
            <p:cNvSpPr>
              <a:spLocks noChangeArrowheads="1"/>
            </p:cNvSpPr>
            <p:nvPr/>
          </p:nvSpPr>
          <p:spPr bwMode="auto">
            <a:xfrm>
              <a:off x="6657975" y="3467099"/>
              <a:ext cx="887413" cy="796925"/>
            </a:xfrm>
            <a:prstGeom prst="rect">
              <a:avLst/>
            </a:prstGeom>
            <a:noFill/>
            <a:ln w="127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600" dirty="0" smtClean="0"/>
                <a:t>Fetch</a:t>
              </a:r>
              <a:endParaRPr lang="en-US" sz="1600" dirty="0"/>
            </a:p>
          </p:txBody>
        </p:sp>
        <p:sp>
          <p:nvSpPr>
            <p:cNvPr id="118" name="Line 8"/>
            <p:cNvSpPr>
              <a:spLocks noChangeShapeType="1"/>
            </p:cNvSpPr>
            <p:nvPr/>
          </p:nvSpPr>
          <p:spPr bwMode="auto">
            <a:xfrm>
              <a:off x="6040438" y="3851275"/>
              <a:ext cx="628650" cy="0"/>
            </a:xfrm>
            <a:prstGeom prst="line">
              <a:avLst/>
            </a:prstGeom>
            <a:noFill/>
            <a:ln w="12700">
              <a:solidFill>
                <a:schemeClr val="tx1"/>
              </a:solidFill>
              <a:round/>
              <a:headEnd/>
              <a:tailEnd type="triangle" w="lg" len="lg"/>
            </a:ln>
          </p:spPr>
          <p:txBody>
            <a:bodyPr/>
            <a:lstStyle/>
            <a:p>
              <a:endParaRPr lang="en-US"/>
            </a:p>
          </p:txBody>
        </p:sp>
        <p:sp>
          <p:nvSpPr>
            <p:cNvPr id="121" name="Rectangle 17"/>
            <p:cNvSpPr>
              <a:spLocks noChangeArrowheads="1"/>
            </p:cNvSpPr>
            <p:nvPr/>
          </p:nvSpPr>
          <p:spPr bwMode="auto">
            <a:xfrm>
              <a:off x="5638800" y="3402013"/>
              <a:ext cx="371475" cy="933450"/>
            </a:xfrm>
            <a:prstGeom prst="rect">
              <a:avLst/>
            </a:prstGeom>
            <a:solidFill>
              <a:srgbClr val="FFC000"/>
            </a:solidFill>
            <a:ln w="127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600" dirty="0" smtClean="0"/>
                <a:t>PC</a:t>
              </a:r>
              <a:endParaRPr lang="en-US" sz="1600" dirty="0"/>
            </a:p>
          </p:txBody>
        </p:sp>
        <p:sp>
          <p:nvSpPr>
            <p:cNvPr id="120" name="Line 8"/>
            <p:cNvSpPr>
              <a:spLocks noChangeShapeType="1"/>
            </p:cNvSpPr>
            <p:nvPr/>
          </p:nvSpPr>
          <p:spPr bwMode="auto">
            <a:xfrm>
              <a:off x="7535863" y="3860800"/>
              <a:ext cx="628650" cy="0"/>
            </a:xfrm>
            <a:prstGeom prst="line">
              <a:avLst/>
            </a:prstGeom>
            <a:noFill/>
            <a:ln w="12700">
              <a:solidFill>
                <a:schemeClr val="tx1"/>
              </a:solidFill>
              <a:round/>
              <a:headEnd/>
              <a:tailEnd type="triangle" w="lg" len="lg"/>
            </a:ln>
          </p:spPr>
          <p:txBody>
            <a:bodyPr/>
            <a:lstStyle/>
            <a:p>
              <a:endParaRPr lang="en-US"/>
            </a:p>
          </p:txBody>
        </p:sp>
      </p:grpSp>
      <p:grpSp>
        <p:nvGrpSpPr>
          <p:cNvPr id="5" name="Group 127"/>
          <p:cNvGrpSpPr/>
          <p:nvPr/>
        </p:nvGrpSpPr>
        <p:grpSpPr>
          <a:xfrm>
            <a:off x="7038975" y="2190750"/>
            <a:ext cx="1266825" cy="742950"/>
            <a:chOff x="6610350" y="2514600"/>
            <a:chExt cx="1266825" cy="742950"/>
          </a:xfrm>
        </p:grpSpPr>
        <p:sp>
          <p:nvSpPr>
            <p:cNvPr id="123" name="Explosion 2 122"/>
            <p:cNvSpPr/>
            <p:nvPr/>
          </p:nvSpPr>
          <p:spPr bwMode="auto">
            <a:xfrm>
              <a:off x="6610350" y="2514600"/>
              <a:ext cx="1266825" cy="742950"/>
            </a:xfrm>
            <a:prstGeom prst="irregularSeal2">
              <a:avLst/>
            </a:prstGeom>
            <a:solidFill>
              <a:schemeClr val="bg1">
                <a:lumMod val="85000"/>
              </a:scheme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126" name="TextBox 125"/>
            <p:cNvSpPr txBox="1"/>
            <p:nvPr/>
          </p:nvSpPr>
          <p:spPr>
            <a:xfrm>
              <a:off x="6858000" y="2638425"/>
              <a:ext cx="691215" cy="523220"/>
            </a:xfrm>
            <a:prstGeom prst="rect">
              <a:avLst/>
            </a:prstGeom>
            <a:noFill/>
          </p:spPr>
          <p:txBody>
            <a:bodyPr wrap="none" rtlCol="0">
              <a:spAutoFit/>
            </a:bodyPr>
            <a:lstStyle/>
            <a:p>
              <a:pPr algn="ctr"/>
              <a:r>
                <a:rPr lang="en-US" sz="1400" dirty="0" smtClean="0"/>
                <a:t>miss </a:t>
              </a:r>
            </a:p>
            <a:p>
              <a:pPr algn="ctr"/>
              <a:r>
                <a:rPr lang="en-US" sz="1400" dirty="0" err="1" smtClean="0"/>
                <a:t>pred</a:t>
              </a:r>
              <a:r>
                <a:rPr lang="en-US" sz="1400" dirty="0" smtClean="0"/>
                <a:t>?</a:t>
              </a:r>
              <a:endParaRPr lang="en-US" sz="1400" dirty="0"/>
            </a:p>
          </p:txBody>
        </p:sp>
      </p:grpSp>
      <p:sp>
        <p:nvSpPr>
          <p:cNvPr id="41" name="TextBox 40"/>
          <p:cNvSpPr txBox="1"/>
          <p:nvPr/>
        </p:nvSpPr>
        <p:spPr>
          <a:xfrm>
            <a:off x="1002183" y="1543050"/>
            <a:ext cx="699786" cy="276225"/>
          </a:xfrm>
          <a:prstGeom prst="rect">
            <a:avLst/>
          </a:prstGeom>
          <a:solidFill>
            <a:srgbClr val="FFC000"/>
          </a:solidFill>
          <a:ln w="12700">
            <a:solidFill>
              <a:schemeClr val="tx1"/>
            </a:solidFill>
            <a:miter lim="800000"/>
            <a:headEnd/>
            <a:tailEnd/>
          </a:ln>
        </p:spPr>
        <p:txBody>
          <a:bodyPr wrap="none" anchor="ctr"/>
          <a:lstStyle/>
          <a:p>
            <a:pPr algn="ctr">
              <a:lnSpc>
                <a:spcPct val="90000"/>
              </a:lnSpc>
              <a:spcBef>
                <a:spcPct val="25000"/>
              </a:spcBef>
              <a:buClr>
                <a:schemeClr val="bg1"/>
              </a:buClr>
              <a:buSzPct val="100000"/>
            </a:pPr>
            <a:r>
              <a:rPr lang="en-US" sz="1400" dirty="0" err="1"/>
              <a:t>f</a:t>
            </a:r>
            <a:r>
              <a:rPr lang="en-US" sz="1400" dirty="0" err="1" smtClean="0"/>
              <a:t>Epoch</a:t>
            </a:r>
            <a:endParaRPr lang="en-US" sz="1400" dirty="0" smtClean="0"/>
          </a:p>
        </p:txBody>
      </p:sp>
      <p:sp>
        <p:nvSpPr>
          <p:cNvPr id="43" name="Content Placeholder 2"/>
          <p:cNvSpPr>
            <a:spLocks noGrp="1"/>
          </p:cNvSpPr>
          <p:nvPr>
            <p:ph idx="1"/>
          </p:nvPr>
        </p:nvSpPr>
        <p:spPr>
          <a:xfrm>
            <a:off x="602589" y="4178062"/>
            <a:ext cx="8190281" cy="2442194"/>
          </a:xfrm>
        </p:spPr>
        <p:txBody>
          <a:bodyPr/>
          <a:lstStyle/>
          <a:p>
            <a:pPr>
              <a:spcBef>
                <a:spcPts val="0"/>
              </a:spcBef>
            </a:pPr>
            <a:r>
              <a:rPr lang="en-US" sz="2000" dirty="0"/>
              <a:t>At </a:t>
            </a:r>
            <a:r>
              <a:rPr lang="en-US" sz="2000" dirty="0" smtClean="0"/>
              <a:t>Execute</a:t>
            </a:r>
            <a:r>
              <a:rPr lang="en-US" sz="2000" dirty="0"/>
              <a:t>: </a:t>
            </a:r>
          </a:p>
          <a:p>
            <a:pPr lvl="1">
              <a:spcBef>
                <a:spcPts val="0"/>
              </a:spcBef>
            </a:pPr>
            <a:r>
              <a:rPr lang="en-US" sz="1600" dirty="0"/>
              <a:t>if </a:t>
            </a:r>
            <a:r>
              <a:rPr lang="en-US" sz="1600" dirty="0" smtClean="0"/>
              <a:t>!(epoch=</a:t>
            </a:r>
            <a:r>
              <a:rPr lang="en-US" sz="1600" dirty="0" err="1" smtClean="0"/>
              <a:t>eEpoch</a:t>
            </a:r>
            <a:r>
              <a:rPr lang="en-US" sz="1600" dirty="0" smtClean="0"/>
              <a:t>) </a:t>
            </a:r>
            <a:r>
              <a:rPr lang="en-US" sz="1600" dirty="0"/>
              <a:t>then </a:t>
            </a:r>
            <a:r>
              <a:rPr lang="en-US" sz="1600" dirty="0" smtClean="0"/>
              <a:t>mark instruction as poisoned, send it to the latter stages so that scoreboard entry can be removed</a:t>
            </a:r>
          </a:p>
          <a:p>
            <a:pPr lvl="1">
              <a:spcBef>
                <a:spcPts val="0"/>
              </a:spcBef>
            </a:pPr>
            <a:r>
              <a:rPr lang="en-US" sz="1600" dirty="0" smtClean="0"/>
              <a:t>if no poisoning </a:t>
            </a:r>
            <a:r>
              <a:rPr lang="en-US" sz="1600" dirty="0"/>
              <a:t>&amp; </a:t>
            </a:r>
            <a:r>
              <a:rPr lang="en-US" sz="1600" dirty="0" err="1"/>
              <a:t>mispred</a:t>
            </a:r>
            <a:r>
              <a:rPr lang="en-US" sz="1600" dirty="0"/>
              <a:t> then change </a:t>
            </a:r>
            <a:r>
              <a:rPr lang="en-US" sz="1600" dirty="0" err="1" smtClean="0"/>
              <a:t>eEpoch</a:t>
            </a:r>
            <a:r>
              <a:rPr lang="en-US" sz="1600" dirty="0" smtClean="0"/>
              <a:t>; </a:t>
            </a:r>
            <a:r>
              <a:rPr lang="en-US" sz="1600" dirty="0"/>
              <a:t>send </a:t>
            </a:r>
            <a:r>
              <a:rPr lang="en-US" sz="1600" dirty="0" smtClean="0"/>
              <a:t>&lt;pc, </a:t>
            </a:r>
            <a:r>
              <a:rPr lang="en-US" sz="1600" dirty="0" err="1" smtClean="0"/>
              <a:t>newPc</a:t>
            </a:r>
            <a:r>
              <a:rPr lang="en-US" sz="1600" dirty="0"/>
              <a:t>, </a:t>
            </a:r>
            <a:r>
              <a:rPr lang="en-US" sz="1600" dirty="0" smtClean="0"/>
              <a:t>...&gt; </a:t>
            </a:r>
            <a:r>
              <a:rPr lang="en-US" sz="1600" dirty="0"/>
              <a:t>to </a:t>
            </a:r>
            <a:r>
              <a:rPr lang="en-US" sz="1600" dirty="0" smtClean="0"/>
              <a:t>Fetch</a:t>
            </a:r>
            <a:endParaRPr lang="en-US" sz="1600" dirty="0"/>
          </a:p>
          <a:p>
            <a:pPr>
              <a:spcBef>
                <a:spcPts val="0"/>
              </a:spcBef>
            </a:pPr>
            <a:r>
              <a:rPr lang="en-US" sz="2000" dirty="0"/>
              <a:t>At </a:t>
            </a:r>
            <a:r>
              <a:rPr lang="en-US" sz="2000" dirty="0" smtClean="0"/>
              <a:t>Fetch</a:t>
            </a:r>
            <a:r>
              <a:rPr lang="en-US" sz="2000" dirty="0"/>
              <a:t>: </a:t>
            </a:r>
          </a:p>
          <a:p>
            <a:pPr lvl="1">
              <a:spcBef>
                <a:spcPts val="0"/>
              </a:spcBef>
            </a:pPr>
            <a:r>
              <a:rPr lang="en-US" sz="1600" dirty="0" err="1" smtClean="0"/>
              <a:t>msg</a:t>
            </a:r>
            <a:r>
              <a:rPr lang="en-US" sz="1600" dirty="0" smtClean="0"/>
              <a:t> from execute: train BTB with &lt;pc, </a:t>
            </a:r>
            <a:r>
              <a:rPr lang="en-US" sz="1600" dirty="0" err="1" smtClean="0"/>
              <a:t>newPc</a:t>
            </a:r>
            <a:r>
              <a:rPr lang="en-US" sz="1600" dirty="0" smtClean="0"/>
              <a:t>, taken, </a:t>
            </a:r>
            <a:r>
              <a:rPr lang="en-US" sz="1600" dirty="0" err="1" smtClean="0"/>
              <a:t>mispredict</a:t>
            </a:r>
            <a:r>
              <a:rPr lang="en-US" sz="1600" dirty="0" smtClean="0"/>
              <a:t>&gt;</a:t>
            </a:r>
          </a:p>
          <a:p>
            <a:pPr lvl="1">
              <a:spcBef>
                <a:spcPts val="0"/>
              </a:spcBef>
            </a:pPr>
            <a:r>
              <a:rPr lang="en-US" sz="1600" dirty="0" smtClean="0"/>
              <a:t>if </a:t>
            </a:r>
            <a:r>
              <a:rPr lang="en-US" sz="1600" dirty="0" err="1" smtClean="0"/>
              <a:t>msg</a:t>
            </a:r>
            <a:r>
              <a:rPr lang="en-US" sz="1600" dirty="0" smtClean="0"/>
              <a:t> </a:t>
            </a:r>
            <a:r>
              <a:rPr lang="en-US" sz="1600" dirty="0"/>
              <a:t>from </a:t>
            </a:r>
            <a:r>
              <a:rPr lang="en-US" sz="1600" dirty="0" smtClean="0"/>
              <a:t>execute indicates </a:t>
            </a:r>
            <a:r>
              <a:rPr lang="en-US" sz="1600" dirty="0" err="1" smtClean="0"/>
              <a:t>misprediction</a:t>
            </a:r>
            <a:r>
              <a:rPr lang="en-US" sz="1600" dirty="0"/>
              <a:t> </a:t>
            </a:r>
            <a:r>
              <a:rPr lang="en-US" sz="1600" dirty="0" smtClean="0"/>
              <a:t>then </a:t>
            </a:r>
            <a:r>
              <a:rPr lang="en-US" sz="1600" dirty="0"/>
              <a:t>set pc</a:t>
            </a:r>
            <a:r>
              <a:rPr lang="en-US" sz="1600" dirty="0" smtClean="0"/>
              <a:t>, change </a:t>
            </a:r>
            <a:r>
              <a:rPr lang="en-US" sz="1600" dirty="0" err="1" smtClean="0"/>
              <a:t>fEpoch</a:t>
            </a:r>
            <a:endParaRPr lang="en-US" sz="1600" dirty="0" smtClean="0"/>
          </a:p>
        </p:txBody>
      </p:sp>
      <p:sp>
        <p:nvSpPr>
          <p:cNvPr id="44" name="TextBox 43"/>
          <p:cNvSpPr txBox="1"/>
          <p:nvPr/>
        </p:nvSpPr>
        <p:spPr>
          <a:xfrm>
            <a:off x="0" y="1773426"/>
            <a:ext cx="1600199" cy="738664"/>
          </a:xfrm>
          <a:prstGeom prst="rect">
            <a:avLst/>
          </a:prstGeom>
          <a:noFill/>
        </p:spPr>
        <p:txBody>
          <a:bodyPr wrap="square" rtlCol="0">
            <a:spAutoFit/>
          </a:bodyPr>
          <a:lstStyle/>
          <a:p>
            <a:r>
              <a:rPr lang="en-US" sz="1400" dirty="0" smtClean="0"/>
              <a:t>attached to every fetched instruction</a:t>
            </a:r>
            <a:endParaRPr lang="en-US" sz="1400" dirty="0"/>
          </a:p>
        </p:txBody>
      </p:sp>
      <p:sp>
        <p:nvSpPr>
          <p:cNvPr id="45" name="TextBox 44"/>
          <p:cNvSpPr txBox="1"/>
          <p:nvPr/>
        </p:nvSpPr>
        <p:spPr>
          <a:xfrm>
            <a:off x="2724150" y="2771775"/>
            <a:ext cx="1726755" cy="307777"/>
          </a:xfrm>
          <a:prstGeom prst="rect">
            <a:avLst/>
          </a:prstGeom>
          <a:noFill/>
        </p:spPr>
        <p:txBody>
          <a:bodyPr wrap="none" rtlCol="0">
            <a:spAutoFit/>
          </a:bodyPr>
          <a:lstStyle/>
          <a:p>
            <a:r>
              <a:rPr lang="en-US" sz="1400" dirty="0" smtClean="0"/>
              <a:t>{pc, </a:t>
            </a:r>
            <a:r>
              <a:rPr lang="en-US" sz="1400" dirty="0" err="1" smtClean="0"/>
              <a:t>ppc</a:t>
            </a:r>
            <a:r>
              <a:rPr lang="en-US" sz="1400" dirty="0" smtClean="0"/>
              <a:t>, epoch}</a:t>
            </a:r>
            <a:endParaRPr lang="en-US" sz="1400" dirty="0"/>
          </a:p>
        </p:txBody>
      </p:sp>
      <p:sp>
        <p:nvSpPr>
          <p:cNvPr id="47" name="TextBox 46"/>
          <p:cNvSpPr txBox="1"/>
          <p:nvPr/>
        </p:nvSpPr>
        <p:spPr>
          <a:xfrm>
            <a:off x="7271304" y="1552575"/>
            <a:ext cx="706536" cy="276225"/>
          </a:xfrm>
          <a:prstGeom prst="rect">
            <a:avLst/>
          </a:prstGeom>
          <a:solidFill>
            <a:srgbClr val="FFC000"/>
          </a:solidFill>
          <a:ln w="12700">
            <a:solidFill>
              <a:schemeClr val="tx1"/>
            </a:solidFill>
            <a:miter lim="800000"/>
            <a:headEnd/>
            <a:tailEnd/>
          </a:ln>
        </p:spPr>
        <p:txBody>
          <a:bodyPr wrap="none" anchor="ctr"/>
          <a:lstStyle/>
          <a:p>
            <a:pPr algn="ctr">
              <a:lnSpc>
                <a:spcPct val="90000"/>
              </a:lnSpc>
              <a:spcBef>
                <a:spcPct val="25000"/>
              </a:spcBef>
              <a:buClr>
                <a:schemeClr val="bg1"/>
              </a:buClr>
              <a:buSzPct val="100000"/>
            </a:pPr>
            <a:r>
              <a:rPr lang="en-US" sz="1400" dirty="0" err="1" smtClean="0"/>
              <a:t>eEpoch</a:t>
            </a:r>
            <a:endParaRPr lang="en-US" sz="1400" dirty="0" smtClean="0"/>
          </a:p>
        </p:txBody>
      </p:sp>
      <p:sp>
        <p:nvSpPr>
          <p:cNvPr id="48" name="TextBox 47"/>
          <p:cNvSpPr txBox="1"/>
          <p:nvPr/>
        </p:nvSpPr>
        <p:spPr>
          <a:xfrm>
            <a:off x="5467985" y="1710065"/>
            <a:ext cx="1900377" cy="523220"/>
          </a:xfrm>
          <a:prstGeom prst="rect">
            <a:avLst/>
          </a:prstGeom>
          <a:noFill/>
        </p:spPr>
        <p:txBody>
          <a:bodyPr wrap="square" rtlCol="0">
            <a:spAutoFit/>
          </a:bodyPr>
          <a:lstStyle/>
          <a:p>
            <a:r>
              <a:rPr lang="en-US" sz="1400" dirty="0"/>
              <a:t>{</a:t>
            </a:r>
            <a:r>
              <a:rPr lang="en-US" sz="1400" dirty="0" smtClean="0"/>
              <a:t>pc, </a:t>
            </a:r>
            <a:r>
              <a:rPr lang="en-US" sz="1400" dirty="0" err="1" smtClean="0"/>
              <a:t>newPc</a:t>
            </a:r>
            <a:r>
              <a:rPr lang="en-US" sz="1400" dirty="0" smtClean="0"/>
              <a:t>, taken </a:t>
            </a:r>
            <a:r>
              <a:rPr lang="en-US" sz="1400" dirty="0" err="1" smtClean="0"/>
              <a:t>mispredict</a:t>
            </a:r>
            <a:r>
              <a:rPr lang="en-US" sz="1400" dirty="0" smtClean="0"/>
              <a:t>, ...}</a:t>
            </a:r>
            <a:endParaRPr lang="en-US" sz="1400" dirty="0"/>
          </a:p>
        </p:txBody>
      </p:sp>
      <p:sp>
        <p:nvSpPr>
          <p:cNvPr id="52" name="Rectangle 17"/>
          <p:cNvSpPr>
            <a:spLocks noChangeArrowheads="1"/>
          </p:cNvSpPr>
          <p:nvPr/>
        </p:nvSpPr>
        <p:spPr bwMode="auto">
          <a:xfrm>
            <a:off x="1432391" y="2169700"/>
            <a:ext cx="633912" cy="654577"/>
          </a:xfrm>
          <a:prstGeom prst="rect">
            <a:avLst/>
          </a:prstGeom>
          <a:solidFill>
            <a:schemeClr val="accent5">
              <a:lumMod val="75000"/>
            </a:schemeClr>
          </a:solidFill>
          <a:ln w="25400">
            <a:solidFill>
              <a:srgbClr val="FF0000"/>
            </a:solidFill>
            <a:miter lim="800000"/>
            <a:headEnd/>
            <a:tailEnd/>
          </a:ln>
        </p:spPr>
        <p:txBody>
          <a:bodyPr wrap="none" anchor="ctr"/>
          <a:lstStyle/>
          <a:p>
            <a:pPr algn="ctr">
              <a:lnSpc>
                <a:spcPct val="90000"/>
              </a:lnSpc>
              <a:spcBef>
                <a:spcPct val="25000"/>
              </a:spcBef>
              <a:buClr>
                <a:schemeClr val="bg1"/>
              </a:buClr>
              <a:buSzPct val="100000"/>
              <a:buFont typeface="Wingdings" pitchFamily="-96" charset="2"/>
              <a:buNone/>
              <a:defRPr/>
            </a:pPr>
            <a:r>
              <a:rPr lang="en-US" sz="1000" dirty="0" smtClean="0">
                <a:solidFill>
                  <a:srgbClr val="FF0000"/>
                </a:solidFill>
                <a:latin typeface="Verdana" pitchFamily="-96" charset="0"/>
              </a:rPr>
              <a:t>BTB</a:t>
            </a:r>
            <a:endParaRPr lang="en-US" sz="1000" dirty="0">
              <a:solidFill>
                <a:srgbClr val="FF0000"/>
              </a:solidFill>
              <a:latin typeface="Verdana" pitchFamily="-96" charset="0"/>
            </a:endParaRPr>
          </a:p>
        </p:txBody>
      </p:sp>
      <p:sp>
        <p:nvSpPr>
          <p:cNvPr id="12" name="Freeform 11"/>
          <p:cNvSpPr/>
          <p:nvPr/>
        </p:nvSpPr>
        <p:spPr>
          <a:xfrm>
            <a:off x="2084833" y="1682496"/>
            <a:ext cx="454374" cy="717319"/>
          </a:xfrm>
          <a:custGeom>
            <a:avLst/>
            <a:gdLst>
              <a:gd name="connsiteX0" fmla="*/ 665683 w 665683"/>
              <a:gd name="connsiteY0" fmla="*/ 0 h 731520"/>
              <a:gd name="connsiteX1" fmla="*/ 665683 w 665683"/>
              <a:gd name="connsiteY1" fmla="*/ 731520 h 731520"/>
              <a:gd name="connsiteX2" fmla="*/ 0 w 665683"/>
              <a:gd name="connsiteY2" fmla="*/ 724205 h 731520"/>
            </a:gdLst>
            <a:ahLst/>
            <a:cxnLst>
              <a:cxn ang="0">
                <a:pos x="connsiteX0" y="connsiteY0"/>
              </a:cxn>
              <a:cxn ang="0">
                <a:pos x="connsiteX1" y="connsiteY1"/>
              </a:cxn>
              <a:cxn ang="0">
                <a:pos x="connsiteX2" y="connsiteY2"/>
              </a:cxn>
            </a:cxnLst>
            <a:rect l="l" t="t" r="r" b="b"/>
            <a:pathLst>
              <a:path w="665683" h="731520">
                <a:moveTo>
                  <a:pt x="665683" y="0"/>
                </a:moveTo>
                <a:lnTo>
                  <a:pt x="665683" y="731520"/>
                </a:lnTo>
                <a:lnTo>
                  <a:pt x="0" y="724205"/>
                </a:lnTo>
              </a:path>
            </a:pathLst>
          </a:custGeom>
          <a:ln w="12700">
            <a:solidFill>
              <a:srgbClr val="FF0000"/>
            </a:solidFill>
            <a:headEnd type="none" w="med" len="med"/>
            <a:tailEnd type="triangle" w="med" len="med"/>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14" name="Freeform 13"/>
          <p:cNvSpPr/>
          <p:nvPr/>
        </p:nvSpPr>
        <p:spPr>
          <a:xfrm>
            <a:off x="1733702" y="2838298"/>
            <a:ext cx="7316" cy="709574"/>
          </a:xfrm>
          <a:custGeom>
            <a:avLst/>
            <a:gdLst>
              <a:gd name="connsiteX0" fmla="*/ 0 w 7316"/>
              <a:gd name="connsiteY0" fmla="*/ 709574 h 709574"/>
              <a:gd name="connsiteX1" fmla="*/ 7316 w 7316"/>
              <a:gd name="connsiteY1" fmla="*/ 0 h 709574"/>
            </a:gdLst>
            <a:ahLst/>
            <a:cxnLst>
              <a:cxn ang="0">
                <a:pos x="connsiteX0" y="connsiteY0"/>
              </a:cxn>
              <a:cxn ang="0">
                <a:pos x="connsiteX1" y="connsiteY1"/>
              </a:cxn>
            </a:cxnLst>
            <a:rect l="l" t="t" r="r" b="b"/>
            <a:pathLst>
              <a:path w="7316" h="709574">
                <a:moveTo>
                  <a:pt x="0" y="709574"/>
                </a:moveTo>
                <a:cubicBezTo>
                  <a:pt x="2439" y="473049"/>
                  <a:pt x="4877" y="236525"/>
                  <a:pt x="7316" y="0"/>
                </a:cubicBezTo>
              </a:path>
            </a:pathLst>
          </a:custGeom>
          <a:ln w="12700">
            <a:solidFill>
              <a:srgbClr val="FF3333"/>
            </a:solidFill>
            <a:headEnd type="none" w="med" len="med"/>
            <a:tailEnd type="triangle" w="med" len="med"/>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15" name="Freeform 14"/>
          <p:cNvSpPr/>
          <p:nvPr/>
        </p:nvSpPr>
        <p:spPr>
          <a:xfrm>
            <a:off x="709574" y="2670048"/>
            <a:ext cx="709575" cy="855879"/>
          </a:xfrm>
          <a:custGeom>
            <a:avLst/>
            <a:gdLst>
              <a:gd name="connsiteX0" fmla="*/ 709575 w 709575"/>
              <a:gd name="connsiteY0" fmla="*/ 0 h 855878"/>
              <a:gd name="connsiteX1" fmla="*/ 0 w 709575"/>
              <a:gd name="connsiteY1" fmla="*/ 0 h 855878"/>
              <a:gd name="connsiteX2" fmla="*/ 14631 w 709575"/>
              <a:gd name="connsiteY2" fmla="*/ 833933 h 855878"/>
              <a:gd name="connsiteX3" fmla="*/ 380391 w 709575"/>
              <a:gd name="connsiteY3" fmla="*/ 855878 h 855878"/>
              <a:gd name="connsiteX0" fmla="*/ 709575 w 709575"/>
              <a:gd name="connsiteY0" fmla="*/ 0 h 855879"/>
              <a:gd name="connsiteX1" fmla="*/ 0 w 709575"/>
              <a:gd name="connsiteY1" fmla="*/ 0 h 855879"/>
              <a:gd name="connsiteX2" fmla="*/ 14631 w 709575"/>
              <a:gd name="connsiteY2" fmla="*/ 855879 h 855879"/>
              <a:gd name="connsiteX3" fmla="*/ 380391 w 709575"/>
              <a:gd name="connsiteY3" fmla="*/ 855878 h 855879"/>
            </a:gdLst>
            <a:ahLst/>
            <a:cxnLst>
              <a:cxn ang="0">
                <a:pos x="connsiteX0" y="connsiteY0"/>
              </a:cxn>
              <a:cxn ang="0">
                <a:pos x="connsiteX1" y="connsiteY1"/>
              </a:cxn>
              <a:cxn ang="0">
                <a:pos x="connsiteX2" y="connsiteY2"/>
              </a:cxn>
              <a:cxn ang="0">
                <a:pos x="connsiteX3" y="connsiteY3"/>
              </a:cxn>
            </a:cxnLst>
            <a:rect l="l" t="t" r="r" b="b"/>
            <a:pathLst>
              <a:path w="709575" h="855879">
                <a:moveTo>
                  <a:pt x="709575" y="0"/>
                </a:moveTo>
                <a:lnTo>
                  <a:pt x="0" y="0"/>
                </a:lnTo>
                <a:lnTo>
                  <a:pt x="14631" y="855879"/>
                </a:lnTo>
                <a:lnTo>
                  <a:pt x="380391" y="855878"/>
                </a:lnTo>
              </a:path>
            </a:pathLst>
          </a:custGeom>
          <a:ln w="12700">
            <a:solidFill>
              <a:srgbClr val="FF3333"/>
            </a:solidFill>
            <a:headEnd type="none" w="med" len="med"/>
            <a:tailEnd type="triangle" w="med" len="med"/>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16" name="TextBox 15"/>
          <p:cNvSpPr txBox="1"/>
          <p:nvPr/>
        </p:nvSpPr>
        <p:spPr>
          <a:xfrm flipH="1">
            <a:off x="8351519" y="3325872"/>
            <a:ext cx="594971" cy="400110"/>
          </a:xfrm>
          <a:prstGeom prst="rect">
            <a:avLst/>
          </a:prstGeom>
          <a:noFill/>
        </p:spPr>
        <p:txBody>
          <a:bodyPr wrap="square" rtlCol="0">
            <a:spAutoFit/>
          </a:bodyPr>
          <a:lstStyle/>
          <a:p>
            <a:r>
              <a:rPr lang="en-US" dirty="0" smtClean="0"/>
              <a:t>...</a:t>
            </a:r>
            <a:endParaRPr lang="en-US" dirty="0"/>
          </a:p>
        </p:txBody>
      </p:sp>
      <p:sp>
        <p:nvSpPr>
          <p:cNvPr id="6" name="Date Placeholder 5"/>
          <p:cNvSpPr>
            <a:spLocks noGrp="1"/>
          </p:cNvSpPr>
          <p:nvPr>
            <p:ph type="dt" sz="half" idx="10"/>
          </p:nvPr>
        </p:nvSpPr>
        <p:spPr/>
        <p:txBody>
          <a:bodyPr/>
          <a:lstStyle/>
          <a:p>
            <a:pPr>
              <a:defRPr/>
            </a:pPr>
            <a:r>
              <a:rPr lang="en-US" altLang="zh-CN" smtClean="0"/>
              <a:t>1/11/2013</a:t>
            </a:r>
            <a:endParaRPr lang="en-US" dirty="0"/>
          </a:p>
        </p:txBody>
      </p:sp>
      <p:sp>
        <p:nvSpPr>
          <p:cNvPr id="8" name="Footer Placeholder 7"/>
          <p:cNvSpPr>
            <a:spLocks noGrp="1"/>
          </p:cNvSpPr>
          <p:nvPr>
            <p:ph type="ftr" sz="quarter" idx="12"/>
          </p:nvPr>
        </p:nvSpPr>
        <p:spPr/>
        <p:txBody>
          <a:bodyPr/>
          <a:lstStyle/>
          <a:p>
            <a:pPr>
              <a:defRPr/>
            </a:pPr>
            <a:r>
              <a:rPr lang="en-US" smtClean="0"/>
              <a:t>Bluespec at Beihang</a:t>
            </a:r>
            <a:endParaRPr lang="en-US" dirty="0"/>
          </a:p>
        </p:txBody>
      </p:sp>
      <p:sp>
        <p:nvSpPr>
          <p:cNvPr id="2" name="Slide Number Placeholder 1"/>
          <p:cNvSpPr>
            <a:spLocks noGrp="1"/>
          </p:cNvSpPr>
          <p:nvPr>
            <p:ph type="sldNum" sz="quarter" idx="11"/>
          </p:nvPr>
        </p:nvSpPr>
        <p:spPr/>
        <p:txBody>
          <a:bodyPr/>
          <a:lstStyle/>
          <a:p>
            <a:pPr>
              <a:defRPr/>
            </a:pPr>
            <a:r>
              <a:rPr lang="en-US" smtClean="0"/>
              <a:t>L15-</a:t>
            </a:r>
            <a:fld id="{BE49CFAA-92BB-45AE-A2AC-2CF4188AC6C8}" type="slidenum">
              <a:rPr lang="en-US" smtClean="0"/>
              <a:pPr>
                <a:defRPr/>
              </a:pPr>
              <a:t>31</a:t>
            </a:fld>
            <a:endParaRPr lang="en-US" dirty="0"/>
          </a:p>
        </p:txBody>
      </p:sp>
    </p:spTree>
    <p:extLst>
      <p:ext uri="{BB962C8B-B14F-4D97-AF65-F5344CB8AC3E}">
        <p14:creationId xmlns="" xmlns:p14="http://schemas.microsoft.com/office/powerpoint/2010/main" val="231277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Did We Learn?</a:t>
            </a:r>
            <a:endParaRPr lang="zh-CN" altLang="en-US" dirty="0"/>
          </a:p>
        </p:txBody>
      </p:sp>
      <p:sp>
        <p:nvSpPr>
          <p:cNvPr id="3" name="内容占位符 2"/>
          <p:cNvSpPr>
            <a:spLocks noGrp="1"/>
          </p:cNvSpPr>
          <p:nvPr>
            <p:ph idx="1"/>
          </p:nvPr>
        </p:nvSpPr>
        <p:spPr/>
        <p:txBody>
          <a:bodyPr/>
          <a:lstStyle/>
          <a:p>
            <a:r>
              <a:rPr lang="en-US" altLang="zh-CN" dirty="0" smtClean="0"/>
              <a:t>Branch prediction strategies</a:t>
            </a:r>
          </a:p>
          <a:p>
            <a:r>
              <a:rPr lang="en-US" altLang="zh-CN" dirty="0" smtClean="0"/>
              <a:t>How to implement in </a:t>
            </a:r>
            <a:r>
              <a:rPr lang="en-US" altLang="zh-CN" smtClean="0"/>
              <a:t>our system</a:t>
            </a:r>
            <a:endParaRPr lang="zh-CN" altLang="en-US"/>
          </a:p>
        </p:txBody>
      </p:sp>
      <p:sp>
        <p:nvSpPr>
          <p:cNvPr id="4" name="日期占位符 3"/>
          <p:cNvSpPr>
            <a:spLocks noGrp="1"/>
          </p:cNvSpPr>
          <p:nvPr>
            <p:ph type="dt" sz="half" idx="10"/>
          </p:nvPr>
        </p:nvSpPr>
        <p:spPr/>
        <p:txBody>
          <a:bodyPr/>
          <a:lstStyle/>
          <a:p>
            <a:pPr>
              <a:defRPr/>
            </a:pPr>
            <a:r>
              <a:rPr lang="en-US" altLang="zh-CN" smtClean="0"/>
              <a:t>1/11/2013</a:t>
            </a:r>
            <a:endParaRPr lang="en-US" dirty="0"/>
          </a:p>
        </p:txBody>
      </p:sp>
      <p:sp>
        <p:nvSpPr>
          <p:cNvPr id="5" name="灯片编号占位符 4"/>
          <p:cNvSpPr>
            <a:spLocks noGrp="1"/>
          </p:cNvSpPr>
          <p:nvPr>
            <p:ph type="sldNum" sz="quarter" idx="11"/>
          </p:nvPr>
        </p:nvSpPr>
        <p:spPr/>
        <p:txBody>
          <a:bodyPr/>
          <a:lstStyle/>
          <a:p>
            <a:pPr>
              <a:defRPr/>
            </a:pPr>
            <a:fld id="{BE49CFAA-92BB-45AE-A2AC-2CF4188AC6C8}" type="slidenum">
              <a:rPr lang="en-US" smtClean="0"/>
              <a:pPr>
                <a:defRPr/>
              </a:pPr>
              <a:t>32</a:t>
            </a:fld>
            <a:endParaRPr lang="en-US" dirty="0"/>
          </a:p>
        </p:txBody>
      </p:sp>
      <p:sp>
        <p:nvSpPr>
          <p:cNvPr id="6" name="页脚占位符 5"/>
          <p:cNvSpPr>
            <a:spLocks noGrp="1"/>
          </p:cNvSpPr>
          <p:nvPr>
            <p:ph type="ftr" sz="quarter" idx="12"/>
          </p:nvPr>
        </p:nvSpPr>
        <p:spPr/>
        <p:txBody>
          <a:bodyPr/>
          <a:lstStyle/>
          <a:p>
            <a:pPr>
              <a:defRPr/>
            </a:pPr>
            <a:r>
              <a:rPr lang="en-US" smtClean="0"/>
              <a:t>Bluespec at Beihang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Predictors</a:t>
            </a:r>
            <a:endParaRPr lang="en-US" dirty="0"/>
          </a:p>
        </p:txBody>
      </p:sp>
      <p:sp>
        <p:nvSpPr>
          <p:cNvPr id="3" name="Content Placeholder 2"/>
          <p:cNvSpPr>
            <a:spLocks noGrp="1"/>
          </p:cNvSpPr>
          <p:nvPr>
            <p:ph idx="1"/>
          </p:nvPr>
        </p:nvSpPr>
        <p:spPr>
          <a:xfrm>
            <a:off x="806178" y="5243843"/>
            <a:ext cx="7772400" cy="1418539"/>
          </a:xfrm>
          <a:ln>
            <a:solidFill>
              <a:srgbClr val="FF0000"/>
            </a:solidFill>
          </a:ln>
        </p:spPr>
        <p:txBody>
          <a:bodyPr/>
          <a:lstStyle/>
          <a:p>
            <a:pPr>
              <a:spcBef>
                <a:spcPts val="0"/>
              </a:spcBef>
            </a:pPr>
            <a:r>
              <a:rPr lang="en-US" sz="2000" dirty="0" smtClean="0"/>
              <a:t>Suppose we maintain a table of how a particular Br has resolved before. At the decode stage we can consult this table to check if the incoming (pc, </a:t>
            </a:r>
            <a:r>
              <a:rPr lang="en-US" sz="2000" dirty="0" err="1" smtClean="0"/>
              <a:t>ppc</a:t>
            </a:r>
            <a:r>
              <a:rPr lang="en-US" sz="2000" dirty="0" smtClean="0"/>
              <a:t>) pair matches our prediction. If not redirect the pc</a:t>
            </a:r>
            <a:endParaRPr lang="en-US" sz="2000" dirty="0"/>
          </a:p>
        </p:txBody>
      </p:sp>
      <p:sp>
        <p:nvSpPr>
          <p:cNvPr id="7" name="Text Box 4"/>
          <p:cNvSpPr txBox="1">
            <a:spLocks noChangeArrowheads="1"/>
          </p:cNvSpPr>
          <p:nvPr/>
        </p:nvSpPr>
        <p:spPr bwMode="auto">
          <a:xfrm>
            <a:off x="279401" y="4367025"/>
            <a:ext cx="1628774" cy="923330"/>
          </a:xfrm>
          <a:prstGeom prst="rect">
            <a:avLst/>
          </a:prstGeom>
          <a:noFill/>
          <a:ln w="9525">
            <a:noFill/>
            <a:miter lim="800000"/>
            <a:headEnd/>
            <a:tailEnd/>
          </a:ln>
        </p:spPr>
        <p:txBody>
          <a:bodyPr wrap="square">
            <a:spAutoFit/>
          </a:bodyPr>
          <a:lstStyle/>
          <a:p>
            <a:pPr algn="ctr">
              <a:spcBef>
                <a:spcPts val="0"/>
              </a:spcBef>
            </a:pPr>
            <a:r>
              <a:rPr lang="en-US" sz="1800" dirty="0"/>
              <a:t>Need </a:t>
            </a:r>
          </a:p>
          <a:p>
            <a:pPr algn="ctr">
              <a:spcBef>
                <a:spcPts val="0"/>
              </a:spcBef>
            </a:pPr>
            <a:r>
              <a:rPr lang="en-US" sz="1800" dirty="0" smtClean="0"/>
              <a:t>next PC </a:t>
            </a:r>
            <a:r>
              <a:rPr lang="en-US" sz="1800" dirty="0"/>
              <a:t>immediately</a:t>
            </a:r>
          </a:p>
        </p:txBody>
      </p:sp>
      <p:sp>
        <p:nvSpPr>
          <p:cNvPr id="8" name="Text Box 26"/>
          <p:cNvSpPr txBox="1">
            <a:spLocks noChangeArrowheads="1"/>
          </p:cNvSpPr>
          <p:nvPr/>
        </p:nvSpPr>
        <p:spPr bwMode="auto">
          <a:xfrm>
            <a:off x="1902571" y="4095750"/>
            <a:ext cx="1682939" cy="1190625"/>
          </a:xfrm>
          <a:prstGeom prst="rect">
            <a:avLst/>
          </a:prstGeom>
          <a:noFill/>
          <a:ln w="9525">
            <a:noFill/>
            <a:miter lim="800000"/>
            <a:headEnd/>
            <a:tailEnd/>
          </a:ln>
        </p:spPr>
        <p:txBody>
          <a:bodyPr wrap="square">
            <a:spAutoFit/>
          </a:bodyPr>
          <a:lstStyle/>
          <a:p>
            <a:pPr algn="ctr">
              <a:spcBef>
                <a:spcPts val="0"/>
              </a:spcBef>
            </a:pPr>
            <a:r>
              <a:rPr lang="en-US" sz="1800" dirty="0" err="1"/>
              <a:t>Instr</a:t>
            </a:r>
            <a:r>
              <a:rPr lang="en-US" sz="1800" dirty="0"/>
              <a:t> type, </a:t>
            </a:r>
            <a:br>
              <a:rPr lang="en-US" sz="1800" dirty="0"/>
            </a:br>
            <a:r>
              <a:rPr lang="en-US" sz="1800" dirty="0"/>
              <a:t>PC relative targets available</a:t>
            </a:r>
            <a:endParaRPr lang="en-US" sz="1800" dirty="0">
              <a:solidFill>
                <a:srgbClr val="FF5050"/>
              </a:solidFill>
            </a:endParaRPr>
          </a:p>
        </p:txBody>
      </p:sp>
      <p:sp>
        <p:nvSpPr>
          <p:cNvPr id="9" name="Text Box 27"/>
          <p:cNvSpPr txBox="1">
            <a:spLocks noChangeArrowheads="1"/>
          </p:cNvSpPr>
          <p:nvPr/>
        </p:nvSpPr>
        <p:spPr bwMode="auto">
          <a:xfrm>
            <a:off x="3516806" y="4095750"/>
            <a:ext cx="2057400" cy="1190625"/>
          </a:xfrm>
          <a:prstGeom prst="rect">
            <a:avLst/>
          </a:prstGeom>
          <a:noFill/>
          <a:ln w="9525">
            <a:noFill/>
            <a:miter lim="800000"/>
            <a:headEnd/>
            <a:tailEnd/>
          </a:ln>
        </p:spPr>
        <p:txBody>
          <a:bodyPr>
            <a:spAutoFit/>
          </a:bodyPr>
          <a:lstStyle/>
          <a:p>
            <a:pPr algn="ctr">
              <a:spcBef>
                <a:spcPts val="0"/>
              </a:spcBef>
            </a:pPr>
            <a:r>
              <a:rPr lang="en-US" sz="1800" dirty="0"/>
              <a:t>Simple conditions, register targets available</a:t>
            </a:r>
            <a:endParaRPr lang="en-US" sz="1800" dirty="0">
              <a:solidFill>
                <a:srgbClr val="FF5050"/>
              </a:solidFill>
            </a:endParaRPr>
          </a:p>
        </p:txBody>
      </p:sp>
      <p:sp>
        <p:nvSpPr>
          <p:cNvPr id="10" name="Text Box 28"/>
          <p:cNvSpPr txBox="1">
            <a:spLocks noChangeArrowheads="1"/>
          </p:cNvSpPr>
          <p:nvPr/>
        </p:nvSpPr>
        <p:spPr bwMode="auto">
          <a:xfrm>
            <a:off x="5695725" y="4095750"/>
            <a:ext cx="1630553" cy="915988"/>
          </a:xfrm>
          <a:prstGeom prst="rect">
            <a:avLst/>
          </a:prstGeom>
          <a:noFill/>
          <a:ln w="9525">
            <a:noFill/>
            <a:miter lim="800000"/>
            <a:headEnd/>
            <a:tailEnd/>
          </a:ln>
        </p:spPr>
        <p:txBody>
          <a:bodyPr wrap="square">
            <a:spAutoFit/>
          </a:bodyPr>
          <a:lstStyle/>
          <a:p>
            <a:pPr algn="ctr">
              <a:spcBef>
                <a:spcPct val="50000"/>
              </a:spcBef>
            </a:pPr>
            <a:r>
              <a:rPr lang="en-US" sz="1800" dirty="0"/>
              <a:t>Complex conditions available</a:t>
            </a:r>
            <a:endParaRPr lang="en-US" sz="1800" dirty="0">
              <a:solidFill>
                <a:srgbClr val="FF5050"/>
              </a:solidFill>
            </a:endParaRPr>
          </a:p>
        </p:txBody>
      </p:sp>
      <p:sp>
        <p:nvSpPr>
          <p:cNvPr id="11" name="Rectangle 30"/>
          <p:cNvSpPr>
            <a:spLocks noChangeArrowheads="1"/>
          </p:cNvSpPr>
          <p:nvPr/>
        </p:nvSpPr>
        <p:spPr bwMode="auto">
          <a:xfrm>
            <a:off x="1196181" y="1851310"/>
            <a:ext cx="1265238" cy="594300"/>
          </a:xfrm>
          <a:prstGeom prst="rect">
            <a:avLst/>
          </a:prstGeom>
          <a:solidFill>
            <a:schemeClr val="accent1"/>
          </a:solidFill>
          <a:ln w="25400">
            <a:solidFill>
              <a:schemeClr val="tx1"/>
            </a:solidFill>
            <a:miter lim="800000"/>
            <a:headEnd/>
            <a:tailEnd/>
          </a:ln>
        </p:spPr>
        <p:txBody>
          <a:bodyPr wrap="none" anchor="ctr"/>
          <a:lstStyle/>
          <a:p>
            <a:pPr algn="ctr"/>
            <a:r>
              <a:rPr lang="en-US" sz="1800" dirty="0"/>
              <a:t>Next </a:t>
            </a:r>
            <a:r>
              <a:rPr lang="en-US" sz="1800" dirty="0" err="1"/>
              <a:t>Addr</a:t>
            </a:r>
            <a:endParaRPr lang="en-US" sz="1800" dirty="0"/>
          </a:p>
          <a:p>
            <a:pPr algn="ctr"/>
            <a:r>
              <a:rPr lang="en-US" sz="1800" dirty="0" err="1"/>
              <a:t>Pred</a:t>
            </a:r>
            <a:endParaRPr lang="en-US" sz="1800" dirty="0"/>
          </a:p>
        </p:txBody>
      </p:sp>
      <p:cxnSp>
        <p:nvCxnSpPr>
          <p:cNvPr id="12" name="AutoShape 31"/>
          <p:cNvCxnSpPr>
            <a:cxnSpLocks noChangeShapeType="1"/>
            <a:stCxn id="16" idx="3"/>
            <a:endCxn id="11" idx="2"/>
          </p:cNvCxnSpPr>
          <p:nvPr/>
        </p:nvCxnSpPr>
        <p:spPr bwMode="auto">
          <a:xfrm flipV="1">
            <a:off x="1308100" y="2445610"/>
            <a:ext cx="520700" cy="1237390"/>
          </a:xfrm>
          <a:prstGeom prst="straightConnector1">
            <a:avLst/>
          </a:prstGeom>
          <a:noFill/>
          <a:ln w="9525">
            <a:solidFill>
              <a:schemeClr val="tx1"/>
            </a:solidFill>
            <a:round/>
            <a:headEnd/>
            <a:tailEnd type="triangle" w="med" len="med"/>
          </a:ln>
        </p:spPr>
      </p:cxnSp>
      <p:cxnSp>
        <p:nvCxnSpPr>
          <p:cNvPr id="13" name="AutoShape 32"/>
          <p:cNvCxnSpPr>
            <a:cxnSpLocks noChangeShapeType="1"/>
          </p:cNvCxnSpPr>
          <p:nvPr/>
        </p:nvCxnSpPr>
        <p:spPr bwMode="auto">
          <a:xfrm rot="16200000" flipH="1" flipV="1">
            <a:off x="561975" y="2276761"/>
            <a:ext cx="1676401" cy="825500"/>
          </a:xfrm>
          <a:prstGeom prst="bentConnector4">
            <a:avLst>
              <a:gd name="adj1" fmla="val -13636"/>
              <a:gd name="adj2" fmla="val 127692"/>
            </a:avLst>
          </a:prstGeom>
          <a:noFill/>
          <a:ln w="19050">
            <a:solidFill>
              <a:srgbClr val="FF5050"/>
            </a:solidFill>
            <a:miter lim="800000"/>
            <a:headEnd/>
            <a:tailEnd type="triangle" w="lg" len="lg"/>
          </a:ln>
        </p:spPr>
      </p:cxnSp>
      <p:sp>
        <p:nvSpPr>
          <p:cNvPr id="14" name="Text Box 40"/>
          <p:cNvSpPr txBox="1">
            <a:spLocks noChangeArrowheads="1"/>
          </p:cNvSpPr>
          <p:nvPr/>
        </p:nvSpPr>
        <p:spPr bwMode="auto">
          <a:xfrm>
            <a:off x="776582" y="2388500"/>
            <a:ext cx="804443" cy="584775"/>
          </a:xfrm>
          <a:prstGeom prst="rect">
            <a:avLst/>
          </a:prstGeom>
          <a:noFill/>
          <a:ln w="9525">
            <a:noFill/>
            <a:miter lim="800000"/>
            <a:headEnd/>
            <a:tailEnd/>
          </a:ln>
        </p:spPr>
        <p:txBody>
          <a:bodyPr wrap="square">
            <a:spAutoFit/>
          </a:bodyPr>
          <a:lstStyle/>
          <a:p>
            <a:pPr algn="ctr">
              <a:spcBef>
                <a:spcPts val="0"/>
              </a:spcBef>
            </a:pPr>
            <a:r>
              <a:rPr lang="en-US" sz="1600" dirty="0" smtClean="0">
                <a:solidFill>
                  <a:srgbClr val="FF5050"/>
                </a:solidFill>
              </a:rPr>
              <a:t>tight</a:t>
            </a:r>
          </a:p>
          <a:p>
            <a:pPr algn="ctr">
              <a:spcBef>
                <a:spcPts val="0"/>
              </a:spcBef>
            </a:pPr>
            <a:r>
              <a:rPr lang="en-US" sz="1600" dirty="0" smtClean="0">
                <a:solidFill>
                  <a:srgbClr val="FF5050"/>
                </a:solidFill>
              </a:rPr>
              <a:t>loop</a:t>
            </a:r>
            <a:endParaRPr lang="en-US" sz="1600" dirty="0"/>
          </a:p>
        </p:txBody>
      </p:sp>
      <p:grpSp>
        <p:nvGrpSpPr>
          <p:cNvPr id="5" name="Group 14"/>
          <p:cNvGrpSpPr/>
          <p:nvPr/>
        </p:nvGrpSpPr>
        <p:grpSpPr>
          <a:xfrm>
            <a:off x="1003300" y="2921000"/>
            <a:ext cx="8083550" cy="1524000"/>
            <a:chOff x="1003300" y="2921000"/>
            <a:chExt cx="8083550" cy="1524000"/>
          </a:xfrm>
        </p:grpSpPr>
        <p:sp>
          <p:nvSpPr>
            <p:cNvPr id="16" name="Rectangle 3"/>
            <p:cNvSpPr>
              <a:spLocks noChangeArrowheads="1"/>
            </p:cNvSpPr>
            <p:nvPr/>
          </p:nvSpPr>
          <p:spPr bwMode="auto">
            <a:xfrm>
              <a:off x="1003300" y="2921000"/>
              <a:ext cx="304800" cy="1524000"/>
            </a:xfrm>
            <a:prstGeom prst="rect">
              <a:avLst/>
            </a:prstGeom>
            <a:noFill/>
            <a:ln w="25400">
              <a:solidFill>
                <a:schemeClr val="tx1"/>
              </a:solidFill>
              <a:miter lim="800000"/>
              <a:headEnd/>
              <a:tailEnd/>
            </a:ln>
          </p:spPr>
          <p:txBody>
            <a:bodyPr wrap="none" anchor="ctr"/>
            <a:lstStyle/>
            <a:p>
              <a:pPr algn="ctr"/>
              <a:r>
                <a:rPr lang="en-US"/>
                <a:t>P</a:t>
              </a:r>
              <a:br>
                <a:rPr lang="en-US"/>
              </a:br>
              <a:r>
                <a:rPr lang="en-US"/>
                <a:t>C</a:t>
              </a:r>
            </a:p>
          </p:txBody>
        </p:sp>
        <p:grpSp>
          <p:nvGrpSpPr>
            <p:cNvPr id="6" name="Group 6"/>
            <p:cNvGrpSpPr>
              <a:grpSpLocks/>
            </p:cNvGrpSpPr>
            <p:nvPr/>
          </p:nvGrpSpPr>
          <p:grpSpPr bwMode="auto">
            <a:xfrm>
              <a:off x="1450975" y="3644900"/>
              <a:ext cx="508000" cy="76200"/>
              <a:chOff x="896" y="1632"/>
              <a:chExt cx="320" cy="48"/>
            </a:xfrm>
          </p:grpSpPr>
          <p:sp>
            <p:nvSpPr>
              <p:cNvPr id="34" name="Oval 7"/>
              <p:cNvSpPr>
                <a:spLocks noChangeArrowheads="1"/>
              </p:cNvSpPr>
              <p:nvPr/>
            </p:nvSpPr>
            <p:spPr bwMode="auto">
              <a:xfrm>
                <a:off x="896" y="1632"/>
                <a:ext cx="64"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35" name="Oval 8"/>
              <p:cNvSpPr>
                <a:spLocks noChangeArrowheads="1"/>
              </p:cNvSpPr>
              <p:nvPr/>
            </p:nvSpPr>
            <p:spPr bwMode="auto">
              <a:xfrm>
                <a:off x="1024" y="1632"/>
                <a:ext cx="64"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36" name="Oval 9"/>
              <p:cNvSpPr>
                <a:spLocks noChangeArrowheads="1"/>
              </p:cNvSpPr>
              <p:nvPr/>
            </p:nvSpPr>
            <p:spPr bwMode="auto">
              <a:xfrm>
                <a:off x="1152" y="1632"/>
                <a:ext cx="64" cy="48"/>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18" name="Rectangle 10"/>
            <p:cNvSpPr>
              <a:spLocks noChangeArrowheads="1"/>
            </p:cNvSpPr>
            <p:nvPr/>
          </p:nvSpPr>
          <p:spPr bwMode="auto">
            <a:xfrm>
              <a:off x="2105025" y="3302000"/>
              <a:ext cx="1143000" cy="762000"/>
            </a:xfrm>
            <a:prstGeom prst="rect">
              <a:avLst/>
            </a:prstGeom>
            <a:noFill/>
            <a:ln w="25400">
              <a:solidFill>
                <a:schemeClr val="tx1"/>
              </a:solidFill>
              <a:miter lim="800000"/>
              <a:headEnd/>
              <a:tailEnd/>
            </a:ln>
          </p:spPr>
          <p:txBody>
            <a:bodyPr wrap="none" anchor="ctr"/>
            <a:lstStyle/>
            <a:p>
              <a:pPr algn="ctr"/>
              <a:r>
                <a:rPr lang="en-US"/>
                <a:t>Decode</a:t>
              </a:r>
            </a:p>
          </p:txBody>
        </p:sp>
        <p:sp>
          <p:nvSpPr>
            <p:cNvPr id="19" name="Rectangle 12"/>
            <p:cNvSpPr>
              <a:spLocks noChangeArrowheads="1"/>
            </p:cNvSpPr>
            <p:nvPr/>
          </p:nvSpPr>
          <p:spPr bwMode="auto">
            <a:xfrm>
              <a:off x="3886200" y="3302000"/>
              <a:ext cx="1295400" cy="762000"/>
            </a:xfrm>
            <a:prstGeom prst="rect">
              <a:avLst/>
            </a:prstGeom>
            <a:noFill/>
            <a:ln w="25400">
              <a:solidFill>
                <a:schemeClr val="tx1"/>
              </a:solidFill>
              <a:miter lim="800000"/>
              <a:headEnd/>
              <a:tailEnd/>
            </a:ln>
          </p:spPr>
          <p:txBody>
            <a:bodyPr wrap="none" anchor="ctr"/>
            <a:lstStyle/>
            <a:p>
              <a:pPr algn="ctr"/>
              <a:r>
                <a:rPr lang="en-US"/>
                <a:t>Reg</a:t>
              </a:r>
              <a:br>
                <a:rPr lang="en-US"/>
              </a:br>
              <a:r>
                <a:rPr lang="en-US"/>
                <a:t>Read</a:t>
              </a:r>
            </a:p>
          </p:txBody>
        </p:sp>
        <p:grpSp>
          <p:nvGrpSpPr>
            <p:cNvPr id="15" name="Group 13"/>
            <p:cNvGrpSpPr>
              <a:grpSpLocks/>
            </p:cNvGrpSpPr>
            <p:nvPr/>
          </p:nvGrpSpPr>
          <p:grpSpPr bwMode="auto">
            <a:xfrm>
              <a:off x="3308350" y="3644900"/>
              <a:ext cx="508000" cy="76200"/>
              <a:chOff x="896" y="1632"/>
              <a:chExt cx="320" cy="48"/>
            </a:xfrm>
          </p:grpSpPr>
          <p:sp>
            <p:nvSpPr>
              <p:cNvPr id="31" name="Oval 14"/>
              <p:cNvSpPr>
                <a:spLocks noChangeArrowheads="1"/>
              </p:cNvSpPr>
              <p:nvPr/>
            </p:nvSpPr>
            <p:spPr bwMode="auto">
              <a:xfrm>
                <a:off x="896" y="1632"/>
                <a:ext cx="64"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32" name="Oval 15"/>
              <p:cNvSpPr>
                <a:spLocks noChangeArrowheads="1"/>
              </p:cNvSpPr>
              <p:nvPr/>
            </p:nvSpPr>
            <p:spPr bwMode="auto">
              <a:xfrm>
                <a:off x="1024" y="1632"/>
                <a:ext cx="64"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33" name="Oval 16"/>
              <p:cNvSpPr>
                <a:spLocks noChangeArrowheads="1"/>
              </p:cNvSpPr>
              <p:nvPr/>
            </p:nvSpPr>
            <p:spPr bwMode="auto">
              <a:xfrm>
                <a:off x="1152" y="1632"/>
                <a:ext cx="64" cy="48"/>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21" name="Rectangle 18"/>
            <p:cNvSpPr>
              <a:spLocks noChangeArrowheads="1"/>
            </p:cNvSpPr>
            <p:nvPr/>
          </p:nvSpPr>
          <p:spPr bwMode="auto">
            <a:xfrm>
              <a:off x="5829300" y="3302000"/>
              <a:ext cx="1295400" cy="762000"/>
            </a:xfrm>
            <a:prstGeom prst="rect">
              <a:avLst/>
            </a:prstGeom>
            <a:noFill/>
            <a:ln w="25400">
              <a:solidFill>
                <a:schemeClr val="tx1"/>
              </a:solidFill>
              <a:miter lim="800000"/>
              <a:headEnd/>
              <a:tailEnd/>
            </a:ln>
          </p:spPr>
          <p:txBody>
            <a:bodyPr wrap="none" anchor="ctr"/>
            <a:lstStyle/>
            <a:p>
              <a:pPr algn="ctr"/>
              <a:r>
                <a:rPr lang="en-US" dirty="0"/>
                <a:t>Execute</a:t>
              </a:r>
            </a:p>
          </p:txBody>
        </p:sp>
        <p:grpSp>
          <p:nvGrpSpPr>
            <p:cNvPr id="17" name="Group 19"/>
            <p:cNvGrpSpPr>
              <a:grpSpLocks/>
            </p:cNvGrpSpPr>
            <p:nvPr/>
          </p:nvGrpSpPr>
          <p:grpSpPr bwMode="auto">
            <a:xfrm>
              <a:off x="5251450" y="3644900"/>
              <a:ext cx="508000" cy="76200"/>
              <a:chOff x="896" y="1632"/>
              <a:chExt cx="320" cy="48"/>
            </a:xfrm>
          </p:grpSpPr>
          <p:sp>
            <p:nvSpPr>
              <p:cNvPr id="28" name="Oval 20"/>
              <p:cNvSpPr>
                <a:spLocks noChangeArrowheads="1"/>
              </p:cNvSpPr>
              <p:nvPr/>
            </p:nvSpPr>
            <p:spPr bwMode="auto">
              <a:xfrm>
                <a:off x="896" y="1632"/>
                <a:ext cx="64"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29" name="Oval 21"/>
              <p:cNvSpPr>
                <a:spLocks noChangeArrowheads="1"/>
              </p:cNvSpPr>
              <p:nvPr/>
            </p:nvSpPr>
            <p:spPr bwMode="auto">
              <a:xfrm>
                <a:off x="1024" y="1632"/>
                <a:ext cx="64"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30" name="Oval 22"/>
              <p:cNvSpPr>
                <a:spLocks noChangeArrowheads="1"/>
              </p:cNvSpPr>
              <p:nvPr/>
            </p:nvSpPr>
            <p:spPr bwMode="auto">
              <a:xfrm>
                <a:off x="1152" y="1632"/>
                <a:ext cx="64" cy="48"/>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23" name="Rectangle 18"/>
            <p:cNvSpPr>
              <a:spLocks noChangeArrowheads="1"/>
            </p:cNvSpPr>
            <p:nvPr/>
          </p:nvSpPr>
          <p:spPr bwMode="auto">
            <a:xfrm>
              <a:off x="7791450" y="3279775"/>
              <a:ext cx="1295400" cy="762000"/>
            </a:xfrm>
            <a:prstGeom prst="rect">
              <a:avLst/>
            </a:prstGeom>
            <a:noFill/>
            <a:ln w="25400">
              <a:solidFill>
                <a:schemeClr val="tx1"/>
              </a:solidFill>
              <a:miter lim="800000"/>
              <a:headEnd/>
              <a:tailEnd/>
            </a:ln>
          </p:spPr>
          <p:txBody>
            <a:bodyPr wrap="none" anchor="ctr"/>
            <a:lstStyle/>
            <a:p>
              <a:pPr algn="ctr"/>
              <a:r>
                <a:rPr lang="en-US" dirty="0" smtClean="0"/>
                <a:t>Write</a:t>
              </a:r>
            </a:p>
            <a:p>
              <a:pPr algn="ctr"/>
              <a:r>
                <a:rPr lang="en-US" dirty="0" smtClean="0"/>
                <a:t>Back</a:t>
              </a:r>
              <a:endParaRPr lang="en-US" dirty="0"/>
            </a:p>
          </p:txBody>
        </p:sp>
        <p:grpSp>
          <p:nvGrpSpPr>
            <p:cNvPr id="20" name="Group 19"/>
            <p:cNvGrpSpPr>
              <a:grpSpLocks/>
            </p:cNvGrpSpPr>
            <p:nvPr/>
          </p:nvGrpSpPr>
          <p:grpSpPr bwMode="auto">
            <a:xfrm>
              <a:off x="7194550" y="3622675"/>
              <a:ext cx="508000" cy="76200"/>
              <a:chOff x="896" y="1632"/>
              <a:chExt cx="320" cy="48"/>
            </a:xfrm>
          </p:grpSpPr>
          <p:sp>
            <p:nvSpPr>
              <p:cNvPr id="25" name="Oval 20"/>
              <p:cNvSpPr>
                <a:spLocks noChangeArrowheads="1"/>
              </p:cNvSpPr>
              <p:nvPr/>
            </p:nvSpPr>
            <p:spPr bwMode="auto">
              <a:xfrm>
                <a:off x="896" y="1632"/>
                <a:ext cx="64"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26" name="Oval 21"/>
              <p:cNvSpPr>
                <a:spLocks noChangeArrowheads="1"/>
              </p:cNvSpPr>
              <p:nvPr/>
            </p:nvSpPr>
            <p:spPr bwMode="auto">
              <a:xfrm>
                <a:off x="1024" y="1632"/>
                <a:ext cx="64"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27" name="Oval 22"/>
              <p:cNvSpPr>
                <a:spLocks noChangeArrowheads="1"/>
              </p:cNvSpPr>
              <p:nvPr/>
            </p:nvSpPr>
            <p:spPr bwMode="auto">
              <a:xfrm>
                <a:off x="1152" y="1632"/>
                <a:ext cx="64" cy="48"/>
              </a:xfrm>
              <a:prstGeom prst="ellipse">
                <a:avLst/>
              </a:prstGeom>
              <a:solidFill>
                <a:schemeClr val="tx1"/>
              </a:solidFill>
              <a:ln w="9525">
                <a:solidFill>
                  <a:schemeClr val="tx1"/>
                </a:solidFill>
                <a:round/>
                <a:headEnd/>
                <a:tailEnd/>
              </a:ln>
            </p:spPr>
            <p:txBody>
              <a:bodyPr wrap="none" anchor="ctr"/>
              <a:lstStyle/>
              <a:p>
                <a:endParaRPr lang="en-US"/>
              </a:p>
            </p:txBody>
          </p:sp>
        </p:grpSp>
      </p:grpSp>
      <p:grpSp>
        <p:nvGrpSpPr>
          <p:cNvPr id="22" name="Group 36"/>
          <p:cNvGrpSpPr/>
          <p:nvPr/>
        </p:nvGrpSpPr>
        <p:grpSpPr>
          <a:xfrm>
            <a:off x="7499350" y="1612293"/>
            <a:ext cx="1171574" cy="1915419"/>
            <a:chOff x="7499350" y="1612293"/>
            <a:chExt cx="1171574" cy="1915419"/>
          </a:xfrm>
        </p:grpSpPr>
        <p:sp>
          <p:nvSpPr>
            <p:cNvPr id="38" name="TextBox 37"/>
            <p:cNvSpPr txBox="1"/>
            <p:nvPr/>
          </p:nvSpPr>
          <p:spPr>
            <a:xfrm>
              <a:off x="7600950" y="1612293"/>
              <a:ext cx="1069974" cy="1077218"/>
            </a:xfrm>
            <a:prstGeom prst="rect">
              <a:avLst/>
            </a:prstGeom>
            <a:solidFill>
              <a:srgbClr val="F6FD71"/>
            </a:solidFill>
            <a:ln>
              <a:solidFill>
                <a:schemeClr val="tx1"/>
              </a:solidFill>
            </a:ln>
          </p:spPr>
          <p:txBody>
            <a:bodyPr wrap="square" rtlCol="0">
              <a:spAutoFit/>
            </a:bodyPr>
            <a:lstStyle/>
            <a:p>
              <a:pPr lvl="0" algn="ctr"/>
              <a:r>
                <a:rPr lang="en-US" sz="1600" dirty="0" err="1" smtClean="0">
                  <a:solidFill>
                    <a:srgbClr val="40458C"/>
                  </a:solidFill>
                </a:rPr>
                <a:t>mispred</a:t>
              </a:r>
              <a:r>
                <a:rPr lang="en-US" sz="1600" dirty="0" smtClean="0">
                  <a:solidFill>
                    <a:srgbClr val="40458C"/>
                  </a:solidFill>
                </a:rPr>
                <a:t> </a:t>
              </a:r>
              <a:r>
                <a:rPr lang="en-US" sz="1600" dirty="0" err="1" smtClean="0">
                  <a:solidFill>
                    <a:srgbClr val="40458C"/>
                  </a:solidFill>
                </a:rPr>
                <a:t>insts</a:t>
              </a:r>
              <a:r>
                <a:rPr lang="en-US" sz="1600" dirty="0" smtClean="0">
                  <a:solidFill>
                    <a:srgbClr val="40458C"/>
                  </a:solidFill>
                </a:rPr>
                <a:t> must be filtered </a:t>
              </a:r>
              <a:endParaRPr lang="en-US" sz="1600" dirty="0">
                <a:solidFill>
                  <a:srgbClr val="40458C"/>
                </a:solidFill>
              </a:endParaRPr>
            </a:p>
          </p:txBody>
        </p:sp>
        <p:cxnSp>
          <p:nvCxnSpPr>
            <p:cNvPr id="39" name="Straight Arrow Connector 38"/>
            <p:cNvCxnSpPr>
              <a:stCxn id="38" idx="2"/>
            </p:cNvCxnSpPr>
            <p:nvPr/>
          </p:nvCxnSpPr>
          <p:spPr bwMode="auto">
            <a:xfrm flipH="1">
              <a:off x="7499350" y="2689511"/>
              <a:ext cx="636587" cy="838201"/>
            </a:xfrm>
            <a:prstGeom prst="straightConnector1">
              <a:avLst/>
            </a:prstGeom>
            <a:noFill/>
            <a:ln w="9525" cap="flat" cmpd="sng" algn="ctr">
              <a:solidFill>
                <a:srgbClr val="FF0000"/>
              </a:solidFill>
              <a:prstDash val="solid"/>
              <a:round/>
              <a:headEnd type="none" w="med" len="med"/>
              <a:tailEnd type="triangle" w="med" len="med"/>
            </a:ln>
            <a:effectLst/>
          </p:spPr>
        </p:cxnSp>
      </p:grpSp>
      <p:grpSp>
        <p:nvGrpSpPr>
          <p:cNvPr id="24" name="Group 39"/>
          <p:cNvGrpSpPr/>
          <p:nvPr/>
        </p:nvGrpSpPr>
        <p:grpSpPr>
          <a:xfrm>
            <a:off x="2105025" y="2347570"/>
            <a:ext cx="1069974" cy="917575"/>
            <a:chOff x="2105025" y="2362200"/>
            <a:chExt cx="1069974" cy="917575"/>
          </a:xfrm>
        </p:grpSpPr>
        <p:sp>
          <p:nvSpPr>
            <p:cNvPr id="41" name="TextBox 40"/>
            <p:cNvSpPr txBox="1"/>
            <p:nvPr/>
          </p:nvSpPr>
          <p:spPr>
            <a:xfrm>
              <a:off x="2105025" y="2624866"/>
              <a:ext cx="1069974" cy="584775"/>
            </a:xfrm>
            <a:prstGeom prst="rect">
              <a:avLst/>
            </a:prstGeom>
            <a:solidFill>
              <a:srgbClr val="F6FD71"/>
            </a:solidFill>
            <a:ln w="19050">
              <a:solidFill>
                <a:srgbClr val="FF0000"/>
              </a:solidFill>
            </a:ln>
          </p:spPr>
          <p:txBody>
            <a:bodyPr wrap="square" rtlCol="0">
              <a:spAutoFit/>
            </a:bodyPr>
            <a:lstStyle/>
            <a:p>
              <a:pPr lvl="0" algn="ctr"/>
              <a:r>
                <a:rPr lang="en-US" sz="1600" dirty="0" smtClean="0">
                  <a:solidFill>
                    <a:srgbClr val="FF0000"/>
                  </a:solidFill>
                </a:rPr>
                <a:t>Br  </a:t>
              </a:r>
              <a:r>
                <a:rPr lang="en-US" sz="1600" dirty="0" err="1" smtClean="0">
                  <a:solidFill>
                    <a:srgbClr val="FF0000"/>
                  </a:solidFill>
                </a:rPr>
                <a:t>Dir</a:t>
              </a:r>
              <a:r>
                <a:rPr lang="en-US" sz="1600" dirty="0" smtClean="0">
                  <a:solidFill>
                    <a:srgbClr val="FF0000"/>
                  </a:solidFill>
                </a:rPr>
                <a:t> </a:t>
              </a:r>
              <a:r>
                <a:rPr lang="en-US" sz="1600" dirty="0" err="1" smtClean="0">
                  <a:solidFill>
                    <a:srgbClr val="FF0000"/>
                  </a:solidFill>
                </a:rPr>
                <a:t>Pred</a:t>
              </a:r>
              <a:endParaRPr lang="en-US" sz="1600" dirty="0">
                <a:solidFill>
                  <a:srgbClr val="FF0000"/>
                </a:solidFill>
              </a:endParaRPr>
            </a:p>
          </p:txBody>
        </p:sp>
        <p:sp>
          <p:nvSpPr>
            <p:cNvPr id="42" name="Freeform 41"/>
            <p:cNvSpPr/>
            <p:nvPr/>
          </p:nvSpPr>
          <p:spPr>
            <a:xfrm>
              <a:off x="2457450" y="2362200"/>
              <a:ext cx="219075" cy="247362"/>
            </a:xfrm>
            <a:custGeom>
              <a:avLst/>
              <a:gdLst>
                <a:gd name="connsiteX0" fmla="*/ 0 w 161925"/>
                <a:gd name="connsiteY0" fmla="*/ 0 h 247650"/>
                <a:gd name="connsiteX1" fmla="*/ 161925 w 161925"/>
                <a:gd name="connsiteY1" fmla="*/ 0 h 247650"/>
                <a:gd name="connsiteX2" fmla="*/ 142875 w 161925"/>
                <a:gd name="connsiteY2" fmla="*/ 247650 h 247650"/>
                <a:gd name="connsiteX0" fmla="*/ 0 w 161925"/>
                <a:gd name="connsiteY0" fmla="*/ 0 h 247650"/>
                <a:gd name="connsiteX1" fmla="*/ 161925 w 161925"/>
                <a:gd name="connsiteY1" fmla="*/ 0 h 247650"/>
                <a:gd name="connsiteX2" fmla="*/ 161442 w 161925"/>
                <a:gd name="connsiteY2" fmla="*/ 247650 h 247650"/>
              </a:gdLst>
              <a:ahLst/>
              <a:cxnLst>
                <a:cxn ang="0">
                  <a:pos x="connsiteX0" y="connsiteY0"/>
                </a:cxn>
                <a:cxn ang="0">
                  <a:pos x="connsiteX1" y="connsiteY1"/>
                </a:cxn>
                <a:cxn ang="0">
                  <a:pos x="connsiteX2" y="connsiteY2"/>
                </a:cxn>
              </a:cxnLst>
              <a:rect l="l" t="t" r="r" b="b"/>
              <a:pathLst>
                <a:path w="161925" h="247650">
                  <a:moveTo>
                    <a:pt x="0" y="0"/>
                  </a:moveTo>
                  <a:lnTo>
                    <a:pt x="161925" y="0"/>
                  </a:lnTo>
                  <a:lnTo>
                    <a:pt x="161442" y="247650"/>
                  </a:lnTo>
                </a:path>
              </a:pathLst>
            </a:custGeom>
            <a:ln>
              <a:solidFill>
                <a:srgbClr val="FF0000"/>
              </a:solidFill>
              <a:headEnd type="triangle" w="med" len="med"/>
              <a:tailEnd type="none" w="med" len="med"/>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cxnSp>
          <p:nvCxnSpPr>
            <p:cNvPr id="43" name="Straight Connector 42"/>
            <p:cNvCxnSpPr/>
            <p:nvPr/>
          </p:nvCxnSpPr>
          <p:spPr bwMode="auto">
            <a:xfrm>
              <a:off x="2666721" y="3194336"/>
              <a:ext cx="0" cy="85439"/>
            </a:xfrm>
            <a:prstGeom prst="line">
              <a:avLst/>
            </a:prstGeom>
            <a:noFill/>
            <a:ln w="9525" cap="flat" cmpd="sng" algn="ctr">
              <a:solidFill>
                <a:srgbClr val="FF0000"/>
              </a:solidFill>
              <a:prstDash val="solid"/>
              <a:round/>
              <a:headEnd type="none" w="med" len="med"/>
              <a:tailEnd type="none" w="med" len="med"/>
            </a:ln>
            <a:effectLst/>
          </p:spPr>
        </p:cxnSp>
      </p:grpSp>
      <p:grpSp>
        <p:nvGrpSpPr>
          <p:cNvPr id="37" name="Group 43"/>
          <p:cNvGrpSpPr/>
          <p:nvPr/>
        </p:nvGrpSpPr>
        <p:grpSpPr>
          <a:xfrm>
            <a:off x="2457450" y="2238519"/>
            <a:ext cx="2565400" cy="1043773"/>
            <a:chOff x="2457450" y="2238519"/>
            <a:chExt cx="2565400" cy="1043773"/>
          </a:xfrm>
        </p:grpSpPr>
        <p:sp>
          <p:nvSpPr>
            <p:cNvPr id="45" name="TextBox 44"/>
            <p:cNvSpPr txBox="1"/>
            <p:nvPr/>
          </p:nvSpPr>
          <p:spPr>
            <a:xfrm>
              <a:off x="3952876" y="2609561"/>
              <a:ext cx="1069974" cy="584775"/>
            </a:xfrm>
            <a:prstGeom prst="rect">
              <a:avLst/>
            </a:prstGeom>
            <a:solidFill>
              <a:srgbClr val="F6FD71"/>
            </a:solidFill>
            <a:ln>
              <a:solidFill>
                <a:schemeClr val="tx1"/>
              </a:solidFill>
            </a:ln>
          </p:spPr>
          <p:txBody>
            <a:bodyPr wrap="square" rtlCol="0">
              <a:spAutoFit/>
            </a:bodyPr>
            <a:lstStyle/>
            <a:p>
              <a:pPr lvl="0" algn="ctr"/>
              <a:r>
                <a:rPr lang="en-US" sz="1600" dirty="0" smtClean="0">
                  <a:solidFill>
                    <a:srgbClr val="40458C"/>
                  </a:solidFill>
                </a:rPr>
                <a:t>correct   </a:t>
              </a:r>
              <a:r>
                <a:rPr lang="en-US" sz="1600" dirty="0" err="1" smtClean="0">
                  <a:solidFill>
                    <a:srgbClr val="40458C"/>
                  </a:solidFill>
                </a:rPr>
                <a:t>mispred</a:t>
              </a:r>
              <a:endParaRPr lang="en-US" sz="1600" dirty="0">
                <a:solidFill>
                  <a:srgbClr val="40458C"/>
                </a:solidFill>
              </a:endParaRPr>
            </a:p>
          </p:txBody>
        </p:sp>
        <p:sp>
          <p:nvSpPr>
            <p:cNvPr id="46" name="Freeform 45"/>
            <p:cNvSpPr/>
            <p:nvPr/>
          </p:nvSpPr>
          <p:spPr>
            <a:xfrm>
              <a:off x="2457450" y="2238519"/>
              <a:ext cx="2034381" cy="371042"/>
            </a:xfrm>
            <a:custGeom>
              <a:avLst/>
              <a:gdLst>
                <a:gd name="connsiteX0" fmla="*/ 0 w 161925"/>
                <a:gd name="connsiteY0" fmla="*/ 0 h 247650"/>
                <a:gd name="connsiteX1" fmla="*/ 161925 w 161925"/>
                <a:gd name="connsiteY1" fmla="*/ 0 h 247650"/>
                <a:gd name="connsiteX2" fmla="*/ 142875 w 161925"/>
                <a:gd name="connsiteY2" fmla="*/ 247650 h 247650"/>
                <a:gd name="connsiteX0" fmla="*/ 0 w 161925"/>
                <a:gd name="connsiteY0" fmla="*/ 0 h 247650"/>
                <a:gd name="connsiteX1" fmla="*/ 161925 w 161925"/>
                <a:gd name="connsiteY1" fmla="*/ 0 h 247650"/>
                <a:gd name="connsiteX2" fmla="*/ 161442 w 161925"/>
                <a:gd name="connsiteY2" fmla="*/ 247650 h 247650"/>
              </a:gdLst>
              <a:ahLst/>
              <a:cxnLst>
                <a:cxn ang="0">
                  <a:pos x="connsiteX0" y="connsiteY0"/>
                </a:cxn>
                <a:cxn ang="0">
                  <a:pos x="connsiteX1" y="connsiteY1"/>
                </a:cxn>
                <a:cxn ang="0">
                  <a:pos x="connsiteX2" y="connsiteY2"/>
                </a:cxn>
              </a:cxnLst>
              <a:rect l="l" t="t" r="r" b="b"/>
              <a:pathLst>
                <a:path w="161925" h="247650">
                  <a:moveTo>
                    <a:pt x="0" y="0"/>
                  </a:moveTo>
                  <a:lnTo>
                    <a:pt x="161925" y="0"/>
                  </a:lnTo>
                  <a:lnTo>
                    <a:pt x="161442" y="247650"/>
                  </a:lnTo>
                </a:path>
              </a:pathLst>
            </a:custGeom>
            <a:ln>
              <a:solidFill>
                <a:srgbClr val="FF0000"/>
              </a:solidFill>
              <a:headEnd type="triangle" w="med" len="med"/>
              <a:tailEnd type="none" w="med" len="med"/>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cxnSp>
          <p:nvCxnSpPr>
            <p:cNvPr id="47" name="Straight Connector 46"/>
            <p:cNvCxnSpPr/>
            <p:nvPr/>
          </p:nvCxnSpPr>
          <p:spPr bwMode="auto">
            <a:xfrm>
              <a:off x="4487863" y="3196853"/>
              <a:ext cx="0" cy="85439"/>
            </a:xfrm>
            <a:prstGeom prst="line">
              <a:avLst/>
            </a:prstGeom>
            <a:noFill/>
            <a:ln w="9525" cap="flat" cmpd="sng" algn="ctr">
              <a:solidFill>
                <a:srgbClr val="FF0000"/>
              </a:solidFill>
              <a:prstDash val="solid"/>
              <a:round/>
              <a:headEnd type="none" w="med" len="med"/>
              <a:tailEnd type="none" w="med" len="med"/>
            </a:ln>
            <a:effectLst/>
          </p:spPr>
        </p:cxnSp>
      </p:grpSp>
      <p:grpSp>
        <p:nvGrpSpPr>
          <p:cNvPr id="40" name="Group 47"/>
          <p:cNvGrpSpPr/>
          <p:nvPr/>
        </p:nvGrpSpPr>
        <p:grpSpPr>
          <a:xfrm>
            <a:off x="2457450" y="2094019"/>
            <a:ext cx="4479924" cy="1185755"/>
            <a:chOff x="2457450" y="2094019"/>
            <a:chExt cx="4479924" cy="1185755"/>
          </a:xfrm>
        </p:grpSpPr>
        <p:sp>
          <p:nvSpPr>
            <p:cNvPr id="49" name="TextBox 48"/>
            <p:cNvSpPr txBox="1"/>
            <p:nvPr/>
          </p:nvSpPr>
          <p:spPr>
            <a:xfrm>
              <a:off x="5867400" y="2609561"/>
              <a:ext cx="1069974" cy="584775"/>
            </a:xfrm>
            <a:prstGeom prst="rect">
              <a:avLst/>
            </a:prstGeom>
            <a:solidFill>
              <a:srgbClr val="F6FD71"/>
            </a:solidFill>
            <a:ln>
              <a:solidFill>
                <a:schemeClr val="tx1"/>
              </a:solidFill>
            </a:ln>
          </p:spPr>
          <p:txBody>
            <a:bodyPr wrap="square" rtlCol="0">
              <a:spAutoFit/>
            </a:bodyPr>
            <a:lstStyle/>
            <a:p>
              <a:pPr lvl="0" algn="ctr"/>
              <a:r>
                <a:rPr lang="en-US" sz="1600" dirty="0" smtClean="0">
                  <a:solidFill>
                    <a:srgbClr val="40458C"/>
                  </a:solidFill>
                </a:rPr>
                <a:t>correct   </a:t>
              </a:r>
              <a:r>
                <a:rPr lang="en-US" sz="1600" dirty="0" err="1" smtClean="0">
                  <a:solidFill>
                    <a:srgbClr val="40458C"/>
                  </a:solidFill>
                </a:rPr>
                <a:t>mispred</a:t>
              </a:r>
              <a:endParaRPr lang="en-US" sz="1600" dirty="0">
                <a:solidFill>
                  <a:srgbClr val="40458C"/>
                </a:solidFill>
              </a:endParaRPr>
            </a:p>
          </p:txBody>
        </p:sp>
        <p:sp>
          <p:nvSpPr>
            <p:cNvPr id="50" name="Freeform 49"/>
            <p:cNvSpPr/>
            <p:nvPr/>
          </p:nvSpPr>
          <p:spPr>
            <a:xfrm>
              <a:off x="2457450" y="2094019"/>
              <a:ext cx="3929494" cy="515542"/>
            </a:xfrm>
            <a:custGeom>
              <a:avLst/>
              <a:gdLst>
                <a:gd name="connsiteX0" fmla="*/ 0 w 161925"/>
                <a:gd name="connsiteY0" fmla="*/ 0 h 247650"/>
                <a:gd name="connsiteX1" fmla="*/ 161925 w 161925"/>
                <a:gd name="connsiteY1" fmla="*/ 0 h 247650"/>
                <a:gd name="connsiteX2" fmla="*/ 142875 w 161925"/>
                <a:gd name="connsiteY2" fmla="*/ 247650 h 247650"/>
                <a:gd name="connsiteX0" fmla="*/ 0 w 161925"/>
                <a:gd name="connsiteY0" fmla="*/ 0 h 247650"/>
                <a:gd name="connsiteX1" fmla="*/ 161925 w 161925"/>
                <a:gd name="connsiteY1" fmla="*/ 0 h 247650"/>
                <a:gd name="connsiteX2" fmla="*/ 161442 w 161925"/>
                <a:gd name="connsiteY2" fmla="*/ 247650 h 247650"/>
              </a:gdLst>
              <a:ahLst/>
              <a:cxnLst>
                <a:cxn ang="0">
                  <a:pos x="connsiteX0" y="connsiteY0"/>
                </a:cxn>
                <a:cxn ang="0">
                  <a:pos x="connsiteX1" y="connsiteY1"/>
                </a:cxn>
                <a:cxn ang="0">
                  <a:pos x="connsiteX2" y="connsiteY2"/>
                </a:cxn>
              </a:cxnLst>
              <a:rect l="l" t="t" r="r" b="b"/>
              <a:pathLst>
                <a:path w="161925" h="247650">
                  <a:moveTo>
                    <a:pt x="0" y="0"/>
                  </a:moveTo>
                  <a:lnTo>
                    <a:pt x="161925" y="0"/>
                  </a:lnTo>
                  <a:lnTo>
                    <a:pt x="161442" y="247650"/>
                  </a:lnTo>
                </a:path>
              </a:pathLst>
            </a:custGeom>
            <a:ln>
              <a:solidFill>
                <a:srgbClr val="FF0000"/>
              </a:solidFill>
              <a:headEnd type="triangle" w="med" len="med"/>
              <a:tailEnd type="none" w="med" len="med"/>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cxnSp>
          <p:nvCxnSpPr>
            <p:cNvPr id="51" name="Straight Connector 50"/>
            <p:cNvCxnSpPr/>
            <p:nvPr/>
          </p:nvCxnSpPr>
          <p:spPr bwMode="auto">
            <a:xfrm>
              <a:off x="6402387" y="3194335"/>
              <a:ext cx="0" cy="85439"/>
            </a:xfrm>
            <a:prstGeom prst="line">
              <a:avLst/>
            </a:prstGeom>
            <a:noFill/>
            <a:ln w="9525" cap="flat" cmpd="sng" algn="ctr">
              <a:solidFill>
                <a:srgbClr val="FF0000"/>
              </a:solidFill>
              <a:prstDash val="solid"/>
              <a:round/>
              <a:headEnd type="none" w="med" len="med"/>
              <a:tailEnd type="none" w="med" len="med"/>
            </a:ln>
            <a:effectLst/>
          </p:spPr>
        </p:cxnSp>
      </p:grpSp>
      <p:sp>
        <p:nvSpPr>
          <p:cNvPr id="55" name="Date Placeholder 54"/>
          <p:cNvSpPr>
            <a:spLocks noGrp="1"/>
          </p:cNvSpPr>
          <p:nvPr>
            <p:ph type="dt" sz="half" idx="10"/>
          </p:nvPr>
        </p:nvSpPr>
        <p:spPr/>
        <p:txBody>
          <a:bodyPr/>
          <a:lstStyle/>
          <a:p>
            <a:pPr>
              <a:defRPr/>
            </a:pPr>
            <a:r>
              <a:rPr lang="en-US" altLang="zh-CN" smtClean="0"/>
              <a:t>1/11/2013</a:t>
            </a:r>
            <a:endParaRPr lang="en-US" dirty="0"/>
          </a:p>
        </p:txBody>
      </p:sp>
      <p:sp>
        <p:nvSpPr>
          <p:cNvPr id="56" name="Footer Placeholder 55"/>
          <p:cNvSpPr>
            <a:spLocks noGrp="1"/>
          </p:cNvSpPr>
          <p:nvPr>
            <p:ph type="ftr" sz="quarter" idx="12"/>
          </p:nvPr>
        </p:nvSpPr>
        <p:spPr/>
        <p:txBody>
          <a:bodyPr/>
          <a:lstStyle/>
          <a:p>
            <a:pPr>
              <a:defRPr/>
            </a:pPr>
            <a:r>
              <a:rPr lang="en-US" smtClean="0"/>
              <a:t>Bluespec at Beihang</a:t>
            </a:r>
            <a:endParaRPr lang="en-US" dirty="0"/>
          </a:p>
        </p:txBody>
      </p:sp>
      <p:sp>
        <p:nvSpPr>
          <p:cNvPr id="4" name="Slide Number Placeholder 3"/>
          <p:cNvSpPr>
            <a:spLocks noGrp="1"/>
          </p:cNvSpPr>
          <p:nvPr>
            <p:ph type="sldNum" sz="quarter" idx="11"/>
          </p:nvPr>
        </p:nvSpPr>
        <p:spPr/>
        <p:txBody>
          <a:bodyPr/>
          <a:lstStyle/>
          <a:p>
            <a:pPr>
              <a:defRPr/>
            </a:pPr>
            <a:r>
              <a:rPr lang="en-US" smtClean="0"/>
              <a:t>L15-</a:t>
            </a:r>
            <a:fld id="{BE49CFAA-92BB-45AE-A2AC-2CF4188AC6C8}" type="slidenum">
              <a:rPr lang="en-US" smtClean="0"/>
              <a:pPr>
                <a:defRPr/>
              </a:pPr>
              <a:t>4</a:t>
            </a:fld>
            <a:endParaRPr lang="en-US" dirty="0"/>
          </a:p>
        </p:txBody>
      </p:sp>
    </p:spTree>
    <p:extLst>
      <p:ext uri="{BB962C8B-B14F-4D97-AF65-F5344CB8AC3E}">
        <p14:creationId xmlns="" xmlns:p14="http://schemas.microsoft.com/office/powerpoint/2010/main" val="175051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a:t>
            </a:r>
            <a:endParaRPr lang="en-US" dirty="0"/>
          </a:p>
        </p:txBody>
      </p:sp>
      <p:sp>
        <p:nvSpPr>
          <p:cNvPr id="3" name="Content Placeholder 2"/>
          <p:cNvSpPr>
            <a:spLocks noGrp="1"/>
          </p:cNvSpPr>
          <p:nvPr>
            <p:ph idx="1"/>
          </p:nvPr>
        </p:nvSpPr>
        <p:spPr>
          <a:xfrm>
            <a:off x="691896" y="1539240"/>
            <a:ext cx="7772400" cy="4114800"/>
          </a:xfrm>
        </p:spPr>
        <p:txBody>
          <a:bodyPr/>
          <a:lstStyle/>
          <a:p>
            <a:r>
              <a:rPr lang="en-US" sz="2400" dirty="0" smtClean="0"/>
              <a:t>Study several branch prediction schemes</a:t>
            </a:r>
          </a:p>
          <a:p>
            <a:r>
              <a:rPr lang="en-US" sz="2400" dirty="0" smtClean="0"/>
              <a:t>Show how multiple corrections to the pc are made in the pipeline</a:t>
            </a:r>
          </a:p>
          <a:p>
            <a:r>
              <a:rPr lang="en-US" sz="2400" dirty="0" smtClean="0"/>
              <a:t>Show how Branch-Direction Predictors are updated in the pipeline</a:t>
            </a:r>
            <a:endParaRPr lang="en-US" sz="2400" dirty="0"/>
          </a:p>
        </p:txBody>
      </p:sp>
      <p:sp>
        <p:nvSpPr>
          <p:cNvPr id="10" name="Date Placeholder 9"/>
          <p:cNvSpPr>
            <a:spLocks noGrp="1"/>
          </p:cNvSpPr>
          <p:nvPr>
            <p:ph type="dt" sz="half" idx="10"/>
          </p:nvPr>
        </p:nvSpPr>
        <p:spPr/>
        <p:txBody>
          <a:bodyPr/>
          <a:lstStyle/>
          <a:p>
            <a:pPr>
              <a:defRPr/>
            </a:pPr>
            <a:r>
              <a:rPr lang="en-US" altLang="zh-CN" smtClean="0"/>
              <a:t>1/11/2013</a:t>
            </a:r>
            <a:endParaRPr lang="en-US" dirty="0"/>
          </a:p>
        </p:txBody>
      </p:sp>
      <p:sp>
        <p:nvSpPr>
          <p:cNvPr id="11" name="Footer Placeholder 10"/>
          <p:cNvSpPr>
            <a:spLocks noGrp="1"/>
          </p:cNvSpPr>
          <p:nvPr>
            <p:ph type="ftr" sz="quarter" idx="12"/>
          </p:nvPr>
        </p:nvSpPr>
        <p:spPr/>
        <p:txBody>
          <a:bodyPr/>
          <a:lstStyle/>
          <a:p>
            <a:pPr>
              <a:defRPr/>
            </a:pPr>
            <a:r>
              <a:rPr lang="en-US" smtClean="0"/>
              <a:t>Bluespec at Beihang</a:t>
            </a:r>
            <a:endParaRPr lang="en-US" dirty="0"/>
          </a:p>
        </p:txBody>
      </p:sp>
      <p:sp>
        <p:nvSpPr>
          <p:cNvPr id="4" name="Slide Number Placeholder 3"/>
          <p:cNvSpPr>
            <a:spLocks noGrp="1"/>
          </p:cNvSpPr>
          <p:nvPr>
            <p:ph type="sldNum" sz="quarter" idx="11"/>
          </p:nvPr>
        </p:nvSpPr>
        <p:spPr/>
        <p:txBody>
          <a:bodyPr/>
          <a:lstStyle/>
          <a:p>
            <a:pPr>
              <a:defRPr/>
            </a:pPr>
            <a:r>
              <a:rPr lang="en-US" smtClean="0"/>
              <a:t>L15-</a:t>
            </a:r>
            <a:fld id="{BE49CFAA-92BB-45AE-A2AC-2CF4188AC6C8}" type="slidenum">
              <a:rPr lang="en-US" smtClean="0"/>
              <a:pPr>
                <a:defRPr/>
              </a:pPr>
              <a:t>5</a:t>
            </a:fld>
            <a:endParaRPr lang="en-US" dirty="0"/>
          </a:p>
        </p:txBody>
      </p:sp>
    </p:spTree>
    <p:extLst>
      <p:ext uri="{BB962C8B-B14F-4D97-AF65-F5344CB8AC3E}">
        <p14:creationId xmlns="" xmlns:p14="http://schemas.microsoft.com/office/powerpoint/2010/main" val="1484572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625475" y="339725"/>
            <a:ext cx="7902575" cy="1160463"/>
          </a:xfrm>
        </p:spPr>
        <p:txBody>
          <a:bodyPr lIns="90488" tIns="44450" rIns="90488" bIns="44450"/>
          <a:lstStyle/>
          <a:p>
            <a:r>
              <a:rPr lang="en-US" sz="4000" smtClean="0"/>
              <a:t>Next Address Predictor (NAP)</a:t>
            </a:r>
            <a:r>
              <a:rPr lang="en-US" smtClean="0"/>
              <a:t/>
            </a:r>
            <a:br>
              <a:rPr lang="en-US" smtClean="0"/>
            </a:br>
            <a:r>
              <a:rPr lang="en-US" sz="2400" smtClean="0"/>
              <a:t>first attempt</a:t>
            </a:r>
            <a:endParaRPr lang="en-US" smtClean="0"/>
          </a:p>
        </p:txBody>
      </p:sp>
      <p:sp>
        <p:nvSpPr>
          <p:cNvPr id="19458" name="Rectangle 3"/>
          <p:cNvSpPr>
            <a:spLocks noChangeArrowheads="1"/>
          </p:cNvSpPr>
          <p:nvPr/>
        </p:nvSpPr>
        <p:spPr bwMode="auto">
          <a:xfrm>
            <a:off x="760413" y="5245100"/>
            <a:ext cx="8089900" cy="1320800"/>
          </a:xfrm>
          <a:prstGeom prst="rect">
            <a:avLst/>
          </a:prstGeom>
          <a:noFill/>
          <a:ln w="12700">
            <a:noFill/>
            <a:miter lim="800000"/>
            <a:headEnd/>
            <a:tailEnd/>
          </a:ln>
        </p:spPr>
        <p:txBody>
          <a:bodyPr wrap="none" lIns="90488" tIns="44450" rIns="90488" bIns="44450">
            <a:spAutoFit/>
          </a:bodyPr>
          <a:lstStyle/>
          <a:p>
            <a:pPr eaLnBrk="0" hangingPunct="0"/>
            <a:r>
              <a:rPr lang="en-US">
                <a:solidFill>
                  <a:srgbClr val="56127A"/>
                </a:solidFill>
              </a:rPr>
              <a:t>BP bits are stored with the predicted target address.</a:t>
            </a:r>
          </a:p>
          <a:p>
            <a:pPr eaLnBrk="0" hangingPunct="0"/>
            <a:r>
              <a:rPr lang="en-US">
                <a:solidFill>
                  <a:srgbClr val="56127A"/>
                </a:solidFill>
              </a:rPr>
              <a:t>   IF stage: </a:t>
            </a:r>
            <a:r>
              <a:rPr lang="en-US" i="1">
                <a:solidFill>
                  <a:srgbClr val="56127A"/>
                </a:solidFill>
              </a:rPr>
              <a:t>nPC = If (BP=taken) then target else pc+4</a:t>
            </a:r>
          </a:p>
          <a:p>
            <a:pPr eaLnBrk="0" hangingPunct="0"/>
            <a:r>
              <a:rPr lang="en-US">
                <a:solidFill>
                  <a:srgbClr val="56127A"/>
                </a:solidFill>
              </a:rPr>
              <a:t>   later:      </a:t>
            </a:r>
            <a:r>
              <a:rPr lang="en-US" i="1">
                <a:solidFill>
                  <a:srgbClr val="56127A"/>
                </a:solidFill>
              </a:rPr>
              <a:t>check prediction, if wrong then kill the instruction</a:t>
            </a:r>
          </a:p>
          <a:p>
            <a:pPr eaLnBrk="0" hangingPunct="0"/>
            <a:r>
              <a:rPr lang="en-US" i="1">
                <a:solidFill>
                  <a:srgbClr val="56127A"/>
                </a:solidFill>
              </a:rPr>
              <a:t>                 and update BTB  &amp; BPb else update BPb</a:t>
            </a:r>
          </a:p>
        </p:txBody>
      </p:sp>
      <p:grpSp>
        <p:nvGrpSpPr>
          <p:cNvPr id="2" name="Group 79"/>
          <p:cNvGrpSpPr>
            <a:grpSpLocks/>
          </p:cNvGrpSpPr>
          <p:nvPr/>
        </p:nvGrpSpPr>
        <p:grpSpPr bwMode="auto">
          <a:xfrm>
            <a:off x="674688" y="1604963"/>
            <a:ext cx="8048625" cy="3529012"/>
            <a:chOff x="675352" y="1285875"/>
            <a:chExt cx="8047961" cy="3529013"/>
          </a:xfrm>
        </p:grpSpPr>
        <p:sp>
          <p:nvSpPr>
            <p:cNvPr id="19463" name="Rectangle 4"/>
            <p:cNvSpPr>
              <a:spLocks noChangeArrowheads="1"/>
            </p:cNvSpPr>
            <p:nvPr/>
          </p:nvSpPr>
          <p:spPr bwMode="auto">
            <a:xfrm>
              <a:off x="675352" y="2390443"/>
              <a:ext cx="872035" cy="397545"/>
            </a:xfrm>
            <a:prstGeom prst="rect">
              <a:avLst/>
            </a:prstGeom>
            <a:noFill/>
            <a:ln w="12700">
              <a:noFill/>
              <a:miter lim="800000"/>
              <a:headEnd/>
              <a:tailEnd/>
            </a:ln>
          </p:spPr>
          <p:txBody>
            <a:bodyPr wrap="none" lIns="90488" tIns="44450" rIns="90488" bIns="44450">
              <a:spAutoFit/>
            </a:bodyPr>
            <a:lstStyle/>
            <a:p>
              <a:pPr eaLnBrk="0" hangingPunct="0"/>
              <a:r>
                <a:rPr lang="en-US"/>
                <a:t>iMem</a:t>
              </a:r>
            </a:p>
          </p:txBody>
        </p:sp>
        <p:grpSp>
          <p:nvGrpSpPr>
            <p:cNvPr id="3" name="Group 5"/>
            <p:cNvGrpSpPr>
              <a:grpSpLocks/>
            </p:cNvGrpSpPr>
            <p:nvPr/>
          </p:nvGrpSpPr>
          <p:grpSpPr bwMode="auto">
            <a:xfrm>
              <a:off x="1868488" y="2279650"/>
              <a:ext cx="65087" cy="520700"/>
              <a:chOff x="1177" y="1324"/>
              <a:chExt cx="41" cy="328"/>
            </a:xfrm>
          </p:grpSpPr>
          <p:sp>
            <p:nvSpPr>
              <p:cNvPr id="19529" name="Oval 6"/>
              <p:cNvSpPr>
                <a:spLocks noChangeArrowheads="1"/>
              </p:cNvSpPr>
              <p:nvPr/>
            </p:nvSpPr>
            <p:spPr bwMode="auto">
              <a:xfrm>
                <a:off x="1177" y="1324"/>
                <a:ext cx="41" cy="40"/>
              </a:xfrm>
              <a:prstGeom prst="ellipse">
                <a:avLst/>
              </a:prstGeom>
              <a:solidFill>
                <a:schemeClr val="tx1"/>
              </a:solidFill>
              <a:ln w="12700">
                <a:solidFill>
                  <a:schemeClr val="tx1"/>
                </a:solidFill>
                <a:round/>
                <a:headEnd/>
                <a:tailEnd/>
              </a:ln>
            </p:spPr>
            <p:txBody>
              <a:bodyPr wrap="none" anchor="ctr"/>
              <a:lstStyle/>
              <a:p>
                <a:endParaRPr lang="en-US"/>
              </a:p>
            </p:txBody>
          </p:sp>
          <p:sp>
            <p:nvSpPr>
              <p:cNvPr id="19530" name="Oval 7"/>
              <p:cNvSpPr>
                <a:spLocks noChangeArrowheads="1"/>
              </p:cNvSpPr>
              <p:nvPr/>
            </p:nvSpPr>
            <p:spPr bwMode="auto">
              <a:xfrm>
                <a:off x="1177" y="1420"/>
                <a:ext cx="41" cy="40"/>
              </a:xfrm>
              <a:prstGeom prst="ellipse">
                <a:avLst/>
              </a:prstGeom>
              <a:solidFill>
                <a:schemeClr val="tx1"/>
              </a:solidFill>
              <a:ln w="12700">
                <a:solidFill>
                  <a:schemeClr val="tx1"/>
                </a:solidFill>
                <a:round/>
                <a:headEnd/>
                <a:tailEnd/>
              </a:ln>
            </p:spPr>
            <p:txBody>
              <a:bodyPr wrap="none" anchor="ctr"/>
              <a:lstStyle/>
              <a:p>
                <a:endParaRPr lang="en-US"/>
              </a:p>
            </p:txBody>
          </p:sp>
          <p:sp>
            <p:nvSpPr>
              <p:cNvPr id="19531" name="Oval 8"/>
              <p:cNvSpPr>
                <a:spLocks noChangeArrowheads="1"/>
              </p:cNvSpPr>
              <p:nvPr/>
            </p:nvSpPr>
            <p:spPr bwMode="auto">
              <a:xfrm>
                <a:off x="1177" y="1516"/>
                <a:ext cx="41" cy="40"/>
              </a:xfrm>
              <a:prstGeom prst="ellipse">
                <a:avLst/>
              </a:prstGeom>
              <a:solidFill>
                <a:schemeClr val="tx1"/>
              </a:solidFill>
              <a:ln w="12700">
                <a:solidFill>
                  <a:schemeClr val="tx1"/>
                </a:solidFill>
                <a:round/>
                <a:headEnd/>
                <a:tailEnd/>
              </a:ln>
            </p:spPr>
            <p:txBody>
              <a:bodyPr wrap="none" anchor="ctr"/>
              <a:lstStyle/>
              <a:p>
                <a:endParaRPr lang="en-US"/>
              </a:p>
            </p:txBody>
          </p:sp>
          <p:sp>
            <p:nvSpPr>
              <p:cNvPr id="19532" name="Oval 9"/>
              <p:cNvSpPr>
                <a:spLocks noChangeArrowheads="1"/>
              </p:cNvSpPr>
              <p:nvPr/>
            </p:nvSpPr>
            <p:spPr bwMode="auto">
              <a:xfrm>
                <a:off x="1177" y="1612"/>
                <a:ext cx="41" cy="40"/>
              </a:xfrm>
              <a:prstGeom prst="ellipse">
                <a:avLst/>
              </a:prstGeom>
              <a:solidFill>
                <a:schemeClr val="tx1"/>
              </a:solidFill>
              <a:ln w="12700">
                <a:solidFill>
                  <a:schemeClr val="tx1"/>
                </a:solidFill>
                <a:round/>
                <a:headEnd/>
                <a:tailEnd/>
              </a:ln>
            </p:spPr>
            <p:txBody>
              <a:bodyPr wrap="none" anchor="ctr"/>
              <a:lstStyle/>
              <a:p>
                <a:endParaRPr lang="en-US"/>
              </a:p>
            </p:txBody>
          </p:sp>
        </p:grpSp>
        <p:sp>
          <p:nvSpPr>
            <p:cNvPr id="19465" name="Rectangle 10"/>
            <p:cNvSpPr>
              <a:spLocks noChangeArrowheads="1"/>
            </p:cNvSpPr>
            <p:nvPr/>
          </p:nvSpPr>
          <p:spPr bwMode="auto">
            <a:xfrm>
              <a:off x="2603500" y="4470400"/>
              <a:ext cx="1879600" cy="279400"/>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9466" name="Freeform 11"/>
            <p:cNvSpPr>
              <a:spLocks/>
            </p:cNvSpPr>
            <p:nvPr/>
          </p:nvSpPr>
          <p:spPr bwMode="auto">
            <a:xfrm>
              <a:off x="3657600" y="4076700"/>
              <a:ext cx="839788" cy="153988"/>
            </a:xfrm>
            <a:custGeom>
              <a:avLst/>
              <a:gdLst>
                <a:gd name="T0" fmla="*/ 0 w 529"/>
                <a:gd name="T1" fmla="*/ 96 h 97"/>
                <a:gd name="T2" fmla="*/ 48 w 529"/>
                <a:gd name="T3" fmla="*/ 48 h 97"/>
                <a:gd name="T4" fmla="*/ 240 w 529"/>
                <a:gd name="T5" fmla="*/ 48 h 97"/>
                <a:gd name="T6" fmla="*/ 288 w 529"/>
                <a:gd name="T7" fmla="*/ 0 h 97"/>
                <a:gd name="T8" fmla="*/ 336 w 529"/>
                <a:gd name="T9" fmla="*/ 48 h 97"/>
                <a:gd name="T10" fmla="*/ 480 w 529"/>
                <a:gd name="T11" fmla="*/ 48 h 97"/>
                <a:gd name="T12" fmla="*/ 528 w 529"/>
                <a:gd name="T13" fmla="*/ 96 h 97"/>
                <a:gd name="T14" fmla="*/ 0 60000 65536"/>
                <a:gd name="T15" fmla="*/ 0 60000 65536"/>
                <a:gd name="T16" fmla="*/ 0 60000 65536"/>
                <a:gd name="T17" fmla="*/ 0 60000 65536"/>
                <a:gd name="T18" fmla="*/ 0 60000 65536"/>
                <a:gd name="T19" fmla="*/ 0 60000 65536"/>
                <a:gd name="T20" fmla="*/ 0 60000 65536"/>
                <a:gd name="T21" fmla="*/ 0 w 529"/>
                <a:gd name="T22" fmla="*/ 0 h 97"/>
                <a:gd name="T23" fmla="*/ 529 w 529"/>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97">
                  <a:moveTo>
                    <a:pt x="0" y="96"/>
                  </a:moveTo>
                  <a:lnTo>
                    <a:pt x="48" y="48"/>
                  </a:lnTo>
                  <a:lnTo>
                    <a:pt x="240" y="48"/>
                  </a:lnTo>
                  <a:lnTo>
                    <a:pt x="288" y="0"/>
                  </a:lnTo>
                  <a:lnTo>
                    <a:pt x="336" y="48"/>
                  </a:lnTo>
                  <a:lnTo>
                    <a:pt x="480" y="48"/>
                  </a:lnTo>
                  <a:lnTo>
                    <a:pt x="528" y="96"/>
                  </a:lnTo>
                </a:path>
              </a:pathLst>
            </a:custGeom>
            <a:noFill/>
            <a:ln w="12700" cap="rnd">
              <a:solidFill>
                <a:schemeClr val="tx1"/>
              </a:solidFill>
              <a:round/>
              <a:headEnd/>
              <a:tailEnd/>
            </a:ln>
          </p:spPr>
          <p:txBody>
            <a:bodyPr/>
            <a:lstStyle/>
            <a:p>
              <a:endParaRPr lang="en-US"/>
            </a:p>
          </p:txBody>
        </p:sp>
        <p:sp>
          <p:nvSpPr>
            <p:cNvPr id="19467" name="Freeform 12"/>
            <p:cNvSpPr>
              <a:spLocks/>
            </p:cNvSpPr>
            <p:nvPr/>
          </p:nvSpPr>
          <p:spPr bwMode="auto">
            <a:xfrm>
              <a:off x="2590800" y="4229100"/>
              <a:ext cx="1906588" cy="153988"/>
            </a:xfrm>
            <a:custGeom>
              <a:avLst/>
              <a:gdLst>
                <a:gd name="T0" fmla="*/ 0 w 1201"/>
                <a:gd name="T1" fmla="*/ 96 h 97"/>
                <a:gd name="T2" fmla="*/ 48 w 1201"/>
                <a:gd name="T3" fmla="*/ 48 h 97"/>
                <a:gd name="T4" fmla="*/ 240 w 1201"/>
                <a:gd name="T5" fmla="*/ 48 h 97"/>
                <a:gd name="T6" fmla="*/ 288 w 1201"/>
                <a:gd name="T7" fmla="*/ 0 h 97"/>
                <a:gd name="T8" fmla="*/ 336 w 1201"/>
                <a:gd name="T9" fmla="*/ 48 h 97"/>
                <a:gd name="T10" fmla="*/ 1152 w 1201"/>
                <a:gd name="T11" fmla="*/ 48 h 97"/>
                <a:gd name="T12" fmla="*/ 1200 w 1201"/>
                <a:gd name="T13" fmla="*/ 96 h 97"/>
                <a:gd name="T14" fmla="*/ 0 60000 65536"/>
                <a:gd name="T15" fmla="*/ 0 60000 65536"/>
                <a:gd name="T16" fmla="*/ 0 60000 65536"/>
                <a:gd name="T17" fmla="*/ 0 60000 65536"/>
                <a:gd name="T18" fmla="*/ 0 60000 65536"/>
                <a:gd name="T19" fmla="*/ 0 60000 65536"/>
                <a:gd name="T20" fmla="*/ 0 60000 65536"/>
                <a:gd name="T21" fmla="*/ 0 w 1201"/>
                <a:gd name="T22" fmla="*/ 0 h 97"/>
                <a:gd name="T23" fmla="*/ 1201 w 1201"/>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1" h="97">
                  <a:moveTo>
                    <a:pt x="0" y="96"/>
                  </a:moveTo>
                  <a:lnTo>
                    <a:pt x="48" y="48"/>
                  </a:lnTo>
                  <a:lnTo>
                    <a:pt x="240" y="48"/>
                  </a:lnTo>
                  <a:lnTo>
                    <a:pt x="288" y="0"/>
                  </a:lnTo>
                  <a:lnTo>
                    <a:pt x="336" y="48"/>
                  </a:lnTo>
                  <a:lnTo>
                    <a:pt x="1152" y="48"/>
                  </a:lnTo>
                  <a:lnTo>
                    <a:pt x="1200" y="96"/>
                  </a:lnTo>
                </a:path>
              </a:pathLst>
            </a:custGeom>
            <a:noFill/>
            <a:ln w="12700" cap="rnd">
              <a:solidFill>
                <a:schemeClr val="tx1"/>
              </a:solidFill>
              <a:round/>
              <a:headEnd/>
              <a:tailEnd/>
            </a:ln>
          </p:spPr>
          <p:txBody>
            <a:bodyPr/>
            <a:lstStyle/>
            <a:p>
              <a:endParaRPr lang="en-US"/>
            </a:p>
          </p:txBody>
        </p:sp>
        <p:sp>
          <p:nvSpPr>
            <p:cNvPr id="19468" name="Line 13"/>
            <p:cNvSpPr>
              <a:spLocks noChangeShapeType="1"/>
            </p:cNvSpPr>
            <p:nvPr/>
          </p:nvSpPr>
          <p:spPr bwMode="auto">
            <a:xfrm>
              <a:off x="3657600" y="4470400"/>
              <a:ext cx="0" cy="279400"/>
            </a:xfrm>
            <a:prstGeom prst="line">
              <a:avLst/>
            </a:prstGeom>
            <a:noFill/>
            <a:ln w="25400">
              <a:solidFill>
                <a:schemeClr val="tx1"/>
              </a:solidFill>
              <a:round/>
              <a:headEnd/>
              <a:tailEnd/>
            </a:ln>
          </p:spPr>
          <p:txBody>
            <a:bodyPr wrap="none" anchor="ctr"/>
            <a:lstStyle/>
            <a:p>
              <a:endParaRPr lang="en-US"/>
            </a:p>
          </p:txBody>
        </p:sp>
        <p:sp>
          <p:nvSpPr>
            <p:cNvPr id="19469" name="Rectangle 14"/>
            <p:cNvSpPr>
              <a:spLocks noChangeArrowheads="1"/>
            </p:cNvSpPr>
            <p:nvPr/>
          </p:nvSpPr>
          <p:spPr bwMode="auto">
            <a:xfrm>
              <a:off x="3300413" y="3694113"/>
              <a:ext cx="511175" cy="393700"/>
            </a:xfrm>
            <a:prstGeom prst="rect">
              <a:avLst/>
            </a:prstGeom>
            <a:noFill/>
            <a:ln w="12700">
              <a:noFill/>
              <a:miter lim="800000"/>
              <a:headEnd/>
              <a:tailEnd/>
            </a:ln>
          </p:spPr>
          <p:txBody>
            <a:bodyPr wrap="none" lIns="90488" tIns="44450" rIns="90488" bIns="44450">
              <a:spAutoFit/>
            </a:bodyPr>
            <a:lstStyle/>
            <a:p>
              <a:pPr eaLnBrk="0" hangingPunct="0"/>
              <a:r>
                <a:rPr lang="en-US"/>
                <a:t>PC</a:t>
              </a:r>
            </a:p>
          </p:txBody>
        </p:sp>
        <p:sp>
          <p:nvSpPr>
            <p:cNvPr id="19470" name="Freeform 15"/>
            <p:cNvSpPr>
              <a:spLocks/>
            </p:cNvSpPr>
            <p:nvPr/>
          </p:nvSpPr>
          <p:spPr bwMode="auto">
            <a:xfrm>
              <a:off x="2286000" y="2476500"/>
              <a:ext cx="763588" cy="1677988"/>
            </a:xfrm>
            <a:custGeom>
              <a:avLst/>
              <a:gdLst>
                <a:gd name="T0" fmla="*/ 480 w 481"/>
                <a:gd name="T1" fmla="*/ 1056 h 1057"/>
                <a:gd name="T2" fmla="*/ 480 w 481"/>
                <a:gd name="T3" fmla="*/ 0 h 1057"/>
                <a:gd name="T4" fmla="*/ 0 w 481"/>
                <a:gd name="T5" fmla="*/ 0 h 1057"/>
                <a:gd name="T6" fmla="*/ 0 60000 65536"/>
                <a:gd name="T7" fmla="*/ 0 60000 65536"/>
                <a:gd name="T8" fmla="*/ 0 60000 65536"/>
                <a:gd name="T9" fmla="*/ 0 w 481"/>
                <a:gd name="T10" fmla="*/ 0 h 1057"/>
                <a:gd name="T11" fmla="*/ 481 w 481"/>
                <a:gd name="T12" fmla="*/ 1057 h 1057"/>
              </a:gdLst>
              <a:ahLst/>
              <a:cxnLst>
                <a:cxn ang="T6">
                  <a:pos x="T0" y="T1"/>
                </a:cxn>
                <a:cxn ang="T7">
                  <a:pos x="T2" y="T3"/>
                </a:cxn>
                <a:cxn ang="T8">
                  <a:pos x="T4" y="T5"/>
                </a:cxn>
              </a:cxnLst>
              <a:rect l="T9" t="T10" r="T11" b="T12"/>
              <a:pathLst>
                <a:path w="481" h="1057">
                  <a:moveTo>
                    <a:pt x="480" y="1056"/>
                  </a:moveTo>
                  <a:lnTo>
                    <a:pt x="480" y="0"/>
                  </a:lnTo>
                  <a:lnTo>
                    <a:pt x="0" y="0"/>
                  </a:lnTo>
                </a:path>
              </a:pathLst>
            </a:custGeom>
            <a:noFill/>
            <a:ln w="25400" cap="rnd">
              <a:solidFill>
                <a:schemeClr val="tx1"/>
              </a:solidFill>
              <a:round/>
              <a:headEnd/>
              <a:tailEnd type="triangle" w="med" len="med"/>
            </a:ln>
          </p:spPr>
          <p:txBody>
            <a:bodyPr/>
            <a:lstStyle/>
            <a:p>
              <a:endParaRPr lang="en-US"/>
            </a:p>
          </p:txBody>
        </p:sp>
        <p:sp>
          <p:nvSpPr>
            <p:cNvPr id="19471" name="Freeform 16"/>
            <p:cNvSpPr>
              <a:spLocks/>
            </p:cNvSpPr>
            <p:nvPr/>
          </p:nvSpPr>
          <p:spPr bwMode="auto">
            <a:xfrm>
              <a:off x="4114800" y="2489200"/>
              <a:ext cx="611188" cy="1512888"/>
            </a:xfrm>
            <a:custGeom>
              <a:avLst/>
              <a:gdLst>
                <a:gd name="T0" fmla="*/ 0 w 385"/>
                <a:gd name="T1" fmla="*/ 1152 h 1153"/>
                <a:gd name="T2" fmla="*/ 0 w 385"/>
                <a:gd name="T3" fmla="*/ 0 h 1153"/>
                <a:gd name="T4" fmla="*/ 384 w 385"/>
                <a:gd name="T5" fmla="*/ 0 h 1153"/>
                <a:gd name="T6" fmla="*/ 0 60000 65536"/>
                <a:gd name="T7" fmla="*/ 0 60000 65536"/>
                <a:gd name="T8" fmla="*/ 0 60000 65536"/>
                <a:gd name="T9" fmla="*/ 0 w 385"/>
                <a:gd name="T10" fmla="*/ 0 h 1153"/>
                <a:gd name="T11" fmla="*/ 385 w 385"/>
                <a:gd name="T12" fmla="*/ 1153 h 1153"/>
              </a:gdLst>
              <a:ahLst/>
              <a:cxnLst>
                <a:cxn ang="T6">
                  <a:pos x="T0" y="T1"/>
                </a:cxn>
                <a:cxn ang="T7">
                  <a:pos x="T2" y="T3"/>
                </a:cxn>
                <a:cxn ang="T8">
                  <a:pos x="T4" y="T5"/>
                </a:cxn>
              </a:cxnLst>
              <a:rect l="T9" t="T10" r="T11" b="T12"/>
              <a:pathLst>
                <a:path w="385" h="1153">
                  <a:moveTo>
                    <a:pt x="0" y="1152"/>
                  </a:moveTo>
                  <a:lnTo>
                    <a:pt x="0" y="0"/>
                  </a:lnTo>
                  <a:lnTo>
                    <a:pt x="384" y="0"/>
                  </a:lnTo>
                </a:path>
              </a:pathLst>
            </a:custGeom>
            <a:noFill/>
            <a:ln w="25400" cap="rnd">
              <a:solidFill>
                <a:schemeClr val="tx1"/>
              </a:solidFill>
              <a:round/>
              <a:headEnd/>
              <a:tailEnd type="triangle" w="med" len="med"/>
            </a:ln>
          </p:spPr>
          <p:txBody>
            <a:bodyPr/>
            <a:lstStyle/>
            <a:p>
              <a:endParaRPr lang="en-US"/>
            </a:p>
          </p:txBody>
        </p:sp>
        <p:sp>
          <p:nvSpPr>
            <p:cNvPr id="19472" name="Rectangle 17"/>
            <p:cNvSpPr>
              <a:spLocks noChangeArrowheads="1"/>
            </p:cNvSpPr>
            <p:nvPr/>
          </p:nvSpPr>
          <p:spPr bwMode="auto">
            <a:xfrm>
              <a:off x="7089775" y="1903413"/>
              <a:ext cx="1633538" cy="1308100"/>
            </a:xfrm>
            <a:prstGeom prst="rect">
              <a:avLst/>
            </a:prstGeom>
            <a:noFill/>
            <a:ln w="12700">
              <a:noFill/>
              <a:miter lim="800000"/>
              <a:headEnd/>
              <a:tailEnd/>
            </a:ln>
          </p:spPr>
          <p:txBody>
            <a:bodyPr wrap="none" lIns="90488" tIns="44450" rIns="90488" bIns="44450">
              <a:spAutoFit/>
            </a:bodyPr>
            <a:lstStyle/>
            <a:p>
              <a:pPr eaLnBrk="0" hangingPunct="0"/>
              <a:r>
                <a:rPr lang="en-US"/>
                <a:t>Branch </a:t>
              </a:r>
            </a:p>
            <a:p>
              <a:pPr eaLnBrk="0" hangingPunct="0"/>
              <a:r>
                <a:rPr lang="en-US"/>
                <a:t>Target </a:t>
              </a:r>
            </a:p>
            <a:p>
              <a:pPr eaLnBrk="0" hangingPunct="0"/>
              <a:r>
                <a:rPr lang="en-US"/>
                <a:t>Buffer </a:t>
              </a:r>
            </a:p>
            <a:p>
              <a:pPr eaLnBrk="0" hangingPunct="0"/>
              <a:r>
                <a:rPr lang="en-US"/>
                <a:t>(2</a:t>
              </a:r>
              <a:r>
                <a:rPr lang="en-US" baseline="30000"/>
                <a:t>k</a:t>
              </a:r>
              <a:r>
                <a:rPr lang="en-US"/>
                <a:t> entries)</a:t>
              </a:r>
            </a:p>
          </p:txBody>
        </p:sp>
        <p:sp>
          <p:nvSpPr>
            <p:cNvPr id="19473" name="Line 18"/>
            <p:cNvSpPr>
              <a:spLocks noChangeShapeType="1"/>
            </p:cNvSpPr>
            <p:nvPr/>
          </p:nvSpPr>
          <p:spPr bwMode="auto">
            <a:xfrm flipH="1">
              <a:off x="4032250" y="3168650"/>
              <a:ext cx="165100" cy="63500"/>
            </a:xfrm>
            <a:prstGeom prst="line">
              <a:avLst/>
            </a:prstGeom>
            <a:noFill/>
            <a:ln w="12700">
              <a:solidFill>
                <a:schemeClr val="tx1"/>
              </a:solidFill>
              <a:round/>
              <a:headEnd/>
              <a:tailEnd/>
            </a:ln>
          </p:spPr>
          <p:txBody>
            <a:bodyPr wrap="none" anchor="ctr"/>
            <a:lstStyle/>
            <a:p>
              <a:endParaRPr lang="en-US"/>
            </a:p>
          </p:txBody>
        </p:sp>
        <p:sp>
          <p:nvSpPr>
            <p:cNvPr id="19474" name="Rectangle 19"/>
            <p:cNvSpPr>
              <a:spLocks noChangeArrowheads="1"/>
            </p:cNvSpPr>
            <p:nvPr/>
          </p:nvSpPr>
          <p:spPr bwMode="auto">
            <a:xfrm>
              <a:off x="4164013" y="3028950"/>
              <a:ext cx="331787" cy="393700"/>
            </a:xfrm>
            <a:prstGeom prst="rect">
              <a:avLst/>
            </a:prstGeom>
            <a:noFill/>
            <a:ln w="12700">
              <a:noFill/>
              <a:miter lim="800000"/>
              <a:headEnd/>
              <a:tailEnd/>
            </a:ln>
          </p:spPr>
          <p:txBody>
            <a:bodyPr wrap="none" lIns="90488" tIns="44450" rIns="90488" bIns="44450">
              <a:spAutoFit/>
            </a:bodyPr>
            <a:lstStyle/>
            <a:p>
              <a:pPr eaLnBrk="0" hangingPunct="0"/>
              <a:r>
                <a:rPr lang="en-US"/>
                <a:t>k</a:t>
              </a:r>
            </a:p>
          </p:txBody>
        </p:sp>
        <p:grpSp>
          <p:nvGrpSpPr>
            <p:cNvPr id="4" name="Group 20"/>
            <p:cNvGrpSpPr>
              <a:grpSpLocks/>
            </p:cNvGrpSpPr>
            <p:nvPr/>
          </p:nvGrpSpPr>
          <p:grpSpPr bwMode="auto">
            <a:xfrm>
              <a:off x="1600200" y="1371600"/>
              <a:ext cx="687388" cy="3392488"/>
              <a:chOff x="1008" y="696"/>
              <a:chExt cx="433" cy="2305"/>
            </a:xfrm>
          </p:grpSpPr>
          <p:sp>
            <p:nvSpPr>
              <p:cNvPr id="19511" name="Line 21"/>
              <p:cNvSpPr>
                <a:spLocks noChangeShapeType="1"/>
              </p:cNvSpPr>
              <p:nvPr/>
            </p:nvSpPr>
            <p:spPr bwMode="auto">
              <a:xfrm>
                <a:off x="1012" y="841"/>
                <a:ext cx="424" cy="0"/>
              </a:xfrm>
              <a:prstGeom prst="line">
                <a:avLst/>
              </a:prstGeom>
              <a:noFill/>
              <a:ln w="12700">
                <a:solidFill>
                  <a:schemeClr val="tx1"/>
                </a:solidFill>
                <a:round/>
                <a:headEnd/>
                <a:tailEnd/>
              </a:ln>
            </p:spPr>
            <p:txBody>
              <a:bodyPr wrap="none" anchor="ctr"/>
              <a:lstStyle/>
              <a:p>
                <a:endParaRPr lang="en-US"/>
              </a:p>
            </p:txBody>
          </p:sp>
          <p:sp>
            <p:nvSpPr>
              <p:cNvPr id="19512" name="Line 22"/>
              <p:cNvSpPr>
                <a:spLocks noChangeShapeType="1"/>
              </p:cNvSpPr>
              <p:nvPr/>
            </p:nvSpPr>
            <p:spPr bwMode="auto">
              <a:xfrm>
                <a:off x="1012" y="985"/>
                <a:ext cx="424" cy="0"/>
              </a:xfrm>
              <a:prstGeom prst="line">
                <a:avLst/>
              </a:prstGeom>
              <a:noFill/>
              <a:ln w="12700">
                <a:solidFill>
                  <a:schemeClr val="tx1"/>
                </a:solidFill>
                <a:round/>
                <a:headEnd/>
                <a:tailEnd/>
              </a:ln>
            </p:spPr>
            <p:txBody>
              <a:bodyPr wrap="none" anchor="ctr"/>
              <a:lstStyle/>
              <a:p>
                <a:endParaRPr lang="en-US"/>
              </a:p>
            </p:txBody>
          </p:sp>
          <p:sp>
            <p:nvSpPr>
              <p:cNvPr id="19513" name="Line 23"/>
              <p:cNvSpPr>
                <a:spLocks noChangeShapeType="1"/>
              </p:cNvSpPr>
              <p:nvPr/>
            </p:nvSpPr>
            <p:spPr bwMode="auto">
              <a:xfrm>
                <a:off x="1012" y="1129"/>
                <a:ext cx="424" cy="0"/>
              </a:xfrm>
              <a:prstGeom prst="line">
                <a:avLst/>
              </a:prstGeom>
              <a:noFill/>
              <a:ln w="12700">
                <a:solidFill>
                  <a:schemeClr val="tx1"/>
                </a:solidFill>
                <a:round/>
                <a:headEnd/>
                <a:tailEnd/>
              </a:ln>
            </p:spPr>
            <p:txBody>
              <a:bodyPr wrap="none" anchor="ctr"/>
              <a:lstStyle/>
              <a:p>
                <a:endParaRPr lang="en-US"/>
              </a:p>
            </p:txBody>
          </p:sp>
          <p:sp>
            <p:nvSpPr>
              <p:cNvPr id="19514" name="Line 24"/>
              <p:cNvSpPr>
                <a:spLocks noChangeShapeType="1"/>
              </p:cNvSpPr>
              <p:nvPr/>
            </p:nvSpPr>
            <p:spPr bwMode="auto">
              <a:xfrm>
                <a:off x="1012" y="1273"/>
                <a:ext cx="424" cy="0"/>
              </a:xfrm>
              <a:prstGeom prst="line">
                <a:avLst/>
              </a:prstGeom>
              <a:noFill/>
              <a:ln w="12700">
                <a:solidFill>
                  <a:schemeClr val="tx1"/>
                </a:solidFill>
                <a:round/>
                <a:headEnd/>
                <a:tailEnd/>
              </a:ln>
            </p:spPr>
            <p:txBody>
              <a:bodyPr wrap="none" anchor="ctr"/>
              <a:lstStyle/>
              <a:p>
                <a:endParaRPr lang="en-US"/>
              </a:p>
            </p:txBody>
          </p:sp>
          <p:grpSp>
            <p:nvGrpSpPr>
              <p:cNvPr id="5" name="Group 25"/>
              <p:cNvGrpSpPr>
                <a:grpSpLocks/>
              </p:cNvGrpSpPr>
              <p:nvPr/>
            </p:nvGrpSpPr>
            <p:grpSpPr bwMode="auto">
              <a:xfrm>
                <a:off x="1012" y="1705"/>
                <a:ext cx="424" cy="287"/>
                <a:chOff x="1012" y="1705"/>
                <a:chExt cx="424" cy="287"/>
              </a:xfrm>
            </p:grpSpPr>
            <p:sp>
              <p:nvSpPr>
                <p:cNvPr id="19526" name="Line 26"/>
                <p:cNvSpPr>
                  <a:spLocks noChangeShapeType="1"/>
                </p:cNvSpPr>
                <p:nvPr/>
              </p:nvSpPr>
              <p:spPr bwMode="auto">
                <a:xfrm>
                  <a:off x="1012" y="1705"/>
                  <a:ext cx="424" cy="0"/>
                </a:xfrm>
                <a:prstGeom prst="line">
                  <a:avLst/>
                </a:prstGeom>
                <a:noFill/>
                <a:ln w="12700">
                  <a:solidFill>
                    <a:schemeClr val="tx1"/>
                  </a:solidFill>
                  <a:round/>
                  <a:headEnd/>
                  <a:tailEnd/>
                </a:ln>
              </p:spPr>
              <p:txBody>
                <a:bodyPr wrap="none" anchor="ctr"/>
                <a:lstStyle/>
                <a:p>
                  <a:endParaRPr lang="en-US"/>
                </a:p>
              </p:txBody>
            </p:sp>
            <p:sp>
              <p:nvSpPr>
                <p:cNvPr id="19527" name="Line 27"/>
                <p:cNvSpPr>
                  <a:spLocks noChangeShapeType="1"/>
                </p:cNvSpPr>
                <p:nvPr/>
              </p:nvSpPr>
              <p:spPr bwMode="auto">
                <a:xfrm>
                  <a:off x="1012" y="1848"/>
                  <a:ext cx="424" cy="0"/>
                </a:xfrm>
                <a:prstGeom prst="line">
                  <a:avLst/>
                </a:prstGeom>
                <a:noFill/>
                <a:ln w="12700">
                  <a:solidFill>
                    <a:schemeClr val="tx1"/>
                  </a:solidFill>
                  <a:round/>
                  <a:headEnd/>
                  <a:tailEnd/>
                </a:ln>
              </p:spPr>
              <p:txBody>
                <a:bodyPr wrap="none" anchor="ctr"/>
                <a:lstStyle/>
                <a:p>
                  <a:endParaRPr lang="en-US"/>
                </a:p>
              </p:txBody>
            </p:sp>
            <p:sp>
              <p:nvSpPr>
                <p:cNvPr id="19528" name="Line 28"/>
                <p:cNvSpPr>
                  <a:spLocks noChangeShapeType="1"/>
                </p:cNvSpPr>
                <p:nvPr/>
              </p:nvSpPr>
              <p:spPr bwMode="auto">
                <a:xfrm>
                  <a:off x="1012" y="1992"/>
                  <a:ext cx="424" cy="0"/>
                </a:xfrm>
                <a:prstGeom prst="line">
                  <a:avLst/>
                </a:prstGeom>
                <a:noFill/>
                <a:ln w="12700">
                  <a:solidFill>
                    <a:schemeClr val="tx1"/>
                  </a:solidFill>
                  <a:round/>
                  <a:headEnd/>
                  <a:tailEnd/>
                </a:ln>
              </p:spPr>
              <p:txBody>
                <a:bodyPr wrap="none" anchor="ctr"/>
                <a:lstStyle/>
                <a:p>
                  <a:endParaRPr lang="en-US"/>
                </a:p>
              </p:txBody>
            </p:sp>
          </p:grpSp>
          <p:sp>
            <p:nvSpPr>
              <p:cNvPr id="19516" name="Rectangle 29"/>
              <p:cNvSpPr>
                <a:spLocks noChangeArrowheads="1"/>
              </p:cNvSpPr>
              <p:nvPr/>
            </p:nvSpPr>
            <p:spPr bwMode="auto">
              <a:xfrm>
                <a:off x="1128" y="696"/>
                <a:ext cx="219" cy="212"/>
              </a:xfrm>
              <a:prstGeom prst="rect">
                <a:avLst/>
              </a:prstGeom>
              <a:noFill/>
              <a:ln w="12700">
                <a:noFill/>
                <a:miter lim="800000"/>
                <a:headEnd/>
                <a:tailEnd/>
              </a:ln>
            </p:spPr>
            <p:txBody>
              <a:bodyPr wrap="none" anchor="ctr"/>
              <a:lstStyle/>
              <a:p>
                <a:endParaRPr lang="en-US"/>
              </a:p>
            </p:txBody>
          </p:sp>
          <p:grpSp>
            <p:nvGrpSpPr>
              <p:cNvPr id="6" name="Group 30"/>
              <p:cNvGrpSpPr>
                <a:grpSpLocks/>
              </p:cNvGrpSpPr>
              <p:nvPr/>
            </p:nvGrpSpPr>
            <p:grpSpPr bwMode="auto">
              <a:xfrm>
                <a:off x="1012" y="2136"/>
                <a:ext cx="424" cy="288"/>
                <a:chOff x="1012" y="2136"/>
                <a:chExt cx="424" cy="288"/>
              </a:xfrm>
            </p:grpSpPr>
            <p:sp>
              <p:nvSpPr>
                <p:cNvPr id="19523" name="Line 31"/>
                <p:cNvSpPr>
                  <a:spLocks noChangeShapeType="1"/>
                </p:cNvSpPr>
                <p:nvPr/>
              </p:nvSpPr>
              <p:spPr bwMode="auto">
                <a:xfrm>
                  <a:off x="1012" y="2136"/>
                  <a:ext cx="424" cy="0"/>
                </a:xfrm>
                <a:prstGeom prst="line">
                  <a:avLst/>
                </a:prstGeom>
                <a:noFill/>
                <a:ln w="12700">
                  <a:solidFill>
                    <a:schemeClr val="tx1"/>
                  </a:solidFill>
                  <a:round/>
                  <a:headEnd/>
                  <a:tailEnd/>
                </a:ln>
              </p:spPr>
              <p:txBody>
                <a:bodyPr wrap="none" anchor="ctr"/>
                <a:lstStyle/>
                <a:p>
                  <a:endParaRPr lang="en-US"/>
                </a:p>
              </p:txBody>
            </p:sp>
            <p:sp>
              <p:nvSpPr>
                <p:cNvPr id="19524" name="Line 32"/>
                <p:cNvSpPr>
                  <a:spLocks noChangeShapeType="1"/>
                </p:cNvSpPr>
                <p:nvPr/>
              </p:nvSpPr>
              <p:spPr bwMode="auto">
                <a:xfrm>
                  <a:off x="1012" y="2280"/>
                  <a:ext cx="424" cy="0"/>
                </a:xfrm>
                <a:prstGeom prst="line">
                  <a:avLst/>
                </a:prstGeom>
                <a:noFill/>
                <a:ln w="12700">
                  <a:solidFill>
                    <a:schemeClr val="tx1"/>
                  </a:solidFill>
                  <a:round/>
                  <a:headEnd/>
                  <a:tailEnd/>
                </a:ln>
              </p:spPr>
              <p:txBody>
                <a:bodyPr wrap="none" anchor="ctr"/>
                <a:lstStyle/>
                <a:p>
                  <a:endParaRPr lang="en-US"/>
                </a:p>
              </p:txBody>
            </p:sp>
            <p:sp>
              <p:nvSpPr>
                <p:cNvPr id="19525" name="Line 33"/>
                <p:cNvSpPr>
                  <a:spLocks noChangeShapeType="1"/>
                </p:cNvSpPr>
                <p:nvPr/>
              </p:nvSpPr>
              <p:spPr bwMode="auto">
                <a:xfrm>
                  <a:off x="1012" y="2424"/>
                  <a:ext cx="424" cy="0"/>
                </a:xfrm>
                <a:prstGeom prst="line">
                  <a:avLst/>
                </a:prstGeom>
                <a:noFill/>
                <a:ln w="12700">
                  <a:solidFill>
                    <a:schemeClr val="tx1"/>
                  </a:solidFill>
                  <a:round/>
                  <a:headEnd/>
                  <a:tailEnd/>
                </a:ln>
              </p:spPr>
              <p:txBody>
                <a:bodyPr wrap="none" anchor="ctr"/>
                <a:lstStyle/>
                <a:p>
                  <a:endParaRPr lang="en-US"/>
                </a:p>
              </p:txBody>
            </p:sp>
          </p:grpSp>
          <p:grpSp>
            <p:nvGrpSpPr>
              <p:cNvPr id="7" name="Group 34"/>
              <p:cNvGrpSpPr>
                <a:grpSpLocks/>
              </p:cNvGrpSpPr>
              <p:nvPr/>
            </p:nvGrpSpPr>
            <p:grpSpPr bwMode="auto">
              <a:xfrm>
                <a:off x="1012" y="2568"/>
                <a:ext cx="424" cy="288"/>
                <a:chOff x="1012" y="2568"/>
                <a:chExt cx="424" cy="288"/>
              </a:xfrm>
            </p:grpSpPr>
            <p:sp>
              <p:nvSpPr>
                <p:cNvPr id="19520" name="Line 35"/>
                <p:cNvSpPr>
                  <a:spLocks noChangeShapeType="1"/>
                </p:cNvSpPr>
                <p:nvPr/>
              </p:nvSpPr>
              <p:spPr bwMode="auto">
                <a:xfrm>
                  <a:off x="1012" y="2568"/>
                  <a:ext cx="424" cy="0"/>
                </a:xfrm>
                <a:prstGeom prst="line">
                  <a:avLst/>
                </a:prstGeom>
                <a:noFill/>
                <a:ln w="12700">
                  <a:solidFill>
                    <a:schemeClr val="tx1"/>
                  </a:solidFill>
                  <a:round/>
                  <a:headEnd/>
                  <a:tailEnd/>
                </a:ln>
              </p:spPr>
              <p:txBody>
                <a:bodyPr wrap="none" anchor="ctr"/>
                <a:lstStyle/>
                <a:p>
                  <a:endParaRPr lang="en-US"/>
                </a:p>
              </p:txBody>
            </p:sp>
            <p:sp>
              <p:nvSpPr>
                <p:cNvPr id="19521" name="Line 36"/>
                <p:cNvSpPr>
                  <a:spLocks noChangeShapeType="1"/>
                </p:cNvSpPr>
                <p:nvPr/>
              </p:nvSpPr>
              <p:spPr bwMode="auto">
                <a:xfrm>
                  <a:off x="1012" y="2712"/>
                  <a:ext cx="424" cy="0"/>
                </a:xfrm>
                <a:prstGeom prst="line">
                  <a:avLst/>
                </a:prstGeom>
                <a:noFill/>
                <a:ln w="12700">
                  <a:solidFill>
                    <a:schemeClr val="tx1"/>
                  </a:solidFill>
                  <a:round/>
                  <a:headEnd/>
                  <a:tailEnd/>
                </a:ln>
              </p:spPr>
              <p:txBody>
                <a:bodyPr wrap="none" anchor="ctr"/>
                <a:lstStyle/>
                <a:p>
                  <a:endParaRPr lang="en-US"/>
                </a:p>
              </p:txBody>
            </p:sp>
            <p:sp>
              <p:nvSpPr>
                <p:cNvPr id="19522" name="Line 37"/>
                <p:cNvSpPr>
                  <a:spLocks noChangeShapeType="1"/>
                </p:cNvSpPr>
                <p:nvPr/>
              </p:nvSpPr>
              <p:spPr bwMode="auto">
                <a:xfrm>
                  <a:off x="1012" y="2856"/>
                  <a:ext cx="424" cy="0"/>
                </a:xfrm>
                <a:prstGeom prst="line">
                  <a:avLst/>
                </a:prstGeom>
                <a:noFill/>
                <a:ln w="12700">
                  <a:solidFill>
                    <a:schemeClr val="tx1"/>
                  </a:solidFill>
                  <a:round/>
                  <a:headEnd/>
                  <a:tailEnd/>
                </a:ln>
              </p:spPr>
              <p:txBody>
                <a:bodyPr wrap="none" anchor="ctr"/>
                <a:lstStyle/>
                <a:p>
                  <a:endParaRPr lang="en-US"/>
                </a:p>
              </p:txBody>
            </p:sp>
          </p:grpSp>
          <p:sp>
            <p:nvSpPr>
              <p:cNvPr id="19519" name="Freeform 38"/>
              <p:cNvSpPr>
                <a:spLocks/>
              </p:cNvSpPr>
              <p:nvPr/>
            </p:nvSpPr>
            <p:spPr bwMode="auto">
              <a:xfrm>
                <a:off x="1008" y="697"/>
                <a:ext cx="433" cy="2304"/>
              </a:xfrm>
              <a:custGeom>
                <a:avLst/>
                <a:gdLst>
                  <a:gd name="T0" fmla="*/ 0 w 433"/>
                  <a:gd name="T1" fmla="*/ 0 h 2304"/>
                  <a:gd name="T2" fmla="*/ 432 w 433"/>
                  <a:gd name="T3" fmla="*/ 0 h 2304"/>
                  <a:gd name="T4" fmla="*/ 432 w 433"/>
                  <a:gd name="T5" fmla="*/ 2303 h 2304"/>
                  <a:gd name="T6" fmla="*/ 0 w 433"/>
                  <a:gd name="T7" fmla="*/ 2303 h 2304"/>
                  <a:gd name="T8" fmla="*/ 0 60000 65536"/>
                  <a:gd name="T9" fmla="*/ 0 60000 65536"/>
                  <a:gd name="T10" fmla="*/ 0 60000 65536"/>
                  <a:gd name="T11" fmla="*/ 0 60000 65536"/>
                  <a:gd name="T12" fmla="*/ 0 w 433"/>
                  <a:gd name="T13" fmla="*/ 0 h 2304"/>
                  <a:gd name="T14" fmla="*/ 433 w 433"/>
                  <a:gd name="T15" fmla="*/ 2304 h 2304"/>
                </a:gdLst>
                <a:ahLst/>
                <a:cxnLst>
                  <a:cxn ang="T8">
                    <a:pos x="T0" y="T1"/>
                  </a:cxn>
                  <a:cxn ang="T9">
                    <a:pos x="T2" y="T3"/>
                  </a:cxn>
                  <a:cxn ang="T10">
                    <a:pos x="T4" y="T5"/>
                  </a:cxn>
                  <a:cxn ang="T11">
                    <a:pos x="T6" y="T7"/>
                  </a:cxn>
                </a:cxnLst>
                <a:rect l="T12" t="T13" r="T14" b="T15"/>
                <a:pathLst>
                  <a:path w="433" h="2304">
                    <a:moveTo>
                      <a:pt x="0" y="0"/>
                    </a:moveTo>
                    <a:lnTo>
                      <a:pt x="432" y="0"/>
                    </a:lnTo>
                    <a:lnTo>
                      <a:pt x="432" y="2303"/>
                    </a:lnTo>
                    <a:lnTo>
                      <a:pt x="0" y="2303"/>
                    </a:lnTo>
                  </a:path>
                </a:pathLst>
              </a:custGeom>
              <a:noFill/>
              <a:ln w="25400" cap="rnd">
                <a:solidFill>
                  <a:schemeClr val="tx1"/>
                </a:solidFill>
                <a:round/>
                <a:headEnd/>
                <a:tailEnd/>
              </a:ln>
            </p:spPr>
            <p:txBody>
              <a:bodyPr/>
              <a:lstStyle/>
              <a:p>
                <a:endParaRPr lang="en-US"/>
              </a:p>
            </p:txBody>
          </p:sp>
        </p:grpSp>
        <p:grpSp>
          <p:nvGrpSpPr>
            <p:cNvPr id="8" name="Group 39"/>
            <p:cNvGrpSpPr>
              <a:grpSpLocks/>
            </p:cNvGrpSpPr>
            <p:nvPr/>
          </p:nvGrpSpPr>
          <p:grpSpPr bwMode="auto">
            <a:xfrm>
              <a:off x="6496050" y="1358900"/>
              <a:ext cx="520700" cy="2260600"/>
              <a:chOff x="4092" y="688"/>
              <a:chExt cx="328" cy="1424"/>
            </a:xfrm>
          </p:grpSpPr>
          <p:sp>
            <p:nvSpPr>
              <p:cNvPr id="19503" name="Rectangle 40"/>
              <p:cNvSpPr>
                <a:spLocks noChangeArrowheads="1"/>
              </p:cNvSpPr>
              <p:nvPr/>
            </p:nvSpPr>
            <p:spPr bwMode="auto">
              <a:xfrm>
                <a:off x="4096" y="688"/>
                <a:ext cx="320" cy="1424"/>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9504" name="Line 41"/>
              <p:cNvSpPr>
                <a:spLocks noChangeShapeType="1"/>
              </p:cNvSpPr>
              <p:nvPr/>
            </p:nvSpPr>
            <p:spPr bwMode="auto">
              <a:xfrm>
                <a:off x="4092" y="824"/>
                <a:ext cx="328" cy="0"/>
              </a:xfrm>
              <a:prstGeom prst="line">
                <a:avLst/>
              </a:prstGeom>
              <a:noFill/>
              <a:ln w="12700">
                <a:solidFill>
                  <a:schemeClr val="tx1"/>
                </a:solidFill>
                <a:round/>
                <a:headEnd/>
                <a:tailEnd/>
              </a:ln>
            </p:spPr>
            <p:txBody>
              <a:bodyPr wrap="none" anchor="ctr"/>
              <a:lstStyle/>
              <a:p>
                <a:endParaRPr lang="en-US"/>
              </a:p>
            </p:txBody>
          </p:sp>
          <p:sp>
            <p:nvSpPr>
              <p:cNvPr id="19505" name="Line 42"/>
              <p:cNvSpPr>
                <a:spLocks noChangeShapeType="1"/>
              </p:cNvSpPr>
              <p:nvPr/>
            </p:nvSpPr>
            <p:spPr bwMode="auto">
              <a:xfrm>
                <a:off x="4092" y="968"/>
                <a:ext cx="328" cy="0"/>
              </a:xfrm>
              <a:prstGeom prst="line">
                <a:avLst/>
              </a:prstGeom>
              <a:noFill/>
              <a:ln w="12700">
                <a:solidFill>
                  <a:schemeClr val="tx1"/>
                </a:solidFill>
                <a:round/>
                <a:headEnd/>
                <a:tailEnd/>
              </a:ln>
            </p:spPr>
            <p:txBody>
              <a:bodyPr wrap="none" anchor="ctr"/>
              <a:lstStyle/>
              <a:p>
                <a:endParaRPr lang="en-US"/>
              </a:p>
            </p:txBody>
          </p:sp>
          <p:sp>
            <p:nvSpPr>
              <p:cNvPr id="19506" name="Line 43"/>
              <p:cNvSpPr>
                <a:spLocks noChangeShapeType="1"/>
              </p:cNvSpPr>
              <p:nvPr/>
            </p:nvSpPr>
            <p:spPr bwMode="auto">
              <a:xfrm>
                <a:off x="4092" y="1112"/>
                <a:ext cx="328" cy="0"/>
              </a:xfrm>
              <a:prstGeom prst="line">
                <a:avLst/>
              </a:prstGeom>
              <a:noFill/>
              <a:ln w="12700">
                <a:solidFill>
                  <a:schemeClr val="tx1"/>
                </a:solidFill>
                <a:round/>
                <a:headEnd/>
                <a:tailEnd/>
              </a:ln>
            </p:spPr>
            <p:txBody>
              <a:bodyPr wrap="none" anchor="ctr"/>
              <a:lstStyle/>
              <a:p>
                <a:endParaRPr lang="en-US"/>
              </a:p>
            </p:txBody>
          </p:sp>
          <p:sp>
            <p:nvSpPr>
              <p:cNvPr id="19507" name="Line 44"/>
              <p:cNvSpPr>
                <a:spLocks noChangeShapeType="1"/>
              </p:cNvSpPr>
              <p:nvPr/>
            </p:nvSpPr>
            <p:spPr bwMode="auto">
              <a:xfrm>
                <a:off x="4092" y="1256"/>
                <a:ext cx="328" cy="0"/>
              </a:xfrm>
              <a:prstGeom prst="line">
                <a:avLst/>
              </a:prstGeom>
              <a:noFill/>
              <a:ln w="12700">
                <a:solidFill>
                  <a:schemeClr val="tx1"/>
                </a:solidFill>
                <a:round/>
                <a:headEnd/>
                <a:tailEnd/>
              </a:ln>
            </p:spPr>
            <p:txBody>
              <a:bodyPr wrap="none" anchor="ctr"/>
              <a:lstStyle/>
              <a:p>
                <a:endParaRPr lang="en-US"/>
              </a:p>
            </p:txBody>
          </p:sp>
          <p:sp>
            <p:nvSpPr>
              <p:cNvPr id="19508" name="Line 45"/>
              <p:cNvSpPr>
                <a:spLocks noChangeShapeType="1"/>
              </p:cNvSpPr>
              <p:nvPr/>
            </p:nvSpPr>
            <p:spPr bwMode="auto">
              <a:xfrm>
                <a:off x="4092" y="1688"/>
                <a:ext cx="328" cy="0"/>
              </a:xfrm>
              <a:prstGeom prst="line">
                <a:avLst/>
              </a:prstGeom>
              <a:noFill/>
              <a:ln w="12700">
                <a:solidFill>
                  <a:schemeClr val="tx1"/>
                </a:solidFill>
                <a:round/>
                <a:headEnd/>
                <a:tailEnd/>
              </a:ln>
            </p:spPr>
            <p:txBody>
              <a:bodyPr wrap="none" anchor="ctr"/>
              <a:lstStyle/>
              <a:p>
                <a:endParaRPr lang="en-US"/>
              </a:p>
            </p:txBody>
          </p:sp>
          <p:sp>
            <p:nvSpPr>
              <p:cNvPr id="19509" name="Line 46"/>
              <p:cNvSpPr>
                <a:spLocks noChangeShapeType="1"/>
              </p:cNvSpPr>
              <p:nvPr/>
            </p:nvSpPr>
            <p:spPr bwMode="auto">
              <a:xfrm>
                <a:off x="4092" y="1832"/>
                <a:ext cx="328" cy="0"/>
              </a:xfrm>
              <a:prstGeom prst="line">
                <a:avLst/>
              </a:prstGeom>
              <a:noFill/>
              <a:ln w="12700">
                <a:solidFill>
                  <a:schemeClr val="tx1"/>
                </a:solidFill>
                <a:round/>
                <a:headEnd/>
                <a:tailEnd/>
              </a:ln>
            </p:spPr>
            <p:txBody>
              <a:bodyPr wrap="none" anchor="ctr"/>
              <a:lstStyle/>
              <a:p>
                <a:endParaRPr lang="en-US"/>
              </a:p>
            </p:txBody>
          </p:sp>
          <p:sp>
            <p:nvSpPr>
              <p:cNvPr id="19510" name="Line 47"/>
              <p:cNvSpPr>
                <a:spLocks noChangeShapeType="1"/>
              </p:cNvSpPr>
              <p:nvPr/>
            </p:nvSpPr>
            <p:spPr bwMode="auto">
              <a:xfrm>
                <a:off x="4092" y="1976"/>
                <a:ext cx="328" cy="0"/>
              </a:xfrm>
              <a:prstGeom prst="line">
                <a:avLst/>
              </a:prstGeom>
              <a:noFill/>
              <a:ln w="12700">
                <a:solidFill>
                  <a:schemeClr val="tx1"/>
                </a:solidFill>
                <a:round/>
                <a:headEnd/>
                <a:tailEnd/>
              </a:ln>
            </p:spPr>
            <p:txBody>
              <a:bodyPr wrap="none" anchor="ctr"/>
              <a:lstStyle/>
              <a:p>
                <a:endParaRPr lang="en-US"/>
              </a:p>
            </p:txBody>
          </p:sp>
        </p:grpSp>
        <p:sp>
          <p:nvSpPr>
            <p:cNvPr id="19477" name="Rectangle 48"/>
            <p:cNvSpPr>
              <a:spLocks noChangeArrowheads="1"/>
            </p:cNvSpPr>
            <p:nvPr/>
          </p:nvSpPr>
          <p:spPr bwMode="auto">
            <a:xfrm>
              <a:off x="6462713" y="1311275"/>
              <a:ext cx="619125" cy="363538"/>
            </a:xfrm>
            <a:prstGeom prst="rect">
              <a:avLst/>
            </a:prstGeom>
            <a:noFill/>
            <a:ln w="12700">
              <a:noFill/>
              <a:miter lim="800000"/>
              <a:headEnd/>
              <a:tailEnd/>
            </a:ln>
          </p:spPr>
          <p:txBody>
            <a:bodyPr wrap="none" lIns="90488" tIns="44450" rIns="90488" bIns="44450">
              <a:spAutoFit/>
            </a:bodyPr>
            <a:lstStyle/>
            <a:p>
              <a:pPr eaLnBrk="0" hangingPunct="0"/>
              <a:r>
                <a:rPr lang="en-US" sz="1800"/>
                <a:t>BPb</a:t>
              </a:r>
            </a:p>
          </p:txBody>
        </p:sp>
        <p:grpSp>
          <p:nvGrpSpPr>
            <p:cNvPr id="9" name="Group 49"/>
            <p:cNvGrpSpPr>
              <a:grpSpLocks/>
            </p:cNvGrpSpPr>
            <p:nvPr/>
          </p:nvGrpSpPr>
          <p:grpSpPr bwMode="auto">
            <a:xfrm>
              <a:off x="6681788" y="2343150"/>
              <a:ext cx="65087" cy="520700"/>
              <a:chOff x="4209" y="1308"/>
              <a:chExt cx="41" cy="328"/>
            </a:xfrm>
          </p:grpSpPr>
          <p:sp>
            <p:nvSpPr>
              <p:cNvPr id="19499" name="Oval 50"/>
              <p:cNvSpPr>
                <a:spLocks noChangeArrowheads="1"/>
              </p:cNvSpPr>
              <p:nvPr/>
            </p:nvSpPr>
            <p:spPr bwMode="auto">
              <a:xfrm>
                <a:off x="4209" y="1308"/>
                <a:ext cx="41" cy="40"/>
              </a:xfrm>
              <a:prstGeom prst="ellipse">
                <a:avLst/>
              </a:prstGeom>
              <a:solidFill>
                <a:schemeClr val="tx1"/>
              </a:solidFill>
              <a:ln w="12700">
                <a:solidFill>
                  <a:schemeClr val="tx1"/>
                </a:solidFill>
                <a:round/>
                <a:headEnd/>
                <a:tailEnd/>
              </a:ln>
            </p:spPr>
            <p:txBody>
              <a:bodyPr wrap="none" anchor="ctr"/>
              <a:lstStyle/>
              <a:p>
                <a:endParaRPr lang="en-US"/>
              </a:p>
            </p:txBody>
          </p:sp>
          <p:sp>
            <p:nvSpPr>
              <p:cNvPr id="19500" name="Oval 51"/>
              <p:cNvSpPr>
                <a:spLocks noChangeArrowheads="1"/>
              </p:cNvSpPr>
              <p:nvPr/>
            </p:nvSpPr>
            <p:spPr bwMode="auto">
              <a:xfrm>
                <a:off x="4209" y="1404"/>
                <a:ext cx="41" cy="40"/>
              </a:xfrm>
              <a:prstGeom prst="ellipse">
                <a:avLst/>
              </a:prstGeom>
              <a:solidFill>
                <a:schemeClr val="tx1"/>
              </a:solidFill>
              <a:ln w="12700">
                <a:solidFill>
                  <a:schemeClr val="tx1"/>
                </a:solidFill>
                <a:round/>
                <a:headEnd/>
                <a:tailEnd/>
              </a:ln>
            </p:spPr>
            <p:txBody>
              <a:bodyPr wrap="none" anchor="ctr"/>
              <a:lstStyle/>
              <a:p>
                <a:endParaRPr lang="en-US"/>
              </a:p>
            </p:txBody>
          </p:sp>
          <p:sp>
            <p:nvSpPr>
              <p:cNvPr id="19501" name="Oval 52"/>
              <p:cNvSpPr>
                <a:spLocks noChangeArrowheads="1"/>
              </p:cNvSpPr>
              <p:nvPr/>
            </p:nvSpPr>
            <p:spPr bwMode="auto">
              <a:xfrm>
                <a:off x="4209" y="1500"/>
                <a:ext cx="41" cy="40"/>
              </a:xfrm>
              <a:prstGeom prst="ellipse">
                <a:avLst/>
              </a:prstGeom>
              <a:solidFill>
                <a:schemeClr val="tx1"/>
              </a:solidFill>
              <a:ln w="12700">
                <a:solidFill>
                  <a:schemeClr val="tx1"/>
                </a:solidFill>
                <a:round/>
                <a:headEnd/>
                <a:tailEnd/>
              </a:ln>
            </p:spPr>
            <p:txBody>
              <a:bodyPr wrap="none" anchor="ctr"/>
              <a:lstStyle/>
              <a:p>
                <a:endParaRPr lang="en-US"/>
              </a:p>
            </p:txBody>
          </p:sp>
          <p:sp>
            <p:nvSpPr>
              <p:cNvPr id="19502" name="Oval 53"/>
              <p:cNvSpPr>
                <a:spLocks noChangeArrowheads="1"/>
              </p:cNvSpPr>
              <p:nvPr/>
            </p:nvSpPr>
            <p:spPr bwMode="auto">
              <a:xfrm>
                <a:off x="4209" y="1596"/>
                <a:ext cx="41" cy="40"/>
              </a:xfrm>
              <a:prstGeom prst="ellipse">
                <a:avLst/>
              </a:prstGeom>
              <a:solidFill>
                <a:schemeClr val="tx1"/>
              </a:solidFill>
              <a:ln w="12700">
                <a:solidFill>
                  <a:schemeClr val="tx1"/>
                </a:solidFill>
                <a:round/>
                <a:headEnd/>
                <a:tailEnd/>
              </a:ln>
            </p:spPr>
            <p:txBody>
              <a:bodyPr wrap="none" anchor="ctr"/>
              <a:lstStyle/>
              <a:p>
                <a:endParaRPr lang="en-US"/>
              </a:p>
            </p:txBody>
          </p:sp>
        </p:grpSp>
        <p:grpSp>
          <p:nvGrpSpPr>
            <p:cNvPr id="10" name="Group 54"/>
            <p:cNvGrpSpPr>
              <a:grpSpLocks/>
            </p:cNvGrpSpPr>
            <p:nvPr/>
          </p:nvGrpSpPr>
          <p:grpSpPr bwMode="auto">
            <a:xfrm>
              <a:off x="4743450" y="1358900"/>
              <a:ext cx="1663700" cy="2260600"/>
              <a:chOff x="2988" y="688"/>
              <a:chExt cx="1048" cy="1424"/>
            </a:xfrm>
          </p:grpSpPr>
          <p:sp>
            <p:nvSpPr>
              <p:cNvPr id="19491" name="Rectangle 55"/>
              <p:cNvSpPr>
                <a:spLocks noChangeArrowheads="1"/>
              </p:cNvSpPr>
              <p:nvPr/>
            </p:nvSpPr>
            <p:spPr bwMode="auto">
              <a:xfrm>
                <a:off x="2992" y="688"/>
                <a:ext cx="1040" cy="1424"/>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9492" name="Line 56"/>
              <p:cNvSpPr>
                <a:spLocks noChangeShapeType="1"/>
              </p:cNvSpPr>
              <p:nvPr/>
            </p:nvSpPr>
            <p:spPr bwMode="auto">
              <a:xfrm>
                <a:off x="2988" y="824"/>
                <a:ext cx="1048" cy="0"/>
              </a:xfrm>
              <a:prstGeom prst="line">
                <a:avLst/>
              </a:prstGeom>
              <a:noFill/>
              <a:ln w="12700">
                <a:solidFill>
                  <a:schemeClr val="tx1"/>
                </a:solidFill>
                <a:round/>
                <a:headEnd/>
                <a:tailEnd/>
              </a:ln>
            </p:spPr>
            <p:txBody>
              <a:bodyPr wrap="none" anchor="ctr"/>
              <a:lstStyle/>
              <a:p>
                <a:endParaRPr lang="en-US"/>
              </a:p>
            </p:txBody>
          </p:sp>
          <p:sp>
            <p:nvSpPr>
              <p:cNvPr id="19493" name="Line 57"/>
              <p:cNvSpPr>
                <a:spLocks noChangeShapeType="1"/>
              </p:cNvSpPr>
              <p:nvPr/>
            </p:nvSpPr>
            <p:spPr bwMode="auto">
              <a:xfrm>
                <a:off x="2988" y="968"/>
                <a:ext cx="1048" cy="0"/>
              </a:xfrm>
              <a:prstGeom prst="line">
                <a:avLst/>
              </a:prstGeom>
              <a:noFill/>
              <a:ln w="12700">
                <a:solidFill>
                  <a:schemeClr val="tx1"/>
                </a:solidFill>
                <a:round/>
                <a:headEnd/>
                <a:tailEnd/>
              </a:ln>
            </p:spPr>
            <p:txBody>
              <a:bodyPr wrap="none" anchor="ctr"/>
              <a:lstStyle/>
              <a:p>
                <a:endParaRPr lang="en-US"/>
              </a:p>
            </p:txBody>
          </p:sp>
          <p:sp>
            <p:nvSpPr>
              <p:cNvPr id="19494" name="Line 58"/>
              <p:cNvSpPr>
                <a:spLocks noChangeShapeType="1"/>
              </p:cNvSpPr>
              <p:nvPr/>
            </p:nvSpPr>
            <p:spPr bwMode="auto">
              <a:xfrm>
                <a:off x="2988" y="1112"/>
                <a:ext cx="1048" cy="0"/>
              </a:xfrm>
              <a:prstGeom prst="line">
                <a:avLst/>
              </a:prstGeom>
              <a:noFill/>
              <a:ln w="12700">
                <a:solidFill>
                  <a:schemeClr val="tx1"/>
                </a:solidFill>
                <a:round/>
                <a:headEnd/>
                <a:tailEnd/>
              </a:ln>
            </p:spPr>
            <p:txBody>
              <a:bodyPr wrap="none" anchor="ctr"/>
              <a:lstStyle/>
              <a:p>
                <a:endParaRPr lang="en-US"/>
              </a:p>
            </p:txBody>
          </p:sp>
          <p:sp>
            <p:nvSpPr>
              <p:cNvPr id="19495" name="Line 59"/>
              <p:cNvSpPr>
                <a:spLocks noChangeShapeType="1"/>
              </p:cNvSpPr>
              <p:nvPr/>
            </p:nvSpPr>
            <p:spPr bwMode="auto">
              <a:xfrm>
                <a:off x="2988" y="1256"/>
                <a:ext cx="1048" cy="0"/>
              </a:xfrm>
              <a:prstGeom prst="line">
                <a:avLst/>
              </a:prstGeom>
              <a:noFill/>
              <a:ln w="12700">
                <a:solidFill>
                  <a:schemeClr val="tx1"/>
                </a:solidFill>
                <a:round/>
                <a:headEnd/>
                <a:tailEnd/>
              </a:ln>
            </p:spPr>
            <p:txBody>
              <a:bodyPr wrap="none" anchor="ctr"/>
              <a:lstStyle/>
              <a:p>
                <a:endParaRPr lang="en-US"/>
              </a:p>
            </p:txBody>
          </p:sp>
          <p:sp>
            <p:nvSpPr>
              <p:cNvPr id="19496" name="Line 60"/>
              <p:cNvSpPr>
                <a:spLocks noChangeShapeType="1"/>
              </p:cNvSpPr>
              <p:nvPr/>
            </p:nvSpPr>
            <p:spPr bwMode="auto">
              <a:xfrm>
                <a:off x="2988" y="1688"/>
                <a:ext cx="1048" cy="0"/>
              </a:xfrm>
              <a:prstGeom prst="line">
                <a:avLst/>
              </a:prstGeom>
              <a:noFill/>
              <a:ln w="12700">
                <a:solidFill>
                  <a:schemeClr val="tx1"/>
                </a:solidFill>
                <a:round/>
                <a:headEnd/>
                <a:tailEnd/>
              </a:ln>
            </p:spPr>
            <p:txBody>
              <a:bodyPr wrap="none" anchor="ctr"/>
              <a:lstStyle/>
              <a:p>
                <a:endParaRPr lang="en-US"/>
              </a:p>
            </p:txBody>
          </p:sp>
          <p:sp>
            <p:nvSpPr>
              <p:cNvPr id="19497" name="Line 61"/>
              <p:cNvSpPr>
                <a:spLocks noChangeShapeType="1"/>
              </p:cNvSpPr>
              <p:nvPr/>
            </p:nvSpPr>
            <p:spPr bwMode="auto">
              <a:xfrm>
                <a:off x="2988" y="1832"/>
                <a:ext cx="1048" cy="0"/>
              </a:xfrm>
              <a:prstGeom prst="line">
                <a:avLst/>
              </a:prstGeom>
              <a:noFill/>
              <a:ln w="12700">
                <a:solidFill>
                  <a:schemeClr val="tx1"/>
                </a:solidFill>
                <a:round/>
                <a:headEnd/>
                <a:tailEnd/>
              </a:ln>
            </p:spPr>
            <p:txBody>
              <a:bodyPr wrap="none" anchor="ctr"/>
              <a:lstStyle/>
              <a:p>
                <a:endParaRPr lang="en-US"/>
              </a:p>
            </p:txBody>
          </p:sp>
          <p:sp>
            <p:nvSpPr>
              <p:cNvPr id="19498" name="Line 62"/>
              <p:cNvSpPr>
                <a:spLocks noChangeShapeType="1"/>
              </p:cNvSpPr>
              <p:nvPr/>
            </p:nvSpPr>
            <p:spPr bwMode="auto">
              <a:xfrm>
                <a:off x="2988" y="1976"/>
                <a:ext cx="1048" cy="0"/>
              </a:xfrm>
              <a:prstGeom prst="line">
                <a:avLst/>
              </a:prstGeom>
              <a:noFill/>
              <a:ln w="12700">
                <a:solidFill>
                  <a:schemeClr val="tx1"/>
                </a:solidFill>
                <a:round/>
                <a:headEnd/>
                <a:tailEnd/>
              </a:ln>
            </p:spPr>
            <p:txBody>
              <a:bodyPr wrap="none" anchor="ctr"/>
              <a:lstStyle/>
              <a:p>
                <a:endParaRPr lang="en-US"/>
              </a:p>
            </p:txBody>
          </p:sp>
        </p:grpSp>
        <p:sp>
          <p:nvSpPr>
            <p:cNvPr id="19480" name="Rectangle 63"/>
            <p:cNvSpPr>
              <a:spLocks noChangeArrowheads="1"/>
            </p:cNvSpPr>
            <p:nvPr/>
          </p:nvSpPr>
          <p:spPr bwMode="auto">
            <a:xfrm>
              <a:off x="5053013" y="1285875"/>
              <a:ext cx="1252537" cy="363538"/>
            </a:xfrm>
            <a:prstGeom prst="rect">
              <a:avLst/>
            </a:prstGeom>
            <a:noFill/>
            <a:ln w="12700">
              <a:noFill/>
              <a:miter lim="800000"/>
              <a:headEnd/>
              <a:tailEnd/>
            </a:ln>
          </p:spPr>
          <p:txBody>
            <a:bodyPr wrap="none" lIns="90488" tIns="44450" rIns="90488" bIns="44450">
              <a:spAutoFit/>
            </a:bodyPr>
            <a:lstStyle/>
            <a:p>
              <a:pPr eaLnBrk="0" hangingPunct="0"/>
              <a:r>
                <a:rPr lang="en-US" sz="1800"/>
                <a:t>predicted</a:t>
              </a:r>
            </a:p>
          </p:txBody>
        </p:sp>
        <p:sp>
          <p:nvSpPr>
            <p:cNvPr id="19481" name="Freeform 64"/>
            <p:cNvSpPr>
              <a:spLocks/>
            </p:cNvSpPr>
            <p:nvPr/>
          </p:nvSpPr>
          <p:spPr bwMode="auto">
            <a:xfrm>
              <a:off x="5600700" y="3632200"/>
              <a:ext cx="1588" cy="1169988"/>
            </a:xfrm>
            <a:custGeom>
              <a:avLst/>
              <a:gdLst>
                <a:gd name="T0" fmla="*/ 0 w 1"/>
                <a:gd name="T1" fmla="*/ 736 h 737"/>
                <a:gd name="T2" fmla="*/ 0 w 1"/>
                <a:gd name="T3" fmla="*/ 0 h 737"/>
                <a:gd name="T4" fmla="*/ 0 60000 65536"/>
                <a:gd name="T5" fmla="*/ 0 60000 65536"/>
                <a:gd name="T6" fmla="*/ 0 w 1"/>
                <a:gd name="T7" fmla="*/ 0 h 737"/>
                <a:gd name="T8" fmla="*/ 1 w 1"/>
                <a:gd name="T9" fmla="*/ 737 h 737"/>
              </a:gdLst>
              <a:ahLst/>
              <a:cxnLst>
                <a:cxn ang="T4">
                  <a:pos x="T0" y="T1"/>
                </a:cxn>
                <a:cxn ang="T5">
                  <a:pos x="T2" y="T3"/>
                </a:cxn>
              </a:cxnLst>
              <a:rect l="T6" t="T7" r="T8" b="T9"/>
              <a:pathLst>
                <a:path w="1" h="737">
                  <a:moveTo>
                    <a:pt x="0" y="736"/>
                  </a:moveTo>
                  <a:lnTo>
                    <a:pt x="0" y="0"/>
                  </a:lnTo>
                </a:path>
              </a:pathLst>
            </a:custGeom>
            <a:noFill/>
            <a:ln w="25400" cap="rnd">
              <a:solidFill>
                <a:schemeClr val="tx1"/>
              </a:solidFill>
              <a:round/>
              <a:headEnd type="triangle" w="med" len="med"/>
              <a:tailEnd/>
            </a:ln>
          </p:spPr>
          <p:txBody>
            <a:bodyPr/>
            <a:lstStyle/>
            <a:p>
              <a:endParaRPr lang="en-US"/>
            </a:p>
          </p:txBody>
        </p:sp>
        <p:sp>
          <p:nvSpPr>
            <p:cNvPr id="19482" name="Freeform 65"/>
            <p:cNvSpPr>
              <a:spLocks/>
            </p:cNvSpPr>
            <p:nvPr/>
          </p:nvSpPr>
          <p:spPr bwMode="auto">
            <a:xfrm>
              <a:off x="6756400" y="3632200"/>
              <a:ext cx="1588" cy="1182688"/>
            </a:xfrm>
            <a:custGeom>
              <a:avLst/>
              <a:gdLst>
                <a:gd name="T0" fmla="*/ 0 w 1"/>
                <a:gd name="T1" fmla="*/ 744 h 745"/>
                <a:gd name="T2" fmla="*/ 0 w 1"/>
                <a:gd name="T3" fmla="*/ 0 h 745"/>
                <a:gd name="T4" fmla="*/ 0 60000 65536"/>
                <a:gd name="T5" fmla="*/ 0 60000 65536"/>
                <a:gd name="T6" fmla="*/ 0 w 1"/>
                <a:gd name="T7" fmla="*/ 0 h 745"/>
                <a:gd name="T8" fmla="*/ 1 w 1"/>
                <a:gd name="T9" fmla="*/ 745 h 745"/>
              </a:gdLst>
              <a:ahLst/>
              <a:cxnLst>
                <a:cxn ang="T4">
                  <a:pos x="T0" y="T1"/>
                </a:cxn>
                <a:cxn ang="T5">
                  <a:pos x="T2" y="T3"/>
                </a:cxn>
              </a:cxnLst>
              <a:rect l="T6" t="T7" r="T8" b="T9"/>
              <a:pathLst>
                <a:path w="1" h="745">
                  <a:moveTo>
                    <a:pt x="0" y="744"/>
                  </a:moveTo>
                  <a:lnTo>
                    <a:pt x="0" y="0"/>
                  </a:lnTo>
                </a:path>
              </a:pathLst>
            </a:custGeom>
            <a:noFill/>
            <a:ln w="25400" cap="rnd">
              <a:solidFill>
                <a:schemeClr val="tx1"/>
              </a:solidFill>
              <a:round/>
              <a:headEnd type="triangle" w="med" len="med"/>
              <a:tailEnd/>
            </a:ln>
          </p:spPr>
          <p:txBody>
            <a:bodyPr/>
            <a:lstStyle/>
            <a:p>
              <a:endParaRPr lang="en-US"/>
            </a:p>
          </p:txBody>
        </p:sp>
        <p:sp>
          <p:nvSpPr>
            <p:cNvPr id="19483" name="Rectangle 66"/>
            <p:cNvSpPr>
              <a:spLocks noChangeArrowheads="1"/>
            </p:cNvSpPr>
            <p:nvPr/>
          </p:nvSpPr>
          <p:spPr bwMode="auto">
            <a:xfrm>
              <a:off x="5548313" y="4341813"/>
              <a:ext cx="950912" cy="393700"/>
            </a:xfrm>
            <a:prstGeom prst="rect">
              <a:avLst/>
            </a:prstGeom>
            <a:noFill/>
            <a:ln w="12700">
              <a:noFill/>
              <a:miter lim="800000"/>
              <a:headEnd/>
              <a:tailEnd/>
            </a:ln>
          </p:spPr>
          <p:txBody>
            <a:bodyPr wrap="none" lIns="90488" tIns="44450" rIns="90488" bIns="44450">
              <a:spAutoFit/>
            </a:bodyPr>
            <a:lstStyle/>
            <a:p>
              <a:pPr eaLnBrk="0" hangingPunct="0"/>
              <a:r>
                <a:rPr lang="en-US"/>
                <a:t>target</a:t>
              </a:r>
            </a:p>
          </p:txBody>
        </p:sp>
        <p:sp>
          <p:nvSpPr>
            <p:cNvPr id="19484" name="Rectangle 67"/>
            <p:cNvSpPr>
              <a:spLocks noChangeArrowheads="1"/>
            </p:cNvSpPr>
            <p:nvPr/>
          </p:nvSpPr>
          <p:spPr bwMode="auto">
            <a:xfrm>
              <a:off x="6704013" y="4341813"/>
              <a:ext cx="508000" cy="393700"/>
            </a:xfrm>
            <a:prstGeom prst="rect">
              <a:avLst/>
            </a:prstGeom>
            <a:noFill/>
            <a:ln w="12700">
              <a:noFill/>
              <a:miter lim="800000"/>
              <a:headEnd/>
              <a:tailEnd/>
            </a:ln>
          </p:spPr>
          <p:txBody>
            <a:bodyPr wrap="none" lIns="90488" tIns="44450" rIns="90488" bIns="44450">
              <a:spAutoFit/>
            </a:bodyPr>
            <a:lstStyle/>
            <a:p>
              <a:pPr eaLnBrk="0" hangingPunct="0"/>
              <a:r>
                <a:rPr lang="en-US"/>
                <a:t>BP</a:t>
              </a:r>
            </a:p>
          </p:txBody>
        </p:sp>
        <p:grpSp>
          <p:nvGrpSpPr>
            <p:cNvPr id="11" name="Group 68"/>
            <p:cNvGrpSpPr>
              <a:grpSpLocks/>
            </p:cNvGrpSpPr>
            <p:nvPr/>
          </p:nvGrpSpPr>
          <p:grpSpPr bwMode="auto">
            <a:xfrm>
              <a:off x="5513388" y="2368550"/>
              <a:ext cx="65087" cy="520700"/>
              <a:chOff x="3473" y="1324"/>
              <a:chExt cx="41" cy="328"/>
            </a:xfrm>
          </p:grpSpPr>
          <p:sp>
            <p:nvSpPr>
              <p:cNvPr id="19487" name="Oval 69"/>
              <p:cNvSpPr>
                <a:spLocks noChangeArrowheads="1"/>
              </p:cNvSpPr>
              <p:nvPr/>
            </p:nvSpPr>
            <p:spPr bwMode="auto">
              <a:xfrm>
                <a:off x="3473" y="1324"/>
                <a:ext cx="41" cy="40"/>
              </a:xfrm>
              <a:prstGeom prst="ellipse">
                <a:avLst/>
              </a:prstGeom>
              <a:solidFill>
                <a:schemeClr val="tx1"/>
              </a:solidFill>
              <a:ln w="12700">
                <a:solidFill>
                  <a:schemeClr val="tx1"/>
                </a:solidFill>
                <a:round/>
                <a:headEnd/>
                <a:tailEnd/>
              </a:ln>
            </p:spPr>
            <p:txBody>
              <a:bodyPr wrap="none" anchor="ctr"/>
              <a:lstStyle/>
              <a:p>
                <a:endParaRPr lang="en-US"/>
              </a:p>
            </p:txBody>
          </p:sp>
          <p:sp>
            <p:nvSpPr>
              <p:cNvPr id="19488" name="Oval 70"/>
              <p:cNvSpPr>
                <a:spLocks noChangeArrowheads="1"/>
              </p:cNvSpPr>
              <p:nvPr/>
            </p:nvSpPr>
            <p:spPr bwMode="auto">
              <a:xfrm>
                <a:off x="3473" y="1420"/>
                <a:ext cx="41" cy="40"/>
              </a:xfrm>
              <a:prstGeom prst="ellipse">
                <a:avLst/>
              </a:prstGeom>
              <a:solidFill>
                <a:schemeClr val="tx1"/>
              </a:solidFill>
              <a:ln w="12700">
                <a:solidFill>
                  <a:schemeClr val="tx1"/>
                </a:solidFill>
                <a:round/>
                <a:headEnd/>
                <a:tailEnd/>
              </a:ln>
            </p:spPr>
            <p:txBody>
              <a:bodyPr wrap="none" anchor="ctr"/>
              <a:lstStyle/>
              <a:p>
                <a:endParaRPr lang="en-US"/>
              </a:p>
            </p:txBody>
          </p:sp>
          <p:sp>
            <p:nvSpPr>
              <p:cNvPr id="19489" name="Oval 71"/>
              <p:cNvSpPr>
                <a:spLocks noChangeArrowheads="1"/>
              </p:cNvSpPr>
              <p:nvPr/>
            </p:nvSpPr>
            <p:spPr bwMode="auto">
              <a:xfrm>
                <a:off x="3473" y="1516"/>
                <a:ext cx="41" cy="40"/>
              </a:xfrm>
              <a:prstGeom prst="ellipse">
                <a:avLst/>
              </a:prstGeom>
              <a:solidFill>
                <a:schemeClr val="tx1"/>
              </a:solidFill>
              <a:ln w="12700">
                <a:solidFill>
                  <a:schemeClr val="tx1"/>
                </a:solidFill>
                <a:round/>
                <a:headEnd/>
                <a:tailEnd/>
              </a:ln>
            </p:spPr>
            <p:txBody>
              <a:bodyPr wrap="none" anchor="ctr"/>
              <a:lstStyle/>
              <a:p>
                <a:endParaRPr lang="en-US"/>
              </a:p>
            </p:txBody>
          </p:sp>
          <p:sp>
            <p:nvSpPr>
              <p:cNvPr id="19490" name="Oval 72"/>
              <p:cNvSpPr>
                <a:spLocks noChangeArrowheads="1"/>
              </p:cNvSpPr>
              <p:nvPr/>
            </p:nvSpPr>
            <p:spPr bwMode="auto">
              <a:xfrm>
                <a:off x="3473" y="1612"/>
                <a:ext cx="41" cy="40"/>
              </a:xfrm>
              <a:prstGeom prst="ellipse">
                <a:avLst/>
              </a:prstGeom>
              <a:solidFill>
                <a:schemeClr val="tx1"/>
              </a:solidFill>
              <a:ln w="12700">
                <a:solidFill>
                  <a:schemeClr val="tx1"/>
                </a:solidFill>
                <a:round/>
                <a:headEnd/>
                <a:tailEnd/>
              </a:ln>
            </p:spPr>
            <p:txBody>
              <a:bodyPr wrap="none" anchor="ctr"/>
              <a:lstStyle/>
              <a:p>
                <a:endParaRPr lang="en-US"/>
              </a:p>
            </p:txBody>
          </p:sp>
        </p:grpSp>
        <p:sp>
          <p:nvSpPr>
            <p:cNvPr id="19486" name="Rectangle 73"/>
            <p:cNvSpPr>
              <a:spLocks noChangeArrowheads="1"/>
            </p:cNvSpPr>
            <p:nvPr/>
          </p:nvSpPr>
          <p:spPr bwMode="auto">
            <a:xfrm>
              <a:off x="5202238" y="1511300"/>
              <a:ext cx="955675" cy="363538"/>
            </a:xfrm>
            <a:prstGeom prst="rect">
              <a:avLst/>
            </a:prstGeom>
            <a:noFill/>
            <a:ln w="25400">
              <a:noFill/>
              <a:miter lim="800000"/>
              <a:headEnd/>
              <a:tailEnd/>
            </a:ln>
          </p:spPr>
          <p:txBody>
            <a:bodyPr wrap="none" lIns="90488" tIns="44450" rIns="90488" bIns="44450">
              <a:spAutoFit/>
            </a:bodyPr>
            <a:lstStyle/>
            <a:p>
              <a:pPr eaLnBrk="0" hangingPunct="0"/>
              <a:r>
                <a:rPr lang="en-US" sz="1800"/>
                <a:t> target</a:t>
              </a:r>
            </a:p>
          </p:txBody>
        </p:sp>
      </p:grpSp>
      <p:sp>
        <p:nvSpPr>
          <p:cNvPr id="19461" name="Slide Number Placeholder 78"/>
          <p:cNvSpPr>
            <a:spLocks noGrp="1"/>
          </p:cNvSpPr>
          <p:nvPr>
            <p:ph type="sldNum" sz="quarter" idx="11"/>
          </p:nvPr>
        </p:nvSpPr>
        <p:spPr>
          <a:noFill/>
        </p:spPr>
        <p:txBody>
          <a:bodyPr/>
          <a:lstStyle/>
          <a:p>
            <a:fld id="{5D474CCC-9FF7-4668-8514-4902EF68E065}" type="slidenum">
              <a:rPr lang="en-US" smtClean="0"/>
              <a:pPr/>
              <a:t>6</a:t>
            </a:fld>
            <a:endParaRPr lang="en-US" dirty="0"/>
          </a:p>
        </p:txBody>
      </p:sp>
      <p:sp>
        <p:nvSpPr>
          <p:cNvPr id="78" name="Date Placeholder 77"/>
          <p:cNvSpPr>
            <a:spLocks noGrp="1"/>
          </p:cNvSpPr>
          <p:nvPr>
            <p:ph type="dt" sz="half" idx="10"/>
          </p:nvPr>
        </p:nvSpPr>
        <p:spPr/>
        <p:txBody>
          <a:bodyPr/>
          <a:lstStyle/>
          <a:p>
            <a:pPr>
              <a:defRPr/>
            </a:pPr>
            <a:r>
              <a:rPr lang="en-US" altLang="zh-CN" smtClean="0"/>
              <a:t>1/11/2013</a:t>
            </a:r>
            <a:endParaRPr lang="en-US" dirty="0"/>
          </a:p>
        </p:txBody>
      </p:sp>
      <p:sp>
        <p:nvSpPr>
          <p:cNvPr id="79" name="Footer Placeholder 78"/>
          <p:cNvSpPr>
            <a:spLocks noGrp="1"/>
          </p:cNvSpPr>
          <p:nvPr>
            <p:ph type="ftr" sz="quarter" idx="12"/>
          </p:nvPr>
        </p:nvSpPr>
        <p:spPr/>
        <p:txBody>
          <a:bodyPr/>
          <a:lstStyle/>
          <a:p>
            <a:pPr>
              <a:defRPr/>
            </a:pPr>
            <a:r>
              <a:rPr lang="en-US" smtClean="0"/>
              <a:t>Bluespec at Beihang</a:t>
            </a:r>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606425" y="319088"/>
            <a:ext cx="7702550" cy="1168400"/>
          </a:xfrm>
        </p:spPr>
        <p:txBody>
          <a:bodyPr lIns="90488" tIns="44450" rIns="90488" bIns="44450"/>
          <a:lstStyle/>
          <a:p>
            <a:r>
              <a:rPr lang="en-US" smtClean="0"/>
              <a:t>Address Collisions</a:t>
            </a:r>
          </a:p>
        </p:txBody>
      </p:sp>
      <p:sp>
        <p:nvSpPr>
          <p:cNvPr id="20482" name="Rectangle 3"/>
          <p:cNvSpPr>
            <a:spLocks noChangeArrowheads="1"/>
          </p:cNvSpPr>
          <p:nvPr/>
        </p:nvSpPr>
        <p:spPr bwMode="auto">
          <a:xfrm>
            <a:off x="509588" y="3814763"/>
            <a:ext cx="6684962" cy="1628775"/>
          </a:xfrm>
          <a:prstGeom prst="rect">
            <a:avLst/>
          </a:prstGeom>
          <a:noFill/>
          <a:ln w="12700">
            <a:noFill/>
            <a:miter lim="800000"/>
            <a:headEnd/>
            <a:tailEnd/>
          </a:ln>
        </p:spPr>
        <p:txBody>
          <a:bodyPr wrap="none" lIns="90488" tIns="44450" rIns="90488" bIns="44450">
            <a:spAutoFit/>
          </a:bodyPr>
          <a:lstStyle/>
          <a:p>
            <a:pPr eaLnBrk="0" hangingPunct="0"/>
            <a:r>
              <a:rPr lang="en-US">
                <a:solidFill>
                  <a:srgbClr val="56127A"/>
                </a:solidFill>
              </a:rPr>
              <a:t>What will be fetched after the instruction at 1028?</a:t>
            </a:r>
          </a:p>
          <a:p>
            <a:pPr eaLnBrk="0" hangingPunct="0"/>
            <a:r>
              <a:rPr lang="en-US">
                <a:solidFill>
                  <a:srgbClr val="56127A"/>
                </a:solidFill>
              </a:rPr>
              <a:t>	NAP prediction	=	  		</a:t>
            </a:r>
          </a:p>
          <a:p>
            <a:pPr eaLnBrk="0" hangingPunct="0"/>
            <a:r>
              <a:rPr lang="en-US">
                <a:solidFill>
                  <a:srgbClr val="56127A"/>
                </a:solidFill>
              </a:rPr>
              <a:t>	Correct target		=			</a:t>
            </a:r>
          </a:p>
          <a:p>
            <a:pPr eaLnBrk="0" hangingPunct="0"/>
            <a:r>
              <a:rPr lang="en-US">
                <a:solidFill>
                  <a:srgbClr val="56127A"/>
                </a:solidFill>
                <a:latin typeface="Symbol" pitchFamily="18" charset="2"/>
              </a:rPr>
              <a:t>	</a:t>
            </a:r>
          </a:p>
          <a:p>
            <a:pPr eaLnBrk="0" hangingPunct="0"/>
            <a:r>
              <a:rPr lang="en-US">
                <a:solidFill>
                  <a:srgbClr val="56127A"/>
                </a:solidFill>
                <a:latin typeface="Symbol" pitchFamily="18" charset="2"/>
              </a:rPr>
              <a:t>	</a:t>
            </a:r>
            <a:endParaRPr lang="en-US" i="1">
              <a:solidFill>
                <a:srgbClr val="56127A"/>
              </a:solidFill>
            </a:endParaRPr>
          </a:p>
        </p:txBody>
      </p:sp>
      <p:sp>
        <p:nvSpPr>
          <p:cNvPr id="20483" name="Rectangle 4"/>
          <p:cNvSpPr>
            <a:spLocks noChangeArrowheads="1"/>
          </p:cNvSpPr>
          <p:nvPr/>
        </p:nvSpPr>
        <p:spPr bwMode="auto">
          <a:xfrm>
            <a:off x="709613" y="2312988"/>
            <a:ext cx="1555750" cy="1012825"/>
          </a:xfrm>
          <a:prstGeom prst="rect">
            <a:avLst/>
          </a:prstGeom>
          <a:noFill/>
          <a:ln w="25400">
            <a:noFill/>
            <a:miter lim="800000"/>
            <a:headEnd/>
            <a:tailEnd/>
          </a:ln>
        </p:spPr>
        <p:txBody>
          <a:bodyPr wrap="none" lIns="90488" tIns="44450" rIns="90488" bIns="44450">
            <a:spAutoFit/>
          </a:bodyPr>
          <a:lstStyle/>
          <a:p>
            <a:pPr eaLnBrk="0" hangingPunct="0"/>
            <a:r>
              <a:rPr lang="en-US" i="1"/>
              <a:t>Assume a </a:t>
            </a:r>
          </a:p>
          <a:p>
            <a:pPr eaLnBrk="0" hangingPunct="0"/>
            <a:r>
              <a:rPr lang="en-US" i="1"/>
              <a:t>128-entry </a:t>
            </a:r>
          </a:p>
          <a:p>
            <a:pPr eaLnBrk="0" hangingPunct="0"/>
            <a:r>
              <a:rPr lang="en-US" i="1"/>
              <a:t>NAP</a:t>
            </a:r>
          </a:p>
        </p:txBody>
      </p:sp>
      <p:grpSp>
        <p:nvGrpSpPr>
          <p:cNvPr id="2" name="Group 5"/>
          <p:cNvGrpSpPr>
            <a:grpSpLocks/>
          </p:cNvGrpSpPr>
          <p:nvPr/>
        </p:nvGrpSpPr>
        <p:grpSpPr bwMode="auto">
          <a:xfrm>
            <a:off x="2398713" y="1562100"/>
            <a:ext cx="6375400" cy="2065338"/>
            <a:chOff x="1511" y="665"/>
            <a:chExt cx="4016" cy="1301"/>
          </a:xfrm>
        </p:grpSpPr>
        <p:grpSp>
          <p:nvGrpSpPr>
            <p:cNvPr id="3" name="Group 6"/>
            <p:cNvGrpSpPr>
              <a:grpSpLocks/>
            </p:cNvGrpSpPr>
            <p:nvPr/>
          </p:nvGrpSpPr>
          <p:grpSpPr bwMode="auto">
            <a:xfrm>
              <a:off x="2096" y="1549"/>
              <a:ext cx="1472" cy="417"/>
              <a:chOff x="2096" y="1549"/>
              <a:chExt cx="1472" cy="417"/>
            </a:xfrm>
          </p:grpSpPr>
          <p:sp>
            <p:nvSpPr>
              <p:cNvPr id="20499" name="Rectangle 7"/>
              <p:cNvSpPr>
                <a:spLocks noChangeArrowheads="1"/>
              </p:cNvSpPr>
              <p:nvPr/>
            </p:nvSpPr>
            <p:spPr bwMode="auto">
              <a:xfrm>
                <a:off x="3200" y="1779"/>
                <a:ext cx="320" cy="136"/>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20500" name="Rectangle 8"/>
              <p:cNvSpPr>
                <a:spLocks noChangeArrowheads="1"/>
              </p:cNvSpPr>
              <p:nvPr/>
            </p:nvSpPr>
            <p:spPr bwMode="auto">
              <a:xfrm>
                <a:off x="3159" y="1557"/>
                <a:ext cx="359" cy="210"/>
              </a:xfrm>
              <a:prstGeom prst="rect">
                <a:avLst/>
              </a:prstGeom>
              <a:noFill/>
              <a:ln w="12700">
                <a:noFill/>
                <a:miter lim="800000"/>
                <a:headEnd/>
                <a:tailEnd/>
              </a:ln>
            </p:spPr>
            <p:txBody>
              <a:bodyPr wrap="none" lIns="90488" tIns="44450" rIns="90488" bIns="44450">
                <a:spAutoFit/>
              </a:bodyPr>
              <a:lstStyle/>
              <a:p>
                <a:pPr eaLnBrk="0" hangingPunct="0"/>
                <a:r>
                  <a:rPr lang="en-US" sz="1600"/>
                  <a:t>BPb</a:t>
                </a:r>
              </a:p>
            </p:txBody>
          </p:sp>
          <p:sp>
            <p:nvSpPr>
              <p:cNvPr id="20501" name="Rectangle 9"/>
              <p:cNvSpPr>
                <a:spLocks noChangeArrowheads="1"/>
              </p:cNvSpPr>
              <p:nvPr/>
            </p:nvSpPr>
            <p:spPr bwMode="auto">
              <a:xfrm>
                <a:off x="2096" y="1779"/>
                <a:ext cx="1040" cy="136"/>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20502" name="Rectangle 10"/>
              <p:cNvSpPr>
                <a:spLocks noChangeArrowheads="1"/>
              </p:cNvSpPr>
              <p:nvPr/>
            </p:nvSpPr>
            <p:spPr bwMode="auto">
              <a:xfrm>
                <a:off x="2319" y="1549"/>
                <a:ext cx="502" cy="210"/>
              </a:xfrm>
              <a:prstGeom prst="rect">
                <a:avLst/>
              </a:prstGeom>
              <a:noFill/>
              <a:ln w="12700">
                <a:noFill/>
                <a:miter lim="800000"/>
                <a:headEnd/>
                <a:tailEnd/>
              </a:ln>
            </p:spPr>
            <p:txBody>
              <a:bodyPr wrap="none" lIns="90488" tIns="44450" rIns="90488" bIns="44450">
                <a:spAutoFit/>
              </a:bodyPr>
              <a:lstStyle/>
              <a:p>
                <a:pPr eaLnBrk="0" hangingPunct="0"/>
                <a:r>
                  <a:rPr lang="en-US" sz="1600"/>
                  <a:t>target</a:t>
                </a:r>
              </a:p>
            </p:txBody>
          </p:sp>
          <p:sp>
            <p:nvSpPr>
              <p:cNvPr id="20503" name="Rectangle 11"/>
              <p:cNvSpPr>
                <a:spLocks noChangeArrowheads="1"/>
              </p:cNvSpPr>
              <p:nvPr/>
            </p:nvSpPr>
            <p:spPr bwMode="auto">
              <a:xfrm>
                <a:off x="3175" y="1741"/>
                <a:ext cx="393" cy="210"/>
              </a:xfrm>
              <a:prstGeom prst="rect">
                <a:avLst/>
              </a:prstGeom>
              <a:noFill/>
              <a:ln w="12700">
                <a:noFill/>
                <a:miter lim="800000"/>
                <a:headEnd/>
                <a:tailEnd/>
              </a:ln>
            </p:spPr>
            <p:txBody>
              <a:bodyPr wrap="none" lIns="90488" tIns="44450" rIns="90488" bIns="44450">
                <a:spAutoFit/>
              </a:bodyPr>
              <a:lstStyle/>
              <a:p>
                <a:pPr eaLnBrk="0" hangingPunct="0"/>
                <a:r>
                  <a:rPr lang="en-US" sz="1600"/>
                  <a:t>take</a:t>
                </a:r>
              </a:p>
            </p:txBody>
          </p:sp>
          <p:sp>
            <p:nvSpPr>
              <p:cNvPr id="20504" name="Rectangle 12"/>
              <p:cNvSpPr>
                <a:spLocks noChangeArrowheads="1"/>
              </p:cNvSpPr>
              <p:nvPr/>
            </p:nvSpPr>
            <p:spPr bwMode="auto">
              <a:xfrm>
                <a:off x="2286" y="1754"/>
                <a:ext cx="671" cy="212"/>
              </a:xfrm>
              <a:prstGeom prst="rect">
                <a:avLst/>
              </a:prstGeom>
              <a:noFill/>
              <a:ln w="12700">
                <a:noFill/>
                <a:miter lim="800000"/>
                <a:headEnd/>
                <a:tailEnd/>
              </a:ln>
            </p:spPr>
            <p:txBody>
              <a:bodyPr wrap="none" anchor="ctr"/>
              <a:lstStyle/>
              <a:p>
                <a:endParaRPr lang="en-US"/>
              </a:p>
            </p:txBody>
          </p:sp>
          <p:sp>
            <p:nvSpPr>
              <p:cNvPr id="20505" name="Rectangle 13"/>
              <p:cNvSpPr>
                <a:spLocks noChangeArrowheads="1"/>
              </p:cNvSpPr>
              <p:nvPr/>
            </p:nvSpPr>
            <p:spPr bwMode="auto">
              <a:xfrm>
                <a:off x="2326" y="1746"/>
                <a:ext cx="330" cy="212"/>
              </a:xfrm>
              <a:prstGeom prst="rect">
                <a:avLst/>
              </a:prstGeom>
              <a:noFill/>
              <a:ln w="12700">
                <a:noFill/>
                <a:miter lim="800000"/>
                <a:headEnd/>
                <a:tailEnd/>
              </a:ln>
            </p:spPr>
            <p:txBody>
              <a:bodyPr wrap="none" anchor="ctr"/>
              <a:lstStyle/>
              <a:p>
                <a:endParaRPr lang="en-US"/>
              </a:p>
            </p:txBody>
          </p:sp>
          <p:sp>
            <p:nvSpPr>
              <p:cNvPr id="20506" name="Rectangle 14"/>
              <p:cNvSpPr>
                <a:spLocks noChangeArrowheads="1"/>
              </p:cNvSpPr>
              <p:nvPr/>
            </p:nvSpPr>
            <p:spPr bwMode="auto">
              <a:xfrm>
                <a:off x="2319" y="1733"/>
                <a:ext cx="357" cy="210"/>
              </a:xfrm>
              <a:prstGeom prst="rect">
                <a:avLst/>
              </a:prstGeom>
              <a:noFill/>
              <a:ln w="12700">
                <a:noFill/>
                <a:miter lim="800000"/>
                <a:headEnd/>
                <a:tailEnd/>
              </a:ln>
            </p:spPr>
            <p:txBody>
              <a:bodyPr wrap="none" lIns="90488" tIns="44450" rIns="90488" bIns="44450">
                <a:spAutoFit/>
              </a:bodyPr>
              <a:lstStyle/>
              <a:p>
                <a:pPr eaLnBrk="0" hangingPunct="0"/>
                <a:r>
                  <a:rPr lang="en-US" sz="1600"/>
                  <a:t>236</a:t>
                </a:r>
              </a:p>
            </p:txBody>
          </p:sp>
        </p:grpSp>
        <p:sp>
          <p:nvSpPr>
            <p:cNvPr id="20493" name="Rectangle 15"/>
            <p:cNvSpPr>
              <a:spLocks noChangeArrowheads="1"/>
            </p:cNvSpPr>
            <p:nvPr/>
          </p:nvSpPr>
          <p:spPr bwMode="auto">
            <a:xfrm>
              <a:off x="4015" y="1352"/>
              <a:ext cx="1173" cy="229"/>
            </a:xfrm>
            <a:prstGeom prst="rect">
              <a:avLst/>
            </a:prstGeom>
            <a:noFill/>
            <a:ln w="12700">
              <a:noFill/>
              <a:miter lim="800000"/>
              <a:headEnd/>
              <a:tailEnd/>
            </a:ln>
          </p:spPr>
          <p:txBody>
            <a:bodyPr wrap="none" lIns="90488" tIns="44450" rIns="90488" bIns="44450">
              <a:spAutoFit/>
            </a:bodyPr>
            <a:lstStyle/>
            <a:p>
              <a:pPr eaLnBrk="0" hangingPunct="0"/>
              <a:r>
                <a:rPr lang="en-US" sz="1800"/>
                <a:t>1028  Add .....</a:t>
              </a:r>
            </a:p>
          </p:txBody>
        </p:sp>
        <p:grpSp>
          <p:nvGrpSpPr>
            <p:cNvPr id="4" name="Group 16"/>
            <p:cNvGrpSpPr>
              <a:grpSpLocks/>
            </p:cNvGrpSpPr>
            <p:nvPr/>
          </p:nvGrpSpPr>
          <p:grpSpPr bwMode="auto">
            <a:xfrm>
              <a:off x="4108" y="665"/>
              <a:ext cx="1419" cy="1220"/>
              <a:chOff x="4108" y="665"/>
              <a:chExt cx="1419" cy="1220"/>
            </a:xfrm>
          </p:grpSpPr>
          <p:sp>
            <p:nvSpPr>
              <p:cNvPr id="20497" name="Rectangle 17"/>
              <p:cNvSpPr>
                <a:spLocks noChangeArrowheads="1"/>
              </p:cNvSpPr>
              <p:nvPr/>
            </p:nvSpPr>
            <p:spPr bwMode="auto">
              <a:xfrm>
                <a:off x="4108" y="808"/>
                <a:ext cx="1419" cy="229"/>
              </a:xfrm>
              <a:prstGeom prst="rect">
                <a:avLst/>
              </a:prstGeom>
              <a:noFill/>
              <a:ln w="12700">
                <a:noFill/>
                <a:miter lim="800000"/>
                <a:headEnd/>
                <a:tailEnd/>
              </a:ln>
            </p:spPr>
            <p:txBody>
              <a:bodyPr lIns="90488" tIns="44450" rIns="90488" bIns="44450">
                <a:spAutoFit/>
              </a:bodyPr>
              <a:lstStyle/>
              <a:p>
                <a:pPr eaLnBrk="0" hangingPunct="0"/>
                <a:r>
                  <a:rPr lang="en-US" sz="1800"/>
                  <a:t>132  Jump 100</a:t>
                </a:r>
                <a:endParaRPr lang="en-US" sz="1400">
                  <a:solidFill>
                    <a:schemeClr val="bg2"/>
                  </a:solidFill>
                </a:endParaRPr>
              </a:p>
            </p:txBody>
          </p:sp>
          <p:sp>
            <p:nvSpPr>
              <p:cNvPr id="20498" name="Rectangle 18"/>
              <p:cNvSpPr>
                <a:spLocks noChangeArrowheads="1"/>
              </p:cNvSpPr>
              <p:nvPr/>
            </p:nvSpPr>
            <p:spPr bwMode="auto">
              <a:xfrm>
                <a:off x="4486" y="665"/>
                <a:ext cx="822" cy="1220"/>
              </a:xfrm>
              <a:prstGeom prst="rect">
                <a:avLst/>
              </a:prstGeom>
              <a:noFill/>
              <a:ln w="25400">
                <a:solidFill>
                  <a:schemeClr val="tx1"/>
                </a:solidFill>
                <a:miter lim="800000"/>
                <a:headEnd/>
                <a:tailEnd/>
              </a:ln>
            </p:spPr>
            <p:txBody>
              <a:bodyPr wrap="none" anchor="ctr"/>
              <a:lstStyle/>
              <a:p>
                <a:endParaRPr lang="en-US"/>
              </a:p>
            </p:txBody>
          </p:sp>
        </p:grpSp>
        <p:sp>
          <p:nvSpPr>
            <p:cNvPr id="20495" name="Freeform 19"/>
            <p:cNvSpPr>
              <a:spLocks/>
            </p:cNvSpPr>
            <p:nvPr/>
          </p:nvSpPr>
          <p:spPr bwMode="auto">
            <a:xfrm>
              <a:off x="1511" y="951"/>
              <a:ext cx="2428" cy="970"/>
            </a:xfrm>
            <a:custGeom>
              <a:avLst/>
              <a:gdLst>
                <a:gd name="T0" fmla="*/ 2427 w 2428"/>
                <a:gd name="T1" fmla="*/ 0 h 970"/>
                <a:gd name="T2" fmla="*/ 0 w 2428"/>
                <a:gd name="T3" fmla="*/ 0 h 970"/>
                <a:gd name="T4" fmla="*/ 0 w 2428"/>
                <a:gd name="T5" fmla="*/ 969 h 970"/>
                <a:gd name="T6" fmla="*/ 507 w 2428"/>
                <a:gd name="T7" fmla="*/ 969 h 970"/>
                <a:gd name="T8" fmla="*/ 0 60000 65536"/>
                <a:gd name="T9" fmla="*/ 0 60000 65536"/>
                <a:gd name="T10" fmla="*/ 0 60000 65536"/>
                <a:gd name="T11" fmla="*/ 0 60000 65536"/>
                <a:gd name="T12" fmla="*/ 0 w 2428"/>
                <a:gd name="T13" fmla="*/ 0 h 970"/>
                <a:gd name="T14" fmla="*/ 2428 w 2428"/>
                <a:gd name="T15" fmla="*/ 970 h 970"/>
              </a:gdLst>
              <a:ahLst/>
              <a:cxnLst>
                <a:cxn ang="T8">
                  <a:pos x="T0" y="T1"/>
                </a:cxn>
                <a:cxn ang="T9">
                  <a:pos x="T2" y="T3"/>
                </a:cxn>
                <a:cxn ang="T10">
                  <a:pos x="T4" y="T5"/>
                </a:cxn>
                <a:cxn ang="T11">
                  <a:pos x="T6" y="T7"/>
                </a:cxn>
              </a:cxnLst>
              <a:rect l="T12" t="T13" r="T14" b="T15"/>
              <a:pathLst>
                <a:path w="2428" h="970">
                  <a:moveTo>
                    <a:pt x="2427" y="0"/>
                  </a:moveTo>
                  <a:lnTo>
                    <a:pt x="0" y="0"/>
                  </a:lnTo>
                  <a:lnTo>
                    <a:pt x="0" y="969"/>
                  </a:lnTo>
                  <a:lnTo>
                    <a:pt x="507" y="969"/>
                  </a:lnTo>
                </a:path>
              </a:pathLst>
            </a:custGeom>
            <a:noFill/>
            <a:ln w="12700" cap="rnd">
              <a:solidFill>
                <a:schemeClr val="bg2"/>
              </a:solidFill>
              <a:round/>
              <a:headEnd/>
              <a:tailEnd type="triangle" w="med" len="med"/>
            </a:ln>
          </p:spPr>
          <p:txBody>
            <a:bodyPr/>
            <a:lstStyle/>
            <a:p>
              <a:endParaRPr lang="en-US"/>
            </a:p>
          </p:txBody>
        </p:sp>
        <p:sp>
          <p:nvSpPr>
            <p:cNvPr id="20496" name="Freeform 20"/>
            <p:cNvSpPr>
              <a:spLocks/>
            </p:cNvSpPr>
            <p:nvPr/>
          </p:nvSpPr>
          <p:spPr bwMode="auto">
            <a:xfrm>
              <a:off x="1607" y="1467"/>
              <a:ext cx="2428" cy="356"/>
            </a:xfrm>
            <a:custGeom>
              <a:avLst/>
              <a:gdLst>
                <a:gd name="T0" fmla="*/ 2427 w 2428"/>
                <a:gd name="T1" fmla="*/ 0 h 356"/>
                <a:gd name="T2" fmla="*/ 0 w 2428"/>
                <a:gd name="T3" fmla="*/ 0 h 356"/>
                <a:gd name="T4" fmla="*/ 0 w 2428"/>
                <a:gd name="T5" fmla="*/ 355 h 356"/>
                <a:gd name="T6" fmla="*/ 411 w 2428"/>
                <a:gd name="T7" fmla="*/ 355 h 356"/>
                <a:gd name="T8" fmla="*/ 0 60000 65536"/>
                <a:gd name="T9" fmla="*/ 0 60000 65536"/>
                <a:gd name="T10" fmla="*/ 0 60000 65536"/>
                <a:gd name="T11" fmla="*/ 0 60000 65536"/>
                <a:gd name="T12" fmla="*/ 0 w 2428"/>
                <a:gd name="T13" fmla="*/ 0 h 356"/>
                <a:gd name="T14" fmla="*/ 2428 w 2428"/>
                <a:gd name="T15" fmla="*/ 356 h 356"/>
              </a:gdLst>
              <a:ahLst/>
              <a:cxnLst>
                <a:cxn ang="T8">
                  <a:pos x="T0" y="T1"/>
                </a:cxn>
                <a:cxn ang="T9">
                  <a:pos x="T2" y="T3"/>
                </a:cxn>
                <a:cxn ang="T10">
                  <a:pos x="T4" y="T5"/>
                </a:cxn>
                <a:cxn ang="T11">
                  <a:pos x="T6" y="T7"/>
                </a:cxn>
              </a:cxnLst>
              <a:rect l="T12" t="T13" r="T14" b="T15"/>
              <a:pathLst>
                <a:path w="2428" h="356">
                  <a:moveTo>
                    <a:pt x="2427" y="0"/>
                  </a:moveTo>
                  <a:lnTo>
                    <a:pt x="0" y="0"/>
                  </a:lnTo>
                  <a:lnTo>
                    <a:pt x="0" y="355"/>
                  </a:lnTo>
                  <a:lnTo>
                    <a:pt x="411" y="355"/>
                  </a:lnTo>
                </a:path>
              </a:pathLst>
            </a:custGeom>
            <a:noFill/>
            <a:ln w="12700" cap="rnd">
              <a:solidFill>
                <a:schemeClr val="bg2"/>
              </a:solidFill>
              <a:round/>
              <a:headEnd/>
              <a:tailEnd type="triangle" w="med" len="med"/>
            </a:ln>
          </p:spPr>
          <p:txBody>
            <a:bodyPr/>
            <a:lstStyle/>
            <a:p>
              <a:endParaRPr lang="en-US"/>
            </a:p>
          </p:txBody>
        </p:sp>
      </p:grpSp>
      <p:sp>
        <p:nvSpPr>
          <p:cNvPr id="20485" name="Rectangle 21"/>
          <p:cNvSpPr>
            <a:spLocks noChangeArrowheads="1"/>
          </p:cNvSpPr>
          <p:nvPr/>
        </p:nvSpPr>
        <p:spPr bwMode="auto">
          <a:xfrm>
            <a:off x="7085013" y="3459163"/>
            <a:ext cx="1428750" cy="638175"/>
          </a:xfrm>
          <a:prstGeom prst="rect">
            <a:avLst/>
          </a:prstGeom>
          <a:noFill/>
          <a:ln w="25400">
            <a:noFill/>
            <a:miter lim="800000"/>
            <a:headEnd/>
            <a:tailEnd/>
          </a:ln>
        </p:spPr>
        <p:txBody>
          <a:bodyPr wrap="none" lIns="90488" tIns="44450" rIns="90488" bIns="44450">
            <a:spAutoFit/>
          </a:bodyPr>
          <a:lstStyle/>
          <a:p>
            <a:pPr eaLnBrk="0" hangingPunct="0"/>
            <a:r>
              <a:rPr lang="en-US" sz="1800"/>
              <a:t>Instruction</a:t>
            </a:r>
          </a:p>
          <a:p>
            <a:pPr eaLnBrk="0" hangingPunct="0"/>
            <a:r>
              <a:rPr lang="en-US" sz="1800"/>
              <a:t>Memory</a:t>
            </a:r>
          </a:p>
        </p:txBody>
      </p:sp>
      <p:sp>
        <p:nvSpPr>
          <p:cNvPr id="2119702" name="Text Box 22"/>
          <p:cNvSpPr txBox="1">
            <a:spLocks noChangeArrowheads="1"/>
          </p:cNvSpPr>
          <p:nvPr/>
        </p:nvSpPr>
        <p:spPr bwMode="auto">
          <a:xfrm>
            <a:off x="4621213" y="4156075"/>
            <a:ext cx="669925" cy="396875"/>
          </a:xfrm>
          <a:prstGeom prst="rect">
            <a:avLst/>
          </a:prstGeom>
          <a:noFill/>
          <a:ln w="25400">
            <a:noFill/>
            <a:miter lim="800000"/>
            <a:headEnd/>
            <a:tailEnd/>
          </a:ln>
        </p:spPr>
        <p:txBody>
          <a:bodyPr wrap="none">
            <a:spAutoFit/>
          </a:bodyPr>
          <a:lstStyle/>
          <a:p>
            <a:pPr algn="ctr" eaLnBrk="0" hangingPunct="0"/>
            <a:r>
              <a:rPr lang="en-US">
                <a:solidFill>
                  <a:srgbClr val="FF0000"/>
                </a:solidFill>
              </a:rPr>
              <a:t>236</a:t>
            </a:r>
          </a:p>
        </p:txBody>
      </p:sp>
      <p:sp>
        <p:nvSpPr>
          <p:cNvPr id="2119703" name="Text Box 23"/>
          <p:cNvSpPr txBox="1">
            <a:spLocks noChangeArrowheads="1"/>
          </p:cNvSpPr>
          <p:nvPr/>
        </p:nvSpPr>
        <p:spPr bwMode="auto">
          <a:xfrm>
            <a:off x="4448175" y="4435475"/>
            <a:ext cx="831850" cy="396875"/>
          </a:xfrm>
          <a:prstGeom prst="rect">
            <a:avLst/>
          </a:prstGeom>
          <a:noFill/>
          <a:ln w="25400">
            <a:noFill/>
            <a:miter lim="800000"/>
            <a:headEnd/>
            <a:tailEnd/>
          </a:ln>
        </p:spPr>
        <p:txBody>
          <a:bodyPr wrap="none">
            <a:spAutoFit/>
          </a:bodyPr>
          <a:lstStyle/>
          <a:p>
            <a:pPr algn="ctr" eaLnBrk="0" hangingPunct="0"/>
            <a:r>
              <a:rPr lang="en-US">
                <a:solidFill>
                  <a:srgbClr val="FF0000"/>
                </a:solidFill>
              </a:rPr>
              <a:t>1032</a:t>
            </a:r>
          </a:p>
        </p:txBody>
      </p:sp>
      <p:sp>
        <p:nvSpPr>
          <p:cNvPr id="2119704" name="Text Box 24"/>
          <p:cNvSpPr txBox="1">
            <a:spLocks noChangeArrowheads="1"/>
          </p:cNvSpPr>
          <p:nvPr/>
        </p:nvSpPr>
        <p:spPr bwMode="auto">
          <a:xfrm>
            <a:off x="1865313" y="5083175"/>
            <a:ext cx="4927600" cy="1311275"/>
          </a:xfrm>
          <a:prstGeom prst="rect">
            <a:avLst/>
          </a:prstGeom>
          <a:noFill/>
          <a:ln w="25400">
            <a:noFill/>
            <a:miter lim="800000"/>
            <a:headEnd/>
            <a:tailEnd/>
          </a:ln>
        </p:spPr>
        <p:txBody>
          <a:bodyPr wrap="none">
            <a:spAutoFit/>
          </a:bodyPr>
          <a:lstStyle/>
          <a:p>
            <a:pPr eaLnBrk="0" hangingPunct="0"/>
            <a:r>
              <a:rPr lang="en-US" i="1">
                <a:solidFill>
                  <a:srgbClr val="FF0000"/>
                </a:solidFill>
              </a:rPr>
              <a:t>kill</a:t>
            </a:r>
            <a:r>
              <a:rPr lang="en-US">
                <a:solidFill>
                  <a:srgbClr val="FF0000"/>
                </a:solidFill>
              </a:rPr>
              <a:t>  PC=236 and </a:t>
            </a:r>
            <a:r>
              <a:rPr lang="en-US" i="1">
                <a:solidFill>
                  <a:srgbClr val="FF0000"/>
                </a:solidFill>
              </a:rPr>
              <a:t>fetch</a:t>
            </a:r>
            <a:r>
              <a:rPr lang="en-US">
                <a:solidFill>
                  <a:srgbClr val="FF0000"/>
                </a:solidFill>
              </a:rPr>
              <a:t> PC=1032</a:t>
            </a:r>
          </a:p>
          <a:p>
            <a:pPr eaLnBrk="0" hangingPunct="0"/>
            <a:endParaRPr lang="en-US" i="1">
              <a:solidFill>
                <a:srgbClr val="FF0000"/>
              </a:solidFill>
            </a:endParaRPr>
          </a:p>
          <a:p>
            <a:pPr eaLnBrk="0" hangingPunct="0"/>
            <a:r>
              <a:rPr lang="en-US" i="1"/>
              <a:t>	Is this a common occurrence?</a:t>
            </a:r>
          </a:p>
          <a:p>
            <a:pPr eaLnBrk="0" hangingPunct="0"/>
            <a:r>
              <a:rPr lang="en-US" i="1"/>
              <a:t>	Can we avoid these bubbles?</a:t>
            </a:r>
            <a:endParaRPr lang="en-US" sz="1800"/>
          </a:p>
        </p:txBody>
      </p:sp>
      <p:sp>
        <p:nvSpPr>
          <p:cNvPr id="20490" name="Slide Number Placeholder 28"/>
          <p:cNvSpPr>
            <a:spLocks noGrp="1"/>
          </p:cNvSpPr>
          <p:nvPr>
            <p:ph type="sldNum" sz="quarter" idx="11"/>
          </p:nvPr>
        </p:nvSpPr>
        <p:spPr>
          <a:noFill/>
        </p:spPr>
        <p:txBody>
          <a:bodyPr/>
          <a:lstStyle/>
          <a:p>
            <a:fld id="{19275C07-2646-4CCD-A590-FAB46B3CCAB9}" type="slidenum">
              <a:rPr lang="en-US" smtClean="0"/>
              <a:pPr/>
              <a:t>7</a:t>
            </a:fld>
            <a:endParaRPr lang="en-US" dirty="0"/>
          </a:p>
        </p:txBody>
      </p:sp>
      <p:sp>
        <p:nvSpPr>
          <p:cNvPr id="28" name="Date Placeholder 27"/>
          <p:cNvSpPr>
            <a:spLocks noGrp="1"/>
          </p:cNvSpPr>
          <p:nvPr>
            <p:ph type="dt" sz="half" idx="10"/>
          </p:nvPr>
        </p:nvSpPr>
        <p:spPr/>
        <p:txBody>
          <a:bodyPr/>
          <a:lstStyle/>
          <a:p>
            <a:pPr>
              <a:defRPr/>
            </a:pPr>
            <a:r>
              <a:rPr lang="en-US" altLang="zh-CN" smtClean="0"/>
              <a:t>1/11/2013</a:t>
            </a:r>
            <a:endParaRPr lang="en-US" dirty="0"/>
          </a:p>
        </p:txBody>
      </p:sp>
      <p:sp>
        <p:nvSpPr>
          <p:cNvPr id="29" name="Footer Placeholder 28"/>
          <p:cNvSpPr>
            <a:spLocks noGrp="1"/>
          </p:cNvSpPr>
          <p:nvPr>
            <p:ph type="ftr" sz="quarter" idx="12"/>
          </p:nvPr>
        </p:nvSpPr>
        <p:spPr/>
        <p:txBody>
          <a:bodyPr/>
          <a:lstStyle/>
          <a:p>
            <a:pPr>
              <a:defRPr/>
            </a:pPr>
            <a:r>
              <a:rPr lang="en-US" smtClean="0"/>
              <a:t>Bluespec at Beihang</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197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197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1970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1970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1970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02" grpId="0" autoUpdateAnimBg="0"/>
      <p:bldP spid="2119703" grpId="0" autoUpdateAnimBg="0"/>
      <p:bldP spid="2119704"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622300" y="357188"/>
            <a:ext cx="8343900" cy="1143000"/>
          </a:xfrm>
        </p:spPr>
        <p:txBody>
          <a:bodyPr lIns="90488" tIns="44450" rIns="90488" bIns="44450"/>
          <a:lstStyle/>
          <a:p>
            <a:r>
              <a:rPr lang="en-US" sz="3200" smtClean="0"/>
              <a:t>Use NAP for Control Instructions only</a:t>
            </a:r>
          </a:p>
        </p:txBody>
      </p:sp>
      <p:sp>
        <p:nvSpPr>
          <p:cNvPr id="21506" name="Rectangle 3"/>
          <p:cNvSpPr>
            <a:spLocks noChangeArrowheads="1"/>
          </p:cNvSpPr>
          <p:nvPr/>
        </p:nvSpPr>
        <p:spPr bwMode="auto">
          <a:xfrm>
            <a:off x="701675" y="1571625"/>
            <a:ext cx="7613650" cy="2552700"/>
          </a:xfrm>
          <a:prstGeom prst="rect">
            <a:avLst/>
          </a:prstGeom>
          <a:noFill/>
          <a:ln w="25400">
            <a:noFill/>
            <a:miter lim="800000"/>
            <a:headEnd/>
            <a:tailEnd/>
          </a:ln>
        </p:spPr>
        <p:txBody>
          <a:bodyPr lIns="90488" tIns="44450" rIns="90488" bIns="44450">
            <a:spAutoFit/>
          </a:bodyPr>
          <a:lstStyle/>
          <a:p>
            <a:pPr eaLnBrk="0" hangingPunct="0"/>
            <a:r>
              <a:rPr lang="en-US"/>
              <a:t>NAP contains useful information for branch and </a:t>
            </a:r>
          </a:p>
          <a:p>
            <a:pPr eaLnBrk="0" hangingPunct="0"/>
            <a:r>
              <a:rPr lang="en-US"/>
              <a:t>jump instructions only</a:t>
            </a:r>
          </a:p>
          <a:p>
            <a:pPr eaLnBrk="0" hangingPunct="0"/>
            <a:r>
              <a:rPr lang="en-US">
                <a:latin typeface="Symbol" pitchFamily="18" charset="2"/>
              </a:rPr>
              <a:t>	</a:t>
            </a:r>
            <a:r>
              <a:rPr lang="en-US"/>
              <a:t> </a:t>
            </a:r>
            <a:r>
              <a:rPr lang="en-US">
                <a:solidFill>
                  <a:srgbClr val="56127A"/>
                </a:solidFill>
              </a:rPr>
              <a:t>Do not update it for other instructions</a:t>
            </a:r>
          </a:p>
          <a:p>
            <a:pPr eaLnBrk="0" hangingPunct="0"/>
            <a:endParaRPr lang="en-US"/>
          </a:p>
          <a:p>
            <a:pPr eaLnBrk="0" hangingPunct="0"/>
            <a:r>
              <a:rPr lang="en-US">
                <a:solidFill>
                  <a:srgbClr val="56127A"/>
                </a:solidFill>
              </a:rPr>
              <a:t>For all other instructions the next PC is (PC)+4 !</a:t>
            </a:r>
          </a:p>
          <a:p>
            <a:pPr eaLnBrk="0" hangingPunct="0"/>
            <a:endParaRPr lang="en-US"/>
          </a:p>
          <a:p>
            <a:pPr eaLnBrk="0" hangingPunct="0"/>
            <a:r>
              <a:rPr lang="en-US" i="1">
                <a:solidFill>
                  <a:srgbClr val="FF0000"/>
                </a:solidFill>
              </a:rPr>
              <a:t>How to achieve this effect without decoding the </a:t>
            </a:r>
          </a:p>
          <a:p>
            <a:pPr eaLnBrk="0" hangingPunct="0"/>
            <a:r>
              <a:rPr lang="en-US" i="1">
                <a:solidFill>
                  <a:srgbClr val="FF0000"/>
                </a:solidFill>
              </a:rPr>
              <a:t>instruction?</a:t>
            </a:r>
          </a:p>
        </p:txBody>
      </p:sp>
      <p:sp>
        <p:nvSpPr>
          <p:cNvPr id="21508" name="Slide Number Placeholder 7"/>
          <p:cNvSpPr>
            <a:spLocks noGrp="1"/>
          </p:cNvSpPr>
          <p:nvPr>
            <p:ph type="sldNum" sz="quarter" idx="11"/>
          </p:nvPr>
        </p:nvSpPr>
        <p:spPr>
          <a:noFill/>
        </p:spPr>
        <p:txBody>
          <a:bodyPr/>
          <a:lstStyle/>
          <a:p>
            <a:fld id="{3FE51CD4-BB69-4E12-BEBD-625687F58922}" type="slidenum">
              <a:rPr lang="en-US" smtClean="0"/>
              <a:pPr/>
              <a:t>8</a:t>
            </a:fld>
            <a:endParaRPr lang="en-US" dirty="0"/>
          </a:p>
        </p:txBody>
      </p:sp>
      <p:sp>
        <p:nvSpPr>
          <p:cNvPr id="7" name="Date Placeholder 6"/>
          <p:cNvSpPr>
            <a:spLocks noGrp="1"/>
          </p:cNvSpPr>
          <p:nvPr>
            <p:ph type="dt" sz="half" idx="10"/>
          </p:nvPr>
        </p:nvSpPr>
        <p:spPr/>
        <p:txBody>
          <a:bodyPr/>
          <a:lstStyle/>
          <a:p>
            <a:pPr>
              <a:defRPr/>
            </a:pPr>
            <a:r>
              <a:rPr lang="en-US" altLang="zh-CN" smtClean="0"/>
              <a:t>1/11/2013</a:t>
            </a:r>
            <a:endParaRPr lang="en-US" dirty="0"/>
          </a:p>
        </p:txBody>
      </p:sp>
      <p:sp>
        <p:nvSpPr>
          <p:cNvPr id="8" name="Footer Placeholder 7"/>
          <p:cNvSpPr>
            <a:spLocks noGrp="1"/>
          </p:cNvSpPr>
          <p:nvPr>
            <p:ph type="ftr" sz="quarter" idx="12"/>
          </p:nvPr>
        </p:nvSpPr>
        <p:spPr/>
        <p:txBody>
          <a:bodyPr/>
          <a:lstStyle/>
          <a:p>
            <a:pPr>
              <a:defRPr/>
            </a:pPr>
            <a:r>
              <a:rPr lang="en-US" smtClean="0"/>
              <a:t>Bluespec at Beihang</a:t>
            </a:r>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623888" y="523875"/>
            <a:ext cx="8328025" cy="952500"/>
          </a:xfrm>
        </p:spPr>
        <p:txBody>
          <a:bodyPr lIns="90488" tIns="44450" rIns="90488" bIns="44450"/>
          <a:lstStyle/>
          <a:p>
            <a:r>
              <a:rPr lang="en-US" smtClean="0"/>
              <a:t>Branch Target Buffer (BTB)</a:t>
            </a:r>
            <a:br>
              <a:rPr lang="en-US" smtClean="0"/>
            </a:br>
            <a:r>
              <a:rPr lang="en-US" sz="2400" smtClean="0"/>
              <a:t>a special form of NAP</a:t>
            </a:r>
            <a:endParaRPr lang="en-US" smtClean="0"/>
          </a:p>
        </p:txBody>
      </p:sp>
      <p:sp>
        <p:nvSpPr>
          <p:cNvPr id="22530" name="Rectangle 3"/>
          <p:cNvSpPr>
            <a:spLocks noChangeArrowheads="1"/>
          </p:cNvSpPr>
          <p:nvPr/>
        </p:nvSpPr>
        <p:spPr bwMode="auto">
          <a:xfrm>
            <a:off x="744538" y="5219700"/>
            <a:ext cx="8005762" cy="1014413"/>
          </a:xfrm>
          <a:prstGeom prst="rect">
            <a:avLst/>
          </a:prstGeom>
          <a:noFill/>
          <a:ln w="12700">
            <a:noFill/>
            <a:miter lim="800000"/>
            <a:headEnd/>
            <a:tailEnd/>
          </a:ln>
        </p:spPr>
        <p:txBody>
          <a:bodyPr lIns="90488" tIns="44450" rIns="90488" bIns="44450">
            <a:spAutoFit/>
          </a:bodyPr>
          <a:lstStyle/>
          <a:p>
            <a:pPr eaLnBrk="0" hangingPunct="0">
              <a:buFontTx/>
              <a:buChar char="•"/>
            </a:pPr>
            <a:r>
              <a:rPr lang="en-US">
                <a:solidFill>
                  <a:srgbClr val="56127A"/>
                </a:solidFill>
              </a:rPr>
              <a:t> Keep the (pc, predicted pc) in the BTB </a:t>
            </a:r>
          </a:p>
          <a:p>
            <a:pPr eaLnBrk="0" hangingPunct="0">
              <a:buFontTx/>
              <a:buChar char="•"/>
            </a:pPr>
            <a:r>
              <a:rPr lang="en-US">
                <a:solidFill>
                  <a:srgbClr val="56127A"/>
                </a:solidFill>
              </a:rPr>
              <a:t> pc+4 is predicted if no pc match is found</a:t>
            </a:r>
          </a:p>
          <a:p>
            <a:pPr eaLnBrk="0" hangingPunct="0">
              <a:buFontTx/>
              <a:buChar char="•"/>
            </a:pPr>
            <a:r>
              <a:rPr lang="en-US">
                <a:solidFill>
                  <a:srgbClr val="56127A"/>
                </a:solidFill>
              </a:rPr>
              <a:t> BTB is updated only for branches and jumps</a:t>
            </a:r>
          </a:p>
        </p:txBody>
      </p:sp>
      <p:sp>
        <p:nvSpPr>
          <p:cNvPr id="22531" name="Rectangle 4"/>
          <p:cNvSpPr>
            <a:spLocks noChangeArrowheads="1"/>
          </p:cNvSpPr>
          <p:nvPr/>
        </p:nvSpPr>
        <p:spPr bwMode="auto">
          <a:xfrm>
            <a:off x="4275138" y="1508125"/>
            <a:ext cx="3790950" cy="398463"/>
          </a:xfrm>
          <a:prstGeom prst="rect">
            <a:avLst/>
          </a:prstGeom>
          <a:noFill/>
          <a:ln w="12700">
            <a:noFill/>
            <a:miter lim="800000"/>
            <a:headEnd/>
            <a:tailEnd/>
          </a:ln>
        </p:spPr>
        <p:txBody>
          <a:bodyPr wrap="none" lIns="90488" tIns="44450" rIns="90488" bIns="44450">
            <a:spAutoFit/>
          </a:bodyPr>
          <a:lstStyle/>
          <a:p>
            <a:pPr eaLnBrk="0" hangingPunct="0"/>
            <a:r>
              <a:rPr lang="en-US"/>
              <a:t>2</a:t>
            </a:r>
            <a:r>
              <a:rPr lang="en-US" baseline="30000"/>
              <a:t>k</a:t>
            </a:r>
            <a:r>
              <a:rPr lang="en-US"/>
              <a:t>-entry direct-mapped BTB</a:t>
            </a:r>
          </a:p>
        </p:txBody>
      </p:sp>
      <p:grpSp>
        <p:nvGrpSpPr>
          <p:cNvPr id="22532" name="Group 5"/>
          <p:cNvGrpSpPr>
            <a:grpSpLocks/>
          </p:cNvGrpSpPr>
          <p:nvPr/>
        </p:nvGrpSpPr>
        <p:grpSpPr bwMode="auto">
          <a:xfrm>
            <a:off x="700088" y="1489075"/>
            <a:ext cx="7681912" cy="3705225"/>
            <a:chOff x="380" y="510"/>
            <a:chExt cx="4839" cy="2499"/>
          </a:xfrm>
        </p:grpSpPr>
        <p:sp>
          <p:nvSpPr>
            <p:cNvPr id="22537" name="Rectangle 6"/>
            <p:cNvSpPr>
              <a:spLocks noChangeArrowheads="1"/>
            </p:cNvSpPr>
            <p:nvPr/>
          </p:nvSpPr>
          <p:spPr bwMode="auto">
            <a:xfrm>
              <a:off x="380" y="510"/>
              <a:ext cx="746" cy="274"/>
            </a:xfrm>
            <a:prstGeom prst="rect">
              <a:avLst/>
            </a:prstGeom>
            <a:noFill/>
            <a:ln w="12700">
              <a:noFill/>
              <a:miter lim="800000"/>
              <a:headEnd/>
              <a:tailEnd/>
            </a:ln>
          </p:spPr>
          <p:txBody>
            <a:bodyPr wrap="none" lIns="90488" tIns="44450" rIns="90488" bIns="44450">
              <a:spAutoFit/>
            </a:bodyPr>
            <a:lstStyle/>
            <a:p>
              <a:pPr eaLnBrk="0" hangingPunct="0"/>
              <a:r>
                <a:rPr lang="en-US"/>
                <a:t>I-Cache</a:t>
              </a:r>
            </a:p>
          </p:txBody>
        </p:sp>
        <p:grpSp>
          <p:nvGrpSpPr>
            <p:cNvPr id="22538" name="Group 7"/>
            <p:cNvGrpSpPr>
              <a:grpSpLocks/>
            </p:cNvGrpSpPr>
            <p:nvPr/>
          </p:nvGrpSpPr>
          <p:grpSpPr bwMode="auto">
            <a:xfrm>
              <a:off x="680" y="1436"/>
              <a:ext cx="41" cy="328"/>
              <a:chOff x="681" y="1524"/>
              <a:chExt cx="41" cy="328"/>
            </a:xfrm>
          </p:grpSpPr>
          <p:sp>
            <p:nvSpPr>
              <p:cNvPr id="22626" name="Oval 8"/>
              <p:cNvSpPr>
                <a:spLocks noChangeArrowheads="1"/>
              </p:cNvSpPr>
              <p:nvPr/>
            </p:nvSpPr>
            <p:spPr bwMode="auto">
              <a:xfrm>
                <a:off x="681" y="1524"/>
                <a:ext cx="41" cy="40"/>
              </a:xfrm>
              <a:prstGeom prst="ellipse">
                <a:avLst/>
              </a:prstGeom>
              <a:solidFill>
                <a:schemeClr val="tx1"/>
              </a:solidFill>
              <a:ln w="12700">
                <a:solidFill>
                  <a:schemeClr val="tx1"/>
                </a:solidFill>
                <a:round/>
                <a:headEnd/>
                <a:tailEnd/>
              </a:ln>
            </p:spPr>
            <p:txBody>
              <a:bodyPr wrap="none" anchor="ctr"/>
              <a:lstStyle/>
              <a:p>
                <a:endParaRPr lang="en-US"/>
              </a:p>
            </p:txBody>
          </p:sp>
          <p:sp>
            <p:nvSpPr>
              <p:cNvPr id="22627" name="Oval 9"/>
              <p:cNvSpPr>
                <a:spLocks noChangeArrowheads="1"/>
              </p:cNvSpPr>
              <p:nvPr/>
            </p:nvSpPr>
            <p:spPr bwMode="auto">
              <a:xfrm>
                <a:off x="681" y="1620"/>
                <a:ext cx="41" cy="40"/>
              </a:xfrm>
              <a:prstGeom prst="ellipse">
                <a:avLst/>
              </a:prstGeom>
              <a:solidFill>
                <a:schemeClr val="tx1"/>
              </a:solidFill>
              <a:ln w="12700">
                <a:solidFill>
                  <a:schemeClr val="tx1"/>
                </a:solidFill>
                <a:round/>
                <a:headEnd/>
                <a:tailEnd/>
              </a:ln>
            </p:spPr>
            <p:txBody>
              <a:bodyPr wrap="none" anchor="ctr"/>
              <a:lstStyle/>
              <a:p>
                <a:endParaRPr lang="en-US"/>
              </a:p>
            </p:txBody>
          </p:sp>
          <p:sp>
            <p:nvSpPr>
              <p:cNvPr id="22628" name="Oval 10"/>
              <p:cNvSpPr>
                <a:spLocks noChangeArrowheads="1"/>
              </p:cNvSpPr>
              <p:nvPr/>
            </p:nvSpPr>
            <p:spPr bwMode="auto">
              <a:xfrm>
                <a:off x="681" y="1716"/>
                <a:ext cx="41" cy="40"/>
              </a:xfrm>
              <a:prstGeom prst="ellipse">
                <a:avLst/>
              </a:prstGeom>
              <a:solidFill>
                <a:schemeClr val="tx1"/>
              </a:solidFill>
              <a:ln w="12700">
                <a:solidFill>
                  <a:schemeClr val="tx1"/>
                </a:solidFill>
                <a:round/>
                <a:headEnd/>
                <a:tailEnd/>
              </a:ln>
            </p:spPr>
            <p:txBody>
              <a:bodyPr wrap="none" anchor="ctr"/>
              <a:lstStyle/>
              <a:p>
                <a:endParaRPr lang="en-US"/>
              </a:p>
            </p:txBody>
          </p:sp>
          <p:sp>
            <p:nvSpPr>
              <p:cNvPr id="22629" name="Oval 11"/>
              <p:cNvSpPr>
                <a:spLocks noChangeArrowheads="1"/>
              </p:cNvSpPr>
              <p:nvPr/>
            </p:nvSpPr>
            <p:spPr bwMode="auto">
              <a:xfrm>
                <a:off x="681" y="1812"/>
                <a:ext cx="41" cy="40"/>
              </a:xfrm>
              <a:prstGeom prst="ellipse">
                <a:avLst/>
              </a:prstGeom>
              <a:solidFill>
                <a:schemeClr val="tx1"/>
              </a:solidFill>
              <a:ln w="12700">
                <a:solidFill>
                  <a:schemeClr val="tx1"/>
                </a:solidFill>
                <a:round/>
                <a:headEnd/>
                <a:tailEnd/>
              </a:ln>
            </p:spPr>
            <p:txBody>
              <a:bodyPr wrap="none" anchor="ctr"/>
              <a:lstStyle/>
              <a:p>
                <a:endParaRPr lang="en-US"/>
              </a:p>
            </p:txBody>
          </p:sp>
        </p:grpSp>
        <p:grpSp>
          <p:nvGrpSpPr>
            <p:cNvPr id="22539" name="Group 12"/>
            <p:cNvGrpSpPr>
              <a:grpSpLocks/>
            </p:cNvGrpSpPr>
            <p:nvPr/>
          </p:nvGrpSpPr>
          <p:grpSpPr bwMode="auto">
            <a:xfrm flipV="1">
              <a:off x="1104" y="1104"/>
              <a:ext cx="1201" cy="193"/>
              <a:chOff x="1135" y="2680"/>
              <a:chExt cx="1201" cy="193"/>
            </a:xfrm>
          </p:grpSpPr>
          <p:sp>
            <p:nvSpPr>
              <p:cNvPr id="22624" name="Freeform 13"/>
              <p:cNvSpPr>
                <a:spLocks/>
              </p:cNvSpPr>
              <p:nvPr/>
            </p:nvSpPr>
            <p:spPr bwMode="auto">
              <a:xfrm>
                <a:off x="1807" y="2680"/>
                <a:ext cx="529" cy="97"/>
              </a:xfrm>
              <a:custGeom>
                <a:avLst/>
                <a:gdLst>
                  <a:gd name="T0" fmla="*/ 0 w 529"/>
                  <a:gd name="T1" fmla="*/ 96 h 97"/>
                  <a:gd name="T2" fmla="*/ 48 w 529"/>
                  <a:gd name="T3" fmla="*/ 48 h 97"/>
                  <a:gd name="T4" fmla="*/ 240 w 529"/>
                  <a:gd name="T5" fmla="*/ 48 h 97"/>
                  <a:gd name="T6" fmla="*/ 288 w 529"/>
                  <a:gd name="T7" fmla="*/ 0 h 97"/>
                  <a:gd name="T8" fmla="*/ 336 w 529"/>
                  <a:gd name="T9" fmla="*/ 48 h 97"/>
                  <a:gd name="T10" fmla="*/ 480 w 529"/>
                  <a:gd name="T11" fmla="*/ 48 h 97"/>
                  <a:gd name="T12" fmla="*/ 528 w 529"/>
                  <a:gd name="T13" fmla="*/ 96 h 97"/>
                  <a:gd name="T14" fmla="*/ 0 60000 65536"/>
                  <a:gd name="T15" fmla="*/ 0 60000 65536"/>
                  <a:gd name="T16" fmla="*/ 0 60000 65536"/>
                  <a:gd name="T17" fmla="*/ 0 60000 65536"/>
                  <a:gd name="T18" fmla="*/ 0 60000 65536"/>
                  <a:gd name="T19" fmla="*/ 0 60000 65536"/>
                  <a:gd name="T20" fmla="*/ 0 60000 65536"/>
                  <a:gd name="T21" fmla="*/ 0 w 529"/>
                  <a:gd name="T22" fmla="*/ 0 h 97"/>
                  <a:gd name="T23" fmla="*/ 529 w 529"/>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97">
                    <a:moveTo>
                      <a:pt x="0" y="96"/>
                    </a:moveTo>
                    <a:lnTo>
                      <a:pt x="48" y="48"/>
                    </a:lnTo>
                    <a:lnTo>
                      <a:pt x="240" y="48"/>
                    </a:lnTo>
                    <a:lnTo>
                      <a:pt x="288" y="0"/>
                    </a:lnTo>
                    <a:lnTo>
                      <a:pt x="336" y="48"/>
                    </a:lnTo>
                    <a:lnTo>
                      <a:pt x="480" y="48"/>
                    </a:lnTo>
                    <a:lnTo>
                      <a:pt x="528" y="96"/>
                    </a:lnTo>
                  </a:path>
                </a:pathLst>
              </a:custGeom>
              <a:noFill/>
              <a:ln w="12700" cap="rnd">
                <a:solidFill>
                  <a:schemeClr val="tx1"/>
                </a:solidFill>
                <a:round/>
                <a:headEnd/>
                <a:tailEnd/>
              </a:ln>
            </p:spPr>
            <p:txBody>
              <a:bodyPr/>
              <a:lstStyle/>
              <a:p>
                <a:endParaRPr lang="en-US"/>
              </a:p>
            </p:txBody>
          </p:sp>
          <p:sp>
            <p:nvSpPr>
              <p:cNvPr id="22625" name="Freeform 14"/>
              <p:cNvSpPr>
                <a:spLocks/>
              </p:cNvSpPr>
              <p:nvPr/>
            </p:nvSpPr>
            <p:spPr bwMode="auto">
              <a:xfrm>
                <a:off x="1135" y="2776"/>
                <a:ext cx="1201" cy="97"/>
              </a:xfrm>
              <a:custGeom>
                <a:avLst/>
                <a:gdLst>
                  <a:gd name="T0" fmla="*/ 0 w 1201"/>
                  <a:gd name="T1" fmla="*/ 96 h 97"/>
                  <a:gd name="T2" fmla="*/ 48 w 1201"/>
                  <a:gd name="T3" fmla="*/ 48 h 97"/>
                  <a:gd name="T4" fmla="*/ 240 w 1201"/>
                  <a:gd name="T5" fmla="*/ 48 h 97"/>
                  <a:gd name="T6" fmla="*/ 288 w 1201"/>
                  <a:gd name="T7" fmla="*/ 0 h 97"/>
                  <a:gd name="T8" fmla="*/ 336 w 1201"/>
                  <a:gd name="T9" fmla="*/ 48 h 97"/>
                  <a:gd name="T10" fmla="*/ 1152 w 1201"/>
                  <a:gd name="T11" fmla="*/ 48 h 97"/>
                  <a:gd name="T12" fmla="*/ 1200 w 1201"/>
                  <a:gd name="T13" fmla="*/ 96 h 97"/>
                  <a:gd name="T14" fmla="*/ 0 60000 65536"/>
                  <a:gd name="T15" fmla="*/ 0 60000 65536"/>
                  <a:gd name="T16" fmla="*/ 0 60000 65536"/>
                  <a:gd name="T17" fmla="*/ 0 60000 65536"/>
                  <a:gd name="T18" fmla="*/ 0 60000 65536"/>
                  <a:gd name="T19" fmla="*/ 0 60000 65536"/>
                  <a:gd name="T20" fmla="*/ 0 60000 65536"/>
                  <a:gd name="T21" fmla="*/ 0 w 1201"/>
                  <a:gd name="T22" fmla="*/ 0 h 97"/>
                  <a:gd name="T23" fmla="*/ 1201 w 1201"/>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1" h="97">
                    <a:moveTo>
                      <a:pt x="0" y="96"/>
                    </a:moveTo>
                    <a:lnTo>
                      <a:pt x="48" y="48"/>
                    </a:lnTo>
                    <a:lnTo>
                      <a:pt x="240" y="48"/>
                    </a:lnTo>
                    <a:lnTo>
                      <a:pt x="288" y="0"/>
                    </a:lnTo>
                    <a:lnTo>
                      <a:pt x="336" y="48"/>
                    </a:lnTo>
                    <a:lnTo>
                      <a:pt x="1152" y="48"/>
                    </a:lnTo>
                    <a:lnTo>
                      <a:pt x="1200" y="96"/>
                    </a:lnTo>
                  </a:path>
                </a:pathLst>
              </a:custGeom>
              <a:noFill/>
              <a:ln w="12700" cap="rnd">
                <a:solidFill>
                  <a:schemeClr val="tx1"/>
                </a:solidFill>
                <a:round/>
                <a:headEnd/>
                <a:tailEnd/>
              </a:ln>
            </p:spPr>
            <p:txBody>
              <a:bodyPr/>
              <a:lstStyle/>
              <a:p>
                <a:endParaRPr lang="en-US"/>
              </a:p>
            </p:txBody>
          </p:sp>
        </p:grpSp>
        <p:grpSp>
          <p:nvGrpSpPr>
            <p:cNvPr id="22540" name="Group 15"/>
            <p:cNvGrpSpPr>
              <a:grpSpLocks/>
            </p:cNvGrpSpPr>
            <p:nvPr/>
          </p:nvGrpSpPr>
          <p:grpSpPr bwMode="auto">
            <a:xfrm>
              <a:off x="1104" y="864"/>
              <a:ext cx="1184" cy="176"/>
              <a:chOff x="1143" y="2928"/>
              <a:chExt cx="1184" cy="176"/>
            </a:xfrm>
          </p:grpSpPr>
          <p:sp>
            <p:nvSpPr>
              <p:cNvPr id="22622" name="Rectangle 16"/>
              <p:cNvSpPr>
                <a:spLocks noChangeArrowheads="1"/>
              </p:cNvSpPr>
              <p:nvPr/>
            </p:nvSpPr>
            <p:spPr bwMode="auto">
              <a:xfrm>
                <a:off x="1143" y="2928"/>
                <a:ext cx="1184" cy="176"/>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22623" name="Line 17"/>
              <p:cNvSpPr>
                <a:spLocks noChangeShapeType="1"/>
              </p:cNvSpPr>
              <p:nvPr/>
            </p:nvSpPr>
            <p:spPr bwMode="auto">
              <a:xfrm>
                <a:off x="1807" y="2928"/>
                <a:ext cx="0" cy="176"/>
              </a:xfrm>
              <a:prstGeom prst="line">
                <a:avLst/>
              </a:prstGeom>
              <a:noFill/>
              <a:ln w="25400">
                <a:solidFill>
                  <a:schemeClr val="tx1"/>
                </a:solidFill>
                <a:round/>
                <a:headEnd/>
                <a:tailEnd/>
              </a:ln>
            </p:spPr>
            <p:txBody>
              <a:bodyPr wrap="none" anchor="ctr"/>
              <a:lstStyle/>
              <a:p>
                <a:endParaRPr lang="en-US"/>
              </a:p>
            </p:txBody>
          </p:sp>
        </p:grpSp>
        <p:sp>
          <p:nvSpPr>
            <p:cNvPr id="22541" name="Rectangle 18"/>
            <p:cNvSpPr>
              <a:spLocks noChangeArrowheads="1"/>
            </p:cNvSpPr>
            <p:nvPr/>
          </p:nvSpPr>
          <p:spPr bwMode="auto">
            <a:xfrm>
              <a:off x="1607" y="536"/>
              <a:ext cx="322" cy="271"/>
            </a:xfrm>
            <a:prstGeom prst="rect">
              <a:avLst/>
            </a:prstGeom>
            <a:noFill/>
            <a:ln w="12700">
              <a:noFill/>
              <a:miter lim="800000"/>
              <a:headEnd/>
              <a:tailEnd/>
            </a:ln>
          </p:spPr>
          <p:txBody>
            <a:bodyPr wrap="none" lIns="90488" tIns="44450" rIns="90488" bIns="44450">
              <a:spAutoFit/>
            </a:bodyPr>
            <a:lstStyle/>
            <a:p>
              <a:pPr eaLnBrk="0" hangingPunct="0"/>
              <a:r>
                <a:rPr lang="en-US"/>
                <a:t>PC</a:t>
              </a:r>
            </a:p>
          </p:txBody>
        </p:sp>
        <p:sp>
          <p:nvSpPr>
            <p:cNvPr id="22542" name="Freeform 19"/>
            <p:cNvSpPr>
              <a:spLocks/>
            </p:cNvSpPr>
            <p:nvPr/>
          </p:nvSpPr>
          <p:spPr bwMode="auto">
            <a:xfrm flipV="1">
              <a:off x="943" y="1200"/>
              <a:ext cx="449" cy="472"/>
            </a:xfrm>
            <a:custGeom>
              <a:avLst/>
              <a:gdLst>
                <a:gd name="T0" fmla="*/ 480 w 481"/>
                <a:gd name="T1" fmla="*/ 1056 h 1057"/>
                <a:gd name="T2" fmla="*/ 480 w 481"/>
                <a:gd name="T3" fmla="*/ 0 h 1057"/>
                <a:gd name="T4" fmla="*/ 0 w 481"/>
                <a:gd name="T5" fmla="*/ 0 h 1057"/>
                <a:gd name="T6" fmla="*/ 0 60000 65536"/>
                <a:gd name="T7" fmla="*/ 0 60000 65536"/>
                <a:gd name="T8" fmla="*/ 0 60000 65536"/>
                <a:gd name="T9" fmla="*/ 0 w 481"/>
                <a:gd name="T10" fmla="*/ 0 h 1057"/>
                <a:gd name="T11" fmla="*/ 481 w 481"/>
                <a:gd name="T12" fmla="*/ 1057 h 1057"/>
              </a:gdLst>
              <a:ahLst/>
              <a:cxnLst>
                <a:cxn ang="T6">
                  <a:pos x="T0" y="T1"/>
                </a:cxn>
                <a:cxn ang="T7">
                  <a:pos x="T2" y="T3"/>
                </a:cxn>
                <a:cxn ang="T8">
                  <a:pos x="T4" y="T5"/>
                </a:cxn>
              </a:cxnLst>
              <a:rect l="T9" t="T10" r="T11" b="T12"/>
              <a:pathLst>
                <a:path w="481" h="1057">
                  <a:moveTo>
                    <a:pt x="480" y="1056"/>
                  </a:moveTo>
                  <a:lnTo>
                    <a:pt x="480" y="0"/>
                  </a:lnTo>
                  <a:lnTo>
                    <a:pt x="0" y="0"/>
                  </a:lnTo>
                </a:path>
              </a:pathLst>
            </a:custGeom>
            <a:noFill/>
            <a:ln w="25400" cap="rnd">
              <a:solidFill>
                <a:schemeClr val="tx1"/>
              </a:solidFill>
              <a:round/>
              <a:headEnd/>
              <a:tailEnd type="triangle" w="med" len="med"/>
            </a:ln>
          </p:spPr>
          <p:txBody>
            <a:bodyPr/>
            <a:lstStyle/>
            <a:p>
              <a:endParaRPr lang="en-US"/>
            </a:p>
          </p:txBody>
        </p:sp>
        <p:sp>
          <p:nvSpPr>
            <p:cNvPr id="22543" name="Freeform 20"/>
            <p:cNvSpPr>
              <a:spLocks/>
            </p:cNvSpPr>
            <p:nvPr/>
          </p:nvSpPr>
          <p:spPr bwMode="auto">
            <a:xfrm flipV="1">
              <a:off x="2064" y="1296"/>
              <a:ext cx="480" cy="576"/>
            </a:xfrm>
            <a:custGeom>
              <a:avLst/>
              <a:gdLst>
                <a:gd name="T0" fmla="*/ 0 w 385"/>
                <a:gd name="T1" fmla="*/ 1152 h 1153"/>
                <a:gd name="T2" fmla="*/ 0 w 385"/>
                <a:gd name="T3" fmla="*/ 0 h 1153"/>
                <a:gd name="T4" fmla="*/ 384 w 385"/>
                <a:gd name="T5" fmla="*/ 0 h 1153"/>
                <a:gd name="T6" fmla="*/ 0 60000 65536"/>
                <a:gd name="T7" fmla="*/ 0 60000 65536"/>
                <a:gd name="T8" fmla="*/ 0 60000 65536"/>
                <a:gd name="T9" fmla="*/ 0 w 385"/>
                <a:gd name="T10" fmla="*/ 0 h 1153"/>
                <a:gd name="T11" fmla="*/ 385 w 385"/>
                <a:gd name="T12" fmla="*/ 1153 h 1153"/>
              </a:gdLst>
              <a:ahLst/>
              <a:cxnLst>
                <a:cxn ang="T6">
                  <a:pos x="T0" y="T1"/>
                </a:cxn>
                <a:cxn ang="T7">
                  <a:pos x="T2" y="T3"/>
                </a:cxn>
                <a:cxn ang="T8">
                  <a:pos x="T4" y="T5"/>
                </a:cxn>
              </a:cxnLst>
              <a:rect l="T9" t="T10" r="T11" b="T12"/>
              <a:pathLst>
                <a:path w="385" h="1153">
                  <a:moveTo>
                    <a:pt x="0" y="1152"/>
                  </a:moveTo>
                  <a:lnTo>
                    <a:pt x="0" y="0"/>
                  </a:lnTo>
                  <a:lnTo>
                    <a:pt x="384" y="0"/>
                  </a:lnTo>
                </a:path>
              </a:pathLst>
            </a:custGeom>
            <a:noFill/>
            <a:ln w="25400" cap="rnd">
              <a:solidFill>
                <a:schemeClr val="tx1"/>
              </a:solidFill>
              <a:round/>
              <a:headEnd/>
              <a:tailEnd type="triangle" w="med" len="med"/>
            </a:ln>
          </p:spPr>
          <p:txBody>
            <a:bodyPr/>
            <a:lstStyle/>
            <a:p>
              <a:endParaRPr lang="en-US"/>
            </a:p>
          </p:txBody>
        </p:sp>
        <p:sp>
          <p:nvSpPr>
            <p:cNvPr id="22544" name="Line 21"/>
            <p:cNvSpPr>
              <a:spLocks noChangeShapeType="1"/>
            </p:cNvSpPr>
            <p:nvPr/>
          </p:nvSpPr>
          <p:spPr bwMode="auto">
            <a:xfrm flipH="1">
              <a:off x="1981" y="1480"/>
              <a:ext cx="104" cy="40"/>
            </a:xfrm>
            <a:prstGeom prst="line">
              <a:avLst/>
            </a:prstGeom>
            <a:noFill/>
            <a:ln w="12700">
              <a:solidFill>
                <a:schemeClr val="tx1"/>
              </a:solidFill>
              <a:round/>
              <a:headEnd/>
              <a:tailEnd/>
            </a:ln>
          </p:spPr>
          <p:txBody>
            <a:bodyPr wrap="none" anchor="ctr"/>
            <a:lstStyle/>
            <a:p>
              <a:endParaRPr lang="en-US"/>
            </a:p>
          </p:txBody>
        </p:sp>
        <p:sp>
          <p:nvSpPr>
            <p:cNvPr id="22545" name="Rectangle 22"/>
            <p:cNvSpPr>
              <a:spLocks noChangeArrowheads="1"/>
            </p:cNvSpPr>
            <p:nvPr/>
          </p:nvSpPr>
          <p:spPr bwMode="auto">
            <a:xfrm>
              <a:off x="2064" y="1392"/>
              <a:ext cx="199" cy="251"/>
            </a:xfrm>
            <a:prstGeom prst="rect">
              <a:avLst/>
            </a:prstGeom>
            <a:noFill/>
            <a:ln w="12700">
              <a:noFill/>
              <a:miter lim="800000"/>
              <a:headEnd/>
              <a:tailEnd/>
            </a:ln>
          </p:spPr>
          <p:txBody>
            <a:bodyPr wrap="none" lIns="90488" tIns="44450" rIns="90488" bIns="44450">
              <a:spAutoFit/>
            </a:bodyPr>
            <a:lstStyle/>
            <a:p>
              <a:pPr eaLnBrk="0" hangingPunct="0"/>
              <a:r>
                <a:rPr lang="en-US" sz="1800"/>
                <a:t>k</a:t>
              </a:r>
            </a:p>
          </p:txBody>
        </p:sp>
        <p:grpSp>
          <p:nvGrpSpPr>
            <p:cNvPr id="22546" name="Group 23"/>
            <p:cNvGrpSpPr>
              <a:grpSpLocks/>
            </p:cNvGrpSpPr>
            <p:nvPr/>
          </p:nvGrpSpPr>
          <p:grpSpPr bwMode="auto">
            <a:xfrm>
              <a:off x="511" y="808"/>
              <a:ext cx="433" cy="2039"/>
              <a:chOff x="512" y="896"/>
              <a:chExt cx="433" cy="2039"/>
            </a:xfrm>
          </p:grpSpPr>
          <p:sp>
            <p:nvSpPr>
              <p:cNvPr id="22607" name="Line 24"/>
              <p:cNvSpPr>
                <a:spLocks noChangeShapeType="1"/>
              </p:cNvSpPr>
              <p:nvPr/>
            </p:nvSpPr>
            <p:spPr bwMode="auto">
              <a:xfrm>
                <a:off x="516" y="1041"/>
                <a:ext cx="424" cy="0"/>
              </a:xfrm>
              <a:prstGeom prst="line">
                <a:avLst/>
              </a:prstGeom>
              <a:noFill/>
              <a:ln w="12700">
                <a:solidFill>
                  <a:schemeClr val="tx1"/>
                </a:solidFill>
                <a:round/>
                <a:headEnd/>
                <a:tailEnd/>
              </a:ln>
            </p:spPr>
            <p:txBody>
              <a:bodyPr wrap="none" anchor="ctr"/>
              <a:lstStyle/>
              <a:p>
                <a:endParaRPr lang="en-US"/>
              </a:p>
            </p:txBody>
          </p:sp>
          <p:sp>
            <p:nvSpPr>
              <p:cNvPr id="22608" name="Line 25"/>
              <p:cNvSpPr>
                <a:spLocks noChangeShapeType="1"/>
              </p:cNvSpPr>
              <p:nvPr/>
            </p:nvSpPr>
            <p:spPr bwMode="auto">
              <a:xfrm>
                <a:off x="516" y="1185"/>
                <a:ext cx="424" cy="0"/>
              </a:xfrm>
              <a:prstGeom prst="line">
                <a:avLst/>
              </a:prstGeom>
              <a:noFill/>
              <a:ln w="12700">
                <a:solidFill>
                  <a:schemeClr val="tx1"/>
                </a:solidFill>
                <a:round/>
                <a:headEnd/>
                <a:tailEnd/>
              </a:ln>
            </p:spPr>
            <p:txBody>
              <a:bodyPr wrap="none" anchor="ctr"/>
              <a:lstStyle/>
              <a:p>
                <a:endParaRPr lang="en-US"/>
              </a:p>
            </p:txBody>
          </p:sp>
          <p:sp>
            <p:nvSpPr>
              <p:cNvPr id="22609" name="Line 26"/>
              <p:cNvSpPr>
                <a:spLocks noChangeShapeType="1"/>
              </p:cNvSpPr>
              <p:nvPr/>
            </p:nvSpPr>
            <p:spPr bwMode="auto">
              <a:xfrm>
                <a:off x="516" y="1329"/>
                <a:ext cx="424" cy="0"/>
              </a:xfrm>
              <a:prstGeom prst="line">
                <a:avLst/>
              </a:prstGeom>
              <a:noFill/>
              <a:ln w="12700">
                <a:solidFill>
                  <a:schemeClr val="tx1"/>
                </a:solidFill>
                <a:round/>
                <a:headEnd/>
                <a:tailEnd/>
              </a:ln>
            </p:spPr>
            <p:txBody>
              <a:bodyPr wrap="none" anchor="ctr"/>
              <a:lstStyle/>
              <a:p>
                <a:endParaRPr lang="en-US"/>
              </a:p>
            </p:txBody>
          </p:sp>
          <p:sp>
            <p:nvSpPr>
              <p:cNvPr id="22610" name="Line 27"/>
              <p:cNvSpPr>
                <a:spLocks noChangeShapeType="1"/>
              </p:cNvSpPr>
              <p:nvPr/>
            </p:nvSpPr>
            <p:spPr bwMode="auto">
              <a:xfrm>
                <a:off x="516" y="1473"/>
                <a:ext cx="424" cy="0"/>
              </a:xfrm>
              <a:prstGeom prst="line">
                <a:avLst/>
              </a:prstGeom>
              <a:noFill/>
              <a:ln w="12700">
                <a:solidFill>
                  <a:schemeClr val="tx1"/>
                </a:solidFill>
                <a:round/>
                <a:headEnd/>
                <a:tailEnd/>
              </a:ln>
            </p:spPr>
            <p:txBody>
              <a:bodyPr wrap="none" anchor="ctr"/>
              <a:lstStyle/>
              <a:p>
                <a:endParaRPr lang="en-US"/>
              </a:p>
            </p:txBody>
          </p:sp>
          <p:grpSp>
            <p:nvGrpSpPr>
              <p:cNvPr id="22611" name="Group 28"/>
              <p:cNvGrpSpPr>
                <a:grpSpLocks/>
              </p:cNvGrpSpPr>
              <p:nvPr/>
            </p:nvGrpSpPr>
            <p:grpSpPr bwMode="auto">
              <a:xfrm>
                <a:off x="516" y="1905"/>
                <a:ext cx="424" cy="287"/>
                <a:chOff x="516" y="1905"/>
                <a:chExt cx="424" cy="287"/>
              </a:xfrm>
            </p:grpSpPr>
            <p:sp>
              <p:nvSpPr>
                <p:cNvPr id="22619" name="Line 29"/>
                <p:cNvSpPr>
                  <a:spLocks noChangeShapeType="1"/>
                </p:cNvSpPr>
                <p:nvPr/>
              </p:nvSpPr>
              <p:spPr bwMode="auto">
                <a:xfrm>
                  <a:off x="516" y="1905"/>
                  <a:ext cx="424" cy="0"/>
                </a:xfrm>
                <a:prstGeom prst="line">
                  <a:avLst/>
                </a:prstGeom>
                <a:noFill/>
                <a:ln w="12700">
                  <a:solidFill>
                    <a:schemeClr val="tx1"/>
                  </a:solidFill>
                  <a:round/>
                  <a:headEnd/>
                  <a:tailEnd/>
                </a:ln>
              </p:spPr>
              <p:txBody>
                <a:bodyPr wrap="none" anchor="ctr"/>
                <a:lstStyle/>
                <a:p>
                  <a:endParaRPr lang="en-US"/>
                </a:p>
              </p:txBody>
            </p:sp>
            <p:sp>
              <p:nvSpPr>
                <p:cNvPr id="22620" name="Line 30"/>
                <p:cNvSpPr>
                  <a:spLocks noChangeShapeType="1"/>
                </p:cNvSpPr>
                <p:nvPr/>
              </p:nvSpPr>
              <p:spPr bwMode="auto">
                <a:xfrm>
                  <a:off x="516" y="2048"/>
                  <a:ext cx="424" cy="0"/>
                </a:xfrm>
                <a:prstGeom prst="line">
                  <a:avLst/>
                </a:prstGeom>
                <a:noFill/>
                <a:ln w="12700">
                  <a:solidFill>
                    <a:schemeClr val="tx1"/>
                  </a:solidFill>
                  <a:round/>
                  <a:headEnd/>
                  <a:tailEnd/>
                </a:ln>
              </p:spPr>
              <p:txBody>
                <a:bodyPr wrap="none" anchor="ctr"/>
                <a:lstStyle/>
                <a:p>
                  <a:endParaRPr lang="en-US"/>
                </a:p>
              </p:txBody>
            </p:sp>
            <p:sp>
              <p:nvSpPr>
                <p:cNvPr id="22621" name="Line 31"/>
                <p:cNvSpPr>
                  <a:spLocks noChangeShapeType="1"/>
                </p:cNvSpPr>
                <p:nvPr/>
              </p:nvSpPr>
              <p:spPr bwMode="auto">
                <a:xfrm>
                  <a:off x="516" y="2192"/>
                  <a:ext cx="424" cy="0"/>
                </a:xfrm>
                <a:prstGeom prst="line">
                  <a:avLst/>
                </a:prstGeom>
                <a:noFill/>
                <a:ln w="12700">
                  <a:solidFill>
                    <a:schemeClr val="tx1"/>
                  </a:solidFill>
                  <a:round/>
                  <a:headEnd/>
                  <a:tailEnd/>
                </a:ln>
              </p:spPr>
              <p:txBody>
                <a:bodyPr wrap="none" anchor="ctr"/>
                <a:lstStyle/>
                <a:p>
                  <a:endParaRPr lang="en-US"/>
                </a:p>
              </p:txBody>
            </p:sp>
          </p:grpSp>
          <p:sp>
            <p:nvSpPr>
              <p:cNvPr id="22612" name="Rectangle 32"/>
              <p:cNvSpPr>
                <a:spLocks noChangeArrowheads="1"/>
              </p:cNvSpPr>
              <p:nvPr/>
            </p:nvSpPr>
            <p:spPr bwMode="auto">
              <a:xfrm>
                <a:off x="632" y="896"/>
                <a:ext cx="219" cy="212"/>
              </a:xfrm>
              <a:prstGeom prst="rect">
                <a:avLst/>
              </a:prstGeom>
              <a:noFill/>
              <a:ln w="12700">
                <a:noFill/>
                <a:miter lim="800000"/>
                <a:headEnd/>
                <a:tailEnd/>
              </a:ln>
            </p:spPr>
            <p:txBody>
              <a:bodyPr wrap="none" anchor="ctr"/>
              <a:lstStyle/>
              <a:p>
                <a:endParaRPr lang="en-US"/>
              </a:p>
            </p:txBody>
          </p:sp>
          <p:grpSp>
            <p:nvGrpSpPr>
              <p:cNvPr id="22613" name="Group 33"/>
              <p:cNvGrpSpPr>
                <a:grpSpLocks/>
              </p:cNvGrpSpPr>
              <p:nvPr/>
            </p:nvGrpSpPr>
            <p:grpSpPr bwMode="auto">
              <a:xfrm>
                <a:off x="516" y="2336"/>
                <a:ext cx="424" cy="288"/>
                <a:chOff x="516" y="2336"/>
                <a:chExt cx="424" cy="288"/>
              </a:xfrm>
            </p:grpSpPr>
            <p:sp>
              <p:nvSpPr>
                <p:cNvPr id="22616" name="Line 34"/>
                <p:cNvSpPr>
                  <a:spLocks noChangeShapeType="1"/>
                </p:cNvSpPr>
                <p:nvPr/>
              </p:nvSpPr>
              <p:spPr bwMode="auto">
                <a:xfrm>
                  <a:off x="516" y="2336"/>
                  <a:ext cx="424" cy="0"/>
                </a:xfrm>
                <a:prstGeom prst="line">
                  <a:avLst/>
                </a:prstGeom>
                <a:noFill/>
                <a:ln w="12700">
                  <a:solidFill>
                    <a:schemeClr val="tx1"/>
                  </a:solidFill>
                  <a:round/>
                  <a:headEnd/>
                  <a:tailEnd/>
                </a:ln>
              </p:spPr>
              <p:txBody>
                <a:bodyPr wrap="none" anchor="ctr"/>
                <a:lstStyle/>
                <a:p>
                  <a:endParaRPr lang="en-US"/>
                </a:p>
              </p:txBody>
            </p:sp>
            <p:sp>
              <p:nvSpPr>
                <p:cNvPr id="22617" name="Line 35"/>
                <p:cNvSpPr>
                  <a:spLocks noChangeShapeType="1"/>
                </p:cNvSpPr>
                <p:nvPr/>
              </p:nvSpPr>
              <p:spPr bwMode="auto">
                <a:xfrm>
                  <a:off x="516" y="2480"/>
                  <a:ext cx="424" cy="0"/>
                </a:xfrm>
                <a:prstGeom prst="line">
                  <a:avLst/>
                </a:prstGeom>
                <a:noFill/>
                <a:ln w="12700">
                  <a:solidFill>
                    <a:schemeClr val="tx1"/>
                  </a:solidFill>
                  <a:round/>
                  <a:headEnd/>
                  <a:tailEnd/>
                </a:ln>
              </p:spPr>
              <p:txBody>
                <a:bodyPr wrap="none" anchor="ctr"/>
                <a:lstStyle/>
                <a:p>
                  <a:endParaRPr lang="en-US"/>
                </a:p>
              </p:txBody>
            </p:sp>
            <p:sp>
              <p:nvSpPr>
                <p:cNvPr id="22618" name="Line 36"/>
                <p:cNvSpPr>
                  <a:spLocks noChangeShapeType="1"/>
                </p:cNvSpPr>
                <p:nvPr/>
              </p:nvSpPr>
              <p:spPr bwMode="auto">
                <a:xfrm>
                  <a:off x="516" y="2624"/>
                  <a:ext cx="424" cy="0"/>
                </a:xfrm>
                <a:prstGeom prst="line">
                  <a:avLst/>
                </a:prstGeom>
                <a:noFill/>
                <a:ln w="12700">
                  <a:solidFill>
                    <a:schemeClr val="tx1"/>
                  </a:solidFill>
                  <a:round/>
                  <a:headEnd/>
                  <a:tailEnd/>
                </a:ln>
              </p:spPr>
              <p:txBody>
                <a:bodyPr wrap="none" anchor="ctr"/>
                <a:lstStyle/>
                <a:p>
                  <a:endParaRPr lang="en-US"/>
                </a:p>
              </p:txBody>
            </p:sp>
          </p:grpSp>
          <p:sp>
            <p:nvSpPr>
              <p:cNvPr id="22614" name="Line 38"/>
              <p:cNvSpPr>
                <a:spLocks noChangeShapeType="1"/>
              </p:cNvSpPr>
              <p:nvPr/>
            </p:nvSpPr>
            <p:spPr bwMode="auto">
              <a:xfrm>
                <a:off x="516" y="2768"/>
                <a:ext cx="424" cy="0"/>
              </a:xfrm>
              <a:prstGeom prst="line">
                <a:avLst/>
              </a:prstGeom>
              <a:noFill/>
              <a:ln w="12700">
                <a:solidFill>
                  <a:schemeClr val="tx1"/>
                </a:solidFill>
                <a:round/>
                <a:headEnd/>
                <a:tailEnd/>
              </a:ln>
            </p:spPr>
            <p:txBody>
              <a:bodyPr wrap="none" anchor="ctr"/>
              <a:lstStyle/>
              <a:p>
                <a:endParaRPr lang="en-US"/>
              </a:p>
            </p:txBody>
          </p:sp>
          <p:sp>
            <p:nvSpPr>
              <p:cNvPr id="22615" name="Freeform 41"/>
              <p:cNvSpPr>
                <a:spLocks/>
              </p:cNvSpPr>
              <p:nvPr/>
            </p:nvSpPr>
            <p:spPr bwMode="auto">
              <a:xfrm>
                <a:off x="512" y="897"/>
                <a:ext cx="433" cy="2038"/>
              </a:xfrm>
              <a:custGeom>
                <a:avLst/>
                <a:gdLst>
                  <a:gd name="T0" fmla="*/ 0 w 433"/>
                  <a:gd name="T1" fmla="*/ 0 h 2304"/>
                  <a:gd name="T2" fmla="*/ 432 w 433"/>
                  <a:gd name="T3" fmla="*/ 0 h 2304"/>
                  <a:gd name="T4" fmla="*/ 432 w 433"/>
                  <a:gd name="T5" fmla="*/ 2303 h 2304"/>
                  <a:gd name="T6" fmla="*/ 0 w 433"/>
                  <a:gd name="T7" fmla="*/ 2303 h 2304"/>
                  <a:gd name="T8" fmla="*/ 0 60000 65536"/>
                  <a:gd name="T9" fmla="*/ 0 60000 65536"/>
                  <a:gd name="T10" fmla="*/ 0 60000 65536"/>
                  <a:gd name="T11" fmla="*/ 0 60000 65536"/>
                  <a:gd name="T12" fmla="*/ 0 w 433"/>
                  <a:gd name="T13" fmla="*/ 0 h 2304"/>
                  <a:gd name="T14" fmla="*/ 433 w 433"/>
                  <a:gd name="T15" fmla="*/ 2304 h 2304"/>
                </a:gdLst>
                <a:ahLst/>
                <a:cxnLst>
                  <a:cxn ang="T8">
                    <a:pos x="T0" y="T1"/>
                  </a:cxn>
                  <a:cxn ang="T9">
                    <a:pos x="T2" y="T3"/>
                  </a:cxn>
                  <a:cxn ang="T10">
                    <a:pos x="T4" y="T5"/>
                  </a:cxn>
                  <a:cxn ang="T11">
                    <a:pos x="T6" y="T7"/>
                  </a:cxn>
                </a:cxnLst>
                <a:rect l="T12" t="T13" r="T14" b="T15"/>
                <a:pathLst>
                  <a:path w="433" h="2304">
                    <a:moveTo>
                      <a:pt x="0" y="0"/>
                    </a:moveTo>
                    <a:lnTo>
                      <a:pt x="432" y="0"/>
                    </a:lnTo>
                    <a:lnTo>
                      <a:pt x="432" y="2303"/>
                    </a:lnTo>
                    <a:lnTo>
                      <a:pt x="0" y="2303"/>
                    </a:lnTo>
                  </a:path>
                </a:pathLst>
              </a:custGeom>
              <a:noFill/>
              <a:ln w="25400" cap="rnd">
                <a:solidFill>
                  <a:schemeClr val="tx1"/>
                </a:solidFill>
                <a:round/>
                <a:headEnd/>
                <a:tailEnd/>
              </a:ln>
            </p:spPr>
            <p:txBody>
              <a:bodyPr/>
              <a:lstStyle/>
              <a:p>
                <a:endParaRPr lang="en-US"/>
              </a:p>
            </p:txBody>
          </p:sp>
        </p:grpSp>
        <p:grpSp>
          <p:nvGrpSpPr>
            <p:cNvPr id="22547" name="Group 42"/>
            <p:cNvGrpSpPr>
              <a:grpSpLocks/>
            </p:cNvGrpSpPr>
            <p:nvPr/>
          </p:nvGrpSpPr>
          <p:grpSpPr bwMode="auto">
            <a:xfrm>
              <a:off x="2543" y="770"/>
              <a:ext cx="2676" cy="2239"/>
              <a:chOff x="2543" y="770"/>
              <a:chExt cx="2676" cy="2239"/>
            </a:xfrm>
          </p:grpSpPr>
          <p:grpSp>
            <p:nvGrpSpPr>
              <p:cNvPr id="22549" name="Group 43"/>
              <p:cNvGrpSpPr>
                <a:grpSpLocks/>
              </p:cNvGrpSpPr>
              <p:nvPr/>
            </p:nvGrpSpPr>
            <p:grpSpPr bwMode="auto">
              <a:xfrm>
                <a:off x="3606" y="797"/>
                <a:ext cx="694" cy="2207"/>
                <a:chOff x="4719" y="874"/>
                <a:chExt cx="694" cy="2207"/>
              </a:xfrm>
            </p:grpSpPr>
            <p:grpSp>
              <p:nvGrpSpPr>
                <p:cNvPr id="22590" name="Group 44"/>
                <p:cNvGrpSpPr>
                  <a:grpSpLocks/>
                </p:cNvGrpSpPr>
                <p:nvPr/>
              </p:nvGrpSpPr>
              <p:grpSpPr bwMode="auto">
                <a:xfrm>
                  <a:off x="4740" y="904"/>
                  <a:ext cx="396" cy="1424"/>
                  <a:chOff x="4740" y="904"/>
                  <a:chExt cx="328" cy="1424"/>
                </a:xfrm>
              </p:grpSpPr>
              <p:sp>
                <p:nvSpPr>
                  <p:cNvPr id="22599" name="Rectangle 45"/>
                  <p:cNvSpPr>
                    <a:spLocks noChangeArrowheads="1"/>
                  </p:cNvSpPr>
                  <p:nvPr/>
                </p:nvSpPr>
                <p:spPr bwMode="auto">
                  <a:xfrm>
                    <a:off x="4744" y="904"/>
                    <a:ext cx="320" cy="1424"/>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22600" name="Line 46"/>
                  <p:cNvSpPr>
                    <a:spLocks noChangeShapeType="1"/>
                  </p:cNvSpPr>
                  <p:nvPr/>
                </p:nvSpPr>
                <p:spPr bwMode="auto">
                  <a:xfrm>
                    <a:off x="4740" y="1040"/>
                    <a:ext cx="328" cy="0"/>
                  </a:xfrm>
                  <a:prstGeom prst="line">
                    <a:avLst/>
                  </a:prstGeom>
                  <a:noFill/>
                  <a:ln w="12700">
                    <a:solidFill>
                      <a:schemeClr val="tx1"/>
                    </a:solidFill>
                    <a:round/>
                    <a:headEnd/>
                    <a:tailEnd/>
                  </a:ln>
                </p:spPr>
                <p:txBody>
                  <a:bodyPr wrap="none" anchor="ctr"/>
                  <a:lstStyle/>
                  <a:p>
                    <a:endParaRPr lang="en-US"/>
                  </a:p>
                </p:txBody>
              </p:sp>
              <p:sp>
                <p:nvSpPr>
                  <p:cNvPr id="22601" name="Line 47"/>
                  <p:cNvSpPr>
                    <a:spLocks noChangeShapeType="1"/>
                  </p:cNvSpPr>
                  <p:nvPr/>
                </p:nvSpPr>
                <p:spPr bwMode="auto">
                  <a:xfrm>
                    <a:off x="4740" y="1184"/>
                    <a:ext cx="328" cy="0"/>
                  </a:xfrm>
                  <a:prstGeom prst="line">
                    <a:avLst/>
                  </a:prstGeom>
                  <a:noFill/>
                  <a:ln w="12700">
                    <a:solidFill>
                      <a:schemeClr val="tx1"/>
                    </a:solidFill>
                    <a:round/>
                    <a:headEnd/>
                    <a:tailEnd/>
                  </a:ln>
                </p:spPr>
                <p:txBody>
                  <a:bodyPr wrap="none" anchor="ctr"/>
                  <a:lstStyle/>
                  <a:p>
                    <a:endParaRPr lang="en-US"/>
                  </a:p>
                </p:txBody>
              </p:sp>
              <p:sp>
                <p:nvSpPr>
                  <p:cNvPr id="22602" name="Line 48"/>
                  <p:cNvSpPr>
                    <a:spLocks noChangeShapeType="1"/>
                  </p:cNvSpPr>
                  <p:nvPr/>
                </p:nvSpPr>
                <p:spPr bwMode="auto">
                  <a:xfrm>
                    <a:off x="4740" y="1328"/>
                    <a:ext cx="328" cy="0"/>
                  </a:xfrm>
                  <a:prstGeom prst="line">
                    <a:avLst/>
                  </a:prstGeom>
                  <a:noFill/>
                  <a:ln w="12700">
                    <a:solidFill>
                      <a:schemeClr val="tx1"/>
                    </a:solidFill>
                    <a:round/>
                    <a:headEnd/>
                    <a:tailEnd/>
                  </a:ln>
                </p:spPr>
                <p:txBody>
                  <a:bodyPr wrap="none" anchor="ctr"/>
                  <a:lstStyle/>
                  <a:p>
                    <a:endParaRPr lang="en-US"/>
                  </a:p>
                </p:txBody>
              </p:sp>
              <p:sp>
                <p:nvSpPr>
                  <p:cNvPr id="22603" name="Line 49"/>
                  <p:cNvSpPr>
                    <a:spLocks noChangeShapeType="1"/>
                  </p:cNvSpPr>
                  <p:nvPr/>
                </p:nvSpPr>
                <p:spPr bwMode="auto">
                  <a:xfrm>
                    <a:off x="4740" y="1472"/>
                    <a:ext cx="328" cy="0"/>
                  </a:xfrm>
                  <a:prstGeom prst="line">
                    <a:avLst/>
                  </a:prstGeom>
                  <a:noFill/>
                  <a:ln w="12700">
                    <a:solidFill>
                      <a:schemeClr val="tx1"/>
                    </a:solidFill>
                    <a:round/>
                    <a:headEnd/>
                    <a:tailEnd/>
                  </a:ln>
                </p:spPr>
                <p:txBody>
                  <a:bodyPr wrap="none" anchor="ctr"/>
                  <a:lstStyle/>
                  <a:p>
                    <a:endParaRPr lang="en-US"/>
                  </a:p>
                </p:txBody>
              </p:sp>
              <p:sp>
                <p:nvSpPr>
                  <p:cNvPr id="22604" name="Line 50"/>
                  <p:cNvSpPr>
                    <a:spLocks noChangeShapeType="1"/>
                  </p:cNvSpPr>
                  <p:nvPr/>
                </p:nvSpPr>
                <p:spPr bwMode="auto">
                  <a:xfrm>
                    <a:off x="4740" y="1904"/>
                    <a:ext cx="328" cy="0"/>
                  </a:xfrm>
                  <a:prstGeom prst="line">
                    <a:avLst/>
                  </a:prstGeom>
                  <a:noFill/>
                  <a:ln w="12700">
                    <a:solidFill>
                      <a:schemeClr val="tx1"/>
                    </a:solidFill>
                    <a:round/>
                    <a:headEnd/>
                    <a:tailEnd/>
                  </a:ln>
                </p:spPr>
                <p:txBody>
                  <a:bodyPr wrap="none" anchor="ctr"/>
                  <a:lstStyle/>
                  <a:p>
                    <a:endParaRPr lang="en-US"/>
                  </a:p>
                </p:txBody>
              </p:sp>
              <p:sp>
                <p:nvSpPr>
                  <p:cNvPr id="22605" name="Line 51"/>
                  <p:cNvSpPr>
                    <a:spLocks noChangeShapeType="1"/>
                  </p:cNvSpPr>
                  <p:nvPr/>
                </p:nvSpPr>
                <p:spPr bwMode="auto">
                  <a:xfrm>
                    <a:off x="4740" y="2048"/>
                    <a:ext cx="328" cy="0"/>
                  </a:xfrm>
                  <a:prstGeom prst="line">
                    <a:avLst/>
                  </a:prstGeom>
                  <a:noFill/>
                  <a:ln w="12700">
                    <a:solidFill>
                      <a:schemeClr val="tx1"/>
                    </a:solidFill>
                    <a:round/>
                    <a:headEnd/>
                    <a:tailEnd/>
                  </a:ln>
                </p:spPr>
                <p:txBody>
                  <a:bodyPr wrap="none" anchor="ctr"/>
                  <a:lstStyle/>
                  <a:p>
                    <a:endParaRPr lang="en-US"/>
                  </a:p>
                </p:txBody>
              </p:sp>
              <p:sp>
                <p:nvSpPr>
                  <p:cNvPr id="22606" name="Line 52"/>
                  <p:cNvSpPr>
                    <a:spLocks noChangeShapeType="1"/>
                  </p:cNvSpPr>
                  <p:nvPr/>
                </p:nvSpPr>
                <p:spPr bwMode="auto">
                  <a:xfrm>
                    <a:off x="4740" y="2192"/>
                    <a:ext cx="328" cy="0"/>
                  </a:xfrm>
                  <a:prstGeom prst="line">
                    <a:avLst/>
                  </a:prstGeom>
                  <a:noFill/>
                  <a:ln w="12700">
                    <a:solidFill>
                      <a:schemeClr val="tx1"/>
                    </a:solidFill>
                    <a:round/>
                    <a:headEnd/>
                    <a:tailEnd/>
                  </a:ln>
                </p:spPr>
                <p:txBody>
                  <a:bodyPr wrap="none" anchor="ctr"/>
                  <a:lstStyle/>
                  <a:p>
                    <a:endParaRPr lang="en-US"/>
                  </a:p>
                </p:txBody>
              </p:sp>
            </p:grpSp>
            <p:sp>
              <p:nvSpPr>
                <p:cNvPr id="22591" name="Rectangle 53"/>
                <p:cNvSpPr>
                  <a:spLocks noChangeArrowheads="1"/>
                </p:cNvSpPr>
                <p:nvPr/>
              </p:nvSpPr>
              <p:spPr bwMode="auto">
                <a:xfrm>
                  <a:off x="4719" y="874"/>
                  <a:ext cx="429" cy="230"/>
                </a:xfrm>
                <a:prstGeom prst="rect">
                  <a:avLst/>
                </a:prstGeom>
                <a:noFill/>
                <a:ln w="12700">
                  <a:noFill/>
                  <a:miter lim="800000"/>
                  <a:headEnd/>
                  <a:tailEnd/>
                </a:ln>
              </p:spPr>
              <p:txBody>
                <a:bodyPr wrap="none" lIns="90488" tIns="44450" rIns="90488" bIns="44450">
                  <a:spAutoFit/>
                </a:bodyPr>
                <a:lstStyle/>
                <a:p>
                  <a:pPr eaLnBrk="0" hangingPunct="0"/>
                  <a:r>
                    <a:rPr lang="en-US" sz="1600"/>
                    <a:t>Valid</a:t>
                  </a:r>
                </a:p>
              </p:txBody>
            </p:sp>
            <p:grpSp>
              <p:nvGrpSpPr>
                <p:cNvPr id="22592" name="Group 54"/>
                <p:cNvGrpSpPr>
                  <a:grpSpLocks/>
                </p:cNvGrpSpPr>
                <p:nvPr/>
              </p:nvGrpSpPr>
              <p:grpSpPr bwMode="auto">
                <a:xfrm>
                  <a:off x="4857" y="1524"/>
                  <a:ext cx="41" cy="328"/>
                  <a:chOff x="4857" y="1524"/>
                  <a:chExt cx="41" cy="328"/>
                </a:xfrm>
              </p:grpSpPr>
              <p:sp>
                <p:nvSpPr>
                  <p:cNvPr id="22595" name="Oval 55"/>
                  <p:cNvSpPr>
                    <a:spLocks noChangeArrowheads="1"/>
                  </p:cNvSpPr>
                  <p:nvPr/>
                </p:nvSpPr>
                <p:spPr bwMode="auto">
                  <a:xfrm>
                    <a:off x="4857" y="1524"/>
                    <a:ext cx="41" cy="40"/>
                  </a:xfrm>
                  <a:prstGeom prst="ellipse">
                    <a:avLst/>
                  </a:prstGeom>
                  <a:solidFill>
                    <a:schemeClr val="tx1"/>
                  </a:solidFill>
                  <a:ln w="12700">
                    <a:solidFill>
                      <a:schemeClr val="tx1"/>
                    </a:solidFill>
                    <a:round/>
                    <a:headEnd/>
                    <a:tailEnd/>
                  </a:ln>
                </p:spPr>
                <p:txBody>
                  <a:bodyPr wrap="none" anchor="ctr"/>
                  <a:lstStyle/>
                  <a:p>
                    <a:endParaRPr lang="en-US"/>
                  </a:p>
                </p:txBody>
              </p:sp>
              <p:sp>
                <p:nvSpPr>
                  <p:cNvPr id="22596" name="Oval 56"/>
                  <p:cNvSpPr>
                    <a:spLocks noChangeArrowheads="1"/>
                  </p:cNvSpPr>
                  <p:nvPr/>
                </p:nvSpPr>
                <p:spPr bwMode="auto">
                  <a:xfrm>
                    <a:off x="4857" y="1620"/>
                    <a:ext cx="41" cy="40"/>
                  </a:xfrm>
                  <a:prstGeom prst="ellipse">
                    <a:avLst/>
                  </a:prstGeom>
                  <a:solidFill>
                    <a:schemeClr val="tx1"/>
                  </a:solidFill>
                  <a:ln w="12700">
                    <a:solidFill>
                      <a:schemeClr val="tx1"/>
                    </a:solidFill>
                    <a:round/>
                    <a:headEnd/>
                    <a:tailEnd/>
                  </a:ln>
                </p:spPr>
                <p:txBody>
                  <a:bodyPr wrap="none" anchor="ctr"/>
                  <a:lstStyle/>
                  <a:p>
                    <a:endParaRPr lang="en-US"/>
                  </a:p>
                </p:txBody>
              </p:sp>
              <p:sp>
                <p:nvSpPr>
                  <p:cNvPr id="22597" name="Oval 57"/>
                  <p:cNvSpPr>
                    <a:spLocks noChangeArrowheads="1"/>
                  </p:cNvSpPr>
                  <p:nvPr/>
                </p:nvSpPr>
                <p:spPr bwMode="auto">
                  <a:xfrm>
                    <a:off x="4857" y="1716"/>
                    <a:ext cx="41" cy="40"/>
                  </a:xfrm>
                  <a:prstGeom prst="ellipse">
                    <a:avLst/>
                  </a:prstGeom>
                  <a:solidFill>
                    <a:schemeClr val="tx1"/>
                  </a:solidFill>
                  <a:ln w="12700">
                    <a:solidFill>
                      <a:schemeClr val="tx1"/>
                    </a:solidFill>
                    <a:round/>
                    <a:headEnd/>
                    <a:tailEnd/>
                  </a:ln>
                </p:spPr>
                <p:txBody>
                  <a:bodyPr wrap="none" anchor="ctr"/>
                  <a:lstStyle/>
                  <a:p>
                    <a:endParaRPr lang="en-US"/>
                  </a:p>
                </p:txBody>
              </p:sp>
              <p:sp>
                <p:nvSpPr>
                  <p:cNvPr id="22598" name="Oval 58"/>
                  <p:cNvSpPr>
                    <a:spLocks noChangeArrowheads="1"/>
                  </p:cNvSpPr>
                  <p:nvPr/>
                </p:nvSpPr>
                <p:spPr bwMode="auto">
                  <a:xfrm>
                    <a:off x="4857" y="1812"/>
                    <a:ext cx="41" cy="40"/>
                  </a:xfrm>
                  <a:prstGeom prst="ellipse">
                    <a:avLst/>
                  </a:prstGeom>
                  <a:solidFill>
                    <a:schemeClr val="tx1"/>
                  </a:solidFill>
                  <a:ln w="12700">
                    <a:solidFill>
                      <a:schemeClr val="tx1"/>
                    </a:solidFill>
                    <a:round/>
                    <a:headEnd/>
                    <a:tailEnd/>
                  </a:ln>
                </p:spPr>
                <p:txBody>
                  <a:bodyPr wrap="none" anchor="ctr"/>
                  <a:lstStyle/>
                  <a:p>
                    <a:endParaRPr lang="en-US"/>
                  </a:p>
                </p:txBody>
              </p:sp>
            </p:grpSp>
            <p:sp>
              <p:nvSpPr>
                <p:cNvPr id="22593" name="Freeform 59"/>
                <p:cNvSpPr>
                  <a:spLocks/>
                </p:cNvSpPr>
                <p:nvPr/>
              </p:nvSpPr>
              <p:spPr bwMode="auto">
                <a:xfrm>
                  <a:off x="4904" y="2336"/>
                  <a:ext cx="1" cy="745"/>
                </a:xfrm>
                <a:custGeom>
                  <a:avLst/>
                  <a:gdLst>
                    <a:gd name="T0" fmla="*/ 0 w 1"/>
                    <a:gd name="T1" fmla="*/ 744 h 745"/>
                    <a:gd name="T2" fmla="*/ 0 w 1"/>
                    <a:gd name="T3" fmla="*/ 0 h 745"/>
                    <a:gd name="T4" fmla="*/ 0 60000 65536"/>
                    <a:gd name="T5" fmla="*/ 0 60000 65536"/>
                    <a:gd name="T6" fmla="*/ 0 w 1"/>
                    <a:gd name="T7" fmla="*/ 0 h 745"/>
                    <a:gd name="T8" fmla="*/ 1 w 1"/>
                    <a:gd name="T9" fmla="*/ 745 h 745"/>
                  </a:gdLst>
                  <a:ahLst/>
                  <a:cxnLst>
                    <a:cxn ang="T4">
                      <a:pos x="T0" y="T1"/>
                    </a:cxn>
                    <a:cxn ang="T5">
                      <a:pos x="T2" y="T3"/>
                    </a:cxn>
                  </a:cxnLst>
                  <a:rect l="T6" t="T7" r="T8" b="T9"/>
                  <a:pathLst>
                    <a:path w="1" h="745">
                      <a:moveTo>
                        <a:pt x="0" y="744"/>
                      </a:moveTo>
                      <a:lnTo>
                        <a:pt x="0" y="0"/>
                      </a:lnTo>
                    </a:path>
                  </a:pathLst>
                </a:custGeom>
                <a:noFill/>
                <a:ln w="25400" cap="rnd">
                  <a:solidFill>
                    <a:schemeClr val="tx1"/>
                  </a:solidFill>
                  <a:round/>
                  <a:headEnd type="triangle" w="med" len="med"/>
                  <a:tailEnd/>
                </a:ln>
              </p:spPr>
              <p:txBody>
                <a:bodyPr/>
                <a:lstStyle/>
                <a:p>
                  <a:endParaRPr lang="en-US"/>
                </a:p>
              </p:txBody>
            </p:sp>
            <p:sp>
              <p:nvSpPr>
                <p:cNvPr id="22594" name="Rectangle 60"/>
                <p:cNvSpPr>
                  <a:spLocks noChangeArrowheads="1"/>
                </p:cNvSpPr>
                <p:nvPr/>
              </p:nvSpPr>
              <p:spPr bwMode="auto">
                <a:xfrm>
                  <a:off x="4920" y="2770"/>
                  <a:ext cx="493" cy="271"/>
                </a:xfrm>
                <a:prstGeom prst="rect">
                  <a:avLst/>
                </a:prstGeom>
                <a:noFill/>
                <a:ln w="12700">
                  <a:noFill/>
                  <a:miter lim="800000"/>
                  <a:headEnd/>
                  <a:tailEnd/>
                </a:ln>
              </p:spPr>
              <p:txBody>
                <a:bodyPr wrap="none" lIns="90488" tIns="44450" rIns="90488" bIns="44450">
                  <a:spAutoFit/>
                </a:bodyPr>
                <a:lstStyle/>
                <a:p>
                  <a:pPr eaLnBrk="0" hangingPunct="0"/>
                  <a:r>
                    <a:rPr lang="en-US"/>
                    <a:t>valid</a:t>
                  </a:r>
                </a:p>
              </p:txBody>
            </p:sp>
          </p:grpSp>
          <p:grpSp>
            <p:nvGrpSpPr>
              <p:cNvPr id="22550" name="Group 61"/>
              <p:cNvGrpSpPr>
                <a:grpSpLocks/>
              </p:cNvGrpSpPr>
              <p:nvPr/>
            </p:nvGrpSpPr>
            <p:grpSpPr bwMode="auto">
              <a:xfrm>
                <a:off x="2543" y="770"/>
                <a:ext cx="1157" cy="2239"/>
                <a:chOff x="2543" y="770"/>
                <a:chExt cx="1157" cy="2239"/>
              </a:xfrm>
            </p:grpSpPr>
            <p:grpSp>
              <p:nvGrpSpPr>
                <p:cNvPr id="22570" name="Group 62"/>
                <p:cNvGrpSpPr>
                  <a:grpSpLocks/>
                </p:cNvGrpSpPr>
                <p:nvPr/>
              </p:nvGrpSpPr>
              <p:grpSpPr bwMode="auto">
                <a:xfrm>
                  <a:off x="2543" y="824"/>
                  <a:ext cx="1048" cy="1424"/>
                  <a:chOff x="2532" y="904"/>
                  <a:chExt cx="1048" cy="1424"/>
                </a:xfrm>
              </p:grpSpPr>
              <p:sp>
                <p:nvSpPr>
                  <p:cNvPr id="22582" name="Rectangle 63"/>
                  <p:cNvSpPr>
                    <a:spLocks noChangeArrowheads="1"/>
                  </p:cNvSpPr>
                  <p:nvPr/>
                </p:nvSpPr>
                <p:spPr bwMode="auto">
                  <a:xfrm>
                    <a:off x="2536" y="904"/>
                    <a:ext cx="1040" cy="1424"/>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22583" name="Line 64"/>
                  <p:cNvSpPr>
                    <a:spLocks noChangeShapeType="1"/>
                  </p:cNvSpPr>
                  <p:nvPr/>
                </p:nvSpPr>
                <p:spPr bwMode="auto">
                  <a:xfrm>
                    <a:off x="2532" y="1040"/>
                    <a:ext cx="1048" cy="0"/>
                  </a:xfrm>
                  <a:prstGeom prst="line">
                    <a:avLst/>
                  </a:prstGeom>
                  <a:noFill/>
                  <a:ln w="12700">
                    <a:solidFill>
                      <a:schemeClr val="tx1"/>
                    </a:solidFill>
                    <a:round/>
                    <a:headEnd/>
                    <a:tailEnd/>
                  </a:ln>
                </p:spPr>
                <p:txBody>
                  <a:bodyPr wrap="none" anchor="ctr"/>
                  <a:lstStyle/>
                  <a:p>
                    <a:endParaRPr lang="en-US"/>
                  </a:p>
                </p:txBody>
              </p:sp>
              <p:sp>
                <p:nvSpPr>
                  <p:cNvPr id="22584" name="Line 65"/>
                  <p:cNvSpPr>
                    <a:spLocks noChangeShapeType="1"/>
                  </p:cNvSpPr>
                  <p:nvPr/>
                </p:nvSpPr>
                <p:spPr bwMode="auto">
                  <a:xfrm>
                    <a:off x="2532" y="1184"/>
                    <a:ext cx="1048" cy="0"/>
                  </a:xfrm>
                  <a:prstGeom prst="line">
                    <a:avLst/>
                  </a:prstGeom>
                  <a:noFill/>
                  <a:ln w="12700">
                    <a:solidFill>
                      <a:schemeClr val="tx1"/>
                    </a:solidFill>
                    <a:round/>
                    <a:headEnd/>
                    <a:tailEnd/>
                  </a:ln>
                </p:spPr>
                <p:txBody>
                  <a:bodyPr wrap="none" anchor="ctr"/>
                  <a:lstStyle/>
                  <a:p>
                    <a:endParaRPr lang="en-US"/>
                  </a:p>
                </p:txBody>
              </p:sp>
              <p:sp>
                <p:nvSpPr>
                  <p:cNvPr id="22585" name="Line 66"/>
                  <p:cNvSpPr>
                    <a:spLocks noChangeShapeType="1"/>
                  </p:cNvSpPr>
                  <p:nvPr/>
                </p:nvSpPr>
                <p:spPr bwMode="auto">
                  <a:xfrm>
                    <a:off x="2532" y="1328"/>
                    <a:ext cx="1048" cy="0"/>
                  </a:xfrm>
                  <a:prstGeom prst="line">
                    <a:avLst/>
                  </a:prstGeom>
                  <a:noFill/>
                  <a:ln w="12700">
                    <a:solidFill>
                      <a:schemeClr val="tx1"/>
                    </a:solidFill>
                    <a:round/>
                    <a:headEnd/>
                    <a:tailEnd/>
                  </a:ln>
                </p:spPr>
                <p:txBody>
                  <a:bodyPr wrap="none" anchor="ctr"/>
                  <a:lstStyle/>
                  <a:p>
                    <a:endParaRPr lang="en-US"/>
                  </a:p>
                </p:txBody>
              </p:sp>
              <p:sp>
                <p:nvSpPr>
                  <p:cNvPr id="22586" name="Line 67"/>
                  <p:cNvSpPr>
                    <a:spLocks noChangeShapeType="1"/>
                  </p:cNvSpPr>
                  <p:nvPr/>
                </p:nvSpPr>
                <p:spPr bwMode="auto">
                  <a:xfrm>
                    <a:off x="2532" y="1472"/>
                    <a:ext cx="1048" cy="0"/>
                  </a:xfrm>
                  <a:prstGeom prst="line">
                    <a:avLst/>
                  </a:prstGeom>
                  <a:noFill/>
                  <a:ln w="12700">
                    <a:solidFill>
                      <a:schemeClr val="tx1"/>
                    </a:solidFill>
                    <a:round/>
                    <a:headEnd/>
                    <a:tailEnd/>
                  </a:ln>
                </p:spPr>
                <p:txBody>
                  <a:bodyPr wrap="none" anchor="ctr"/>
                  <a:lstStyle/>
                  <a:p>
                    <a:endParaRPr lang="en-US"/>
                  </a:p>
                </p:txBody>
              </p:sp>
              <p:sp>
                <p:nvSpPr>
                  <p:cNvPr id="22587" name="Line 68"/>
                  <p:cNvSpPr>
                    <a:spLocks noChangeShapeType="1"/>
                  </p:cNvSpPr>
                  <p:nvPr/>
                </p:nvSpPr>
                <p:spPr bwMode="auto">
                  <a:xfrm>
                    <a:off x="2532" y="1904"/>
                    <a:ext cx="1048" cy="0"/>
                  </a:xfrm>
                  <a:prstGeom prst="line">
                    <a:avLst/>
                  </a:prstGeom>
                  <a:noFill/>
                  <a:ln w="12700">
                    <a:solidFill>
                      <a:schemeClr val="tx1"/>
                    </a:solidFill>
                    <a:round/>
                    <a:headEnd/>
                    <a:tailEnd/>
                  </a:ln>
                </p:spPr>
                <p:txBody>
                  <a:bodyPr wrap="none" anchor="ctr"/>
                  <a:lstStyle/>
                  <a:p>
                    <a:endParaRPr lang="en-US"/>
                  </a:p>
                </p:txBody>
              </p:sp>
              <p:sp>
                <p:nvSpPr>
                  <p:cNvPr id="22588" name="Line 69"/>
                  <p:cNvSpPr>
                    <a:spLocks noChangeShapeType="1"/>
                  </p:cNvSpPr>
                  <p:nvPr/>
                </p:nvSpPr>
                <p:spPr bwMode="auto">
                  <a:xfrm>
                    <a:off x="2532" y="2048"/>
                    <a:ext cx="1048" cy="0"/>
                  </a:xfrm>
                  <a:prstGeom prst="line">
                    <a:avLst/>
                  </a:prstGeom>
                  <a:noFill/>
                  <a:ln w="12700">
                    <a:solidFill>
                      <a:schemeClr val="tx1"/>
                    </a:solidFill>
                    <a:round/>
                    <a:headEnd/>
                    <a:tailEnd/>
                  </a:ln>
                </p:spPr>
                <p:txBody>
                  <a:bodyPr wrap="none" anchor="ctr"/>
                  <a:lstStyle/>
                  <a:p>
                    <a:endParaRPr lang="en-US"/>
                  </a:p>
                </p:txBody>
              </p:sp>
              <p:sp>
                <p:nvSpPr>
                  <p:cNvPr id="22589" name="Line 70"/>
                  <p:cNvSpPr>
                    <a:spLocks noChangeShapeType="1"/>
                  </p:cNvSpPr>
                  <p:nvPr/>
                </p:nvSpPr>
                <p:spPr bwMode="auto">
                  <a:xfrm>
                    <a:off x="2532" y="2192"/>
                    <a:ext cx="1048" cy="0"/>
                  </a:xfrm>
                  <a:prstGeom prst="line">
                    <a:avLst/>
                  </a:prstGeom>
                  <a:noFill/>
                  <a:ln w="12700">
                    <a:solidFill>
                      <a:schemeClr val="tx1"/>
                    </a:solidFill>
                    <a:round/>
                    <a:headEnd/>
                    <a:tailEnd/>
                  </a:ln>
                </p:spPr>
                <p:txBody>
                  <a:bodyPr wrap="none" anchor="ctr"/>
                  <a:lstStyle/>
                  <a:p>
                    <a:endParaRPr lang="en-US"/>
                  </a:p>
                </p:txBody>
              </p:sp>
            </p:grpSp>
            <p:sp>
              <p:nvSpPr>
                <p:cNvPr id="22571" name="Rectangle 71"/>
                <p:cNvSpPr>
                  <a:spLocks noChangeArrowheads="1"/>
                </p:cNvSpPr>
                <p:nvPr/>
              </p:nvSpPr>
              <p:spPr bwMode="auto">
                <a:xfrm>
                  <a:off x="2654" y="770"/>
                  <a:ext cx="1046" cy="227"/>
                </a:xfrm>
                <a:prstGeom prst="rect">
                  <a:avLst/>
                </a:prstGeom>
                <a:noFill/>
                <a:ln w="12700">
                  <a:noFill/>
                  <a:miter lim="800000"/>
                  <a:headEnd/>
                  <a:tailEnd/>
                </a:ln>
              </p:spPr>
              <p:txBody>
                <a:bodyPr wrap="none" lIns="90488" tIns="44450" rIns="90488" bIns="44450">
                  <a:spAutoFit/>
                </a:bodyPr>
                <a:lstStyle/>
                <a:p>
                  <a:pPr eaLnBrk="0" hangingPunct="0"/>
                  <a:r>
                    <a:rPr lang="en-US" sz="1600" dirty="0"/>
                    <a:t>Entry </a:t>
                  </a:r>
                  <a:r>
                    <a:rPr lang="en-US" sz="1600" dirty="0" smtClean="0"/>
                    <a:t>PC (tag)</a:t>
                  </a:r>
                  <a:endParaRPr lang="en-US" sz="1600" dirty="0"/>
                </a:p>
              </p:txBody>
            </p:sp>
            <p:sp>
              <p:nvSpPr>
                <p:cNvPr id="22572" name="Oval 72"/>
                <p:cNvSpPr>
                  <a:spLocks noChangeArrowheads="1"/>
                </p:cNvSpPr>
                <p:nvPr/>
              </p:nvSpPr>
              <p:spPr bwMode="auto">
                <a:xfrm>
                  <a:off x="2927" y="2456"/>
                  <a:ext cx="280" cy="288"/>
                </a:xfrm>
                <a:prstGeom prst="ellipse">
                  <a:avLst/>
                </a:prstGeom>
                <a:solidFill>
                  <a:schemeClr val="bg1"/>
                </a:solidFill>
                <a:ln w="25400">
                  <a:solidFill>
                    <a:schemeClr val="tx1"/>
                  </a:solidFill>
                  <a:round/>
                  <a:headEnd/>
                  <a:tailEnd/>
                </a:ln>
              </p:spPr>
              <p:txBody>
                <a:bodyPr wrap="none" anchor="ctr"/>
                <a:lstStyle/>
                <a:p>
                  <a:endParaRPr lang="en-US"/>
                </a:p>
              </p:txBody>
            </p:sp>
            <p:sp>
              <p:nvSpPr>
                <p:cNvPr id="22573" name="Freeform 73"/>
                <p:cNvSpPr>
                  <a:spLocks/>
                </p:cNvSpPr>
                <p:nvPr/>
              </p:nvSpPr>
              <p:spPr bwMode="auto">
                <a:xfrm>
                  <a:off x="3071" y="2752"/>
                  <a:ext cx="1" cy="257"/>
                </a:xfrm>
                <a:custGeom>
                  <a:avLst/>
                  <a:gdLst>
                    <a:gd name="T0" fmla="*/ 0 w 1"/>
                    <a:gd name="T1" fmla="*/ 256 h 257"/>
                    <a:gd name="T2" fmla="*/ 0 w 1"/>
                    <a:gd name="T3" fmla="*/ 0 h 257"/>
                    <a:gd name="T4" fmla="*/ 0 60000 65536"/>
                    <a:gd name="T5" fmla="*/ 0 60000 65536"/>
                    <a:gd name="T6" fmla="*/ 0 w 1"/>
                    <a:gd name="T7" fmla="*/ 0 h 257"/>
                    <a:gd name="T8" fmla="*/ 1 w 1"/>
                    <a:gd name="T9" fmla="*/ 257 h 257"/>
                  </a:gdLst>
                  <a:ahLst/>
                  <a:cxnLst>
                    <a:cxn ang="T4">
                      <a:pos x="T0" y="T1"/>
                    </a:cxn>
                    <a:cxn ang="T5">
                      <a:pos x="T2" y="T3"/>
                    </a:cxn>
                  </a:cxnLst>
                  <a:rect l="T6" t="T7" r="T8" b="T9"/>
                  <a:pathLst>
                    <a:path w="1" h="257">
                      <a:moveTo>
                        <a:pt x="0" y="256"/>
                      </a:moveTo>
                      <a:lnTo>
                        <a:pt x="0" y="0"/>
                      </a:lnTo>
                    </a:path>
                  </a:pathLst>
                </a:custGeom>
                <a:noFill/>
                <a:ln w="25400" cap="rnd">
                  <a:solidFill>
                    <a:schemeClr val="tx1"/>
                  </a:solidFill>
                  <a:round/>
                  <a:headEnd type="triangle" w="med" len="med"/>
                  <a:tailEnd/>
                </a:ln>
              </p:spPr>
              <p:txBody>
                <a:bodyPr/>
                <a:lstStyle/>
                <a:p>
                  <a:endParaRPr lang="en-US"/>
                </a:p>
              </p:txBody>
            </p:sp>
            <p:sp>
              <p:nvSpPr>
                <p:cNvPr id="22574" name="Freeform 74"/>
                <p:cNvSpPr>
                  <a:spLocks/>
                </p:cNvSpPr>
                <p:nvPr/>
              </p:nvSpPr>
              <p:spPr bwMode="auto">
                <a:xfrm>
                  <a:off x="3079" y="2248"/>
                  <a:ext cx="1" cy="201"/>
                </a:xfrm>
                <a:custGeom>
                  <a:avLst/>
                  <a:gdLst>
                    <a:gd name="T0" fmla="*/ 0 w 1"/>
                    <a:gd name="T1" fmla="*/ 200 h 201"/>
                    <a:gd name="T2" fmla="*/ 0 w 1"/>
                    <a:gd name="T3" fmla="*/ 0 h 201"/>
                    <a:gd name="T4" fmla="*/ 0 60000 65536"/>
                    <a:gd name="T5" fmla="*/ 0 60000 65536"/>
                    <a:gd name="T6" fmla="*/ 0 w 1"/>
                    <a:gd name="T7" fmla="*/ 0 h 201"/>
                    <a:gd name="T8" fmla="*/ 1 w 1"/>
                    <a:gd name="T9" fmla="*/ 201 h 201"/>
                  </a:gdLst>
                  <a:ahLst/>
                  <a:cxnLst>
                    <a:cxn ang="T4">
                      <a:pos x="T0" y="T1"/>
                    </a:cxn>
                    <a:cxn ang="T5">
                      <a:pos x="T2" y="T3"/>
                    </a:cxn>
                  </a:cxnLst>
                  <a:rect l="T6" t="T7" r="T8" b="T9"/>
                  <a:pathLst>
                    <a:path w="1" h="201">
                      <a:moveTo>
                        <a:pt x="0" y="200"/>
                      </a:moveTo>
                      <a:lnTo>
                        <a:pt x="0" y="0"/>
                      </a:lnTo>
                    </a:path>
                  </a:pathLst>
                </a:custGeom>
                <a:noFill/>
                <a:ln w="25400" cap="rnd">
                  <a:solidFill>
                    <a:schemeClr val="tx1"/>
                  </a:solidFill>
                  <a:round/>
                  <a:headEnd type="triangle" w="med" len="med"/>
                  <a:tailEnd/>
                </a:ln>
              </p:spPr>
              <p:txBody>
                <a:bodyPr/>
                <a:lstStyle/>
                <a:p>
                  <a:endParaRPr lang="en-US"/>
                </a:p>
              </p:txBody>
            </p:sp>
            <p:sp>
              <p:nvSpPr>
                <p:cNvPr id="22575" name="Rectangle 75"/>
                <p:cNvSpPr>
                  <a:spLocks noChangeArrowheads="1"/>
                </p:cNvSpPr>
                <p:nvPr/>
              </p:nvSpPr>
              <p:spPr bwMode="auto">
                <a:xfrm>
                  <a:off x="2958" y="2454"/>
                  <a:ext cx="245" cy="272"/>
                </a:xfrm>
                <a:prstGeom prst="rect">
                  <a:avLst/>
                </a:prstGeom>
                <a:noFill/>
                <a:ln w="12700">
                  <a:noFill/>
                  <a:miter lim="800000"/>
                  <a:headEnd/>
                  <a:tailEnd/>
                </a:ln>
              </p:spPr>
              <p:txBody>
                <a:bodyPr wrap="none" lIns="90488" tIns="44450" rIns="90488" bIns="44450">
                  <a:spAutoFit/>
                </a:bodyPr>
                <a:lstStyle/>
                <a:p>
                  <a:pPr eaLnBrk="0" hangingPunct="0"/>
                  <a:r>
                    <a:rPr lang="en-US"/>
                    <a:t>=</a:t>
                  </a:r>
                </a:p>
              </p:txBody>
            </p:sp>
            <p:sp>
              <p:nvSpPr>
                <p:cNvPr id="22576" name="Rectangle 76"/>
                <p:cNvSpPr>
                  <a:spLocks noChangeArrowheads="1"/>
                </p:cNvSpPr>
                <p:nvPr/>
              </p:nvSpPr>
              <p:spPr bwMode="auto">
                <a:xfrm>
                  <a:off x="3061" y="2704"/>
                  <a:ext cx="613" cy="272"/>
                </a:xfrm>
                <a:prstGeom prst="rect">
                  <a:avLst/>
                </a:prstGeom>
                <a:noFill/>
                <a:ln w="12700">
                  <a:noFill/>
                  <a:miter lim="800000"/>
                  <a:headEnd/>
                  <a:tailEnd/>
                </a:ln>
              </p:spPr>
              <p:txBody>
                <a:bodyPr wrap="none" lIns="90488" tIns="44450" rIns="90488" bIns="44450">
                  <a:spAutoFit/>
                </a:bodyPr>
                <a:lstStyle/>
                <a:p>
                  <a:pPr eaLnBrk="0" hangingPunct="0"/>
                  <a:r>
                    <a:rPr lang="en-US"/>
                    <a:t>match</a:t>
                  </a:r>
                </a:p>
              </p:txBody>
            </p:sp>
            <p:grpSp>
              <p:nvGrpSpPr>
                <p:cNvPr id="22577" name="Group 77"/>
                <p:cNvGrpSpPr>
                  <a:grpSpLocks/>
                </p:cNvGrpSpPr>
                <p:nvPr/>
              </p:nvGrpSpPr>
              <p:grpSpPr bwMode="auto">
                <a:xfrm>
                  <a:off x="3000" y="1452"/>
                  <a:ext cx="41" cy="328"/>
                  <a:chOff x="3001" y="1540"/>
                  <a:chExt cx="41" cy="328"/>
                </a:xfrm>
              </p:grpSpPr>
              <p:sp>
                <p:nvSpPr>
                  <p:cNvPr id="22578" name="Oval 78"/>
                  <p:cNvSpPr>
                    <a:spLocks noChangeArrowheads="1"/>
                  </p:cNvSpPr>
                  <p:nvPr/>
                </p:nvSpPr>
                <p:spPr bwMode="auto">
                  <a:xfrm>
                    <a:off x="3001" y="1540"/>
                    <a:ext cx="41" cy="40"/>
                  </a:xfrm>
                  <a:prstGeom prst="ellipse">
                    <a:avLst/>
                  </a:prstGeom>
                  <a:solidFill>
                    <a:schemeClr val="tx1"/>
                  </a:solidFill>
                  <a:ln w="12700">
                    <a:solidFill>
                      <a:schemeClr val="tx1"/>
                    </a:solidFill>
                    <a:round/>
                    <a:headEnd/>
                    <a:tailEnd/>
                  </a:ln>
                </p:spPr>
                <p:txBody>
                  <a:bodyPr wrap="none" anchor="ctr"/>
                  <a:lstStyle/>
                  <a:p>
                    <a:endParaRPr lang="en-US"/>
                  </a:p>
                </p:txBody>
              </p:sp>
              <p:sp>
                <p:nvSpPr>
                  <p:cNvPr id="22579" name="Oval 79"/>
                  <p:cNvSpPr>
                    <a:spLocks noChangeArrowheads="1"/>
                  </p:cNvSpPr>
                  <p:nvPr/>
                </p:nvSpPr>
                <p:spPr bwMode="auto">
                  <a:xfrm>
                    <a:off x="3001" y="1636"/>
                    <a:ext cx="41" cy="40"/>
                  </a:xfrm>
                  <a:prstGeom prst="ellipse">
                    <a:avLst/>
                  </a:prstGeom>
                  <a:solidFill>
                    <a:schemeClr val="tx1"/>
                  </a:solidFill>
                  <a:ln w="12700">
                    <a:solidFill>
                      <a:schemeClr val="tx1"/>
                    </a:solidFill>
                    <a:round/>
                    <a:headEnd/>
                    <a:tailEnd/>
                  </a:ln>
                </p:spPr>
                <p:txBody>
                  <a:bodyPr wrap="none" anchor="ctr"/>
                  <a:lstStyle/>
                  <a:p>
                    <a:endParaRPr lang="en-US"/>
                  </a:p>
                </p:txBody>
              </p:sp>
              <p:sp>
                <p:nvSpPr>
                  <p:cNvPr id="22580" name="Oval 80"/>
                  <p:cNvSpPr>
                    <a:spLocks noChangeArrowheads="1"/>
                  </p:cNvSpPr>
                  <p:nvPr/>
                </p:nvSpPr>
                <p:spPr bwMode="auto">
                  <a:xfrm>
                    <a:off x="3001" y="1732"/>
                    <a:ext cx="41" cy="40"/>
                  </a:xfrm>
                  <a:prstGeom prst="ellipse">
                    <a:avLst/>
                  </a:prstGeom>
                  <a:solidFill>
                    <a:schemeClr val="tx1"/>
                  </a:solidFill>
                  <a:ln w="12700">
                    <a:solidFill>
                      <a:schemeClr val="tx1"/>
                    </a:solidFill>
                    <a:round/>
                    <a:headEnd/>
                    <a:tailEnd/>
                  </a:ln>
                </p:spPr>
                <p:txBody>
                  <a:bodyPr wrap="none" anchor="ctr"/>
                  <a:lstStyle/>
                  <a:p>
                    <a:endParaRPr lang="en-US"/>
                  </a:p>
                </p:txBody>
              </p:sp>
              <p:sp>
                <p:nvSpPr>
                  <p:cNvPr id="22581" name="Oval 81"/>
                  <p:cNvSpPr>
                    <a:spLocks noChangeArrowheads="1"/>
                  </p:cNvSpPr>
                  <p:nvPr/>
                </p:nvSpPr>
                <p:spPr bwMode="auto">
                  <a:xfrm>
                    <a:off x="3001" y="1828"/>
                    <a:ext cx="41" cy="40"/>
                  </a:xfrm>
                  <a:prstGeom prst="ellipse">
                    <a:avLst/>
                  </a:prstGeom>
                  <a:solidFill>
                    <a:schemeClr val="tx1"/>
                  </a:solidFill>
                  <a:ln w="12700">
                    <a:solidFill>
                      <a:schemeClr val="tx1"/>
                    </a:solidFill>
                    <a:round/>
                    <a:headEnd/>
                    <a:tailEnd/>
                  </a:ln>
                </p:spPr>
                <p:txBody>
                  <a:bodyPr wrap="none" anchor="ctr"/>
                  <a:lstStyle/>
                  <a:p>
                    <a:endParaRPr lang="en-US"/>
                  </a:p>
                </p:txBody>
              </p:sp>
            </p:grpSp>
          </p:grpSp>
          <p:grpSp>
            <p:nvGrpSpPr>
              <p:cNvPr id="22551" name="Group 82"/>
              <p:cNvGrpSpPr>
                <a:grpSpLocks/>
              </p:cNvGrpSpPr>
              <p:nvPr/>
            </p:nvGrpSpPr>
            <p:grpSpPr bwMode="auto">
              <a:xfrm>
                <a:off x="4066" y="783"/>
                <a:ext cx="1153" cy="2215"/>
                <a:chOff x="3636" y="858"/>
                <a:chExt cx="1153" cy="2215"/>
              </a:xfrm>
            </p:grpSpPr>
            <p:grpSp>
              <p:nvGrpSpPr>
                <p:cNvPr id="22552" name="Group 83"/>
                <p:cNvGrpSpPr>
                  <a:grpSpLocks/>
                </p:cNvGrpSpPr>
                <p:nvPr/>
              </p:nvGrpSpPr>
              <p:grpSpPr bwMode="auto">
                <a:xfrm>
                  <a:off x="3636" y="904"/>
                  <a:ext cx="1048" cy="1424"/>
                  <a:chOff x="3636" y="904"/>
                  <a:chExt cx="1048" cy="1424"/>
                </a:xfrm>
              </p:grpSpPr>
              <p:sp>
                <p:nvSpPr>
                  <p:cNvPr id="22562" name="Rectangle 84"/>
                  <p:cNvSpPr>
                    <a:spLocks noChangeArrowheads="1"/>
                  </p:cNvSpPr>
                  <p:nvPr/>
                </p:nvSpPr>
                <p:spPr bwMode="auto">
                  <a:xfrm>
                    <a:off x="3640" y="904"/>
                    <a:ext cx="1040" cy="1424"/>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22563" name="Line 85"/>
                  <p:cNvSpPr>
                    <a:spLocks noChangeShapeType="1"/>
                  </p:cNvSpPr>
                  <p:nvPr/>
                </p:nvSpPr>
                <p:spPr bwMode="auto">
                  <a:xfrm>
                    <a:off x="3636" y="1040"/>
                    <a:ext cx="1048" cy="0"/>
                  </a:xfrm>
                  <a:prstGeom prst="line">
                    <a:avLst/>
                  </a:prstGeom>
                  <a:noFill/>
                  <a:ln w="12700">
                    <a:solidFill>
                      <a:schemeClr val="tx1"/>
                    </a:solidFill>
                    <a:round/>
                    <a:headEnd/>
                    <a:tailEnd/>
                  </a:ln>
                </p:spPr>
                <p:txBody>
                  <a:bodyPr wrap="none" anchor="ctr"/>
                  <a:lstStyle/>
                  <a:p>
                    <a:endParaRPr lang="en-US"/>
                  </a:p>
                </p:txBody>
              </p:sp>
              <p:sp>
                <p:nvSpPr>
                  <p:cNvPr id="22564" name="Line 86"/>
                  <p:cNvSpPr>
                    <a:spLocks noChangeShapeType="1"/>
                  </p:cNvSpPr>
                  <p:nvPr/>
                </p:nvSpPr>
                <p:spPr bwMode="auto">
                  <a:xfrm>
                    <a:off x="3636" y="1184"/>
                    <a:ext cx="1048" cy="0"/>
                  </a:xfrm>
                  <a:prstGeom prst="line">
                    <a:avLst/>
                  </a:prstGeom>
                  <a:noFill/>
                  <a:ln w="12700">
                    <a:solidFill>
                      <a:schemeClr val="tx1"/>
                    </a:solidFill>
                    <a:round/>
                    <a:headEnd/>
                    <a:tailEnd/>
                  </a:ln>
                </p:spPr>
                <p:txBody>
                  <a:bodyPr wrap="none" anchor="ctr"/>
                  <a:lstStyle/>
                  <a:p>
                    <a:endParaRPr lang="en-US"/>
                  </a:p>
                </p:txBody>
              </p:sp>
              <p:sp>
                <p:nvSpPr>
                  <p:cNvPr id="22565" name="Line 87"/>
                  <p:cNvSpPr>
                    <a:spLocks noChangeShapeType="1"/>
                  </p:cNvSpPr>
                  <p:nvPr/>
                </p:nvSpPr>
                <p:spPr bwMode="auto">
                  <a:xfrm>
                    <a:off x="3636" y="1328"/>
                    <a:ext cx="1048" cy="0"/>
                  </a:xfrm>
                  <a:prstGeom prst="line">
                    <a:avLst/>
                  </a:prstGeom>
                  <a:noFill/>
                  <a:ln w="12700">
                    <a:solidFill>
                      <a:schemeClr val="tx1"/>
                    </a:solidFill>
                    <a:round/>
                    <a:headEnd/>
                    <a:tailEnd/>
                  </a:ln>
                </p:spPr>
                <p:txBody>
                  <a:bodyPr wrap="none" anchor="ctr"/>
                  <a:lstStyle/>
                  <a:p>
                    <a:endParaRPr lang="en-US"/>
                  </a:p>
                </p:txBody>
              </p:sp>
              <p:sp>
                <p:nvSpPr>
                  <p:cNvPr id="22566" name="Line 88"/>
                  <p:cNvSpPr>
                    <a:spLocks noChangeShapeType="1"/>
                  </p:cNvSpPr>
                  <p:nvPr/>
                </p:nvSpPr>
                <p:spPr bwMode="auto">
                  <a:xfrm>
                    <a:off x="3636" y="1472"/>
                    <a:ext cx="1048" cy="0"/>
                  </a:xfrm>
                  <a:prstGeom prst="line">
                    <a:avLst/>
                  </a:prstGeom>
                  <a:noFill/>
                  <a:ln w="12700">
                    <a:solidFill>
                      <a:schemeClr val="tx1"/>
                    </a:solidFill>
                    <a:round/>
                    <a:headEnd/>
                    <a:tailEnd/>
                  </a:ln>
                </p:spPr>
                <p:txBody>
                  <a:bodyPr wrap="none" anchor="ctr"/>
                  <a:lstStyle/>
                  <a:p>
                    <a:endParaRPr lang="en-US"/>
                  </a:p>
                </p:txBody>
              </p:sp>
              <p:sp>
                <p:nvSpPr>
                  <p:cNvPr id="22567" name="Line 89"/>
                  <p:cNvSpPr>
                    <a:spLocks noChangeShapeType="1"/>
                  </p:cNvSpPr>
                  <p:nvPr/>
                </p:nvSpPr>
                <p:spPr bwMode="auto">
                  <a:xfrm>
                    <a:off x="3636" y="1904"/>
                    <a:ext cx="1048" cy="0"/>
                  </a:xfrm>
                  <a:prstGeom prst="line">
                    <a:avLst/>
                  </a:prstGeom>
                  <a:noFill/>
                  <a:ln w="12700">
                    <a:solidFill>
                      <a:schemeClr val="tx1"/>
                    </a:solidFill>
                    <a:round/>
                    <a:headEnd/>
                    <a:tailEnd/>
                  </a:ln>
                </p:spPr>
                <p:txBody>
                  <a:bodyPr wrap="none" anchor="ctr"/>
                  <a:lstStyle/>
                  <a:p>
                    <a:endParaRPr lang="en-US"/>
                  </a:p>
                </p:txBody>
              </p:sp>
              <p:sp>
                <p:nvSpPr>
                  <p:cNvPr id="22568" name="Line 90"/>
                  <p:cNvSpPr>
                    <a:spLocks noChangeShapeType="1"/>
                  </p:cNvSpPr>
                  <p:nvPr/>
                </p:nvSpPr>
                <p:spPr bwMode="auto">
                  <a:xfrm>
                    <a:off x="3636" y="2048"/>
                    <a:ext cx="1048" cy="0"/>
                  </a:xfrm>
                  <a:prstGeom prst="line">
                    <a:avLst/>
                  </a:prstGeom>
                  <a:noFill/>
                  <a:ln w="12700">
                    <a:solidFill>
                      <a:schemeClr val="tx1"/>
                    </a:solidFill>
                    <a:round/>
                    <a:headEnd/>
                    <a:tailEnd/>
                  </a:ln>
                </p:spPr>
                <p:txBody>
                  <a:bodyPr wrap="none" anchor="ctr"/>
                  <a:lstStyle/>
                  <a:p>
                    <a:endParaRPr lang="en-US"/>
                  </a:p>
                </p:txBody>
              </p:sp>
              <p:sp>
                <p:nvSpPr>
                  <p:cNvPr id="22569" name="Line 91"/>
                  <p:cNvSpPr>
                    <a:spLocks noChangeShapeType="1"/>
                  </p:cNvSpPr>
                  <p:nvPr/>
                </p:nvSpPr>
                <p:spPr bwMode="auto">
                  <a:xfrm>
                    <a:off x="3636" y="2192"/>
                    <a:ext cx="1048" cy="0"/>
                  </a:xfrm>
                  <a:prstGeom prst="line">
                    <a:avLst/>
                  </a:prstGeom>
                  <a:noFill/>
                  <a:ln w="12700">
                    <a:solidFill>
                      <a:schemeClr val="tx1"/>
                    </a:solidFill>
                    <a:round/>
                    <a:headEnd/>
                    <a:tailEnd/>
                  </a:ln>
                </p:spPr>
                <p:txBody>
                  <a:bodyPr wrap="none" anchor="ctr"/>
                  <a:lstStyle/>
                  <a:p>
                    <a:endParaRPr lang="en-US"/>
                  </a:p>
                </p:txBody>
              </p:sp>
            </p:grpSp>
            <p:sp>
              <p:nvSpPr>
                <p:cNvPr id="22553" name="Rectangle 92"/>
                <p:cNvSpPr>
                  <a:spLocks noChangeArrowheads="1"/>
                </p:cNvSpPr>
                <p:nvPr/>
              </p:nvSpPr>
              <p:spPr bwMode="auto">
                <a:xfrm>
                  <a:off x="3831" y="858"/>
                  <a:ext cx="713" cy="230"/>
                </a:xfrm>
                <a:prstGeom prst="rect">
                  <a:avLst/>
                </a:prstGeom>
                <a:noFill/>
                <a:ln w="12700">
                  <a:noFill/>
                  <a:miter lim="800000"/>
                  <a:headEnd/>
                  <a:tailEnd/>
                </a:ln>
              </p:spPr>
              <p:txBody>
                <a:bodyPr wrap="none" lIns="90488" tIns="44450" rIns="90488" bIns="44450">
                  <a:spAutoFit/>
                </a:bodyPr>
                <a:lstStyle/>
                <a:p>
                  <a:pPr eaLnBrk="0" hangingPunct="0"/>
                  <a:r>
                    <a:rPr lang="en-US" sz="1600"/>
                    <a:t>predicted</a:t>
                  </a:r>
                </a:p>
              </p:txBody>
            </p:sp>
            <p:sp>
              <p:nvSpPr>
                <p:cNvPr id="22554" name="Freeform 93"/>
                <p:cNvSpPr>
                  <a:spLocks/>
                </p:cNvSpPr>
                <p:nvPr/>
              </p:nvSpPr>
              <p:spPr bwMode="auto">
                <a:xfrm>
                  <a:off x="4176" y="2336"/>
                  <a:ext cx="1" cy="737"/>
                </a:xfrm>
                <a:custGeom>
                  <a:avLst/>
                  <a:gdLst>
                    <a:gd name="T0" fmla="*/ 0 w 1"/>
                    <a:gd name="T1" fmla="*/ 736 h 737"/>
                    <a:gd name="T2" fmla="*/ 0 w 1"/>
                    <a:gd name="T3" fmla="*/ 0 h 737"/>
                    <a:gd name="T4" fmla="*/ 0 60000 65536"/>
                    <a:gd name="T5" fmla="*/ 0 60000 65536"/>
                    <a:gd name="T6" fmla="*/ 0 w 1"/>
                    <a:gd name="T7" fmla="*/ 0 h 737"/>
                    <a:gd name="T8" fmla="*/ 1 w 1"/>
                    <a:gd name="T9" fmla="*/ 737 h 737"/>
                  </a:gdLst>
                  <a:ahLst/>
                  <a:cxnLst>
                    <a:cxn ang="T4">
                      <a:pos x="T0" y="T1"/>
                    </a:cxn>
                    <a:cxn ang="T5">
                      <a:pos x="T2" y="T3"/>
                    </a:cxn>
                  </a:cxnLst>
                  <a:rect l="T6" t="T7" r="T8" b="T9"/>
                  <a:pathLst>
                    <a:path w="1" h="737">
                      <a:moveTo>
                        <a:pt x="0" y="736"/>
                      </a:moveTo>
                      <a:lnTo>
                        <a:pt x="0" y="0"/>
                      </a:lnTo>
                    </a:path>
                  </a:pathLst>
                </a:custGeom>
                <a:noFill/>
                <a:ln w="25400" cap="rnd">
                  <a:solidFill>
                    <a:schemeClr val="tx1"/>
                  </a:solidFill>
                  <a:round/>
                  <a:headEnd type="triangle" w="med" len="med"/>
                  <a:tailEnd/>
                </a:ln>
              </p:spPr>
              <p:txBody>
                <a:bodyPr/>
                <a:lstStyle/>
                <a:p>
                  <a:endParaRPr lang="en-US"/>
                </a:p>
              </p:txBody>
            </p:sp>
            <p:sp>
              <p:nvSpPr>
                <p:cNvPr id="22555" name="Rectangle 94"/>
                <p:cNvSpPr>
                  <a:spLocks noChangeArrowheads="1"/>
                </p:cNvSpPr>
                <p:nvPr/>
              </p:nvSpPr>
              <p:spPr bwMode="auto">
                <a:xfrm>
                  <a:off x="4190" y="2769"/>
                  <a:ext cx="599" cy="272"/>
                </a:xfrm>
                <a:prstGeom prst="rect">
                  <a:avLst/>
                </a:prstGeom>
                <a:noFill/>
                <a:ln w="12700">
                  <a:noFill/>
                  <a:miter lim="800000"/>
                  <a:headEnd/>
                  <a:tailEnd/>
                </a:ln>
              </p:spPr>
              <p:txBody>
                <a:bodyPr wrap="none" lIns="90488" tIns="44450" rIns="90488" bIns="44450">
                  <a:spAutoFit/>
                </a:bodyPr>
                <a:lstStyle/>
                <a:p>
                  <a:pPr eaLnBrk="0" hangingPunct="0"/>
                  <a:r>
                    <a:rPr lang="en-US"/>
                    <a:t>target</a:t>
                  </a:r>
                </a:p>
              </p:txBody>
            </p:sp>
            <p:grpSp>
              <p:nvGrpSpPr>
                <p:cNvPr id="22556" name="Group 95"/>
                <p:cNvGrpSpPr>
                  <a:grpSpLocks/>
                </p:cNvGrpSpPr>
                <p:nvPr/>
              </p:nvGrpSpPr>
              <p:grpSpPr bwMode="auto">
                <a:xfrm>
                  <a:off x="4121" y="1540"/>
                  <a:ext cx="41" cy="328"/>
                  <a:chOff x="4121" y="1540"/>
                  <a:chExt cx="41" cy="328"/>
                </a:xfrm>
              </p:grpSpPr>
              <p:sp>
                <p:nvSpPr>
                  <p:cNvPr id="22558" name="Oval 96"/>
                  <p:cNvSpPr>
                    <a:spLocks noChangeArrowheads="1"/>
                  </p:cNvSpPr>
                  <p:nvPr/>
                </p:nvSpPr>
                <p:spPr bwMode="auto">
                  <a:xfrm>
                    <a:off x="4121" y="1540"/>
                    <a:ext cx="41" cy="40"/>
                  </a:xfrm>
                  <a:prstGeom prst="ellipse">
                    <a:avLst/>
                  </a:prstGeom>
                  <a:solidFill>
                    <a:schemeClr val="tx1"/>
                  </a:solidFill>
                  <a:ln w="12700">
                    <a:solidFill>
                      <a:schemeClr val="tx1"/>
                    </a:solidFill>
                    <a:round/>
                    <a:headEnd/>
                    <a:tailEnd/>
                  </a:ln>
                </p:spPr>
                <p:txBody>
                  <a:bodyPr wrap="none" anchor="ctr"/>
                  <a:lstStyle/>
                  <a:p>
                    <a:endParaRPr lang="en-US"/>
                  </a:p>
                </p:txBody>
              </p:sp>
              <p:sp>
                <p:nvSpPr>
                  <p:cNvPr id="22559" name="Oval 97"/>
                  <p:cNvSpPr>
                    <a:spLocks noChangeArrowheads="1"/>
                  </p:cNvSpPr>
                  <p:nvPr/>
                </p:nvSpPr>
                <p:spPr bwMode="auto">
                  <a:xfrm>
                    <a:off x="4121" y="1636"/>
                    <a:ext cx="41" cy="40"/>
                  </a:xfrm>
                  <a:prstGeom prst="ellipse">
                    <a:avLst/>
                  </a:prstGeom>
                  <a:solidFill>
                    <a:schemeClr val="tx1"/>
                  </a:solidFill>
                  <a:ln w="12700">
                    <a:solidFill>
                      <a:schemeClr val="tx1"/>
                    </a:solidFill>
                    <a:round/>
                    <a:headEnd/>
                    <a:tailEnd/>
                  </a:ln>
                </p:spPr>
                <p:txBody>
                  <a:bodyPr wrap="none" anchor="ctr"/>
                  <a:lstStyle/>
                  <a:p>
                    <a:endParaRPr lang="en-US"/>
                  </a:p>
                </p:txBody>
              </p:sp>
              <p:sp>
                <p:nvSpPr>
                  <p:cNvPr id="22560" name="Oval 98"/>
                  <p:cNvSpPr>
                    <a:spLocks noChangeArrowheads="1"/>
                  </p:cNvSpPr>
                  <p:nvPr/>
                </p:nvSpPr>
                <p:spPr bwMode="auto">
                  <a:xfrm>
                    <a:off x="4121" y="1732"/>
                    <a:ext cx="41" cy="40"/>
                  </a:xfrm>
                  <a:prstGeom prst="ellipse">
                    <a:avLst/>
                  </a:prstGeom>
                  <a:solidFill>
                    <a:schemeClr val="tx1"/>
                  </a:solidFill>
                  <a:ln w="12700">
                    <a:solidFill>
                      <a:schemeClr val="tx1"/>
                    </a:solidFill>
                    <a:round/>
                    <a:headEnd/>
                    <a:tailEnd/>
                  </a:ln>
                </p:spPr>
                <p:txBody>
                  <a:bodyPr wrap="none" anchor="ctr"/>
                  <a:lstStyle/>
                  <a:p>
                    <a:endParaRPr lang="en-US"/>
                  </a:p>
                </p:txBody>
              </p:sp>
              <p:sp>
                <p:nvSpPr>
                  <p:cNvPr id="22561" name="Oval 99"/>
                  <p:cNvSpPr>
                    <a:spLocks noChangeArrowheads="1"/>
                  </p:cNvSpPr>
                  <p:nvPr/>
                </p:nvSpPr>
                <p:spPr bwMode="auto">
                  <a:xfrm>
                    <a:off x="4121" y="1828"/>
                    <a:ext cx="41" cy="40"/>
                  </a:xfrm>
                  <a:prstGeom prst="ellipse">
                    <a:avLst/>
                  </a:prstGeom>
                  <a:solidFill>
                    <a:schemeClr val="tx1"/>
                  </a:solidFill>
                  <a:ln w="12700">
                    <a:solidFill>
                      <a:schemeClr val="tx1"/>
                    </a:solidFill>
                    <a:round/>
                    <a:headEnd/>
                    <a:tailEnd/>
                  </a:ln>
                </p:spPr>
                <p:txBody>
                  <a:bodyPr wrap="none" anchor="ctr"/>
                  <a:lstStyle/>
                  <a:p>
                    <a:endParaRPr lang="en-US"/>
                  </a:p>
                </p:txBody>
              </p:sp>
            </p:grpSp>
            <p:sp>
              <p:nvSpPr>
                <p:cNvPr id="22557" name="Rectangle 100"/>
                <p:cNvSpPr>
                  <a:spLocks noChangeArrowheads="1"/>
                </p:cNvSpPr>
                <p:nvPr/>
              </p:nvSpPr>
              <p:spPr bwMode="auto">
                <a:xfrm>
                  <a:off x="3899" y="980"/>
                  <a:ext cx="713" cy="231"/>
                </a:xfrm>
                <a:prstGeom prst="rect">
                  <a:avLst/>
                </a:prstGeom>
                <a:noFill/>
                <a:ln w="25400">
                  <a:noFill/>
                  <a:miter lim="800000"/>
                  <a:headEnd/>
                  <a:tailEnd/>
                </a:ln>
              </p:spPr>
              <p:txBody>
                <a:bodyPr wrap="none" lIns="90488" tIns="44450" rIns="90488" bIns="44450">
                  <a:spAutoFit/>
                </a:bodyPr>
                <a:lstStyle/>
                <a:p>
                  <a:pPr eaLnBrk="0" hangingPunct="0"/>
                  <a:r>
                    <a:rPr lang="en-US" sz="1600"/>
                    <a:t>target PC</a:t>
                  </a:r>
                </a:p>
              </p:txBody>
            </p:sp>
          </p:grpSp>
        </p:grpSp>
        <p:sp>
          <p:nvSpPr>
            <p:cNvPr id="22548" name="Freeform 101"/>
            <p:cNvSpPr>
              <a:spLocks/>
            </p:cNvSpPr>
            <p:nvPr/>
          </p:nvSpPr>
          <p:spPr bwMode="auto">
            <a:xfrm>
              <a:off x="1392" y="1680"/>
              <a:ext cx="1536" cy="912"/>
            </a:xfrm>
            <a:custGeom>
              <a:avLst/>
              <a:gdLst>
                <a:gd name="T0" fmla="*/ 0 w 1536"/>
                <a:gd name="T1" fmla="*/ 0 h 912"/>
                <a:gd name="T2" fmla="*/ 0 w 1536"/>
                <a:gd name="T3" fmla="*/ 912 h 912"/>
                <a:gd name="T4" fmla="*/ 1536 w 1536"/>
                <a:gd name="T5" fmla="*/ 912 h 912"/>
                <a:gd name="T6" fmla="*/ 0 60000 65536"/>
                <a:gd name="T7" fmla="*/ 0 60000 65536"/>
                <a:gd name="T8" fmla="*/ 0 60000 65536"/>
                <a:gd name="T9" fmla="*/ 0 w 1536"/>
                <a:gd name="T10" fmla="*/ 0 h 912"/>
                <a:gd name="T11" fmla="*/ 1536 w 1536"/>
                <a:gd name="T12" fmla="*/ 912 h 912"/>
              </a:gdLst>
              <a:ahLst/>
              <a:cxnLst>
                <a:cxn ang="T6">
                  <a:pos x="T0" y="T1"/>
                </a:cxn>
                <a:cxn ang="T7">
                  <a:pos x="T2" y="T3"/>
                </a:cxn>
                <a:cxn ang="T8">
                  <a:pos x="T4" y="T5"/>
                </a:cxn>
              </a:cxnLst>
              <a:rect l="T9" t="T10" r="T11" b="T12"/>
              <a:pathLst>
                <a:path w="1536" h="912">
                  <a:moveTo>
                    <a:pt x="0" y="0"/>
                  </a:moveTo>
                  <a:lnTo>
                    <a:pt x="0" y="912"/>
                  </a:lnTo>
                  <a:lnTo>
                    <a:pt x="1536" y="912"/>
                  </a:lnTo>
                </a:path>
              </a:pathLst>
            </a:custGeom>
            <a:noFill/>
            <a:ln w="25400">
              <a:solidFill>
                <a:schemeClr val="tx1"/>
              </a:solidFill>
              <a:round/>
              <a:headEnd/>
              <a:tailEnd type="triangle" w="med" len="med"/>
            </a:ln>
          </p:spPr>
          <p:txBody>
            <a:bodyPr wrap="none" anchor="ctr"/>
            <a:lstStyle/>
            <a:p>
              <a:endParaRPr lang="en-US"/>
            </a:p>
          </p:txBody>
        </p:sp>
      </p:grpSp>
      <p:sp>
        <p:nvSpPr>
          <p:cNvPr id="22533" name="TextBox 108"/>
          <p:cNvSpPr txBox="1">
            <a:spLocks noChangeArrowheads="1"/>
          </p:cNvSpPr>
          <p:nvPr/>
        </p:nvSpPr>
        <p:spPr bwMode="auto">
          <a:xfrm>
            <a:off x="758825" y="6161088"/>
            <a:ext cx="8299450" cy="400050"/>
          </a:xfrm>
          <a:prstGeom prst="rect">
            <a:avLst/>
          </a:prstGeom>
          <a:noFill/>
          <a:ln w="9525">
            <a:noFill/>
            <a:miter lim="800000"/>
            <a:headEnd/>
            <a:tailEnd/>
          </a:ln>
        </p:spPr>
        <p:txBody>
          <a:bodyPr>
            <a:spAutoFit/>
          </a:bodyPr>
          <a:lstStyle/>
          <a:p>
            <a:r>
              <a:rPr lang="en-US">
                <a:solidFill>
                  <a:srgbClr val="FF0000"/>
                </a:solidFill>
              </a:rPr>
              <a:t> Permits nextPC to be determined </a:t>
            </a:r>
            <a:r>
              <a:rPr lang="en-US" i="1">
                <a:solidFill>
                  <a:srgbClr val="FF0000"/>
                </a:solidFill>
              </a:rPr>
              <a:t>before</a:t>
            </a:r>
            <a:r>
              <a:rPr lang="en-US">
                <a:solidFill>
                  <a:srgbClr val="FF0000"/>
                </a:solidFill>
              </a:rPr>
              <a:t> instruction is decoded</a:t>
            </a:r>
          </a:p>
        </p:txBody>
      </p:sp>
      <p:sp>
        <p:nvSpPr>
          <p:cNvPr id="104" name="Date Placeholder 103"/>
          <p:cNvSpPr>
            <a:spLocks noGrp="1"/>
          </p:cNvSpPr>
          <p:nvPr>
            <p:ph type="dt" sz="half" idx="10"/>
          </p:nvPr>
        </p:nvSpPr>
        <p:spPr/>
        <p:txBody>
          <a:bodyPr/>
          <a:lstStyle/>
          <a:p>
            <a:pPr>
              <a:defRPr/>
            </a:pPr>
            <a:r>
              <a:rPr lang="en-US" altLang="zh-CN" smtClean="0"/>
              <a:t>1/11/2013</a:t>
            </a:r>
            <a:endParaRPr lang="en-US" dirty="0"/>
          </a:p>
        </p:txBody>
      </p:sp>
      <p:sp>
        <p:nvSpPr>
          <p:cNvPr id="105" name="Slide Number Placeholder 104"/>
          <p:cNvSpPr>
            <a:spLocks noGrp="1"/>
          </p:cNvSpPr>
          <p:nvPr>
            <p:ph type="sldNum" sz="quarter" idx="11"/>
          </p:nvPr>
        </p:nvSpPr>
        <p:spPr/>
        <p:txBody>
          <a:bodyPr/>
          <a:lstStyle/>
          <a:p>
            <a:pPr>
              <a:defRPr/>
            </a:pPr>
            <a:fld id="{BE49CFAA-92BB-45AE-A2AC-2CF4188AC6C8}" type="slidenum">
              <a:rPr lang="en-US" smtClean="0"/>
              <a:pPr>
                <a:defRPr/>
              </a:pPr>
              <a:t>9</a:t>
            </a:fld>
            <a:endParaRPr lang="en-US" dirty="0"/>
          </a:p>
        </p:txBody>
      </p:sp>
      <p:sp>
        <p:nvSpPr>
          <p:cNvPr id="106" name="Footer Placeholder 105"/>
          <p:cNvSpPr>
            <a:spLocks noGrp="1"/>
          </p:cNvSpPr>
          <p:nvPr>
            <p:ph type="ftr" sz="quarter" idx="12"/>
          </p:nvPr>
        </p:nvSpPr>
        <p:spPr/>
        <p:txBody>
          <a:bodyPr/>
          <a:lstStyle/>
          <a:p>
            <a:pPr>
              <a:defRPr/>
            </a:pPr>
            <a:r>
              <a:rPr lang="en-US" smtClean="0"/>
              <a:t>Bluespec at Beihang</a:t>
            </a:r>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defRPr kumimoji="0" lang="en-US" sz="2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defRPr kumimoji="0" lang="en-US" sz="20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Designs\Blueprint.pot</Template>
  <TotalTime>43710</TotalTime>
  <Words>2395</Words>
  <Application>Microsoft Office PowerPoint</Application>
  <PresentationFormat>全屏显示(4:3)</PresentationFormat>
  <Paragraphs>580</Paragraphs>
  <Slides>32</Slides>
  <Notes>14</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Blueprint</vt:lpstr>
      <vt:lpstr>幻灯片 1</vt:lpstr>
      <vt:lpstr>Nomenclature</vt:lpstr>
      <vt:lpstr>Overview of control prediction</vt:lpstr>
      <vt:lpstr>Multiple Predictors</vt:lpstr>
      <vt:lpstr>Plan</vt:lpstr>
      <vt:lpstr>Next Address Predictor (NAP) first attempt</vt:lpstr>
      <vt:lpstr>Address Collisions</vt:lpstr>
      <vt:lpstr>Use NAP for Control Instructions only</vt:lpstr>
      <vt:lpstr>Branch Target Buffer (BTB) a special form of NAP</vt:lpstr>
      <vt:lpstr>Consulting BTB Before Decoding</vt:lpstr>
      <vt:lpstr>Consulting BTB Before Decoding</vt:lpstr>
      <vt:lpstr>Observations</vt:lpstr>
      <vt:lpstr>Plan</vt:lpstr>
      <vt:lpstr>2-Stage-DH pipeline without Branch Predictor</vt:lpstr>
      <vt:lpstr>2-Stage-DH pipeline</vt:lpstr>
      <vt:lpstr>2-Stage-DH pipeline doFetch rule</vt:lpstr>
      <vt:lpstr>2-Stage-DH pipeline doExecute rule</vt:lpstr>
      <vt:lpstr>2-Stage-DH pipeline with a Branch Predictor</vt:lpstr>
      <vt:lpstr>Branch Predictor Interface</vt:lpstr>
      <vt:lpstr>Null Branch Prediction</vt:lpstr>
      <vt:lpstr>Branch Target Prediction (BTB)</vt:lpstr>
      <vt:lpstr>2-Stage-DH pipeline + BTB</vt:lpstr>
      <vt:lpstr>2-Stage-DH pipeline + BTB doFetch rule</vt:lpstr>
      <vt:lpstr>2-Stage-DH pipeline + BP doExecute rule</vt:lpstr>
      <vt:lpstr>Execute Function</vt:lpstr>
      <vt:lpstr>3-Stage pipeline – 1 predictor</vt:lpstr>
      <vt:lpstr>3-Stage pipeline – 1 predictor</vt:lpstr>
      <vt:lpstr>3-Stage pipeline – 1 predictor</vt:lpstr>
      <vt:lpstr>3-Stage pipeline – 1 predictor</vt:lpstr>
      <vt:lpstr>3-Stage pipeline – 1 predictor</vt:lpstr>
      <vt:lpstr>N-Stage pipeline – BTB only</vt:lpstr>
      <vt:lpstr>What Did We Learn?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Bluespec technical deep dive</dc:title>
  <dc:creator>Nikhil</dc:creator>
  <cp:lastModifiedBy>buaa</cp:lastModifiedBy>
  <cp:revision>1164</cp:revision>
  <cp:lastPrinted>1601-01-01T00:00:00Z</cp:lastPrinted>
  <dcterms:created xsi:type="dcterms:W3CDTF">2003-01-21T19:25:41Z</dcterms:created>
  <dcterms:modified xsi:type="dcterms:W3CDTF">2013-01-10T14:03:50Z</dcterms:modified>
</cp:coreProperties>
</file>