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59"/>
  </p:notesMasterIdLst>
  <p:handoutMasterIdLst>
    <p:handoutMasterId r:id="rId60"/>
  </p:handoutMasterIdLst>
  <p:sldIdLst>
    <p:sldId id="1181" r:id="rId2"/>
    <p:sldId id="1383" r:id="rId3"/>
    <p:sldId id="1384" r:id="rId4"/>
    <p:sldId id="1385" r:id="rId5"/>
    <p:sldId id="1386" r:id="rId6"/>
    <p:sldId id="1387" r:id="rId7"/>
    <p:sldId id="1388" r:id="rId8"/>
    <p:sldId id="1389" r:id="rId9"/>
    <p:sldId id="1391" r:id="rId10"/>
    <p:sldId id="1392" r:id="rId11"/>
    <p:sldId id="1393" r:id="rId12"/>
    <p:sldId id="1394" r:id="rId13"/>
    <p:sldId id="1395" r:id="rId14"/>
    <p:sldId id="1396" r:id="rId15"/>
    <p:sldId id="1397" r:id="rId16"/>
    <p:sldId id="1368" r:id="rId17"/>
    <p:sldId id="1369" r:id="rId18"/>
    <p:sldId id="1370" r:id="rId19"/>
    <p:sldId id="1373" r:id="rId20"/>
    <p:sldId id="1374" r:id="rId21"/>
    <p:sldId id="1375" r:id="rId22"/>
    <p:sldId id="1376" r:id="rId23"/>
    <p:sldId id="1377" r:id="rId24"/>
    <p:sldId id="1378" r:id="rId25"/>
    <p:sldId id="1379" r:id="rId26"/>
    <p:sldId id="1339" r:id="rId27"/>
    <p:sldId id="1340" r:id="rId28"/>
    <p:sldId id="1332" r:id="rId29"/>
    <p:sldId id="1341" r:id="rId30"/>
    <p:sldId id="1344" r:id="rId31"/>
    <p:sldId id="1398" r:id="rId32"/>
    <p:sldId id="1399" r:id="rId33"/>
    <p:sldId id="1400" r:id="rId34"/>
    <p:sldId id="1401" r:id="rId35"/>
    <p:sldId id="1402" r:id="rId36"/>
    <p:sldId id="1403" r:id="rId37"/>
    <p:sldId id="1404" r:id="rId38"/>
    <p:sldId id="1405" r:id="rId39"/>
    <p:sldId id="1406" r:id="rId40"/>
    <p:sldId id="1382" r:id="rId41"/>
    <p:sldId id="1407" r:id="rId42"/>
    <p:sldId id="1408" r:id="rId43"/>
    <p:sldId id="1345" r:id="rId44"/>
    <p:sldId id="1346" r:id="rId45"/>
    <p:sldId id="1347" r:id="rId46"/>
    <p:sldId id="1348" r:id="rId47"/>
    <p:sldId id="1349" r:id="rId48"/>
    <p:sldId id="1350" r:id="rId49"/>
    <p:sldId id="1351" r:id="rId50"/>
    <p:sldId id="1352" r:id="rId51"/>
    <p:sldId id="1353" r:id="rId52"/>
    <p:sldId id="1354" r:id="rId53"/>
    <p:sldId id="1355" r:id="rId54"/>
    <p:sldId id="1356" r:id="rId55"/>
    <p:sldId id="1357" r:id="rId56"/>
    <p:sldId id="1380" r:id="rId57"/>
    <p:sldId id="1381" r:id="rId5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DFBD2D"/>
    <a:srgbClr val="F6FD71"/>
    <a:srgbClr val="FF3333"/>
    <a:srgbClr val="FD7E71"/>
    <a:srgbClr val="CC3300"/>
    <a:srgbClr val="000000"/>
    <a:srgbClr val="7076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0" autoAdjust="0"/>
    <p:restoredTop sz="96519" autoAdjust="0"/>
  </p:normalViewPr>
  <p:slideViewPr>
    <p:cSldViewPr snapToGrid="0">
      <p:cViewPr varScale="1">
        <p:scale>
          <a:sx n="69" d="100"/>
          <a:sy n="69" d="100"/>
        </p:scale>
        <p:origin x="-546" y="-108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1.xml"/><Relationship Id="rId1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t" anchorCtr="0" compatLnSpc="1">
            <a:prstTxWarp prst="textNoShape">
              <a:avLst/>
            </a:prstTxWarp>
          </a:bodyPr>
          <a:lstStyle>
            <a:lvl1pPr defTabSz="92166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t" anchorCtr="0" compatLnSpc="1">
            <a:prstTxWarp prst="textNoShape">
              <a:avLst/>
            </a:prstTxWarp>
          </a:bodyPr>
          <a:lstStyle>
            <a:lvl1pPr algn="r" defTabSz="92166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b" anchorCtr="0" compatLnSpc="1">
            <a:prstTxWarp prst="textNoShape">
              <a:avLst/>
            </a:prstTxWarp>
          </a:bodyPr>
          <a:lstStyle>
            <a:lvl1pPr defTabSz="92166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b" anchorCtr="0" compatLnSpc="1">
            <a:prstTxWarp prst="textNoShape">
              <a:avLst/>
            </a:prstTxWarp>
          </a:bodyPr>
          <a:lstStyle>
            <a:lvl1pPr algn="r" defTabSz="92166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fld id="{1260C9C6-A0DB-4607-A497-77CF885E1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2819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t" anchorCtr="0" compatLnSpc="1">
            <a:prstTxWarp prst="textNoShape">
              <a:avLst/>
            </a:prstTxWarp>
          </a:bodyPr>
          <a:lstStyle>
            <a:lvl1pPr defTabSz="92166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0563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t" anchorCtr="0" compatLnSpc="1">
            <a:prstTxWarp prst="textNoShape">
              <a:avLst/>
            </a:prstTxWarp>
          </a:bodyPr>
          <a:lstStyle>
            <a:lvl1pPr algn="r" defTabSz="92166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b" anchorCtr="0" compatLnSpc="1">
            <a:prstTxWarp prst="textNoShape">
              <a:avLst/>
            </a:prstTxWarp>
          </a:bodyPr>
          <a:lstStyle>
            <a:lvl1pPr defTabSz="92166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1" tIns="46132" rIns="92271" bIns="46132" numCol="1" anchor="b" anchorCtr="0" compatLnSpc="1">
            <a:prstTxWarp prst="textNoShape">
              <a:avLst/>
            </a:prstTxWarp>
          </a:bodyPr>
          <a:lstStyle>
            <a:lvl1pPr algn="r" defTabSz="92166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charset="0"/>
              </a:defRPr>
            </a:lvl1pPr>
          </a:lstStyle>
          <a:p>
            <a:pPr>
              <a:defRPr/>
            </a:pPr>
            <a:fld id="{48EF068C-896A-4B1F-83B4-1F2D5CC2D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60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0750"/>
            <a:fld id="{ECFDD9DD-BF6A-4C43-8F44-B4B4514AE1DE}" type="slidenum">
              <a:rPr lang="en-US" smtClean="0">
                <a:latin typeface="Tahoma" pitchFamily="34" charset="0"/>
              </a:rPr>
              <a:pPr defTabSz="920750"/>
              <a:t>1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0635"/>
            <a:fld id="{C8DBFACD-30E0-4790-B705-7F7F87E394C1}" type="slidenum">
              <a:rPr lang="en-US" smtClean="0"/>
              <a:pPr defTabSz="920635"/>
              <a:t>13</a:t>
            </a:fld>
            <a:endParaRPr lang="en-US" dirty="0" smtClean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Compare latency to direct mapped case? (jse)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39C7E-BBFE-4DF2-80D2-D40EE49AEC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947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0750"/>
            <a:fld id="{82FE0B0D-C2CD-4678-8BB6-7373864959ED}" type="slidenum">
              <a:rPr lang="en-US" smtClean="0">
                <a:latin typeface="Tahoma" pitchFamily="34" charset="0"/>
              </a:rPr>
              <a:pPr defTabSz="920750"/>
              <a:t>28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4D466C98-CC5E-4608-95EE-0245E77221A5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30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 txBox="1">
            <a:spLocks noGrp="1" noChangeArrowheads="1"/>
          </p:cNvSpPr>
          <p:nvPr/>
        </p:nvSpPr>
        <p:spPr bwMode="auto">
          <a:xfrm>
            <a:off x="3929080" y="8758276"/>
            <a:ext cx="3005120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606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E384BEF7-27B1-43F0-B79B-9DC6260F65B5}" type="slidenum">
              <a:rPr lang="en-US" sz="1300">
                <a:latin typeface="Tahoma" pitchFamily="34" charset="0"/>
              </a:rPr>
              <a:pPr algn="r" defTabSz="915606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31</a:t>
            </a:fld>
            <a:endParaRPr lang="en-US" sz="1300" dirty="0">
              <a:latin typeface="Tahoma" pitchFamily="34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9"/>
          <p:cNvSpPr txBox="1">
            <a:spLocks noGrp="1" noChangeArrowheads="1"/>
          </p:cNvSpPr>
          <p:nvPr/>
        </p:nvSpPr>
        <p:spPr bwMode="auto">
          <a:xfrm>
            <a:off x="3929080" y="8758276"/>
            <a:ext cx="3005120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606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E155A669-EEAF-4888-AAF4-26D9E5727127}" type="slidenum">
              <a:rPr lang="en-US" sz="1300">
                <a:latin typeface="Tahoma" pitchFamily="34" charset="0"/>
              </a:rPr>
              <a:pPr algn="r" defTabSz="915606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32</a:t>
            </a:fld>
            <a:endParaRPr lang="en-US" sz="1300" dirty="0">
              <a:latin typeface="Tahoma" pitchFamily="34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9"/>
          <p:cNvSpPr txBox="1">
            <a:spLocks noGrp="1" noChangeArrowheads="1"/>
          </p:cNvSpPr>
          <p:nvPr/>
        </p:nvSpPr>
        <p:spPr bwMode="auto">
          <a:xfrm>
            <a:off x="3929080" y="8758276"/>
            <a:ext cx="3005120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606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765D1E2F-9273-496C-8BA3-87F37B53F148}" type="slidenum">
              <a:rPr lang="en-US" sz="1300">
                <a:latin typeface="Tahoma" pitchFamily="34" charset="0"/>
              </a:rPr>
              <a:pPr algn="r" defTabSz="915606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35</a:t>
            </a:fld>
            <a:endParaRPr lang="en-US" sz="1300" dirty="0">
              <a:latin typeface="Tahoma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9"/>
          <p:cNvSpPr txBox="1">
            <a:spLocks noGrp="1" noChangeArrowheads="1"/>
          </p:cNvSpPr>
          <p:nvPr/>
        </p:nvSpPr>
        <p:spPr bwMode="auto">
          <a:xfrm>
            <a:off x="3929080" y="8758276"/>
            <a:ext cx="3005120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606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0C3AE4F5-DF76-4F3C-BE7C-64CB5905B252}" type="slidenum">
              <a:rPr lang="en-US" sz="1300">
                <a:latin typeface="Tahoma" pitchFamily="34" charset="0"/>
              </a:rPr>
              <a:pPr algn="r" defTabSz="915606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36</a:t>
            </a:fld>
            <a:endParaRPr lang="en-US" sz="1300" dirty="0">
              <a:latin typeface="Tahoma" pitchFamily="34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9"/>
          <p:cNvSpPr txBox="1">
            <a:spLocks noGrp="1" noChangeArrowheads="1"/>
          </p:cNvSpPr>
          <p:nvPr/>
        </p:nvSpPr>
        <p:spPr bwMode="auto">
          <a:xfrm>
            <a:off x="3929080" y="8758276"/>
            <a:ext cx="3005120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606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954634F2-FA90-4B9D-840A-B71E184399A2}" type="slidenum">
              <a:rPr lang="en-US" sz="1300">
                <a:latin typeface="Tahoma" pitchFamily="34" charset="0"/>
              </a:rPr>
              <a:pPr algn="r" defTabSz="915606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37</a:t>
            </a:fld>
            <a:endParaRPr lang="en-US" sz="1300" dirty="0">
              <a:latin typeface="Tahoma" pitchFamily="34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9"/>
          <p:cNvSpPr txBox="1">
            <a:spLocks noGrp="1" noChangeArrowheads="1"/>
          </p:cNvSpPr>
          <p:nvPr/>
        </p:nvSpPr>
        <p:spPr bwMode="auto">
          <a:xfrm>
            <a:off x="3929080" y="8758276"/>
            <a:ext cx="3005120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606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3A09A08D-A341-4A1C-8640-E5634E152E3F}" type="slidenum">
              <a:rPr lang="en-US" sz="1300">
                <a:latin typeface="Tahoma" pitchFamily="34" charset="0"/>
              </a:rPr>
              <a:pPr algn="r" defTabSz="915606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38</a:t>
            </a:fld>
            <a:endParaRPr lang="en-US" sz="1300" dirty="0">
              <a:latin typeface="Tahoma" pitchFamily="34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9"/>
          <p:cNvSpPr txBox="1">
            <a:spLocks noGrp="1" noChangeArrowheads="1"/>
          </p:cNvSpPr>
          <p:nvPr/>
        </p:nvSpPr>
        <p:spPr bwMode="auto">
          <a:xfrm>
            <a:off x="3929063" y="8758239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4" tIns="45805" rIns="91614" bIns="45805" anchor="b"/>
          <a:lstStyle/>
          <a:p>
            <a:pPr algn="r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7B2C43A3-C447-47AB-BB9D-9ACBC5B737C9}" type="slidenum">
              <a:rPr lang="en-US" sz="1300">
                <a:latin typeface="Tahoma" pitchFamily="34" charset="0"/>
              </a:rPr>
              <a:pPr algn="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</a:t>
            </a:fld>
            <a:endParaRPr lang="en-US" sz="1300" dirty="0">
              <a:latin typeface="Tahoma" pitchFamily="34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88" tIns="45295" rIns="90588" bIns="4529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9"/>
          <p:cNvSpPr txBox="1">
            <a:spLocks noGrp="1" noChangeArrowheads="1"/>
          </p:cNvSpPr>
          <p:nvPr/>
        </p:nvSpPr>
        <p:spPr bwMode="auto">
          <a:xfrm>
            <a:off x="3929080" y="8758276"/>
            <a:ext cx="3005120" cy="4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606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C145910B-C9A6-4A1C-BB48-662BEA1C476F}" type="slidenum">
              <a:rPr lang="en-US" sz="1300">
                <a:latin typeface="Tahoma" pitchFamily="34" charset="0"/>
              </a:rPr>
              <a:pPr algn="r" defTabSz="915606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39</a:t>
            </a:fld>
            <a:endParaRPr lang="en-US" sz="1300" dirty="0">
              <a:latin typeface="Tahoma" pitchFamily="34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0750"/>
            <a:fld id="{BBA1AE3D-818E-4060-B063-882F1BA613F3}" type="slidenum">
              <a:rPr lang="en-US" smtClean="0">
                <a:latin typeface="Tahoma" pitchFamily="34" charset="0"/>
              </a:rPr>
              <a:pPr defTabSz="920750"/>
              <a:t>41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3970DD05-EBCD-4511-A8C6-C32B565D7AC2}" type="slidenum">
              <a:rPr lang="en-US" sz="1300">
                <a:latin typeface="Tahoma" pitchFamily="34" charset="0"/>
              </a:rPr>
              <a:pPr algn="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42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AEEB5706-957B-40A9-9334-AAE7A6BCDC2A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43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A4307FE3-8B5F-4DF4-928B-17C2E643F92B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44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53FB7B22-080B-49F6-8C34-59A8FCF4DD3E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45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8B96D015-B104-4F92-8D83-5DD7FDFBCB4E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46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D3012B62-60E2-4119-9F1C-1ED08D4DC5D5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47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81D09846-3302-4D88-A21C-7C31498FE581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48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309E9FEF-D62F-43E2-8E7C-A7A363FA17EA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49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874"/>
            <a:fld id="{00C71819-C214-48DD-A2BA-CA229AB64060}" type="slidenum">
              <a:rPr lang="en-US" smtClean="0"/>
              <a:pPr defTabSz="915874"/>
              <a:t>3</a:t>
            </a:fld>
            <a:endParaRPr lang="en-US" dirty="0" smtClean="0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F8916BB9-79D4-4101-9988-B002E87F0809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50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1419F5B5-6423-47B1-820E-92F3344AFE60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51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5FB93C25-F816-4CB7-A457-01A62C87D514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52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7101465F-FBAF-453F-93F3-F3EFCB190CE0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53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8AA33AC5-3EED-4652-B4D9-E30C83DB4CF4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54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9"/>
          <p:cNvSpPr txBox="1">
            <a:spLocks noGrp="1" noChangeArrowheads="1"/>
          </p:cNvSpPr>
          <p:nvPr/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25" tIns="45810" rIns="91625" bIns="45810" anchor="b"/>
          <a:lstStyle/>
          <a:p>
            <a:pPr algn="r" defTabSz="915988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FAD91779-3670-44BC-ADEF-A6EAC5457BFA}" type="slidenum">
              <a:rPr lang="en-US" sz="1300">
                <a:latin typeface="Tahoma" pitchFamily="34" charset="0"/>
              </a:rPr>
              <a:pPr algn="r" defTabSz="915988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55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99" tIns="45300" rIns="90599" bIns="4530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0635"/>
            <a:fld id="{31B94419-8702-46CE-B980-4803D74B1411}" type="slidenum">
              <a:rPr lang="en-US" smtClean="0"/>
              <a:pPr defTabSz="920635"/>
              <a:t>4</a:t>
            </a:fld>
            <a:endParaRPr lang="en-US" dirty="0" smtClean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586287" cy="34417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6738"/>
            <a:ext cx="5084763" cy="4151312"/>
          </a:xfrm>
          <a:noFill/>
          <a:ln/>
        </p:spPr>
        <p:txBody>
          <a:bodyPr lIns="90805" tIns="45402" rIns="90805" bIns="45402"/>
          <a:lstStyle/>
          <a:p>
            <a:pPr eaLnBrk="1" hangingPunct="1"/>
            <a:r>
              <a:rPr lang="en-US" dirty="0" smtClean="0"/>
              <a:t>Due to cost</a:t>
            </a:r>
          </a:p>
          <a:p>
            <a:pPr eaLnBrk="1" hangingPunct="1"/>
            <a:r>
              <a:rPr lang="en-US" dirty="0" smtClean="0"/>
              <a:t>Due to size of DRAM</a:t>
            </a:r>
          </a:p>
          <a:p>
            <a:pPr eaLnBrk="1" hangingPunct="1"/>
            <a:r>
              <a:rPr lang="en-US" dirty="0" smtClean="0"/>
              <a:t>Due to cost and wire delays (wires on-chip cost much less, and are faster)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0635"/>
            <a:fld id="{5C561A6A-3790-47B2-84F6-A274861A04DE}" type="slidenum">
              <a:rPr lang="en-US" smtClean="0"/>
              <a:pPr defTabSz="920635"/>
              <a:t>5</a:t>
            </a:fld>
            <a:endParaRPr lang="en-US" dirty="0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Tag only needs enough bits to uniquely identify the block (jse)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through vs. write back</a:t>
            </a:r>
          </a:p>
          <a:p>
            <a:r>
              <a:rPr lang="en-US" dirty="0" smtClean="0"/>
              <a:t>WT: </a:t>
            </a:r>
          </a:p>
          <a:p>
            <a:r>
              <a:rPr lang="en-US" dirty="0" smtClean="0"/>
              <a:t>+read miss never results in writes to main memory</a:t>
            </a:r>
            <a:br>
              <a:rPr lang="en-US" dirty="0" smtClean="0"/>
            </a:br>
            <a:r>
              <a:rPr lang="en-US" dirty="0" smtClean="0"/>
              <a:t>+ main memory always has the most current copy of the data (consistent) </a:t>
            </a:r>
            <a:br>
              <a:rPr lang="en-US" dirty="0" smtClean="0"/>
            </a:br>
            <a:r>
              <a:rPr lang="en-US" dirty="0" smtClean="0"/>
              <a:t>- write is slower </a:t>
            </a:r>
            <a:br>
              <a:rPr lang="en-US" dirty="0" smtClean="0"/>
            </a:br>
            <a:r>
              <a:rPr lang="en-US" dirty="0" smtClean="0"/>
              <a:t>- every write needs a main memory access </a:t>
            </a:r>
            <a:br>
              <a:rPr lang="en-US" dirty="0" smtClean="0"/>
            </a:br>
            <a:r>
              <a:rPr lang="en-US" dirty="0" smtClean="0"/>
              <a:t>- as a result uses more memory bandwidth</a:t>
            </a:r>
          </a:p>
          <a:p>
            <a:r>
              <a:rPr lang="en-US" dirty="0" smtClean="0"/>
              <a:t>WB:</a:t>
            </a:r>
          </a:p>
          <a:p>
            <a:r>
              <a:rPr lang="en-US" dirty="0" smtClean="0"/>
              <a:t>+ writes occur at the speed of the cache memory </a:t>
            </a:r>
            <a:br>
              <a:rPr lang="en-US" dirty="0" smtClean="0"/>
            </a:br>
            <a:r>
              <a:rPr lang="en-US" dirty="0" smtClean="0"/>
              <a:t>+ multiple writes within a block require only one write to main memory </a:t>
            </a:r>
            <a:br>
              <a:rPr lang="en-US" dirty="0" smtClean="0"/>
            </a:br>
            <a:r>
              <a:rPr lang="en-US" dirty="0" smtClean="0"/>
              <a:t>+ as a result uses less memory bandwidth </a:t>
            </a:r>
            <a:br>
              <a:rPr lang="en-US" dirty="0" smtClean="0"/>
            </a:br>
            <a:r>
              <a:rPr lang="en-US" dirty="0" smtClean="0"/>
              <a:t>- main memory is not always consistent with cache </a:t>
            </a:r>
            <a:br>
              <a:rPr lang="en-US" dirty="0" smtClean="0"/>
            </a:br>
            <a:r>
              <a:rPr lang="en-US" dirty="0" smtClean="0"/>
              <a:t>- reads that result in replacement may cause writes of dirty blocks to main memory</a:t>
            </a:r>
          </a:p>
          <a:p>
            <a:endParaRPr lang="en-US" dirty="0" smtClean="0"/>
          </a:p>
          <a:p>
            <a:r>
              <a:rPr lang="en-US" b="1" i="1" dirty="0" smtClean="0"/>
              <a:t>Write Back with No Write Allocate: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on hits it writes to cache setting dirty bit for the block, main memory is not updated; </a:t>
            </a:r>
            <a:br>
              <a:rPr lang="en-US" dirty="0" smtClean="0"/>
            </a:br>
            <a:r>
              <a:rPr lang="en-US" dirty="0" smtClean="0"/>
              <a:t>on misses it updates the block in main memory not bringing that block to the cache; </a:t>
            </a:r>
            <a:br>
              <a:rPr lang="en-US" dirty="0" smtClean="0"/>
            </a:br>
            <a:r>
              <a:rPr lang="en-US" dirty="0" smtClean="0"/>
              <a:t>Subsequent writes to the same block, if the block originally caused a miss, will generate misses all the way and result in very inefficient execution.</a:t>
            </a:r>
          </a:p>
          <a:p>
            <a:r>
              <a:rPr lang="en-US" dirty="0" smtClean="0"/>
              <a:t>Hence, WB+WA more</a:t>
            </a:r>
            <a:r>
              <a:rPr lang="en-US" baseline="0" dirty="0" smtClean="0"/>
              <a:t> common combination.</a:t>
            </a:r>
          </a:p>
          <a:p>
            <a:endParaRPr lang="en-US" baseline="0" dirty="0" smtClean="0"/>
          </a:p>
          <a:p>
            <a:r>
              <a:rPr lang="en-US" b="1" i="1" dirty="0" smtClean="0"/>
              <a:t>Write Through with No Write Allocate: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on hits it writes to cache and main memory; </a:t>
            </a:r>
            <a:br>
              <a:rPr lang="en-US" dirty="0" smtClean="0"/>
            </a:br>
            <a:r>
              <a:rPr lang="en-US" dirty="0" smtClean="0"/>
              <a:t>on misses it updates the block in main memory not bringing that block to the cache; </a:t>
            </a:r>
            <a:br>
              <a:rPr lang="en-US" dirty="0" smtClean="0"/>
            </a:br>
            <a:r>
              <a:rPr lang="en-US" dirty="0" smtClean="0"/>
              <a:t>Subsequent writes to the block will update main memory anyway, so write misses aren’t helped. Only read misse</a:t>
            </a:r>
            <a:r>
              <a:rPr lang="en-US" baseline="0" dirty="0" smtClean="0"/>
              <a:t>s helped with allocate. </a:t>
            </a:r>
          </a:p>
          <a:p>
            <a:r>
              <a:rPr lang="en-US" baseline="0" dirty="0" smtClean="0"/>
              <a:t>Hence, WT, no WA usually.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Re-look at these options when the next level is a cache; not a memory.</a:t>
            </a:r>
          </a:p>
          <a:p>
            <a:r>
              <a:rPr lang="en-US" dirty="0" smtClean="0"/>
              <a:t>Write back with no allocate? Why is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39C7E-BBFE-4DF2-80D2-D40EE49AEC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620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0635"/>
            <a:fld id="{E10C72A7-35CF-4DB3-874E-62282D91AF3D}" type="slidenum">
              <a:rPr lang="en-US" smtClean="0"/>
              <a:pPr defTabSz="920635"/>
              <a:t>10</a:t>
            </a:fld>
            <a:endParaRPr lang="en-US" dirty="0" smtClean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Simplest scheme is to extract bits from ‘block number’ to determine ‘set’ (jse)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0635"/>
            <a:fld id="{863944E6-1F7F-4F7D-A7ED-C3DA01C8A3AE}" type="slidenum">
              <a:rPr lang="en-US" smtClean="0"/>
              <a:pPr defTabSz="920635"/>
              <a:t>11</a:t>
            </a:fld>
            <a:endParaRPr lang="en-US" dirty="0" smtClean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Index and tag reversed</a:t>
            </a:r>
          </a:p>
          <a:p>
            <a:pPr eaLnBrk="1" hangingPunct="1"/>
            <a:r>
              <a:rPr lang="en-US" smtClean="0"/>
              <a:t>Why might this be undesirable? Spatially local blocks conflict.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A9470-07F0-F14D-A9E2-74EBBA70A8F4}" type="slidenum">
              <a:rPr lang="en-US"/>
              <a:pPr/>
              <a:t>12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charset="0"/>
              </a:defRPr>
            </a:lvl1pPr>
          </a:lstStyle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latin typeface="Tahoma" charset="0"/>
              </a:defRPr>
            </a:lvl1pPr>
          </a:lstStyle>
          <a:p>
            <a:pPr>
              <a:defRPr/>
            </a:pPr>
            <a:fld id="{6D66DF8F-9E10-4DDB-8C1E-68662AECA3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4580-05E8-4585-908E-66FCC5062C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098800" y="6400800"/>
            <a:ext cx="3040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dirty="0" smtClean="0">
                <a:latin typeface="Verdana" pitchFamily="34" charset="0"/>
              </a:defRPr>
            </a:lvl1pPr>
          </a:lstStyle>
          <a:p>
            <a:pPr>
              <a:defRPr/>
            </a:pPr>
            <a:fld id="{D0401301-61DA-4AD1-B56D-F835E5556F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304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dirty="0" smtClean="0"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4" r:id="rId2"/>
    <p:sldLayoutId id="2147483685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1635125"/>
            <a:ext cx="7321550" cy="1390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dirty="0" smtClean="0"/>
              <a:t>Caches and 5 Stage Pipelines</a:t>
            </a:r>
          </a:p>
        </p:txBody>
      </p:sp>
      <p:sp>
        <p:nvSpPr>
          <p:cNvPr id="61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210425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Derek Chiou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University of Texas at Austin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Taken (with permission) from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Arvind</a:t>
            </a:r>
            <a:r>
              <a:rPr lang="en-US" sz="2400" dirty="0" smtClean="0"/>
              <a:t> (with </a:t>
            </a:r>
            <a:r>
              <a:rPr lang="en-US" sz="2400" dirty="0" err="1" smtClean="0"/>
              <a:t>Asif</a:t>
            </a:r>
            <a:r>
              <a:rPr lang="en-US" sz="2400" dirty="0" smtClean="0"/>
              <a:t> Khan)</a:t>
            </a:r>
          </a:p>
          <a:p>
            <a:pPr eaLnBrk="1" hangingPunct="1"/>
            <a:r>
              <a:rPr lang="en-US" sz="2400" dirty="0" smtClean="0"/>
              <a:t>Computer Science &amp; Artificial Intelligence Lab</a:t>
            </a:r>
          </a:p>
          <a:p>
            <a:pPr eaLnBrk="1" hangingPunct="1"/>
            <a:r>
              <a:rPr lang="en-US" sz="2400" dirty="0" smtClean="0"/>
              <a:t>Massachusetts Institute of Technology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6147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Tahoma" pitchFamily="34" charset="0"/>
              </a:rPr>
              <a:t>1/11/2013</a:t>
            </a:r>
            <a:endParaRPr lang="en-US">
              <a:latin typeface="Tahoma" pitchFamily="34" charset="0"/>
            </a:endParaRPr>
          </a:p>
        </p:txBody>
      </p:sp>
      <p:sp>
        <p:nvSpPr>
          <p:cNvPr id="6148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22BD67-088A-45B9-B268-A94B9B3F58A6}" type="slidenum">
              <a:rPr lang="en-US" smtClean="0">
                <a:latin typeface="Tahoma" pitchFamily="34" charset="0"/>
              </a:rPr>
              <a:pPr/>
              <a:t>1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6149" name="Footer Placeholder 10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ahoma" pitchFamily="34" charset="0"/>
              </a:rPr>
              <a:t>Bluespec at Beihang</a:t>
            </a: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>
          <a:xfrm>
            <a:off x="500063" y="82550"/>
            <a:ext cx="71628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Direct-Mapped Cache</a:t>
            </a:r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066800" y="2200275"/>
            <a:ext cx="7288213" cy="3916363"/>
            <a:chOff x="898525" y="1295400"/>
            <a:chExt cx="7288606" cy="5042792"/>
          </a:xfrm>
        </p:grpSpPr>
        <p:sp>
          <p:nvSpPr>
            <p:cNvPr id="24589" name="Line 2"/>
            <p:cNvSpPr>
              <a:spLocks noChangeShapeType="1"/>
            </p:cNvSpPr>
            <p:nvPr/>
          </p:nvSpPr>
          <p:spPr bwMode="auto">
            <a:xfrm>
              <a:off x="2438400" y="51054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3" descr="Large confetti"/>
            <p:cNvSpPr>
              <a:spLocks noChangeArrowheads="1"/>
            </p:cNvSpPr>
            <p:nvPr/>
          </p:nvSpPr>
          <p:spPr bwMode="auto">
            <a:xfrm>
              <a:off x="1758950" y="3511550"/>
              <a:ext cx="4864100" cy="3683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591" name="Rectangle 5"/>
            <p:cNvSpPr>
              <a:spLocks noChangeArrowheads="1"/>
            </p:cNvSpPr>
            <p:nvPr/>
          </p:nvSpPr>
          <p:spPr bwMode="auto">
            <a:xfrm>
              <a:off x="1765300" y="2755900"/>
              <a:ext cx="4851400" cy="149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592" name="Line 6"/>
            <p:cNvSpPr>
              <a:spLocks noChangeShapeType="1"/>
            </p:cNvSpPr>
            <p:nvPr/>
          </p:nvSpPr>
          <p:spPr bwMode="auto">
            <a:xfrm>
              <a:off x="1752600" y="3124200"/>
              <a:ext cx="487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7"/>
            <p:cNvSpPr>
              <a:spLocks noChangeShapeType="1"/>
            </p:cNvSpPr>
            <p:nvPr/>
          </p:nvSpPr>
          <p:spPr bwMode="auto">
            <a:xfrm>
              <a:off x="1752600" y="3505200"/>
              <a:ext cx="487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8"/>
            <p:cNvSpPr>
              <a:spLocks noChangeShapeType="1"/>
            </p:cNvSpPr>
            <p:nvPr/>
          </p:nvSpPr>
          <p:spPr bwMode="auto">
            <a:xfrm>
              <a:off x="1752600" y="3886200"/>
              <a:ext cx="487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9"/>
            <p:cNvSpPr>
              <a:spLocks noChangeShapeType="1"/>
            </p:cNvSpPr>
            <p:nvPr/>
          </p:nvSpPr>
          <p:spPr bwMode="auto">
            <a:xfrm>
              <a:off x="2971800" y="259080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10"/>
            <p:cNvSpPr>
              <a:spLocks noChangeShapeType="1"/>
            </p:cNvSpPr>
            <p:nvPr/>
          </p:nvSpPr>
          <p:spPr bwMode="auto">
            <a:xfrm>
              <a:off x="3886200" y="27432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Line 11"/>
            <p:cNvSpPr>
              <a:spLocks noChangeShapeType="1"/>
            </p:cNvSpPr>
            <p:nvPr/>
          </p:nvSpPr>
          <p:spPr bwMode="auto">
            <a:xfrm>
              <a:off x="2057400" y="259080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Rectangle 12"/>
            <p:cNvSpPr>
              <a:spLocks noChangeArrowheads="1"/>
            </p:cNvSpPr>
            <p:nvPr/>
          </p:nvSpPr>
          <p:spPr bwMode="auto">
            <a:xfrm>
              <a:off x="2041525" y="2392363"/>
              <a:ext cx="763253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</a:t>
              </a:r>
              <a:r>
                <a:rPr lang="en-US" sz="1800"/>
                <a:t>Tag</a:t>
              </a:r>
              <a:endParaRPr lang="en-US"/>
            </a:p>
          </p:txBody>
        </p:sp>
        <p:sp>
          <p:nvSpPr>
            <p:cNvPr id="24599" name="Rectangle 13"/>
            <p:cNvSpPr>
              <a:spLocks noChangeArrowheads="1"/>
            </p:cNvSpPr>
            <p:nvPr/>
          </p:nvSpPr>
          <p:spPr bwMode="auto">
            <a:xfrm>
              <a:off x="4098925" y="2392363"/>
              <a:ext cx="1431541" cy="440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/>
                <a:t>Data Block</a:t>
              </a:r>
            </a:p>
          </p:txBody>
        </p:sp>
        <p:sp>
          <p:nvSpPr>
            <p:cNvPr id="24600" name="Rectangle 14"/>
            <p:cNvSpPr>
              <a:spLocks noChangeArrowheads="1"/>
            </p:cNvSpPr>
            <p:nvPr/>
          </p:nvSpPr>
          <p:spPr bwMode="auto">
            <a:xfrm>
              <a:off x="1584325" y="2392363"/>
              <a:ext cx="522600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</a:t>
              </a:r>
              <a:r>
                <a:rPr lang="en-US" sz="1800"/>
                <a:t>V</a:t>
              </a:r>
              <a:endParaRPr lang="en-US"/>
            </a:p>
          </p:txBody>
        </p:sp>
        <p:sp>
          <p:nvSpPr>
            <p:cNvPr id="24601" name="Line 15"/>
            <p:cNvSpPr>
              <a:spLocks noChangeShapeType="1"/>
            </p:cNvSpPr>
            <p:nvPr/>
          </p:nvSpPr>
          <p:spPr bwMode="auto">
            <a:xfrm>
              <a:off x="4800600" y="27432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16"/>
            <p:cNvSpPr>
              <a:spLocks noChangeShapeType="1"/>
            </p:cNvSpPr>
            <p:nvPr/>
          </p:nvSpPr>
          <p:spPr bwMode="auto">
            <a:xfrm>
              <a:off x="5715000" y="27432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Rectangle 17"/>
            <p:cNvSpPr>
              <a:spLocks noChangeArrowheads="1"/>
            </p:cNvSpPr>
            <p:nvPr/>
          </p:nvSpPr>
          <p:spPr bwMode="auto">
            <a:xfrm>
              <a:off x="1079500" y="1308100"/>
              <a:ext cx="43180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827213" y="5419725"/>
              <a:ext cx="325437" cy="473075"/>
              <a:chOff x="1151" y="3414"/>
              <a:chExt cx="205" cy="298"/>
            </a:xfrm>
          </p:grpSpPr>
          <p:sp>
            <p:nvSpPr>
              <p:cNvPr id="24665" name="Line 19"/>
              <p:cNvSpPr>
                <a:spLocks noChangeShapeType="1"/>
              </p:cNvSpPr>
              <p:nvPr/>
            </p:nvSpPr>
            <p:spPr bwMode="auto">
              <a:xfrm>
                <a:off x="1354" y="3414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6" name="Line 20"/>
              <p:cNvSpPr>
                <a:spLocks noChangeShapeType="1"/>
              </p:cNvSpPr>
              <p:nvPr/>
            </p:nvSpPr>
            <p:spPr bwMode="auto">
              <a:xfrm>
                <a:off x="1152" y="3414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7" name="Line 21"/>
              <p:cNvSpPr>
                <a:spLocks noChangeShapeType="1"/>
              </p:cNvSpPr>
              <p:nvPr/>
            </p:nvSpPr>
            <p:spPr bwMode="auto">
              <a:xfrm flipH="1">
                <a:off x="1153" y="3416"/>
                <a:ext cx="2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8" name="Arc 22"/>
              <p:cNvSpPr>
                <a:spLocks/>
              </p:cNvSpPr>
              <p:nvPr/>
            </p:nvSpPr>
            <p:spPr bwMode="auto">
              <a:xfrm>
                <a:off x="1249" y="3617"/>
                <a:ext cx="107" cy="94"/>
              </a:xfrm>
              <a:custGeom>
                <a:avLst/>
                <a:gdLst>
                  <a:gd name="T0" fmla="*/ 0 w 21805"/>
                  <a:gd name="T1" fmla="*/ 0 h 21600"/>
                  <a:gd name="T2" fmla="*/ 0 w 21805"/>
                  <a:gd name="T3" fmla="*/ 0 h 21600"/>
                  <a:gd name="T4" fmla="*/ 0 w 2180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05"/>
                  <a:gd name="T10" fmla="*/ 0 h 21600"/>
                  <a:gd name="T11" fmla="*/ 21805 w 2180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05" h="21600" fill="none" extrusionOk="0">
                    <a:moveTo>
                      <a:pt x="21805" y="0"/>
                    </a:moveTo>
                    <a:cubicBezTo>
                      <a:pt x="21805" y="11929"/>
                      <a:pt x="12134" y="21600"/>
                      <a:pt x="205" y="21600"/>
                    </a:cubicBezTo>
                    <a:cubicBezTo>
                      <a:pt x="136" y="21600"/>
                      <a:pt x="68" y="21599"/>
                      <a:pt x="-1" y="21599"/>
                    </a:cubicBezTo>
                  </a:path>
                  <a:path w="21805" h="21600" stroke="0" extrusionOk="0">
                    <a:moveTo>
                      <a:pt x="21805" y="0"/>
                    </a:moveTo>
                    <a:cubicBezTo>
                      <a:pt x="21805" y="11929"/>
                      <a:pt x="12134" y="21600"/>
                      <a:pt x="205" y="21600"/>
                    </a:cubicBezTo>
                    <a:cubicBezTo>
                      <a:pt x="136" y="21600"/>
                      <a:pt x="68" y="21599"/>
                      <a:pt x="-1" y="21599"/>
                    </a:cubicBezTo>
                    <a:lnTo>
                      <a:pt x="205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9" name="Arc 23"/>
              <p:cNvSpPr>
                <a:spLocks/>
              </p:cNvSpPr>
              <p:nvPr/>
            </p:nvSpPr>
            <p:spPr bwMode="auto">
              <a:xfrm>
                <a:off x="1151" y="3618"/>
                <a:ext cx="106" cy="94"/>
              </a:xfrm>
              <a:custGeom>
                <a:avLst/>
                <a:gdLst>
                  <a:gd name="T0" fmla="*/ 0 w 21600"/>
                  <a:gd name="T1" fmla="*/ 0 h 21599"/>
                  <a:gd name="T2" fmla="*/ 0 w 21600"/>
                  <a:gd name="T3" fmla="*/ 0 h 21599"/>
                  <a:gd name="T4" fmla="*/ 0 w 21600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21394" y="21599"/>
                    </a:moveTo>
                    <a:cubicBezTo>
                      <a:pt x="9546" y="21486"/>
                      <a:pt x="0" y="11849"/>
                      <a:pt x="0" y="0"/>
                    </a:cubicBezTo>
                  </a:path>
                  <a:path w="21600" h="21599" stroke="0" extrusionOk="0">
                    <a:moveTo>
                      <a:pt x="21394" y="21599"/>
                    </a:moveTo>
                    <a:cubicBezTo>
                      <a:pt x="9546" y="21486"/>
                      <a:pt x="0" y="1184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05" name="AutoShape 24"/>
            <p:cNvSpPr>
              <a:spLocks noChangeArrowheads="1"/>
            </p:cNvSpPr>
            <p:nvPr/>
          </p:nvSpPr>
          <p:spPr bwMode="auto">
            <a:xfrm rot="10800000" flipH="1" flipV="1">
              <a:off x="4279900" y="5576888"/>
              <a:ext cx="1117600" cy="277812"/>
            </a:xfrm>
            <a:custGeom>
              <a:avLst/>
              <a:gdLst>
                <a:gd name="T0" fmla="*/ 2147483647 w 21600"/>
                <a:gd name="T1" fmla="*/ 295537636 h 21600"/>
                <a:gd name="T2" fmla="*/ 2147483647 w 21600"/>
                <a:gd name="T3" fmla="*/ 591075273 h 21600"/>
                <a:gd name="T4" fmla="*/ 2147483647 w 21600"/>
                <a:gd name="T5" fmla="*/ 295537636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Oval 25"/>
            <p:cNvSpPr>
              <a:spLocks noChangeArrowheads="1"/>
            </p:cNvSpPr>
            <p:nvPr/>
          </p:nvSpPr>
          <p:spPr bwMode="auto">
            <a:xfrm>
              <a:off x="2173288" y="4660900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07" name="Rectangle 26"/>
            <p:cNvSpPr>
              <a:spLocks noChangeArrowheads="1"/>
            </p:cNvSpPr>
            <p:nvPr/>
          </p:nvSpPr>
          <p:spPr bwMode="auto">
            <a:xfrm>
              <a:off x="2206625" y="4716463"/>
              <a:ext cx="395963" cy="476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4608" name="Rectangle 27"/>
            <p:cNvSpPr>
              <a:spLocks noChangeArrowheads="1"/>
            </p:cNvSpPr>
            <p:nvPr/>
          </p:nvSpPr>
          <p:spPr bwMode="auto">
            <a:xfrm>
              <a:off x="4632325" y="1365529"/>
              <a:ext cx="801534" cy="404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Offset</a:t>
              </a:r>
            </a:p>
          </p:txBody>
        </p:sp>
        <p:sp>
          <p:nvSpPr>
            <p:cNvPr id="24609" name="Line 28"/>
            <p:cNvSpPr>
              <a:spLocks noChangeShapeType="1"/>
            </p:cNvSpPr>
            <p:nvPr/>
          </p:nvSpPr>
          <p:spPr bwMode="auto">
            <a:xfrm>
              <a:off x="4648200" y="1295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Line 29"/>
            <p:cNvSpPr>
              <a:spLocks noChangeShapeType="1"/>
            </p:cNvSpPr>
            <p:nvPr/>
          </p:nvSpPr>
          <p:spPr bwMode="auto">
            <a:xfrm>
              <a:off x="2514600" y="1295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0"/>
            <p:cNvSpPr>
              <a:spLocks noChangeArrowheads="1"/>
            </p:cNvSpPr>
            <p:nvPr/>
          </p:nvSpPr>
          <p:spPr bwMode="auto">
            <a:xfrm>
              <a:off x="1355725" y="1338262"/>
              <a:ext cx="808331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Tag</a:t>
              </a:r>
            </a:p>
          </p:txBody>
        </p:sp>
        <p:sp>
          <p:nvSpPr>
            <p:cNvPr id="24612" name="Rectangle 31"/>
            <p:cNvSpPr>
              <a:spLocks noChangeArrowheads="1"/>
            </p:cNvSpPr>
            <p:nvPr/>
          </p:nvSpPr>
          <p:spPr bwMode="auto">
            <a:xfrm>
              <a:off x="3057525" y="1338262"/>
              <a:ext cx="920162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Index</a:t>
              </a:r>
            </a:p>
          </p:txBody>
        </p:sp>
        <p:sp>
          <p:nvSpPr>
            <p:cNvPr id="24613" name="Line 32"/>
            <p:cNvSpPr>
              <a:spLocks noChangeShapeType="1"/>
            </p:cNvSpPr>
            <p:nvPr/>
          </p:nvSpPr>
          <p:spPr bwMode="auto">
            <a:xfrm>
              <a:off x="1905000" y="3733800"/>
              <a:ext cx="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Line 33"/>
            <p:cNvSpPr>
              <a:spLocks noChangeShapeType="1"/>
            </p:cNvSpPr>
            <p:nvPr/>
          </p:nvSpPr>
          <p:spPr bwMode="auto">
            <a:xfrm>
              <a:off x="2438400" y="3733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4"/>
            <p:cNvSpPr>
              <a:spLocks noChangeShapeType="1"/>
            </p:cNvSpPr>
            <p:nvPr/>
          </p:nvSpPr>
          <p:spPr bwMode="auto">
            <a:xfrm>
              <a:off x="1981200" y="58674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Line 35"/>
            <p:cNvSpPr>
              <a:spLocks noChangeShapeType="1"/>
            </p:cNvSpPr>
            <p:nvPr/>
          </p:nvSpPr>
          <p:spPr bwMode="auto">
            <a:xfrm flipH="1">
              <a:off x="1447800" y="60198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Line 36"/>
            <p:cNvSpPr>
              <a:spLocks noChangeShapeType="1"/>
            </p:cNvSpPr>
            <p:nvPr/>
          </p:nvSpPr>
          <p:spPr bwMode="auto">
            <a:xfrm flipH="1">
              <a:off x="2057400" y="52578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Line 37"/>
            <p:cNvSpPr>
              <a:spLocks noChangeShapeType="1"/>
            </p:cNvSpPr>
            <p:nvPr/>
          </p:nvSpPr>
          <p:spPr bwMode="auto">
            <a:xfrm>
              <a:off x="2057400" y="52578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Line 38"/>
            <p:cNvSpPr>
              <a:spLocks noChangeShapeType="1"/>
            </p:cNvSpPr>
            <p:nvPr/>
          </p:nvSpPr>
          <p:spPr bwMode="auto">
            <a:xfrm>
              <a:off x="3440113" y="37338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Line 39"/>
            <p:cNvSpPr>
              <a:spLocks noChangeShapeType="1"/>
            </p:cNvSpPr>
            <p:nvPr/>
          </p:nvSpPr>
          <p:spPr bwMode="auto">
            <a:xfrm flipH="1">
              <a:off x="3429000" y="51054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Line 40"/>
            <p:cNvSpPr>
              <a:spLocks noChangeShapeType="1"/>
            </p:cNvSpPr>
            <p:nvPr/>
          </p:nvSpPr>
          <p:spPr bwMode="auto">
            <a:xfrm>
              <a:off x="4343400" y="51054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Line 41"/>
            <p:cNvSpPr>
              <a:spLocks noChangeShapeType="1"/>
            </p:cNvSpPr>
            <p:nvPr/>
          </p:nvSpPr>
          <p:spPr bwMode="auto">
            <a:xfrm>
              <a:off x="4327525" y="3733800"/>
              <a:ext cx="0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3" name="Line 42"/>
            <p:cNvSpPr>
              <a:spLocks noChangeShapeType="1"/>
            </p:cNvSpPr>
            <p:nvPr/>
          </p:nvSpPr>
          <p:spPr bwMode="auto">
            <a:xfrm flipH="1">
              <a:off x="4343400" y="48768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Line 43"/>
            <p:cNvSpPr>
              <a:spLocks noChangeShapeType="1"/>
            </p:cNvSpPr>
            <p:nvPr/>
          </p:nvSpPr>
          <p:spPr bwMode="auto">
            <a:xfrm>
              <a:off x="4648200" y="48768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Line 44"/>
            <p:cNvSpPr>
              <a:spLocks noChangeShapeType="1"/>
            </p:cNvSpPr>
            <p:nvPr/>
          </p:nvSpPr>
          <p:spPr bwMode="auto">
            <a:xfrm>
              <a:off x="5029200" y="48768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6" name="Line 45"/>
            <p:cNvSpPr>
              <a:spLocks noChangeShapeType="1"/>
            </p:cNvSpPr>
            <p:nvPr/>
          </p:nvSpPr>
          <p:spPr bwMode="auto">
            <a:xfrm>
              <a:off x="5334000" y="51054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Line 46"/>
            <p:cNvSpPr>
              <a:spLocks noChangeShapeType="1"/>
            </p:cNvSpPr>
            <p:nvPr/>
          </p:nvSpPr>
          <p:spPr bwMode="auto">
            <a:xfrm flipH="1">
              <a:off x="5029200" y="48768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8" name="Line 47"/>
            <p:cNvSpPr>
              <a:spLocks noChangeShapeType="1"/>
            </p:cNvSpPr>
            <p:nvPr/>
          </p:nvSpPr>
          <p:spPr bwMode="auto">
            <a:xfrm flipH="1">
              <a:off x="5334000" y="51054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9" name="Line 48"/>
            <p:cNvSpPr>
              <a:spLocks noChangeShapeType="1"/>
            </p:cNvSpPr>
            <p:nvPr/>
          </p:nvSpPr>
          <p:spPr bwMode="auto">
            <a:xfrm>
              <a:off x="5357813" y="3733800"/>
              <a:ext cx="0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0" name="Line 49"/>
            <p:cNvSpPr>
              <a:spLocks noChangeShapeType="1"/>
            </p:cNvSpPr>
            <p:nvPr/>
          </p:nvSpPr>
          <p:spPr bwMode="auto">
            <a:xfrm>
              <a:off x="6178550" y="37338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1" name="Line 50"/>
            <p:cNvSpPr>
              <a:spLocks noChangeShapeType="1"/>
            </p:cNvSpPr>
            <p:nvPr/>
          </p:nvSpPr>
          <p:spPr bwMode="auto">
            <a:xfrm>
              <a:off x="4876800" y="5867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2" name="Line 51"/>
            <p:cNvSpPr>
              <a:spLocks noChangeShapeType="1"/>
            </p:cNvSpPr>
            <p:nvPr/>
          </p:nvSpPr>
          <p:spPr bwMode="auto">
            <a:xfrm flipH="1">
              <a:off x="4876800" y="60960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3" name="Line 52"/>
            <p:cNvSpPr>
              <a:spLocks noChangeShapeType="1"/>
            </p:cNvSpPr>
            <p:nvPr/>
          </p:nvSpPr>
          <p:spPr bwMode="auto">
            <a:xfrm>
              <a:off x="3581400" y="18288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Line 53"/>
            <p:cNvSpPr>
              <a:spLocks noChangeShapeType="1"/>
            </p:cNvSpPr>
            <p:nvPr/>
          </p:nvSpPr>
          <p:spPr bwMode="auto">
            <a:xfrm flipH="1">
              <a:off x="1524000" y="2133600"/>
              <a:ext cx="2057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5" name="Line 54"/>
            <p:cNvSpPr>
              <a:spLocks noChangeShapeType="1"/>
            </p:cNvSpPr>
            <p:nvPr/>
          </p:nvSpPr>
          <p:spPr bwMode="auto">
            <a:xfrm>
              <a:off x="1752600" y="18288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6" name="Line 55"/>
            <p:cNvSpPr>
              <a:spLocks noChangeShapeType="1"/>
            </p:cNvSpPr>
            <p:nvPr/>
          </p:nvSpPr>
          <p:spPr bwMode="auto">
            <a:xfrm>
              <a:off x="1524000" y="21336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Line 56"/>
            <p:cNvSpPr>
              <a:spLocks noChangeShapeType="1"/>
            </p:cNvSpPr>
            <p:nvPr/>
          </p:nvSpPr>
          <p:spPr bwMode="auto">
            <a:xfrm flipH="1">
              <a:off x="1524000" y="36576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8" name="Line 57"/>
            <p:cNvSpPr>
              <a:spLocks noChangeShapeType="1"/>
            </p:cNvSpPr>
            <p:nvPr/>
          </p:nvSpPr>
          <p:spPr bwMode="auto">
            <a:xfrm flipH="1">
              <a:off x="1066800" y="1981200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Line 58"/>
            <p:cNvSpPr>
              <a:spLocks noChangeShapeType="1"/>
            </p:cNvSpPr>
            <p:nvPr/>
          </p:nvSpPr>
          <p:spPr bwMode="auto">
            <a:xfrm>
              <a:off x="1066800" y="1981200"/>
              <a:ext cx="0" cy="289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0" name="Line 59"/>
            <p:cNvSpPr>
              <a:spLocks noChangeShapeType="1"/>
            </p:cNvSpPr>
            <p:nvPr/>
          </p:nvSpPr>
          <p:spPr bwMode="auto">
            <a:xfrm flipH="1">
              <a:off x="1066800" y="48768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1" name="Line 60"/>
            <p:cNvSpPr>
              <a:spLocks noChangeShapeType="1"/>
            </p:cNvSpPr>
            <p:nvPr/>
          </p:nvSpPr>
          <p:spPr bwMode="auto">
            <a:xfrm flipH="1">
              <a:off x="1752600" y="48768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2" name="Oval 61"/>
            <p:cNvSpPr>
              <a:spLocks noChangeArrowheads="1"/>
            </p:cNvSpPr>
            <p:nvPr/>
          </p:nvSpPr>
          <p:spPr bwMode="auto">
            <a:xfrm>
              <a:off x="1874838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43" name="Oval 62"/>
            <p:cNvSpPr>
              <a:spLocks noChangeArrowheads="1"/>
            </p:cNvSpPr>
            <p:nvPr/>
          </p:nvSpPr>
          <p:spPr bwMode="auto">
            <a:xfrm>
              <a:off x="2403475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44" name="Oval 63"/>
            <p:cNvSpPr>
              <a:spLocks noChangeArrowheads="1"/>
            </p:cNvSpPr>
            <p:nvPr/>
          </p:nvSpPr>
          <p:spPr bwMode="auto">
            <a:xfrm>
              <a:off x="3408363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45" name="Oval 64"/>
            <p:cNvSpPr>
              <a:spLocks noChangeArrowheads="1"/>
            </p:cNvSpPr>
            <p:nvPr/>
          </p:nvSpPr>
          <p:spPr bwMode="auto">
            <a:xfrm>
              <a:off x="4295775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46" name="Oval 65"/>
            <p:cNvSpPr>
              <a:spLocks noChangeArrowheads="1"/>
            </p:cNvSpPr>
            <p:nvPr/>
          </p:nvSpPr>
          <p:spPr bwMode="auto">
            <a:xfrm>
              <a:off x="5326063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47" name="Oval 66"/>
            <p:cNvSpPr>
              <a:spLocks noChangeArrowheads="1"/>
            </p:cNvSpPr>
            <p:nvPr/>
          </p:nvSpPr>
          <p:spPr bwMode="auto">
            <a:xfrm>
              <a:off x="6146800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48" name="Line 67"/>
            <p:cNvSpPr>
              <a:spLocks noChangeShapeType="1"/>
            </p:cNvSpPr>
            <p:nvPr/>
          </p:nvSpPr>
          <p:spPr bwMode="auto">
            <a:xfrm>
              <a:off x="1905000" y="4953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Line 68"/>
            <p:cNvSpPr>
              <a:spLocks noChangeShapeType="1"/>
            </p:cNvSpPr>
            <p:nvPr/>
          </p:nvSpPr>
          <p:spPr bwMode="auto">
            <a:xfrm>
              <a:off x="5029200" y="18288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Line 69"/>
            <p:cNvSpPr>
              <a:spLocks noChangeShapeType="1"/>
            </p:cNvSpPr>
            <p:nvPr/>
          </p:nvSpPr>
          <p:spPr bwMode="auto">
            <a:xfrm flipH="1">
              <a:off x="5029200" y="2133600"/>
              <a:ext cx="2590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Line 70"/>
            <p:cNvSpPr>
              <a:spLocks noChangeShapeType="1"/>
            </p:cNvSpPr>
            <p:nvPr/>
          </p:nvSpPr>
          <p:spPr bwMode="auto">
            <a:xfrm>
              <a:off x="7620000" y="2133600"/>
              <a:ext cx="0" cy="3581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71"/>
            <p:cNvSpPr>
              <a:spLocks noChangeShapeType="1"/>
            </p:cNvSpPr>
            <p:nvPr/>
          </p:nvSpPr>
          <p:spPr bwMode="auto">
            <a:xfrm flipH="1">
              <a:off x="5257800" y="57150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72"/>
            <p:cNvSpPr>
              <a:spLocks noChangeShapeType="1"/>
            </p:cNvSpPr>
            <p:nvPr/>
          </p:nvSpPr>
          <p:spPr bwMode="auto">
            <a:xfrm flipH="1">
              <a:off x="1143000" y="19050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Line 73"/>
            <p:cNvSpPr>
              <a:spLocks noChangeShapeType="1"/>
            </p:cNvSpPr>
            <p:nvPr/>
          </p:nvSpPr>
          <p:spPr bwMode="auto">
            <a:xfrm flipH="1">
              <a:off x="3200400" y="20574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Line 74"/>
            <p:cNvSpPr>
              <a:spLocks noChangeShapeType="1"/>
            </p:cNvSpPr>
            <p:nvPr/>
          </p:nvSpPr>
          <p:spPr bwMode="auto">
            <a:xfrm flipH="1">
              <a:off x="5715000" y="20574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6" name="Line 75"/>
            <p:cNvSpPr>
              <a:spLocks noChangeShapeType="1"/>
            </p:cNvSpPr>
            <p:nvPr/>
          </p:nvSpPr>
          <p:spPr bwMode="auto">
            <a:xfrm flipH="1">
              <a:off x="2362200" y="43434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7" name="Rectangle 76"/>
            <p:cNvSpPr>
              <a:spLocks noChangeArrowheads="1"/>
            </p:cNvSpPr>
            <p:nvPr/>
          </p:nvSpPr>
          <p:spPr bwMode="auto">
            <a:xfrm>
              <a:off x="1050925" y="2011362"/>
              <a:ext cx="376721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t</a:t>
              </a:r>
            </a:p>
          </p:txBody>
        </p:sp>
        <p:sp>
          <p:nvSpPr>
            <p:cNvPr id="24658" name="Rectangle 77"/>
            <p:cNvSpPr>
              <a:spLocks noChangeArrowheads="1"/>
            </p:cNvSpPr>
            <p:nvPr/>
          </p:nvSpPr>
          <p:spPr bwMode="auto">
            <a:xfrm>
              <a:off x="3108325" y="2163763"/>
              <a:ext cx="428020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k</a:t>
              </a:r>
            </a:p>
          </p:txBody>
        </p:sp>
        <p:sp>
          <p:nvSpPr>
            <p:cNvPr id="24659" name="Rectangle 78"/>
            <p:cNvSpPr>
              <a:spLocks noChangeArrowheads="1"/>
            </p:cNvSpPr>
            <p:nvPr/>
          </p:nvSpPr>
          <p:spPr bwMode="auto">
            <a:xfrm>
              <a:off x="5622925" y="2163763"/>
              <a:ext cx="436035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b</a:t>
              </a:r>
            </a:p>
          </p:txBody>
        </p:sp>
        <p:sp>
          <p:nvSpPr>
            <p:cNvPr id="24660" name="Rectangle 79"/>
            <p:cNvSpPr>
              <a:spLocks noChangeArrowheads="1"/>
            </p:cNvSpPr>
            <p:nvPr/>
          </p:nvSpPr>
          <p:spPr bwMode="auto">
            <a:xfrm>
              <a:off x="2498725" y="4297363"/>
              <a:ext cx="376721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t</a:t>
              </a:r>
            </a:p>
          </p:txBody>
        </p:sp>
        <p:sp>
          <p:nvSpPr>
            <p:cNvPr id="24661" name="Rectangle 80"/>
            <p:cNvSpPr>
              <a:spLocks noChangeArrowheads="1"/>
            </p:cNvSpPr>
            <p:nvPr/>
          </p:nvSpPr>
          <p:spPr bwMode="auto">
            <a:xfrm>
              <a:off x="898525" y="5821362"/>
              <a:ext cx="599548" cy="440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/>
                <a:t>HIT</a:t>
              </a:r>
            </a:p>
          </p:txBody>
        </p:sp>
        <p:sp>
          <p:nvSpPr>
            <p:cNvPr id="24662" name="Rectangle 81"/>
            <p:cNvSpPr>
              <a:spLocks noChangeArrowheads="1"/>
            </p:cNvSpPr>
            <p:nvPr/>
          </p:nvSpPr>
          <p:spPr bwMode="auto">
            <a:xfrm>
              <a:off x="5851525" y="5897564"/>
              <a:ext cx="2335606" cy="440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/>
                <a:t>Data Word or Byte</a:t>
              </a:r>
            </a:p>
          </p:txBody>
        </p:sp>
        <p:sp>
          <p:nvSpPr>
            <p:cNvPr id="24663" name="Line 82"/>
            <p:cNvSpPr>
              <a:spLocks noChangeShapeType="1"/>
            </p:cNvSpPr>
            <p:nvPr/>
          </p:nvSpPr>
          <p:spPr bwMode="auto">
            <a:xfrm>
              <a:off x="6781800" y="274320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Rectangle 83"/>
            <p:cNvSpPr>
              <a:spLocks noChangeArrowheads="1"/>
            </p:cNvSpPr>
            <p:nvPr/>
          </p:nvSpPr>
          <p:spPr bwMode="auto">
            <a:xfrm>
              <a:off x="6765925" y="3306763"/>
              <a:ext cx="774283" cy="93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2</a:t>
              </a:r>
              <a:r>
                <a:rPr lang="en-US" baseline="30000"/>
                <a:t>k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lines</a:t>
              </a:r>
            </a:p>
          </p:txBody>
        </p:sp>
      </p:grpSp>
      <p:sp>
        <p:nvSpPr>
          <p:cNvPr id="24579" name="Rectangle 81"/>
          <p:cNvSpPr>
            <a:spLocks noChangeArrowheads="1"/>
          </p:cNvSpPr>
          <p:nvPr/>
        </p:nvSpPr>
        <p:spPr bwMode="auto">
          <a:xfrm>
            <a:off x="2209800" y="1362075"/>
            <a:ext cx="17827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/>
              <a:t>Block number</a:t>
            </a:r>
          </a:p>
        </p:txBody>
      </p:sp>
      <p:sp>
        <p:nvSpPr>
          <p:cNvPr id="24580" name="Rectangle 81"/>
          <p:cNvSpPr>
            <a:spLocks noChangeArrowheads="1"/>
          </p:cNvSpPr>
          <p:nvPr/>
        </p:nvSpPr>
        <p:spPr bwMode="auto">
          <a:xfrm>
            <a:off x="4451350" y="1371600"/>
            <a:ext cx="16208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/>
              <a:t>Block offset </a:t>
            </a:r>
          </a:p>
        </p:txBody>
      </p:sp>
      <p:sp>
        <p:nvSpPr>
          <p:cNvPr id="24581" name="Right Brace 90"/>
          <p:cNvSpPr>
            <a:spLocks/>
          </p:cNvSpPr>
          <p:nvPr/>
        </p:nvSpPr>
        <p:spPr bwMode="auto">
          <a:xfrm rot="-5400000">
            <a:off x="2843213" y="171450"/>
            <a:ext cx="417512" cy="3487738"/>
          </a:xfrm>
          <a:prstGeom prst="rightBrace">
            <a:avLst>
              <a:gd name="adj1" fmla="val 8315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24582" name="Right Brace 91"/>
          <p:cNvSpPr>
            <a:spLocks/>
          </p:cNvSpPr>
          <p:nvPr/>
        </p:nvSpPr>
        <p:spPr bwMode="auto">
          <a:xfrm rot="-5400000">
            <a:off x="4972844" y="1534319"/>
            <a:ext cx="417512" cy="762000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75194" y="6057457"/>
            <a:ext cx="42482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a bad reference pattern?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35588" y="6172200"/>
            <a:ext cx="29835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Strided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= size of cache</a:t>
            </a:r>
          </a:p>
        </p:txBody>
      </p:sp>
      <p:sp>
        <p:nvSpPr>
          <p:cNvPr id="24585" name="TextBox 94"/>
          <p:cNvSpPr txBox="1">
            <a:spLocks noChangeArrowheads="1"/>
          </p:cNvSpPr>
          <p:nvPr/>
        </p:nvSpPr>
        <p:spPr bwMode="auto">
          <a:xfrm>
            <a:off x="6291263" y="2211388"/>
            <a:ext cx="1698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req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966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Grp="1" noChangeArrowheads="1"/>
          </p:cNvSpPr>
          <p:nvPr>
            <p:ph type="title"/>
          </p:nvPr>
        </p:nvSpPr>
        <p:spPr>
          <a:xfrm>
            <a:off x="622300" y="341313"/>
            <a:ext cx="8207375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z="4000" smtClean="0"/>
              <a:t>Direct Map Address Selection</a:t>
            </a:r>
            <a:r>
              <a:rPr lang="en-US" smtClean="0"/>
              <a:t/>
            </a:r>
            <a:br>
              <a:rPr lang="en-US" smtClean="0"/>
            </a:br>
            <a:r>
              <a:rPr lang="en-US" sz="2400" i="1" smtClean="0"/>
              <a:t>higher-order vs. lower-order address bits</a:t>
            </a: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898525" y="1689100"/>
            <a:ext cx="7269163" cy="3917950"/>
            <a:chOff x="898525" y="1293813"/>
            <a:chExt cx="7297752" cy="5044512"/>
          </a:xfrm>
        </p:grpSpPr>
        <p:sp>
          <p:nvSpPr>
            <p:cNvPr id="26632" name="Line 2"/>
            <p:cNvSpPr>
              <a:spLocks noChangeShapeType="1"/>
            </p:cNvSpPr>
            <p:nvPr/>
          </p:nvSpPr>
          <p:spPr bwMode="auto">
            <a:xfrm>
              <a:off x="2438400" y="51054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Rectangle 3" descr="Large confetti"/>
            <p:cNvSpPr>
              <a:spLocks noChangeArrowheads="1"/>
            </p:cNvSpPr>
            <p:nvPr/>
          </p:nvSpPr>
          <p:spPr bwMode="auto">
            <a:xfrm>
              <a:off x="1758950" y="3511550"/>
              <a:ext cx="4864100" cy="3683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6634" name="Rectangle 5"/>
            <p:cNvSpPr>
              <a:spLocks noChangeArrowheads="1"/>
            </p:cNvSpPr>
            <p:nvPr/>
          </p:nvSpPr>
          <p:spPr bwMode="auto">
            <a:xfrm>
              <a:off x="1765300" y="2755900"/>
              <a:ext cx="4851400" cy="149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6635" name="Line 6"/>
            <p:cNvSpPr>
              <a:spLocks noChangeShapeType="1"/>
            </p:cNvSpPr>
            <p:nvPr/>
          </p:nvSpPr>
          <p:spPr bwMode="auto">
            <a:xfrm>
              <a:off x="1752600" y="3124200"/>
              <a:ext cx="487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7"/>
            <p:cNvSpPr>
              <a:spLocks noChangeShapeType="1"/>
            </p:cNvSpPr>
            <p:nvPr/>
          </p:nvSpPr>
          <p:spPr bwMode="auto">
            <a:xfrm>
              <a:off x="1752600" y="3505200"/>
              <a:ext cx="487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8"/>
            <p:cNvSpPr>
              <a:spLocks noChangeShapeType="1"/>
            </p:cNvSpPr>
            <p:nvPr/>
          </p:nvSpPr>
          <p:spPr bwMode="auto">
            <a:xfrm>
              <a:off x="1752600" y="3886200"/>
              <a:ext cx="487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9"/>
            <p:cNvSpPr>
              <a:spLocks noChangeShapeType="1"/>
            </p:cNvSpPr>
            <p:nvPr/>
          </p:nvSpPr>
          <p:spPr bwMode="auto">
            <a:xfrm>
              <a:off x="2971800" y="259080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0"/>
            <p:cNvSpPr>
              <a:spLocks noChangeShapeType="1"/>
            </p:cNvSpPr>
            <p:nvPr/>
          </p:nvSpPr>
          <p:spPr bwMode="auto">
            <a:xfrm>
              <a:off x="3886200" y="27432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1"/>
            <p:cNvSpPr>
              <a:spLocks noChangeShapeType="1"/>
            </p:cNvSpPr>
            <p:nvPr/>
          </p:nvSpPr>
          <p:spPr bwMode="auto">
            <a:xfrm>
              <a:off x="2057400" y="259080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Rectangle 12"/>
            <p:cNvSpPr>
              <a:spLocks noChangeArrowheads="1"/>
            </p:cNvSpPr>
            <p:nvPr/>
          </p:nvSpPr>
          <p:spPr bwMode="auto">
            <a:xfrm>
              <a:off x="2041525" y="2392364"/>
              <a:ext cx="766242" cy="476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</a:t>
              </a:r>
              <a:r>
                <a:rPr lang="en-US" sz="1800"/>
                <a:t>Tag</a:t>
              </a:r>
              <a:endParaRPr lang="en-US"/>
            </a:p>
          </p:txBody>
        </p:sp>
        <p:sp>
          <p:nvSpPr>
            <p:cNvPr id="26642" name="Rectangle 13"/>
            <p:cNvSpPr>
              <a:spLocks noChangeArrowheads="1"/>
            </p:cNvSpPr>
            <p:nvPr/>
          </p:nvSpPr>
          <p:spPr bwMode="auto">
            <a:xfrm>
              <a:off x="4098925" y="2392364"/>
              <a:ext cx="1437146" cy="440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 dirty="0"/>
                <a:t>Data Block</a:t>
              </a:r>
            </a:p>
          </p:txBody>
        </p:sp>
        <p:sp>
          <p:nvSpPr>
            <p:cNvPr id="26643" name="Rectangle 14"/>
            <p:cNvSpPr>
              <a:spLocks noChangeArrowheads="1"/>
            </p:cNvSpPr>
            <p:nvPr/>
          </p:nvSpPr>
          <p:spPr bwMode="auto">
            <a:xfrm>
              <a:off x="1584325" y="2392364"/>
              <a:ext cx="524647" cy="476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</a:t>
              </a:r>
              <a:r>
                <a:rPr lang="en-US" sz="1800"/>
                <a:t>V</a:t>
              </a:r>
              <a:endParaRPr lang="en-US"/>
            </a:p>
          </p:txBody>
        </p:sp>
        <p:sp>
          <p:nvSpPr>
            <p:cNvPr id="26644" name="Line 15"/>
            <p:cNvSpPr>
              <a:spLocks noChangeShapeType="1"/>
            </p:cNvSpPr>
            <p:nvPr/>
          </p:nvSpPr>
          <p:spPr bwMode="auto">
            <a:xfrm>
              <a:off x="4800600" y="27432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16"/>
            <p:cNvSpPr>
              <a:spLocks noChangeShapeType="1"/>
            </p:cNvSpPr>
            <p:nvPr/>
          </p:nvSpPr>
          <p:spPr bwMode="auto">
            <a:xfrm>
              <a:off x="5715000" y="27432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17"/>
            <p:cNvSpPr>
              <a:spLocks noChangeArrowheads="1"/>
            </p:cNvSpPr>
            <p:nvPr/>
          </p:nvSpPr>
          <p:spPr bwMode="auto">
            <a:xfrm>
              <a:off x="1079500" y="1308100"/>
              <a:ext cx="43180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827213" y="5419725"/>
              <a:ext cx="325437" cy="473075"/>
              <a:chOff x="1151" y="3414"/>
              <a:chExt cx="205" cy="298"/>
            </a:xfrm>
          </p:grpSpPr>
          <p:sp>
            <p:nvSpPr>
              <p:cNvPr id="26708" name="Line 19"/>
              <p:cNvSpPr>
                <a:spLocks noChangeShapeType="1"/>
              </p:cNvSpPr>
              <p:nvPr/>
            </p:nvSpPr>
            <p:spPr bwMode="auto">
              <a:xfrm>
                <a:off x="1354" y="3414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9" name="Line 20"/>
              <p:cNvSpPr>
                <a:spLocks noChangeShapeType="1"/>
              </p:cNvSpPr>
              <p:nvPr/>
            </p:nvSpPr>
            <p:spPr bwMode="auto">
              <a:xfrm>
                <a:off x="1152" y="3414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0" name="Line 21"/>
              <p:cNvSpPr>
                <a:spLocks noChangeShapeType="1"/>
              </p:cNvSpPr>
              <p:nvPr/>
            </p:nvSpPr>
            <p:spPr bwMode="auto">
              <a:xfrm flipH="1">
                <a:off x="1153" y="3416"/>
                <a:ext cx="2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1" name="Arc 22"/>
              <p:cNvSpPr>
                <a:spLocks/>
              </p:cNvSpPr>
              <p:nvPr/>
            </p:nvSpPr>
            <p:spPr bwMode="auto">
              <a:xfrm>
                <a:off x="1249" y="3617"/>
                <a:ext cx="107" cy="94"/>
              </a:xfrm>
              <a:custGeom>
                <a:avLst/>
                <a:gdLst>
                  <a:gd name="T0" fmla="*/ 0 w 21805"/>
                  <a:gd name="T1" fmla="*/ 0 h 21600"/>
                  <a:gd name="T2" fmla="*/ 0 w 21805"/>
                  <a:gd name="T3" fmla="*/ 0 h 21600"/>
                  <a:gd name="T4" fmla="*/ 0 w 2180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05"/>
                  <a:gd name="T10" fmla="*/ 0 h 21600"/>
                  <a:gd name="T11" fmla="*/ 21805 w 2180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05" h="21600" fill="none" extrusionOk="0">
                    <a:moveTo>
                      <a:pt x="21805" y="0"/>
                    </a:moveTo>
                    <a:cubicBezTo>
                      <a:pt x="21805" y="11929"/>
                      <a:pt x="12134" y="21600"/>
                      <a:pt x="205" y="21600"/>
                    </a:cubicBezTo>
                    <a:cubicBezTo>
                      <a:pt x="136" y="21600"/>
                      <a:pt x="68" y="21599"/>
                      <a:pt x="-1" y="21599"/>
                    </a:cubicBezTo>
                  </a:path>
                  <a:path w="21805" h="21600" stroke="0" extrusionOk="0">
                    <a:moveTo>
                      <a:pt x="21805" y="0"/>
                    </a:moveTo>
                    <a:cubicBezTo>
                      <a:pt x="21805" y="11929"/>
                      <a:pt x="12134" y="21600"/>
                      <a:pt x="205" y="21600"/>
                    </a:cubicBezTo>
                    <a:cubicBezTo>
                      <a:pt x="136" y="21600"/>
                      <a:pt x="68" y="21599"/>
                      <a:pt x="-1" y="21599"/>
                    </a:cubicBezTo>
                    <a:lnTo>
                      <a:pt x="205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2" name="Arc 23"/>
              <p:cNvSpPr>
                <a:spLocks/>
              </p:cNvSpPr>
              <p:nvPr/>
            </p:nvSpPr>
            <p:spPr bwMode="auto">
              <a:xfrm>
                <a:off x="1151" y="3618"/>
                <a:ext cx="106" cy="94"/>
              </a:xfrm>
              <a:custGeom>
                <a:avLst/>
                <a:gdLst>
                  <a:gd name="T0" fmla="*/ 0 w 21600"/>
                  <a:gd name="T1" fmla="*/ 0 h 21599"/>
                  <a:gd name="T2" fmla="*/ 0 w 21600"/>
                  <a:gd name="T3" fmla="*/ 0 h 21599"/>
                  <a:gd name="T4" fmla="*/ 0 w 21600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21394" y="21599"/>
                    </a:moveTo>
                    <a:cubicBezTo>
                      <a:pt x="9546" y="21486"/>
                      <a:pt x="0" y="11849"/>
                      <a:pt x="0" y="0"/>
                    </a:cubicBezTo>
                  </a:path>
                  <a:path w="21600" h="21599" stroke="0" extrusionOk="0">
                    <a:moveTo>
                      <a:pt x="21394" y="21599"/>
                    </a:moveTo>
                    <a:cubicBezTo>
                      <a:pt x="9546" y="21486"/>
                      <a:pt x="0" y="1184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48" name="AutoShape 24"/>
            <p:cNvSpPr>
              <a:spLocks noChangeArrowheads="1"/>
            </p:cNvSpPr>
            <p:nvPr/>
          </p:nvSpPr>
          <p:spPr bwMode="auto">
            <a:xfrm rot="10800000" flipH="1" flipV="1">
              <a:off x="4279900" y="5576888"/>
              <a:ext cx="1117600" cy="277812"/>
            </a:xfrm>
            <a:custGeom>
              <a:avLst/>
              <a:gdLst>
                <a:gd name="T0" fmla="*/ 2147483647 w 21600"/>
                <a:gd name="T1" fmla="*/ 295537636 h 21600"/>
                <a:gd name="T2" fmla="*/ 2147483647 w 21600"/>
                <a:gd name="T3" fmla="*/ 591075273 h 21600"/>
                <a:gd name="T4" fmla="*/ 2147483647 w 21600"/>
                <a:gd name="T5" fmla="*/ 295537636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2173288" y="4660900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2206625" y="4716462"/>
              <a:ext cx="487632" cy="476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=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4632325" y="1293813"/>
              <a:ext cx="804672" cy="405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Offset</a:t>
              </a:r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4648200" y="1295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2819400" y="13081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1393825" y="1338263"/>
              <a:ext cx="941467" cy="476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</a:t>
              </a:r>
              <a:r>
                <a:rPr lang="en-US" sz="1800"/>
                <a:t>Index</a:t>
              </a:r>
              <a:endParaRPr 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1905000" y="3733800"/>
              <a:ext cx="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2438400" y="3733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1981200" y="58674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H="1">
              <a:off x="1447800" y="60198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 flipH="1">
              <a:off x="2057400" y="52578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2057400" y="52578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3440113" y="37338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 flipH="1">
              <a:off x="3429000" y="51054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4343400" y="51054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>
              <a:off x="4327525" y="3733800"/>
              <a:ext cx="0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 flipH="1">
              <a:off x="4343400" y="48768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>
              <a:off x="4648200" y="48768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5029200" y="48768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>
              <a:off x="5334000" y="51054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 flipH="1">
              <a:off x="5029200" y="48768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 flipH="1">
              <a:off x="5334000" y="51054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Line 47"/>
            <p:cNvSpPr>
              <a:spLocks noChangeShapeType="1"/>
            </p:cNvSpPr>
            <p:nvPr/>
          </p:nvSpPr>
          <p:spPr bwMode="auto">
            <a:xfrm>
              <a:off x="5357813" y="3733800"/>
              <a:ext cx="0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Line 48"/>
            <p:cNvSpPr>
              <a:spLocks noChangeShapeType="1"/>
            </p:cNvSpPr>
            <p:nvPr/>
          </p:nvSpPr>
          <p:spPr bwMode="auto">
            <a:xfrm>
              <a:off x="6178550" y="37338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Line 49"/>
            <p:cNvSpPr>
              <a:spLocks noChangeShapeType="1"/>
            </p:cNvSpPr>
            <p:nvPr/>
          </p:nvSpPr>
          <p:spPr bwMode="auto">
            <a:xfrm>
              <a:off x="4876800" y="5867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 flipH="1">
              <a:off x="4876800" y="60960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Line 51"/>
            <p:cNvSpPr>
              <a:spLocks noChangeShapeType="1"/>
            </p:cNvSpPr>
            <p:nvPr/>
          </p:nvSpPr>
          <p:spPr bwMode="auto">
            <a:xfrm>
              <a:off x="1968500" y="1803400"/>
              <a:ext cx="0" cy="165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6" name="Line 52"/>
            <p:cNvSpPr>
              <a:spLocks noChangeShapeType="1"/>
            </p:cNvSpPr>
            <p:nvPr/>
          </p:nvSpPr>
          <p:spPr bwMode="auto">
            <a:xfrm flipH="1" flipV="1">
              <a:off x="1511300" y="1968500"/>
              <a:ext cx="4445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7" name="Line 53"/>
            <p:cNvSpPr>
              <a:spLocks noChangeShapeType="1"/>
            </p:cNvSpPr>
            <p:nvPr/>
          </p:nvSpPr>
          <p:spPr bwMode="auto">
            <a:xfrm>
              <a:off x="3657600" y="1816100"/>
              <a:ext cx="0" cy="495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8" name="Line 54"/>
            <p:cNvSpPr>
              <a:spLocks noChangeShapeType="1"/>
            </p:cNvSpPr>
            <p:nvPr/>
          </p:nvSpPr>
          <p:spPr bwMode="auto">
            <a:xfrm>
              <a:off x="1524000" y="198120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9" name="Line 55"/>
            <p:cNvSpPr>
              <a:spLocks noChangeShapeType="1"/>
            </p:cNvSpPr>
            <p:nvPr/>
          </p:nvSpPr>
          <p:spPr bwMode="auto">
            <a:xfrm flipH="1">
              <a:off x="1524000" y="36576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6"/>
            <p:cNvSpPr>
              <a:spLocks noChangeShapeType="1"/>
            </p:cNvSpPr>
            <p:nvPr/>
          </p:nvSpPr>
          <p:spPr bwMode="auto">
            <a:xfrm flipH="1">
              <a:off x="1054100" y="2298700"/>
              <a:ext cx="26162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Line 57"/>
            <p:cNvSpPr>
              <a:spLocks noChangeShapeType="1"/>
            </p:cNvSpPr>
            <p:nvPr/>
          </p:nvSpPr>
          <p:spPr bwMode="auto">
            <a:xfrm>
              <a:off x="1066800" y="2298700"/>
              <a:ext cx="0" cy="2578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Line 58"/>
            <p:cNvSpPr>
              <a:spLocks noChangeShapeType="1"/>
            </p:cNvSpPr>
            <p:nvPr/>
          </p:nvSpPr>
          <p:spPr bwMode="auto">
            <a:xfrm flipH="1">
              <a:off x="1066800" y="48768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Line 59"/>
            <p:cNvSpPr>
              <a:spLocks noChangeShapeType="1"/>
            </p:cNvSpPr>
            <p:nvPr/>
          </p:nvSpPr>
          <p:spPr bwMode="auto">
            <a:xfrm flipH="1">
              <a:off x="1752600" y="48768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4" name="Oval 60"/>
            <p:cNvSpPr>
              <a:spLocks noChangeArrowheads="1"/>
            </p:cNvSpPr>
            <p:nvPr/>
          </p:nvSpPr>
          <p:spPr bwMode="auto">
            <a:xfrm>
              <a:off x="1874838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6685" name="Oval 61"/>
            <p:cNvSpPr>
              <a:spLocks noChangeArrowheads="1"/>
            </p:cNvSpPr>
            <p:nvPr/>
          </p:nvSpPr>
          <p:spPr bwMode="auto">
            <a:xfrm>
              <a:off x="2403475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6686" name="Oval 62"/>
            <p:cNvSpPr>
              <a:spLocks noChangeArrowheads="1"/>
            </p:cNvSpPr>
            <p:nvPr/>
          </p:nvSpPr>
          <p:spPr bwMode="auto">
            <a:xfrm>
              <a:off x="3408363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6687" name="Oval 63"/>
            <p:cNvSpPr>
              <a:spLocks noChangeArrowheads="1"/>
            </p:cNvSpPr>
            <p:nvPr/>
          </p:nvSpPr>
          <p:spPr bwMode="auto">
            <a:xfrm>
              <a:off x="4295775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6688" name="Oval 64"/>
            <p:cNvSpPr>
              <a:spLocks noChangeArrowheads="1"/>
            </p:cNvSpPr>
            <p:nvPr/>
          </p:nvSpPr>
          <p:spPr bwMode="auto">
            <a:xfrm>
              <a:off x="5326063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6689" name="Oval 65"/>
            <p:cNvSpPr>
              <a:spLocks noChangeArrowheads="1"/>
            </p:cNvSpPr>
            <p:nvPr/>
          </p:nvSpPr>
          <p:spPr bwMode="auto">
            <a:xfrm>
              <a:off x="6146800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6690" name="Line 66"/>
            <p:cNvSpPr>
              <a:spLocks noChangeShapeType="1"/>
            </p:cNvSpPr>
            <p:nvPr/>
          </p:nvSpPr>
          <p:spPr bwMode="auto">
            <a:xfrm>
              <a:off x="1905000" y="4953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1" name="Line 67"/>
            <p:cNvSpPr>
              <a:spLocks noChangeShapeType="1"/>
            </p:cNvSpPr>
            <p:nvPr/>
          </p:nvSpPr>
          <p:spPr bwMode="auto">
            <a:xfrm>
              <a:off x="5029200" y="18288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2" name="Line 68"/>
            <p:cNvSpPr>
              <a:spLocks noChangeShapeType="1"/>
            </p:cNvSpPr>
            <p:nvPr/>
          </p:nvSpPr>
          <p:spPr bwMode="auto">
            <a:xfrm flipH="1">
              <a:off x="5029200" y="2133600"/>
              <a:ext cx="2590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3" name="Line 69"/>
            <p:cNvSpPr>
              <a:spLocks noChangeShapeType="1"/>
            </p:cNvSpPr>
            <p:nvPr/>
          </p:nvSpPr>
          <p:spPr bwMode="auto">
            <a:xfrm>
              <a:off x="7620000" y="2133600"/>
              <a:ext cx="0" cy="3581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4" name="Line 70"/>
            <p:cNvSpPr>
              <a:spLocks noChangeShapeType="1"/>
            </p:cNvSpPr>
            <p:nvPr/>
          </p:nvSpPr>
          <p:spPr bwMode="auto">
            <a:xfrm flipH="1">
              <a:off x="5257800" y="57150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5" name="Line 71"/>
            <p:cNvSpPr>
              <a:spLocks noChangeShapeType="1"/>
            </p:cNvSpPr>
            <p:nvPr/>
          </p:nvSpPr>
          <p:spPr bwMode="auto">
            <a:xfrm flipH="1">
              <a:off x="3022600" y="22352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6" name="Line 72"/>
            <p:cNvSpPr>
              <a:spLocks noChangeShapeType="1"/>
            </p:cNvSpPr>
            <p:nvPr/>
          </p:nvSpPr>
          <p:spPr bwMode="auto">
            <a:xfrm flipH="1">
              <a:off x="1676400" y="19177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7" name="Line 73"/>
            <p:cNvSpPr>
              <a:spLocks noChangeShapeType="1"/>
            </p:cNvSpPr>
            <p:nvPr/>
          </p:nvSpPr>
          <p:spPr bwMode="auto">
            <a:xfrm flipH="1">
              <a:off x="5715000" y="20574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8" name="Line 74"/>
            <p:cNvSpPr>
              <a:spLocks noChangeShapeType="1"/>
            </p:cNvSpPr>
            <p:nvPr/>
          </p:nvSpPr>
          <p:spPr bwMode="auto">
            <a:xfrm flipH="1">
              <a:off x="2362200" y="43434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9" name="Rectangle 75"/>
            <p:cNvSpPr>
              <a:spLocks noChangeArrowheads="1"/>
            </p:cNvSpPr>
            <p:nvPr/>
          </p:nvSpPr>
          <p:spPr bwMode="auto">
            <a:xfrm>
              <a:off x="2917825" y="1897063"/>
              <a:ext cx="378196" cy="476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t</a:t>
              </a:r>
            </a:p>
          </p:txBody>
        </p:sp>
        <p:sp>
          <p:nvSpPr>
            <p:cNvPr id="26700" name="Rectangle 76"/>
            <p:cNvSpPr>
              <a:spLocks noChangeArrowheads="1"/>
            </p:cNvSpPr>
            <p:nvPr/>
          </p:nvSpPr>
          <p:spPr bwMode="auto">
            <a:xfrm>
              <a:off x="1558925" y="1985962"/>
              <a:ext cx="429695" cy="476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k</a:t>
              </a:r>
            </a:p>
          </p:txBody>
        </p:sp>
        <p:sp>
          <p:nvSpPr>
            <p:cNvPr id="26701" name="Rectangle 77"/>
            <p:cNvSpPr>
              <a:spLocks noChangeArrowheads="1"/>
            </p:cNvSpPr>
            <p:nvPr/>
          </p:nvSpPr>
          <p:spPr bwMode="auto">
            <a:xfrm>
              <a:off x="5622925" y="2163763"/>
              <a:ext cx="437742" cy="476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b</a:t>
              </a:r>
            </a:p>
          </p:txBody>
        </p:sp>
        <p:sp>
          <p:nvSpPr>
            <p:cNvPr id="26702" name="Rectangle 78"/>
            <p:cNvSpPr>
              <a:spLocks noChangeArrowheads="1"/>
            </p:cNvSpPr>
            <p:nvPr/>
          </p:nvSpPr>
          <p:spPr bwMode="auto">
            <a:xfrm>
              <a:off x="2498725" y="4297363"/>
              <a:ext cx="378196" cy="476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t</a:t>
              </a:r>
            </a:p>
          </p:txBody>
        </p:sp>
        <p:sp>
          <p:nvSpPr>
            <p:cNvPr id="26703" name="Rectangle 79"/>
            <p:cNvSpPr>
              <a:spLocks noChangeArrowheads="1"/>
            </p:cNvSpPr>
            <p:nvPr/>
          </p:nvSpPr>
          <p:spPr bwMode="auto">
            <a:xfrm>
              <a:off x="898525" y="5821363"/>
              <a:ext cx="601895" cy="440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/>
                <a:t>HIT</a:t>
              </a:r>
              <a:endParaRPr lang="en-US"/>
            </a:p>
          </p:txBody>
        </p:sp>
        <p:sp>
          <p:nvSpPr>
            <p:cNvPr id="26704" name="Rectangle 80"/>
            <p:cNvSpPr>
              <a:spLocks noChangeArrowheads="1"/>
            </p:cNvSpPr>
            <p:nvPr/>
          </p:nvSpPr>
          <p:spPr bwMode="auto">
            <a:xfrm>
              <a:off x="5851525" y="5897563"/>
              <a:ext cx="2344752" cy="440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/>
                <a:t>Data Word or Byte</a:t>
              </a:r>
            </a:p>
          </p:txBody>
        </p:sp>
        <p:sp>
          <p:nvSpPr>
            <p:cNvPr id="26705" name="Line 81"/>
            <p:cNvSpPr>
              <a:spLocks noChangeShapeType="1"/>
            </p:cNvSpPr>
            <p:nvPr/>
          </p:nvSpPr>
          <p:spPr bwMode="auto">
            <a:xfrm>
              <a:off x="6781800" y="274320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6" name="Rectangle 82"/>
            <p:cNvSpPr>
              <a:spLocks noChangeArrowheads="1"/>
            </p:cNvSpPr>
            <p:nvPr/>
          </p:nvSpPr>
          <p:spPr bwMode="auto">
            <a:xfrm>
              <a:off x="6765925" y="3306763"/>
              <a:ext cx="777314" cy="932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2</a:t>
              </a:r>
              <a:r>
                <a:rPr lang="en-US" baseline="30000"/>
                <a:t>k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lines</a:t>
              </a:r>
            </a:p>
          </p:txBody>
        </p:sp>
        <p:sp>
          <p:nvSpPr>
            <p:cNvPr id="26707" name="Rectangle 83"/>
            <p:cNvSpPr>
              <a:spLocks noChangeArrowheads="1"/>
            </p:cNvSpPr>
            <p:nvPr/>
          </p:nvSpPr>
          <p:spPr bwMode="auto">
            <a:xfrm>
              <a:off x="3394075" y="1362075"/>
              <a:ext cx="584708" cy="439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/>
                <a:t>Tag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912310" y="5827197"/>
            <a:ext cx="39821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defRPr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might this be undesirable?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61215" y="6126163"/>
            <a:ext cx="36760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defRPr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Spatially local blocks conflict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3" name="Curved Down Arrow 2"/>
          <p:cNvSpPr/>
          <p:nvPr/>
        </p:nvSpPr>
        <p:spPr bwMode="auto">
          <a:xfrm>
            <a:off x="2508269" y="1583140"/>
            <a:ext cx="721064" cy="263272"/>
          </a:xfrm>
          <a:prstGeom prst="curvedDown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Curved Up Arrow 3"/>
          <p:cNvSpPr/>
          <p:nvPr/>
        </p:nvSpPr>
        <p:spPr bwMode="auto">
          <a:xfrm flipH="1">
            <a:off x="2508269" y="1982839"/>
            <a:ext cx="697633" cy="250001"/>
          </a:xfrm>
          <a:prstGeom prst="curvedUp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55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52425"/>
            <a:ext cx="7772400" cy="1143000"/>
          </a:xfrm>
        </p:spPr>
        <p:txBody>
          <a:bodyPr/>
          <a:lstStyle/>
          <a:p>
            <a:r>
              <a:rPr lang="en-US" dirty="0"/>
              <a:t>Reduce Conflict </a:t>
            </a:r>
            <a:r>
              <a:rPr lang="en-US" dirty="0" smtClean="0"/>
              <a:t>Misses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09401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Memory time =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Hit </a:t>
            </a:r>
            <a:r>
              <a:rPr lang="en-US" sz="2400" dirty="0"/>
              <a:t>time + </a:t>
            </a:r>
            <a:r>
              <a:rPr lang="en-US" sz="2400" dirty="0" err="1"/>
              <a:t>Prob</a:t>
            </a:r>
            <a:r>
              <a:rPr lang="en-US" sz="2400" dirty="0"/>
              <a:t>(miss) * Miss penalty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Associativity: Allow blocks to go to several </a:t>
            </a:r>
            <a:r>
              <a:rPr lang="en-US" sz="2400" dirty="0" smtClean="0"/>
              <a:t>sets in cache</a:t>
            </a:r>
            <a:endParaRPr lang="en-US" sz="2400" dirty="0"/>
          </a:p>
          <a:p>
            <a:pPr lvl="1"/>
            <a:r>
              <a:rPr lang="en-US" sz="2000" dirty="0" smtClean="0"/>
              <a:t>2</a:t>
            </a:r>
            <a:r>
              <a:rPr lang="en-US" sz="2000" dirty="0"/>
              <a:t>-way set associative: each block maps to either of 2 cache </a:t>
            </a:r>
            <a:r>
              <a:rPr lang="en-US" sz="2000" dirty="0" smtClean="0"/>
              <a:t>sets</a:t>
            </a:r>
            <a:endParaRPr lang="en-US" sz="2000" dirty="0"/>
          </a:p>
          <a:p>
            <a:pPr lvl="1"/>
            <a:r>
              <a:rPr lang="en-US" sz="2000" dirty="0"/>
              <a:t>Fully associative: each block maps to any cache </a:t>
            </a:r>
            <a:r>
              <a:rPr lang="en-US" sz="2000" dirty="0" smtClean="0"/>
              <a:t>frame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48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42900"/>
            <a:ext cx="8624887" cy="862013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2-Way Set-Associative Cache</a:t>
            </a:r>
          </a:p>
        </p:txBody>
      </p: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974725" y="1512888"/>
            <a:ext cx="7446963" cy="5210175"/>
            <a:chOff x="974725" y="1293813"/>
            <a:chExt cx="7446702" cy="5210175"/>
          </a:xfrm>
        </p:grpSpPr>
        <p:sp>
          <p:nvSpPr>
            <p:cNvPr id="40966" name="Line 3"/>
            <p:cNvSpPr>
              <a:spLocks noChangeShapeType="1"/>
            </p:cNvSpPr>
            <p:nvPr/>
          </p:nvSpPr>
          <p:spPr bwMode="auto">
            <a:xfrm>
              <a:off x="6324600" y="4800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4"/>
            <p:cNvSpPr>
              <a:spLocks noChangeShapeType="1"/>
            </p:cNvSpPr>
            <p:nvPr/>
          </p:nvSpPr>
          <p:spPr bwMode="auto">
            <a:xfrm>
              <a:off x="6324600" y="5029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5"/>
            <p:cNvSpPr>
              <a:spLocks noChangeShapeType="1"/>
            </p:cNvSpPr>
            <p:nvPr/>
          </p:nvSpPr>
          <p:spPr bwMode="auto">
            <a:xfrm>
              <a:off x="6324600" y="52578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6"/>
            <p:cNvSpPr>
              <a:spLocks noChangeShapeType="1"/>
            </p:cNvSpPr>
            <p:nvPr/>
          </p:nvSpPr>
          <p:spPr bwMode="auto">
            <a:xfrm>
              <a:off x="6324600" y="5486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7"/>
            <p:cNvSpPr>
              <a:spLocks noChangeShapeType="1"/>
            </p:cNvSpPr>
            <p:nvPr/>
          </p:nvSpPr>
          <p:spPr bwMode="auto">
            <a:xfrm>
              <a:off x="2286000" y="51816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8"/>
            <p:cNvSpPr>
              <a:spLocks noChangeShapeType="1"/>
            </p:cNvSpPr>
            <p:nvPr/>
          </p:nvSpPr>
          <p:spPr bwMode="auto">
            <a:xfrm flipH="1">
              <a:off x="6934200" y="5105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Rectangle 9" descr="Large confetti"/>
            <p:cNvSpPr>
              <a:spLocks noChangeArrowheads="1"/>
            </p:cNvSpPr>
            <p:nvPr/>
          </p:nvSpPr>
          <p:spPr bwMode="auto">
            <a:xfrm>
              <a:off x="1606550" y="3435350"/>
              <a:ext cx="2349500" cy="2921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0973" name="Rectangle 10"/>
            <p:cNvSpPr>
              <a:spLocks noChangeArrowheads="1"/>
            </p:cNvSpPr>
            <p:nvPr/>
          </p:nvSpPr>
          <p:spPr bwMode="auto">
            <a:xfrm>
              <a:off x="1612900" y="2832100"/>
              <a:ext cx="2336800" cy="1193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0974" name="Line 11"/>
            <p:cNvSpPr>
              <a:spLocks noChangeShapeType="1"/>
            </p:cNvSpPr>
            <p:nvPr/>
          </p:nvSpPr>
          <p:spPr bwMode="auto">
            <a:xfrm>
              <a:off x="1600200" y="31242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Line 12"/>
            <p:cNvSpPr>
              <a:spLocks noChangeShapeType="1"/>
            </p:cNvSpPr>
            <p:nvPr/>
          </p:nvSpPr>
          <p:spPr bwMode="auto">
            <a:xfrm>
              <a:off x="1600200" y="34290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Line 13"/>
            <p:cNvSpPr>
              <a:spLocks noChangeShapeType="1"/>
            </p:cNvSpPr>
            <p:nvPr/>
          </p:nvSpPr>
          <p:spPr bwMode="auto">
            <a:xfrm>
              <a:off x="1600200" y="37338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Line 14"/>
            <p:cNvSpPr>
              <a:spLocks noChangeShapeType="1"/>
            </p:cNvSpPr>
            <p:nvPr/>
          </p:nvSpPr>
          <p:spPr bwMode="auto">
            <a:xfrm>
              <a:off x="2590800" y="26670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Line 15"/>
            <p:cNvSpPr>
              <a:spLocks noChangeShapeType="1"/>
            </p:cNvSpPr>
            <p:nvPr/>
          </p:nvSpPr>
          <p:spPr bwMode="auto">
            <a:xfrm>
              <a:off x="1905000" y="26670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Rectangle 16"/>
            <p:cNvSpPr>
              <a:spLocks noChangeArrowheads="1"/>
            </p:cNvSpPr>
            <p:nvPr/>
          </p:nvSpPr>
          <p:spPr bwMode="auto">
            <a:xfrm>
              <a:off x="1736725" y="2468563"/>
              <a:ext cx="80829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Tag</a:t>
              </a:r>
            </a:p>
          </p:txBody>
        </p:sp>
        <p:sp>
          <p:nvSpPr>
            <p:cNvPr id="40980" name="Rectangle 17"/>
            <p:cNvSpPr>
              <a:spLocks noChangeArrowheads="1"/>
            </p:cNvSpPr>
            <p:nvPr/>
          </p:nvSpPr>
          <p:spPr bwMode="auto">
            <a:xfrm>
              <a:off x="2574925" y="2468563"/>
              <a:ext cx="156934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Data Block</a:t>
              </a:r>
            </a:p>
          </p:txBody>
        </p:sp>
        <p:sp>
          <p:nvSpPr>
            <p:cNvPr id="40981" name="Rectangle 18"/>
            <p:cNvSpPr>
              <a:spLocks noChangeArrowheads="1"/>
            </p:cNvSpPr>
            <p:nvPr/>
          </p:nvSpPr>
          <p:spPr bwMode="auto">
            <a:xfrm>
              <a:off x="1431925" y="2468563"/>
              <a:ext cx="54021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V</a:t>
              </a:r>
            </a:p>
          </p:txBody>
        </p:sp>
        <p:sp>
          <p:nvSpPr>
            <p:cNvPr id="40982" name="Rectangle 19"/>
            <p:cNvSpPr>
              <a:spLocks noChangeArrowheads="1"/>
            </p:cNvSpPr>
            <p:nvPr/>
          </p:nvSpPr>
          <p:spPr bwMode="auto">
            <a:xfrm>
              <a:off x="1003300" y="1308100"/>
              <a:ext cx="42418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436813" y="5416550"/>
              <a:ext cx="473075" cy="327025"/>
              <a:chOff x="1535" y="3412"/>
              <a:chExt cx="298" cy="206"/>
            </a:xfrm>
          </p:grpSpPr>
          <p:sp>
            <p:nvSpPr>
              <p:cNvPr id="41085" name="Line 21"/>
              <p:cNvSpPr>
                <a:spLocks noChangeShapeType="1"/>
              </p:cNvSpPr>
              <p:nvPr/>
            </p:nvSpPr>
            <p:spPr bwMode="auto">
              <a:xfrm>
                <a:off x="1535" y="3413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86" name="Line 22"/>
              <p:cNvSpPr>
                <a:spLocks noChangeShapeType="1"/>
              </p:cNvSpPr>
              <p:nvPr/>
            </p:nvSpPr>
            <p:spPr bwMode="auto">
              <a:xfrm>
                <a:off x="1535" y="3615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87" name="Line 23"/>
              <p:cNvSpPr>
                <a:spLocks noChangeShapeType="1"/>
              </p:cNvSpPr>
              <p:nvPr/>
            </p:nvSpPr>
            <p:spPr bwMode="auto">
              <a:xfrm>
                <a:off x="1537" y="3412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88" name="Arc 24"/>
              <p:cNvSpPr>
                <a:spLocks/>
              </p:cNvSpPr>
              <p:nvPr/>
            </p:nvSpPr>
            <p:spPr bwMode="auto">
              <a:xfrm>
                <a:off x="1738" y="3413"/>
                <a:ext cx="94" cy="106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89" name="Arc 25"/>
              <p:cNvSpPr>
                <a:spLocks/>
              </p:cNvSpPr>
              <p:nvPr/>
            </p:nvSpPr>
            <p:spPr bwMode="auto">
              <a:xfrm>
                <a:off x="1739" y="3511"/>
                <a:ext cx="94" cy="107"/>
              </a:xfrm>
              <a:custGeom>
                <a:avLst/>
                <a:gdLst>
                  <a:gd name="T0" fmla="*/ 0 w 21600"/>
                  <a:gd name="T1" fmla="*/ 0 h 21805"/>
                  <a:gd name="T2" fmla="*/ 0 w 21600"/>
                  <a:gd name="T3" fmla="*/ 0 h 21805"/>
                  <a:gd name="T4" fmla="*/ 0 w 21600"/>
                  <a:gd name="T5" fmla="*/ 0 h 2180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05"/>
                  <a:gd name="T11" fmla="*/ 21600 w 21600"/>
                  <a:gd name="T12" fmla="*/ 21805 h 218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84" name="Oval 26"/>
            <p:cNvSpPr>
              <a:spLocks noChangeArrowheads="1"/>
            </p:cNvSpPr>
            <p:nvPr/>
          </p:nvSpPr>
          <p:spPr bwMode="auto">
            <a:xfrm>
              <a:off x="2020888" y="4737100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0985" name="Rectangle 27"/>
            <p:cNvSpPr>
              <a:spLocks noChangeArrowheads="1"/>
            </p:cNvSpPr>
            <p:nvPr/>
          </p:nvSpPr>
          <p:spPr bwMode="auto">
            <a:xfrm>
              <a:off x="2054225" y="4792663"/>
              <a:ext cx="48571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=</a:t>
              </a:r>
            </a:p>
          </p:txBody>
        </p:sp>
        <p:sp>
          <p:nvSpPr>
            <p:cNvPr id="40986" name="Rectangle 28"/>
            <p:cNvSpPr>
              <a:spLocks noChangeArrowheads="1"/>
            </p:cNvSpPr>
            <p:nvPr/>
          </p:nvSpPr>
          <p:spPr bwMode="auto">
            <a:xfrm>
              <a:off x="4479925" y="1293813"/>
              <a:ext cx="801501" cy="597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Block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Offset</a:t>
              </a:r>
            </a:p>
          </p:txBody>
        </p:sp>
        <p:sp>
          <p:nvSpPr>
            <p:cNvPr id="40987" name="Line 29"/>
            <p:cNvSpPr>
              <a:spLocks noChangeShapeType="1"/>
            </p:cNvSpPr>
            <p:nvPr/>
          </p:nvSpPr>
          <p:spPr bwMode="auto">
            <a:xfrm>
              <a:off x="4495800" y="1295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Line 30"/>
            <p:cNvSpPr>
              <a:spLocks noChangeShapeType="1"/>
            </p:cNvSpPr>
            <p:nvPr/>
          </p:nvSpPr>
          <p:spPr bwMode="auto">
            <a:xfrm>
              <a:off x="2362200" y="1295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Rectangle 31"/>
            <p:cNvSpPr>
              <a:spLocks noChangeArrowheads="1"/>
            </p:cNvSpPr>
            <p:nvPr/>
          </p:nvSpPr>
          <p:spPr bwMode="auto">
            <a:xfrm>
              <a:off x="1127125" y="1325563"/>
              <a:ext cx="80829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Tag</a:t>
              </a:r>
            </a:p>
          </p:txBody>
        </p:sp>
        <p:sp>
          <p:nvSpPr>
            <p:cNvPr id="40990" name="Rectangle 32"/>
            <p:cNvSpPr>
              <a:spLocks noChangeArrowheads="1"/>
            </p:cNvSpPr>
            <p:nvPr/>
          </p:nvSpPr>
          <p:spPr bwMode="auto">
            <a:xfrm>
              <a:off x="2955925" y="1325563"/>
              <a:ext cx="92012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Index</a:t>
              </a:r>
            </a:p>
          </p:txBody>
        </p:sp>
        <p:sp>
          <p:nvSpPr>
            <p:cNvPr id="40991" name="Line 33"/>
            <p:cNvSpPr>
              <a:spLocks noChangeShapeType="1"/>
            </p:cNvSpPr>
            <p:nvPr/>
          </p:nvSpPr>
          <p:spPr bwMode="auto">
            <a:xfrm>
              <a:off x="1752600" y="3581400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Line 34"/>
            <p:cNvSpPr>
              <a:spLocks noChangeShapeType="1"/>
            </p:cNvSpPr>
            <p:nvPr/>
          </p:nvSpPr>
          <p:spPr bwMode="auto">
            <a:xfrm>
              <a:off x="2286000" y="3581400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Line 35"/>
            <p:cNvSpPr>
              <a:spLocks noChangeShapeType="1"/>
            </p:cNvSpPr>
            <p:nvPr/>
          </p:nvSpPr>
          <p:spPr bwMode="auto">
            <a:xfrm>
              <a:off x="3252788" y="5627688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Line 36"/>
            <p:cNvSpPr>
              <a:spLocks noChangeShapeType="1"/>
            </p:cNvSpPr>
            <p:nvPr/>
          </p:nvSpPr>
          <p:spPr bwMode="auto">
            <a:xfrm flipH="1">
              <a:off x="1752600" y="5638800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Line 37"/>
            <p:cNvSpPr>
              <a:spLocks noChangeShapeType="1"/>
            </p:cNvSpPr>
            <p:nvPr/>
          </p:nvSpPr>
          <p:spPr bwMode="auto">
            <a:xfrm>
              <a:off x="3429000" y="18288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Line 38"/>
            <p:cNvSpPr>
              <a:spLocks noChangeShapeType="1"/>
            </p:cNvSpPr>
            <p:nvPr/>
          </p:nvSpPr>
          <p:spPr bwMode="auto">
            <a:xfrm flipH="1">
              <a:off x="1371600" y="2133600"/>
              <a:ext cx="2057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Line 39"/>
            <p:cNvSpPr>
              <a:spLocks noChangeShapeType="1"/>
            </p:cNvSpPr>
            <p:nvPr/>
          </p:nvSpPr>
          <p:spPr bwMode="auto">
            <a:xfrm>
              <a:off x="1600200" y="18288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Line 40"/>
            <p:cNvSpPr>
              <a:spLocks noChangeShapeType="1"/>
            </p:cNvSpPr>
            <p:nvPr/>
          </p:nvSpPr>
          <p:spPr bwMode="auto">
            <a:xfrm>
              <a:off x="1371600" y="2133600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Line 41"/>
            <p:cNvSpPr>
              <a:spLocks noChangeShapeType="1"/>
            </p:cNvSpPr>
            <p:nvPr/>
          </p:nvSpPr>
          <p:spPr bwMode="auto">
            <a:xfrm flipH="1">
              <a:off x="1371600" y="35814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42"/>
            <p:cNvSpPr>
              <a:spLocks noChangeShapeType="1"/>
            </p:cNvSpPr>
            <p:nvPr/>
          </p:nvSpPr>
          <p:spPr bwMode="auto">
            <a:xfrm flipH="1">
              <a:off x="990600" y="19812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Line 43"/>
            <p:cNvSpPr>
              <a:spLocks noChangeShapeType="1"/>
            </p:cNvSpPr>
            <p:nvPr/>
          </p:nvSpPr>
          <p:spPr bwMode="auto">
            <a:xfrm>
              <a:off x="990600" y="1981200"/>
              <a:ext cx="0" cy="297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Line 44"/>
            <p:cNvSpPr>
              <a:spLocks noChangeShapeType="1"/>
            </p:cNvSpPr>
            <p:nvPr/>
          </p:nvSpPr>
          <p:spPr bwMode="auto">
            <a:xfrm flipH="1">
              <a:off x="990600" y="4953000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Line 45"/>
            <p:cNvSpPr>
              <a:spLocks noChangeShapeType="1"/>
            </p:cNvSpPr>
            <p:nvPr/>
          </p:nvSpPr>
          <p:spPr bwMode="auto">
            <a:xfrm flipH="1">
              <a:off x="1600200" y="49530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Oval 46"/>
            <p:cNvSpPr>
              <a:spLocks noChangeArrowheads="1"/>
            </p:cNvSpPr>
            <p:nvPr/>
          </p:nvSpPr>
          <p:spPr bwMode="auto">
            <a:xfrm>
              <a:off x="1722438" y="35480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005" name="Oval 47"/>
            <p:cNvSpPr>
              <a:spLocks noChangeArrowheads="1"/>
            </p:cNvSpPr>
            <p:nvPr/>
          </p:nvSpPr>
          <p:spPr bwMode="auto">
            <a:xfrm>
              <a:off x="2257425" y="35480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006" name="Oval 48"/>
            <p:cNvSpPr>
              <a:spLocks noChangeArrowheads="1"/>
            </p:cNvSpPr>
            <p:nvPr/>
          </p:nvSpPr>
          <p:spPr bwMode="auto">
            <a:xfrm>
              <a:off x="3241675" y="35480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007" name="Line 49"/>
            <p:cNvSpPr>
              <a:spLocks noChangeShapeType="1"/>
            </p:cNvSpPr>
            <p:nvPr/>
          </p:nvSpPr>
          <p:spPr bwMode="auto">
            <a:xfrm>
              <a:off x="1752600" y="50292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Line 50"/>
            <p:cNvSpPr>
              <a:spLocks noChangeShapeType="1"/>
            </p:cNvSpPr>
            <p:nvPr/>
          </p:nvSpPr>
          <p:spPr bwMode="auto">
            <a:xfrm flipH="1">
              <a:off x="5257800" y="1524000"/>
              <a:ext cx="1600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Line 51"/>
            <p:cNvSpPr>
              <a:spLocks noChangeShapeType="1"/>
            </p:cNvSpPr>
            <p:nvPr/>
          </p:nvSpPr>
          <p:spPr bwMode="auto">
            <a:xfrm flipH="1">
              <a:off x="1066800" y="19050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0" name="Line 52"/>
            <p:cNvSpPr>
              <a:spLocks noChangeShapeType="1"/>
            </p:cNvSpPr>
            <p:nvPr/>
          </p:nvSpPr>
          <p:spPr bwMode="auto">
            <a:xfrm flipH="1">
              <a:off x="2590800" y="20574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1" name="Line 53"/>
            <p:cNvSpPr>
              <a:spLocks noChangeShapeType="1"/>
            </p:cNvSpPr>
            <p:nvPr/>
          </p:nvSpPr>
          <p:spPr bwMode="auto">
            <a:xfrm flipH="1">
              <a:off x="5562600" y="14478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Rectangle 54"/>
            <p:cNvSpPr>
              <a:spLocks noChangeArrowheads="1"/>
            </p:cNvSpPr>
            <p:nvPr/>
          </p:nvSpPr>
          <p:spPr bwMode="auto">
            <a:xfrm>
              <a:off x="974725" y="2011363"/>
              <a:ext cx="37670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t</a:t>
              </a:r>
            </a:p>
          </p:txBody>
        </p:sp>
        <p:sp>
          <p:nvSpPr>
            <p:cNvPr id="41013" name="Rectangle 55"/>
            <p:cNvSpPr>
              <a:spLocks noChangeArrowheads="1"/>
            </p:cNvSpPr>
            <p:nvPr/>
          </p:nvSpPr>
          <p:spPr bwMode="auto">
            <a:xfrm>
              <a:off x="2574925" y="2163763"/>
              <a:ext cx="42800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k</a:t>
              </a:r>
            </a:p>
          </p:txBody>
        </p:sp>
        <p:sp>
          <p:nvSpPr>
            <p:cNvPr id="41014" name="Rectangle 56"/>
            <p:cNvSpPr>
              <a:spLocks noChangeArrowheads="1"/>
            </p:cNvSpPr>
            <p:nvPr/>
          </p:nvSpPr>
          <p:spPr bwMode="auto">
            <a:xfrm>
              <a:off x="5470525" y="1554163"/>
              <a:ext cx="43601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b</a:t>
              </a:r>
            </a:p>
          </p:txBody>
        </p:sp>
        <p:sp>
          <p:nvSpPr>
            <p:cNvPr id="41015" name="Rectangle 57"/>
            <p:cNvSpPr>
              <a:spLocks noChangeArrowheads="1"/>
            </p:cNvSpPr>
            <p:nvPr/>
          </p:nvSpPr>
          <p:spPr bwMode="auto">
            <a:xfrm>
              <a:off x="7615238" y="6049963"/>
              <a:ext cx="64440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HIT</a:t>
              </a:r>
            </a:p>
          </p:txBody>
        </p:sp>
        <p:sp>
          <p:nvSpPr>
            <p:cNvPr id="41016" name="Line 58"/>
            <p:cNvSpPr>
              <a:spLocks noChangeShapeType="1"/>
            </p:cNvSpPr>
            <p:nvPr/>
          </p:nvSpPr>
          <p:spPr bwMode="auto">
            <a:xfrm flipH="1">
              <a:off x="990600" y="4495800"/>
              <a:ext cx="3124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7" name="Line 59"/>
            <p:cNvSpPr>
              <a:spLocks noChangeShapeType="1"/>
            </p:cNvSpPr>
            <p:nvPr/>
          </p:nvSpPr>
          <p:spPr bwMode="auto">
            <a:xfrm>
              <a:off x="4114800" y="44958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8" name="Rectangle 60" descr="Large confetti"/>
            <p:cNvSpPr>
              <a:spLocks noChangeArrowheads="1"/>
            </p:cNvSpPr>
            <p:nvPr/>
          </p:nvSpPr>
          <p:spPr bwMode="auto">
            <a:xfrm>
              <a:off x="4273550" y="3435350"/>
              <a:ext cx="2349500" cy="2921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019" name="Rectangle 61"/>
            <p:cNvSpPr>
              <a:spLocks noChangeArrowheads="1"/>
            </p:cNvSpPr>
            <p:nvPr/>
          </p:nvSpPr>
          <p:spPr bwMode="auto">
            <a:xfrm>
              <a:off x="4279900" y="2832100"/>
              <a:ext cx="2336800" cy="1193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020" name="Line 62"/>
            <p:cNvSpPr>
              <a:spLocks noChangeShapeType="1"/>
            </p:cNvSpPr>
            <p:nvPr/>
          </p:nvSpPr>
          <p:spPr bwMode="auto">
            <a:xfrm>
              <a:off x="4267200" y="31242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1" name="Line 63"/>
            <p:cNvSpPr>
              <a:spLocks noChangeShapeType="1"/>
            </p:cNvSpPr>
            <p:nvPr/>
          </p:nvSpPr>
          <p:spPr bwMode="auto">
            <a:xfrm>
              <a:off x="4267200" y="34290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2" name="Line 64"/>
            <p:cNvSpPr>
              <a:spLocks noChangeShapeType="1"/>
            </p:cNvSpPr>
            <p:nvPr/>
          </p:nvSpPr>
          <p:spPr bwMode="auto">
            <a:xfrm>
              <a:off x="4267200" y="37338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3" name="Line 65"/>
            <p:cNvSpPr>
              <a:spLocks noChangeShapeType="1"/>
            </p:cNvSpPr>
            <p:nvPr/>
          </p:nvSpPr>
          <p:spPr bwMode="auto">
            <a:xfrm>
              <a:off x="5257800" y="26670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4" name="Rectangle 66"/>
            <p:cNvSpPr>
              <a:spLocks noChangeArrowheads="1"/>
            </p:cNvSpPr>
            <p:nvPr/>
          </p:nvSpPr>
          <p:spPr bwMode="auto">
            <a:xfrm>
              <a:off x="4708525" y="3351213"/>
              <a:ext cx="258084" cy="3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 </a:t>
              </a:r>
            </a:p>
          </p:txBody>
        </p:sp>
        <p:sp>
          <p:nvSpPr>
            <p:cNvPr id="41025" name="Line 67"/>
            <p:cNvSpPr>
              <a:spLocks noChangeShapeType="1"/>
            </p:cNvSpPr>
            <p:nvPr/>
          </p:nvSpPr>
          <p:spPr bwMode="auto">
            <a:xfrm>
              <a:off x="4572000" y="26670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6" name="Rectangle 68"/>
            <p:cNvSpPr>
              <a:spLocks noChangeArrowheads="1"/>
            </p:cNvSpPr>
            <p:nvPr/>
          </p:nvSpPr>
          <p:spPr bwMode="auto">
            <a:xfrm>
              <a:off x="4403725" y="2468563"/>
              <a:ext cx="80829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Tag</a:t>
              </a:r>
            </a:p>
          </p:txBody>
        </p:sp>
        <p:sp>
          <p:nvSpPr>
            <p:cNvPr id="41027" name="Rectangle 69"/>
            <p:cNvSpPr>
              <a:spLocks noChangeArrowheads="1"/>
            </p:cNvSpPr>
            <p:nvPr/>
          </p:nvSpPr>
          <p:spPr bwMode="auto">
            <a:xfrm>
              <a:off x="5241925" y="2468563"/>
              <a:ext cx="156934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Data Block</a:t>
              </a:r>
            </a:p>
          </p:txBody>
        </p:sp>
        <p:sp>
          <p:nvSpPr>
            <p:cNvPr id="41028" name="Oval 70"/>
            <p:cNvSpPr>
              <a:spLocks noChangeArrowheads="1"/>
            </p:cNvSpPr>
            <p:nvPr/>
          </p:nvSpPr>
          <p:spPr bwMode="auto">
            <a:xfrm>
              <a:off x="4389438" y="35480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029" name="Oval 71"/>
            <p:cNvSpPr>
              <a:spLocks noChangeArrowheads="1"/>
            </p:cNvSpPr>
            <p:nvPr/>
          </p:nvSpPr>
          <p:spPr bwMode="auto">
            <a:xfrm>
              <a:off x="4911725" y="35480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030" name="Oval 72"/>
            <p:cNvSpPr>
              <a:spLocks noChangeArrowheads="1"/>
            </p:cNvSpPr>
            <p:nvPr/>
          </p:nvSpPr>
          <p:spPr bwMode="auto">
            <a:xfrm>
              <a:off x="5905500" y="35480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031" name="Rectangle 73"/>
            <p:cNvSpPr>
              <a:spLocks noChangeArrowheads="1"/>
            </p:cNvSpPr>
            <p:nvPr/>
          </p:nvSpPr>
          <p:spPr bwMode="auto">
            <a:xfrm>
              <a:off x="4098925" y="2468563"/>
              <a:ext cx="54021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V</a:t>
              </a:r>
            </a:p>
          </p:txBody>
        </p:sp>
        <p:sp>
          <p:nvSpPr>
            <p:cNvPr id="41032" name="Line 74"/>
            <p:cNvSpPr>
              <a:spLocks noChangeShapeType="1"/>
            </p:cNvSpPr>
            <p:nvPr/>
          </p:nvSpPr>
          <p:spPr bwMode="auto">
            <a:xfrm>
              <a:off x="4419600" y="35814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3" name="Line 75"/>
            <p:cNvSpPr>
              <a:spLocks noChangeShapeType="1"/>
            </p:cNvSpPr>
            <p:nvPr/>
          </p:nvSpPr>
          <p:spPr bwMode="auto">
            <a:xfrm>
              <a:off x="4953000" y="35814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4" name="Line 76"/>
            <p:cNvSpPr>
              <a:spLocks noChangeShapeType="1"/>
            </p:cNvSpPr>
            <p:nvPr/>
          </p:nvSpPr>
          <p:spPr bwMode="auto">
            <a:xfrm>
              <a:off x="3276600" y="3581400"/>
              <a:ext cx="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5" name="Line 77"/>
            <p:cNvSpPr>
              <a:spLocks noChangeShapeType="1"/>
            </p:cNvSpPr>
            <p:nvPr/>
          </p:nvSpPr>
          <p:spPr bwMode="auto">
            <a:xfrm>
              <a:off x="5943600" y="3581400"/>
              <a:ext cx="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6" name="Line 78"/>
            <p:cNvSpPr>
              <a:spLocks noChangeShapeType="1"/>
            </p:cNvSpPr>
            <p:nvPr/>
          </p:nvSpPr>
          <p:spPr bwMode="auto">
            <a:xfrm flipH="1">
              <a:off x="3124200" y="5943600"/>
              <a:ext cx="3200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7" name="AutoShape 79"/>
            <p:cNvSpPr>
              <a:spLocks noChangeArrowheads="1"/>
            </p:cNvSpPr>
            <p:nvPr/>
          </p:nvSpPr>
          <p:spPr bwMode="auto">
            <a:xfrm rot="5400000" flipV="1">
              <a:off x="6261101" y="4967287"/>
              <a:ext cx="1117600" cy="276225"/>
            </a:xfrm>
            <a:custGeom>
              <a:avLst/>
              <a:gdLst>
                <a:gd name="T0" fmla="*/ 2147483647 w 21600"/>
                <a:gd name="T1" fmla="*/ 288843160 h 21600"/>
                <a:gd name="T2" fmla="*/ 2147483647 w 21600"/>
                <a:gd name="T3" fmla="*/ 577683866 h 21600"/>
                <a:gd name="T4" fmla="*/ 2147483647 w 21600"/>
                <a:gd name="T5" fmla="*/ 28884316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8" name="Line 80"/>
            <p:cNvSpPr>
              <a:spLocks noChangeShapeType="1"/>
            </p:cNvSpPr>
            <p:nvPr/>
          </p:nvSpPr>
          <p:spPr bwMode="auto">
            <a:xfrm>
              <a:off x="6858000" y="1524000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9" name="Rectangle 81"/>
            <p:cNvSpPr>
              <a:spLocks noChangeArrowheads="1"/>
            </p:cNvSpPr>
            <p:nvPr/>
          </p:nvSpPr>
          <p:spPr bwMode="auto">
            <a:xfrm>
              <a:off x="7299325" y="4678363"/>
              <a:ext cx="1122102" cy="107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Data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Word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or Byte</a:t>
              </a:r>
            </a:p>
          </p:txBody>
        </p:sp>
        <p:sp>
          <p:nvSpPr>
            <p:cNvPr id="41040" name="Line 82"/>
            <p:cNvSpPr>
              <a:spLocks noChangeShapeType="1"/>
            </p:cNvSpPr>
            <p:nvPr/>
          </p:nvSpPr>
          <p:spPr bwMode="auto">
            <a:xfrm>
              <a:off x="1752600" y="4572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1" name="Line 83"/>
            <p:cNvSpPr>
              <a:spLocks noChangeShapeType="1"/>
            </p:cNvSpPr>
            <p:nvPr/>
          </p:nvSpPr>
          <p:spPr bwMode="auto">
            <a:xfrm>
              <a:off x="2286000" y="45720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2" name="Line 84"/>
            <p:cNvSpPr>
              <a:spLocks noChangeShapeType="1"/>
            </p:cNvSpPr>
            <p:nvPr/>
          </p:nvSpPr>
          <p:spPr bwMode="auto">
            <a:xfrm>
              <a:off x="4419600" y="41910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3" name="Line 85"/>
            <p:cNvSpPr>
              <a:spLocks noChangeShapeType="1"/>
            </p:cNvSpPr>
            <p:nvPr/>
          </p:nvSpPr>
          <p:spPr bwMode="auto">
            <a:xfrm>
              <a:off x="4953000" y="42672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86"/>
            <p:cNvGrpSpPr>
              <a:grpSpLocks/>
            </p:cNvGrpSpPr>
            <p:nvPr/>
          </p:nvGrpSpPr>
          <p:grpSpPr bwMode="auto">
            <a:xfrm>
              <a:off x="3100388" y="5434013"/>
              <a:ext cx="279400" cy="215900"/>
              <a:chOff x="1953" y="3423"/>
              <a:chExt cx="176" cy="136"/>
            </a:xfrm>
          </p:grpSpPr>
          <p:sp>
            <p:nvSpPr>
              <p:cNvPr id="41082" name="Line 87"/>
              <p:cNvSpPr>
                <a:spLocks noChangeShapeType="1"/>
              </p:cNvSpPr>
              <p:nvPr/>
            </p:nvSpPr>
            <p:spPr bwMode="auto">
              <a:xfrm flipH="1">
                <a:off x="2037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83" name="Line 88"/>
              <p:cNvSpPr>
                <a:spLocks noChangeShapeType="1"/>
              </p:cNvSpPr>
              <p:nvPr/>
            </p:nvSpPr>
            <p:spPr bwMode="auto">
              <a:xfrm>
                <a:off x="1953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84" name="Line 89"/>
              <p:cNvSpPr>
                <a:spLocks noChangeShapeType="1"/>
              </p:cNvSpPr>
              <p:nvPr/>
            </p:nvSpPr>
            <p:spPr bwMode="auto">
              <a:xfrm flipH="1">
                <a:off x="1958" y="3423"/>
                <a:ext cx="1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45" name="Line 90"/>
            <p:cNvSpPr>
              <a:spLocks noChangeShapeType="1"/>
            </p:cNvSpPr>
            <p:nvPr/>
          </p:nvSpPr>
          <p:spPr bwMode="auto">
            <a:xfrm flipH="1">
              <a:off x="2286000" y="5486400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6" name="Line 91"/>
            <p:cNvSpPr>
              <a:spLocks noChangeShapeType="1"/>
            </p:cNvSpPr>
            <p:nvPr/>
          </p:nvSpPr>
          <p:spPr bwMode="auto">
            <a:xfrm flipH="1">
              <a:off x="2895600" y="55626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7" name="Line 92"/>
            <p:cNvSpPr>
              <a:spLocks noChangeShapeType="1"/>
            </p:cNvSpPr>
            <p:nvPr/>
          </p:nvSpPr>
          <p:spPr bwMode="auto">
            <a:xfrm>
              <a:off x="4953000" y="51816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5103813" y="5416550"/>
              <a:ext cx="473075" cy="327025"/>
              <a:chOff x="3215" y="3412"/>
              <a:chExt cx="298" cy="206"/>
            </a:xfrm>
          </p:grpSpPr>
          <p:sp>
            <p:nvSpPr>
              <p:cNvPr id="41077" name="Line 94"/>
              <p:cNvSpPr>
                <a:spLocks noChangeShapeType="1"/>
              </p:cNvSpPr>
              <p:nvPr/>
            </p:nvSpPr>
            <p:spPr bwMode="auto">
              <a:xfrm>
                <a:off x="3215" y="3413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8" name="Line 95"/>
              <p:cNvSpPr>
                <a:spLocks noChangeShapeType="1"/>
              </p:cNvSpPr>
              <p:nvPr/>
            </p:nvSpPr>
            <p:spPr bwMode="auto">
              <a:xfrm>
                <a:off x="3215" y="3615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9" name="Line 96"/>
              <p:cNvSpPr>
                <a:spLocks noChangeShapeType="1"/>
              </p:cNvSpPr>
              <p:nvPr/>
            </p:nvSpPr>
            <p:spPr bwMode="auto">
              <a:xfrm>
                <a:off x="3217" y="3412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80" name="Arc 97"/>
              <p:cNvSpPr>
                <a:spLocks/>
              </p:cNvSpPr>
              <p:nvPr/>
            </p:nvSpPr>
            <p:spPr bwMode="auto">
              <a:xfrm>
                <a:off x="3418" y="3413"/>
                <a:ext cx="94" cy="106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81" name="Arc 98"/>
              <p:cNvSpPr>
                <a:spLocks/>
              </p:cNvSpPr>
              <p:nvPr/>
            </p:nvSpPr>
            <p:spPr bwMode="auto">
              <a:xfrm>
                <a:off x="3419" y="3511"/>
                <a:ext cx="94" cy="107"/>
              </a:xfrm>
              <a:custGeom>
                <a:avLst/>
                <a:gdLst>
                  <a:gd name="T0" fmla="*/ 0 w 21600"/>
                  <a:gd name="T1" fmla="*/ 0 h 21805"/>
                  <a:gd name="T2" fmla="*/ 0 w 21600"/>
                  <a:gd name="T3" fmla="*/ 0 h 21805"/>
                  <a:gd name="T4" fmla="*/ 0 w 21600"/>
                  <a:gd name="T5" fmla="*/ 0 h 2180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05"/>
                  <a:gd name="T11" fmla="*/ 21600 w 21600"/>
                  <a:gd name="T12" fmla="*/ 21805 h 218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49" name="Oval 99"/>
            <p:cNvSpPr>
              <a:spLocks noChangeArrowheads="1"/>
            </p:cNvSpPr>
            <p:nvPr/>
          </p:nvSpPr>
          <p:spPr bwMode="auto">
            <a:xfrm>
              <a:off x="4687888" y="4737100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050" name="Rectangle 100"/>
            <p:cNvSpPr>
              <a:spLocks noChangeArrowheads="1"/>
            </p:cNvSpPr>
            <p:nvPr/>
          </p:nvSpPr>
          <p:spPr bwMode="auto">
            <a:xfrm>
              <a:off x="4721225" y="4792663"/>
              <a:ext cx="48571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=</a:t>
              </a:r>
            </a:p>
          </p:txBody>
        </p:sp>
        <p:sp>
          <p:nvSpPr>
            <p:cNvPr id="41051" name="Line 101"/>
            <p:cNvSpPr>
              <a:spLocks noChangeShapeType="1"/>
            </p:cNvSpPr>
            <p:nvPr/>
          </p:nvSpPr>
          <p:spPr bwMode="auto">
            <a:xfrm>
              <a:off x="5919788" y="56388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2" name="Line 102"/>
            <p:cNvSpPr>
              <a:spLocks noChangeShapeType="1"/>
            </p:cNvSpPr>
            <p:nvPr/>
          </p:nvSpPr>
          <p:spPr bwMode="auto">
            <a:xfrm flipH="1">
              <a:off x="4419600" y="5638800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3" name="Line 103"/>
            <p:cNvSpPr>
              <a:spLocks noChangeShapeType="1"/>
            </p:cNvSpPr>
            <p:nvPr/>
          </p:nvSpPr>
          <p:spPr bwMode="auto">
            <a:xfrm flipH="1">
              <a:off x="4114800" y="49530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4" name="Line 104"/>
            <p:cNvSpPr>
              <a:spLocks noChangeShapeType="1"/>
            </p:cNvSpPr>
            <p:nvPr/>
          </p:nvSpPr>
          <p:spPr bwMode="auto">
            <a:xfrm>
              <a:off x="4419600" y="50292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05"/>
            <p:cNvGrpSpPr>
              <a:grpSpLocks/>
            </p:cNvGrpSpPr>
            <p:nvPr/>
          </p:nvGrpSpPr>
          <p:grpSpPr bwMode="auto">
            <a:xfrm>
              <a:off x="5767388" y="5434013"/>
              <a:ext cx="279400" cy="215900"/>
              <a:chOff x="3633" y="3423"/>
              <a:chExt cx="176" cy="136"/>
            </a:xfrm>
          </p:grpSpPr>
          <p:sp>
            <p:nvSpPr>
              <p:cNvPr id="41074" name="Line 106"/>
              <p:cNvSpPr>
                <a:spLocks noChangeShapeType="1"/>
              </p:cNvSpPr>
              <p:nvPr/>
            </p:nvSpPr>
            <p:spPr bwMode="auto">
              <a:xfrm flipH="1">
                <a:off x="3717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5" name="Line 107"/>
              <p:cNvSpPr>
                <a:spLocks noChangeShapeType="1"/>
              </p:cNvSpPr>
              <p:nvPr/>
            </p:nvSpPr>
            <p:spPr bwMode="auto">
              <a:xfrm>
                <a:off x="3633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6" name="Line 108"/>
              <p:cNvSpPr>
                <a:spLocks noChangeShapeType="1"/>
              </p:cNvSpPr>
              <p:nvPr/>
            </p:nvSpPr>
            <p:spPr bwMode="auto">
              <a:xfrm flipH="1">
                <a:off x="3638" y="3423"/>
                <a:ext cx="1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56" name="Line 109"/>
            <p:cNvSpPr>
              <a:spLocks noChangeShapeType="1"/>
            </p:cNvSpPr>
            <p:nvPr/>
          </p:nvSpPr>
          <p:spPr bwMode="auto">
            <a:xfrm flipH="1">
              <a:off x="4953000" y="5486400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7" name="Line 110"/>
            <p:cNvSpPr>
              <a:spLocks noChangeShapeType="1"/>
            </p:cNvSpPr>
            <p:nvPr/>
          </p:nvSpPr>
          <p:spPr bwMode="auto">
            <a:xfrm flipH="1">
              <a:off x="5562600" y="55626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8" name="Line 111"/>
            <p:cNvSpPr>
              <a:spLocks noChangeShapeType="1"/>
            </p:cNvSpPr>
            <p:nvPr/>
          </p:nvSpPr>
          <p:spPr bwMode="auto">
            <a:xfrm flipV="1">
              <a:off x="6324600" y="47244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9" name="Line 112"/>
            <p:cNvSpPr>
              <a:spLocks noChangeShapeType="1"/>
            </p:cNvSpPr>
            <p:nvPr/>
          </p:nvSpPr>
          <p:spPr bwMode="auto">
            <a:xfrm>
              <a:off x="2971800" y="55626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13"/>
            <p:cNvGrpSpPr>
              <a:grpSpLocks/>
            </p:cNvGrpSpPr>
            <p:nvPr/>
          </p:nvGrpSpPr>
          <p:grpSpPr bwMode="auto">
            <a:xfrm>
              <a:off x="6535738" y="6027738"/>
              <a:ext cx="758825" cy="476250"/>
              <a:chOff x="4117" y="3797"/>
              <a:chExt cx="478" cy="300"/>
            </a:xfrm>
          </p:grpSpPr>
          <p:sp>
            <p:nvSpPr>
              <p:cNvPr id="41070" name="Arc 114"/>
              <p:cNvSpPr>
                <a:spLocks/>
              </p:cNvSpPr>
              <p:nvPr/>
            </p:nvSpPr>
            <p:spPr bwMode="auto">
              <a:xfrm>
                <a:off x="4117" y="3797"/>
                <a:ext cx="7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1" name="Arc 115"/>
              <p:cNvSpPr>
                <a:spLocks/>
              </p:cNvSpPr>
              <p:nvPr/>
            </p:nvSpPr>
            <p:spPr bwMode="auto">
              <a:xfrm>
                <a:off x="4117" y="3797"/>
                <a:ext cx="478" cy="1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2" name="Arc 116"/>
              <p:cNvSpPr>
                <a:spLocks/>
              </p:cNvSpPr>
              <p:nvPr/>
            </p:nvSpPr>
            <p:spPr bwMode="auto">
              <a:xfrm>
                <a:off x="4141" y="3940"/>
                <a:ext cx="453" cy="1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3" name="Arc 117"/>
              <p:cNvSpPr>
                <a:spLocks/>
              </p:cNvSpPr>
              <p:nvPr/>
            </p:nvSpPr>
            <p:spPr bwMode="auto">
              <a:xfrm>
                <a:off x="4117" y="3940"/>
                <a:ext cx="70" cy="1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61" name="Line 118"/>
            <p:cNvSpPr>
              <a:spLocks noChangeShapeType="1"/>
            </p:cNvSpPr>
            <p:nvPr/>
          </p:nvSpPr>
          <p:spPr bwMode="auto">
            <a:xfrm flipH="1">
              <a:off x="7273925" y="624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2" name="Line 119"/>
            <p:cNvSpPr>
              <a:spLocks noChangeShapeType="1"/>
            </p:cNvSpPr>
            <p:nvPr/>
          </p:nvSpPr>
          <p:spPr bwMode="auto">
            <a:xfrm>
              <a:off x="5638800" y="55626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" name="Line 120"/>
            <p:cNvSpPr>
              <a:spLocks noChangeShapeType="1"/>
            </p:cNvSpPr>
            <p:nvPr/>
          </p:nvSpPr>
          <p:spPr bwMode="auto">
            <a:xfrm>
              <a:off x="5638800" y="60198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4" name="Line 121"/>
            <p:cNvSpPr>
              <a:spLocks noChangeShapeType="1"/>
            </p:cNvSpPr>
            <p:nvPr/>
          </p:nvSpPr>
          <p:spPr bwMode="auto">
            <a:xfrm flipH="1">
              <a:off x="5638800" y="61722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5" name="Line 122"/>
            <p:cNvSpPr>
              <a:spLocks noChangeShapeType="1"/>
            </p:cNvSpPr>
            <p:nvPr/>
          </p:nvSpPr>
          <p:spPr bwMode="auto">
            <a:xfrm flipH="1">
              <a:off x="2971800" y="6324600"/>
              <a:ext cx="3657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6" name="Line 123"/>
            <p:cNvSpPr>
              <a:spLocks noChangeShapeType="1"/>
            </p:cNvSpPr>
            <p:nvPr/>
          </p:nvSpPr>
          <p:spPr bwMode="auto">
            <a:xfrm flipH="1">
              <a:off x="2197100" y="4154488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7" name="Rectangle 124"/>
            <p:cNvSpPr>
              <a:spLocks noChangeArrowheads="1"/>
            </p:cNvSpPr>
            <p:nvPr/>
          </p:nvSpPr>
          <p:spPr bwMode="auto">
            <a:xfrm>
              <a:off x="2309813" y="4060825"/>
              <a:ext cx="37670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t</a:t>
              </a:r>
            </a:p>
          </p:txBody>
        </p:sp>
        <p:sp>
          <p:nvSpPr>
            <p:cNvPr id="41068" name="Line 125"/>
            <p:cNvSpPr>
              <a:spLocks noChangeShapeType="1"/>
            </p:cNvSpPr>
            <p:nvPr/>
          </p:nvSpPr>
          <p:spPr bwMode="auto">
            <a:xfrm>
              <a:off x="3962400" y="34290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9" name="Line 126"/>
            <p:cNvSpPr>
              <a:spLocks noChangeShapeType="1"/>
            </p:cNvSpPr>
            <p:nvPr/>
          </p:nvSpPr>
          <p:spPr bwMode="auto">
            <a:xfrm>
              <a:off x="3962400" y="37338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05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3524"/>
            <a:ext cx="7772400" cy="4657725"/>
          </a:xfrm>
        </p:spPr>
        <p:txBody>
          <a:bodyPr/>
          <a:lstStyle/>
          <a:p>
            <a:r>
              <a:rPr lang="en-US" sz="2400" dirty="0" smtClean="0"/>
              <a:t>In order to bring in a new cache line, usually another cache line has to be thrown out. Which one?</a:t>
            </a:r>
          </a:p>
          <a:p>
            <a:pPr lvl="1"/>
            <a:r>
              <a:rPr lang="en-US" sz="2000" dirty="0"/>
              <a:t>No choice in replacement if the cache is direct mapped</a:t>
            </a:r>
          </a:p>
          <a:p>
            <a:r>
              <a:rPr lang="en-US" sz="2400" dirty="0" smtClean="0"/>
              <a:t>Replacement policy for set-associative </a:t>
            </a:r>
            <a:r>
              <a:rPr lang="en-US" sz="2400" dirty="0"/>
              <a:t>caches</a:t>
            </a:r>
          </a:p>
          <a:p>
            <a:pPr lvl="1"/>
            <a:r>
              <a:rPr lang="en-US" sz="2000" dirty="0" smtClean="0"/>
              <a:t>One that is not dirty, i.e., has not been modified</a:t>
            </a:r>
          </a:p>
          <a:p>
            <a:pPr lvl="2"/>
            <a:r>
              <a:rPr lang="en-US" sz="1600" dirty="0" smtClean="0"/>
              <a:t>In I-cache all lines are clean</a:t>
            </a:r>
          </a:p>
          <a:p>
            <a:pPr lvl="2"/>
            <a:r>
              <a:rPr lang="en-US" sz="1600" dirty="0" smtClean="0"/>
              <a:t>In D-cache if a dirty line has to be thrown out then it must be written back first</a:t>
            </a:r>
          </a:p>
          <a:p>
            <a:pPr lvl="1"/>
            <a:r>
              <a:rPr lang="en-US" sz="2000" dirty="0" smtClean="0"/>
              <a:t>Least recently used?</a:t>
            </a:r>
          </a:p>
          <a:p>
            <a:pPr lvl="1"/>
            <a:r>
              <a:rPr lang="en-US" sz="2000" dirty="0" smtClean="0"/>
              <a:t>Most recently used?</a:t>
            </a:r>
          </a:p>
          <a:p>
            <a:pPr lvl="1"/>
            <a:r>
              <a:rPr lang="en-US" sz="2000" dirty="0" smtClean="0"/>
              <a:t>Random?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10174" y="4962525"/>
            <a:ext cx="360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How much is performance affected by the choice?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0223" y="5670411"/>
            <a:ext cx="353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Difficult to know without quantitative measurements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121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31" y="381000"/>
            <a:ext cx="7772400" cy="1143000"/>
          </a:xfrm>
        </p:spPr>
        <p:txBody>
          <a:bodyPr/>
          <a:lstStyle/>
          <a:p>
            <a:r>
              <a:rPr lang="en-US" dirty="0" smtClean="0"/>
              <a:t>Blocking vs. Non-Blocking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30" y="1543050"/>
            <a:ext cx="8075095" cy="4367644"/>
          </a:xfrm>
        </p:spPr>
        <p:txBody>
          <a:bodyPr/>
          <a:lstStyle/>
          <a:p>
            <a:r>
              <a:rPr lang="en-US" sz="2800" dirty="0" smtClean="0"/>
              <a:t>Blocking cache:</a:t>
            </a:r>
          </a:p>
          <a:p>
            <a:pPr lvl="1"/>
            <a:r>
              <a:rPr lang="en-US" sz="2400" dirty="0" smtClean="0"/>
              <a:t>At most one outstanding miss</a:t>
            </a:r>
          </a:p>
          <a:p>
            <a:pPr lvl="1"/>
            <a:r>
              <a:rPr lang="en-US" sz="2400" dirty="0" smtClean="0"/>
              <a:t>Cache must wait for memory to respond</a:t>
            </a:r>
          </a:p>
          <a:p>
            <a:pPr lvl="1"/>
            <a:r>
              <a:rPr lang="en-US" sz="2400" dirty="0" smtClean="0"/>
              <a:t>Cache does not accept requests in the meantime</a:t>
            </a:r>
          </a:p>
          <a:p>
            <a:r>
              <a:rPr lang="en-US" sz="2800" dirty="0" smtClean="0"/>
              <a:t>Non-blocking cache:</a:t>
            </a:r>
          </a:p>
          <a:p>
            <a:pPr lvl="1"/>
            <a:r>
              <a:rPr lang="en-US" sz="2400" dirty="0" smtClean="0"/>
              <a:t>Multiple outstanding misses</a:t>
            </a:r>
          </a:p>
          <a:p>
            <a:pPr lvl="1"/>
            <a:r>
              <a:rPr lang="en-US" sz="2400" dirty="0" smtClean="0"/>
              <a:t>Cache can continue to process requests while waiting for memory to respond to misses</a:t>
            </a:r>
            <a:endParaRPr lang="en-US" sz="24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678506" y="5643994"/>
            <a:ext cx="6884469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mic Sans MS" pitchFamily="66" charset="0"/>
              </a:rPr>
              <a:t>We will </a:t>
            </a:r>
            <a:r>
              <a:rPr lang="en-US" dirty="0" smtClean="0">
                <a:latin typeface="Comic Sans MS" pitchFamily="66" charset="0"/>
              </a:rPr>
              <a:t>first design </a:t>
            </a:r>
            <a:r>
              <a:rPr lang="en-US" dirty="0">
                <a:latin typeface="Comic Sans MS" pitchFamily="66" charset="0"/>
              </a:rPr>
              <a:t>a </a:t>
            </a:r>
            <a:r>
              <a:rPr lang="en-US" dirty="0" err="1" smtClean="0">
                <a:latin typeface="Comic Sans MS" pitchFamily="66" charset="0"/>
              </a:rPr>
              <a:t>writeback</a:t>
            </a:r>
            <a:r>
              <a:rPr lang="en-US" dirty="0">
                <a:latin typeface="Comic Sans MS" pitchFamily="66" charset="0"/>
              </a:rPr>
              <a:t>, </a:t>
            </a:r>
            <a:r>
              <a:rPr lang="en-US" dirty="0" smtClean="0">
                <a:latin typeface="Comic Sans MS" pitchFamily="66" charset="0"/>
              </a:rPr>
              <a:t>No write-miss allocate, blocking </a:t>
            </a:r>
            <a:r>
              <a:rPr lang="en-US" dirty="0">
                <a:latin typeface="Comic Sans MS" pitchFamily="66" charset="0"/>
              </a:rPr>
              <a:t>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79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 Cache Interface</a:t>
            </a:r>
          </a:p>
        </p:txBody>
      </p:sp>
      <p:sp>
        <p:nvSpPr>
          <p:cNvPr id="27650" name="TextBox 6"/>
          <p:cNvSpPr txBox="1">
            <a:spLocks noChangeArrowheads="1"/>
          </p:cNvSpPr>
          <p:nvPr/>
        </p:nvSpPr>
        <p:spPr bwMode="auto">
          <a:xfrm>
            <a:off x="1489075" y="4052888"/>
            <a:ext cx="58785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>
                <a:latin typeface="Courier New" pitchFamily="49" charset="0"/>
                <a:cs typeface="Courier New" pitchFamily="49" charset="0"/>
              </a:rPr>
              <a:t> Cache;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    method Action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req(MemReq r);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    method </a:t>
            </a:r>
            <a:r>
              <a:rPr lang="en-US">
                <a:latin typeface="Courier New" pitchFamily="49" charset="0"/>
                <a:cs typeface="Courier New" pitchFamily="49" charset="0"/>
              </a:rPr>
              <a:t>MemResp resp;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method Action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respDeq;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/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    method ActionValue</a:t>
            </a:r>
            <a:r>
              <a:rPr lang="en-US">
                <a:latin typeface="Courier New" pitchFamily="49" charset="0"/>
                <a:cs typeface="Courier New" pitchFamily="49" charset="0"/>
              </a:rPr>
              <a:t>#(MemReq)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mReq;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    method Action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mResp(MemResp r);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endinterface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3152775" y="1814513"/>
            <a:ext cx="3001963" cy="2198687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3152775" y="2101850"/>
            <a:ext cx="246063" cy="393700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3159125" y="3059113"/>
            <a:ext cx="246063" cy="341312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cxnSp>
        <p:nvCxnSpPr>
          <p:cNvPr id="27654" name="Straight Arrow Connector 17"/>
          <p:cNvCxnSpPr>
            <a:cxnSpLocks noChangeShapeType="1"/>
          </p:cNvCxnSpPr>
          <p:nvPr/>
        </p:nvCxnSpPr>
        <p:spPr bwMode="auto">
          <a:xfrm>
            <a:off x="2087563" y="2265363"/>
            <a:ext cx="1063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7655" name="TextBox 22"/>
          <p:cNvSpPr txBox="1">
            <a:spLocks noChangeArrowheads="1"/>
          </p:cNvSpPr>
          <p:nvPr/>
        </p:nvSpPr>
        <p:spPr bwMode="auto">
          <a:xfrm>
            <a:off x="4094163" y="2797175"/>
            <a:ext cx="10683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/>
              <a:t>cache</a:t>
            </a:r>
          </a:p>
        </p:txBody>
      </p:sp>
      <p:sp>
        <p:nvSpPr>
          <p:cNvPr id="27656" name="TextBox 23"/>
          <p:cNvSpPr txBox="1">
            <a:spLocks noChangeArrowheads="1"/>
          </p:cNvSpPr>
          <p:nvPr/>
        </p:nvSpPr>
        <p:spPr bwMode="auto">
          <a:xfrm>
            <a:off x="2238375" y="1911350"/>
            <a:ext cx="606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req</a:t>
            </a:r>
          </a:p>
        </p:txBody>
      </p:sp>
      <p:cxnSp>
        <p:nvCxnSpPr>
          <p:cNvPr id="27657" name="Straight Arrow Connector 25"/>
          <p:cNvCxnSpPr>
            <a:cxnSpLocks noChangeShapeType="1"/>
          </p:cNvCxnSpPr>
          <p:nvPr/>
        </p:nvCxnSpPr>
        <p:spPr bwMode="auto">
          <a:xfrm>
            <a:off x="2084388" y="3251200"/>
            <a:ext cx="1063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</p:spPr>
      </p:cxnSp>
      <p:sp>
        <p:nvSpPr>
          <p:cNvPr id="27658" name="TextBox 27"/>
          <p:cNvSpPr txBox="1">
            <a:spLocks noChangeArrowheads="1"/>
          </p:cNvSpPr>
          <p:nvPr/>
        </p:nvSpPr>
        <p:spPr bwMode="auto">
          <a:xfrm>
            <a:off x="2254250" y="2895600"/>
            <a:ext cx="739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resp</a:t>
            </a:r>
          </a:p>
        </p:txBody>
      </p:sp>
      <p:sp>
        <p:nvSpPr>
          <p:cNvPr id="27659" name="Rectangle 29"/>
          <p:cNvSpPr>
            <a:spLocks noChangeArrowheads="1"/>
          </p:cNvSpPr>
          <p:nvPr/>
        </p:nvSpPr>
        <p:spPr bwMode="auto">
          <a:xfrm>
            <a:off x="5911850" y="2103438"/>
            <a:ext cx="246063" cy="668337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27660" name="Rectangle 30"/>
          <p:cNvSpPr>
            <a:spLocks noChangeArrowheads="1"/>
          </p:cNvSpPr>
          <p:nvPr/>
        </p:nvSpPr>
        <p:spPr bwMode="auto">
          <a:xfrm>
            <a:off x="5908675" y="3062288"/>
            <a:ext cx="246063" cy="690562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cxnSp>
        <p:nvCxnSpPr>
          <p:cNvPr id="27661" name="Straight Arrow Connector 31"/>
          <p:cNvCxnSpPr>
            <a:cxnSpLocks noChangeShapeType="1"/>
          </p:cNvCxnSpPr>
          <p:nvPr/>
        </p:nvCxnSpPr>
        <p:spPr bwMode="auto">
          <a:xfrm>
            <a:off x="6161088" y="2527300"/>
            <a:ext cx="1065212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7662" name="TextBox 33"/>
          <p:cNvSpPr txBox="1">
            <a:spLocks noChangeArrowheads="1"/>
          </p:cNvSpPr>
          <p:nvPr/>
        </p:nvSpPr>
        <p:spPr bwMode="auto">
          <a:xfrm>
            <a:off x="6284913" y="2171700"/>
            <a:ext cx="919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mReq</a:t>
            </a:r>
          </a:p>
        </p:txBody>
      </p:sp>
      <p:cxnSp>
        <p:nvCxnSpPr>
          <p:cNvPr id="27663" name="Straight Arrow Connector 35"/>
          <p:cNvCxnSpPr>
            <a:cxnSpLocks noChangeShapeType="1"/>
          </p:cNvCxnSpPr>
          <p:nvPr/>
        </p:nvCxnSpPr>
        <p:spPr bwMode="auto">
          <a:xfrm>
            <a:off x="6157913" y="3463925"/>
            <a:ext cx="1065212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</p:spPr>
      </p:cxnSp>
      <p:sp>
        <p:nvSpPr>
          <p:cNvPr id="27664" name="TextBox 37"/>
          <p:cNvSpPr txBox="1">
            <a:spLocks noChangeArrowheads="1"/>
          </p:cNvSpPr>
          <p:nvPr/>
        </p:nvSpPr>
        <p:spPr bwMode="auto">
          <a:xfrm>
            <a:off x="6281738" y="3108325"/>
            <a:ext cx="1052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mResp</a:t>
            </a:r>
          </a:p>
        </p:txBody>
      </p:sp>
      <p:sp>
        <p:nvSpPr>
          <p:cNvPr id="27665" name="TextBox 39"/>
          <p:cNvSpPr txBox="1">
            <a:spLocks noChangeArrowheads="1"/>
          </p:cNvSpPr>
          <p:nvPr/>
        </p:nvSpPr>
        <p:spPr bwMode="auto">
          <a:xfrm>
            <a:off x="573088" y="2565400"/>
            <a:ext cx="141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Processor</a:t>
            </a:r>
          </a:p>
        </p:txBody>
      </p:sp>
      <p:sp>
        <p:nvSpPr>
          <p:cNvPr id="27666" name="TextBox 40"/>
          <p:cNvSpPr txBox="1">
            <a:spLocks noChangeArrowheads="1"/>
          </p:cNvSpPr>
          <p:nvPr/>
        </p:nvSpPr>
        <p:spPr bwMode="auto">
          <a:xfrm>
            <a:off x="7929563" y="2606675"/>
            <a:ext cx="950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DRAM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97250" y="3262313"/>
            <a:ext cx="723900" cy="376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 err="1">
                <a:solidFill>
                  <a:schemeClr val="accent3"/>
                </a:solidFill>
                <a:latin typeface="Verdana" pitchFamily="-96" charset="0"/>
              </a:rPr>
              <a:t>hitQ</a:t>
            </a:r>
            <a:endParaRPr lang="en-US" dirty="0">
              <a:solidFill>
                <a:schemeClr val="accent3"/>
              </a:solidFill>
              <a:latin typeface="Verdana" pitchFamily="-9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78375" y="2295525"/>
            <a:ext cx="1127125" cy="376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 err="1">
                <a:solidFill>
                  <a:schemeClr val="accent3"/>
                </a:solidFill>
                <a:latin typeface="Verdana" pitchFamily="-96" charset="0"/>
              </a:rPr>
              <a:t>mReqQ</a:t>
            </a:r>
            <a:endParaRPr lang="en-US" dirty="0">
              <a:solidFill>
                <a:schemeClr val="accent3"/>
              </a:solidFill>
              <a:latin typeface="Verdana" pitchFamily="-9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200" y="3252788"/>
            <a:ext cx="1258888" cy="376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 err="1">
                <a:solidFill>
                  <a:schemeClr val="accent3"/>
                </a:solidFill>
                <a:latin typeface="Verdana" pitchFamily="-96" charset="0"/>
              </a:rPr>
              <a:t>mRespQ</a:t>
            </a:r>
            <a:endParaRPr lang="en-US" dirty="0">
              <a:solidFill>
                <a:schemeClr val="accent3"/>
              </a:solidFill>
              <a:latin typeface="Verdana" pitchFamily="-9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40113" y="2465388"/>
            <a:ext cx="1260475" cy="376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 err="1">
                <a:solidFill>
                  <a:schemeClr val="accent3"/>
                </a:solidFill>
                <a:latin typeface="Verdana" pitchFamily="-96" charset="0"/>
              </a:rPr>
              <a:t>missReq</a:t>
            </a:r>
            <a:endParaRPr lang="en-US" dirty="0">
              <a:solidFill>
                <a:schemeClr val="accent3"/>
              </a:solidFill>
              <a:latin typeface="Verdana" pitchFamily="-96" charset="0"/>
            </a:endParaRPr>
          </a:p>
        </p:txBody>
      </p:sp>
      <p:sp>
        <p:nvSpPr>
          <p:cNvPr id="27671" name="Date Placeholder 3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27672" name="Slide Number Placeholder 3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18BA968B-BDD3-48AF-BBF4-50D6FC27F99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7673" name="Footer Placeholder 3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  <p:sp>
        <p:nvSpPr>
          <p:cNvPr id="27674" name="Rectangle 9"/>
          <p:cNvSpPr>
            <a:spLocks noChangeArrowheads="1"/>
          </p:cNvSpPr>
          <p:nvPr/>
        </p:nvSpPr>
        <p:spPr bwMode="auto">
          <a:xfrm>
            <a:off x="3149600" y="3554413"/>
            <a:ext cx="246063" cy="341312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27675" name="TextBox 27"/>
          <p:cNvSpPr txBox="1">
            <a:spLocks noChangeArrowheads="1"/>
          </p:cNvSpPr>
          <p:nvPr/>
        </p:nvSpPr>
        <p:spPr bwMode="auto">
          <a:xfrm>
            <a:off x="1920875" y="3400425"/>
            <a:ext cx="1249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respDeq</a:t>
            </a:r>
          </a:p>
        </p:txBody>
      </p:sp>
      <p:cxnSp>
        <p:nvCxnSpPr>
          <p:cNvPr id="27676" name="Straight Arrow Connector 17"/>
          <p:cNvCxnSpPr>
            <a:cxnSpLocks noChangeShapeType="1"/>
          </p:cNvCxnSpPr>
          <p:nvPr/>
        </p:nvCxnSpPr>
        <p:spPr bwMode="auto">
          <a:xfrm>
            <a:off x="2087563" y="3770313"/>
            <a:ext cx="1063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Direct mapped caches</a:t>
            </a:r>
          </a:p>
        </p:txBody>
      </p:sp>
      <p:sp>
        <p:nvSpPr>
          <p:cNvPr id="28674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2867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7E206953-8267-4D77-B01F-279A4490E2F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8676" name="Footer Placeholder 8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Blocking Cache</a:t>
            </a:r>
            <a:br>
              <a:rPr lang="en-US" sz="4000" smtClean="0"/>
            </a:br>
            <a:r>
              <a:rPr lang="en-US" sz="4000" smtClean="0"/>
              <a:t>code structure</a:t>
            </a:r>
          </a:p>
        </p:txBody>
      </p:sp>
      <p:sp>
        <p:nvSpPr>
          <p:cNvPr id="29698" name="TextBox 6"/>
          <p:cNvSpPr txBox="1">
            <a:spLocks noChangeArrowheads="1"/>
          </p:cNvSpPr>
          <p:nvPr/>
        </p:nvSpPr>
        <p:spPr bwMode="auto">
          <a:xfrm>
            <a:off x="600075" y="1528763"/>
            <a:ext cx="82296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>
                <a:latin typeface="Courier New" pitchFamily="49" charset="0"/>
                <a:cs typeface="Courier New" pitchFamily="49" charset="0"/>
              </a:rPr>
              <a:t> mkCache(Cache);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 ---state declarations;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Vector#(Rows, Reg#(Bool))    vArray &lt;- 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		replicateM(mkReg(False));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/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rule </a:t>
            </a:r>
            <a:r>
              <a:rPr lang="en-US">
                <a:latin typeface="Courier New" pitchFamily="49" charset="0"/>
                <a:cs typeface="Courier New" pitchFamily="49" charset="0"/>
              </a:rPr>
              <a:t>doMiss …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endrule;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method Action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req(MemReq r) …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endmethod;</a:t>
            </a: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    method </a:t>
            </a:r>
            <a:r>
              <a:rPr lang="en-US">
                <a:latin typeface="Courier New" pitchFamily="49" charset="0"/>
                <a:cs typeface="Courier New" pitchFamily="49" charset="0"/>
              </a:rPr>
              <a:t>MemResp resp …      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endmethod;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    method Action</a:t>
            </a:r>
            <a:r>
              <a:rPr lang="en-US">
                <a:latin typeface="Courier New" pitchFamily="49" charset="0"/>
                <a:cs typeface="Courier New" pitchFamily="49" charset="0"/>
              </a:rPr>
              <a:t> respDeq …    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endmethod;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    method ActionValue</a:t>
            </a:r>
            <a:r>
              <a:rPr lang="en-US">
                <a:latin typeface="Courier New" pitchFamily="49" charset="0"/>
                <a:cs typeface="Courier New" pitchFamily="49" charset="0"/>
              </a:rPr>
              <a:t>#(MemReq) memReq …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endmethod;</a:t>
            </a:r>
            <a:r>
              <a:rPr lang="en-US">
                <a:latin typeface="Courier New" pitchFamily="49" charset="0"/>
                <a:cs typeface="Courier New" pitchFamily="49" charset="0"/>
              </a:rPr>
              <a:t/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method Action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memResp(MemResp r) …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endmethod;</a:t>
            </a:r>
            <a:r>
              <a:rPr lang="en-US">
                <a:latin typeface="Courier New" pitchFamily="49" charset="0"/>
                <a:cs typeface="Courier New" pitchFamily="49" charset="0"/>
              </a:rPr>
              <a:t/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endmodule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9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2970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C1AF5037-279A-4ACA-9822-9D7D7FCC384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9701" name="Footer Placeholder 8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Blocking Cache 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memory-side methods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7063" y="1541463"/>
            <a:ext cx="5670550" cy="32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method ActionValue</a:t>
            </a:r>
            <a:r>
              <a:rPr lang="en-US">
                <a:latin typeface="Courier New" pitchFamily="49" charset="0"/>
                <a:cs typeface="Courier New" pitchFamily="49" charset="0"/>
              </a:rPr>
              <a:t>#(MemReq) mReqDeq;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mReqQ.deq;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>
                <a:latin typeface="Courier New" pitchFamily="49" charset="0"/>
                <a:cs typeface="Courier New" pitchFamily="49" charset="0"/>
              </a:rPr>
              <a:t> mReqQ.first;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endmethod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/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method Action</a:t>
            </a:r>
            <a:r>
              <a:rPr lang="en-US">
                <a:latin typeface="Courier New" pitchFamily="49" charset="0"/>
                <a:cs typeface="Courier New" pitchFamily="49" charset="0"/>
              </a:rPr>
              <a:t> memResp(MemResp r);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mRespQ.enq(r);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endmethod</a:t>
            </a:r>
            <a:r>
              <a:rPr lang="en-US">
                <a:latin typeface="Courier New" pitchFamily="49" charset="0"/>
                <a:cs typeface="Courier New" pitchFamily="49" charset="0"/>
              </a:rPr>
              <a:t/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/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1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3277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B18859C3-7A08-4867-9FD4-4F8481EC91F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2773" name="Footer Placeholder 9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Multistage Pipeline</a:t>
            </a:r>
            <a:endParaRPr lang="en-US" sz="2800" dirty="0" smtClean="0"/>
          </a:p>
        </p:txBody>
      </p:sp>
      <p:sp>
        <p:nvSpPr>
          <p:cNvPr id="66564" name="Rectangle 17"/>
          <p:cNvSpPr>
            <a:spLocks noChangeArrowheads="1"/>
          </p:cNvSpPr>
          <p:nvPr/>
        </p:nvSpPr>
        <p:spPr bwMode="auto">
          <a:xfrm>
            <a:off x="896938" y="3344863"/>
            <a:ext cx="452437" cy="94456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PC</a:t>
            </a:r>
          </a:p>
        </p:txBody>
      </p:sp>
      <p:sp>
        <p:nvSpPr>
          <p:cNvPr id="66565" name="Rectangle 17"/>
          <p:cNvSpPr>
            <a:spLocks noChangeArrowheads="1"/>
          </p:cNvSpPr>
          <p:nvPr/>
        </p:nvSpPr>
        <p:spPr bwMode="auto">
          <a:xfrm>
            <a:off x="1360488" y="4879975"/>
            <a:ext cx="1101725" cy="94456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Inst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Memory</a:t>
            </a:r>
          </a:p>
        </p:txBody>
      </p:sp>
      <p:sp>
        <p:nvSpPr>
          <p:cNvPr id="10244" name="Rectangle 17"/>
          <p:cNvSpPr>
            <a:spLocks noChangeArrowheads="1"/>
          </p:cNvSpPr>
          <p:nvPr/>
        </p:nvSpPr>
        <p:spPr bwMode="auto">
          <a:xfrm>
            <a:off x="3462338" y="3354388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Decode</a:t>
            </a:r>
          </a:p>
        </p:txBody>
      </p:sp>
      <p:sp>
        <p:nvSpPr>
          <p:cNvPr id="66567" name="Rectangle 17"/>
          <p:cNvSpPr>
            <a:spLocks noChangeArrowheads="1"/>
          </p:cNvSpPr>
          <p:nvPr/>
        </p:nvSpPr>
        <p:spPr bwMode="auto">
          <a:xfrm>
            <a:off x="4589463" y="2027238"/>
            <a:ext cx="3217862" cy="711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Register File</a:t>
            </a:r>
          </a:p>
        </p:txBody>
      </p:sp>
      <p:sp>
        <p:nvSpPr>
          <p:cNvPr id="10246" name="Rectangle 17"/>
          <p:cNvSpPr>
            <a:spLocks noChangeArrowheads="1"/>
          </p:cNvSpPr>
          <p:nvPr/>
        </p:nvSpPr>
        <p:spPr bwMode="auto">
          <a:xfrm>
            <a:off x="5600700" y="3348038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Execute</a:t>
            </a:r>
          </a:p>
        </p:txBody>
      </p:sp>
      <p:sp>
        <p:nvSpPr>
          <p:cNvPr id="66569" name="Rectangle 17"/>
          <p:cNvSpPr>
            <a:spLocks noChangeArrowheads="1"/>
          </p:cNvSpPr>
          <p:nvPr/>
        </p:nvSpPr>
        <p:spPr bwMode="auto">
          <a:xfrm>
            <a:off x="6454775" y="4851400"/>
            <a:ext cx="1101725" cy="94456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Data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Memory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5287963" y="4122738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4573588" y="3910013"/>
            <a:ext cx="10239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>
            <a:off x="5303838" y="35179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Line 8"/>
          <p:cNvSpPr>
            <a:spLocks noChangeShapeType="1"/>
          </p:cNvSpPr>
          <p:nvPr/>
        </p:nvSpPr>
        <p:spPr bwMode="auto">
          <a:xfrm>
            <a:off x="5145088" y="370363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 flipV="1">
            <a:off x="5313363" y="2722563"/>
            <a:ext cx="0" cy="796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5"/>
          <p:cNvSpPr>
            <a:spLocks noChangeShapeType="1"/>
          </p:cNvSpPr>
          <p:nvPr/>
        </p:nvSpPr>
        <p:spPr bwMode="auto">
          <a:xfrm flipV="1">
            <a:off x="5154613" y="2741613"/>
            <a:ext cx="0" cy="950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8"/>
          <p:cNvSpPr>
            <a:spLocks noChangeShapeType="1"/>
          </p:cNvSpPr>
          <p:nvPr/>
        </p:nvSpPr>
        <p:spPr bwMode="auto">
          <a:xfrm rot="5400000">
            <a:off x="1173162" y="4457701"/>
            <a:ext cx="841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7"/>
          <p:cNvSpPr>
            <a:spLocks noChangeShapeType="1"/>
          </p:cNvSpPr>
          <p:nvPr/>
        </p:nvSpPr>
        <p:spPr bwMode="auto">
          <a:xfrm rot="16200000" flipV="1">
            <a:off x="1922463" y="3470275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Line 8"/>
          <p:cNvSpPr>
            <a:spLocks noChangeShapeType="1"/>
          </p:cNvSpPr>
          <p:nvPr/>
        </p:nvSpPr>
        <p:spPr bwMode="auto">
          <a:xfrm rot="5400000">
            <a:off x="1913732" y="4541044"/>
            <a:ext cx="658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rot="16200000" flipV="1">
            <a:off x="2367757" y="4093368"/>
            <a:ext cx="0" cy="246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691313" y="4132263"/>
            <a:ext cx="247650" cy="712787"/>
            <a:chOff x="1707" y="2541"/>
            <a:chExt cx="156" cy="530"/>
          </a:xfrm>
        </p:grpSpPr>
        <p:sp>
          <p:nvSpPr>
            <p:cNvPr id="10313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4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9" name="Line 23"/>
          <p:cNvSpPr>
            <a:spLocks noChangeShapeType="1"/>
          </p:cNvSpPr>
          <p:nvPr/>
        </p:nvSpPr>
        <p:spPr bwMode="auto">
          <a:xfrm rot="16200000" flipV="1">
            <a:off x="4174332" y="3337718"/>
            <a:ext cx="0" cy="2239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24"/>
          <p:cNvSpPr>
            <a:spLocks noChangeShapeType="1"/>
          </p:cNvSpPr>
          <p:nvPr/>
        </p:nvSpPr>
        <p:spPr bwMode="auto">
          <a:xfrm flipV="1">
            <a:off x="5291138" y="4119563"/>
            <a:ext cx="0" cy="338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Line 8"/>
          <p:cNvSpPr>
            <a:spLocks noChangeShapeType="1"/>
          </p:cNvSpPr>
          <p:nvPr/>
        </p:nvSpPr>
        <p:spPr bwMode="auto">
          <a:xfrm flipH="1">
            <a:off x="4559300" y="3514725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8"/>
          <p:cNvSpPr>
            <a:spLocks noChangeShapeType="1"/>
          </p:cNvSpPr>
          <p:nvPr/>
        </p:nvSpPr>
        <p:spPr bwMode="auto">
          <a:xfrm flipH="1">
            <a:off x="4552950" y="370046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Line 27"/>
          <p:cNvSpPr>
            <a:spLocks noChangeShapeType="1"/>
          </p:cNvSpPr>
          <p:nvPr/>
        </p:nvSpPr>
        <p:spPr bwMode="auto">
          <a:xfrm flipH="1" flipV="1">
            <a:off x="4841875" y="2741613"/>
            <a:ext cx="0" cy="77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Line 28"/>
          <p:cNvSpPr>
            <a:spLocks noChangeShapeType="1"/>
          </p:cNvSpPr>
          <p:nvPr/>
        </p:nvSpPr>
        <p:spPr bwMode="auto">
          <a:xfrm flipH="1" flipV="1">
            <a:off x="5000625" y="2738438"/>
            <a:ext cx="0" cy="950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AutoShape 10"/>
          <p:cNvSpPr>
            <a:spLocks noChangeArrowheads="1"/>
          </p:cNvSpPr>
          <p:nvPr/>
        </p:nvSpPr>
        <p:spPr bwMode="auto">
          <a:xfrm rot="16200000" flipH="1">
            <a:off x="7160419" y="3917157"/>
            <a:ext cx="560387" cy="241300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0266" name="Line 31"/>
          <p:cNvSpPr>
            <a:spLocks noChangeShapeType="1"/>
          </p:cNvSpPr>
          <p:nvPr/>
        </p:nvSpPr>
        <p:spPr bwMode="auto">
          <a:xfrm flipH="1" flipV="1">
            <a:off x="7580313" y="2735263"/>
            <a:ext cx="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Line 8"/>
          <p:cNvSpPr>
            <a:spLocks noChangeShapeType="1"/>
          </p:cNvSpPr>
          <p:nvPr/>
        </p:nvSpPr>
        <p:spPr bwMode="auto">
          <a:xfrm flipH="1">
            <a:off x="6705600" y="3668713"/>
            <a:ext cx="1096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Line 33"/>
          <p:cNvSpPr>
            <a:spLocks noChangeShapeType="1"/>
          </p:cNvSpPr>
          <p:nvPr/>
        </p:nvSpPr>
        <p:spPr bwMode="auto">
          <a:xfrm flipH="1" flipV="1">
            <a:off x="7399338" y="2744788"/>
            <a:ext cx="0" cy="43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Line 8"/>
          <p:cNvSpPr>
            <a:spLocks noChangeShapeType="1"/>
          </p:cNvSpPr>
          <p:nvPr/>
        </p:nvSpPr>
        <p:spPr bwMode="auto">
          <a:xfrm flipH="1">
            <a:off x="6692900" y="3917950"/>
            <a:ext cx="6397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0" name="AutoShape 10"/>
          <p:cNvSpPr>
            <a:spLocks noChangeArrowheads="1"/>
          </p:cNvSpPr>
          <p:nvPr/>
        </p:nvSpPr>
        <p:spPr bwMode="auto">
          <a:xfrm rot="-5400000" flipH="1" flipV="1">
            <a:off x="1372394" y="3461544"/>
            <a:ext cx="5619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0271" name="Oval 37"/>
          <p:cNvSpPr>
            <a:spLocks noChangeArrowheads="1"/>
          </p:cNvSpPr>
          <p:nvPr/>
        </p:nvSpPr>
        <p:spPr bwMode="auto">
          <a:xfrm>
            <a:off x="1941513" y="3576638"/>
            <a:ext cx="287337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+4</a:t>
            </a:r>
          </a:p>
        </p:txBody>
      </p:sp>
      <p:sp>
        <p:nvSpPr>
          <p:cNvPr id="10272" name="Line 8"/>
          <p:cNvSpPr>
            <a:spLocks noChangeShapeType="1"/>
          </p:cNvSpPr>
          <p:nvPr/>
        </p:nvSpPr>
        <p:spPr bwMode="auto">
          <a:xfrm rot="16200000" flipV="1">
            <a:off x="1978819" y="3956844"/>
            <a:ext cx="201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3" name="Line 40"/>
          <p:cNvSpPr>
            <a:spLocks noChangeShapeType="1"/>
          </p:cNvSpPr>
          <p:nvPr/>
        </p:nvSpPr>
        <p:spPr bwMode="auto">
          <a:xfrm rot="16200000" flipH="1">
            <a:off x="1443832" y="3474243"/>
            <a:ext cx="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4" name="Line 41"/>
          <p:cNvSpPr>
            <a:spLocks noChangeShapeType="1"/>
          </p:cNvSpPr>
          <p:nvPr/>
        </p:nvSpPr>
        <p:spPr bwMode="auto">
          <a:xfrm rot="16200000" flipH="1">
            <a:off x="1850232" y="3636168"/>
            <a:ext cx="0" cy="182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5" name="Line 8"/>
          <p:cNvSpPr>
            <a:spLocks noChangeShapeType="1"/>
          </p:cNvSpPr>
          <p:nvPr/>
        </p:nvSpPr>
        <p:spPr bwMode="auto">
          <a:xfrm flipH="1">
            <a:off x="6699250" y="3516313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6" name="Line 43"/>
          <p:cNvSpPr>
            <a:spLocks noChangeShapeType="1"/>
          </p:cNvSpPr>
          <p:nvPr/>
        </p:nvSpPr>
        <p:spPr bwMode="auto">
          <a:xfrm flipH="1" flipV="1">
            <a:off x="6981825" y="2965450"/>
            <a:ext cx="0" cy="557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7" name="Line 44"/>
          <p:cNvSpPr>
            <a:spLocks noChangeShapeType="1"/>
          </p:cNvSpPr>
          <p:nvPr/>
        </p:nvSpPr>
        <p:spPr bwMode="auto">
          <a:xfrm rot="16200000" flipV="1">
            <a:off x="4469607" y="464343"/>
            <a:ext cx="0" cy="5027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8" name="Line 45"/>
          <p:cNvSpPr>
            <a:spLocks noChangeShapeType="1"/>
          </p:cNvSpPr>
          <p:nvPr/>
        </p:nvSpPr>
        <p:spPr bwMode="auto">
          <a:xfrm rot="16200000" flipH="1">
            <a:off x="1858169" y="3366294"/>
            <a:ext cx="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9" name="Line 46"/>
          <p:cNvSpPr>
            <a:spLocks noChangeShapeType="1"/>
          </p:cNvSpPr>
          <p:nvPr/>
        </p:nvSpPr>
        <p:spPr bwMode="auto">
          <a:xfrm flipH="1" flipV="1">
            <a:off x="1955800" y="3165475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6606" name="Rectangle 17"/>
          <p:cNvSpPr>
            <a:spLocks noChangeArrowheads="1"/>
          </p:cNvSpPr>
          <p:nvPr/>
        </p:nvSpPr>
        <p:spPr bwMode="auto">
          <a:xfrm>
            <a:off x="2493963" y="3363913"/>
            <a:ext cx="452437" cy="9334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Verdana" pitchFamily="-96" charset="0"/>
              </a:rPr>
              <a:t>f2d</a:t>
            </a:r>
            <a:endParaRPr lang="en-US" sz="1600" dirty="0">
              <a:solidFill>
                <a:srgbClr val="FF0000"/>
              </a:solidFill>
              <a:latin typeface="Verdana" pitchFamily="-96" charset="0"/>
            </a:endParaRPr>
          </a:p>
        </p:txBody>
      </p:sp>
      <p:sp>
        <p:nvSpPr>
          <p:cNvPr id="10281" name="Line 8"/>
          <p:cNvSpPr>
            <a:spLocks noChangeShapeType="1"/>
          </p:cNvSpPr>
          <p:nvPr/>
        </p:nvSpPr>
        <p:spPr bwMode="auto">
          <a:xfrm flipH="1">
            <a:off x="2943225" y="4121150"/>
            <a:ext cx="128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82" name="Line 49"/>
          <p:cNvSpPr>
            <a:spLocks noChangeShapeType="1"/>
          </p:cNvSpPr>
          <p:nvPr/>
        </p:nvSpPr>
        <p:spPr bwMode="auto">
          <a:xfrm flipH="1" flipV="1">
            <a:off x="3062288" y="4117975"/>
            <a:ext cx="0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3" name="Line 8"/>
          <p:cNvSpPr>
            <a:spLocks noChangeShapeType="1"/>
          </p:cNvSpPr>
          <p:nvPr/>
        </p:nvSpPr>
        <p:spPr bwMode="auto">
          <a:xfrm>
            <a:off x="2947988" y="3917950"/>
            <a:ext cx="511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84" name="AutoShape 52"/>
          <p:cNvSpPr>
            <a:spLocks noChangeArrowheads="1"/>
          </p:cNvSpPr>
          <p:nvPr/>
        </p:nvSpPr>
        <p:spPr bwMode="auto">
          <a:xfrm>
            <a:off x="990600" y="4122738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10285" name="AutoShape 53"/>
          <p:cNvSpPr>
            <a:spLocks noChangeArrowheads="1"/>
          </p:cNvSpPr>
          <p:nvPr/>
        </p:nvSpPr>
        <p:spPr bwMode="auto">
          <a:xfrm>
            <a:off x="2600325" y="4127500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66612" name="Rectangle 17"/>
          <p:cNvSpPr>
            <a:spLocks noChangeArrowheads="1"/>
          </p:cNvSpPr>
          <p:nvPr/>
        </p:nvSpPr>
        <p:spPr bwMode="auto">
          <a:xfrm>
            <a:off x="901700" y="2039938"/>
            <a:ext cx="452438" cy="94456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000">
                <a:solidFill>
                  <a:srgbClr val="FF0000"/>
                </a:solidFill>
                <a:latin typeface="Verdana" pitchFamily="-96" charset="0"/>
              </a:rPr>
              <a:t>Epoch</a:t>
            </a:r>
          </a:p>
        </p:txBody>
      </p:sp>
      <p:sp>
        <p:nvSpPr>
          <p:cNvPr id="10287" name="AutoShape 52"/>
          <p:cNvSpPr>
            <a:spLocks noChangeArrowheads="1"/>
          </p:cNvSpPr>
          <p:nvPr/>
        </p:nvSpPr>
        <p:spPr bwMode="auto">
          <a:xfrm>
            <a:off x="995363" y="2817813"/>
            <a:ext cx="255587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10288" name="Line 8"/>
          <p:cNvSpPr>
            <a:spLocks noChangeShapeType="1"/>
          </p:cNvSpPr>
          <p:nvPr/>
        </p:nvSpPr>
        <p:spPr bwMode="auto">
          <a:xfrm rot="16200000" flipH="1">
            <a:off x="2031206" y="2818607"/>
            <a:ext cx="11287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89" name="Line 22"/>
          <p:cNvSpPr>
            <a:spLocks noChangeShapeType="1"/>
          </p:cNvSpPr>
          <p:nvPr/>
        </p:nvSpPr>
        <p:spPr bwMode="auto">
          <a:xfrm rot="5400000" flipH="1" flipV="1">
            <a:off x="1966119" y="1629569"/>
            <a:ext cx="0" cy="1262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5400000" flipH="1">
            <a:off x="1460500" y="2673350"/>
            <a:ext cx="395288" cy="598488"/>
            <a:chOff x="1707" y="2541"/>
            <a:chExt cx="156" cy="530"/>
          </a:xfrm>
        </p:grpSpPr>
        <p:sp>
          <p:nvSpPr>
            <p:cNvPr id="10311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20" name="Rectangle 17"/>
          <p:cNvSpPr>
            <a:spLocks noChangeArrowheads="1"/>
          </p:cNvSpPr>
          <p:nvPr/>
        </p:nvSpPr>
        <p:spPr bwMode="auto">
          <a:xfrm>
            <a:off x="7807325" y="3357563"/>
            <a:ext cx="452438" cy="9334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Verdana" pitchFamily="-96" charset="0"/>
              </a:rPr>
              <a:t>m2w</a:t>
            </a:r>
            <a:endParaRPr lang="en-US" sz="1600" dirty="0">
              <a:solidFill>
                <a:srgbClr val="FF0000"/>
              </a:solidFill>
              <a:latin typeface="Verdana" pitchFamily="-96" charset="0"/>
            </a:endParaRPr>
          </a:p>
        </p:txBody>
      </p:sp>
      <p:sp>
        <p:nvSpPr>
          <p:cNvPr id="10292" name="AutoShape 53"/>
          <p:cNvSpPr>
            <a:spLocks noChangeArrowheads="1"/>
          </p:cNvSpPr>
          <p:nvPr/>
        </p:nvSpPr>
        <p:spPr bwMode="auto">
          <a:xfrm>
            <a:off x="7913688" y="4121150"/>
            <a:ext cx="255587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7088188" y="4138613"/>
            <a:ext cx="247650" cy="703262"/>
            <a:chOff x="4339" y="2520"/>
            <a:chExt cx="156" cy="530"/>
          </a:xfrm>
        </p:grpSpPr>
        <p:sp>
          <p:nvSpPr>
            <p:cNvPr id="10309" name="Line 8"/>
            <p:cNvSpPr>
              <a:spLocks noChangeShapeType="1"/>
            </p:cNvSpPr>
            <p:nvPr/>
          </p:nvSpPr>
          <p:spPr bwMode="auto">
            <a:xfrm rot="5400000">
              <a:off x="4074" y="2785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22"/>
            <p:cNvSpPr>
              <a:spLocks noChangeShapeType="1"/>
            </p:cNvSpPr>
            <p:nvPr/>
          </p:nvSpPr>
          <p:spPr bwMode="auto">
            <a:xfrm rot="16200000" flipV="1">
              <a:off x="4418" y="2445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4" name="Line 22"/>
          <p:cNvSpPr>
            <a:spLocks noChangeShapeType="1"/>
          </p:cNvSpPr>
          <p:nvPr/>
        </p:nvSpPr>
        <p:spPr bwMode="auto">
          <a:xfrm rot="16200000" flipV="1">
            <a:off x="7676357" y="3901281"/>
            <a:ext cx="0" cy="246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5" name="Line 8"/>
          <p:cNvSpPr>
            <a:spLocks noChangeShapeType="1"/>
          </p:cNvSpPr>
          <p:nvPr/>
        </p:nvSpPr>
        <p:spPr bwMode="auto">
          <a:xfrm flipH="1">
            <a:off x="8255000" y="3605213"/>
            <a:ext cx="146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96" name="Line 43"/>
          <p:cNvSpPr>
            <a:spLocks noChangeShapeType="1"/>
          </p:cNvSpPr>
          <p:nvPr/>
        </p:nvSpPr>
        <p:spPr bwMode="auto">
          <a:xfrm flipH="1" flipV="1">
            <a:off x="8396288" y="3176588"/>
            <a:ext cx="0" cy="430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97" name="Line 44"/>
          <p:cNvSpPr>
            <a:spLocks noChangeShapeType="1"/>
          </p:cNvSpPr>
          <p:nvPr/>
        </p:nvSpPr>
        <p:spPr bwMode="auto">
          <a:xfrm rot="16200000" flipV="1">
            <a:off x="5628482" y="419894"/>
            <a:ext cx="0" cy="5538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8" name="Line 8"/>
          <p:cNvSpPr>
            <a:spLocks noChangeShapeType="1"/>
          </p:cNvSpPr>
          <p:nvPr/>
        </p:nvSpPr>
        <p:spPr bwMode="auto">
          <a:xfrm flipH="1">
            <a:off x="8261350" y="4089400"/>
            <a:ext cx="255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99" name="Line 43"/>
          <p:cNvSpPr>
            <a:spLocks noChangeShapeType="1"/>
          </p:cNvSpPr>
          <p:nvPr/>
        </p:nvSpPr>
        <p:spPr bwMode="auto">
          <a:xfrm flipH="1" flipV="1">
            <a:off x="8520113" y="3016250"/>
            <a:ext cx="0" cy="1077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300" name="Line 44"/>
          <p:cNvSpPr>
            <a:spLocks noChangeShapeType="1"/>
          </p:cNvSpPr>
          <p:nvPr/>
        </p:nvSpPr>
        <p:spPr bwMode="auto">
          <a:xfrm rot="16200000" flipV="1">
            <a:off x="8054182" y="2550318"/>
            <a:ext cx="0" cy="950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1" name="Line 8"/>
          <p:cNvSpPr>
            <a:spLocks noChangeShapeType="1"/>
          </p:cNvSpPr>
          <p:nvPr/>
        </p:nvSpPr>
        <p:spPr bwMode="auto">
          <a:xfrm rot="16200000" flipH="1">
            <a:off x="2763044" y="3280569"/>
            <a:ext cx="192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302" name="Oval 79"/>
          <p:cNvSpPr>
            <a:spLocks noChangeArrowheads="1"/>
          </p:cNvSpPr>
          <p:nvPr/>
        </p:nvSpPr>
        <p:spPr bwMode="auto">
          <a:xfrm>
            <a:off x="3763963" y="3051175"/>
            <a:ext cx="647700" cy="25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stall?</a:t>
            </a:r>
          </a:p>
        </p:txBody>
      </p:sp>
      <p:sp>
        <p:nvSpPr>
          <p:cNvPr id="73" name="Freeform 72"/>
          <p:cNvSpPr>
            <a:spLocks noChangeArrowheads="1"/>
          </p:cNvSpPr>
          <p:nvPr/>
        </p:nvSpPr>
        <p:spPr bwMode="auto">
          <a:xfrm>
            <a:off x="420688" y="4408488"/>
            <a:ext cx="2717800" cy="2074862"/>
          </a:xfrm>
          <a:custGeom>
            <a:avLst/>
            <a:gdLst>
              <a:gd name="T0" fmla="*/ 1189381 w 2718844"/>
              <a:gd name="T1" fmla="*/ 2075264 h 2074460"/>
              <a:gd name="T2" fmla="*/ 1093920 w 2718844"/>
              <a:gd name="T3" fmla="*/ 2047958 h 2074460"/>
              <a:gd name="T4" fmla="*/ 739351 w 2718844"/>
              <a:gd name="T5" fmla="*/ 1802202 h 2074460"/>
              <a:gd name="T6" fmla="*/ 589341 w 2718844"/>
              <a:gd name="T7" fmla="*/ 1652019 h 2074460"/>
              <a:gd name="T8" fmla="*/ 480241 w 2718844"/>
              <a:gd name="T9" fmla="*/ 1542795 h 2074460"/>
              <a:gd name="T10" fmla="*/ 316594 w 2718844"/>
              <a:gd name="T11" fmla="*/ 1310693 h 2074460"/>
              <a:gd name="T12" fmla="*/ 262045 w 2718844"/>
              <a:gd name="T13" fmla="*/ 1201469 h 2074460"/>
              <a:gd name="T14" fmla="*/ 180222 w 2718844"/>
              <a:gd name="T15" fmla="*/ 1078591 h 2074460"/>
              <a:gd name="T16" fmla="*/ 125673 w 2718844"/>
              <a:gd name="T17" fmla="*/ 942061 h 2074460"/>
              <a:gd name="T18" fmla="*/ 71124 w 2718844"/>
              <a:gd name="T19" fmla="*/ 846489 h 2074460"/>
              <a:gd name="T20" fmla="*/ 2938 w 2718844"/>
              <a:gd name="T21" fmla="*/ 423244 h 2074460"/>
              <a:gd name="T22" fmla="*/ 16575 w 2718844"/>
              <a:gd name="T23" fmla="*/ 232102 h 2074460"/>
              <a:gd name="T24" fmla="*/ 43849 w 2718844"/>
              <a:gd name="T25" fmla="*/ 109224 h 2074460"/>
              <a:gd name="T26" fmla="*/ 71124 w 2718844"/>
              <a:gd name="T27" fmla="*/ 68265 h 2074460"/>
              <a:gd name="T28" fmla="*/ 84760 w 2718844"/>
              <a:gd name="T29" fmla="*/ 27305 h 2074460"/>
              <a:gd name="T30" fmla="*/ 166585 w 2718844"/>
              <a:gd name="T31" fmla="*/ 0 h 2074460"/>
              <a:gd name="T32" fmla="*/ 534792 w 2718844"/>
              <a:gd name="T33" fmla="*/ 27305 h 2074460"/>
              <a:gd name="T34" fmla="*/ 671164 w 2718844"/>
              <a:gd name="T35" fmla="*/ 40959 h 2074460"/>
              <a:gd name="T36" fmla="*/ 916636 w 2718844"/>
              <a:gd name="T37" fmla="*/ 68265 h 2074460"/>
              <a:gd name="T38" fmla="*/ 1489402 w 2718844"/>
              <a:gd name="T39" fmla="*/ 81918 h 2074460"/>
              <a:gd name="T40" fmla="*/ 1639411 w 2718844"/>
              <a:gd name="T41" fmla="*/ 122878 h 2074460"/>
              <a:gd name="T42" fmla="*/ 1707598 w 2718844"/>
              <a:gd name="T43" fmla="*/ 136529 h 2074460"/>
              <a:gd name="T44" fmla="*/ 1884882 w 2718844"/>
              <a:gd name="T45" fmla="*/ 191143 h 2074460"/>
              <a:gd name="T46" fmla="*/ 1993981 w 2718844"/>
              <a:gd name="T47" fmla="*/ 218448 h 2074460"/>
              <a:gd name="T48" fmla="*/ 2062167 w 2718844"/>
              <a:gd name="T49" fmla="*/ 245756 h 2074460"/>
              <a:gd name="T50" fmla="*/ 2171266 w 2718844"/>
              <a:gd name="T51" fmla="*/ 273061 h 2074460"/>
              <a:gd name="T52" fmla="*/ 2253089 w 2718844"/>
              <a:gd name="T53" fmla="*/ 300367 h 2074460"/>
              <a:gd name="T54" fmla="*/ 2430373 w 2718844"/>
              <a:gd name="T55" fmla="*/ 354980 h 2074460"/>
              <a:gd name="T56" fmla="*/ 2498560 w 2718844"/>
              <a:gd name="T57" fmla="*/ 395939 h 2074460"/>
              <a:gd name="T58" fmla="*/ 2607658 w 2718844"/>
              <a:gd name="T59" fmla="*/ 423244 h 2074460"/>
              <a:gd name="T60" fmla="*/ 2703118 w 2718844"/>
              <a:gd name="T61" fmla="*/ 464204 h 2074460"/>
              <a:gd name="T62" fmla="*/ 2716756 w 2718844"/>
              <a:gd name="T63" fmla="*/ 600733 h 2074460"/>
              <a:gd name="T64" fmla="*/ 2703118 w 2718844"/>
              <a:gd name="T65" fmla="*/ 1256082 h 2074460"/>
              <a:gd name="T66" fmla="*/ 2689481 w 2718844"/>
              <a:gd name="T67" fmla="*/ 1337998 h 2074460"/>
              <a:gd name="T68" fmla="*/ 2675844 w 2718844"/>
              <a:gd name="T69" fmla="*/ 1378958 h 2074460"/>
              <a:gd name="T70" fmla="*/ 2512197 w 2718844"/>
              <a:gd name="T71" fmla="*/ 1419917 h 2074460"/>
              <a:gd name="T72" fmla="*/ 2444009 w 2718844"/>
              <a:gd name="T73" fmla="*/ 1433571 h 2074460"/>
              <a:gd name="T74" fmla="*/ 2403099 w 2718844"/>
              <a:gd name="T75" fmla="*/ 1447224 h 2074460"/>
              <a:gd name="T76" fmla="*/ 2253089 w 2718844"/>
              <a:gd name="T77" fmla="*/ 1460876 h 2074460"/>
              <a:gd name="T78" fmla="*/ 2157627 w 2718844"/>
              <a:gd name="T79" fmla="*/ 1488182 h 2074460"/>
              <a:gd name="T80" fmla="*/ 2075803 w 2718844"/>
              <a:gd name="T81" fmla="*/ 1515489 h 2074460"/>
              <a:gd name="T82" fmla="*/ 2021254 w 2718844"/>
              <a:gd name="T83" fmla="*/ 1529141 h 2074460"/>
              <a:gd name="T84" fmla="*/ 1939431 w 2718844"/>
              <a:gd name="T85" fmla="*/ 1556449 h 2074460"/>
              <a:gd name="T86" fmla="*/ 1884882 w 2718844"/>
              <a:gd name="T87" fmla="*/ 1583754 h 2074460"/>
              <a:gd name="T88" fmla="*/ 1803058 w 2718844"/>
              <a:gd name="T89" fmla="*/ 1597408 h 2074460"/>
              <a:gd name="T90" fmla="*/ 1762147 w 2718844"/>
              <a:gd name="T91" fmla="*/ 1611060 h 2074460"/>
              <a:gd name="T92" fmla="*/ 1666685 w 2718844"/>
              <a:gd name="T93" fmla="*/ 1652019 h 2074460"/>
              <a:gd name="T94" fmla="*/ 1598500 w 2718844"/>
              <a:gd name="T95" fmla="*/ 1665673 h 2074460"/>
              <a:gd name="T96" fmla="*/ 1516675 w 2718844"/>
              <a:gd name="T97" fmla="*/ 1692978 h 2074460"/>
              <a:gd name="T98" fmla="*/ 1421215 w 2718844"/>
              <a:gd name="T99" fmla="*/ 1720284 h 2074460"/>
              <a:gd name="T100" fmla="*/ 1325754 w 2718844"/>
              <a:gd name="T101" fmla="*/ 1747591 h 2074460"/>
              <a:gd name="T102" fmla="*/ 1243930 w 2718844"/>
              <a:gd name="T103" fmla="*/ 1774897 h 2074460"/>
              <a:gd name="T104" fmla="*/ 1189381 w 2718844"/>
              <a:gd name="T105" fmla="*/ 1802202 h 2074460"/>
              <a:gd name="T106" fmla="*/ 1066645 w 2718844"/>
              <a:gd name="T107" fmla="*/ 1815856 h 2074460"/>
              <a:gd name="T108" fmla="*/ 1012096 w 2718844"/>
              <a:gd name="T109" fmla="*/ 1843162 h 2074460"/>
              <a:gd name="T110" fmla="*/ 957547 w 2718844"/>
              <a:gd name="T111" fmla="*/ 1856815 h 2074460"/>
              <a:gd name="T112" fmla="*/ 916636 w 2718844"/>
              <a:gd name="T113" fmla="*/ 1870467 h 2074460"/>
              <a:gd name="T114" fmla="*/ 780262 w 2718844"/>
              <a:gd name="T115" fmla="*/ 1897775 h 2074460"/>
              <a:gd name="T116" fmla="*/ 684802 w 2718844"/>
              <a:gd name="T117" fmla="*/ 1911426 h 207446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718844"/>
              <a:gd name="T178" fmla="*/ 0 h 2074460"/>
              <a:gd name="T179" fmla="*/ 2718844 w 2718844"/>
              <a:gd name="T180" fmla="*/ 2074460 h 207446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718844" h="2074460">
                <a:moveTo>
                  <a:pt x="1190295" y="2074460"/>
                </a:moveTo>
                <a:cubicBezTo>
                  <a:pt x="1158450" y="2065361"/>
                  <a:pt x="1124383" y="2061975"/>
                  <a:pt x="1094760" y="2047164"/>
                </a:cubicBezTo>
                <a:cubicBezTo>
                  <a:pt x="1009254" y="2004411"/>
                  <a:pt x="805342" y="1866927"/>
                  <a:pt x="739919" y="1801504"/>
                </a:cubicBezTo>
                <a:lnTo>
                  <a:pt x="589793" y="1651379"/>
                </a:lnTo>
                <a:cubicBezTo>
                  <a:pt x="553399" y="1614985"/>
                  <a:pt x="510292" y="1584245"/>
                  <a:pt x="480611" y="1542197"/>
                </a:cubicBezTo>
                <a:cubicBezTo>
                  <a:pt x="426020" y="1464860"/>
                  <a:pt x="359173" y="1394855"/>
                  <a:pt x="316838" y="1310185"/>
                </a:cubicBezTo>
                <a:cubicBezTo>
                  <a:pt x="298641" y="1273791"/>
                  <a:pt x="282878" y="1236075"/>
                  <a:pt x="262247" y="1201003"/>
                </a:cubicBezTo>
                <a:cubicBezTo>
                  <a:pt x="237298" y="1158589"/>
                  <a:pt x="203278" y="1121718"/>
                  <a:pt x="180360" y="1078173"/>
                </a:cubicBezTo>
                <a:cubicBezTo>
                  <a:pt x="157540" y="1034815"/>
                  <a:pt x="146632" y="986028"/>
                  <a:pt x="125769" y="941695"/>
                </a:cubicBezTo>
                <a:cubicBezTo>
                  <a:pt x="110152" y="908509"/>
                  <a:pt x="89375" y="878006"/>
                  <a:pt x="71178" y="846161"/>
                </a:cubicBezTo>
                <a:cubicBezTo>
                  <a:pt x="0" y="561449"/>
                  <a:pt x="21578" y="702659"/>
                  <a:pt x="2940" y="423080"/>
                </a:cubicBezTo>
                <a:cubicBezTo>
                  <a:pt x="7489" y="359391"/>
                  <a:pt x="10234" y="295547"/>
                  <a:pt x="16587" y="232012"/>
                </a:cubicBezTo>
                <a:cubicBezTo>
                  <a:pt x="19208" y="205801"/>
                  <a:pt x="28446" y="140056"/>
                  <a:pt x="43883" y="109182"/>
                </a:cubicBezTo>
                <a:cubicBezTo>
                  <a:pt x="51218" y="94511"/>
                  <a:pt x="63843" y="82910"/>
                  <a:pt x="71178" y="68239"/>
                </a:cubicBezTo>
                <a:cubicBezTo>
                  <a:pt x="77612" y="55372"/>
                  <a:pt x="73119" y="35657"/>
                  <a:pt x="84826" y="27295"/>
                </a:cubicBezTo>
                <a:cubicBezTo>
                  <a:pt x="108239" y="10572"/>
                  <a:pt x="166713" y="0"/>
                  <a:pt x="166713" y="0"/>
                </a:cubicBezTo>
                <a:cubicBezTo>
                  <a:pt x="335559" y="11257"/>
                  <a:pt x="375788" y="12803"/>
                  <a:pt x="535202" y="27295"/>
                </a:cubicBezTo>
                <a:lnTo>
                  <a:pt x="671680" y="40943"/>
                </a:lnTo>
                <a:cubicBezTo>
                  <a:pt x="785192" y="54298"/>
                  <a:pt x="784798" y="63238"/>
                  <a:pt x="917340" y="68239"/>
                </a:cubicBezTo>
                <a:cubicBezTo>
                  <a:pt x="1108327" y="75446"/>
                  <a:pt x="1299477" y="77337"/>
                  <a:pt x="1490546" y="81886"/>
                </a:cubicBezTo>
                <a:cubicBezTo>
                  <a:pt x="1656814" y="115141"/>
                  <a:pt x="1450180" y="70878"/>
                  <a:pt x="1640671" y="122830"/>
                </a:cubicBezTo>
                <a:cubicBezTo>
                  <a:pt x="1663050" y="128933"/>
                  <a:pt x="1686406" y="130851"/>
                  <a:pt x="1708910" y="136477"/>
                </a:cubicBezTo>
                <a:cubicBezTo>
                  <a:pt x="1882800" y="179949"/>
                  <a:pt x="1728987" y="146114"/>
                  <a:pt x="1886331" y="191069"/>
                </a:cubicBezTo>
                <a:cubicBezTo>
                  <a:pt x="1922402" y="201375"/>
                  <a:pt x="1959658" y="207332"/>
                  <a:pt x="1995513" y="218364"/>
                </a:cubicBezTo>
                <a:cubicBezTo>
                  <a:pt x="2018928" y="225569"/>
                  <a:pt x="2040337" y="238455"/>
                  <a:pt x="2063752" y="245660"/>
                </a:cubicBezTo>
                <a:cubicBezTo>
                  <a:pt x="2099607" y="256692"/>
                  <a:pt x="2136863" y="262649"/>
                  <a:pt x="2172934" y="272955"/>
                </a:cubicBezTo>
                <a:cubicBezTo>
                  <a:pt x="2200599" y="280859"/>
                  <a:pt x="2227320" y="291790"/>
                  <a:pt x="2254820" y="300251"/>
                </a:cubicBezTo>
                <a:cubicBezTo>
                  <a:pt x="2288818" y="310712"/>
                  <a:pt x="2396429" y="338564"/>
                  <a:pt x="2432241" y="354842"/>
                </a:cubicBezTo>
                <a:cubicBezTo>
                  <a:pt x="2456390" y="365819"/>
                  <a:pt x="2475722" y="386263"/>
                  <a:pt x="2500480" y="395785"/>
                </a:cubicBezTo>
                <a:cubicBezTo>
                  <a:pt x="2535494" y="409252"/>
                  <a:pt x="2575181" y="408302"/>
                  <a:pt x="2609662" y="423080"/>
                </a:cubicBezTo>
                <a:lnTo>
                  <a:pt x="2705196" y="464024"/>
                </a:lnTo>
                <a:cubicBezTo>
                  <a:pt x="2709745" y="509516"/>
                  <a:pt x="2718844" y="554782"/>
                  <a:pt x="2718844" y="600501"/>
                </a:cubicBezTo>
                <a:cubicBezTo>
                  <a:pt x="2718844" y="818913"/>
                  <a:pt x="2713280" y="1037332"/>
                  <a:pt x="2705196" y="1255594"/>
                </a:cubicBezTo>
                <a:cubicBezTo>
                  <a:pt x="2704172" y="1283247"/>
                  <a:pt x="2697552" y="1310467"/>
                  <a:pt x="2691549" y="1337480"/>
                </a:cubicBezTo>
                <a:cubicBezTo>
                  <a:pt x="2688428" y="1351524"/>
                  <a:pt x="2689608" y="1370062"/>
                  <a:pt x="2677901" y="1378424"/>
                </a:cubicBezTo>
                <a:cubicBezTo>
                  <a:pt x="2643869" y="1402732"/>
                  <a:pt x="2553121" y="1412277"/>
                  <a:pt x="2514128" y="1419367"/>
                </a:cubicBezTo>
                <a:cubicBezTo>
                  <a:pt x="2491305" y="1423517"/>
                  <a:pt x="2468393" y="1427389"/>
                  <a:pt x="2445889" y="1433015"/>
                </a:cubicBezTo>
                <a:cubicBezTo>
                  <a:pt x="2431933" y="1436504"/>
                  <a:pt x="2419187" y="1444629"/>
                  <a:pt x="2404946" y="1446663"/>
                </a:cubicBezTo>
                <a:cubicBezTo>
                  <a:pt x="2355203" y="1453769"/>
                  <a:pt x="2304862" y="1455761"/>
                  <a:pt x="2254820" y="1460310"/>
                </a:cubicBezTo>
                <a:cubicBezTo>
                  <a:pt x="2222975" y="1469409"/>
                  <a:pt x="2190940" y="1477866"/>
                  <a:pt x="2159286" y="1487606"/>
                </a:cubicBezTo>
                <a:cubicBezTo>
                  <a:pt x="2131786" y="1496067"/>
                  <a:pt x="2104958" y="1506633"/>
                  <a:pt x="2077399" y="1514901"/>
                </a:cubicBezTo>
                <a:cubicBezTo>
                  <a:pt x="2059433" y="1520291"/>
                  <a:pt x="2040774" y="1523159"/>
                  <a:pt x="2022808" y="1528549"/>
                </a:cubicBezTo>
                <a:cubicBezTo>
                  <a:pt x="1995250" y="1536817"/>
                  <a:pt x="1966656" y="1542978"/>
                  <a:pt x="1940922" y="1555845"/>
                </a:cubicBezTo>
                <a:cubicBezTo>
                  <a:pt x="1922725" y="1564943"/>
                  <a:pt x="1905818" y="1577294"/>
                  <a:pt x="1886331" y="1583140"/>
                </a:cubicBezTo>
                <a:cubicBezTo>
                  <a:pt x="1859826" y="1591091"/>
                  <a:pt x="1831740" y="1592239"/>
                  <a:pt x="1804444" y="1596788"/>
                </a:cubicBezTo>
                <a:cubicBezTo>
                  <a:pt x="1790796" y="1601337"/>
                  <a:pt x="1776724" y="1604769"/>
                  <a:pt x="1763501" y="1610436"/>
                </a:cubicBezTo>
                <a:cubicBezTo>
                  <a:pt x="1708819" y="1633871"/>
                  <a:pt x="1719176" y="1638576"/>
                  <a:pt x="1667966" y="1651379"/>
                </a:cubicBezTo>
                <a:cubicBezTo>
                  <a:pt x="1645462" y="1657005"/>
                  <a:pt x="1622107" y="1658924"/>
                  <a:pt x="1599728" y="1665027"/>
                </a:cubicBezTo>
                <a:cubicBezTo>
                  <a:pt x="1571970" y="1672597"/>
                  <a:pt x="1545754" y="1685344"/>
                  <a:pt x="1517841" y="1692322"/>
                </a:cubicBezTo>
                <a:cubicBezTo>
                  <a:pt x="1398213" y="1722230"/>
                  <a:pt x="1520222" y="1690244"/>
                  <a:pt x="1422307" y="1719618"/>
                </a:cubicBezTo>
                <a:cubicBezTo>
                  <a:pt x="1390585" y="1729135"/>
                  <a:pt x="1358427" y="1737173"/>
                  <a:pt x="1326772" y="1746913"/>
                </a:cubicBezTo>
                <a:cubicBezTo>
                  <a:pt x="1299272" y="1755374"/>
                  <a:pt x="1270620" y="1761342"/>
                  <a:pt x="1244886" y="1774209"/>
                </a:cubicBezTo>
                <a:cubicBezTo>
                  <a:pt x="1226689" y="1783307"/>
                  <a:pt x="1210119" y="1796929"/>
                  <a:pt x="1190295" y="1801504"/>
                </a:cubicBezTo>
                <a:cubicBezTo>
                  <a:pt x="1150155" y="1810767"/>
                  <a:pt x="1108408" y="1810603"/>
                  <a:pt x="1067465" y="1815152"/>
                </a:cubicBezTo>
                <a:cubicBezTo>
                  <a:pt x="1049268" y="1824251"/>
                  <a:pt x="1031924" y="1835304"/>
                  <a:pt x="1012874" y="1842448"/>
                </a:cubicBezTo>
                <a:cubicBezTo>
                  <a:pt x="995311" y="1849034"/>
                  <a:pt x="976318" y="1850942"/>
                  <a:pt x="958283" y="1856095"/>
                </a:cubicBezTo>
                <a:cubicBezTo>
                  <a:pt x="944451" y="1860047"/>
                  <a:pt x="931358" y="1866508"/>
                  <a:pt x="917340" y="1869743"/>
                </a:cubicBezTo>
                <a:cubicBezTo>
                  <a:pt x="872134" y="1880175"/>
                  <a:pt x="825871" y="1885787"/>
                  <a:pt x="780862" y="1897039"/>
                </a:cubicBezTo>
                <a:cubicBezTo>
                  <a:pt x="713031" y="1913996"/>
                  <a:pt x="745028" y="1910686"/>
                  <a:pt x="685328" y="1910686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Freeform 73"/>
          <p:cNvSpPr>
            <a:spLocks noChangeArrowheads="1"/>
          </p:cNvSpPr>
          <p:nvPr/>
        </p:nvSpPr>
        <p:spPr bwMode="auto">
          <a:xfrm>
            <a:off x="5432425" y="4367213"/>
            <a:ext cx="2919413" cy="2033587"/>
          </a:xfrm>
          <a:custGeom>
            <a:avLst/>
            <a:gdLst>
              <a:gd name="T0" fmla="*/ 1404558 w 2920621"/>
              <a:gd name="T1" fmla="*/ 1992713 h 2033516"/>
              <a:gd name="T2" fmla="*/ 1336377 w 2920621"/>
              <a:gd name="T3" fmla="*/ 1951765 h 2033516"/>
              <a:gd name="T4" fmla="*/ 1268195 w 2920621"/>
              <a:gd name="T5" fmla="*/ 1938118 h 2033516"/>
              <a:gd name="T6" fmla="*/ 1063646 w 2920621"/>
              <a:gd name="T7" fmla="*/ 1815278 h 2033516"/>
              <a:gd name="T8" fmla="*/ 831825 w 2920621"/>
              <a:gd name="T9" fmla="*/ 1637845 h 2033516"/>
              <a:gd name="T10" fmla="*/ 531823 w 2920621"/>
              <a:gd name="T11" fmla="*/ 1337574 h 2033516"/>
              <a:gd name="T12" fmla="*/ 436367 w 2920621"/>
              <a:gd name="T13" fmla="*/ 1214736 h 2033516"/>
              <a:gd name="T14" fmla="*/ 340912 w 2920621"/>
              <a:gd name="T15" fmla="*/ 1119194 h 2033516"/>
              <a:gd name="T16" fmla="*/ 81819 w 2920621"/>
              <a:gd name="T17" fmla="*/ 750678 h 2033516"/>
              <a:gd name="T18" fmla="*/ 0 w 2920621"/>
              <a:gd name="T19" fmla="*/ 436758 h 2033516"/>
              <a:gd name="T20" fmla="*/ 13636 w 2920621"/>
              <a:gd name="T21" fmla="*/ 122837 h 2033516"/>
              <a:gd name="T22" fmla="*/ 27273 w 2920621"/>
              <a:gd name="T23" fmla="*/ 54595 h 2033516"/>
              <a:gd name="T24" fmla="*/ 122728 w 2920621"/>
              <a:gd name="T25" fmla="*/ 0 h 2033516"/>
              <a:gd name="T26" fmla="*/ 368186 w 2920621"/>
              <a:gd name="T27" fmla="*/ 27297 h 2033516"/>
              <a:gd name="T28" fmla="*/ 600005 w 2920621"/>
              <a:gd name="T29" fmla="*/ 95540 h 2033516"/>
              <a:gd name="T30" fmla="*/ 695460 w 2920621"/>
              <a:gd name="T31" fmla="*/ 150135 h 2033516"/>
              <a:gd name="T32" fmla="*/ 913644 w 2920621"/>
              <a:gd name="T33" fmla="*/ 204730 h 2033516"/>
              <a:gd name="T34" fmla="*/ 1090920 w 2920621"/>
              <a:gd name="T35" fmla="*/ 245677 h 2033516"/>
              <a:gd name="T36" fmla="*/ 1281831 w 2920621"/>
              <a:gd name="T37" fmla="*/ 272975 h 2033516"/>
              <a:gd name="T38" fmla="*/ 1500015 w 2920621"/>
              <a:gd name="T39" fmla="*/ 286623 h 2033516"/>
              <a:gd name="T40" fmla="*/ 1786380 w 2920621"/>
              <a:gd name="T41" fmla="*/ 313920 h 2033516"/>
              <a:gd name="T42" fmla="*/ 2127291 w 2920621"/>
              <a:gd name="T43" fmla="*/ 341218 h 2033516"/>
              <a:gd name="T44" fmla="*/ 2372747 w 2920621"/>
              <a:gd name="T45" fmla="*/ 368515 h 2033516"/>
              <a:gd name="T46" fmla="*/ 2454565 w 2920621"/>
              <a:gd name="T47" fmla="*/ 382163 h 2033516"/>
              <a:gd name="T48" fmla="*/ 2563658 w 2920621"/>
              <a:gd name="T49" fmla="*/ 409460 h 2033516"/>
              <a:gd name="T50" fmla="*/ 2618204 w 2920621"/>
              <a:gd name="T51" fmla="*/ 450408 h 2033516"/>
              <a:gd name="T52" fmla="*/ 2727296 w 2920621"/>
              <a:gd name="T53" fmla="*/ 491353 h 2033516"/>
              <a:gd name="T54" fmla="*/ 2781840 w 2920621"/>
              <a:gd name="T55" fmla="*/ 532300 h 2033516"/>
              <a:gd name="T56" fmla="*/ 2863662 w 2920621"/>
              <a:gd name="T57" fmla="*/ 586895 h 2033516"/>
              <a:gd name="T58" fmla="*/ 2918205 w 2920621"/>
              <a:gd name="T59" fmla="*/ 641488 h 2033516"/>
              <a:gd name="T60" fmla="*/ 2890933 w 2920621"/>
              <a:gd name="T61" fmla="*/ 1091896 h 2033516"/>
              <a:gd name="T62" fmla="*/ 2877298 w 2920621"/>
              <a:gd name="T63" fmla="*/ 1132844 h 2033516"/>
              <a:gd name="T64" fmla="*/ 2863662 w 2920621"/>
              <a:gd name="T65" fmla="*/ 1201087 h 2033516"/>
              <a:gd name="T66" fmla="*/ 2836387 w 2920621"/>
              <a:gd name="T67" fmla="*/ 1269331 h 2033516"/>
              <a:gd name="T68" fmla="*/ 2795478 w 2920621"/>
              <a:gd name="T69" fmla="*/ 1392169 h 2033516"/>
              <a:gd name="T70" fmla="*/ 2604567 w 2920621"/>
              <a:gd name="T71" fmla="*/ 1460412 h 2033516"/>
              <a:gd name="T72" fmla="*/ 2509113 w 2920621"/>
              <a:gd name="T73" fmla="*/ 1501359 h 2033516"/>
              <a:gd name="T74" fmla="*/ 2468202 w 2920621"/>
              <a:gd name="T75" fmla="*/ 1528655 h 2033516"/>
              <a:gd name="T76" fmla="*/ 2359111 w 2920621"/>
              <a:gd name="T77" fmla="*/ 1555952 h 2033516"/>
              <a:gd name="T78" fmla="*/ 2277293 w 2920621"/>
              <a:gd name="T79" fmla="*/ 1596900 h 2033516"/>
              <a:gd name="T80" fmla="*/ 2209109 w 2920621"/>
              <a:gd name="T81" fmla="*/ 1610547 h 2033516"/>
              <a:gd name="T82" fmla="*/ 2154563 w 2920621"/>
              <a:gd name="T83" fmla="*/ 1651495 h 2033516"/>
              <a:gd name="T84" fmla="*/ 2086382 w 2920621"/>
              <a:gd name="T85" fmla="*/ 1665142 h 2033516"/>
              <a:gd name="T86" fmla="*/ 1963655 w 2920621"/>
              <a:gd name="T87" fmla="*/ 1706090 h 2033516"/>
              <a:gd name="T88" fmla="*/ 1868198 w 2920621"/>
              <a:gd name="T89" fmla="*/ 1733387 h 2033516"/>
              <a:gd name="T90" fmla="*/ 1800016 w 2920621"/>
              <a:gd name="T91" fmla="*/ 1760685 h 2033516"/>
              <a:gd name="T92" fmla="*/ 1704561 w 2920621"/>
              <a:gd name="T93" fmla="*/ 1787980 h 2033516"/>
              <a:gd name="T94" fmla="*/ 1609106 w 2920621"/>
              <a:gd name="T95" fmla="*/ 1828928 h 2033516"/>
              <a:gd name="T96" fmla="*/ 1554560 w 2920621"/>
              <a:gd name="T97" fmla="*/ 1842575 h 2033516"/>
              <a:gd name="T98" fmla="*/ 1472741 w 2920621"/>
              <a:gd name="T99" fmla="*/ 1869873 h 2033516"/>
              <a:gd name="T100" fmla="*/ 1390923 w 2920621"/>
              <a:gd name="T101" fmla="*/ 1897170 h 2033516"/>
              <a:gd name="T102" fmla="*/ 1350013 w 2920621"/>
              <a:gd name="T103" fmla="*/ 1910820 h 2033516"/>
              <a:gd name="T104" fmla="*/ 1295466 w 2920621"/>
              <a:gd name="T105" fmla="*/ 1938118 h 2033516"/>
              <a:gd name="T106" fmla="*/ 1240921 w 2920621"/>
              <a:gd name="T107" fmla="*/ 1951765 h 2033516"/>
              <a:gd name="T108" fmla="*/ 1159103 w 2920621"/>
              <a:gd name="T109" fmla="*/ 1979063 h 2033516"/>
              <a:gd name="T110" fmla="*/ 1118193 w 2920621"/>
              <a:gd name="T111" fmla="*/ 1992713 h 2033516"/>
              <a:gd name="T112" fmla="*/ 1036372 w 2920621"/>
              <a:gd name="T113" fmla="*/ 2020010 h 2033516"/>
              <a:gd name="T114" fmla="*/ 1009100 w 2920621"/>
              <a:gd name="T115" fmla="*/ 2033658 h 203351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920621"/>
              <a:gd name="T175" fmla="*/ 0 h 2033516"/>
              <a:gd name="T176" fmla="*/ 2920621 w 2920621"/>
              <a:gd name="T177" fmla="*/ 2033516 h 203351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920621" h="2033516">
                <a:moveTo>
                  <a:pt x="1405719" y="1992573"/>
                </a:moveTo>
                <a:cubicBezTo>
                  <a:pt x="1382973" y="1978925"/>
                  <a:pt x="1362110" y="1961481"/>
                  <a:pt x="1337481" y="1951629"/>
                </a:cubicBezTo>
                <a:cubicBezTo>
                  <a:pt x="1315943" y="1943014"/>
                  <a:pt x="1289990" y="1948356"/>
                  <a:pt x="1269242" y="1937982"/>
                </a:cubicBezTo>
                <a:cubicBezTo>
                  <a:pt x="1198064" y="1902393"/>
                  <a:pt x="1127740" y="1863493"/>
                  <a:pt x="1064525" y="1815152"/>
                </a:cubicBezTo>
                <a:cubicBezTo>
                  <a:pt x="987188" y="1756012"/>
                  <a:pt x="901356" y="1706574"/>
                  <a:pt x="832513" y="1637731"/>
                </a:cubicBezTo>
                <a:cubicBezTo>
                  <a:pt x="732430" y="1537647"/>
                  <a:pt x="619160" y="1449204"/>
                  <a:pt x="532263" y="1337480"/>
                </a:cubicBezTo>
                <a:cubicBezTo>
                  <a:pt x="500418" y="1296537"/>
                  <a:pt x="470884" y="1253686"/>
                  <a:pt x="436728" y="1214650"/>
                </a:cubicBezTo>
                <a:cubicBezTo>
                  <a:pt x="407072" y="1180758"/>
                  <a:pt x="370025" y="1153713"/>
                  <a:pt x="341194" y="1119116"/>
                </a:cubicBezTo>
                <a:cubicBezTo>
                  <a:pt x="260676" y="1022494"/>
                  <a:pt x="143497" y="873846"/>
                  <a:pt x="81887" y="750626"/>
                </a:cubicBezTo>
                <a:cubicBezTo>
                  <a:pt x="33140" y="653132"/>
                  <a:pt x="17688" y="542854"/>
                  <a:pt x="0" y="436728"/>
                </a:cubicBezTo>
                <a:cubicBezTo>
                  <a:pt x="4549" y="332095"/>
                  <a:pt x="6186" y="227295"/>
                  <a:pt x="13648" y="122829"/>
                </a:cubicBezTo>
                <a:cubicBezTo>
                  <a:pt x="15301" y="99692"/>
                  <a:pt x="15786" y="74731"/>
                  <a:pt x="27295" y="54591"/>
                </a:cubicBezTo>
                <a:cubicBezTo>
                  <a:pt x="35012" y="41087"/>
                  <a:pt x="115776" y="3527"/>
                  <a:pt x="122830" y="0"/>
                </a:cubicBezTo>
                <a:cubicBezTo>
                  <a:pt x="152167" y="2667"/>
                  <a:pt x="321048" y="15435"/>
                  <a:pt x="368490" y="27295"/>
                </a:cubicBezTo>
                <a:cubicBezTo>
                  <a:pt x="446696" y="46847"/>
                  <a:pt x="530509" y="55539"/>
                  <a:pt x="600501" y="95534"/>
                </a:cubicBezTo>
                <a:cubicBezTo>
                  <a:pt x="632346" y="113731"/>
                  <a:pt x="661394" y="138076"/>
                  <a:pt x="696036" y="150125"/>
                </a:cubicBezTo>
                <a:cubicBezTo>
                  <a:pt x="766900" y="174773"/>
                  <a:pt x="842259" y="184104"/>
                  <a:pt x="914400" y="204716"/>
                </a:cubicBezTo>
                <a:cubicBezTo>
                  <a:pt x="1036541" y="239614"/>
                  <a:pt x="977266" y="226568"/>
                  <a:pt x="1091821" y="245659"/>
                </a:cubicBezTo>
                <a:cubicBezTo>
                  <a:pt x="1177376" y="274178"/>
                  <a:pt x="1129116" y="261564"/>
                  <a:pt x="1282890" y="272955"/>
                </a:cubicBezTo>
                <a:cubicBezTo>
                  <a:pt x="1355621" y="278343"/>
                  <a:pt x="1428523" y="281216"/>
                  <a:pt x="1501254" y="286603"/>
                </a:cubicBezTo>
                <a:cubicBezTo>
                  <a:pt x="1665529" y="298771"/>
                  <a:pt x="1629934" y="300362"/>
                  <a:pt x="1787857" y="313898"/>
                </a:cubicBezTo>
                <a:lnTo>
                  <a:pt x="2129051" y="341194"/>
                </a:lnTo>
                <a:cubicBezTo>
                  <a:pt x="2221767" y="350465"/>
                  <a:pt x="2284546" y="355608"/>
                  <a:pt x="2374710" y="368489"/>
                </a:cubicBezTo>
                <a:cubicBezTo>
                  <a:pt x="2402104" y="372402"/>
                  <a:pt x="2429539" y="376339"/>
                  <a:pt x="2456597" y="382137"/>
                </a:cubicBezTo>
                <a:cubicBezTo>
                  <a:pt x="2493278" y="389997"/>
                  <a:pt x="2565779" y="409432"/>
                  <a:pt x="2565779" y="409432"/>
                </a:cubicBezTo>
                <a:cubicBezTo>
                  <a:pt x="2583976" y="423080"/>
                  <a:pt x="2600486" y="439329"/>
                  <a:pt x="2620370" y="450376"/>
                </a:cubicBezTo>
                <a:cubicBezTo>
                  <a:pt x="2644843" y="463972"/>
                  <a:pt x="2698911" y="481105"/>
                  <a:pt x="2729552" y="491319"/>
                </a:cubicBezTo>
                <a:cubicBezTo>
                  <a:pt x="2747749" y="504967"/>
                  <a:pt x="2765509" y="519218"/>
                  <a:pt x="2784143" y="532262"/>
                </a:cubicBezTo>
                <a:cubicBezTo>
                  <a:pt x="2811018" y="551074"/>
                  <a:pt x="2840413" y="566360"/>
                  <a:pt x="2866030" y="586853"/>
                </a:cubicBezTo>
                <a:cubicBezTo>
                  <a:pt x="2886125" y="602929"/>
                  <a:pt x="2902424" y="623247"/>
                  <a:pt x="2920621" y="641444"/>
                </a:cubicBezTo>
                <a:cubicBezTo>
                  <a:pt x="2911522" y="791569"/>
                  <a:pt x="2905815" y="941939"/>
                  <a:pt x="2893325" y="1091820"/>
                </a:cubicBezTo>
                <a:cubicBezTo>
                  <a:pt x="2892130" y="1106156"/>
                  <a:pt x="2883167" y="1118807"/>
                  <a:pt x="2879678" y="1132764"/>
                </a:cubicBezTo>
                <a:cubicBezTo>
                  <a:pt x="2874052" y="1155268"/>
                  <a:pt x="2872696" y="1178785"/>
                  <a:pt x="2866030" y="1201003"/>
                </a:cubicBezTo>
                <a:cubicBezTo>
                  <a:pt x="2858990" y="1224468"/>
                  <a:pt x="2846481" y="1246000"/>
                  <a:pt x="2838734" y="1269241"/>
                </a:cubicBezTo>
                <a:cubicBezTo>
                  <a:pt x="2829023" y="1298374"/>
                  <a:pt x="2819152" y="1370710"/>
                  <a:pt x="2797791" y="1392071"/>
                </a:cubicBezTo>
                <a:cubicBezTo>
                  <a:pt x="2736059" y="1453803"/>
                  <a:pt x="2684423" y="1449210"/>
                  <a:pt x="2606722" y="1460310"/>
                </a:cubicBezTo>
                <a:cubicBezTo>
                  <a:pt x="2560791" y="1475621"/>
                  <a:pt x="2558405" y="1474272"/>
                  <a:pt x="2511188" y="1501253"/>
                </a:cubicBezTo>
                <a:cubicBezTo>
                  <a:pt x="2496947" y="1509391"/>
                  <a:pt x="2484916" y="1521213"/>
                  <a:pt x="2470245" y="1528549"/>
                </a:cubicBezTo>
                <a:cubicBezTo>
                  <a:pt x="2442267" y="1542538"/>
                  <a:pt x="2387019" y="1550653"/>
                  <a:pt x="2361063" y="1555844"/>
                </a:cubicBezTo>
                <a:cubicBezTo>
                  <a:pt x="2333767" y="1569492"/>
                  <a:pt x="2307856" y="1586359"/>
                  <a:pt x="2279176" y="1596788"/>
                </a:cubicBezTo>
                <a:cubicBezTo>
                  <a:pt x="2257376" y="1604715"/>
                  <a:pt x="2232134" y="1601014"/>
                  <a:pt x="2210937" y="1610435"/>
                </a:cubicBezTo>
                <a:cubicBezTo>
                  <a:pt x="2190151" y="1619673"/>
                  <a:pt x="2177132" y="1642141"/>
                  <a:pt x="2156346" y="1651379"/>
                </a:cubicBezTo>
                <a:cubicBezTo>
                  <a:pt x="2135149" y="1660800"/>
                  <a:pt x="2110486" y="1658923"/>
                  <a:pt x="2088107" y="1665026"/>
                </a:cubicBezTo>
                <a:cubicBezTo>
                  <a:pt x="1937861" y="1706002"/>
                  <a:pt x="2060873" y="1678658"/>
                  <a:pt x="1965278" y="1705970"/>
                </a:cubicBezTo>
                <a:cubicBezTo>
                  <a:pt x="1933433" y="1715068"/>
                  <a:pt x="1901163" y="1722792"/>
                  <a:pt x="1869743" y="1733265"/>
                </a:cubicBezTo>
                <a:cubicBezTo>
                  <a:pt x="1846502" y="1741012"/>
                  <a:pt x="1824745" y="1752814"/>
                  <a:pt x="1801504" y="1760561"/>
                </a:cubicBezTo>
                <a:cubicBezTo>
                  <a:pt x="1749576" y="1777871"/>
                  <a:pt x="1751962" y="1768145"/>
                  <a:pt x="1705970" y="1787856"/>
                </a:cubicBezTo>
                <a:cubicBezTo>
                  <a:pt x="1633185" y="1819050"/>
                  <a:pt x="1674447" y="1810512"/>
                  <a:pt x="1610436" y="1828800"/>
                </a:cubicBezTo>
                <a:cubicBezTo>
                  <a:pt x="1592401" y="1833953"/>
                  <a:pt x="1573811" y="1837057"/>
                  <a:pt x="1555845" y="1842447"/>
                </a:cubicBezTo>
                <a:cubicBezTo>
                  <a:pt x="1528286" y="1850715"/>
                  <a:pt x="1501254" y="1860644"/>
                  <a:pt x="1473958" y="1869743"/>
                </a:cubicBezTo>
                <a:lnTo>
                  <a:pt x="1392072" y="1897038"/>
                </a:lnTo>
                <a:cubicBezTo>
                  <a:pt x="1378424" y="1901587"/>
                  <a:pt x="1363995" y="1904252"/>
                  <a:pt x="1351128" y="1910686"/>
                </a:cubicBezTo>
                <a:cubicBezTo>
                  <a:pt x="1332931" y="1919785"/>
                  <a:pt x="1315587" y="1930838"/>
                  <a:pt x="1296537" y="1937982"/>
                </a:cubicBezTo>
                <a:cubicBezTo>
                  <a:pt x="1278974" y="1944568"/>
                  <a:pt x="1259912" y="1946239"/>
                  <a:pt x="1241946" y="1951629"/>
                </a:cubicBezTo>
                <a:cubicBezTo>
                  <a:pt x="1214388" y="1959897"/>
                  <a:pt x="1187355" y="1969826"/>
                  <a:pt x="1160060" y="1978925"/>
                </a:cubicBezTo>
                <a:lnTo>
                  <a:pt x="1119116" y="1992573"/>
                </a:lnTo>
                <a:lnTo>
                  <a:pt x="1037230" y="2019868"/>
                </a:lnTo>
                <a:lnTo>
                  <a:pt x="1009934" y="2033516"/>
                </a:lnTo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152775" y="5227638"/>
            <a:ext cx="26749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The use of magic memories makes this design unrealistic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967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68325" y="373063"/>
            <a:ext cx="7772400" cy="1143000"/>
          </a:xfrm>
        </p:spPr>
        <p:txBody>
          <a:bodyPr/>
          <a:lstStyle/>
          <a:p>
            <a:r>
              <a:rPr lang="en-US" sz="4000" smtClean="0"/>
              <a:t>Blocking I-Cache  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processor-side methods</a:t>
            </a:r>
            <a:endParaRPr lang="en-US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4363" y="1509713"/>
            <a:ext cx="8529637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method Action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req(MemReq r)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(status==Rdy);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Index idx = truncate(r.addr&gt;&gt;2);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Tag tag = truncateLSB(r.addr);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Bool valid = vArray[idx];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Bool tagMatch = tagArray[idx]==tag;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(valid &amp;&amp; tagMatch)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  hitQ.enq(r);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else begin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missReq &lt;= r; status &lt;= FillReq;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latin typeface="Courier New" pitchFamily="49" charset="0"/>
                <a:cs typeface="Courier New" pitchFamily="49" charset="0"/>
              </a:rPr>
              <a:t>endmethod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method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MemResp resp;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r = hitQ.first;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Index idx = truncate(r.addr&gt;&gt;2);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dataArray[idx];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latin typeface="Courier New" pitchFamily="49" charset="0"/>
                <a:cs typeface="Courier New" pitchFamily="49" charset="0"/>
              </a:rPr>
              <a:t>endmethod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method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respDeq;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hitQ.deq;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33796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F1181744-3DAF-4192-ABE4-5B13F121BBA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3797" name="Footer Placeholder 9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Blocking I-Cache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Rules to process a cache miss</a:t>
            </a:r>
            <a:endParaRPr lang="en-US" sz="400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0075" y="1447800"/>
            <a:ext cx="8543925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doFillReq (status==FillReq);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mReqQ.enq(MemReq{op:Ld, addr:missReq.addr, data:?});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status &lt;= FillResp;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latin typeface="Courier New" pitchFamily="49" charset="0"/>
                <a:cs typeface="Courier New" pitchFamily="49" charset="0"/>
              </a:rPr>
              <a:t>endrule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doFillResp (status==FillResp);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data = mRespQ.first;  mRespQ.deq;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Index idx = truncate(missReq.addr&gt;&gt;2);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Tag tag = truncateLSB(missReq.addr);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vArray[idx] &lt;= True;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tagArray[idx] &lt;= tag;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dataArray[idx] &lt;= data;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status &lt;= FillHit;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latin typeface="Courier New" pitchFamily="49" charset="0"/>
                <a:cs typeface="Courier New" pitchFamily="49" charset="0"/>
              </a:rPr>
              <a:t>endrule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doFillHit (status==FillHit);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hitQ.enq(missReq);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status &lt;= Rdy;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latin typeface="Courier New" pitchFamily="49" charset="0"/>
                <a:cs typeface="Courier New" pitchFamily="49" charset="0"/>
              </a:rPr>
              <a:t>endrule</a:t>
            </a:r>
          </a:p>
        </p:txBody>
      </p:sp>
      <p:sp>
        <p:nvSpPr>
          <p:cNvPr id="34819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3482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4A40D860-04B8-43CD-95F8-6AA2382AC4B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4821" name="Footer Placeholder 9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568325" y="373063"/>
            <a:ext cx="7772400" cy="1143000"/>
          </a:xfrm>
        </p:spPr>
        <p:txBody>
          <a:bodyPr/>
          <a:lstStyle/>
          <a:p>
            <a:r>
              <a:rPr lang="en-US" sz="4000" smtClean="0"/>
              <a:t>Blocking D-Cache  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processor-side methods</a:t>
            </a:r>
            <a:endParaRPr lang="en-US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4363" y="1423988"/>
            <a:ext cx="8529637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method Action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req(MemReq r)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(status==Rdy);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Index idx = truncate(r.addr&gt;&gt;2);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Tag tag = truncateLSB(r.addr);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Bool valid = vArray[idx];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Bool tagMatch = tagArray[idx]==tag;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(valid &amp;&amp; tagMatch) hitQ.enq(r);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else begin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missReq &lt;= r;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status &lt;= valid ? WrBack : FillReq;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latin typeface="Courier New" pitchFamily="49" charset="0"/>
                <a:cs typeface="Courier New" pitchFamily="49" charset="0"/>
              </a:rPr>
              <a:t>endmethod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method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MemResp resp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(hitQ.first.op==Ld)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r = hitQ.first;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Index idx = truncate(r.addr&gt;&gt;2);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dataArray[idx];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latin typeface="Courier New" pitchFamily="49" charset="0"/>
                <a:cs typeface="Courier New" pitchFamily="49" charset="0"/>
              </a:rPr>
              <a:t>endmethod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method Action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respDeq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(hitQ.first.op==Ld)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hitQ.deq;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endmethod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doStore(hitQ.first.op==St);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let r = hitQ.first; Index idx = truncate(r.add&gt;&gt;2);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dataArray[idx] &lt;= r.data; hitQ.deq;</a:t>
            </a:r>
            <a:endParaRPr lang="en-US" sz="18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3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3584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BE2960BE-6FA6-4DE6-B909-C41A7282B06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5845" name="Footer Placeholder 9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Blocking D-Cache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Rules to process a cache miss</a:t>
            </a:r>
            <a:endParaRPr lang="en-US" sz="4000" smtClean="0"/>
          </a:p>
        </p:txBody>
      </p:sp>
      <p:sp>
        <p:nvSpPr>
          <p:cNvPr id="36866" name="TextBox 6"/>
          <p:cNvSpPr txBox="1">
            <a:spLocks noChangeArrowheads="1"/>
          </p:cNvSpPr>
          <p:nvPr/>
        </p:nvSpPr>
        <p:spPr bwMode="auto">
          <a:xfrm>
            <a:off x="600075" y="1457325"/>
            <a:ext cx="85439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doWrBack (status==WrBack);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Index idx = truncate(missReq.addr&gt;&gt;2);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mReqQ.enq(MemReq{op:St,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addr:{tagArray[idx],idx,2’b00},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data:dataArray[idx]});</a:t>
            </a:r>
            <a:b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status &lt;= FillReq;</a:t>
            </a:r>
            <a:b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endrule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doFillReq (status==FillReq);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mReqQ.enq(MemReq{op:Ld, addr:missReq.addr, data:?});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status &lt;= FillResp;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latin typeface="Courier New" pitchFamily="49" charset="0"/>
                <a:cs typeface="Courier New" pitchFamily="49" charset="0"/>
              </a:rPr>
              <a:t>endrule</a:t>
            </a:r>
          </a:p>
        </p:txBody>
      </p:sp>
      <p:sp>
        <p:nvSpPr>
          <p:cNvPr id="36867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36868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B2681100-EDB3-45C0-A2E1-5CB037EB5CF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6869" name="Footer Placeholder 9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  <p:sp>
        <p:nvSpPr>
          <p:cNvPr id="36870" name="TextBox 6"/>
          <p:cNvSpPr txBox="1">
            <a:spLocks noChangeArrowheads="1"/>
          </p:cNvSpPr>
          <p:nvPr/>
        </p:nvSpPr>
        <p:spPr bwMode="auto">
          <a:xfrm>
            <a:off x="2381250" y="4810125"/>
            <a:ext cx="4410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Both load miss and store miss generate a memory load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Blocking D-Cache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Rules to process a cache miss</a:t>
            </a:r>
            <a:endParaRPr lang="en-US" sz="400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0075" y="1457325"/>
            <a:ext cx="854392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doFillResp (status==FillResp);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data = mRespQ.first;  mRespQ.deq;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Index idx = truncate(missReq.addr&gt;&gt;2);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Tag tag = truncateLSB(missReq.addr);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vArray[idx] &lt;= True;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tagArray[idx] &lt;= tag;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dataArray[idx] &lt;= data;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hitQ.enq(missReq);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status &lt;= FillHit;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latin typeface="Courier New" pitchFamily="49" charset="0"/>
                <a:cs typeface="Courier New" pitchFamily="49" charset="0"/>
              </a:rPr>
              <a:t>endrule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doFillHit (status==FillHit);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hitQ.enq(missReq);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status &lt;= Rdy;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latin typeface="Courier New" pitchFamily="49" charset="0"/>
                <a:cs typeface="Courier New" pitchFamily="49" charset="0"/>
              </a:rPr>
              <a:t>endrule</a:t>
            </a:r>
          </a:p>
        </p:txBody>
      </p:sp>
      <p:sp>
        <p:nvSpPr>
          <p:cNvPr id="37891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3789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CEFB119C-622C-401C-B437-34CDDA6D14A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7893" name="Footer Placeholder 9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  <p:sp>
        <p:nvSpPr>
          <p:cNvPr id="37894" name="TextBox 7"/>
          <p:cNvSpPr txBox="1">
            <a:spLocks noChangeArrowheads="1"/>
          </p:cNvSpPr>
          <p:nvPr/>
        </p:nvSpPr>
        <p:spPr bwMode="auto">
          <a:xfrm>
            <a:off x="6086475" y="5057775"/>
            <a:ext cx="234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same as I-Cache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Hit and miss behaviors</a:t>
            </a:r>
          </a:p>
        </p:txBody>
      </p:sp>
      <p:sp>
        <p:nvSpPr>
          <p:cNvPr id="3891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76275" y="1562100"/>
            <a:ext cx="8105775" cy="4114800"/>
          </a:xfrm>
        </p:spPr>
        <p:txBody>
          <a:bodyPr/>
          <a:lstStyle/>
          <a:p>
            <a:r>
              <a:rPr lang="en-US" sz="2400" dirty="0" smtClean="0"/>
              <a:t>Hit</a:t>
            </a:r>
          </a:p>
          <a:p>
            <a:pPr lvl="1"/>
            <a:r>
              <a:rPr lang="en-US" sz="2000" dirty="0" smtClean="0"/>
              <a:t>Combinational read/write, i.e. 0-cycle response</a:t>
            </a:r>
          </a:p>
          <a:p>
            <a:r>
              <a:rPr lang="en-US" sz="2400" dirty="0" smtClean="0"/>
              <a:t>Miss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 err="1" smtClean="0"/>
              <a:t>writeback</a:t>
            </a:r>
            <a:r>
              <a:rPr lang="en-US" sz="2000" dirty="0" smtClean="0"/>
              <a:t>: memory load latency plus combinational read/write</a:t>
            </a:r>
          </a:p>
          <a:p>
            <a:pPr lvl="1"/>
            <a:r>
              <a:rPr lang="en-US" sz="2000" dirty="0" err="1" smtClean="0"/>
              <a:t>Writeback</a:t>
            </a:r>
            <a:r>
              <a:rPr lang="en-US" sz="2000" dirty="0" smtClean="0"/>
              <a:t>: memory store followed by memory load latency plus combinational read/write</a:t>
            </a:r>
          </a:p>
          <a:p>
            <a:pPr lvl="1"/>
            <a:endParaRPr lang="en-US" sz="2000" dirty="0" smtClean="0"/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565233D2-24B7-4B8A-A385-6D3F522B3CA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8917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cache, V1</a:t>
            </a:r>
          </a:p>
        </p:txBody>
      </p:sp>
      <p:sp>
        <p:nvSpPr>
          <p:cNvPr id="819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914400" y="4257675"/>
            <a:ext cx="7772400" cy="1619250"/>
          </a:xfrm>
        </p:spPr>
        <p:txBody>
          <a:bodyPr/>
          <a:lstStyle/>
          <a:p>
            <a:r>
              <a:rPr lang="en-US" sz="2400" dirty="0" smtClean="0"/>
              <a:t>Completion buffer controls the entries of requests and ensures that responses are in order even if loads complete out-of-order 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8195" name="TextBox 39"/>
          <p:cNvSpPr txBox="1">
            <a:spLocks noChangeArrowheads="1"/>
          </p:cNvSpPr>
          <p:nvPr/>
        </p:nvSpPr>
        <p:spPr bwMode="auto">
          <a:xfrm>
            <a:off x="573088" y="2565400"/>
            <a:ext cx="141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Processor</a:t>
            </a:r>
          </a:p>
        </p:txBody>
      </p:sp>
      <p:sp>
        <p:nvSpPr>
          <p:cNvPr id="8196" name="TextBox 40"/>
          <p:cNvSpPr txBox="1">
            <a:spLocks noChangeArrowheads="1"/>
          </p:cNvSpPr>
          <p:nvPr/>
        </p:nvSpPr>
        <p:spPr bwMode="auto">
          <a:xfrm>
            <a:off x="7929563" y="2606675"/>
            <a:ext cx="950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DRAM</a:t>
            </a:r>
          </a:p>
        </p:txBody>
      </p:sp>
      <p:grpSp>
        <p:nvGrpSpPr>
          <p:cNvPr id="8197" name="Group 43"/>
          <p:cNvGrpSpPr>
            <a:grpSpLocks/>
          </p:cNvGrpSpPr>
          <p:nvPr/>
        </p:nvGrpSpPr>
        <p:grpSpPr bwMode="auto">
          <a:xfrm>
            <a:off x="1920875" y="1814513"/>
            <a:ext cx="5908675" cy="2198687"/>
            <a:chOff x="1920875" y="1814513"/>
            <a:chExt cx="5908675" cy="2198687"/>
          </a:xfrm>
        </p:grpSpPr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3152775" y="1814513"/>
              <a:ext cx="3514725" cy="2198687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3152775" y="2101850"/>
              <a:ext cx="246063" cy="393700"/>
            </a:xfrm>
            <a:prstGeom prst="rect">
              <a:avLst/>
            </a:prstGeom>
            <a:solidFill>
              <a:srgbClr val="F6FD7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3159125" y="3059113"/>
              <a:ext cx="246063" cy="341312"/>
            </a:xfrm>
            <a:prstGeom prst="rect">
              <a:avLst/>
            </a:prstGeom>
            <a:solidFill>
              <a:srgbClr val="F6FD7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8204" name="Straight Arrow Connector 17"/>
            <p:cNvCxnSpPr>
              <a:cxnSpLocks noChangeShapeType="1"/>
            </p:cNvCxnSpPr>
            <p:nvPr/>
          </p:nvCxnSpPr>
          <p:spPr bwMode="auto">
            <a:xfrm>
              <a:off x="2087563" y="2265363"/>
              <a:ext cx="1063625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8205" name="TextBox 22"/>
            <p:cNvSpPr txBox="1">
              <a:spLocks noChangeArrowheads="1"/>
            </p:cNvSpPr>
            <p:nvPr/>
          </p:nvSpPr>
          <p:spPr bwMode="auto">
            <a:xfrm>
              <a:off x="5151438" y="2759075"/>
              <a:ext cx="1068387" cy="42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2400"/>
                <a:t>cache</a:t>
              </a:r>
            </a:p>
          </p:txBody>
        </p:sp>
        <p:sp>
          <p:nvSpPr>
            <p:cNvPr id="8206" name="TextBox 23"/>
            <p:cNvSpPr txBox="1">
              <a:spLocks noChangeArrowheads="1"/>
            </p:cNvSpPr>
            <p:nvPr/>
          </p:nvSpPr>
          <p:spPr bwMode="auto">
            <a:xfrm>
              <a:off x="2238375" y="1911350"/>
              <a:ext cx="6064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req</a:t>
              </a:r>
            </a:p>
          </p:txBody>
        </p:sp>
        <p:cxnSp>
          <p:nvCxnSpPr>
            <p:cNvPr id="8207" name="Straight Arrow Connector 25"/>
            <p:cNvCxnSpPr>
              <a:cxnSpLocks noChangeShapeType="1"/>
            </p:cNvCxnSpPr>
            <p:nvPr/>
          </p:nvCxnSpPr>
          <p:spPr bwMode="auto">
            <a:xfrm flipH="1">
              <a:off x="2084388" y="3251200"/>
              <a:ext cx="1063625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8208" name="TextBox 27"/>
            <p:cNvSpPr txBox="1">
              <a:spLocks noChangeArrowheads="1"/>
            </p:cNvSpPr>
            <p:nvPr/>
          </p:nvSpPr>
          <p:spPr bwMode="auto">
            <a:xfrm>
              <a:off x="2254250" y="2895600"/>
              <a:ext cx="7397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resp</a:t>
              </a:r>
            </a:p>
          </p:txBody>
        </p:sp>
        <p:sp>
          <p:nvSpPr>
            <p:cNvPr id="8209" name="Rectangle 29"/>
            <p:cNvSpPr>
              <a:spLocks noChangeArrowheads="1"/>
            </p:cNvSpPr>
            <p:nvPr/>
          </p:nvSpPr>
          <p:spPr bwMode="auto">
            <a:xfrm>
              <a:off x="6407150" y="2103438"/>
              <a:ext cx="246063" cy="668337"/>
            </a:xfrm>
            <a:prstGeom prst="rect">
              <a:avLst/>
            </a:prstGeom>
            <a:solidFill>
              <a:srgbClr val="F6FD7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8210" name="Rectangle 30"/>
            <p:cNvSpPr>
              <a:spLocks noChangeArrowheads="1"/>
            </p:cNvSpPr>
            <p:nvPr/>
          </p:nvSpPr>
          <p:spPr bwMode="auto">
            <a:xfrm>
              <a:off x="6403975" y="3062288"/>
              <a:ext cx="246063" cy="690562"/>
            </a:xfrm>
            <a:prstGeom prst="rect">
              <a:avLst/>
            </a:prstGeom>
            <a:solidFill>
              <a:srgbClr val="F6FD7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8211" name="Straight Arrow Connector 31"/>
            <p:cNvCxnSpPr>
              <a:cxnSpLocks noChangeShapeType="1"/>
            </p:cNvCxnSpPr>
            <p:nvPr/>
          </p:nvCxnSpPr>
          <p:spPr bwMode="auto">
            <a:xfrm>
              <a:off x="6656388" y="2527300"/>
              <a:ext cx="1065212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8212" name="TextBox 33"/>
            <p:cNvSpPr txBox="1">
              <a:spLocks noChangeArrowheads="1"/>
            </p:cNvSpPr>
            <p:nvPr/>
          </p:nvSpPr>
          <p:spPr bwMode="auto">
            <a:xfrm>
              <a:off x="6780213" y="2171700"/>
              <a:ext cx="9191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mReq</a:t>
              </a:r>
            </a:p>
          </p:txBody>
        </p:sp>
        <p:cxnSp>
          <p:nvCxnSpPr>
            <p:cNvPr id="8213" name="Straight Arrow Connector 35"/>
            <p:cNvCxnSpPr>
              <a:cxnSpLocks noChangeShapeType="1"/>
            </p:cNvCxnSpPr>
            <p:nvPr/>
          </p:nvCxnSpPr>
          <p:spPr bwMode="auto">
            <a:xfrm flipH="1">
              <a:off x="6653213" y="3463925"/>
              <a:ext cx="1065212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8214" name="TextBox 37"/>
            <p:cNvSpPr txBox="1">
              <a:spLocks noChangeArrowheads="1"/>
            </p:cNvSpPr>
            <p:nvPr/>
          </p:nvSpPr>
          <p:spPr bwMode="auto">
            <a:xfrm>
              <a:off x="6777038" y="3108325"/>
              <a:ext cx="10525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mResp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87975" y="2419350"/>
              <a:ext cx="1027113" cy="341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800" dirty="0" err="1">
                  <a:solidFill>
                    <a:schemeClr val="accent3"/>
                  </a:solidFill>
                  <a:latin typeface="Verdana" pitchFamily="-96" charset="0"/>
                </a:rPr>
                <a:t>mReqQ</a:t>
              </a:r>
              <a:endParaRPr lang="en-US" sz="1800" dirty="0">
                <a:solidFill>
                  <a:schemeClr val="accent3"/>
                </a:solidFill>
                <a:latin typeface="Verdana" pitchFamily="-96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57800" y="3376613"/>
              <a:ext cx="1147763" cy="341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800" dirty="0" err="1">
                  <a:solidFill>
                    <a:schemeClr val="accent3"/>
                  </a:solidFill>
                  <a:latin typeface="Verdana" pitchFamily="-96" charset="0"/>
                </a:rPr>
                <a:t>mRespQ</a:t>
              </a:r>
              <a:endParaRPr lang="en-US" sz="1800" dirty="0">
                <a:solidFill>
                  <a:schemeClr val="accent3"/>
                </a:solidFill>
                <a:latin typeface="Verdana" pitchFamily="-96" charset="0"/>
              </a:endParaRPr>
            </a:p>
          </p:txBody>
        </p:sp>
        <p:sp>
          <p:nvSpPr>
            <p:cNvPr id="8217" name="Rectangle 9"/>
            <p:cNvSpPr>
              <a:spLocks noChangeArrowheads="1"/>
            </p:cNvSpPr>
            <p:nvPr/>
          </p:nvSpPr>
          <p:spPr bwMode="auto">
            <a:xfrm>
              <a:off x="3149600" y="3554413"/>
              <a:ext cx="246063" cy="341312"/>
            </a:xfrm>
            <a:prstGeom prst="rect">
              <a:avLst/>
            </a:prstGeom>
            <a:solidFill>
              <a:srgbClr val="F6FD7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8218" name="TextBox 27"/>
            <p:cNvSpPr txBox="1">
              <a:spLocks noChangeArrowheads="1"/>
            </p:cNvSpPr>
            <p:nvPr/>
          </p:nvSpPr>
          <p:spPr bwMode="auto">
            <a:xfrm>
              <a:off x="1920875" y="3400425"/>
              <a:ext cx="12493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respDeq</a:t>
              </a:r>
            </a:p>
          </p:txBody>
        </p:sp>
        <p:cxnSp>
          <p:nvCxnSpPr>
            <p:cNvPr id="8219" name="Straight Arrow Connector 17"/>
            <p:cNvCxnSpPr>
              <a:cxnSpLocks noChangeShapeType="1"/>
            </p:cNvCxnSpPr>
            <p:nvPr/>
          </p:nvCxnSpPr>
          <p:spPr bwMode="auto">
            <a:xfrm>
              <a:off x="2087563" y="3770313"/>
              <a:ext cx="1063625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8220" name="Text Box 17"/>
            <p:cNvSpPr txBox="1">
              <a:spLocks noChangeArrowheads="1"/>
            </p:cNvSpPr>
            <p:nvPr/>
          </p:nvSpPr>
          <p:spPr bwMode="auto">
            <a:xfrm>
              <a:off x="3760788" y="2520950"/>
              <a:ext cx="890587" cy="9239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800">
                <a:solidFill>
                  <a:schemeClr val="tx2"/>
                </a:solidFill>
              </a:endParaRPr>
            </a:p>
            <a:p>
              <a:pPr algn="ctr" eaLnBrk="0" hangingPunct="0"/>
              <a:r>
                <a:rPr lang="en-US" sz="1800">
                  <a:solidFill>
                    <a:schemeClr val="tx2"/>
                  </a:solidFill>
                </a:rPr>
                <a:t>cbuf</a:t>
              </a:r>
            </a:p>
            <a:p>
              <a:pPr algn="ctr" eaLnBrk="0" hangingPunct="0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8221" name="Freeform 30"/>
            <p:cNvSpPr>
              <a:spLocks noChangeArrowheads="1"/>
            </p:cNvSpPr>
            <p:nvPr/>
          </p:nvSpPr>
          <p:spPr bwMode="auto">
            <a:xfrm>
              <a:off x="3409951" y="2438399"/>
              <a:ext cx="590550" cy="85726"/>
            </a:xfrm>
            <a:custGeom>
              <a:avLst/>
              <a:gdLst>
                <a:gd name="T0" fmla="*/ 590550 w 885825"/>
                <a:gd name="T1" fmla="*/ 85726 h 323850"/>
                <a:gd name="T2" fmla="*/ 590550 w 885825"/>
                <a:gd name="T3" fmla="*/ 0 h 323850"/>
                <a:gd name="T4" fmla="*/ 0 w 885825"/>
                <a:gd name="T5" fmla="*/ 0 h 323850"/>
                <a:gd name="T6" fmla="*/ 0 60000 65536"/>
                <a:gd name="T7" fmla="*/ 0 60000 65536"/>
                <a:gd name="T8" fmla="*/ 0 60000 65536"/>
                <a:gd name="T9" fmla="*/ 0 w 885825"/>
                <a:gd name="T10" fmla="*/ 0 h 323850"/>
                <a:gd name="T11" fmla="*/ 885825 w 885825"/>
                <a:gd name="T12" fmla="*/ 323850 h 3238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5825" h="323850">
                  <a:moveTo>
                    <a:pt x="885825" y="323850"/>
                  </a:moveTo>
                  <a:lnTo>
                    <a:pt x="885825" y="0"/>
                  </a:lnTo>
                  <a:lnTo>
                    <a:pt x="0" y="0"/>
                  </a:lnTo>
                </a:path>
              </a:pathLst>
            </a:cu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8222" name="Straight Arrow Connector 32"/>
            <p:cNvCxnSpPr>
              <a:cxnSpLocks noChangeShapeType="1"/>
              <a:endCxn id="8203" idx="3"/>
            </p:cNvCxnSpPr>
            <p:nvPr/>
          </p:nvCxnSpPr>
          <p:spPr bwMode="auto">
            <a:xfrm flipH="1">
              <a:off x="3405188" y="3228975"/>
              <a:ext cx="357187" cy="79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8223" name="Freeform 33"/>
            <p:cNvSpPr>
              <a:spLocks noChangeArrowheads="1"/>
            </p:cNvSpPr>
            <p:nvPr/>
          </p:nvSpPr>
          <p:spPr bwMode="auto">
            <a:xfrm>
              <a:off x="3409950" y="3457575"/>
              <a:ext cx="533400" cy="314325"/>
            </a:xfrm>
            <a:custGeom>
              <a:avLst/>
              <a:gdLst>
                <a:gd name="T0" fmla="*/ 0 w 533400"/>
                <a:gd name="T1" fmla="*/ 314325 h 314325"/>
                <a:gd name="T2" fmla="*/ 533400 w 533400"/>
                <a:gd name="T3" fmla="*/ 314325 h 314325"/>
                <a:gd name="T4" fmla="*/ 533400 w 533400"/>
                <a:gd name="T5" fmla="*/ 0 h 314325"/>
                <a:gd name="T6" fmla="*/ 0 60000 65536"/>
                <a:gd name="T7" fmla="*/ 0 60000 65536"/>
                <a:gd name="T8" fmla="*/ 0 60000 65536"/>
                <a:gd name="T9" fmla="*/ 0 w 533400"/>
                <a:gd name="T10" fmla="*/ 0 h 314325"/>
                <a:gd name="T11" fmla="*/ 533400 w 533400"/>
                <a:gd name="T12" fmla="*/ 314325 h 3143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3400" h="314325">
                  <a:moveTo>
                    <a:pt x="0" y="314325"/>
                  </a:moveTo>
                  <a:lnTo>
                    <a:pt x="533400" y="314325"/>
                  </a:lnTo>
                  <a:lnTo>
                    <a:pt x="533400" y="0"/>
                  </a:lnTo>
                </a:path>
              </a:pathLst>
            </a:cu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35" name="Cloud 34"/>
            <p:cNvSpPr/>
            <p:nvPr/>
          </p:nvSpPr>
          <p:spPr bwMode="auto">
            <a:xfrm>
              <a:off x="4429125" y="1866900"/>
              <a:ext cx="1181100" cy="695325"/>
            </a:xfrm>
            <a:prstGeom prst="cloud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defRPr/>
              </a:pPr>
              <a:r>
                <a:rPr lang="en-US" sz="1800" dirty="0" err="1"/>
                <a:t>req</a:t>
              </a:r>
              <a:r>
                <a:rPr lang="en-US" sz="1800" dirty="0"/>
                <a:t> proc</a:t>
              </a:r>
            </a:p>
          </p:txBody>
        </p:sp>
        <p:sp>
          <p:nvSpPr>
            <p:cNvPr id="8225" name="Freeform 35"/>
            <p:cNvSpPr>
              <a:spLocks noChangeArrowheads="1"/>
            </p:cNvSpPr>
            <p:nvPr/>
          </p:nvSpPr>
          <p:spPr bwMode="auto">
            <a:xfrm>
              <a:off x="4648200" y="2581275"/>
              <a:ext cx="314325" cy="323850"/>
            </a:xfrm>
            <a:custGeom>
              <a:avLst/>
              <a:gdLst>
                <a:gd name="T0" fmla="*/ 314325 w 314325"/>
                <a:gd name="T1" fmla="*/ 0 h 323850"/>
                <a:gd name="T2" fmla="*/ 314325 w 314325"/>
                <a:gd name="T3" fmla="*/ 323850 h 323850"/>
                <a:gd name="T4" fmla="*/ 0 w 314325"/>
                <a:gd name="T5" fmla="*/ 323850 h 323850"/>
                <a:gd name="T6" fmla="*/ 0 60000 65536"/>
                <a:gd name="T7" fmla="*/ 0 60000 65536"/>
                <a:gd name="T8" fmla="*/ 0 60000 65536"/>
                <a:gd name="T9" fmla="*/ 0 w 314325"/>
                <a:gd name="T10" fmla="*/ 0 h 323850"/>
                <a:gd name="T11" fmla="*/ 314325 w 314325"/>
                <a:gd name="T12" fmla="*/ 323850 h 3238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325" h="323850">
                  <a:moveTo>
                    <a:pt x="314325" y="0"/>
                  </a:moveTo>
                  <a:lnTo>
                    <a:pt x="314325" y="323850"/>
                  </a:lnTo>
                  <a:lnTo>
                    <a:pt x="0" y="323850"/>
                  </a:lnTo>
                </a:path>
              </a:pathLst>
            </a:cu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8226" name="Freeform 36"/>
            <p:cNvSpPr>
              <a:spLocks noChangeArrowheads="1"/>
            </p:cNvSpPr>
            <p:nvPr/>
          </p:nvSpPr>
          <p:spPr bwMode="auto">
            <a:xfrm>
              <a:off x="5181600" y="2514601"/>
              <a:ext cx="76200" cy="1028700"/>
            </a:xfrm>
            <a:custGeom>
              <a:avLst/>
              <a:gdLst>
                <a:gd name="T0" fmla="*/ 76200 w 76200"/>
                <a:gd name="T1" fmla="*/ 1028700 h 923925"/>
                <a:gd name="T2" fmla="*/ 0 w 76200"/>
                <a:gd name="T3" fmla="*/ 1028700 h 923925"/>
                <a:gd name="T4" fmla="*/ 0 w 76200"/>
                <a:gd name="T5" fmla="*/ 0 h 923925"/>
                <a:gd name="T6" fmla="*/ 0 60000 65536"/>
                <a:gd name="T7" fmla="*/ 0 60000 65536"/>
                <a:gd name="T8" fmla="*/ 0 60000 65536"/>
                <a:gd name="T9" fmla="*/ 0 w 76200"/>
                <a:gd name="T10" fmla="*/ 0 h 923925"/>
                <a:gd name="T11" fmla="*/ 76200 w 76200"/>
                <a:gd name="T12" fmla="*/ 923925 h 923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200" h="923925">
                  <a:moveTo>
                    <a:pt x="76200" y="923925"/>
                  </a:moveTo>
                  <a:lnTo>
                    <a:pt x="0" y="923925"/>
                  </a:lnTo>
                  <a:lnTo>
                    <a:pt x="0" y="0"/>
                  </a:lnTo>
                </a:path>
              </a:pathLst>
            </a:cu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8227" name="Freeform 37"/>
            <p:cNvSpPr>
              <a:spLocks noChangeArrowheads="1"/>
            </p:cNvSpPr>
            <p:nvPr/>
          </p:nvSpPr>
          <p:spPr bwMode="auto">
            <a:xfrm>
              <a:off x="5267325" y="2466974"/>
              <a:ext cx="142875" cy="219075"/>
            </a:xfrm>
            <a:custGeom>
              <a:avLst/>
              <a:gdLst>
                <a:gd name="T0" fmla="*/ 0 w 104775"/>
                <a:gd name="T1" fmla="*/ 0 h 114300"/>
                <a:gd name="T2" fmla="*/ 0 w 104775"/>
                <a:gd name="T3" fmla="*/ 219075 h 114300"/>
                <a:gd name="T4" fmla="*/ 142875 w 104775"/>
                <a:gd name="T5" fmla="*/ 219075 h 114300"/>
                <a:gd name="T6" fmla="*/ 0 60000 65536"/>
                <a:gd name="T7" fmla="*/ 0 60000 65536"/>
                <a:gd name="T8" fmla="*/ 0 60000 65536"/>
                <a:gd name="T9" fmla="*/ 0 w 104775"/>
                <a:gd name="T10" fmla="*/ 0 h 114300"/>
                <a:gd name="T11" fmla="*/ 104775 w 104775"/>
                <a:gd name="T12" fmla="*/ 114300 h 114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775" h="114300">
                  <a:moveTo>
                    <a:pt x="0" y="0"/>
                  </a:moveTo>
                  <a:lnTo>
                    <a:pt x="0" y="114300"/>
                  </a:lnTo>
                  <a:lnTo>
                    <a:pt x="104775" y="114300"/>
                  </a:lnTo>
                </a:path>
              </a:pathLst>
            </a:cu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8228" name="Straight Arrow Connector 41"/>
            <p:cNvCxnSpPr>
              <a:cxnSpLocks noChangeShapeType="1"/>
              <a:stCxn id="8202" idx="3"/>
            </p:cNvCxnSpPr>
            <p:nvPr/>
          </p:nvCxnSpPr>
          <p:spPr bwMode="auto">
            <a:xfrm>
              <a:off x="3398838" y="2298700"/>
              <a:ext cx="1106487" cy="635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8198" name="Date Placeholder 4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/>
          </a:p>
        </p:txBody>
      </p:sp>
      <p:sp>
        <p:nvSpPr>
          <p:cNvPr id="8199" name="Slide Number Placeholder 4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2648B8-113A-4163-950B-7C07A9BD863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200" name="Footer Placeholder 4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ahoma" pitchFamily="34" charset="0"/>
              </a:rPr>
              <a:t>Bluespec at Beihang</a:t>
            </a: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cache, V2</a:t>
            </a:r>
          </a:p>
        </p:txBody>
      </p:sp>
      <p:sp>
        <p:nvSpPr>
          <p:cNvPr id="921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96938" y="4930775"/>
            <a:ext cx="7772400" cy="1619250"/>
          </a:xfrm>
        </p:spPr>
        <p:txBody>
          <a:bodyPr/>
          <a:lstStyle/>
          <a:p>
            <a:r>
              <a:rPr lang="en-US" sz="2400" smtClean="0"/>
              <a:t>Completion buffer controls the entries of requests and ensures that departures take place in order even if loads complete out-of-order 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9219" name="Date Placeholder 4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/>
          </a:p>
        </p:txBody>
      </p:sp>
      <p:sp>
        <p:nvSpPr>
          <p:cNvPr id="9220" name="Slide Number Placeholder 4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044CF8-1013-43FB-8CE5-2FF7EFEC38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221" name="Footer Placeholder 46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ahoma" pitchFamily="34" charset="0"/>
              </a:rPr>
              <a:t>Bluespec at Beihang</a:t>
            </a:r>
            <a:endParaRPr lang="en-US">
              <a:latin typeface="Tahoma" pitchFamily="34" charset="0"/>
            </a:endParaRPr>
          </a:p>
        </p:txBody>
      </p:sp>
      <p:sp>
        <p:nvSpPr>
          <p:cNvPr id="9222" name="TextBox 60"/>
          <p:cNvSpPr txBox="1">
            <a:spLocks noChangeArrowheads="1"/>
          </p:cNvSpPr>
          <p:nvPr/>
        </p:nvSpPr>
        <p:spPr bwMode="auto">
          <a:xfrm>
            <a:off x="3743325" y="3473450"/>
            <a:ext cx="1249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respDeq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018088" y="1716088"/>
            <a:ext cx="2789237" cy="211455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018088" y="1847850"/>
            <a:ext cx="246062" cy="393700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024438" y="2805113"/>
            <a:ext cx="246062" cy="341312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cxnSp>
        <p:nvCxnSpPr>
          <p:cNvPr id="9226" name="Straight Arrow Connector 17"/>
          <p:cNvCxnSpPr>
            <a:cxnSpLocks noChangeShapeType="1"/>
          </p:cNvCxnSpPr>
          <p:nvPr/>
        </p:nvCxnSpPr>
        <p:spPr bwMode="auto">
          <a:xfrm>
            <a:off x="3952875" y="2011363"/>
            <a:ext cx="1063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227" name="TextBox 22"/>
          <p:cNvSpPr txBox="1">
            <a:spLocks noChangeArrowheads="1"/>
          </p:cNvSpPr>
          <p:nvPr/>
        </p:nvSpPr>
        <p:spPr bwMode="auto">
          <a:xfrm>
            <a:off x="6310313" y="2505075"/>
            <a:ext cx="10683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/>
              <a:t>cache</a:t>
            </a:r>
          </a:p>
        </p:txBody>
      </p:sp>
      <p:sp>
        <p:nvSpPr>
          <p:cNvPr id="9228" name="TextBox 23"/>
          <p:cNvSpPr txBox="1">
            <a:spLocks noChangeArrowheads="1"/>
          </p:cNvSpPr>
          <p:nvPr/>
        </p:nvSpPr>
        <p:spPr bwMode="auto">
          <a:xfrm>
            <a:off x="4103688" y="1657350"/>
            <a:ext cx="606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req</a:t>
            </a:r>
          </a:p>
        </p:txBody>
      </p:sp>
      <p:cxnSp>
        <p:nvCxnSpPr>
          <p:cNvPr id="9229" name="Straight Arrow Connector 25"/>
          <p:cNvCxnSpPr>
            <a:cxnSpLocks noChangeShapeType="1"/>
          </p:cNvCxnSpPr>
          <p:nvPr/>
        </p:nvCxnSpPr>
        <p:spPr bwMode="auto">
          <a:xfrm flipH="1">
            <a:off x="3949700" y="2997200"/>
            <a:ext cx="1063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230" name="TextBox 27"/>
          <p:cNvSpPr txBox="1">
            <a:spLocks noChangeArrowheads="1"/>
          </p:cNvSpPr>
          <p:nvPr/>
        </p:nvSpPr>
        <p:spPr bwMode="auto">
          <a:xfrm>
            <a:off x="4119563" y="2641600"/>
            <a:ext cx="739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resp</a:t>
            </a:r>
          </a:p>
        </p:txBody>
      </p:sp>
      <p:sp>
        <p:nvSpPr>
          <p:cNvPr id="9231" name="Rectangle 29"/>
          <p:cNvSpPr>
            <a:spLocks noChangeArrowheads="1"/>
          </p:cNvSpPr>
          <p:nvPr/>
        </p:nvSpPr>
        <p:spPr bwMode="auto">
          <a:xfrm>
            <a:off x="7566025" y="1849438"/>
            <a:ext cx="246063" cy="668337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9232" name="Rectangle 30"/>
          <p:cNvSpPr>
            <a:spLocks noChangeArrowheads="1"/>
          </p:cNvSpPr>
          <p:nvPr/>
        </p:nvSpPr>
        <p:spPr bwMode="auto">
          <a:xfrm>
            <a:off x="7562850" y="2808288"/>
            <a:ext cx="246063" cy="690562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cxnSp>
        <p:nvCxnSpPr>
          <p:cNvPr id="9233" name="Straight Arrow Connector 31"/>
          <p:cNvCxnSpPr>
            <a:cxnSpLocks noChangeShapeType="1"/>
          </p:cNvCxnSpPr>
          <p:nvPr/>
        </p:nvCxnSpPr>
        <p:spPr bwMode="auto">
          <a:xfrm>
            <a:off x="7815263" y="2273300"/>
            <a:ext cx="1065212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234" name="TextBox 33"/>
          <p:cNvSpPr txBox="1">
            <a:spLocks noChangeArrowheads="1"/>
          </p:cNvSpPr>
          <p:nvPr/>
        </p:nvSpPr>
        <p:spPr bwMode="auto">
          <a:xfrm>
            <a:off x="7939088" y="1917700"/>
            <a:ext cx="919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mReq</a:t>
            </a:r>
          </a:p>
        </p:txBody>
      </p:sp>
      <p:cxnSp>
        <p:nvCxnSpPr>
          <p:cNvPr id="9235" name="Straight Arrow Connector 35"/>
          <p:cNvCxnSpPr>
            <a:cxnSpLocks noChangeShapeType="1"/>
          </p:cNvCxnSpPr>
          <p:nvPr/>
        </p:nvCxnSpPr>
        <p:spPr bwMode="auto">
          <a:xfrm flipH="1">
            <a:off x="7812088" y="3209925"/>
            <a:ext cx="1065212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236" name="TextBox 37"/>
          <p:cNvSpPr txBox="1">
            <a:spLocks noChangeArrowheads="1"/>
          </p:cNvSpPr>
          <p:nvPr/>
        </p:nvSpPr>
        <p:spPr bwMode="auto">
          <a:xfrm>
            <a:off x="7935913" y="2854325"/>
            <a:ext cx="1052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mResp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3050" y="2165350"/>
            <a:ext cx="935038" cy="312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600" dirty="0" err="1">
                <a:solidFill>
                  <a:schemeClr val="accent3"/>
                </a:solidFill>
                <a:latin typeface="Verdana" pitchFamily="-96" charset="0"/>
              </a:rPr>
              <a:t>mReqQ</a:t>
            </a:r>
            <a:endParaRPr lang="en-US" sz="1600" dirty="0">
              <a:solidFill>
                <a:schemeClr val="accent3"/>
              </a:solidFill>
              <a:latin typeface="Verdana" pitchFamily="-9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19863" y="3122613"/>
            <a:ext cx="1041400" cy="31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600" dirty="0" err="1">
                <a:solidFill>
                  <a:schemeClr val="accent3"/>
                </a:solidFill>
                <a:latin typeface="Verdana" pitchFamily="-96" charset="0"/>
              </a:rPr>
              <a:t>mRespQ</a:t>
            </a:r>
            <a:endParaRPr lang="en-US" sz="1600" dirty="0">
              <a:solidFill>
                <a:schemeClr val="accent3"/>
              </a:solidFill>
              <a:latin typeface="Verdana" pitchFamily="-96" charset="0"/>
            </a:endParaRPr>
          </a:p>
        </p:txBody>
      </p:sp>
      <p:sp>
        <p:nvSpPr>
          <p:cNvPr id="9239" name="Rectangle 9"/>
          <p:cNvSpPr>
            <a:spLocks noChangeArrowheads="1"/>
          </p:cNvSpPr>
          <p:nvPr/>
        </p:nvSpPr>
        <p:spPr bwMode="auto">
          <a:xfrm>
            <a:off x="5014913" y="3300413"/>
            <a:ext cx="246062" cy="341312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cxnSp>
        <p:nvCxnSpPr>
          <p:cNvPr id="9240" name="Straight Arrow Connector 17"/>
          <p:cNvCxnSpPr>
            <a:cxnSpLocks noChangeShapeType="1"/>
          </p:cNvCxnSpPr>
          <p:nvPr/>
        </p:nvCxnSpPr>
        <p:spPr bwMode="auto">
          <a:xfrm>
            <a:off x="3952875" y="3516313"/>
            <a:ext cx="1063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67" name="Cloud 66"/>
          <p:cNvSpPr/>
          <p:nvPr/>
        </p:nvSpPr>
        <p:spPr bwMode="auto">
          <a:xfrm>
            <a:off x="5470525" y="1838325"/>
            <a:ext cx="1128713" cy="695325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defRPr/>
            </a:pPr>
            <a:r>
              <a:rPr lang="en-US" sz="1800" dirty="0" err="1"/>
              <a:t>req</a:t>
            </a:r>
            <a:r>
              <a:rPr lang="en-US" sz="1800" dirty="0"/>
              <a:t> proc</a:t>
            </a:r>
          </a:p>
        </p:txBody>
      </p:sp>
      <p:sp>
        <p:nvSpPr>
          <p:cNvPr id="9242" name="Freeform 67"/>
          <p:cNvSpPr>
            <a:spLocks noChangeArrowheads="1"/>
          </p:cNvSpPr>
          <p:nvPr/>
        </p:nvSpPr>
        <p:spPr bwMode="auto">
          <a:xfrm>
            <a:off x="5253038" y="2544763"/>
            <a:ext cx="854075" cy="957262"/>
          </a:xfrm>
          <a:custGeom>
            <a:avLst/>
            <a:gdLst>
              <a:gd name="T0" fmla="*/ 854021 w 314325"/>
              <a:gd name="T1" fmla="*/ 0 h 323850"/>
              <a:gd name="T2" fmla="*/ 854021 w 314325"/>
              <a:gd name="T3" fmla="*/ 957532 h 323850"/>
              <a:gd name="T4" fmla="*/ 0 w 314325"/>
              <a:gd name="T5" fmla="*/ 957532 h 323850"/>
              <a:gd name="T6" fmla="*/ 0 60000 65536"/>
              <a:gd name="T7" fmla="*/ 0 60000 65536"/>
              <a:gd name="T8" fmla="*/ 0 60000 65536"/>
              <a:gd name="T9" fmla="*/ 0 w 314325"/>
              <a:gd name="T10" fmla="*/ 0 h 323850"/>
              <a:gd name="T11" fmla="*/ 314325 w 314325"/>
              <a:gd name="T12" fmla="*/ 323850 h 3238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325" h="323850">
                <a:moveTo>
                  <a:pt x="314325" y="0"/>
                </a:moveTo>
                <a:lnTo>
                  <a:pt x="314325" y="323850"/>
                </a:lnTo>
                <a:lnTo>
                  <a:pt x="0" y="323850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9243" name="Freeform 68"/>
          <p:cNvSpPr>
            <a:spLocks noChangeArrowheads="1"/>
          </p:cNvSpPr>
          <p:nvPr/>
        </p:nvSpPr>
        <p:spPr bwMode="auto">
          <a:xfrm>
            <a:off x="6357938" y="2441575"/>
            <a:ext cx="173037" cy="847725"/>
          </a:xfrm>
          <a:custGeom>
            <a:avLst/>
            <a:gdLst>
              <a:gd name="T0" fmla="*/ 172528 w 76200"/>
              <a:gd name="T1" fmla="*/ 847247 h 923925"/>
              <a:gd name="T2" fmla="*/ 0 w 76200"/>
              <a:gd name="T3" fmla="*/ 847247 h 923925"/>
              <a:gd name="T4" fmla="*/ 0 w 76200"/>
              <a:gd name="T5" fmla="*/ 0 h 923925"/>
              <a:gd name="T6" fmla="*/ 0 60000 65536"/>
              <a:gd name="T7" fmla="*/ 0 60000 65536"/>
              <a:gd name="T8" fmla="*/ 0 60000 65536"/>
              <a:gd name="T9" fmla="*/ 0 w 76200"/>
              <a:gd name="T10" fmla="*/ 0 h 923925"/>
              <a:gd name="T11" fmla="*/ 76200 w 76200"/>
              <a:gd name="T12" fmla="*/ 923925 h 9239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200" h="923925">
                <a:moveTo>
                  <a:pt x="76200" y="923925"/>
                </a:moveTo>
                <a:lnTo>
                  <a:pt x="0" y="923925"/>
                </a:lnTo>
                <a:lnTo>
                  <a:pt x="0" y="0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9244" name="Freeform 69"/>
          <p:cNvSpPr>
            <a:spLocks noChangeArrowheads="1"/>
          </p:cNvSpPr>
          <p:nvPr/>
        </p:nvSpPr>
        <p:spPr bwMode="auto">
          <a:xfrm>
            <a:off x="6496050" y="2303463"/>
            <a:ext cx="128588" cy="146050"/>
          </a:xfrm>
          <a:custGeom>
            <a:avLst/>
            <a:gdLst>
              <a:gd name="T0" fmla="*/ 0 w 104775"/>
              <a:gd name="T1" fmla="*/ 0 h 114300"/>
              <a:gd name="T2" fmla="*/ 0 w 104775"/>
              <a:gd name="T3" fmla="*/ 146650 h 114300"/>
              <a:gd name="T4" fmla="*/ 129393 w 104775"/>
              <a:gd name="T5" fmla="*/ 146650 h 114300"/>
              <a:gd name="T6" fmla="*/ 0 60000 65536"/>
              <a:gd name="T7" fmla="*/ 0 60000 65536"/>
              <a:gd name="T8" fmla="*/ 0 60000 65536"/>
              <a:gd name="T9" fmla="*/ 0 w 104775"/>
              <a:gd name="T10" fmla="*/ 0 h 114300"/>
              <a:gd name="T11" fmla="*/ 104775 w 104775"/>
              <a:gd name="T12" fmla="*/ 114300 h 114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775" h="114300">
                <a:moveTo>
                  <a:pt x="0" y="0"/>
                </a:moveTo>
                <a:lnTo>
                  <a:pt x="0" y="114300"/>
                </a:lnTo>
                <a:lnTo>
                  <a:pt x="104775" y="114300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cxnSp>
        <p:nvCxnSpPr>
          <p:cNvPr id="9245" name="Straight Arrow Connector 70"/>
          <p:cNvCxnSpPr>
            <a:cxnSpLocks noChangeShapeType="1"/>
            <a:stCxn id="9224" idx="3"/>
          </p:cNvCxnSpPr>
          <p:nvPr/>
        </p:nvCxnSpPr>
        <p:spPr bwMode="auto">
          <a:xfrm>
            <a:off x="5264150" y="2044700"/>
            <a:ext cx="342900" cy="793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246" name="Freeform 79"/>
          <p:cNvSpPr>
            <a:spLocks noChangeArrowheads="1"/>
          </p:cNvSpPr>
          <p:nvPr/>
        </p:nvSpPr>
        <p:spPr bwMode="auto">
          <a:xfrm>
            <a:off x="5245100" y="2484438"/>
            <a:ext cx="725488" cy="500062"/>
          </a:xfrm>
          <a:custGeom>
            <a:avLst/>
            <a:gdLst>
              <a:gd name="T0" fmla="*/ 726294 w 314325"/>
              <a:gd name="T1" fmla="*/ 0 h 323850"/>
              <a:gd name="T2" fmla="*/ 726294 w 314325"/>
              <a:gd name="T3" fmla="*/ 500332 h 323850"/>
              <a:gd name="T4" fmla="*/ 0 w 314325"/>
              <a:gd name="T5" fmla="*/ 500332 h 323850"/>
              <a:gd name="T6" fmla="*/ 0 60000 65536"/>
              <a:gd name="T7" fmla="*/ 0 60000 65536"/>
              <a:gd name="T8" fmla="*/ 0 60000 65536"/>
              <a:gd name="T9" fmla="*/ 0 w 314325"/>
              <a:gd name="T10" fmla="*/ 0 h 323850"/>
              <a:gd name="T11" fmla="*/ 314325 w 314325"/>
              <a:gd name="T12" fmla="*/ 323850 h 3238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325" h="323850">
                <a:moveTo>
                  <a:pt x="314325" y="0"/>
                </a:moveTo>
                <a:lnTo>
                  <a:pt x="314325" y="323850"/>
                </a:lnTo>
                <a:lnTo>
                  <a:pt x="0" y="323850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9247" name="TextBox 81"/>
          <p:cNvSpPr txBox="1">
            <a:spLocks noChangeArrowheads="1"/>
          </p:cNvSpPr>
          <p:nvPr/>
        </p:nvSpPr>
        <p:spPr bwMode="auto">
          <a:xfrm>
            <a:off x="1457325" y="4114800"/>
            <a:ext cx="2170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FIFO responses</a:t>
            </a:r>
          </a:p>
        </p:txBody>
      </p:sp>
      <p:sp>
        <p:nvSpPr>
          <p:cNvPr id="9248" name="TextBox 82"/>
          <p:cNvSpPr txBox="1">
            <a:spLocks noChangeArrowheads="1"/>
          </p:cNvSpPr>
          <p:nvPr/>
        </p:nvSpPr>
        <p:spPr bwMode="auto">
          <a:xfrm>
            <a:off x="5405438" y="4051300"/>
            <a:ext cx="31099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inputs are tagged; </a:t>
            </a:r>
          </a:p>
          <a:p>
            <a:r>
              <a:rPr lang="en-US"/>
              <a:t>responses can be OOO</a:t>
            </a:r>
          </a:p>
        </p:txBody>
      </p:sp>
      <p:sp>
        <p:nvSpPr>
          <p:cNvPr id="9250" name="TextBox 39"/>
          <p:cNvSpPr txBox="1">
            <a:spLocks noChangeArrowheads="1"/>
          </p:cNvSpPr>
          <p:nvPr/>
        </p:nvSpPr>
        <p:spPr bwMode="auto">
          <a:xfrm>
            <a:off x="0" y="2185988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Processor</a:t>
            </a:r>
          </a:p>
        </p:txBody>
      </p:sp>
      <p:sp>
        <p:nvSpPr>
          <p:cNvPr id="9251" name="Rectangle 7"/>
          <p:cNvSpPr>
            <a:spLocks noChangeArrowheads="1"/>
          </p:cNvSpPr>
          <p:nvPr/>
        </p:nvSpPr>
        <p:spPr bwMode="auto">
          <a:xfrm>
            <a:off x="1724025" y="1690688"/>
            <a:ext cx="1712913" cy="2122487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9252" name="Rectangle 8"/>
          <p:cNvSpPr>
            <a:spLocks noChangeArrowheads="1"/>
          </p:cNvSpPr>
          <p:nvPr/>
        </p:nvSpPr>
        <p:spPr bwMode="auto">
          <a:xfrm>
            <a:off x="1724025" y="1771650"/>
            <a:ext cx="246063" cy="393700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9253" name="Rectangle 9"/>
          <p:cNvSpPr>
            <a:spLocks noChangeArrowheads="1"/>
          </p:cNvSpPr>
          <p:nvPr/>
        </p:nvSpPr>
        <p:spPr bwMode="auto">
          <a:xfrm>
            <a:off x="1730375" y="2728913"/>
            <a:ext cx="246063" cy="341312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cxnSp>
        <p:nvCxnSpPr>
          <p:cNvPr id="9254" name="Straight Arrow Connector 17"/>
          <p:cNvCxnSpPr>
            <a:cxnSpLocks noChangeShapeType="1"/>
          </p:cNvCxnSpPr>
          <p:nvPr/>
        </p:nvCxnSpPr>
        <p:spPr bwMode="auto">
          <a:xfrm>
            <a:off x="658813" y="1935163"/>
            <a:ext cx="1063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255" name="TextBox 23"/>
          <p:cNvSpPr txBox="1">
            <a:spLocks noChangeArrowheads="1"/>
          </p:cNvSpPr>
          <p:nvPr/>
        </p:nvSpPr>
        <p:spPr bwMode="auto">
          <a:xfrm>
            <a:off x="809625" y="1581150"/>
            <a:ext cx="601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req</a:t>
            </a:r>
          </a:p>
        </p:txBody>
      </p:sp>
      <p:cxnSp>
        <p:nvCxnSpPr>
          <p:cNvPr id="9256" name="Straight Arrow Connector 25"/>
          <p:cNvCxnSpPr>
            <a:cxnSpLocks noChangeShapeType="1"/>
          </p:cNvCxnSpPr>
          <p:nvPr/>
        </p:nvCxnSpPr>
        <p:spPr bwMode="auto">
          <a:xfrm flipH="1">
            <a:off x="655638" y="2921000"/>
            <a:ext cx="1063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257" name="TextBox 27"/>
          <p:cNvSpPr txBox="1">
            <a:spLocks noChangeArrowheads="1"/>
          </p:cNvSpPr>
          <p:nvPr/>
        </p:nvSpPr>
        <p:spPr bwMode="auto">
          <a:xfrm>
            <a:off x="825500" y="2565400"/>
            <a:ext cx="733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resp</a:t>
            </a:r>
          </a:p>
        </p:txBody>
      </p:sp>
      <p:sp>
        <p:nvSpPr>
          <p:cNvPr id="9258" name="Rectangle 9"/>
          <p:cNvSpPr>
            <a:spLocks noChangeArrowheads="1"/>
          </p:cNvSpPr>
          <p:nvPr/>
        </p:nvSpPr>
        <p:spPr bwMode="auto">
          <a:xfrm>
            <a:off x="1720850" y="3224213"/>
            <a:ext cx="246063" cy="341312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9259" name="TextBox 93"/>
          <p:cNvSpPr txBox="1">
            <a:spLocks noChangeArrowheads="1"/>
          </p:cNvSpPr>
          <p:nvPr/>
        </p:nvSpPr>
        <p:spPr bwMode="auto">
          <a:xfrm>
            <a:off x="492125" y="3070225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respDeq</a:t>
            </a:r>
          </a:p>
        </p:txBody>
      </p:sp>
      <p:cxnSp>
        <p:nvCxnSpPr>
          <p:cNvPr id="9260" name="Straight Arrow Connector 17"/>
          <p:cNvCxnSpPr>
            <a:cxnSpLocks noChangeShapeType="1"/>
          </p:cNvCxnSpPr>
          <p:nvPr/>
        </p:nvCxnSpPr>
        <p:spPr bwMode="auto">
          <a:xfrm>
            <a:off x="658813" y="3440113"/>
            <a:ext cx="1063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261" name="Text Box 17"/>
          <p:cNvSpPr txBox="1">
            <a:spLocks noChangeArrowheads="1"/>
          </p:cNvSpPr>
          <p:nvPr/>
        </p:nvSpPr>
        <p:spPr bwMode="auto">
          <a:xfrm>
            <a:off x="2332038" y="2190750"/>
            <a:ext cx="889000" cy="935038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en-US" sz="1800">
              <a:solidFill>
                <a:schemeClr val="tx2"/>
              </a:solidFill>
            </a:endParaRPr>
          </a:p>
          <a:p>
            <a:pPr algn="ctr" eaLnBrk="0" hangingPunct="0"/>
            <a:r>
              <a:rPr lang="en-US" sz="1800">
                <a:solidFill>
                  <a:schemeClr val="tx2"/>
                </a:solidFill>
              </a:rPr>
              <a:t>cbuf</a:t>
            </a:r>
          </a:p>
          <a:p>
            <a:pPr algn="ctr" eaLnBrk="0" hangingPunct="0"/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262" name="Freeform 96"/>
          <p:cNvSpPr>
            <a:spLocks noChangeArrowheads="1"/>
          </p:cNvSpPr>
          <p:nvPr/>
        </p:nvSpPr>
        <p:spPr bwMode="auto">
          <a:xfrm>
            <a:off x="1981200" y="2108200"/>
            <a:ext cx="590550" cy="85725"/>
          </a:xfrm>
          <a:custGeom>
            <a:avLst/>
            <a:gdLst>
              <a:gd name="T0" fmla="*/ 590550 w 885825"/>
              <a:gd name="T1" fmla="*/ 85726 h 323850"/>
              <a:gd name="T2" fmla="*/ 590550 w 885825"/>
              <a:gd name="T3" fmla="*/ 0 h 323850"/>
              <a:gd name="T4" fmla="*/ 0 w 885825"/>
              <a:gd name="T5" fmla="*/ 0 h 323850"/>
              <a:gd name="T6" fmla="*/ 0 60000 65536"/>
              <a:gd name="T7" fmla="*/ 0 60000 65536"/>
              <a:gd name="T8" fmla="*/ 0 60000 65536"/>
              <a:gd name="T9" fmla="*/ 0 w 885825"/>
              <a:gd name="T10" fmla="*/ 0 h 323850"/>
              <a:gd name="T11" fmla="*/ 885825 w 885825"/>
              <a:gd name="T12" fmla="*/ 323850 h 3238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5825" h="323850">
                <a:moveTo>
                  <a:pt x="885825" y="323850"/>
                </a:moveTo>
                <a:lnTo>
                  <a:pt x="885825" y="0"/>
                </a:lnTo>
                <a:lnTo>
                  <a:pt x="0" y="0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cxnSp>
        <p:nvCxnSpPr>
          <p:cNvPr id="9263" name="Straight Arrow Connector 97"/>
          <p:cNvCxnSpPr>
            <a:cxnSpLocks noChangeShapeType="1"/>
            <a:endCxn id="9253" idx="3"/>
          </p:cNvCxnSpPr>
          <p:nvPr/>
        </p:nvCxnSpPr>
        <p:spPr bwMode="auto">
          <a:xfrm flipH="1">
            <a:off x="1976438" y="2898775"/>
            <a:ext cx="357187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264" name="Freeform 98"/>
          <p:cNvSpPr>
            <a:spLocks noChangeArrowheads="1"/>
          </p:cNvSpPr>
          <p:nvPr/>
        </p:nvSpPr>
        <p:spPr bwMode="auto">
          <a:xfrm>
            <a:off x="1981200" y="3127375"/>
            <a:ext cx="533400" cy="314325"/>
          </a:xfrm>
          <a:custGeom>
            <a:avLst/>
            <a:gdLst>
              <a:gd name="T0" fmla="*/ 0 w 533400"/>
              <a:gd name="T1" fmla="*/ 314325 h 314325"/>
              <a:gd name="T2" fmla="*/ 533400 w 533400"/>
              <a:gd name="T3" fmla="*/ 314325 h 314325"/>
              <a:gd name="T4" fmla="*/ 533400 w 533400"/>
              <a:gd name="T5" fmla="*/ 0 h 314325"/>
              <a:gd name="T6" fmla="*/ 0 60000 65536"/>
              <a:gd name="T7" fmla="*/ 0 60000 65536"/>
              <a:gd name="T8" fmla="*/ 0 60000 65536"/>
              <a:gd name="T9" fmla="*/ 0 w 533400"/>
              <a:gd name="T10" fmla="*/ 0 h 314325"/>
              <a:gd name="T11" fmla="*/ 533400 w 533400"/>
              <a:gd name="T12" fmla="*/ 314325 h 3143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3400" h="314325">
                <a:moveTo>
                  <a:pt x="0" y="314325"/>
                </a:moveTo>
                <a:lnTo>
                  <a:pt x="533400" y="314325"/>
                </a:lnTo>
                <a:lnTo>
                  <a:pt x="533400" y="0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cxnSp>
        <p:nvCxnSpPr>
          <p:cNvPr id="9265" name="Straight Arrow Connector 99"/>
          <p:cNvCxnSpPr>
            <a:cxnSpLocks noChangeShapeType="1"/>
            <a:stCxn id="9252" idx="3"/>
          </p:cNvCxnSpPr>
          <p:nvPr/>
        </p:nvCxnSpPr>
        <p:spPr bwMode="auto">
          <a:xfrm>
            <a:off x="1970088" y="1968500"/>
            <a:ext cx="1698625" cy="793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2" name="Cloud 101"/>
          <p:cNvSpPr/>
          <p:nvPr/>
        </p:nvSpPr>
        <p:spPr bwMode="auto">
          <a:xfrm>
            <a:off x="2579688" y="3303588"/>
            <a:ext cx="766762" cy="41433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/>
            </a:pPr>
            <a:endParaRPr lang="en-US"/>
          </a:p>
        </p:txBody>
      </p:sp>
      <p:cxnSp>
        <p:nvCxnSpPr>
          <p:cNvPr id="9267" name="Straight Arrow Connector 102"/>
          <p:cNvCxnSpPr>
            <a:cxnSpLocks noChangeShapeType="1"/>
          </p:cNvCxnSpPr>
          <p:nvPr/>
        </p:nvCxnSpPr>
        <p:spPr bwMode="auto">
          <a:xfrm flipH="1" flipV="1">
            <a:off x="3313113" y="3521075"/>
            <a:ext cx="461962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</p:spPr>
      </p:cxnSp>
      <p:cxnSp>
        <p:nvCxnSpPr>
          <p:cNvPr id="9268" name="Straight Arrow Connector 103"/>
          <p:cNvCxnSpPr>
            <a:cxnSpLocks noChangeShapeType="1"/>
          </p:cNvCxnSpPr>
          <p:nvPr/>
        </p:nvCxnSpPr>
        <p:spPr bwMode="auto">
          <a:xfrm flipV="1">
            <a:off x="2932113" y="3094038"/>
            <a:ext cx="1587" cy="2444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269" name="Freeform 104"/>
          <p:cNvSpPr>
            <a:spLocks noChangeArrowheads="1"/>
          </p:cNvSpPr>
          <p:nvPr/>
        </p:nvSpPr>
        <p:spPr bwMode="auto">
          <a:xfrm>
            <a:off x="3303588" y="3001963"/>
            <a:ext cx="439737" cy="388937"/>
          </a:xfrm>
          <a:custGeom>
            <a:avLst/>
            <a:gdLst>
              <a:gd name="T0" fmla="*/ 439947 w 388189"/>
              <a:gd name="T1" fmla="*/ 0 h 388189"/>
              <a:gd name="T2" fmla="*/ 0 w 388189"/>
              <a:gd name="T3" fmla="*/ 0 h 388189"/>
              <a:gd name="T4" fmla="*/ 9777 w 388189"/>
              <a:gd name="T5" fmla="*/ 388189 h 388189"/>
              <a:gd name="T6" fmla="*/ 0 60000 65536"/>
              <a:gd name="T7" fmla="*/ 0 60000 65536"/>
              <a:gd name="T8" fmla="*/ 0 60000 65536"/>
              <a:gd name="T9" fmla="*/ 0 w 388189"/>
              <a:gd name="T10" fmla="*/ 0 h 388189"/>
              <a:gd name="T11" fmla="*/ 388189 w 388189"/>
              <a:gd name="T12" fmla="*/ 388189 h 388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8189" h="388189">
                <a:moveTo>
                  <a:pt x="388189" y="0"/>
                </a:moveTo>
                <a:lnTo>
                  <a:pt x="0" y="0"/>
                </a:lnTo>
                <a:lnTo>
                  <a:pt x="8627" y="388189"/>
                </a:ln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5100"/>
            <a:ext cx="8275638" cy="1333500"/>
          </a:xfrm>
        </p:spPr>
        <p:txBody>
          <a:bodyPr/>
          <a:lstStyle/>
          <a:p>
            <a:pPr eaLnBrk="1" hangingPunct="1"/>
            <a:r>
              <a:rPr lang="en-US" smtClean="0"/>
              <a:t>Completion buffer: Interface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1509713" y="3357563"/>
            <a:ext cx="6137275" cy="193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>
                <a:latin typeface="Courier New" pitchFamily="49" charset="0"/>
                <a:cs typeface="Courier New" pitchFamily="49" charset="0"/>
              </a:rPr>
              <a:t> CBuffer#(type t);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method ActionValue</a:t>
            </a:r>
            <a:r>
              <a:rPr lang="en-US">
                <a:latin typeface="Courier New" pitchFamily="49" charset="0"/>
                <a:cs typeface="Courier New" pitchFamily="49" charset="0"/>
              </a:rPr>
              <a:t>#(Token) getToken; 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method Action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put(Token tok, t d);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>
                <a:latin typeface="Courier New" pitchFamily="49" charset="0"/>
                <a:cs typeface="Courier New" pitchFamily="49" charset="0"/>
              </a:rPr>
              <a:t> t getResult;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method Action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deqResult;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endinterface</a:t>
            </a:r>
          </a:p>
        </p:txBody>
      </p:sp>
      <p:sp>
        <p:nvSpPr>
          <p:cNvPr id="10243" name="Text Box 17"/>
          <p:cNvSpPr txBox="1">
            <a:spLocks noChangeArrowheads="1"/>
          </p:cNvSpPr>
          <p:nvPr/>
        </p:nvSpPr>
        <p:spPr bwMode="auto">
          <a:xfrm>
            <a:off x="3275013" y="1676400"/>
            <a:ext cx="1563687" cy="10255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en-US" sz="1800"/>
          </a:p>
          <a:p>
            <a:pPr algn="ctr" eaLnBrk="0" hangingPunct="0"/>
            <a:r>
              <a:rPr lang="en-US" sz="2400"/>
              <a:t>cbuf</a:t>
            </a:r>
          </a:p>
          <a:p>
            <a:pPr algn="ctr" eaLnBrk="0" hangingPunct="0"/>
            <a:endParaRPr lang="en-US" sz="1800"/>
          </a:p>
        </p:txBody>
      </p:sp>
      <p:sp>
        <p:nvSpPr>
          <p:cNvPr id="10244" name="Rectangle 36"/>
          <p:cNvSpPr>
            <a:spLocks noChangeArrowheads="1"/>
          </p:cNvSpPr>
          <p:nvPr/>
        </p:nvSpPr>
        <p:spPr bwMode="auto">
          <a:xfrm>
            <a:off x="3282950" y="1866900"/>
            <a:ext cx="190500" cy="7239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Rectangle 37"/>
          <p:cNvSpPr>
            <a:spLocks noChangeArrowheads="1"/>
          </p:cNvSpPr>
          <p:nvPr/>
        </p:nvSpPr>
        <p:spPr bwMode="auto">
          <a:xfrm>
            <a:off x="4657725" y="1847850"/>
            <a:ext cx="177800" cy="28575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Rectangle 38"/>
          <p:cNvSpPr>
            <a:spLocks noChangeArrowheads="1"/>
          </p:cNvSpPr>
          <p:nvPr/>
        </p:nvSpPr>
        <p:spPr bwMode="auto">
          <a:xfrm rot="-5400000">
            <a:off x="4025900" y="2232025"/>
            <a:ext cx="190500" cy="7239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cxnSp>
        <p:nvCxnSpPr>
          <p:cNvPr id="10247" name="Straight Arrow Connector 40"/>
          <p:cNvCxnSpPr>
            <a:cxnSpLocks noChangeShapeType="1"/>
          </p:cNvCxnSpPr>
          <p:nvPr/>
        </p:nvCxnSpPr>
        <p:spPr bwMode="auto">
          <a:xfrm>
            <a:off x="4854575" y="1990725"/>
            <a:ext cx="825500" cy="1588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48" name="Straight Arrow Connector 45"/>
          <p:cNvCxnSpPr>
            <a:cxnSpLocks noChangeShapeType="1"/>
          </p:cNvCxnSpPr>
          <p:nvPr/>
        </p:nvCxnSpPr>
        <p:spPr bwMode="auto">
          <a:xfrm flipH="1" flipV="1">
            <a:off x="4116388" y="2693988"/>
            <a:ext cx="1587" cy="56356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49" name="Straight Arrow Connector 46"/>
          <p:cNvCxnSpPr>
            <a:cxnSpLocks noChangeShapeType="1"/>
          </p:cNvCxnSpPr>
          <p:nvPr/>
        </p:nvCxnSpPr>
        <p:spPr bwMode="auto">
          <a:xfrm flipH="1" flipV="1">
            <a:off x="2444750" y="2247900"/>
            <a:ext cx="825500" cy="1588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250" name="TextBox 49"/>
          <p:cNvSpPr txBox="1">
            <a:spLocks noChangeArrowheads="1"/>
          </p:cNvSpPr>
          <p:nvPr/>
        </p:nvSpPr>
        <p:spPr bwMode="auto">
          <a:xfrm>
            <a:off x="4851400" y="1624013"/>
            <a:ext cx="1382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getResult</a:t>
            </a:r>
          </a:p>
        </p:txBody>
      </p:sp>
      <p:sp>
        <p:nvSpPr>
          <p:cNvPr id="10251" name="TextBox 50"/>
          <p:cNvSpPr txBox="1">
            <a:spLocks noChangeArrowheads="1"/>
          </p:cNvSpPr>
          <p:nvPr/>
        </p:nvSpPr>
        <p:spPr bwMode="auto">
          <a:xfrm>
            <a:off x="1819275" y="1851025"/>
            <a:ext cx="1366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getToken</a:t>
            </a:r>
          </a:p>
        </p:txBody>
      </p:sp>
      <p:sp>
        <p:nvSpPr>
          <p:cNvPr id="10252" name="TextBox 51"/>
          <p:cNvSpPr txBox="1">
            <a:spLocks noChangeArrowheads="1"/>
          </p:cNvSpPr>
          <p:nvPr/>
        </p:nvSpPr>
        <p:spPr bwMode="auto">
          <a:xfrm>
            <a:off x="4102100" y="2786063"/>
            <a:ext cx="2722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put (result &amp; token)</a:t>
            </a:r>
          </a:p>
        </p:txBody>
      </p:sp>
      <p:cxnSp>
        <p:nvCxnSpPr>
          <p:cNvPr id="10253" name="Straight Arrow Connector 40"/>
          <p:cNvCxnSpPr>
            <a:cxnSpLocks noChangeShapeType="1"/>
          </p:cNvCxnSpPr>
          <p:nvPr/>
        </p:nvCxnSpPr>
        <p:spPr bwMode="auto">
          <a:xfrm>
            <a:off x="4835525" y="2447925"/>
            <a:ext cx="825500" cy="1588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254" name="TextBox 49"/>
          <p:cNvSpPr txBox="1">
            <a:spLocks noChangeArrowheads="1"/>
          </p:cNvSpPr>
          <p:nvPr/>
        </p:nvSpPr>
        <p:spPr bwMode="auto">
          <a:xfrm>
            <a:off x="4832350" y="2081213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deqResult</a:t>
            </a:r>
          </a:p>
        </p:txBody>
      </p:sp>
      <p:sp>
        <p:nvSpPr>
          <p:cNvPr id="10255" name="Rectangle 37"/>
          <p:cNvSpPr>
            <a:spLocks noChangeArrowheads="1"/>
          </p:cNvSpPr>
          <p:nvPr/>
        </p:nvSpPr>
        <p:spPr bwMode="auto">
          <a:xfrm>
            <a:off x="4657725" y="2295525"/>
            <a:ext cx="177800" cy="28575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512888" y="5495925"/>
            <a:ext cx="7448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Concurrency requirement</a:t>
            </a:r>
          </a:p>
          <a:p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getToken </a:t>
            </a:r>
            <a:r>
              <a:rPr lang="en-US"/>
              <a:t>&lt;  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put</a:t>
            </a:r>
            <a:r>
              <a:rPr lang="en-US"/>
              <a:t> &lt; 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getResult </a:t>
            </a:r>
            <a:r>
              <a:rPr lang="en-US"/>
              <a:t>&lt; 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deqResult</a:t>
            </a:r>
            <a:endParaRPr lang="en-US"/>
          </a:p>
        </p:txBody>
      </p:sp>
      <p:sp>
        <p:nvSpPr>
          <p:cNvPr id="1025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/>
          </a:p>
        </p:txBody>
      </p:sp>
      <p:sp>
        <p:nvSpPr>
          <p:cNvPr id="10258" name="Slide Number Placeholder 2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EA7F40-3354-455C-84F6-50F869A281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259" name="Footer Placeholder 28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ahoma" pitchFamily="34" charset="0"/>
              </a:rPr>
              <a:t>Bluespec at Beihang</a:t>
            </a: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Non-blocking FIFO Cache</a:t>
            </a:r>
          </a:p>
        </p:txBody>
      </p:sp>
      <p:sp>
        <p:nvSpPr>
          <p:cNvPr id="12290" name="TextBox 6"/>
          <p:cNvSpPr txBox="1">
            <a:spLocks noChangeArrowheads="1"/>
          </p:cNvSpPr>
          <p:nvPr/>
        </p:nvSpPr>
        <p:spPr bwMode="auto">
          <a:xfrm>
            <a:off x="573088" y="1414463"/>
            <a:ext cx="8229600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>
                <a:latin typeface="Courier New" pitchFamily="49" charset="0"/>
                <a:cs typeface="Courier New" pitchFamily="49" charset="0"/>
              </a:rPr>
              <a:t> mkNBFifoCache(Cache); 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CBuffer    cBuf &lt;- mkCompletionBuffer;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NBCache nbCache &lt;- mkNBtaggedCache;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rule </a:t>
            </a:r>
            <a:r>
              <a:rPr lang="en-US">
                <a:latin typeface="Courier New" pitchFamily="49" charset="0"/>
                <a:cs typeface="Courier New" pitchFamily="49" charset="0"/>
              </a:rPr>
              <a:t>nbCacheResponse;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cBuf.put(nbCache.resp);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nbCache.respDeq;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endrule</a:t>
            </a:r>
            <a:r>
              <a:rPr lang="en-US">
                <a:latin typeface="Courier New" pitchFamily="49" charset="0"/>
                <a:cs typeface="Courier New" pitchFamily="49" charset="0"/>
              </a:rPr>
              <a:t/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 b="1">
                <a:latin typeface="Courier New" pitchFamily="49" charset="0"/>
                <a:cs typeface="Courier New" pitchFamily="49" charset="0"/>
              </a:rPr>
              <a:t>  method Action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req(MemReq x);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tok &lt;- cBuf.getToken;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nbCache.req(TaggedMemReq{req:x, tag:tok});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endmethod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>
                <a:latin typeface="Courier New" pitchFamily="49" charset="0"/>
                <a:cs typeface="Courier New" pitchFamily="49" charset="0"/>
              </a:rPr>
              <a:t>MemResp resp; 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>
                <a:latin typeface="Courier New" pitchFamily="49" charset="0"/>
                <a:cs typeface="Courier New" pitchFamily="49" charset="0"/>
              </a:rPr>
              <a:t> cBuf.getResult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endmethod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method Action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respDeq;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cBuf.deqResult;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endmethod</a:t>
            </a:r>
          </a:p>
          <a:p>
            <a:pPr>
              <a:lnSpc>
                <a:spcPct val="95000"/>
              </a:lnSpc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endmodule</a:t>
            </a:r>
          </a:p>
        </p:txBody>
      </p:sp>
      <p:sp>
        <p:nvSpPr>
          <p:cNvPr id="12291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/>
          </a:p>
        </p:txBody>
      </p:sp>
      <p:sp>
        <p:nvSpPr>
          <p:cNvPr id="12292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L24-</a:t>
            </a:r>
            <a:fld id="{551D6FF9-3EAF-4117-A93F-940CA4A604D1}" type="slidenum">
              <a:rPr lang="en-US"/>
              <a:pPr/>
              <a:t>29</a:t>
            </a:fld>
            <a:endParaRPr lang="en-US"/>
          </a:p>
        </p:txBody>
      </p:sp>
      <p:sp>
        <p:nvSpPr>
          <p:cNvPr id="12293" name="Footer Placeholder 11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ahoma" pitchFamily="34" charset="0"/>
              </a:rPr>
              <a:t>Bluespec at Beihang</a:t>
            </a:r>
            <a:endParaRPr lang="en-US">
              <a:latin typeface="Tahoma" pitchFamily="34" charset="0"/>
            </a:endParaRPr>
          </a:p>
        </p:txBody>
      </p:sp>
      <p:grpSp>
        <p:nvGrpSpPr>
          <p:cNvPr id="12294" name="Group 33"/>
          <p:cNvGrpSpPr>
            <a:grpSpLocks/>
          </p:cNvGrpSpPr>
          <p:nvPr/>
        </p:nvGrpSpPr>
        <p:grpSpPr bwMode="auto">
          <a:xfrm>
            <a:off x="5418138" y="4419600"/>
            <a:ext cx="3282950" cy="2230438"/>
            <a:chOff x="5365366" y="3798198"/>
            <a:chExt cx="3283790" cy="2231666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6597267" y="3907766"/>
              <a:ext cx="1714500" cy="2122098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6597266" y="3988698"/>
              <a:ext cx="246063" cy="393700"/>
            </a:xfrm>
            <a:prstGeom prst="rect">
              <a:avLst/>
            </a:prstGeom>
            <a:solidFill>
              <a:srgbClr val="F6FD7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6603616" y="4945961"/>
              <a:ext cx="246063" cy="341312"/>
            </a:xfrm>
            <a:prstGeom prst="rect">
              <a:avLst/>
            </a:prstGeom>
            <a:solidFill>
              <a:srgbClr val="F6FD7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12298" name="Straight Arrow Connector 17"/>
            <p:cNvCxnSpPr>
              <a:cxnSpLocks noChangeShapeType="1"/>
            </p:cNvCxnSpPr>
            <p:nvPr/>
          </p:nvCxnSpPr>
          <p:spPr bwMode="auto">
            <a:xfrm>
              <a:off x="5532054" y="4152211"/>
              <a:ext cx="1063625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12299" name="TextBox 23"/>
            <p:cNvSpPr txBox="1">
              <a:spLocks noChangeArrowheads="1"/>
            </p:cNvSpPr>
            <p:nvPr/>
          </p:nvSpPr>
          <p:spPr bwMode="auto">
            <a:xfrm>
              <a:off x="5682947" y="3798198"/>
              <a:ext cx="601817" cy="366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req</a:t>
              </a:r>
            </a:p>
          </p:txBody>
        </p:sp>
        <p:cxnSp>
          <p:nvCxnSpPr>
            <p:cNvPr id="12300" name="Straight Arrow Connector 25"/>
            <p:cNvCxnSpPr>
              <a:cxnSpLocks noChangeShapeType="1"/>
            </p:cNvCxnSpPr>
            <p:nvPr/>
          </p:nvCxnSpPr>
          <p:spPr bwMode="auto">
            <a:xfrm flipH="1">
              <a:off x="5528879" y="5138048"/>
              <a:ext cx="1063625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12301" name="TextBox 27"/>
            <p:cNvSpPr txBox="1">
              <a:spLocks noChangeArrowheads="1"/>
            </p:cNvSpPr>
            <p:nvPr/>
          </p:nvSpPr>
          <p:spPr bwMode="auto">
            <a:xfrm>
              <a:off x="5698826" y="4782990"/>
              <a:ext cx="733613" cy="366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resp</a:t>
              </a:r>
            </a:p>
          </p:txBody>
        </p:sp>
        <p:sp>
          <p:nvSpPr>
            <p:cNvPr id="12302" name="Rectangle 9"/>
            <p:cNvSpPr>
              <a:spLocks noChangeArrowheads="1"/>
            </p:cNvSpPr>
            <p:nvPr/>
          </p:nvSpPr>
          <p:spPr bwMode="auto">
            <a:xfrm>
              <a:off x="6594091" y="5441261"/>
              <a:ext cx="246063" cy="341312"/>
            </a:xfrm>
            <a:prstGeom prst="rect">
              <a:avLst/>
            </a:prstGeom>
            <a:solidFill>
              <a:srgbClr val="F6FD7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12303" name="TextBox 19"/>
            <p:cNvSpPr txBox="1">
              <a:spLocks noChangeArrowheads="1"/>
            </p:cNvSpPr>
            <p:nvPr/>
          </p:nvSpPr>
          <p:spPr bwMode="auto">
            <a:xfrm>
              <a:off x="5365366" y="5286505"/>
              <a:ext cx="1238567" cy="366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respDeq</a:t>
              </a:r>
            </a:p>
          </p:txBody>
        </p:sp>
        <p:cxnSp>
          <p:nvCxnSpPr>
            <p:cNvPr id="12304" name="Straight Arrow Connector 17"/>
            <p:cNvCxnSpPr>
              <a:cxnSpLocks noChangeShapeType="1"/>
            </p:cNvCxnSpPr>
            <p:nvPr/>
          </p:nvCxnSpPr>
          <p:spPr bwMode="auto">
            <a:xfrm>
              <a:off x="5532054" y="5657161"/>
              <a:ext cx="1063625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7205749" y="4408134"/>
              <a:ext cx="890816" cy="93555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800">
                <a:solidFill>
                  <a:schemeClr val="tx2"/>
                </a:solidFill>
              </a:endParaRPr>
            </a:p>
            <a:p>
              <a:pPr algn="ctr" eaLnBrk="0" hangingPunct="0"/>
              <a:r>
                <a:rPr lang="en-US" sz="1800">
                  <a:solidFill>
                    <a:schemeClr val="tx2"/>
                  </a:solidFill>
                </a:rPr>
                <a:t>cbuf</a:t>
              </a:r>
            </a:p>
            <a:p>
              <a:pPr algn="ctr" eaLnBrk="0" hangingPunct="0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306" name="Freeform 22"/>
            <p:cNvSpPr>
              <a:spLocks noChangeArrowheads="1"/>
            </p:cNvSpPr>
            <p:nvPr/>
          </p:nvSpPr>
          <p:spPr bwMode="auto">
            <a:xfrm>
              <a:off x="6854442" y="4325247"/>
              <a:ext cx="590550" cy="85726"/>
            </a:xfrm>
            <a:custGeom>
              <a:avLst/>
              <a:gdLst>
                <a:gd name="T0" fmla="*/ 590550 w 885825"/>
                <a:gd name="T1" fmla="*/ 85726 h 323850"/>
                <a:gd name="T2" fmla="*/ 590550 w 885825"/>
                <a:gd name="T3" fmla="*/ 0 h 323850"/>
                <a:gd name="T4" fmla="*/ 0 w 885825"/>
                <a:gd name="T5" fmla="*/ 0 h 323850"/>
                <a:gd name="T6" fmla="*/ 0 60000 65536"/>
                <a:gd name="T7" fmla="*/ 0 60000 65536"/>
                <a:gd name="T8" fmla="*/ 0 60000 65536"/>
                <a:gd name="T9" fmla="*/ 0 w 885825"/>
                <a:gd name="T10" fmla="*/ 0 h 323850"/>
                <a:gd name="T11" fmla="*/ 885825 w 885825"/>
                <a:gd name="T12" fmla="*/ 323850 h 3238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5825" h="323850">
                  <a:moveTo>
                    <a:pt x="885825" y="323850"/>
                  </a:moveTo>
                  <a:lnTo>
                    <a:pt x="885825" y="0"/>
                  </a:lnTo>
                  <a:lnTo>
                    <a:pt x="0" y="0"/>
                  </a:lnTo>
                </a:path>
              </a:pathLst>
            </a:cu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12307" name="Straight Arrow Connector 23"/>
            <p:cNvCxnSpPr>
              <a:cxnSpLocks noChangeShapeType="1"/>
              <a:endCxn id="12297" idx="3"/>
            </p:cNvCxnSpPr>
            <p:nvPr/>
          </p:nvCxnSpPr>
          <p:spPr bwMode="auto">
            <a:xfrm flipH="1">
              <a:off x="6849679" y="5115823"/>
              <a:ext cx="357187" cy="79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12308" name="Freeform 24"/>
            <p:cNvSpPr>
              <a:spLocks noChangeArrowheads="1"/>
            </p:cNvSpPr>
            <p:nvPr/>
          </p:nvSpPr>
          <p:spPr bwMode="auto">
            <a:xfrm>
              <a:off x="6854441" y="5344423"/>
              <a:ext cx="533400" cy="314325"/>
            </a:xfrm>
            <a:custGeom>
              <a:avLst/>
              <a:gdLst>
                <a:gd name="T0" fmla="*/ 0 w 533400"/>
                <a:gd name="T1" fmla="*/ 314325 h 314325"/>
                <a:gd name="T2" fmla="*/ 533400 w 533400"/>
                <a:gd name="T3" fmla="*/ 314325 h 314325"/>
                <a:gd name="T4" fmla="*/ 533400 w 533400"/>
                <a:gd name="T5" fmla="*/ 0 h 314325"/>
                <a:gd name="T6" fmla="*/ 0 60000 65536"/>
                <a:gd name="T7" fmla="*/ 0 60000 65536"/>
                <a:gd name="T8" fmla="*/ 0 60000 65536"/>
                <a:gd name="T9" fmla="*/ 0 w 533400"/>
                <a:gd name="T10" fmla="*/ 0 h 314325"/>
                <a:gd name="T11" fmla="*/ 533400 w 533400"/>
                <a:gd name="T12" fmla="*/ 314325 h 3143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3400" h="314325">
                  <a:moveTo>
                    <a:pt x="0" y="314325"/>
                  </a:moveTo>
                  <a:lnTo>
                    <a:pt x="533400" y="314325"/>
                  </a:lnTo>
                  <a:lnTo>
                    <a:pt x="533400" y="0"/>
                  </a:lnTo>
                </a:path>
              </a:pathLst>
            </a:cu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12309" name="Straight Arrow Connector 25"/>
            <p:cNvCxnSpPr>
              <a:cxnSpLocks noChangeShapeType="1"/>
              <a:stCxn id="12296" idx="3"/>
            </p:cNvCxnSpPr>
            <p:nvPr/>
          </p:nvCxnSpPr>
          <p:spPr bwMode="auto">
            <a:xfrm>
              <a:off x="6843329" y="4185548"/>
              <a:ext cx="1725612" cy="254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28" name="Cloud 27"/>
            <p:cNvSpPr/>
            <p:nvPr/>
          </p:nvSpPr>
          <p:spPr bwMode="auto">
            <a:xfrm>
              <a:off x="7453462" y="5521584"/>
              <a:ext cx="766959" cy="412977"/>
            </a:xfrm>
            <a:prstGeom prst="cloud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cxnSp>
          <p:nvCxnSpPr>
            <p:cNvPr id="12311" name="Straight Arrow Connector 28"/>
            <p:cNvCxnSpPr>
              <a:cxnSpLocks noChangeShapeType="1"/>
            </p:cNvCxnSpPr>
            <p:nvPr/>
          </p:nvCxnSpPr>
          <p:spPr bwMode="auto">
            <a:xfrm flipH="1" flipV="1">
              <a:off x="8187881" y="5781491"/>
              <a:ext cx="461275" cy="3694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2312" name="Straight Arrow Connector 29"/>
            <p:cNvCxnSpPr>
              <a:cxnSpLocks noChangeShapeType="1"/>
            </p:cNvCxnSpPr>
            <p:nvPr/>
          </p:nvCxnSpPr>
          <p:spPr bwMode="auto">
            <a:xfrm flipV="1">
              <a:off x="7806909" y="5311166"/>
              <a:ext cx="982" cy="244245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12313" name="Freeform 32"/>
            <p:cNvSpPr>
              <a:spLocks noChangeArrowheads="1"/>
            </p:cNvSpPr>
            <p:nvPr/>
          </p:nvSpPr>
          <p:spPr bwMode="auto">
            <a:xfrm>
              <a:off x="8151962" y="5193104"/>
              <a:ext cx="439947" cy="388189"/>
            </a:xfrm>
            <a:custGeom>
              <a:avLst/>
              <a:gdLst>
                <a:gd name="T0" fmla="*/ 439947 w 388189"/>
                <a:gd name="T1" fmla="*/ 0 h 388189"/>
                <a:gd name="T2" fmla="*/ 0 w 388189"/>
                <a:gd name="T3" fmla="*/ 0 h 388189"/>
                <a:gd name="T4" fmla="*/ 9777 w 388189"/>
                <a:gd name="T5" fmla="*/ 388189 h 388189"/>
                <a:gd name="T6" fmla="*/ 0 60000 65536"/>
                <a:gd name="T7" fmla="*/ 0 60000 65536"/>
                <a:gd name="T8" fmla="*/ 0 60000 65536"/>
                <a:gd name="T9" fmla="*/ 0 w 388189"/>
                <a:gd name="T10" fmla="*/ 0 h 388189"/>
                <a:gd name="T11" fmla="*/ 388189 w 388189"/>
                <a:gd name="T12" fmla="*/ 388189 h 388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189" h="388189">
                  <a:moveTo>
                    <a:pt x="388189" y="0"/>
                  </a:moveTo>
                  <a:lnTo>
                    <a:pt x="0" y="0"/>
                  </a:lnTo>
                  <a:lnTo>
                    <a:pt x="8627" y="388189"/>
                  </a:lnTo>
                </a:path>
              </a:pathLst>
            </a:cu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mtClean="0"/>
              <a:t>A Simple Memory Model</a:t>
            </a:r>
          </a:p>
        </p:txBody>
      </p:sp>
      <p:sp>
        <p:nvSpPr>
          <p:cNvPr id="12290" name="Content Placeholder 2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093788" y="3619500"/>
            <a:ext cx="7440612" cy="2222500"/>
          </a:xfrm>
        </p:spPr>
        <p:txBody>
          <a:bodyPr/>
          <a:lstStyle/>
          <a:p>
            <a:r>
              <a:rPr lang="en-US" sz="2400" smtClean="0"/>
              <a:t>Reads and writes are always completed in one cycle</a:t>
            </a:r>
          </a:p>
          <a:p>
            <a:pPr lvl="1"/>
            <a:r>
              <a:rPr lang="en-US" sz="2000" smtClean="0"/>
              <a:t>a Read can be done any time (i.e. combinational)</a:t>
            </a:r>
          </a:p>
          <a:p>
            <a:pPr lvl="1"/>
            <a:r>
              <a:rPr lang="en-US" sz="2000" smtClean="0"/>
              <a:t>If enabled, a Write is performed at the rising clock edge</a:t>
            </a:r>
          </a:p>
          <a:p>
            <a:pPr lvl="1">
              <a:buFont typeface="Wingdings" pitchFamily="2" charset="2"/>
              <a:buNone/>
            </a:pPr>
            <a:r>
              <a:rPr lang="en-US" sz="1600" smtClean="0"/>
              <a:t>	(</a:t>
            </a:r>
            <a:r>
              <a:rPr lang="en-US" sz="1600" i="1" smtClean="0"/>
              <a:t>the write address and data must be stable at the clock edge)</a:t>
            </a:r>
            <a:endParaRPr lang="en-US" sz="2400" i="1" smtClean="0"/>
          </a:p>
          <a:p>
            <a:endParaRPr lang="en-US" sz="2400" smtClean="0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582738" y="1477963"/>
            <a:ext cx="5541962" cy="2014537"/>
            <a:chOff x="997" y="987"/>
            <a:chExt cx="3491" cy="1269"/>
          </a:xfrm>
        </p:grpSpPr>
        <p:sp>
          <p:nvSpPr>
            <p:cNvPr id="12296" name="Rectangle 3"/>
            <p:cNvSpPr>
              <a:spLocks noChangeArrowheads="1"/>
            </p:cNvSpPr>
            <p:nvPr/>
          </p:nvSpPr>
          <p:spPr bwMode="auto">
            <a:xfrm>
              <a:off x="2279" y="1499"/>
              <a:ext cx="902" cy="7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2297" name="Line 4"/>
            <p:cNvSpPr>
              <a:spLocks noChangeShapeType="1"/>
            </p:cNvSpPr>
            <p:nvPr/>
          </p:nvSpPr>
          <p:spPr bwMode="auto">
            <a:xfrm>
              <a:off x="3201" y="1871"/>
              <a:ext cx="4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5"/>
            <p:cNvSpPr>
              <a:spLocks noChangeShapeType="1"/>
            </p:cNvSpPr>
            <p:nvPr/>
          </p:nvSpPr>
          <p:spPr bwMode="auto">
            <a:xfrm>
              <a:off x="1829" y="2128"/>
              <a:ext cx="4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>
              <a:off x="1829" y="1708"/>
              <a:ext cx="4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7"/>
            <p:cNvSpPr>
              <a:spLocks noChangeShapeType="1"/>
            </p:cNvSpPr>
            <p:nvPr/>
          </p:nvSpPr>
          <p:spPr bwMode="auto">
            <a:xfrm>
              <a:off x="2855" y="1198"/>
              <a:ext cx="0" cy="2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Rectangle 8"/>
            <p:cNvSpPr>
              <a:spLocks noChangeArrowheads="1"/>
            </p:cNvSpPr>
            <p:nvPr/>
          </p:nvSpPr>
          <p:spPr bwMode="auto">
            <a:xfrm>
              <a:off x="2377" y="1699"/>
              <a:ext cx="675" cy="4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>
                  <a:solidFill>
                    <a:srgbClr val="56127A"/>
                  </a:solidFill>
                </a:rPr>
                <a:t>MAGIC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>
                  <a:solidFill>
                    <a:srgbClr val="56127A"/>
                  </a:solidFill>
                </a:rPr>
                <a:t> RAM</a:t>
              </a:r>
            </a:p>
          </p:txBody>
        </p:sp>
        <p:sp>
          <p:nvSpPr>
            <p:cNvPr id="12302" name="Rectangle 9"/>
            <p:cNvSpPr>
              <a:spLocks noChangeArrowheads="1"/>
            </p:cNvSpPr>
            <p:nvPr/>
          </p:nvSpPr>
          <p:spPr bwMode="auto">
            <a:xfrm>
              <a:off x="3668" y="1746"/>
              <a:ext cx="820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>
                  <a:solidFill>
                    <a:srgbClr val="56127A"/>
                  </a:solidFill>
                </a:rPr>
                <a:t>ReadData</a:t>
              </a:r>
            </a:p>
          </p:txBody>
        </p:sp>
        <p:sp>
          <p:nvSpPr>
            <p:cNvPr id="12303" name="Rectangle 10"/>
            <p:cNvSpPr>
              <a:spLocks noChangeArrowheads="1"/>
            </p:cNvSpPr>
            <p:nvPr/>
          </p:nvSpPr>
          <p:spPr bwMode="auto">
            <a:xfrm>
              <a:off x="997" y="1996"/>
              <a:ext cx="84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>
                  <a:solidFill>
                    <a:srgbClr val="56127A"/>
                  </a:solidFill>
                </a:rPr>
                <a:t>WriteData</a:t>
              </a:r>
            </a:p>
          </p:txBody>
        </p:sp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1148" y="1583"/>
              <a:ext cx="6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>
                  <a:solidFill>
                    <a:srgbClr val="56127A"/>
                  </a:solidFill>
                </a:rPr>
                <a:t>Address</a:t>
              </a: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2525" y="987"/>
              <a:ext cx="989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>
                  <a:solidFill>
                    <a:srgbClr val="56127A"/>
                  </a:solidFill>
                </a:rPr>
                <a:t>WriteEnable</a:t>
              </a:r>
            </a:p>
          </p:txBody>
        </p:sp>
        <p:sp>
          <p:nvSpPr>
            <p:cNvPr id="12306" name="Line 13"/>
            <p:cNvSpPr>
              <a:spLocks noChangeShapeType="1"/>
            </p:cNvSpPr>
            <p:nvPr/>
          </p:nvSpPr>
          <p:spPr bwMode="auto">
            <a:xfrm>
              <a:off x="2435" y="1360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4"/>
            <p:cNvSpPr>
              <a:spLocks noChangeArrowheads="1"/>
            </p:cNvSpPr>
            <p:nvPr/>
          </p:nvSpPr>
          <p:spPr bwMode="auto">
            <a:xfrm>
              <a:off x="2282" y="1176"/>
              <a:ext cx="50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>
                  <a:solidFill>
                    <a:srgbClr val="56127A"/>
                  </a:solidFill>
                </a:rPr>
                <a:t>Clock</a:t>
              </a:r>
            </a:p>
          </p:txBody>
        </p:sp>
        <p:sp>
          <p:nvSpPr>
            <p:cNvPr id="12308" name="Line 15"/>
            <p:cNvSpPr>
              <a:spLocks noChangeShapeType="1"/>
            </p:cNvSpPr>
            <p:nvPr/>
          </p:nvSpPr>
          <p:spPr bwMode="auto">
            <a:xfrm>
              <a:off x="2388" y="1509"/>
              <a:ext cx="46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Line 16"/>
            <p:cNvSpPr>
              <a:spLocks noChangeShapeType="1"/>
            </p:cNvSpPr>
            <p:nvPr/>
          </p:nvSpPr>
          <p:spPr bwMode="auto">
            <a:xfrm flipV="1">
              <a:off x="2432" y="1504"/>
              <a:ext cx="4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541463" y="5895975"/>
            <a:ext cx="6442075" cy="646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In a real DRAM the data will be available several cycles after the address is supplied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485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Non-blocking Cache</a:t>
            </a:r>
            <a:endParaRPr lang="en-US" sz="3600" smtClean="0"/>
          </a:p>
        </p:txBody>
      </p:sp>
      <p:sp>
        <p:nvSpPr>
          <p:cNvPr id="23555" name="Rectangle 17"/>
          <p:cNvSpPr>
            <a:spLocks noChangeArrowheads="1"/>
          </p:cNvSpPr>
          <p:nvPr/>
        </p:nvSpPr>
        <p:spPr bwMode="auto">
          <a:xfrm>
            <a:off x="3895725" y="3573463"/>
            <a:ext cx="939800" cy="1287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St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Buff</a:t>
            </a:r>
          </a:p>
        </p:txBody>
      </p:sp>
      <p:sp>
        <p:nvSpPr>
          <p:cNvPr id="23556" name="Rectangle 17"/>
          <p:cNvSpPr>
            <a:spLocks noChangeArrowheads="1"/>
          </p:cNvSpPr>
          <p:nvPr/>
        </p:nvSpPr>
        <p:spPr bwMode="auto">
          <a:xfrm>
            <a:off x="4981575" y="3573463"/>
            <a:ext cx="939800" cy="1287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Ld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Buff</a:t>
            </a:r>
          </a:p>
        </p:txBody>
      </p:sp>
      <p:sp>
        <p:nvSpPr>
          <p:cNvPr id="23557" name="Rectangle 17"/>
          <p:cNvSpPr>
            <a:spLocks noChangeArrowheads="1"/>
          </p:cNvSpPr>
          <p:nvPr/>
        </p:nvSpPr>
        <p:spPr bwMode="auto">
          <a:xfrm>
            <a:off x="6076950" y="3573463"/>
            <a:ext cx="939800" cy="1287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Wait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Buff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 rot="-5400000">
            <a:off x="5668169" y="5544344"/>
            <a:ext cx="984250" cy="703262"/>
            <a:chOff x="1920" y="1392"/>
            <a:chExt cx="192" cy="192"/>
          </a:xfrm>
        </p:grpSpPr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968" y="1392"/>
              <a:ext cx="144" cy="192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2064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2016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1920" y="13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1920" y="15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64" name="Group 12"/>
          <p:cNvGrpSpPr>
            <a:grpSpLocks/>
          </p:cNvGrpSpPr>
          <p:nvPr/>
        </p:nvGrpSpPr>
        <p:grpSpPr bwMode="auto">
          <a:xfrm rot="5400000" flipV="1">
            <a:off x="4753769" y="5534819"/>
            <a:ext cx="984250" cy="703262"/>
            <a:chOff x="1920" y="1392"/>
            <a:chExt cx="192" cy="192"/>
          </a:xfrm>
        </p:grpSpPr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1968" y="1392"/>
              <a:ext cx="144" cy="192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2064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016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920" y="13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1920" y="15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70" name="Group 18"/>
          <p:cNvGrpSpPr>
            <a:grpSpLocks/>
          </p:cNvGrpSpPr>
          <p:nvPr/>
        </p:nvGrpSpPr>
        <p:grpSpPr bwMode="auto">
          <a:xfrm>
            <a:off x="1543050" y="3573463"/>
            <a:ext cx="1673225" cy="1287462"/>
            <a:chOff x="558" y="1357"/>
            <a:chExt cx="1054" cy="1033"/>
          </a:xfrm>
        </p:grpSpPr>
        <p:sp>
          <p:nvSpPr>
            <p:cNvPr id="23571" name="Rectangle 17"/>
            <p:cNvSpPr>
              <a:spLocks noChangeArrowheads="1"/>
            </p:cNvSpPr>
            <p:nvPr/>
          </p:nvSpPr>
          <p:spPr bwMode="auto">
            <a:xfrm>
              <a:off x="558" y="1357"/>
              <a:ext cx="274" cy="10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St</a:t>
              </a:r>
            </a:p>
          </p:txBody>
        </p:sp>
        <p:sp>
          <p:nvSpPr>
            <p:cNvPr id="23572" name="Rectangle 17"/>
            <p:cNvSpPr>
              <a:spLocks noChangeArrowheads="1"/>
            </p:cNvSpPr>
            <p:nvPr/>
          </p:nvSpPr>
          <p:spPr bwMode="auto">
            <a:xfrm>
              <a:off x="834" y="1357"/>
              <a:ext cx="346" cy="10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Tag</a:t>
              </a:r>
            </a:p>
          </p:txBody>
        </p:sp>
        <p:sp>
          <p:nvSpPr>
            <p:cNvPr id="23573" name="Rectangle 17"/>
            <p:cNvSpPr>
              <a:spLocks noChangeArrowheads="1"/>
            </p:cNvSpPr>
            <p:nvPr/>
          </p:nvSpPr>
          <p:spPr bwMode="auto">
            <a:xfrm>
              <a:off x="1182" y="1357"/>
              <a:ext cx="430" cy="10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Data</a:t>
              </a:r>
            </a:p>
          </p:txBody>
        </p:sp>
      </p:grpSp>
      <p:sp>
        <p:nvSpPr>
          <p:cNvPr id="23574" name="Freeform 22"/>
          <p:cNvSpPr>
            <a:spLocks noChangeArrowheads="1"/>
          </p:cNvSpPr>
          <p:nvPr/>
        </p:nvSpPr>
        <p:spPr bwMode="auto">
          <a:xfrm>
            <a:off x="2278063" y="2105025"/>
            <a:ext cx="1139825" cy="838200"/>
          </a:xfrm>
          <a:custGeom>
            <a:avLst/>
            <a:gdLst/>
            <a:ahLst/>
            <a:cxnLst>
              <a:cxn ang="0">
                <a:pos x="800" y="349"/>
              </a:cxn>
              <a:cxn ang="0">
                <a:pos x="812" y="373"/>
              </a:cxn>
              <a:cxn ang="0">
                <a:pos x="800" y="426"/>
              </a:cxn>
              <a:cxn ang="0">
                <a:pos x="740" y="485"/>
              </a:cxn>
              <a:cxn ang="0">
                <a:pos x="639" y="509"/>
              </a:cxn>
              <a:cxn ang="0">
                <a:pos x="579" y="503"/>
              </a:cxn>
              <a:cxn ang="0">
                <a:pos x="531" y="485"/>
              </a:cxn>
              <a:cxn ang="0">
                <a:pos x="501" y="515"/>
              </a:cxn>
              <a:cxn ang="0">
                <a:pos x="460" y="526"/>
              </a:cxn>
              <a:cxn ang="0">
                <a:pos x="418" y="515"/>
              </a:cxn>
              <a:cxn ang="0">
                <a:pos x="394" y="485"/>
              </a:cxn>
              <a:cxn ang="0">
                <a:pos x="352" y="497"/>
              </a:cxn>
              <a:cxn ang="0">
                <a:pos x="310" y="503"/>
              </a:cxn>
              <a:cxn ang="0">
                <a:pos x="221" y="485"/>
              </a:cxn>
              <a:cxn ang="0">
                <a:pos x="161" y="444"/>
              </a:cxn>
              <a:cxn ang="0">
                <a:pos x="137" y="414"/>
              </a:cxn>
              <a:cxn ang="0">
                <a:pos x="137" y="414"/>
              </a:cxn>
              <a:cxn ang="0">
                <a:pos x="90" y="408"/>
              </a:cxn>
              <a:cxn ang="0">
                <a:pos x="24" y="373"/>
              </a:cxn>
              <a:cxn ang="0">
                <a:pos x="0" y="308"/>
              </a:cxn>
              <a:cxn ang="0">
                <a:pos x="30" y="242"/>
              </a:cxn>
              <a:cxn ang="0">
                <a:pos x="101" y="201"/>
              </a:cxn>
              <a:cxn ang="0">
                <a:pos x="101" y="201"/>
              </a:cxn>
              <a:cxn ang="0">
                <a:pos x="95" y="189"/>
              </a:cxn>
              <a:cxn ang="0">
                <a:pos x="78" y="160"/>
              </a:cxn>
              <a:cxn ang="0">
                <a:pos x="84" y="100"/>
              </a:cxn>
              <a:cxn ang="0">
                <a:pos x="149" y="47"/>
              </a:cxn>
              <a:cxn ang="0">
                <a:pos x="227" y="41"/>
              </a:cxn>
              <a:cxn ang="0">
                <a:pos x="275" y="59"/>
              </a:cxn>
              <a:cxn ang="0">
                <a:pos x="298" y="77"/>
              </a:cxn>
              <a:cxn ang="0">
                <a:pos x="304" y="77"/>
              </a:cxn>
              <a:cxn ang="0">
                <a:pos x="304" y="77"/>
              </a:cxn>
              <a:cxn ang="0">
                <a:pos x="310" y="77"/>
              </a:cxn>
              <a:cxn ang="0">
                <a:pos x="340" y="53"/>
              </a:cxn>
              <a:cxn ang="0">
                <a:pos x="382" y="41"/>
              </a:cxn>
              <a:cxn ang="0">
                <a:pos x="406" y="47"/>
              </a:cxn>
              <a:cxn ang="0">
                <a:pos x="430" y="53"/>
              </a:cxn>
              <a:cxn ang="0">
                <a:pos x="436" y="53"/>
              </a:cxn>
              <a:cxn ang="0">
                <a:pos x="436" y="47"/>
              </a:cxn>
              <a:cxn ang="0">
                <a:pos x="496" y="12"/>
              </a:cxn>
              <a:cxn ang="0">
                <a:pos x="573" y="0"/>
              </a:cxn>
              <a:cxn ang="0">
                <a:pos x="669" y="24"/>
              </a:cxn>
              <a:cxn ang="0">
                <a:pos x="722" y="77"/>
              </a:cxn>
              <a:cxn ang="0">
                <a:pos x="728" y="118"/>
              </a:cxn>
              <a:cxn ang="0">
                <a:pos x="728" y="124"/>
              </a:cxn>
              <a:cxn ang="0">
                <a:pos x="734" y="130"/>
              </a:cxn>
              <a:cxn ang="0">
                <a:pos x="746" y="130"/>
              </a:cxn>
              <a:cxn ang="0">
                <a:pos x="794" y="136"/>
              </a:cxn>
              <a:cxn ang="0">
                <a:pos x="860" y="171"/>
              </a:cxn>
              <a:cxn ang="0">
                <a:pos x="884" y="237"/>
              </a:cxn>
              <a:cxn ang="0">
                <a:pos x="860" y="296"/>
              </a:cxn>
              <a:cxn ang="0">
                <a:pos x="794" y="337"/>
              </a:cxn>
            </a:cxnLst>
            <a:rect l="0" t="0" r="r" b="b"/>
            <a:pathLst>
              <a:path w="884" h="526">
                <a:moveTo>
                  <a:pt x="794" y="337"/>
                </a:moveTo>
                <a:lnTo>
                  <a:pt x="800" y="349"/>
                </a:lnTo>
                <a:lnTo>
                  <a:pt x="806" y="361"/>
                </a:lnTo>
                <a:lnTo>
                  <a:pt x="812" y="373"/>
                </a:lnTo>
                <a:lnTo>
                  <a:pt x="812" y="390"/>
                </a:lnTo>
                <a:lnTo>
                  <a:pt x="800" y="426"/>
                </a:lnTo>
                <a:lnTo>
                  <a:pt x="776" y="461"/>
                </a:lnTo>
                <a:lnTo>
                  <a:pt x="740" y="485"/>
                </a:lnTo>
                <a:lnTo>
                  <a:pt x="693" y="503"/>
                </a:lnTo>
                <a:lnTo>
                  <a:pt x="639" y="509"/>
                </a:lnTo>
                <a:lnTo>
                  <a:pt x="609" y="503"/>
                </a:lnTo>
                <a:lnTo>
                  <a:pt x="579" y="503"/>
                </a:lnTo>
                <a:lnTo>
                  <a:pt x="555" y="497"/>
                </a:lnTo>
                <a:lnTo>
                  <a:pt x="531" y="485"/>
                </a:lnTo>
                <a:lnTo>
                  <a:pt x="519" y="503"/>
                </a:lnTo>
                <a:lnTo>
                  <a:pt x="501" y="515"/>
                </a:lnTo>
                <a:lnTo>
                  <a:pt x="484" y="521"/>
                </a:lnTo>
                <a:lnTo>
                  <a:pt x="460" y="526"/>
                </a:lnTo>
                <a:lnTo>
                  <a:pt x="442" y="521"/>
                </a:lnTo>
                <a:lnTo>
                  <a:pt x="418" y="515"/>
                </a:lnTo>
                <a:lnTo>
                  <a:pt x="406" y="503"/>
                </a:lnTo>
                <a:lnTo>
                  <a:pt x="394" y="485"/>
                </a:lnTo>
                <a:lnTo>
                  <a:pt x="376" y="491"/>
                </a:lnTo>
                <a:lnTo>
                  <a:pt x="352" y="497"/>
                </a:lnTo>
                <a:lnTo>
                  <a:pt x="334" y="497"/>
                </a:lnTo>
                <a:lnTo>
                  <a:pt x="310" y="503"/>
                </a:lnTo>
                <a:lnTo>
                  <a:pt x="263" y="497"/>
                </a:lnTo>
                <a:lnTo>
                  <a:pt x="221" y="485"/>
                </a:lnTo>
                <a:lnTo>
                  <a:pt x="185" y="467"/>
                </a:lnTo>
                <a:lnTo>
                  <a:pt x="161" y="444"/>
                </a:lnTo>
                <a:lnTo>
                  <a:pt x="143" y="414"/>
                </a:lnTo>
                <a:lnTo>
                  <a:pt x="137" y="414"/>
                </a:lnTo>
                <a:lnTo>
                  <a:pt x="131" y="414"/>
                </a:lnTo>
                <a:lnTo>
                  <a:pt x="90" y="408"/>
                </a:lnTo>
                <a:lnTo>
                  <a:pt x="54" y="390"/>
                </a:lnTo>
                <a:lnTo>
                  <a:pt x="24" y="373"/>
                </a:lnTo>
                <a:lnTo>
                  <a:pt x="6" y="343"/>
                </a:lnTo>
                <a:lnTo>
                  <a:pt x="0" y="308"/>
                </a:lnTo>
                <a:lnTo>
                  <a:pt x="6" y="272"/>
                </a:lnTo>
                <a:lnTo>
                  <a:pt x="30" y="242"/>
                </a:lnTo>
                <a:lnTo>
                  <a:pt x="60" y="219"/>
                </a:lnTo>
                <a:lnTo>
                  <a:pt x="101" y="201"/>
                </a:lnTo>
                <a:lnTo>
                  <a:pt x="107" y="201"/>
                </a:lnTo>
                <a:lnTo>
                  <a:pt x="95" y="189"/>
                </a:lnTo>
                <a:lnTo>
                  <a:pt x="84" y="177"/>
                </a:lnTo>
                <a:lnTo>
                  <a:pt x="78" y="160"/>
                </a:lnTo>
                <a:lnTo>
                  <a:pt x="78" y="142"/>
                </a:lnTo>
                <a:lnTo>
                  <a:pt x="84" y="100"/>
                </a:lnTo>
                <a:lnTo>
                  <a:pt x="113" y="71"/>
                </a:lnTo>
                <a:lnTo>
                  <a:pt x="149" y="47"/>
                </a:lnTo>
                <a:lnTo>
                  <a:pt x="197" y="35"/>
                </a:lnTo>
                <a:lnTo>
                  <a:pt x="227" y="41"/>
                </a:lnTo>
                <a:lnTo>
                  <a:pt x="251" y="47"/>
                </a:lnTo>
                <a:lnTo>
                  <a:pt x="275" y="59"/>
                </a:lnTo>
                <a:lnTo>
                  <a:pt x="293" y="77"/>
                </a:lnTo>
                <a:lnTo>
                  <a:pt x="298" y="77"/>
                </a:lnTo>
                <a:lnTo>
                  <a:pt x="304" y="77"/>
                </a:lnTo>
                <a:lnTo>
                  <a:pt x="310" y="77"/>
                </a:lnTo>
                <a:lnTo>
                  <a:pt x="322" y="59"/>
                </a:lnTo>
                <a:lnTo>
                  <a:pt x="340" y="53"/>
                </a:lnTo>
                <a:lnTo>
                  <a:pt x="358" y="47"/>
                </a:lnTo>
                <a:lnTo>
                  <a:pt x="382" y="41"/>
                </a:lnTo>
                <a:lnTo>
                  <a:pt x="394" y="41"/>
                </a:lnTo>
                <a:lnTo>
                  <a:pt x="406" y="47"/>
                </a:lnTo>
                <a:lnTo>
                  <a:pt x="418" y="53"/>
                </a:lnTo>
                <a:lnTo>
                  <a:pt x="430" y="53"/>
                </a:lnTo>
                <a:lnTo>
                  <a:pt x="436" y="53"/>
                </a:lnTo>
                <a:lnTo>
                  <a:pt x="436" y="47"/>
                </a:lnTo>
                <a:lnTo>
                  <a:pt x="466" y="29"/>
                </a:lnTo>
                <a:lnTo>
                  <a:pt x="496" y="12"/>
                </a:lnTo>
                <a:lnTo>
                  <a:pt x="531" y="6"/>
                </a:lnTo>
                <a:lnTo>
                  <a:pt x="573" y="0"/>
                </a:lnTo>
                <a:lnTo>
                  <a:pt x="621" y="6"/>
                </a:lnTo>
                <a:lnTo>
                  <a:pt x="669" y="24"/>
                </a:lnTo>
                <a:lnTo>
                  <a:pt x="699" y="47"/>
                </a:lnTo>
                <a:lnTo>
                  <a:pt x="722" y="77"/>
                </a:lnTo>
                <a:lnTo>
                  <a:pt x="728" y="112"/>
                </a:lnTo>
                <a:lnTo>
                  <a:pt x="728" y="118"/>
                </a:lnTo>
                <a:lnTo>
                  <a:pt x="728" y="124"/>
                </a:lnTo>
                <a:lnTo>
                  <a:pt x="728" y="130"/>
                </a:lnTo>
                <a:lnTo>
                  <a:pt x="734" y="130"/>
                </a:lnTo>
                <a:lnTo>
                  <a:pt x="740" y="130"/>
                </a:lnTo>
                <a:lnTo>
                  <a:pt x="746" y="130"/>
                </a:lnTo>
                <a:lnTo>
                  <a:pt x="794" y="136"/>
                </a:lnTo>
                <a:lnTo>
                  <a:pt x="830" y="148"/>
                </a:lnTo>
                <a:lnTo>
                  <a:pt x="860" y="171"/>
                </a:lnTo>
                <a:lnTo>
                  <a:pt x="878" y="201"/>
                </a:lnTo>
                <a:lnTo>
                  <a:pt x="884" y="237"/>
                </a:lnTo>
                <a:lnTo>
                  <a:pt x="878" y="272"/>
                </a:lnTo>
                <a:lnTo>
                  <a:pt x="860" y="296"/>
                </a:lnTo>
                <a:lnTo>
                  <a:pt x="830" y="319"/>
                </a:lnTo>
                <a:lnTo>
                  <a:pt x="794" y="337"/>
                </a:lnTo>
              </a:path>
            </a:pathLst>
          </a:cu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 rot="-5400000">
            <a:off x="5468144" y="2296319"/>
            <a:ext cx="984250" cy="703262"/>
            <a:chOff x="1920" y="1392"/>
            <a:chExt cx="192" cy="192"/>
          </a:xfrm>
        </p:grpSpPr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1968" y="1392"/>
              <a:ext cx="144" cy="192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2064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2016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1920" y="13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1920" y="15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4032250" y="6330950"/>
            <a:ext cx="581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wbQ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4832350" y="6340475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mReqQ</a:t>
            </a: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5699125" y="6340475"/>
            <a:ext cx="930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mRespQ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6261100" y="2368550"/>
            <a:ext cx="55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hitQ</a:t>
            </a:r>
          </a:p>
        </p:txBody>
      </p:sp>
      <p:grpSp>
        <p:nvGrpSpPr>
          <p:cNvPr id="23585" name="Group 33"/>
          <p:cNvGrpSpPr>
            <a:grpSpLocks/>
          </p:cNvGrpSpPr>
          <p:nvPr/>
        </p:nvGrpSpPr>
        <p:grpSpPr bwMode="auto">
          <a:xfrm rot="5400000" flipV="1">
            <a:off x="3839369" y="5534819"/>
            <a:ext cx="984250" cy="703262"/>
            <a:chOff x="1920" y="1392"/>
            <a:chExt cx="192" cy="192"/>
          </a:xfrm>
        </p:grpSpPr>
        <p:sp>
          <p:nvSpPr>
            <p:cNvPr id="23586" name="Rectangle 34"/>
            <p:cNvSpPr>
              <a:spLocks noChangeArrowheads="1"/>
            </p:cNvSpPr>
            <p:nvPr/>
          </p:nvSpPr>
          <p:spPr bwMode="auto">
            <a:xfrm>
              <a:off x="1968" y="1392"/>
              <a:ext cx="144" cy="192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064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016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1920" y="13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1920" y="15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91" name="Line 8"/>
          <p:cNvSpPr>
            <a:spLocks noChangeShapeType="1"/>
          </p:cNvSpPr>
          <p:nvPr/>
        </p:nvSpPr>
        <p:spPr bwMode="auto">
          <a:xfrm rot="16200000" flipH="1">
            <a:off x="6389687" y="3443288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2" name="Line 22"/>
          <p:cNvSpPr>
            <a:spLocks noChangeShapeType="1"/>
          </p:cNvSpPr>
          <p:nvPr/>
        </p:nvSpPr>
        <p:spPr bwMode="auto">
          <a:xfrm rot="5400000" flipH="1" flipV="1">
            <a:off x="4641850" y="1401763"/>
            <a:ext cx="0" cy="3797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3" name="Line 8"/>
          <p:cNvSpPr>
            <a:spLocks noChangeShapeType="1"/>
          </p:cNvSpPr>
          <p:nvPr/>
        </p:nvSpPr>
        <p:spPr bwMode="auto">
          <a:xfrm rot="16200000" flipH="1">
            <a:off x="5303837" y="343376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4" name="Line 8"/>
          <p:cNvSpPr>
            <a:spLocks noChangeShapeType="1"/>
          </p:cNvSpPr>
          <p:nvPr/>
        </p:nvSpPr>
        <p:spPr bwMode="auto">
          <a:xfrm rot="16200000" flipH="1">
            <a:off x="4189412" y="343376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5" name="Line 46"/>
          <p:cNvSpPr>
            <a:spLocks noChangeShapeType="1"/>
          </p:cNvSpPr>
          <p:nvPr/>
        </p:nvSpPr>
        <p:spPr bwMode="auto">
          <a:xfrm flipH="1" flipV="1">
            <a:off x="2752725" y="2908300"/>
            <a:ext cx="0" cy="38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6" name="Line 35"/>
          <p:cNvSpPr>
            <a:spLocks noChangeShapeType="1"/>
          </p:cNvSpPr>
          <p:nvPr/>
        </p:nvSpPr>
        <p:spPr bwMode="auto">
          <a:xfrm flipH="1" flipV="1">
            <a:off x="2341563" y="2741613"/>
            <a:ext cx="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7" name="Line 35"/>
          <p:cNvSpPr>
            <a:spLocks noChangeShapeType="1"/>
          </p:cNvSpPr>
          <p:nvPr/>
        </p:nvSpPr>
        <p:spPr bwMode="auto">
          <a:xfrm flipH="1" flipV="1">
            <a:off x="3074988" y="2903538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8" name="Line 35"/>
          <p:cNvSpPr>
            <a:spLocks noChangeShapeType="1"/>
          </p:cNvSpPr>
          <p:nvPr/>
        </p:nvSpPr>
        <p:spPr bwMode="auto">
          <a:xfrm flipH="1" flipV="1">
            <a:off x="3313113" y="2751138"/>
            <a:ext cx="0" cy="36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9" name="Line 22"/>
          <p:cNvSpPr>
            <a:spLocks noChangeShapeType="1"/>
          </p:cNvSpPr>
          <p:nvPr/>
        </p:nvSpPr>
        <p:spPr bwMode="auto">
          <a:xfrm rot="5400000" flipH="1" flipV="1">
            <a:off x="3575050" y="2697163"/>
            <a:ext cx="0" cy="101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0" name="Line 46"/>
          <p:cNvSpPr>
            <a:spLocks noChangeShapeType="1"/>
          </p:cNvSpPr>
          <p:nvPr/>
        </p:nvSpPr>
        <p:spPr bwMode="auto">
          <a:xfrm flipH="1" flipV="1">
            <a:off x="4076700" y="3203575"/>
            <a:ext cx="0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3601" name="Group 49"/>
          <p:cNvGrpSpPr>
            <a:grpSpLocks/>
          </p:cNvGrpSpPr>
          <p:nvPr/>
        </p:nvGrpSpPr>
        <p:grpSpPr bwMode="auto">
          <a:xfrm>
            <a:off x="3314700" y="3108325"/>
            <a:ext cx="1949450" cy="454025"/>
            <a:chOff x="2292" y="1946"/>
            <a:chExt cx="640" cy="244"/>
          </a:xfrm>
        </p:grpSpPr>
        <p:sp>
          <p:nvSpPr>
            <p:cNvPr id="23602" name="Line 22"/>
            <p:cNvSpPr>
              <a:spLocks noChangeShapeType="1"/>
            </p:cNvSpPr>
            <p:nvPr/>
          </p:nvSpPr>
          <p:spPr bwMode="auto">
            <a:xfrm rot="5400000" flipH="1" flipV="1">
              <a:off x="2612" y="1627"/>
              <a:ext cx="0" cy="6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Line 46"/>
            <p:cNvSpPr>
              <a:spLocks noChangeShapeType="1"/>
            </p:cNvSpPr>
            <p:nvPr/>
          </p:nvSpPr>
          <p:spPr bwMode="auto">
            <a:xfrm flipH="1" flipV="1">
              <a:off x="2928" y="1946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04" name="Line 8"/>
          <p:cNvSpPr>
            <a:spLocks noChangeShapeType="1"/>
          </p:cNvSpPr>
          <p:nvPr/>
        </p:nvSpPr>
        <p:spPr bwMode="auto">
          <a:xfrm rot="16200000" flipH="1">
            <a:off x="3794125" y="5248275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605" name="Line 8"/>
          <p:cNvSpPr>
            <a:spLocks noChangeShapeType="1"/>
          </p:cNvSpPr>
          <p:nvPr/>
        </p:nvSpPr>
        <p:spPr bwMode="auto">
          <a:xfrm rot="16200000" flipH="1">
            <a:off x="5013325" y="5257800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606" name="Line 8"/>
          <p:cNvSpPr>
            <a:spLocks noChangeShapeType="1"/>
          </p:cNvSpPr>
          <p:nvPr/>
        </p:nvSpPr>
        <p:spPr bwMode="auto">
          <a:xfrm rot="5400000">
            <a:off x="4222750" y="5391150"/>
            <a:ext cx="488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3607" name="Group 55"/>
          <p:cNvGrpSpPr>
            <a:grpSpLocks/>
          </p:cNvGrpSpPr>
          <p:nvPr/>
        </p:nvGrpSpPr>
        <p:grpSpPr bwMode="auto">
          <a:xfrm rot="5400000">
            <a:off x="4705351" y="4632325"/>
            <a:ext cx="273050" cy="758825"/>
            <a:chOff x="2292" y="1946"/>
            <a:chExt cx="640" cy="244"/>
          </a:xfrm>
        </p:grpSpPr>
        <p:sp>
          <p:nvSpPr>
            <p:cNvPr id="23608" name="Line 22"/>
            <p:cNvSpPr>
              <a:spLocks noChangeShapeType="1"/>
            </p:cNvSpPr>
            <p:nvPr/>
          </p:nvSpPr>
          <p:spPr bwMode="auto">
            <a:xfrm rot="5400000" flipH="1" flipV="1">
              <a:off x="2612" y="1627"/>
              <a:ext cx="0" cy="6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Line 46"/>
            <p:cNvSpPr>
              <a:spLocks noChangeShapeType="1"/>
            </p:cNvSpPr>
            <p:nvPr/>
          </p:nvSpPr>
          <p:spPr bwMode="auto">
            <a:xfrm flipH="1" flipV="1">
              <a:off x="2928" y="1946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10" name="Line 35"/>
          <p:cNvSpPr>
            <a:spLocks noChangeShapeType="1"/>
          </p:cNvSpPr>
          <p:nvPr/>
        </p:nvSpPr>
        <p:spPr bwMode="auto">
          <a:xfrm flipH="1" flipV="1">
            <a:off x="5837238" y="4865688"/>
            <a:ext cx="0" cy="528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611" name="Line 35"/>
          <p:cNvSpPr>
            <a:spLocks noChangeShapeType="1"/>
          </p:cNvSpPr>
          <p:nvPr/>
        </p:nvSpPr>
        <p:spPr bwMode="auto">
          <a:xfrm flipH="1" flipV="1">
            <a:off x="6370638" y="4865688"/>
            <a:ext cx="0" cy="528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612" name="Line 22"/>
          <p:cNvSpPr>
            <a:spLocks noChangeShapeType="1"/>
          </p:cNvSpPr>
          <p:nvPr/>
        </p:nvSpPr>
        <p:spPr bwMode="auto">
          <a:xfrm rot="16200000" flipH="1" flipV="1">
            <a:off x="4035426" y="3467100"/>
            <a:ext cx="0" cy="3597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3" name="Line 46"/>
          <p:cNvSpPr>
            <a:spLocks noChangeShapeType="1"/>
          </p:cNvSpPr>
          <p:nvPr/>
        </p:nvSpPr>
        <p:spPr bwMode="auto">
          <a:xfrm rot="10800000" flipH="1" flipV="1">
            <a:off x="2249488" y="4870450"/>
            <a:ext cx="0" cy="396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614" name="Line 35"/>
          <p:cNvSpPr>
            <a:spLocks noChangeShapeType="1"/>
          </p:cNvSpPr>
          <p:nvPr/>
        </p:nvSpPr>
        <p:spPr bwMode="auto">
          <a:xfrm flipH="1" flipV="1">
            <a:off x="5722938" y="2894013"/>
            <a:ext cx="0" cy="671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615" name="Line 35"/>
          <p:cNvSpPr>
            <a:spLocks noChangeShapeType="1"/>
          </p:cNvSpPr>
          <p:nvPr/>
        </p:nvSpPr>
        <p:spPr bwMode="auto">
          <a:xfrm flipH="1" flipV="1">
            <a:off x="6189663" y="2894013"/>
            <a:ext cx="0" cy="671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616" name="Line 35"/>
          <p:cNvSpPr>
            <a:spLocks noChangeShapeType="1"/>
          </p:cNvSpPr>
          <p:nvPr/>
        </p:nvSpPr>
        <p:spPr bwMode="auto">
          <a:xfrm flipV="1">
            <a:off x="5951538" y="2894013"/>
            <a:ext cx="0" cy="401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617" name="Line 8"/>
          <p:cNvSpPr>
            <a:spLocks noChangeShapeType="1"/>
          </p:cNvSpPr>
          <p:nvPr/>
        </p:nvSpPr>
        <p:spPr bwMode="auto">
          <a:xfrm rot="5400000">
            <a:off x="2517775" y="1943100"/>
            <a:ext cx="488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618" name="Line 8"/>
          <p:cNvSpPr>
            <a:spLocks noChangeShapeType="1"/>
          </p:cNvSpPr>
          <p:nvPr/>
        </p:nvSpPr>
        <p:spPr bwMode="auto">
          <a:xfrm rot="5400000">
            <a:off x="5889625" y="1914525"/>
            <a:ext cx="488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619" name="Line 8"/>
          <p:cNvSpPr>
            <a:spLocks noChangeShapeType="1"/>
          </p:cNvSpPr>
          <p:nvPr/>
        </p:nvSpPr>
        <p:spPr bwMode="auto">
          <a:xfrm rot="16200000" flipV="1">
            <a:off x="5537200" y="1905000"/>
            <a:ext cx="488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620" name="Text Box 68"/>
          <p:cNvSpPr txBox="1">
            <a:spLocks noChangeArrowheads="1"/>
          </p:cNvSpPr>
          <p:nvPr/>
        </p:nvSpPr>
        <p:spPr bwMode="auto">
          <a:xfrm>
            <a:off x="6099175" y="1739900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respDeq</a:t>
            </a:r>
          </a:p>
        </p:txBody>
      </p:sp>
      <p:sp>
        <p:nvSpPr>
          <p:cNvPr id="23621" name="Text Box 69"/>
          <p:cNvSpPr txBox="1">
            <a:spLocks noChangeArrowheads="1"/>
          </p:cNvSpPr>
          <p:nvPr/>
        </p:nvSpPr>
        <p:spPr bwMode="auto">
          <a:xfrm>
            <a:off x="5260975" y="1749425"/>
            <a:ext cx="569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resp</a:t>
            </a:r>
          </a:p>
        </p:txBody>
      </p:sp>
      <p:sp>
        <p:nvSpPr>
          <p:cNvPr id="23622" name="Text Box 70"/>
          <p:cNvSpPr txBox="1">
            <a:spLocks noChangeArrowheads="1"/>
          </p:cNvSpPr>
          <p:nvPr/>
        </p:nvSpPr>
        <p:spPr bwMode="auto">
          <a:xfrm>
            <a:off x="2727325" y="1749425"/>
            <a:ext cx="477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req</a:t>
            </a:r>
          </a:p>
        </p:txBody>
      </p:sp>
      <p:sp>
        <p:nvSpPr>
          <p:cNvPr id="71" name="Date Placeholder 7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Five-Stage SMIPS</a:t>
            </a:r>
            <a:endParaRPr lang="en-US" sz="2800" smtClean="0"/>
          </a:p>
        </p:txBody>
      </p:sp>
      <p:sp>
        <p:nvSpPr>
          <p:cNvPr id="78852" name="Rectangle 17"/>
          <p:cNvSpPr>
            <a:spLocks noChangeArrowheads="1"/>
          </p:cNvSpPr>
          <p:nvPr/>
        </p:nvSpPr>
        <p:spPr bwMode="auto">
          <a:xfrm>
            <a:off x="363538" y="3344863"/>
            <a:ext cx="452437" cy="94456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PC</a:t>
            </a:r>
          </a:p>
        </p:txBody>
      </p:sp>
      <p:sp>
        <p:nvSpPr>
          <p:cNvPr id="78853" name="Rectangle 17"/>
          <p:cNvSpPr>
            <a:spLocks noChangeArrowheads="1"/>
          </p:cNvSpPr>
          <p:nvPr/>
        </p:nvSpPr>
        <p:spPr bwMode="auto">
          <a:xfrm>
            <a:off x="827088" y="4879975"/>
            <a:ext cx="1101725" cy="94456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Inst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Memory</a:t>
            </a: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2584450" y="3354388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Decode</a:t>
            </a:r>
          </a:p>
        </p:txBody>
      </p:sp>
      <p:sp>
        <p:nvSpPr>
          <p:cNvPr id="78855" name="Rectangle 17"/>
          <p:cNvSpPr>
            <a:spLocks noChangeArrowheads="1"/>
          </p:cNvSpPr>
          <p:nvPr/>
        </p:nvSpPr>
        <p:spPr bwMode="auto">
          <a:xfrm>
            <a:off x="3700463" y="2027238"/>
            <a:ext cx="4454525" cy="711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Register File</a:t>
            </a:r>
          </a:p>
        </p:txBody>
      </p:sp>
      <p:sp>
        <p:nvSpPr>
          <p:cNvPr id="9222" name="Rectangle 17"/>
          <p:cNvSpPr>
            <a:spLocks noChangeArrowheads="1"/>
          </p:cNvSpPr>
          <p:nvPr/>
        </p:nvSpPr>
        <p:spPr bwMode="auto">
          <a:xfrm>
            <a:off x="5456238" y="3348038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Execute</a:t>
            </a:r>
          </a:p>
        </p:txBody>
      </p:sp>
      <p:sp>
        <p:nvSpPr>
          <p:cNvPr id="78857" name="Rectangle 17"/>
          <p:cNvSpPr>
            <a:spLocks noChangeArrowheads="1"/>
          </p:cNvSpPr>
          <p:nvPr/>
        </p:nvSpPr>
        <p:spPr bwMode="auto">
          <a:xfrm>
            <a:off x="7213600" y="4851400"/>
            <a:ext cx="1101725" cy="94456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Data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Memory</a:t>
            </a:r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>
            <a:off x="4387850" y="35179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8"/>
          <p:cNvSpPr>
            <a:spLocks noChangeShapeType="1"/>
          </p:cNvSpPr>
          <p:nvPr/>
        </p:nvSpPr>
        <p:spPr bwMode="auto">
          <a:xfrm>
            <a:off x="4229100" y="370363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28" name="Line 14"/>
          <p:cNvSpPr>
            <a:spLocks noChangeShapeType="1"/>
          </p:cNvSpPr>
          <p:nvPr/>
        </p:nvSpPr>
        <p:spPr bwMode="auto">
          <a:xfrm flipV="1">
            <a:off x="4397375" y="2722563"/>
            <a:ext cx="0" cy="796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 flipV="1">
            <a:off x="4238625" y="2741613"/>
            <a:ext cx="0" cy="950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8"/>
          <p:cNvSpPr>
            <a:spLocks noChangeShapeType="1"/>
          </p:cNvSpPr>
          <p:nvPr/>
        </p:nvSpPr>
        <p:spPr bwMode="auto">
          <a:xfrm rot="5400000">
            <a:off x="392112" y="4362451"/>
            <a:ext cx="1031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385050" y="4132263"/>
            <a:ext cx="247650" cy="712787"/>
            <a:chOff x="1707" y="2541"/>
            <a:chExt cx="156" cy="530"/>
          </a:xfrm>
        </p:grpSpPr>
        <p:sp>
          <p:nvSpPr>
            <p:cNvPr id="9302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5" name="Line 8"/>
          <p:cNvSpPr>
            <a:spLocks noChangeShapeType="1"/>
          </p:cNvSpPr>
          <p:nvPr/>
        </p:nvSpPr>
        <p:spPr bwMode="auto">
          <a:xfrm flipH="1">
            <a:off x="3681413" y="3514725"/>
            <a:ext cx="255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6" name="Line 8"/>
          <p:cNvSpPr>
            <a:spLocks noChangeShapeType="1"/>
          </p:cNvSpPr>
          <p:nvPr/>
        </p:nvSpPr>
        <p:spPr bwMode="auto">
          <a:xfrm flipH="1">
            <a:off x="3675063" y="3690938"/>
            <a:ext cx="420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27"/>
          <p:cNvSpPr>
            <a:spLocks noChangeShapeType="1"/>
          </p:cNvSpPr>
          <p:nvPr/>
        </p:nvSpPr>
        <p:spPr bwMode="auto">
          <a:xfrm flipH="1" flipV="1">
            <a:off x="3925888" y="2741613"/>
            <a:ext cx="0" cy="77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38" name="Line 28"/>
          <p:cNvSpPr>
            <a:spLocks noChangeShapeType="1"/>
          </p:cNvSpPr>
          <p:nvPr/>
        </p:nvSpPr>
        <p:spPr bwMode="auto">
          <a:xfrm flipH="1" flipV="1">
            <a:off x="4084638" y="2738438"/>
            <a:ext cx="0" cy="950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0" name="Line 31"/>
          <p:cNvSpPr>
            <a:spLocks noChangeShapeType="1"/>
          </p:cNvSpPr>
          <p:nvPr/>
        </p:nvSpPr>
        <p:spPr bwMode="auto">
          <a:xfrm flipH="1" flipV="1">
            <a:off x="7969250" y="2735263"/>
            <a:ext cx="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7" name="Line 8"/>
          <p:cNvSpPr>
            <a:spLocks noChangeShapeType="1"/>
          </p:cNvSpPr>
          <p:nvPr/>
        </p:nvSpPr>
        <p:spPr bwMode="auto">
          <a:xfrm flipH="1">
            <a:off x="6554788" y="3516313"/>
            <a:ext cx="13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8" name="Line 43"/>
          <p:cNvSpPr>
            <a:spLocks noChangeShapeType="1"/>
          </p:cNvSpPr>
          <p:nvPr/>
        </p:nvSpPr>
        <p:spPr bwMode="auto">
          <a:xfrm flipH="1" flipV="1">
            <a:off x="6681788" y="2965450"/>
            <a:ext cx="0" cy="557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9" name="Line 44"/>
          <p:cNvSpPr>
            <a:spLocks noChangeShapeType="1"/>
          </p:cNvSpPr>
          <p:nvPr/>
        </p:nvSpPr>
        <p:spPr bwMode="auto">
          <a:xfrm rot="16200000" flipV="1">
            <a:off x="3967163" y="250825"/>
            <a:ext cx="0" cy="543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92" name="Rectangle 17"/>
          <p:cNvSpPr>
            <a:spLocks noChangeArrowheads="1"/>
          </p:cNvSpPr>
          <p:nvPr/>
        </p:nvSpPr>
        <p:spPr bwMode="auto">
          <a:xfrm>
            <a:off x="1804988" y="3363913"/>
            <a:ext cx="452437" cy="9334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ir</a:t>
            </a:r>
          </a:p>
        </p:txBody>
      </p:sp>
      <p:sp>
        <p:nvSpPr>
          <p:cNvPr id="9255" name="AutoShape 52"/>
          <p:cNvSpPr>
            <a:spLocks noChangeArrowheads="1"/>
          </p:cNvSpPr>
          <p:nvPr/>
        </p:nvSpPr>
        <p:spPr bwMode="auto">
          <a:xfrm>
            <a:off x="457200" y="4122738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9256" name="AutoShape 53"/>
          <p:cNvSpPr>
            <a:spLocks noChangeArrowheads="1"/>
          </p:cNvSpPr>
          <p:nvPr/>
        </p:nvSpPr>
        <p:spPr bwMode="auto">
          <a:xfrm>
            <a:off x="1911350" y="4127500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78898" name="Rectangle 17"/>
          <p:cNvSpPr>
            <a:spLocks noChangeArrowheads="1"/>
          </p:cNvSpPr>
          <p:nvPr/>
        </p:nvSpPr>
        <p:spPr bwMode="auto">
          <a:xfrm>
            <a:off x="368300" y="2039938"/>
            <a:ext cx="452438" cy="944562"/>
          </a:xfrm>
          <a:prstGeom prst="rect">
            <a:avLst/>
          </a:prstGeom>
          <a:solidFill>
            <a:srgbClr val="EDDC9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000"/>
              <a:t>Epoch</a:t>
            </a:r>
          </a:p>
        </p:txBody>
      </p:sp>
      <p:sp>
        <p:nvSpPr>
          <p:cNvPr id="9258" name="AutoShape 52"/>
          <p:cNvSpPr>
            <a:spLocks noChangeArrowheads="1"/>
          </p:cNvSpPr>
          <p:nvPr/>
        </p:nvSpPr>
        <p:spPr bwMode="auto">
          <a:xfrm>
            <a:off x="461963" y="2817813"/>
            <a:ext cx="255587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5400000" flipH="1">
            <a:off x="727075" y="2806700"/>
            <a:ext cx="623888" cy="427038"/>
            <a:chOff x="1707" y="2541"/>
            <a:chExt cx="156" cy="530"/>
          </a:xfrm>
        </p:grpSpPr>
        <p:sp>
          <p:nvSpPr>
            <p:cNvPr id="9300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905" name="Rectangle 17"/>
          <p:cNvSpPr>
            <a:spLocks noChangeArrowheads="1"/>
          </p:cNvSpPr>
          <p:nvPr/>
        </p:nvSpPr>
        <p:spPr bwMode="auto">
          <a:xfrm>
            <a:off x="8196263" y="3357563"/>
            <a:ext cx="452437" cy="9334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cr</a:t>
            </a:r>
          </a:p>
        </p:txBody>
      </p:sp>
      <p:sp>
        <p:nvSpPr>
          <p:cNvPr id="9262" name="AutoShape 53"/>
          <p:cNvSpPr>
            <a:spLocks noChangeArrowheads="1"/>
          </p:cNvSpPr>
          <p:nvPr/>
        </p:nvSpPr>
        <p:spPr bwMode="auto">
          <a:xfrm>
            <a:off x="8302625" y="4121150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7953375" y="4138613"/>
            <a:ext cx="247650" cy="703262"/>
            <a:chOff x="4339" y="2520"/>
            <a:chExt cx="156" cy="530"/>
          </a:xfrm>
        </p:grpSpPr>
        <p:sp>
          <p:nvSpPr>
            <p:cNvPr id="9298" name="Line 8"/>
            <p:cNvSpPr>
              <a:spLocks noChangeShapeType="1"/>
            </p:cNvSpPr>
            <p:nvPr/>
          </p:nvSpPr>
          <p:spPr bwMode="auto">
            <a:xfrm rot="5400000">
              <a:off x="4074" y="2785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Line 22"/>
            <p:cNvSpPr>
              <a:spLocks noChangeShapeType="1"/>
            </p:cNvSpPr>
            <p:nvPr/>
          </p:nvSpPr>
          <p:spPr bwMode="auto">
            <a:xfrm rot="16200000" flipV="1">
              <a:off x="4418" y="2445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68" name="Line 8"/>
          <p:cNvSpPr>
            <a:spLocks noChangeShapeType="1"/>
          </p:cNvSpPr>
          <p:nvPr/>
        </p:nvSpPr>
        <p:spPr bwMode="auto">
          <a:xfrm flipH="1">
            <a:off x="8640763" y="3698875"/>
            <a:ext cx="13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69" name="Line 43"/>
          <p:cNvSpPr>
            <a:spLocks noChangeShapeType="1"/>
          </p:cNvSpPr>
          <p:nvPr/>
        </p:nvSpPr>
        <p:spPr bwMode="auto">
          <a:xfrm flipH="1" flipV="1">
            <a:off x="8775700" y="3016250"/>
            <a:ext cx="0" cy="687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70" name="Line 44"/>
          <p:cNvSpPr>
            <a:spLocks noChangeShapeType="1"/>
          </p:cNvSpPr>
          <p:nvPr/>
        </p:nvSpPr>
        <p:spPr bwMode="auto">
          <a:xfrm rot="16200000" flipV="1">
            <a:off x="8376444" y="2616994"/>
            <a:ext cx="0" cy="817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919" name="Rectangle 17"/>
          <p:cNvSpPr>
            <a:spLocks noChangeArrowheads="1"/>
          </p:cNvSpPr>
          <p:nvPr/>
        </p:nvSpPr>
        <p:spPr bwMode="auto">
          <a:xfrm>
            <a:off x="4687888" y="3371850"/>
            <a:ext cx="452437" cy="9334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itr</a:t>
            </a:r>
          </a:p>
        </p:txBody>
      </p:sp>
      <p:sp>
        <p:nvSpPr>
          <p:cNvPr id="9274" name="AutoShape 53"/>
          <p:cNvSpPr>
            <a:spLocks noChangeArrowheads="1"/>
          </p:cNvSpPr>
          <p:nvPr/>
        </p:nvSpPr>
        <p:spPr bwMode="auto">
          <a:xfrm>
            <a:off x="4784725" y="4135438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9275" name="Line 8"/>
          <p:cNvSpPr>
            <a:spLocks noChangeShapeType="1"/>
          </p:cNvSpPr>
          <p:nvPr/>
        </p:nvSpPr>
        <p:spPr bwMode="auto">
          <a:xfrm>
            <a:off x="1577975" y="4221163"/>
            <a:ext cx="219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76" name="Line 24"/>
          <p:cNvSpPr>
            <a:spLocks noChangeShapeType="1"/>
          </p:cNvSpPr>
          <p:nvPr/>
        </p:nvSpPr>
        <p:spPr bwMode="auto">
          <a:xfrm flipV="1">
            <a:off x="1581150" y="4216400"/>
            <a:ext cx="0" cy="658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79" name="Line 8"/>
          <p:cNvSpPr>
            <a:spLocks noChangeShapeType="1"/>
          </p:cNvSpPr>
          <p:nvPr/>
        </p:nvSpPr>
        <p:spPr bwMode="auto">
          <a:xfrm flipV="1">
            <a:off x="3684588" y="3881438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8928" name="Rectangle 17"/>
          <p:cNvSpPr>
            <a:spLocks noChangeArrowheads="1"/>
          </p:cNvSpPr>
          <p:nvPr/>
        </p:nvSpPr>
        <p:spPr bwMode="auto">
          <a:xfrm>
            <a:off x="6923088" y="3363913"/>
            <a:ext cx="452437" cy="93345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600">
                <a:solidFill>
                  <a:srgbClr val="FF0000"/>
                </a:solidFill>
                <a:latin typeface="Verdana" pitchFamily="-96" charset="0"/>
              </a:rPr>
              <a:t>er</a:t>
            </a:r>
          </a:p>
        </p:txBody>
      </p:sp>
      <p:sp>
        <p:nvSpPr>
          <p:cNvPr id="9281" name="AutoShape 53"/>
          <p:cNvSpPr>
            <a:spLocks noChangeArrowheads="1"/>
          </p:cNvSpPr>
          <p:nvPr/>
        </p:nvSpPr>
        <p:spPr bwMode="auto">
          <a:xfrm>
            <a:off x="7029450" y="4127500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9282" name="Line 8"/>
          <p:cNvSpPr>
            <a:spLocks noChangeShapeType="1"/>
          </p:cNvSpPr>
          <p:nvPr/>
        </p:nvSpPr>
        <p:spPr bwMode="auto">
          <a:xfrm>
            <a:off x="5141913" y="3857625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87" name="Line 8"/>
          <p:cNvSpPr>
            <a:spLocks noChangeShapeType="1"/>
          </p:cNvSpPr>
          <p:nvPr/>
        </p:nvSpPr>
        <p:spPr bwMode="auto">
          <a:xfrm>
            <a:off x="6546850" y="3854450"/>
            <a:ext cx="384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89" name="Line 8"/>
          <p:cNvSpPr>
            <a:spLocks noChangeShapeType="1"/>
          </p:cNvSpPr>
          <p:nvPr/>
        </p:nvSpPr>
        <p:spPr bwMode="auto">
          <a:xfrm>
            <a:off x="7369175" y="3670300"/>
            <a:ext cx="841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93" name="Line 8"/>
          <p:cNvSpPr>
            <a:spLocks noChangeShapeType="1"/>
          </p:cNvSpPr>
          <p:nvPr/>
        </p:nvSpPr>
        <p:spPr bwMode="auto">
          <a:xfrm>
            <a:off x="1604963" y="3492500"/>
            <a:ext cx="201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112"/>
          <p:cNvGrpSpPr>
            <a:grpSpLocks/>
          </p:cNvGrpSpPr>
          <p:nvPr/>
        </p:nvGrpSpPr>
        <p:grpSpPr bwMode="auto">
          <a:xfrm>
            <a:off x="814388" y="2490788"/>
            <a:ext cx="788987" cy="1014412"/>
            <a:chOff x="513" y="1419"/>
            <a:chExt cx="497" cy="789"/>
          </a:xfrm>
        </p:grpSpPr>
        <p:sp>
          <p:nvSpPr>
            <p:cNvPr id="9259" name="Line 22"/>
            <p:cNvSpPr>
              <a:spLocks noChangeShapeType="1"/>
            </p:cNvSpPr>
            <p:nvPr/>
          </p:nvSpPr>
          <p:spPr bwMode="auto">
            <a:xfrm rot="5400000" flipH="1" flipV="1">
              <a:off x="761" y="1176"/>
              <a:ext cx="0" cy="4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14"/>
            <p:cNvSpPr>
              <a:spLocks noChangeShapeType="1"/>
            </p:cNvSpPr>
            <p:nvPr/>
          </p:nvSpPr>
          <p:spPr bwMode="auto">
            <a:xfrm flipV="1">
              <a:off x="1010" y="1419"/>
              <a:ext cx="0" cy="7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95" name="Date Placeholder 8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9296" name="Slide Number Placeholder 8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L8-</a:t>
            </a:r>
            <a:fld id="{99C2CB8F-DF9D-4053-83CE-9F4CA18869E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297" name="Footer Placeholder 88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  <p:sp>
        <p:nvSpPr>
          <p:cNvPr id="9305" name="Line 8"/>
          <p:cNvSpPr>
            <a:spLocks noChangeShapeType="1"/>
          </p:cNvSpPr>
          <p:nvPr/>
        </p:nvSpPr>
        <p:spPr bwMode="auto">
          <a:xfrm>
            <a:off x="2265363" y="3833813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1111250" y="3344863"/>
            <a:ext cx="404813" cy="582612"/>
          </a:xfrm>
          <a:prstGeom prst="rect">
            <a:avLst/>
          </a:prstGeom>
          <a:solidFill>
            <a:srgbClr val="EDDC9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000"/>
              <a:t>Next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000"/>
              <a:t>Addr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000"/>
              <a:t>Pred</a:t>
            </a:r>
          </a:p>
        </p:txBody>
      </p:sp>
      <p:sp>
        <p:nvSpPr>
          <p:cNvPr id="9307" name="Line 8"/>
          <p:cNvSpPr>
            <a:spLocks noChangeShapeType="1"/>
          </p:cNvSpPr>
          <p:nvPr/>
        </p:nvSpPr>
        <p:spPr bwMode="auto">
          <a:xfrm flipV="1">
            <a:off x="827088" y="3852863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08" name="Line 8"/>
          <p:cNvSpPr>
            <a:spLocks noChangeShapeType="1"/>
          </p:cNvSpPr>
          <p:nvPr/>
        </p:nvSpPr>
        <p:spPr bwMode="auto">
          <a:xfrm flipV="1">
            <a:off x="1522413" y="3852863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09" name="Line 8"/>
          <p:cNvSpPr>
            <a:spLocks noChangeShapeType="1"/>
          </p:cNvSpPr>
          <p:nvPr/>
        </p:nvSpPr>
        <p:spPr bwMode="auto">
          <a:xfrm>
            <a:off x="912813" y="4043363"/>
            <a:ext cx="884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13" name="Line 27"/>
          <p:cNvSpPr>
            <a:spLocks noChangeShapeType="1"/>
          </p:cNvSpPr>
          <p:nvPr/>
        </p:nvSpPr>
        <p:spPr bwMode="auto">
          <a:xfrm>
            <a:off x="3922713" y="3522663"/>
            <a:ext cx="0" cy="1614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14" name="Line 28"/>
          <p:cNvSpPr>
            <a:spLocks noChangeShapeType="1"/>
          </p:cNvSpPr>
          <p:nvPr/>
        </p:nvSpPr>
        <p:spPr bwMode="auto">
          <a:xfrm flipH="1">
            <a:off x="4081463" y="3690938"/>
            <a:ext cx="0" cy="1446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15" name="Rectangle 17"/>
          <p:cNvSpPr>
            <a:spLocks noChangeArrowheads="1"/>
          </p:cNvSpPr>
          <p:nvPr/>
        </p:nvSpPr>
        <p:spPr bwMode="auto">
          <a:xfrm>
            <a:off x="3586163" y="5135563"/>
            <a:ext cx="2881312" cy="5905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600"/>
              <a:t>scoreboard</a:t>
            </a:r>
          </a:p>
        </p:txBody>
      </p:sp>
      <p:sp>
        <p:nvSpPr>
          <p:cNvPr id="9316" name="Line 28"/>
          <p:cNvSpPr>
            <a:spLocks noChangeShapeType="1"/>
          </p:cNvSpPr>
          <p:nvPr/>
        </p:nvSpPr>
        <p:spPr bwMode="auto">
          <a:xfrm>
            <a:off x="3757613" y="3890963"/>
            <a:ext cx="0" cy="1247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17" name="Line 31"/>
          <p:cNvSpPr>
            <a:spLocks noChangeShapeType="1"/>
          </p:cNvSpPr>
          <p:nvPr/>
        </p:nvSpPr>
        <p:spPr bwMode="auto">
          <a:xfrm flipH="1" flipV="1">
            <a:off x="4937125" y="4306888"/>
            <a:ext cx="0" cy="815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110"/>
          <p:cNvGrpSpPr>
            <a:grpSpLocks/>
          </p:cNvGrpSpPr>
          <p:nvPr/>
        </p:nvGrpSpPr>
        <p:grpSpPr bwMode="auto">
          <a:xfrm>
            <a:off x="8650288" y="4002088"/>
            <a:ext cx="146050" cy="549275"/>
            <a:chOff x="5233" y="2503"/>
            <a:chExt cx="296" cy="514"/>
          </a:xfrm>
        </p:grpSpPr>
        <p:sp>
          <p:nvSpPr>
            <p:cNvPr id="9321" name="Line 8"/>
            <p:cNvSpPr>
              <a:spLocks noChangeShapeType="1"/>
            </p:cNvSpPr>
            <p:nvPr/>
          </p:nvSpPr>
          <p:spPr bwMode="auto">
            <a:xfrm flipH="1" flipV="1">
              <a:off x="5233" y="2507"/>
              <a:ext cx="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43"/>
            <p:cNvSpPr>
              <a:spLocks noChangeShapeType="1"/>
            </p:cNvSpPr>
            <p:nvPr/>
          </p:nvSpPr>
          <p:spPr bwMode="auto">
            <a:xfrm flipH="1">
              <a:off x="5525" y="2503"/>
              <a:ext cx="0" cy="5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" name="Line 31"/>
          <p:cNvSpPr>
            <a:spLocks noChangeShapeType="1"/>
          </p:cNvSpPr>
          <p:nvPr/>
        </p:nvSpPr>
        <p:spPr bwMode="auto">
          <a:xfrm flipH="1">
            <a:off x="6000750" y="4554538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3" name="Line 44"/>
          <p:cNvSpPr>
            <a:spLocks noChangeShapeType="1"/>
          </p:cNvSpPr>
          <p:nvPr/>
        </p:nvSpPr>
        <p:spPr bwMode="auto">
          <a:xfrm rot="5400000">
            <a:off x="7400132" y="3145631"/>
            <a:ext cx="0" cy="280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7" name="Line 8"/>
          <p:cNvSpPr>
            <a:spLocks noChangeShapeType="1"/>
          </p:cNvSpPr>
          <p:nvPr/>
        </p:nvSpPr>
        <p:spPr bwMode="auto">
          <a:xfrm flipH="1" flipV="1">
            <a:off x="817563" y="3548063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9" name="Line 44"/>
          <p:cNvSpPr>
            <a:spLocks noChangeShapeType="1"/>
          </p:cNvSpPr>
          <p:nvPr/>
        </p:nvSpPr>
        <p:spPr bwMode="auto">
          <a:xfrm rot="16200000" flipV="1">
            <a:off x="3417888" y="1349375"/>
            <a:ext cx="0" cy="361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5216525" y="3151188"/>
            <a:ext cx="234950" cy="473075"/>
            <a:chOff x="3286" y="1961"/>
            <a:chExt cx="184" cy="502"/>
          </a:xfrm>
        </p:grpSpPr>
        <p:sp>
          <p:nvSpPr>
            <p:cNvPr id="9330" name="Line 8"/>
            <p:cNvSpPr>
              <a:spLocks noChangeShapeType="1"/>
            </p:cNvSpPr>
            <p:nvPr/>
          </p:nvSpPr>
          <p:spPr bwMode="auto">
            <a:xfrm>
              <a:off x="3286" y="2462"/>
              <a:ext cx="1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" name="Line 14"/>
            <p:cNvSpPr>
              <a:spLocks noChangeShapeType="1"/>
            </p:cNvSpPr>
            <p:nvPr/>
          </p:nvSpPr>
          <p:spPr bwMode="auto">
            <a:xfrm flipV="1">
              <a:off x="3292" y="1961"/>
              <a:ext cx="0" cy="5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Five-Stage SMIPS</a:t>
            </a:r>
            <a:br>
              <a:rPr lang="en-US" sz="3600" smtClean="0"/>
            </a:br>
            <a:r>
              <a:rPr lang="en-US" sz="2400" smtClean="0"/>
              <a:t>state declarations</a:t>
            </a:r>
            <a:endParaRPr lang="en-US" sz="2800" smtClean="0"/>
          </a:p>
        </p:txBody>
      </p:sp>
      <p:sp>
        <p:nvSpPr>
          <p:cNvPr id="11266" name="Date Placeholder 7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11267" name="Slide Number Placeholder 7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74EDEC0C-BAAC-41AB-BA95-0E43EDF5F6A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268" name="Footer Placeholder 77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  <p:sp>
        <p:nvSpPr>
          <p:cNvPr id="1126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89075"/>
            <a:ext cx="8543925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>
                <a:latin typeface="Courier New" pitchFamily="49" charset="0"/>
                <a:cs typeface="Courier New" pitchFamily="49" charset="0"/>
              </a:rPr>
              <a:t> mkProc(Proc);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EHR#(2, Addr)     pc &lt;- mkEHRU;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RFile             rf &lt;- mkBypassRFile;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Scoreboard#(4)    sb &lt;- mkScoreboard;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EHR#(2, Bool)  epoch &lt;- mkEHR(False);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NextAddrPred   bpred &lt;- mkBTB;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CombCache     iCache &lt;- mkICache;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CombCache     dCache &lt;- mkDCache;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BFIFO#(TypeFetch2Fetch)     fr &lt;- mkBypassFIFO;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PFIFO#(TypeFetch2Decode)    ir &lt;- mkPipeFIFO;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PFIFO#(TypeDecode2Execute) itr &lt;- mkPipeFIFO;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PFIFO#(TypeExecute2Memory)  er &lt;- mkPipeFIFO;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BFIFO#(TypeMemory2Memory)   mr &lt;- mkBypassFIFO;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PFIFO#(TypeMemory2Commit)   cr &lt;- mkPipeFIFO;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BFIFO#(TypeNextPC)      nextPC &lt;- mkBypassFIFO;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590550" y="276225"/>
            <a:ext cx="7772400" cy="1143000"/>
          </a:xfrm>
        </p:spPr>
        <p:txBody>
          <a:bodyPr/>
          <a:lstStyle/>
          <a:p>
            <a:r>
              <a:rPr lang="en-US" smtClean="0"/>
              <a:t>Processor Rule ordering</a:t>
            </a:r>
          </a:p>
        </p:txBody>
      </p:sp>
      <p:sp>
        <p:nvSpPr>
          <p:cNvPr id="1331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571625"/>
            <a:ext cx="7772400" cy="4114800"/>
          </a:xfrm>
        </p:spPr>
        <p:txBody>
          <a:bodyPr/>
          <a:lstStyle/>
          <a:p>
            <a:r>
              <a:rPr lang="en-US" sz="2400" smtClean="0"/>
              <a:t>doCommit &lt; </a:t>
            </a:r>
          </a:p>
          <a:p>
            <a:r>
              <a:rPr lang="en-US" sz="2400" smtClean="0"/>
              <a:t>(doMem1 &lt; doMem2) &lt; </a:t>
            </a:r>
          </a:p>
          <a:p>
            <a:r>
              <a:rPr lang="en-US" sz="2400" smtClean="0"/>
              <a:t>doExecute &lt; </a:t>
            </a:r>
          </a:p>
          <a:p>
            <a:r>
              <a:rPr lang="en-US" sz="2400" smtClean="0"/>
              <a:t>doDecode &lt; </a:t>
            </a:r>
          </a:p>
          <a:p>
            <a:r>
              <a:rPr lang="en-US" sz="2400" smtClean="0"/>
              <a:t>(doFetch1 &lt; doFetch2)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43327540-792A-402C-9E78-1F07985AD28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2695575" y="4557713"/>
            <a:ext cx="3668713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 </a:t>
            </a:r>
            <a:r>
              <a:rPr lang="en-US"/>
              <a:t>mr, fr: enq &lt; first &lt; deq</a:t>
            </a:r>
          </a:p>
        </p:txBody>
      </p:sp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2333625" y="3990975"/>
            <a:ext cx="4367213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 </a:t>
            </a:r>
            <a:r>
              <a:rPr lang="en-US"/>
              <a:t>cr, er, itr, ir: first &lt; deq &lt; enq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90550" y="219075"/>
            <a:ext cx="7772400" cy="1295400"/>
          </a:xfrm>
        </p:spPr>
        <p:txBody>
          <a:bodyPr/>
          <a:lstStyle/>
          <a:p>
            <a:r>
              <a:rPr lang="en-US" sz="4000" smtClean="0"/>
              <a:t>Method ordering for modules required by processor rules</a:t>
            </a:r>
          </a:p>
        </p:txBody>
      </p:sp>
      <p:sp>
        <p:nvSpPr>
          <p:cNvPr id="1433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571625"/>
            <a:ext cx="7772400" cy="4114800"/>
          </a:xfrm>
        </p:spPr>
        <p:txBody>
          <a:bodyPr/>
          <a:lstStyle/>
          <a:p>
            <a:r>
              <a:rPr lang="en-US" sz="2400" smtClean="0"/>
              <a:t>Cache methods</a:t>
            </a:r>
          </a:p>
          <a:p>
            <a:pPr lvl="1"/>
            <a:r>
              <a:rPr lang="en-US" sz="2000" smtClean="0"/>
              <a:t>req &lt; (resp &lt; respDeq)</a:t>
            </a:r>
          </a:p>
          <a:p>
            <a:r>
              <a:rPr lang="en-US" sz="2400" smtClean="0"/>
              <a:t>Register File methods</a:t>
            </a:r>
          </a:p>
          <a:p>
            <a:pPr lvl="1"/>
            <a:r>
              <a:rPr lang="en-US" sz="2000" smtClean="0"/>
              <a:t>wr &lt; {rd1, rd2}</a:t>
            </a:r>
          </a:p>
          <a:p>
            <a:r>
              <a:rPr lang="en-US" sz="2400" smtClean="0"/>
              <a:t>Scoreboard methods</a:t>
            </a:r>
          </a:p>
          <a:p>
            <a:pPr lvl="1"/>
            <a:r>
              <a:rPr lang="en-US" sz="2000" smtClean="0"/>
              <a:t>remove &lt; (search &lt; insert)</a:t>
            </a:r>
          </a:p>
          <a:p>
            <a:r>
              <a:rPr lang="en-US" sz="2400" smtClean="0"/>
              <a:t>NextAddrPred methods</a:t>
            </a:r>
          </a:p>
          <a:p>
            <a:pPr lvl="1"/>
            <a:r>
              <a:rPr lang="en-US" sz="2000" smtClean="0"/>
              <a:t>prediction &lt; update</a:t>
            </a:r>
          </a:p>
          <a:p>
            <a:r>
              <a:rPr lang="en-US" sz="2400" smtClean="0"/>
              <a:t>epoch methods</a:t>
            </a:r>
          </a:p>
          <a:p>
            <a:pPr lvl="1"/>
            <a:r>
              <a:rPr lang="en-US" sz="2000" smtClean="0"/>
              <a:t>r0 &lt; w0 &lt; r1 &lt; w1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673196E5-3C5F-4C96-9089-E514D69B1F0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4341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Five-Stage SMIPS</a:t>
            </a:r>
            <a:br>
              <a:rPr lang="en-US" sz="3600" smtClean="0"/>
            </a:br>
            <a:r>
              <a:rPr lang="en-US" sz="2400" smtClean="0"/>
              <a:t> Fetch rules</a:t>
            </a:r>
            <a:endParaRPr lang="en-US" sz="2800" smtClean="0"/>
          </a:p>
        </p:txBody>
      </p:sp>
      <p:sp>
        <p:nvSpPr>
          <p:cNvPr id="15363" name="Slide Number Placeholder 76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/>
              <a:t>L13-</a:t>
            </a:r>
            <a:fld id="{AD60ACF1-1121-4033-AB6A-BD8679DF52DA}" type="slidenum">
              <a:rPr lang="en-US" sz="1400"/>
              <a:pPr algn="r"/>
              <a:t>35</a:t>
            </a:fld>
            <a:endParaRPr lang="en-US" sz="1400"/>
          </a:p>
        </p:txBody>
      </p:sp>
      <p:sp>
        <p:nvSpPr>
          <p:cNvPr id="1536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0038" y="1460500"/>
            <a:ext cx="8843962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doFetch1 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fr.notFull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iCache.req(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TypeMemReq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op:Ld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addr:pc.r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data:?});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bpred.prediction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fr.enq(TypeFecth2Fetch{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pc:pc.r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ppc:ppc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epoch:epoch.r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[1]});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pc.w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doFetch2 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fr.notEmpty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ir.notFull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Calibri" pitchFamily="34" charset="0"/>
                <a:cs typeface="Courier New" pitchFamily="49" charset="0"/>
              </a:rPr>
              <a:t>fr</a:t>
            </a:r>
            <a:r>
              <a:rPr lang="en-US" dirty="0" err="1">
                <a:latin typeface="Courier New" pitchFamily="49" charset="0"/>
              </a:rPr>
              <a:t>pc</a:t>
            </a:r>
            <a:r>
              <a:rPr lang="en-US" dirty="0">
                <a:latin typeface="Courier New" pitchFamily="49" charset="0"/>
              </a:rPr>
              <a:t>    = </a:t>
            </a:r>
            <a:r>
              <a:rPr lang="en-US" dirty="0" err="1">
                <a:latin typeface="Courier New" pitchFamily="49" charset="0"/>
              </a:rPr>
              <a:t>fr.first.pc</a:t>
            </a:r>
            <a:r>
              <a:rPr lang="en-US" dirty="0">
                <a:latin typeface="Courier New" pitchFamily="49" charset="0"/>
              </a:rPr>
              <a:t>; 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frppc</a:t>
            </a:r>
            <a:r>
              <a:rPr lang="en-US" dirty="0">
                <a:latin typeface="Courier New" pitchFamily="49" charset="0"/>
              </a:rPr>
              <a:t>   = </a:t>
            </a:r>
            <a:r>
              <a:rPr lang="en-US" dirty="0" err="1">
                <a:latin typeface="Courier New" pitchFamily="49" charset="0"/>
              </a:rPr>
              <a:t>fr.first.ppc</a:t>
            </a:r>
            <a:r>
              <a:rPr lang="en-US" dirty="0">
                <a:latin typeface="Courier New" pitchFamily="49" charset="0"/>
              </a:rPr>
              <a:t>; 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frepoch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fr.first.epoch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iCache.resp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iCache.respDeq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ir.enq(TypeFetch2Decode{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pc:frpc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ppc:frppc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epoch:frepoch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inst:inst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fr.deq;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>
          <a:xfrm>
            <a:off x="2987964" y="6400800"/>
            <a:ext cx="304006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Bluespec</a:t>
            </a:r>
            <a:r>
              <a:rPr lang="en-US" dirty="0" smtClean="0"/>
              <a:t> at </a:t>
            </a:r>
            <a:r>
              <a:rPr lang="en-US" dirty="0" err="1" smtClean="0"/>
              <a:t>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Five-Stage SMIPS</a:t>
            </a:r>
            <a:br>
              <a:rPr lang="en-US" sz="3600" smtClean="0"/>
            </a:br>
            <a:r>
              <a:rPr lang="en-US" sz="2400" smtClean="0">
                <a:solidFill>
                  <a:srgbClr val="660066"/>
                </a:solidFill>
              </a:rPr>
              <a:t> Decode rule</a:t>
            </a:r>
            <a:endParaRPr lang="en-US" sz="2800" smtClean="0"/>
          </a:p>
        </p:txBody>
      </p:sp>
      <p:sp>
        <p:nvSpPr>
          <p:cNvPr id="19459" name="Slide Number Placeholder 76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/>
              <a:t>L13-</a:t>
            </a:r>
            <a:fld id="{0A597F6B-2D74-48DA-864E-8A57E12FD1DF}" type="slidenum">
              <a:rPr lang="en-US" sz="1400"/>
              <a:pPr algn="r"/>
              <a:t>36</a:t>
            </a:fld>
            <a:endParaRPr lang="en-US" sz="1400"/>
          </a:p>
        </p:txBody>
      </p:sp>
      <p:sp>
        <p:nvSpPr>
          <p:cNvPr id="1946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0038" y="1460500"/>
            <a:ext cx="8843962" cy="523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rule</a:t>
            </a:r>
            <a:r>
              <a:rPr lang="en-US">
                <a:latin typeface="Courier New" pitchFamily="49" charset="0"/>
                <a:cs typeface="Courier New" pitchFamily="49" charset="0"/>
              </a:rPr>
              <a:t> doDecode </a:t>
            </a:r>
            <a:r>
              <a:rPr lang="en-US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(ir.notEmpty &amp;&amp; itr.notFull)</a:t>
            </a:r>
            <a:r>
              <a:rPr lang="en-US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ea typeface="Calibri" pitchFamily="34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ea typeface="Calibri" pitchFamily="34" charset="0"/>
                <a:cs typeface="Courier New" pitchFamily="49" charset="0"/>
              </a:rPr>
              <a:t> ir</a:t>
            </a:r>
            <a:r>
              <a:rPr lang="en-US">
                <a:latin typeface="Courier New" pitchFamily="49" charset="0"/>
              </a:rPr>
              <a:t>pc    = ir.first.pc; 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latin typeface="Courier New" pitchFamily="49" charset="0"/>
              </a:rPr>
              <a:t>let</a:t>
            </a:r>
            <a:r>
              <a:rPr lang="en-US">
                <a:latin typeface="Courier New" pitchFamily="49" charset="0"/>
              </a:rPr>
              <a:t> irppc   = ir.first.ppc; 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latin typeface="Courier New" pitchFamily="49" charset="0"/>
              </a:rPr>
              <a:t>let</a:t>
            </a:r>
            <a:r>
              <a:rPr lang="en-US">
                <a:latin typeface="Courier New" pitchFamily="49" charset="0"/>
              </a:rPr>
              <a:t> irepoch = ir.first.epoch;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inst    = ir.first.inst;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dInst = decode(inst);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stall = sb.search(dInst.src1, dInst.src2);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>
                <a:latin typeface="Courier New" pitchFamily="49" charset="0"/>
                <a:cs typeface="Courier New" pitchFamily="49" charset="0"/>
              </a:rPr>
              <a:t>(!stall)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rVal1 = rf.rd1(fromMaybe(dInst.src1));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rVal2 = rf.rd2(fromMaybe(dInst.src2));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itr.enq(TypeDecode2Execute{pc:irpc, ppc:irppc,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  epoch:irepoch, dInst:dInst,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    rVal1:rVal1, rVal2:rVal2});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sb.insert(dInst.rDst);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ir.deq;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endrule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Five-Stage SMIPS</a:t>
            </a:r>
            <a:br>
              <a:rPr lang="en-US" sz="3600" smtClean="0"/>
            </a:br>
            <a:r>
              <a:rPr lang="en-US" sz="2400" smtClean="0">
                <a:solidFill>
                  <a:srgbClr val="660066"/>
                </a:solidFill>
              </a:rPr>
              <a:t> Execute rule</a:t>
            </a:r>
            <a:endParaRPr lang="en-US" sz="2800" smtClean="0"/>
          </a:p>
        </p:txBody>
      </p:sp>
      <p:sp>
        <p:nvSpPr>
          <p:cNvPr id="21507" name="Slide Number Placeholder 76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/>
              <a:t>L13-</a:t>
            </a:r>
            <a:fld id="{35A725B7-6805-463B-A774-CE51CE14AFB8}" type="slidenum">
              <a:rPr lang="en-US" sz="1400"/>
              <a:pPr algn="r"/>
              <a:t>37</a:t>
            </a:fld>
            <a:endParaRPr lang="en-US" sz="1400"/>
          </a:p>
        </p:txBody>
      </p:sp>
      <p:sp>
        <p:nvSpPr>
          <p:cNvPr id="2150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90550" y="1447800"/>
            <a:ext cx="87344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doExecute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itr.notEmpty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er.notFull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itrpc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itr.first.pc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itrppc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itr.first.ppc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itr.first.dInst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rVal1=itr.first.rVal1;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rVal2=itr.first.rVal2;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itr.first.epoch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epoch.r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[0])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=execute(dInst,rVal1,rVal2,itrpc,itrppc);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er.enq(TypeExecute2Memory{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eInst:eInst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:?});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eInst.misprediction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eInst.brTaken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itrpc+4;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pc.w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epoch.w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epoch.r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bpred.update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itrpc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else begin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ExecInst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?;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eInst.iType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er.enq(TypeExecute2Memory{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eInst:eInst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:?});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end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itr.deq;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1/11/2013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>
          <a:xfrm>
            <a:off x="3112655" y="6400800"/>
            <a:ext cx="304006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Bluespec</a:t>
            </a:r>
            <a:r>
              <a:rPr lang="en-US" dirty="0" smtClean="0"/>
              <a:t> at </a:t>
            </a:r>
            <a:r>
              <a:rPr lang="en-US" dirty="0" err="1" smtClean="0"/>
              <a:t>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Five-Stage SMIPS</a:t>
            </a:r>
            <a:br>
              <a:rPr lang="en-US" sz="3600" smtClean="0"/>
            </a:br>
            <a:r>
              <a:rPr lang="en-US" sz="2400" smtClean="0">
                <a:solidFill>
                  <a:srgbClr val="660066"/>
                </a:solidFill>
              </a:rPr>
              <a:t> Data Memory rules</a:t>
            </a:r>
            <a:endParaRPr lang="en-US" sz="2800" smtClean="0"/>
          </a:p>
        </p:txBody>
      </p:sp>
      <p:sp>
        <p:nvSpPr>
          <p:cNvPr id="23555" name="Slide Number Placeholder 76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/>
              <a:t>L13-</a:t>
            </a:r>
            <a:fld id="{72AF83BA-7D8E-4DB2-B54D-A0BB10E1CF72}" type="slidenum">
              <a:rPr lang="en-US" sz="1400"/>
              <a:pPr algn="r"/>
              <a:t>38</a:t>
            </a:fld>
            <a:endParaRPr lang="en-US" sz="1400"/>
          </a:p>
        </p:txBody>
      </p:sp>
      <p:sp>
        <p:nvSpPr>
          <p:cNvPr id="2355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90550" y="1447800"/>
            <a:ext cx="87344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>
                <a:latin typeface="Courier New" pitchFamily="49" charset="0"/>
                <a:cs typeface="Courier New" pitchFamily="49" charset="0"/>
              </a:rPr>
              <a:t>doMemory1 </a:t>
            </a:r>
            <a:r>
              <a:rPr lang="en-US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(er.notEmpty &amp;&amp; mr.notFull)</a:t>
            </a:r>
            <a:r>
              <a:rPr lang="en-US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eInst = er.first.eInst;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if(memType(eInst.iType))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dCache.req(MemReq{op:eInst.iType==Ld ? Ld : St,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addr:eInst.addr, data:eInst.data});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mr.enq(TypeMemory2Memory{eInst:eInst, memData:?});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er.deq;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endrule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>
                <a:latin typeface="Courier New" pitchFamily="49" charset="0"/>
                <a:cs typeface="Courier New" pitchFamily="49" charset="0"/>
              </a:rPr>
              <a:t>doMemory2 </a:t>
            </a:r>
            <a:r>
              <a:rPr lang="en-US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(mr.notEmpty &amp;&amp; cr.notFull)</a:t>
            </a:r>
            <a:r>
              <a:rPr lang="en-US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eInst = mr.first.eInst;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if(eInst.iType==Ld)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let md = dCache.resp;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dCache.respDeq;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cr.enq(TypeMemory2Commit{eInst:eInst, memData:md});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mr.deq;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endrule</a:t>
            </a:r>
          </a:p>
          <a:p>
            <a:pPr marL="342900" indent="-3429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1/11/2013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>
          <a:xfrm>
            <a:off x="3015673" y="6400800"/>
            <a:ext cx="304006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Bluespec</a:t>
            </a:r>
            <a:r>
              <a:rPr lang="en-US" dirty="0" smtClean="0"/>
              <a:t> at </a:t>
            </a:r>
            <a:r>
              <a:rPr lang="en-US" dirty="0" err="1" smtClean="0"/>
              <a:t>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Five-Stage SMIPS</a:t>
            </a:r>
            <a:br>
              <a:rPr lang="en-US" sz="3600" smtClean="0"/>
            </a:br>
            <a:r>
              <a:rPr lang="en-US" sz="2400" smtClean="0">
                <a:solidFill>
                  <a:srgbClr val="660066"/>
                </a:solidFill>
              </a:rPr>
              <a:t> Commit rule</a:t>
            </a:r>
            <a:endParaRPr lang="en-US" sz="2800" smtClean="0"/>
          </a:p>
        </p:txBody>
      </p:sp>
      <p:sp>
        <p:nvSpPr>
          <p:cNvPr id="25602" name="Date Placeholder 75"/>
          <p:cNvSpPr txBox="1">
            <a:spLocks noGrp="1"/>
          </p:cNvSpPr>
          <p:nvPr/>
        </p:nvSpPr>
        <p:spPr bwMode="auto">
          <a:xfrm>
            <a:off x="0" y="6472237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en-US" sz="1200" dirty="0"/>
          </a:p>
        </p:txBody>
      </p:sp>
      <p:sp>
        <p:nvSpPr>
          <p:cNvPr id="25603" name="Slide Number Placeholder 76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/>
              <a:t>L13-</a:t>
            </a:r>
            <a:fld id="{09D3AB2A-FB71-4508-B83C-43EE4A710F4E}" type="slidenum">
              <a:rPr lang="en-US" sz="1400"/>
              <a:pPr algn="r"/>
              <a:t>39</a:t>
            </a:fld>
            <a:endParaRPr lang="en-US" sz="1400"/>
          </a:p>
        </p:txBody>
      </p:sp>
      <p:sp>
        <p:nvSpPr>
          <p:cNvPr id="2560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90550" y="1438275"/>
            <a:ext cx="84201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rule </a:t>
            </a:r>
            <a:r>
              <a:rPr lang="en-US">
                <a:latin typeface="Courier New" pitchFamily="49" charset="0"/>
                <a:cs typeface="Courier New" pitchFamily="49" charset="0"/>
              </a:rPr>
              <a:t>doCommit </a:t>
            </a:r>
            <a:r>
              <a:rPr lang="en-US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(cr.notEmpty)</a:t>
            </a:r>
            <a:r>
              <a:rPr lang="en-US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eInst   = cr.first.eInst;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memData = cr.first.memData;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regUpdate(eInst, memData, rf);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cr.deq;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sb.remove;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endrule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endmodule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1/11/2013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>
          <a:xfrm>
            <a:off x="3043382" y="6400800"/>
            <a:ext cx="304006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Bluespec</a:t>
            </a:r>
            <a:r>
              <a:rPr lang="en-US" dirty="0" smtClean="0"/>
              <a:t> at </a:t>
            </a:r>
            <a:r>
              <a:rPr lang="en-US" dirty="0" err="1" smtClean="0"/>
              <a:t>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492918"/>
            <a:ext cx="7162800" cy="912813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Memory Hierarchy</a:t>
            </a:r>
          </a:p>
        </p:txBody>
      </p:sp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446088" y="3770313"/>
            <a:ext cx="8405812" cy="24050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 size:	 	</a:t>
            </a:r>
            <a:r>
              <a:rPr lang="en-US" dirty="0" err="1"/>
              <a:t>RegFile</a:t>
            </a:r>
            <a:r>
              <a:rPr lang="en-US" dirty="0"/>
              <a:t>  &lt;&lt;  SRAM  &lt;&lt;  </a:t>
            </a:r>
            <a:r>
              <a:rPr lang="en-US" dirty="0" smtClean="0"/>
              <a:t>DRAM</a:t>
            </a:r>
            <a:endParaRPr lang="en-US" dirty="0"/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 latency:	</a:t>
            </a:r>
            <a:r>
              <a:rPr lang="en-US" dirty="0" err="1"/>
              <a:t>RegFile</a:t>
            </a:r>
            <a:r>
              <a:rPr lang="en-US" dirty="0"/>
              <a:t>  &lt;&lt;  SRAM  &lt;&lt;  </a:t>
            </a:r>
            <a:r>
              <a:rPr lang="en-US" dirty="0" smtClean="0"/>
              <a:t>DRAM</a:t>
            </a:r>
            <a:endParaRPr lang="en-US" dirty="0"/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 bandwidth:	on-chip  &gt;&gt;  off-chip    </a:t>
            </a:r>
          </a:p>
          <a:p>
            <a:pPr lvl="1"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1400" i="1" dirty="0"/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On a data access:</a:t>
            </a:r>
          </a:p>
          <a:p>
            <a:pPr lvl="1"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i="1" dirty="0">
                <a:solidFill>
                  <a:srgbClr val="56127A"/>
                </a:solidFill>
              </a:rPr>
              <a:t>hit </a:t>
            </a:r>
            <a:r>
              <a:rPr lang="en-US" i="1" dirty="0" smtClean="0">
                <a:solidFill>
                  <a:srgbClr val="56127A"/>
                </a:solidFill>
              </a:rPr>
              <a:t>   </a:t>
            </a:r>
            <a:r>
              <a:rPr lang="en-US" dirty="0" smtClean="0">
                <a:solidFill>
                  <a:srgbClr val="56127A"/>
                </a:solidFill>
              </a:rPr>
              <a:t>(</a:t>
            </a:r>
            <a:r>
              <a:rPr lang="en-US" dirty="0">
                <a:solidFill>
                  <a:srgbClr val="56127A"/>
                </a:solidFill>
              </a:rPr>
              <a:t>data </a:t>
            </a:r>
            <a:r>
              <a:rPr lang="en-US" dirty="0">
                <a:solidFill>
                  <a:srgbClr val="56127A"/>
                </a:solidFill>
                <a:latin typeface="Symbol" pitchFamily="18" charset="2"/>
              </a:rPr>
              <a:t>Î</a:t>
            </a:r>
            <a:r>
              <a:rPr lang="en-US" dirty="0">
                <a:solidFill>
                  <a:srgbClr val="56127A"/>
                </a:solidFill>
              </a:rPr>
              <a:t> fast memory</a:t>
            </a:r>
            <a:r>
              <a:rPr lang="en-US" dirty="0" smtClean="0">
                <a:solidFill>
                  <a:srgbClr val="56127A"/>
                </a:solidFill>
              </a:rPr>
              <a:t>) </a:t>
            </a:r>
            <a:r>
              <a:rPr lang="en-US" dirty="0" smtClean="0">
                <a:solidFill>
                  <a:srgbClr val="56127A"/>
                </a:solidFill>
                <a:latin typeface="Symbol" pitchFamily="18" charset="2"/>
              </a:rPr>
              <a:t></a:t>
            </a:r>
            <a:r>
              <a:rPr lang="en-US" dirty="0" smtClean="0">
                <a:solidFill>
                  <a:srgbClr val="56127A"/>
                </a:solidFill>
              </a:rPr>
              <a:t> </a:t>
            </a:r>
            <a:r>
              <a:rPr lang="en-US" dirty="0">
                <a:solidFill>
                  <a:srgbClr val="56127A"/>
                </a:solidFill>
              </a:rPr>
              <a:t>low latency access</a:t>
            </a:r>
          </a:p>
          <a:p>
            <a:pPr lvl="1"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i="1" dirty="0">
                <a:solidFill>
                  <a:srgbClr val="56127A"/>
                </a:solidFill>
              </a:rPr>
              <a:t>miss </a:t>
            </a:r>
            <a:r>
              <a:rPr lang="en-US" dirty="0">
                <a:solidFill>
                  <a:srgbClr val="56127A"/>
                </a:solidFill>
              </a:rPr>
              <a:t>(data </a:t>
            </a:r>
            <a:r>
              <a:rPr lang="en-US" dirty="0">
                <a:solidFill>
                  <a:srgbClr val="56127A"/>
                </a:solidFill>
                <a:latin typeface="Symbol" pitchFamily="18" charset="2"/>
              </a:rPr>
              <a:t>Ï</a:t>
            </a:r>
            <a:r>
              <a:rPr lang="en-US" dirty="0">
                <a:solidFill>
                  <a:srgbClr val="56127A"/>
                </a:solidFill>
              </a:rPr>
              <a:t> fast memory) </a:t>
            </a:r>
            <a:r>
              <a:rPr lang="en-US" dirty="0">
                <a:solidFill>
                  <a:srgbClr val="56127A"/>
                </a:solidFill>
                <a:latin typeface="Symbol" pitchFamily="18" charset="2"/>
              </a:rPr>
              <a:t></a:t>
            </a:r>
            <a:r>
              <a:rPr lang="en-US" dirty="0">
                <a:solidFill>
                  <a:srgbClr val="56127A"/>
                </a:solidFill>
              </a:rPr>
              <a:t> long latency access </a:t>
            </a:r>
            <a:r>
              <a:rPr lang="en-US" i="1" dirty="0">
                <a:solidFill>
                  <a:srgbClr val="56127A"/>
                </a:solidFill>
              </a:rPr>
              <a:t>(DRAM)</a:t>
            </a:r>
            <a:endParaRPr lang="en-US" i="1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90575" y="1006475"/>
            <a:ext cx="7972425" cy="2514600"/>
            <a:chOff x="498" y="582"/>
            <a:chExt cx="5022" cy="1584"/>
          </a:xfrm>
        </p:grpSpPr>
        <p:sp>
          <p:nvSpPr>
            <p:cNvPr id="14343" name="Rectangle 3"/>
            <p:cNvSpPr>
              <a:spLocks noChangeArrowheads="1"/>
            </p:cNvSpPr>
            <p:nvPr/>
          </p:nvSpPr>
          <p:spPr bwMode="auto">
            <a:xfrm>
              <a:off x="1872" y="864"/>
              <a:ext cx="1248" cy="960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>
                  <a:solidFill>
                    <a:schemeClr val="bg1"/>
                  </a:solidFill>
                </a:rPr>
                <a:t>Small,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>
                  <a:solidFill>
                    <a:schemeClr val="bg1"/>
                  </a:solidFill>
                </a:rPr>
                <a:t>Fast Memory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i="1">
                  <a:solidFill>
                    <a:schemeClr val="bg1"/>
                  </a:solidFill>
                </a:rPr>
                <a:t>SRAM</a:t>
              </a:r>
            </a:p>
          </p:txBody>
        </p:sp>
        <p:sp>
          <p:nvSpPr>
            <p:cNvPr id="14344" name="Rectangle 5"/>
            <p:cNvSpPr>
              <a:spLocks noChangeArrowheads="1"/>
            </p:cNvSpPr>
            <p:nvPr/>
          </p:nvSpPr>
          <p:spPr bwMode="auto">
            <a:xfrm>
              <a:off x="498" y="1104"/>
              <a:ext cx="640" cy="52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CPU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i="1"/>
                <a:t>RegFile</a:t>
              </a:r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3744" y="582"/>
              <a:ext cx="1776" cy="1584"/>
            </a:xfrm>
            <a:prstGeom prst="rect">
              <a:avLst/>
            </a:prstGeom>
            <a:solidFill>
              <a:srgbClr val="CCFF66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dirty="0"/>
                <a:t>Big, Slow Memory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i="1" dirty="0"/>
                <a:t>DRAM</a:t>
              </a:r>
            </a:p>
          </p:txBody>
        </p:sp>
        <p:sp>
          <p:nvSpPr>
            <p:cNvPr id="14348" name="Rectangle 9"/>
            <p:cNvSpPr>
              <a:spLocks noChangeArrowheads="1"/>
            </p:cNvSpPr>
            <p:nvPr/>
          </p:nvSpPr>
          <p:spPr bwMode="auto">
            <a:xfrm>
              <a:off x="1104" y="1824"/>
              <a:ext cx="264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i="1"/>
                <a:t>holds frequently used data</a:t>
              </a:r>
            </a:p>
          </p:txBody>
        </p:sp>
        <p:sp>
          <p:nvSpPr>
            <p:cNvPr id="14349" name="AutoShape 10"/>
            <p:cNvSpPr>
              <a:spLocks noChangeArrowheads="1"/>
            </p:cNvSpPr>
            <p:nvPr/>
          </p:nvSpPr>
          <p:spPr bwMode="auto">
            <a:xfrm>
              <a:off x="3120" y="1344"/>
              <a:ext cx="624" cy="96"/>
            </a:xfrm>
            <a:prstGeom prst="leftRightArrow">
              <a:avLst>
                <a:gd name="adj1" fmla="val 50000"/>
                <a:gd name="adj2" fmla="val 13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50" name="AutoShape 11"/>
            <p:cNvSpPr>
              <a:spLocks noChangeArrowheads="1"/>
            </p:cNvSpPr>
            <p:nvPr/>
          </p:nvSpPr>
          <p:spPr bwMode="auto">
            <a:xfrm>
              <a:off x="1152" y="1104"/>
              <a:ext cx="720" cy="528"/>
            </a:xfrm>
            <a:prstGeom prst="leftRightArrow">
              <a:avLst>
                <a:gd name="adj1" fmla="val 50000"/>
                <a:gd name="adj2" fmla="val 27273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37450" y="3959225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why?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2675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Bluespec</a:t>
            </a:r>
            <a:r>
              <a:rPr lang="en-US" dirty="0" smtClean="0"/>
              <a:t> and writing processors in </a:t>
            </a:r>
            <a:r>
              <a:rPr lang="en-US" dirty="0" err="1" smtClean="0"/>
              <a:t>Bluespec</a:t>
            </a:r>
            <a:endParaRPr lang="en-US" dirty="0" smtClean="0"/>
          </a:p>
          <a:p>
            <a:r>
              <a:rPr lang="en-US" dirty="0" smtClean="0"/>
              <a:t>At this point, you know enough </a:t>
            </a:r>
            <a:r>
              <a:rPr lang="en-US" dirty="0" err="1" smtClean="0"/>
              <a:t>Bluespec</a:t>
            </a:r>
            <a:r>
              <a:rPr lang="en-US" dirty="0" smtClean="0"/>
              <a:t> and seen enough examples to act as a launching pad for your research</a:t>
            </a:r>
          </a:p>
          <a:p>
            <a:endParaRPr lang="en-US" dirty="0" smtClean="0"/>
          </a:p>
          <a:p>
            <a:r>
              <a:rPr lang="en-US" dirty="0" smtClean="0"/>
              <a:t>Keep in touch!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5900"/>
            <a:ext cx="6645275" cy="1282700"/>
          </a:xfrm>
        </p:spPr>
        <p:txBody>
          <a:bodyPr/>
          <a:lstStyle/>
          <a:p>
            <a:pPr eaLnBrk="1" hangingPunct="1"/>
            <a:r>
              <a:rPr lang="en-US" sz="3600" smtClean="0"/>
              <a:t>Completion buffer: Implementation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929313" y="1379538"/>
            <a:ext cx="2522537" cy="2119312"/>
            <a:chOff x="4119" y="869"/>
            <a:chExt cx="1589" cy="133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119" y="869"/>
              <a:ext cx="1589" cy="1335"/>
              <a:chOff x="4119" y="869"/>
              <a:chExt cx="1589" cy="1335"/>
            </a:xfrm>
          </p:grpSpPr>
          <p:sp>
            <p:nvSpPr>
              <p:cNvPr id="13323" name="Rectangle 7"/>
              <p:cNvSpPr>
                <a:spLocks noChangeArrowheads="1"/>
              </p:cNvSpPr>
              <p:nvPr/>
            </p:nvSpPr>
            <p:spPr bwMode="auto">
              <a:xfrm>
                <a:off x="4900" y="1634"/>
                <a:ext cx="189" cy="18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4" name="Rectangle 8"/>
              <p:cNvSpPr>
                <a:spLocks noChangeArrowheads="1"/>
              </p:cNvSpPr>
              <p:nvPr/>
            </p:nvSpPr>
            <p:spPr bwMode="auto">
              <a:xfrm>
                <a:off x="4900" y="1266"/>
                <a:ext cx="189" cy="18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5" name="Rectangle 9"/>
              <p:cNvSpPr>
                <a:spLocks noChangeArrowheads="1"/>
              </p:cNvSpPr>
              <p:nvPr/>
            </p:nvSpPr>
            <p:spPr bwMode="auto">
              <a:xfrm>
                <a:off x="4899" y="908"/>
                <a:ext cx="805" cy="10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6" name="Line 10"/>
              <p:cNvSpPr>
                <a:spLocks noChangeShapeType="1"/>
              </p:cNvSpPr>
              <p:nvPr/>
            </p:nvSpPr>
            <p:spPr bwMode="auto">
              <a:xfrm>
                <a:off x="4899" y="1082"/>
                <a:ext cx="8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Line 11"/>
              <p:cNvSpPr>
                <a:spLocks noChangeShapeType="1"/>
              </p:cNvSpPr>
              <p:nvPr/>
            </p:nvSpPr>
            <p:spPr bwMode="auto">
              <a:xfrm>
                <a:off x="4900" y="1265"/>
                <a:ext cx="8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8" name="Line 12"/>
              <p:cNvSpPr>
                <a:spLocks noChangeShapeType="1"/>
              </p:cNvSpPr>
              <p:nvPr/>
            </p:nvSpPr>
            <p:spPr bwMode="auto">
              <a:xfrm>
                <a:off x="4901" y="1448"/>
                <a:ext cx="8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9" name="Line 13"/>
              <p:cNvSpPr>
                <a:spLocks noChangeShapeType="1"/>
              </p:cNvSpPr>
              <p:nvPr/>
            </p:nvSpPr>
            <p:spPr bwMode="auto">
              <a:xfrm>
                <a:off x="4902" y="1631"/>
                <a:ext cx="8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0" name="Line 14"/>
              <p:cNvSpPr>
                <a:spLocks noChangeShapeType="1"/>
              </p:cNvSpPr>
              <p:nvPr/>
            </p:nvSpPr>
            <p:spPr bwMode="auto">
              <a:xfrm>
                <a:off x="4903" y="1814"/>
                <a:ext cx="8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Rectangle 15"/>
              <p:cNvSpPr>
                <a:spLocks noChangeArrowheads="1"/>
              </p:cNvSpPr>
              <p:nvPr/>
            </p:nvSpPr>
            <p:spPr bwMode="auto">
              <a:xfrm>
                <a:off x="4154" y="1169"/>
                <a:ext cx="450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2" name="Rectangle 16"/>
              <p:cNvSpPr>
                <a:spLocks noChangeArrowheads="1"/>
              </p:cNvSpPr>
              <p:nvPr/>
            </p:nvSpPr>
            <p:spPr bwMode="auto">
              <a:xfrm>
                <a:off x="4147" y="1597"/>
                <a:ext cx="450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3" name="Line 17"/>
              <p:cNvSpPr>
                <a:spLocks noChangeShapeType="1"/>
              </p:cNvSpPr>
              <p:nvPr/>
            </p:nvSpPr>
            <p:spPr bwMode="auto">
              <a:xfrm flipV="1">
                <a:off x="4623" y="1153"/>
                <a:ext cx="27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4" name="Line 18"/>
              <p:cNvSpPr>
                <a:spLocks noChangeShapeType="1"/>
              </p:cNvSpPr>
              <p:nvPr/>
            </p:nvSpPr>
            <p:spPr bwMode="auto">
              <a:xfrm>
                <a:off x="4593" y="1674"/>
                <a:ext cx="306" cy="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5" name="Line 19"/>
              <p:cNvSpPr>
                <a:spLocks noChangeShapeType="1"/>
              </p:cNvSpPr>
              <p:nvPr/>
            </p:nvSpPr>
            <p:spPr bwMode="auto">
              <a:xfrm flipH="1">
                <a:off x="5081" y="908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6" name="Text Box 20"/>
              <p:cNvSpPr txBox="1">
                <a:spLocks noChangeArrowheads="1"/>
              </p:cNvSpPr>
              <p:nvPr/>
            </p:nvSpPr>
            <p:spPr bwMode="auto">
              <a:xfrm>
                <a:off x="4897" y="869"/>
                <a:ext cx="193" cy="1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600">
                    <a:latin typeface="Courier New" pitchFamily="49" charset="0"/>
                  </a:rPr>
                  <a:t>I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>
                    <a:latin typeface="Courier New" pitchFamily="49" charset="0"/>
                  </a:rPr>
                  <a:t>I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>
                    <a:latin typeface="Courier New" pitchFamily="49" charset="0"/>
                  </a:rPr>
                  <a:t>V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>
                    <a:latin typeface="Courier New" pitchFamily="49" charset="0"/>
                  </a:rPr>
                  <a:t>I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>
                    <a:latin typeface="Courier New" pitchFamily="49" charset="0"/>
                  </a:rPr>
                  <a:t>V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>
                    <a:latin typeface="Courier New" pitchFamily="49" charset="0"/>
                  </a:rPr>
                  <a:t>I</a:t>
                </a:r>
              </a:p>
            </p:txBody>
          </p:sp>
          <p:sp>
            <p:nvSpPr>
              <p:cNvPr id="13337" name="Rectangle 21"/>
              <p:cNvSpPr>
                <a:spLocks noChangeArrowheads="1"/>
              </p:cNvSpPr>
              <p:nvPr/>
            </p:nvSpPr>
            <p:spPr bwMode="auto">
              <a:xfrm>
                <a:off x="4137" y="1848"/>
                <a:ext cx="505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8" name="Text Box 22"/>
              <p:cNvSpPr txBox="1">
                <a:spLocks noChangeArrowheads="1"/>
              </p:cNvSpPr>
              <p:nvPr/>
            </p:nvSpPr>
            <p:spPr bwMode="auto">
              <a:xfrm>
                <a:off x="4172" y="1803"/>
                <a:ext cx="4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</a:rPr>
                  <a:t>cnt</a:t>
                </a:r>
              </a:p>
            </p:txBody>
          </p:sp>
          <p:sp>
            <p:nvSpPr>
              <p:cNvPr id="13339" name="Text Box 23"/>
              <p:cNvSpPr txBox="1">
                <a:spLocks noChangeArrowheads="1"/>
              </p:cNvSpPr>
              <p:nvPr/>
            </p:nvSpPr>
            <p:spPr bwMode="auto">
              <a:xfrm>
                <a:off x="4119" y="1125"/>
                <a:ext cx="5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</a:rPr>
                  <a:t>iidx</a:t>
                </a:r>
              </a:p>
            </p:txBody>
          </p:sp>
          <p:sp>
            <p:nvSpPr>
              <p:cNvPr id="13340" name="Text Box 24"/>
              <p:cNvSpPr txBox="1">
                <a:spLocks noChangeArrowheads="1"/>
              </p:cNvSpPr>
              <p:nvPr/>
            </p:nvSpPr>
            <p:spPr bwMode="auto">
              <a:xfrm>
                <a:off x="4127" y="1536"/>
                <a:ext cx="5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</a:rPr>
                  <a:t>ridx</a:t>
                </a:r>
              </a:p>
            </p:txBody>
          </p:sp>
          <p:sp>
            <p:nvSpPr>
              <p:cNvPr id="13341" name="Text Box 25"/>
              <p:cNvSpPr txBox="1">
                <a:spLocks noChangeArrowheads="1"/>
              </p:cNvSpPr>
              <p:nvPr/>
            </p:nvSpPr>
            <p:spPr bwMode="auto">
              <a:xfrm>
                <a:off x="5086" y="1954"/>
                <a:ext cx="4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</a:rPr>
                  <a:t>buf</a:t>
                </a:r>
              </a:p>
            </p:txBody>
          </p:sp>
        </p:grpSp>
        <p:sp>
          <p:nvSpPr>
            <p:cNvPr id="13321" name="Rectangle 26" descr="Dark upward diagonal"/>
            <p:cNvSpPr>
              <a:spLocks noChangeArrowheads="1"/>
            </p:cNvSpPr>
            <p:nvPr/>
          </p:nvSpPr>
          <p:spPr bwMode="auto">
            <a:xfrm>
              <a:off x="5081" y="1262"/>
              <a:ext cx="623" cy="190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Rectangle 27" descr="Dark upward diagonal"/>
            <p:cNvSpPr>
              <a:spLocks noChangeArrowheads="1"/>
            </p:cNvSpPr>
            <p:nvPr/>
          </p:nvSpPr>
          <p:spPr bwMode="auto">
            <a:xfrm>
              <a:off x="5083" y="1627"/>
              <a:ext cx="623" cy="190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14400" y="1828800"/>
            <a:ext cx="4686300" cy="1354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Verdana" pitchFamily="-96" charset="0"/>
              </a:rPr>
              <a:t>A circular buffer with two pointers </a:t>
            </a:r>
            <a:r>
              <a:rPr lang="en-US" dirty="0" err="1">
                <a:solidFill>
                  <a:schemeClr val="accent4"/>
                </a:solidFill>
                <a:latin typeface="Verdana" pitchFamily="-96" charset="0"/>
              </a:rPr>
              <a:t>iidx</a:t>
            </a:r>
            <a:r>
              <a:rPr lang="en-US" dirty="0">
                <a:solidFill>
                  <a:schemeClr val="accent4"/>
                </a:solidFill>
                <a:latin typeface="Verdana" pitchFamily="-96" charset="0"/>
              </a:rPr>
              <a:t> and </a:t>
            </a:r>
            <a:r>
              <a:rPr lang="en-US" dirty="0" err="1">
                <a:solidFill>
                  <a:schemeClr val="accent4"/>
                </a:solidFill>
                <a:latin typeface="Verdana" pitchFamily="-96" charset="0"/>
              </a:rPr>
              <a:t>ridx</a:t>
            </a:r>
            <a:r>
              <a:rPr lang="en-US" dirty="0">
                <a:solidFill>
                  <a:schemeClr val="accent4"/>
                </a:solidFill>
                <a:latin typeface="Verdana" pitchFamily="-96" charset="0"/>
              </a:rPr>
              <a:t>, and a counter </a:t>
            </a:r>
            <a:r>
              <a:rPr lang="en-US" dirty="0" err="1">
                <a:solidFill>
                  <a:schemeClr val="accent4"/>
                </a:solidFill>
                <a:latin typeface="Verdana" pitchFamily="-96" charset="0"/>
              </a:rPr>
              <a:t>cnt</a:t>
            </a:r>
            <a:endParaRPr lang="en-US" dirty="0">
              <a:solidFill>
                <a:schemeClr val="accent4"/>
              </a:solidFill>
              <a:latin typeface="Verdana" pitchFamily="-96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solidFill>
                <a:schemeClr val="accent4"/>
              </a:solidFill>
              <a:latin typeface="Verdana" pitchFamily="-96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Verdana" pitchFamily="-96" charset="0"/>
              </a:rPr>
              <a:t>Elements are of Maybe type</a:t>
            </a:r>
          </a:p>
        </p:txBody>
      </p:sp>
      <p:sp>
        <p:nvSpPr>
          <p:cNvPr id="13316" name="Date Placeholder 3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/>
          </a:p>
        </p:txBody>
      </p:sp>
      <p:sp>
        <p:nvSpPr>
          <p:cNvPr id="13317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F77DB4-0FE6-4921-9432-EE73E7AFCD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3318" name="Footer Placeholder 40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ahoma" pitchFamily="34" charset="0"/>
              </a:rPr>
              <a:t>Bluespec at Beihang</a:t>
            </a:r>
            <a:endParaRPr lang="en-US">
              <a:latin typeface="Tahoma" pitchFamily="34" charset="0"/>
            </a:endParaRPr>
          </a:p>
        </p:txBody>
      </p:sp>
      <p:sp>
        <p:nvSpPr>
          <p:cNvPr id="3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44563" y="3541713"/>
            <a:ext cx="76898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mkCompletionBuffer(CompletionBuffer#(size));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Vector#(size,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EHR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#(Maybe#(t))) cb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             &lt;- replicateM(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mkEHR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(Invalid));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Reg#(Bit#(TAdd#(TLog#(size),1)))   iidx &lt;- mkReg(0);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Reg#(Bit#(TAdd#(TLog#(size),1)))   ridx &lt;- mkReg(0);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EHR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#(Bit#(TAdd#(TLog#(size),1)))    cnt &lt;-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mkEHR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Integer vsize = valueOf(size);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Bit#(TAdd#(TLog#(size),1)) sz = fromInteger(vsize);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rules and methods...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endmodule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Completion Buffer</a:t>
            </a:r>
            <a:r>
              <a:rPr lang="en-US" sz="3600" smtClean="0"/>
              <a:t> </a:t>
            </a:r>
            <a:r>
              <a:rPr lang="en-US" sz="2400" i="1" smtClean="0"/>
              <a:t>cont</a:t>
            </a:r>
            <a:endParaRPr lang="en-US" sz="2400" smtClean="0"/>
          </a:p>
        </p:txBody>
      </p:sp>
      <p:sp>
        <p:nvSpPr>
          <p:cNvPr id="1536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89075"/>
            <a:ext cx="8277225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#(t)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getToken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cnt.r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!==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w[0] = Invalid;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==sz-1 ? 0 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cnt.w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 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cnt.r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method Action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put(Token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idx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t data);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cb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idx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].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w[1] =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Valid data;    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endmethod</a:t>
            </a:r>
            <a:endParaRPr lang="en-US" sz="1800" b="1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method </a:t>
            </a:r>
            <a:r>
              <a:rPr lang="en-US" sz="1800" b="1" dirty="0" err="1">
                <a:latin typeface="Courier New" pitchFamily="49" charset="0"/>
                <a:cs typeface="Times New Roman" pitchFamily="18" charset="0"/>
              </a:rPr>
              <a:t>ActionValue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#(t)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getResult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()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18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cnt.r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[1]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!== 0 &amp;&amp;&amp;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     (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cb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ridx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].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r[2]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matches tagged (Valid .x));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x;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method Action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deqResult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cnt.r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0);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ridx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w[2]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ridx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ridx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==sz-1 ? 0 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ridx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+ 1;         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cnt.w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cnt.r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– 1);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4" name="Footer Placeholder 10"/>
          <p:cNvSpPr txBox="1">
            <a:spLocks noGrp="1"/>
          </p:cNvSpPr>
          <p:nvPr/>
        </p:nvSpPr>
        <p:spPr bwMode="auto">
          <a:xfrm>
            <a:off x="3098800" y="6400800"/>
            <a:ext cx="300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400">
                <a:latin typeface="Tahoma" pitchFamily="34" charset="0"/>
              </a:rPr>
              <a:t>http://csg.csail.mit.edu/6.S078</a:t>
            </a:r>
          </a:p>
        </p:txBody>
      </p:sp>
      <p:sp>
        <p:nvSpPr>
          <p:cNvPr id="15365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/>
          </a:p>
        </p:txBody>
      </p:sp>
      <p:sp>
        <p:nvSpPr>
          <p:cNvPr id="1536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L24-</a:t>
            </a:r>
            <a:fld id="{485A0886-7B1D-4DBC-9CAE-67FE49884805}" type="slidenum">
              <a:rPr lang="en-US"/>
              <a:pPr/>
              <a:t>42</a:t>
            </a:fld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55963" y="6175375"/>
            <a:ext cx="5576887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</a:rPr>
              <a:t>getToken</a:t>
            </a:r>
            <a:r>
              <a:rPr lang="en-US" dirty="0">
                <a:latin typeface="+mn-lt"/>
              </a:rPr>
              <a:t> &lt;  put &lt; </a:t>
            </a:r>
            <a:r>
              <a:rPr lang="en-US" dirty="0" err="1">
                <a:latin typeface="+mn-lt"/>
              </a:rPr>
              <a:t>getResult</a:t>
            </a:r>
            <a:r>
              <a:rPr lang="en-US" dirty="0">
                <a:latin typeface="+mn-lt"/>
              </a:rPr>
              <a:t> &lt; </a:t>
            </a:r>
            <a:r>
              <a:rPr lang="en-US" dirty="0" err="1">
                <a:latin typeface="+mn-lt"/>
              </a:rPr>
              <a:t>deqResult</a:t>
            </a:r>
            <a:endParaRPr lang="en-US" dirty="0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972425" cy="1143000"/>
          </a:xfrm>
        </p:spPr>
        <p:txBody>
          <a:bodyPr/>
          <a:lstStyle/>
          <a:p>
            <a:pPr eaLnBrk="1" hangingPunct="1"/>
            <a:r>
              <a:rPr lang="en-US" smtClean="0"/>
              <a:t>Store Buffer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mkStBuff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StBuff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Vector#(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EHR2#(Maybe#(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))) buff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replicateM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(mkEHR2(Invalid));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),1)))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EHR2#(Bit#(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),1)))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mkEHR2(0);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EHR2#(Bit#(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),1)))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mkEHR2(0);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remove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[0]!=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buff[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ridx.r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[0]].w[0](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Invalid);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ridx.w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ridx.r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fromInteger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))-1 ? 0 :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ridx.r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cnt.w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- 1);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unJust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ridx.r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[0]].r[0]);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 Buffer </a:t>
            </a:r>
            <a:r>
              <a:rPr lang="en-US" sz="2400" i="1" smtClean="0"/>
              <a:t>cont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Maybe#(Data) search(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Maybe#(Data) m = Invalid;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ridx.r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(buff[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].r[1])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unJust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(buff[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].r[1]).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==a)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m = Valid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unJust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(buff[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].r[1]).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Action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[1]!=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fromInteger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buff[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].w[1](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Valid (r));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fromInteger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))-1 ? 0 :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cnt.w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 Buffer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mkLdBuff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LdBuff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Vector#(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EHR3#(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LdStatus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replicateM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(mkEHR3(Invalid));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Vector#(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EHR3#(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TaggedMemReq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buff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replicateM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(mkEHR3U);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EHR3#(Bit#(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),1)))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mkEHR3(0);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TaggedMemReq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remove(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[0]!=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Bit#(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(buff[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].r[0].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req.addr==a)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fromInteger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].w[0](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Invalid);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cnt.w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- 1);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buff[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 Buffer </a:t>
            </a:r>
            <a:r>
              <a:rPr lang="en-US" sz="2400" i="1" smtClean="0"/>
              <a:t>cont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Action update(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LdStatus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(size);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].r[2]!=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Invalid &amp;&amp; buff[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].r[2].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req.addr==a)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].w[2](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TypeUpdate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TypeUpdate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u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TypeUpdate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valid:False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:?,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:?};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(size);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].r[2]==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].r[2]==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u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TypeUpdate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valid:True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st:st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].r[2],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addr:buff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].r[2].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req.addr};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u;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 Buffer </a:t>
            </a:r>
            <a:r>
              <a:rPr lang="en-US" sz="2400" i="1" smtClean="0"/>
              <a:t>cont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False;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].r[1]!=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Invalid &amp;&amp; buff[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].r[1].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req.addr==a)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s = True;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Action insert(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TaggedMemReq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LdStatus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[1]!=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fromInteger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Bit#(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].r[1]==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Invalid)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fromInteger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buff[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].w[1](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].w[1](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cnt.w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cnt.r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Non-blocking Cache</a:t>
            </a:r>
            <a:br>
              <a:rPr lang="en-US" sz="3600" smtClean="0"/>
            </a:br>
            <a:r>
              <a:rPr lang="en-US" sz="3600" smtClean="0"/>
              <a:t>state declaration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>
                <a:latin typeface="Courier New" pitchFamily="49" charset="0"/>
                <a:cs typeface="Courier New" pitchFamily="49" charset="0"/>
              </a:rPr>
              <a:t> mkNBCache(NBCache);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RegFile#(Index, LineStatus) sArray &lt;- mkRegFileFull;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RegFile#(Index, Tag)      tagArray &lt;- mkRegFileFull;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RegFile#(Index, Data)    dataArray &lt;- mkRegFileFull;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StBuff#(StBuffSz)           stBuff &lt;- mkStBuff;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LdBuff#(LdBuffSz)           ldBuff &lt;- mkLdBuff;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SPipeFIFO#(TaggedMemReq)  waitBuff &lt;- mkSPipeFIFO;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FIFOF#(MemReq)     wbQ &lt;- mkFIFOF;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FIFOF#(MemReq)   mReqQ &lt;- mkFIFOF;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FIFOF#(MemResp) mRespQ &lt;- mkFIFOF;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EHRBypassReg#(TypeHit) hitQ &lt;- mkEHRBypassReg;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Reg#(Bool) procWaitBuff &lt;- mkReg(False);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Non-blocking Cache</a:t>
            </a:r>
            <a:br>
              <a:rPr lang="en-US" sz="3600" smtClean="0"/>
            </a:br>
            <a:r>
              <a:rPr lang="en-US" sz="3600" smtClean="0"/>
              <a:t>memory-side methods</a:t>
            </a:r>
          </a:p>
        </p:txBody>
      </p:sp>
      <p:sp>
        <p:nvSpPr>
          <p:cNvPr id="3789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>
                <a:latin typeface="Courier New" pitchFamily="49" charset="0"/>
                <a:cs typeface="Courier New" pitchFamily="49" charset="0"/>
              </a:rPr>
              <a:t> ActionValue#(MemReq) wb;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wbQ.deq;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return wbQ.first;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endmethod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>
                <a:latin typeface="Courier New" pitchFamily="49" charset="0"/>
                <a:cs typeface="Courier New" pitchFamily="49" charset="0"/>
              </a:rPr>
              <a:t> ActionValue#(MemReq) mReq;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mReqQ.deq;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return mReqQ.first;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endmethod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method </a:t>
            </a:r>
            <a:r>
              <a:rPr lang="en-US">
                <a:latin typeface="Courier New" pitchFamily="49" charset="0"/>
                <a:cs typeface="Courier New" pitchFamily="49" charset="0"/>
              </a:rPr>
              <a:t>Action mResp(MemResp r);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mRespQ.enq(r);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endmethod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endmodule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8"/>
          <p:cNvSpPr>
            <a:spLocks noGrp="1" noChangeArrowheads="1"/>
          </p:cNvSpPr>
          <p:nvPr>
            <p:ph type="title"/>
          </p:nvPr>
        </p:nvSpPr>
        <p:spPr>
          <a:xfrm>
            <a:off x="513076" y="336550"/>
            <a:ext cx="71628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Inside a Cache</a:t>
            </a:r>
          </a:p>
        </p:txBody>
      </p:sp>
      <p:grpSp>
        <p:nvGrpSpPr>
          <p:cNvPr id="4" name="Group 61"/>
          <p:cNvGrpSpPr/>
          <p:nvPr/>
        </p:nvGrpSpPr>
        <p:grpSpPr>
          <a:xfrm>
            <a:off x="1279525" y="1479550"/>
            <a:ext cx="6340475" cy="1228725"/>
            <a:chOff x="1279525" y="1479550"/>
            <a:chExt cx="6340475" cy="1228725"/>
          </a:xfrm>
        </p:grpSpPr>
        <p:sp>
          <p:nvSpPr>
            <p:cNvPr id="16385" name="AutoShape 2"/>
            <p:cNvSpPr>
              <a:spLocks noChangeArrowheads="1"/>
            </p:cNvSpPr>
            <p:nvPr/>
          </p:nvSpPr>
          <p:spPr bwMode="auto">
            <a:xfrm>
              <a:off x="6184900" y="1722438"/>
              <a:ext cx="1346200" cy="8890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6386" name="AutoShape 3"/>
            <p:cNvSpPr>
              <a:spLocks noChangeArrowheads="1"/>
            </p:cNvSpPr>
            <p:nvPr/>
          </p:nvSpPr>
          <p:spPr bwMode="auto">
            <a:xfrm>
              <a:off x="1308100" y="1646238"/>
              <a:ext cx="1346200" cy="8890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6390" name="Rectangle 7"/>
            <p:cNvSpPr>
              <a:spLocks noChangeArrowheads="1"/>
            </p:cNvSpPr>
            <p:nvPr/>
          </p:nvSpPr>
          <p:spPr bwMode="auto">
            <a:xfrm>
              <a:off x="3746500" y="1722438"/>
              <a:ext cx="1346200" cy="812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6392" name="Rectangle 9"/>
            <p:cNvSpPr>
              <a:spLocks noChangeArrowheads="1"/>
            </p:cNvSpPr>
            <p:nvPr/>
          </p:nvSpPr>
          <p:spPr bwMode="auto">
            <a:xfrm>
              <a:off x="3879186" y="1922463"/>
              <a:ext cx="10747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CACHE</a:t>
              </a:r>
            </a:p>
          </p:txBody>
        </p:sp>
        <p:sp>
          <p:nvSpPr>
            <p:cNvPr id="16393" name="Rectangle 10"/>
            <p:cNvSpPr>
              <a:spLocks noChangeArrowheads="1"/>
            </p:cNvSpPr>
            <p:nvPr/>
          </p:nvSpPr>
          <p:spPr bwMode="auto">
            <a:xfrm>
              <a:off x="1279525" y="1892300"/>
              <a:ext cx="15097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Processor </a:t>
              </a:r>
            </a:p>
          </p:txBody>
        </p:sp>
        <p:sp>
          <p:nvSpPr>
            <p:cNvPr id="16394" name="Rectangle 11"/>
            <p:cNvSpPr>
              <a:spLocks noChangeArrowheads="1"/>
            </p:cNvSpPr>
            <p:nvPr/>
          </p:nvSpPr>
          <p:spPr bwMode="auto">
            <a:xfrm>
              <a:off x="6308725" y="1816100"/>
              <a:ext cx="131127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Main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Memory </a:t>
              </a:r>
            </a:p>
          </p:txBody>
        </p:sp>
        <p:sp>
          <p:nvSpPr>
            <p:cNvPr id="16395" name="Line 12"/>
            <p:cNvSpPr>
              <a:spLocks noChangeShapeType="1"/>
            </p:cNvSpPr>
            <p:nvPr/>
          </p:nvSpPr>
          <p:spPr bwMode="auto">
            <a:xfrm>
              <a:off x="2667000" y="1862138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3"/>
            <p:cNvSpPr>
              <a:spLocks noChangeShapeType="1"/>
            </p:cNvSpPr>
            <p:nvPr/>
          </p:nvSpPr>
          <p:spPr bwMode="auto">
            <a:xfrm>
              <a:off x="2667000" y="2395538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4"/>
            <p:cNvSpPr>
              <a:spLocks noChangeShapeType="1"/>
            </p:cNvSpPr>
            <p:nvPr/>
          </p:nvSpPr>
          <p:spPr bwMode="auto">
            <a:xfrm>
              <a:off x="5105400" y="1862138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5"/>
            <p:cNvSpPr>
              <a:spLocks noChangeShapeType="1"/>
            </p:cNvSpPr>
            <p:nvPr/>
          </p:nvSpPr>
          <p:spPr bwMode="auto">
            <a:xfrm>
              <a:off x="5105400" y="2395538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Rectangle 16"/>
            <p:cNvSpPr>
              <a:spLocks noChangeArrowheads="1"/>
            </p:cNvSpPr>
            <p:nvPr/>
          </p:nvSpPr>
          <p:spPr bwMode="auto">
            <a:xfrm>
              <a:off x="2727325" y="1479550"/>
              <a:ext cx="1008063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Address</a:t>
              </a:r>
            </a:p>
          </p:txBody>
        </p:sp>
        <p:sp>
          <p:nvSpPr>
            <p:cNvPr id="16400" name="Rectangle 17"/>
            <p:cNvSpPr>
              <a:spLocks noChangeArrowheads="1"/>
            </p:cNvSpPr>
            <p:nvPr/>
          </p:nvSpPr>
          <p:spPr bwMode="auto">
            <a:xfrm>
              <a:off x="5089525" y="1479550"/>
              <a:ext cx="1008063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Address</a:t>
              </a:r>
            </a:p>
          </p:txBody>
        </p:sp>
        <p:sp>
          <p:nvSpPr>
            <p:cNvPr id="16401" name="Rectangle 18"/>
            <p:cNvSpPr>
              <a:spLocks noChangeArrowheads="1"/>
            </p:cNvSpPr>
            <p:nvPr/>
          </p:nvSpPr>
          <p:spPr bwMode="auto">
            <a:xfrm>
              <a:off x="5318125" y="2393950"/>
              <a:ext cx="671513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Data</a:t>
              </a:r>
            </a:p>
          </p:txBody>
        </p:sp>
        <p:sp>
          <p:nvSpPr>
            <p:cNvPr id="16402" name="Rectangle 19"/>
            <p:cNvSpPr>
              <a:spLocks noChangeArrowheads="1"/>
            </p:cNvSpPr>
            <p:nvPr/>
          </p:nvSpPr>
          <p:spPr bwMode="auto">
            <a:xfrm>
              <a:off x="2879725" y="2393950"/>
              <a:ext cx="671513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Data</a:t>
              </a:r>
            </a:p>
          </p:txBody>
        </p:sp>
      </p:grpSp>
      <p:sp>
        <p:nvSpPr>
          <p:cNvPr id="16438" name="Rectangle 55"/>
          <p:cNvSpPr>
            <a:spLocks noChangeArrowheads="1"/>
          </p:cNvSpPr>
          <p:nvPr/>
        </p:nvSpPr>
        <p:spPr bwMode="auto">
          <a:xfrm>
            <a:off x="3295650" y="2622551"/>
            <a:ext cx="2889250" cy="91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/>
              <a:t>copy of main </a:t>
            </a:r>
            <a:r>
              <a:rPr lang="en-US" sz="1800" dirty="0" err="1" smtClean="0"/>
              <a:t>mem</a:t>
            </a:r>
            <a:endParaRPr lang="en-US" sz="1800" dirty="0"/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 smtClean="0"/>
              <a:t>locations 100, 101, ...</a:t>
            </a:r>
            <a:endParaRPr lang="en-US" sz="1800" dirty="0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 flipH="1">
            <a:off x="3295650" y="3222625"/>
            <a:ext cx="1192068" cy="2428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 flipH="1">
            <a:off x="3896832" y="3205162"/>
            <a:ext cx="1377734" cy="250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Rectangle 41"/>
          <p:cNvSpPr>
            <a:spLocks noChangeArrowheads="1"/>
          </p:cNvSpPr>
          <p:nvPr/>
        </p:nvSpPr>
        <p:spPr bwMode="auto">
          <a:xfrm>
            <a:off x="669925" y="4498975"/>
            <a:ext cx="13874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  Address</a:t>
            </a:r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     Tag</a:t>
            </a:r>
          </a:p>
        </p:txBody>
      </p:sp>
      <p:grpSp>
        <p:nvGrpSpPr>
          <p:cNvPr id="5" name="Group 63"/>
          <p:cNvGrpSpPr/>
          <p:nvPr/>
        </p:nvGrpSpPr>
        <p:grpSpPr>
          <a:xfrm>
            <a:off x="2265676" y="2443163"/>
            <a:ext cx="6792674" cy="3298825"/>
            <a:chOff x="2286000" y="2438400"/>
            <a:chExt cx="6792674" cy="3298825"/>
          </a:xfrm>
        </p:grpSpPr>
        <p:sp>
          <p:nvSpPr>
            <p:cNvPr id="16423" name="Oval 40"/>
            <p:cNvSpPr>
              <a:spLocks noChangeArrowheads="1"/>
            </p:cNvSpPr>
            <p:nvPr/>
          </p:nvSpPr>
          <p:spPr bwMode="auto">
            <a:xfrm>
              <a:off x="3184525" y="4489449"/>
              <a:ext cx="3379474" cy="53816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6427" name="Rectangle 44"/>
            <p:cNvSpPr>
              <a:spLocks noChangeArrowheads="1"/>
            </p:cNvSpPr>
            <p:nvPr/>
          </p:nvSpPr>
          <p:spPr bwMode="auto">
            <a:xfrm>
              <a:off x="6666122" y="4603750"/>
              <a:ext cx="158062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Data Block</a:t>
              </a:r>
            </a:p>
          </p:txBody>
        </p:sp>
        <p:sp>
          <p:nvSpPr>
            <p:cNvPr id="16403" name="Rectangle 20"/>
            <p:cNvSpPr>
              <a:spLocks noChangeArrowheads="1"/>
            </p:cNvSpPr>
            <p:nvPr/>
          </p:nvSpPr>
          <p:spPr bwMode="auto">
            <a:xfrm>
              <a:off x="2298700" y="3463925"/>
              <a:ext cx="4165600" cy="2260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6404" name="Line 21"/>
            <p:cNvSpPr>
              <a:spLocks noChangeShapeType="1"/>
            </p:cNvSpPr>
            <p:nvPr/>
          </p:nvSpPr>
          <p:spPr bwMode="auto">
            <a:xfrm>
              <a:off x="2286000" y="3832225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22"/>
            <p:cNvSpPr>
              <a:spLocks noChangeShapeType="1"/>
            </p:cNvSpPr>
            <p:nvPr/>
          </p:nvSpPr>
          <p:spPr bwMode="auto">
            <a:xfrm>
              <a:off x="2286000" y="4213225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3"/>
            <p:cNvSpPr>
              <a:spLocks noChangeShapeType="1"/>
            </p:cNvSpPr>
            <p:nvPr/>
          </p:nvSpPr>
          <p:spPr bwMode="auto">
            <a:xfrm>
              <a:off x="2286000" y="4594225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4"/>
            <p:cNvSpPr>
              <a:spLocks noChangeShapeType="1"/>
            </p:cNvSpPr>
            <p:nvPr/>
          </p:nvSpPr>
          <p:spPr bwMode="auto">
            <a:xfrm>
              <a:off x="2286000" y="4975225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5"/>
            <p:cNvSpPr>
              <a:spLocks noChangeShapeType="1"/>
            </p:cNvSpPr>
            <p:nvPr/>
          </p:nvSpPr>
          <p:spPr bwMode="auto">
            <a:xfrm>
              <a:off x="2286000" y="5356225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6"/>
            <p:cNvSpPr>
              <a:spLocks noChangeShapeType="1"/>
            </p:cNvSpPr>
            <p:nvPr/>
          </p:nvSpPr>
          <p:spPr bwMode="auto">
            <a:xfrm>
              <a:off x="5029200" y="3451225"/>
              <a:ext cx="0" cy="228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7"/>
            <p:cNvSpPr>
              <a:spLocks noChangeShapeType="1"/>
            </p:cNvSpPr>
            <p:nvPr/>
          </p:nvSpPr>
          <p:spPr bwMode="auto">
            <a:xfrm>
              <a:off x="3200400" y="3451225"/>
              <a:ext cx="0" cy="2286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8"/>
            <p:cNvSpPr>
              <a:spLocks noChangeShapeType="1"/>
            </p:cNvSpPr>
            <p:nvPr/>
          </p:nvSpPr>
          <p:spPr bwMode="auto">
            <a:xfrm>
              <a:off x="3657600" y="3451225"/>
              <a:ext cx="0" cy="228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9"/>
            <p:cNvSpPr>
              <a:spLocks noChangeShapeType="1"/>
            </p:cNvSpPr>
            <p:nvPr/>
          </p:nvSpPr>
          <p:spPr bwMode="auto">
            <a:xfrm>
              <a:off x="4114800" y="3451225"/>
              <a:ext cx="0" cy="228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30"/>
            <p:cNvSpPr>
              <a:spLocks noChangeShapeType="1"/>
            </p:cNvSpPr>
            <p:nvPr/>
          </p:nvSpPr>
          <p:spPr bwMode="auto">
            <a:xfrm>
              <a:off x="4572000" y="3451225"/>
              <a:ext cx="0" cy="228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31"/>
            <p:cNvSpPr>
              <a:spLocks noChangeShapeType="1"/>
            </p:cNvSpPr>
            <p:nvPr/>
          </p:nvSpPr>
          <p:spPr bwMode="auto">
            <a:xfrm>
              <a:off x="6019800" y="3451225"/>
              <a:ext cx="0" cy="228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32"/>
            <p:cNvSpPr>
              <a:spLocks noChangeShapeType="1"/>
            </p:cNvSpPr>
            <p:nvPr/>
          </p:nvSpPr>
          <p:spPr bwMode="auto">
            <a:xfrm>
              <a:off x="6019800" y="3832225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33"/>
            <p:cNvSpPr>
              <a:spLocks noChangeShapeType="1"/>
            </p:cNvSpPr>
            <p:nvPr/>
          </p:nvSpPr>
          <p:spPr bwMode="auto">
            <a:xfrm>
              <a:off x="6019800" y="4213225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34"/>
            <p:cNvSpPr>
              <a:spLocks noChangeShapeType="1"/>
            </p:cNvSpPr>
            <p:nvPr/>
          </p:nvSpPr>
          <p:spPr bwMode="auto">
            <a:xfrm>
              <a:off x="6019800" y="4594225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35"/>
            <p:cNvSpPr>
              <a:spLocks noChangeShapeType="1"/>
            </p:cNvSpPr>
            <p:nvPr/>
          </p:nvSpPr>
          <p:spPr bwMode="auto">
            <a:xfrm>
              <a:off x="6019800" y="4975225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Line 36"/>
            <p:cNvSpPr>
              <a:spLocks noChangeShapeType="1"/>
            </p:cNvSpPr>
            <p:nvPr/>
          </p:nvSpPr>
          <p:spPr bwMode="auto">
            <a:xfrm>
              <a:off x="6019800" y="5356225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37"/>
            <p:cNvSpPr>
              <a:spLocks noChangeShapeType="1"/>
            </p:cNvSpPr>
            <p:nvPr/>
          </p:nvSpPr>
          <p:spPr bwMode="auto">
            <a:xfrm>
              <a:off x="5181600" y="3679825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38"/>
            <p:cNvSpPr>
              <a:spLocks noChangeShapeType="1"/>
            </p:cNvSpPr>
            <p:nvPr/>
          </p:nvSpPr>
          <p:spPr bwMode="auto">
            <a:xfrm>
              <a:off x="5181600" y="3984625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39"/>
            <p:cNvSpPr>
              <a:spLocks noChangeShapeType="1"/>
            </p:cNvSpPr>
            <p:nvPr/>
          </p:nvSpPr>
          <p:spPr bwMode="auto">
            <a:xfrm>
              <a:off x="5181600" y="5584825"/>
              <a:ext cx="609600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Line 42"/>
            <p:cNvSpPr>
              <a:spLocks noChangeShapeType="1"/>
            </p:cNvSpPr>
            <p:nvPr/>
          </p:nvSpPr>
          <p:spPr bwMode="auto">
            <a:xfrm flipH="1">
              <a:off x="2286000" y="2438400"/>
              <a:ext cx="1447800" cy="10668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43"/>
            <p:cNvSpPr>
              <a:spLocks noChangeShapeType="1"/>
            </p:cNvSpPr>
            <p:nvPr/>
          </p:nvSpPr>
          <p:spPr bwMode="auto">
            <a:xfrm>
              <a:off x="5105400" y="2438400"/>
              <a:ext cx="1371600" cy="9906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Rectangle 45"/>
            <p:cNvSpPr>
              <a:spLocks noChangeArrowheads="1"/>
            </p:cNvSpPr>
            <p:nvPr/>
          </p:nvSpPr>
          <p:spPr bwMode="auto">
            <a:xfrm>
              <a:off x="3184525" y="3460750"/>
              <a:ext cx="550863" cy="39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200"/>
                <a:t>Data</a:t>
              </a:r>
            </a:p>
            <a:p>
              <a:pPr eaLnBrk="0" hangingPunct="0">
                <a:lnSpc>
                  <a:spcPct val="7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200"/>
                <a:t>Byte</a:t>
              </a:r>
            </a:p>
          </p:txBody>
        </p:sp>
        <p:sp>
          <p:nvSpPr>
            <p:cNvPr id="16429" name="Rectangle 46"/>
            <p:cNvSpPr>
              <a:spLocks noChangeArrowheads="1"/>
            </p:cNvSpPr>
            <p:nvPr/>
          </p:nvSpPr>
          <p:spPr bwMode="auto">
            <a:xfrm>
              <a:off x="3641725" y="3460750"/>
              <a:ext cx="550863" cy="39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200"/>
                <a:t>Data</a:t>
              </a:r>
            </a:p>
            <a:p>
              <a:pPr eaLnBrk="0" hangingPunct="0">
                <a:lnSpc>
                  <a:spcPct val="7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200"/>
                <a:t>Byte</a:t>
              </a:r>
            </a:p>
          </p:txBody>
        </p:sp>
        <p:sp>
          <p:nvSpPr>
            <p:cNvPr id="16430" name="Rectangle 47"/>
            <p:cNvSpPr>
              <a:spLocks noChangeArrowheads="1"/>
            </p:cNvSpPr>
            <p:nvPr/>
          </p:nvSpPr>
          <p:spPr bwMode="auto">
            <a:xfrm>
              <a:off x="3184525" y="3841750"/>
              <a:ext cx="550863" cy="39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200"/>
                <a:t>Data</a:t>
              </a:r>
            </a:p>
            <a:p>
              <a:pPr eaLnBrk="0" hangingPunct="0">
                <a:lnSpc>
                  <a:spcPct val="7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200"/>
                <a:t>Byte</a:t>
              </a:r>
            </a:p>
          </p:txBody>
        </p:sp>
        <p:sp>
          <p:nvSpPr>
            <p:cNvPr id="16431" name="Rectangle 48"/>
            <p:cNvSpPr>
              <a:spLocks noChangeArrowheads="1"/>
            </p:cNvSpPr>
            <p:nvPr/>
          </p:nvSpPr>
          <p:spPr bwMode="auto">
            <a:xfrm>
              <a:off x="6477000" y="3460750"/>
              <a:ext cx="2601674" cy="688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 smtClean="0"/>
                <a:t>Line = 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 dirty="0" smtClean="0"/>
                <a:t>&lt;Add tag, Data </a:t>
              </a:r>
              <a:r>
                <a:rPr lang="en-US" sz="1800" dirty="0" err="1" smtClean="0"/>
                <a:t>blk</a:t>
              </a:r>
              <a:r>
                <a:rPr lang="en-US" sz="1800" dirty="0" smtClean="0"/>
                <a:t>&gt;</a:t>
              </a:r>
              <a:endParaRPr lang="en-US" sz="1800" dirty="0"/>
            </a:p>
          </p:txBody>
        </p:sp>
        <p:sp>
          <p:nvSpPr>
            <p:cNvPr id="16432" name="Rectangle 49"/>
            <p:cNvSpPr>
              <a:spLocks noChangeArrowheads="1"/>
            </p:cNvSpPr>
            <p:nvPr/>
          </p:nvSpPr>
          <p:spPr bwMode="auto">
            <a:xfrm>
              <a:off x="2498725" y="3525838"/>
              <a:ext cx="576263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100</a:t>
              </a:r>
            </a:p>
          </p:txBody>
        </p:sp>
        <p:sp>
          <p:nvSpPr>
            <p:cNvPr id="16433" name="Rectangle 50"/>
            <p:cNvSpPr>
              <a:spLocks noChangeArrowheads="1"/>
            </p:cNvSpPr>
            <p:nvPr/>
          </p:nvSpPr>
          <p:spPr bwMode="auto">
            <a:xfrm>
              <a:off x="2498725" y="3906838"/>
              <a:ext cx="576263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304</a:t>
              </a:r>
            </a:p>
          </p:txBody>
        </p:sp>
        <p:sp>
          <p:nvSpPr>
            <p:cNvPr id="16434" name="Rectangle 51"/>
            <p:cNvSpPr>
              <a:spLocks noChangeArrowheads="1"/>
            </p:cNvSpPr>
            <p:nvPr/>
          </p:nvSpPr>
          <p:spPr bwMode="auto">
            <a:xfrm>
              <a:off x="2438400" y="4289425"/>
              <a:ext cx="7048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6848</a:t>
              </a:r>
            </a:p>
          </p:txBody>
        </p:sp>
        <p:sp>
          <p:nvSpPr>
            <p:cNvPr id="16439" name="Rectangle 56"/>
            <p:cNvSpPr>
              <a:spLocks noChangeArrowheads="1"/>
            </p:cNvSpPr>
            <p:nvPr/>
          </p:nvSpPr>
          <p:spPr bwMode="auto">
            <a:xfrm>
              <a:off x="2438400" y="4635500"/>
              <a:ext cx="6477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 416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21051" y="5851525"/>
            <a:ext cx="48718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many bits are needed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for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tag?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41738" y="6172200"/>
            <a:ext cx="41248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Enough to uniquely identify block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209800" y="4522788"/>
            <a:ext cx="1106801" cy="50323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8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Non-blocking Cache</a:t>
            </a:r>
            <a:br>
              <a:rPr lang="en-US" sz="3600" smtClean="0"/>
            </a:br>
            <a:r>
              <a:rPr lang="en-US" sz="3600" smtClean="0"/>
              <a:t>processor-side methods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>
                <a:latin typeface="Courier New" pitchFamily="49" charset="0"/>
                <a:cs typeface="Courier New" pitchFamily="49" charset="0"/>
              </a:rPr>
              <a:t> req(TaggedMemReq r) if(!procWaitBuff);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Index idx = truncate(r.req.addr&gt;&gt;2);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Tag tag = truncateLSB(r.req.addr);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lnSt = sArray.sub(idx);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Bool tagMatch = tagArray.sub(idx)==tag;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sbMatch = stBuff.search(r.req.addr);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lbMatch = ldBuff.search(r.req.addr);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>
                <a:latin typeface="Courier New" pitchFamily="49" charset="0"/>
                <a:cs typeface="Courier New" pitchFamily="49" charset="0"/>
              </a:rPr>
              <a:t>(lnSt!=Invalid &amp;&amp; tagMatch)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hitQ.enq(TypeHit{tag:r.tag, req:r.req,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data:Invalid});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>
                <a:latin typeface="Courier New" pitchFamily="49" charset="0"/>
                <a:cs typeface="Courier New" pitchFamily="49" charset="0"/>
              </a:rPr>
              <a:t>(lbMatch) waitBuff.enq(r);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>
                <a:latin typeface="Courier New" pitchFamily="49" charset="0"/>
                <a:cs typeface="Courier New" pitchFamily="49" charset="0"/>
              </a:rPr>
              <a:t>(r.req.op==St) stBuff.insert(r.req);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>
                <a:latin typeface="Courier New" pitchFamily="49" charset="0"/>
                <a:cs typeface="Courier New" pitchFamily="49" charset="0"/>
              </a:rPr>
              <a:t>(r.req.op==Ld &amp;&amp; isValid(sbMatch))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hitQ.enq(TypeHit{tag:r.tag, req:r.req,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data:sbMatch});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ldBuff.insert(r, lnSt==Dirty ? WrBack : FillReq);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endmethod</a:t>
            </a:r>
          </a:p>
        </p:txBody>
      </p:sp>
      <p:sp>
        <p:nvSpPr>
          <p:cNvPr id="3994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Non-blocking Cache</a:t>
            </a:r>
            <a:br>
              <a:rPr lang="en-US" sz="3600" smtClean="0"/>
            </a:br>
            <a:r>
              <a:rPr lang="en-US" sz="3600" smtClean="0"/>
              <a:t>processor-side methods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>
                <a:latin typeface="Courier New" pitchFamily="49" charset="0"/>
                <a:cs typeface="Courier New" pitchFamily="49" charset="0"/>
              </a:rPr>
              <a:t> TaggedMemResp resp if(hitQ.first.req.op==Ld);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let r = hitQ.first.req;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Index idx = truncate(r.addr&gt;&gt;2);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Data d = isValid(hitQ.first.data) ?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unJust(hitQ.first.data) :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dataArray.sub(idx);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>
                <a:latin typeface="Courier New" pitchFamily="49" charset="0"/>
                <a:cs typeface="Courier New" pitchFamily="49" charset="0"/>
              </a:rPr>
              <a:t> TaggedMemResp{tag:hitQ.first.tag, resp:d};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endmethod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>
                <a:latin typeface="Courier New" pitchFamily="49" charset="0"/>
                <a:cs typeface="Courier New" pitchFamily="49" charset="0"/>
              </a:rPr>
              <a:t> Action respDeq if(hitQ.first.req.op==Ld);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hitQ.deq;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endmethod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Non-blocking Cache</a:t>
            </a:r>
            <a:br>
              <a:rPr lang="en-US" sz="3600" smtClean="0"/>
            </a:br>
            <a:r>
              <a:rPr lang="en-US" sz="3600" smtClean="0"/>
              <a:t>store rules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>
                <a:latin typeface="Courier New" pitchFamily="49" charset="0"/>
                <a:cs typeface="Courier New" pitchFamily="49" charset="0"/>
              </a:rPr>
              <a:t> storeHit(hitQ.first.req.op==St);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let r = hitQ.first.req;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Index idx = truncate(r.addr&gt;&gt;2);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dataArray.upd(idx, r.data);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sArray.upd(idx, Dirty);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hitQ.deq;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endrule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>
                <a:latin typeface="Courier New" pitchFamily="49" charset="0"/>
                <a:cs typeface="Courier New" pitchFamily="49" charset="0"/>
              </a:rPr>
              <a:t> stBuffRemove;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let r &lt;- stBuff.remove;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wbQ.enq(r);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endrule</a:t>
            </a:r>
          </a:p>
        </p:txBody>
      </p:sp>
      <p:sp>
        <p:nvSpPr>
          <p:cNvPr id="4403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Non-blocking Cache</a:t>
            </a:r>
            <a:br>
              <a:rPr lang="en-US" sz="3600" smtClean="0"/>
            </a:br>
            <a:r>
              <a:rPr lang="en-US" sz="3600" smtClean="0"/>
              <a:t>load rule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29508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ldBuffUpdate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let u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ldBuff.usearch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u.valid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(u.st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mReqQ.enq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op:Ld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addr:u.addr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data:?});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ldBuff.update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u.addr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FillResp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else begin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Index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truncate(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u.addr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&gt;&gt;2);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wbQ.enq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op:St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tagArray.sub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),idx,2'b00},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data:dataArray.sub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)});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mReqQ.enq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op:Ld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addr:u.addr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data:?});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ldBuff.update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u.addr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FillResp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Non-blocking Cache</a:t>
            </a:r>
            <a:br>
              <a:rPr lang="en-US" sz="3600" smtClean="0"/>
            </a:br>
            <a:r>
              <a:rPr lang="en-US" sz="3600" smtClean="0"/>
              <a:t>memory response rule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>
                <a:latin typeface="Courier New" pitchFamily="49" charset="0"/>
                <a:cs typeface="Courier New" pitchFamily="49" charset="0"/>
              </a:rPr>
              <a:t> mRespAvailable;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data = mRespQ.first.data;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addr = mRespQ.first.addr;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Index idx = truncate(addr&gt;&gt;2);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Tag tag = truncateLSB(addr);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sArray.upd(idx, Clean);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tagArray.upd(idx, tag);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dataArray.upd(idx, data);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r &lt;- ldBuff.remove(addr);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hitQ.enq(TypeHit{tag:r.tag, req:r.req,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data:Valid (data)});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>
                <a:latin typeface="Courier New" pitchFamily="49" charset="0"/>
                <a:cs typeface="Courier New" pitchFamily="49" charset="0"/>
              </a:rPr>
              <a:t>(waitBuff.search(addr))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procWaitBuff &lt;= True;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mRespQ.deq;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endrule</a:t>
            </a:r>
          </a:p>
        </p:txBody>
      </p:sp>
      <p:sp>
        <p:nvSpPr>
          <p:cNvPr id="4813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Non-blocking Cache</a:t>
            </a:r>
            <a:br>
              <a:rPr lang="en-US" sz="3600" smtClean="0"/>
            </a:br>
            <a:r>
              <a:rPr lang="en-US" sz="3600" smtClean="0"/>
              <a:t>wait buffer rule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8543925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>
                <a:latin typeface="Courier New" pitchFamily="49" charset="0"/>
                <a:cs typeface="Courier New" pitchFamily="49" charset="0"/>
              </a:rPr>
              <a:t> goThroughWaitBuff(procWaitBuff);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data = mRespQ.first.data;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addr = mRespQ.first.addr;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r = waitBuff.first;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waitBuff.deq;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>
                <a:latin typeface="Courier New" pitchFamily="49" charset="0"/>
                <a:cs typeface="Courier New" pitchFamily="49" charset="0"/>
              </a:rPr>
              <a:t>(r.req.addr==addr)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hitQ.enq(TypeHit{tag:r.tag, req:r.req,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data:Valid (data)});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waitBuff.enq(r);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>
                <a:latin typeface="Courier New" pitchFamily="49" charset="0"/>
                <a:cs typeface="Courier New" pitchFamily="49" charset="0"/>
              </a:rPr>
              <a:t>(!waitBuff.search(addr))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procWaitBuff &lt;= False;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mRespQ.deq;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endrule</a:t>
            </a:r>
          </a:p>
        </p:txBody>
      </p:sp>
      <p:sp>
        <p:nvSpPr>
          <p:cNvPr id="5018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C2EB5D-E598-42BB-A681-4492B2E921C5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 smtClean="0"/>
              <a:t>Blocking Cache  </a:t>
            </a:r>
            <a:br>
              <a:rPr lang="en-US" sz="4000" smtClean="0"/>
            </a:br>
            <a:r>
              <a:rPr lang="en-US" sz="2800" smtClean="0"/>
              <a:t>typedefs</a:t>
            </a:r>
            <a:endParaRPr lang="en-US" sz="4000" smtClean="0"/>
          </a:p>
        </p:txBody>
      </p:sp>
      <p:sp>
        <p:nvSpPr>
          <p:cNvPr id="30722" name="TextBox 6"/>
          <p:cNvSpPr txBox="1">
            <a:spLocks noChangeArrowheads="1"/>
          </p:cNvSpPr>
          <p:nvPr/>
        </p:nvSpPr>
        <p:spPr bwMode="auto">
          <a:xfrm>
            <a:off x="573088" y="1570038"/>
            <a:ext cx="8570912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>
                <a:latin typeface="Courier New" pitchFamily="49" charset="0"/>
                <a:cs typeface="Courier New" pitchFamily="49" charset="0"/>
              </a:rPr>
              <a:t> 32 AddrSz;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>
                <a:latin typeface="Courier New" pitchFamily="49" charset="0"/>
                <a:cs typeface="Courier New" pitchFamily="49" charset="0"/>
              </a:rPr>
              <a:t> 256 Rows;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>
                <a:latin typeface="Courier New" pitchFamily="49" charset="0"/>
                <a:cs typeface="Courier New" pitchFamily="49" charset="0"/>
              </a:rPr>
              <a:t> Bit#(AddrSz) Addr;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>
                <a:latin typeface="Courier New" pitchFamily="49" charset="0"/>
                <a:cs typeface="Courier New" pitchFamily="49" charset="0"/>
              </a:rPr>
              <a:t> Bit#(TLog#(Rows)) Index;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>
                <a:latin typeface="Courier New" pitchFamily="49" charset="0"/>
                <a:cs typeface="Courier New" pitchFamily="49" charset="0"/>
              </a:rPr>
              <a:t> Bit#(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TSub</a:t>
            </a:r>
            <a:r>
              <a:rPr lang="en-US">
                <a:latin typeface="Courier New" pitchFamily="49" charset="0"/>
                <a:cs typeface="Courier New" pitchFamily="49" charset="0"/>
              </a:rPr>
              <a:t>#(AddrSz,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>
                <a:latin typeface="Courier New" pitchFamily="49" charset="0"/>
                <a:cs typeface="Courier New" pitchFamily="49" charset="0"/>
              </a:rPr>
              <a:t>#(Rows), 2))) Tag;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>
                <a:latin typeface="Courier New" pitchFamily="49" charset="0"/>
                <a:cs typeface="Courier New" pitchFamily="49" charset="0"/>
              </a:rPr>
              <a:t> 32 DataSz;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>
                <a:latin typeface="Courier New" pitchFamily="49" charset="0"/>
                <a:cs typeface="Courier New" pitchFamily="49" charset="0"/>
              </a:rPr>
              <a:t> Bit#(DataSz) Data;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tyepdef</a:t>
            </a:r>
            <a:r>
              <a:rPr lang="en-US">
                <a:latin typeface="Courier New" pitchFamily="49" charset="0"/>
                <a:cs typeface="Courier New" pitchFamily="49" charset="0"/>
              </a:rPr>
              <a:t> enum {Rdy, WrBack, FillReq, FillResp, FillHit}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CacheStatus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>
                <a:latin typeface="Courier New" pitchFamily="49" charset="0"/>
                <a:cs typeface="Courier New" pitchFamily="49" charset="0"/>
              </a:rPr>
              <a:t>(Bits, Eq);</a:t>
            </a:r>
          </a:p>
        </p:txBody>
      </p:sp>
      <p:sp>
        <p:nvSpPr>
          <p:cNvPr id="30723" name="Date Placeholder 10"/>
          <p:cNvSpPr txBox="1">
            <a:spLocks noGrp="1"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/>
              <a:t>March 19, 2012</a:t>
            </a:r>
          </a:p>
        </p:txBody>
      </p:sp>
      <p:sp>
        <p:nvSpPr>
          <p:cNvPr id="30724" name="Slide Number Placeholder 11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/>
              <a:t>L12-</a:t>
            </a:r>
            <a:fld id="{938085CE-037D-45C1-B06B-31EC98E1A414}" type="slidenum">
              <a:rPr lang="en-US" sz="1400"/>
              <a:pPr algn="r"/>
              <a:t>56</a:t>
            </a:fld>
            <a:endParaRPr lang="en-US" sz="1400"/>
          </a:p>
        </p:txBody>
      </p:sp>
      <p:sp>
        <p:nvSpPr>
          <p:cNvPr id="30725" name="Footer Placeholder 12"/>
          <p:cNvSpPr txBox="1">
            <a:spLocks noGrp="1"/>
          </p:cNvSpPr>
          <p:nvPr/>
        </p:nvSpPr>
        <p:spPr bwMode="auto">
          <a:xfrm>
            <a:off x="3098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400">
                <a:latin typeface="Tahoma" pitchFamily="34" charset="0"/>
              </a:rPr>
              <a:t>http://csg.csail.mit.edu/6.S078</a:t>
            </a:r>
          </a:p>
        </p:txBody>
      </p:sp>
      <p:sp>
        <p:nvSpPr>
          <p:cNvPr id="30726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3072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B0232880-C484-4805-B804-B3FEF36A7A53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30728" name="Footer Placeholder 8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Blocking Cache  </a:t>
            </a:r>
            <a:br>
              <a:rPr lang="en-US" sz="4000" smtClean="0"/>
            </a:br>
            <a:r>
              <a:rPr lang="en-US" sz="2800" smtClean="0"/>
              <a:t>state declarations</a:t>
            </a:r>
            <a:endParaRPr lang="en-US" sz="4000" smtClean="0"/>
          </a:p>
        </p:txBody>
      </p:sp>
      <p:sp>
        <p:nvSpPr>
          <p:cNvPr id="31746" name="TextBox 6"/>
          <p:cNvSpPr txBox="1">
            <a:spLocks noChangeArrowheads="1"/>
          </p:cNvSpPr>
          <p:nvPr/>
        </p:nvSpPr>
        <p:spPr bwMode="auto">
          <a:xfrm>
            <a:off x="573088" y="1570038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/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 Vector#(Rows, Reg#(Bool))    vArray &lt;- 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		replicateM(mkReg(False));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 Vector#(Rows, Reg#(Tag))   tagArray &lt;- 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		replicateM(mkRegU);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 Vector#(Rows, Reg#(Data)) dataArray &lt;- 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		replicateM(mkRegU);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/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 BFIFO#(MemReq)      hitQ &lt;- mkBypassFIFO;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 Reg#(MemReq)     missReq &lt;- mkRegU;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 Reg#(CacheStatus) status &lt;- mkReg(Rdy);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FIFOF#(MemReq)   mReqQ &lt;- mkFIFOF;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r>
              <a:rPr lang="en-US">
                <a:latin typeface="Courier New" pitchFamily="49" charset="0"/>
                <a:cs typeface="Courier New" pitchFamily="49" charset="0"/>
              </a:rPr>
              <a:t>    FIFOF#(MemResp) mRespQ &lt;- mkFIFOF;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/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1/11/2013</a:t>
            </a:r>
            <a:endParaRPr lang="en-US" smtClean="0"/>
          </a:p>
        </p:txBody>
      </p:sp>
      <p:sp>
        <p:nvSpPr>
          <p:cNvPr id="3174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L13-</a:t>
            </a:r>
            <a:fld id="{69BCD3E4-F164-45DE-9D40-32FA157AF9DC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31749" name="Footer Placeholder 8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Bluespec at Beihang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Cache Read</a:t>
            </a:r>
          </a:p>
        </p:txBody>
      </p:sp>
      <p:sp>
        <p:nvSpPr>
          <p:cNvPr id="184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41525" y="1546226"/>
            <a:ext cx="5181600" cy="719137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Search cache tags to find match for the processor generated address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03325" y="2332038"/>
            <a:ext cx="2911475" cy="2125662"/>
            <a:chOff x="758" y="1392"/>
            <a:chExt cx="1834" cy="1339"/>
          </a:xfrm>
        </p:grpSpPr>
        <p:sp>
          <p:nvSpPr>
            <p:cNvPr id="18444" name="Line 5"/>
            <p:cNvSpPr>
              <a:spLocks noChangeShapeType="1"/>
            </p:cNvSpPr>
            <p:nvPr/>
          </p:nvSpPr>
          <p:spPr bwMode="auto">
            <a:xfrm flipH="1">
              <a:off x="1536" y="1392"/>
              <a:ext cx="1056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Rectangle 6"/>
            <p:cNvSpPr>
              <a:spLocks noChangeArrowheads="1"/>
            </p:cNvSpPr>
            <p:nvPr/>
          </p:nvSpPr>
          <p:spPr bwMode="auto">
            <a:xfrm>
              <a:off x="854" y="1459"/>
              <a:ext cx="1414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/>
                <a:t>Found in cache 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/>
                <a:t>a.k.a.  HIT</a:t>
              </a:r>
              <a:endParaRPr lang="en-US" u="sng"/>
            </a:p>
          </p:txBody>
        </p:sp>
        <p:sp>
          <p:nvSpPr>
            <p:cNvPr id="18446" name="Rectangle 7"/>
            <p:cNvSpPr>
              <a:spLocks noChangeArrowheads="1"/>
            </p:cNvSpPr>
            <p:nvPr/>
          </p:nvSpPr>
          <p:spPr bwMode="auto">
            <a:xfrm>
              <a:off x="758" y="2323"/>
              <a:ext cx="161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/>
                <a:t>Return copy of data from cache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67200" y="2332038"/>
            <a:ext cx="4286250" cy="4094162"/>
            <a:chOff x="2688" y="1392"/>
            <a:chExt cx="2700" cy="2579"/>
          </a:xfrm>
        </p:grpSpPr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2688" y="1392"/>
              <a:ext cx="1056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3302" y="1459"/>
              <a:ext cx="112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/>
                <a:t>Not in cache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/>
                <a:t>a.k.a. MISS</a:t>
              </a:r>
              <a:endParaRPr lang="en-US" u="sng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918" y="2323"/>
              <a:ext cx="2470" cy="1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/>
                <a:t>Read block of data from Main Memory – may require writing back a cache line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endParaRPr lang="en-US"/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/>
                <a:t>Wait … 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endParaRPr lang="en-US"/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/>
                <a:t>Return data to processor and update cache</a:t>
              </a:r>
              <a:endParaRPr lang="en-US" u="sng"/>
            </a:p>
          </p:txBody>
        </p:sp>
      </p:grpSp>
      <p:sp>
        <p:nvSpPr>
          <p:cNvPr id="1820684" name="Rectangle 12"/>
          <p:cNvSpPr>
            <a:spLocks noChangeArrowheads="1"/>
          </p:cNvSpPr>
          <p:nvPr/>
        </p:nvSpPr>
        <p:spPr bwMode="auto">
          <a:xfrm>
            <a:off x="6843714" y="4908913"/>
            <a:ext cx="2043111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dirty="0" smtClean="0">
                <a:solidFill>
                  <a:srgbClr val="FF0000"/>
                </a:solidFill>
              </a:rPr>
              <a:t>Which </a:t>
            </a:r>
            <a:r>
              <a:rPr lang="en-US" dirty="0">
                <a:solidFill>
                  <a:srgbClr val="FF0000"/>
                </a:solidFill>
              </a:rPr>
              <a:t>line do we replace?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84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068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1143000"/>
          </a:xfrm>
        </p:spPr>
        <p:txBody>
          <a:bodyPr/>
          <a:lstStyle/>
          <a:p>
            <a:r>
              <a:rPr lang="en-US" dirty="0" smtClean="0"/>
              <a:t>Write behavior</a:t>
            </a:r>
          </a:p>
        </p:txBody>
      </p:sp>
      <p:sp>
        <p:nvSpPr>
          <p:cNvPr id="1945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15963" y="1658938"/>
            <a:ext cx="8247062" cy="4114800"/>
          </a:xfrm>
        </p:spPr>
        <p:txBody>
          <a:bodyPr/>
          <a:lstStyle/>
          <a:p>
            <a:r>
              <a:rPr lang="en-US" sz="2800" dirty="0" smtClean="0"/>
              <a:t>On a write hit</a:t>
            </a:r>
          </a:p>
          <a:p>
            <a:pPr lvl="1"/>
            <a:r>
              <a:rPr lang="en-US" sz="2400" dirty="0" smtClean="0"/>
              <a:t>Write-through: write to both cache and the next level memory</a:t>
            </a:r>
          </a:p>
          <a:p>
            <a:pPr lvl="1"/>
            <a:r>
              <a:rPr lang="en-US" sz="2400" dirty="0" err="1" smtClean="0"/>
              <a:t>Writeback</a:t>
            </a:r>
            <a:r>
              <a:rPr lang="en-US" sz="2400" dirty="0" smtClean="0"/>
              <a:t>: write only to cache and update the next level memory when line is evacuated</a:t>
            </a:r>
          </a:p>
          <a:p>
            <a:r>
              <a:rPr lang="en-US" sz="2800" dirty="0" smtClean="0"/>
              <a:t>On a write miss </a:t>
            </a:r>
          </a:p>
          <a:p>
            <a:pPr lvl="1"/>
            <a:r>
              <a:rPr lang="en-US" sz="2400" dirty="0" smtClean="0"/>
              <a:t>Allocate – because of multi-word lines we first fetch the line, and then update a word in it</a:t>
            </a:r>
          </a:p>
          <a:p>
            <a:pPr lvl="1"/>
            <a:r>
              <a:rPr lang="en-US" sz="2400" dirty="0" smtClean="0"/>
              <a:t>Not allocate – word modified in memory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28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562100"/>
            <a:ext cx="7772400" cy="4114800"/>
          </a:xfrm>
        </p:spPr>
        <p:txBody>
          <a:bodyPr/>
          <a:lstStyle/>
          <a:p>
            <a:r>
              <a:rPr lang="en-US" sz="2400" dirty="0" smtClean="0"/>
              <a:t>A cache line usually holds more than one word</a:t>
            </a:r>
          </a:p>
          <a:p>
            <a:pPr lvl="1"/>
            <a:r>
              <a:rPr lang="en-US" sz="2000" dirty="0" smtClean="0"/>
              <a:t>Reduces the number of tags and the tag size needed to identify memory locations</a:t>
            </a:r>
          </a:p>
          <a:p>
            <a:pPr lvl="1"/>
            <a:r>
              <a:rPr lang="en-US" sz="2000" dirty="0" smtClean="0"/>
              <a:t>Spatial locality: Experience shows that if address x is referenced then addresses x+1, x+2 etc. are very likely to be referenced in a short time window</a:t>
            </a:r>
          </a:p>
          <a:p>
            <a:pPr lvl="2"/>
            <a:r>
              <a:rPr lang="en-US" sz="1600" dirty="0" smtClean="0"/>
              <a:t>consider instruction streams, array and record accesses</a:t>
            </a:r>
          </a:p>
          <a:p>
            <a:pPr lvl="1"/>
            <a:r>
              <a:rPr lang="en-US" sz="2000" dirty="0" smtClean="0"/>
              <a:t>On a cache miss, communication systems (e.g., bus) are often more efficient in transporting larger data sets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181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Internal Cache Organization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628775"/>
            <a:ext cx="7772400" cy="4114800"/>
          </a:xfrm>
        </p:spPr>
        <p:txBody>
          <a:bodyPr/>
          <a:lstStyle/>
          <a:p>
            <a:r>
              <a:rPr lang="en-US" sz="2400" dirty="0" smtClean="0"/>
              <a:t>Cache designs restrict where in cache a particular address can reside</a:t>
            </a:r>
          </a:p>
          <a:p>
            <a:pPr lvl="1"/>
            <a:r>
              <a:rPr lang="en-US" sz="2000" i="1" dirty="0" smtClean="0"/>
              <a:t>Direct mapped: </a:t>
            </a:r>
            <a:r>
              <a:rPr lang="en-US" sz="2000" dirty="0" smtClean="0"/>
              <a:t>An address can reside in exactly one location in the cache. The cache location is typically determined by the lowest order address bits</a:t>
            </a:r>
          </a:p>
          <a:p>
            <a:pPr lvl="1"/>
            <a:r>
              <a:rPr lang="en-US" sz="2000" i="1" dirty="0" smtClean="0"/>
              <a:t>n-way Set associative: </a:t>
            </a:r>
            <a:r>
              <a:rPr lang="en-US" sz="2000" dirty="0"/>
              <a:t>An address can reside </a:t>
            </a:r>
            <a:r>
              <a:rPr lang="en-US" sz="2000" dirty="0" smtClean="0"/>
              <a:t>in any of the a set of n locations </a:t>
            </a:r>
            <a:r>
              <a:rPr lang="en-US" sz="2000" dirty="0"/>
              <a:t>in the cache. </a:t>
            </a:r>
            <a:r>
              <a:rPr lang="en-US" sz="2000" dirty="0" smtClean="0"/>
              <a:t>The set is typically </a:t>
            </a:r>
            <a:r>
              <a:rPr lang="en-US" sz="2000" dirty="0"/>
              <a:t>determine by the lowest order address bits</a:t>
            </a:r>
          </a:p>
          <a:p>
            <a:pPr lvl="1"/>
            <a:endParaRPr lang="en-US" sz="2000" i="1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1/11/2013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M12-</a:t>
            </a:r>
            <a:fld id="{312DCABE-3469-4729-842D-99C1CF712F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3711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38356</TotalTime>
  <Words>3723</Words>
  <Application>Microsoft Office PowerPoint</Application>
  <PresentationFormat>全屏显示(4:3)</PresentationFormat>
  <Paragraphs>1011</Paragraphs>
  <Slides>57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Blueprint</vt:lpstr>
      <vt:lpstr>Caches and 5 Stage Pipelines</vt:lpstr>
      <vt:lpstr>Multistage Pipeline</vt:lpstr>
      <vt:lpstr>A Simple Memory Model</vt:lpstr>
      <vt:lpstr>Memory Hierarchy</vt:lpstr>
      <vt:lpstr>Inside a Cache</vt:lpstr>
      <vt:lpstr>Cache Read</vt:lpstr>
      <vt:lpstr>Write behavior</vt:lpstr>
      <vt:lpstr>Cache Line Size</vt:lpstr>
      <vt:lpstr>Internal Cache Organization</vt:lpstr>
      <vt:lpstr>Direct-Mapped Cache</vt:lpstr>
      <vt:lpstr>Direct Map Address Selection higher-order vs. lower-order address bits</vt:lpstr>
      <vt:lpstr>Reduce Conflict Misses</vt:lpstr>
      <vt:lpstr>2-Way Set-Associative Cache</vt:lpstr>
      <vt:lpstr>Replacement Policy</vt:lpstr>
      <vt:lpstr>Blocking vs. Non-Blocking cache</vt:lpstr>
      <vt:lpstr>Blocking Cache Interface</vt:lpstr>
      <vt:lpstr>Direct mapped caches</vt:lpstr>
      <vt:lpstr>Blocking Cache code structure</vt:lpstr>
      <vt:lpstr>Blocking Cache   memory-side methods</vt:lpstr>
      <vt:lpstr>Blocking I-Cache   processor-side methods</vt:lpstr>
      <vt:lpstr>Blocking I-Cache Rules to process a cache miss</vt:lpstr>
      <vt:lpstr>Blocking D-Cache   processor-side methods</vt:lpstr>
      <vt:lpstr>Blocking D-Cache Rules to process a cache miss</vt:lpstr>
      <vt:lpstr>Blocking D-Cache Rules to process a cache miss</vt:lpstr>
      <vt:lpstr>Hit and miss behaviors</vt:lpstr>
      <vt:lpstr>Non-blocking cache, V1</vt:lpstr>
      <vt:lpstr>Non-blocking cache, V2</vt:lpstr>
      <vt:lpstr>Completion buffer: Interface</vt:lpstr>
      <vt:lpstr>Non-blocking FIFO Cache</vt:lpstr>
      <vt:lpstr>Non-blocking Cache</vt:lpstr>
      <vt:lpstr>Five-Stage SMIPS</vt:lpstr>
      <vt:lpstr>Five-Stage SMIPS state declarations</vt:lpstr>
      <vt:lpstr>Processor Rule ordering</vt:lpstr>
      <vt:lpstr>Method ordering for modules required by processor rules</vt:lpstr>
      <vt:lpstr>Five-Stage SMIPS  Fetch rules</vt:lpstr>
      <vt:lpstr>Five-Stage SMIPS  Decode rule</vt:lpstr>
      <vt:lpstr>Five-Stage SMIPS  Execute rule</vt:lpstr>
      <vt:lpstr>Five-Stage SMIPS  Data Memory rules</vt:lpstr>
      <vt:lpstr>Five-Stage SMIPS  Commit rule</vt:lpstr>
      <vt:lpstr>Conclusions</vt:lpstr>
      <vt:lpstr>Completion buffer: Implementation</vt:lpstr>
      <vt:lpstr>Completion Buffer cont</vt:lpstr>
      <vt:lpstr>Store Buffer</vt:lpstr>
      <vt:lpstr>Store Buffer cont</vt:lpstr>
      <vt:lpstr>Load Buffer</vt:lpstr>
      <vt:lpstr>Load Buffer cont</vt:lpstr>
      <vt:lpstr>Load Buffer cont</vt:lpstr>
      <vt:lpstr>Non-blocking Cache state declaration</vt:lpstr>
      <vt:lpstr>Non-blocking Cache memory-side methods</vt:lpstr>
      <vt:lpstr>Non-blocking Cache processor-side methods</vt:lpstr>
      <vt:lpstr>Non-blocking Cache processor-side methods</vt:lpstr>
      <vt:lpstr>Non-blocking Cache store rules</vt:lpstr>
      <vt:lpstr>Non-blocking Cache load rule</vt:lpstr>
      <vt:lpstr>Non-blocking Cache memory response rule</vt:lpstr>
      <vt:lpstr>Non-blocking Cache wait buffer rule</vt:lpstr>
      <vt:lpstr>Blocking Cache   typedefs</vt:lpstr>
      <vt:lpstr>Blocking Cache   state declarations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Bluespec technical deep dive</dc:title>
  <dc:creator>Nikhil</dc:creator>
  <cp:lastModifiedBy>buaa</cp:lastModifiedBy>
  <cp:revision>1185</cp:revision>
  <cp:lastPrinted>1601-01-01T00:00:00Z</cp:lastPrinted>
  <dcterms:created xsi:type="dcterms:W3CDTF">2003-01-21T19:25:41Z</dcterms:created>
  <dcterms:modified xsi:type="dcterms:W3CDTF">2013-01-10T14:02:04Z</dcterms:modified>
</cp:coreProperties>
</file>