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852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2" r:id="rId7"/>
    <p:sldId id="260" r:id="rId8"/>
    <p:sldId id="263" r:id="rId9"/>
    <p:sldId id="264" r:id="rId10"/>
    <p:sldId id="281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52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B860"/>
    <a:srgbClr val="CFCFCF"/>
    <a:srgbClr val="FF5050"/>
    <a:srgbClr val="FFFF99"/>
    <a:srgbClr val="26FA3A"/>
    <a:srgbClr val="52D848"/>
    <a:srgbClr val="FCAEF3"/>
    <a:srgbClr val="C907B2"/>
    <a:srgbClr val="FFFFFF"/>
    <a:srgbClr val="C7E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41CFD-97F5-412D-86B1-CE462BA55B63}" v="1" dt="2020-06-19T04:31:23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AVIO KUSSUNOKI" userId="af87baacc93fa65d" providerId="LiveId" clId="{81B41CFD-97F5-412D-86B1-CE462BA55B63}"/>
    <pc:docChg chg="custSel modSld">
      <pc:chgData name="FLAVIO KUSSUNOKI" userId="af87baacc93fa65d" providerId="LiveId" clId="{81B41CFD-97F5-412D-86B1-CE462BA55B63}" dt="2020-06-19T04:31:43.618" v="1" actId="478"/>
      <pc:docMkLst>
        <pc:docMk/>
      </pc:docMkLst>
      <pc:sldChg chg="addSp delSp modSp mod">
        <pc:chgData name="FLAVIO KUSSUNOKI" userId="af87baacc93fa65d" providerId="LiveId" clId="{81B41CFD-97F5-412D-86B1-CE462BA55B63}" dt="2020-06-19T04:31:43.618" v="1" actId="478"/>
        <pc:sldMkLst>
          <pc:docMk/>
          <pc:sldMk cId="3878646618" sldId="264"/>
        </pc:sldMkLst>
        <pc:graphicFrameChg chg="add del mod">
          <ac:chgData name="FLAVIO KUSSUNOKI" userId="af87baacc93fa65d" providerId="LiveId" clId="{81B41CFD-97F5-412D-86B1-CE462BA55B63}" dt="2020-06-19T04:31:43.618" v="1" actId="478"/>
          <ac:graphicFrameMkLst>
            <pc:docMk/>
            <pc:sldMk cId="3878646618" sldId="264"/>
            <ac:graphicFrameMk id="2" creationId="{A2867839-1298-4C87-8B9F-8C295895E6B2}"/>
          </ac:graphicFrameMkLst>
        </pc:graphicFrameChg>
      </pc:sldChg>
    </pc:docChg>
  </pc:docChgLst>
  <pc:docChgLst>
    <pc:chgData name="FLAVIO KUSSUNOKI" userId="af87baacc93fa65d" providerId="LiveId" clId="{85E81FBC-77F5-48FD-9024-A93CF495489A}"/>
    <pc:docChg chg="undo custSel modSld">
      <pc:chgData name="FLAVIO KUSSUNOKI" userId="af87baacc93fa65d" providerId="LiveId" clId="{85E81FBC-77F5-48FD-9024-A93CF495489A}" dt="2019-06-19T01:58:40.067" v="6147" actId="20577"/>
      <pc:docMkLst>
        <pc:docMk/>
      </pc:docMkLst>
      <pc:sldChg chg="modSp">
        <pc:chgData name="FLAVIO KUSSUNOKI" userId="af87baacc93fa65d" providerId="LiveId" clId="{85E81FBC-77F5-48FD-9024-A93CF495489A}" dt="2019-06-18T20:20:32.209" v="79" actId="20577"/>
        <pc:sldMkLst>
          <pc:docMk/>
          <pc:sldMk cId="1890858563" sldId="256"/>
        </pc:sldMkLst>
        <pc:spChg chg="mod">
          <ac:chgData name="FLAVIO KUSSUNOKI" userId="af87baacc93fa65d" providerId="LiveId" clId="{85E81FBC-77F5-48FD-9024-A93CF495489A}" dt="2019-06-18T20:20:16.052" v="63" actId="404"/>
          <ac:spMkLst>
            <pc:docMk/>
            <pc:sldMk cId="1890858563" sldId="256"/>
            <ac:spMk id="23" creationId="{4DB64BB6-9B95-4A35-9179-E5E212575875}"/>
          </ac:spMkLst>
        </pc:spChg>
        <pc:spChg chg="mod">
          <ac:chgData name="FLAVIO KUSSUNOKI" userId="af87baacc93fa65d" providerId="LiveId" clId="{85E81FBC-77F5-48FD-9024-A93CF495489A}" dt="2019-06-18T20:20:24.458" v="69" actId="20577"/>
          <ac:spMkLst>
            <pc:docMk/>
            <pc:sldMk cId="1890858563" sldId="256"/>
            <ac:spMk id="24" creationId="{6E943711-FF33-4DDD-B14C-6000BC3B4692}"/>
          </ac:spMkLst>
        </pc:spChg>
        <pc:spChg chg="mod">
          <ac:chgData name="FLAVIO KUSSUNOKI" userId="af87baacc93fa65d" providerId="LiveId" clId="{85E81FBC-77F5-48FD-9024-A93CF495489A}" dt="2019-06-18T20:20:32.209" v="79" actId="20577"/>
          <ac:spMkLst>
            <pc:docMk/>
            <pc:sldMk cId="1890858563" sldId="256"/>
            <ac:spMk id="26" creationId="{06EF3FC4-B0EE-4A73-B346-C6E40C62F1A5}"/>
          </ac:spMkLst>
        </pc:spChg>
      </pc:sldChg>
      <pc:sldChg chg="modSp">
        <pc:chgData name="FLAVIO KUSSUNOKI" userId="af87baacc93fa65d" providerId="LiveId" clId="{85E81FBC-77F5-48FD-9024-A93CF495489A}" dt="2019-06-19T01:34:21.046" v="3334" actId="1076"/>
        <pc:sldMkLst>
          <pc:docMk/>
          <pc:sldMk cId="1333658615" sldId="260"/>
        </pc:sldMkLst>
        <pc:spChg chg="mod">
          <ac:chgData name="FLAVIO KUSSUNOKI" userId="af87baacc93fa65d" providerId="LiveId" clId="{85E81FBC-77F5-48FD-9024-A93CF495489A}" dt="2019-06-19T01:34:21.046" v="3334" actId="1076"/>
          <ac:spMkLst>
            <pc:docMk/>
            <pc:sldMk cId="1333658615" sldId="260"/>
            <ac:spMk id="6" creationId="{72959DBD-2EF2-4E3F-8E32-E996C515FC19}"/>
          </ac:spMkLst>
        </pc:spChg>
      </pc:sldChg>
      <pc:sldChg chg="modSp">
        <pc:chgData name="FLAVIO KUSSUNOKI" userId="af87baacc93fa65d" providerId="LiveId" clId="{85E81FBC-77F5-48FD-9024-A93CF495489A}" dt="2019-06-19T01:36:28.270" v="3595" actId="20577"/>
        <pc:sldMkLst>
          <pc:docMk/>
          <pc:sldMk cId="3878646618" sldId="264"/>
        </pc:sldMkLst>
        <pc:spChg chg="mod">
          <ac:chgData name="FLAVIO KUSSUNOKI" userId="af87baacc93fa65d" providerId="LiveId" clId="{85E81FBC-77F5-48FD-9024-A93CF495489A}" dt="2019-06-19T01:35:19.553" v="3440" actId="20577"/>
          <ac:spMkLst>
            <pc:docMk/>
            <pc:sldMk cId="3878646618" sldId="264"/>
            <ac:spMk id="82" creationId="{34784B14-DF9E-49B4-8220-3A713B51D747}"/>
          </ac:spMkLst>
        </pc:spChg>
        <pc:spChg chg="mod">
          <ac:chgData name="FLAVIO KUSSUNOKI" userId="af87baacc93fa65d" providerId="LiveId" clId="{85E81FBC-77F5-48FD-9024-A93CF495489A}" dt="2019-06-19T01:36:28.270" v="3595" actId="20577"/>
          <ac:spMkLst>
            <pc:docMk/>
            <pc:sldMk cId="3878646618" sldId="264"/>
            <ac:spMk id="86" creationId="{056886C2-D4B9-45D1-AA58-6A1A42910C94}"/>
          </ac:spMkLst>
        </pc:spChg>
        <pc:spChg chg="mod">
          <ac:chgData name="FLAVIO KUSSUNOKI" userId="af87baacc93fa65d" providerId="LiveId" clId="{85E81FBC-77F5-48FD-9024-A93CF495489A}" dt="2019-06-19T01:36:09.402" v="3552" actId="20577"/>
          <ac:spMkLst>
            <pc:docMk/>
            <pc:sldMk cId="3878646618" sldId="264"/>
            <ac:spMk id="87" creationId="{EFA9A7FA-09BA-4284-ADAF-51ABA3C78333}"/>
          </ac:spMkLst>
        </pc:spChg>
      </pc:sldChg>
      <pc:sldChg chg="modSp">
        <pc:chgData name="FLAVIO KUSSUNOKI" userId="af87baacc93fa65d" providerId="LiveId" clId="{85E81FBC-77F5-48FD-9024-A93CF495489A}" dt="2019-06-19T01:38:09.725" v="3944" actId="20577"/>
        <pc:sldMkLst>
          <pc:docMk/>
          <pc:sldMk cId="1617684862" sldId="267"/>
        </pc:sldMkLst>
        <pc:spChg chg="mod">
          <ac:chgData name="FLAVIO KUSSUNOKI" userId="af87baacc93fa65d" providerId="LiveId" clId="{85E81FBC-77F5-48FD-9024-A93CF495489A}" dt="2019-06-19T01:38:09.725" v="3944" actId="20577"/>
          <ac:spMkLst>
            <pc:docMk/>
            <pc:sldMk cId="1617684862" sldId="267"/>
            <ac:spMk id="2" creationId="{5D186296-0537-4FBD-9CD9-9DBAB2B0EB4F}"/>
          </ac:spMkLst>
        </pc:spChg>
        <pc:spChg chg="mod">
          <ac:chgData name="FLAVIO KUSSUNOKI" userId="af87baacc93fa65d" providerId="LiveId" clId="{85E81FBC-77F5-48FD-9024-A93CF495489A}" dt="2019-06-19T01:37:00.622" v="3632" actId="20577"/>
          <ac:spMkLst>
            <pc:docMk/>
            <pc:sldMk cId="1617684862" sldId="267"/>
            <ac:spMk id="14" creationId="{73026321-8D74-48A8-86ED-91C287BE6385}"/>
          </ac:spMkLst>
        </pc:spChg>
      </pc:sldChg>
      <pc:sldChg chg="modSp">
        <pc:chgData name="FLAVIO KUSSUNOKI" userId="af87baacc93fa65d" providerId="LiveId" clId="{85E81FBC-77F5-48FD-9024-A93CF495489A}" dt="2019-06-19T01:46:32.500" v="5175" actId="20577"/>
        <pc:sldMkLst>
          <pc:docMk/>
          <pc:sldMk cId="1199315236" sldId="268"/>
        </pc:sldMkLst>
        <pc:spChg chg="mod">
          <ac:chgData name="FLAVIO KUSSUNOKI" userId="af87baacc93fa65d" providerId="LiveId" clId="{85E81FBC-77F5-48FD-9024-A93CF495489A}" dt="2019-06-19T01:46:32.500" v="5175" actId="20577"/>
          <ac:spMkLst>
            <pc:docMk/>
            <pc:sldMk cId="1199315236" sldId="268"/>
            <ac:spMk id="10" creationId="{7F673153-58CA-4799-8E18-1678E3DC65CA}"/>
          </ac:spMkLst>
        </pc:spChg>
        <pc:spChg chg="mod">
          <ac:chgData name="FLAVIO KUSSUNOKI" userId="af87baacc93fa65d" providerId="LiveId" clId="{85E81FBC-77F5-48FD-9024-A93CF495489A}" dt="2019-06-19T01:38:36.056" v="4010" actId="20577"/>
          <ac:spMkLst>
            <pc:docMk/>
            <pc:sldMk cId="1199315236" sldId="268"/>
            <ac:spMk id="14" creationId="{73026321-8D74-48A8-86ED-91C287BE6385}"/>
          </ac:spMkLst>
        </pc:spChg>
      </pc:sldChg>
      <pc:sldChg chg="modSp">
        <pc:chgData name="FLAVIO KUSSUNOKI" userId="af87baacc93fa65d" providerId="LiveId" clId="{85E81FBC-77F5-48FD-9024-A93CF495489A}" dt="2019-06-19T01:48:07.481" v="5419" actId="404"/>
        <pc:sldMkLst>
          <pc:docMk/>
          <pc:sldMk cId="2822966512" sldId="269"/>
        </pc:sldMkLst>
        <pc:spChg chg="mod">
          <ac:chgData name="FLAVIO KUSSUNOKI" userId="af87baacc93fa65d" providerId="LiveId" clId="{85E81FBC-77F5-48FD-9024-A93CF495489A}" dt="2019-06-19T01:48:07.481" v="5419" actId="404"/>
          <ac:spMkLst>
            <pc:docMk/>
            <pc:sldMk cId="2822966512" sldId="269"/>
            <ac:spMk id="10" creationId="{7F673153-58CA-4799-8E18-1678E3DC65CA}"/>
          </ac:spMkLst>
        </pc:spChg>
        <pc:spChg chg="mod">
          <ac:chgData name="FLAVIO KUSSUNOKI" userId="af87baacc93fa65d" providerId="LiveId" clId="{85E81FBC-77F5-48FD-9024-A93CF495489A}" dt="2019-06-19T01:47:11.837" v="5231" actId="20577"/>
          <ac:spMkLst>
            <pc:docMk/>
            <pc:sldMk cId="2822966512" sldId="269"/>
            <ac:spMk id="14" creationId="{73026321-8D74-48A8-86ED-91C287BE6385}"/>
          </ac:spMkLst>
        </pc:spChg>
      </pc:sldChg>
      <pc:sldChg chg="modSp">
        <pc:chgData name="FLAVIO KUSSUNOKI" userId="af87baacc93fa65d" providerId="LiveId" clId="{85E81FBC-77F5-48FD-9024-A93CF495489A}" dt="2019-06-19T01:50:00.600" v="5630" actId="20577"/>
        <pc:sldMkLst>
          <pc:docMk/>
          <pc:sldMk cId="2246619627" sldId="270"/>
        </pc:sldMkLst>
        <pc:spChg chg="mod">
          <ac:chgData name="FLAVIO KUSSUNOKI" userId="af87baacc93fa65d" providerId="LiveId" clId="{85E81FBC-77F5-48FD-9024-A93CF495489A}" dt="2019-06-19T01:50:00.600" v="5630" actId="20577"/>
          <ac:spMkLst>
            <pc:docMk/>
            <pc:sldMk cId="2246619627" sldId="270"/>
            <ac:spMk id="10" creationId="{7F673153-58CA-4799-8E18-1678E3DC65CA}"/>
          </ac:spMkLst>
        </pc:spChg>
      </pc:sldChg>
      <pc:sldChg chg="delSp modSp">
        <pc:chgData name="FLAVIO KUSSUNOKI" userId="af87baacc93fa65d" providerId="LiveId" clId="{85E81FBC-77F5-48FD-9024-A93CF495489A}" dt="2019-06-19T01:52:17.680" v="5751" actId="20577"/>
        <pc:sldMkLst>
          <pc:docMk/>
          <pc:sldMk cId="179633110" sldId="273"/>
        </pc:sldMkLst>
        <pc:spChg chg="del">
          <ac:chgData name="FLAVIO KUSSUNOKI" userId="af87baacc93fa65d" providerId="LiveId" clId="{85E81FBC-77F5-48FD-9024-A93CF495489A}" dt="2019-06-19T01:50:54.466" v="5640" actId="478"/>
          <ac:spMkLst>
            <pc:docMk/>
            <pc:sldMk cId="179633110" sldId="273"/>
            <ac:spMk id="7" creationId="{E0315535-482D-4EEC-BC2D-EDCF6BBF6C87}"/>
          </ac:spMkLst>
        </pc:spChg>
        <pc:spChg chg="del">
          <ac:chgData name="FLAVIO KUSSUNOKI" userId="af87baacc93fa65d" providerId="LiveId" clId="{85E81FBC-77F5-48FD-9024-A93CF495489A}" dt="2019-06-19T01:51:01.127" v="5643" actId="478"/>
          <ac:spMkLst>
            <pc:docMk/>
            <pc:sldMk cId="179633110" sldId="273"/>
            <ac:spMk id="13" creationId="{B52F694F-6A45-4DEE-A230-83EC6EF192F0}"/>
          </ac:spMkLst>
        </pc:spChg>
        <pc:spChg chg="del">
          <ac:chgData name="FLAVIO KUSSUNOKI" userId="af87baacc93fa65d" providerId="LiveId" clId="{85E81FBC-77F5-48FD-9024-A93CF495489A}" dt="2019-06-19T01:50:56.417" v="5641" actId="478"/>
          <ac:spMkLst>
            <pc:docMk/>
            <pc:sldMk cId="179633110" sldId="273"/>
            <ac:spMk id="23" creationId="{E0E672D2-C0D7-4859-9787-ACC2E2E228FB}"/>
          </ac:spMkLst>
        </pc:spChg>
        <pc:spChg chg="del mod">
          <ac:chgData name="FLAVIO KUSSUNOKI" userId="af87baacc93fa65d" providerId="LiveId" clId="{85E81FBC-77F5-48FD-9024-A93CF495489A}" dt="2019-06-19T01:50:54.466" v="5640" actId="478"/>
          <ac:spMkLst>
            <pc:docMk/>
            <pc:sldMk cId="179633110" sldId="273"/>
            <ac:spMk id="28" creationId="{A0816DBE-8099-4A1D-A927-A9BDBB79E4BC}"/>
          </ac:spMkLst>
        </pc:spChg>
        <pc:spChg chg="mod">
          <ac:chgData name="FLAVIO KUSSUNOKI" userId="af87baacc93fa65d" providerId="LiveId" clId="{85E81FBC-77F5-48FD-9024-A93CF495489A}" dt="2019-06-19T01:51:24.835" v="5662" actId="20577"/>
          <ac:spMkLst>
            <pc:docMk/>
            <pc:sldMk cId="179633110" sldId="273"/>
            <ac:spMk id="36" creationId="{F4262D00-FCC8-4E33-A190-EF5EB0C39D30}"/>
          </ac:spMkLst>
        </pc:spChg>
        <pc:spChg chg="mod">
          <ac:chgData name="FLAVIO KUSSUNOKI" userId="af87baacc93fa65d" providerId="LiveId" clId="{85E81FBC-77F5-48FD-9024-A93CF495489A}" dt="2019-06-19T01:51:51.572" v="5718" actId="20577"/>
          <ac:spMkLst>
            <pc:docMk/>
            <pc:sldMk cId="179633110" sldId="273"/>
            <ac:spMk id="40" creationId="{D5A44917-4D48-4B82-B962-AD8D570A5BFA}"/>
          </ac:spMkLst>
        </pc:spChg>
        <pc:spChg chg="mod">
          <ac:chgData name="FLAVIO KUSSUNOKI" userId="af87baacc93fa65d" providerId="LiveId" clId="{85E81FBC-77F5-48FD-9024-A93CF495489A}" dt="2019-06-19T01:52:17.680" v="5751" actId="20577"/>
          <ac:spMkLst>
            <pc:docMk/>
            <pc:sldMk cId="179633110" sldId="273"/>
            <ac:spMk id="44" creationId="{FF44906F-B051-4AB5-B816-21C4AEF28134}"/>
          </ac:spMkLst>
        </pc:spChg>
        <pc:spChg chg="mod">
          <ac:chgData name="FLAVIO KUSSUNOKI" userId="af87baacc93fa65d" providerId="LiveId" clId="{85E81FBC-77F5-48FD-9024-A93CF495489A}" dt="2019-06-19T01:52:07.518" v="5744" actId="20577"/>
          <ac:spMkLst>
            <pc:docMk/>
            <pc:sldMk cId="179633110" sldId="273"/>
            <ac:spMk id="47" creationId="{D50A377F-19F5-40FB-914F-10A4676DC9C7}"/>
          </ac:spMkLst>
        </pc:spChg>
        <pc:picChg chg="del">
          <ac:chgData name="FLAVIO KUSSUNOKI" userId="af87baacc93fa65d" providerId="LiveId" clId="{85E81FBC-77F5-48FD-9024-A93CF495489A}" dt="2019-06-19T01:50:54.466" v="5640" actId="478"/>
          <ac:picMkLst>
            <pc:docMk/>
            <pc:sldMk cId="179633110" sldId="273"/>
            <ac:picMk id="27" creationId="{D183BBB4-E0EA-4471-822D-21CF1B16C7B6}"/>
          </ac:picMkLst>
        </pc:picChg>
        <pc:cxnChg chg="del mod">
          <ac:chgData name="FLAVIO KUSSUNOKI" userId="af87baacc93fa65d" providerId="LiveId" clId="{85E81FBC-77F5-48FD-9024-A93CF495489A}" dt="2019-06-19T01:50:58.818" v="5642" actId="478"/>
          <ac:cxnSpMkLst>
            <pc:docMk/>
            <pc:sldMk cId="179633110" sldId="273"/>
            <ac:cxnSpMk id="25" creationId="{F837F87B-8801-46E4-B33D-97DD207D3581}"/>
          </ac:cxnSpMkLst>
        </pc:cxnChg>
      </pc:sldChg>
      <pc:sldChg chg="modSp">
        <pc:chgData name="FLAVIO KUSSUNOKI" userId="af87baacc93fa65d" providerId="LiveId" clId="{85E81FBC-77F5-48FD-9024-A93CF495489A}" dt="2019-06-19T01:57:10.644" v="6037" actId="20577"/>
        <pc:sldMkLst>
          <pc:docMk/>
          <pc:sldMk cId="1577817278" sldId="275"/>
        </pc:sldMkLst>
        <pc:spChg chg="mod">
          <ac:chgData name="FLAVIO KUSSUNOKI" userId="af87baacc93fa65d" providerId="LiveId" clId="{85E81FBC-77F5-48FD-9024-A93CF495489A}" dt="2019-06-19T01:57:10.644" v="6037" actId="20577"/>
          <ac:spMkLst>
            <pc:docMk/>
            <pc:sldMk cId="1577817278" sldId="275"/>
            <ac:spMk id="6" creationId="{72959DBD-2EF2-4E3F-8E32-E996C515FC19}"/>
          </ac:spMkLst>
        </pc:spChg>
      </pc:sldChg>
      <pc:sldChg chg="modSp">
        <pc:chgData name="FLAVIO KUSSUNOKI" userId="af87baacc93fa65d" providerId="LiveId" clId="{85E81FBC-77F5-48FD-9024-A93CF495489A}" dt="2019-06-19T01:58:40.067" v="6147" actId="20577"/>
        <pc:sldMkLst>
          <pc:docMk/>
          <pc:sldMk cId="3774852946" sldId="280"/>
        </pc:sldMkLst>
        <pc:spChg chg="mod">
          <ac:chgData name="FLAVIO KUSSUNOKI" userId="af87baacc93fa65d" providerId="LiveId" clId="{85E81FBC-77F5-48FD-9024-A93CF495489A}" dt="2019-06-19T01:58:40.067" v="6147" actId="20577"/>
          <ac:spMkLst>
            <pc:docMk/>
            <pc:sldMk cId="3774852946" sldId="280"/>
            <ac:spMk id="6" creationId="{72959DBD-2EF2-4E3F-8E32-E996C515FC19}"/>
          </ac:spMkLst>
        </pc:spChg>
      </pc:sldChg>
    </pc:docChg>
  </pc:docChgLst>
  <pc:docChgLst>
    <pc:chgData name="FLAVIO KUSSUNOKI" userId="af87baacc93fa65d" providerId="LiveId" clId="{0F899BCD-0BEF-4B63-A4C1-AAC6A0F824C5}"/>
    <pc:docChg chg="custSel modSld">
      <pc:chgData name="FLAVIO KUSSUNOKI" userId="af87baacc93fa65d" providerId="LiveId" clId="{0F899BCD-0BEF-4B63-A4C1-AAC6A0F824C5}" dt="2019-08-23T01:20:09.100" v="777" actId="20577"/>
      <pc:docMkLst>
        <pc:docMk/>
      </pc:docMkLst>
      <pc:sldChg chg="modSp">
        <pc:chgData name="FLAVIO KUSSUNOKI" userId="af87baacc93fa65d" providerId="LiveId" clId="{0F899BCD-0BEF-4B63-A4C1-AAC6A0F824C5}" dt="2019-08-23T01:15:00.320" v="584" actId="20577"/>
        <pc:sldMkLst>
          <pc:docMk/>
          <pc:sldMk cId="1333658615" sldId="260"/>
        </pc:sldMkLst>
        <pc:spChg chg="mod">
          <ac:chgData name="FLAVIO KUSSUNOKI" userId="af87baacc93fa65d" providerId="LiveId" clId="{0F899BCD-0BEF-4B63-A4C1-AAC6A0F824C5}" dt="2019-08-23T01:15:00.320" v="584" actId="20577"/>
          <ac:spMkLst>
            <pc:docMk/>
            <pc:sldMk cId="1333658615" sldId="260"/>
            <ac:spMk id="6" creationId="{72959DBD-2EF2-4E3F-8E32-E996C515FC19}"/>
          </ac:spMkLst>
        </pc:spChg>
      </pc:sldChg>
      <pc:sldChg chg="modSp">
        <pc:chgData name="FLAVIO KUSSUNOKI" userId="af87baacc93fa65d" providerId="LiveId" clId="{0F899BCD-0BEF-4B63-A4C1-AAC6A0F824C5}" dt="2019-08-23T01:19:25.119" v="744" actId="20577"/>
        <pc:sldMkLst>
          <pc:docMk/>
          <pc:sldMk cId="1199315236" sldId="268"/>
        </pc:sldMkLst>
        <pc:spChg chg="mod">
          <ac:chgData name="FLAVIO KUSSUNOKI" userId="af87baacc93fa65d" providerId="LiveId" clId="{0F899BCD-0BEF-4B63-A4C1-AAC6A0F824C5}" dt="2019-08-23T01:19:25.119" v="744" actId="20577"/>
          <ac:spMkLst>
            <pc:docMk/>
            <pc:sldMk cId="1199315236" sldId="268"/>
            <ac:spMk id="10" creationId="{7F673153-58CA-4799-8E18-1678E3DC65CA}"/>
          </ac:spMkLst>
        </pc:spChg>
      </pc:sldChg>
      <pc:sldChg chg="modSp">
        <pc:chgData name="FLAVIO KUSSUNOKI" userId="af87baacc93fa65d" providerId="LiveId" clId="{0F899BCD-0BEF-4B63-A4C1-AAC6A0F824C5}" dt="2019-08-23T01:20:09.100" v="777" actId="20577"/>
        <pc:sldMkLst>
          <pc:docMk/>
          <pc:sldMk cId="179633110" sldId="273"/>
        </pc:sldMkLst>
        <pc:spChg chg="mod">
          <ac:chgData name="FLAVIO KUSSUNOKI" userId="af87baacc93fa65d" providerId="LiveId" clId="{0F899BCD-0BEF-4B63-A4C1-AAC6A0F824C5}" dt="2019-08-23T01:19:48.388" v="754" actId="20577"/>
          <ac:spMkLst>
            <pc:docMk/>
            <pc:sldMk cId="179633110" sldId="273"/>
            <ac:spMk id="36" creationId="{F4262D00-FCC8-4E33-A190-EF5EB0C39D30}"/>
          </ac:spMkLst>
        </pc:spChg>
        <pc:spChg chg="mod">
          <ac:chgData name="FLAVIO KUSSUNOKI" userId="af87baacc93fa65d" providerId="LiveId" clId="{0F899BCD-0BEF-4B63-A4C1-AAC6A0F824C5}" dt="2019-08-23T01:19:56.640" v="762" actId="20577"/>
          <ac:spMkLst>
            <pc:docMk/>
            <pc:sldMk cId="179633110" sldId="273"/>
            <ac:spMk id="40" creationId="{D5A44917-4D48-4B82-B962-AD8D570A5BFA}"/>
          </ac:spMkLst>
        </pc:spChg>
        <pc:spChg chg="mod">
          <ac:chgData name="FLAVIO KUSSUNOKI" userId="af87baacc93fa65d" providerId="LiveId" clId="{0F899BCD-0BEF-4B63-A4C1-AAC6A0F824C5}" dt="2019-08-23T01:20:09.100" v="777" actId="20577"/>
          <ac:spMkLst>
            <pc:docMk/>
            <pc:sldMk cId="179633110" sldId="273"/>
            <ac:spMk id="44" creationId="{FF44906F-B051-4AB5-B816-21C4AEF28134}"/>
          </ac:spMkLst>
        </pc:spChg>
        <pc:spChg chg="mod">
          <ac:chgData name="FLAVIO KUSSUNOKI" userId="af87baacc93fa65d" providerId="LiveId" clId="{0F899BCD-0BEF-4B63-A4C1-AAC6A0F824C5}" dt="2019-08-23T01:20:03.128" v="769" actId="20577"/>
          <ac:spMkLst>
            <pc:docMk/>
            <pc:sldMk cId="179633110" sldId="273"/>
            <ac:spMk id="47" creationId="{D50A377F-19F5-40FB-914F-10A4676DC9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63420-CA16-43EA-B3AD-55F603F578F4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0625"/>
            <a:ext cx="5715000" cy="3214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584700"/>
            <a:ext cx="5486400" cy="3749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047163"/>
            <a:ext cx="2971800" cy="477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047163"/>
            <a:ext cx="2971800" cy="477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42DE0-5869-48F6-BC70-C01A716B87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82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1FF59-EFAC-4134-9490-B30906D785D0}" type="datetime1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7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57AA-E3DC-4122-9D44-76DF4BAB795A}" type="datetime1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81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F426-C99E-4F32-B32B-C4231260F416}" type="datetime1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538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D6179-D943-4C6B-A8DF-1C4888365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F593C4-860C-402B-8089-DA68E8441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7E33D2-5C3F-4E78-B44A-B3A51ED8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A0666-9651-494C-8AD9-1DC331F30227}" type="datetime1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0774D-11A6-4F80-B226-A774A56C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E58DD0-0063-4FB8-B769-E77317E9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655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DFA21-9E4B-419E-883D-B1374F0D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53B4F-F95A-4643-9D3E-E75B937FB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8B949-F796-4AA8-ACA3-4303DC06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89B3-2844-4266-817E-CAE68FFA736C}" type="datetime1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CEDCF2-1D7D-469A-881E-FBB9B7DB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0201E7-10F6-4125-AD39-19D0159F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415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6AEAF-CBBB-45F7-B359-21156799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B6A6A8-4974-48EC-9B8B-B2FC5B9E2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4F6B3-339B-4239-9CF2-29C6AD82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4EF5-55BB-45FE-B0E4-FDF7CA0117FD}" type="datetime1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FBE992-61A3-4D2E-BD4A-414C54CB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D9ADB3-6829-4410-9270-E73AB522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66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12E69-EB26-423C-AB5C-148A54C9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36C57-8BF7-481A-9408-88AED47F5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91A032-B3A0-4240-88A6-20F3FE063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5EBAE4-69C6-412C-8A53-309A4E8B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D09F-AF25-4BFE-9186-EFC2BF7F62F5}" type="datetime1">
              <a:rPr lang="pt-BR" smtClean="0"/>
              <a:t>19/06/2020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8AB32D-4B33-420B-83E8-C850A84B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132FAF-6651-4F1D-A93B-A8A5F6A5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990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24100-BFAE-4F29-A0CA-E250E4A3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58B368-E5FF-467A-BADA-0FED94A27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7EF306-D171-42B1-9DCB-CB4E92FD4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884A7D-C9FA-41CC-A4D0-481FD9BC1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9A73B0-B952-4CC7-BABA-FBE4A064E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CE2B15-96A7-43E0-9A17-C134D512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9299-D9FA-4613-BA9C-96198D636FF1}" type="datetime1">
              <a:rPr lang="pt-BR" smtClean="0"/>
              <a:t>19/06/2020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3A07F0-1A52-4875-B7AC-A1A4EF72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B03FA86-CE0D-4F9C-B329-10FB4027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576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EB7DF-DA18-4862-85D3-C321D86D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870001-BF52-49FF-A128-1582AED9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B151-D56C-4B56-8D45-C2B3C52AC344}" type="datetime1">
              <a:rPr lang="pt-BR" smtClean="0"/>
              <a:t>19/06/2020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4B0C52-EA83-46A1-8D62-2E76911D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7D6C404-F2F2-435D-952C-4F140143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54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1C3087-182E-4267-9ABF-C06EF1DE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52E2-363F-408F-AA11-92C2B8422A16}" type="datetime1">
              <a:rPr lang="pt-BR" smtClean="0"/>
              <a:t>19/06/2020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A0D2D8-7772-4595-AB6C-2AA6AD3C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59FAD3-5C4A-4A68-9D12-71344BF0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301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8669D-C61C-48C8-AAE9-DC3083F3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0B6BB-B3AA-481B-BF90-87769A1E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8ABE89-9F11-4FF1-8484-9DB609934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B0AC2-EAAA-48BD-858B-4D9A1E93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A834-9FA4-41BD-B3BF-F539DC92AC8A}" type="datetime1">
              <a:rPr lang="pt-BR" smtClean="0"/>
              <a:t>19/06/2020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665C30-EFC6-468B-AE9F-49C96BD1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006339-F6C2-48AA-B611-319F19F6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27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F04A-3F8A-4DDB-A926-8AAC48E1342B}" type="datetime1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20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052EA-E449-458D-BF32-929DFF4C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F3DD79-7F42-472B-8367-8BCA041C9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4FB6B8-9DF0-4922-B0D1-31D089164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4665F2-7EAC-43F0-A21A-125648DE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F159-94A8-40C3-9845-95779B1B384C}" type="datetime1">
              <a:rPr lang="pt-BR" smtClean="0"/>
              <a:t>19/06/2020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5B2964-967E-421B-A82B-B86BFA34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1F6520-5AAC-4F6E-AA78-7498129D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067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FE6CD-D7D4-4FF9-8208-B500D3B9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64CF9C-9BC1-40EC-ADA2-E1643B020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B81382-1A55-416C-8018-7DE18590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DDED-6AD0-4997-955C-19D7D7191C42}" type="datetime1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09E868-9A9A-41DB-9587-669CBB5F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B2567D-11BA-4040-A1C2-86A855A4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437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74A599-CB6C-498D-8554-3FFE0C1BA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7DD28C-C07B-4DC6-8CE0-FD0741E1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96EC8-5FE9-4A19-A7CE-B5F580EA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20D6-341E-419F-B008-2A1FAB26A5CD}" type="datetime1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1AE0F6-A8E7-4401-87ED-0F36EFAB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E14DF-15CA-4471-A3B8-C97C028A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A423-D83E-4DC3-BBF6-DF9EC0E8398B}" type="datetime1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4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44B6-1B1C-4426-83E5-677D118036B4}" type="datetime1">
              <a:rPr lang="pt-BR" smtClean="0"/>
              <a:t>19/06/2020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34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8924-D6CB-4D7F-9795-A2244D6C88C3}" type="datetime1">
              <a:rPr lang="pt-BR" smtClean="0"/>
              <a:t>19/06/2020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0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EAFD3-8BF2-4FA0-A88F-5C6105A5702F}" type="datetime1">
              <a:rPr lang="pt-BR" smtClean="0"/>
              <a:t>19/06/2020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95A3-F5A6-4520-989F-8A30415782D4}" type="datetime1">
              <a:rPr lang="pt-BR" smtClean="0"/>
              <a:t>19/06/2020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67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D214-538F-4796-8517-E309A21C5305}" type="datetime1">
              <a:rPr lang="pt-BR" smtClean="0"/>
              <a:t>19/06/2020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82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0EF70-4937-410C-ADEE-3B59BB72E77D}" type="datetime1">
              <a:rPr lang="pt-BR" smtClean="0"/>
              <a:t>19/06/2020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1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C07B5C-F819-4EAD-8AD1-19BB25C92373}" type="datetime1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2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3EA6CB-E4FF-4548-BF80-A2B93670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07139-F7E0-47E8-B0B4-464460A8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955C7-1DF4-4C4B-9F6E-51CD288B3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6AFE-F055-4500-8E30-D3353C38FBF8}" type="datetime1">
              <a:rPr lang="pt-BR" smtClean="0"/>
              <a:t>19/06/2020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05818D-7C1D-4445-BF7C-BF705CCE2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7F9EE7-551C-46F9-80A8-0E7C22D5C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7DEA6-8E32-4E8D-9485-B83B8A2F1D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82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svg"/><Relationship Id="rId7" Type="http://schemas.openxmlformats.org/officeDocument/2006/relationships/image" Target="../media/image17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1.wdp"/><Relationship Id="rId7" Type="http://schemas.openxmlformats.org/officeDocument/2006/relationships/image" Target="../media/image32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C97D26B-595D-4BF5-8A8F-8D35E6492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" r="1" b="2667"/>
          <a:stretch/>
        </p:blipFill>
        <p:spPr>
          <a:xfrm>
            <a:off x="4187198" y="1203650"/>
            <a:ext cx="8004804" cy="5151995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2471D71-F6C5-4DF0-ABAB-955E4AE99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" y="45157"/>
            <a:ext cx="3269964" cy="1122388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4DB64BB6-9B95-4A35-9179-E5E212575875}"/>
              </a:ext>
            </a:extLst>
          </p:cNvPr>
          <p:cNvSpPr txBox="1"/>
          <p:nvPr/>
        </p:nvSpPr>
        <p:spPr>
          <a:xfrm>
            <a:off x="274473" y="2397618"/>
            <a:ext cx="408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Captura de dados dos</a:t>
            </a:r>
          </a:p>
          <a:p>
            <a:pPr algn="ctr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Documentos Fiscais Eletronicos (Dfe)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E943711-FF33-4DDD-B14C-6000BC3B4692}"/>
              </a:ext>
            </a:extLst>
          </p:cNvPr>
          <p:cNvSpPr txBox="1"/>
          <p:nvPr/>
        </p:nvSpPr>
        <p:spPr>
          <a:xfrm>
            <a:off x="1923278" y="3564299"/>
            <a:ext cx="70269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801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Fiscal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6EF3FC4-B0EE-4A73-B346-C6E40C62F1A5}"/>
              </a:ext>
            </a:extLst>
          </p:cNvPr>
          <p:cNvSpPr txBox="1"/>
          <p:nvPr/>
        </p:nvSpPr>
        <p:spPr>
          <a:xfrm>
            <a:off x="363894" y="6036908"/>
            <a:ext cx="1071127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1" b="1" dirty="0"/>
              <a:t>Junho/2019</a:t>
            </a:r>
          </a:p>
        </p:txBody>
      </p:sp>
      <p:sp>
        <p:nvSpPr>
          <p:cNvPr id="28" name="Espaço Reservado para Número de Slide 27">
            <a:extLst>
              <a:ext uri="{FF2B5EF4-FFF2-40B4-BE49-F238E27FC236}">
                <a16:creationId xmlns:a16="http://schemas.microsoft.com/office/drawing/2014/main" id="{72948E1D-B869-4CAE-9F6B-196E8555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85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78FF451F-1E18-4B6B-9890-EF4A19A5CC1A}"/>
              </a:ext>
            </a:extLst>
          </p:cNvPr>
          <p:cNvSpPr/>
          <p:nvPr/>
        </p:nvSpPr>
        <p:spPr>
          <a:xfrm>
            <a:off x="405932" y="567980"/>
            <a:ext cx="1260000" cy="126000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08F77C3-08A8-4C35-874B-93ABF65264DB}"/>
              </a:ext>
            </a:extLst>
          </p:cNvPr>
          <p:cNvSpPr/>
          <p:nvPr/>
        </p:nvSpPr>
        <p:spPr>
          <a:xfrm>
            <a:off x="578732" y="7407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rda 10">
            <a:extLst>
              <a:ext uri="{FF2B5EF4-FFF2-40B4-BE49-F238E27FC236}">
                <a16:creationId xmlns:a16="http://schemas.microsoft.com/office/drawing/2014/main" id="{2FD69D31-9778-4030-80EA-CE10453B1759}"/>
              </a:ext>
            </a:extLst>
          </p:cNvPr>
          <p:cNvSpPr/>
          <p:nvPr/>
        </p:nvSpPr>
        <p:spPr>
          <a:xfrm rot="12340827">
            <a:off x="329118" y="297979"/>
            <a:ext cx="1800000" cy="1800000"/>
          </a:xfrm>
          <a:prstGeom prst="chord">
            <a:avLst>
              <a:gd name="adj1" fmla="val 2700000"/>
              <a:gd name="adj2" fmla="val 15840613"/>
            </a:avLst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Fábrica">
            <a:extLst>
              <a:ext uri="{FF2B5EF4-FFF2-40B4-BE49-F238E27FC236}">
                <a16:creationId xmlns:a16="http://schemas.microsoft.com/office/drawing/2014/main" id="{9967C3F9-A449-42BA-86C9-EDBD0C984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732" y="627014"/>
            <a:ext cx="9144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026321-8D74-48A8-86ED-91C287BE6385}"/>
              </a:ext>
            </a:extLst>
          </p:cNvPr>
          <p:cNvSpPr txBox="1"/>
          <p:nvPr/>
        </p:nvSpPr>
        <p:spPr>
          <a:xfrm>
            <a:off x="2289732" y="334626"/>
            <a:ext cx="5084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Aceite dos termos do escopo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186296-0537-4FBD-9CD9-9DBAB2B0EB4F}"/>
              </a:ext>
            </a:extLst>
          </p:cNvPr>
          <p:cNvSpPr txBox="1"/>
          <p:nvPr/>
        </p:nvSpPr>
        <p:spPr>
          <a:xfrm>
            <a:off x="2383937" y="1053293"/>
            <a:ext cx="8121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 </a:t>
            </a:r>
          </a:p>
          <a:p>
            <a:r>
              <a:rPr lang="pt-BR" dirty="0"/>
              <a:t>Devido ao fato de estarmos tratando de uma ferramenta cujo layout é volátil, dependendo das imposições do Governo, é importante que o cliente se atente ao escopo para que não haja desacordos no decorrer do projeto.</a:t>
            </a:r>
          </a:p>
          <a:p>
            <a:r>
              <a:rPr lang="pt-BR" dirty="0"/>
              <a:t>Esta parte não tem custo ou horas computadas. </a:t>
            </a:r>
            <a:endParaRPr lang="pt-BR" sz="16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F564155-B2A1-43AE-8C3B-9FB6F7BD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68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78FF451F-1E18-4B6B-9890-EF4A19A5CC1A}"/>
              </a:ext>
            </a:extLst>
          </p:cNvPr>
          <p:cNvSpPr/>
          <p:nvPr/>
        </p:nvSpPr>
        <p:spPr>
          <a:xfrm>
            <a:off x="405932" y="567980"/>
            <a:ext cx="1260000" cy="126000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08F77C3-08A8-4C35-874B-93ABF65264DB}"/>
              </a:ext>
            </a:extLst>
          </p:cNvPr>
          <p:cNvSpPr/>
          <p:nvPr/>
        </p:nvSpPr>
        <p:spPr>
          <a:xfrm>
            <a:off x="578732" y="7407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rda 10">
            <a:extLst>
              <a:ext uri="{FF2B5EF4-FFF2-40B4-BE49-F238E27FC236}">
                <a16:creationId xmlns:a16="http://schemas.microsoft.com/office/drawing/2014/main" id="{2FD69D31-9778-4030-80EA-CE10453B1759}"/>
              </a:ext>
            </a:extLst>
          </p:cNvPr>
          <p:cNvSpPr/>
          <p:nvPr/>
        </p:nvSpPr>
        <p:spPr>
          <a:xfrm rot="12340827">
            <a:off x="329118" y="297979"/>
            <a:ext cx="1800000" cy="1800000"/>
          </a:xfrm>
          <a:prstGeom prst="chord">
            <a:avLst>
              <a:gd name="adj1" fmla="val 2700000"/>
              <a:gd name="adj2" fmla="val 15840613"/>
            </a:avLst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026321-8D74-48A8-86ED-91C287BE6385}"/>
              </a:ext>
            </a:extLst>
          </p:cNvPr>
          <p:cNvSpPr txBox="1"/>
          <p:nvPr/>
        </p:nvSpPr>
        <p:spPr>
          <a:xfrm>
            <a:off x="2430237" y="326507"/>
            <a:ext cx="7788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Modelagem e desenvolvimento de prototipo</a:t>
            </a:r>
          </a:p>
        </p:txBody>
      </p:sp>
      <p:pic>
        <p:nvPicPr>
          <p:cNvPr id="3" name="Gráfico 2" descr="Espiral">
            <a:extLst>
              <a:ext uri="{FF2B5EF4-FFF2-40B4-BE49-F238E27FC236}">
                <a16:creationId xmlns:a16="http://schemas.microsoft.com/office/drawing/2014/main" id="{5EE65282-282E-45E8-A4EA-D051CCD6B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32" y="740779"/>
            <a:ext cx="914400" cy="914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F673153-58CA-4799-8E18-1678E3DC65CA}"/>
              </a:ext>
            </a:extLst>
          </p:cNvPr>
          <p:cNvSpPr txBox="1"/>
          <p:nvPr/>
        </p:nvSpPr>
        <p:spPr>
          <a:xfrm>
            <a:off x="2383937" y="1053293"/>
            <a:ext cx="81212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 </a:t>
            </a:r>
          </a:p>
          <a:p>
            <a:r>
              <a:rPr lang="pt-BR" dirty="0"/>
              <a:t>• </a:t>
            </a:r>
            <a:r>
              <a:rPr lang="pt-BR" b="1" dirty="0"/>
              <a:t>Modelagem / documentação: </a:t>
            </a:r>
            <a:r>
              <a:rPr lang="pt-BR" dirty="0"/>
              <a:t>documentação do programa e suas integrações....... 16 horas.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Desenvolvimento das telas / logica........................ </a:t>
            </a:r>
            <a:r>
              <a:rPr lang="pt-BR" sz="1600" dirty="0"/>
              <a:t>80 horas.</a:t>
            </a:r>
            <a:endParaRPr lang="pt-B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/>
              <a:t>Cadastro de parametros (local de armazenamento de XML, localização de arquivo WSDL (ou endereço para consumo do WSDL na web).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/>
              <a:t>Programas para buscas em WebService, Montagem de XML para envio ao Webservice, Decriptografia do XML recebido do Webservice, descompactação de arquivo WinZip, leitura de XML e gravação dos dados em tabelas especificas (são tres formas de busca: Chave da NFE, por NSU especifico e aberto por NSU)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b="1" dirty="0"/>
              <a:t>UPC no programa RE1001 e montagem de arquivo em PDF para armazenamento. Criação de programa de consulta de CT-e.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3C5AB3-776E-418B-8C0D-FEF87287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31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78FF451F-1E18-4B6B-9890-EF4A19A5CC1A}"/>
              </a:ext>
            </a:extLst>
          </p:cNvPr>
          <p:cNvSpPr/>
          <p:nvPr/>
        </p:nvSpPr>
        <p:spPr>
          <a:xfrm>
            <a:off x="405932" y="567980"/>
            <a:ext cx="1260000" cy="126000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08F77C3-08A8-4C35-874B-93ABF65264DB}"/>
              </a:ext>
            </a:extLst>
          </p:cNvPr>
          <p:cNvSpPr/>
          <p:nvPr/>
        </p:nvSpPr>
        <p:spPr>
          <a:xfrm>
            <a:off x="578732" y="7407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rda 10">
            <a:extLst>
              <a:ext uri="{FF2B5EF4-FFF2-40B4-BE49-F238E27FC236}">
                <a16:creationId xmlns:a16="http://schemas.microsoft.com/office/drawing/2014/main" id="{2FD69D31-9778-4030-80EA-CE10453B1759}"/>
              </a:ext>
            </a:extLst>
          </p:cNvPr>
          <p:cNvSpPr/>
          <p:nvPr/>
        </p:nvSpPr>
        <p:spPr>
          <a:xfrm rot="12340827">
            <a:off x="329118" y="297979"/>
            <a:ext cx="1800000" cy="1800000"/>
          </a:xfrm>
          <a:prstGeom prst="chord">
            <a:avLst>
              <a:gd name="adj1" fmla="val 2700000"/>
              <a:gd name="adj2" fmla="val 15840613"/>
            </a:avLst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026321-8D74-48A8-86ED-91C287BE6385}"/>
              </a:ext>
            </a:extLst>
          </p:cNvPr>
          <p:cNvSpPr txBox="1"/>
          <p:nvPr/>
        </p:nvSpPr>
        <p:spPr>
          <a:xfrm>
            <a:off x="2430237" y="326507"/>
            <a:ext cx="7112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Ajuste de prototipo e nova homologação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673153-58CA-4799-8E18-1678E3DC65CA}"/>
              </a:ext>
            </a:extLst>
          </p:cNvPr>
          <p:cNvSpPr txBox="1"/>
          <p:nvPr/>
        </p:nvSpPr>
        <p:spPr>
          <a:xfrm>
            <a:off x="2383937" y="1053293"/>
            <a:ext cx="8121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/>
          </a:p>
          <a:p>
            <a:r>
              <a:rPr lang="pt-BR" sz="1600" dirty="0"/>
              <a:t> </a:t>
            </a:r>
          </a:p>
          <a:p>
            <a:r>
              <a:rPr lang="pt-BR" sz="1600" dirty="0"/>
              <a:t>• </a:t>
            </a:r>
            <a:r>
              <a:rPr lang="pt-BR" sz="1600" b="1" dirty="0"/>
              <a:t>Acertos dos programas do protótipo conforme solicitação dos usuários (respeitando escopo) e acompanhamento remoto de novos testes............... 40 horas</a:t>
            </a:r>
            <a:endParaRPr lang="pt-BR" sz="1600" dirty="0"/>
          </a:p>
        </p:txBody>
      </p:sp>
      <p:pic>
        <p:nvPicPr>
          <p:cNvPr id="4" name="Gráfico 3" descr="Chat">
            <a:extLst>
              <a:ext uri="{FF2B5EF4-FFF2-40B4-BE49-F238E27FC236}">
                <a16:creationId xmlns:a16="http://schemas.microsoft.com/office/drawing/2014/main" id="{BE345911-62D3-46C9-BAEC-61ED34597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32" y="748902"/>
            <a:ext cx="914400" cy="91440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E3A4E7-CAA8-4A0C-890F-CE0A7F70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96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78FF451F-1E18-4B6B-9890-EF4A19A5CC1A}"/>
              </a:ext>
            </a:extLst>
          </p:cNvPr>
          <p:cNvSpPr/>
          <p:nvPr/>
        </p:nvSpPr>
        <p:spPr>
          <a:xfrm>
            <a:off x="405932" y="567980"/>
            <a:ext cx="1260000" cy="126000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08F77C3-08A8-4C35-874B-93ABF65264DB}"/>
              </a:ext>
            </a:extLst>
          </p:cNvPr>
          <p:cNvSpPr/>
          <p:nvPr/>
        </p:nvSpPr>
        <p:spPr>
          <a:xfrm>
            <a:off x="578732" y="7407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rda 10">
            <a:extLst>
              <a:ext uri="{FF2B5EF4-FFF2-40B4-BE49-F238E27FC236}">
                <a16:creationId xmlns:a16="http://schemas.microsoft.com/office/drawing/2014/main" id="{2FD69D31-9778-4030-80EA-CE10453B1759}"/>
              </a:ext>
            </a:extLst>
          </p:cNvPr>
          <p:cNvSpPr/>
          <p:nvPr/>
        </p:nvSpPr>
        <p:spPr>
          <a:xfrm rot="12340827">
            <a:off x="329118" y="297979"/>
            <a:ext cx="1800000" cy="1800000"/>
          </a:xfrm>
          <a:prstGeom prst="chord">
            <a:avLst>
              <a:gd name="adj1" fmla="val 2700000"/>
              <a:gd name="adj2" fmla="val 15840613"/>
            </a:avLst>
          </a:prstGeom>
          <a:solidFill>
            <a:srgbClr val="26FA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026321-8D74-48A8-86ED-91C287BE6385}"/>
              </a:ext>
            </a:extLst>
          </p:cNvPr>
          <p:cNvSpPr txBox="1"/>
          <p:nvPr/>
        </p:nvSpPr>
        <p:spPr>
          <a:xfrm>
            <a:off x="2430237" y="326507"/>
            <a:ext cx="5673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Acompanhamento em Produção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673153-58CA-4799-8E18-1678E3DC65CA}"/>
              </a:ext>
            </a:extLst>
          </p:cNvPr>
          <p:cNvSpPr txBox="1"/>
          <p:nvPr/>
        </p:nvSpPr>
        <p:spPr>
          <a:xfrm>
            <a:off x="2383937" y="1053293"/>
            <a:ext cx="8121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 </a:t>
            </a:r>
          </a:p>
          <a:p>
            <a:r>
              <a:rPr lang="pt-BR" dirty="0"/>
              <a:t>• </a:t>
            </a:r>
            <a:r>
              <a:rPr lang="pt-BR" b="1" dirty="0"/>
              <a:t>Acompanhamento do processo inicial: </a:t>
            </a:r>
            <a:r>
              <a:rPr lang="pt-BR" dirty="0"/>
              <a:t>Acompanhamento remoto para acertos pontuais que não foram feitos nas etapas anteriores.............. 16 horas (sem custo para acertos de quaisquer inconsistencias encontradas no programa). </a:t>
            </a:r>
          </a:p>
        </p:txBody>
      </p:sp>
      <p:pic>
        <p:nvPicPr>
          <p:cNvPr id="3" name="Gráfico 2" descr="Computador">
            <a:extLst>
              <a:ext uri="{FF2B5EF4-FFF2-40B4-BE49-F238E27FC236}">
                <a16:creationId xmlns:a16="http://schemas.microsoft.com/office/drawing/2014/main" id="{F015D907-5B3D-433D-B3C8-3595EF3E9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385" y="723668"/>
            <a:ext cx="914400" cy="91440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866371-7A39-4F48-8718-E60CEB93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61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62583E-245A-4BCB-BED3-70A516DF9476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5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Prazos</a:t>
            </a:r>
            <a:r>
              <a:rPr lang="en-US" sz="5400" b="1" spc="-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Imagem 2" descr="Uma imagem contendo interior, mesa, bolo&#10;&#10;Descrição gerada com muito alta confiança">
            <a:extLst>
              <a:ext uri="{FF2B5EF4-FFF2-40B4-BE49-F238E27FC236}">
                <a16:creationId xmlns:a16="http://schemas.microsoft.com/office/drawing/2014/main" id="{09A7FC8F-54B6-4214-B2AE-E315F7E4B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26557"/>
            <a:ext cx="5455917" cy="355998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8234F96-B113-4A16-94C7-B9A39BA3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372223"/>
            <a:ext cx="5455917" cy="1868652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AC2E29-794F-4CB2-9B27-DD458489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5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78FF451F-1E18-4B6B-9890-EF4A19A5CC1A}"/>
              </a:ext>
            </a:extLst>
          </p:cNvPr>
          <p:cNvSpPr/>
          <p:nvPr/>
        </p:nvSpPr>
        <p:spPr>
          <a:xfrm>
            <a:off x="405932" y="567980"/>
            <a:ext cx="1260000" cy="126000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08F77C3-08A8-4C35-874B-93ABF65264DB}"/>
              </a:ext>
            </a:extLst>
          </p:cNvPr>
          <p:cNvSpPr/>
          <p:nvPr/>
        </p:nvSpPr>
        <p:spPr>
          <a:xfrm>
            <a:off x="578732" y="7407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orda 10">
            <a:extLst>
              <a:ext uri="{FF2B5EF4-FFF2-40B4-BE49-F238E27FC236}">
                <a16:creationId xmlns:a16="http://schemas.microsoft.com/office/drawing/2014/main" id="{2FD69D31-9778-4030-80EA-CE10453B1759}"/>
              </a:ext>
            </a:extLst>
          </p:cNvPr>
          <p:cNvSpPr/>
          <p:nvPr/>
        </p:nvSpPr>
        <p:spPr>
          <a:xfrm rot="12340827">
            <a:off x="329118" y="297979"/>
            <a:ext cx="1800000" cy="1800000"/>
          </a:xfrm>
          <a:prstGeom prst="chord">
            <a:avLst>
              <a:gd name="adj1" fmla="val 2700000"/>
              <a:gd name="adj2" fmla="val 15840613"/>
            </a:avLst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3026321-8D74-48A8-86ED-91C287BE6385}"/>
              </a:ext>
            </a:extLst>
          </p:cNvPr>
          <p:cNvSpPr txBox="1"/>
          <p:nvPr/>
        </p:nvSpPr>
        <p:spPr>
          <a:xfrm>
            <a:off x="2316568" y="327047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Prazos</a:t>
            </a:r>
          </a:p>
        </p:txBody>
      </p:sp>
      <p:pic>
        <p:nvPicPr>
          <p:cNvPr id="4" name="Gráfico 3" descr="Calendário Diário">
            <a:extLst>
              <a:ext uri="{FF2B5EF4-FFF2-40B4-BE49-F238E27FC236}">
                <a16:creationId xmlns:a16="http://schemas.microsoft.com/office/drawing/2014/main" id="{8D0E6F1D-B122-4C7B-9EC1-1ED97FDC7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32" y="643769"/>
            <a:ext cx="914400" cy="914400"/>
          </a:xfrm>
          <a:prstGeom prst="rect">
            <a:avLst/>
          </a:prstGeom>
        </p:spPr>
      </p:pic>
      <p:sp>
        <p:nvSpPr>
          <p:cNvPr id="16" name="Seta: Divisa 15">
            <a:extLst>
              <a:ext uri="{FF2B5EF4-FFF2-40B4-BE49-F238E27FC236}">
                <a16:creationId xmlns:a16="http://schemas.microsoft.com/office/drawing/2014/main" id="{313A5C4B-A6D5-41CC-836D-2838E23CD964}"/>
              </a:ext>
            </a:extLst>
          </p:cNvPr>
          <p:cNvSpPr/>
          <p:nvPr/>
        </p:nvSpPr>
        <p:spPr>
          <a:xfrm rot="5400000">
            <a:off x="6075406" y="1603010"/>
            <a:ext cx="1146425" cy="584775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Seta: Divisa 17">
            <a:extLst>
              <a:ext uri="{FF2B5EF4-FFF2-40B4-BE49-F238E27FC236}">
                <a16:creationId xmlns:a16="http://schemas.microsoft.com/office/drawing/2014/main" id="{10DA5DFA-3169-4AB0-A2DC-10137A60E315}"/>
              </a:ext>
            </a:extLst>
          </p:cNvPr>
          <p:cNvSpPr/>
          <p:nvPr/>
        </p:nvSpPr>
        <p:spPr>
          <a:xfrm rot="5400000">
            <a:off x="6191416" y="2886041"/>
            <a:ext cx="914402" cy="584775"/>
          </a:xfrm>
          <a:prstGeom prst="chevron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Seta: Divisa 18">
            <a:extLst>
              <a:ext uri="{FF2B5EF4-FFF2-40B4-BE49-F238E27FC236}">
                <a16:creationId xmlns:a16="http://schemas.microsoft.com/office/drawing/2014/main" id="{A0891E6D-3008-4FED-84F5-42E6BC7F9DB4}"/>
              </a:ext>
            </a:extLst>
          </p:cNvPr>
          <p:cNvSpPr/>
          <p:nvPr/>
        </p:nvSpPr>
        <p:spPr>
          <a:xfrm rot="5400000">
            <a:off x="6108617" y="4070491"/>
            <a:ext cx="1080000" cy="584775"/>
          </a:xfrm>
          <a:prstGeom prst="chevron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Seta: Divisa 19">
            <a:extLst>
              <a:ext uri="{FF2B5EF4-FFF2-40B4-BE49-F238E27FC236}">
                <a16:creationId xmlns:a16="http://schemas.microsoft.com/office/drawing/2014/main" id="{61BA65A6-5331-4020-8D2A-6742FEACA550}"/>
              </a:ext>
            </a:extLst>
          </p:cNvPr>
          <p:cNvSpPr/>
          <p:nvPr/>
        </p:nvSpPr>
        <p:spPr>
          <a:xfrm rot="5400000">
            <a:off x="6108617" y="5349530"/>
            <a:ext cx="1080000" cy="584775"/>
          </a:xfrm>
          <a:prstGeom prst="chevron">
            <a:avLst/>
          </a:prstGeom>
          <a:solidFill>
            <a:srgbClr val="24B8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Círculo: Vazio 29">
            <a:extLst>
              <a:ext uri="{FF2B5EF4-FFF2-40B4-BE49-F238E27FC236}">
                <a16:creationId xmlns:a16="http://schemas.microsoft.com/office/drawing/2014/main" id="{C7D78E6F-32D8-4304-B1F5-55DB125D8878}"/>
              </a:ext>
            </a:extLst>
          </p:cNvPr>
          <p:cNvSpPr/>
          <p:nvPr/>
        </p:nvSpPr>
        <p:spPr>
          <a:xfrm>
            <a:off x="6534295" y="2535754"/>
            <a:ext cx="277792" cy="246206"/>
          </a:xfrm>
          <a:prstGeom prst="donu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B001C93C-927E-4C23-9080-9DF9DAB4C34D}"/>
              </a:ext>
            </a:extLst>
          </p:cNvPr>
          <p:cNvCxnSpPr>
            <a:cxnSpLocks/>
            <a:stCxn id="33" idx="6"/>
            <a:endCxn id="30" idx="2"/>
          </p:cNvCxnSpPr>
          <p:nvPr/>
        </p:nvCxnSpPr>
        <p:spPr>
          <a:xfrm>
            <a:off x="4669110" y="2647151"/>
            <a:ext cx="1865185" cy="1170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írculo: Vazio 32">
            <a:extLst>
              <a:ext uri="{FF2B5EF4-FFF2-40B4-BE49-F238E27FC236}">
                <a16:creationId xmlns:a16="http://schemas.microsoft.com/office/drawing/2014/main" id="{8EC4C7B1-04FD-4E0E-B43D-20DDB95E4979}"/>
              </a:ext>
            </a:extLst>
          </p:cNvPr>
          <p:cNvSpPr/>
          <p:nvPr/>
        </p:nvSpPr>
        <p:spPr>
          <a:xfrm>
            <a:off x="3754710" y="2189951"/>
            <a:ext cx="914400" cy="914400"/>
          </a:xfrm>
          <a:prstGeom prst="donu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4262D00-FCC8-4E33-A190-EF5EB0C39D30}"/>
              </a:ext>
            </a:extLst>
          </p:cNvPr>
          <p:cNvSpPr txBox="1"/>
          <p:nvPr/>
        </p:nvSpPr>
        <p:spPr>
          <a:xfrm>
            <a:off x="4762209" y="2122570"/>
            <a:ext cx="1395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accent2"/>
                </a:solidFill>
              </a:rPr>
              <a:t>Setembro/2019</a:t>
            </a:r>
            <a:br>
              <a:rPr lang="pt-BR" sz="1200" b="1" dirty="0">
                <a:solidFill>
                  <a:schemeClr val="accent2"/>
                </a:solidFill>
              </a:rPr>
            </a:br>
            <a:r>
              <a:rPr lang="pt-BR" sz="1200" b="1" dirty="0">
                <a:solidFill>
                  <a:schemeClr val="accent2"/>
                </a:solidFill>
              </a:rPr>
              <a:t> </a:t>
            </a:r>
            <a:r>
              <a:rPr lang="pt-BR" sz="1200" dirty="0">
                <a:solidFill>
                  <a:schemeClr val="accent2"/>
                </a:solidFill>
              </a:rPr>
              <a:t>Aceite da proposta</a:t>
            </a:r>
            <a:endParaRPr lang="pt-BR" sz="1200" b="1" dirty="0">
              <a:solidFill>
                <a:schemeClr val="accent2"/>
              </a:solidFill>
            </a:endParaRPr>
          </a:p>
        </p:txBody>
      </p:sp>
      <p:sp>
        <p:nvSpPr>
          <p:cNvPr id="37" name="Círculo: Vazio 36">
            <a:extLst>
              <a:ext uri="{FF2B5EF4-FFF2-40B4-BE49-F238E27FC236}">
                <a16:creationId xmlns:a16="http://schemas.microsoft.com/office/drawing/2014/main" id="{CD2ED308-DC43-4D4B-89F6-89FC6717BF99}"/>
              </a:ext>
            </a:extLst>
          </p:cNvPr>
          <p:cNvSpPr/>
          <p:nvPr/>
        </p:nvSpPr>
        <p:spPr>
          <a:xfrm>
            <a:off x="6528121" y="3710144"/>
            <a:ext cx="277792" cy="246206"/>
          </a:xfrm>
          <a:prstGeom prst="donu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38" name="Círculo: Vazio 37">
            <a:extLst>
              <a:ext uri="{FF2B5EF4-FFF2-40B4-BE49-F238E27FC236}">
                <a16:creationId xmlns:a16="http://schemas.microsoft.com/office/drawing/2014/main" id="{AE6E6DD3-026B-4C36-AF6E-823ACD4FEF18}"/>
              </a:ext>
            </a:extLst>
          </p:cNvPr>
          <p:cNvSpPr/>
          <p:nvPr/>
        </p:nvSpPr>
        <p:spPr>
          <a:xfrm>
            <a:off x="8761980" y="3376047"/>
            <a:ext cx="914400" cy="914400"/>
          </a:xfrm>
          <a:prstGeom prst="donut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FA56680E-E697-40EB-853B-7CF3E8E8869A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6805913" y="3833247"/>
            <a:ext cx="195606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5A44917-4D48-4B82-B962-AD8D570A5BFA}"/>
              </a:ext>
            </a:extLst>
          </p:cNvPr>
          <p:cNvSpPr txBox="1"/>
          <p:nvPr/>
        </p:nvSpPr>
        <p:spPr>
          <a:xfrm>
            <a:off x="6969832" y="3225208"/>
            <a:ext cx="181188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7030A0"/>
                </a:solidFill>
              </a:rPr>
              <a:t>Setembro/2019</a:t>
            </a:r>
            <a:br>
              <a:rPr lang="pt-BR" sz="1100" b="1" dirty="0">
                <a:solidFill>
                  <a:srgbClr val="7030A0"/>
                </a:solidFill>
              </a:rPr>
            </a:br>
            <a:r>
              <a:rPr lang="pt-BR" sz="1100" b="1" dirty="0">
                <a:solidFill>
                  <a:srgbClr val="7030A0"/>
                </a:solidFill>
              </a:rPr>
              <a:t>Entrega de Prototipo </a:t>
            </a:r>
          </a:p>
          <a:p>
            <a:pPr algn="ctr"/>
            <a:r>
              <a:rPr lang="pt-BR" sz="1100" b="1" dirty="0">
                <a:solidFill>
                  <a:srgbClr val="7030A0"/>
                </a:solidFill>
              </a:rPr>
              <a:t> e documentação</a:t>
            </a:r>
          </a:p>
        </p:txBody>
      </p:sp>
      <p:sp>
        <p:nvSpPr>
          <p:cNvPr id="45" name="Círculo: Vazio 44">
            <a:extLst>
              <a:ext uri="{FF2B5EF4-FFF2-40B4-BE49-F238E27FC236}">
                <a16:creationId xmlns:a16="http://schemas.microsoft.com/office/drawing/2014/main" id="{B79ABB73-887E-46CF-A638-7C43FAD0508D}"/>
              </a:ext>
            </a:extLst>
          </p:cNvPr>
          <p:cNvSpPr/>
          <p:nvPr/>
        </p:nvSpPr>
        <p:spPr>
          <a:xfrm>
            <a:off x="6474565" y="4909773"/>
            <a:ext cx="277792" cy="246206"/>
          </a:xfrm>
          <a:prstGeom prst="donu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D5DAB70C-1C6C-4C77-9488-5DF4FD00016B}"/>
              </a:ext>
            </a:extLst>
          </p:cNvPr>
          <p:cNvCxnSpPr>
            <a:cxnSpLocks/>
            <a:stCxn id="48" idx="6"/>
            <a:endCxn id="45" idx="2"/>
          </p:cNvCxnSpPr>
          <p:nvPr/>
        </p:nvCxnSpPr>
        <p:spPr>
          <a:xfrm>
            <a:off x="4620823" y="5029809"/>
            <a:ext cx="1853742" cy="306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50A377F-19F5-40FB-914F-10A4676DC9C7}"/>
              </a:ext>
            </a:extLst>
          </p:cNvPr>
          <p:cNvSpPr txBox="1"/>
          <p:nvPr/>
        </p:nvSpPr>
        <p:spPr>
          <a:xfrm>
            <a:off x="4722234" y="4531017"/>
            <a:ext cx="1361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rgbClr val="00B0F0"/>
                </a:solidFill>
              </a:rPr>
              <a:t>Outubro/2019</a:t>
            </a:r>
            <a:br>
              <a:rPr lang="pt-BR" sz="1200" b="1" dirty="0">
                <a:solidFill>
                  <a:srgbClr val="00B0F0"/>
                </a:solidFill>
              </a:rPr>
            </a:br>
            <a:r>
              <a:rPr lang="pt-BR" sz="1200" b="1" dirty="0">
                <a:solidFill>
                  <a:srgbClr val="00B0F0"/>
                </a:solidFill>
              </a:rPr>
              <a:t> </a:t>
            </a:r>
            <a:r>
              <a:rPr lang="pt-BR" sz="1200" dirty="0">
                <a:solidFill>
                  <a:srgbClr val="00B0F0"/>
                </a:solidFill>
              </a:rPr>
              <a:t>Entrega de ajustes</a:t>
            </a:r>
            <a:endParaRPr lang="pt-BR" sz="1200" b="1" dirty="0">
              <a:solidFill>
                <a:srgbClr val="00B0F0"/>
              </a:solidFill>
            </a:endParaRPr>
          </a:p>
        </p:txBody>
      </p:sp>
      <p:sp>
        <p:nvSpPr>
          <p:cNvPr id="48" name="Círculo: Vazio 47">
            <a:extLst>
              <a:ext uri="{FF2B5EF4-FFF2-40B4-BE49-F238E27FC236}">
                <a16:creationId xmlns:a16="http://schemas.microsoft.com/office/drawing/2014/main" id="{AA078B6A-DE39-47CD-AB4F-2AFE05E9F1C6}"/>
              </a:ext>
            </a:extLst>
          </p:cNvPr>
          <p:cNvSpPr/>
          <p:nvPr/>
        </p:nvSpPr>
        <p:spPr>
          <a:xfrm>
            <a:off x="3706423" y="4572609"/>
            <a:ext cx="914400" cy="914400"/>
          </a:xfrm>
          <a:prstGeom prst="donut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3" name="Espaço Reservado para Número de Slide 52">
            <a:extLst>
              <a:ext uri="{FF2B5EF4-FFF2-40B4-BE49-F238E27FC236}">
                <a16:creationId xmlns:a16="http://schemas.microsoft.com/office/drawing/2014/main" id="{0E59EF0D-9990-43B7-A4B3-478F8902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15</a:t>
            </a:fld>
            <a:endParaRPr lang="pt-BR"/>
          </a:p>
        </p:txBody>
      </p:sp>
      <p:pic>
        <p:nvPicPr>
          <p:cNvPr id="41" name="Graphic 40" descr="Head with Gears">
            <a:extLst>
              <a:ext uri="{FF2B5EF4-FFF2-40B4-BE49-F238E27FC236}">
                <a16:creationId xmlns:a16="http://schemas.microsoft.com/office/drawing/2014/main" id="{AABC73CE-0621-46A4-80B3-9E0A6BA4D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0818" y="2478857"/>
            <a:ext cx="360000" cy="360000"/>
          </a:xfrm>
          <a:prstGeom prst="rect">
            <a:avLst/>
          </a:prstGeom>
        </p:spPr>
      </p:pic>
      <p:pic>
        <p:nvPicPr>
          <p:cNvPr id="42" name="Graphic 41" descr="Computer">
            <a:extLst>
              <a:ext uri="{FF2B5EF4-FFF2-40B4-BE49-F238E27FC236}">
                <a16:creationId xmlns:a16="http://schemas.microsoft.com/office/drawing/2014/main" id="{EBFBC4A8-E1B5-41ED-8CA3-861FB9A5DD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49050" y="3642727"/>
            <a:ext cx="360000" cy="360000"/>
          </a:xfrm>
          <a:prstGeom prst="rect">
            <a:avLst/>
          </a:prstGeom>
        </p:spPr>
      </p:pic>
      <p:pic>
        <p:nvPicPr>
          <p:cNvPr id="49" name="Graphic 48" descr="Microscope">
            <a:extLst>
              <a:ext uri="{FF2B5EF4-FFF2-40B4-BE49-F238E27FC236}">
                <a16:creationId xmlns:a16="http://schemas.microsoft.com/office/drawing/2014/main" id="{45E8DE29-9A67-46B4-8B6C-4F310C61B3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3623" y="4813397"/>
            <a:ext cx="360000" cy="360000"/>
          </a:xfrm>
          <a:prstGeom prst="rect">
            <a:avLst/>
          </a:prstGeom>
        </p:spPr>
      </p:pic>
      <p:sp>
        <p:nvSpPr>
          <p:cNvPr id="34" name="Círculo: Vazio 36">
            <a:extLst>
              <a:ext uri="{FF2B5EF4-FFF2-40B4-BE49-F238E27FC236}">
                <a16:creationId xmlns:a16="http://schemas.microsoft.com/office/drawing/2014/main" id="{C935681F-82A5-4EB1-B002-859C6A12D2EB}"/>
              </a:ext>
            </a:extLst>
          </p:cNvPr>
          <p:cNvSpPr/>
          <p:nvPr/>
        </p:nvSpPr>
        <p:spPr>
          <a:xfrm>
            <a:off x="6528121" y="6219526"/>
            <a:ext cx="277792" cy="246206"/>
          </a:xfrm>
          <a:prstGeom prst="donut">
            <a:avLst/>
          </a:prstGeom>
          <a:solidFill>
            <a:srgbClr val="24B8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sp>
        <p:nvSpPr>
          <p:cNvPr id="35" name="Círculo: Vazio 37">
            <a:extLst>
              <a:ext uri="{FF2B5EF4-FFF2-40B4-BE49-F238E27FC236}">
                <a16:creationId xmlns:a16="http://schemas.microsoft.com/office/drawing/2014/main" id="{3E0BF5AA-801B-43BC-A118-A17BABBA1FCC}"/>
              </a:ext>
            </a:extLst>
          </p:cNvPr>
          <p:cNvSpPr/>
          <p:nvPr/>
        </p:nvSpPr>
        <p:spPr>
          <a:xfrm>
            <a:off x="8779398" y="5885429"/>
            <a:ext cx="914400" cy="914400"/>
          </a:xfrm>
          <a:prstGeom prst="donut">
            <a:avLst/>
          </a:prstGeom>
          <a:solidFill>
            <a:srgbClr val="24B860"/>
          </a:solidFill>
          <a:ln>
            <a:solidFill>
              <a:srgbClr val="24B86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7030A0"/>
              </a:solidFill>
            </a:endParaRPr>
          </a:p>
        </p:txBody>
      </p:sp>
      <p:cxnSp>
        <p:nvCxnSpPr>
          <p:cNvPr id="43" name="Conector reto 38">
            <a:extLst>
              <a:ext uri="{FF2B5EF4-FFF2-40B4-BE49-F238E27FC236}">
                <a16:creationId xmlns:a16="http://schemas.microsoft.com/office/drawing/2014/main" id="{3E8C1467-9563-44A5-8C30-B41050F48009}"/>
              </a:ext>
            </a:extLst>
          </p:cNvPr>
          <p:cNvCxnSpPr>
            <a:stCxn id="34" idx="6"/>
            <a:endCxn id="35" idx="2"/>
          </p:cNvCxnSpPr>
          <p:nvPr/>
        </p:nvCxnSpPr>
        <p:spPr>
          <a:xfrm>
            <a:off x="6805913" y="6342629"/>
            <a:ext cx="1973485" cy="0"/>
          </a:xfrm>
          <a:prstGeom prst="line">
            <a:avLst/>
          </a:prstGeom>
          <a:ln w="38100">
            <a:solidFill>
              <a:srgbClr val="24B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39">
            <a:extLst>
              <a:ext uri="{FF2B5EF4-FFF2-40B4-BE49-F238E27FC236}">
                <a16:creationId xmlns:a16="http://schemas.microsoft.com/office/drawing/2014/main" id="{FF44906F-B051-4AB5-B816-21C4AEF28134}"/>
              </a:ext>
            </a:extLst>
          </p:cNvPr>
          <p:cNvSpPr txBox="1"/>
          <p:nvPr/>
        </p:nvSpPr>
        <p:spPr>
          <a:xfrm>
            <a:off x="6969832" y="5734590"/>
            <a:ext cx="1811888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0B050"/>
                </a:solidFill>
              </a:rPr>
              <a:t>Novembro/2019</a:t>
            </a:r>
            <a:br>
              <a:rPr lang="pt-BR" sz="1100" b="1" dirty="0">
                <a:solidFill>
                  <a:srgbClr val="00B050"/>
                </a:solidFill>
              </a:rPr>
            </a:br>
            <a:r>
              <a:rPr lang="pt-BR" sz="1100" b="1" dirty="0">
                <a:solidFill>
                  <a:srgbClr val="00B050"/>
                </a:solidFill>
              </a:rPr>
              <a:t>Acompanhamento Produção</a:t>
            </a:r>
          </a:p>
        </p:txBody>
      </p:sp>
      <p:pic>
        <p:nvPicPr>
          <p:cNvPr id="50" name="Graphic 49" descr="Computer">
            <a:extLst>
              <a:ext uri="{FF2B5EF4-FFF2-40B4-BE49-F238E27FC236}">
                <a16:creationId xmlns:a16="http://schemas.microsoft.com/office/drawing/2014/main" id="{7DD7B44E-08B0-4A2D-83E2-BEB989EC45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49050" y="615210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3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62583E-245A-4BCB-BED3-70A516DF9476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5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Proposta</a:t>
            </a:r>
            <a:r>
              <a:rPr lang="en-US" sz="5400" b="1" spc="-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Comercial</a:t>
            </a:r>
            <a:r>
              <a:rPr lang="en-US" sz="5400" b="1" spc="-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749A6F-41D6-498D-A301-6B4FD1E1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8234F96-B113-4A16-94C7-B9A39BA3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372223"/>
            <a:ext cx="5455917" cy="1868652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887B92-7C1D-4D44-AC27-9649D815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940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F5F031-B69C-487B-827A-420A44AD4A2F}"/>
              </a:ext>
            </a:extLst>
          </p:cNvPr>
          <p:cNvSpPr txBox="1"/>
          <p:nvPr/>
        </p:nvSpPr>
        <p:spPr>
          <a:xfrm>
            <a:off x="2602992" y="516194"/>
            <a:ext cx="3493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Proposta Comercial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959DBD-2EF2-4E3F-8E32-E996C515FC19}"/>
              </a:ext>
            </a:extLst>
          </p:cNvPr>
          <p:cNvSpPr txBox="1"/>
          <p:nvPr/>
        </p:nvSpPr>
        <p:spPr>
          <a:xfrm>
            <a:off x="733424" y="1800224"/>
            <a:ext cx="10696576" cy="477053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85725" algn="just"/>
            <a:endParaRPr lang="pt-BR" sz="1600" kern="0" dirty="0"/>
          </a:p>
          <a:p>
            <a:pPr marL="85725" algn="just"/>
            <a:r>
              <a:rPr lang="pt-BR" sz="1600" kern="0" dirty="0"/>
              <a:t>Para a formulação desta proposta comercial, salientamos, inicialmente que levamos em consideração a grata satisfação de estarem nos incluindo neste processo de concorrência para contratação.</a:t>
            </a:r>
          </a:p>
          <a:p>
            <a:pPr marL="85725" algn="just"/>
            <a:r>
              <a:rPr lang="pt-BR" sz="1600" kern="0" dirty="0"/>
              <a:t>Para a execução dos serviços apresentados nesta proposta e considerando a categoria do profissional alocado para a este projeto, bem como os ganhos que a conclusão deste projeto resultará.</a:t>
            </a:r>
          </a:p>
          <a:p>
            <a:pPr marL="85725" algn="just"/>
            <a:r>
              <a:rPr lang="pt-BR" sz="1600" kern="0" dirty="0"/>
              <a:t>Estimamos nossos honorários em </a:t>
            </a:r>
            <a:r>
              <a:rPr lang="pt-BR" sz="1600" b="1" kern="0" dirty="0"/>
              <a:t>R$ 13.600,00 (referentes a 136 horas)</a:t>
            </a:r>
            <a:r>
              <a:rPr lang="pt-BR" sz="1600" kern="0" dirty="0"/>
              <a:t>. O faturamento será realizado em etapas, sendo a primeira após a entrega do primeiro protótipo (33,33%), a segunda na entrega dos acertos para nova homologação (33,33%) e o restante na finalização do projeto (33,33%).</a:t>
            </a:r>
          </a:p>
          <a:p>
            <a:pPr marL="85725" algn="just"/>
            <a:endParaRPr lang="pt-BR" sz="1600" kern="0" dirty="0"/>
          </a:p>
          <a:p>
            <a:pPr marL="85725" algn="just"/>
            <a:endParaRPr lang="pt-BR" sz="1600" kern="0" dirty="0"/>
          </a:p>
          <a:p>
            <a:pPr marL="85725" algn="just"/>
            <a:endParaRPr lang="pt-BR" sz="1600" kern="0" dirty="0"/>
          </a:p>
          <a:p>
            <a:pPr marL="85725" algn="just"/>
            <a:endParaRPr lang="pt-BR" sz="1600" kern="0" dirty="0"/>
          </a:p>
          <a:p>
            <a:pPr marL="85725" algn="just"/>
            <a:endParaRPr lang="pt-BR" sz="1600" kern="0" dirty="0"/>
          </a:p>
          <a:p>
            <a:pPr marL="85725" algn="just"/>
            <a:endParaRPr lang="pt-BR" sz="1600" kern="0" dirty="0"/>
          </a:p>
          <a:p>
            <a:pPr marL="85725" algn="just"/>
            <a:r>
              <a:rPr lang="pt-BR" sz="1600" b="1" kern="0" dirty="0"/>
              <a:t>           Aceitação do contratante:</a:t>
            </a:r>
          </a:p>
          <a:p>
            <a:pPr marL="85725" algn="just"/>
            <a:endParaRPr lang="pt-BR" sz="1600" kern="0" dirty="0"/>
          </a:p>
          <a:p>
            <a:pPr marL="85725" algn="just"/>
            <a:endParaRPr lang="pt-BR" sz="1600" kern="0" dirty="0"/>
          </a:p>
          <a:p>
            <a:pPr marL="85725" algn="just"/>
            <a:endParaRPr lang="pt-BR" sz="1600" kern="0" dirty="0"/>
          </a:p>
          <a:p>
            <a:pPr marL="85725" algn="just"/>
            <a:endParaRPr lang="pt-BR" sz="1600" kern="0" dirty="0"/>
          </a:p>
          <a:p>
            <a:pPr marL="85725" algn="just"/>
            <a:endParaRPr lang="pt-BR" sz="1600" kern="0" dirty="0"/>
          </a:p>
          <a:p>
            <a:pPr marL="85725" algn="just"/>
            <a:r>
              <a:rPr lang="pt-BR" sz="1600" kern="0" dirty="0"/>
              <a:t>_________________________________________</a:t>
            </a:r>
            <a:br>
              <a:rPr lang="pt-BR" sz="1600" kern="0" dirty="0"/>
            </a:br>
            <a:r>
              <a:rPr lang="pt-BR" sz="1600" kern="0" dirty="0"/>
              <a:t>           </a:t>
            </a:r>
            <a:r>
              <a:rPr lang="pt-BR" sz="1600" b="1" kern="0" dirty="0"/>
              <a:t>Engepack Embalagens São Paulo S/A</a:t>
            </a:r>
          </a:p>
          <a:p>
            <a:pPr marL="85725" algn="just"/>
            <a:r>
              <a:rPr lang="pt-BR" sz="1600" kern="0" dirty="0"/>
              <a:t>           Nome:	</a:t>
            </a:r>
          </a:p>
          <a:p>
            <a:pPr marL="85725" algn="just"/>
            <a:endParaRPr lang="pt-BR" sz="1600" kern="0" dirty="0"/>
          </a:p>
          <a:p>
            <a:pPr marL="85725" algn="just"/>
            <a:endParaRPr lang="pt-BR" sz="1600" kern="0" dirty="0"/>
          </a:p>
          <a:p>
            <a:pPr marL="85725" algn="just"/>
            <a:endParaRPr lang="pt-BR" sz="1600" kern="0" dirty="0"/>
          </a:p>
          <a:p>
            <a:pPr marL="85725" algn="just"/>
            <a:endParaRPr lang="pt-BR" kern="0" dirty="0"/>
          </a:p>
          <a:p>
            <a:pPr marL="85725" algn="just"/>
            <a:endParaRPr lang="pt-BR" sz="1600" kern="0" dirty="0"/>
          </a:p>
          <a:p>
            <a:pPr marL="85725" algn="just"/>
            <a:r>
              <a:rPr lang="pt-BR" sz="1600" dirty="0"/>
              <a:t> 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28E0B68-429D-49B7-A004-2B21543E99F9}"/>
              </a:ext>
            </a:extLst>
          </p:cNvPr>
          <p:cNvSpPr/>
          <p:nvPr/>
        </p:nvSpPr>
        <p:spPr>
          <a:xfrm>
            <a:off x="405932" y="567980"/>
            <a:ext cx="1260000" cy="126000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D27F189-00A0-4FEA-8837-E660F107CC8C}"/>
              </a:ext>
            </a:extLst>
          </p:cNvPr>
          <p:cNvSpPr/>
          <p:nvPr/>
        </p:nvSpPr>
        <p:spPr>
          <a:xfrm>
            <a:off x="578732" y="7407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orda 21">
            <a:extLst>
              <a:ext uri="{FF2B5EF4-FFF2-40B4-BE49-F238E27FC236}">
                <a16:creationId xmlns:a16="http://schemas.microsoft.com/office/drawing/2014/main" id="{45CC657A-11B3-48C1-82CE-0B55E5AA238D}"/>
              </a:ext>
            </a:extLst>
          </p:cNvPr>
          <p:cNvSpPr/>
          <p:nvPr/>
        </p:nvSpPr>
        <p:spPr>
          <a:xfrm rot="12340827">
            <a:off x="329118" y="297979"/>
            <a:ext cx="1800000" cy="1800000"/>
          </a:xfrm>
          <a:prstGeom prst="chord">
            <a:avLst>
              <a:gd name="adj1" fmla="val 2700000"/>
              <a:gd name="adj2" fmla="val 1584061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Moedas">
            <a:extLst>
              <a:ext uri="{FF2B5EF4-FFF2-40B4-BE49-F238E27FC236}">
                <a16:creationId xmlns:a16="http://schemas.microsoft.com/office/drawing/2014/main" id="{0B321030-621E-49EB-A727-2EEDF87AA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32" y="644928"/>
            <a:ext cx="914400" cy="914400"/>
          </a:xfrm>
          <a:prstGeom prst="rect">
            <a:avLst/>
          </a:prstGeom>
        </p:spPr>
      </p:pic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398425D9-EB4A-459C-8DFC-DE059DAE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81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62583E-245A-4BCB-BED3-70A516DF9476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5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Nossas</a:t>
            </a:r>
            <a:r>
              <a:rPr lang="en-US" sz="5400" b="1" spc="-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400" b="1" spc="-5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experiências</a:t>
            </a:r>
            <a:r>
              <a:rPr lang="en-US" sz="5400" b="1" spc="-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e </a:t>
            </a:r>
            <a:r>
              <a:rPr lang="en-US" sz="5400" b="1" spc="-5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qualificações</a:t>
            </a:r>
            <a:endParaRPr lang="en-US" sz="5400" b="1" spc="-5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Imagem 2" descr="Uma imagem contendo interior, mesa, parede&#10;&#10;Descrição gerada com alta confiança">
            <a:extLst>
              <a:ext uri="{FF2B5EF4-FFF2-40B4-BE49-F238E27FC236}">
                <a16:creationId xmlns:a16="http://schemas.microsoft.com/office/drawing/2014/main" id="{107510DE-BEC5-4FDB-A5B9-AA16C607C7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" b="14467"/>
          <a:stretch/>
        </p:blipFill>
        <p:spPr>
          <a:xfrm>
            <a:off x="320040" y="576980"/>
            <a:ext cx="5455917" cy="345913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8234F96-B113-4A16-94C7-B9A39BA3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372223"/>
            <a:ext cx="5455917" cy="1868652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136049-81F5-4610-BB94-86576F8C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673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F5F031-B69C-487B-827A-420A44AD4A2F}"/>
              </a:ext>
            </a:extLst>
          </p:cNvPr>
          <p:cNvSpPr txBox="1"/>
          <p:nvPr/>
        </p:nvSpPr>
        <p:spPr>
          <a:xfrm>
            <a:off x="2602992" y="516194"/>
            <a:ext cx="3519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FLAVIO KUSSUNOKI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28E0B68-429D-49B7-A004-2B21543E99F9}"/>
              </a:ext>
            </a:extLst>
          </p:cNvPr>
          <p:cNvSpPr/>
          <p:nvPr/>
        </p:nvSpPr>
        <p:spPr>
          <a:xfrm>
            <a:off x="405932" y="567980"/>
            <a:ext cx="1260000" cy="126000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D27F189-00A0-4FEA-8837-E660F107CC8C}"/>
              </a:ext>
            </a:extLst>
          </p:cNvPr>
          <p:cNvSpPr/>
          <p:nvPr/>
        </p:nvSpPr>
        <p:spPr>
          <a:xfrm>
            <a:off x="578732" y="7407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orda 21">
            <a:extLst>
              <a:ext uri="{FF2B5EF4-FFF2-40B4-BE49-F238E27FC236}">
                <a16:creationId xmlns:a16="http://schemas.microsoft.com/office/drawing/2014/main" id="{45CC657A-11B3-48C1-82CE-0B55E5AA238D}"/>
              </a:ext>
            </a:extLst>
          </p:cNvPr>
          <p:cNvSpPr/>
          <p:nvPr/>
        </p:nvSpPr>
        <p:spPr>
          <a:xfrm rot="12340827">
            <a:off x="329118" y="297979"/>
            <a:ext cx="1800000" cy="1800000"/>
          </a:xfrm>
          <a:prstGeom prst="chord">
            <a:avLst>
              <a:gd name="adj1" fmla="val 2700000"/>
              <a:gd name="adj2" fmla="val 1584061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Uma imagem contendo pessoa, parede, interior, gravata&#10;&#10;Descrição gerada com muito alta confiança">
            <a:extLst>
              <a:ext uri="{FF2B5EF4-FFF2-40B4-BE49-F238E27FC236}">
                <a16:creationId xmlns:a16="http://schemas.microsoft.com/office/drawing/2014/main" id="{E67CD795-9173-4CF4-8A6B-FC392039F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06" t="8284" r="11506" b="10363"/>
          <a:stretch/>
        </p:blipFill>
        <p:spPr>
          <a:xfrm>
            <a:off x="983513" y="516194"/>
            <a:ext cx="1022068" cy="144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30">
            <a:extLst>
              <a:ext uri="{FF2B5EF4-FFF2-40B4-BE49-F238E27FC236}">
                <a16:creationId xmlns:a16="http://schemas.microsoft.com/office/drawing/2014/main" id="{EEB3D83C-6A71-4DB5-9E8B-4912E214CC5D}"/>
              </a:ext>
            </a:extLst>
          </p:cNvPr>
          <p:cNvSpPr txBox="1"/>
          <p:nvPr/>
        </p:nvSpPr>
        <p:spPr>
          <a:xfrm>
            <a:off x="2645415" y="1100969"/>
            <a:ext cx="1043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19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Franklin Gothic Heavy" charset="0"/>
                <a:cs typeface="Franklin Gothic Heavy" charset="0"/>
              </a:rPr>
              <a:t>Especialista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Franklin Gothic Heavy" charset="0"/>
                <a:cs typeface="Franklin Gothic Heavy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Franklin Gothic Heavy" charset="0"/>
                <a:cs typeface="Franklin Gothic Heavy" charset="0"/>
              </a:rPr>
              <a:t>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Franklin Gothic Heavy" charset="0"/>
                <a:cs typeface="Franklin Gothic Heavy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Franklin Gothic Heavy" charset="0"/>
                <a:cs typeface="Franklin Gothic Heavy" charset="0"/>
              </a:rPr>
              <a:t>Controladoria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Franklin Gothic Heavy" charset="0"/>
                <a:cs typeface="Franklin Gothic Heavy" charset="0"/>
              </a:rPr>
              <a:t> 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Franklin Gothic Heavy" charset="0"/>
                <a:cs typeface="Franklin Gothic Heavy" charset="0"/>
              </a:rPr>
              <a:t>Finan</a:t>
            </a:r>
            <a:r>
              <a:rPr lang="en-US" sz="2000" dirty="0" err="1">
                <a:solidFill>
                  <a:srgbClr val="000000"/>
                </a:solidFill>
                <a:latin typeface="Franklin Gothic Book"/>
                <a:ea typeface="Franklin Gothic Heavy" charset="0"/>
                <a:cs typeface="Franklin Gothic Heavy" charset="0"/>
              </a:rPr>
              <a:t>ças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Franklin Gothic Heavy" charset="0"/>
              <a:cs typeface="Franklin Gothic Heavy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EB899CE4-CC62-4B33-8974-B6223CBBB594}"/>
              </a:ext>
            </a:extLst>
          </p:cNvPr>
          <p:cNvSpPr txBox="1"/>
          <p:nvPr/>
        </p:nvSpPr>
        <p:spPr>
          <a:xfrm>
            <a:off x="4624674" y="264781"/>
            <a:ext cx="72486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719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Franklin Gothic Heavy" charset="0"/>
                <a:cs typeface="Franklin Gothic Heavy" charset="0"/>
              </a:rPr>
              <a:t>Português (Nativo)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Medium"/>
                <a:ea typeface="Franklin Gothic Heavy" charset="0"/>
                <a:cs typeface="Franklin Gothic Heavy" charset="0"/>
              </a:rPr>
              <a:t>•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"/>
                <a:ea typeface="Franklin Gothic Heavy" charset="0"/>
                <a:cs typeface="Franklin Gothic Heavy" charset="0"/>
              </a:rPr>
              <a:t> Inglês (Avançado)</a:t>
            </a:r>
          </a:p>
        </p:txBody>
      </p:sp>
      <p:sp>
        <p:nvSpPr>
          <p:cNvPr id="14" name="TextBox 35">
            <a:extLst>
              <a:ext uri="{FF2B5EF4-FFF2-40B4-BE49-F238E27FC236}">
                <a16:creationId xmlns:a16="http://schemas.microsoft.com/office/drawing/2014/main" id="{606B18EF-B27D-4C36-B52A-CAD4261056CD}"/>
              </a:ext>
            </a:extLst>
          </p:cNvPr>
          <p:cNvSpPr txBox="1"/>
          <p:nvPr/>
        </p:nvSpPr>
        <p:spPr>
          <a:xfrm>
            <a:off x="9107125" y="613719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719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Arial Black" charset="0"/>
                <a:cs typeface="Arial Black" charset="0"/>
              </a:rPr>
              <a:t>flavio@fkis.com.br</a:t>
            </a:r>
          </a:p>
          <a:p>
            <a:pPr marL="0" marR="0" lvl="0" indent="0" algn="r" defTabSz="719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Arial Black" charset="0"/>
                <a:cs typeface="Arial Black" charset="0"/>
              </a:rPr>
              <a:t>+55 </a:t>
            </a:r>
            <a:r>
              <a:rPr lang="pt-BR" sz="1400" dirty="0">
                <a:solidFill>
                  <a:srgbClr val="000000"/>
                </a:solidFill>
                <a:latin typeface="Franklin Gothic Book"/>
                <a:ea typeface="Arial Black" charset="0"/>
                <a:cs typeface="Arial Black" charset="0"/>
              </a:rPr>
              <a:t>47 9.9230-5495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Arial Black" charset="0"/>
              <a:cs typeface="Arial Black" charset="0"/>
            </a:endParaRPr>
          </a:p>
          <a:p>
            <a:pPr marL="0" marR="0" lvl="0" indent="0" algn="r" defTabSz="719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Arial Black" charset="0"/>
              <a:cs typeface="Arial Black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BADB2D7-1611-4D5A-94F2-7548C0274D47}"/>
              </a:ext>
            </a:extLst>
          </p:cNvPr>
          <p:cNvSpPr txBox="1"/>
          <p:nvPr/>
        </p:nvSpPr>
        <p:spPr>
          <a:xfrm>
            <a:off x="405931" y="2268636"/>
            <a:ext cx="34368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b="1" dirty="0"/>
              <a:t>	Expertise:</a:t>
            </a:r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Custos industriais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Planejamento e controle de Produções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Controladoria e Finanças</a:t>
            </a:r>
          </a:p>
          <a:p>
            <a:endParaRPr lang="pt-BR" sz="1400" b="1" dirty="0"/>
          </a:p>
        </p:txBody>
      </p:sp>
      <p:pic>
        <p:nvPicPr>
          <p:cNvPr id="39" name="Gráfico 38" descr="Crachá de Funcionário">
            <a:extLst>
              <a:ext uri="{FF2B5EF4-FFF2-40B4-BE49-F238E27FC236}">
                <a16:creationId xmlns:a16="http://schemas.microsoft.com/office/drawing/2014/main" id="{A0C9D030-374B-457B-B7B3-7E5F2BBD1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513" y="2268636"/>
            <a:ext cx="360000" cy="360000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500CE846-8E3F-44FE-934D-D178B7772F8C}"/>
              </a:ext>
            </a:extLst>
          </p:cNvPr>
          <p:cNvSpPr txBox="1"/>
          <p:nvPr/>
        </p:nvSpPr>
        <p:spPr>
          <a:xfrm>
            <a:off x="3996013" y="2271775"/>
            <a:ext cx="3747451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b="1" dirty="0"/>
              <a:t>	Experiência Profissional:</a:t>
            </a:r>
          </a:p>
          <a:p>
            <a:endParaRPr lang="pt-B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FKIS Consultoria Ltda:           2015 – presente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TOTVS S/A:                               2011 –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Unimil</a:t>
            </a:r>
            <a:r>
              <a:rPr lang="pt-BR" sz="1400" dirty="0"/>
              <a:t> Ind. Com. Ltda:           2009 – 2011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Cerâmica </a:t>
            </a:r>
            <a:r>
              <a:rPr lang="pt-BR" sz="1400" dirty="0" err="1"/>
              <a:t>Villagres</a:t>
            </a:r>
            <a:r>
              <a:rPr lang="pt-BR" sz="1400" dirty="0"/>
              <a:t> / </a:t>
            </a:r>
            <a:r>
              <a:rPr lang="pt-BR" sz="1400" dirty="0" err="1"/>
              <a:t>Lineart</a:t>
            </a:r>
            <a:r>
              <a:rPr lang="pt-BR" sz="1400" dirty="0"/>
              <a:t>: 2003 –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err="1"/>
              <a:t>Suplast</a:t>
            </a:r>
            <a:r>
              <a:rPr lang="pt-BR" sz="1400" dirty="0"/>
              <a:t> Ltda:                             2001 – 2003</a:t>
            </a:r>
          </a:p>
          <a:p>
            <a:endParaRPr lang="pt-BR" sz="14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9FFB2A9-D210-4C19-9BE9-A3597D57B87D}"/>
              </a:ext>
            </a:extLst>
          </p:cNvPr>
          <p:cNvSpPr txBox="1"/>
          <p:nvPr/>
        </p:nvSpPr>
        <p:spPr>
          <a:xfrm>
            <a:off x="405930" y="4242642"/>
            <a:ext cx="7337534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b="1" dirty="0"/>
              <a:t>	Formação:</a:t>
            </a:r>
          </a:p>
          <a:p>
            <a:endParaRPr lang="pt-BR" sz="1400" b="1" dirty="0"/>
          </a:p>
          <a:p>
            <a:endParaRPr lang="pt-B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Tecnologia da Informação (em andamento) – </a:t>
            </a:r>
            <a:r>
              <a:rPr lang="pt-BR" sz="1400" dirty="0" err="1"/>
              <a:t>Uninter</a:t>
            </a:r>
            <a:r>
              <a:rPr lang="pt-BR" sz="1400" dirty="0"/>
              <a:t> Santa Catarina – Joinville / 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Administração de Empresas (2005) – Universidade Metodista de Piracicaba – Piracicaba/ SP</a:t>
            </a:r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endParaRPr lang="pt-BR" sz="1400" b="1" dirty="0"/>
          </a:p>
          <a:p>
            <a:r>
              <a:rPr lang="pt-BR" sz="1400" dirty="0"/>
              <a:t> </a:t>
            </a:r>
          </a:p>
          <a:p>
            <a:endParaRPr lang="pt-BR" sz="1400" dirty="0"/>
          </a:p>
        </p:txBody>
      </p:sp>
      <p:pic>
        <p:nvPicPr>
          <p:cNvPr id="45" name="Gráfico 44" descr="Livros">
            <a:extLst>
              <a:ext uri="{FF2B5EF4-FFF2-40B4-BE49-F238E27FC236}">
                <a16:creationId xmlns:a16="http://schemas.microsoft.com/office/drawing/2014/main" id="{4C1A5B0A-649E-4A56-9DB9-1838DC27E5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513" y="4242642"/>
            <a:ext cx="360000" cy="360000"/>
          </a:xfrm>
          <a:prstGeom prst="rect">
            <a:avLst/>
          </a:prstGeom>
        </p:spPr>
      </p:pic>
      <p:pic>
        <p:nvPicPr>
          <p:cNvPr id="48" name="Gráfico 47" descr="Gráfico de barras">
            <a:extLst>
              <a:ext uri="{FF2B5EF4-FFF2-40B4-BE49-F238E27FC236}">
                <a16:creationId xmlns:a16="http://schemas.microsoft.com/office/drawing/2014/main" id="{3250913F-DCC1-4D05-89C5-755066ACE7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7484" y="2243393"/>
            <a:ext cx="360000" cy="360000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012FADB6-4FC4-4F13-9056-CC04F05BBD72}"/>
              </a:ext>
            </a:extLst>
          </p:cNvPr>
          <p:cNvSpPr txBox="1"/>
          <p:nvPr/>
        </p:nvSpPr>
        <p:spPr>
          <a:xfrm>
            <a:off x="7928793" y="2273535"/>
            <a:ext cx="4108878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b="1" dirty="0"/>
              <a:t>	Descritivo:</a:t>
            </a:r>
          </a:p>
          <a:p>
            <a:endParaRPr lang="pt-BR" sz="1400" b="1" dirty="0"/>
          </a:p>
          <a:p>
            <a:r>
              <a:rPr lang="pt-BR" sz="1400" dirty="0"/>
              <a:t>Profissional com mais de quinze anos de experiência</a:t>
            </a:r>
            <a:br>
              <a:rPr lang="pt-BR" sz="1400" dirty="0"/>
            </a:br>
            <a:r>
              <a:rPr lang="pt-BR" sz="1400" dirty="0"/>
              <a:t>na área de controladoria e finanças.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Participou nos últimos dez anos de processos de </a:t>
            </a:r>
            <a:br>
              <a:rPr lang="pt-BR" sz="1400" dirty="0"/>
            </a:br>
            <a:r>
              <a:rPr lang="pt-BR" sz="1400" dirty="0"/>
              <a:t>implantação de ERP e modelagem de processos de</a:t>
            </a:r>
            <a:br>
              <a:rPr lang="pt-BR" sz="1400" dirty="0"/>
            </a:br>
            <a:r>
              <a:rPr lang="pt-BR" sz="1400" dirty="0"/>
              <a:t>negócio em empresas dos mais variados ramos.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Experiência em indústrias de construção civil, têxtil,</a:t>
            </a:r>
            <a:br>
              <a:rPr lang="pt-BR" sz="1400" dirty="0"/>
            </a:br>
            <a:r>
              <a:rPr lang="pt-BR" sz="1400" dirty="0"/>
              <a:t>alimentícia, metalúrgica e varejista .</a:t>
            </a:r>
          </a:p>
          <a:p>
            <a:endParaRPr lang="pt-BR" sz="1400" dirty="0"/>
          </a:p>
          <a:p>
            <a:r>
              <a:rPr lang="pt-BR" sz="1400" dirty="0"/>
              <a:t>Possui experiência comprovada na implantação de </a:t>
            </a:r>
            <a:br>
              <a:rPr lang="pt-BR" sz="1400" dirty="0"/>
            </a:br>
            <a:r>
              <a:rPr lang="pt-BR" sz="1400" dirty="0"/>
              <a:t>departamentos de custos e controladoria em indústria</a:t>
            </a:r>
            <a:br>
              <a:rPr lang="pt-BR" sz="1400" dirty="0"/>
            </a:br>
            <a:r>
              <a:rPr lang="pt-BR" sz="1400" dirty="0"/>
              <a:t>cerâmica e metalúrgica.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Profissional com perfil analítico, organizado e focado em</a:t>
            </a:r>
            <a:br>
              <a:rPr lang="pt-BR" sz="1400" dirty="0"/>
            </a:br>
            <a:r>
              <a:rPr lang="pt-BR" sz="1400" dirty="0"/>
              <a:t>resultados. Bom relacionamento interpessoal e alta</a:t>
            </a:r>
            <a:br>
              <a:rPr lang="pt-BR" sz="1400" dirty="0"/>
            </a:br>
            <a:r>
              <a:rPr lang="pt-BR" sz="1400" dirty="0"/>
              <a:t>qualificação técnica completam o perfil.</a:t>
            </a:r>
          </a:p>
        </p:txBody>
      </p:sp>
      <p:pic>
        <p:nvPicPr>
          <p:cNvPr id="51" name="Gráfico 50" descr="Olho">
            <a:extLst>
              <a:ext uri="{FF2B5EF4-FFF2-40B4-BE49-F238E27FC236}">
                <a16:creationId xmlns:a16="http://schemas.microsoft.com/office/drawing/2014/main" id="{7239F4E9-06C7-40A8-9D8E-0107D593F6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49009" y="2268636"/>
            <a:ext cx="360000" cy="360000"/>
          </a:xfrm>
          <a:prstGeom prst="rect">
            <a:avLst/>
          </a:prstGeom>
        </p:spPr>
      </p:pic>
      <p:sp>
        <p:nvSpPr>
          <p:cNvPr id="52" name="Espaço Reservado para Número de Slide 51">
            <a:extLst>
              <a:ext uri="{FF2B5EF4-FFF2-40B4-BE49-F238E27FC236}">
                <a16:creationId xmlns:a16="http://schemas.microsoft.com/office/drawing/2014/main" id="{C652B64B-8570-4108-8ECF-DB6F75E3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0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712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DD9D88-B6B3-4EFF-91E6-C4244AFEE313}"/>
              </a:ext>
            </a:extLst>
          </p:cNvPr>
          <p:cNvSpPr txBox="1"/>
          <p:nvPr/>
        </p:nvSpPr>
        <p:spPr>
          <a:xfrm>
            <a:off x="8222550" y="1122363"/>
            <a:ext cx="330813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Índice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5D3E06A0-1613-4587-B7A5-1357F4477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87749"/>
              </p:ext>
            </p:extLst>
          </p:nvPr>
        </p:nvGraphicFramePr>
        <p:xfrm>
          <a:off x="643467" y="1272975"/>
          <a:ext cx="6274297" cy="4312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928">
                  <a:extLst>
                    <a:ext uri="{9D8B030D-6E8A-4147-A177-3AD203B41FA5}">
                      <a16:colId xmlns:a16="http://schemas.microsoft.com/office/drawing/2014/main" val="825823545"/>
                    </a:ext>
                  </a:extLst>
                </a:gridCol>
                <a:gridCol w="1072369">
                  <a:extLst>
                    <a:ext uri="{9D8B030D-6E8A-4147-A177-3AD203B41FA5}">
                      <a16:colId xmlns:a16="http://schemas.microsoft.com/office/drawing/2014/main" val="1702914693"/>
                    </a:ext>
                  </a:extLst>
                </a:gridCol>
              </a:tblGrid>
              <a:tr h="496676">
                <a:tc>
                  <a:txBody>
                    <a:bodyPr/>
                    <a:lstStyle/>
                    <a:p>
                      <a:r>
                        <a:rPr lang="pt-BR" sz="2200" b="0" dirty="0">
                          <a:solidFill>
                            <a:schemeClr val="tx1"/>
                          </a:solidFill>
                        </a:rPr>
                        <a:t>Quem somos ...........................................4                                                  </a:t>
                      </a:r>
                    </a:p>
                  </a:txBody>
                  <a:tcPr marL="112881" marR="112881" marT="56440" marB="5644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200" b="0">
                        <a:solidFill>
                          <a:schemeClr val="tx1"/>
                        </a:solidFill>
                      </a:endParaRPr>
                    </a:p>
                  </a:txBody>
                  <a:tcPr marL="112881" marR="112881" marT="56440" marB="56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903435"/>
                  </a:ext>
                </a:extLst>
              </a:tr>
              <a:tr h="835319">
                <a:tc>
                  <a:txBody>
                    <a:bodyPr/>
                    <a:lstStyle/>
                    <a:p>
                      <a:r>
                        <a:rPr lang="pt-BR" sz="2200" dirty="0"/>
                        <a:t>Entendimento do negócio e escopo do trabalho....................................................7</a:t>
                      </a:r>
                    </a:p>
                  </a:txBody>
                  <a:tcPr marL="112881" marR="112881" marT="56440" marB="5644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2881" marR="112881" marT="56440" marB="56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355493"/>
                  </a:ext>
                </a:extLst>
              </a:tr>
              <a:tr h="496676">
                <a:tc>
                  <a:txBody>
                    <a:bodyPr/>
                    <a:lstStyle/>
                    <a:p>
                      <a:r>
                        <a:rPr lang="pt-BR" sz="2200" dirty="0"/>
                        <a:t>Etapas do Trabalho...................................9</a:t>
                      </a:r>
                    </a:p>
                  </a:txBody>
                  <a:tcPr marL="112881" marR="112881" marT="56440" marB="5644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2881" marR="112881" marT="56440" marB="56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928791"/>
                  </a:ext>
                </a:extLst>
              </a:tr>
              <a:tr h="496676">
                <a:tc>
                  <a:txBody>
                    <a:bodyPr/>
                    <a:lstStyle/>
                    <a:p>
                      <a:r>
                        <a:rPr lang="pt-BR" sz="2200" dirty="0"/>
                        <a:t>Organização do Trabalho........................11</a:t>
                      </a:r>
                    </a:p>
                  </a:txBody>
                  <a:tcPr marL="112881" marR="112881" marT="56440" marB="5644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2881" marR="112881" marT="56440" marB="56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520057"/>
                  </a:ext>
                </a:extLst>
              </a:tr>
              <a:tr h="496676">
                <a:tc>
                  <a:txBody>
                    <a:bodyPr/>
                    <a:lstStyle/>
                    <a:p>
                      <a:r>
                        <a:rPr lang="pt-BR" sz="2200" dirty="0"/>
                        <a:t>Prazos......................................................18</a:t>
                      </a:r>
                    </a:p>
                  </a:txBody>
                  <a:tcPr marL="112881" marR="112881" marT="56440" marB="5644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2881" marR="112881" marT="56440" marB="56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916270"/>
                  </a:ext>
                </a:extLst>
              </a:tr>
              <a:tr h="496676">
                <a:tc>
                  <a:txBody>
                    <a:bodyPr/>
                    <a:lstStyle/>
                    <a:p>
                      <a:r>
                        <a:rPr lang="pt-BR" sz="2200" dirty="0"/>
                        <a:t>Proposta Comercial.................................20</a:t>
                      </a:r>
                    </a:p>
                  </a:txBody>
                  <a:tcPr marL="112881" marR="112881" marT="56440" marB="5644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2881" marR="112881" marT="56440" marB="56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452257"/>
                  </a:ext>
                </a:extLst>
              </a:tr>
              <a:tr h="496676">
                <a:tc>
                  <a:txBody>
                    <a:bodyPr/>
                    <a:lstStyle/>
                    <a:p>
                      <a:r>
                        <a:rPr lang="pt-BR" sz="2200" dirty="0"/>
                        <a:t>Nossa Experiencia e qualificações...........22</a:t>
                      </a:r>
                    </a:p>
                  </a:txBody>
                  <a:tcPr marL="112881" marR="112881" marT="56440" marB="5644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2881" marR="112881" marT="56440" marB="56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5723"/>
                  </a:ext>
                </a:extLst>
              </a:tr>
              <a:tr h="496676">
                <a:tc>
                  <a:txBody>
                    <a:bodyPr/>
                    <a:lstStyle/>
                    <a:p>
                      <a:r>
                        <a:rPr lang="pt-BR" sz="2200" dirty="0"/>
                        <a:t>Condições Gerais da Proposta.................25</a:t>
                      </a:r>
                    </a:p>
                  </a:txBody>
                  <a:tcPr marL="112881" marR="112881" marT="56440" marB="5644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2200" dirty="0"/>
                    </a:p>
                  </a:txBody>
                  <a:tcPr marL="112881" marR="112881" marT="56440" marB="56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815008"/>
                  </a:ext>
                </a:extLst>
              </a:tr>
            </a:tbl>
          </a:graphicData>
        </a:graphic>
      </p:graphicFrame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0C5F06A5-38EF-4B25-8978-A9016B90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305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62583E-245A-4BCB-BED3-70A516DF9476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5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Condições</a:t>
            </a:r>
            <a:r>
              <a:rPr lang="en-US" sz="5400" b="1" spc="-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400" b="1" spc="-5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gerais</a:t>
            </a:r>
            <a:r>
              <a:rPr lang="en-US" sz="5400" b="1" spc="-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da </a:t>
            </a:r>
            <a:r>
              <a:rPr lang="en-US" sz="5400" b="1" spc="-5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proposta</a:t>
            </a:r>
            <a:endParaRPr lang="en-US" sz="5400" b="1" spc="-5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8234F96-B113-4A16-94C7-B9A39BA3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372223"/>
            <a:ext cx="5455917" cy="1868652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677D759C-46FA-4CEC-B810-00F549C1B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91B63A4-206B-4D3C-942C-DD51F923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495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F5F031-B69C-487B-827A-420A44AD4A2F}"/>
              </a:ext>
            </a:extLst>
          </p:cNvPr>
          <p:cNvSpPr txBox="1"/>
          <p:nvPr/>
        </p:nvSpPr>
        <p:spPr>
          <a:xfrm>
            <a:off x="2602992" y="516194"/>
            <a:ext cx="5217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Condições Gerais da Proposta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959DBD-2EF2-4E3F-8E32-E996C515FC19}"/>
              </a:ext>
            </a:extLst>
          </p:cNvPr>
          <p:cNvSpPr txBox="1"/>
          <p:nvPr/>
        </p:nvSpPr>
        <p:spPr>
          <a:xfrm>
            <a:off x="733424" y="2078019"/>
            <a:ext cx="10679214" cy="489364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85725" algn="just"/>
            <a:r>
              <a:rPr lang="pt-BR" sz="1200" b="1" kern="0" dirty="0"/>
              <a:t>1 . Confidencialidade da proposta:</a:t>
            </a:r>
          </a:p>
          <a:p>
            <a:pPr marL="85725" algn="just"/>
            <a:r>
              <a:rPr lang="pt-BR" sz="1200" kern="0" dirty="0"/>
              <a:t>Esta proposta é estritamente confidencial e de propriedade da FKIS Consultoria e, portanto, não deve ser entregue a nenhuma outra parte além </a:t>
            </a:r>
            <a:r>
              <a:rPr lang="pt-BR" sz="1200" kern="0"/>
              <a:t>da Belliz Company.  </a:t>
            </a:r>
            <a:r>
              <a:rPr lang="pt-BR" sz="1200" kern="0" dirty="0"/>
              <a:t>Os dados contidos na proposta são, apenas de interesse entre as partes e não deverão ser divulgados a terceiros.</a:t>
            </a:r>
          </a:p>
          <a:p>
            <a:pPr marL="85725" algn="just"/>
            <a:r>
              <a:rPr lang="pt-BR" sz="1200" kern="0" dirty="0"/>
              <a:t>No caso de </a:t>
            </a:r>
            <a:r>
              <a:rPr lang="pt-BR" sz="1200" kern="0" dirty="0" err="1"/>
              <a:t>V.Sas</a:t>
            </a:r>
            <a:r>
              <a:rPr lang="pt-BR" sz="1200" kern="0" dirty="0"/>
              <a:t> não aceitarem esta proposta e optarem por outra empresa para assessora-los solicitamos que esta proposta seja destruída.</a:t>
            </a:r>
          </a:p>
          <a:p>
            <a:pPr marL="85725" algn="just"/>
            <a:endParaRPr lang="pt-BR" sz="1200" kern="0" dirty="0"/>
          </a:p>
          <a:p>
            <a:pPr marL="85725" algn="just"/>
            <a:r>
              <a:rPr lang="pt-BR" sz="1200" b="1" kern="0" dirty="0"/>
              <a:t>2. Validade:</a:t>
            </a:r>
          </a:p>
          <a:p>
            <a:pPr marL="85725" algn="just"/>
            <a:r>
              <a:rPr lang="pt-BR" sz="1200" kern="0" dirty="0"/>
              <a:t>A presente proposta tem validade de 30 dias contados a partir desta data, depois deste prazo a FKIS pode modificar quaisquer termos e condições estipulados.</a:t>
            </a:r>
          </a:p>
          <a:p>
            <a:pPr marL="85725" algn="just"/>
            <a:endParaRPr lang="pt-BR" sz="1200" kern="0" dirty="0"/>
          </a:p>
          <a:p>
            <a:pPr marL="85725" algn="just"/>
            <a:r>
              <a:rPr lang="pt-BR" sz="1200" b="1" kern="0" dirty="0"/>
              <a:t>3. Aceitação da Proposta:</a:t>
            </a:r>
          </a:p>
          <a:p>
            <a:pPr marL="85725" algn="just"/>
            <a:r>
              <a:rPr lang="pt-BR" sz="1200" kern="0" dirty="0"/>
              <a:t>Esta proposta constitui-se em acordo fidedigno entre as partes com respeito ao assunto objeto e substituirá e cancelara quaisquer outros acordos anteriores, tanto escritos quanto verbais, entre as partes e terceiros, com relação ao seu assunto objeto, e poderá ser modificada, complementada ou substituída mediante acordo por escrito entre as partes.</a:t>
            </a:r>
          </a:p>
          <a:p>
            <a:pPr marL="85725" algn="just"/>
            <a:endParaRPr lang="pt-BR" sz="1200" kern="0" dirty="0"/>
          </a:p>
          <a:p>
            <a:pPr marL="85725" algn="just"/>
            <a:r>
              <a:rPr lang="pt-BR" sz="1200" kern="0" dirty="0"/>
              <a:t>Esta proposta e todas as controvérsias que se originem dela, ou que se relacionem com o cumprimento dos assuntos nela indicados, serão regidas e interpretadas de acordo com as Leis da Republica Federativa do Brasil.</a:t>
            </a:r>
          </a:p>
          <a:p>
            <a:pPr marL="85725" algn="just"/>
            <a:endParaRPr lang="pt-BR" sz="1200" kern="0" dirty="0"/>
          </a:p>
          <a:p>
            <a:pPr marL="85725" algn="just"/>
            <a:r>
              <a:rPr lang="pt-BR" sz="1200" kern="0" dirty="0"/>
              <a:t>No caso de qualquer uma das disposições da presente proposta não ser valida ou se tornar invalida ou não aplicável, as demais disposições não serão afetadas.</a:t>
            </a:r>
          </a:p>
          <a:p>
            <a:pPr marL="85725" algn="just"/>
            <a:endParaRPr lang="pt-BR" sz="1200" kern="0" dirty="0"/>
          </a:p>
          <a:p>
            <a:pPr marL="85725" algn="just"/>
            <a:r>
              <a:rPr lang="pt-BR" sz="1200" b="1" kern="0" dirty="0"/>
              <a:t>4. Rescisão:</a:t>
            </a:r>
          </a:p>
          <a:p>
            <a:pPr marL="85725" algn="just"/>
            <a:r>
              <a:rPr lang="pt-BR" sz="1200" kern="0" dirty="0"/>
              <a:t>O compromisso decorrente da presente proposta de prestação de serviços poderá ser rescindido, em comum acordo entre as partes, com 10 dias de antecedência da data de rescisão.</a:t>
            </a:r>
          </a:p>
          <a:p>
            <a:pPr marL="85725" algn="just"/>
            <a:endParaRPr lang="pt-BR" sz="1200" kern="0" dirty="0"/>
          </a:p>
          <a:p>
            <a:pPr marL="85725" algn="just"/>
            <a:r>
              <a:rPr lang="pt-BR" sz="1200" kern="0" dirty="0"/>
              <a:t>A interrupção dos serviços em andamento decorrentes desta proposta implicará o pagamento do valor proporcional incorrido, com base nos honorários totais previstos no item Honorários.</a:t>
            </a:r>
          </a:p>
          <a:p>
            <a:pPr marL="85725" algn="just"/>
            <a:endParaRPr lang="pt-BR" sz="1100" kern="0" dirty="0"/>
          </a:p>
          <a:p>
            <a:pPr marL="85725" algn="just"/>
            <a:r>
              <a:rPr lang="pt-BR" sz="1200" b="1" kern="0" dirty="0"/>
              <a:t>5. Responsabilidade e Indenização:</a:t>
            </a:r>
          </a:p>
          <a:p>
            <a:pPr marL="85725" algn="just"/>
            <a:r>
              <a:rPr lang="pt-BR" sz="1200" kern="0" dirty="0"/>
              <a:t>A responsabilidade da FKIS pelas obrigações assumidas nesta proposta será limitada ao valor dos </a:t>
            </a:r>
            <a:r>
              <a:rPr lang="pt-BR" sz="1200" kern="0" dirty="0" err="1"/>
              <a:t>honários</a:t>
            </a:r>
            <a:r>
              <a:rPr lang="pt-BR" sz="1200" kern="0" dirty="0"/>
              <a:t> recebidos, em cujo montante estão incluídos quaisquer eventuais perdas e danos. Sem prejuízo do disposto dos parágrafos anteriores, a FKIS somente será responsabilizada nos casos em que comprovada a sua culpa exclusiva pelo dano diretamente decorrente de suas atividades.</a:t>
            </a:r>
          </a:p>
          <a:p>
            <a:pPr marL="85725" algn="just"/>
            <a:endParaRPr lang="pt-BR" sz="1200" kern="0" dirty="0"/>
          </a:p>
          <a:p>
            <a:pPr marL="85725" algn="just"/>
            <a:r>
              <a:rPr lang="pt-BR" sz="1200" kern="0" dirty="0"/>
              <a:t>A execução os serviços objeto desta proposta não gerará nenhuma espécie de vinculo entre a contratante e a FKIS, bem como entre os funcionários de uma parte em relação a outra, respondendo cada parte individualmente por suas obrigações tributarias, previdenciárias, trabalhistas ou quaisquer outras obrigações exclusivas.</a:t>
            </a:r>
          </a:p>
          <a:p>
            <a:pPr marL="85725" algn="just"/>
            <a:endParaRPr lang="pt-BR" sz="1200" kern="0" dirty="0"/>
          </a:p>
          <a:p>
            <a:pPr marL="85725" algn="just"/>
            <a:r>
              <a:rPr lang="pt-BR" sz="1200" kern="0" dirty="0"/>
              <a:t>Considerando que caberá exclusivamente a contratante toda e qualquer decisão a respeito da implantação dos serviços objetos desta proposta, a FKIS não poderá ser atribuída nenhuma responsabilidade da aludida implantação, caso venha a ser contratada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28E0B68-429D-49B7-A004-2B21543E99F9}"/>
              </a:ext>
            </a:extLst>
          </p:cNvPr>
          <p:cNvSpPr/>
          <p:nvPr/>
        </p:nvSpPr>
        <p:spPr>
          <a:xfrm>
            <a:off x="405932" y="567980"/>
            <a:ext cx="1260000" cy="126000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D27F189-00A0-4FEA-8837-E660F107CC8C}"/>
              </a:ext>
            </a:extLst>
          </p:cNvPr>
          <p:cNvSpPr/>
          <p:nvPr/>
        </p:nvSpPr>
        <p:spPr>
          <a:xfrm>
            <a:off x="578732" y="7407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orda 21">
            <a:extLst>
              <a:ext uri="{FF2B5EF4-FFF2-40B4-BE49-F238E27FC236}">
                <a16:creationId xmlns:a16="http://schemas.microsoft.com/office/drawing/2014/main" id="{45CC657A-11B3-48C1-82CE-0B55E5AA238D}"/>
              </a:ext>
            </a:extLst>
          </p:cNvPr>
          <p:cNvSpPr/>
          <p:nvPr/>
        </p:nvSpPr>
        <p:spPr>
          <a:xfrm rot="12340827">
            <a:off x="329118" y="297979"/>
            <a:ext cx="1800000" cy="1800000"/>
          </a:xfrm>
          <a:prstGeom prst="chord">
            <a:avLst>
              <a:gd name="adj1" fmla="val 2700000"/>
              <a:gd name="adj2" fmla="val 1584061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Moedas">
            <a:extLst>
              <a:ext uri="{FF2B5EF4-FFF2-40B4-BE49-F238E27FC236}">
                <a16:creationId xmlns:a16="http://schemas.microsoft.com/office/drawing/2014/main" id="{0B321030-621E-49EB-A727-2EEDF87AA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32" y="644928"/>
            <a:ext cx="914400" cy="9144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6E38F58-D130-425E-9740-A37BA37C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699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F5F031-B69C-487B-827A-420A44AD4A2F}"/>
              </a:ext>
            </a:extLst>
          </p:cNvPr>
          <p:cNvSpPr txBox="1"/>
          <p:nvPr/>
        </p:nvSpPr>
        <p:spPr>
          <a:xfrm>
            <a:off x="2602992" y="516194"/>
            <a:ext cx="5217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Condições Gerais da Proposta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959DBD-2EF2-4E3F-8E32-E996C515FC19}"/>
              </a:ext>
            </a:extLst>
          </p:cNvPr>
          <p:cNvSpPr txBox="1"/>
          <p:nvPr/>
        </p:nvSpPr>
        <p:spPr>
          <a:xfrm>
            <a:off x="733424" y="2078019"/>
            <a:ext cx="10679214" cy="323165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85725" algn="just"/>
            <a:r>
              <a:rPr lang="pt-BR" sz="1200" b="1" kern="0" dirty="0"/>
              <a:t>6. Despesas de Locomoção </a:t>
            </a:r>
            <a:r>
              <a:rPr lang="pt-BR" sz="1200" b="1" kern="0"/>
              <a:t>e antecipação (no caso de atendimentos presenciais)</a:t>
            </a:r>
            <a:endParaRPr lang="pt-BR" sz="1200" b="1" kern="0" dirty="0"/>
          </a:p>
          <a:p>
            <a:pPr marL="85725" algn="just"/>
            <a:r>
              <a:rPr lang="pt-BR" sz="1200" kern="0" dirty="0"/>
              <a:t>As despesas abaixo relacionadas serão cobradas via nota de débito e apresentação de comprovante (no caso dos gastos com refeição:</a:t>
            </a:r>
          </a:p>
          <a:p>
            <a:pPr marL="257175" indent="-171450" algn="just">
              <a:buFontTx/>
              <a:buChar char="-"/>
            </a:pPr>
            <a:r>
              <a:rPr lang="pt-BR" sz="1200" kern="0" dirty="0"/>
              <a:t>Gastos com refeição: mediante apresentação de comprovante com teto máximo de R$ 40,00 / dia.</a:t>
            </a:r>
          </a:p>
          <a:p>
            <a:pPr marL="257175" indent="-171450" algn="just">
              <a:buFontTx/>
              <a:buChar char="-"/>
            </a:pPr>
            <a:r>
              <a:rPr lang="pt-BR" sz="1200" kern="0" dirty="0"/>
              <a:t>Descolocamento de inda e vinda a empresa.</a:t>
            </a:r>
          </a:p>
          <a:p>
            <a:pPr marL="85725" algn="just"/>
            <a:endParaRPr lang="pt-BR" sz="1200" kern="0" dirty="0"/>
          </a:p>
          <a:p>
            <a:pPr marL="85725" algn="just"/>
            <a:r>
              <a:rPr lang="pt-BR" sz="1200" b="1" kern="0" dirty="0"/>
              <a:t>7. Trabalho fora de escopo:</a:t>
            </a:r>
          </a:p>
          <a:p>
            <a:pPr marL="85725" algn="just"/>
            <a:r>
              <a:rPr lang="pt-BR" sz="1200" kern="0" dirty="0"/>
              <a:t>Trabalhos fora do escopo e indisposição dos profissionais da empresa para o avanço dos trabalhos em seu devido prazo, serão notificados a alta direção da empresa e serão cobrados a parte, sem prejuízo ao valor estimado no item honorários desta propostas.</a:t>
            </a:r>
            <a:r>
              <a:rPr lang="pt-BR" sz="1200" b="1" kern="0" dirty="0"/>
              <a:t> </a:t>
            </a:r>
          </a:p>
          <a:p>
            <a:pPr marL="85725" algn="just"/>
            <a:endParaRPr lang="pt-BR" sz="1200" b="1" kern="0" dirty="0"/>
          </a:p>
          <a:p>
            <a:pPr marL="85725" algn="just"/>
            <a:r>
              <a:rPr lang="pt-BR" sz="1200" b="1" kern="0" dirty="0"/>
              <a:t>Esta cláusula permanecerá vigente durante toda a realização dos trabalhos derivados desta proposta e, também, posteriormente a sua finalização.</a:t>
            </a:r>
          </a:p>
          <a:p>
            <a:pPr marL="85725" algn="just"/>
            <a:endParaRPr lang="pt-BR" sz="1200" b="1" kern="0" dirty="0"/>
          </a:p>
          <a:p>
            <a:pPr marL="85725" algn="just"/>
            <a:endParaRPr lang="pt-BR" sz="1200" b="1" kern="0" dirty="0"/>
          </a:p>
          <a:p>
            <a:pPr marL="85725" algn="just"/>
            <a:endParaRPr lang="pt-BR" sz="1200" b="1" kern="0" dirty="0"/>
          </a:p>
          <a:p>
            <a:pPr marL="85725" algn="just"/>
            <a:endParaRPr lang="pt-BR" sz="1200" b="1" kern="0" dirty="0"/>
          </a:p>
          <a:p>
            <a:pPr marL="85725" algn="just"/>
            <a:endParaRPr lang="pt-BR" sz="1200" b="1" kern="0" dirty="0"/>
          </a:p>
          <a:p>
            <a:pPr marL="85725" algn="just"/>
            <a:endParaRPr lang="pt-BR" sz="1200" b="1" kern="0" dirty="0"/>
          </a:p>
          <a:p>
            <a:pPr marL="85725" algn="just"/>
            <a:endParaRPr lang="pt-BR" sz="1200" b="1" kern="0" dirty="0"/>
          </a:p>
          <a:p>
            <a:pPr marL="85725" algn="just"/>
            <a:endParaRPr lang="pt-BR" sz="1200" b="1" kern="0" dirty="0"/>
          </a:p>
          <a:p>
            <a:pPr marL="85725" algn="just"/>
            <a:endParaRPr lang="pt-BR" sz="1200" kern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28E0B68-429D-49B7-A004-2B21543E99F9}"/>
              </a:ext>
            </a:extLst>
          </p:cNvPr>
          <p:cNvSpPr/>
          <p:nvPr/>
        </p:nvSpPr>
        <p:spPr>
          <a:xfrm>
            <a:off x="405932" y="567980"/>
            <a:ext cx="1260000" cy="126000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D27F189-00A0-4FEA-8837-E660F107CC8C}"/>
              </a:ext>
            </a:extLst>
          </p:cNvPr>
          <p:cNvSpPr/>
          <p:nvPr/>
        </p:nvSpPr>
        <p:spPr>
          <a:xfrm>
            <a:off x="578732" y="740780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orda 21">
            <a:extLst>
              <a:ext uri="{FF2B5EF4-FFF2-40B4-BE49-F238E27FC236}">
                <a16:creationId xmlns:a16="http://schemas.microsoft.com/office/drawing/2014/main" id="{45CC657A-11B3-48C1-82CE-0B55E5AA238D}"/>
              </a:ext>
            </a:extLst>
          </p:cNvPr>
          <p:cNvSpPr/>
          <p:nvPr/>
        </p:nvSpPr>
        <p:spPr>
          <a:xfrm rot="12340827">
            <a:off x="329118" y="297979"/>
            <a:ext cx="1800000" cy="1800000"/>
          </a:xfrm>
          <a:prstGeom prst="chord">
            <a:avLst>
              <a:gd name="adj1" fmla="val 2700000"/>
              <a:gd name="adj2" fmla="val 1584061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Moedas">
            <a:extLst>
              <a:ext uri="{FF2B5EF4-FFF2-40B4-BE49-F238E27FC236}">
                <a16:creationId xmlns:a16="http://schemas.microsoft.com/office/drawing/2014/main" id="{0B321030-621E-49EB-A727-2EEDF87AA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932" y="644928"/>
            <a:ext cx="914400" cy="914400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CB09DB1-93C0-4AD8-86EA-30798099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85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8C3270-53A5-4077-BF82-CBEC0A20BC86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5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Quem somos</a:t>
            </a:r>
          </a:p>
        </p:txBody>
      </p:sp>
      <p:pic>
        <p:nvPicPr>
          <p:cNvPr id="11" name="Imagem 10" descr="Uma imagem contendo interior&#10;&#10;Descrição gerada com muito alta confiança">
            <a:extLst>
              <a:ext uri="{FF2B5EF4-FFF2-40B4-BE49-F238E27FC236}">
                <a16:creationId xmlns:a16="http://schemas.microsoft.com/office/drawing/2014/main" id="{9C7AEAF7-DC99-485A-A35D-02A6A8D2B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601575"/>
            <a:ext cx="5455917" cy="34099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65744E-1FDE-4ED1-8153-F4FA964FC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372223"/>
            <a:ext cx="5455917" cy="186865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D9D95E4-542C-4C66-B594-7120EB2A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13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E42737E-4E82-47C1-921B-108DB2D16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036" y="1551007"/>
            <a:ext cx="5908759" cy="34699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7D9B2E3-6326-4047-827F-DD8AC0466474}"/>
              </a:ext>
            </a:extLst>
          </p:cNvPr>
          <p:cNvSpPr txBox="1"/>
          <p:nvPr/>
        </p:nvSpPr>
        <p:spPr>
          <a:xfrm>
            <a:off x="509286" y="590309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somos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3659A91-BABB-4A01-B6B0-9180D1BB8F68}"/>
              </a:ext>
            </a:extLst>
          </p:cNvPr>
          <p:cNvSpPr txBox="1"/>
          <p:nvPr/>
        </p:nvSpPr>
        <p:spPr>
          <a:xfrm>
            <a:off x="428625" y="1219200"/>
            <a:ext cx="62638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 FKIS Consultoria é uma empresa especializada em modelagem, implantação e</a:t>
            </a:r>
          </a:p>
          <a:p>
            <a:r>
              <a:rPr lang="pt-BR" sz="1400" dirty="0"/>
              <a:t>consultoria em processos da área de Finanças e Controladoria.</a:t>
            </a:r>
          </a:p>
          <a:p>
            <a:r>
              <a:rPr lang="pt-BR" sz="1400" dirty="0"/>
              <a:t>Foi fundada em 2.013 na cidade de Joinville/SC e, atualmente, possui uma</a:t>
            </a:r>
          </a:p>
          <a:p>
            <a:r>
              <a:rPr lang="pt-BR" sz="1400" dirty="0"/>
              <a:t>base de mais de quarenta clientes ativos nas regiões de São Paulo, Paraná,</a:t>
            </a:r>
          </a:p>
          <a:p>
            <a:r>
              <a:rPr lang="pt-BR" sz="1400" dirty="0"/>
              <a:t>Santa Catariana, Rio Grande do Sul e Pernambuco.</a:t>
            </a:r>
          </a:p>
          <a:p>
            <a:endParaRPr lang="pt-BR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E23B15-CA29-466D-AFD1-5735B23612F8}"/>
              </a:ext>
            </a:extLst>
          </p:cNvPr>
          <p:cNvSpPr txBox="1"/>
          <p:nvPr/>
        </p:nvSpPr>
        <p:spPr>
          <a:xfrm>
            <a:off x="428624" y="2427575"/>
            <a:ext cx="57495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Conta com experiencia em análise de dados de sistemas de informação,</a:t>
            </a:r>
          </a:p>
          <a:p>
            <a:r>
              <a:rPr lang="pt-BR" sz="1400" dirty="0"/>
              <a:t>Montagem de cenários para BI (Business </a:t>
            </a:r>
            <a:r>
              <a:rPr lang="pt-BR" sz="1400" dirty="0" err="1"/>
              <a:t>Intelligence</a:t>
            </a:r>
            <a:r>
              <a:rPr lang="pt-BR" sz="1400" dirty="0"/>
              <a:t>), e possui expertise em</a:t>
            </a:r>
          </a:p>
          <a:p>
            <a:r>
              <a:rPr lang="pt-BR" sz="1400" dirty="0"/>
              <a:t>Desenvolvimento e análise de sistemas.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2A671C-B112-4D50-AF8C-A01A523C346E}"/>
              </a:ext>
            </a:extLst>
          </p:cNvPr>
          <p:cNvSpPr txBox="1"/>
          <p:nvPr/>
        </p:nvSpPr>
        <p:spPr>
          <a:xfrm>
            <a:off x="461661" y="3362176"/>
            <a:ext cx="5646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Possui parceiros especialistas nas áreas de Governança Corporativa,</a:t>
            </a:r>
          </a:p>
          <a:p>
            <a:r>
              <a:rPr lang="pt-BR" sz="1400" dirty="0"/>
              <a:t>Riscos, Direito Tributário, M.E.S (Manufacturing </a:t>
            </a:r>
            <a:r>
              <a:rPr lang="pt-BR" sz="1400" dirty="0" err="1"/>
              <a:t>Execution</a:t>
            </a:r>
            <a:r>
              <a:rPr lang="pt-BR" sz="1400" dirty="0"/>
              <a:t> Systems) e WMS</a:t>
            </a:r>
          </a:p>
          <a:p>
            <a:r>
              <a:rPr lang="pt-BR" sz="1400" dirty="0"/>
              <a:t>(</a:t>
            </a:r>
            <a:r>
              <a:rPr lang="pt-BR" sz="1400" dirty="0" err="1"/>
              <a:t>Warehouse</a:t>
            </a:r>
            <a:r>
              <a:rPr lang="pt-BR" sz="1400" dirty="0"/>
              <a:t> Management Systems)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23B279-4AA7-4E83-BE76-811D2D6BC676}"/>
              </a:ext>
            </a:extLst>
          </p:cNvPr>
          <p:cNvSpPr txBox="1"/>
          <p:nvPr/>
        </p:nvSpPr>
        <p:spPr>
          <a:xfrm>
            <a:off x="461661" y="4344279"/>
            <a:ext cx="52036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Tem experiência comprovada em projetos nos ramos de negócio:</a:t>
            </a:r>
          </a:p>
          <a:p>
            <a:r>
              <a:rPr lang="pt-BR" sz="1400" dirty="0"/>
              <a:t>Alimentício, </a:t>
            </a:r>
            <a:r>
              <a:rPr lang="pt-BR" sz="1400" dirty="0" err="1"/>
              <a:t>Textil</a:t>
            </a:r>
            <a:r>
              <a:rPr lang="pt-BR" sz="1400" dirty="0"/>
              <a:t>, Agroindustrial, </a:t>
            </a:r>
            <a:r>
              <a:rPr lang="pt-BR" sz="1400" dirty="0" err="1"/>
              <a:t>Automobilistico</a:t>
            </a:r>
            <a:r>
              <a:rPr lang="pt-BR" sz="1400" dirty="0"/>
              <a:t>, Madeireiro,</a:t>
            </a:r>
          </a:p>
          <a:p>
            <a:r>
              <a:rPr lang="pt-BR" sz="1400" dirty="0"/>
              <a:t>Sucroalcooleiro, construção civil e Metalúrgico.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D77226-4D1E-4882-8CD0-748E9942C3C3}"/>
              </a:ext>
            </a:extLst>
          </p:cNvPr>
          <p:cNvSpPr txBox="1"/>
          <p:nvPr/>
        </p:nvSpPr>
        <p:spPr>
          <a:xfrm>
            <a:off x="361465" y="6229321"/>
            <a:ext cx="8170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O escritório da empresa está localizado na Rua Doutor João Colin, 1285 – Sala 03 na cidade de Joinville / SC.</a:t>
            </a:r>
          </a:p>
          <a:p>
            <a:endParaRPr lang="pt-BR" sz="140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0F347680-F3C1-414E-AA16-B3686D49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89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62583E-245A-4BCB-BED3-70A516DF9476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spc="-5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Entendimento do negócio &amp; Escopo do Projeto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4855B97-0384-4272-80A3-76B984D82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12917"/>
            <a:ext cx="5455917" cy="358726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8234F96-B113-4A16-94C7-B9A39BA3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372223"/>
            <a:ext cx="5455917" cy="186865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2BFFD7B-651C-4365-A149-AC7C43B6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63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F5F031-B69C-487B-827A-420A44AD4A2F}"/>
              </a:ext>
            </a:extLst>
          </p:cNvPr>
          <p:cNvSpPr txBox="1"/>
          <p:nvPr/>
        </p:nvSpPr>
        <p:spPr>
          <a:xfrm>
            <a:off x="509286" y="590309"/>
            <a:ext cx="3491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Escopo do Trabalho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959DBD-2EF2-4E3F-8E32-E996C515FC19}"/>
              </a:ext>
            </a:extLst>
          </p:cNvPr>
          <p:cNvSpPr txBox="1"/>
          <p:nvPr/>
        </p:nvSpPr>
        <p:spPr>
          <a:xfrm>
            <a:off x="509286" y="1175084"/>
            <a:ext cx="11040569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85725" algn="just"/>
            <a:r>
              <a:rPr lang="pt-BR" sz="1200" b="1" kern="0" dirty="0"/>
              <a:t>Escopo do Trabalho:</a:t>
            </a:r>
          </a:p>
          <a:p>
            <a:pPr marL="85725" algn="just"/>
            <a:endParaRPr lang="pt-BR" sz="1200" kern="0" dirty="0"/>
          </a:p>
          <a:p>
            <a:pPr marL="85725" algn="just"/>
            <a:r>
              <a:rPr lang="pt-BR" sz="1200" kern="0" dirty="0"/>
              <a:t>Inicialmente, é importante mencionar que esta proposta de trabalho apenas será consolidada (ou seja, apenas será faturada) caso os trabalhos sejam, de fato, concluídos.</a:t>
            </a:r>
          </a:p>
          <a:p>
            <a:pPr marL="85725" algn="just"/>
            <a:r>
              <a:rPr lang="pt-BR" sz="1200" kern="0" dirty="0"/>
              <a:t>O trabalho parte da premissa o consumo de WebService conforme nota Tecnica de 2014/002 (Web Service de Distribuição de DF-e de Interesse dos Atores da NF-e - PF ou PJ).</a:t>
            </a:r>
          </a:p>
          <a:p>
            <a:pPr marL="85725" algn="just"/>
            <a:r>
              <a:rPr lang="pt-BR" sz="1200" kern="0" dirty="0"/>
              <a:t>A conclusão do trabalho, depende que o cliente compreenda os seguintes pontos:</a:t>
            </a:r>
          </a:p>
          <a:p>
            <a:pPr marL="257175" indent="-171450" algn="just">
              <a:buFont typeface="Arial" panose="020B0604020202020204" pitchFamily="34" charset="0"/>
              <a:buChar char="•"/>
            </a:pPr>
            <a:r>
              <a:rPr lang="pt-BR" sz="1200" kern="0" dirty="0"/>
              <a:t>O OpenEdge Progress é compatível com Webservices do tipo Soap como o que é oferecido pela Receita Federal. No entanto, para que o consumo seja possível além do certificado A1 da empresa, é necessário também instalar alguns certificados da cadeia de segurança do webservice que estamos consumindo (estes certificados são gravados na pasta CERTS no local de instalação do Progress (portanto, se o Progress das estações clientes forem locais, é necessário instalar em cada uma das máquinas que consumirá o WebService).</a:t>
            </a:r>
          </a:p>
          <a:p>
            <a:pPr marL="257175" indent="-171450" algn="just">
              <a:buFont typeface="Arial" panose="020B0604020202020204" pitchFamily="34" charset="0"/>
              <a:buChar char="•"/>
            </a:pPr>
            <a:r>
              <a:rPr lang="pt-BR" sz="1200" kern="0" dirty="0"/>
              <a:t> A gravação dos dados se dará em duas ocasiões: Através de um botão no RE1001 pelo uso da chave de acesso da NFE ou através de um programa customizado especifico para CT-e, que não é inserida no sistema através do recebimento.</a:t>
            </a:r>
          </a:p>
          <a:p>
            <a:pPr marL="257175" indent="-171450" algn="just">
              <a:buFont typeface="Arial" panose="020B0604020202020204" pitchFamily="34" charset="0"/>
              <a:buChar char="•"/>
            </a:pPr>
            <a:r>
              <a:rPr lang="pt-BR" sz="1200" kern="0" dirty="0"/>
              <a:t>O layout XML que será desenvolvido baseia-se no layout da Nota Tecnica de 2014/002, qualquer modificação ou ajuste feito pelo governo que prejudique a comunicação por falha em Schema não está abrangida neste escopo (o cliente receberá o fonte aberto, logo, poderá alterar o que for necessário no programa. Caso contrário, poderá solicitar uma nova proposta comercial).</a:t>
            </a:r>
          </a:p>
          <a:p>
            <a:pPr marL="257175" indent="-171450" algn="just">
              <a:buFont typeface="Arial" panose="020B0604020202020204" pitchFamily="34" charset="0"/>
              <a:buChar char="•"/>
            </a:pPr>
            <a:r>
              <a:rPr lang="pt-BR" sz="1200" kern="0" dirty="0"/>
              <a:t>O SEFAZ restringe-se a retornar até no máximo documentos enviados e recepcionados pelo Ambiente Nacional nos ultimos 3 meses.</a:t>
            </a:r>
          </a:p>
          <a:p>
            <a:pPr marL="257175" indent="-171450" algn="just">
              <a:buFont typeface="Arial" panose="020B0604020202020204" pitchFamily="34" charset="0"/>
              <a:buChar char="•"/>
            </a:pPr>
            <a:r>
              <a:rPr lang="pt-BR" sz="1200" kern="0" dirty="0"/>
              <a:t>A alteração ou adoção de uma tecnologia de WebService por parte do SEFAZ que não seja compativel com OpenEdge Progress não está contemplada nesta proposta.</a:t>
            </a:r>
          </a:p>
          <a:p>
            <a:pPr marL="257175" indent="-171450" algn="just">
              <a:buFont typeface="Arial" panose="020B0604020202020204" pitchFamily="34" charset="0"/>
              <a:buChar char="•"/>
            </a:pPr>
            <a:r>
              <a:rPr lang="pt-BR" sz="1200" kern="0" dirty="0"/>
              <a:t>O projeto será constituido de um teste inicial, que demonstrará ao cliente o que será possível trazer desta consulta, sem interface no Datasul, apenas para aprovação dos dados consultados.</a:t>
            </a:r>
          </a:p>
          <a:p>
            <a:pPr marL="85725" algn="just"/>
            <a:endParaRPr lang="pt-BR" sz="120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21D5BC-0028-49FE-A022-A3A48EFC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65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62583E-245A-4BCB-BED3-70A516DF9476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5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 do Trabalho</a:t>
            </a:r>
          </a:p>
        </p:txBody>
      </p:sp>
      <p:pic>
        <p:nvPicPr>
          <p:cNvPr id="3" name="Imagem 2" descr="Uma imagem contendo chão, interior, sentado, céu&#10;&#10;Descrição gerada com alta confiança">
            <a:extLst>
              <a:ext uri="{FF2B5EF4-FFF2-40B4-BE49-F238E27FC236}">
                <a16:creationId xmlns:a16="http://schemas.microsoft.com/office/drawing/2014/main" id="{0F8B9926-8F07-45DF-8DCD-6335FA0F2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5" y="307731"/>
            <a:ext cx="4997047" cy="399763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8234F96-B113-4A16-94C7-B9A39BA3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372223"/>
            <a:ext cx="5455917" cy="1868652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D5A664-2D18-4CFD-A4E8-32466482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36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CFCFC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aixaDeTexto 61">
            <a:extLst>
              <a:ext uri="{FF2B5EF4-FFF2-40B4-BE49-F238E27FC236}">
                <a16:creationId xmlns:a16="http://schemas.microsoft.com/office/drawing/2014/main" id="{58493525-87AF-4B07-A4D1-B6EBE5ADED3D}"/>
              </a:ext>
            </a:extLst>
          </p:cNvPr>
          <p:cNvSpPr txBox="1"/>
          <p:nvPr/>
        </p:nvSpPr>
        <p:spPr>
          <a:xfrm>
            <a:off x="138893" y="219918"/>
            <a:ext cx="3181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Etapas do projeto</a:t>
            </a:r>
          </a:p>
        </p:txBody>
      </p:sp>
      <p:sp>
        <p:nvSpPr>
          <p:cNvPr id="41" name="Fluxograma: Terminação 40">
            <a:extLst>
              <a:ext uri="{FF2B5EF4-FFF2-40B4-BE49-F238E27FC236}">
                <a16:creationId xmlns:a16="http://schemas.microsoft.com/office/drawing/2014/main" id="{D9DCFABA-61C6-4F4A-A8FA-0B78CCFEDBB5}"/>
              </a:ext>
            </a:extLst>
          </p:cNvPr>
          <p:cNvSpPr/>
          <p:nvPr/>
        </p:nvSpPr>
        <p:spPr>
          <a:xfrm>
            <a:off x="4462274" y="4189528"/>
            <a:ext cx="1983512" cy="512328"/>
          </a:xfrm>
          <a:prstGeom prst="flowChartTerminator">
            <a:avLst/>
          </a:prstGeom>
          <a:solidFill>
            <a:srgbClr val="52D848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6A5E3245-BEC5-4ED7-BC40-20203DD97FCA}"/>
              </a:ext>
            </a:extLst>
          </p:cNvPr>
          <p:cNvSpPr/>
          <p:nvPr/>
        </p:nvSpPr>
        <p:spPr>
          <a:xfrm>
            <a:off x="331324" y="1378951"/>
            <a:ext cx="4646738" cy="4547287"/>
          </a:xfrm>
          <a:prstGeom prst="ellipse">
            <a:avLst/>
          </a:prstGeom>
          <a:solidFill>
            <a:srgbClr val="52D84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D24E70E3-A31E-4E44-9CB3-4B110060D71A}"/>
              </a:ext>
            </a:extLst>
          </p:cNvPr>
          <p:cNvSpPr/>
          <p:nvPr/>
        </p:nvSpPr>
        <p:spPr>
          <a:xfrm>
            <a:off x="618196" y="1627599"/>
            <a:ext cx="4027173" cy="394098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F7B63540-BD48-45BF-95A8-8C4CA7E2E531}"/>
              </a:ext>
            </a:extLst>
          </p:cNvPr>
          <p:cNvSpPr/>
          <p:nvPr/>
        </p:nvSpPr>
        <p:spPr>
          <a:xfrm>
            <a:off x="913263" y="1844164"/>
            <a:ext cx="3407608" cy="3334677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luxograma: Terminação 53">
            <a:extLst>
              <a:ext uri="{FF2B5EF4-FFF2-40B4-BE49-F238E27FC236}">
                <a16:creationId xmlns:a16="http://schemas.microsoft.com/office/drawing/2014/main" id="{84F35EB7-79BB-49B4-B10D-36D4ED9F4CBE}"/>
              </a:ext>
            </a:extLst>
          </p:cNvPr>
          <p:cNvSpPr/>
          <p:nvPr/>
        </p:nvSpPr>
        <p:spPr>
          <a:xfrm>
            <a:off x="3765586" y="2694379"/>
            <a:ext cx="2680200" cy="512328"/>
          </a:xfrm>
          <a:prstGeom prst="flowChartTerminator">
            <a:avLst/>
          </a:prstGeom>
          <a:solidFill>
            <a:srgbClr val="7030A0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luxograma: Terminação 51">
            <a:extLst>
              <a:ext uri="{FF2B5EF4-FFF2-40B4-BE49-F238E27FC236}">
                <a16:creationId xmlns:a16="http://schemas.microsoft.com/office/drawing/2014/main" id="{4CDB810F-8C5C-4C0E-8AB2-BAA827891770}"/>
              </a:ext>
            </a:extLst>
          </p:cNvPr>
          <p:cNvSpPr/>
          <p:nvPr/>
        </p:nvSpPr>
        <p:spPr>
          <a:xfrm>
            <a:off x="4347526" y="3414340"/>
            <a:ext cx="2098260" cy="513338"/>
          </a:xfrm>
          <a:prstGeom prst="flowChartTerminator">
            <a:avLst/>
          </a:prstGeom>
          <a:solidFill>
            <a:srgbClr val="0070C0"/>
          </a:soli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CC4E691-727A-43B6-8190-F6B220DE5BEB}"/>
              </a:ext>
            </a:extLst>
          </p:cNvPr>
          <p:cNvSpPr/>
          <p:nvPr/>
        </p:nvSpPr>
        <p:spPr>
          <a:xfrm>
            <a:off x="1208331" y="2052707"/>
            <a:ext cx="2788043" cy="272837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luxograma: Terminação 55">
            <a:extLst>
              <a:ext uri="{FF2B5EF4-FFF2-40B4-BE49-F238E27FC236}">
                <a16:creationId xmlns:a16="http://schemas.microsoft.com/office/drawing/2014/main" id="{68374F7D-D4CD-4417-A283-FDC59B587A5D}"/>
              </a:ext>
            </a:extLst>
          </p:cNvPr>
          <p:cNvSpPr/>
          <p:nvPr/>
        </p:nvSpPr>
        <p:spPr>
          <a:xfrm>
            <a:off x="1986982" y="2060728"/>
            <a:ext cx="4458803" cy="512328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D2A45C4-D701-46BB-A223-5A77378D24DD}"/>
              </a:ext>
            </a:extLst>
          </p:cNvPr>
          <p:cNvSpPr/>
          <p:nvPr/>
        </p:nvSpPr>
        <p:spPr>
          <a:xfrm>
            <a:off x="1640220" y="2489752"/>
            <a:ext cx="1858695" cy="1818915"/>
          </a:xfrm>
          <a:prstGeom prst="ellipse">
            <a:avLst/>
          </a:prstGeom>
          <a:solidFill>
            <a:srgbClr val="CFCFC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0" name="Gráfico 59" descr="Lupa">
            <a:extLst>
              <a:ext uri="{FF2B5EF4-FFF2-40B4-BE49-F238E27FC236}">
                <a16:creationId xmlns:a16="http://schemas.microsoft.com/office/drawing/2014/main" id="{8B88C53D-E202-4648-A055-A422E0950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721" y="3007196"/>
            <a:ext cx="786848" cy="770007"/>
          </a:xfrm>
          <a:prstGeom prst="rect">
            <a:avLst/>
          </a:prstGeom>
        </p:spPr>
      </p:pic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id="{E4F5D63E-30AB-4BD4-9D89-772C6DE4B6FD}"/>
              </a:ext>
            </a:extLst>
          </p:cNvPr>
          <p:cNvCxnSpPr>
            <a:cxnSpLocks/>
            <a:stCxn id="56" idx="3"/>
            <a:endCxn id="82" idx="1"/>
          </p:cNvCxnSpPr>
          <p:nvPr/>
        </p:nvCxnSpPr>
        <p:spPr>
          <a:xfrm flipV="1">
            <a:off x="6445785" y="857059"/>
            <a:ext cx="764971" cy="1459833"/>
          </a:xfrm>
          <a:prstGeom prst="bentConnector3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uxograma: Terminação 81">
            <a:extLst>
              <a:ext uri="{FF2B5EF4-FFF2-40B4-BE49-F238E27FC236}">
                <a16:creationId xmlns:a16="http://schemas.microsoft.com/office/drawing/2014/main" id="{34784B14-DF9E-49B4-8220-3A713B51D747}"/>
              </a:ext>
            </a:extLst>
          </p:cNvPr>
          <p:cNvSpPr/>
          <p:nvPr/>
        </p:nvSpPr>
        <p:spPr>
          <a:xfrm>
            <a:off x="7210756" y="46725"/>
            <a:ext cx="4646738" cy="1620667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Aceite dos termos de escopo do trabalho por</a:t>
            </a: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Parte do cliente.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86" name="Fluxograma: Terminação 85">
            <a:extLst>
              <a:ext uri="{FF2B5EF4-FFF2-40B4-BE49-F238E27FC236}">
                <a16:creationId xmlns:a16="http://schemas.microsoft.com/office/drawing/2014/main" id="{056886C2-D4B9-45D1-AA58-6A1A42910C94}"/>
              </a:ext>
            </a:extLst>
          </p:cNvPr>
          <p:cNvSpPr/>
          <p:nvPr/>
        </p:nvSpPr>
        <p:spPr>
          <a:xfrm>
            <a:off x="7187606" y="3470659"/>
            <a:ext cx="4646738" cy="1620667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Ajustes de protótipo e nova homologação.</a:t>
            </a:r>
          </a:p>
        </p:txBody>
      </p:sp>
      <p:sp>
        <p:nvSpPr>
          <p:cNvPr id="87" name="Fluxograma: Terminação 86">
            <a:extLst>
              <a:ext uri="{FF2B5EF4-FFF2-40B4-BE49-F238E27FC236}">
                <a16:creationId xmlns:a16="http://schemas.microsoft.com/office/drawing/2014/main" id="{EFA9A7FA-09BA-4284-ADAF-51ABA3C78333}"/>
              </a:ext>
            </a:extLst>
          </p:cNvPr>
          <p:cNvSpPr/>
          <p:nvPr/>
        </p:nvSpPr>
        <p:spPr>
          <a:xfrm>
            <a:off x="7187606" y="1774609"/>
            <a:ext cx="4646738" cy="1620667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Desenvolvimento de modelagem e prototipo</a:t>
            </a:r>
            <a:br>
              <a:rPr lang="pt-BR" sz="1200" dirty="0">
                <a:solidFill>
                  <a:schemeClr val="tx1"/>
                </a:solidFill>
              </a:rPr>
            </a:br>
            <a:r>
              <a:rPr lang="pt-BR" sz="1200" dirty="0">
                <a:solidFill>
                  <a:schemeClr val="tx1"/>
                </a:solidFill>
              </a:rPr>
              <a:t>para homologação</a:t>
            </a:r>
          </a:p>
        </p:txBody>
      </p:sp>
      <p:sp>
        <p:nvSpPr>
          <p:cNvPr id="88" name="Fluxograma: Terminação 87">
            <a:extLst>
              <a:ext uri="{FF2B5EF4-FFF2-40B4-BE49-F238E27FC236}">
                <a16:creationId xmlns:a16="http://schemas.microsoft.com/office/drawing/2014/main" id="{2207A002-77F6-42CC-A69A-E4E09976EB22}"/>
              </a:ext>
            </a:extLst>
          </p:cNvPr>
          <p:cNvSpPr/>
          <p:nvPr/>
        </p:nvSpPr>
        <p:spPr>
          <a:xfrm>
            <a:off x="7213940" y="5190605"/>
            <a:ext cx="4646738" cy="1620667"/>
          </a:xfrm>
          <a:prstGeom prst="flowChartTerminato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Acompanhamento da implementação do projeto</a:t>
            </a:r>
            <a:br>
              <a:rPr lang="pt-BR" sz="1200" dirty="0">
                <a:solidFill>
                  <a:schemeClr val="tx1"/>
                </a:solidFill>
              </a:rPr>
            </a:br>
            <a:r>
              <a:rPr lang="pt-BR" sz="1200" dirty="0">
                <a:solidFill>
                  <a:schemeClr val="tx1"/>
                </a:solidFill>
              </a:rPr>
              <a:t>em base de produção.</a:t>
            </a:r>
          </a:p>
        </p:txBody>
      </p: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533C6DED-21EA-4883-A144-5D54FF0CB17F}"/>
              </a:ext>
            </a:extLst>
          </p:cNvPr>
          <p:cNvCxnSpPr>
            <a:stCxn id="54" idx="3"/>
            <a:endCxn id="87" idx="1"/>
          </p:cNvCxnSpPr>
          <p:nvPr/>
        </p:nvCxnSpPr>
        <p:spPr>
          <a:xfrm flipV="1">
            <a:off x="6445786" y="2584943"/>
            <a:ext cx="741820" cy="365600"/>
          </a:xfrm>
          <a:prstGeom prst="bentConnector3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E60F8921-4172-412C-B814-45A5852BD422}"/>
              </a:ext>
            </a:extLst>
          </p:cNvPr>
          <p:cNvCxnSpPr>
            <a:stCxn id="52" idx="3"/>
            <a:endCxn id="86" idx="1"/>
          </p:cNvCxnSpPr>
          <p:nvPr/>
        </p:nvCxnSpPr>
        <p:spPr>
          <a:xfrm>
            <a:off x="6445786" y="3671009"/>
            <a:ext cx="741820" cy="609984"/>
          </a:xfrm>
          <a:prstGeom prst="bentConnector3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7CA29C1E-CCA2-496F-85A9-860A58A97AFE}"/>
              </a:ext>
            </a:extLst>
          </p:cNvPr>
          <p:cNvCxnSpPr>
            <a:stCxn id="41" idx="3"/>
            <a:endCxn id="88" idx="1"/>
          </p:cNvCxnSpPr>
          <p:nvPr/>
        </p:nvCxnSpPr>
        <p:spPr>
          <a:xfrm>
            <a:off x="6445786" y="4445692"/>
            <a:ext cx="768154" cy="1555247"/>
          </a:xfrm>
          <a:prstGeom prst="bentConnector3">
            <a:avLst/>
          </a:prstGeom>
          <a:ln w="34925">
            <a:solidFill>
              <a:srgbClr val="52D8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>
            <a:extLst>
              <a:ext uri="{FF2B5EF4-FFF2-40B4-BE49-F238E27FC236}">
                <a16:creationId xmlns:a16="http://schemas.microsoft.com/office/drawing/2014/main" id="{0E3D4EA2-5B2D-4728-96D8-33DD8DF63A0A}"/>
              </a:ext>
            </a:extLst>
          </p:cNvPr>
          <p:cNvSpPr/>
          <p:nvPr/>
        </p:nvSpPr>
        <p:spPr>
          <a:xfrm>
            <a:off x="7061327" y="347493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4DB8E83E-736B-4A3C-B12C-5EAFA550E39F}"/>
              </a:ext>
            </a:extLst>
          </p:cNvPr>
          <p:cNvSpPr/>
          <p:nvPr/>
        </p:nvSpPr>
        <p:spPr>
          <a:xfrm>
            <a:off x="7061327" y="2131694"/>
            <a:ext cx="914400" cy="9144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1EBFACE3-C8B4-4853-8A9A-EEBB73969D7D}"/>
              </a:ext>
            </a:extLst>
          </p:cNvPr>
          <p:cNvSpPr/>
          <p:nvPr/>
        </p:nvSpPr>
        <p:spPr>
          <a:xfrm>
            <a:off x="7072629" y="3802076"/>
            <a:ext cx="914400" cy="9144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E714CFBC-D71B-4CB7-AB80-59FD459F1F46}"/>
              </a:ext>
            </a:extLst>
          </p:cNvPr>
          <p:cNvSpPr/>
          <p:nvPr/>
        </p:nvSpPr>
        <p:spPr>
          <a:xfrm>
            <a:off x="7061327" y="5543738"/>
            <a:ext cx="914400" cy="914400"/>
          </a:xfrm>
          <a:prstGeom prst="ellipse">
            <a:avLst/>
          </a:prstGeom>
          <a:solidFill>
            <a:srgbClr val="26FA3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10" name="Espaço Reservado para Número de Slide 109">
            <a:extLst>
              <a:ext uri="{FF2B5EF4-FFF2-40B4-BE49-F238E27FC236}">
                <a16:creationId xmlns:a16="http://schemas.microsoft.com/office/drawing/2014/main" id="{3E32D46C-82DD-4041-90F0-8BB7287D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64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62583E-245A-4BCB-BED3-70A516DF9476}"/>
              </a:ext>
            </a:extLst>
          </p:cNvPr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5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Organização</a:t>
            </a:r>
            <a:r>
              <a:rPr lang="en-US" sz="5400" b="1" spc="-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en-US" sz="5400" b="1" spc="-5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Trabalho</a:t>
            </a:r>
            <a:r>
              <a:rPr lang="en-US" sz="5400" b="1" spc="-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Imagem 2" descr="Uma imagem contendo interior, mesa, bolo&#10;&#10;Descrição gerada com muito alta confiança">
            <a:extLst>
              <a:ext uri="{FF2B5EF4-FFF2-40B4-BE49-F238E27FC236}">
                <a16:creationId xmlns:a16="http://schemas.microsoft.com/office/drawing/2014/main" id="{09A7FC8F-54B6-4214-B2AE-E315F7E4B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526557"/>
            <a:ext cx="5455917" cy="355998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8234F96-B113-4A16-94C7-B9A39BA3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1372223"/>
            <a:ext cx="5455917" cy="1868652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AC2E29-794F-4CB2-9B27-DD458489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DEA6-8E32-4E8D-9485-B83B8A2F1DC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531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1930</Words>
  <Application>Microsoft Office PowerPoint</Application>
  <PresentationFormat>Widescreen</PresentationFormat>
  <Paragraphs>211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Franklin Gothic Book</vt:lpstr>
      <vt:lpstr>Franklin Gothic Medium</vt:lpstr>
      <vt:lpstr>Wingdings 2</vt:lpstr>
      <vt:lpstr>HDOfficeLightV0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KUSSUNOKI</dc:creator>
  <cp:lastModifiedBy>FLAVIO KUSSUNOKI</cp:lastModifiedBy>
  <cp:revision>18</cp:revision>
  <dcterms:created xsi:type="dcterms:W3CDTF">2018-09-21T16:50:01Z</dcterms:created>
  <dcterms:modified xsi:type="dcterms:W3CDTF">2020-06-19T04:32:09Z</dcterms:modified>
</cp:coreProperties>
</file>