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0" r:id="rId1"/>
  </p:sldMasterIdLst>
  <p:notesMasterIdLst>
    <p:notesMasterId r:id="rId2"/>
  </p:notesMasterIdLst>
  <p:sldIdLst>
    <p:sldId id="314" r:id="rId3"/>
    <p:sldId id="338" r:id="rId4"/>
    <p:sldId id="339" r:id="rId5"/>
    <p:sldId id="330" r:id="rId6"/>
    <p:sldId id="337" r:id="rId7"/>
    <p:sldId id="318" r:id="rId8"/>
    <p:sldId id="319" r:id="rId9"/>
    <p:sldId id="333" r:id="rId10"/>
    <p:sldId id="320" r:id="rId11"/>
    <p:sldId id="329" r:id="rId12"/>
    <p:sldId id="340" r:id="rId13"/>
    <p:sldId id="332" r:id="rId14"/>
    <p:sldId id="341" r:id="rId15"/>
    <p:sldId id="30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8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2" y="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CD5FD1F1-D724-4AC1-93C5-DC9ABA9C1EA4}" type="datetime1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ECACA17B-6F8B-4A94-8B8D-FD0991A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39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slideMaster" Target="../slideMasters/slideMaster1.xml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Relationship Id="rId6" Type="http://schemas.openxmlformats.org/officeDocument/2006/relationships/image" Target="../media/image3.jpeg"  /><Relationship Id="rId7" Type="http://schemas.openxmlformats.org/officeDocument/2006/relationships/image" Target="../media/image4.gif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tags" Target="../tags/tag12.xml"  /><Relationship Id="rId2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tags" Target="../tags/tag13.xml"  /><Relationship Id="rId2" Type="http://schemas.openxmlformats.org/officeDocument/2006/relationships/tags" Target="../tags/tag14.xml"  /><Relationship Id="rId3" Type="http://schemas.openxmlformats.org/officeDocument/2006/relationships/tags" Target="../tags/tag15.xml"  /><Relationship Id="rId4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tags" Target="../tags/tag3.xml"  /><Relationship Id="rId2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tags" Target="../tags/tag4.xml"  /><Relationship Id="rId2" Type="http://schemas.openxmlformats.org/officeDocument/2006/relationships/tags" Target="../tags/tag5.xml"  /><Relationship Id="rId3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tags" Target="../tags/tag6.xml"  /><Relationship Id="rId2" Type="http://schemas.openxmlformats.org/officeDocument/2006/relationships/tags" Target="../tags/tag7.xml"  /><Relationship Id="rId3" Type="http://schemas.openxmlformats.org/officeDocument/2006/relationships/tags" Target="../tags/tag8.xml"  /><Relationship Id="rId4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tags" Target="../tags/tag9.xml"  /><Relationship Id="rId2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tags" Target="../tags/tag10.xml"  /><Relationship Id="rId2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tags" Target="../tags/tag11.xml"  /><Relationship Id="rId2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41" y="2682140"/>
            <a:ext cx="2088296" cy="2844240"/>
          </a:xfrm>
          <a:prstGeom prst="rect">
            <a:avLst/>
          </a:prstGeom>
        </p:spPr>
      </p:pic>
      <p:sp>
        <p:nvSpPr>
          <p:cNvPr id="10" name="L 도형 5"/>
          <p:cNvSpPr/>
          <p:nvPr/>
        </p:nvSpPr>
        <p:spPr bwMode="auto">
          <a:xfrm flipH="1">
            <a:off x="817" y="5976589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L 도형 5"/>
          <p:cNvSpPr/>
          <p:nvPr/>
        </p:nvSpPr>
        <p:spPr bwMode="auto">
          <a:xfrm flipH="1">
            <a:off x="818" y="6029547"/>
            <a:ext cx="9143182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" name="Picture 8" descr="C:\Users\Donggeon Lee\Desktop\IoT\pn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53" y="6223627"/>
            <a:ext cx="1645499" cy="4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277281"/>
            <a:ext cx="7772400" cy="125982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650024" y="3023001"/>
            <a:ext cx="5843952" cy="1081259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4EA2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D680-078B-4021-91D2-BFE36AAF6766}"/>
              </a:ext>
            </a:extLst>
          </p:cNvPr>
          <p:cNvSpPr txBox="1"/>
          <p:nvPr/>
        </p:nvSpPr>
        <p:spPr>
          <a:xfrm>
            <a:off x="3320925" y="5041117"/>
            <a:ext cx="2723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부산대학교 공과대학 전기컴퓨터공학부</a:t>
            </a:r>
            <a:endParaRPr lang="en-US" altLang="ko-KR" sz="1200" b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  <a:r>
              <a:rPr lang="ko-KR" altLang="en-US" sz="2000" b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컴퓨터공학전공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A9853B-F490-4B3B-9B23-5B632CC61D03}"/>
              </a:ext>
            </a:extLst>
          </p:cNvPr>
          <p:cNvSpPr/>
          <p:nvPr/>
        </p:nvSpPr>
        <p:spPr>
          <a:xfrm>
            <a:off x="817" y="0"/>
            <a:ext cx="9144000" cy="711200"/>
          </a:xfrm>
          <a:prstGeom prst="rect">
            <a:avLst/>
          </a:prstGeom>
          <a:solidFill>
            <a:srgbClr val="004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3CDD27-CD1C-4CA0-A452-7B574BE3AB50}"/>
              </a:ext>
            </a:extLst>
          </p:cNvPr>
          <p:cNvSpPr/>
          <p:nvPr/>
        </p:nvSpPr>
        <p:spPr>
          <a:xfrm>
            <a:off x="0" y="612559"/>
            <a:ext cx="9144000" cy="383340"/>
          </a:xfrm>
          <a:prstGeom prst="rect">
            <a:avLst/>
          </a:prstGeom>
          <a:solidFill>
            <a:srgbClr val="20A15E"/>
          </a:solidFill>
          <a:ln>
            <a:solidFill>
              <a:srgbClr val="20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기본형">
            <a:extLst>
              <a:ext uri="{FF2B5EF4-FFF2-40B4-BE49-F238E27FC236}">
                <a16:creationId xmlns:a16="http://schemas.microsoft.com/office/drawing/2014/main" id="{D26D7978-E8B6-4D84-BAC1-928F19A6F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6557" r="28362" b="25734"/>
          <a:stretch/>
        </p:blipFill>
        <p:spPr bwMode="auto">
          <a:xfrm>
            <a:off x="108529" y="133822"/>
            <a:ext cx="1080653" cy="7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정장형 심볼01">
            <a:extLst>
              <a:ext uri="{FF2B5EF4-FFF2-40B4-BE49-F238E27FC236}">
                <a16:creationId xmlns:a16="http://schemas.microsoft.com/office/drawing/2014/main" id="{690CD754-3353-485D-95B4-94148F98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64" y="5041117"/>
            <a:ext cx="613861" cy="6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6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9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88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lnSpc>
                <a:spcPct val="150000"/>
              </a:lnSpc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8911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3929066"/>
            <a:ext cx="7772400" cy="714380"/>
          </a:xfr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4643445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072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6323F4-0B9B-4F2F-9D74-97D8AAC62AB9}"/>
              </a:ext>
            </a:extLst>
          </p:cNvPr>
          <p:cNvSpPr>
            <a:spLocks noGrp="1"/>
          </p:cNvSpPr>
          <p:nvPr>
            <p:ph sz="half" idx="11"/>
            <p:custDataLst>
              <p:tags r:id="rId3"/>
            </p:custDataLst>
          </p:nvPr>
        </p:nvSpPr>
        <p:spPr>
          <a:xfrm>
            <a:off x="49276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392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1809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009EA8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 sz="3200">
              <a:solidFill>
                <a:srgbClr val="481C10"/>
              </a:solidFill>
              <a:ea typeface="맑은 고딕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8301038" y="6525344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ctr" latinLnBrk="1" hangingPunct="1">
              <a:spcBef>
                <a:spcPct val="20000"/>
              </a:spcBef>
              <a:defRPr/>
            </a:pPr>
            <a:fld id="{384696AA-5E38-43AD-84E0-1096E86142ED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fontAlgn="ctr" latin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120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26960" y="836712"/>
            <a:ext cx="8449496" cy="5544616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696765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791974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tags" Target="../tags/tag16.xml"  /><Relationship Id="rId14" Type="http://schemas.openxmlformats.org/officeDocument/2006/relationships/tags" Target="../tags/tag17.xml"  /><Relationship Id="rId15" Type="http://schemas.openxmlformats.org/officeDocument/2006/relationships/tags" Target="../tags/tag18.xml"  /><Relationship Id="rId16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181794" y="129648"/>
            <a:ext cx="8784976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179512" y="796190"/>
            <a:ext cx="8784976" cy="598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791968"/>
            <a:ext cx="9144000" cy="66032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 descr="C:\Users\Donggeon Lee\Desktop\IoT\pnu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30120"/>
            <a:ext cx="1325123" cy="3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680" r:id="rId10"/>
    <p:sldLayoutId id="2147483676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800" b="1" kern="1200" baseline="0">
          <a:solidFill>
            <a:srgbClr val="20A15E"/>
          </a:solidFill>
          <a:effectLst>
            <a:glow rad="127000">
              <a:schemeClr val="bg1"/>
            </a:glow>
          </a:effectLst>
          <a:latin typeface="Candara" panose="020E0502030303020204" pitchFamily="34" charset="0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9pPr>
    </p:titleStyle>
    <p:bodyStyle>
      <a:lvl1pPr marL="342900" indent="-34290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v"/>
        <a:defRPr sz="2000" b="1" kern="1200" baseline="0">
          <a:solidFill>
            <a:srgbClr val="023368"/>
          </a:solidFill>
          <a:effectLst>
            <a:glow rad="38100">
              <a:schemeClr val="bg1"/>
            </a:glow>
          </a:effectLst>
          <a:latin typeface="Candara" panose="020E0502030303020204" pitchFamily="34" charset="0"/>
          <a:ea typeface="+mj-ea"/>
          <a:cs typeface="+mn-cs"/>
        </a:defRPr>
      </a:lvl1pPr>
      <a:lvl2pPr marL="742950" indent="-28575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16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•"/>
        <a:defRPr sz="1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–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»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jpeg"  /><Relationship Id="rId3" Type="http://schemas.openxmlformats.org/officeDocument/2006/relationships/image" Target="../media/image26.png"  /><Relationship Id="rId4" Type="http://schemas.openxmlformats.org/officeDocument/2006/relationships/image" Target="../media/image28.jpeg"  /><Relationship Id="rId5" Type="http://schemas.openxmlformats.org/officeDocument/2006/relationships/image" Target="../media/image24.jpeg"  /><Relationship Id="rId6" Type="http://schemas.openxmlformats.org/officeDocument/2006/relationships/image" Target="../media/image25.jpeg"  /><Relationship Id="rId7" Type="http://schemas.openxmlformats.org/officeDocument/2006/relationships/image" Target="../media/image2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Relationship Id="rId3" Type="http://schemas.openxmlformats.org/officeDocument/2006/relationships/image" Target="../media/image14.jpeg"  /><Relationship Id="rId4" Type="http://schemas.openxmlformats.org/officeDocument/2006/relationships/image" Target="../media/image15.jpeg"  /><Relationship Id="rId5" Type="http://schemas.openxmlformats.org/officeDocument/2006/relationships/image" Target="../media/image16.jpeg"  /><Relationship Id="rId6" Type="http://schemas.openxmlformats.org/officeDocument/2006/relationships/image" Target="../media/image17.jpeg"  /><Relationship Id="rId7" Type="http://schemas.openxmlformats.org/officeDocument/2006/relationships/image" Target="../media/image18.jpeg"  /><Relationship Id="rId8" Type="http://schemas.openxmlformats.org/officeDocument/2006/relationships/image" Target="../media/image1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jpeg"  /><Relationship Id="rId3" Type="http://schemas.openxmlformats.org/officeDocument/2006/relationships/image" Target="../media/image21.jpeg"  /><Relationship Id="rId4" Type="http://schemas.openxmlformats.org/officeDocument/2006/relationships/image" Target="../media/image22.jpeg"  /><Relationship Id="rId5" Type="http://schemas.openxmlformats.org/officeDocument/2006/relationships/image" Target="../media/image23.jpeg"  /><Relationship Id="rId6" Type="http://schemas.openxmlformats.org/officeDocument/2006/relationships/image" Target="../media/image24.jpeg"  /><Relationship Id="rId7" Type="http://schemas.openxmlformats.org/officeDocument/2006/relationships/image" Target="../media/image25.jpeg"  /><Relationship Id="rId8" Type="http://schemas.openxmlformats.org/officeDocument/2006/relationships/image" Target="../media/image26.png"  /><Relationship Id="rId9" Type="http://schemas.openxmlformats.org/officeDocument/2006/relationships/image" Target="../media/image2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Relationship Id="rId4" Type="http://schemas.openxmlformats.org/officeDocument/2006/relationships/image" Target="../media/image18.jpeg"  /><Relationship Id="rId5" Type="http://schemas.openxmlformats.org/officeDocument/2006/relationships/image" Target="../media/image28.jpeg"  /><Relationship Id="rId6" Type="http://schemas.openxmlformats.org/officeDocument/2006/relationships/image" Target="../media/image13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맑은 고딕"/>
              </a:rPr>
              <a:t>스마트 도로 시스템</a:t>
            </a:r>
            <a:endParaRPr lang="ko-KR" altLang="en-US" dirty="0">
              <a:effectLst>
                <a:glow rad="127000">
                  <a:prstClr val="white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E6DD0D-58CE-4ECD-B3B8-09118EB1B845}"/>
              </a:ext>
            </a:extLst>
          </p:cNvPr>
          <p:cNvSpPr/>
          <p:nvPr/>
        </p:nvSpPr>
        <p:spPr>
          <a:xfrm>
            <a:off x="95731" y="6461349"/>
            <a:ext cx="2400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81518" latinLnBrk="0"/>
            <a:r>
              <a:rPr lang="en-US" altLang="ko-KR" sz="1400" kern="0" spc="-91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0A15E"/>
                </a:solidFill>
                <a:latin typeface="Cooper Black" panose="0208090404030B020404" pitchFamily="18" charset="0"/>
                <a:ea typeface="나눔명조 ExtraBold" panose="02020603020101020101" pitchFamily="18" charset="-127"/>
              </a:rPr>
              <a:t>Elementary Computer Lab.</a:t>
            </a:r>
            <a:endParaRPr lang="ko-KR" altLang="en-US" sz="1400" kern="0" spc="-91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20A15E"/>
              </a:solidFill>
              <a:latin typeface="Cooper Black" panose="0208090404030B020404" pitchFamily="18" charset="0"/>
              <a:ea typeface="나눔명조 ExtraBold" panose="02020603020101020101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32238" y="3023001"/>
            <a:ext cx="6079524" cy="1081259"/>
          </a:xfrm>
        </p:spPr>
        <p:txBody>
          <a:bodyPr/>
          <a:lstStyle/>
          <a:p>
            <a:r>
              <a:rPr lang="en-US" altLang="ko-KR" dirty="0">
                <a:latin typeface="Candara"/>
                <a:ea typeface="맑은 고딕"/>
              </a:rPr>
              <a:t>202055577 </a:t>
            </a:r>
            <a:r>
              <a:rPr lang="ko-KR" altLang="en-US" dirty="0">
                <a:latin typeface="Candara"/>
                <a:ea typeface="맑은 고딕"/>
              </a:rPr>
              <a:t>이선진 </a:t>
            </a:r>
            <a:r>
              <a:rPr lang="en-US" altLang="ko-KR" dirty="0">
                <a:latin typeface="Candara"/>
                <a:ea typeface="맑은 고딕"/>
              </a:rPr>
              <a:t>, 202055582 </a:t>
            </a:r>
            <a:r>
              <a:rPr lang="ko-KR" altLang="en-US" dirty="0">
                <a:latin typeface="Candara"/>
                <a:ea typeface="맑은 고딕"/>
              </a:rPr>
              <a:t>이지은</a:t>
            </a:r>
            <a:endParaRPr lang="en-US" altLang="ko-KR" dirty="0">
              <a:ea typeface="맑은 고딕" panose="020B0503020000020004" pitchFamily="34" charset="-127"/>
            </a:endParaRPr>
          </a:p>
          <a:p>
            <a:endParaRPr lang="en-US" altLang="ko-KR" dirty="0">
              <a:effectLst>
                <a:glow rad="38100">
                  <a:prstClr val="white"/>
                </a:glow>
              </a:effectLst>
              <a:ea typeface="맑은 고딕"/>
            </a:endParaRPr>
          </a:p>
          <a:p>
            <a:r>
              <a:rPr lang="en-US" altLang="ko-KR" dirty="0">
                <a:latin typeface="Candara"/>
                <a:ea typeface="맑은 고딕"/>
              </a:rPr>
              <a:t>Team &lt;</a:t>
            </a:r>
            <a:r>
              <a:rPr lang="ko-KR" altLang="en-US" dirty="0">
                <a:latin typeface="Candara"/>
                <a:ea typeface="맑은 고딕"/>
              </a:rPr>
              <a:t>회색필통</a:t>
            </a:r>
            <a:r>
              <a:rPr lang="en-US" altLang="ko-KR" dirty="0">
                <a:latin typeface="Candara"/>
                <a:ea typeface="맑은 고딕"/>
              </a:rPr>
              <a:t>&gt; </a:t>
            </a:r>
            <a:r>
              <a:rPr lang="ko-KR" altLang="en-US" dirty="0">
                <a:latin typeface="Candara"/>
                <a:ea typeface="맑은 고딕"/>
              </a:rPr>
              <a:t>발표자료</a:t>
            </a:r>
          </a:p>
        </p:txBody>
      </p:sp>
    </p:spTree>
    <p:extLst>
      <p:ext uri="{BB962C8B-B14F-4D97-AF65-F5344CB8AC3E}">
        <p14:creationId xmlns:p14="http://schemas.microsoft.com/office/powerpoint/2010/main" val="321940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" y="1002268"/>
            <a:ext cx="20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※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스마트 신호등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FAD5FCF-0C98-4099-A49C-BA3C80E7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3" y="1598998"/>
            <a:ext cx="1631282" cy="163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C1AF1-253B-47AE-9CCF-B23C7A1EB48C}"/>
              </a:ext>
            </a:extLst>
          </p:cNvPr>
          <p:cNvSpPr txBox="1"/>
          <p:nvPr/>
        </p:nvSpPr>
        <p:spPr>
          <a:xfrm>
            <a:off x="55247" y="2925180"/>
            <a:ext cx="2327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초음파 거리 센서를 </a:t>
            </a:r>
            <a:endParaRPr lang="en-US" altLang="ko-KR" sz="1400" dirty="0"/>
          </a:p>
          <a:p>
            <a:pPr algn="ctr"/>
            <a:r>
              <a:rPr lang="ko-KR" altLang="en-US" sz="1400" dirty="0"/>
              <a:t>통해 일정 거리 내 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사람 혹은 차 유무 판단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CB8FB80-64A9-40E9-93D8-D9E8347FB615}"/>
              </a:ext>
            </a:extLst>
          </p:cNvPr>
          <p:cNvSpPr/>
          <p:nvPr/>
        </p:nvSpPr>
        <p:spPr>
          <a:xfrm>
            <a:off x="2463973" y="2558325"/>
            <a:ext cx="235974" cy="19323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42E0465-4357-4D83-8082-554E8BBA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90" y="1808443"/>
            <a:ext cx="1732456" cy="125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LEDì ëí ì´ë¯¸ì§ ê²ìê²°ê³¼">
            <a:extLst>
              <a:ext uri="{FF2B5EF4-FFF2-40B4-BE49-F238E27FC236}">
                <a16:creationId xmlns:a16="http://schemas.microsoft.com/office/drawing/2014/main" id="{E99D1CF4-F918-4550-AD3B-A93E53C4A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48" y="1922743"/>
            <a:ext cx="944880" cy="94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6CA417-FA01-44FE-8899-F949DABEDB5F}"/>
              </a:ext>
            </a:extLst>
          </p:cNvPr>
          <p:cNvSpPr txBox="1"/>
          <p:nvPr/>
        </p:nvSpPr>
        <p:spPr>
          <a:xfrm>
            <a:off x="2849466" y="2919945"/>
            <a:ext cx="2470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서보</a:t>
            </a:r>
            <a:r>
              <a:rPr lang="ko-KR" altLang="en-US" sz="1400" dirty="0"/>
              <a:t> 모터를 이용하여 횡단보도의 안전바를 올리고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바닥에 </a:t>
            </a:r>
            <a:r>
              <a:rPr lang="en-US" altLang="ko-KR" sz="1400" dirty="0"/>
              <a:t>LED</a:t>
            </a:r>
            <a:r>
              <a:rPr lang="ko-KR" altLang="en-US" sz="1400" dirty="0"/>
              <a:t>를 설치하여 신호 인지할 수 있도록 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3972AED-88A3-4228-81A0-BF04A11CB8AF}"/>
              </a:ext>
            </a:extLst>
          </p:cNvPr>
          <p:cNvSpPr/>
          <p:nvPr/>
        </p:nvSpPr>
        <p:spPr>
          <a:xfrm>
            <a:off x="5426441" y="2558325"/>
            <a:ext cx="235974" cy="19323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0" descr="ê´ë ¨ ì´ë¯¸ì§">
            <a:extLst>
              <a:ext uri="{FF2B5EF4-FFF2-40B4-BE49-F238E27FC236}">
                <a16:creationId xmlns:a16="http://schemas.microsoft.com/office/drawing/2014/main" id="{DAD372AA-FE49-4A62-9E59-72A68F37B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5" b="24795"/>
          <a:stretch/>
        </p:blipFill>
        <p:spPr bwMode="auto">
          <a:xfrm>
            <a:off x="6274727" y="2073419"/>
            <a:ext cx="1416942" cy="71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http://www.3demp.com/3dAdmin/files/community/11/120/buzzerDA.jpg">
            <a:extLst>
              <a:ext uri="{FF2B5EF4-FFF2-40B4-BE49-F238E27FC236}">
                <a16:creationId xmlns:a16="http://schemas.microsoft.com/office/drawing/2014/main" id="{3CBC2BE3-FED1-4099-99E1-2299C3459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669" y="2081294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2CCEFA4-4926-4F90-97FD-996642A0436E}"/>
              </a:ext>
            </a:extLst>
          </p:cNvPr>
          <p:cNvSpPr txBox="1"/>
          <p:nvPr/>
        </p:nvSpPr>
        <p:spPr>
          <a:xfrm>
            <a:off x="5684182" y="2823628"/>
            <a:ext cx="3136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남은 신호 시간을 알려주고</a:t>
            </a:r>
            <a:r>
              <a:rPr lang="en-US" altLang="ko-KR" sz="1400" dirty="0"/>
              <a:t>, </a:t>
            </a:r>
          </a:p>
          <a:p>
            <a:pPr algn="ctr"/>
            <a:r>
              <a:rPr lang="ko-KR" altLang="en-US" sz="1400" dirty="0"/>
              <a:t>시간이 얼마 남지 않았음을 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피에조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부저를</a:t>
            </a:r>
            <a:r>
              <a:rPr lang="ko-KR" altLang="en-US" sz="1400" dirty="0"/>
              <a:t> 사용하여 </a:t>
            </a:r>
            <a:endParaRPr lang="en-US" altLang="ko-KR" sz="1400" dirty="0"/>
          </a:p>
          <a:p>
            <a:pPr algn="ctr"/>
            <a:r>
              <a:rPr lang="ko-KR" altLang="en-US" sz="1400" dirty="0"/>
              <a:t>보행자에게 시각적</a:t>
            </a:r>
            <a:r>
              <a:rPr lang="en-US" altLang="ko-KR" sz="1400" dirty="0"/>
              <a:t>, </a:t>
            </a:r>
            <a:r>
              <a:rPr lang="ko-KR" altLang="en-US" sz="1400" dirty="0"/>
              <a:t>청각적으로 알림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9" name="Picture 8" descr="LEDì ëí ì´ë¯¸ì§ ê²ìê²°ê³¼">
            <a:extLst>
              <a:ext uri="{FF2B5EF4-FFF2-40B4-BE49-F238E27FC236}">
                <a16:creationId xmlns:a16="http://schemas.microsoft.com/office/drawing/2014/main" id="{4CE22EE9-AD00-45BF-BDE7-52375BF95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89" y="4106440"/>
            <a:ext cx="944880" cy="94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http://www.3demp.com/3dAdmin/files/community/11/120/buzzerDA.jpg">
            <a:extLst>
              <a:ext uri="{FF2B5EF4-FFF2-40B4-BE49-F238E27FC236}">
                <a16:creationId xmlns:a16="http://schemas.microsoft.com/office/drawing/2014/main" id="{DA92D9B7-AB3A-4494-BF5F-15BDC5D00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733" y="4183166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0617AB8-0050-44B5-B732-D245CB13D214}"/>
              </a:ext>
            </a:extLst>
          </p:cNvPr>
          <p:cNvSpPr txBox="1"/>
          <p:nvPr/>
        </p:nvSpPr>
        <p:spPr>
          <a:xfrm>
            <a:off x="439844" y="5164528"/>
            <a:ext cx="3136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보행자가 횡단 중일 때 차량이 보행자에 가까워지면 </a:t>
            </a:r>
            <a:r>
              <a:rPr lang="ko-KR" altLang="en-US" sz="1400" dirty="0" err="1"/>
              <a:t>피에조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부저와</a:t>
            </a:r>
            <a:r>
              <a:rPr lang="ko-KR" altLang="en-US" sz="1400" dirty="0"/>
              <a:t> </a:t>
            </a:r>
            <a:r>
              <a:rPr lang="en-US" altLang="ko-KR" sz="1400" dirty="0"/>
              <a:t>LED</a:t>
            </a:r>
            <a:r>
              <a:rPr lang="ko-KR" altLang="en-US" sz="1400" dirty="0"/>
              <a:t>를 통해 운전자 및 보행자에게 알림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68EDB607-42FF-43A0-B7E8-D4952C6F8845}"/>
              </a:ext>
            </a:extLst>
          </p:cNvPr>
          <p:cNvSpPr/>
          <p:nvPr/>
        </p:nvSpPr>
        <p:spPr>
          <a:xfrm>
            <a:off x="4336026" y="4785560"/>
            <a:ext cx="235974" cy="18811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6" descr="http://cdn.011st.com/11dims/resize/600x600/quality/75/11src/pd/18/4/3/8/3/5/3/NvPUr/1964438353_B.png">
            <a:extLst>
              <a:ext uri="{FF2B5EF4-FFF2-40B4-BE49-F238E27FC236}">
                <a16:creationId xmlns:a16="http://schemas.microsoft.com/office/drawing/2014/main" id="{65C208F7-E4E4-474D-9BF4-7376367FF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6" b="18450"/>
          <a:stretch/>
        </p:blipFill>
        <p:spPr bwMode="auto">
          <a:xfrm>
            <a:off x="5989062" y="3912267"/>
            <a:ext cx="1838526" cy="13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3629C3-9D18-4945-84A6-58BFD7F8B9EE}"/>
              </a:ext>
            </a:extLst>
          </p:cNvPr>
          <p:cNvSpPr txBox="1"/>
          <p:nvPr/>
        </p:nvSpPr>
        <p:spPr>
          <a:xfrm>
            <a:off x="5387833" y="5056806"/>
            <a:ext cx="3136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안전바가 내려와 </a:t>
            </a:r>
            <a:r>
              <a:rPr lang="ko-KR" altLang="en-US" sz="1400" dirty="0" err="1"/>
              <a:t>있을때</a:t>
            </a:r>
            <a:r>
              <a:rPr lang="ko-KR" altLang="en-US" sz="1400" dirty="0"/>
              <a:t> 보행자가 </a:t>
            </a:r>
            <a:endParaRPr lang="en-US" altLang="ko-KR" sz="1400" dirty="0"/>
          </a:p>
          <a:p>
            <a:pPr algn="ctr"/>
            <a:r>
              <a:rPr lang="ko-KR" altLang="en-US" sz="1400" dirty="0"/>
              <a:t>횡단을 시도하여 진동이나 충격이 </a:t>
            </a:r>
            <a:endParaRPr lang="en-US" altLang="ko-KR" sz="1400" dirty="0"/>
          </a:p>
          <a:p>
            <a:pPr algn="ctr"/>
            <a:r>
              <a:rPr lang="ko-KR" altLang="en-US" sz="1400" dirty="0"/>
              <a:t>가해지면 진동 감지 센서를 이용하여 이를 감지하고 보행자에게 알림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327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" y="1002268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※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구현 시 예상되는 점</a:t>
            </a:r>
          </a:p>
        </p:txBody>
      </p:sp>
      <p:sp>
        <p:nvSpPr>
          <p:cNvPr id="14" name="대각선 방향의 모서리가 잘린 사각형 13"/>
          <p:cNvSpPr/>
          <p:nvPr/>
        </p:nvSpPr>
        <p:spPr>
          <a:xfrm>
            <a:off x="266700" y="1774157"/>
            <a:ext cx="8560994" cy="3566327"/>
          </a:xfrm>
          <a:prstGeom prst="snip2Diag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5672" y="1923258"/>
            <a:ext cx="856099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1. OPEN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API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를 이용해야 하므로 필요한 정보를 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parsing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할 때 유의해야한다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2. </a:t>
            </a:r>
            <a:r>
              <a:rPr lang="en-US" altLang="ko-KR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wifi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모듈을 이용해 서버와 통신하므로 통신이 잘 이루어지는지 유의해야한다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endParaRPr lang="en-US" altLang="ko-KR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3.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받은 버스 정보를 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LCD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에 보기 쉽게 표시할 수 있도록 </a:t>
            </a:r>
            <a:r>
              <a:rPr lang="ko-KR" altLang="en-US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해야한다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4.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횡단보도 및 신호등이 양쪽으로 구성되어 있고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함께 작동해야 하기에 기능을 구현할 때 중복되지 않도록 주의해야 할 것으로 예상된다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endParaRPr lang="en-US" altLang="ko-KR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5.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안전 바에 진동 감지 센서를 이용한다면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진동 감지 센서의 성능 등을 고려하여 진동이 감지될 수 있는 상황으로 제작해야 할 것으로 예상된다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</a:p>
          <a:p>
            <a:endParaRPr lang="ko-KR" altLang="en-US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67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" y="1002268"/>
            <a:ext cx="741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※ &lt;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참고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&gt;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실시간 버스 정보 안내 시스템 </a:t>
            </a:r>
            <a:r>
              <a:rPr lang="en-US" altLang="ko-KR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api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활용</a:t>
            </a:r>
          </a:p>
        </p:txBody>
      </p:sp>
      <p:pic>
        <p:nvPicPr>
          <p:cNvPr id="8194" name="Picture 2" descr="아두이노로 실시간 버스정보 받아오기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2" y="1901986"/>
            <a:ext cx="3631643" cy="277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2100263"/>
            <a:ext cx="4006215" cy="450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222" y="1445441"/>
            <a:ext cx="64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&gt;&gt;&gt;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공공 데이터 </a:t>
            </a:r>
            <a:r>
              <a:rPr lang="ko-KR" altLang="en-US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포털을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이용하여 진행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" y="5458360"/>
            <a:ext cx="584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이후 필요한 정보를 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parsing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함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 &lt;&lt;&lt;</a:t>
            </a:r>
            <a:endParaRPr lang="ko-KR" altLang="en-US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7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활용 방안 및 향후 발전 방향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3467840" y="1358591"/>
            <a:ext cx="5034145" cy="163988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자동적으로 분리 배출의 위치를 판단함으로써 아무렇게나 버려지는 재활용 쓰레기가 제대로 분리 배출될 수 있도록 도와주는 효과가 있을 것으로 예상됨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66160" y="1491129"/>
            <a:ext cx="4789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제안한 시스템을 통해 횡단보도에서 보행자들이 신호에 집중하고 있지 않다가 사고가 </a:t>
            </a:r>
            <a:endParaRPr lang="en-US" altLang="ko-KR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발생하는 확률을 줄이고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버스 안내 시스템을 통해 농촌 주민들의 대중교통 이용의 편의를 늘릴 수 있을 것으로 기대됨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5528310" y="3169921"/>
            <a:ext cx="647700" cy="52578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대각선 방향의 모서리가 잘린 사각형 12"/>
          <p:cNvSpPr/>
          <p:nvPr/>
        </p:nvSpPr>
        <p:spPr>
          <a:xfrm>
            <a:off x="324803" y="3859529"/>
            <a:ext cx="8177181" cy="2146547"/>
          </a:xfrm>
          <a:prstGeom prst="snip2Diag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1548" y="3917139"/>
            <a:ext cx="7806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※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이후 실제 사거리 같은 복잡한 도로나 사고가 많이 발생하는 횡단보도에 제안한 시스템을 발전시켜 적용한다면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효과적으로 교통사고 발생 비율을 줄이고 안전한 교통 질서를 확립할 수 있을 것으로 예상됨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</a:p>
          <a:p>
            <a:endParaRPr lang="en-US" altLang="ko-KR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※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농촌 마을에 이 버스 안내 시스템을 적용하게 된다면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농촌 주민들이 하염없이 버스를 기다리게 되지 않아도 되고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멀리서도 쉽게 정보를 접할 수 있어 농촌에서도 대중교통에 대한 만족도가 높아질 것으로 예상됨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endParaRPr lang="en-US" altLang="ko-KR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4" y="1325088"/>
            <a:ext cx="2834285" cy="201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96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부품 목록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5C3C39E8-B5AC-44CF-87F2-F185115152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2963" y="794326"/>
            <a:ext cx="8587509" cy="55324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아두이노</a:t>
            </a:r>
            <a:r>
              <a:rPr lang="ko-KR" altLang="en-US" sz="1600" dirty="0"/>
              <a:t> 메가 </a:t>
            </a:r>
            <a:r>
              <a:rPr lang="en-US" altLang="ko-KR" sz="1600" dirty="0"/>
              <a:t>2560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오렌지 보드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 </a:t>
            </a:r>
            <a:r>
              <a:rPr lang="ko-KR" altLang="en-US" sz="1600" dirty="0"/>
              <a:t>모듈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브레드보드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키패드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LCD (20 x 4) 1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버튼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초음파 거리 센서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서보</a:t>
            </a:r>
            <a:r>
              <a:rPr lang="ko-KR" altLang="en-US" sz="1600" dirty="0"/>
              <a:t> 모터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7</a:t>
            </a:r>
            <a:r>
              <a:rPr lang="ko-KR" altLang="en-US" sz="1600" dirty="0"/>
              <a:t>세그먼트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진동 감지 센서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RGB LED 9</a:t>
            </a:r>
            <a:r>
              <a:rPr lang="ko-KR" altLang="en-US" sz="1600" dirty="0"/>
              <a:t>개</a:t>
            </a:r>
            <a:r>
              <a:rPr lang="en-US" altLang="ko-KR" sz="1600" dirty="0"/>
              <a:t>(</a:t>
            </a:r>
            <a:r>
              <a:rPr lang="ko-KR" altLang="en-US" sz="1600" dirty="0"/>
              <a:t>도로 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횡단보도 </a:t>
            </a:r>
            <a:r>
              <a:rPr lang="en-US" altLang="ko-KR" sz="1600" dirty="0"/>
              <a:t>6</a:t>
            </a:r>
            <a:r>
              <a:rPr lang="ko-KR" altLang="en-US" sz="1600" dirty="0"/>
              <a:t>개</a:t>
            </a:r>
            <a:r>
              <a:rPr lang="en-US" altLang="ko-KR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스피커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점퍼선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그 외 </a:t>
            </a:r>
            <a:r>
              <a:rPr lang="en-US" altLang="ko-KR" sz="1600" dirty="0"/>
              <a:t>(</a:t>
            </a:r>
            <a:r>
              <a:rPr lang="ko-KR" altLang="en-US" sz="1600" dirty="0"/>
              <a:t>도로 모형을 제작하기 위한 재료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332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및 필요성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548" y="4072641"/>
            <a:ext cx="87866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※ </a:t>
            </a:r>
            <a:r>
              <a:rPr lang="ko-KR" altLang="en-US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스몸비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(</a:t>
            </a:r>
            <a:r>
              <a:rPr lang="en-US" altLang="ko-KR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smombie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) : </a:t>
            </a:r>
            <a:r>
              <a:rPr lang="ko-KR" altLang="en-US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스마트폰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(smartphone)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과 </a:t>
            </a:r>
            <a:r>
              <a:rPr lang="ko-KR" altLang="en-US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좀비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(zombie)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의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합성어</a:t>
            </a:r>
            <a:endParaRPr lang="en-US" altLang="ko-KR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  :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스마트폰에 눈을 떼지 못해서 걸음이 느리고 주위를 살피지 못하는 사람</a:t>
            </a:r>
            <a:endParaRPr lang="en-US" altLang="ko-KR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endParaRPr lang="en-US" altLang="ko-KR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※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보행 중 스마트폰을 사용으로 스마트폰 차량 관련 사고 매년 급증</a:t>
            </a:r>
            <a:endParaRPr lang="en-US" altLang="ko-KR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endParaRPr lang="en-US" altLang="ko-KR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※ </a:t>
            </a:r>
            <a:r>
              <a:rPr lang="ko-KR" altLang="en-US" dirty="0"/>
              <a:t>지난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</a:t>
            </a:r>
            <a:r>
              <a:rPr lang="en-US" altLang="ko-KR" dirty="0"/>
              <a:t>2~30</a:t>
            </a:r>
            <a:r>
              <a:rPr lang="ko-KR" altLang="en-US" dirty="0"/>
              <a:t>대 </a:t>
            </a:r>
            <a:r>
              <a:rPr lang="en-US" altLang="ko-KR" dirty="0"/>
              <a:t>398</a:t>
            </a:r>
            <a:r>
              <a:rPr lang="ko-KR" altLang="en-US" dirty="0"/>
              <a:t>명을 대상으로 한 온라인 조사 결과에 따르면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응답자의 약 </a:t>
            </a:r>
            <a:r>
              <a:rPr lang="en-US" altLang="ko-KR" sz="2400" dirty="0">
                <a:solidFill>
                  <a:srgbClr val="FF0000"/>
                </a:solidFill>
              </a:rPr>
              <a:t>99.3%</a:t>
            </a:r>
            <a:r>
              <a:rPr lang="ko-KR" altLang="en-US" dirty="0"/>
              <a:t>가 보행 중 스마트폰을 사용한 경험이 있다고 응답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8" y="994733"/>
            <a:ext cx="4081109" cy="287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752" y="994732"/>
            <a:ext cx="4455648" cy="289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27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및 필요성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756" y="3928481"/>
            <a:ext cx="9054244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5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※ </a:t>
            </a:r>
            <a:r>
              <a:rPr lang="ko-KR" altLang="en-US" sz="165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도시의 경우 대중교통 이용을 장려하며 대중교통 정보를 쉽게 알 수 있도록 많은 </a:t>
            </a:r>
            <a:endParaRPr lang="en-US" altLang="ko-KR" sz="165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ko-KR" altLang="en-US" sz="165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발전이 이루어졌지만 농촌은 그렇지 못한 실태</a:t>
            </a:r>
            <a:endParaRPr lang="en-US" altLang="ko-KR" sz="165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endParaRPr lang="en-US" altLang="ko-KR" sz="165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sz="165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※ </a:t>
            </a:r>
            <a:r>
              <a:rPr lang="ko-KR" altLang="en-US" sz="165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버스 등을 이용하는 농촌 주민의 비율이 높은데 반해 마을당 버스 운행 횟수는 부족</a:t>
            </a:r>
            <a:endParaRPr lang="en-US" altLang="ko-KR" sz="165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endParaRPr lang="en-US" altLang="ko-KR" sz="165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sz="165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※ </a:t>
            </a:r>
            <a:r>
              <a:rPr lang="ko-KR" altLang="en-US" sz="165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대중교통을 이용하기 위해 대기하는 시간이 많이 소요됨 </a:t>
            </a:r>
            <a:endParaRPr lang="en-US" altLang="ko-KR" sz="165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sz="165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 -&gt; </a:t>
            </a:r>
            <a:r>
              <a:rPr lang="ko-KR" altLang="en-US" sz="165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농어촌과 도시의 생활 만족도에서 대중교통 분야의 차이가 많이 나는 점을 통해 유추 가능</a:t>
            </a:r>
            <a:endParaRPr lang="en-US" altLang="ko-KR" sz="165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endParaRPr lang="en-US" altLang="ko-KR" sz="165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sz="165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※ </a:t>
            </a:r>
            <a:r>
              <a:rPr lang="en-US" altLang="ko-KR" sz="1650" dirty="0"/>
              <a:t>BIS(Bus</a:t>
            </a:r>
            <a:r>
              <a:rPr lang="ko-KR" altLang="en-US" sz="1650" dirty="0"/>
              <a:t> </a:t>
            </a:r>
            <a:r>
              <a:rPr lang="en-US" altLang="ko-KR" sz="1650" dirty="0"/>
              <a:t>Information</a:t>
            </a:r>
            <a:r>
              <a:rPr lang="ko-KR" altLang="en-US" sz="1650" dirty="0"/>
              <a:t> </a:t>
            </a:r>
            <a:r>
              <a:rPr lang="en-US" altLang="ko-KR" sz="1650" dirty="0"/>
              <a:t>System) </a:t>
            </a:r>
            <a:r>
              <a:rPr lang="ko-KR" altLang="en-US" sz="1650" dirty="0"/>
              <a:t>도입으로 평균 버스 대기시간의 약 </a:t>
            </a:r>
            <a:r>
              <a:rPr lang="en-US" altLang="ko-KR" sz="1650" dirty="0"/>
              <a:t>44% </a:t>
            </a:r>
            <a:r>
              <a:rPr lang="ko-KR" altLang="en-US" sz="1650" dirty="0"/>
              <a:t>감소 효과 기대</a:t>
            </a:r>
            <a:endParaRPr lang="en-US" altLang="ko-KR" sz="165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" y="1011555"/>
            <a:ext cx="3298314" cy="246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60" y="1618970"/>
            <a:ext cx="2666680" cy="218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301" y="226024"/>
            <a:ext cx="3249930" cy="122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도넛 3"/>
          <p:cNvSpPr/>
          <p:nvPr/>
        </p:nvSpPr>
        <p:spPr>
          <a:xfrm>
            <a:off x="6161931" y="2173939"/>
            <a:ext cx="765644" cy="755581"/>
          </a:xfrm>
          <a:prstGeom prst="donut">
            <a:avLst>
              <a:gd name="adj" fmla="val 527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46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기존 시스템이나 서비스의 현상 및 한계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76800" y="1379854"/>
            <a:ext cx="3832860" cy="9879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9180" y="2835226"/>
            <a:ext cx="3832860" cy="17566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98720" y="1444446"/>
            <a:ext cx="3649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도시에 비해 농촌은 버스 이용자 수가 적기 때문에 운행 간격이 매우 크고 운행 횟수가 부족한 실태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6696075" y="2458198"/>
            <a:ext cx="255270" cy="28956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39665" y="2974888"/>
            <a:ext cx="3709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농촌의 경우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아직까지 버스 정보에 대해 이용자가 얻을 수 있는 정보가 상대적으로 부족한 상황임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</a:p>
          <a:p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따라서 무한히 버스를 기다리고 있어야 하는 불편함이 존재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  <a:endParaRPr lang="ko-KR" altLang="en-US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1891" y="5265063"/>
            <a:ext cx="8357769" cy="80774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3851910" y="4678680"/>
            <a:ext cx="998220" cy="502920"/>
          </a:xfrm>
          <a:prstGeom prst="downArrow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4272" y="5345770"/>
            <a:ext cx="835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농촌에서도 버스에 관한 정보를 쉽게 얻을 수 있게 함으로써 사람들의 불편함을 해소하고자 함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1" y="1368246"/>
            <a:ext cx="4299789" cy="294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55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제안하는 시스템의 목표와 특성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9128" y="1089660"/>
            <a:ext cx="8965746" cy="89916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090" y="1216074"/>
            <a:ext cx="946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1.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보행 중 스마트폰을 이용하는 사람들의 교통사고 발생률을 줄일 수 있는 방안을 제안</a:t>
            </a:r>
            <a:endParaRPr lang="en-US" altLang="ko-KR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2.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특히 농촌에서의 버스 정보 부족 문제를 해결하기 위한 시스템을 구현해보고자 함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  <a:endParaRPr lang="ko-KR" altLang="en-US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15" name="대각선 방향의 모서리가 잘린 사각형 14"/>
          <p:cNvSpPr/>
          <p:nvPr/>
        </p:nvSpPr>
        <p:spPr>
          <a:xfrm>
            <a:off x="1408805" y="2271056"/>
            <a:ext cx="7175941" cy="1096984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톱니 모양의 오른쪽 화살표 16"/>
          <p:cNvSpPr/>
          <p:nvPr/>
        </p:nvSpPr>
        <p:spPr>
          <a:xfrm>
            <a:off x="609600" y="2406015"/>
            <a:ext cx="627329" cy="388620"/>
          </a:xfrm>
          <a:prstGeom prst="notch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7341" y="2357118"/>
            <a:ext cx="660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빨간 불 일 때와 초록 불 일 때의 상황을 구분해서 각 상황에서 사고가 발생할 가능성이 있을 때 이를 효과적으로 알려 줄 수 있는 신호등을 구현하고자 함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  <a:endParaRPr lang="ko-KR" altLang="en-US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21" name="대각선 방향의 모서리가 잘린 사각형 20"/>
          <p:cNvSpPr/>
          <p:nvPr/>
        </p:nvSpPr>
        <p:spPr>
          <a:xfrm>
            <a:off x="1408806" y="3613147"/>
            <a:ext cx="7175940" cy="1210313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톱니 모양의 오른쪽 화살표 21"/>
          <p:cNvSpPr/>
          <p:nvPr/>
        </p:nvSpPr>
        <p:spPr>
          <a:xfrm>
            <a:off x="556260" y="3805652"/>
            <a:ext cx="627329" cy="388620"/>
          </a:xfrm>
          <a:prstGeom prst="notch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535" y="3669163"/>
            <a:ext cx="6888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농촌의 경우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실시간 버스 정보를 알려줄 수 있는 표지판 또한 </a:t>
            </a:r>
            <a:endParaRPr lang="en-US" altLang="ko-KR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부족한 부분이 많은 것을 고려하여 농촌 주민들이 멀리서도 쉽게 정보를 얻을 수 있도록 실시간 버스 정보를 알려주는 안내판을 </a:t>
            </a:r>
            <a:endParaRPr lang="en-US" altLang="ko-KR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구현하고자 함</a:t>
            </a:r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  <a:endParaRPr lang="ko-KR" altLang="en-US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37" y="4992367"/>
            <a:ext cx="3470937" cy="171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36" y="4992367"/>
            <a:ext cx="3215044" cy="145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59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320" y="1501140"/>
            <a:ext cx="7551420" cy="445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79120" y="1005840"/>
            <a:ext cx="330327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※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전체적인 내용</a:t>
            </a:r>
          </a:p>
        </p:txBody>
      </p:sp>
      <p:cxnSp>
        <p:nvCxnSpPr>
          <p:cNvPr id="5" name="직선 연결선 4"/>
          <p:cNvCxnSpPr>
            <a:stCxn id="6" idx="1"/>
            <a:endCxn id="6" idx="3"/>
          </p:cNvCxnSpPr>
          <p:nvPr/>
        </p:nvCxnSpPr>
        <p:spPr>
          <a:xfrm>
            <a:off x="655320" y="3726180"/>
            <a:ext cx="75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55320" y="3703320"/>
            <a:ext cx="755142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5320" y="1501140"/>
            <a:ext cx="755142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63900" y="5189220"/>
            <a:ext cx="755142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53440" y="1623060"/>
            <a:ext cx="163830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69588" y="1756663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버스 정류장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39610" y="2529840"/>
            <a:ext cx="1404930" cy="3581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47230" y="3112770"/>
            <a:ext cx="1404930" cy="3581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39610" y="3680460"/>
            <a:ext cx="1404930" cy="3581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47230" y="4267200"/>
            <a:ext cx="1404930" cy="3581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0800000">
            <a:off x="4524854" y="4659632"/>
            <a:ext cx="487680" cy="43053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0800000">
            <a:off x="5178749" y="4659631"/>
            <a:ext cx="487680" cy="43053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>
            <a:off x="6557969" y="2396491"/>
            <a:ext cx="487680" cy="43053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7149478" y="2396491"/>
            <a:ext cx="487680" cy="43053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43184" y="3025141"/>
            <a:ext cx="1404930" cy="3581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343184" y="3600450"/>
            <a:ext cx="1404930" cy="3581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343184" y="4695826"/>
            <a:ext cx="1404930" cy="3581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343184" y="4145280"/>
            <a:ext cx="1404930" cy="3581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03320" y="3859530"/>
            <a:ext cx="259080" cy="132969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612837" y="4034134"/>
            <a:ext cx="32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신호등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282440" y="1943100"/>
            <a:ext cx="3726180" cy="2667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267200" y="5280660"/>
            <a:ext cx="3726180" cy="2667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사각형 설명선 45"/>
          <p:cNvSpPr/>
          <p:nvPr/>
        </p:nvSpPr>
        <p:spPr>
          <a:xfrm rot="10800000">
            <a:off x="725804" y="2793356"/>
            <a:ext cx="2687955" cy="2330468"/>
          </a:xfrm>
          <a:prstGeom prst="wedgeRoundRectCallout">
            <a:avLst>
              <a:gd name="adj1" fmla="val 20068"/>
              <a:gd name="adj2" fmla="val 696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127760" y="3600450"/>
            <a:ext cx="1897380" cy="12077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470660" y="3278505"/>
            <a:ext cx="1219200" cy="3086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470660" y="3882390"/>
            <a:ext cx="1219200" cy="948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72590" y="4478656"/>
            <a:ext cx="81915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741170" y="4524375"/>
            <a:ext cx="45719" cy="283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350770" y="4532949"/>
            <a:ext cx="45719" cy="283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487325" y="3300591"/>
            <a:ext cx="1726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버스 정보 안내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34532" y="1909644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신호 관련 안전 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13653" y="5267740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신호 관련 안전 바</a:t>
            </a:r>
          </a:p>
        </p:txBody>
      </p:sp>
      <p:sp>
        <p:nvSpPr>
          <p:cNvPr id="56" name="타원 55"/>
          <p:cNvSpPr/>
          <p:nvPr/>
        </p:nvSpPr>
        <p:spPr>
          <a:xfrm>
            <a:off x="7309498" y="1762541"/>
            <a:ext cx="167640" cy="167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684873" y="5570220"/>
            <a:ext cx="167640" cy="167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717989" y="1762541"/>
            <a:ext cx="167640" cy="1676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338768" y="5573197"/>
            <a:ext cx="167640" cy="1676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5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1" y="1066800"/>
            <a:ext cx="517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※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필요한 물품</a:t>
            </a:r>
          </a:p>
        </p:txBody>
      </p:sp>
      <p:pic>
        <p:nvPicPr>
          <p:cNvPr id="1028" name="Picture 4" descr="OrangeBoard WiFi사용하기 - 라이브러리 설치와 WebClient 예제 사용하기">
            <a:extLst>
              <a:ext uri="{FF2B5EF4-FFF2-40B4-BE49-F238E27FC236}">
                <a16:creationId xmlns:a16="http://schemas.microsoft.com/office/drawing/2014/main" id="{88EA28BF-9DA5-48D1-AE5F-771A0CEE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6" r="26881"/>
          <a:stretch/>
        </p:blipFill>
        <p:spPr bwMode="auto">
          <a:xfrm>
            <a:off x="1032391" y="1708606"/>
            <a:ext cx="1858296" cy="128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19F62-6533-4C02-9EA8-2F1EAB6B4E7B}"/>
              </a:ext>
            </a:extLst>
          </p:cNvPr>
          <p:cNvSpPr txBox="1"/>
          <p:nvPr/>
        </p:nvSpPr>
        <p:spPr>
          <a:xfrm>
            <a:off x="775768" y="3035710"/>
            <a:ext cx="237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오렌지보드 </a:t>
            </a:r>
            <a:r>
              <a:rPr lang="en-US" altLang="ko-KR" b="1" dirty="0" err="1"/>
              <a:t>wifi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1030" name="Picture 6" descr="Computer Pictogram Free Vector Art - (6,787 Free Downloads)">
            <a:extLst>
              <a:ext uri="{FF2B5EF4-FFF2-40B4-BE49-F238E27FC236}">
                <a16:creationId xmlns:a16="http://schemas.microsoft.com/office/drawing/2014/main" id="{CDE1A42A-94B9-4101-9A33-5F34B28F7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55" y="143900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28D964-D1FA-4DFD-8F08-0D0D10A4DC79}"/>
              </a:ext>
            </a:extLst>
          </p:cNvPr>
          <p:cNvSpPr txBox="1"/>
          <p:nvPr/>
        </p:nvSpPr>
        <p:spPr>
          <a:xfrm>
            <a:off x="3079466" y="3035072"/>
            <a:ext cx="237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&lt;pc&gt;</a:t>
            </a:r>
            <a:endParaRPr lang="ko-KR" altLang="en-US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28B7730-B797-43F6-B191-DCC5766EA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791101"/>
            <a:ext cx="1571510" cy="157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6E3CAB-F646-4B0F-8B95-E0605FE5D47E}"/>
              </a:ext>
            </a:extLst>
          </p:cNvPr>
          <p:cNvSpPr txBox="1"/>
          <p:nvPr/>
        </p:nvSpPr>
        <p:spPr>
          <a:xfrm>
            <a:off x="211150" y="5259753"/>
            <a:ext cx="18732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 err="1"/>
              <a:t>키패드</a:t>
            </a:r>
            <a:r>
              <a:rPr lang="en-US" altLang="ko-KR" b="1" dirty="0"/>
              <a:t>&gt;</a:t>
            </a:r>
          </a:p>
          <a:p>
            <a:pPr algn="ctr"/>
            <a:r>
              <a:rPr lang="ko-KR" altLang="en-US" sz="1600" dirty="0"/>
              <a:t>버스 번호 입력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B63E712-C8D7-492E-AFC5-75877D7EE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4" r="1379"/>
          <a:stretch/>
        </p:blipFill>
        <p:spPr bwMode="auto">
          <a:xfrm rot="19537595">
            <a:off x="5904286" y="1524447"/>
            <a:ext cx="1843591" cy="180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59AE91-9E7E-47FB-8A60-5A67A2A16721}"/>
              </a:ext>
            </a:extLst>
          </p:cNvPr>
          <p:cNvSpPr txBox="1"/>
          <p:nvPr/>
        </p:nvSpPr>
        <p:spPr>
          <a:xfrm>
            <a:off x="5919023" y="2995744"/>
            <a:ext cx="18141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&lt;lcd&gt;</a:t>
            </a:r>
          </a:p>
          <a:p>
            <a:pPr algn="ctr"/>
            <a:r>
              <a:rPr lang="ko-KR" altLang="en-US" sz="1600" dirty="0"/>
              <a:t>버스 정보 출력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B1C4B25-72FE-4511-9285-43267C41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35" y="3948323"/>
            <a:ext cx="1257066" cy="125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BD53C3-2D51-42A1-85B4-5B44A23E3015}"/>
              </a:ext>
            </a:extLst>
          </p:cNvPr>
          <p:cNvSpPr txBox="1"/>
          <p:nvPr/>
        </p:nvSpPr>
        <p:spPr>
          <a:xfrm>
            <a:off x="2327373" y="5259144"/>
            <a:ext cx="20433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&lt;led&gt;</a:t>
            </a:r>
          </a:p>
          <a:p>
            <a:r>
              <a:rPr lang="ko-KR" altLang="en-US" sz="1600" dirty="0"/>
              <a:t>서버 연결 성공 유무</a:t>
            </a:r>
            <a:endParaRPr lang="en-US" altLang="ko-KR" sz="160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C58A4E7B-A5F0-481F-871E-5B002A529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72" y="3886921"/>
            <a:ext cx="1558166" cy="155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99E0AB-044B-40DB-AAE1-0412AA4BF4F2}"/>
              </a:ext>
            </a:extLst>
          </p:cNvPr>
          <p:cNvSpPr txBox="1"/>
          <p:nvPr/>
        </p:nvSpPr>
        <p:spPr>
          <a:xfrm>
            <a:off x="4505254" y="5260567"/>
            <a:ext cx="23715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버튼</a:t>
            </a:r>
            <a:r>
              <a:rPr lang="en-US" altLang="ko-KR" b="1" dirty="0"/>
              <a:t>&gt;</a:t>
            </a:r>
          </a:p>
          <a:p>
            <a:r>
              <a:rPr lang="ko-KR" altLang="en-US" sz="1600" dirty="0"/>
              <a:t>서버 연결 및 정보 수신</a:t>
            </a:r>
            <a:endParaRPr lang="en-US" altLang="ko-KR" sz="1600" dirty="0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48F5F541-45CE-4493-9E2A-206435D34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595" y="3869104"/>
            <a:ext cx="1319366" cy="131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B5F8FF-67FE-4E12-A7CE-EBEDD8FD04E5}"/>
              </a:ext>
            </a:extLst>
          </p:cNvPr>
          <p:cNvSpPr txBox="1"/>
          <p:nvPr/>
        </p:nvSpPr>
        <p:spPr>
          <a:xfrm>
            <a:off x="7207468" y="5260421"/>
            <a:ext cx="143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&lt;</a:t>
            </a:r>
            <a:r>
              <a:rPr lang="ko-KR" altLang="en-US" b="1" dirty="0"/>
              <a:t>저항</a:t>
            </a:r>
            <a:r>
              <a:rPr lang="en-US" altLang="ko-KR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6367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1066800"/>
            <a:ext cx="395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※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필요한 물품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5AAC7B-3FFE-4DB8-859E-C1379F06D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59" y="1556273"/>
            <a:ext cx="1720394" cy="172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BBD913-8D65-4D6F-8647-0CEC2A548848}"/>
              </a:ext>
            </a:extLst>
          </p:cNvPr>
          <p:cNvSpPr txBox="1"/>
          <p:nvPr/>
        </p:nvSpPr>
        <p:spPr>
          <a:xfrm>
            <a:off x="2567408" y="3086274"/>
            <a:ext cx="2763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&lt;</a:t>
            </a:r>
            <a:r>
              <a:rPr lang="ko-KR" altLang="en-US" sz="1600" b="1" dirty="0"/>
              <a:t>초음파 거리 센서</a:t>
            </a:r>
            <a:r>
              <a:rPr lang="en-US" altLang="ko-KR" sz="1600" b="1" dirty="0"/>
              <a:t>&gt;</a:t>
            </a:r>
          </a:p>
          <a:p>
            <a:pPr algn="ctr"/>
            <a:r>
              <a:rPr lang="ko-KR" altLang="en-US" sz="1400" dirty="0"/>
              <a:t>횡단보도 내 사람 유무 판단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268A39-272E-4B13-8D9D-0F52C099E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5116">
            <a:off x="5401912" y="1541134"/>
            <a:ext cx="1731948" cy="173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FB5371-3406-4388-9ADF-002032E5FB15}"/>
              </a:ext>
            </a:extLst>
          </p:cNvPr>
          <p:cNvSpPr txBox="1"/>
          <p:nvPr/>
        </p:nvSpPr>
        <p:spPr>
          <a:xfrm>
            <a:off x="5257282" y="3024719"/>
            <a:ext cx="2323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&lt;</a:t>
            </a:r>
            <a:r>
              <a:rPr lang="ko-KR" altLang="en-US" sz="1600" b="1" dirty="0"/>
              <a:t>신호등 </a:t>
            </a:r>
            <a:r>
              <a:rPr lang="en-US" altLang="ko-KR" sz="1600" b="1" dirty="0"/>
              <a:t>led </a:t>
            </a:r>
            <a:r>
              <a:rPr lang="ko-KR" altLang="en-US" sz="1600" b="1" dirty="0"/>
              <a:t>모듈</a:t>
            </a:r>
            <a:r>
              <a:rPr lang="en-US" altLang="ko-KR" sz="1600" b="1" dirty="0"/>
              <a:t>&gt;</a:t>
            </a:r>
          </a:p>
          <a:p>
            <a:pPr algn="ctr"/>
            <a:r>
              <a:rPr lang="ko-KR" altLang="en-US" sz="1400" dirty="0"/>
              <a:t>횡단보도 신호등 제어</a:t>
            </a:r>
          </a:p>
        </p:txBody>
      </p:sp>
      <p:pic>
        <p:nvPicPr>
          <p:cNvPr id="5" name="Picture 2" descr="[아두이노 보드] 아두이노 메가 2560 2편 - 특수기능과 특징">
            <a:extLst>
              <a:ext uri="{FF2B5EF4-FFF2-40B4-BE49-F238E27FC236}">
                <a16:creationId xmlns:a16="http://schemas.microsoft.com/office/drawing/2014/main" id="{1FAFD2FA-FA84-4EC7-9625-661B5033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63" y="1915683"/>
            <a:ext cx="2017507" cy="99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42A9C-A1E6-4F22-9965-E48D6C88EBB5}"/>
              </a:ext>
            </a:extLst>
          </p:cNvPr>
          <p:cNvSpPr txBox="1"/>
          <p:nvPr/>
        </p:nvSpPr>
        <p:spPr>
          <a:xfrm>
            <a:off x="-128652" y="3080055"/>
            <a:ext cx="3003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&lt;</a:t>
            </a:r>
            <a:r>
              <a:rPr lang="ko-KR" altLang="en-US" sz="1600" b="1" dirty="0" err="1"/>
              <a:t>아두이노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Mega 2560&gt;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E490C-881B-4163-AD57-26752C108E6A}"/>
              </a:ext>
            </a:extLst>
          </p:cNvPr>
          <p:cNvSpPr txBox="1"/>
          <p:nvPr/>
        </p:nvSpPr>
        <p:spPr>
          <a:xfrm>
            <a:off x="-104468" y="5253053"/>
            <a:ext cx="2763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&lt;</a:t>
            </a:r>
            <a:r>
              <a:rPr lang="en-US" altLang="ko-KR" sz="1600" b="1" dirty="0" err="1"/>
              <a:t>피에조</a:t>
            </a:r>
            <a:r>
              <a:rPr lang="en-US" altLang="ko-KR" sz="1600" b="1" dirty="0"/>
              <a:t>&gt;</a:t>
            </a:r>
          </a:p>
          <a:p>
            <a:pPr algn="ctr"/>
            <a:r>
              <a:rPr lang="ko-KR" altLang="en-US" sz="1400" dirty="0"/>
              <a:t>위험 상황 시 경고음 발생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DF58E5-6996-4A98-A55B-63C34C27D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362" y="1840313"/>
            <a:ext cx="1166775" cy="11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33EEA2-8159-4C5D-8A6D-A1C567A11512}"/>
              </a:ext>
            </a:extLst>
          </p:cNvPr>
          <p:cNvSpPr txBox="1"/>
          <p:nvPr/>
        </p:nvSpPr>
        <p:spPr>
          <a:xfrm>
            <a:off x="7229054" y="2990525"/>
            <a:ext cx="204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&lt;led&gt;</a:t>
            </a:r>
          </a:p>
          <a:p>
            <a:pPr algn="ctr"/>
            <a:r>
              <a:rPr lang="ko-KR" altLang="en-US" sz="1400" dirty="0"/>
              <a:t>통행 가능 유무</a:t>
            </a:r>
            <a:endParaRPr lang="en-US" altLang="ko-KR" sz="1400" dirty="0"/>
          </a:p>
        </p:txBody>
      </p:sp>
      <p:pic>
        <p:nvPicPr>
          <p:cNvPr id="10" name="Picture 20" descr="ê´ë ¨ ì´ë¯¸ì§">
            <a:extLst>
              <a:ext uri="{FF2B5EF4-FFF2-40B4-BE49-F238E27FC236}">
                <a16:creationId xmlns:a16="http://schemas.microsoft.com/office/drawing/2014/main" id="{5B5BDAD6-7D00-45A7-BA67-76641A133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5" b="24795"/>
          <a:stretch/>
        </p:blipFill>
        <p:spPr bwMode="auto">
          <a:xfrm>
            <a:off x="4756218" y="4154391"/>
            <a:ext cx="1789798" cy="90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22F58E-97B5-4A4E-B37D-7D2CEC8FF350}"/>
              </a:ext>
            </a:extLst>
          </p:cNvPr>
          <p:cNvSpPr txBox="1"/>
          <p:nvPr/>
        </p:nvSpPr>
        <p:spPr>
          <a:xfrm>
            <a:off x="4540070" y="5253053"/>
            <a:ext cx="22490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&lt;7</a:t>
            </a:r>
            <a:r>
              <a:rPr lang="ko-KR" altLang="en-US" sz="1600" b="1" dirty="0"/>
              <a:t>세그먼트</a:t>
            </a:r>
            <a:r>
              <a:rPr lang="en-US" altLang="ko-KR" sz="1600" b="1" dirty="0"/>
              <a:t>&gt;</a:t>
            </a:r>
          </a:p>
          <a:p>
            <a:pPr algn="ctr"/>
            <a:r>
              <a:rPr lang="ko-KR" altLang="en-US" sz="1400" dirty="0"/>
              <a:t>남은 신호 시간 알려줌</a:t>
            </a:r>
            <a:endParaRPr lang="en-US" altLang="ko-KR" sz="1400" dirty="0"/>
          </a:p>
        </p:txBody>
      </p:sp>
      <p:pic>
        <p:nvPicPr>
          <p:cNvPr id="14" name="Picture 18" descr="http://www.3demp.com/3dAdmin/files/community/11/120/buzzerDA.jpg">
            <a:extLst>
              <a:ext uri="{FF2B5EF4-FFF2-40B4-BE49-F238E27FC236}">
                <a16:creationId xmlns:a16="http://schemas.microsoft.com/office/drawing/2014/main" id="{879013BF-C5C2-4D3D-89F8-90F362D42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50" y="4345933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610FF233-AEA2-4382-A13E-1993B0032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7" y="3820424"/>
            <a:ext cx="1732456" cy="125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38F3B8-F80B-4991-8D17-27647BE0030E}"/>
              </a:ext>
            </a:extLst>
          </p:cNvPr>
          <p:cNvSpPr txBox="1"/>
          <p:nvPr/>
        </p:nvSpPr>
        <p:spPr>
          <a:xfrm>
            <a:off x="6728297" y="5205389"/>
            <a:ext cx="22490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&lt;</a:t>
            </a:r>
            <a:r>
              <a:rPr lang="ko-KR" altLang="en-US" sz="1600" b="1" dirty="0" err="1"/>
              <a:t>서보모터</a:t>
            </a:r>
            <a:r>
              <a:rPr lang="en-US" altLang="ko-KR" sz="1600" b="1" dirty="0"/>
              <a:t>&gt;</a:t>
            </a:r>
          </a:p>
          <a:p>
            <a:pPr algn="ctr"/>
            <a:r>
              <a:rPr lang="ko-KR" altLang="en-US" sz="1400" dirty="0"/>
              <a:t>신호가 바뀜을 표시</a:t>
            </a:r>
            <a:endParaRPr lang="en-US" altLang="ko-KR" sz="1400" dirty="0"/>
          </a:p>
        </p:txBody>
      </p:sp>
      <p:pic>
        <p:nvPicPr>
          <p:cNvPr id="22" name="Picture 6" descr="http://cdn.011st.com/11dims/resize/600x600/quality/75/11src/pd/18/4/3/8/3/5/3/NvPUr/1964438353_B.png">
            <a:extLst>
              <a:ext uri="{FF2B5EF4-FFF2-40B4-BE49-F238E27FC236}">
                <a16:creationId xmlns:a16="http://schemas.microsoft.com/office/drawing/2014/main" id="{84599D0A-0789-4767-BE95-BE6A5A19F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6" b="18450"/>
          <a:stretch/>
        </p:blipFill>
        <p:spPr bwMode="auto">
          <a:xfrm>
            <a:off x="2477122" y="4016355"/>
            <a:ext cx="1838526" cy="13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5100D3-D030-487E-9275-74BD22CC7E62}"/>
              </a:ext>
            </a:extLst>
          </p:cNvPr>
          <p:cNvSpPr txBox="1"/>
          <p:nvPr/>
        </p:nvSpPr>
        <p:spPr>
          <a:xfrm>
            <a:off x="2271867" y="5259174"/>
            <a:ext cx="2249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&lt;</a:t>
            </a:r>
            <a:r>
              <a:rPr lang="ko-KR" altLang="en-US" sz="1600" b="1" dirty="0"/>
              <a:t>진동 감지 센서</a:t>
            </a:r>
            <a:r>
              <a:rPr lang="en-US" altLang="ko-KR" sz="1600" b="1" dirty="0"/>
              <a:t>&gt;</a:t>
            </a:r>
          </a:p>
          <a:p>
            <a:pPr algn="ctr"/>
            <a:r>
              <a:rPr lang="ko-KR" altLang="en-US" sz="1400" dirty="0"/>
              <a:t>보행자의 부적절한 </a:t>
            </a:r>
            <a:endParaRPr lang="en-US" altLang="ko-KR" sz="1400" dirty="0"/>
          </a:p>
          <a:p>
            <a:pPr algn="ctr"/>
            <a:r>
              <a:rPr lang="ko-KR" altLang="en-US" sz="1400" dirty="0"/>
              <a:t>접근 알려줌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2511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" y="1002268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※ </a:t>
            </a:r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실시간 버스 정보 안내 시스템 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B9F05787-4E9D-49DB-8BA2-0B478589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059" y="1580030"/>
            <a:ext cx="1571510" cy="157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486B5BC4-BAE0-4D0E-9BD1-B68BE8786A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4" r="1379"/>
          <a:stretch/>
        </p:blipFill>
        <p:spPr bwMode="auto">
          <a:xfrm rot="19537595">
            <a:off x="5431270" y="3837711"/>
            <a:ext cx="1843591" cy="180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53B23F3E-DA3B-4E9F-B2C2-A95420554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865" y="1704337"/>
            <a:ext cx="1558166" cy="155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25F28C-515A-45E1-9CBE-9C414CE03F65}"/>
              </a:ext>
            </a:extLst>
          </p:cNvPr>
          <p:cNvSpPr txBox="1"/>
          <p:nvPr/>
        </p:nvSpPr>
        <p:spPr>
          <a:xfrm>
            <a:off x="3483258" y="3151540"/>
            <a:ext cx="2127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키패드를 통한 </a:t>
            </a:r>
            <a:endParaRPr lang="en-US" altLang="ko-KR" sz="1600" dirty="0"/>
          </a:p>
          <a:p>
            <a:pPr algn="ctr"/>
            <a:r>
              <a:rPr lang="ko-KR" altLang="en-US" sz="1600" dirty="0"/>
              <a:t>버스 노선 번호 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4FCFE8-CB65-4980-ACB5-E4C5E259412E}"/>
              </a:ext>
            </a:extLst>
          </p:cNvPr>
          <p:cNvSpPr txBox="1"/>
          <p:nvPr/>
        </p:nvSpPr>
        <p:spPr>
          <a:xfrm>
            <a:off x="6646935" y="3100611"/>
            <a:ext cx="2127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입력받은</a:t>
            </a:r>
            <a:r>
              <a:rPr lang="ko-KR" altLang="en-US" sz="1600" dirty="0"/>
              <a:t> 노선 번호 서버 전송 및 데이터 수신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CF39F0-6953-4675-B486-D0840A2E5293}"/>
              </a:ext>
            </a:extLst>
          </p:cNvPr>
          <p:cNvSpPr txBox="1"/>
          <p:nvPr/>
        </p:nvSpPr>
        <p:spPr>
          <a:xfrm>
            <a:off x="5298479" y="5315707"/>
            <a:ext cx="2729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입력받은</a:t>
            </a:r>
            <a:r>
              <a:rPr lang="ko-KR" altLang="en-US" sz="1600" dirty="0"/>
              <a:t> 버스 노선 정보 </a:t>
            </a:r>
            <a:endParaRPr lang="en-US" altLang="ko-KR" sz="1600" dirty="0"/>
          </a:p>
          <a:p>
            <a:pPr algn="ctr"/>
            <a:r>
              <a:rPr lang="ko-KR" altLang="en-US" sz="1600" dirty="0"/>
              <a:t>출력 및 버스가 곧 도착함을 </a:t>
            </a:r>
            <a:r>
              <a:rPr lang="en-US" altLang="ko-KR" sz="1600" dirty="0"/>
              <a:t>LED</a:t>
            </a:r>
            <a:r>
              <a:rPr lang="ko-KR" altLang="en-US" sz="1600" dirty="0"/>
              <a:t>로 알림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B9AC9355-B290-487F-9F1C-604C3673A2EB}"/>
              </a:ext>
            </a:extLst>
          </p:cNvPr>
          <p:cNvSpPr/>
          <p:nvPr/>
        </p:nvSpPr>
        <p:spPr>
          <a:xfrm>
            <a:off x="1557124" y="4630821"/>
            <a:ext cx="235974" cy="19323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5D79BB3-3371-4C69-92CC-8BDDB44232D7}"/>
              </a:ext>
            </a:extLst>
          </p:cNvPr>
          <p:cNvSpPr/>
          <p:nvPr/>
        </p:nvSpPr>
        <p:spPr>
          <a:xfrm>
            <a:off x="4492177" y="4630821"/>
            <a:ext cx="235974" cy="19323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8" descr="LEDì ëí ì´ë¯¸ì§ ê²ìê²°ê³¼">
            <a:extLst>
              <a:ext uri="{FF2B5EF4-FFF2-40B4-BE49-F238E27FC236}">
                <a16:creationId xmlns:a16="http://schemas.microsoft.com/office/drawing/2014/main" id="{378B331D-FB8B-48F0-B467-7F79260CD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139" y="4278812"/>
            <a:ext cx="1203477" cy="12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OrangeBoard WiFi사용하기 - 라이브러리 설치와 WebClient 예제 사용하기">
            <a:extLst>
              <a:ext uri="{FF2B5EF4-FFF2-40B4-BE49-F238E27FC236}">
                <a16:creationId xmlns:a16="http://schemas.microsoft.com/office/drawing/2014/main" id="{44B92CCC-87EE-49E1-9A19-C1BDB956E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6" r="26881"/>
          <a:stretch/>
        </p:blipFill>
        <p:spPr bwMode="auto">
          <a:xfrm>
            <a:off x="452332" y="1813473"/>
            <a:ext cx="1858296" cy="128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2FB35E-B3F1-4564-8473-1B4CCD0B4121}"/>
              </a:ext>
            </a:extLst>
          </p:cNvPr>
          <p:cNvSpPr txBox="1"/>
          <p:nvPr/>
        </p:nvSpPr>
        <p:spPr>
          <a:xfrm>
            <a:off x="317875" y="3161648"/>
            <a:ext cx="2127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Wifi</a:t>
            </a:r>
            <a:r>
              <a:rPr lang="ko-KR" altLang="en-US" sz="1600" dirty="0"/>
              <a:t> 모듈로 </a:t>
            </a:r>
            <a:r>
              <a:rPr lang="en-US" altLang="ko-KR" sz="1600" dirty="0"/>
              <a:t>OPEN API </a:t>
            </a:r>
            <a:r>
              <a:rPr lang="ko-KR" altLang="en-US" sz="1600" dirty="0"/>
              <a:t>서버와 통신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E5288DE-CE44-4B3E-9992-C9CB1A62CD53}"/>
              </a:ext>
            </a:extLst>
          </p:cNvPr>
          <p:cNvSpPr/>
          <p:nvPr/>
        </p:nvSpPr>
        <p:spPr>
          <a:xfrm>
            <a:off x="2807924" y="2561555"/>
            <a:ext cx="235974" cy="19323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310A25A-AE1F-4856-8314-110ACA83BE2F}"/>
              </a:ext>
            </a:extLst>
          </p:cNvPr>
          <p:cNvSpPr/>
          <p:nvPr/>
        </p:nvSpPr>
        <p:spPr>
          <a:xfrm>
            <a:off x="6015730" y="2509589"/>
            <a:ext cx="235974" cy="1667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 descr="LEDì ëí ì´ë¯¸ì§ ê²ìê²°ê³¼">
            <a:extLst>
              <a:ext uri="{FF2B5EF4-FFF2-40B4-BE49-F238E27FC236}">
                <a16:creationId xmlns:a16="http://schemas.microsoft.com/office/drawing/2014/main" id="{6D4B8BE7-49B3-4590-B4A0-271287EC4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305" y="3944746"/>
            <a:ext cx="1203477" cy="12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0E03E6-5FC2-4B08-B2BD-D4085D94F1DF}"/>
              </a:ext>
            </a:extLst>
          </p:cNvPr>
          <p:cNvSpPr txBox="1"/>
          <p:nvPr/>
        </p:nvSpPr>
        <p:spPr>
          <a:xfrm>
            <a:off x="1917923" y="5207099"/>
            <a:ext cx="2127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서버와 성공적으로 통신했음을 알림</a:t>
            </a:r>
          </a:p>
        </p:txBody>
      </p:sp>
    </p:spTree>
    <p:extLst>
      <p:ext uri="{BB962C8B-B14F-4D97-AF65-F5344CB8AC3E}">
        <p14:creationId xmlns:p14="http://schemas.microsoft.com/office/powerpoint/2010/main" val="3788967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DTBptqZV2uc8jFWqjFc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eufGMLZ6f4cdCbhkTB3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pYkUTD7qABHdSGfRxOu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VgDfMlUYA4jayhh1HOv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pChlaXnULdSmJ4motl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bEfVRAWoJn4JJGiHEPM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YOn956YP6sfx4V7ktuW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PNU_CSE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759</ep:Words>
  <ep:PresentationFormat>화면 슬라이드 쇼(4:3)</ep:PresentationFormat>
  <ep:Paragraphs>197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PNU_CSE2018</vt:lpstr>
      <vt:lpstr>스마트 도로 시스템</vt:lpstr>
      <vt:lpstr>배경 및 필요성</vt:lpstr>
      <vt:lpstr>배경 및 필요성</vt:lpstr>
      <vt:lpstr>기존 시스템이나 서비스의 현상 및 한계</vt:lpstr>
      <vt:lpstr>제안하는 시스템의 목표와 특성</vt:lpstr>
      <vt:lpstr>제안하는 시스템의 내용 및 방법</vt:lpstr>
      <vt:lpstr>제안하는 시스템의 내용 및 방법</vt:lpstr>
      <vt:lpstr>제안하는 시스템의 내용 및 방법</vt:lpstr>
      <vt:lpstr>제안하는 시스템의 내용 및 방법</vt:lpstr>
      <vt:lpstr>제안하는 시스템의 내용 및 방법</vt:lpstr>
      <vt:lpstr>제안하는 시스템의 내용 및 방법</vt:lpstr>
      <vt:lpstr>제안하는 시스템의 내용 및 방법</vt:lpstr>
      <vt:lpstr>활용 방안 및 향후 발전 방향</vt:lpstr>
      <vt:lpstr>필요한 부품 목록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2018-02-20T01:52:53.000</dcterms:created>
  <dc:creator>김종덕</dc:creator>
  <cp:lastModifiedBy>user</cp:lastModifiedBy>
  <dcterms:modified xsi:type="dcterms:W3CDTF">2023-11-05T13:23:47.540</dcterms:modified>
  <cp:revision>80</cp:revision>
  <dc:title>컴퓨터 기초 실험 교과목 개요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