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3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1A54F-493C-2746-BBF6-2E072901A3F6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E61D31-F090-CB40-A1BB-533CF8638949}">
      <dgm:prSet phldrT="[文本]"/>
      <dgm:spPr/>
      <dgm:t>
        <a:bodyPr/>
        <a:lstStyle/>
        <a:p>
          <a:r>
            <a:rPr lang="zh-CN" altLang="en-US" dirty="0" smtClean="0"/>
            <a:t>研究背景以及意义</a:t>
          </a:r>
          <a:endParaRPr lang="zh-CN" altLang="en-US" dirty="0"/>
        </a:p>
      </dgm:t>
    </dgm:pt>
    <dgm:pt modelId="{170774A9-8A3B-234D-97FB-1B72899D91D7}" type="parTrans" cxnId="{A99940E1-9F11-7347-A45E-AF8AF6719D99}">
      <dgm:prSet/>
      <dgm:spPr/>
      <dgm:t>
        <a:bodyPr/>
        <a:lstStyle/>
        <a:p>
          <a:endParaRPr lang="zh-CN" altLang="en-US"/>
        </a:p>
      </dgm:t>
    </dgm:pt>
    <dgm:pt modelId="{0636F0BC-31E9-BF46-BA81-1C1DA982C3B4}" type="sibTrans" cxnId="{A99940E1-9F11-7347-A45E-AF8AF6719D99}">
      <dgm:prSet/>
      <dgm:spPr/>
      <dgm:t>
        <a:bodyPr/>
        <a:lstStyle/>
        <a:p>
          <a:endParaRPr lang="zh-CN" altLang="en-US"/>
        </a:p>
      </dgm:t>
    </dgm:pt>
    <dgm:pt modelId="{2F677C8F-1E81-6047-A522-796802C5D631}">
      <dgm:prSet phldrT="[文本]"/>
      <dgm:spPr/>
      <dgm:t>
        <a:bodyPr/>
        <a:lstStyle/>
        <a:p>
          <a:r>
            <a:rPr lang="zh-CN" altLang="en-US" smtClean="0"/>
            <a:t>拟定技术路线</a:t>
          </a:r>
          <a:endParaRPr lang="zh-CN" altLang="en-US" dirty="0"/>
        </a:p>
      </dgm:t>
    </dgm:pt>
    <dgm:pt modelId="{B84F3588-88B2-174A-B09E-573500B55063}" type="parTrans" cxnId="{CA488151-BEDB-004A-92B5-37DF16FD2933}">
      <dgm:prSet/>
      <dgm:spPr/>
      <dgm:t>
        <a:bodyPr/>
        <a:lstStyle/>
        <a:p>
          <a:endParaRPr lang="zh-CN" altLang="en-US"/>
        </a:p>
      </dgm:t>
    </dgm:pt>
    <dgm:pt modelId="{A0913FF9-5842-2A43-B8F0-DB97DFCBC817}" type="sibTrans" cxnId="{CA488151-BEDB-004A-92B5-37DF16FD2933}">
      <dgm:prSet/>
      <dgm:spPr/>
      <dgm:t>
        <a:bodyPr/>
        <a:lstStyle/>
        <a:p>
          <a:endParaRPr lang="zh-CN" altLang="en-US"/>
        </a:p>
      </dgm:t>
    </dgm:pt>
    <dgm:pt modelId="{83A10D4A-97BD-C542-8A59-D2723E17721C}">
      <dgm:prSet/>
      <dgm:spPr/>
      <dgm:t>
        <a:bodyPr/>
        <a:lstStyle/>
        <a:p>
          <a:r>
            <a:rPr lang="zh-CN" altLang="en-US" smtClean="0"/>
            <a:t>阶段性成果</a:t>
          </a:r>
          <a:endParaRPr lang="zh-CN" altLang="en-US" dirty="0"/>
        </a:p>
      </dgm:t>
    </dgm:pt>
    <dgm:pt modelId="{72776B9C-DD51-8A49-A5FE-3262D43619B5}" type="parTrans" cxnId="{7CF7B9F4-F2BC-E344-A9C6-24CEF0B95D36}">
      <dgm:prSet/>
      <dgm:spPr/>
      <dgm:t>
        <a:bodyPr/>
        <a:lstStyle/>
        <a:p>
          <a:endParaRPr lang="zh-CN" altLang="en-US"/>
        </a:p>
      </dgm:t>
    </dgm:pt>
    <dgm:pt modelId="{3D041259-A7E1-6A42-AD9F-CD7AEE9F0447}" type="sibTrans" cxnId="{7CF7B9F4-F2BC-E344-A9C6-24CEF0B95D36}">
      <dgm:prSet/>
      <dgm:spPr/>
      <dgm:t>
        <a:bodyPr/>
        <a:lstStyle/>
        <a:p>
          <a:endParaRPr lang="zh-CN" altLang="en-US"/>
        </a:p>
      </dgm:t>
    </dgm:pt>
    <dgm:pt modelId="{CE15342D-2B9E-B74B-9F1C-25B9DA5B3C1B}">
      <dgm:prSet/>
      <dgm:spPr/>
      <dgm:t>
        <a:bodyPr/>
        <a:lstStyle/>
        <a:p>
          <a:r>
            <a:rPr lang="zh-CN" altLang="en-US" smtClean="0"/>
            <a:t>下一阶段工作</a:t>
          </a:r>
          <a:endParaRPr lang="zh-CN" altLang="en-US" dirty="0"/>
        </a:p>
      </dgm:t>
    </dgm:pt>
    <dgm:pt modelId="{13978F60-859A-4649-8AE6-BCBF0F74E896}" type="parTrans" cxnId="{1565CFB0-B1ED-E544-8D2B-56BFD0679E21}">
      <dgm:prSet/>
      <dgm:spPr/>
      <dgm:t>
        <a:bodyPr/>
        <a:lstStyle/>
        <a:p>
          <a:endParaRPr lang="zh-CN" altLang="en-US"/>
        </a:p>
      </dgm:t>
    </dgm:pt>
    <dgm:pt modelId="{75C8D057-0DC3-754F-8F01-920B0A978D99}" type="sibTrans" cxnId="{1565CFB0-B1ED-E544-8D2B-56BFD0679E21}">
      <dgm:prSet/>
      <dgm:spPr/>
      <dgm:t>
        <a:bodyPr/>
        <a:lstStyle/>
        <a:p>
          <a:endParaRPr lang="zh-CN" altLang="en-US"/>
        </a:p>
      </dgm:t>
    </dgm:pt>
    <dgm:pt modelId="{D079399C-EBD1-E84D-A1F8-66795459BAD9}" type="pres">
      <dgm:prSet presAssocID="{5661A54F-493C-2746-BBF6-2E072901A3F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5667347-451E-DA4B-8D09-B13EE571E8D5}" type="pres">
      <dgm:prSet presAssocID="{8AE61D31-F090-CB40-A1BB-533CF8638949}" presName="Accent1" presStyleCnt="0"/>
      <dgm:spPr/>
    </dgm:pt>
    <dgm:pt modelId="{6E9E53F3-340A-BB46-8C70-60D49B56DFAF}" type="pres">
      <dgm:prSet presAssocID="{8AE61D31-F090-CB40-A1BB-533CF8638949}" presName="Accent" presStyleLbl="node1" presStyleIdx="0" presStyleCnt="4"/>
      <dgm:spPr/>
    </dgm:pt>
    <dgm:pt modelId="{BD416DEB-1315-3E42-8ABA-1D880B23C9A7}" type="pres">
      <dgm:prSet presAssocID="{8AE61D31-F090-CB40-A1BB-533CF8638949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62FEF6-2628-EA44-972E-6F40CF4A746E}" type="pres">
      <dgm:prSet presAssocID="{2F677C8F-1E81-6047-A522-796802C5D631}" presName="Accent2" presStyleCnt="0"/>
      <dgm:spPr/>
    </dgm:pt>
    <dgm:pt modelId="{D72B1454-60FD-7C40-85D5-0FBD55392539}" type="pres">
      <dgm:prSet presAssocID="{2F677C8F-1E81-6047-A522-796802C5D631}" presName="Accent" presStyleLbl="node1" presStyleIdx="1" presStyleCnt="4"/>
      <dgm:spPr/>
    </dgm:pt>
    <dgm:pt modelId="{23D8B21D-27E7-3D45-A84C-F8E8DE074F6C}" type="pres">
      <dgm:prSet presAssocID="{2F677C8F-1E81-6047-A522-796802C5D63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3FC44-072F-284C-98DD-9D33874CCB23}" type="pres">
      <dgm:prSet presAssocID="{83A10D4A-97BD-C542-8A59-D2723E17721C}" presName="Accent3" presStyleCnt="0"/>
      <dgm:spPr/>
    </dgm:pt>
    <dgm:pt modelId="{70210270-23F9-5A4B-9AA3-34F4590041F2}" type="pres">
      <dgm:prSet presAssocID="{83A10D4A-97BD-C542-8A59-D2723E17721C}" presName="Accent" presStyleLbl="node1" presStyleIdx="2" presStyleCnt="4"/>
      <dgm:spPr/>
    </dgm:pt>
    <dgm:pt modelId="{FAEE57F4-7A5A-E744-8E62-09F2E098E7ED}" type="pres">
      <dgm:prSet presAssocID="{83A10D4A-97BD-C542-8A59-D2723E17721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FD9DF-B710-E243-95BC-9EF029276372}" type="pres">
      <dgm:prSet presAssocID="{CE15342D-2B9E-B74B-9F1C-25B9DA5B3C1B}" presName="Accent4" presStyleCnt="0"/>
      <dgm:spPr/>
    </dgm:pt>
    <dgm:pt modelId="{C455B57C-B875-5943-B70F-E536C75FAB78}" type="pres">
      <dgm:prSet presAssocID="{CE15342D-2B9E-B74B-9F1C-25B9DA5B3C1B}" presName="Accent" presStyleLbl="node1" presStyleIdx="3" presStyleCnt="4"/>
      <dgm:spPr/>
    </dgm:pt>
    <dgm:pt modelId="{E0BEAB00-DB22-D443-89C8-B3E61F6EB9E4}" type="pres">
      <dgm:prSet presAssocID="{CE15342D-2B9E-B74B-9F1C-25B9DA5B3C1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488151-BEDB-004A-92B5-37DF16FD2933}" srcId="{5661A54F-493C-2746-BBF6-2E072901A3F6}" destId="{2F677C8F-1E81-6047-A522-796802C5D631}" srcOrd="1" destOrd="0" parTransId="{B84F3588-88B2-174A-B09E-573500B55063}" sibTransId="{A0913FF9-5842-2A43-B8F0-DB97DFCBC817}"/>
    <dgm:cxn modelId="{A99940E1-9F11-7347-A45E-AF8AF6719D99}" srcId="{5661A54F-493C-2746-BBF6-2E072901A3F6}" destId="{8AE61D31-F090-CB40-A1BB-533CF8638949}" srcOrd="0" destOrd="0" parTransId="{170774A9-8A3B-234D-97FB-1B72899D91D7}" sibTransId="{0636F0BC-31E9-BF46-BA81-1C1DA982C3B4}"/>
    <dgm:cxn modelId="{2DDB8003-7B89-1C45-ADB6-EFEB3485DBCA}" type="presOf" srcId="{8AE61D31-F090-CB40-A1BB-533CF8638949}" destId="{BD416DEB-1315-3E42-8ABA-1D880B23C9A7}" srcOrd="0" destOrd="0" presId="urn:microsoft.com/office/officeart/2009/layout/CircleArrowProcess"/>
    <dgm:cxn modelId="{9BD39411-D293-504C-B048-B8EDA9083533}" type="presOf" srcId="{83A10D4A-97BD-C542-8A59-D2723E17721C}" destId="{FAEE57F4-7A5A-E744-8E62-09F2E098E7ED}" srcOrd="0" destOrd="0" presId="urn:microsoft.com/office/officeart/2009/layout/CircleArrowProcess"/>
    <dgm:cxn modelId="{A8C9FD7C-B890-FC4D-A0A4-9EFAD0BD5B41}" type="presOf" srcId="{2F677C8F-1E81-6047-A522-796802C5D631}" destId="{23D8B21D-27E7-3D45-A84C-F8E8DE074F6C}" srcOrd="0" destOrd="0" presId="urn:microsoft.com/office/officeart/2009/layout/CircleArrowProcess"/>
    <dgm:cxn modelId="{BDAEB3A7-BAD5-294F-A93F-AED50812F9A7}" type="presOf" srcId="{5661A54F-493C-2746-BBF6-2E072901A3F6}" destId="{D079399C-EBD1-E84D-A1F8-66795459BAD9}" srcOrd="0" destOrd="0" presId="urn:microsoft.com/office/officeart/2009/layout/CircleArrowProcess"/>
    <dgm:cxn modelId="{910A5D82-A9DD-004B-A0BD-3C2DCE39FD56}" type="presOf" srcId="{CE15342D-2B9E-B74B-9F1C-25B9DA5B3C1B}" destId="{E0BEAB00-DB22-D443-89C8-B3E61F6EB9E4}" srcOrd="0" destOrd="0" presId="urn:microsoft.com/office/officeart/2009/layout/CircleArrowProcess"/>
    <dgm:cxn modelId="{1565CFB0-B1ED-E544-8D2B-56BFD0679E21}" srcId="{5661A54F-493C-2746-BBF6-2E072901A3F6}" destId="{CE15342D-2B9E-B74B-9F1C-25B9DA5B3C1B}" srcOrd="3" destOrd="0" parTransId="{13978F60-859A-4649-8AE6-BCBF0F74E896}" sibTransId="{75C8D057-0DC3-754F-8F01-920B0A978D99}"/>
    <dgm:cxn modelId="{7CF7B9F4-F2BC-E344-A9C6-24CEF0B95D36}" srcId="{5661A54F-493C-2746-BBF6-2E072901A3F6}" destId="{83A10D4A-97BD-C542-8A59-D2723E17721C}" srcOrd="2" destOrd="0" parTransId="{72776B9C-DD51-8A49-A5FE-3262D43619B5}" sibTransId="{3D041259-A7E1-6A42-AD9F-CD7AEE9F0447}"/>
    <dgm:cxn modelId="{1BAA7992-8EE1-A147-B704-5148661DAA9B}" type="presParOf" srcId="{D079399C-EBD1-E84D-A1F8-66795459BAD9}" destId="{75667347-451E-DA4B-8D09-B13EE571E8D5}" srcOrd="0" destOrd="0" presId="urn:microsoft.com/office/officeart/2009/layout/CircleArrowProcess"/>
    <dgm:cxn modelId="{DC841AE8-2579-4346-A020-6C170FBD0D75}" type="presParOf" srcId="{75667347-451E-DA4B-8D09-B13EE571E8D5}" destId="{6E9E53F3-340A-BB46-8C70-60D49B56DFAF}" srcOrd="0" destOrd="0" presId="urn:microsoft.com/office/officeart/2009/layout/CircleArrowProcess"/>
    <dgm:cxn modelId="{05601213-7F7E-8B43-8847-314D798A7BC4}" type="presParOf" srcId="{D079399C-EBD1-E84D-A1F8-66795459BAD9}" destId="{BD416DEB-1315-3E42-8ABA-1D880B23C9A7}" srcOrd="1" destOrd="0" presId="urn:microsoft.com/office/officeart/2009/layout/CircleArrowProcess"/>
    <dgm:cxn modelId="{EE302E31-5D9A-4D4D-B7D0-62268D176738}" type="presParOf" srcId="{D079399C-EBD1-E84D-A1F8-66795459BAD9}" destId="{AC62FEF6-2628-EA44-972E-6F40CF4A746E}" srcOrd="2" destOrd="0" presId="urn:microsoft.com/office/officeart/2009/layout/CircleArrowProcess"/>
    <dgm:cxn modelId="{C0E0FEFD-5C25-2145-87D9-BF535F0F1946}" type="presParOf" srcId="{AC62FEF6-2628-EA44-972E-6F40CF4A746E}" destId="{D72B1454-60FD-7C40-85D5-0FBD55392539}" srcOrd="0" destOrd="0" presId="urn:microsoft.com/office/officeart/2009/layout/CircleArrowProcess"/>
    <dgm:cxn modelId="{383CE9A9-D9AC-7245-9EBB-CAABD9454BB5}" type="presParOf" srcId="{D079399C-EBD1-E84D-A1F8-66795459BAD9}" destId="{23D8B21D-27E7-3D45-A84C-F8E8DE074F6C}" srcOrd="3" destOrd="0" presId="urn:microsoft.com/office/officeart/2009/layout/CircleArrowProcess"/>
    <dgm:cxn modelId="{2B2E1F37-00D3-8144-9B52-A5BDAA52E05C}" type="presParOf" srcId="{D079399C-EBD1-E84D-A1F8-66795459BAD9}" destId="{3363FC44-072F-284C-98DD-9D33874CCB23}" srcOrd="4" destOrd="0" presId="urn:microsoft.com/office/officeart/2009/layout/CircleArrowProcess"/>
    <dgm:cxn modelId="{ECBBA78A-CEB5-DD41-B13F-40720EC2E4F4}" type="presParOf" srcId="{3363FC44-072F-284C-98DD-9D33874CCB23}" destId="{70210270-23F9-5A4B-9AA3-34F4590041F2}" srcOrd="0" destOrd="0" presId="urn:microsoft.com/office/officeart/2009/layout/CircleArrowProcess"/>
    <dgm:cxn modelId="{EE36ECCD-0765-CB4D-B4D1-79F44E4D8CEA}" type="presParOf" srcId="{D079399C-EBD1-E84D-A1F8-66795459BAD9}" destId="{FAEE57F4-7A5A-E744-8E62-09F2E098E7ED}" srcOrd="5" destOrd="0" presId="urn:microsoft.com/office/officeart/2009/layout/CircleArrowProcess"/>
    <dgm:cxn modelId="{6BA80823-420E-E84E-9651-8509CBE1C1CA}" type="presParOf" srcId="{D079399C-EBD1-E84D-A1F8-66795459BAD9}" destId="{8BEFD9DF-B710-E243-95BC-9EF029276372}" srcOrd="6" destOrd="0" presId="urn:microsoft.com/office/officeart/2009/layout/CircleArrowProcess"/>
    <dgm:cxn modelId="{47030276-9896-3943-96F9-A8DA309E5276}" type="presParOf" srcId="{8BEFD9DF-B710-E243-95BC-9EF029276372}" destId="{C455B57C-B875-5943-B70F-E536C75FAB78}" srcOrd="0" destOrd="0" presId="urn:microsoft.com/office/officeart/2009/layout/CircleArrowProcess"/>
    <dgm:cxn modelId="{F0154800-A6A3-E542-9E8F-FD016144AEB0}" type="presParOf" srcId="{D079399C-EBD1-E84D-A1F8-66795459BAD9}" destId="{E0BEAB00-DB22-D443-89C8-B3E61F6EB9E4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9D007-F16A-134F-975B-2894A7FD67C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D5651352-05E8-8C4A-A785-1D3290AB6D0F}">
      <dgm:prSet phldrT="[文本]"/>
      <dgm:spPr/>
      <dgm:t>
        <a:bodyPr/>
        <a:lstStyle/>
        <a:p>
          <a:r>
            <a:rPr lang="zh-CN" altLang="en-US" dirty="0" smtClean="0"/>
            <a:t>搭建轻量级分布式渲染管理系统</a:t>
          </a:r>
          <a:endParaRPr lang="zh-CN" altLang="en-US" dirty="0"/>
        </a:p>
      </dgm:t>
    </dgm:pt>
    <dgm:pt modelId="{9AA3CADF-D7B2-5946-8007-C9F56B409F38}" type="parTrans" cxnId="{30F8E837-4FF1-4641-BDC9-21EDFFE77DE9}">
      <dgm:prSet/>
      <dgm:spPr/>
      <dgm:t>
        <a:bodyPr/>
        <a:lstStyle/>
        <a:p>
          <a:endParaRPr lang="zh-CN" altLang="en-US"/>
        </a:p>
      </dgm:t>
    </dgm:pt>
    <dgm:pt modelId="{89B51114-2FFE-4643-9C81-3E91916E45EA}" type="sibTrans" cxnId="{30F8E837-4FF1-4641-BDC9-21EDFFE77DE9}">
      <dgm:prSet/>
      <dgm:spPr/>
      <dgm:t>
        <a:bodyPr/>
        <a:lstStyle/>
        <a:p>
          <a:endParaRPr lang="zh-CN" altLang="en-US"/>
        </a:p>
      </dgm:t>
    </dgm:pt>
    <dgm:pt modelId="{5B59D7CB-5075-DE45-98BB-B2FBC748FEEC}">
      <dgm:prSet phldrT="[文本]"/>
      <dgm:spPr/>
      <dgm:t>
        <a:bodyPr/>
        <a:lstStyle/>
        <a:p>
          <a:r>
            <a:rPr lang="zh-CN" altLang="en-US" dirty="0" smtClean="0"/>
            <a:t>了解渲染原理，渲染器工作原理分，分析渲染任务特点</a:t>
          </a:r>
          <a:endParaRPr lang="zh-CN" altLang="en-US" dirty="0"/>
        </a:p>
      </dgm:t>
    </dgm:pt>
    <dgm:pt modelId="{6EE21DC6-6E41-F547-9965-0BA4941131B2}" type="parTrans" cxnId="{25789D2B-5BF1-5846-8023-6AE7BB605304}">
      <dgm:prSet/>
      <dgm:spPr/>
      <dgm:t>
        <a:bodyPr/>
        <a:lstStyle/>
        <a:p>
          <a:endParaRPr lang="zh-CN" altLang="en-US"/>
        </a:p>
      </dgm:t>
    </dgm:pt>
    <dgm:pt modelId="{0F28BC49-CB09-8D45-9E1D-CD7C57100D3D}" type="sibTrans" cxnId="{25789D2B-5BF1-5846-8023-6AE7BB605304}">
      <dgm:prSet/>
      <dgm:spPr/>
      <dgm:t>
        <a:bodyPr/>
        <a:lstStyle/>
        <a:p>
          <a:endParaRPr lang="zh-CN" altLang="en-US"/>
        </a:p>
      </dgm:t>
    </dgm:pt>
    <dgm:pt modelId="{E6F06127-4963-7D4F-9737-9C7384211352}">
      <dgm:prSet phldrT="[文本]"/>
      <dgm:spPr/>
      <dgm:t>
        <a:bodyPr/>
        <a:lstStyle/>
        <a:p>
          <a:r>
            <a:rPr lang="zh-CN" altLang="en-US" dirty="0" smtClean="0"/>
            <a:t>优化任务调度算法，并在集群上实验</a:t>
          </a:r>
          <a:endParaRPr lang="zh-CN" altLang="en-US" dirty="0"/>
        </a:p>
      </dgm:t>
    </dgm:pt>
    <dgm:pt modelId="{C12E435F-7D6F-CC48-A0D6-1A334608A17F}" type="parTrans" cxnId="{91522269-A503-7C45-82DE-2210068B6D8A}">
      <dgm:prSet/>
      <dgm:spPr/>
      <dgm:t>
        <a:bodyPr/>
        <a:lstStyle/>
        <a:p>
          <a:endParaRPr lang="zh-CN" altLang="en-US"/>
        </a:p>
      </dgm:t>
    </dgm:pt>
    <dgm:pt modelId="{2FA65B4F-6193-9D41-BABC-667568918F4B}" type="sibTrans" cxnId="{91522269-A503-7C45-82DE-2210068B6D8A}">
      <dgm:prSet/>
      <dgm:spPr/>
      <dgm:t>
        <a:bodyPr/>
        <a:lstStyle/>
        <a:p>
          <a:endParaRPr lang="zh-CN" altLang="en-US"/>
        </a:p>
      </dgm:t>
    </dgm:pt>
    <dgm:pt modelId="{AE6F1911-9004-A940-80E7-4E382E4372A9}" type="pres">
      <dgm:prSet presAssocID="{03B9D007-F16A-134F-975B-2894A7FD67C5}" presName="Name0" presStyleCnt="0">
        <dgm:presLayoutVars>
          <dgm:dir/>
          <dgm:resizeHandles val="exact"/>
        </dgm:presLayoutVars>
      </dgm:prSet>
      <dgm:spPr/>
    </dgm:pt>
    <dgm:pt modelId="{467EE75B-0386-AB4F-8C08-F19B0A63D78F}" type="pres">
      <dgm:prSet presAssocID="{D5651352-05E8-8C4A-A785-1D3290AB6D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D8A44-814C-104E-8507-811DCBA65925}" type="pres">
      <dgm:prSet presAssocID="{89B51114-2FFE-4643-9C81-3E91916E45E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69E8FD6-1400-A14E-8922-5FC679B4C8B1}" type="pres">
      <dgm:prSet presAssocID="{89B51114-2FFE-4643-9C81-3E91916E45E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F0463C-ED63-3B4E-890E-8723D2260207}" type="pres">
      <dgm:prSet presAssocID="{5B59D7CB-5075-DE45-98BB-B2FBC748FEE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0AE77-D25E-C345-9BB1-11AC0493AF8F}" type="pres">
      <dgm:prSet presAssocID="{0F28BC49-CB09-8D45-9E1D-CD7C57100D3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82F6394-BDBA-E542-B644-A82BD5BD24D1}" type="pres">
      <dgm:prSet presAssocID="{0F28BC49-CB09-8D45-9E1D-CD7C57100D3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B43C31C-CAA6-A743-B350-3D824EDD46B3}" type="pres">
      <dgm:prSet presAssocID="{E6F06127-4963-7D4F-9737-9C73842113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4AF40F-330E-C24A-9C23-A819A0248333}" type="presOf" srcId="{0F28BC49-CB09-8D45-9E1D-CD7C57100D3D}" destId="{0D90AE77-D25E-C345-9BB1-11AC0493AF8F}" srcOrd="0" destOrd="0" presId="urn:microsoft.com/office/officeart/2005/8/layout/process1"/>
    <dgm:cxn modelId="{45A62646-F5C0-FA46-B532-41F4CAD8CDE3}" type="presOf" srcId="{89B51114-2FFE-4643-9C81-3E91916E45EA}" destId="{29CD8A44-814C-104E-8507-811DCBA65925}" srcOrd="0" destOrd="0" presId="urn:microsoft.com/office/officeart/2005/8/layout/process1"/>
    <dgm:cxn modelId="{91522269-A503-7C45-82DE-2210068B6D8A}" srcId="{03B9D007-F16A-134F-975B-2894A7FD67C5}" destId="{E6F06127-4963-7D4F-9737-9C7384211352}" srcOrd="2" destOrd="0" parTransId="{C12E435F-7D6F-CC48-A0D6-1A334608A17F}" sibTransId="{2FA65B4F-6193-9D41-BABC-667568918F4B}"/>
    <dgm:cxn modelId="{E8910B20-6A43-CF45-9715-04D05608D7DC}" type="presOf" srcId="{03B9D007-F16A-134F-975B-2894A7FD67C5}" destId="{AE6F1911-9004-A940-80E7-4E382E4372A9}" srcOrd="0" destOrd="0" presId="urn:microsoft.com/office/officeart/2005/8/layout/process1"/>
    <dgm:cxn modelId="{30F8E837-4FF1-4641-BDC9-21EDFFE77DE9}" srcId="{03B9D007-F16A-134F-975B-2894A7FD67C5}" destId="{D5651352-05E8-8C4A-A785-1D3290AB6D0F}" srcOrd="0" destOrd="0" parTransId="{9AA3CADF-D7B2-5946-8007-C9F56B409F38}" sibTransId="{89B51114-2FFE-4643-9C81-3E91916E45EA}"/>
    <dgm:cxn modelId="{9DFA8955-B3C6-BA4B-A80D-B5FDCC9A744A}" type="presOf" srcId="{5B59D7CB-5075-DE45-98BB-B2FBC748FEEC}" destId="{FAF0463C-ED63-3B4E-890E-8723D2260207}" srcOrd="0" destOrd="0" presId="urn:microsoft.com/office/officeart/2005/8/layout/process1"/>
    <dgm:cxn modelId="{1894BA84-A1B3-6E4B-894B-22A392DE45E6}" type="presOf" srcId="{89B51114-2FFE-4643-9C81-3E91916E45EA}" destId="{C69E8FD6-1400-A14E-8922-5FC679B4C8B1}" srcOrd="1" destOrd="0" presId="urn:microsoft.com/office/officeart/2005/8/layout/process1"/>
    <dgm:cxn modelId="{BD75C286-8E8E-0445-A57D-09DDEF1451CC}" type="presOf" srcId="{D5651352-05E8-8C4A-A785-1D3290AB6D0F}" destId="{467EE75B-0386-AB4F-8C08-F19B0A63D78F}" srcOrd="0" destOrd="0" presId="urn:microsoft.com/office/officeart/2005/8/layout/process1"/>
    <dgm:cxn modelId="{6C4DD675-3B7A-B244-B7FC-BC84477334BF}" type="presOf" srcId="{0F28BC49-CB09-8D45-9E1D-CD7C57100D3D}" destId="{382F6394-BDBA-E542-B644-A82BD5BD24D1}" srcOrd="1" destOrd="0" presId="urn:microsoft.com/office/officeart/2005/8/layout/process1"/>
    <dgm:cxn modelId="{97EC74C1-E245-6F4F-ADCF-E15186597F2C}" type="presOf" srcId="{E6F06127-4963-7D4F-9737-9C7384211352}" destId="{BB43C31C-CAA6-A743-B350-3D824EDD46B3}" srcOrd="0" destOrd="0" presId="urn:microsoft.com/office/officeart/2005/8/layout/process1"/>
    <dgm:cxn modelId="{25789D2B-5BF1-5846-8023-6AE7BB605304}" srcId="{03B9D007-F16A-134F-975B-2894A7FD67C5}" destId="{5B59D7CB-5075-DE45-98BB-B2FBC748FEEC}" srcOrd="1" destOrd="0" parTransId="{6EE21DC6-6E41-F547-9965-0BA4941131B2}" sibTransId="{0F28BC49-CB09-8D45-9E1D-CD7C57100D3D}"/>
    <dgm:cxn modelId="{078A2BA3-192E-6243-9939-9D686F8B73BD}" type="presParOf" srcId="{AE6F1911-9004-A940-80E7-4E382E4372A9}" destId="{467EE75B-0386-AB4F-8C08-F19B0A63D78F}" srcOrd="0" destOrd="0" presId="urn:microsoft.com/office/officeart/2005/8/layout/process1"/>
    <dgm:cxn modelId="{CD34C21A-4E28-0D41-9F46-99037AFBB71D}" type="presParOf" srcId="{AE6F1911-9004-A940-80E7-4E382E4372A9}" destId="{29CD8A44-814C-104E-8507-811DCBA65925}" srcOrd="1" destOrd="0" presId="urn:microsoft.com/office/officeart/2005/8/layout/process1"/>
    <dgm:cxn modelId="{2577971F-6A97-EB4C-9070-3E74FE43761C}" type="presParOf" srcId="{29CD8A44-814C-104E-8507-811DCBA65925}" destId="{C69E8FD6-1400-A14E-8922-5FC679B4C8B1}" srcOrd="0" destOrd="0" presId="urn:microsoft.com/office/officeart/2005/8/layout/process1"/>
    <dgm:cxn modelId="{E5660337-5313-134D-B215-4C89D7BA4D37}" type="presParOf" srcId="{AE6F1911-9004-A940-80E7-4E382E4372A9}" destId="{FAF0463C-ED63-3B4E-890E-8723D2260207}" srcOrd="2" destOrd="0" presId="urn:microsoft.com/office/officeart/2005/8/layout/process1"/>
    <dgm:cxn modelId="{B4C8E90B-3371-BD4B-AA7D-ECB04BE58F0F}" type="presParOf" srcId="{AE6F1911-9004-A940-80E7-4E382E4372A9}" destId="{0D90AE77-D25E-C345-9BB1-11AC0493AF8F}" srcOrd="3" destOrd="0" presId="urn:microsoft.com/office/officeart/2005/8/layout/process1"/>
    <dgm:cxn modelId="{D690C226-DBC3-0A4B-AEEA-13E52BC87F22}" type="presParOf" srcId="{0D90AE77-D25E-C345-9BB1-11AC0493AF8F}" destId="{382F6394-BDBA-E542-B644-A82BD5BD24D1}" srcOrd="0" destOrd="0" presId="urn:microsoft.com/office/officeart/2005/8/layout/process1"/>
    <dgm:cxn modelId="{080B3ABF-8DB9-A745-BC01-32D2068B3622}" type="presParOf" srcId="{AE6F1911-9004-A940-80E7-4E382E4372A9}" destId="{BB43C31C-CAA6-A743-B350-3D824EDD46B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分布式集群渲染系统的构建和优化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中期检查报告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1341" y="4955520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报告人：冯勇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指导老师：冯爽 王克敏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时间：</a:t>
            </a:r>
            <a:r>
              <a:rPr kumimoji="1" lang="en-US" altLang="zh-CN" dirty="0" smtClean="0"/>
              <a:t>2017.12.4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4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下一阶段工作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7950"/>
            <a:ext cx="7076747" cy="3992563"/>
          </a:xfrm>
        </p:spPr>
        <p:txBody>
          <a:bodyPr/>
          <a:lstStyle/>
          <a:p>
            <a:r>
              <a:rPr kumimoji="1" lang="zh-CN" altLang="en-US" dirty="0" smtClean="0"/>
              <a:t>完善渲染管理系统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了解渲染原理、渲染器工作原理；分析渲染任务特点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优化任务调度算法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1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3" y="54042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谢谢观看！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9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报告目录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36513"/>
              </p:ext>
            </p:extLst>
          </p:nvPr>
        </p:nvGraphicFramePr>
        <p:xfrm>
          <a:off x="274615" y="1885347"/>
          <a:ext cx="2704556" cy="435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5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研究背景及意义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163" y="2148346"/>
            <a:ext cx="32441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 smtClean="0"/>
              <a:t>渲染效率成为瓶颈</a:t>
            </a:r>
            <a:endParaRPr kumimoji="1" lang="en-US" altLang="zh-CN" sz="2400" b="1" u="sng" dirty="0" smtClean="0"/>
          </a:p>
          <a:p>
            <a:r>
              <a:rPr kumimoji="1" lang="zh-CN" altLang="en-US" dirty="0" smtClean="0"/>
              <a:t>以动画电</a:t>
            </a:r>
            <a:r>
              <a:rPr kumimoji="1" lang="zh-CN" altLang="en-US" dirty="0"/>
              <a:t>影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小门神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，镜头</a:t>
            </a:r>
            <a:r>
              <a:rPr kumimoji="1" lang="en-US" altLang="zh-CN" dirty="0"/>
              <a:t>1940</a:t>
            </a:r>
            <a:r>
              <a:rPr kumimoji="1" lang="zh-CN" altLang="en-US" dirty="0"/>
              <a:t>个，最终成片</a:t>
            </a:r>
            <a:r>
              <a:rPr kumimoji="1" lang="en-US" altLang="zh-CN" dirty="0"/>
              <a:t>103</a:t>
            </a:r>
            <a:r>
              <a:rPr kumimoji="1" lang="zh-CN" altLang="en-US" dirty="0"/>
              <a:t>分钟，总渲染核小时数</a:t>
            </a:r>
            <a:r>
              <a:rPr kumimoji="1" lang="en-US" altLang="zh-CN" dirty="0"/>
              <a:t>8000</a:t>
            </a:r>
            <a:r>
              <a:rPr kumimoji="1" lang="zh-CN" altLang="en-US" dirty="0"/>
              <a:t>万核小时。即如果用一台单核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机器渲染，需要渲染</a:t>
            </a:r>
            <a:r>
              <a:rPr kumimoji="1" lang="en-US" altLang="zh-CN" dirty="0"/>
              <a:t>9000</a:t>
            </a:r>
            <a:r>
              <a:rPr kumimoji="1" lang="zh-CN" altLang="en-US" dirty="0"/>
              <a:t>多年。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629448" y="4645514"/>
            <a:ext cx="39495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为了解决效率问题，超级计算机渲染，集群渲染，云渲染技术不断发展。</a:t>
            </a:r>
            <a:r>
              <a:rPr kumimoji="1" lang="zh-CN" altLang="en-US" b="1" u="sng" dirty="0"/>
              <a:t>本项目主要研究集群渲染</a:t>
            </a:r>
            <a:r>
              <a:rPr kumimoji="1" lang="zh-CN" altLang="en-US" dirty="0"/>
              <a:t>。集群渲染又称渲染农场，采用分布式计算技术，将渲染任务分布到一个由主流计算机硬件组成的计算机集群中去。</a:t>
            </a:r>
          </a:p>
        </p:txBody>
      </p:sp>
      <p:cxnSp>
        <p:nvCxnSpPr>
          <p:cNvPr id="17" name="曲线连接符 16"/>
          <p:cNvCxnSpPr>
            <a:endCxn id="8" idx="0"/>
          </p:cNvCxnSpPr>
          <p:nvPr/>
        </p:nvCxnSpPr>
        <p:spPr>
          <a:xfrm>
            <a:off x="1540824" y="4023650"/>
            <a:ext cx="1063386" cy="621864"/>
          </a:xfrm>
          <a:prstGeom prst="curved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24138" y="2084047"/>
            <a:ext cx="323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传统</a:t>
            </a:r>
            <a:r>
              <a:rPr kumimoji="1" lang="zh-CN" altLang="en-US" dirty="0"/>
              <a:t>的集群渲染管理软件，搭建复杂</a:t>
            </a:r>
            <a:r>
              <a:rPr kumimoji="1" lang="zh-CN" altLang="en-US" dirty="0" smtClean="0"/>
              <a:t>，所以</a:t>
            </a:r>
            <a:r>
              <a:rPr kumimoji="1" lang="zh-CN" altLang="en-US" b="1" u="sng" dirty="0" smtClean="0"/>
              <a:t>快速</a:t>
            </a:r>
            <a:r>
              <a:rPr kumimoji="1" lang="zh-CN" altLang="en-US" b="1" u="sng" dirty="0"/>
              <a:t>搭建</a:t>
            </a:r>
            <a:r>
              <a:rPr kumimoji="1" lang="zh-CN" altLang="en-US" dirty="0"/>
              <a:t>集</a:t>
            </a:r>
            <a:r>
              <a:rPr kumimoji="1" lang="zh-CN" altLang="en-US" dirty="0" smtClean="0"/>
              <a:t>群渲染管理系统，是本项目的目标其一。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</a:t>
            </a:r>
            <a:r>
              <a:rPr kumimoji="1" lang="zh-CN" altLang="en-US" dirty="0"/>
              <a:t>群渲染中，由于渲染任务自身计算密集</a:t>
            </a:r>
            <a:r>
              <a:rPr kumimoji="1" lang="en-US" altLang="zh-CN" dirty="0"/>
              <a:t>+IO</a:t>
            </a:r>
            <a:r>
              <a:rPr kumimoji="1" lang="zh-CN" altLang="en-US" dirty="0"/>
              <a:t>密集的特点，与其他的分布式任务有很大不同，所以任务调度算法模块，对效率有一定的影响。针对渲染任务进行</a:t>
            </a:r>
            <a:r>
              <a:rPr kumimoji="1" lang="zh-CN" altLang="en-US" b="1" u="sng" dirty="0"/>
              <a:t>任务调度算法的优化</a:t>
            </a:r>
            <a:r>
              <a:rPr kumimoji="1" lang="zh-CN" altLang="en-US" dirty="0"/>
              <a:t>，是本项目的目标其二。</a:t>
            </a:r>
          </a:p>
        </p:txBody>
      </p:sp>
      <p:cxnSp>
        <p:nvCxnSpPr>
          <p:cNvPr id="29" name="曲线连接符 28"/>
          <p:cNvCxnSpPr>
            <a:stCxn id="8" idx="1"/>
            <a:endCxn id="23" idx="1"/>
          </p:cNvCxnSpPr>
          <p:nvPr/>
        </p:nvCxnSpPr>
        <p:spPr>
          <a:xfrm flipV="1">
            <a:off x="4578973" y="3653708"/>
            <a:ext cx="1045165" cy="1868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拟定技术路线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995872777"/>
              </p:ext>
            </p:extLst>
          </p:nvPr>
        </p:nvGraphicFramePr>
        <p:xfrm>
          <a:off x="1524000" y="21799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阶段性成果一：系统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163" y="2024220"/>
            <a:ext cx="2293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现状：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目前常用的集群渲染管理软件都具有搭建困难，安装复杂的缺点。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3234" y="3501548"/>
            <a:ext cx="195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目标：</a:t>
            </a:r>
            <a:endParaRPr kumimoji="1" lang="en-US" altLang="zh-CN" dirty="0" smtClean="0"/>
          </a:p>
          <a:p>
            <a:r>
              <a:rPr kumimoji="1" lang="zh-CN" altLang="en-US" b="1" u="sng" dirty="0" smtClean="0"/>
              <a:t>简化部署</a:t>
            </a:r>
            <a:r>
              <a:rPr kumimoji="1" lang="zh-CN" altLang="en-US" dirty="0" smtClean="0"/>
              <a:t>，构建轻量级的分布式管理系统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33018" y="4401724"/>
            <a:ext cx="3525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工具选取：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pip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</a:t>
            </a:r>
            <a:r>
              <a:rPr lang="zh-CN" altLang="en-US" dirty="0"/>
              <a:t>的包管理工具，用来管理项目所依赖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err="1" smtClean="0"/>
              <a:t>git</a:t>
            </a:r>
            <a:r>
              <a:rPr lang="zh-CN" altLang="en-US" dirty="0"/>
              <a:t>：版本控制工具，用来管理项</a:t>
            </a:r>
            <a:r>
              <a:rPr lang="zh-CN" altLang="en-US" dirty="0" smtClean="0"/>
              <a:t>目的代码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err="1" smtClean="0"/>
              <a:t>docker</a:t>
            </a:r>
            <a:r>
              <a:rPr lang="zh-CN" altLang="en-US" dirty="0"/>
              <a:t>：开源应用容器引擎，用来在</a:t>
            </a:r>
            <a:r>
              <a:rPr lang="en-US" altLang="zh-CN" dirty="0" err="1"/>
              <a:t>linux</a:t>
            </a:r>
            <a:r>
              <a:rPr lang="zh-CN" altLang="en-US" dirty="0"/>
              <a:t>上快速部署应用</a:t>
            </a:r>
          </a:p>
        </p:txBody>
      </p:sp>
      <p:cxnSp>
        <p:nvCxnSpPr>
          <p:cNvPr id="10" name="曲线连接符 9"/>
          <p:cNvCxnSpPr>
            <a:stCxn id="5" idx="2"/>
            <a:endCxn id="6" idx="1"/>
          </p:cNvCxnSpPr>
          <p:nvPr/>
        </p:nvCxnSpPr>
        <p:spPr>
          <a:xfrm rot="16200000" flipH="1">
            <a:off x="1862108" y="3070586"/>
            <a:ext cx="600165" cy="14620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2"/>
            <a:endCxn id="8" idx="1"/>
          </p:cNvCxnSpPr>
          <p:nvPr/>
        </p:nvCxnSpPr>
        <p:spPr>
          <a:xfrm rot="16200000" flipH="1">
            <a:off x="4244738" y="4329107"/>
            <a:ext cx="715510" cy="146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阶段性成果一：系统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4163" y="2079151"/>
            <a:ext cx="31437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功能：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文</a:t>
            </a:r>
            <a:r>
              <a:rPr lang="zh-CN" altLang="en-US" dirty="0"/>
              <a:t>件上传，下载，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/>
              <a:t>端自动</a:t>
            </a:r>
            <a:r>
              <a:rPr lang="en-US" altLang="zh-CN" dirty="0"/>
              <a:t>/</a:t>
            </a:r>
            <a:r>
              <a:rPr lang="zh-CN" altLang="en-US" dirty="0" smtClean="0"/>
              <a:t>手动发布任务到任务队列中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node</a:t>
            </a:r>
            <a:r>
              <a:rPr lang="zh-CN" altLang="en-US" dirty="0"/>
              <a:t>端自动</a:t>
            </a:r>
            <a:r>
              <a:rPr lang="en-US" altLang="zh-CN" dirty="0"/>
              <a:t>/</a:t>
            </a:r>
            <a:r>
              <a:rPr lang="zh-CN" altLang="en-US" dirty="0"/>
              <a:t>手动获取到任务信息，根据任务信息下载任务资源，根据任务参数完成任务，上传任务结果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26567" y="4886324"/>
            <a:ext cx="303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系统优势：</a:t>
            </a:r>
            <a:endParaRPr kumimoji="1" lang="en-US" altLang="zh-CN" dirty="0" smtClean="0"/>
          </a:p>
          <a:p>
            <a:r>
              <a:rPr kumimoji="1" lang="zh-CN" altLang="en-US" b="1" u="sng" dirty="0" smtClean="0"/>
              <a:t>快速部署</a:t>
            </a:r>
            <a:r>
              <a:rPr kumimoji="1" lang="zh-CN" altLang="en-US" dirty="0" smtClean="0"/>
              <a:t>，无论是部署为服务器还是节点都可以在很短时间内部署完毕。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stCxn id="3" idx="3"/>
            <a:endCxn id="7" idx="1"/>
          </p:cNvCxnSpPr>
          <p:nvPr/>
        </p:nvCxnSpPr>
        <p:spPr>
          <a:xfrm>
            <a:off x="3427956" y="3371813"/>
            <a:ext cx="2398611" cy="21146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阶段性成果一：系统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162" y="2063067"/>
            <a:ext cx="85740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 smtClean="0"/>
              <a:t>部署流程参考</a:t>
            </a:r>
            <a:endParaRPr lang="en-US" altLang="zh-CN" b="1" u="sng" dirty="0"/>
          </a:p>
          <a:p>
            <a:pPr marL="285750" indent="-285750">
              <a:buFont typeface="Arial"/>
              <a:buChar char="•"/>
            </a:pPr>
            <a:r>
              <a:rPr lang="zh-CN" altLang="mr-IN" dirty="0" smtClean="0"/>
              <a:t>测试环境</a:t>
            </a:r>
            <a:r>
              <a:rPr lang="zh-CN" altLang="mr-IN" dirty="0"/>
              <a:t>部署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下载</a:t>
            </a:r>
            <a:r>
              <a:rPr lang="mr-IN" altLang="zh-CN" dirty="0" smtClean="0"/>
              <a:t>git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下载项</a:t>
            </a:r>
            <a:r>
              <a:rPr lang="zh-CN" altLang="mr-IN" dirty="0"/>
              <a:t>目源代码：</a:t>
            </a:r>
            <a:r>
              <a:rPr lang="mr-IN" altLang="zh-CN" dirty="0"/>
              <a:t>git clone + </a:t>
            </a:r>
            <a:r>
              <a:rPr lang="zh-CN" altLang="mr-IN" dirty="0"/>
              <a:t>项目</a:t>
            </a:r>
            <a:r>
              <a:rPr lang="mr-IN" altLang="zh-CN" dirty="0"/>
              <a:t>git</a:t>
            </a:r>
            <a:r>
              <a:rPr lang="zh-CN" altLang="mr-IN" dirty="0"/>
              <a:t>地</a:t>
            </a:r>
            <a:r>
              <a:rPr lang="zh-CN" altLang="mr-IN" dirty="0" smtClean="0"/>
              <a:t>址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建立</a:t>
            </a:r>
            <a:r>
              <a:rPr lang="mr-IN" altLang="zh-CN" dirty="0"/>
              <a:t>python</a:t>
            </a:r>
            <a:r>
              <a:rPr lang="zh-CN" altLang="mr-IN" dirty="0"/>
              <a:t>运行虚拟环境：</a:t>
            </a:r>
            <a:r>
              <a:rPr lang="mr-IN" altLang="zh-CN" dirty="0"/>
              <a:t>python -m venv </a:t>
            </a:r>
            <a:r>
              <a:rPr lang="mr-IN" altLang="zh-CN" dirty="0" smtClean="0"/>
              <a:t>venv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在虚拟环境</a:t>
            </a:r>
            <a:r>
              <a:rPr lang="zh-CN" altLang="mr-IN" dirty="0"/>
              <a:t>中下载项目依赖包：</a:t>
            </a:r>
            <a:r>
              <a:rPr lang="mr-IN" altLang="zh-CN" dirty="0"/>
              <a:t>pip install -r docker/</a:t>
            </a:r>
            <a:r>
              <a:rPr lang="mr-IN" altLang="zh-CN" dirty="0" smtClean="0"/>
              <a:t>requirements.txt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将此节点部署为服务器</a:t>
            </a:r>
            <a:r>
              <a:rPr lang="zh-CN" altLang="mr-IN" dirty="0"/>
              <a:t>：</a:t>
            </a:r>
            <a:r>
              <a:rPr lang="mr-IN" altLang="zh-CN" dirty="0"/>
              <a:t>python </a:t>
            </a:r>
            <a:r>
              <a:rPr lang="mr-IN" altLang="zh-CN" dirty="0" smtClean="0"/>
              <a:t>server.py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将此节点部署为节点</a:t>
            </a:r>
            <a:r>
              <a:rPr lang="zh-CN" altLang="mr-IN" dirty="0"/>
              <a:t>：</a:t>
            </a:r>
            <a:r>
              <a:rPr lang="mr-IN" altLang="zh-CN" dirty="0"/>
              <a:t>python </a:t>
            </a:r>
            <a:r>
              <a:rPr lang="mr-IN" altLang="zh-CN" dirty="0" smtClean="0"/>
              <a:t>node.py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mr-IN" dirty="0" smtClean="0"/>
              <a:t>在</a:t>
            </a:r>
            <a:r>
              <a:rPr lang="mr-IN" altLang="zh-CN" dirty="0" smtClean="0"/>
              <a:t>Linux</a:t>
            </a:r>
            <a:r>
              <a:rPr lang="zh-CN" altLang="mr-IN" dirty="0" smtClean="0"/>
              <a:t>上部署服务器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下载</a:t>
            </a:r>
            <a:r>
              <a:rPr lang="mr-IN" altLang="zh-CN" dirty="0"/>
              <a:t>git</a:t>
            </a:r>
            <a:r>
              <a:rPr lang="zh-CN" altLang="mr-IN" dirty="0"/>
              <a:t>，</a:t>
            </a:r>
            <a:r>
              <a:rPr lang="mr-IN" altLang="zh-CN" dirty="0" smtClean="0"/>
              <a:t>docker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下载项</a:t>
            </a:r>
            <a:r>
              <a:rPr lang="zh-CN" altLang="mr-IN" dirty="0"/>
              <a:t>目源代码：</a:t>
            </a:r>
            <a:r>
              <a:rPr lang="mr-IN" altLang="zh-CN" dirty="0"/>
              <a:t>git clone + </a:t>
            </a:r>
            <a:r>
              <a:rPr lang="zh-CN" altLang="mr-IN" dirty="0"/>
              <a:t>项目</a:t>
            </a:r>
            <a:r>
              <a:rPr lang="mr-IN" altLang="zh-CN" dirty="0"/>
              <a:t>git</a:t>
            </a:r>
            <a:r>
              <a:rPr lang="zh-CN" altLang="mr-IN" dirty="0"/>
              <a:t>地</a:t>
            </a:r>
            <a:r>
              <a:rPr lang="zh-CN" altLang="mr-IN" dirty="0" smtClean="0"/>
              <a:t>址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建立</a:t>
            </a:r>
            <a:r>
              <a:rPr lang="mr-IN" altLang="zh-CN" dirty="0"/>
              <a:t>docker</a:t>
            </a:r>
            <a:r>
              <a:rPr lang="zh-CN" altLang="mr-IN" dirty="0"/>
              <a:t>项目镜像：</a:t>
            </a:r>
            <a:r>
              <a:rPr lang="mr-IN" altLang="zh-CN" dirty="0"/>
              <a:t>docker build -t </a:t>
            </a:r>
            <a:r>
              <a:rPr lang="zh-CN" altLang="mr-IN" dirty="0"/>
              <a:t>镜像名称 </a:t>
            </a:r>
            <a:r>
              <a:rPr lang="mr-IN" altLang="zh-CN" dirty="0"/>
              <a:t>docker/</a:t>
            </a:r>
            <a:r>
              <a:rPr lang="mr-IN" altLang="zh-CN" dirty="0" smtClean="0"/>
              <a:t>dockerfile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mr-IN" dirty="0" smtClean="0"/>
              <a:t>建立</a:t>
            </a:r>
            <a:r>
              <a:rPr lang="mr-IN" altLang="zh-CN" dirty="0"/>
              <a:t>docker</a:t>
            </a:r>
            <a:r>
              <a:rPr lang="zh-CN" altLang="mr-IN" dirty="0"/>
              <a:t>项目容器：</a:t>
            </a:r>
            <a:r>
              <a:rPr lang="mr-IN" altLang="zh-CN" dirty="0"/>
              <a:t>docker run -d -p 80:80 --name </a:t>
            </a:r>
            <a:r>
              <a:rPr lang="zh-CN" altLang="mr-IN" dirty="0"/>
              <a:t>项目名称 </a:t>
            </a:r>
            <a:r>
              <a:rPr lang="mr-IN" altLang="zh-CN" dirty="0"/>
              <a:t>-v </a:t>
            </a:r>
            <a:r>
              <a:rPr lang="zh-CN" altLang="mr-IN" dirty="0"/>
              <a:t>主机项目地址</a:t>
            </a:r>
            <a:r>
              <a:rPr lang="mr-IN" altLang="zh-CN" dirty="0"/>
              <a:t>:/app </a:t>
            </a:r>
            <a:r>
              <a:rPr lang="zh-CN" altLang="mr-IN" dirty="0"/>
              <a:t>项目镜像名称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9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阶段性成果二：任务调度算法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163" y="1712801"/>
            <a:ext cx="857408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 smtClean="0"/>
              <a:t>算法研究现状</a:t>
            </a:r>
            <a:endParaRPr lang="en-US" altLang="zh-CN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FCFS</a:t>
            </a:r>
            <a:r>
              <a:rPr lang="zh-CN" altLang="en-US" dirty="0"/>
              <a:t>调度策略</a:t>
            </a:r>
          </a:p>
          <a:p>
            <a:pPr marL="742950" lvl="1" indent="-285750">
              <a:buFont typeface="Arial"/>
              <a:buChar char="•"/>
            </a:pPr>
            <a:r>
              <a:rPr lang="zh-CN" altLang="en-US" dirty="0" smtClean="0"/>
              <a:t>先进先</a:t>
            </a:r>
            <a:r>
              <a:rPr lang="zh-CN" altLang="en-US" dirty="0"/>
              <a:t>出，保证了公平性，牺牲了系统的吞吐率和利用率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FirstFit</a:t>
            </a:r>
            <a:r>
              <a:rPr lang="zh-CN" altLang="en-US" dirty="0" smtClean="0"/>
              <a:t>调度策略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优先小任务</a:t>
            </a:r>
            <a:r>
              <a:rPr lang="zh-CN" altLang="en-US" dirty="0"/>
              <a:t>，提高了系统吞吐率，但是小作业会极大延迟大作业，增加系统平均等待时间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无调度策略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做完即请</a:t>
            </a:r>
            <a:r>
              <a:rPr lang="zh-CN" altLang="en-US" dirty="0"/>
              <a:t>求。每次请求都会建立一次连接，增加系统通信开销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value</a:t>
            </a:r>
            <a:r>
              <a:rPr lang="en-US" altLang="zh-CN" dirty="0"/>
              <a:t>-maximizing deadline scheduling</a:t>
            </a:r>
            <a:r>
              <a:rPr lang="zh-CN" altLang="en-US" dirty="0"/>
              <a:t>，最大截止日期调度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以使任务完成尽量满</a:t>
            </a:r>
            <a:r>
              <a:rPr lang="zh-CN" altLang="en-US" dirty="0"/>
              <a:t>足</a:t>
            </a:r>
            <a:r>
              <a:rPr lang="en-US" altLang="zh-CN" dirty="0"/>
              <a:t>deadline</a:t>
            </a:r>
            <a:r>
              <a:rPr lang="zh-CN" altLang="en-US" dirty="0"/>
              <a:t>为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作业选取阶段</a:t>
            </a:r>
            <a:r>
              <a:rPr lang="zh-CN" altLang="en-US" dirty="0"/>
              <a:t>，抽象为背包问题，每个作业给一个奖励值，如果作业可以在给定的期限之前完成，就将获得这个奖励值。这一阶段的目的是使得选取出来的作业集合具有最大的奖励值。 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作业分发阶段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基于场景区域划分的渲染任务静态调度算法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建立渲染节</a:t>
            </a:r>
            <a:r>
              <a:rPr lang="zh-CN" altLang="en-US" dirty="0"/>
              <a:t>点的渲染能力与场景文件复杂度的任务投影关系，作为分配任务的依据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渲染节</a:t>
            </a:r>
            <a:r>
              <a:rPr lang="zh-CN" altLang="en-US" dirty="0"/>
              <a:t>点的渲染能力实际上是动态变化的。</a:t>
            </a:r>
          </a:p>
        </p:txBody>
      </p:sp>
    </p:spTree>
    <p:extLst>
      <p:ext uri="{BB962C8B-B14F-4D97-AF65-F5344CB8AC3E}">
        <p14:creationId xmlns:p14="http://schemas.microsoft.com/office/powerpoint/2010/main" val="316232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阶段性成果二：任务调度算法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163" y="2044005"/>
            <a:ext cx="2360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提出并实验一种渲染任务复杂度量化评估算法（由项目组其他成员完成）</a:t>
            </a:r>
          </a:p>
        </p:txBody>
      </p:sp>
      <p:sp>
        <p:nvSpPr>
          <p:cNvPr id="6" name="矩形 5"/>
          <p:cNvSpPr/>
          <p:nvPr/>
        </p:nvSpPr>
        <p:spPr>
          <a:xfrm>
            <a:off x="284162" y="3621158"/>
            <a:ext cx="2360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提出一种渲染节点制约速度算法</a:t>
            </a:r>
          </a:p>
        </p:txBody>
      </p:sp>
      <p:cxnSp>
        <p:nvCxnSpPr>
          <p:cNvPr id="9" name="曲线连接符 8"/>
          <p:cNvCxnSpPr>
            <a:stCxn id="5" idx="2"/>
            <a:endCxn id="6" idx="0"/>
          </p:cNvCxnSpPr>
          <p:nvPr/>
        </p:nvCxnSpPr>
        <p:spPr>
          <a:xfrm rot="5400000">
            <a:off x="1276154" y="3432746"/>
            <a:ext cx="376824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4163" y="48821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结合当前研究现状</a:t>
            </a:r>
            <a:endParaRPr kumimoji="1" lang="zh-CN" altLang="en-US" dirty="0"/>
          </a:p>
        </p:txBody>
      </p:sp>
      <p:cxnSp>
        <p:nvCxnSpPr>
          <p:cNvPr id="8" name="曲线连接符 7"/>
          <p:cNvCxnSpPr>
            <a:stCxn id="6" idx="2"/>
            <a:endCxn id="3" idx="0"/>
          </p:cNvCxnSpPr>
          <p:nvPr/>
        </p:nvCxnSpPr>
        <p:spPr>
          <a:xfrm rot="5400000">
            <a:off x="1074850" y="4492466"/>
            <a:ext cx="614693" cy="16473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86250" y="25715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u="sng" dirty="0" smtClean="0"/>
              <a:t>算法优化方向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无调度</a:t>
            </a:r>
            <a:r>
              <a:rPr lang="zh-CN" altLang="en-US" dirty="0"/>
              <a:t>策略的通信优化</a:t>
            </a:r>
          </a:p>
          <a:p>
            <a:pPr marL="742950" lvl="1" indent="-285750">
              <a:buFont typeface="Arial"/>
              <a:buChar char="•"/>
            </a:pPr>
            <a:r>
              <a:rPr lang="zh-CN" altLang="en-US" dirty="0" smtClean="0"/>
              <a:t>由于渲染任务耗时长</a:t>
            </a:r>
            <a:r>
              <a:rPr lang="zh-CN" altLang="en-US" dirty="0"/>
              <a:t>，带宽需求大的特点</a:t>
            </a:r>
            <a:r>
              <a:rPr lang="zh-CN" altLang="en-US" dirty="0" smtClean="0"/>
              <a:t>，任务调度对效</a:t>
            </a:r>
            <a:r>
              <a:rPr lang="zh-CN" altLang="en-US" dirty="0"/>
              <a:t>率的提升并</a:t>
            </a:r>
            <a:r>
              <a:rPr lang="zh-CN" altLang="en-US" dirty="0" smtClean="0"/>
              <a:t>不明显</a:t>
            </a:r>
            <a:endParaRPr lang="en-US" altLang="zh-CN" dirty="0" smtClean="0"/>
          </a:p>
          <a:p>
            <a:pPr marL="742950" lvl="1" indent="-285750">
              <a:buFont typeface="Arial"/>
              <a:buChar char="•"/>
            </a:pPr>
            <a:r>
              <a:rPr lang="zh-CN" altLang="en-US" dirty="0" smtClean="0"/>
              <a:t>无调度策略的开销很低</a:t>
            </a:r>
            <a:endParaRPr lang="en-US" altLang="zh-CN" dirty="0" smtClean="0"/>
          </a:p>
          <a:p>
            <a:pPr marL="742950" lvl="1" indent="-285750">
              <a:buFont typeface="Arial"/>
              <a:buChar char="•"/>
            </a:pPr>
            <a:r>
              <a:rPr lang="zh-CN" altLang="en-US" dirty="0" smtClean="0"/>
              <a:t>新的</a:t>
            </a:r>
            <a:r>
              <a:rPr lang="en-US" altLang="zh-CN" dirty="0"/>
              <a:t>http</a:t>
            </a:r>
            <a:r>
              <a:rPr lang="zh-CN" altLang="en-US" dirty="0"/>
              <a:t>长连接技术，</a:t>
            </a:r>
            <a:r>
              <a:rPr lang="zh-CN" altLang="en-US" dirty="0" smtClean="0"/>
              <a:t>可以优化通信开销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结合渲染任务复杂度</a:t>
            </a:r>
            <a:r>
              <a:rPr lang="zh-CN" altLang="en-US" dirty="0"/>
              <a:t>，渲染节点制约速度，优化节点的下载任务、执行任务过程，达到增加效率的目的</a:t>
            </a:r>
          </a:p>
        </p:txBody>
      </p:sp>
      <p:cxnSp>
        <p:nvCxnSpPr>
          <p:cNvPr id="14" name="曲线连接符 13"/>
          <p:cNvCxnSpPr>
            <a:stCxn id="3" idx="3"/>
            <a:endCxn id="11" idx="1"/>
          </p:cNvCxnSpPr>
          <p:nvPr/>
        </p:nvCxnSpPr>
        <p:spPr>
          <a:xfrm flipV="1">
            <a:off x="2315488" y="4141206"/>
            <a:ext cx="1970762" cy="92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12962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77</TotalTime>
  <Words>522</Words>
  <Application>Microsoft Macintosh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光谱</vt:lpstr>
      <vt:lpstr>分布式集群渲染系统的构建和优化</vt:lpstr>
      <vt:lpstr>报告目录</vt:lpstr>
      <vt:lpstr>研究背景及意义</vt:lpstr>
      <vt:lpstr>拟定技术路线</vt:lpstr>
      <vt:lpstr>阶段性成果一：系统demo</vt:lpstr>
      <vt:lpstr>阶段性成果一：系统demo</vt:lpstr>
      <vt:lpstr>阶段性成果一：系统demo</vt:lpstr>
      <vt:lpstr>阶段性成果二：任务调度算法</vt:lpstr>
      <vt:lpstr>阶段性成果二：任务调度算法</vt:lpstr>
      <vt:lpstr>下一阶段工作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分布式集群渲染系统的构建和优化</dc:title>
  <dc:creator>Deteck Shen</dc:creator>
  <cp:lastModifiedBy>Deteck Shen</cp:lastModifiedBy>
  <cp:revision>21</cp:revision>
  <dcterms:created xsi:type="dcterms:W3CDTF">2017-12-04T05:43:05Z</dcterms:created>
  <dcterms:modified xsi:type="dcterms:W3CDTF">2017-12-04T09:25:23Z</dcterms:modified>
</cp:coreProperties>
</file>