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74" r:id="rId3"/>
    <p:sldId id="258" r:id="rId4"/>
    <p:sldId id="276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7"/>
    <a:srgbClr val="105B8F"/>
    <a:srgbClr val="FA2103"/>
    <a:srgbClr val="8CC73E"/>
    <a:srgbClr val="E6A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3"/>
    <p:restoredTop sz="94737"/>
  </p:normalViewPr>
  <p:slideViewPr>
    <p:cSldViewPr snapToGrid="0" showGuides="1">
      <p:cViewPr>
        <p:scale>
          <a:sx n="97" d="100"/>
          <a:sy n="97" d="100"/>
        </p:scale>
        <p:origin x="1128" y="1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D18E-DBF1-4442-907D-5CC546A2FCC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2780-8B82-3C4D-AD6A-DC2CFB430B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4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94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CB958-5ED6-2FCE-527C-CFF70674A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CBD810-440E-B44D-D4D0-9E96A12E3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7C995A-0B89-E76B-B3B2-B933524F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99929-D696-B9E9-0133-FC938DFC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9B501-7361-929D-30A2-9F76AAC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219DB-DC1B-4AD0-B61A-56F5B018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1C0D85-AD87-8330-4E95-76D68B8DD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B22D1C-27F4-340A-D129-DC97653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9518B-907F-9E5C-0E73-A236E68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4FABA5-B00A-0208-664B-C0CCEA5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03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C4DCE5-724D-F3C9-B1A5-CADDC541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0B7F49-CDC0-B4FA-2AF3-6778F2A3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9965C-A4AD-F8C7-B096-1DC40B24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DC15E-0CC2-DDB9-F552-F5B29D0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1ECE00-291F-4DB5-8BA1-B68B1F84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90FEA-7A77-FA9B-6152-365ABF07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F498A6-A4F8-212B-FF73-25F1EB4F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91E5A-030B-4E2E-2707-47BBB05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8606A-7DD0-C188-289B-B0C44035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CCBA0-7B92-B9CC-1168-B3573C43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4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CEEAF-CD09-D869-0E2F-17E39006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187B6F-6410-3494-440C-2483B9E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319C8A-943D-3391-3405-A6C062DD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60CFAB-3B39-766B-38EC-D2F2CDE6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F2D97F-A53B-2F60-BB9B-5404735E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2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8A76-B521-1D39-34AF-0FEC9C7F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8E0D0-F47A-C700-817A-22B6A6018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1A1D77-45A0-EA90-8272-7CFBF4D7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1CBF20-2BB0-1625-E55C-A288208D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161A19-8C86-FB54-46AF-1B6CEFD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8CA36-A498-0AAD-A4CC-A679DC53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5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261F7-FEAB-B1C1-B53D-BA4DDB71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A8F94-5BE6-5609-86CA-62AD5B28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02A8BB-3024-032F-CACE-F0435157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2C039D-1FBA-3F63-3383-5E32D3D7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D112A7-D9D4-AED7-63C6-3B3C82BC6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1C9A29B-AFF9-F661-0694-B7868EDD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E44B7C-B5F0-B9AA-9DB4-0B2FBEC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B73CF5-1F6E-BC0F-4CD5-DC0A1F04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1DB2D-ECA0-3E24-F326-AA7CF64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75C97-EEEF-6BE1-A586-D6A04F5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987033-42E9-7DB0-B7B8-33155159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C803B-56BF-ED66-2127-97B47D0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3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3AD006-A8C6-606C-D8CA-9B8CAAF7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691F98-5E10-E8DB-2637-3314A6D2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528DB-83E8-9814-28C6-CDA97C1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D62D2-932F-8DB5-AD03-615CCE89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5A5D5C-17E9-9238-7AC2-B3C9AECB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3F1B69-421B-07C8-A4CA-A9AB8BFE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A7E011-5AF9-2731-A111-B7BA44BC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51778E-93BA-1791-DDE3-2964B345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0B4A21-7387-E610-F670-89AD92B7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7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F1EB7-B2FD-38E3-9D21-5F1B5673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7D3EC7-B7F8-9FA1-C443-DD5F5E3FA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D8DE3F-1D5F-743C-E903-C7EC2A4C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A5364-4098-DDB7-6CF7-E98D0F9E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E5D2C3-1E30-2D55-8FE4-B8260BA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F8F4BD-6065-C868-9361-9C9EBCCB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BF0812-9BC6-194B-4459-BD41C197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CDA3B4-BCD9-6CBD-2C83-737B9196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66B2C-9BC7-7706-3D09-50690202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BD56-F93A-B346-850C-5E944A54FBE8}" type="datetimeFigureOut">
              <a:rPr lang="it-IT" smtClean="0"/>
              <a:t>08/05/23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02BF94-745E-3633-3A8E-89478529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453B6F-1F57-92FB-1718-73EB604B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1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" TargetMode="External"/><Relationship Id="rId2" Type="http://schemas.openxmlformats.org/officeDocument/2006/relationships/hyperlink" Target="https://apps.who.int/gho/data/node.main.TOBMPOWER?lang=e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82A1CFE7-0915-467D-6BD7-90CB39D89FFE}"/>
              </a:ext>
            </a:extLst>
          </p:cNvPr>
          <p:cNvGrpSpPr/>
          <p:nvPr/>
        </p:nvGrpSpPr>
        <p:grpSpPr>
          <a:xfrm>
            <a:off x="0" y="287530"/>
            <a:ext cx="12192000" cy="5951707"/>
            <a:chOff x="0" y="287530"/>
            <a:chExt cx="12192000" cy="5951707"/>
          </a:xfrm>
        </p:grpSpPr>
        <p:pic>
          <p:nvPicPr>
            <p:cNvPr id="3" name="Immagine 2" descr="Immagine che contiene spezia, cibo, faraglioni&#10;&#10;Descrizione generata automaticamente">
              <a:extLst>
                <a:ext uri="{FF2B5EF4-FFF2-40B4-BE49-F238E27FC236}">
                  <a16:creationId xmlns:a16="http://schemas.microsoft.com/office/drawing/2014/main" id="{4DCB7F37-DA16-DA73-F3E6-CA505403A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"/>
            <a:stretch/>
          </p:blipFill>
          <p:spPr>
            <a:xfrm>
              <a:off x="0" y="287530"/>
              <a:ext cx="12192000" cy="5951707"/>
            </a:xfrm>
            <a:prstGeom prst="rect">
              <a:avLst/>
            </a:prstGeom>
          </p:spPr>
        </p:pic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B9F1E552-F4C7-756D-0064-715A91F69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20187"/>
              <a:ext cx="12192000" cy="19050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DC41A9-B203-9ACD-6DC9-F42DD1B837C2}"/>
              </a:ext>
            </a:extLst>
          </p:cNvPr>
          <p:cNvSpPr txBox="1"/>
          <p:nvPr/>
        </p:nvSpPr>
        <p:spPr>
          <a:xfrm>
            <a:off x="304800" y="279884"/>
            <a:ext cx="602712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3800" b="1" dirty="0">
                <a:latin typeface="Helvetica" pitchFamily="2" charset="0"/>
              </a:rPr>
              <a:t>Ending the Tobacco era</a:t>
            </a:r>
            <a:endParaRPr lang="it-IT" sz="3800" b="1" dirty="0">
              <a:latin typeface="Helvetica" pitchFamily="2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A46770D-0454-D5C5-D733-52A0E0B056DF}"/>
              </a:ext>
            </a:extLst>
          </p:cNvPr>
          <p:cNvGrpSpPr/>
          <p:nvPr/>
        </p:nvGrpSpPr>
        <p:grpSpPr>
          <a:xfrm>
            <a:off x="-31903" y="6279501"/>
            <a:ext cx="12223903" cy="560914"/>
            <a:chOff x="-31903" y="6278036"/>
            <a:chExt cx="12223903" cy="560914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0B465F2-EB66-A9C9-D014-5C232377F24E}"/>
                </a:ext>
              </a:extLst>
            </p:cNvPr>
            <p:cNvSpPr/>
            <p:nvPr/>
          </p:nvSpPr>
          <p:spPr>
            <a:xfrm>
              <a:off x="0" y="6278036"/>
              <a:ext cx="12192000" cy="5609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7953B23-CE21-3C27-1F7B-4C782F409501}"/>
                </a:ext>
              </a:extLst>
            </p:cNvPr>
            <p:cNvSpPr txBox="1"/>
            <p:nvPr/>
          </p:nvSpPr>
          <p:spPr>
            <a:xfrm>
              <a:off x="-31903" y="6376415"/>
              <a:ext cx="122239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  Nonparametric Statistics course		  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Msc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. Mathematical Engineering -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Politecnico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di Milano </a:t>
              </a:r>
              <a:endParaRPr lang="it-IT" sz="2000" dirty="0">
                <a:latin typeface="Helvetica" pitchFamily="2" charset="0"/>
                <a:cs typeface="Gill Sans" panose="020B0502020104020203" pitchFamily="34" charset="-79"/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20BB96-C9D5-3391-E60B-6423570C6C0B}"/>
              </a:ext>
            </a:extLst>
          </p:cNvPr>
          <p:cNvSpPr txBox="1"/>
          <p:nvPr/>
        </p:nvSpPr>
        <p:spPr>
          <a:xfrm>
            <a:off x="297472" y="2674203"/>
            <a:ext cx="3922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Helvetica" pitchFamily="2" charset="0"/>
              </a:rPr>
              <a:t>Valentin Lacombe (5 CFU)</a:t>
            </a:r>
          </a:p>
          <a:p>
            <a:r>
              <a:rPr lang="en-US" sz="2000" dirty="0">
                <a:latin typeface="Helvetica" pitchFamily="2" charset="0"/>
              </a:rPr>
              <a:t>Flavia </a:t>
            </a:r>
            <a:r>
              <a:rPr lang="en-US" sz="2000" dirty="0" err="1">
                <a:latin typeface="Helvetica" pitchFamily="2" charset="0"/>
              </a:rPr>
              <a:t>Petruso</a:t>
            </a:r>
            <a:r>
              <a:rPr lang="en-US" sz="2000" dirty="0">
                <a:latin typeface="Helvetica" pitchFamily="2" charset="0"/>
              </a:rPr>
              <a:t> (8 CFU)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62207-6499-A23C-A2C1-A0514A8F133D}"/>
              </a:ext>
            </a:extLst>
          </p:cNvPr>
          <p:cNvSpPr txBox="1"/>
          <p:nvPr/>
        </p:nvSpPr>
        <p:spPr>
          <a:xfrm>
            <a:off x="304800" y="1014841"/>
            <a:ext cx="6248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Analysis of smoking trends and 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policy impact </a:t>
            </a:r>
            <a:r>
              <a:rPr lang="it-IT" sz="2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based</a:t>
            </a:r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on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OECD data</a:t>
            </a:r>
          </a:p>
        </p:txBody>
      </p:sp>
    </p:spTree>
    <p:extLst>
      <p:ext uri="{BB962C8B-B14F-4D97-AF65-F5344CB8AC3E}">
        <p14:creationId xmlns:p14="http://schemas.microsoft.com/office/powerpoint/2010/main" val="21100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cibo, interno&#10;&#10;Descrizione generata automaticamente">
            <a:extLst>
              <a:ext uri="{FF2B5EF4-FFF2-40B4-BE49-F238E27FC236}">
                <a16:creationId xmlns:a16="http://schemas.microsoft.com/office/drawing/2014/main" id="{1B7EF782-57EC-60D5-7A21-35B81FE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11" y="4146129"/>
            <a:ext cx="4621789" cy="2711871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F78BAEC-B34E-635C-7A05-1B0724A07493}"/>
              </a:ext>
            </a:extLst>
          </p:cNvPr>
          <p:cNvGrpSpPr/>
          <p:nvPr/>
        </p:nvGrpSpPr>
        <p:grpSpPr>
          <a:xfrm>
            <a:off x="-18297" y="2038228"/>
            <a:ext cx="9230030" cy="4819769"/>
            <a:chOff x="-18297" y="2190628"/>
            <a:chExt cx="9230030" cy="48197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Trapezio 46">
              <a:extLst>
                <a:ext uri="{FF2B5EF4-FFF2-40B4-BE49-F238E27FC236}">
                  <a16:creationId xmlns:a16="http://schemas.microsoft.com/office/drawing/2014/main" id="{42218CB6-B4A0-FD10-73EF-7FF99003DEB4}"/>
                </a:ext>
              </a:extLst>
            </p:cNvPr>
            <p:cNvSpPr/>
            <p:nvPr/>
          </p:nvSpPr>
          <p:spPr>
            <a:xfrm>
              <a:off x="-18297" y="2190629"/>
              <a:ext cx="7696200" cy="4819768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Triangolo rettangolo 36">
              <a:extLst>
                <a:ext uri="{FF2B5EF4-FFF2-40B4-BE49-F238E27FC236}">
                  <a16:creationId xmlns:a16="http://schemas.microsoft.com/office/drawing/2014/main" id="{CBC4C133-A78A-5955-907E-6AAE5F10410B}"/>
                </a:ext>
              </a:extLst>
            </p:cNvPr>
            <p:cNvSpPr/>
            <p:nvPr/>
          </p:nvSpPr>
          <p:spPr>
            <a:xfrm>
              <a:off x="7677902" y="2190628"/>
              <a:ext cx="1533831" cy="4819768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04" y="400374"/>
            <a:ext cx="59755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Stakeholders and Goals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pic>
        <p:nvPicPr>
          <p:cNvPr id="8" name="Immagine 7" descr="Immagine che contiene testo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84E87E43-C017-526F-792F-E0E96CEC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77" y="569801"/>
            <a:ext cx="3046441" cy="940259"/>
          </a:xfrm>
          <a:prstGeom prst="rect">
            <a:avLst/>
          </a:prstGeom>
        </p:spPr>
      </p:pic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960658" y="2799412"/>
            <a:ext cx="7340735" cy="12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Quantify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national policies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smoking, to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orient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policymakers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towards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most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effective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actions</a:t>
            </a:r>
          </a:p>
        </p:txBody>
      </p:sp>
      <p:sp>
        <p:nvSpPr>
          <p:cNvPr id="31" name="Google Shape;568;p26">
            <a:extLst>
              <a:ext uri="{FF2B5EF4-FFF2-40B4-BE49-F238E27FC236}">
                <a16:creationId xmlns:a16="http://schemas.microsoft.com/office/drawing/2014/main" id="{7BB7098F-954E-7413-9012-D918AC236290}"/>
              </a:ext>
            </a:extLst>
          </p:cNvPr>
          <p:cNvSpPr txBox="1"/>
          <p:nvPr/>
        </p:nvSpPr>
        <p:spPr>
          <a:xfrm>
            <a:off x="317990" y="1249957"/>
            <a:ext cx="7416800" cy="54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Analysis on 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behalf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the OECD</a:t>
            </a:r>
          </a:p>
        </p:txBody>
      </p:sp>
      <p:sp>
        <p:nvSpPr>
          <p:cNvPr id="33" name="Google Shape;568;p26">
            <a:extLst>
              <a:ext uri="{FF2B5EF4-FFF2-40B4-BE49-F238E27FC236}">
                <a16:creationId xmlns:a16="http://schemas.microsoft.com/office/drawing/2014/main" id="{99A483E6-C929-FBC6-6AF1-84E1FE3C9C20}"/>
              </a:ext>
            </a:extLst>
          </p:cNvPr>
          <p:cNvSpPr txBox="1"/>
          <p:nvPr/>
        </p:nvSpPr>
        <p:spPr>
          <a:xfrm>
            <a:off x="7909276" y="2168739"/>
            <a:ext cx="4206771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General public</a:t>
            </a:r>
          </a:p>
        </p:txBody>
      </p:sp>
      <p:sp>
        <p:nvSpPr>
          <p:cNvPr id="34" name="Google Shape;568;p26">
            <a:extLst>
              <a:ext uri="{FF2B5EF4-FFF2-40B4-BE49-F238E27FC236}">
                <a16:creationId xmlns:a16="http://schemas.microsoft.com/office/drawing/2014/main" id="{27803C38-0FBB-438A-D637-AF01E35F49AD}"/>
              </a:ext>
            </a:extLst>
          </p:cNvPr>
          <p:cNvSpPr txBox="1"/>
          <p:nvPr/>
        </p:nvSpPr>
        <p:spPr>
          <a:xfrm>
            <a:off x="1146308" y="2168739"/>
            <a:ext cx="4949692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Policy makers of OECD </a:t>
            </a:r>
            <a:r>
              <a:rPr lang="it-IT" sz="24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nations</a:t>
            </a:r>
            <a:endParaRPr lang="it-IT" sz="2400" b="1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0B91194-D331-1A1B-45AE-6FAE7FB181D4}"/>
              </a:ext>
            </a:extLst>
          </p:cNvPr>
          <p:cNvSpPr txBox="1"/>
          <p:nvPr/>
        </p:nvSpPr>
        <p:spPr>
          <a:xfrm>
            <a:off x="960658" y="4193395"/>
            <a:ext cx="7525811" cy="84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Characterise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gender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differences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in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factors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affecting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prevalence</a:t>
            </a:r>
            <a:endParaRPr lang="it-IT" sz="21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2A656B5-440B-E0F5-6701-70FF1166DC7C}"/>
              </a:ext>
            </a:extLst>
          </p:cNvPr>
          <p:cNvSpPr txBox="1"/>
          <p:nvPr/>
        </p:nvSpPr>
        <p:spPr>
          <a:xfrm>
            <a:off x="960658" y="5313347"/>
            <a:ext cx="8064957" cy="123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Identify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OECD countries more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likely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to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reach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SDG3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(30%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decrease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2010 to 2025) under BAU (business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usual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), and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ones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needing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more action</a:t>
            </a:r>
            <a:endParaRPr lang="it-IT" sz="2100" dirty="0"/>
          </a:p>
        </p:txBody>
      </p:sp>
      <p:sp>
        <p:nvSpPr>
          <p:cNvPr id="6" name="Google Shape;568;p26">
            <a:extLst>
              <a:ext uri="{FF2B5EF4-FFF2-40B4-BE49-F238E27FC236}">
                <a16:creationId xmlns:a16="http://schemas.microsoft.com/office/drawing/2014/main" id="{A07CB661-E558-80A5-BB6D-E5C7A4650C70}"/>
              </a:ext>
            </a:extLst>
          </p:cNvPr>
          <p:cNvSpPr txBox="1"/>
          <p:nvPr/>
        </p:nvSpPr>
        <p:spPr>
          <a:xfrm>
            <a:off x="8449733" y="2783446"/>
            <a:ext cx="3666314" cy="10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Learn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recent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trends on smoking in the «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Health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at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Glance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2023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» report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99B56E6-2463-7D29-422F-102D7B005B6C}"/>
              </a:ext>
            </a:extLst>
          </p:cNvPr>
          <p:cNvCxnSpPr>
            <a:cxnSpLocks/>
          </p:cNvCxnSpPr>
          <p:nvPr/>
        </p:nvCxnSpPr>
        <p:spPr>
          <a:xfrm>
            <a:off x="-28937" y="1985551"/>
            <a:ext cx="12192000" cy="1905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Elemento grafico 14" descr="Badge 3 con riempimento a tinta unita">
            <a:extLst>
              <a:ext uri="{FF2B5EF4-FFF2-40B4-BE49-F238E27FC236}">
                <a16:creationId xmlns:a16="http://schemas.microsoft.com/office/drawing/2014/main" id="{FB4B9D3B-6C75-673D-9087-0C1DA8CA6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60" y="5694919"/>
            <a:ext cx="491321" cy="491321"/>
          </a:xfrm>
          <a:prstGeom prst="rect">
            <a:avLst/>
          </a:prstGeom>
        </p:spPr>
      </p:pic>
      <p:pic>
        <p:nvPicPr>
          <p:cNvPr id="17" name="Elemento grafico 16" descr="Badge con riempimento a tinta unita">
            <a:extLst>
              <a:ext uri="{FF2B5EF4-FFF2-40B4-BE49-F238E27FC236}">
                <a16:creationId xmlns:a16="http://schemas.microsoft.com/office/drawing/2014/main" id="{2CCFC9EE-A8E0-4CE3-3CB3-992CDA534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761" y="4370350"/>
            <a:ext cx="491321" cy="491321"/>
          </a:xfrm>
          <a:prstGeom prst="rect">
            <a:avLst/>
          </a:prstGeom>
        </p:spPr>
      </p:pic>
      <p:pic>
        <p:nvPicPr>
          <p:cNvPr id="19" name="Elemento grafico 18" descr="Badge 1 con riempimento a tinta unita">
            <a:extLst>
              <a:ext uri="{FF2B5EF4-FFF2-40B4-BE49-F238E27FC236}">
                <a16:creationId xmlns:a16="http://schemas.microsoft.com/office/drawing/2014/main" id="{43052874-F567-0188-24D8-31E0C1658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761" y="3169356"/>
            <a:ext cx="491321" cy="4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2E5952BC-FC7E-8B11-7730-9DDFB880D622}"/>
              </a:ext>
            </a:extLst>
          </p:cNvPr>
          <p:cNvSpPr/>
          <p:nvPr/>
        </p:nvSpPr>
        <p:spPr>
          <a:xfrm>
            <a:off x="0" y="6429737"/>
            <a:ext cx="12192000" cy="444886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logo, Carattere, Elementi grafici, simbolo&#10;&#10;Descrizione generata automaticamente">
            <a:extLst>
              <a:ext uri="{FF2B5EF4-FFF2-40B4-BE49-F238E27FC236}">
                <a16:creationId xmlns:a16="http://schemas.microsoft.com/office/drawing/2014/main" id="{2ADDF7B0-A102-D06D-EBFB-6C2F9C97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4" y="1054710"/>
            <a:ext cx="2028463" cy="2127163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2264853" y="865048"/>
            <a:ext cx="9786469" cy="53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 for the 37 OECD countries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</a:t>
            </a:r>
            <a:r>
              <a:rPr lang="en" sz="22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obacco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prevalence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(total, male, female) for 7 years 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Data on control and monitoring of tobacco smoking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for 6 years: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actor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anti-tobacco campaigns, bans on tobacco products,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protection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smoke,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help to quit tobacco use, warning about tobacco dangers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Continuous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tax on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final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c</a:t>
            </a:r>
            <a:r>
              <a:rPr lang="en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igarette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price, cigarette affordability</a:t>
            </a:r>
          </a:p>
          <a:p>
            <a:pPr marL="1257300" lvl="2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endParaRPr lang="en" sz="10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continuous variables from the OECD database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GDP per capita (constant PPP)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Education level:  % of 25-64 population with tertiary education</a:t>
            </a:r>
          </a:p>
        </p:txBody>
      </p:sp>
      <p:pic>
        <p:nvPicPr>
          <p:cNvPr id="3" name="Immagine 2" descr="Immagine che contiene Terra, mappa, cerchio, World&#10;&#10;Descrizione generata automaticamente">
            <a:extLst>
              <a:ext uri="{FF2B5EF4-FFF2-40B4-BE49-F238E27FC236}">
                <a16:creationId xmlns:a16="http://schemas.microsoft.com/office/drawing/2014/main" id="{41B4EC41-37D5-AF69-EDBD-51CC75D9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3" y="4809445"/>
            <a:ext cx="1277875" cy="1234849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016D762-5796-5BED-BAD3-57343E01D974}"/>
              </a:ext>
            </a:extLst>
          </p:cNvPr>
          <p:cNvCxnSpPr>
            <a:cxnSpLocks/>
          </p:cNvCxnSpPr>
          <p:nvPr/>
        </p:nvCxnSpPr>
        <p:spPr>
          <a:xfrm>
            <a:off x="337990" y="4572000"/>
            <a:ext cx="114984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CD5BAC6A-1F7A-1E2A-95BD-3196943C9174}"/>
              </a:ext>
            </a:extLst>
          </p:cNvPr>
          <p:cNvCxnSpPr>
            <a:cxnSpLocks/>
          </p:cNvCxnSpPr>
          <p:nvPr/>
        </p:nvCxnSpPr>
        <p:spPr>
          <a:xfrm>
            <a:off x="0" y="64106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9BE5E5B2-A2C2-7BD0-D10D-0F8B79D2C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824339" y="1496374"/>
            <a:ext cx="196069" cy="330367"/>
          </a:xfrm>
          <a:prstGeom prst="rect">
            <a:avLst/>
          </a:prstGeom>
        </p:spPr>
      </p:pic>
      <p:pic>
        <p:nvPicPr>
          <p:cNvPr id="21" name="Immagine 2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E8086743-1661-95C6-F054-A6EC9951E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818033" y="1956125"/>
            <a:ext cx="196069" cy="330367"/>
          </a:xfrm>
          <a:prstGeom prst="rect">
            <a:avLst/>
          </a:prstGeom>
        </p:spPr>
      </p:pic>
      <p:pic>
        <p:nvPicPr>
          <p:cNvPr id="22" name="Immagine 2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5CF9E773-C8ED-E5DE-E1C9-0FDB35994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821876" y="5216974"/>
            <a:ext cx="196069" cy="330367"/>
          </a:xfrm>
          <a:prstGeom prst="rect">
            <a:avLst/>
          </a:prstGeom>
        </p:spPr>
      </p:pic>
      <p:pic>
        <p:nvPicPr>
          <p:cNvPr id="23" name="Immagine 2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B2F1EE96-EC0E-24A2-0714-383104FE1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815570" y="5702125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- preprocessing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DDC22933-8E8D-4510-F20E-ADC90EE5ED42}"/>
              </a:ext>
            </a:extLst>
          </p:cNvPr>
          <p:cNvGrpSpPr/>
          <p:nvPr/>
        </p:nvGrpSpPr>
        <p:grpSpPr>
          <a:xfrm>
            <a:off x="5708738" y="2175861"/>
            <a:ext cx="6248561" cy="3893864"/>
            <a:chOff x="5494149" y="2589900"/>
            <a:chExt cx="6248561" cy="3893864"/>
          </a:xfrm>
        </p:grpSpPr>
        <p:pic>
          <p:nvPicPr>
            <p:cNvPr id="19" name="Immagine 18" descr="Immagine che contiene testo, schermata, linea, diagramma&#10;&#10;Descrizione generata automaticamente">
              <a:extLst>
                <a:ext uri="{FF2B5EF4-FFF2-40B4-BE49-F238E27FC236}">
                  <a16:creationId xmlns:a16="http://schemas.microsoft.com/office/drawing/2014/main" id="{5797B827-D551-789A-FDE4-B6AEB6C8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4149" y="2589900"/>
              <a:ext cx="6248561" cy="389386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9A79F35-258F-504A-8117-8789C83E13FB}"/>
                </a:ext>
              </a:extLst>
            </p:cNvPr>
            <p:cNvSpPr txBox="1"/>
            <p:nvPr/>
          </p:nvSpPr>
          <p:spPr>
            <a:xfrm>
              <a:off x="9422970" y="3061325"/>
              <a:ext cx="2097304" cy="55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30000"/>
                </a:lnSpc>
                <a:defRPr/>
              </a:pPr>
              <a:r>
                <a:rPr lang="it-IT" sz="1200" dirty="0" err="1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measured</a:t>
              </a:r>
              <a:r>
                <a:rPr lang="it-IT" sz="1200" dirty="0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 </a:t>
              </a:r>
              <a:r>
                <a:rPr lang="it-IT" sz="1200" dirty="0" err="1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poins</a:t>
              </a:r>
              <a:endParaRPr lang="it-IT" sz="1200" dirty="0">
                <a:solidFill>
                  <a:prstClr val="black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endParaRPr>
            </a:p>
            <a:p>
              <a:pPr lvl="1">
                <a:lnSpc>
                  <a:spcPct val="130000"/>
                </a:lnSpc>
                <a:defRPr/>
              </a:pPr>
              <a:r>
                <a:rPr kumimoji="0" lang="it-IT" sz="1200" i="0" u="none" strike="noStrike" kern="1200" cap="none" spc="0" normalizeH="0" baseline="0" noProof="0" dirty="0" err="1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estimated</a:t>
              </a:r>
              <a:r>
                <a:rPr kumimoji="0" lang="it-IT" sz="1200" i="0" u="none" strike="noStrike" kern="1200" cap="none" spc="0" normalizeH="0" baseline="0" noProof="0" dirty="0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 points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5344A28B-D1B5-D26D-B782-F1AB5D219883}"/>
              </a:ext>
            </a:extLst>
          </p:cNvPr>
          <p:cNvSpPr/>
          <p:nvPr/>
        </p:nvSpPr>
        <p:spPr>
          <a:xfrm>
            <a:off x="472736" y="2694473"/>
            <a:ext cx="4887454" cy="1345959"/>
          </a:xfrm>
          <a:prstGeom prst="roundRect">
            <a:avLst>
              <a:gd name="adj" fmla="val 6304"/>
            </a:avLst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Interpolation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using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B-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to estimate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values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for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missing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years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BBEBE4B-8631-62D9-2318-ACB16524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BC21555D-9C6F-12A6-E54A-5D4D739BB93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52DF36CE-8797-1E12-AF1A-6AF9A8F2BD17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2C56D7F-86D9-ECAE-D59B-F84B1B4DA755}"/>
              </a:ext>
            </a:extLst>
          </p:cNvPr>
          <p:cNvSpPr txBox="1"/>
          <p:nvPr/>
        </p:nvSpPr>
        <p:spPr>
          <a:xfrm>
            <a:off x="-13253" y="1315718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latin typeface="Helvetica" pitchFamily="2" charset="0"/>
              </a:rPr>
              <a:t>Timepoint</a:t>
            </a:r>
            <a:r>
              <a:rPr lang="it-IT" sz="2400" b="1" dirty="0">
                <a:latin typeface="Helvetica" pitchFamily="2" charset="0"/>
              </a:rPr>
              <a:t> mismatch </a:t>
            </a:r>
            <a:r>
              <a:rPr lang="it-IT" sz="2400" b="1" dirty="0" err="1">
                <a:latin typeface="Helvetica" pitchFamily="2" charset="0"/>
              </a:rPr>
              <a:t>between</a:t>
            </a:r>
            <a:r>
              <a:rPr lang="it-IT" sz="2400" b="1" dirty="0">
                <a:latin typeface="Helvetica" pitchFamily="2" charset="0"/>
              </a:rPr>
              <a:t> the </a:t>
            </a:r>
            <a:r>
              <a:rPr lang="it-IT" sz="2400" b="1" dirty="0" err="1">
                <a:latin typeface="Helvetica" pitchFamily="2" charset="0"/>
              </a:rPr>
              <a:t>main</a:t>
            </a:r>
            <a:r>
              <a:rPr lang="it-IT" sz="2400" b="1" dirty="0">
                <a:latin typeface="Helvetica" pitchFamily="2" charset="0"/>
              </a:rPr>
              <a:t> </a:t>
            </a:r>
            <a:r>
              <a:rPr lang="it-IT" sz="2400" b="1" dirty="0" err="1">
                <a:latin typeface="Helvetica" pitchFamily="2" charset="0"/>
              </a:rPr>
              <a:t>covariates</a:t>
            </a:r>
            <a:r>
              <a:rPr lang="it-IT" sz="2400" b="1" dirty="0">
                <a:latin typeface="Helvetica" pitchFamily="2" charset="0"/>
              </a:rPr>
              <a:t> and the smoking </a:t>
            </a:r>
            <a:r>
              <a:rPr lang="it-IT" sz="2400" b="1" dirty="0" err="1">
                <a:latin typeface="Helvetica" pitchFamily="2" charset="0"/>
              </a:rPr>
              <a:t>estimates</a:t>
            </a:r>
            <a:r>
              <a:rPr lang="it-IT" sz="2400" b="1" dirty="0">
                <a:latin typeface="Helvetica" pitchFamily="2" charset="0"/>
              </a:rPr>
              <a:t>  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9809F597-59DD-5510-C2E7-116CA3964FA0}"/>
              </a:ext>
            </a:extLst>
          </p:cNvPr>
          <p:cNvSpPr/>
          <p:nvPr/>
        </p:nvSpPr>
        <p:spPr>
          <a:xfrm>
            <a:off x="472736" y="4465994"/>
            <a:ext cx="4887454" cy="1057160"/>
          </a:xfrm>
          <a:prstGeom prst="roundRect">
            <a:avLst>
              <a:gd name="adj" fmla="val 6304"/>
            </a:avLst>
          </a:prstGeom>
          <a:solidFill>
            <a:srgbClr val="DEECF7">
              <a:alpha val="25000"/>
            </a:srgbClr>
          </a:solidFill>
          <a:ln w="25400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Alternative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approach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:</a:t>
            </a:r>
            <a:r>
              <a:rPr lang="it-IT" sz="2400" dirty="0">
                <a:latin typeface="Helvetica" pitchFamily="2" charset="0"/>
              </a:rPr>
              <a:t> </a:t>
            </a:r>
          </a:p>
          <a:p>
            <a:pPr algn="ctr"/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penalised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endParaRPr lang="it-IT" sz="2400" b="1" dirty="0">
              <a:solidFill>
                <a:srgbClr val="105B8F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Main methods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585687" y="1146943"/>
            <a:ext cx="10378414" cy="499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Exploratory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analysis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preliminary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hypothesis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Spearman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Correlation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to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assess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the relation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between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variables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and smoking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prevalence</a:t>
            </a:r>
            <a:endParaRPr lang="it-IT" sz="2400" dirty="0">
              <a:solidFill>
                <a:srgbClr val="000000"/>
              </a:solidFill>
              <a:latin typeface="inheri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Permutational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tests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for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paired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univariate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data to test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difference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for men and women for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each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years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2400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GAM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 (or 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GAMM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) to estimate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prevalence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of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tobacco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consumption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based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on the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relevant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variables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.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Possibly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different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models for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males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females</a:t>
            </a:r>
            <a:endParaRPr lang="it-IT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/>
            <a:endParaRPr lang="it-IT" sz="2400" dirty="0">
              <a:solidFill>
                <a:srgbClr val="000000"/>
              </a:solidFill>
              <a:latin typeface="inheri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Permutational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tests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variables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relevance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 to the GAM</a:t>
            </a:r>
          </a:p>
          <a:p>
            <a:pPr algn="l"/>
            <a:endParaRPr lang="it-IT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Conformal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prediction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intervals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to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predict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the smoking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tobacco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value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for 2025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to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see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which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nations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will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reach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SDG3</a:t>
            </a:r>
            <a:endParaRPr lang="it-IT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3755C7-A26F-40C5-78E4-42E811F7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4BDCC4B-13A8-89DD-4C37-BCB4BA861DE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3D32A69-3350-524C-CD97-28EED8268D34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A3F9E7D4-3064-FA51-8EC2-0CDEF5BD4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27508" y="1267199"/>
            <a:ext cx="201505" cy="330367"/>
          </a:xfrm>
          <a:prstGeom prst="rect">
            <a:avLst/>
          </a:prstGeom>
        </p:spPr>
      </p:pic>
      <p:pic>
        <p:nvPicPr>
          <p:cNvPr id="12" name="Immagine 1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14A7F5EB-B8DC-6376-BC32-A698CDCAE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27508" y="4541000"/>
            <a:ext cx="196069" cy="330367"/>
          </a:xfrm>
          <a:prstGeom prst="rect">
            <a:avLst/>
          </a:prstGeom>
        </p:spPr>
      </p:pic>
      <p:pic>
        <p:nvPicPr>
          <p:cNvPr id="13" name="Immagine 1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7B767510-8821-AF5B-0C5D-1F0D962D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27508" y="3463425"/>
            <a:ext cx="196069" cy="330367"/>
          </a:xfrm>
          <a:prstGeom prst="rect">
            <a:avLst/>
          </a:prstGeom>
        </p:spPr>
      </p:pic>
      <p:pic>
        <p:nvPicPr>
          <p:cNvPr id="14" name="Immagine 13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FCCB892C-978B-2F66-254F-2B23B277D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18602" y="5399335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links and References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670586" y="1502229"/>
            <a:ext cx="10378414" cy="501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tobacco, data selected for the 37 OECD countries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2"/>
              </a:rPr>
              <a:t>https://apps.who.int/gho/data/node.main.TOBMPOWER?lang=en</a:t>
            </a:r>
            <a:endParaRPr lang="it-IT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 lvl="1"/>
            <a:endParaRPr lang="en" sz="2400" dirty="0">
              <a:latin typeface="Helvetica" pitchFamily="2" charset="0"/>
              <a:ea typeface="Fira Sans Extra Condensed Medium"/>
              <a:cs typeface="Gill Sans" panose="020B0502020104020203" pitchFamily="34" charset="-79"/>
              <a:sym typeface="Fira Sans Extra Condensed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</a:t>
            </a:r>
            <a:r>
              <a:rPr lang="en" sz="2400" dirty="0" err="1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datatsets</a:t>
            </a: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 from OECD database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3"/>
              </a:rPr>
              <a:t>https://stats.oecd.org/</a:t>
            </a:r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endParaRPr lang="en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7A5C4E-F2C1-4692-0197-0960DB6B5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8F9BCC3-9E95-0DE0-6AC0-AF90744F9687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0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403</Words>
  <Application>Microsoft Macintosh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</vt:lpstr>
      <vt:lpstr>inherit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Petruso</dc:creator>
  <cp:lastModifiedBy>Flavia Petruso</cp:lastModifiedBy>
  <cp:revision>10</cp:revision>
  <dcterms:created xsi:type="dcterms:W3CDTF">2023-05-08T08:51:27Z</dcterms:created>
  <dcterms:modified xsi:type="dcterms:W3CDTF">2023-05-08T22:07:04Z</dcterms:modified>
</cp:coreProperties>
</file>