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E4C0A7-526A-46C6-91D1-023525B27153}">
  <a:tblStyle styleId="{40E4C0A7-526A-46C6-91D1-023525B271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SourceCode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9b5f2d25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9b5f2d25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a4b79bf3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a4b79bf3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920a472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920a472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920a472f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920a472f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9da17d6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9da17d6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9da17d6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9da17d6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a4b79bf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a4b79bf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a4b79bf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a4b79bf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913646be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913646b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a4b79bf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a4b79bf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9d01228f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9d01228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a4b79bf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a4b79bf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snap/amazon-fine-food-reviews" TargetMode="External"/><Relationship Id="rId4" Type="http://schemas.openxmlformats.org/officeDocument/2006/relationships/hyperlink" Target="http://mlg.ucd.ie/datasets/bbc.html" TargetMode="External"/><Relationship Id="rId5" Type="http://schemas.openxmlformats.org/officeDocument/2006/relationships/hyperlink" Target="https://www.kaggle.com/namrarehman/bbc-articles?select=BBCarticles_csv.csv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nalyticsvidhya.com/blog/2019/06/comprehensive-guide-text-summarization-using-deep-learning-python/" TargetMode="External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Summarization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</a:t>
            </a:r>
            <a:r>
              <a:rPr lang="en-GB"/>
              <a:t>sing</a:t>
            </a:r>
            <a:r>
              <a:rPr lang="en-GB"/>
              <a:t> Deep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Metrics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28675"/>
            <a:ext cx="8147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BLEU (python nltk library):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Precision focused metric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Calculator</a:t>
            </a:r>
            <a:r>
              <a:rPr lang="en-GB"/>
              <a:t> n-gram overlap of reference and predicted texts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W</a:t>
            </a:r>
            <a:r>
              <a:rPr lang="en-GB"/>
              <a:t>ord-position independent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Brevity penalty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ROUGE (python rouge library):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Recall focused metric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3 types: n-rouge (most common), </a:t>
            </a:r>
            <a:r>
              <a:rPr lang="en-GB"/>
              <a:t>l-rouge, s-rouge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Number of n-grams found in model and reference divided by number of n=grams in reference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Evaluation Metrics</a:t>
            </a:r>
            <a:endParaRPr/>
          </a:p>
        </p:txBody>
      </p:sp>
      <p:graphicFrame>
        <p:nvGraphicFramePr>
          <p:cNvPr id="122" name="Google Shape;122;p23"/>
          <p:cNvGraphicFramePr/>
          <p:nvPr/>
        </p:nvGraphicFramePr>
        <p:xfrm>
          <a:off x="2201525" y="244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{40E4C0A7-526A-46C6-91D1-023525B27153}</a:tableStyleId>
              </a:tblPr>
              <a:tblGrid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Dataset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BLEU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ROUGE-2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Set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0.009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0.033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Training Set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0.0151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0.0197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286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training set produced fairly low BLEU scores (precision) of 0.0151 and ROUGE-2 scores (recall) of 0.0197. The testing set BLEU score was 0.009 and ROUGE-2 score was 0.033. The ROUGE-1 F1 score was about 0.5, so the current model is not much better than a 50-50 guess.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model was able to produce new summaries based on longer text inputs. These summaries however were very brief one word outputs on many cases, e.g. ‘great’.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performance was limited by small training size and vocabulary to learn from.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As the compilation time was long, training the hyperparameters and increasing the training size was not viable.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464075" y="1248025"/>
            <a:ext cx="78753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cloud clusters with more computational capacity: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1) Train on more complex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2) Train on more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3) Hyperparameter Tuning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5) Bidirectional LSTM model to capture the context from both directions within a sentence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4) Beam search decoder for the test sequence decoding instead of argmax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Summarize long text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Generate new human-like gists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Approaches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Extractive Summarisation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Extract important sentences from original text with cosine similarity, e.g. TextRank Algorithm</a:t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Abstractive Summarisation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Generate new sentences from </a:t>
            </a:r>
            <a:r>
              <a:rPr lang="en-GB"/>
              <a:t>vocabulary</a:t>
            </a:r>
            <a:r>
              <a:rPr lang="en-GB"/>
              <a:t> learnt in </a:t>
            </a:r>
            <a:r>
              <a:rPr lang="en-GB"/>
              <a:t>original</a:t>
            </a:r>
            <a:r>
              <a:rPr lang="en-GB"/>
              <a:t> text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81725" y="1066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arenR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Amazon Fine Foods Reviews, with over 500,000 reviews and summaries over 10 years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Extracted Source: </a:t>
            </a:r>
            <a:r>
              <a:rPr lang="en-GB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https://www.kaggle.com/snap/amazon-fine-food-reviews</a:t>
            </a: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AutoNum type="arabicParenR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BBC articles with 2,225 text articles and human written summaries from 2004-2005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Used in the paper of D. Greene and P. Cunningham. "Practical Solutions to the Problem of Diagonal Dominance in Kernel Document Clustering", Proc. ICML 2006;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All rights, including copyright, in the content of the original articles are owned by the BBC, </a:t>
            </a:r>
            <a:r>
              <a:rPr lang="en-GB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http://mlg.ucd.ie/datasets/bbc.html</a:t>
            </a: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Extracted Source: </a:t>
            </a:r>
            <a:r>
              <a:rPr lang="en-GB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https://www.kaggle.com/namrarehman/bbc-articles?select=BBCarticles_csv.csv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Wrangling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Cleaning steps included: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convert to lower case, remove words within parentheses,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remove apostrophe ‘s, remove punctuation and stop words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Add start and end tokens to the reference summaries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Points to note: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By modifying Keras preprocessing tokenization filter, we can give unique tokens to place names, figures and percentages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While useful, this increases the vocabulary size of the model and number of trainable parameters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This has been excluded due to limited computation power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- Amazon dataset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25" y="146972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900" y="1645550"/>
            <a:ext cx="3238975" cy="20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933850" y="3771175"/>
            <a:ext cx="38985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 summary maximum word length = 8 (95th percentile)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 text maximum word length = 30 (reduce computation time)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Seq2Seq Model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28675"/>
            <a:ext cx="3288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Seq2Sqe Model with encoders and decoders to handle different length input and output sequences.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3 LSTM layers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Decoder takes last encoder hidden states as input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Global Attention Layer added to consider all hidden states of encoder to derive context vector.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4">
                <a:latin typeface="Calibri"/>
                <a:ea typeface="Calibri"/>
                <a:cs typeface="Calibri"/>
                <a:sym typeface="Calibri"/>
              </a:rPr>
              <a:t>Model adapted from: </a:t>
            </a:r>
            <a:r>
              <a:rPr lang="en-GB" sz="1154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https://www.analyticsvidhya.com/blog/2019/06/comprehensive-guide-text-summarization-using-deep-learning-python/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9334" y="292850"/>
            <a:ext cx="5176841" cy="466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training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01" y="109385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4934700" y="3788700"/>
            <a:ext cx="389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F"/>
                </a:solidFill>
                <a:highlight>
                  <a:srgbClr val="FFFFFF"/>
                </a:highlight>
              </a:rPr>
              <a:t>The model early stopping criteria was set at validation loss increases. This was reached at the 14th epoch with this dataset.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00" y="1139900"/>
            <a:ext cx="4412701" cy="3485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75" y="1043225"/>
            <a:ext cx="8370844" cy="37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