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Nt204jhxjikv4NVG6Mu499ist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e3e8236746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" name="Google Shape;17;ge3e82367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ge3e8236746_0_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e3e823674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e3e82367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ge3e8236746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3e8236746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e3e823674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ge3e8236746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e3e8236746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e3e82367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e3e8236746_0_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3e823674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3e823674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e3e8236746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3e8236746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3e823674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e3e8236746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r>
              <a:t/>
            </a:r>
            <a:endParaRPr b="0" i="0" sz="81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2933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2933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0801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0801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0801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0802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0802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b="0" i="0" sz="163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939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e3e8236746_0_5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Problem identification</a:t>
            </a:r>
            <a:endParaRPr/>
          </a:p>
        </p:txBody>
      </p:sp>
      <p:sp>
        <p:nvSpPr>
          <p:cNvPr id="21" name="Google Shape;21;ge3e8236746_0_5"/>
          <p:cNvSpPr txBox="1"/>
          <p:nvPr/>
        </p:nvSpPr>
        <p:spPr>
          <a:xfrm>
            <a:off x="174950" y="770075"/>
            <a:ext cx="8347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Big Mountain Resort to increase profits by at least $1.5 million</a:t>
            </a:r>
            <a:r>
              <a:rPr b="1" lang="en-AU"/>
              <a:t> in the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upcoming season?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e3e8236746_0_5"/>
          <p:cNvSpPr/>
          <p:nvPr/>
        </p:nvSpPr>
        <p:spPr>
          <a:xfrm>
            <a:off x="3495125" y="1758575"/>
            <a:ext cx="2397900" cy="836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Increase </a:t>
            </a:r>
            <a:r>
              <a:rPr b="1" lang="en-AU"/>
              <a:t>Profits in upcoming season</a:t>
            </a:r>
            <a:endParaRPr b="1"/>
          </a:p>
        </p:txBody>
      </p:sp>
      <p:sp>
        <p:nvSpPr>
          <p:cNvPr id="23" name="Google Shape;23;ge3e8236746_0_5"/>
          <p:cNvSpPr/>
          <p:nvPr/>
        </p:nvSpPr>
        <p:spPr>
          <a:xfrm>
            <a:off x="4998800" y="3597300"/>
            <a:ext cx="3068400" cy="1493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(-) </a:t>
            </a:r>
            <a:r>
              <a:rPr b="1" lang="en-AU"/>
              <a:t>Cost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Reduce costs by closing some runs and snow making area</a:t>
            </a:r>
            <a:endParaRPr/>
          </a:p>
        </p:txBody>
      </p:sp>
      <p:sp>
        <p:nvSpPr>
          <p:cNvPr id="24" name="Google Shape;24;ge3e8236746_0_5"/>
          <p:cNvSpPr/>
          <p:nvPr/>
        </p:nvSpPr>
        <p:spPr>
          <a:xfrm>
            <a:off x="1229450" y="3597300"/>
            <a:ext cx="3291900" cy="14934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(+) </a:t>
            </a:r>
            <a:r>
              <a:rPr b="1" lang="en-AU"/>
              <a:t>Revenue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Increase</a:t>
            </a:r>
            <a:r>
              <a:rPr lang="en-AU"/>
              <a:t> ticket pricing in view of competitor pricing and new lift service</a:t>
            </a:r>
            <a:endParaRPr/>
          </a:p>
        </p:txBody>
      </p:sp>
      <p:cxnSp>
        <p:nvCxnSpPr>
          <p:cNvPr id="25" name="Google Shape;25;ge3e8236746_0_5"/>
          <p:cNvCxnSpPr>
            <a:stCxn id="22" idx="2"/>
            <a:endCxn id="23" idx="0"/>
          </p:cNvCxnSpPr>
          <p:nvPr/>
        </p:nvCxnSpPr>
        <p:spPr>
          <a:xfrm>
            <a:off x="4694075" y="2595275"/>
            <a:ext cx="1839000" cy="10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ge3e8236746_0_5"/>
          <p:cNvCxnSpPr>
            <a:endCxn id="24" idx="0"/>
          </p:cNvCxnSpPr>
          <p:nvPr/>
        </p:nvCxnSpPr>
        <p:spPr>
          <a:xfrm flipH="1">
            <a:off x="2875400" y="2601600"/>
            <a:ext cx="1778100" cy="9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3e8236746_0_0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Recommendation and key findings</a:t>
            </a:r>
            <a:endParaRPr/>
          </a:p>
        </p:txBody>
      </p:sp>
      <p:sp>
        <p:nvSpPr>
          <p:cNvPr id="33" name="Google Shape;33;ge3e8236746_0_0"/>
          <p:cNvSpPr/>
          <p:nvPr/>
        </p:nvSpPr>
        <p:spPr>
          <a:xfrm>
            <a:off x="431900" y="1150575"/>
            <a:ext cx="4698900" cy="1941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(+) Revenue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1. Increase ticket prices by $1.99 per ticket from the current $81.00 per ticket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The additional lift and service offering by Big Mountain ranks high in the market and was p</a:t>
            </a:r>
            <a:r>
              <a:rPr lang="en-AU"/>
              <a:t>rojected to support an increase in revenue by $3.5 million this season.</a:t>
            </a:r>
            <a:endParaRPr/>
          </a:p>
        </p:txBody>
      </p:sp>
      <p:sp>
        <p:nvSpPr>
          <p:cNvPr id="34" name="Google Shape;34;ge3e8236746_0_0"/>
          <p:cNvSpPr/>
          <p:nvPr/>
        </p:nvSpPr>
        <p:spPr>
          <a:xfrm>
            <a:off x="431900" y="3709075"/>
            <a:ext cx="8366700" cy="22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(-) Cost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2. Closing 2-3 runs will reduce OpEx, but will result in a reduction in revenue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Closing down 5 runs will have the same effect on revenue as closing 3 runs. Increasing the closures down to 6 or more leads to a large drop.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3. Increasing the snow making cover by 4 acres resulted in negligible difference in the revenue. </a:t>
            </a:r>
            <a:endParaRPr b="1"/>
          </a:p>
        </p:txBody>
      </p:sp>
      <p:sp>
        <p:nvSpPr>
          <p:cNvPr id="35" name="Google Shape;35;ge3e8236746_0_0"/>
          <p:cNvSpPr/>
          <p:nvPr/>
        </p:nvSpPr>
        <p:spPr>
          <a:xfrm>
            <a:off x="5395100" y="1150575"/>
            <a:ext cx="3403500" cy="19410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Top four factors affecting ticket price: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AU"/>
              <a:t>Fast quads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AU"/>
              <a:t>Runs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AU"/>
              <a:t>Snow making area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AU"/>
              <a:t>Vertical drop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3e8236746_0_11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</a:t>
            </a:r>
            <a:endParaRPr/>
          </a:p>
        </p:txBody>
      </p:sp>
      <p:sp>
        <p:nvSpPr>
          <p:cNvPr id="42" name="Google Shape;42;ge3e8236746_0_11"/>
          <p:cNvSpPr txBox="1"/>
          <p:nvPr/>
        </p:nvSpPr>
        <p:spPr>
          <a:xfrm>
            <a:off x="623800" y="1094575"/>
            <a:ext cx="3749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A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 Mountain is priced at the average range of ticket prices for resorts in the market share.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" name="Google Shape;43;ge3e823674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25" y="2441000"/>
            <a:ext cx="4003075" cy="210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ge3e8236746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200" y="2331524"/>
            <a:ext cx="4419575" cy="219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ge3e8236746_0_11"/>
          <p:cNvSpPr txBox="1"/>
          <p:nvPr/>
        </p:nvSpPr>
        <p:spPr>
          <a:xfrm>
            <a:off x="4862600" y="1094575"/>
            <a:ext cx="38070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A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as it is in the top-end of ticket prices in Montana, price elasticity of customers need to be taken into account.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3e8236746_0_22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</a:t>
            </a:r>
            <a:endParaRPr/>
          </a:p>
        </p:txBody>
      </p:sp>
      <p:pic>
        <p:nvPicPr>
          <p:cNvPr id="52" name="Google Shape;52;ge3e823674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376" y="857663"/>
            <a:ext cx="3402225" cy="18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e3e8236746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375" y="3058760"/>
            <a:ext cx="2910975" cy="163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e3e8236746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175" y="3058749"/>
            <a:ext cx="2758575" cy="145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e3e8236746_0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92775" y="3112287"/>
            <a:ext cx="2910976" cy="153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e3e8236746_0_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57000" y="4771350"/>
            <a:ext cx="2910976" cy="157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e3e8236746_0_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1375" y="4768337"/>
            <a:ext cx="2951399" cy="158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e3e8236746_0_2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44175" y="4790450"/>
            <a:ext cx="2758574" cy="148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e3e8236746_0_22"/>
          <p:cNvSpPr txBox="1"/>
          <p:nvPr/>
        </p:nvSpPr>
        <p:spPr>
          <a:xfrm>
            <a:off x="4182700" y="1111450"/>
            <a:ext cx="44013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Within the market share, </a:t>
            </a:r>
            <a:r>
              <a:rPr b="1" lang="en-A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Big Mountain ranks highly for most key features affecting ticket price.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-AU" sz="13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vertical drop can be improved with the installation of the additional lift, supporting higher ticket prices.</a:t>
            </a:r>
            <a:endParaRPr b="1" sz="13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e8236746_0_17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</a:t>
            </a:r>
            <a:endParaRPr/>
          </a:p>
        </p:txBody>
      </p:sp>
      <p:pic>
        <p:nvPicPr>
          <p:cNvPr id="66" name="Google Shape;66;ge3e8236746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3200" y="2662553"/>
            <a:ext cx="5496425" cy="28508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e3e8236746_0_17"/>
          <p:cNvSpPr txBox="1"/>
          <p:nvPr/>
        </p:nvSpPr>
        <p:spPr>
          <a:xfrm>
            <a:off x="729100" y="1299100"/>
            <a:ext cx="7782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Closing 2-3 runs will reduce OpEx, but will result in a reduction in revenue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Based on the random forest regressor model, closing down 5 runs will have the same effect on revenue as closing 3 runs. Increasing the closures down to 6 or more leads to a large drop.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e8236746_0_27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Summary and conclusion</a:t>
            </a:r>
            <a:endParaRPr/>
          </a:p>
        </p:txBody>
      </p:sp>
      <p:sp>
        <p:nvSpPr>
          <p:cNvPr id="74" name="Google Shape;74;ge3e8236746_0_27"/>
          <p:cNvSpPr/>
          <p:nvPr/>
        </p:nvSpPr>
        <p:spPr>
          <a:xfrm>
            <a:off x="461275" y="3684900"/>
            <a:ext cx="8262300" cy="23232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Further work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Night skiing scenarios and number of lifts can be further considered.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Some missing data in the average weekday prices, which limited our analysis to adult weekend prices.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AU"/>
              <a:t>Sensitivity analysis can be run with the model on different parameters and conditions to refine ticket price increase amount.</a:t>
            </a:r>
            <a:endParaRPr b="1"/>
          </a:p>
        </p:txBody>
      </p:sp>
      <p:sp>
        <p:nvSpPr>
          <p:cNvPr id="75" name="Google Shape;75;ge3e8236746_0_27"/>
          <p:cNvSpPr txBox="1"/>
          <p:nvPr/>
        </p:nvSpPr>
        <p:spPr>
          <a:xfrm>
            <a:off x="461275" y="854675"/>
            <a:ext cx="83475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opportunities exist for Big Mountain Resort to increase profits by at least $1.5 million</a:t>
            </a:r>
            <a:r>
              <a:rPr b="1" lang="en-AU"/>
              <a:t> in the </a:t>
            </a: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upcoming season?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e3e8236746_0_27"/>
          <p:cNvSpPr/>
          <p:nvPr/>
        </p:nvSpPr>
        <p:spPr>
          <a:xfrm>
            <a:off x="461275" y="1811625"/>
            <a:ext cx="8262300" cy="11226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(+) Revenue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/>
              <a:t>Increasing ticket prices by $1.99 per ticket from the current $81.00 per ticket, </a:t>
            </a:r>
            <a:r>
              <a:rPr b="1" lang="en-AU"/>
              <a:t>was projected to support an increase in revenue by $3.5 million this season. This can cover the OpEx of the new lift of $1.5 million, generating additional profits of $2 million.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