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44CD17-275F-4981-9697-5EB37F37D5D1}" type="datetimeFigureOut">
              <a:rPr lang="en-TC" smtClean="0"/>
              <a:t>20/04/2025</a:t>
            </a:fld>
            <a:endParaRPr lang="en-TC"/>
          </a:p>
        </p:txBody>
      </p:sp>
      <p:sp>
        <p:nvSpPr>
          <p:cNvPr id="5" name="Footer Placeholder 4"/>
          <p:cNvSpPr>
            <a:spLocks noGrp="1"/>
          </p:cNvSpPr>
          <p:nvPr>
            <p:ph type="ftr" sz="quarter" idx="11"/>
          </p:nvPr>
        </p:nvSpPr>
        <p:spPr/>
        <p:txBody>
          <a:bodyPr/>
          <a:lstStyle/>
          <a:p>
            <a:endParaRPr lang="en-TC"/>
          </a:p>
        </p:txBody>
      </p:sp>
      <p:sp>
        <p:nvSpPr>
          <p:cNvPr id="6" name="Slide Number Placeholder 5"/>
          <p:cNvSpPr>
            <a:spLocks noGrp="1"/>
          </p:cNvSpPr>
          <p:nvPr>
            <p:ph type="sldNum" sz="quarter" idx="12"/>
          </p:nvPr>
        </p:nvSpPr>
        <p:spPr>
          <a:xfrm>
            <a:off x="9255346" y="2750337"/>
            <a:ext cx="1171888" cy="1356442"/>
          </a:xfrm>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105076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20/04/2025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a:xfrm>
            <a:off x="10729455" y="4711309"/>
            <a:ext cx="1154151" cy="1090789"/>
          </a:xfrm>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299724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20/04/2025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a:xfrm>
            <a:off x="10729455" y="4711615"/>
            <a:ext cx="1154151" cy="1090789"/>
          </a:xfrm>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796437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20/04/2025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a:xfrm>
            <a:off x="10729455" y="4709925"/>
            <a:ext cx="1154151" cy="1090789"/>
          </a:xfrm>
        </p:spPr>
        <p:txBody>
          <a:bodyPr/>
          <a:lstStyle/>
          <a:p>
            <a:fld id="{C29C4BC9-B2AF-4C84-BC18-B3AFD2670150}" type="slidenum">
              <a:rPr lang="en-TC" smtClean="0"/>
              <a:t>‹#›</a:t>
            </a:fld>
            <a:endParaRPr lang="en-TC"/>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4949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20/04/2025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a:xfrm>
            <a:off x="10729455" y="4709925"/>
            <a:ext cx="1154151" cy="1090789"/>
          </a:xfrm>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3240776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44CD17-275F-4981-9697-5EB37F37D5D1}" type="datetimeFigureOut">
              <a:rPr lang="en-TC" smtClean="0"/>
              <a:t>20/04/2025</a:t>
            </a:fld>
            <a:endParaRPr lang="en-TC"/>
          </a:p>
        </p:txBody>
      </p:sp>
      <p:sp>
        <p:nvSpPr>
          <p:cNvPr id="4" name="Footer Placeholder 3"/>
          <p:cNvSpPr>
            <a:spLocks noGrp="1"/>
          </p:cNvSpPr>
          <p:nvPr>
            <p:ph type="ftr" sz="quarter" idx="11"/>
          </p:nvPr>
        </p:nvSpPr>
        <p:spPr/>
        <p:txBody>
          <a:bodyPr/>
          <a:lstStyle/>
          <a:p>
            <a:endParaRPr lang="en-TC"/>
          </a:p>
        </p:txBody>
      </p:sp>
      <p:sp>
        <p:nvSpPr>
          <p:cNvPr id="5" name="Slide Number Placeholder 4"/>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1210854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44CD17-275F-4981-9697-5EB37F37D5D1}" type="datetimeFigureOut">
              <a:rPr lang="en-TC" smtClean="0"/>
              <a:t>20/04/2025</a:t>
            </a:fld>
            <a:endParaRPr lang="en-TC"/>
          </a:p>
        </p:txBody>
      </p:sp>
      <p:sp>
        <p:nvSpPr>
          <p:cNvPr id="4" name="Footer Placeholder 3"/>
          <p:cNvSpPr>
            <a:spLocks noGrp="1"/>
          </p:cNvSpPr>
          <p:nvPr>
            <p:ph type="ftr" sz="quarter" idx="11"/>
          </p:nvPr>
        </p:nvSpPr>
        <p:spPr/>
        <p:txBody>
          <a:bodyPr/>
          <a:lstStyle/>
          <a:p>
            <a:endParaRPr lang="en-TC"/>
          </a:p>
        </p:txBody>
      </p:sp>
      <p:sp>
        <p:nvSpPr>
          <p:cNvPr id="5" name="Slide Number Placeholder 4"/>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2883575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CD17-275F-4981-9697-5EB37F37D5D1}" type="datetimeFigureOut">
              <a:rPr lang="en-TC" smtClean="0"/>
              <a:t>20/04/2025</a:t>
            </a:fld>
            <a:endParaRPr lang="en-TC"/>
          </a:p>
        </p:txBody>
      </p:sp>
      <p:sp>
        <p:nvSpPr>
          <p:cNvPr id="5" name="Footer Placeholder 4"/>
          <p:cNvSpPr>
            <a:spLocks noGrp="1"/>
          </p:cNvSpPr>
          <p:nvPr>
            <p:ph type="ftr" sz="quarter" idx="11"/>
          </p:nvPr>
        </p:nvSpPr>
        <p:spPr/>
        <p:txBody>
          <a:bodyPr/>
          <a:lstStyle/>
          <a:p>
            <a:endParaRPr lang="en-TC"/>
          </a:p>
        </p:txBody>
      </p:sp>
      <p:sp>
        <p:nvSpPr>
          <p:cNvPr id="6" name="Slide Number Placeholder 5"/>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980535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F44CD17-275F-4981-9697-5EB37F37D5D1}" type="datetimeFigureOut">
              <a:rPr lang="en-TC" smtClean="0"/>
              <a:t>20/04/2025</a:t>
            </a:fld>
            <a:endParaRPr lang="en-TC"/>
          </a:p>
        </p:txBody>
      </p:sp>
      <p:sp>
        <p:nvSpPr>
          <p:cNvPr id="5" name="Footer Placeholder 4"/>
          <p:cNvSpPr>
            <a:spLocks noGrp="1"/>
          </p:cNvSpPr>
          <p:nvPr>
            <p:ph type="ftr" sz="quarter" idx="11"/>
          </p:nvPr>
        </p:nvSpPr>
        <p:spPr>
          <a:xfrm>
            <a:off x="680321" y="5936188"/>
            <a:ext cx="6126805" cy="365125"/>
          </a:xfrm>
        </p:spPr>
        <p:txBody>
          <a:bodyPr/>
          <a:lstStyle/>
          <a:p>
            <a:endParaRPr lang="en-TC"/>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29C4BC9-B2AF-4C84-BC18-B3AFD2670150}" type="slidenum">
              <a:rPr lang="en-TC" smtClean="0"/>
              <a:t>‹#›</a:t>
            </a:fld>
            <a:endParaRPr lang="en-TC"/>
          </a:p>
        </p:txBody>
      </p:sp>
    </p:spTree>
    <p:extLst>
      <p:ext uri="{BB962C8B-B14F-4D97-AF65-F5344CB8AC3E}">
        <p14:creationId xmlns:p14="http://schemas.microsoft.com/office/powerpoint/2010/main" val="104618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CD17-275F-4981-9697-5EB37F37D5D1}" type="datetimeFigureOut">
              <a:rPr lang="en-TC" smtClean="0"/>
              <a:t>20/04/2025</a:t>
            </a:fld>
            <a:endParaRPr lang="en-TC"/>
          </a:p>
        </p:txBody>
      </p:sp>
      <p:sp>
        <p:nvSpPr>
          <p:cNvPr id="5" name="Footer Placeholder 4"/>
          <p:cNvSpPr>
            <a:spLocks noGrp="1"/>
          </p:cNvSpPr>
          <p:nvPr>
            <p:ph type="ftr" sz="quarter" idx="11"/>
          </p:nvPr>
        </p:nvSpPr>
        <p:spPr/>
        <p:txBody>
          <a:bodyPr/>
          <a:lstStyle/>
          <a:p>
            <a:endParaRPr lang="en-TC"/>
          </a:p>
        </p:txBody>
      </p:sp>
      <p:sp>
        <p:nvSpPr>
          <p:cNvPr id="6" name="Slide Number Placeholder 5"/>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381865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44CD17-275F-4981-9697-5EB37F37D5D1}" type="datetimeFigureOut">
              <a:rPr lang="en-TC" smtClean="0"/>
              <a:t>20/04/2025</a:t>
            </a:fld>
            <a:endParaRPr lang="en-TC"/>
          </a:p>
        </p:txBody>
      </p:sp>
      <p:sp>
        <p:nvSpPr>
          <p:cNvPr id="5" name="Footer Placeholder 4"/>
          <p:cNvSpPr>
            <a:spLocks noGrp="1"/>
          </p:cNvSpPr>
          <p:nvPr>
            <p:ph type="ftr" sz="quarter" idx="11"/>
          </p:nvPr>
        </p:nvSpPr>
        <p:spPr/>
        <p:txBody>
          <a:bodyPr/>
          <a:lstStyle/>
          <a:p>
            <a:endParaRPr lang="en-TC"/>
          </a:p>
        </p:txBody>
      </p:sp>
      <p:sp>
        <p:nvSpPr>
          <p:cNvPr id="6" name="Slide Number Placeholder 5"/>
          <p:cNvSpPr>
            <a:spLocks noGrp="1"/>
          </p:cNvSpPr>
          <p:nvPr>
            <p:ph type="sldNum" sz="quarter" idx="12"/>
          </p:nvPr>
        </p:nvSpPr>
        <p:spPr>
          <a:xfrm>
            <a:off x="10729455" y="2869895"/>
            <a:ext cx="1154151" cy="1090789"/>
          </a:xfrm>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280765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44CD17-275F-4981-9697-5EB37F37D5D1}" type="datetimeFigureOut">
              <a:rPr lang="en-TC" smtClean="0"/>
              <a:t>20/04/2025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353772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44CD17-275F-4981-9697-5EB37F37D5D1}" type="datetimeFigureOut">
              <a:rPr lang="en-TC" smtClean="0"/>
              <a:t>20/04/2025</a:t>
            </a:fld>
            <a:endParaRPr lang="en-TC"/>
          </a:p>
        </p:txBody>
      </p:sp>
      <p:sp>
        <p:nvSpPr>
          <p:cNvPr id="8" name="Footer Placeholder 7"/>
          <p:cNvSpPr>
            <a:spLocks noGrp="1"/>
          </p:cNvSpPr>
          <p:nvPr>
            <p:ph type="ftr" sz="quarter" idx="11"/>
          </p:nvPr>
        </p:nvSpPr>
        <p:spPr/>
        <p:txBody>
          <a:bodyPr/>
          <a:lstStyle/>
          <a:p>
            <a:endParaRPr lang="en-TC"/>
          </a:p>
        </p:txBody>
      </p:sp>
      <p:sp>
        <p:nvSpPr>
          <p:cNvPr id="9" name="Slide Number Placeholder 8"/>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382555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44CD17-275F-4981-9697-5EB37F37D5D1}" type="datetimeFigureOut">
              <a:rPr lang="en-TC" smtClean="0"/>
              <a:t>20/04/2025</a:t>
            </a:fld>
            <a:endParaRPr lang="en-TC"/>
          </a:p>
        </p:txBody>
      </p:sp>
      <p:sp>
        <p:nvSpPr>
          <p:cNvPr id="4" name="Footer Placeholder 3"/>
          <p:cNvSpPr>
            <a:spLocks noGrp="1"/>
          </p:cNvSpPr>
          <p:nvPr>
            <p:ph type="ftr" sz="quarter" idx="11"/>
          </p:nvPr>
        </p:nvSpPr>
        <p:spPr/>
        <p:txBody>
          <a:bodyPr/>
          <a:lstStyle/>
          <a:p>
            <a:endParaRPr lang="en-TC"/>
          </a:p>
        </p:txBody>
      </p:sp>
      <p:sp>
        <p:nvSpPr>
          <p:cNvPr id="5" name="Slide Number Placeholder 4"/>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354926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F44CD17-275F-4981-9697-5EB37F37D5D1}" type="datetimeFigureOut">
              <a:rPr lang="en-TC" smtClean="0"/>
              <a:t>20/04/2025</a:t>
            </a:fld>
            <a:endParaRPr lang="en-TC"/>
          </a:p>
        </p:txBody>
      </p:sp>
      <p:sp>
        <p:nvSpPr>
          <p:cNvPr id="3" name="Footer Placeholder 2"/>
          <p:cNvSpPr>
            <a:spLocks noGrp="1"/>
          </p:cNvSpPr>
          <p:nvPr>
            <p:ph type="ftr" sz="quarter" idx="11"/>
          </p:nvPr>
        </p:nvSpPr>
        <p:spPr/>
        <p:txBody>
          <a:bodyPr/>
          <a:lstStyle/>
          <a:p>
            <a:endParaRPr lang="en-TC"/>
          </a:p>
        </p:txBody>
      </p:sp>
      <p:sp>
        <p:nvSpPr>
          <p:cNvPr id="4" name="Slide Number Placeholder 3"/>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28796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20/04/2025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109530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20/04/2025</a:t>
            </a:fld>
            <a:endParaRPr lang="en-TC"/>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82202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44CD17-275F-4981-9697-5EB37F37D5D1}" type="datetimeFigureOut">
              <a:rPr lang="en-TC" smtClean="0"/>
              <a:t>20/04/2025</a:t>
            </a:fld>
            <a:endParaRPr lang="en-TC"/>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TC"/>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29C4BC9-B2AF-4C84-BC18-B3AFD2670150}" type="slidenum">
              <a:rPr lang="en-TC" smtClean="0"/>
              <a:t>‹#›</a:t>
            </a:fld>
            <a:endParaRPr lang="en-TC"/>
          </a:p>
        </p:txBody>
      </p:sp>
    </p:spTree>
    <p:extLst>
      <p:ext uri="{BB962C8B-B14F-4D97-AF65-F5344CB8AC3E}">
        <p14:creationId xmlns:p14="http://schemas.microsoft.com/office/powerpoint/2010/main" val="19591263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AB45-B0F2-8259-67B2-F8374AED936B}"/>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Famuso Car Hire</a:t>
            </a:r>
            <a:endParaRPr lang="en-TC"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5659B0C-5864-7B63-7594-0F5223817175}"/>
              </a:ext>
            </a:extLst>
          </p:cNvPr>
          <p:cNvSpPr>
            <a:spLocks noGrp="1"/>
          </p:cNvSpPr>
          <p:nvPr>
            <p:ph type="subTitle" idx="1"/>
          </p:nvPr>
        </p:nvSpPr>
        <p:spPr>
          <a:xfrm>
            <a:off x="1687773" y="4907756"/>
            <a:ext cx="9144000" cy="1655762"/>
          </a:xfrm>
        </p:spPr>
        <p:txBody>
          <a:bodyPr/>
          <a:lstStyle/>
          <a:p>
            <a:pPr algn="l"/>
            <a:r>
              <a:rPr lang="en-TC" dirty="0">
                <a:latin typeface="Times New Roman" panose="02020603050405020304" pitchFamily="18" charset="0"/>
                <a:cs typeface="Times New Roman" panose="02020603050405020304" pitchFamily="18" charset="0"/>
              </a:rPr>
              <a:t>A case study for famuso car hire .</a:t>
            </a:r>
          </a:p>
          <a:p>
            <a:pPr algn="l"/>
            <a:r>
              <a:rPr lang="en-US" dirty="0">
                <a:latin typeface="Times New Roman" panose="02020603050405020304" pitchFamily="18" charset="0"/>
                <a:cs typeface="Times New Roman" panose="02020603050405020304" pitchFamily="18" charset="0"/>
              </a:rPr>
              <a:t>B</a:t>
            </a:r>
            <a:r>
              <a:rPr lang="en-TC" dirty="0">
                <a:latin typeface="Times New Roman" panose="02020603050405020304" pitchFamily="18" charset="0"/>
                <a:cs typeface="Times New Roman" panose="02020603050405020304" pitchFamily="18" charset="0"/>
              </a:rPr>
              <a:t>y M</a:t>
            </a:r>
            <a:r>
              <a:rPr lang="en-US" dirty="0">
                <a:latin typeface="Times New Roman" panose="02020603050405020304" pitchFamily="18" charset="0"/>
                <a:cs typeface="Times New Roman" panose="02020603050405020304" pitchFamily="18" charset="0"/>
              </a:rPr>
              <a:t>w</a:t>
            </a:r>
            <a:r>
              <a:rPr lang="en-TC" dirty="0">
                <a:latin typeface="Times New Roman" panose="02020603050405020304" pitchFamily="18" charset="0"/>
                <a:cs typeface="Times New Roman" panose="02020603050405020304" pitchFamily="18" charset="0"/>
              </a:rPr>
              <a:t>achande </a:t>
            </a:r>
            <a:r>
              <a:rPr lang="en-TC" dirty="0" err="1">
                <a:latin typeface="Times New Roman" panose="02020603050405020304" pitchFamily="18" charset="0"/>
                <a:cs typeface="Times New Roman" panose="02020603050405020304" pitchFamily="18" charset="0"/>
              </a:rPr>
              <a:t>Mbindo</a:t>
            </a:r>
            <a:r>
              <a:rPr lang="en-TC" dirty="0">
                <a:latin typeface="Times New Roman" panose="02020603050405020304" pitchFamily="18" charset="0"/>
                <a:cs typeface="Times New Roman" panose="02020603050405020304" pitchFamily="18" charset="0"/>
              </a:rPr>
              <a:t> 2200532</a:t>
            </a:r>
          </a:p>
        </p:txBody>
      </p:sp>
    </p:spTree>
    <p:extLst>
      <p:ext uri="{BB962C8B-B14F-4D97-AF65-F5344CB8AC3E}">
        <p14:creationId xmlns:p14="http://schemas.microsoft.com/office/powerpoint/2010/main" val="364529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DB98-A64A-7D5C-9748-9C39870EC468}"/>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5366D89-0A75-23E3-3A83-947723A4DD2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Famuso Car Hire booking system represents a crucial technological advancement for the business, addressing core operational challenges while positioning the company for future growth in an increasingly digital market.</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2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D3C2-5EA9-1C1B-B936-2A064636EBE2}"/>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56AA196-CAC8-617D-20BA-200AB05E725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Famuso Car Hire aims to revolutionize vehicle rental services through a digital booking system that connects customers with our fleet efficiently. This presentation outlines our solution that leverages technology to streamline reservations, payments, and fleet management while enhancing customer experience.</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52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161-2928-0BC9-8C1C-B6D7C425E66B}"/>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3F3D57B-03F9-880C-B79A-1C924C49A004}"/>
              </a:ext>
            </a:extLst>
          </p:cNvPr>
          <p:cNvSpPr>
            <a:spLocks noGrp="1"/>
          </p:cNvSpPr>
          <p:nvPr>
            <p:ph idx="1"/>
          </p:nvPr>
        </p:nvSpPr>
        <p:spPr>
          <a:xfrm>
            <a:off x="680321" y="2336873"/>
            <a:ext cx="9613861" cy="2235127"/>
          </a:xfrm>
        </p:spPr>
        <p:txBody>
          <a:bodyPr/>
          <a:lstStyle/>
          <a:p>
            <a:pPr marL="0" indent="0">
              <a:buNone/>
            </a:pPr>
            <a:r>
              <a:rPr lang="en-US" dirty="0">
                <a:latin typeface="Times New Roman" panose="02020603050405020304" pitchFamily="18" charset="0"/>
                <a:cs typeface="Times New Roman" panose="02020603050405020304" pitchFamily="18" charset="0"/>
              </a:rPr>
              <a:t>Current car rental processes suffer from inefficiencies including time-consuming paperwork, difficulty tracking vehicle availability, fragmented payment systems, and limited customer service hours. These issues result in customer frustration, operational losses, and reduced business competitiveness.</a:t>
            </a:r>
            <a:r>
              <a:rPr lang="en-TC"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6069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5CB2-5573-0883-BF0D-12E2C78E5972}"/>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RESEARCH OBJECTIVES</a:t>
            </a:r>
          </a:p>
        </p:txBody>
      </p:sp>
      <p:sp>
        <p:nvSpPr>
          <p:cNvPr id="3" name="Content Placeholder 2">
            <a:extLst>
              <a:ext uri="{FF2B5EF4-FFF2-40B4-BE49-F238E27FC236}">
                <a16:creationId xmlns:a16="http://schemas.microsoft.com/office/drawing/2014/main" id="{21C1130A-117D-99BB-1078-136F3F14C2C5}"/>
              </a:ext>
            </a:extLst>
          </p:cNvPr>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develop an integrated online platform that simplifies the entire rental journey for Famuso Car Hire customers</a:t>
            </a:r>
            <a:endParaRPr lang="en-TC"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implement a real-time inventory and reservation management system</a:t>
            </a:r>
            <a:endParaRPr lang="en-TC"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create a secure, transparent payment process with automated billing</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63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B233-A6F9-5F39-5E0F-D1BD62072C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QUESTIONS</a:t>
            </a:r>
            <a:endParaRPr lang="en-T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BB7B62-5D93-E901-F82D-ABDC311F8621}"/>
              </a:ext>
            </a:extLst>
          </p:cNvPr>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How can Famuso Car Hire implement technology to eliminate booking friction points?</a:t>
            </a:r>
            <a:endParaRPr lang="en-TC"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What specific features would provide the greatest value to both customers and management?</a:t>
            </a:r>
            <a:endParaRPr lang="en-TC"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How can data collection through the system improve business decision-making?</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54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22F4-7767-F116-E819-8CB762DE18C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endParaRPr lang="en-T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AE6DC7-0223-1895-FA72-AE2308EDB87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Research shows digital transformation in rental services can increase efficiency by 40-60%. Studies indicate customers prioritize ease of booking, transparent pricing, and quick vehicle pickup. Existing systems often lack integration between reservation, payment, and fleet management components, creating operational gaps that </a:t>
            </a:r>
            <a:r>
              <a:rPr lang="en-US" dirty="0" err="1">
                <a:latin typeface="Times New Roman" panose="02020603050405020304" pitchFamily="18" charset="0"/>
                <a:cs typeface="Times New Roman" panose="02020603050405020304" pitchFamily="18" charset="0"/>
              </a:rPr>
              <a:t>Famuso's</a:t>
            </a:r>
            <a:r>
              <a:rPr lang="en-US" dirty="0">
                <a:latin typeface="Times New Roman" panose="02020603050405020304" pitchFamily="18" charset="0"/>
                <a:cs typeface="Times New Roman" panose="02020603050405020304" pitchFamily="18" charset="0"/>
              </a:rPr>
              <a:t> system addresses.</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3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FE91-6B1C-449E-D3E5-6E4363728BE7}"/>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845578F6-AAA6-089E-CB06-0850F8C9B2B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development follows an Agile approach with iterative design cycles. Data collection includes surveys of 200 potential customers, interviews with rental staff, and competitive analysis of existing solutions. System prototyping and user testing will validate functionality before implementation.</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92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50E7-693B-0CF5-E356-D5FC8BEF0DEC}"/>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SCOPE OF STUDY</a:t>
            </a:r>
          </a:p>
        </p:txBody>
      </p:sp>
      <p:sp>
        <p:nvSpPr>
          <p:cNvPr id="3" name="Content Placeholder 2">
            <a:extLst>
              <a:ext uri="{FF2B5EF4-FFF2-40B4-BE49-F238E27FC236}">
                <a16:creationId xmlns:a16="http://schemas.microsoft.com/office/drawing/2014/main" id="{6FAAE434-A3FD-DEFE-5BC8-35E3DC18A11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system encompasses online booking, payment processing, inventory management, and basic customer relationship management. It excludes vehicle maintenance tracking, driver behavior monitoring, and integrated insurance processing, which may be considered for future versions.</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00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E3DC-9585-F572-C6A3-6E54DFEEF63F}"/>
              </a:ext>
            </a:extLst>
          </p:cNvPr>
          <p:cNvSpPr>
            <a:spLocks noGrp="1"/>
          </p:cNvSpPr>
          <p:nvPr>
            <p:ph type="title"/>
          </p:nvPr>
        </p:nvSpPr>
        <p:spPr/>
        <p:txBody>
          <a:bodyPr/>
          <a:lstStyle/>
          <a:p>
            <a:r>
              <a:rPr lang="en-TC" dirty="0"/>
              <a:t>SIGNIFICANCE OF STUDY</a:t>
            </a:r>
          </a:p>
        </p:txBody>
      </p:sp>
      <p:sp>
        <p:nvSpPr>
          <p:cNvPr id="3" name="Content Placeholder 2">
            <a:extLst>
              <a:ext uri="{FF2B5EF4-FFF2-40B4-BE49-F238E27FC236}">
                <a16:creationId xmlns:a16="http://schemas.microsoft.com/office/drawing/2014/main" id="{2ACD9390-D030-276E-5F8B-D3A2739055F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This system will provide Famuso Car Hire with competitive advantages through reduced operational costs (estimated 30%), improved vehicle utilization rates, and enhanced customer satisfaction. Customers benefit from 24/7 booking capability, transparent pricing, and streamlined pickup/return processes.</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55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99</TotalTime>
  <Words>408</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Trebuchet MS</vt:lpstr>
      <vt:lpstr>Berlin</vt:lpstr>
      <vt:lpstr>Famuso Car Hire</vt:lpstr>
      <vt:lpstr>INTRODUCTION</vt:lpstr>
      <vt:lpstr>PROBLEM STATEMENT</vt:lpstr>
      <vt:lpstr>RESEARCH OBJECTIVES</vt:lpstr>
      <vt:lpstr>RESEARCH QUESTIONS</vt:lpstr>
      <vt:lpstr>LITERATURE REVIEW</vt:lpstr>
      <vt:lpstr>METHODOLOGY</vt:lpstr>
      <vt:lpstr>SCOPE OF STUDY</vt:lpstr>
      <vt:lpstr>SIGNIFICANCE OF STUDY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ESNART KAELA</dc:creator>
  <cp:lastModifiedBy>ESNART KAELA</cp:lastModifiedBy>
  <cp:revision>16</cp:revision>
  <dcterms:created xsi:type="dcterms:W3CDTF">2025-04-01T14:37:35Z</dcterms:created>
  <dcterms:modified xsi:type="dcterms:W3CDTF">2025-04-20T12:35:43Z</dcterms:modified>
</cp:coreProperties>
</file>