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handoutMasterIdLst>
    <p:handoutMasterId r:id="rId15"/>
  </p:handoutMasterIdLst>
  <p:sldIdLst>
    <p:sldId id="3155" r:id="rId2"/>
    <p:sldId id="3129" r:id="rId3"/>
    <p:sldId id="3124" r:id="rId4"/>
    <p:sldId id="3130" r:id="rId5"/>
    <p:sldId id="3170" r:id="rId6"/>
    <p:sldId id="3167" r:id="rId7"/>
    <p:sldId id="3171" r:id="rId8"/>
    <p:sldId id="3125" r:id="rId9"/>
    <p:sldId id="3168" r:id="rId10"/>
    <p:sldId id="3172" r:id="rId11"/>
    <p:sldId id="3169" r:id="rId12"/>
    <p:sldId id="3163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69"/>
    <a:srgbClr val="0F6FC6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 autoAdjust="0"/>
    <p:restoredTop sz="92986" autoAdjust="0"/>
  </p:normalViewPr>
  <p:slideViewPr>
    <p:cSldViewPr>
      <p:cViewPr varScale="1">
        <p:scale>
          <a:sx n="79" d="100"/>
          <a:sy n="79" d="100"/>
        </p:scale>
        <p:origin x="802" y="8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2018-03-30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2018-03-30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9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4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DE2-74AF-4D07-BDC1-29FF74FBF8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3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2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8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9A3C-EDB8-47A7-A89F-8B39791795A3}" type="datetimeFigureOut">
              <a:rPr lang="zh-CN" altLang="en-US" smtClean="0"/>
              <a:t>2018-03-30 Friday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4AA-064A-47A7-A070-FE09BE24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0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  <a:pPr>
                <a:defRPr/>
              </a:pPr>
              <a:t>2018-03-30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2018-03-30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2" r:id="rId2"/>
    <p:sldLayoutId id="21474839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3246214" y="3621881"/>
            <a:ext cx="6601808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3600" cap="all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贝叶斯在垃圾邮件过滤</a:t>
            </a:r>
            <a:r>
              <a:rPr lang="zh-CN" altLang="en-US" sz="3600" cap="all" dirty="0" smtClean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中的应用</a:t>
            </a:r>
            <a:endParaRPr lang="zh-CN" altLang="en-US" sz="3600" cap="all" dirty="0">
              <a:solidFill>
                <a:schemeClr val="accent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833" y="327049"/>
            <a:ext cx="1111218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BayesMailPredict2.judgeMail()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8695" y="1646384"/>
            <a:ext cx="5454059" cy="745805"/>
            <a:chOff x="1367036" y="1374785"/>
            <a:chExt cx="5454059" cy="745805"/>
          </a:xfrm>
        </p:grpSpPr>
        <p:sp>
          <p:nvSpPr>
            <p:cNvPr id="2" name="矩形 1"/>
            <p:cNvSpPr/>
            <p:nvPr/>
          </p:nvSpPr>
          <p:spPr>
            <a:xfrm>
              <a:off x="1367036" y="1559451"/>
              <a:ext cx="24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P(垃|词1,词2......词N</a:t>
              </a:r>
              <a:r>
                <a:rPr lang="zh-CN" altLang="en-US" dirty="0" smtClean="0"/>
                <a:t>) </a:t>
              </a:r>
              <a:r>
                <a:rPr lang="en-US" altLang="zh-CN" dirty="0" smtClean="0"/>
                <a:t>= 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848806" y="1374785"/>
              <a:ext cx="29722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P(词1,词2......词N|垃</a:t>
              </a:r>
              <a:r>
                <a:rPr lang="zh-CN" altLang="en-US" dirty="0" smtClean="0"/>
                <a:t>) * </a:t>
              </a:r>
              <a:r>
                <a:rPr lang="zh-CN" altLang="en-US" dirty="0"/>
                <a:t>P(垃</a:t>
              </a:r>
              <a:r>
                <a:rPr lang="zh-CN" altLang="en-US" dirty="0" smtClean="0"/>
                <a:t>)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372987" y="1751258"/>
              <a:ext cx="1923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P(词1,词2......词N)</a:t>
              </a:r>
            </a:p>
          </p:txBody>
        </p:sp>
        <p:cxnSp>
          <p:nvCxnSpPr>
            <p:cNvPr id="10" name="直接连接符 9"/>
            <p:cNvCxnSpPr>
              <a:stCxn id="2" idx="3"/>
            </p:cNvCxnSpPr>
            <p:nvPr/>
          </p:nvCxnSpPr>
          <p:spPr>
            <a:xfrm>
              <a:off x="3848806" y="1744117"/>
              <a:ext cx="2972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735956" y="1646384"/>
            <a:ext cx="5454059" cy="745805"/>
            <a:chOff x="1367036" y="1374785"/>
            <a:chExt cx="5454059" cy="745805"/>
          </a:xfrm>
        </p:grpSpPr>
        <p:sp>
          <p:nvSpPr>
            <p:cNvPr id="19" name="矩形 18"/>
            <p:cNvSpPr/>
            <p:nvPr/>
          </p:nvSpPr>
          <p:spPr>
            <a:xfrm>
              <a:off x="1367036" y="1559451"/>
              <a:ext cx="24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</a:t>
              </a:r>
              <a:r>
                <a:rPr lang="zh-CN" altLang="en-US" dirty="0" smtClean="0"/>
                <a:t>(正|</a:t>
              </a:r>
              <a:r>
                <a:rPr lang="zh-CN" altLang="en-US" dirty="0"/>
                <a:t>词1,词2......词N</a:t>
              </a:r>
              <a:r>
                <a:rPr lang="zh-CN" altLang="en-US" dirty="0" smtClean="0"/>
                <a:t>) </a:t>
              </a:r>
              <a:r>
                <a:rPr lang="en-US" altLang="zh-CN" dirty="0" smtClean="0"/>
                <a:t>= 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48806" y="1374785"/>
              <a:ext cx="29722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P(词1,词2......词N|垃</a:t>
              </a:r>
              <a:r>
                <a:rPr lang="zh-CN" altLang="en-US" dirty="0" smtClean="0"/>
                <a:t>) * </a:t>
              </a:r>
              <a:r>
                <a:rPr lang="zh-CN" altLang="en-US" dirty="0"/>
                <a:t>P</a:t>
              </a:r>
              <a:r>
                <a:rPr lang="zh-CN" altLang="en-US" dirty="0" smtClean="0"/>
                <a:t>(正)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72987" y="1751258"/>
              <a:ext cx="1923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P(词1,词2......词N)</a:t>
              </a:r>
            </a:p>
          </p:txBody>
        </p:sp>
        <p:cxnSp>
          <p:nvCxnSpPr>
            <p:cNvPr id="22" name="直接连接符 21"/>
            <p:cNvCxnSpPr>
              <a:stCxn id="19" idx="3"/>
            </p:cNvCxnSpPr>
            <p:nvPr/>
          </p:nvCxnSpPr>
          <p:spPr>
            <a:xfrm>
              <a:off x="3848806" y="1744117"/>
              <a:ext cx="2972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324919" y="100005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 垃圾邮件概率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57567" y="9860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  </a:t>
            </a:r>
            <a:r>
              <a:rPr lang="zh-CN" altLang="en-US" dirty="0" smtClean="0"/>
              <a:t>正常邮件概率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200193" y="2536205"/>
            <a:ext cx="1166024" cy="729372"/>
            <a:chOff x="5200193" y="3463017"/>
            <a:chExt cx="1166024" cy="729372"/>
          </a:xfrm>
        </p:grpSpPr>
        <p:sp>
          <p:nvSpPr>
            <p:cNvPr id="15" name="矩形 14"/>
            <p:cNvSpPr/>
            <p:nvPr/>
          </p:nvSpPr>
          <p:spPr>
            <a:xfrm>
              <a:off x="5875377" y="346301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702253" y="3823057"/>
              <a:ext cx="66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 + B</a:t>
              </a:r>
              <a:endParaRPr lang="zh-CN" altLang="en-US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702253" y="3832349"/>
              <a:ext cx="6639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200193" y="364768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90465" y="3616325"/>
            <a:ext cx="6519230" cy="875921"/>
            <a:chOff x="2790465" y="3901824"/>
            <a:chExt cx="6519230" cy="875921"/>
          </a:xfrm>
        </p:grpSpPr>
        <p:sp>
          <p:nvSpPr>
            <p:cNvPr id="30" name="矩形 29"/>
            <p:cNvSpPr/>
            <p:nvPr/>
          </p:nvSpPr>
          <p:spPr>
            <a:xfrm>
              <a:off x="4548090" y="3901824"/>
              <a:ext cx="29722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P(词1,词2......词N|垃) * P(垃)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045902" y="4408413"/>
              <a:ext cx="59766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P(词1,词2......词N|垃) * P(垃</a:t>
              </a:r>
              <a:r>
                <a:rPr lang="zh-CN" altLang="en-US" dirty="0" smtClean="0"/>
                <a:t>)  </a:t>
              </a:r>
              <a:r>
                <a:rPr lang="en-US" altLang="zh-CN" dirty="0" smtClean="0"/>
                <a:t>+  </a:t>
              </a:r>
              <a:r>
                <a:rPr lang="zh-CN" altLang="en-US" dirty="0" smtClean="0"/>
                <a:t>P(词1,词2......词N|正) * P(正)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790465" y="4336405"/>
              <a:ext cx="6519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108895" y="5711630"/>
            <a:ext cx="9361040" cy="1145055"/>
            <a:chOff x="2790465" y="3909689"/>
            <a:chExt cx="6519230" cy="1145055"/>
          </a:xfrm>
        </p:grpSpPr>
        <p:sp>
          <p:nvSpPr>
            <p:cNvPr id="39" name="矩形 38"/>
            <p:cNvSpPr/>
            <p:nvPr/>
          </p:nvSpPr>
          <p:spPr>
            <a:xfrm>
              <a:off x="4002451" y="3909689"/>
              <a:ext cx="4328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P(词</a:t>
              </a:r>
              <a:r>
                <a:rPr lang="zh-CN" altLang="en-US" dirty="0" smtClean="0"/>
                <a:t>1</a:t>
              </a:r>
              <a:r>
                <a:rPr lang="zh-CN" altLang="en-US" dirty="0"/>
                <a:t> |垃</a:t>
              </a:r>
              <a:r>
                <a:rPr lang="en-US" altLang="zh-CN" dirty="0" smtClean="0"/>
                <a:t>)*P(</a:t>
              </a:r>
              <a:r>
                <a:rPr lang="zh-CN" altLang="en-US" dirty="0" smtClean="0"/>
                <a:t>词2</a:t>
              </a:r>
              <a:r>
                <a:rPr lang="zh-CN" altLang="en-US" dirty="0"/>
                <a:t> |垃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.</a:t>
              </a:r>
              <a:r>
                <a:rPr lang="zh-CN" altLang="en-US" dirty="0"/>
                <a:t>....</a:t>
              </a:r>
              <a:r>
                <a:rPr lang="zh-CN" altLang="en-US" dirty="0" smtClean="0"/>
                <a:t>.</a:t>
              </a:r>
              <a:r>
                <a:rPr lang="en-US" altLang="zh-CN" dirty="0" smtClean="0"/>
                <a:t>P(</a:t>
              </a:r>
              <a:r>
                <a:rPr lang="zh-CN" altLang="en-US" dirty="0" smtClean="0"/>
                <a:t>词</a:t>
              </a:r>
              <a:r>
                <a:rPr lang="zh-CN" altLang="en-US" dirty="0"/>
                <a:t>N|垃) * P(垃)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45902" y="4408413"/>
              <a:ext cx="5976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P(词</a:t>
              </a:r>
              <a:r>
                <a:rPr lang="zh-CN" altLang="en-US" dirty="0" smtClean="0"/>
                <a:t>1|垃</a:t>
              </a:r>
              <a:r>
                <a:rPr lang="en-US" altLang="zh-CN" dirty="0" smtClean="0"/>
                <a:t>)*P(</a:t>
              </a:r>
              <a:r>
                <a:rPr lang="zh-CN" altLang="en-US" dirty="0" smtClean="0"/>
                <a:t>词2|垃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.</a:t>
              </a:r>
              <a:r>
                <a:rPr lang="zh-CN" altLang="en-US" dirty="0"/>
                <a:t>....</a:t>
              </a:r>
              <a:r>
                <a:rPr lang="zh-CN" altLang="en-US" dirty="0" smtClean="0"/>
                <a:t>.</a:t>
              </a:r>
              <a:r>
                <a:rPr lang="en-US" altLang="zh-CN" dirty="0" smtClean="0"/>
                <a:t>P(</a:t>
              </a:r>
              <a:r>
                <a:rPr lang="zh-CN" altLang="en-US" dirty="0" smtClean="0"/>
                <a:t>词</a:t>
              </a:r>
              <a:r>
                <a:rPr lang="zh-CN" altLang="en-US" dirty="0"/>
                <a:t>N|垃) * P(垃</a:t>
              </a:r>
              <a:r>
                <a:rPr lang="zh-CN" altLang="en-US" dirty="0" smtClean="0"/>
                <a:t>)  </a:t>
              </a:r>
              <a:r>
                <a:rPr lang="en-US" altLang="zh-CN" dirty="0" smtClean="0"/>
                <a:t>+  </a:t>
              </a:r>
              <a:r>
                <a:rPr lang="zh-CN" altLang="en-US" dirty="0" smtClean="0"/>
                <a:t>P(词1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正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P</a:t>
              </a:r>
              <a:r>
                <a:rPr lang="en-US" altLang="zh-CN" dirty="0"/>
                <a:t>(</a:t>
              </a:r>
              <a:r>
                <a:rPr lang="zh-CN" altLang="en-US" dirty="0" smtClean="0"/>
                <a:t>词2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正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......</a:t>
              </a:r>
              <a:r>
                <a:rPr lang="en-US" altLang="zh-CN" dirty="0" smtClean="0"/>
                <a:t>P(</a:t>
              </a:r>
              <a:r>
                <a:rPr lang="zh-CN" altLang="en-US" dirty="0" smtClean="0"/>
                <a:t>词N|</a:t>
              </a:r>
              <a:r>
                <a:rPr lang="zh-CN" altLang="en-US" dirty="0"/>
                <a:t>正</a:t>
              </a:r>
              <a:r>
                <a:rPr lang="zh-CN" altLang="en-US" dirty="0" smtClean="0"/>
                <a:t>) * P(正)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790465" y="4336405"/>
              <a:ext cx="6519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341143" y="4912469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N个词之间相互为独立</a:t>
            </a:r>
            <a:r>
              <a:rPr lang="zh-CN" altLang="en-US" dirty="0" smtClean="0"/>
              <a:t>事件，则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833" y="327049"/>
            <a:ext cx="1111218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BayesMailPredict2.judgeMail()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09095" y="4264397"/>
            <a:ext cx="4032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正常</a:t>
            </a:r>
            <a:r>
              <a:rPr lang="zh-CN" altLang="en-US" dirty="0" smtClean="0"/>
              <a:t>邮件    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0.5      &lt;      </a:t>
            </a:r>
            <a:r>
              <a:rPr lang="zh-CN" altLang="en-US" dirty="0" smtClean="0"/>
              <a:t>垃圾邮件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761430" y="2680275"/>
            <a:ext cx="9361040" cy="868056"/>
            <a:chOff x="2790465" y="3909689"/>
            <a:chExt cx="6519230" cy="868056"/>
          </a:xfrm>
        </p:grpSpPr>
        <p:sp>
          <p:nvSpPr>
            <p:cNvPr id="12" name="矩形 11"/>
            <p:cNvSpPr/>
            <p:nvPr/>
          </p:nvSpPr>
          <p:spPr>
            <a:xfrm>
              <a:off x="4002451" y="3909689"/>
              <a:ext cx="4328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P(词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</a:rPr>
                <a:t> |垃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)*P(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词2</a:t>
              </a:r>
              <a:r>
                <a:rPr lang="zh-CN" altLang="en-US" dirty="0">
                  <a:solidFill>
                    <a:srgbClr val="FF0000"/>
                  </a:solidFill>
                </a:rPr>
                <a:t> |垃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dirty="0">
                  <a:solidFill>
                    <a:srgbClr val="FF0000"/>
                  </a:solidFill>
                </a:rPr>
                <a:t>....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.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P(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词</a:t>
              </a:r>
              <a:r>
                <a:rPr lang="zh-CN" altLang="en-US" dirty="0">
                  <a:solidFill>
                    <a:srgbClr val="FF0000"/>
                  </a:solidFill>
                </a:rPr>
                <a:t>N|垃) </a:t>
              </a:r>
              <a:r>
                <a:rPr lang="zh-CN" altLang="en-US" dirty="0"/>
                <a:t>* P(垃)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045902" y="4408413"/>
              <a:ext cx="59766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P(词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1|垃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)*P(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词2|垃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dirty="0">
                  <a:solidFill>
                    <a:srgbClr val="FF0000"/>
                  </a:solidFill>
                </a:rPr>
                <a:t>....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.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P(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词</a:t>
              </a:r>
              <a:r>
                <a:rPr lang="zh-CN" altLang="en-US" dirty="0">
                  <a:solidFill>
                    <a:srgbClr val="FF0000"/>
                  </a:solidFill>
                </a:rPr>
                <a:t>N|垃) </a:t>
              </a:r>
              <a:r>
                <a:rPr lang="zh-CN" altLang="en-US" dirty="0"/>
                <a:t>* P(垃</a:t>
              </a:r>
              <a:r>
                <a:rPr lang="zh-CN" altLang="en-US" dirty="0" smtClean="0"/>
                <a:t>)  </a:t>
              </a:r>
              <a:r>
                <a:rPr lang="en-US" altLang="zh-CN" dirty="0" smtClean="0"/>
                <a:t>+  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P(词1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|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正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)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*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P</a:t>
              </a:r>
              <a:r>
                <a:rPr lang="en-US" altLang="zh-CN" dirty="0">
                  <a:solidFill>
                    <a:srgbClr val="00B369"/>
                  </a:solidFill>
                </a:rPr>
                <a:t>(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词2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|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正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)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......</a:t>
              </a:r>
              <a:r>
                <a:rPr lang="en-US" altLang="zh-CN" dirty="0" smtClean="0">
                  <a:solidFill>
                    <a:srgbClr val="00B369"/>
                  </a:solidFill>
                </a:rPr>
                <a:t>P(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词N|</a:t>
              </a:r>
              <a:r>
                <a:rPr lang="zh-CN" altLang="en-US" dirty="0">
                  <a:solidFill>
                    <a:srgbClr val="00B369"/>
                  </a:solidFill>
                </a:rPr>
                <a:t>正</a:t>
              </a:r>
              <a:r>
                <a:rPr lang="zh-CN" altLang="en-US" dirty="0" smtClean="0">
                  <a:solidFill>
                    <a:srgbClr val="00B369"/>
                  </a:solidFill>
                </a:rPr>
                <a:t>)</a:t>
              </a:r>
              <a:r>
                <a:rPr lang="zh-CN" altLang="en-US" dirty="0" smtClean="0"/>
                <a:t> * P(正)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790465" y="4336405"/>
              <a:ext cx="6519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8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719" y="-18253"/>
            <a:ext cx="12871675" cy="725980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49" y="-18253"/>
            <a:ext cx="5852235" cy="7259807"/>
          </a:xfrm>
          <a:custGeom>
            <a:avLst/>
            <a:gdLst/>
            <a:ahLst/>
            <a:cxnLst/>
            <a:rect l="l" t="t" r="r" b="b"/>
            <a:pathLst>
              <a:path w="4958866" h="5163450">
                <a:moveTo>
                  <a:pt x="0" y="0"/>
                </a:moveTo>
                <a:lnTo>
                  <a:pt x="755577" y="0"/>
                </a:lnTo>
                <a:lnTo>
                  <a:pt x="899592" y="0"/>
                </a:lnTo>
                <a:lnTo>
                  <a:pt x="1508303" y="0"/>
                </a:lnTo>
                <a:lnTo>
                  <a:pt x="3955209" y="0"/>
                </a:lnTo>
                <a:lnTo>
                  <a:pt x="4206139" y="0"/>
                </a:lnTo>
                <a:cubicBezTo>
                  <a:pt x="4666577" y="617385"/>
                  <a:pt x="4958866" y="1544845"/>
                  <a:pt x="4958866" y="2581725"/>
                </a:cubicBezTo>
                <a:cubicBezTo>
                  <a:pt x="4958866" y="3614989"/>
                  <a:pt x="4668612" y="4539595"/>
                  <a:pt x="4210704" y="5156800"/>
                </a:cubicBezTo>
                <a:lnTo>
                  <a:pt x="3955209" y="5156800"/>
                </a:lnTo>
                <a:lnTo>
                  <a:pt x="3955209" y="5163450"/>
                </a:lnTo>
                <a:lnTo>
                  <a:pt x="755577" y="5163450"/>
                </a:lnTo>
                <a:lnTo>
                  <a:pt x="755577" y="5156800"/>
                </a:lnTo>
                <a:lnTo>
                  <a:pt x="0" y="51568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438242" y="3413335"/>
            <a:ext cx="263052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/>
          <p:cNvSpPr txBox="1"/>
          <p:nvPr/>
        </p:nvSpPr>
        <p:spPr>
          <a:xfrm>
            <a:off x="1748855" y="2176165"/>
            <a:ext cx="3128697" cy="1081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703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谢谢</a:t>
            </a:r>
            <a:endParaRPr lang="zh-CN" altLang="en-US" sz="703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switch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07783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贝叶斯定理的准备</a:t>
            </a:r>
          </a:p>
        </p:txBody>
      </p:sp>
      <p:sp>
        <p:nvSpPr>
          <p:cNvPr id="89" name="椭圆 8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0" name="Group 6"/>
          <p:cNvGrpSpPr>
            <a:grpSpLocks/>
          </p:cNvGrpSpPr>
          <p:nvPr/>
        </p:nvGrpSpPr>
        <p:grpSpPr bwMode="auto">
          <a:xfrm>
            <a:off x="2400300" y="1779588"/>
            <a:ext cx="936625" cy="928687"/>
            <a:chOff x="0" y="0"/>
            <a:chExt cx="937167" cy="927979"/>
          </a:xfrm>
        </p:grpSpPr>
        <p:sp>
          <p:nvSpPr>
            <p:cNvPr id="91" name="椭圆 38"/>
            <p:cNvSpPr>
              <a:spLocks noChangeArrowheads="1"/>
            </p:cNvSpPr>
            <p:nvPr/>
          </p:nvSpPr>
          <p:spPr bwMode="auto">
            <a:xfrm>
              <a:off x="0" y="0"/>
              <a:ext cx="937167" cy="92797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椭圆 39"/>
            <p:cNvSpPr>
              <a:spLocks noChangeArrowheads="1"/>
            </p:cNvSpPr>
            <p:nvPr/>
          </p:nvSpPr>
          <p:spPr bwMode="auto">
            <a:xfrm>
              <a:off x="331223" y="344927"/>
              <a:ext cx="248966" cy="23812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3" name="Group 9"/>
          <p:cNvGrpSpPr>
            <a:grpSpLocks/>
          </p:cNvGrpSpPr>
          <p:nvPr/>
        </p:nvGrpSpPr>
        <p:grpSpPr bwMode="auto">
          <a:xfrm rot="-1080000">
            <a:off x="2387600" y="3302000"/>
            <a:ext cx="936625" cy="928688"/>
            <a:chOff x="0" y="0"/>
            <a:chExt cx="937167" cy="927979"/>
          </a:xfrm>
        </p:grpSpPr>
        <p:sp>
          <p:nvSpPr>
            <p:cNvPr id="94" name="椭圆 41"/>
            <p:cNvSpPr>
              <a:spLocks noChangeArrowheads="1"/>
            </p:cNvSpPr>
            <p:nvPr/>
          </p:nvSpPr>
          <p:spPr bwMode="auto">
            <a:xfrm>
              <a:off x="0" y="0"/>
              <a:ext cx="937167" cy="92797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椭圆 42"/>
            <p:cNvSpPr>
              <a:spLocks noChangeArrowheads="1"/>
            </p:cNvSpPr>
            <p:nvPr/>
          </p:nvSpPr>
          <p:spPr bwMode="auto">
            <a:xfrm>
              <a:off x="331223" y="344927"/>
              <a:ext cx="248966" cy="2381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6" name="Group 15"/>
          <p:cNvGrpSpPr>
            <a:grpSpLocks/>
          </p:cNvGrpSpPr>
          <p:nvPr/>
        </p:nvGrpSpPr>
        <p:grpSpPr bwMode="auto">
          <a:xfrm rot="-480000">
            <a:off x="2339975" y="4851400"/>
            <a:ext cx="936625" cy="928688"/>
            <a:chOff x="0" y="0"/>
            <a:chExt cx="937167" cy="927979"/>
          </a:xfrm>
        </p:grpSpPr>
        <p:sp>
          <p:nvSpPr>
            <p:cNvPr id="97" name="椭圆 47"/>
            <p:cNvSpPr>
              <a:spLocks noChangeArrowheads="1"/>
            </p:cNvSpPr>
            <p:nvPr/>
          </p:nvSpPr>
          <p:spPr bwMode="auto">
            <a:xfrm>
              <a:off x="0" y="0"/>
              <a:ext cx="937167" cy="92797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椭圆 48"/>
            <p:cNvSpPr>
              <a:spLocks noChangeArrowheads="1"/>
            </p:cNvSpPr>
            <p:nvPr/>
          </p:nvSpPr>
          <p:spPr bwMode="auto">
            <a:xfrm>
              <a:off x="331223" y="344927"/>
              <a:ext cx="248966" cy="2381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6" tIns="45718" rIns="91436" bIns="4571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3624263" y="1981200"/>
            <a:ext cx="193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条件概率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3611563" y="3560763"/>
            <a:ext cx="193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乘法公式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3444875" y="5030788"/>
            <a:ext cx="2727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全概率公式</a:t>
            </a:r>
          </a:p>
        </p:txBody>
      </p:sp>
      <p:sp>
        <p:nvSpPr>
          <p:cNvPr id="102" name="矩形 10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60938" y="1868488"/>
            <a:ext cx="4267200" cy="87471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endParaRPr lang="zh-CN" altLang="en-US">
              <a:noFill/>
              <a:sym typeface="+mn-ea"/>
            </a:endParaRPr>
          </a:p>
          <a:p>
            <a:pPr>
              <a:defRPr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03" name="矩形 10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12715" y="3527803"/>
            <a:ext cx="3419462" cy="461665"/>
          </a:xfrm>
          <a:prstGeom prst="rect">
            <a:avLst/>
          </a:prstGeom>
          <a:blipFill rotWithShape="0">
            <a:blip r:embed="rId4"/>
            <a:stretch>
              <a:fillRect t="-124000" b="-197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sym typeface="+mn-ea"/>
              </a:rPr>
              <a:t> </a:t>
            </a:r>
          </a:p>
        </p:txBody>
      </p:sp>
      <p:sp>
        <p:nvSpPr>
          <p:cNvPr id="104" name="矩形 10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96863" y="4805188"/>
            <a:ext cx="3468514" cy="93121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08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/>
      <p:bldP spid="100" grpId="0" bldLvl="0"/>
      <p:bldP spid="101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3837087" y="3040261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485159" y="2893355"/>
            <a:ext cx="504056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104145" y="3040261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1077833" y="327049"/>
            <a:ext cx="650367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BayesMailPredict.createPredictMap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96" name="椭圆 95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99" y="1641508"/>
            <a:ext cx="5296359" cy="1539373"/>
          </a:xfrm>
          <a:prstGeom prst="rect">
            <a:avLst/>
          </a:prstGeom>
        </p:spPr>
      </p:pic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3543190" y="3336202"/>
            <a:ext cx="5040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A=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垃圾邮件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B=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出现该词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87" y="5414827"/>
            <a:ext cx="5517358" cy="1729890"/>
          </a:xfrm>
          <a:prstGeom prst="rect">
            <a:avLst/>
          </a:prstGeom>
        </p:spPr>
      </p:pic>
      <p:sp>
        <p:nvSpPr>
          <p:cNvPr id="58" name="矩形标注 57"/>
          <p:cNvSpPr/>
          <p:nvPr/>
        </p:nvSpPr>
        <p:spPr>
          <a:xfrm>
            <a:off x="8642978" y="4632321"/>
            <a:ext cx="2736303" cy="648072"/>
          </a:xfrm>
          <a:prstGeom prst="wedgeRectCallout">
            <a:avLst>
              <a:gd name="adj1" fmla="val -51054"/>
              <a:gd name="adj2" fmla="val 15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垃圾邮件的先验概率</a:t>
            </a:r>
            <a:endParaRPr lang="zh-CN" altLang="en-US" dirty="0"/>
          </a:p>
        </p:txBody>
      </p:sp>
      <p:sp>
        <p:nvSpPr>
          <p:cNvPr id="98" name="矩形标注 97"/>
          <p:cNvSpPr/>
          <p:nvPr/>
        </p:nvSpPr>
        <p:spPr>
          <a:xfrm>
            <a:off x="806887" y="4838763"/>
            <a:ext cx="2736303" cy="648072"/>
          </a:xfrm>
          <a:prstGeom prst="wedgeRectCallout">
            <a:avLst>
              <a:gd name="adj1" fmla="val 48617"/>
              <a:gd name="adj2" fmla="val 153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</a:t>
            </a:r>
            <a:r>
              <a:rPr lang="zh-CN" altLang="en-US" dirty="0" smtClean="0"/>
              <a:t>词出现后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该邮件是垃圾邮件的概率</a:t>
            </a:r>
            <a:endParaRPr lang="zh-CN" altLang="en-US" dirty="0"/>
          </a:p>
        </p:txBody>
      </p:sp>
      <p:sp>
        <p:nvSpPr>
          <p:cNvPr id="99" name="矩形标注 98"/>
          <p:cNvSpPr/>
          <p:nvPr/>
        </p:nvSpPr>
        <p:spPr>
          <a:xfrm>
            <a:off x="4234821" y="4309134"/>
            <a:ext cx="2736303" cy="648072"/>
          </a:xfrm>
          <a:prstGeom prst="wedgeRectCallout">
            <a:avLst>
              <a:gd name="adj1" fmla="val 48617"/>
              <a:gd name="adj2" fmla="val 153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垃圾邮件中</a:t>
            </a:r>
            <a:endParaRPr lang="en-US" altLang="zh-CN" dirty="0" smtClean="0"/>
          </a:p>
          <a:p>
            <a:pPr algn="ctr"/>
            <a:r>
              <a:rPr lang="zh-CN" altLang="en-US" dirty="0"/>
              <a:t>该</a:t>
            </a:r>
            <a:r>
              <a:rPr lang="zh-CN" altLang="en-US" dirty="0" smtClean="0"/>
              <a:t>词出现的概率</a:t>
            </a:r>
            <a:endParaRPr lang="en-US" altLang="zh-CN" dirty="0" smtClean="0"/>
          </a:p>
        </p:txBody>
      </p:sp>
      <p:sp>
        <p:nvSpPr>
          <p:cNvPr id="100" name="矩形标注 99"/>
          <p:cNvSpPr/>
          <p:nvPr/>
        </p:nvSpPr>
        <p:spPr>
          <a:xfrm>
            <a:off x="9255617" y="6286706"/>
            <a:ext cx="2736303" cy="648072"/>
          </a:xfrm>
          <a:prstGeom prst="wedgeRectCallout">
            <a:avLst>
              <a:gd name="adj1" fmla="val -102488"/>
              <a:gd name="adj2" fmla="val 18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全部邮件中</a:t>
            </a:r>
            <a:endParaRPr lang="en-US" altLang="zh-CN" dirty="0" smtClean="0"/>
          </a:p>
          <a:p>
            <a:pPr algn="ctr"/>
            <a:r>
              <a:rPr lang="zh-CN" altLang="en-US" dirty="0"/>
              <a:t>该</a:t>
            </a:r>
            <a:r>
              <a:rPr lang="zh-CN" altLang="en-US" dirty="0" smtClean="0"/>
              <a:t>词出现的概率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1041903" y="106373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结果：</a:t>
            </a:r>
            <a:r>
              <a:rPr lang="zh-CN" altLang="en-US" dirty="0"/>
              <a:t>该词出现后，判定为垃圾邮件的概率</a:t>
            </a:r>
          </a:p>
        </p:txBody>
      </p:sp>
    </p:spTree>
    <p:extLst>
      <p:ext uri="{BB962C8B-B14F-4D97-AF65-F5344CB8AC3E}">
        <p14:creationId xmlns:p14="http://schemas.microsoft.com/office/powerpoint/2010/main" val="33147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833" y="327049"/>
            <a:ext cx="1111218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BayesMailPredict.createPredictMap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8935" y="2023438"/>
            <a:ext cx="6936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P(</a:t>
            </a:r>
            <a:r>
              <a:rPr lang="zh-CN" altLang="en-US" sz="3200" dirty="0" smtClean="0"/>
              <a:t>词</a:t>
            </a:r>
            <a:r>
              <a:rPr lang="en-US" altLang="zh-CN" sz="3200" dirty="0" smtClean="0"/>
              <a:t>) = P(</a:t>
            </a:r>
            <a:r>
              <a:rPr lang="zh-CN" altLang="en-US" sz="3200" dirty="0" smtClean="0"/>
              <a:t>垃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P(</a:t>
            </a:r>
            <a:r>
              <a:rPr lang="zh-CN" altLang="en-US" sz="3200" dirty="0"/>
              <a:t>词</a:t>
            </a:r>
            <a:r>
              <a:rPr lang="en-US" altLang="zh-CN" sz="3200" dirty="0" smtClean="0"/>
              <a:t>|</a:t>
            </a:r>
            <a:r>
              <a:rPr lang="zh-CN" altLang="en-US" sz="3200" dirty="0" smtClean="0"/>
              <a:t>垃</a:t>
            </a:r>
            <a:r>
              <a:rPr lang="en-US" altLang="zh-CN" sz="3200" dirty="0" smtClean="0"/>
              <a:t>) + P(</a:t>
            </a:r>
            <a:r>
              <a:rPr lang="zh-CN" altLang="en-US" sz="3200" dirty="0" smtClean="0"/>
              <a:t>正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P(</a:t>
            </a:r>
            <a:r>
              <a:rPr lang="zh-CN" altLang="en-US" sz="3200" dirty="0" smtClean="0"/>
              <a:t>词</a:t>
            </a:r>
            <a:r>
              <a:rPr lang="en-US" altLang="zh-CN" sz="3200" dirty="0" smtClean="0"/>
              <a:t>|</a:t>
            </a:r>
            <a:r>
              <a:rPr lang="zh-CN" altLang="en-US" sz="3200" dirty="0" smtClean="0"/>
              <a:t>正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108895" y="3832349"/>
            <a:ext cx="7617564" cy="1291243"/>
            <a:chOff x="2252911" y="3269897"/>
            <a:chExt cx="7617564" cy="1291243"/>
          </a:xfrm>
        </p:grpSpPr>
        <p:sp>
          <p:nvSpPr>
            <p:cNvPr id="3" name="矩形 2"/>
            <p:cNvSpPr/>
            <p:nvPr/>
          </p:nvSpPr>
          <p:spPr>
            <a:xfrm>
              <a:off x="4197127" y="3976365"/>
              <a:ext cx="56733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P(</a:t>
              </a:r>
              <a:r>
                <a:rPr lang="zh-CN" altLang="en-US" sz="3200"/>
                <a:t>垃</a:t>
              </a:r>
              <a:r>
                <a:rPr lang="en-US" altLang="zh-CN" sz="3200"/>
                <a:t>)</a:t>
              </a:r>
              <a:r>
                <a:rPr lang="zh-CN" altLang="en-US" sz="3200"/>
                <a:t>*</a:t>
              </a:r>
              <a:r>
                <a:rPr lang="en-US" altLang="zh-CN" sz="3200"/>
                <a:t>P(</a:t>
              </a:r>
              <a:r>
                <a:rPr lang="zh-CN" altLang="en-US" sz="3200"/>
                <a:t>词</a:t>
              </a:r>
              <a:r>
                <a:rPr lang="en-US" altLang="zh-CN" sz="3200"/>
                <a:t>|</a:t>
              </a:r>
              <a:r>
                <a:rPr lang="zh-CN" altLang="en-US" sz="3200"/>
                <a:t>垃</a:t>
              </a:r>
              <a:r>
                <a:rPr lang="en-US" altLang="zh-CN" sz="3200"/>
                <a:t>) + P(</a:t>
              </a:r>
              <a:r>
                <a:rPr lang="zh-CN" altLang="en-US" sz="3200"/>
                <a:t>正</a:t>
              </a:r>
              <a:r>
                <a:rPr lang="en-US" altLang="zh-CN" sz="3200"/>
                <a:t>)</a:t>
              </a:r>
              <a:r>
                <a:rPr lang="zh-CN" altLang="en-US" sz="3200"/>
                <a:t>*</a:t>
              </a:r>
              <a:r>
                <a:rPr lang="en-US" altLang="zh-CN" sz="3200"/>
                <a:t>P(</a:t>
              </a:r>
              <a:r>
                <a:rPr lang="zh-CN" altLang="en-US" sz="3200"/>
                <a:t>词</a:t>
              </a:r>
              <a:r>
                <a:rPr lang="en-US" altLang="zh-CN" sz="3200"/>
                <a:t>|</a:t>
              </a:r>
              <a:r>
                <a:rPr lang="zh-CN" altLang="en-US" sz="3200"/>
                <a:t>正</a:t>
              </a:r>
              <a:r>
                <a:rPr lang="en-US" altLang="zh-CN" sz="3200"/>
                <a:t>)</a:t>
              </a:r>
              <a:endParaRPr lang="zh-CN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67080" y="3269897"/>
              <a:ext cx="27334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P(</a:t>
              </a:r>
              <a:r>
                <a:rPr lang="zh-CN" altLang="en-US" sz="3200" dirty="0"/>
                <a:t>垃</a:t>
              </a:r>
              <a:r>
                <a:rPr lang="en-US" altLang="zh-CN" sz="3200" dirty="0"/>
                <a:t>)</a:t>
              </a:r>
              <a:r>
                <a:rPr lang="zh-CN" altLang="en-US" sz="3200" dirty="0"/>
                <a:t>*</a:t>
              </a:r>
              <a:r>
                <a:rPr lang="en-US" altLang="zh-CN" sz="3200" dirty="0"/>
                <a:t>P(</a:t>
              </a:r>
              <a:r>
                <a:rPr lang="zh-CN" altLang="en-US" sz="3200" dirty="0"/>
                <a:t>词</a:t>
              </a:r>
              <a:r>
                <a:rPr lang="en-US" altLang="zh-CN" sz="3200" dirty="0"/>
                <a:t>|</a:t>
              </a:r>
              <a:r>
                <a:rPr lang="zh-CN" altLang="en-US" sz="3200" dirty="0"/>
                <a:t>垃</a:t>
              </a:r>
              <a:r>
                <a:rPr lang="en-US" altLang="zh-CN" sz="3200" dirty="0" smtClean="0"/>
                <a:t>)</a:t>
              </a:r>
              <a:endParaRPr lang="zh-CN" altLang="en-US" sz="32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252911" y="3564452"/>
              <a:ext cx="19543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P(</a:t>
              </a:r>
              <a:r>
                <a:rPr lang="zh-CN" altLang="en-US" sz="3200" dirty="0" smtClean="0"/>
                <a:t>垃</a:t>
              </a:r>
              <a:r>
                <a:rPr lang="en-US" altLang="zh-CN" sz="3200" dirty="0" smtClean="0"/>
                <a:t>|</a:t>
              </a:r>
              <a:r>
                <a:rPr lang="zh-CN" altLang="en-US" sz="3200" dirty="0" smtClean="0"/>
                <a:t>词</a:t>
              </a:r>
              <a:r>
                <a:rPr lang="en-US" altLang="zh-CN" sz="3200" dirty="0" smtClean="0"/>
                <a:t>) =</a:t>
              </a:r>
              <a:endParaRPr lang="zh-CN" altLang="en-US" sz="3200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197127" y="3904357"/>
              <a:ext cx="5616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0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833" y="327049"/>
            <a:ext cx="1111218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BayesMailPredict.judgeMail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8815" y="1312069"/>
            <a:ext cx="5929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词在邮件中的出现是独立事件。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如果出现了</a:t>
            </a:r>
            <a:r>
              <a:rPr lang="en-US" altLang="zh-CN" dirty="0" smtClean="0"/>
              <a:t>W1W2……WN</a:t>
            </a:r>
            <a:r>
              <a:rPr lang="zh-CN" altLang="en-US" dirty="0" smtClean="0"/>
              <a:t>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则，判定该邮件：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垃圾</a:t>
            </a:r>
            <a:r>
              <a:rPr lang="zh-CN" altLang="en-US" dirty="0"/>
              <a:t>邮件的概率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P1*P2</a:t>
            </a:r>
            <a:r>
              <a:rPr lang="en-US" altLang="zh-CN" dirty="0"/>
              <a:t>*……</a:t>
            </a:r>
            <a:r>
              <a:rPr lang="en-US" altLang="zh-CN" dirty="0" smtClean="0"/>
              <a:t>PN</a:t>
            </a:r>
          </a:p>
          <a:p>
            <a:endParaRPr lang="en-US" altLang="zh-CN" dirty="0"/>
          </a:p>
          <a:p>
            <a:r>
              <a:rPr lang="zh-CN" altLang="en-US" dirty="0"/>
              <a:t>非垃圾邮件的</a:t>
            </a:r>
            <a:r>
              <a:rPr lang="zh-CN" altLang="en-US" dirty="0" smtClean="0"/>
              <a:t>概率     </a:t>
            </a:r>
            <a:r>
              <a:rPr lang="en-US" altLang="zh-CN" dirty="0"/>
              <a:t>(1-P1)*(1-P2)*……(1-PN)</a:t>
            </a:r>
          </a:p>
          <a:p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493271" y="433640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P1*P2*……PN</a:t>
            </a:r>
          </a:p>
        </p:txBody>
      </p:sp>
      <p:sp>
        <p:nvSpPr>
          <p:cNvPr id="9" name="矩形 8"/>
          <p:cNvSpPr/>
          <p:nvPr/>
        </p:nvSpPr>
        <p:spPr>
          <a:xfrm>
            <a:off x="4256559" y="4857222"/>
            <a:ext cx="4201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P1*P2*……</a:t>
            </a:r>
            <a:r>
              <a:rPr lang="en-US" altLang="zh-CN" dirty="0" smtClean="0"/>
              <a:t>PN + </a:t>
            </a:r>
            <a:r>
              <a:rPr lang="en-US" altLang="zh-CN" dirty="0"/>
              <a:t>(1-P1)*(1-P2)*……(1-PN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184552" y="4769690"/>
            <a:ext cx="4032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84552" y="5920581"/>
            <a:ext cx="4032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正常</a:t>
            </a:r>
            <a:r>
              <a:rPr lang="zh-CN" altLang="en-US" dirty="0" smtClean="0"/>
              <a:t>邮件    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0.5      &lt;      </a:t>
            </a:r>
            <a:r>
              <a:rPr lang="zh-CN" altLang="en-US" dirty="0" smtClean="0"/>
              <a:t>垃圾邮件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21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3837087" y="3040261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485159" y="2893355"/>
            <a:ext cx="504056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BayesMailPredict2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104145" y="3040261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77833" y="327049"/>
            <a:ext cx="6215638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BayesMailPredict2.createRateMap()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0939" y="1168053"/>
            <a:ext cx="10280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从给定的垃圾邮件、正常邮件语料中建立</a:t>
            </a:r>
            <a:r>
              <a:rPr lang="en-US" altLang="zh-CN" dirty="0"/>
              <a:t>map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Map&lt;</a:t>
            </a:r>
            <a:r>
              <a:rPr lang="zh-CN" altLang="en-US" dirty="0" smtClean="0"/>
              <a:t>词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该词合计</a:t>
            </a:r>
            <a:r>
              <a:rPr lang="zh-CN" altLang="en-US" dirty="0"/>
              <a:t>在多少个邮件中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833" y="327049"/>
            <a:ext cx="11112182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BayesMailPredict2.createPredictMap()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7833" y="952029"/>
            <a:ext cx="10802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统计垃圾邮件</a:t>
            </a:r>
            <a:r>
              <a:rPr lang="zh-CN" altLang="en-US" dirty="0" smtClean="0"/>
              <a:t>中的词</a:t>
            </a:r>
            <a:r>
              <a:rPr lang="zh-CN" altLang="en-US" dirty="0"/>
              <a:t>综合正常邮件后的</a:t>
            </a:r>
            <a:r>
              <a:rPr lang="zh-CN" altLang="en-US" dirty="0" smtClean="0"/>
              <a:t>概率。</a:t>
            </a:r>
            <a:endParaRPr lang="en-US" altLang="zh-CN" dirty="0" smtClean="0"/>
          </a:p>
          <a:p>
            <a:r>
              <a:rPr lang="zh-CN" altLang="en-US" dirty="0" smtClean="0"/>
              <a:t>结果：该词出现在邮件中后，得到两个概率，一个是判定垃圾邮件的概率，一个是判定正常邮件的概率。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1863" y="1802025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利用似然估计计算概率，应用平滑处理解决零概率问题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5874"/>
              </p:ext>
            </p:extLst>
          </p:nvPr>
        </p:nvGraphicFramePr>
        <p:xfrm>
          <a:off x="900939" y="3357350"/>
          <a:ext cx="10593675" cy="2923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600"/>
                <a:gridCol w="2280253"/>
                <a:gridCol w="760084"/>
                <a:gridCol w="997611"/>
                <a:gridCol w="1187632"/>
                <a:gridCol w="760084"/>
                <a:gridCol w="1377653"/>
                <a:gridCol w="1567674"/>
                <a:gridCol w="760084"/>
              </a:tblGrid>
              <a:tr h="609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出现该词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的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邮件</a:t>
                      </a:r>
                      <a:r>
                        <a:rPr lang="zh-CN" altLang="en-US" sz="1400" u="none" strike="noStrike" dirty="0">
                          <a:effectLst/>
                        </a:rPr>
                        <a:t>总数目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邮件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总数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样本总数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出现的概率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未出现的概率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左二和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平滑出现的概率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平滑未出现的概率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左二和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</a:tr>
              <a:tr h="46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10000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0.9985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0.00159968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0.99840032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</a:tr>
              <a:tr h="46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0.0024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0.0024995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0.9975005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</a:tr>
              <a:tr h="46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10000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0.0067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0.9933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0.00679864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0.99320136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</a:tr>
              <a:tr h="46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9.998E-05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0.99990002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</a:tr>
              <a:tr h="46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word5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0.0109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0.9891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0.0109978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0.9890022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01" marR="9501" marT="9501" marB="0" anchor="b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547998" y="2395023"/>
            <a:ext cx="5956338" cy="810996"/>
            <a:chOff x="2547998" y="2395023"/>
            <a:chExt cx="5956338" cy="810996"/>
          </a:xfrm>
        </p:grpSpPr>
        <p:sp>
          <p:nvSpPr>
            <p:cNvPr id="13" name="矩形 12"/>
            <p:cNvSpPr/>
            <p:nvPr/>
          </p:nvSpPr>
          <p:spPr>
            <a:xfrm>
              <a:off x="4413151" y="2395023"/>
              <a:ext cx="40911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正常邮件中出现该词的邮件总数目  </a:t>
              </a:r>
              <a:r>
                <a:rPr lang="en-US" altLang="zh-CN" dirty="0" smtClean="0"/>
                <a:t>+ 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36480" y="2836687"/>
              <a:ext cx="2244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正常邮件总数目  </a:t>
              </a:r>
              <a:r>
                <a:rPr lang="en-US" altLang="zh-CN" dirty="0" smtClean="0"/>
                <a:t>+  2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312117" y="2764355"/>
              <a:ext cx="4192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547998" y="2579689"/>
              <a:ext cx="1540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平滑概率    </a:t>
              </a:r>
              <a:r>
                <a:rPr lang="en-US" altLang="zh-CN" dirty="0" smtClean="0"/>
                <a:t>=  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970129" y="664945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样本数目越大，平滑后概率的差异越小。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9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1_自定义设计方案">
  <a:themeElements>
    <a:clrScheme name="自定义 29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9E00"/>
      </a:accent1>
      <a:accent2>
        <a:srgbClr val="157DA8"/>
      </a:accent2>
      <a:accent3>
        <a:srgbClr val="E89E00"/>
      </a:accent3>
      <a:accent4>
        <a:srgbClr val="157DA8"/>
      </a:accent4>
      <a:accent5>
        <a:srgbClr val="E89E00"/>
      </a:accent5>
      <a:accent6>
        <a:srgbClr val="157DA8"/>
      </a:accent6>
      <a:hlink>
        <a:srgbClr val="E89E00"/>
      </a:hlink>
      <a:folHlink>
        <a:srgbClr val="157DA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自定义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方正正准黑简体</vt:lpstr>
      <vt:lpstr>宋体</vt:lpstr>
      <vt:lpstr>微软雅黑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2016-10-17T14:00:15Z</dcterms:created>
  <dcterms:modified xsi:type="dcterms:W3CDTF">2018-03-30T04:59:50Z</dcterms:modified>
</cp:coreProperties>
</file>