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4630400" cy="8229600"/>
  <p:notesSz cx="8229600" cy="14630400"/>
  <p:embeddedFontLst>
    <p:embeddedFont>
      <p:font typeface="Montserrat" charset="0"/>
      <p:regular r:id="rId17"/>
      <p:regular r:id="rId18"/>
      <p:regular r:id="rId19"/>
      <p:regular r:id="rId2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6160" cy="7340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44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661536" y="0"/>
            <a:ext cx="3566160" cy="7340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44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896341"/>
            <a:ext cx="3566160" cy="734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4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661536" y="13896341"/>
            <a:ext cx="3566160" cy="734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4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dobe Express - f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0" y="3310255"/>
            <a:ext cx="9753600" cy="4505325"/>
          </a:xfrm>
          <a:prstGeom prst="rect">
            <a:avLst/>
          </a:prstGeom>
          <a:effectLst/>
        </p:spPr>
      </p:pic>
      <p:sp>
        <p:nvSpPr>
          <p:cNvPr id="2" name="Text 0"/>
          <p:cNvSpPr/>
          <p:nvPr/>
        </p:nvSpPr>
        <p:spPr>
          <a:xfrm>
            <a:off x="863798" y="1128355"/>
            <a:ext cx="7562731" cy="7012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Обратная разработка ПО</a:t>
            </a:r>
            <a:endParaRPr lang="en-US" sz="4400" dirty="0">
              <a:latin typeface="Montserrat SemiBold" charset="0"/>
              <a:cs typeface="Montserrat SemiBold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2199799"/>
            <a:ext cx="12902803" cy="11104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Как понять сложный механизм без инструкции? Обратная разработка программного обеспечения (реверс-инжиниринг) анализирует готовые программы. Цель – выяснить устройство, алгоритмы и принципы. Особенно важна, когда исходный код недоступен.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077635"/>
            <a:ext cx="10522029" cy="7012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Определение и основные понятия</a:t>
            </a:r>
            <a:endParaRPr lang="en-US" sz="4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63600" y="2426970"/>
            <a:ext cx="555625" cy="555625"/>
            <a:chOff x="1360" y="6567"/>
            <a:chExt cx="875" cy="875"/>
          </a:xfrm>
        </p:grpSpPr>
        <p:sp>
          <p:nvSpPr>
            <p:cNvPr id="3" name="Shape 1"/>
            <p:cNvSpPr/>
            <p:nvPr/>
          </p:nvSpPr>
          <p:spPr>
            <a:xfrm>
              <a:off x="1360" y="6567"/>
              <a:ext cx="875" cy="875"/>
            </a:xfrm>
            <a:prstGeom prst="roundRect">
              <a:avLst>
                <a:gd name="adj" fmla="val 6667"/>
              </a:avLst>
            </a:prstGeom>
            <a:solidFill>
              <a:srgbClr val="303132"/>
            </a:solidFill>
          </p:spPr>
        </p:sp>
        <p:sp>
          <p:nvSpPr>
            <p:cNvPr id="4" name="Text 2"/>
            <p:cNvSpPr/>
            <p:nvPr/>
          </p:nvSpPr>
          <p:spPr>
            <a:xfrm>
              <a:off x="1696" y="6777"/>
              <a:ext cx="203" cy="530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b="1" kern="0" spc="-27" dirty="0">
                  <a:solidFill>
                    <a:srgbClr val="E2E6E9"/>
                  </a:solidFill>
                  <a:latin typeface="Montserrat SemiBold" charset="0"/>
                  <a:ea typeface="Montserrat SemiBold" charset="0"/>
                  <a:cs typeface="Montserrat SemiBold" charset="0"/>
                </a:rPr>
                <a:t>1</a:t>
              </a:r>
              <a:endParaRPr lang="en-US" sz="2650" dirty="0"/>
            </a:p>
          </p:txBody>
        </p:sp>
      </p:grpSp>
      <p:sp>
        <p:nvSpPr>
          <p:cNvPr id="5" name="Text 3"/>
          <p:cNvSpPr/>
          <p:nvPr/>
        </p:nvSpPr>
        <p:spPr>
          <a:xfrm>
            <a:off x="1665923" y="2426732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Декомпиляция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665923" y="2925366"/>
            <a:ext cx="5525929" cy="7403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Преобразование исполняемого файла в код высокого уровня.</a:t>
            </a:r>
            <a:endParaRPr lang="en-US" sz="19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438390" y="2426970"/>
            <a:ext cx="554990" cy="554990"/>
            <a:chOff x="11714" y="6567"/>
            <a:chExt cx="874" cy="874"/>
          </a:xfrm>
        </p:grpSpPr>
        <p:sp>
          <p:nvSpPr>
            <p:cNvPr id="7" name="Shape 5"/>
            <p:cNvSpPr/>
            <p:nvPr/>
          </p:nvSpPr>
          <p:spPr>
            <a:xfrm>
              <a:off x="11714" y="6567"/>
              <a:ext cx="875" cy="875"/>
            </a:xfrm>
            <a:prstGeom prst="roundRect">
              <a:avLst>
                <a:gd name="adj" fmla="val 6667"/>
              </a:avLst>
            </a:prstGeom>
            <a:solidFill>
              <a:srgbClr val="303132"/>
            </a:solidFill>
          </p:spPr>
        </p:sp>
        <p:sp>
          <p:nvSpPr>
            <p:cNvPr id="8" name="Text 6"/>
            <p:cNvSpPr/>
            <p:nvPr/>
          </p:nvSpPr>
          <p:spPr>
            <a:xfrm>
              <a:off x="12004" y="6771"/>
              <a:ext cx="308" cy="530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b="1" kern="0" spc="-27" dirty="0">
                  <a:solidFill>
                    <a:srgbClr val="E2E6E9"/>
                  </a:solidFill>
                  <a:latin typeface="Montserrat SemiBold" charset="0"/>
                  <a:ea typeface="Montserrat SemiBold" charset="0"/>
                  <a:cs typeface="Montserrat SemiBold" charset="0"/>
                </a:rPr>
                <a:t>2</a:t>
              </a:r>
              <a:endParaRPr lang="en-US" sz="2650" dirty="0"/>
            </a:p>
          </p:txBody>
        </p:sp>
      </p:grpSp>
      <p:sp>
        <p:nvSpPr>
          <p:cNvPr id="9" name="Text 7"/>
          <p:cNvSpPr/>
          <p:nvPr/>
        </p:nvSpPr>
        <p:spPr>
          <a:xfrm>
            <a:off x="8240792" y="2426732"/>
            <a:ext cx="3313390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Дизассемблирование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240792" y="2925366"/>
            <a:ext cx="5525929" cy="7403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Перевод машинного кода в инструкции ассемблера.</a:t>
            </a:r>
            <a:endParaRPr lang="en-US" sz="19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785" y="4243070"/>
            <a:ext cx="621030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989767"/>
            <a:ext cx="8162330" cy="7012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Методы анализа программ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2308027"/>
            <a:ext cx="3075623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Статический анализ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2905482"/>
            <a:ext cx="615029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Изучение структуры программы без её запуска.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2308027"/>
            <a:ext cx="3428643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Динамический анализ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23929" y="2905482"/>
            <a:ext cx="6150293" cy="7403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Наблюдение за работой программы в реальном времени.</a:t>
            </a:r>
            <a:endParaRPr lang="en-US" sz="19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54041" t="30170" r="8249" b="19668"/>
          <a:stretch>
            <a:fillRect/>
          </a:stretch>
        </p:blipFill>
        <p:spPr>
          <a:xfrm>
            <a:off x="8766175" y="4111625"/>
            <a:ext cx="3123565" cy="3122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rcRect l="8336" t="30170" r="54041" b="19668"/>
          <a:stretch>
            <a:fillRect/>
          </a:stretch>
        </p:blipFill>
        <p:spPr>
          <a:xfrm>
            <a:off x="1924685" y="4111625"/>
            <a:ext cx="3117215" cy="3122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280880"/>
            <a:ext cx="6044922" cy="7012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История и развитие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63798" y="3722489"/>
            <a:ext cx="12902803" cy="30480"/>
          </a:xfrm>
          <a:prstGeom prst="roundRect">
            <a:avLst>
              <a:gd name="adj" fmla="val 121472"/>
            </a:avLst>
          </a:prstGeom>
          <a:solidFill>
            <a:srgbClr val="494A4B"/>
          </a:solidFill>
        </p:spPr>
      </p:sp>
      <p:sp>
        <p:nvSpPr>
          <p:cNvPr id="4" name="Shape 2"/>
          <p:cNvSpPr/>
          <p:nvPr/>
        </p:nvSpPr>
        <p:spPr>
          <a:xfrm>
            <a:off x="2654260" y="344483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</p:spPr>
      </p:sp>
      <p:sp>
        <p:nvSpPr>
          <p:cNvPr id="5" name="Text 3"/>
          <p:cNvSpPr/>
          <p:nvPr/>
        </p:nvSpPr>
        <p:spPr>
          <a:xfrm>
            <a:off x="2867620" y="3584615"/>
            <a:ext cx="128588" cy="3365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529477" y="4339471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70-80-е годы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110615" y="4838105"/>
            <a:ext cx="3642717" cy="11104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Изучение операционных систем для повышения производительности.</a:t>
            </a:r>
            <a:endParaRPr lang="en-US" sz="1900" dirty="0"/>
          </a:p>
        </p:txBody>
      </p:sp>
      <p:sp>
        <p:nvSpPr>
          <p:cNvPr id="8" name="Shape 6"/>
          <p:cNvSpPr/>
          <p:nvPr/>
        </p:nvSpPr>
        <p:spPr>
          <a:xfrm>
            <a:off x="7037427" y="344483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</p:spPr>
      </p:sp>
      <p:sp>
        <p:nvSpPr>
          <p:cNvPr id="9" name="Text 7"/>
          <p:cNvSpPr/>
          <p:nvPr/>
        </p:nvSpPr>
        <p:spPr>
          <a:xfrm>
            <a:off x="7217450" y="3584615"/>
            <a:ext cx="195263" cy="3365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5912644" y="4339471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90-е годы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493782" y="4838105"/>
            <a:ext cx="3642717" cy="7403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Анализ коммерческих программ хакерами и исследователями.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11420713" y="344483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</p:spPr>
      </p:sp>
      <p:sp>
        <p:nvSpPr>
          <p:cNvPr id="13" name="Text 11"/>
          <p:cNvSpPr/>
          <p:nvPr/>
        </p:nvSpPr>
        <p:spPr>
          <a:xfrm>
            <a:off x="11600378" y="3584615"/>
            <a:ext cx="195858" cy="3365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3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10295930" y="4339471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2000-е годы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876949" y="4838105"/>
            <a:ext cx="3642836" cy="11104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Применение крупными компаниями для повышения безопасности.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194197"/>
            <a:ext cx="7151608" cy="7012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Методы и инструменты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798" y="2265640"/>
            <a:ext cx="616982" cy="61698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3798" y="3129439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IDA Pro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63798" y="3628073"/>
            <a:ext cx="4054078" cy="7403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Детальное изучение машинного кода.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042" y="2265640"/>
            <a:ext cx="616982" cy="61698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88042" y="3129439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Ghidra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88042" y="3628073"/>
            <a:ext cx="4054197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Реконструкция исходного кода.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404" y="2265640"/>
            <a:ext cx="616982" cy="61698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2404" y="3129439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OllyDbg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2404" y="3628073"/>
            <a:ext cx="4054197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Отладка в реальном времени.</a:t>
            </a:r>
            <a:endParaRPr lang="en-US" sz="19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820" y="4764405"/>
            <a:ext cx="2333625" cy="2333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955" y="4743450"/>
            <a:ext cx="3352800" cy="227393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9750425" y="5299075"/>
            <a:ext cx="3502660" cy="1162050"/>
            <a:chOff x="15205" y="8426"/>
            <a:chExt cx="5516" cy="1830"/>
          </a:xfrm>
        </p:grpSpPr>
        <p:sp>
          <p:nvSpPr>
            <p:cNvPr id="16" name="Rectangles 15"/>
            <p:cNvSpPr/>
            <p:nvPr/>
          </p:nvSpPr>
          <p:spPr>
            <a:xfrm>
              <a:off x="15205" y="8426"/>
              <a:ext cx="5517" cy="18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697" y="8803"/>
              <a:ext cx="4533" cy="10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011442"/>
            <a:ext cx="12902803" cy="140255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Применение в информационной безопасности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63798" y="3784163"/>
            <a:ext cx="4136350" cy="2433876"/>
          </a:xfrm>
          <a:prstGeom prst="roundRect">
            <a:avLst>
              <a:gd name="adj" fmla="val 1521"/>
            </a:avLst>
          </a:prstGeom>
          <a:solidFill>
            <a:srgbClr val="303132"/>
          </a:solidFill>
        </p:spPr>
      </p:sp>
      <p:sp>
        <p:nvSpPr>
          <p:cNvPr id="4" name="Text 2"/>
          <p:cNvSpPr/>
          <p:nvPr/>
        </p:nvSpPr>
        <p:spPr>
          <a:xfrm>
            <a:off x="1110615" y="4030980"/>
            <a:ext cx="3642717" cy="70127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Анализ вредоносных программ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110615" y="4880253"/>
            <a:ext cx="3642717" cy="7403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Изучение кода вирусов и троянов.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46965" y="3784163"/>
            <a:ext cx="4136350" cy="2433876"/>
          </a:xfrm>
          <a:prstGeom prst="roundRect">
            <a:avLst>
              <a:gd name="adj" fmla="val 1521"/>
            </a:avLst>
          </a:prstGeom>
          <a:solidFill>
            <a:srgbClr val="303132"/>
          </a:solidFill>
        </p:spPr>
      </p:sp>
      <p:sp>
        <p:nvSpPr>
          <p:cNvPr id="7" name="Text 5"/>
          <p:cNvSpPr/>
          <p:nvPr/>
        </p:nvSpPr>
        <p:spPr>
          <a:xfrm>
            <a:off x="5493782" y="4030980"/>
            <a:ext cx="3642717" cy="70127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Проверка защитных механизмов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93782" y="4880253"/>
            <a:ext cx="3642717" cy="7403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Выявление уязвимостей в защите.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30132" y="3784163"/>
            <a:ext cx="4136350" cy="2433876"/>
          </a:xfrm>
          <a:prstGeom prst="roundRect">
            <a:avLst>
              <a:gd name="adj" fmla="val 1521"/>
            </a:avLst>
          </a:prstGeom>
          <a:solidFill>
            <a:srgbClr val="303132"/>
          </a:solidFill>
        </p:spPr>
      </p:sp>
      <p:sp>
        <p:nvSpPr>
          <p:cNvPr id="10" name="Text 8"/>
          <p:cNvSpPr/>
          <p:nvPr/>
        </p:nvSpPr>
        <p:spPr>
          <a:xfrm>
            <a:off x="9876949" y="4030980"/>
            <a:ext cx="3642717" cy="105191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Изучение криптографических алгоритмов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6949" y="5230892"/>
            <a:ext cx="3642717" cy="7403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Оценка надёжности шифрования.</a:t>
            </a:r>
            <a:endParaRPr lang="en-US" sz="19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5850" y="1362710"/>
            <a:ext cx="2520315" cy="2520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612583"/>
            <a:ext cx="9543217" cy="7012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Правовые и этические аспекты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63798" y="2961680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</p:spPr>
      </p:sp>
      <p:sp>
        <p:nvSpPr>
          <p:cNvPr id="4" name="Text 2"/>
          <p:cNvSpPr/>
          <p:nvPr/>
        </p:nvSpPr>
        <p:spPr>
          <a:xfrm>
            <a:off x="1077158" y="3096379"/>
            <a:ext cx="128588" cy="3365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665923" y="2961680"/>
            <a:ext cx="4726305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Соблюдение законодательства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665923" y="3460313"/>
            <a:ext cx="12100679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Необходимость разрешения правообладателя.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863798" y="435494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</p:spPr>
      </p:sp>
      <p:sp>
        <p:nvSpPr>
          <p:cNvPr id="8" name="Text 6"/>
          <p:cNvSpPr/>
          <p:nvPr/>
        </p:nvSpPr>
        <p:spPr>
          <a:xfrm>
            <a:off x="1043821" y="4489648"/>
            <a:ext cx="195263" cy="3365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1665923" y="4354949"/>
            <a:ext cx="4456271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Обеспечение совместимости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665923" y="4853583"/>
            <a:ext cx="12100679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Адаптация старых систем к новым стандартам.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863798" y="5748218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</p:spPr>
      </p:sp>
      <p:sp>
        <p:nvSpPr>
          <p:cNvPr id="12" name="Text 10"/>
          <p:cNvSpPr/>
          <p:nvPr/>
        </p:nvSpPr>
        <p:spPr>
          <a:xfrm>
            <a:off x="1043464" y="5882918"/>
            <a:ext cx="195858" cy="3365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665923" y="5748218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Этические нормы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665923" y="6246852"/>
            <a:ext cx="12100679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Использование знаний для улучшения безопасности.</a:t>
            </a:r>
            <a:endParaRPr lang="en-US" sz="19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2995" y="2557145"/>
            <a:ext cx="4954905" cy="3945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259324"/>
            <a:ext cx="9374386" cy="7012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Будущее обратной разработки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4361498"/>
            <a:ext cx="3699748" cy="70127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Искусственный интеллект</a:t>
            </a:r>
            <a:endParaRPr lang="en-US" sz="2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699165" y="4209098"/>
            <a:ext cx="117872" cy="46267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1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9943267" y="3227665"/>
            <a:ext cx="3167301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Машинное обучение</a:t>
            </a:r>
            <a:endParaRPr lang="en-US" sz="22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239363" y="3268266"/>
            <a:ext cx="178951" cy="46267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2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9943267" y="5495330"/>
            <a:ext cx="3823335" cy="70127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Интеграция в разработку</a:t>
            </a:r>
            <a:endParaRPr lang="en-US" sz="22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768471" y="5965150"/>
            <a:ext cx="179546" cy="46267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E2E6E9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3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252180"/>
            <a:ext cx="5609749" cy="7012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Заключение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2323624"/>
            <a:ext cx="12902803" cy="11104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Обратная разработка – мощный инструмент для повышения надёжности и безопасности программ. Важно помнить о законности и этичности. Изучение методов способствует развитию технологий и созданию безопасного цифрового пространства.</a:t>
            </a:r>
            <a:endParaRPr lang="en-US" sz="19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04155" y="3626485"/>
            <a:ext cx="7463790" cy="3458210"/>
            <a:chOff x="9613" y="6079"/>
            <a:chExt cx="11754" cy="5446"/>
          </a:xfrm>
        </p:grpSpPr>
        <p:pic>
          <p:nvPicPr>
            <p:cNvPr id="6" name="Picture 5" descr="Adobe Express - file(1)"/>
            <p:cNvPicPr>
              <a:picLocks noChangeAspect="1"/>
            </p:cNvPicPr>
            <p:nvPr/>
          </p:nvPicPr>
          <p:blipFill>
            <a:blip r:embed="rId1"/>
            <a:srcRect r="67847"/>
            <a:stretch>
              <a:fillRect/>
            </a:stretch>
          </p:blipFill>
          <p:spPr>
            <a:xfrm rot="16500000">
              <a:off x="10025" y="6602"/>
              <a:ext cx="4488" cy="5313"/>
            </a:xfrm>
            <a:prstGeom prst="rect">
              <a:avLst/>
            </a:prstGeom>
          </p:spPr>
        </p:pic>
        <p:pic>
          <p:nvPicPr>
            <p:cNvPr id="7" name="Picture 6" descr="Adobe Express - file(1)"/>
            <p:cNvPicPr>
              <a:picLocks noChangeAspect="1"/>
            </p:cNvPicPr>
            <p:nvPr/>
          </p:nvPicPr>
          <p:blipFill>
            <a:blip r:embed="rId1"/>
            <a:srcRect l="67537" t="-1205" r="-6561" b="1205"/>
            <a:stretch>
              <a:fillRect/>
            </a:stretch>
          </p:blipFill>
          <p:spPr>
            <a:xfrm rot="16620000">
              <a:off x="15988" y="6146"/>
              <a:ext cx="5447" cy="53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1720</Words>
  <Application>WPS Presentation</Application>
  <PresentationFormat>On-screen Show (16:9)</PresentationFormat>
  <Paragraphs>114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Montserrat SemiBold</vt:lpstr>
      <vt:lpstr>Source Sans Pro</vt:lpstr>
      <vt:lpstr>Source Sans Pro</vt:lpstr>
      <vt:lpstr>Source Sans Pro</vt:lpstr>
      <vt:lpstr>Calibri</vt:lpstr>
      <vt:lpstr>Trebuchet MS</vt:lpstr>
      <vt:lpstr>Microsoft YaHei</vt:lpstr>
      <vt:lpstr>Droid Sans Fallback</vt:lpstr>
      <vt:lpstr>Arial Unicode MS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almond</cp:lastModifiedBy>
  <cp:revision>9</cp:revision>
  <dcterms:created xsi:type="dcterms:W3CDTF">2025-03-03T10:37:01Z</dcterms:created>
  <dcterms:modified xsi:type="dcterms:W3CDTF">2025-03-03T10:37:01Z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1033-11.1.0.11719</vt:lpwstr>
  </property>
</Properties>
</file>