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av" ContentType="audio/wav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86"/>
  </p:notesMasterIdLst>
  <p:handoutMasterIdLst>
    <p:handoutMasterId r:id="rId87"/>
  </p:handoutMasterIdLst>
  <p:sldIdLst>
    <p:sldId id="256" r:id="rId2"/>
    <p:sldId id="381" r:id="rId3"/>
    <p:sldId id="382" r:id="rId4"/>
    <p:sldId id="383" r:id="rId5"/>
    <p:sldId id="384" r:id="rId6"/>
    <p:sldId id="289" r:id="rId7"/>
    <p:sldId id="355" r:id="rId8"/>
    <p:sldId id="296" r:id="rId9"/>
    <p:sldId id="290" r:id="rId10"/>
    <p:sldId id="291" r:id="rId11"/>
    <p:sldId id="292" r:id="rId12"/>
    <p:sldId id="257" r:id="rId13"/>
    <p:sldId id="314" r:id="rId14"/>
    <p:sldId id="297" r:id="rId15"/>
    <p:sldId id="259" r:id="rId16"/>
    <p:sldId id="293" r:id="rId17"/>
    <p:sldId id="294" r:id="rId18"/>
    <p:sldId id="295" r:id="rId19"/>
    <p:sldId id="298" r:id="rId20"/>
    <p:sldId id="299" r:id="rId21"/>
    <p:sldId id="357" r:id="rId22"/>
    <p:sldId id="266" r:id="rId23"/>
    <p:sldId id="342" r:id="rId24"/>
    <p:sldId id="275" r:id="rId25"/>
    <p:sldId id="358" r:id="rId26"/>
    <p:sldId id="267" r:id="rId27"/>
    <p:sldId id="282" r:id="rId28"/>
    <p:sldId id="301" r:id="rId29"/>
    <p:sldId id="359" r:id="rId30"/>
    <p:sldId id="360" r:id="rId31"/>
    <p:sldId id="361" r:id="rId32"/>
    <p:sldId id="362" r:id="rId33"/>
    <p:sldId id="351" r:id="rId34"/>
    <p:sldId id="352" r:id="rId35"/>
    <p:sldId id="353" r:id="rId36"/>
    <p:sldId id="300" r:id="rId37"/>
    <p:sldId id="276" r:id="rId38"/>
    <p:sldId id="277" r:id="rId39"/>
    <p:sldId id="278" r:id="rId40"/>
    <p:sldId id="279" r:id="rId41"/>
    <p:sldId id="283" r:id="rId42"/>
    <p:sldId id="284" r:id="rId43"/>
    <p:sldId id="285" r:id="rId44"/>
    <p:sldId id="258" r:id="rId45"/>
    <p:sldId id="363" r:id="rId46"/>
    <p:sldId id="364" r:id="rId47"/>
    <p:sldId id="365" r:id="rId48"/>
    <p:sldId id="385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66" r:id="rId62"/>
    <p:sldId id="367" r:id="rId63"/>
    <p:sldId id="368" r:id="rId64"/>
    <p:sldId id="369" r:id="rId65"/>
    <p:sldId id="324" r:id="rId66"/>
    <p:sldId id="260" r:id="rId67"/>
    <p:sldId id="316" r:id="rId68"/>
    <p:sldId id="317" r:id="rId69"/>
    <p:sldId id="370" r:id="rId70"/>
    <p:sldId id="371" r:id="rId71"/>
    <p:sldId id="373" r:id="rId72"/>
    <p:sldId id="374" r:id="rId73"/>
    <p:sldId id="375" r:id="rId74"/>
    <p:sldId id="377" r:id="rId75"/>
    <p:sldId id="378" r:id="rId76"/>
    <p:sldId id="379" r:id="rId77"/>
    <p:sldId id="328" r:id="rId78"/>
    <p:sldId id="329" r:id="rId79"/>
    <p:sldId id="330" r:id="rId80"/>
    <p:sldId id="331" r:id="rId81"/>
    <p:sldId id="332" r:id="rId82"/>
    <p:sldId id="376" r:id="rId83"/>
    <p:sldId id="334" r:id="rId84"/>
    <p:sldId id="335" r:id="rId85"/>
  </p:sldIdLst>
  <p:sldSz cx="9144000" cy="6858000" type="screen4x3"/>
  <p:notesSz cx="6669088" cy="992822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itchFamily="34" charset="0"/>
        <a:ea typeface="굴림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itchFamily="34" charset="0"/>
        <a:ea typeface="굴림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itchFamily="34" charset="0"/>
        <a:ea typeface="굴림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itchFamily="34" charset="0"/>
        <a:ea typeface="굴림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itchFamily="34" charset="0"/>
        <a:ea typeface="굴림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entury Gothic" pitchFamily="34" charset="0"/>
        <a:ea typeface="굴림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entury Gothic" pitchFamily="34" charset="0"/>
        <a:ea typeface="굴림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entury Gothic" pitchFamily="34" charset="0"/>
        <a:ea typeface="굴림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entury Gothic" pitchFamily="34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1" autoAdjust="0"/>
    <p:restoredTop sz="72899" autoAdjust="0"/>
  </p:normalViewPr>
  <p:slideViewPr>
    <p:cSldViewPr>
      <p:cViewPr varScale="1">
        <p:scale>
          <a:sx n="71" d="100"/>
          <a:sy n="71" d="100"/>
        </p:scale>
        <p:origin x="19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handoutMaster" Target="handoutMasters/handoutMaster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defTabSz="942975" latinLnBrk="0">
              <a:defRPr kumimoji="0" sz="1200" baseline="-25000">
                <a:latin typeface="Times New Roman" charset="0"/>
              </a:defRPr>
            </a:lvl1pPr>
          </a:lstStyle>
          <a:p>
            <a:pPr>
              <a:defRPr/>
            </a:pPr>
            <a:r>
              <a:rPr lang="ko-KR" altLang="en-US"/>
              <a:t>CAP 4800/CAP 5805: Computer Simulation Concepts</a:t>
            </a: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algn="r" defTabSz="942975" latinLnBrk="0">
              <a:defRPr kumimoji="0" sz="1200" baseline="-25000">
                <a:latin typeface="Times New Roman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defTabSz="942975" latinLnBrk="0">
              <a:defRPr kumimoji="0" sz="1200" baseline="-25000">
                <a:latin typeface="Times New Roman" charset="0"/>
              </a:defRPr>
            </a:lvl1pPr>
          </a:lstStyle>
          <a:p>
            <a:pPr>
              <a:defRPr/>
            </a:pPr>
            <a:r>
              <a:rPr lang="ko-KR" altLang="en-US"/>
              <a:t>Unviersity of Florida</a:t>
            </a:r>
            <a:endParaRPr lang="en-US" altLang="ko-K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algn="r" defTabSz="942975" latinLnBrk="0">
              <a:defRPr kumimoji="0" sz="1200" baseline="-25000">
                <a:latin typeface="Times New Roman" charset="0"/>
              </a:defRPr>
            </a:lvl1pPr>
          </a:lstStyle>
          <a:p>
            <a:pPr>
              <a:defRPr/>
            </a:pPr>
            <a:fld id="{79F46B4B-7DD2-4EDF-AB69-D99BABFB5B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64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ko-KR" altLang="en-US"/>
              <a:t>CAP 4800/CAP 5805: Computer Simulation Concepts</a:t>
            </a:r>
            <a:endParaRPr lang="en-US" altLang="ko-KR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ko-KR" altLang="en-US"/>
              <a:t>Unviersity of Florida</a:t>
            </a:r>
            <a:endParaRPr lang="en-US" altLang="ko-KR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charset="0"/>
              </a:defRPr>
            </a:lvl1pPr>
          </a:lstStyle>
          <a:p>
            <a:pPr>
              <a:defRPr/>
            </a:pPr>
            <a:fld id="{0D4AB89E-D14A-47B0-9E9E-0216357C38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46829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Times New Roman" charset="0"/>
              </a:rPr>
              <a:t>CAP 4800/CAP 5805: Computer Simulation Concepts</a:t>
            </a:r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Times New Roman" charset="0"/>
              </a:rPr>
              <a:t>Unviersity of Florida</a:t>
            </a:r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B9F09899-6F88-4045-918E-CA7C9CB0043E}" type="slidenum">
              <a:rPr kumimoji="0" lang="ko-KR" altLang="en-US" smtClean="0">
                <a:latin typeface="Times New Roman" charset="0"/>
              </a:rPr>
              <a:pPr eaLnBrk="1" hangingPunct="1"/>
              <a:t>1</a:t>
            </a:fld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26451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CAP 4800/CAP 5805: Computer Simulation Concepts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Unviersity of Florida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B89E-D14A-47B0-9E9E-0216357C3884}" type="slidenum">
              <a:rPr lang="ko-KR" altLang="en-US" smtClean="0"/>
              <a:pPr>
                <a:defRPr/>
              </a:pPr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9788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2164" name="页眉占位符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Times New Roman" charset="0"/>
              </a:rPr>
              <a:t>CAP 4800/CAP 5805: Computer Simulation Concepts</a:t>
            </a:r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92165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Times New Roman" charset="0"/>
              </a:rPr>
              <a:t>Unviersity of Florida</a:t>
            </a:r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92166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9411B13B-99EA-4E7E-8B87-5F06A6627D7A}" type="slidenum">
              <a:rPr kumimoji="0" lang="ko-KR" altLang="en-US" smtClean="0">
                <a:latin typeface="Times New Roman" charset="0"/>
              </a:rPr>
              <a:pPr eaLnBrk="1" hangingPunct="1"/>
              <a:t>83</a:t>
            </a:fld>
            <a:endParaRPr kumimoji="0" lang="en-US" altLang="ko-KR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8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1+8+24+32+16=81</a:t>
            </a:r>
          </a:p>
          <a:p>
            <a:r>
              <a:rPr lang="en-US" altLang="zh-CN" dirty="0" smtClean="0"/>
              <a:t>8+8×6+24×4+32×2+4+16+16=252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CAP 4800/CAP 5805: Computer Simulation Concepts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Unviersity of Florida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B89E-D14A-47B0-9E9E-0216357C3884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346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E9334650-0656-49A1-B5B5-3957373CCCFB}" type="slidenum">
              <a:rPr kumimoji="0" lang="en-GB" altLang="zh-CN" smtClean="0">
                <a:latin typeface="Times New Roman" charset="0"/>
              </a:rPr>
              <a:pPr eaLnBrk="1" hangingPunct="1"/>
              <a:t>6</a:t>
            </a:fld>
            <a:endParaRPr kumimoji="0" lang="en-GB" altLang="zh-CN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zh-CN" smtClean="0"/>
              <a:t>- theoreticians can think about automata</a:t>
            </a:r>
          </a:p>
          <a:p>
            <a:r>
              <a:rPr lang="en-GB" altLang="zh-CN" smtClean="0"/>
              <a:t>- engineers can (sort of) build them</a:t>
            </a:r>
          </a:p>
          <a:p>
            <a:r>
              <a:rPr lang="en-GB" altLang="zh-CN" smtClean="0"/>
              <a:t>- but ask a physicist whether they are a realistic model..</a:t>
            </a:r>
          </a:p>
        </p:txBody>
      </p:sp>
    </p:spTree>
    <p:extLst>
      <p:ext uri="{BB962C8B-B14F-4D97-AF65-F5344CB8AC3E}">
        <p14:creationId xmlns:p14="http://schemas.microsoft.com/office/powerpoint/2010/main" val="1478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Times New Roman" charset="0"/>
              </a:rPr>
              <a:t>CAP 4800/CAP 5805: Computer Simulation Concepts</a:t>
            </a:r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Times New Roman" charset="0"/>
              </a:rPr>
              <a:t>Unviersity of Florida</a:t>
            </a:r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8AB2DD89-1E58-4CA2-ABC3-8F3013FBF3A1}" type="slidenum">
              <a:rPr kumimoji="0" lang="ko-KR" altLang="en-US" smtClean="0">
                <a:latin typeface="Times New Roman" charset="0"/>
              </a:rPr>
              <a:pPr eaLnBrk="1" hangingPunct="1"/>
              <a:t>15</a:t>
            </a:fld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1756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CAP 4800/CAP 5805: Computer Simulation Concepts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Unviersity of Florida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B89E-D14A-47B0-9E9E-0216357C3884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273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左边消耗的右边补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左边新增的右边出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画图展示系统被破坏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transition</a:t>
            </a:r>
            <a:r>
              <a:rPr lang="zh-CN" altLang="en-US" baseline="0" dirty="0" smtClean="0"/>
              <a:t>被永远</a:t>
            </a:r>
            <a:r>
              <a:rPr lang="en-US" altLang="zh-CN" baseline="0" dirty="0" smtClean="0"/>
              <a:t>disable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CAP 4800/CAP 5805: Computer Simulation Concepts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Unviersity of Florida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B89E-D14A-47B0-9E9E-0216357C3884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59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Times New Roman" charset="0"/>
              </a:rPr>
              <a:t>CAP 4800/CAP 5805: Computer Simulation Concepts</a:t>
            </a:r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Times New Roman" charset="0"/>
              </a:rPr>
              <a:t>Unviersity of Florida</a:t>
            </a:r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5DF72098-C8F2-4AFA-8E27-C2AD0900E21B}" type="slidenum">
              <a:rPr kumimoji="0" lang="ko-KR" altLang="en-US" smtClean="0">
                <a:latin typeface="Times New Roman" charset="0"/>
              </a:rPr>
              <a:pPr eaLnBrk="1" hangingPunct="1"/>
              <a:t>41</a:t>
            </a:fld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4112" cy="3722687"/>
          </a:xfrm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8813"/>
          </a:xfrm>
          <a:noFill/>
        </p:spPr>
        <p:txBody>
          <a:bodyPr/>
          <a:lstStyle/>
          <a:p>
            <a:pPr eaLnBrk="1" hangingPunct="1"/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33111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Times New Roman" charset="0"/>
              </a:rPr>
              <a:t>CAP 4800/CAP 5805: Computer Simulation Concepts</a:t>
            </a:r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Times New Roman" charset="0"/>
              </a:rPr>
              <a:t>Unviersity of Florida</a:t>
            </a:r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218BC93A-1667-4764-9011-B2E524A2469C}" type="slidenum">
              <a:rPr kumimoji="0" lang="ko-KR" altLang="en-US" smtClean="0">
                <a:latin typeface="Times New Roman" charset="0"/>
              </a:rPr>
              <a:pPr eaLnBrk="1" hangingPunct="1"/>
              <a:t>43</a:t>
            </a:fld>
            <a:endParaRPr kumimoji="0" lang="en-US" altLang="ko-KR" smtClean="0">
              <a:latin typeface="Times New Roman" charset="0"/>
            </a:endParaRPr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4112" cy="3722687"/>
          </a:xfrm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8813"/>
          </a:xfrm>
          <a:noFill/>
        </p:spPr>
        <p:txBody>
          <a:bodyPr/>
          <a:lstStyle/>
          <a:p>
            <a:pPr eaLnBrk="1" hangingPunct="1"/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382343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1+8+24+32+16=81</a:t>
            </a:r>
          </a:p>
          <a:p>
            <a:r>
              <a:rPr lang="en-US" altLang="zh-CN" dirty="0" smtClean="0"/>
              <a:t>8+8×6+24×4+32×2+4+16+16=252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CAP 4800/CAP 5805: Computer Simulation Concepts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Unviersity of Florida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B89E-D14A-47B0-9E9E-0216357C3884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02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D49D49-342B-4837-BBB3-B3C5FDF8F0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916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BFF5-9868-4DF5-AAA4-CAE156591D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902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7F459-12B0-413E-A96A-732C677C5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86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60E91-0A60-4FBB-AD37-20EE6D7AE0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54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BD3B-F5B9-4645-B305-81A758929EB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3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198E4-0CC5-4626-AABE-A58F681F92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904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40E6D-199C-4730-BE5E-72BB8F6110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994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F96F7-4134-4073-BE4B-D01522B25C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6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DC9C7-7EE0-4237-8B13-4C2409356F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00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38781-334D-46BA-9A80-6A38227C2D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4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E196D-B545-4D4E-B9B6-74A72074A4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5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A5B760F-2019-489E-9836-087AEAB5414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0.png"/><Relationship Id="rId3" Type="http://schemas.openxmlformats.org/officeDocument/2006/relationships/image" Target="../media/image32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rmatik.uni-hamburg.de/TGI/PetriNets/" TargetMode="External"/><Relationship Id="rId3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smtClean="0">
                <a:latin typeface="Century Gothic" pitchFamily="34" charset="0"/>
              </a:rPr>
              <a:t>Lei Bu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2062163"/>
            <a:ext cx="6019800" cy="1719262"/>
          </a:xfrm>
        </p:spPr>
        <p:txBody>
          <a:bodyPr/>
          <a:lstStyle/>
          <a:p>
            <a:r>
              <a:rPr lang="en-US" altLang="ko-KR" smtClean="0">
                <a:latin typeface="Century Gothic" pitchFamily="34" charset="0"/>
              </a:rPr>
              <a:t>Petri Nets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78A6C-9768-4016-8FB9-D079B08786BD}" type="slidenum">
              <a:rPr lang="ko-KR" altLang="en-US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838200"/>
          </a:xfrm>
        </p:spPr>
        <p:txBody>
          <a:bodyPr/>
          <a:lstStyle/>
          <a:p>
            <a:r>
              <a:rPr lang="en-US" altLang="zh-CN" smtClean="0">
                <a:latin typeface="Times New Roman" charset="0"/>
                <a:cs typeface="Times New Roman" charset="0"/>
              </a:rPr>
              <a:t>Informal 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2588" y="1414463"/>
            <a:ext cx="8380412" cy="4368800"/>
          </a:xfrm>
        </p:spPr>
        <p:txBody>
          <a:bodyPr/>
          <a:lstStyle/>
          <a:p>
            <a:r>
              <a:rPr lang="en-US" altLang="zh-CN" smtClean="0">
                <a:latin typeface="Times New Roman" charset="0"/>
                <a:cs typeface="Times New Roman" charset="0"/>
              </a:rPr>
              <a:t>The graphical presentation of a Petri net is a bipartite graph</a:t>
            </a:r>
          </a:p>
          <a:p>
            <a:r>
              <a:rPr lang="en-US" altLang="zh-CN" smtClean="0">
                <a:latin typeface="Times New Roman" charset="0"/>
                <a:cs typeface="Times New Roman" charset="0"/>
              </a:rPr>
              <a:t>There are two kinds of nodes</a:t>
            </a:r>
          </a:p>
          <a:p>
            <a:pPr lvl="1"/>
            <a:r>
              <a:rPr lang="en-US" altLang="zh-CN" smtClean="0">
                <a:latin typeface="Times New Roman" charset="0"/>
                <a:cs typeface="Times New Roman" charset="0"/>
              </a:rPr>
              <a:t>Places: usually model resources or partial state of the system</a:t>
            </a:r>
          </a:p>
          <a:p>
            <a:pPr lvl="1"/>
            <a:r>
              <a:rPr lang="en-US" altLang="zh-CN" smtClean="0">
                <a:latin typeface="Times New Roman" charset="0"/>
                <a:cs typeface="Times New Roman" charset="0"/>
              </a:rPr>
              <a:t>Transitions: model state transition and synchronization</a:t>
            </a:r>
          </a:p>
          <a:p>
            <a:r>
              <a:rPr lang="en-US" altLang="zh-CN" smtClean="0">
                <a:latin typeface="Times New Roman" charset="0"/>
                <a:cs typeface="Times New Roman" charset="0"/>
              </a:rPr>
              <a:t>Arcs are directed and always connect nodes of different types</a:t>
            </a:r>
          </a:p>
          <a:p>
            <a:r>
              <a:rPr lang="en-US" altLang="zh-CN" smtClean="0">
                <a:latin typeface="Times New Roman" charset="0"/>
                <a:cs typeface="Times New Roman" charset="0"/>
              </a:rPr>
              <a:t>Tokens are resources in the places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</a:p>
        </p:txBody>
      </p:sp>
      <p:sp>
        <p:nvSpPr>
          <p:cNvPr id="10243" name="Text Box 23"/>
          <p:cNvSpPr txBox="1">
            <a:spLocks noChangeArrowheads="1"/>
          </p:cNvSpPr>
          <p:nvPr/>
        </p:nvSpPr>
        <p:spPr bwMode="auto">
          <a:xfrm>
            <a:off x="4106863" y="1779588"/>
            <a:ext cx="463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p2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133600" y="3421063"/>
            <a:ext cx="695325" cy="719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984625" y="2338388"/>
            <a:ext cx="6953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6650038" y="3538538"/>
            <a:ext cx="6953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984625" y="4619625"/>
            <a:ext cx="6953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5608638" y="2697163"/>
            <a:ext cx="0" cy="9636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>
            <a:off x="3408363" y="3298825"/>
            <a:ext cx="0" cy="960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2828925" y="3660775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>
            <a:off x="2828925" y="3900488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 flipH="1">
            <a:off x="3408363" y="2936875"/>
            <a:ext cx="693737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Line 14"/>
          <p:cNvSpPr>
            <a:spLocks noChangeShapeType="1"/>
          </p:cNvSpPr>
          <p:nvPr/>
        </p:nvSpPr>
        <p:spPr bwMode="auto">
          <a:xfrm flipV="1">
            <a:off x="4679950" y="4502150"/>
            <a:ext cx="92868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 flipV="1">
            <a:off x="5608638" y="4017963"/>
            <a:ext cx="104140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>
            <a:off x="5608638" y="3181350"/>
            <a:ext cx="1041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>
            <a:off x="3408363" y="3900488"/>
            <a:ext cx="693737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 flipH="1" flipV="1">
            <a:off x="4679950" y="2697163"/>
            <a:ext cx="9286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8" name="Oval 19"/>
          <p:cNvSpPr>
            <a:spLocks noChangeArrowheads="1"/>
          </p:cNvSpPr>
          <p:nvPr/>
        </p:nvSpPr>
        <p:spPr bwMode="auto">
          <a:xfrm>
            <a:off x="2363788" y="3660775"/>
            <a:ext cx="233362" cy="239713"/>
          </a:xfrm>
          <a:prstGeom prst="ellipse">
            <a:avLst/>
          </a:prstGeom>
          <a:solidFill>
            <a:srgbClr val="1C1C1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Oval 20"/>
          <p:cNvSpPr>
            <a:spLocks noChangeArrowheads="1"/>
          </p:cNvSpPr>
          <p:nvPr/>
        </p:nvSpPr>
        <p:spPr bwMode="auto">
          <a:xfrm>
            <a:off x="4219575" y="4860925"/>
            <a:ext cx="230188" cy="239713"/>
          </a:xfrm>
          <a:prstGeom prst="ellipse">
            <a:avLst/>
          </a:prstGeom>
          <a:solidFill>
            <a:srgbClr val="1C1C1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Text Box 21"/>
          <p:cNvSpPr txBox="1">
            <a:spLocks noChangeArrowheads="1"/>
          </p:cNvSpPr>
          <p:nvPr/>
        </p:nvSpPr>
        <p:spPr bwMode="auto">
          <a:xfrm>
            <a:off x="3254375" y="2784475"/>
            <a:ext cx="401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t1</a:t>
            </a:r>
          </a:p>
        </p:txBody>
      </p:sp>
      <p:sp>
        <p:nvSpPr>
          <p:cNvPr id="10261" name="Text Box 22"/>
          <p:cNvSpPr txBox="1">
            <a:spLocks noChangeArrowheads="1"/>
          </p:cNvSpPr>
          <p:nvPr/>
        </p:nvSpPr>
        <p:spPr bwMode="auto">
          <a:xfrm>
            <a:off x="2278063" y="2894013"/>
            <a:ext cx="463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p1</a:t>
            </a:r>
          </a:p>
        </p:txBody>
      </p:sp>
      <p:sp>
        <p:nvSpPr>
          <p:cNvPr id="10262" name="Text Box 24"/>
          <p:cNvSpPr txBox="1">
            <a:spLocks noChangeArrowheads="1"/>
          </p:cNvSpPr>
          <p:nvPr/>
        </p:nvSpPr>
        <p:spPr bwMode="auto">
          <a:xfrm>
            <a:off x="5448300" y="2254250"/>
            <a:ext cx="401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t2</a:t>
            </a:r>
          </a:p>
        </p:txBody>
      </p:sp>
      <p:sp>
        <p:nvSpPr>
          <p:cNvPr id="10263" name="Text Box 25"/>
          <p:cNvSpPr txBox="1">
            <a:spLocks noChangeArrowheads="1"/>
          </p:cNvSpPr>
          <p:nvPr/>
        </p:nvSpPr>
        <p:spPr bwMode="auto">
          <a:xfrm>
            <a:off x="6757988" y="3076575"/>
            <a:ext cx="463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p4</a:t>
            </a:r>
          </a:p>
        </p:txBody>
      </p:sp>
      <p:sp>
        <p:nvSpPr>
          <p:cNvPr id="10264" name="Text Box 26"/>
          <p:cNvSpPr txBox="1">
            <a:spLocks noChangeArrowheads="1"/>
          </p:cNvSpPr>
          <p:nvPr/>
        </p:nvSpPr>
        <p:spPr bwMode="auto">
          <a:xfrm>
            <a:off x="5448300" y="4933950"/>
            <a:ext cx="401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t3</a:t>
            </a:r>
          </a:p>
        </p:txBody>
      </p:sp>
      <p:sp>
        <p:nvSpPr>
          <p:cNvPr id="10265" name="Text Box 27"/>
          <p:cNvSpPr txBox="1">
            <a:spLocks noChangeArrowheads="1"/>
          </p:cNvSpPr>
          <p:nvPr/>
        </p:nvSpPr>
        <p:spPr bwMode="auto">
          <a:xfrm>
            <a:off x="4106863" y="5343525"/>
            <a:ext cx="463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p3</a:t>
            </a:r>
          </a:p>
        </p:txBody>
      </p:sp>
      <p:sp>
        <p:nvSpPr>
          <p:cNvPr id="10266" name="Line 31"/>
          <p:cNvSpPr>
            <a:spLocks noChangeShapeType="1"/>
          </p:cNvSpPr>
          <p:nvPr/>
        </p:nvSpPr>
        <p:spPr bwMode="auto">
          <a:xfrm>
            <a:off x="5638800" y="4038600"/>
            <a:ext cx="0" cy="9636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Definition of Petri Net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 dirty="0" smtClean="0">
                <a:latin typeface="Times New Roman" charset="0"/>
                <a:cs typeface="Times New Roman" charset="0"/>
              </a:rPr>
              <a:t>C = ( P, T, I, O)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Times New Roman" charset="0"/>
                <a:cs typeface="Times New Roman" charset="0"/>
              </a:rPr>
              <a:t>Places</a:t>
            </a:r>
            <a:br>
              <a:rPr lang="en-US" altLang="ko-KR" sz="2000" dirty="0" smtClean="0">
                <a:latin typeface="Times New Roman" charset="0"/>
                <a:cs typeface="Times New Roman" charset="0"/>
              </a:rPr>
            </a:br>
            <a:r>
              <a:rPr lang="en-US" altLang="ko-KR" sz="2000" dirty="0" smtClean="0">
                <a:latin typeface="Times New Roman" charset="0"/>
                <a:cs typeface="Times New Roman" charset="0"/>
              </a:rPr>
              <a:t>P = { p</a:t>
            </a:r>
            <a:r>
              <a:rPr lang="en-US" altLang="ko-KR" sz="2000" baseline="-25000" dirty="0" smtClean="0">
                <a:latin typeface="Times New Roman" charset="0"/>
                <a:cs typeface="Times New Roman" charset="0"/>
              </a:rPr>
              <a:t>1</a:t>
            </a:r>
            <a:r>
              <a:rPr lang="en-US" altLang="ko-KR" sz="2000" dirty="0" smtClean="0">
                <a:latin typeface="Times New Roman" charset="0"/>
                <a:cs typeface="Times New Roman" charset="0"/>
              </a:rPr>
              <a:t>, p</a:t>
            </a:r>
            <a:r>
              <a:rPr lang="en-US" altLang="ko-KR" sz="2000" baseline="-25000" dirty="0" smtClean="0">
                <a:latin typeface="Times New Roman" charset="0"/>
                <a:cs typeface="Times New Roman" charset="0"/>
              </a:rPr>
              <a:t>2</a:t>
            </a:r>
            <a:r>
              <a:rPr lang="en-US" altLang="ko-KR" sz="2000" dirty="0" smtClean="0">
                <a:latin typeface="Times New Roman" charset="0"/>
                <a:cs typeface="Times New Roman" charset="0"/>
              </a:rPr>
              <a:t>, p</a:t>
            </a:r>
            <a:r>
              <a:rPr lang="en-US" altLang="ko-KR" sz="2000" baseline="-25000" dirty="0" smtClean="0">
                <a:latin typeface="Times New Roman" charset="0"/>
                <a:cs typeface="Times New Roman" charset="0"/>
              </a:rPr>
              <a:t>3</a:t>
            </a:r>
            <a:r>
              <a:rPr lang="en-US" altLang="ko-KR" sz="2000" dirty="0" smtClean="0">
                <a:latin typeface="Times New Roman" charset="0"/>
                <a:cs typeface="Times New Roman" charset="0"/>
              </a:rPr>
              <a:t>, …, </a:t>
            </a:r>
            <a:r>
              <a:rPr lang="en-US" altLang="ko-KR" sz="2000" dirty="0" err="1" smtClean="0">
                <a:latin typeface="Times New Roman" charset="0"/>
                <a:cs typeface="Times New Roman" charset="0"/>
              </a:rPr>
              <a:t>p</a:t>
            </a:r>
            <a:r>
              <a:rPr lang="en-US" altLang="ko-KR" sz="2000" baseline="-25000" dirty="0" err="1" smtClean="0">
                <a:latin typeface="Times New Roman" charset="0"/>
                <a:cs typeface="Times New Roman" charset="0"/>
              </a:rPr>
              <a:t>n</a:t>
            </a:r>
            <a:r>
              <a:rPr lang="en-US" altLang="ko-KR" sz="2000" dirty="0" smtClean="0">
                <a:latin typeface="Times New Roman" charset="0"/>
                <a:cs typeface="Times New Roman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Times New Roman" charset="0"/>
                <a:cs typeface="Times New Roman" charset="0"/>
              </a:rPr>
              <a:t>Transitions</a:t>
            </a:r>
            <a:br>
              <a:rPr lang="en-US" altLang="ko-KR" sz="2000" dirty="0" smtClean="0">
                <a:latin typeface="Times New Roman" charset="0"/>
                <a:cs typeface="Times New Roman" charset="0"/>
              </a:rPr>
            </a:br>
            <a:r>
              <a:rPr lang="en-US" altLang="ko-KR" sz="2000" dirty="0" smtClean="0">
                <a:latin typeface="Times New Roman" charset="0"/>
                <a:cs typeface="Times New Roman" charset="0"/>
              </a:rPr>
              <a:t>T = { t</a:t>
            </a:r>
            <a:r>
              <a:rPr lang="en-US" altLang="ko-KR" sz="2000" baseline="-25000" dirty="0" smtClean="0">
                <a:latin typeface="Times New Roman" charset="0"/>
                <a:cs typeface="Times New Roman" charset="0"/>
              </a:rPr>
              <a:t>1</a:t>
            </a:r>
            <a:r>
              <a:rPr lang="en-US" altLang="ko-KR" sz="2000" dirty="0" smtClean="0">
                <a:latin typeface="Times New Roman" charset="0"/>
                <a:cs typeface="Times New Roman" charset="0"/>
              </a:rPr>
              <a:t>, t</a:t>
            </a:r>
            <a:r>
              <a:rPr lang="en-US" altLang="ko-KR" sz="2000" baseline="-25000" dirty="0" smtClean="0">
                <a:latin typeface="Times New Roman" charset="0"/>
                <a:cs typeface="Times New Roman" charset="0"/>
              </a:rPr>
              <a:t>2</a:t>
            </a:r>
            <a:r>
              <a:rPr lang="en-US" altLang="ko-KR" sz="2000" dirty="0" smtClean="0">
                <a:latin typeface="Times New Roman" charset="0"/>
                <a:cs typeface="Times New Roman" charset="0"/>
              </a:rPr>
              <a:t>, t</a:t>
            </a:r>
            <a:r>
              <a:rPr lang="en-US" altLang="ko-KR" sz="2000" baseline="-25000" dirty="0" smtClean="0">
                <a:latin typeface="Times New Roman" charset="0"/>
                <a:cs typeface="Times New Roman" charset="0"/>
              </a:rPr>
              <a:t>3</a:t>
            </a:r>
            <a:r>
              <a:rPr lang="en-US" altLang="ko-KR" sz="2000" dirty="0" smtClean="0">
                <a:latin typeface="Times New Roman" charset="0"/>
                <a:cs typeface="Times New Roman" charset="0"/>
              </a:rPr>
              <a:t>, …, </a:t>
            </a:r>
            <a:r>
              <a:rPr lang="en-US" altLang="ko-KR" sz="2000" dirty="0" err="1" smtClean="0">
                <a:latin typeface="Times New Roman" charset="0"/>
                <a:cs typeface="Times New Roman" charset="0"/>
              </a:rPr>
              <a:t>t</a:t>
            </a:r>
            <a:r>
              <a:rPr lang="en-US" altLang="ko-KR" sz="2000" baseline="-25000" dirty="0" err="1" smtClean="0">
                <a:latin typeface="Times New Roman" charset="0"/>
                <a:cs typeface="Times New Roman" charset="0"/>
              </a:rPr>
              <a:t>n</a:t>
            </a:r>
            <a:r>
              <a:rPr lang="en-US" altLang="ko-KR" sz="2000" dirty="0" smtClean="0">
                <a:latin typeface="Times New Roman" charset="0"/>
                <a:cs typeface="Times New Roman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Times New Roman" charset="0"/>
                <a:cs typeface="Times New Roman" charset="0"/>
              </a:rPr>
              <a:t>Input </a:t>
            </a:r>
            <a:br>
              <a:rPr lang="en-US" altLang="ko-KR" sz="2000" dirty="0" smtClean="0">
                <a:latin typeface="Times New Roman" charset="0"/>
                <a:cs typeface="Times New Roman" charset="0"/>
              </a:rPr>
            </a:br>
            <a:r>
              <a:rPr lang="en-US" altLang="ko-KR" sz="2000" dirty="0" smtClean="0">
                <a:latin typeface="Times New Roman" charset="0"/>
                <a:cs typeface="Times New Roman" charset="0"/>
              </a:rPr>
              <a:t>I : T </a:t>
            </a:r>
            <a:r>
              <a:rPr lang="en-US" altLang="ko-KR" sz="2000" dirty="0" smtClean="0">
                <a:latin typeface="Times New Roman" charset="0"/>
                <a:cs typeface="Times New Roman" charset="0"/>
                <a:sym typeface="Wingdings" pitchFamily="2" charset="2"/>
              </a:rPr>
              <a:t> </a:t>
            </a:r>
            <a:r>
              <a:rPr lang="en-US" altLang="ko-KR" sz="2000" dirty="0" err="1" smtClean="0">
                <a:latin typeface="Times New Roman" charset="0"/>
                <a:cs typeface="Times New Roman" charset="0"/>
                <a:sym typeface="Wingdings" pitchFamily="2" charset="2"/>
              </a:rPr>
              <a:t>P</a:t>
            </a:r>
            <a:r>
              <a:rPr lang="en-US" altLang="ko-KR" sz="2000" baseline="30000" dirty="0" err="1" smtClean="0">
                <a:latin typeface="Times New Roman" charset="0"/>
                <a:cs typeface="Times New Roman" charset="0"/>
                <a:sym typeface="Wingdings" pitchFamily="2" charset="2"/>
              </a:rPr>
              <a:t>r</a:t>
            </a:r>
            <a:r>
              <a:rPr lang="en-US" altLang="ko-KR" sz="2000" dirty="0" smtClean="0">
                <a:latin typeface="Times New Roman" charset="0"/>
                <a:cs typeface="Times New Roman" charset="0"/>
                <a:sym typeface="Wingdings" pitchFamily="2" charset="2"/>
              </a:rPr>
              <a:t> (r = number of places)       •t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Times New Roman" charset="0"/>
                <a:cs typeface="Times New Roman" charset="0"/>
                <a:sym typeface="Wingdings" pitchFamily="2" charset="2"/>
              </a:rPr>
              <a:t>Output</a:t>
            </a:r>
            <a:br>
              <a:rPr lang="en-US" altLang="ko-KR" sz="2000" dirty="0" smtClean="0">
                <a:latin typeface="Times New Roman" charset="0"/>
                <a:cs typeface="Times New Roman" charset="0"/>
                <a:sym typeface="Wingdings" pitchFamily="2" charset="2"/>
              </a:rPr>
            </a:br>
            <a:r>
              <a:rPr lang="en-US" altLang="ko-KR" sz="2000" dirty="0" smtClean="0">
                <a:latin typeface="Times New Roman" charset="0"/>
                <a:cs typeface="Times New Roman" charset="0"/>
              </a:rPr>
              <a:t>O : T </a:t>
            </a:r>
            <a:r>
              <a:rPr lang="en-US" altLang="ko-KR" sz="2000" dirty="0" smtClean="0">
                <a:latin typeface="Times New Roman" charset="0"/>
                <a:cs typeface="Times New Roman" charset="0"/>
                <a:sym typeface="Wingdings" pitchFamily="2" charset="2"/>
              </a:rPr>
              <a:t> </a:t>
            </a:r>
            <a:r>
              <a:rPr lang="en-US" altLang="ko-KR" sz="2000" dirty="0" err="1" smtClean="0">
                <a:latin typeface="Times New Roman" charset="0"/>
                <a:cs typeface="Times New Roman" charset="0"/>
                <a:sym typeface="Wingdings" pitchFamily="2" charset="2"/>
              </a:rPr>
              <a:t>P</a:t>
            </a:r>
            <a:r>
              <a:rPr lang="en-US" altLang="ko-KR" sz="2000" baseline="30000" dirty="0" err="1" smtClean="0">
                <a:latin typeface="Times New Roman" charset="0"/>
                <a:cs typeface="Times New Roman" charset="0"/>
                <a:sym typeface="Wingdings" pitchFamily="2" charset="2"/>
              </a:rPr>
              <a:t>q</a:t>
            </a:r>
            <a:r>
              <a:rPr lang="en-US" altLang="ko-KR" sz="2000" dirty="0" smtClean="0">
                <a:latin typeface="Times New Roman" charset="0"/>
                <a:cs typeface="Times New Roman" charset="0"/>
                <a:sym typeface="Wingdings" pitchFamily="2" charset="2"/>
              </a:rPr>
              <a:t> (q = number of places)   t •</a:t>
            </a:r>
            <a:br>
              <a:rPr lang="en-US" altLang="ko-KR" sz="2000" dirty="0" smtClean="0">
                <a:latin typeface="Times New Roman" charset="0"/>
                <a:cs typeface="Times New Roman" charset="0"/>
                <a:sym typeface="Wingdings" pitchFamily="2" charset="2"/>
              </a:rPr>
            </a:br>
            <a:r>
              <a:rPr lang="en-US" altLang="ko-KR" sz="2000" dirty="0" smtClean="0">
                <a:latin typeface="Times New Roman" charset="0"/>
                <a:cs typeface="Times New Roman" charset="0"/>
                <a:sym typeface="Wingdings" pitchFamily="2" charset="2"/>
              </a:rPr>
              <a:t/>
            </a:r>
            <a:br>
              <a:rPr lang="en-US" altLang="ko-KR" sz="2000" dirty="0" smtClean="0">
                <a:latin typeface="Times New Roman" charset="0"/>
                <a:cs typeface="Times New Roman" charset="0"/>
                <a:sym typeface="Wingdings" pitchFamily="2" charset="2"/>
              </a:rPr>
            </a:br>
            <a:endParaRPr lang="en-US" altLang="ko-KR" sz="2000" dirty="0" smtClean="0">
              <a:latin typeface="Times New Roman" charset="0"/>
              <a:cs typeface="Times New Roman" charset="0"/>
              <a:sym typeface="Wingdings" pitchFamily="2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2110B-8FC0-4097-9BE4-4DBCBC5F4B28}" type="slidenum">
              <a:rPr lang="ko-KR" altLang="en-US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altLang="ko-KR" smtClean="0">
                <a:latin typeface="Times New Roman" charset="0"/>
                <a:cs typeface="Times New Roman" charset="0"/>
                <a:sym typeface="Wingdings" pitchFamily="2" charset="2"/>
              </a:rPr>
              <a:t>marking µ : assignment of tokens to the places of Petri net µ = µ</a:t>
            </a:r>
            <a:r>
              <a:rPr lang="en-US" altLang="ko-KR" baseline="-25000" smtClean="0">
                <a:latin typeface="Times New Roman" charset="0"/>
                <a:cs typeface="Times New Roman" charset="0"/>
                <a:sym typeface="Wingdings" pitchFamily="2" charset="2"/>
              </a:rPr>
              <a:t>1</a:t>
            </a:r>
            <a:r>
              <a:rPr lang="en-US" altLang="ko-KR" smtClean="0">
                <a:latin typeface="Times New Roman" charset="0"/>
                <a:cs typeface="Times New Roman" charset="0"/>
                <a:sym typeface="Wingdings" pitchFamily="2" charset="2"/>
              </a:rPr>
              <a:t>, µ</a:t>
            </a:r>
            <a:r>
              <a:rPr lang="en-US" altLang="ko-KR" baseline="-25000" smtClean="0">
                <a:latin typeface="Times New Roman" charset="0"/>
                <a:cs typeface="Times New Roman" charset="0"/>
                <a:sym typeface="Wingdings" pitchFamily="2" charset="2"/>
              </a:rPr>
              <a:t>2</a:t>
            </a:r>
            <a:r>
              <a:rPr lang="en-US" altLang="ko-KR" smtClean="0">
                <a:latin typeface="Times New Roman" charset="0"/>
                <a:cs typeface="Times New Roman" charset="0"/>
                <a:sym typeface="Wingdings" pitchFamily="2" charset="2"/>
              </a:rPr>
              <a:t>, µ</a:t>
            </a:r>
            <a:r>
              <a:rPr lang="en-US" altLang="ko-KR" baseline="-25000" smtClean="0">
                <a:latin typeface="Times New Roman" charset="0"/>
                <a:cs typeface="Times New Roman" charset="0"/>
                <a:sym typeface="Wingdings" pitchFamily="2" charset="2"/>
              </a:rPr>
              <a:t>3</a:t>
            </a:r>
            <a:r>
              <a:rPr lang="en-US" altLang="ko-KR" smtClean="0">
                <a:latin typeface="Times New Roman" charset="0"/>
                <a:cs typeface="Times New Roman" charset="0"/>
                <a:sym typeface="Wingdings" pitchFamily="2" charset="2"/>
              </a:rPr>
              <a:t>, … µ</a:t>
            </a:r>
            <a:r>
              <a:rPr lang="en-US" altLang="ko-KR" baseline="-25000" smtClean="0">
                <a:latin typeface="Times New Roman" charset="0"/>
                <a:cs typeface="Times New Roman" charset="0"/>
                <a:sym typeface="Wingdings" pitchFamily="2" charset="2"/>
              </a:rPr>
              <a:t>n </a:t>
            </a:r>
          </a:p>
          <a:p>
            <a:endParaRPr lang="zh-CN" alt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1B3D7888-DFF6-4645-8DA1-33272F8CDF41}" type="slidenum">
              <a:rPr kumimoji="0" lang="ko-KR" altLang="en-US">
                <a:latin typeface="Times New Roman" charset="0"/>
                <a:cs typeface="Times New Roman" charset="0"/>
              </a:rPr>
              <a:pPr eaLnBrk="1" hangingPunct="1"/>
              <a:t>13</a:t>
            </a:fld>
            <a:endParaRPr kumimoji="0" lang="en-US" altLang="ko-KR">
              <a:latin typeface="Times New Roman" charset="0"/>
              <a:cs typeface="Times New Roman" charset="0"/>
            </a:endParaRPr>
          </a:p>
        </p:txBody>
      </p:sp>
      <p:sp>
        <p:nvSpPr>
          <p:cNvPr id="12293" name="Text Box 23"/>
          <p:cNvSpPr txBox="1">
            <a:spLocks noChangeArrowheads="1"/>
          </p:cNvSpPr>
          <p:nvPr/>
        </p:nvSpPr>
        <p:spPr bwMode="auto">
          <a:xfrm>
            <a:off x="3268663" y="2819400"/>
            <a:ext cx="463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p2</a:t>
            </a:r>
          </a:p>
        </p:txBody>
      </p:sp>
      <p:sp>
        <p:nvSpPr>
          <p:cNvPr id="12294" name="Oval 4"/>
          <p:cNvSpPr>
            <a:spLocks noChangeArrowheads="1"/>
          </p:cNvSpPr>
          <p:nvPr/>
        </p:nvSpPr>
        <p:spPr bwMode="auto">
          <a:xfrm>
            <a:off x="1295400" y="4460875"/>
            <a:ext cx="695325" cy="71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Oval 5"/>
          <p:cNvSpPr>
            <a:spLocks noChangeArrowheads="1"/>
          </p:cNvSpPr>
          <p:nvPr/>
        </p:nvSpPr>
        <p:spPr bwMode="auto">
          <a:xfrm>
            <a:off x="3146425" y="3378200"/>
            <a:ext cx="6953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Oval 6"/>
          <p:cNvSpPr>
            <a:spLocks noChangeArrowheads="1"/>
          </p:cNvSpPr>
          <p:nvPr/>
        </p:nvSpPr>
        <p:spPr bwMode="auto">
          <a:xfrm>
            <a:off x="5811838" y="4578350"/>
            <a:ext cx="6953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3146425" y="5659438"/>
            <a:ext cx="6953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Line 8"/>
          <p:cNvSpPr>
            <a:spLocks noChangeShapeType="1"/>
          </p:cNvSpPr>
          <p:nvPr/>
        </p:nvSpPr>
        <p:spPr bwMode="auto">
          <a:xfrm>
            <a:off x="4770438" y="3736975"/>
            <a:ext cx="0" cy="9636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2570163" y="4338638"/>
            <a:ext cx="0" cy="960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1990725" y="4700588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990725" y="4940300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 flipH="1">
            <a:off x="2570163" y="3976688"/>
            <a:ext cx="693737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 flipV="1">
            <a:off x="3841750" y="5541963"/>
            <a:ext cx="92868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 flipV="1">
            <a:off x="4770438" y="5057775"/>
            <a:ext cx="10414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>
            <a:off x="4770438" y="4221163"/>
            <a:ext cx="1041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2570163" y="4940300"/>
            <a:ext cx="693737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 flipH="1" flipV="1">
            <a:off x="3841750" y="3736975"/>
            <a:ext cx="928688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Oval 19"/>
          <p:cNvSpPr>
            <a:spLocks noChangeArrowheads="1"/>
          </p:cNvSpPr>
          <p:nvPr/>
        </p:nvSpPr>
        <p:spPr bwMode="auto">
          <a:xfrm>
            <a:off x="1525588" y="4700588"/>
            <a:ext cx="233362" cy="239712"/>
          </a:xfrm>
          <a:prstGeom prst="ellipse">
            <a:avLst/>
          </a:prstGeom>
          <a:solidFill>
            <a:srgbClr val="1C1C1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Oval 20"/>
          <p:cNvSpPr>
            <a:spLocks noChangeArrowheads="1"/>
          </p:cNvSpPr>
          <p:nvPr/>
        </p:nvSpPr>
        <p:spPr bwMode="auto">
          <a:xfrm>
            <a:off x="3381375" y="5900738"/>
            <a:ext cx="230188" cy="239712"/>
          </a:xfrm>
          <a:prstGeom prst="ellipse">
            <a:avLst/>
          </a:prstGeom>
          <a:solidFill>
            <a:srgbClr val="1C1C1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2416175" y="3824288"/>
            <a:ext cx="4016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t1</a:t>
            </a:r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1439863" y="3933825"/>
            <a:ext cx="463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p1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4610100" y="3294063"/>
            <a:ext cx="4016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t2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5919788" y="4116388"/>
            <a:ext cx="463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p4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4610100" y="5973763"/>
            <a:ext cx="4016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t3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268663" y="6383338"/>
            <a:ext cx="463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  <a:ea typeface="宋体" charset="-122"/>
              </a:rPr>
              <a:t>p3</a:t>
            </a:r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800600" y="5078413"/>
            <a:ext cx="0" cy="9636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162925" cy="762000"/>
          </a:xfrm>
        </p:spPr>
        <p:txBody>
          <a:bodyPr/>
          <a:lstStyle/>
          <a:p>
            <a:r>
              <a:rPr lang="en-US" altLang="zh-CN" dirty="0" smtClean="0">
                <a:latin typeface="Times New Roman" charset="0"/>
                <a:cs typeface="Times New Roman" charset="0"/>
              </a:rPr>
              <a:t>Applications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smtClean="0">
                <a:latin typeface="Times New Roman" charset="0"/>
                <a:cs typeface="Times New Roman" charset="0"/>
              </a:rPr>
              <a:t>performance evaluation</a:t>
            </a:r>
          </a:p>
          <a:p>
            <a:r>
              <a:rPr lang="en-US" altLang="zh-CN" sz="2000" b="1" smtClean="0">
                <a:latin typeface="Times New Roman" charset="0"/>
                <a:cs typeface="Times New Roman" charset="0"/>
              </a:rPr>
              <a:t>communication protocols</a:t>
            </a:r>
          </a:p>
          <a:p>
            <a:r>
              <a:rPr lang="en-US" altLang="zh-CN" sz="2000" smtClean="0">
                <a:latin typeface="Times New Roman" charset="0"/>
                <a:cs typeface="Times New Roman" charset="0"/>
              </a:rPr>
              <a:t>distributed-software systems</a:t>
            </a:r>
          </a:p>
          <a:p>
            <a:r>
              <a:rPr lang="en-US" altLang="zh-CN" sz="2000" smtClean="0">
                <a:latin typeface="Times New Roman" charset="0"/>
                <a:cs typeface="Times New Roman" charset="0"/>
              </a:rPr>
              <a:t>distributed-database systems</a:t>
            </a:r>
          </a:p>
          <a:p>
            <a:r>
              <a:rPr lang="en-US" altLang="zh-CN" sz="2000" smtClean="0">
                <a:latin typeface="Times New Roman" charset="0"/>
                <a:cs typeface="Times New Roman" charset="0"/>
              </a:rPr>
              <a:t>concurrent and parallel programs</a:t>
            </a:r>
          </a:p>
          <a:p>
            <a:r>
              <a:rPr lang="en-US" altLang="zh-CN" sz="2000" smtClean="0">
                <a:latin typeface="Times New Roman" charset="0"/>
                <a:cs typeface="Times New Roman" charset="0"/>
              </a:rPr>
              <a:t>industrial control systems</a:t>
            </a:r>
          </a:p>
          <a:p>
            <a:r>
              <a:rPr lang="en-US" altLang="zh-CN" sz="2000" smtClean="0">
                <a:latin typeface="Times New Roman" charset="0"/>
                <a:cs typeface="Times New Roman" charset="0"/>
              </a:rPr>
              <a:t>discrete-events systems</a:t>
            </a:r>
          </a:p>
          <a:p>
            <a:r>
              <a:rPr lang="en-US" altLang="zh-CN" sz="2000" smtClean="0">
                <a:latin typeface="Times New Roman" charset="0"/>
                <a:cs typeface="Times New Roman" charset="0"/>
              </a:rPr>
              <a:t>multiprocessor memory systems</a:t>
            </a:r>
          </a:p>
          <a:p>
            <a:r>
              <a:rPr lang="en-US" altLang="zh-CN" sz="2000" smtClean="0">
                <a:latin typeface="Times New Roman" charset="0"/>
                <a:cs typeface="Times New Roman" charset="0"/>
              </a:rPr>
              <a:t>dataflow-computing systems</a:t>
            </a:r>
          </a:p>
          <a:p>
            <a:r>
              <a:rPr lang="en-US" altLang="zh-CN" sz="2000" smtClean="0">
                <a:latin typeface="Times New Roman" charset="0"/>
                <a:cs typeface="Times New Roman" charset="0"/>
              </a:rPr>
              <a:t>fault-tolerant systems</a:t>
            </a:r>
          </a:p>
          <a:p>
            <a:r>
              <a:rPr lang="en-US" altLang="zh-CN" sz="2000" smtClean="0">
                <a:latin typeface="Times New Roman" charset="0"/>
                <a:cs typeface="Times New Roman" charset="0"/>
              </a:rPr>
              <a:t>etc, etc,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charset="0"/>
                <a:cs typeface="Times New Roman" charset="0"/>
              </a:rPr>
              <a:t>Basics of Petri Nets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latin typeface="Times New Roman" charset="0"/>
                <a:cs typeface="Times New Roman" charset="0"/>
              </a:rPr>
              <a:t>Petri net consist two types of nodes: </a:t>
            </a:r>
            <a:r>
              <a:rPr lang="en-US" altLang="ko-KR" i="1" dirty="0" smtClean="0">
                <a:latin typeface="Times New Roman" charset="0"/>
                <a:cs typeface="Times New Roman" charset="0"/>
              </a:rPr>
              <a:t>places</a:t>
            </a:r>
            <a:r>
              <a:rPr lang="en-US" altLang="ko-KR" dirty="0" smtClean="0">
                <a:latin typeface="Times New Roman" charset="0"/>
                <a:cs typeface="Times New Roman" charset="0"/>
              </a:rPr>
              <a:t> and </a:t>
            </a:r>
            <a:r>
              <a:rPr lang="en-US" altLang="ko-KR" i="1" dirty="0" smtClean="0">
                <a:latin typeface="Times New Roman" charset="0"/>
                <a:cs typeface="Times New Roman" charset="0"/>
              </a:rPr>
              <a:t>transitions</a:t>
            </a:r>
            <a:r>
              <a:rPr lang="en-US" altLang="ko-KR" dirty="0" smtClean="0">
                <a:latin typeface="Times New Roman" charset="0"/>
                <a:cs typeface="Times New Roman" charset="0"/>
              </a:rPr>
              <a:t>. And arc exists only from a place to a transition or from a transition to a place.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latin typeface="Times New Roman" charset="0"/>
                <a:cs typeface="Times New Roman" charset="0"/>
              </a:rPr>
              <a:t>A place may have zero or more </a:t>
            </a:r>
            <a:r>
              <a:rPr lang="en-US" altLang="ko-KR" i="1" dirty="0" smtClean="0">
                <a:latin typeface="Times New Roman" charset="0"/>
                <a:cs typeface="Times New Roman" charset="0"/>
              </a:rPr>
              <a:t>tokens</a:t>
            </a:r>
            <a:r>
              <a:rPr lang="en-US" altLang="ko-KR" dirty="0" smtClean="0">
                <a:latin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latin typeface="Times New Roman" charset="0"/>
                <a:cs typeface="Times New Roman" charset="0"/>
              </a:rPr>
              <a:t>Graphically, places, transitions, arcs, and tokens are represented respectively by: circles, bars, arrows, and dots.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latin typeface="Times New Roman" charset="0"/>
                <a:cs typeface="Times New Roman" charset="0"/>
              </a:rPr>
              <a:t>Below is an example Petri net with two places and one transaction. </a:t>
            </a:r>
          </a:p>
          <a:p>
            <a:pPr>
              <a:lnSpc>
                <a:spcPct val="90000"/>
              </a:lnSpc>
            </a:pPr>
            <a:endParaRPr lang="en-US" altLang="ko-KR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1433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3D0195DB-7775-48CC-BC96-28ACE9987B45}" type="slidenum">
              <a:rPr kumimoji="0" lang="ko-KR" altLang="en-US">
                <a:latin typeface="Times New Roman" charset="0"/>
                <a:cs typeface="Times New Roman" charset="0"/>
              </a:rPr>
              <a:pPr eaLnBrk="1" hangingPunct="1"/>
              <a:t>15</a:t>
            </a:fld>
            <a:endParaRPr kumimoji="0" lang="en-US" altLang="ko-KR">
              <a:latin typeface="Times New Roman" charset="0"/>
              <a:cs typeface="Times New Roman" charset="0"/>
            </a:endParaRPr>
          </a:p>
        </p:txBody>
      </p:sp>
      <p:sp>
        <p:nvSpPr>
          <p:cNvPr id="14340" name="Oval 10"/>
          <p:cNvSpPr>
            <a:spLocks noChangeArrowheads="1"/>
          </p:cNvSpPr>
          <p:nvPr/>
        </p:nvSpPr>
        <p:spPr bwMode="auto">
          <a:xfrm>
            <a:off x="3657600" y="56388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en-US" sz="2400" baseline="-25000">
              <a:latin typeface="Times New Roman" charset="0"/>
              <a:cs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  <a:cs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  <a:cs typeface="Times New Roman" charset="0"/>
            </a:endParaRPr>
          </a:p>
          <a:p>
            <a:pPr algn="ctr" latinLnBrk="0"/>
            <a:r>
              <a:rPr kumimoji="0" lang="ko-KR" altLang="en-US" sz="2400" baseline="-25000">
                <a:latin typeface="Times New Roman" charset="0"/>
                <a:cs typeface="Times New Roman" charset="0"/>
              </a:rPr>
              <a:t>                     </a:t>
            </a:r>
            <a:r>
              <a:rPr kumimoji="0" lang="en-US" altLang="ko-KR" sz="2400">
                <a:latin typeface="Times New Roman" charset="0"/>
                <a:cs typeface="Times New Roman" charset="0"/>
              </a:rPr>
              <a:t>p</a:t>
            </a:r>
            <a:r>
              <a:rPr kumimoji="0" lang="en-US" altLang="ko-KR" sz="2400" baseline="-25000">
                <a:latin typeface="Times New Roman" charset="0"/>
                <a:cs typeface="Times New Roman" charset="0"/>
              </a:rPr>
              <a:t>2 </a:t>
            </a:r>
          </a:p>
        </p:txBody>
      </p:sp>
      <p:sp>
        <p:nvSpPr>
          <p:cNvPr id="14341" name="Oval 11"/>
          <p:cNvSpPr>
            <a:spLocks noChangeArrowheads="1"/>
          </p:cNvSpPr>
          <p:nvPr/>
        </p:nvSpPr>
        <p:spPr bwMode="auto">
          <a:xfrm>
            <a:off x="1981200" y="56388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2400" baseline="-25000">
                <a:latin typeface="Times New Roman" charset="0"/>
                <a:cs typeface="Times New Roman" charset="0"/>
              </a:rPr>
              <a:t/>
            </a:r>
            <a:br>
              <a:rPr kumimoji="0" lang="ko-KR" altLang="en-US" sz="2400" baseline="-25000">
                <a:latin typeface="Times New Roman" charset="0"/>
                <a:cs typeface="Times New Roman" charset="0"/>
              </a:rPr>
            </a:br>
            <a:r>
              <a:rPr kumimoji="0" lang="ko-KR" altLang="en-US" sz="2400" baseline="-25000">
                <a:latin typeface="Times New Roman" charset="0"/>
                <a:cs typeface="Times New Roman" charset="0"/>
              </a:rPr>
              <a:t/>
            </a:r>
            <a:br>
              <a:rPr kumimoji="0" lang="ko-KR" altLang="en-US" sz="2400" baseline="-25000">
                <a:latin typeface="Times New Roman" charset="0"/>
                <a:cs typeface="Times New Roman" charset="0"/>
              </a:rPr>
            </a:br>
            <a:r>
              <a:rPr kumimoji="0" lang="ko-KR" altLang="en-US" sz="2400" baseline="-25000">
                <a:latin typeface="Times New Roman" charset="0"/>
                <a:cs typeface="Times New Roman" charset="0"/>
              </a:rPr>
              <a:t/>
            </a:r>
            <a:br>
              <a:rPr kumimoji="0" lang="ko-KR" altLang="en-US" sz="2400" baseline="-25000">
                <a:latin typeface="Times New Roman" charset="0"/>
                <a:cs typeface="Times New Roman" charset="0"/>
              </a:rPr>
            </a:br>
            <a:r>
              <a:rPr kumimoji="0" lang="ko-KR" altLang="en-US" sz="2400" baseline="-25000">
                <a:latin typeface="Times New Roman" charset="0"/>
                <a:cs typeface="Times New Roman" charset="0"/>
              </a:rPr>
              <a:t> 	</a:t>
            </a:r>
            <a:r>
              <a:rPr kumimoji="0" lang="en-US" altLang="ko-KR" sz="2400">
                <a:latin typeface="Times New Roman" charset="0"/>
                <a:cs typeface="Times New Roman" charset="0"/>
              </a:rPr>
              <a:t>p</a:t>
            </a:r>
            <a:r>
              <a:rPr kumimoji="0" lang="en-US" altLang="ko-KR" sz="2400" baseline="-25000"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3124200" y="5638800"/>
            <a:ext cx="152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en-US" sz="2400" baseline="-25000">
              <a:latin typeface="Times New Roman" charset="0"/>
              <a:cs typeface="Times New Roman" charset="0"/>
            </a:endParaRPr>
          </a:p>
          <a:p>
            <a:pPr algn="ctr" latinLnBrk="0"/>
            <a:r>
              <a:rPr kumimoji="0" lang="ko-KR" altLang="en-US" sz="2400" baseline="-25000">
                <a:latin typeface="Times New Roman" charset="0"/>
                <a:cs typeface="Times New Roman" charset="0"/>
              </a:rPr>
              <a:t>   </a:t>
            </a:r>
          </a:p>
          <a:p>
            <a:pPr algn="ctr" latinLnBrk="0"/>
            <a:endParaRPr kumimoji="0" lang="ko-KR" altLang="en-US" sz="2400" baseline="-25000">
              <a:latin typeface="Times New Roman" charset="0"/>
              <a:cs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  <a:cs typeface="Times New Roman" charset="0"/>
            </a:endParaRPr>
          </a:p>
          <a:p>
            <a:pPr algn="ctr" latinLnBrk="0"/>
            <a:r>
              <a:rPr kumimoji="0" lang="ko-KR" altLang="en-US" sz="2400">
                <a:latin typeface="Times New Roman" charset="0"/>
                <a:cs typeface="Times New Roman" charset="0"/>
              </a:rPr>
              <a:t>      </a:t>
            </a:r>
            <a:r>
              <a:rPr kumimoji="0" lang="en-US" altLang="ko-KR" sz="2400">
                <a:latin typeface="Times New Roman" charset="0"/>
                <a:cs typeface="Times New Roman" charset="0"/>
              </a:rPr>
              <a:t>t</a:t>
            </a:r>
            <a:r>
              <a:rPr kumimoji="0" lang="en-US" altLang="ko-KR" sz="2400" baseline="-25000">
                <a:latin typeface="Times New Roman" charset="0"/>
                <a:cs typeface="Times New Roman" charset="0"/>
              </a:rPr>
              <a:t>1</a:t>
            </a:r>
          </a:p>
          <a:p>
            <a:pPr algn="ctr" latinLnBrk="0"/>
            <a:r>
              <a:rPr kumimoji="0" lang="en-US" altLang="ko-KR" sz="2400" baseline="-25000">
                <a:latin typeface="Times New Roman" charset="0"/>
                <a:cs typeface="Times New Roman" charset="0"/>
              </a:rPr>
              <a:t>   </a:t>
            </a:r>
          </a:p>
        </p:txBody>
      </p:sp>
      <p:sp>
        <p:nvSpPr>
          <p:cNvPr id="14343" name="Line 13"/>
          <p:cNvSpPr>
            <a:spLocks noChangeShapeType="1"/>
          </p:cNvSpPr>
          <p:nvPr/>
        </p:nvSpPr>
        <p:spPr bwMode="auto">
          <a:xfrm>
            <a:off x="27432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32766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Oval 15"/>
          <p:cNvSpPr>
            <a:spLocks noChangeArrowheads="1"/>
          </p:cNvSpPr>
          <p:nvPr/>
        </p:nvSpPr>
        <p:spPr bwMode="auto">
          <a:xfrm>
            <a:off x="2209800" y="58674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charset="0"/>
                <a:cs typeface="Times New Roman" charset="0"/>
              </a:rPr>
              <a:t>State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2588" y="1414463"/>
            <a:ext cx="8380412" cy="25749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The state of the system is modeled by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marking the places with tokens</a:t>
            </a:r>
          </a:p>
          <a:p>
            <a:pPr>
              <a:defRPr/>
            </a:pPr>
            <a:r>
              <a:rPr lang="en-US" altLang="zh-CN" dirty="0" smtClean="0"/>
              <a:t>A place can be marked with a finite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number (possibly zero) of tokens</a:t>
            </a:r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886200" y="4316413"/>
            <a:ext cx="1087438" cy="1127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charset="0"/>
              <a:cs typeface="Times New Roman" charset="0"/>
            </a:endParaRP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4086225" y="4621213"/>
            <a:ext cx="252413" cy="261937"/>
          </a:xfrm>
          <a:prstGeom prst="ellipse">
            <a:avLst/>
          </a:prstGeom>
          <a:solidFill>
            <a:srgbClr val="1C1C1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charset="0"/>
              <a:cs typeface="Times New Roman" charset="0"/>
            </a:endParaRPr>
          </a:p>
        </p:txBody>
      </p:sp>
      <p:sp>
        <p:nvSpPr>
          <p:cNvPr id="15366" name="Oval 8"/>
          <p:cNvSpPr>
            <a:spLocks noChangeArrowheads="1"/>
          </p:cNvSpPr>
          <p:nvPr/>
        </p:nvSpPr>
        <p:spPr bwMode="auto">
          <a:xfrm>
            <a:off x="4519613" y="4621213"/>
            <a:ext cx="252412" cy="261937"/>
          </a:xfrm>
          <a:prstGeom prst="ellipse">
            <a:avLst/>
          </a:prstGeom>
          <a:solidFill>
            <a:srgbClr val="1C1C1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charset="0"/>
              <a:cs typeface="Times New Roman" charset="0"/>
            </a:endParaRPr>
          </a:p>
        </p:txBody>
      </p:sp>
      <p:sp>
        <p:nvSpPr>
          <p:cNvPr id="15367" name="Oval 9"/>
          <p:cNvSpPr>
            <a:spLocks noChangeArrowheads="1"/>
          </p:cNvSpPr>
          <p:nvPr/>
        </p:nvSpPr>
        <p:spPr bwMode="auto">
          <a:xfrm>
            <a:off x="4303713" y="4968875"/>
            <a:ext cx="252412" cy="261938"/>
          </a:xfrm>
          <a:prstGeom prst="ellipse">
            <a:avLst/>
          </a:prstGeom>
          <a:solidFill>
            <a:srgbClr val="1C1C1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charset="0"/>
              <a:cs typeface="Times New Roman" charset="0"/>
            </a:endParaRPr>
          </a:p>
        </p:txBody>
      </p:sp>
      <p:cxnSp>
        <p:nvCxnSpPr>
          <p:cNvPr id="15368" name="AutoShape 11"/>
          <p:cNvCxnSpPr>
            <a:cxnSpLocks noChangeShapeType="1"/>
            <a:stCxn id="15369" idx="1"/>
            <a:endCxn id="15364" idx="6"/>
          </p:cNvCxnSpPr>
          <p:nvPr/>
        </p:nvCxnSpPr>
        <p:spPr bwMode="auto">
          <a:xfrm flipH="1">
            <a:off x="4973638" y="4876800"/>
            <a:ext cx="1350962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6324600" y="4267200"/>
            <a:ext cx="76200" cy="12192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charset="0"/>
              <a:cs typeface="Times New Roman" charset="0"/>
            </a:endParaRPr>
          </a:p>
        </p:txBody>
      </p:sp>
      <p:cxnSp>
        <p:nvCxnSpPr>
          <p:cNvPr id="15370" name="AutoShape 13"/>
          <p:cNvCxnSpPr>
            <a:cxnSpLocks noChangeShapeType="1"/>
            <a:stCxn id="15364" idx="2"/>
            <a:endCxn id="15371" idx="3"/>
          </p:cNvCxnSpPr>
          <p:nvPr/>
        </p:nvCxnSpPr>
        <p:spPr bwMode="auto">
          <a:xfrm flipH="1">
            <a:off x="2584450" y="4879975"/>
            <a:ext cx="1301750" cy="31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2508250" y="4302125"/>
            <a:ext cx="76200" cy="12192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609600"/>
          </a:xfrm>
        </p:spPr>
        <p:txBody>
          <a:bodyPr/>
          <a:lstStyle/>
          <a:p>
            <a:r>
              <a:rPr lang="en-US" altLang="zh-CN" smtClean="0"/>
              <a:t>Fire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2588" y="1414463"/>
            <a:ext cx="8380412" cy="3910012"/>
          </a:xfrm>
        </p:spPr>
        <p:txBody>
          <a:bodyPr/>
          <a:lstStyle/>
          <a:p>
            <a:r>
              <a:rPr lang="en-US" altLang="zh-CN" smtClean="0">
                <a:latin typeface="Times New Roman" charset="0"/>
                <a:cs typeface="Times New Roman" charset="0"/>
              </a:rPr>
              <a:t>A transition t is called </a:t>
            </a:r>
            <a:r>
              <a:rPr lang="en-US" altLang="zh-CN" i="1" smtClean="0">
                <a:solidFill>
                  <a:srgbClr val="F61B16"/>
                </a:solidFill>
                <a:latin typeface="Times New Roman" charset="0"/>
                <a:cs typeface="Times New Roman" charset="0"/>
              </a:rPr>
              <a:t>enabled</a:t>
            </a:r>
            <a:r>
              <a:rPr lang="en-US" altLang="zh-CN" smtClean="0">
                <a:latin typeface="Times New Roman" charset="0"/>
                <a:cs typeface="Times New Roman" charset="0"/>
              </a:rPr>
              <a:t> in a certain marking, if:</a:t>
            </a:r>
          </a:p>
          <a:p>
            <a:pPr lvl="1"/>
            <a:r>
              <a:rPr lang="en-US" altLang="zh-CN" smtClean="0">
                <a:latin typeface="Times New Roman" charset="0"/>
                <a:cs typeface="Times New Roman" charset="0"/>
              </a:rPr>
              <a:t>For every arc from a place p to t, there exists a distinct token in the marking</a:t>
            </a:r>
          </a:p>
          <a:p>
            <a:r>
              <a:rPr lang="en-US" altLang="zh-CN" smtClean="0">
                <a:latin typeface="Times New Roman" charset="0"/>
                <a:cs typeface="Times New Roman" charset="0"/>
              </a:rPr>
              <a:t>An enabled transition can </a:t>
            </a:r>
            <a:r>
              <a:rPr lang="en-US" altLang="zh-CN" i="1" smtClean="0">
                <a:solidFill>
                  <a:srgbClr val="F61B16"/>
                </a:solidFill>
                <a:latin typeface="Times New Roman" charset="0"/>
                <a:cs typeface="Times New Roman" charset="0"/>
              </a:rPr>
              <a:t>fire</a:t>
            </a:r>
            <a:r>
              <a:rPr lang="en-US" altLang="zh-CN" smtClean="0">
                <a:latin typeface="Times New Roman" charset="0"/>
                <a:cs typeface="Times New Roman" charset="0"/>
              </a:rPr>
              <a:t> and result in a new marking</a:t>
            </a:r>
          </a:p>
          <a:p>
            <a:r>
              <a:rPr lang="en-US" altLang="zh-CN" smtClean="0">
                <a:latin typeface="Times New Roman" charset="0"/>
                <a:cs typeface="Times New Roman" charset="0"/>
              </a:rPr>
              <a:t>Firing of a transition </a:t>
            </a:r>
            <a:r>
              <a:rPr lang="en-US" altLang="zh-CN" i="1" smtClean="0">
                <a:latin typeface="Times New Roman" charset="0"/>
                <a:cs typeface="Times New Roman" charset="0"/>
              </a:rPr>
              <a:t>t</a:t>
            </a:r>
            <a:r>
              <a:rPr lang="en-US" altLang="zh-CN" smtClean="0">
                <a:latin typeface="Times New Roman" charset="0"/>
                <a:cs typeface="Times New Roman" charset="0"/>
              </a:rPr>
              <a:t> in a marking  is an atomic operation</a:t>
            </a:r>
          </a:p>
          <a:p>
            <a:endParaRPr lang="en-US" altLang="zh-CN" smtClean="0">
              <a:latin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entury Gothic" pitchFamily="34" charset="0"/>
                <a:cs typeface="Times New Roman" charset="0"/>
              </a:rPr>
              <a:t>state transition of form (1, 0) </a:t>
            </a:r>
            <a:r>
              <a:rPr lang="en-US" altLang="ko-KR" sz="2000" smtClean="0">
                <a:latin typeface="Century Gothic" pitchFamily="34" charset="0"/>
                <a:cs typeface="Times New Roman" charset="0"/>
                <a:sym typeface="Wingdings" pitchFamily="2" charset="2"/>
              </a:rPr>
              <a:t> (0, 1)</a:t>
            </a:r>
            <a:endParaRPr lang="en-US" altLang="ko-KR" sz="2000" smtClean="0">
              <a:latin typeface="Century Gothic" pitchFamily="34" charset="0"/>
              <a:cs typeface="Times New Roman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entury Gothic" pitchFamily="34" charset="0"/>
                <a:cs typeface="Times New Roman" charset="0"/>
              </a:rPr>
              <a:t>p</a:t>
            </a:r>
            <a:r>
              <a:rPr lang="en-US" altLang="ko-KR" sz="2000" baseline="-25000" smtClean="0">
                <a:latin typeface="Century Gothic" pitchFamily="34" charset="0"/>
                <a:cs typeface="Times New Roman" charset="0"/>
              </a:rPr>
              <a:t>1</a:t>
            </a:r>
            <a:r>
              <a:rPr lang="en-US" altLang="ko-KR" sz="2000" smtClean="0">
                <a:latin typeface="Century Gothic" pitchFamily="34" charset="0"/>
                <a:cs typeface="Times New Roman" charset="0"/>
              </a:rPr>
              <a:t> : input place      p</a:t>
            </a:r>
            <a:r>
              <a:rPr lang="en-US" altLang="ko-KR" sz="2000" baseline="-25000" smtClean="0">
                <a:latin typeface="Century Gothic" pitchFamily="34" charset="0"/>
                <a:cs typeface="Times New Roman" charset="0"/>
              </a:rPr>
              <a:t>2</a:t>
            </a:r>
            <a:r>
              <a:rPr lang="en-US" altLang="ko-KR" sz="2000" smtClean="0">
                <a:latin typeface="Century Gothic" pitchFamily="34" charset="0"/>
                <a:cs typeface="Times New Roman" charset="0"/>
              </a:rPr>
              <a:t>: output place</a:t>
            </a:r>
          </a:p>
          <a:p>
            <a:endParaRPr lang="en-US" altLang="zh-CN" smtClean="0">
              <a:latin typeface="Times New Roman" charset="0"/>
              <a:cs typeface="Times New Roman" charset="0"/>
            </a:endParaRP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7924800" y="49530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r>
              <a:rPr kumimoji="0" lang="ko-KR" altLang="en-US" sz="2400" baseline="-25000">
                <a:latin typeface="Times New Roman" charset="0"/>
              </a:rPr>
              <a:t>                     </a:t>
            </a:r>
            <a:r>
              <a:rPr kumimoji="0" lang="en-US" altLang="ko-KR" sz="2400">
                <a:latin typeface="Times New Roman" charset="0"/>
              </a:rPr>
              <a:t>p</a:t>
            </a:r>
            <a:r>
              <a:rPr kumimoji="0" lang="en-US" altLang="ko-KR" sz="2400" baseline="-25000">
                <a:latin typeface="Times New Roman" charset="0"/>
              </a:rPr>
              <a:t>2 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6248400" y="49530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2400" baseline="-25000">
                <a:latin typeface="Times New Roman" charset="0"/>
              </a:rPr>
              <a:t/>
            </a:r>
            <a:br>
              <a:rPr kumimoji="0" lang="ko-KR" altLang="en-US" sz="2400" baseline="-25000">
                <a:latin typeface="Times New Roman" charset="0"/>
              </a:rPr>
            </a:br>
            <a:r>
              <a:rPr kumimoji="0" lang="ko-KR" altLang="en-US" sz="2400" baseline="-25000">
                <a:latin typeface="Times New Roman" charset="0"/>
              </a:rPr>
              <a:t/>
            </a:r>
            <a:br>
              <a:rPr kumimoji="0" lang="ko-KR" altLang="en-US" sz="2400" baseline="-25000">
                <a:latin typeface="Times New Roman" charset="0"/>
              </a:rPr>
            </a:br>
            <a:r>
              <a:rPr kumimoji="0" lang="ko-KR" altLang="en-US" sz="2400" baseline="-25000">
                <a:latin typeface="Times New Roman" charset="0"/>
              </a:rPr>
              <a:t/>
            </a:r>
            <a:br>
              <a:rPr kumimoji="0" lang="ko-KR" altLang="en-US" sz="2400" baseline="-25000">
                <a:latin typeface="Times New Roman" charset="0"/>
              </a:rPr>
            </a:br>
            <a:r>
              <a:rPr kumimoji="0" lang="ko-KR" altLang="en-US" sz="2400" baseline="-25000">
                <a:latin typeface="Times New Roman" charset="0"/>
              </a:rPr>
              <a:t> 	</a:t>
            </a:r>
            <a:r>
              <a:rPr kumimoji="0" lang="en-US" altLang="ko-KR" sz="2400">
                <a:latin typeface="Times New Roman" charset="0"/>
              </a:rPr>
              <a:t>p</a:t>
            </a:r>
            <a:r>
              <a:rPr kumimoji="0" lang="en-US" altLang="ko-KR" sz="2400" baseline="-25000">
                <a:latin typeface="Times New Roman" charset="0"/>
              </a:rPr>
              <a:t>1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7391400" y="4953000"/>
            <a:ext cx="152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r>
              <a:rPr kumimoji="0" lang="ko-KR" altLang="en-US" sz="2400" baseline="-25000">
                <a:latin typeface="Times New Roman" charset="0"/>
              </a:rPr>
              <a:t>   </a:t>
            </a: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r>
              <a:rPr kumimoji="0" lang="ko-KR" altLang="en-US" sz="2400">
                <a:latin typeface="Times New Roman" charset="0"/>
              </a:rPr>
              <a:t>      </a:t>
            </a:r>
            <a:r>
              <a:rPr kumimoji="0" lang="en-US" altLang="ko-KR" sz="2400">
                <a:latin typeface="Times New Roman" charset="0"/>
              </a:rPr>
              <a:t>t</a:t>
            </a:r>
            <a:r>
              <a:rPr kumimoji="0" lang="en-US" altLang="ko-KR" sz="2400" baseline="-25000">
                <a:latin typeface="Times New Roman" charset="0"/>
              </a:rPr>
              <a:t>1</a:t>
            </a:r>
          </a:p>
          <a:p>
            <a:pPr algn="ctr" latinLnBrk="0"/>
            <a:r>
              <a:rPr kumimoji="0" lang="en-US" altLang="ko-KR" sz="2400" baseline="-25000">
                <a:latin typeface="Times New Roman" charset="0"/>
              </a:rPr>
              <a:t>   </a:t>
            </a: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7010400" y="533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7543800" y="533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477000" y="51816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79889E-6 L 0.18334 2.7988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Fire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2588" y="1414463"/>
            <a:ext cx="8380412" cy="2324100"/>
          </a:xfrm>
        </p:spPr>
        <p:txBody>
          <a:bodyPr/>
          <a:lstStyle/>
          <a:p>
            <a:pPr marL="609600" indent="-609600"/>
            <a:r>
              <a:rPr lang="en-US" altLang="zh-CN" smtClean="0">
                <a:latin typeface="Times New Roman" charset="0"/>
                <a:cs typeface="Times New Roman" charset="0"/>
              </a:rPr>
              <a:t>Firing a transition results in two things:</a:t>
            </a:r>
          </a:p>
          <a:p>
            <a:pPr marL="1012825" lvl="1" indent="-533400">
              <a:buFont typeface="Wingdings" pitchFamily="2" charset="2"/>
              <a:buAutoNum type="arabicPeriod"/>
            </a:pPr>
            <a:r>
              <a:rPr lang="en-US" altLang="zh-CN" smtClean="0">
                <a:latin typeface="Times New Roman" charset="0"/>
                <a:cs typeface="Times New Roman" charset="0"/>
              </a:rPr>
              <a:t>Subtracting one token from the marking of any place p for every arc connecting p to t</a:t>
            </a:r>
          </a:p>
          <a:p>
            <a:pPr marL="1012825" lvl="1" indent="-533400">
              <a:buFont typeface="Wingdings" pitchFamily="2" charset="2"/>
              <a:buAutoNum type="arabicPeriod"/>
            </a:pPr>
            <a:r>
              <a:rPr lang="en-US" altLang="zh-CN" smtClean="0">
                <a:latin typeface="Times New Roman" charset="0"/>
                <a:cs typeface="Times New Roman" charset="0"/>
              </a:rPr>
              <a:t>Adding one token to the marking of any place p for every arc connecting t to p</a:t>
            </a:r>
          </a:p>
        </p:txBody>
      </p:sp>
      <p:grpSp>
        <p:nvGrpSpPr>
          <p:cNvPr id="17412" name="Group 41"/>
          <p:cNvGrpSpPr>
            <a:grpSpLocks/>
          </p:cNvGrpSpPr>
          <p:nvPr/>
        </p:nvGrpSpPr>
        <p:grpSpPr bwMode="auto">
          <a:xfrm>
            <a:off x="5092700" y="3886200"/>
            <a:ext cx="3289300" cy="2432050"/>
            <a:chOff x="576" y="1301"/>
            <a:chExt cx="2558" cy="1891"/>
          </a:xfrm>
        </p:grpSpPr>
        <p:sp>
          <p:nvSpPr>
            <p:cNvPr id="17424" name="Oval 42"/>
            <p:cNvSpPr>
              <a:spLocks noChangeArrowheads="1"/>
            </p:cNvSpPr>
            <p:nvPr/>
          </p:nvSpPr>
          <p:spPr bwMode="auto">
            <a:xfrm>
              <a:off x="2696" y="1301"/>
              <a:ext cx="438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Oval 43"/>
            <p:cNvSpPr>
              <a:spLocks noChangeArrowheads="1"/>
            </p:cNvSpPr>
            <p:nvPr/>
          </p:nvSpPr>
          <p:spPr bwMode="auto">
            <a:xfrm>
              <a:off x="2696" y="2738"/>
              <a:ext cx="438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Oval 44"/>
            <p:cNvSpPr>
              <a:spLocks noChangeArrowheads="1"/>
            </p:cNvSpPr>
            <p:nvPr/>
          </p:nvSpPr>
          <p:spPr bwMode="auto">
            <a:xfrm>
              <a:off x="2844" y="2890"/>
              <a:ext cx="145" cy="151"/>
            </a:xfrm>
            <a:prstGeom prst="ellipse">
              <a:avLst/>
            </a:prstGeom>
            <a:solidFill>
              <a:srgbClr val="1C1C1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427" name="AutoShape 45"/>
            <p:cNvCxnSpPr>
              <a:cxnSpLocks noChangeShapeType="1"/>
              <a:stCxn id="17424" idx="3"/>
              <a:endCxn id="17428" idx="3"/>
            </p:cNvCxnSpPr>
            <p:nvPr/>
          </p:nvCxnSpPr>
          <p:spPr bwMode="auto">
            <a:xfrm flipH="1">
              <a:off x="1872" y="1689"/>
              <a:ext cx="888" cy="5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28" name="Rectangle 46"/>
            <p:cNvSpPr>
              <a:spLocks noChangeArrowheads="1"/>
            </p:cNvSpPr>
            <p:nvPr/>
          </p:nvSpPr>
          <p:spPr bwMode="auto">
            <a:xfrm>
              <a:off x="1728" y="1920"/>
              <a:ext cx="144" cy="720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429" name="AutoShape 47"/>
            <p:cNvCxnSpPr>
              <a:cxnSpLocks noChangeShapeType="1"/>
              <a:stCxn id="17425" idx="1"/>
              <a:endCxn id="17428" idx="3"/>
            </p:cNvCxnSpPr>
            <p:nvPr/>
          </p:nvCxnSpPr>
          <p:spPr bwMode="auto">
            <a:xfrm flipH="1" flipV="1">
              <a:off x="1872" y="2280"/>
              <a:ext cx="888" cy="5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0" name="AutoShape 48"/>
            <p:cNvCxnSpPr>
              <a:cxnSpLocks noChangeShapeType="1"/>
              <a:stCxn id="17428" idx="1"/>
              <a:endCxn id="17431" idx="6"/>
            </p:cNvCxnSpPr>
            <p:nvPr/>
          </p:nvCxnSpPr>
          <p:spPr bwMode="auto">
            <a:xfrm flipH="1">
              <a:off x="1014" y="2280"/>
              <a:ext cx="714" cy="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31" name="Oval 49"/>
            <p:cNvSpPr>
              <a:spLocks noChangeArrowheads="1"/>
            </p:cNvSpPr>
            <p:nvPr/>
          </p:nvSpPr>
          <p:spPr bwMode="auto">
            <a:xfrm>
              <a:off x="576" y="2064"/>
              <a:ext cx="438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Oval 50"/>
            <p:cNvSpPr>
              <a:spLocks noChangeArrowheads="1"/>
            </p:cNvSpPr>
            <p:nvPr/>
          </p:nvSpPr>
          <p:spPr bwMode="auto">
            <a:xfrm>
              <a:off x="2755" y="1459"/>
              <a:ext cx="145" cy="151"/>
            </a:xfrm>
            <a:prstGeom prst="ellipse">
              <a:avLst/>
            </a:prstGeom>
            <a:solidFill>
              <a:srgbClr val="1C1C1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Oval 51"/>
            <p:cNvSpPr>
              <a:spLocks noChangeArrowheads="1"/>
            </p:cNvSpPr>
            <p:nvPr/>
          </p:nvSpPr>
          <p:spPr bwMode="auto">
            <a:xfrm>
              <a:off x="2947" y="1459"/>
              <a:ext cx="145" cy="151"/>
            </a:xfrm>
            <a:prstGeom prst="ellipse">
              <a:avLst/>
            </a:prstGeom>
            <a:solidFill>
              <a:srgbClr val="1C1C1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13" name="Group 53"/>
          <p:cNvGrpSpPr>
            <a:grpSpLocks/>
          </p:cNvGrpSpPr>
          <p:nvPr/>
        </p:nvGrpSpPr>
        <p:grpSpPr bwMode="auto">
          <a:xfrm>
            <a:off x="368300" y="3892550"/>
            <a:ext cx="3289300" cy="2432050"/>
            <a:chOff x="232" y="2452"/>
            <a:chExt cx="2072" cy="1532"/>
          </a:xfrm>
        </p:grpSpPr>
        <p:sp>
          <p:nvSpPr>
            <p:cNvPr id="17415" name="Oval 31"/>
            <p:cNvSpPr>
              <a:spLocks noChangeArrowheads="1"/>
            </p:cNvSpPr>
            <p:nvPr/>
          </p:nvSpPr>
          <p:spPr bwMode="auto">
            <a:xfrm>
              <a:off x="1949" y="2452"/>
              <a:ext cx="355" cy="3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Oval 32"/>
            <p:cNvSpPr>
              <a:spLocks noChangeArrowheads="1"/>
            </p:cNvSpPr>
            <p:nvPr/>
          </p:nvSpPr>
          <p:spPr bwMode="auto">
            <a:xfrm>
              <a:off x="1949" y="3616"/>
              <a:ext cx="355" cy="3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417" name="AutoShape 34"/>
            <p:cNvCxnSpPr>
              <a:cxnSpLocks noChangeShapeType="1"/>
              <a:stCxn id="17415" idx="3"/>
              <a:endCxn id="17418" idx="3"/>
            </p:cNvCxnSpPr>
            <p:nvPr/>
          </p:nvCxnSpPr>
          <p:spPr bwMode="auto">
            <a:xfrm flipH="1">
              <a:off x="1282" y="2766"/>
              <a:ext cx="719" cy="4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18" name="Rectangle 35"/>
            <p:cNvSpPr>
              <a:spLocks noChangeArrowheads="1"/>
            </p:cNvSpPr>
            <p:nvPr/>
          </p:nvSpPr>
          <p:spPr bwMode="auto">
            <a:xfrm>
              <a:off x="1165" y="2953"/>
              <a:ext cx="117" cy="584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419" name="AutoShape 36"/>
            <p:cNvCxnSpPr>
              <a:cxnSpLocks noChangeShapeType="1"/>
              <a:stCxn id="17416" idx="1"/>
              <a:endCxn id="17418" idx="3"/>
            </p:cNvCxnSpPr>
            <p:nvPr/>
          </p:nvCxnSpPr>
          <p:spPr bwMode="auto">
            <a:xfrm flipH="1" flipV="1">
              <a:off x="1282" y="3245"/>
              <a:ext cx="719" cy="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0" name="AutoShape 37"/>
            <p:cNvCxnSpPr>
              <a:cxnSpLocks noChangeShapeType="1"/>
              <a:stCxn id="17418" idx="1"/>
              <a:endCxn id="17421" idx="6"/>
            </p:cNvCxnSpPr>
            <p:nvPr/>
          </p:nvCxnSpPr>
          <p:spPr bwMode="auto">
            <a:xfrm flipH="1">
              <a:off x="587" y="3245"/>
              <a:ext cx="578" cy="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21" name="Oval 38"/>
            <p:cNvSpPr>
              <a:spLocks noChangeArrowheads="1"/>
            </p:cNvSpPr>
            <p:nvPr/>
          </p:nvSpPr>
          <p:spPr bwMode="auto">
            <a:xfrm>
              <a:off x="232" y="3070"/>
              <a:ext cx="355" cy="3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Oval 39"/>
            <p:cNvSpPr>
              <a:spLocks noChangeArrowheads="1"/>
            </p:cNvSpPr>
            <p:nvPr/>
          </p:nvSpPr>
          <p:spPr bwMode="auto">
            <a:xfrm>
              <a:off x="2072" y="2580"/>
              <a:ext cx="117" cy="122"/>
            </a:xfrm>
            <a:prstGeom prst="ellipse">
              <a:avLst/>
            </a:prstGeom>
            <a:solidFill>
              <a:srgbClr val="1C1C1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Oval 52"/>
            <p:cNvSpPr>
              <a:spLocks noChangeArrowheads="1"/>
            </p:cNvSpPr>
            <p:nvPr/>
          </p:nvSpPr>
          <p:spPr bwMode="auto">
            <a:xfrm>
              <a:off x="356" y="3197"/>
              <a:ext cx="117" cy="122"/>
            </a:xfrm>
            <a:prstGeom prst="ellipse">
              <a:avLst/>
            </a:prstGeom>
            <a:solidFill>
              <a:srgbClr val="1C1C1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8406" name="AutoShape 54"/>
          <p:cNvSpPr>
            <a:spLocks noChangeArrowheads="1"/>
          </p:cNvSpPr>
          <p:nvPr/>
        </p:nvSpPr>
        <p:spPr bwMode="auto">
          <a:xfrm>
            <a:off x="3886200" y="4800600"/>
            <a:ext cx="914400" cy="685800"/>
          </a:xfrm>
          <a:prstGeom prst="lef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381000"/>
            <a:ext cx="8162925" cy="762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Firing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latin typeface="Times New Roman" charset="0"/>
                <a:cs typeface="Times New Roman" charset="0"/>
              </a:rPr>
              <a:t>2H</a:t>
            </a:r>
            <a:r>
              <a:rPr lang="en-US" altLang="zh-CN" baseline="-25000" smtClean="0">
                <a:latin typeface="Times New Roman" charset="0"/>
                <a:cs typeface="Times New Roman" charset="0"/>
              </a:rPr>
              <a:t>2</a:t>
            </a:r>
            <a:r>
              <a:rPr lang="en-US" altLang="zh-CN" smtClean="0">
                <a:latin typeface="Times New Roman" charset="0"/>
                <a:cs typeface="Times New Roman" charset="0"/>
              </a:rPr>
              <a:t> + O</a:t>
            </a:r>
            <a:r>
              <a:rPr lang="en-US" altLang="zh-CN" baseline="-25000" smtClean="0">
                <a:latin typeface="Times New Roman" charset="0"/>
                <a:cs typeface="Times New Roman" charset="0"/>
              </a:rPr>
              <a:t>2</a:t>
            </a:r>
            <a:r>
              <a:rPr lang="en-US" altLang="zh-CN" smtClean="0">
                <a:latin typeface="Times New Roman" charset="0"/>
                <a:cs typeface="Times New Roman" charset="0"/>
              </a:rPr>
              <a:t> </a:t>
            </a:r>
            <a:r>
              <a:rPr lang="en-US" altLang="zh-CN" smtClean="0">
                <a:latin typeface="Times New Roman" charset="0"/>
                <a:cs typeface="Times New Roman" charset="0"/>
                <a:sym typeface="Symbol" pitchFamily="18" charset="2"/>
              </a:rPr>
              <a:t></a:t>
            </a:r>
            <a:r>
              <a:rPr lang="en-US" altLang="zh-CN" smtClean="0">
                <a:latin typeface="Times New Roman" charset="0"/>
                <a:cs typeface="Times New Roman" charset="0"/>
              </a:rPr>
              <a:t> 2H</a:t>
            </a:r>
            <a:r>
              <a:rPr lang="en-US" altLang="zh-CN" baseline="-25000" smtClean="0">
                <a:latin typeface="Times New Roman" charset="0"/>
                <a:cs typeface="Times New Roman" charset="0"/>
              </a:rPr>
              <a:t>2</a:t>
            </a:r>
            <a:r>
              <a:rPr lang="en-US" altLang="zh-CN" smtClean="0">
                <a:latin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752600" y="320040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1752600" y="480060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953000" y="403860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505200" y="3886200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362200" y="3581400"/>
            <a:ext cx="1143000" cy="609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2362200" y="4495800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657600" y="43434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295400" y="365760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H</a:t>
            </a:r>
            <a:r>
              <a:rPr lang="en-US" altLang="zh-CN" baseline="-25000">
                <a:ea typeface="宋体" charset="-122"/>
              </a:rPr>
              <a:t>2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295400" y="53086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O</a:t>
            </a:r>
            <a:r>
              <a:rPr lang="en-US" altLang="zh-CN" baseline="-25000">
                <a:ea typeface="宋体" charset="-122"/>
              </a:rPr>
              <a:t>2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953000" y="4851400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H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O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429000" y="342900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</a:t>
            </a:r>
            <a:endParaRPr lang="en-US" altLang="zh-CN" baseline="-25000">
              <a:ea typeface="宋体" charset="-122"/>
            </a:endParaRP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114800" y="396240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2</a:t>
            </a:r>
            <a:endParaRPr lang="en-US" altLang="zh-CN" baseline="-25000">
              <a:ea typeface="宋体" charset="-122"/>
            </a:endParaRP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743200" y="342900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2</a:t>
            </a:r>
            <a:endParaRPr lang="en-US" altLang="zh-CN" baseline="-25000">
              <a:ea typeface="宋体" charset="-122"/>
            </a:endParaRP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18288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2057400" y="350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18288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20574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Dining </a:t>
            </a:r>
            <a:r>
              <a:rPr lang="en-US" altLang="zh-CN" dirty="0" err="1" smtClean="0"/>
              <a:t>Philosphier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 States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5 transitions</a:t>
            </a:r>
            <a:endParaRPr lang="zh-CN" altLang="en-US" dirty="0"/>
          </a:p>
        </p:txBody>
      </p:sp>
      <p:pic>
        <p:nvPicPr>
          <p:cNvPr id="4" name="Picture 2" descr="D:\DOCS\NJU DOC\NJUCS DOC\副教授申报材料\哲学家吃面\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044" y="2438400"/>
            <a:ext cx="4103688" cy="27894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2839463"/>
            <a:ext cx="14573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8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162925" cy="762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Firing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latin typeface="Times New Roman" charset="0"/>
                <a:cs typeface="Times New Roman" charset="0"/>
              </a:rPr>
              <a:t>2H</a:t>
            </a:r>
            <a:r>
              <a:rPr lang="en-US" altLang="zh-CN" baseline="-25000" smtClean="0">
                <a:latin typeface="Times New Roman" charset="0"/>
                <a:cs typeface="Times New Roman" charset="0"/>
              </a:rPr>
              <a:t>2</a:t>
            </a:r>
            <a:r>
              <a:rPr lang="en-US" altLang="zh-CN" smtClean="0">
                <a:latin typeface="Times New Roman" charset="0"/>
                <a:cs typeface="Times New Roman" charset="0"/>
              </a:rPr>
              <a:t> + O</a:t>
            </a:r>
            <a:r>
              <a:rPr lang="en-US" altLang="zh-CN" baseline="-25000" smtClean="0">
                <a:latin typeface="Times New Roman" charset="0"/>
                <a:cs typeface="Times New Roman" charset="0"/>
              </a:rPr>
              <a:t>2</a:t>
            </a:r>
            <a:r>
              <a:rPr lang="en-US" altLang="zh-CN" smtClean="0">
                <a:latin typeface="Times New Roman" charset="0"/>
                <a:cs typeface="Times New Roman" charset="0"/>
              </a:rPr>
              <a:t> </a:t>
            </a:r>
            <a:r>
              <a:rPr lang="en-US" altLang="zh-CN" smtClean="0">
                <a:latin typeface="Times New Roman" charset="0"/>
                <a:cs typeface="Times New Roman" charset="0"/>
                <a:sym typeface="Symbol" pitchFamily="18" charset="2"/>
              </a:rPr>
              <a:t></a:t>
            </a:r>
            <a:r>
              <a:rPr lang="en-US" altLang="zh-CN" smtClean="0">
                <a:latin typeface="Times New Roman" charset="0"/>
                <a:cs typeface="Times New Roman" charset="0"/>
              </a:rPr>
              <a:t> 2H</a:t>
            </a:r>
            <a:r>
              <a:rPr lang="en-US" altLang="zh-CN" baseline="-25000" smtClean="0">
                <a:latin typeface="Times New Roman" charset="0"/>
                <a:cs typeface="Times New Roman" charset="0"/>
              </a:rPr>
              <a:t>2</a:t>
            </a:r>
            <a:r>
              <a:rPr lang="en-US" altLang="zh-CN" smtClean="0">
                <a:latin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752600" y="320040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752600" y="480060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953000" y="403860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505200" y="3886200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362200" y="3581400"/>
            <a:ext cx="1143000" cy="609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2362200" y="4495800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3657600" y="43434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295400" y="365760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H</a:t>
            </a:r>
            <a:r>
              <a:rPr lang="en-US" altLang="zh-CN" baseline="-25000">
                <a:ea typeface="宋体" charset="-122"/>
              </a:rPr>
              <a:t>2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295400" y="53086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O</a:t>
            </a:r>
            <a:r>
              <a:rPr lang="en-US" altLang="zh-CN" baseline="-25000">
                <a:ea typeface="宋体" charset="-122"/>
              </a:rPr>
              <a:t>2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953000" y="4851400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H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O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429000" y="342900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</a:t>
            </a:r>
            <a:endParaRPr lang="en-US" altLang="zh-CN" baseline="-25000">
              <a:ea typeface="宋体" charset="-122"/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114800" y="396240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2</a:t>
            </a:r>
            <a:endParaRPr lang="en-US" altLang="zh-CN" baseline="-25000">
              <a:ea typeface="宋体" charset="-122"/>
            </a:endParaRP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2743200" y="342900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2</a:t>
            </a:r>
            <a:endParaRPr lang="en-US" altLang="zh-CN" baseline="-25000">
              <a:ea typeface="宋体" charset="-122"/>
            </a:endParaRP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52578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5029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18288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charset="0"/>
                <a:cs typeface="Times New Roman" charset="0"/>
              </a:rPr>
              <a:t>Run-1 Safe PN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run of a Petri net is a finite or infinite sequence of markings and transitions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altLang="zh-CN" dirty="0" smtClean="0"/>
                  <a:t>…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altLang="zh-CN" dirty="0" smtClean="0"/>
                  <a:t>…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the initial marking of the net,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𝑒𝑛𝑎𝑏𝑙𝑒𝑑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for any </a:t>
                </a:r>
                <a:r>
                  <a:rPr lang="en-US" altLang="zh-CN" i="1" dirty="0" err="1" smtClean="0"/>
                  <a:t>i</a:t>
                </a:r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 smtClean="0"/>
                  <a:t>) , and that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altLang="ko-KR" dirty="0">
                        <a:latin typeface="Times New Roman" charset="0"/>
                        <a:cs typeface="Times New Roman" charset="0"/>
                        <a:sym typeface="Wingdings" pitchFamily="2" charset="2"/>
                      </a:rPr>
                      <m:t>•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charset="0"/>
                    <a:cs typeface="Times New Roman" charset="0"/>
                    <a:sym typeface="Wingdings" pitchFamily="2" charset="2"/>
                  </a:rPr>
                  <a:t> •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any </a:t>
                </a:r>
                <a:r>
                  <a:rPr lang="en-US" altLang="zh-CN" i="1" dirty="0"/>
                  <a:t>i</a:t>
                </a:r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altLang="zh-CN" dirty="0"/>
                  <a:t>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4" t="-1387" r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09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Times New Roman" charset="0"/>
                <a:cs typeface="Times New Roman" charset="0"/>
              </a:rPr>
              <a:t>Properties of Petri Nets</a:t>
            </a:r>
            <a:endParaRPr lang="zh-CN" alt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4560887" cy="43926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dirty="0" smtClean="0"/>
              <a:t>Sequential Execution</a:t>
            </a:r>
            <a:br>
              <a:rPr lang="en-US" altLang="ko-KR" dirty="0" smtClean="0"/>
            </a:br>
            <a:r>
              <a:rPr lang="en-US" altLang="ko-KR" sz="2400" dirty="0" smtClean="0"/>
              <a:t>Transition t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 can fire only after the firing of t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. This impose the precedence of constraints "t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 after t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."</a:t>
            </a:r>
            <a:r>
              <a:rPr lang="en-US" altLang="ko-KR" dirty="0" smtClean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/>
              <a:t>Synchronization</a:t>
            </a:r>
            <a:br>
              <a:rPr lang="en-US" altLang="ko-KR" dirty="0" smtClean="0"/>
            </a:br>
            <a:r>
              <a:rPr lang="en-US" altLang="ko-KR" sz="2400" dirty="0" smtClean="0"/>
              <a:t>Transition t</a:t>
            </a:r>
            <a:r>
              <a:rPr lang="en-US" altLang="ko-KR" sz="2400" baseline="-25000" dirty="0" smtClean="0"/>
              <a:t>1 </a:t>
            </a:r>
            <a:r>
              <a:rPr lang="en-US" altLang="ko-KR" sz="2400" dirty="0" smtClean="0"/>
              <a:t>will be enabled only when there are at least one token at each of its input places.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/>
              <a:t>Merging</a:t>
            </a:r>
            <a:br>
              <a:rPr lang="en-US" altLang="ko-KR" dirty="0" smtClean="0"/>
            </a:br>
            <a:r>
              <a:rPr lang="en-US" altLang="ko-KR" sz="2400" dirty="0" smtClean="0"/>
              <a:t>Happens when tokens from several places arrive for service at the same transition.</a:t>
            </a:r>
            <a:endParaRPr lang="en-US" altLang="ko-KR" dirty="0" smtClean="0"/>
          </a:p>
        </p:txBody>
      </p:sp>
      <p:sp>
        <p:nvSpPr>
          <p:cNvPr id="3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34BE5-AB91-4662-8C97-7BCAD18717B3}" type="slidenum">
              <a:rPr lang="ko-KR" altLang="en-US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553200" y="1447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r>
              <a:rPr kumimoji="0" lang="ko-KR" altLang="en-US" sz="2400" baseline="-25000">
                <a:latin typeface="Times New Roman" charset="0"/>
              </a:rPr>
              <a:t>               </a:t>
            </a:r>
            <a:r>
              <a:rPr kumimoji="0" lang="en-US" altLang="ko-KR" sz="2400">
                <a:latin typeface="Times New Roman" charset="0"/>
              </a:rPr>
              <a:t>p</a:t>
            </a:r>
            <a:r>
              <a:rPr kumimoji="0" lang="en-US" altLang="ko-KR" sz="2400" baseline="-25000">
                <a:latin typeface="Times New Roman" charset="0"/>
              </a:rPr>
              <a:t>2 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218238" y="14478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r>
              <a:rPr kumimoji="0" lang="ko-KR" altLang="en-US" sz="2400" baseline="-25000">
                <a:latin typeface="Times New Roman" charset="0"/>
              </a:rPr>
              <a:t>   </a:t>
            </a: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r>
              <a:rPr kumimoji="0" lang="ko-KR" altLang="en-US" sz="2400">
                <a:latin typeface="Times New Roman" charset="0"/>
              </a:rPr>
              <a:t>      </a:t>
            </a:r>
            <a:r>
              <a:rPr kumimoji="0" lang="en-US" altLang="ko-KR" sz="2400">
                <a:latin typeface="Times New Roman" charset="0"/>
              </a:rPr>
              <a:t>t</a:t>
            </a:r>
            <a:r>
              <a:rPr kumimoji="0" lang="en-US" altLang="ko-KR" sz="2400" baseline="-25000">
                <a:latin typeface="Times New Roman" charset="0"/>
              </a:rPr>
              <a:t>1</a:t>
            </a:r>
          </a:p>
          <a:p>
            <a:pPr algn="ctr" latinLnBrk="0"/>
            <a:r>
              <a:rPr kumimoji="0" lang="en-US" altLang="ko-KR" sz="2400" baseline="-25000">
                <a:latin typeface="Times New Roman" charset="0"/>
              </a:rPr>
              <a:t>   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5943600" y="1676400"/>
            <a:ext cx="238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6324600" y="1676400"/>
            <a:ext cx="238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5410200" y="1447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2400" baseline="-25000">
                <a:latin typeface="Times New Roman" charset="0"/>
              </a:rPr>
              <a:t/>
            </a:r>
            <a:br>
              <a:rPr kumimoji="0" lang="ko-KR" altLang="en-US" sz="2400" baseline="-25000">
                <a:latin typeface="Times New Roman" charset="0"/>
              </a:rPr>
            </a:br>
            <a:r>
              <a:rPr kumimoji="0" lang="ko-KR" altLang="en-US" sz="2400" baseline="-25000">
                <a:latin typeface="Times New Roman" charset="0"/>
              </a:rPr>
              <a:t/>
            </a:r>
            <a:br>
              <a:rPr kumimoji="0" lang="ko-KR" altLang="en-US" sz="2400" baseline="-25000">
                <a:latin typeface="Times New Roman" charset="0"/>
              </a:rPr>
            </a:br>
            <a:r>
              <a:rPr kumimoji="0" lang="ko-KR" altLang="en-US" sz="2400" baseline="-25000">
                <a:latin typeface="Times New Roman" charset="0"/>
              </a:rPr>
              <a:t/>
            </a:r>
            <a:br>
              <a:rPr kumimoji="0" lang="ko-KR" altLang="en-US" sz="2400" baseline="-25000">
                <a:latin typeface="Times New Roman" charset="0"/>
              </a:rPr>
            </a:br>
            <a:r>
              <a:rPr kumimoji="0" lang="ko-KR" altLang="en-US" sz="2400" baseline="-25000">
                <a:latin typeface="Times New Roman" charset="0"/>
              </a:rPr>
              <a:t>            </a:t>
            </a:r>
            <a:r>
              <a:rPr kumimoji="0" lang="en-US" altLang="ko-KR" sz="2400">
                <a:latin typeface="Times New Roman" charset="0"/>
              </a:rPr>
              <a:t>p</a:t>
            </a:r>
            <a:r>
              <a:rPr kumimoji="0" lang="en-US" altLang="ko-KR" sz="2400" baseline="-25000">
                <a:latin typeface="Times New Roman" charset="0"/>
              </a:rPr>
              <a:t>1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562600" y="1616075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7696200" y="1447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r>
              <a:rPr kumimoji="0" lang="ko-KR" altLang="en-US" sz="2400" baseline="-25000">
                <a:latin typeface="Times New Roman" charset="0"/>
              </a:rPr>
              <a:t>               </a:t>
            </a:r>
            <a:r>
              <a:rPr kumimoji="0" lang="en-US" altLang="ko-KR" sz="2400">
                <a:latin typeface="Times New Roman" charset="0"/>
              </a:rPr>
              <a:t>p</a:t>
            </a:r>
            <a:r>
              <a:rPr kumimoji="0" lang="en-US" altLang="ko-KR" sz="2400" baseline="-25000">
                <a:latin typeface="Times New Roman" charset="0"/>
              </a:rPr>
              <a:t>3 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7361238" y="14478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r>
              <a:rPr kumimoji="0" lang="ko-KR" altLang="en-US" sz="2400" baseline="-25000">
                <a:latin typeface="Times New Roman" charset="0"/>
              </a:rPr>
              <a:t>   </a:t>
            </a: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r>
              <a:rPr kumimoji="0" lang="ko-KR" altLang="en-US" sz="2400">
                <a:latin typeface="Times New Roman" charset="0"/>
              </a:rPr>
              <a:t>      </a:t>
            </a:r>
            <a:r>
              <a:rPr kumimoji="0" lang="en-US" altLang="ko-KR" sz="2400">
                <a:latin typeface="Times New Roman" charset="0"/>
              </a:rPr>
              <a:t>t</a:t>
            </a:r>
            <a:r>
              <a:rPr kumimoji="0" lang="en-US" altLang="ko-KR" sz="2400" baseline="-25000">
                <a:latin typeface="Times New Roman" charset="0"/>
              </a:rPr>
              <a:t>2</a:t>
            </a:r>
          </a:p>
          <a:p>
            <a:pPr algn="ctr" latinLnBrk="0"/>
            <a:r>
              <a:rPr kumimoji="0" lang="en-US" altLang="ko-KR" sz="2400" baseline="-25000">
                <a:latin typeface="Times New Roman" charset="0"/>
              </a:rPr>
              <a:t>   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7086600" y="1676400"/>
            <a:ext cx="238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467600" y="1676400"/>
            <a:ext cx="238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76" name="AutoShape 144"/>
          <p:cNvSpPr>
            <a:spLocks noChangeArrowheads="1"/>
          </p:cNvSpPr>
          <p:nvPr/>
        </p:nvSpPr>
        <p:spPr bwMode="auto">
          <a:xfrm>
            <a:off x="5867400" y="4876800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8" name="Oval 146"/>
          <p:cNvSpPr>
            <a:spLocks noChangeArrowheads="1"/>
          </p:cNvSpPr>
          <p:nvPr/>
        </p:nvSpPr>
        <p:spPr bwMode="auto">
          <a:xfrm>
            <a:off x="6629400" y="3886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18580" name="Line 148"/>
          <p:cNvSpPr>
            <a:spLocks noChangeShapeType="1"/>
          </p:cNvSpPr>
          <p:nvPr/>
        </p:nvSpPr>
        <p:spPr bwMode="auto">
          <a:xfrm>
            <a:off x="5830888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581" name="Group 149"/>
          <p:cNvGrpSpPr>
            <a:grpSpLocks/>
          </p:cNvGrpSpPr>
          <p:nvPr/>
        </p:nvGrpSpPr>
        <p:grpSpPr bwMode="auto">
          <a:xfrm>
            <a:off x="5410200" y="3276600"/>
            <a:ext cx="533400" cy="533400"/>
            <a:chOff x="3408" y="720"/>
            <a:chExt cx="336" cy="336"/>
          </a:xfrm>
        </p:grpSpPr>
        <p:sp>
          <p:nvSpPr>
            <p:cNvPr id="21537" name="Oval 150"/>
            <p:cNvSpPr>
              <a:spLocks noChangeArrowheads="1"/>
            </p:cNvSpPr>
            <p:nvPr/>
          </p:nvSpPr>
          <p:spPr bwMode="auto">
            <a:xfrm>
              <a:off x="3408" y="72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 baseline="-25000">
                <a:latin typeface="Times New Roman" charset="0"/>
              </a:endParaRPr>
            </a:p>
          </p:txBody>
        </p:sp>
        <p:sp>
          <p:nvSpPr>
            <p:cNvPr id="21538" name="Oval 151"/>
            <p:cNvSpPr>
              <a:spLocks noChangeArrowheads="1"/>
            </p:cNvSpPr>
            <p:nvPr/>
          </p:nvSpPr>
          <p:spPr bwMode="auto">
            <a:xfrm>
              <a:off x="3504" y="826"/>
              <a:ext cx="134" cy="1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84" name="Line 152"/>
          <p:cNvSpPr>
            <a:spLocks noChangeShapeType="1"/>
          </p:cNvSpPr>
          <p:nvPr/>
        </p:nvSpPr>
        <p:spPr bwMode="auto">
          <a:xfrm flipV="1">
            <a:off x="5907088" y="4267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585" name="Group 153"/>
          <p:cNvGrpSpPr>
            <a:grpSpLocks/>
          </p:cNvGrpSpPr>
          <p:nvPr/>
        </p:nvGrpSpPr>
        <p:grpSpPr bwMode="auto">
          <a:xfrm>
            <a:off x="5400675" y="4343400"/>
            <a:ext cx="533400" cy="533400"/>
            <a:chOff x="3408" y="720"/>
            <a:chExt cx="336" cy="336"/>
          </a:xfrm>
        </p:grpSpPr>
        <p:sp>
          <p:nvSpPr>
            <p:cNvPr id="21535" name="Oval 154"/>
            <p:cNvSpPr>
              <a:spLocks noChangeArrowheads="1"/>
            </p:cNvSpPr>
            <p:nvPr/>
          </p:nvSpPr>
          <p:spPr bwMode="auto">
            <a:xfrm>
              <a:off x="3408" y="72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 baseline="-25000">
                <a:latin typeface="Times New Roman" charset="0"/>
              </a:endParaRPr>
            </a:p>
          </p:txBody>
        </p:sp>
        <p:sp>
          <p:nvSpPr>
            <p:cNvPr id="21536" name="Oval 155"/>
            <p:cNvSpPr>
              <a:spLocks noChangeArrowheads="1"/>
            </p:cNvSpPr>
            <p:nvPr/>
          </p:nvSpPr>
          <p:spPr bwMode="auto">
            <a:xfrm>
              <a:off x="3504" y="826"/>
              <a:ext cx="134" cy="1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88" name="Line 156"/>
          <p:cNvSpPr>
            <a:spLocks noChangeShapeType="1"/>
          </p:cNvSpPr>
          <p:nvPr/>
        </p:nvSpPr>
        <p:spPr bwMode="auto">
          <a:xfrm>
            <a:off x="6288088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89" name="Oval 157"/>
          <p:cNvSpPr>
            <a:spLocks noChangeArrowheads="1"/>
          </p:cNvSpPr>
          <p:nvPr/>
        </p:nvSpPr>
        <p:spPr bwMode="auto">
          <a:xfrm>
            <a:off x="6629400" y="5791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18590" name="Rectangle 158"/>
          <p:cNvSpPr>
            <a:spLocks noChangeArrowheads="1"/>
          </p:cNvSpPr>
          <p:nvPr/>
        </p:nvSpPr>
        <p:spPr bwMode="auto">
          <a:xfrm>
            <a:off x="6218238" y="57912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18591" name="Line 159"/>
          <p:cNvSpPr>
            <a:spLocks noChangeShapeType="1"/>
          </p:cNvSpPr>
          <p:nvPr/>
        </p:nvSpPr>
        <p:spPr bwMode="auto">
          <a:xfrm>
            <a:off x="5830888" y="563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93" name="Oval 161"/>
          <p:cNvSpPr>
            <a:spLocks noChangeArrowheads="1"/>
          </p:cNvSpPr>
          <p:nvPr/>
        </p:nvSpPr>
        <p:spPr bwMode="auto">
          <a:xfrm>
            <a:off x="5410200" y="5181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18594" name="Oval 162"/>
          <p:cNvSpPr>
            <a:spLocks noChangeArrowheads="1"/>
          </p:cNvSpPr>
          <p:nvPr/>
        </p:nvSpPr>
        <p:spPr bwMode="auto">
          <a:xfrm>
            <a:off x="6797675" y="5943600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95" name="Line 163"/>
          <p:cNvSpPr>
            <a:spLocks noChangeShapeType="1"/>
          </p:cNvSpPr>
          <p:nvPr/>
        </p:nvSpPr>
        <p:spPr bwMode="auto">
          <a:xfrm flipV="1">
            <a:off x="5907088" y="6172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97" name="Oval 165"/>
          <p:cNvSpPr>
            <a:spLocks noChangeArrowheads="1"/>
          </p:cNvSpPr>
          <p:nvPr/>
        </p:nvSpPr>
        <p:spPr bwMode="auto">
          <a:xfrm>
            <a:off x="5400675" y="6248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18599" name="Line 167"/>
          <p:cNvSpPr>
            <a:spLocks noChangeShapeType="1"/>
          </p:cNvSpPr>
          <p:nvPr/>
        </p:nvSpPr>
        <p:spPr bwMode="auto">
          <a:xfrm>
            <a:off x="6288088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01" name="Rectangle 169"/>
          <p:cNvSpPr>
            <a:spLocks noChangeArrowheads="1"/>
          </p:cNvSpPr>
          <p:nvPr/>
        </p:nvSpPr>
        <p:spPr bwMode="auto">
          <a:xfrm>
            <a:off x="6211888" y="38862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r>
              <a:rPr kumimoji="0" lang="ko-KR" altLang="en-US" sz="2400" baseline="-25000">
                <a:latin typeface="Times New Roman" charset="0"/>
              </a:rPr>
              <a:t>   </a:t>
            </a: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endParaRPr kumimoji="0" lang="ko-KR" altLang="en-US" sz="2400" baseline="-25000">
              <a:latin typeface="Times New Roman" charset="0"/>
            </a:endParaRPr>
          </a:p>
          <a:p>
            <a:pPr algn="ctr" latinLnBrk="0"/>
            <a:r>
              <a:rPr kumimoji="0" lang="ko-KR" altLang="en-US" sz="2400">
                <a:latin typeface="Times New Roman" charset="0"/>
              </a:rPr>
              <a:t>      </a:t>
            </a:r>
            <a:r>
              <a:rPr kumimoji="0" lang="en-US" altLang="ko-KR" sz="2400">
                <a:latin typeface="Times New Roman" charset="0"/>
              </a:rPr>
              <a:t>t</a:t>
            </a:r>
            <a:r>
              <a:rPr kumimoji="0" lang="en-US" altLang="ko-KR" sz="2400" baseline="-25000">
                <a:latin typeface="Times New Roman" charset="0"/>
              </a:rPr>
              <a:t>1</a:t>
            </a:r>
          </a:p>
          <a:p>
            <a:pPr algn="ctr" latinLnBrk="0"/>
            <a:r>
              <a:rPr kumimoji="0" lang="en-US" altLang="ko-KR" sz="2400" baseline="-25000">
                <a:latin typeface="Times New Roman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84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 nodeType="clickPar">
                      <p:stCondLst>
                        <p:cond delay="0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106" dur="3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36"/>
                  </p:tgtEl>
                </p:cond>
              </p:nextCondLst>
            </p:seq>
          </p:childTnLst>
        </p:cTn>
      </p:par>
    </p:tnLst>
    <p:bldLst>
      <p:bldP spid="18435" grpId="0" animBg="1"/>
      <p:bldP spid="18437" grpId="0" animBg="1"/>
      <p:bldP spid="18438" grpId="0" animBg="1"/>
      <p:bldP spid="18439" grpId="0" animBg="1"/>
      <p:bldP spid="18436" grpId="0" animBg="1"/>
      <p:bldP spid="18440" grpId="0" animBg="1"/>
      <p:bldP spid="18440" grpId="1" animBg="1"/>
      <p:bldP spid="18445" grpId="0" animBg="1"/>
      <p:bldP spid="18446" grpId="0" animBg="1"/>
      <p:bldP spid="18447" grpId="0" animBg="1"/>
      <p:bldP spid="18448" grpId="0" animBg="1"/>
      <p:bldP spid="18576" grpId="0" animBg="1"/>
      <p:bldP spid="18578" grpId="0" animBg="1"/>
      <p:bldP spid="18580" grpId="0" animBg="1"/>
      <p:bldP spid="18584" grpId="0" animBg="1"/>
      <p:bldP spid="18588" grpId="0" animBg="1"/>
      <p:bldP spid="18589" grpId="0" animBg="1"/>
      <p:bldP spid="18590" grpId="0" animBg="1"/>
      <p:bldP spid="18591" grpId="0" animBg="1"/>
      <p:bldP spid="18593" grpId="0" animBg="1"/>
      <p:bldP spid="18594" grpId="0" animBg="1"/>
      <p:bldP spid="18595" grpId="0" animBg="1"/>
      <p:bldP spid="18597" grpId="0" animBg="1"/>
      <p:bldP spid="18599" grpId="0" animBg="1"/>
      <p:bldP spid="1860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2531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Times New Roman" charset="0"/>
                <a:cs typeface="Times New Roman" charset="0"/>
              </a:rPr>
              <a:t>Fork</a:t>
            </a:r>
            <a:endParaRPr lang="zh-CN" alt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2532" name="Oval 157"/>
          <p:cNvSpPr>
            <a:spLocks noChangeArrowheads="1"/>
          </p:cNvSpPr>
          <p:nvPr/>
        </p:nvSpPr>
        <p:spPr bwMode="auto">
          <a:xfrm>
            <a:off x="3133725" y="3886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2533" name="Rectangle 158"/>
          <p:cNvSpPr>
            <a:spLocks noChangeArrowheads="1"/>
          </p:cNvSpPr>
          <p:nvPr/>
        </p:nvSpPr>
        <p:spPr bwMode="auto">
          <a:xfrm>
            <a:off x="2722563" y="38862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2534" name="Line 159"/>
          <p:cNvSpPr>
            <a:spLocks noChangeShapeType="1"/>
          </p:cNvSpPr>
          <p:nvPr/>
        </p:nvSpPr>
        <p:spPr bwMode="auto">
          <a:xfrm flipH="1" flipV="1">
            <a:off x="2447925" y="3619500"/>
            <a:ext cx="268288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Oval 161"/>
          <p:cNvSpPr>
            <a:spLocks noChangeArrowheads="1"/>
          </p:cNvSpPr>
          <p:nvPr/>
        </p:nvSpPr>
        <p:spPr bwMode="auto">
          <a:xfrm>
            <a:off x="1914525" y="3276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2536" name="Oval 162"/>
          <p:cNvSpPr>
            <a:spLocks noChangeArrowheads="1"/>
          </p:cNvSpPr>
          <p:nvPr/>
        </p:nvSpPr>
        <p:spPr bwMode="auto">
          <a:xfrm>
            <a:off x="3302000" y="4038600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163"/>
          <p:cNvSpPr>
            <a:spLocks noChangeShapeType="1"/>
          </p:cNvSpPr>
          <p:nvPr/>
        </p:nvSpPr>
        <p:spPr bwMode="auto">
          <a:xfrm flipH="1">
            <a:off x="2447925" y="4251325"/>
            <a:ext cx="268288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Oval 165"/>
          <p:cNvSpPr>
            <a:spLocks noChangeArrowheads="1"/>
          </p:cNvSpPr>
          <p:nvPr/>
        </p:nvSpPr>
        <p:spPr bwMode="auto">
          <a:xfrm>
            <a:off x="1905000" y="4343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2539" name="Line 167"/>
          <p:cNvSpPr>
            <a:spLocks noChangeShapeType="1"/>
          </p:cNvSpPr>
          <p:nvPr/>
        </p:nvSpPr>
        <p:spPr bwMode="auto">
          <a:xfrm flipH="1">
            <a:off x="2828925" y="42211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Oval 157"/>
          <p:cNvSpPr>
            <a:spLocks noChangeArrowheads="1"/>
          </p:cNvSpPr>
          <p:nvPr/>
        </p:nvSpPr>
        <p:spPr bwMode="auto">
          <a:xfrm>
            <a:off x="6629400" y="3962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2541" name="Rectangle 158"/>
          <p:cNvSpPr>
            <a:spLocks noChangeArrowheads="1"/>
          </p:cNvSpPr>
          <p:nvPr/>
        </p:nvSpPr>
        <p:spPr bwMode="auto">
          <a:xfrm>
            <a:off x="6218238" y="39624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2542" name="Line 159"/>
          <p:cNvSpPr>
            <a:spLocks noChangeShapeType="1"/>
          </p:cNvSpPr>
          <p:nvPr/>
        </p:nvSpPr>
        <p:spPr bwMode="auto">
          <a:xfrm flipH="1" flipV="1">
            <a:off x="5943600" y="3695700"/>
            <a:ext cx="268288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Oval 161"/>
          <p:cNvSpPr>
            <a:spLocks noChangeArrowheads="1"/>
          </p:cNvSpPr>
          <p:nvPr/>
        </p:nvSpPr>
        <p:spPr bwMode="auto">
          <a:xfrm>
            <a:off x="5410200" y="3352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2544" name="Oval 162"/>
          <p:cNvSpPr>
            <a:spLocks noChangeArrowheads="1"/>
          </p:cNvSpPr>
          <p:nvPr/>
        </p:nvSpPr>
        <p:spPr bwMode="auto">
          <a:xfrm>
            <a:off x="5561013" y="3543300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Line 163"/>
          <p:cNvSpPr>
            <a:spLocks noChangeShapeType="1"/>
          </p:cNvSpPr>
          <p:nvPr/>
        </p:nvSpPr>
        <p:spPr bwMode="auto">
          <a:xfrm flipH="1">
            <a:off x="5943600" y="4327525"/>
            <a:ext cx="268288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Oval 165"/>
          <p:cNvSpPr>
            <a:spLocks noChangeArrowheads="1"/>
          </p:cNvSpPr>
          <p:nvPr/>
        </p:nvSpPr>
        <p:spPr bwMode="auto">
          <a:xfrm>
            <a:off x="5400675" y="4419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2547" name="Line 167"/>
          <p:cNvSpPr>
            <a:spLocks noChangeShapeType="1"/>
          </p:cNvSpPr>
          <p:nvPr/>
        </p:nvSpPr>
        <p:spPr bwMode="auto">
          <a:xfrm flipH="1">
            <a:off x="6324600" y="42973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Oval 162"/>
          <p:cNvSpPr>
            <a:spLocks noChangeArrowheads="1"/>
          </p:cNvSpPr>
          <p:nvPr/>
        </p:nvSpPr>
        <p:spPr bwMode="auto">
          <a:xfrm>
            <a:off x="5570538" y="4610100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144"/>
          <p:cNvSpPr>
            <a:spLocks noChangeArrowheads="1"/>
          </p:cNvSpPr>
          <p:nvPr/>
        </p:nvSpPr>
        <p:spPr bwMode="auto">
          <a:xfrm rot="-5400000">
            <a:off x="4224338" y="3749675"/>
            <a:ext cx="685800" cy="1057275"/>
          </a:xfrm>
          <a:prstGeom prst="downArrow">
            <a:avLst>
              <a:gd name="adj1" fmla="val 50000"/>
              <a:gd name="adj2" fmla="val 250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020763" y="479425"/>
            <a:ext cx="6816725" cy="576263"/>
          </a:xfrm>
        </p:spPr>
        <p:txBody>
          <a:bodyPr/>
          <a:lstStyle/>
          <a:p>
            <a:r>
              <a:rPr lang="en-US" altLang="ko-KR" smtClean="0">
                <a:latin typeface="Times New Roman" charset="0"/>
                <a:cs typeface="Times New Roman" charset="0"/>
              </a:rPr>
              <a:t>Properties of Petri Nets -continued</a:t>
            </a:r>
            <a:endParaRPr lang="zh-CN" alt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4484687" cy="4392612"/>
          </a:xfrm>
        </p:spPr>
        <p:txBody>
          <a:bodyPr/>
          <a:lstStyle/>
          <a:p>
            <a:pPr>
              <a:tabLst>
                <a:tab pos="5264150" algn="l"/>
              </a:tabLst>
            </a:pPr>
            <a:r>
              <a:rPr lang="en-US" altLang="ko-KR" smtClean="0">
                <a:latin typeface="Times New Roman" charset="0"/>
                <a:cs typeface="Times New Roman" charset="0"/>
              </a:rPr>
              <a:t>Concurrency</a:t>
            </a:r>
            <a:br>
              <a:rPr lang="en-US" altLang="ko-KR" smtClean="0">
                <a:latin typeface="Times New Roman" charset="0"/>
                <a:cs typeface="Times New Roman" charset="0"/>
              </a:rPr>
            </a:br>
            <a:r>
              <a:rPr lang="en-US" altLang="ko-KR" smtClean="0">
                <a:latin typeface="Times New Roman" charset="0"/>
                <a:cs typeface="Times New Roman" charset="0"/>
              </a:rPr>
              <a:t> </a:t>
            </a:r>
            <a:r>
              <a:rPr lang="en-US" altLang="ko-KR" sz="2400" smtClean="0">
                <a:latin typeface="Times New Roman" charset="0"/>
                <a:cs typeface="Times New Roman" charset="0"/>
              </a:rPr>
              <a:t>t</a:t>
            </a:r>
            <a:r>
              <a:rPr lang="en-US" altLang="ko-KR" sz="2400" baseline="-25000" smtClean="0">
                <a:latin typeface="Times New Roman" charset="0"/>
                <a:cs typeface="Times New Roman" charset="0"/>
              </a:rPr>
              <a:t>1</a:t>
            </a:r>
            <a:r>
              <a:rPr lang="en-US" altLang="ko-KR" sz="2400" smtClean="0">
                <a:latin typeface="Times New Roman" charset="0"/>
                <a:cs typeface="Times New Roman" charset="0"/>
              </a:rPr>
              <a:t> and t</a:t>
            </a:r>
            <a:r>
              <a:rPr lang="en-US" altLang="ko-KR" sz="2400" baseline="-25000" smtClean="0">
                <a:latin typeface="Times New Roman" charset="0"/>
                <a:cs typeface="Times New Roman" charset="0"/>
              </a:rPr>
              <a:t>2</a:t>
            </a:r>
            <a:r>
              <a:rPr lang="en-US" altLang="ko-KR" sz="2400" smtClean="0">
                <a:latin typeface="Times New Roman" charset="0"/>
                <a:cs typeface="Times New Roman" charset="0"/>
              </a:rPr>
              <a:t> are concurrent. </a:t>
            </a:r>
            <a:br>
              <a:rPr lang="en-US" altLang="ko-KR" sz="2400" smtClean="0">
                <a:latin typeface="Times New Roman" charset="0"/>
                <a:cs typeface="Times New Roman" charset="0"/>
              </a:rPr>
            </a:br>
            <a:r>
              <a:rPr lang="en-US" altLang="ko-KR" sz="2400" smtClean="0">
                <a:latin typeface="Times New Roman" charset="0"/>
                <a:cs typeface="Times New Roman" charset="0"/>
              </a:rPr>
              <a:t>- with this property, Petri net is able to model systems of distributed control with multiple processes executing concurrently in time.</a:t>
            </a:r>
          </a:p>
          <a:p>
            <a:pPr>
              <a:tabLst>
                <a:tab pos="5264150" algn="l"/>
              </a:tabLst>
            </a:pPr>
            <a:endParaRPr lang="en-US" altLang="ko-KR" smtClean="0">
              <a:latin typeface="Times New Roman" charset="0"/>
              <a:cs typeface="Times New Roman" charset="0"/>
            </a:endParaRPr>
          </a:p>
          <a:p>
            <a:pPr>
              <a:tabLst>
                <a:tab pos="5264150" algn="l"/>
              </a:tabLst>
            </a:pPr>
            <a:endParaRPr lang="en-US" altLang="ko-KR" sz="4000" smtClean="0">
              <a:latin typeface="Times New Roman" charset="0"/>
              <a:cs typeface="Times New Roman" charset="0"/>
            </a:endParaRPr>
          </a:p>
          <a:p>
            <a:pPr>
              <a:tabLst>
                <a:tab pos="5264150" algn="l"/>
              </a:tabLst>
            </a:pPr>
            <a:endParaRPr lang="en-US" altLang="ko-KR" sz="4000" smtClean="0">
              <a:latin typeface="Times New Roman" charset="0"/>
              <a:cs typeface="Times New Roman" charset="0"/>
            </a:endParaRPr>
          </a:p>
        </p:txBody>
      </p:sp>
      <p:sp>
        <p:nvSpPr>
          <p:cNvPr id="2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9CB42-2871-4F4A-AC7C-91934CB4B45B}" type="slidenum">
              <a:rPr lang="ko-KR" altLang="en-US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5410200" y="2667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7446963" y="22098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ko-KR">
              <a:latin typeface="Times New Roman" charset="0"/>
            </a:endParaRPr>
          </a:p>
          <a:p>
            <a:pPr algn="ctr"/>
            <a:endParaRPr kumimoji="0" lang="en-US" altLang="ko-KR">
              <a:latin typeface="Times New Roman" charset="0"/>
            </a:endParaRPr>
          </a:p>
          <a:p>
            <a:pPr algn="ctr"/>
            <a:endParaRPr kumimoji="0" lang="en-US" altLang="ko-KR">
              <a:latin typeface="Times New Roman" charset="0"/>
            </a:endParaRPr>
          </a:p>
          <a:p>
            <a:pPr algn="ctr"/>
            <a:r>
              <a:rPr kumimoji="0" lang="en-US" altLang="ko-KR">
                <a:latin typeface="Times New Roman" charset="0"/>
              </a:rPr>
              <a:t>     t</a:t>
            </a:r>
            <a:r>
              <a:rPr kumimoji="0" lang="en-US" altLang="ko-KR" baseline="-25000">
                <a:latin typeface="Times New Roman" charset="0"/>
              </a:rPr>
              <a:t>1</a:t>
            </a:r>
          </a:p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 flipV="1">
            <a:off x="6324600" y="2590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6629400" y="2209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63510" name="Oval 22"/>
          <p:cNvSpPr>
            <a:spLocks noChangeArrowheads="1"/>
          </p:cNvSpPr>
          <p:nvPr/>
        </p:nvSpPr>
        <p:spPr bwMode="auto">
          <a:xfrm>
            <a:off x="6781800" y="2378075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6324600" y="3048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>
            <a:off x="7848600" y="2209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71628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75438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6248400" y="2667000"/>
            <a:ext cx="106363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5943600" y="297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7446963" y="29718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>
                <a:latin typeface="Times New Roman" charset="0"/>
              </a:rPr>
              <a:t>  </a:t>
            </a:r>
          </a:p>
          <a:p>
            <a:pPr algn="ctr"/>
            <a:endParaRPr kumimoji="0" lang="en-US" altLang="ko-KR">
              <a:latin typeface="Times New Roman" charset="0"/>
            </a:endParaRPr>
          </a:p>
          <a:p>
            <a:pPr algn="ctr"/>
            <a:r>
              <a:rPr kumimoji="0" lang="en-US" altLang="ko-KR">
                <a:latin typeface="Times New Roman" charset="0"/>
              </a:rPr>
              <a:t>     t</a:t>
            </a:r>
            <a:r>
              <a:rPr kumimoji="0" lang="en-US" altLang="ko-KR" baseline="-25000">
                <a:latin typeface="Times New Roman" charset="0"/>
              </a:rPr>
              <a:t>2</a:t>
            </a:r>
          </a:p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>
            <a:off x="6629400" y="2971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63519" name="Oval 31"/>
          <p:cNvSpPr>
            <a:spLocks noChangeArrowheads="1"/>
          </p:cNvSpPr>
          <p:nvPr/>
        </p:nvSpPr>
        <p:spPr bwMode="auto">
          <a:xfrm>
            <a:off x="6781800" y="3140075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0" name="Oval 32"/>
          <p:cNvSpPr>
            <a:spLocks noChangeArrowheads="1"/>
          </p:cNvSpPr>
          <p:nvPr/>
        </p:nvSpPr>
        <p:spPr bwMode="auto">
          <a:xfrm>
            <a:off x="7848600" y="2971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71628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75438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635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 nodeType="clickPar">
                      <p:stCondLst>
                        <p:cond delay="0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7319E-6 L 0.13837 -2.7319E-6 " pathEditMode="relative" rAng="0" ptsTypes="AA">
                                      <p:cBhvr>
                                        <p:cTn id="65" dur="3000" fill="hold"/>
                                        <p:tgtEl>
                                          <p:spTgt spid="63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26394E-6 L 0.13837 3.26394E-6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506"/>
                  </p:tgtEl>
                </p:cond>
              </p:nextCondLst>
            </p:seq>
          </p:childTnLst>
        </p:cTn>
      </p:par>
    </p:tnLst>
    <p:bldLst>
      <p:bldP spid="63506" grpId="0" animBg="1"/>
      <p:bldP spid="63507" grpId="0" animBg="1"/>
      <p:bldP spid="63508" grpId="0" animBg="1"/>
      <p:bldP spid="63509" grpId="0" animBg="1"/>
      <p:bldP spid="63510" grpId="0" animBg="1"/>
      <p:bldP spid="63510" grpId="1" animBg="1"/>
      <p:bldP spid="63511" grpId="0" animBg="1"/>
      <p:bldP spid="63512" grpId="0" animBg="1"/>
      <p:bldP spid="63513" grpId="0" animBg="1"/>
      <p:bldP spid="63514" grpId="0" animBg="1"/>
      <p:bldP spid="63515" grpId="0" animBg="1"/>
      <p:bldP spid="63516" grpId="0" animBg="1"/>
      <p:bldP spid="63517" grpId="0" animBg="1"/>
      <p:bldP spid="63518" grpId="0" animBg="1"/>
      <p:bldP spid="63519" grpId="0" animBg="1"/>
      <p:bldP spid="63519" grpId="1" animBg="1"/>
      <p:bldP spid="63520" grpId="0" animBg="1"/>
      <p:bldP spid="63521" grpId="0" animBg="1"/>
      <p:bldP spid="635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Non-Deterministic Evolution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The evolution of Petri nets is not deterministic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Any of the activated transactions might fire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DC9C7-7EE0-4237-8B13-4C2409356FD9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94209" name="Picture 1" descr="C:\Users\Ray\AppData\Roaming\Tencent\Users\8810444\QQ\WinTemp\RichOle\5ISAV(C$]LI26IQUCA3D1Z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590800"/>
            <a:ext cx="8343900" cy="3914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5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D36FB-47C8-49FA-8C21-89BBCF12EAE1}" type="slidenum">
              <a:rPr lang="ko-KR" altLang="en-US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4648200" cy="51054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5264150" algn="l"/>
              </a:tabLst>
            </a:pPr>
            <a:endParaRPr lang="en-US" altLang="ko-KR" sz="2400" smtClean="0">
              <a:latin typeface="Century Gothic" pitchFamily="34" charset="0"/>
            </a:endParaRPr>
          </a:p>
          <a:p>
            <a:pPr>
              <a:tabLst>
                <a:tab pos="5264150" algn="l"/>
              </a:tabLst>
            </a:pPr>
            <a:r>
              <a:rPr lang="en-US" altLang="ko-KR" smtClean="0">
                <a:latin typeface="Times New Roman" charset="0"/>
                <a:cs typeface="Times New Roman" charset="0"/>
              </a:rPr>
              <a:t>Conflict</a:t>
            </a:r>
            <a:br>
              <a:rPr lang="en-US" altLang="ko-KR" smtClean="0">
                <a:latin typeface="Times New Roman" charset="0"/>
                <a:cs typeface="Times New Roman" charset="0"/>
              </a:rPr>
            </a:br>
            <a:r>
              <a:rPr lang="en-US" altLang="ko-KR" sz="2400" smtClean="0">
                <a:latin typeface="Times New Roman" charset="0"/>
                <a:cs typeface="Times New Roman" charset="0"/>
              </a:rPr>
              <a:t>t</a:t>
            </a:r>
            <a:r>
              <a:rPr lang="en-US" altLang="ko-KR" sz="2400" baseline="-25000" smtClean="0">
                <a:latin typeface="Times New Roman" charset="0"/>
                <a:cs typeface="Times New Roman" charset="0"/>
              </a:rPr>
              <a:t>1</a:t>
            </a:r>
            <a:r>
              <a:rPr lang="en-US" altLang="ko-KR" sz="2400" smtClean="0">
                <a:latin typeface="Times New Roman" charset="0"/>
                <a:cs typeface="Times New Roman" charset="0"/>
              </a:rPr>
              <a:t> and t</a:t>
            </a:r>
            <a:r>
              <a:rPr lang="en-US" altLang="ko-KR" sz="2400" baseline="-25000" smtClean="0">
                <a:latin typeface="Times New Roman" charset="0"/>
                <a:cs typeface="Times New Roman" charset="0"/>
              </a:rPr>
              <a:t>2</a:t>
            </a:r>
            <a:r>
              <a:rPr lang="en-US" altLang="ko-KR" sz="2400" smtClean="0">
                <a:latin typeface="Times New Roman" charset="0"/>
                <a:cs typeface="Times New Roman" charset="0"/>
              </a:rPr>
              <a:t> are both ready to fire but the firing of any leads to the disabling of the other transitions.</a:t>
            </a:r>
            <a:br>
              <a:rPr lang="en-US" altLang="ko-KR" sz="2400" smtClean="0">
                <a:latin typeface="Times New Roman" charset="0"/>
                <a:cs typeface="Times New Roman" charset="0"/>
              </a:rPr>
            </a:br>
            <a:endParaRPr lang="en-US" altLang="ko-KR" sz="2400" smtClean="0">
              <a:latin typeface="Times New Roman" charset="0"/>
              <a:cs typeface="Times New Roman" charset="0"/>
            </a:endParaRPr>
          </a:p>
          <a:p>
            <a:pPr>
              <a:tabLst>
                <a:tab pos="5264150" algn="l"/>
              </a:tabLst>
            </a:pPr>
            <a:endParaRPr lang="en-US" altLang="ko-KR" sz="4000" smtClean="0">
              <a:latin typeface="Century Gothic" pitchFamily="34" charset="0"/>
            </a:endParaRPr>
          </a:p>
          <a:p>
            <a:pPr>
              <a:tabLst>
                <a:tab pos="5264150" algn="l"/>
              </a:tabLst>
            </a:pPr>
            <a:endParaRPr lang="en-US" altLang="ko-KR" sz="4000" smtClean="0">
              <a:latin typeface="Century Gothic" pitchFamily="34" charset="0"/>
            </a:endParaRPr>
          </a:p>
        </p:txBody>
      </p:sp>
      <p:sp>
        <p:nvSpPr>
          <p:cNvPr id="21552" name="Oval 48"/>
          <p:cNvSpPr>
            <a:spLocks noChangeArrowheads="1"/>
          </p:cNvSpPr>
          <p:nvPr/>
        </p:nvSpPr>
        <p:spPr bwMode="auto">
          <a:xfrm>
            <a:off x="6629400" y="2514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6218238" y="19050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  <a:p>
            <a:pPr algn="ctr" latinLnBrk="0"/>
            <a:endParaRPr kumimoji="0" lang="en-US" altLang="ko-KR" sz="2400" baseline="-25000">
              <a:latin typeface="Times New Roman" charset="0"/>
            </a:endParaRPr>
          </a:p>
          <a:p>
            <a:pPr algn="ctr" latinLnBrk="0"/>
            <a:endParaRPr kumimoji="0" lang="en-US" altLang="ko-KR" sz="2400" baseline="-25000">
              <a:latin typeface="Times New Roman" charset="0"/>
            </a:endParaRPr>
          </a:p>
          <a:p>
            <a:pPr algn="ctr" latinLnBrk="0"/>
            <a:r>
              <a:rPr kumimoji="0" lang="en-US" altLang="ko-KR" sz="2400">
                <a:latin typeface="Times New Roman" charset="0"/>
              </a:rPr>
              <a:t>   t</a:t>
            </a:r>
            <a:r>
              <a:rPr kumimoji="0" lang="en-US" altLang="ko-KR" sz="2400" baseline="-25000">
                <a:latin typeface="Times New Roman" charset="0"/>
              </a:rPr>
              <a:t>1</a:t>
            </a:r>
          </a:p>
        </p:txBody>
      </p:sp>
      <p:sp>
        <p:nvSpPr>
          <p:cNvPr id="21554" name="Line 50"/>
          <p:cNvSpPr>
            <a:spLocks noChangeShapeType="1"/>
          </p:cNvSpPr>
          <p:nvPr/>
        </p:nvSpPr>
        <p:spPr bwMode="auto">
          <a:xfrm>
            <a:off x="5943600" y="1981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" name="Line 51"/>
          <p:cNvSpPr>
            <a:spLocks noChangeShapeType="1"/>
          </p:cNvSpPr>
          <p:nvPr/>
        </p:nvSpPr>
        <p:spPr bwMode="auto">
          <a:xfrm>
            <a:off x="6324600" y="2284413"/>
            <a:ext cx="3810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5410200" y="1752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1557" name="Oval 53"/>
          <p:cNvSpPr>
            <a:spLocks noChangeArrowheads="1"/>
          </p:cNvSpPr>
          <p:nvPr/>
        </p:nvSpPr>
        <p:spPr bwMode="auto">
          <a:xfrm>
            <a:off x="5562600" y="1920875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6208713" y="28194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ko-KR" sz="2400">
              <a:latin typeface="Times New Roman" charset="0"/>
            </a:endParaRPr>
          </a:p>
          <a:p>
            <a:pPr algn="ctr"/>
            <a:endParaRPr kumimoji="0" lang="en-US" altLang="ko-KR" sz="2400">
              <a:latin typeface="Times New Roman" charset="0"/>
            </a:endParaRPr>
          </a:p>
          <a:p>
            <a:pPr algn="ctr"/>
            <a:r>
              <a:rPr kumimoji="0" lang="en-US" altLang="ko-KR" sz="2400">
                <a:latin typeface="Times New Roman" charset="0"/>
              </a:rPr>
              <a:t>   t</a:t>
            </a:r>
            <a:r>
              <a:rPr kumimoji="0" lang="en-US" altLang="ko-KR" sz="2400" baseline="-25000">
                <a:latin typeface="Times New Roman" charset="0"/>
              </a:rPr>
              <a:t>2</a:t>
            </a:r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 flipV="1">
            <a:off x="5934075" y="3048000"/>
            <a:ext cx="2381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0" name="Line 56"/>
          <p:cNvSpPr>
            <a:spLocks noChangeShapeType="1"/>
          </p:cNvSpPr>
          <p:nvPr/>
        </p:nvSpPr>
        <p:spPr bwMode="auto">
          <a:xfrm flipV="1">
            <a:off x="6324600" y="2895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1" name="Oval 57"/>
          <p:cNvSpPr>
            <a:spLocks noChangeArrowheads="1"/>
          </p:cNvSpPr>
          <p:nvPr/>
        </p:nvSpPr>
        <p:spPr bwMode="auto">
          <a:xfrm>
            <a:off x="5400675" y="2971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1562" name="Oval 58"/>
          <p:cNvSpPr>
            <a:spLocks noChangeArrowheads="1"/>
          </p:cNvSpPr>
          <p:nvPr/>
        </p:nvSpPr>
        <p:spPr bwMode="auto">
          <a:xfrm>
            <a:off x="5553075" y="3140075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63" name="Line 59"/>
          <p:cNvSpPr>
            <a:spLocks noChangeShapeType="1"/>
          </p:cNvSpPr>
          <p:nvPr/>
        </p:nvSpPr>
        <p:spPr bwMode="auto">
          <a:xfrm flipV="1">
            <a:off x="5943600" y="2286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4" name="Line 60"/>
          <p:cNvSpPr>
            <a:spLocks noChangeShapeType="1"/>
          </p:cNvSpPr>
          <p:nvPr/>
        </p:nvSpPr>
        <p:spPr bwMode="auto">
          <a:xfrm>
            <a:off x="5934075" y="2665413"/>
            <a:ext cx="238125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5" name="Oval 61"/>
          <p:cNvSpPr>
            <a:spLocks noChangeArrowheads="1"/>
          </p:cNvSpPr>
          <p:nvPr/>
        </p:nvSpPr>
        <p:spPr bwMode="auto">
          <a:xfrm>
            <a:off x="5410200" y="2362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1566" name="Oval 62"/>
          <p:cNvSpPr>
            <a:spLocks noChangeArrowheads="1"/>
          </p:cNvSpPr>
          <p:nvPr/>
        </p:nvSpPr>
        <p:spPr bwMode="auto">
          <a:xfrm>
            <a:off x="5562600" y="2530475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5" name="Oval 81"/>
          <p:cNvSpPr>
            <a:spLocks noChangeArrowheads="1"/>
          </p:cNvSpPr>
          <p:nvPr/>
        </p:nvSpPr>
        <p:spPr bwMode="auto">
          <a:xfrm>
            <a:off x="6638925" y="4876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>
            <a:off x="6227763" y="42672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  <a:p>
            <a:pPr algn="ctr" latinLnBrk="0"/>
            <a:endParaRPr kumimoji="0" lang="en-US" altLang="ko-KR" sz="2400" baseline="-25000">
              <a:latin typeface="Times New Roman" charset="0"/>
            </a:endParaRPr>
          </a:p>
          <a:p>
            <a:pPr algn="ctr" latinLnBrk="0"/>
            <a:endParaRPr kumimoji="0" lang="en-US" altLang="ko-KR" sz="2400" baseline="-25000">
              <a:latin typeface="Times New Roman" charset="0"/>
            </a:endParaRPr>
          </a:p>
          <a:p>
            <a:pPr algn="ctr" latinLnBrk="0"/>
            <a:r>
              <a:rPr kumimoji="0" lang="en-US" altLang="ko-KR" sz="2400">
                <a:latin typeface="Times New Roman" charset="0"/>
              </a:rPr>
              <a:t>   t</a:t>
            </a:r>
            <a:r>
              <a:rPr kumimoji="0" lang="en-US" altLang="ko-KR" sz="2400" baseline="-25000">
                <a:latin typeface="Times New Roman" charset="0"/>
              </a:rPr>
              <a:t>1</a:t>
            </a:r>
          </a:p>
        </p:txBody>
      </p:sp>
      <p:sp>
        <p:nvSpPr>
          <p:cNvPr id="21587" name="Line 83"/>
          <p:cNvSpPr>
            <a:spLocks noChangeShapeType="1"/>
          </p:cNvSpPr>
          <p:nvPr/>
        </p:nvSpPr>
        <p:spPr bwMode="auto">
          <a:xfrm>
            <a:off x="5953125" y="4343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8" name="Line 84"/>
          <p:cNvSpPr>
            <a:spLocks noChangeShapeType="1"/>
          </p:cNvSpPr>
          <p:nvPr/>
        </p:nvSpPr>
        <p:spPr bwMode="auto">
          <a:xfrm>
            <a:off x="6334125" y="4646613"/>
            <a:ext cx="3810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9" name="Oval 85"/>
          <p:cNvSpPr>
            <a:spLocks noChangeArrowheads="1"/>
          </p:cNvSpPr>
          <p:nvPr/>
        </p:nvSpPr>
        <p:spPr bwMode="auto">
          <a:xfrm>
            <a:off x="5419725" y="4114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1591" name="Rectangle 87"/>
          <p:cNvSpPr>
            <a:spLocks noChangeArrowheads="1"/>
          </p:cNvSpPr>
          <p:nvPr/>
        </p:nvSpPr>
        <p:spPr bwMode="auto">
          <a:xfrm>
            <a:off x="6218238" y="51816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ko-KR" sz="2400">
              <a:latin typeface="Times New Roman" charset="0"/>
            </a:endParaRPr>
          </a:p>
          <a:p>
            <a:pPr algn="ctr"/>
            <a:endParaRPr kumimoji="0" lang="en-US" altLang="ko-KR" sz="2400">
              <a:latin typeface="Times New Roman" charset="0"/>
            </a:endParaRPr>
          </a:p>
          <a:p>
            <a:pPr algn="ctr"/>
            <a:r>
              <a:rPr kumimoji="0" lang="en-US" altLang="ko-KR" sz="2400">
                <a:latin typeface="Times New Roman" charset="0"/>
              </a:rPr>
              <a:t>   t</a:t>
            </a:r>
            <a:r>
              <a:rPr kumimoji="0" lang="en-US" altLang="ko-KR" sz="2400" baseline="-25000">
                <a:latin typeface="Times New Roman" charset="0"/>
              </a:rPr>
              <a:t>2</a:t>
            </a:r>
          </a:p>
        </p:txBody>
      </p:sp>
      <p:sp>
        <p:nvSpPr>
          <p:cNvPr id="21592" name="Line 88"/>
          <p:cNvSpPr>
            <a:spLocks noChangeShapeType="1"/>
          </p:cNvSpPr>
          <p:nvPr/>
        </p:nvSpPr>
        <p:spPr bwMode="auto">
          <a:xfrm flipV="1">
            <a:off x="5943600" y="5410200"/>
            <a:ext cx="2381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3" name="Line 89"/>
          <p:cNvSpPr>
            <a:spLocks noChangeShapeType="1"/>
          </p:cNvSpPr>
          <p:nvPr/>
        </p:nvSpPr>
        <p:spPr bwMode="auto">
          <a:xfrm flipV="1">
            <a:off x="6334125" y="5257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4" name="Oval 90"/>
          <p:cNvSpPr>
            <a:spLocks noChangeArrowheads="1"/>
          </p:cNvSpPr>
          <p:nvPr/>
        </p:nvSpPr>
        <p:spPr bwMode="auto">
          <a:xfrm>
            <a:off x="5410200" y="5334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1596" name="Line 92"/>
          <p:cNvSpPr>
            <a:spLocks noChangeShapeType="1"/>
          </p:cNvSpPr>
          <p:nvPr/>
        </p:nvSpPr>
        <p:spPr bwMode="auto">
          <a:xfrm flipV="1">
            <a:off x="5953125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7" name="Line 93"/>
          <p:cNvSpPr>
            <a:spLocks noChangeShapeType="1"/>
          </p:cNvSpPr>
          <p:nvPr/>
        </p:nvSpPr>
        <p:spPr bwMode="auto">
          <a:xfrm>
            <a:off x="5943600" y="5027613"/>
            <a:ext cx="238125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8" name="Oval 94"/>
          <p:cNvSpPr>
            <a:spLocks noChangeArrowheads="1"/>
          </p:cNvSpPr>
          <p:nvPr/>
        </p:nvSpPr>
        <p:spPr bwMode="auto">
          <a:xfrm>
            <a:off x="5419725" y="4724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 baseline="-25000">
              <a:latin typeface="Times New Roman" charset="0"/>
            </a:endParaRPr>
          </a:p>
        </p:txBody>
      </p:sp>
      <p:sp>
        <p:nvSpPr>
          <p:cNvPr id="21599" name="Oval 95"/>
          <p:cNvSpPr>
            <a:spLocks noChangeArrowheads="1"/>
          </p:cNvSpPr>
          <p:nvPr/>
        </p:nvSpPr>
        <p:spPr bwMode="auto">
          <a:xfrm>
            <a:off x="6781800" y="5045075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0" name="AutoShape 96"/>
          <p:cNvSpPr>
            <a:spLocks noChangeArrowheads="1"/>
          </p:cNvSpPr>
          <p:nvPr/>
        </p:nvSpPr>
        <p:spPr bwMode="auto">
          <a:xfrm>
            <a:off x="5867400" y="3733800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1" name="Oval 97"/>
          <p:cNvSpPr>
            <a:spLocks noChangeArrowheads="1"/>
          </p:cNvSpPr>
          <p:nvPr/>
        </p:nvSpPr>
        <p:spPr bwMode="auto">
          <a:xfrm>
            <a:off x="5562600" y="5502275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4" name="标题 1"/>
          <p:cNvSpPr txBox="1">
            <a:spLocks/>
          </p:cNvSpPr>
          <p:nvPr/>
        </p:nvSpPr>
        <p:spPr bwMode="auto">
          <a:xfrm>
            <a:off x="1020763" y="479425"/>
            <a:ext cx="68167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3200">
                <a:latin typeface="Times New Roman" charset="0"/>
                <a:ea typeface="宋体" charset="-122"/>
                <a:cs typeface="Times New Roman" charset="0"/>
              </a:rPr>
              <a:t>Properties of Petri Nets -continued</a:t>
            </a:r>
            <a:endParaRPr lang="zh-CN" altLang="en-US" sz="3200">
              <a:latin typeface="Times New Roman" charset="0"/>
              <a:ea typeface="宋体" charset="-122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2" grpId="0" animBg="1"/>
      <p:bldP spid="21553" grpId="0" animBg="1"/>
      <p:bldP spid="21554" grpId="0" animBg="1"/>
      <p:bldP spid="21555" grpId="0" animBg="1"/>
      <p:bldP spid="21556" grpId="0" animBg="1"/>
      <p:bldP spid="21557" grpId="0" animBg="1"/>
      <p:bldP spid="21558" grpId="0" animBg="1"/>
      <p:bldP spid="21559" grpId="0" animBg="1"/>
      <p:bldP spid="21560" grpId="0" animBg="1"/>
      <p:bldP spid="21561" grpId="0" animBg="1"/>
      <p:bldP spid="21562" grpId="0" animBg="1"/>
      <p:bldP spid="21563" grpId="0" animBg="1"/>
      <p:bldP spid="21564" grpId="0" animBg="1"/>
      <p:bldP spid="21565" grpId="0" animBg="1"/>
      <p:bldP spid="21566" grpId="0" animBg="1"/>
      <p:bldP spid="21585" grpId="0" animBg="1"/>
      <p:bldP spid="21586" grpId="0" animBg="1"/>
      <p:bldP spid="21587" grpId="0" animBg="1"/>
      <p:bldP spid="21588" grpId="0" animBg="1"/>
      <p:bldP spid="21589" grpId="0" animBg="1"/>
      <p:bldP spid="21591" grpId="0" animBg="1"/>
      <p:bldP spid="21592" grpId="0" animBg="1"/>
      <p:bldP spid="21593" grpId="0" animBg="1"/>
      <p:bldP spid="21594" grpId="0" animBg="1"/>
      <p:bldP spid="21596" grpId="0" animBg="1"/>
      <p:bldP spid="21597" grpId="0" animBg="1"/>
      <p:bldP spid="21598" grpId="0" animBg="1"/>
      <p:bldP spid="21599" grpId="0" animBg="1"/>
      <p:bldP spid="21600" grpId="0" animBg="1"/>
      <p:bldP spid="216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E3877-760C-4CC2-8066-55474DD04C42}" type="slidenum">
              <a:rPr lang="ko-KR" altLang="en-US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1524000"/>
            <a:ext cx="7543800" cy="4114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264150" algn="l"/>
              </a:tabLst>
            </a:pPr>
            <a:r>
              <a:rPr lang="en-US" altLang="ko-KR" smtClean="0">
                <a:latin typeface="Times New Roman" charset="0"/>
                <a:cs typeface="Times New Roman" charset="0"/>
              </a:rPr>
              <a:t>Conflict - </a:t>
            </a:r>
            <a:r>
              <a:rPr lang="en-US" altLang="ko-KR" sz="2000" smtClean="0">
                <a:latin typeface="Times New Roman" charset="0"/>
                <a:cs typeface="Times New Roman" charset="0"/>
              </a:rPr>
              <a:t>continued</a:t>
            </a:r>
            <a:r>
              <a:rPr lang="en-US" altLang="ko-KR" smtClean="0">
                <a:latin typeface="Times New Roman" charset="0"/>
                <a:cs typeface="Times New Roman" charset="0"/>
              </a:rPr>
              <a:t> </a:t>
            </a:r>
            <a:br>
              <a:rPr lang="en-US" altLang="ko-KR" smtClean="0">
                <a:latin typeface="Times New Roman" charset="0"/>
                <a:cs typeface="Times New Roman" charset="0"/>
              </a:rPr>
            </a:br>
            <a:endParaRPr lang="en-US" altLang="ko-KR" sz="2400" baseline="-25000" smtClean="0">
              <a:latin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  <a:tabLst>
                <a:tab pos="5264150" algn="l"/>
              </a:tabLst>
            </a:pPr>
            <a:r>
              <a:rPr lang="en-US" altLang="ko-KR" smtClean="0">
                <a:latin typeface="Times New Roman" charset="0"/>
                <a:cs typeface="Times New Roman" charset="0"/>
              </a:rPr>
              <a:t>the resulting conflict may be resolved in a purely non-deterministic way or in a probabilistic way, by assigning appropriate probabilities to the conflicting transitions.</a:t>
            </a:r>
            <a:br>
              <a:rPr lang="en-US" altLang="ko-KR" smtClean="0">
                <a:latin typeface="Times New Roman" charset="0"/>
                <a:cs typeface="Times New Roman" charset="0"/>
              </a:rPr>
            </a:br>
            <a:endParaRPr lang="en-US" altLang="ko-KR" smtClean="0">
              <a:latin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5264150" algn="l"/>
              </a:tabLst>
            </a:pPr>
            <a:r>
              <a:rPr lang="en-US" altLang="ko-KR" sz="2400" smtClean="0">
                <a:latin typeface="Times New Roman" charset="0"/>
                <a:cs typeface="Times New Roman" charset="0"/>
              </a:rPr>
              <a:t>there is a choice of either t</a:t>
            </a:r>
            <a:r>
              <a:rPr lang="en-US" altLang="ko-KR" sz="2400" baseline="-25000" smtClean="0">
                <a:latin typeface="Times New Roman" charset="0"/>
                <a:cs typeface="Times New Roman" charset="0"/>
              </a:rPr>
              <a:t>1</a:t>
            </a:r>
            <a:r>
              <a:rPr lang="en-US" altLang="ko-KR" sz="2400" smtClean="0">
                <a:latin typeface="Times New Roman" charset="0"/>
                <a:cs typeface="Times New Roman" charset="0"/>
              </a:rPr>
              <a:t> and t</a:t>
            </a:r>
            <a:r>
              <a:rPr lang="en-US" altLang="ko-KR" sz="2400" baseline="-25000" smtClean="0">
                <a:latin typeface="Times New Roman" charset="0"/>
                <a:cs typeface="Times New Roman" charset="0"/>
              </a:rPr>
              <a:t>2</a:t>
            </a:r>
            <a:r>
              <a:rPr lang="en-US" altLang="ko-KR" sz="2400" smtClean="0">
                <a:latin typeface="Times New Roman" charset="0"/>
                <a:cs typeface="Times New Roman" charset="0"/>
              </a:rPr>
              <a:t>, or t</a:t>
            </a:r>
            <a:r>
              <a:rPr lang="en-US" altLang="ko-KR" sz="2400" baseline="-25000" smtClean="0">
                <a:latin typeface="Times New Roman" charset="0"/>
                <a:cs typeface="Times New Roman" charset="0"/>
              </a:rPr>
              <a:t>3</a:t>
            </a:r>
            <a:r>
              <a:rPr lang="en-US" altLang="ko-KR" sz="2400" smtClean="0">
                <a:latin typeface="Times New Roman" charset="0"/>
                <a:cs typeface="Times New Roman" charset="0"/>
              </a:rPr>
              <a:t> and t</a:t>
            </a:r>
            <a:r>
              <a:rPr lang="en-US" altLang="ko-KR" sz="2400" baseline="-25000" smtClean="0">
                <a:latin typeface="Times New Roman" charset="0"/>
                <a:cs typeface="Times New Roman" charset="0"/>
              </a:rPr>
              <a:t>4</a:t>
            </a:r>
            <a:endParaRPr lang="en-US" altLang="ko-KR" smtClean="0">
              <a:latin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tabLst>
                <a:tab pos="5264150" algn="l"/>
              </a:tabLst>
            </a:pPr>
            <a:endParaRPr lang="en-US" altLang="ko-KR" sz="4000" smtClean="0">
              <a:latin typeface="Times New Roman" charset="0"/>
              <a:cs typeface="Times New Roman" charset="0"/>
            </a:endParaRPr>
          </a:p>
        </p:txBody>
      </p:sp>
      <p:grpSp>
        <p:nvGrpSpPr>
          <p:cNvPr id="73762" name="Group 34"/>
          <p:cNvGrpSpPr>
            <a:grpSpLocks/>
          </p:cNvGrpSpPr>
          <p:nvPr/>
        </p:nvGrpSpPr>
        <p:grpSpPr bwMode="auto">
          <a:xfrm>
            <a:off x="1600200" y="5029200"/>
            <a:ext cx="5791200" cy="1860550"/>
            <a:chOff x="1200" y="2016"/>
            <a:chExt cx="3648" cy="1172"/>
          </a:xfrm>
        </p:grpSpPr>
        <p:sp>
          <p:nvSpPr>
            <p:cNvPr id="26640" name="Oval 35"/>
            <p:cNvSpPr>
              <a:spLocks noChangeArrowheads="1"/>
            </p:cNvSpPr>
            <p:nvPr/>
          </p:nvSpPr>
          <p:spPr bwMode="auto">
            <a:xfrm>
              <a:off x="1200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Rectangle 36"/>
            <p:cNvSpPr>
              <a:spLocks noChangeArrowheads="1"/>
            </p:cNvSpPr>
            <p:nvPr/>
          </p:nvSpPr>
          <p:spPr bwMode="auto">
            <a:xfrm>
              <a:off x="1776" y="201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Rectangle 37"/>
            <p:cNvSpPr>
              <a:spLocks noChangeArrowheads="1"/>
            </p:cNvSpPr>
            <p:nvPr/>
          </p:nvSpPr>
          <p:spPr bwMode="auto">
            <a:xfrm>
              <a:off x="1776" y="278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Line 38"/>
            <p:cNvSpPr>
              <a:spLocks noChangeShapeType="1"/>
            </p:cNvSpPr>
            <p:nvPr/>
          </p:nvSpPr>
          <p:spPr bwMode="auto">
            <a:xfrm flipV="1">
              <a:off x="1440" y="216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Line 39"/>
            <p:cNvSpPr>
              <a:spLocks noChangeShapeType="1"/>
            </p:cNvSpPr>
            <p:nvPr/>
          </p:nvSpPr>
          <p:spPr bwMode="auto">
            <a:xfrm>
              <a:off x="1440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Oval 40"/>
            <p:cNvSpPr>
              <a:spLocks noChangeArrowheads="1"/>
            </p:cNvSpPr>
            <p:nvPr/>
          </p:nvSpPr>
          <p:spPr bwMode="auto">
            <a:xfrm>
              <a:off x="230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Line 41"/>
            <p:cNvSpPr>
              <a:spLocks noChangeShapeType="1"/>
            </p:cNvSpPr>
            <p:nvPr/>
          </p:nvSpPr>
          <p:spPr bwMode="auto">
            <a:xfrm>
              <a:off x="1920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Line 42"/>
            <p:cNvSpPr>
              <a:spLocks noChangeShapeType="1"/>
            </p:cNvSpPr>
            <p:nvPr/>
          </p:nvSpPr>
          <p:spPr bwMode="auto">
            <a:xfrm>
              <a:off x="2544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Oval 43"/>
            <p:cNvSpPr>
              <a:spLocks noChangeArrowheads="1"/>
            </p:cNvSpPr>
            <p:nvPr/>
          </p:nvSpPr>
          <p:spPr bwMode="auto">
            <a:xfrm>
              <a:off x="2304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Line 44"/>
            <p:cNvSpPr>
              <a:spLocks noChangeShapeType="1"/>
            </p:cNvSpPr>
            <p:nvPr/>
          </p:nvSpPr>
          <p:spPr bwMode="auto">
            <a:xfrm>
              <a:off x="1920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45"/>
            <p:cNvSpPr>
              <a:spLocks noChangeShapeType="1"/>
            </p:cNvSpPr>
            <p:nvPr/>
          </p:nvSpPr>
          <p:spPr bwMode="auto">
            <a:xfrm>
              <a:off x="2544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Rectangle 46"/>
            <p:cNvSpPr>
              <a:spLocks noChangeArrowheads="1"/>
            </p:cNvSpPr>
            <p:nvPr/>
          </p:nvSpPr>
          <p:spPr bwMode="auto">
            <a:xfrm>
              <a:off x="2928" y="201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Oval 47"/>
            <p:cNvSpPr>
              <a:spLocks noChangeArrowheads="1"/>
            </p:cNvSpPr>
            <p:nvPr/>
          </p:nvSpPr>
          <p:spPr bwMode="auto">
            <a:xfrm>
              <a:off x="3456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48"/>
            <p:cNvSpPr>
              <a:spLocks noChangeShapeType="1"/>
            </p:cNvSpPr>
            <p:nvPr/>
          </p:nvSpPr>
          <p:spPr bwMode="auto">
            <a:xfrm>
              <a:off x="3072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Line 49"/>
            <p:cNvSpPr>
              <a:spLocks noChangeShapeType="1"/>
            </p:cNvSpPr>
            <p:nvPr/>
          </p:nvSpPr>
          <p:spPr bwMode="auto">
            <a:xfrm>
              <a:off x="369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Rectangle 50"/>
            <p:cNvSpPr>
              <a:spLocks noChangeArrowheads="1"/>
            </p:cNvSpPr>
            <p:nvPr/>
          </p:nvSpPr>
          <p:spPr bwMode="auto">
            <a:xfrm>
              <a:off x="2928" y="278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Oval 51"/>
            <p:cNvSpPr>
              <a:spLocks noChangeArrowheads="1"/>
            </p:cNvSpPr>
            <p:nvPr/>
          </p:nvSpPr>
          <p:spPr bwMode="auto">
            <a:xfrm>
              <a:off x="3456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Line 52"/>
            <p:cNvSpPr>
              <a:spLocks noChangeShapeType="1"/>
            </p:cNvSpPr>
            <p:nvPr/>
          </p:nvSpPr>
          <p:spPr bwMode="auto">
            <a:xfrm>
              <a:off x="3072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Line 53"/>
            <p:cNvSpPr>
              <a:spLocks noChangeShapeType="1"/>
            </p:cNvSpPr>
            <p:nvPr/>
          </p:nvSpPr>
          <p:spPr bwMode="auto">
            <a:xfrm>
              <a:off x="3696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Line 54"/>
            <p:cNvSpPr>
              <a:spLocks noChangeShapeType="1"/>
            </p:cNvSpPr>
            <p:nvPr/>
          </p:nvSpPr>
          <p:spPr bwMode="auto">
            <a:xfrm>
              <a:off x="4224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55"/>
            <p:cNvSpPr>
              <a:spLocks noChangeShapeType="1"/>
            </p:cNvSpPr>
            <p:nvPr/>
          </p:nvSpPr>
          <p:spPr bwMode="auto">
            <a:xfrm>
              <a:off x="427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Text Box 56"/>
            <p:cNvSpPr txBox="1">
              <a:spLocks noChangeArrowheads="1"/>
            </p:cNvSpPr>
            <p:nvPr/>
          </p:nvSpPr>
          <p:spPr bwMode="auto">
            <a:xfrm>
              <a:off x="1728" y="2208"/>
              <a:ext cx="1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sz="1600">
                  <a:latin typeface="Times New Roman" charset="0"/>
                </a:rPr>
                <a:t>t</a:t>
              </a:r>
              <a:r>
                <a:rPr kumimoji="0" lang="en-US" altLang="ko-KR" sz="1600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26662" name="Text Box 57"/>
            <p:cNvSpPr txBox="1">
              <a:spLocks noChangeArrowheads="1"/>
            </p:cNvSpPr>
            <p:nvPr/>
          </p:nvSpPr>
          <p:spPr bwMode="auto">
            <a:xfrm>
              <a:off x="2880" y="2208"/>
              <a:ext cx="1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sz="1600">
                  <a:latin typeface="Times New Roman" charset="0"/>
                </a:rPr>
                <a:t>t</a:t>
              </a:r>
              <a:r>
                <a:rPr kumimoji="0" lang="en-US" altLang="ko-KR" sz="1600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26663" name="Text Box 58"/>
            <p:cNvSpPr txBox="1">
              <a:spLocks noChangeArrowheads="1"/>
            </p:cNvSpPr>
            <p:nvPr/>
          </p:nvSpPr>
          <p:spPr bwMode="auto">
            <a:xfrm>
              <a:off x="1728" y="2976"/>
              <a:ext cx="1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sz="1600">
                  <a:latin typeface="Times New Roman" charset="0"/>
                </a:rPr>
                <a:t>t</a:t>
              </a:r>
              <a:r>
                <a:rPr kumimoji="0" lang="en-US" altLang="ko-KR" sz="1600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26664" name="Text Box 59"/>
            <p:cNvSpPr txBox="1">
              <a:spLocks noChangeArrowheads="1"/>
            </p:cNvSpPr>
            <p:nvPr/>
          </p:nvSpPr>
          <p:spPr bwMode="auto">
            <a:xfrm>
              <a:off x="2880" y="2976"/>
              <a:ext cx="1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sz="1600">
                  <a:latin typeface="Times New Roman" charset="0"/>
                </a:rPr>
                <a:t>t</a:t>
              </a:r>
              <a:r>
                <a:rPr kumimoji="0" lang="en-US" altLang="ko-KR" sz="1600" baseline="-25000">
                  <a:latin typeface="Times New Roman" charset="0"/>
                </a:rPr>
                <a:t>4</a:t>
              </a:r>
            </a:p>
          </p:txBody>
        </p:sp>
      </p:grpSp>
      <p:sp>
        <p:nvSpPr>
          <p:cNvPr id="73788" name="Oval 60"/>
          <p:cNvSpPr>
            <a:spLocks noChangeArrowheads="1"/>
          </p:cNvSpPr>
          <p:nvPr/>
        </p:nvSpPr>
        <p:spPr bwMode="auto">
          <a:xfrm>
            <a:off x="16764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89" name="Oval 61"/>
          <p:cNvSpPr>
            <a:spLocks noChangeArrowheads="1"/>
          </p:cNvSpPr>
          <p:nvPr/>
        </p:nvSpPr>
        <p:spPr bwMode="auto">
          <a:xfrm>
            <a:off x="3429000" y="6400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90" name="Oval 62"/>
          <p:cNvSpPr>
            <a:spLocks noChangeArrowheads="1"/>
          </p:cNvSpPr>
          <p:nvPr/>
        </p:nvSpPr>
        <p:spPr bwMode="auto">
          <a:xfrm>
            <a:off x="5334000" y="6400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91" name="Oval 63"/>
          <p:cNvSpPr>
            <a:spLocks noChangeArrowheads="1"/>
          </p:cNvSpPr>
          <p:nvPr/>
        </p:nvSpPr>
        <p:spPr bwMode="auto">
          <a:xfrm>
            <a:off x="17526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92" name="Oval 64"/>
          <p:cNvSpPr>
            <a:spLocks noChangeArrowheads="1"/>
          </p:cNvSpPr>
          <p:nvPr/>
        </p:nvSpPr>
        <p:spPr bwMode="auto">
          <a:xfrm>
            <a:off x="3505200" y="5181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93" name="Oval 65"/>
          <p:cNvSpPr>
            <a:spLocks noChangeArrowheads="1"/>
          </p:cNvSpPr>
          <p:nvPr/>
        </p:nvSpPr>
        <p:spPr bwMode="auto">
          <a:xfrm>
            <a:off x="5257800" y="5181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94" name="Rectangle 66"/>
          <p:cNvSpPr>
            <a:spLocks noChangeArrowheads="1"/>
          </p:cNvSpPr>
          <p:nvPr/>
        </p:nvSpPr>
        <p:spPr bwMode="auto">
          <a:xfrm>
            <a:off x="2514600" y="62484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95" name="Rectangle 67"/>
          <p:cNvSpPr>
            <a:spLocks noChangeArrowheads="1"/>
          </p:cNvSpPr>
          <p:nvPr/>
        </p:nvSpPr>
        <p:spPr bwMode="auto">
          <a:xfrm>
            <a:off x="4343400" y="62484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96" name="Rectangle 68"/>
          <p:cNvSpPr>
            <a:spLocks noChangeArrowheads="1"/>
          </p:cNvSpPr>
          <p:nvPr/>
        </p:nvSpPr>
        <p:spPr bwMode="auto">
          <a:xfrm>
            <a:off x="2514600" y="50292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97" name="Rectangle 69"/>
          <p:cNvSpPr>
            <a:spLocks noChangeArrowheads="1"/>
          </p:cNvSpPr>
          <p:nvPr/>
        </p:nvSpPr>
        <p:spPr bwMode="auto">
          <a:xfrm>
            <a:off x="4343400" y="50292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标题 1"/>
          <p:cNvSpPr txBox="1">
            <a:spLocks/>
          </p:cNvSpPr>
          <p:nvPr/>
        </p:nvSpPr>
        <p:spPr bwMode="auto">
          <a:xfrm>
            <a:off x="1020763" y="479425"/>
            <a:ext cx="68167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3200">
                <a:latin typeface="Times New Roman" charset="0"/>
                <a:ea typeface="宋体" charset="-122"/>
                <a:cs typeface="Times New Roman" charset="0"/>
              </a:rPr>
              <a:t>Properties of Petri Nets -continued</a:t>
            </a:r>
            <a:endParaRPr lang="zh-CN" altLang="en-US" sz="3200">
              <a:latin typeface="Times New Roman" charset="0"/>
              <a:ea typeface="宋体" charset="-122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3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88" grpId="0" animBg="1"/>
      <p:bldP spid="73789" grpId="0" animBg="1"/>
      <p:bldP spid="73790" grpId="0" animBg="1"/>
      <p:bldP spid="73791" grpId="0" animBg="1"/>
      <p:bldP spid="73792" grpId="0" animBg="1"/>
      <p:bldP spid="73793" grpId="0" animBg="1"/>
      <p:bldP spid="73794" grpId="0" animBg="1"/>
      <p:bldP spid="73795" grpId="0" animBg="1"/>
      <p:bldP spid="73796" grpId="0" animBg="1"/>
      <p:bldP spid="7379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62925" cy="762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Some definitions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smtClean="0">
                <a:latin typeface="Times New Roman" charset="0"/>
                <a:cs typeface="Times New Roman" charset="0"/>
              </a:rPr>
              <a:t>source transition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no inputs</a:t>
            </a:r>
          </a:p>
          <a:p>
            <a:pPr>
              <a:lnSpc>
                <a:spcPct val="90000"/>
              </a:lnSpc>
            </a:pPr>
            <a:r>
              <a:rPr lang="en-US" altLang="zh-CN" sz="2000" b="1" smtClean="0">
                <a:latin typeface="Times New Roman" charset="0"/>
                <a:cs typeface="Times New Roman" charset="0"/>
              </a:rPr>
              <a:t>sink transition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no outputs</a:t>
            </a:r>
          </a:p>
          <a:p>
            <a:pPr>
              <a:lnSpc>
                <a:spcPct val="90000"/>
              </a:lnSpc>
            </a:pPr>
            <a:r>
              <a:rPr lang="en-US" altLang="zh-CN" sz="2000" b="1" smtClean="0">
                <a:latin typeface="Times New Roman" charset="0"/>
                <a:cs typeface="Times New Roman" charset="0"/>
              </a:rPr>
              <a:t>self-loop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a pair (p,t) s.t. p is both an input and an output of t</a:t>
            </a:r>
          </a:p>
          <a:p>
            <a:pPr>
              <a:lnSpc>
                <a:spcPct val="90000"/>
              </a:lnSpc>
            </a:pPr>
            <a:r>
              <a:rPr lang="en-US" altLang="zh-CN" sz="2000" b="1" smtClean="0">
                <a:latin typeface="Times New Roman" charset="0"/>
                <a:cs typeface="Times New Roman" charset="0"/>
              </a:rPr>
              <a:t>pure PN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no self-loops</a:t>
            </a:r>
          </a:p>
          <a:p>
            <a:pPr>
              <a:lnSpc>
                <a:spcPct val="90000"/>
              </a:lnSpc>
            </a:pPr>
            <a:r>
              <a:rPr lang="en-US" altLang="zh-CN" sz="2000" b="1" smtClean="0">
                <a:latin typeface="Times New Roman" charset="0"/>
                <a:cs typeface="Times New Roman" charset="0"/>
              </a:rPr>
              <a:t>Weighted PN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arcs with weight</a:t>
            </a:r>
          </a:p>
          <a:p>
            <a:pPr>
              <a:lnSpc>
                <a:spcPct val="90000"/>
              </a:lnSpc>
            </a:pPr>
            <a:r>
              <a:rPr lang="en-US" altLang="zh-CN" sz="2000" b="1" smtClean="0">
                <a:latin typeface="Times New Roman" charset="0"/>
                <a:cs typeface="Times New Roman" charset="0"/>
              </a:rPr>
              <a:t>ordinary PN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all arc weights are 1’s</a:t>
            </a:r>
          </a:p>
          <a:p>
            <a:pPr>
              <a:lnSpc>
                <a:spcPct val="90000"/>
              </a:lnSpc>
            </a:pPr>
            <a:r>
              <a:rPr lang="en-US" altLang="zh-CN" sz="2000" b="1" smtClean="0">
                <a:latin typeface="Times New Roman" charset="0"/>
                <a:cs typeface="Times New Roman" charset="0"/>
              </a:rPr>
              <a:t>infinite capacity net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places can accommodate an unlimited number of tokens</a:t>
            </a:r>
          </a:p>
          <a:p>
            <a:pPr>
              <a:lnSpc>
                <a:spcPct val="90000"/>
              </a:lnSpc>
            </a:pPr>
            <a:r>
              <a:rPr lang="en-US" altLang="zh-CN" sz="2000" b="1" smtClean="0">
                <a:latin typeface="Times New Roman" charset="0"/>
                <a:cs typeface="Times New Roman" charset="0"/>
              </a:rPr>
              <a:t>finite capacity net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each place p has a maximum capacity K(p)</a:t>
            </a:r>
          </a:p>
          <a:p>
            <a:pPr>
              <a:lnSpc>
                <a:spcPct val="90000"/>
              </a:lnSpc>
            </a:pPr>
            <a:r>
              <a:rPr lang="en-US" altLang="zh-CN" sz="2000" b="1" smtClean="0">
                <a:latin typeface="Times New Roman" charset="0"/>
                <a:cs typeface="Times New Roman" charset="0"/>
              </a:rPr>
              <a:t>strict transition rule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after firing, each output place can’t have more than K(p) tokens</a:t>
            </a:r>
          </a:p>
          <a:p>
            <a:pPr>
              <a:lnSpc>
                <a:spcPct val="90000"/>
              </a:lnSpc>
            </a:pPr>
            <a:r>
              <a:rPr lang="en-US" altLang="zh-CN" sz="2000" b="1" smtClean="0">
                <a:latin typeface="Times New Roman" charset="0"/>
                <a:cs typeface="Times New Roman" charset="0"/>
              </a:rPr>
              <a:t>Theorem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every pure finite-capacity net can be transformed into an equivalent infinite-capacity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Weighted Edges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21732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Associating </a:t>
            </a:r>
            <a:r>
              <a:rPr lang="en-US" altLang="zh-CN" dirty="0">
                <a:solidFill>
                  <a:srgbClr val="FF0000"/>
                </a:solidFill>
              </a:rPr>
              <a:t>weights</a:t>
            </a:r>
            <a:r>
              <a:rPr lang="en-US" altLang="zh-CN" dirty="0"/>
              <a:t> to edges:</a:t>
            </a:r>
          </a:p>
          <a:p>
            <a:pPr marL="0" indent="0">
              <a:buNone/>
            </a:pPr>
            <a:r>
              <a:rPr lang="en-US" altLang="zh-CN" dirty="0" smtClean="0"/>
              <a:t>    – </a:t>
            </a:r>
            <a:r>
              <a:rPr lang="en-US" altLang="zh-CN" dirty="0"/>
              <a:t>Each edge </a:t>
            </a:r>
            <a:r>
              <a:rPr lang="en-US" altLang="zh-CN" b="1" dirty="0"/>
              <a:t>fi </a:t>
            </a:r>
            <a:r>
              <a:rPr lang="en-US" altLang="zh-CN" dirty="0"/>
              <a:t>has an associated weight </a:t>
            </a:r>
            <a:r>
              <a:rPr lang="en-US" altLang="zh-CN" b="1" dirty="0">
                <a:solidFill>
                  <a:srgbClr val="FF0000"/>
                </a:solidFill>
              </a:rPr>
              <a:t>W(fi)</a:t>
            </a: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dirty="0" smtClean="0"/>
              <a:t>(</a:t>
            </a:r>
            <a:r>
              <a:rPr lang="en-US" altLang="zh-CN" dirty="0"/>
              <a:t>defaults to 1)</a:t>
            </a:r>
          </a:p>
          <a:p>
            <a:pPr marL="0" indent="0">
              <a:buNone/>
            </a:pPr>
            <a:r>
              <a:rPr lang="en-US" altLang="zh-CN" dirty="0" smtClean="0"/>
              <a:t>   – </a:t>
            </a:r>
            <a:r>
              <a:rPr lang="en-US" altLang="zh-CN" dirty="0"/>
              <a:t>A transition </a:t>
            </a:r>
            <a:r>
              <a:rPr lang="en-US" altLang="zh-CN" b="1" dirty="0"/>
              <a:t>t </a:t>
            </a:r>
            <a:r>
              <a:rPr lang="en-US" altLang="zh-CN" dirty="0"/>
              <a:t>is active if each place </a:t>
            </a:r>
            <a:r>
              <a:rPr lang="en-US" altLang="zh-CN" b="1" dirty="0"/>
              <a:t>pi </a:t>
            </a:r>
            <a:r>
              <a:rPr lang="en-US" altLang="zh-CN" dirty="0"/>
              <a:t>connected 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through an edge </a:t>
            </a:r>
            <a:r>
              <a:rPr lang="en-US" altLang="zh-CN" b="1" dirty="0"/>
              <a:t>fi </a:t>
            </a:r>
            <a:r>
              <a:rPr lang="en-US" altLang="zh-CN" dirty="0"/>
              <a:t>to </a:t>
            </a:r>
            <a:r>
              <a:rPr lang="en-US" altLang="zh-CN" b="1" dirty="0"/>
              <a:t>t </a:t>
            </a:r>
            <a:r>
              <a:rPr lang="en-US" altLang="zh-CN" dirty="0"/>
              <a:t>contains at least W(f) tokens.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106497" name="Picture 1" descr="C:\Users\Ray\AppData\Roaming\Tencent\Users\8810444\QQ\WinTemp\RichOle\@Y@LHL{AO3B)D]$VI0UH_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28" y="3609858"/>
            <a:ext cx="6093871" cy="30957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 States    14 Transitions</a:t>
            </a:r>
            <a:endParaRPr lang="zh-CN" altLang="en-US" dirty="0"/>
          </a:p>
        </p:txBody>
      </p:sp>
      <p:pic>
        <p:nvPicPr>
          <p:cNvPr id="2051" name="Picture 3" descr="C:\Users\Ray\Desktop\2-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59256"/>
            <a:ext cx="6172200" cy="34416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Finite Capacity Petri Net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2"/>
            <a:ext cx="8142287" cy="46878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Each place pi can hold maximally K(p</a:t>
            </a:r>
            <a:r>
              <a:rPr lang="en-US" altLang="zh-CN" sz="1800" dirty="0"/>
              <a:t>i</a:t>
            </a:r>
            <a:r>
              <a:rPr lang="en-US" altLang="zh-CN" dirty="0"/>
              <a:t>) tokens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transition </a:t>
            </a:r>
            <a:r>
              <a:rPr lang="en-US" altLang="zh-CN" b="1" dirty="0"/>
              <a:t>t </a:t>
            </a:r>
            <a:r>
              <a:rPr lang="en-US" altLang="zh-CN" dirty="0"/>
              <a:t>is only active if all output places p</a:t>
            </a:r>
            <a:r>
              <a:rPr lang="en-US" altLang="zh-CN" sz="1800" dirty="0"/>
              <a:t>i</a:t>
            </a:r>
            <a:r>
              <a:rPr lang="en-US" altLang="zh-CN" dirty="0"/>
              <a:t> of </a:t>
            </a:r>
            <a:r>
              <a:rPr lang="en-US" altLang="zh-CN" b="1" dirty="0"/>
              <a:t>t </a:t>
            </a:r>
            <a:r>
              <a:rPr lang="en-US" altLang="zh-CN" dirty="0"/>
              <a:t>cannot </a:t>
            </a:r>
            <a:r>
              <a:rPr lang="en-US" altLang="zh-CN" dirty="0" smtClean="0"/>
              <a:t>exceed K(p</a:t>
            </a:r>
            <a:r>
              <a:rPr lang="en-US" altLang="zh-CN" sz="1800" dirty="0" smtClean="0"/>
              <a:t>i</a:t>
            </a:r>
            <a:r>
              <a:rPr lang="en-US" altLang="zh-CN" dirty="0"/>
              <a:t>) after firing </a:t>
            </a:r>
            <a:r>
              <a:rPr lang="en-US" altLang="zh-CN" b="1" dirty="0"/>
              <a:t>t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i="1" dirty="0" smtClean="0"/>
          </a:p>
          <a:p>
            <a:r>
              <a:rPr lang="en-US" altLang="zh-CN" i="1" dirty="0" smtClean="0"/>
              <a:t>Pure </a:t>
            </a:r>
            <a:r>
              <a:rPr lang="en-US" altLang="zh-CN" dirty="0"/>
              <a:t>finite capacity Petri Nets can be transformed into </a:t>
            </a:r>
            <a:r>
              <a:rPr lang="en-US" altLang="zh-CN" dirty="0" smtClean="0"/>
              <a:t>equivalent infinite </a:t>
            </a:r>
            <a:r>
              <a:rPr lang="en-US" altLang="zh-CN" dirty="0"/>
              <a:t>capacity Petri Nets (without capacity restrictions).</a:t>
            </a:r>
          </a:p>
          <a:p>
            <a:r>
              <a:rPr lang="en-US" altLang="zh-CN" dirty="0" smtClean="0"/>
              <a:t>Equivalence</a:t>
            </a:r>
            <a:r>
              <a:rPr lang="en-US" altLang="zh-CN" dirty="0"/>
              <a:t>: Both nets have the same set of all possible </a:t>
            </a:r>
            <a:r>
              <a:rPr lang="en-US" altLang="zh-CN" dirty="0" smtClean="0"/>
              <a:t>firing sequences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107521" name="Picture 1" descr="C:\Users\Ray\AppData\Roaming\Tencent\Users\8810444\QQ\WinTemp\RichOle\G%Z656MJ7YB]HL6_3SJ5$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599"/>
            <a:ext cx="5105400" cy="18565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643812" cy="576262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Removing Capacity Constraints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484313"/>
            <a:ext cx="8991600" cy="24018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For each place p with K(p) &gt; 1, add a </a:t>
            </a:r>
            <a:r>
              <a:rPr lang="en-US" altLang="zh-CN" dirty="0">
                <a:solidFill>
                  <a:srgbClr val="FF0000"/>
                </a:solidFill>
              </a:rPr>
              <a:t>complementary place </a:t>
            </a:r>
            <a:r>
              <a:rPr lang="en-US" altLang="zh-CN" b="1" dirty="0"/>
              <a:t>p’ </a:t>
            </a:r>
            <a:r>
              <a:rPr lang="en-US" altLang="zh-CN" dirty="0" smtClean="0"/>
              <a:t>with initial </a:t>
            </a:r>
            <a:r>
              <a:rPr lang="en-US" altLang="zh-CN" dirty="0"/>
              <a:t>marking M0(</a:t>
            </a:r>
            <a:r>
              <a:rPr lang="en-US" altLang="zh-CN" b="1" dirty="0"/>
              <a:t>p’</a:t>
            </a:r>
            <a:r>
              <a:rPr lang="en-US" altLang="zh-CN" dirty="0"/>
              <a:t>) = K(</a:t>
            </a:r>
            <a:r>
              <a:rPr lang="en-US" altLang="zh-CN" b="1" dirty="0"/>
              <a:t>p</a:t>
            </a:r>
            <a:r>
              <a:rPr lang="en-US" altLang="zh-CN" dirty="0"/>
              <a:t>) – M</a:t>
            </a:r>
            <a:r>
              <a:rPr lang="en-US" altLang="zh-CN" sz="1800" dirty="0"/>
              <a:t>0</a:t>
            </a:r>
            <a:r>
              <a:rPr lang="en-US" altLang="zh-CN" dirty="0"/>
              <a:t>(</a:t>
            </a:r>
            <a:r>
              <a:rPr lang="en-US" altLang="zh-CN" b="1" dirty="0"/>
              <a:t>p</a:t>
            </a:r>
            <a:r>
              <a:rPr lang="en-US" altLang="zh-CN" dirty="0"/>
              <a:t>).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each outgoing edge </a:t>
            </a:r>
            <a:r>
              <a:rPr lang="en-US" altLang="zh-CN" b="1" dirty="0"/>
              <a:t>e </a:t>
            </a:r>
            <a:r>
              <a:rPr lang="en-US" altLang="zh-CN" dirty="0"/>
              <a:t>= (</a:t>
            </a:r>
            <a:r>
              <a:rPr lang="en-US" altLang="zh-CN" b="1" dirty="0"/>
              <a:t>p</a:t>
            </a:r>
            <a:r>
              <a:rPr lang="en-US" altLang="zh-CN" dirty="0"/>
              <a:t>, </a:t>
            </a:r>
            <a:r>
              <a:rPr lang="en-US" altLang="zh-CN" b="1" dirty="0"/>
              <a:t>t</a:t>
            </a:r>
            <a:r>
              <a:rPr lang="en-US" altLang="zh-CN" dirty="0"/>
              <a:t>), add an edge </a:t>
            </a:r>
            <a:r>
              <a:rPr lang="en-US" altLang="zh-CN" b="1" dirty="0"/>
              <a:t>e’ </a:t>
            </a:r>
            <a:r>
              <a:rPr lang="en-US" altLang="zh-CN" dirty="0"/>
              <a:t>from </a:t>
            </a:r>
            <a:r>
              <a:rPr lang="en-US" altLang="zh-CN" b="1" dirty="0"/>
              <a:t>t </a:t>
            </a:r>
            <a:r>
              <a:rPr lang="en-US" altLang="zh-CN" dirty="0"/>
              <a:t>to </a:t>
            </a:r>
            <a:r>
              <a:rPr lang="en-US" altLang="zh-CN" b="1" dirty="0"/>
              <a:t>p’ </a:t>
            </a:r>
            <a:r>
              <a:rPr lang="en-US" altLang="zh-CN" dirty="0" smtClean="0"/>
              <a:t>with weight </a:t>
            </a:r>
            <a:r>
              <a:rPr lang="en-US" altLang="zh-CN" dirty="0"/>
              <a:t>W(</a:t>
            </a:r>
            <a:r>
              <a:rPr lang="en-US" altLang="zh-CN" b="1" dirty="0"/>
              <a:t>e</a:t>
            </a:r>
            <a:r>
              <a:rPr lang="en-US" altLang="zh-CN" dirty="0"/>
              <a:t>).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each incoming edge </a:t>
            </a:r>
            <a:r>
              <a:rPr lang="en-US" altLang="zh-CN" b="1" dirty="0"/>
              <a:t>e </a:t>
            </a:r>
            <a:r>
              <a:rPr lang="en-US" altLang="zh-CN" dirty="0"/>
              <a:t>= (</a:t>
            </a:r>
            <a:r>
              <a:rPr lang="en-US" altLang="zh-CN" b="1" dirty="0"/>
              <a:t>t</a:t>
            </a:r>
            <a:r>
              <a:rPr lang="en-US" altLang="zh-CN" dirty="0"/>
              <a:t>, </a:t>
            </a:r>
            <a:r>
              <a:rPr lang="en-US" altLang="zh-CN" b="1" dirty="0"/>
              <a:t>p</a:t>
            </a:r>
            <a:r>
              <a:rPr lang="en-US" altLang="zh-CN" dirty="0"/>
              <a:t>), add an edge </a:t>
            </a:r>
            <a:r>
              <a:rPr lang="en-US" altLang="zh-CN" b="1" dirty="0"/>
              <a:t>e’ </a:t>
            </a:r>
            <a:r>
              <a:rPr lang="en-US" altLang="zh-CN" dirty="0"/>
              <a:t>from </a:t>
            </a:r>
            <a:r>
              <a:rPr lang="en-US" altLang="zh-CN" b="1" dirty="0"/>
              <a:t>p’ </a:t>
            </a:r>
            <a:r>
              <a:rPr lang="en-US" altLang="zh-CN" dirty="0"/>
              <a:t>to </a:t>
            </a:r>
            <a:r>
              <a:rPr lang="en-US" altLang="zh-CN" b="1" dirty="0"/>
              <a:t>t </a:t>
            </a:r>
            <a:r>
              <a:rPr lang="en-US" altLang="zh-CN" dirty="0" smtClean="0"/>
              <a:t>with weight </a:t>
            </a:r>
            <a:r>
              <a:rPr lang="en-US" altLang="zh-CN" dirty="0"/>
              <a:t>W(</a:t>
            </a:r>
            <a:r>
              <a:rPr lang="en-US" altLang="zh-CN" b="1" dirty="0"/>
              <a:t>e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108546" name="Picture 2" descr="C:\Users\Ray\AppData\Roaming\Tencent\Users\8810444\QQ\WinTemp\RichOle\6TOJ~38)Y%GLV()_K~W2CI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1" y="3815550"/>
            <a:ext cx="8407879" cy="3048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Resolving Self-Loops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algorithm to remove capacity constraints works if the Petri </a:t>
            </a:r>
            <a:r>
              <a:rPr lang="en-US" altLang="zh-CN" dirty="0" smtClean="0"/>
              <a:t>net has </a:t>
            </a:r>
            <a:r>
              <a:rPr lang="en-US" altLang="zh-CN" dirty="0"/>
              <a:t>no self loops (is pure).</a:t>
            </a:r>
          </a:p>
          <a:p>
            <a:r>
              <a:rPr lang="en-US" altLang="zh-CN" dirty="0" smtClean="0"/>
              <a:t>No Problem! Rewrite the Petri net without self loops: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109569" name="Picture 1" descr="C:\Users\Ray\AppData\Roaming\Tencent\Users\8810444\QQ\WinTemp\RichOle\IS1G3YR3QWH{ER36T0_0PF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191500" cy="3000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685800"/>
          </a:xfrm>
        </p:spPr>
        <p:txBody>
          <a:bodyPr/>
          <a:lstStyle/>
          <a:p>
            <a:r>
              <a:rPr lang="en-US" altLang="zh-CN" dirty="0" smtClean="0">
                <a:latin typeface="Times New Roman" charset="0"/>
                <a:cs typeface="Times New Roman" charset="0"/>
              </a:rPr>
              <a:t>Example: </a:t>
            </a:r>
            <a:br>
              <a:rPr lang="en-US" altLang="zh-CN" dirty="0" smtClean="0">
                <a:latin typeface="Times New Roman" charset="0"/>
                <a:cs typeface="Times New Roman" charset="0"/>
              </a:rPr>
            </a:br>
            <a:r>
              <a:rPr lang="en-US" altLang="zh-CN" dirty="0" smtClean="0">
                <a:latin typeface="Times New Roman" charset="0"/>
                <a:cs typeface="Times New Roman" charset="0"/>
              </a:rPr>
              <a:t>Synchronization at single track rail segment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2667000"/>
            <a:ext cx="2438400" cy="4667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smtClean="0">
                <a:latin typeface="Times New Roman" charset="0"/>
                <a:cs typeface="Times New Roman" charset="0"/>
              </a:rPr>
              <a:t>Preconditions</a:t>
            </a:r>
          </a:p>
        </p:txBody>
      </p:sp>
      <p:pic>
        <p:nvPicPr>
          <p:cNvPr id="32772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" t="16734" r="2953" b="4430"/>
          <a:stretch>
            <a:fillRect/>
          </a:stretch>
        </p:blipFill>
        <p:spPr bwMode="auto">
          <a:xfrm>
            <a:off x="2692400" y="1600200"/>
            <a:ext cx="64516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3" name="Freeform 5"/>
          <p:cNvSpPr>
            <a:spLocks/>
          </p:cNvSpPr>
          <p:nvPr/>
        </p:nvSpPr>
        <p:spPr bwMode="auto">
          <a:xfrm>
            <a:off x="2514600" y="2895600"/>
            <a:ext cx="1006475" cy="212725"/>
          </a:xfrm>
          <a:custGeom>
            <a:avLst/>
            <a:gdLst>
              <a:gd name="T0" fmla="*/ 0 w 634"/>
              <a:gd name="T1" fmla="*/ 0 h 134"/>
              <a:gd name="T2" fmla="*/ 2147483647 w 634"/>
              <a:gd name="T3" fmla="*/ 2147483647 h 134"/>
              <a:gd name="T4" fmla="*/ 2147483647 w 634"/>
              <a:gd name="T5" fmla="*/ 2147483647 h 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4" h="134">
                <a:moveTo>
                  <a:pt x="0" y="0"/>
                </a:moveTo>
                <a:lnTo>
                  <a:pt x="432" y="134"/>
                </a:lnTo>
                <a:lnTo>
                  <a:pt x="634" y="91"/>
                </a:lnTo>
              </a:path>
            </a:pathLst>
          </a:custGeom>
          <a:noFill/>
          <a:ln w="15875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Freeform 6"/>
          <p:cNvSpPr>
            <a:spLocks/>
          </p:cNvSpPr>
          <p:nvPr/>
        </p:nvSpPr>
        <p:spPr bwMode="auto">
          <a:xfrm>
            <a:off x="2514600" y="3124200"/>
            <a:ext cx="3154363" cy="669925"/>
          </a:xfrm>
          <a:custGeom>
            <a:avLst/>
            <a:gdLst>
              <a:gd name="T0" fmla="*/ 0 w 1987"/>
              <a:gd name="T1" fmla="*/ 0 h 422"/>
              <a:gd name="T2" fmla="*/ 2147483647 w 1987"/>
              <a:gd name="T3" fmla="*/ 2147483647 h 422"/>
              <a:gd name="T4" fmla="*/ 2147483647 w 1987"/>
              <a:gd name="T5" fmla="*/ 2147483647 h 4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87" h="422">
                <a:moveTo>
                  <a:pt x="0" y="0"/>
                </a:moveTo>
                <a:lnTo>
                  <a:pt x="1195" y="365"/>
                </a:lnTo>
                <a:lnTo>
                  <a:pt x="1987" y="422"/>
                </a:lnTo>
              </a:path>
            </a:pathLst>
          </a:custGeom>
          <a:noFill/>
          <a:ln w="15875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75" name="Group 43"/>
          <p:cNvGrpSpPr>
            <a:grpSpLocks/>
          </p:cNvGrpSpPr>
          <p:nvPr/>
        </p:nvGrpSpPr>
        <p:grpSpPr bwMode="auto">
          <a:xfrm flipH="1">
            <a:off x="2362200" y="1600200"/>
            <a:ext cx="1219200" cy="693738"/>
            <a:chOff x="432" y="1939"/>
            <a:chExt cx="2876" cy="1858"/>
          </a:xfrm>
        </p:grpSpPr>
        <p:sp>
          <p:nvSpPr>
            <p:cNvPr id="32776" name="Freeform 8"/>
            <p:cNvSpPr>
              <a:spLocks/>
            </p:cNvSpPr>
            <p:nvPr/>
          </p:nvSpPr>
          <p:spPr bwMode="auto">
            <a:xfrm>
              <a:off x="2667" y="3443"/>
              <a:ext cx="237" cy="110"/>
            </a:xfrm>
            <a:custGeom>
              <a:avLst/>
              <a:gdLst>
                <a:gd name="T0" fmla="*/ 0 w 473"/>
                <a:gd name="T1" fmla="*/ 2 h 218"/>
                <a:gd name="T2" fmla="*/ 2 w 473"/>
                <a:gd name="T3" fmla="*/ 0 h 218"/>
                <a:gd name="T4" fmla="*/ 8 w 473"/>
                <a:gd name="T5" fmla="*/ 1 h 218"/>
                <a:gd name="T6" fmla="*/ 8 w 473"/>
                <a:gd name="T7" fmla="*/ 4 h 218"/>
                <a:gd name="T8" fmla="*/ 4 w 473"/>
                <a:gd name="T9" fmla="*/ 4 h 218"/>
                <a:gd name="T10" fmla="*/ 0 w 473"/>
                <a:gd name="T11" fmla="*/ 2 h 218"/>
                <a:gd name="T12" fmla="*/ 0 w 473"/>
                <a:gd name="T13" fmla="*/ 2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3" h="218">
                  <a:moveTo>
                    <a:pt x="0" y="99"/>
                  </a:moveTo>
                  <a:lnTo>
                    <a:pt x="114" y="0"/>
                  </a:lnTo>
                  <a:lnTo>
                    <a:pt x="473" y="23"/>
                  </a:lnTo>
                  <a:lnTo>
                    <a:pt x="473" y="218"/>
                  </a:lnTo>
                  <a:lnTo>
                    <a:pt x="196" y="211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CC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Freeform 9"/>
            <p:cNvSpPr>
              <a:spLocks/>
            </p:cNvSpPr>
            <p:nvPr/>
          </p:nvSpPr>
          <p:spPr bwMode="auto">
            <a:xfrm>
              <a:off x="2241" y="3429"/>
              <a:ext cx="393" cy="128"/>
            </a:xfrm>
            <a:custGeom>
              <a:avLst/>
              <a:gdLst>
                <a:gd name="T0" fmla="*/ 0 w 787"/>
                <a:gd name="T1" fmla="*/ 0 h 255"/>
                <a:gd name="T2" fmla="*/ 0 w 787"/>
                <a:gd name="T3" fmla="*/ 3 h 255"/>
                <a:gd name="T4" fmla="*/ 2 w 787"/>
                <a:gd name="T5" fmla="*/ 4 h 255"/>
                <a:gd name="T6" fmla="*/ 9 w 787"/>
                <a:gd name="T7" fmla="*/ 4 h 255"/>
                <a:gd name="T8" fmla="*/ 12 w 787"/>
                <a:gd name="T9" fmla="*/ 3 h 255"/>
                <a:gd name="T10" fmla="*/ 11 w 787"/>
                <a:gd name="T11" fmla="*/ 1 h 255"/>
                <a:gd name="T12" fmla="*/ 0 w 787"/>
                <a:gd name="T13" fmla="*/ 0 h 255"/>
                <a:gd name="T14" fmla="*/ 0 w 787"/>
                <a:gd name="T15" fmla="*/ 0 h 2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87" h="255">
                  <a:moveTo>
                    <a:pt x="16" y="0"/>
                  </a:moveTo>
                  <a:lnTo>
                    <a:pt x="0" y="143"/>
                  </a:lnTo>
                  <a:lnTo>
                    <a:pt x="158" y="255"/>
                  </a:lnTo>
                  <a:lnTo>
                    <a:pt x="591" y="240"/>
                  </a:lnTo>
                  <a:lnTo>
                    <a:pt x="787" y="151"/>
                  </a:lnTo>
                  <a:lnTo>
                    <a:pt x="713" y="1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C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Freeform 10"/>
            <p:cNvSpPr>
              <a:spLocks/>
            </p:cNvSpPr>
            <p:nvPr/>
          </p:nvSpPr>
          <p:spPr bwMode="auto">
            <a:xfrm>
              <a:off x="1929" y="3429"/>
              <a:ext cx="161" cy="83"/>
            </a:xfrm>
            <a:custGeom>
              <a:avLst/>
              <a:gdLst>
                <a:gd name="T0" fmla="*/ 0 w 323"/>
                <a:gd name="T1" fmla="*/ 0 h 166"/>
                <a:gd name="T2" fmla="*/ 5 w 323"/>
                <a:gd name="T3" fmla="*/ 1 h 166"/>
                <a:gd name="T4" fmla="*/ 5 w 323"/>
                <a:gd name="T5" fmla="*/ 3 h 166"/>
                <a:gd name="T6" fmla="*/ 0 w 323"/>
                <a:gd name="T7" fmla="*/ 3 h 166"/>
                <a:gd name="T8" fmla="*/ 0 w 323"/>
                <a:gd name="T9" fmla="*/ 0 h 166"/>
                <a:gd name="T10" fmla="*/ 0 w 323"/>
                <a:gd name="T11" fmla="*/ 0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" h="166">
                  <a:moveTo>
                    <a:pt x="38" y="0"/>
                  </a:moveTo>
                  <a:lnTo>
                    <a:pt x="323" y="44"/>
                  </a:lnTo>
                  <a:lnTo>
                    <a:pt x="323" y="166"/>
                  </a:lnTo>
                  <a:lnTo>
                    <a:pt x="0" y="1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CC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Freeform 11"/>
            <p:cNvSpPr>
              <a:spLocks/>
            </p:cNvSpPr>
            <p:nvPr/>
          </p:nvSpPr>
          <p:spPr bwMode="auto">
            <a:xfrm>
              <a:off x="1883" y="3381"/>
              <a:ext cx="207" cy="216"/>
            </a:xfrm>
            <a:custGeom>
              <a:avLst/>
              <a:gdLst>
                <a:gd name="T0" fmla="*/ 7 w 414"/>
                <a:gd name="T1" fmla="*/ 2 h 434"/>
                <a:gd name="T2" fmla="*/ 3 w 414"/>
                <a:gd name="T3" fmla="*/ 1 h 434"/>
                <a:gd name="T4" fmla="*/ 2 w 414"/>
                <a:gd name="T5" fmla="*/ 3 h 434"/>
                <a:gd name="T6" fmla="*/ 7 w 414"/>
                <a:gd name="T7" fmla="*/ 3 h 434"/>
                <a:gd name="T8" fmla="*/ 7 w 414"/>
                <a:gd name="T9" fmla="*/ 4 h 434"/>
                <a:gd name="T10" fmla="*/ 6 w 414"/>
                <a:gd name="T11" fmla="*/ 5 h 434"/>
                <a:gd name="T12" fmla="*/ 5 w 414"/>
                <a:gd name="T13" fmla="*/ 6 h 434"/>
                <a:gd name="T14" fmla="*/ 4 w 414"/>
                <a:gd name="T15" fmla="*/ 6 h 434"/>
                <a:gd name="T16" fmla="*/ 3 w 414"/>
                <a:gd name="T17" fmla="*/ 6 h 434"/>
                <a:gd name="T18" fmla="*/ 2 w 414"/>
                <a:gd name="T19" fmla="*/ 6 h 434"/>
                <a:gd name="T20" fmla="*/ 1 w 414"/>
                <a:gd name="T21" fmla="*/ 5 h 434"/>
                <a:gd name="T22" fmla="*/ 0 w 414"/>
                <a:gd name="T23" fmla="*/ 4 h 434"/>
                <a:gd name="T24" fmla="*/ 1 w 414"/>
                <a:gd name="T25" fmla="*/ 2 h 434"/>
                <a:gd name="T26" fmla="*/ 1 w 414"/>
                <a:gd name="T27" fmla="*/ 1 h 434"/>
                <a:gd name="T28" fmla="*/ 3 w 414"/>
                <a:gd name="T29" fmla="*/ 0 h 434"/>
                <a:gd name="T30" fmla="*/ 4 w 414"/>
                <a:gd name="T31" fmla="*/ 0 h 434"/>
                <a:gd name="T32" fmla="*/ 5 w 414"/>
                <a:gd name="T33" fmla="*/ 0 h 434"/>
                <a:gd name="T34" fmla="*/ 6 w 414"/>
                <a:gd name="T35" fmla="*/ 0 h 434"/>
                <a:gd name="T36" fmla="*/ 7 w 414"/>
                <a:gd name="T37" fmla="*/ 1 h 434"/>
                <a:gd name="T38" fmla="*/ 7 w 414"/>
                <a:gd name="T39" fmla="*/ 2 h 434"/>
                <a:gd name="T40" fmla="*/ 7 w 414"/>
                <a:gd name="T41" fmla="*/ 2 h 4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14" h="434">
                  <a:moveTo>
                    <a:pt x="414" y="147"/>
                  </a:moveTo>
                  <a:lnTo>
                    <a:pt x="133" y="103"/>
                  </a:lnTo>
                  <a:lnTo>
                    <a:pt x="127" y="204"/>
                  </a:lnTo>
                  <a:lnTo>
                    <a:pt x="414" y="246"/>
                  </a:lnTo>
                  <a:lnTo>
                    <a:pt x="395" y="316"/>
                  </a:lnTo>
                  <a:lnTo>
                    <a:pt x="361" y="369"/>
                  </a:lnTo>
                  <a:lnTo>
                    <a:pt x="313" y="419"/>
                  </a:lnTo>
                  <a:lnTo>
                    <a:pt x="252" y="434"/>
                  </a:lnTo>
                  <a:lnTo>
                    <a:pt x="155" y="430"/>
                  </a:lnTo>
                  <a:lnTo>
                    <a:pt x="78" y="400"/>
                  </a:lnTo>
                  <a:lnTo>
                    <a:pt x="28" y="335"/>
                  </a:lnTo>
                  <a:lnTo>
                    <a:pt x="0" y="257"/>
                  </a:lnTo>
                  <a:lnTo>
                    <a:pt x="5" y="162"/>
                  </a:lnTo>
                  <a:lnTo>
                    <a:pt x="55" y="69"/>
                  </a:lnTo>
                  <a:lnTo>
                    <a:pt x="133" y="21"/>
                  </a:lnTo>
                  <a:lnTo>
                    <a:pt x="211" y="0"/>
                  </a:lnTo>
                  <a:lnTo>
                    <a:pt x="285" y="10"/>
                  </a:lnTo>
                  <a:lnTo>
                    <a:pt x="357" y="59"/>
                  </a:lnTo>
                  <a:lnTo>
                    <a:pt x="401" y="109"/>
                  </a:lnTo>
                  <a:lnTo>
                    <a:pt x="414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Freeform 12"/>
            <p:cNvSpPr>
              <a:spLocks/>
            </p:cNvSpPr>
            <p:nvPr/>
          </p:nvSpPr>
          <p:spPr bwMode="auto">
            <a:xfrm>
              <a:off x="1207" y="2469"/>
              <a:ext cx="1649" cy="862"/>
            </a:xfrm>
            <a:custGeom>
              <a:avLst/>
              <a:gdLst>
                <a:gd name="T0" fmla="*/ 1 w 3298"/>
                <a:gd name="T1" fmla="*/ 1 h 1724"/>
                <a:gd name="T2" fmla="*/ 11 w 3298"/>
                <a:gd name="T3" fmla="*/ 0 h 1724"/>
                <a:gd name="T4" fmla="*/ 9 w 3298"/>
                <a:gd name="T5" fmla="*/ 16 h 1724"/>
                <a:gd name="T6" fmla="*/ 38 w 3298"/>
                <a:gd name="T7" fmla="*/ 15 h 1724"/>
                <a:gd name="T8" fmla="*/ 39 w 3298"/>
                <a:gd name="T9" fmla="*/ 5 h 1724"/>
                <a:gd name="T10" fmla="*/ 52 w 3298"/>
                <a:gd name="T11" fmla="*/ 5 h 1724"/>
                <a:gd name="T12" fmla="*/ 52 w 3298"/>
                <a:gd name="T13" fmla="*/ 18 h 1724"/>
                <a:gd name="T14" fmla="*/ 38 w 3298"/>
                <a:gd name="T15" fmla="*/ 21 h 1724"/>
                <a:gd name="T16" fmla="*/ 32 w 3298"/>
                <a:gd name="T17" fmla="*/ 25 h 1724"/>
                <a:gd name="T18" fmla="*/ 2 w 3298"/>
                <a:gd name="T19" fmla="*/ 27 h 1724"/>
                <a:gd name="T20" fmla="*/ 0 w 3298"/>
                <a:gd name="T21" fmla="*/ 21 h 1724"/>
                <a:gd name="T22" fmla="*/ 4 w 3298"/>
                <a:gd name="T23" fmla="*/ 15 h 1724"/>
                <a:gd name="T24" fmla="*/ 1 w 3298"/>
                <a:gd name="T25" fmla="*/ 1 h 1724"/>
                <a:gd name="T26" fmla="*/ 1 w 3298"/>
                <a:gd name="T27" fmla="*/ 1 h 17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298" h="1724">
                  <a:moveTo>
                    <a:pt x="25" y="32"/>
                  </a:moveTo>
                  <a:lnTo>
                    <a:pt x="645" y="0"/>
                  </a:lnTo>
                  <a:lnTo>
                    <a:pt x="550" y="998"/>
                  </a:lnTo>
                  <a:lnTo>
                    <a:pt x="2414" y="942"/>
                  </a:lnTo>
                  <a:lnTo>
                    <a:pt x="2469" y="304"/>
                  </a:lnTo>
                  <a:lnTo>
                    <a:pt x="3275" y="319"/>
                  </a:lnTo>
                  <a:lnTo>
                    <a:pt x="3298" y="1125"/>
                  </a:lnTo>
                  <a:lnTo>
                    <a:pt x="2397" y="1285"/>
                  </a:lnTo>
                  <a:lnTo>
                    <a:pt x="2040" y="1572"/>
                  </a:lnTo>
                  <a:lnTo>
                    <a:pt x="72" y="1724"/>
                  </a:lnTo>
                  <a:lnTo>
                    <a:pt x="0" y="1285"/>
                  </a:lnTo>
                  <a:lnTo>
                    <a:pt x="215" y="94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rgbClr val="FFCC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Freeform 13"/>
            <p:cNvSpPr>
              <a:spLocks/>
            </p:cNvSpPr>
            <p:nvPr/>
          </p:nvSpPr>
          <p:spPr bwMode="auto">
            <a:xfrm>
              <a:off x="432" y="3665"/>
              <a:ext cx="2811" cy="79"/>
            </a:xfrm>
            <a:custGeom>
              <a:avLst/>
              <a:gdLst>
                <a:gd name="T0" fmla="*/ 0 w 5623"/>
                <a:gd name="T1" fmla="*/ 0 h 158"/>
                <a:gd name="T2" fmla="*/ 87 w 5623"/>
                <a:gd name="T3" fmla="*/ 0 h 158"/>
                <a:gd name="T4" fmla="*/ 87 w 5623"/>
                <a:gd name="T5" fmla="*/ 3 h 158"/>
                <a:gd name="T6" fmla="*/ 0 w 5623"/>
                <a:gd name="T7" fmla="*/ 3 h 158"/>
                <a:gd name="T8" fmla="*/ 0 w 5623"/>
                <a:gd name="T9" fmla="*/ 0 h 158"/>
                <a:gd name="T10" fmla="*/ 0 w 5623"/>
                <a:gd name="T11" fmla="*/ 0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23" h="158">
                  <a:moveTo>
                    <a:pt x="10" y="0"/>
                  </a:moveTo>
                  <a:lnTo>
                    <a:pt x="5602" y="0"/>
                  </a:lnTo>
                  <a:lnTo>
                    <a:pt x="5623" y="158"/>
                  </a:lnTo>
                  <a:lnTo>
                    <a:pt x="0" y="15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Freeform 14"/>
            <p:cNvSpPr>
              <a:spLocks/>
            </p:cNvSpPr>
            <p:nvPr/>
          </p:nvSpPr>
          <p:spPr bwMode="auto">
            <a:xfrm>
              <a:off x="448" y="3433"/>
              <a:ext cx="691" cy="79"/>
            </a:xfrm>
            <a:custGeom>
              <a:avLst/>
              <a:gdLst>
                <a:gd name="T0" fmla="*/ 0 w 1382"/>
                <a:gd name="T1" fmla="*/ 0 h 158"/>
                <a:gd name="T2" fmla="*/ 0 w 1382"/>
                <a:gd name="T3" fmla="*/ 3 h 158"/>
                <a:gd name="T4" fmla="*/ 22 w 1382"/>
                <a:gd name="T5" fmla="*/ 3 h 158"/>
                <a:gd name="T6" fmla="*/ 22 w 1382"/>
                <a:gd name="T7" fmla="*/ 1 h 158"/>
                <a:gd name="T8" fmla="*/ 0 w 1382"/>
                <a:gd name="T9" fmla="*/ 0 h 158"/>
                <a:gd name="T10" fmla="*/ 0 w 1382"/>
                <a:gd name="T11" fmla="*/ 0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2" h="158">
                  <a:moveTo>
                    <a:pt x="0" y="0"/>
                  </a:moveTo>
                  <a:lnTo>
                    <a:pt x="0" y="158"/>
                  </a:lnTo>
                  <a:lnTo>
                    <a:pt x="1382" y="158"/>
                  </a:lnTo>
                  <a:lnTo>
                    <a:pt x="138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Freeform 15"/>
            <p:cNvSpPr>
              <a:spLocks/>
            </p:cNvSpPr>
            <p:nvPr/>
          </p:nvSpPr>
          <p:spPr bwMode="auto">
            <a:xfrm>
              <a:off x="584" y="3365"/>
              <a:ext cx="136" cy="430"/>
            </a:xfrm>
            <a:custGeom>
              <a:avLst/>
              <a:gdLst>
                <a:gd name="T0" fmla="*/ 0 w 272"/>
                <a:gd name="T1" fmla="*/ 0 h 861"/>
                <a:gd name="T2" fmla="*/ 2 w 272"/>
                <a:gd name="T3" fmla="*/ 13 h 861"/>
                <a:gd name="T4" fmla="*/ 5 w 272"/>
                <a:gd name="T5" fmla="*/ 12 h 861"/>
                <a:gd name="T6" fmla="*/ 2 w 272"/>
                <a:gd name="T7" fmla="*/ 0 h 861"/>
                <a:gd name="T8" fmla="*/ 0 w 272"/>
                <a:gd name="T9" fmla="*/ 0 h 861"/>
                <a:gd name="T10" fmla="*/ 0 w 272"/>
                <a:gd name="T11" fmla="*/ 0 h 8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2" h="861">
                  <a:moveTo>
                    <a:pt x="0" y="57"/>
                  </a:moveTo>
                  <a:lnTo>
                    <a:pt x="126" y="861"/>
                  </a:lnTo>
                  <a:lnTo>
                    <a:pt x="272" y="827"/>
                  </a:lnTo>
                  <a:lnTo>
                    <a:pt x="12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Freeform 16"/>
            <p:cNvSpPr>
              <a:spLocks/>
            </p:cNvSpPr>
            <p:nvPr/>
          </p:nvSpPr>
          <p:spPr bwMode="auto">
            <a:xfrm>
              <a:off x="827" y="3365"/>
              <a:ext cx="113" cy="432"/>
            </a:xfrm>
            <a:custGeom>
              <a:avLst/>
              <a:gdLst>
                <a:gd name="T0" fmla="*/ 0 w 226"/>
                <a:gd name="T1" fmla="*/ 0 h 865"/>
                <a:gd name="T2" fmla="*/ 2 w 226"/>
                <a:gd name="T3" fmla="*/ 13 h 865"/>
                <a:gd name="T4" fmla="*/ 4 w 226"/>
                <a:gd name="T5" fmla="*/ 13 h 865"/>
                <a:gd name="T6" fmla="*/ 2 w 226"/>
                <a:gd name="T7" fmla="*/ 0 h 865"/>
                <a:gd name="T8" fmla="*/ 0 w 226"/>
                <a:gd name="T9" fmla="*/ 0 h 865"/>
                <a:gd name="T10" fmla="*/ 0 w 226"/>
                <a:gd name="T11" fmla="*/ 0 h 8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6" h="865">
                  <a:moveTo>
                    <a:pt x="0" y="12"/>
                  </a:moveTo>
                  <a:lnTo>
                    <a:pt x="91" y="865"/>
                  </a:lnTo>
                  <a:lnTo>
                    <a:pt x="226" y="861"/>
                  </a:lnTo>
                  <a:lnTo>
                    <a:pt x="10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Freeform 17"/>
            <p:cNvSpPr>
              <a:spLocks/>
            </p:cNvSpPr>
            <p:nvPr/>
          </p:nvSpPr>
          <p:spPr bwMode="auto">
            <a:xfrm>
              <a:off x="1150" y="2967"/>
              <a:ext cx="1188" cy="411"/>
            </a:xfrm>
            <a:custGeom>
              <a:avLst/>
              <a:gdLst>
                <a:gd name="T0" fmla="*/ 5 w 2376"/>
                <a:gd name="T1" fmla="*/ 0 h 821"/>
                <a:gd name="T2" fmla="*/ 4 w 2376"/>
                <a:gd name="T3" fmla="*/ 1 h 821"/>
                <a:gd name="T4" fmla="*/ 3 w 2376"/>
                <a:gd name="T5" fmla="*/ 2 h 821"/>
                <a:gd name="T6" fmla="*/ 3 w 2376"/>
                <a:gd name="T7" fmla="*/ 3 h 821"/>
                <a:gd name="T8" fmla="*/ 2 w 2376"/>
                <a:gd name="T9" fmla="*/ 3 h 821"/>
                <a:gd name="T10" fmla="*/ 2 w 2376"/>
                <a:gd name="T11" fmla="*/ 4 h 821"/>
                <a:gd name="T12" fmla="*/ 1 w 2376"/>
                <a:gd name="T13" fmla="*/ 5 h 821"/>
                <a:gd name="T14" fmla="*/ 1 w 2376"/>
                <a:gd name="T15" fmla="*/ 6 h 821"/>
                <a:gd name="T16" fmla="*/ 0 w 2376"/>
                <a:gd name="T17" fmla="*/ 8 h 821"/>
                <a:gd name="T18" fmla="*/ 1 w 2376"/>
                <a:gd name="T19" fmla="*/ 9 h 821"/>
                <a:gd name="T20" fmla="*/ 1 w 2376"/>
                <a:gd name="T21" fmla="*/ 9 h 821"/>
                <a:gd name="T22" fmla="*/ 1 w 2376"/>
                <a:gd name="T23" fmla="*/ 10 h 821"/>
                <a:gd name="T24" fmla="*/ 2 w 2376"/>
                <a:gd name="T25" fmla="*/ 10 h 821"/>
                <a:gd name="T26" fmla="*/ 2 w 2376"/>
                <a:gd name="T27" fmla="*/ 11 h 821"/>
                <a:gd name="T28" fmla="*/ 2 w 2376"/>
                <a:gd name="T29" fmla="*/ 11 h 821"/>
                <a:gd name="T30" fmla="*/ 3 w 2376"/>
                <a:gd name="T31" fmla="*/ 12 h 821"/>
                <a:gd name="T32" fmla="*/ 3 w 2376"/>
                <a:gd name="T33" fmla="*/ 12 h 821"/>
                <a:gd name="T34" fmla="*/ 4 w 2376"/>
                <a:gd name="T35" fmla="*/ 13 h 821"/>
                <a:gd name="T36" fmla="*/ 4 w 2376"/>
                <a:gd name="T37" fmla="*/ 13 h 821"/>
                <a:gd name="T38" fmla="*/ 30 w 2376"/>
                <a:gd name="T39" fmla="*/ 13 h 821"/>
                <a:gd name="T40" fmla="*/ 38 w 2376"/>
                <a:gd name="T41" fmla="*/ 7 h 821"/>
                <a:gd name="T42" fmla="*/ 30 w 2376"/>
                <a:gd name="T43" fmla="*/ 6 h 821"/>
                <a:gd name="T44" fmla="*/ 21 w 2376"/>
                <a:gd name="T45" fmla="*/ 6 h 821"/>
                <a:gd name="T46" fmla="*/ 16 w 2376"/>
                <a:gd name="T47" fmla="*/ 9 h 821"/>
                <a:gd name="T48" fmla="*/ 10 w 2376"/>
                <a:gd name="T49" fmla="*/ 5 h 821"/>
                <a:gd name="T50" fmla="*/ 5 w 2376"/>
                <a:gd name="T51" fmla="*/ 10 h 821"/>
                <a:gd name="T52" fmla="*/ 5 w 2376"/>
                <a:gd name="T53" fmla="*/ 0 h 821"/>
                <a:gd name="T54" fmla="*/ 5 w 2376"/>
                <a:gd name="T55" fmla="*/ 0 h 82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376" h="821">
                  <a:moveTo>
                    <a:pt x="281" y="0"/>
                  </a:moveTo>
                  <a:lnTo>
                    <a:pt x="234" y="43"/>
                  </a:lnTo>
                  <a:lnTo>
                    <a:pt x="186" y="87"/>
                  </a:lnTo>
                  <a:lnTo>
                    <a:pt x="145" y="131"/>
                  </a:lnTo>
                  <a:lnTo>
                    <a:pt x="105" y="176"/>
                  </a:lnTo>
                  <a:lnTo>
                    <a:pt x="70" y="222"/>
                  </a:lnTo>
                  <a:lnTo>
                    <a:pt x="42" y="268"/>
                  </a:lnTo>
                  <a:lnTo>
                    <a:pt x="6" y="365"/>
                  </a:lnTo>
                  <a:lnTo>
                    <a:pt x="0" y="465"/>
                  </a:lnTo>
                  <a:lnTo>
                    <a:pt x="12" y="520"/>
                  </a:lnTo>
                  <a:lnTo>
                    <a:pt x="34" y="576"/>
                  </a:lnTo>
                  <a:lnTo>
                    <a:pt x="50" y="604"/>
                  </a:lnTo>
                  <a:lnTo>
                    <a:pt x="67" y="633"/>
                  </a:lnTo>
                  <a:lnTo>
                    <a:pt x="88" y="663"/>
                  </a:lnTo>
                  <a:lnTo>
                    <a:pt x="112" y="693"/>
                  </a:lnTo>
                  <a:lnTo>
                    <a:pt x="139" y="724"/>
                  </a:lnTo>
                  <a:lnTo>
                    <a:pt x="171" y="756"/>
                  </a:lnTo>
                  <a:lnTo>
                    <a:pt x="205" y="788"/>
                  </a:lnTo>
                  <a:lnTo>
                    <a:pt x="243" y="821"/>
                  </a:lnTo>
                  <a:lnTo>
                    <a:pt x="1905" y="800"/>
                  </a:lnTo>
                  <a:lnTo>
                    <a:pt x="2376" y="406"/>
                  </a:lnTo>
                  <a:lnTo>
                    <a:pt x="1899" y="344"/>
                  </a:lnTo>
                  <a:lnTo>
                    <a:pt x="1310" y="344"/>
                  </a:lnTo>
                  <a:lnTo>
                    <a:pt x="966" y="551"/>
                  </a:lnTo>
                  <a:lnTo>
                    <a:pt x="591" y="313"/>
                  </a:lnTo>
                  <a:lnTo>
                    <a:pt x="281" y="59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Freeform 18"/>
            <p:cNvSpPr>
              <a:spLocks/>
            </p:cNvSpPr>
            <p:nvPr/>
          </p:nvSpPr>
          <p:spPr bwMode="auto">
            <a:xfrm>
              <a:off x="496" y="3610"/>
              <a:ext cx="2812" cy="80"/>
            </a:xfrm>
            <a:custGeom>
              <a:avLst/>
              <a:gdLst>
                <a:gd name="T0" fmla="*/ 0 w 5625"/>
                <a:gd name="T1" fmla="*/ 0 h 159"/>
                <a:gd name="T2" fmla="*/ 87 w 5625"/>
                <a:gd name="T3" fmla="*/ 0 h 159"/>
                <a:gd name="T4" fmla="*/ 87 w 5625"/>
                <a:gd name="T5" fmla="*/ 3 h 159"/>
                <a:gd name="T6" fmla="*/ 0 w 5625"/>
                <a:gd name="T7" fmla="*/ 3 h 159"/>
                <a:gd name="T8" fmla="*/ 0 w 5625"/>
                <a:gd name="T9" fmla="*/ 0 h 159"/>
                <a:gd name="T10" fmla="*/ 0 w 5625"/>
                <a:gd name="T11" fmla="*/ 0 h 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25" h="159">
                  <a:moveTo>
                    <a:pt x="12" y="0"/>
                  </a:moveTo>
                  <a:lnTo>
                    <a:pt x="5602" y="0"/>
                  </a:lnTo>
                  <a:lnTo>
                    <a:pt x="5625" y="159"/>
                  </a:lnTo>
                  <a:lnTo>
                    <a:pt x="0" y="1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Freeform 19"/>
            <p:cNvSpPr>
              <a:spLocks/>
            </p:cNvSpPr>
            <p:nvPr/>
          </p:nvSpPr>
          <p:spPr bwMode="auto">
            <a:xfrm>
              <a:off x="513" y="3378"/>
              <a:ext cx="741" cy="79"/>
            </a:xfrm>
            <a:custGeom>
              <a:avLst/>
              <a:gdLst>
                <a:gd name="T0" fmla="*/ 0 w 1482"/>
                <a:gd name="T1" fmla="*/ 0 h 158"/>
                <a:gd name="T2" fmla="*/ 0 w 1482"/>
                <a:gd name="T3" fmla="*/ 3 h 158"/>
                <a:gd name="T4" fmla="*/ 22 w 1482"/>
                <a:gd name="T5" fmla="*/ 3 h 158"/>
                <a:gd name="T6" fmla="*/ 24 w 1482"/>
                <a:gd name="T7" fmla="*/ 1 h 158"/>
                <a:gd name="T8" fmla="*/ 0 w 1482"/>
                <a:gd name="T9" fmla="*/ 0 h 158"/>
                <a:gd name="T10" fmla="*/ 0 w 1482"/>
                <a:gd name="T11" fmla="*/ 0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2" h="158">
                  <a:moveTo>
                    <a:pt x="0" y="0"/>
                  </a:moveTo>
                  <a:lnTo>
                    <a:pt x="0" y="158"/>
                  </a:lnTo>
                  <a:lnTo>
                    <a:pt x="1380" y="158"/>
                  </a:lnTo>
                  <a:lnTo>
                    <a:pt x="148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Freeform 20"/>
            <p:cNvSpPr>
              <a:spLocks/>
            </p:cNvSpPr>
            <p:nvPr/>
          </p:nvSpPr>
          <p:spPr bwMode="auto">
            <a:xfrm>
              <a:off x="649" y="3309"/>
              <a:ext cx="135" cy="431"/>
            </a:xfrm>
            <a:custGeom>
              <a:avLst/>
              <a:gdLst>
                <a:gd name="T0" fmla="*/ 0 w 270"/>
                <a:gd name="T1" fmla="*/ 1 h 861"/>
                <a:gd name="T2" fmla="*/ 2 w 270"/>
                <a:gd name="T3" fmla="*/ 14 h 861"/>
                <a:gd name="T4" fmla="*/ 5 w 270"/>
                <a:gd name="T5" fmla="*/ 13 h 861"/>
                <a:gd name="T6" fmla="*/ 2 w 270"/>
                <a:gd name="T7" fmla="*/ 0 h 861"/>
                <a:gd name="T8" fmla="*/ 0 w 270"/>
                <a:gd name="T9" fmla="*/ 1 h 861"/>
                <a:gd name="T10" fmla="*/ 0 w 270"/>
                <a:gd name="T11" fmla="*/ 1 h 8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861">
                  <a:moveTo>
                    <a:pt x="0" y="57"/>
                  </a:moveTo>
                  <a:lnTo>
                    <a:pt x="124" y="861"/>
                  </a:lnTo>
                  <a:lnTo>
                    <a:pt x="270" y="829"/>
                  </a:lnTo>
                  <a:lnTo>
                    <a:pt x="12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Freeform 21"/>
            <p:cNvSpPr>
              <a:spLocks/>
            </p:cNvSpPr>
            <p:nvPr/>
          </p:nvSpPr>
          <p:spPr bwMode="auto">
            <a:xfrm>
              <a:off x="892" y="3309"/>
              <a:ext cx="113" cy="437"/>
            </a:xfrm>
            <a:custGeom>
              <a:avLst/>
              <a:gdLst>
                <a:gd name="T0" fmla="*/ 0 w 226"/>
                <a:gd name="T1" fmla="*/ 1 h 872"/>
                <a:gd name="T2" fmla="*/ 2 w 226"/>
                <a:gd name="T3" fmla="*/ 14 h 872"/>
                <a:gd name="T4" fmla="*/ 4 w 226"/>
                <a:gd name="T5" fmla="*/ 14 h 872"/>
                <a:gd name="T6" fmla="*/ 2 w 226"/>
                <a:gd name="T7" fmla="*/ 0 h 872"/>
                <a:gd name="T8" fmla="*/ 0 w 226"/>
                <a:gd name="T9" fmla="*/ 1 h 872"/>
                <a:gd name="T10" fmla="*/ 0 w 226"/>
                <a:gd name="T11" fmla="*/ 1 h 8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6" h="872">
                  <a:moveTo>
                    <a:pt x="0" y="11"/>
                  </a:moveTo>
                  <a:lnTo>
                    <a:pt x="89" y="872"/>
                  </a:lnTo>
                  <a:lnTo>
                    <a:pt x="226" y="861"/>
                  </a:lnTo>
                  <a:lnTo>
                    <a:pt x="10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Freeform 22"/>
            <p:cNvSpPr>
              <a:spLocks/>
            </p:cNvSpPr>
            <p:nvPr/>
          </p:nvSpPr>
          <p:spPr bwMode="auto">
            <a:xfrm>
              <a:off x="1207" y="2469"/>
              <a:ext cx="398" cy="520"/>
            </a:xfrm>
            <a:custGeom>
              <a:avLst/>
              <a:gdLst>
                <a:gd name="T0" fmla="*/ 2 w 797"/>
                <a:gd name="T1" fmla="*/ 17 h 1039"/>
                <a:gd name="T2" fmla="*/ 8 w 797"/>
                <a:gd name="T3" fmla="*/ 17 h 1039"/>
                <a:gd name="T4" fmla="*/ 12 w 797"/>
                <a:gd name="T5" fmla="*/ 1 h 1039"/>
                <a:gd name="T6" fmla="*/ 9 w 797"/>
                <a:gd name="T7" fmla="*/ 1 h 1039"/>
                <a:gd name="T8" fmla="*/ 7 w 797"/>
                <a:gd name="T9" fmla="*/ 15 h 1039"/>
                <a:gd name="T10" fmla="*/ 3 w 797"/>
                <a:gd name="T11" fmla="*/ 13 h 1039"/>
                <a:gd name="T12" fmla="*/ 6 w 797"/>
                <a:gd name="T13" fmla="*/ 11 h 1039"/>
                <a:gd name="T14" fmla="*/ 4 w 797"/>
                <a:gd name="T15" fmla="*/ 9 h 1039"/>
                <a:gd name="T16" fmla="*/ 6 w 797"/>
                <a:gd name="T17" fmla="*/ 8 h 1039"/>
                <a:gd name="T18" fmla="*/ 3 w 797"/>
                <a:gd name="T19" fmla="*/ 6 h 1039"/>
                <a:gd name="T20" fmla="*/ 9 w 797"/>
                <a:gd name="T21" fmla="*/ 0 h 1039"/>
                <a:gd name="T22" fmla="*/ 0 w 797"/>
                <a:gd name="T23" fmla="*/ 1 h 1039"/>
                <a:gd name="T24" fmla="*/ 2 w 797"/>
                <a:gd name="T25" fmla="*/ 17 h 1039"/>
                <a:gd name="T26" fmla="*/ 2 w 797"/>
                <a:gd name="T27" fmla="*/ 17 h 10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7" h="1039">
                  <a:moveTo>
                    <a:pt x="173" y="1036"/>
                  </a:moveTo>
                  <a:lnTo>
                    <a:pt x="544" y="1039"/>
                  </a:lnTo>
                  <a:lnTo>
                    <a:pt x="797" y="36"/>
                  </a:lnTo>
                  <a:lnTo>
                    <a:pt x="624" y="7"/>
                  </a:lnTo>
                  <a:lnTo>
                    <a:pt x="466" y="897"/>
                  </a:lnTo>
                  <a:lnTo>
                    <a:pt x="247" y="790"/>
                  </a:lnTo>
                  <a:lnTo>
                    <a:pt x="422" y="663"/>
                  </a:lnTo>
                  <a:lnTo>
                    <a:pt x="270" y="543"/>
                  </a:lnTo>
                  <a:lnTo>
                    <a:pt x="407" y="456"/>
                  </a:lnTo>
                  <a:lnTo>
                    <a:pt x="255" y="344"/>
                  </a:lnTo>
                  <a:lnTo>
                    <a:pt x="582" y="0"/>
                  </a:lnTo>
                  <a:lnTo>
                    <a:pt x="0" y="32"/>
                  </a:lnTo>
                  <a:lnTo>
                    <a:pt x="173" y="10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Freeform 23"/>
            <p:cNvSpPr>
              <a:spLocks/>
            </p:cNvSpPr>
            <p:nvPr/>
          </p:nvSpPr>
          <p:spPr bwMode="auto">
            <a:xfrm>
              <a:off x="1789" y="2705"/>
              <a:ext cx="239" cy="254"/>
            </a:xfrm>
            <a:custGeom>
              <a:avLst/>
              <a:gdLst>
                <a:gd name="T0" fmla="*/ 3 w 478"/>
                <a:gd name="T1" fmla="*/ 8 h 508"/>
                <a:gd name="T2" fmla="*/ 6 w 478"/>
                <a:gd name="T3" fmla="*/ 8 h 508"/>
                <a:gd name="T4" fmla="*/ 8 w 478"/>
                <a:gd name="T5" fmla="*/ 0 h 508"/>
                <a:gd name="T6" fmla="*/ 0 w 478"/>
                <a:gd name="T7" fmla="*/ 0 h 508"/>
                <a:gd name="T8" fmla="*/ 3 w 478"/>
                <a:gd name="T9" fmla="*/ 8 h 508"/>
                <a:gd name="T10" fmla="*/ 3 w 478"/>
                <a:gd name="T11" fmla="*/ 8 h 5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8" h="508">
                  <a:moveTo>
                    <a:pt x="130" y="508"/>
                  </a:moveTo>
                  <a:lnTo>
                    <a:pt x="333" y="508"/>
                  </a:lnTo>
                  <a:lnTo>
                    <a:pt x="478" y="0"/>
                  </a:lnTo>
                  <a:lnTo>
                    <a:pt x="0" y="0"/>
                  </a:lnTo>
                  <a:lnTo>
                    <a:pt x="130" y="5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Freeform 24"/>
            <p:cNvSpPr>
              <a:spLocks/>
            </p:cNvSpPr>
            <p:nvPr/>
          </p:nvSpPr>
          <p:spPr bwMode="auto">
            <a:xfrm>
              <a:off x="1275" y="2923"/>
              <a:ext cx="1174" cy="73"/>
            </a:xfrm>
            <a:custGeom>
              <a:avLst/>
              <a:gdLst>
                <a:gd name="T0" fmla="*/ 0 w 2348"/>
                <a:gd name="T1" fmla="*/ 2 h 147"/>
                <a:gd name="T2" fmla="*/ 37 w 2348"/>
                <a:gd name="T3" fmla="*/ 2 h 147"/>
                <a:gd name="T4" fmla="*/ 36 w 2348"/>
                <a:gd name="T5" fmla="*/ 0 h 147"/>
                <a:gd name="T6" fmla="*/ 1 w 2348"/>
                <a:gd name="T7" fmla="*/ 0 h 147"/>
                <a:gd name="T8" fmla="*/ 0 w 2348"/>
                <a:gd name="T9" fmla="*/ 2 h 147"/>
                <a:gd name="T10" fmla="*/ 0 w 2348"/>
                <a:gd name="T11" fmla="*/ 2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48" h="147">
                  <a:moveTo>
                    <a:pt x="0" y="137"/>
                  </a:moveTo>
                  <a:lnTo>
                    <a:pt x="2348" y="147"/>
                  </a:lnTo>
                  <a:lnTo>
                    <a:pt x="2292" y="4"/>
                  </a:lnTo>
                  <a:lnTo>
                    <a:pt x="57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Freeform 25"/>
            <p:cNvSpPr>
              <a:spLocks/>
            </p:cNvSpPr>
            <p:nvPr/>
          </p:nvSpPr>
          <p:spPr bwMode="auto">
            <a:xfrm>
              <a:off x="1285" y="3386"/>
              <a:ext cx="209" cy="221"/>
            </a:xfrm>
            <a:custGeom>
              <a:avLst/>
              <a:gdLst>
                <a:gd name="T0" fmla="*/ 4 w 416"/>
                <a:gd name="T1" fmla="*/ 7 h 441"/>
                <a:gd name="T2" fmla="*/ 4 w 416"/>
                <a:gd name="T3" fmla="*/ 7 h 441"/>
                <a:gd name="T4" fmla="*/ 5 w 416"/>
                <a:gd name="T5" fmla="*/ 7 h 441"/>
                <a:gd name="T6" fmla="*/ 5 w 416"/>
                <a:gd name="T7" fmla="*/ 7 h 441"/>
                <a:gd name="T8" fmla="*/ 6 w 416"/>
                <a:gd name="T9" fmla="*/ 7 h 441"/>
                <a:gd name="T10" fmla="*/ 6 w 416"/>
                <a:gd name="T11" fmla="*/ 6 h 441"/>
                <a:gd name="T12" fmla="*/ 7 w 416"/>
                <a:gd name="T13" fmla="*/ 5 h 441"/>
                <a:gd name="T14" fmla="*/ 7 w 416"/>
                <a:gd name="T15" fmla="*/ 4 h 441"/>
                <a:gd name="T16" fmla="*/ 7 w 416"/>
                <a:gd name="T17" fmla="*/ 3 h 441"/>
                <a:gd name="T18" fmla="*/ 7 w 416"/>
                <a:gd name="T19" fmla="*/ 3 h 441"/>
                <a:gd name="T20" fmla="*/ 7 w 416"/>
                <a:gd name="T21" fmla="*/ 2 h 441"/>
                <a:gd name="T22" fmla="*/ 6 w 416"/>
                <a:gd name="T23" fmla="*/ 2 h 441"/>
                <a:gd name="T24" fmla="*/ 6 w 416"/>
                <a:gd name="T25" fmla="*/ 1 h 441"/>
                <a:gd name="T26" fmla="*/ 6 w 416"/>
                <a:gd name="T27" fmla="*/ 1 h 441"/>
                <a:gd name="T28" fmla="*/ 5 w 416"/>
                <a:gd name="T29" fmla="*/ 1 h 441"/>
                <a:gd name="T30" fmla="*/ 5 w 416"/>
                <a:gd name="T31" fmla="*/ 1 h 441"/>
                <a:gd name="T32" fmla="*/ 5 w 416"/>
                <a:gd name="T33" fmla="*/ 1 h 441"/>
                <a:gd name="T34" fmla="*/ 4 w 416"/>
                <a:gd name="T35" fmla="*/ 1 h 441"/>
                <a:gd name="T36" fmla="*/ 4 w 416"/>
                <a:gd name="T37" fmla="*/ 0 h 441"/>
                <a:gd name="T38" fmla="*/ 3 w 416"/>
                <a:gd name="T39" fmla="*/ 1 h 441"/>
                <a:gd name="T40" fmla="*/ 2 w 416"/>
                <a:gd name="T41" fmla="*/ 1 h 441"/>
                <a:gd name="T42" fmla="*/ 2 w 416"/>
                <a:gd name="T43" fmla="*/ 1 h 441"/>
                <a:gd name="T44" fmla="*/ 2 w 416"/>
                <a:gd name="T45" fmla="*/ 1 h 441"/>
                <a:gd name="T46" fmla="*/ 1 w 416"/>
                <a:gd name="T47" fmla="*/ 1 h 441"/>
                <a:gd name="T48" fmla="*/ 1 w 416"/>
                <a:gd name="T49" fmla="*/ 3 h 441"/>
                <a:gd name="T50" fmla="*/ 0 w 416"/>
                <a:gd name="T51" fmla="*/ 4 h 441"/>
                <a:gd name="T52" fmla="*/ 1 w 416"/>
                <a:gd name="T53" fmla="*/ 5 h 441"/>
                <a:gd name="T54" fmla="*/ 1 w 416"/>
                <a:gd name="T55" fmla="*/ 5 h 441"/>
                <a:gd name="T56" fmla="*/ 1 w 416"/>
                <a:gd name="T57" fmla="*/ 6 h 441"/>
                <a:gd name="T58" fmla="*/ 1 w 416"/>
                <a:gd name="T59" fmla="*/ 6 h 441"/>
                <a:gd name="T60" fmla="*/ 1 w 416"/>
                <a:gd name="T61" fmla="*/ 6 h 441"/>
                <a:gd name="T62" fmla="*/ 2 w 416"/>
                <a:gd name="T63" fmla="*/ 7 h 441"/>
                <a:gd name="T64" fmla="*/ 2 w 416"/>
                <a:gd name="T65" fmla="*/ 7 h 441"/>
                <a:gd name="T66" fmla="*/ 2 w 416"/>
                <a:gd name="T67" fmla="*/ 7 h 441"/>
                <a:gd name="T68" fmla="*/ 3 w 416"/>
                <a:gd name="T69" fmla="*/ 7 h 441"/>
                <a:gd name="T70" fmla="*/ 3 w 416"/>
                <a:gd name="T71" fmla="*/ 7 h 441"/>
                <a:gd name="T72" fmla="*/ 4 w 416"/>
                <a:gd name="T73" fmla="*/ 7 h 441"/>
                <a:gd name="T74" fmla="*/ 4 w 416"/>
                <a:gd name="T75" fmla="*/ 7 h 4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16" h="441">
                  <a:moveTo>
                    <a:pt x="207" y="441"/>
                  </a:moveTo>
                  <a:lnTo>
                    <a:pt x="249" y="437"/>
                  </a:lnTo>
                  <a:lnTo>
                    <a:pt x="289" y="424"/>
                  </a:lnTo>
                  <a:lnTo>
                    <a:pt x="308" y="414"/>
                  </a:lnTo>
                  <a:lnTo>
                    <a:pt x="325" y="403"/>
                  </a:lnTo>
                  <a:lnTo>
                    <a:pt x="355" y="376"/>
                  </a:lnTo>
                  <a:lnTo>
                    <a:pt x="399" y="306"/>
                  </a:lnTo>
                  <a:lnTo>
                    <a:pt x="416" y="220"/>
                  </a:lnTo>
                  <a:lnTo>
                    <a:pt x="412" y="177"/>
                  </a:lnTo>
                  <a:lnTo>
                    <a:pt x="399" y="135"/>
                  </a:lnTo>
                  <a:lnTo>
                    <a:pt x="392" y="116"/>
                  </a:lnTo>
                  <a:lnTo>
                    <a:pt x="380" y="97"/>
                  </a:lnTo>
                  <a:lnTo>
                    <a:pt x="355" y="64"/>
                  </a:lnTo>
                  <a:lnTo>
                    <a:pt x="325" y="38"/>
                  </a:lnTo>
                  <a:lnTo>
                    <a:pt x="308" y="26"/>
                  </a:lnTo>
                  <a:lnTo>
                    <a:pt x="289" y="17"/>
                  </a:lnTo>
                  <a:lnTo>
                    <a:pt x="270" y="9"/>
                  </a:lnTo>
                  <a:lnTo>
                    <a:pt x="249" y="4"/>
                  </a:lnTo>
                  <a:lnTo>
                    <a:pt x="207" y="0"/>
                  </a:lnTo>
                  <a:lnTo>
                    <a:pt x="165" y="4"/>
                  </a:lnTo>
                  <a:lnTo>
                    <a:pt x="127" y="17"/>
                  </a:lnTo>
                  <a:lnTo>
                    <a:pt x="108" y="26"/>
                  </a:lnTo>
                  <a:lnTo>
                    <a:pt x="91" y="38"/>
                  </a:lnTo>
                  <a:lnTo>
                    <a:pt x="61" y="64"/>
                  </a:lnTo>
                  <a:lnTo>
                    <a:pt x="17" y="135"/>
                  </a:lnTo>
                  <a:lnTo>
                    <a:pt x="0" y="220"/>
                  </a:lnTo>
                  <a:lnTo>
                    <a:pt x="4" y="266"/>
                  </a:lnTo>
                  <a:lnTo>
                    <a:pt x="17" y="306"/>
                  </a:lnTo>
                  <a:lnTo>
                    <a:pt x="25" y="325"/>
                  </a:lnTo>
                  <a:lnTo>
                    <a:pt x="36" y="344"/>
                  </a:lnTo>
                  <a:lnTo>
                    <a:pt x="61" y="376"/>
                  </a:lnTo>
                  <a:lnTo>
                    <a:pt x="91" y="403"/>
                  </a:lnTo>
                  <a:lnTo>
                    <a:pt x="108" y="414"/>
                  </a:lnTo>
                  <a:lnTo>
                    <a:pt x="127" y="424"/>
                  </a:lnTo>
                  <a:lnTo>
                    <a:pt x="146" y="431"/>
                  </a:lnTo>
                  <a:lnTo>
                    <a:pt x="165" y="437"/>
                  </a:lnTo>
                  <a:lnTo>
                    <a:pt x="207" y="4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Freeform 26"/>
            <p:cNvSpPr>
              <a:spLocks/>
            </p:cNvSpPr>
            <p:nvPr/>
          </p:nvSpPr>
          <p:spPr bwMode="auto">
            <a:xfrm>
              <a:off x="1578" y="3385"/>
              <a:ext cx="213" cy="219"/>
            </a:xfrm>
            <a:custGeom>
              <a:avLst/>
              <a:gdLst>
                <a:gd name="T0" fmla="*/ 4 w 426"/>
                <a:gd name="T1" fmla="*/ 7 h 437"/>
                <a:gd name="T2" fmla="*/ 5 w 426"/>
                <a:gd name="T3" fmla="*/ 7 h 437"/>
                <a:gd name="T4" fmla="*/ 5 w 426"/>
                <a:gd name="T5" fmla="*/ 7 h 437"/>
                <a:gd name="T6" fmla="*/ 5 w 426"/>
                <a:gd name="T7" fmla="*/ 7 h 437"/>
                <a:gd name="T8" fmla="*/ 6 w 426"/>
                <a:gd name="T9" fmla="*/ 7 h 437"/>
                <a:gd name="T10" fmla="*/ 6 w 426"/>
                <a:gd name="T11" fmla="*/ 6 h 437"/>
                <a:gd name="T12" fmla="*/ 7 w 426"/>
                <a:gd name="T13" fmla="*/ 5 h 437"/>
                <a:gd name="T14" fmla="*/ 7 w 426"/>
                <a:gd name="T15" fmla="*/ 4 h 437"/>
                <a:gd name="T16" fmla="*/ 7 w 426"/>
                <a:gd name="T17" fmla="*/ 3 h 437"/>
                <a:gd name="T18" fmla="*/ 7 w 426"/>
                <a:gd name="T19" fmla="*/ 3 h 437"/>
                <a:gd name="T20" fmla="*/ 7 w 426"/>
                <a:gd name="T21" fmla="*/ 2 h 437"/>
                <a:gd name="T22" fmla="*/ 7 w 426"/>
                <a:gd name="T23" fmla="*/ 2 h 437"/>
                <a:gd name="T24" fmla="*/ 6 w 426"/>
                <a:gd name="T25" fmla="*/ 1 h 437"/>
                <a:gd name="T26" fmla="*/ 6 w 426"/>
                <a:gd name="T27" fmla="*/ 1 h 437"/>
                <a:gd name="T28" fmla="*/ 5 w 426"/>
                <a:gd name="T29" fmla="*/ 1 h 437"/>
                <a:gd name="T30" fmla="*/ 5 w 426"/>
                <a:gd name="T31" fmla="*/ 1 h 437"/>
                <a:gd name="T32" fmla="*/ 5 w 426"/>
                <a:gd name="T33" fmla="*/ 1 h 437"/>
                <a:gd name="T34" fmla="*/ 5 w 426"/>
                <a:gd name="T35" fmla="*/ 1 h 437"/>
                <a:gd name="T36" fmla="*/ 4 w 426"/>
                <a:gd name="T37" fmla="*/ 0 h 437"/>
                <a:gd name="T38" fmla="*/ 3 w 426"/>
                <a:gd name="T39" fmla="*/ 1 h 437"/>
                <a:gd name="T40" fmla="*/ 3 w 426"/>
                <a:gd name="T41" fmla="*/ 1 h 437"/>
                <a:gd name="T42" fmla="*/ 2 w 426"/>
                <a:gd name="T43" fmla="*/ 1 h 437"/>
                <a:gd name="T44" fmla="*/ 2 w 426"/>
                <a:gd name="T45" fmla="*/ 1 h 437"/>
                <a:gd name="T46" fmla="*/ 1 w 426"/>
                <a:gd name="T47" fmla="*/ 1 h 437"/>
                <a:gd name="T48" fmla="*/ 1 w 426"/>
                <a:gd name="T49" fmla="*/ 3 h 437"/>
                <a:gd name="T50" fmla="*/ 0 w 426"/>
                <a:gd name="T51" fmla="*/ 4 h 437"/>
                <a:gd name="T52" fmla="*/ 1 w 426"/>
                <a:gd name="T53" fmla="*/ 5 h 437"/>
                <a:gd name="T54" fmla="*/ 1 w 426"/>
                <a:gd name="T55" fmla="*/ 5 h 437"/>
                <a:gd name="T56" fmla="*/ 1 w 426"/>
                <a:gd name="T57" fmla="*/ 6 h 437"/>
                <a:gd name="T58" fmla="*/ 1 w 426"/>
                <a:gd name="T59" fmla="*/ 6 h 437"/>
                <a:gd name="T60" fmla="*/ 1 w 426"/>
                <a:gd name="T61" fmla="*/ 6 h 437"/>
                <a:gd name="T62" fmla="*/ 2 w 426"/>
                <a:gd name="T63" fmla="*/ 7 h 437"/>
                <a:gd name="T64" fmla="*/ 2 w 426"/>
                <a:gd name="T65" fmla="*/ 7 h 437"/>
                <a:gd name="T66" fmla="*/ 3 w 426"/>
                <a:gd name="T67" fmla="*/ 7 h 437"/>
                <a:gd name="T68" fmla="*/ 3 w 426"/>
                <a:gd name="T69" fmla="*/ 7 h 437"/>
                <a:gd name="T70" fmla="*/ 3 w 426"/>
                <a:gd name="T71" fmla="*/ 7 h 437"/>
                <a:gd name="T72" fmla="*/ 4 w 426"/>
                <a:gd name="T73" fmla="*/ 7 h 437"/>
                <a:gd name="T74" fmla="*/ 4 w 426"/>
                <a:gd name="T75" fmla="*/ 7 h 4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437">
                  <a:moveTo>
                    <a:pt x="213" y="437"/>
                  </a:moveTo>
                  <a:lnTo>
                    <a:pt x="257" y="433"/>
                  </a:lnTo>
                  <a:lnTo>
                    <a:pt x="297" y="420"/>
                  </a:lnTo>
                  <a:lnTo>
                    <a:pt x="316" y="411"/>
                  </a:lnTo>
                  <a:lnTo>
                    <a:pt x="333" y="399"/>
                  </a:lnTo>
                  <a:lnTo>
                    <a:pt x="363" y="373"/>
                  </a:lnTo>
                  <a:lnTo>
                    <a:pt x="411" y="304"/>
                  </a:lnTo>
                  <a:lnTo>
                    <a:pt x="426" y="219"/>
                  </a:lnTo>
                  <a:lnTo>
                    <a:pt x="422" y="175"/>
                  </a:lnTo>
                  <a:lnTo>
                    <a:pt x="411" y="133"/>
                  </a:lnTo>
                  <a:lnTo>
                    <a:pt x="402" y="114"/>
                  </a:lnTo>
                  <a:lnTo>
                    <a:pt x="390" y="97"/>
                  </a:lnTo>
                  <a:lnTo>
                    <a:pt x="363" y="63"/>
                  </a:lnTo>
                  <a:lnTo>
                    <a:pt x="333" y="38"/>
                  </a:lnTo>
                  <a:lnTo>
                    <a:pt x="316" y="27"/>
                  </a:lnTo>
                  <a:lnTo>
                    <a:pt x="297" y="17"/>
                  </a:lnTo>
                  <a:lnTo>
                    <a:pt x="276" y="9"/>
                  </a:lnTo>
                  <a:lnTo>
                    <a:pt x="257" y="4"/>
                  </a:lnTo>
                  <a:lnTo>
                    <a:pt x="213" y="0"/>
                  </a:lnTo>
                  <a:lnTo>
                    <a:pt x="172" y="4"/>
                  </a:lnTo>
                  <a:lnTo>
                    <a:pt x="130" y="17"/>
                  </a:lnTo>
                  <a:lnTo>
                    <a:pt x="111" y="27"/>
                  </a:lnTo>
                  <a:lnTo>
                    <a:pt x="94" y="38"/>
                  </a:lnTo>
                  <a:lnTo>
                    <a:pt x="63" y="63"/>
                  </a:lnTo>
                  <a:lnTo>
                    <a:pt x="18" y="133"/>
                  </a:lnTo>
                  <a:lnTo>
                    <a:pt x="0" y="219"/>
                  </a:lnTo>
                  <a:lnTo>
                    <a:pt x="4" y="262"/>
                  </a:lnTo>
                  <a:lnTo>
                    <a:pt x="18" y="304"/>
                  </a:lnTo>
                  <a:lnTo>
                    <a:pt x="25" y="323"/>
                  </a:lnTo>
                  <a:lnTo>
                    <a:pt x="37" y="340"/>
                  </a:lnTo>
                  <a:lnTo>
                    <a:pt x="63" y="373"/>
                  </a:lnTo>
                  <a:lnTo>
                    <a:pt x="94" y="399"/>
                  </a:lnTo>
                  <a:lnTo>
                    <a:pt x="111" y="411"/>
                  </a:lnTo>
                  <a:lnTo>
                    <a:pt x="130" y="420"/>
                  </a:lnTo>
                  <a:lnTo>
                    <a:pt x="151" y="428"/>
                  </a:lnTo>
                  <a:lnTo>
                    <a:pt x="172" y="433"/>
                  </a:lnTo>
                  <a:lnTo>
                    <a:pt x="213" y="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Freeform 27"/>
            <p:cNvSpPr>
              <a:spLocks/>
            </p:cNvSpPr>
            <p:nvPr/>
          </p:nvSpPr>
          <p:spPr bwMode="auto">
            <a:xfrm>
              <a:off x="2385" y="2578"/>
              <a:ext cx="798" cy="541"/>
            </a:xfrm>
            <a:custGeom>
              <a:avLst/>
              <a:gdLst>
                <a:gd name="T0" fmla="*/ 1 w 1595"/>
                <a:gd name="T1" fmla="*/ 16 h 1084"/>
                <a:gd name="T2" fmla="*/ 0 w 1595"/>
                <a:gd name="T3" fmla="*/ 0 h 1084"/>
                <a:gd name="T4" fmla="*/ 25 w 1595"/>
                <a:gd name="T5" fmla="*/ 0 h 1084"/>
                <a:gd name="T6" fmla="*/ 21 w 1595"/>
                <a:gd name="T7" fmla="*/ 3 h 1084"/>
                <a:gd name="T8" fmla="*/ 14 w 1595"/>
                <a:gd name="T9" fmla="*/ 4 h 1084"/>
                <a:gd name="T10" fmla="*/ 13 w 1595"/>
                <a:gd name="T11" fmla="*/ 3 h 1084"/>
                <a:gd name="T12" fmla="*/ 13 w 1595"/>
                <a:gd name="T13" fmla="*/ 3 h 1084"/>
                <a:gd name="T14" fmla="*/ 13 w 1595"/>
                <a:gd name="T15" fmla="*/ 3 h 1084"/>
                <a:gd name="T16" fmla="*/ 13 w 1595"/>
                <a:gd name="T17" fmla="*/ 3 h 1084"/>
                <a:gd name="T18" fmla="*/ 12 w 1595"/>
                <a:gd name="T19" fmla="*/ 3 h 1084"/>
                <a:gd name="T20" fmla="*/ 12 w 1595"/>
                <a:gd name="T21" fmla="*/ 3 h 1084"/>
                <a:gd name="T22" fmla="*/ 11 w 1595"/>
                <a:gd name="T23" fmla="*/ 3 h 1084"/>
                <a:gd name="T24" fmla="*/ 10 w 1595"/>
                <a:gd name="T25" fmla="*/ 4 h 1084"/>
                <a:gd name="T26" fmla="*/ 8 w 1595"/>
                <a:gd name="T27" fmla="*/ 4 h 1084"/>
                <a:gd name="T28" fmla="*/ 8 w 1595"/>
                <a:gd name="T29" fmla="*/ 3 h 1084"/>
                <a:gd name="T30" fmla="*/ 7 w 1595"/>
                <a:gd name="T31" fmla="*/ 3 h 1084"/>
                <a:gd name="T32" fmla="*/ 7 w 1595"/>
                <a:gd name="T33" fmla="*/ 3 h 1084"/>
                <a:gd name="T34" fmla="*/ 7 w 1595"/>
                <a:gd name="T35" fmla="*/ 3 h 1084"/>
                <a:gd name="T36" fmla="*/ 7 w 1595"/>
                <a:gd name="T37" fmla="*/ 3 h 1084"/>
                <a:gd name="T38" fmla="*/ 6 w 1595"/>
                <a:gd name="T39" fmla="*/ 3 h 1084"/>
                <a:gd name="T40" fmla="*/ 6 w 1595"/>
                <a:gd name="T41" fmla="*/ 3 h 1084"/>
                <a:gd name="T42" fmla="*/ 5 w 1595"/>
                <a:gd name="T43" fmla="*/ 3 h 1084"/>
                <a:gd name="T44" fmla="*/ 4 w 1595"/>
                <a:gd name="T45" fmla="*/ 4 h 1084"/>
                <a:gd name="T46" fmla="*/ 4 w 1595"/>
                <a:gd name="T47" fmla="*/ 11 h 1084"/>
                <a:gd name="T48" fmla="*/ 21 w 1595"/>
                <a:gd name="T49" fmla="*/ 11 h 1084"/>
                <a:gd name="T50" fmla="*/ 21 w 1595"/>
                <a:gd name="T51" fmla="*/ 16 h 1084"/>
                <a:gd name="T52" fmla="*/ 1 w 1595"/>
                <a:gd name="T53" fmla="*/ 16 h 1084"/>
                <a:gd name="T54" fmla="*/ 1 w 1595"/>
                <a:gd name="T55" fmla="*/ 16 h 10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595" h="1084">
                  <a:moveTo>
                    <a:pt x="2" y="1084"/>
                  </a:moveTo>
                  <a:lnTo>
                    <a:pt x="0" y="0"/>
                  </a:lnTo>
                  <a:lnTo>
                    <a:pt x="1595" y="8"/>
                  </a:lnTo>
                  <a:lnTo>
                    <a:pt x="1308" y="253"/>
                  </a:lnTo>
                  <a:lnTo>
                    <a:pt x="833" y="257"/>
                  </a:lnTo>
                  <a:lnTo>
                    <a:pt x="818" y="236"/>
                  </a:lnTo>
                  <a:lnTo>
                    <a:pt x="799" y="219"/>
                  </a:lnTo>
                  <a:lnTo>
                    <a:pt x="787" y="211"/>
                  </a:lnTo>
                  <a:lnTo>
                    <a:pt x="776" y="206"/>
                  </a:lnTo>
                  <a:lnTo>
                    <a:pt x="749" y="196"/>
                  </a:lnTo>
                  <a:lnTo>
                    <a:pt x="721" y="196"/>
                  </a:lnTo>
                  <a:lnTo>
                    <a:pt x="690" y="204"/>
                  </a:lnTo>
                  <a:lnTo>
                    <a:pt x="626" y="257"/>
                  </a:lnTo>
                  <a:lnTo>
                    <a:pt x="466" y="259"/>
                  </a:lnTo>
                  <a:lnTo>
                    <a:pt x="453" y="240"/>
                  </a:lnTo>
                  <a:lnTo>
                    <a:pt x="432" y="221"/>
                  </a:lnTo>
                  <a:lnTo>
                    <a:pt x="420" y="213"/>
                  </a:lnTo>
                  <a:lnTo>
                    <a:pt x="407" y="206"/>
                  </a:lnTo>
                  <a:lnTo>
                    <a:pt x="394" y="198"/>
                  </a:lnTo>
                  <a:lnTo>
                    <a:pt x="379" y="194"/>
                  </a:lnTo>
                  <a:lnTo>
                    <a:pt x="348" y="192"/>
                  </a:lnTo>
                  <a:lnTo>
                    <a:pt x="314" y="200"/>
                  </a:lnTo>
                  <a:lnTo>
                    <a:pt x="245" y="261"/>
                  </a:lnTo>
                  <a:lnTo>
                    <a:pt x="245" y="740"/>
                  </a:lnTo>
                  <a:lnTo>
                    <a:pt x="1295" y="751"/>
                  </a:lnTo>
                  <a:lnTo>
                    <a:pt x="1283" y="1084"/>
                  </a:lnTo>
                  <a:lnTo>
                    <a:pt x="2" y="10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Freeform 28"/>
            <p:cNvSpPr>
              <a:spLocks/>
            </p:cNvSpPr>
            <p:nvPr/>
          </p:nvSpPr>
          <p:spPr bwMode="auto">
            <a:xfrm>
              <a:off x="2621" y="2647"/>
              <a:ext cx="79" cy="356"/>
            </a:xfrm>
            <a:custGeom>
              <a:avLst/>
              <a:gdLst>
                <a:gd name="T0" fmla="*/ 0 w 157"/>
                <a:gd name="T1" fmla="*/ 0 h 713"/>
                <a:gd name="T2" fmla="*/ 0 w 157"/>
                <a:gd name="T3" fmla="*/ 11 h 713"/>
                <a:gd name="T4" fmla="*/ 3 w 157"/>
                <a:gd name="T5" fmla="*/ 11 h 713"/>
                <a:gd name="T6" fmla="*/ 3 w 157"/>
                <a:gd name="T7" fmla="*/ 0 h 713"/>
                <a:gd name="T8" fmla="*/ 0 w 157"/>
                <a:gd name="T9" fmla="*/ 0 h 713"/>
                <a:gd name="T10" fmla="*/ 0 w 157"/>
                <a:gd name="T11" fmla="*/ 0 h 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7" h="713">
                  <a:moveTo>
                    <a:pt x="0" y="0"/>
                  </a:moveTo>
                  <a:lnTo>
                    <a:pt x="0" y="713"/>
                  </a:lnTo>
                  <a:lnTo>
                    <a:pt x="157" y="713"/>
                  </a:lnTo>
                  <a:lnTo>
                    <a:pt x="1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Freeform 29"/>
            <p:cNvSpPr>
              <a:spLocks/>
            </p:cNvSpPr>
            <p:nvPr/>
          </p:nvSpPr>
          <p:spPr bwMode="auto">
            <a:xfrm>
              <a:off x="2807" y="2636"/>
              <a:ext cx="73" cy="346"/>
            </a:xfrm>
            <a:custGeom>
              <a:avLst/>
              <a:gdLst>
                <a:gd name="T0" fmla="*/ 0 w 147"/>
                <a:gd name="T1" fmla="*/ 1 h 692"/>
                <a:gd name="T2" fmla="*/ 0 w 147"/>
                <a:gd name="T3" fmla="*/ 11 h 692"/>
                <a:gd name="T4" fmla="*/ 2 w 147"/>
                <a:gd name="T5" fmla="*/ 11 h 692"/>
                <a:gd name="T6" fmla="*/ 2 w 147"/>
                <a:gd name="T7" fmla="*/ 0 h 692"/>
                <a:gd name="T8" fmla="*/ 0 w 147"/>
                <a:gd name="T9" fmla="*/ 1 h 692"/>
                <a:gd name="T10" fmla="*/ 0 w 147"/>
                <a:gd name="T11" fmla="*/ 1 h 6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7" h="692">
                  <a:moveTo>
                    <a:pt x="0" y="23"/>
                  </a:moveTo>
                  <a:lnTo>
                    <a:pt x="0" y="692"/>
                  </a:lnTo>
                  <a:lnTo>
                    <a:pt x="147" y="692"/>
                  </a:lnTo>
                  <a:lnTo>
                    <a:pt x="147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Freeform 30"/>
            <p:cNvSpPr>
              <a:spLocks/>
            </p:cNvSpPr>
            <p:nvPr/>
          </p:nvSpPr>
          <p:spPr bwMode="auto">
            <a:xfrm>
              <a:off x="1332" y="1939"/>
              <a:ext cx="1604" cy="716"/>
            </a:xfrm>
            <a:custGeom>
              <a:avLst/>
              <a:gdLst>
                <a:gd name="T0" fmla="*/ 0 w 3209"/>
                <a:gd name="T1" fmla="*/ 13 h 1431"/>
                <a:gd name="T2" fmla="*/ 1 w 3209"/>
                <a:gd name="T3" fmla="*/ 9 h 1431"/>
                <a:gd name="T4" fmla="*/ 3 w 3209"/>
                <a:gd name="T5" fmla="*/ 6 h 1431"/>
                <a:gd name="T6" fmla="*/ 5 w 3209"/>
                <a:gd name="T7" fmla="*/ 6 h 1431"/>
                <a:gd name="T8" fmla="*/ 8 w 3209"/>
                <a:gd name="T9" fmla="*/ 8 h 1431"/>
                <a:gd name="T10" fmla="*/ 10 w 3209"/>
                <a:gd name="T11" fmla="*/ 9 h 1431"/>
                <a:gd name="T12" fmla="*/ 12 w 3209"/>
                <a:gd name="T13" fmla="*/ 10 h 1431"/>
                <a:gd name="T14" fmla="*/ 14 w 3209"/>
                <a:gd name="T15" fmla="*/ 7 h 1431"/>
                <a:gd name="T16" fmla="*/ 15 w 3209"/>
                <a:gd name="T17" fmla="*/ 5 h 1431"/>
                <a:gd name="T18" fmla="*/ 16 w 3209"/>
                <a:gd name="T19" fmla="*/ 3 h 1431"/>
                <a:gd name="T20" fmla="*/ 18 w 3209"/>
                <a:gd name="T21" fmla="*/ 1 h 1431"/>
                <a:gd name="T22" fmla="*/ 21 w 3209"/>
                <a:gd name="T23" fmla="*/ 1 h 1431"/>
                <a:gd name="T24" fmla="*/ 24 w 3209"/>
                <a:gd name="T25" fmla="*/ 3 h 1431"/>
                <a:gd name="T26" fmla="*/ 25 w 3209"/>
                <a:gd name="T27" fmla="*/ 5 h 1431"/>
                <a:gd name="T28" fmla="*/ 27 w 3209"/>
                <a:gd name="T29" fmla="*/ 7 h 1431"/>
                <a:gd name="T30" fmla="*/ 28 w 3209"/>
                <a:gd name="T31" fmla="*/ 9 h 1431"/>
                <a:gd name="T32" fmla="*/ 30 w 3209"/>
                <a:gd name="T33" fmla="*/ 9 h 1431"/>
                <a:gd name="T34" fmla="*/ 32 w 3209"/>
                <a:gd name="T35" fmla="*/ 7 h 1431"/>
                <a:gd name="T36" fmla="*/ 33 w 3209"/>
                <a:gd name="T37" fmla="*/ 3 h 1431"/>
                <a:gd name="T38" fmla="*/ 35 w 3209"/>
                <a:gd name="T39" fmla="*/ 1 h 1431"/>
                <a:gd name="T40" fmla="*/ 37 w 3209"/>
                <a:gd name="T41" fmla="*/ 0 h 1431"/>
                <a:gd name="T42" fmla="*/ 40 w 3209"/>
                <a:gd name="T43" fmla="*/ 2 h 1431"/>
                <a:gd name="T44" fmla="*/ 42 w 3209"/>
                <a:gd name="T45" fmla="*/ 2 h 1431"/>
                <a:gd name="T46" fmla="*/ 43 w 3209"/>
                <a:gd name="T47" fmla="*/ 3 h 1431"/>
                <a:gd name="T48" fmla="*/ 45 w 3209"/>
                <a:gd name="T49" fmla="*/ 5 h 1431"/>
                <a:gd name="T50" fmla="*/ 47 w 3209"/>
                <a:gd name="T51" fmla="*/ 7 h 1431"/>
                <a:gd name="T52" fmla="*/ 49 w 3209"/>
                <a:gd name="T53" fmla="*/ 9 h 1431"/>
                <a:gd name="T54" fmla="*/ 49 w 3209"/>
                <a:gd name="T55" fmla="*/ 11 h 1431"/>
                <a:gd name="T56" fmla="*/ 48 w 3209"/>
                <a:gd name="T57" fmla="*/ 10 h 1431"/>
                <a:gd name="T58" fmla="*/ 47 w 3209"/>
                <a:gd name="T59" fmla="*/ 9 h 1431"/>
                <a:gd name="T60" fmla="*/ 46 w 3209"/>
                <a:gd name="T61" fmla="*/ 8 h 1431"/>
                <a:gd name="T62" fmla="*/ 45 w 3209"/>
                <a:gd name="T63" fmla="*/ 8 h 1431"/>
                <a:gd name="T64" fmla="*/ 43 w 3209"/>
                <a:gd name="T65" fmla="*/ 7 h 1431"/>
                <a:gd name="T66" fmla="*/ 42 w 3209"/>
                <a:gd name="T67" fmla="*/ 6 h 1431"/>
                <a:gd name="T68" fmla="*/ 40 w 3209"/>
                <a:gd name="T69" fmla="*/ 5 h 1431"/>
                <a:gd name="T70" fmla="*/ 37 w 3209"/>
                <a:gd name="T71" fmla="*/ 6 h 1431"/>
                <a:gd name="T72" fmla="*/ 36 w 3209"/>
                <a:gd name="T73" fmla="*/ 10 h 1431"/>
                <a:gd name="T74" fmla="*/ 35 w 3209"/>
                <a:gd name="T75" fmla="*/ 12 h 1431"/>
                <a:gd name="T76" fmla="*/ 33 w 3209"/>
                <a:gd name="T77" fmla="*/ 14 h 1431"/>
                <a:gd name="T78" fmla="*/ 32 w 3209"/>
                <a:gd name="T79" fmla="*/ 15 h 1431"/>
                <a:gd name="T80" fmla="*/ 29 w 3209"/>
                <a:gd name="T81" fmla="*/ 15 h 1431"/>
                <a:gd name="T82" fmla="*/ 26 w 3209"/>
                <a:gd name="T83" fmla="*/ 14 h 1431"/>
                <a:gd name="T84" fmla="*/ 24 w 3209"/>
                <a:gd name="T85" fmla="*/ 14 h 1431"/>
                <a:gd name="T86" fmla="*/ 22 w 3209"/>
                <a:gd name="T87" fmla="*/ 12 h 1431"/>
                <a:gd name="T88" fmla="*/ 20 w 3209"/>
                <a:gd name="T89" fmla="*/ 9 h 1431"/>
                <a:gd name="T90" fmla="*/ 19 w 3209"/>
                <a:gd name="T91" fmla="*/ 10 h 1431"/>
                <a:gd name="T92" fmla="*/ 18 w 3209"/>
                <a:gd name="T93" fmla="*/ 13 h 1431"/>
                <a:gd name="T94" fmla="*/ 16 w 3209"/>
                <a:gd name="T95" fmla="*/ 15 h 1431"/>
                <a:gd name="T96" fmla="*/ 14 w 3209"/>
                <a:gd name="T97" fmla="*/ 16 h 1431"/>
                <a:gd name="T98" fmla="*/ 11 w 3209"/>
                <a:gd name="T99" fmla="*/ 15 h 1431"/>
                <a:gd name="T100" fmla="*/ 9 w 3209"/>
                <a:gd name="T101" fmla="*/ 15 h 1431"/>
                <a:gd name="T102" fmla="*/ 7 w 3209"/>
                <a:gd name="T103" fmla="*/ 14 h 1431"/>
                <a:gd name="T104" fmla="*/ 4 w 3209"/>
                <a:gd name="T105" fmla="*/ 13 h 1431"/>
                <a:gd name="T106" fmla="*/ 2 w 3209"/>
                <a:gd name="T107" fmla="*/ 15 h 1431"/>
                <a:gd name="T108" fmla="*/ 1 w 3209"/>
                <a:gd name="T109" fmla="*/ 18 h 1431"/>
                <a:gd name="T110" fmla="*/ 0 w 3209"/>
                <a:gd name="T111" fmla="*/ 23 h 143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209" h="1431">
                  <a:moveTo>
                    <a:pt x="2" y="1431"/>
                  </a:moveTo>
                  <a:lnTo>
                    <a:pt x="0" y="1266"/>
                  </a:lnTo>
                  <a:lnTo>
                    <a:pt x="4" y="1095"/>
                  </a:lnTo>
                  <a:lnTo>
                    <a:pt x="19" y="899"/>
                  </a:lnTo>
                  <a:lnTo>
                    <a:pt x="34" y="798"/>
                  </a:lnTo>
                  <a:lnTo>
                    <a:pt x="51" y="701"/>
                  </a:lnTo>
                  <a:lnTo>
                    <a:pt x="63" y="654"/>
                  </a:lnTo>
                  <a:lnTo>
                    <a:pt x="74" y="610"/>
                  </a:lnTo>
                  <a:lnTo>
                    <a:pt x="89" y="566"/>
                  </a:lnTo>
                  <a:lnTo>
                    <a:pt x="105" y="527"/>
                  </a:lnTo>
                  <a:lnTo>
                    <a:pt x="120" y="490"/>
                  </a:lnTo>
                  <a:lnTo>
                    <a:pt x="139" y="456"/>
                  </a:lnTo>
                  <a:lnTo>
                    <a:pt x="160" y="428"/>
                  </a:lnTo>
                  <a:lnTo>
                    <a:pt x="183" y="401"/>
                  </a:lnTo>
                  <a:lnTo>
                    <a:pt x="207" y="380"/>
                  </a:lnTo>
                  <a:lnTo>
                    <a:pt x="219" y="373"/>
                  </a:lnTo>
                  <a:lnTo>
                    <a:pt x="232" y="365"/>
                  </a:lnTo>
                  <a:lnTo>
                    <a:pt x="261" y="354"/>
                  </a:lnTo>
                  <a:lnTo>
                    <a:pt x="291" y="350"/>
                  </a:lnTo>
                  <a:lnTo>
                    <a:pt x="352" y="350"/>
                  </a:lnTo>
                  <a:lnTo>
                    <a:pt x="405" y="359"/>
                  </a:lnTo>
                  <a:lnTo>
                    <a:pt x="451" y="374"/>
                  </a:lnTo>
                  <a:lnTo>
                    <a:pt x="473" y="386"/>
                  </a:lnTo>
                  <a:lnTo>
                    <a:pt x="492" y="397"/>
                  </a:lnTo>
                  <a:lnTo>
                    <a:pt x="565" y="450"/>
                  </a:lnTo>
                  <a:lnTo>
                    <a:pt x="595" y="479"/>
                  </a:lnTo>
                  <a:lnTo>
                    <a:pt x="624" y="509"/>
                  </a:lnTo>
                  <a:lnTo>
                    <a:pt x="650" y="536"/>
                  </a:lnTo>
                  <a:lnTo>
                    <a:pt x="677" y="559"/>
                  </a:lnTo>
                  <a:lnTo>
                    <a:pt x="690" y="568"/>
                  </a:lnTo>
                  <a:lnTo>
                    <a:pt x="702" y="576"/>
                  </a:lnTo>
                  <a:lnTo>
                    <a:pt x="715" y="584"/>
                  </a:lnTo>
                  <a:lnTo>
                    <a:pt x="728" y="589"/>
                  </a:lnTo>
                  <a:lnTo>
                    <a:pt x="757" y="593"/>
                  </a:lnTo>
                  <a:lnTo>
                    <a:pt x="787" y="587"/>
                  </a:lnTo>
                  <a:lnTo>
                    <a:pt x="819" y="570"/>
                  </a:lnTo>
                  <a:lnTo>
                    <a:pt x="855" y="540"/>
                  </a:lnTo>
                  <a:lnTo>
                    <a:pt x="892" y="502"/>
                  </a:lnTo>
                  <a:lnTo>
                    <a:pt x="922" y="460"/>
                  </a:lnTo>
                  <a:lnTo>
                    <a:pt x="951" y="416"/>
                  </a:lnTo>
                  <a:lnTo>
                    <a:pt x="975" y="371"/>
                  </a:lnTo>
                  <a:lnTo>
                    <a:pt x="987" y="348"/>
                  </a:lnTo>
                  <a:lnTo>
                    <a:pt x="998" y="325"/>
                  </a:lnTo>
                  <a:lnTo>
                    <a:pt x="1008" y="300"/>
                  </a:lnTo>
                  <a:lnTo>
                    <a:pt x="1019" y="278"/>
                  </a:lnTo>
                  <a:lnTo>
                    <a:pt x="1028" y="255"/>
                  </a:lnTo>
                  <a:lnTo>
                    <a:pt x="1040" y="232"/>
                  </a:lnTo>
                  <a:lnTo>
                    <a:pt x="1051" y="209"/>
                  </a:lnTo>
                  <a:lnTo>
                    <a:pt x="1061" y="188"/>
                  </a:lnTo>
                  <a:lnTo>
                    <a:pt x="1072" y="167"/>
                  </a:lnTo>
                  <a:lnTo>
                    <a:pt x="1084" y="146"/>
                  </a:lnTo>
                  <a:lnTo>
                    <a:pt x="1108" y="108"/>
                  </a:lnTo>
                  <a:lnTo>
                    <a:pt x="1137" y="76"/>
                  </a:lnTo>
                  <a:lnTo>
                    <a:pt x="1169" y="48"/>
                  </a:lnTo>
                  <a:lnTo>
                    <a:pt x="1186" y="36"/>
                  </a:lnTo>
                  <a:lnTo>
                    <a:pt x="1205" y="25"/>
                  </a:lnTo>
                  <a:lnTo>
                    <a:pt x="1224" y="17"/>
                  </a:lnTo>
                  <a:lnTo>
                    <a:pt x="1247" y="10"/>
                  </a:lnTo>
                  <a:lnTo>
                    <a:pt x="1295" y="2"/>
                  </a:lnTo>
                  <a:lnTo>
                    <a:pt x="1350" y="4"/>
                  </a:lnTo>
                  <a:lnTo>
                    <a:pt x="1405" y="17"/>
                  </a:lnTo>
                  <a:lnTo>
                    <a:pt x="1433" y="30"/>
                  </a:lnTo>
                  <a:lnTo>
                    <a:pt x="1458" y="46"/>
                  </a:lnTo>
                  <a:lnTo>
                    <a:pt x="1506" y="87"/>
                  </a:lnTo>
                  <a:lnTo>
                    <a:pt x="1551" y="135"/>
                  </a:lnTo>
                  <a:lnTo>
                    <a:pt x="1572" y="163"/>
                  </a:lnTo>
                  <a:lnTo>
                    <a:pt x="1593" y="192"/>
                  </a:lnTo>
                  <a:lnTo>
                    <a:pt x="1612" y="222"/>
                  </a:lnTo>
                  <a:lnTo>
                    <a:pt x="1631" y="253"/>
                  </a:lnTo>
                  <a:lnTo>
                    <a:pt x="1650" y="285"/>
                  </a:lnTo>
                  <a:lnTo>
                    <a:pt x="1669" y="316"/>
                  </a:lnTo>
                  <a:lnTo>
                    <a:pt x="1686" y="348"/>
                  </a:lnTo>
                  <a:lnTo>
                    <a:pt x="1703" y="378"/>
                  </a:lnTo>
                  <a:lnTo>
                    <a:pt x="1720" y="409"/>
                  </a:lnTo>
                  <a:lnTo>
                    <a:pt x="1737" y="437"/>
                  </a:lnTo>
                  <a:lnTo>
                    <a:pt x="1755" y="466"/>
                  </a:lnTo>
                  <a:lnTo>
                    <a:pt x="1772" y="492"/>
                  </a:lnTo>
                  <a:lnTo>
                    <a:pt x="1787" y="515"/>
                  </a:lnTo>
                  <a:lnTo>
                    <a:pt x="1804" y="536"/>
                  </a:lnTo>
                  <a:lnTo>
                    <a:pt x="1836" y="570"/>
                  </a:lnTo>
                  <a:lnTo>
                    <a:pt x="1852" y="584"/>
                  </a:lnTo>
                  <a:lnTo>
                    <a:pt x="1869" y="593"/>
                  </a:lnTo>
                  <a:lnTo>
                    <a:pt x="1903" y="597"/>
                  </a:lnTo>
                  <a:lnTo>
                    <a:pt x="1939" y="585"/>
                  </a:lnTo>
                  <a:lnTo>
                    <a:pt x="1975" y="551"/>
                  </a:lnTo>
                  <a:lnTo>
                    <a:pt x="2011" y="504"/>
                  </a:lnTo>
                  <a:lnTo>
                    <a:pt x="2028" y="479"/>
                  </a:lnTo>
                  <a:lnTo>
                    <a:pt x="2042" y="452"/>
                  </a:lnTo>
                  <a:lnTo>
                    <a:pt x="2055" y="426"/>
                  </a:lnTo>
                  <a:lnTo>
                    <a:pt x="2068" y="397"/>
                  </a:lnTo>
                  <a:lnTo>
                    <a:pt x="2095" y="342"/>
                  </a:lnTo>
                  <a:lnTo>
                    <a:pt x="2118" y="285"/>
                  </a:lnTo>
                  <a:lnTo>
                    <a:pt x="2140" y="230"/>
                  </a:lnTo>
                  <a:lnTo>
                    <a:pt x="2150" y="203"/>
                  </a:lnTo>
                  <a:lnTo>
                    <a:pt x="2163" y="179"/>
                  </a:lnTo>
                  <a:lnTo>
                    <a:pt x="2175" y="152"/>
                  </a:lnTo>
                  <a:lnTo>
                    <a:pt x="2188" y="129"/>
                  </a:lnTo>
                  <a:lnTo>
                    <a:pt x="2201" y="106"/>
                  </a:lnTo>
                  <a:lnTo>
                    <a:pt x="2217" y="87"/>
                  </a:lnTo>
                  <a:lnTo>
                    <a:pt x="2249" y="51"/>
                  </a:lnTo>
                  <a:lnTo>
                    <a:pt x="2266" y="36"/>
                  </a:lnTo>
                  <a:lnTo>
                    <a:pt x="2285" y="25"/>
                  </a:lnTo>
                  <a:lnTo>
                    <a:pt x="2308" y="13"/>
                  </a:lnTo>
                  <a:lnTo>
                    <a:pt x="2329" y="8"/>
                  </a:lnTo>
                  <a:lnTo>
                    <a:pt x="2380" y="0"/>
                  </a:lnTo>
                  <a:lnTo>
                    <a:pt x="2439" y="8"/>
                  </a:lnTo>
                  <a:lnTo>
                    <a:pt x="2507" y="29"/>
                  </a:lnTo>
                  <a:lnTo>
                    <a:pt x="2545" y="44"/>
                  </a:lnTo>
                  <a:lnTo>
                    <a:pt x="2566" y="53"/>
                  </a:lnTo>
                  <a:lnTo>
                    <a:pt x="2587" y="65"/>
                  </a:lnTo>
                  <a:lnTo>
                    <a:pt x="2608" y="76"/>
                  </a:lnTo>
                  <a:lnTo>
                    <a:pt x="2629" y="87"/>
                  </a:lnTo>
                  <a:lnTo>
                    <a:pt x="2648" y="99"/>
                  </a:lnTo>
                  <a:lnTo>
                    <a:pt x="2669" y="110"/>
                  </a:lnTo>
                  <a:lnTo>
                    <a:pt x="2688" y="122"/>
                  </a:lnTo>
                  <a:lnTo>
                    <a:pt x="2707" y="135"/>
                  </a:lnTo>
                  <a:lnTo>
                    <a:pt x="2726" y="146"/>
                  </a:lnTo>
                  <a:lnTo>
                    <a:pt x="2743" y="158"/>
                  </a:lnTo>
                  <a:lnTo>
                    <a:pt x="2762" y="171"/>
                  </a:lnTo>
                  <a:lnTo>
                    <a:pt x="2779" y="182"/>
                  </a:lnTo>
                  <a:lnTo>
                    <a:pt x="2796" y="196"/>
                  </a:lnTo>
                  <a:lnTo>
                    <a:pt x="2813" y="209"/>
                  </a:lnTo>
                  <a:lnTo>
                    <a:pt x="2844" y="234"/>
                  </a:lnTo>
                  <a:lnTo>
                    <a:pt x="2876" y="259"/>
                  </a:lnTo>
                  <a:lnTo>
                    <a:pt x="2905" y="283"/>
                  </a:lnTo>
                  <a:lnTo>
                    <a:pt x="2931" y="310"/>
                  </a:lnTo>
                  <a:lnTo>
                    <a:pt x="2958" y="335"/>
                  </a:lnTo>
                  <a:lnTo>
                    <a:pt x="2983" y="359"/>
                  </a:lnTo>
                  <a:lnTo>
                    <a:pt x="3005" y="384"/>
                  </a:lnTo>
                  <a:lnTo>
                    <a:pt x="3028" y="407"/>
                  </a:lnTo>
                  <a:lnTo>
                    <a:pt x="3049" y="431"/>
                  </a:lnTo>
                  <a:lnTo>
                    <a:pt x="3068" y="454"/>
                  </a:lnTo>
                  <a:lnTo>
                    <a:pt x="3102" y="498"/>
                  </a:lnTo>
                  <a:lnTo>
                    <a:pt x="3133" y="538"/>
                  </a:lnTo>
                  <a:lnTo>
                    <a:pt x="3156" y="574"/>
                  </a:lnTo>
                  <a:lnTo>
                    <a:pt x="3176" y="604"/>
                  </a:lnTo>
                  <a:lnTo>
                    <a:pt x="3201" y="648"/>
                  </a:lnTo>
                  <a:lnTo>
                    <a:pt x="3209" y="665"/>
                  </a:lnTo>
                  <a:lnTo>
                    <a:pt x="3201" y="660"/>
                  </a:lnTo>
                  <a:lnTo>
                    <a:pt x="3192" y="652"/>
                  </a:lnTo>
                  <a:lnTo>
                    <a:pt x="3178" y="642"/>
                  </a:lnTo>
                  <a:lnTo>
                    <a:pt x="3163" y="631"/>
                  </a:lnTo>
                  <a:lnTo>
                    <a:pt x="3142" y="618"/>
                  </a:lnTo>
                  <a:lnTo>
                    <a:pt x="3133" y="610"/>
                  </a:lnTo>
                  <a:lnTo>
                    <a:pt x="3121" y="603"/>
                  </a:lnTo>
                  <a:lnTo>
                    <a:pt x="3110" y="595"/>
                  </a:lnTo>
                  <a:lnTo>
                    <a:pt x="3097" y="585"/>
                  </a:lnTo>
                  <a:lnTo>
                    <a:pt x="3083" y="576"/>
                  </a:lnTo>
                  <a:lnTo>
                    <a:pt x="3070" y="566"/>
                  </a:lnTo>
                  <a:lnTo>
                    <a:pt x="3057" y="559"/>
                  </a:lnTo>
                  <a:lnTo>
                    <a:pt x="3041" y="547"/>
                  </a:lnTo>
                  <a:lnTo>
                    <a:pt x="3026" y="538"/>
                  </a:lnTo>
                  <a:lnTo>
                    <a:pt x="3011" y="528"/>
                  </a:lnTo>
                  <a:lnTo>
                    <a:pt x="2996" y="519"/>
                  </a:lnTo>
                  <a:lnTo>
                    <a:pt x="2979" y="508"/>
                  </a:lnTo>
                  <a:lnTo>
                    <a:pt x="2964" y="498"/>
                  </a:lnTo>
                  <a:lnTo>
                    <a:pt x="2946" y="487"/>
                  </a:lnTo>
                  <a:lnTo>
                    <a:pt x="2929" y="477"/>
                  </a:lnTo>
                  <a:lnTo>
                    <a:pt x="2912" y="468"/>
                  </a:lnTo>
                  <a:lnTo>
                    <a:pt x="2895" y="456"/>
                  </a:lnTo>
                  <a:lnTo>
                    <a:pt x="2878" y="447"/>
                  </a:lnTo>
                  <a:lnTo>
                    <a:pt x="2861" y="435"/>
                  </a:lnTo>
                  <a:lnTo>
                    <a:pt x="2844" y="426"/>
                  </a:lnTo>
                  <a:lnTo>
                    <a:pt x="2825" y="416"/>
                  </a:lnTo>
                  <a:lnTo>
                    <a:pt x="2808" y="407"/>
                  </a:lnTo>
                  <a:lnTo>
                    <a:pt x="2791" y="397"/>
                  </a:lnTo>
                  <a:lnTo>
                    <a:pt x="2772" y="388"/>
                  </a:lnTo>
                  <a:lnTo>
                    <a:pt x="2754" y="378"/>
                  </a:lnTo>
                  <a:lnTo>
                    <a:pt x="2737" y="371"/>
                  </a:lnTo>
                  <a:lnTo>
                    <a:pt x="2720" y="361"/>
                  </a:lnTo>
                  <a:lnTo>
                    <a:pt x="2703" y="354"/>
                  </a:lnTo>
                  <a:lnTo>
                    <a:pt x="2686" y="346"/>
                  </a:lnTo>
                  <a:lnTo>
                    <a:pt x="2669" y="338"/>
                  </a:lnTo>
                  <a:lnTo>
                    <a:pt x="2637" y="327"/>
                  </a:lnTo>
                  <a:lnTo>
                    <a:pt x="2604" y="316"/>
                  </a:lnTo>
                  <a:lnTo>
                    <a:pt x="2574" y="306"/>
                  </a:lnTo>
                  <a:lnTo>
                    <a:pt x="2521" y="297"/>
                  </a:lnTo>
                  <a:lnTo>
                    <a:pt x="2475" y="300"/>
                  </a:lnTo>
                  <a:lnTo>
                    <a:pt x="2439" y="316"/>
                  </a:lnTo>
                  <a:lnTo>
                    <a:pt x="2418" y="348"/>
                  </a:lnTo>
                  <a:lnTo>
                    <a:pt x="2401" y="392"/>
                  </a:lnTo>
                  <a:lnTo>
                    <a:pt x="2386" y="439"/>
                  </a:lnTo>
                  <a:lnTo>
                    <a:pt x="2369" y="489"/>
                  </a:lnTo>
                  <a:lnTo>
                    <a:pt x="2348" y="542"/>
                  </a:lnTo>
                  <a:lnTo>
                    <a:pt x="2327" y="595"/>
                  </a:lnTo>
                  <a:lnTo>
                    <a:pt x="2313" y="622"/>
                  </a:lnTo>
                  <a:lnTo>
                    <a:pt x="2302" y="650"/>
                  </a:lnTo>
                  <a:lnTo>
                    <a:pt x="2289" y="677"/>
                  </a:lnTo>
                  <a:lnTo>
                    <a:pt x="2275" y="701"/>
                  </a:lnTo>
                  <a:lnTo>
                    <a:pt x="2260" y="728"/>
                  </a:lnTo>
                  <a:lnTo>
                    <a:pt x="2245" y="753"/>
                  </a:lnTo>
                  <a:lnTo>
                    <a:pt x="2228" y="777"/>
                  </a:lnTo>
                  <a:lnTo>
                    <a:pt x="2211" y="800"/>
                  </a:lnTo>
                  <a:lnTo>
                    <a:pt x="2192" y="821"/>
                  </a:lnTo>
                  <a:lnTo>
                    <a:pt x="2173" y="842"/>
                  </a:lnTo>
                  <a:lnTo>
                    <a:pt x="2131" y="880"/>
                  </a:lnTo>
                  <a:lnTo>
                    <a:pt x="2120" y="888"/>
                  </a:lnTo>
                  <a:lnTo>
                    <a:pt x="2108" y="897"/>
                  </a:lnTo>
                  <a:lnTo>
                    <a:pt x="2097" y="905"/>
                  </a:lnTo>
                  <a:lnTo>
                    <a:pt x="2083" y="910"/>
                  </a:lnTo>
                  <a:lnTo>
                    <a:pt x="2059" y="924"/>
                  </a:lnTo>
                  <a:lnTo>
                    <a:pt x="2032" y="933"/>
                  </a:lnTo>
                  <a:lnTo>
                    <a:pt x="2004" y="943"/>
                  </a:lnTo>
                  <a:lnTo>
                    <a:pt x="1975" y="948"/>
                  </a:lnTo>
                  <a:lnTo>
                    <a:pt x="1912" y="952"/>
                  </a:lnTo>
                  <a:lnTo>
                    <a:pt x="1842" y="945"/>
                  </a:lnTo>
                  <a:lnTo>
                    <a:pt x="1774" y="929"/>
                  </a:lnTo>
                  <a:lnTo>
                    <a:pt x="1741" y="918"/>
                  </a:lnTo>
                  <a:lnTo>
                    <a:pt x="1709" y="905"/>
                  </a:lnTo>
                  <a:lnTo>
                    <a:pt x="1679" y="891"/>
                  </a:lnTo>
                  <a:lnTo>
                    <a:pt x="1648" y="876"/>
                  </a:lnTo>
                  <a:lnTo>
                    <a:pt x="1635" y="869"/>
                  </a:lnTo>
                  <a:lnTo>
                    <a:pt x="1622" y="859"/>
                  </a:lnTo>
                  <a:lnTo>
                    <a:pt x="1606" y="852"/>
                  </a:lnTo>
                  <a:lnTo>
                    <a:pt x="1593" y="842"/>
                  </a:lnTo>
                  <a:lnTo>
                    <a:pt x="1580" y="834"/>
                  </a:lnTo>
                  <a:lnTo>
                    <a:pt x="1568" y="825"/>
                  </a:lnTo>
                  <a:lnTo>
                    <a:pt x="1544" y="806"/>
                  </a:lnTo>
                  <a:lnTo>
                    <a:pt x="1498" y="766"/>
                  </a:lnTo>
                  <a:lnTo>
                    <a:pt x="1456" y="726"/>
                  </a:lnTo>
                  <a:lnTo>
                    <a:pt x="1420" y="684"/>
                  </a:lnTo>
                  <a:lnTo>
                    <a:pt x="1388" y="644"/>
                  </a:lnTo>
                  <a:lnTo>
                    <a:pt x="1361" y="604"/>
                  </a:lnTo>
                  <a:lnTo>
                    <a:pt x="1338" y="570"/>
                  </a:lnTo>
                  <a:lnTo>
                    <a:pt x="1319" y="538"/>
                  </a:lnTo>
                  <a:lnTo>
                    <a:pt x="1295" y="492"/>
                  </a:lnTo>
                  <a:lnTo>
                    <a:pt x="1287" y="473"/>
                  </a:lnTo>
                  <a:lnTo>
                    <a:pt x="1281" y="500"/>
                  </a:lnTo>
                  <a:lnTo>
                    <a:pt x="1264" y="565"/>
                  </a:lnTo>
                  <a:lnTo>
                    <a:pt x="1251" y="608"/>
                  </a:lnTo>
                  <a:lnTo>
                    <a:pt x="1232" y="658"/>
                  </a:lnTo>
                  <a:lnTo>
                    <a:pt x="1211" y="707"/>
                  </a:lnTo>
                  <a:lnTo>
                    <a:pt x="1198" y="734"/>
                  </a:lnTo>
                  <a:lnTo>
                    <a:pt x="1184" y="758"/>
                  </a:lnTo>
                  <a:lnTo>
                    <a:pt x="1169" y="785"/>
                  </a:lnTo>
                  <a:lnTo>
                    <a:pt x="1154" y="810"/>
                  </a:lnTo>
                  <a:lnTo>
                    <a:pt x="1137" y="834"/>
                  </a:lnTo>
                  <a:lnTo>
                    <a:pt x="1118" y="857"/>
                  </a:lnTo>
                  <a:lnTo>
                    <a:pt x="1097" y="880"/>
                  </a:lnTo>
                  <a:lnTo>
                    <a:pt x="1076" y="901"/>
                  </a:lnTo>
                  <a:lnTo>
                    <a:pt x="1028" y="937"/>
                  </a:lnTo>
                  <a:lnTo>
                    <a:pt x="1015" y="945"/>
                  </a:lnTo>
                  <a:lnTo>
                    <a:pt x="1002" y="950"/>
                  </a:lnTo>
                  <a:lnTo>
                    <a:pt x="975" y="964"/>
                  </a:lnTo>
                  <a:lnTo>
                    <a:pt x="947" y="973"/>
                  </a:lnTo>
                  <a:lnTo>
                    <a:pt x="916" y="981"/>
                  </a:lnTo>
                  <a:lnTo>
                    <a:pt x="850" y="985"/>
                  </a:lnTo>
                  <a:lnTo>
                    <a:pt x="778" y="977"/>
                  </a:lnTo>
                  <a:lnTo>
                    <a:pt x="741" y="967"/>
                  </a:lnTo>
                  <a:lnTo>
                    <a:pt x="707" y="960"/>
                  </a:lnTo>
                  <a:lnTo>
                    <a:pt x="677" y="950"/>
                  </a:lnTo>
                  <a:lnTo>
                    <a:pt x="648" y="941"/>
                  </a:lnTo>
                  <a:lnTo>
                    <a:pt x="624" y="933"/>
                  </a:lnTo>
                  <a:lnTo>
                    <a:pt x="601" y="924"/>
                  </a:lnTo>
                  <a:lnTo>
                    <a:pt x="580" y="916"/>
                  </a:lnTo>
                  <a:lnTo>
                    <a:pt x="561" y="907"/>
                  </a:lnTo>
                  <a:lnTo>
                    <a:pt x="544" y="899"/>
                  </a:lnTo>
                  <a:lnTo>
                    <a:pt x="529" y="890"/>
                  </a:lnTo>
                  <a:lnTo>
                    <a:pt x="502" y="874"/>
                  </a:lnTo>
                  <a:lnTo>
                    <a:pt x="464" y="846"/>
                  </a:lnTo>
                  <a:lnTo>
                    <a:pt x="435" y="823"/>
                  </a:lnTo>
                  <a:lnTo>
                    <a:pt x="422" y="814"/>
                  </a:lnTo>
                  <a:lnTo>
                    <a:pt x="407" y="808"/>
                  </a:lnTo>
                  <a:lnTo>
                    <a:pt x="363" y="804"/>
                  </a:lnTo>
                  <a:lnTo>
                    <a:pt x="300" y="812"/>
                  </a:lnTo>
                  <a:lnTo>
                    <a:pt x="261" y="825"/>
                  </a:lnTo>
                  <a:lnTo>
                    <a:pt x="243" y="836"/>
                  </a:lnTo>
                  <a:lnTo>
                    <a:pt x="226" y="850"/>
                  </a:lnTo>
                  <a:lnTo>
                    <a:pt x="194" y="884"/>
                  </a:lnTo>
                  <a:lnTo>
                    <a:pt x="164" y="926"/>
                  </a:lnTo>
                  <a:lnTo>
                    <a:pt x="137" y="973"/>
                  </a:lnTo>
                  <a:lnTo>
                    <a:pt x="124" y="998"/>
                  </a:lnTo>
                  <a:lnTo>
                    <a:pt x="112" y="1025"/>
                  </a:lnTo>
                  <a:lnTo>
                    <a:pt x="89" y="1080"/>
                  </a:lnTo>
                  <a:lnTo>
                    <a:pt x="72" y="1137"/>
                  </a:lnTo>
                  <a:lnTo>
                    <a:pt x="53" y="1192"/>
                  </a:lnTo>
                  <a:lnTo>
                    <a:pt x="40" y="1245"/>
                  </a:lnTo>
                  <a:lnTo>
                    <a:pt x="19" y="1340"/>
                  </a:lnTo>
                  <a:lnTo>
                    <a:pt x="2" y="14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Freeform 31"/>
            <p:cNvSpPr>
              <a:spLocks/>
            </p:cNvSpPr>
            <p:nvPr/>
          </p:nvSpPr>
          <p:spPr bwMode="auto">
            <a:xfrm>
              <a:off x="1016" y="3338"/>
              <a:ext cx="244" cy="252"/>
            </a:xfrm>
            <a:custGeom>
              <a:avLst/>
              <a:gdLst>
                <a:gd name="T0" fmla="*/ 7 w 489"/>
                <a:gd name="T1" fmla="*/ 0 h 504"/>
                <a:gd name="T2" fmla="*/ 0 w 489"/>
                <a:gd name="T3" fmla="*/ 8 h 504"/>
                <a:gd name="T4" fmla="*/ 7 w 489"/>
                <a:gd name="T5" fmla="*/ 8 h 504"/>
                <a:gd name="T6" fmla="*/ 7 w 489"/>
                <a:gd name="T7" fmla="*/ 0 h 504"/>
                <a:gd name="T8" fmla="*/ 7 w 489"/>
                <a:gd name="T9" fmla="*/ 0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9" h="504">
                  <a:moveTo>
                    <a:pt x="489" y="0"/>
                  </a:moveTo>
                  <a:lnTo>
                    <a:pt x="0" y="504"/>
                  </a:lnTo>
                  <a:lnTo>
                    <a:pt x="466" y="49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Freeform 32"/>
            <p:cNvSpPr>
              <a:spLocks/>
            </p:cNvSpPr>
            <p:nvPr/>
          </p:nvSpPr>
          <p:spPr bwMode="auto">
            <a:xfrm>
              <a:off x="2678" y="3193"/>
              <a:ext cx="401" cy="376"/>
            </a:xfrm>
            <a:custGeom>
              <a:avLst/>
              <a:gdLst>
                <a:gd name="T0" fmla="*/ 10 w 802"/>
                <a:gd name="T1" fmla="*/ 11 h 753"/>
                <a:gd name="T2" fmla="*/ 10 w 802"/>
                <a:gd name="T3" fmla="*/ 11 h 753"/>
                <a:gd name="T4" fmla="*/ 10 w 802"/>
                <a:gd name="T5" fmla="*/ 11 h 753"/>
                <a:gd name="T6" fmla="*/ 11 w 802"/>
                <a:gd name="T7" fmla="*/ 11 h 753"/>
                <a:gd name="T8" fmla="*/ 11 w 802"/>
                <a:gd name="T9" fmla="*/ 10 h 753"/>
                <a:gd name="T10" fmla="*/ 12 w 802"/>
                <a:gd name="T11" fmla="*/ 10 h 753"/>
                <a:gd name="T12" fmla="*/ 12 w 802"/>
                <a:gd name="T13" fmla="*/ 9 h 753"/>
                <a:gd name="T14" fmla="*/ 12 w 802"/>
                <a:gd name="T15" fmla="*/ 9 h 753"/>
                <a:gd name="T16" fmla="*/ 13 w 802"/>
                <a:gd name="T17" fmla="*/ 8 h 753"/>
                <a:gd name="T18" fmla="*/ 13 w 802"/>
                <a:gd name="T19" fmla="*/ 6 h 753"/>
                <a:gd name="T20" fmla="*/ 13 w 802"/>
                <a:gd name="T21" fmla="*/ 6 h 753"/>
                <a:gd name="T22" fmla="*/ 13 w 802"/>
                <a:gd name="T23" fmla="*/ 5 h 753"/>
                <a:gd name="T24" fmla="*/ 13 w 802"/>
                <a:gd name="T25" fmla="*/ 4 h 753"/>
                <a:gd name="T26" fmla="*/ 13 w 802"/>
                <a:gd name="T27" fmla="*/ 3 h 753"/>
                <a:gd name="T28" fmla="*/ 12 w 802"/>
                <a:gd name="T29" fmla="*/ 3 h 753"/>
                <a:gd name="T30" fmla="*/ 12 w 802"/>
                <a:gd name="T31" fmla="*/ 2 h 753"/>
                <a:gd name="T32" fmla="*/ 12 w 802"/>
                <a:gd name="T33" fmla="*/ 2 h 753"/>
                <a:gd name="T34" fmla="*/ 11 w 802"/>
                <a:gd name="T35" fmla="*/ 1 h 753"/>
                <a:gd name="T36" fmla="*/ 11 w 802"/>
                <a:gd name="T37" fmla="*/ 1 h 753"/>
                <a:gd name="T38" fmla="*/ 10 w 802"/>
                <a:gd name="T39" fmla="*/ 1 h 753"/>
                <a:gd name="T40" fmla="*/ 10 w 802"/>
                <a:gd name="T41" fmla="*/ 0 h 753"/>
                <a:gd name="T42" fmla="*/ 10 w 802"/>
                <a:gd name="T43" fmla="*/ 0 h 753"/>
                <a:gd name="T44" fmla="*/ 10 w 802"/>
                <a:gd name="T45" fmla="*/ 0 h 753"/>
                <a:gd name="T46" fmla="*/ 9 w 802"/>
                <a:gd name="T47" fmla="*/ 0 h 753"/>
                <a:gd name="T48" fmla="*/ 9 w 802"/>
                <a:gd name="T49" fmla="*/ 0 h 753"/>
                <a:gd name="T50" fmla="*/ 9 w 802"/>
                <a:gd name="T51" fmla="*/ 0 h 753"/>
                <a:gd name="T52" fmla="*/ 8 w 802"/>
                <a:gd name="T53" fmla="*/ 0 h 753"/>
                <a:gd name="T54" fmla="*/ 7 w 802"/>
                <a:gd name="T55" fmla="*/ 0 h 753"/>
                <a:gd name="T56" fmla="*/ 6 w 802"/>
                <a:gd name="T57" fmla="*/ 0 h 753"/>
                <a:gd name="T58" fmla="*/ 5 w 802"/>
                <a:gd name="T59" fmla="*/ 0 h 753"/>
                <a:gd name="T60" fmla="*/ 4 w 802"/>
                <a:gd name="T61" fmla="*/ 0 h 753"/>
                <a:gd name="T62" fmla="*/ 4 w 802"/>
                <a:gd name="T63" fmla="*/ 0 h 753"/>
                <a:gd name="T64" fmla="*/ 4 w 802"/>
                <a:gd name="T65" fmla="*/ 0 h 753"/>
                <a:gd name="T66" fmla="*/ 3 w 802"/>
                <a:gd name="T67" fmla="*/ 0 h 753"/>
                <a:gd name="T68" fmla="*/ 3 w 802"/>
                <a:gd name="T69" fmla="*/ 1 h 753"/>
                <a:gd name="T70" fmla="*/ 2 w 802"/>
                <a:gd name="T71" fmla="*/ 1 h 753"/>
                <a:gd name="T72" fmla="*/ 2 w 802"/>
                <a:gd name="T73" fmla="*/ 2 h 753"/>
                <a:gd name="T74" fmla="*/ 1 w 802"/>
                <a:gd name="T75" fmla="*/ 3 h 753"/>
                <a:gd name="T76" fmla="*/ 1 w 802"/>
                <a:gd name="T77" fmla="*/ 4 h 753"/>
                <a:gd name="T78" fmla="*/ 0 w 802"/>
                <a:gd name="T79" fmla="*/ 6 h 753"/>
                <a:gd name="T80" fmla="*/ 7 w 802"/>
                <a:gd name="T81" fmla="*/ 6 h 753"/>
                <a:gd name="T82" fmla="*/ 10 w 802"/>
                <a:gd name="T83" fmla="*/ 11 h 753"/>
                <a:gd name="T84" fmla="*/ 10 w 802"/>
                <a:gd name="T85" fmla="*/ 11 h 7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02" h="753">
                  <a:moveTo>
                    <a:pt x="591" y="753"/>
                  </a:moveTo>
                  <a:lnTo>
                    <a:pt x="610" y="741"/>
                  </a:lnTo>
                  <a:lnTo>
                    <a:pt x="627" y="732"/>
                  </a:lnTo>
                  <a:lnTo>
                    <a:pt x="659" y="707"/>
                  </a:lnTo>
                  <a:lnTo>
                    <a:pt x="688" y="679"/>
                  </a:lnTo>
                  <a:lnTo>
                    <a:pt x="713" y="650"/>
                  </a:lnTo>
                  <a:lnTo>
                    <a:pt x="737" y="618"/>
                  </a:lnTo>
                  <a:lnTo>
                    <a:pt x="756" y="586"/>
                  </a:lnTo>
                  <a:lnTo>
                    <a:pt x="785" y="513"/>
                  </a:lnTo>
                  <a:lnTo>
                    <a:pt x="800" y="437"/>
                  </a:lnTo>
                  <a:lnTo>
                    <a:pt x="802" y="399"/>
                  </a:lnTo>
                  <a:lnTo>
                    <a:pt x="800" y="361"/>
                  </a:lnTo>
                  <a:lnTo>
                    <a:pt x="785" y="283"/>
                  </a:lnTo>
                  <a:lnTo>
                    <a:pt x="771" y="245"/>
                  </a:lnTo>
                  <a:lnTo>
                    <a:pt x="752" y="209"/>
                  </a:lnTo>
                  <a:lnTo>
                    <a:pt x="732" y="173"/>
                  </a:lnTo>
                  <a:lnTo>
                    <a:pt x="707" y="141"/>
                  </a:lnTo>
                  <a:lnTo>
                    <a:pt x="680" y="112"/>
                  </a:lnTo>
                  <a:lnTo>
                    <a:pt x="652" y="86"/>
                  </a:lnTo>
                  <a:lnTo>
                    <a:pt x="637" y="74"/>
                  </a:lnTo>
                  <a:lnTo>
                    <a:pt x="619" y="63"/>
                  </a:lnTo>
                  <a:lnTo>
                    <a:pt x="602" y="53"/>
                  </a:lnTo>
                  <a:lnTo>
                    <a:pt x="585" y="44"/>
                  </a:lnTo>
                  <a:lnTo>
                    <a:pt x="568" y="36"/>
                  </a:lnTo>
                  <a:lnTo>
                    <a:pt x="551" y="27"/>
                  </a:lnTo>
                  <a:lnTo>
                    <a:pt x="515" y="15"/>
                  </a:lnTo>
                  <a:lnTo>
                    <a:pt x="477" y="6"/>
                  </a:lnTo>
                  <a:lnTo>
                    <a:pt x="439" y="0"/>
                  </a:lnTo>
                  <a:lnTo>
                    <a:pt x="361" y="0"/>
                  </a:lnTo>
                  <a:lnTo>
                    <a:pt x="285" y="15"/>
                  </a:lnTo>
                  <a:lnTo>
                    <a:pt x="247" y="29"/>
                  </a:lnTo>
                  <a:lnTo>
                    <a:pt x="228" y="36"/>
                  </a:lnTo>
                  <a:lnTo>
                    <a:pt x="209" y="48"/>
                  </a:lnTo>
                  <a:lnTo>
                    <a:pt x="186" y="61"/>
                  </a:lnTo>
                  <a:lnTo>
                    <a:pt x="165" y="76"/>
                  </a:lnTo>
                  <a:lnTo>
                    <a:pt x="123" y="114"/>
                  </a:lnTo>
                  <a:lnTo>
                    <a:pt x="87" y="158"/>
                  </a:lnTo>
                  <a:lnTo>
                    <a:pt x="57" y="205"/>
                  </a:lnTo>
                  <a:lnTo>
                    <a:pt x="13" y="312"/>
                  </a:lnTo>
                  <a:lnTo>
                    <a:pt x="0" y="420"/>
                  </a:lnTo>
                  <a:lnTo>
                    <a:pt x="401" y="399"/>
                  </a:lnTo>
                  <a:lnTo>
                    <a:pt x="591" y="7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Freeform 33"/>
            <p:cNvSpPr>
              <a:spLocks/>
            </p:cNvSpPr>
            <p:nvPr/>
          </p:nvSpPr>
          <p:spPr bwMode="auto">
            <a:xfrm>
              <a:off x="2087" y="3454"/>
              <a:ext cx="195" cy="78"/>
            </a:xfrm>
            <a:custGeom>
              <a:avLst/>
              <a:gdLst>
                <a:gd name="T0" fmla="*/ 1 w 390"/>
                <a:gd name="T1" fmla="*/ 0 h 156"/>
                <a:gd name="T2" fmla="*/ 0 w 390"/>
                <a:gd name="T3" fmla="*/ 2 h 156"/>
                <a:gd name="T4" fmla="*/ 5 w 390"/>
                <a:gd name="T5" fmla="*/ 3 h 156"/>
                <a:gd name="T6" fmla="*/ 7 w 390"/>
                <a:gd name="T7" fmla="*/ 3 h 156"/>
                <a:gd name="T8" fmla="*/ 6 w 390"/>
                <a:gd name="T9" fmla="*/ 1 h 156"/>
                <a:gd name="T10" fmla="*/ 4 w 390"/>
                <a:gd name="T11" fmla="*/ 1 h 156"/>
                <a:gd name="T12" fmla="*/ 1 w 390"/>
                <a:gd name="T13" fmla="*/ 0 h 156"/>
                <a:gd name="T14" fmla="*/ 1 w 390"/>
                <a:gd name="T15" fmla="*/ 0 h 1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0" h="156">
                  <a:moveTo>
                    <a:pt x="8" y="0"/>
                  </a:moveTo>
                  <a:lnTo>
                    <a:pt x="0" y="106"/>
                  </a:lnTo>
                  <a:lnTo>
                    <a:pt x="259" y="152"/>
                  </a:lnTo>
                  <a:lnTo>
                    <a:pt x="390" y="156"/>
                  </a:lnTo>
                  <a:lnTo>
                    <a:pt x="322" y="47"/>
                  </a:lnTo>
                  <a:lnTo>
                    <a:pt x="249" y="5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Freeform 34"/>
            <p:cNvSpPr>
              <a:spLocks/>
            </p:cNvSpPr>
            <p:nvPr/>
          </p:nvSpPr>
          <p:spPr bwMode="auto">
            <a:xfrm>
              <a:off x="2581" y="3476"/>
              <a:ext cx="149" cy="60"/>
            </a:xfrm>
            <a:custGeom>
              <a:avLst/>
              <a:gdLst>
                <a:gd name="T0" fmla="*/ 2 w 298"/>
                <a:gd name="T1" fmla="*/ 1 h 119"/>
                <a:gd name="T2" fmla="*/ 0 w 298"/>
                <a:gd name="T3" fmla="*/ 2 h 119"/>
                <a:gd name="T4" fmla="*/ 5 w 298"/>
                <a:gd name="T5" fmla="*/ 2 h 119"/>
                <a:gd name="T6" fmla="*/ 4 w 298"/>
                <a:gd name="T7" fmla="*/ 0 h 119"/>
                <a:gd name="T8" fmla="*/ 2 w 298"/>
                <a:gd name="T9" fmla="*/ 1 h 119"/>
                <a:gd name="T10" fmla="*/ 2 w 298"/>
                <a:gd name="T11" fmla="*/ 1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8" h="119">
                  <a:moveTo>
                    <a:pt x="68" y="3"/>
                  </a:moveTo>
                  <a:lnTo>
                    <a:pt x="0" y="119"/>
                  </a:lnTo>
                  <a:lnTo>
                    <a:pt x="298" y="119"/>
                  </a:lnTo>
                  <a:lnTo>
                    <a:pt x="215" y="0"/>
                  </a:lnTo>
                  <a:lnTo>
                    <a:pt x="6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Freeform 35"/>
            <p:cNvSpPr>
              <a:spLocks/>
            </p:cNvSpPr>
            <p:nvPr/>
          </p:nvSpPr>
          <p:spPr bwMode="auto">
            <a:xfrm>
              <a:off x="2227" y="3194"/>
              <a:ext cx="407" cy="287"/>
            </a:xfrm>
            <a:custGeom>
              <a:avLst/>
              <a:gdLst>
                <a:gd name="T0" fmla="*/ 1 w 813"/>
                <a:gd name="T1" fmla="*/ 9 h 574"/>
                <a:gd name="T2" fmla="*/ 13 w 813"/>
                <a:gd name="T3" fmla="*/ 9 h 574"/>
                <a:gd name="T4" fmla="*/ 13 w 813"/>
                <a:gd name="T5" fmla="*/ 7 h 574"/>
                <a:gd name="T6" fmla="*/ 13 w 813"/>
                <a:gd name="T7" fmla="*/ 5 h 574"/>
                <a:gd name="T8" fmla="*/ 12 w 813"/>
                <a:gd name="T9" fmla="*/ 3 h 574"/>
                <a:gd name="T10" fmla="*/ 11 w 813"/>
                <a:gd name="T11" fmla="*/ 2 h 574"/>
                <a:gd name="T12" fmla="*/ 9 w 813"/>
                <a:gd name="T13" fmla="*/ 1 h 574"/>
                <a:gd name="T14" fmla="*/ 6 w 813"/>
                <a:gd name="T15" fmla="*/ 0 h 574"/>
                <a:gd name="T16" fmla="*/ 4 w 813"/>
                <a:gd name="T17" fmla="*/ 1 h 574"/>
                <a:gd name="T18" fmla="*/ 3 w 813"/>
                <a:gd name="T19" fmla="*/ 2 h 574"/>
                <a:gd name="T20" fmla="*/ 2 w 813"/>
                <a:gd name="T21" fmla="*/ 3 h 574"/>
                <a:gd name="T22" fmla="*/ 1 w 813"/>
                <a:gd name="T23" fmla="*/ 4 h 574"/>
                <a:gd name="T24" fmla="*/ 0 w 813"/>
                <a:gd name="T25" fmla="*/ 6 h 574"/>
                <a:gd name="T26" fmla="*/ 0 w 813"/>
                <a:gd name="T27" fmla="*/ 8 h 574"/>
                <a:gd name="T28" fmla="*/ 1 w 813"/>
                <a:gd name="T29" fmla="*/ 9 h 574"/>
                <a:gd name="T30" fmla="*/ 1 w 813"/>
                <a:gd name="T31" fmla="*/ 9 h 57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13" h="574">
                  <a:moveTo>
                    <a:pt x="40" y="574"/>
                  </a:moveTo>
                  <a:lnTo>
                    <a:pt x="785" y="574"/>
                  </a:lnTo>
                  <a:lnTo>
                    <a:pt x="813" y="428"/>
                  </a:lnTo>
                  <a:lnTo>
                    <a:pt x="809" y="312"/>
                  </a:lnTo>
                  <a:lnTo>
                    <a:pt x="752" y="179"/>
                  </a:lnTo>
                  <a:lnTo>
                    <a:pt x="644" y="67"/>
                  </a:lnTo>
                  <a:lnTo>
                    <a:pt x="517" y="4"/>
                  </a:lnTo>
                  <a:lnTo>
                    <a:pt x="376" y="0"/>
                  </a:lnTo>
                  <a:lnTo>
                    <a:pt x="239" y="38"/>
                  </a:lnTo>
                  <a:lnTo>
                    <a:pt x="152" y="91"/>
                  </a:lnTo>
                  <a:lnTo>
                    <a:pt x="72" y="181"/>
                  </a:lnTo>
                  <a:lnTo>
                    <a:pt x="30" y="253"/>
                  </a:lnTo>
                  <a:lnTo>
                    <a:pt x="0" y="350"/>
                  </a:lnTo>
                  <a:lnTo>
                    <a:pt x="0" y="471"/>
                  </a:lnTo>
                  <a:lnTo>
                    <a:pt x="40" y="5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Freeform 36"/>
            <p:cNvSpPr>
              <a:spLocks/>
            </p:cNvSpPr>
            <p:nvPr/>
          </p:nvSpPr>
          <p:spPr bwMode="auto">
            <a:xfrm>
              <a:off x="2279" y="3536"/>
              <a:ext cx="305" cy="64"/>
            </a:xfrm>
            <a:custGeom>
              <a:avLst/>
              <a:gdLst>
                <a:gd name="T0" fmla="*/ 0 w 611"/>
                <a:gd name="T1" fmla="*/ 0 h 130"/>
                <a:gd name="T2" fmla="*/ 9 w 611"/>
                <a:gd name="T3" fmla="*/ 0 h 130"/>
                <a:gd name="T4" fmla="*/ 8 w 611"/>
                <a:gd name="T5" fmla="*/ 1 h 130"/>
                <a:gd name="T6" fmla="*/ 6 w 611"/>
                <a:gd name="T7" fmla="*/ 1 h 130"/>
                <a:gd name="T8" fmla="*/ 5 w 611"/>
                <a:gd name="T9" fmla="*/ 2 h 130"/>
                <a:gd name="T10" fmla="*/ 3 w 611"/>
                <a:gd name="T11" fmla="*/ 2 h 130"/>
                <a:gd name="T12" fmla="*/ 1 w 611"/>
                <a:gd name="T13" fmla="*/ 1 h 130"/>
                <a:gd name="T14" fmla="*/ 0 w 611"/>
                <a:gd name="T15" fmla="*/ 0 h 130"/>
                <a:gd name="T16" fmla="*/ 0 w 611"/>
                <a:gd name="T17" fmla="*/ 0 h 1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1" h="130">
                  <a:moveTo>
                    <a:pt x="0" y="0"/>
                  </a:moveTo>
                  <a:lnTo>
                    <a:pt x="611" y="0"/>
                  </a:lnTo>
                  <a:lnTo>
                    <a:pt x="529" y="67"/>
                  </a:lnTo>
                  <a:lnTo>
                    <a:pt x="443" y="103"/>
                  </a:lnTo>
                  <a:lnTo>
                    <a:pt x="337" y="130"/>
                  </a:lnTo>
                  <a:lnTo>
                    <a:pt x="225" y="130"/>
                  </a:lnTo>
                  <a:lnTo>
                    <a:pt x="103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Freeform 37"/>
            <p:cNvSpPr>
              <a:spLocks/>
            </p:cNvSpPr>
            <p:nvPr/>
          </p:nvSpPr>
          <p:spPr bwMode="auto">
            <a:xfrm>
              <a:off x="2673" y="3194"/>
              <a:ext cx="406" cy="408"/>
            </a:xfrm>
            <a:custGeom>
              <a:avLst/>
              <a:gdLst>
                <a:gd name="T0" fmla="*/ 1 w 812"/>
                <a:gd name="T1" fmla="*/ 8 h 817"/>
                <a:gd name="T2" fmla="*/ 0 w 812"/>
                <a:gd name="T3" fmla="*/ 6 h 817"/>
                <a:gd name="T4" fmla="*/ 1 w 812"/>
                <a:gd name="T5" fmla="*/ 4 h 817"/>
                <a:gd name="T6" fmla="*/ 2 w 812"/>
                <a:gd name="T7" fmla="*/ 2 h 817"/>
                <a:gd name="T8" fmla="*/ 4 w 812"/>
                <a:gd name="T9" fmla="*/ 0 h 817"/>
                <a:gd name="T10" fmla="*/ 6 w 812"/>
                <a:gd name="T11" fmla="*/ 0 h 817"/>
                <a:gd name="T12" fmla="*/ 8 w 812"/>
                <a:gd name="T13" fmla="*/ 0 h 817"/>
                <a:gd name="T14" fmla="*/ 10 w 812"/>
                <a:gd name="T15" fmla="*/ 1 h 817"/>
                <a:gd name="T16" fmla="*/ 12 w 812"/>
                <a:gd name="T17" fmla="*/ 2 h 817"/>
                <a:gd name="T18" fmla="*/ 13 w 812"/>
                <a:gd name="T19" fmla="*/ 4 h 817"/>
                <a:gd name="T20" fmla="*/ 13 w 812"/>
                <a:gd name="T21" fmla="*/ 6 h 817"/>
                <a:gd name="T22" fmla="*/ 13 w 812"/>
                <a:gd name="T23" fmla="*/ 8 h 817"/>
                <a:gd name="T24" fmla="*/ 12 w 812"/>
                <a:gd name="T25" fmla="*/ 10 h 817"/>
                <a:gd name="T26" fmla="*/ 10 w 812"/>
                <a:gd name="T27" fmla="*/ 11 h 817"/>
                <a:gd name="T28" fmla="*/ 9 w 812"/>
                <a:gd name="T29" fmla="*/ 12 h 817"/>
                <a:gd name="T30" fmla="*/ 7 w 812"/>
                <a:gd name="T31" fmla="*/ 12 h 817"/>
                <a:gd name="T32" fmla="*/ 6 w 812"/>
                <a:gd name="T33" fmla="*/ 12 h 817"/>
                <a:gd name="T34" fmla="*/ 4 w 812"/>
                <a:gd name="T35" fmla="*/ 12 h 817"/>
                <a:gd name="T36" fmla="*/ 3 w 812"/>
                <a:gd name="T37" fmla="*/ 11 h 817"/>
                <a:gd name="T38" fmla="*/ 2 w 812"/>
                <a:gd name="T39" fmla="*/ 10 h 817"/>
                <a:gd name="T40" fmla="*/ 7 w 812"/>
                <a:gd name="T41" fmla="*/ 10 h 817"/>
                <a:gd name="T42" fmla="*/ 7 w 812"/>
                <a:gd name="T43" fmla="*/ 8 h 817"/>
                <a:gd name="T44" fmla="*/ 1 w 812"/>
                <a:gd name="T45" fmla="*/ 8 h 817"/>
                <a:gd name="T46" fmla="*/ 1 w 812"/>
                <a:gd name="T47" fmla="*/ 8 h 8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12" h="817">
                  <a:moveTo>
                    <a:pt x="27" y="561"/>
                  </a:moveTo>
                  <a:lnTo>
                    <a:pt x="0" y="405"/>
                  </a:lnTo>
                  <a:lnTo>
                    <a:pt x="31" y="257"/>
                  </a:lnTo>
                  <a:lnTo>
                    <a:pt x="118" y="141"/>
                  </a:lnTo>
                  <a:lnTo>
                    <a:pt x="230" y="44"/>
                  </a:lnTo>
                  <a:lnTo>
                    <a:pt x="378" y="0"/>
                  </a:lnTo>
                  <a:lnTo>
                    <a:pt x="510" y="13"/>
                  </a:lnTo>
                  <a:lnTo>
                    <a:pt x="631" y="68"/>
                  </a:lnTo>
                  <a:lnTo>
                    <a:pt x="723" y="154"/>
                  </a:lnTo>
                  <a:lnTo>
                    <a:pt x="783" y="266"/>
                  </a:lnTo>
                  <a:lnTo>
                    <a:pt x="812" y="412"/>
                  </a:lnTo>
                  <a:lnTo>
                    <a:pt x="781" y="555"/>
                  </a:lnTo>
                  <a:lnTo>
                    <a:pt x="705" y="680"/>
                  </a:lnTo>
                  <a:lnTo>
                    <a:pt x="635" y="743"/>
                  </a:lnTo>
                  <a:lnTo>
                    <a:pt x="531" y="796"/>
                  </a:lnTo>
                  <a:lnTo>
                    <a:pt x="420" y="817"/>
                  </a:lnTo>
                  <a:lnTo>
                    <a:pt x="333" y="808"/>
                  </a:lnTo>
                  <a:lnTo>
                    <a:pt x="240" y="779"/>
                  </a:lnTo>
                  <a:lnTo>
                    <a:pt x="148" y="711"/>
                  </a:lnTo>
                  <a:lnTo>
                    <a:pt x="99" y="665"/>
                  </a:lnTo>
                  <a:lnTo>
                    <a:pt x="430" y="665"/>
                  </a:lnTo>
                  <a:lnTo>
                    <a:pt x="430" y="561"/>
                  </a:lnTo>
                  <a:lnTo>
                    <a:pt x="27" y="5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Freeform 38"/>
            <p:cNvSpPr>
              <a:spLocks/>
            </p:cNvSpPr>
            <p:nvPr/>
          </p:nvSpPr>
          <p:spPr bwMode="auto">
            <a:xfrm>
              <a:off x="1431" y="2964"/>
              <a:ext cx="45" cy="259"/>
            </a:xfrm>
            <a:custGeom>
              <a:avLst/>
              <a:gdLst>
                <a:gd name="T0" fmla="*/ 0 w 89"/>
                <a:gd name="T1" fmla="*/ 0 h 519"/>
                <a:gd name="T2" fmla="*/ 0 w 89"/>
                <a:gd name="T3" fmla="*/ 8 h 519"/>
                <a:gd name="T4" fmla="*/ 2 w 89"/>
                <a:gd name="T5" fmla="*/ 8 h 519"/>
                <a:gd name="T6" fmla="*/ 2 w 89"/>
                <a:gd name="T7" fmla="*/ 0 h 519"/>
                <a:gd name="T8" fmla="*/ 0 w 89"/>
                <a:gd name="T9" fmla="*/ 0 h 519"/>
                <a:gd name="T10" fmla="*/ 0 w 89"/>
                <a:gd name="T11" fmla="*/ 0 h 5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" h="519">
                  <a:moveTo>
                    <a:pt x="0" y="15"/>
                  </a:moveTo>
                  <a:lnTo>
                    <a:pt x="0" y="519"/>
                  </a:lnTo>
                  <a:lnTo>
                    <a:pt x="89" y="519"/>
                  </a:lnTo>
                  <a:lnTo>
                    <a:pt x="8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Freeform 39"/>
            <p:cNvSpPr>
              <a:spLocks/>
            </p:cNvSpPr>
            <p:nvPr/>
          </p:nvSpPr>
          <p:spPr bwMode="auto">
            <a:xfrm>
              <a:off x="1439" y="3039"/>
              <a:ext cx="966" cy="40"/>
            </a:xfrm>
            <a:custGeom>
              <a:avLst/>
              <a:gdLst>
                <a:gd name="T0" fmla="*/ 0 w 1933"/>
                <a:gd name="T1" fmla="*/ 0 h 82"/>
                <a:gd name="T2" fmla="*/ 30 w 1933"/>
                <a:gd name="T3" fmla="*/ 0 h 82"/>
                <a:gd name="T4" fmla="*/ 30 w 1933"/>
                <a:gd name="T5" fmla="*/ 1 h 82"/>
                <a:gd name="T6" fmla="*/ 0 w 1933"/>
                <a:gd name="T7" fmla="*/ 1 h 82"/>
                <a:gd name="T8" fmla="*/ 0 w 1933"/>
                <a:gd name="T9" fmla="*/ 0 h 82"/>
                <a:gd name="T10" fmla="*/ 0 w 1933"/>
                <a:gd name="T11" fmla="*/ 0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33" h="82">
                  <a:moveTo>
                    <a:pt x="8" y="0"/>
                  </a:moveTo>
                  <a:lnTo>
                    <a:pt x="1933" y="0"/>
                  </a:lnTo>
                  <a:lnTo>
                    <a:pt x="1933" y="82"/>
                  </a:lnTo>
                  <a:lnTo>
                    <a:pt x="0" y="8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Freeform 40"/>
            <p:cNvSpPr>
              <a:spLocks/>
            </p:cNvSpPr>
            <p:nvPr/>
          </p:nvSpPr>
          <p:spPr bwMode="auto">
            <a:xfrm>
              <a:off x="1678" y="2948"/>
              <a:ext cx="38" cy="327"/>
            </a:xfrm>
            <a:custGeom>
              <a:avLst/>
              <a:gdLst>
                <a:gd name="T0" fmla="*/ 0 w 76"/>
                <a:gd name="T1" fmla="*/ 0 h 653"/>
                <a:gd name="T2" fmla="*/ 0 w 76"/>
                <a:gd name="T3" fmla="*/ 11 h 653"/>
                <a:gd name="T4" fmla="*/ 2 w 76"/>
                <a:gd name="T5" fmla="*/ 11 h 653"/>
                <a:gd name="T6" fmla="*/ 2 w 76"/>
                <a:gd name="T7" fmla="*/ 0 h 653"/>
                <a:gd name="T8" fmla="*/ 0 w 76"/>
                <a:gd name="T9" fmla="*/ 0 h 653"/>
                <a:gd name="T10" fmla="*/ 0 w 76"/>
                <a:gd name="T11" fmla="*/ 0 h 6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" h="653">
                  <a:moveTo>
                    <a:pt x="0" y="0"/>
                  </a:moveTo>
                  <a:lnTo>
                    <a:pt x="0" y="653"/>
                  </a:lnTo>
                  <a:lnTo>
                    <a:pt x="76" y="653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Freeform 41"/>
            <p:cNvSpPr>
              <a:spLocks/>
            </p:cNvSpPr>
            <p:nvPr/>
          </p:nvSpPr>
          <p:spPr bwMode="auto">
            <a:xfrm>
              <a:off x="1915" y="2960"/>
              <a:ext cx="37" cy="233"/>
            </a:xfrm>
            <a:custGeom>
              <a:avLst/>
              <a:gdLst>
                <a:gd name="T0" fmla="*/ 0 w 74"/>
                <a:gd name="T1" fmla="*/ 0 h 466"/>
                <a:gd name="T2" fmla="*/ 0 w 74"/>
                <a:gd name="T3" fmla="*/ 8 h 466"/>
                <a:gd name="T4" fmla="*/ 2 w 74"/>
                <a:gd name="T5" fmla="*/ 8 h 466"/>
                <a:gd name="T6" fmla="*/ 2 w 74"/>
                <a:gd name="T7" fmla="*/ 0 h 466"/>
                <a:gd name="T8" fmla="*/ 0 w 74"/>
                <a:gd name="T9" fmla="*/ 0 h 466"/>
                <a:gd name="T10" fmla="*/ 0 w 74"/>
                <a:gd name="T11" fmla="*/ 0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466">
                  <a:moveTo>
                    <a:pt x="0" y="0"/>
                  </a:moveTo>
                  <a:lnTo>
                    <a:pt x="0" y="466"/>
                  </a:lnTo>
                  <a:lnTo>
                    <a:pt x="74" y="466"/>
                  </a:lnTo>
                  <a:lnTo>
                    <a:pt x="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Freeform 42"/>
            <p:cNvSpPr>
              <a:spLocks/>
            </p:cNvSpPr>
            <p:nvPr/>
          </p:nvSpPr>
          <p:spPr bwMode="auto">
            <a:xfrm>
              <a:off x="2125" y="2960"/>
              <a:ext cx="41" cy="244"/>
            </a:xfrm>
            <a:custGeom>
              <a:avLst/>
              <a:gdLst>
                <a:gd name="T0" fmla="*/ 0 w 82"/>
                <a:gd name="T1" fmla="*/ 0 h 489"/>
                <a:gd name="T2" fmla="*/ 0 w 82"/>
                <a:gd name="T3" fmla="*/ 7 h 489"/>
                <a:gd name="T4" fmla="*/ 2 w 82"/>
                <a:gd name="T5" fmla="*/ 7 h 489"/>
                <a:gd name="T6" fmla="*/ 2 w 82"/>
                <a:gd name="T7" fmla="*/ 0 h 489"/>
                <a:gd name="T8" fmla="*/ 0 w 82"/>
                <a:gd name="T9" fmla="*/ 0 h 489"/>
                <a:gd name="T10" fmla="*/ 0 w 82"/>
                <a:gd name="T11" fmla="*/ 0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489">
                  <a:moveTo>
                    <a:pt x="0" y="0"/>
                  </a:moveTo>
                  <a:lnTo>
                    <a:pt x="0" y="489"/>
                  </a:lnTo>
                  <a:lnTo>
                    <a:pt x="82" y="489"/>
                  </a:lnTo>
                  <a:lnTo>
                    <a:pt x="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t="26578" r="2583" b="13289"/>
          <a:stretch>
            <a:fillRect/>
          </a:stretch>
        </p:blipFill>
        <p:spPr bwMode="auto">
          <a:xfrm>
            <a:off x="111125" y="1600200"/>
            <a:ext cx="9032875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Playing the “token game”</a:t>
            </a:r>
          </a:p>
        </p:txBody>
      </p:sp>
      <p:sp>
        <p:nvSpPr>
          <p:cNvPr id="33796" name="Oval 5"/>
          <p:cNvSpPr>
            <a:spLocks noChangeArrowheads="1"/>
          </p:cNvSpPr>
          <p:nvPr/>
        </p:nvSpPr>
        <p:spPr bwMode="auto">
          <a:xfrm>
            <a:off x="4267200" y="25908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Oval 6"/>
          <p:cNvSpPr>
            <a:spLocks noChangeArrowheads="1"/>
          </p:cNvSpPr>
          <p:nvPr/>
        </p:nvSpPr>
        <p:spPr bwMode="auto">
          <a:xfrm>
            <a:off x="1331913" y="46529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Oval 7"/>
          <p:cNvSpPr>
            <a:spLocks noChangeArrowheads="1"/>
          </p:cNvSpPr>
          <p:nvPr/>
        </p:nvSpPr>
        <p:spPr bwMode="auto">
          <a:xfrm>
            <a:off x="4427538" y="36449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5867400" y="6491288"/>
            <a:ext cx="243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2"/>
                </a:solidFill>
                <a:ea typeface="宋体" charset="-122"/>
              </a:rPr>
              <a:t>use normal view mode!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" t="22641" r="5537" b="16734"/>
          <a:stretch>
            <a:fillRect/>
          </a:stretch>
        </p:blipFill>
        <p:spPr bwMode="auto">
          <a:xfrm>
            <a:off x="914400" y="1676400"/>
            <a:ext cx="7932738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Conflict for resource track</a:t>
            </a:r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 flipH="1">
            <a:off x="0" y="1981200"/>
            <a:ext cx="1219200" cy="693738"/>
            <a:chOff x="432" y="1939"/>
            <a:chExt cx="2876" cy="1858"/>
          </a:xfrm>
        </p:grpSpPr>
        <p:sp>
          <p:nvSpPr>
            <p:cNvPr id="34998" name="Freeform 6"/>
            <p:cNvSpPr>
              <a:spLocks/>
            </p:cNvSpPr>
            <p:nvPr/>
          </p:nvSpPr>
          <p:spPr bwMode="auto">
            <a:xfrm>
              <a:off x="2667" y="3443"/>
              <a:ext cx="237" cy="110"/>
            </a:xfrm>
            <a:custGeom>
              <a:avLst/>
              <a:gdLst>
                <a:gd name="T0" fmla="*/ 0 w 473"/>
                <a:gd name="T1" fmla="*/ 2 h 218"/>
                <a:gd name="T2" fmla="*/ 2 w 473"/>
                <a:gd name="T3" fmla="*/ 0 h 218"/>
                <a:gd name="T4" fmla="*/ 8 w 473"/>
                <a:gd name="T5" fmla="*/ 1 h 218"/>
                <a:gd name="T6" fmla="*/ 8 w 473"/>
                <a:gd name="T7" fmla="*/ 4 h 218"/>
                <a:gd name="T8" fmla="*/ 4 w 473"/>
                <a:gd name="T9" fmla="*/ 4 h 218"/>
                <a:gd name="T10" fmla="*/ 0 w 473"/>
                <a:gd name="T11" fmla="*/ 2 h 218"/>
                <a:gd name="T12" fmla="*/ 0 w 473"/>
                <a:gd name="T13" fmla="*/ 2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3" h="218">
                  <a:moveTo>
                    <a:pt x="0" y="99"/>
                  </a:moveTo>
                  <a:lnTo>
                    <a:pt x="114" y="0"/>
                  </a:lnTo>
                  <a:lnTo>
                    <a:pt x="473" y="23"/>
                  </a:lnTo>
                  <a:lnTo>
                    <a:pt x="473" y="218"/>
                  </a:lnTo>
                  <a:lnTo>
                    <a:pt x="196" y="211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CC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9" name="Freeform 7"/>
            <p:cNvSpPr>
              <a:spLocks/>
            </p:cNvSpPr>
            <p:nvPr/>
          </p:nvSpPr>
          <p:spPr bwMode="auto">
            <a:xfrm>
              <a:off x="2241" y="3429"/>
              <a:ext cx="393" cy="128"/>
            </a:xfrm>
            <a:custGeom>
              <a:avLst/>
              <a:gdLst>
                <a:gd name="T0" fmla="*/ 0 w 787"/>
                <a:gd name="T1" fmla="*/ 0 h 255"/>
                <a:gd name="T2" fmla="*/ 0 w 787"/>
                <a:gd name="T3" fmla="*/ 3 h 255"/>
                <a:gd name="T4" fmla="*/ 2 w 787"/>
                <a:gd name="T5" fmla="*/ 4 h 255"/>
                <a:gd name="T6" fmla="*/ 9 w 787"/>
                <a:gd name="T7" fmla="*/ 4 h 255"/>
                <a:gd name="T8" fmla="*/ 12 w 787"/>
                <a:gd name="T9" fmla="*/ 3 h 255"/>
                <a:gd name="T10" fmla="*/ 11 w 787"/>
                <a:gd name="T11" fmla="*/ 1 h 255"/>
                <a:gd name="T12" fmla="*/ 0 w 787"/>
                <a:gd name="T13" fmla="*/ 0 h 255"/>
                <a:gd name="T14" fmla="*/ 0 w 787"/>
                <a:gd name="T15" fmla="*/ 0 h 2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87" h="255">
                  <a:moveTo>
                    <a:pt x="16" y="0"/>
                  </a:moveTo>
                  <a:lnTo>
                    <a:pt x="0" y="143"/>
                  </a:lnTo>
                  <a:lnTo>
                    <a:pt x="158" y="255"/>
                  </a:lnTo>
                  <a:lnTo>
                    <a:pt x="591" y="240"/>
                  </a:lnTo>
                  <a:lnTo>
                    <a:pt x="787" y="151"/>
                  </a:lnTo>
                  <a:lnTo>
                    <a:pt x="713" y="1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C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0" name="Freeform 8"/>
            <p:cNvSpPr>
              <a:spLocks/>
            </p:cNvSpPr>
            <p:nvPr/>
          </p:nvSpPr>
          <p:spPr bwMode="auto">
            <a:xfrm>
              <a:off x="1929" y="3429"/>
              <a:ext cx="161" cy="83"/>
            </a:xfrm>
            <a:custGeom>
              <a:avLst/>
              <a:gdLst>
                <a:gd name="T0" fmla="*/ 0 w 323"/>
                <a:gd name="T1" fmla="*/ 0 h 166"/>
                <a:gd name="T2" fmla="*/ 5 w 323"/>
                <a:gd name="T3" fmla="*/ 1 h 166"/>
                <a:gd name="T4" fmla="*/ 5 w 323"/>
                <a:gd name="T5" fmla="*/ 3 h 166"/>
                <a:gd name="T6" fmla="*/ 0 w 323"/>
                <a:gd name="T7" fmla="*/ 3 h 166"/>
                <a:gd name="T8" fmla="*/ 0 w 323"/>
                <a:gd name="T9" fmla="*/ 0 h 166"/>
                <a:gd name="T10" fmla="*/ 0 w 323"/>
                <a:gd name="T11" fmla="*/ 0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" h="166">
                  <a:moveTo>
                    <a:pt x="38" y="0"/>
                  </a:moveTo>
                  <a:lnTo>
                    <a:pt x="323" y="44"/>
                  </a:lnTo>
                  <a:lnTo>
                    <a:pt x="323" y="166"/>
                  </a:lnTo>
                  <a:lnTo>
                    <a:pt x="0" y="1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CC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1" name="Freeform 9"/>
            <p:cNvSpPr>
              <a:spLocks/>
            </p:cNvSpPr>
            <p:nvPr/>
          </p:nvSpPr>
          <p:spPr bwMode="auto">
            <a:xfrm>
              <a:off x="1883" y="3381"/>
              <a:ext cx="207" cy="216"/>
            </a:xfrm>
            <a:custGeom>
              <a:avLst/>
              <a:gdLst>
                <a:gd name="T0" fmla="*/ 7 w 414"/>
                <a:gd name="T1" fmla="*/ 2 h 434"/>
                <a:gd name="T2" fmla="*/ 3 w 414"/>
                <a:gd name="T3" fmla="*/ 1 h 434"/>
                <a:gd name="T4" fmla="*/ 2 w 414"/>
                <a:gd name="T5" fmla="*/ 3 h 434"/>
                <a:gd name="T6" fmla="*/ 7 w 414"/>
                <a:gd name="T7" fmla="*/ 3 h 434"/>
                <a:gd name="T8" fmla="*/ 7 w 414"/>
                <a:gd name="T9" fmla="*/ 4 h 434"/>
                <a:gd name="T10" fmla="*/ 6 w 414"/>
                <a:gd name="T11" fmla="*/ 5 h 434"/>
                <a:gd name="T12" fmla="*/ 5 w 414"/>
                <a:gd name="T13" fmla="*/ 6 h 434"/>
                <a:gd name="T14" fmla="*/ 4 w 414"/>
                <a:gd name="T15" fmla="*/ 6 h 434"/>
                <a:gd name="T16" fmla="*/ 3 w 414"/>
                <a:gd name="T17" fmla="*/ 6 h 434"/>
                <a:gd name="T18" fmla="*/ 2 w 414"/>
                <a:gd name="T19" fmla="*/ 6 h 434"/>
                <a:gd name="T20" fmla="*/ 1 w 414"/>
                <a:gd name="T21" fmla="*/ 5 h 434"/>
                <a:gd name="T22" fmla="*/ 0 w 414"/>
                <a:gd name="T23" fmla="*/ 4 h 434"/>
                <a:gd name="T24" fmla="*/ 1 w 414"/>
                <a:gd name="T25" fmla="*/ 2 h 434"/>
                <a:gd name="T26" fmla="*/ 1 w 414"/>
                <a:gd name="T27" fmla="*/ 1 h 434"/>
                <a:gd name="T28" fmla="*/ 3 w 414"/>
                <a:gd name="T29" fmla="*/ 0 h 434"/>
                <a:gd name="T30" fmla="*/ 4 w 414"/>
                <a:gd name="T31" fmla="*/ 0 h 434"/>
                <a:gd name="T32" fmla="*/ 5 w 414"/>
                <a:gd name="T33" fmla="*/ 0 h 434"/>
                <a:gd name="T34" fmla="*/ 6 w 414"/>
                <a:gd name="T35" fmla="*/ 0 h 434"/>
                <a:gd name="T36" fmla="*/ 7 w 414"/>
                <a:gd name="T37" fmla="*/ 1 h 434"/>
                <a:gd name="T38" fmla="*/ 7 w 414"/>
                <a:gd name="T39" fmla="*/ 2 h 434"/>
                <a:gd name="T40" fmla="*/ 7 w 414"/>
                <a:gd name="T41" fmla="*/ 2 h 4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14" h="434">
                  <a:moveTo>
                    <a:pt x="414" y="147"/>
                  </a:moveTo>
                  <a:lnTo>
                    <a:pt x="133" y="103"/>
                  </a:lnTo>
                  <a:lnTo>
                    <a:pt x="127" y="204"/>
                  </a:lnTo>
                  <a:lnTo>
                    <a:pt x="414" y="246"/>
                  </a:lnTo>
                  <a:lnTo>
                    <a:pt x="395" y="316"/>
                  </a:lnTo>
                  <a:lnTo>
                    <a:pt x="361" y="369"/>
                  </a:lnTo>
                  <a:lnTo>
                    <a:pt x="313" y="419"/>
                  </a:lnTo>
                  <a:lnTo>
                    <a:pt x="252" y="434"/>
                  </a:lnTo>
                  <a:lnTo>
                    <a:pt x="155" y="430"/>
                  </a:lnTo>
                  <a:lnTo>
                    <a:pt x="78" y="400"/>
                  </a:lnTo>
                  <a:lnTo>
                    <a:pt x="28" y="335"/>
                  </a:lnTo>
                  <a:lnTo>
                    <a:pt x="0" y="257"/>
                  </a:lnTo>
                  <a:lnTo>
                    <a:pt x="5" y="162"/>
                  </a:lnTo>
                  <a:lnTo>
                    <a:pt x="55" y="69"/>
                  </a:lnTo>
                  <a:lnTo>
                    <a:pt x="133" y="21"/>
                  </a:lnTo>
                  <a:lnTo>
                    <a:pt x="211" y="0"/>
                  </a:lnTo>
                  <a:lnTo>
                    <a:pt x="285" y="10"/>
                  </a:lnTo>
                  <a:lnTo>
                    <a:pt x="357" y="59"/>
                  </a:lnTo>
                  <a:lnTo>
                    <a:pt x="401" y="109"/>
                  </a:lnTo>
                  <a:lnTo>
                    <a:pt x="414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2" name="Freeform 10"/>
            <p:cNvSpPr>
              <a:spLocks/>
            </p:cNvSpPr>
            <p:nvPr/>
          </p:nvSpPr>
          <p:spPr bwMode="auto">
            <a:xfrm>
              <a:off x="1207" y="2469"/>
              <a:ext cx="1649" cy="862"/>
            </a:xfrm>
            <a:custGeom>
              <a:avLst/>
              <a:gdLst>
                <a:gd name="T0" fmla="*/ 1 w 3298"/>
                <a:gd name="T1" fmla="*/ 1 h 1724"/>
                <a:gd name="T2" fmla="*/ 11 w 3298"/>
                <a:gd name="T3" fmla="*/ 0 h 1724"/>
                <a:gd name="T4" fmla="*/ 9 w 3298"/>
                <a:gd name="T5" fmla="*/ 16 h 1724"/>
                <a:gd name="T6" fmla="*/ 38 w 3298"/>
                <a:gd name="T7" fmla="*/ 15 h 1724"/>
                <a:gd name="T8" fmla="*/ 39 w 3298"/>
                <a:gd name="T9" fmla="*/ 5 h 1724"/>
                <a:gd name="T10" fmla="*/ 52 w 3298"/>
                <a:gd name="T11" fmla="*/ 5 h 1724"/>
                <a:gd name="T12" fmla="*/ 52 w 3298"/>
                <a:gd name="T13" fmla="*/ 18 h 1724"/>
                <a:gd name="T14" fmla="*/ 38 w 3298"/>
                <a:gd name="T15" fmla="*/ 21 h 1724"/>
                <a:gd name="T16" fmla="*/ 32 w 3298"/>
                <a:gd name="T17" fmla="*/ 25 h 1724"/>
                <a:gd name="T18" fmla="*/ 2 w 3298"/>
                <a:gd name="T19" fmla="*/ 27 h 1724"/>
                <a:gd name="T20" fmla="*/ 0 w 3298"/>
                <a:gd name="T21" fmla="*/ 21 h 1724"/>
                <a:gd name="T22" fmla="*/ 4 w 3298"/>
                <a:gd name="T23" fmla="*/ 15 h 1724"/>
                <a:gd name="T24" fmla="*/ 1 w 3298"/>
                <a:gd name="T25" fmla="*/ 1 h 1724"/>
                <a:gd name="T26" fmla="*/ 1 w 3298"/>
                <a:gd name="T27" fmla="*/ 1 h 17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298" h="1724">
                  <a:moveTo>
                    <a:pt x="25" y="32"/>
                  </a:moveTo>
                  <a:lnTo>
                    <a:pt x="645" y="0"/>
                  </a:lnTo>
                  <a:lnTo>
                    <a:pt x="550" y="998"/>
                  </a:lnTo>
                  <a:lnTo>
                    <a:pt x="2414" y="942"/>
                  </a:lnTo>
                  <a:lnTo>
                    <a:pt x="2469" y="304"/>
                  </a:lnTo>
                  <a:lnTo>
                    <a:pt x="3275" y="319"/>
                  </a:lnTo>
                  <a:lnTo>
                    <a:pt x="3298" y="1125"/>
                  </a:lnTo>
                  <a:lnTo>
                    <a:pt x="2397" y="1285"/>
                  </a:lnTo>
                  <a:lnTo>
                    <a:pt x="2040" y="1572"/>
                  </a:lnTo>
                  <a:lnTo>
                    <a:pt x="72" y="1724"/>
                  </a:lnTo>
                  <a:lnTo>
                    <a:pt x="0" y="1285"/>
                  </a:lnTo>
                  <a:lnTo>
                    <a:pt x="215" y="94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rgbClr val="FFCC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3" name="Freeform 11"/>
            <p:cNvSpPr>
              <a:spLocks/>
            </p:cNvSpPr>
            <p:nvPr/>
          </p:nvSpPr>
          <p:spPr bwMode="auto">
            <a:xfrm>
              <a:off x="432" y="3665"/>
              <a:ext cx="2811" cy="79"/>
            </a:xfrm>
            <a:custGeom>
              <a:avLst/>
              <a:gdLst>
                <a:gd name="T0" fmla="*/ 0 w 5623"/>
                <a:gd name="T1" fmla="*/ 0 h 158"/>
                <a:gd name="T2" fmla="*/ 87 w 5623"/>
                <a:gd name="T3" fmla="*/ 0 h 158"/>
                <a:gd name="T4" fmla="*/ 87 w 5623"/>
                <a:gd name="T5" fmla="*/ 3 h 158"/>
                <a:gd name="T6" fmla="*/ 0 w 5623"/>
                <a:gd name="T7" fmla="*/ 3 h 158"/>
                <a:gd name="T8" fmla="*/ 0 w 5623"/>
                <a:gd name="T9" fmla="*/ 0 h 158"/>
                <a:gd name="T10" fmla="*/ 0 w 5623"/>
                <a:gd name="T11" fmla="*/ 0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23" h="158">
                  <a:moveTo>
                    <a:pt x="10" y="0"/>
                  </a:moveTo>
                  <a:lnTo>
                    <a:pt x="5602" y="0"/>
                  </a:lnTo>
                  <a:lnTo>
                    <a:pt x="5623" y="158"/>
                  </a:lnTo>
                  <a:lnTo>
                    <a:pt x="0" y="15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4" name="Freeform 12"/>
            <p:cNvSpPr>
              <a:spLocks/>
            </p:cNvSpPr>
            <p:nvPr/>
          </p:nvSpPr>
          <p:spPr bwMode="auto">
            <a:xfrm>
              <a:off x="448" y="3433"/>
              <a:ext cx="691" cy="79"/>
            </a:xfrm>
            <a:custGeom>
              <a:avLst/>
              <a:gdLst>
                <a:gd name="T0" fmla="*/ 0 w 1382"/>
                <a:gd name="T1" fmla="*/ 0 h 158"/>
                <a:gd name="T2" fmla="*/ 0 w 1382"/>
                <a:gd name="T3" fmla="*/ 3 h 158"/>
                <a:gd name="T4" fmla="*/ 22 w 1382"/>
                <a:gd name="T5" fmla="*/ 3 h 158"/>
                <a:gd name="T6" fmla="*/ 22 w 1382"/>
                <a:gd name="T7" fmla="*/ 1 h 158"/>
                <a:gd name="T8" fmla="*/ 0 w 1382"/>
                <a:gd name="T9" fmla="*/ 0 h 158"/>
                <a:gd name="T10" fmla="*/ 0 w 1382"/>
                <a:gd name="T11" fmla="*/ 0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2" h="158">
                  <a:moveTo>
                    <a:pt x="0" y="0"/>
                  </a:moveTo>
                  <a:lnTo>
                    <a:pt x="0" y="158"/>
                  </a:lnTo>
                  <a:lnTo>
                    <a:pt x="1382" y="158"/>
                  </a:lnTo>
                  <a:lnTo>
                    <a:pt x="138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5" name="Freeform 13"/>
            <p:cNvSpPr>
              <a:spLocks/>
            </p:cNvSpPr>
            <p:nvPr/>
          </p:nvSpPr>
          <p:spPr bwMode="auto">
            <a:xfrm>
              <a:off x="584" y="3365"/>
              <a:ext cx="136" cy="430"/>
            </a:xfrm>
            <a:custGeom>
              <a:avLst/>
              <a:gdLst>
                <a:gd name="T0" fmla="*/ 0 w 272"/>
                <a:gd name="T1" fmla="*/ 0 h 861"/>
                <a:gd name="T2" fmla="*/ 2 w 272"/>
                <a:gd name="T3" fmla="*/ 13 h 861"/>
                <a:gd name="T4" fmla="*/ 5 w 272"/>
                <a:gd name="T5" fmla="*/ 12 h 861"/>
                <a:gd name="T6" fmla="*/ 2 w 272"/>
                <a:gd name="T7" fmla="*/ 0 h 861"/>
                <a:gd name="T8" fmla="*/ 0 w 272"/>
                <a:gd name="T9" fmla="*/ 0 h 861"/>
                <a:gd name="T10" fmla="*/ 0 w 272"/>
                <a:gd name="T11" fmla="*/ 0 h 8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2" h="861">
                  <a:moveTo>
                    <a:pt x="0" y="57"/>
                  </a:moveTo>
                  <a:lnTo>
                    <a:pt x="126" y="861"/>
                  </a:lnTo>
                  <a:lnTo>
                    <a:pt x="272" y="827"/>
                  </a:lnTo>
                  <a:lnTo>
                    <a:pt x="12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6" name="Freeform 14"/>
            <p:cNvSpPr>
              <a:spLocks/>
            </p:cNvSpPr>
            <p:nvPr/>
          </p:nvSpPr>
          <p:spPr bwMode="auto">
            <a:xfrm>
              <a:off x="827" y="3365"/>
              <a:ext cx="113" cy="432"/>
            </a:xfrm>
            <a:custGeom>
              <a:avLst/>
              <a:gdLst>
                <a:gd name="T0" fmla="*/ 0 w 226"/>
                <a:gd name="T1" fmla="*/ 0 h 865"/>
                <a:gd name="T2" fmla="*/ 2 w 226"/>
                <a:gd name="T3" fmla="*/ 13 h 865"/>
                <a:gd name="T4" fmla="*/ 4 w 226"/>
                <a:gd name="T5" fmla="*/ 13 h 865"/>
                <a:gd name="T6" fmla="*/ 2 w 226"/>
                <a:gd name="T7" fmla="*/ 0 h 865"/>
                <a:gd name="T8" fmla="*/ 0 w 226"/>
                <a:gd name="T9" fmla="*/ 0 h 865"/>
                <a:gd name="T10" fmla="*/ 0 w 226"/>
                <a:gd name="T11" fmla="*/ 0 h 8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6" h="865">
                  <a:moveTo>
                    <a:pt x="0" y="12"/>
                  </a:moveTo>
                  <a:lnTo>
                    <a:pt x="91" y="865"/>
                  </a:lnTo>
                  <a:lnTo>
                    <a:pt x="226" y="861"/>
                  </a:lnTo>
                  <a:lnTo>
                    <a:pt x="10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7" name="Freeform 15"/>
            <p:cNvSpPr>
              <a:spLocks/>
            </p:cNvSpPr>
            <p:nvPr/>
          </p:nvSpPr>
          <p:spPr bwMode="auto">
            <a:xfrm>
              <a:off x="1150" y="2967"/>
              <a:ext cx="1188" cy="411"/>
            </a:xfrm>
            <a:custGeom>
              <a:avLst/>
              <a:gdLst>
                <a:gd name="T0" fmla="*/ 5 w 2376"/>
                <a:gd name="T1" fmla="*/ 0 h 821"/>
                <a:gd name="T2" fmla="*/ 4 w 2376"/>
                <a:gd name="T3" fmla="*/ 1 h 821"/>
                <a:gd name="T4" fmla="*/ 3 w 2376"/>
                <a:gd name="T5" fmla="*/ 2 h 821"/>
                <a:gd name="T6" fmla="*/ 3 w 2376"/>
                <a:gd name="T7" fmla="*/ 3 h 821"/>
                <a:gd name="T8" fmla="*/ 2 w 2376"/>
                <a:gd name="T9" fmla="*/ 3 h 821"/>
                <a:gd name="T10" fmla="*/ 2 w 2376"/>
                <a:gd name="T11" fmla="*/ 4 h 821"/>
                <a:gd name="T12" fmla="*/ 1 w 2376"/>
                <a:gd name="T13" fmla="*/ 5 h 821"/>
                <a:gd name="T14" fmla="*/ 1 w 2376"/>
                <a:gd name="T15" fmla="*/ 6 h 821"/>
                <a:gd name="T16" fmla="*/ 0 w 2376"/>
                <a:gd name="T17" fmla="*/ 8 h 821"/>
                <a:gd name="T18" fmla="*/ 1 w 2376"/>
                <a:gd name="T19" fmla="*/ 9 h 821"/>
                <a:gd name="T20" fmla="*/ 1 w 2376"/>
                <a:gd name="T21" fmla="*/ 9 h 821"/>
                <a:gd name="T22" fmla="*/ 1 w 2376"/>
                <a:gd name="T23" fmla="*/ 10 h 821"/>
                <a:gd name="T24" fmla="*/ 2 w 2376"/>
                <a:gd name="T25" fmla="*/ 10 h 821"/>
                <a:gd name="T26" fmla="*/ 2 w 2376"/>
                <a:gd name="T27" fmla="*/ 11 h 821"/>
                <a:gd name="T28" fmla="*/ 2 w 2376"/>
                <a:gd name="T29" fmla="*/ 11 h 821"/>
                <a:gd name="T30" fmla="*/ 3 w 2376"/>
                <a:gd name="T31" fmla="*/ 12 h 821"/>
                <a:gd name="T32" fmla="*/ 3 w 2376"/>
                <a:gd name="T33" fmla="*/ 12 h 821"/>
                <a:gd name="T34" fmla="*/ 4 w 2376"/>
                <a:gd name="T35" fmla="*/ 13 h 821"/>
                <a:gd name="T36" fmla="*/ 4 w 2376"/>
                <a:gd name="T37" fmla="*/ 13 h 821"/>
                <a:gd name="T38" fmla="*/ 30 w 2376"/>
                <a:gd name="T39" fmla="*/ 13 h 821"/>
                <a:gd name="T40" fmla="*/ 38 w 2376"/>
                <a:gd name="T41" fmla="*/ 7 h 821"/>
                <a:gd name="T42" fmla="*/ 30 w 2376"/>
                <a:gd name="T43" fmla="*/ 6 h 821"/>
                <a:gd name="T44" fmla="*/ 21 w 2376"/>
                <a:gd name="T45" fmla="*/ 6 h 821"/>
                <a:gd name="T46" fmla="*/ 16 w 2376"/>
                <a:gd name="T47" fmla="*/ 9 h 821"/>
                <a:gd name="T48" fmla="*/ 10 w 2376"/>
                <a:gd name="T49" fmla="*/ 5 h 821"/>
                <a:gd name="T50" fmla="*/ 5 w 2376"/>
                <a:gd name="T51" fmla="*/ 10 h 821"/>
                <a:gd name="T52" fmla="*/ 5 w 2376"/>
                <a:gd name="T53" fmla="*/ 0 h 821"/>
                <a:gd name="T54" fmla="*/ 5 w 2376"/>
                <a:gd name="T55" fmla="*/ 0 h 82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376" h="821">
                  <a:moveTo>
                    <a:pt x="281" y="0"/>
                  </a:moveTo>
                  <a:lnTo>
                    <a:pt x="234" y="43"/>
                  </a:lnTo>
                  <a:lnTo>
                    <a:pt x="186" y="87"/>
                  </a:lnTo>
                  <a:lnTo>
                    <a:pt x="145" y="131"/>
                  </a:lnTo>
                  <a:lnTo>
                    <a:pt x="105" y="176"/>
                  </a:lnTo>
                  <a:lnTo>
                    <a:pt x="70" y="222"/>
                  </a:lnTo>
                  <a:lnTo>
                    <a:pt x="42" y="268"/>
                  </a:lnTo>
                  <a:lnTo>
                    <a:pt x="6" y="365"/>
                  </a:lnTo>
                  <a:lnTo>
                    <a:pt x="0" y="465"/>
                  </a:lnTo>
                  <a:lnTo>
                    <a:pt x="12" y="520"/>
                  </a:lnTo>
                  <a:lnTo>
                    <a:pt x="34" y="576"/>
                  </a:lnTo>
                  <a:lnTo>
                    <a:pt x="50" y="604"/>
                  </a:lnTo>
                  <a:lnTo>
                    <a:pt x="67" y="633"/>
                  </a:lnTo>
                  <a:lnTo>
                    <a:pt x="88" y="663"/>
                  </a:lnTo>
                  <a:lnTo>
                    <a:pt x="112" y="693"/>
                  </a:lnTo>
                  <a:lnTo>
                    <a:pt x="139" y="724"/>
                  </a:lnTo>
                  <a:lnTo>
                    <a:pt x="171" y="756"/>
                  </a:lnTo>
                  <a:lnTo>
                    <a:pt x="205" y="788"/>
                  </a:lnTo>
                  <a:lnTo>
                    <a:pt x="243" y="821"/>
                  </a:lnTo>
                  <a:lnTo>
                    <a:pt x="1905" y="800"/>
                  </a:lnTo>
                  <a:lnTo>
                    <a:pt x="2376" y="406"/>
                  </a:lnTo>
                  <a:lnTo>
                    <a:pt x="1899" y="344"/>
                  </a:lnTo>
                  <a:lnTo>
                    <a:pt x="1310" y="344"/>
                  </a:lnTo>
                  <a:lnTo>
                    <a:pt x="966" y="551"/>
                  </a:lnTo>
                  <a:lnTo>
                    <a:pt x="591" y="313"/>
                  </a:lnTo>
                  <a:lnTo>
                    <a:pt x="281" y="59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8" name="Freeform 16"/>
            <p:cNvSpPr>
              <a:spLocks/>
            </p:cNvSpPr>
            <p:nvPr/>
          </p:nvSpPr>
          <p:spPr bwMode="auto">
            <a:xfrm>
              <a:off x="496" y="3610"/>
              <a:ext cx="2812" cy="80"/>
            </a:xfrm>
            <a:custGeom>
              <a:avLst/>
              <a:gdLst>
                <a:gd name="T0" fmla="*/ 0 w 5625"/>
                <a:gd name="T1" fmla="*/ 0 h 159"/>
                <a:gd name="T2" fmla="*/ 87 w 5625"/>
                <a:gd name="T3" fmla="*/ 0 h 159"/>
                <a:gd name="T4" fmla="*/ 87 w 5625"/>
                <a:gd name="T5" fmla="*/ 3 h 159"/>
                <a:gd name="T6" fmla="*/ 0 w 5625"/>
                <a:gd name="T7" fmla="*/ 3 h 159"/>
                <a:gd name="T8" fmla="*/ 0 w 5625"/>
                <a:gd name="T9" fmla="*/ 0 h 159"/>
                <a:gd name="T10" fmla="*/ 0 w 5625"/>
                <a:gd name="T11" fmla="*/ 0 h 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25" h="159">
                  <a:moveTo>
                    <a:pt x="12" y="0"/>
                  </a:moveTo>
                  <a:lnTo>
                    <a:pt x="5602" y="0"/>
                  </a:lnTo>
                  <a:lnTo>
                    <a:pt x="5625" y="159"/>
                  </a:lnTo>
                  <a:lnTo>
                    <a:pt x="0" y="1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9" name="Freeform 17"/>
            <p:cNvSpPr>
              <a:spLocks/>
            </p:cNvSpPr>
            <p:nvPr/>
          </p:nvSpPr>
          <p:spPr bwMode="auto">
            <a:xfrm>
              <a:off x="513" y="3378"/>
              <a:ext cx="741" cy="79"/>
            </a:xfrm>
            <a:custGeom>
              <a:avLst/>
              <a:gdLst>
                <a:gd name="T0" fmla="*/ 0 w 1482"/>
                <a:gd name="T1" fmla="*/ 0 h 158"/>
                <a:gd name="T2" fmla="*/ 0 w 1482"/>
                <a:gd name="T3" fmla="*/ 3 h 158"/>
                <a:gd name="T4" fmla="*/ 22 w 1482"/>
                <a:gd name="T5" fmla="*/ 3 h 158"/>
                <a:gd name="T6" fmla="*/ 24 w 1482"/>
                <a:gd name="T7" fmla="*/ 1 h 158"/>
                <a:gd name="T8" fmla="*/ 0 w 1482"/>
                <a:gd name="T9" fmla="*/ 0 h 158"/>
                <a:gd name="T10" fmla="*/ 0 w 1482"/>
                <a:gd name="T11" fmla="*/ 0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2" h="158">
                  <a:moveTo>
                    <a:pt x="0" y="0"/>
                  </a:moveTo>
                  <a:lnTo>
                    <a:pt x="0" y="158"/>
                  </a:lnTo>
                  <a:lnTo>
                    <a:pt x="1380" y="158"/>
                  </a:lnTo>
                  <a:lnTo>
                    <a:pt x="148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0" name="Freeform 18"/>
            <p:cNvSpPr>
              <a:spLocks/>
            </p:cNvSpPr>
            <p:nvPr/>
          </p:nvSpPr>
          <p:spPr bwMode="auto">
            <a:xfrm>
              <a:off x="649" y="3309"/>
              <a:ext cx="135" cy="431"/>
            </a:xfrm>
            <a:custGeom>
              <a:avLst/>
              <a:gdLst>
                <a:gd name="T0" fmla="*/ 0 w 270"/>
                <a:gd name="T1" fmla="*/ 1 h 861"/>
                <a:gd name="T2" fmla="*/ 2 w 270"/>
                <a:gd name="T3" fmla="*/ 14 h 861"/>
                <a:gd name="T4" fmla="*/ 5 w 270"/>
                <a:gd name="T5" fmla="*/ 13 h 861"/>
                <a:gd name="T6" fmla="*/ 2 w 270"/>
                <a:gd name="T7" fmla="*/ 0 h 861"/>
                <a:gd name="T8" fmla="*/ 0 w 270"/>
                <a:gd name="T9" fmla="*/ 1 h 861"/>
                <a:gd name="T10" fmla="*/ 0 w 270"/>
                <a:gd name="T11" fmla="*/ 1 h 8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861">
                  <a:moveTo>
                    <a:pt x="0" y="57"/>
                  </a:moveTo>
                  <a:lnTo>
                    <a:pt x="124" y="861"/>
                  </a:lnTo>
                  <a:lnTo>
                    <a:pt x="270" y="829"/>
                  </a:lnTo>
                  <a:lnTo>
                    <a:pt x="12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1" name="Freeform 19"/>
            <p:cNvSpPr>
              <a:spLocks/>
            </p:cNvSpPr>
            <p:nvPr/>
          </p:nvSpPr>
          <p:spPr bwMode="auto">
            <a:xfrm>
              <a:off x="892" y="3309"/>
              <a:ext cx="113" cy="437"/>
            </a:xfrm>
            <a:custGeom>
              <a:avLst/>
              <a:gdLst>
                <a:gd name="T0" fmla="*/ 0 w 226"/>
                <a:gd name="T1" fmla="*/ 1 h 872"/>
                <a:gd name="T2" fmla="*/ 2 w 226"/>
                <a:gd name="T3" fmla="*/ 14 h 872"/>
                <a:gd name="T4" fmla="*/ 4 w 226"/>
                <a:gd name="T5" fmla="*/ 14 h 872"/>
                <a:gd name="T6" fmla="*/ 2 w 226"/>
                <a:gd name="T7" fmla="*/ 0 h 872"/>
                <a:gd name="T8" fmla="*/ 0 w 226"/>
                <a:gd name="T9" fmla="*/ 1 h 872"/>
                <a:gd name="T10" fmla="*/ 0 w 226"/>
                <a:gd name="T11" fmla="*/ 1 h 8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6" h="872">
                  <a:moveTo>
                    <a:pt x="0" y="11"/>
                  </a:moveTo>
                  <a:lnTo>
                    <a:pt x="89" y="872"/>
                  </a:lnTo>
                  <a:lnTo>
                    <a:pt x="226" y="861"/>
                  </a:lnTo>
                  <a:lnTo>
                    <a:pt x="10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2" name="Freeform 20"/>
            <p:cNvSpPr>
              <a:spLocks/>
            </p:cNvSpPr>
            <p:nvPr/>
          </p:nvSpPr>
          <p:spPr bwMode="auto">
            <a:xfrm>
              <a:off x="1207" y="2469"/>
              <a:ext cx="398" cy="520"/>
            </a:xfrm>
            <a:custGeom>
              <a:avLst/>
              <a:gdLst>
                <a:gd name="T0" fmla="*/ 2 w 797"/>
                <a:gd name="T1" fmla="*/ 17 h 1039"/>
                <a:gd name="T2" fmla="*/ 8 w 797"/>
                <a:gd name="T3" fmla="*/ 17 h 1039"/>
                <a:gd name="T4" fmla="*/ 12 w 797"/>
                <a:gd name="T5" fmla="*/ 1 h 1039"/>
                <a:gd name="T6" fmla="*/ 9 w 797"/>
                <a:gd name="T7" fmla="*/ 1 h 1039"/>
                <a:gd name="T8" fmla="*/ 7 w 797"/>
                <a:gd name="T9" fmla="*/ 15 h 1039"/>
                <a:gd name="T10" fmla="*/ 3 w 797"/>
                <a:gd name="T11" fmla="*/ 13 h 1039"/>
                <a:gd name="T12" fmla="*/ 6 w 797"/>
                <a:gd name="T13" fmla="*/ 11 h 1039"/>
                <a:gd name="T14" fmla="*/ 4 w 797"/>
                <a:gd name="T15" fmla="*/ 9 h 1039"/>
                <a:gd name="T16" fmla="*/ 6 w 797"/>
                <a:gd name="T17" fmla="*/ 8 h 1039"/>
                <a:gd name="T18" fmla="*/ 3 w 797"/>
                <a:gd name="T19" fmla="*/ 6 h 1039"/>
                <a:gd name="T20" fmla="*/ 9 w 797"/>
                <a:gd name="T21" fmla="*/ 0 h 1039"/>
                <a:gd name="T22" fmla="*/ 0 w 797"/>
                <a:gd name="T23" fmla="*/ 1 h 1039"/>
                <a:gd name="T24" fmla="*/ 2 w 797"/>
                <a:gd name="T25" fmla="*/ 17 h 1039"/>
                <a:gd name="T26" fmla="*/ 2 w 797"/>
                <a:gd name="T27" fmla="*/ 17 h 10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7" h="1039">
                  <a:moveTo>
                    <a:pt x="173" y="1036"/>
                  </a:moveTo>
                  <a:lnTo>
                    <a:pt x="544" y="1039"/>
                  </a:lnTo>
                  <a:lnTo>
                    <a:pt x="797" y="36"/>
                  </a:lnTo>
                  <a:lnTo>
                    <a:pt x="624" y="7"/>
                  </a:lnTo>
                  <a:lnTo>
                    <a:pt x="466" y="897"/>
                  </a:lnTo>
                  <a:lnTo>
                    <a:pt x="247" y="790"/>
                  </a:lnTo>
                  <a:lnTo>
                    <a:pt x="422" y="663"/>
                  </a:lnTo>
                  <a:lnTo>
                    <a:pt x="270" y="543"/>
                  </a:lnTo>
                  <a:lnTo>
                    <a:pt x="407" y="456"/>
                  </a:lnTo>
                  <a:lnTo>
                    <a:pt x="255" y="344"/>
                  </a:lnTo>
                  <a:lnTo>
                    <a:pt x="582" y="0"/>
                  </a:lnTo>
                  <a:lnTo>
                    <a:pt x="0" y="32"/>
                  </a:lnTo>
                  <a:lnTo>
                    <a:pt x="173" y="10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3" name="Freeform 21"/>
            <p:cNvSpPr>
              <a:spLocks/>
            </p:cNvSpPr>
            <p:nvPr/>
          </p:nvSpPr>
          <p:spPr bwMode="auto">
            <a:xfrm>
              <a:off x="1789" y="2705"/>
              <a:ext cx="239" cy="254"/>
            </a:xfrm>
            <a:custGeom>
              <a:avLst/>
              <a:gdLst>
                <a:gd name="T0" fmla="*/ 3 w 478"/>
                <a:gd name="T1" fmla="*/ 8 h 508"/>
                <a:gd name="T2" fmla="*/ 6 w 478"/>
                <a:gd name="T3" fmla="*/ 8 h 508"/>
                <a:gd name="T4" fmla="*/ 8 w 478"/>
                <a:gd name="T5" fmla="*/ 0 h 508"/>
                <a:gd name="T6" fmla="*/ 0 w 478"/>
                <a:gd name="T7" fmla="*/ 0 h 508"/>
                <a:gd name="T8" fmla="*/ 3 w 478"/>
                <a:gd name="T9" fmla="*/ 8 h 508"/>
                <a:gd name="T10" fmla="*/ 3 w 478"/>
                <a:gd name="T11" fmla="*/ 8 h 5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8" h="508">
                  <a:moveTo>
                    <a:pt x="130" y="508"/>
                  </a:moveTo>
                  <a:lnTo>
                    <a:pt x="333" y="508"/>
                  </a:lnTo>
                  <a:lnTo>
                    <a:pt x="478" y="0"/>
                  </a:lnTo>
                  <a:lnTo>
                    <a:pt x="0" y="0"/>
                  </a:lnTo>
                  <a:lnTo>
                    <a:pt x="130" y="5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4" name="Freeform 22"/>
            <p:cNvSpPr>
              <a:spLocks/>
            </p:cNvSpPr>
            <p:nvPr/>
          </p:nvSpPr>
          <p:spPr bwMode="auto">
            <a:xfrm>
              <a:off x="1275" y="2923"/>
              <a:ext cx="1174" cy="73"/>
            </a:xfrm>
            <a:custGeom>
              <a:avLst/>
              <a:gdLst>
                <a:gd name="T0" fmla="*/ 0 w 2348"/>
                <a:gd name="T1" fmla="*/ 2 h 147"/>
                <a:gd name="T2" fmla="*/ 37 w 2348"/>
                <a:gd name="T3" fmla="*/ 2 h 147"/>
                <a:gd name="T4" fmla="*/ 36 w 2348"/>
                <a:gd name="T5" fmla="*/ 0 h 147"/>
                <a:gd name="T6" fmla="*/ 1 w 2348"/>
                <a:gd name="T7" fmla="*/ 0 h 147"/>
                <a:gd name="T8" fmla="*/ 0 w 2348"/>
                <a:gd name="T9" fmla="*/ 2 h 147"/>
                <a:gd name="T10" fmla="*/ 0 w 2348"/>
                <a:gd name="T11" fmla="*/ 2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48" h="147">
                  <a:moveTo>
                    <a:pt x="0" y="137"/>
                  </a:moveTo>
                  <a:lnTo>
                    <a:pt x="2348" y="147"/>
                  </a:lnTo>
                  <a:lnTo>
                    <a:pt x="2292" y="4"/>
                  </a:lnTo>
                  <a:lnTo>
                    <a:pt x="57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5" name="Freeform 23"/>
            <p:cNvSpPr>
              <a:spLocks/>
            </p:cNvSpPr>
            <p:nvPr/>
          </p:nvSpPr>
          <p:spPr bwMode="auto">
            <a:xfrm>
              <a:off x="1285" y="3386"/>
              <a:ext cx="209" cy="221"/>
            </a:xfrm>
            <a:custGeom>
              <a:avLst/>
              <a:gdLst>
                <a:gd name="T0" fmla="*/ 4 w 416"/>
                <a:gd name="T1" fmla="*/ 7 h 441"/>
                <a:gd name="T2" fmla="*/ 4 w 416"/>
                <a:gd name="T3" fmla="*/ 7 h 441"/>
                <a:gd name="T4" fmla="*/ 5 w 416"/>
                <a:gd name="T5" fmla="*/ 7 h 441"/>
                <a:gd name="T6" fmla="*/ 5 w 416"/>
                <a:gd name="T7" fmla="*/ 7 h 441"/>
                <a:gd name="T8" fmla="*/ 6 w 416"/>
                <a:gd name="T9" fmla="*/ 7 h 441"/>
                <a:gd name="T10" fmla="*/ 6 w 416"/>
                <a:gd name="T11" fmla="*/ 6 h 441"/>
                <a:gd name="T12" fmla="*/ 7 w 416"/>
                <a:gd name="T13" fmla="*/ 5 h 441"/>
                <a:gd name="T14" fmla="*/ 7 w 416"/>
                <a:gd name="T15" fmla="*/ 4 h 441"/>
                <a:gd name="T16" fmla="*/ 7 w 416"/>
                <a:gd name="T17" fmla="*/ 3 h 441"/>
                <a:gd name="T18" fmla="*/ 7 w 416"/>
                <a:gd name="T19" fmla="*/ 3 h 441"/>
                <a:gd name="T20" fmla="*/ 7 w 416"/>
                <a:gd name="T21" fmla="*/ 2 h 441"/>
                <a:gd name="T22" fmla="*/ 6 w 416"/>
                <a:gd name="T23" fmla="*/ 2 h 441"/>
                <a:gd name="T24" fmla="*/ 6 w 416"/>
                <a:gd name="T25" fmla="*/ 1 h 441"/>
                <a:gd name="T26" fmla="*/ 6 w 416"/>
                <a:gd name="T27" fmla="*/ 1 h 441"/>
                <a:gd name="T28" fmla="*/ 5 w 416"/>
                <a:gd name="T29" fmla="*/ 1 h 441"/>
                <a:gd name="T30" fmla="*/ 5 w 416"/>
                <a:gd name="T31" fmla="*/ 1 h 441"/>
                <a:gd name="T32" fmla="*/ 5 w 416"/>
                <a:gd name="T33" fmla="*/ 1 h 441"/>
                <a:gd name="T34" fmla="*/ 4 w 416"/>
                <a:gd name="T35" fmla="*/ 1 h 441"/>
                <a:gd name="T36" fmla="*/ 4 w 416"/>
                <a:gd name="T37" fmla="*/ 0 h 441"/>
                <a:gd name="T38" fmla="*/ 3 w 416"/>
                <a:gd name="T39" fmla="*/ 1 h 441"/>
                <a:gd name="T40" fmla="*/ 2 w 416"/>
                <a:gd name="T41" fmla="*/ 1 h 441"/>
                <a:gd name="T42" fmla="*/ 2 w 416"/>
                <a:gd name="T43" fmla="*/ 1 h 441"/>
                <a:gd name="T44" fmla="*/ 2 w 416"/>
                <a:gd name="T45" fmla="*/ 1 h 441"/>
                <a:gd name="T46" fmla="*/ 1 w 416"/>
                <a:gd name="T47" fmla="*/ 1 h 441"/>
                <a:gd name="T48" fmla="*/ 1 w 416"/>
                <a:gd name="T49" fmla="*/ 3 h 441"/>
                <a:gd name="T50" fmla="*/ 0 w 416"/>
                <a:gd name="T51" fmla="*/ 4 h 441"/>
                <a:gd name="T52" fmla="*/ 1 w 416"/>
                <a:gd name="T53" fmla="*/ 5 h 441"/>
                <a:gd name="T54" fmla="*/ 1 w 416"/>
                <a:gd name="T55" fmla="*/ 5 h 441"/>
                <a:gd name="T56" fmla="*/ 1 w 416"/>
                <a:gd name="T57" fmla="*/ 6 h 441"/>
                <a:gd name="T58" fmla="*/ 1 w 416"/>
                <a:gd name="T59" fmla="*/ 6 h 441"/>
                <a:gd name="T60" fmla="*/ 1 w 416"/>
                <a:gd name="T61" fmla="*/ 6 h 441"/>
                <a:gd name="T62" fmla="*/ 2 w 416"/>
                <a:gd name="T63" fmla="*/ 7 h 441"/>
                <a:gd name="T64" fmla="*/ 2 w 416"/>
                <a:gd name="T65" fmla="*/ 7 h 441"/>
                <a:gd name="T66" fmla="*/ 2 w 416"/>
                <a:gd name="T67" fmla="*/ 7 h 441"/>
                <a:gd name="T68" fmla="*/ 3 w 416"/>
                <a:gd name="T69" fmla="*/ 7 h 441"/>
                <a:gd name="T70" fmla="*/ 3 w 416"/>
                <a:gd name="T71" fmla="*/ 7 h 441"/>
                <a:gd name="T72" fmla="*/ 4 w 416"/>
                <a:gd name="T73" fmla="*/ 7 h 441"/>
                <a:gd name="T74" fmla="*/ 4 w 416"/>
                <a:gd name="T75" fmla="*/ 7 h 4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16" h="441">
                  <a:moveTo>
                    <a:pt x="207" y="441"/>
                  </a:moveTo>
                  <a:lnTo>
                    <a:pt x="249" y="437"/>
                  </a:lnTo>
                  <a:lnTo>
                    <a:pt x="289" y="424"/>
                  </a:lnTo>
                  <a:lnTo>
                    <a:pt x="308" y="414"/>
                  </a:lnTo>
                  <a:lnTo>
                    <a:pt x="325" y="403"/>
                  </a:lnTo>
                  <a:lnTo>
                    <a:pt x="355" y="376"/>
                  </a:lnTo>
                  <a:lnTo>
                    <a:pt x="399" y="306"/>
                  </a:lnTo>
                  <a:lnTo>
                    <a:pt x="416" y="220"/>
                  </a:lnTo>
                  <a:lnTo>
                    <a:pt x="412" y="177"/>
                  </a:lnTo>
                  <a:lnTo>
                    <a:pt x="399" y="135"/>
                  </a:lnTo>
                  <a:lnTo>
                    <a:pt x="392" y="116"/>
                  </a:lnTo>
                  <a:lnTo>
                    <a:pt x="380" y="97"/>
                  </a:lnTo>
                  <a:lnTo>
                    <a:pt x="355" y="64"/>
                  </a:lnTo>
                  <a:lnTo>
                    <a:pt x="325" y="38"/>
                  </a:lnTo>
                  <a:lnTo>
                    <a:pt x="308" y="26"/>
                  </a:lnTo>
                  <a:lnTo>
                    <a:pt x="289" y="17"/>
                  </a:lnTo>
                  <a:lnTo>
                    <a:pt x="270" y="9"/>
                  </a:lnTo>
                  <a:lnTo>
                    <a:pt x="249" y="4"/>
                  </a:lnTo>
                  <a:lnTo>
                    <a:pt x="207" y="0"/>
                  </a:lnTo>
                  <a:lnTo>
                    <a:pt x="165" y="4"/>
                  </a:lnTo>
                  <a:lnTo>
                    <a:pt x="127" y="17"/>
                  </a:lnTo>
                  <a:lnTo>
                    <a:pt x="108" y="26"/>
                  </a:lnTo>
                  <a:lnTo>
                    <a:pt x="91" y="38"/>
                  </a:lnTo>
                  <a:lnTo>
                    <a:pt x="61" y="64"/>
                  </a:lnTo>
                  <a:lnTo>
                    <a:pt x="17" y="135"/>
                  </a:lnTo>
                  <a:lnTo>
                    <a:pt x="0" y="220"/>
                  </a:lnTo>
                  <a:lnTo>
                    <a:pt x="4" y="266"/>
                  </a:lnTo>
                  <a:lnTo>
                    <a:pt x="17" y="306"/>
                  </a:lnTo>
                  <a:lnTo>
                    <a:pt x="25" y="325"/>
                  </a:lnTo>
                  <a:lnTo>
                    <a:pt x="36" y="344"/>
                  </a:lnTo>
                  <a:lnTo>
                    <a:pt x="61" y="376"/>
                  </a:lnTo>
                  <a:lnTo>
                    <a:pt x="91" y="403"/>
                  </a:lnTo>
                  <a:lnTo>
                    <a:pt x="108" y="414"/>
                  </a:lnTo>
                  <a:lnTo>
                    <a:pt x="127" y="424"/>
                  </a:lnTo>
                  <a:lnTo>
                    <a:pt x="146" y="431"/>
                  </a:lnTo>
                  <a:lnTo>
                    <a:pt x="165" y="437"/>
                  </a:lnTo>
                  <a:lnTo>
                    <a:pt x="207" y="4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6" name="Freeform 24"/>
            <p:cNvSpPr>
              <a:spLocks/>
            </p:cNvSpPr>
            <p:nvPr/>
          </p:nvSpPr>
          <p:spPr bwMode="auto">
            <a:xfrm>
              <a:off x="1578" y="3385"/>
              <a:ext cx="213" cy="219"/>
            </a:xfrm>
            <a:custGeom>
              <a:avLst/>
              <a:gdLst>
                <a:gd name="T0" fmla="*/ 4 w 426"/>
                <a:gd name="T1" fmla="*/ 7 h 437"/>
                <a:gd name="T2" fmla="*/ 5 w 426"/>
                <a:gd name="T3" fmla="*/ 7 h 437"/>
                <a:gd name="T4" fmla="*/ 5 w 426"/>
                <a:gd name="T5" fmla="*/ 7 h 437"/>
                <a:gd name="T6" fmla="*/ 5 w 426"/>
                <a:gd name="T7" fmla="*/ 7 h 437"/>
                <a:gd name="T8" fmla="*/ 6 w 426"/>
                <a:gd name="T9" fmla="*/ 7 h 437"/>
                <a:gd name="T10" fmla="*/ 6 w 426"/>
                <a:gd name="T11" fmla="*/ 6 h 437"/>
                <a:gd name="T12" fmla="*/ 7 w 426"/>
                <a:gd name="T13" fmla="*/ 5 h 437"/>
                <a:gd name="T14" fmla="*/ 7 w 426"/>
                <a:gd name="T15" fmla="*/ 4 h 437"/>
                <a:gd name="T16" fmla="*/ 7 w 426"/>
                <a:gd name="T17" fmla="*/ 3 h 437"/>
                <a:gd name="T18" fmla="*/ 7 w 426"/>
                <a:gd name="T19" fmla="*/ 3 h 437"/>
                <a:gd name="T20" fmla="*/ 7 w 426"/>
                <a:gd name="T21" fmla="*/ 2 h 437"/>
                <a:gd name="T22" fmla="*/ 7 w 426"/>
                <a:gd name="T23" fmla="*/ 2 h 437"/>
                <a:gd name="T24" fmla="*/ 6 w 426"/>
                <a:gd name="T25" fmla="*/ 1 h 437"/>
                <a:gd name="T26" fmla="*/ 6 w 426"/>
                <a:gd name="T27" fmla="*/ 1 h 437"/>
                <a:gd name="T28" fmla="*/ 5 w 426"/>
                <a:gd name="T29" fmla="*/ 1 h 437"/>
                <a:gd name="T30" fmla="*/ 5 w 426"/>
                <a:gd name="T31" fmla="*/ 1 h 437"/>
                <a:gd name="T32" fmla="*/ 5 w 426"/>
                <a:gd name="T33" fmla="*/ 1 h 437"/>
                <a:gd name="T34" fmla="*/ 5 w 426"/>
                <a:gd name="T35" fmla="*/ 1 h 437"/>
                <a:gd name="T36" fmla="*/ 4 w 426"/>
                <a:gd name="T37" fmla="*/ 0 h 437"/>
                <a:gd name="T38" fmla="*/ 3 w 426"/>
                <a:gd name="T39" fmla="*/ 1 h 437"/>
                <a:gd name="T40" fmla="*/ 3 w 426"/>
                <a:gd name="T41" fmla="*/ 1 h 437"/>
                <a:gd name="T42" fmla="*/ 2 w 426"/>
                <a:gd name="T43" fmla="*/ 1 h 437"/>
                <a:gd name="T44" fmla="*/ 2 w 426"/>
                <a:gd name="T45" fmla="*/ 1 h 437"/>
                <a:gd name="T46" fmla="*/ 1 w 426"/>
                <a:gd name="T47" fmla="*/ 1 h 437"/>
                <a:gd name="T48" fmla="*/ 1 w 426"/>
                <a:gd name="T49" fmla="*/ 3 h 437"/>
                <a:gd name="T50" fmla="*/ 0 w 426"/>
                <a:gd name="T51" fmla="*/ 4 h 437"/>
                <a:gd name="T52" fmla="*/ 1 w 426"/>
                <a:gd name="T53" fmla="*/ 5 h 437"/>
                <a:gd name="T54" fmla="*/ 1 w 426"/>
                <a:gd name="T55" fmla="*/ 5 h 437"/>
                <a:gd name="T56" fmla="*/ 1 w 426"/>
                <a:gd name="T57" fmla="*/ 6 h 437"/>
                <a:gd name="T58" fmla="*/ 1 w 426"/>
                <a:gd name="T59" fmla="*/ 6 h 437"/>
                <a:gd name="T60" fmla="*/ 1 w 426"/>
                <a:gd name="T61" fmla="*/ 6 h 437"/>
                <a:gd name="T62" fmla="*/ 2 w 426"/>
                <a:gd name="T63" fmla="*/ 7 h 437"/>
                <a:gd name="T64" fmla="*/ 2 w 426"/>
                <a:gd name="T65" fmla="*/ 7 h 437"/>
                <a:gd name="T66" fmla="*/ 3 w 426"/>
                <a:gd name="T67" fmla="*/ 7 h 437"/>
                <a:gd name="T68" fmla="*/ 3 w 426"/>
                <a:gd name="T69" fmla="*/ 7 h 437"/>
                <a:gd name="T70" fmla="*/ 3 w 426"/>
                <a:gd name="T71" fmla="*/ 7 h 437"/>
                <a:gd name="T72" fmla="*/ 4 w 426"/>
                <a:gd name="T73" fmla="*/ 7 h 437"/>
                <a:gd name="T74" fmla="*/ 4 w 426"/>
                <a:gd name="T75" fmla="*/ 7 h 4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437">
                  <a:moveTo>
                    <a:pt x="213" y="437"/>
                  </a:moveTo>
                  <a:lnTo>
                    <a:pt x="257" y="433"/>
                  </a:lnTo>
                  <a:lnTo>
                    <a:pt x="297" y="420"/>
                  </a:lnTo>
                  <a:lnTo>
                    <a:pt x="316" y="411"/>
                  </a:lnTo>
                  <a:lnTo>
                    <a:pt x="333" y="399"/>
                  </a:lnTo>
                  <a:lnTo>
                    <a:pt x="363" y="373"/>
                  </a:lnTo>
                  <a:lnTo>
                    <a:pt x="411" y="304"/>
                  </a:lnTo>
                  <a:lnTo>
                    <a:pt x="426" y="219"/>
                  </a:lnTo>
                  <a:lnTo>
                    <a:pt x="422" y="175"/>
                  </a:lnTo>
                  <a:lnTo>
                    <a:pt x="411" y="133"/>
                  </a:lnTo>
                  <a:lnTo>
                    <a:pt x="402" y="114"/>
                  </a:lnTo>
                  <a:lnTo>
                    <a:pt x="390" y="97"/>
                  </a:lnTo>
                  <a:lnTo>
                    <a:pt x="363" y="63"/>
                  </a:lnTo>
                  <a:lnTo>
                    <a:pt x="333" y="38"/>
                  </a:lnTo>
                  <a:lnTo>
                    <a:pt x="316" y="27"/>
                  </a:lnTo>
                  <a:lnTo>
                    <a:pt x="297" y="17"/>
                  </a:lnTo>
                  <a:lnTo>
                    <a:pt x="276" y="9"/>
                  </a:lnTo>
                  <a:lnTo>
                    <a:pt x="257" y="4"/>
                  </a:lnTo>
                  <a:lnTo>
                    <a:pt x="213" y="0"/>
                  </a:lnTo>
                  <a:lnTo>
                    <a:pt x="172" y="4"/>
                  </a:lnTo>
                  <a:lnTo>
                    <a:pt x="130" y="17"/>
                  </a:lnTo>
                  <a:lnTo>
                    <a:pt x="111" y="27"/>
                  </a:lnTo>
                  <a:lnTo>
                    <a:pt x="94" y="38"/>
                  </a:lnTo>
                  <a:lnTo>
                    <a:pt x="63" y="63"/>
                  </a:lnTo>
                  <a:lnTo>
                    <a:pt x="18" y="133"/>
                  </a:lnTo>
                  <a:lnTo>
                    <a:pt x="0" y="219"/>
                  </a:lnTo>
                  <a:lnTo>
                    <a:pt x="4" y="262"/>
                  </a:lnTo>
                  <a:lnTo>
                    <a:pt x="18" y="304"/>
                  </a:lnTo>
                  <a:lnTo>
                    <a:pt x="25" y="323"/>
                  </a:lnTo>
                  <a:lnTo>
                    <a:pt x="37" y="340"/>
                  </a:lnTo>
                  <a:lnTo>
                    <a:pt x="63" y="373"/>
                  </a:lnTo>
                  <a:lnTo>
                    <a:pt x="94" y="399"/>
                  </a:lnTo>
                  <a:lnTo>
                    <a:pt x="111" y="411"/>
                  </a:lnTo>
                  <a:lnTo>
                    <a:pt x="130" y="420"/>
                  </a:lnTo>
                  <a:lnTo>
                    <a:pt x="151" y="428"/>
                  </a:lnTo>
                  <a:lnTo>
                    <a:pt x="172" y="433"/>
                  </a:lnTo>
                  <a:lnTo>
                    <a:pt x="213" y="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7" name="Freeform 25"/>
            <p:cNvSpPr>
              <a:spLocks/>
            </p:cNvSpPr>
            <p:nvPr/>
          </p:nvSpPr>
          <p:spPr bwMode="auto">
            <a:xfrm>
              <a:off x="2385" y="2578"/>
              <a:ext cx="798" cy="541"/>
            </a:xfrm>
            <a:custGeom>
              <a:avLst/>
              <a:gdLst>
                <a:gd name="T0" fmla="*/ 1 w 1595"/>
                <a:gd name="T1" fmla="*/ 16 h 1084"/>
                <a:gd name="T2" fmla="*/ 0 w 1595"/>
                <a:gd name="T3" fmla="*/ 0 h 1084"/>
                <a:gd name="T4" fmla="*/ 25 w 1595"/>
                <a:gd name="T5" fmla="*/ 0 h 1084"/>
                <a:gd name="T6" fmla="*/ 21 w 1595"/>
                <a:gd name="T7" fmla="*/ 3 h 1084"/>
                <a:gd name="T8" fmla="*/ 14 w 1595"/>
                <a:gd name="T9" fmla="*/ 4 h 1084"/>
                <a:gd name="T10" fmla="*/ 13 w 1595"/>
                <a:gd name="T11" fmla="*/ 3 h 1084"/>
                <a:gd name="T12" fmla="*/ 13 w 1595"/>
                <a:gd name="T13" fmla="*/ 3 h 1084"/>
                <a:gd name="T14" fmla="*/ 13 w 1595"/>
                <a:gd name="T15" fmla="*/ 3 h 1084"/>
                <a:gd name="T16" fmla="*/ 13 w 1595"/>
                <a:gd name="T17" fmla="*/ 3 h 1084"/>
                <a:gd name="T18" fmla="*/ 12 w 1595"/>
                <a:gd name="T19" fmla="*/ 3 h 1084"/>
                <a:gd name="T20" fmla="*/ 12 w 1595"/>
                <a:gd name="T21" fmla="*/ 3 h 1084"/>
                <a:gd name="T22" fmla="*/ 11 w 1595"/>
                <a:gd name="T23" fmla="*/ 3 h 1084"/>
                <a:gd name="T24" fmla="*/ 10 w 1595"/>
                <a:gd name="T25" fmla="*/ 4 h 1084"/>
                <a:gd name="T26" fmla="*/ 8 w 1595"/>
                <a:gd name="T27" fmla="*/ 4 h 1084"/>
                <a:gd name="T28" fmla="*/ 8 w 1595"/>
                <a:gd name="T29" fmla="*/ 3 h 1084"/>
                <a:gd name="T30" fmla="*/ 7 w 1595"/>
                <a:gd name="T31" fmla="*/ 3 h 1084"/>
                <a:gd name="T32" fmla="*/ 7 w 1595"/>
                <a:gd name="T33" fmla="*/ 3 h 1084"/>
                <a:gd name="T34" fmla="*/ 7 w 1595"/>
                <a:gd name="T35" fmla="*/ 3 h 1084"/>
                <a:gd name="T36" fmla="*/ 7 w 1595"/>
                <a:gd name="T37" fmla="*/ 3 h 1084"/>
                <a:gd name="T38" fmla="*/ 6 w 1595"/>
                <a:gd name="T39" fmla="*/ 3 h 1084"/>
                <a:gd name="T40" fmla="*/ 6 w 1595"/>
                <a:gd name="T41" fmla="*/ 3 h 1084"/>
                <a:gd name="T42" fmla="*/ 5 w 1595"/>
                <a:gd name="T43" fmla="*/ 3 h 1084"/>
                <a:gd name="T44" fmla="*/ 4 w 1595"/>
                <a:gd name="T45" fmla="*/ 4 h 1084"/>
                <a:gd name="T46" fmla="*/ 4 w 1595"/>
                <a:gd name="T47" fmla="*/ 11 h 1084"/>
                <a:gd name="T48" fmla="*/ 21 w 1595"/>
                <a:gd name="T49" fmla="*/ 11 h 1084"/>
                <a:gd name="T50" fmla="*/ 21 w 1595"/>
                <a:gd name="T51" fmla="*/ 16 h 1084"/>
                <a:gd name="T52" fmla="*/ 1 w 1595"/>
                <a:gd name="T53" fmla="*/ 16 h 1084"/>
                <a:gd name="T54" fmla="*/ 1 w 1595"/>
                <a:gd name="T55" fmla="*/ 16 h 10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595" h="1084">
                  <a:moveTo>
                    <a:pt x="2" y="1084"/>
                  </a:moveTo>
                  <a:lnTo>
                    <a:pt x="0" y="0"/>
                  </a:lnTo>
                  <a:lnTo>
                    <a:pt x="1595" y="8"/>
                  </a:lnTo>
                  <a:lnTo>
                    <a:pt x="1308" y="253"/>
                  </a:lnTo>
                  <a:lnTo>
                    <a:pt x="833" y="257"/>
                  </a:lnTo>
                  <a:lnTo>
                    <a:pt x="818" y="236"/>
                  </a:lnTo>
                  <a:lnTo>
                    <a:pt x="799" y="219"/>
                  </a:lnTo>
                  <a:lnTo>
                    <a:pt x="787" y="211"/>
                  </a:lnTo>
                  <a:lnTo>
                    <a:pt x="776" y="206"/>
                  </a:lnTo>
                  <a:lnTo>
                    <a:pt x="749" y="196"/>
                  </a:lnTo>
                  <a:lnTo>
                    <a:pt x="721" y="196"/>
                  </a:lnTo>
                  <a:lnTo>
                    <a:pt x="690" y="204"/>
                  </a:lnTo>
                  <a:lnTo>
                    <a:pt x="626" y="257"/>
                  </a:lnTo>
                  <a:lnTo>
                    <a:pt x="466" y="259"/>
                  </a:lnTo>
                  <a:lnTo>
                    <a:pt x="453" y="240"/>
                  </a:lnTo>
                  <a:lnTo>
                    <a:pt x="432" y="221"/>
                  </a:lnTo>
                  <a:lnTo>
                    <a:pt x="420" y="213"/>
                  </a:lnTo>
                  <a:lnTo>
                    <a:pt x="407" y="206"/>
                  </a:lnTo>
                  <a:lnTo>
                    <a:pt x="394" y="198"/>
                  </a:lnTo>
                  <a:lnTo>
                    <a:pt x="379" y="194"/>
                  </a:lnTo>
                  <a:lnTo>
                    <a:pt x="348" y="192"/>
                  </a:lnTo>
                  <a:lnTo>
                    <a:pt x="314" y="200"/>
                  </a:lnTo>
                  <a:lnTo>
                    <a:pt x="245" y="261"/>
                  </a:lnTo>
                  <a:lnTo>
                    <a:pt x="245" y="740"/>
                  </a:lnTo>
                  <a:lnTo>
                    <a:pt x="1295" y="751"/>
                  </a:lnTo>
                  <a:lnTo>
                    <a:pt x="1283" y="1084"/>
                  </a:lnTo>
                  <a:lnTo>
                    <a:pt x="2" y="10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8" name="Freeform 26"/>
            <p:cNvSpPr>
              <a:spLocks/>
            </p:cNvSpPr>
            <p:nvPr/>
          </p:nvSpPr>
          <p:spPr bwMode="auto">
            <a:xfrm>
              <a:off x="2621" y="2647"/>
              <a:ext cx="79" cy="356"/>
            </a:xfrm>
            <a:custGeom>
              <a:avLst/>
              <a:gdLst>
                <a:gd name="T0" fmla="*/ 0 w 157"/>
                <a:gd name="T1" fmla="*/ 0 h 713"/>
                <a:gd name="T2" fmla="*/ 0 w 157"/>
                <a:gd name="T3" fmla="*/ 11 h 713"/>
                <a:gd name="T4" fmla="*/ 3 w 157"/>
                <a:gd name="T5" fmla="*/ 11 h 713"/>
                <a:gd name="T6" fmla="*/ 3 w 157"/>
                <a:gd name="T7" fmla="*/ 0 h 713"/>
                <a:gd name="T8" fmla="*/ 0 w 157"/>
                <a:gd name="T9" fmla="*/ 0 h 713"/>
                <a:gd name="T10" fmla="*/ 0 w 157"/>
                <a:gd name="T11" fmla="*/ 0 h 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7" h="713">
                  <a:moveTo>
                    <a:pt x="0" y="0"/>
                  </a:moveTo>
                  <a:lnTo>
                    <a:pt x="0" y="713"/>
                  </a:lnTo>
                  <a:lnTo>
                    <a:pt x="157" y="713"/>
                  </a:lnTo>
                  <a:lnTo>
                    <a:pt x="1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9" name="Freeform 27"/>
            <p:cNvSpPr>
              <a:spLocks/>
            </p:cNvSpPr>
            <p:nvPr/>
          </p:nvSpPr>
          <p:spPr bwMode="auto">
            <a:xfrm>
              <a:off x="2807" y="2636"/>
              <a:ext cx="73" cy="346"/>
            </a:xfrm>
            <a:custGeom>
              <a:avLst/>
              <a:gdLst>
                <a:gd name="T0" fmla="*/ 0 w 147"/>
                <a:gd name="T1" fmla="*/ 1 h 692"/>
                <a:gd name="T2" fmla="*/ 0 w 147"/>
                <a:gd name="T3" fmla="*/ 11 h 692"/>
                <a:gd name="T4" fmla="*/ 2 w 147"/>
                <a:gd name="T5" fmla="*/ 11 h 692"/>
                <a:gd name="T6" fmla="*/ 2 w 147"/>
                <a:gd name="T7" fmla="*/ 0 h 692"/>
                <a:gd name="T8" fmla="*/ 0 w 147"/>
                <a:gd name="T9" fmla="*/ 1 h 692"/>
                <a:gd name="T10" fmla="*/ 0 w 147"/>
                <a:gd name="T11" fmla="*/ 1 h 6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7" h="692">
                  <a:moveTo>
                    <a:pt x="0" y="23"/>
                  </a:moveTo>
                  <a:lnTo>
                    <a:pt x="0" y="692"/>
                  </a:lnTo>
                  <a:lnTo>
                    <a:pt x="147" y="692"/>
                  </a:lnTo>
                  <a:lnTo>
                    <a:pt x="147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0" name="Freeform 28"/>
            <p:cNvSpPr>
              <a:spLocks/>
            </p:cNvSpPr>
            <p:nvPr/>
          </p:nvSpPr>
          <p:spPr bwMode="auto">
            <a:xfrm>
              <a:off x="1332" y="1939"/>
              <a:ext cx="1604" cy="716"/>
            </a:xfrm>
            <a:custGeom>
              <a:avLst/>
              <a:gdLst>
                <a:gd name="T0" fmla="*/ 0 w 3209"/>
                <a:gd name="T1" fmla="*/ 13 h 1431"/>
                <a:gd name="T2" fmla="*/ 1 w 3209"/>
                <a:gd name="T3" fmla="*/ 9 h 1431"/>
                <a:gd name="T4" fmla="*/ 3 w 3209"/>
                <a:gd name="T5" fmla="*/ 6 h 1431"/>
                <a:gd name="T6" fmla="*/ 5 w 3209"/>
                <a:gd name="T7" fmla="*/ 6 h 1431"/>
                <a:gd name="T8" fmla="*/ 8 w 3209"/>
                <a:gd name="T9" fmla="*/ 8 h 1431"/>
                <a:gd name="T10" fmla="*/ 10 w 3209"/>
                <a:gd name="T11" fmla="*/ 9 h 1431"/>
                <a:gd name="T12" fmla="*/ 12 w 3209"/>
                <a:gd name="T13" fmla="*/ 10 h 1431"/>
                <a:gd name="T14" fmla="*/ 14 w 3209"/>
                <a:gd name="T15" fmla="*/ 7 h 1431"/>
                <a:gd name="T16" fmla="*/ 15 w 3209"/>
                <a:gd name="T17" fmla="*/ 5 h 1431"/>
                <a:gd name="T18" fmla="*/ 16 w 3209"/>
                <a:gd name="T19" fmla="*/ 3 h 1431"/>
                <a:gd name="T20" fmla="*/ 18 w 3209"/>
                <a:gd name="T21" fmla="*/ 1 h 1431"/>
                <a:gd name="T22" fmla="*/ 21 w 3209"/>
                <a:gd name="T23" fmla="*/ 1 h 1431"/>
                <a:gd name="T24" fmla="*/ 24 w 3209"/>
                <a:gd name="T25" fmla="*/ 3 h 1431"/>
                <a:gd name="T26" fmla="*/ 25 w 3209"/>
                <a:gd name="T27" fmla="*/ 5 h 1431"/>
                <a:gd name="T28" fmla="*/ 27 w 3209"/>
                <a:gd name="T29" fmla="*/ 7 h 1431"/>
                <a:gd name="T30" fmla="*/ 28 w 3209"/>
                <a:gd name="T31" fmla="*/ 9 h 1431"/>
                <a:gd name="T32" fmla="*/ 30 w 3209"/>
                <a:gd name="T33" fmla="*/ 9 h 1431"/>
                <a:gd name="T34" fmla="*/ 32 w 3209"/>
                <a:gd name="T35" fmla="*/ 7 h 1431"/>
                <a:gd name="T36" fmla="*/ 33 w 3209"/>
                <a:gd name="T37" fmla="*/ 3 h 1431"/>
                <a:gd name="T38" fmla="*/ 35 w 3209"/>
                <a:gd name="T39" fmla="*/ 1 h 1431"/>
                <a:gd name="T40" fmla="*/ 37 w 3209"/>
                <a:gd name="T41" fmla="*/ 0 h 1431"/>
                <a:gd name="T42" fmla="*/ 40 w 3209"/>
                <a:gd name="T43" fmla="*/ 2 h 1431"/>
                <a:gd name="T44" fmla="*/ 42 w 3209"/>
                <a:gd name="T45" fmla="*/ 2 h 1431"/>
                <a:gd name="T46" fmla="*/ 43 w 3209"/>
                <a:gd name="T47" fmla="*/ 3 h 1431"/>
                <a:gd name="T48" fmla="*/ 45 w 3209"/>
                <a:gd name="T49" fmla="*/ 5 h 1431"/>
                <a:gd name="T50" fmla="*/ 47 w 3209"/>
                <a:gd name="T51" fmla="*/ 7 h 1431"/>
                <a:gd name="T52" fmla="*/ 49 w 3209"/>
                <a:gd name="T53" fmla="*/ 9 h 1431"/>
                <a:gd name="T54" fmla="*/ 49 w 3209"/>
                <a:gd name="T55" fmla="*/ 11 h 1431"/>
                <a:gd name="T56" fmla="*/ 48 w 3209"/>
                <a:gd name="T57" fmla="*/ 10 h 1431"/>
                <a:gd name="T58" fmla="*/ 47 w 3209"/>
                <a:gd name="T59" fmla="*/ 9 h 1431"/>
                <a:gd name="T60" fmla="*/ 46 w 3209"/>
                <a:gd name="T61" fmla="*/ 8 h 1431"/>
                <a:gd name="T62" fmla="*/ 45 w 3209"/>
                <a:gd name="T63" fmla="*/ 8 h 1431"/>
                <a:gd name="T64" fmla="*/ 43 w 3209"/>
                <a:gd name="T65" fmla="*/ 7 h 1431"/>
                <a:gd name="T66" fmla="*/ 42 w 3209"/>
                <a:gd name="T67" fmla="*/ 6 h 1431"/>
                <a:gd name="T68" fmla="*/ 40 w 3209"/>
                <a:gd name="T69" fmla="*/ 5 h 1431"/>
                <a:gd name="T70" fmla="*/ 37 w 3209"/>
                <a:gd name="T71" fmla="*/ 6 h 1431"/>
                <a:gd name="T72" fmla="*/ 36 w 3209"/>
                <a:gd name="T73" fmla="*/ 10 h 1431"/>
                <a:gd name="T74" fmla="*/ 35 w 3209"/>
                <a:gd name="T75" fmla="*/ 12 h 1431"/>
                <a:gd name="T76" fmla="*/ 33 w 3209"/>
                <a:gd name="T77" fmla="*/ 14 h 1431"/>
                <a:gd name="T78" fmla="*/ 32 w 3209"/>
                <a:gd name="T79" fmla="*/ 15 h 1431"/>
                <a:gd name="T80" fmla="*/ 29 w 3209"/>
                <a:gd name="T81" fmla="*/ 15 h 1431"/>
                <a:gd name="T82" fmla="*/ 26 w 3209"/>
                <a:gd name="T83" fmla="*/ 14 h 1431"/>
                <a:gd name="T84" fmla="*/ 24 w 3209"/>
                <a:gd name="T85" fmla="*/ 14 h 1431"/>
                <a:gd name="T86" fmla="*/ 22 w 3209"/>
                <a:gd name="T87" fmla="*/ 12 h 1431"/>
                <a:gd name="T88" fmla="*/ 20 w 3209"/>
                <a:gd name="T89" fmla="*/ 9 h 1431"/>
                <a:gd name="T90" fmla="*/ 19 w 3209"/>
                <a:gd name="T91" fmla="*/ 10 h 1431"/>
                <a:gd name="T92" fmla="*/ 18 w 3209"/>
                <a:gd name="T93" fmla="*/ 13 h 1431"/>
                <a:gd name="T94" fmla="*/ 16 w 3209"/>
                <a:gd name="T95" fmla="*/ 15 h 1431"/>
                <a:gd name="T96" fmla="*/ 14 w 3209"/>
                <a:gd name="T97" fmla="*/ 16 h 1431"/>
                <a:gd name="T98" fmla="*/ 11 w 3209"/>
                <a:gd name="T99" fmla="*/ 15 h 1431"/>
                <a:gd name="T100" fmla="*/ 9 w 3209"/>
                <a:gd name="T101" fmla="*/ 15 h 1431"/>
                <a:gd name="T102" fmla="*/ 7 w 3209"/>
                <a:gd name="T103" fmla="*/ 14 h 1431"/>
                <a:gd name="T104" fmla="*/ 4 w 3209"/>
                <a:gd name="T105" fmla="*/ 13 h 1431"/>
                <a:gd name="T106" fmla="*/ 2 w 3209"/>
                <a:gd name="T107" fmla="*/ 15 h 1431"/>
                <a:gd name="T108" fmla="*/ 1 w 3209"/>
                <a:gd name="T109" fmla="*/ 18 h 1431"/>
                <a:gd name="T110" fmla="*/ 0 w 3209"/>
                <a:gd name="T111" fmla="*/ 23 h 143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209" h="1431">
                  <a:moveTo>
                    <a:pt x="2" y="1431"/>
                  </a:moveTo>
                  <a:lnTo>
                    <a:pt x="0" y="1266"/>
                  </a:lnTo>
                  <a:lnTo>
                    <a:pt x="4" y="1095"/>
                  </a:lnTo>
                  <a:lnTo>
                    <a:pt x="19" y="899"/>
                  </a:lnTo>
                  <a:lnTo>
                    <a:pt x="34" y="798"/>
                  </a:lnTo>
                  <a:lnTo>
                    <a:pt x="51" y="701"/>
                  </a:lnTo>
                  <a:lnTo>
                    <a:pt x="63" y="654"/>
                  </a:lnTo>
                  <a:lnTo>
                    <a:pt x="74" y="610"/>
                  </a:lnTo>
                  <a:lnTo>
                    <a:pt x="89" y="566"/>
                  </a:lnTo>
                  <a:lnTo>
                    <a:pt x="105" y="527"/>
                  </a:lnTo>
                  <a:lnTo>
                    <a:pt x="120" y="490"/>
                  </a:lnTo>
                  <a:lnTo>
                    <a:pt x="139" y="456"/>
                  </a:lnTo>
                  <a:lnTo>
                    <a:pt x="160" y="428"/>
                  </a:lnTo>
                  <a:lnTo>
                    <a:pt x="183" y="401"/>
                  </a:lnTo>
                  <a:lnTo>
                    <a:pt x="207" y="380"/>
                  </a:lnTo>
                  <a:lnTo>
                    <a:pt x="219" y="373"/>
                  </a:lnTo>
                  <a:lnTo>
                    <a:pt x="232" y="365"/>
                  </a:lnTo>
                  <a:lnTo>
                    <a:pt x="261" y="354"/>
                  </a:lnTo>
                  <a:lnTo>
                    <a:pt x="291" y="350"/>
                  </a:lnTo>
                  <a:lnTo>
                    <a:pt x="352" y="350"/>
                  </a:lnTo>
                  <a:lnTo>
                    <a:pt x="405" y="359"/>
                  </a:lnTo>
                  <a:lnTo>
                    <a:pt x="451" y="374"/>
                  </a:lnTo>
                  <a:lnTo>
                    <a:pt x="473" y="386"/>
                  </a:lnTo>
                  <a:lnTo>
                    <a:pt x="492" y="397"/>
                  </a:lnTo>
                  <a:lnTo>
                    <a:pt x="565" y="450"/>
                  </a:lnTo>
                  <a:lnTo>
                    <a:pt x="595" y="479"/>
                  </a:lnTo>
                  <a:lnTo>
                    <a:pt x="624" y="509"/>
                  </a:lnTo>
                  <a:lnTo>
                    <a:pt x="650" y="536"/>
                  </a:lnTo>
                  <a:lnTo>
                    <a:pt x="677" y="559"/>
                  </a:lnTo>
                  <a:lnTo>
                    <a:pt x="690" y="568"/>
                  </a:lnTo>
                  <a:lnTo>
                    <a:pt x="702" y="576"/>
                  </a:lnTo>
                  <a:lnTo>
                    <a:pt x="715" y="584"/>
                  </a:lnTo>
                  <a:lnTo>
                    <a:pt x="728" y="589"/>
                  </a:lnTo>
                  <a:lnTo>
                    <a:pt x="757" y="593"/>
                  </a:lnTo>
                  <a:lnTo>
                    <a:pt x="787" y="587"/>
                  </a:lnTo>
                  <a:lnTo>
                    <a:pt x="819" y="570"/>
                  </a:lnTo>
                  <a:lnTo>
                    <a:pt x="855" y="540"/>
                  </a:lnTo>
                  <a:lnTo>
                    <a:pt x="892" y="502"/>
                  </a:lnTo>
                  <a:lnTo>
                    <a:pt x="922" y="460"/>
                  </a:lnTo>
                  <a:lnTo>
                    <a:pt x="951" y="416"/>
                  </a:lnTo>
                  <a:lnTo>
                    <a:pt x="975" y="371"/>
                  </a:lnTo>
                  <a:lnTo>
                    <a:pt x="987" y="348"/>
                  </a:lnTo>
                  <a:lnTo>
                    <a:pt x="998" y="325"/>
                  </a:lnTo>
                  <a:lnTo>
                    <a:pt x="1008" y="300"/>
                  </a:lnTo>
                  <a:lnTo>
                    <a:pt x="1019" y="278"/>
                  </a:lnTo>
                  <a:lnTo>
                    <a:pt x="1028" y="255"/>
                  </a:lnTo>
                  <a:lnTo>
                    <a:pt x="1040" y="232"/>
                  </a:lnTo>
                  <a:lnTo>
                    <a:pt x="1051" y="209"/>
                  </a:lnTo>
                  <a:lnTo>
                    <a:pt x="1061" y="188"/>
                  </a:lnTo>
                  <a:lnTo>
                    <a:pt x="1072" y="167"/>
                  </a:lnTo>
                  <a:lnTo>
                    <a:pt x="1084" y="146"/>
                  </a:lnTo>
                  <a:lnTo>
                    <a:pt x="1108" y="108"/>
                  </a:lnTo>
                  <a:lnTo>
                    <a:pt x="1137" y="76"/>
                  </a:lnTo>
                  <a:lnTo>
                    <a:pt x="1169" y="48"/>
                  </a:lnTo>
                  <a:lnTo>
                    <a:pt x="1186" y="36"/>
                  </a:lnTo>
                  <a:lnTo>
                    <a:pt x="1205" y="25"/>
                  </a:lnTo>
                  <a:lnTo>
                    <a:pt x="1224" y="17"/>
                  </a:lnTo>
                  <a:lnTo>
                    <a:pt x="1247" y="10"/>
                  </a:lnTo>
                  <a:lnTo>
                    <a:pt x="1295" y="2"/>
                  </a:lnTo>
                  <a:lnTo>
                    <a:pt x="1350" y="4"/>
                  </a:lnTo>
                  <a:lnTo>
                    <a:pt x="1405" y="17"/>
                  </a:lnTo>
                  <a:lnTo>
                    <a:pt x="1433" y="30"/>
                  </a:lnTo>
                  <a:lnTo>
                    <a:pt x="1458" y="46"/>
                  </a:lnTo>
                  <a:lnTo>
                    <a:pt x="1506" y="87"/>
                  </a:lnTo>
                  <a:lnTo>
                    <a:pt x="1551" y="135"/>
                  </a:lnTo>
                  <a:lnTo>
                    <a:pt x="1572" y="163"/>
                  </a:lnTo>
                  <a:lnTo>
                    <a:pt x="1593" y="192"/>
                  </a:lnTo>
                  <a:lnTo>
                    <a:pt x="1612" y="222"/>
                  </a:lnTo>
                  <a:lnTo>
                    <a:pt x="1631" y="253"/>
                  </a:lnTo>
                  <a:lnTo>
                    <a:pt x="1650" y="285"/>
                  </a:lnTo>
                  <a:lnTo>
                    <a:pt x="1669" y="316"/>
                  </a:lnTo>
                  <a:lnTo>
                    <a:pt x="1686" y="348"/>
                  </a:lnTo>
                  <a:lnTo>
                    <a:pt x="1703" y="378"/>
                  </a:lnTo>
                  <a:lnTo>
                    <a:pt x="1720" y="409"/>
                  </a:lnTo>
                  <a:lnTo>
                    <a:pt x="1737" y="437"/>
                  </a:lnTo>
                  <a:lnTo>
                    <a:pt x="1755" y="466"/>
                  </a:lnTo>
                  <a:lnTo>
                    <a:pt x="1772" y="492"/>
                  </a:lnTo>
                  <a:lnTo>
                    <a:pt x="1787" y="515"/>
                  </a:lnTo>
                  <a:lnTo>
                    <a:pt x="1804" y="536"/>
                  </a:lnTo>
                  <a:lnTo>
                    <a:pt x="1836" y="570"/>
                  </a:lnTo>
                  <a:lnTo>
                    <a:pt x="1852" y="584"/>
                  </a:lnTo>
                  <a:lnTo>
                    <a:pt x="1869" y="593"/>
                  </a:lnTo>
                  <a:lnTo>
                    <a:pt x="1903" y="597"/>
                  </a:lnTo>
                  <a:lnTo>
                    <a:pt x="1939" y="585"/>
                  </a:lnTo>
                  <a:lnTo>
                    <a:pt x="1975" y="551"/>
                  </a:lnTo>
                  <a:lnTo>
                    <a:pt x="2011" y="504"/>
                  </a:lnTo>
                  <a:lnTo>
                    <a:pt x="2028" y="479"/>
                  </a:lnTo>
                  <a:lnTo>
                    <a:pt x="2042" y="452"/>
                  </a:lnTo>
                  <a:lnTo>
                    <a:pt x="2055" y="426"/>
                  </a:lnTo>
                  <a:lnTo>
                    <a:pt x="2068" y="397"/>
                  </a:lnTo>
                  <a:lnTo>
                    <a:pt x="2095" y="342"/>
                  </a:lnTo>
                  <a:lnTo>
                    <a:pt x="2118" y="285"/>
                  </a:lnTo>
                  <a:lnTo>
                    <a:pt x="2140" y="230"/>
                  </a:lnTo>
                  <a:lnTo>
                    <a:pt x="2150" y="203"/>
                  </a:lnTo>
                  <a:lnTo>
                    <a:pt x="2163" y="179"/>
                  </a:lnTo>
                  <a:lnTo>
                    <a:pt x="2175" y="152"/>
                  </a:lnTo>
                  <a:lnTo>
                    <a:pt x="2188" y="129"/>
                  </a:lnTo>
                  <a:lnTo>
                    <a:pt x="2201" y="106"/>
                  </a:lnTo>
                  <a:lnTo>
                    <a:pt x="2217" y="87"/>
                  </a:lnTo>
                  <a:lnTo>
                    <a:pt x="2249" y="51"/>
                  </a:lnTo>
                  <a:lnTo>
                    <a:pt x="2266" y="36"/>
                  </a:lnTo>
                  <a:lnTo>
                    <a:pt x="2285" y="25"/>
                  </a:lnTo>
                  <a:lnTo>
                    <a:pt x="2308" y="13"/>
                  </a:lnTo>
                  <a:lnTo>
                    <a:pt x="2329" y="8"/>
                  </a:lnTo>
                  <a:lnTo>
                    <a:pt x="2380" y="0"/>
                  </a:lnTo>
                  <a:lnTo>
                    <a:pt x="2439" y="8"/>
                  </a:lnTo>
                  <a:lnTo>
                    <a:pt x="2507" y="29"/>
                  </a:lnTo>
                  <a:lnTo>
                    <a:pt x="2545" y="44"/>
                  </a:lnTo>
                  <a:lnTo>
                    <a:pt x="2566" y="53"/>
                  </a:lnTo>
                  <a:lnTo>
                    <a:pt x="2587" y="65"/>
                  </a:lnTo>
                  <a:lnTo>
                    <a:pt x="2608" y="76"/>
                  </a:lnTo>
                  <a:lnTo>
                    <a:pt x="2629" y="87"/>
                  </a:lnTo>
                  <a:lnTo>
                    <a:pt x="2648" y="99"/>
                  </a:lnTo>
                  <a:lnTo>
                    <a:pt x="2669" y="110"/>
                  </a:lnTo>
                  <a:lnTo>
                    <a:pt x="2688" y="122"/>
                  </a:lnTo>
                  <a:lnTo>
                    <a:pt x="2707" y="135"/>
                  </a:lnTo>
                  <a:lnTo>
                    <a:pt x="2726" y="146"/>
                  </a:lnTo>
                  <a:lnTo>
                    <a:pt x="2743" y="158"/>
                  </a:lnTo>
                  <a:lnTo>
                    <a:pt x="2762" y="171"/>
                  </a:lnTo>
                  <a:lnTo>
                    <a:pt x="2779" y="182"/>
                  </a:lnTo>
                  <a:lnTo>
                    <a:pt x="2796" y="196"/>
                  </a:lnTo>
                  <a:lnTo>
                    <a:pt x="2813" y="209"/>
                  </a:lnTo>
                  <a:lnTo>
                    <a:pt x="2844" y="234"/>
                  </a:lnTo>
                  <a:lnTo>
                    <a:pt x="2876" y="259"/>
                  </a:lnTo>
                  <a:lnTo>
                    <a:pt x="2905" y="283"/>
                  </a:lnTo>
                  <a:lnTo>
                    <a:pt x="2931" y="310"/>
                  </a:lnTo>
                  <a:lnTo>
                    <a:pt x="2958" y="335"/>
                  </a:lnTo>
                  <a:lnTo>
                    <a:pt x="2983" y="359"/>
                  </a:lnTo>
                  <a:lnTo>
                    <a:pt x="3005" y="384"/>
                  </a:lnTo>
                  <a:lnTo>
                    <a:pt x="3028" y="407"/>
                  </a:lnTo>
                  <a:lnTo>
                    <a:pt x="3049" y="431"/>
                  </a:lnTo>
                  <a:lnTo>
                    <a:pt x="3068" y="454"/>
                  </a:lnTo>
                  <a:lnTo>
                    <a:pt x="3102" y="498"/>
                  </a:lnTo>
                  <a:lnTo>
                    <a:pt x="3133" y="538"/>
                  </a:lnTo>
                  <a:lnTo>
                    <a:pt x="3156" y="574"/>
                  </a:lnTo>
                  <a:lnTo>
                    <a:pt x="3176" y="604"/>
                  </a:lnTo>
                  <a:lnTo>
                    <a:pt x="3201" y="648"/>
                  </a:lnTo>
                  <a:lnTo>
                    <a:pt x="3209" y="665"/>
                  </a:lnTo>
                  <a:lnTo>
                    <a:pt x="3201" y="660"/>
                  </a:lnTo>
                  <a:lnTo>
                    <a:pt x="3192" y="652"/>
                  </a:lnTo>
                  <a:lnTo>
                    <a:pt x="3178" y="642"/>
                  </a:lnTo>
                  <a:lnTo>
                    <a:pt x="3163" y="631"/>
                  </a:lnTo>
                  <a:lnTo>
                    <a:pt x="3142" y="618"/>
                  </a:lnTo>
                  <a:lnTo>
                    <a:pt x="3133" y="610"/>
                  </a:lnTo>
                  <a:lnTo>
                    <a:pt x="3121" y="603"/>
                  </a:lnTo>
                  <a:lnTo>
                    <a:pt x="3110" y="595"/>
                  </a:lnTo>
                  <a:lnTo>
                    <a:pt x="3097" y="585"/>
                  </a:lnTo>
                  <a:lnTo>
                    <a:pt x="3083" y="576"/>
                  </a:lnTo>
                  <a:lnTo>
                    <a:pt x="3070" y="566"/>
                  </a:lnTo>
                  <a:lnTo>
                    <a:pt x="3057" y="559"/>
                  </a:lnTo>
                  <a:lnTo>
                    <a:pt x="3041" y="547"/>
                  </a:lnTo>
                  <a:lnTo>
                    <a:pt x="3026" y="538"/>
                  </a:lnTo>
                  <a:lnTo>
                    <a:pt x="3011" y="528"/>
                  </a:lnTo>
                  <a:lnTo>
                    <a:pt x="2996" y="519"/>
                  </a:lnTo>
                  <a:lnTo>
                    <a:pt x="2979" y="508"/>
                  </a:lnTo>
                  <a:lnTo>
                    <a:pt x="2964" y="498"/>
                  </a:lnTo>
                  <a:lnTo>
                    <a:pt x="2946" y="487"/>
                  </a:lnTo>
                  <a:lnTo>
                    <a:pt x="2929" y="477"/>
                  </a:lnTo>
                  <a:lnTo>
                    <a:pt x="2912" y="468"/>
                  </a:lnTo>
                  <a:lnTo>
                    <a:pt x="2895" y="456"/>
                  </a:lnTo>
                  <a:lnTo>
                    <a:pt x="2878" y="447"/>
                  </a:lnTo>
                  <a:lnTo>
                    <a:pt x="2861" y="435"/>
                  </a:lnTo>
                  <a:lnTo>
                    <a:pt x="2844" y="426"/>
                  </a:lnTo>
                  <a:lnTo>
                    <a:pt x="2825" y="416"/>
                  </a:lnTo>
                  <a:lnTo>
                    <a:pt x="2808" y="407"/>
                  </a:lnTo>
                  <a:lnTo>
                    <a:pt x="2791" y="397"/>
                  </a:lnTo>
                  <a:lnTo>
                    <a:pt x="2772" y="388"/>
                  </a:lnTo>
                  <a:lnTo>
                    <a:pt x="2754" y="378"/>
                  </a:lnTo>
                  <a:lnTo>
                    <a:pt x="2737" y="371"/>
                  </a:lnTo>
                  <a:lnTo>
                    <a:pt x="2720" y="361"/>
                  </a:lnTo>
                  <a:lnTo>
                    <a:pt x="2703" y="354"/>
                  </a:lnTo>
                  <a:lnTo>
                    <a:pt x="2686" y="346"/>
                  </a:lnTo>
                  <a:lnTo>
                    <a:pt x="2669" y="338"/>
                  </a:lnTo>
                  <a:lnTo>
                    <a:pt x="2637" y="327"/>
                  </a:lnTo>
                  <a:lnTo>
                    <a:pt x="2604" y="316"/>
                  </a:lnTo>
                  <a:lnTo>
                    <a:pt x="2574" y="306"/>
                  </a:lnTo>
                  <a:lnTo>
                    <a:pt x="2521" y="297"/>
                  </a:lnTo>
                  <a:lnTo>
                    <a:pt x="2475" y="300"/>
                  </a:lnTo>
                  <a:lnTo>
                    <a:pt x="2439" y="316"/>
                  </a:lnTo>
                  <a:lnTo>
                    <a:pt x="2418" y="348"/>
                  </a:lnTo>
                  <a:lnTo>
                    <a:pt x="2401" y="392"/>
                  </a:lnTo>
                  <a:lnTo>
                    <a:pt x="2386" y="439"/>
                  </a:lnTo>
                  <a:lnTo>
                    <a:pt x="2369" y="489"/>
                  </a:lnTo>
                  <a:lnTo>
                    <a:pt x="2348" y="542"/>
                  </a:lnTo>
                  <a:lnTo>
                    <a:pt x="2327" y="595"/>
                  </a:lnTo>
                  <a:lnTo>
                    <a:pt x="2313" y="622"/>
                  </a:lnTo>
                  <a:lnTo>
                    <a:pt x="2302" y="650"/>
                  </a:lnTo>
                  <a:lnTo>
                    <a:pt x="2289" y="677"/>
                  </a:lnTo>
                  <a:lnTo>
                    <a:pt x="2275" y="701"/>
                  </a:lnTo>
                  <a:lnTo>
                    <a:pt x="2260" y="728"/>
                  </a:lnTo>
                  <a:lnTo>
                    <a:pt x="2245" y="753"/>
                  </a:lnTo>
                  <a:lnTo>
                    <a:pt x="2228" y="777"/>
                  </a:lnTo>
                  <a:lnTo>
                    <a:pt x="2211" y="800"/>
                  </a:lnTo>
                  <a:lnTo>
                    <a:pt x="2192" y="821"/>
                  </a:lnTo>
                  <a:lnTo>
                    <a:pt x="2173" y="842"/>
                  </a:lnTo>
                  <a:lnTo>
                    <a:pt x="2131" y="880"/>
                  </a:lnTo>
                  <a:lnTo>
                    <a:pt x="2120" y="888"/>
                  </a:lnTo>
                  <a:lnTo>
                    <a:pt x="2108" y="897"/>
                  </a:lnTo>
                  <a:lnTo>
                    <a:pt x="2097" y="905"/>
                  </a:lnTo>
                  <a:lnTo>
                    <a:pt x="2083" y="910"/>
                  </a:lnTo>
                  <a:lnTo>
                    <a:pt x="2059" y="924"/>
                  </a:lnTo>
                  <a:lnTo>
                    <a:pt x="2032" y="933"/>
                  </a:lnTo>
                  <a:lnTo>
                    <a:pt x="2004" y="943"/>
                  </a:lnTo>
                  <a:lnTo>
                    <a:pt x="1975" y="948"/>
                  </a:lnTo>
                  <a:lnTo>
                    <a:pt x="1912" y="952"/>
                  </a:lnTo>
                  <a:lnTo>
                    <a:pt x="1842" y="945"/>
                  </a:lnTo>
                  <a:lnTo>
                    <a:pt x="1774" y="929"/>
                  </a:lnTo>
                  <a:lnTo>
                    <a:pt x="1741" y="918"/>
                  </a:lnTo>
                  <a:lnTo>
                    <a:pt x="1709" y="905"/>
                  </a:lnTo>
                  <a:lnTo>
                    <a:pt x="1679" y="891"/>
                  </a:lnTo>
                  <a:lnTo>
                    <a:pt x="1648" y="876"/>
                  </a:lnTo>
                  <a:lnTo>
                    <a:pt x="1635" y="869"/>
                  </a:lnTo>
                  <a:lnTo>
                    <a:pt x="1622" y="859"/>
                  </a:lnTo>
                  <a:lnTo>
                    <a:pt x="1606" y="852"/>
                  </a:lnTo>
                  <a:lnTo>
                    <a:pt x="1593" y="842"/>
                  </a:lnTo>
                  <a:lnTo>
                    <a:pt x="1580" y="834"/>
                  </a:lnTo>
                  <a:lnTo>
                    <a:pt x="1568" y="825"/>
                  </a:lnTo>
                  <a:lnTo>
                    <a:pt x="1544" y="806"/>
                  </a:lnTo>
                  <a:lnTo>
                    <a:pt x="1498" y="766"/>
                  </a:lnTo>
                  <a:lnTo>
                    <a:pt x="1456" y="726"/>
                  </a:lnTo>
                  <a:lnTo>
                    <a:pt x="1420" y="684"/>
                  </a:lnTo>
                  <a:lnTo>
                    <a:pt x="1388" y="644"/>
                  </a:lnTo>
                  <a:lnTo>
                    <a:pt x="1361" y="604"/>
                  </a:lnTo>
                  <a:lnTo>
                    <a:pt x="1338" y="570"/>
                  </a:lnTo>
                  <a:lnTo>
                    <a:pt x="1319" y="538"/>
                  </a:lnTo>
                  <a:lnTo>
                    <a:pt x="1295" y="492"/>
                  </a:lnTo>
                  <a:lnTo>
                    <a:pt x="1287" y="473"/>
                  </a:lnTo>
                  <a:lnTo>
                    <a:pt x="1281" y="500"/>
                  </a:lnTo>
                  <a:lnTo>
                    <a:pt x="1264" y="565"/>
                  </a:lnTo>
                  <a:lnTo>
                    <a:pt x="1251" y="608"/>
                  </a:lnTo>
                  <a:lnTo>
                    <a:pt x="1232" y="658"/>
                  </a:lnTo>
                  <a:lnTo>
                    <a:pt x="1211" y="707"/>
                  </a:lnTo>
                  <a:lnTo>
                    <a:pt x="1198" y="734"/>
                  </a:lnTo>
                  <a:lnTo>
                    <a:pt x="1184" y="758"/>
                  </a:lnTo>
                  <a:lnTo>
                    <a:pt x="1169" y="785"/>
                  </a:lnTo>
                  <a:lnTo>
                    <a:pt x="1154" y="810"/>
                  </a:lnTo>
                  <a:lnTo>
                    <a:pt x="1137" y="834"/>
                  </a:lnTo>
                  <a:lnTo>
                    <a:pt x="1118" y="857"/>
                  </a:lnTo>
                  <a:lnTo>
                    <a:pt x="1097" y="880"/>
                  </a:lnTo>
                  <a:lnTo>
                    <a:pt x="1076" y="901"/>
                  </a:lnTo>
                  <a:lnTo>
                    <a:pt x="1028" y="937"/>
                  </a:lnTo>
                  <a:lnTo>
                    <a:pt x="1015" y="945"/>
                  </a:lnTo>
                  <a:lnTo>
                    <a:pt x="1002" y="950"/>
                  </a:lnTo>
                  <a:lnTo>
                    <a:pt x="975" y="964"/>
                  </a:lnTo>
                  <a:lnTo>
                    <a:pt x="947" y="973"/>
                  </a:lnTo>
                  <a:lnTo>
                    <a:pt x="916" y="981"/>
                  </a:lnTo>
                  <a:lnTo>
                    <a:pt x="850" y="985"/>
                  </a:lnTo>
                  <a:lnTo>
                    <a:pt x="778" y="977"/>
                  </a:lnTo>
                  <a:lnTo>
                    <a:pt x="741" y="967"/>
                  </a:lnTo>
                  <a:lnTo>
                    <a:pt x="707" y="960"/>
                  </a:lnTo>
                  <a:lnTo>
                    <a:pt x="677" y="950"/>
                  </a:lnTo>
                  <a:lnTo>
                    <a:pt x="648" y="941"/>
                  </a:lnTo>
                  <a:lnTo>
                    <a:pt x="624" y="933"/>
                  </a:lnTo>
                  <a:lnTo>
                    <a:pt x="601" y="924"/>
                  </a:lnTo>
                  <a:lnTo>
                    <a:pt x="580" y="916"/>
                  </a:lnTo>
                  <a:lnTo>
                    <a:pt x="561" y="907"/>
                  </a:lnTo>
                  <a:lnTo>
                    <a:pt x="544" y="899"/>
                  </a:lnTo>
                  <a:lnTo>
                    <a:pt x="529" y="890"/>
                  </a:lnTo>
                  <a:lnTo>
                    <a:pt x="502" y="874"/>
                  </a:lnTo>
                  <a:lnTo>
                    <a:pt x="464" y="846"/>
                  </a:lnTo>
                  <a:lnTo>
                    <a:pt x="435" y="823"/>
                  </a:lnTo>
                  <a:lnTo>
                    <a:pt x="422" y="814"/>
                  </a:lnTo>
                  <a:lnTo>
                    <a:pt x="407" y="808"/>
                  </a:lnTo>
                  <a:lnTo>
                    <a:pt x="363" y="804"/>
                  </a:lnTo>
                  <a:lnTo>
                    <a:pt x="300" y="812"/>
                  </a:lnTo>
                  <a:lnTo>
                    <a:pt x="261" y="825"/>
                  </a:lnTo>
                  <a:lnTo>
                    <a:pt x="243" y="836"/>
                  </a:lnTo>
                  <a:lnTo>
                    <a:pt x="226" y="850"/>
                  </a:lnTo>
                  <a:lnTo>
                    <a:pt x="194" y="884"/>
                  </a:lnTo>
                  <a:lnTo>
                    <a:pt x="164" y="926"/>
                  </a:lnTo>
                  <a:lnTo>
                    <a:pt x="137" y="973"/>
                  </a:lnTo>
                  <a:lnTo>
                    <a:pt x="124" y="998"/>
                  </a:lnTo>
                  <a:lnTo>
                    <a:pt x="112" y="1025"/>
                  </a:lnTo>
                  <a:lnTo>
                    <a:pt x="89" y="1080"/>
                  </a:lnTo>
                  <a:lnTo>
                    <a:pt x="72" y="1137"/>
                  </a:lnTo>
                  <a:lnTo>
                    <a:pt x="53" y="1192"/>
                  </a:lnTo>
                  <a:lnTo>
                    <a:pt x="40" y="1245"/>
                  </a:lnTo>
                  <a:lnTo>
                    <a:pt x="19" y="1340"/>
                  </a:lnTo>
                  <a:lnTo>
                    <a:pt x="2" y="14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1" name="Freeform 29"/>
            <p:cNvSpPr>
              <a:spLocks/>
            </p:cNvSpPr>
            <p:nvPr/>
          </p:nvSpPr>
          <p:spPr bwMode="auto">
            <a:xfrm>
              <a:off x="1016" y="3338"/>
              <a:ext cx="244" cy="252"/>
            </a:xfrm>
            <a:custGeom>
              <a:avLst/>
              <a:gdLst>
                <a:gd name="T0" fmla="*/ 7 w 489"/>
                <a:gd name="T1" fmla="*/ 0 h 504"/>
                <a:gd name="T2" fmla="*/ 0 w 489"/>
                <a:gd name="T3" fmla="*/ 8 h 504"/>
                <a:gd name="T4" fmla="*/ 7 w 489"/>
                <a:gd name="T5" fmla="*/ 8 h 504"/>
                <a:gd name="T6" fmla="*/ 7 w 489"/>
                <a:gd name="T7" fmla="*/ 0 h 504"/>
                <a:gd name="T8" fmla="*/ 7 w 489"/>
                <a:gd name="T9" fmla="*/ 0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9" h="504">
                  <a:moveTo>
                    <a:pt x="489" y="0"/>
                  </a:moveTo>
                  <a:lnTo>
                    <a:pt x="0" y="504"/>
                  </a:lnTo>
                  <a:lnTo>
                    <a:pt x="466" y="49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2" name="Freeform 30"/>
            <p:cNvSpPr>
              <a:spLocks/>
            </p:cNvSpPr>
            <p:nvPr/>
          </p:nvSpPr>
          <p:spPr bwMode="auto">
            <a:xfrm>
              <a:off x="2678" y="3193"/>
              <a:ext cx="401" cy="376"/>
            </a:xfrm>
            <a:custGeom>
              <a:avLst/>
              <a:gdLst>
                <a:gd name="T0" fmla="*/ 10 w 802"/>
                <a:gd name="T1" fmla="*/ 11 h 753"/>
                <a:gd name="T2" fmla="*/ 10 w 802"/>
                <a:gd name="T3" fmla="*/ 11 h 753"/>
                <a:gd name="T4" fmla="*/ 10 w 802"/>
                <a:gd name="T5" fmla="*/ 11 h 753"/>
                <a:gd name="T6" fmla="*/ 11 w 802"/>
                <a:gd name="T7" fmla="*/ 11 h 753"/>
                <a:gd name="T8" fmla="*/ 11 w 802"/>
                <a:gd name="T9" fmla="*/ 10 h 753"/>
                <a:gd name="T10" fmla="*/ 12 w 802"/>
                <a:gd name="T11" fmla="*/ 10 h 753"/>
                <a:gd name="T12" fmla="*/ 12 w 802"/>
                <a:gd name="T13" fmla="*/ 9 h 753"/>
                <a:gd name="T14" fmla="*/ 12 w 802"/>
                <a:gd name="T15" fmla="*/ 9 h 753"/>
                <a:gd name="T16" fmla="*/ 13 w 802"/>
                <a:gd name="T17" fmla="*/ 8 h 753"/>
                <a:gd name="T18" fmla="*/ 13 w 802"/>
                <a:gd name="T19" fmla="*/ 6 h 753"/>
                <a:gd name="T20" fmla="*/ 13 w 802"/>
                <a:gd name="T21" fmla="*/ 6 h 753"/>
                <a:gd name="T22" fmla="*/ 13 w 802"/>
                <a:gd name="T23" fmla="*/ 5 h 753"/>
                <a:gd name="T24" fmla="*/ 13 w 802"/>
                <a:gd name="T25" fmla="*/ 4 h 753"/>
                <a:gd name="T26" fmla="*/ 13 w 802"/>
                <a:gd name="T27" fmla="*/ 3 h 753"/>
                <a:gd name="T28" fmla="*/ 12 w 802"/>
                <a:gd name="T29" fmla="*/ 3 h 753"/>
                <a:gd name="T30" fmla="*/ 12 w 802"/>
                <a:gd name="T31" fmla="*/ 2 h 753"/>
                <a:gd name="T32" fmla="*/ 12 w 802"/>
                <a:gd name="T33" fmla="*/ 2 h 753"/>
                <a:gd name="T34" fmla="*/ 11 w 802"/>
                <a:gd name="T35" fmla="*/ 1 h 753"/>
                <a:gd name="T36" fmla="*/ 11 w 802"/>
                <a:gd name="T37" fmla="*/ 1 h 753"/>
                <a:gd name="T38" fmla="*/ 10 w 802"/>
                <a:gd name="T39" fmla="*/ 1 h 753"/>
                <a:gd name="T40" fmla="*/ 10 w 802"/>
                <a:gd name="T41" fmla="*/ 0 h 753"/>
                <a:gd name="T42" fmla="*/ 10 w 802"/>
                <a:gd name="T43" fmla="*/ 0 h 753"/>
                <a:gd name="T44" fmla="*/ 10 w 802"/>
                <a:gd name="T45" fmla="*/ 0 h 753"/>
                <a:gd name="T46" fmla="*/ 9 w 802"/>
                <a:gd name="T47" fmla="*/ 0 h 753"/>
                <a:gd name="T48" fmla="*/ 9 w 802"/>
                <a:gd name="T49" fmla="*/ 0 h 753"/>
                <a:gd name="T50" fmla="*/ 9 w 802"/>
                <a:gd name="T51" fmla="*/ 0 h 753"/>
                <a:gd name="T52" fmla="*/ 8 w 802"/>
                <a:gd name="T53" fmla="*/ 0 h 753"/>
                <a:gd name="T54" fmla="*/ 7 w 802"/>
                <a:gd name="T55" fmla="*/ 0 h 753"/>
                <a:gd name="T56" fmla="*/ 6 w 802"/>
                <a:gd name="T57" fmla="*/ 0 h 753"/>
                <a:gd name="T58" fmla="*/ 5 w 802"/>
                <a:gd name="T59" fmla="*/ 0 h 753"/>
                <a:gd name="T60" fmla="*/ 4 w 802"/>
                <a:gd name="T61" fmla="*/ 0 h 753"/>
                <a:gd name="T62" fmla="*/ 4 w 802"/>
                <a:gd name="T63" fmla="*/ 0 h 753"/>
                <a:gd name="T64" fmla="*/ 4 w 802"/>
                <a:gd name="T65" fmla="*/ 0 h 753"/>
                <a:gd name="T66" fmla="*/ 3 w 802"/>
                <a:gd name="T67" fmla="*/ 0 h 753"/>
                <a:gd name="T68" fmla="*/ 3 w 802"/>
                <a:gd name="T69" fmla="*/ 1 h 753"/>
                <a:gd name="T70" fmla="*/ 2 w 802"/>
                <a:gd name="T71" fmla="*/ 1 h 753"/>
                <a:gd name="T72" fmla="*/ 2 w 802"/>
                <a:gd name="T73" fmla="*/ 2 h 753"/>
                <a:gd name="T74" fmla="*/ 1 w 802"/>
                <a:gd name="T75" fmla="*/ 3 h 753"/>
                <a:gd name="T76" fmla="*/ 1 w 802"/>
                <a:gd name="T77" fmla="*/ 4 h 753"/>
                <a:gd name="T78" fmla="*/ 0 w 802"/>
                <a:gd name="T79" fmla="*/ 6 h 753"/>
                <a:gd name="T80" fmla="*/ 7 w 802"/>
                <a:gd name="T81" fmla="*/ 6 h 753"/>
                <a:gd name="T82" fmla="*/ 10 w 802"/>
                <a:gd name="T83" fmla="*/ 11 h 753"/>
                <a:gd name="T84" fmla="*/ 10 w 802"/>
                <a:gd name="T85" fmla="*/ 11 h 7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02" h="753">
                  <a:moveTo>
                    <a:pt x="591" y="753"/>
                  </a:moveTo>
                  <a:lnTo>
                    <a:pt x="610" y="741"/>
                  </a:lnTo>
                  <a:lnTo>
                    <a:pt x="627" y="732"/>
                  </a:lnTo>
                  <a:lnTo>
                    <a:pt x="659" y="707"/>
                  </a:lnTo>
                  <a:lnTo>
                    <a:pt x="688" y="679"/>
                  </a:lnTo>
                  <a:lnTo>
                    <a:pt x="713" y="650"/>
                  </a:lnTo>
                  <a:lnTo>
                    <a:pt x="737" y="618"/>
                  </a:lnTo>
                  <a:lnTo>
                    <a:pt x="756" y="586"/>
                  </a:lnTo>
                  <a:lnTo>
                    <a:pt x="785" y="513"/>
                  </a:lnTo>
                  <a:lnTo>
                    <a:pt x="800" y="437"/>
                  </a:lnTo>
                  <a:lnTo>
                    <a:pt x="802" y="399"/>
                  </a:lnTo>
                  <a:lnTo>
                    <a:pt x="800" y="361"/>
                  </a:lnTo>
                  <a:lnTo>
                    <a:pt x="785" y="283"/>
                  </a:lnTo>
                  <a:lnTo>
                    <a:pt x="771" y="245"/>
                  </a:lnTo>
                  <a:lnTo>
                    <a:pt x="752" y="209"/>
                  </a:lnTo>
                  <a:lnTo>
                    <a:pt x="732" y="173"/>
                  </a:lnTo>
                  <a:lnTo>
                    <a:pt x="707" y="141"/>
                  </a:lnTo>
                  <a:lnTo>
                    <a:pt x="680" y="112"/>
                  </a:lnTo>
                  <a:lnTo>
                    <a:pt x="652" y="86"/>
                  </a:lnTo>
                  <a:lnTo>
                    <a:pt x="637" y="74"/>
                  </a:lnTo>
                  <a:lnTo>
                    <a:pt x="619" y="63"/>
                  </a:lnTo>
                  <a:lnTo>
                    <a:pt x="602" y="53"/>
                  </a:lnTo>
                  <a:lnTo>
                    <a:pt x="585" y="44"/>
                  </a:lnTo>
                  <a:lnTo>
                    <a:pt x="568" y="36"/>
                  </a:lnTo>
                  <a:lnTo>
                    <a:pt x="551" y="27"/>
                  </a:lnTo>
                  <a:lnTo>
                    <a:pt x="515" y="15"/>
                  </a:lnTo>
                  <a:lnTo>
                    <a:pt x="477" y="6"/>
                  </a:lnTo>
                  <a:lnTo>
                    <a:pt x="439" y="0"/>
                  </a:lnTo>
                  <a:lnTo>
                    <a:pt x="361" y="0"/>
                  </a:lnTo>
                  <a:lnTo>
                    <a:pt x="285" y="15"/>
                  </a:lnTo>
                  <a:lnTo>
                    <a:pt x="247" y="29"/>
                  </a:lnTo>
                  <a:lnTo>
                    <a:pt x="228" y="36"/>
                  </a:lnTo>
                  <a:lnTo>
                    <a:pt x="209" y="48"/>
                  </a:lnTo>
                  <a:lnTo>
                    <a:pt x="186" y="61"/>
                  </a:lnTo>
                  <a:lnTo>
                    <a:pt x="165" y="76"/>
                  </a:lnTo>
                  <a:lnTo>
                    <a:pt x="123" y="114"/>
                  </a:lnTo>
                  <a:lnTo>
                    <a:pt x="87" y="158"/>
                  </a:lnTo>
                  <a:lnTo>
                    <a:pt x="57" y="205"/>
                  </a:lnTo>
                  <a:lnTo>
                    <a:pt x="13" y="312"/>
                  </a:lnTo>
                  <a:lnTo>
                    <a:pt x="0" y="420"/>
                  </a:lnTo>
                  <a:lnTo>
                    <a:pt x="401" y="399"/>
                  </a:lnTo>
                  <a:lnTo>
                    <a:pt x="591" y="7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3" name="Freeform 31"/>
            <p:cNvSpPr>
              <a:spLocks/>
            </p:cNvSpPr>
            <p:nvPr/>
          </p:nvSpPr>
          <p:spPr bwMode="auto">
            <a:xfrm>
              <a:off x="2087" y="3454"/>
              <a:ext cx="195" cy="78"/>
            </a:xfrm>
            <a:custGeom>
              <a:avLst/>
              <a:gdLst>
                <a:gd name="T0" fmla="*/ 1 w 390"/>
                <a:gd name="T1" fmla="*/ 0 h 156"/>
                <a:gd name="T2" fmla="*/ 0 w 390"/>
                <a:gd name="T3" fmla="*/ 2 h 156"/>
                <a:gd name="T4" fmla="*/ 5 w 390"/>
                <a:gd name="T5" fmla="*/ 3 h 156"/>
                <a:gd name="T6" fmla="*/ 7 w 390"/>
                <a:gd name="T7" fmla="*/ 3 h 156"/>
                <a:gd name="T8" fmla="*/ 6 w 390"/>
                <a:gd name="T9" fmla="*/ 1 h 156"/>
                <a:gd name="T10" fmla="*/ 4 w 390"/>
                <a:gd name="T11" fmla="*/ 1 h 156"/>
                <a:gd name="T12" fmla="*/ 1 w 390"/>
                <a:gd name="T13" fmla="*/ 0 h 156"/>
                <a:gd name="T14" fmla="*/ 1 w 390"/>
                <a:gd name="T15" fmla="*/ 0 h 1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0" h="156">
                  <a:moveTo>
                    <a:pt x="8" y="0"/>
                  </a:moveTo>
                  <a:lnTo>
                    <a:pt x="0" y="106"/>
                  </a:lnTo>
                  <a:lnTo>
                    <a:pt x="259" y="152"/>
                  </a:lnTo>
                  <a:lnTo>
                    <a:pt x="390" y="156"/>
                  </a:lnTo>
                  <a:lnTo>
                    <a:pt x="322" y="47"/>
                  </a:lnTo>
                  <a:lnTo>
                    <a:pt x="249" y="5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4" name="Freeform 32"/>
            <p:cNvSpPr>
              <a:spLocks/>
            </p:cNvSpPr>
            <p:nvPr/>
          </p:nvSpPr>
          <p:spPr bwMode="auto">
            <a:xfrm>
              <a:off x="2581" y="3476"/>
              <a:ext cx="149" cy="60"/>
            </a:xfrm>
            <a:custGeom>
              <a:avLst/>
              <a:gdLst>
                <a:gd name="T0" fmla="*/ 2 w 298"/>
                <a:gd name="T1" fmla="*/ 1 h 119"/>
                <a:gd name="T2" fmla="*/ 0 w 298"/>
                <a:gd name="T3" fmla="*/ 2 h 119"/>
                <a:gd name="T4" fmla="*/ 5 w 298"/>
                <a:gd name="T5" fmla="*/ 2 h 119"/>
                <a:gd name="T6" fmla="*/ 4 w 298"/>
                <a:gd name="T7" fmla="*/ 0 h 119"/>
                <a:gd name="T8" fmla="*/ 2 w 298"/>
                <a:gd name="T9" fmla="*/ 1 h 119"/>
                <a:gd name="T10" fmla="*/ 2 w 298"/>
                <a:gd name="T11" fmla="*/ 1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8" h="119">
                  <a:moveTo>
                    <a:pt x="68" y="3"/>
                  </a:moveTo>
                  <a:lnTo>
                    <a:pt x="0" y="119"/>
                  </a:lnTo>
                  <a:lnTo>
                    <a:pt x="298" y="119"/>
                  </a:lnTo>
                  <a:lnTo>
                    <a:pt x="215" y="0"/>
                  </a:lnTo>
                  <a:lnTo>
                    <a:pt x="6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5" name="Freeform 33"/>
            <p:cNvSpPr>
              <a:spLocks/>
            </p:cNvSpPr>
            <p:nvPr/>
          </p:nvSpPr>
          <p:spPr bwMode="auto">
            <a:xfrm>
              <a:off x="2227" y="3194"/>
              <a:ext cx="407" cy="287"/>
            </a:xfrm>
            <a:custGeom>
              <a:avLst/>
              <a:gdLst>
                <a:gd name="T0" fmla="*/ 1 w 813"/>
                <a:gd name="T1" fmla="*/ 9 h 574"/>
                <a:gd name="T2" fmla="*/ 13 w 813"/>
                <a:gd name="T3" fmla="*/ 9 h 574"/>
                <a:gd name="T4" fmla="*/ 13 w 813"/>
                <a:gd name="T5" fmla="*/ 7 h 574"/>
                <a:gd name="T6" fmla="*/ 13 w 813"/>
                <a:gd name="T7" fmla="*/ 5 h 574"/>
                <a:gd name="T8" fmla="*/ 12 w 813"/>
                <a:gd name="T9" fmla="*/ 3 h 574"/>
                <a:gd name="T10" fmla="*/ 11 w 813"/>
                <a:gd name="T11" fmla="*/ 2 h 574"/>
                <a:gd name="T12" fmla="*/ 9 w 813"/>
                <a:gd name="T13" fmla="*/ 1 h 574"/>
                <a:gd name="T14" fmla="*/ 6 w 813"/>
                <a:gd name="T15" fmla="*/ 0 h 574"/>
                <a:gd name="T16" fmla="*/ 4 w 813"/>
                <a:gd name="T17" fmla="*/ 1 h 574"/>
                <a:gd name="T18" fmla="*/ 3 w 813"/>
                <a:gd name="T19" fmla="*/ 2 h 574"/>
                <a:gd name="T20" fmla="*/ 2 w 813"/>
                <a:gd name="T21" fmla="*/ 3 h 574"/>
                <a:gd name="T22" fmla="*/ 1 w 813"/>
                <a:gd name="T23" fmla="*/ 4 h 574"/>
                <a:gd name="T24" fmla="*/ 0 w 813"/>
                <a:gd name="T25" fmla="*/ 6 h 574"/>
                <a:gd name="T26" fmla="*/ 0 w 813"/>
                <a:gd name="T27" fmla="*/ 8 h 574"/>
                <a:gd name="T28" fmla="*/ 1 w 813"/>
                <a:gd name="T29" fmla="*/ 9 h 574"/>
                <a:gd name="T30" fmla="*/ 1 w 813"/>
                <a:gd name="T31" fmla="*/ 9 h 57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13" h="574">
                  <a:moveTo>
                    <a:pt x="40" y="574"/>
                  </a:moveTo>
                  <a:lnTo>
                    <a:pt x="785" y="574"/>
                  </a:lnTo>
                  <a:lnTo>
                    <a:pt x="813" y="428"/>
                  </a:lnTo>
                  <a:lnTo>
                    <a:pt x="809" y="312"/>
                  </a:lnTo>
                  <a:lnTo>
                    <a:pt x="752" y="179"/>
                  </a:lnTo>
                  <a:lnTo>
                    <a:pt x="644" y="67"/>
                  </a:lnTo>
                  <a:lnTo>
                    <a:pt x="517" y="4"/>
                  </a:lnTo>
                  <a:lnTo>
                    <a:pt x="376" y="0"/>
                  </a:lnTo>
                  <a:lnTo>
                    <a:pt x="239" y="38"/>
                  </a:lnTo>
                  <a:lnTo>
                    <a:pt x="152" y="91"/>
                  </a:lnTo>
                  <a:lnTo>
                    <a:pt x="72" y="181"/>
                  </a:lnTo>
                  <a:lnTo>
                    <a:pt x="30" y="253"/>
                  </a:lnTo>
                  <a:lnTo>
                    <a:pt x="0" y="350"/>
                  </a:lnTo>
                  <a:lnTo>
                    <a:pt x="0" y="471"/>
                  </a:lnTo>
                  <a:lnTo>
                    <a:pt x="40" y="5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6" name="Freeform 34"/>
            <p:cNvSpPr>
              <a:spLocks/>
            </p:cNvSpPr>
            <p:nvPr/>
          </p:nvSpPr>
          <p:spPr bwMode="auto">
            <a:xfrm>
              <a:off x="2279" y="3536"/>
              <a:ext cx="305" cy="64"/>
            </a:xfrm>
            <a:custGeom>
              <a:avLst/>
              <a:gdLst>
                <a:gd name="T0" fmla="*/ 0 w 611"/>
                <a:gd name="T1" fmla="*/ 0 h 130"/>
                <a:gd name="T2" fmla="*/ 9 w 611"/>
                <a:gd name="T3" fmla="*/ 0 h 130"/>
                <a:gd name="T4" fmla="*/ 8 w 611"/>
                <a:gd name="T5" fmla="*/ 1 h 130"/>
                <a:gd name="T6" fmla="*/ 6 w 611"/>
                <a:gd name="T7" fmla="*/ 1 h 130"/>
                <a:gd name="T8" fmla="*/ 5 w 611"/>
                <a:gd name="T9" fmla="*/ 2 h 130"/>
                <a:gd name="T10" fmla="*/ 3 w 611"/>
                <a:gd name="T11" fmla="*/ 2 h 130"/>
                <a:gd name="T12" fmla="*/ 1 w 611"/>
                <a:gd name="T13" fmla="*/ 1 h 130"/>
                <a:gd name="T14" fmla="*/ 0 w 611"/>
                <a:gd name="T15" fmla="*/ 0 h 130"/>
                <a:gd name="T16" fmla="*/ 0 w 611"/>
                <a:gd name="T17" fmla="*/ 0 h 1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1" h="130">
                  <a:moveTo>
                    <a:pt x="0" y="0"/>
                  </a:moveTo>
                  <a:lnTo>
                    <a:pt x="611" y="0"/>
                  </a:lnTo>
                  <a:lnTo>
                    <a:pt x="529" y="67"/>
                  </a:lnTo>
                  <a:lnTo>
                    <a:pt x="443" y="103"/>
                  </a:lnTo>
                  <a:lnTo>
                    <a:pt x="337" y="130"/>
                  </a:lnTo>
                  <a:lnTo>
                    <a:pt x="225" y="130"/>
                  </a:lnTo>
                  <a:lnTo>
                    <a:pt x="103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7" name="Freeform 35"/>
            <p:cNvSpPr>
              <a:spLocks/>
            </p:cNvSpPr>
            <p:nvPr/>
          </p:nvSpPr>
          <p:spPr bwMode="auto">
            <a:xfrm>
              <a:off x="2673" y="3194"/>
              <a:ext cx="406" cy="408"/>
            </a:xfrm>
            <a:custGeom>
              <a:avLst/>
              <a:gdLst>
                <a:gd name="T0" fmla="*/ 1 w 812"/>
                <a:gd name="T1" fmla="*/ 8 h 817"/>
                <a:gd name="T2" fmla="*/ 0 w 812"/>
                <a:gd name="T3" fmla="*/ 6 h 817"/>
                <a:gd name="T4" fmla="*/ 1 w 812"/>
                <a:gd name="T5" fmla="*/ 4 h 817"/>
                <a:gd name="T6" fmla="*/ 2 w 812"/>
                <a:gd name="T7" fmla="*/ 2 h 817"/>
                <a:gd name="T8" fmla="*/ 4 w 812"/>
                <a:gd name="T9" fmla="*/ 0 h 817"/>
                <a:gd name="T10" fmla="*/ 6 w 812"/>
                <a:gd name="T11" fmla="*/ 0 h 817"/>
                <a:gd name="T12" fmla="*/ 8 w 812"/>
                <a:gd name="T13" fmla="*/ 0 h 817"/>
                <a:gd name="T14" fmla="*/ 10 w 812"/>
                <a:gd name="T15" fmla="*/ 1 h 817"/>
                <a:gd name="T16" fmla="*/ 12 w 812"/>
                <a:gd name="T17" fmla="*/ 2 h 817"/>
                <a:gd name="T18" fmla="*/ 13 w 812"/>
                <a:gd name="T19" fmla="*/ 4 h 817"/>
                <a:gd name="T20" fmla="*/ 13 w 812"/>
                <a:gd name="T21" fmla="*/ 6 h 817"/>
                <a:gd name="T22" fmla="*/ 13 w 812"/>
                <a:gd name="T23" fmla="*/ 8 h 817"/>
                <a:gd name="T24" fmla="*/ 12 w 812"/>
                <a:gd name="T25" fmla="*/ 10 h 817"/>
                <a:gd name="T26" fmla="*/ 10 w 812"/>
                <a:gd name="T27" fmla="*/ 11 h 817"/>
                <a:gd name="T28" fmla="*/ 9 w 812"/>
                <a:gd name="T29" fmla="*/ 12 h 817"/>
                <a:gd name="T30" fmla="*/ 7 w 812"/>
                <a:gd name="T31" fmla="*/ 12 h 817"/>
                <a:gd name="T32" fmla="*/ 6 w 812"/>
                <a:gd name="T33" fmla="*/ 12 h 817"/>
                <a:gd name="T34" fmla="*/ 4 w 812"/>
                <a:gd name="T35" fmla="*/ 12 h 817"/>
                <a:gd name="T36" fmla="*/ 3 w 812"/>
                <a:gd name="T37" fmla="*/ 11 h 817"/>
                <a:gd name="T38" fmla="*/ 2 w 812"/>
                <a:gd name="T39" fmla="*/ 10 h 817"/>
                <a:gd name="T40" fmla="*/ 7 w 812"/>
                <a:gd name="T41" fmla="*/ 10 h 817"/>
                <a:gd name="T42" fmla="*/ 7 w 812"/>
                <a:gd name="T43" fmla="*/ 8 h 817"/>
                <a:gd name="T44" fmla="*/ 1 w 812"/>
                <a:gd name="T45" fmla="*/ 8 h 817"/>
                <a:gd name="T46" fmla="*/ 1 w 812"/>
                <a:gd name="T47" fmla="*/ 8 h 8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12" h="817">
                  <a:moveTo>
                    <a:pt x="27" y="561"/>
                  </a:moveTo>
                  <a:lnTo>
                    <a:pt x="0" y="405"/>
                  </a:lnTo>
                  <a:lnTo>
                    <a:pt x="31" y="257"/>
                  </a:lnTo>
                  <a:lnTo>
                    <a:pt x="118" y="141"/>
                  </a:lnTo>
                  <a:lnTo>
                    <a:pt x="230" y="44"/>
                  </a:lnTo>
                  <a:lnTo>
                    <a:pt x="378" y="0"/>
                  </a:lnTo>
                  <a:lnTo>
                    <a:pt x="510" y="13"/>
                  </a:lnTo>
                  <a:lnTo>
                    <a:pt x="631" y="68"/>
                  </a:lnTo>
                  <a:lnTo>
                    <a:pt x="723" y="154"/>
                  </a:lnTo>
                  <a:lnTo>
                    <a:pt x="783" y="266"/>
                  </a:lnTo>
                  <a:lnTo>
                    <a:pt x="812" y="412"/>
                  </a:lnTo>
                  <a:lnTo>
                    <a:pt x="781" y="555"/>
                  </a:lnTo>
                  <a:lnTo>
                    <a:pt x="705" y="680"/>
                  </a:lnTo>
                  <a:lnTo>
                    <a:pt x="635" y="743"/>
                  </a:lnTo>
                  <a:lnTo>
                    <a:pt x="531" y="796"/>
                  </a:lnTo>
                  <a:lnTo>
                    <a:pt x="420" y="817"/>
                  </a:lnTo>
                  <a:lnTo>
                    <a:pt x="333" y="808"/>
                  </a:lnTo>
                  <a:lnTo>
                    <a:pt x="240" y="779"/>
                  </a:lnTo>
                  <a:lnTo>
                    <a:pt x="148" y="711"/>
                  </a:lnTo>
                  <a:lnTo>
                    <a:pt x="99" y="665"/>
                  </a:lnTo>
                  <a:lnTo>
                    <a:pt x="430" y="665"/>
                  </a:lnTo>
                  <a:lnTo>
                    <a:pt x="430" y="561"/>
                  </a:lnTo>
                  <a:lnTo>
                    <a:pt x="27" y="5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8" name="Freeform 36"/>
            <p:cNvSpPr>
              <a:spLocks/>
            </p:cNvSpPr>
            <p:nvPr/>
          </p:nvSpPr>
          <p:spPr bwMode="auto">
            <a:xfrm>
              <a:off x="1431" y="2964"/>
              <a:ext cx="45" cy="259"/>
            </a:xfrm>
            <a:custGeom>
              <a:avLst/>
              <a:gdLst>
                <a:gd name="T0" fmla="*/ 0 w 89"/>
                <a:gd name="T1" fmla="*/ 0 h 519"/>
                <a:gd name="T2" fmla="*/ 0 w 89"/>
                <a:gd name="T3" fmla="*/ 8 h 519"/>
                <a:gd name="T4" fmla="*/ 2 w 89"/>
                <a:gd name="T5" fmla="*/ 8 h 519"/>
                <a:gd name="T6" fmla="*/ 2 w 89"/>
                <a:gd name="T7" fmla="*/ 0 h 519"/>
                <a:gd name="T8" fmla="*/ 0 w 89"/>
                <a:gd name="T9" fmla="*/ 0 h 519"/>
                <a:gd name="T10" fmla="*/ 0 w 89"/>
                <a:gd name="T11" fmla="*/ 0 h 5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" h="519">
                  <a:moveTo>
                    <a:pt x="0" y="15"/>
                  </a:moveTo>
                  <a:lnTo>
                    <a:pt x="0" y="519"/>
                  </a:lnTo>
                  <a:lnTo>
                    <a:pt x="89" y="519"/>
                  </a:lnTo>
                  <a:lnTo>
                    <a:pt x="8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9" name="Freeform 37"/>
            <p:cNvSpPr>
              <a:spLocks/>
            </p:cNvSpPr>
            <p:nvPr/>
          </p:nvSpPr>
          <p:spPr bwMode="auto">
            <a:xfrm>
              <a:off x="1439" y="3039"/>
              <a:ext cx="966" cy="40"/>
            </a:xfrm>
            <a:custGeom>
              <a:avLst/>
              <a:gdLst>
                <a:gd name="T0" fmla="*/ 0 w 1933"/>
                <a:gd name="T1" fmla="*/ 0 h 82"/>
                <a:gd name="T2" fmla="*/ 30 w 1933"/>
                <a:gd name="T3" fmla="*/ 0 h 82"/>
                <a:gd name="T4" fmla="*/ 30 w 1933"/>
                <a:gd name="T5" fmla="*/ 1 h 82"/>
                <a:gd name="T6" fmla="*/ 0 w 1933"/>
                <a:gd name="T7" fmla="*/ 1 h 82"/>
                <a:gd name="T8" fmla="*/ 0 w 1933"/>
                <a:gd name="T9" fmla="*/ 0 h 82"/>
                <a:gd name="T10" fmla="*/ 0 w 1933"/>
                <a:gd name="T11" fmla="*/ 0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33" h="82">
                  <a:moveTo>
                    <a:pt x="8" y="0"/>
                  </a:moveTo>
                  <a:lnTo>
                    <a:pt x="1933" y="0"/>
                  </a:lnTo>
                  <a:lnTo>
                    <a:pt x="1933" y="82"/>
                  </a:lnTo>
                  <a:lnTo>
                    <a:pt x="0" y="8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0" name="Freeform 38"/>
            <p:cNvSpPr>
              <a:spLocks/>
            </p:cNvSpPr>
            <p:nvPr/>
          </p:nvSpPr>
          <p:spPr bwMode="auto">
            <a:xfrm>
              <a:off x="1678" y="2948"/>
              <a:ext cx="38" cy="327"/>
            </a:xfrm>
            <a:custGeom>
              <a:avLst/>
              <a:gdLst>
                <a:gd name="T0" fmla="*/ 0 w 76"/>
                <a:gd name="T1" fmla="*/ 0 h 653"/>
                <a:gd name="T2" fmla="*/ 0 w 76"/>
                <a:gd name="T3" fmla="*/ 11 h 653"/>
                <a:gd name="T4" fmla="*/ 2 w 76"/>
                <a:gd name="T5" fmla="*/ 11 h 653"/>
                <a:gd name="T6" fmla="*/ 2 w 76"/>
                <a:gd name="T7" fmla="*/ 0 h 653"/>
                <a:gd name="T8" fmla="*/ 0 w 76"/>
                <a:gd name="T9" fmla="*/ 0 h 653"/>
                <a:gd name="T10" fmla="*/ 0 w 76"/>
                <a:gd name="T11" fmla="*/ 0 h 6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" h="653">
                  <a:moveTo>
                    <a:pt x="0" y="0"/>
                  </a:moveTo>
                  <a:lnTo>
                    <a:pt x="0" y="653"/>
                  </a:lnTo>
                  <a:lnTo>
                    <a:pt x="76" y="653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1" name="Freeform 39"/>
            <p:cNvSpPr>
              <a:spLocks/>
            </p:cNvSpPr>
            <p:nvPr/>
          </p:nvSpPr>
          <p:spPr bwMode="auto">
            <a:xfrm>
              <a:off x="1915" y="2960"/>
              <a:ext cx="37" cy="233"/>
            </a:xfrm>
            <a:custGeom>
              <a:avLst/>
              <a:gdLst>
                <a:gd name="T0" fmla="*/ 0 w 74"/>
                <a:gd name="T1" fmla="*/ 0 h 466"/>
                <a:gd name="T2" fmla="*/ 0 w 74"/>
                <a:gd name="T3" fmla="*/ 8 h 466"/>
                <a:gd name="T4" fmla="*/ 2 w 74"/>
                <a:gd name="T5" fmla="*/ 8 h 466"/>
                <a:gd name="T6" fmla="*/ 2 w 74"/>
                <a:gd name="T7" fmla="*/ 0 h 466"/>
                <a:gd name="T8" fmla="*/ 0 w 74"/>
                <a:gd name="T9" fmla="*/ 0 h 466"/>
                <a:gd name="T10" fmla="*/ 0 w 74"/>
                <a:gd name="T11" fmla="*/ 0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466">
                  <a:moveTo>
                    <a:pt x="0" y="0"/>
                  </a:moveTo>
                  <a:lnTo>
                    <a:pt x="0" y="466"/>
                  </a:lnTo>
                  <a:lnTo>
                    <a:pt x="74" y="466"/>
                  </a:lnTo>
                  <a:lnTo>
                    <a:pt x="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2" name="Freeform 40"/>
            <p:cNvSpPr>
              <a:spLocks/>
            </p:cNvSpPr>
            <p:nvPr/>
          </p:nvSpPr>
          <p:spPr bwMode="auto">
            <a:xfrm>
              <a:off x="2125" y="2960"/>
              <a:ext cx="41" cy="244"/>
            </a:xfrm>
            <a:custGeom>
              <a:avLst/>
              <a:gdLst>
                <a:gd name="T0" fmla="*/ 0 w 82"/>
                <a:gd name="T1" fmla="*/ 0 h 489"/>
                <a:gd name="T2" fmla="*/ 0 w 82"/>
                <a:gd name="T3" fmla="*/ 7 h 489"/>
                <a:gd name="T4" fmla="*/ 2 w 82"/>
                <a:gd name="T5" fmla="*/ 7 h 489"/>
                <a:gd name="T6" fmla="*/ 2 w 82"/>
                <a:gd name="T7" fmla="*/ 0 h 489"/>
                <a:gd name="T8" fmla="*/ 0 w 82"/>
                <a:gd name="T9" fmla="*/ 0 h 489"/>
                <a:gd name="T10" fmla="*/ 0 w 82"/>
                <a:gd name="T11" fmla="*/ 0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489">
                  <a:moveTo>
                    <a:pt x="0" y="0"/>
                  </a:moveTo>
                  <a:lnTo>
                    <a:pt x="0" y="489"/>
                  </a:lnTo>
                  <a:lnTo>
                    <a:pt x="82" y="489"/>
                  </a:lnTo>
                  <a:lnTo>
                    <a:pt x="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1" name="Group 218"/>
          <p:cNvGrpSpPr>
            <a:grpSpLocks/>
          </p:cNvGrpSpPr>
          <p:nvPr/>
        </p:nvGrpSpPr>
        <p:grpSpPr bwMode="auto">
          <a:xfrm flipH="1">
            <a:off x="6477000" y="5029200"/>
            <a:ext cx="1219200" cy="1139825"/>
            <a:chOff x="3888" y="2884"/>
            <a:chExt cx="1151" cy="1098"/>
          </a:xfrm>
        </p:grpSpPr>
        <p:sp>
          <p:nvSpPr>
            <p:cNvPr id="34822" name="Freeform 42"/>
            <p:cNvSpPr>
              <a:spLocks/>
            </p:cNvSpPr>
            <p:nvPr/>
          </p:nvSpPr>
          <p:spPr bwMode="auto">
            <a:xfrm>
              <a:off x="4176" y="2898"/>
              <a:ext cx="588" cy="109"/>
            </a:xfrm>
            <a:custGeom>
              <a:avLst/>
              <a:gdLst>
                <a:gd name="T0" fmla="*/ 19 w 1176"/>
                <a:gd name="T1" fmla="*/ 3 h 219"/>
                <a:gd name="T2" fmla="*/ 0 w 1176"/>
                <a:gd name="T3" fmla="*/ 3 h 219"/>
                <a:gd name="T4" fmla="*/ 1 w 1176"/>
                <a:gd name="T5" fmla="*/ 3 h 219"/>
                <a:gd name="T6" fmla="*/ 1 w 1176"/>
                <a:gd name="T7" fmla="*/ 3 h 219"/>
                <a:gd name="T8" fmla="*/ 1 w 1176"/>
                <a:gd name="T9" fmla="*/ 2 h 219"/>
                <a:gd name="T10" fmla="*/ 1 w 1176"/>
                <a:gd name="T11" fmla="*/ 2 h 219"/>
                <a:gd name="T12" fmla="*/ 1 w 1176"/>
                <a:gd name="T13" fmla="*/ 2 h 219"/>
                <a:gd name="T14" fmla="*/ 2 w 1176"/>
                <a:gd name="T15" fmla="*/ 2 h 219"/>
                <a:gd name="T16" fmla="*/ 2 w 1176"/>
                <a:gd name="T17" fmla="*/ 2 h 219"/>
                <a:gd name="T18" fmla="*/ 2 w 1176"/>
                <a:gd name="T19" fmla="*/ 2 h 219"/>
                <a:gd name="T20" fmla="*/ 2 w 1176"/>
                <a:gd name="T21" fmla="*/ 2 h 219"/>
                <a:gd name="T22" fmla="*/ 2 w 1176"/>
                <a:gd name="T23" fmla="*/ 1 h 219"/>
                <a:gd name="T24" fmla="*/ 3 w 1176"/>
                <a:gd name="T25" fmla="*/ 1 h 219"/>
                <a:gd name="T26" fmla="*/ 3 w 1176"/>
                <a:gd name="T27" fmla="*/ 1 h 219"/>
                <a:gd name="T28" fmla="*/ 3 w 1176"/>
                <a:gd name="T29" fmla="*/ 1 h 219"/>
                <a:gd name="T30" fmla="*/ 3 w 1176"/>
                <a:gd name="T31" fmla="*/ 1 h 219"/>
                <a:gd name="T32" fmla="*/ 4 w 1176"/>
                <a:gd name="T33" fmla="*/ 1 h 219"/>
                <a:gd name="T34" fmla="*/ 4 w 1176"/>
                <a:gd name="T35" fmla="*/ 1 h 219"/>
                <a:gd name="T36" fmla="*/ 4 w 1176"/>
                <a:gd name="T37" fmla="*/ 1 h 219"/>
                <a:gd name="T38" fmla="*/ 5 w 1176"/>
                <a:gd name="T39" fmla="*/ 0 h 219"/>
                <a:gd name="T40" fmla="*/ 6 w 1176"/>
                <a:gd name="T41" fmla="*/ 0 h 219"/>
                <a:gd name="T42" fmla="*/ 6 w 1176"/>
                <a:gd name="T43" fmla="*/ 0 h 219"/>
                <a:gd name="T44" fmla="*/ 6 w 1176"/>
                <a:gd name="T45" fmla="*/ 0 h 219"/>
                <a:gd name="T46" fmla="*/ 7 w 1176"/>
                <a:gd name="T47" fmla="*/ 0 h 219"/>
                <a:gd name="T48" fmla="*/ 7 w 1176"/>
                <a:gd name="T49" fmla="*/ 0 h 219"/>
                <a:gd name="T50" fmla="*/ 8 w 1176"/>
                <a:gd name="T51" fmla="*/ 0 h 219"/>
                <a:gd name="T52" fmla="*/ 8 w 1176"/>
                <a:gd name="T53" fmla="*/ 0 h 219"/>
                <a:gd name="T54" fmla="*/ 8 w 1176"/>
                <a:gd name="T55" fmla="*/ 0 h 219"/>
                <a:gd name="T56" fmla="*/ 9 w 1176"/>
                <a:gd name="T57" fmla="*/ 0 h 219"/>
                <a:gd name="T58" fmla="*/ 9 w 1176"/>
                <a:gd name="T59" fmla="*/ 0 h 219"/>
                <a:gd name="T60" fmla="*/ 9 w 1176"/>
                <a:gd name="T61" fmla="*/ 0 h 219"/>
                <a:gd name="T62" fmla="*/ 10 w 1176"/>
                <a:gd name="T63" fmla="*/ 0 h 219"/>
                <a:gd name="T64" fmla="*/ 10 w 1176"/>
                <a:gd name="T65" fmla="*/ 0 h 219"/>
                <a:gd name="T66" fmla="*/ 10 w 1176"/>
                <a:gd name="T67" fmla="*/ 0 h 219"/>
                <a:gd name="T68" fmla="*/ 10 w 1176"/>
                <a:gd name="T69" fmla="*/ 0 h 219"/>
                <a:gd name="T70" fmla="*/ 11 w 1176"/>
                <a:gd name="T71" fmla="*/ 0 h 219"/>
                <a:gd name="T72" fmla="*/ 11 w 1176"/>
                <a:gd name="T73" fmla="*/ 0 h 219"/>
                <a:gd name="T74" fmla="*/ 12 w 1176"/>
                <a:gd name="T75" fmla="*/ 0 h 219"/>
                <a:gd name="T76" fmla="*/ 12 w 1176"/>
                <a:gd name="T77" fmla="*/ 0 h 219"/>
                <a:gd name="T78" fmla="*/ 13 w 1176"/>
                <a:gd name="T79" fmla="*/ 0 h 219"/>
                <a:gd name="T80" fmla="*/ 13 w 1176"/>
                <a:gd name="T81" fmla="*/ 0 h 219"/>
                <a:gd name="T82" fmla="*/ 14 w 1176"/>
                <a:gd name="T83" fmla="*/ 0 h 219"/>
                <a:gd name="T84" fmla="*/ 14 w 1176"/>
                <a:gd name="T85" fmla="*/ 0 h 219"/>
                <a:gd name="T86" fmla="*/ 15 w 1176"/>
                <a:gd name="T87" fmla="*/ 1 h 219"/>
                <a:gd name="T88" fmla="*/ 15 w 1176"/>
                <a:gd name="T89" fmla="*/ 1 h 219"/>
                <a:gd name="T90" fmla="*/ 16 w 1176"/>
                <a:gd name="T91" fmla="*/ 1 h 219"/>
                <a:gd name="T92" fmla="*/ 17 w 1176"/>
                <a:gd name="T93" fmla="*/ 1 h 219"/>
                <a:gd name="T94" fmla="*/ 17 w 1176"/>
                <a:gd name="T95" fmla="*/ 2 h 219"/>
                <a:gd name="T96" fmla="*/ 17 w 1176"/>
                <a:gd name="T97" fmla="*/ 2 h 219"/>
                <a:gd name="T98" fmla="*/ 18 w 1176"/>
                <a:gd name="T99" fmla="*/ 2 h 219"/>
                <a:gd name="T100" fmla="*/ 18 w 1176"/>
                <a:gd name="T101" fmla="*/ 2 h 219"/>
                <a:gd name="T102" fmla="*/ 18 w 1176"/>
                <a:gd name="T103" fmla="*/ 2 h 219"/>
                <a:gd name="T104" fmla="*/ 18 w 1176"/>
                <a:gd name="T105" fmla="*/ 2 h 219"/>
                <a:gd name="T106" fmla="*/ 18 w 1176"/>
                <a:gd name="T107" fmla="*/ 2 h 219"/>
                <a:gd name="T108" fmla="*/ 18 w 1176"/>
                <a:gd name="T109" fmla="*/ 3 h 219"/>
                <a:gd name="T110" fmla="*/ 19 w 1176"/>
                <a:gd name="T111" fmla="*/ 3 h 219"/>
                <a:gd name="T112" fmla="*/ 19 w 1176"/>
                <a:gd name="T113" fmla="*/ 3 h 219"/>
                <a:gd name="T114" fmla="*/ 19 w 1176"/>
                <a:gd name="T115" fmla="*/ 3 h 2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76" h="219">
                  <a:moveTo>
                    <a:pt x="1176" y="219"/>
                  </a:moveTo>
                  <a:lnTo>
                    <a:pt x="0" y="214"/>
                  </a:lnTo>
                  <a:lnTo>
                    <a:pt x="11" y="205"/>
                  </a:lnTo>
                  <a:lnTo>
                    <a:pt x="24" y="196"/>
                  </a:lnTo>
                  <a:lnTo>
                    <a:pt x="37" y="186"/>
                  </a:lnTo>
                  <a:lnTo>
                    <a:pt x="49" y="177"/>
                  </a:lnTo>
                  <a:lnTo>
                    <a:pt x="62" y="168"/>
                  </a:lnTo>
                  <a:lnTo>
                    <a:pt x="75" y="159"/>
                  </a:lnTo>
                  <a:lnTo>
                    <a:pt x="87" y="151"/>
                  </a:lnTo>
                  <a:lnTo>
                    <a:pt x="101" y="141"/>
                  </a:lnTo>
                  <a:lnTo>
                    <a:pt x="114" y="133"/>
                  </a:lnTo>
                  <a:lnTo>
                    <a:pt x="128" y="125"/>
                  </a:lnTo>
                  <a:lnTo>
                    <a:pt x="141" y="117"/>
                  </a:lnTo>
                  <a:lnTo>
                    <a:pt x="155" y="110"/>
                  </a:lnTo>
                  <a:lnTo>
                    <a:pt x="169" y="103"/>
                  </a:lnTo>
                  <a:lnTo>
                    <a:pt x="184" y="95"/>
                  </a:lnTo>
                  <a:lnTo>
                    <a:pt x="198" y="90"/>
                  </a:lnTo>
                  <a:lnTo>
                    <a:pt x="213" y="83"/>
                  </a:lnTo>
                  <a:lnTo>
                    <a:pt x="251" y="67"/>
                  </a:lnTo>
                  <a:lnTo>
                    <a:pt x="288" y="55"/>
                  </a:lnTo>
                  <a:lnTo>
                    <a:pt x="321" y="45"/>
                  </a:lnTo>
                  <a:lnTo>
                    <a:pt x="353" y="38"/>
                  </a:lnTo>
                  <a:lnTo>
                    <a:pt x="384" y="33"/>
                  </a:lnTo>
                  <a:lnTo>
                    <a:pt x="412" y="30"/>
                  </a:lnTo>
                  <a:lnTo>
                    <a:pt x="440" y="29"/>
                  </a:lnTo>
                  <a:lnTo>
                    <a:pt x="465" y="27"/>
                  </a:lnTo>
                  <a:lnTo>
                    <a:pt x="488" y="27"/>
                  </a:lnTo>
                  <a:lnTo>
                    <a:pt x="510" y="27"/>
                  </a:lnTo>
                  <a:lnTo>
                    <a:pt x="531" y="26"/>
                  </a:lnTo>
                  <a:lnTo>
                    <a:pt x="550" y="26"/>
                  </a:lnTo>
                  <a:lnTo>
                    <a:pt x="567" y="24"/>
                  </a:lnTo>
                  <a:lnTo>
                    <a:pt x="584" y="20"/>
                  </a:lnTo>
                  <a:lnTo>
                    <a:pt x="600" y="16"/>
                  </a:lnTo>
                  <a:lnTo>
                    <a:pt x="614" y="9"/>
                  </a:lnTo>
                  <a:lnTo>
                    <a:pt x="630" y="2"/>
                  </a:lnTo>
                  <a:lnTo>
                    <a:pt x="652" y="0"/>
                  </a:lnTo>
                  <a:lnTo>
                    <a:pt x="677" y="1"/>
                  </a:lnTo>
                  <a:lnTo>
                    <a:pt x="707" y="5"/>
                  </a:lnTo>
                  <a:lnTo>
                    <a:pt x="739" y="12"/>
                  </a:lnTo>
                  <a:lnTo>
                    <a:pt x="774" y="22"/>
                  </a:lnTo>
                  <a:lnTo>
                    <a:pt x="810" y="33"/>
                  </a:lnTo>
                  <a:lnTo>
                    <a:pt x="848" y="47"/>
                  </a:lnTo>
                  <a:lnTo>
                    <a:pt x="886" y="61"/>
                  </a:lnTo>
                  <a:lnTo>
                    <a:pt x="923" y="77"/>
                  </a:lnTo>
                  <a:lnTo>
                    <a:pt x="960" y="93"/>
                  </a:lnTo>
                  <a:lnTo>
                    <a:pt x="996" y="108"/>
                  </a:lnTo>
                  <a:lnTo>
                    <a:pt x="1029" y="124"/>
                  </a:lnTo>
                  <a:lnTo>
                    <a:pt x="1059" y="139"/>
                  </a:lnTo>
                  <a:lnTo>
                    <a:pt x="1086" y="154"/>
                  </a:lnTo>
                  <a:lnTo>
                    <a:pt x="1108" y="167"/>
                  </a:lnTo>
                  <a:lnTo>
                    <a:pt x="1116" y="173"/>
                  </a:lnTo>
                  <a:lnTo>
                    <a:pt x="1125" y="178"/>
                  </a:lnTo>
                  <a:lnTo>
                    <a:pt x="1133" y="184"/>
                  </a:lnTo>
                  <a:lnTo>
                    <a:pt x="1142" y="191"/>
                  </a:lnTo>
                  <a:lnTo>
                    <a:pt x="1150" y="197"/>
                  </a:lnTo>
                  <a:lnTo>
                    <a:pt x="1159" y="204"/>
                  </a:lnTo>
                  <a:lnTo>
                    <a:pt x="1167" y="212"/>
                  </a:lnTo>
                  <a:lnTo>
                    <a:pt x="1176" y="219"/>
                  </a:lnTo>
                  <a:close/>
                </a:path>
              </a:pathLst>
            </a:custGeom>
            <a:solidFill>
              <a:srgbClr val="CE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Freeform 43"/>
            <p:cNvSpPr>
              <a:spLocks/>
            </p:cNvSpPr>
            <p:nvPr/>
          </p:nvSpPr>
          <p:spPr bwMode="auto">
            <a:xfrm>
              <a:off x="4117" y="3005"/>
              <a:ext cx="699" cy="57"/>
            </a:xfrm>
            <a:custGeom>
              <a:avLst/>
              <a:gdLst>
                <a:gd name="T0" fmla="*/ 2 w 1397"/>
                <a:gd name="T1" fmla="*/ 0 h 114"/>
                <a:gd name="T2" fmla="*/ 21 w 1397"/>
                <a:gd name="T3" fmla="*/ 1 h 114"/>
                <a:gd name="T4" fmla="*/ 21 w 1397"/>
                <a:gd name="T5" fmla="*/ 1 h 114"/>
                <a:gd name="T6" fmla="*/ 21 w 1397"/>
                <a:gd name="T7" fmla="*/ 1 h 114"/>
                <a:gd name="T8" fmla="*/ 21 w 1397"/>
                <a:gd name="T9" fmla="*/ 1 h 114"/>
                <a:gd name="T10" fmla="*/ 22 w 1397"/>
                <a:gd name="T11" fmla="*/ 1 h 114"/>
                <a:gd name="T12" fmla="*/ 22 w 1397"/>
                <a:gd name="T13" fmla="*/ 2 h 114"/>
                <a:gd name="T14" fmla="*/ 22 w 1397"/>
                <a:gd name="T15" fmla="*/ 2 h 114"/>
                <a:gd name="T16" fmla="*/ 22 w 1397"/>
                <a:gd name="T17" fmla="*/ 2 h 114"/>
                <a:gd name="T18" fmla="*/ 22 w 1397"/>
                <a:gd name="T19" fmla="*/ 2 h 114"/>
                <a:gd name="T20" fmla="*/ 0 w 1397"/>
                <a:gd name="T21" fmla="*/ 2 h 114"/>
                <a:gd name="T22" fmla="*/ 1 w 1397"/>
                <a:gd name="T23" fmla="*/ 2 h 114"/>
                <a:gd name="T24" fmla="*/ 1 w 1397"/>
                <a:gd name="T25" fmla="*/ 2 h 114"/>
                <a:gd name="T26" fmla="*/ 1 w 1397"/>
                <a:gd name="T27" fmla="*/ 2 h 114"/>
                <a:gd name="T28" fmla="*/ 1 w 1397"/>
                <a:gd name="T29" fmla="*/ 1 h 114"/>
                <a:gd name="T30" fmla="*/ 2 w 1397"/>
                <a:gd name="T31" fmla="*/ 1 h 114"/>
                <a:gd name="T32" fmla="*/ 2 w 1397"/>
                <a:gd name="T33" fmla="*/ 1 h 114"/>
                <a:gd name="T34" fmla="*/ 2 w 1397"/>
                <a:gd name="T35" fmla="*/ 1 h 114"/>
                <a:gd name="T36" fmla="*/ 2 w 1397"/>
                <a:gd name="T37" fmla="*/ 0 h 1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97" h="114">
                  <a:moveTo>
                    <a:pt x="118" y="0"/>
                  </a:moveTo>
                  <a:lnTo>
                    <a:pt x="1294" y="5"/>
                  </a:lnTo>
                  <a:lnTo>
                    <a:pt x="1307" y="16"/>
                  </a:lnTo>
                  <a:lnTo>
                    <a:pt x="1320" y="29"/>
                  </a:lnTo>
                  <a:lnTo>
                    <a:pt x="1334" y="43"/>
                  </a:lnTo>
                  <a:lnTo>
                    <a:pt x="1346" y="55"/>
                  </a:lnTo>
                  <a:lnTo>
                    <a:pt x="1359" y="70"/>
                  </a:lnTo>
                  <a:lnTo>
                    <a:pt x="1372" y="84"/>
                  </a:lnTo>
                  <a:lnTo>
                    <a:pt x="1384" y="99"/>
                  </a:lnTo>
                  <a:lnTo>
                    <a:pt x="1397" y="114"/>
                  </a:lnTo>
                  <a:lnTo>
                    <a:pt x="0" y="106"/>
                  </a:lnTo>
                  <a:lnTo>
                    <a:pt x="13" y="92"/>
                  </a:lnTo>
                  <a:lnTo>
                    <a:pt x="27" y="80"/>
                  </a:lnTo>
                  <a:lnTo>
                    <a:pt x="42" y="66"/>
                  </a:lnTo>
                  <a:lnTo>
                    <a:pt x="56" y="52"/>
                  </a:lnTo>
                  <a:lnTo>
                    <a:pt x="71" y="39"/>
                  </a:lnTo>
                  <a:lnTo>
                    <a:pt x="87" y="25"/>
                  </a:lnTo>
                  <a:lnTo>
                    <a:pt x="102" y="1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CE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Freeform 44"/>
            <p:cNvSpPr>
              <a:spLocks/>
            </p:cNvSpPr>
            <p:nvPr/>
          </p:nvSpPr>
          <p:spPr bwMode="auto">
            <a:xfrm>
              <a:off x="4068" y="3058"/>
              <a:ext cx="791" cy="58"/>
            </a:xfrm>
            <a:custGeom>
              <a:avLst/>
              <a:gdLst>
                <a:gd name="T0" fmla="*/ 1 w 1583"/>
                <a:gd name="T1" fmla="*/ 0 h 116"/>
                <a:gd name="T2" fmla="*/ 23 w 1583"/>
                <a:gd name="T3" fmla="*/ 1 h 116"/>
                <a:gd name="T4" fmla="*/ 23 w 1583"/>
                <a:gd name="T5" fmla="*/ 1 h 116"/>
                <a:gd name="T6" fmla="*/ 23 w 1583"/>
                <a:gd name="T7" fmla="*/ 1 h 116"/>
                <a:gd name="T8" fmla="*/ 23 w 1583"/>
                <a:gd name="T9" fmla="*/ 1 h 116"/>
                <a:gd name="T10" fmla="*/ 24 w 1583"/>
                <a:gd name="T11" fmla="*/ 1 h 116"/>
                <a:gd name="T12" fmla="*/ 24 w 1583"/>
                <a:gd name="T13" fmla="*/ 2 h 116"/>
                <a:gd name="T14" fmla="*/ 24 w 1583"/>
                <a:gd name="T15" fmla="*/ 2 h 116"/>
                <a:gd name="T16" fmla="*/ 24 w 1583"/>
                <a:gd name="T17" fmla="*/ 2 h 116"/>
                <a:gd name="T18" fmla="*/ 24 w 1583"/>
                <a:gd name="T19" fmla="*/ 2 h 116"/>
                <a:gd name="T20" fmla="*/ 0 w 1583"/>
                <a:gd name="T21" fmla="*/ 2 h 116"/>
                <a:gd name="T22" fmla="*/ 0 w 1583"/>
                <a:gd name="T23" fmla="*/ 2 h 116"/>
                <a:gd name="T24" fmla="*/ 0 w 1583"/>
                <a:gd name="T25" fmla="*/ 2 h 116"/>
                <a:gd name="T26" fmla="*/ 0 w 1583"/>
                <a:gd name="T27" fmla="*/ 2 h 116"/>
                <a:gd name="T28" fmla="*/ 0 w 1583"/>
                <a:gd name="T29" fmla="*/ 1 h 116"/>
                <a:gd name="T30" fmla="*/ 0 w 1583"/>
                <a:gd name="T31" fmla="*/ 1 h 116"/>
                <a:gd name="T32" fmla="*/ 1 w 1583"/>
                <a:gd name="T33" fmla="*/ 1 h 116"/>
                <a:gd name="T34" fmla="*/ 1 w 1583"/>
                <a:gd name="T35" fmla="*/ 1 h 116"/>
                <a:gd name="T36" fmla="*/ 1 w 1583"/>
                <a:gd name="T37" fmla="*/ 0 h 1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83" h="116">
                  <a:moveTo>
                    <a:pt x="99" y="0"/>
                  </a:moveTo>
                  <a:lnTo>
                    <a:pt x="1496" y="8"/>
                  </a:lnTo>
                  <a:lnTo>
                    <a:pt x="1508" y="21"/>
                  </a:lnTo>
                  <a:lnTo>
                    <a:pt x="1519" y="35"/>
                  </a:lnTo>
                  <a:lnTo>
                    <a:pt x="1530" y="48"/>
                  </a:lnTo>
                  <a:lnTo>
                    <a:pt x="1541" y="62"/>
                  </a:lnTo>
                  <a:lnTo>
                    <a:pt x="1551" y="76"/>
                  </a:lnTo>
                  <a:lnTo>
                    <a:pt x="1562" y="89"/>
                  </a:lnTo>
                  <a:lnTo>
                    <a:pt x="1572" y="103"/>
                  </a:lnTo>
                  <a:lnTo>
                    <a:pt x="1583" y="116"/>
                  </a:lnTo>
                  <a:lnTo>
                    <a:pt x="0" y="108"/>
                  </a:lnTo>
                  <a:lnTo>
                    <a:pt x="12" y="96"/>
                  </a:lnTo>
                  <a:lnTo>
                    <a:pt x="23" y="82"/>
                  </a:lnTo>
                  <a:lnTo>
                    <a:pt x="35" y="69"/>
                  </a:lnTo>
                  <a:lnTo>
                    <a:pt x="46" y="55"/>
                  </a:lnTo>
                  <a:lnTo>
                    <a:pt x="59" y="41"/>
                  </a:lnTo>
                  <a:lnTo>
                    <a:pt x="72" y="28"/>
                  </a:lnTo>
                  <a:lnTo>
                    <a:pt x="85" y="1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Freeform 45"/>
            <p:cNvSpPr>
              <a:spLocks/>
            </p:cNvSpPr>
            <p:nvPr/>
          </p:nvSpPr>
          <p:spPr bwMode="auto">
            <a:xfrm>
              <a:off x="4027" y="3112"/>
              <a:ext cx="871" cy="58"/>
            </a:xfrm>
            <a:custGeom>
              <a:avLst/>
              <a:gdLst>
                <a:gd name="T0" fmla="*/ 2 w 1741"/>
                <a:gd name="T1" fmla="*/ 0 h 117"/>
                <a:gd name="T2" fmla="*/ 26 w 1741"/>
                <a:gd name="T3" fmla="*/ 0 h 117"/>
                <a:gd name="T4" fmla="*/ 27 w 1741"/>
                <a:gd name="T5" fmla="*/ 0 h 117"/>
                <a:gd name="T6" fmla="*/ 27 w 1741"/>
                <a:gd name="T7" fmla="*/ 0 h 117"/>
                <a:gd name="T8" fmla="*/ 27 w 1741"/>
                <a:gd name="T9" fmla="*/ 0 h 117"/>
                <a:gd name="T10" fmla="*/ 27 w 1741"/>
                <a:gd name="T11" fmla="*/ 0 h 117"/>
                <a:gd name="T12" fmla="*/ 27 w 1741"/>
                <a:gd name="T13" fmla="*/ 0 h 117"/>
                <a:gd name="T14" fmla="*/ 27 w 1741"/>
                <a:gd name="T15" fmla="*/ 0 h 117"/>
                <a:gd name="T16" fmla="*/ 27 w 1741"/>
                <a:gd name="T17" fmla="*/ 0 h 117"/>
                <a:gd name="T18" fmla="*/ 27 w 1741"/>
                <a:gd name="T19" fmla="*/ 1 h 117"/>
                <a:gd name="T20" fmla="*/ 27 w 1741"/>
                <a:gd name="T21" fmla="*/ 1 h 117"/>
                <a:gd name="T22" fmla="*/ 27 w 1741"/>
                <a:gd name="T23" fmla="*/ 1 h 117"/>
                <a:gd name="T24" fmla="*/ 28 w 1741"/>
                <a:gd name="T25" fmla="*/ 1 h 117"/>
                <a:gd name="T26" fmla="*/ 28 w 1741"/>
                <a:gd name="T27" fmla="*/ 1 h 117"/>
                <a:gd name="T28" fmla="*/ 0 w 1741"/>
                <a:gd name="T29" fmla="*/ 1 h 117"/>
                <a:gd name="T30" fmla="*/ 1 w 1741"/>
                <a:gd name="T31" fmla="*/ 1 h 117"/>
                <a:gd name="T32" fmla="*/ 1 w 1741"/>
                <a:gd name="T33" fmla="*/ 1 h 117"/>
                <a:gd name="T34" fmla="*/ 1 w 1741"/>
                <a:gd name="T35" fmla="*/ 1 h 117"/>
                <a:gd name="T36" fmla="*/ 1 w 1741"/>
                <a:gd name="T37" fmla="*/ 1 h 117"/>
                <a:gd name="T38" fmla="*/ 1 w 1741"/>
                <a:gd name="T39" fmla="*/ 1 h 117"/>
                <a:gd name="T40" fmla="*/ 1 w 1741"/>
                <a:gd name="T41" fmla="*/ 0 h 117"/>
                <a:gd name="T42" fmla="*/ 1 w 1741"/>
                <a:gd name="T43" fmla="*/ 0 h 117"/>
                <a:gd name="T44" fmla="*/ 1 w 1741"/>
                <a:gd name="T45" fmla="*/ 0 h 117"/>
                <a:gd name="T46" fmla="*/ 1 w 1741"/>
                <a:gd name="T47" fmla="*/ 0 h 117"/>
                <a:gd name="T48" fmla="*/ 1 w 1741"/>
                <a:gd name="T49" fmla="*/ 0 h 117"/>
                <a:gd name="T50" fmla="*/ 1 w 1741"/>
                <a:gd name="T51" fmla="*/ 0 h 117"/>
                <a:gd name="T52" fmla="*/ 1 w 1741"/>
                <a:gd name="T53" fmla="*/ 0 h 117"/>
                <a:gd name="T54" fmla="*/ 2 w 1741"/>
                <a:gd name="T55" fmla="*/ 0 h 117"/>
                <a:gd name="T56" fmla="*/ 2 w 1741"/>
                <a:gd name="T57" fmla="*/ 0 h 117"/>
                <a:gd name="T58" fmla="*/ 2 w 1741"/>
                <a:gd name="T59" fmla="*/ 0 h 117"/>
                <a:gd name="T60" fmla="*/ 2 w 1741"/>
                <a:gd name="T61" fmla="*/ 0 h 11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741" h="117">
                  <a:moveTo>
                    <a:pt x="80" y="0"/>
                  </a:moveTo>
                  <a:lnTo>
                    <a:pt x="1663" y="8"/>
                  </a:lnTo>
                  <a:lnTo>
                    <a:pt x="1666" y="13"/>
                  </a:lnTo>
                  <a:lnTo>
                    <a:pt x="1671" y="18"/>
                  </a:lnTo>
                  <a:lnTo>
                    <a:pt x="1674" y="23"/>
                  </a:lnTo>
                  <a:lnTo>
                    <a:pt x="1677" y="29"/>
                  </a:lnTo>
                  <a:lnTo>
                    <a:pt x="1686" y="39"/>
                  </a:lnTo>
                  <a:lnTo>
                    <a:pt x="1692" y="50"/>
                  </a:lnTo>
                  <a:lnTo>
                    <a:pt x="1701" y="61"/>
                  </a:lnTo>
                  <a:lnTo>
                    <a:pt x="1709" y="72"/>
                  </a:lnTo>
                  <a:lnTo>
                    <a:pt x="1717" y="83"/>
                  </a:lnTo>
                  <a:lnTo>
                    <a:pt x="1725" y="95"/>
                  </a:lnTo>
                  <a:lnTo>
                    <a:pt x="1733" y="105"/>
                  </a:lnTo>
                  <a:lnTo>
                    <a:pt x="1741" y="117"/>
                  </a:lnTo>
                  <a:lnTo>
                    <a:pt x="0" y="110"/>
                  </a:lnTo>
                  <a:lnTo>
                    <a:pt x="5" y="102"/>
                  </a:lnTo>
                  <a:lnTo>
                    <a:pt x="10" y="92"/>
                  </a:lnTo>
                  <a:lnTo>
                    <a:pt x="16" y="84"/>
                  </a:lnTo>
                  <a:lnTo>
                    <a:pt x="22" y="76"/>
                  </a:lnTo>
                  <a:lnTo>
                    <a:pt x="26" y="68"/>
                  </a:lnTo>
                  <a:lnTo>
                    <a:pt x="32" y="60"/>
                  </a:lnTo>
                  <a:lnTo>
                    <a:pt x="37" y="53"/>
                  </a:lnTo>
                  <a:lnTo>
                    <a:pt x="42" y="46"/>
                  </a:lnTo>
                  <a:lnTo>
                    <a:pt x="47" y="41"/>
                  </a:lnTo>
                  <a:lnTo>
                    <a:pt x="51" y="35"/>
                  </a:lnTo>
                  <a:lnTo>
                    <a:pt x="56" y="29"/>
                  </a:lnTo>
                  <a:lnTo>
                    <a:pt x="62" y="23"/>
                  </a:lnTo>
                  <a:lnTo>
                    <a:pt x="66" y="18"/>
                  </a:lnTo>
                  <a:lnTo>
                    <a:pt x="71" y="12"/>
                  </a:lnTo>
                  <a:lnTo>
                    <a:pt x="76" y="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D6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Freeform 46"/>
            <p:cNvSpPr>
              <a:spLocks/>
            </p:cNvSpPr>
            <p:nvPr/>
          </p:nvSpPr>
          <p:spPr bwMode="auto">
            <a:xfrm>
              <a:off x="4003" y="3167"/>
              <a:ext cx="928" cy="57"/>
            </a:xfrm>
            <a:custGeom>
              <a:avLst/>
              <a:gdLst>
                <a:gd name="T0" fmla="*/ 1 w 1855"/>
                <a:gd name="T1" fmla="*/ 0 h 115"/>
                <a:gd name="T2" fmla="*/ 28 w 1855"/>
                <a:gd name="T3" fmla="*/ 0 h 115"/>
                <a:gd name="T4" fmla="*/ 29 w 1855"/>
                <a:gd name="T5" fmla="*/ 0 h 115"/>
                <a:gd name="T6" fmla="*/ 29 w 1855"/>
                <a:gd name="T7" fmla="*/ 0 h 115"/>
                <a:gd name="T8" fmla="*/ 29 w 1855"/>
                <a:gd name="T9" fmla="*/ 0 h 115"/>
                <a:gd name="T10" fmla="*/ 29 w 1855"/>
                <a:gd name="T11" fmla="*/ 0 h 115"/>
                <a:gd name="T12" fmla="*/ 29 w 1855"/>
                <a:gd name="T13" fmla="*/ 1 h 115"/>
                <a:gd name="T14" fmla="*/ 29 w 1855"/>
                <a:gd name="T15" fmla="*/ 1 h 115"/>
                <a:gd name="T16" fmla="*/ 29 w 1855"/>
                <a:gd name="T17" fmla="*/ 1 h 115"/>
                <a:gd name="T18" fmla="*/ 29 w 1855"/>
                <a:gd name="T19" fmla="*/ 1 h 115"/>
                <a:gd name="T20" fmla="*/ 0 w 1855"/>
                <a:gd name="T21" fmla="*/ 1 h 115"/>
                <a:gd name="T22" fmla="*/ 1 w 1855"/>
                <a:gd name="T23" fmla="*/ 1 h 115"/>
                <a:gd name="T24" fmla="*/ 1 w 1855"/>
                <a:gd name="T25" fmla="*/ 1 h 115"/>
                <a:gd name="T26" fmla="*/ 1 w 1855"/>
                <a:gd name="T27" fmla="*/ 1 h 115"/>
                <a:gd name="T28" fmla="*/ 1 w 1855"/>
                <a:gd name="T29" fmla="*/ 0 h 115"/>
                <a:gd name="T30" fmla="*/ 1 w 1855"/>
                <a:gd name="T31" fmla="*/ 0 h 115"/>
                <a:gd name="T32" fmla="*/ 1 w 1855"/>
                <a:gd name="T33" fmla="*/ 0 h 115"/>
                <a:gd name="T34" fmla="*/ 1 w 1855"/>
                <a:gd name="T35" fmla="*/ 0 h 115"/>
                <a:gd name="T36" fmla="*/ 1 w 1855"/>
                <a:gd name="T37" fmla="*/ 0 h 1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55" h="115">
                  <a:moveTo>
                    <a:pt x="49" y="0"/>
                  </a:moveTo>
                  <a:lnTo>
                    <a:pt x="1790" y="7"/>
                  </a:lnTo>
                  <a:lnTo>
                    <a:pt x="1798" y="19"/>
                  </a:lnTo>
                  <a:lnTo>
                    <a:pt x="1807" y="32"/>
                  </a:lnTo>
                  <a:lnTo>
                    <a:pt x="1815" y="46"/>
                  </a:lnTo>
                  <a:lnTo>
                    <a:pt x="1823" y="59"/>
                  </a:lnTo>
                  <a:lnTo>
                    <a:pt x="1831" y="72"/>
                  </a:lnTo>
                  <a:lnTo>
                    <a:pt x="1839" y="86"/>
                  </a:lnTo>
                  <a:lnTo>
                    <a:pt x="1847" y="100"/>
                  </a:lnTo>
                  <a:lnTo>
                    <a:pt x="1855" y="115"/>
                  </a:lnTo>
                  <a:lnTo>
                    <a:pt x="0" y="106"/>
                  </a:lnTo>
                  <a:lnTo>
                    <a:pt x="6" y="92"/>
                  </a:lnTo>
                  <a:lnTo>
                    <a:pt x="12" y="78"/>
                  </a:lnTo>
                  <a:lnTo>
                    <a:pt x="18" y="65"/>
                  </a:lnTo>
                  <a:lnTo>
                    <a:pt x="23" y="52"/>
                  </a:lnTo>
                  <a:lnTo>
                    <a:pt x="30" y="38"/>
                  </a:lnTo>
                  <a:lnTo>
                    <a:pt x="36" y="25"/>
                  </a:lnTo>
                  <a:lnTo>
                    <a:pt x="42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8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Freeform 47"/>
            <p:cNvSpPr>
              <a:spLocks/>
            </p:cNvSpPr>
            <p:nvPr/>
          </p:nvSpPr>
          <p:spPr bwMode="auto">
            <a:xfrm>
              <a:off x="3984" y="3220"/>
              <a:ext cx="967" cy="58"/>
            </a:xfrm>
            <a:custGeom>
              <a:avLst/>
              <a:gdLst>
                <a:gd name="T0" fmla="*/ 1 w 1934"/>
                <a:gd name="T1" fmla="*/ 0 h 116"/>
                <a:gd name="T2" fmla="*/ 30 w 1934"/>
                <a:gd name="T3" fmla="*/ 1 h 116"/>
                <a:gd name="T4" fmla="*/ 30 w 1934"/>
                <a:gd name="T5" fmla="*/ 1 h 116"/>
                <a:gd name="T6" fmla="*/ 30 w 1934"/>
                <a:gd name="T7" fmla="*/ 1 h 116"/>
                <a:gd name="T8" fmla="*/ 30 w 1934"/>
                <a:gd name="T9" fmla="*/ 1 h 116"/>
                <a:gd name="T10" fmla="*/ 30 w 1934"/>
                <a:gd name="T11" fmla="*/ 1 h 116"/>
                <a:gd name="T12" fmla="*/ 31 w 1934"/>
                <a:gd name="T13" fmla="*/ 2 h 116"/>
                <a:gd name="T14" fmla="*/ 31 w 1934"/>
                <a:gd name="T15" fmla="*/ 2 h 116"/>
                <a:gd name="T16" fmla="*/ 31 w 1934"/>
                <a:gd name="T17" fmla="*/ 2 h 116"/>
                <a:gd name="T18" fmla="*/ 31 w 1934"/>
                <a:gd name="T19" fmla="*/ 2 h 116"/>
                <a:gd name="T20" fmla="*/ 0 w 1934"/>
                <a:gd name="T21" fmla="*/ 2 h 116"/>
                <a:gd name="T22" fmla="*/ 1 w 1934"/>
                <a:gd name="T23" fmla="*/ 2 h 116"/>
                <a:gd name="T24" fmla="*/ 1 w 1934"/>
                <a:gd name="T25" fmla="*/ 2 h 116"/>
                <a:gd name="T26" fmla="*/ 1 w 1934"/>
                <a:gd name="T27" fmla="*/ 2 h 116"/>
                <a:gd name="T28" fmla="*/ 1 w 1934"/>
                <a:gd name="T29" fmla="*/ 1 h 116"/>
                <a:gd name="T30" fmla="*/ 1 w 1934"/>
                <a:gd name="T31" fmla="*/ 1 h 116"/>
                <a:gd name="T32" fmla="*/ 1 w 1934"/>
                <a:gd name="T33" fmla="*/ 1 h 116"/>
                <a:gd name="T34" fmla="*/ 1 w 1934"/>
                <a:gd name="T35" fmla="*/ 1 h 116"/>
                <a:gd name="T36" fmla="*/ 1 w 1934"/>
                <a:gd name="T37" fmla="*/ 0 h 1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34" h="116">
                  <a:moveTo>
                    <a:pt x="38" y="0"/>
                  </a:moveTo>
                  <a:lnTo>
                    <a:pt x="1893" y="9"/>
                  </a:lnTo>
                  <a:lnTo>
                    <a:pt x="1900" y="22"/>
                  </a:lnTo>
                  <a:lnTo>
                    <a:pt x="1906" y="34"/>
                  </a:lnTo>
                  <a:lnTo>
                    <a:pt x="1912" y="47"/>
                  </a:lnTo>
                  <a:lnTo>
                    <a:pt x="1918" y="61"/>
                  </a:lnTo>
                  <a:lnTo>
                    <a:pt x="1922" y="75"/>
                  </a:lnTo>
                  <a:lnTo>
                    <a:pt x="1927" y="88"/>
                  </a:lnTo>
                  <a:lnTo>
                    <a:pt x="1930" y="102"/>
                  </a:lnTo>
                  <a:lnTo>
                    <a:pt x="1934" y="116"/>
                  </a:lnTo>
                  <a:lnTo>
                    <a:pt x="0" y="108"/>
                  </a:lnTo>
                  <a:lnTo>
                    <a:pt x="4" y="95"/>
                  </a:lnTo>
                  <a:lnTo>
                    <a:pt x="8" y="82"/>
                  </a:lnTo>
                  <a:lnTo>
                    <a:pt x="13" y="69"/>
                  </a:lnTo>
                  <a:lnTo>
                    <a:pt x="18" y="55"/>
                  </a:lnTo>
                  <a:lnTo>
                    <a:pt x="22" y="41"/>
                  </a:lnTo>
                  <a:lnTo>
                    <a:pt x="28" y="27"/>
                  </a:lnTo>
                  <a:lnTo>
                    <a:pt x="33" y="1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B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Freeform 48"/>
            <p:cNvSpPr>
              <a:spLocks/>
            </p:cNvSpPr>
            <p:nvPr/>
          </p:nvSpPr>
          <p:spPr bwMode="auto">
            <a:xfrm>
              <a:off x="3967" y="3274"/>
              <a:ext cx="991" cy="58"/>
            </a:xfrm>
            <a:custGeom>
              <a:avLst/>
              <a:gdLst>
                <a:gd name="T0" fmla="*/ 0 w 1983"/>
                <a:gd name="T1" fmla="*/ 0 h 116"/>
                <a:gd name="T2" fmla="*/ 30 w 1983"/>
                <a:gd name="T3" fmla="*/ 1 h 116"/>
                <a:gd name="T4" fmla="*/ 30 w 1983"/>
                <a:gd name="T5" fmla="*/ 1 h 116"/>
                <a:gd name="T6" fmla="*/ 30 w 1983"/>
                <a:gd name="T7" fmla="*/ 1 h 116"/>
                <a:gd name="T8" fmla="*/ 30 w 1983"/>
                <a:gd name="T9" fmla="*/ 2 h 116"/>
                <a:gd name="T10" fmla="*/ 30 w 1983"/>
                <a:gd name="T11" fmla="*/ 2 h 116"/>
                <a:gd name="T12" fmla="*/ 30 w 1983"/>
                <a:gd name="T13" fmla="*/ 2 h 116"/>
                <a:gd name="T14" fmla="*/ 30 w 1983"/>
                <a:gd name="T15" fmla="*/ 2 h 116"/>
                <a:gd name="T16" fmla="*/ 30 w 1983"/>
                <a:gd name="T17" fmla="*/ 2 h 116"/>
                <a:gd name="T18" fmla="*/ 30 w 1983"/>
                <a:gd name="T19" fmla="*/ 2 h 116"/>
                <a:gd name="T20" fmla="*/ 0 w 1983"/>
                <a:gd name="T21" fmla="*/ 2 h 116"/>
                <a:gd name="T22" fmla="*/ 0 w 1983"/>
                <a:gd name="T23" fmla="*/ 2 h 116"/>
                <a:gd name="T24" fmla="*/ 0 w 1983"/>
                <a:gd name="T25" fmla="*/ 2 h 116"/>
                <a:gd name="T26" fmla="*/ 0 w 1983"/>
                <a:gd name="T27" fmla="*/ 2 h 116"/>
                <a:gd name="T28" fmla="*/ 0 w 1983"/>
                <a:gd name="T29" fmla="*/ 1 h 116"/>
                <a:gd name="T30" fmla="*/ 0 w 1983"/>
                <a:gd name="T31" fmla="*/ 1 h 116"/>
                <a:gd name="T32" fmla="*/ 0 w 1983"/>
                <a:gd name="T33" fmla="*/ 1 h 116"/>
                <a:gd name="T34" fmla="*/ 0 w 1983"/>
                <a:gd name="T35" fmla="*/ 1 h 116"/>
                <a:gd name="T36" fmla="*/ 0 w 1983"/>
                <a:gd name="T37" fmla="*/ 0 h 1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83" h="116">
                  <a:moveTo>
                    <a:pt x="34" y="0"/>
                  </a:moveTo>
                  <a:lnTo>
                    <a:pt x="1968" y="8"/>
                  </a:lnTo>
                  <a:lnTo>
                    <a:pt x="1974" y="32"/>
                  </a:lnTo>
                  <a:lnTo>
                    <a:pt x="1977" y="57"/>
                  </a:lnTo>
                  <a:lnTo>
                    <a:pt x="1980" y="81"/>
                  </a:lnTo>
                  <a:lnTo>
                    <a:pt x="1983" y="106"/>
                  </a:lnTo>
                  <a:lnTo>
                    <a:pt x="1983" y="108"/>
                  </a:lnTo>
                  <a:lnTo>
                    <a:pt x="1983" y="111"/>
                  </a:lnTo>
                  <a:lnTo>
                    <a:pt x="1983" y="114"/>
                  </a:lnTo>
                  <a:lnTo>
                    <a:pt x="1983" y="116"/>
                  </a:lnTo>
                  <a:lnTo>
                    <a:pt x="0" y="108"/>
                  </a:lnTo>
                  <a:lnTo>
                    <a:pt x="4" y="96"/>
                  </a:lnTo>
                  <a:lnTo>
                    <a:pt x="8" y="83"/>
                  </a:lnTo>
                  <a:lnTo>
                    <a:pt x="12" y="70"/>
                  </a:lnTo>
                  <a:lnTo>
                    <a:pt x="17" y="58"/>
                  </a:lnTo>
                  <a:lnTo>
                    <a:pt x="20" y="44"/>
                  </a:lnTo>
                  <a:lnTo>
                    <a:pt x="25" y="30"/>
                  </a:lnTo>
                  <a:lnTo>
                    <a:pt x="30" y="1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Freeform 49"/>
            <p:cNvSpPr>
              <a:spLocks/>
            </p:cNvSpPr>
            <p:nvPr/>
          </p:nvSpPr>
          <p:spPr bwMode="auto">
            <a:xfrm>
              <a:off x="3949" y="3328"/>
              <a:ext cx="1015" cy="58"/>
            </a:xfrm>
            <a:custGeom>
              <a:avLst/>
              <a:gdLst>
                <a:gd name="T0" fmla="*/ 1 w 2029"/>
                <a:gd name="T1" fmla="*/ 0 h 117"/>
                <a:gd name="T2" fmla="*/ 32 w 2029"/>
                <a:gd name="T3" fmla="*/ 0 h 117"/>
                <a:gd name="T4" fmla="*/ 32 w 2029"/>
                <a:gd name="T5" fmla="*/ 0 h 117"/>
                <a:gd name="T6" fmla="*/ 32 w 2029"/>
                <a:gd name="T7" fmla="*/ 0 h 117"/>
                <a:gd name="T8" fmla="*/ 32 w 2029"/>
                <a:gd name="T9" fmla="*/ 1 h 117"/>
                <a:gd name="T10" fmla="*/ 32 w 2029"/>
                <a:gd name="T11" fmla="*/ 1 h 117"/>
                <a:gd name="T12" fmla="*/ 0 w 2029"/>
                <a:gd name="T13" fmla="*/ 1 h 117"/>
                <a:gd name="T14" fmla="*/ 0 w 2029"/>
                <a:gd name="T15" fmla="*/ 1 h 117"/>
                <a:gd name="T16" fmla="*/ 1 w 2029"/>
                <a:gd name="T17" fmla="*/ 1 h 117"/>
                <a:gd name="T18" fmla="*/ 1 w 2029"/>
                <a:gd name="T19" fmla="*/ 1 h 117"/>
                <a:gd name="T20" fmla="*/ 1 w 2029"/>
                <a:gd name="T21" fmla="*/ 1 h 117"/>
                <a:gd name="T22" fmla="*/ 1 w 2029"/>
                <a:gd name="T23" fmla="*/ 1 h 117"/>
                <a:gd name="T24" fmla="*/ 1 w 2029"/>
                <a:gd name="T25" fmla="*/ 0 h 117"/>
                <a:gd name="T26" fmla="*/ 1 w 2029"/>
                <a:gd name="T27" fmla="*/ 0 h 117"/>
                <a:gd name="T28" fmla="*/ 1 w 2029"/>
                <a:gd name="T29" fmla="*/ 0 h 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29" h="117">
                  <a:moveTo>
                    <a:pt x="36" y="0"/>
                  </a:moveTo>
                  <a:lnTo>
                    <a:pt x="2019" y="8"/>
                  </a:lnTo>
                  <a:lnTo>
                    <a:pt x="2021" y="36"/>
                  </a:lnTo>
                  <a:lnTo>
                    <a:pt x="2023" y="63"/>
                  </a:lnTo>
                  <a:lnTo>
                    <a:pt x="2026" y="90"/>
                  </a:lnTo>
                  <a:lnTo>
                    <a:pt x="2029" y="117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2" y="101"/>
                  </a:lnTo>
                  <a:lnTo>
                    <a:pt x="4" y="96"/>
                  </a:lnTo>
                  <a:lnTo>
                    <a:pt x="7" y="93"/>
                  </a:lnTo>
                  <a:lnTo>
                    <a:pt x="13" y="75"/>
                  </a:lnTo>
                  <a:lnTo>
                    <a:pt x="20" y="53"/>
                  </a:lnTo>
                  <a:lnTo>
                    <a:pt x="28" y="2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2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Freeform 50"/>
            <p:cNvSpPr>
              <a:spLocks/>
            </p:cNvSpPr>
            <p:nvPr/>
          </p:nvSpPr>
          <p:spPr bwMode="auto">
            <a:xfrm>
              <a:off x="3946" y="3383"/>
              <a:ext cx="1024" cy="57"/>
            </a:xfrm>
            <a:custGeom>
              <a:avLst/>
              <a:gdLst>
                <a:gd name="T0" fmla="*/ 0 w 2049"/>
                <a:gd name="T1" fmla="*/ 0 h 114"/>
                <a:gd name="T2" fmla="*/ 31 w 2049"/>
                <a:gd name="T3" fmla="*/ 1 h 114"/>
                <a:gd name="T4" fmla="*/ 31 w 2049"/>
                <a:gd name="T5" fmla="*/ 1 h 114"/>
                <a:gd name="T6" fmla="*/ 31 w 2049"/>
                <a:gd name="T7" fmla="*/ 1 h 114"/>
                <a:gd name="T8" fmla="*/ 31 w 2049"/>
                <a:gd name="T9" fmla="*/ 2 h 114"/>
                <a:gd name="T10" fmla="*/ 32 w 2049"/>
                <a:gd name="T11" fmla="*/ 2 h 114"/>
                <a:gd name="T12" fmla="*/ 0 w 2049"/>
                <a:gd name="T13" fmla="*/ 2 h 114"/>
                <a:gd name="T14" fmla="*/ 0 w 2049"/>
                <a:gd name="T15" fmla="*/ 2 h 114"/>
                <a:gd name="T16" fmla="*/ 0 w 2049"/>
                <a:gd name="T17" fmla="*/ 1 h 114"/>
                <a:gd name="T18" fmla="*/ 0 w 2049"/>
                <a:gd name="T19" fmla="*/ 1 h 114"/>
                <a:gd name="T20" fmla="*/ 0 w 2049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49" h="114">
                  <a:moveTo>
                    <a:pt x="7" y="0"/>
                  </a:moveTo>
                  <a:lnTo>
                    <a:pt x="2036" y="7"/>
                  </a:lnTo>
                  <a:lnTo>
                    <a:pt x="2040" y="34"/>
                  </a:lnTo>
                  <a:lnTo>
                    <a:pt x="2043" y="62"/>
                  </a:lnTo>
                  <a:lnTo>
                    <a:pt x="2045" y="89"/>
                  </a:lnTo>
                  <a:lnTo>
                    <a:pt x="2049" y="114"/>
                  </a:lnTo>
                  <a:lnTo>
                    <a:pt x="2" y="105"/>
                  </a:lnTo>
                  <a:lnTo>
                    <a:pt x="0" y="76"/>
                  </a:lnTo>
                  <a:lnTo>
                    <a:pt x="0" y="49"/>
                  </a:lnTo>
                  <a:lnTo>
                    <a:pt x="1" y="2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Freeform 51"/>
            <p:cNvSpPr>
              <a:spLocks/>
            </p:cNvSpPr>
            <p:nvPr/>
          </p:nvSpPr>
          <p:spPr bwMode="auto">
            <a:xfrm>
              <a:off x="3947" y="3435"/>
              <a:ext cx="1030" cy="59"/>
            </a:xfrm>
            <a:custGeom>
              <a:avLst/>
              <a:gdLst>
                <a:gd name="T0" fmla="*/ 0 w 2062"/>
                <a:gd name="T1" fmla="*/ 0 h 116"/>
                <a:gd name="T2" fmla="*/ 31 w 2062"/>
                <a:gd name="T3" fmla="*/ 1 h 116"/>
                <a:gd name="T4" fmla="*/ 32 w 2062"/>
                <a:gd name="T5" fmla="*/ 1 h 116"/>
                <a:gd name="T6" fmla="*/ 32 w 2062"/>
                <a:gd name="T7" fmla="*/ 2 h 116"/>
                <a:gd name="T8" fmla="*/ 32 w 2062"/>
                <a:gd name="T9" fmla="*/ 2 h 116"/>
                <a:gd name="T10" fmla="*/ 32 w 2062"/>
                <a:gd name="T11" fmla="*/ 2 h 116"/>
                <a:gd name="T12" fmla="*/ 0 w 2062"/>
                <a:gd name="T13" fmla="*/ 2 h 116"/>
                <a:gd name="T14" fmla="*/ 0 w 2062"/>
                <a:gd name="T15" fmla="*/ 2 h 116"/>
                <a:gd name="T16" fmla="*/ 0 w 2062"/>
                <a:gd name="T17" fmla="*/ 1 h 116"/>
                <a:gd name="T18" fmla="*/ 0 w 2062"/>
                <a:gd name="T19" fmla="*/ 1 h 116"/>
                <a:gd name="T20" fmla="*/ 0 w 2062"/>
                <a:gd name="T21" fmla="*/ 0 h 1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2" h="116">
                  <a:moveTo>
                    <a:pt x="0" y="0"/>
                  </a:moveTo>
                  <a:lnTo>
                    <a:pt x="2047" y="9"/>
                  </a:lnTo>
                  <a:lnTo>
                    <a:pt x="2051" y="37"/>
                  </a:lnTo>
                  <a:lnTo>
                    <a:pt x="2055" y="64"/>
                  </a:lnTo>
                  <a:lnTo>
                    <a:pt x="2058" y="91"/>
                  </a:lnTo>
                  <a:lnTo>
                    <a:pt x="2062" y="116"/>
                  </a:lnTo>
                  <a:lnTo>
                    <a:pt x="14" y="108"/>
                  </a:lnTo>
                  <a:lnTo>
                    <a:pt x="11" y="78"/>
                  </a:lnTo>
                  <a:lnTo>
                    <a:pt x="7" y="50"/>
                  </a:lnTo>
                  <a:lnTo>
                    <a:pt x="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Freeform 52"/>
            <p:cNvSpPr>
              <a:spLocks/>
            </p:cNvSpPr>
            <p:nvPr/>
          </p:nvSpPr>
          <p:spPr bwMode="auto">
            <a:xfrm>
              <a:off x="3954" y="3489"/>
              <a:ext cx="1025" cy="59"/>
            </a:xfrm>
            <a:custGeom>
              <a:avLst/>
              <a:gdLst>
                <a:gd name="T0" fmla="*/ 0 w 2050"/>
                <a:gd name="T1" fmla="*/ 0 h 116"/>
                <a:gd name="T2" fmla="*/ 32 w 2050"/>
                <a:gd name="T3" fmla="*/ 1 h 116"/>
                <a:gd name="T4" fmla="*/ 33 w 2050"/>
                <a:gd name="T5" fmla="*/ 1 h 116"/>
                <a:gd name="T6" fmla="*/ 33 w 2050"/>
                <a:gd name="T7" fmla="*/ 2 h 116"/>
                <a:gd name="T8" fmla="*/ 33 w 2050"/>
                <a:gd name="T9" fmla="*/ 2 h 116"/>
                <a:gd name="T10" fmla="*/ 32 w 2050"/>
                <a:gd name="T11" fmla="*/ 2 h 116"/>
                <a:gd name="T12" fmla="*/ 1 w 2050"/>
                <a:gd name="T13" fmla="*/ 2 h 116"/>
                <a:gd name="T14" fmla="*/ 1 w 2050"/>
                <a:gd name="T15" fmla="*/ 2 h 116"/>
                <a:gd name="T16" fmla="*/ 1 w 2050"/>
                <a:gd name="T17" fmla="*/ 2 h 116"/>
                <a:gd name="T18" fmla="*/ 1 w 2050"/>
                <a:gd name="T19" fmla="*/ 2 h 116"/>
                <a:gd name="T20" fmla="*/ 1 w 2050"/>
                <a:gd name="T21" fmla="*/ 2 h 116"/>
                <a:gd name="T22" fmla="*/ 1 w 2050"/>
                <a:gd name="T23" fmla="*/ 2 h 116"/>
                <a:gd name="T24" fmla="*/ 1 w 2050"/>
                <a:gd name="T25" fmla="*/ 1 h 116"/>
                <a:gd name="T26" fmla="*/ 1 w 2050"/>
                <a:gd name="T27" fmla="*/ 1 h 116"/>
                <a:gd name="T28" fmla="*/ 0 w 2050"/>
                <a:gd name="T29" fmla="*/ 0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50" h="116">
                  <a:moveTo>
                    <a:pt x="0" y="0"/>
                  </a:moveTo>
                  <a:lnTo>
                    <a:pt x="2048" y="8"/>
                  </a:lnTo>
                  <a:lnTo>
                    <a:pt x="2049" y="39"/>
                  </a:lnTo>
                  <a:lnTo>
                    <a:pt x="2050" y="68"/>
                  </a:lnTo>
                  <a:lnTo>
                    <a:pt x="2050" y="93"/>
                  </a:lnTo>
                  <a:lnTo>
                    <a:pt x="2048" y="116"/>
                  </a:lnTo>
                  <a:lnTo>
                    <a:pt x="1" y="108"/>
                  </a:lnTo>
                  <a:lnTo>
                    <a:pt x="3" y="78"/>
                  </a:lnTo>
                  <a:lnTo>
                    <a:pt x="3" y="51"/>
                  </a:lnTo>
                  <a:lnTo>
                    <a:pt x="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Freeform 53"/>
            <p:cNvSpPr>
              <a:spLocks/>
            </p:cNvSpPr>
            <p:nvPr/>
          </p:nvSpPr>
          <p:spPr bwMode="auto">
            <a:xfrm>
              <a:off x="3954" y="3544"/>
              <a:ext cx="1023" cy="58"/>
            </a:xfrm>
            <a:custGeom>
              <a:avLst/>
              <a:gdLst>
                <a:gd name="T0" fmla="*/ 0 w 2047"/>
                <a:gd name="T1" fmla="*/ 0 h 117"/>
                <a:gd name="T2" fmla="*/ 31 w 2047"/>
                <a:gd name="T3" fmla="*/ 0 h 117"/>
                <a:gd name="T4" fmla="*/ 31 w 2047"/>
                <a:gd name="T5" fmla="*/ 0 h 117"/>
                <a:gd name="T6" fmla="*/ 31 w 2047"/>
                <a:gd name="T7" fmla="*/ 0 h 117"/>
                <a:gd name="T8" fmla="*/ 31 w 2047"/>
                <a:gd name="T9" fmla="*/ 0 h 117"/>
                <a:gd name="T10" fmla="*/ 31 w 2047"/>
                <a:gd name="T11" fmla="*/ 0 h 117"/>
                <a:gd name="T12" fmla="*/ 31 w 2047"/>
                <a:gd name="T13" fmla="*/ 0 h 117"/>
                <a:gd name="T14" fmla="*/ 31 w 2047"/>
                <a:gd name="T15" fmla="*/ 1 h 117"/>
                <a:gd name="T16" fmla="*/ 31 w 2047"/>
                <a:gd name="T17" fmla="*/ 1 h 117"/>
                <a:gd name="T18" fmla="*/ 31 w 2047"/>
                <a:gd name="T19" fmla="*/ 1 h 117"/>
                <a:gd name="T20" fmla="*/ 0 w 2047"/>
                <a:gd name="T21" fmla="*/ 1 h 117"/>
                <a:gd name="T22" fmla="*/ 0 w 2047"/>
                <a:gd name="T23" fmla="*/ 1 h 117"/>
                <a:gd name="T24" fmla="*/ 0 w 2047"/>
                <a:gd name="T25" fmla="*/ 0 h 117"/>
                <a:gd name="T26" fmla="*/ 0 w 2047"/>
                <a:gd name="T27" fmla="*/ 0 h 117"/>
                <a:gd name="T28" fmla="*/ 0 w 2047"/>
                <a:gd name="T29" fmla="*/ 0 h 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47" h="117">
                  <a:moveTo>
                    <a:pt x="0" y="0"/>
                  </a:moveTo>
                  <a:lnTo>
                    <a:pt x="2047" y="8"/>
                  </a:lnTo>
                  <a:lnTo>
                    <a:pt x="2047" y="13"/>
                  </a:lnTo>
                  <a:lnTo>
                    <a:pt x="2046" y="18"/>
                  </a:lnTo>
                  <a:lnTo>
                    <a:pt x="2044" y="22"/>
                  </a:lnTo>
                  <a:lnTo>
                    <a:pt x="2044" y="26"/>
                  </a:lnTo>
                  <a:lnTo>
                    <a:pt x="2041" y="43"/>
                  </a:lnTo>
                  <a:lnTo>
                    <a:pt x="2034" y="65"/>
                  </a:lnTo>
                  <a:lnTo>
                    <a:pt x="2025" y="89"/>
                  </a:lnTo>
                  <a:lnTo>
                    <a:pt x="2014" y="117"/>
                  </a:lnTo>
                  <a:lnTo>
                    <a:pt x="18" y="110"/>
                  </a:lnTo>
                  <a:lnTo>
                    <a:pt x="11" y="81"/>
                  </a:lnTo>
                  <a:lnTo>
                    <a:pt x="5" y="53"/>
                  </a:lnTo>
                  <a:lnTo>
                    <a:pt x="2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Freeform 54"/>
            <p:cNvSpPr>
              <a:spLocks/>
            </p:cNvSpPr>
            <p:nvPr/>
          </p:nvSpPr>
          <p:spPr bwMode="auto">
            <a:xfrm>
              <a:off x="3963" y="3598"/>
              <a:ext cx="998" cy="59"/>
            </a:xfrm>
            <a:custGeom>
              <a:avLst/>
              <a:gdLst>
                <a:gd name="T0" fmla="*/ 0 w 1996"/>
                <a:gd name="T1" fmla="*/ 0 h 116"/>
                <a:gd name="T2" fmla="*/ 32 w 1996"/>
                <a:gd name="T3" fmla="*/ 1 h 116"/>
                <a:gd name="T4" fmla="*/ 32 w 1996"/>
                <a:gd name="T5" fmla="*/ 1 h 116"/>
                <a:gd name="T6" fmla="*/ 32 w 1996"/>
                <a:gd name="T7" fmla="*/ 1 h 116"/>
                <a:gd name="T8" fmla="*/ 31 w 1996"/>
                <a:gd name="T9" fmla="*/ 1 h 116"/>
                <a:gd name="T10" fmla="*/ 31 w 1996"/>
                <a:gd name="T11" fmla="*/ 1 h 116"/>
                <a:gd name="T12" fmla="*/ 31 w 1996"/>
                <a:gd name="T13" fmla="*/ 2 h 116"/>
                <a:gd name="T14" fmla="*/ 31 w 1996"/>
                <a:gd name="T15" fmla="*/ 2 h 116"/>
                <a:gd name="T16" fmla="*/ 31 w 1996"/>
                <a:gd name="T17" fmla="*/ 2 h 116"/>
                <a:gd name="T18" fmla="*/ 31 w 1996"/>
                <a:gd name="T19" fmla="*/ 2 h 116"/>
                <a:gd name="T20" fmla="*/ 1 w 1996"/>
                <a:gd name="T21" fmla="*/ 2 h 116"/>
                <a:gd name="T22" fmla="*/ 1 w 1996"/>
                <a:gd name="T23" fmla="*/ 2 h 116"/>
                <a:gd name="T24" fmla="*/ 1 w 1996"/>
                <a:gd name="T25" fmla="*/ 2 h 116"/>
                <a:gd name="T26" fmla="*/ 1 w 1996"/>
                <a:gd name="T27" fmla="*/ 2 h 116"/>
                <a:gd name="T28" fmla="*/ 1 w 1996"/>
                <a:gd name="T29" fmla="*/ 1 h 116"/>
                <a:gd name="T30" fmla="*/ 1 w 1996"/>
                <a:gd name="T31" fmla="*/ 1 h 116"/>
                <a:gd name="T32" fmla="*/ 1 w 1996"/>
                <a:gd name="T33" fmla="*/ 1 h 116"/>
                <a:gd name="T34" fmla="*/ 1 w 1996"/>
                <a:gd name="T35" fmla="*/ 1 h 116"/>
                <a:gd name="T36" fmla="*/ 0 w 1996"/>
                <a:gd name="T37" fmla="*/ 0 h 1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96" h="116">
                  <a:moveTo>
                    <a:pt x="0" y="0"/>
                  </a:moveTo>
                  <a:lnTo>
                    <a:pt x="1996" y="7"/>
                  </a:lnTo>
                  <a:lnTo>
                    <a:pt x="1992" y="19"/>
                  </a:lnTo>
                  <a:lnTo>
                    <a:pt x="1986" y="32"/>
                  </a:lnTo>
                  <a:lnTo>
                    <a:pt x="1982" y="46"/>
                  </a:lnTo>
                  <a:lnTo>
                    <a:pt x="1976" y="60"/>
                  </a:lnTo>
                  <a:lnTo>
                    <a:pt x="1970" y="73"/>
                  </a:lnTo>
                  <a:lnTo>
                    <a:pt x="1964" y="87"/>
                  </a:lnTo>
                  <a:lnTo>
                    <a:pt x="1958" y="102"/>
                  </a:lnTo>
                  <a:lnTo>
                    <a:pt x="1953" y="116"/>
                  </a:lnTo>
                  <a:lnTo>
                    <a:pt x="42" y="108"/>
                  </a:lnTo>
                  <a:lnTo>
                    <a:pt x="35" y="94"/>
                  </a:lnTo>
                  <a:lnTo>
                    <a:pt x="30" y="80"/>
                  </a:lnTo>
                  <a:lnTo>
                    <a:pt x="24" y="68"/>
                  </a:lnTo>
                  <a:lnTo>
                    <a:pt x="18" y="54"/>
                  </a:lnTo>
                  <a:lnTo>
                    <a:pt x="14" y="40"/>
                  </a:lnTo>
                  <a:lnTo>
                    <a:pt x="8" y="26"/>
                  </a:lnTo>
                  <a:lnTo>
                    <a:pt x="4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Freeform 55"/>
            <p:cNvSpPr>
              <a:spLocks/>
            </p:cNvSpPr>
            <p:nvPr/>
          </p:nvSpPr>
          <p:spPr bwMode="auto">
            <a:xfrm>
              <a:off x="3984" y="3652"/>
              <a:ext cx="955" cy="59"/>
            </a:xfrm>
            <a:custGeom>
              <a:avLst/>
              <a:gdLst>
                <a:gd name="T0" fmla="*/ 0 w 1911"/>
                <a:gd name="T1" fmla="*/ 0 h 116"/>
                <a:gd name="T2" fmla="*/ 29 w 1911"/>
                <a:gd name="T3" fmla="*/ 1 h 116"/>
                <a:gd name="T4" fmla="*/ 29 w 1911"/>
                <a:gd name="T5" fmla="*/ 1 h 116"/>
                <a:gd name="T6" fmla="*/ 29 w 1911"/>
                <a:gd name="T7" fmla="*/ 1 h 116"/>
                <a:gd name="T8" fmla="*/ 29 w 1911"/>
                <a:gd name="T9" fmla="*/ 1 h 116"/>
                <a:gd name="T10" fmla="*/ 29 w 1911"/>
                <a:gd name="T11" fmla="*/ 1 h 116"/>
                <a:gd name="T12" fmla="*/ 29 w 1911"/>
                <a:gd name="T13" fmla="*/ 2 h 116"/>
                <a:gd name="T14" fmla="*/ 29 w 1911"/>
                <a:gd name="T15" fmla="*/ 2 h 116"/>
                <a:gd name="T16" fmla="*/ 29 w 1911"/>
                <a:gd name="T17" fmla="*/ 2 h 116"/>
                <a:gd name="T18" fmla="*/ 29 w 1911"/>
                <a:gd name="T19" fmla="*/ 2 h 116"/>
                <a:gd name="T20" fmla="*/ 0 w 1911"/>
                <a:gd name="T21" fmla="*/ 2 h 116"/>
                <a:gd name="T22" fmla="*/ 0 w 1911"/>
                <a:gd name="T23" fmla="*/ 2 h 116"/>
                <a:gd name="T24" fmla="*/ 0 w 1911"/>
                <a:gd name="T25" fmla="*/ 2 h 116"/>
                <a:gd name="T26" fmla="*/ 0 w 1911"/>
                <a:gd name="T27" fmla="*/ 2 h 116"/>
                <a:gd name="T28" fmla="*/ 0 w 1911"/>
                <a:gd name="T29" fmla="*/ 1 h 116"/>
                <a:gd name="T30" fmla="*/ 0 w 1911"/>
                <a:gd name="T31" fmla="*/ 1 h 116"/>
                <a:gd name="T32" fmla="*/ 0 w 1911"/>
                <a:gd name="T33" fmla="*/ 1 h 116"/>
                <a:gd name="T34" fmla="*/ 0 w 1911"/>
                <a:gd name="T35" fmla="*/ 1 h 116"/>
                <a:gd name="T36" fmla="*/ 0 w 1911"/>
                <a:gd name="T37" fmla="*/ 0 h 1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11" h="116">
                  <a:moveTo>
                    <a:pt x="0" y="0"/>
                  </a:moveTo>
                  <a:lnTo>
                    <a:pt x="1911" y="8"/>
                  </a:lnTo>
                  <a:lnTo>
                    <a:pt x="1905" y="22"/>
                  </a:lnTo>
                  <a:lnTo>
                    <a:pt x="1899" y="36"/>
                  </a:lnTo>
                  <a:lnTo>
                    <a:pt x="1893" y="50"/>
                  </a:lnTo>
                  <a:lnTo>
                    <a:pt x="1887" y="62"/>
                  </a:lnTo>
                  <a:lnTo>
                    <a:pt x="1881" y="76"/>
                  </a:lnTo>
                  <a:lnTo>
                    <a:pt x="1875" y="90"/>
                  </a:lnTo>
                  <a:lnTo>
                    <a:pt x="1868" y="103"/>
                  </a:lnTo>
                  <a:lnTo>
                    <a:pt x="1862" y="116"/>
                  </a:lnTo>
                  <a:lnTo>
                    <a:pt x="56" y="108"/>
                  </a:lnTo>
                  <a:lnTo>
                    <a:pt x="49" y="96"/>
                  </a:lnTo>
                  <a:lnTo>
                    <a:pt x="42" y="82"/>
                  </a:lnTo>
                  <a:lnTo>
                    <a:pt x="35" y="69"/>
                  </a:lnTo>
                  <a:lnTo>
                    <a:pt x="28" y="55"/>
                  </a:lnTo>
                  <a:lnTo>
                    <a:pt x="21" y="41"/>
                  </a:lnTo>
                  <a:lnTo>
                    <a:pt x="14" y="28"/>
                  </a:lnTo>
                  <a:lnTo>
                    <a:pt x="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Freeform 56"/>
            <p:cNvSpPr>
              <a:spLocks/>
            </p:cNvSpPr>
            <p:nvPr/>
          </p:nvSpPr>
          <p:spPr bwMode="auto">
            <a:xfrm>
              <a:off x="4012" y="3707"/>
              <a:ext cx="903" cy="57"/>
            </a:xfrm>
            <a:custGeom>
              <a:avLst/>
              <a:gdLst>
                <a:gd name="T0" fmla="*/ 0 w 1806"/>
                <a:gd name="T1" fmla="*/ 0 h 114"/>
                <a:gd name="T2" fmla="*/ 29 w 1806"/>
                <a:gd name="T3" fmla="*/ 1 h 114"/>
                <a:gd name="T4" fmla="*/ 29 w 1806"/>
                <a:gd name="T5" fmla="*/ 1 h 114"/>
                <a:gd name="T6" fmla="*/ 29 w 1806"/>
                <a:gd name="T7" fmla="*/ 1 h 114"/>
                <a:gd name="T8" fmla="*/ 28 w 1806"/>
                <a:gd name="T9" fmla="*/ 1 h 114"/>
                <a:gd name="T10" fmla="*/ 28 w 1806"/>
                <a:gd name="T11" fmla="*/ 2 h 114"/>
                <a:gd name="T12" fmla="*/ 28 w 1806"/>
                <a:gd name="T13" fmla="*/ 2 h 114"/>
                <a:gd name="T14" fmla="*/ 28 w 1806"/>
                <a:gd name="T15" fmla="*/ 2 h 114"/>
                <a:gd name="T16" fmla="*/ 28 w 1806"/>
                <a:gd name="T17" fmla="*/ 2 h 114"/>
                <a:gd name="T18" fmla="*/ 28 w 1806"/>
                <a:gd name="T19" fmla="*/ 2 h 114"/>
                <a:gd name="T20" fmla="*/ 2 w 1806"/>
                <a:gd name="T21" fmla="*/ 2 h 114"/>
                <a:gd name="T22" fmla="*/ 1 w 1806"/>
                <a:gd name="T23" fmla="*/ 2 h 114"/>
                <a:gd name="T24" fmla="*/ 1 w 1806"/>
                <a:gd name="T25" fmla="*/ 2 h 114"/>
                <a:gd name="T26" fmla="*/ 1 w 1806"/>
                <a:gd name="T27" fmla="*/ 2 h 114"/>
                <a:gd name="T28" fmla="*/ 1 w 1806"/>
                <a:gd name="T29" fmla="*/ 1 h 114"/>
                <a:gd name="T30" fmla="*/ 1 w 1806"/>
                <a:gd name="T31" fmla="*/ 1 h 114"/>
                <a:gd name="T32" fmla="*/ 1 w 1806"/>
                <a:gd name="T33" fmla="*/ 1 h 114"/>
                <a:gd name="T34" fmla="*/ 1 w 1806"/>
                <a:gd name="T35" fmla="*/ 1 h 114"/>
                <a:gd name="T36" fmla="*/ 0 w 1806"/>
                <a:gd name="T37" fmla="*/ 0 h 1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6" h="114">
                  <a:moveTo>
                    <a:pt x="0" y="0"/>
                  </a:moveTo>
                  <a:lnTo>
                    <a:pt x="1806" y="8"/>
                  </a:lnTo>
                  <a:lnTo>
                    <a:pt x="1799" y="23"/>
                  </a:lnTo>
                  <a:lnTo>
                    <a:pt x="1793" y="38"/>
                  </a:lnTo>
                  <a:lnTo>
                    <a:pt x="1786" y="52"/>
                  </a:lnTo>
                  <a:lnTo>
                    <a:pt x="1779" y="66"/>
                  </a:lnTo>
                  <a:lnTo>
                    <a:pt x="1772" y="80"/>
                  </a:lnTo>
                  <a:lnTo>
                    <a:pt x="1766" y="91"/>
                  </a:lnTo>
                  <a:lnTo>
                    <a:pt x="1760" y="104"/>
                  </a:lnTo>
                  <a:lnTo>
                    <a:pt x="1755" y="114"/>
                  </a:lnTo>
                  <a:lnTo>
                    <a:pt x="68" y="107"/>
                  </a:lnTo>
                  <a:lnTo>
                    <a:pt x="62" y="98"/>
                  </a:lnTo>
                  <a:lnTo>
                    <a:pt x="55" y="88"/>
                  </a:lnTo>
                  <a:lnTo>
                    <a:pt x="47" y="75"/>
                  </a:lnTo>
                  <a:lnTo>
                    <a:pt x="39" y="63"/>
                  </a:lnTo>
                  <a:lnTo>
                    <a:pt x="30" y="49"/>
                  </a:lnTo>
                  <a:lnTo>
                    <a:pt x="20" y="34"/>
                  </a:lnTo>
                  <a:lnTo>
                    <a:pt x="1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Freeform 57"/>
            <p:cNvSpPr>
              <a:spLocks/>
            </p:cNvSpPr>
            <p:nvPr/>
          </p:nvSpPr>
          <p:spPr bwMode="auto">
            <a:xfrm>
              <a:off x="4046" y="3760"/>
              <a:ext cx="843" cy="58"/>
            </a:xfrm>
            <a:custGeom>
              <a:avLst/>
              <a:gdLst>
                <a:gd name="T0" fmla="*/ 0 w 1687"/>
                <a:gd name="T1" fmla="*/ 0 h 116"/>
                <a:gd name="T2" fmla="*/ 26 w 1687"/>
                <a:gd name="T3" fmla="*/ 1 h 116"/>
                <a:gd name="T4" fmla="*/ 26 w 1687"/>
                <a:gd name="T5" fmla="*/ 1 h 116"/>
                <a:gd name="T6" fmla="*/ 26 w 1687"/>
                <a:gd name="T7" fmla="*/ 1 h 116"/>
                <a:gd name="T8" fmla="*/ 26 w 1687"/>
                <a:gd name="T9" fmla="*/ 1 h 116"/>
                <a:gd name="T10" fmla="*/ 25 w 1687"/>
                <a:gd name="T11" fmla="*/ 1 h 116"/>
                <a:gd name="T12" fmla="*/ 25 w 1687"/>
                <a:gd name="T13" fmla="*/ 1 h 116"/>
                <a:gd name="T14" fmla="*/ 25 w 1687"/>
                <a:gd name="T15" fmla="*/ 1 h 116"/>
                <a:gd name="T16" fmla="*/ 25 w 1687"/>
                <a:gd name="T17" fmla="*/ 2 h 116"/>
                <a:gd name="T18" fmla="*/ 25 w 1687"/>
                <a:gd name="T19" fmla="*/ 2 h 116"/>
                <a:gd name="T20" fmla="*/ 25 w 1687"/>
                <a:gd name="T21" fmla="*/ 2 h 116"/>
                <a:gd name="T22" fmla="*/ 25 w 1687"/>
                <a:gd name="T23" fmla="*/ 2 h 116"/>
                <a:gd name="T24" fmla="*/ 24 w 1687"/>
                <a:gd name="T25" fmla="*/ 2 h 116"/>
                <a:gd name="T26" fmla="*/ 24 w 1687"/>
                <a:gd name="T27" fmla="*/ 2 h 116"/>
                <a:gd name="T28" fmla="*/ 24 w 1687"/>
                <a:gd name="T29" fmla="*/ 2 h 116"/>
                <a:gd name="T30" fmla="*/ 24 w 1687"/>
                <a:gd name="T31" fmla="*/ 2 h 116"/>
                <a:gd name="T32" fmla="*/ 23 w 1687"/>
                <a:gd name="T33" fmla="*/ 2 h 116"/>
                <a:gd name="T34" fmla="*/ 23 w 1687"/>
                <a:gd name="T35" fmla="*/ 2 h 116"/>
                <a:gd name="T36" fmla="*/ 23 w 1687"/>
                <a:gd name="T37" fmla="*/ 2 h 116"/>
                <a:gd name="T38" fmla="*/ 22 w 1687"/>
                <a:gd name="T39" fmla="*/ 2 h 116"/>
                <a:gd name="T40" fmla="*/ 22 w 1687"/>
                <a:gd name="T41" fmla="*/ 2 h 116"/>
                <a:gd name="T42" fmla="*/ 22 w 1687"/>
                <a:gd name="T43" fmla="*/ 2 h 116"/>
                <a:gd name="T44" fmla="*/ 9 w 1687"/>
                <a:gd name="T45" fmla="*/ 2 h 116"/>
                <a:gd name="T46" fmla="*/ 9 w 1687"/>
                <a:gd name="T47" fmla="*/ 2 h 116"/>
                <a:gd name="T48" fmla="*/ 8 w 1687"/>
                <a:gd name="T49" fmla="*/ 2 h 116"/>
                <a:gd name="T50" fmla="*/ 7 w 1687"/>
                <a:gd name="T51" fmla="*/ 2 h 116"/>
                <a:gd name="T52" fmla="*/ 6 w 1687"/>
                <a:gd name="T53" fmla="*/ 2 h 116"/>
                <a:gd name="T54" fmla="*/ 5 w 1687"/>
                <a:gd name="T55" fmla="*/ 2 h 116"/>
                <a:gd name="T56" fmla="*/ 5 w 1687"/>
                <a:gd name="T57" fmla="*/ 2 h 116"/>
                <a:gd name="T58" fmla="*/ 4 w 1687"/>
                <a:gd name="T59" fmla="*/ 2 h 116"/>
                <a:gd name="T60" fmla="*/ 3 w 1687"/>
                <a:gd name="T61" fmla="*/ 2 h 116"/>
                <a:gd name="T62" fmla="*/ 3 w 1687"/>
                <a:gd name="T63" fmla="*/ 1 h 116"/>
                <a:gd name="T64" fmla="*/ 2 w 1687"/>
                <a:gd name="T65" fmla="*/ 1 h 116"/>
                <a:gd name="T66" fmla="*/ 1 w 1687"/>
                <a:gd name="T67" fmla="*/ 1 h 116"/>
                <a:gd name="T68" fmla="*/ 1 w 1687"/>
                <a:gd name="T69" fmla="*/ 1 h 116"/>
                <a:gd name="T70" fmla="*/ 1 w 1687"/>
                <a:gd name="T71" fmla="*/ 1 h 116"/>
                <a:gd name="T72" fmla="*/ 0 w 1687"/>
                <a:gd name="T73" fmla="*/ 1 h 116"/>
                <a:gd name="T74" fmla="*/ 0 w 1687"/>
                <a:gd name="T75" fmla="*/ 1 h 116"/>
                <a:gd name="T76" fmla="*/ 0 w 1687"/>
                <a:gd name="T77" fmla="*/ 1 h 116"/>
                <a:gd name="T78" fmla="*/ 0 w 1687"/>
                <a:gd name="T79" fmla="*/ 1 h 116"/>
                <a:gd name="T80" fmla="*/ 0 w 1687"/>
                <a:gd name="T81" fmla="*/ 1 h 116"/>
                <a:gd name="T82" fmla="*/ 0 w 1687"/>
                <a:gd name="T83" fmla="*/ 1 h 116"/>
                <a:gd name="T84" fmla="*/ 0 w 1687"/>
                <a:gd name="T85" fmla="*/ 0 h 11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87" h="116">
                  <a:moveTo>
                    <a:pt x="0" y="0"/>
                  </a:moveTo>
                  <a:lnTo>
                    <a:pt x="1687" y="7"/>
                  </a:lnTo>
                  <a:lnTo>
                    <a:pt x="1680" y="20"/>
                  </a:lnTo>
                  <a:lnTo>
                    <a:pt x="1673" y="32"/>
                  </a:lnTo>
                  <a:lnTo>
                    <a:pt x="1667" y="42"/>
                  </a:lnTo>
                  <a:lnTo>
                    <a:pt x="1661" y="50"/>
                  </a:lnTo>
                  <a:lnTo>
                    <a:pt x="1657" y="55"/>
                  </a:lnTo>
                  <a:lnTo>
                    <a:pt x="1651" y="60"/>
                  </a:lnTo>
                  <a:lnTo>
                    <a:pt x="1643" y="65"/>
                  </a:lnTo>
                  <a:lnTo>
                    <a:pt x="1634" y="70"/>
                  </a:lnTo>
                  <a:lnTo>
                    <a:pt x="1622" y="74"/>
                  </a:lnTo>
                  <a:lnTo>
                    <a:pt x="1611" y="79"/>
                  </a:lnTo>
                  <a:lnTo>
                    <a:pt x="1597" y="83"/>
                  </a:lnTo>
                  <a:lnTo>
                    <a:pt x="1582" y="88"/>
                  </a:lnTo>
                  <a:lnTo>
                    <a:pt x="1566" y="91"/>
                  </a:lnTo>
                  <a:lnTo>
                    <a:pt x="1548" y="96"/>
                  </a:lnTo>
                  <a:lnTo>
                    <a:pt x="1530" y="100"/>
                  </a:lnTo>
                  <a:lnTo>
                    <a:pt x="1512" y="103"/>
                  </a:lnTo>
                  <a:lnTo>
                    <a:pt x="1492" y="106"/>
                  </a:lnTo>
                  <a:lnTo>
                    <a:pt x="1471" y="110"/>
                  </a:lnTo>
                  <a:lnTo>
                    <a:pt x="1450" y="112"/>
                  </a:lnTo>
                  <a:lnTo>
                    <a:pt x="1429" y="116"/>
                  </a:lnTo>
                  <a:lnTo>
                    <a:pt x="636" y="111"/>
                  </a:lnTo>
                  <a:lnTo>
                    <a:pt x="586" y="106"/>
                  </a:lnTo>
                  <a:lnTo>
                    <a:pt x="534" y="101"/>
                  </a:lnTo>
                  <a:lnTo>
                    <a:pt x="482" y="96"/>
                  </a:lnTo>
                  <a:lnTo>
                    <a:pt x="430" y="90"/>
                  </a:lnTo>
                  <a:lnTo>
                    <a:pt x="380" y="85"/>
                  </a:lnTo>
                  <a:lnTo>
                    <a:pt x="330" y="79"/>
                  </a:lnTo>
                  <a:lnTo>
                    <a:pt x="283" y="74"/>
                  </a:lnTo>
                  <a:lnTo>
                    <a:pt x="238" y="68"/>
                  </a:lnTo>
                  <a:lnTo>
                    <a:pt x="195" y="63"/>
                  </a:lnTo>
                  <a:lnTo>
                    <a:pt x="156" y="57"/>
                  </a:lnTo>
                  <a:lnTo>
                    <a:pt x="120" y="51"/>
                  </a:lnTo>
                  <a:lnTo>
                    <a:pt x="89" y="45"/>
                  </a:lnTo>
                  <a:lnTo>
                    <a:pt x="64" y="41"/>
                  </a:lnTo>
                  <a:lnTo>
                    <a:pt x="42" y="35"/>
                  </a:lnTo>
                  <a:lnTo>
                    <a:pt x="27" y="30"/>
                  </a:lnTo>
                  <a:lnTo>
                    <a:pt x="18" y="26"/>
                  </a:lnTo>
                  <a:lnTo>
                    <a:pt x="17" y="25"/>
                  </a:lnTo>
                  <a:lnTo>
                    <a:pt x="13" y="20"/>
                  </a:lnTo>
                  <a:lnTo>
                    <a:pt x="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Freeform 58"/>
            <p:cNvSpPr>
              <a:spLocks/>
            </p:cNvSpPr>
            <p:nvPr/>
          </p:nvSpPr>
          <p:spPr bwMode="auto">
            <a:xfrm>
              <a:off x="4364" y="3816"/>
              <a:ext cx="396" cy="16"/>
            </a:xfrm>
            <a:custGeom>
              <a:avLst/>
              <a:gdLst>
                <a:gd name="T0" fmla="*/ 0 w 793"/>
                <a:gd name="T1" fmla="*/ 0 h 32"/>
                <a:gd name="T2" fmla="*/ 12 w 793"/>
                <a:gd name="T3" fmla="*/ 1 h 32"/>
                <a:gd name="T4" fmla="*/ 11 w 793"/>
                <a:gd name="T5" fmla="*/ 1 h 32"/>
                <a:gd name="T6" fmla="*/ 11 w 793"/>
                <a:gd name="T7" fmla="*/ 1 h 32"/>
                <a:gd name="T8" fmla="*/ 10 w 793"/>
                <a:gd name="T9" fmla="*/ 1 h 32"/>
                <a:gd name="T10" fmla="*/ 10 w 793"/>
                <a:gd name="T11" fmla="*/ 1 h 32"/>
                <a:gd name="T12" fmla="*/ 9 w 793"/>
                <a:gd name="T13" fmla="*/ 1 h 32"/>
                <a:gd name="T14" fmla="*/ 9 w 793"/>
                <a:gd name="T15" fmla="*/ 1 h 32"/>
                <a:gd name="T16" fmla="*/ 8 w 793"/>
                <a:gd name="T17" fmla="*/ 1 h 32"/>
                <a:gd name="T18" fmla="*/ 8 w 793"/>
                <a:gd name="T19" fmla="*/ 1 h 32"/>
                <a:gd name="T20" fmla="*/ 8 w 793"/>
                <a:gd name="T21" fmla="*/ 1 h 32"/>
                <a:gd name="T22" fmla="*/ 7 w 793"/>
                <a:gd name="T23" fmla="*/ 1 h 32"/>
                <a:gd name="T24" fmla="*/ 7 w 793"/>
                <a:gd name="T25" fmla="*/ 1 h 32"/>
                <a:gd name="T26" fmla="*/ 6 w 793"/>
                <a:gd name="T27" fmla="*/ 1 h 32"/>
                <a:gd name="T28" fmla="*/ 6 w 793"/>
                <a:gd name="T29" fmla="*/ 1 h 32"/>
                <a:gd name="T30" fmla="*/ 6 w 793"/>
                <a:gd name="T31" fmla="*/ 1 h 32"/>
                <a:gd name="T32" fmla="*/ 5 w 793"/>
                <a:gd name="T33" fmla="*/ 1 h 32"/>
                <a:gd name="T34" fmla="*/ 5 w 793"/>
                <a:gd name="T35" fmla="*/ 1 h 32"/>
                <a:gd name="T36" fmla="*/ 5 w 793"/>
                <a:gd name="T37" fmla="*/ 1 h 32"/>
                <a:gd name="T38" fmla="*/ 5 w 793"/>
                <a:gd name="T39" fmla="*/ 1 h 32"/>
                <a:gd name="T40" fmla="*/ 4 w 793"/>
                <a:gd name="T41" fmla="*/ 1 h 32"/>
                <a:gd name="T42" fmla="*/ 4 w 793"/>
                <a:gd name="T43" fmla="*/ 1 h 32"/>
                <a:gd name="T44" fmla="*/ 4 w 793"/>
                <a:gd name="T45" fmla="*/ 1 h 32"/>
                <a:gd name="T46" fmla="*/ 4 w 793"/>
                <a:gd name="T47" fmla="*/ 1 h 32"/>
                <a:gd name="T48" fmla="*/ 3 w 793"/>
                <a:gd name="T49" fmla="*/ 1 h 32"/>
                <a:gd name="T50" fmla="*/ 3 w 793"/>
                <a:gd name="T51" fmla="*/ 1 h 32"/>
                <a:gd name="T52" fmla="*/ 2 w 793"/>
                <a:gd name="T53" fmla="*/ 1 h 32"/>
                <a:gd name="T54" fmla="*/ 2 w 793"/>
                <a:gd name="T55" fmla="*/ 1 h 32"/>
                <a:gd name="T56" fmla="*/ 2 w 793"/>
                <a:gd name="T57" fmla="*/ 1 h 32"/>
                <a:gd name="T58" fmla="*/ 1 w 793"/>
                <a:gd name="T59" fmla="*/ 1 h 32"/>
                <a:gd name="T60" fmla="*/ 1 w 793"/>
                <a:gd name="T61" fmla="*/ 1 h 32"/>
                <a:gd name="T62" fmla="*/ 0 w 793"/>
                <a:gd name="T63" fmla="*/ 1 h 32"/>
                <a:gd name="T64" fmla="*/ 0 w 793"/>
                <a:gd name="T65" fmla="*/ 1 h 32"/>
                <a:gd name="T66" fmla="*/ 0 w 793"/>
                <a:gd name="T67" fmla="*/ 0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93" h="32">
                  <a:moveTo>
                    <a:pt x="0" y="0"/>
                  </a:moveTo>
                  <a:lnTo>
                    <a:pt x="793" y="5"/>
                  </a:lnTo>
                  <a:lnTo>
                    <a:pt x="763" y="8"/>
                  </a:lnTo>
                  <a:lnTo>
                    <a:pt x="732" y="12"/>
                  </a:lnTo>
                  <a:lnTo>
                    <a:pt x="700" y="15"/>
                  </a:lnTo>
                  <a:lnTo>
                    <a:pt x="668" y="18"/>
                  </a:lnTo>
                  <a:lnTo>
                    <a:pt x="637" y="21"/>
                  </a:lnTo>
                  <a:lnTo>
                    <a:pt x="606" y="23"/>
                  </a:lnTo>
                  <a:lnTo>
                    <a:pt x="575" y="25"/>
                  </a:lnTo>
                  <a:lnTo>
                    <a:pt x="545" y="28"/>
                  </a:lnTo>
                  <a:lnTo>
                    <a:pt x="515" y="29"/>
                  </a:lnTo>
                  <a:lnTo>
                    <a:pt x="487" y="30"/>
                  </a:lnTo>
                  <a:lnTo>
                    <a:pt x="460" y="31"/>
                  </a:lnTo>
                  <a:lnTo>
                    <a:pt x="434" y="32"/>
                  </a:lnTo>
                  <a:lnTo>
                    <a:pt x="411" y="32"/>
                  </a:lnTo>
                  <a:lnTo>
                    <a:pt x="390" y="32"/>
                  </a:lnTo>
                  <a:lnTo>
                    <a:pt x="370" y="32"/>
                  </a:lnTo>
                  <a:lnTo>
                    <a:pt x="353" y="31"/>
                  </a:lnTo>
                  <a:lnTo>
                    <a:pt x="341" y="30"/>
                  </a:lnTo>
                  <a:lnTo>
                    <a:pt x="329" y="30"/>
                  </a:lnTo>
                  <a:lnTo>
                    <a:pt x="314" y="29"/>
                  </a:lnTo>
                  <a:lnTo>
                    <a:pt x="296" y="28"/>
                  </a:lnTo>
                  <a:lnTo>
                    <a:pt x="279" y="25"/>
                  </a:lnTo>
                  <a:lnTo>
                    <a:pt x="258" y="24"/>
                  </a:lnTo>
                  <a:lnTo>
                    <a:pt x="238" y="23"/>
                  </a:lnTo>
                  <a:lnTo>
                    <a:pt x="216" y="21"/>
                  </a:lnTo>
                  <a:lnTo>
                    <a:pt x="191" y="18"/>
                  </a:lnTo>
                  <a:lnTo>
                    <a:pt x="167" y="16"/>
                  </a:lnTo>
                  <a:lnTo>
                    <a:pt x="141" y="14"/>
                  </a:lnTo>
                  <a:lnTo>
                    <a:pt x="114" y="12"/>
                  </a:lnTo>
                  <a:lnTo>
                    <a:pt x="87" y="9"/>
                  </a:lnTo>
                  <a:lnTo>
                    <a:pt x="59" y="6"/>
                  </a:lnTo>
                  <a:lnTo>
                    <a:pt x="3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Freeform 59"/>
            <p:cNvSpPr>
              <a:spLocks/>
            </p:cNvSpPr>
            <p:nvPr/>
          </p:nvSpPr>
          <p:spPr bwMode="auto">
            <a:xfrm>
              <a:off x="4076" y="3753"/>
              <a:ext cx="788" cy="22"/>
            </a:xfrm>
            <a:custGeom>
              <a:avLst/>
              <a:gdLst>
                <a:gd name="T0" fmla="*/ 25 w 1575"/>
                <a:gd name="T1" fmla="*/ 1 h 43"/>
                <a:gd name="T2" fmla="*/ 1 w 1575"/>
                <a:gd name="T3" fmla="*/ 1 h 43"/>
                <a:gd name="T4" fmla="*/ 1 w 1575"/>
                <a:gd name="T5" fmla="*/ 1 h 43"/>
                <a:gd name="T6" fmla="*/ 0 w 1575"/>
                <a:gd name="T7" fmla="*/ 1 h 43"/>
                <a:gd name="T8" fmla="*/ 0 w 1575"/>
                <a:gd name="T9" fmla="*/ 1 h 43"/>
                <a:gd name="T10" fmla="*/ 1 w 1575"/>
                <a:gd name="T11" fmla="*/ 0 h 43"/>
                <a:gd name="T12" fmla="*/ 1 w 1575"/>
                <a:gd name="T13" fmla="*/ 0 h 43"/>
                <a:gd name="T14" fmla="*/ 1 w 1575"/>
                <a:gd name="T15" fmla="*/ 1 h 43"/>
                <a:gd name="T16" fmla="*/ 2 w 1575"/>
                <a:gd name="T17" fmla="*/ 1 h 43"/>
                <a:gd name="T18" fmla="*/ 2 w 1575"/>
                <a:gd name="T19" fmla="*/ 1 h 43"/>
                <a:gd name="T20" fmla="*/ 3 w 1575"/>
                <a:gd name="T21" fmla="*/ 1 h 43"/>
                <a:gd name="T22" fmla="*/ 3 w 1575"/>
                <a:gd name="T23" fmla="*/ 1 h 43"/>
                <a:gd name="T24" fmla="*/ 4 w 1575"/>
                <a:gd name="T25" fmla="*/ 1 h 43"/>
                <a:gd name="T26" fmla="*/ 4 w 1575"/>
                <a:gd name="T27" fmla="*/ 1 h 43"/>
                <a:gd name="T28" fmla="*/ 4 w 1575"/>
                <a:gd name="T29" fmla="*/ 1 h 43"/>
                <a:gd name="T30" fmla="*/ 5 w 1575"/>
                <a:gd name="T31" fmla="*/ 1 h 43"/>
                <a:gd name="T32" fmla="*/ 5 w 1575"/>
                <a:gd name="T33" fmla="*/ 1 h 43"/>
                <a:gd name="T34" fmla="*/ 6 w 1575"/>
                <a:gd name="T35" fmla="*/ 1 h 43"/>
                <a:gd name="T36" fmla="*/ 6 w 1575"/>
                <a:gd name="T37" fmla="*/ 1 h 43"/>
                <a:gd name="T38" fmla="*/ 7 w 1575"/>
                <a:gd name="T39" fmla="*/ 1 h 43"/>
                <a:gd name="T40" fmla="*/ 7 w 1575"/>
                <a:gd name="T41" fmla="*/ 1 h 43"/>
                <a:gd name="T42" fmla="*/ 8 w 1575"/>
                <a:gd name="T43" fmla="*/ 1 h 43"/>
                <a:gd name="T44" fmla="*/ 8 w 1575"/>
                <a:gd name="T45" fmla="*/ 1 h 43"/>
                <a:gd name="T46" fmla="*/ 9 w 1575"/>
                <a:gd name="T47" fmla="*/ 1 h 43"/>
                <a:gd name="T48" fmla="*/ 10 w 1575"/>
                <a:gd name="T49" fmla="*/ 1 h 43"/>
                <a:gd name="T50" fmla="*/ 10 w 1575"/>
                <a:gd name="T51" fmla="*/ 1 h 43"/>
                <a:gd name="T52" fmla="*/ 11 w 1575"/>
                <a:gd name="T53" fmla="*/ 1 h 43"/>
                <a:gd name="T54" fmla="*/ 11 w 1575"/>
                <a:gd name="T55" fmla="*/ 1 h 43"/>
                <a:gd name="T56" fmla="*/ 12 w 1575"/>
                <a:gd name="T57" fmla="*/ 1 h 43"/>
                <a:gd name="T58" fmla="*/ 12 w 1575"/>
                <a:gd name="T59" fmla="*/ 1 h 43"/>
                <a:gd name="T60" fmla="*/ 13 w 1575"/>
                <a:gd name="T61" fmla="*/ 1 h 43"/>
                <a:gd name="T62" fmla="*/ 13 w 1575"/>
                <a:gd name="T63" fmla="*/ 1 h 43"/>
                <a:gd name="T64" fmla="*/ 14 w 1575"/>
                <a:gd name="T65" fmla="*/ 1 h 43"/>
                <a:gd name="T66" fmla="*/ 14 w 1575"/>
                <a:gd name="T67" fmla="*/ 1 h 43"/>
                <a:gd name="T68" fmla="*/ 15 w 1575"/>
                <a:gd name="T69" fmla="*/ 1 h 43"/>
                <a:gd name="T70" fmla="*/ 15 w 1575"/>
                <a:gd name="T71" fmla="*/ 1 h 43"/>
                <a:gd name="T72" fmla="*/ 16 w 1575"/>
                <a:gd name="T73" fmla="*/ 1 h 43"/>
                <a:gd name="T74" fmla="*/ 16 w 1575"/>
                <a:gd name="T75" fmla="*/ 1 h 43"/>
                <a:gd name="T76" fmla="*/ 17 w 1575"/>
                <a:gd name="T77" fmla="*/ 1 h 43"/>
                <a:gd name="T78" fmla="*/ 17 w 1575"/>
                <a:gd name="T79" fmla="*/ 1 h 43"/>
                <a:gd name="T80" fmla="*/ 18 w 1575"/>
                <a:gd name="T81" fmla="*/ 1 h 43"/>
                <a:gd name="T82" fmla="*/ 18 w 1575"/>
                <a:gd name="T83" fmla="*/ 1 h 43"/>
                <a:gd name="T84" fmla="*/ 19 w 1575"/>
                <a:gd name="T85" fmla="*/ 1 h 43"/>
                <a:gd name="T86" fmla="*/ 19 w 1575"/>
                <a:gd name="T87" fmla="*/ 1 h 43"/>
                <a:gd name="T88" fmla="*/ 19 w 1575"/>
                <a:gd name="T89" fmla="*/ 1 h 43"/>
                <a:gd name="T90" fmla="*/ 20 w 1575"/>
                <a:gd name="T91" fmla="*/ 1 h 43"/>
                <a:gd name="T92" fmla="*/ 20 w 1575"/>
                <a:gd name="T93" fmla="*/ 1 h 43"/>
                <a:gd name="T94" fmla="*/ 20 w 1575"/>
                <a:gd name="T95" fmla="*/ 1 h 43"/>
                <a:gd name="T96" fmla="*/ 21 w 1575"/>
                <a:gd name="T97" fmla="*/ 1 h 43"/>
                <a:gd name="T98" fmla="*/ 21 w 1575"/>
                <a:gd name="T99" fmla="*/ 1 h 43"/>
                <a:gd name="T100" fmla="*/ 21 w 1575"/>
                <a:gd name="T101" fmla="*/ 1 h 43"/>
                <a:gd name="T102" fmla="*/ 22 w 1575"/>
                <a:gd name="T103" fmla="*/ 1 h 43"/>
                <a:gd name="T104" fmla="*/ 22 w 1575"/>
                <a:gd name="T105" fmla="*/ 1 h 43"/>
                <a:gd name="T106" fmla="*/ 22 w 1575"/>
                <a:gd name="T107" fmla="*/ 1 h 43"/>
                <a:gd name="T108" fmla="*/ 23 w 1575"/>
                <a:gd name="T109" fmla="*/ 1 h 43"/>
                <a:gd name="T110" fmla="*/ 24 w 1575"/>
                <a:gd name="T111" fmla="*/ 1 h 43"/>
                <a:gd name="T112" fmla="*/ 24 w 1575"/>
                <a:gd name="T113" fmla="*/ 1 h 43"/>
                <a:gd name="T114" fmla="*/ 24 w 1575"/>
                <a:gd name="T115" fmla="*/ 1 h 43"/>
                <a:gd name="T116" fmla="*/ 25 w 1575"/>
                <a:gd name="T117" fmla="*/ 1 h 43"/>
                <a:gd name="T118" fmla="*/ 25 w 1575"/>
                <a:gd name="T119" fmla="*/ 1 h 43"/>
                <a:gd name="T120" fmla="*/ 25 w 1575"/>
                <a:gd name="T121" fmla="*/ 1 h 43"/>
                <a:gd name="T122" fmla="*/ 25 w 1575"/>
                <a:gd name="T123" fmla="*/ 1 h 4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75" h="43">
                  <a:moveTo>
                    <a:pt x="1575" y="43"/>
                  </a:moveTo>
                  <a:lnTo>
                    <a:pt x="5" y="43"/>
                  </a:lnTo>
                  <a:lnTo>
                    <a:pt x="2" y="31"/>
                  </a:lnTo>
                  <a:lnTo>
                    <a:pt x="0" y="19"/>
                  </a:lnTo>
                  <a:lnTo>
                    <a:pt x="0" y="9"/>
                  </a:lnTo>
                  <a:lnTo>
                    <a:pt x="2" y="0"/>
                  </a:lnTo>
                  <a:lnTo>
                    <a:pt x="28" y="0"/>
                  </a:lnTo>
                  <a:lnTo>
                    <a:pt x="55" y="1"/>
                  </a:lnTo>
                  <a:lnTo>
                    <a:pt x="82" y="3"/>
                  </a:lnTo>
                  <a:lnTo>
                    <a:pt x="110" y="5"/>
                  </a:lnTo>
                  <a:lnTo>
                    <a:pt x="139" y="9"/>
                  </a:lnTo>
                  <a:lnTo>
                    <a:pt x="168" y="11"/>
                  </a:lnTo>
                  <a:lnTo>
                    <a:pt x="196" y="15"/>
                  </a:lnTo>
                  <a:lnTo>
                    <a:pt x="226" y="18"/>
                  </a:lnTo>
                  <a:lnTo>
                    <a:pt x="256" y="21"/>
                  </a:lnTo>
                  <a:lnTo>
                    <a:pt x="287" y="25"/>
                  </a:lnTo>
                  <a:lnTo>
                    <a:pt x="319" y="27"/>
                  </a:lnTo>
                  <a:lnTo>
                    <a:pt x="350" y="30"/>
                  </a:lnTo>
                  <a:lnTo>
                    <a:pt x="381" y="31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77" y="31"/>
                  </a:lnTo>
                  <a:lnTo>
                    <a:pt x="511" y="28"/>
                  </a:lnTo>
                  <a:lnTo>
                    <a:pt x="544" y="27"/>
                  </a:lnTo>
                  <a:lnTo>
                    <a:pt x="579" y="26"/>
                  </a:lnTo>
                  <a:lnTo>
                    <a:pt x="612" y="25"/>
                  </a:lnTo>
                  <a:lnTo>
                    <a:pt x="647" y="25"/>
                  </a:lnTo>
                  <a:lnTo>
                    <a:pt x="682" y="24"/>
                  </a:lnTo>
                  <a:lnTo>
                    <a:pt x="717" y="24"/>
                  </a:lnTo>
                  <a:lnTo>
                    <a:pt x="752" y="23"/>
                  </a:lnTo>
                  <a:lnTo>
                    <a:pt x="786" y="23"/>
                  </a:lnTo>
                  <a:lnTo>
                    <a:pt x="821" y="23"/>
                  </a:lnTo>
                  <a:lnTo>
                    <a:pt x="855" y="21"/>
                  </a:lnTo>
                  <a:lnTo>
                    <a:pt x="889" y="21"/>
                  </a:lnTo>
                  <a:lnTo>
                    <a:pt x="923" y="20"/>
                  </a:lnTo>
                  <a:lnTo>
                    <a:pt x="956" y="20"/>
                  </a:lnTo>
                  <a:lnTo>
                    <a:pt x="989" y="19"/>
                  </a:lnTo>
                  <a:lnTo>
                    <a:pt x="1021" y="18"/>
                  </a:lnTo>
                  <a:lnTo>
                    <a:pt x="1052" y="17"/>
                  </a:lnTo>
                  <a:lnTo>
                    <a:pt x="1081" y="17"/>
                  </a:lnTo>
                  <a:lnTo>
                    <a:pt x="1107" y="18"/>
                  </a:lnTo>
                  <a:lnTo>
                    <a:pt x="1133" y="19"/>
                  </a:lnTo>
                  <a:lnTo>
                    <a:pt x="1157" y="21"/>
                  </a:lnTo>
                  <a:lnTo>
                    <a:pt x="1180" y="24"/>
                  </a:lnTo>
                  <a:lnTo>
                    <a:pt x="1203" y="26"/>
                  </a:lnTo>
                  <a:lnTo>
                    <a:pt x="1224" y="30"/>
                  </a:lnTo>
                  <a:lnTo>
                    <a:pt x="1246" y="32"/>
                  </a:lnTo>
                  <a:lnTo>
                    <a:pt x="1266" y="34"/>
                  </a:lnTo>
                  <a:lnTo>
                    <a:pt x="1286" y="35"/>
                  </a:lnTo>
                  <a:lnTo>
                    <a:pt x="1307" y="36"/>
                  </a:lnTo>
                  <a:lnTo>
                    <a:pt x="1328" y="36"/>
                  </a:lnTo>
                  <a:lnTo>
                    <a:pt x="1349" y="35"/>
                  </a:lnTo>
                  <a:lnTo>
                    <a:pt x="1372" y="34"/>
                  </a:lnTo>
                  <a:lnTo>
                    <a:pt x="1395" y="31"/>
                  </a:lnTo>
                  <a:lnTo>
                    <a:pt x="1440" y="24"/>
                  </a:lnTo>
                  <a:lnTo>
                    <a:pt x="1478" y="19"/>
                  </a:lnTo>
                  <a:lnTo>
                    <a:pt x="1509" y="17"/>
                  </a:lnTo>
                  <a:lnTo>
                    <a:pt x="1533" y="18"/>
                  </a:lnTo>
                  <a:lnTo>
                    <a:pt x="1552" y="21"/>
                  </a:lnTo>
                  <a:lnTo>
                    <a:pt x="1565" y="26"/>
                  </a:lnTo>
                  <a:lnTo>
                    <a:pt x="1573" y="34"/>
                  </a:lnTo>
                  <a:lnTo>
                    <a:pt x="1575" y="43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Freeform 60"/>
            <p:cNvSpPr>
              <a:spLocks/>
            </p:cNvSpPr>
            <p:nvPr/>
          </p:nvSpPr>
          <p:spPr bwMode="auto">
            <a:xfrm>
              <a:off x="4079" y="3775"/>
              <a:ext cx="785" cy="15"/>
            </a:xfrm>
            <a:custGeom>
              <a:avLst/>
              <a:gdLst>
                <a:gd name="T0" fmla="*/ 0 w 1570"/>
                <a:gd name="T1" fmla="*/ 0 h 30"/>
                <a:gd name="T2" fmla="*/ 25 w 1570"/>
                <a:gd name="T3" fmla="*/ 0 h 30"/>
                <a:gd name="T4" fmla="*/ 25 w 1570"/>
                <a:gd name="T5" fmla="*/ 1 h 30"/>
                <a:gd name="T6" fmla="*/ 25 w 1570"/>
                <a:gd name="T7" fmla="*/ 1 h 30"/>
                <a:gd name="T8" fmla="*/ 25 w 1570"/>
                <a:gd name="T9" fmla="*/ 1 h 30"/>
                <a:gd name="T10" fmla="*/ 25 w 1570"/>
                <a:gd name="T11" fmla="*/ 1 h 30"/>
                <a:gd name="T12" fmla="*/ 1 w 1570"/>
                <a:gd name="T13" fmla="*/ 1 h 30"/>
                <a:gd name="T14" fmla="*/ 1 w 1570"/>
                <a:gd name="T15" fmla="*/ 1 h 30"/>
                <a:gd name="T16" fmla="*/ 1 w 1570"/>
                <a:gd name="T17" fmla="*/ 1 h 30"/>
                <a:gd name="T18" fmla="*/ 1 w 1570"/>
                <a:gd name="T19" fmla="*/ 1 h 30"/>
                <a:gd name="T20" fmla="*/ 0 w 1570"/>
                <a:gd name="T21" fmla="*/ 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70" h="30">
                  <a:moveTo>
                    <a:pt x="0" y="0"/>
                  </a:moveTo>
                  <a:lnTo>
                    <a:pt x="1570" y="0"/>
                  </a:lnTo>
                  <a:lnTo>
                    <a:pt x="1569" y="7"/>
                  </a:lnTo>
                  <a:lnTo>
                    <a:pt x="1566" y="14"/>
                  </a:lnTo>
                  <a:lnTo>
                    <a:pt x="1563" y="22"/>
                  </a:lnTo>
                  <a:lnTo>
                    <a:pt x="1556" y="30"/>
                  </a:lnTo>
                  <a:lnTo>
                    <a:pt x="18" y="30"/>
                  </a:lnTo>
                  <a:lnTo>
                    <a:pt x="13" y="22"/>
                  </a:lnTo>
                  <a:lnTo>
                    <a:pt x="8" y="15"/>
                  </a:lnTo>
                  <a:lnTo>
                    <a:pt x="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Freeform 61"/>
            <p:cNvSpPr>
              <a:spLocks/>
            </p:cNvSpPr>
            <p:nvPr/>
          </p:nvSpPr>
          <p:spPr bwMode="auto">
            <a:xfrm>
              <a:off x="4088" y="3790"/>
              <a:ext cx="769" cy="16"/>
            </a:xfrm>
            <a:custGeom>
              <a:avLst/>
              <a:gdLst>
                <a:gd name="T0" fmla="*/ 0 w 1538"/>
                <a:gd name="T1" fmla="*/ 0 h 33"/>
                <a:gd name="T2" fmla="*/ 25 w 1538"/>
                <a:gd name="T3" fmla="*/ 0 h 33"/>
                <a:gd name="T4" fmla="*/ 25 w 1538"/>
                <a:gd name="T5" fmla="*/ 0 h 33"/>
                <a:gd name="T6" fmla="*/ 25 w 1538"/>
                <a:gd name="T7" fmla="*/ 0 h 33"/>
                <a:gd name="T8" fmla="*/ 25 w 1538"/>
                <a:gd name="T9" fmla="*/ 0 h 33"/>
                <a:gd name="T10" fmla="*/ 25 w 1538"/>
                <a:gd name="T11" fmla="*/ 0 h 33"/>
                <a:gd name="T12" fmla="*/ 24 w 1538"/>
                <a:gd name="T13" fmla="*/ 0 h 33"/>
                <a:gd name="T14" fmla="*/ 24 w 1538"/>
                <a:gd name="T15" fmla="*/ 0 h 33"/>
                <a:gd name="T16" fmla="*/ 24 w 1538"/>
                <a:gd name="T17" fmla="*/ 0 h 33"/>
                <a:gd name="T18" fmla="*/ 24 w 1538"/>
                <a:gd name="T19" fmla="*/ 0 h 33"/>
                <a:gd name="T20" fmla="*/ 1 w 1538"/>
                <a:gd name="T21" fmla="*/ 0 h 33"/>
                <a:gd name="T22" fmla="*/ 1 w 1538"/>
                <a:gd name="T23" fmla="*/ 0 h 33"/>
                <a:gd name="T24" fmla="*/ 1 w 1538"/>
                <a:gd name="T25" fmla="*/ 0 h 33"/>
                <a:gd name="T26" fmla="*/ 1 w 1538"/>
                <a:gd name="T27" fmla="*/ 0 h 33"/>
                <a:gd name="T28" fmla="*/ 0 w 1538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38" h="33">
                  <a:moveTo>
                    <a:pt x="0" y="0"/>
                  </a:moveTo>
                  <a:lnTo>
                    <a:pt x="1538" y="0"/>
                  </a:lnTo>
                  <a:lnTo>
                    <a:pt x="1537" y="0"/>
                  </a:lnTo>
                  <a:lnTo>
                    <a:pt x="1537" y="1"/>
                  </a:lnTo>
                  <a:lnTo>
                    <a:pt x="1537" y="3"/>
                  </a:lnTo>
                  <a:lnTo>
                    <a:pt x="1530" y="10"/>
                  </a:lnTo>
                  <a:lnTo>
                    <a:pt x="1523" y="16"/>
                  </a:lnTo>
                  <a:lnTo>
                    <a:pt x="1515" y="25"/>
                  </a:lnTo>
                  <a:lnTo>
                    <a:pt x="1506" y="33"/>
                  </a:lnTo>
                  <a:lnTo>
                    <a:pt x="25" y="33"/>
                  </a:lnTo>
                  <a:lnTo>
                    <a:pt x="18" y="25"/>
                  </a:lnTo>
                  <a:lnTo>
                    <a:pt x="12" y="16"/>
                  </a:lnTo>
                  <a:lnTo>
                    <a:pt x="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3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Freeform 62"/>
            <p:cNvSpPr>
              <a:spLocks/>
            </p:cNvSpPr>
            <p:nvPr/>
          </p:nvSpPr>
          <p:spPr bwMode="auto">
            <a:xfrm>
              <a:off x="4100" y="3806"/>
              <a:ext cx="741" cy="16"/>
            </a:xfrm>
            <a:custGeom>
              <a:avLst/>
              <a:gdLst>
                <a:gd name="T0" fmla="*/ 0 w 1481"/>
                <a:gd name="T1" fmla="*/ 0 h 31"/>
                <a:gd name="T2" fmla="*/ 24 w 1481"/>
                <a:gd name="T3" fmla="*/ 0 h 31"/>
                <a:gd name="T4" fmla="*/ 24 w 1481"/>
                <a:gd name="T5" fmla="*/ 1 h 31"/>
                <a:gd name="T6" fmla="*/ 24 w 1481"/>
                <a:gd name="T7" fmla="*/ 1 h 31"/>
                <a:gd name="T8" fmla="*/ 23 w 1481"/>
                <a:gd name="T9" fmla="*/ 1 h 31"/>
                <a:gd name="T10" fmla="*/ 23 w 1481"/>
                <a:gd name="T11" fmla="*/ 1 h 31"/>
                <a:gd name="T12" fmla="*/ 23 w 1481"/>
                <a:gd name="T13" fmla="*/ 1 h 31"/>
                <a:gd name="T14" fmla="*/ 23 w 1481"/>
                <a:gd name="T15" fmla="*/ 1 h 31"/>
                <a:gd name="T16" fmla="*/ 23 w 1481"/>
                <a:gd name="T17" fmla="*/ 1 h 31"/>
                <a:gd name="T18" fmla="*/ 23 w 1481"/>
                <a:gd name="T19" fmla="*/ 1 h 31"/>
                <a:gd name="T20" fmla="*/ 1 w 1481"/>
                <a:gd name="T21" fmla="*/ 1 h 31"/>
                <a:gd name="T22" fmla="*/ 1 w 1481"/>
                <a:gd name="T23" fmla="*/ 1 h 31"/>
                <a:gd name="T24" fmla="*/ 1 w 1481"/>
                <a:gd name="T25" fmla="*/ 1 h 31"/>
                <a:gd name="T26" fmla="*/ 1 w 1481"/>
                <a:gd name="T27" fmla="*/ 1 h 31"/>
                <a:gd name="T28" fmla="*/ 0 w 1481"/>
                <a:gd name="T29" fmla="*/ 0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81" h="31">
                  <a:moveTo>
                    <a:pt x="0" y="0"/>
                  </a:moveTo>
                  <a:lnTo>
                    <a:pt x="1481" y="0"/>
                  </a:lnTo>
                  <a:lnTo>
                    <a:pt x="1476" y="3"/>
                  </a:lnTo>
                  <a:lnTo>
                    <a:pt x="1473" y="8"/>
                  </a:lnTo>
                  <a:lnTo>
                    <a:pt x="1467" y="11"/>
                  </a:lnTo>
                  <a:lnTo>
                    <a:pt x="1462" y="15"/>
                  </a:lnTo>
                  <a:lnTo>
                    <a:pt x="1457" y="19"/>
                  </a:lnTo>
                  <a:lnTo>
                    <a:pt x="1452" y="23"/>
                  </a:lnTo>
                  <a:lnTo>
                    <a:pt x="1446" y="27"/>
                  </a:lnTo>
                  <a:lnTo>
                    <a:pt x="1441" y="31"/>
                  </a:lnTo>
                  <a:lnTo>
                    <a:pt x="32" y="31"/>
                  </a:lnTo>
                  <a:lnTo>
                    <a:pt x="23" y="23"/>
                  </a:lnTo>
                  <a:lnTo>
                    <a:pt x="15" y="15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6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Freeform 63"/>
            <p:cNvSpPr>
              <a:spLocks/>
            </p:cNvSpPr>
            <p:nvPr/>
          </p:nvSpPr>
          <p:spPr bwMode="auto">
            <a:xfrm>
              <a:off x="4117" y="3822"/>
              <a:ext cx="704" cy="15"/>
            </a:xfrm>
            <a:custGeom>
              <a:avLst/>
              <a:gdLst>
                <a:gd name="T0" fmla="*/ 0 w 1409"/>
                <a:gd name="T1" fmla="*/ 0 h 30"/>
                <a:gd name="T2" fmla="*/ 22 w 1409"/>
                <a:gd name="T3" fmla="*/ 0 h 30"/>
                <a:gd name="T4" fmla="*/ 21 w 1409"/>
                <a:gd name="T5" fmla="*/ 1 h 30"/>
                <a:gd name="T6" fmla="*/ 21 w 1409"/>
                <a:gd name="T7" fmla="*/ 1 h 30"/>
                <a:gd name="T8" fmla="*/ 21 w 1409"/>
                <a:gd name="T9" fmla="*/ 1 h 30"/>
                <a:gd name="T10" fmla="*/ 21 w 1409"/>
                <a:gd name="T11" fmla="*/ 1 h 30"/>
                <a:gd name="T12" fmla="*/ 21 w 1409"/>
                <a:gd name="T13" fmla="*/ 1 h 30"/>
                <a:gd name="T14" fmla="*/ 21 w 1409"/>
                <a:gd name="T15" fmla="*/ 1 h 30"/>
                <a:gd name="T16" fmla="*/ 21 w 1409"/>
                <a:gd name="T17" fmla="*/ 1 h 30"/>
                <a:gd name="T18" fmla="*/ 21 w 1409"/>
                <a:gd name="T19" fmla="*/ 1 h 30"/>
                <a:gd name="T20" fmla="*/ 0 w 1409"/>
                <a:gd name="T21" fmla="*/ 1 h 30"/>
                <a:gd name="T22" fmla="*/ 0 w 1409"/>
                <a:gd name="T23" fmla="*/ 1 h 30"/>
                <a:gd name="T24" fmla="*/ 0 w 1409"/>
                <a:gd name="T25" fmla="*/ 1 h 30"/>
                <a:gd name="T26" fmla="*/ 0 w 1409"/>
                <a:gd name="T27" fmla="*/ 1 h 30"/>
                <a:gd name="T28" fmla="*/ 0 w 1409"/>
                <a:gd name="T29" fmla="*/ 1 h 30"/>
                <a:gd name="T30" fmla="*/ 0 w 1409"/>
                <a:gd name="T31" fmla="*/ 1 h 30"/>
                <a:gd name="T32" fmla="*/ 0 w 1409"/>
                <a:gd name="T33" fmla="*/ 1 h 30"/>
                <a:gd name="T34" fmla="*/ 0 w 1409"/>
                <a:gd name="T35" fmla="*/ 1 h 30"/>
                <a:gd name="T36" fmla="*/ 0 w 1409"/>
                <a:gd name="T37" fmla="*/ 0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09" h="30">
                  <a:moveTo>
                    <a:pt x="0" y="0"/>
                  </a:moveTo>
                  <a:lnTo>
                    <a:pt x="1409" y="0"/>
                  </a:lnTo>
                  <a:lnTo>
                    <a:pt x="1403" y="3"/>
                  </a:lnTo>
                  <a:lnTo>
                    <a:pt x="1397" y="7"/>
                  </a:lnTo>
                  <a:lnTo>
                    <a:pt x="1391" y="10"/>
                  </a:lnTo>
                  <a:lnTo>
                    <a:pt x="1385" y="15"/>
                  </a:lnTo>
                  <a:lnTo>
                    <a:pt x="1380" y="18"/>
                  </a:lnTo>
                  <a:lnTo>
                    <a:pt x="1373" y="22"/>
                  </a:lnTo>
                  <a:lnTo>
                    <a:pt x="1367" y="26"/>
                  </a:lnTo>
                  <a:lnTo>
                    <a:pt x="1360" y="30"/>
                  </a:lnTo>
                  <a:lnTo>
                    <a:pt x="36" y="30"/>
                  </a:lnTo>
                  <a:lnTo>
                    <a:pt x="31" y="26"/>
                  </a:lnTo>
                  <a:lnTo>
                    <a:pt x="27" y="22"/>
                  </a:lnTo>
                  <a:lnTo>
                    <a:pt x="22" y="18"/>
                  </a:lnTo>
                  <a:lnTo>
                    <a:pt x="17" y="15"/>
                  </a:lnTo>
                  <a:lnTo>
                    <a:pt x="13" y="10"/>
                  </a:lnTo>
                  <a:lnTo>
                    <a:pt x="8" y="7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7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Freeform 64"/>
            <p:cNvSpPr>
              <a:spLocks/>
            </p:cNvSpPr>
            <p:nvPr/>
          </p:nvSpPr>
          <p:spPr bwMode="auto">
            <a:xfrm>
              <a:off x="4134" y="3837"/>
              <a:ext cx="663" cy="15"/>
            </a:xfrm>
            <a:custGeom>
              <a:avLst/>
              <a:gdLst>
                <a:gd name="T0" fmla="*/ 0 w 1324"/>
                <a:gd name="T1" fmla="*/ 0 h 31"/>
                <a:gd name="T2" fmla="*/ 21 w 1324"/>
                <a:gd name="T3" fmla="*/ 0 h 31"/>
                <a:gd name="T4" fmla="*/ 21 w 1324"/>
                <a:gd name="T5" fmla="*/ 0 h 31"/>
                <a:gd name="T6" fmla="*/ 21 w 1324"/>
                <a:gd name="T7" fmla="*/ 0 h 31"/>
                <a:gd name="T8" fmla="*/ 21 w 1324"/>
                <a:gd name="T9" fmla="*/ 0 h 31"/>
                <a:gd name="T10" fmla="*/ 21 w 1324"/>
                <a:gd name="T11" fmla="*/ 0 h 31"/>
                <a:gd name="T12" fmla="*/ 21 w 1324"/>
                <a:gd name="T13" fmla="*/ 0 h 31"/>
                <a:gd name="T14" fmla="*/ 21 w 1324"/>
                <a:gd name="T15" fmla="*/ 0 h 31"/>
                <a:gd name="T16" fmla="*/ 20 w 1324"/>
                <a:gd name="T17" fmla="*/ 0 h 31"/>
                <a:gd name="T18" fmla="*/ 20 w 1324"/>
                <a:gd name="T19" fmla="*/ 0 h 31"/>
                <a:gd name="T20" fmla="*/ 1 w 1324"/>
                <a:gd name="T21" fmla="*/ 0 h 31"/>
                <a:gd name="T22" fmla="*/ 1 w 1324"/>
                <a:gd name="T23" fmla="*/ 0 h 31"/>
                <a:gd name="T24" fmla="*/ 1 w 1324"/>
                <a:gd name="T25" fmla="*/ 0 h 31"/>
                <a:gd name="T26" fmla="*/ 1 w 1324"/>
                <a:gd name="T27" fmla="*/ 0 h 31"/>
                <a:gd name="T28" fmla="*/ 1 w 1324"/>
                <a:gd name="T29" fmla="*/ 0 h 31"/>
                <a:gd name="T30" fmla="*/ 1 w 1324"/>
                <a:gd name="T31" fmla="*/ 0 h 31"/>
                <a:gd name="T32" fmla="*/ 1 w 1324"/>
                <a:gd name="T33" fmla="*/ 0 h 31"/>
                <a:gd name="T34" fmla="*/ 1 w 1324"/>
                <a:gd name="T35" fmla="*/ 0 h 31"/>
                <a:gd name="T36" fmla="*/ 0 w 1324"/>
                <a:gd name="T37" fmla="*/ 0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24" h="31">
                  <a:moveTo>
                    <a:pt x="0" y="0"/>
                  </a:moveTo>
                  <a:lnTo>
                    <a:pt x="1324" y="0"/>
                  </a:lnTo>
                  <a:lnTo>
                    <a:pt x="1317" y="3"/>
                  </a:lnTo>
                  <a:lnTo>
                    <a:pt x="1311" y="8"/>
                  </a:lnTo>
                  <a:lnTo>
                    <a:pt x="1305" y="11"/>
                  </a:lnTo>
                  <a:lnTo>
                    <a:pt x="1298" y="15"/>
                  </a:lnTo>
                  <a:lnTo>
                    <a:pt x="1292" y="19"/>
                  </a:lnTo>
                  <a:lnTo>
                    <a:pt x="1285" y="23"/>
                  </a:lnTo>
                  <a:lnTo>
                    <a:pt x="1278" y="27"/>
                  </a:lnTo>
                  <a:lnTo>
                    <a:pt x="1271" y="31"/>
                  </a:lnTo>
                  <a:lnTo>
                    <a:pt x="40" y="31"/>
                  </a:lnTo>
                  <a:lnTo>
                    <a:pt x="34" y="27"/>
                  </a:lnTo>
                  <a:lnTo>
                    <a:pt x="30" y="24"/>
                  </a:lnTo>
                  <a:lnTo>
                    <a:pt x="24" y="20"/>
                  </a:lnTo>
                  <a:lnTo>
                    <a:pt x="19" y="17"/>
                  </a:lnTo>
                  <a:lnTo>
                    <a:pt x="14" y="13"/>
                  </a:lnTo>
                  <a:lnTo>
                    <a:pt x="9" y="9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7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Freeform 65"/>
            <p:cNvSpPr>
              <a:spLocks/>
            </p:cNvSpPr>
            <p:nvPr/>
          </p:nvSpPr>
          <p:spPr bwMode="auto">
            <a:xfrm>
              <a:off x="4155" y="3852"/>
              <a:ext cx="615" cy="17"/>
            </a:xfrm>
            <a:custGeom>
              <a:avLst/>
              <a:gdLst>
                <a:gd name="T0" fmla="*/ 0 w 1231"/>
                <a:gd name="T1" fmla="*/ 0 h 32"/>
                <a:gd name="T2" fmla="*/ 19 w 1231"/>
                <a:gd name="T3" fmla="*/ 0 h 32"/>
                <a:gd name="T4" fmla="*/ 19 w 1231"/>
                <a:gd name="T5" fmla="*/ 1 h 32"/>
                <a:gd name="T6" fmla="*/ 19 w 1231"/>
                <a:gd name="T7" fmla="*/ 1 h 32"/>
                <a:gd name="T8" fmla="*/ 18 w 1231"/>
                <a:gd name="T9" fmla="*/ 1 h 32"/>
                <a:gd name="T10" fmla="*/ 18 w 1231"/>
                <a:gd name="T11" fmla="*/ 1 h 32"/>
                <a:gd name="T12" fmla="*/ 18 w 1231"/>
                <a:gd name="T13" fmla="*/ 1 h 32"/>
                <a:gd name="T14" fmla="*/ 18 w 1231"/>
                <a:gd name="T15" fmla="*/ 1 h 32"/>
                <a:gd name="T16" fmla="*/ 18 w 1231"/>
                <a:gd name="T17" fmla="*/ 1 h 32"/>
                <a:gd name="T18" fmla="*/ 18 w 1231"/>
                <a:gd name="T19" fmla="*/ 1 h 32"/>
                <a:gd name="T20" fmla="*/ 0 w 1231"/>
                <a:gd name="T21" fmla="*/ 1 h 32"/>
                <a:gd name="T22" fmla="*/ 0 w 1231"/>
                <a:gd name="T23" fmla="*/ 1 h 32"/>
                <a:gd name="T24" fmla="*/ 0 w 1231"/>
                <a:gd name="T25" fmla="*/ 1 h 32"/>
                <a:gd name="T26" fmla="*/ 0 w 1231"/>
                <a:gd name="T27" fmla="*/ 1 h 32"/>
                <a:gd name="T28" fmla="*/ 0 w 1231"/>
                <a:gd name="T29" fmla="*/ 1 h 32"/>
                <a:gd name="T30" fmla="*/ 0 w 1231"/>
                <a:gd name="T31" fmla="*/ 1 h 32"/>
                <a:gd name="T32" fmla="*/ 0 w 1231"/>
                <a:gd name="T33" fmla="*/ 1 h 32"/>
                <a:gd name="T34" fmla="*/ 0 w 1231"/>
                <a:gd name="T35" fmla="*/ 1 h 32"/>
                <a:gd name="T36" fmla="*/ 0 w 1231"/>
                <a:gd name="T37" fmla="*/ 0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31" h="32">
                  <a:moveTo>
                    <a:pt x="0" y="0"/>
                  </a:moveTo>
                  <a:lnTo>
                    <a:pt x="1231" y="0"/>
                  </a:lnTo>
                  <a:lnTo>
                    <a:pt x="1224" y="4"/>
                  </a:lnTo>
                  <a:lnTo>
                    <a:pt x="1216" y="9"/>
                  </a:lnTo>
                  <a:lnTo>
                    <a:pt x="1208" y="12"/>
                  </a:lnTo>
                  <a:lnTo>
                    <a:pt x="1201" y="17"/>
                  </a:lnTo>
                  <a:lnTo>
                    <a:pt x="1193" y="21"/>
                  </a:lnTo>
                  <a:lnTo>
                    <a:pt x="1185" y="24"/>
                  </a:lnTo>
                  <a:lnTo>
                    <a:pt x="1177" y="29"/>
                  </a:lnTo>
                  <a:lnTo>
                    <a:pt x="1169" y="32"/>
                  </a:lnTo>
                  <a:lnTo>
                    <a:pt x="49" y="32"/>
                  </a:lnTo>
                  <a:lnTo>
                    <a:pt x="42" y="29"/>
                  </a:lnTo>
                  <a:lnTo>
                    <a:pt x="36" y="24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7" y="12"/>
                  </a:lnTo>
                  <a:lnTo>
                    <a:pt x="12" y="9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6B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Freeform 66"/>
            <p:cNvSpPr>
              <a:spLocks/>
            </p:cNvSpPr>
            <p:nvPr/>
          </p:nvSpPr>
          <p:spPr bwMode="auto">
            <a:xfrm>
              <a:off x="4179" y="3869"/>
              <a:ext cx="560" cy="15"/>
            </a:xfrm>
            <a:custGeom>
              <a:avLst/>
              <a:gdLst>
                <a:gd name="T0" fmla="*/ 0 w 1120"/>
                <a:gd name="T1" fmla="*/ 0 h 31"/>
                <a:gd name="T2" fmla="*/ 18 w 1120"/>
                <a:gd name="T3" fmla="*/ 0 h 31"/>
                <a:gd name="T4" fmla="*/ 18 w 1120"/>
                <a:gd name="T5" fmla="*/ 0 h 31"/>
                <a:gd name="T6" fmla="*/ 18 w 1120"/>
                <a:gd name="T7" fmla="*/ 0 h 31"/>
                <a:gd name="T8" fmla="*/ 18 w 1120"/>
                <a:gd name="T9" fmla="*/ 0 h 31"/>
                <a:gd name="T10" fmla="*/ 17 w 1120"/>
                <a:gd name="T11" fmla="*/ 0 h 31"/>
                <a:gd name="T12" fmla="*/ 17 w 1120"/>
                <a:gd name="T13" fmla="*/ 0 h 31"/>
                <a:gd name="T14" fmla="*/ 17 w 1120"/>
                <a:gd name="T15" fmla="*/ 0 h 31"/>
                <a:gd name="T16" fmla="*/ 17 w 1120"/>
                <a:gd name="T17" fmla="*/ 0 h 31"/>
                <a:gd name="T18" fmla="*/ 17 w 1120"/>
                <a:gd name="T19" fmla="*/ 0 h 31"/>
                <a:gd name="T20" fmla="*/ 1 w 1120"/>
                <a:gd name="T21" fmla="*/ 0 h 31"/>
                <a:gd name="T22" fmla="*/ 1 w 1120"/>
                <a:gd name="T23" fmla="*/ 0 h 31"/>
                <a:gd name="T24" fmla="*/ 1 w 1120"/>
                <a:gd name="T25" fmla="*/ 0 h 31"/>
                <a:gd name="T26" fmla="*/ 1 w 1120"/>
                <a:gd name="T27" fmla="*/ 0 h 31"/>
                <a:gd name="T28" fmla="*/ 1 w 1120"/>
                <a:gd name="T29" fmla="*/ 0 h 31"/>
                <a:gd name="T30" fmla="*/ 1 w 1120"/>
                <a:gd name="T31" fmla="*/ 0 h 31"/>
                <a:gd name="T32" fmla="*/ 1 w 1120"/>
                <a:gd name="T33" fmla="*/ 0 h 31"/>
                <a:gd name="T34" fmla="*/ 1 w 1120"/>
                <a:gd name="T35" fmla="*/ 0 h 31"/>
                <a:gd name="T36" fmla="*/ 0 w 1120"/>
                <a:gd name="T37" fmla="*/ 0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20" h="31">
                  <a:moveTo>
                    <a:pt x="0" y="0"/>
                  </a:moveTo>
                  <a:lnTo>
                    <a:pt x="1120" y="0"/>
                  </a:lnTo>
                  <a:lnTo>
                    <a:pt x="1112" y="3"/>
                  </a:lnTo>
                  <a:lnTo>
                    <a:pt x="1104" y="8"/>
                  </a:lnTo>
                  <a:lnTo>
                    <a:pt x="1096" y="12"/>
                  </a:lnTo>
                  <a:lnTo>
                    <a:pt x="1088" y="15"/>
                  </a:lnTo>
                  <a:lnTo>
                    <a:pt x="1079" y="20"/>
                  </a:lnTo>
                  <a:lnTo>
                    <a:pt x="1070" y="23"/>
                  </a:lnTo>
                  <a:lnTo>
                    <a:pt x="1061" y="28"/>
                  </a:lnTo>
                  <a:lnTo>
                    <a:pt x="1053" y="31"/>
                  </a:lnTo>
                  <a:lnTo>
                    <a:pt x="55" y="31"/>
                  </a:lnTo>
                  <a:lnTo>
                    <a:pt x="48" y="28"/>
                  </a:lnTo>
                  <a:lnTo>
                    <a:pt x="41" y="23"/>
                  </a:lnTo>
                  <a:lnTo>
                    <a:pt x="34" y="20"/>
                  </a:lnTo>
                  <a:lnTo>
                    <a:pt x="27" y="15"/>
                  </a:lnTo>
                  <a:lnTo>
                    <a:pt x="20" y="12"/>
                  </a:lnTo>
                  <a:lnTo>
                    <a:pt x="13" y="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Freeform 67"/>
            <p:cNvSpPr>
              <a:spLocks/>
            </p:cNvSpPr>
            <p:nvPr/>
          </p:nvSpPr>
          <p:spPr bwMode="auto">
            <a:xfrm>
              <a:off x="4206" y="3884"/>
              <a:ext cx="500" cy="16"/>
            </a:xfrm>
            <a:custGeom>
              <a:avLst/>
              <a:gdLst>
                <a:gd name="T0" fmla="*/ 0 w 998"/>
                <a:gd name="T1" fmla="*/ 0 h 32"/>
                <a:gd name="T2" fmla="*/ 16 w 998"/>
                <a:gd name="T3" fmla="*/ 0 h 32"/>
                <a:gd name="T4" fmla="*/ 16 w 998"/>
                <a:gd name="T5" fmla="*/ 1 h 32"/>
                <a:gd name="T6" fmla="*/ 16 w 998"/>
                <a:gd name="T7" fmla="*/ 1 h 32"/>
                <a:gd name="T8" fmla="*/ 16 w 998"/>
                <a:gd name="T9" fmla="*/ 1 h 32"/>
                <a:gd name="T10" fmla="*/ 15 w 998"/>
                <a:gd name="T11" fmla="*/ 1 h 32"/>
                <a:gd name="T12" fmla="*/ 15 w 998"/>
                <a:gd name="T13" fmla="*/ 1 h 32"/>
                <a:gd name="T14" fmla="*/ 15 w 998"/>
                <a:gd name="T15" fmla="*/ 1 h 32"/>
                <a:gd name="T16" fmla="*/ 15 w 998"/>
                <a:gd name="T17" fmla="*/ 1 h 32"/>
                <a:gd name="T18" fmla="*/ 15 w 998"/>
                <a:gd name="T19" fmla="*/ 1 h 32"/>
                <a:gd name="T20" fmla="*/ 2 w 998"/>
                <a:gd name="T21" fmla="*/ 1 h 32"/>
                <a:gd name="T22" fmla="*/ 2 w 998"/>
                <a:gd name="T23" fmla="*/ 1 h 32"/>
                <a:gd name="T24" fmla="*/ 1 w 998"/>
                <a:gd name="T25" fmla="*/ 1 h 32"/>
                <a:gd name="T26" fmla="*/ 1 w 998"/>
                <a:gd name="T27" fmla="*/ 1 h 32"/>
                <a:gd name="T28" fmla="*/ 1 w 998"/>
                <a:gd name="T29" fmla="*/ 1 h 32"/>
                <a:gd name="T30" fmla="*/ 1 w 998"/>
                <a:gd name="T31" fmla="*/ 1 h 32"/>
                <a:gd name="T32" fmla="*/ 1 w 998"/>
                <a:gd name="T33" fmla="*/ 1 h 32"/>
                <a:gd name="T34" fmla="*/ 1 w 998"/>
                <a:gd name="T35" fmla="*/ 1 h 32"/>
                <a:gd name="T36" fmla="*/ 0 w 998"/>
                <a:gd name="T37" fmla="*/ 0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8" h="32">
                  <a:moveTo>
                    <a:pt x="0" y="0"/>
                  </a:moveTo>
                  <a:lnTo>
                    <a:pt x="998" y="0"/>
                  </a:lnTo>
                  <a:lnTo>
                    <a:pt x="987" y="5"/>
                  </a:lnTo>
                  <a:lnTo>
                    <a:pt x="976" y="8"/>
                  </a:lnTo>
                  <a:lnTo>
                    <a:pt x="966" y="13"/>
                  </a:lnTo>
                  <a:lnTo>
                    <a:pt x="956" y="16"/>
                  </a:lnTo>
                  <a:lnTo>
                    <a:pt x="945" y="21"/>
                  </a:lnTo>
                  <a:lnTo>
                    <a:pt x="935" y="24"/>
                  </a:lnTo>
                  <a:lnTo>
                    <a:pt x="924" y="29"/>
                  </a:lnTo>
                  <a:lnTo>
                    <a:pt x="915" y="32"/>
                  </a:lnTo>
                  <a:lnTo>
                    <a:pt x="76" y="32"/>
                  </a:lnTo>
                  <a:lnTo>
                    <a:pt x="67" y="29"/>
                  </a:lnTo>
                  <a:lnTo>
                    <a:pt x="57" y="25"/>
                  </a:lnTo>
                  <a:lnTo>
                    <a:pt x="47" y="22"/>
                  </a:lnTo>
                  <a:lnTo>
                    <a:pt x="38" y="19"/>
                  </a:lnTo>
                  <a:lnTo>
                    <a:pt x="29" y="14"/>
                  </a:lnTo>
                  <a:lnTo>
                    <a:pt x="19" y="9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4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Freeform 68"/>
            <p:cNvSpPr>
              <a:spLocks/>
            </p:cNvSpPr>
            <p:nvPr/>
          </p:nvSpPr>
          <p:spPr bwMode="auto">
            <a:xfrm>
              <a:off x="4244" y="3900"/>
              <a:ext cx="420" cy="15"/>
            </a:xfrm>
            <a:custGeom>
              <a:avLst/>
              <a:gdLst>
                <a:gd name="T0" fmla="*/ 0 w 839"/>
                <a:gd name="T1" fmla="*/ 0 h 30"/>
                <a:gd name="T2" fmla="*/ 14 w 839"/>
                <a:gd name="T3" fmla="*/ 0 h 30"/>
                <a:gd name="T4" fmla="*/ 13 w 839"/>
                <a:gd name="T5" fmla="*/ 1 h 30"/>
                <a:gd name="T6" fmla="*/ 13 w 839"/>
                <a:gd name="T7" fmla="*/ 1 h 30"/>
                <a:gd name="T8" fmla="*/ 13 w 839"/>
                <a:gd name="T9" fmla="*/ 1 h 30"/>
                <a:gd name="T10" fmla="*/ 13 w 839"/>
                <a:gd name="T11" fmla="*/ 1 h 30"/>
                <a:gd name="T12" fmla="*/ 13 w 839"/>
                <a:gd name="T13" fmla="*/ 1 h 30"/>
                <a:gd name="T14" fmla="*/ 13 w 839"/>
                <a:gd name="T15" fmla="*/ 1 h 30"/>
                <a:gd name="T16" fmla="*/ 13 w 839"/>
                <a:gd name="T17" fmla="*/ 1 h 30"/>
                <a:gd name="T18" fmla="*/ 12 w 839"/>
                <a:gd name="T19" fmla="*/ 1 h 30"/>
                <a:gd name="T20" fmla="*/ 12 w 839"/>
                <a:gd name="T21" fmla="*/ 1 h 30"/>
                <a:gd name="T22" fmla="*/ 12 w 839"/>
                <a:gd name="T23" fmla="*/ 1 h 30"/>
                <a:gd name="T24" fmla="*/ 12 w 839"/>
                <a:gd name="T25" fmla="*/ 1 h 30"/>
                <a:gd name="T26" fmla="*/ 12 w 839"/>
                <a:gd name="T27" fmla="*/ 1 h 30"/>
                <a:gd name="T28" fmla="*/ 12 w 839"/>
                <a:gd name="T29" fmla="*/ 1 h 30"/>
                <a:gd name="T30" fmla="*/ 11 w 839"/>
                <a:gd name="T31" fmla="*/ 1 h 30"/>
                <a:gd name="T32" fmla="*/ 11 w 839"/>
                <a:gd name="T33" fmla="*/ 1 h 30"/>
                <a:gd name="T34" fmla="*/ 11 w 839"/>
                <a:gd name="T35" fmla="*/ 1 h 30"/>
                <a:gd name="T36" fmla="*/ 3 w 839"/>
                <a:gd name="T37" fmla="*/ 1 h 30"/>
                <a:gd name="T38" fmla="*/ 3 w 839"/>
                <a:gd name="T39" fmla="*/ 1 h 30"/>
                <a:gd name="T40" fmla="*/ 3 w 839"/>
                <a:gd name="T41" fmla="*/ 1 h 30"/>
                <a:gd name="T42" fmla="*/ 2 w 839"/>
                <a:gd name="T43" fmla="*/ 1 h 30"/>
                <a:gd name="T44" fmla="*/ 2 w 839"/>
                <a:gd name="T45" fmla="*/ 1 h 30"/>
                <a:gd name="T46" fmla="*/ 2 w 839"/>
                <a:gd name="T47" fmla="*/ 1 h 30"/>
                <a:gd name="T48" fmla="*/ 2 w 839"/>
                <a:gd name="T49" fmla="*/ 1 h 30"/>
                <a:gd name="T50" fmla="*/ 1 w 839"/>
                <a:gd name="T51" fmla="*/ 1 h 30"/>
                <a:gd name="T52" fmla="*/ 1 w 839"/>
                <a:gd name="T53" fmla="*/ 1 h 30"/>
                <a:gd name="T54" fmla="*/ 1 w 839"/>
                <a:gd name="T55" fmla="*/ 1 h 30"/>
                <a:gd name="T56" fmla="*/ 1 w 839"/>
                <a:gd name="T57" fmla="*/ 1 h 30"/>
                <a:gd name="T58" fmla="*/ 1 w 839"/>
                <a:gd name="T59" fmla="*/ 1 h 30"/>
                <a:gd name="T60" fmla="*/ 1 w 839"/>
                <a:gd name="T61" fmla="*/ 1 h 30"/>
                <a:gd name="T62" fmla="*/ 1 w 839"/>
                <a:gd name="T63" fmla="*/ 1 h 30"/>
                <a:gd name="T64" fmla="*/ 1 w 839"/>
                <a:gd name="T65" fmla="*/ 1 h 30"/>
                <a:gd name="T66" fmla="*/ 1 w 839"/>
                <a:gd name="T67" fmla="*/ 1 h 30"/>
                <a:gd name="T68" fmla="*/ 0 w 839"/>
                <a:gd name="T69" fmla="*/ 0 h 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39" h="30">
                  <a:moveTo>
                    <a:pt x="0" y="0"/>
                  </a:moveTo>
                  <a:lnTo>
                    <a:pt x="839" y="0"/>
                  </a:lnTo>
                  <a:lnTo>
                    <a:pt x="829" y="4"/>
                  </a:lnTo>
                  <a:lnTo>
                    <a:pt x="819" y="6"/>
                  </a:lnTo>
                  <a:lnTo>
                    <a:pt x="808" y="8"/>
                  </a:lnTo>
                  <a:lnTo>
                    <a:pt x="799" y="11"/>
                  </a:lnTo>
                  <a:lnTo>
                    <a:pt x="789" y="13"/>
                  </a:lnTo>
                  <a:lnTo>
                    <a:pt x="781" y="15"/>
                  </a:lnTo>
                  <a:lnTo>
                    <a:pt x="771" y="17"/>
                  </a:lnTo>
                  <a:lnTo>
                    <a:pt x="763" y="18"/>
                  </a:lnTo>
                  <a:lnTo>
                    <a:pt x="752" y="20"/>
                  </a:lnTo>
                  <a:lnTo>
                    <a:pt x="741" y="22"/>
                  </a:lnTo>
                  <a:lnTo>
                    <a:pt x="731" y="23"/>
                  </a:lnTo>
                  <a:lnTo>
                    <a:pt x="722" y="26"/>
                  </a:lnTo>
                  <a:lnTo>
                    <a:pt x="713" y="27"/>
                  </a:lnTo>
                  <a:lnTo>
                    <a:pt x="703" y="28"/>
                  </a:lnTo>
                  <a:lnTo>
                    <a:pt x="695" y="29"/>
                  </a:lnTo>
                  <a:lnTo>
                    <a:pt x="687" y="30"/>
                  </a:lnTo>
                  <a:lnTo>
                    <a:pt x="167" y="30"/>
                  </a:lnTo>
                  <a:lnTo>
                    <a:pt x="151" y="28"/>
                  </a:lnTo>
                  <a:lnTo>
                    <a:pt x="136" y="25"/>
                  </a:lnTo>
                  <a:lnTo>
                    <a:pt x="120" y="22"/>
                  </a:lnTo>
                  <a:lnTo>
                    <a:pt x="105" y="20"/>
                  </a:lnTo>
                  <a:lnTo>
                    <a:pt x="90" y="18"/>
                  </a:lnTo>
                  <a:lnTo>
                    <a:pt x="75" y="14"/>
                  </a:lnTo>
                  <a:lnTo>
                    <a:pt x="60" y="13"/>
                  </a:lnTo>
                  <a:lnTo>
                    <a:pt x="45" y="11"/>
                  </a:lnTo>
                  <a:lnTo>
                    <a:pt x="39" y="10"/>
                  </a:lnTo>
                  <a:lnTo>
                    <a:pt x="33" y="8"/>
                  </a:lnTo>
                  <a:lnTo>
                    <a:pt x="27" y="7"/>
                  </a:lnTo>
                  <a:lnTo>
                    <a:pt x="23" y="6"/>
                  </a:lnTo>
                  <a:lnTo>
                    <a:pt x="17" y="5"/>
                  </a:lnTo>
                  <a:lnTo>
                    <a:pt x="11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2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Freeform 69"/>
            <p:cNvSpPr>
              <a:spLocks/>
            </p:cNvSpPr>
            <p:nvPr/>
          </p:nvSpPr>
          <p:spPr bwMode="auto">
            <a:xfrm>
              <a:off x="4328" y="3915"/>
              <a:ext cx="260" cy="15"/>
            </a:xfrm>
            <a:custGeom>
              <a:avLst/>
              <a:gdLst>
                <a:gd name="T0" fmla="*/ 0 w 520"/>
                <a:gd name="T1" fmla="*/ 0 h 29"/>
                <a:gd name="T2" fmla="*/ 9 w 520"/>
                <a:gd name="T3" fmla="*/ 0 h 29"/>
                <a:gd name="T4" fmla="*/ 8 w 520"/>
                <a:gd name="T5" fmla="*/ 1 h 29"/>
                <a:gd name="T6" fmla="*/ 8 w 520"/>
                <a:gd name="T7" fmla="*/ 1 h 29"/>
                <a:gd name="T8" fmla="*/ 8 w 520"/>
                <a:gd name="T9" fmla="*/ 1 h 29"/>
                <a:gd name="T10" fmla="*/ 8 w 520"/>
                <a:gd name="T11" fmla="*/ 1 h 29"/>
                <a:gd name="T12" fmla="*/ 7 w 520"/>
                <a:gd name="T13" fmla="*/ 1 h 29"/>
                <a:gd name="T14" fmla="*/ 7 w 520"/>
                <a:gd name="T15" fmla="*/ 1 h 29"/>
                <a:gd name="T16" fmla="*/ 7 w 520"/>
                <a:gd name="T17" fmla="*/ 1 h 29"/>
                <a:gd name="T18" fmla="*/ 7 w 520"/>
                <a:gd name="T19" fmla="*/ 1 h 29"/>
                <a:gd name="T20" fmla="*/ 7 w 520"/>
                <a:gd name="T21" fmla="*/ 1 h 29"/>
                <a:gd name="T22" fmla="*/ 6 w 520"/>
                <a:gd name="T23" fmla="*/ 1 h 29"/>
                <a:gd name="T24" fmla="*/ 6 w 520"/>
                <a:gd name="T25" fmla="*/ 1 h 29"/>
                <a:gd name="T26" fmla="*/ 6 w 520"/>
                <a:gd name="T27" fmla="*/ 1 h 29"/>
                <a:gd name="T28" fmla="*/ 6 w 520"/>
                <a:gd name="T29" fmla="*/ 1 h 29"/>
                <a:gd name="T30" fmla="*/ 6 w 520"/>
                <a:gd name="T31" fmla="*/ 1 h 29"/>
                <a:gd name="T32" fmla="*/ 5 w 520"/>
                <a:gd name="T33" fmla="*/ 1 h 29"/>
                <a:gd name="T34" fmla="*/ 5 w 520"/>
                <a:gd name="T35" fmla="*/ 1 h 29"/>
                <a:gd name="T36" fmla="*/ 5 w 520"/>
                <a:gd name="T37" fmla="*/ 1 h 29"/>
                <a:gd name="T38" fmla="*/ 5 w 520"/>
                <a:gd name="T39" fmla="*/ 1 h 29"/>
                <a:gd name="T40" fmla="*/ 4 w 520"/>
                <a:gd name="T41" fmla="*/ 1 h 29"/>
                <a:gd name="T42" fmla="*/ 4 w 520"/>
                <a:gd name="T43" fmla="*/ 1 h 29"/>
                <a:gd name="T44" fmla="*/ 4 w 520"/>
                <a:gd name="T45" fmla="*/ 1 h 29"/>
                <a:gd name="T46" fmla="*/ 4 w 520"/>
                <a:gd name="T47" fmla="*/ 1 h 29"/>
                <a:gd name="T48" fmla="*/ 3 w 520"/>
                <a:gd name="T49" fmla="*/ 1 h 29"/>
                <a:gd name="T50" fmla="*/ 3 w 520"/>
                <a:gd name="T51" fmla="*/ 1 h 29"/>
                <a:gd name="T52" fmla="*/ 3 w 520"/>
                <a:gd name="T53" fmla="*/ 1 h 29"/>
                <a:gd name="T54" fmla="*/ 2 w 520"/>
                <a:gd name="T55" fmla="*/ 1 h 29"/>
                <a:gd name="T56" fmla="*/ 2 w 520"/>
                <a:gd name="T57" fmla="*/ 1 h 29"/>
                <a:gd name="T58" fmla="*/ 2 w 520"/>
                <a:gd name="T59" fmla="*/ 1 h 29"/>
                <a:gd name="T60" fmla="*/ 1 w 520"/>
                <a:gd name="T61" fmla="*/ 1 h 29"/>
                <a:gd name="T62" fmla="*/ 1 w 520"/>
                <a:gd name="T63" fmla="*/ 1 h 29"/>
                <a:gd name="T64" fmla="*/ 1 w 520"/>
                <a:gd name="T65" fmla="*/ 1 h 29"/>
                <a:gd name="T66" fmla="*/ 0 w 520"/>
                <a:gd name="T67" fmla="*/ 0 h 2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20" h="29">
                  <a:moveTo>
                    <a:pt x="0" y="0"/>
                  </a:moveTo>
                  <a:lnTo>
                    <a:pt x="520" y="0"/>
                  </a:lnTo>
                  <a:lnTo>
                    <a:pt x="500" y="4"/>
                  </a:lnTo>
                  <a:lnTo>
                    <a:pt x="481" y="6"/>
                  </a:lnTo>
                  <a:lnTo>
                    <a:pt x="465" y="8"/>
                  </a:lnTo>
                  <a:lnTo>
                    <a:pt x="449" y="11"/>
                  </a:lnTo>
                  <a:lnTo>
                    <a:pt x="435" y="13"/>
                  </a:lnTo>
                  <a:lnTo>
                    <a:pt x="422" y="15"/>
                  </a:lnTo>
                  <a:lnTo>
                    <a:pt x="411" y="16"/>
                  </a:lnTo>
                  <a:lnTo>
                    <a:pt x="398" y="18"/>
                  </a:lnTo>
                  <a:lnTo>
                    <a:pt x="387" y="20"/>
                  </a:lnTo>
                  <a:lnTo>
                    <a:pt x="376" y="21"/>
                  </a:lnTo>
                  <a:lnTo>
                    <a:pt x="364" y="22"/>
                  </a:lnTo>
                  <a:lnTo>
                    <a:pt x="352" y="23"/>
                  </a:lnTo>
                  <a:lnTo>
                    <a:pt x="339" y="25"/>
                  </a:lnTo>
                  <a:lnTo>
                    <a:pt x="326" y="26"/>
                  </a:lnTo>
                  <a:lnTo>
                    <a:pt x="310" y="27"/>
                  </a:lnTo>
                  <a:lnTo>
                    <a:pt x="293" y="28"/>
                  </a:lnTo>
                  <a:lnTo>
                    <a:pt x="278" y="29"/>
                  </a:lnTo>
                  <a:lnTo>
                    <a:pt x="263" y="29"/>
                  </a:lnTo>
                  <a:lnTo>
                    <a:pt x="246" y="29"/>
                  </a:lnTo>
                  <a:lnTo>
                    <a:pt x="230" y="28"/>
                  </a:lnTo>
                  <a:lnTo>
                    <a:pt x="213" y="28"/>
                  </a:lnTo>
                  <a:lnTo>
                    <a:pt x="194" y="27"/>
                  </a:lnTo>
                  <a:lnTo>
                    <a:pt x="176" y="25"/>
                  </a:lnTo>
                  <a:lnTo>
                    <a:pt x="158" y="22"/>
                  </a:lnTo>
                  <a:lnTo>
                    <a:pt x="138" y="21"/>
                  </a:lnTo>
                  <a:lnTo>
                    <a:pt x="118" y="19"/>
                  </a:lnTo>
                  <a:lnTo>
                    <a:pt x="99" y="15"/>
                  </a:lnTo>
                  <a:lnTo>
                    <a:pt x="79" y="13"/>
                  </a:lnTo>
                  <a:lnTo>
                    <a:pt x="60" y="10"/>
                  </a:lnTo>
                  <a:lnTo>
                    <a:pt x="40" y="7"/>
                  </a:lnTo>
                  <a:lnTo>
                    <a:pt x="19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2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Freeform 70"/>
            <p:cNvSpPr>
              <a:spLocks noEditPoints="1"/>
            </p:cNvSpPr>
            <p:nvPr/>
          </p:nvSpPr>
          <p:spPr bwMode="auto">
            <a:xfrm>
              <a:off x="3938" y="2931"/>
              <a:ext cx="1052" cy="1004"/>
            </a:xfrm>
            <a:custGeom>
              <a:avLst/>
              <a:gdLst>
                <a:gd name="T0" fmla="*/ 19 w 2105"/>
                <a:gd name="T1" fmla="*/ 0 h 2010"/>
                <a:gd name="T2" fmla="*/ 23 w 2105"/>
                <a:gd name="T3" fmla="*/ 1 h 2010"/>
                <a:gd name="T4" fmla="*/ 26 w 2105"/>
                <a:gd name="T5" fmla="*/ 3 h 2010"/>
                <a:gd name="T6" fmla="*/ 29 w 2105"/>
                <a:gd name="T7" fmla="*/ 6 h 2010"/>
                <a:gd name="T8" fmla="*/ 31 w 2105"/>
                <a:gd name="T9" fmla="*/ 9 h 2010"/>
                <a:gd name="T10" fmla="*/ 32 w 2105"/>
                <a:gd name="T11" fmla="*/ 13 h 2010"/>
                <a:gd name="T12" fmla="*/ 32 w 2105"/>
                <a:gd name="T13" fmla="*/ 17 h 2010"/>
                <a:gd name="T14" fmla="*/ 31 w 2105"/>
                <a:gd name="T15" fmla="*/ 21 h 2010"/>
                <a:gd name="T16" fmla="*/ 30 w 2105"/>
                <a:gd name="T17" fmla="*/ 24 h 2010"/>
                <a:gd name="T18" fmla="*/ 27 w 2105"/>
                <a:gd name="T19" fmla="*/ 27 h 2010"/>
                <a:gd name="T20" fmla="*/ 24 w 2105"/>
                <a:gd name="T21" fmla="*/ 29 h 2010"/>
                <a:gd name="T22" fmla="*/ 20 w 2105"/>
                <a:gd name="T23" fmla="*/ 30 h 2010"/>
                <a:gd name="T24" fmla="*/ 16 w 2105"/>
                <a:gd name="T25" fmla="*/ 31 h 2010"/>
                <a:gd name="T26" fmla="*/ 12 w 2105"/>
                <a:gd name="T27" fmla="*/ 30 h 2010"/>
                <a:gd name="T28" fmla="*/ 8 w 2105"/>
                <a:gd name="T29" fmla="*/ 29 h 2010"/>
                <a:gd name="T30" fmla="*/ 5 w 2105"/>
                <a:gd name="T31" fmla="*/ 27 h 2010"/>
                <a:gd name="T32" fmla="*/ 2 w 2105"/>
                <a:gd name="T33" fmla="*/ 24 h 2010"/>
                <a:gd name="T34" fmla="*/ 1 w 2105"/>
                <a:gd name="T35" fmla="*/ 21 h 2010"/>
                <a:gd name="T36" fmla="*/ 0 w 2105"/>
                <a:gd name="T37" fmla="*/ 17 h 2010"/>
                <a:gd name="T38" fmla="*/ 0 w 2105"/>
                <a:gd name="T39" fmla="*/ 13 h 2010"/>
                <a:gd name="T40" fmla="*/ 1 w 2105"/>
                <a:gd name="T41" fmla="*/ 9 h 2010"/>
                <a:gd name="T42" fmla="*/ 3 w 2105"/>
                <a:gd name="T43" fmla="*/ 6 h 2010"/>
                <a:gd name="T44" fmla="*/ 5 w 2105"/>
                <a:gd name="T45" fmla="*/ 3 h 2010"/>
                <a:gd name="T46" fmla="*/ 9 w 2105"/>
                <a:gd name="T47" fmla="*/ 1 h 2010"/>
                <a:gd name="T48" fmla="*/ 13 w 2105"/>
                <a:gd name="T49" fmla="*/ 0 h 2010"/>
                <a:gd name="T50" fmla="*/ 16 w 2105"/>
                <a:gd name="T51" fmla="*/ 0 h 2010"/>
                <a:gd name="T52" fmla="*/ 13 w 2105"/>
                <a:gd name="T53" fmla="*/ 1 h 2010"/>
                <a:gd name="T54" fmla="*/ 9 w 2105"/>
                <a:gd name="T55" fmla="*/ 2 h 2010"/>
                <a:gd name="T56" fmla="*/ 6 w 2105"/>
                <a:gd name="T57" fmla="*/ 4 h 2010"/>
                <a:gd name="T58" fmla="*/ 3 w 2105"/>
                <a:gd name="T59" fmla="*/ 6 h 2010"/>
                <a:gd name="T60" fmla="*/ 2 w 2105"/>
                <a:gd name="T61" fmla="*/ 9 h 2010"/>
                <a:gd name="T62" fmla="*/ 1 w 2105"/>
                <a:gd name="T63" fmla="*/ 13 h 2010"/>
                <a:gd name="T64" fmla="*/ 0 w 2105"/>
                <a:gd name="T65" fmla="*/ 17 h 2010"/>
                <a:gd name="T66" fmla="*/ 1 w 2105"/>
                <a:gd name="T67" fmla="*/ 20 h 2010"/>
                <a:gd name="T68" fmla="*/ 3 w 2105"/>
                <a:gd name="T69" fmla="*/ 24 h 2010"/>
                <a:gd name="T70" fmla="*/ 5 w 2105"/>
                <a:gd name="T71" fmla="*/ 26 h 2010"/>
                <a:gd name="T72" fmla="*/ 9 w 2105"/>
                <a:gd name="T73" fmla="*/ 28 h 2010"/>
                <a:gd name="T74" fmla="*/ 12 w 2105"/>
                <a:gd name="T75" fmla="*/ 30 h 2010"/>
                <a:gd name="T76" fmla="*/ 16 w 2105"/>
                <a:gd name="T77" fmla="*/ 30 h 2010"/>
                <a:gd name="T78" fmla="*/ 20 w 2105"/>
                <a:gd name="T79" fmla="*/ 30 h 2010"/>
                <a:gd name="T80" fmla="*/ 23 w 2105"/>
                <a:gd name="T81" fmla="*/ 28 h 2010"/>
                <a:gd name="T82" fmla="*/ 26 w 2105"/>
                <a:gd name="T83" fmla="*/ 26 h 2010"/>
                <a:gd name="T84" fmla="*/ 29 w 2105"/>
                <a:gd name="T85" fmla="*/ 24 h 2010"/>
                <a:gd name="T86" fmla="*/ 31 w 2105"/>
                <a:gd name="T87" fmla="*/ 20 h 2010"/>
                <a:gd name="T88" fmla="*/ 31 w 2105"/>
                <a:gd name="T89" fmla="*/ 17 h 2010"/>
                <a:gd name="T90" fmla="*/ 31 w 2105"/>
                <a:gd name="T91" fmla="*/ 13 h 2010"/>
                <a:gd name="T92" fmla="*/ 30 w 2105"/>
                <a:gd name="T93" fmla="*/ 9 h 2010"/>
                <a:gd name="T94" fmla="*/ 28 w 2105"/>
                <a:gd name="T95" fmla="*/ 6 h 2010"/>
                <a:gd name="T96" fmla="*/ 26 w 2105"/>
                <a:gd name="T97" fmla="*/ 4 h 2010"/>
                <a:gd name="T98" fmla="*/ 23 w 2105"/>
                <a:gd name="T99" fmla="*/ 2 h 2010"/>
                <a:gd name="T100" fmla="*/ 19 w 2105"/>
                <a:gd name="T101" fmla="*/ 1 h 20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05" h="2010">
                  <a:moveTo>
                    <a:pt x="1053" y="0"/>
                  </a:moveTo>
                  <a:lnTo>
                    <a:pt x="1107" y="2"/>
                  </a:lnTo>
                  <a:lnTo>
                    <a:pt x="1160" y="6"/>
                  </a:lnTo>
                  <a:lnTo>
                    <a:pt x="1213" y="12"/>
                  </a:lnTo>
                  <a:lnTo>
                    <a:pt x="1264" y="21"/>
                  </a:lnTo>
                  <a:lnTo>
                    <a:pt x="1315" y="33"/>
                  </a:lnTo>
                  <a:lnTo>
                    <a:pt x="1366" y="45"/>
                  </a:lnTo>
                  <a:lnTo>
                    <a:pt x="1414" y="61"/>
                  </a:lnTo>
                  <a:lnTo>
                    <a:pt x="1461" y="80"/>
                  </a:lnTo>
                  <a:lnTo>
                    <a:pt x="1509" y="99"/>
                  </a:lnTo>
                  <a:lnTo>
                    <a:pt x="1553" y="123"/>
                  </a:lnTo>
                  <a:lnTo>
                    <a:pt x="1598" y="147"/>
                  </a:lnTo>
                  <a:lnTo>
                    <a:pt x="1641" y="172"/>
                  </a:lnTo>
                  <a:lnTo>
                    <a:pt x="1682" y="201"/>
                  </a:lnTo>
                  <a:lnTo>
                    <a:pt x="1722" y="231"/>
                  </a:lnTo>
                  <a:lnTo>
                    <a:pt x="1760" y="262"/>
                  </a:lnTo>
                  <a:lnTo>
                    <a:pt x="1796" y="295"/>
                  </a:lnTo>
                  <a:lnTo>
                    <a:pt x="1831" y="330"/>
                  </a:lnTo>
                  <a:lnTo>
                    <a:pt x="1864" y="367"/>
                  </a:lnTo>
                  <a:lnTo>
                    <a:pt x="1895" y="405"/>
                  </a:lnTo>
                  <a:lnTo>
                    <a:pt x="1925" y="444"/>
                  </a:lnTo>
                  <a:lnTo>
                    <a:pt x="1952" y="485"/>
                  </a:lnTo>
                  <a:lnTo>
                    <a:pt x="1978" y="527"/>
                  </a:lnTo>
                  <a:lnTo>
                    <a:pt x="2001" y="571"/>
                  </a:lnTo>
                  <a:lnTo>
                    <a:pt x="2022" y="614"/>
                  </a:lnTo>
                  <a:lnTo>
                    <a:pt x="2041" y="661"/>
                  </a:lnTo>
                  <a:lnTo>
                    <a:pt x="2058" y="707"/>
                  </a:lnTo>
                  <a:lnTo>
                    <a:pt x="2072" y="755"/>
                  </a:lnTo>
                  <a:lnTo>
                    <a:pt x="2083" y="803"/>
                  </a:lnTo>
                  <a:lnTo>
                    <a:pt x="2092" y="853"/>
                  </a:lnTo>
                  <a:lnTo>
                    <a:pt x="2099" y="902"/>
                  </a:lnTo>
                  <a:lnTo>
                    <a:pt x="2104" y="953"/>
                  </a:lnTo>
                  <a:lnTo>
                    <a:pt x="2105" y="1005"/>
                  </a:lnTo>
                  <a:lnTo>
                    <a:pt x="2104" y="1057"/>
                  </a:lnTo>
                  <a:lnTo>
                    <a:pt x="2099" y="1108"/>
                  </a:lnTo>
                  <a:lnTo>
                    <a:pt x="2092" y="1157"/>
                  </a:lnTo>
                  <a:lnTo>
                    <a:pt x="2083" y="1207"/>
                  </a:lnTo>
                  <a:lnTo>
                    <a:pt x="2072" y="1255"/>
                  </a:lnTo>
                  <a:lnTo>
                    <a:pt x="2058" y="1303"/>
                  </a:lnTo>
                  <a:lnTo>
                    <a:pt x="2041" y="1350"/>
                  </a:lnTo>
                  <a:lnTo>
                    <a:pt x="2022" y="1396"/>
                  </a:lnTo>
                  <a:lnTo>
                    <a:pt x="2001" y="1439"/>
                  </a:lnTo>
                  <a:lnTo>
                    <a:pt x="1978" y="1483"/>
                  </a:lnTo>
                  <a:lnTo>
                    <a:pt x="1952" y="1525"/>
                  </a:lnTo>
                  <a:lnTo>
                    <a:pt x="1925" y="1566"/>
                  </a:lnTo>
                  <a:lnTo>
                    <a:pt x="1895" y="1605"/>
                  </a:lnTo>
                  <a:lnTo>
                    <a:pt x="1864" y="1643"/>
                  </a:lnTo>
                  <a:lnTo>
                    <a:pt x="1831" y="1680"/>
                  </a:lnTo>
                  <a:lnTo>
                    <a:pt x="1796" y="1715"/>
                  </a:lnTo>
                  <a:lnTo>
                    <a:pt x="1760" y="1748"/>
                  </a:lnTo>
                  <a:lnTo>
                    <a:pt x="1722" y="1779"/>
                  </a:lnTo>
                  <a:lnTo>
                    <a:pt x="1682" y="1809"/>
                  </a:lnTo>
                  <a:lnTo>
                    <a:pt x="1641" y="1838"/>
                  </a:lnTo>
                  <a:lnTo>
                    <a:pt x="1598" y="1863"/>
                  </a:lnTo>
                  <a:lnTo>
                    <a:pt x="1553" y="1888"/>
                  </a:lnTo>
                  <a:lnTo>
                    <a:pt x="1509" y="1911"/>
                  </a:lnTo>
                  <a:lnTo>
                    <a:pt x="1461" y="1930"/>
                  </a:lnTo>
                  <a:lnTo>
                    <a:pt x="1414" y="1949"/>
                  </a:lnTo>
                  <a:lnTo>
                    <a:pt x="1366" y="1965"/>
                  </a:lnTo>
                  <a:lnTo>
                    <a:pt x="1315" y="1977"/>
                  </a:lnTo>
                  <a:lnTo>
                    <a:pt x="1264" y="1989"/>
                  </a:lnTo>
                  <a:lnTo>
                    <a:pt x="1213" y="1998"/>
                  </a:lnTo>
                  <a:lnTo>
                    <a:pt x="1160" y="2004"/>
                  </a:lnTo>
                  <a:lnTo>
                    <a:pt x="1107" y="2009"/>
                  </a:lnTo>
                  <a:lnTo>
                    <a:pt x="1053" y="2010"/>
                  </a:lnTo>
                  <a:lnTo>
                    <a:pt x="998" y="2009"/>
                  </a:lnTo>
                  <a:lnTo>
                    <a:pt x="945" y="2004"/>
                  </a:lnTo>
                  <a:lnTo>
                    <a:pt x="892" y="1998"/>
                  </a:lnTo>
                  <a:lnTo>
                    <a:pt x="841" y="1989"/>
                  </a:lnTo>
                  <a:lnTo>
                    <a:pt x="790" y="1977"/>
                  </a:lnTo>
                  <a:lnTo>
                    <a:pt x="739" y="1965"/>
                  </a:lnTo>
                  <a:lnTo>
                    <a:pt x="691" y="1949"/>
                  </a:lnTo>
                  <a:lnTo>
                    <a:pt x="644" y="1930"/>
                  </a:lnTo>
                  <a:lnTo>
                    <a:pt x="597" y="1911"/>
                  </a:lnTo>
                  <a:lnTo>
                    <a:pt x="552" y="1888"/>
                  </a:lnTo>
                  <a:lnTo>
                    <a:pt x="507" y="1863"/>
                  </a:lnTo>
                  <a:lnTo>
                    <a:pt x="464" y="1838"/>
                  </a:lnTo>
                  <a:lnTo>
                    <a:pt x="423" y="1809"/>
                  </a:lnTo>
                  <a:lnTo>
                    <a:pt x="383" y="1779"/>
                  </a:lnTo>
                  <a:lnTo>
                    <a:pt x="345" y="1748"/>
                  </a:lnTo>
                  <a:lnTo>
                    <a:pt x="309" y="1715"/>
                  </a:lnTo>
                  <a:lnTo>
                    <a:pt x="274" y="1680"/>
                  </a:lnTo>
                  <a:lnTo>
                    <a:pt x="241" y="1643"/>
                  </a:lnTo>
                  <a:lnTo>
                    <a:pt x="210" y="1605"/>
                  </a:lnTo>
                  <a:lnTo>
                    <a:pt x="180" y="1566"/>
                  </a:lnTo>
                  <a:lnTo>
                    <a:pt x="153" y="1525"/>
                  </a:lnTo>
                  <a:lnTo>
                    <a:pt x="127" y="1483"/>
                  </a:lnTo>
                  <a:lnTo>
                    <a:pt x="104" y="1439"/>
                  </a:lnTo>
                  <a:lnTo>
                    <a:pt x="83" y="1396"/>
                  </a:lnTo>
                  <a:lnTo>
                    <a:pt x="65" y="1350"/>
                  </a:lnTo>
                  <a:lnTo>
                    <a:pt x="47" y="1303"/>
                  </a:lnTo>
                  <a:lnTo>
                    <a:pt x="33" y="1255"/>
                  </a:lnTo>
                  <a:lnTo>
                    <a:pt x="22" y="1207"/>
                  </a:lnTo>
                  <a:lnTo>
                    <a:pt x="13" y="1157"/>
                  </a:lnTo>
                  <a:lnTo>
                    <a:pt x="6" y="1108"/>
                  </a:lnTo>
                  <a:lnTo>
                    <a:pt x="1" y="1057"/>
                  </a:lnTo>
                  <a:lnTo>
                    <a:pt x="0" y="1005"/>
                  </a:lnTo>
                  <a:lnTo>
                    <a:pt x="1" y="953"/>
                  </a:lnTo>
                  <a:lnTo>
                    <a:pt x="6" y="902"/>
                  </a:lnTo>
                  <a:lnTo>
                    <a:pt x="13" y="853"/>
                  </a:lnTo>
                  <a:lnTo>
                    <a:pt x="22" y="803"/>
                  </a:lnTo>
                  <a:lnTo>
                    <a:pt x="33" y="755"/>
                  </a:lnTo>
                  <a:lnTo>
                    <a:pt x="47" y="707"/>
                  </a:lnTo>
                  <a:lnTo>
                    <a:pt x="65" y="661"/>
                  </a:lnTo>
                  <a:lnTo>
                    <a:pt x="83" y="614"/>
                  </a:lnTo>
                  <a:lnTo>
                    <a:pt x="104" y="571"/>
                  </a:lnTo>
                  <a:lnTo>
                    <a:pt x="127" y="527"/>
                  </a:lnTo>
                  <a:lnTo>
                    <a:pt x="153" y="485"/>
                  </a:lnTo>
                  <a:lnTo>
                    <a:pt x="180" y="444"/>
                  </a:lnTo>
                  <a:lnTo>
                    <a:pt x="210" y="405"/>
                  </a:lnTo>
                  <a:lnTo>
                    <a:pt x="241" y="367"/>
                  </a:lnTo>
                  <a:lnTo>
                    <a:pt x="274" y="330"/>
                  </a:lnTo>
                  <a:lnTo>
                    <a:pt x="309" y="295"/>
                  </a:lnTo>
                  <a:lnTo>
                    <a:pt x="345" y="262"/>
                  </a:lnTo>
                  <a:lnTo>
                    <a:pt x="383" y="231"/>
                  </a:lnTo>
                  <a:lnTo>
                    <a:pt x="423" y="201"/>
                  </a:lnTo>
                  <a:lnTo>
                    <a:pt x="464" y="172"/>
                  </a:lnTo>
                  <a:lnTo>
                    <a:pt x="507" y="147"/>
                  </a:lnTo>
                  <a:lnTo>
                    <a:pt x="552" y="123"/>
                  </a:lnTo>
                  <a:lnTo>
                    <a:pt x="597" y="99"/>
                  </a:lnTo>
                  <a:lnTo>
                    <a:pt x="644" y="80"/>
                  </a:lnTo>
                  <a:lnTo>
                    <a:pt x="691" y="61"/>
                  </a:lnTo>
                  <a:lnTo>
                    <a:pt x="739" y="45"/>
                  </a:lnTo>
                  <a:lnTo>
                    <a:pt x="790" y="33"/>
                  </a:lnTo>
                  <a:lnTo>
                    <a:pt x="841" y="21"/>
                  </a:lnTo>
                  <a:lnTo>
                    <a:pt x="892" y="12"/>
                  </a:lnTo>
                  <a:lnTo>
                    <a:pt x="945" y="6"/>
                  </a:lnTo>
                  <a:lnTo>
                    <a:pt x="998" y="2"/>
                  </a:lnTo>
                  <a:lnTo>
                    <a:pt x="1053" y="0"/>
                  </a:lnTo>
                  <a:close/>
                  <a:moveTo>
                    <a:pt x="1053" y="51"/>
                  </a:moveTo>
                  <a:lnTo>
                    <a:pt x="1002" y="52"/>
                  </a:lnTo>
                  <a:lnTo>
                    <a:pt x="951" y="56"/>
                  </a:lnTo>
                  <a:lnTo>
                    <a:pt x="901" y="63"/>
                  </a:lnTo>
                  <a:lnTo>
                    <a:pt x="852" y="71"/>
                  </a:lnTo>
                  <a:lnTo>
                    <a:pt x="804" y="81"/>
                  </a:lnTo>
                  <a:lnTo>
                    <a:pt x="757" y="94"/>
                  </a:lnTo>
                  <a:lnTo>
                    <a:pt x="711" y="109"/>
                  </a:lnTo>
                  <a:lnTo>
                    <a:pt x="664" y="126"/>
                  </a:lnTo>
                  <a:lnTo>
                    <a:pt x="621" y="146"/>
                  </a:lnTo>
                  <a:lnTo>
                    <a:pt x="577" y="166"/>
                  </a:lnTo>
                  <a:lnTo>
                    <a:pt x="536" y="189"/>
                  </a:lnTo>
                  <a:lnTo>
                    <a:pt x="495" y="215"/>
                  </a:lnTo>
                  <a:lnTo>
                    <a:pt x="456" y="241"/>
                  </a:lnTo>
                  <a:lnTo>
                    <a:pt x="418" y="269"/>
                  </a:lnTo>
                  <a:lnTo>
                    <a:pt x="381" y="300"/>
                  </a:lnTo>
                  <a:lnTo>
                    <a:pt x="347" y="331"/>
                  </a:lnTo>
                  <a:lnTo>
                    <a:pt x="313" y="364"/>
                  </a:lnTo>
                  <a:lnTo>
                    <a:pt x="282" y="399"/>
                  </a:lnTo>
                  <a:lnTo>
                    <a:pt x="252" y="435"/>
                  </a:lnTo>
                  <a:lnTo>
                    <a:pt x="225" y="473"/>
                  </a:lnTo>
                  <a:lnTo>
                    <a:pt x="198" y="511"/>
                  </a:lnTo>
                  <a:lnTo>
                    <a:pt x="174" y="551"/>
                  </a:lnTo>
                  <a:lnTo>
                    <a:pt x="152" y="593"/>
                  </a:lnTo>
                  <a:lnTo>
                    <a:pt x="132" y="634"/>
                  </a:lnTo>
                  <a:lnTo>
                    <a:pt x="114" y="678"/>
                  </a:lnTo>
                  <a:lnTo>
                    <a:pt x="98" y="722"/>
                  </a:lnTo>
                  <a:lnTo>
                    <a:pt x="84" y="768"/>
                  </a:lnTo>
                  <a:lnTo>
                    <a:pt x="74" y="813"/>
                  </a:lnTo>
                  <a:lnTo>
                    <a:pt x="65" y="860"/>
                  </a:lnTo>
                  <a:lnTo>
                    <a:pt x="59" y="908"/>
                  </a:lnTo>
                  <a:lnTo>
                    <a:pt x="54" y="957"/>
                  </a:lnTo>
                  <a:lnTo>
                    <a:pt x="53" y="1005"/>
                  </a:lnTo>
                  <a:lnTo>
                    <a:pt x="54" y="1053"/>
                  </a:lnTo>
                  <a:lnTo>
                    <a:pt x="59" y="1102"/>
                  </a:lnTo>
                  <a:lnTo>
                    <a:pt x="65" y="1150"/>
                  </a:lnTo>
                  <a:lnTo>
                    <a:pt x="74" y="1196"/>
                  </a:lnTo>
                  <a:lnTo>
                    <a:pt x="84" y="1242"/>
                  </a:lnTo>
                  <a:lnTo>
                    <a:pt x="98" y="1288"/>
                  </a:lnTo>
                  <a:lnTo>
                    <a:pt x="114" y="1332"/>
                  </a:lnTo>
                  <a:lnTo>
                    <a:pt x="132" y="1376"/>
                  </a:lnTo>
                  <a:lnTo>
                    <a:pt x="152" y="1417"/>
                  </a:lnTo>
                  <a:lnTo>
                    <a:pt x="174" y="1459"/>
                  </a:lnTo>
                  <a:lnTo>
                    <a:pt x="198" y="1499"/>
                  </a:lnTo>
                  <a:lnTo>
                    <a:pt x="225" y="1537"/>
                  </a:lnTo>
                  <a:lnTo>
                    <a:pt x="252" y="1575"/>
                  </a:lnTo>
                  <a:lnTo>
                    <a:pt x="282" y="1611"/>
                  </a:lnTo>
                  <a:lnTo>
                    <a:pt x="313" y="1646"/>
                  </a:lnTo>
                  <a:lnTo>
                    <a:pt x="347" y="1679"/>
                  </a:lnTo>
                  <a:lnTo>
                    <a:pt x="381" y="1710"/>
                  </a:lnTo>
                  <a:lnTo>
                    <a:pt x="418" y="1741"/>
                  </a:lnTo>
                  <a:lnTo>
                    <a:pt x="456" y="1769"/>
                  </a:lnTo>
                  <a:lnTo>
                    <a:pt x="495" y="1795"/>
                  </a:lnTo>
                  <a:lnTo>
                    <a:pt x="536" y="1821"/>
                  </a:lnTo>
                  <a:lnTo>
                    <a:pt x="577" y="1844"/>
                  </a:lnTo>
                  <a:lnTo>
                    <a:pt x="621" y="1865"/>
                  </a:lnTo>
                  <a:lnTo>
                    <a:pt x="664" y="1884"/>
                  </a:lnTo>
                  <a:lnTo>
                    <a:pt x="711" y="1901"/>
                  </a:lnTo>
                  <a:lnTo>
                    <a:pt x="757" y="1916"/>
                  </a:lnTo>
                  <a:lnTo>
                    <a:pt x="804" y="1929"/>
                  </a:lnTo>
                  <a:lnTo>
                    <a:pt x="852" y="1939"/>
                  </a:lnTo>
                  <a:lnTo>
                    <a:pt x="901" y="1947"/>
                  </a:lnTo>
                  <a:lnTo>
                    <a:pt x="951" y="1954"/>
                  </a:lnTo>
                  <a:lnTo>
                    <a:pt x="1002" y="1958"/>
                  </a:lnTo>
                  <a:lnTo>
                    <a:pt x="1053" y="1959"/>
                  </a:lnTo>
                  <a:lnTo>
                    <a:pt x="1103" y="1958"/>
                  </a:lnTo>
                  <a:lnTo>
                    <a:pt x="1154" y="1954"/>
                  </a:lnTo>
                  <a:lnTo>
                    <a:pt x="1205" y="1947"/>
                  </a:lnTo>
                  <a:lnTo>
                    <a:pt x="1253" y="1939"/>
                  </a:lnTo>
                  <a:lnTo>
                    <a:pt x="1301" y="1929"/>
                  </a:lnTo>
                  <a:lnTo>
                    <a:pt x="1348" y="1916"/>
                  </a:lnTo>
                  <a:lnTo>
                    <a:pt x="1395" y="1901"/>
                  </a:lnTo>
                  <a:lnTo>
                    <a:pt x="1441" y="1884"/>
                  </a:lnTo>
                  <a:lnTo>
                    <a:pt x="1484" y="1865"/>
                  </a:lnTo>
                  <a:lnTo>
                    <a:pt x="1528" y="1844"/>
                  </a:lnTo>
                  <a:lnTo>
                    <a:pt x="1570" y="1821"/>
                  </a:lnTo>
                  <a:lnTo>
                    <a:pt x="1610" y="1795"/>
                  </a:lnTo>
                  <a:lnTo>
                    <a:pt x="1649" y="1769"/>
                  </a:lnTo>
                  <a:lnTo>
                    <a:pt x="1687" y="1741"/>
                  </a:lnTo>
                  <a:lnTo>
                    <a:pt x="1724" y="1710"/>
                  </a:lnTo>
                  <a:lnTo>
                    <a:pt x="1758" y="1679"/>
                  </a:lnTo>
                  <a:lnTo>
                    <a:pt x="1792" y="1646"/>
                  </a:lnTo>
                  <a:lnTo>
                    <a:pt x="1823" y="1611"/>
                  </a:lnTo>
                  <a:lnTo>
                    <a:pt x="1853" y="1575"/>
                  </a:lnTo>
                  <a:lnTo>
                    <a:pt x="1881" y="1537"/>
                  </a:lnTo>
                  <a:lnTo>
                    <a:pt x="1907" y="1499"/>
                  </a:lnTo>
                  <a:lnTo>
                    <a:pt x="1931" y="1459"/>
                  </a:lnTo>
                  <a:lnTo>
                    <a:pt x="1953" y="1417"/>
                  </a:lnTo>
                  <a:lnTo>
                    <a:pt x="1973" y="1376"/>
                  </a:lnTo>
                  <a:lnTo>
                    <a:pt x="1991" y="1332"/>
                  </a:lnTo>
                  <a:lnTo>
                    <a:pt x="2007" y="1288"/>
                  </a:lnTo>
                  <a:lnTo>
                    <a:pt x="2021" y="1242"/>
                  </a:lnTo>
                  <a:lnTo>
                    <a:pt x="2031" y="1196"/>
                  </a:lnTo>
                  <a:lnTo>
                    <a:pt x="2041" y="1150"/>
                  </a:lnTo>
                  <a:lnTo>
                    <a:pt x="2046" y="1102"/>
                  </a:lnTo>
                  <a:lnTo>
                    <a:pt x="2051" y="1053"/>
                  </a:lnTo>
                  <a:lnTo>
                    <a:pt x="2052" y="1005"/>
                  </a:lnTo>
                  <a:lnTo>
                    <a:pt x="2051" y="957"/>
                  </a:lnTo>
                  <a:lnTo>
                    <a:pt x="2046" y="908"/>
                  </a:lnTo>
                  <a:lnTo>
                    <a:pt x="2041" y="860"/>
                  </a:lnTo>
                  <a:lnTo>
                    <a:pt x="2031" y="813"/>
                  </a:lnTo>
                  <a:lnTo>
                    <a:pt x="2021" y="768"/>
                  </a:lnTo>
                  <a:lnTo>
                    <a:pt x="2007" y="722"/>
                  </a:lnTo>
                  <a:lnTo>
                    <a:pt x="1991" y="678"/>
                  </a:lnTo>
                  <a:lnTo>
                    <a:pt x="1973" y="634"/>
                  </a:lnTo>
                  <a:lnTo>
                    <a:pt x="1953" y="593"/>
                  </a:lnTo>
                  <a:lnTo>
                    <a:pt x="1931" y="551"/>
                  </a:lnTo>
                  <a:lnTo>
                    <a:pt x="1907" y="511"/>
                  </a:lnTo>
                  <a:lnTo>
                    <a:pt x="1881" y="473"/>
                  </a:lnTo>
                  <a:lnTo>
                    <a:pt x="1853" y="435"/>
                  </a:lnTo>
                  <a:lnTo>
                    <a:pt x="1823" y="399"/>
                  </a:lnTo>
                  <a:lnTo>
                    <a:pt x="1792" y="364"/>
                  </a:lnTo>
                  <a:lnTo>
                    <a:pt x="1758" y="331"/>
                  </a:lnTo>
                  <a:lnTo>
                    <a:pt x="1724" y="300"/>
                  </a:lnTo>
                  <a:lnTo>
                    <a:pt x="1687" y="269"/>
                  </a:lnTo>
                  <a:lnTo>
                    <a:pt x="1649" y="241"/>
                  </a:lnTo>
                  <a:lnTo>
                    <a:pt x="1610" y="215"/>
                  </a:lnTo>
                  <a:lnTo>
                    <a:pt x="1570" y="189"/>
                  </a:lnTo>
                  <a:lnTo>
                    <a:pt x="1528" y="166"/>
                  </a:lnTo>
                  <a:lnTo>
                    <a:pt x="1484" y="146"/>
                  </a:lnTo>
                  <a:lnTo>
                    <a:pt x="1441" y="126"/>
                  </a:lnTo>
                  <a:lnTo>
                    <a:pt x="1395" y="109"/>
                  </a:lnTo>
                  <a:lnTo>
                    <a:pt x="1348" y="94"/>
                  </a:lnTo>
                  <a:lnTo>
                    <a:pt x="1301" y="81"/>
                  </a:lnTo>
                  <a:lnTo>
                    <a:pt x="1253" y="71"/>
                  </a:lnTo>
                  <a:lnTo>
                    <a:pt x="1205" y="63"/>
                  </a:lnTo>
                  <a:lnTo>
                    <a:pt x="1154" y="56"/>
                  </a:lnTo>
                  <a:lnTo>
                    <a:pt x="1103" y="52"/>
                  </a:lnTo>
                  <a:lnTo>
                    <a:pt x="1053" y="51"/>
                  </a:lnTo>
                  <a:close/>
                </a:path>
              </a:pathLst>
            </a:custGeom>
            <a:solidFill>
              <a:srgbClr val="FFEF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Freeform 71"/>
            <p:cNvSpPr>
              <a:spLocks noEditPoints="1"/>
            </p:cNvSpPr>
            <p:nvPr/>
          </p:nvSpPr>
          <p:spPr bwMode="auto">
            <a:xfrm>
              <a:off x="3888" y="2884"/>
              <a:ext cx="1151" cy="1098"/>
            </a:xfrm>
            <a:custGeom>
              <a:avLst/>
              <a:gdLst>
                <a:gd name="T0" fmla="*/ 22 w 2302"/>
                <a:gd name="T1" fmla="*/ 1 h 2196"/>
                <a:gd name="T2" fmla="*/ 26 w 2302"/>
                <a:gd name="T3" fmla="*/ 2 h 2196"/>
                <a:gd name="T4" fmla="*/ 30 w 2302"/>
                <a:gd name="T5" fmla="*/ 4 h 2196"/>
                <a:gd name="T6" fmla="*/ 33 w 2302"/>
                <a:gd name="T7" fmla="*/ 7 h 2196"/>
                <a:gd name="T8" fmla="*/ 35 w 2302"/>
                <a:gd name="T9" fmla="*/ 11 h 2196"/>
                <a:gd name="T10" fmla="*/ 36 w 2302"/>
                <a:gd name="T11" fmla="*/ 15 h 2196"/>
                <a:gd name="T12" fmla="*/ 36 w 2302"/>
                <a:gd name="T13" fmla="*/ 19 h 2196"/>
                <a:gd name="T14" fmla="*/ 35 w 2302"/>
                <a:gd name="T15" fmla="*/ 24 h 2196"/>
                <a:gd name="T16" fmla="*/ 33 w 2302"/>
                <a:gd name="T17" fmla="*/ 27 h 2196"/>
                <a:gd name="T18" fmla="*/ 31 w 2302"/>
                <a:gd name="T19" fmla="*/ 30 h 2196"/>
                <a:gd name="T20" fmla="*/ 27 w 2302"/>
                <a:gd name="T21" fmla="*/ 33 h 2196"/>
                <a:gd name="T22" fmla="*/ 23 w 2302"/>
                <a:gd name="T23" fmla="*/ 34 h 2196"/>
                <a:gd name="T24" fmla="*/ 18 w 2302"/>
                <a:gd name="T25" fmla="*/ 35 h 2196"/>
                <a:gd name="T26" fmla="*/ 14 w 2302"/>
                <a:gd name="T27" fmla="*/ 34 h 2196"/>
                <a:gd name="T28" fmla="*/ 10 w 2302"/>
                <a:gd name="T29" fmla="*/ 33 h 2196"/>
                <a:gd name="T30" fmla="*/ 6 w 2302"/>
                <a:gd name="T31" fmla="*/ 30 h 2196"/>
                <a:gd name="T32" fmla="*/ 4 w 2302"/>
                <a:gd name="T33" fmla="*/ 27 h 2196"/>
                <a:gd name="T34" fmla="*/ 2 w 2302"/>
                <a:gd name="T35" fmla="*/ 24 h 2196"/>
                <a:gd name="T36" fmla="*/ 1 w 2302"/>
                <a:gd name="T37" fmla="*/ 19 h 2196"/>
                <a:gd name="T38" fmla="*/ 1 w 2302"/>
                <a:gd name="T39" fmla="*/ 15 h 2196"/>
                <a:gd name="T40" fmla="*/ 2 w 2302"/>
                <a:gd name="T41" fmla="*/ 11 h 2196"/>
                <a:gd name="T42" fmla="*/ 4 w 2302"/>
                <a:gd name="T43" fmla="*/ 7 h 2196"/>
                <a:gd name="T44" fmla="*/ 7 w 2302"/>
                <a:gd name="T45" fmla="*/ 4 h 2196"/>
                <a:gd name="T46" fmla="*/ 11 w 2302"/>
                <a:gd name="T47" fmla="*/ 2 h 2196"/>
                <a:gd name="T48" fmla="*/ 15 w 2302"/>
                <a:gd name="T49" fmla="*/ 1 h 2196"/>
                <a:gd name="T50" fmla="*/ 18 w 2302"/>
                <a:gd name="T51" fmla="*/ 0 h 2196"/>
                <a:gd name="T52" fmla="*/ 15 w 2302"/>
                <a:gd name="T53" fmla="*/ 2 h 2196"/>
                <a:gd name="T54" fmla="*/ 11 w 2302"/>
                <a:gd name="T55" fmla="*/ 3 h 2196"/>
                <a:gd name="T56" fmla="*/ 8 w 2302"/>
                <a:gd name="T57" fmla="*/ 5 h 2196"/>
                <a:gd name="T58" fmla="*/ 5 w 2302"/>
                <a:gd name="T59" fmla="*/ 8 h 2196"/>
                <a:gd name="T60" fmla="*/ 3 w 2302"/>
                <a:gd name="T61" fmla="*/ 11 h 2196"/>
                <a:gd name="T62" fmla="*/ 2 w 2302"/>
                <a:gd name="T63" fmla="*/ 15 h 2196"/>
                <a:gd name="T64" fmla="*/ 1 w 2302"/>
                <a:gd name="T65" fmla="*/ 19 h 2196"/>
                <a:gd name="T66" fmla="*/ 2 w 2302"/>
                <a:gd name="T67" fmla="*/ 23 h 2196"/>
                <a:gd name="T68" fmla="*/ 4 w 2302"/>
                <a:gd name="T69" fmla="*/ 27 h 2196"/>
                <a:gd name="T70" fmla="*/ 7 w 2302"/>
                <a:gd name="T71" fmla="*/ 30 h 2196"/>
                <a:gd name="T72" fmla="*/ 10 w 2302"/>
                <a:gd name="T73" fmla="*/ 32 h 2196"/>
                <a:gd name="T74" fmla="*/ 14 w 2302"/>
                <a:gd name="T75" fmla="*/ 33 h 2196"/>
                <a:gd name="T76" fmla="*/ 18 w 2302"/>
                <a:gd name="T77" fmla="*/ 34 h 2196"/>
                <a:gd name="T78" fmla="*/ 23 w 2302"/>
                <a:gd name="T79" fmla="*/ 33 h 2196"/>
                <a:gd name="T80" fmla="*/ 27 w 2302"/>
                <a:gd name="T81" fmla="*/ 32 h 2196"/>
                <a:gd name="T82" fmla="*/ 30 w 2302"/>
                <a:gd name="T83" fmla="*/ 30 h 2196"/>
                <a:gd name="T84" fmla="*/ 33 w 2302"/>
                <a:gd name="T85" fmla="*/ 27 h 2196"/>
                <a:gd name="T86" fmla="*/ 35 w 2302"/>
                <a:gd name="T87" fmla="*/ 23 h 2196"/>
                <a:gd name="T88" fmla="*/ 35 w 2302"/>
                <a:gd name="T89" fmla="*/ 19 h 2196"/>
                <a:gd name="T90" fmla="*/ 35 w 2302"/>
                <a:gd name="T91" fmla="*/ 15 h 2196"/>
                <a:gd name="T92" fmla="*/ 34 w 2302"/>
                <a:gd name="T93" fmla="*/ 11 h 2196"/>
                <a:gd name="T94" fmla="*/ 32 w 2302"/>
                <a:gd name="T95" fmla="*/ 8 h 2196"/>
                <a:gd name="T96" fmla="*/ 29 w 2302"/>
                <a:gd name="T97" fmla="*/ 5 h 2196"/>
                <a:gd name="T98" fmla="*/ 26 w 2302"/>
                <a:gd name="T99" fmla="*/ 3 h 2196"/>
                <a:gd name="T100" fmla="*/ 22 w 2302"/>
                <a:gd name="T101" fmla="*/ 2 h 21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02" h="2196">
                  <a:moveTo>
                    <a:pt x="1152" y="0"/>
                  </a:moveTo>
                  <a:lnTo>
                    <a:pt x="1210" y="1"/>
                  </a:lnTo>
                  <a:lnTo>
                    <a:pt x="1269" y="6"/>
                  </a:lnTo>
                  <a:lnTo>
                    <a:pt x="1327" y="13"/>
                  </a:lnTo>
                  <a:lnTo>
                    <a:pt x="1383" y="22"/>
                  </a:lnTo>
                  <a:lnTo>
                    <a:pt x="1438" y="35"/>
                  </a:lnTo>
                  <a:lnTo>
                    <a:pt x="1492" y="50"/>
                  </a:lnTo>
                  <a:lnTo>
                    <a:pt x="1547" y="67"/>
                  </a:lnTo>
                  <a:lnTo>
                    <a:pt x="1598" y="86"/>
                  </a:lnTo>
                  <a:lnTo>
                    <a:pt x="1649" y="108"/>
                  </a:lnTo>
                  <a:lnTo>
                    <a:pt x="1699" y="133"/>
                  </a:lnTo>
                  <a:lnTo>
                    <a:pt x="1747" y="160"/>
                  </a:lnTo>
                  <a:lnTo>
                    <a:pt x="1794" y="188"/>
                  </a:lnTo>
                  <a:lnTo>
                    <a:pt x="1839" y="219"/>
                  </a:lnTo>
                  <a:lnTo>
                    <a:pt x="1883" y="251"/>
                  </a:lnTo>
                  <a:lnTo>
                    <a:pt x="1924" y="286"/>
                  </a:lnTo>
                  <a:lnTo>
                    <a:pt x="1965" y="323"/>
                  </a:lnTo>
                  <a:lnTo>
                    <a:pt x="2003" y="361"/>
                  </a:lnTo>
                  <a:lnTo>
                    <a:pt x="2038" y="401"/>
                  </a:lnTo>
                  <a:lnTo>
                    <a:pt x="2073" y="442"/>
                  </a:lnTo>
                  <a:lnTo>
                    <a:pt x="2105" y="485"/>
                  </a:lnTo>
                  <a:lnTo>
                    <a:pt x="2135" y="530"/>
                  </a:lnTo>
                  <a:lnTo>
                    <a:pt x="2163" y="576"/>
                  </a:lnTo>
                  <a:lnTo>
                    <a:pt x="2188" y="623"/>
                  </a:lnTo>
                  <a:lnTo>
                    <a:pt x="2211" y="672"/>
                  </a:lnTo>
                  <a:lnTo>
                    <a:pt x="2232" y="721"/>
                  </a:lnTo>
                  <a:lnTo>
                    <a:pt x="2250" y="772"/>
                  </a:lnTo>
                  <a:lnTo>
                    <a:pt x="2265" y="825"/>
                  </a:lnTo>
                  <a:lnTo>
                    <a:pt x="2279" y="878"/>
                  </a:lnTo>
                  <a:lnTo>
                    <a:pt x="2288" y="931"/>
                  </a:lnTo>
                  <a:lnTo>
                    <a:pt x="2296" y="986"/>
                  </a:lnTo>
                  <a:lnTo>
                    <a:pt x="2301" y="1042"/>
                  </a:lnTo>
                  <a:lnTo>
                    <a:pt x="2302" y="1098"/>
                  </a:lnTo>
                  <a:lnTo>
                    <a:pt x="2301" y="1154"/>
                  </a:lnTo>
                  <a:lnTo>
                    <a:pt x="2296" y="1210"/>
                  </a:lnTo>
                  <a:lnTo>
                    <a:pt x="2288" y="1265"/>
                  </a:lnTo>
                  <a:lnTo>
                    <a:pt x="2279" y="1318"/>
                  </a:lnTo>
                  <a:lnTo>
                    <a:pt x="2265" y="1371"/>
                  </a:lnTo>
                  <a:lnTo>
                    <a:pt x="2250" y="1424"/>
                  </a:lnTo>
                  <a:lnTo>
                    <a:pt x="2232" y="1475"/>
                  </a:lnTo>
                  <a:lnTo>
                    <a:pt x="2211" y="1524"/>
                  </a:lnTo>
                  <a:lnTo>
                    <a:pt x="2188" y="1573"/>
                  </a:lnTo>
                  <a:lnTo>
                    <a:pt x="2163" y="1620"/>
                  </a:lnTo>
                  <a:lnTo>
                    <a:pt x="2135" y="1666"/>
                  </a:lnTo>
                  <a:lnTo>
                    <a:pt x="2105" y="1711"/>
                  </a:lnTo>
                  <a:lnTo>
                    <a:pt x="2073" y="1754"/>
                  </a:lnTo>
                  <a:lnTo>
                    <a:pt x="2038" y="1795"/>
                  </a:lnTo>
                  <a:lnTo>
                    <a:pt x="2003" y="1835"/>
                  </a:lnTo>
                  <a:lnTo>
                    <a:pt x="1965" y="1873"/>
                  </a:lnTo>
                  <a:lnTo>
                    <a:pt x="1924" y="1910"/>
                  </a:lnTo>
                  <a:lnTo>
                    <a:pt x="1883" y="1945"/>
                  </a:lnTo>
                  <a:lnTo>
                    <a:pt x="1839" y="1977"/>
                  </a:lnTo>
                  <a:lnTo>
                    <a:pt x="1794" y="2008"/>
                  </a:lnTo>
                  <a:lnTo>
                    <a:pt x="1747" y="2036"/>
                  </a:lnTo>
                  <a:lnTo>
                    <a:pt x="1699" y="2064"/>
                  </a:lnTo>
                  <a:lnTo>
                    <a:pt x="1649" y="2088"/>
                  </a:lnTo>
                  <a:lnTo>
                    <a:pt x="1598" y="2110"/>
                  </a:lnTo>
                  <a:lnTo>
                    <a:pt x="1547" y="2129"/>
                  </a:lnTo>
                  <a:lnTo>
                    <a:pt x="1492" y="2146"/>
                  </a:lnTo>
                  <a:lnTo>
                    <a:pt x="1438" y="2161"/>
                  </a:lnTo>
                  <a:lnTo>
                    <a:pt x="1383" y="2174"/>
                  </a:lnTo>
                  <a:lnTo>
                    <a:pt x="1327" y="2183"/>
                  </a:lnTo>
                  <a:lnTo>
                    <a:pt x="1269" y="2190"/>
                  </a:lnTo>
                  <a:lnTo>
                    <a:pt x="1210" y="2195"/>
                  </a:lnTo>
                  <a:lnTo>
                    <a:pt x="1152" y="2196"/>
                  </a:lnTo>
                  <a:lnTo>
                    <a:pt x="1093" y="2195"/>
                  </a:lnTo>
                  <a:lnTo>
                    <a:pt x="1034" y="2190"/>
                  </a:lnTo>
                  <a:lnTo>
                    <a:pt x="977" y="2183"/>
                  </a:lnTo>
                  <a:lnTo>
                    <a:pt x="920" y="2174"/>
                  </a:lnTo>
                  <a:lnTo>
                    <a:pt x="865" y="2161"/>
                  </a:lnTo>
                  <a:lnTo>
                    <a:pt x="810" y="2146"/>
                  </a:lnTo>
                  <a:lnTo>
                    <a:pt x="757" y="2129"/>
                  </a:lnTo>
                  <a:lnTo>
                    <a:pt x="705" y="2110"/>
                  </a:lnTo>
                  <a:lnTo>
                    <a:pt x="653" y="2088"/>
                  </a:lnTo>
                  <a:lnTo>
                    <a:pt x="603" y="2064"/>
                  </a:lnTo>
                  <a:lnTo>
                    <a:pt x="555" y="2036"/>
                  </a:lnTo>
                  <a:lnTo>
                    <a:pt x="509" y="2008"/>
                  </a:lnTo>
                  <a:lnTo>
                    <a:pt x="464" y="1977"/>
                  </a:lnTo>
                  <a:lnTo>
                    <a:pt x="420" y="1945"/>
                  </a:lnTo>
                  <a:lnTo>
                    <a:pt x="379" y="1910"/>
                  </a:lnTo>
                  <a:lnTo>
                    <a:pt x="339" y="1873"/>
                  </a:lnTo>
                  <a:lnTo>
                    <a:pt x="301" y="1835"/>
                  </a:lnTo>
                  <a:lnTo>
                    <a:pt x="264" y="1795"/>
                  </a:lnTo>
                  <a:lnTo>
                    <a:pt x="229" y="1754"/>
                  </a:lnTo>
                  <a:lnTo>
                    <a:pt x="197" y="1711"/>
                  </a:lnTo>
                  <a:lnTo>
                    <a:pt x="167" y="1666"/>
                  </a:lnTo>
                  <a:lnTo>
                    <a:pt x="139" y="1620"/>
                  </a:lnTo>
                  <a:lnTo>
                    <a:pt x="114" y="1573"/>
                  </a:lnTo>
                  <a:lnTo>
                    <a:pt x="91" y="1524"/>
                  </a:lnTo>
                  <a:lnTo>
                    <a:pt x="70" y="1475"/>
                  </a:lnTo>
                  <a:lnTo>
                    <a:pt x="52" y="1424"/>
                  </a:lnTo>
                  <a:lnTo>
                    <a:pt x="37" y="1371"/>
                  </a:lnTo>
                  <a:lnTo>
                    <a:pt x="23" y="1318"/>
                  </a:lnTo>
                  <a:lnTo>
                    <a:pt x="14" y="1265"/>
                  </a:lnTo>
                  <a:lnTo>
                    <a:pt x="6" y="1210"/>
                  </a:lnTo>
                  <a:lnTo>
                    <a:pt x="1" y="1154"/>
                  </a:lnTo>
                  <a:lnTo>
                    <a:pt x="0" y="1098"/>
                  </a:lnTo>
                  <a:lnTo>
                    <a:pt x="1" y="1042"/>
                  </a:lnTo>
                  <a:lnTo>
                    <a:pt x="6" y="986"/>
                  </a:lnTo>
                  <a:lnTo>
                    <a:pt x="14" y="931"/>
                  </a:lnTo>
                  <a:lnTo>
                    <a:pt x="23" y="878"/>
                  </a:lnTo>
                  <a:lnTo>
                    <a:pt x="37" y="825"/>
                  </a:lnTo>
                  <a:lnTo>
                    <a:pt x="52" y="772"/>
                  </a:lnTo>
                  <a:lnTo>
                    <a:pt x="70" y="721"/>
                  </a:lnTo>
                  <a:lnTo>
                    <a:pt x="91" y="672"/>
                  </a:lnTo>
                  <a:lnTo>
                    <a:pt x="114" y="623"/>
                  </a:lnTo>
                  <a:lnTo>
                    <a:pt x="139" y="576"/>
                  </a:lnTo>
                  <a:lnTo>
                    <a:pt x="167" y="530"/>
                  </a:lnTo>
                  <a:lnTo>
                    <a:pt x="197" y="485"/>
                  </a:lnTo>
                  <a:lnTo>
                    <a:pt x="229" y="442"/>
                  </a:lnTo>
                  <a:lnTo>
                    <a:pt x="264" y="401"/>
                  </a:lnTo>
                  <a:lnTo>
                    <a:pt x="301" y="361"/>
                  </a:lnTo>
                  <a:lnTo>
                    <a:pt x="339" y="323"/>
                  </a:lnTo>
                  <a:lnTo>
                    <a:pt x="379" y="286"/>
                  </a:lnTo>
                  <a:lnTo>
                    <a:pt x="420" y="251"/>
                  </a:lnTo>
                  <a:lnTo>
                    <a:pt x="464" y="219"/>
                  </a:lnTo>
                  <a:lnTo>
                    <a:pt x="509" y="188"/>
                  </a:lnTo>
                  <a:lnTo>
                    <a:pt x="555" y="160"/>
                  </a:lnTo>
                  <a:lnTo>
                    <a:pt x="603" y="133"/>
                  </a:lnTo>
                  <a:lnTo>
                    <a:pt x="653" y="108"/>
                  </a:lnTo>
                  <a:lnTo>
                    <a:pt x="705" y="86"/>
                  </a:lnTo>
                  <a:lnTo>
                    <a:pt x="757" y="67"/>
                  </a:lnTo>
                  <a:lnTo>
                    <a:pt x="810" y="50"/>
                  </a:lnTo>
                  <a:lnTo>
                    <a:pt x="865" y="35"/>
                  </a:lnTo>
                  <a:lnTo>
                    <a:pt x="920" y="22"/>
                  </a:lnTo>
                  <a:lnTo>
                    <a:pt x="977" y="13"/>
                  </a:lnTo>
                  <a:lnTo>
                    <a:pt x="1034" y="6"/>
                  </a:lnTo>
                  <a:lnTo>
                    <a:pt x="1093" y="1"/>
                  </a:lnTo>
                  <a:lnTo>
                    <a:pt x="1152" y="0"/>
                  </a:lnTo>
                  <a:close/>
                  <a:moveTo>
                    <a:pt x="1152" y="55"/>
                  </a:moveTo>
                  <a:lnTo>
                    <a:pt x="1095" y="57"/>
                  </a:lnTo>
                  <a:lnTo>
                    <a:pt x="1040" y="61"/>
                  </a:lnTo>
                  <a:lnTo>
                    <a:pt x="986" y="67"/>
                  </a:lnTo>
                  <a:lnTo>
                    <a:pt x="932" y="76"/>
                  </a:lnTo>
                  <a:lnTo>
                    <a:pt x="879" y="89"/>
                  </a:lnTo>
                  <a:lnTo>
                    <a:pt x="827" y="103"/>
                  </a:lnTo>
                  <a:lnTo>
                    <a:pt x="776" y="119"/>
                  </a:lnTo>
                  <a:lnTo>
                    <a:pt x="727" y="137"/>
                  </a:lnTo>
                  <a:lnTo>
                    <a:pt x="678" y="158"/>
                  </a:lnTo>
                  <a:lnTo>
                    <a:pt x="631" y="181"/>
                  </a:lnTo>
                  <a:lnTo>
                    <a:pt x="585" y="206"/>
                  </a:lnTo>
                  <a:lnTo>
                    <a:pt x="541" y="234"/>
                  </a:lnTo>
                  <a:lnTo>
                    <a:pt x="499" y="263"/>
                  </a:lnTo>
                  <a:lnTo>
                    <a:pt x="457" y="294"/>
                  </a:lnTo>
                  <a:lnTo>
                    <a:pt x="417" y="326"/>
                  </a:lnTo>
                  <a:lnTo>
                    <a:pt x="379" y="361"/>
                  </a:lnTo>
                  <a:lnTo>
                    <a:pt x="343" y="398"/>
                  </a:lnTo>
                  <a:lnTo>
                    <a:pt x="309" y="436"/>
                  </a:lnTo>
                  <a:lnTo>
                    <a:pt x="276" y="475"/>
                  </a:lnTo>
                  <a:lnTo>
                    <a:pt x="245" y="515"/>
                  </a:lnTo>
                  <a:lnTo>
                    <a:pt x="218" y="558"/>
                  </a:lnTo>
                  <a:lnTo>
                    <a:pt x="191" y="601"/>
                  </a:lnTo>
                  <a:lnTo>
                    <a:pt x="167" y="646"/>
                  </a:lnTo>
                  <a:lnTo>
                    <a:pt x="145" y="692"/>
                  </a:lnTo>
                  <a:lnTo>
                    <a:pt x="126" y="740"/>
                  </a:lnTo>
                  <a:lnTo>
                    <a:pt x="108" y="788"/>
                  </a:lnTo>
                  <a:lnTo>
                    <a:pt x="93" y="838"/>
                  </a:lnTo>
                  <a:lnTo>
                    <a:pt x="81" y="888"/>
                  </a:lnTo>
                  <a:lnTo>
                    <a:pt x="71" y="939"/>
                  </a:lnTo>
                  <a:lnTo>
                    <a:pt x="64" y="992"/>
                  </a:lnTo>
                  <a:lnTo>
                    <a:pt x="60" y="1045"/>
                  </a:lnTo>
                  <a:lnTo>
                    <a:pt x="59" y="1098"/>
                  </a:lnTo>
                  <a:lnTo>
                    <a:pt x="60" y="1151"/>
                  </a:lnTo>
                  <a:lnTo>
                    <a:pt x="64" y="1204"/>
                  </a:lnTo>
                  <a:lnTo>
                    <a:pt x="71" y="1257"/>
                  </a:lnTo>
                  <a:lnTo>
                    <a:pt x="81" y="1308"/>
                  </a:lnTo>
                  <a:lnTo>
                    <a:pt x="93" y="1358"/>
                  </a:lnTo>
                  <a:lnTo>
                    <a:pt x="108" y="1408"/>
                  </a:lnTo>
                  <a:lnTo>
                    <a:pt x="126" y="1456"/>
                  </a:lnTo>
                  <a:lnTo>
                    <a:pt x="145" y="1504"/>
                  </a:lnTo>
                  <a:lnTo>
                    <a:pt x="167" y="1550"/>
                  </a:lnTo>
                  <a:lnTo>
                    <a:pt x="191" y="1595"/>
                  </a:lnTo>
                  <a:lnTo>
                    <a:pt x="218" y="1638"/>
                  </a:lnTo>
                  <a:lnTo>
                    <a:pt x="245" y="1681"/>
                  </a:lnTo>
                  <a:lnTo>
                    <a:pt x="276" y="1721"/>
                  </a:lnTo>
                  <a:lnTo>
                    <a:pt x="309" y="1760"/>
                  </a:lnTo>
                  <a:lnTo>
                    <a:pt x="343" y="1799"/>
                  </a:lnTo>
                  <a:lnTo>
                    <a:pt x="379" y="1835"/>
                  </a:lnTo>
                  <a:lnTo>
                    <a:pt x="417" y="1870"/>
                  </a:lnTo>
                  <a:lnTo>
                    <a:pt x="457" y="1902"/>
                  </a:lnTo>
                  <a:lnTo>
                    <a:pt x="499" y="1933"/>
                  </a:lnTo>
                  <a:lnTo>
                    <a:pt x="541" y="1962"/>
                  </a:lnTo>
                  <a:lnTo>
                    <a:pt x="585" y="1990"/>
                  </a:lnTo>
                  <a:lnTo>
                    <a:pt x="631" y="2015"/>
                  </a:lnTo>
                  <a:lnTo>
                    <a:pt x="678" y="2038"/>
                  </a:lnTo>
                  <a:lnTo>
                    <a:pt x="727" y="2059"/>
                  </a:lnTo>
                  <a:lnTo>
                    <a:pt x="776" y="2077"/>
                  </a:lnTo>
                  <a:lnTo>
                    <a:pt x="827" y="2093"/>
                  </a:lnTo>
                  <a:lnTo>
                    <a:pt x="879" y="2107"/>
                  </a:lnTo>
                  <a:lnTo>
                    <a:pt x="932" y="2120"/>
                  </a:lnTo>
                  <a:lnTo>
                    <a:pt x="986" y="2129"/>
                  </a:lnTo>
                  <a:lnTo>
                    <a:pt x="1040" y="2135"/>
                  </a:lnTo>
                  <a:lnTo>
                    <a:pt x="1095" y="2140"/>
                  </a:lnTo>
                  <a:lnTo>
                    <a:pt x="1152" y="2141"/>
                  </a:lnTo>
                  <a:lnTo>
                    <a:pt x="1208" y="2140"/>
                  </a:lnTo>
                  <a:lnTo>
                    <a:pt x="1263" y="2135"/>
                  </a:lnTo>
                  <a:lnTo>
                    <a:pt x="1317" y="2129"/>
                  </a:lnTo>
                  <a:lnTo>
                    <a:pt x="1371" y="2120"/>
                  </a:lnTo>
                  <a:lnTo>
                    <a:pt x="1424" y="2107"/>
                  </a:lnTo>
                  <a:lnTo>
                    <a:pt x="1476" y="2093"/>
                  </a:lnTo>
                  <a:lnTo>
                    <a:pt x="1527" y="2077"/>
                  </a:lnTo>
                  <a:lnTo>
                    <a:pt x="1576" y="2059"/>
                  </a:lnTo>
                  <a:lnTo>
                    <a:pt x="1625" y="2038"/>
                  </a:lnTo>
                  <a:lnTo>
                    <a:pt x="1672" y="2015"/>
                  </a:lnTo>
                  <a:lnTo>
                    <a:pt x="1718" y="1990"/>
                  </a:lnTo>
                  <a:lnTo>
                    <a:pt x="1762" y="1962"/>
                  </a:lnTo>
                  <a:lnTo>
                    <a:pt x="1804" y="1933"/>
                  </a:lnTo>
                  <a:lnTo>
                    <a:pt x="1846" y="1902"/>
                  </a:lnTo>
                  <a:lnTo>
                    <a:pt x="1886" y="1870"/>
                  </a:lnTo>
                  <a:lnTo>
                    <a:pt x="1924" y="1835"/>
                  </a:lnTo>
                  <a:lnTo>
                    <a:pt x="1960" y="1799"/>
                  </a:lnTo>
                  <a:lnTo>
                    <a:pt x="1994" y="1760"/>
                  </a:lnTo>
                  <a:lnTo>
                    <a:pt x="2027" y="1721"/>
                  </a:lnTo>
                  <a:lnTo>
                    <a:pt x="2058" y="1681"/>
                  </a:lnTo>
                  <a:lnTo>
                    <a:pt x="2085" y="1638"/>
                  </a:lnTo>
                  <a:lnTo>
                    <a:pt x="2112" y="1595"/>
                  </a:lnTo>
                  <a:lnTo>
                    <a:pt x="2136" y="1550"/>
                  </a:lnTo>
                  <a:lnTo>
                    <a:pt x="2158" y="1504"/>
                  </a:lnTo>
                  <a:lnTo>
                    <a:pt x="2178" y="1456"/>
                  </a:lnTo>
                  <a:lnTo>
                    <a:pt x="2195" y="1408"/>
                  </a:lnTo>
                  <a:lnTo>
                    <a:pt x="2210" y="1358"/>
                  </a:lnTo>
                  <a:lnTo>
                    <a:pt x="2222" y="1308"/>
                  </a:lnTo>
                  <a:lnTo>
                    <a:pt x="2232" y="1257"/>
                  </a:lnTo>
                  <a:lnTo>
                    <a:pt x="2239" y="1204"/>
                  </a:lnTo>
                  <a:lnTo>
                    <a:pt x="2243" y="1151"/>
                  </a:lnTo>
                  <a:lnTo>
                    <a:pt x="2244" y="1098"/>
                  </a:lnTo>
                  <a:lnTo>
                    <a:pt x="2243" y="1045"/>
                  </a:lnTo>
                  <a:lnTo>
                    <a:pt x="2239" y="992"/>
                  </a:lnTo>
                  <a:lnTo>
                    <a:pt x="2232" y="939"/>
                  </a:lnTo>
                  <a:lnTo>
                    <a:pt x="2222" y="888"/>
                  </a:lnTo>
                  <a:lnTo>
                    <a:pt x="2210" y="838"/>
                  </a:lnTo>
                  <a:lnTo>
                    <a:pt x="2195" y="788"/>
                  </a:lnTo>
                  <a:lnTo>
                    <a:pt x="2178" y="740"/>
                  </a:lnTo>
                  <a:lnTo>
                    <a:pt x="2158" y="692"/>
                  </a:lnTo>
                  <a:lnTo>
                    <a:pt x="2136" y="646"/>
                  </a:lnTo>
                  <a:lnTo>
                    <a:pt x="2112" y="601"/>
                  </a:lnTo>
                  <a:lnTo>
                    <a:pt x="2085" y="558"/>
                  </a:lnTo>
                  <a:lnTo>
                    <a:pt x="2058" y="515"/>
                  </a:lnTo>
                  <a:lnTo>
                    <a:pt x="2027" y="475"/>
                  </a:lnTo>
                  <a:lnTo>
                    <a:pt x="1994" y="436"/>
                  </a:lnTo>
                  <a:lnTo>
                    <a:pt x="1960" y="398"/>
                  </a:lnTo>
                  <a:lnTo>
                    <a:pt x="1924" y="361"/>
                  </a:lnTo>
                  <a:lnTo>
                    <a:pt x="1886" y="326"/>
                  </a:lnTo>
                  <a:lnTo>
                    <a:pt x="1846" y="294"/>
                  </a:lnTo>
                  <a:lnTo>
                    <a:pt x="1804" y="263"/>
                  </a:lnTo>
                  <a:lnTo>
                    <a:pt x="1762" y="234"/>
                  </a:lnTo>
                  <a:lnTo>
                    <a:pt x="1718" y="206"/>
                  </a:lnTo>
                  <a:lnTo>
                    <a:pt x="1672" y="181"/>
                  </a:lnTo>
                  <a:lnTo>
                    <a:pt x="1625" y="158"/>
                  </a:lnTo>
                  <a:lnTo>
                    <a:pt x="1576" y="137"/>
                  </a:lnTo>
                  <a:lnTo>
                    <a:pt x="1527" y="119"/>
                  </a:lnTo>
                  <a:lnTo>
                    <a:pt x="1476" y="103"/>
                  </a:lnTo>
                  <a:lnTo>
                    <a:pt x="1424" y="89"/>
                  </a:lnTo>
                  <a:lnTo>
                    <a:pt x="1371" y="76"/>
                  </a:lnTo>
                  <a:lnTo>
                    <a:pt x="1317" y="67"/>
                  </a:lnTo>
                  <a:lnTo>
                    <a:pt x="1263" y="61"/>
                  </a:lnTo>
                  <a:lnTo>
                    <a:pt x="1208" y="57"/>
                  </a:lnTo>
                  <a:lnTo>
                    <a:pt x="1152" y="55"/>
                  </a:lnTo>
                  <a:close/>
                </a:path>
              </a:pathLst>
            </a:custGeom>
            <a:solidFill>
              <a:srgbClr val="FF9E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Freeform 72"/>
            <p:cNvSpPr>
              <a:spLocks noEditPoints="1"/>
            </p:cNvSpPr>
            <p:nvPr/>
          </p:nvSpPr>
          <p:spPr bwMode="auto">
            <a:xfrm>
              <a:off x="3911" y="2905"/>
              <a:ext cx="1106" cy="1056"/>
            </a:xfrm>
            <a:custGeom>
              <a:avLst/>
              <a:gdLst>
                <a:gd name="T0" fmla="*/ 21 w 2211"/>
                <a:gd name="T1" fmla="*/ 1 h 2110"/>
                <a:gd name="T2" fmla="*/ 25 w 2211"/>
                <a:gd name="T3" fmla="*/ 2 h 2110"/>
                <a:gd name="T4" fmla="*/ 29 w 2211"/>
                <a:gd name="T5" fmla="*/ 4 h 2110"/>
                <a:gd name="T6" fmla="*/ 32 w 2211"/>
                <a:gd name="T7" fmla="*/ 7 h 2110"/>
                <a:gd name="T8" fmla="*/ 34 w 2211"/>
                <a:gd name="T9" fmla="*/ 11 h 2110"/>
                <a:gd name="T10" fmla="*/ 35 w 2211"/>
                <a:gd name="T11" fmla="*/ 14 h 2110"/>
                <a:gd name="T12" fmla="*/ 35 w 2211"/>
                <a:gd name="T13" fmla="*/ 19 h 2110"/>
                <a:gd name="T14" fmla="*/ 34 w 2211"/>
                <a:gd name="T15" fmla="*/ 23 h 2110"/>
                <a:gd name="T16" fmla="*/ 32 w 2211"/>
                <a:gd name="T17" fmla="*/ 26 h 2110"/>
                <a:gd name="T18" fmla="*/ 29 w 2211"/>
                <a:gd name="T19" fmla="*/ 29 h 2110"/>
                <a:gd name="T20" fmla="*/ 26 w 2211"/>
                <a:gd name="T21" fmla="*/ 31 h 2110"/>
                <a:gd name="T22" fmla="*/ 22 w 2211"/>
                <a:gd name="T23" fmla="*/ 33 h 2110"/>
                <a:gd name="T24" fmla="*/ 18 w 2211"/>
                <a:gd name="T25" fmla="*/ 34 h 2110"/>
                <a:gd name="T26" fmla="*/ 13 w 2211"/>
                <a:gd name="T27" fmla="*/ 33 h 2110"/>
                <a:gd name="T28" fmla="*/ 10 w 2211"/>
                <a:gd name="T29" fmla="*/ 31 h 2110"/>
                <a:gd name="T30" fmla="*/ 6 w 2211"/>
                <a:gd name="T31" fmla="*/ 29 h 2110"/>
                <a:gd name="T32" fmla="*/ 3 w 2211"/>
                <a:gd name="T33" fmla="*/ 26 h 2110"/>
                <a:gd name="T34" fmla="*/ 2 w 2211"/>
                <a:gd name="T35" fmla="*/ 23 h 2110"/>
                <a:gd name="T36" fmla="*/ 1 w 2211"/>
                <a:gd name="T37" fmla="*/ 19 h 2110"/>
                <a:gd name="T38" fmla="*/ 1 w 2211"/>
                <a:gd name="T39" fmla="*/ 14 h 2110"/>
                <a:gd name="T40" fmla="*/ 2 w 2211"/>
                <a:gd name="T41" fmla="*/ 11 h 2110"/>
                <a:gd name="T42" fmla="*/ 4 w 2211"/>
                <a:gd name="T43" fmla="*/ 7 h 2110"/>
                <a:gd name="T44" fmla="*/ 7 w 2211"/>
                <a:gd name="T45" fmla="*/ 4 h 2110"/>
                <a:gd name="T46" fmla="*/ 10 w 2211"/>
                <a:gd name="T47" fmla="*/ 2 h 2110"/>
                <a:gd name="T48" fmla="*/ 14 w 2211"/>
                <a:gd name="T49" fmla="*/ 1 h 2110"/>
                <a:gd name="T50" fmla="*/ 18 w 2211"/>
                <a:gd name="T51" fmla="*/ 0 h 2110"/>
                <a:gd name="T52" fmla="*/ 14 w 2211"/>
                <a:gd name="T53" fmla="*/ 2 h 2110"/>
                <a:gd name="T54" fmla="*/ 11 w 2211"/>
                <a:gd name="T55" fmla="*/ 3 h 2110"/>
                <a:gd name="T56" fmla="*/ 7 w 2211"/>
                <a:gd name="T57" fmla="*/ 5 h 2110"/>
                <a:gd name="T58" fmla="*/ 5 w 2211"/>
                <a:gd name="T59" fmla="*/ 8 h 2110"/>
                <a:gd name="T60" fmla="*/ 3 w 2211"/>
                <a:gd name="T61" fmla="*/ 11 h 2110"/>
                <a:gd name="T62" fmla="*/ 2 w 2211"/>
                <a:gd name="T63" fmla="*/ 15 h 2110"/>
                <a:gd name="T64" fmla="*/ 1 w 2211"/>
                <a:gd name="T65" fmla="*/ 19 h 2110"/>
                <a:gd name="T66" fmla="*/ 2 w 2211"/>
                <a:gd name="T67" fmla="*/ 22 h 2110"/>
                <a:gd name="T68" fmla="*/ 4 w 2211"/>
                <a:gd name="T69" fmla="*/ 26 h 2110"/>
                <a:gd name="T70" fmla="*/ 7 w 2211"/>
                <a:gd name="T71" fmla="*/ 29 h 2110"/>
                <a:gd name="T72" fmla="*/ 10 w 2211"/>
                <a:gd name="T73" fmla="*/ 31 h 2110"/>
                <a:gd name="T74" fmla="*/ 14 w 2211"/>
                <a:gd name="T75" fmla="*/ 32 h 2110"/>
                <a:gd name="T76" fmla="*/ 18 w 2211"/>
                <a:gd name="T77" fmla="*/ 33 h 2110"/>
                <a:gd name="T78" fmla="*/ 22 w 2211"/>
                <a:gd name="T79" fmla="*/ 32 h 2110"/>
                <a:gd name="T80" fmla="*/ 26 w 2211"/>
                <a:gd name="T81" fmla="*/ 31 h 2110"/>
                <a:gd name="T82" fmla="*/ 29 w 2211"/>
                <a:gd name="T83" fmla="*/ 29 h 2110"/>
                <a:gd name="T84" fmla="*/ 31 w 2211"/>
                <a:gd name="T85" fmla="*/ 26 h 2110"/>
                <a:gd name="T86" fmla="*/ 33 w 2211"/>
                <a:gd name="T87" fmla="*/ 22 h 2110"/>
                <a:gd name="T88" fmla="*/ 34 w 2211"/>
                <a:gd name="T89" fmla="*/ 19 h 2110"/>
                <a:gd name="T90" fmla="*/ 34 w 2211"/>
                <a:gd name="T91" fmla="*/ 15 h 2110"/>
                <a:gd name="T92" fmla="*/ 33 w 2211"/>
                <a:gd name="T93" fmla="*/ 11 h 2110"/>
                <a:gd name="T94" fmla="*/ 31 w 2211"/>
                <a:gd name="T95" fmla="*/ 8 h 2110"/>
                <a:gd name="T96" fmla="*/ 28 w 2211"/>
                <a:gd name="T97" fmla="*/ 5 h 2110"/>
                <a:gd name="T98" fmla="*/ 25 w 2211"/>
                <a:gd name="T99" fmla="*/ 3 h 2110"/>
                <a:gd name="T100" fmla="*/ 21 w 2211"/>
                <a:gd name="T101" fmla="*/ 2 h 2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211" h="2110">
                  <a:moveTo>
                    <a:pt x="1106" y="0"/>
                  </a:moveTo>
                  <a:lnTo>
                    <a:pt x="1162" y="1"/>
                  </a:lnTo>
                  <a:lnTo>
                    <a:pt x="1218" y="5"/>
                  </a:lnTo>
                  <a:lnTo>
                    <a:pt x="1274" y="12"/>
                  </a:lnTo>
                  <a:lnTo>
                    <a:pt x="1328" y="22"/>
                  </a:lnTo>
                  <a:lnTo>
                    <a:pt x="1381" y="33"/>
                  </a:lnTo>
                  <a:lnTo>
                    <a:pt x="1434" y="47"/>
                  </a:lnTo>
                  <a:lnTo>
                    <a:pt x="1484" y="64"/>
                  </a:lnTo>
                  <a:lnTo>
                    <a:pt x="1535" y="83"/>
                  </a:lnTo>
                  <a:lnTo>
                    <a:pt x="1583" y="105"/>
                  </a:lnTo>
                  <a:lnTo>
                    <a:pt x="1632" y="128"/>
                  </a:lnTo>
                  <a:lnTo>
                    <a:pt x="1678" y="153"/>
                  </a:lnTo>
                  <a:lnTo>
                    <a:pt x="1723" y="181"/>
                  </a:lnTo>
                  <a:lnTo>
                    <a:pt x="1765" y="211"/>
                  </a:lnTo>
                  <a:lnTo>
                    <a:pt x="1808" y="242"/>
                  </a:lnTo>
                  <a:lnTo>
                    <a:pt x="1848" y="275"/>
                  </a:lnTo>
                  <a:lnTo>
                    <a:pt x="1886" y="310"/>
                  </a:lnTo>
                  <a:lnTo>
                    <a:pt x="1923" y="346"/>
                  </a:lnTo>
                  <a:lnTo>
                    <a:pt x="1958" y="385"/>
                  </a:lnTo>
                  <a:lnTo>
                    <a:pt x="1991" y="425"/>
                  </a:lnTo>
                  <a:lnTo>
                    <a:pt x="2021" y="466"/>
                  </a:lnTo>
                  <a:lnTo>
                    <a:pt x="2051" y="509"/>
                  </a:lnTo>
                  <a:lnTo>
                    <a:pt x="2077" y="553"/>
                  </a:lnTo>
                  <a:lnTo>
                    <a:pt x="2102" y="599"/>
                  </a:lnTo>
                  <a:lnTo>
                    <a:pt x="2124" y="645"/>
                  </a:lnTo>
                  <a:lnTo>
                    <a:pt x="2144" y="693"/>
                  </a:lnTo>
                  <a:lnTo>
                    <a:pt x="2162" y="742"/>
                  </a:lnTo>
                  <a:lnTo>
                    <a:pt x="2176" y="792"/>
                  </a:lnTo>
                  <a:lnTo>
                    <a:pt x="2188" y="843"/>
                  </a:lnTo>
                  <a:lnTo>
                    <a:pt x="2198" y="895"/>
                  </a:lnTo>
                  <a:lnTo>
                    <a:pt x="2205" y="948"/>
                  </a:lnTo>
                  <a:lnTo>
                    <a:pt x="2210" y="1001"/>
                  </a:lnTo>
                  <a:lnTo>
                    <a:pt x="2211" y="1055"/>
                  </a:lnTo>
                  <a:lnTo>
                    <a:pt x="2210" y="1109"/>
                  </a:lnTo>
                  <a:lnTo>
                    <a:pt x="2205" y="1162"/>
                  </a:lnTo>
                  <a:lnTo>
                    <a:pt x="2198" y="1215"/>
                  </a:lnTo>
                  <a:lnTo>
                    <a:pt x="2188" y="1267"/>
                  </a:lnTo>
                  <a:lnTo>
                    <a:pt x="2176" y="1318"/>
                  </a:lnTo>
                  <a:lnTo>
                    <a:pt x="2162" y="1368"/>
                  </a:lnTo>
                  <a:lnTo>
                    <a:pt x="2144" y="1417"/>
                  </a:lnTo>
                  <a:lnTo>
                    <a:pt x="2124" y="1465"/>
                  </a:lnTo>
                  <a:lnTo>
                    <a:pt x="2102" y="1511"/>
                  </a:lnTo>
                  <a:lnTo>
                    <a:pt x="2077" y="1557"/>
                  </a:lnTo>
                  <a:lnTo>
                    <a:pt x="2051" y="1601"/>
                  </a:lnTo>
                  <a:lnTo>
                    <a:pt x="2021" y="1644"/>
                  </a:lnTo>
                  <a:lnTo>
                    <a:pt x="1991" y="1685"/>
                  </a:lnTo>
                  <a:lnTo>
                    <a:pt x="1958" y="1726"/>
                  </a:lnTo>
                  <a:lnTo>
                    <a:pt x="1923" y="1764"/>
                  </a:lnTo>
                  <a:lnTo>
                    <a:pt x="1886" y="1800"/>
                  </a:lnTo>
                  <a:lnTo>
                    <a:pt x="1848" y="1835"/>
                  </a:lnTo>
                  <a:lnTo>
                    <a:pt x="1808" y="1868"/>
                  </a:lnTo>
                  <a:lnTo>
                    <a:pt x="1765" y="1900"/>
                  </a:lnTo>
                  <a:lnTo>
                    <a:pt x="1723" y="1929"/>
                  </a:lnTo>
                  <a:lnTo>
                    <a:pt x="1678" y="1957"/>
                  </a:lnTo>
                  <a:lnTo>
                    <a:pt x="1632" y="1982"/>
                  </a:lnTo>
                  <a:lnTo>
                    <a:pt x="1583" y="2006"/>
                  </a:lnTo>
                  <a:lnTo>
                    <a:pt x="1535" y="2027"/>
                  </a:lnTo>
                  <a:lnTo>
                    <a:pt x="1484" y="2046"/>
                  </a:lnTo>
                  <a:lnTo>
                    <a:pt x="1434" y="2063"/>
                  </a:lnTo>
                  <a:lnTo>
                    <a:pt x="1381" y="2077"/>
                  </a:lnTo>
                  <a:lnTo>
                    <a:pt x="1328" y="2088"/>
                  </a:lnTo>
                  <a:lnTo>
                    <a:pt x="1274" y="2098"/>
                  </a:lnTo>
                  <a:lnTo>
                    <a:pt x="1218" y="2105"/>
                  </a:lnTo>
                  <a:lnTo>
                    <a:pt x="1162" y="2109"/>
                  </a:lnTo>
                  <a:lnTo>
                    <a:pt x="1106" y="2110"/>
                  </a:lnTo>
                  <a:lnTo>
                    <a:pt x="1049" y="2109"/>
                  </a:lnTo>
                  <a:lnTo>
                    <a:pt x="993" y="2105"/>
                  </a:lnTo>
                  <a:lnTo>
                    <a:pt x="937" y="2098"/>
                  </a:lnTo>
                  <a:lnTo>
                    <a:pt x="883" y="2088"/>
                  </a:lnTo>
                  <a:lnTo>
                    <a:pt x="830" y="2077"/>
                  </a:lnTo>
                  <a:lnTo>
                    <a:pt x="777" y="2063"/>
                  </a:lnTo>
                  <a:lnTo>
                    <a:pt x="727" y="2046"/>
                  </a:lnTo>
                  <a:lnTo>
                    <a:pt x="676" y="2027"/>
                  </a:lnTo>
                  <a:lnTo>
                    <a:pt x="628" y="2006"/>
                  </a:lnTo>
                  <a:lnTo>
                    <a:pt x="579" y="1982"/>
                  </a:lnTo>
                  <a:lnTo>
                    <a:pt x="533" y="1957"/>
                  </a:lnTo>
                  <a:lnTo>
                    <a:pt x="488" y="1929"/>
                  </a:lnTo>
                  <a:lnTo>
                    <a:pt x="446" y="1900"/>
                  </a:lnTo>
                  <a:lnTo>
                    <a:pt x="403" y="1868"/>
                  </a:lnTo>
                  <a:lnTo>
                    <a:pt x="363" y="1835"/>
                  </a:lnTo>
                  <a:lnTo>
                    <a:pt x="325" y="1800"/>
                  </a:lnTo>
                  <a:lnTo>
                    <a:pt x="288" y="1764"/>
                  </a:lnTo>
                  <a:lnTo>
                    <a:pt x="253" y="1726"/>
                  </a:lnTo>
                  <a:lnTo>
                    <a:pt x="220" y="1685"/>
                  </a:lnTo>
                  <a:lnTo>
                    <a:pt x="190" y="1644"/>
                  </a:lnTo>
                  <a:lnTo>
                    <a:pt x="160" y="1601"/>
                  </a:lnTo>
                  <a:lnTo>
                    <a:pt x="134" y="1557"/>
                  </a:lnTo>
                  <a:lnTo>
                    <a:pt x="109" y="1511"/>
                  </a:lnTo>
                  <a:lnTo>
                    <a:pt x="88" y="1465"/>
                  </a:lnTo>
                  <a:lnTo>
                    <a:pt x="67" y="1417"/>
                  </a:lnTo>
                  <a:lnTo>
                    <a:pt x="50" y="1368"/>
                  </a:lnTo>
                  <a:lnTo>
                    <a:pt x="35" y="1318"/>
                  </a:lnTo>
                  <a:lnTo>
                    <a:pt x="23" y="1267"/>
                  </a:lnTo>
                  <a:lnTo>
                    <a:pt x="13" y="1215"/>
                  </a:lnTo>
                  <a:lnTo>
                    <a:pt x="6" y="1162"/>
                  </a:lnTo>
                  <a:lnTo>
                    <a:pt x="1" y="1109"/>
                  </a:lnTo>
                  <a:lnTo>
                    <a:pt x="0" y="1055"/>
                  </a:lnTo>
                  <a:lnTo>
                    <a:pt x="1" y="1001"/>
                  </a:lnTo>
                  <a:lnTo>
                    <a:pt x="6" y="948"/>
                  </a:lnTo>
                  <a:lnTo>
                    <a:pt x="13" y="895"/>
                  </a:lnTo>
                  <a:lnTo>
                    <a:pt x="23" y="843"/>
                  </a:lnTo>
                  <a:lnTo>
                    <a:pt x="35" y="792"/>
                  </a:lnTo>
                  <a:lnTo>
                    <a:pt x="50" y="742"/>
                  </a:lnTo>
                  <a:lnTo>
                    <a:pt x="67" y="693"/>
                  </a:lnTo>
                  <a:lnTo>
                    <a:pt x="88" y="645"/>
                  </a:lnTo>
                  <a:lnTo>
                    <a:pt x="109" y="599"/>
                  </a:lnTo>
                  <a:lnTo>
                    <a:pt x="134" y="553"/>
                  </a:lnTo>
                  <a:lnTo>
                    <a:pt x="160" y="509"/>
                  </a:lnTo>
                  <a:lnTo>
                    <a:pt x="190" y="466"/>
                  </a:lnTo>
                  <a:lnTo>
                    <a:pt x="220" y="425"/>
                  </a:lnTo>
                  <a:lnTo>
                    <a:pt x="253" y="385"/>
                  </a:lnTo>
                  <a:lnTo>
                    <a:pt x="288" y="346"/>
                  </a:lnTo>
                  <a:lnTo>
                    <a:pt x="325" y="310"/>
                  </a:lnTo>
                  <a:lnTo>
                    <a:pt x="363" y="275"/>
                  </a:lnTo>
                  <a:lnTo>
                    <a:pt x="403" y="242"/>
                  </a:lnTo>
                  <a:lnTo>
                    <a:pt x="446" y="211"/>
                  </a:lnTo>
                  <a:lnTo>
                    <a:pt x="488" y="181"/>
                  </a:lnTo>
                  <a:lnTo>
                    <a:pt x="533" y="153"/>
                  </a:lnTo>
                  <a:lnTo>
                    <a:pt x="579" y="128"/>
                  </a:lnTo>
                  <a:lnTo>
                    <a:pt x="628" y="105"/>
                  </a:lnTo>
                  <a:lnTo>
                    <a:pt x="676" y="83"/>
                  </a:lnTo>
                  <a:lnTo>
                    <a:pt x="727" y="64"/>
                  </a:lnTo>
                  <a:lnTo>
                    <a:pt x="777" y="47"/>
                  </a:lnTo>
                  <a:lnTo>
                    <a:pt x="830" y="33"/>
                  </a:lnTo>
                  <a:lnTo>
                    <a:pt x="883" y="22"/>
                  </a:lnTo>
                  <a:lnTo>
                    <a:pt x="937" y="12"/>
                  </a:lnTo>
                  <a:lnTo>
                    <a:pt x="993" y="5"/>
                  </a:lnTo>
                  <a:lnTo>
                    <a:pt x="1049" y="1"/>
                  </a:lnTo>
                  <a:lnTo>
                    <a:pt x="1106" y="0"/>
                  </a:lnTo>
                  <a:close/>
                  <a:moveTo>
                    <a:pt x="1106" y="53"/>
                  </a:moveTo>
                  <a:lnTo>
                    <a:pt x="1051" y="54"/>
                  </a:lnTo>
                  <a:lnTo>
                    <a:pt x="998" y="58"/>
                  </a:lnTo>
                  <a:lnTo>
                    <a:pt x="947" y="64"/>
                  </a:lnTo>
                  <a:lnTo>
                    <a:pt x="895" y="73"/>
                  </a:lnTo>
                  <a:lnTo>
                    <a:pt x="844" y="85"/>
                  </a:lnTo>
                  <a:lnTo>
                    <a:pt x="793" y="98"/>
                  </a:lnTo>
                  <a:lnTo>
                    <a:pt x="745" y="114"/>
                  </a:lnTo>
                  <a:lnTo>
                    <a:pt x="698" y="132"/>
                  </a:lnTo>
                  <a:lnTo>
                    <a:pt x="651" y="152"/>
                  </a:lnTo>
                  <a:lnTo>
                    <a:pt x="606" y="175"/>
                  </a:lnTo>
                  <a:lnTo>
                    <a:pt x="562" y="199"/>
                  </a:lnTo>
                  <a:lnTo>
                    <a:pt x="519" y="224"/>
                  </a:lnTo>
                  <a:lnTo>
                    <a:pt x="478" y="253"/>
                  </a:lnTo>
                  <a:lnTo>
                    <a:pt x="439" y="282"/>
                  </a:lnTo>
                  <a:lnTo>
                    <a:pt x="400" y="314"/>
                  </a:lnTo>
                  <a:lnTo>
                    <a:pt x="364" y="348"/>
                  </a:lnTo>
                  <a:lnTo>
                    <a:pt x="329" y="382"/>
                  </a:lnTo>
                  <a:lnTo>
                    <a:pt x="296" y="419"/>
                  </a:lnTo>
                  <a:lnTo>
                    <a:pt x="265" y="457"/>
                  </a:lnTo>
                  <a:lnTo>
                    <a:pt x="235" y="496"/>
                  </a:lnTo>
                  <a:lnTo>
                    <a:pt x="207" y="537"/>
                  </a:lnTo>
                  <a:lnTo>
                    <a:pt x="182" y="578"/>
                  </a:lnTo>
                  <a:lnTo>
                    <a:pt x="159" y="622"/>
                  </a:lnTo>
                  <a:lnTo>
                    <a:pt x="138" y="666"/>
                  </a:lnTo>
                  <a:lnTo>
                    <a:pt x="120" y="712"/>
                  </a:lnTo>
                  <a:lnTo>
                    <a:pt x="103" y="758"/>
                  </a:lnTo>
                  <a:lnTo>
                    <a:pt x="89" y="805"/>
                  </a:lnTo>
                  <a:lnTo>
                    <a:pt x="77" y="853"/>
                  </a:lnTo>
                  <a:lnTo>
                    <a:pt x="68" y="903"/>
                  </a:lnTo>
                  <a:lnTo>
                    <a:pt x="61" y="952"/>
                  </a:lnTo>
                  <a:lnTo>
                    <a:pt x="56" y="1003"/>
                  </a:lnTo>
                  <a:lnTo>
                    <a:pt x="55" y="1055"/>
                  </a:lnTo>
                  <a:lnTo>
                    <a:pt x="56" y="1107"/>
                  </a:lnTo>
                  <a:lnTo>
                    <a:pt x="61" y="1158"/>
                  </a:lnTo>
                  <a:lnTo>
                    <a:pt x="68" y="1207"/>
                  </a:lnTo>
                  <a:lnTo>
                    <a:pt x="77" y="1257"/>
                  </a:lnTo>
                  <a:lnTo>
                    <a:pt x="89" y="1305"/>
                  </a:lnTo>
                  <a:lnTo>
                    <a:pt x="103" y="1352"/>
                  </a:lnTo>
                  <a:lnTo>
                    <a:pt x="120" y="1398"/>
                  </a:lnTo>
                  <a:lnTo>
                    <a:pt x="138" y="1444"/>
                  </a:lnTo>
                  <a:lnTo>
                    <a:pt x="159" y="1488"/>
                  </a:lnTo>
                  <a:lnTo>
                    <a:pt x="182" y="1532"/>
                  </a:lnTo>
                  <a:lnTo>
                    <a:pt x="207" y="1573"/>
                  </a:lnTo>
                  <a:lnTo>
                    <a:pt x="235" y="1614"/>
                  </a:lnTo>
                  <a:lnTo>
                    <a:pt x="265" y="1653"/>
                  </a:lnTo>
                  <a:lnTo>
                    <a:pt x="296" y="1691"/>
                  </a:lnTo>
                  <a:lnTo>
                    <a:pt x="329" y="1728"/>
                  </a:lnTo>
                  <a:lnTo>
                    <a:pt x="364" y="1762"/>
                  </a:lnTo>
                  <a:lnTo>
                    <a:pt x="400" y="1796"/>
                  </a:lnTo>
                  <a:lnTo>
                    <a:pt x="439" y="1828"/>
                  </a:lnTo>
                  <a:lnTo>
                    <a:pt x="478" y="1857"/>
                  </a:lnTo>
                  <a:lnTo>
                    <a:pt x="519" y="1886"/>
                  </a:lnTo>
                  <a:lnTo>
                    <a:pt x="562" y="1911"/>
                  </a:lnTo>
                  <a:lnTo>
                    <a:pt x="606" y="1935"/>
                  </a:lnTo>
                  <a:lnTo>
                    <a:pt x="651" y="1958"/>
                  </a:lnTo>
                  <a:lnTo>
                    <a:pt x="698" y="1978"/>
                  </a:lnTo>
                  <a:lnTo>
                    <a:pt x="745" y="1996"/>
                  </a:lnTo>
                  <a:lnTo>
                    <a:pt x="793" y="2012"/>
                  </a:lnTo>
                  <a:lnTo>
                    <a:pt x="844" y="2025"/>
                  </a:lnTo>
                  <a:lnTo>
                    <a:pt x="895" y="2037"/>
                  </a:lnTo>
                  <a:lnTo>
                    <a:pt x="947" y="2046"/>
                  </a:lnTo>
                  <a:lnTo>
                    <a:pt x="998" y="2052"/>
                  </a:lnTo>
                  <a:lnTo>
                    <a:pt x="1051" y="2056"/>
                  </a:lnTo>
                  <a:lnTo>
                    <a:pt x="1106" y="2057"/>
                  </a:lnTo>
                  <a:lnTo>
                    <a:pt x="1160" y="2056"/>
                  </a:lnTo>
                  <a:lnTo>
                    <a:pt x="1213" y="2052"/>
                  </a:lnTo>
                  <a:lnTo>
                    <a:pt x="1264" y="2046"/>
                  </a:lnTo>
                  <a:lnTo>
                    <a:pt x="1316" y="2037"/>
                  </a:lnTo>
                  <a:lnTo>
                    <a:pt x="1367" y="2025"/>
                  </a:lnTo>
                  <a:lnTo>
                    <a:pt x="1418" y="2012"/>
                  </a:lnTo>
                  <a:lnTo>
                    <a:pt x="1466" y="1996"/>
                  </a:lnTo>
                  <a:lnTo>
                    <a:pt x="1513" y="1978"/>
                  </a:lnTo>
                  <a:lnTo>
                    <a:pt x="1560" y="1958"/>
                  </a:lnTo>
                  <a:lnTo>
                    <a:pt x="1605" y="1935"/>
                  </a:lnTo>
                  <a:lnTo>
                    <a:pt x="1649" y="1911"/>
                  </a:lnTo>
                  <a:lnTo>
                    <a:pt x="1692" y="1886"/>
                  </a:lnTo>
                  <a:lnTo>
                    <a:pt x="1733" y="1857"/>
                  </a:lnTo>
                  <a:lnTo>
                    <a:pt x="1772" y="1828"/>
                  </a:lnTo>
                  <a:lnTo>
                    <a:pt x="1811" y="1796"/>
                  </a:lnTo>
                  <a:lnTo>
                    <a:pt x="1847" y="1762"/>
                  </a:lnTo>
                  <a:lnTo>
                    <a:pt x="1882" y="1728"/>
                  </a:lnTo>
                  <a:lnTo>
                    <a:pt x="1915" y="1691"/>
                  </a:lnTo>
                  <a:lnTo>
                    <a:pt x="1946" y="1653"/>
                  </a:lnTo>
                  <a:lnTo>
                    <a:pt x="1976" y="1614"/>
                  </a:lnTo>
                  <a:lnTo>
                    <a:pt x="2004" y="1573"/>
                  </a:lnTo>
                  <a:lnTo>
                    <a:pt x="2029" y="1532"/>
                  </a:lnTo>
                  <a:lnTo>
                    <a:pt x="2052" y="1488"/>
                  </a:lnTo>
                  <a:lnTo>
                    <a:pt x="2073" y="1444"/>
                  </a:lnTo>
                  <a:lnTo>
                    <a:pt x="2091" y="1398"/>
                  </a:lnTo>
                  <a:lnTo>
                    <a:pt x="2109" y="1352"/>
                  </a:lnTo>
                  <a:lnTo>
                    <a:pt x="2122" y="1305"/>
                  </a:lnTo>
                  <a:lnTo>
                    <a:pt x="2134" y="1257"/>
                  </a:lnTo>
                  <a:lnTo>
                    <a:pt x="2143" y="1207"/>
                  </a:lnTo>
                  <a:lnTo>
                    <a:pt x="2150" y="1158"/>
                  </a:lnTo>
                  <a:lnTo>
                    <a:pt x="2155" y="1107"/>
                  </a:lnTo>
                  <a:lnTo>
                    <a:pt x="2156" y="1055"/>
                  </a:lnTo>
                  <a:lnTo>
                    <a:pt x="2155" y="1003"/>
                  </a:lnTo>
                  <a:lnTo>
                    <a:pt x="2150" y="952"/>
                  </a:lnTo>
                  <a:lnTo>
                    <a:pt x="2143" y="903"/>
                  </a:lnTo>
                  <a:lnTo>
                    <a:pt x="2134" y="853"/>
                  </a:lnTo>
                  <a:lnTo>
                    <a:pt x="2122" y="805"/>
                  </a:lnTo>
                  <a:lnTo>
                    <a:pt x="2109" y="758"/>
                  </a:lnTo>
                  <a:lnTo>
                    <a:pt x="2091" y="712"/>
                  </a:lnTo>
                  <a:lnTo>
                    <a:pt x="2073" y="666"/>
                  </a:lnTo>
                  <a:lnTo>
                    <a:pt x="2052" y="622"/>
                  </a:lnTo>
                  <a:lnTo>
                    <a:pt x="2029" y="578"/>
                  </a:lnTo>
                  <a:lnTo>
                    <a:pt x="2004" y="537"/>
                  </a:lnTo>
                  <a:lnTo>
                    <a:pt x="1976" y="496"/>
                  </a:lnTo>
                  <a:lnTo>
                    <a:pt x="1946" y="457"/>
                  </a:lnTo>
                  <a:lnTo>
                    <a:pt x="1915" y="419"/>
                  </a:lnTo>
                  <a:lnTo>
                    <a:pt x="1882" y="382"/>
                  </a:lnTo>
                  <a:lnTo>
                    <a:pt x="1847" y="348"/>
                  </a:lnTo>
                  <a:lnTo>
                    <a:pt x="1811" y="314"/>
                  </a:lnTo>
                  <a:lnTo>
                    <a:pt x="1772" y="282"/>
                  </a:lnTo>
                  <a:lnTo>
                    <a:pt x="1733" y="253"/>
                  </a:lnTo>
                  <a:lnTo>
                    <a:pt x="1692" y="224"/>
                  </a:lnTo>
                  <a:lnTo>
                    <a:pt x="1649" y="199"/>
                  </a:lnTo>
                  <a:lnTo>
                    <a:pt x="1605" y="175"/>
                  </a:lnTo>
                  <a:lnTo>
                    <a:pt x="1560" y="152"/>
                  </a:lnTo>
                  <a:lnTo>
                    <a:pt x="1513" y="132"/>
                  </a:lnTo>
                  <a:lnTo>
                    <a:pt x="1466" y="114"/>
                  </a:lnTo>
                  <a:lnTo>
                    <a:pt x="1418" y="98"/>
                  </a:lnTo>
                  <a:lnTo>
                    <a:pt x="1367" y="85"/>
                  </a:lnTo>
                  <a:lnTo>
                    <a:pt x="1316" y="73"/>
                  </a:lnTo>
                  <a:lnTo>
                    <a:pt x="1264" y="64"/>
                  </a:lnTo>
                  <a:lnTo>
                    <a:pt x="1213" y="58"/>
                  </a:lnTo>
                  <a:lnTo>
                    <a:pt x="1160" y="54"/>
                  </a:lnTo>
                  <a:lnTo>
                    <a:pt x="1106" y="53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Freeform 73"/>
            <p:cNvSpPr>
              <a:spLocks noEditPoints="1"/>
            </p:cNvSpPr>
            <p:nvPr/>
          </p:nvSpPr>
          <p:spPr bwMode="auto">
            <a:xfrm>
              <a:off x="3943" y="2950"/>
              <a:ext cx="893" cy="745"/>
            </a:xfrm>
            <a:custGeom>
              <a:avLst/>
              <a:gdLst>
                <a:gd name="T0" fmla="*/ 3 w 1788"/>
                <a:gd name="T1" fmla="*/ 3 h 1488"/>
                <a:gd name="T2" fmla="*/ 3 w 1788"/>
                <a:gd name="T3" fmla="*/ 13 h 1488"/>
                <a:gd name="T4" fmla="*/ 4 w 1788"/>
                <a:gd name="T5" fmla="*/ 15 h 1488"/>
                <a:gd name="T6" fmla="*/ 5 w 1788"/>
                <a:gd name="T7" fmla="*/ 16 h 1488"/>
                <a:gd name="T8" fmla="*/ 6 w 1788"/>
                <a:gd name="T9" fmla="*/ 16 h 1488"/>
                <a:gd name="T10" fmla="*/ 8 w 1788"/>
                <a:gd name="T11" fmla="*/ 14 h 1488"/>
                <a:gd name="T12" fmla="*/ 7 w 1788"/>
                <a:gd name="T13" fmla="*/ 9 h 1488"/>
                <a:gd name="T14" fmla="*/ 8 w 1788"/>
                <a:gd name="T15" fmla="*/ 5 h 1488"/>
                <a:gd name="T16" fmla="*/ 9 w 1788"/>
                <a:gd name="T17" fmla="*/ 4 h 1488"/>
                <a:gd name="T18" fmla="*/ 11 w 1788"/>
                <a:gd name="T19" fmla="*/ 4 h 1488"/>
                <a:gd name="T20" fmla="*/ 14 w 1788"/>
                <a:gd name="T21" fmla="*/ 4 h 1488"/>
                <a:gd name="T22" fmla="*/ 18 w 1788"/>
                <a:gd name="T23" fmla="*/ 4 h 1488"/>
                <a:gd name="T24" fmla="*/ 20 w 1788"/>
                <a:gd name="T25" fmla="*/ 4 h 1488"/>
                <a:gd name="T26" fmla="*/ 22 w 1788"/>
                <a:gd name="T27" fmla="*/ 5 h 1488"/>
                <a:gd name="T28" fmla="*/ 22 w 1788"/>
                <a:gd name="T29" fmla="*/ 11 h 1488"/>
                <a:gd name="T30" fmla="*/ 24 w 1788"/>
                <a:gd name="T31" fmla="*/ 12 h 1488"/>
                <a:gd name="T32" fmla="*/ 25 w 1788"/>
                <a:gd name="T33" fmla="*/ 14 h 1488"/>
                <a:gd name="T34" fmla="*/ 24 w 1788"/>
                <a:gd name="T35" fmla="*/ 16 h 1488"/>
                <a:gd name="T36" fmla="*/ 25 w 1788"/>
                <a:gd name="T37" fmla="*/ 16 h 1488"/>
                <a:gd name="T38" fmla="*/ 21 w 1788"/>
                <a:gd name="T39" fmla="*/ 19 h 1488"/>
                <a:gd name="T40" fmla="*/ 19 w 1788"/>
                <a:gd name="T41" fmla="*/ 21 h 1488"/>
                <a:gd name="T42" fmla="*/ 24 w 1788"/>
                <a:gd name="T43" fmla="*/ 20 h 1488"/>
                <a:gd name="T44" fmla="*/ 27 w 1788"/>
                <a:gd name="T45" fmla="*/ 23 h 1488"/>
                <a:gd name="T46" fmla="*/ 26 w 1788"/>
                <a:gd name="T47" fmla="*/ 12 h 1488"/>
                <a:gd name="T48" fmla="*/ 25 w 1788"/>
                <a:gd name="T49" fmla="*/ 10 h 1488"/>
                <a:gd name="T50" fmla="*/ 27 w 1788"/>
                <a:gd name="T51" fmla="*/ 11 h 1488"/>
                <a:gd name="T52" fmla="*/ 27 w 1788"/>
                <a:gd name="T53" fmla="*/ 23 h 1488"/>
                <a:gd name="T54" fmla="*/ 25 w 1788"/>
                <a:gd name="T55" fmla="*/ 23 h 1488"/>
                <a:gd name="T56" fmla="*/ 20 w 1788"/>
                <a:gd name="T57" fmla="*/ 21 h 1488"/>
                <a:gd name="T58" fmla="*/ 11 w 1788"/>
                <a:gd name="T59" fmla="*/ 21 h 1488"/>
                <a:gd name="T60" fmla="*/ 3 w 1788"/>
                <a:gd name="T61" fmla="*/ 21 h 1488"/>
                <a:gd name="T62" fmla="*/ 1 w 1788"/>
                <a:gd name="T63" fmla="*/ 21 h 1488"/>
                <a:gd name="T64" fmla="*/ 1 w 1788"/>
                <a:gd name="T65" fmla="*/ 16 h 1488"/>
                <a:gd name="T66" fmla="*/ 1 w 1788"/>
                <a:gd name="T67" fmla="*/ 7 h 1488"/>
                <a:gd name="T68" fmla="*/ 1 w 1788"/>
                <a:gd name="T69" fmla="*/ 2 h 1488"/>
                <a:gd name="T70" fmla="*/ 2 w 1788"/>
                <a:gd name="T71" fmla="*/ 0 h 1488"/>
                <a:gd name="T72" fmla="*/ 12 w 1788"/>
                <a:gd name="T73" fmla="*/ 5 h 1488"/>
                <a:gd name="T74" fmla="*/ 10 w 1788"/>
                <a:gd name="T75" fmla="*/ 5 h 1488"/>
                <a:gd name="T76" fmla="*/ 12 w 1788"/>
                <a:gd name="T77" fmla="*/ 5 h 1488"/>
                <a:gd name="T78" fmla="*/ 20 w 1788"/>
                <a:gd name="T79" fmla="*/ 4 h 1488"/>
                <a:gd name="T80" fmla="*/ 20 w 1788"/>
                <a:gd name="T81" fmla="*/ 5 h 1488"/>
                <a:gd name="T82" fmla="*/ 16 w 1788"/>
                <a:gd name="T83" fmla="*/ 4 h 1488"/>
                <a:gd name="T84" fmla="*/ 13 w 1788"/>
                <a:gd name="T85" fmla="*/ 4 h 1488"/>
                <a:gd name="T86" fmla="*/ 15 w 1788"/>
                <a:gd name="T87" fmla="*/ 5 h 1488"/>
                <a:gd name="T88" fmla="*/ 10 w 1788"/>
                <a:gd name="T89" fmla="*/ 20 h 1488"/>
                <a:gd name="T90" fmla="*/ 1 w 1788"/>
                <a:gd name="T91" fmla="*/ 17 h 1488"/>
                <a:gd name="T92" fmla="*/ 1 w 1788"/>
                <a:gd name="T93" fmla="*/ 19 h 1488"/>
                <a:gd name="T94" fmla="*/ 1 w 1788"/>
                <a:gd name="T95" fmla="*/ 22 h 1488"/>
                <a:gd name="T96" fmla="*/ 22 w 1788"/>
                <a:gd name="T97" fmla="*/ 14 h 1488"/>
                <a:gd name="T98" fmla="*/ 22 w 1788"/>
                <a:gd name="T99" fmla="*/ 14 h 1488"/>
                <a:gd name="T100" fmla="*/ 23 w 1788"/>
                <a:gd name="T101" fmla="*/ 14 h 1488"/>
                <a:gd name="T102" fmla="*/ 22 w 1788"/>
                <a:gd name="T103" fmla="*/ 15 h 1488"/>
                <a:gd name="T104" fmla="*/ 19 w 1788"/>
                <a:gd name="T105" fmla="*/ 17 h 1488"/>
                <a:gd name="T106" fmla="*/ 14 w 1788"/>
                <a:gd name="T107" fmla="*/ 19 h 1488"/>
                <a:gd name="T108" fmla="*/ 9 w 1788"/>
                <a:gd name="T109" fmla="*/ 16 h 1488"/>
                <a:gd name="T110" fmla="*/ 7 w 1788"/>
                <a:gd name="T111" fmla="*/ 17 h 1488"/>
                <a:gd name="T112" fmla="*/ 8 w 1788"/>
                <a:gd name="T113" fmla="*/ 18 h 1488"/>
                <a:gd name="T114" fmla="*/ 12 w 1788"/>
                <a:gd name="T115" fmla="*/ 20 h 1488"/>
                <a:gd name="T116" fmla="*/ 17 w 1788"/>
                <a:gd name="T117" fmla="*/ 20 h 1488"/>
                <a:gd name="T118" fmla="*/ 23 w 1788"/>
                <a:gd name="T119" fmla="*/ 17 h 148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8" h="1488">
                  <a:moveTo>
                    <a:pt x="276" y="10"/>
                  </a:moveTo>
                  <a:lnTo>
                    <a:pt x="279" y="20"/>
                  </a:lnTo>
                  <a:lnTo>
                    <a:pt x="278" y="30"/>
                  </a:lnTo>
                  <a:lnTo>
                    <a:pt x="274" y="38"/>
                  </a:lnTo>
                  <a:lnTo>
                    <a:pt x="269" y="46"/>
                  </a:lnTo>
                  <a:lnTo>
                    <a:pt x="261" y="54"/>
                  </a:lnTo>
                  <a:lnTo>
                    <a:pt x="251" y="63"/>
                  </a:lnTo>
                  <a:lnTo>
                    <a:pt x="243" y="72"/>
                  </a:lnTo>
                  <a:lnTo>
                    <a:pt x="235" y="84"/>
                  </a:lnTo>
                  <a:lnTo>
                    <a:pt x="236" y="96"/>
                  </a:lnTo>
                  <a:lnTo>
                    <a:pt x="240" y="108"/>
                  </a:lnTo>
                  <a:lnTo>
                    <a:pt x="239" y="118"/>
                  </a:lnTo>
                  <a:lnTo>
                    <a:pt x="230" y="129"/>
                  </a:lnTo>
                  <a:lnTo>
                    <a:pt x="235" y="417"/>
                  </a:lnTo>
                  <a:lnTo>
                    <a:pt x="241" y="422"/>
                  </a:lnTo>
                  <a:lnTo>
                    <a:pt x="246" y="428"/>
                  </a:lnTo>
                  <a:lnTo>
                    <a:pt x="249" y="435"/>
                  </a:lnTo>
                  <a:lnTo>
                    <a:pt x="248" y="443"/>
                  </a:lnTo>
                  <a:lnTo>
                    <a:pt x="235" y="452"/>
                  </a:lnTo>
                  <a:lnTo>
                    <a:pt x="232" y="527"/>
                  </a:lnTo>
                  <a:lnTo>
                    <a:pt x="228" y="596"/>
                  </a:lnTo>
                  <a:lnTo>
                    <a:pt x="228" y="667"/>
                  </a:lnTo>
                  <a:lnTo>
                    <a:pt x="235" y="740"/>
                  </a:lnTo>
                  <a:lnTo>
                    <a:pt x="245" y="744"/>
                  </a:lnTo>
                  <a:lnTo>
                    <a:pt x="248" y="755"/>
                  </a:lnTo>
                  <a:lnTo>
                    <a:pt x="242" y="769"/>
                  </a:lnTo>
                  <a:lnTo>
                    <a:pt x="230" y="776"/>
                  </a:lnTo>
                  <a:lnTo>
                    <a:pt x="230" y="839"/>
                  </a:lnTo>
                  <a:lnTo>
                    <a:pt x="233" y="901"/>
                  </a:lnTo>
                  <a:lnTo>
                    <a:pt x="236" y="959"/>
                  </a:lnTo>
                  <a:lnTo>
                    <a:pt x="240" y="1020"/>
                  </a:lnTo>
                  <a:lnTo>
                    <a:pt x="249" y="1010"/>
                  </a:lnTo>
                  <a:lnTo>
                    <a:pt x="259" y="1001"/>
                  </a:lnTo>
                  <a:lnTo>
                    <a:pt x="268" y="992"/>
                  </a:lnTo>
                  <a:lnTo>
                    <a:pt x="273" y="985"/>
                  </a:lnTo>
                  <a:lnTo>
                    <a:pt x="269" y="973"/>
                  </a:lnTo>
                  <a:lnTo>
                    <a:pt x="266" y="960"/>
                  </a:lnTo>
                  <a:lnTo>
                    <a:pt x="271" y="948"/>
                  </a:lnTo>
                  <a:lnTo>
                    <a:pt x="288" y="939"/>
                  </a:lnTo>
                  <a:lnTo>
                    <a:pt x="295" y="949"/>
                  </a:lnTo>
                  <a:lnTo>
                    <a:pt x="303" y="957"/>
                  </a:lnTo>
                  <a:lnTo>
                    <a:pt x="311" y="964"/>
                  </a:lnTo>
                  <a:lnTo>
                    <a:pt x="318" y="968"/>
                  </a:lnTo>
                  <a:lnTo>
                    <a:pt x="326" y="972"/>
                  </a:lnTo>
                  <a:lnTo>
                    <a:pt x="334" y="975"/>
                  </a:lnTo>
                  <a:lnTo>
                    <a:pt x="342" y="979"/>
                  </a:lnTo>
                  <a:lnTo>
                    <a:pt x="350" y="982"/>
                  </a:lnTo>
                  <a:lnTo>
                    <a:pt x="347" y="990"/>
                  </a:lnTo>
                  <a:lnTo>
                    <a:pt x="342" y="996"/>
                  </a:lnTo>
                  <a:lnTo>
                    <a:pt x="337" y="1001"/>
                  </a:lnTo>
                  <a:lnTo>
                    <a:pt x="331" y="1004"/>
                  </a:lnTo>
                  <a:lnTo>
                    <a:pt x="324" y="1007"/>
                  </a:lnTo>
                  <a:lnTo>
                    <a:pt x="317" y="1008"/>
                  </a:lnTo>
                  <a:lnTo>
                    <a:pt x="310" y="1008"/>
                  </a:lnTo>
                  <a:lnTo>
                    <a:pt x="303" y="1005"/>
                  </a:lnTo>
                  <a:lnTo>
                    <a:pt x="270" y="1048"/>
                  </a:lnTo>
                  <a:lnTo>
                    <a:pt x="288" y="1053"/>
                  </a:lnTo>
                  <a:lnTo>
                    <a:pt x="307" y="1055"/>
                  </a:lnTo>
                  <a:lnTo>
                    <a:pt x="326" y="1057"/>
                  </a:lnTo>
                  <a:lnTo>
                    <a:pt x="347" y="1057"/>
                  </a:lnTo>
                  <a:lnTo>
                    <a:pt x="367" y="1057"/>
                  </a:lnTo>
                  <a:lnTo>
                    <a:pt x="386" y="1055"/>
                  </a:lnTo>
                  <a:lnTo>
                    <a:pt x="406" y="1053"/>
                  </a:lnTo>
                  <a:lnTo>
                    <a:pt x="424" y="1048"/>
                  </a:lnTo>
                  <a:lnTo>
                    <a:pt x="408" y="1012"/>
                  </a:lnTo>
                  <a:lnTo>
                    <a:pt x="401" y="978"/>
                  </a:lnTo>
                  <a:lnTo>
                    <a:pt x="403" y="945"/>
                  </a:lnTo>
                  <a:lnTo>
                    <a:pt x="414" y="915"/>
                  </a:lnTo>
                  <a:lnTo>
                    <a:pt x="420" y="909"/>
                  </a:lnTo>
                  <a:lnTo>
                    <a:pt x="425" y="901"/>
                  </a:lnTo>
                  <a:lnTo>
                    <a:pt x="432" y="894"/>
                  </a:lnTo>
                  <a:lnTo>
                    <a:pt x="438" y="886"/>
                  </a:lnTo>
                  <a:lnTo>
                    <a:pt x="446" y="879"/>
                  </a:lnTo>
                  <a:lnTo>
                    <a:pt x="454" y="873"/>
                  </a:lnTo>
                  <a:lnTo>
                    <a:pt x="462" y="868"/>
                  </a:lnTo>
                  <a:lnTo>
                    <a:pt x="473" y="865"/>
                  </a:lnTo>
                  <a:lnTo>
                    <a:pt x="496" y="861"/>
                  </a:lnTo>
                  <a:lnTo>
                    <a:pt x="517" y="862"/>
                  </a:lnTo>
                  <a:lnTo>
                    <a:pt x="537" y="868"/>
                  </a:lnTo>
                  <a:lnTo>
                    <a:pt x="555" y="875"/>
                  </a:lnTo>
                  <a:lnTo>
                    <a:pt x="573" y="886"/>
                  </a:lnTo>
                  <a:lnTo>
                    <a:pt x="589" y="898"/>
                  </a:lnTo>
                  <a:lnTo>
                    <a:pt x="605" y="911"/>
                  </a:lnTo>
                  <a:lnTo>
                    <a:pt x="621" y="925"/>
                  </a:lnTo>
                  <a:lnTo>
                    <a:pt x="626" y="920"/>
                  </a:lnTo>
                  <a:lnTo>
                    <a:pt x="596" y="862"/>
                  </a:lnTo>
                  <a:lnTo>
                    <a:pt x="569" y="803"/>
                  </a:lnTo>
                  <a:lnTo>
                    <a:pt x="547" y="742"/>
                  </a:lnTo>
                  <a:lnTo>
                    <a:pt x="529" y="678"/>
                  </a:lnTo>
                  <a:lnTo>
                    <a:pt x="516" y="614"/>
                  </a:lnTo>
                  <a:lnTo>
                    <a:pt x="511" y="548"/>
                  </a:lnTo>
                  <a:lnTo>
                    <a:pt x="512" y="481"/>
                  </a:lnTo>
                  <a:lnTo>
                    <a:pt x="521" y="412"/>
                  </a:lnTo>
                  <a:lnTo>
                    <a:pt x="526" y="399"/>
                  </a:lnTo>
                  <a:lnTo>
                    <a:pt x="532" y="388"/>
                  </a:lnTo>
                  <a:lnTo>
                    <a:pt x="539" y="376"/>
                  </a:lnTo>
                  <a:lnTo>
                    <a:pt x="547" y="364"/>
                  </a:lnTo>
                  <a:lnTo>
                    <a:pt x="553" y="353"/>
                  </a:lnTo>
                  <a:lnTo>
                    <a:pt x="555" y="342"/>
                  </a:lnTo>
                  <a:lnTo>
                    <a:pt x="553" y="331"/>
                  </a:lnTo>
                  <a:lnTo>
                    <a:pt x="545" y="322"/>
                  </a:lnTo>
                  <a:lnTo>
                    <a:pt x="540" y="307"/>
                  </a:lnTo>
                  <a:lnTo>
                    <a:pt x="542" y="293"/>
                  </a:lnTo>
                  <a:lnTo>
                    <a:pt x="547" y="280"/>
                  </a:lnTo>
                  <a:lnTo>
                    <a:pt x="558" y="268"/>
                  </a:lnTo>
                  <a:lnTo>
                    <a:pt x="564" y="268"/>
                  </a:lnTo>
                  <a:lnTo>
                    <a:pt x="568" y="270"/>
                  </a:lnTo>
                  <a:lnTo>
                    <a:pt x="573" y="273"/>
                  </a:lnTo>
                  <a:lnTo>
                    <a:pt x="576" y="276"/>
                  </a:lnTo>
                  <a:lnTo>
                    <a:pt x="576" y="282"/>
                  </a:lnTo>
                  <a:lnTo>
                    <a:pt x="576" y="288"/>
                  </a:lnTo>
                  <a:lnTo>
                    <a:pt x="576" y="292"/>
                  </a:lnTo>
                  <a:lnTo>
                    <a:pt x="581" y="296"/>
                  </a:lnTo>
                  <a:lnTo>
                    <a:pt x="589" y="284"/>
                  </a:lnTo>
                  <a:lnTo>
                    <a:pt x="596" y="269"/>
                  </a:lnTo>
                  <a:lnTo>
                    <a:pt x="603" y="253"/>
                  </a:lnTo>
                  <a:lnTo>
                    <a:pt x="610" y="238"/>
                  </a:lnTo>
                  <a:lnTo>
                    <a:pt x="618" y="224"/>
                  </a:lnTo>
                  <a:lnTo>
                    <a:pt x="628" y="215"/>
                  </a:lnTo>
                  <a:lnTo>
                    <a:pt x="643" y="210"/>
                  </a:lnTo>
                  <a:lnTo>
                    <a:pt x="661" y="215"/>
                  </a:lnTo>
                  <a:lnTo>
                    <a:pt x="672" y="227"/>
                  </a:lnTo>
                  <a:lnTo>
                    <a:pt x="684" y="231"/>
                  </a:lnTo>
                  <a:lnTo>
                    <a:pt x="698" y="231"/>
                  </a:lnTo>
                  <a:lnTo>
                    <a:pt x="713" y="227"/>
                  </a:lnTo>
                  <a:lnTo>
                    <a:pt x="728" y="221"/>
                  </a:lnTo>
                  <a:lnTo>
                    <a:pt x="743" y="215"/>
                  </a:lnTo>
                  <a:lnTo>
                    <a:pt x="758" y="212"/>
                  </a:lnTo>
                  <a:lnTo>
                    <a:pt x="773" y="210"/>
                  </a:lnTo>
                  <a:lnTo>
                    <a:pt x="765" y="205"/>
                  </a:lnTo>
                  <a:lnTo>
                    <a:pt x="765" y="197"/>
                  </a:lnTo>
                  <a:lnTo>
                    <a:pt x="768" y="187"/>
                  </a:lnTo>
                  <a:lnTo>
                    <a:pt x="770" y="179"/>
                  </a:lnTo>
                  <a:lnTo>
                    <a:pt x="777" y="174"/>
                  </a:lnTo>
                  <a:lnTo>
                    <a:pt x="785" y="171"/>
                  </a:lnTo>
                  <a:lnTo>
                    <a:pt x="792" y="171"/>
                  </a:lnTo>
                  <a:lnTo>
                    <a:pt x="801" y="175"/>
                  </a:lnTo>
                  <a:lnTo>
                    <a:pt x="805" y="210"/>
                  </a:lnTo>
                  <a:lnTo>
                    <a:pt x="828" y="208"/>
                  </a:lnTo>
                  <a:lnTo>
                    <a:pt x="851" y="206"/>
                  </a:lnTo>
                  <a:lnTo>
                    <a:pt x="876" y="205"/>
                  </a:lnTo>
                  <a:lnTo>
                    <a:pt x="900" y="203"/>
                  </a:lnTo>
                  <a:lnTo>
                    <a:pt x="924" y="202"/>
                  </a:lnTo>
                  <a:lnTo>
                    <a:pt x="948" y="201"/>
                  </a:lnTo>
                  <a:lnTo>
                    <a:pt x="972" y="201"/>
                  </a:lnTo>
                  <a:lnTo>
                    <a:pt x="998" y="201"/>
                  </a:lnTo>
                  <a:lnTo>
                    <a:pt x="1022" y="201"/>
                  </a:lnTo>
                  <a:lnTo>
                    <a:pt x="1046" y="201"/>
                  </a:lnTo>
                  <a:lnTo>
                    <a:pt x="1070" y="202"/>
                  </a:lnTo>
                  <a:lnTo>
                    <a:pt x="1094" y="203"/>
                  </a:lnTo>
                  <a:lnTo>
                    <a:pt x="1117" y="205"/>
                  </a:lnTo>
                  <a:lnTo>
                    <a:pt x="1140" y="206"/>
                  </a:lnTo>
                  <a:lnTo>
                    <a:pt x="1163" y="208"/>
                  </a:lnTo>
                  <a:lnTo>
                    <a:pt x="1185" y="210"/>
                  </a:lnTo>
                  <a:lnTo>
                    <a:pt x="1189" y="203"/>
                  </a:lnTo>
                  <a:lnTo>
                    <a:pt x="1190" y="194"/>
                  </a:lnTo>
                  <a:lnTo>
                    <a:pt x="1193" y="187"/>
                  </a:lnTo>
                  <a:lnTo>
                    <a:pt x="1198" y="183"/>
                  </a:lnTo>
                  <a:lnTo>
                    <a:pt x="1212" y="183"/>
                  </a:lnTo>
                  <a:lnTo>
                    <a:pt x="1211" y="195"/>
                  </a:lnTo>
                  <a:lnTo>
                    <a:pt x="1214" y="205"/>
                  </a:lnTo>
                  <a:lnTo>
                    <a:pt x="1221" y="213"/>
                  </a:lnTo>
                  <a:lnTo>
                    <a:pt x="1231" y="218"/>
                  </a:lnTo>
                  <a:lnTo>
                    <a:pt x="1245" y="222"/>
                  </a:lnTo>
                  <a:lnTo>
                    <a:pt x="1260" y="224"/>
                  </a:lnTo>
                  <a:lnTo>
                    <a:pt x="1277" y="225"/>
                  </a:lnTo>
                  <a:lnTo>
                    <a:pt x="1296" y="227"/>
                  </a:lnTo>
                  <a:lnTo>
                    <a:pt x="1314" y="227"/>
                  </a:lnTo>
                  <a:lnTo>
                    <a:pt x="1333" y="228"/>
                  </a:lnTo>
                  <a:lnTo>
                    <a:pt x="1350" y="229"/>
                  </a:lnTo>
                  <a:lnTo>
                    <a:pt x="1366" y="231"/>
                  </a:lnTo>
                  <a:lnTo>
                    <a:pt x="1381" y="235"/>
                  </a:lnTo>
                  <a:lnTo>
                    <a:pt x="1394" y="239"/>
                  </a:lnTo>
                  <a:lnTo>
                    <a:pt x="1403" y="246"/>
                  </a:lnTo>
                  <a:lnTo>
                    <a:pt x="1409" y="255"/>
                  </a:lnTo>
                  <a:lnTo>
                    <a:pt x="1404" y="271"/>
                  </a:lnTo>
                  <a:lnTo>
                    <a:pt x="1409" y="282"/>
                  </a:lnTo>
                  <a:lnTo>
                    <a:pt x="1419" y="290"/>
                  </a:lnTo>
                  <a:lnTo>
                    <a:pt x="1431" y="296"/>
                  </a:lnTo>
                  <a:lnTo>
                    <a:pt x="1441" y="301"/>
                  </a:lnTo>
                  <a:lnTo>
                    <a:pt x="1447" y="308"/>
                  </a:lnTo>
                  <a:lnTo>
                    <a:pt x="1444" y="320"/>
                  </a:lnTo>
                  <a:lnTo>
                    <a:pt x="1431" y="336"/>
                  </a:lnTo>
                  <a:lnTo>
                    <a:pt x="1448" y="367"/>
                  </a:lnTo>
                  <a:lnTo>
                    <a:pt x="1458" y="399"/>
                  </a:lnTo>
                  <a:lnTo>
                    <a:pt x="1465" y="435"/>
                  </a:lnTo>
                  <a:lnTo>
                    <a:pt x="1469" y="471"/>
                  </a:lnTo>
                  <a:lnTo>
                    <a:pt x="1469" y="509"/>
                  </a:lnTo>
                  <a:lnTo>
                    <a:pt x="1467" y="546"/>
                  </a:lnTo>
                  <a:lnTo>
                    <a:pt x="1465" y="583"/>
                  </a:lnTo>
                  <a:lnTo>
                    <a:pt x="1464" y="619"/>
                  </a:lnTo>
                  <a:lnTo>
                    <a:pt x="1457" y="633"/>
                  </a:lnTo>
                  <a:lnTo>
                    <a:pt x="1455" y="641"/>
                  </a:lnTo>
                  <a:lnTo>
                    <a:pt x="1456" y="648"/>
                  </a:lnTo>
                  <a:lnTo>
                    <a:pt x="1459" y="652"/>
                  </a:lnTo>
                  <a:lnTo>
                    <a:pt x="1464" y="656"/>
                  </a:lnTo>
                  <a:lnTo>
                    <a:pt x="1471" y="661"/>
                  </a:lnTo>
                  <a:lnTo>
                    <a:pt x="1478" y="667"/>
                  </a:lnTo>
                  <a:lnTo>
                    <a:pt x="1486" y="677"/>
                  </a:lnTo>
                  <a:lnTo>
                    <a:pt x="1486" y="701"/>
                  </a:lnTo>
                  <a:lnTo>
                    <a:pt x="1487" y="725"/>
                  </a:lnTo>
                  <a:lnTo>
                    <a:pt x="1485" y="750"/>
                  </a:lnTo>
                  <a:lnTo>
                    <a:pt x="1477" y="771"/>
                  </a:lnTo>
                  <a:lnTo>
                    <a:pt x="1489" y="773"/>
                  </a:lnTo>
                  <a:lnTo>
                    <a:pt x="1502" y="769"/>
                  </a:lnTo>
                  <a:lnTo>
                    <a:pt x="1515" y="766"/>
                  </a:lnTo>
                  <a:lnTo>
                    <a:pt x="1527" y="760"/>
                  </a:lnTo>
                  <a:lnTo>
                    <a:pt x="1540" y="755"/>
                  </a:lnTo>
                  <a:lnTo>
                    <a:pt x="1554" y="752"/>
                  </a:lnTo>
                  <a:lnTo>
                    <a:pt x="1569" y="751"/>
                  </a:lnTo>
                  <a:lnTo>
                    <a:pt x="1585" y="754"/>
                  </a:lnTo>
                  <a:lnTo>
                    <a:pt x="1596" y="762"/>
                  </a:lnTo>
                  <a:lnTo>
                    <a:pt x="1606" y="769"/>
                  </a:lnTo>
                  <a:lnTo>
                    <a:pt x="1614" y="778"/>
                  </a:lnTo>
                  <a:lnTo>
                    <a:pt x="1619" y="788"/>
                  </a:lnTo>
                  <a:lnTo>
                    <a:pt x="1624" y="798"/>
                  </a:lnTo>
                  <a:lnTo>
                    <a:pt x="1628" y="808"/>
                  </a:lnTo>
                  <a:lnTo>
                    <a:pt x="1629" y="821"/>
                  </a:lnTo>
                  <a:lnTo>
                    <a:pt x="1630" y="834"/>
                  </a:lnTo>
                  <a:lnTo>
                    <a:pt x="1637" y="841"/>
                  </a:lnTo>
                  <a:lnTo>
                    <a:pt x="1641" y="848"/>
                  </a:lnTo>
                  <a:lnTo>
                    <a:pt x="1644" y="856"/>
                  </a:lnTo>
                  <a:lnTo>
                    <a:pt x="1644" y="865"/>
                  </a:lnTo>
                  <a:lnTo>
                    <a:pt x="1625" y="869"/>
                  </a:lnTo>
                  <a:lnTo>
                    <a:pt x="1609" y="873"/>
                  </a:lnTo>
                  <a:lnTo>
                    <a:pt x="1593" y="876"/>
                  </a:lnTo>
                  <a:lnTo>
                    <a:pt x="1579" y="877"/>
                  </a:lnTo>
                  <a:lnTo>
                    <a:pt x="1564" y="879"/>
                  </a:lnTo>
                  <a:lnTo>
                    <a:pt x="1549" y="881"/>
                  </a:lnTo>
                  <a:lnTo>
                    <a:pt x="1532" y="882"/>
                  </a:lnTo>
                  <a:lnTo>
                    <a:pt x="1512" y="884"/>
                  </a:lnTo>
                  <a:lnTo>
                    <a:pt x="1531" y="915"/>
                  </a:lnTo>
                  <a:lnTo>
                    <a:pt x="1539" y="951"/>
                  </a:lnTo>
                  <a:lnTo>
                    <a:pt x="1538" y="989"/>
                  </a:lnTo>
                  <a:lnTo>
                    <a:pt x="1530" y="1025"/>
                  </a:lnTo>
                  <a:lnTo>
                    <a:pt x="1549" y="1027"/>
                  </a:lnTo>
                  <a:lnTo>
                    <a:pt x="1566" y="1025"/>
                  </a:lnTo>
                  <a:lnTo>
                    <a:pt x="1584" y="1019"/>
                  </a:lnTo>
                  <a:lnTo>
                    <a:pt x="1601" y="1011"/>
                  </a:lnTo>
                  <a:lnTo>
                    <a:pt x="1618" y="1002"/>
                  </a:lnTo>
                  <a:lnTo>
                    <a:pt x="1634" y="993"/>
                  </a:lnTo>
                  <a:lnTo>
                    <a:pt x="1652" y="985"/>
                  </a:lnTo>
                  <a:lnTo>
                    <a:pt x="1670" y="980"/>
                  </a:lnTo>
                  <a:lnTo>
                    <a:pt x="1670" y="995"/>
                  </a:lnTo>
                  <a:lnTo>
                    <a:pt x="1664" y="1008"/>
                  </a:lnTo>
                  <a:lnTo>
                    <a:pt x="1655" y="1016"/>
                  </a:lnTo>
                  <a:lnTo>
                    <a:pt x="1644" y="1020"/>
                  </a:lnTo>
                  <a:lnTo>
                    <a:pt x="1619" y="1026"/>
                  </a:lnTo>
                  <a:lnTo>
                    <a:pt x="1596" y="1033"/>
                  </a:lnTo>
                  <a:lnTo>
                    <a:pt x="1575" y="1040"/>
                  </a:lnTo>
                  <a:lnTo>
                    <a:pt x="1554" y="1050"/>
                  </a:lnTo>
                  <a:lnTo>
                    <a:pt x="1533" y="1062"/>
                  </a:lnTo>
                  <a:lnTo>
                    <a:pt x="1515" y="1077"/>
                  </a:lnTo>
                  <a:lnTo>
                    <a:pt x="1497" y="1094"/>
                  </a:lnTo>
                  <a:lnTo>
                    <a:pt x="1481" y="1116"/>
                  </a:lnTo>
                  <a:lnTo>
                    <a:pt x="1466" y="1133"/>
                  </a:lnTo>
                  <a:lnTo>
                    <a:pt x="1451" y="1149"/>
                  </a:lnTo>
                  <a:lnTo>
                    <a:pt x="1435" y="1166"/>
                  </a:lnTo>
                  <a:lnTo>
                    <a:pt x="1419" y="1179"/>
                  </a:lnTo>
                  <a:lnTo>
                    <a:pt x="1403" y="1192"/>
                  </a:lnTo>
                  <a:lnTo>
                    <a:pt x="1387" y="1205"/>
                  </a:lnTo>
                  <a:lnTo>
                    <a:pt x="1370" y="1216"/>
                  </a:lnTo>
                  <a:lnTo>
                    <a:pt x="1353" y="1227"/>
                  </a:lnTo>
                  <a:lnTo>
                    <a:pt x="1335" y="1236"/>
                  </a:lnTo>
                  <a:lnTo>
                    <a:pt x="1317" y="1245"/>
                  </a:lnTo>
                  <a:lnTo>
                    <a:pt x="1298" y="1253"/>
                  </a:lnTo>
                  <a:lnTo>
                    <a:pt x="1279" y="1261"/>
                  </a:lnTo>
                  <a:lnTo>
                    <a:pt x="1258" y="1268"/>
                  </a:lnTo>
                  <a:lnTo>
                    <a:pt x="1237" y="1274"/>
                  </a:lnTo>
                  <a:lnTo>
                    <a:pt x="1216" y="1280"/>
                  </a:lnTo>
                  <a:lnTo>
                    <a:pt x="1193" y="1285"/>
                  </a:lnTo>
                  <a:lnTo>
                    <a:pt x="1222" y="1286"/>
                  </a:lnTo>
                  <a:lnTo>
                    <a:pt x="1250" y="1286"/>
                  </a:lnTo>
                  <a:lnTo>
                    <a:pt x="1277" y="1285"/>
                  </a:lnTo>
                  <a:lnTo>
                    <a:pt x="1305" y="1284"/>
                  </a:lnTo>
                  <a:lnTo>
                    <a:pt x="1333" y="1283"/>
                  </a:lnTo>
                  <a:lnTo>
                    <a:pt x="1358" y="1281"/>
                  </a:lnTo>
                  <a:lnTo>
                    <a:pt x="1385" y="1278"/>
                  </a:lnTo>
                  <a:lnTo>
                    <a:pt x="1409" y="1275"/>
                  </a:lnTo>
                  <a:lnTo>
                    <a:pt x="1433" y="1271"/>
                  </a:lnTo>
                  <a:lnTo>
                    <a:pt x="1455" y="1268"/>
                  </a:lnTo>
                  <a:lnTo>
                    <a:pt x="1477" y="1263"/>
                  </a:lnTo>
                  <a:lnTo>
                    <a:pt x="1497" y="1260"/>
                  </a:lnTo>
                  <a:lnTo>
                    <a:pt x="1517" y="1255"/>
                  </a:lnTo>
                  <a:lnTo>
                    <a:pt x="1534" y="1251"/>
                  </a:lnTo>
                  <a:lnTo>
                    <a:pt x="1550" y="1247"/>
                  </a:lnTo>
                  <a:lnTo>
                    <a:pt x="1565" y="1243"/>
                  </a:lnTo>
                  <a:lnTo>
                    <a:pt x="1572" y="1251"/>
                  </a:lnTo>
                  <a:lnTo>
                    <a:pt x="1578" y="1260"/>
                  </a:lnTo>
                  <a:lnTo>
                    <a:pt x="1584" y="1268"/>
                  </a:lnTo>
                  <a:lnTo>
                    <a:pt x="1593" y="1268"/>
                  </a:lnTo>
                  <a:lnTo>
                    <a:pt x="1613" y="1291"/>
                  </a:lnTo>
                  <a:lnTo>
                    <a:pt x="1629" y="1318"/>
                  </a:lnTo>
                  <a:lnTo>
                    <a:pt x="1643" y="1345"/>
                  </a:lnTo>
                  <a:lnTo>
                    <a:pt x="1655" y="1372"/>
                  </a:lnTo>
                  <a:lnTo>
                    <a:pt x="1670" y="1397"/>
                  </a:lnTo>
                  <a:lnTo>
                    <a:pt x="1690" y="1419"/>
                  </a:lnTo>
                  <a:lnTo>
                    <a:pt x="1714" y="1435"/>
                  </a:lnTo>
                  <a:lnTo>
                    <a:pt x="1746" y="1444"/>
                  </a:lnTo>
                  <a:lnTo>
                    <a:pt x="1739" y="1281"/>
                  </a:lnTo>
                  <a:lnTo>
                    <a:pt x="1731" y="1115"/>
                  </a:lnTo>
                  <a:lnTo>
                    <a:pt x="1725" y="949"/>
                  </a:lnTo>
                  <a:lnTo>
                    <a:pt x="1727" y="784"/>
                  </a:lnTo>
                  <a:lnTo>
                    <a:pt x="1725" y="767"/>
                  </a:lnTo>
                  <a:lnTo>
                    <a:pt x="1723" y="753"/>
                  </a:lnTo>
                  <a:lnTo>
                    <a:pt x="1721" y="742"/>
                  </a:lnTo>
                  <a:lnTo>
                    <a:pt x="1717" y="732"/>
                  </a:lnTo>
                  <a:lnTo>
                    <a:pt x="1712" y="724"/>
                  </a:lnTo>
                  <a:lnTo>
                    <a:pt x="1705" y="720"/>
                  </a:lnTo>
                  <a:lnTo>
                    <a:pt x="1695" y="716"/>
                  </a:lnTo>
                  <a:lnTo>
                    <a:pt x="1683" y="715"/>
                  </a:lnTo>
                  <a:lnTo>
                    <a:pt x="1671" y="714"/>
                  </a:lnTo>
                  <a:lnTo>
                    <a:pt x="1659" y="713"/>
                  </a:lnTo>
                  <a:lnTo>
                    <a:pt x="1647" y="712"/>
                  </a:lnTo>
                  <a:lnTo>
                    <a:pt x="1636" y="708"/>
                  </a:lnTo>
                  <a:lnTo>
                    <a:pt x="1625" y="704"/>
                  </a:lnTo>
                  <a:lnTo>
                    <a:pt x="1617" y="695"/>
                  </a:lnTo>
                  <a:lnTo>
                    <a:pt x="1611" y="686"/>
                  </a:lnTo>
                  <a:lnTo>
                    <a:pt x="1608" y="672"/>
                  </a:lnTo>
                  <a:lnTo>
                    <a:pt x="1604" y="660"/>
                  </a:lnTo>
                  <a:lnTo>
                    <a:pt x="1604" y="646"/>
                  </a:lnTo>
                  <a:lnTo>
                    <a:pt x="1608" y="634"/>
                  </a:lnTo>
                  <a:lnTo>
                    <a:pt x="1618" y="627"/>
                  </a:lnTo>
                  <a:lnTo>
                    <a:pt x="1629" y="629"/>
                  </a:lnTo>
                  <a:lnTo>
                    <a:pt x="1637" y="631"/>
                  </a:lnTo>
                  <a:lnTo>
                    <a:pt x="1643" y="637"/>
                  </a:lnTo>
                  <a:lnTo>
                    <a:pt x="1645" y="645"/>
                  </a:lnTo>
                  <a:lnTo>
                    <a:pt x="1645" y="660"/>
                  </a:lnTo>
                  <a:lnTo>
                    <a:pt x="1646" y="674"/>
                  </a:lnTo>
                  <a:lnTo>
                    <a:pt x="1651" y="684"/>
                  </a:lnTo>
                  <a:lnTo>
                    <a:pt x="1661" y="690"/>
                  </a:lnTo>
                  <a:lnTo>
                    <a:pt x="1674" y="691"/>
                  </a:lnTo>
                  <a:lnTo>
                    <a:pt x="1685" y="690"/>
                  </a:lnTo>
                  <a:lnTo>
                    <a:pt x="1695" y="690"/>
                  </a:lnTo>
                  <a:lnTo>
                    <a:pt x="1706" y="691"/>
                  </a:lnTo>
                  <a:lnTo>
                    <a:pt x="1714" y="692"/>
                  </a:lnTo>
                  <a:lnTo>
                    <a:pt x="1722" y="695"/>
                  </a:lnTo>
                  <a:lnTo>
                    <a:pt x="1730" y="702"/>
                  </a:lnTo>
                  <a:lnTo>
                    <a:pt x="1736" y="713"/>
                  </a:lnTo>
                  <a:lnTo>
                    <a:pt x="1744" y="804"/>
                  </a:lnTo>
                  <a:lnTo>
                    <a:pt x="1748" y="897"/>
                  </a:lnTo>
                  <a:lnTo>
                    <a:pt x="1751" y="992"/>
                  </a:lnTo>
                  <a:lnTo>
                    <a:pt x="1753" y="1086"/>
                  </a:lnTo>
                  <a:lnTo>
                    <a:pt x="1754" y="1179"/>
                  </a:lnTo>
                  <a:lnTo>
                    <a:pt x="1758" y="1271"/>
                  </a:lnTo>
                  <a:lnTo>
                    <a:pt x="1763" y="1360"/>
                  </a:lnTo>
                  <a:lnTo>
                    <a:pt x="1774" y="1447"/>
                  </a:lnTo>
                  <a:lnTo>
                    <a:pt x="1782" y="1448"/>
                  </a:lnTo>
                  <a:lnTo>
                    <a:pt x="1784" y="1455"/>
                  </a:lnTo>
                  <a:lnTo>
                    <a:pt x="1786" y="1463"/>
                  </a:lnTo>
                  <a:lnTo>
                    <a:pt x="1788" y="1470"/>
                  </a:lnTo>
                  <a:lnTo>
                    <a:pt x="1784" y="1477"/>
                  </a:lnTo>
                  <a:lnTo>
                    <a:pt x="1778" y="1481"/>
                  </a:lnTo>
                  <a:lnTo>
                    <a:pt x="1771" y="1485"/>
                  </a:lnTo>
                  <a:lnTo>
                    <a:pt x="1765" y="1488"/>
                  </a:lnTo>
                  <a:lnTo>
                    <a:pt x="1747" y="1487"/>
                  </a:lnTo>
                  <a:lnTo>
                    <a:pt x="1732" y="1483"/>
                  </a:lnTo>
                  <a:lnTo>
                    <a:pt x="1717" y="1479"/>
                  </a:lnTo>
                  <a:lnTo>
                    <a:pt x="1705" y="1472"/>
                  </a:lnTo>
                  <a:lnTo>
                    <a:pt x="1692" y="1464"/>
                  </a:lnTo>
                  <a:lnTo>
                    <a:pt x="1679" y="1455"/>
                  </a:lnTo>
                  <a:lnTo>
                    <a:pt x="1668" y="1444"/>
                  </a:lnTo>
                  <a:lnTo>
                    <a:pt x="1657" y="1433"/>
                  </a:lnTo>
                  <a:lnTo>
                    <a:pt x="1647" y="1421"/>
                  </a:lnTo>
                  <a:lnTo>
                    <a:pt x="1637" y="1409"/>
                  </a:lnTo>
                  <a:lnTo>
                    <a:pt x="1626" y="1396"/>
                  </a:lnTo>
                  <a:lnTo>
                    <a:pt x="1617" y="1383"/>
                  </a:lnTo>
                  <a:lnTo>
                    <a:pt x="1607" y="1371"/>
                  </a:lnTo>
                  <a:lnTo>
                    <a:pt x="1596" y="1358"/>
                  </a:lnTo>
                  <a:lnTo>
                    <a:pt x="1586" y="1346"/>
                  </a:lnTo>
                  <a:lnTo>
                    <a:pt x="1575" y="1336"/>
                  </a:lnTo>
                  <a:lnTo>
                    <a:pt x="1532" y="1336"/>
                  </a:lnTo>
                  <a:lnTo>
                    <a:pt x="1489" y="1336"/>
                  </a:lnTo>
                  <a:lnTo>
                    <a:pt x="1446" y="1335"/>
                  </a:lnTo>
                  <a:lnTo>
                    <a:pt x="1403" y="1335"/>
                  </a:lnTo>
                  <a:lnTo>
                    <a:pt x="1360" y="1335"/>
                  </a:lnTo>
                  <a:lnTo>
                    <a:pt x="1318" y="1335"/>
                  </a:lnTo>
                  <a:lnTo>
                    <a:pt x="1275" y="1335"/>
                  </a:lnTo>
                  <a:lnTo>
                    <a:pt x="1231" y="1335"/>
                  </a:lnTo>
                  <a:lnTo>
                    <a:pt x="1189" y="1335"/>
                  </a:lnTo>
                  <a:lnTo>
                    <a:pt x="1146" y="1335"/>
                  </a:lnTo>
                  <a:lnTo>
                    <a:pt x="1104" y="1335"/>
                  </a:lnTo>
                  <a:lnTo>
                    <a:pt x="1061" y="1334"/>
                  </a:lnTo>
                  <a:lnTo>
                    <a:pt x="1018" y="1334"/>
                  </a:lnTo>
                  <a:lnTo>
                    <a:pt x="975" y="1334"/>
                  </a:lnTo>
                  <a:lnTo>
                    <a:pt x="932" y="1334"/>
                  </a:lnTo>
                  <a:lnTo>
                    <a:pt x="889" y="1334"/>
                  </a:lnTo>
                  <a:lnTo>
                    <a:pt x="847" y="1334"/>
                  </a:lnTo>
                  <a:lnTo>
                    <a:pt x="804" y="1334"/>
                  </a:lnTo>
                  <a:lnTo>
                    <a:pt x="760" y="1334"/>
                  </a:lnTo>
                  <a:lnTo>
                    <a:pt x="718" y="1334"/>
                  </a:lnTo>
                  <a:lnTo>
                    <a:pt x="675" y="1334"/>
                  </a:lnTo>
                  <a:lnTo>
                    <a:pt x="633" y="1334"/>
                  </a:lnTo>
                  <a:lnTo>
                    <a:pt x="590" y="1334"/>
                  </a:lnTo>
                  <a:lnTo>
                    <a:pt x="547" y="1334"/>
                  </a:lnTo>
                  <a:lnTo>
                    <a:pt x="504" y="1334"/>
                  </a:lnTo>
                  <a:lnTo>
                    <a:pt x="461" y="1334"/>
                  </a:lnTo>
                  <a:lnTo>
                    <a:pt x="418" y="1334"/>
                  </a:lnTo>
                  <a:lnTo>
                    <a:pt x="376" y="1334"/>
                  </a:lnTo>
                  <a:lnTo>
                    <a:pt x="333" y="1334"/>
                  </a:lnTo>
                  <a:lnTo>
                    <a:pt x="289" y="1334"/>
                  </a:lnTo>
                  <a:lnTo>
                    <a:pt x="247" y="1334"/>
                  </a:lnTo>
                  <a:lnTo>
                    <a:pt x="204" y="1334"/>
                  </a:lnTo>
                  <a:lnTo>
                    <a:pt x="204" y="1402"/>
                  </a:lnTo>
                  <a:lnTo>
                    <a:pt x="189" y="1403"/>
                  </a:lnTo>
                  <a:lnTo>
                    <a:pt x="173" y="1404"/>
                  </a:lnTo>
                  <a:lnTo>
                    <a:pt x="157" y="1406"/>
                  </a:lnTo>
                  <a:lnTo>
                    <a:pt x="140" y="1407"/>
                  </a:lnTo>
                  <a:lnTo>
                    <a:pt x="124" y="1409"/>
                  </a:lnTo>
                  <a:lnTo>
                    <a:pt x="107" y="1407"/>
                  </a:lnTo>
                  <a:lnTo>
                    <a:pt x="93" y="1405"/>
                  </a:lnTo>
                  <a:lnTo>
                    <a:pt x="79" y="1399"/>
                  </a:lnTo>
                  <a:lnTo>
                    <a:pt x="74" y="1382"/>
                  </a:lnTo>
                  <a:lnTo>
                    <a:pt x="73" y="1367"/>
                  </a:lnTo>
                  <a:lnTo>
                    <a:pt x="72" y="1353"/>
                  </a:lnTo>
                  <a:lnTo>
                    <a:pt x="68" y="1336"/>
                  </a:lnTo>
                  <a:lnTo>
                    <a:pt x="59" y="1331"/>
                  </a:lnTo>
                  <a:lnTo>
                    <a:pt x="50" y="1330"/>
                  </a:lnTo>
                  <a:lnTo>
                    <a:pt x="41" y="1331"/>
                  </a:lnTo>
                  <a:lnTo>
                    <a:pt x="33" y="1334"/>
                  </a:lnTo>
                  <a:lnTo>
                    <a:pt x="23" y="1336"/>
                  </a:lnTo>
                  <a:lnTo>
                    <a:pt x="15" y="1335"/>
                  </a:lnTo>
                  <a:lnTo>
                    <a:pt x="7" y="1331"/>
                  </a:lnTo>
                  <a:lnTo>
                    <a:pt x="0" y="1323"/>
                  </a:lnTo>
                  <a:lnTo>
                    <a:pt x="0" y="1003"/>
                  </a:lnTo>
                  <a:lnTo>
                    <a:pt x="13" y="993"/>
                  </a:lnTo>
                  <a:lnTo>
                    <a:pt x="30" y="990"/>
                  </a:lnTo>
                  <a:lnTo>
                    <a:pt x="51" y="990"/>
                  </a:lnTo>
                  <a:lnTo>
                    <a:pt x="71" y="992"/>
                  </a:lnTo>
                  <a:lnTo>
                    <a:pt x="89" y="992"/>
                  </a:lnTo>
                  <a:lnTo>
                    <a:pt x="104" y="986"/>
                  </a:lnTo>
                  <a:lnTo>
                    <a:pt x="113" y="972"/>
                  </a:lnTo>
                  <a:lnTo>
                    <a:pt x="116" y="948"/>
                  </a:lnTo>
                  <a:lnTo>
                    <a:pt x="113" y="907"/>
                  </a:lnTo>
                  <a:lnTo>
                    <a:pt x="113" y="860"/>
                  </a:lnTo>
                  <a:lnTo>
                    <a:pt x="113" y="812"/>
                  </a:lnTo>
                  <a:lnTo>
                    <a:pt x="111" y="769"/>
                  </a:lnTo>
                  <a:lnTo>
                    <a:pt x="106" y="761"/>
                  </a:lnTo>
                  <a:lnTo>
                    <a:pt x="104" y="754"/>
                  </a:lnTo>
                  <a:lnTo>
                    <a:pt x="106" y="747"/>
                  </a:lnTo>
                  <a:lnTo>
                    <a:pt x="113" y="736"/>
                  </a:lnTo>
                  <a:lnTo>
                    <a:pt x="113" y="448"/>
                  </a:lnTo>
                  <a:lnTo>
                    <a:pt x="106" y="445"/>
                  </a:lnTo>
                  <a:lnTo>
                    <a:pt x="102" y="440"/>
                  </a:lnTo>
                  <a:lnTo>
                    <a:pt x="99" y="433"/>
                  </a:lnTo>
                  <a:lnTo>
                    <a:pt x="101" y="425"/>
                  </a:lnTo>
                  <a:lnTo>
                    <a:pt x="104" y="426"/>
                  </a:lnTo>
                  <a:lnTo>
                    <a:pt x="107" y="424"/>
                  </a:lnTo>
                  <a:lnTo>
                    <a:pt x="110" y="420"/>
                  </a:lnTo>
                  <a:lnTo>
                    <a:pt x="113" y="417"/>
                  </a:lnTo>
                  <a:lnTo>
                    <a:pt x="113" y="124"/>
                  </a:lnTo>
                  <a:lnTo>
                    <a:pt x="106" y="122"/>
                  </a:lnTo>
                  <a:lnTo>
                    <a:pt x="102" y="116"/>
                  </a:lnTo>
                  <a:lnTo>
                    <a:pt x="99" y="109"/>
                  </a:lnTo>
                  <a:lnTo>
                    <a:pt x="101" y="101"/>
                  </a:lnTo>
                  <a:lnTo>
                    <a:pt x="107" y="91"/>
                  </a:lnTo>
                  <a:lnTo>
                    <a:pt x="106" y="79"/>
                  </a:lnTo>
                  <a:lnTo>
                    <a:pt x="98" y="68"/>
                  </a:lnTo>
                  <a:lnTo>
                    <a:pt x="88" y="55"/>
                  </a:lnTo>
                  <a:lnTo>
                    <a:pt x="78" y="43"/>
                  </a:lnTo>
                  <a:lnTo>
                    <a:pt x="69" y="32"/>
                  </a:lnTo>
                  <a:lnTo>
                    <a:pt x="67" y="20"/>
                  </a:lnTo>
                  <a:lnTo>
                    <a:pt x="73" y="10"/>
                  </a:lnTo>
                  <a:lnTo>
                    <a:pt x="84" y="6"/>
                  </a:lnTo>
                  <a:lnTo>
                    <a:pt x="96" y="4"/>
                  </a:lnTo>
                  <a:lnTo>
                    <a:pt x="110" y="3"/>
                  </a:lnTo>
                  <a:lnTo>
                    <a:pt x="124" y="1"/>
                  </a:lnTo>
                  <a:lnTo>
                    <a:pt x="137" y="0"/>
                  </a:lnTo>
                  <a:lnTo>
                    <a:pt x="152" y="0"/>
                  </a:lnTo>
                  <a:lnTo>
                    <a:pt x="166" y="0"/>
                  </a:lnTo>
                  <a:lnTo>
                    <a:pt x="181" y="0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3" y="2"/>
                  </a:lnTo>
                  <a:lnTo>
                    <a:pt x="235" y="3"/>
                  </a:lnTo>
                  <a:lnTo>
                    <a:pt x="248" y="4"/>
                  </a:lnTo>
                  <a:lnTo>
                    <a:pt x="258" y="6"/>
                  </a:lnTo>
                  <a:lnTo>
                    <a:pt x="268" y="8"/>
                  </a:lnTo>
                  <a:lnTo>
                    <a:pt x="276" y="10"/>
                  </a:lnTo>
                  <a:close/>
                  <a:moveTo>
                    <a:pt x="773" y="285"/>
                  </a:moveTo>
                  <a:lnTo>
                    <a:pt x="765" y="245"/>
                  </a:lnTo>
                  <a:lnTo>
                    <a:pt x="754" y="248"/>
                  </a:lnTo>
                  <a:lnTo>
                    <a:pt x="740" y="250"/>
                  </a:lnTo>
                  <a:lnTo>
                    <a:pt x="726" y="251"/>
                  </a:lnTo>
                  <a:lnTo>
                    <a:pt x="713" y="252"/>
                  </a:lnTo>
                  <a:lnTo>
                    <a:pt x="701" y="253"/>
                  </a:lnTo>
                  <a:lnTo>
                    <a:pt x="689" y="258"/>
                  </a:lnTo>
                  <a:lnTo>
                    <a:pt x="680" y="263"/>
                  </a:lnTo>
                  <a:lnTo>
                    <a:pt x="674" y="273"/>
                  </a:lnTo>
                  <a:lnTo>
                    <a:pt x="669" y="282"/>
                  </a:lnTo>
                  <a:lnTo>
                    <a:pt x="664" y="289"/>
                  </a:lnTo>
                  <a:lnTo>
                    <a:pt x="656" y="295"/>
                  </a:lnTo>
                  <a:lnTo>
                    <a:pt x="646" y="298"/>
                  </a:lnTo>
                  <a:lnTo>
                    <a:pt x="637" y="299"/>
                  </a:lnTo>
                  <a:lnTo>
                    <a:pt x="628" y="300"/>
                  </a:lnTo>
                  <a:lnTo>
                    <a:pt x="619" y="300"/>
                  </a:lnTo>
                  <a:lnTo>
                    <a:pt x="611" y="299"/>
                  </a:lnTo>
                  <a:lnTo>
                    <a:pt x="611" y="313"/>
                  </a:lnTo>
                  <a:lnTo>
                    <a:pt x="631" y="308"/>
                  </a:lnTo>
                  <a:lnTo>
                    <a:pt x="651" y="304"/>
                  </a:lnTo>
                  <a:lnTo>
                    <a:pt x="672" y="299"/>
                  </a:lnTo>
                  <a:lnTo>
                    <a:pt x="691" y="296"/>
                  </a:lnTo>
                  <a:lnTo>
                    <a:pt x="712" y="293"/>
                  </a:lnTo>
                  <a:lnTo>
                    <a:pt x="732" y="290"/>
                  </a:lnTo>
                  <a:lnTo>
                    <a:pt x="752" y="288"/>
                  </a:lnTo>
                  <a:lnTo>
                    <a:pt x="773" y="285"/>
                  </a:lnTo>
                  <a:close/>
                  <a:moveTo>
                    <a:pt x="1378" y="299"/>
                  </a:moveTo>
                  <a:lnTo>
                    <a:pt x="1371" y="301"/>
                  </a:lnTo>
                  <a:lnTo>
                    <a:pt x="1364" y="304"/>
                  </a:lnTo>
                  <a:lnTo>
                    <a:pt x="1357" y="304"/>
                  </a:lnTo>
                  <a:lnTo>
                    <a:pt x="1351" y="303"/>
                  </a:lnTo>
                  <a:lnTo>
                    <a:pt x="1344" y="300"/>
                  </a:lnTo>
                  <a:lnTo>
                    <a:pt x="1338" y="297"/>
                  </a:lnTo>
                  <a:lnTo>
                    <a:pt x="1334" y="291"/>
                  </a:lnTo>
                  <a:lnTo>
                    <a:pt x="1329" y="285"/>
                  </a:lnTo>
                  <a:lnTo>
                    <a:pt x="1322" y="273"/>
                  </a:lnTo>
                  <a:lnTo>
                    <a:pt x="1311" y="263"/>
                  </a:lnTo>
                  <a:lnTo>
                    <a:pt x="1297" y="256"/>
                  </a:lnTo>
                  <a:lnTo>
                    <a:pt x="1282" y="253"/>
                  </a:lnTo>
                  <a:lnTo>
                    <a:pt x="1266" y="251"/>
                  </a:lnTo>
                  <a:lnTo>
                    <a:pt x="1250" y="248"/>
                  </a:lnTo>
                  <a:lnTo>
                    <a:pt x="1235" y="247"/>
                  </a:lnTo>
                  <a:lnTo>
                    <a:pt x="1221" y="245"/>
                  </a:lnTo>
                  <a:lnTo>
                    <a:pt x="1215" y="254"/>
                  </a:lnTo>
                  <a:lnTo>
                    <a:pt x="1212" y="263"/>
                  </a:lnTo>
                  <a:lnTo>
                    <a:pt x="1212" y="273"/>
                  </a:lnTo>
                  <a:lnTo>
                    <a:pt x="1216" y="281"/>
                  </a:lnTo>
                  <a:lnTo>
                    <a:pt x="1237" y="284"/>
                  </a:lnTo>
                  <a:lnTo>
                    <a:pt x="1258" y="288"/>
                  </a:lnTo>
                  <a:lnTo>
                    <a:pt x="1279" y="292"/>
                  </a:lnTo>
                  <a:lnTo>
                    <a:pt x="1299" y="297"/>
                  </a:lnTo>
                  <a:lnTo>
                    <a:pt x="1319" y="303"/>
                  </a:lnTo>
                  <a:lnTo>
                    <a:pt x="1338" y="308"/>
                  </a:lnTo>
                  <a:lnTo>
                    <a:pt x="1358" y="315"/>
                  </a:lnTo>
                  <a:lnTo>
                    <a:pt x="1378" y="322"/>
                  </a:lnTo>
                  <a:lnTo>
                    <a:pt x="1378" y="299"/>
                  </a:lnTo>
                  <a:close/>
                  <a:moveTo>
                    <a:pt x="1185" y="240"/>
                  </a:moveTo>
                  <a:lnTo>
                    <a:pt x="1168" y="238"/>
                  </a:lnTo>
                  <a:lnTo>
                    <a:pt x="1151" y="236"/>
                  </a:lnTo>
                  <a:lnTo>
                    <a:pt x="1134" y="235"/>
                  </a:lnTo>
                  <a:lnTo>
                    <a:pt x="1116" y="233"/>
                  </a:lnTo>
                  <a:lnTo>
                    <a:pt x="1099" y="232"/>
                  </a:lnTo>
                  <a:lnTo>
                    <a:pt x="1082" y="232"/>
                  </a:lnTo>
                  <a:lnTo>
                    <a:pt x="1064" y="232"/>
                  </a:lnTo>
                  <a:lnTo>
                    <a:pt x="1046" y="232"/>
                  </a:lnTo>
                  <a:lnTo>
                    <a:pt x="1029" y="232"/>
                  </a:lnTo>
                  <a:lnTo>
                    <a:pt x="1010" y="232"/>
                  </a:lnTo>
                  <a:lnTo>
                    <a:pt x="993" y="232"/>
                  </a:lnTo>
                  <a:lnTo>
                    <a:pt x="975" y="232"/>
                  </a:lnTo>
                  <a:lnTo>
                    <a:pt x="957" y="232"/>
                  </a:lnTo>
                  <a:lnTo>
                    <a:pt x="940" y="232"/>
                  </a:lnTo>
                  <a:lnTo>
                    <a:pt x="922" y="232"/>
                  </a:lnTo>
                  <a:lnTo>
                    <a:pt x="904" y="231"/>
                  </a:lnTo>
                  <a:lnTo>
                    <a:pt x="889" y="236"/>
                  </a:lnTo>
                  <a:lnTo>
                    <a:pt x="871" y="237"/>
                  </a:lnTo>
                  <a:lnTo>
                    <a:pt x="851" y="236"/>
                  </a:lnTo>
                  <a:lnTo>
                    <a:pt x="832" y="236"/>
                  </a:lnTo>
                  <a:lnTo>
                    <a:pt x="816" y="238"/>
                  </a:lnTo>
                  <a:lnTo>
                    <a:pt x="803" y="245"/>
                  </a:lnTo>
                  <a:lnTo>
                    <a:pt x="796" y="256"/>
                  </a:lnTo>
                  <a:lnTo>
                    <a:pt x="796" y="276"/>
                  </a:lnTo>
                  <a:lnTo>
                    <a:pt x="821" y="275"/>
                  </a:lnTo>
                  <a:lnTo>
                    <a:pt x="847" y="274"/>
                  </a:lnTo>
                  <a:lnTo>
                    <a:pt x="871" y="273"/>
                  </a:lnTo>
                  <a:lnTo>
                    <a:pt x="896" y="273"/>
                  </a:lnTo>
                  <a:lnTo>
                    <a:pt x="922" y="273"/>
                  </a:lnTo>
                  <a:lnTo>
                    <a:pt x="947" y="273"/>
                  </a:lnTo>
                  <a:lnTo>
                    <a:pt x="971" y="273"/>
                  </a:lnTo>
                  <a:lnTo>
                    <a:pt x="996" y="274"/>
                  </a:lnTo>
                  <a:lnTo>
                    <a:pt x="1022" y="275"/>
                  </a:lnTo>
                  <a:lnTo>
                    <a:pt x="1046" y="275"/>
                  </a:lnTo>
                  <a:lnTo>
                    <a:pt x="1071" y="276"/>
                  </a:lnTo>
                  <a:lnTo>
                    <a:pt x="1096" y="277"/>
                  </a:lnTo>
                  <a:lnTo>
                    <a:pt x="1121" y="278"/>
                  </a:lnTo>
                  <a:lnTo>
                    <a:pt x="1145" y="280"/>
                  </a:lnTo>
                  <a:lnTo>
                    <a:pt x="1169" y="281"/>
                  </a:lnTo>
                  <a:lnTo>
                    <a:pt x="1193" y="281"/>
                  </a:lnTo>
                  <a:lnTo>
                    <a:pt x="1185" y="240"/>
                  </a:lnTo>
                  <a:close/>
                  <a:moveTo>
                    <a:pt x="714" y="1283"/>
                  </a:moveTo>
                  <a:lnTo>
                    <a:pt x="696" y="1276"/>
                  </a:lnTo>
                  <a:lnTo>
                    <a:pt x="678" y="1269"/>
                  </a:lnTo>
                  <a:lnTo>
                    <a:pt x="658" y="1260"/>
                  </a:lnTo>
                  <a:lnTo>
                    <a:pt x="638" y="1251"/>
                  </a:lnTo>
                  <a:lnTo>
                    <a:pt x="619" y="1242"/>
                  </a:lnTo>
                  <a:lnTo>
                    <a:pt x="600" y="1231"/>
                  </a:lnTo>
                  <a:lnTo>
                    <a:pt x="582" y="1220"/>
                  </a:lnTo>
                  <a:lnTo>
                    <a:pt x="566" y="1209"/>
                  </a:lnTo>
                  <a:lnTo>
                    <a:pt x="566" y="1281"/>
                  </a:lnTo>
                  <a:lnTo>
                    <a:pt x="714" y="1283"/>
                  </a:lnTo>
                  <a:close/>
                  <a:moveTo>
                    <a:pt x="109" y="1159"/>
                  </a:moveTo>
                  <a:lnTo>
                    <a:pt x="109" y="1088"/>
                  </a:lnTo>
                  <a:lnTo>
                    <a:pt x="102" y="1084"/>
                  </a:lnTo>
                  <a:lnTo>
                    <a:pt x="101" y="1074"/>
                  </a:lnTo>
                  <a:lnTo>
                    <a:pt x="103" y="1065"/>
                  </a:lnTo>
                  <a:lnTo>
                    <a:pt x="109" y="1061"/>
                  </a:lnTo>
                  <a:lnTo>
                    <a:pt x="109" y="1031"/>
                  </a:lnTo>
                  <a:lnTo>
                    <a:pt x="45" y="1025"/>
                  </a:lnTo>
                  <a:lnTo>
                    <a:pt x="45" y="1281"/>
                  </a:lnTo>
                  <a:lnTo>
                    <a:pt x="79" y="1281"/>
                  </a:lnTo>
                  <a:lnTo>
                    <a:pt x="64" y="1267"/>
                  </a:lnTo>
                  <a:lnTo>
                    <a:pt x="59" y="1251"/>
                  </a:lnTo>
                  <a:lnTo>
                    <a:pt x="60" y="1233"/>
                  </a:lnTo>
                  <a:lnTo>
                    <a:pt x="67" y="1216"/>
                  </a:lnTo>
                  <a:lnTo>
                    <a:pt x="78" y="1200"/>
                  </a:lnTo>
                  <a:lnTo>
                    <a:pt x="89" y="1184"/>
                  </a:lnTo>
                  <a:lnTo>
                    <a:pt x="101" y="1170"/>
                  </a:lnTo>
                  <a:lnTo>
                    <a:pt x="109" y="1159"/>
                  </a:lnTo>
                  <a:close/>
                  <a:moveTo>
                    <a:pt x="185" y="1338"/>
                  </a:moveTo>
                  <a:lnTo>
                    <a:pt x="172" y="1338"/>
                  </a:lnTo>
                  <a:lnTo>
                    <a:pt x="160" y="1338"/>
                  </a:lnTo>
                  <a:lnTo>
                    <a:pt x="148" y="1338"/>
                  </a:lnTo>
                  <a:lnTo>
                    <a:pt x="136" y="1338"/>
                  </a:lnTo>
                  <a:lnTo>
                    <a:pt x="124" y="1338"/>
                  </a:lnTo>
                  <a:lnTo>
                    <a:pt x="112" y="1337"/>
                  </a:lnTo>
                  <a:lnTo>
                    <a:pt x="99" y="1337"/>
                  </a:lnTo>
                  <a:lnTo>
                    <a:pt x="88" y="1336"/>
                  </a:lnTo>
                  <a:lnTo>
                    <a:pt x="96" y="1376"/>
                  </a:lnTo>
                  <a:lnTo>
                    <a:pt x="104" y="1381"/>
                  </a:lnTo>
                  <a:lnTo>
                    <a:pt x="114" y="1384"/>
                  </a:lnTo>
                  <a:lnTo>
                    <a:pt x="125" y="1387"/>
                  </a:lnTo>
                  <a:lnTo>
                    <a:pt x="137" y="1388"/>
                  </a:lnTo>
                  <a:lnTo>
                    <a:pt x="149" y="1388"/>
                  </a:lnTo>
                  <a:lnTo>
                    <a:pt x="160" y="1386"/>
                  </a:lnTo>
                  <a:lnTo>
                    <a:pt x="171" y="1383"/>
                  </a:lnTo>
                  <a:lnTo>
                    <a:pt x="179" y="1379"/>
                  </a:lnTo>
                  <a:lnTo>
                    <a:pt x="182" y="1367"/>
                  </a:lnTo>
                  <a:lnTo>
                    <a:pt x="183" y="1354"/>
                  </a:lnTo>
                  <a:lnTo>
                    <a:pt x="183" y="1345"/>
                  </a:lnTo>
                  <a:lnTo>
                    <a:pt x="185" y="1338"/>
                  </a:lnTo>
                  <a:close/>
                  <a:moveTo>
                    <a:pt x="1458" y="844"/>
                  </a:moveTo>
                  <a:lnTo>
                    <a:pt x="1451" y="812"/>
                  </a:lnTo>
                  <a:lnTo>
                    <a:pt x="1449" y="778"/>
                  </a:lnTo>
                  <a:lnTo>
                    <a:pt x="1449" y="743"/>
                  </a:lnTo>
                  <a:lnTo>
                    <a:pt x="1449" y="708"/>
                  </a:lnTo>
                  <a:lnTo>
                    <a:pt x="1442" y="727"/>
                  </a:lnTo>
                  <a:lnTo>
                    <a:pt x="1435" y="746"/>
                  </a:lnTo>
                  <a:lnTo>
                    <a:pt x="1429" y="766"/>
                  </a:lnTo>
                  <a:lnTo>
                    <a:pt x="1423" y="784"/>
                  </a:lnTo>
                  <a:lnTo>
                    <a:pt x="1417" y="804"/>
                  </a:lnTo>
                  <a:lnTo>
                    <a:pt x="1411" y="822"/>
                  </a:lnTo>
                  <a:lnTo>
                    <a:pt x="1405" y="841"/>
                  </a:lnTo>
                  <a:lnTo>
                    <a:pt x="1401" y="857"/>
                  </a:lnTo>
                  <a:lnTo>
                    <a:pt x="1458" y="844"/>
                  </a:lnTo>
                  <a:close/>
                  <a:moveTo>
                    <a:pt x="1602" y="844"/>
                  </a:moveTo>
                  <a:lnTo>
                    <a:pt x="1602" y="829"/>
                  </a:lnTo>
                  <a:lnTo>
                    <a:pt x="1588" y="826"/>
                  </a:lnTo>
                  <a:lnTo>
                    <a:pt x="1573" y="824"/>
                  </a:lnTo>
                  <a:lnTo>
                    <a:pt x="1560" y="826"/>
                  </a:lnTo>
                  <a:lnTo>
                    <a:pt x="1546" y="828"/>
                  </a:lnTo>
                  <a:lnTo>
                    <a:pt x="1533" y="833"/>
                  </a:lnTo>
                  <a:lnTo>
                    <a:pt x="1520" y="838"/>
                  </a:lnTo>
                  <a:lnTo>
                    <a:pt x="1510" y="845"/>
                  </a:lnTo>
                  <a:lnTo>
                    <a:pt x="1500" y="852"/>
                  </a:lnTo>
                  <a:lnTo>
                    <a:pt x="1514" y="853"/>
                  </a:lnTo>
                  <a:lnTo>
                    <a:pt x="1526" y="853"/>
                  </a:lnTo>
                  <a:lnTo>
                    <a:pt x="1539" y="852"/>
                  </a:lnTo>
                  <a:lnTo>
                    <a:pt x="1552" y="851"/>
                  </a:lnTo>
                  <a:lnTo>
                    <a:pt x="1564" y="850"/>
                  </a:lnTo>
                  <a:lnTo>
                    <a:pt x="1577" y="848"/>
                  </a:lnTo>
                  <a:lnTo>
                    <a:pt x="1590" y="845"/>
                  </a:lnTo>
                  <a:lnTo>
                    <a:pt x="1602" y="844"/>
                  </a:lnTo>
                  <a:close/>
                  <a:moveTo>
                    <a:pt x="1500" y="933"/>
                  </a:moveTo>
                  <a:lnTo>
                    <a:pt x="1495" y="925"/>
                  </a:lnTo>
                  <a:lnTo>
                    <a:pt x="1489" y="919"/>
                  </a:lnTo>
                  <a:lnTo>
                    <a:pt x="1484" y="913"/>
                  </a:lnTo>
                  <a:lnTo>
                    <a:pt x="1477" y="910"/>
                  </a:lnTo>
                  <a:lnTo>
                    <a:pt x="1469" y="906"/>
                  </a:lnTo>
                  <a:lnTo>
                    <a:pt x="1462" y="903"/>
                  </a:lnTo>
                  <a:lnTo>
                    <a:pt x="1454" y="901"/>
                  </a:lnTo>
                  <a:lnTo>
                    <a:pt x="1446" y="898"/>
                  </a:lnTo>
                  <a:lnTo>
                    <a:pt x="1420" y="906"/>
                  </a:lnTo>
                  <a:lnTo>
                    <a:pt x="1397" y="919"/>
                  </a:lnTo>
                  <a:lnTo>
                    <a:pt x="1375" y="934"/>
                  </a:lnTo>
                  <a:lnTo>
                    <a:pt x="1355" y="952"/>
                  </a:lnTo>
                  <a:lnTo>
                    <a:pt x="1335" y="973"/>
                  </a:lnTo>
                  <a:lnTo>
                    <a:pt x="1318" y="994"/>
                  </a:lnTo>
                  <a:lnTo>
                    <a:pt x="1300" y="1015"/>
                  </a:lnTo>
                  <a:lnTo>
                    <a:pt x="1284" y="1035"/>
                  </a:lnTo>
                  <a:lnTo>
                    <a:pt x="1265" y="1057"/>
                  </a:lnTo>
                  <a:lnTo>
                    <a:pt x="1244" y="1077"/>
                  </a:lnTo>
                  <a:lnTo>
                    <a:pt x="1222" y="1096"/>
                  </a:lnTo>
                  <a:lnTo>
                    <a:pt x="1199" y="1113"/>
                  </a:lnTo>
                  <a:lnTo>
                    <a:pt x="1176" y="1127"/>
                  </a:lnTo>
                  <a:lnTo>
                    <a:pt x="1152" y="1141"/>
                  </a:lnTo>
                  <a:lnTo>
                    <a:pt x="1127" y="1152"/>
                  </a:lnTo>
                  <a:lnTo>
                    <a:pt x="1100" y="1162"/>
                  </a:lnTo>
                  <a:lnTo>
                    <a:pt x="1074" y="1169"/>
                  </a:lnTo>
                  <a:lnTo>
                    <a:pt x="1047" y="1175"/>
                  </a:lnTo>
                  <a:lnTo>
                    <a:pt x="1020" y="1179"/>
                  </a:lnTo>
                  <a:lnTo>
                    <a:pt x="991" y="1182"/>
                  </a:lnTo>
                  <a:lnTo>
                    <a:pt x="963" y="1182"/>
                  </a:lnTo>
                  <a:lnTo>
                    <a:pt x="934" y="1179"/>
                  </a:lnTo>
                  <a:lnTo>
                    <a:pt x="906" y="1175"/>
                  </a:lnTo>
                  <a:lnTo>
                    <a:pt x="877" y="1169"/>
                  </a:lnTo>
                  <a:lnTo>
                    <a:pt x="851" y="1161"/>
                  </a:lnTo>
                  <a:lnTo>
                    <a:pt x="828" y="1152"/>
                  </a:lnTo>
                  <a:lnTo>
                    <a:pt x="805" y="1139"/>
                  </a:lnTo>
                  <a:lnTo>
                    <a:pt x="783" y="1124"/>
                  </a:lnTo>
                  <a:lnTo>
                    <a:pt x="763" y="1109"/>
                  </a:lnTo>
                  <a:lnTo>
                    <a:pt x="743" y="1092"/>
                  </a:lnTo>
                  <a:lnTo>
                    <a:pt x="722" y="1073"/>
                  </a:lnTo>
                  <a:lnTo>
                    <a:pt x="704" y="1054"/>
                  </a:lnTo>
                  <a:lnTo>
                    <a:pt x="684" y="1034"/>
                  </a:lnTo>
                  <a:lnTo>
                    <a:pt x="665" y="1015"/>
                  </a:lnTo>
                  <a:lnTo>
                    <a:pt x="646" y="995"/>
                  </a:lnTo>
                  <a:lnTo>
                    <a:pt x="627" y="975"/>
                  </a:lnTo>
                  <a:lnTo>
                    <a:pt x="607" y="957"/>
                  </a:lnTo>
                  <a:lnTo>
                    <a:pt x="588" y="939"/>
                  </a:lnTo>
                  <a:lnTo>
                    <a:pt x="567" y="922"/>
                  </a:lnTo>
                  <a:lnTo>
                    <a:pt x="545" y="907"/>
                  </a:lnTo>
                  <a:lnTo>
                    <a:pt x="496" y="903"/>
                  </a:lnTo>
                  <a:lnTo>
                    <a:pt x="462" y="913"/>
                  </a:lnTo>
                  <a:lnTo>
                    <a:pt x="443" y="935"/>
                  </a:lnTo>
                  <a:lnTo>
                    <a:pt x="436" y="962"/>
                  </a:lnTo>
                  <a:lnTo>
                    <a:pt x="436" y="992"/>
                  </a:lnTo>
                  <a:lnTo>
                    <a:pt x="444" y="1018"/>
                  </a:lnTo>
                  <a:lnTo>
                    <a:pt x="456" y="1039"/>
                  </a:lnTo>
                  <a:lnTo>
                    <a:pt x="470" y="1048"/>
                  </a:lnTo>
                  <a:lnTo>
                    <a:pt x="479" y="1048"/>
                  </a:lnTo>
                  <a:lnTo>
                    <a:pt x="488" y="1047"/>
                  </a:lnTo>
                  <a:lnTo>
                    <a:pt x="496" y="1042"/>
                  </a:lnTo>
                  <a:lnTo>
                    <a:pt x="504" y="1038"/>
                  </a:lnTo>
                  <a:lnTo>
                    <a:pt x="511" y="1033"/>
                  </a:lnTo>
                  <a:lnTo>
                    <a:pt x="519" y="1028"/>
                  </a:lnTo>
                  <a:lnTo>
                    <a:pt x="526" y="1025"/>
                  </a:lnTo>
                  <a:lnTo>
                    <a:pt x="534" y="1023"/>
                  </a:lnTo>
                  <a:lnTo>
                    <a:pt x="547" y="1026"/>
                  </a:lnTo>
                  <a:lnTo>
                    <a:pt x="557" y="1038"/>
                  </a:lnTo>
                  <a:lnTo>
                    <a:pt x="562" y="1055"/>
                  </a:lnTo>
                  <a:lnTo>
                    <a:pt x="565" y="1076"/>
                  </a:lnTo>
                  <a:lnTo>
                    <a:pt x="566" y="1100"/>
                  </a:lnTo>
                  <a:lnTo>
                    <a:pt x="565" y="1124"/>
                  </a:lnTo>
                  <a:lnTo>
                    <a:pt x="565" y="1148"/>
                  </a:lnTo>
                  <a:lnTo>
                    <a:pt x="566" y="1169"/>
                  </a:lnTo>
                  <a:lnTo>
                    <a:pt x="589" y="1182"/>
                  </a:lnTo>
                  <a:lnTo>
                    <a:pt x="612" y="1194"/>
                  </a:lnTo>
                  <a:lnTo>
                    <a:pt x="636" y="1206"/>
                  </a:lnTo>
                  <a:lnTo>
                    <a:pt x="659" y="1217"/>
                  </a:lnTo>
                  <a:lnTo>
                    <a:pt x="683" y="1228"/>
                  </a:lnTo>
                  <a:lnTo>
                    <a:pt x="707" y="1237"/>
                  </a:lnTo>
                  <a:lnTo>
                    <a:pt x="732" y="1246"/>
                  </a:lnTo>
                  <a:lnTo>
                    <a:pt x="756" y="1254"/>
                  </a:lnTo>
                  <a:lnTo>
                    <a:pt x="780" y="1262"/>
                  </a:lnTo>
                  <a:lnTo>
                    <a:pt x="804" y="1269"/>
                  </a:lnTo>
                  <a:lnTo>
                    <a:pt x="830" y="1275"/>
                  </a:lnTo>
                  <a:lnTo>
                    <a:pt x="854" y="1280"/>
                  </a:lnTo>
                  <a:lnTo>
                    <a:pt x="879" y="1284"/>
                  </a:lnTo>
                  <a:lnTo>
                    <a:pt x="903" y="1288"/>
                  </a:lnTo>
                  <a:lnTo>
                    <a:pt x="929" y="1291"/>
                  </a:lnTo>
                  <a:lnTo>
                    <a:pt x="954" y="1292"/>
                  </a:lnTo>
                  <a:lnTo>
                    <a:pt x="978" y="1293"/>
                  </a:lnTo>
                  <a:lnTo>
                    <a:pt x="1003" y="1293"/>
                  </a:lnTo>
                  <a:lnTo>
                    <a:pt x="1029" y="1292"/>
                  </a:lnTo>
                  <a:lnTo>
                    <a:pt x="1053" y="1291"/>
                  </a:lnTo>
                  <a:lnTo>
                    <a:pt x="1078" y="1289"/>
                  </a:lnTo>
                  <a:lnTo>
                    <a:pt x="1102" y="1284"/>
                  </a:lnTo>
                  <a:lnTo>
                    <a:pt x="1128" y="1280"/>
                  </a:lnTo>
                  <a:lnTo>
                    <a:pt x="1152" y="1275"/>
                  </a:lnTo>
                  <a:lnTo>
                    <a:pt x="1177" y="1268"/>
                  </a:lnTo>
                  <a:lnTo>
                    <a:pt x="1201" y="1260"/>
                  </a:lnTo>
                  <a:lnTo>
                    <a:pt x="1226" y="1252"/>
                  </a:lnTo>
                  <a:lnTo>
                    <a:pt x="1250" y="1242"/>
                  </a:lnTo>
                  <a:lnTo>
                    <a:pt x="1274" y="1231"/>
                  </a:lnTo>
                  <a:lnTo>
                    <a:pt x="1298" y="1220"/>
                  </a:lnTo>
                  <a:lnTo>
                    <a:pt x="1321" y="1206"/>
                  </a:lnTo>
                  <a:lnTo>
                    <a:pt x="1345" y="1192"/>
                  </a:lnTo>
                  <a:lnTo>
                    <a:pt x="1379" y="1169"/>
                  </a:lnTo>
                  <a:lnTo>
                    <a:pt x="1411" y="1142"/>
                  </a:lnTo>
                  <a:lnTo>
                    <a:pt x="1439" y="1114"/>
                  </a:lnTo>
                  <a:lnTo>
                    <a:pt x="1463" y="1081"/>
                  </a:lnTo>
                  <a:lnTo>
                    <a:pt x="1481" y="1047"/>
                  </a:lnTo>
                  <a:lnTo>
                    <a:pt x="1494" y="1010"/>
                  </a:lnTo>
                  <a:lnTo>
                    <a:pt x="1501" y="972"/>
                  </a:lnTo>
                  <a:lnTo>
                    <a:pt x="1500" y="9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Freeform 74"/>
            <p:cNvSpPr>
              <a:spLocks/>
            </p:cNvSpPr>
            <p:nvPr/>
          </p:nvSpPr>
          <p:spPr bwMode="auto">
            <a:xfrm>
              <a:off x="3982" y="2955"/>
              <a:ext cx="92" cy="12"/>
            </a:xfrm>
            <a:custGeom>
              <a:avLst/>
              <a:gdLst>
                <a:gd name="T0" fmla="*/ 0 w 184"/>
                <a:gd name="T1" fmla="*/ 1 h 23"/>
                <a:gd name="T2" fmla="*/ 1 w 184"/>
                <a:gd name="T3" fmla="*/ 1 h 23"/>
                <a:gd name="T4" fmla="*/ 1 w 184"/>
                <a:gd name="T5" fmla="*/ 1 h 23"/>
                <a:gd name="T6" fmla="*/ 1 w 184"/>
                <a:gd name="T7" fmla="*/ 1 h 23"/>
                <a:gd name="T8" fmla="*/ 1 w 184"/>
                <a:gd name="T9" fmla="*/ 1 h 23"/>
                <a:gd name="T10" fmla="*/ 1 w 184"/>
                <a:gd name="T11" fmla="*/ 1 h 23"/>
                <a:gd name="T12" fmla="*/ 1 w 184"/>
                <a:gd name="T13" fmla="*/ 0 h 23"/>
                <a:gd name="T14" fmla="*/ 2 w 184"/>
                <a:gd name="T15" fmla="*/ 0 h 23"/>
                <a:gd name="T16" fmla="*/ 2 w 184"/>
                <a:gd name="T17" fmla="*/ 0 h 23"/>
                <a:gd name="T18" fmla="*/ 2 w 184"/>
                <a:gd name="T19" fmla="*/ 0 h 23"/>
                <a:gd name="T20" fmla="*/ 2 w 184"/>
                <a:gd name="T21" fmla="*/ 1 h 23"/>
                <a:gd name="T22" fmla="*/ 2 w 184"/>
                <a:gd name="T23" fmla="*/ 1 h 23"/>
                <a:gd name="T24" fmla="*/ 3 w 184"/>
                <a:gd name="T25" fmla="*/ 1 h 23"/>
                <a:gd name="T26" fmla="*/ 3 w 184"/>
                <a:gd name="T27" fmla="*/ 1 h 23"/>
                <a:gd name="T28" fmla="*/ 3 w 184"/>
                <a:gd name="T29" fmla="*/ 1 h 23"/>
                <a:gd name="T30" fmla="*/ 3 w 184"/>
                <a:gd name="T31" fmla="*/ 1 h 23"/>
                <a:gd name="T32" fmla="*/ 3 w 184"/>
                <a:gd name="T33" fmla="*/ 1 h 23"/>
                <a:gd name="T34" fmla="*/ 3 w 184"/>
                <a:gd name="T35" fmla="*/ 1 h 23"/>
                <a:gd name="T36" fmla="*/ 3 w 184"/>
                <a:gd name="T37" fmla="*/ 1 h 23"/>
                <a:gd name="T38" fmla="*/ 3 w 184"/>
                <a:gd name="T39" fmla="*/ 1 h 23"/>
                <a:gd name="T40" fmla="*/ 3 w 184"/>
                <a:gd name="T41" fmla="*/ 1 h 23"/>
                <a:gd name="T42" fmla="*/ 3 w 184"/>
                <a:gd name="T43" fmla="*/ 1 h 23"/>
                <a:gd name="T44" fmla="*/ 2 w 184"/>
                <a:gd name="T45" fmla="*/ 1 h 23"/>
                <a:gd name="T46" fmla="*/ 2 w 184"/>
                <a:gd name="T47" fmla="*/ 1 h 23"/>
                <a:gd name="T48" fmla="*/ 2 w 184"/>
                <a:gd name="T49" fmla="*/ 1 h 23"/>
                <a:gd name="T50" fmla="*/ 2 w 184"/>
                <a:gd name="T51" fmla="*/ 1 h 23"/>
                <a:gd name="T52" fmla="*/ 1 w 184"/>
                <a:gd name="T53" fmla="*/ 1 h 23"/>
                <a:gd name="T54" fmla="*/ 1 w 184"/>
                <a:gd name="T55" fmla="*/ 1 h 23"/>
                <a:gd name="T56" fmla="*/ 1 w 184"/>
                <a:gd name="T57" fmla="*/ 1 h 23"/>
                <a:gd name="T58" fmla="*/ 1 w 184"/>
                <a:gd name="T59" fmla="*/ 1 h 23"/>
                <a:gd name="T60" fmla="*/ 1 w 184"/>
                <a:gd name="T61" fmla="*/ 1 h 23"/>
                <a:gd name="T62" fmla="*/ 0 w 184"/>
                <a:gd name="T63" fmla="*/ 1 h 23"/>
                <a:gd name="T64" fmla="*/ 0 w 184"/>
                <a:gd name="T65" fmla="*/ 1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4" h="23">
                  <a:moveTo>
                    <a:pt x="0" y="6"/>
                  </a:moveTo>
                  <a:lnTo>
                    <a:pt x="9" y="5"/>
                  </a:lnTo>
                  <a:lnTo>
                    <a:pt x="19" y="3"/>
                  </a:lnTo>
                  <a:lnTo>
                    <a:pt x="30" y="2"/>
                  </a:lnTo>
                  <a:lnTo>
                    <a:pt x="40" y="1"/>
                  </a:lnTo>
                  <a:lnTo>
                    <a:pt x="52" y="1"/>
                  </a:lnTo>
                  <a:lnTo>
                    <a:pt x="63" y="0"/>
                  </a:lnTo>
                  <a:lnTo>
                    <a:pt x="76" y="0"/>
                  </a:lnTo>
                  <a:lnTo>
                    <a:pt x="87" y="0"/>
                  </a:lnTo>
                  <a:lnTo>
                    <a:pt x="100" y="0"/>
                  </a:lnTo>
                  <a:lnTo>
                    <a:pt x="113" y="1"/>
                  </a:lnTo>
                  <a:lnTo>
                    <a:pt x="125" y="1"/>
                  </a:lnTo>
                  <a:lnTo>
                    <a:pt x="137" y="2"/>
                  </a:lnTo>
                  <a:lnTo>
                    <a:pt x="149" y="3"/>
                  </a:lnTo>
                  <a:lnTo>
                    <a:pt x="161" y="5"/>
                  </a:lnTo>
                  <a:lnTo>
                    <a:pt x="172" y="6"/>
                  </a:lnTo>
                  <a:lnTo>
                    <a:pt x="184" y="8"/>
                  </a:lnTo>
                  <a:lnTo>
                    <a:pt x="180" y="13"/>
                  </a:lnTo>
                  <a:lnTo>
                    <a:pt x="174" y="16"/>
                  </a:lnTo>
                  <a:lnTo>
                    <a:pt x="163" y="18"/>
                  </a:lnTo>
                  <a:lnTo>
                    <a:pt x="151" y="21"/>
                  </a:lnTo>
                  <a:lnTo>
                    <a:pt x="136" y="22"/>
                  </a:lnTo>
                  <a:lnTo>
                    <a:pt x="119" y="23"/>
                  </a:lnTo>
                  <a:lnTo>
                    <a:pt x="103" y="23"/>
                  </a:lnTo>
                  <a:lnTo>
                    <a:pt x="85" y="23"/>
                  </a:lnTo>
                  <a:lnTo>
                    <a:pt x="68" y="22"/>
                  </a:lnTo>
                  <a:lnTo>
                    <a:pt x="52" y="21"/>
                  </a:lnTo>
                  <a:lnTo>
                    <a:pt x="37" y="20"/>
                  </a:lnTo>
                  <a:lnTo>
                    <a:pt x="23" y="17"/>
                  </a:lnTo>
                  <a:lnTo>
                    <a:pt x="12" y="15"/>
                  </a:lnTo>
                  <a:lnTo>
                    <a:pt x="4" y="11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768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Freeform 75"/>
            <p:cNvSpPr>
              <a:spLocks/>
            </p:cNvSpPr>
            <p:nvPr/>
          </p:nvSpPr>
          <p:spPr bwMode="auto">
            <a:xfrm>
              <a:off x="3997" y="2999"/>
              <a:ext cx="60" cy="11"/>
            </a:xfrm>
            <a:custGeom>
              <a:avLst/>
              <a:gdLst>
                <a:gd name="T0" fmla="*/ 1 w 121"/>
                <a:gd name="T1" fmla="*/ 1 h 22"/>
                <a:gd name="T2" fmla="*/ 1 w 121"/>
                <a:gd name="T3" fmla="*/ 1 h 22"/>
                <a:gd name="T4" fmla="*/ 1 w 121"/>
                <a:gd name="T5" fmla="*/ 1 h 22"/>
                <a:gd name="T6" fmla="*/ 1 w 121"/>
                <a:gd name="T7" fmla="*/ 1 h 22"/>
                <a:gd name="T8" fmla="*/ 0 w 121"/>
                <a:gd name="T9" fmla="*/ 1 h 22"/>
                <a:gd name="T10" fmla="*/ 0 w 121"/>
                <a:gd name="T11" fmla="*/ 1 h 22"/>
                <a:gd name="T12" fmla="*/ 0 w 121"/>
                <a:gd name="T13" fmla="*/ 1 h 22"/>
                <a:gd name="T14" fmla="*/ 0 w 121"/>
                <a:gd name="T15" fmla="*/ 1 h 22"/>
                <a:gd name="T16" fmla="*/ 0 w 121"/>
                <a:gd name="T17" fmla="*/ 1 h 22"/>
                <a:gd name="T18" fmla="*/ 0 w 121"/>
                <a:gd name="T19" fmla="*/ 1 h 22"/>
                <a:gd name="T20" fmla="*/ 0 w 121"/>
                <a:gd name="T21" fmla="*/ 1 h 22"/>
                <a:gd name="T22" fmla="*/ 0 w 121"/>
                <a:gd name="T23" fmla="*/ 0 h 22"/>
                <a:gd name="T24" fmla="*/ 0 w 121"/>
                <a:gd name="T25" fmla="*/ 0 h 22"/>
                <a:gd name="T26" fmla="*/ 1 w 121"/>
                <a:gd name="T27" fmla="*/ 1 h 22"/>
                <a:gd name="T28" fmla="*/ 1 w 121"/>
                <a:gd name="T29" fmla="*/ 1 h 22"/>
                <a:gd name="T30" fmla="*/ 1 w 121"/>
                <a:gd name="T31" fmla="*/ 1 h 22"/>
                <a:gd name="T32" fmla="*/ 1 w 121"/>
                <a:gd name="T33" fmla="*/ 1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1" h="22">
                  <a:moveTo>
                    <a:pt x="121" y="10"/>
                  </a:moveTo>
                  <a:lnTo>
                    <a:pt x="115" y="15"/>
                  </a:lnTo>
                  <a:lnTo>
                    <a:pt x="102" y="19"/>
                  </a:lnTo>
                  <a:lnTo>
                    <a:pt x="83" y="21"/>
                  </a:lnTo>
                  <a:lnTo>
                    <a:pt x="61" y="22"/>
                  </a:lnTo>
                  <a:lnTo>
                    <a:pt x="38" y="21"/>
                  </a:lnTo>
                  <a:lnTo>
                    <a:pt x="18" y="19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5" y="6"/>
                  </a:lnTo>
                  <a:lnTo>
                    <a:pt x="18" y="3"/>
                  </a:lnTo>
                  <a:lnTo>
                    <a:pt x="38" y="0"/>
                  </a:lnTo>
                  <a:lnTo>
                    <a:pt x="61" y="0"/>
                  </a:lnTo>
                  <a:lnTo>
                    <a:pt x="83" y="2"/>
                  </a:lnTo>
                  <a:lnTo>
                    <a:pt x="102" y="3"/>
                  </a:lnTo>
                  <a:lnTo>
                    <a:pt x="115" y="6"/>
                  </a:lnTo>
                  <a:lnTo>
                    <a:pt x="121" y="10"/>
                  </a:lnTo>
                  <a:close/>
                </a:path>
              </a:pathLst>
            </a:custGeom>
            <a:solidFill>
              <a:srgbClr val="B768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6" name="Freeform 76"/>
            <p:cNvSpPr>
              <a:spLocks/>
            </p:cNvSpPr>
            <p:nvPr/>
          </p:nvSpPr>
          <p:spPr bwMode="auto">
            <a:xfrm>
              <a:off x="4219" y="3095"/>
              <a:ext cx="445" cy="60"/>
            </a:xfrm>
            <a:custGeom>
              <a:avLst/>
              <a:gdLst>
                <a:gd name="T0" fmla="*/ 10 w 889"/>
                <a:gd name="T1" fmla="*/ 0 h 121"/>
                <a:gd name="T2" fmla="*/ 10 w 889"/>
                <a:gd name="T3" fmla="*/ 0 h 121"/>
                <a:gd name="T4" fmla="*/ 11 w 889"/>
                <a:gd name="T5" fmla="*/ 0 h 121"/>
                <a:gd name="T6" fmla="*/ 11 w 889"/>
                <a:gd name="T7" fmla="*/ 0 h 121"/>
                <a:gd name="T8" fmla="*/ 11 w 889"/>
                <a:gd name="T9" fmla="*/ 0 h 121"/>
                <a:gd name="T10" fmla="*/ 12 w 889"/>
                <a:gd name="T11" fmla="*/ 0 h 121"/>
                <a:gd name="T12" fmla="*/ 12 w 889"/>
                <a:gd name="T13" fmla="*/ 0 h 121"/>
                <a:gd name="T14" fmla="*/ 12 w 889"/>
                <a:gd name="T15" fmla="*/ 0 h 121"/>
                <a:gd name="T16" fmla="*/ 13 w 889"/>
                <a:gd name="T17" fmla="*/ 0 h 121"/>
                <a:gd name="T18" fmla="*/ 13 w 889"/>
                <a:gd name="T19" fmla="*/ 0 h 121"/>
                <a:gd name="T20" fmla="*/ 13 w 889"/>
                <a:gd name="T21" fmla="*/ 0 h 121"/>
                <a:gd name="T22" fmla="*/ 14 w 889"/>
                <a:gd name="T23" fmla="*/ 0 h 121"/>
                <a:gd name="T24" fmla="*/ 14 w 889"/>
                <a:gd name="T25" fmla="*/ 1 h 121"/>
                <a:gd name="T26" fmla="*/ 14 w 889"/>
                <a:gd name="T27" fmla="*/ 1 h 121"/>
                <a:gd name="T28" fmla="*/ 14 w 889"/>
                <a:gd name="T29" fmla="*/ 1 h 121"/>
                <a:gd name="T30" fmla="*/ 13 w 889"/>
                <a:gd name="T31" fmla="*/ 1 h 121"/>
                <a:gd name="T32" fmla="*/ 12 w 889"/>
                <a:gd name="T33" fmla="*/ 1 h 121"/>
                <a:gd name="T34" fmla="*/ 11 w 889"/>
                <a:gd name="T35" fmla="*/ 0 h 121"/>
                <a:gd name="T36" fmla="*/ 10 w 889"/>
                <a:gd name="T37" fmla="*/ 0 h 121"/>
                <a:gd name="T38" fmla="*/ 10 w 889"/>
                <a:gd name="T39" fmla="*/ 0 h 121"/>
                <a:gd name="T40" fmla="*/ 9 w 889"/>
                <a:gd name="T41" fmla="*/ 0 h 121"/>
                <a:gd name="T42" fmla="*/ 8 w 889"/>
                <a:gd name="T43" fmla="*/ 0 h 121"/>
                <a:gd name="T44" fmla="*/ 7 w 889"/>
                <a:gd name="T45" fmla="*/ 0 h 121"/>
                <a:gd name="T46" fmla="*/ 6 w 889"/>
                <a:gd name="T47" fmla="*/ 0 h 121"/>
                <a:gd name="T48" fmla="*/ 5 w 889"/>
                <a:gd name="T49" fmla="*/ 0 h 121"/>
                <a:gd name="T50" fmla="*/ 4 w 889"/>
                <a:gd name="T51" fmla="*/ 0 h 121"/>
                <a:gd name="T52" fmla="*/ 3 w 889"/>
                <a:gd name="T53" fmla="*/ 0 h 121"/>
                <a:gd name="T54" fmla="*/ 2 w 889"/>
                <a:gd name="T55" fmla="*/ 1 h 121"/>
                <a:gd name="T56" fmla="*/ 2 w 889"/>
                <a:gd name="T57" fmla="*/ 1 h 121"/>
                <a:gd name="T58" fmla="*/ 1 w 889"/>
                <a:gd name="T59" fmla="*/ 1 h 121"/>
                <a:gd name="T60" fmla="*/ 1 w 889"/>
                <a:gd name="T61" fmla="*/ 1 h 121"/>
                <a:gd name="T62" fmla="*/ 1 w 889"/>
                <a:gd name="T63" fmla="*/ 1 h 121"/>
                <a:gd name="T64" fmla="*/ 1 w 889"/>
                <a:gd name="T65" fmla="*/ 0 h 121"/>
                <a:gd name="T66" fmla="*/ 2 w 889"/>
                <a:gd name="T67" fmla="*/ 0 h 121"/>
                <a:gd name="T68" fmla="*/ 2 w 889"/>
                <a:gd name="T69" fmla="*/ 0 h 121"/>
                <a:gd name="T70" fmla="*/ 3 w 889"/>
                <a:gd name="T71" fmla="*/ 0 h 121"/>
                <a:gd name="T72" fmla="*/ 3 w 889"/>
                <a:gd name="T73" fmla="*/ 0 h 121"/>
                <a:gd name="T74" fmla="*/ 4 w 889"/>
                <a:gd name="T75" fmla="*/ 0 h 121"/>
                <a:gd name="T76" fmla="*/ 4 w 889"/>
                <a:gd name="T77" fmla="*/ 0 h 121"/>
                <a:gd name="T78" fmla="*/ 4 w 889"/>
                <a:gd name="T79" fmla="*/ 0 h 121"/>
                <a:gd name="T80" fmla="*/ 4 w 889"/>
                <a:gd name="T81" fmla="*/ 0 h 121"/>
                <a:gd name="T82" fmla="*/ 4 w 889"/>
                <a:gd name="T83" fmla="*/ 0 h 121"/>
                <a:gd name="T84" fmla="*/ 5 w 889"/>
                <a:gd name="T85" fmla="*/ 0 h 121"/>
                <a:gd name="T86" fmla="*/ 5 w 889"/>
                <a:gd name="T87" fmla="*/ 0 h 121"/>
                <a:gd name="T88" fmla="*/ 5 w 889"/>
                <a:gd name="T89" fmla="*/ 0 h 121"/>
                <a:gd name="T90" fmla="*/ 6 w 889"/>
                <a:gd name="T91" fmla="*/ 0 h 121"/>
                <a:gd name="T92" fmla="*/ 6 w 889"/>
                <a:gd name="T93" fmla="*/ 0 h 121"/>
                <a:gd name="T94" fmla="*/ 7 w 889"/>
                <a:gd name="T95" fmla="*/ 0 h 121"/>
                <a:gd name="T96" fmla="*/ 8 w 889"/>
                <a:gd name="T97" fmla="*/ 0 h 121"/>
                <a:gd name="T98" fmla="*/ 9 w 889"/>
                <a:gd name="T99" fmla="*/ 0 h 121"/>
                <a:gd name="T100" fmla="*/ 9 w 889"/>
                <a:gd name="T101" fmla="*/ 0 h 121"/>
                <a:gd name="T102" fmla="*/ 10 w 889"/>
                <a:gd name="T103" fmla="*/ 0 h 12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89" h="121">
                  <a:moveTo>
                    <a:pt x="632" y="10"/>
                  </a:moveTo>
                  <a:lnTo>
                    <a:pt x="633" y="17"/>
                  </a:lnTo>
                  <a:lnTo>
                    <a:pt x="632" y="26"/>
                  </a:lnTo>
                  <a:lnTo>
                    <a:pt x="635" y="35"/>
                  </a:lnTo>
                  <a:lnTo>
                    <a:pt x="645" y="42"/>
                  </a:lnTo>
                  <a:lnTo>
                    <a:pt x="659" y="40"/>
                  </a:lnTo>
                  <a:lnTo>
                    <a:pt x="667" y="33"/>
                  </a:lnTo>
                  <a:lnTo>
                    <a:pt x="670" y="24"/>
                  </a:lnTo>
                  <a:lnTo>
                    <a:pt x="668" y="10"/>
                  </a:lnTo>
                  <a:lnTo>
                    <a:pt x="681" y="11"/>
                  </a:lnTo>
                  <a:lnTo>
                    <a:pt x="695" y="12"/>
                  </a:lnTo>
                  <a:lnTo>
                    <a:pt x="707" y="14"/>
                  </a:lnTo>
                  <a:lnTo>
                    <a:pt x="719" y="16"/>
                  </a:lnTo>
                  <a:lnTo>
                    <a:pt x="731" y="18"/>
                  </a:lnTo>
                  <a:lnTo>
                    <a:pt x="744" y="22"/>
                  </a:lnTo>
                  <a:lnTo>
                    <a:pt x="756" y="24"/>
                  </a:lnTo>
                  <a:lnTo>
                    <a:pt x="768" y="27"/>
                  </a:lnTo>
                  <a:lnTo>
                    <a:pt x="780" y="31"/>
                  </a:lnTo>
                  <a:lnTo>
                    <a:pt x="792" y="34"/>
                  </a:lnTo>
                  <a:lnTo>
                    <a:pt x="804" y="39"/>
                  </a:lnTo>
                  <a:lnTo>
                    <a:pt x="817" y="42"/>
                  </a:lnTo>
                  <a:lnTo>
                    <a:pt x="828" y="46"/>
                  </a:lnTo>
                  <a:lnTo>
                    <a:pt x="841" y="49"/>
                  </a:lnTo>
                  <a:lnTo>
                    <a:pt x="852" y="52"/>
                  </a:lnTo>
                  <a:lnTo>
                    <a:pt x="865" y="55"/>
                  </a:lnTo>
                  <a:lnTo>
                    <a:pt x="871" y="71"/>
                  </a:lnTo>
                  <a:lnTo>
                    <a:pt x="881" y="86"/>
                  </a:lnTo>
                  <a:lnTo>
                    <a:pt x="889" y="102"/>
                  </a:lnTo>
                  <a:lnTo>
                    <a:pt x="888" y="121"/>
                  </a:lnTo>
                  <a:lnTo>
                    <a:pt x="861" y="110"/>
                  </a:lnTo>
                  <a:lnTo>
                    <a:pt x="835" y="101"/>
                  </a:lnTo>
                  <a:lnTo>
                    <a:pt x="809" y="92"/>
                  </a:lnTo>
                  <a:lnTo>
                    <a:pt x="781" y="84"/>
                  </a:lnTo>
                  <a:lnTo>
                    <a:pt x="752" y="76"/>
                  </a:lnTo>
                  <a:lnTo>
                    <a:pt x="724" y="69"/>
                  </a:lnTo>
                  <a:lnTo>
                    <a:pt x="696" y="63"/>
                  </a:lnTo>
                  <a:lnTo>
                    <a:pt x="667" y="57"/>
                  </a:lnTo>
                  <a:lnTo>
                    <a:pt x="637" y="53"/>
                  </a:lnTo>
                  <a:lnTo>
                    <a:pt x="607" y="49"/>
                  </a:lnTo>
                  <a:lnTo>
                    <a:pt x="577" y="46"/>
                  </a:lnTo>
                  <a:lnTo>
                    <a:pt x="547" y="42"/>
                  </a:lnTo>
                  <a:lnTo>
                    <a:pt x="517" y="40"/>
                  </a:lnTo>
                  <a:lnTo>
                    <a:pt x="487" y="39"/>
                  </a:lnTo>
                  <a:lnTo>
                    <a:pt x="457" y="38"/>
                  </a:lnTo>
                  <a:lnTo>
                    <a:pt x="427" y="38"/>
                  </a:lnTo>
                  <a:lnTo>
                    <a:pt x="399" y="38"/>
                  </a:lnTo>
                  <a:lnTo>
                    <a:pt x="371" y="39"/>
                  </a:lnTo>
                  <a:lnTo>
                    <a:pt x="342" y="40"/>
                  </a:lnTo>
                  <a:lnTo>
                    <a:pt x="315" y="42"/>
                  </a:lnTo>
                  <a:lnTo>
                    <a:pt x="286" y="45"/>
                  </a:lnTo>
                  <a:lnTo>
                    <a:pt x="258" y="47"/>
                  </a:lnTo>
                  <a:lnTo>
                    <a:pt x="230" y="50"/>
                  </a:lnTo>
                  <a:lnTo>
                    <a:pt x="204" y="55"/>
                  </a:lnTo>
                  <a:lnTo>
                    <a:pt x="177" y="60"/>
                  </a:lnTo>
                  <a:lnTo>
                    <a:pt x="150" y="64"/>
                  </a:lnTo>
                  <a:lnTo>
                    <a:pt x="125" y="70"/>
                  </a:lnTo>
                  <a:lnTo>
                    <a:pt x="98" y="76"/>
                  </a:lnTo>
                  <a:lnTo>
                    <a:pt x="73" y="83"/>
                  </a:lnTo>
                  <a:lnTo>
                    <a:pt x="49" y="90"/>
                  </a:lnTo>
                  <a:lnTo>
                    <a:pt x="24" y="98"/>
                  </a:lnTo>
                  <a:lnTo>
                    <a:pt x="0" y="106"/>
                  </a:lnTo>
                  <a:lnTo>
                    <a:pt x="4" y="93"/>
                  </a:lnTo>
                  <a:lnTo>
                    <a:pt x="9" y="82"/>
                  </a:lnTo>
                  <a:lnTo>
                    <a:pt x="17" y="71"/>
                  </a:lnTo>
                  <a:lnTo>
                    <a:pt x="27" y="62"/>
                  </a:lnTo>
                  <a:lnTo>
                    <a:pt x="38" y="54"/>
                  </a:lnTo>
                  <a:lnTo>
                    <a:pt x="51" y="47"/>
                  </a:lnTo>
                  <a:lnTo>
                    <a:pt x="65" y="40"/>
                  </a:lnTo>
                  <a:lnTo>
                    <a:pt x="80" y="34"/>
                  </a:lnTo>
                  <a:lnTo>
                    <a:pt x="96" y="30"/>
                  </a:lnTo>
                  <a:lnTo>
                    <a:pt x="112" y="26"/>
                  </a:lnTo>
                  <a:lnTo>
                    <a:pt x="129" y="23"/>
                  </a:lnTo>
                  <a:lnTo>
                    <a:pt x="145" y="19"/>
                  </a:lnTo>
                  <a:lnTo>
                    <a:pt x="163" y="17"/>
                  </a:lnTo>
                  <a:lnTo>
                    <a:pt x="180" y="16"/>
                  </a:lnTo>
                  <a:lnTo>
                    <a:pt x="196" y="14"/>
                  </a:lnTo>
                  <a:lnTo>
                    <a:pt x="212" y="12"/>
                  </a:lnTo>
                  <a:lnTo>
                    <a:pt x="209" y="19"/>
                  </a:lnTo>
                  <a:lnTo>
                    <a:pt x="211" y="30"/>
                  </a:lnTo>
                  <a:lnTo>
                    <a:pt x="218" y="39"/>
                  </a:lnTo>
                  <a:lnTo>
                    <a:pt x="229" y="45"/>
                  </a:lnTo>
                  <a:lnTo>
                    <a:pt x="237" y="45"/>
                  </a:lnTo>
                  <a:lnTo>
                    <a:pt x="244" y="42"/>
                  </a:lnTo>
                  <a:lnTo>
                    <a:pt x="251" y="39"/>
                  </a:lnTo>
                  <a:lnTo>
                    <a:pt x="257" y="34"/>
                  </a:lnTo>
                  <a:lnTo>
                    <a:pt x="260" y="27"/>
                  </a:lnTo>
                  <a:lnTo>
                    <a:pt x="262" y="20"/>
                  </a:lnTo>
                  <a:lnTo>
                    <a:pt x="259" y="12"/>
                  </a:lnTo>
                  <a:lnTo>
                    <a:pt x="255" y="4"/>
                  </a:lnTo>
                  <a:lnTo>
                    <a:pt x="279" y="3"/>
                  </a:lnTo>
                  <a:lnTo>
                    <a:pt x="302" y="2"/>
                  </a:lnTo>
                  <a:lnTo>
                    <a:pt x="326" y="1"/>
                  </a:lnTo>
                  <a:lnTo>
                    <a:pt x="349" y="0"/>
                  </a:lnTo>
                  <a:lnTo>
                    <a:pt x="373" y="0"/>
                  </a:lnTo>
                  <a:lnTo>
                    <a:pt x="396" y="0"/>
                  </a:lnTo>
                  <a:lnTo>
                    <a:pt x="420" y="0"/>
                  </a:lnTo>
                  <a:lnTo>
                    <a:pt x="443" y="1"/>
                  </a:lnTo>
                  <a:lnTo>
                    <a:pt x="468" y="1"/>
                  </a:lnTo>
                  <a:lnTo>
                    <a:pt x="491" y="2"/>
                  </a:lnTo>
                  <a:lnTo>
                    <a:pt x="515" y="3"/>
                  </a:lnTo>
                  <a:lnTo>
                    <a:pt x="538" y="4"/>
                  </a:lnTo>
                  <a:lnTo>
                    <a:pt x="562" y="6"/>
                  </a:lnTo>
                  <a:lnTo>
                    <a:pt x="585" y="7"/>
                  </a:lnTo>
                  <a:lnTo>
                    <a:pt x="609" y="9"/>
                  </a:lnTo>
                  <a:lnTo>
                    <a:pt x="632" y="10"/>
                  </a:lnTo>
                  <a:close/>
                </a:path>
              </a:pathLst>
            </a:custGeom>
            <a:solidFill>
              <a:srgbClr val="FFB7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Freeform 77"/>
            <p:cNvSpPr>
              <a:spLocks/>
            </p:cNvSpPr>
            <p:nvPr/>
          </p:nvSpPr>
          <p:spPr bwMode="auto">
            <a:xfrm>
              <a:off x="4551" y="3131"/>
              <a:ext cx="119" cy="122"/>
            </a:xfrm>
            <a:custGeom>
              <a:avLst/>
              <a:gdLst>
                <a:gd name="T0" fmla="*/ 3 w 239"/>
                <a:gd name="T1" fmla="*/ 4 h 243"/>
                <a:gd name="T2" fmla="*/ 0 w 239"/>
                <a:gd name="T3" fmla="*/ 0 h 243"/>
                <a:gd name="T4" fmla="*/ 0 w 239"/>
                <a:gd name="T5" fmla="*/ 1 h 243"/>
                <a:gd name="T6" fmla="*/ 0 w 239"/>
                <a:gd name="T7" fmla="*/ 1 h 243"/>
                <a:gd name="T8" fmla="*/ 0 w 239"/>
                <a:gd name="T9" fmla="*/ 1 h 243"/>
                <a:gd name="T10" fmla="*/ 0 w 239"/>
                <a:gd name="T11" fmla="*/ 1 h 243"/>
                <a:gd name="T12" fmla="*/ 1 w 239"/>
                <a:gd name="T13" fmla="*/ 1 h 243"/>
                <a:gd name="T14" fmla="*/ 1 w 239"/>
                <a:gd name="T15" fmla="*/ 1 h 243"/>
                <a:gd name="T16" fmla="*/ 1 w 239"/>
                <a:gd name="T17" fmla="*/ 1 h 243"/>
                <a:gd name="T18" fmla="*/ 1 w 239"/>
                <a:gd name="T19" fmla="*/ 1 h 243"/>
                <a:gd name="T20" fmla="*/ 2 w 239"/>
                <a:gd name="T21" fmla="*/ 1 h 243"/>
                <a:gd name="T22" fmla="*/ 2 w 239"/>
                <a:gd name="T23" fmla="*/ 1 h 243"/>
                <a:gd name="T24" fmla="*/ 2 w 239"/>
                <a:gd name="T25" fmla="*/ 1 h 243"/>
                <a:gd name="T26" fmla="*/ 2 w 239"/>
                <a:gd name="T27" fmla="*/ 1 h 243"/>
                <a:gd name="T28" fmla="*/ 2 w 239"/>
                <a:gd name="T29" fmla="*/ 1 h 243"/>
                <a:gd name="T30" fmla="*/ 3 w 239"/>
                <a:gd name="T31" fmla="*/ 1 h 243"/>
                <a:gd name="T32" fmla="*/ 3 w 239"/>
                <a:gd name="T33" fmla="*/ 1 h 243"/>
                <a:gd name="T34" fmla="*/ 3 w 239"/>
                <a:gd name="T35" fmla="*/ 1 h 243"/>
                <a:gd name="T36" fmla="*/ 3 w 239"/>
                <a:gd name="T37" fmla="*/ 2 h 243"/>
                <a:gd name="T38" fmla="*/ 3 w 239"/>
                <a:gd name="T39" fmla="*/ 3 h 243"/>
                <a:gd name="T40" fmla="*/ 3 w 239"/>
                <a:gd name="T41" fmla="*/ 4 h 243"/>
                <a:gd name="T42" fmla="*/ 3 w 239"/>
                <a:gd name="T43" fmla="*/ 4 h 2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39" h="243">
                  <a:moveTo>
                    <a:pt x="231" y="243"/>
                  </a:moveTo>
                  <a:lnTo>
                    <a:pt x="0" y="0"/>
                  </a:lnTo>
                  <a:lnTo>
                    <a:pt x="15" y="4"/>
                  </a:lnTo>
                  <a:lnTo>
                    <a:pt x="30" y="6"/>
                  </a:lnTo>
                  <a:lnTo>
                    <a:pt x="45" y="10"/>
                  </a:lnTo>
                  <a:lnTo>
                    <a:pt x="60" y="13"/>
                  </a:lnTo>
                  <a:lnTo>
                    <a:pt x="75" y="18"/>
                  </a:lnTo>
                  <a:lnTo>
                    <a:pt x="90" y="21"/>
                  </a:lnTo>
                  <a:lnTo>
                    <a:pt x="104" y="25"/>
                  </a:lnTo>
                  <a:lnTo>
                    <a:pt x="119" y="28"/>
                  </a:lnTo>
                  <a:lnTo>
                    <a:pt x="133" y="33"/>
                  </a:lnTo>
                  <a:lnTo>
                    <a:pt x="148" y="37"/>
                  </a:lnTo>
                  <a:lnTo>
                    <a:pt x="162" y="41"/>
                  </a:lnTo>
                  <a:lnTo>
                    <a:pt x="175" y="45"/>
                  </a:lnTo>
                  <a:lnTo>
                    <a:pt x="189" y="50"/>
                  </a:lnTo>
                  <a:lnTo>
                    <a:pt x="203" y="54"/>
                  </a:lnTo>
                  <a:lnTo>
                    <a:pt x="216" y="59"/>
                  </a:lnTo>
                  <a:lnTo>
                    <a:pt x="230" y="64"/>
                  </a:lnTo>
                  <a:lnTo>
                    <a:pt x="236" y="106"/>
                  </a:lnTo>
                  <a:lnTo>
                    <a:pt x="239" y="151"/>
                  </a:lnTo>
                  <a:lnTo>
                    <a:pt x="236" y="197"/>
                  </a:lnTo>
                  <a:lnTo>
                    <a:pt x="231" y="243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Freeform 78"/>
            <p:cNvSpPr>
              <a:spLocks/>
            </p:cNvSpPr>
            <p:nvPr/>
          </p:nvSpPr>
          <p:spPr bwMode="auto">
            <a:xfrm>
              <a:off x="4520" y="3126"/>
              <a:ext cx="146" cy="150"/>
            </a:xfrm>
            <a:custGeom>
              <a:avLst/>
              <a:gdLst>
                <a:gd name="T0" fmla="*/ 1 w 292"/>
                <a:gd name="T1" fmla="*/ 0 h 301"/>
                <a:gd name="T2" fmla="*/ 5 w 292"/>
                <a:gd name="T3" fmla="*/ 3 h 301"/>
                <a:gd name="T4" fmla="*/ 5 w 292"/>
                <a:gd name="T5" fmla="*/ 4 h 301"/>
                <a:gd name="T6" fmla="*/ 5 w 292"/>
                <a:gd name="T7" fmla="*/ 4 h 301"/>
                <a:gd name="T8" fmla="*/ 5 w 292"/>
                <a:gd name="T9" fmla="*/ 4 h 301"/>
                <a:gd name="T10" fmla="*/ 5 w 292"/>
                <a:gd name="T11" fmla="*/ 4 h 301"/>
                <a:gd name="T12" fmla="*/ 0 w 292"/>
                <a:gd name="T13" fmla="*/ 0 h 301"/>
                <a:gd name="T14" fmla="*/ 1 w 292"/>
                <a:gd name="T15" fmla="*/ 0 h 301"/>
                <a:gd name="T16" fmla="*/ 1 w 292"/>
                <a:gd name="T17" fmla="*/ 0 h 301"/>
                <a:gd name="T18" fmla="*/ 1 w 292"/>
                <a:gd name="T19" fmla="*/ 0 h 301"/>
                <a:gd name="T20" fmla="*/ 1 w 292"/>
                <a:gd name="T21" fmla="*/ 0 h 301"/>
                <a:gd name="T22" fmla="*/ 1 w 292"/>
                <a:gd name="T23" fmla="*/ 0 h 301"/>
                <a:gd name="T24" fmla="*/ 1 w 292"/>
                <a:gd name="T25" fmla="*/ 0 h 301"/>
                <a:gd name="T26" fmla="*/ 1 w 292"/>
                <a:gd name="T27" fmla="*/ 0 h 301"/>
                <a:gd name="T28" fmla="*/ 1 w 292"/>
                <a:gd name="T29" fmla="*/ 0 h 3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2" h="301">
                  <a:moveTo>
                    <a:pt x="61" y="10"/>
                  </a:moveTo>
                  <a:lnTo>
                    <a:pt x="292" y="253"/>
                  </a:lnTo>
                  <a:lnTo>
                    <a:pt x="289" y="266"/>
                  </a:lnTo>
                  <a:lnTo>
                    <a:pt x="287" y="278"/>
                  </a:lnTo>
                  <a:lnTo>
                    <a:pt x="286" y="289"/>
                  </a:lnTo>
                  <a:lnTo>
                    <a:pt x="284" y="301"/>
                  </a:lnTo>
                  <a:lnTo>
                    <a:pt x="0" y="0"/>
                  </a:lnTo>
                  <a:lnTo>
                    <a:pt x="8" y="1"/>
                  </a:lnTo>
                  <a:lnTo>
                    <a:pt x="17" y="2"/>
                  </a:lnTo>
                  <a:lnTo>
                    <a:pt x="23" y="3"/>
                  </a:lnTo>
                  <a:lnTo>
                    <a:pt x="31" y="5"/>
                  </a:lnTo>
                  <a:lnTo>
                    <a:pt x="40" y="6"/>
                  </a:lnTo>
                  <a:lnTo>
                    <a:pt x="48" y="7"/>
                  </a:lnTo>
                  <a:lnTo>
                    <a:pt x="55" y="9"/>
                  </a:lnTo>
                  <a:lnTo>
                    <a:pt x="61" y="1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Freeform 79"/>
            <p:cNvSpPr>
              <a:spLocks/>
            </p:cNvSpPr>
            <p:nvPr/>
          </p:nvSpPr>
          <p:spPr bwMode="auto">
            <a:xfrm>
              <a:off x="4490" y="3123"/>
              <a:ext cx="172" cy="175"/>
            </a:xfrm>
            <a:custGeom>
              <a:avLst/>
              <a:gdLst>
                <a:gd name="T0" fmla="*/ 1 w 343"/>
                <a:gd name="T1" fmla="*/ 0 h 351"/>
                <a:gd name="T2" fmla="*/ 6 w 343"/>
                <a:gd name="T3" fmla="*/ 4 h 351"/>
                <a:gd name="T4" fmla="*/ 6 w 343"/>
                <a:gd name="T5" fmla="*/ 4 h 351"/>
                <a:gd name="T6" fmla="*/ 6 w 343"/>
                <a:gd name="T7" fmla="*/ 5 h 351"/>
                <a:gd name="T8" fmla="*/ 6 w 343"/>
                <a:gd name="T9" fmla="*/ 5 h 351"/>
                <a:gd name="T10" fmla="*/ 6 w 343"/>
                <a:gd name="T11" fmla="*/ 5 h 351"/>
                <a:gd name="T12" fmla="*/ 0 w 343"/>
                <a:gd name="T13" fmla="*/ 0 h 351"/>
                <a:gd name="T14" fmla="*/ 1 w 343"/>
                <a:gd name="T15" fmla="*/ 0 h 351"/>
                <a:gd name="T16" fmla="*/ 1 w 343"/>
                <a:gd name="T17" fmla="*/ 0 h 351"/>
                <a:gd name="T18" fmla="*/ 1 w 343"/>
                <a:gd name="T19" fmla="*/ 0 h 351"/>
                <a:gd name="T20" fmla="*/ 1 w 343"/>
                <a:gd name="T21" fmla="*/ 0 h 351"/>
                <a:gd name="T22" fmla="*/ 1 w 343"/>
                <a:gd name="T23" fmla="*/ 0 h 351"/>
                <a:gd name="T24" fmla="*/ 1 w 343"/>
                <a:gd name="T25" fmla="*/ 0 h 351"/>
                <a:gd name="T26" fmla="*/ 1 w 343"/>
                <a:gd name="T27" fmla="*/ 0 h 351"/>
                <a:gd name="T28" fmla="*/ 1 w 343"/>
                <a:gd name="T29" fmla="*/ 0 h 3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3" h="351">
                  <a:moveTo>
                    <a:pt x="59" y="7"/>
                  </a:moveTo>
                  <a:lnTo>
                    <a:pt x="343" y="308"/>
                  </a:lnTo>
                  <a:lnTo>
                    <a:pt x="339" y="319"/>
                  </a:lnTo>
                  <a:lnTo>
                    <a:pt x="337" y="331"/>
                  </a:lnTo>
                  <a:lnTo>
                    <a:pt x="335" y="341"/>
                  </a:lnTo>
                  <a:lnTo>
                    <a:pt x="332" y="351"/>
                  </a:lnTo>
                  <a:lnTo>
                    <a:pt x="0" y="0"/>
                  </a:lnTo>
                  <a:lnTo>
                    <a:pt x="6" y="1"/>
                  </a:lnTo>
                  <a:lnTo>
                    <a:pt x="14" y="1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5"/>
                  </a:lnTo>
                  <a:lnTo>
                    <a:pt x="44" y="5"/>
                  </a:lnTo>
                  <a:lnTo>
                    <a:pt x="52" y="6"/>
                  </a:lnTo>
                  <a:lnTo>
                    <a:pt x="59" y="7"/>
                  </a:lnTo>
                  <a:close/>
                </a:path>
              </a:pathLst>
            </a:custGeom>
            <a:solidFill>
              <a:srgbClr val="F900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Freeform 80"/>
            <p:cNvSpPr>
              <a:spLocks/>
            </p:cNvSpPr>
            <p:nvPr/>
          </p:nvSpPr>
          <p:spPr bwMode="auto">
            <a:xfrm>
              <a:off x="4464" y="3120"/>
              <a:ext cx="193" cy="200"/>
            </a:xfrm>
            <a:custGeom>
              <a:avLst/>
              <a:gdLst>
                <a:gd name="T0" fmla="*/ 1 w 385"/>
                <a:gd name="T1" fmla="*/ 1 h 399"/>
                <a:gd name="T2" fmla="*/ 7 w 385"/>
                <a:gd name="T3" fmla="*/ 6 h 399"/>
                <a:gd name="T4" fmla="*/ 6 w 385"/>
                <a:gd name="T5" fmla="*/ 6 h 399"/>
                <a:gd name="T6" fmla="*/ 6 w 385"/>
                <a:gd name="T7" fmla="*/ 6 h 399"/>
                <a:gd name="T8" fmla="*/ 6 w 385"/>
                <a:gd name="T9" fmla="*/ 7 h 399"/>
                <a:gd name="T10" fmla="*/ 6 w 385"/>
                <a:gd name="T11" fmla="*/ 7 h 399"/>
                <a:gd name="T12" fmla="*/ 0 w 385"/>
                <a:gd name="T13" fmla="*/ 0 h 399"/>
                <a:gd name="T14" fmla="*/ 1 w 385"/>
                <a:gd name="T15" fmla="*/ 0 h 399"/>
                <a:gd name="T16" fmla="*/ 1 w 385"/>
                <a:gd name="T17" fmla="*/ 0 h 399"/>
                <a:gd name="T18" fmla="*/ 1 w 385"/>
                <a:gd name="T19" fmla="*/ 1 h 399"/>
                <a:gd name="T20" fmla="*/ 1 w 385"/>
                <a:gd name="T21" fmla="*/ 1 h 399"/>
                <a:gd name="T22" fmla="*/ 1 w 385"/>
                <a:gd name="T23" fmla="*/ 1 h 399"/>
                <a:gd name="T24" fmla="*/ 1 w 385"/>
                <a:gd name="T25" fmla="*/ 1 h 399"/>
                <a:gd name="T26" fmla="*/ 1 w 385"/>
                <a:gd name="T27" fmla="*/ 1 h 399"/>
                <a:gd name="T28" fmla="*/ 1 w 385"/>
                <a:gd name="T29" fmla="*/ 1 h 3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5" h="399">
                  <a:moveTo>
                    <a:pt x="53" y="5"/>
                  </a:moveTo>
                  <a:lnTo>
                    <a:pt x="385" y="356"/>
                  </a:lnTo>
                  <a:lnTo>
                    <a:pt x="382" y="368"/>
                  </a:lnTo>
                  <a:lnTo>
                    <a:pt x="380" y="378"/>
                  </a:lnTo>
                  <a:lnTo>
                    <a:pt x="376" y="389"/>
                  </a:lnTo>
                  <a:lnTo>
                    <a:pt x="373" y="399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8" y="2"/>
                  </a:lnTo>
                  <a:lnTo>
                    <a:pt x="25" y="2"/>
                  </a:lnTo>
                  <a:lnTo>
                    <a:pt x="32" y="3"/>
                  </a:lnTo>
                  <a:lnTo>
                    <a:pt x="39" y="4"/>
                  </a:lnTo>
                  <a:lnTo>
                    <a:pt x="46" y="4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F400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Freeform 81"/>
            <p:cNvSpPr>
              <a:spLocks/>
            </p:cNvSpPr>
            <p:nvPr/>
          </p:nvSpPr>
          <p:spPr bwMode="auto">
            <a:xfrm>
              <a:off x="4436" y="3119"/>
              <a:ext cx="214" cy="209"/>
            </a:xfrm>
            <a:custGeom>
              <a:avLst/>
              <a:gdLst>
                <a:gd name="T0" fmla="*/ 0 w 429"/>
                <a:gd name="T1" fmla="*/ 1 h 417"/>
                <a:gd name="T2" fmla="*/ 6 w 429"/>
                <a:gd name="T3" fmla="*/ 7 h 417"/>
                <a:gd name="T4" fmla="*/ 6 w 429"/>
                <a:gd name="T5" fmla="*/ 7 h 417"/>
                <a:gd name="T6" fmla="*/ 6 w 429"/>
                <a:gd name="T7" fmla="*/ 7 h 417"/>
                <a:gd name="T8" fmla="*/ 6 w 429"/>
                <a:gd name="T9" fmla="*/ 7 h 417"/>
                <a:gd name="T10" fmla="*/ 6 w 429"/>
                <a:gd name="T11" fmla="*/ 7 h 417"/>
                <a:gd name="T12" fmla="*/ 6 w 429"/>
                <a:gd name="T13" fmla="*/ 7 h 417"/>
                <a:gd name="T14" fmla="*/ 6 w 429"/>
                <a:gd name="T15" fmla="*/ 7 h 417"/>
                <a:gd name="T16" fmla="*/ 6 w 429"/>
                <a:gd name="T17" fmla="*/ 7 h 417"/>
                <a:gd name="T18" fmla="*/ 6 w 429"/>
                <a:gd name="T19" fmla="*/ 7 h 417"/>
                <a:gd name="T20" fmla="*/ 6 w 429"/>
                <a:gd name="T21" fmla="*/ 7 h 417"/>
                <a:gd name="T22" fmla="*/ 6 w 429"/>
                <a:gd name="T23" fmla="*/ 7 h 417"/>
                <a:gd name="T24" fmla="*/ 6 w 429"/>
                <a:gd name="T25" fmla="*/ 7 h 417"/>
                <a:gd name="T26" fmla="*/ 6 w 429"/>
                <a:gd name="T27" fmla="*/ 7 h 417"/>
                <a:gd name="T28" fmla="*/ 6 w 429"/>
                <a:gd name="T29" fmla="*/ 7 h 417"/>
                <a:gd name="T30" fmla="*/ 0 w 429"/>
                <a:gd name="T31" fmla="*/ 0 h 417"/>
                <a:gd name="T32" fmla="*/ 0 w 429"/>
                <a:gd name="T33" fmla="*/ 0 h 417"/>
                <a:gd name="T34" fmla="*/ 0 w 429"/>
                <a:gd name="T35" fmla="*/ 0 h 417"/>
                <a:gd name="T36" fmla="*/ 0 w 429"/>
                <a:gd name="T37" fmla="*/ 0 h 417"/>
                <a:gd name="T38" fmla="*/ 0 w 429"/>
                <a:gd name="T39" fmla="*/ 0 h 417"/>
                <a:gd name="T40" fmla="*/ 0 w 429"/>
                <a:gd name="T41" fmla="*/ 0 h 417"/>
                <a:gd name="T42" fmla="*/ 0 w 429"/>
                <a:gd name="T43" fmla="*/ 1 h 417"/>
                <a:gd name="T44" fmla="*/ 0 w 429"/>
                <a:gd name="T45" fmla="*/ 1 h 417"/>
                <a:gd name="T46" fmla="*/ 0 w 429"/>
                <a:gd name="T47" fmla="*/ 1 h 4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9" h="417">
                  <a:moveTo>
                    <a:pt x="56" y="2"/>
                  </a:moveTo>
                  <a:lnTo>
                    <a:pt x="429" y="401"/>
                  </a:lnTo>
                  <a:lnTo>
                    <a:pt x="429" y="403"/>
                  </a:lnTo>
                  <a:lnTo>
                    <a:pt x="427" y="405"/>
                  </a:lnTo>
                  <a:lnTo>
                    <a:pt x="426" y="406"/>
                  </a:lnTo>
                  <a:lnTo>
                    <a:pt x="426" y="407"/>
                  </a:lnTo>
                  <a:lnTo>
                    <a:pt x="422" y="408"/>
                  </a:lnTo>
                  <a:lnTo>
                    <a:pt x="417" y="410"/>
                  </a:lnTo>
                  <a:lnTo>
                    <a:pt x="413" y="411"/>
                  </a:lnTo>
                  <a:lnTo>
                    <a:pt x="408" y="413"/>
                  </a:lnTo>
                  <a:lnTo>
                    <a:pt x="403" y="414"/>
                  </a:lnTo>
                  <a:lnTo>
                    <a:pt x="399" y="415"/>
                  </a:lnTo>
                  <a:lnTo>
                    <a:pt x="394" y="416"/>
                  </a:lnTo>
                  <a:lnTo>
                    <a:pt x="391" y="4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41" y="1"/>
                  </a:lnTo>
                  <a:lnTo>
                    <a:pt x="49" y="1"/>
                  </a:lnTo>
                  <a:lnTo>
                    <a:pt x="56" y="2"/>
                  </a:lnTo>
                  <a:close/>
                </a:path>
              </a:pathLst>
            </a:custGeom>
            <a:solidFill>
              <a:srgbClr val="F200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Freeform 82"/>
            <p:cNvSpPr>
              <a:spLocks/>
            </p:cNvSpPr>
            <p:nvPr/>
          </p:nvSpPr>
          <p:spPr bwMode="auto">
            <a:xfrm>
              <a:off x="4410" y="3118"/>
              <a:ext cx="221" cy="214"/>
            </a:xfrm>
            <a:custGeom>
              <a:avLst/>
              <a:gdLst>
                <a:gd name="T0" fmla="*/ 0 w 444"/>
                <a:gd name="T1" fmla="*/ 1 h 427"/>
                <a:gd name="T2" fmla="*/ 6 w 444"/>
                <a:gd name="T3" fmla="*/ 7 h 427"/>
                <a:gd name="T4" fmla="*/ 6 w 444"/>
                <a:gd name="T5" fmla="*/ 7 h 427"/>
                <a:gd name="T6" fmla="*/ 6 w 444"/>
                <a:gd name="T7" fmla="*/ 7 h 427"/>
                <a:gd name="T8" fmla="*/ 6 w 444"/>
                <a:gd name="T9" fmla="*/ 7 h 427"/>
                <a:gd name="T10" fmla="*/ 6 w 444"/>
                <a:gd name="T11" fmla="*/ 7 h 427"/>
                <a:gd name="T12" fmla="*/ 6 w 444"/>
                <a:gd name="T13" fmla="*/ 7 h 427"/>
                <a:gd name="T14" fmla="*/ 6 w 444"/>
                <a:gd name="T15" fmla="*/ 7 h 427"/>
                <a:gd name="T16" fmla="*/ 6 w 444"/>
                <a:gd name="T17" fmla="*/ 7 h 427"/>
                <a:gd name="T18" fmla="*/ 6 w 444"/>
                <a:gd name="T19" fmla="*/ 7 h 427"/>
                <a:gd name="T20" fmla="*/ 0 w 444"/>
                <a:gd name="T21" fmla="*/ 1 h 427"/>
                <a:gd name="T22" fmla="*/ 0 w 444"/>
                <a:gd name="T23" fmla="*/ 1 h 427"/>
                <a:gd name="T24" fmla="*/ 0 w 444"/>
                <a:gd name="T25" fmla="*/ 0 h 427"/>
                <a:gd name="T26" fmla="*/ 0 w 444"/>
                <a:gd name="T27" fmla="*/ 0 h 427"/>
                <a:gd name="T28" fmla="*/ 0 w 444"/>
                <a:gd name="T29" fmla="*/ 0 h 427"/>
                <a:gd name="T30" fmla="*/ 0 w 444"/>
                <a:gd name="T31" fmla="*/ 0 h 427"/>
                <a:gd name="T32" fmla="*/ 0 w 444"/>
                <a:gd name="T33" fmla="*/ 0 h 427"/>
                <a:gd name="T34" fmla="*/ 0 w 444"/>
                <a:gd name="T35" fmla="*/ 1 h 427"/>
                <a:gd name="T36" fmla="*/ 0 w 444"/>
                <a:gd name="T37" fmla="*/ 1 h 4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44" h="427">
                  <a:moveTo>
                    <a:pt x="53" y="1"/>
                  </a:moveTo>
                  <a:lnTo>
                    <a:pt x="444" y="418"/>
                  </a:lnTo>
                  <a:lnTo>
                    <a:pt x="438" y="419"/>
                  </a:lnTo>
                  <a:lnTo>
                    <a:pt x="432" y="420"/>
                  </a:lnTo>
                  <a:lnTo>
                    <a:pt x="426" y="422"/>
                  </a:lnTo>
                  <a:lnTo>
                    <a:pt x="422" y="423"/>
                  </a:lnTo>
                  <a:lnTo>
                    <a:pt x="416" y="424"/>
                  </a:lnTo>
                  <a:lnTo>
                    <a:pt x="410" y="425"/>
                  </a:lnTo>
                  <a:lnTo>
                    <a:pt x="404" y="426"/>
                  </a:lnTo>
                  <a:lnTo>
                    <a:pt x="399" y="427"/>
                  </a:lnTo>
                  <a:lnTo>
                    <a:pt x="0" y="1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6" y="1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ED00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Freeform 83"/>
            <p:cNvSpPr>
              <a:spLocks/>
            </p:cNvSpPr>
            <p:nvPr/>
          </p:nvSpPr>
          <p:spPr bwMode="auto">
            <a:xfrm>
              <a:off x="4384" y="3119"/>
              <a:ext cx="225" cy="218"/>
            </a:xfrm>
            <a:custGeom>
              <a:avLst/>
              <a:gdLst>
                <a:gd name="T0" fmla="*/ 1 w 449"/>
                <a:gd name="T1" fmla="*/ 0 h 437"/>
                <a:gd name="T2" fmla="*/ 8 w 449"/>
                <a:gd name="T3" fmla="*/ 6 h 437"/>
                <a:gd name="T4" fmla="*/ 7 w 449"/>
                <a:gd name="T5" fmla="*/ 6 h 437"/>
                <a:gd name="T6" fmla="*/ 7 w 449"/>
                <a:gd name="T7" fmla="*/ 6 h 437"/>
                <a:gd name="T8" fmla="*/ 7 w 449"/>
                <a:gd name="T9" fmla="*/ 6 h 437"/>
                <a:gd name="T10" fmla="*/ 7 w 449"/>
                <a:gd name="T11" fmla="*/ 6 h 437"/>
                <a:gd name="T12" fmla="*/ 7 w 449"/>
                <a:gd name="T13" fmla="*/ 6 h 437"/>
                <a:gd name="T14" fmla="*/ 7 w 449"/>
                <a:gd name="T15" fmla="*/ 6 h 437"/>
                <a:gd name="T16" fmla="*/ 7 w 449"/>
                <a:gd name="T17" fmla="*/ 6 h 437"/>
                <a:gd name="T18" fmla="*/ 7 w 449"/>
                <a:gd name="T19" fmla="*/ 6 h 437"/>
                <a:gd name="T20" fmla="*/ 0 w 449"/>
                <a:gd name="T21" fmla="*/ 0 h 437"/>
                <a:gd name="T22" fmla="*/ 1 w 449"/>
                <a:gd name="T23" fmla="*/ 0 h 437"/>
                <a:gd name="T24" fmla="*/ 1 w 449"/>
                <a:gd name="T25" fmla="*/ 0 h 437"/>
                <a:gd name="T26" fmla="*/ 1 w 449"/>
                <a:gd name="T27" fmla="*/ 0 h 437"/>
                <a:gd name="T28" fmla="*/ 1 w 449"/>
                <a:gd name="T29" fmla="*/ 0 h 437"/>
                <a:gd name="T30" fmla="*/ 1 w 449"/>
                <a:gd name="T31" fmla="*/ 0 h 437"/>
                <a:gd name="T32" fmla="*/ 1 w 449"/>
                <a:gd name="T33" fmla="*/ 0 h 437"/>
                <a:gd name="T34" fmla="*/ 1 w 449"/>
                <a:gd name="T35" fmla="*/ 0 h 437"/>
                <a:gd name="T36" fmla="*/ 1 w 449"/>
                <a:gd name="T37" fmla="*/ 0 h 4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49" h="437">
                  <a:moveTo>
                    <a:pt x="50" y="0"/>
                  </a:moveTo>
                  <a:lnTo>
                    <a:pt x="449" y="426"/>
                  </a:lnTo>
                  <a:lnTo>
                    <a:pt x="443" y="428"/>
                  </a:lnTo>
                  <a:lnTo>
                    <a:pt x="437" y="430"/>
                  </a:lnTo>
                  <a:lnTo>
                    <a:pt x="431" y="431"/>
                  </a:lnTo>
                  <a:lnTo>
                    <a:pt x="427" y="431"/>
                  </a:lnTo>
                  <a:lnTo>
                    <a:pt x="421" y="432"/>
                  </a:lnTo>
                  <a:lnTo>
                    <a:pt x="416" y="433"/>
                  </a:lnTo>
                  <a:lnTo>
                    <a:pt x="411" y="436"/>
                  </a:lnTo>
                  <a:lnTo>
                    <a:pt x="406" y="437"/>
                  </a:lnTo>
                  <a:lnTo>
                    <a:pt x="0" y="2"/>
                  </a:lnTo>
                  <a:lnTo>
                    <a:pt x="5" y="2"/>
                  </a:lnTo>
                  <a:lnTo>
                    <a:pt x="12" y="2"/>
                  </a:lnTo>
                  <a:lnTo>
                    <a:pt x="18" y="1"/>
                  </a:lnTo>
                  <a:lnTo>
                    <a:pt x="25" y="1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800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Freeform 84"/>
            <p:cNvSpPr>
              <a:spLocks/>
            </p:cNvSpPr>
            <p:nvPr/>
          </p:nvSpPr>
          <p:spPr bwMode="auto">
            <a:xfrm>
              <a:off x="4360" y="3120"/>
              <a:ext cx="228" cy="221"/>
            </a:xfrm>
            <a:custGeom>
              <a:avLst/>
              <a:gdLst>
                <a:gd name="T0" fmla="*/ 1 w 456"/>
                <a:gd name="T1" fmla="*/ 0 h 442"/>
                <a:gd name="T2" fmla="*/ 8 w 456"/>
                <a:gd name="T3" fmla="*/ 7 h 442"/>
                <a:gd name="T4" fmla="*/ 8 w 456"/>
                <a:gd name="T5" fmla="*/ 7 h 442"/>
                <a:gd name="T6" fmla="*/ 7 w 456"/>
                <a:gd name="T7" fmla="*/ 7 h 442"/>
                <a:gd name="T8" fmla="*/ 7 w 456"/>
                <a:gd name="T9" fmla="*/ 7 h 442"/>
                <a:gd name="T10" fmla="*/ 7 w 456"/>
                <a:gd name="T11" fmla="*/ 7 h 442"/>
                <a:gd name="T12" fmla="*/ 7 w 456"/>
                <a:gd name="T13" fmla="*/ 7 h 442"/>
                <a:gd name="T14" fmla="*/ 7 w 456"/>
                <a:gd name="T15" fmla="*/ 7 h 442"/>
                <a:gd name="T16" fmla="*/ 7 w 456"/>
                <a:gd name="T17" fmla="*/ 7 h 442"/>
                <a:gd name="T18" fmla="*/ 7 w 456"/>
                <a:gd name="T19" fmla="*/ 7 h 442"/>
                <a:gd name="T20" fmla="*/ 0 w 456"/>
                <a:gd name="T21" fmla="*/ 1 h 442"/>
                <a:gd name="T22" fmla="*/ 1 w 456"/>
                <a:gd name="T23" fmla="*/ 1 h 442"/>
                <a:gd name="T24" fmla="*/ 1 w 456"/>
                <a:gd name="T25" fmla="*/ 1 h 442"/>
                <a:gd name="T26" fmla="*/ 1 w 456"/>
                <a:gd name="T27" fmla="*/ 1 h 442"/>
                <a:gd name="T28" fmla="*/ 1 w 456"/>
                <a:gd name="T29" fmla="*/ 1 h 442"/>
                <a:gd name="T30" fmla="*/ 1 w 456"/>
                <a:gd name="T31" fmla="*/ 1 h 442"/>
                <a:gd name="T32" fmla="*/ 1 w 456"/>
                <a:gd name="T33" fmla="*/ 0 h 442"/>
                <a:gd name="T34" fmla="*/ 1 w 456"/>
                <a:gd name="T35" fmla="*/ 0 h 442"/>
                <a:gd name="T36" fmla="*/ 1 w 456"/>
                <a:gd name="T37" fmla="*/ 0 h 4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6" h="442">
                  <a:moveTo>
                    <a:pt x="50" y="0"/>
                  </a:moveTo>
                  <a:lnTo>
                    <a:pt x="456" y="435"/>
                  </a:lnTo>
                  <a:lnTo>
                    <a:pt x="450" y="436"/>
                  </a:lnTo>
                  <a:lnTo>
                    <a:pt x="445" y="436"/>
                  </a:lnTo>
                  <a:lnTo>
                    <a:pt x="439" y="437"/>
                  </a:lnTo>
                  <a:lnTo>
                    <a:pt x="433" y="438"/>
                  </a:lnTo>
                  <a:lnTo>
                    <a:pt x="427" y="439"/>
                  </a:lnTo>
                  <a:lnTo>
                    <a:pt x="422" y="439"/>
                  </a:lnTo>
                  <a:lnTo>
                    <a:pt x="416" y="441"/>
                  </a:lnTo>
                  <a:lnTo>
                    <a:pt x="410" y="442"/>
                  </a:lnTo>
                  <a:lnTo>
                    <a:pt x="0" y="5"/>
                  </a:lnTo>
                  <a:lnTo>
                    <a:pt x="7" y="4"/>
                  </a:lnTo>
                  <a:lnTo>
                    <a:pt x="13" y="4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1" y="2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200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Freeform 85"/>
            <p:cNvSpPr>
              <a:spLocks/>
            </p:cNvSpPr>
            <p:nvPr/>
          </p:nvSpPr>
          <p:spPr bwMode="auto">
            <a:xfrm>
              <a:off x="4337" y="3123"/>
              <a:ext cx="228" cy="221"/>
            </a:xfrm>
            <a:custGeom>
              <a:avLst/>
              <a:gdLst>
                <a:gd name="T0" fmla="*/ 1 w 456"/>
                <a:gd name="T1" fmla="*/ 0 h 442"/>
                <a:gd name="T2" fmla="*/ 8 w 456"/>
                <a:gd name="T3" fmla="*/ 7 h 442"/>
                <a:gd name="T4" fmla="*/ 8 w 456"/>
                <a:gd name="T5" fmla="*/ 7 h 442"/>
                <a:gd name="T6" fmla="*/ 7 w 456"/>
                <a:gd name="T7" fmla="*/ 7 h 442"/>
                <a:gd name="T8" fmla="*/ 7 w 456"/>
                <a:gd name="T9" fmla="*/ 7 h 442"/>
                <a:gd name="T10" fmla="*/ 7 w 456"/>
                <a:gd name="T11" fmla="*/ 7 h 442"/>
                <a:gd name="T12" fmla="*/ 7 w 456"/>
                <a:gd name="T13" fmla="*/ 7 h 442"/>
                <a:gd name="T14" fmla="*/ 7 w 456"/>
                <a:gd name="T15" fmla="*/ 7 h 442"/>
                <a:gd name="T16" fmla="*/ 7 w 456"/>
                <a:gd name="T17" fmla="*/ 7 h 442"/>
                <a:gd name="T18" fmla="*/ 7 w 456"/>
                <a:gd name="T19" fmla="*/ 7 h 442"/>
                <a:gd name="T20" fmla="*/ 0 w 456"/>
                <a:gd name="T21" fmla="*/ 1 h 442"/>
                <a:gd name="T22" fmla="*/ 1 w 456"/>
                <a:gd name="T23" fmla="*/ 1 h 442"/>
                <a:gd name="T24" fmla="*/ 1 w 456"/>
                <a:gd name="T25" fmla="*/ 1 h 442"/>
                <a:gd name="T26" fmla="*/ 1 w 456"/>
                <a:gd name="T27" fmla="*/ 1 h 442"/>
                <a:gd name="T28" fmla="*/ 1 w 456"/>
                <a:gd name="T29" fmla="*/ 1 h 442"/>
                <a:gd name="T30" fmla="*/ 1 w 456"/>
                <a:gd name="T31" fmla="*/ 1 h 442"/>
                <a:gd name="T32" fmla="*/ 1 w 456"/>
                <a:gd name="T33" fmla="*/ 0 h 442"/>
                <a:gd name="T34" fmla="*/ 1 w 456"/>
                <a:gd name="T35" fmla="*/ 0 h 442"/>
                <a:gd name="T36" fmla="*/ 1 w 456"/>
                <a:gd name="T37" fmla="*/ 0 h 4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6" h="442">
                  <a:moveTo>
                    <a:pt x="46" y="0"/>
                  </a:moveTo>
                  <a:lnTo>
                    <a:pt x="456" y="437"/>
                  </a:lnTo>
                  <a:lnTo>
                    <a:pt x="450" y="437"/>
                  </a:lnTo>
                  <a:lnTo>
                    <a:pt x="445" y="438"/>
                  </a:lnTo>
                  <a:lnTo>
                    <a:pt x="439" y="438"/>
                  </a:lnTo>
                  <a:lnTo>
                    <a:pt x="433" y="439"/>
                  </a:lnTo>
                  <a:lnTo>
                    <a:pt x="427" y="440"/>
                  </a:lnTo>
                  <a:lnTo>
                    <a:pt x="422" y="441"/>
                  </a:lnTo>
                  <a:lnTo>
                    <a:pt x="416" y="441"/>
                  </a:lnTo>
                  <a:lnTo>
                    <a:pt x="410" y="442"/>
                  </a:lnTo>
                  <a:lnTo>
                    <a:pt x="0" y="6"/>
                  </a:lnTo>
                  <a:lnTo>
                    <a:pt x="6" y="5"/>
                  </a:lnTo>
                  <a:lnTo>
                    <a:pt x="12" y="3"/>
                  </a:lnTo>
                  <a:lnTo>
                    <a:pt x="17" y="2"/>
                  </a:lnTo>
                  <a:lnTo>
                    <a:pt x="23" y="1"/>
                  </a:lnTo>
                  <a:lnTo>
                    <a:pt x="29" y="1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D00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Freeform 86"/>
            <p:cNvSpPr>
              <a:spLocks/>
            </p:cNvSpPr>
            <p:nvPr/>
          </p:nvSpPr>
          <p:spPr bwMode="auto">
            <a:xfrm>
              <a:off x="4314" y="3125"/>
              <a:ext cx="228" cy="221"/>
            </a:xfrm>
            <a:custGeom>
              <a:avLst/>
              <a:gdLst>
                <a:gd name="T0" fmla="*/ 1 w 455"/>
                <a:gd name="T1" fmla="*/ 0 h 441"/>
                <a:gd name="T2" fmla="*/ 8 w 455"/>
                <a:gd name="T3" fmla="*/ 7 h 441"/>
                <a:gd name="T4" fmla="*/ 7 w 455"/>
                <a:gd name="T5" fmla="*/ 7 h 441"/>
                <a:gd name="T6" fmla="*/ 7 w 455"/>
                <a:gd name="T7" fmla="*/ 7 h 441"/>
                <a:gd name="T8" fmla="*/ 7 w 455"/>
                <a:gd name="T9" fmla="*/ 7 h 441"/>
                <a:gd name="T10" fmla="*/ 7 w 455"/>
                <a:gd name="T11" fmla="*/ 7 h 441"/>
                <a:gd name="T12" fmla="*/ 7 w 455"/>
                <a:gd name="T13" fmla="*/ 7 h 441"/>
                <a:gd name="T14" fmla="*/ 7 w 455"/>
                <a:gd name="T15" fmla="*/ 7 h 441"/>
                <a:gd name="T16" fmla="*/ 7 w 455"/>
                <a:gd name="T17" fmla="*/ 7 h 441"/>
                <a:gd name="T18" fmla="*/ 7 w 455"/>
                <a:gd name="T19" fmla="*/ 7 h 441"/>
                <a:gd name="T20" fmla="*/ 0 w 455"/>
                <a:gd name="T21" fmla="*/ 1 h 441"/>
                <a:gd name="T22" fmla="*/ 1 w 455"/>
                <a:gd name="T23" fmla="*/ 1 h 441"/>
                <a:gd name="T24" fmla="*/ 1 w 455"/>
                <a:gd name="T25" fmla="*/ 1 h 441"/>
                <a:gd name="T26" fmla="*/ 1 w 455"/>
                <a:gd name="T27" fmla="*/ 1 h 441"/>
                <a:gd name="T28" fmla="*/ 1 w 455"/>
                <a:gd name="T29" fmla="*/ 1 h 441"/>
                <a:gd name="T30" fmla="*/ 1 w 455"/>
                <a:gd name="T31" fmla="*/ 1 h 441"/>
                <a:gd name="T32" fmla="*/ 1 w 455"/>
                <a:gd name="T33" fmla="*/ 1 h 441"/>
                <a:gd name="T34" fmla="*/ 1 w 455"/>
                <a:gd name="T35" fmla="*/ 0 h 441"/>
                <a:gd name="T36" fmla="*/ 1 w 455"/>
                <a:gd name="T37" fmla="*/ 0 h 44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5" h="441">
                  <a:moveTo>
                    <a:pt x="45" y="0"/>
                  </a:moveTo>
                  <a:lnTo>
                    <a:pt x="455" y="436"/>
                  </a:lnTo>
                  <a:lnTo>
                    <a:pt x="448" y="438"/>
                  </a:lnTo>
                  <a:lnTo>
                    <a:pt x="442" y="438"/>
                  </a:lnTo>
                  <a:lnTo>
                    <a:pt x="437" y="439"/>
                  </a:lnTo>
                  <a:lnTo>
                    <a:pt x="431" y="440"/>
                  </a:lnTo>
                  <a:lnTo>
                    <a:pt x="425" y="440"/>
                  </a:lnTo>
                  <a:lnTo>
                    <a:pt x="419" y="441"/>
                  </a:lnTo>
                  <a:lnTo>
                    <a:pt x="414" y="441"/>
                  </a:lnTo>
                  <a:lnTo>
                    <a:pt x="408" y="441"/>
                  </a:lnTo>
                  <a:lnTo>
                    <a:pt x="0" y="7"/>
                  </a:lnTo>
                  <a:lnTo>
                    <a:pt x="6" y="6"/>
                  </a:lnTo>
                  <a:lnTo>
                    <a:pt x="12" y="4"/>
                  </a:lnTo>
                  <a:lnTo>
                    <a:pt x="17" y="3"/>
                  </a:lnTo>
                  <a:lnTo>
                    <a:pt x="23" y="3"/>
                  </a:lnTo>
                  <a:lnTo>
                    <a:pt x="28" y="2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B00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7" name="Freeform 87"/>
            <p:cNvSpPr>
              <a:spLocks/>
            </p:cNvSpPr>
            <p:nvPr/>
          </p:nvSpPr>
          <p:spPr bwMode="auto">
            <a:xfrm>
              <a:off x="4292" y="3129"/>
              <a:ext cx="226" cy="219"/>
            </a:xfrm>
            <a:custGeom>
              <a:avLst/>
              <a:gdLst>
                <a:gd name="T0" fmla="*/ 1 w 452"/>
                <a:gd name="T1" fmla="*/ 0 h 439"/>
                <a:gd name="T2" fmla="*/ 8 w 452"/>
                <a:gd name="T3" fmla="*/ 6 h 439"/>
                <a:gd name="T4" fmla="*/ 7 w 452"/>
                <a:gd name="T5" fmla="*/ 6 h 439"/>
                <a:gd name="T6" fmla="*/ 7 w 452"/>
                <a:gd name="T7" fmla="*/ 6 h 439"/>
                <a:gd name="T8" fmla="*/ 7 w 452"/>
                <a:gd name="T9" fmla="*/ 6 h 439"/>
                <a:gd name="T10" fmla="*/ 7 w 452"/>
                <a:gd name="T11" fmla="*/ 6 h 439"/>
                <a:gd name="T12" fmla="*/ 7 w 452"/>
                <a:gd name="T13" fmla="*/ 6 h 439"/>
                <a:gd name="T14" fmla="*/ 7 w 452"/>
                <a:gd name="T15" fmla="*/ 6 h 439"/>
                <a:gd name="T16" fmla="*/ 7 w 452"/>
                <a:gd name="T17" fmla="*/ 6 h 439"/>
                <a:gd name="T18" fmla="*/ 7 w 452"/>
                <a:gd name="T19" fmla="*/ 6 h 439"/>
                <a:gd name="T20" fmla="*/ 0 w 452"/>
                <a:gd name="T21" fmla="*/ 0 h 439"/>
                <a:gd name="T22" fmla="*/ 1 w 452"/>
                <a:gd name="T23" fmla="*/ 0 h 439"/>
                <a:gd name="T24" fmla="*/ 1 w 452"/>
                <a:gd name="T25" fmla="*/ 0 h 439"/>
                <a:gd name="T26" fmla="*/ 1 w 452"/>
                <a:gd name="T27" fmla="*/ 0 h 439"/>
                <a:gd name="T28" fmla="*/ 1 w 452"/>
                <a:gd name="T29" fmla="*/ 0 h 439"/>
                <a:gd name="T30" fmla="*/ 1 w 452"/>
                <a:gd name="T31" fmla="*/ 0 h 439"/>
                <a:gd name="T32" fmla="*/ 1 w 452"/>
                <a:gd name="T33" fmla="*/ 0 h 439"/>
                <a:gd name="T34" fmla="*/ 1 w 452"/>
                <a:gd name="T35" fmla="*/ 0 h 439"/>
                <a:gd name="T36" fmla="*/ 1 w 452"/>
                <a:gd name="T37" fmla="*/ 0 h 4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39">
                  <a:moveTo>
                    <a:pt x="44" y="0"/>
                  </a:moveTo>
                  <a:lnTo>
                    <a:pt x="452" y="434"/>
                  </a:lnTo>
                  <a:lnTo>
                    <a:pt x="445" y="435"/>
                  </a:lnTo>
                  <a:lnTo>
                    <a:pt x="438" y="436"/>
                  </a:lnTo>
                  <a:lnTo>
                    <a:pt x="432" y="436"/>
                  </a:lnTo>
                  <a:lnTo>
                    <a:pt x="426" y="438"/>
                  </a:lnTo>
                  <a:lnTo>
                    <a:pt x="420" y="438"/>
                  </a:lnTo>
                  <a:lnTo>
                    <a:pt x="414" y="438"/>
                  </a:lnTo>
                  <a:lnTo>
                    <a:pt x="408" y="439"/>
                  </a:lnTo>
                  <a:lnTo>
                    <a:pt x="401" y="439"/>
                  </a:lnTo>
                  <a:lnTo>
                    <a:pt x="0" y="10"/>
                  </a:lnTo>
                  <a:lnTo>
                    <a:pt x="5" y="9"/>
                  </a:lnTo>
                  <a:lnTo>
                    <a:pt x="11" y="7"/>
                  </a:lnTo>
                  <a:lnTo>
                    <a:pt x="15" y="5"/>
                  </a:lnTo>
                  <a:lnTo>
                    <a:pt x="21" y="4"/>
                  </a:lnTo>
                  <a:lnTo>
                    <a:pt x="27" y="3"/>
                  </a:lnTo>
                  <a:lnTo>
                    <a:pt x="33" y="2"/>
                  </a:lnTo>
                  <a:lnTo>
                    <a:pt x="3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60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Freeform 88"/>
            <p:cNvSpPr>
              <a:spLocks/>
            </p:cNvSpPr>
            <p:nvPr/>
          </p:nvSpPr>
          <p:spPr bwMode="auto">
            <a:xfrm>
              <a:off x="4271" y="3134"/>
              <a:ext cx="222" cy="216"/>
            </a:xfrm>
            <a:custGeom>
              <a:avLst/>
              <a:gdLst>
                <a:gd name="T0" fmla="*/ 1 w 443"/>
                <a:gd name="T1" fmla="*/ 0 h 432"/>
                <a:gd name="T2" fmla="*/ 7 w 443"/>
                <a:gd name="T3" fmla="*/ 7 h 432"/>
                <a:gd name="T4" fmla="*/ 7 w 443"/>
                <a:gd name="T5" fmla="*/ 7 h 432"/>
                <a:gd name="T6" fmla="*/ 7 w 443"/>
                <a:gd name="T7" fmla="*/ 7 h 432"/>
                <a:gd name="T8" fmla="*/ 7 w 443"/>
                <a:gd name="T9" fmla="*/ 7 h 432"/>
                <a:gd name="T10" fmla="*/ 7 w 443"/>
                <a:gd name="T11" fmla="*/ 7 h 432"/>
                <a:gd name="T12" fmla="*/ 7 w 443"/>
                <a:gd name="T13" fmla="*/ 7 h 432"/>
                <a:gd name="T14" fmla="*/ 7 w 443"/>
                <a:gd name="T15" fmla="*/ 7 h 432"/>
                <a:gd name="T16" fmla="*/ 7 w 443"/>
                <a:gd name="T17" fmla="*/ 7 h 432"/>
                <a:gd name="T18" fmla="*/ 7 w 443"/>
                <a:gd name="T19" fmla="*/ 7 h 432"/>
                <a:gd name="T20" fmla="*/ 0 w 443"/>
                <a:gd name="T21" fmla="*/ 1 h 432"/>
                <a:gd name="T22" fmla="*/ 1 w 443"/>
                <a:gd name="T23" fmla="*/ 1 h 432"/>
                <a:gd name="T24" fmla="*/ 1 w 443"/>
                <a:gd name="T25" fmla="*/ 1 h 432"/>
                <a:gd name="T26" fmla="*/ 1 w 443"/>
                <a:gd name="T27" fmla="*/ 1 h 432"/>
                <a:gd name="T28" fmla="*/ 1 w 443"/>
                <a:gd name="T29" fmla="*/ 1 h 432"/>
                <a:gd name="T30" fmla="*/ 1 w 443"/>
                <a:gd name="T31" fmla="*/ 1 h 432"/>
                <a:gd name="T32" fmla="*/ 1 w 443"/>
                <a:gd name="T33" fmla="*/ 1 h 432"/>
                <a:gd name="T34" fmla="*/ 1 w 443"/>
                <a:gd name="T35" fmla="*/ 1 h 432"/>
                <a:gd name="T36" fmla="*/ 1 w 443"/>
                <a:gd name="T37" fmla="*/ 1 h 432"/>
                <a:gd name="T38" fmla="*/ 1 w 443"/>
                <a:gd name="T39" fmla="*/ 1 h 432"/>
                <a:gd name="T40" fmla="*/ 1 w 443"/>
                <a:gd name="T41" fmla="*/ 1 h 432"/>
                <a:gd name="T42" fmla="*/ 1 w 443"/>
                <a:gd name="T43" fmla="*/ 1 h 432"/>
                <a:gd name="T44" fmla="*/ 1 w 443"/>
                <a:gd name="T45" fmla="*/ 0 h 43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43" h="432">
                  <a:moveTo>
                    <a:pt x="42" y="0"/>
                  </a:moveTo>
                  <a:lnTo>
                    <a:pt x="443" y="429"/>
                  </a:lnTo>
                  <a:lnTo>
                    <a:pt x="437" y="429"/>
                  </a:lnTo>
                  <a:lnTo>
                    <a:pt x="432" y="430"/>
                  </a:lnTo>
                  <a:lnTo>
                    <a:pt x="426" y="430"/>
                  </a:lnTo>
                  <a:lnTo>
                    <a:pt x="419" y="431"/>
                  </a:lnTo>
                  <a:lnTo>
                    <a:pt x="413" y="431"/>
                  </a:lnTo>
                  <a:lnTo>
                    <a:pt x="407" y="432"/>
                  </a:lnTo>
                  <a:lnTo>
                    <a:pt x="401" y="432"/>
                  </a:lnTo>
                  <a:lnTo>
                    <a:pt x="395" y="432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2" y="10"/>
                  </a:lnTo>
                  <a:lnTo>
                    <a:pt x="3" y="9"/>
                  </a:lnTo>
                  <a:lnTo>
                    <a:pt x="4" y="8"/>
                  </a:lnTo>
                  <a:lnTo>
                    <a:pt x="9" y="7"/>
                  </a:lnTo>
                  <a:lnTo>
                    <a:pt x="14" y="6"/>
                  </a:lnTo>
                  <a:lnTo>
                    <a:pt x="18" y="5"/>
                  </a:lnTo>
                  <a:lnTo>
                    <a:pt x="24" y="4"/>
                  </a:lnTo>
                  <a:lnTo>
                    <a:pt x="29" y="2"/>
                  </a:lnTo>
                  <a:lnTo>
                    <a:pt x="33" y="2"/>
                  </a:lnTo>
                  <a:lnTo>
                    <a:pt x="38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00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Freeform 89"/>
            <p:cNvSpPr>
              <a:spLocks/>
            </p:cNvSpPr>
            <p:nvPr/>
          </p:nvSpPr>
          <p:spPr bwMode="auto">
            <a:xfrm>
              <a:off x="4250" y="3139"/>
              <a:ext cx="218" cy="211"/>
            </a:xfrm>
            <a:custGeom>
              <a:avLst/>
              <a:gdLst>
                <a:gd name="T0" fmla="*/ 0 w 438"/>
                <a:gd name="T1" fmla="*/ 0 h 422"/>
                <a:gd name="T2" fmla="*/ 6 w 438"/>
                <a:gd name="T3" fmla="*/ 7 h 422"/>
                <a:gd name="T4" fmla="*/ 6 w 438"/>
                <a:gd name="T5" fmla="*/ 7 h 422"/>
                <a:gd name="T6" fmla="*/ 6 w 438"/>
                <a:gd name="T7" fmla="*/ 7 h 422"/>
                <a:gd name="T8" fmla="*/ 6 w 438"/>
                <a:gd name="T9" fmla="*/ 7 h 422"/>
                <a:gd name="T10" fmla="*/ 6 w 438"/>
                <a:gd name="T11" fmla="*/ 7 h 422"/>
                <a:gd name="T12" fmla="*/ 6 w 438"/>
                <a:gd name="T13" fmla="*/ 7 h 422"/>
                <a:gd name="T14" fmla="*/ 6 w 438"/>
                <a:gd name="T15" fmla="*/ 7 h 422"/>
                <a:gd name="T16" fmla="*/ 6 w 438"/>
                <a:gd name="T17" fmla="*/ 7 h 422"/>
                <a:gd name="T18" fmla="*/ 6 w 438"/>
                <a:gd name="T19" fmla="*/ 7 h 422"/>
                <a:gd name="T20" fmla="*/ 0 w 438"/>
                <a:gd name="T21" fmla="*/ 1 h 422"/>
                <a:gd name="T22" fmla="*/ 0 w 438"/>
                <a:gd name="T23" fmla="*/ 1 h 422"/>
                <a:gd name="T24" fmla="*/ 0 w 438"/>
                <a:gd name="T25" fmla="*/ 1 h 422"/>
                <a:gd name="T26" fmla="*/ 0 w 438"/>
                <a:gd name="T27" fmla="*/ 1 h 422"/>
                <a:gd name="T28" fmla="*/ 0 w 438"/>
                <a:gd name="T29" fmla="*/ 1 h 422"/>
                <a:gd name="T30" fmla="*/ 0 w 438"/>
                <a:gd name="T31" fmla="*/ 1 h 422"/>
                <a:gd name="T32" fmla="*/ 0 w 438"/>
                <a:gd name="T33" fmla="*/ 1 h 422"/>
                <a:gd name="T34" fmla="*/ 0 w 438"/>
                <a:gd name="T35" fmla="*/ 1 h 422"/>
                <a:gd name="T36" fmla="*/ 0 w 438"/>
                <a:gd name="T37" fmla="*/ 0 h 4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38" h="422">
                  <a:moveTo>
                    <a:pt x="43" y="0"/>
                  </a:moveTo>
                  <a:lnTo>
                    <a:pt x="438" y="422"/>
                  </a:lnTo>
                  <a:lnTo>
                    <a:pt x="432" y="422"/>
                  </a:lnTo>
                  <a:lnTo>
                    <a:pt x="425" y="422"/>
                  </a:lnTo>
                  <a:lnTo>
                    <a:pt x="419" y="422"/>
                  </a:lnTo>
                  <a:lnTo>
                    <a:pt x="414" y="422"/>
                  </a:lnTo>
                  <a:lnTo>
                    <a:pt x="407" y="422"/>
                  </a:lnTo>
                  <a:lnTo>
                    <a:pt x="401" y="422"/>
                  </a:lnTo>
                  <a:lnTo>
                    <a:pt x="394" y="422"/>
                  </a:lnTo>
                  <a:lnTo>
                    <a:pt x="388" y="422"/>
                  </a:lnTo>
                  <a:lnTo>
                    <a:pt x="0" y="10"/>
                  </a:lnTo>
                  <a:lnTo>
                    <a:pt x="5" y="9"/>
                  </a:lnTo>
                  <a:lnTo>
                    <a:pt x="11" y="7"/>
                  </a:lnTo>
                  <a:lnTo>
                    <a:pt x="15" y="7"/>
                  </a:lnTo>
                  <a:lnTo>
                    <a:pt x="21" y="6"/>
                  </a:lnTo>
                  <a:lnTo>
                    <a:pt x="26" y="5"/>
                  </a:lnTo>
                  <a:lnTo>
                    <a:pt x="31" y="4"/>
                  </a:lnTo>
                  <a:lnTo>
                    <a:pt x="37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Freeform 90"/>
            <p:cNvSpPr>
              <a:spLocks/>
            </p:cNvSpPr>
            <p:nvPr/>
          </p:nvSpPr>
          <p:spPr bwMode="auto">
            <a:xfrm>
              <a:off x="4229" y="3144"/>
              <a:ext cx="215" cy="206"/>
            </a:xfrm>
            <a:custGeom>
              <a:avLst/>
              <a:gdLst>
                <a:gd name="T0" fmla="*/ 1 w 429"/>
                <a:gd name="T1" fmla="*/ 0 h 412"/>
                <a:gd name="T2" fmla="*/ 7 w 429"/>
                <a:gd name="T3" fmla="*/ 7 h 412"/>
                <a:gd name="T4" fmla="*/ 7 w 429"/>
                <a:gd name="T5" fmla="*/ 7 h 412"/>
                <a:gd name="T6" fmla="*/ 7 w 429"/>
                <a:gd name="T7" fmla="*/ 7 h 412"/>
                <a:gd name="T8" fmla="*/ 7 w 429"/>
                <a:gd name="T9" fmla="*/ 7 h 412"/>
                <a:gd name="T10" fmla="*/ 7 w 429"/>
                <a:gd name="T11" fmla="*/ 7 h 412"/>
                <a:gd name="T12" fmla="*/ 7 w 429"/>
                <a:gd name="T13" fmla="*/ 7 h 412"/>
                <a:gd name="T14" fmla="*/ 7 w 429"/>
                <a:gd name="T15" fmla="*/ 7 h 412"/>
                <a:gd name="T16" fmla="*/ 6 w 429"/>
                <a:gd name="T17" fmla="*/ 7 h 412"/>
                <a:gd name="T18" fmla="*/ 6 w 429"/>
                <a:gd name="T19" fmla="*/ 7 h 412"/>
                <a:gd name="T20" fmla="*/ 0 w 429"/>
                <a:gd name="T21" fmla="*/ 1 h 412"/>
                <a:gd name="T22" fmla="*/ 1 w 429"/>
                <a:gd name="T23" fmla="*/ 1 h 412"/>
                <a:gd name="T24" fmla="*/ 1 w 429"/>
                <a:gd name="T25" fmla="*/ 1 h 412"/>
                <a:gd name="T26" fmla="*/ 1 w 429"/>
                <a:gd name="T27" fmla="*/ 1 h 412"/>
                <a:gd name="T28" fmla="*/ 1 w 429"/>
                <a:gd name="T29" fmla="*/ 1 h 412"/>
                <a:gd name="T30" fmla="*/ 1 w 429"/>
                <a:gd name="T31" fmla="*/ 1 h 412"/>
                <a:gd name="T32" fmla="*/ 1 w 429"/>
                <a:gd name="T33" fmla="*/ 1 h 412"/>
                <a:gd name="T34" fmla="*/ 1 w 429"/>
                <a:gd name="T35" fmla="*/ 1 h 412"/>
                <a:gd name="T36" fmla="*/ 1 w 429"/>
                <a:gd name="T37" fmla="*/ 0 h 4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9" h="412">
                  <a:moveTo>
                    <a:pt x="41" y="0"/>
                  </a:moveTo>
                  <a:lnTo>
                    <a:pt x="429" y="412"/>
                  </a:lnTo>
                  <a:lnTo>
                    <a:pt x="422" y="412"/>
                  </a:lnTo>
                  <a:lnTo>
                    <a:pt x="415" y="412"/>
                  </a:lnTo>
                  <a:lnTo>
                    <a:pt x="409" y="412"/>
                  </a:lnTo>
                  <a:lnTo>
                    <a:pt x="402" y="412"/>
                  </a:lnTo>
                  <a:lnTo>
                    <a:pt x="395" y="412"/>
                  </a:lnTo>
                  <a:lnTo>
                    <a:pt x="388" y="412"/>
                  </a:lnTo>
                  <a:lnTo>
                    <a:pt x="381" y="412"/>
                  </a:lnTo>
                  <a:lnTo>
                    <a:pt x="374" y="412"/>
                  </a:lnTo>
                  <a:lnTo>
                    <a:pt x="0" y="15"/>
                  </a:lnTo>
                  <a:lnTo>
                    <a:pt x="4" y="12"/>
                  </a:lnTo>
                  <a:lnTo>
                    <a:pt x="9" y="10"/>
                  </a:lnTo>
                  <a:lnTo>
                    <a:pt x="15" y="8"/>
                  </a:lnTo>
                  <a:lnTo>
                    <a:pt x="19" y="5"/>
                  </a:lnTo>
                  <a:lnTo>
                    <a:pt x="25" y="4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900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1" name="Freeform 91"/>
            <p:cNvSpPr>
              <a:spLocks/>
            </p:cNvSpPr>
            <p:nvPr/>
          </p:nvSpPr>
          <p:spPr bwMode="auto">
            <a:xfrm>
              <a:off x="4214" y="3151"/>
              <a:ext cx="202" cy="199"/>
            </a:xfrm>
            <a:custGeom>
              <a:avLst/>
              <a:gdLst>
                <a:gd name="T0" fmla="*/ 1 w 404"/>
                <a:gd name="T1" fmla="*/ 0 h 397"/>
                <a:gd name="T2" fmla="*/ 7 w 404"/>
                <a:gd name="T3" fmla="*/ 7 h 397"/>
                <a:gd name="T4" fmla="*/ 7 w 404"/>
                <a:gd name="T5" fmla="*/ 7 h 397"/>
                <a:gd name="T6" fmla="*/ 7 w 404"/>
                <a:gd name="T7" fmla="*/ 7 h 397"/>
                <a:gd name="T8" fmla="*/ 6 w 404"/>
                <a:gd name="T9" fmla="*/ 7 h 397"/>
                <a:gd name="T10" fmla="*/ 6 w 404"/>
                <a:gd name="T11" fmla="*/ 7 h 397"/>
                <a:gd name="T12" fmla="*/ 6 w 404"/>
                <a:gd name="T13" fmla="*/ 7 h 397"/>
                <a:gd name="T14" fmla="*/ 6 w 404"/>
                <a:gd name="T15" fmla="*/ 7 h 397"/>
                <a:gd name="T16" fmla="*/ 6 w 404"/>
                <a:gd name="T17" fmla="*/ 7 h 397"/>
                <a:gd name="T18" fmla="*/ 6 w 404"/>
                <a:gd name="T19" fmla="*/ 7 h 397"/>
                <a:gd name="T20" fmla="*/ 0 w 404"/>
                <a:gd name="T21" fmla="*/ 1 h 397"/>
                <a:gd name="T22" fmla="*/ 1 w 404"/>
                <a:gd name="T23" fmla="*/ 1 h 397"/>
                <a:gd name="T24" fmla="*/ 1 w 404"/>
                <a:gd name="T25" fmla="*/ 1 h 397"/>
                <a:gd name="T26" fmla="*/ 1 w 404"/>
                <a:gd name="T27" fmla="*/ 1 h 397"/>
                <a:gd name="T28" fmla="*/ 1 w 404"/>
                <a:gd name="T29" fmla="*/ 0 h 3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4" h="397">
                  <a:moveTo>
                    <a:pt x="30" y="0"/>
                  </a:moveTo>
                  <a:lnTo>
                    <a:pt x="404" y="397"/>
                  </a:lnTo>
                  <a:lnTo>
                    <a:pt x="397" y="397"/>
                  </a:lnTo>
                  <a:lnTo>
                    <a:pt x="391" y="397"/>
                  </a:lnTo>
                  <a:lnTo>
                    <a:pt x="384" y="396"/>
                  </a:lnTo>
                  <a:lnTo>
                    <a:pt x="377" y="396"/>
                  </a:lnTo>
                  <a:lnTo>
                    <a:pt x="371" y="395"/>
                  </a:lnTo>
                  <a:lnTo>
                    <a:pt x="364" y="395"/>
                  </a:lnTo>
                  <a:lnTo>
                    <a:pt x="356" y="394"/>
                  </a:lnTo>
                  <a:lnTo>
                    <a:pt x="349" y="394"/>
                  </a:lnTo>
                  <a:lnTo>
                    <a:pt x="0" y="20"/>
                  </a:lnTo>
                  <a:lnTo>
                    <a:pt x="7" y="15"/>
                  </a:lnTo>
                  <a:lnTo>
                    <a:pt x="14" y="9"/>
                  </a:lnTo>
                  <a:lnTo>
                    <a:pt x="22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C4001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2" name="Freeform 92"/>
            <p:cNvSpPr>
              <a:spLocks/>
            </p:cNvSpPr>
            <p:nvPr/>
          </p:nvSpPr>
          <p:spPr bwMode="auto">
            <a:xfrm>
              <a:off x="4209" y="3162"/>
              <a:ext cx="179" cy="186"/>
            </a:xfrm>
            <a:custGeom>
              <a:avLst/>
              <a:gdLst>
                <a:gd name="T0" fmla="*/ 1 w 358"/>
                <a:gd name="T1" fmla="*/ 0 h 374"/>
                <a:gd name="T2" fmla="*/ 6 w 358"/>
                <a:gd name="T3" fmla="*/ 5 h 374"/>
                <a:gd name="T4" fmla="*/ 6 w 358"/>
                <a:gd name="T5" fmla="*/ 5 h 374"/>
                <a:gd name="T6" fmla="*/ 6 w 358"/>
                <a:gd name="T7" fmla="*/ 5 h 374"/>
                <a:gd name="T8" fmla="*/ 6 w 358"/>
                <a:gd name="T9" fmla="*/ 5 h 374"/>
                <a:gd name="T10" fmla="*/ 6 w 358"/>
                <a:gd name="T11" fmla="*/ 5 h 374"/>
                <a:gd name="T12" fmla="*/ 6 w 358"/>
                <a:gd name="T13" fmla="*/ 5 h 374"/>
                <a:gd name="T14" fmla="*/ 5 w 358"/>
                <a:gd name="T15" fmla="*/ 5 h 374"/>
                <a:gd name="T16" fmla="*/ 5 w 358"/>
                <a:gd name="T17" fmla="*/ 5 h 374"/>
                <a:gd name="T18" fmla="*/ 5 w 358"/>
                <a:gd name="T19" fmla="*/ 5 h 374"/>
                <a:gd name="T20" fmla="*/ 0 w 358"/>
                <a:gd name="T21" fmla="*/ 0 h 374"/>
                <a:gd name="T22" fmla="*/ 0 w 358"/>
                <a:gd name="T23" fmla="*/ 0 h 374"/>
                <a:gd name="T24" fmla="*/ 0 w 358"/>
                <a:gd name="T25" fmla="*/ 0 h 374"/>
                <a:gd name="T26" fmla="*/ 0 w 358"/>
                <a:gd name="T27" fmla="*/ 0 h 374"/>
                <a:gd name="T28" fmla="*/ 1 w 358"/>
                <a:gd name="T29" fmla="*/ 0 h 374"/>
                <a:gd name="T30" fmla="*/ 1 w 358"/>
                <a:gd name="T31" fmla="*/ 0 h 374"/>
                <a:gd name="T32" fmla="*/ 1 w 358"/>
                <a:gd name="T33" fmla="*/ 0 h 374"/>
                <a:gd name="T34" fmla="*/ 1 w 358"/>
                <a:gd name="T35" fmla="*/ 0 h 374"/>
                <a:gd name="T36" fmla="*/ 1 w 358"/>
                <a:gd name="T37" fmla="*/ 0 h 3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8" h="374">
                  <a:moveTo>
                    <a:pt x="9" y="0"/>
                  </a:moveTo>
                  <a:lnTo>
                    <a:pt x="358" y="374"/>
                  </a:lnTo>
                  <a:lnTo>
                    <a:pt x="351" y="374"/>
                  </a:lnTo>
                  <a:lnTo>
                    <a:pt x="344" y="373"/>
                  </a:lnTo>
                  <a:lnTo>
                    <a:pt x="337" y="373"/>
                  </a:lnTo>
                  <a:lnTo>
                    <a:pt x="330" y="371"/>
                  </a:lnTo>
                  <a:lnTo>
                    <a:pt x="323" y="371"/>
                  </a:lnTo>
                  <a:lnTo>
                    <a:pt x="316" y="370"/>
                  </a:lnTo>
                  <a:lnTo>
                    <a:pt x="309" y="370"/>
                  </a:lnTo>
                  <a:lnTo>
                    <a:pt x="302" y="369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1" y="7"/>
                  </a:lnTo>
                  <a:lnTo>
                    <a:pt x="3" y="6"/>
                  </a:lnTo>
                  <a:lnTo>
                    <a:pt x="5" y="4"/>
                  </a:lnTo>
                  <a:lnTo>
                    <a:pt x="6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3" name="Freeform 93"/>
            <p:cNvSpPr>
              <a:spLocks/>
            </p:cNvSpPr>
            <p:nvPr/>
          </p:nvSpPr>
          <p:spPr bwMode="auto">
            <a:xfrm>
              <a:off x="4208" y="3185"/>
              <a:ext cx="153" cy="161"/>
            </a:xfrm>
            <a:custGeom>
              <a:avLst/>
              <a:gdLst>
                <a:gd name="T0" fmla="*/ 1 w 305"/>
                <a:gd name="T1" fmla="*/ 0 h 323"/>
                <a:gd name="T2" fmla="*/ 5 w 305"/>
                <a:gd name="T3" fmla="*/ 5 h 323"/>
                <a:gd name="T4" fmla="*/ 5 w 305"/>
                <a:gd name="T5" fmla="*/ 5 h 323"/>
                <a:gd name="T6" fmla="*/ 5 w 305"/>
                <a:gd name="T7" fmla="*/ 5 h 323"/>
                <a:gd name="T8" fmla="*/ 4 w 305"/>
                <a:gd name="T9" fmla="*/ 4 h 323"/>
                <a:gd name="T10" fmla="*/ 4 w 305"/>
                <a:gd name="T11" fmla="*/ 4 h 323"/>
                <a:gd name="T12" fmla="*/ 4 w 305"/>
                <a:gd name="T13" fmla="*/ 4 h 323"/>
                <a:gd name="T14" fmla="*/ 4 w 305"/>
                <a:gd name="T15" fmla="*/ 4 h 323"/>
                <a:gd name="T16" fmla="*/ 3 w 305"/>
                <a:gd name="T17" fmla="*/ 4 h 323"/>
                <a:gd name="T18" fmla="*/ 3 w 305"/>
                <a:gd name="T19" fmla="*/ 4 h 323"/>
                <a:gd name="T20" fmla="*/ 3 w 305"/>
                <a:gd name="T21" fmla="*/ 4 h 323"/>
                <a:gd name="T22" fmla="*/ 3 w 305"/>
                <a:gd name="T23" fmla="*/ 4 h 323"/>
                <a:gd name="T24" fmla="*/ 2 w 305"/>
                <a:gd name="T25" fmla="*/ 4 h 323"/>
                <a:gd name="T26" fmla="*/ 2 w 305"/>
                <a:gd name="T27" fmla="*/ 4 h 323"/>
                <a:gd name="T28" fmla="*/ 2 w 305"/>
                <a:gd name="T29" fmla="*/ 4 h 323"/>
                <a:gd name="T30" fmla="*/ 2 w 305"/>
                <a:gd name="T31" fmla="*/ 4 h 323"/>
                <a:gd name="T32" fmla="*/ 1 w 305"/>
                <a:gd name="T33" fmla="*/ 4 h 323"/>
                <a:gd name="T34" fmla="*/ 1 w 305"/>
                <a:gd name="T35" fmla="*/ 4 h 323"/>
                <a:gd name="T36" fmla="*/ 1 w 305"/>
                <a:gd name="T37" fmla="*/ 3 h 323"/>
                <a:gd name="T38" fmla="*/ 1 w 305"/>
                <a:gd name="T39" fmla="*/ 3 h 323"/>
                <a:gd name="T40" fmla="*/ 1 w 305"/>
                <a:gd name="T41" fmla="*/ 2 h 323"/>
                <a:gd name="T42" fmla="*/ 1 w 305"/>
                <a:gd name="T43" fmla="*/ 2 h 323"/>
                <a:gd name="T44" fmla="*/ 1 w 305"/>
                <a:gd name="T45" fmla="*/ 1 h 323"/>
                <a:gd name="T46" fmla="*/ 0 w 305"/>
                <a:gd name="T47" fmla="*/ 1 h 323"/>
                <a:gd name="T48" fmla="*/ 1 w 305"/>
                <a:gd name="T49" fmla="*/ 0 h 323"/>
                <a:gd name="T50" fmla="*/ 1 w 305"/>
                <a:gd name="T51" fmla="*/ 0 h 3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5" h="323">
                  <a:moveTo>
                    <a:pt x="3" y="0"/>
                  </a:moveTo>
                  <a:lnTo>
                    <a:pt x="305" y="323"/>
                  </a:lnTo>
                  <a:lnTo>
                    <a:pt x="288" y="321"/>
                  </a:lnTo>
                  <a:lnTo>
                    <a:pt x="271" y="320"/>
                  </a:lnTo>
                  <a:lnTo>
                    <a:pt x="255" y="317"/>
                  </a:lnTo>
                  <a:lnTo>
                    <a:pt x="237" y="315"/>
                  </a:lnTo>
                  <a:lnTo>
                    <a:pt x="220" y="313"/>
                  </a:lnTo>
                  <a:lnTo>
                    <a:pt x="204" y="309"/>
                  </a:lnTo>
                  <a:lnTo>
                    <a:pt x="187" y="307"/>
                  </a:lnTo>
                  <a:lnTo>
                    <a:pt x="171" y="303"/>
                  </a:lnTo>
                  <a:lnTo>
                    <a:pt x="153" y="300"/>
                  </a:lnTo>
                  <a:lnTo>
                    <a:pt x="136" y="297"/>
                  </a:lnTo>
                  <a:lnTo>
                    <a:pt x="120" y="293"/>
                  </a:lnTo>
                  <a:lnTo>
                    <a:pt x="103" y="290"/>
                  </a:lnTo>
                  <a:lnTo>
                    <a:pt x="85" y="286"/>
                  </a:lnTo>
                  <a:lnTo>
                    <a:pt x="69" y="282"/>
                  </a:lnTo>
                  <a:lnTo>
                    <a:pt x="52" y="277"/>
                  </a:lnTo>
                  <a:lnTo>
                    <a:pt x="35" y="272"/>
                  </a:lnTo>
                  <a:lnTo>
                    <a:pt x="24" y="241"/>
                  </a:lnTo>
                  <a:lnTo>
                    <a:pt x="15" y="209"/>
                  </a:lnTo>
                  <a:lnTo>
                    <a:pt x="9" y="176"/>
                  </a:lnTo>
                  <a:lnTo>
                    <a:pt x="5" y="141"/>
                  </a:lnTo>
                  <a:lnTo>
                    <a:pt x="1" y="105"/>
                  </a:lnTo>
                  <a:lnTo>
                    <a:pt x="0" y="71"/>
                  </a:lnTo>
                  <a:lnTo>
                    <a:pt x="1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4" name="Freeform 94"/>
            <p:cNvSpPr>
              <a:spLocks/>
            </p:cNvSpPr>
            <p:nvPr/>
          </p:nvSpPr>
          <p:spPr bwMode="auto">
            <a:xfrm>
              <a:off x="4379" y="3150"/>
              <a:ext cx="131" cy="162"/>
            </a:xfrm>
            <a:custGeom>
              <a:avLst/>
              <a:gdLst>
                <a:gd name="T0" fmla="*/ 4 w 264"/>
                <a:gd name="T1" fmla="*/ 1 h 324"/>
                <a:gd name="T2" fmla="*/ 4 w 264"/>
                <a:gd name="T3" fmla="*/ 2 h 324"/>
                <a:gd name="T4" fmla="*/ 4 w 264"/>
                <a:gd name="T5" fmla="*/ 3 h 324"/>
                <a:gd name="T6" fmla="*/ 4 w 264"/>
                <a:gd name="T7" fmla="*/ 4 h 324"/>
                <a:gd name="T8" fmla="*/ 4 w 264"/>
                <a:gd name="T9" fmla="*/ 5 h 324"/>
                <a:gd name="T10" fmla="*/ 3 w 264"/>
                <a:gd name="T11" fmla="*/ 5 h 324"/>
                <a:gd name="T12" fmla="*/ 3 w 264"/>
                <a:gd name="T13" fmla="*/ 5 h 324"/>
                <a:gd name="T14" fmla="*/ 3 w 264"/>
                <a:gd name="T15" fmla="*/ 6 h 324"/>
                <a:gd name="T16" fmla="*/ 3 w 264"/>
                <a:gd name="T17" fmla="*/ 6 h 324"/>
                <a:gd name="T18" fmla="*/ 2 w 264"/>
                <a:gd name="T19" fmla="*/ 6 h 324"/>
                <a:gd name="T20" fmla="*/ 2 w 264"/>
                <a:gd name="T21" fmla="*/ 6 h 324"/>
                <a:gd name="T22" fmla="*/ 2 w 264"/>
                <a:gd name="T23" fmla="*/ 6 h 324"/>
                <a:gd name="T24" fmla="*/ 2 w 264"/>
                <a:gd name="T25" fmla="*/ 6 h 324"/>
                <a:gd name="T26" fmla="*/ 1 w 264"/>
                <a:gd name="T27" fmla="*/ 6 h 324"/>
                <a:gd name="T28" fmla="*/ 1 w 264"/>
                <a:gd name="T29" fmla="*/ 6 h 324"/>
                <a:gd name="T30" fmla="*/ 1 w 264"/>
                <a:gd name="T31" fmla="*/ 6 h 324"/>
                <a:gd name="T32" fmla="*/ 1 w 264"/>
                <a:gd name="T33" fmla="*/ 6 h 324"/>
                <a:gd name="T34" fmla="*/ 1 w 264"/>
                <a:gd name="T35" fmla="*/ 6 h 324"/>
                <a:gd name="T36" fmla="*/ 0 w 264"/>
                <a:gd name="T37" fmla="*/ 6 h 324"/>
                <a:gd name="T38" fmla="*/ 0 w 264"/>
                <a:gd name="T39" fmla="*/ 5 h 324"/>
                <a:gd name="T40" fmla="*/ 0 w 264"/>
                <a:gd name="T41" fmla="*/ 5 h 324"/>
                <a:gd name="T42" fmla="*/ 0 w 264"/>
                <a:gd name="T43" fmla="*/ 5 h 324"/>
                <a:gd name="T44" fmla="*/ 0 w 264"/>
                <a:gd name="T45" fmla="*/ 4 h 324"/>
                <a:gd name="T46" fmla="*/ 0 w 264"/>
                <a:gd name="T47" fmla="*/ 3 h 324"/>
                <a:gd name="T48" fmla="*/ 0 w 264"/>
                <a:gd name="T49" fmla="*/ 2 h 324"/>
                <a:gd name="T50" fmla="*/ 0 w 264"/>
                <a:gd name="T51" fmla="*/ 1 h 324"/>
                <a:gd name="T52" fmla="*/ 0 w 264"/>
                <a:gd name="T53" fmla="*/ 1 h 324"/>
                <a:gd name="T54" fmla="*/ 0 w 264"/>
                <a:gd name="T55" fmla="*/ 1 h 324"/>
                <a:gd name="T56" fmla="*/ 0 w 264"/>
                <a:gd name="T57" fmla="*/ 1 h 324"/>
                <a:gd name="T58" fmla="*/ 0 w 264"/>
                <a:gd name="T59" fmla="*/ 1 h 324"/>
                <a:gd name="T60" fmla="*/ 1 w 264"/>
                <a:gd name="T61" fmla="*/ 1 h 324"/>
                <a:gd name="T62" fmla="*/ 1 w 264"/>
                <a:gd name="T63" fmla="*/ 1 h 324"/>
                <a:gd name="T64" fmla="*/ 1 w 264"/>
                <a:gd name="T65" fmla="*/ 1 h 324"/>
                <a:gd name="T66" fmla="*/ 2 w 264"/>
                <a:gd name="T67" fmla="*/ 1 h 324"/>
                <a:gd name="T68" fmla="*/ 2 w 264"/>
                <a:gd name="T69" fmla="*/ 1 h 324"/>
                <a:gd name="T70" fmla="*/ 2 w 264"/>
                <a:gd name="T71" fmla="*/ 0 h 324"/>
                <a:gd name="T72" fmla="*/ 2 w 264"/>
                <a:gd name="T73" fmla="*/ 0 h 324"/>
                <a:gd name="T74" fmla="*/ 3 w 264"/>
                <a:gd name="T75" fmla="*/ 0 h 324"/>
                <a:gd name="T76" fmla="*/ 3 w 264"/>
                <a:gd name="T77" fmla="*/ 1 h 324"/>
                <a:gd name="T78" fmla="*/ 3 w 264"/>
                <a:gd name="T79" fmla="*/ 1 h 324"/>
                <a:gd name="T80" fmla="*/ 3 w 264"/>
                <a:gd name="T81" fmla="*/ 1 h 324"/>
                <a:gd name="T82" fmla="*/ 4 w 264"/>
                <a:gd name="T83" fmla="*/ 1 h 3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4" h="324">
                  <a:moveTo>
                    <a:pt x="258" y="6"/>
                  </a:moveTo>
                  <a:lnTo>
                    <a:pt x="262" y="83"/>
                  </a:lnTo>
                  <a:lnTo>
                    <a:pt x="264" y="160"/>
                  </a:lnTo>
                  <a:lnTo>
                    <a:pt x="263" y="235"/>
                  </a:lnTo>
                  <a:lnTo>
                    <a:pt x="258" y="309"/>
                  </a:lnTo>
                  <a:lnTo>
                    <a:pt x="245" y="318"/>
                  </a:lnTo>
                  <a:lnTo>
                    <a:pt x="232" y="319"/>
                  </a:lnTo>
                  <a:lnTo>
                    <a:pt x="217" y="321"/>
                  </a:lnTo>
                  <a:lnTo>
                    <a:pt x="202" y="322"/>
                  </a:lnTo>
                  <a:lnTo>
                    <a:pt x="187" y="322"/>
                  </a:lnTo>
                  <a:lnTo>
                    <a:pt x="172" y="323"/>
                  </a:lnTo>
                  <a:lnTo>
                    <a:pt x="156" y="323"/>
                  </a:lnTo>
                  <a:lnTo>
                    <a:pt x="141" y="324"/>
                  </a:lnTo>
                  <a:lnTo>
                    <a:pt x="124" y="324"/>
                  </a:lnTo>
                  <a:lnTo>
                    <a:pt x="110" y="324"/>
                  </a:lnTo>
                  <a:lnTo>
                    <a:pt x="95" y="323"/>
                  </a:lnTo>
                  <a:lnTo>
                    <a:pt x="80" y="323"/>
                  </a:lnTo>
                  <a:lnTo>
                    <a:pt x="65" y="322"/>
                  </a:lnTo>
                  <a:lnTo>
                    <a:pt x="50" y="321"/>
                  </a:lnTo>
                  <a:lnTo>
                    <a:pt x="36" y="318"/>
                  </a:lnTo>
                  <a:lnTo>
                    <a:pt x="22" y="316"/>
                  </a:lnTo>
                  <a:lnTo>
                    <a:pt x="9" y="314"/>
                  </a:lnTo>
                  <a:lnTo>
                    <a:pt x="4" y="239"/>
                  </a:lnTo>
                  <a:lnTo>
                    <a:pt x="1" y="164"/>
                  </a:lnTo>
                  <a:lnTo>
                    <a:pt x="0" y="89"/>
                  </a:lnTo>
                  <a:lnTo>
                    <a:pt x="0" y="18"/>
                  </a:lnTo>
                  <a:lnTo>
                    <a:pt x="10" y="15"/>
                  </a:lnTo>
                  <a:lnTo>
                    <a:pt x="23" y="13"/>
                  </a:lnTo>
                  <a:lnTo>
                    <a:pt x="38" y="11"/>
                  </a:lnTo>
                  <a:lnTo>
                    <a:pt x="54" y="8"/>
                  </a:lnTo>
                  <a:lnTo>
                    <a:pt x="72" y="7"/>
                  </a:lnTo>
                  <a:lnTo>
                    <a:pt x="91" y="5"/>
                  </a:lnTo>
                  <a:lnTo>
                    <a:pt x="111" y="4"/>
                  </a:lnTo>
                  <a:lnTo>
                    <a:pt x="130" y="3"/>
                  </a:lnTo>
                  <a:lnTo>
                    <a:pt x="150" y="1"/>
                  </a:lnTo>
                  <a:lnTo>
                    <a:pt x="169" y="0"/>
                  </a:lnTo>
                  <a:lnTo>
                    <a:pt x="188" y="0"/>
                  </a:lnTo>
                  <a:lnTo>
                    <a:pt x="205" y="0"/>
                  </a:lnTo>
                  <a:lnTo>
                    <a:pt x="221" y="1"/>
                  </a:lnTo>
                  <a:lnTo>
                    <a:pt x="236" y="3"/>
                  </a:lnTo>
                  <a:lnTo>
                    <a:pt x="249" y="4"/>
                  </a:lnTo>
                  <a:lnTo>
                    <a:pt x="25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5" name="Freeform 95"/>
            <p:cNvSpPr>
              <a:spLocks/>
            </p:cNvSpPr>
            <p:nvPr/>
          </p:nvSpPr>
          <p:spPr bwMode="auto">
            <a:xfrm>
              <a:off x="4382" y="3155"/>
              <a:ext cx="124" cy="152"/>
            </a:xfrm>
            <a:custGeom>
              <a:avLst/>
              <a:gdLst>
                <a:gd name="T0" fmla="*/ 3 w 249"/>
                <a:gd name="T1" fmla="*/ 0 h 305"/>
                <a:gd name="T2" fmla="*/ 3 w 249"/>
                <a:gd name="T3" fmla="*/ 2 h 305"/>
                <a:gd name="T4" fmla="*/ 3 w 249"/>
                <a:gd name="T5" fmla="*/ 0 h 305"/>
                <a:gd name="T6" fmla="*/ 3 w 249"/>
                <a:gd name="T7" fmla="*/ 0 h 305"/>
                <a:gd name="T8" fmla="*/ 2 w 249"/>
                <a:gd name="T9" fmla="*/ 0 h 305"/>
                <a:gd name="T10" fmla="*/ 2 w 249"/>
                <a:gd name="T11" fmla="*/ 0 h 305"/>
                <a:gd name="T12" fmla="*/ 1 w 249"/>
                <a:gd name="T13" fmla="*/ 0 h 305"/>
                <a:gd name="T14" fmla="*/ 1 w 249"/>
                <a:gd name="T15" fmla="*/ 0 h 305"/>
                <a:gd name="T16" fmla="*/ 0 w 249"/>
                <a:gd name="T17" fmla="*/ 0 h 305"/>
                <a:gd name="T18" fmla="*/ 0 w 249"/>
                <a:gd name="T19" fmla="*/ 0 h 305"/>
                <a:gd name="T20" fmla="*/ 0 w 249"/>
                <a:gd name="T21" fmla="*/ 0 h 305"/>
                <a:gd name="T22" fmla="*/ 0 w 249"/>
                <a:gd name="T23" fmla="*/ 2 h 305"/>
                <a:gd name="T24" fmla="*/ 0 w 249"/>
                <a:gd name="T25" fmla="*/ 4 h 305"/>
                <a:gd name="T26" fmla="*/ 0 w 249"/>
                <a:gd name="T27" fmla="*/ 4 h 305"/>
                <a:gd name="T28" fmla="*/ 1 w 249"/>
                <a:gd name="T29" fmla="*/ 4 h 305"/>
                <a:gd name="T30" fmla="*/ 1 w 249"/>
                <a:gd name="T31" fmla="*/ 4 h 305"/>
                <a:gd name="T32" fmla="*/ 2 w 249"/>
                <a:gd name="T33" fmla="*/ 4 h 305"/>
                <a:gd name="T34" fmla="*/ 2 w 249"/>
                <a:gd name="T35" fmla="*/ 4 h 305"/>
                <a:gd name="T36" fmla="*/ 2 w 249"/>
                <a:gd name="T37" fmla="*/ 4 h 305"/>
                <a:gd name="T38" fmla="*/ 3 w 249"/>
                <a:gd name="T39" fmla="*/ 4 h 305"/>
                <a:gd name="T40" fmla="*/ 3 w 249"/>
                <a:gd name="T41" fmla="*/ 4 h 305"/>
                <a:gd name="T42" fmla="*/ 3 w 249"/>
                <a:gd name="T43" fmla="*/ 4 h 305"/>
                <a:gd name="T44" fmla="*/ 3 w 249"/>
                <a:gd name="T45" fmla="*/ 4 h 305"/>
                <a:gd name="T46" fmla="*/ 2 w 249"/>
                <a:gd name="T47" fmla="*/ 4 h 305"/>
                <a:gd name="T48" fmla="*/ 2 w 249"/>
                <a:gd name="T49" fmla="*/ 4 h 305"/>
                <a:gd name="T50" fmla="*/ 1 w 249"/>
                <a:gd name="T51" fmla="*/ 4 h 305"/>
                <a:gd name="T52" fmla="*/ 1 w 249"/>
                <a:gd name="T53" fmla="*/ 4 h 305"/>
                <a:gd name="T54" fmla="*/ 0 w 249"/>
                <a:gd name="T55" fmla="*/ 4 h 305"/>
                <a:gd name="T56" fmla="*/ 0 w 249"/>
                <a:gd name="T57" fmla="*/ 4 h 305"/>
                <a:gd name="T58" fmla="*/ 0 w 249"/>
                <a:gd name="T59" fmla="*/ 2 h 305"/>
                <a:gd name="T60" fmla="*/ 0 w 249"/>
                <a:gd name="T61" fmla="*/ 0 h 305"/>
                <a:gd name="T62" fmla="*/ 0 w 249"/>
                <a:gd name="T63" fmla="*/ 0 h 305"/>
                <a:gd name="T64" fmla="*/ 1 w 249"/>
                <a:gd name="T65" fmla="*/ 0 h 305"/>
                <a:gd name="T66" fmla="*/ 1 w 249"/>
                <a:gd name="T67" fmla="*/ 0 h 305"/>
                <a:gd name="T68" fmla="*/ 2 w 249"/>
                <a:gd name="T69" fmla="*/ 0 h 305"/>
                <a:gd name="T70" fmla="*/ 2 w 249"/>
                <a:gd name="T71" fmla="*/ 0 h 305"/>
                <a:gd name="T72" fmla="*/ 3 w 249"/>
                <a:gd name="T73" fmla="*/ 0 h 305"/>
                <a:gd name="T74" fmla="*/ 3 w 249"/>
                <a:gd name="T75" fmla="*/ 0 h 305"/>
                <a:gd name="T76" fmla="*/ 3 w 249"/>
                <a:gd name="T77" fmla="*/ 0 h 30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49" h="305">
                  <a:moveTo>
                    <a:pt x="244" y="5"/>
                  </a:moveTo>
                  <a:lnTo>
                    <a:pt x="246" y="46"/>
                  </a:lnTo>
                  <a:lnTo>
                    <a:pt x="249" y="97"/>
                  </a:lnTo>
                  <a:lnTo>
                    <a:pt x="248" y="144"/>
                  </a:lnTo>
                  <a:lnTo>
                    <a:pt x="242" y="162"/>
                  </a:lnTo>
                  <a:lnTo>
                    <a:pt x="234" y="16"/>
                  </a:lnTo>
                  <a:lnTo>
                    <a:pt x="225" y="13"/>
                  </a:lnTo>
                  <a:lnTo>
                    <a:pt x="214" y="12"/>
                  </a:lnTo>
                  <a:lnTo>
                    <a:pt x="202" y="11"/>
                  </a:lnTo>
                  <a:lnTo>
                    <a:pt x="187" y="10"/>
                  </a:lnTo>
                  <a:lnTo>
                    <a:pt x="172" y="10"/>
                  </a:lnTo>
                  <a:lnTo>
                    <a:pt x="155" y="10"/>
                  </a:lnTo>
                  <a:lnTo>
                    <a:pt x="138" y="11"/>
                  </a:lnTo>
                  <a:lnTo>
                    <a:pt x="121" y="11"/>
                  </a:lnTo>
                  <a:lnTo>
                    <a:pt x="104" y="13"/>
                  </a:lnTo>
                  <a:lnTo>
                    <a:pt x="86" y="15"/>
                  </a:lnTo>
                  <a:lnTo>
                    <a:pt x="70" y="16"/>
                  </a:lnTo>
                  <a:lnTo>
                    <a:pt x="55" y="18"/>
                  </a:lnTo>
                  <a:lnTo>
                    <a:pt x="41" y="20"/>
                  </a:lnTo>
                  <a:lnTo>
                    <a:pt x="30" y="23"/>
                  </a:lnTo>
                  <a:lnTo>
                    <a:pt x="21" y="26"/>
                  </a:lnTo>
                  <a:lnTo>
                    <a:pt x="13" y="28"/>
                  </a:lnTo>
                  <a:lnTo>
                    <a:pt x="13" y="92"/>
                  </a:lnTo>
                  <a:lnTo>
                    <a:pt x="14" y="155"/>
                  </a:lnTo>
                  <a:lnTo>
                    <a:pt x="17" y="220"/>
                  </a:lnTo>
                  <a:lnTo>
                    <a:pt x="23" y="284"/>
                  </a:lnTo>
                  <a:lnTo>
                    <a:pt x="36" y="286"/>
                  </a:lnTo>
                  <a:lnTo>
                    <a:pt x="50" y="288"/>
                  </a:lnTo>
                  <a:lnTo>
                    <a:pt x="62" y="289"/>
                  </a:lnTo>
                  <a:lnTo>
                    <a:pt x="76" y="290"/>
                  </a:lnTo>
                  <a:lnTo>
                    <a:pt x="90" y="291"/>
                  </a:lnTo>
                  <a:lnTo>
                    <a:pt x="104" y="292"/>
                  </a:lnTo>
                  <a:lnTo>
                    <a:pt x="119" y="292"/>
                  </a:lnTo>
                  <a:lnTo>
                    <a:pt x="132" y="292"/>
                  </a:lnTo>
                  <a:lnTo>
                    <a:pt x="147" y="291"/>
                  </a:lnTo>
                  <a:lnTo>
                    <a:pt x="161" y="291"/>
                  </a:lnTo>
                  <a:lnTo>
                    <a:pt x="176" y="290"/>
                  </a:lnTo>
                  <a:lnTo>
                    <a:pt x="190" y="289"/>
                  </a:lnTo>
                  <a:lnTo>
                    <a:pt x="204" y="288"/>
                  </a:lnTo>
                  <a:lnTo>
                    <a:pt x="219" y="285"/>
                  </a:lnTo>
                  <a:lnTo>
                    <a:pt x="233" y="283"/>
                  </a:lnTo>
                  <a:lnTo>
                    <a:pt x="246" y="281"/>
                  </a:lnTo>
                  <a:lnTo>
                    <a:pt x="244" y="286"/>
                  </a:lnTo>
                  <a:lnTo>
                    <a:pt x="238" y="291"/>
                  </a:lnTo>
                  <a:lnTo>
                    <a:pt x="229" y="295"/>
                  </a:lnTo>
                  <a:lnTo>
                    <a:pt x="219" y="298"/>
                  </a:lnTo>
                  <a:lnTo>
                    <a:pt x="205" y="300"/>
                  </a:lnTo>
                  <a:lnTo>
                    <a:pt x="190" y="303"/>
                  </a:lnTo>
                  <a:lnTo>
                    <a:pt x="174" y="304"/>
                  </a:lnTo>
                  <a:lnTo>
                    <a:pt x="157" y="305"/>
                  </a:lnTo>
                  <a:lnTo>
                    <a:pt x="137" y="305"/>
                  </a:lnTo>
                  <a:lnTo>
                    <a:pt x="119" y="305"/>
                  </a:lnTo>
                  <a:lnTo>
                    <a:pt x="99" y="305"/>
                  </a:lnTo>
                  <a:lnTo>
                    <a:pt x="79" y="304"/>
                  </a:lnTo>
                  <a:lnTo>
                    <a:pt x="60" y="303"/>
                  </a:lnTo>
                  <a:lnTo>
                    <a:pt x="41" y="300"/>
                  </a:lnTo>
                  <a:lnTo>
                    <a:pt x="24" y="299"/>
                  </a:lnTo>
                  <a:lnTo>
                    <a:pt x="8" y="297"/>
                  </a:lnTo>
                  <a:lnTo>
                    <a:pt x="5" y="227"/>
                  </a:lnTo>
                  <a:lnTo>
                    <a:pt x="1" y="156"/>
                  </a:lnTo>
                  <a:lnTo>
                    <a:pt x="0" y="86"/>
                  </a:lnTo>
                  <a:lnTo>
                    <a:pt x="2" y="16"/>
                  </a:lnTo>
                  <a:lnTo>
                    <a:pt x="18" y="12"/>
                  </a:lnTo>
                  <a:lnTo>
                    <a:pt x="35" y="9"/>
                  </a:lnTo>
                  <a:lnTo>
                    <a:pt x="52" y="6"/>
                  </a:lnTo>
                  <a:lnTo>
                    <a:pt x="68" y="4"/>
                  </a:lnTo>
                  <a:lnTo>
                    <a:pt x="84" y="3"/>
                  </a:lnTo>
                  <a:lnTo>
                    <a:pt x="100" y="2"/>
                  </a:lnTo>
                  <a:lnTo>
                    <a:pt x="116" y="1"/>
                  </a:lnTo>
                  <a:lnTo>
                    <a:pt x="132" y="0"/>
                  </a:lnTo>
                  <a:lnTo>
                    <a:pt x="149" y="0"/>
                  </a:lnTo>
                  <a:lnTo>
                    <a:pt x="164" y="0"/>
                  </a:lnTo>
                  <a:lnTo>
                    <a:pt x="179" y="0"/>
                  </a:lnTo>
                  <a:lnTo>
                    <a:pt x="192" y="1"/>
                  </a:lnTo>
                  <a:lnTo>
                    <a:pt x="206" y="1"/>
                  </a:lnTo>
                  <a:lnTo>
                    <a:pt x="220" y="2"/>
                  </a:lnTo>
                  <a:lnTo>
                    <a:pt x="233" y="4"/>
                  </a:lnTo>
                  <a:lnTo>
                    <a:pt x="244" y="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6" name="Freeform 96"/>
            <p:cNvSpPr>
              <a:spLocks/>
            </p:cNvSpPr>
            <p:nvPr/>
          </p:nvSpPr>
          <p:spPr bwMode="auto">
            <a:xfrm>
              <a:off x="4239" y="3162"/>
              <a:ext cx="102" cy="147"/>
            </a:xfrm>
            <a:custGeom>
              <a:avLst/>
              <a:gdLst>
                <a:gd name="T0" fmla="*/ 4 w 203"/>
                <a:gd name="T1" fmla="*/ 1 h 294"/>
                <a:gd name="T2" fmla="*/ 4 w 203"/>
                <a:gd name="T3" fmla="*/ 2 h 294"/>
                <a:gd name="T4" fmla="*/ 3 w 203"/>
                <a:gd name="T5" fmla="*/ 3 h 294"/>
                <a:gd name="T6" fmla="*/ 4 w 203"/>
                <a:gd name="T7" fmla="*/ 4 h 294"/>
                <a:gd name="T8" fmla="*/ 4 w 203"/>
                <a:gd name="T9" fmla="*/ 5 h 294"/>
                <a:gd name="T10" fmla="*/ 3 w 203"/>
                <a:gd name="T11" fmla="*/ 5 h 294"/>
                <a:gd name="T12" fmla="*/ 3 w 203"/>
                <a:gd name="T13" fmla="*/ 5 h 294"/>
                <a:gd name="T14" fmla="*/ 3 w 203"/>
                <a:gd name="T15" fmla="*/ 5 h 294"/>
                <a:gd name="T16" fmla="*/ 3 w 203"/>
                <a:gd name="T17" fmla="*/ 5 h 294"/>
                <a:gd name="T18" fmla="*/ 3 w 203"/>
                <a:gd name="T19" fmla="*/ 5 h 294"/>
                <a:gd name="T20" fmla="*/ 3 w 203"/>
                <a:gd name="T21" fmla="*/ 5 h 294"/>
                <a:gd name="T22" fmla="*/ 2 w 203"/>
                <a:gd name="T23" fmla="*/ 5 h 294"/>
                <a:gd name="T24" fmla="*/ 2 w 203"/>
                <a:gd name="T25" fmla="*/ 5 h 294"/>
                <a:gd name="T26" fmla="*/ 2 w 203"/>
                <a:gd name="T27" fmla="*/ 5 h 294"/>
                <a:gd name="T28" fmla="*/ 2 w 203"/>
                <a:gd name="T29" fmla="*/ 5 h 294"/>
                <a:gd name="T30" fmla="*/ 2 w 203"/>
                <a:gd name="T31" fmla="*/ 5 h 294"/>
                <a:gd name="T32" fmla="*/ 1 w 203"/>
                <a:gd name="T33" fmla="*/ 5 h 294"/>
                <a:gd name="T34" fmla="*/ 1 w 203"/>
                <a:gd name="T35" fmla="*/ 5 h 294"/>
                <a:gd name="T36" fmla="*/ 1 w 203"/>
                <a:gd name="T37" fmla="*/ 5 h 294"/>
                <a:gd name="T38" fmla="*/ 1 w 203"/>
                <a:gd name="T39" fmla="*/ 5 h 294"/>
                <a:gd name="T40" fmla="*/ 1 w 203"/>
                <a:gd name="T41" fmla="*/ 5 h 294"/>
                <a:gd name="T42" fmla="*/ 1 w 203"/>
                <a:gd name="T43" fmla="*/ 4 h 294"/>
                <a:gd name="T44" fmla="*/ 1 w 203"/>
                <a:gd name="T45" fmla="*/ 3 h 294"/>
                <a:gd name="T46" fmla="*/ 0 w 203"/>
                <a:gd name="T47" fmla="*/ 2 h 294"/>
                <a:gd name="T48" fmla="*/ 0 w 203"/>
                <a:gd name="T49" fmla="*/ 1 h 294"/>
                <a:gd name="T50" fmla="*/ 1 w 203"/>
                <a:gd name="T51" fmla="*/ 1 h 294"/>
                <a:gd name="T52" fmla="*/ 1 w 203"/>
                <a:gd name="T53" fmla="*/ 1 h 294"/>
                <a:gd name="T54" fmla="*/ 1 w 203"/>
                <a:gd name="T55" fmla="*/ 1 h 294"/>
                <a:gd name="T56" fmla="*/ 1 w 203"/>
                <a:gd name="T57" fmla="*/ 1 h 294"/>
                <a:gd name="T58" fmla="*/ 1 w 203"/>
                <a:gd name="T59" fmla="*/ 1 h 294"/>
                <a:gd name="T60" fmla="*/ 2 w 203"/>
                <a:gd name="T61" fmla="*/ 1 h 294"/>
                <a:gd name="T62" fmla="*/ 2 w 203"/>
                <a:gd name="T63" fmla="*/ 1 h 294"/>
                <a:gd name="T64" fmla="*/ 2 w 203"/>
                <a:gd name="T65" fmla="*/ 1 h 294"/>
                <a:gd name="T66" fmla="*/ 2 w 203"/>
                <a:gd name="T67" fmla="*/ 1 h 294"/>
                <a:gd name="T68" fmla="*/ 2 w 203"/>
                <a:gd name="T69" fmla="*/ 1 h 294"/>
                <a:gd name="T70" fmla="*/ 3 w 203"/>
                <a:gd name="T71" fmla="*/ 1 h 294"/>
                <a:gd name="T72" fmla="*/ 3 w 203"/>
                <a:gd name="T73" fmla="*/ 1 h 294"/>
                <a:gd name="T74" fmla="*/ 3 w 203"/>
                <a:gd name="T75" fmla="*/ 1 h 294"/>
                <a:gd name="T76" fmla="*/ 3 w 203"/>
                <a:gd name="T77" fmla="*/ 0 h 294"/>
                <a:gd name="T78" fmla="*/ 3 w 203"/>
                <a:gd name="T79" fmla="*/ 1 h 294"/>
                <a:gd name="T80" fmla="*/ 4 w 203"/>
                <a:gd name="T81" fmla="*/ 1 h 29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03" h="294">
                  <a:moveTo>
                    <a:pt x="195" y="3"/>
                  </a:moveTo>
                  <a:lnTo>
                    <a:pt x="193" y="74"/>
                  </a:lnTo>
                  <a:lnTo>
                    <a:pt x="190" y="149"/>
                  </a:lnTo>
                  <a:lnTo>
                    <a:pt x="193" y="223"/>
                  </a:lnTo>
                  <a:lnTo>
                    <a:pt x="203" y="291"/>
                  </a:lnTo>
                  <a:lnTo>
                    <a:pt x="192" y="292"/>
                  </a:lnTo>
                  <a:lnTo>
                    <a:pt x="180" y="293"/>
                  </a:lnTo>
                  <a:lnTo>
                    <a:pt x="169" y="294"/>
                  </a:lnTo>
                  <a:lnTo>
                    <a:pt x="157" y="293"/>
                  </a:lnTo>
                  <a:lnTo>
                    <a:pt x="146" y="293"/>
                  </a:lnTo>
                  <a:lnTo>
                    <a:pt x="133" y="292"/>
                  </a:lnTo>
                  <a:lnTo>
                    <a:pt x="121" y="290"/>
                  </a:lnTo>
                  <a:lnTo>
                    <a:pt x="109" y="288"/>
                  </a:lnTo>
                  <a:lnTo>
                    <a:pt x="97" y="286"/>
                  </a:lnTo>
                  <a:lnTo>
                    <a:pt x="85" y="284"/>
                  </a:lnTo>
                  <a:lnTo>
                    <a:pt x="73" y="282"/>
                  </a:lnTo>
                  <a:lnTo>
                    <a:pt x="61" y="278"/>
                  </a:lnTo>
                  <a:lnTo>
                    <a:pt x="50" y="276"/>
                  </a:lnTo>
                  <a:lnTo>
                    <a:pt x="38" y="273"/>
                  </a:lnTo>
                  <a:lnTo>
                    <a:pt x="28" y="270"/>
                  </a:lnTo>
                  <a:lnTo>
                    <a:pt x="18" y="268"/>
                  </a:lnTo>
                  <a:lnTo>
                    <a:pt x="7" y="209"/>
                  </a:lnTo>
                  <a:lnTo>
                    <a:pt x="3" y="150"/>
                  </a:lnTo>
                  <a:lnTo>
                    <a:pt x="0" y="91"/>
                  </a:lnTo>
                  <a:lnTo>
                    <a:pt x="0" y="30"/>
                  </a:lnTo>
                  <a:lnTo>
                    <a:pt x="13" y="28"/>
                  </a:lnTo>
                  <a:lnTo>
                    <a:pt x="25" y="26"/>
                  </a:lnTo>
                  <a:lnTo>
                    <a:pt x="37" y="23"/>
                  </a:lnTo>
                  <a:lnTo>
                    <a:pt x="49" y="21"/>
                  </a:lnTo>
                  <a:lnTo>
                    <a:pt x="61" y="18"/>
                  </a:lnTo>
                  <a:lnTo>
                    <a:pt x="73" y="15"/>
                  </a:lnTo>
                  <a:lnTo>
                    <a:pt x="85" y="12"/>
                  </a:lnTo>
                  <a:lnTo>
                    <a:pt x="97" y="10"/>
                  </a:lnTo>
                  <a:lnTo>
                    <a:pt x="109" y="7"/>
                  </a:lnTo>
                  <a:lnTo>
                    <a:pt x="121" y="5"/>
                  </a:lnTo>
                  <a:lnTo>
                    <a:pt x="133" y="3"/>
                  </a:lnTo>
                  <a:lnTo>
                    <a:pt x="146" y="2"/>
                  </a:lnTo>
                  <a:lnTo>
                    <a:pt x="157" y="2"/>
                  </a:lnTo>
                  <a:lnTo>
                    <a:pt x="170" y="0"/>
                  </a:lnTo>
                  <a:lnTo>
                    <a:pt x="182" y="2"/>
                  </a:lnTo>
                  <a:lnTo>
                    <a:pt x="19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7" name="Freeform 97"/>
            <p:cNvSpPr>
              <a:spLocks/>
            </p:cNvSpPr>
            <p:nvPr/>
          </p:nvSpPr>
          <p:spPr bwMode="auto">
            <a:xfrm>
              <a:off x="4542" y="3161"/>
              <a:ext cx="87" cy="144"/>
            </a:xfrm>
            <a:custGeom>
              <a:avLst/>
              <a:gdLst>
                <a:gd name="T0" fmla="*/ 2 w 175"/>
                <a:gd name="T1" fmla="*/ 1 h 288"/>
                <a:gd name="T2" fmla="*/ 2 w 175"/>
                <a:gd name="T3" fmla="*/ 5 h 288"/>
                <a:gd name="T4" fmla="*/ 0 w 175"/>
                <a:gd name="T5" fmla="*/ 5 h 288"/>
                <a:gd name="T6" fmla="*/ 0 w 175"/>
                <a:gd name="T7" fmla="*/ 4 h 288"/>
                <a:gd name="T8" fmla="*/ 0 w 175"/>
                <a:gd name="T9" fmla="*/ 3 h 288"/>
                <a:gd name="T10" fmla="*/ 0 w 175"/>
                <a:gd name="T11" fmla="*/ 2 h 288"/>
                <a:gd name="T12" fmla="*/ 0 w 175"/>
                <a:gd name="T13" fmla="*/ 0 h 288"/>
                <a:gd name="T14" fmla="*/ 0 w 175"/>
                <a:gd name="T15" fmla="*/ 1 h 288"/>
                <a:gd name="T16" fmla="*/ 0 w 175"/>
                <a:gd name="T17" fmla="*/ 1 h 288"/>
                <a:gd name="T18" fmla="*/ 1 w 175"/>
                <a:gd name="T19" fmla="*/ 1 h 288"/>
                <a:gd name="T20" fmla="*/ 1 w 175"/>
                <a:gd name="T21" fmla="*/ 1 h 288"/>
                <a:gd name="T22" fmla="*/ 1 w 175"/>
                <a:gd name="T23" fmla="*/ 1 h 288"/>
                <a:gd name="T24" fmla="*/ 2 w 175"/>
                <a:gd name="T25" fmla="*/ 1 h 288"/>
                <a:gd name="T26" fmla="*/ 2 w 175"/>
                <a:gd name="T27" fmla="*/ 1 h 288"/>
                <a:gd name="T28" fmla="*/ 2 w 175"/>
                <a:gd name="T29" fmla="*/ 1 h 28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5" h="288">
                  <a:moveTo>
                    <a:pt x="172" y="46"/>
                  </a:moveTo>
                  <a:lnTo>
                    <a:pt x="175" y="263"/>
                  </a:lnTo>
                  <a:lnTo>
                    <a:pt x="0" y="288"/>
                  </a:lnTo>
                  <a:lnTo>
                    <a:pt x="0" y="213"/>
                  </a:lnTo>
                  <a:lnTo>
                    <a:pt x="0" y="144"/>
                  </a:lnTo>
                  <a:lnTo>
                    <a:pt x="0" y="76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4" y="7"/>
                  </a:lnTo>
                  <a:lnTo>
                    <a:pt x="67" y="12"/>
                  </a:lnTo>
                  <a:lnTo>
                    <a:pt x="89" y="16"/>
                  </a:lnTo>
                  <a:lnTo>
                    <a:pt x="111" y="21"/>
                  </a:lnTo>
                  <a:lnTo>
                    <a:pt x="131" y="28"/>
                  </a:lnTo>
                  <a:lnTo>
                    <a:pt x="152" y="36"/>
                  </a:lnTo>
                  <a:lnTo>
                    <a:pt x="172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8" name="Freeform 98"/>
            <p:cNvSpPr>
              <a:spLocks/>
            </p:cNvSpPr>
            <p:nvPr/>
          </p:nvSpPr>
          <p:spPr bwMode="auto">
            <a:xfrm>
              <a:off x="3999" y="3162"/>
              <a:ext cx="62" cy="12"/>
            </a:xfrm>
            <a:custGeom>
              <a:avLst/>
              <a:gdLst>
                <a:gd name="T0" fmla="*/ 0 w 125"/>
                <a:gd name="T1" fmla="*/ 1 h 24"/>
                <a:gd name="T2" fmla="*/ 0 w 125"/>
                <a:gd name="T3" fmla="*/ 1 h 24"/>
                <a:gd name="T4" fmla="*/ 0 w 125"/>
                <a:gd name="T5" fmla="*/ 1 h 24"/>
                <a:gd name="T6" fmla="*/ 0 w 125"/>
                <a:gd name="T7" fmla="*/ 0 h 24"/>
                <a:gd name="T8" fmla="*/ 1 w 125"/>
                <a:gd name="T9" fmla="*/ 0 h 24"/>
                <a:gd name="T10" fmla="*/ 1 w 125"/>
                <a:gd name="T11" fmla="*/ 1 h 24"/>
                <a:gd name="T12" fmla="*/ 1 w 125"/>
                <a:gd name="T13" fmla="*/ 1 h 24"/>
                <a:gd name="T14" fmla="*/ 1 w 125"/>
                <a:gd name="T15" fmla="*/ 1 h 24"/>
                <a:gd name="T16" fmla="*/ 1 w 125"/>
                <a:gd name="T17" fmla="*/ 1 h 24"/>
                <a:gd name="T18" fmla="*/ 1 w 125"/>
                <a:gd name="T19" fmla="*/ 1 h 24"/>
                <a:gd name="T20" fmla="*/ 1 w 125"/>
                <a:gd name="T21" fmla="*/ 1 h 24"/>
                <a:gd name="T22" fmla="*/ 1 w 125"/>
                <a:gd name="T23" fmla="*/ 1 h 24"/>
                <a:gd name="T24" fmla="*/ 0 w 125"/>
                <a:gd name="T25" fmla="*/ 1 h 24"/>
                <a:gd name="T26" fmla="*/ 0 w 125"/>
                <a:gd name="T27" fmla="*/ 1 h 24"/>
                <a:gd name="T28" fmla="*/ 0 w 125"/>
                <a:gd name="T29" fmla="*/ 1 h 24"/>
                <a:gd name="T30" fmla="*/ 0 w 125"/>
                <a:gd name="T31" fmla="*/ 1 h 24"/>
                <a:gd name="T32" fmla="*/ 0 w 125"/>
                <a:gd name="T33" fmla="*/ 1 h 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5" h="24">
                  <a:moveTo>
                    <a:pt x="0" y="11"/>
                  </a:moveTo>
                  <a:lnTo>
                    <a:pt x="16" y="4"/>
                  </a:lnTo>
                  <a:lnTo>
                    <a:pt x="34" y="1"/>
                  </a:lnTo>
                  <a:lnTo>
                    <a:pt x="51" y="0"/>
                  </a:lnTo>
                  <a:lnTo>
                    <a:pt x="69" y="0"/>
                  </a:lnTo>
                  <a:lnTo>
                    <a:pt x="87" y="2"/>
                  </a:lnTo>
                  <a:lnTo>
                    <a:pt x="102" y="5"/>
                  </a:lnTo>
                  <a:lnTo>
                    <a:pt x="115" y="8"/>
                  </a:lnTo>
                  <a:lnTo>
                    <a:pt x="125" y="11"/>
                  </a:lnTo>
                  <a:lnTo>
                    <a:pt x="112" y="17"/>
                  </a:lnTo>
                  <a:lnTo>
                    <a:pt x="95" y="21"/>
                  </a:lnTo>
                  <a:lnTo>
                    <a:pt x="74" y="24"/>
                  </a:lnTo>
                  <a:lnTo>
                    <a:pt x="53" y="24"/>
                  </a:lnTo>
                  <a:lnTo>
                    <a:pt x="32" y="23"/>
                  </a:lnTo>
                  <a:lnTo>
                    <a:pt x="16" y="20"/>
                  </a:lnTo>
                  <a:lnTo>
                    <a:pt x="5" y="16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768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9" name="Freeform 99"/>
            <p:cNvSpPr>
              <a:spLocks/>
            </p:cNvSpPr>
            <p:nvPr/>
          </p:nvSpPr>
          <p:spPr bwMode="auto">
            <a:xfrm>
              <a:off x="4392" y="3163"/>
              <a:ext cx="107" cy="133"/>
            </a:xfrm>
            <a:custGeom>
              <a:avLst/>
              <a:gdLst>
                <a:gd name="T0" fmla="*/ 4 w 213"/>
                <a:gd name="T1" fmla="*/ 1 h 266"/>
                <a:gd name="T2" fmla="*/ 4 w 213"/>
                <a:gd name="T3" fmla="*/ 2 h 266"/>
                <a:gd name="T4" fmla="*/ 4 w 213"/>
                <a:gd name="T5" fmla="*/ 3 h 266"/>
                <a:gd name="T6" fmla="*/ 4 w 213"/>
                <a:gd name="T7" fmla="*/ 4 h 266"/>
                <a:gd name="T8" fmla="*/ 4 w 213"/>
                <a:gd name="T9" fmla="*/ 5 h 266"/>
                <a:gd name="T10" fmla="*/ 4 w 213"/>
                <a:gd name="T11" fmla="*/ 5 h 266"/>
                <a:gd name="T12" fmla="*/ 3 w 213"/>
                <a:gd name="T13" fmla="*/ 5 h 266"/>
                <a:gd name="T14" fmla="*/ 3 w 213"/>
                <a:gd name="T15" fmla="*/ 5 h 266"/>
                <a:gd name="T16" fmla="*/ 3 w 213"/>
                <a:gd name="T17" fmla="*/ 5 h 266"/>
                <a:gd name="T18" fmla="*/ 3 w 213"/>
                <a:gd name="T19" fmla="*/ 5 h 266"/>
                <a:gd name="T20" fmla="*/ 3 w 213"/>
                <a:gd name="T21" fmla="*/ 5 h 266"/>
                <a:gd name="T22" fmla="*/ 2 w 213"/>
                <a:gd name="T23" fmla="*/ 5 h 266"/>
                <a:gd name="T24" fmla="*/ 2 w 213"/>
                <a:gd name="T25" fmla="*/ 5 h 266"/>
                <a:gd name="T26" fmla="*/ 2 w 213"/>
                <a:gd name="T27" fmla="*/ 5 h 266"/>
                <a:gd name="T28" fmla="*/ 2 w 213"/>
                <a:gd name="T29" fmla="*/ 5 h 266"/>
                <a:gd name="T30" fmla="*/ 2 w 213"/>
                <a:gd name="T31" fmla="*/ 5 h 266"/>
                <a:gd name="T32" fmla="*/ 1 w 213"/>
                <a:gd name="T33" fmla="*/ 5 h 266"/>
                <a:gd name="T34" fmla="*/ 1 w 213"/>
                <a:gd name="T35" fmla="*/ 5 h 266"/>
                <a:gd name="T36" fmla="*/ 1 w 213"/>
                <a:gd name="T37" fmla="*/ 5 h 266"/>
                <a:gd name="T38" fmla="*/ 1 w 213"/>
                <a:gd name="T39" fmla="*/ 5 h 266"/>
                <a:gd name="T40" fmla="*/ 1 w 213"/>
                <a:gd name="T41" fmla="*/ 5 h 266"/>
                <a:gd name="T42" fmla="*/ 1 w 213"/>
                <a:gd name="T43" fmla="*/ 4 h 266"/>
                <a:gd name="T44" fmla="*/ 1 w 213"/>
                <a:gd name="T45" fmla="*/ 3 h 266"/>
                <a:gd name="T46" fmla="*/ 0 w 213"/>
                <a:gd name="T47" fmla="*/ 2 h 266"/>
                <a:gd name="T48" fmla="*/ 0 w 213"/>
                <a:gd name="T49" fmla="*/ 1 h 266"/>
                <a:gd name="T50" fmla="*/ 1 w 213"/>
                <a:gd name="T51" fmla="*/ 1 h 266"/>
                <a:gd name="T52" fmla="*/ 1 w 213"/>
                <a:gd name="T53" fmla="*/ 1 h 266"/>
                <a:gd name="T54" fmla="*/ 1 w 213"/>
                <a:gd name="T55" fmla="*/ 1 h 266"/>
                <a:gd name="T56" fmla="*/ 1 w 213"/>
                <a:gd name="T57" fmla="*/ 1 h 266"/>
                <a:gd name="T58" fmla="*/ 2 w 213"/>
                <a:gd name="T59" fmla="*/ 1 h 266"/>
                <a:gd name="T60" fmla="*/ 2 w 213"/>
                <a:gd name="T61" fmla="*/ 1 h 266"/>
                <a:gd name="T62" fmla="*/ 2 w 213"/>
                <a:gd name="T63" fmla="*/ 1 h 266"/>
                <a:gd name="T64" fmla="*/ 2 w 213"/>
                <a:gd name="T65" fmla="*/ 1 h 266"/>
                <a:gd name="T66" fmla="*/ 2 w 213"/>
                <a:gd name="T67" fmla="*/ 1 h 266"/>
                <a:gd name="T68" fmla="*/ 2 w 213"/>
                <a:gd name="T69" fmla="*/ 0 h 266"/>
                <a:gd name="T70" fmla="*/ 3 w 213"/>
                <a:gd name="T71" fmla="*/ 0 h 266"/>
                <a:gd name="T72" fmla="*/ 3 w 213"/>
                <a:gd name="T73" fmla="*/ 0 h 266"/>
                <a:gd name="T74" fmla="*/ 3 w 213"/>
                <a:gd name="T75" fmla="*/ 0 h 266"/>
                <a:gd name="T76" fmla="*/ 3 w 213"/>
                <a:gd name="T77" fmla="*/ 1 h 266"/>
                <a:gd name="T78" fmla="*/ 3 w 213"/>
                <a:gd name="T79" fmla="*/ 1 h 266"/>
                <a:gd name="T80" fmla="*/ 4 w 213"/>
                <a:gd name="T81" fmla="*/ 1 h 2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3" h="266">
                  <a:moveTo>
                    <a:pt x="205" y="3"/>
                  </a:moveTo>
                  <a:lnTo>
                    <a:pt x="207" y="69"/>
                  </a:lnTo>
                  <a:lnTo>
                    <a:pt x="210" y="132"/>
                  </a:lnTo>
                  <a:lnTo>
                    <a:pt x="213" y="195"/>
                  </a:lnTo>
                  <a:lnTo>
                    <a:pt x="208" y="257"/>
                  </a:lnTo>
                  <a:lnTo>
                    <a:pt x="197" y="259"/>
                  </a:lnTo>
                  <a:lnTo>
                    <a:pt x="185" y="261"/>
                  </a:lnTo>
                  <a:lnTo>
                    <a:pt x="172" y="264"/>
                  </a:lnTo>
                  <a:lnTo>
                    <a:pt x="161" y="265"/>
                  </a:lnTo>
                  <a:lnTo>
                    <a:pt x="148" y="265"/>
                  </a:lnTo>
                  <a:lnTo>
                    <a:pt x="137" y="266"/>
                  </a:lnTo>
                  <a:lnTo>
                    <a:pt x="124" y="266"/>
                  </a:lnTo>
                  <a:lnTo>
                    <a:pt x="111" y="266"/>
                  </a:lnTo>
                  <a:lnTo>
                    <a:pt x="99" y="266"/>
                  </a:lnTo>
                  <a:lnTo>
                    <a:pt x="87" y="265"/>
                  </a:lnTo>
                  <a:lnTo>
                    <a:pt x="75" y="265"/>
                  </a:lnTo>
                  <a:lnTo>
                    <a:pt x="62" y="264"/>
                  </a:lnTo>
                  <a:lnTo>
                    <a:pt x="49" y="263"/>
                  </a:lnTo>
                  <a:lnTo>
                    <a:pt x="38" y="261"/>
                  </a:lnTo>
                  <a:lnTo>
                    <a:pt x="25" y="260"/>
                  </a:lnTo>
                  <a:lnTo>
                    <a:pt x="14" y="259"/>
                  </a:lnTo>
                  <a:lnTo>
                    <a:pt x="7" y="201"/>
                  </a:lnTo>
                  <a:lnTo>
                    <a:pt x="2" y="142"/>
                  </a:lnTo>
                  <a:lnTo>
                    <a:pt x="0" y="79"/>
                  </a:lnTo>
                  <a:lnTo>
                    <a:pt x="0" y="16"/>
                  </a:lnTo>
                  <a:lnTo>
                    <a:pt x="14" y="14"/>
                  </a:lnTo>
                  <a:lnTo>
                    <a:pt x="27" y="11"/>
                  </a:lnTo>
                  <a:lnTo>
                    <a:pt x="40" y="10"/>
                  </a:lnTo>
                  <a:lnTo>
                    <a:pt x="53" y="8"/>
                  </a:lnTo>
                  <a:lnTo>
                    <a:pt x="65" y="6"/>
                  </a:lnTo>
                  <a:lnTo>
                    <a:pt x="78" y="4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4" y="1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1" y="0"/>
                  </a:lnTo>
                  <a:lnTo>
                    <a:pt x="163" y="0"/>
                  </a:lnTo>
                  <a:lnTo>
                    <a:pt x="176" y="1"/>
                  </a:lnTo>
                  <a:lnTo>
                    <a:pt x="190" y="2"/>
                  </a:lnTo>
                  <a:lnTo>
                    <a:pt x="205" y="3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0" name="Freeform 100"/>
            <p:cNvSpPr>
              <a:spLocks/>
            </p:cNvSpPr>
            <p:nvPr/>
          </p:nvSpPr>
          <p:spPr bwMode="auto">
            <a:xfrm>
              <a:off x="4243" y="3169"/>
              <a:ext cx="89" cy="134"/>
            </a:xfrm>
            <a:custGeom>
              <a:avLst/>
              <a:gdLst>
                <a:gd name="T0" fmla="*/ 0 w 180"/>
                <a:gd name="T1" fmla="*/ 0 h 269"/>
                <a:gd name="T2" fmla="*/ 0 w 180"/>
                <a:gd name="T3" fmla="*/ 1 h 269"/>
                <a:gd name="T4" fmla="*/ 0 w 180"/>
                <a:gd name="T5" fmla="*/ 2 h 269"/>
                <a:gd name="T6" fmla="*/ 0 w 180"/>
                <a:gd name="T7" fmla="*/ 2 h 269"/>
                <a:gd name="T8" fmla="*/ 0 w 180"/>
                <a:gd name="T9" fmla="*/ 3 h 269"/>
                <a:gd name="T10" fmla="*/ 0 w 180"/>
                <a:gd name="T11" fmla="*/ 3 h 269"/>
                <a:gd name="T12" fmla="*/ 1 w 180"/>
                <a:gd name="T13" fmla="*/ 3 h 269"/>
                <a:gd name="T14" fmla="*/ 1 w 180"/>
                <a:gd name="T15" fmla="*/ 3 h 269"/>
                <a:gd name="T16" fmla="*/ 1 w 180"/>
                <a:gd name="T17" fmla="*/ 3 h 269"/>
                <a:gd name="T18" fmla="*/ 1 w 180"/>
                <a:gd name="T19" fmla="*/ 3 h 269"/>
                <a:gd name="T20" fmla="*/ 2 w 180"/>
                <a:gd name="T21" fmla="*/ 4 h 269"/>
                <a:gd name="T22" fmla="*/ 2 w 180"/>
                <a:gd name="T23" fmla="*/ 4 h 269"/>
                <a:gd name="T24" fmla="*/ 2 w 180"/>
                <a:gd name="T25" fmla="*/ 4 h 269"/>
                <a:gd name="T26" fmla="*/ 2 w 180"/>
                <a:gd name="T27" fmla="*/ 4 h 269"/>
                <a:gd name="T28" fmla="*/ 2 w 180"/>
                <a:gd name="T29" fmla="*/ 4 h 269"/>
                <a:gd name="T30" fmla="*/ 1 w 180"/>
                <a:gd name="T31" fmla="*/ 4 h 269"/>
                <a:gd name="T32" fmla="*/ 1 w 180"/>
                <a:gd name="T33" fmla="*/ 4 h 269"/>
                <a:gd name="T34" fmla="*/ 1 w 180"/>
                <a:gd name="T35" fmla="*/ 4 h 269"/>
                <a:gd name="T36" fmla="*/ 0 w 180"/>
                <a:gd name="T37" fmla="*/ 3 h 269"/>
                <a:gd name="T38" fmla="*/ 0 w 180"/>
                <a:gd name="T39" fmla="*/ 3 h 269"/>
                <a:gd name="T40" fmla="*/ 0 w 180"/>
                <a:gd name="T41" fmla="*/ 3 h 269"/>
                <a:gd name="T42" fmla="*/ 0 w 180"/>
                <a:gd name="T43" fmla="*/ 2 h 269"/>
                <a:gd name="T44" fmla="*/ 0 w 180"/>
                <a:gd name="T45" fmla="*/ 2 h 269"/>
                <a:gd name="T46" fmla="*/ 0 w 180"/>
                <a:gd name="T47" fmla="*/ 1 h 269"/>
                <a:gd name="T48" fmla="*/ 0 w 180"/>
                <a:gd name="T49" fmla="*/ 0 h 269"/>
                <a:gd name="T50" fmla="*/ 0 w 180"/>
                <a:gd name="T51" fmla="*/ 0 h 269"/>
                <a:gd name="T52" fmla="*/ 0 w 180"/>
                <a:gd name="T53" fmla="*/ 0 h 269"/>
                <a:gd name="T54" fmla="*/ 0 w 180"/>
                <a:gd name="T55" fmla="*/ 0 h 269"/>
                <a:gd name="T56" fmla="*/ 1 w 180"/>
                <a:gd name="T57" fmla="*/ 0 h 269"/>
                <a:gd name="T58" fmla="*/ 1 w 180"/>
                <a:gd name="T59" fmla="*/ 0 h 269"/>
                <a:gd name="T60" fmla="*/ 1 w 180"/>
                <a:gd name="T61" fmla="*/ 0 h 269"/>
                <a:gd name="T62" fmla="*/ 2 w 180"/>
                <a:gd name="T63" fmla="*/ 0 h 269"/>
                <a:gd name="T64" fmla="*/ 2 w 180"/>
                <a:gd name="T65" fmla="*/ 0 h 269"/>
                <a:gd name="T66" fmla="*/ 2 w 180"/>
                <a:gd name="T67" fmla="*/ 0 h 269"/>
                <a:gd name="T68" fmla="*/ 1 w 180"/>
                <a:gd name="T69" fmla="*/ 0 h 269"/>
                <a:gd name="T70" fmla="*/ 1 w 180"/>
                <a:gd name="T71" fmla="*/ 0 h 269"/>
                <a:gd name="T72" fmla="*/ 1 w 180"/>
                <a:gd name="T73" fmla="*/ 0 h 269"/>
                <a:gd name="T74" fmla="*/ 0 w 180"/>
                <a:gd name="T75" fmla="*/ 0 h 269"/>
                <a:gd name="T76" fmla="*/ 0 w 180"/>
                <a:gd name="T77" fmla="*/ 0 h 269"/>
                <a:gd name="T78" fmla="*/ 0 w 180"/>
                <a:gd name="T79" fmla="*/ 0 h 269"/>
                <a:gd name="T80" fmla="*/ 0 w 180"/>
                <a:gd name="T81" fmla="*/ 0 h 26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0" h="269">
                  <a:moveTo>
                    <a:pt x="11" y="35"/>
                  </a:moveTo>
                  <a:lnTo>
                    <a:pt x="10" y="81"/>
                  </a:lnTo>
                  <a:lnTo>
                    <a:pt x="11" y="134"/>
                  </a:lnTo>
                  <a:lnTo>
                    <a:pt x="18" y="189"/>
                  </a:lnTo>
                  <a:lnTo>
                    <a:pt x="31" y="241"/>
                  </a:lnTo>
                  <a:lnTo>
                    <a:pt x="51" y="244"/>
                  </a:lnTo>
                  <a:lnTo>
                    <a:pt x="71" y="247"/>
                  </a:lnTo>
                  <a:lnTo>
                    <a:pt x="89" y="249"/>
                  </a:lnTo>
                  <a:lnTo>
                    <a:pt x="107" y="253"/>
                  </a:lnTo>
                  <a:lnTo>
                    <a:pt x="125" y="255"/>
                  </a:lnTo>
                  <a:lnTo>
                    <a:pt x="143" y="258"/>
                  </a:lnTo>
                  <a:lnTo>
                    <a:pt x="162" y="263"/>
                  </a:lnTo>
                  <a:lnTo>
                    <a:pt x="180" y="268"/>
                  </a:lnTo>
                  <a:lnTo>
                    <a:pt x="162" y="269"/>
                  </a:lnTo>
                  <a:lnTo>
                    <a:pt x="142" y="266"/>
                  </a:lnTo>
                  <a:lnTo>
                    <a:pt x="122" y="264"/>
                  </a:lnTo>
                  <a:lnTo>
                    <a:pt x="102" y="261"/>
                  </a:lnTo>
                  <a:lnTo>
                    <a:pt x="81" y="256"/>
                  </a:lnTo>
                  <a:lnTo>
                    <a:pt x="60" y="251"/>
                  </a:lnTo>
                  <a:lnTo>
                    <a:pt x="40" y="248"/>
                  </a:lnTo>
                  <a:lnTo>
                    <a:pt x="19" y="244"/>
                  </a:lnTo>
                  <a:lnTo>
                    <a:pt x="7" y="191"/>
                  </a:lnTo>
                  <a:lnTo>
                    <a:pt x="2" y="137"/>
                  </a:lnTo>
                  <a:lnTo>
                    <a:pt x="0" y="81"/>
                  </a:lnTo>
                  <a:lnTo>
                    <a:pt x="2" y="24"/>
                  </a:lnTo>
                  <a:lnTo>
                    <a:pt x="21" y="19"/>
                  </a:lnTo>
                  <a:lnTo>
                    <a:pt x="41" y="14"/>
                  </a:lnTo>
                  <a:lnTo>
                    <a:pt x="61" y="9"/>
                  </a:lnTo>
                  <a:lnTo>
                    <a:pt x="82" y="6"/>
                  </a:lnTo>
                  <a:lnTo>
                    <a:pt x="103" y="3"/>
                  </a:lnTo>
                  <a:lnTo>
                    <a:pt x="124" y="1"/>
                  </a:lnTo>
                  <a:lnTo>
                    <a:pt x="144" y="0"/>
                  </a:lnTo>
                  <a:lnTo>
                    <a:pt x="165" y="1"/>
                  </a:lnTo>
                  <a:lnTo>
                    <a:pt x="142" y="5"/>
                  </a:lnTo>
                  <a:lnTo>
                    <a:pt x="119" y="8"/>
                  </a:lnTo>
                  <a:lnTo>
                    <a:pt x="97" y="12"/>
                  </a:lnTo>
                  <a:lnTo>
                    <a:pt x="76" y="15"/>
                  </a:lnTo>
                  <a:lnTo>
                    <a:pt x="58" y="20"/>
                  </a:lnTo>
                  <a:lnTo>
                    <a:pt x="40" y="24"/>
                  </a:lnTo>
                  <a:lnTo>
                    <a:pt x="25" y="29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1" name="Freeform 101"/>
            <p:cNvSpPr>
              <a:spLocks/>
            </p:cNvSpPr>
            <p:nvPr/>
          </p:nvSpPr>
          <p:spPr bwMode="auto">
            <a:xfrm>
              <a:off x="4546" y="3168"/>
              <a:ext cx="80" cy="133"/>
            </a:xfrm>
            <a:custGeom>
              <a:avLst/>
              <a:gdLst>
                <a:gd name="T0" fmla="*/ 0 w 161"/>
                <a:gd name="T1" fmla="*/ 4 h 265"/>
                <a:gd name="T2" fmla="*/ 0 w 161"/>
                <a:gd name="T3" fmla="*/ 4 h 265"/>
                <a:gd name="T4" fmla="*/ 0 w 161"/>
                <a:gd name="T5" fmla="*/ 4 h 265"/>
                <a:gd name="T6" fmla="*/ 0 w 161"/>
                <a:gd name="T7" fmla="*/ 4 h 265"/>
                <a:gd name="T8" fmla="*/ 1 w 161"/>
                <a:gd name="T9" fmla="*/ 4 h 265"/>
                <a:gd name="T10" fmla="*/ 1 w 161"/>
                <a:gd name="T11" fmla="*/ 4 h 265"/>
                <a:gd name="T12" fmla="*/ 1 w 161"/>
                <a:gd name="T13" fmla="*/ 4 h 265"/>
                <a:gd name="T14" fmla="*/ 1 w 161"/>
                <a:gd name="T15" fmla="*/ 4 h 265"/>
                <a:gd name="T16" fmla="*/ 2 w 161"/>
                <a:gd name="T17" fmla="*/ 4 h 265"/>
                <a:gd name="T18" fmla="*/ 2 w 161"/>
                <a:gd name="T19" fmla="*/ 4 h 265"/>
                <a:gd name="T20" fmla="*/ 2 w 161"/>
                <a:gd name="T21" fmla="*/ 3 h 265"/>
                <a:gd name="T22" fmla="*/ 2 w 161"/>
                <a:gd name="T23" fmla="*/ 2 h 265"/>
                <a:gd name="T24" fmla="*/ 2 w 161"/>
                <a:gd name="T25" fmla="*/ 1 h 265"/>
                <a:gd name="T26" fmla="*/ 2 w 161"/>
                <a:gd name="T27" fmla="*/ 1 h 265"/>
                <a:gd name="T28" fmla="*/ 2 w 161"/>
                <a:gd name="T29" fmla="*/ 2 h 265"/>
                <a:gd name="T30" fmla="*/ 2 w 161"/>
                <a:gd name="T31" fmla="*/ 3 h 265"/>
                <a:gd name="T32" fmla="*/ 2 w 161"/>
                <a:gd name="T33" fmla="*/ 3 h 265"/>
                <a:gd name="T34" fmla="*/ 2 w 161"/>
                <a:gd name="T35" fmla="*/ 4 h 265"/>
                <a:gd name="T36" fmla="*/ 2 w 161"/>
                <a:gd name="T37" fmla="*/ 4 h 265"/>
                <a:gd name="T38" fmla="*/ 1 w 161"/>
                <a:gd name="T39" fmla="*/ 4 h 265"/>
                <a:gd name="T40" fmla="*/ 1 w 161"/>
                <a:gd name="T41" fmla="*/ 4 h 265"/>
                <a:gd name="T42" fmla="*/ 1 w 161"/>
                <a:gd name="T43" fmla="*/ 4 h 265"/>
                <a:gd name="T44" fmla="*/ 1 w 161"/>
                <a:gd name="T45" fmla="*/ 4 h 265"/>
                <a:gd name="T46" fmla="*/ 0 w 161"/>
                <a:gd name="T47" fmla="*/ 5 h 265"/>
                <a:gd name="T48" fmla="*/ 0 w 161"/>
                <a:gd name="T49" fmla="*/ 5 h 265"/>
                <a:gd name="T50" fmla="*/ 0 w 161"/>
                <a:gd name="T51" fmla="*/ 5 h 265"/>
                <a:gd name="T52" fmla="*/ 0 w 161"/>
                <a:gd name="T53" fmla="*/ 0 h 265"/>
                <a:gd name="T54" fmla="*/ 0 w 161"/>
                <a:gd name="T55" fmla="*/ 1 h 265"/>
                <a:gd name="T56" fmla="*/ 0 w 161"/>
                <a:gd name="T57" fmla="*/ 2 h 265"/>
                <a:gd name="T58" fmla="*/ 0 w 161"/>
                <a:gd name="T59" fmla="*/ 3 h 265"/>
                <a:gd name="T60" fmla="*/ 0 w 161"/>
                <a:gd name="T61" fmla="*/ 4 h 26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61" h="265">
                  <a:moveTo>
                    <a:pt x="15" y="250"/>
                  </a:moveTo>
                  <a:lnTo>
                    <a:pt x="31" y="249"/>
                  </a:lnTo>
                  <a:lnTo>
                    <a:pt x="47" y="248"/>
                  </a:lnTo>
                  <a:lnTo>
                    <a:pt x="62" y="245"/>
                  </a:lnTo>
                  <a:lnTo>
                    <a:pt x="77" y="243"/>
                  </a:lnTo>
                  <a:lnTo>
                    <a:pt x="92" y="241"/>
                  </a:lnTo>
                  <a:lnTo>
                    <a:pt x="108" y="237"/>
                  </a:lnTo>
                  <a:lnTo>
                    <a:pt x="126" y="233"/>
                  </a:lnTo>
                  <a:lnTo>
                    <a:pt x="144" y="228"/>
                  </a:lnTo>
                  <a:lnTo>
                    <a:pt x="147" y="195"/>
                  </a:lnTo>
                  <a:lnTo>
                    <a:pt x="150" y="139"/>
                  </a:lnTo>
                  <a:lnTo>
                    <a:pt x="147" y="81"/>
                  </a:lnTo>
                  <a:lnTo>
                    <a:pt x="142" y="38"/>
                  </a:lnTo>
                  <a:lnTo>
                    <a:pt x="152" y="36"/>
                  </a:lnTo>
                  <a:lnTo>
                    <a:pt x="157" y="85"/>
                  </a:lnTo>
                  <a:lnTo>
                    <a:pt x="159" y="136"/>
                  </a:lnTo>
                  <a:lnTo>
                    <a:pt x="161" y="188"/>
                  </a:lnTo>
                  <a:lnTo>
                    <a:pt x="161" y="237"/>
                  </a:lnTo>
                  <a:lnTo>
                    <a:pt x="143" y="241"/>
                  </a:lnTo>
                  <a:lnTo>
                    <a:pt x="124" y="245"/>
                  </a:lnTo>
                  <a:lnTo>
                    <a:pt x="105" y="249"/>
                  </a:lnTo>
                  <a:lnTo>
                    <a:pt x="85" y="252"/>
                  </a:lnTo>
                  <a:lnTo>
                    <a:pt x="65" y="256"/>
                  </a:lnTo>
                  <a:lnTo>
                    <a:pt x="45" y="259"/>
                  </a:lnTo>
                  <a:lnTo>
                    <a:pt x="25" y="262"/>
                  </a:lnTo>
                  <a:lnTo>
                    <a:pt x="6" y="265"/>
                  </a:lnTo>
                  <a:lnTo>
                    <a:pt x="0" y="0"/>
                  </a:lnTo>
                  <a:lnTo>
                    <a:pt x="8" y="29"/>
                  </a:lnTo>
                  <a:lnTo>
                    <a:pt x="12" y="97"/>
                  </a:lnTo>
                  <a:lnTo>
                    <a:pt x="12" y="180"/>
                  </a:lnTo>
                  <a:lnTo>
                    <a:pt x="15" y="25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2" name="Freeform 102"/>
            <p:cNvSpPr>
              <a:spLocks/>
            </p:cNvSpPr>
            <p:nvPr/>
          </p:nvSpPr>
          <p:spPr bwMode="auto">
            <a:xfrm>
              <a:off x="4549" y="3166"/>
              <a:ext cx="70" cy="18"/>
            </a:xfrm>
            <a:custGeom>
              <a:avLst/>
              <a:gdLst>
                <a:gd name="T0" fmla="*/ 0 w 139"/>
                <a:gd name="T1" fmla="*/ 0 h 36"/>
                <a:gd name="T2" fmla="*/ 1 w 139"/>
                <a:gd name="T3" fmla="*/ 1 h 36"/>
                <a:gd name="T4" fmla="*/ 1 w 139"/>
                <a:gd name="T5" fmla="*/ 1 h 36"/>
                <a:gd name="T6" fmla="*/ 1 w 139"/>
                <a:gd name="T7" fmla="*/ 1 h 36"/>
                <a:gd name="T8" fmla="*/ 2 w 139"/>
                <a:gd name="T9" fmla="*/ 1 h 36"/>
                <a:gd name="T10" fmla="*/ 2 w 139"/>
                <a:gd name="T11" fmla="*/ 1 h 36"/>
                <a:gd name="T12" fmla="*/ 2 w 139"/>
                <a:gd name="T13" fmla="*/ 1 h 36"/>
                <a:gd name="T14" fmla="*/ 3 w 139"/>
                <a:gd name="T15" fmla="*/ 1 h 36"/>
                <a:gd name="T16" fmla="*/ 3 w 139"/>
                <a:gd name="T17" fmla="*/ 1 h 36"/>
                <a:gd name="T18" fmla="*/ 2 w 139"/>
                <a:gd name="T19" fmla="*/ 1 h 36"/>
                <a:gd name="T20" fmla="*/ 2 w 139"/>
                <a:gd name="T21" fmla="*/ 1 h 36"/>
                <a:gd name="T22" fmla="*/ 2 w 139"/>
                <a:gd name="T23" fmla="*/ 1 h 36"/>
                <a:gd name="T24" fmla="*/ 2 w 139"/>
                <a:gd name="T25" fmla="*/ 1 h 36"/>
                <a:gd name="T26" fmla="*/ 1 w 139"/>
                <a:gd name="T27" fmla="*/ 1 h 36"/>
                <a:gd name="T28" fmla="*/ 1 w 139"/>
                <a:gd name="T29" fmla="*/ 1 h 36"/>
                <a:gd name="T30" fmla="*/ 1 w 139"/>
                <a:gd name="T31" fmla="*/ 1 h 36"/>
                <a:gd name="T32" fmla="*/ 0 w 139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9" h="36">
                  <a:moveTo>
                    <a:pt x="0" y="0"/>
                  </a:moveTo>
                  <a:lnTo>
                    <a:pt x="3" y="5"/>
                  </a:lnTo>
                  <a:lnTo>
                    <a:pt x="18" y="11"/>
                  </a:lnTo>
                  <a:lnTo>
                    <a:pt x="40" y="18"/>
                  </a:lnTo>
                  <a:lnTo>
                    <a:pt x="67" y="25"/>
                  </a:lnTo>
                  <a:lnTo>
                    <a:pt x="93" y="30"/>
                  </a:lnTo>
                  <a:lnTo>
                    <a:pt x="116" y="34"/>
                  </a:lnTo>
                  <a:lnTo>
                    <a:pt x="132" y="36"/>
                  </a:lnTo>
                  <a:lnTo>
                    <a:pt x="139" y="35"/>
                  </a:lnTo>
                  <a:lnTo>
                    <a:pt x="122" y="29"/>
                  </a:lnTo>
                  <a:lnTo>
                    <a:pt x="104" y="23"/>
                  </a:lnTo>
                  <a:lnTo>
                    <a:pt x="87" y="18"/>
                  </a:lnTo>
                  <a:lnTo>
                    <a:pt x="70" y="13"/>
                  </a:lnTo>
                  <a:lnTo>
                    <a:pt x="53" y="9"/>
                  </a:lnTo>
                  <a:lnTo>
                    <a:pt x="36" y="5"/>
                  </a:lnTo>
                  <a:lnTo>
                    <a:pt x="18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3" name="Freeform 103"/>
            <p:cNvSpPr>
              <a:spLocks/>
            </p:cNvSpPr>
            <p:nvPr/>
          </p:nvSpPr>
          <p:spPr bwMode="auto">
            <a:xfrm>
              <a:off x="4251" y="3177"/>
              <a:ext cx="73" cy="116"/>
            </a:xfrm>
            <a:custGeom>
              <a:avLst/>
              <a:gdLst>
                <a:gd name="T0" fmla="*/ 2 w 147"/>
                <a:gd name="T1" fmla="*/ 3 h 233"/>
                <a:gd name="T2" fmla="*/ 2 w 147"/>
                <a:gd name="T3" fmla="*/ 3 h 233"/>
                <a:gd name="T4" fmla="*/ 1 w 147"/>
                <a:gd name="T5" fmla="*/ 3 h 233"/>
                <a:gd name="T6" fmla="*/ 1 w 147"/>
                <a:gd name="T7" fmla="*/ 3 h 233"/>
                <a:gd name="T8" fmla="*/ 1 w 147"/>
                <a:gd name="T9" fmla="*/ 3 h 233"/>
                <a:gd name="T10" fmla="*/ 1 w 147"/>
                <a:gd name="T11" fmla="*/ 3 h 233"/>
                <a:gd name="T12" fmla="*/ 0 w 147"/>
                <a:gd name="T13" fmla="*/ 3 h 233"/>
                <a:gd name="T14" fmla="*/ 0 w 147"/>
                <a:gd name="T15" fmla="*/ 3 h 233"/>
                <a:gd name="T16" fmla="*/ 0 w 147"/>
                <a:gd name="T17" fmla="*/ 3 h 233"/>
                <a:gd name="T18" fmla="*/ 0 w 147"/>
                <a:gd name="T19" fmla="*/ 2 h 233"/>
                <a:gd name="T20" fmla="*/ 0 w 147"/>
                <a:gd name="T21" fmla="*/ 2 h 233"/>
                <a:gd name="T22" fmla="*/ 0 w 147"/>
                <a:gd name="T23" fmla="*/ 1 h 233"/>
                <a:gd name="T24" fmla="*/ 0 w 147"/>
                <a:gd name="T25" fmla="*/ 0 h 233"/>
                <a:gd name="T26" fmla="*/ 0 w 147"/>
                <a:gd name="T27" fmla="*/ 0 h 233"/>
                <a:gd name="T28" fmla="*/ 0 w 147"/>
                <a:gd name="T29" fmla="*/ 0 h 233"/>
                <a:gd name="T30" fmla="*/ 0 w 147"/>
                <a:gd name="T31" fmla="*/ 0 h 233"/>
                <a:gd name="T32" fmla="*/ 1 w 147"/>
                <a:gd name="T33" fmla="*/ 0 h 233"/>
                <a:gd name="T34" fmla="*/ 1 w 147"/>
                <a:gd name="T35" fmla="*/ 0 h 233"/>
                <a:gd name="T36" fmla="*/ 1 w 147"/>
                <a:gd name="T37" fmla="*/ 0 h 233"/>
                <a:gd name="T38" fmla="*/ 1 w 147"/>
                <a:gd name="T39" fmla="*/ 0 h 233"/>
                <a:gd name="T40" fmla="*/ 2 w 147"/>
                <a:gd name="T41" fmla="*/ 0 h 233"/>
                <a:gd name="T42" fmla="*/ 2 w 147"/>
                <a:gd name="T43" fmla="*/ 0 h 233"/>
                <a:gd name="T44" fmla="*/ 2 w 147"/>
                <a:gd name="T45" fmla="*/ 1 h 233"/>
                <a:gd name="T46" fmla="*/ 2 w 147"/>
                <a:gd name="T47" fmla="*/ 2 h 233"/>
                <a:gd name="T48" fmla="*/ 2 w 147"/>
                <a:gd name="T49" fmla="*/ 3 h 2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7" h="233">
                  <a:moveTo>
                    <a:pt x="147" y="233"/>
                  </a:moveTo>
                  <a:lnTo>
                    <a:pt x="129" y="232"/>
                  </a:lnTo>
                  <a:lnTo>
                    <a:pt x="113" y="231"/>
                  </a:lnTo>
                  <a:lnTo>
                    <a:pt x="97" y="228"/>
                  </a:lnTo>
                  <a:lnTo>
                    <a:pt x="81" y="225"/>
                  </a:lnTo>
                  <a:lnTo>
                    <a:pt x="65" y="222"/>
                  </a:lnTo>
                  <a:lnTo>
                    <a:pt x="49" y="217"/>
                  </a:lnTo>
                  <a:lnTo>
                    <a:pt x="34" y="215"/>
                  </a:lnTo>
                  <a:lnTo>
                    <a:pt x="18" y="211"/>
                  </a:lnTo>
                  <a:lnTo>
                    <a:pt x="11" y="175"/>
                  </a:lnTo>
                  <a:lnTo>
                    <a:pt x="4" y="129"/>
                  </a:lnTo>
                  <a:lnTo>
                    <a:pt x="0" y="79"/>
                  </a:lnTo>
                  <a:lnTo>
                    <a:pt x="0" y="28"/>
                  </a:lnTo>
                  <a:lnTo>
                    <a:pt x="14" y="22"/>
                  </a:lnTo>
                  <a:lnTo>
                    <a:pt x="30" y="16"/>
                  </a:lnTo>
                  <a:lnTo>
                    <a:pt x="49" y="12"/>
                  </a:lnTo>
                  <a:lnTo>
                    <a:pt x="67" y="7"/>
                  </a:lnTo>
                  <a:lnTo>
                    <a:pt x="87" y="5"/>
                  </a:lnTo>
                  <a:lnTo>
                    <a:pt x="106" y="3"/>
                  </a:lnTo>
                  <a:lnTo>
                    <a:pt x="124" y="0"/>
                  </a:lnTo>
                  <a:lnTo>
                    <a:pt x="140" y="0"/>
                  </a:lnTo>
                  <a:lnTo>
                    <a:pt x="138" y="58"/>
                  </a:lnTo>
                  <a:lnTo>
                    <a:pt x="138" y="116"/>
                  </a:lnTo>
                  <a:lnTo>
                    <a:pt x="141" y="174"/>
                  </a:lnTo>
                  <a:lnTo>
                    <a:pt x="147" y="233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4" name="Freeform 104"/>
            <p:cNvSpPr>
              <a:spLocks/>
            </p:cNvSpPr>
            <p:nvPr/>
          </p:nvSpPr>
          <p:spPr bwMode="auto">
            <a:xfrm>
              <a:off x="4553" y="3177"/>
              <a:ext cx="63" cy="112"/>
            </a:xfrm>
            <a:custGeom>
              <a:avLst/>
              <a:gdLst>
                <a:gd name="T0" fmla="*/ 1 w 127"/>
                <a:gd name="T1" fmla="*/ 3 h 225"/>
                <a:gd name="T2" fmla="*/ 1 w 127"/>
                <a:gd name="T3" fmla="*/ 3 h 225"/>
                <a:gd name="T4" fmla="*/ 1 w 127"/>
                <a:gd name="T5" fmla="*/ 3 h 225"/>
                <a:gd name="T6" fmla="*/ 1 w 127"/>
                <a:gd name="T7" fmla="*/ 3 h 225"/>
                <a:gd name="T8" fmla="*/ 1 w 127"/>
                <a:gd name="T9" fmla="*/ 3 h 225"/>
                <a:gd name="T10" fmla="*/ 0 w 127"/>
                <a:gd name="T11" fmla="*/ 3 h 225"/>
                <a:gd name="T12" fmla="*/ 0 w 127"/>
                <a:gd name="T13" fmla="*/ 3 h 225"/>
                <a:gd name="T14" fmla="*/ 0 w 127"/>
                <a:gd name="T15" fmla="*/ 3 h 225"/>
                <a:gd name="T16" fmla="*/ 0 w 127"/>
                <a:gd name="T17" fmla="*/ 3 h 225"/>
                <a:gd name="T18" fmla="*/ 0 w 127"/>
                <a:gd name="T19" fmla="*/ 2 h 225"/>
                <a:gd name="T20" fmla="*/ 0 w 127"/>
                <a:gd name="T21" fmla="*/ 1 h 225"/>
                <a:gd name="T22" fmla="*/ 0 w 127"/>
                <a:gd name="T23" fmla="*/ 0 h 225"/>
                <a:gd name="T24" fmla="*/ 0 w 127"/>
                <a:gd name="T25" fmla="*/ 0 h 225"/>
                <a:gd name="T26" fmla="*/ 0 w 127"/>
                <a:gd name="T27" fmla="*/ 0 h 225"/>
                <a:gd name="T28" fmla="*/ 0 w 127"/>
                <a:gd name="T29" fmla="*/ 0 h 225"/>
                <a:gd name="T30" fmla="*/ 0 w 127"/>
                <a:gd name="T31" fmla="*/ 0 h 225"/>
                <a:gd name="T32" fmla="*/ 0 w 127"/>
                <a:gd name="T33" fmla="*/ 0 h 225"/>
                <a:gd name="T34" fmla="*/ 1 w 127"/>
                <a:gd name="T35" fmla="*/ 0 h 225"/>
                <a:gd name="T36" fmla="*/ 1 w 127"/>
                <a:gd name="T37" fmla="*/ 0 h 225"/>
                <a:gd name="T38" fmla="*/ 1 w 127"/>
                <a:gd name="T39" fmla="*/ 0 h 225"/>
                <a:gd name="T40" fmla="*/ 1 w 127"/>
                <a:gd name="T41" fmla="*/ 0 h 225"/>
                <a:gd name="T42" fmla="*/ 1 w 127"/>
                <a:gd name="T43" fmla="*/ 1 h 225"/>
                <a:gd name="T44" fmla="*/ 1 w 127"/>
                <a:gd name="T45" fmla="*/ 1 h 225"/>
                <a:gd name="T46" fmla="*/ 1 w 127"/>
                <a:gd name="T47" fmla="*/ 2 h 225"/>
                <a:gd name="T48" fmla="*/ 1 w 127"/>
                <a:gd name="T49" fmla="*/ 3 h 22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7" h="225">
                  <a:moveTo>
                    <a:pt x="121" y="205"/>
                  </a:moveTo>
                  <a:lnTo>
                    <a:pt x="107" y="209"/>
                  </a:lnTo>
                  <a:lnTo>
                    <a:pt x="93" y="211"/>
                  </a:lnTo>
                  <a:lnTo>
                    <a:pt x="79" y="215"/>
                  </a:lnTo>
                  <a:lnTo>
                    <a:pt x="66" y="217"/>
                  </a:lnTo>
                  <a:lnTo>
                    <a:pt x="52" y="220"/>
                  </a:lnTo>
                  <a:lnTo>
                    <a:pt x="38" y="222"/>
                  </a:lnTo>
                  <a:lnTo>
                    <a:pt x="23" y="224"/>
                  </a:lnTo>
                  <a:lnTo>
                    <a:pt x="8" y="225"/>
                  </a:lnTo>
                  <a:lnTo>
                    <a:pt x="3" y="174"/>
                  </a:lnTo>
                  <a:lnTo>
                    <a:pt x="5" y="116"/>
                  </a:lnTo>
                  <a:lnTo>
                    <a:pt x="5" y="56"/>
                  </a:lnTo>
                  <a:lnTo>
                    <a:pt x="0" y="0"/>
                  </a:lnTo>
                  <a:lnTo>
                    <a:pt x="16" y="1"/>
                  </a:lnTo>
                  <a:lnTo>
                    <a:pt x="32" y="4"/>
                  </a:lnTo>
                  <a:lnTo>
                    <a:pt x="47" y="6"/>
                  </a:lnTo>
                  <a:lnTo>
                    <a:pt x="62" y="10"/>
                  </a:lnTo>
                  <a:lnTo>
                    <a:pt x="77" y="13"/>
                  </a:lnTo>
                  <a:lnTo>
                    <a:pt x="92" y="16"/>
                  </a:lnTo>
                  <a:lnTo>
                    <a:pt x="107" y="21"/>
                  </a:lnTo>
                  <a:lnTo>
                    <a:pt x="121" y="26"/>
                  </a:lnTo>
                  <a:lnTo>
                    <a:pt x="124" y="68"/>
                  </a:lnTo>
                  <a:lnTo>
                    <a:pt x="127" y="117"/>
                  </a:lnTo>
                  <a:lnTo>
                    <a:pt x="126" y="165"/>
                  </a:lnTo>
                  <a:lnTo>
                    <a:pt x="121" y="205"/>
                  </a:lnTo>
                  <a:close/>
                </a:path>
              </a:pathLst>
            </a:custGeom>
            <a:solidFill>
              <a:srgbClr val="007F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Freeform 105"/>
            <p:cNvSpPr>
              <a:spLocks/>
            </p:cNvSpPr>
            <p:nvPr/>
          </p:nvSpPr>
          <p:spPr bwMode="auto">
            <a:xfrm>
              <a:off x="4674" y="3289"/>
              <a:ext cx="7" cy="29"/>
            </a:xfrm>
            <a:custGeom>
              <a:avLst/>
              <a:gdLst>
                <a:gd name="T0" fmla="*/ 1 w 14"/>
                <a:gd name="T1" fmla="*/ 0 h 59"/>
                <a:gd name="T2" fmla="*/ 1 w 14"/>
                <a:gd name="T3" fmla="*/ 0 h 59"/>
                <a:gd name="T4" fmla="*/ 0 w 14"/>
                <a:gd name="T5" fmla="*/ 0 h 59"/>
                <a:gd name="T6" fmla="*/ 0 w 14"/>
                <a:gd name="T7" fmla="*/ 0 h 59"/>
                <a:gd name="T8" fmla="*/ 1 w 14"/>
                <a:gd name="T9" fmla="*/ 0 h 59"/>
                <a:gd name="T10" fmla="*/ 1 w 14"/>
                <a:gd name="T11" fmla="*/ 0 h 59"/>
                <a:gd name="T12" fmla="*/ 1 w 14"/>
                <a:gd name="T13" fmla="*/ 0 h 59"/>
                <a:gd name="T14" fmla="*/ 1 w 14"/>
                <a:gd name="T15" fmla="*/ 0 h 59"/>
                <a:gd name="T16" fmla="*/ 1 w 14"/>
                <a:gd name="T17" fmla="*/ 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" h="59">
                  <a:moveTo>
                    <a:pt x="8" y="59"/>
                  </a:moveTo>
                  <a:lnTo>
                    <a:pt x="2" y="44"/>
                  </a:lnTo>
                  <a:lnTo>
                    <a:pt x="0" y="28"/>
                  </a:lnTo>
                  <a:lnTo>
                    <a:pt x="0" y="12"/>
                  </a:lnTo>
                  <a:lnTo>
                    <a:pt x="1" y="0"/>
                  </a:lnTo>
                  <a:lnTo>
                    <a:pt x="8" y="8"/>
                  </a:lnTo>
                  <a:lnTo>
                    <a:pt x="14" y="28"/>
                  </a:lnTo>
                  <a:lnTo>
                    <a:pt x="14" y="47"/>
                  </a:lnTo>
                  <a:lnTo>
                    <a:pt x="8" y="59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Freeform 106"/>
            <p:cNvSpPr>
              <a:spLocks/>
            </p:cNvSpPr>
            <p:nvPr/>
          </p:nvSpPr>
          <p:spPr bwMode="auto">
            <a:xfrm>
              <a:off x="4004" y="3321"/>
              <a:ext cx="56" cy="11"/>
            </a:xfrm>
            <a:custGeom>
              <a:avLst/>
              <a:gdLst>
                <a:gd name="T0" fmla="*/ 2 w 111"/>
                <a:gd name="T1" fmla="*/ 0 h 23"/>
                <a:gd name="T2" fmla="*/ 2 w 111"/>
                <a:gd name="T3" fmla="*/ 0 h 23"/>
                <a:gd name="T4" fmla="*/ 2 w 111"/>
                <a:gd name="T5" fmla="*/ 0 h 23"/>
                <a:gd name="T6" fmla="*/ 2 w 111"/>
                <a:gd name="T7" fmla="*/ 0 h 23"/>
                <a:gd name="T8" fmla="*/ 1 w 111"/>
                <a:gd name="T9" fmla="*/ 0 h 23"/>
                <a:gd name="T10" fmla="*/ 1 w 111"/>
                <a:gd name="T11" fmla="*/ 0 h 23"/>
                <a:gd name="T12" fmla="*/ 1 w 111"/>
                <a:gd name="T13" fmla="*/ 0 h 23"/>
                <a:gd name="T14" fmla="*/ 1 w 111"/>
                <a:gd name="T15" fmla="*/ 0 h 23"/>
                <a:gd name="T16" fmla="*/ 0 w 111"/>
                <a:gd name="T17" fmla="*/ 0 h 23"/>
                <a:gd name="T18" fmla="*/ 1 w 111"/>
                <a:gd name="T19" fmla="*/ 0 h 23"/>
                <a:gd name="T20" fmla="*/ 1 w 111"/>
                <a:gd name="T21" fmla="*/ 0 h 23"/>
                <a:gd name="T22" fmla="*/ 1 w 111"/>
                <a:gd name="T23" fmla="*/ 0 h 23"/>
                <a:gd name="T24" fmla="*/ 1 w 111"/>
                <a:gd name="T25" fmla="*/ 0 h 23"/>
                <a:gd name="T26" fmla="*/ 2 w 111"/>
                <a:gd name="T27" fmla="*/ 0 h 23"/>
                <a:gd name="T28" fmla="*/ 2 w 111"/>
                <a:gd name="T29" fmla="*/ 0 h 23"/>
                <a:gd name="T30" fmla="*/ 2 w 111"/>
                <a:gd name="T31" fmla="*/ 0 h 23"/>
                <a:gd name="T32" fmla="*/ 2 w 111"/>
                <a:gd name="T33" fmla="*/ 0 h 23"/>
                <a:gd name="T34" fmla="*/ 2 w 111"/>
                <a:gd name="T35" fmla="*/ 0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1" h="23">
                  <a:moveTo>
                    <a:pt x="106" y="23"/>
                  </a:moveTo>
                  <a:lnTo>
                    <a:pt x="93" y="20"/>
                  </a:lnTo>
                  <a:lnTo>
                    <a:pt x="79" y="19"/>
                  </a:lnTo>
                  <a:lnTo>
                    <a:pt x="65" y="19"/>
                  </a:lnTo>
                  <a:lnTo>
                    <a:pt x="51" y="19"/>
                  </a:lnTo>
                  <a:lnTo>
                    <a:pt x="38" y="19"/>
                  </a:lnTo>
                  <a:lnTo>
                    <a:pt x="24" y="18"/>
                  </a:lnTo>
                  <a:lnTo>
                    <a:pt x="11" y="14"/>
                  </a:lnTo>
                  <a:lnTo>
                    <a:pt x="0" y="8"/>
                  </a:lnTo>
                  <a:lnTo>
                    <a:pt x="11" y="3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3" y="2"/>
                  </a:lnTo>
                  <a:lnTo>
                    <a:pt x="66" y="4"/>
                  </a:lnTo>
                  <a:lnTo>
                    <a:pt x="81" y="6"/>
                  </a:lnTo>
                  <a:lnTo>
                    <a:pt x="96" y="7"/>
                  </a:lnTo>
                  <a:lnTo>
                    <a:pt x="111" y="8"/>
                  </a:lnTo>
                  <a:lnTo>
                    <a:pt x="106" y="23"/>
                  </a:lnTo>
                  <a:close/>
                </a:path>
              </a:pathLst>
            </a:custGeom>
            <a:solidFill>
              <a:srgbClr val="B768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Freeform 107"/>
            <p:cNvSpPr>
              <a:spLocks/>
            </p:cNvSpPr>
            <p:nvPr/>
          </p:nvSpPr>
          <p:spPr bwMode="auto">
            <a:xfrm>
              <a:off x="4231" y="3330"/>
              <a:ext cx="414" cy="184"/>
            </a:xfrm>
            <a:custGeom>
              <a:avLst/>
              <a:gdLst>
                <a:gd name="T0" fmla="*/ 5 w 829"/>
                <a:gd name="T1" fmla="*/ 1 h 368"/>
                <a:gd name="T2" fmla="*/ 6 w 829"/>
                <a:gd name="T3" fmla="*/ 1 h 368"/>
                <a:gd name="T4" fmla="*/ 7 w 829"/>
                <a:gd name="T5" fmla="*/ 1 h 368"/>
                <a:gd name="T6" fmla="*/ 8 w 829"/>
                <a:gd name="T7" fmla="*/ 1 h 368"/>
                <a:gd name="T8" fmla="*/ 9 w 829"/>
                <a:gd name="T9" fmla="*/ 1 h 368"/>
                <a:gd name="T10" fmla="*/ 10 w 829"/>
                <a:gd name="T11" fmla="*/ 1 h 368"/>
                <a:gd name="T12" fmla="*/ 11 w 829"/>
                <a:gd name="T13" fmla="*/ 1 h 368"/>
                <a:gd name="T14" fmla="*/ 12 w 829"/>
                <a:gd name="T15" fmla="*/ 1 h 368"/>
                <a:gd name="T16" fmla="*/ 12 w 829"/>
                <a:gd name="T17" fmla="*/ 1 h 368"/>
                <a:gd name="T18" fmla="*/ 12 w 829"/>
                <a:gd name="T19" fmla="*/ 2 h 368"/>
                <a:gd name="T20" fmla="*/ 12 w 829"/>
                <a:gd name="T21" fmla="*/ 2 h 368"/>
                <a:gd name="T22" fmla="*/ 11 w 829"/>
                <a:gd name="T23" fmla="*/ 3 h 368"/>
                <a:gd name="T24" fmla="*/ 11 w 829"/>
                <a:gd name="T25" fmla="*/ 4 h 368"/>
                <a:gd name="T26" fmla="*/ 10 w 829"/>
                <a:gd name="T27" fmla="*/ 4 h 368"/>
                <a:gd name="T28" fmla="*/ 10 w 829"/>
                <a:gd name="T29" fmla="*/ 5 h 368"/>
                <a:gd name="T30" fmla="*/ 9 w 829"/>
                <a:gd name="T31" fmla="*/ 5 h 368"/>
                <a:gd name="T32" fmla="*/ 8 w 829"/>
                <a:gd name="T33" fmla="*/ 6 h 368"/>
                <a:gd name="T34" fmla="*/ 6 w 829"/>
                <a:gd name="T35" fmla="*/ 6 h 368"/>
                <a:gd name="T36" fmla="*/ 5 w 829"/>
                <a:gd name="T37" fmla="*/ 6 h 368"/>
                <a:gd name="T38" fmla="*/ 4 w 829"/>
                <a:gd name="T39" fmla="*/ 6 h 368"/>
                <a:gd name="T40" fmla="*/ 2 w 829"/>
                <a:gd name="T41" fmla="*/ 5 h 368"/>
                <a:gd name="T42" fmla="*/ 1 w 829"/>
                <a:gd name="T43" fmla="*/ 4 h 368"/>
                <a:gd name="T44" fmla="*/ 0 w 829"/>
                <a:gd name="T45" fmla="*/ 3 h 368"/>
                <a:gd name="T46" fmla="*/ 0 w 829"/>
                <a:gd name="T47" fmla="*/ 1 h 368"/>
                <a:gd name="T48" fmla="*/ 0 w 829"/>
                <a:gd name="T49" fmla="*/ 1 h 368"/>
                <a:gd name="T50" fmla="*/ 0 w 829"/>
                <a:gd name="T51" fmla="*/ 1 h 368"/>
                <a:gd name="T52" fmla="*/ 1 w 829"/>
                <a:gd name="T53" fmla="*/ 1 h 368"/>
                <a:gd name="T54" fmla="*/ 2 w 829"/>
                <a:gd name="T55" fmla="*/ 1 h 368"/>
                <a:gd name="T56" fmla="*/ 2 w 829"/>
                <a:gd name="T57" fmla="*/ 1 h 368"/>
                <a:gd name="T58" fmla="*/ 3 w 829"/>
                <a:gd name="T59" fmla="*/ 1 h 368"/>
                <a:gd name="T60" fmla="*/ 3 w 829"/>
                <a:gd name="T61" fmla="*/ 1 h 368"/>
                <a:gd name="T62" fmla="*/ 4 w 829"/>
                <a:gd name="T63" fmla="*/ 1 h 3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29" h="368">
                  <a:moveTo>
                    <a:pt x="301" y="48"/>
                  </a:moveTo>
                  <a:lnTo>
                    <a:pt x="334" y="52"/>
                  </a:lnTo>
                  <a:lnTo>
                    <a:pt x="368" y="54"/>
                  </a:lnTo>
                  <a:lnTo>
                    <a:pt x="401" y="55"/>
                  </a:lnTo>
                  <a:lnTo>
                    <a:pt x="434" y="56"/>
                  </a:lnTo>
                  <a:lnTo>
                    <a:pt x="468" y="55"/>
                  </a:lnTo>
                  <a:lnTo>
                    <a:pt x="502" y="54"/>
                  </a:lnTo>
                  <a:lnTo>
                    <a:pt x="536" y="52"/>
                  </a:lnTo>
                  <a:lnTo>
                    <a:pt x="569" y="48"/>
                  </a:lnTo>
                  <a:lnTo>
                    <a:pt x="602" y="45"/>
                  </a:lnTo>
                  <a:lnTo>
                    <a:pt x="636" y="41"/>
                  </a:lnTo>
                  <a:lnTo>
                    <a:pt x="668" y="36"/>
                  </a:lnTo>
                  <a:lnTo>
                    <a:pt x="701" y="31"/>
                  </a:lnTo>
                  <a:lnTo>
                    <a:pt x="734" y="24"/>
                  </a:lnTo>
                  <a:lnTo>
                    <a:pt x="766" y="18"/>
                  </a:lnTo>
                  <a:lnTo>
                    <a:pt x="798" y="11"/>
                  </a:lnTo>
                  <a:lnTo>
                    <a:pt x="829" y="4"/>
                  </a:lnTo>
                  <a:lnTo>
                    <a:pt x="821" y="29"/>
                  </a:lnTo>
                  <a:lnTo>
                    <a:pt x="812" y="52"/>
                  </a:lnTo>
                  <a:lnTo>
                    <a:pt x="802" y="74"/>
                  </a:lnTo>
                  <a:lnTo>
                    <a:pt x="791" y="95"/>
                  </a:lnTo>
                  <a:lnTo>
                    <a:pt x="779" y="116"/>
                  </a:lnTo>
                  <a:lnTo>
                    <a:pt x="766" y="137"/>
                  </a:lnTo>
                  <a:lnTo>
                    <a:pt x="752" y="156"/>
                  </a:lnTo>
                  <a:lnTo>
                    <a:pt x="738" y="176"/>
                  </a:lnTo>
                  <a:lnTo>
                    <a:pt x="722" y="196"/>
                  </a:lnTo>
                  <a:lnTo>
                    <a:pt x="706" y="214"/>
                  </a:lnTo>
                  <a:lnTo>
                    <a:pt x="689" y="233"/>
                  </a:lnTo>
                  <a:lnTo>
                    <a:pt x="672" y="251"/>
                  </a:lnTo>
                  <a:lnTo>
                    <a:pt x="653" y="268"/>
                  </a:lnTo>
                  <a:lnTo>
                    <a:pt x="635" y="287"/>
                  </a:lnTo>
                  <a:lnTo>
                    <a:pt x="615" y="304"/>
                  </a:lnTo>
                  <a:lnTo>
                    <a:pt x="594" y="321"/>
                  </a:lnTo>
                  <a:lnTo>
                    <a:pt x="543" y="344"/>
                  </a:lnTo>
                  <a:lnTo>
                    <a:pt x="492" y="359"/>
                  </a:lnTo>
                  <a:lnTo>
                    <a:pt x="442" y="367"/>
                  </a:lnTo>
                  <a:lnTo>
                    <a:pt x="395" y="368"/>
                  </a:lnTo>
                  <a:lnTo>
                    <a:pt x="348" y="364"/>
                  </a:lnTo>
                  <a:lnTo>
                    <a:pt x="303" y="354"/>
                  </a:lnTo>
                  <a:lnTo>
                    <a:pt x="260" y="337"/>
                  </a:lnTo>
                  <a:lnTo>
                    <a:pt x="220" y="315"/>
                  </a:lnTo>
                  <a:lnTo>
                    <a:pt x="182" y="289"/>
                  </a:lnTo>
                  <a:lnTo>
                    <a:pt x="146" y="258"/>
                  </a:lnTo>
                  <a:lnTo>
                    <a:pt x="113" y="223"/>
                  </a:lnTo>
                  <a:lnTo>
                    <a:pt x="84" y="184"/>
                  </a:lnTo>
                  <a:lnTo>
                    <a:pt x="58" y="143"/>
                  </a:lnTo>
                  <a:lnTo>
                    <a:pt x="35" y="98"/>
                  </a:lnTo>
                  <a:lnTo>
                    <a:pt x="15" y="49"/>
                  </a:lnTo>
                  <a:lnTo>
                    <a:pt x="0" y="0"/>
                  </a:lnTo>
                  <a:lnTo>
                    <a:pt x="19" y="6"/>
                  </a:lnTo>
                  <a:lnTo>
                    <a:pt x="36" y="10"/>
                  </a:lnTo>
                  <a:lnTo>
                    <a:pt x="54" y="15"/>
                  </a:lnTo>
                  <a:lnTo>
                    <a:pt x="73" y="18"/>
                  </a:lnTo>
                  <a:lnTo>
                    <a:pt x="92" y="22"/>
                  </a:lnTo>
                  <a:lnTo>
                    <a:pt x="111" y="25"/>
                  </a:lnTo>
                  <a:lnTo>
                    <a:pt x="129" y="27"/>
                  </a:lnTo>
                  <a:lnTo>
                    <a:pt x="149" y="31"/>
                  </a:lnTo>
                  <a:lnTo>
                    <a:pt x="167" y="33"/>
                  </a:lnTo>
                  <a:lnTo>
                    <a:pt x="187" y="36"/>
                  </a:lnTo>
                  <a:lnTo>
                    <a:pt x="205" y="38"/>
                  </a:lnTo>
                  <a:lnTo>
                    <a:pt x="225" y="39"/>
                  </a:lnTo>
                  <a:lnTo>
                    <a:pt x="243" y="41"/>
                  </a:lnTo>
                  <a:lnTo>
                    <a:pt x="263" y="44"/>
                  </a:lnTo>
                  <a:lnTo>
                    <a:pt x="281" y="46"/>
                  </a:lnTo>
                  <a:lnTo>
                    <a:pt x="301" y="48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Freeform 108"/>
            <p:cNvSpPr>
              <a:spLocks/>
            </p:cNvSpPr>
            <p:nvPr/>
          </p:nvSpPr>
          <p:spPr bwMode="auto">
            <a:xfrm>
              <a:off x="4681" y="3333"/>
              <a:ext cx="67" cy="32"/>
            </a:xfrm>
            <a:custGeom>
              <a:avLst/>
              <a:gdLst>
                <a:gd name="T0" fmla="*/ 3 w 133"/>
                <a:gd name="T1" fmla="*/ 1 h 64"/>
                <a:gd name="T2" fmla="*/ 3 w 133"/>
                <a:gd name="T3" fmla="*/ 1 h 64"/>
                <a:gd name="T4" fmla="*/ 2 w 133"/>
                <a:gd name="T5" fmla="*/ 1 h 64"/>
                <a:gd name="T6" fmla="*/ 2 w 133"/>
                <a:gd name="T7" fmla="*/ 1 h 64"/>
                <a:gd name="T8" fmla="*/ 2 w 133"/>
                <a:gd name="T9" fmla="*/ 1 h 64"/>
                <a:gd name="T10" fmla="*/ 2 w 133"/>
                <a:gd name="T11" fmla="*/ 1 h 64"/>
                <a:gd name="T12" fmla="*/ 1 w 133"/>
                <a:gd name="T13" fmla="*/ 1 h 64"/>
                <a:gd name="T14" fmla="*/ 1 w 133"/>
                <a:gd name="T15" fmla="*/ 1 h 64"/>
                <a:gd name="T16" fmla="*/ 1 w 133"/>
                <a:gd name="T17" fmla="*/ 1 h 64"/>
                <a:gd name="T18" fmla="*/ 1 w 133"/>
                <a:gd name="T19" fmla="*/ 1 h 64"/>
                <a:gd name="T20" fmla="*/ 0 w 133"/>
                <a:gd name="T21" fmla="*/ 1 h 64"/>
                <a:gd name="T22" fmla="*/ 0 w 133"/>
                <a:gd name="T23" fmla="*/ 1 h 64"/>
                <a:gd name="T24" fmla="*/ 1 w 133"/>
                <a:gd name="T25" fmla="*/ 1 h 64"/>
                <a:gd name="T26" fmla="*/ 1 w 133"/>
                <a:gd name="T27" fmla="*/ 1 h 64"/>
                <a:gd name="T28" fmla="*/ 1 w 133"/>
                <a:gd name="T29" fmla="*/ 1 h 64"/>
                <a:gd name="T30" fmla="*/ 1 w 133"/>
                <a:gd name="T31" fmla="*/ 1 h 64"/>
                <a:gd name="T32" fmla="*/ 2 w 133"/>
                <a:gd name="T33" fmla="*/ 1 h 64"/>
                <a:gd name="T34" fmla="*/ 2 w 133"/>
                <a:gd name="T35" fmla="*/ 0 h 64"/>
                <a:gd name="T36" fmla="*/ 2 w 133"/>
                <a:gd name="T37" fmla="*/ 1 h 64"/>
                <a:gd name="T38" fmla="*/ 2 w 133"/>
                <a:gd name="T39" fmla="*/ 1 h 64"/>
                <a:gd name="T40" fmla="*/ 2 w 133"/>
                <a:gd name="T41" fmla="*/ 1 h 64"/>
                <a:gd name="T42" fmla="*/ 3 w 133"/>
                <a:gd name="T43" fmla="*/ 1 h 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3" h="64">
                  <a:moveTo>
                    <a:pt x="133" y="30"/>
                  </a:moveTo>
                  <a:lnTo>
                    <a:pt x="133" y="42"/>
                  </a:lnTo>
                  <a:lnTo>
                    <a:pt x="117" y="40"/>
                  </a:lnTo>
                  <a:lnTo>
                    <a:pt x="101" y="40"/>
                  </a:lnTo>
                  <a:lnTo>
                    <a:pt x="85" y="42"/>
                  </a:lnTo>
                  <a:lnTo>
                    <a:pt x="68" y="46"/>
                  </a:lnTo>
                  <a:lnTo>
                    <a:pt x="51" y="49"/>
                  </a:lnTo>
                  <a:lnTo>
                    <a:pt x="35" y="54"/>
                  </a:lnTo>
                  <a:lnTo>
                    <a:pt x="19" y="59"/>
                  </a:lnTo>
                  <a:lnTo>
                    <a:pt x="4" y="64"/>
                  </a:lnTo>
                  <a:lnTo>
                    <a:pt x="0" y="53"/>
                  </a:lnTo>
                  <a:lnTo>
                    <a:pt x="0" y="36"/>
                  </a:lnTo>
                  <a:lnTo>
                    <a:pt x="7" y="21"/>
                  </a:lnTo>
                  <a:lnTo>
                    <a:pt x="23" y="16"/>
                  </a:lnTo>
                  <a:lnTo>
                    <a:pt x="37" y="10"/>
                  </a:lnTo>
                  <a:lnTo>
                    <a:pt x="51" y="5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99" y="1"/>
                  </a:lnTo>
                  <a:lnTo>
                    <a:pt x="113" y="5"/>
                  </a:lnTo>
                  <a:lnTo>
                    <a:pt x="124" y="15"/>
                  </a:lnTo>
                  <a:lnTo>
                    <a:pt x="133" y="3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9" name="Freeform 109"/>
            <p:cNvSpPr>
              <a:spLocks/>
            </p:cNvSpPr>
            <p:nvPr/>
          </p:nvSpPr>
          <p:spPr bwMode="auto">
            <a:xfrm>
              <a:off x="4020" y="3427"/>
              <a:ext cx="89" cy="108"/>
            </a:xfrm>
            <a:custGeom>
              <a:avLst/>
              <a:gdLst>
                <a:gd name="T0" fmla="*/ 3 w 178"/>
                <a:gd name="T1" fmla="*/ 1 h 215"/>
                <a:gd name="T2" fmla="*/ 3 w 178"/>
                <a:gd name="T3" fmla="*/ 1 h 215"/>
                <a:gd name="T4" fmla="*/ 3 w 178"/>
                <a:gd name="T5" fmla="*/ 1 h 215"/>
                <a:gd name="T6" fmla="*/ 3 w 178"/>
                <a:gd name="T7" fmla="*/ 1 h 215"/>
                <a:gd name="T8" fmla="*/ 3 w 178"/>
                <a:gd name="T9" fmla="*/ 1 h 215"/>
                <a:gd name="T10" fmla="*/ 3 w 178"/>
                <a:gd name="T11" fmla="*/ 1 h 215"/>
                <a:gd name="T12" fmla="*/ 3 w 178"/>
                <a:gd name="T13" fmla="*/ 1 h 215"/>
                <a:gd name="T14" fmla="*/ 3 w 178"/>
                <a:gd name="T15" fmla="*/ 1 h 215"/>
                <a:gd name="T16" fmla="*/ 3 w 178"/>
                <a:gd name="T17" fmla="*/ 1 h 215"/>
                <a:gd name="T18" fmla="*/ 2 w 178"/>
                <a:gd name="T19" fmla="*/ 1 h 215"/>
                <a:gd name="T20" fmla="*/ 2 w 178"/>
                <a:gd name="T21" fmla="*/ 2 h 215"/>
                <a:gd name="T22" fmla="*/ 2 w 178"/>
                <a:gd name="T23" fmla="*/ 2 h 215"/>
                <a:gd name="T24" fmla="*/ 2 w 178"/>
                <a:gd name="T25" fmla="*/ 3 h 215"/>
                <a:gd name="T26" fmla="*/ 1 w 178"/>
                <a:gd name="T27" fmla="*/ 3 h 215"/>
                <a:gd name="T28" fmla="*/ 1 w 178"/>
                <a:gd name="T29" fmla="*/ 3 h 215"/>
                <a:gd name="T30" fmla="*/ 1 w 178"/>
                <a:gd name="T31" fmla="*/ 4 h 215"/>
                <a:gd name="T32" fmla="*/ 0 w 178"/>
                <a:gd name="T33" fmla="*/ 4 h 215"/>
                <a:gd name="T34" fmla="*/ 1 w 178"/>
                <a:gd name="T35" fmla="*/ 3 h 215"/>
                <a:gd name="T36" fmla="*/ 1 w 178"/>
                <a:gd name="T37" fmla="*/ 3 h 215"/>
                <a:gd name="T38" fmla="*/ 1 w 178"/>
                <a:gd name="T39" fmla="*/ 3 h 215"/>
                <a:gd name="T40" fmla="*/ 1 w 178"/>
                <a:gd name="T41" fmla="*/ 2 h 215"/>
                <a:gd name="T42" fmla="*/ 2 w 178"/>
                <a:gd name="T43" fmla="*/ 2 h 215"/>
                <a:gd name="T44" fmla="*/ 2 w 178"/>
                <a:gd name="T45" fmla="*/ 2 h 215"/>
                <a:gd name="T46" fmla="*/ 2 w 178"/>
                <a:gd name="T47" fmla="*/ 1 h 215"/>
                <a:gd name="T48" fmla="*/ 3 w 178"/>
                <a:gd name="T49" fmla="*/ 1 h 215"/>
                <a:gd name="T50" fmla="*/ 2 w 178"/>
                <a:gd name="T51" fmla="*/ 1 h 215"/>
                <a:gd name="T52" fmla="*/ 2 w 178"/>
                <a:gd name="T53" fmla="*/ 1 h 215"/>
                <a:gd name="T54" fmla="*/ 2 w 178"/>
                <a:gd name="T55" fmla="*/ 1 h 215"/>
                <a:gd name="T56" fmla="*/ 2 w 178"/>
                <a:gd name="T57" fmla="*/ 0 h 215"/>
                <a:gd name="T58" fmla="*/ 3 w 178"/>
                <a:gd name="T59" fmla="*/ 1 h 215"/>
                <a:gd name="T60" fmla="*/ 3 w 178"/>
                <a:gd name="T61" fmla="*/ 1 h 215"/>
                <a:gd name="T62" fmla="*/ 3 w 178"/>
                <a:gd name="T63" fmla="*/ 1 h 215"/>
                <a:gd name="T64" fmla="*/ 3 w 178"/>
                <a:gd name="T65" fmla="*/ 1 h 215"/>
                <a:gd name="T66" fmla="*/ 3 w 178"/>
                <a:gd name="T67" fmla="*/ 1 h 215"/>
                <a:gd name="T68" fmla="*/ 3 w 178"/>
                <a:gd name="T69" fmla="*/ 1 h 215"/>
                <a:gd name="T70" fmla="*/ 3 w 178"/>
                <a:gd name="T71" fmla="*/ 1 h 215"/>
                <a:gd name="T72" fmla="*/ 3 w 178"/>
                <a:gd name="T73" fmla="*/ 1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78" h="215">
                  <a:moveTo>
                    <a:pt x="178" y="35"/>
                  </a:moveTo>
                  <a:lnTo>
                    <a:pt x="175" y="40"/>
                  </a:lnTo>
                  <a:lnTo>
                    <a:pt x="171" y="43"/>
                  </a:lnTo>
                  <a:lnTo>
                    <a:pt x="167" y="44"/>
                  </a:lnTo>
                  <a:lnTo>
                    <a:pt x="162" y="46"/>
                  </a:lnTo>
                  <a:lnTo>
                    <a:pt x="156" y="44"/>
                  </a:lnTo>
                  <a:lnTo>
                    <a:pt x="152" y="43"/>
                  </a:lnTo>
                  <a:lnTo>
                    <a:pt x="147" y="41"/>
                  </a:lnTo>
                  <a:lnTo>
                    <a:pt x="142" y="39"/>
                  </a:lnTo>
                  <a:lnTo>
                    <a:pt x="126" y="56"/>
                  </a:lnTo>
                  <a:lnTo>
                    <a:pt x="107" y="79"/>
                  </a:lnTo>
                  <a:lnTo>
                    <a:pt x="87" y="107"/>
                  </a:lnTo>
                  <a:lnTo>
                    <a:pt x="66" y="134"/>
                  </a:lnTo>
                  <a:lnTo>
                    <a:pt x="47" y="161"/>
                  </a:lnTo>
                  <a:lnTo>
                    <a:pt x="28" y="185"/>
                  </a:lnTo>
                  <a:lnTo>
                    <a:pt x="12" y="203"/>
                  </a:lnTo>
                  <a:lnTo>
                    <a:pt x="0" y="215"/>
                  </a:lnTo>
                  <a:lnTo>
                    <a:pt x="12" y="191"/>
                  </a:lnTo>
                  <a:lnTo>
                    <a:pt x="26" y="168"/>
                  </a:lnTo>
                  <a:lnTo>
                    <a:pt x="42" y="144"/>
                  </a:lnTo>
                  <a:lnTo>
                    <a:pt x="58" y="119"/>
                  </a:lnTo>
                  <a:lnTo>
                    <a:pt x="77" y="96"/>
                  </a:lnTo>
                  <a:lnTo>
                    <a:pt x="95" y="74"/>
                  </a:lnTo>
                  <a:lnTo>
                    <a:pt x="114" y="51"/>
                  </a:lnTo>
                  <a:lnTo>
                    <a:pt x="133" y="31"/>
                  </a:lnTo>
                  <a:lnTo>
                    <a:pt x="128" y="24"/>
                  </a:lnTo>
                  <a:lnTo>
                    <a:pt x="123" y="17"/>
                  </a:lnTo>
                  <a:lnTo>
                    <a:pt x="123" y="8"/>
                  </a:lnTo>
                  <a:lnTo>
                    <a:pt x="128" y="0"/>
                  </a:lnTo>
                  <a:lnTo>
                    <a:pt x="132" y="6"/>
                  </a:lnTo>
                  <a:lnTo>
                    <a:pt x="138" y="13"/>
                  </a:lnTo>
                  <a:lnTo>
                    <a:pt x="145" y="19"/>
                  </a:lnTo>
                  <a:lnTo>
                    <a:pt x="152" y="24"/>
                  </a:lnTo>
                  <a:lnTo>
                    <a:pt x="160" y="27"/>
                  </a:lnTo>
                  <a:lnTo>
                    <a:pt x="167" y="31"/>
                  </a:lnTo>
                  <a:lnTo>
                    <a:pt x="172" y="33"/>
                  </a:lnTo>
                  <a:lnTo>
                    <a:pt x="178" y="35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0" name="Freeform 110"/>
            <p:cNvSpPr>
              <a:spLocks/>
            </p:cNvSpPr>
            <p:nvPr/>
          </p:nvSpPr>
          <p:spPr bwMode="auto">
            <a:xfrm>
              <a:off x="4076" y="3485"/>
              <a:ext cx="125" cy="106"/>
            </a:xfrm>
            <a:custGeom>
              <a:avLst/>
              <a:gdLst>
                <a:gd name="T0" fmla="*/ 4 w 249"/>
                <a:gd name="T1" fmla="*/ 2 h 211"/>
                <a:gd name="T2" fmla="*/ 4 w 249"/>
                <a:gd name="T3" fmla="*/ 4 h 211"/>
                <a:gd name="T4" fmla="*/ 1 w 249"/>
                <a:gd name="T5" fmla="*/ 4 h 211"/>
                <a:gd name="T6" fmla="*/ 1 w 249"/>
                <a:gd name="T7" fmla="*/ 4 h 211"/>
                <a:gd name="T8" fmla="*/ 1 w 249"/>
                <a:gd name="T9" fmla="*/ 3 h 211"/>
                <a:gd name="T10" fmla="*/ 0 w 249"/>
                <a:gd name="T11" fmla="*/ 3 h 211"/>
                <a:gd name="T12" fmla="*/ 0 w 249"/>
                <a:gd name="T13" fmla="*/ 2 h 211"/>
                <a:gd name="T14" fmla="*/ 1 w 249"/>
                <a:gd name="T15" fmla="*/ 2 h 211"/>
                <a:gd name="T16" fmla="*/ 1 w 249"/>
                <a:gd name="T17" fmla="*/ 1 h 211"/>
                <a:gd name="T18" fmla="*/ 1 w 249"/>
                <a:gd name="T19" fmla="*/ 1 h 211"/>
                <a:gd name="T20" fmla="*/ 1 w 249"/>
                <a:gd name="T21" fmla="*/ 0 h 211"/>
                <a:gd name="T22" fmla="*/ 1 w 249"/>
                <a:gd name="T23" fmla="*/ 1 h 211"/>
                <a:gd name="T24" fmla="*/ 1 w 249"/>
                <a:gd name="T25" fmla="*/ 1 h 211"/>
                <a:gd name="T26" fmla="*/ 1 w 249"/>
                <a:gd name="T27" fmla="*/ 1 h 211"/>
                <a:gd name="T28" fmla="*/ 1 w 249"/>
                <a:gd name="T29" fmla="*/ 1 h 211"/>
                <a:gd name="T30" fmla="*/ 1 w 249"/>
                <a:gd name="T31" fmla="*/ 1 h 211"/>
                <a:gd name="T32" fmla="*/ 2 w 249"/>
                <a:gd name="T33" fmla="*/ 1 h 211"/>
                <a:gd name="T34" fmla="*/ 2 w 249"/>
                <a:gd name="T35" fmla="*/ 1 h 211"/>
                <a:gd name="T36" fmla="*/ 2 w 249"/>
                <a:gd name="T37" fmla="*/ 1 h 211"/>
                <a:gd name="T38" fmla="*/ 2 w 249"/>
                <a:gd name="T39" fmla="*/ 1 h 211"/>
                <a:gd name="T40" fmla="*/ 2 w 249"/>
                <a:gd name="T41" fmla="*/ 1 h 211"/>
                <a:gd name="T42" fmla="*/ 2 w 249"/>
                <a:gd name="T43" fmla="*/ 1 h 211"/>
                <a:gd name="T44" fmla="*/ 3 w 249"/>
                <a:gd name="T45" fmla="*/ 1 h 211"/>
                <a:gd name="T46" fmla="*/ 3 w 249"/>
                <a:gd name="T47" fmla="*/ 1 h 211"/>
                <a:gd name="T48" fmla="*/ 3 w 249"/>
                <a:gd name="T49" fmla="*/ 1 h 211"/>
                <a:gd name="T50" fmla="*/ 3 w 249"/>
                <a:gd name="T51" fmla="*/ 1 h 211"/>
                <a:gd name="T52" fmla="*/ 3 w 249"/>
                <a:gd name="T53" fmla="*/ 1 h 211"/>
                <a:gd name="T54" fmla="*/ 3 w 249"/>
                <a:gd name="T55" fmla="*/ 1 h 211"/>
                <a:gd name="T56" fmla="*/ 3 w 249"/>
                <a:gd name="T57" fmla="*/ 1 h 211"/>
                <a:gd name="T58" fmla="*/ 4 w 249"/>
                <a:gd name="T59" fmla="*/ 1 h 211"/>
                <a:gd name="T60" fmla="*/ 4 w 249"/>
                <a:gd name="T61" fmla="*/ 1 h 211"/>
                <a:gd name="T62" fmla="*/ 4 w 249"/>
                <a:gd name="T63" fmla="*/ 2 h 211"/>
                <a:gd name="T64" fmla="*/ 4 w 249"/>
                <a:gd name="T65" fmla="*/ 2 h 211"/>
                <a:gd name="T66" fmla="*/ 4 w 249"/>
                <a:gd name="T67" fmla="*/ 2 h 211"/>
                <a:gd name="T68" fmla="*/ 4 w 249"/>
                <a:gd name="T69" fmla="*/ 2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49" h="211">
                  <a:moveTo>
                    <a:pt x="249" y="105"/>
                  </a:moveTo>
                  <a:lnTo>
                    <a:pt x="249" y="211"/>
                  </a:lnTo>
                  <a:lnTo>
                    <a:pt x="20" y="211"/>
                  </a:lnTo>
                  <a:lnTo>
                    <a:pt x="10" y="199"/>
                  </a:lnTo>
                  <a:lnTo>
                    <a:pt x="3" y="178"/>
                  </a:lnTo>
                  <a:lnTo>
                    <a:pt x="0" y="150"/>
                  </a:lnTo>
                  <a:lnTo>
                    <a:pt x="0" y="116"/>
                  </a:lnTo>
                  <a:lnTo>
                    <a:pt x="1" y="82"/>
                  </a:lnTo>
                  <a:lnTo>
                    <a:pt x="4" y="48"/>
                  </a:lnTo>
                  <a:lnTo>
                    <a:pt x="6" y="21"/>
                  </a:lnTo>
                  <a:lnTo>
                    <a:pt x="8" y="0"/>
                  </a:lnTo>
                  <a:lnTo>
                    <a:pt x="17" y="3"/>
                  </a:lnTo>
                  <a:lnTo>
                    <a:pt x="26" y="6"/>
                  </a:lnTo>
                  <a:lnTo>
                    <a:pt x="36" y="7"/>
                  </a:lnTo>
                  <a:lnTo>
                    <a:pt x="48" y="8"/>
                  </a:lnTo>
                  <a:lnTo>
                    <a:pt x="58" y="8"/>
                  </a:lnTo>
                  <a:lnTo>
                    <a:pt x="70" y="8"/>
                  </a:lnTo>
                  <a:lnTo>
                    <a:pt x="81" y="8"/>
                  </a:lnTo>
                  <a:lnTo>
                    <a:pt x="93" y="8"/>
                  </a:lnTo>
                  <a:lnTo>
                    <a:pt x="103" y="7"/>
                  </a:lnTo>
                  <a:lnTo>
                    <a:pt x="115" y="7"/>
                  </a:lnTo>
                  <a:lnTo>
                    <a:pt x="124" y="7"/>
                  </a:lnTo>
                  <a:lnTo>
                    <a:pt x="134" y="7"/>
                  </a:lnTo>
                  <a:lnTo>
                    <a:pt x="145" y="8"/>
                  </a:lnTo>
                  <a:lnTo>
                    <a:pt x="154" y="9"/>
                  </a:lnTo>
                  <a:lnTo>
                    <a:pt x="163" y="10"/>
                  </a:lnTo>
                  <a:lnTo>
                    <a:pt x="171" y="13"/>
                  </a:lnTo>
                  <a:lnTo>
                    <a:pt x="177" y="23"/>
                  </a:lnTo>
                  <a:lnTo>
                    <a:pt x="184" y="34"/>
                  </a:lnTo>
                  <a:lnTo>
                    <a:pt x="193" y="47"/>
                  </a:lnTo>
                  <a:lnTo>
                    <a:pt x="203" y="60"/>
                  </a:lnTo>
                  <a:lnTo>
                    <a:pt x="214" y="72"/>
                  </a:lnTo>
                  <a:lnTo>
                    <a:pt x="225" y="84"/>
                  </a:lnTo>
                  <a:lnTo>
                    <a:pt x="237" y="96"/>
                  </a:lnTo>
                  <a:lnTo>
                    <a:pt x="249" y="105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Freeform 111"/>
            <p:cNvSpPr>
              <a:spLocks/>
            </p:cNvSpPr>
            <p:nvPr/>
          </p:nvSpPr>
          <p:spPr bwMode="auto">
            <a:xfrm>
              <a:off x="4179" y="3485"/>
              <a:ext cx="22" cy="30"/>
            </a:xfrm>
            <a:custGeom>
              <a:avLst/>
              <a:gdLst>
                <a:gd name="T0" fmla="*/ 1 w 44"/>
                <a:gd name="T1" fmla="*/ 1 h 59"/>
                <a:gd name="T2" fmla="*/ 0 w 44"/>
                <a:gd name="T3" fmla="*/ 0 h 59"/>
                <a:gd name="T4" fmla="*/ 1 w 44"/>
                <a:gd name="T5" fmla="*/ 1 h 59"/>
                <a:gd name="T6" fmla="*/ 1 w 44"/>
                <a:gd name="T7" fmla="*/ 1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9">
                  <a:moveTo>
                    <a:pt x="44" y="59"/>
                  </a:moveTo>
                  <a:lnTo>
                    <a:pt x="0" y="0"/>
                  </a:lnTo>
                  <a:lnTo>
                    <a:pt x="44" y="6"/>
                  </a:lnTo>
                  <a:lnTo>
                    <a:pt x="44" y="59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Freeform 112"/>
            <p:cNvSpPr>
              <a:spLocks/>
            </p:cNvSpPr>
            <p:nvPr/>
          </p:nvSpPr>
          <p:spPr bwMode="auto">
            <a:xfrm>
              <a:off x="4011" y="3496"/>
              <a:ext cx="15" cy="26"/>
            </a:xfrm>
            <a:custGeom>
              <a:avLst/>
              <a:gdLst>
                <a:gd name="T0" fmla="*/ 0 w 31"/>
                <a:gd name="T1" fmla="*/ 0 h 53"/>
                <a:gd name="T2" fmla="*/ 0 w 31"/>
                <a:gd name="T3" fmla="*/ 0 h 53"/>
                <a:gd name="T4" fmla="*/ 0 w 31"/>
                <a:gd name="T5" fmla="*/ 0 h 53"/>
                <a:gd name="T6" fmla="*/ 0 w 31"/>
                <a:gd name="T7" fmla="*/ 0 h 53"/>
                <a:gd name="T8" fmla="*/ 0 w 31"/>
                <a:gd name="T9" fmla="*/ 0 h 53"/>
                <a:gd name="T10" fmla="*/ 0 w 31"/>
                <a:gd name="T11" fmla="*/ 0 h 53"/>
                <a:gd name="T12" fmla="*/ 0 w 31"/>
                <a:gd name="T13" fmla="*/ 0 h 53"/>
                <a:gd name="T14" fmla="*/ 0 w 31"/>
                <a:gd name="T15" fmla="*/ 0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53">
                  <a:moveTo>
                    <a:pt x="16" y="0"/>
                  </a:moveTo>
                  <a:lnTo>
                    <a:pt x="19" y="8"/>
                  </a:lnTo>
                  <a:lnTo>
                    <a:pt x="22" y="12"/>
                  </a:lnTo>
                  <a:lnTo>
                    <a:pt x="27" y="15"/>
                  </a:lnTo>
                  <a:lnTo>
                    <a:pt x="31" y="15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Freeform 113"/>
            <p:cNvSpPr>
              <a:spLocks/>
            </p:cNvSpPr>
            <p:nvPr/>
          </p:nvSpPr>
          <p:spPr bwMode="auto">
            <a:xfrm>
              <a:off x="4031" y="3497"/>
              <a:ext cx="33" cy="76"/>
            </a:xfrm>
            <a:custGeom>
              <a:avLst/>
              <a:gdLst>
                <a:gd name="T0" fmla="*/ 1 w 66"/>
                <a:gd name="T1" fmla="*/ 3 h 152"/>
                <a:gd name="T2" fmla="*/ 1 w 66"/>
                <a:gd name="T3" fmla="*/ 3 h 152"/>
                <a:gd name="T4" fmla="*/ 1 w 66"/>
                <a:gd name="T5" fmla="*/ 3 h 152"/>
                <a:gd name="T6" fmla="*/ 1 w 66"/>
                <a:gd name="T7" fmla="*/ 3 h 152"/>
                <a:gd name="T8" fmla="*/ 1 w 66"/>
                <a:gd name="T9" fmla="*/ 2 h 152"/>
                <a:gd name="T10" fmla="*/ 1 w 66"/>
                <a:gd name="T11" fmla="*/ 2 h 152"/>
                <a:gd name="T12" fmla="*/ 1 w 66"/>
                <a:gd name="T13" fmla="*/ 2 h 152"/>
                <a:gd name="T14" fmla="*/ 1 w 66"/>
                <a:gd name="T15" fmla="*/ 2 h 152"/>
                <a:gd name="T16" fmla="*/ 0 w 66"/>
                <a:gd name="T17" fmla="*/ 2 h 152"/>
                <a:gd name="T18" fmla="*/ 1 w 66"/>
                <a:gd name="T19" fmla="*/ 0 h 152"/>
                <a:gd name="T20" fmla="*/ 2 w 66"/>
                <a:gd name="T21" fmla="*/ 1 h 152"/>
                <a:gd name="T22" fmla="*/ 1 w 66"/>
                <a:gd name="T23" fmla="*/ 2 h 152"/>
                <a:gd name="T24" fmla="*/ 1 w 66"/>
                <a:gd name="T25" fmla="*/ 2 h 152"/>
                <a:gd name="T26" fmla="*/ 1 w 66"/>
                <a:gd name="T27" fmla="*/ 3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" h="152">
                  <a:moveTo>
                    <a:pt x="58" y="152"/>
                  </a:moveTo>
                  <a:lnTo>
                    <a:pt x="53" y="149"/>
                  </a:lnTo>
                  <a:lnTo>
                    <a:pt x="44" y="144"/>
                  </a:lnTo>
                  <a:lnTo>
                    <a:pt x="36" y="137"/>
                  </a:lnTo>
                  <a:lnTo>
                    <a:pt x="28" y="128"/>
                  </a:lnTo>
                  <a:lnTo>
                    <a:pt x="20" y="119"/>
                  </a:lnTo>
                  <a:lnTo>
                    <a:pt x="12" y="108"/>
                  </a:lnTo>
                  <a:lnTo>
                    <a:pt x="5" y="99"/>
                  </a:lnTo>
                  <a:lnTo>
                    <a:pt x="0" y="89"/>
                  </a:lnTo>
                  <a:lnTo>
                    <a:pt x="63" y="0"/>
                  </a:lnTo>
                  <a:lnTo>
                    <a:pt x="66" y="36"/>
                  </a:lnTo>
                  <a:lnTo>
                    <a:pt x="64" y="74"/>
                  </a:lnTo>
                  <a:lnTo>
                    <a:pt x="61" y="113"/>
                  </a:lnTo>
                  <a:lnTo>
                    <a:pt x="58" y="152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Freeform 114"/>
            <p:cNvSpPr>
              <a:spLocks/>
            </p:cNvSpPr>
            <p:nvPr/>
          </p:nvSpPr>
          <p:spPr bwMode="auto">
            <a:xfrm>
              <a:off x="4012" y="3539"/>
              <a:ext cx="9" cy="10"/>
            </a:xfrm>
            <a:custGeom>
              <a:avLst/>
              <a:gdLst>
                <a:gd name="T0" fmla="*/ 1 w 17"/>
                <a:gd name="T1" fmla="*/ 1 h 20"/>
                <a:gd name="T2" fmla="*/ 1 w 17"/>
                <a:gd name="T3" fmla="*/ 1 h 20"/>
                <a:gd name="T4" fmla="*/ 1 w 17"/>
                <a:gd name="T5" fmla="*/ 1 h 20"/>
                <a:gd name="T6" fmla="*/ 1 w 17"/>
                <a:gd name="T7" fmla="*/ 1 h 20"/>
                <a:gd name="T8" fmla="*/ 0 w 17"/>
                <a:gd name="T9" fmla="*/ 1 h 20"/>
                <a:gd name="T10" fmla="*/ 1 w 17"/>
                <a:gd name="T11" fmla="*/ 0 h 20"/>
                <a:gd name="T12" fmla="*/ 1 w 17"/>
                <a:gd name="T13" fmla="*/ 1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20">
                  <a:moveTo>
                    <a:pt x="17" y="17"/>
                  </a:moveTo>
                  <a:lnTo>
                    <a:pt x="11" y="20"/>
                  </a:lnTo>
                  <a:lnTo>
                    <a:pt x="7" y="18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9" y="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Freeform 115"/>
            <p:cNvSpPr>
              <a:spLocks/>
            </p:cNvSpPr>
            <p:nvPr/>
          </p:nvSpPr>
          <p:spPr bwMode="auto">
            <a:xfrm>
              <a:off x="3981" y="3541"/>
              <a:ext cx="16" cy="49"/>
            </a:xfrm>
            <a:custGeom>
              <a:avLst/>
              <a:gdLst>
                <a:gd name="T0" fmla="*/ 0 w 33"/>
                <a:gd name="T1" fmla="*/ 2 h 98"/>
                <a:gd name="T2" fmla="*/ 0 w 33"/>
                <a:gd name="T3" fmla="*/ 2 h 98"/>
                <a:gd name="T4" fmla="*/ 0 w 33"/>
                <a:gd name="T5" fmla="*/ 2 h 98"/>
                <a:gd name="T6" fmla="*/ 0 w 33"/>
                <a:gd name="T7" fmla="*/ 2 h 98"/>
                <a:gd name="T8" fmla="*/ 0 w 33"/>
                <a:gd name="T9" fmla="*/ 1 h 98"/>
                <a:gd name="T10" fmla="*/ 0 w 33"/>
                <a:gd name="T11" fmla="*/ 1 h 98"/>
                <a:gd name="T12" fmla="*/ 0 w 33"/>
                <a:gd name="T13" fmla="*/ 1 h 98"/>
                <a:gd name="T14" fmla="*/ 0 w 33"/>
                <a:gd name="T15" fmla="*/ 1 h 98"/>
                <a:gd name="T16" fmla="*/ 0 w 33"/>
                <a:gd name="T17" fmla="*/ 0 h 98"/>
                <a:gd name="T18" fmla="*/ 0 w 33"/>
                <a:gd name="T19" fmla="*/ 2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98">
                  <a:moveTo>
                    <a:pt x="33" y="98"/>
                  </a:moveTo>
                  <a:lnTo>
                    <a:pt x="15" y="88"/>
                  </a:lnTo>
                  <a:lnTo>
                    <a:pt x="5" y="78"/>
                  </a:lnTo>
                  <a:lnTo>
                    <a:pt x="0" y="65"/>
                  </a:lnTo>
                  <a:lnTo>
                    <a:pt x="2" y="51"/>
                  </a:lnTo>
                  <a:lnTo>
                    <a:pt x="6" y="38"/>
                  </a:lnTo>
                  <a:lnTo>
                    <a:pt x="14" y="24"/>
                  </a:lnTo>
                  <a:lnTo>
                    <a:pt x="23" y="11"/>
                  </a:lnTo>
                  <a:lnTo>
                    <a:pt x="33" y="0"/>
                  </a:lnTo>
                  <a:lnTo>
                    <a:pt x="33" y="9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Freeform 116"/>
            <p:cNvSpPr>
              <a:spLocks/>
            </p:cNvSpPr>
            <p:nvPr/>
          </p:nvSpPr>
          <p:spPr bwMode="auto">
            <a:xfrm>
              <a:off x="4011" y="3555"/>
              <a:ext cx="17" cy="31"/>
            </a:xfrm>
            <a:custGeom>
              <a:avLst/>
              <a:gdLst>
                <a:gd name="T0" fmla="*/ 0 w 36"/>
                <a:gd name="T1" fmla="*/ 1 h 61"/>
                <a:gd name="T2" fmla="*/ 0 w 36"/>
                <a:gd name="T3" fmla="*/ 1 h 61"/>
                <a:gd name="T4" fmla="*/ 0 w 36"/>
                <a:gd name="T5" fmla="*/ 0 h 61"/>
                <a:gd name="T6" fmla="*/ 0 w 36"/>
                <a:gd name="T7" fmla="*/ 1 h 61"/>
                <a:gd name="T8" fmla="*/ 0 w 36"/>
                <a:gd name="T9" fmla="*/ 1 h 61"/>
                <a:gd name="T10" fmla="*/ 0 w 36"/>
                <a:gd name="T11" fmla="*/ 1 h 61"/>
                <a:gd name="T12" fmla="*/ 0 w 36"/>
                <a:gd name="T13" fmla="*/ 1 h 61"/>
                <a:gd name="T14" fmla="*/ 0 w 36"/>
                <a:gd name="T15" fmla="*/ 1 h 61"/>
                <a:gd name="T16" fmla="*/ 0 w 36"/>
                <a:gd name="T17" fmla="*/ 1 h 61"/>
                <a:gd name="T18" fmla="*/ 0 w 36"/>
                <a:gd name="T19" fmla="*/ 1 h 61"/>
                <a:gd name="T20" fmla="*/ 0 w 36"/>
                <a:gd name="T21" fmla="*/ 1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61">
                  <a:moveTo>
                    <a:pt x="36" y="15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8" y="6"/>
                  </a:lnTo>
                  <a:lnTo>
                    <a:pt x="15" y="7"/>
                  </a:lnTo>
                  <a:lnTo>
                    <a:pt x="21" y="6"/>
                  </a:lnTo>
                  <a:lnTo>
                    <a:pt x="26" y="4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5" y="6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Freeform 117"/>
            <p:cNvSpPr>
              <a:spLocks/>
            </p:cNvSpPr>
            <p:nvPr/>
          </p:nvSpPr>
          <p:spPr bwMode="auto">
            <a:xfrm>
              <a:off x="4016" y="3569"/>
              <a:ext cx="48" cy="22"/>
            </a:xfrm>
            <a:custGeom>
              <a:avLst/>
              <a:gdLst>
                <a:gd name="T0" fmla="*/ 2 w 96"/>
                <a:gd name="T1" fmla="*/ 1 h 44"/>
                <a:gd name="T2" fmla="*/ 0 w 96"/>
                <a:gd name="T3" fmla="*/ 1 h 44"/>
                <a:gd name="T4" fmla="*/ 1 w 96"/>
                <a:gd name="T5" fmla="*/ 0 h 44"/>
                <a:gd name="T6" fmla="*/ 1 w 96"/>
                <a:gd name="T7" fmla="*/ 1 h 44"/>
                <a:gd name="T8" fmla="*/ 1 w 96"/>
                <a:gd name="T9" fmla="*/ 1 h 44"/>
                <a:gd name="T10" fmla="*/ 1 w 96"/>
                <a:gd name="T11" fmla="*/ 1 h 44"/>
                <a:gd name="T12" fmla="*/ 2 w 96"/>
                <a:gd name="T13" fmla="*/ 1 h 44"/>
                <a:gd name="T14" fmla="*/ 2 w 96"/>
                <a:gd name="T15" fmla="*/ 1 h 44"/>
                <a:gd name="T16" fmla="*/ 2 w 96"/>
                <a:gd name="T17" fmla="*/ 1 h 44"/>
                <a:gd name="T18" fmla="*/ 2 w 96"/>
                <a:gd name="T19" fmla="*/ 1 h 44"/>
                <a:gd name="T20" fmla="*/ 2 w 96"/>
                <a:gd name="T21" fmla="*/ 1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6" h="44">
                  <a:moveTo>
                    <a:pt x="96" y="44"/>
                  </a:moveTo>
                  <a:lnTo>
                    <a:pt x="0" y="43"/>
                  </a:lnTo>
                  <a:lnTo>
                    <a:pt x="40" y="0"/>
                  </a:lnTo>
                  <a:lnTo>
                    <a:pt x="47" y="3"/>
                  </a:lnTo>
                  <a:lnTo>
                    <a:pt x="53" y="9"/>
                  </a:lnTo>
                  <a:lnTo>
                    <a:pt x="60" y="15"/>
                  </a:lnTo>
                  <a:lnTo>
                    <a:pt x="66" y="22"/>
                  </a:lnTo>
                  <a:lnTo>
                    <a:pt x="74" y="29"/>
                  </a:lnTo>
                  <a:lnTo>
                    <a:pt x="81" y="34"/>
                  </a:lnTo>
                  <a:lnTo>
                    <a:pt x="88" y="40"/>
                  </a:lnTo>
                  <a:lnTo>
                    <a:pt x="96" y="44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Freeform 118"/>
            <p:cNvSpPr>
              <a:spLocks/>
            </p:cNvSpPr>
            <p:nvPr/>
          </p:nvSpPr>
          <p:spPr bwMode="auto">
            <a:xfrm>
              <a:off x="4744" y="3605"/>
              <a:ext cx="24" cy="41"/>
            </a:xfrm>
            <a:custGeom>
              <a:avLst/>
              <a:gdLst>
                <a:gd name="T0" fmla="*/ 0 w 49"/>
                <a:gd name="T1" fmla="*/ 1 h 83"/>
                <a:gd name="T2" fmla="*/ 0 w 49"/>
                <a:gd name="T3" fmla="*/ 1 h 83"/>
                <a:gd name="T4" fmla="*/ 0 w 49"/>
                <a:gd name="T5" fmla="*/ 1 h 83"/>
                <a:gd name="T6" fmla="*/ 0 w 49"/>
                <a:gd name="T7" fmla="*/ 0 h 83"/>
                <a:gd name="T8" fmla="*/ 0 w 49"/>
                <a:gd name="T9" fmla="*/ 0 h 83"/>
                <a:gd name="T10" fmla="*/ 0 w 49"/>
                <a:gd name="T11" fmla="*/ 0 h 83"/>
                <a:gd name="T12" fmla="*/ 0 w 49"/>
                <a:gd name="T13" fmla="*/ 0 h 83"/>
                <a:gd name="T14" fmla="*/ 0 w 49"/>
                <a:gd name="T15" fmla="*/ 0 h 83"/>
                <a:gd name="T16" fmla="*/ 0 w 49"/>
                <a:gd name="T17" fmla="*/ 0 h 83"/>
                <a:gd name="T18" fmla="*/ 0 w 49"/>
                <a:gd name="T19" fmla="*/ 0 h 83"/>
                <a:gd name="T20" fmla="*/ 0 w 49"/>
                <a:gd name="T21" fmla="*/ 0 h 83"/>
                <a:gd name="T22" fmla="*/ 0 w 49"/>
                <a:gd name="T23" fmla="*/ 0 h 83"/>
                <a:gd name="T24" fmla="*/ 0 w 49"/>
                <a:gd name="T25" fmla="*/ 0 h 83"/>
                <a:gd name="T26" fmla="*/ 0 w 49"/>
                <a:gd name="T27" fmla="*/ 0 h 83"/>
                <a:gd name="T28" fmla="*/ 0 w 49"/>
                <a:gd name="T29" fmla="*/ 0 h 83"/>
                <a:gd name="T30" fmla="*/ 0 w 49"/>
                <a:gd name="T31" fmla="*/ 1 h 83"/>
                <a:gd name="T32" fmla="*/ 0 w 49"/>
                <a:gd name="T33" fmla="*/ 1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9" h="83">
                  <a:moveTo>
                    <a:pt x="49" y="83"/>
                  </a:moveTo>
                  <a:lnTo>
                    <a:pt x="39" y="75"/>
                  </a:lnTo>
                  <a:lnTo>
                    <a:pt x="30" y="66"/>
                  </a:lnTo>
                  <a:lnTo>
                    <a:pt x="21" y="56"/>
                  </a:lnTo>
                  <a:lnTo>
                    <a:pt x="13" y="44"/>
                  </a:lnTo>
                  <a:lnTo>
                    <a:pt x="7" y="34"/>
                  </a:lnTo>
                  <a:lnTo>
                    <a:pt x="2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7" y="10"/>
                  </a:lnTo>
                  <a:lnTo>
                    <a:pt x="14" y="20"/>
                  </a:lnTo>
                  <a:lnTo>
                    <a:pt x="21" y="30"/>
                  </a:lnTo>
                  <a:lnTo>
                    <a:pt x="28" y="41"/>
                  </a:lnTo>
                  <a:lnTo>
                    <a:pt x="34" y="52"/>
                  </a:lnTo>
                  <a:lnTo>
                    <a:pt x="39" y="63"/>
                  </a:lnTo>
                  <a:lnTo>
                    <a:pt x="44" y="73"/>
                  </a:lnTo>
                  <a:lnTo>
                    <a:pt x="49" y="8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Freeform 119"/>
            <p:cNvSpPr>
              <a:spLocks/>
            </p:cNvSpPr>
            <p:nvPr/>
          </p:nvSpPr>
          <p:spPr bwMode="auto">
            <a:xfrm>
              <a:off x="4784" y="3669"/>
              <a:ext cx="43" cy="17"/>
            </a:xfrm>
            <a:custGeom>
              <a:avLst/>
              <a:gdLst>
                <a:gd name="T0" fmla="*/ 2 w 85"/>
                <a:gd name="T1" fmla="*/ 0 h 36"/>
                <a:gd name="T2" fmla="*/ 2 w 85"/>
                <a:gd name="T3" fmla="*/ 0 h 36"/>
                <a:gd name="T4" fmla="*/ 1 w 85"/>
                <a:gd name="T5" fmla="*/ 0 h 36"/>
                <a:gd name="T6" fmla="*/ 1 w 85"/>
                <a:gd name="T7" fmla="*/ 0 h 36"/>
                <a:gd name="T8" fmla="*/ 1 w 85"/>
                <a:gd name="T9" fmla="*/ 0 h 36"/>
                <a:gd name="T10" fmla="*/ 1 w 85"/>
                <a:gd name="T11" fmla="*/ 0 h 36"/>
                <a:gd name="T12" fmla="*/ 1 w 85"/>
                <a:gd name="T13" fmla="*/ 0 h 36"/>
                <a:gd name="T14" fmla="*/ 1 w 85"/>
                <a:gd name="T15" fmla="*/ 0 h 36"/>
                <a:gd name="T16" fmla="*/ 0 w 85"/>
                <a:gd name="T17" fmla="*/ 0 h 36"/>
                <a:gd name="T18" fmla="*/ 1 w 85"/>
                <a:gd name="T19" fmla="*/ 0 h 36"/>
                <a:gd name="T20" fmla="*/ 1 w 85"/>
                <a:gd name="T21" fmla="*/ 0 h 36"/>
                <a:gd name="T22" fmla="*/ 1 w 85"/>
                <a:gd name="T23" fmla="*/ 0 h 36"/>
                <a:gd name="T24" fmla="*/ 1 w 85"/>
                <a:gd name="T25" fmla="*/ 0 h 36"/>
                <a:gd name="T26" fmla="*/ 1 w 85"/>
                <a:gd name="T27" fmla="*/ 0 h 36"/>
                <a:gd name="T28" fmla="*/ 2 w 85"/>
                <a:gd name="T29" fmla="*/ 0 h 36"/>
                <a:gd name="T30" fmla="*/ 2 w 85"/>
                <a:gd name="T31" fmla="*/ 0 h 36"/>
                <a:gd name="T32" fmla="*/ 2 w 85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5" h="36">
                  <a:moveTo>
                    <a:pt x="85" y="29"/>
                  </a:moveTo>
                  <a:lnTo>
                    <a:pt x="74" y="34"/>
                  </a:lnTo>
                  <a:lnTo>
                    <a:pt x="62" y="36"/>
                  </a:lnTo>
                  <a:lnTo>
                    <a:pt x="49" y="35"/>
                  </a:lnTo>
                  <a:lnTo>
                    <a:pt x="37" y="31"/>
                  </a:lnTo>
                  <a:lnTo>
                    <a:pt x="24" y="26"/>
                  </a:lnTo>
                  <a:lnTo>
                    <a:pt x="14" y="19"/>
                  </a:lnTo>
                  <a:lnTo>
                    <a:pt x="6" y="11"/>
                  </a:lnTo>
                  <a:lnTo>
                    <a:pt x="0" y="0"/>
                  </a:lnTo>
                  <a:lnTo>
                    <a:pt x="14" y="8"/>
                  </a:lnTo>
                  <a:lnTo>
                    <a:pt x="28" y="14"/>
                  </a:lnTo>
                  <a:lnTo>
                    <a:pt x="41" y="19"/>
                  </a:lnTo>
                  <a:lnTo>
                    <a:pt x="53" y="22"/>
                  </a:lnTo>
                  <a:lnTo>
                    <a:pt x="63" y="24"/>
                  </a:lnTo>
                  <a:lnTo>
                    <a:pt x="73" y="27"/>
                  </a:lnTo>
                  <a:lnTo>
                    <a:pt x="81" y="28"/>
                  </a:lnTo>
                  <a:lnTo>
                    <a:pt x="85" y="29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Freeform 120"/>
            <p:cNvSpPr>
              <a:spLocks/>
            </p:cNvSpPr>
            <p:nvPr/>
          </p:nvSpPr>
          <p:spPr bwMode="auto">
            <a:xfrm>
              <a:off x="4323" y="3169"/>
              <a:ext cx="9" cy="126"/>
            </a:xfrm>
            <a:custGeom>
              <a:avLst/>
              <a:gdLst>
                <a:gd name="T0" fmla="*/ 0 w 20"/>
                <a:gd name="T1" fmla="*/ 0 h 253"/>
                <a:gd name="T2" fmla="*/ 0 w 20"/>
                <a:gd name="T3" fmla="*/ 0 h 253"/>
                <a:gd name="T4" fmla="*/ 0 w 20"/>
                <a:gd name="T5" fmla="*/ 0 h 253"/>
                <a:gd name="T6" fmla="*/ 0 w 20"/>
                <a:gd name="T7" fmla="*/ 1 h 253"/>
                <a:gd name="T8" fmla="*/ 0 w 20"/>
                <a:gd name="T9" fmla="*/ 2 h 253"/>
                <a:gd name="T10" fmla="*/ 0 w 20"/>
                <a:gd name="T11" fmla="*/ 2 h 253"/>
                <a:gd name="T12" fmla="*/ 0 w 20"/>
                <a:gd name="T13" fmla="*/ 3 h 253"/>
                <a:gd name="T14" fmla="*/ 0 w 20"/>
                <a:gd name="T15" fmla="*/ 3 h 253"/>
                <a:gd name="T16" fmla="*/ 0 w 20"/>
                <a:gd name="T17" fmla="*/ 3 h 253"/>
                <a:gd name="T18" fmla="*/ 0 w 20"/>
                <a:gd name="T19" fmla="*/ 3 h 253"/>
                <a:gd name="T20" fmla="*/ 0 w 20"/>
                <a:gd name="T21" fmla="*/ 3 h 253"/>
                <a:gd name="T22" fmla="*/ 0 w 20"/>
                <a:gd name="T23" fmla="*/ 2 h 253"/>
                <a:gd name="T24" fmla="*/ 0 w 20"/>
                <a:gd name="T25" fmla="*/ 2 h 253"/>
                <a:gd name="T26" fmla="*/ 0 w 20"/>
                <a:gd name="T27" fmla="*/ 1 h 253"/>
                <a:gd name="T28" fmla="*/ 0 w 20"/>
                <a:gd name="T29" fmla="*/ 0 h 253"/>
                <a:gd name="T30" fmla="*/ 0 w 20"/>
                <a:gd name="T31" fmla="*/ 0 h 253"/>
                <a:gd name="T32" fmla="*/ 0 w 20"/>
                <a:gd name="T33" fmla="*/ 0 h 2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53">
                  <a:moveTo>
                    <a:pt x="13" y="0"/>
                  </a:moveTo>
                  <a:lnTo>
                    <a:pt x="18" y="15"/>
                  </a:lnTo>
                  <a:lnTo>
                    <a:pt x="18" y="46"/>
                  </a:lnTo>
                  <a:lnTo>
                    <a:pt x="17" y="88"/>
                  </a:lnTo>
                  <a:lnTo>
                    <a:pt x="15" y="132"/>
                  </a:lnTo>
                  <a:lnTo>
                    <a:pt x="17" y="174"/>
                  </a:lnTo>
                  <a:lnTo>
                    <a:pt x="19" y="212"/>
                  </a:lnTo>
                  <a:lnTo>
                    <a:pt x="20" y="241"/>
                  </a:lnTo>
                  <a:lnTo>
                    <a:pt x="15" y="253"/>
                  </a:lnTo>
                  <a:lnTo>
                    <a:pt x="8" y="241"/>
                  </a:lnTo>
                  <a:lnTo>
                    <a:pt x="4" y="212"/>
                  </a:lnTo>
                  <a:lnTo>
                    <a:pt x="2" y="173"/>
                  </a:lnTo>
                  <a:lnTo>
                    <a:pt x="0" y="132"/>
                  </a:lnTo>
                  <a:lnTo>
                    <a:pt x="0" y="88"/>
                  </a:lnTo>
                  <a:lnTo>
                    <a:pt x="3" y="45"/>
                  </a:lnTo>
                  <a:lnTo>
                    <a:pt x="6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1" name="Freeform 121"/>
            <p:cNvSpPr>
              <a:spLocks/>
            </p:cNvSpPr>
            <p:nvPr/>
          </p:nvSpPr>
          <p:spPr bwMode="auto">
            <a:xfrm>
              <a:off x="4751" y="3270"/>
              <a:ext cx="9" cy="24"/>
            </a:xfrm>
            <a:custGeom>
              <a:avLst/>
              <a:gdLst>
                <a:gd name="T0" fmla="*/ 0 w 20"/>
                <a:gd name="T1" fmla="*/ 1 h 47"/>
                <a:gd name="T2" fmla="*/ 0 w 20"/>
                <a:gd name="T3" fmla="*/ 1 h 47"/>
                <a:gd name="T4" fmla="*/ 0 w 20"/>
                <a:gd name="T5" fmla="*/ 1 h 47"/>
                <a:gd name="T6" fmla="*/ 0 w 20"/>
                <a:gd name="T7" fmla="*/ 1 h 47"/>
                <a:gd name="T8" fmla="*/ 0 w 20"/>
                <a:gd name="T9" fmla="*/ 1 h 47"/>
                <a:gd name="T10" fmla="*/ 0 w 20"/>
                <a:gd name="T11" fmla="*/ 1 h 47"/>
                <a:gd name="T12" fmla="*/ 0 w 20"/>
                <a:gd name="T13" fmla="*/ 0 h 47"/>
                <a:gd name="T14" fmla="*/ 0 w 20"/>
                <a:gd name="T15" fmla="*/ 0 h 47"/>
                <a:gd name="T16" fmla="*/ 0 w 20"/>
                <a:gd name="T17" fmla="*/ 1 h 47"/>
                <a:gd name="T18" fmla="*/ 0 w 20"/>
                <a:gd name="T19" fmla="*/ 1 h 47"/>
                <a:gd name="T20" fmla="*/ 0 w 20"/>
                <a:gd name="T21" fmla="*/ 1 h 47"/>
                <a:gd name="T22" fmla="*/ 0 w 20"/>
                <a:gd name="T23" fmla="*/ 1 h 47"/>
                <a:gd name="T24" fmla="*/ 0 w 20"/>
                <a:gd name="T25" fmla="*/ 1 h 47"/>
                <a:gd name="T26" fmla="*/ 0 w 20"/>
                <a:gd name="T27" fmla="*/ 1 h 47"/>
                <a:gd name="T28" fmla="*/ 0 w 20"/>
                <a:gd name="T29" fmla="*/ 1 h 47"/>
                <a:gd name="T30" fmla="*/ 0 w 20"/>
                <a:gd name="T31" fmla="*/ 1 h 47"/>
                <a:gd name="T32" fmla="*/ 0 w 20"/>
                <a:gd name="T33" fmla="*/ 1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47">
                  <a:moveTo>
                    <a:pt x="20" y="44"/>
                  </a:moveTo>
                  <a:lnTo>
                    <a:pt x="18" y="39"/>
                  </a:lnTo>
                  <a:lnTo>
                    <a:pt x="17" y="30"/>
                  </a:lnTo>
                  <a:lnTo>
                    <a:pt x="17" y="20"/>
                  </a:lnTo>
                  <a:lnTo>
                    <a:pt x="17" y="10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6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1" y="33"/>
                  </a:lnTo>
                  <a:lnTo>
                    <a:pt x="5" y="41"/>
                  </a:lnTo>
                  <a:lnTo>
                    <a:pt x="9" y="46"/>
                  </a:lnTo>
                  <a:lnTo>
                    <a:pt x="14" y="47"/>
                  </a:lnTo>
                  <a:lnTo>
                    <a:pt x="18" y="46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2" name="Freeform 122"/>
            <p:cNvSpPr>
              <a:spLocks/>
            </p:cNvSpPr>
            <p:nvPr/>
          </p:nvSpPr>
          <p:spPr bwMode="auto">
            <a:xfrm>
              <a:off x="4809" y="3354"/>
              <a:ext cx="5" cy="164"/>
            </a:xfrm>
            <a:custGeom>
              <a:avLst/>
              <a:gdLst>
                <a:gd name="T0" fmla="*/ 0 w 11"/>
                <a:gd name="T1" fmla="*/ 0 h 328"/>
                <a:gd name="T2" fmla="*/ 0 w 11"/>
                <a:gd name="T3" fmla="*/ 1 h 328"/>
                <a:gd name="T4" fmla="*/ 0 w 11"/>
                <a:gd name="T5" fmla="*/ 3 h 328"/>
                <a:gd name="T6" fmla="*/ 0 w 11"/>
                <a:gd name="T7" fmla="*/ 5 h 328"/>
                <a:gd name="T8" fmla="*/ 0 w 11"/>
                <a:gd name="T9" fmla="*/ 6 h 328"/>
                <a:gd name="T10" fmla="*/ 0 w 11"/>
                <a:gd name="T11" fmla="*/ 6 h 328"/>
                <a:gd name="T12" fmla="*/ 0 w 11"/>
                <a:gd name="T13" fmla="*/ 5 h 328"/>
                <a:gd name="T14" fmla="*/ 0 w 11"/>
                <a:gd name="T15" fmla="*/ 4 h 328"/>
                <a:gd name="T16" fmla="*/ 0 w 11"/>
                <a:gd name="T17" fmla="*/ 3 h 328"/>
                <a:gd name="T18" fmla="*/ 0 w 11"/>
                <a:gd name="T19" fmla="*/ 3 h 328"/>
                <a:gd name="T20" fmla="*/ 0 w 11"/>
                <a:gd name="T21" fmla="*/ 2 h 328"/>
                <a:gd name="T22" fmla="*/ 0 w 11"/>
                <a:gd name="T23" fmla="*/ 1 h 328"/>
                <a:gd name="T24" fmla="*/ 0 w 11"/>
                <a:gd name="T25" fmla="*/ 0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" h="328">
                  <a:moveTo>
                    <a:pt x="3" y="0"/>
                  </a:moveTo>
                  <a:lnTo>
                    <a:pt x="6" y="48"/>
                  </a:lnTo>
                  <a:lnTo>
                    <a:pt x="9" y="157"/>
                  </a:lnTo>
                  <a:lnTo>
                    <a:pt x="11" y="268"/>
                  </a:lnTo>
                  <a:lnTo>
                    <a:pt x="11" y="328"/>
                  </a:lnTo>
                  <a:lnTo>
                    <a:pt x="7" y="321"/>
                  </a:lnTo>
                  <a:lnTo>
                    <a:pt x="3" y="283"/>
                  </a:lnTo>
                  <a:lnTo>
                    <a:pt x="0" y="233"/>
                  </a:lnTo>
                  <a:lnTo>
                    <a:pt x="2" y="186"/>
                  </a:lnTo>
                  <a:lnTo>
                    <a:pt x="2" y="136"/>
                  </a:lnTo>
                  <a:lnTo>
                    <a:pt x="2" y="75"/>
                  </a:lnTo>
                  <a:lnTo>
                    <a:pt x="2" y="2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Freeform 123"/>
            <p:cNvSpPr>
              <a:spLocks/>
            </p:cNvSpPr>
            <p:nvPr/>
          </p:nvSpPr>
          <p:spPr bwMode="auto">
            <a:xfrm>
              <a:off x="4816" y="3574"/>
              <a:ext cx="8" cy="100"/>
            </a:xfrm>
            <a:custGeom>
              <a:avLst/>
              <a:gdLst>
                <a:gd name="T0" fmla="*/ 1 w 16"/>
                <a:gd name="T1" fmla="*/ 4 h 200"/>
                <a:gd name="T2" fmla="*/ 0 w 16"/>
                <a:gd name="T3" fmla="*/ 0 h 200"/>
                <a:gd name="T4" fmla="*/ 1 w 16"/>
                <a:gd name="T5" fmla="*/ 4 h 200"/>
                <a:gd name="T6" fmla="*/ 1 w 16"/>
                <a:gd name="T7" fmla="*/ 4 h 2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00">
                  <a:moveTo>
                    <a:pt x="8" y="195"/>
                  </a:moveTo>
                  <a:lnTo>
                    <a:pt x="0" y="0"/>
                  </a:lnTo>
                  <a:lnTo>
                    <a:pt x="16" y="200"/>
                  </a:lnTo>
                  <a:lnTo>
                    <a:pt x="8" y="19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4" name="Freeform 124"/>
            <p:cNvSpPr>
              <a:spLocks/>
            </p:cNvSpPr>
            <p:nvPr/>
          </p:nvSpPr>
          <p:spPr bwMode="auto">
            <a:xfrm>
              <a:off x="4578" y="3587"/>
              <a:ext cx="154" cy="23"/>
            </a:xfrm>
            <a:custGeom>
              <a:avLst/>
              <a:gdLst>
                <a:gd name="T0" fmla="*/ 0 w 307"/>
                <a:gd name="T1" fmla="*/ 0 h 47"/>
                <a:gd name="T2" fmla="*/ 1 w 307"/>
                <a:gd name="T3" fmla="*/ 0 h 47"/>
                <a:gd name="T4" fmla="*/ 1 w 307"/>
                <a:gd name="T5" fmla="*/ 0 h 47"/>
                <a:gd name="T6" fmla="*/ 1 w 307"/>
                <a:gd name="T7" fmla="*/ 0 h 47"/>
                <a:gd name="T8" fmla="*/ 2 w 307"/>
                <a:gd name="T9" fmla="*/ 0 h 47"/>
                <a:gd name="T10" fmla="*/ 2 w 307"/>
                <a:gd name="T11" fmla="*/ 0 h 47"/>
                <a:gd name="T12" fmla="*/ 2 w 307"/>
                <a:gd name="T13" fmla="*/ 0 h 47"/>
                <a:gd name="T14" fmla="*/ 3 w 307"/>
                <a:gd name="T15" fmla="*/ 0 h 47"/>
                <a:gd name="T16" fmla="*/ 3 w 307"/>
                <a:gd name="T17" fmla="*/ 0 h 47"/>
                <a:gd name="T18" fmla="*/ 3 w 307"/>
                <a:gd name="T19" fmla="*/ 0 h 47"/>
                <a:gd name="T20" fmla="*/ 3 w 307"/>
                <a:gd name="T21" fmla="*/ 0 h 47"/>
                <a:gd name="T22" fmla="*/ 4 w 307"/>
                <a:gd name="T23" fmla="*/ 0 h 47"/>
                <a:gd name="T24" fmla="*/ 4 w 307"/>
                <a:gd name="T25" fmla="*/ 0 h 47"/>
                <a:gd name="T26" fmla="*/ 4 w 307"/>
                <a:gd name="T27" fmla="*/ 0 h 47"/>
                <a:gd name="T28" fmla="*/ 4 w 307"/>
                <a:gd name="T29" fmla="*/ 0 h 47"/>
                <a:gd name="T30" fmla="*/ 4 w 307"/>
                <a:gd name="T31" fmla="*/ 0 h 47"/>
                <a:gd name="T32" fmla="*/ 5 w 307"/>
                <a:gd name="T33" fmla="*/ 0 h 47"/>
                <a:gd name="T34" fmla="*/ 5 w 307"/>
                <a:gd name="T35" fmla="*/ 0 h 47"/>
                <a:gd name="T36" fmla="*/ 5 w 307"/>
                <a:gd name="T37" fmla="*/ 0 h 47"/>
                <a:gd name="T38" fmla="*/ 5 w 307"/>
                <a:gd name="T39" fmla="*/ 0 h 47"/>
                <a:gd name="T40" fmla="*/ 0 w 307"/>
                <a:gd name="T41" fmla="*/ 0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07" h="47">
                  <a:moveTo>
                    <a:pt x="0" y="47"/>
                  </a:moveTo>
                  <a:lnTo>
                    <a:pt x="4" y="33"/>
                  </a:lnTo>
                  <a:lnTo>
                    <a:pt x="30" y="32"/>
                  </a:lnTo>
                  <a:lnTo>
                    <a:pt x="54" y="32"/>
                  </a:lnTo>
                  <a:lnTo>
                    <a:pt x="76" y="31"/>
                  </a:lnTo>
                  <a:lnTo>
                    <a:pt x="96" y="30"/>
                  </a:lnTo>
                  <a:lnTo>
                    <a:pt x="116" y="28"/>
                  </a:lnTo>
                  <a:lnTo>
                    <a:pt x="134" y="27"/>
                  </a:lnTo>
                  <a:lnTo>
                    <a:pt x="152" y="26"/>
                  </a:lnTo>
                  <a:lnTo>
                    <a:pt x="169" y="25"/>
                  </a:lnTo>
                  <a:lnTo>
                    <a:pt x="184" y="23"/>
                  </a:lnTo>
                  <a:lnTo>
                    <a:pt x="199" y="20"/>
                  </a:lnTo>
                  <a:lnTo>
                    <a:pt x="213" y="18"/>
                  </a:lnTo>
                  <a:lnTo>
                    <a:pt x="227" y="15"/>
                  </a:lnTo>
                  <a:lnTo>
                    <a:pt x="240" y="12"/>
                  </a:lnTo>
                  <a:lnTo>
                    <a:pt x="253" y="8"/>
                  </a:lnTo>
                  <a:lnTo>
                    <a:pt x="266" y="4"/>
                  </a:lnTo>
                  <a:lnTo>
                    <a:pt x="278" y="0"/>
                  </a:lnTo>
                  <a:lnTo>
                    <a:pt x="307" y="27"/>
                  </a:lnTo>
                  <a:lnTo>
                    <a:pt x="293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5" name="Freeform 125"/>
            <p:cNvSpPr>
              <a:spLocks/>
            </p:cNvSpPr>
            <p:nvPr/>
          </p:nvSpPr>
          <p:spPr bwMode="auto">
            <a:xfrm>
              <a:off x="4510" y="3604"/>
              <a:ext cx="71" cy="6"/>
            </a:xfrm>
            <a:custGeom>
              <a:avLst/>
              <a:gdLst>
                <a:gd name="T0" fmla="*/ 3 w 140"/>
                <a:gd name="T1" fmla="*/ 0 h 14"/>
                <a:gd name="T2" fmla="*/ 3 w 140"/>
                <a:gd name="T3" fmla="*/ 0 h 14"/>
                <a:gd name="T4" fmla="*/ 0 w 140"/>
                <a:gd name="T5" fmla="*/ 0 h 14"/>
                <a:gd name="T6" fmla="*/ 1 w 140"/>
                <a:gd name="T7" fmla="*/ 0 h 14"/>
                <a:gd name="T8" fmla="*/ 3 w 140"/>
                <a:gd name="T9" fmla="*/ 0 h 14"/>
                <a:gd name="T10" fmla="*/ 3 w 140"/>
                <a:gd name="T11" fmla="*/ 0 h 14"/>
                <a:gd name="T12" fmla="*/ 3 w 140"/>
                <a:gd name="T13" fmla="*/ 0 h 14"/>
                <a:gd name="T14" fmla="*/ 3 w 140"/>
                <a:gd name="T15" fmla="*/ 0 h 14"/>
                <a:gd name="T16" fmla="*/ 3 w 140"/>
                <a:gd name="T17" fmla="*/ 0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">
                  <a:moveTo>
                    <a:pt x="140" y="0"/>
                  </a:moveTo>
                  <a:lnTo>
                    <a:pt x="136" y="14"/>
                  </a:lnTo>
                  <a:lnTo>
                    <a:pt x="0" y="13"/>
                  </a:lnTo>
                  <a:lnTo>
                    <a:pt x="4" y="0"/>
                  </a:lnTo>
                  <a:lnTo>
                    <a:pt x="128" y="0"/>
                  </a:lnTo>
                  <a:lnTo>
                    <a:pt x="130" y="0"/>
                  </a:lnTo>
                  <a:lnTo>
                    <a:pt x="133" y="0"/>
                  </a:lnTo>
                  <a:lnTo>
                    <a:pt x="137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6" name="Freeform 126"/>
            <p:cNvSpPr>
              <a:spLocks/>
            </p:cNvSpPr>
            <p:nvPr/>
          </p:nvSpPr>
          <p:spPr bwMode="auto">
            <a:xfrm>
              <a:off x="4444" y="3604"/>
              <a:ext cx="69" cy="6"/>
            </a:xfrm>
            <a:custGeom>
              <a:avLst/>
              <a:gdLst>
                <a:gd name="T0" fmla="*/ 3 w 137"/>
                <a:gd name="T1" fmla="*/ 0 h 13"/>
                <a:gd name="T2" fmla="*/ 3 w 137"/>
                <a:gd name="T3" fmla="*/ 0 h 13"/>
                <a:gd name="T4" fmla="*/ 0 w 137"/>
                <a:gd name="T5" fmla="*/ 0 h 13"/>
                <a:gd name="T6" fmla="*/ 1 w 137"/>
                <a:gd name="T7" fmla="*/ 0 h 13"/>
                <a:gd name="T8" fmla="*/ 3 w 137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7" h="13">
                  <a:moveTo>
                    <a:pt x="137" y="0"/>
                  </a:moveTo>
                  <a:lnTo>
                    <a:pt x="133" y="13"/>
                  </a:lnTo>
                  <a:lnTo>
                    <a:pt x="0" y="13"/>
                  </a:lnTo>
                  <a:lnTo>
                    <a:pt x="5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7" name="Freeform 127"/>
            <p:cNvSpPr>
              <a:spLocks/>
            </p:cNvSpPr>
            <p:nvPr/>
          </p:nvSpPr>
          <p:spPr bwMode="auto">
            <a:xfrm>
              <a:off x="4377" y="3604"/>
              <a:ext cx="69" cy="6"/>
            </a:xfrm>
            <a:custGeom>
              <a:avLst/>
              <a:gdLst>
                <a:gd name="T0" fmla="*/ 2 w 139"/>
                <a:gd name="T1" fmla="*/ 0 h 13"/>
                <a:gd name="T2" fmla="*/ 2 w 139"/>
                <a:gd name="T3" fmla="*/ 0 h 13"/>
                <a:gd name="T4" fmla="*/ 0 w 139"/>
                <a:gd name="T5" fmla="*/ 0 h 13"/>
                <a:gd name="T6" fmla="*/ 0 w 139"/>
                <a:gd name="T7" fmla="*/ 0 h 13"/>
                <a:gd name="T8" fmla="*/ 2 w 139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" h="13">
                  <a:moveTo>
                    <a:pt x="139" y="0"/>
                  </a:moveTo>
                  <a:lnTo>
                    <a:pt x="134" y="13"/>
                  </a:lnTo>
                  <a:lnTo>
                    <a:pt x="0" y="13"/>
                  </a:lnTo>
                  <a:lnTo>
                    <a:pt x="3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8" name="Freeform 128"/>
            <p:cNvSpPr>
              <a:spLocks/>
            </p:cNvSpPr>
            <p:nvPr/>
          </p:nvSpPr>
          <p:spPr bwMode="auto">
            <a:xfrm>
              <a:off x="4309" y="3604"/>
              <a:ext cx="70" cy="6"/>
            </a:xfrm>
            <a:custGeom>
              <a:avLst/>
              <a:gdLst>
                <a:gd name="T0" fmla="*/ 3 w 139"/>
                <a:gd name="T1" fmla="*/ 0 h 13"/>
                <a:gd name="T2" fmla="*/ 3 w 139"/>
                <a:gd name="T3" fmla="*/ 0 h 13"/>
                <a:gd name="T4" fmla="*/ 0 w 139"/>
                <a:gd name="T5" fmla="*/ 0 h 13"/>
                <a:gd name="T6" fmla="*/ 1 w 139"/>
                <a:gd name="T7" fmla="*/ 0 h 13"/>
                <a:gd name="T8" fmla="*/ 3 w 139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" h="13">
                  <a:moveTo>
                    <a:pt x="139" y="0"/>
                  </a:moveTo>
                  <a:lnTo>
                    <a:pt x="136" y="13"/>
                  </a:lnTo>
                  <a:lnTo>
                    <a:pt x="0" y="13"/>
                  </a:lnTo>
                  <a:lnTo>
                    <a:pt x="4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A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9" name="Freeform 129"/>
            <p:cNvSpPr>
              <a:spLocks/>
            </p:cNvSpPr>
            <p:nvPr/>
          </p:nvSpPr>
          <p:spPr bwMode="auto">
            <a:xfrm>
              <a:off x="4242" y="3603"/>
              <a:ext cx="69" cy="7"/>
            </a:xfrm>
            <a:custGeom>
              <a:avLst/>
              <a:gdLst>
                <a:gd name="T0" fmla="*/ 3 w 138"/>
                <a:gd name="T1" fmla="*/ 1 h 14"/>
                <a:gd name="T2" fmla="*/ 3 w 138"/>
                <a:gd name="T3" fmla="*/ 1 h 14"/>
                <a:gd name="T4" fmla="*/ 0 w 138"/>
                <a:gd name="T5" fmla="*/ 1 h 14"/>
                <a:gd name="T6" fmla="*/ 1 w 138"/>
                <a:gd name="T7" fmla="*/ 0 h 14"/>
                <a:gd name="T8" fmla="*/ 3 w 138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14">
                  <a:moveTo>
                    <a:pt x="138" y="1"/>
                  </a:moveTo>
                  <a:lnTo>
                    <a:pt x="134" y="14"/>
                  </a:lnTo>
                  <a:lnTo>
                    <a:pt x="0" y="14"/>
                  </a:lnTo>
                  <a:lnTo>
                    <a:pt x="3" y="0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0" name="Freeform 130"/>
            <p:cNvSpPr>
              <a:spLocks/>
            </p:cNvSpPr>
            <p:nvPr/>
          </p:nvSpPr>
          <p:spPr bwMode="auto">
            <a:xfrm>
              <a:off x="4174" y="3603"/>
              <a:ext cx="69" cy="7"/>
            </a:xfrm>
            <a:custGeom>
              <a:avLst/>
              <a:gdLst>
                <a:gd name="T0" fmla="*/ 2 w 140"/>
                <a:gd name="T1" fmla="*/ 0 h 14"/>
                <a:gd name="T2" fmla="*/ 2 w 140"/>
                <a:gd name="T3" fmla="*/ 1 h 14"/>
                <a:gd name="T4" fmla="*/ 0 w 140"/>
                <a:gd name="T5" fmla="*/ 1 h 14"/>
                <a:gd name="T6" fmla="*/ 0 w 140"/>
                <a:gd name="T7" fmla="*/ 0 h 14"/>
                <a:gd name="T8" fmla="*/ 2 w 140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4">
                  <a:moveTo>
                    <a:pt x="140" y="0"/>
                  </a:moveTo>
                  <a:lnTo>
                    <a:pt x="137" y="14"/>
                  </a:lnTo>
                  <a:lnTo>
                    <a:pt x="0" y="14"/>
                  </a:lnTo>
                  <a:lnTo>
                    <a:pt x="5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CE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1" name="Freeform 131"/>
            <p:cNvSpPr>
              <a:spLocks/>
            </p:cNvSpPr>
            <p:nvPr/>
          </p:nvSpPr>
          <p:spPr bwMode="auto">
            <a:xfrm>
              <a:off x="4107" y="3602"/>
              <a:ext cx="69" cy="8"/>
            </a:xfrm>
            <a:custGeom>
              <a:avLst/>
              <a:gdLst>
                <a:gd name="T0" fmla="*/ 3 w 138"/>
                <a:gd name="T1" fmla="*/ 1 h 16"/>
                <a:gd name="T2" fmla="*/ 3 w 138"/>
                <a:gd name="T3" fmla="*/ 1 h 16"/>
                <a:gd name="T4" fmla="*/ 0 w 138"/>
                <a:gd name="T5" fmla="*/ 1 h 16"/>
                <a:gd name="T6" fmla="*/ 1 w 138"/>
                <a:gd name="T7" fmla="*/ 0 h 16"/>
                <a:gd name="T8" fmla="*/ 3 w 138"/>
                <a:gd name="T9" fmla="*/ 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16">
                  <a:moveTo>
                    <a:pt x="138" y="2"/>
                  </a:moveTo>
                  <a:lnTo>
                    <a:pt x="133" y="16"/>
                  </a:lnTo>
                  <a:lnTo>
                    <a:pt x="0" y="16"/>
                  </a:lnTo>
                  <a:lnTo>
                    <a:pt x="4" y="0"/>
                  </a:lnTo>
                  <a:lnTo>
                    <a:pt x="138" y="2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2" name="Freeform 132"/>
            <p:cNvSpPr>
              <a:spLocks/>
            </p:cNvSpPr>
            <p:nvPr/>
          </p:nvSpPr>
          <p:spPr bwMode="auto">
            <a:xfrm>
              <a:off x="4039" y="3602"/>
              <a:ext cx="70" cy="8"/>
            </a:xfrm>
            <a:custGeom>
              <a:avLst/>
              <a:gdLst>
                <a:gd name="T0" fmla="*/ 3 w 140"/>
                <a:gd name="T1" fmla="*/ 0 h 16"/>
                <a:gd name="T2" fmla="*/ 3 w 140"/>
                <a:gd name="T3" fmla="*/ 1 h 16"/>
                <a:gd name="T4" fmla="*/ 0 w 140"/>
                <a:gd name="T5" fmla="*/ 1 h 16"/>
                <a:gd name="T6" fmla="*/ 1 w 140"/>
                <a:gd name="T7" fmla="*/ 0 h 16"/>
                <a:gd name="T8" fmla="*/ 3 w 140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6">
                  <a:moveTo>
                    <a:pt x="140" y="0"/>
                  </a:moveTo>
                  <a:lnTo>
                    <a:pt x="136" y="16"/>
                  </a:lnTo>
                  <a:lnTo>
                    <a:pt x="0" y="16"/>
                  </a:lnTo>
                  <a:lnTo>
                    <a:pt x="4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E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3" name="Freeform 133"/>
            <p:cNvSpPr>
              <a:spLocks noEditPoints="1"/>
            </p:cNvSpPr>
            <p:nvPr/>
          </p:nvSpPr>
          <p:spPr bwMode="auto">
            <a:xfrm>
              <a:off x="3971" y="3466"/>
              <a:ext cx="70" cy="144"/>
            </a:xfrm>
            <a:custGeom>
              <a:avLst/>
              <a:gdLst>
                <a:gd name="T0" fmla="*/ 3 w 139"/>
                <a:gd name="T1" fmla="*/ 5 h 287"/>
                <a:gd name="T2" fmla="*/ 3 w 139"/>
                <a:gd name="T3" fmla="*/ 5 h 287"/>
                <a:gd name="T4" fmla="*/ 0 w 139"/>
                <a:gd name="T5" fmla="*/ 5 h 287"/>
                <a:gd name="T6" fmla="*/ 1 w 139"/>
                <a:gd name="T7" fmla="*/ 5 h 287"/>
                <a:gd name="T8" fmla="*/ 3 w 139"/>
                <a:gd name="T9" fmla="*/ 5 h 287"/>
                <a:gd name="T10" fmla="*/ 3 w 139"/>
                <a:gd name="T11" fmla="*/ 5 h 287"/>
                <a:gd name="T12" fmla="*/ 2 w 139"/>
                <a:gd name="T13" fmla="*/ 1 h 287"/>
                <a:gd name="T14" fmla="*/ 2 w 139"/>
                <a:gd name="T15" fmla="*/ 0 h 287"/>
                <a:gd name="T16" fmla="*/ 2 w 139"/>
                <a:gd name="T17" fmla="*/ 1 h 287"/>
                <a:gd name="T18" fmla="*/ 2 w 139"/>
                <a:gd name="T19" fmla="*/ 1 h 287"/>
                <a:gd name="T20" fmla="*/ 2 w 139"/>
                <a:gd name="T21" fmla="*/ 1 h 287"/>
                <a:gd name="T22" fmla="*/ 2 w 139"/>
                <a:gd name="T23" fmla="*/ 1 h 287"/>
                <a:gd name="T24" fmla="*/ 2 w 139"/>
                <a:gd name="T25" fmla="*/ 1 h 287"/>
                <a:gd name="T26" fmla="*/ 2 w 139"/>
                <a:gd name="T27" fmla="*/ 1 h 287"/>
                <a:gd name="T28" fmla="*/ 2 w 139"/>
                <a:gd name="T29" fmla="*/ 1 h 287"/>
                <a:gd name="T30" fmla="*/ 2 w 139"/>
                <a:gd name="T31" fmla="*/ 1 h 287"/>
                <a:gd name="T32" fmla="*/ 2 w 139"/>
                <a:gd name="T33" fmla="*/ 1 h 287"/>
                <a:gd name="T34" fmla="*/ 2 w 139"/>
                <a:gd name="T35" fmla="*/ 1 h 287"/>
                <a:gd name="T36" fmla="*/ 2 w 139"/>
                <a:gd name="T37" fmla="*/ 1 h 287"/>
                <a:gd name="T38" fmla="*/ 2 w 139"/>
                <a:gd name="T39" fmla="*/ 1 h 28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9" h="287">
                  <a:moveTo>
                    <a:pt x="139" y="271"/>
                  </a:moveTo>
                  <a:lnTo>
                    <a:pt x="135" y="287"/>
                  </a:lnTo>
                  <a:lnTo>
                    <a:pt x="0" y="287"/>
                  </a:lnTo>
                  <a:lnTo>
                    <a:pt x="5" y="271"/>
                  </a:lnTo>
                  <a:lnTo>
                    <a:pt x="139" y="271"/>
                  </a:lnTo>
                  <a:close/>
                  <a:moveTo>
                    <a:pt x="83" y="14"/>
                  </a:moveTo>
                  <a:lnTo>
                    <a:pt x="89" y="0"/>
                  </a:lnTo>
                  <a:lnTo>
                    <a:pt x="100" y="13"/>
                  </a:lnTo>
                  <a:lnTo>
                    <a:pt x="111" y="28"/>
                  </a:lnTo>
                  <a:lnTo>
                    <a:pt x="117" y="44"/>
                  </a:lnTo>
                  <a:lnTo>
                    <a:pt x="121" y="56"/>
                  </a:lnTo>
                  <a:lnTo>
                    <a:pt x="115" y="53"/>
                  </a:lnTo>
                  <a:lnTo>
                    <a:pt x="109" y="49"/>
                  </a:lnTo>
                  <a:lnTo>
                    <a:pt x="105" y="45"/>
                  </a:lnTo>
                  <a:lnTo>
                    <a:pt x="99" y="39"/>
                  </a:lnTo>
                  <a:lnTo>
                    <a:pt x="94" y="33"/>
                  </a:lnTo>
                  <a:lnTo>
                    <a:pt x="90" y="26"/>
                  </a:lnTo>
                  <a:lnTo>
                    <a:pt x="86" y="21"/>
                  </a:lnTo>
                  <a:lnTo>
                    <a:pt x="83" y="1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4" name="Freeform 134"/>
            <p:cNvSpPr>
              <a:spLocks noEditPoints="1"/>
            </p:cNvSpPr>
            <p:nvPr/>
          </p:nvSpPr>
          <p:spPr bwMode="auto">
            <a:xfrm>
              <a:off x="3952" y="3450"/>
              <a:ext cx="64" cy="160"/>
            </a:xfrm>
            <a:custGeom>
              <a:avLst/>
              <a:gdLst>
                <a:gd name="T0" fmla="*/ 2 w 127"/>
                <a:gd name="T1" fmla="*/ 1 h 319"/>
                <a:gd name="T2" fmla="*/ 2 w 127"/>
                <a:gd name="T3" fmla="*/ 1 h 319"/>
                <a:gd name="T4" fmla="*/ 2 w 127"/>
                <a:gd name="T5" fmla="*/ 1 h 319"/>
                <a:gd name="T6" fmla="*/ 2 w 127"/>
                <a:gd name="T7" fmla="*/ 1 h 319"/>
                <a:gd name="T8" fmla="*/ 2 w 127"/>
                <a:gd name="T9" fmla="*/ 1 h 319"/>
                <a:gd name="T10" fmla="*/ 2 w 127"/>
                <a:gd name="T11" fmla="*/ 1 h 319"/>
                <a:gd name="T12" fmla="*/ 2 w 127"/>
                <a:gd name="T13" fmla="*/ 1 h 319"/>
                <a:gd name="T14" fmla="*/ 2 w 127"/>
                <a:gd name="T15" fmla="*/ 1 h 319"/>
                <a:gd name="T16" fmla="*/ 2 w 127"/>
                <a:gd name="T17" fmla="*/ 1 h 319"/>
                <a:gd name="T18" fmla="*/ 2 w 127"/>
                <a:gd name="T19" fmla="*/ 1 h 319"/>
                <a:gd name="T20" fmla="*/ 2 w 127"/>
                <a:gd name="T21" fmla="*/ 1 h 319"/>
                <a:gd name="T22" fmla="*/ 1 w 127"/>
                <a:gd name="T23" fmla="*/ 5 h 319"/>
                <a:gd name="T24" fmla="*/ 1 w 127"/>
                <a:gd name="T25" fmla="*/ 5 h 319"/>
                <a:gd name="T26" fmla="*/ 0 w 127"/>
                <a:gd name="T27" fmla="*/ 5 h 319"/>
                <a:gd name="T28" fmla="*/ 0 w 127"/>
                <a:gd name="T29" fmla="*/ 5 h 319"/>
                <a:gd name="T30" fmla="*/ 0 w 127"/>
                <a:gd name="T31" fmla="*/ 1 h 319"/>
                <a:gd name="T32" fmla="*/ 1 w 127"/>
                <a:gd name="T33" fmla="*/ 1 h 319"/>
                <a:gd name="T34" fmla="*/ 1 w 127"/>
                <a:gd name="T35" fmla="*/ 1 h 319"/>
                <a:gd name="T36" fmla="*/ 1 w 127"/>
                <a:gd name="T37" fmla="*/ 1 h 319"/>
                <a:gd name="T38" fmla="*/ 1 w 127"/>
                <a:gd name="T39" fmla="*/ 1 h 319"/>
                <a:gd name="T40" fmla="*/ 1 w 127"/>
                <a:gd name="T41" fmla="*/ 5 h 319"/>
                <a:gd name="T42" fmla="*/ 1 w 127"/>
                <a:gd name="T43" fmla="*/ 5 h 319"/>
                <a:gd name="T44" fmla="*/ 1 w 127"/>
                <a:gd name="T45" fmla="*/ 5 h 319"/>
                <a:gd name="T46" fmla="*/ 2 w 127"/>
                <a:gd name="T47" fmla="*/ 1 h 319"/>
                <a:gd name="T48" fmla="*/ 2 w 127"/>
                <a:gd name="T49" fmla="*/ 1 h 319"/>
                <a:gd name="T50" fmla="*/ 2 w 127"/>
                <a:gd name="T51" fmla="*/ 1 h 319"/>
                <a:gd name="T52" fmla="*/ 2 w 127"/>
                <a:gd name="T53" fmla="*/ 1 h 319"/>
                <a:gd name="T54" fmla="*/ 1 w 127"/>
                <a:gd name="T55" fmla="*/ 1 h 319"/>
                <a:gd name="T56" fmla="*/ 1 w 127"/>
                <a:gd name="T57" fmla="*/ 1 h 319"/>
                <a:gd name="T58" fmla="*/ 1 w 127"/>
                <a:gd name="T59" fmla="*/ 1 h 319"/>
                <a:gd name="T60" fmla="*/ 1 w 127"/>
                <a:gd name="T61" fmla="*/ 1 h 319"/>
                <a:gd name="T62" fmla="*/ 1 w 127"/>
                <a:gd name="T63" fmla="*/ 0 h 319"/>
                <a:gd name="T64" fmla="*/ 1 w 127"/>
                <a:gd name="T65" fmla="*/ 1 h 319"/>
                <a:gd name="T66" fmla="*/ 1 w 127"/>
                <a:gd name="T67" fmla="*/ 1 h 319"/>
                <a:gd name="T68" fmla="*/ 1 w 127"/>
                <a:gd name="T69" fmla="*/ 1 h 319"/>
                <a:gd name="T70" fmla="*/ 2 w 127"/>
                <a:gd name="T71" fmla="*/ 1 h 319"/>
                <a:gd name="T72" fmla="*/ 2 w 127"/>
                <a:gd name="T73" fmla="*/ 1 h 319"/>
                <a:gd name="T74" fmla="*/ 2 w 127"/>
                <a:gd name="T75" fmla="*/ 1 h 319"/>
                <a:gd name="T76" fmla="*/ 2 w 127"/>
                <a:gd name="T77" fmla="*/ 1 h 319"/>
                <a:gd name="T78" fmla="*/ 2 w 127"/>
                <a:gd name="T79" fmla="*/ 0 h 319"/>
                <a:gd name="T80" fmla="*/ 2 w 127"/>
                <a:gd name="T81" fmla="*/ 1 h 3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7" h="319">
                  <a:moveTo>
                    <a:pt x="127" y="32"/>
                  </a:moveTo>
                  <a:lnTo>
                    <a:pt x="121" y="46"/>
                  </a:lnTo>
                  <a:lnTo>
                    <a:pt x="120" y="41"/>
                  </a:lnTo>
                  <a:lnTo>
                    <a:pt x="119" y="36"/>
                  </a:lnTo>
                  <a:lnTo>
                    <a:pt x="119" y="31"/>
                  </a:lnTo>
                  <a:lnTo>
                    <a:pt x="119" y="27"/>
                  </a:lnTo>
                  <a:lnTo>
                    <a:pt x="120" y="28"/>
                  </a:lnTo>
                  <a:lnTo>
                    <a:pt x="122" y="30"/>
                  </a:lnTo>
                  <a:lnTo>
                    <a:pt x="124" y="31"/>
                  </a:lnTo>
                  <a:lnTo>
                    <a:pt x="127" y="32"/>
                  </a:lnTo>
                  <a:close/>
                  <a:moveTo>
                    <a:pt x="43" y="303"/>
                  </a:moveTo>
                  <a:lnTo>
                    <a:pt x="38" y="319"/>
                  </a:lnTo>
                  <a:lnTo>
                    <a:pt x="0" y="319"/>
                  </a:lnTo>
                  <a:lnTo>
                    <a:pt x="0" y="8"/>
                  </a:lnTo>
                  <a:lnTo>
                    <a:pt x="7" y="9"/>
                  </a:lnTo>
                  <a:lnTo>
                    <a:pt x="10" y="12"/>
                  </a:lnTo>
                  <a:lnTo>
                    <a:pt x="13" y="18"/>
                  </a:lnTo>
                  <a:lnTo>
                    <a:pt x="14" y="27"/>
                  </a:lnTo>
                  <a:lnTo>
                    <a:pt x="14" y="303"/>
                  </a:lnTo>
                  <a:lnTo>
                    <a:pt x="43" y="303"/>
                  </a:lnTo>
                  <a:close/>
                  <a:moveTo>
                    <a:pt x="112" y="17"/>
                  </a:moveTo>
                  <a:lnTo>
                    <a:pt x="100" y="18"/>
                  </a:lnTo>
                  <a:lnTo>
                    <a:pt x="86" y="18"/>
                  </a:lnTo>
                  <a:lnTo>
                    <a:pt x="73" y="18"/>
                  </a:lnTo>
                  <a:lnTo>
                    <a:pt x="59" y="16"/>
                  </a:lnTo>
                  <a:lnTo>
                    <a:pt x="45" y="13"/>
                  </a:lnTo>
                  <a:lnTo>
                    <a:pt x="33" y="10"/>
                  </a:lnTo>
                  <a:lnTo>
                    <a:pt x="23" y="5"/>
                  </a:lnTo>
                  <a:lnTo>
                    <a:pt x="17" y="0"/>
                  </a:lnTo>
                  <a:lnTo>
                    <a:pt x="31" y="2"/>
                  </a:lnTo>
                  <a:lnTo>
                    <a:pt x="45" y="3"/>
                  </a:lnTo>
                  <a:lnTo>
                    <a:pt x="58" y="4"/>
                  </a:lnTo>
                  <a:lnTo>
                    <a:pt x="68" y="4"/>
                  </a:lnTo>
                  <a:lnTo>
                    <a:pt x="78" y="4"/>
                  </a:lnTo>
                  <a:lnTo>
                    <a:pt x="86" y="4"/>
                  </a:lnTo>
                  <a:lnTo>
                    <a:pt x="93" y="2"/>
                  </a:lnTo>
                  <a:lnTo>
                    <a:pt x="99" y="0"/>
                  </a:lnTo>
                  <a:lnTo>
                    <a:pt x="112" y="1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Freeform 135"/>
            <p:cNvSpPr>
              <a:spLocks/>
            </p:cNvSpPr>
            <p:nvPr/>
          </p:nvSpPr>
          <p:spPr bwMode="auto">
            <a:xfrm>
              <a:off x="4216" y="3091"/>
              <a:ext cx="27" cy="21"/>
            </a:xfrm>
            <a:custGeom>
              <a:avLst/>
              <a:gdLst>
                <a:gd name="T0" fmla="*/ 0 w 55"/>
                <a:gd name="T1" fmla="*/ 1 h 41"/>
                <a:gd name="T2" fmla="*/ 0 w 55"/>
                <a:gd name="T3" fmla="*/ 1 h 41"/>
                <a:gd name="T4" fmla="*/ 0 w 55"/>
                <a:gd name="T5" fmla="*/ 1 h 41"/>
                <a:gd name="T6" fmla="*/ 0 w 55"/>
                <a:gd name="T7" fmla="*/ 1 h 41"/>
                <a:gd name="T8" fmla="*/ 0 w 55"/>
                <a:gd name="T9" fmla="*/ 1 h 41"/>
                <a:gd name="T10" fmla="*/ 0 w 55"/>
                <a:gd name="T11" fmla="*/ 1 h 41"/>
                <a:gd name="T12" fmla="*/ 0 w 55"/>
                <a:gd name="T13" fmla="*/ 1 h 41"/>
                <a:gd name="T14" fmla="*/ 0 w 55"/>
                <a:gd name="T15" fmla="*/ 1 h 41"/>
                <a:gd name="T16" fmla="*/ 0 w 55"/>
                <a:gd name="T17" fmla="*/ 1 h 41"/>
                <a:gd name="T18" fmla="*/ 0 w 55"/>
                <a:gd name="T19" fmla="*/ 1 h 41"/>
                <a:gd name="T20" fmla="*/ 0 w 55"/>
                <a:gd name="T21" fmla="*/ 1 h 41"/>
                <a:gd name="T22" fmla="*/ 0 w 55"/>
                <a:gd name="T23" fmla="*/ 1 h 41"/>
                <a:gd name="T24" fmla="*/ 0 w 55"/>
                <a:gd name="T25" fmla="*/ 1 h 41"/>
                <a:gd name="T26" fmla="*/ 0 w 55"/>
                <a:gd name="T27" fmla="*/ 0 h 41"/>
                <a:gd name="T28" fmla="*/ 0 w 55"/>
                <a:gd name="T29" fmla="*/ 1 h 41"/>
                <a:gd name="T30" fmla="*/ 0 w 55"/>
                <a:gd name="T31" fmla="*/ 1 h 41"/>
                <a:gd name="T32" fmla="*/ 0 w 55"/>
                <a:gd name="T33" fmla="*/ 1 h 41"/>
                <a:gd name="T34" fmla="*/ 0 w 55"/>
                <a:gd name="T35" fmla="*/ 1 h 41"/>
                <a:gd name="T36" fmla="*/ 0 w 55"/>
                <a:gd name="T37" fmla="*/ 1 h 41"/>
                <a:gd name="T38" fmla="*/ 0 w 55"/>
                <a:gd name="T39" fmla="*/ 1 h 41"/>
                <a:gd name="T40" fmla="*/ 0 w 55"/>
                <a:gd name="T41" fmla="*/ 1 h 41"/>
                <a:gd name="T42" fmla="*/ 0 w 55"/>
                <a:gd name="T43" fmla="*/ 1 h 4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5" h="41">
                  <a:moveTo>
                    <a:pt x="52" y="4"/>
                  </a:moveTo>
                  <a:lnTo>
                    <a:pt x="55" y="25"/>
                  </a:lnTo>
                  <a:lnTo>
                    <a:pt x="49" y="32"/>
                  </a:lnTo>
                  <a:lnTo>
                    <a:pt x="42" y="35"/>
                  </a:lnTo>
                  <a:lnTo>
                    <a:pt x="34" y="39"/>
                  </a:lnTo>
                  <a:lnTo>
                    <a:pt x="25" y="41"/>
                  </a:lnTo>
                  <a:lnTo>
                    <a:pt x="18" y="41"/>
                  </a:lnTo>
                  <a:lnTo>
                    <a:pt x="12" y="41"/>
                  </a:lnTo>
                  <a:lnTo>
                    <a:pt x="6" y="38"/>
                  </a:lnTo>
                  <a:lnTo>
                    <a:pt x="2" y="32"/>
                  </a:lnTo>
                  <a:lnTo>
                    <a:pt x="0" y="20"/>
                  </a:lnTo>
                  <a:lnTo>
                    <a:pt x="2" y="10"/>
                  </a:lnTo>
                  <a:lnTo>
                    <a:pt x="7" y="2"/>
                  </a:lnTo>
                  <a:lnTo>
                    <a:pt x="19" y="0"/>
                  </a:lnTo>
                  <a:lnTo>
                    <a:pt x="14" y="16"/>
                  </a:lnTo>
                  <a:lnTo>
                    <a:pt x="18" y="25"/>
                  </a:lnTo>
                  <a:lnTo>
                    <a:pt x="26" y="27"/>
                  </a:lnTo>
                  <a:lnTo>
                    <a:pt x="38" y="23"/>
                  </a:lnTo>
                  <a:lnTo>
                    <a:pt x="43" y="19"/>
                  </a:lnTo>
                  <a:lnTo>
                    <a:pt x="46" y="15"/>
                  </a:lnTo>
                  <a:lnTo>
                    <a:pt x="50" y="10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6" name="Freeform 136"/>
            <p:cNvSpPr>
              <a:spLocks noEditPoints="1"/>
            </p:cNvSpPr>
            <p:nvPr/>
          </p:nvSpPr>
          <p:spPr bwMode="auto">
            <a:xfrm>
              <a:off x="4242" y="3061"/>
              <a:ext cx="42" cy="43"/>
            </a:xfrm>
            <a:custGeom>
              <a:avLst/>
              <a:gdLst>
                <a:gd name="T0" fmla="*/ 1 w 83"/>
                <a:gd name="T1" fmla="*/ 2 h 84"/>
                <a:gd name="T2" fmla="*/ 0 w 83"/>
                <a:gd name="T3" fmla="*/ 1 h 84"/>
                <a:gd name="T4" fmla="*/ 1 w 83"/>
                <a:gd name="T5" fmla="*/ 1 h 84"/>
                <a:gd name="T6" fmla="*/ 1 w 83"/>
                <a:gd name="T7" fmla="*/ 1 h 84"/>
                <a:gd name="T8" fmla="*/ 1 w 83"/>
                <a:gd name="T9" fmla="*/ 1 h 84"/>
                <a:gd name="T10" fmla="*/ 1 w 83"/>
                <a:gd name="T11" fmla="*/ 1 h 84"/>
                <a:gd name="T12" fmla="*/ 1 w 83"/>
                <a:gd name="T13" fmla="*/ 1 h 84"/>
                <a:gd name="T14" fmla="*/ 1 w 83"/>
                <a:gd name="T15" fmla="*/ 0 h 84"/>
                <a:gd name="T16" fmla="*/ 1 w 83"/>
                <a:gd name="T17" fmla="*/ 1 h 84"/>
                <a:gd name="T18" fmla="*/ 1 w 83"/>
                <a:gd name="T19" fmla="*/ 1 h 84"/>
                <a:gd name="T20" fmla="*/ 1 w 83"/>
                <a:gd name="T21" fmla="*/ 1 h 84"/>
                <a:gd name="T22" fmla="*/ 1 w 83"/>
                <a:gd name="T23" fmla="*/ 1 h 84"/>
                <a:gd name="T24" fmla="*/ 1 w 83"/>
                <a:gd name="T25" fmla="*/ 1 h 84"/>
                <a:gd name="T26" fmla="*/ 1 w 83"/>
                <a:gd name="T27" fmla="*/ 1 h 84"/>
                <a:gd name="T28" fmla="*/ 1 w 83"/>
                <a:gd name="T29" fmla="*/ 1 h 84"/>
                <a:gd name="T30" fmla="*/ 1 w 83"/>
                <a:gd name="T31" fmla="*/ 1 h 84"/>
                <a:gd name="T32" fmla="*/ 1 w 83"/>
                <a:gd name="T33" fmla="*/ 1 h 84"/>
                <a:gd name="T34" fmla="*/ 1 w 83"/>
                <a:gd name="T35" fmla="*/ 1 h 84"/>
                <a:gd name="T36" fmla="*/ 1 w 83"/>
                <a:gd name="T37" fmla="*/ 2 h 84"/>
                <a:gd name="T38" fmla="*/ 1 w 83"/>
                <a:gd name="T39" fmla="*/ 2 h 84"/>
                <a:gd name="T40" fmla="*/ 1 w 83"/>
                <a:gd name="T41" fmla="*/ 2 h 84"/>
                <a:gd name="T42" fmla="*/ 1 w 83"/>
                <a:gd name="T43" fmla="*/ 2 h 84"/>
                <a:gd name="T44" fmla="*/ 1 w 83"/>
                <a:gd name="T45" fmla="*/ 2 h 84"/>
                <a:gd name="T46" fmla="*/ 2 w 83"/>
                <a:gd name="T47" fmla="*/ 1 h 84"/>
                <a:gd name="T48" fmla="*/ 2 w 83"/>
                <a:gd name="T49" fmla="*/ 1 h 84"/>
                <a:gd name="T50" fmla="*/ 2 w 83"/>
                <a:gd name="T51" fmla="*/ 1 h 84"/>
                <a:gd name="T52" fmla="*/ 2 w 83"/>
                <a:gd name="T53" fmla="*/ 1 h 84"/>
                <a:gd name="T54" fmla="*/ 2 w 83"/>
                <a:gd name="T55" fmla="*/ 1 h 84"/>
                <a:gd name="T56" fmla="*/ 2 w 83"/>
                <a:gd name="T57" fmla="*/ 1 h 84"/>
                <a:gd name="T58" fmla="*/ 2 w 83"/>
                <a:gd name="T59" fmla="*/ 1 h 84"/>
                <a:gd name="T60" fmla="*/ 2 w 83"/>
                <a:gd name="T61" fmla="*/ 1 h 84"/>
                <a:gd name="T62" fmla="*/ 2 w 83"/>
                <a:gd name="T63" fmla="*/ 1 h 84"/>
                <a:gd name="T64" fmla="*/ 2 w 83"/>
                <a:gd name="T65" fmla="*/ 1 h 84"/>
                <a:gd name="T66" fmla="*/ 2 w 83"/>
                <a:gd name="T67" fmla="*/ 1 h 84"/>
                <a:gd name="T68" fmla="*/ 1 w 83"/>
                <a:gd name="T69" fmla="*/ 1 h 84"/>
                <a:gd name="T70" fmla="*/ 1 w 83"/>
                <a:gd name="T71" fmla="*/ 1 h 84"/>
                <a:gd name="T72" fmla="*/ 1 w 83"/>
                <a:gd name="T73" fmla="*/ 1 h 84"/>
                <a:gd name="T74" fmla="*/ 1 w 83"/>
                <a:gd name="T75" fmla="*/ 1 h 84"/>
                <a:gd name="T76" fmla="*/ 1 w 83"/>
                <a:gd name="T77" fmla="*/ 1 h 84"/>
                <a:gd name="T78" fmla="*/ 1 w 83"/>
                <a:gd name="T79" fmla="*/ 1 h 84"/>
                <a:gd name="T80" fmla="*/ 1 w 83"/>
                <a:gd name="T81" fmla="*/ 1 h 84"/>
                <a:gd name="T82" fmla="*/ 1 w 83"/>
                <a:gd name="T83" fmla="*/ 1 h 84"/>
                <a:gd name="T84" fmla="*/ 1 w 83"/>
                <a:gd name="T85" fmla="*/ 1 h 84"/>
                <a:gd name="T86" fmla="*/ 1 w 83"/>
                <a:gd name="T87" fmla="*/ 1 h 84"/>
                <a:gd name="T88" fmla="*/ 1 w 83"/>
                <a:gd name="T89" fmla="*/ 1 h 84"/>
                <a:gd name="T90" fmla="*/ 1 w 83"/>
                <a:gd name="T91" fmla="*/ 1 h 84"/>
                <a:gd name="T92" fmla="*/ 1 w 83"/>
                <a:gd name="T93" fmla="*/ 1 h 84"/>
                <a:gd name="T94" fmla="*/ 1 w 83"/>
                <a:gd name="T95" fmla="*/ 1 h 84"/>
                <a:gd name="T96" fmla="*/ 1 w 83"/>
                <a:gd name="T97" fmla="*/ 1 h 84"/>
                <a:gd name="T98" fmla="*/ 1 w 83"/>
                <a:gd name="T99" fmla="*/ 1 h 84"/>
                <a:gd name="T100" fmla="*/ 1 w 83"/>
                <a:gd name="T101" fmla="*/ 1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3" h="84">
                  <a:moveTo>
                    <a:pt x="3" y="84"/>
                  </a:moveTo>
                  <a:lnTo>
                    <a:pt x="0" y="63"/>
                  </a:lnTo>
                  <a:lnTo>
                    <a:pt x="6" y="49"/>
                  </a:lnTo>
                  <a:lnTo>
                    <a:pt x="11" y="36"/>
                  </a:lnTo>
                  <a:lnTo>
                    <a:pt x="15" y="23"/>
                  </a:lnTo>
                  <a:lnTo>
                    <a:pt x="21" y="11"/>
                  </a:lnTo>
                  <a:lnTo>
                    <a:pt x="28" y="3"/>
                  </a:lnTo>
                  <a:lnTo>
                    <a:pt x="37" y="0"/>
                  </a:lnTo>
                  <a:lnTo>
                    <a:pt x="49" y="1"/>
                  </a:lnTo>
                  <a:lnTo>
                    <a:pt x="62" y="9"/>
                  </a:lnTo>
                  <a:lnTo>
                    <a:pt x="52" y="10"/>
                  </a:lnTo>
                  <a:lnTo>
                    <a:pt x="43" y="11"/>
                  </a:lnTo>
                  <a:lnTo>
                    <a:pt x="35" y="15"/>
                  </a:lnTo>
                  <a:lnTo>
                    <a:pt x="28" y="18"/>
                  </a:lnTo>
                  <a:lnTo>
                    <a:pt x="22" y="25"/>
                  </a:lnTo>
                  <a:lnTo>
                    <a:pt x="17" y="33"/>
                  </a:lnTo>
                  <a:lnTo>
                    <a:pt x="14" y="45"/>
                  </a:lnTo>
                  <a:lnTo>
                    <a:pt x="12" y="59"/>
                  </a:lnTo>
                  <a:lnTo>
                    <a:pt x="9" y="68"/>
                  </a:lnTo>
                  <a:lnTo>
                    <a:pt x="8" y="75"/>
                  </a:lnTo>
                  <a:lnTo>
                    <a:pt x="6" y="79"/>
                  </a:lnTo>
                  <a:lnTo>
                    <a:pt x="3" y="84"/>
                  </a:lnTo>
                  <a:close/>
                  <a:moveTo>
                    <a:pt x="83" y="23"/>
                  </a:moveTo>
                  <a:lnTo>
                    <a:pt x="83" y="26"/>
                  </a:lnTo>
                  <a:lnTo>
                    <a:pt x="82" y="26"/>
                  </a:lnTo>
                  <a:lnTo>
                    <a:pt x="81" y="25"/>
                  </a:lnTo>
                  <a:lnTo>
                    <a:pt x="80" y="24"/>
                  </a:lnTo>
                  <a:lnTo>
                    <a:pt x="80" y="23"/>
                  </a:lnTo>
                  <a:lnTo>
                    <a:pt x="81" y="23"/>
                  </a:lnTo>
                  <a:lnTo>
                    <a:pt x="82" y="23"/>
                  </a:lnTo>
                  <a:lnTo>
                    <a:pt x="83" y="23"/>
                  </a:lnTo>
                  <a:close/>
                  <a:moveTo>
                    <a:pt x="62" y="29"/>
                  </a:moveTo>
                  <a:lnTo>
                    <a:pt x="57" y="37"/>
                  </a:lnTo>
                  <a:lnTo>
                    <a:pt x="55" y="48"/>
                  </a:lnTo>
                  <a:lnTo>
                    <a:pt x="52" y="59"/>
                  </a:lnTo>
                  <a:lnTo>
                    <a:pt x="39" y="63"/>
                  </a:lnTo>
                  <a:lnTo>
                    <a:pt x="34" y="61"/>
                  </a:lnTo>
                  <a:lnTo>
                    <a:pt x="29" y="59"/>
                  </a:lnTo>
                  <a:lnTo>
                    <a:pt x="26" y="54"/>
                  </a:lnTo>
                  <a:lnTo>
                    <a:pt x="27" y="46"/>
                  </a:lnTo>
                  <a:lnTo>
                    <a:pt x="30" y="43"/>
                  </a:lnTo>
                  <a:lnTo>
                    <a:pt x="35" y="39"/>
                  </a:lnTo>
                  <a:lnTo>
                    <a:pt x="39" y="37"/>
                  </a:lnTo>
                  <a:lnTo>
                    <a:pt x="44" y="34"/>
                  </a:lnTo>
                  <a:lnTo>
                    <a:pt x="49" y="32"/>
                  </a:lnTo>
                  <a:lnTo>
                    <a:pt x="53" y="31"/>
                  </a:lnTo>
                  <a:lnTo>
                    <a:pt x="58" y="30"/>
                  </a:lnTo>
                  <a:lnTo>
                    <a:pt x="62" y="29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7" name="Freeform 137"/>
            <p:cNvSpPr>
              <a:spLocks noEditPoints="1"/>
            </p:cNvSpPr>
            <p:nvPr/>
          </p:nvSpPr>
          <p:spPr bwMode="auto">
            <a:xfrm>
              <a:off x="4284" y="3061"/>
              <a:ext cx="50" cy="49"/>
            </a:xfrm>
            <a:custGeom>
              <a:avLst/>
              <a:gdLst>
                <a:gd name="T0" fmla="*/ 0 w 100"/>
                <a:gd name="T1" fmla="*/ 1 h 98"/>
                <a:gd name="T2" fmla="*/ 0 w 100"/>
                <a:gd name="T3" fmla="*/ 1 h 98"/>
                <a:gd name="T4" fmla="*/ 1 w 100"/>
                <a:gd name="T5" fmla="*/ 1 h 98"/>
                <a:gd name="T6" fmla="*/ 1 w 100"/>
                <a:gd name="T7" fmla="*/ 1 h 98"/>
                <a:gd name="T8" fmla="*/ 1 w 100"/>
                <a:gd name="T9" fmla="*/ 1 h 98"/>
                <a:gd name="T10" fmla="*/ 1 w 100"/>
                <a:gd name="T11" fmla="*/ 1 h 98"/>
                <a:gd name="T12" fmla="*/ 1 w 100"/>
                <a:gd name="T13" fmla="*/ 1 h 98"/>
                <a:gd name="T14" fmla="*/ 2 w 100"/>
                <a:gd name="T15" fmla="*/ 1 h 98"/>
                <a:gd name="T16" fmla="*/ 2 w 100"/>
                <a:gd name="T17" fmla="*/ 0 h 98"/>
                <a:gd name="T18" fmla="*/ 2 w 100"/>
                <a:gd name="T19" fmla="*/ 0 h 98"/>
                <a:gd name="T20" fmla="*/ 2 w 100"/>
                <a:gd name="T21" fmla="*/ 1 h 98"/>
                <a:gd name="T22" fmla="*/ 2 w 100"/>
                <a:gd name="T23" fmla="*/ 1 h 98"/>
                <a:gd name="T24" fmla="*/ 2 w 100"/>
                <a:gd name="T25" fmla="*/ 1 h 98"/>
                <a:gd name="T26" fmla="*/ 1 w 100"/>
                <a:gd name="T27" fmla="*/ 1 h 98"/>
                <a:gd name="T28" fmla="*/ 1 w 100"/>
                <a:gd name="T29" fmla="*/ 1 h 98"/>
                <a:gd name="T30" fmla="*/ 1 w 100"/>
                <a:gd name="T31" fmla="*/ 1 h 98"/>
                <a:gd name="T32" fmla="*/ 1 w 100"/>
                <a:gd name="T33" fmla="*/ 1 h 98"/>
                <a:gd name="T34" fmla="*/ 1 w 100"/>
                <a:gd name="T35" fmla="*/ 1 h 98"/>
                <a:gd name="T36" fmla="*/ 0 w 100"/>
                <a:gd name="T37" fmla="*/ 1 h 98"/>
                <a:gd name="T38" fmla="*/ 0 w 100"/>
                <a:gd name="T39" fmla="*/ 1 h 98"/>
                <a:gd name="T40" fmla="*/ 2 w 100"/>
                <a:gd name="T41" fmla="*/ 2 h 98"/>
                <a:gd name="T42" fmla="*/ 2 w 100"/>
                <a:gd name="T43" fmla="*/ 2 h 98"/>
                <a:gd name="T44" fmla="*/ 2 w 100"/>
                <a:gd name="T45" fmla="*/ 2 h 98"/>
                <a:gd name="T46" fmla="*/ 2 w 100"/>
                <a:gd name="T47" fmla="*/ 2 h 98"/>
                <a:gd name="T48" fmla="*/ 2 w 100"/>
                <a:gd name="T49" fmla="*/ 2 h 98"/>
                <a:gd name="T50" fmla="*/ 2 w 100"/>
                <a:gd name="T51" fmla="*/ 2 h 98"/>
                <a:gd name="T52" fmla="*/ 2 w 100"/>
                <a:gd name="T53" fmla="*/ 2 h 98"/>
                <a:gd name="T54" fmla="*/ 2 w 100"/>
                <a:gd name="T55" fmla="*/ 2 h 98"/>
                <a:gd name="T56" fmla="*/ 2 w 100"/>
                <a:gd name="T57" fmla="*/ 2 h 98"/>
                <a:gd name="T58" fmla="*/ 2 w 100"/>
                <a:gd name="T59" fmla="*/ 2 h 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00" h="98">
                  <a:moveTo>
                    <a:pt x="0" y="27"/>
                  </a:moveTo>
                  <a:lnTo>
                    <a:pt x="0" y="24"/>
                  </a:lnTo>
                  <a:lnTo>
                    <a:pt x="7" y="21"/>
                  </a:lnTo>
                  <a:lnTo>
                    <a:pt x="17" y="16"/>
                  </a:lnTo>
                  <a:lnTo>
                    <a:pt x="30" y="12"/>
                  </a:lnTo>
                  <a:lnTo>
                    <a:pt x="43" y="8"/>
                  </a:lnTo>
                  <a:lnTo>
                    <a:pt x="57" y="4"/>
                  </a:lnTo>
                  <a:lnTo>
                    <a:pt x="69" y="2"/>
                  </a:lnTo>
                  <a:lnTo>
                    <a:pt x="80" y="0"/>
                  </a:lnTo>
                  <a:lnTo>
                    <a:pt x="88" y="0"/>
                  </a:lnTo>
                  <a:lnTo>
                    <a:pt x="89" y="9"/>
                  </a:lnTo>
                  <a:lnTo>
                    <a:pt x="81" y="12"/>
                  </a:lnTo>
                  <a:lnTo>
                    <a:pt x="70" y="17"/>
                  </a:lnTo>
                  <a:lnTo>
                    <a:pt x="58" y="21"/>
                  </a:lnTo>
                  <a:lnTo>
                    <a:pt x="44" y="23"/>
                  </a:lnTo>
                  <a:lnTo>
                    <a:pt x="30" y="25"/>
                  </a:lnTo>
                  <a:lnTo>
                    <a:pt x="19" y="27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98" y="77"/>
                  </a:moveTo>
                  <a:lnTo>
                    <a:pt x="100" y="98"/>
                  </a:lnTo>
                  <a:lnTo>
                    <a:pt x="99" y="97"/>
                  </a:lnTo>
                  <a:lnTo>
                    <a:pt x="98" y="95"/>
                  </a:lnTo>
                  <a:lnTo>
                    <a:pt x="97" y="94"/>
                  </a:lnTo>
                  <a:lnTo>
                    <a:pt x="96" y="93"/>
                  </a:lnTo>
                  <a:lnTo>
                    <a:pt x="95" y="88"/>
                  </a:lnTo>
                  <a:lnTo>
                    <a:pt x="93" y="84"/>
                  </a:lnTo>
                  <a:lnTo>
                    <a:pt x="95" y="80"/>
                  </a:lnTo>
                  <a:lnTo>
                    <a:pt x="98" y="77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8" name="Freeform 138"/>
            <p:cNvSpPr>
              <a:spLocks noEditPoints="1"/>
            </p:cNvSpPr>
            <p:nvPr/>
          </p:nvSpPr>
          <p:spPr bwMode="auto">
            <a:xfrm>
              <a:off x="4327" y="3058"/>
              <a:ext cx="45" cy="53"/>
            </a:xfrm>
            <a:custGeom>
              <a:avLst/>
              <a:gdLst>
                <a:gd name="T0" fmla="*/ 1 w 89"/>
                <a:gd name="T1" fmla="*/ 2 h 106"/>
                <a:gd name="T2" fmla="*/ 1 w 89"/>
                <a:gd name="T3" fmla="*/ 2 h 106"/>
                <a:gd name="T4" fmla="*/ 1 w 89"/>
                <a:gd name="T5" fmla="*/ 2 h 106"/>
                <a:gd name="T6" fmla="*/ 1 w 89"/>
                <a:gd name="T7" fmla="*/ 2 h 106"/>
                <a:gd name="T8" fmla="*/ 1 w 89"/>
                <a:gd name="T9" fmla="*/ 2 h 106"/>
                <a:gd name="T10" fmla="*/ 1 w 89"/>
                <a:gd name="T11" fmla="*/ 2 h 106"/>
                <a:gd name="T12" fmla="*/ 1 w 89"/>
                <a:gd name="T13" fmla="*/ 2 h 106"/>
                <a:gd name="T14" fmla="*/ 1 w 89"/>
                <a:gd name="T15" fmla="*/ 2 h 106"/>
                <a:gd name="T16" fmla="*/ 1 w 89"/>
                <a:gd name="T17" fmla="*/ 2 h 106"/>
                <a:gd name="T18" fmla="*/ 1 w 89"/>
                <a:gd name="T19" fmla="*/ 2 h 106"/>
                <a:gd name="T20" fmla="*/ 1 w 89"/>
                <a:gd name="T21" fmla="*/ 2 h 106"/>
                <a:gd name="T22" fmla="*/ 1 w 89"/>
                <a:gd name="T23" fmla="*/ 2 h 106"/>
                <a:gd name="T24" fmla="*/ 1 w 89"/>
                <a:gd name="T25" fmla="*/ 2 h 106"/>
                <a:gd name="T26" fmla="*/ 1 w 89"/>
                <a:gd name="T27" fmla="*/ 2 h 106"/>
                <a:gd name="T28" fmla="*/ 1 w 89"/>
                <a:gd name="T29" fmla="*/ 2 h 106"/>
                <a:gd name="T30" fmla="*/ 1 w 89"/>
                <a:gd name="T31" fmla="*/ 1 h 106"/>
                <a:gd name="T32" fmla="*/ 0 w 89"/>
                <a:gd name="T33" fmla="*/ 1 h 106"/>
                <a:gd name="T34" fmla="*/ 1 w 89"/>
                <a:gd name="T35" fmla="*/ 1 h 106"/>
                <a:gd name="T36" fmla="*/ 1 w 89"/>
                <a:gd name="T37" fmla="*/ 1 h 106"/>
                <a:gd name="T38" fmla="*/ 1 w 89"/>
                <a:gd name="T39" fmla="*/ 1 h 106"/>
                <a:gd name="T40" fmla="*/ 1 w 89"/>
                <a:gd name="T41" fmla="*/ 1 h 106"/>
                <a:gd name="T42" fmla="*/ 1 w 89"/>
                <a:gd name="T43" fmla="*/ 1 h 106"/>
                <a:gd name="T44" fmla="*/ 1 w 89"/>
                <a:gd name="T45" fmla="*/ 1 h 106"/>
                <a:gd name="T46" fmla="*/ 1 w 89"/>
                <a:gd name="T47" fmla="*/ 1 h 106"/>
                <a:gd name="T48" fmla="*/ 1 w 89"/>
                <a:gd name="T49" fmla="*/ 1 h 106"/>
                <a:gd name="T50" fmla="*/ 1 w 89"/>
                <a:gd name="T51" fmla="*/ 1 h 106"/>
                <a:gd name="T52" fmla="*/ 2 w 89"/>
                <a:gd name="T53" fmla="*/ 0 h 106"/>
                <a:gd name="T54" fmla="*/ 2 w 89"/>
                <a:gd name="T55" fmla="*/ 1 h 106"/>
                <a:gd name="T56" fmla="*/ 2 w 89"/>
                <a:gd name="T57" fmla="*/ 1 h 106"/>
                <a:gd name="T58" fmla="*/ 2 w 89"/>
                <a:gd name="T59" fmla="*/ 1 h 106"/>
                <a:gd name="T60" fmla="*/ 1 w 89"/>
                <a:gd name="T61" fmla="*/ 1 h 106"/>
                <a:gd name="T62" fmla="*/ 1 w 89"/>
                <a:gd name="T63" fmla="*/ 1 h 106"/>
                <a:gd name="T64" fmla="*/ 1 w 89"/>
                <a:gd name="T65" fmla="*/ 1 h 106"/>
                <a:gd name="T66" fmla="*/ 1 w 89"/>
                <a:gd name="T67" fmla="*/ 1 h 106"/>
                <a:gd name="T68" fmla="*/ 1 w 89"/>
                <a:gd name="T69" fmla="*/ 1 h 106"/>
                <a:gd name="T70" fmla="*/ 1 w 89"/>
                <a:gd name="T71" fmla="*/ 1 h 106"/>
                <a:gd name="T72" fmla="*/ 1 w 89"/>
                <a:gd name="T73" fmla="*/ 1 h 106"/>
                <a:gd name="T74" fmla="*/ 1 w 89"/>
                <a:gd name="T75" fmla="*/ 1 h 106"/>
                <a:gd name="T76" fmla="*/ 1 w 89"/>
                <a:gd name="T77" fmla="*/ 1 h 106"/>
                <a:gd name="T78" fmla="*/ 1 w 89"/>
                <a:gd name="T79" fmla="*/ 1 h 106"/>
                <a:gd name="T80" fmla="*/ 1 w 89"/>
                <a:gd name="T81" fmla="*/ 1 h 106"/>
                <a:gd name="T82" fmla="*/ 1 w 89"/>
                <a:gd name="T83" fmla="*/ 1 h 106"/>
                <a:gd name="T84" fmla="*/ 2 w 89"/>
                <a:gd name="T85" fmla="*/ 1 h 106"/>
                <a:gd name="T86" fmla="*/ 2 w 89"/>
                <a:gd name="T87" fmla="*/ 0 h 10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9" h="106">
                  <a:moveTo>
                    <a:pt x="12" y="104"/>
                  </a:moveTo>
                  <a:lnTo>
                    <a:pt x="10" y="83"/>
                  </a:lnTo>
                  <a:lnTo>
                    <a:pt x="12" y="82"/>
                  </a:lnTo>
                  <a:lnTo>
                    <a:pt x="15" y="80"/>
                  </a:lnTo>
                  <a:lnTo>
                    <a:pt x="18" y="80"/>
                  </a:lnTo>
                  <a:lnTo>
                    <a:pt x="23" y="81"/>
                  </a:lnTo>
                  <a:lnTo>
                    <a:pt x="26" y="83"/>
                  </a:lnTo>
                  <a:lnTo>
                    <a:pt x="30" y="88"/>
                  </a:lnTo>
                  <a:lnTo>
                    <a:pt x="31" y="94"/>
                  </a:lnTo>
                  <a:lnTo>
                    <a:pt x="28" y="101"/>
                  </a:lnTo>
                  <a:lnTo>
                    <a:pt x="25" y="104"/>
                  </a:lnTo>
                  <a:lnTo>
                    <a:pt x="22" y="106"/>
                  </a:lnTo>
                  <a:lnTo>
                    <a:pt x="17" y="106"/>
                  </a:lnTo>
                  <a:lnTo>
                    <a:pt x="12" y="104"/>
                  </a:lnTo>
                  <a:close/>
                  <a:moveTo>
                    <a:pt x="1" y="15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1" y="15"/>
                  </a:lnTo>
                  <a:close/>
                  <a:moveTo>
                    <a:pt x="88" y="0"/>
                  </a:moveTo>
                  <a:lnTo>
                    <a:pt x="89" y="10"/>
                  </a:lnTo>
                  <a:lnTo>
                    <a:pt x="79" y="10"/>
                  </a:lnTo>
                  <a:lnTo>
                    <a:pt x="70" y="10"/>
                  </a:lnTo>
                  <a:lnTo>
                    <a:pt x="62" y="10"/>
                  </a:lnTo>
                  <a:lnTo>
                    <a:pt x="54" y="10"/>
                  </a:lnTo>
                  <a:lnTo>
                    <a:pt x="48" y="10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5" y="8"/>
                  </a:lnTo>
                  <a:lnTo>
                    <a:pt x="35" y="7"/>
                  </a:lnTo>
                  <a:lnTo>
                    <a:pt x="38" y="6"/>
                  </a:lnTo>
                  <a:lnTo>
                    <a:pt x="42" y="5"/>
                  </a:lnTo>
                  <a:lnTo>
                    <a:pt x="48" y="3"/>
                  </a:lnTo>
                  <a:lnTo>
                    <a:pt x="55" y="3"/>
                  </a:lnTo>
                  <a:lnTo>
                    <a:pt x="64" y="2"/>
                  </a:lnTo>
                  <a:lnTo>
                    <a:pt x="76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9" name="Freeform 139"/>
            <p:cNvSpPr>
              <a:spLocks/>
            </p:cNvSpPr>
            <p:nvPr/>
          </p:nvSpPr>
          <p:spPr bwMode="auto">
            <a:xfrm>
              <a:off x="4372" y="3056"/>
              <a:ext cx="45" cy="7"/>
            </a:xfrm>
            <a:custGeom>
              <a:avLst/>
              <a:gdLst>
                <a:gd name="T0" fmla="*/ 0 w 91"/>
                <a:gd name="T1" fmla="*/ 0 h 15"/>
                <a:gd name="T2" fmla="*/ 0 w 91"/>
                <a:gd name="T3" fmla="*/ 0 h 15"/>
                <a:gd name="T4" fmla="*/ 0 w 91"/>
                <a:gd name="T5" fmla="*/ 0 h 15"/>
                <a:gd name="T6" fmla="*/ 0 w 91"/>
                <a:gd name="T7" fmla="*/ 0 h 15"/>
                <a:gd name="T8" fmla="*/ 0 w 91"/>
                <a:gd name="T9" fmla="*/ 0 h 15"/>
                <a:gd name="T10" fmla="*/ 0 w 91"/>
                <a:gd name="T11" fmla="*/ 0 h 15"/>
                <a:gd name="T12" fmla="*/ 0 w 91"/>
                <a:gd name="T13" fmla="*/ 0 h 15"/>
                <a:gd name="T14" fmla="*/ 1 w 91"/>
                <a:gd name="T15" fmla="*/ 0 h 15"/>
                <a:gd name="T16" fmla="*/ 1 w 91"/>
                <a:gd name="T17" fmla="*/ 0 h 15"/>
                <a:gd name="T18" fmla="*/ 1 w 91"/>
                <a:gd name="T19" fmla="*/ 0 h 15"/>
                <a:gd name="T20" fmla="*/ 1 w 91"/>
                <a:gd name="T21" fmla="*/ 0 h 15"/>
                <a:gd name="T22" fmla="*/ 1 w 91"/>
                <a:gd name="T23" fmla="*/ 0 h 15"/>
                <a:gd name="T24" fmla="*/ 1 w 91"/>
                <a:gd name="T25" fmla="*/ 0 h 15"/>
                <a:gd name="T26" fmla="*/ 0 w 91"/>
                <a:gd name="T27" fmla="*/ 0 h 15"/>
                <a:gd name="T28" fmla="*/ 0 w 91"/>
                <a:gd name="T29" fmla="*/ 0 h 15"/>
                <a:gd name="T30" fmla="*/ 0 w 91"/>
                <a:gd name="T31" fmla="*/ 0 h 15"/>
                <a:gd name="T32" fmla="*/ 0 w 91"/>
                <a:gd name="T33" fmla="*/ 0 h 15"/>
                <a:gd name="T34" fmla="*/ 0 w 91"/>
                <a:gd name="T35" fmla="*/ 0 h 15"/>
                <a:gd name="T36" fmla="*/ 0 w 91"/>
                <a:gd name="T37" fmla="*/ 0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1" h="15">
                  <a:moveTo>
                    <a:pt x="1" y="15"/>
                  </a:moveTo>
                  <a:lnTo>
                    <a:pt x="0" y="5"/>
                  </a:lnTo>
                  <a:lnTo>
                    <a:pt x="10" y="4"/>
                  </a:lnTo>
                  <a:lnTo>
                    <a:pt x="19" y="4"/>
                  </a:lnTo>
                  <a:lnTo>
                    <a:pt x="29" y="3"/>
                  </a:lnTo>
                  <a:lnTo>
                    <a:pt x="39" y="3"/>
                  </a:lnTo>
                  <a:lnTo>
                    <a:pt x="51" y="3"/>
                  </a:lnTo>
                  <a:lnTo>
                    <a:pt x="64" y="2"/>
                  </a:lnTo>
                  <a:lnTo>
                    <a:pt x="76" y="2"/>
                  </a:lnTo>
                  <a:lnTo>
                    <a:pt x="89" y="0"/>
                  </a:lnTo>
                  <a:lnTo>
                    <a:pt x="91" y="13"/>
                  </a:lnTo>
                  <a:lnTo>
                    <a:pt x="79" y="14"/>
                  </a:lnTo>
                  <a:lnTo>
                    <a:pt x="66" y="14"/>
                  </a:lnTo>
                  <a:lnTo>
                    <a:pt x="54" y="15"/>
                  </a:lnTo>
                  <a:lnTo>
                    <a:pt x="43" y="15"/>
                  </a:lnTo>
                  <a:lnTo>
                    <a:pt x="31" y="15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FFA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0" name="Freeform 140"/>
            <p:cNvSpPr>
              <a:spLocks/>
            </p:cNvSpPr>
            <p:nvPr/>
          </p:nvSpPr>
          <p:spPr bwMode="auto">
            <a:xfrm>
              <a:off x="4416" y="3056"/>
              <a:ext cx="45" cy="6"/>
            </a:xfrm>
            <a:custGeom>
              <a:avLst/>
              <a:gdLst>
                <a:gd name="T0" fmla="*/ 0 w 91"/>
                <a:gd name="T1" fmla="*/ 0 h 13"/>
                <a:gd name="T2" fmla="*/ 0 w 91"/>
                <a:gd name="T3" fmla="*/ 0 h 13"/>
                <a:gd name="T4" fmla="*/ 0 w 91"/>
                <a:gd name="T5" fmla="*/ 0 h 13"/>
                <a:gd name="T6" fmla="*/ 0 w 91"/>
                <a:gd name="T7" fmla="*/ 0 h 13"/>
                <a:gd name="T8" fmla="*/ 0 w 91"/>
                <a:gd name="T9" fmla="*/ 0 h 13"/>
                <a:gd name="T10" fmla="*/ 0 w 91"/>
                <a:gd name="T11" fmla="*/ 0 h 13"/>
                <a:gd name="T12" fmla="*/ 0 w 91"/>
                <a:gd name="T13" fmla="*/ 0 h 13"/>
                <a:gd name="T14" fmla="*/ 1 w 91"/>
                <a:gd name="T15" fmla="*/ 0 h 13"/>
                <a:gd name="T16" fmla="*/ 1 w 91"/>
                <a:gd name="T17" fmla="*/ 0 h 13"/>
                <a:gd name="T18" fmla="*/ 1 w 91"/>
                <a:gd name="T19" fmla="*/ 0 h 13"/>
                <a:gd name="T20" fmla="*/ 1 w 91"/>
                <a:gd name="T21" fmla="*/ 0 h 13"/>
                <a:gd name="T22" fmla="*/ 1 w 91"/>
                <a:gd name="T23" fmla="*/ 0 h 13"/>
                <a:gd name="T24" fmla="*/ 1 w 91"/>
                <a:gd name="T25" fmla="*/ 0 h 13"/>
                <a:gd name="T26" fmla="*/ 0 w 91"/>
                <a:gd name="T27" fmla="*/ 0 h 13"/>
                <a:gd name="T28" fmla="*/ 0 w 91"/>
                <a:gd name="T29" fmla="*/ 0 h 13"/>
                <a:gd name="T30" fmla="*/ 0 w 91"/>
                <a:gd name="T31" fmla="*/ 0 h 13"/>
                <a:gd name="T32" fmla="*/ 0 w 91"/>
                <a:gd name="T33" fmla="*/ 0 h 13"/>
                <a:gd name="T34" fmla="*/ 0 w 91"/>
                <a:gd name="T35" fmla="*/ 0 h 13"/>
                <a:gd name="T36" fmla="*/ 0 w 91"/>
                <a:gd name="T37" fmla="*/ 0 h 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1" h="13">
                  <a:moveTo>
                    <a:pt x="2" y="1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9" y="0"/>
                  </a:lnTo>
                  <a:lnTo>
                    <a:pt x="91" y="13"/>
                  </a:lnTo>
                  <a:lnTo>
                    <a:pt x="79" y="13"/>
                  </a:lnTo>
                  <a:lnTo>
                    <a:pt x="68" y="13"/>
                  </a:lnTo>
                  <a:lnTo>
                    <a:pt x="56" y="13"/>
                  </a:lnTo>
                  <a:lnTo>
                    <a:pt x="45" y="13"/>
                  </a:lnTo>
                  <a:lnTo>
                    <a:pt x="35" y="13"/>
                  </a:lnTo>
                  <a:lnTo>
                    <a:pt x="23" y="13"/>
                  </a:lnTo>
                  <a:lnTo>
                    <a:pt x="13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1" name="Freeform 141"/>
            <p:cNvSpPr>
              <a:spLocks/>
            </p:cNvSpPr>
            <p:nvPr/>
          </p:nvSpPr>
          <p:spPr bwMode="auto">
            <a:xfrm>
              <a:off x="4460" y="3056"/>
              <a:ext cx="45" cy="7"/>
            </a:xfrm>
            <a:custGeom>
              <a:avLst/>
              <a:gdLst>
                <a:gd name="T0" fmla="*/ 1 w 89"/>
                <a:gd name="T1" fmla="*/ 0 h 15"/>
                <a:gd name="T2" fmla="*/ 0 w 89"/>
                <a:gd name="T3" fmla="*/ 0 h 15"/>
                <a:gd name="T4" fmla="*/ 1 w 89"/>
                <a:gd name="T5" fmla="*/ 0 h 15"/>
                <a:gd name="T6" fmla="*/ 1 w 89"/>
                <a:gd name="T7" fmla="*/ 0 h 15"/>
                <a:gd name="T8" fmla="*/ 1 w 89"/>
                <a:gd name="T9" fmla="*/ 0 h 15"/>
                <a:gd name="T10" fmla="*/ 1 w 89"/>
                <a:gd name="T11" fmla="*/ 0 h 15"/>
                <a:gd name="T12" fmla="*/ 1 w 89"/>
                <a:gd name="T13" fmla="*/ 0 h 15"/>
                <a:gd name="T14" fmla="*/ 2 w 89"/>
                <a:gd name="T15" fmla="*/ 0 h 15"/>
                <a:gd name="T16" fmla="*/ 2 w 89"/>
                <a:gd name="T17" fmla="*/ 0 h 15"/>
                <a:gd name="T18" fmla="*/ 2 w 89"/>
                <a:gd name="T19" fmla="*/ 0 h 15"/>
                <a:gd name="T20" fmla="*/ 2 w 89"/>
                <a:gd name="T21" fmla="*/ 0 h 15"/>
                <a:gd name="T22" fmla="*/ 2 w 89"/>
                <a:gd name="T23" fmla="*/ 0 h 15"/>
                <a:gd name="T24" fmla="*/ 2 w 89"/>
                <a:gd name="T25" fmla="*/ 0 h 15"/>
                <a:gd name="T26" fmla="*/ 2 w 89"/>
                <a:gd name="T27" fmla="*/ 0 h 15"/>
                <a:gd name="T28" fmla="*/ 2 w 89"/>
                <a:gd name="T29" fmla="*/ 0 h 15"/>
                <a:gd name="T30" fmla="*/ 2 w 89"/>
                <a:gd name="T31" fmla="*/ 0 h 15"/>
                <a:gd name="T32" fmla="*/ 1 w 89"/>
                <a:gd name="T33" fmla="*/ 0 h 15"/>
                <a:gd name="T34" fmla="*/ 1 w 89"/>
                <a:gd name="T35" fmla="*/ 0 h 15"/>
                <a:gd name="T36" fmla="*/ 1 w 89"/>
                <a:gd name="T37" fmla="*/ 0 h 15"/>
                <a:gd name="T38" fmla="*/ 1 w 89"/>
                <a:gd name="T39" fmla="*/ 0 h 15"/>
                <a:gd name="T40" fmla="*/ 1 w 89"/>
                <a:gd name="T41" fmla="*/ 0 h 15"/>
                <a:gd name="T42" fmla="*/ 1 w 89"/>
                <a:gd name="T43" fmla="*/ 0 h 15"/>
                <a:gd name="T44" fmla="*/ 1 w 89"/>
                <a:gd name="T45" fmla="*/ 0 h 1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9" h="15">
                  <a:moveTo>
                    <a:pt x="2" y="1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3" y="2"/>
                  </a:lnTo>
                  <a:lnTo>
                    <a:pt x="55" y="3"/>
                  </a:lnTo>
                  <a:lnTo>
                    <a:pt x="65" y="4"/>
                  </a:lnTo>
                  <a:lnTo>
                    <a:pt x="77" y="4"/>
                  </a:lnTo>
                  <a:lnTo>
                    <a:pt x="87" y="5"/>
                  </a:lnTo>
                  <a:lnTo>
                    <a:pt x="89" y="15"/>
                  </a:lnTo>
                  <a:lnTo>
                    <a:pt x="88" y="15"/>
                  </a:lnTo>
                  <a:lnTo>
                    <a:pt x="87" y="15"/>
                  </a:lnTo>
                  <a:lnTo>
                    <a:pt x="86" y="15"/>
                  </a:lnTo>
                  <a:lnTo>
                    <a:pt x="85" y="15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53" y="13"/>
                  </a:lnTo>
                  <a:lnTo>
                    <a:pt x="42" y="13"/>
                  </a:lnTo>
                  <a:lnTo>
                    <a:pt x="32" y="13"/>
                  </a:lnTo>
                  <a:lnTo>
                    <a:pt x="22" y="13"/>
                  </a:lnTo>
                  <a:lnTo>
                    <a:pt x="1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FFCE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2" name="Freeform 142"/>
            <p:cNvSpPr>
              <a:spLocks noEditPoints="1"/>
            </p:cNvSpPr>
            <p:nvPr/>
          </p:nvSpPr>
          <p:spPr bwMode="auto">
            <a:xfrm>
              <a:off x="4504" y="3058"/>
              <a:ext cx="47" cy="52"/>
            </a:xfrm>
            <a:custGeom>
              <a:avLst/>
              <a:gdLst>
                <a:gd name="T0" fmla="*/ 1 w 93"/>
                <a:gd name="T1" fmla="*/ 0 h 105"/>
                <a:gd name="T2" fmla="*/ 0 w 93"/>
                <a:gd name="T3" fmla="*/ 0 h 105"/>
                <a:gd name="T4" fmla="*/ 1 w 93"/>
                <a:gd name="T5" fmla="*/ 0 h 105"/>
                <a:gd name="T6" fmla="*/ 1 w 93"/>
                <a:gd name="T7" fmla="*/ 0 h 105"/>
                <a:gd name="T8" fmla="*/ 1 w 93"/>
                <a:gd name="T9" fmla="*/ 0 h 105"/>
                <a:gd name="T10" fmla="*/ 1 w 93"/>
                <a:gd name="T11" fmla="*/ 0 h 105"/>
                <a:gd name="T12" fmla="*/ 1 w 93"/>
                <a:gd name="T13" fmla="*/ 0 h 105"/>
                <a:gd name="T14" fmla="*/ 1 w 93"/>
                <a:gd name="T15" fmla="*/ 0 h 105"/>
                <a:gd name="T16" fmla="*/ 1 w 93"/>
                <a:gd name="T17" fmla="*/ 0 h 105"/>
                <a:gd name="T18" fmla="*/ 2 w 93"/>
                <a:gd name="T19" fmla="*/ 0 h 105"/>
                <a:gd name="T20" fmla="*/ 2 w 93"/>
                <a:gd name="T21" fmla="*/ 0 h 105"/>
                <a:gd name="T22" fmla="*/ 2 w 93"/>
                <a:gd name="T23" fmla="*/ 0 h 105"/>
                <a:gd name="T24" fmla="*/ 2 w 93"/>
                <a:gd name="T25" fmla="*/ 0 h 105"/>
                <a:gd name="T26" fmla="*/ 2 w 93"/>
                <a:gd name="T27" fmla="*/ 0 h 105"/>
                <a:gd name="T28" fmla="*/ 2 w 93"/>
                <a:gd name="T29" fmla="*/ 0 h 105"/>
                <a:gd name="T30" fmla="*/ 2 w 93"/>
                <a:gd name="T31" fmla="*/ 0 h 105"/>
                <a:gd name="T32" fmla="*/ 2 w 93"/>
                <a:gd name="T33" fmla="*/ 0 h 105"/>
                <a:gd name="T34" fmla="*/ 1 w 93"/>
                <a:gd name="T35" fmla="*/ 0 h 105"/>
                <a:gd name="T36" fmla="*/ 1 w 93"/>
                <a:gd name="T37" fmla="*/ 0 h 105"/>
                <a:gd name="T38" fmla="*/ 1 w 93"/>
                <a:gd name="T39" fmla="*/ 0 h 105"/>
                <a:gd name="T40" fmla="*/ 1 w 93"/>
                <a:gd name="T41" fmla="*/ 0 h 105"/>
                <a:gd name="T42" fmla="*/ 1 w 93"/>
                <a:gd name="T43" fmla="*/ 0 h 105"/>
                <a:gd name="T44" fmla="*/ 1 w 93"/>
                <a:gd name="T45" fmla="*/ 0 h 105"/>
                <a:gd name="T46" fmla="*/ 1 w 93"/>
                <a:gd name="T47" fmla="*/ 0 h 105"/>
                <a:gd name="T48" fmla="*/ 2 w 93"/>
                <a:gd name="T49" fmla="*/ 1 h 105"/>
                <a:gd name="T50" fmla="*/ 2 w 93"/>
                <a:gd name="T51" fmla="*/ 1 h 105"/>
                <a:gd name="T52" fmla="*/ 2 w 93"/>
                <a:gd name="T53" fmla="*/ 1 h 105"/>
                <a:gd name="T54" fmla="*/ 2 w 93"/>
                <a:gd name="T55" fmla="*/ 1 h 105"/>
                <a:gd name="T56" fmla="*/ 2 w 93"/>
                <a:gd name="T57" fmla="*/ 1 h 105"/>
                <a:gd name="T58" fmla="*/ 2 w 93"/>
                <a:gd name="T59" fmla="*/ 1 h 105"/>
                <a:gd name="T60" fmla="*/ 2 w 93"/>
                <a:gd name="T61" fmla="*/ 1 h 105"/>
                <a:gd name="T62" fmla="*/ 2 w 93"/>
                <a:gd name="T63" fmla="*/ 1 h 105"/>
                <a:gd name="T64" fmla="*/ 2 w 93"/>
                <a:gd name="T65" fmla="*/ 1 h 105"/>
                <a:gd name="T66" fmla="*/ 2 w 93"/>
                <a:gd name="T67" fmla="*/ 1 h 105"/>
                <a:gd name="T68" fmla="*/ 2 w 93"/>
                <a:gd name="T69" fmla="*/ 1 h 105"/>
                <a:gd name="T70" fmla="*/ 2 w 93"/>
                <a:gd name="T71" fmla="*/ 1 h 105"/>
                <a:gd name="T72" fmla="*/ 2 w 93"/>
                <a:gd name="T73" fmla="*/ 1 h 10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3" h="105">
                  <a:moveTo>
                    <a:pt x="2" y="1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2"/>
                  </a:lnTo>
                  <a:lnTo>
                    <a:pt x="44" y="2"/>
                  </a:lnTo>
                  <a:lnTo>
                    <a:pt x="52" y="3"/>
                  </a:lnTo>
                  <a:lnTo>
                    <a:pt x="60" y="5"/>
                  </a:lnTo>
                  <a:lnTo>
                    <a:pt x="68" y="5"/>
                  </a:lnTo>
                  <a:lnTo>
                    <a:pt x="74" y="6"/>
                  </a:lnTo>
                  <a:lnTo>
                    <a:pt x="80" y="7"/>
                  </a:lnTo>
                  <a:lnTo>
                    <a:pt x="85" y="8"/>
                  </a:lnTo>
                  <a:lnTo>
                    <a:pt x="91" y="8"/>
                  </a:lnTo>
                  <a:lnTo>
                    <a:pt x="93" y="21"/>
                  </a:lnTo>
                  <a:lnTo>
                    <a:pt x="82" y="18"/>
                  </a:lnTo>
                  <a:lnTo>
                    <a:pt x="70" y="17"/>
                  </a:lnTo>
                  <a:lnTo>
                    <a:pt x="58" y="15"/>
                  </a:lnTo>
                  <a:lnTo>
                    <a:pt x="46" y="14"/>
                  </a:lnTo>
                  <a:lnTo>
                    <a:pt x="35" y="13"/>
                  </a:lnTo>
                  <a:lnTo>
                    <a:pt x="24" y="13"/>
                  </a:lnTo>
                  <a:lnTo>
                    <a:pt x="13" y="12"/>
                  </a:lnTo>
                  <a:lnTo>
                    <a:pt x="2" y="10"/>
                  </a:lnTo>
                  <a:close/>
                  <a:moveTo>
                    <a:pt x="88" y="101"/>
                  </a:moveTo>
                  <a:lnTo>
                    <a:pt x="84" y="105"/>
                  </a:lnTo>
                  <a:lnTo>
                    <a:pt x="80" y="105"/>
                  </a:lnTo>
                  <a:lnTo>
                    <a:pt x="75" y="103"/>
                  </a:lnTo>
                  <a:lnTo>
                    <a:pt x="73" y="98"/>
                  </a:lnTo>
                  <a:lnTo>
                    <a:pt x="74" y="92"/>
                  </a:lnTo>
                  <a:lnTo>
                    <a:pt x="75" y="88"/>
                  </a:lnTo>
                  <a:lnTo>
                    <a:pt x="78" y="84"/>
                  </a:lnTo>
                  <a:lnTo>
                    <a:pt x="81" y="83"/>
                  </a:lnTo>
                  <a:lnTo>
                    <a:pt x="85" y="86"/>
                  </a:lnTo>
                  <a:lnTo>
                    <a:pt x="89" y="90"/>
                  </a:lnTo>
                  <a:lnTo>
                    <a:pt x="89" y="96"/>
                  </a:lnTo>
                  <a:lnTo>
                    <a:pt x="88" y="10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3" name="Freeform 143"/>
            <p:cNvSpPr>
              <a:spLocks/>
            </p:cNvSpPr>
            <p:nvPr/>
          </p:nvSpPr>
          <p:spPr bwMode="auto">
            <a:xfrm>
              <a:off x="4550" y="3062"/>
              <a:ext cx="46" cy="15"/>
            </a:xfrm>
            <a:custGeom>
              <a:avLst/>
              <a:gdLst>
                <a:gd name="T0" fmla="*/ 0 w 93"/>
                <a:gd name="T1" fmla="*/ 1 h 30"/>
                <a:gd name="T2" fmla="*/ 0 w 93"/>
                <a:gd name="T3" fmla="*/ 0 h 30"/>
                <a:gd name="T4" fmla="*/ 0 w 93"/>
                <a:gd name="T5" fmla="*/ 1 h 30"/>
                <a:gd name="T6" fmla="*/ 0 w 93"/>
                <a:gd name="T7" fmla="*/ 1 h 30"/>
                <a:gd name="T8" fmla="*/ 0 w 93"/>
                <a:gd name="T9" fmla="*/ 1 h 30"/>
                <a:gd name="T10" fmla="*/ 0 w 93"/>
                <a:gd name="T11" fmla="*/ 1 h 30"/>
                <a:gd name="T12" fmla="*/ 0 w 93"/>
                <a:gd name="T13" fmla="*/ 1 h 30"/>
                <a:gd name="T14" fmla="*/ 1 w 93"/>
                <a:gd name="T15" fmla="*/ 1 h 30"/>
                <a:gd name="T16" fmla="*/ 1 w 93"/>
                <a:gd name="T17" fmla="*/ 1 h 30"/>
                <a:gd name="T18" fmla="*/ 1 w 93"/>
                <a:gd name="T19" fmla="*/ 1 h 30"/>
                <a:gd name="T20" fmla="*/ 1 w 93"/>
                <a:gd name="T21" fmla="*/ 1 h 30"/>
                <a:gd name="T22" fmla="*/ 1 w 93"/>
                <a:gd name="T23" fmla="*/ 1 h 30"/>
                <a:gd name="T24" fmla="*/ 1 w 93"/>
                <a:gd name="T25" fmla="*/ 1 h 30"/>
                <a:gd name="T26" fmla="*/ 0 w 93"/>
                <a:gd name="T27" fmla="*/ 1 h 30"/>
                <a:gd name="T28" fmla="*/ 0 w 93"/>
                <a:gd name="T29" fmla="*/ 1 h 30"/>
                <a:gd name="T30" fmla="*/ 0 w 93"/>
                <a:gd name="T31" fmla="*/ 1 h 30"/>
                <a:gd name="T32" fmla="*/ 0 w 93"/>
                <a:gd name="T33" fmla="*/ 1 h 30"/>
                <a:gd name="T34" fmla="*/ 0 w 93"/>
                <a:gd name="T35" fmla="*/ 1 h 30"/>
                <a:gd name="T36" fmla="*/ 0 w 93"/>
                <a:gd name="T37" fmla="*/ 1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3" h="30">
                  <a:moveTo>
                    <a:pt x="2" y="13"/>
                  </a:moveTo>
                  <a:lnTo>
                    <a:pt x="0" y="0"/>
                  </a:lnTo>
                  <a:lnTo>
                    <a:pt x="13" y="2"/>
                  </a:lnTo>
                  <a:lnTo>
                    <a:pt x="25" y="4"/>
                  </a:lnTo>
                  <a:lnTo>
                    <a:pt x="38" y="7"/>
                  </a:lnTo>
                  <a:lnTo>
                    <a:pt x="51" y="9"/>
                  </a:lnTo>
                  <a:lnTo>
                    <a:pt x="62" y="12"/>
                  </a:lnTo>
                  <a:lnTo>
                    <a:pt x="73" y="14"/>
                  </a:lnTo>
                  <a:lnTo>
                    <a:pt x="83" y="17"/>
                  </a:lnTo>
                  <a:lnTo>
                    <a:pt x="93" y="20"/>
                  </a:lnTo>
                  <a:lnTo>
                    <a:pt x="93" y="30"/>
                  </a:lnTo>
                  <a:lnTo>
                    <a:pt x="84" y="28"/>
                  </a:lnTo>
                  <a:lnTo>
                    <a:pt x="74" y="25"/>
                  </a:lnTo>
                  <a:lnTo>
                    <a:pt x="63" y="23"/>
                  </a:lnTo>
                  <a:lnTo>
                    <a:pt x="52" y="21"/>
                  </a:lnTo>
                  <a:lnTo>
                    <a:pt x="40" y="19"/>
                  </a:lnTo>
                  <a:lnTo>
                    <a:pt x="28" y="16"/>
                  </a:lnTo>
                  <a:lnTo>
                    <a:pt x="15" y="15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FFE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4" name="Freeform 144"/>
            <p:cNvSpPr>
              <a:spLocks noEditPoints="1"/>
            </p:cNvSpPr>
            <p:nvPr/>
          </p:nvSpPr>
          <p:spPr bwMode="auto">
            <a:xfrm>
              <a:off x="4596" y="3068"/>
              <a:ext cx="50" cy="48"/>
            </a:xfrm>
            <a:custGeom>
              <a:avLst/>
              <a:gdLst>
                <a:gd name="T0" fmla="*/ 0 w 101"/>
                <a:gd name="T1" fmla="*/ 1 h 95"/>
                <a:gd name="T2" fmla="*/ 0 w 101"/>
                <a:gd name="T3" fmla="*/ 1 h 95"/>
                <a:gd name="T4" fmla="*/ 0 w 101"/>
                <a:gd name="T5" fmla="*/ 1 h 95"/>
                <a:gd name="T6" fmla="*/ 0 w 101"/>
                <a:gd name="T7" fmla="*/ 1 h 95"/>
                <a:gd name="T8" fmla="*/ 0 w 101"/>
                <a:gd name="T9" fmla="*/ 1 h 95"/>
                <a:gd name="T10" fmla="*/ 0 w 101"/>
                <a:gd name="T11" fmla="*/ 1 h 95"/>
                <a:gd name="T12" fmla="*/ 0 w 101"/>
                <a:gd name="T13" fmla="*/ 1 h 95"/>
                <a:gd name="T14" fmla="*/ 1 w 101"/>
                <a:gd name="T15" fmla="*/ 1 h 95"/>
                <a:gd name="T16" fmla="*/ 1 w 101"/>
                <a:gd name="T17" fmla="*/ 1 h 95"/>
                <a:gd name="T18" fmla="*/ 1 w 101"/>
                <a:gd name="T19" fmla="*/ 1 h 95"/>
                <a:gd name="T20" fmla="*/ 1 w 101"/>
                <a:gd name="T21" fmla="*/ 1 h 95"/>
                <a:gd name="T22" fmla="*/ 0 w 101"/>
                <a:gd name="T23" fmla="*/ 1 h 95"/>
                <a:gd name="T24" fmla="*/ 0 w 101"/>
                <a:gd name="T25" fmla="*/ 1 h 95"/>
                <a:gd name="T26" fmla="*/ 0 w 101"/>
                <a:gd name="T27" fmla="*/ 1 h 95"/>
                <a:gd name="T28" fmla="*/ 0 w 101"/>
                <a:gd name="T29" fmla="*/ 1 h 95"/>
                <a:gd name="T30" fmla="*/ 0 w 101"/>
                <a:gd name="T31" fmla="*/ 1 h 95"/>
                <a:gd name="T32" fmla="*/ 0 w 101"/>
                <a:gd name="T33" fmla="*/ 1 h 95"/>
                <a:gd name="T34" fmla="*/ 0 w 101"/>
                <a:gd name="T35" fmla="*/ 1 h 95"/>
                <a:gd name="T36" fmla="*/ 0 w 101"/>
                <a:gd name="T37" fmla="*/ 1 h 95"/>
                <a:gd name="T38" fmla="*/ 0 w 101"/>
                <a:gd name="T39" fmla="*/ 1 h 95"/>
                <a:gd name="T40" fmla="*/ 0 w 101"/>
                <a:gd name="T41" fmla="*/ 1 h 95"/>
                <a:gd name="T42" fmla="*/ 0 w 101"/>
                <a:gd name="T43" fmla="*/ 1 h 95"/>
                <a:gd name="T44" fmla="*/ 0 w 101"/>
                <a:gd name="T45" fmla="*/ 1 h 95"/>
                <a:gd name="T46" fmla="*/ 0 w 101"/>
                <a:gd name="T47" fmla="*/ 1 h 95"/>
                <a:gd name="T48" fmla="*/ 0 w 101"/>
                <a:gd name="T49" fmla="*/ 1 h 95"/>
                <a:gd name="T50" fmla="*/ 0 w 101"/>
                <a:gd name="T51" fmla="*/ 1 h 95"/>
                <a:gd name="T52" fmla="*/ 0 w 101"/>
                <a:gd name="T53" fmla="*/ 1 h 95"/>
                <a:gd name="T54" fmla="*/ 0 w 101"/>
                <a:gd name="T55" fmla="*/ 1 h 95"/>
                <a:gd name="T56" fmla="*/ 0 w 101"/>
                <a:gd name="T57" fmla="*/ 1 h 95"/>
                <a:gd name="T58" fmla="*/ 0 w 101"/>
                <a:gd name="T59" fmla="*/ 1 h 95"/>
                <a:gd name="T60" fmla="*/ 0 w 101"/>
                <a:gd name="T61" fmla="*/ 1 h 95"/>
                <a:gd name="T62" fmla="*/ 1 w 101"/>
                <a:gd name="T63" fmla="*/ 1 h 95"/>
                <a:gd name="T64" fmla="*/ 1 w 101"/>
                <a:gd name="T65" fmla="*/ 1 h 95"/>
                <a:gd name="T66" fmla="*/ 1 w 101"/>
                <a:gd name="T67" fmla="*/ 1 h 95"/>
                <a:gd name="T68" fmla="*/ 1 w 101"/>
                <a:gd name="T69" fmla="*/ 1 h 95"/>
                <a:gd name="T70" fmla="*/ 1 w 101"/>
                <a:gd name="T71" fmla="*/ 2 h 95"/>
                <a:gd name="T72" fmla="*/ 1 w 101"/>
                <a:gd name="T73" fmla="*/ 2 h 95"/>
                <a:gd name="T74" fmla="*/ 1 w 101"/>
                <a:gd name="T75" fmla="*/ 2 h 95"/>
                <a:gd name="T76" fmla="*/ 1 w 101"/>
                <a:gd name="T77" fmla="*/ 2 h 95"/>
                <a:gd name="T78" fmla="*/ 1 w 101"/>
                <a:gd name="T79" fmla="*/ 2 h 95"/>
                <a:gd name="T80" fmla="*/ 1 w 101"/>
                <a:gd name="T81" fmla="*/ 2 h 95"/>
                <a:gd name="T82" fmla="*/ 1 w 101"/>
                <a:gd name="T83" fmla="*/ 2 h 95"/>
                <a:gd name="T84" fmla="*/ 1 w 101"/>
                <a:gd name="T85" fmla="*/ 2 h 95"/>
                <a:gd name="T86" fmla="*/ 1 w 101"/>
                <a:gd name="T87" fmla="*/ 2 h 95"/>
                <a:gd name="T88" fmla="*/ 1 w 101"/>
                <a:gd name="T89" fmla="*/ 1 h 95"/>
                <a:gd name="T90" fmla="*/ 1 w 101"/>
                <a:gd name="T91" fmla="*/ 1 h 95"/>
                <a:gd name="T92" fmla="*/ 1 w 101"/>
                <a:gd name="T93" fmla="*/ 1 h 95"/>
                <a:gd name="T94" fmla="*/ 1 w 101"/>
                <a:gd name="T95" fmla="*/ 1 h 95"/>
                <a:gd name="T96" fmla="*/ 1 w 101"/>
                <a:gd name="T97" fmla="*/ 1 h 95"/>
                <a:gd name="T98" fmla="*/ 0 w 101"/>
                <a:gd name="T99" fmla="*/ 1 h 95"/>
                <a:gd name="T100" fmla="*/ 0 w 101"/>
                <a:gd name="T101" fmla="*/ 1 h 95"/>
                <a:gd name="T102" fmla="*/ 0 w 101"/>
                <a:gd name="T103" fmla="*/ 1 h 95"/>
                <a:gd name="T104" fmla="*/ 0 w 101"/>
                <a:gd name="T105" fmla="*/ 0 h 95"/>
                <a:gd name="T106" fmla="*/ 1 w 101"/>
                <a:gd name="T107" fmla="*/ 1 h 95"/>
                <a:gd name="T108" fmla="*/ 1 w 101"/>
                <a:gd name="T109" fmla="*/ 1 h 95"/>
                <a:gd name="T110" fmla="*/ 1 w 101"/>
                <a:gd name="T111" fmla="*/ 1 h 95"/>
                <a:gd name="T112" fmla="*/ 1 w 101"/>
                <a:gd name="T113" fmla="*/ 1 h 95"/>
                <a:gd name="T114" fmla="*/ 1 w 101"/>
                <a:gd name="T115" fmla="*/ 1 h 95"/>
                <a:gd name="T116" fmla="*/ 1 w 101"/>
                <a:gd name="T117" fmla="*/ 1 h 9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1" h="95">
                  <a:moveTo>
                    <a:pt x="0" y="17"/>
                  </a:moveTo>
                  <a:lnTo>
                    <a:pt x="0" y="7"/>
                  </a:lnTo>
                  <a:lnTo>
                    <a:pt x="15" y="11"/>
                  </a:lnTo>
                  <a:lnTo>
                    <a:pt x="29" y="15"/>
                  </a:lnTo>
                  <a:lnTo>
                    <a:pt x="42" y="20"/>
                  </a:lnTo>
                  <a:lnTo>
                    <a:pt x="51" y="25"/>
                  </a:lnTo>
                  <a:lnTo>
                    <a:pt x="59" y="31"/>
                  </a:lnTo>
                  <a:lnTo>
                    <a:pt x="66" y="35"/>
                  </a:lnTo>
                  <a:lnTo>
                    <a:pt x="69" y="41"/>
                  </a:lnTo>
                  <a:lnTo>
                    <a:pt x="71" y="47"/>
                  </a:lnTo>
                  <a:lnTo>
                    <a:pt x="68" y="55"/>
                  </a:lnTo>
                  <a:lnTo>
                    <a:pt x="63" y="59"/>
                  </a:lnTo>
                  <a:lnTo>
                    <a:pt x="56" y="61"/>
                  </a:lnTo>
                  <a:lnTo>
                    <a:pt x="48" y="60"/>
                  </a:lnTo>
                  <a:lnTo>
                    <a:pt x="40" y="57"/>
                  </a:lnTo>
                  <a:lnTo>
                    <a:pt x="34" y="53"/>
                  </a:lnTo>
                  <a:lnTo>
                    <a:pt x="29" y="48"/>
                  </a:lnTo>
                  <a:lnTo>
                    <a:pt x="28" y="42"/>
                  </a:lnTo>
                  <a:lnTo>
                    <a:pt x="31" y="40"/>
                  </a:lnTo>
                  <a:lnTo>
                    <a:pt x="38" y="41"/>
                  </a:lnTo>
                  <a:lnTo>
                    <a:pt x="44" y="41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2" y="31"/>
                  </a:lnTo>
                  <a:lnTo>
                    <a:pt x="38" y="29"/>
                  </a:lnTo>
                  <a:lnTo>
                    <a:pt x="34" y="26"/>
                  </a:lnTo>
                  <a:lnTo>
                    <a:pt x="27" y="24"/>
                  </a:lnTo>
                  <a:lnTo>
                    <a:pt x="19" y="22"/>
                  </a:lnTo>
                  <a:lnTo>
                    <a:pt x="11" y="19"/>
                  </a:lnTo>
                  <a:lnTo>
                    <a:pt x="0" y="17"/>
                  </a:lnTo>
                  <a:close/>
                  <a:moveTo>
                    <a:pt x="91" y="22"/>
                  </a:moveTo>
                  <a:lnTo>
                    <a:pt x="94" y="32"/>
                  </a:lnTo>
                  <a:lnTo>
                    <a:pt x="94" y="46"/>
                  </a:lnTo>
                  <a:lnTo>
                    <a:pt x="94" y="60"/>
                  </a:lnTo>
                  <a:lnTo>
                    <a:pt x="96" y="72"/>
                  </a:lnTo>
                  <a:lnTo>
                    <a:pt x="101" y="83"/>
                  </a:lnTo>
                  <a:lnTo>
                    <a:pt x="101" y="95"/>
                  </a:lnTo>
                  <a:lnTo>
                    <a:pt x="97" y="95"/>
                  </a:lnTo>
                  <a:lnTo>
                    <a:pt x="94" y="94"/>
                  </a:lnTo>
                  <a:lnTo>
                    <a:pt x="91" y="92"/>
                  </a:lnTo>
                  <a:lnTo>
                    <a:pt x="89" y="91"/>
                  </a:lnTo>
                  <a:lnTo>
                    <a:pt x="82" y="80"/>
                  </a:lnTo>
                  <a:lnTo>
                    <a:pt x="80" y="70"/>
                  </a:lnTo>
                  <a:lnTo>
                    <a:pt x="80" y="59"/>
                  </a:lnTo>
                  <a:lnTo>
                    <a:pt x="82" y="47"/>
                  </a:lnTo>
                  <a:lnTo>
                    <a:pt x="83" y="37"/>
                  </a:lnTo>
                  <a:lnTo>
                    <a:pt x="81" y="26"/>
                  </a:lnTo>
                  <a:lnTo>
                    <a:pt x="75" y="17"/>
                  </a:lnTo>
                  <a:lnTo>
                    <a:pt x="63" y="9"/>
                  </a:lnTo>
                  <a:lnTo>
                    <a:pt x="49" y="4"/>
                  </a:lnTo>
                  <a:lnTo>
                    <a:pt x="56" y="1"/>
                  </a:lnTo>
                  <a:lnTo>
                    <a:pt x="61" y="0"/>
                  </a:lnTo>
                  <a:lnTo>
                    <a:pt x="67" y="1"/>
                  </a:lnTo>
                  <a:lnTo>
                    <a:pt x="74" y="3"/>
                  </a:lnTo>
                  <a:lnTo>
                    <a:pt x="79" y="8"/>
                  </a:lnTo>
                  <a:lnTo>
                    <a:pt x="83" y="11"/>
                  </a:lnTo>
                  <a:lnTo>
                    <a:pt x="88" y="17"/>
                  </a:lnTo>
                  <a:lnTo>
                    <a:pt x="91" y="2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5" name="Freeform 145"/>
            <p:cNvSpPr>
              <a:spLocks noEditPoints="1"/>
            </p:cNvSpPr>
            <p:nvPr/>
          </p:nvSpPr>
          <p:spPr bwMode="auto">
            <a:xfrm>
              <a:off x="4642" y="3079"/>
              <a:ext cx="16" cy="37"/>
            </a:xfrm>
            <a:custGeom>
              <a:avLst/>
              <a:gdLst>
                <a:gd name="T0" fmla="*/ 0 w 33"/>
                <a:gd name="T1" fmla="*/ 2 h 73"/>
                <a:gd name="T2" fmla="*/ 0 w 33"/>
                <a:gd name="T3" fmla="*/ 1 h 73"/>
                <a:gd name="T4" fmla="*/ 0 w 33"/>
                <a:gd name="T5" fmla="*/ 2 h 73"/>
                <a:gd name="T6" fmla="*/ 0 w 33"/>
                <a:gd name="T7" fmla="*/ 2 h 73"/>
                <a:gd name="T8" fmla="*/ 0 w 33"/>
                <a:gd name="T9" fmla="*/ 2 h 73"/>
                <a:gd name="T10" fmla="*/ 0 w 33"/>
                <a:gd name="T11" fmla="*/ 1 h 73"/>
                <a:gd name="T12" fmla="*/ 0 w 33"/>
                <a:gd name="T13" fmla="*/ 2 h 73"/>
                <a:gd name="T14" fmla="*/ 0 w 33"/>
                <a:gd name="T15" fmla="*/ 2 h 73"/>
                <a:gd name="T16" fmla="*/ 0 w 33"/>
                <a:gd name="T17" fmla="*/ 2 h 73"/>
                <a:gd name="T18" fmla="*/ 0 w 33"/>
                <a:gd name="T19" fmla="*/ 2 h 73"/>
                <a:gd name="T20" fmla="*/ 0 w 33"/>
                <a:gd name="T21" fmla="*/ 2 h 73"/>
                <a:gd name="T22" fmla="*/ 0 w 33"/>
                <a:gd name="T23" fmla="*/ 1 h 73"/>
                <a:gd name="T24" fmla="*/ 0 w 33"/>
                <a:gd name="T25" fmla="*/ 0 h 73"/>
                <a:gd name="T26" fmla="*/ 0 w 33"/>
                <a:gd name="T27" fmla="*/ 0 h 73"/>
                <a:gd name="T28" fmla="*/ 0 w 33"/>
                <a:gd name="T29" fmla="*/ 0 h 73"/>
                <a:gd name="T30" fmla="*/ 0 w 33"/>
                <a:gd name="T31" fmla="*/ 1 h 73"/>
                <a:gd name="T32" fmla="*/ 0 w 33"/>
                <a:gd name="T33" fmla="*/ 1 h 73"/>
                <a:gd name="T34" fmla="*/ 0 w 33"/>
                <a:gd name="T35" fmla="*/ 1 h 73"/>
                <a:gd name="T36" fmla="*/ 0 w 33"/>
                <a:gd name="T37" fmla="*/ 1 h 73"/>
                <a:gd name="T38" fmla="*/ 0 w 33"/>
                <a:gd name="T39" fmla="*/ 1 h 73"/>
                <a:gd name="T40" fmla="*/ 0 w 33"/>
                <a:gd name="T41" fmla="*/ 1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" h="73">
                  <a:moveTo>
                    <a:pt x="10" y="73"/>
                  </a:moveTo>
                  <a:lnTo>
                    <a:pt x="10" y="61"/>
                  </a:lnTo>
                  <a:lnTo>
                    <a:pt x="13" y="65"/>
                  </a:lnTo>
                  <a:lnTo>
                    <a:pt x="18" y="68"/>
                  </a:lnTo>
                  <a:lnTo>
                    <a:pt x="25" y="68"/>
                  </a:lnTo>
                  <a:lnTo>
                    <a:pt x="33" y="64"/>
                  </a:lnTo>
                  <a:lnTo>
                    <a:pt x="28" y="68"/>
                  </a:lnTo>
                  <a:lnTo>
                    <a:pt x="22" y="70"/>
                  </a:lnTo>
                  <a:lnTo>
                    <a:pt x="16" y="72"/>
                  </a:lnTo>
                  <a:lnTo>
                    <a:pt x="10" y="73"/>
                  </a:lnTo>
                  <a:close/>
                  <a:moveTo>
                    <a:pt x="3" y="1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5"/>
                  </a:lnTo>
                  <a:lnTo>
                    <a:pt x="3" y="8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6" name="Freeform 146"/>
            <p:cNvSpPr>
              <a:spLocks noEditPoints="1"/>
            </p:cNvSpPr>
            <p:nvPr/>
          </p:nvSpPr>
          <p:spPr bwMode="auto">
            <a:xfrm>
              <a:off x="3988" y="2970"/>
              <a:ext cx="81" cy="59"/>
            </a:xfrm>
            <a:custGeom>
              <a:avLst/>
              <a:gdLst>
                <a:gd name="T0" fmla="*/ 3 w 162"/>
                <a:gd name="T1" fmla="*/ 2 h 118"/>
                <a:gd name="T2" fmla="*/ 1 w 162"/>
                <a:gd name="T3" fmla="*/ 2 h 118"/>
                <a:gd name="T4" fmla="*/ 1 w 162"/>
                <a:gd name="T5" fmla="*/ 2 h 118"/>
                <a:gd name="T6" fmla="*/ 3 w 162"/>
                <a:gd name="T7" fmla="*/ 2 h 118"/>
                <a:gd name="T8" fmla="*/ 3 w 162"/>
                <a:gd name="T9" fmla="*/ 2 h 118"/>
                <a:gd name="T10" fmla="*/ 3 w 162"/>
                <a:gd name="T11" fmla="*/ 2 h 118"/>
                <a:gd name="T12" fmla="*/ 3 w 162"/>
                <a:gd name="T13" fmla="*/ 1 h 118"/>
                <a:gd name="T14" fmla="*/ 3 w 162"/>
                <a:gd name="T15" fmla="*/ 1 h 118"/>
                <a:gd name="T16" fmla="*/ 3 w 162"/>
                <a:gd name="T17" fmla="*/ 1 h 118"/>
                <a:gd name="T18" fmla="*/ 3 w 162"/>
                <a:gd name="T19" fmla="*/ 1 h 118"/>
                <a:gd name="T20" fmla="*/ 3 w 162"/>
                <a:gd name="T21" fmla="*/ 1 h 118"/>
                <a:gd name="T22" fmla="*/ 2 w 162"/>
                <a:gd name="T23" fmla="*/ 1 h 118"/>
                <a:gd name="T24" fmla="*/ 2 w 162"/>
                <a:gd name="T25" fmla="*/ 1 h 118"/>
                <a:gd name="T26" fmla="*/ 2 w 162"/>
                <a:gd name="T27" fmla="*/ 1 h 118"/>
                <a:gd name="T28" fmla="*/ 2 w 162"/>
                <a:gd name="T29" fmla="*/ 1 h 118"/>
                <a:gd name="T30" fmla="*/ 2 w 162"/>
                <a:gd name="T31" fmla="*/ 1 h 118"/>
                <a:gd name="T32" fmla="*/ 1 w 162"/>
                <a:gd name="T33" fmla="*/ 1 h 118"/>
                <a:gd name="T34" fmla="*/ 1 w 162"/>
                <a:gd name="T35" fmla="*/ 1 h 118"/>
                <a:gd name="T36" fmla="*/ 1 w 162"/>
                <a:gd name="T37" fmla="*/ 1 h 118"/>
                <a:gd name="T38" fmla="*/ 0 w 162"/>
                <a:gd name="T39" fmla="*/ 0 h 118"/>
                <a:gd name="T40" fmla="*/ 1 w 162"/>
                <a:gd name="T41" fmla="*/ 1 h 118"/>
                <a:gd name="T42" fmla="*/ 1 w 162"/>
                <a:gd name="T43" fmla="*/ 1 h 118"/>
                <a:gd name="T44" fmla="*/ 2 w 162"/>
                <a:gd name="T45" fmla="*/ 1 h 118"/>
                <a:gd name="T46" fmla="*/ 2 w 162"/>
                <a:gd name="T47" fmla="*/ 1 h 118"/>
                <a:gd name="T48" fmla="*/ 2 w 162"/>
                <a:gd name="T49" fmla="*/ 1 h 118"/>
                <a:gd name="T50" fmla="*/ 2 w 162"/>
                <a:gd name="T51" fmla="*/ 1 h 118"/>
                <a:gd name="T52" fmla="*/ 3 w 162"/>
                <a:gd name="T53" fmla="*/ 1 h 118"/>
                <a:gd name="T54" fmla="*/ 3 w 162"/>
                <a:gd name="T55" fmla="*/ 1 h 1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62" h="118">
                  <a:moveTo>
                    <a:pt x="129" y="116"/>
                  </a:moveTo>
                  <a:lnTo>
                    <a:pt x="33" y="118"/>
                  </a:lnTo>
                  <a:lnTo>
                    <a:pt x="33" y="90"/>
                  </a:lnTo>
                  <a:lnTo>
                    <a:pt x="129" y="90"/>
                  </a:lnTo>
                  <a:lnTo>
                    <a:pt x="129" y="116"/>
                  </a:lnTo>
                  <a:close/>
                  <a:moveTo>
                    <a:pt x="162" y="2"/>
                  </a:moveTo>
                  <a:lnTo>
                    <a:pt x="150" y="16"/>
                  </a:lnTo>
                  <a:lnTo>
                    <a:pt x="142" y="29"/>
                  </a:lnTo>
                  <a:lnTo>
                    <a:pt x="136" y="39"/>
                  </a:lnTo>
                  <a:lnTo>
                    <a:pt x="129" y="50"/>
                  </a:lnTo>
                  <a:lnTo>
                    <a:pt x="118" y="48"/>
                  </a:lnTo>
                  <a:lnTo>
                    <a:pt x="105" y="46"/>
                  </a:lnTo>
                  <a:lnTo>
                    <a:pt x="92" y="45"/>
                  </a:lnTo>
                  <a:lnTo>
                    <a:pt x="80" y="45"/>
                  </a:lnTo>
                  <a:lnTo>
                    <a:pt x="67" y="45"/>
                  </a:lnTo>
                  <a:lnTo>
                    <a:pt x="54" y="46"/>
                  </a:lnTo>
                  <a:lnTo>
                    <a:pt x="43" y="48"/>
                  </a:lnTo>
                  <a:lnTo>
                    <a:pt x="33" y="50"/>
                  </a:lnTo>
                  <a:lnTo>
                    <a:pt x="0" y="0"/>
                  </a:lnTo>
                  <a:lnTo>
                    <a:pt x="22" y="3"/>
                  </a:lnTo>
                  <a:lnTo>
                    <a:pt x="44" y="5"/>
                  </a:lnTo>
                  <a:lnTo>
                    <a:pt x="65" y="7"/>
                  </a:lnTo>
                  <a:lnTo>
                    <a:pt x="84" y="8"/>
                  </a:lnTo>
                  <a:lnTo>
                    <a:pt x="104" y="8"/>
                  </a:lnTo>
                  <a:lnTo>
                    <a:pt x="124" y="7"/>
                  </a:lnTo>
                  <a:lnTo>
                    <a:pt x="143" y="4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8760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7" name="Freeform 147"/>
            <p:cNvSpPr>
              <a:spLocks/>
            </p:cNvSpPr>
            <p:nvPr/>
          </p:nvSpPr>
          <p:spPr bwMode="auto">
            <a:xfrm>
              <a:off x="4004" y="3028"/>
              <a:ext cx="49" cy="30"/>
            </a:xfrm>
            <a:custGeom>
              <a:avLst/>
              <a:gdLst>
                <a:gd name="T0" fmla="*/ 0 w 96"/>
                <a:gd name="T1" fmla="*/ 1 h 60"/>
                <a:gd name="T2" fmla="*/ 2 w 96"/>
                <a:gd name="T3" fmla="*/ 0 h 60"/>
                <a:gd name="T4" fmla="*/ 2 w 96"/>
                <a:gd name="T5" fmla="*/ 1 h 60"/>
                <a:gd name="T6" fmla="*/ 0 w 96"/>
                <a:gd name="T7" fmla="*/ 1 h 60"/>
                <a:gd name="T8" fmla="*/ 0 w 96"/>
                <a:gd name="T9" fmla="*/ 1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60">
                  <a:moveTo>
                    <a:pt x="0" y="2"/>
                  </a:moveTo>
                  <a:lnTo>
                    <a:pt x="96" y="0"/>
                  </a:lnTo>
                  <a:lnTo>
                    <a:pt x="96" y="55"/>
                  </a:lnTo>
                  <a:lnTo>
                    <a:pt x="0" y="6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8760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8" name="Freeform 148"/>
            <p:cNvSpPr>
              <a:spLocks/>
            </p:cNvSpPr>
            <p:nvPr/>
          </p:nvSpPr>
          <p:spPr bwMode="auto">
            <a:xfrm>
              <a:off x="4004" y="3056"/>
              <a:ext cx="49" cy="31"/>
            </a:xfrm>
            <a:custGeom>
              <a:avLst/>
              <a:gdLst>
                <a:gd name="T0" fmla="*/ 0 w 96"/>
                <a:gd name="T1" fmla="*/ 0 h 63"/>
                <a:gd name="T2" fmla="*/ 2 w 96"/>
                <a:gd name="T3" fmla="*/ 0 h 63"/>
                <a:gd name="T4" fmla="*/ 2 w 96"/>
                <a:gd name="T5" fmla="*/ 0 h 63"/>
                <a:gd name="T6" fmla="*/ 1 w 96"/>
                <a:gd name="T7" fmla="*/ 0 h 63"/>
                <a:gd name="T8" fmla="*/ 0 w 96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63">
                  <a:moveTo>
                    <a:pt x="0" y="5"/>
                  </a:moveTo>
                  <a:lnTo>
                    <a:pt x="96" y="0"/>
                  </a:lnTo>
                  <a:lnTo>
                    <a:pt x="96" y="58"/>
                  </a:lnTo>
                  <a:lnTo>
                    <a:pt x="2" y="6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75B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9" name="Freeform 149"/>
            <p:cNvSpPr>
              <a:spLocks/>
            </p:cNvSpPr>
            <p:nvPr/>
          </p:nvSpPr>
          <p:spPr bwMode="auto">
            <a:xfrm>
              <a:off x="4005" y="3085"/>
              <a:ext cx="48" cy="31"/>
            </a:xfrm>
            <a:custGeom>
              <a:avLst/>
              <a:gdLst>
                <a:gd name="T0" fmla="*/ 0 w 94"/>
                <a:gd name="T1" fmla="*/ 0 h 63"/>
                <a:gd name="T2" fmla="*/ 2 w 94"/>
                <a:gd name="T3" fmla="*/ 0 h 63"/>
                <a:gd name="T4" fmla="*/ 2 w 94"/>
                <a:gd name="T5" fmla="*/ 0 h 63"/>
                <a:gd name="T6" fmla="*/ 0 w 94"/>
                <a:gd name="T7" fmla="*/ 0 h 63"/>
                <a:gd name="T8" fmla="*/ 0 w 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63">
                  <a:moveTo>
                    <a:pt x="0" y="5"/>
                  </a:moveTo>
                  <a:lnTo>
                    <a:pt x="94" y="0"/>
                  </a:lnTo>
                  <a:lnTo>
                    <a:pt x="94" y="59"/>
                  </a:lnTo>
                  <a:lnTo>
                    <a:pt x="0" y="6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754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0" name="Freeform 150"/>
            <p:cNvSpPr>
              <a:spLocks/>
            </p:cNvSpPr>
            <p:nvPr/>
          </p:nvSpPr>
          <p:spPr bwMode="auto">
            <a:xfrm>
              <a:off x="4005" y="3114"/>
              <a:ext cx="48" cy="31"/>
            </a:xfrm>
            <a:custGeom>
              <a:avLst/>
              <a:gdLst>
                <a:gd name="T0" fmla="*/ 0 w 94"/>
                <a:gd name="T1" fmla="*/ 1 h 62"/>
                <a:gd name="T2" fmla="*/ 2 w 94"/>
                <a:gd name="T3" fmla="*/ 0 h 62"/>
                <a:gd name="T4" fmla="*/ 2 w 94"/>
                <a:gd name="T5" fmla="*/ 1 h 62"/>
                <a:gd name="T6" fmla="*/ 1 w 94"/>
                <a:gd name="T7" fmla="*/ 1 h 62"/>
                <a:gd name="T8" fmla="*/ 0 w 94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62">
                  <a:moveTo>
                    <a:pt x="0" y="4"/>
                  </a:moveTo>
                  <a:lnTo>
                    <a:pt x="94" y="0"/>
                  </a:lnTo>
                  <a:lnTo>
                    <a:pt x="94" y="57"/>
                  </a:lnTo>
                  <a:lnTo>
                    <a:pt x="1" y="6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44C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1" name="Freeform 151"/>
            <p:cNvSpPr>
              <a:spLocks/>
            </p:cNvSpPr>
            <p:nvPr/>
          </p:nvSpPr>
          <p:spPr bwMode="auto">
            <a:xfrm>
              <a:off x="4006" y="3143"/>
              <a:ext cx="47" cy="16"/>
            </a:xfrm>
            <a:custGeom>
              <a:avLst/>
              <a:gdLst>
                <a:gd name="T0" fmla="*/ 0 w 93"/>
                <a:gd name="T1" fmla="*/ 0 h 34"/>
                <a:gd name="T2" fmla="*/ 2 w 93"/>
                <a:gd name="T3" fmla="*/ 0 h 34"/>
                <a:gd name="T4" fmla="*/ 2 w 93"/>
                <a:gd name="T5" fmla="*/ 0 h 34"/>
                <a:gd name="T6" fmla="*/ 2 w 93"/>
                <a:gd name="T7" fmla="*/ 0 h 34"/>
                <a:gd name="T8" fmla="*/ 2 w 93"/>
                <a:gd name="T9" fmla="*/ 0 h 34"/>
                <a:gd name="T10" fmla="*/ 1 w 93"/>
                <a:gd name="T11" fmla="*/ 0 h 34"/>
                <a:gd name="T12" fmla="*/ 1 w 93"/>
                <a:gd name="T13" fmla="*/ 0 h 34"/>
                <a:gd name="T14" fmla="*/ 1 w 93"/>
                <a:gd name="T15" fmla="*/ 0 h 34"/>
                <a:gd name="T16" fmla="*/ 1 w 93"/>
                <a:gd name="T17" fmla="*/ 0 h 34"/>
                <a:gd name="T18" fmla="*/ 1 w 93"/>
                <a:gd name="T19" fmla="*/ 0 h 34"/>
                <a:gd name="T20" fmla="*/ 0 w 93"/>
                <a:gd name="T21" fmla="*/ 0 h 34"/>
                <a:gd name="T22" fmla="*/ 0 w 9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3" h="34">
                  <a:moveTo>
                    <a:pt x="0" y="5"/>
                  </a:moveTo>
                  <a:lnTo>
                    <a:pt x="93" y="0"/>
                  </a:lnTo>
                  <a:lnTo>
                    <a:pt x="93" y="33"/>
                  </a:lnTo>
                  <a:lnTo>
                    <a:pt x="81" y="34"/>
                  </a:lnTo>
                  <a:lnTo>
                    <a:pt x="69" y="34"/>
                  </a:lnTo>
                  <a:lnTo>
                    <a:pt x="58" y="31"/>
                  </a:lnTo>
                  <a:lnTo>
                    <a:pt x="46" y="30"/>
                  </a:lnTo>
                  <a:lnTo>
                    <a:pt x="35" y="28"/>
                  </a:lnTo>
                  <a:lnTo>
                    <a:pt x="23" y="28"/>
                  </a:lnTo>
                  <a:lnTo>
                    <a:pt x="12" y="29"/>
                  </a:lnTo>
                  <a:lnTo>
                    <a:pt x="0" y="3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447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2" name="Freeform 152"/>
            <p:cNvSpPr>
              <a:spLocks/>
            </p:cNvSpPr>
            <p:nvPr/>
          </p:nvSpPr>
          <p:spPr bwMode="auto">
            <a:xfrm>
              <a:off x="4004" y="3179"/>
              <a:ext cx="49" cy="23"/>
            </a:xfrm>
            <a:custGeom>
              <a:avLst/>
              <a:gdLst>
                <a:gd name="T0" fmla="*/ 2 w 96"/>
                <a:gd name="T1" fmla="*/ 1 h 46"/>
                <a:gd name="T2" fmla="*/ 0 w 96"/>
                <a:gd name="T3" fmla="*/ 1 h 46"/>
                <a:gd name="T4" fmla="*/ 1 w 96"/>
                <a:gd name="T5" fmla="*/ 1 h 46"/>
                <a:gd name="T6" fmla="*/ 1 w 96"/>
                <a:gd name="T7" fmla="*/ 1 h 46"/>
                <a:gd name="T8" fmla="*/ 1 w 96"/>
                <a:gd name="T9" fmla="*/ 1 h 46"/>
                <a:gd name="T10" fmla="*/ 1 w 96"/>
                <a:gd name="T11" fmla="*/ 0 h 46"/>
                <a:gd name="T12" fmla="*/ 2 w 96"/>
                <a:gd name="T13" fmla="*/ 1 h 46"/>
                <a:gd name="T14" fmla="*/ 2 w 96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6" h="46">
                  <a:moveTo>
                    <a:pt x="96" y="41"/>
                  </a:moveTo>
                  <a:lnTo>
                    <a:pt x="0" y="46"/>
                  </a:lnTo>
                  <a:lnTo>
                    <a:pt x="1" y="35"/>
                  </a:lnTo>
                  <a:lnTo>
                    <a:pt x="2" y="23"/>
                  </a:lnTo>
                  <a:lnTo>
                    <a:pt x="2" y="11"/>
                  </a:lnTo>
                  <a:lnTo>
                    <a:pt x="3" y="0"/>
                  </a:lnTo>
                  <a:lnTo>
                    <a:pt x="96" y="3"/>
                  </a:lnTo>
                  <a:lnTo>
                    <a:pt x="96" y="41"/>
                  </a:lnTo>
                  <a:close/>
                </a:path>
              </a:pathLst>
            </a:custGeom>
            <a:solidFill>
              <a:srgbClr val="823D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3" name="Freeform 153"/>
            <p:cNvSpPr>
              <a:spLocks/>
            </p:cNvSpPr>
            <p:nvPr/>
          </p:nvSpPr>
          <p:spPr bwMode="auto">
            <a:xfrm>
              <a:off x="4004" y="3200"/>
              <a:ext cx="49" cy="31"/>
            </a:xfrm>
            <a:custGeom>
              <a:avLst/>
              <a:gdLst>
                <a:gd name="T0" fmla="*/ 0 w 96"/>
                <a:gd name="T1" fmla="*/ 0 h 63"/>
                <a:gd name="T2" fmla="*/ 2 w 96"/>
                <a:gd name="T3" fmla="*/ 0 h 63"/>
                <a:gd name="T4" fmla="*/ 2 w 96"/>
                <a:gd name="T5" fmla="*/ 0 h 63"/>
                <a:gd name="T6" fmla="*/ 0 w 96"/>
                <a:gd name="T7" fmla="*/ 0 h 63"/>
                <a:gd name="T8" fmla="*/ 0 w 96"/>
                <a:gd name="T9" fmla="*/ 0 h 63"/>
                <a:gd name="T10" fmla="*/ 0 w 96"/>
                <a:gd name="T11" fmla="*/ 0 h 63"/>
                <a:gd name="T12" fmla="*/ 0 w 96"/>
                <a:gd name="T13" fmla="*/ 0 h 63"/>
                <a:gd name="T14" fmla="*/ 0 w 96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6" h="63">
                  <a:moveTo>
                    <a:pt x="0" y="5"/>
                  </a:moveTo>
                  <a:lnTo>
                    <a:pt x="96" y="0"/>
                  </a:lnTo>
                  <a:lnTo>
                    <a:pt x="96" y="58"/>
                  </a:lnTo>
                  <a:lnTo>
                    <a:pt x="0" y="63"/>
                  </a:lnTo>
                  <a:lnTo>
                    <a:pt x="0" y="49"/>
                  </a:lnTo>
                  <a:lnTo>
                    <a:pt x="0" y="35"/>
                  </a:lnTo>
                  <a:lnTo>
                    <a:pt x="0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238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4" name="Freeform 154"/>
            <p:cNvSpPr>
              <a:spLocks/>
            </p:cNvSpPr>
            <p:nvPr/>
          </p:nvSpPr>
          <p:spPr bwMode="auto">
            <a:xfrm>
              <a:off x="4004" y="3229"/>
              <a:ext cx="49" cy="31"/>
            </a:xfrm>
            <a:custGeom>
              <a:avLst/>
              <a:gdLst>
                <a:gd name="T0" fmla="*/ 1 w 98"/>
                <a:gd name="T1" fmla="*/ 0 h 63"/>
                <a:gd name="T2" fmla="*/ 2 w 98"/>
                <a:gd name="T3" fmla="*/ 0 h 63"/>
                <a:gd name="T4" fmla="*/ 2 w 98"/>
                <a:gd name="T5" fmla="*/ 0 h 63"/>
                <a:gd name="T6" fmla="*/ 1 w 98"/>
                <a:gd name="T7" fmla="*/ 0 h 63"/>
                <a:gd name="T8" fmla="*/ 0 w 98"/>
                <a:gd name="T9" fmla="*/ 0 h 63"/>
                <a:gd name="T10" fmla="*/ 0 w 98"/>
                <a:gd name="T11" fmla="*/ 0 h 63"/>
                <a:gd name="T12" fmla="*/ 0 w 98"/>
                <a:gd name="T13" fmla="*/ 0 h 63"/>
                <a:gd name="T14" fmla="*/ 1 w 98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8" h="63">
                  <a:moveTo>
                    <a:pt x="2" y="5"/>
                  </a:moveTo>
                  <a:lnTo>
                    <a:pt x="98" y="0"/>
                  </a:lnTo>
                  <a:lnTo>
                    <a:pt x="97" y="59"/>
                  </a:lnTo>
                  <a:lnTo>
                    <a:pt x="2" y="63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0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82332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5" name="Freeform 155"/>
            <p:cNvSpPr>
              <a:spLocks/>
            </p:cNvSpPr>
            <p:nvPr/>
          </p:nvSpPr>
          <p:spPr bwMode="auto">
            <a:xfrm>
              <a:off x="4004" y="3258"/>
              <a:ext cx="48" cy="31"/>
            </a:xfrm>
            <a:custGeom>
              <a:avLst/>
              <a:gdLst>
                <a:gd name="T0" fmla="*/ 0 w 95"/>
                <a:gd name="T1" fmla="*/ 1 h 62"/>
                <a:gd name="T2" fmla="*/ 2 w 95"/>
                <a:gd name="T3" fmla="*/ 0 h 62"/>
                <a:gd name="T4" fmla="*/ 2 w 95"/>
                <a:gd name="T5" fmla="*/ 1 h 62"/>
                <a:gd name="T6" fmla="*/ 0 w 95"/>
                <a:gd name="T7" fmla="*/ 1 h 62"/>
                <a:gd name="T8" fmla="*/ 0 w 95"/>
                <a:gd name="T9" fmla="*/ 1 h 62"/>
                <a:gd name="T10" fmla="*/ 0 w 95"/>
                <a:gd name="T11" fmla="*/ 1 h 62"/>
                <a:gd name="T12" fmla="*/ 0 w 95"/>
                <a:gd name="T13" fmla="*/ 1 h 62"/>
                <a:gd name="T14" fmla="*/ 0 w 95"/>
                <a:gd name="T15" fmla="*/ 1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" h="62">
                  <a:moveTo>
                    <a:pt x="0" y="4"/>
                  </a:moveTo>
                  <a:lnTo>
                    <a:pt x="95" y="0"/>
                  </a:lnTo>
                  <a:lnTo>
                    <a:pt x="94" y="57"/>
                  </a:lnTo>
                  <a:lnTo>
                    <a:pt x="0" y="62"/>
                  </a:lnTo>
                  <a:lnTo>
                    <a:pt x="0" y="46"/>
                  </a:lnTo>
                  <a:lnTo>
                    <a:pt x="0" y="32"/>
                  </a:lnTo>
                  <a:lnTo>
                    <a:pt x="0" y="1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7F28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6" name="Freeform 156"/>
            <p:cNvSpPr>
              <a:spLocks/>
            </p:cNvSpPr>
            <p:nvPr/>
          </p:nvSpPr>
          <p:spPr bwMode="auto">
            <a:xfrm>
              <a:off x="4004" y="3287"/>
              <a:ext cx="48" cy="29"/>
            </a:xfrm>
            <a:custGeom>
              <a:avLst/>
              <a:gdLst>
                <a:gd name="T0" fmla="*/ 0 w 94"/>
                <a:gd name="T1" fmla="*/ 0 h 59"/>
                <a:gd name="T2" fmla="*/ 2 w 94"/>
                <a:gd name="T3" fmla="*/ 0 h 59"/>
                <a:gd name="T4" fmla="*/ 2 w 94"/>
                <a:gd name="T5" fmla="*/ 0 h 59"/>
                <a:gd name="T6" fmla="*/ 1 w 94"/>
                <a:gd name="T7" fmla="*/ 0 h 59"/>
                <a:gd name="T8" fmla="*/ 1 w 94"/>
                <a:gd name="T9" fmla="*/ 0 h 59"/>
                <a:gd name="T10" fmla="*/ 1 w 94"/>
                <a:gd name="T11" fmla="*/ 0 h 59"/>
                <a:gd name="T12" fmla="*/ 1 w 94"/>
                <a:gd name="T13" fmla="*/ 0 h 59"/>
                <a:gd name="T14" fmla="*/ 1 w 94"/>
                <a:gd name="T15" fmla="*/ 0 h 59"/>
                <a:gd name="T16" fmla="*/ 1 w 94"/>
                <a:gd name="T17" fmla="*/ 0 h 59"/>
                <a:gd name="T18" fmla="*/ 1 w 94"/>
                <a:gd name="T19" fmla="*/ 0 h 59"/>
                <a:gd name="T20" fmla="*/ 1 w 94"/>
                <a:gd name="T21" fmla="*/ 0 h 59"/>
                <a:gd name="T22" fmla="*/ 0 w 94"/>
                <a:gd name="T23" fmla="*/ 0 h 59"/>
                <a:gd name="T24" fmla="*/ 0 w 94"/>
                <a:gd name="T25" fmla="*/ 0 h 59"/>
                <a:gd name="T26" fmla="*/ 0 w 94"/>
                <a:gd name="T27" fmla="*/ 0 h 59"/>
                <a:gd name="T28" fmla="*/ 0 w 94"/>
                <a:gd name="T29" fmla="*/ 0 h 59"/>
                <a:gd name="T30" fmla="*/ 0 w 94"/>
                <a:gd name="T31" fmla="*/ 0 h 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4" h="59">
                  <a:moveTo>
                    <a:pt x="0" y="5"/>
                  </a:moveTo>
                  <a:lnTo>
                    <a:pt x="94" y="0"/>
                  </a:lnTo>
                  <a:lnTo>
                    <a:pt x="94" y="58"/>
                  </a:lnTo>
                  <a:lnTo>
                    <a:pt x="58" y="59"/>
                  </a:lnTo>
                  <a:lnTo>
                    <a:pt x="50" y="58"/>
                  </a:lnTo>
                  <a:lnTo>
                    <a:pt x="43" y="57"/>
                  </a:lnTo>
                  <a:lnTo>
                    <a:pt x="35" y="56"/>
                  </a:lnTo>
                  <a:lnTo>
                    <a:pt x="28" y="55"/>
                  </a:lnTo>
                  <a:lnTo>
                    <a:pt x="20" y="55"/>
                  </a:lnTo>
                  <a:lnTo>
                    <a:pt x="13" y="56"/>
                  </a:lnTo>
                  <a:lnTo>
                    <a:pt x="7" y="57"/>
                  </a:lnTo>
                  <a:lnTo>
                    <a:pt x="0" y="59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0" y="1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F23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7" name="Freeform 157"/>
            <p:cNvSpPr>
              <a:spLocks noEditPoints="1"/>
            </p:cNvSpPr>
            <p:nvPr/>
          </p:nvSpPr>
          <p:spPr bwMode="auto">
            <a:xfrm>
              <a:off x="4004" y="3316"/>
              <a:ext cx="48" cy="30"/>
            </a:xfrm>
            <a:custGeom>
              <a:avLst/>
              <a:gdLst>
                <a:gd name="T0" fmla="*/ 1 w 94"/>
                <a:gd name="T1" fmla="*/ 0 h 61"/>
                <a:gd name="T2" fmla="*/ 2 w 94"/>
                <a:gd name="T3" fmla="*/ 0 h 61"/>
                <a:gd name="T4" fmla="*/ 2 w 94"/>
                <a:gd name="T5" fmla="*/ 0 h 61"/>
                <a:gd name="T6" fmla="*/ 2 w 94"/>
                <a:gd name="T7" fmla="*/ 0 h 61"/>
                <a:gd name="T8" fmla="*/ 2 w 94"/>
                <a:gd name="T9" fmla="*/ 0 h 61"/>
                <a:gd name="T10" fmla="*/ 2 w 94"/>
                <a:gd name="T11" fmla="*/ 0 h 61"/>
                <a:gd name="T12" fmla="*/ 2 w 94"/>
                <a:gd name="T13" fmla="*/ 0 h 61"/>
                <a:gd name="T14" fmla="*/ 2 w 94"/>
                <a:gd name="T15" fmla="*/ 0 h 61"/>
                <a:gd name="T16" fmla="*/ 2 w 94"/>
                <a:gd name="T17" fmla="*/ 0 h 61"/>
                <a:gd name="T18" fmla="*/ 1 w 94"/>
                <a:gd name="T19" fmla="*/ 0 h 61"/>
                <a:gd name="T20" fmla="*/ 1 w 94"/>
                <a:gd name="T21" fmla="*/ 0 h 61"/>
                <a:gd name="T22" fmla="*/ 1 w 94"/>
                <a:gd name="T23" fmla="*/ 0 h 61"/>
                <a:gd name="T24" fmla="*/ 2 w 94"/>
                <a:gd name="T25" fmla="*/ 0 h 61"/>
                <a:gd name="T26" fmla="*/ 0 w 94"/>
                <a:gd name="T27" fmla="*/ 0 h 61"/>
                <a:gd name="T28" fmla="*/ 0 w 94"/>
                <a:gd name="T29" fmla="*/ 0 h 61"/>
                <a:gd name="T30" fmla="*/ 2 w 94"/>
                <a:gd name="T31" fmla="*/ 0 h 61"/>
                <a:gd name="T32" fmla="*/ 2 w 94"/>
                <a:gd name="T33" fmla="*/ 0 h 61"/>
                <a:gd name="T34" fmla="*/ 2 w 94"/>
                <a:gd name="T35" fmla="*/ 0 h 61"/>
                <a:gd name="T36" fmla="*/ 2 w 94"/>
                <a:gd name="T37" fmla="*/ 0 h 61"/>
                <a:gd name="T38" fmla="*/ 2 w 94"/>
                <a:gd name="T39" fmla="*/ 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4" h="61">
                  <a:moveTo>
                    <a:pt x="58" y="1"/>
                  </a:moveTo>
                  <a:lnTo>
                    <a:pt x="94" y="0"/>
                  </a:lnTo>
                  <a:lnTo>
                    <a:pt x="94" y="1"/>
                  </a:lnTo>
                  <a:lnTo>
                    <a:pt x="89" y="2"/>
                  </a:lnTo>
                  <a:lnTo>
                    <a:pt x="84" y="2"/>
                  </a:lnTo>
                  <a:lnTo>
                    <a:pt x="79" y="2"/>
                  </a:lnTo>
                  <a:lnTo>
                    <a:pt x="74" y="2"/>
                  </a:lnTo>
                  <a:lnTo>
                    <a:pt x="71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8" y="1"/>
                  </a:lnTo>
                  <a:close/>
                  <a:moveTo>
                    <a:pt x="94" y="56"/>
                  </a:moveTo>
                  <a:lnTo>
                    <a:pt x="0" y="61"/>
                  </a:lnTo>
                  <a:lnTo>
                    <a:pt x="0" y="38"/>
                  </a:lnTo>
                  <a:lnTo>
                    <a:pt x="94" y="46"/>
                  </a:lnTo>
                  <a:lnTo>
                    <a:pt x="94" y="48"/>
                  </a:lnTo>
                  <a:lnTo>
                    <a:pt x="94" y="51"/>
                  </a:lnTo>
                  <a:lnTo>
                    <a:pt x="94" y="54"/>
                  </a:lnTo>
                  <a:lnTo>
                    <a:pt x="94" y="56"/>
                  </a:lnTo>
                  <a:close/>
                </a:path>
              </a:pathLst>
            </a:custGeom>
            <a:solidFill>
              <a:srgbClr val="7C1C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8" name="Freeform 158"/>
            <p:cNvSpPr>
              <a:spLocks/>
            </p:cNvSpPr>
            <p:nvPr/>
          </p:nvSpPr>
          <p:spPr bwMode="auto">
            <a:xfrm>
              <a:off x="4004" y="3344"/>
              <a:ext cx="49" cy="31"/>
            </a:xfrm>
            <a:custGeom>
              <a:avLst/>
              <a:gdLst>
                <a:gd name="T0" fmla="*/ 0 w 96"/>
                <a:gd name="T1" fmla="*/ 0 h 63"/>
                <a:gd name="T2" fmla="*/ 2 w 96"/>
                <a:gd name="T3" fmla="*/ 0 h 63"/>
                <a:gd name="T4" fmla="*/ 2 w 96"/>
                <a:gd name="T5" fmla="*/ 0 h 63"/>
                <a:gd name="T6" fmla="*/ 2 w 96"/>
                <a:gd name="T7" fmla="*/ 0 h 63"/>
                <a:gd name="T8" fmla="*/ 2 w 96"/>
                <a:gd name="T9" fmla="*/ 0 h 63"/>
                <a:gd name="T10" fmla="*/ 2 w 96"/>
                <a:gd name="T11" fmla="*/ 0 h 63"/>
                <a:gd name="T12" fmla="*/ 1 w 96"/>
                <a:gd name="T13" fmla="*/ 0 h 63"/>
                <a:gd name="T14" fmla="*/ 0 w 96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6" h="63">
                  <a:moveTo>
                    <a:pt x="0" y="5"/>
                  </a:moveTo>
                  <a:lnTo>
                    <a:pt x="94" y="0"/>
                  </a:lnTo>
                  <a:lnTo>
                    <a:pt x="94" y="15"/>
                  </a:lnTo>
                  <a:lnTo>
                    <a:pt x="95" y="29"/>
                  </a:lnTo>
                  <a:lnTo>
                    <a:pt x="95" y="43"/>
                  </a:lnTo>
                  <a:lnTo>
                    <a:pt x="96" y="58"/>
                  </a:lnTo>
                  <a:lnTo>
                    <a:pt x="2" y="6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C14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9" name="Freeform 159"/>
            <p:cNvSpPr>
              <a:spLocks/>
            </p:cNvSpPr>
            <p:nvPr/>
          </p:nvSpPr>
          <p:spPr bwMode="auto">
            <a:xfrm>
              <a:off x="4005" y="3373"/>
              <a:ext cx="49" cy="30"/>
            </a:xfrm>
            <a:custGeom>
              <a:avLst/>
              <a:gdLst>
                <a:gd name="T0" fmla="*/ 0 w 97"/>
                <a:gd name="T1" fmla="*/ 0 h 61"/>
                <a:gd name="T2" fmla="*/ 2 w 97"/>
                <a:gd name="T3" fmla="*/ 0 h 61"/>
                <a:gd name="T4" fmla="*/ 2 w 97"/>
                <a:gd name="T5" fmla="*/ 0 h 61"/>
                <a:gd name="T6" fmla="*/ 2 w 97"/>
                <a:gd name="T7" fmla="*/ 0 h 61"/>
                <a:gd name="T8" fmla="*/ 2 w 97"/>
                <a:gd name="T9" fmla="*/ 0 h 61"/>
                <a:gd name="T10" fmla="*/ 2 w 97"/>
                <a:gd name="T11" fmla="*/ 0 h 61"/>
                <a:gd name="T12" fmla="*/ 1 w 97"/>
                <a:gd name="T13" fmla="*/ 0 h 61"/>
                <a:gd name="T14" fmla="*/ 0 w 97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7" h="61">
                  <a:moveTo>
                    <a:pt x="0" y="5"/>
                  </a:moveTo>
                  <a:lnTo>
                    <a:pt x="94" y="0"/>
                  </a:lnTo>
                  <a:lnTo>
                    <a:pt x="94" y="14"/>
                  </a:lnTo>
                  <a:lnTo>
                    <a:pt x="95" y="28"/>
                  </a:lnTo>
                  <a:lnTo>
                    <a:pt x="97" y="43"/>
                  </a:lnTo>
                  <a:lnTo>
                    <a:pt x="97" y="57"/>
                  </a:lnTo>
                  <a:lnTo>
                    <a:pt x="1" y="6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C0F0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0" name="Freeform 160"/>
            <p:cNvSpPr>
              <a:spLocks/>
            </p:cNvSpPr>
            <p:nvPr/>
          </p:nvSpPr>
          <p:spPr bwMode="auto">
            <a:xfrm>
              <a:off x="4006" y="3401"/>
              <a:ext cx="49" cy="31"/>
            </a:xfrm>
            <a:custGeom>
              <a:avLst/>
              <a:gdLst>
                <a:gd name="T0" fmla="*/ 0 w 98"/>
                <a:gd name="T1" fmla="*/ 1 h 62"/>
                <a:gd name="T2" fmla="*/ 2 w 98"/>
                <a:gd name="T3" fmla="*/ 0 h 62"/>
                <a:gd name="T4" fmla="*/ 2 w 98"/>
                <a:gd name="T5" fmla="*/ 1 h 62"/>
                <a:gd name="T6" fmla="*/ 2 w 98"/>
                <a:gd name="T7" fmla="*/ 1 h 62"/>
                <a:gd name="T8" fmla="*/ 2 w 98"/>
                <a:gd name="T9" fmla="*/ 1 h 62"/>
                <a:gd name="T10" fmla="*/ 2 w 98"/>
                <a:gd name="T11" fmla="*/ 1 h 62"/>
                <a:gd name="T12" fmla="*/ 1 w 98"/>
                <a:gd name="T13" fmla="*/ 1 h 62"/>
                <a:gd name="T14" fmla="*/ 0 w 98"/>
                <a:gd name="T15" fmla="*/ 1 h 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8" h="62">
                  <a:moveTo>
                    <a:pt x="0" y="4"/>
                  </a:moveTo>
                  <a:lnTo>
                    <a:pt x="96" y="0"/>
                  </a:lnTo>
                  <a:lnTo>
                    <a:pt x="97" y="14"/>
                  </a:lnTo>
                  <a:lnTo>
                    <a:pt x="98" y="28"/>
                  </a:lnTo>
                  <a:lnTo>
                    <a:pt x="98" y="43"/>
                  </a:lnTo>
                  <a:lnTo>
                    <a:pt x="98" y="57"/>
                  </a:lnTo>
                  <a:lnTo>
                    <a:pt x="2" y="6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7A070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1" name="Freeform 161"/>
            <p:cNvSpPr>
              <a:spLocks/>
            </p:cNvSpPr>
            <p:nvPr/>
          </p:nvSpPr>
          <p:spPr bwMode="auto">
            <a:xfrm>
              <a:off x="4007" y="3430"/>
              <a:ext cx="48" cy="30"/>
            </a:xfrm>
            <a:custGeom>
              <a:avLst/>
              <a:gdLst>
                <a:gd name="T0" fmla="*/ 0 w 96"/>
                <a:gd name="T1" fmla="*/ 1 h 60"/>
                <a:gd name="T2" fmla="*/ 2 w 96"/>
                <a:gd name="T3" fmla="*/ 0 h 60"/>
                <a:gd name="T4" fmla="*/ 2 w 96"/>
                <a:gd name="T5" fmla="*/ 1 h 60"/>
                <a:gd name="T6" fmla="*/ 2 w 96"/>
                <a:gd name="T7" fmla="*/ 1 h 60"/>
                <a:gd name="T8" fmla="*/ 2 w 96"/>
                <a:gd name="T9" fmla="*/ 1 h 60"/>
                <a:gd name="T10" fmla="*/ 2 w 96"/>
                <a:gd name="T11" fmla="*/ 1 h 60"/>
                <a:gd name="T12" fmla="*/ 1 w 96"/>
                <a:gd name="T13" fmla="*/ 1 h 60"/>
                <a:gd name="T14" fmla="*/ 1 w 96"/>
                <a:gd name="T15" fmla="*/ 1 h 60"/>
                <a:gd name="T16" fmla="*/ 1 w 96"/>
                <a:gd name="T17" fmla="*/ 1 h 60"/>
                <a:gd name="T18" fmla="*/ 1 w 96"/>
                <a:gd name="T19" fmla="*/ 1 h 60"/>
                <a:gd name="T20" fmla="*/ 0 w 96"/>
                <a:gd name="T21" fmla="*/ 1 h 60"/>
                <a:gd name="T22" fmla="*/ 0 w 96"/>
                <a:gd name="T23" fmla="*/ 1 h 60"/>
                <a:gd name="T24" fmla="*/ 0 w 96"/>
                <a:gd name="T25" fmla="*/ 1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6" h="60">
                  <a:moveTo>
                    <a:pt x="0" y="5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96" y="28"/>
                  </a:lnTo>
                  <a:lnTo>
                    <a:pt x="96" y="42"/>
                  </a:lnTo>
                  <a:lnTo>
                    <a:pt x="96" y="57"/>
                  </a:lnTo>
                  <a:lnTo>
                    <a:pt x="28" y="60"/>
                  </a:lnTo>
                  <a:lnTo>
                    <a:pt x="20" y="49"/>
                  </a:lnTo>
                  <a:lnTo>
                    <a:pt x="13" y="37"/>
                  </a:lnTo>
                  <a:lnTo>
                    <a:pt x="6" y="27"/>
                  </a:lnTo>
                  <a:lnTo>
                    <a:pt x="0" y="1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2" name="Freeform 162"/>
            <p:cNvSpPr>
              <a:spLocks/>
            </p:cNvSpPr>
            <p:nvPr/>
          </p:nvSpPr>
          <p:spPr bwMode="auto">
            <a:xfrm>
              <a:off x="4021" y="3458"/>
              <a:ext cx="34" cy="17"/>
            </a:xfrm>
            <a:custGeom>
              <a:avLst/>
              <a:gdLst>
                <a:gd name="T0" fmla="*/ 0 w 68"/>
                <a:gd name="T1" fmla="*/ 1 h 34"/>
                <a:gd name="T2" fmla="*/ 2 w 68"/>
                <a:gd name="T3" fmla="*/ 0 h 34"/>
                <a:gd name="T4" fmla="*/ 2 w 68"/>
                <a:gd name="T5" fmla="*/ 1 h 34"/>
                <a:gd name="T6" fmla="*/ 2 w 68"/>
                <a:gd name="T7" fmla="*/ 1 h 34"/>
                <a:gd name="T8" fmla="*/ 1 w 68"/>
                <a:gd name="T9" fmla="*/ 1 h 34"/>
                <a:gd name="T10" fmla="*/ 1 w 68"/>
                <a:gd name="T11" fmla="*/ 1 h 34"/>
                <a:gd name="T12" fmla="*/ 1 w 68"/>
                <a:gd name="T13" fmla="*/ 1 h 34"/>
                <a:gd name="T14" fmla="*/ 1 w 68"/>
                <a:gd name="T15" fmla="*/ 1 h 34"/>
                <a:gd name="T16" fmla="*/ 1 w 68"/>
                <a:gd name="T17" fmla="*/ 1 h 34"/>
                <a:gd name="T18" fmla="*/ 1 w 68"/>
                <a:gd name="T19" fmla="*/ 1 h 34"/>
                <a:gd name="T20" fmla="*/ 1 w 68"/>
                <a:gd name="T21" fmla="*/ 1 h 34"/>
                <a:gd name="T22" fmla="*/ 1 w 68"/>
                <a:gd name="T23" fmla="*/ 1 h 34"/>
                <a:gd name="T24" fmla="*/ 1 w 68"/>
                <a:gd name="T25" fmla="*/ 1 h 34"/>
                <a:gd name="T26" fmla="*/ 1 w 68"/>
                <a:gd name="T27" fmla="*/ 1 h 34"/>
                <a:gd name="T28" fmla="*/ 1 w 68"/>
                <a:gd name="T29" fmla="*/ 1 h 34"/>
                <a:gd name="T30" fmla="*/ 1 w 68"/>
                <a:gd name="T31" fmla="*/ 1 h 34"/>
                <a:gd name="T32" fmla="*/ 1 w 68"/>
                <a:gd name="T33" fmla="*/ 1 h 34"/>
                <a:gd name="T34" fmla="*/ 0 w 68"/>
                <a:gd name="T35" fmla="*/ 1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8" h="34">
                  <a:moveTo>
                    <a:pt x="0" y="3"/>
                  </a:moveTo>
                  <a:lnTo>
                    <a:pt x="68" y="0"/>
                  </a:lnTo>
                  <a:lnTo>
                    <a:pt x="67" y="5"/>
                  </a:lnTo>
                  <a:lnTo>
                    <a:pt x="66" y="12"/>
                  </a:lnTo>
                  <a:lnTo>
                    <a:pt x="64" y="18"/>
                  </a:lnTo>
                  <a:lnTo>
                    <a:pt x="63" y="25"/>
                  </a:lnTo>
                  <a:lnTo>
                    <a:pt x="60" y="30"/>
                  </a:lnTo>
                  <a:lnTo>
                    <a:pt x="55" y="33"/>
                  </a:lnTo>
                  <a:lnTo>
                    <a:pt x="50" y="34"/>
                  </a:lnTo>
                  <a:lnTo>
                    <a:pt x="44" y="34"/>
                  </a:lnTo>
                  <a:lnTo>
                    <a:pt x="38" y="34"/>
                  </a:lnTo>
                  <a:lnTo>
                    <a:pt x="32" y="34"/>
                  </a:lnTo>
                  <a:lnTo>
                    <a:pt x="28" y="33"/>
                  </a:lnTo>
                  <a:lnTo>
                    <a:pt x="23" y="33"/>
                  </a:lnTo>
                  <a:lnTo>
                    <a:pt x="18" y="26"/>
                  </a:lnTo>
                  <a:lnTo>
                    <a:pt x="13" y="19"/>
                  </a:lnTo>
                  <a:lnTo>
                    <a:pt x="7" y="1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3" name="Freeform 163"/>
            <p:cNvSpPr>
              <a:spLocks/>
            </p:cNvSpPr>
            <p:nvPr/>
          </p:nvSpPr>
          <p:spPr bwMode="auto">
            <a:xfrm>
              <a:off x="4032" y="3020"/>
              <a:ext cx="10" cy="132"/>
            </a:xfrm>
            <a:custGeom>
              <a:avLst/>
              <a:gdLst>
                <a:gd name="T0" fmla="*/ 0 w 21"/>
                <a:gd name="T1" fmla="*/ 4 h 264"/>
                <a:gd name="T2" fmla="*/ 0 w 21"/>
                <a:gd name="T3" fmla="*/ 4 h 264"/>
                <a:gd name="T4" fmla="*/ 0 w 21"/>
                <a:gd name="T5" fmla="*/ 3 h 264"/>
                <a:gd name="T6" fmla="*/ 0 w 21"/>
                <a:gd name="T7" fmla="*/ 2 h 264"/>
                <a:gd name="T8" fmla="*/ 0 w 21"/>
                <a:gd name="T9" fmla="*/ 1 h 264"/>
                <a:gd name="T10" fmla="*/ 0 w 21"/>
                <a:gd name="T11" fmla="*/ 1 h 264"/>
                <a:gd name="T12" fmla="*/ 0 w 21"/>
                <a:gd name="T13" fmla="*/ 0 h 264"/>
                <a:gd name="T14" fmla="*/ 0 w 21"/>
                <a:gd name="T15" fmla="*/ 0 h 264"/>
                <a:gd name="T16" fmla="*/ 0 w 21"/>
                <a:gd name="T17" fmla="*/ 1 h 264"/>
                <a:gd name="T18" fmla="*/ 0 w 21"/>
                <a:gd name="T19" fmla="*/ 2 h 264"/>
                <a:gd name="T20" fmla="*/ 0 w 21"/>
                <a:gd name="T21" fmla="*/ 3 h 264"/>
                <a:gd name="T22" fmla="*/ 0 w 21"/>
                <a:gd name="T23" fmla="*/ 4 h 264"/>
                <a:gd name="T24" fmla="*/ 0 w 21"/>
                <a:gd name="T25" fmla="*/ 4 h 264"/>
                <a:gd name="T26" fmla="*/ 0 w 21"/>
                <a:gd name="T27" fmla="*/ 5 h 264"/>
                <a:gd name="T28" fmla="*/ 0 w 21"/>
                <a:gd name="T29" fmla="*/ 5 h 264"/>
                <a:gd name="T30" fmla="*/ 0 w 21"/>
                <a:gd name="T31" fmla="*/ 5 h 264"/>
                <a:gd name="T32" fmla="*/ 0 w 21"/>
                <a:gd name="T33" fmla="*/ 4 h 2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" h="264">
                  <a:moveTo>
                    <a:pt x="16" y="250"/>
                  </a:moveTo>
                  <a:lnTo>
                    <a:pt x="17" y="210"/>
                  </a:lnTo>
                  <a:lnTo>
                    <a:pt x="18" y="144"/>
                  </a:lnTo>
                  <a:lnTo>
                    <a:pt x="19" y="77"/>
                  </a:lnTo>
                  <a:lnTo>
                    <a:pt x="21" y="33"/>
                  </a:lnTo>
                  <a:lnTo>
                    <a:pt x="18" y="13"/>
                  </a:lnTo>
                  <a:lnTo>
                    <a:pt x="10" y="0"/>
                  </a:lnTo>
                  <a:lnTo>
                    <a:pt x="2" y="0"/>
                  </a:lnTo>
                  <a:lnTo>
                    <a:pt x="0" y="13"/>
                  </a:lnTo>
                  <a:lnTo>
                    <a:pt x="3" y="68"/>
                  </a:lnTo>
                  <a:lnTo>
                    <a:pt x="4" y="131"/>
                  </a:lnTo>
                  <a:lnTo>
                    <a:pt x="3" y="194"/>
                  </a:lnTo>
                  <a:lnTo>
                    <a:pt x="1" y="248"/>
                  </a:lnTo>
                  <a:lnTo>
                    <a:pt x="3" y="258"/>
                  </a:lnTo>
                  <a:lnTo>
                    <a:pt x="8" y="264"/>
                  </a:lnTo>
                  <a:lnTo>
                    <a:pt x="14" y="261"/>
                  </a:lnTo>
                  <a:lnTo>
                    <a:pt x="16" y="250"/>
                  </a:lnTo>
                  <a:close/>
                </a:path>
              </a:pathLst>
            </a:custGeom>
            <a:solidFill>
              <a:srgbClr val="E2A5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4" name="Freeform 164"/>
            <p:cNvSpPr>
              <a:spLocks/>
            </p:cNvSpPr>
            <p:nvPr/>
          </p:nvSpPr>
          <p:spPr bwMode="auto">
            <a:xfrm>
              <a:off x="4012" y="3019"/>
              <a:ext cx="10" cy="132"/>
            </a:xfrm>
            <a:custGeom>
              <a:avLst/>
              <a:gdLst>
                <a:gd name="T0" fmla="*/ 1 w 20"/>
                <a:gd name="T1" fmla="*/ 1 h 264"/>
                <a:gd name="T2" fmla="*/ 1 w 20"/>
                <a:gd name="T3" fmla="*/ 1 h 264"/>
                <a:gd name="T4" fmla="*/ 1 w 20"/>
                <a:gd name="T5" fmla="*/ 2 h 264"/>
                <a:gd name="T6" fmla="*/ 1 w 20"/>
                <a:gd name="T7" fmla="*/ 3 h 264"/>
                <a:gd name="T8" fmla="*/ 1 w 20"/>
                <a:gd name="T9" fmla="*/ 4 h 264"/>
                <a:gd name="T10" fmla="*/ 1 w 20"/>
                <a:gd name="T11" fmla="*/ 4 h 264"/>
                <a:gd name="T12" fmla="*/ 1 w 20"/>
                <a:gd name="T13" fmla="*/ 5 h 264"/>
                <a:gd name="T14" fmla="*/ 1 w 20"/>
                <a:gd name="T15" fmla="*/ 5 h 264"/>
                <a:gd name="T16" fmla="*/ 0 w 20"/>
                <a:gd name="T17" fmla="*/ 4 h 264"/>
                <a:gd name="T18" fmla="*/ 1 w 20"/>
                <a:gd name="T19" fmla="*/ 4 h 264"/>
                <a:gd name="T20" fmla="*/ 1 w 20"/>
                <a:gd name="T21" fmla="*/ 3 h 264"/>
                <a:gd name="T22" fmla="*/ 1 w 20"/>
                <a:gd name="T23" fmla="*/ 2 h 264"/>
                <a:gd name="T24" fmla="*/ 1 w 20"/>
                <a:gd name="T25" fmla="*/ 1 h 264"/>
                <a:gd name="T26" fmla="*/ 1 w 20"/>
                <a:gd name="T27" fmla="*/ 1 h 264"/>
                <a:gd name="T28" fmla="*/ 1 w 20"/>
                <a:gd name="T29" fmla="*/ 0 h 264"/>
                <a:gd name="T30" fmla="*/ 1 w 20"/>
                <a:gd name="T31" fmla="*/ 1 h 264"/>
                <a:gd name="T32" fmla="*/ 1 w 20"/>
                <a:gd name="T33" fmla="*/ 1 h 2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64">
                  <a:moveTo>
                    <a:pt x="16" y="14"/>
                  </a:moveTo>
                  <a:lnTo>
                    <a:pt x="17" y="54"/>
                  </a:lnTo>
                  <a:lnTo>
                    <a:pt x="18" y="120"/>
                  </a:lnTo>
                  <a:lnTo>
                    <a:pt x="19" y="186"/>
                  </a:lnTo>
                  <a:lnTo>
                    <a:pt x="20" y="231"/>
                  </a:lnTo>
                  <a:lnTo>
                    <a:pt x="18" y="252"/>
                  </a:lnTo>
                  <a:lnTo>
                    <a:pt x="10" y="264"/>
                  </a:lnTo>
                  <a:lnTo>
                    <a:pt x="2" y="264"/>
                  </a:lnTo>
                  <a:lnTo>
                    <a:pt x="0" y="249"/>
                  </a:lnTo>
                  <a:lnTo>
                    <a:pt x="3" y="195"/>
                  </a:lnTo>
                  <a:lnTo>
                    <a:pt x="4" y="132"/>
                  </a:lnTo>
                  <a:lnTo>
                    <a:pt x="3" y="70"/>
                  </a:lnTo>
                  <a:lnTo>
                    <a:pt x="1" y="16"/>
                  </a:lnTo>
                  <a:lnTo>
                    <a:pt x="3" y="6"/>
                  </a:lnTo>
                  <a:lnTo>
                    <a:pt x="8" y="0"/>
                  </a:lnTo>
                  <a:lnTo>
                    <a:pt x="13" y="2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5" name="Freeform 165"/>
            <p:cNvSpPr>
              <a:spLocks/>
            </p:cNvSpPr>
            <p:nvPr/>
          </p:nvSpPr>
          <p:spPr bwMode="auto">
            <a:xfrm>
              <a:off x="4032" y="3184"/>
              <a:ext cx="10" cy="118"/>
            </a:xfrm>
            <a:custGeom>
              <a:avLst/>
              <a:gdLst>
                <a:gd name="T0" fmla="*/ 0 w 21"/>
                <a:gd name="T1" fmla="*/ 3 h 238"/>
                <a:gd name="T2" fmla="*/ 0 w 21"/>
                <a:gd name="T3" fmla="*/ 2 h 238"/>
                <a:gd name="T4" fmla="*/ 0 w 21"/>
                <a:gd name="T5" fmla="*/ 2 h 238"/>
                <a:gd name="T6" fmla="*/ 0 w 21"/>
                <a:gd name="T7" fmla="*/ 1 h 238"/>
                <a:gd name="T8" fmla="*/ 0 w 21"/>
                <a:gd name="T9" fmla="*/ 0 h 238"/>
                <a:gd name="T10" fmla="*/ 0 w 21"/>
                <a:gd name="T11" fmla="*/ 0 h 238"/>
                <a:gd name="T12" fmla="*/ 0 w 21"/>
                <a:gd name="T13" fmla="*/ 0 h 238"/>
                <a:gd name="T14" fmla="*/ 0 w 21"/>
                <a:gd name="T15" fmla="*/ 0 h 238"/>
                <a:gd name="T16" fmla="*/ 0 w 21"/>
                <a:gd name="T17" fmla="*/ 0 h 238"/>
                <a:gd name="T18" fmla="*/ 0 w 21"/>
                <a:gd name="T19" fmla="*/ 0 h 238"/>
                <a:gd name="T20" fmla="*/ 0 w 21"/>
                <a:gd name="T21" fmla="*/ 1 h 238"/>
                <a:gd name="T22" fmla="*/ 0 w 21"/>
                <a:gd name="T23" fmla="*/ 2 h 238"/>
                <a:gd name="T24" fmla="*/ 0 w 21"/>
                <a:gd name="T25" fmla="*/ 3 h 238"/>
                <a:gd name="T26" fmla="*/ 0 w 21"/>
                <a:gd name="T27" fmla="*/ 3 h 238"/>
                <a:gd name="T28" fmla="*/ 0 w 21"/>
                <a:gd name="T29" fmla="*/ 3 h 238"/>
                <a:gd name="T30" fmla="*/ 0 w 21"/>
                <a:gd name="T31" fmla="*/ 3 h 238"/>
                <a:gd name="T32" fmla="*/ 0 w 21"/>
                <a:gd name="T33" fmla="*/ 3 h 2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" h="238">
                  <a:moveTo>
                    <a:pt x="16" y="224"/>
                  </a:moveTo>
                  <a:lnTo>
                    <a:pt x="17" y="188"/>
                  </a:lnTo>
                  <a:lnTo>
                    <a:pt x="18" y="129"/>
                  </a:lnTo>
                  <a:lnTo>
                    <a:pt x="19" y="69"/>
                  </a:lnTo>
                  <a:lnTo>
                    <a:pt x="21" y="29"/>
                  </a:lnTo>
                  <a:lnTo>
                    <a:pt x="18" y="11"/>
                  </a:lnTo>
                  <a:lnTo>
                    <a:pt x="10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3" y="62"/>
                  </a:lnTo>
                  <a:lnTo>
                    <a:pt x="4" y="119"/>
                  </a:lnTo>
                  <a:lnTo>
                    <a:pt x="3" y="174"/>
                  </a:lnTo>
                  <a:lnTo>
                    <a:pt x="1" y="224"/>
                  </a:lnTo>
                  <a:lnTo>
                    <a:pt x="3" y="233"/>
                  </a:lnTo>
                  <a:lnTo>
                    <a:pt x="8" y="238"/>
                  </a:lnTo>
                  <a:lnTo>
                    <a:pt x="14" y="235"/>
                  </a:lnTo>
                  <a:lnTo>
                    <a:pt x="16" y="224"/>
                  </a:lnTo>
                  <a:close/>
                </a:path>
              </a:pathLst>
            </a:custGeom>
            <a:solidFill>
              <a:srgbClr val="E2A5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6" name="Freeform 166"/>
            <p:cNvSpPr>
              <a:spLocks/>
            </p:cNvSpPr>
            <p:nvPr/>
          </p:nvSpPr>
          <p:spPr bwMode="auto">
            <a:xfrm>
              <a:off x="4008" y="3185"/>
              <a:ext cx="11" cy="120"/>
            </a:xfrm>
            <a:custGeom>
              <a:avLst/>
              <a:gdLst>
                <a:gd name="T0" fmla="*/ 1 w 20"/>
                <a:gd name="T1" fmla="*/ 4 h 240"/>
                <a:gd name="T2" fmla="*/ 1 w 20"/>
                <a:gd name="T3" fmla="*/ 3 h 240"/>
                <a:gd name="T4" fmla="*/ 1 w 20"/>
                <a:gd name="T5" fmla="*/ 3 h 240"/>
                <a:gd name="T6" fmla="*/ 1 w 20"/>
                <a:gd name="T7" fmla="*/ 2 h 240"/>
                <a:gd name="T8" fmla="*/ 1 w 20"/>
                <a:gd name="T9" fmla="*/ 1 h 240"/>
                <a:gd name="T10" fmla="*/ 1 w 20"/>
                <a:gd name="T11" fmla="*/ 1 h 240"/>
                <a:gd name="T12" fmla="*/ 1 w 20"/>
                <a:gd name="T13" fmla="*/ 0 h 240"/>
                <a:gd name="T14" fmla="*/ 1 w 20"/>
                <a:gd name="T15" fmla="*/ 0 h 240"/>
                <a:gd name="T16" fmla="*/ 0 w 20"/>
                <a:gd name="T17" fmla="*/ 1 h 240"/>
                <a:gd name="T18" fmla="*/ 1 w 20"/>
                <a:gd name="T19" fmla="*/ 1 h 240"/>
                <a:gd name="T20" fmla="*/ 1 w 20"/>
                <a:gd name="T21" fmla="*/ 2 h 240"/>
                <a:gd name="T22" fmla="*/ 1 w 20"/>
                <a:gd name="T23" fmla="*/ 3 h 240"/>
                <a:gd name="T24" fmla="*/ 1 w 20"/>
                <a:gd name="T25" fmla="*/ 4 h 240"/>
                <a:gd name="T26" fmla="*/ 1 w 20"/>
                <a:gd name="T27" fmla="*/ 4 h 240"/>
                <a:gd name="T28" fmla="*/ 1 w 20"/>
                <a:gd name="T29" fmla="*/ 4 h 240"/>
                <a:gd name="T30" fmla="*/ 1 w 20"/>
                <a:gd name="T31" fmla="*/ 4 h 240"/>
                <a:gd name="T32" fmla="*/ 1 w 20"/>
                <a:gd name="T33" fmla="*/ 4 h 2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40">
                  <a:moveTo>
                    <a:pt x="17" y="225"/>
                  </a:moveTo>
                  <a:lnTo>
                    <a:pt x="17" y="191"/>
                  </a:lnTo>
                  <a:lnTo>
                    <a:pt x="18" y="131"/>
                  </a:lnTo>
                  <a:lnTo>
                    <a:pt x="19" y="71"/>
                  </a:lnTo>
                  <a:lnTo>
                    <a:pt x="20" y="30"/>
                  </a:lnTo>
                  <a:lnTo>
                    <a:pt x="18" y="12"/>
                  </a:lnTo>
                  <a:lnTo>
                    <a:pt x="10" y="0"/>
                  </a:lnTo>
                  <a:lnTo>
                    <a:pt x="2" y="0"/>
                  </a:lnTo>
                  <a:lnTo>
                    <a:pt x="0" y="13"/>
                  </a:lnTo>
                  <a:lnTo>
                    <a:pt x="3" y="63"/>
                  </a:lnTo>
                  <a:lnTo>
                    <a:pt x="4" y="119"/>
                  </a:lnTo>
                  <a:lnTo>
                    <a:pt x="3" y="177"/>
                  </a:lnTo>
                  <a:lnTo>
                    <a:pt x="2" y="225"/>
                  </a:lnTo>
                  <a:lnTo>
                    <a:pt x="3" y="234"/>
                  </a:lnTo>
                  <a:lnTo>
                    <a:pt x="8" y="240"/>
                  </a:lnTo>
                  <a:lnTo>
                    <a:pt x="13" y="238"/>
                  </a:lnTo>
                  <a:lnTo>
                    <a:pt x="17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7" name="Freeform 167"/>
            <p:cNvSpPr>
              <a:spLocks/>
            </p:cNvSpPr>
            <p:nvPr/>
          </p:nvSpPr>
          <p:spPr bwMode="auto">
            <a:xfrm>
              <a:off x="4032" y="3344"/>
              <a:ext cx="11" cy="122"/>
            </a:xfrm>
            <a:custGeom>
              <a:avLst/>
              <a:gdLst>
                <a:gd name="T0" fmla="*/ 0 w 23"/>
                <a:gd name="T1" fmla="*/ 4 h 243"/>
                <a:gd name="T2" fmla="*/ 0 w 23"/>
                <a:gd name="T3" fmla="*/ 3 h 243"/>
                <a:gd name="T4" fmla="*/ 0 w 23"/>
                <a:gd name="T5" fmla="*/ 3 h 243"/>
                <a:gd name="T6" fmla="*/ 0 w 23"/>
                <a:gd name="T7" fmla="*/ 2 h 243"/>
                <a:gd name="T8" fmla="*/ 0 w 23"/>
                <a:gd name="T9" fmla="*/ 1 h 243"/>
                <a:gd name="T10" fmla="*/ 0 w 23"/>
                <a:gd name="T11" fmla="*/ 1 h 243"/>
                <a:gd name="T12" fmla="*/ 0 w 23"/>
                <a:gd name="T13" fmla="*/ 0 h 243"/>
                <a:gd name="T14" fmla="*/ 0 w 23"/>
                <a:gd name="T15" fmla="*/ 0 h 243"/>
                <a:gd name="T16" fmla="*/ 0 w 23"/>
                <a:gd name="T17" fmla="*/ 1 h 243"/>
                <a:gd name="T18" fmla="*/ 0 w 23"/>
                <a:gd name="T19" fmla="*/ 1 h 243"/>
                <a:gd name="T20" fmla="*/ 0 w 23"/>
                <a:gd name="T21" fmla="*/ 2 h 243"/>
                <a:gd name="T22" fmla="*/ 0 w 23"/>
                <a:gd name="T23" fmla="*/ 3 h 243"/>
                <a:gd name="T24" fmla="*/ 0 w 23"/>
                <a:gd name="T25" fmla="*/ 4 h 243"/>
                <a:gd name="T26" fmla="*/ 0 w 23"/>
                <a:gd name="T27" fmla="*/ 4 h 243"/>
                <a:gd name="T28" fmla="*/ 0 w 23"/>
                <a:gd name="T29" fmla="*/ 4 h 243"/>
                <a:gd name="T30" fmla="*/ 0 w 23"/>
                <a:gd name="T31" fmla="*/ 4 h 243"/>
                <a:gd name="T32" fmla="*/ 0 w 23"/>
                <a:gd name="T33" fmla="*/ 4 h 2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3" h="243">
                  <a:moveTo>
                    <a:pt x="23" y="229"/>
                  </a:moveTo>
                  <a:lnTo>
                    <a:pt x="23" y="192"/>
                  </a:lnTo>
                  <a:lnTo>
                    <a:pt x="22" y="132"/>
                  </a:lnTo>
                  <a:lnTo>
                    <a:pt x="22" y="71"/>
                  </a:lnTo>
                  <a:lnTo>
                    <a:pt x="23" y="31"/>
                  </a:lnTo>
                  <a:lnTo>
                    <a:pt x="19" y="10"/>
                  </a:lnTo>
                  <a:lnTo>
                    <a:pt x="10" y="0"/>
                  </a:lnTo>
                  <a:lnTo>
                    <a:pt x="2" y="0"/>
                  </a:lnTo>
                  <a:lnTo>
                    <a:pt x="0" y="13"/>
                  </a:lnTo>
                  <a:lnTo>
                    <a:pt x="4" y="64"/>
                  </a:lnTo>
                  <a:lnTo>
                    <a:pt x="8" y="121"/>
                  </a:lnTo>
                  <a:lnTo>
                    <a:pt x="9" y="178"/>
                  </a:lnTo>
                  <a:lnTo>
                    <a:pt x="8" y="227"/>
                  </a:lnTo>
                  <a:lnTo>
                    <a:pt x="10" y="237"/>
                  </a:lnTo>
                  <a:lnTo>
                    <a:pt x="16" y="243"/>
                  </a:lnTo>
                  <a:lnTo>
                    <a:pt x="21" y="240"/>
                  </a:lnTo>
                  <a:lnTo>
                    <a:pt x="23" y="229"/>
                  </a:lnTo>
                  <a:close/>
                </a:path>
              </a:pathLst>
            </a:custGeom>
            <a:solidFill>
              <a:srgbClr val="E2A5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8" name="Freeform 168"/>
            <p:cNvSpPr>
              <a:spLocks/>
            </p:cNvSpPr>
            <p:nvPr/>
          </p:nvSpPr>
          <p:spPr bwMode="auto">
            <a:xfrm>
              <a:off x="4009" y="3344"/>
              <a:ext cx="13" cy="105"/>
            </a:xfrm>
            <a:custGeom>
              <a:avLst/>
              <a:gdLst>
                <a:gd name="T0" fmla="*/ 0 w 25"/>
                <a:gd name="T1" fmla="*/ 1 h 210"/>
                <a:gd name="T2" fmla="*/ 0 w 25"/>
                <a:gd name="T3" fmla="*/ 1 h 210"/>
                <a:gd name="T4" fmla="*/ 1 w 25"/>
                <a:gd name="T5" fmla="*/ 2 h 210"/>
                <a:gd name="T6" fmla="*/ 1 w 25"/>
                <a:gd name="T7" fmla="*/ 3 h 210"/>
                <a:gd name="T8" fmla="*/ 1 w 25"/>
                <a:gd name="T9" fmla="*/ 3 h 210"/>
                <a:gd name="T10" fmla="*/ 1 w 25"/>
                <a:gd name="T11" fmla="*/ 4 h 210"/>
                <a:gd name="T12" fmla="*/ 1 w 25"/>
                <a:gd name="T13" fmla="*/ 4 h 210"/>
                <a:gd name="T14" fmla="*/ 1 w 25"/>
                <a:gd name="T15" fmla="*/ 4 h 210"/>
                <a:gd name="T16" fmla="*/ 1 w 25"/>
                <a:gd name="T17" fmla="*/ 4 h 210"/>
                <a:gd name="T18" fmla="*/ 1 w 25"/>
                <a:gd name="T19" fmla="*/ 3 h 210"/>
                <a:gd name="T20" fmla="*/ 1 w 25"/>
                <a:gd name="T21" fmla="*/ 2 h 210"/>
                <a:gd name="T22" fmla="*/ 1 w 25"/>
                <a:gd name="T23" fmla="*/ 1 h 210"/>
                <a:gd name="T24" fmla="*/ 1 w 25"/>
                <a:gd name="T25" fmla="*/ 1 h 210"/>
                <a:gd name="T26" fmla="*/ 1 w 25"/>
                <a:gd name="T27" fmla="*/ 1 h 210"/>
                <a:gd name="T28" fmla="*/ 1 w 25"/>
                <a:gd name="T29" fmla="*/ 0 h 210"/>
                <a:gd name="T30" fmla="*/ 1 w 25"/>
                <a:gd name="T31" fmla="*/ 1 h 210"/>
                <a:gd name="T32" fmla="*/ 0 w 25"/>
                <a:gd name="T33" fmla="*/ 1 h 2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" h="210">
                  <a:moveTo>
                    <a:pt x="0" y="13"/>
                  </a:moveTo>
                  <a:lnTo>
                    <a:pt x="0" y="44"/>
                  </a:lnTo>
                  <a:lnTo>
                    <a:pt x="1" y="96"/>
                  </a:lnTo>
                  <a:lnTo>
                    <a:pt x="2" y="149"/>
                  </a:lnTo>
                  <a:lnTo>
                    <a:pt x="2" y="184"/>
                  </a:lnTo>
                  <a:lnTo>
                    <a:pt x="6" y="201"/>
                  </a:lnTo>
                  <a:lnTo>
                    <a:pt x="14" y="210"/>
                  </a:lnTo>
                  <a:lnTo>
                    <a:pt x="22" y="210"/>
                  </a:lnTo>
                  <a:lnTo>
                    <a:pt x="25" y="199"/>
                  </a:lnTo>
                  <a:lnTo>
                    <a:pt x="20" y="156"/>
                  </a:lnTo>
                  <a:lnTo>
                    <a:pt x="16" y="106"/>
                  </a:lnTo>
                  <a:lnTo>
                    <a:pt x="16" y="57"/>
                  </a:lnTo>
                  <a:lnTo>
                    <a:pt x="17" y="13"/>
                  </a:lnTo>
                  <a:lnTo>
                    <a:pt x="15" y="5"/>
                  </a:lnTo>
                  <a:lnTo>
                    <a:pt x="9" y="0"/>
                  </a:lnTo>
                  <a:lnTo>
                    <a:pt x="3" y="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9" name="Freeform 169"/>
            <p:cNvSpPr>
              <a:spLocks/>
            </p:cNvSpPr>
            <p:nvPr/>
          </p:nvSpPr>
          <p:spPr bwMode="auto">
            <a:xfrm>
              <a:off x="4041" y="2974"/>
              <a:ext cx="11" cy="16"/>
            </a:xfrm>
            <a:custGeom>
              <a:avLst/>
              <a:gdLst>
                <a:gd name="T0" fmla="*/ 1 w 21"/>
                <a:gd name="T1" fmla="*/ 1 h 31"/>
                <a:gd name="T2" fmla="*/ 1 w 21"/>
                <a:gd name="T3" fmla="*/ 1 h 31"/>
                <a:gd name="T4" fmla="*/ 1 w 21"/>
                <a:gd name="T5" fmla="*/ 1 h 31"/>
                <a:gd name="T6" fmla="*/ 1 w 21"/>
                <a:gd name="T7" fmla="*/ 1 h 31"/>
                <a:gd name="T8" fmla="*/ 1 w 21"/>
                <a:gd name="T9" fmla="*/ 0 h 31"/>
                <a:gd name="T10" fmla="*/ 1 w 21"/>
                <a:gd name="T11" fmla="*/ 1 h 31"/>
                <a:gd name="T12" fmla="*/ 0 w 21"/>
                <a:gd name="T13" fmla="*/ 1 h 31"/>
                <a:gd name="T14" fmla="*/ 1 w 21"/>
                <a:gd name="T15" fmla="*/ 1 h 31"/>
                <a:gd name="T16" fmla="*/ 1 w 21"/>
                <a:gd name="T17" fmla="*/ 1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31">
                  <a:moveTo>
                    <a:pt x="7" y="31"/>
                  </a:moveTo>
                  <a:lnTo>
                    <a:pt x="14" y="26"/>
                  </a:lnTo>
                  <a:lnTo>
                    <a:pt x="21" y="15"/>
                  </a:lnTo>
                  <a:lnTo>
                    <a:pt x="21" y="5"/>
                  </a:lnTo>
                  <a:lnTo>
                    <a:pt x="13" y="0"/>
                  </a:lnTo>
                  <a:lnTo>
                    <a:pt x="4" y="5"/>
                  </a:lnTo>
                  <a:lnTo>
                    <a:pt x="0" y="15"/>
                  </a:lnTo>
                  <a:lnTo>
                    <a:pt x="1" y="26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E2A5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0" name="Freeform 170"/>
            <p:cNvSpPr>
              <a:spLocks/>
            </p:cNvSpPr>
            <p:nvPr/>
          </p:nvSpPr>
          <p:spPr bwMode="auto">
            <a:xfrm>
              <a:off x="4004" y="2975"/>
              <a:ext cx="11" cy="15"/>
            </a:xfrm>
            <a:custGeom>
              <a:avLst/>
              <a:gdLst>
                <a:gd name="T0" fmla="*/ 1 w 22"/>
                <a:gd name="T1" fmla="*/ 1 h 30"/>
                <a:gd name="T2" fmla="*/ 1 w 22"/>
                <a:gd name="T3" fmla="*/ 1 h 30"/>
                <a:gd name="T4" fmla="*/ 1 w 22"/>
                <a:gd name="T5" fmla="*/ 1 h 30"/>
                <a:gd name="T6" fmla="*/ 0 w 22"/>
                <a:gd name="T7" fmla="*/ 1 h 30"/>
                <a:gd name="T8" fmla="*/ 1 w 22"/>
                <a:gd name="T9" fmla="*/ 0 h 30"/>
                <a:gd name="T10" fmla="*/ 1 w 22"/>
                <a:gd name="T11" fmla="*/ 1 h 30"/>
                <a:gd name="T12" fmla="*/ 1 w 22"/>
                <a:gd name="T13" fmla="*/ 1 h 30"/>
                <a:gd name="T14" fmla="*/ 1 w 22"/>
                <a:gd name="T15" fmla="*/ 1 h 30"/>
                <a:gd name="T16" fmla="*/ 1 w 22"/>
                <a:gd name="T17" fmla="*/ 1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30">
                  <a:moveTo>
                    <a:pt x="17" y="30"/>
                  </a:moveTo>
                  <a:lnTo>
                    <a:pt x="9" y="25"/>
                  </a:lnTo>
                  <a:lnTo>
                    <a:pt x="3" y="15"/>
                  </a:lnTo>
                  <a:lnTo>
                    <a:pt x="0" y="5"/>
                  </a:lnTo>
                  <a:lnTo>
                    <a:pt x="7" y="0"/>
                  </a:lnTo>
                  <a:lnTo>
                    <a:pt x="18" y="5"/>
                  </a:lnTo>
                  <a:lnTo>
                    <a:pt x="22" y="15"/>
                  </a:lnTo>
                  <a:lnTo>
                    <a:pt x="21" y="25"/>
                  </a:lnTo>
                  <a:lnTo>
                    <a:pt x="1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1" name="Freeform 171"/>
            <p:cNvSpPr>
              <a:spLocks/>
            </p:cNvSpPr>
            <p:nvPr/>
          </p:nvSpPr>
          <p:spPr bwMode="auto">
            <a:xfrm>
              <a:off x="4288" y="3354"/>
              <a:ext cx="321" cy="72"/>
            </a:xfrm>
            <a:custGeom>
              <a:avLst/>
              <a:gdLst>
                <a:gd name="T0" fmla="*/ 9 w 644"/>
                <a:gd name="T1" fmla="*/ 1 h 143"/>
                <a:gd name="T2" fmla="*/ 9 w 644"/>
                <a:gd name="T3" fmla="*/ 1 h 143"/>
                <a:gd name="T4" fmla="*/ 8 w 644"/>
                <a:gd name="T5" fmla="*/ 1 h 143"/>
                <a:gd name="T6" fmla="*/ 8 w 644"/>
                <a:gd name="T7" fmla="*/ 1 h 143"/>
                <a:gd name="T8" fmla="*/ 7 w 644"/>
                <a:gd name="T9" fmla="*/ 1 h 143"/>
                <a:gd name="T10" fmla="*/ 6 w 644"/>
                <a:gd name="T11" fmla="*/ 1 h 143"/>
                <a:gd name="T12" fmla="*/ 5 w 644"/>
                <a:gd name="T13" fmla="*/ 1 h 143"/>
                <a:gd name="T14" fmla="*/ 5 w 644"/>
                <a:gd name="T15" fmla="*/ 1 h 143"/>
                <a:gd name="T16" fmla="*/ 4 w 644"/>
                <a:gd name="T17" fmla="*/ 1 h 143"/>
                <a:gd name="T18" fmla="*/ 4 w 644"/>
                <a:gd name="T19" fmla="*/ 1 h 143"/>
                <a:gd name="T20" fmla="*/ 3 w 644"/>
                <a:gd name="T21" fmla="*/ 1 h 143"/>
                <a:gd name="T22" fmla="*/ 2 w 644"/>
                <a:gd name="T23" fmla="*/ 1 h 143"/>
                <a:gd name="T24" fmla="*/ 2 w 644"/>
                <a:gd name="T25" fmla="*/ 1 h 143"/>
                <a:gd name="T26" fmla="*/ 1 w 644"/>
                <a:gd name="T27" fmla="*/ 1 h 143"/>
                <a:gd name="T28" fmla="*/ 1 w 644"/>
                <a:gd name="T29" fmla="*/ 1 h 143"/>
                <a:gd name="T30" fmla="*/ 0 w 644"/>
                <a:gd name="T31" fmla="*/ 1 h 143"/>
                <a:gd name="T32" fmla="*/ 0 w 644"/>
                <a:gd name="T33" fmla="*/ 1 h 143"/>
                <a:gd name="T34" fmla="*/ 0 w 644"/>
                <a:gd name="T35" fmla="*/ 1 h 143"/>
                <a:gd name="T36" fmla="*/ 0 w 644"/>
                <a:gd name="T37" fmla="*/ 1 h 143"/>
                <a:gd name="T38" fmla="*/ 0 w 644"/>
                <a:gd name="T39" fmla="*/ 1 h 143"/>
                <a:gd name="T40" fmla="*/ 1 w 644"/>
                <a:gd name="T41" fmla="*/ 1 h 143"/>
                <a:gd name="T42" fmla="*/ 2 w 644"/>
                <a:gd name="T43" fmla="*/ 1 h 143"/>
                <a:gd name="T44" fmla="*/ 2 w 644"/>
                <a:gd name="T45" fmla="*/ 1 h 143"/>
                <a:gd name="T46" fmla="*/ 3 w 644"/>
                <a:gd name="T47" fmla="*/ 1 h 143"/>
                <a:gd name="T48" fmla="*/ 3 w 644"/>
                <a:gd name="T49" fmla="*/ 1 h 143"/>
                <a:gd name="T50" fmla="*/ 4 w 644"/>
                <a:gd name="T51" fmla="*/ 1 h 143"/>
                <a:gd name="T52" fmla="*/ 5 w 644"/>
                <a:gd name="T53" fmla="*/ 1 h 143"/>
                <a:gd name="T54" fmla="*/ 5 w 644"/>
                <a:gd name="T55" fmla="*/ 1 h 143"/>
                <a:gd name="T56" fmla="*/ 6 w 644"/>
                <a:gd name="T57" fmla="*/ 1 h 143"/>
                <a:gd name="T58" fmla="*/ 7 w 644"/>
                <a:gd name="T59" fmla="*/ 1 h 143"/>
                <a:gd name="T60" fmla="*/ 7 w 644"/>
                <a:gd name="T61" fmla="*/ 1 h 143"/>
                <a:gd name="T62" fmla="*/ 7 w 644"/>
                <a:gd name="T63" fmla="*/ 1 h 143"/>
                <a:gd name="T64" fmla="*/ 7 w 644"/>
                <a:gd name="T65" fmla="*/ 2 h 143"/>
                <a:gd name="T66" fmla="*/ 7 w 644"/>
                <a:gd name="T67" fmla="*/ 2 h 143"/>
                <a:gd name="T68" fmla="*/ 6 w 644"/>
                <a:gd name="T69" fmla="*/ 2 h 143"/>
                <a:gd name="T70" fmla="*/ 6 w 644"/>
                <a:gd name="T71" fmla="*/ 2 h 143"/>
                <a:gd name="T72" fmla="*/ 5 w 644"/>
                <a:gd name="T73" fmla="*/ 2 h 143"/>
                <a:gd name="T74" fmla="*/ 5 w 644"/>
                <a:gd name="T75" fmla="*/ 2 h 143"/>
                <a:gd name="T76" fmla="*/ 5 w 644"/>
                <a:gd name="T77" fmla="*/ 3 h 143"/>
                <a:gd name="T78" fmla="*/ 6 w 644"/>
                <a:gd name="T79" fmla="*/ 3 h 143"/>
                <a:gd name="T80" fmla="*/ 6 w 644"/>
                <a:gd name="T81" fmla="*/ 3 h 143"/>
                <a:gd name="T82" fmla="*/ 7 w 644"/>
                <a:gd name="T83" fmla="*/ 3 h 143"/>
                <a:gd name="T84" fmla="*/ 7 w 644"/>
                <a:gd name="T85" fmla="*/ 3 h 143"/>
                <a:gd name="T86" fmla="*/ 8 w 644"/>
                <a:gd name="T87" fmla="*/ 2 h 143"/>
                <a:gd name="T88" fmla="*/ 8 w 644"/>
                <a:gd name="T89" fmla="*/ 2 h 143"/>
                <a:gd name="T90" fmla="*/ 9 w 644"/>
                <a:gd name="T91" fmla="*/ 2 h 143"/>
                <a:gd name="T92" fmla="*/ 9 w 644"/>
                <a:gd name="T93" fmla="*/ 2 h 143"/>
                <a:gd name="T94" fmla="*/ 9 w 644"/>
                <a:gd name="T95" fmla="*/ 2 h 143"/>
                <a:gd name="T96" fmla="*/ 9 w 644"/>
                <a:gd name="T97" fmla="*/ 1 h 143"/>
                <a:gd name="T98" fmla="*/ 9 w 644"/>
                <a:gd name="T99" fmla="*/ 1 h 14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4" h="143">
                  <a:moveTo>
                    <a:pt x="628" y="0"/>
                  </a:moveTo>
                  <a:lnTo>
                    <a:pt x="621" y="1"/>
                  </a:lnTo>
                  <a:lnTo>
                    <a:pt x="610" y="4"/>
                  </a:lnTo>
                  <a:lnTo>
                    <a:pt x="597" y="6"/>
                  </a:lnTo>
                  <a:lnTo>
                    <a:pt x="579" y="8"/>
                  </a:lnTo>
                  <a:lnTo>
                    <a:pt x="560" y="11"/>
                  </a:lnTo>
                  <a:lnTo>
                    <a:pt x="539" y="13"/>
                  </a:lnTo>
                  <a:lnTo>
                    <a:pt x="515" y="15"/>
                  </a:lnTo>
                  <a:lnTo>
                    <a:pt x="491" y="17"/>
                  </a:lnTo>
                  <a:lnTo>
                    <a:pt x="465" y="20"/>
                  </a:lnTo>
                  <a:lnTo>
                    <a:pt x="440" y="22"/>
                  </a:lnTo>
                  <a:lnTo>
                    <a:pt x="415" y="24"/>
                  </a:lnTo>
                  <a:lnTo>
                    <a:pt x="391" y="27"/>
                  </a:lnTo>
                  <a:lnTo>
                    <a:pt x="368" y="28"/>
                  </a:lnTo>
                  <a:lnTo>
                    <a:pt x="346" y="29"/>
                  </a:lnTo>
                  <a:lnTo>
                    <a:pt x="327" y="30"/>
                  </a:lnTo>
                  <a:lnTo>
                    <a:pt x="310" y="30"/>
                  </a:lnTo>
                  <a:lnTo>
                    <a:pt x="294" y="30"/>
                  </a:lnTo>
                  <a:lnTo>
                    <a:pt x="277" y="30"/>
                  </a:lnTo>
                  <a:lnTo>
                    <a:pt x="258" y="29"/>
                  </a:lnTo>
                  <a:lnTo>
                    <a:pt x="240" y="28"/>
                  </a:lnTo>
                  <a:lnTo>
                    <a:pt x="220" y="27"/>
                  </a:lnTo>
                  <a:lnTo>
                    <a:pt x="201" y="26"/>
                  </a:lnTo>
                  <a:lnTo>
                    <a:pt x="180" y="24"/>
                  </a:lnTo>
                  <a:lnTo>
                    <a:pt x="160" y="22"/>
                  </a:lnTo>
                  <a:lnTo>
                    <a:pt x="141" y="21"/>
                  </a:lnTo>
                  <a:lnTo>
                    <a:pt x="122" y="19"/>
                  </a:lnTo>
                  <a:lnTo>
                    <a:pt x="104" y="17"/>
                  </a:lnTo>
                  <a:lnTo>
                    <a:pt x="87" y="15"/>
                  </a:lnTo>
                  <a:lnTo>
                    <a:pt x="70" y="13"/>
                  </a:lnTo>
                  <a:lnTo>
                    <a:pt x="55" y="11"/>
                  </a:lnTo>
                  <a:lnTo>
                    <a:pt x="42" y="9"/>
                  </a:lnTo>
                  <a:lnTo>
                    <a:pt x="30" y="7"/>
                  </a:lnTo>
                  <a:lnTo>
                    <a:pt x="12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5" y="12"/>
                  </a:lnTo>
                  <a:lnTo>
                    <a:pt x="16" y="16"/>
                  </a:lnTo>
                  <a:lnTo>
                    <a:pt x="35" y="22"/>
                  </a:lnTo>
                  <a:lnTo>
                    <a:pt x="60" y="29"/>
                  </a:lnTo>
                  <a:lnTo>
                    <a:pt x="91" y="35"/>
                  </a:lnTo>
                  <a:lnTo>
                    <a:pt x="107" y="38"/>
                  </a:lnTo>
                  <a:lnTo>
                    <a:pt x="125" y="42"/>
                  </a:lnTo>
                  <a:lnTo>
                    <a:pt x="143" y="44"/>
                  </a:lnTo>
                  <a:lnTo>
                    <a:pt x="160" y="47"/>
                  </a:lnTo>
                  <a:lnTo>
                    <a:pt x="179" y="50"/>
                  </a:lnTo>
                  <a:lnTo>
                    <a:pt x="198" y="52"/>
                  </a:lnTo>
                  <a:lnTo>
                    <a:pt x="217" y="54"/>
                  </a:lnTo>
                  <a:lnTo>
                    <a:pt x="236" y="57"/>
                  </a:lnTo>
                  <a:lnTo>
                    <a:pt x="255" y="58"/>
                  </a:lnTo>
                  <a:lnTo>
                    <a:pt x="274" y="60"/>
                  </a:lnTo>
                  <a:lnTo>
                    <a:pt x="293" y="60"/>
                  </a:lnTo>
                  <a:lnTo>
                    <a:pt x="312" y="61"/>
                  </a:lnTo>
                  <a:lnTo>
                    <a:pt x="332" y="61"/>
                  </a:lnTo>
                  <a:lnTo>
                    <a:pt x="350" y="60"/>
                  </a:lnTo>
                  <a:lnTo>
                    <a:pt x="369" y="59"/>
                  </a:lnTo>
                  <a:lnTo>
                    <a:pt x="387" y="58"/>
                  </a:lnTo>
                  <a:lnTo>
                    <a:pt x="420" y="54"/>
                  </a:lnTo>
                  <a:lnTo>
                    <a:pt x="446" y="52"/>
                  </a:lnTo>
                  <a:lnTo>
                    <a:pt x="464" y="51"/>
                  </a:lnTo>
                  <a:lnTo>
                    <a:pt x="477" y="52"/>
                  </a:lnTo>
                  <a:lnTo>
                    <a:pt x="485" y="53"/>
                  </a:lnTo>
                  <a:lnTo>
                    <a:pt x="488" y="58"/>
                  </a:lnTo>
                  <a:lnTo>
                    <a:pt x="487" y="62"/>
                  </a:lnTo>
                  <a:lnTo>
                    <a:pt x="484" y="70"/>
                  </a:lnTo>
                  <a:lnTo>
                    <a:pt x="477" y="79"/>
                  </a:lnTo>
                  <a:lnTo>
                    <a:pt x="469" y="85"/>
                  </a:lnTo>
                  <a:lnTo>
                    <a:pt x="457" y="92"/>
                  </a:lnTo>
                  <a:lnTo>
                    <a:pt x="445" y="98"/>
                  </a:lnTo>
                  <a:lnTo>
                    <a:pt x="430" y="103"/>
                  </a:lnTo>
                  <a:lnTo>
                    <a:pt x="412" y="106"/>
                  </a:lnTo>
                  <a:lnTo>
                    <a:pt x="393" y="107"/>
                  </a:lnTo>
                  <a:lnTo>
                    <a:pt x="372" y="108"/>
                  </a:lnTo>
                  <a:lnTo>
                    <a:pt x="355" y="110"/>
                  </a:lnTo>
                  <a:lnTo>
                    <a:pt x="344" y="114"/>
                  </a:lnTo>
                  <a:lnTo>
                    <a:pt x="341" y="119"/>
                  </a:lnTo>
                  <a:lnTo>
                    <a:pt x="344" y="126"/>
                  </a:lnTo>
                  <a:lnTo>
                    <a:pt x="354" y="133"/>
                  </a:lnTo>
                  <a:lnTo>
                    <a:pt x="370" y="137"/>
                  </a:lnTo>
                  <a:lnTo>
                    <a:pt x="392" y="142"/>
                  </a:lnTo>
                  <a:lnTo>
                    <a:pt x="419" y="143"/>
                  </a:lnTo>
                  <a:lnTo>
                    <a:pt x="435" y="143"/>
                  </a:lnTo>
                  <a:lnTo>
                    <a:pt x="450" y="141"/>
                  </a:lnTo>
                  <a:lnTo>
                    <a:pt x="467" y="138"/>
                  </a:lnTo>
                  <a:lnTo>
                    <a:pt x="482" y="136"/>
                  </a:lnTo>
                  <a:lnTo>
                    <a:pt x="496" y="132"/>
                  </a:lnTo>
                  <a:lnTo>
                    <a:pt x="511" y="127"/>
                  </a:lnTo>
                  <a:lnTo>
                    <a:pt x="526" y="122"/>
                  </a:lnTo>
                  <a:lnTo>
                    <a:pt x="540" y="117"/>
                  </a:lnTo>
                  <a:lnTo>
                    <a:pt x="553" y="110"/>
                  </a:lnTo>
                  <a:lnTo>
                    <a:pt x="566" y="104"/>
                  </a:lnTo>
                  <a:lnTo>
                    <a:pt x="577" y="97"/>
                  </a:lnTo>
                  <a:lnTo>
                    <a:pt x="587" y="89"/>
                  </a:lnTo>
                  <a:lnTo>
                    <a:pt x="598" y="82"/>
                  </a:lnTo>
                  <a:lnTo>
                    <a:pt x="606" y="74"/>
                  </a:lnTo>
                  <a:lnTo>
                    <a:pt x="614" y="66"/>
                  </a:lnTo>
                  <a:lnTo>
                    <a:pt x="620" y="58"/>
                  </a:lnTo>
                  <a:lnTo>
                    <a:pt x="638" y="31"/>
                  </a:lnTo>
                  <a:lnTo>
                    <a:pt x="644" y="12"/>
                  </a:lnTo>
                  <a:lnTo>
                    <a:pt x="640" y="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B7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2" name="Freeform 172"/>
            <p:cNvSpPr>
              <a:spLocks/>
            </p:cNvSpPr>
            <p:nvPr/>
          </p:nvSpPr>
          <p:spPr bwMode="auto">
            <a:xfrm>
              <a:off x="4265" y="3366"/>
              <a:ext cx="243" cy="134"/>
            </a:xfrm>
            <a:custGeom>
              <a:avLst/>
              <a:gdLst>
                <a:gd name="T0" fmla="*/ 0 w 487"/>
                <a:gd name="T1" fmla="*/ 1 h 270"/>
                <a:gd name="T2" fmla="*/ 0 w 487"/>
                <a:gd name="T3" fmla="*/ 1 h 270"/>
                <a:gd name="T4" fmla="*/ 1 w 487"/>
                <a:gd name="T5" fmla="*/ 2 h 270"/>
                <a:gd name="T6" fmla="*/ 2 w 487"/>
                <a:gd name="T7" fmla="*/ 3 h 270"/>
                <a:gd name="T8" fmla="*/ 2 w 487"/>
                <a:gd name="T9" fmla="*/ 3 h 270"/>
                <a:gd name="T10" fmla="*/ 3 w 487"/>
                <a:gd name="T11" fmla="*/ 3 h 270"/>
                <a:gd name="T12" fmla="*/ 3 w 487"/>
                <a:gd name="T13" fmla="*/ 3 h 270"/>
                <a:gd name="T14" fmla="*/ 4 w 487"/>
                <a:gd name="T15" fmla="*/ 3 h 270"/>
                <a:gd name="T16" fmla="*/ 4 w 487"/>
                <a:gd name="T17" fmla="*/ 4 h 270"/>
                <a:gd name="T18" fmla="*/ 5 w 487"/>
                <a:gd name="T19" fmla="*/ 4 h 270"/>
                <a:gd name="T20" fmla="*/ 5 w 487"/>
                <a:gd name="T21" fmla="*/ 4 h 270"/>
                <a:gd name="T22" fmla="*/ 6 w 487"/>
                <a:gd name="T23" fmla="*/ 4 h 270"/>
                <a:gd name="T24" fmla="*/ 7 w 487"/>
                <a:gd name="T25" fmla="*/ 3 h 270"/>
                <a:gd name="T26" fmla="*/ 7 w 487"/>
                <a:gd name="T27" fmla="*/ 3 h 270"/>
                <a:gd name="T28" fmla="*/ 7 w 487"/>
                <a:gd name="T29" fmla="*/ 3 h 270"/>
                <a:gd name="T30" fmla="*/ 7 w 487"/>
                <a:gd name="T31" fmla="*/ 3 h 270"/>
                <a:gd name="T32" fmla="*/ 7 w 487"/>
                <a:gd name="T33" fmla="*/ 3 h 270"/>
                <a:gd name="T34" fmla="*/ 6 w 487"/>
                <a:gd name="T35" fmla="*/ 3 h 270"/>
                <a:gd name="T36" fmla="*/ 6 w 487"/>
                <a:gd name="T37" fmla="*/ 3 h 270"/>
                <a:gd name="T38" fmla="*/ 5 w 487"/>
                <a:gd name="T39" fmla="*/ 3 h 270"/>
                <a:gd name="T40" fmla="*/ 5 w 487"/>
                <a:gd name="T41" fmla="*/ 3 h 270"/>
                <a:gd name="T42" fmla="*/ 4 w 487"/>
                <a:gd name="T43" fmla="*/ 3 h 270"/>
                <a:gd name="T44" fmla="*/ 4 w 487"/>
                <a:gd name="T45" fmla="*/ 3 h 270"/>
                <a:gd name="T46" fmla="*/ 3 w 487"/>
                <a:gd name="T47" fmla="*/ 3 h 270"/>
                <a:gd name="T48" fmla="*/ 3 w 487"/>
                <a:gd name="T49" fmla="*/ 2 h 270"/>
                <a:gd name="T50" fmla="*/ 3 w 487"/>
                <a:gd name="T51" fmla="*/ 2 h 270"/>
                <a:gd name="T52" fmla="*/ 3 w 487"/>
                <a:gd name="T53" fmla="*/ 2 h 270"/>
                <a:gd name="T54" fmla="*/ 3 w 487"/>
                <a:gd name="T55" fmla="*/ 2 h 270"/>
                <a:gd name="T56" fmla="*/ 2 w 487"/>
                <a:gd name="T57" fmla="*/ 2 h 270"/>
                <a:gd name="T58" fmla="*/ 2 w 487"/>
                <a:gd name="T59" fmla="*/ 1 h 270"/>
                <a:gd name="T60" fmla="*/ 1 w 487"/>
                <a:gd name="T61" fmla="*/ 1 h 270"/>
                <a:gd name="T62" fmla="*/ 1 w 487"/>
                <a:gd name="T63" fmla="*/ 1 h 270"/>
                <a:gd name="T64" fmla="*/ 1 w 487"/>
                <a:gd name="T65" fmla="*/ 1 h 270"/>
                <a:gd name="T66" fmla="*/ 1 w 487"/>
                <a:gd name="T67" fmla="*/ 1 h 270"/>
                <a:gd name="T68" fmla="*/ 1 w 487"/>
                <a:gd name="T69" fmla="*/ 1 h 270"/>
                <a:gd name="T70" fmla="*/ 2 w 487"/>
                <a:gd name="T71" fmla="*/ 1 h 270"/>
                <a:gd name="T72" fmla="*/ 3 w 487"/>
                <a:gd name="T73" fmla="*/ 1 h 270"/>
                <a:gd name="T74" fmla="*/ 3 w 487"/>
                <a:gd name="T75" fmla="*/ 1 h 270"/>
                <a:gd name="T76" fmla="*/ 3 w 487"/>
                <a:gd name="T77" fmla="*/ 1 h 270"/>
                <a:gd name="T78" fmla="*/ 3 w 487"/>
                <a:gd name="T79" fmla="*/ 0 h 270"/>
                <a:gd name="T80" fmla="*/ 2 w 487"/>
                <a:gd name="T81" fmla="*/ 0 h 270"/>
                <a:gd name="T82" fmla="*/ 2 w 487"/>
                <a:gd name="T83" fmla="*/ 0 h 270"/>
                <a:gd name="T84" fmla="*/ 1 w 487"/>
                <a:gd name="T85" fmla="*/ 0 h 270"/>
                <a:gd name="T86" fmla="*/ 0 w 487"/>
                <a:gd name="T87" fmla="*/ 0 h 270"/>
                <a:gd name="T88" fmla="*/ 0 w 487"/>
                <a:gd name="T89" fmla="*/ 0 h 270"/>
                <a:gd name="T90" fmla="*/ 0 w 487"/>
                <a:gd name="T91" fmla="*/ 0 h 270"/>
                <a:gd name="T92" fmla="*/ 0 w 487"/>
                <a:gd name="T93" fmla="*/ 0 h 270"/>
                <a:gd name="T94" fmla="*/ 0 w 487"/>
                <a:gd name="T95" fmla="*/ 0 h 2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87" h="270">
                  <a:moveTo>
                    <a:pt x="13" y="50"/>
                  </a:moveTo>
                  <a:lnTo>
                    <a:pt x="22" y="65"/>
                  </a:lnTo>
                  <a:lnTo>
                    <a:pt x="35" y="84"/>
                  </a:lnTo>
                  <a:lnTo>
                    <a:pt x="52" y="107"/>
                  </a:lnTo>
                  <a:lnTo>
                    <a:pt x="72" y="133"/>
                  </a:lnTo>
                  <a:lnTo>
                    <a:pt x="93" y="157"/>
                  </a:lnTo>
                  <a:lnTo>
                    <a:pt x="116" y="180"/>
                  </a:lnTo>
                  <a:lnTo>
                    <a:pt x="141" y="201"/>
                  </a:lnTo>
                  <a:lnTo>
                    <a:pt x="165" y="216"/>
                  </a:lnTo>
                  <a:lnTo>
                    <a:pt x="177" y="221"/>
                  </a:lnTo>
                  <a:lnTo>
                    <a:pt x="191" y="227"/>
                  </a:lnTo>
                  <a:lnTo>
                    <a:pt x="206" y="233"/>
                  </a:lnTo>
                  <a:lnTo>
                    <a:pt x="221" y="240"/>
                  </a:lnTo>
                  <a:lnTo>
                    <a:pt x="238" y="246"/>
                  </a:lnTo>
                  <a:lnTo>
                    <a:pt x="255" y="251"/>
                  </a:lnTo>
                  <a:lnTo>
                    <a:pt x="273" y="256"/>
                  </a:lnTo>
                  <a:lnTo>
                    <a:pt x="290" y="261"/>
                  </a:lnTo>
                  <a:lnTo>
                    <a:pt x="309" y="264"/>
                  </a:lnTo>
                  <a:lnTo>
                    <a:pt x="326" y="266"/>
                  </a:lnTo>
                  <a:lnTo>
                    <a:pt x="344" y="269"/>
                  </a:lnTo>
                  <a:lnTo>
                    <a:pt x="362" y="270"/>
                  </a:lnTo>
                  <a:lnTo>
                    <a:pt x="379" y="269"/>
                  </a:lnTo>
                  <a:lnTo>
                    <a:pt x="395" y="268"/>
                  </a:lnTo>
                  <a:lnTo>
                    <a:pt x="411" y="263"/>
                  </a:lnTo>
                  <a:lnTo>
                    <a:pt x="426" y="258"/>
                  </a:lnTo>
                  <a:lnTo>
                    <a:pt x="453" y="247"/>
                  </a:lnTo>
                  <a:lnTo>
                    <a:pt x="471" y="236"/>
                  </a:lnTo>
                  <a:lnTo>
                    <a:pt x="483" y="227"/>
                  </a:lnTo>
                  <a:lnTo>
                    <a:pt x="487" y="219"/>
                  </a:lnTo>
                  <a:lnTo>
                    <a:pt x="487" y="212"/>
                  </a:lnTo>
                  <a:lnTo>
                    <a:pt x="483" y="209"/>
                  </a:lnTo>
                  <a:lnTo>
                    <a:pt x="475" y="206"/>
                  </a:lnTo>
                  <a:lnTo>
                    <a:pt x="463" y="208"/>
                  </a:lnTo>
                  <a:lnTo>
                    <a:pt x="455" y="209"/>
                  </a:lnTo>
                  <a:lnTo>
                    <a:pt x="446" y="211"/>
                  </a:lnTo>
                  <a:lnTo>
                    <a:pt x="434" y="212"/>
                  </a:lnTo>
                  <a:lnTo>
                    <a:pt x="422" y="215"/>
                  </a:lnTo>
                  <a:lnTo>
                    <a:pt x="408" y="216"/>
                  </a:lnTo>
                  <a:lnTo>
                    <a:pt x="393" y="218"/>
                  </a:lnTo>
                  <a:lnTo>
                    <a:pt x="378" y="219"/>
                  </a:lnTo>
                  <a:lnTo>
                    <a:pt x="362" y="219"/>
                  </a:lnTo>
                  <a:lnTo>
                    <a:pt x="346" y="219"/>
                  </a:lnTo>
                  <a:lnTo>
                    <a:pt x="328" y="219"/>
                  </a:lnTo>
                  <a:lnTo>
                    <a:pt x="312" y="218"/>
                  </a:lnTo>
                  <a:lnTo>
                    <a:pt x="296" y="217"/>
                  </a:lnTo>
                  <a:lnTo>
                    <a:pt x="281" y="215"/>
                  </a:lnTo>
                  <a:lnTo>
                    <a:pt x="266" y="211"/>
                  </a:lnTo>
                  <a:lnTo>
                    <a:pt x="253" y="206"/>
                  </a:lnTo>
                  <a:lnTo>
                    <a:pt x="241" y="201"/>
                  </a:lnTo>
                  <a:lnTo>
                    <a:pt x="224" y="189"/>
                  </a:lnTo>
                  <a:lnTo>
                    <a:pt x="215" y="180"/>
                  </a:lnTo>
                  <a:lnTo>
                    <a:pt x="213" y="171"/>
                  </a:lnTo>
                  <a:lnTo>
                    <a:pt x="214" y="162"/>
                  </a:lnTo>
                  <a:lnTo>
                    <a:pt x="217" y="155"/>
                  </a:lnTo>
                  <a:lnTo>
                    <a:pt x="215" y="148"/>
                  </a:lnTo>
                  <a:lnTo>
                    <a:pt x="211" y="141"/>
                  </a:lnTo>
                  <a:lnTo>
                    <a:pt x="197" y="135"/>
                  </a:lnTo>
                  <a:lnTo>
                    <a:pt x="180" y="129"/>
                  </a:lnTo>
                  <a:lnTo>
                    <a:pt x="162" y="125"/>
                  </a:lnTo>
                  <a:lnTo>
                    <a:pt x="146" y="119"/>
                  </a:lnTo>
                  <a:lnTo>
                    <a:pt x="131" y="114"/>
                  </a:lnTo>
                  <a:lnTo>
                    <a:pt x="118" y="109"/>
                  </a:lnTo>
                  <a:lnTo>
                    <a:pt x="106" y="102"/>
                  </a:lnTo>
                  <a:lnTo>
                    <a:pt x="97" y="95"/>
                  </a:lnTo>
                  <a:lnTo>
                    <a:pt x="91" y="85"/>
                  </a:lnTo>
                  <a:lnTo>
                    <a:pt x="88" y="77"/>
                  </a:lnTo>
                  <a:lnTo>
                    <a:pt x="89" y="73"/>
                  </a:lnTo>
                  <a:lnTo>
                    <a:pt x="93" y="69"/>
                  </a:lnTo>
                  <a:lnTo>
                    <a:pt x="101" y="69"/>
                  </a:lnTo>
                  <a:lnTo>
                    <a:pt x="114" y="71"/>
                  </a:lnTo>
                  <a:lnTo>
                    <a:pt x="131" y="74"/>
                  </a:lnTo>
                  <a:lnTo>
                    <a:pt x="153" y="77"/>
                  </a:lnTo>
                  <a:lnTo>
                    <a:pt x="180" y="82"/>
                  </a:lnTo>
                  <a:lnTo>
                    <a:pt x="206" y="85"/>
                  </a:lnTo>
                  <a:lnTo>
                    <a:pt x="224" y="85"/>
                  </a:lnTo>
                  <a:lnTo>
                    <a:pt x="235" y="83"/>
                  </a:lnTo>
                  <a:lnTo>
                    <a:pt x="238" y="79"/>
                  </a:lnTo>
                  <a:lnTo>
                    <a:pt x="236" y="73"/>
                  </a:lnTo>
                  <a:lnTo>
                    <a:pt x="229" y="66"/>
                  </a:lnTo>
                  <a:lnTo>
                    <a:pt x="217" y="60"/>
                  </a:lnTo>
                  <a:lnTo>
                    <a:pt x="199" y="54"/>
                  </a:lnTo>
                  <a:lnTo>
                    <a:pt x="179" y="50"/>
                  </a:lnTo>
                  <a:lnTo>
                    <a:pt x="156" y="46"/>
                  </a:lnTo>
                  <a:lnTo>
                    <a:pt x="131" y="42"/>
                  </a:lnTo>
                  <a:lnTo>
                    <a:pt x="107" y="37"/>
                  </a:lnTo>
                  <a:lnTo>
                    <a:pt x="83" y="32"/>
                  </a:lnTo>
                  <a:lnTo>
                    <a:pt x="61" y="27"/>
                  </a:lnTo>
                  <a:lnTo>
                    <a:pt x="42" y="19"/>
                  </a:lnTo>
                  <a:lnTo>
                    <a:pt x="28" y="9"/>
                  </a:lnTo>
                  <a:lnTo>
                    <a:pt x="17" y="3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7"/>
                  </a:lnTo>
                  <a:lnTo>
                    <a:pt x="0" y="16"/>
                  </a:lnTo>
                  <a:lnTo>
                    <a:pt x="2" y="27"/>
                  </a:lnTo>
                  <a:lnTo>
                    <a:pt x="7" y="38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FF3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3" name="Freeform 173"/>
            <p:cNvSpPr>
              <a:spLocks/>
            </p:cNvSpPr>
            <p:nvPr/>
          </p:nvSpPr>
          <p:spPr bwMode="auto">
            <a:xfrm>
              <a:off x="4468" y="3428"/>
              <a:ext cx="97" cy="32"/>
            </a:xfrm>
            <a:custGeom>
              <a:avLst/>
              <a:gdLst>
                <a:gd name="T0" fmla="*/ 0 w 193"/>
                <a:gd name="T1" fmla="*/ 1 h 64"/>
                <a:gd name="T2" fmla="*/ 1 w 193"/>
                <a:gd name="T3" fmla="*/ 1 h 64"/>
                <a:gd name="T4" fmla="*/ 1 w 193"/>
                <a:gd name="T5" fmla="*/ 1 h 64"/>
                <a:gd name="T6" fmla="*/ 1 w 193"/>
                <a:gd name="T7" fmla="*/ 1 h 64"/>
                <a:gd name="T8" fmla="*/ 2 w 193"/>
                <a:gd name="T9" fmla="*/ 1 h 64"/>
                <a:gd name="T10" fmla="*/ 2 w 193"/>
                <a:gd name="T11" fmla="*/ 1 h 64"/>
                <a:gd name="T12" fmla="*/ 3 w 193"/>
                <a:gd name="T13" fmla="*/ 1 h 64"/>
                <a:gd name="T14" fmla="*/ 3 w 193"/>
                <a:gd name="T15" fmla="*/ 1 h 64"/>
                <a:gd name="T16" fmla="*/ 3 w 193"/>
                <a:gd name="T17" fmla="*/ 1 h 64"/>
                <a:gd name="T18" fmla="*/ 3 w 193"/>
                <a:gd name="T19" fmla="*/ 1 h 64"/>
                <a:gd name="T20" fmla="*/ 3 w 193"/>
                <a:gd name="T21" fmla="*/ 1 h 64"/>
                <a:gd name="T22" fmla="*/ 3 w 193"/>
                <a:gd name="T23" fmla="*/ 1 h 64"/>
                <a:gd name="T24" fmla="*/ 3 w 193"/>
                <a:gd name="T25" fmla="*/ 1 h 64"/>
                <a:gd name="T26" fmla="*/ 4 w 193"/>
                <a:gd name="T27" fmla="*/ 1 h 64"/>
                <a:gd name="T28" fmla="*/ 3 w 193"/>
                <a:gd name="T29" fmla="*/ 0 h 64"/>
                <a:gd name="T30" fmla="*/ 3 w 193"/>
                <a:gd name="T31" fmla="*/ 1 h 64"/>
                <a:gd name="T32" fmla="*/ 3 w 193"/>
                <a:gd name="T33" fmla="*/ 1 h 64"/>
                <a:gd name="T34" fmla="*/ 3 w 193"/>
                <a:gd name="T35" fmla="*/ 1 h 64"/>
                <a:gd name="T36" fmla="*/ 2 w 193"/>
                <a:gd name="T37" fmla="*/ 1 h 64"/>
                <a:gd name="T38" fmla="*/ 2 w 193"/>
                <a:gd name="T39" fmla="*/ 1 h 64"/>
                <a:gd name="T40" fmla="*/ 1 w 193"/>
                <a:gd name="T41" fmla="*/ 1 h 64"/>
                <a:gd name="T42" fmla="*/ 1 w 193"/>
                <a:gd name="T43" fmla="*/ 1 h 64"/>
                <a:gd name="T44" fmla="*/ 1 w 193"/>
                <a:gd name="T45" fmla="*/ 1 h 64"/>
                <a:gd name="T46" fmla="*/ 1 w 193"/>
                <a:gd name="T47" fmla="*/ 1 h 64"/>
                <a:gd name="T48" fmla="*/ 0 w 193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3" h="64">
                  <a:moveTo>
                    <a:pt x="0" y="50"/>
                  </a:moveTo>
                  <a:lnTo>
                    <a:pt x="9" y="60"/>
                  </a:lnTo>
                  <a:lnTo>
                    <a:pt x="29" y="63"/>
                  </a:lnTo>
                  <a:lnTo>
                    <a:pt x="54" y="64"/>
                  </a:lnTo>
                  <a:lnTo>
                    <a:pt x="83" y="62"/>
                  </a:lnTo>
                  <a:lnTo>
                    <a:pt x="111" y="58"/>
                  </a:lnTo>
                  <a:lnTo>
                    <a:pt x="138" y="53"/>
                  </a:lnTo>
                  <a:lnTo>
                    <a:pt x="158" y="48"/>
                  </a:lnTo>
                  <a:lnTo>
                    <a:pt x="169" y="42"/>
                  </a:lnTo>
                  <a:lnTo>
                    <a:pt x="176" y="37"/>
                  </a:lnTo>
                  <a:lnTo>
                    <a:pt x="183" y="27"/>
                  </a:lnTo>
                  <a:lnTo>
                    <a:pt x="189" y="18"/>
                  </a:lnTo>
                  <a:lnTo>
                    <a:pt x="192" y="10"/>
                  </a:lnTo>
                  <a:lnTo>
                    <a:pt x="193" y="3"/>
                  </a:lnTo>
                  <a:lnTo>
                    <a:pt x="191" y="0"/>
                  </a:lnTo>
                  <a:lnTo>
                    <a:pt x="184" y="1"/>
                  </a:lnTo>
                  <a:lnTo>
                    <a:pt x="172" y="8"/>
                  </a:lnTo>
                  <a:lnTo>
                    <a:pt x="149" y="15"/>
                  </a:lnTo>
                  <a:lnTo>
                    <a:pt x="122" y="19"/>
                  </a:lnTo>
                  <a:lnTo>
                    <a:pt x="92" y="23"/>
                  </a:lnTo>
                  <a:lnTo>
                    <a:pt x="62" y="26"/>
                  </a:lnTo>
                  <a:lnTo>
                    <a:pt x="37" y="30"/>
                  </a:lnTo>
                  <a:lnTo>
                    <a:pt x="15" y="34"/>
                  </a:lnTo>
                  <a:lnTo>
                    <a:pt x="2" y="41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4" name="Freeform 174"/>
            <p:cNvSpPr>
              <a:spLocks/>
            </p:cNvSpPr>
            <p:nvPr/>
          </p:nvSpPr>
          <p:spPr bwMode="auto">
            <a:xfrm>
              <a:off x="4565" y="3109"/>
              <a:ext cx="81" cy="29"/>
            </a:xfrm>
            <a:custGeom>
              <a:avLst/>
              <a:gdLst>
                <a:gd name="T0" fmla="*/ 0 w 163"/>
                <a:gd name="T1" fmla="*/ 0 h 59"/>
                <a:gd name="T2" fmla="*/ 0 w 163"/>
                <a:gd name="T3" fmla="*/ 0 h 59"/>
                <a:gd name="T4" fmla="*/ 0 w 163"/>
                <a:gd name="T5" fmla="*/ 0 h 59"/>
                <a:gd name="T6" fmla="*/ 0 w 163"/>
                <a:gd name="T7" fmla="*/ 0 h 59"/>
                <a:gd name="T8" fmla="*/ 1 w 163"/>
                <a:gd name="T9" fmla="*/ 0 h 59"/>
                <a:gd name="T10" fmla="*/ 1 w 163"/>
                <a:gd name="T11" fmla="*/ 0 h 59"/>
                <a:gd name="T12" fmla="*/ 2 w 163"/>
                <a:gd name="T13" fmla="*/ 0 h 59"/>
                <a:gd name="T14" fmla="*/ 2 w 163"/>
                <a:gd name="T15" fmla="*/ 0 h 59"/>
                <a:gd name="T16" fmla="*/ 2 w 163"/>
                <a:gd name="T17" fmla="*/ 0 h 59"/>
                <a:gd name="T18" fmla="*/ 2 w 163"/>
                <a:gd name="T19" fmla="*/ 0 h 59"/>
                <a:gd name="T20" fmla="*/ 2 w 163"/>
                <a:gd name="T21" fmla="*/ 0 h 59"/>
                <a:gd name="T22" fmla="*/ 2 w 163"/>
                <a:gd name="T23" fmla="*/ 0 h 59"/>
                <a:gd name="T24" fmla="*/ 2 w 163"/>
                <a:gd name="T25" fmla="*/ 0 h 59"/>
                <a:gd name="T26" fmla="*/ 2 w 163"/>
                <a:gd name="T27" fmla="*/ 0 h 59"/>
                <a:gd name="T28" fmla="*/ 2 w 163"/>
                <a:gd name="T29" fmla="*/ 0 h 59"/>
                <a:gd name="T30" fmla="*/ 1 w 163"/>
                <a:gd name="T31" fmla="*/ 0 h 59"/>
                <a:gd name="T32" fmla="*/ 1 w 163"/>
                <a:gd name="T33" fmla="*/ 0 h 59"/>
                <a:gd name="T34" fmla="*/ 1 w 163"/>
                <a:gd name="T35" fmla="*/ 0 h 59"/>
                <a:gd name="T36" fmla="*/ 1 w 163"/>
                <a:gd name="T37" fmla="*/ 0 h 59"/>
                <a:gd name="T38" fmla="*/ 0 w 163"/>
                <a:gd name="T39" fmla="*/ 0 h 59"/>
                <a:gd name="T40" fmla="*/ 0 w 163"/>
                <a:gd name="T41" fmla="*/ 0 h 59"/>
                <a:gd name="T42" fmla="*/ 0 w 163"/>
                <a:gd name="T43" fmla="*/ 0 h 59"/>
                <a:gd name="T44" fmla="*/ 0 w 163"/>
                <a:gd name="T45" fmla="*/ 0 h 59"/>
                <a:gd name="T46" fmla="*/ 0 w 163"/>
                <a:gd name="T47" fmla="*/ 0 h 59"/>
                <a:gd name="T48" fmla="*/ 0 w 163"/>
                <a:gd name="T49" fmla="*/ 0 h 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63" h="59">
                  <a:moveTo>
                    <a:pt x="1" y="0"/>
                  </a:moveTo>
                  <a:lnTo>
                    <a:pt x="12" y="0"/>
                  </a:lnTo>
                  <a:lnTo>
                    <a:pt x="30" y="2"/>
                  </a:lnTo>
                  <a:lnTo>
                    <a:pt x="53" y="5"/>
                  </a:lnTo>
                  <a:lnTo>
                    <a:pt x="80" y="11"/>
                  </a:lnTo>
                  <a:lnTo>
                    <a:pt x="105" y="18"/>
                  </a:lnTo>
                  <a:lnTo>
                    <a:pt x="128" y="26"/>
                  </a:lnTo>
                  <a:lnTo>
                    <a:pt x="146" y="35"/>
                  </a:lnTo>
                  <a:lnTo>
                    <a:pt x="158" y="45"/>
                  </a:lnTo>
                  <a:lnTo>
                    <a:pt x="163" y="53"/>
                  </a:lnTo>
                  <a:lnTo>
                    <a:pt x="161" y="58"/>
                  </a:lnTo>
                  <a:lnTo>
                    <a:pt x="158" y="59"/>
                  </a:lnTo>
                  <a:lnTo>
                    <a:pt x="151" y="59"/>
                  </a:lnTo>
                  <a:lnTo>
                    <a:pt x="141" y="56"/>
                  </a:lnTo>
                  <a:lnTo>
                    <a:pt x="130" y="52"/>
                  </a:lnTo>
                  <a:lnTo>
                    <a:pt x="118" y="49"/>
                  </a:lnTo>
                  <a:lnTo>
                    <a:pt x="105" y="45"/>
                  </a:lnTo>
                  <a:lnTo>
                    <a:pt x="90" y="41"/>
                  </a:lnTo>
                  <a:lnTo>
                    <a:pt x="72" y="35"/>
                  </a:lnTo>
                  <a:lnTo>
                    <a:pt x="53" y="28"/>
                  </a:lnTo>
                  <a:lnTo>
                    <a:pt x="35" y="20"/>
                  </a:lnTo>
                  <a:lnTo>
                    <a:pt x="19" y="13"/>
                  </a:lnTo>
                  <a:lnTo>
                    <a:pt x="7" y="7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5" name="Freeform 175"/>
            <p:cNvSpPr>
              <a:spLocks/>
            </p:cNvSpPr>
            <p:nvPr/>
          </p:nvSpPr>
          <p:spPr bwMode="auto">
            <a:xfrm>
              <a:off x="4378" y="3099"/>
              <a:ext cx="124" cy="13"/>
            </a:xfrm>
            <a:custGeom>
              <a:avLst/>
              <a:gdLst>
                <a:gd name="T0" fmla="*/ 0 w 248"/>
                <a:gd name="T1" fmla="*/ 1 h 24"/>
                <a:gd name="T2" fmla="*/ 1 w 248"/>
                <a:gd name="T3" fmla="*/ 1 h 24"/>
                <a:gd name="T4" fmla="*/ 1 w 248"/>
                <a:gd name="T5" fmla="*/ 1 h 24"/>
                <a:gd name="T6" fmla="*/ 1 w 248"/>
                <a:gd name="T7" fmla="*/ 1 h 24"/>
                <a:gd name="T8" fmla="*/ 1 w 248"/>
                <a:gd name="T9" fmla="*/ 1 h 24"/>
                <a:gd name="T10" fmla="*/ 1 w 248"/>
                <a:gd name="T11" fmla="*/ 1 h 24"/>
                <a:gd name="T12" fmla="*/ 1 w 248"/>
                <a:gd name="T13" fmla="*/ 1 h 24"/>
                <a:gd name="T14" fmla="*/ 2 w 248"/>
                <a:gd name="T15" fmla="*/ 1 h 24"/>
                <a:gd name="T16" fmla="*/ 2 w 248"/>
                <a:gd name="T17" fmla="*/ 0 h 24"/>
                <a:gd name="T18" fmla="*/ 2 w 248"/>
                <a:gd name="T19" fmla="*/ 0 h 24"/>
                <a:gd name="T20" fmla="*/ 3 w 248"/>
                <a:gd name="T21" fmla="*/ 0 h 24"/>
                <a:gd name="T22" fmla="*/ 3 w 248"/>
                <a:gd name="T23" fmla="*/ 0 h 24"/>
                <a:gd name="T24" fmla="*/ 3 w 248"/>
                <a:gd name="T25" fmla="*/ 0 h 24"/>
                <a:gd name="T26" fmla="*/ 3 w 248"/>
                <a:gd name="T27" fmla="*/ 0 h 24"/>
                <a:gd name="T28" fmla="*/ 4 w 248"/>
                <a:gd name="T29" fmla="*/ 1 h 24"/>
                <a:gd name="T30" fmla="*/ 4 w 248"/>
                <a:gd name="T31" fmla="*/ 1 h 24"/>
                <a:gd name="T32" fmla="*/ 4 w 248"/>
                <a:gd name="T33" fmla="*/ 1 h 24"/>
                <a:gd name="T34" fmla="*/ 4 w 248"/>
                <a:gd name="T35" fmla="*/ 1 h 24"/>
                <a:gd name="T36" fmla="*/ 4 w 248"/>
                <a:gd name="T37" fmla="*/ 1 h 24"/>
                <a:gd name="T38" fmla="*/ 4 w 248"/>
                <a:gd name="T39" fmla="*/ 1 h 24"/>
                <a:gd name="T40" fmla="*/ 4 w 248"/>
                <a:gd name="T41" fmla="*/ 1 h 24"/>
                <a:gd name="T42" fmla="*/ 4 w 248"/>
                <a:gd name="T43" fmla="*/ 1 h 24"/>
                <a:gd name="T44" fmla="*/ 4 w 248"/>
                <a:gd name="T45" fmla="*/ 1 h 24"/>
                <a:gd name="T46" fmla="*/ 4 w 248"/>
                <a:gd name="T47" fmla="*/ 1 h 24"/>
                <a:gd name="T48" fmla="*/ 3 w 248"/>
                <a:gd name="T49" fmla="*/ 1 h 24"/>
                <a:gd name="T50" fmla="*/ 3 w 248"/>
                <a:gd name="T51" fmla="*/ 1 h 24"/>
                <a:gd name="T52" fmla="*/ 3 w 248"/>
                <a:gd name="T53" fmla="*/ 1 h 24"/>
                <a:gd name="T54" fmla="*/ 2 w 248"/>
                <a:gd name="T55" fmla="*/ 1 h 24"/>
                <a:gd name="T56" fmla="*/ 2 w 248"/>
                <a:gd name="T57" fmla="*/ 1 h 24"/>
                <a:gd name="T58" fmla="*/ 2 w 248"/>
                <a:gd name="T59" fmla="*/ 1 h 24"/>
                <a:gd name="T60" fmla="*/ 1 w 248"/>
                <a:gd name="T61" fmla="*/ 1 h 24"/>
                <a:gd name="T62" fmla="*/ 1 w 248"/>
                <a:gd name="T63" fmla="*/ 1 h 24"/>
                <a:gd name="T64" fmla="*/ 1 w 248"/>
                <a:gd name="T65" fmla="*/ 1 h 24"/>
                <a:gd name="T66" fmla="*/ 1 w 248"/>
                <a:gd name="T67" fmla="*/ 1 h 24"/>
                <a:gd name="T68" fmla="*/ 1 w 248"/>
                <a:gd name="T69" fmla="*/ 1 h 24"/>
                <a:gd name="T70" fmla="*/ 1 w 248"/>
                <a:gd name="T71" fmla="*/ 1 h 24"/>
                <a:gd name="T72" fmla="*/ 0 w 248"/>
                <a:gd name="T73" fmla="*/ 1 h 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8" h="24">
                  <a:moveTo>
                    <a:pt x="0" y="3"/>
                  </a:moveTo>
                  <a:lnTo>
                    <a:pt x="2" y="3"/>
                  </a:lnTo>
                  <a:lnTo>
                    <a:pt x="8" y="3"/>
                  </a:lnTo>
                  <a:lnTo>
                    <a:pt x="17" y="2"/>
                  </a:lnTo>
                  <a:lnTo>
                    <a:pt x="29" y="2"/>
                  </a:lnTo>
                  <a:lnTo>
                    <a:pt x="44" y="2"/>
                  </a:lnTo>
                  <a:lnTo>
                    <a:pt x="60" y="1"/>
                  </a:lnTo>
                  <a:lnTo>
                    <a:pt x="78" y="1"/>
                  </a:lnTo>
                  <a:lnTo>
                    <a:pt x="98" y="0"/>
                  </a:lnTo>
                  <a:lnTo>
                    <a:pt x="116" y="0"/>
                  </a:lnTo>
                  <a:lnTo>
                    <a:pt x="136" y="0"/>
                  </a:lnTo>
                  <a:lnTo>
                    <a:pt x="155" y="0"/>
                  </a:lnTo>
                  <a:lnTo>
                    <a:pt x="174" y="0"/>
                  </a:lnTo>
                  <a:lnTo>
                    <a:pt x="191" y="0"/>
                  </a:lnTo>
                  <a:lnTo>
                    <a:pt x="206" y="1"/>
                  </a:lnTo>
                  <a:lnTo>
                    <a:pt x="219" y="2"/>
                  </a:lnTo>
                  <a:lnTo>
                    <a:pt x="229" y="3"/>
                  </a:lnTo>
                  <a:lnTo>
                    <a:pt x="242" y="7"/>
                  </a:lnTo>
                  <a:lnTo>
                    <a:pt x="248" y="10"/>
                  </a:lnTo>
                  <a:lnTo>
                    <a:pt x="248" y="13"/>
                  </a:lnTo>
                  <a:lnTo>
                    <a:pt x="241" y="16"/>
                  </a:lnTo>
                  <a:lnTo>
                    <a:pt x="229" y="18"/>
                  </a:lnTo>
                  <a:lnTo>
                    <a:pt x="213" y="21"/>
                  </a:lnTo>
                  <a:lnTo>
                    <a:pt x="195" y="23"/>
                  </a:lnTo>
                  <a:lnTo>
                    <a:pt x="174" y="24"/>
                  </a:lnTo>
                  <a:lnTo>
                    <a:pt x="152" y="24"/>
                  </a:lnTo>
                  <a:lnTo>
                    <a:pt x="130" y="24"/>
                  </a:lnTo>
                  <a:lnTo>
                    <a:pt x="107" y="24"/>
                  </a:lnTo>
                  <a:lnTo>
                    <a:pt x="86" y="23"/>
                  </a:lnTo>
                  <a:lnTo>
                    <a:pt x="67" y="23"/>
                  </a:lnTo>
                  <a:lnTo>
                    <a:pt x="51" y="23"/>
                  </a:lnTo>
                  <a:lnTo>
                    <a:pt x="36" y="23"/>
                  </a:lnTo>
                  <a:lnTo>
                    <a:pt x="25" y="24"/>
                  </a:lnTo>
                  <a:lnTo>
                    <a:pt x="11" y="22"/>
                  </a:lnTo>
                  <a:lnTo>
                    <a:pt x="5" y="14"/>
                  </a:lnTo>
                  <a:lnTo>
                    <a:pt x="1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6" name="Freeform 176"/>
            <p:cNvSpPr>
              <a:spLocks/>
            </p:cNvSpPr>
            <p:nvPr/>
          </p:nvSpPr>
          <p:spPr bwMode="auto">
            <a:xfrm>
              <a:off x="4240" y="3106"/>
              <a:ext cx="68" cy="30"/>
            </a:xfrm>
            <a:custGeom>
              <a:avLst/>
              <a:gdLst>
                <a:gd name="T0" fmla="*/ 3 w 136"/>
                <a:gd name="T1" fmla="*/ 0 h 60"/>
                <a:gd name="T2" fmla="*/ 2 w 136"/>
                <a:gd name="T3" fmla="*/ 1 h 60"/>
                <a:gd name="T4" fmla="*/ 2 w 136"/>
                <a:gd name="T5" fmla="*/ 1 h 60"/>
                <a:gd name="T6" fmla="*/ 2 w 136"/>
                <a:gd name="T7" fmla="*/ 1 h 60"/>
                <a:gd name="T8" fmla="*/ 2 w 136"/>
                <a:gd name="T9" fmla="*/ 1 h 60"/>
                <a:gd name="T10" fmla="*/ 1 w 136"/>
                <a:gd name="T11" fmla="*/ 1 h 60"/>
                <a:gd name="T12" fmla="*/ 1 w 136"/>
                <a:gd name="T13" fmla="*/ 1 h 60"/>
                <a:gd name="T14" fmla="*/ 1 w 136"/>
                <a:gd name="T15" fmla="*/ 1 h 60"/>
                <a:gd name="T16" fmla="*/ 0 w 136"/>
                <a:gd name="T17" fmla="*/ 1 h 60"/>
                <a:gd name="T18" fmla="*/ 1 w 136"/>
                <a:gd name="T19" fmla="*/ 1 h 60"/>
                <a:gd name="T20" fmla="*/ 1 w 136"/>
                <a:gd name="T21" fmla="*/ 1 h 60"/>
                <a:gd name="T22" fmla="*/ 1 w 136"/>
                <a:gd name="T23" fmla="*/ 1 h 60"/>
                <a:gd name="T24" fmla="*/ 1 w 136"/>
                <a:gd name="T25" fmla="*/ 1 h 60"/>
                <a:gd name="T26" fmla="*/ 1 w 136"/>
                <a:gd name="T27" fmla="*/ 1 h 60"/>
                <a:gd name="T28" fmla="*/ 2 w 136"/>
                <a:gd name="T29" fmla="*/ 1 h 60"/>
                <a:gd name="T30" fmla="*/ 2 w 136"/>
                <a:gd name="T31" fmla="*/ 1 h 60"/>
                <a:gd name="T32" fmla="*/ 2 w 136"/>
                <a:gd name="T33" fmla="*/ 1 h 60"/>
                <a:gd name="T34" fmla="*/ 3 w 136"/>
                <a:gd name="T35" fmla="*/ 1 h 60"/>
                <a:gd name="T36" fmla="*/ 3 w 136"/>
                <a:gd name="T37" fmla="*/ 1 h 60"/>
                <a:gd name="T38" fmla="*/ 3 w 136"/>
                <a:gd name="T39" fmla="*/ 1 h 60"/>
                <a:gd name="T40" fmla="*/ 3 w 136"/>
                <a:gd name="T41" fmla="*/ 0 h 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6" h="60">
                  <a:moveTo>
                    <a:pt x="133" y="0"/>
                  </a:moveTo>
                  <a:lnTo>
                    <a:pt x="128" y="1"/>
                  </a:lnTo>
                  <a:lnTo>
                    <a:pt x="114" y="3"/>
                  </a:lnTo>
                  <a:lnTo>
                    <a:pt x="94" y="9"/>
                  </a:lnTo>
                  <a:lnTo>
                    <a:pt x="70" y="15"/>
                  </a:lnTo>
                  <a:lnTo>
                    <a:pt x="47" y="23"/>
                  </a:lnTo>
                  <a:lnTo>
                    <a:pt x="25" y="31"/>
                  </a:lnTo>
                  <a:lnTo>
                    <a:pt x="9" y="40"/>
                  </a:lnTo>
                  <a:lnTo>
                    <a:pt x="0" y="50"/>
                  </a:lnTo>
                  <a:lnTo>
                    <a:pt x="1" y="57"/>
                  </a:lnTo>
                  <a:lnTo>
                    <a:pt x="10" y="60"/>
                  </a:lnTo>
                  <a:lnTo>
                    <a:pt x="24" y="57"/>
                  </a:lnTo>
                  <a:lnTo>
                    <a:pt x="41" y="51"/>
                  </a:lnTo>
                  <a:lnTo>
                    <a:pt x="61" y="45"/>
                  </a:lnTo>
                  <a:lnTo>
                    <a:pt x="80" y="38"/>
                  </a:lnTo>
                  <a:lnTo>
                    <a:pt x="99" y="31"/>
                  </a:lnTo>
                  <a:lnTo>
                    <a:pt x="114" y="25"/>
                  </a:lnTo>
                  <a:lnTo>
                    <a:pt x="131" y="16"/>
                  </a:lnTo>
                  <a:lnTo>
                    <a:pt x="136" y="8"/>
                  </a:lnTo>
                  <a:lnTo>
                    <a:pt x="13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7" name="Freeform 177"/>
            <p:cNvSpPr>
              <a:spLocks/>
            </p:cNvSpPr>
            <p:nvPr/>
          </p:nvSpPr>
          <p:spPr bwMode="auto">
            <a:xfrm>
              <a:off x="4407" y="3127"/>
              <a:ext cx="253" cy="112"/>
            </a:xfrm>
            <a:custGeom>
              <a:avLst/>
              <a:gdLst>
                <a:gd name="T0" fmla="*/ 4 w 505"/>
                <a:gd name="T1" fmla="*/ 0 h 225"/>
                <a:gd name="T2" fmla="*/ 4 w 505"/>
                <a:gd name="T3" fmla="*/ 0 h 225"/>
                <a:gd name="T4" fmla="*/ 5 w 505"/>
                <a:gd name="T5" fmla="*/ 0 h 225"/>
                <a:gd name="T6" fmla="*/ 5 w 505"/>
                <a:gd name="T7" fmla="*/ 0 h 225"/>
                <a:gd name="T8" fmla="*/ 6 w 505"/>
                <a:gd name="T9" fmla="*/ 0 h 225"/>
                <a:gd name="T10" fmla="*/ 7 w 505"/>
                <a:gd name="T11" fmla="*/ 0 h 225"/>
                <a:gd name="T12" fmla="*/ 7 w 505"/>
                <a:gd name="T13" fmla="*/ 0 h 225"/>
                <a:gd name="T14" fmla="*/ 8 w 505"/>
                <a:gd name="T15" fmla="*/ 1 h 225"/>
                <a:gd name="T16" fmla="*/ 8 w 505"/>
                <a:gd name="T17" fmla="*/ 1 h 225"/>
                <a:gd name="T18" fmla="*/ 8 w 505"/>
                <a:gd name="T19" fmla="*/ 1 h 225"/>
                <a:gd name="T20" fmla="*/ 8 w 505"/>
                <a:gd name="T21" fmla="*/ 2 h 225"/>
                <a:gd name="T22" fmla="*/ 8 w 505"/>
                <a:gd name="T23" fmla="*/ 2 h 225"/>
                <a:gd name="T24" fmla="*/ 8 w 505"/>
                <a:gd name="T25" fmla="*/ 3 h 225"/>
                <a:gd name="T26" fmla="*/ 8 w 505"/>
                <a:gd name="T27" fmla="*/ 3 h 225"/>
                <a:gd name="T28" fmla="*/ 8 w 505"/>
                <a:gd name="T29" fmla="*/ 2 h 225"/>
                <a:gd name="T30" fmla="*/ 8 w 505"/>
                <a:gd name="T31" fmla="*/ 1 h 225"/>
                <a:gd name="T32" fmla="*/ 7 w 505"/>
                <a:gd name="T33" fmla="*/ 1 h 225"/>
                <a:gd name="T34" fmla="*/ 7 w 505"/>
                <a:gd name="T35" fmla="*/ 1 h 225"/>
                <a:gd name="T36" fmla="*/ 7 w 505"/>
                <a:gd name="T37" fmla="*/ 1 h 225"/>
                <a:gd name="T38" fmla="*/ 6 w 505"/>
                <a:gd name="T39" fmla="*/ 0 h 225"/>
                <a:gd name="T40" fmla="*/ 6 w 505"/>
                <a:gd name="T41" fmla="*/ 0 h 225"/>
                <a:gd name="T42" fmla="*/ 5 w 505"/>
                <a:gd name="T43" fmla="*/ 0 h 225"/>
                <a:gd name="T44" fmla="*/ 5 w 505"/>
                <a:gd name="T45" fmla="*/ 0 h 225"/>
                <a:gd name="T46" fmla="*/ 5 w 505"/>
                <a:gd name="T47" fmla="*/ 0 h 225"/>
                <a:gd name="T48" fmla="*/ 4 w 505"/>
                <a:gd name="T49" fmla="*/ 1 h 225"/>
                <a:gd name="T50" fmla="*/ 4 w 505"/>
                <a:gd name="T51" fmla="*/ 0 h 225"/>
                <a:gd name="T52" fmla="*/ 4 w 505"/>
                <a:gd name="T53" fmla="*/ 0 h 225"/>
                <a:gd name="T54" fmla="*/ 4 w 505"/>
                <a:gd name="T55" fmla="*/ 0 h 225"/>
                <a:gd name="T56" fmla="*/ 4 w 505"/>
                <a:gd name="T57" fmla="*/ 0 h 225"/>
                <a:gd name="T58" fmla="*/ 3 w 505"/>
                <a:gd name="T59" fmla="*/ 0 h 225"/>
                <a:gd name="T60" fmla="*/ 3 w 505"/>
                <a:gd name="T61" fmla="*/ 0 h 225"/>
                <a:gd name="T62" fmla="*/ 3 w 505"/>
                <a:gd name="T63" fmla="*/ 0 h 225"/>
                <a:gd name="T64" fmla="*/ 2 w 505"/>
                <a:gd name="T65" fmla="*/ 0 h 225"/>
                <a:gd name="T66" fmla="*/ 1 w 505"/>
                <a:gd name="T67" fmla="*/ 0 h 225"/>
                <a:gd name="T68" fmla="*/ 1 w 505"/>
                <a:gd name="T69" fmla="*/ 0 h 225"/>
                <a:gd name="T70" fmla="*/ 0 w 505"/>
                <a:gd name="T71" fmla="*/ 0 h 225"/>
                <a:gd name="T72" fmla="*/ 1 w 505"/>
                <a:gd name="T73" fmla="*/ 0 h 225"/>
                <a:gd name="T74" fmla="*/ 1 w 505"/>
                <a:gd name="T75" fmla="*/ 0 h 225"/>
                <a:gd name="T76" fmla="*/ 1 w 505"/>
                <a:gd name="T77" fmla="*/ 0 h 225"/>
                <a:gd name="T78" fmla="*/ 2 w 505"/>
                <a:gd name="T79" fmla="*/ 0 h 225"/>
                <a:gd name="T80" fmla="*/ 2 w 505"/>
                <a:gd name="T81" fmla="*/ 0 h 225"/>
                <a:gd name="T82" fmla="*/ 3 w 505"/>
                <a:gd name="T83" fmla="*/ 0 h 225"/>
                <a:gd name="T84" fmla="*/ 3 w 505"/>
                <a:gd name="T85" fmla="*/ 0 h 225"/>
                <a:gd name="T86" fmla="*/ 3 w 505"/>
                <a:gd name="T87" fmla="*/ 0 h 2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05" h="225">
                  <a:moveTo>
                    <a:pt x="199" y="8"/>
                  </a:moveTo>
                  <a:lnTo>
                    <a:pt x="211" y="11"/>
                  </a:lnTo>
                  <a:lnTo>
                    <a:pt x="226" y="13"/>
                  </a:lnTo>
                  <a:lnTo>
                    <a:pt x="243" y="15"/>
                  </a:lnTo>
                  <a:lnTo>
                    <a:pt x="260" y="18"/>
                  </a:lnTo>
                  <a:lnTo>
                    <a:pt x="279" y="20"/>
                  </a:lnTo>
                  <a:lnTo>
                    <a:pt x="299" y="23"/>
                  </a:lnTo>
                  <a:lnTo>
                    <a:pt x="320" y="27"/>
                  </a:lnTo>
                  <a:lnTo>
                    <a:pt x="339" y="30"/>
                  </a:lnTo>
                  <a:lnTo>
                    <a:pt x="360" y="35"/>
                  </a:lnTo>
                  <a:lnTo>
                    <a:pt x="380" y="38"/>
                  </a:lnTo>
                  <a:lnTo>
                    <a:pt x="398" y="44"/>
                  </a:lnTo>
                  <a:lnTo>
                    <a:pt x="415" y="49"/>
                  </a:lnTo>
                  <a:lnTo>
                    <a:pt x="431" y="56"/>
                  </a:lnTo>
                  <a:lnTo>
                    <a:pt x="445" y="61"/>
                  </a:lnTo>
                  <a:lnTo>
                    <a:pt x="458" y="68"/>
                  </a:lnTo>
                  <a:lnTo>
                    <a:pt x="467" y="76"/>
                  </a:lnTo>
                  <a:lnTo>
                    <a:pt x="482" y="91"/>
                  </a:lnTo>
                  <a:lnTo>
                    <a:pt x="492" y="105"/>
                  </a:lnTo>
                  <a:lnTo>
                    <a:pt x="499" y="118"/>
                  </a:lnTo>
                  <a:lnTo>
                    <a:pt x="504" y="129"/>
                  </a:lnTo>
                  <a:lnTo>
                    <a:pt x="505" y="142"/>
                  </a:lnTo>
                  <a:lnTo>
                    <a:pt x="504" y="156"/>
                  </a:lnTo>
                  <a:lnTo>
                    <a:pt x="503" y="170"/>
                  </a:lnTo>
                  <a:lnTo>
                    <a:pt x="502" y="186"/>
                  </a:lnTo>
                  <a:lnTo>
                    <a:pt x="497" y="213"/>
                  </a:lnTo>
                  <a:lnTo>
                    <a:pt x="489" y="225"/>
                  </a:lnTo>
                  <a:lnTo>
                    <a:pt x="481" y="220"/>
                  </a:lnTo>
                  <a:lnTo>
                    <a:pt x="477" y="195"/>
                  </a:lnTo>
                  <a:lnTo>
                    <a:pt x="475" y="160"/>
                  </a:lnTo>
                  <a:lnTo>
                    <a:pt x="473" y="133"/>
                  </a:lnTo>
                  <a:lnTo>
                    <a:pt x="466" y="112"/>
                  </a:lnTo>
                  <a:lnTo>
                    <a:pt x="451" y="99"/>
                  </a:lnTo>
                  <a:lnTo>
                    <a:pt x="442" y="94"/>
                  </a:lnTo>
                  <a:lnTo>
                    <a:pt x="433" y="88"/>
                  </a:lnTo>
                  <a:lnTo>
                    <a:pt x="422" y="80"/>
                  </a:lnTo>
                  <a:lnTo>
                    <a:pt x="412" y="73"/>
                  </a:lnTo>
                  <a:lnTo>
                    <a:pt x="400" y="67"/>
                  </a:lnTo>
                  <a:lnTo>
                    <a:pt x="388" y="61"/>
                  </a:lnTo>
                  <a:lnTo>
                    <a:pt x="374" y="58"/>
                  </a:lnTo>
                  <a:lnTo>
                    <a:pt x="358" y="57"/>
                  </a:lnTo>
                  <a:lnTo>
                    <a:pt x="342" y="57"/>
                  </a:lnTo>
                  <a:lnTo>
                    <a:pt x="325" y="57"/>
                  </a:lnTo>
                  <a:lnTo>
                    <a:pt x="310" y="57"/>
                  </a:lnTo>
                  <a:lnTo>
                    <a:pt x="295" y="58"/>
                  </a:lnTo>
                  <a:lnTo>
                    <a:pt x="282" y="58"/>
                  </a:lnTo>
                  <a:lnTo>
                    <a:pt x="269" y="60"/>
                  </a:lnTo>
                  <a:lnTo>
                    <a:pt x="257" y="61"/>
                  </a:lnTo>
                  <a:lnTo>
                    <a:pt x="247" y="64"/>
                  </a:lnTo>
                  <a:lnTo>
                    <a:pt x="240" y="66"/>
                  </a:lnTo>
                  <a:lnTo>
                    <a:pt x="236" y="66"/>
                  </a:lnTo>
                  <a:lnTo>
                    <a:pt x="233" y="62"/>
                  </a:lnTo>
                  <a:lnTo>
                    <a:pt x="231" y="59"/>
                  </a:lnTo>
                  <a:lnTo>
                    <a:pt x="229" y="54"/>
                  </a:lnTo>
                  <a:lnTo>
                    <a:pt x="224" y="49"/>
                  </a:lnTo>
                  <a:lnTo>
                    <a:pt x="218" y="44"/>
                  </a:lnTo>
                  <a:lnTo>
                    <a:pt x="209" y="39"/>
                  </a:lnTo>
                  <a:lnTo>
                    <a:pt x="199" y="36"/>
                  </a:lnTo>
                  <a:lnTo>
                    <a:pt x="192" y="31"/>
                  </a:lnTo>
                  <a:lnTo>
                    <a:pt x="185" y="27"/>
                  </a:lnTo>
                  <a:lnTo>
                    <a:pt x="177" y="22"/>
                  </a:lnTo>
                  <a:lnTo>
                    <a:pt x="168" y="18"/>
                  </a:lnTo>
                  <a:lnTo>
                    <a:pt x="156" y="15"/>
                  </a:lnTo>
                  <a:lnTo>
                    <a:pt x="139" y="15"/>
                  </a:lnTo>
                  <a:lnTo>
                    <a:pt x="116" y="16"/>
                  </a:lnTo>
                  <a:lnTo>
                    <a:pt x="89" y="19"/>
                  </a:lnTo>
                  <a:lnTo>
                    <a:pt x="64" y="19"/>
                  </a:lnTo>
                  <a:lnTo>
                    <a:pt x="41" y="18"/>
                  </a:lnTo>
                  <a:lnTo>
                    <a:pt x="21" y="16"/>
                  </a:lnTo>
                  <a:lnTo>
                    <a:pt x="8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0" y="6"/>
                  </a:lnTo>
                  <a:lnTo>
                    <a:pt x="18" y="5"/>
                  </a:lnTo>
                  <a:lnTo>
                    <a:pt x="27" y="4"/>
                  </a:lnTo>
                  <a:lnTo>
                    <a:pt x="36" y="3"/>
                  </a:lnTo>
                  <a:lnTo>
                    <a:pt x="48" y="1"/>
                  </a:lnTo>
                  <a:lnTo>
                    <a:pt x="59" y="1"/>
                  </a:lnTo>
                  <a:lnTo>
                    <a:pt x="71" y="0"/>
                  </a:lnTo>
                  <a:lnTo>
                    <a:pt x="84" y="0"/>
                  </a:lnTo>
                  <a:lnTo>
                    <a:pt x="97" y="0"/>
                  </a:lnTo>
                  <a:lnTo>
                    <a:pt x="110" y="0"/>
                  </a:lnTo>
                  <a:lnTo>
                    <a:pt x="124" y="0"/>
                  </a:lnTo>
                  <a:lnTo>
                    <a:pt x="137" y="1"/>
                  </a:lnTo>
                  <a:lnTo>
                    <a:pt x="150" y="3"/>
                  </a:lnTo>
                  <a:lnTo>
                    <a:pt x="163" y="4"/>
                  </a:lnTo>
                  <a:lnTo>
                    <a:pt x="176" y="5"/>
                  </a:lnTo>
                  <a:lnTo>
                    <a:pt x="187" y="6"/>
                  </a:lnTo>
                  <a:lnTo>
                    <a:pt x="199" y="8"/>
                  </a:lnTo>
                  <a:close/>
                </a:path>
              </a:pathLst>
            </a:custGeom>
            <a:solidFill>
              <a:srgbClr val="9E0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8" name="Freeform 178"/>
            <p:cNvSpPr>
              <a:spLocks/>
            </p:cNvSpPr>
            <p:nvPr/>
          </p:nvSpPr>
          <p:spPr bwMode="auto">
            <a:xfrm>
              <a:off x="4217" y="3199"/>
              <a:ext cx="395" cy="137"/>
            </a:xfrm>
            <a:custGeom>
              <a:avLst/>
              <a:gdLst>
                <a:gd name="T0" fmla="*/ 1 w 788"/>
                <a:gd name="T1" fmla="*/ 3 h 274"/>
                <a:gd name="T2" fmla="*/ 1 w 788"/>
                <a:gd name="T3" fmla="*/ 3 h 274"/>
                <a:gd name="T4" fmla="*/ 1 w 788"/>
                <a:gd name="T5" fmla="*/ 3 h 274"/>
                <a:gd name="T6" fmla="*/ 1 w 788"/>
                <a:gd name="T7" fmla="*/ 4 h 274"/>
                <a:gd name="T8" fmla="*/ 2 w 788"/>
                <a:gd name="T9" fmla="*/ 4 h 274"/>
                <a:gd name="T10" fmla="*/ 3 w 788"/>
                <a:gd name="T11" fmla="*/ 4 h 274"/>
                <a:gd name="T12" fmla="*/ 3 w 788"/>
                <a:gd name="T13" fmla="*/ 4 h 274"/>
                <a:gd name="T14" fmla="*/ 4 w 788"/>
                <a:gd name="T15" fmla="*/ 5 h 274"/>
                <a:gd name="T16" fmla="*/ 5 w 788"/>
                <a:gd name="T17" fmla="*/ 5 h 274"/>
                <a:gd name="T18" fmla="*/ 5 w 788"/>
                <a:gd name="T19" fmla="*/ 5 h 274"/>
                <a:gd name="T20" fmla="*/ 6 w 788"/>
                <a:gd name="T21" fmla="*/ 5 h 274"/>
                <a:gd name="T22" fmla="*/ 7 w 788"/>
                <a:gd name="T23" fmla="*/ 5 h 274"/>
                <a:gd name="T24" fmla="*/ 8 w 788"/>
                <a:gd name="T25" fmla="*/ 5 h 274"/>
                <a:gd name="T26" fmla="*/ 9 w 788"/>
                <a:gd name="T27" fmla="*/ 5 h 274"/>
                <a:gd name="T28" fmla="*/ 9 w 788"/>
                <a:gd name="T29" fmla="*/ 5 h 274"/>
                <a:gd name="T30" fmla="*/ 10 w 788"/>
                <a:gd name="T31" fmla="*/ 5 h 274"/>
                <a:gd name="T32" fmla="*/ 10 w 788"/>
                <a:gd name="T33" fmla="*/ 5 h 274"/>
                <a:gd name="T34" fmla="*/ 10 w 788"/>
                <a:gd name="T35" fmla="*/ 5 h 274"/>
                <a:gd name="T36" fmla="*/ 11 w 788"/>
                <a:gd name="T37" fmla="*/ 5 h 274"/>
                <a:gd name="T38" fmla="*/ 11 w 788"/>
                <a:gd name="T39" fmla="*/ 5 h 274"/>
                <a:gd name="T40" fmla="*/ 12 w 788"/>
                <a:gd name="T41" fmla="*/ 5 h 274"/>
                <a:gd name="T42" fmla="*/ 12 w 788"/>
                <a:gd name="T43" fmla="*/ 5 h 274"/>
                <a:gd name="T44" fmla="*/ 12 w 788"/>
                <a:gd name="T45" fmla="*/ 4 h 274"/>
                <a:gd name="T46" fmla="*/ 13 w 788"/>
                <a:gd name="T47" fmla="*/ 4 h 274"/>
                <a:gd name="T48" fmla="*/ 13 w 788"/>
                <a:gd name="T49" fmla="*/ 4 h 274"/>
                <a:gd name="T50" fmla="*/ 13 w 788"/>
                <a:gd name="T51" fmla="*/ 4 h 274"/>
                <a:gd name="T52" fmla="*/ 12 w 788"/>
                <a:gd name="T53" fmla="*/ 4 h 274"/>
                <a:gd name="T54" fmla="*/ 12 w 788"/>
                <a:gd name="T55" fmla="*/ 4 h 274"/>
                <a:gd name="T56" fmla="*/ 11 w 788"/>
                <a:gd name="T57" fmla="*/ 4 h 274"/>
                <a:gd name="T58" fmla="*/ 11 w 788"/>
                <a:gd name="T59" fmla="*/ 4 h 274"/>
                <a:gd name="T60" fmla="*/ 11 w 788"/>
                <a:gd name="T61" fmla="*/ 4 h 274"/>
                <a:gd name="T62" fmla="*/ 10 w 788"/>
                <a:gd name="T63" fmla="*/ 4 h 274"/>
                <a:gd name="T64" fmla="*/ 10 w 788"/>
                <a:gd name="T65" fmla="*/ 4 h 274"/>
                <a:gd name="T66" fmla="*/ 10 w 788"/>
                <a:gd name="T67" fmla="*/ 4 h 274"/>
                <a:gd name="T68" fmla="*/ 10 w 788"/>
                <a:gd name="T69" fmla="*/ 4 h 274"/>
                <a:gd name="T70" fmla="*/ 10 w 788"/>
                <a:gd name="T71" fmla="*/ 4 h 274"/>
                <a:gd name="T72" fmla="*/ 9 w 788"/>
                <a:gd name="T73" fmla="*/ 4 h 274"/>
                <a:gd name="T74" fmla="*/ 9 w 788"/>
                <a:gd name="T75" fmla="*/ 4 h 274"/>
                <a:gd name="T76" fmla="*/ 8 w 788"/>
                <a:gd name="T77" fmla="*/ 4 h 274"/>
                <a:gd name="T78" fmla="*/ 8 w 788"/>
                <a:gd name="T79" fmla="*/ 4 h 274"/>
                <a:gd name="T80" fmla="*/ 7 w 788"/>
                <a:gd name="T81" fmla="*/ 4 h 274"/>
                <a:gd name="T82" fmla="*/ 7 w 788"/>
                <a:gd name="T83" fmla="*/ 4 h 274"/>
                <a:gd name="T84" fmla="*/ 6 w 788"/>
                <a:gd name="T85" fmla="*/ 4 h 274"/>
                <a:gd name="T86" fmla="*/ 6 w 788"/>
                <a:gd name="T87" fmla="*/ 4 h 274"/>
                <a:gd name="T88" fmla="*/ 6 w 788"/>
                <a:gd name="T89" fmla="*/ 4 h 274"/>
                <a:gd name="T90" fmla="*/ 5 w 788"/>
                <a:gd name="T91" fmla="*/ 4 h 274"/>
                <a:gd name="T92" fmla="*/ 5 w 788"/>
                <a:gd name="T93" fmla="*/ 4 h 274"/>
                <a:gd name="T94" fmla="*/ 5 w 788"/>
                <a:gd name="T95" fmla="*/ 4 h 274"/>
                <a:gd name="T96" fmla="*/ 4 w 788"/>
                <a:gd name="T97" fmla="*/ 4 h 274"/>
                <a:gd name="T98" fmla="*/ 3 w 788"/>
                <a:gd name="T99" fmla="*/ 4 h 274"/>
                <a:gd name="T100" fmla="*/ 3 w 788"/>
                <a:gd name="T101" fmla="*/ 4 h 274"/>
                <a:gd name="T102" fmla="*/ 2 w 788"/>
                <a:gd name="T103" fmla="*/ 4 h 274"/>
                <a:gd name="T104" fmla="*/ 1 w 788"/>
                <a:gd name="T105" fmla="*/ 4 h 274"/>
                <a:gd name="T106" fmla="*/ 1 w 788"/>
                <a:gd name="T107" fmla="*/ 3 h 274"/>
                <a:gd name="T108" fmla="*/ 1 w 788"/>
                <a:gd name="T109" fmla="*/ 3 h 274"/>
                <a:gd name="T110" fmla="*/ 1 w 788"/>
                <a:gd name="T111" fmla="*/ 3 h 274"/>
                <a:gd name="T112" fmla="*/ 1 w 788"/>
                <a:gd name="T113" fmla="*/ 2 h 274"/>
                <a:gd name="T114" fmla="*/ 1 w 788"/>
                <a:gd name="T115" fmla="*/ 0 h 274"/>
                <a:gd name="T116" fmla="*/ 0 w 788"/>
                <a:gd name="T117" fmla="*/ 1 h 274"/>
                <a:gd name="T118" fmla="*/ 1 w 788"/>
                <a:gd name="T119" fmla="*/ 2 h 27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88" h="274">
                  <a:moveTo>
                    <a:pt x="8" y="130"/>
                  </a:moveTo>
                  <a:lnTo>
                    <a:pt x="5" y="135"/>
                  </a:lnTo>
                  <a:lnTo>
                    <a:pt x="5" y="144"/>
                  </a:lnTo>
                  <a:lnTo>
                    <a:pt x="7" y="158"/>
                  </a:lnTo>
                  <a:lnTo>
                    <a:pt x="10" y="174"/>
                  </a:lnTo>
                  <a:lnTo>
                    <a:pt x="19" y="192"/>
                  </a:lnTo>
                  <a:lnTo>
                    <a:pt x="34" y="209"/>
                  </a:lnTo>
                  <a:lnTo>
                    <a:pt x="57" y="223"/>
                  </a:lnTo>
                  <a:lnTo>
                    <a:pt x="88" y="234"/>
                  </a:lnTo>
                  <a:lnTo>
                    <a:pt x="107" y="239"/>
                  </a:lnTo>
                  <a:lnTo>
                    <a:pt x="125" y="243"/>
                  </a:lnTo>
                  <a:lnTo>
                    <a:pt x="144" y="247"/>
                  </a:lnTo>
                  <a:lnTo>
                    <a:pt x="163" y="251"/>
                  </a:lnTo>
                  <a:lnTo>
                    <a:pt x="183" y="255"/>
                  </a:lnTo>
                  <a:lnTo>
                    <a:pt x="202" y="259"/>
                  </a:lnTo>
                  <a:lnTo>
                    <a:pt x="223" y="263"/>
                  </a:lnTo>
                  <a:lnTo>
                    <a:pt x="245" y="265"/>
                  </a:lnTo>
                  <a:lnTo>
                    <a:pt x="267" y="269"/>
                  </a:lnTo>
                  <a:lnTo>
                    <a:pt x="289" y="270"/>
                  </a:lnTo>
                  <a:lnTo>
                    <a:pt x="313" y="272"/>
                  </a:lnTo>
                  <a:lnTo>
                    <a:pt x="337" y="273"/>
                  </a:lnTo>
                  <a:lnTo>
                    <a:pt x="362" y="273"/>
                  </a:lnTo>
                  <a:lnTo>
                    <a:pt x="389" y="272"/>
                  </a:lnTo>
                  <a:lnTo>
                    <a:pt x="417" y="271"/>
                  </a:lnTo>
                  <a:lnTo>
                    <a:pt x="445" y="269"/>
                  </a:lnTo>
                  <a:lnTo>
                    <a:pt x="494" y="264"/>
                  </a:lnTo>
                  <a:lnTo>
                    <a:pt x="527" y="263"/>
                  </a:lnTo>
                  <a:lnTo>
                    <a:pt x="550" y="264"/>
                  </a:lnTo>
                  <a:lnTo>
                    <a:pt x="563" y="266"/>
                  </a:lnTo>
                  <a:lnTo>
                    <a:pt x="572" y="269"/>
                  </a:lnTo>
                  <a:lnTo>
                    <a:pt x="578" y="271"/>
                  </a:lnTo>
                  <a:lnTo>
                    <a:pt x="586" y="273"/>
                  </a:lnTo>
                  <a:lnTo>
                    <a:pt x="597" y="274"/>
                  </a:lnTo>
                  <a:lnTo>
                    <a:pt x="607" y="274"/>
                  </a:lnTo>
                  <a:lnTo>
                    <a:pt x="617" y="273"/>
                  </a:lnTo>
                  <a:lnTo>
                    <a:pt x="628" y="273"/>
                  </a:lnTo>
                  <a:lnTo>
                    <a:pt x="641" y="272"/>
                  </a:lnTo>
                  <a:lnTo>
                    <a:pt x="655" y="271"/>
                  </a:lnTo>
                  <a:lnTo>
                    <a:pt x="669" y="270"/>
                  </a:lnTo>
                  <a:lnTo>
                    <a:pt x="684" y="268"/>
                  </a:lnTo>
                  <a:lnTo>
                    <a:pt x="698" y="265"/>
                  </a:lnTo>
                  <a:lnTo>
                    <a:pt x="711" y="264"/>
                  </a:lnTo>
                  <a:lnTo>
                    <a:pt x="725" y="262"/>
                  </a:lnTo>
                  <a:lnTo>
                    <a:pt x="738" y="258"/>
                  </a:lnTo>
                  <a:lnTo>
                    <a:pt x="750" y="256"/>
                  </a:lnTo>
                  <a:lnTo>
                    <a:pt x="761" y="253"/>
                  </a:lnTo>
                  <a:lnTo>
                    <a:pt x="770" y="250"/>
                  </a:lnTo>
                  <a:lnTo>
                    <a:pt x="777" y="247"/>
                  </a:lnTo>
                  <a:lnTo>
                    <a:pt x="783" y="243"/>
                  </a:lnTo>
                  <a:lnTo>
                    <a:pt x="788" y="238"/>
                  </a:lnTo>
                  <a:lnTo>
                    <a:pt x="787" y="233"/>
                  </a:lnTo>
                  <a:lnTo>
                    <a:pt x="780" y="231"/>
                  </a:lnTo>
                  <a:lnTo>
                    <a:pt x="771" y="230"/>
                  </a:lnTo>
                  <a:lnTo>
                    <a:pt x="757" y="230"/>
                  </a:lnTo>
                  <a:lnTo>
                    <a:pt x="741" y="231"/>
                  </a:lnTo>
                  <a:lnTo>
                    <a:pt x="724" y="232"/>
                  </a:lnTo>
                  <a:lnTo>
                    <a:pt x="707" y="234"/>
                  </a:lnTo>
                  <a:lnTo>
                    <a:pt x="689" y="236"/>
                  </a:lnTo>
                  <a:lnTo>
                    <a:pt x="676" y="238"/>
                  </a:lnTo>
                  <a:lnTo>
                    <a:pt x="664" y="238"/>
                  </a:lnTo>
                  <a:lnTo>
                    <a:pt x="654" y="238"/>
                  </a:lnTo>
                  <a:lnTo>
                    <a:pt x="646" y="235"/>
                  </a:lnTo>
                  <a:lnTo>
                    <a:pt x="639" y="231"/>
                  </a:lnTo>
                  <a:lnTo>
                    <a:pt x="632" y="226"/>
                  </a:lnTo>
                  <a:lnTo>
                    <a:pt x="626" y="218"/>
                  </a:lnTo>
                  <a:lnTo>
                    <a:pt x="622" y="212"/>
                  </a:lnTo>
                  <a:lnTo>
                    <a:pt x="619" y="210"/>
                  </a:lnTo>
                  <a:lnTo>
                    <a:pt x="616" y="211"/>
                  </a:lnTo>
                  <a:lnTo>
                    <a:pt x="612" y="216"/>
                  </a:lnTo>
                  <a:lnTo>
                    <a:pt x="607" y="220"/>
                  </a:lnTo>
                  <a:lnTo>
                    <a:pt x="598" y="226"/>
                  </a:lnTo>
                  <a:lnTo>
                    <a:pt x="588" y="231"/>
                  </a:lnTo>
                  <a:lnTo>
                    <a:pt x="573" y="234"/>
                  </a:lnTo>
                  <a:lnTo>
                    <a:pt x="564" y="235"/>
                  </a:lnTo>
                  <a:lnTo>
                    <a:pt x="551" y="238"/>
                  </a:lnTo>
                  <a:lnTo>
                    <a:pt x="539" y="239"/>
                  </a:lnTo>
                  <a:lnTo>
                    <a:pt x="524" y="241"/>
                  </a:lnTo>
                  <a:lnTo>
                    <a:pt x="508" y="243"/>
                  </a:lnTo>
                  <a:lnTo>
                    <a:pt x="490" y="246"/>
                  </a:lnTo>
                  <a:lnTo>
                    <a:pt x="473" y="247"/>
                  </a:lnTo>
                  <a:lnTo>
                    <a:pt x="455" y="249"/>
                  </a:lnTo>
                  <a:lnTo>
                    <a:pt x="437" y="250"/>
                  </a:lnTo>
                  <a:lnTo>
                    <a:pt x="419" y="251"/>
                  </a:lnTo>
                  <a:lnTo>
                    <a:pt x="403" y="253"/>
                  </a:lnTo>
                  <a:lnTo>
                    <a:pt x="387" y="253"/>
                  </a:lnTo>
                  <a:lnTo>
                    <a:pt x="372" y="253"/>
                  </a:lnTo>
                  <a:lnTo>
                    <a:pt x="358" y="251"/>
                  </a:lnTo>
                  <a:lnTo>
                    <a:pt x="346" y="250"/>
                  </a:lnTo>
                  <a:lnTo>
                    <a:pt x="337" y="248"/>
                  </a:lnTo>
                  <a:lnTo>
                    <a:pt x="322" y="242"/>
                  </a:lnTo>
                  <a:lnTo>
                    <a:pt x="311" y="238"/>
                  </a:lnTo>
                  <a:lnTo>
                    <a:pt x="300" y="233"/>
                  </a:lnTo>
                  <a:lnTo>
                    <a:pt x="291" y="230"/>
                  </a:lnTo>
                  <a:lnTo>
                    <a:pt x="282" y="227"/>
                  </a:lnTo>
                  <a:lnTo>
                    <a:pt x="273" y="226"/>
                  </a:lnTo>
                  <a:lnTo>
                    <a:pt x="263" y="227"/>
                  </a:lnTo>
                  <a:lnTo>
                    <a:pt x="251" y="231"/>
                  </a:lnTo>
                  <a:lnTo>
                    <a:pt x="233" y="235"/>
                  </a:lnTo>
                  <a:lnTo>
                    <a:pt x="212" y="238"/>
                  </a:lnTo>
                  <a:lnTo>
                    <a:pt x="187" y="236"/>
                  </a:lnTo>
                  <a:lnTo>
                    <a:pt x="161" y="234"/>
                  </a:lnTo>
                  <a:lnTo>
                    <a:pt x="134" y="230"/>
                  </a:lnTo>
                  <a:lnTo>
                    <a:pt x="110" y="223"/>
                  </a:lnTo>
                  <a:lnTo>
                    <a:pt x="88" y="216"/>
                  </a:lnTo>
                  <a:lnTo>
                    <a:pt x="71" y="207"/>
                  </a:lnTo>
                  <a:lnTo>
                    <a:pt x="58" y="197"/>
                  </a:lnTo>
                  <a:lnTo>
                    <a:pt x="48" y="188"/>
                  </a:lnTo>
                  <a:lnTo>
                    <a:pt x="39" y="179"/>
                  </a:lnTo>
                  <a:lnTo>
                    <a:pt x="33" y="168"/>
                  </a:lnTo>
                  <a:lnTo>
                    <a:pt x="28" y="158"/>
                  </a:lnTo>
                  <a:lnTo>
                    <a:pt x="25" y="145"/>
                  </a:lnTo>
                  <a:lnTo>
                    <a:pt x="24" y="132"/>
                  </a:lnTo>
                  <a:lnTo>
                    <a:pt x="24" y="115"/>
                  </a:lnTo>
                  <a:lnTo>
                    <a:pt x="27" y="73"/>
                  </a:lnTo>
                  <a:lnTo>
                    <a:pt x="30" y="30"/>
                  </a:lnTo>
                  <a:lnTo>
                    <a:pt x="27" y="0"/>
                  </a:lnTo>
                  <a:lnTo>
                    <a:pt x="14" y="1"/>
                  </a:lnTo>
                  <a:lnTo>
                    <a:pt x="0" y="34"/>
                  </a:lnTo>
                  <a:lnTo>
                    <a:pt x="0" y="76"/>
                  </a:lnTo>
                  <a:lnTo>
                    <a:pt x="5" y="113"/>
                  </a:lnTo>
                  <a:lnTo>
                    <a:pt x="8" y="130"/>
                  </a:lnTo>
                  <a:close/>
                </a:path>
              </a:pathLst>
            </a:custGeom>
            <a:solidFill>
              <a:srgbClr val="5E00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9" name="Freeform 179"/>
            <p:cNvSpPr>
              <a:spLocks/>
            </p:cNvSpPr>
            <p:nvPr/>
          </p:nvSpPr>
          <p:spPr bwMode="auto">
            <a:xfrm>
              <a:off x="4415" y="3181"/>
              <a:ext cx="70" cy="103"/>
            </a:xfrm>
            <a:custGeom>
              <a:avLst/>
              <a:gdLst>
                <a:gd name="T0" fmla="*/ 2 w 140"/>
                <a:gd name="T1" fmla="*/ 1 h 205"/>
                <a:gd name="T2" fmla="*/ 2 w 140"/>
                <a:gd name="T3" fmla="*/ 1 h 205"/>
                <a:gd name="T4" fmla="*/ 2 w 140"/>
                <a:gd name="T5" fmla="*/ 1 h 205"/>
                <a:gd name="T6" fmla="*/ 2 w 140"/>
                <a:gd name="T7" fmla="*/ 1 h 205"/>
                <a:gd name="T8" fmla="*/ 2 w 140"/>
                <a:gd name="T9" fmla="*/ 1 h 205"/>
                <a:gd name="T10" fmla="*/ 1 w 140"/>
                <a:gd name="T11" fmla="*/ 1 h 205"/>
                <a:gd name="T12" fmla="*/ 1 w 140"/>
                <a:gd name="T13" fmla="*/ 1 h 205"/>
                <a:gd name="T14" fmla="*/ 1 w 140"/>
                <a:gd name="T15" fmla="*/ 1 h 205"/>
                <a:gd name="T16" fmla="*/ 1 w 140"/>
                <a:gd name="T17" fmla="*/ 2 h 205"/>
                <a:gd name="T18" fmla="*/ 1 w 140"/>
                <a:gd name="T19" fmla="*/ 2 h 205"/>
                <a:gd name="T20" fmla="*/ 0 w 140"/>
                <a:gd name="T21" fmla="*/ 2 h 205"/>
                <a:gd name="T22" fmla="*/ 1 w 140"/>
                <a:gd name="T23" fmla="*/ 2 h 205"/>
                <a:gd name="T24" fmla="*/ 1 w 140"/>
                <a:gd name="T25" fmla="*/ 2 h 205"/>
                <a:gd name="T26" fmla="*/ 1 w 140"/>
                <a:gd name="T27" fmla="*/ 2 h 205"/>
                <a:gd name="T28" fmla="*/ 1 w 140"/>
                <a:gd name="T29" fmla="*/ 2 h 205"/>
                <a:gd name="T30" fmla="*/ 1 w 140"/>
                <a:gd name="T31" fmla="*/ 2 h 205"/>
                <a:gd name="T32" fmla="*/ 1 w 140"/>
                <a:gd name="T33" fmla="*/ 2 h 205"/>
                <a:gd name="T34" fmla="*/ 1 w 140"/>
                <a:gd name="T35" fmla="*/ 2 h 205"/>
                <a:gd name="T36" fmla="*/ 2 w 140"/>
                <a:gd name="T37" fmla="*/ 1 h 205"/>
                <a:gd name="T38" fmla="*/ 2 w 140"/>
                <a:gd name="T39" fmla="*/ 1 h 205"/>
                <a:gd name="T40" fmla="*/ 2 w 140"/>
                <a:gd name="T41" fmla="*/ 1 h 205"/>
                <a:gd name="T42" fmla="*/ 2 w 140"/>
                <a:gd name="T43" fmla="*/ 1 h 205"/>
                <a:gd name="T44" fmla="*/ 2 w 140"/>
                <a:gd name="T45" fmla="*/ 2 h 205"/>
                <a:gd name="T46" fmla="*/ 2 w 140"/>
                <a:gd name="T47" fmla="*/ 2 h 205"/>
                <a:gd name="T48" fmla="*/ 2 w 140"/>
                <a:gd name="T49" fmla="*/ 2 h 205"/>
                <a:gd name="T50" fmla="*/ 2 w 140"/>
                <a:gd name="T51" fmla="*/ 2 h 205"/>
                <a:gd name="T52" fmla="*/ 2 w 140"/>
                <a:gd name="T53" fmla="*/ 2 h 205"/>
                <a:gd name="T54" fmla="*/ 2 w 140"/>
                <a:gd name="T55" fmla="*/ 3 h 205"/>
                <a:gd name="T56" fmla="*/ 1 w 140"/>
                <a:gd name="T57" fmla="*/ 3 h 205"/>
                <a:gd name="T58" fmla="*/ 1 w 140"/>
                <a:gd name="T59" fmla="*/ 3 h 205"/>
                <a:gd name="T60" fmla="*/ 1 w 140"/>
                <a:gd name="T61" fmla="*/ 3 h 205"/>
                <a:gd name="T62" fmla="*/ 1 w 140"/>
                <a:gd name="T63" fmla="*/ 3 h 205"/>
                <a:gd name="T64" fmla="*/ 1 w 140"/>
                <a:gd name="T65" fmla="*/ 4 h 205"/>
                <a:gd name="T66" fmla="*/ 1 w 140"/>
                <a:gd name="T67" fmla="*/ 4 h 205"/>
                <a:gd name="T68" fmla="*/ 1 w 140"/>
                <a:gd name="T69" fmla="*/ 4 h 205"/>
                <a:gd name="T70" fmla="*/ 1 w 140"/>
                <a:gd name="T71" fmla="*/ 4 h 205"/>
                <a:gd name="T72" fmla="*/ 1 w 140"/>
                <a:gd name="T73" fmla="*/ 4 h 205"/>
                <a:gd name="T74" fmla="*/ 1 w 140"/>
                <a:gd name="T75" fmla="*/ 4 h 205"/>
                <a:gd name="T76" fmla="*/ 1 w 140"/>
                <a:gd name="T77" fmla="*/ 4 h 205"/>
                <a:gd name="T78" fmla="*/ 1 w 140"/>
                <a:gd name="T79" fmla="*/ 3 h 205"/>
                <a:gd name="T80" fmla="*/ 2 w 140"/>
                <a:gd name="T81" fmla="*/ 3 h 205"/>
                <a:gd name="T82" fmla="*/ 2 w 140"/>
                <a:gd name="T83" fmla="*/ 3 h 205"/>
                <a:gd name="T84" fmla="*/ 2 w 140"/>
                <a:gd name="T85" fmla="*/ 3 h 205"/>
                <a:gd name="T86" fmla="*/ 2 w 140"/>
                <a:gd name="T87" fmla="*/ 3 h 205"/>
                <a:gd name="T88" fmla="*/ 2 w 140"/>
                <a:gd name="T89" fmla="*/ 2 h 205"/>
                <a:gd name="T90" fmla="*/ 3 w 140"/>
                <a:gd name="T91" fmla="*/ 2 h 205"/>
                <a:gd name="T92" fmla="*/ 3 w 140"/>
                <a:gd name="T93" fmla="*/ 2 h 205"/>
                <a:gd name="T94" fmla="*/ 3 w 140"/>
                <a:gd name="T95" fmla="*/ 2 h 205"/>
                <a:gd name="T96" fmla="*/ 3 w 140"/>
                <a:gd name="T97" fmla="*/ 1 h 205"/>
                <a:gd name="T98" fmla="*/ 2 w 140"/>
                <a:gd name="T99" fmla="*/ 1 h 205"/>
                <a:gd name="T100" fmla="*/ 2 w 140"/>
                <a:gd name="T101" fmla="*/ 1 h 205"/>
                <a:gd name="T102" fmla="*/ 2 w 140"/>
                <a:gd name="T103" fmla="*/ 1 h 205"/>
                <a:gd name="T104" fmla="*/ 3 w 140"/>
                <a:gd name="T105" fmla="*/ 1 h 205"/>
                <a:gd name="T106" fmla="*/ 3 w 140"/>
                <a:gd name="T107" fmla="*/ 1 h 205"/>
                <a:gd name="T108" fmla="*/ 3 w 140"/>
                <a:gd name="T109" fmla="*/ 1 h 205"/>
                <a:gd name="T110" fmla="*/ 3 w 140"/>
                <a:gd name="T111" fmla="*/ 1 h 205"/>
                <a:gd name="T112" fmla="*/ 3 w 140"/>
                <a:gd name="T113" fmla="*/ 0 h 205"/>
                <a:gd name="T114" fmla="*/ 2 w 140"/>
                <a:gd name="T115" fmla="*/ 0 h 205"/>
                <a:gd name="T116" fmla="*/ 2 w 140"/>
                <a:gd name="T117" fmla="*/ 0 h 205"/>
                <a:gd name="T118" fmla="*/ 2 w 140"/>
                <a:gd name="T119" fmla="*/ 1 h 205"/>
                <a:gd name="T120" fmla="*/ 2 w 140"/>
                <a:gd name="T121" fmla="*/ 1 h 20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0" h="205">
                  <a:moveTo>
                    <a:pt x="115" y="1"/>
                  </a:moveTo>
                  <a:lnTo>
                    <a:pt x="111" y="2"/>
                  </a:lnTo>
                  <a:lnTo>
                    <a:pt x="102" y="5"/>
                  </a:lnTo>
                  <a:lnTo>
                    <a:pt x="89" y="11"/>
                  </a:lnTo>
                  <a:lnTo>
                    <a:pt x="73" y="19"/>
                  </a:lnTo>
                  <a:lnTo>
                    <a:pt x="56" y="30"/>
                  </a:lnTo>
                  <a:lnTo>
                    <a:pt x="39" y="42"/>
                  </a:lnTo>
                  <a:lnTo>
                    <a:pt x="23" y="57"/>
                  </a:lnTo>
                  <a:lnTo>
                    <a:pt x="10" y="74"/>
                  </a:lnTo>
                  <a:lnTo>
                    <a:pt x="2" y="88"/>
                  </a:lnTo>
                  <a:lnTo>
                    <a:pt x="0" y="96"/>
                  </a:lnTo>
                  <a:lnTo>
                    <a:pt x="2" y="99"/>
                  </a:lnTo>
                  <a:lnTo>
                    <a:pt x="8" y="97"/>
                  </a:lnTo>
                  <a:lnTo>
                    <a:pt x="16" y="94"/>
                  </a:lnTo>
                  <a:lnTo>
                    <a:pt x="26" y="87"/>
                  </a:lnTo>
                  <a:lnTo>
                    <a:pt x="37" y="80"/>
                  </a:lnTo>
                  <a:lnTo>
                    <a:pt x="48" y="74"/>
                  </a:lnTo>
                  <a:lnTo>
                    <a:pt x="60" y="69"/>
                  </a:lnTo>
                  <a:lnTo>
                    <a:pt x="72" y="64"/>
                  </a:lnTo>
                  <a:lnTo>
                    <a:pt x="85" y="61"/>
                  </a:lnTo>
                  <a:lnTo>
                    <a:pt x="96" y="59"/>
                  </a:lnTo>
                  <a:lnTo>
                    <a:pt x="104" y="61"/>
                  </a:lnTo>
                  <a:lnTo>
                    <a:pt x="110" y="65"/>
                  </a:lnTo>
                  <a:lnTo>
                    <a:pt x="110" y="74"/>
                  </a:lnTo>
                  <a:lnTo>
                    <a:pt x="104" y="89"/>
                  </a:lnTo>
                  <a:lnTo>
                    <a:pt x="94" y="106"/>
                  </a:lnTo>
                  <a:lnTo>
                    <a:pt x="83" y="122"/>
                  </a:lnTo>
                  <a:lnTo>
                    <a:pt x="71" y="138"/>
                  </a:lnTo>
                  <a:lnTo>
                    <a:pt x="57" y="152"/>
                  </a:lnTo>
                  <a:lnTo>
                    <a:pt x="45" y="164"/>
                  </a:lnTo>
                  <a:lnTo>
                    <a:pt x="32" y="176"/>
                  </a:lnTo>
                  <a:lnTo>
                    <a:pt x="20" y="185"/>
                  </a:lnTo>
                  <a:lnTo>
                    <a:pt x="10" y="193"/>
                  </a:lnTo>
                  <a:lnTo>
                    <a:pt x="4" y="199"/>
                  </a:lnTo>
                  <a:lnTo>
                    <a:pt x="5" y="202"/>
                  </a:lnTo>
                  <a:lnTo>
                    <a:pt x="12" y="205"/>
                  </a:lnTo>
                  <a:lnTo>
                    <a:pt x="23" y="203"/>
                  </a:lnTo>
                  <a:lnTo>
                    <a:pt x="37" y="201"/>
                  </a:lnTo>
                  <a:lnTo>
                    <a:pt x="50" y="195"/>
                  </a:lnTo>
                  <a:lnTo>
                    <a:pt x="64" y="187"/>
                  </a:lnTo>
                  <a:lnTo>
                    <a:pt x="76" y="176"/>
                  </a:lnTo>
                  <a:lnTo>
                    <a:pt x="87" y="162"/>
                  </a:lnTo>
                  <a:lnTo>
                    <a:pt x="99" y="148"/>
                  </a:lnTo>
                  <a:lnTo>
                    <a:pt x="111" y="132"/>
                  </a:lnTo>
                  <a:lnTo>
                    <a:pt x="123" y="116"/>
                  </a:lnTo>
                  <a:lnTo>
                    <a:pt x="132" y="101"/>
                  </a:lnTo>
                  <a:lnTo>
                    <a:pt x="138" y="86"/>
                  </a:lnTo>
                  <a:lnTo>
                    <a:pt x="140" y="72"/>
                  </a:lnTo>
                  <a:lnTo>
                    <a:pt x="136" y="59"/>
                  </a:lnTo>
                  <a:lnTo>
                    <a:pt x="124" y="42"/>
                  </a:lnTo>
                  <a:lnTo>
                    <a:pt x="118" y="30"/>
                  </a:lnTo>
                  <a:lnTo>
                    <a:pt x="122" y="19"/>
                  </a:lnTo>
                  <a:lnTo>
                    <a:pt x="132" y="9"/>
                  </a:lnTo>
                  <a:lnTo>
                    <a:pt x="138" y="4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1" y="0"/>
                  </a:lnTo>
                  <a:lnTo>
                    <a:pt x="125" y="0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1EFF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0" name="Freeform 180"/>
            <p:cNvSpPr>
              <a:spLocks/>
            </p:cNvSpPr>
            <p:nvPr/>
          </p:nvSpPr>
          <p:spPr bwMode="auto">
            <a:xfrm>
              <a:off x="4561" y="3192"/>
              <a:ext cx="47" cy="76"/>
            </a:xfrm>
            <a:custGeom>
              <a:avLst/>
              <a:gdLst>
                <a:gd name="T0" fmla="*/ 1 w 96"/>
                <a:gd name="T1" fmla="*/ 0 h 151"/>
                <a:gd name="T2" fmla="*/ 0 w 96"/>
                <a:gd name="T3" fmla="*/ 1 h 151"/>
                <a:gd name="T4" fmla="*/ 0 w 96"/>
                <a:gd name="T5" fmla="*/ 1 h 151"/>
                <a:gd name="T6" fmla="*/ 0 w 96"/>
                <a:gd name="T7" fmla="*/ 1 h 151"/>
                <a:gd name="T8" fmla="*/ 0 w 96"/>
                <a:gd name="T9" fmla="*/ 1 h 151"/>
                <a:gd name="T10" fmla="*/ 0 w 96"/>
                <a:gd name="T11" fmla="*/ 1 h 151"/>
                <a:gd name="T12" fmla="*/ 0 w 96"/>
                <a:gd name="T13" fmla="*/ 1 h 151"/>
                <a:gd name="T14" fmla="*/ 0 w 96"/>
                <a:gd name="T15" fmla="*/ 1 h 151"/>
                <a:gd name="T16" fmla="*/ 0 w 96"/>
                <a:gd name="T17" fmla="*/ 2 h 151"/>
                <a:gd name="T18" fmla="*/ 0 w 96"/>
                <a:gd name="T19" fmla="*/ 2 h 151"/>
                <a:gd name="T20" fmla="*/ 0 w 96"/>
                <a:gd name="T21" fmla="*/ 2 h 151"/>
                <a:gd name="T22" fmla="*/ 0 w 96"/>
                <a:gd name="T23" fmla="*/ 2 h 151"/>
                <a:gd name="T24" fmla="*/ 0 w 96"/>
                <a:gd name="T25" fmla="*/ 2 h 151"/>
                <a:gd name="T26" fmla="*/ 0 w 96"/>
                <a:gd name="T27" fmla="*/ 2 h 151"/>
                <a:gd name="T28" fmla="*/ 0 w 96"/>
                <a:gd name="T29" fmla="*/ 1 h 151"/>
                <a:gd name="T30" fmla="*/ 0 w 96"/>
                <a:gd name="T31" fmla="*/ 1 h 151"/>
                <a:gd name="T32" fmla="*/ 0 w 96"/>
                <a:gd name="T33" fmla="*/ 1 h 151"/>
                <a:gd name="T34" fmla="*/ 0 w 96"/>
                <a:gd name="T35" fmla="*/ 1 h 151"/>
                <a:gd name="T36" fmla="*/ 0 w 96"/>
                <a:gd name="T37" fmla="*/ 2 h 151"/>
                <a:gd name="T38" fmla="*/ 0 w 96"/>
                <a:gd name="T39" fmla="*/ 2 h 151"/>
                <a:gd name="T40" fmla="*/ 0 w 96"/>
                <a:gd name="T41" fmla="*/ 3 h 151"/>
                <a:gd name="T42" fmla="*/ 0 w 96"/>
                <a:gd name="T43" fmla="*/ 3 h 151"/>
                <a:gd name="T44" fmla="*/ 0 w 96"/>
                <a:gd name="T45" fmla="*/ 3 h 151"/>
                <a:gd name="T46" fmla="*/ 0 w 96"/>
                <a:gd name="T47" fmla="*/ 3 h 151"/>
                <a:gd name="T48" fmla="*/ 0 w 96"/>
                <a:gd name="T49" fmla="*/ 3 h 151"/>
                <a:gd name="T50" fmla="*/ 0 w 96"/>
                <a:gd name="T51" fmla="*/ 3 h 151"/>
                <a:gd name="T52" fmla="*/ 0 w 96"/>
                <a:gd name="T53" fmla="*/ 3 h 151"/>
                <a:gd name="T54" fmla="*/ 1 w 96"/>
                <a:gd name="T55" fmla="*/ 3 h 151"/>
                <a:gd name="T56" fmla="*/ 1 w 96"/>
                <a:gd name="T57" fmla="*/ 2 h 151"/>
                <a:gd name="T58" fmla="*/ 1 w 96"/>
                <a:gd name="T59" fmla="*/ 2 h 151"/>
                <a:gd name="T60" fmla="*/ 1 w 96"/>
                <a:gd name="T61" fmla="*/ 2 h 151"/>
                <a:gd name="T62" fmla="*/ 1 w 96"/>
                <a:gd name="T63" fmla="*/ 2 h 151"/>
                <a:gd name="T64" fmla="*/ 1 w 96"/>
                <a:gd name="T65" fmla="*/ 2 h 151"/>
                <a:gd name="T66" fmla="*/ 1 w 96"/>
                <a:gd name="T67" fmla="*/ 2 h 151"/>
                <a:gd name="T68" fmla="*/ 1 w 96"/>
                <a:gd name="T69" fmla="*/ 1 h 151"/>
                <a:gd name="T70" fmla="*/ 1 w 96"/>
                <a:gd name="T71" fmla="*/ 1 h 151"/>
                <a:gd name="T72" fmla="*/ 1 w 96"/>
                <a:gd name="T73" fmla="*/ 1 h 151"/>
                <a:gd name="T74" fmla="*/ 1 w 96"/>
                <a:gd name="T75" fmla="*/ 1 h 151"/>
                <a:gd name="T76" fmla="*/ 1 w 96"/>
                <a:gd name="T77" fmla="*/ 1 h 151"/>
                <a:gd name="T78" fmla="*/ 1 w 96"/>
                <a:gd name="T79" fmla="*/ 1 h 151"/>
                <a:gd name="T80" fmla="*/ 1 w 96"/>
                <a:gd name="T81" fmla="*/ 1 h 151"/>
                <a:gd name="T82" fmla="*/ 1 w 96"/>
                <a:gd name="T83" fmla="*/ 1 h 151"/>
                <a:gd name="T84" fmla="*/ 1 w 96"/>
                <a:gd name="T85" fmla="*/ 1 h 151"/>
                <a:gd name="T86" fmla="*/ 1 w 96"/>
                <a:gd name="T87" fmla="*/ 1 h 151"/>
                <a:gd name="T88" fmla="*/ 1 w 96"/>
                <a:gd name="T89" fmla="*/ 1 h 151"/>
                <a:gd name="T90" fmla="*/ 0 w 96"/>
                <a:gd name="T91" fmla="*/ 1 h 151"/>
                <a:gd name="T92" fmla="*/ 0 w 96"/>
                <a:gd name="T93" fmla="*/ 1 h 151"/>
                <a:gd name="T94" fmla="*/ 0 w 96"/>
                <a:gd name="T95" fmla="*/ 1 h 151"/>
                <a:gd name="T96" fmla="*/ 0 w 96"/>
                <a:gd name="T97" fmla="*/ 1 h 151"/>
                <a:gd name="T98" fmla="*/ 1 w 96"/>
                <a:gd name="T99" fmla="*/ 0 h 15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6" h="151">
                  <a:moveTo>
                    <a:pt x="67" y="0"/>
                  </a:moveTo>
                  <a:lnTo>
                    <a:pt x="64" y="3"/>
                  </a:lnTo>
                  <a:lnTo>
                    <a:pt x="56" y="7"/>
                  </a:lnTo>
                  <a:lnTo>
                    <a:pt x="46" y="15"/>
                  </a:lnTo>
                  <a:lnTo>
                    <a:pt x="33" y="25"/>
                  </a:lnTo>
                  <a:lnTo>
                    <a:pt x="21" y="36"/>
                  </a:lnTo>
                  <a:lnTo>
                    <a:pt x="10" y="48"/>
                  </a:lnTo>
                  <a:lnTo>
                    <a:pt x="2" y="59"/>
                  </a:lnTo>
                  <a:lnTo>
                    <a:pt x="0" y="71"/>
                  </a:lnTo>
                  <a:lnTo>
                    <a:pt x="2" y="78"/>
                  </a:lnTo>
                  <a:lnTo>
                    <a:pt x="8" y="80"/>
                  </a:lnTo>
                  <a:lnTo>
                    <a:pt x="15" y="78"/>
                  </a:lnTo>
                  <a:lnTo>
                    <a:pt x="24" y="72"/>
                  </a:lnTo>
                  <a:lnTo>
                    <a:pt x="33" y="66"/>
                  </a:lnTo>
                  <a:lnTo>
                    <a:pt x="40" y="60"/>
                  </a:lnTo>
                  <a:lnTo>
                    <a:pt x="46" y="56"/>
                  </a:lnTo>
                  <a:lnTo>
                    <a:pt x="48" y="53"/>
                  </a:lnTo>
                  <a:lnTo>
                    <a:pt x="48" y="63"/>
                  </a:lnTo>
                  <a:lnTo>
                    <a:pt x="46" y="83"/>
                  </a:lnTo>
                  <a:lnTo>
                    <a:pt x="40" y="111"/>
                  </a:lnTo>
                  <a:lnTo>
                    <a:pt x="26" y="136"/>
                  </a:lnTo>
                  <a:lnTo>
                    <a:pt x="21" y="144"/>
                  </a:lnTo>
                  <a:lnTo>
                    <a:pt x="21" y="149"/>
                  </a:lnTo>
                  <a:lnTo>
                    <a:pt x="25" y="151"/>
                  </a:lnTo>
                  <a:lnTo>
                    <a:pt x="35" y="150"/>
                  </a:lnTo>
                  <a:lnTo>
                    <a:pt x="45" y="146"/>
                  </a:lnTo>
                  <a:lnTo>
                    <a:pt x="56" y="140"/>
                  </a:lnTo>
                  <a:lnTo>
                    <a:pt x="67" y="133"/>
                  </a:lnTo>
                  <a:lnTo>
                    <a:pt x="76" y="124"/>
                  </a:lnTo>
                  <a:lnTo>
                    <a:pt x="84" y="105"/>
                  </a:lnTo>
                  <a:lnTo>
                    <a:pt x="82" y="88"/>
                  </a:lnTo>
                  <a:lnTo>
                    <a:pt x="75" y="75"/>
                  </a:lnTo>
                  <a:lnTo>
                    <a:pt x="71" y="71"/>
                  </a:lnTo>
                  <a:lnTo>
                    <a:pt x="73" y="68"/>
                  </a:lnTo>
                  <a:lnTo>
                    <a:pt x="77" y="64"/>
                  </a:lnTo>
                  <a:lnTo>
                    <a:pt x="83" y="56"/>
                  </a:lnTo>
                  <a:lnTo>
                    <a:pt x="89" y="48"/>
                  </a:lnTo>
                  <a:lnTo>
                    <a:pt x="93" y="40"/>
                  </a:lnTo>
                  <a:lnTo>
                    <a:pt x="96" y="32"/>
                  </a:lnTo>
                  <a:lnTo>
                    <a:pt x="96" y="27"/>
                  </a:lnTo>
                  <a:lnTo>
                    <a:pt x="91" y="25"/>
                  </a:lnTo>
                  <a:lnTo>
                    <a:pt x="84" y="25"/>
                  </a:lnTo>
                  <a:lnTo>
                    <a:pt x="77" y="26"/>
                  </a:lnTo>
                  <a:lnTo>
                    <a:pt x="70" y="27"/>
                  </a:lnTo>
                  <a:lnTo>
                    <a:pt x="66" y="28"/>
                  </a:lnTo>
                  <a:lnTo>
                    <a:pt x="61" y="30"/>
                  </a:lnTo>
                  <a:lnTo>
                    <a:pt x="58" y="32"/>
                  </a:lnTo>
                  <a:lnTo>
                    <a:pt x="55" y="33"/>
                  </a:lnTo>
                  <a:lnTo>
                    <a:pt x="54" y="3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1EFF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1" name="Freeform 181"/>
            <p:cNvSpPr>
              <a:spLocks/>
            </p:cNvSpPr>
            <p:nvPr/>
          </p:nvSpPr>
          <p:spPr bwMode="auto">
            <a:xfrm>
              <a:off x="4258" y="3183"/>
              <a:ext cx="57" cy="84"/>
            </a:xfrm>
            <a:custGeom>
              <a:avLst/>
              <a:gdLst>
                <a:gd name="T0" fmla="*/ 0 w 115"/>
                <a:gd name="T1" fmla="*/ 2 h 167"/>
                <a:gd name="T2" fmla="*/ 0 w 115"/>
                <a:gd name="T3" fmla="*/ 2 h 167"/>
                <a:gd name="T4" fmla="*/ 0 w 115"/>
                <a:gd name="T5" fmla="*/ 2 h 167"/>
                <a:gd name="T6" fmla="*/ 0 w 115"/>
                <a:gd name="T7" fmla="*/ 2 h 167"/>
                <a:gd name="T8" fmla="*/ 0 w 115"/>
                <a:gd name="T9" fmla="*/ 2 h 167"/>
                <a:gd name="T10" fmla="*/ 0 w 115"/>
                <a:gd name="T11" fmla="*/ 2 h 167"/>
                <a:gd name="T12" fmla="*/ 0 w 115"/>
                <a:gd name="T13" fmla="*/ 2 h 167"/>
                <a:gd name="T14" fmla="*/ 0 w 115"/>
                <a:gd name="T15" fmla="*/ 2 h 167"/>
                <a:gd name="T16" fmla="*/ 1 w 115"/>
                <a:gd name="T17" fmla="*/ 2 h 167"/>
                <a:gd name="T18" fmla="*/ 1 w 115"/>
                <a:gd name="T19" fmla="*/ 2 h 167"/>
                <a:gd name="T20" fmla="*/ 1 w 115"/>
                <a:gd name="T21" fmla="*/ 2 h 167"/>
                <a:gd name="T22" fmla="*/ 1 w 115"/>
                <a:gd name="T23" fmla="*/ 2 h 167"/>
                <a:gd name="T24" fmla="*/ 1 w 115"/>
                <a:gd name="T25" fmla="*/ 2 h 167"/>
                <a:gd name="T26" fmla="*/ 1 w 115"/>
                <a:gd name="T27" fmla="*/ 2 h 167"/>
                <a:gd name="T28" fmla="*/ 1 w 115"/>
                <a:gd name="T29" fmla="*/ 2 h 167"/>
                <a:gd name="T30" fmla="*/ 1 w 115"/>
                <a:gd name="T31" fmla="*/ 2 h 167"/>
                <a:gd name="T32" fmla="*/ 1 w 115"/>
                <a:gd name="T33" fmla="*/ 2 h 167"/>
                <a:gd name="T34" fmla="*/ 1 w 115"/>
                <a:gd name="T35" fmla="*/ 2 h 167"/>
                <a:gd name="T36" fmla="*/ 0 w 115"/>
                <a:gd name="T37" fmla="*/ 2 h 167"/>
                <a:gd name="T38" fmla="*/ 0 w 115"/>
                <a:gd name="T39" fmla="*/ 3 h 167"/>
                <a:gd name="T40" fmla="*/ 0 w 115"/>
                <a:gd name="T41" fmla="*/ 3 h 167"/>
                <a:gd name="T42" fmla="*/ 0 w 115"/>
                <a:gd name="T43" fmla="*/ 3 h 167"/>
                <a:gd name="T44" fmla="*/ 0 w 115"/>
                <a:gd name="T45" fmla="*/ 3 h 167"/>
                <a:gd name="T46" fmla="*/ 0 w 115"/>
                <a:gd name="T47" fmla="*/ 3 h 167"/>
                <a:gd name="T48" fmla="*/ 0 w 115"/>
                <a:gd name="T49" fmla="*/ 3 h 167"/>
                <a:gd name="T50" fmla="*/ 0 w 115"/>
                <a:gd name="T51" fmla="*/ 3 h 167"/>
                <a:gd name="T52" fmla="*/ 0 w 115"/>
                <a:gd name="T53" fmla="*/ 3 h 167"/>
                <a:gd name="T54" fmla="*/ 1 w 115"/>
                <a:gd name="T55" fmla="*/ 3 h 167"/>
                <a:gd name="T56" fmla="*/ 1 w 115"/>
                <a:gd name="T57" fmla="*/ 3 h 167"/>
                <a:gd name="T58" fmla="*/ 1 w 115"/>
                <a:gd name="T59" fmla="*/ 2 h 167"/>
                <a:gd name="T60" fmla="*/ 1 w 115"/>
                <a:gd name="T61" fmla="*/ 2 h 167"/>
                <a:gd name="T62" fmla="*/ 1 w 115"/>
                <a:gd name="T63" fmla="*/ 2 h 167"/>
                <a:gd name="T64" fmla="*/ 1 w 115"/>
                <a:gd name="T65" fmla="*/ 2 h 167"/>
                <a:gd name="T66" fmla="*/ 1 w 115"/>
                <a:gd name="T67" fmla="*/ 0 h 167"/>
                <a:gd name="T68" fmla="*/ 1 w 115"/>
                <a:gd name="T69" fmla="*/ 1 h 167"/>
                <a:gd name="T70" fmla="*/ 1 w 115"/>
                <a:gd name="T71" fmla="*/ 1 h 167"/>
                <a:gd name="T72" fmla="*/ 1 w 115"/>
                <a:gd name="T73" fmla="*/ 1 h 167"/>
                <a:gd name="T74" fmla="*/ 0 w 115"/>
                <a:gd name="T75" fmla="*/ 1 h 167"/>
                <a:gd name="T76" fmla="*/ 0 w 115"/>
                <a:gd name="T77" fmla="*/ 2 h 167"/>
                <a:gd name="T78" fmla="*/ 0 w 115"/>
                <a:gd name="T79" fmla="*/ 2 h 167"/>
                <a:gd name="T80" fmla="*/ 0 w 115"/>
                <a:gd name="T81" fmla="*/ 2 h 167"/>
                <a:gd name="T82" fmla="*/ 0 w 115"/>
                <a:gd name="T83" fmla="*/ 2 h 1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5" h="167">
                  <a:moveTo>
                    <a:pt x="1" y="96"/>
                  </a:moveTo>
                  <a:lnTo>
                    <a:pt x="0" y="100"/>
                  </a:lnTo>
                  <a:lnTo>
                    <a:pt x="5" y="100"/>
                  </a:lnTo>
                  <a:lnTo>
                    <a:pt x="15" y="96"/>
                  </a:lnTo>
                  <a:lnTo>
                    <a:pt x="28" y="90"/>
                  </a:lnTo>
                  <a:lnTo>
                    <a:pt x="41" y="82"/>
                  </a:lnTo>
                  <a:lnTo>
                    <a:pt x="53" y="75"/>
                  </a:lnTo>
                  <a:lnTo>
                    <a:pt x="61" y="70"/>
                  </a:lnTo>
                  <a:lnTo>
                    <a:pt x="65" y="68"/>
                  </a:lnTo>
                  <a:lnTo>
                    <a:pt x="66" y="68"/>
                  </a:lnTo>
                  <a:lnTo>
                    <a:pt x="71" y="67"/>
                  </a:lnTo>
                  <a:lnTo>
                    <a:pt x="75" y="66"/>
                  </a:lnTo>
                  <a:lnTo>
                    <a:pt x="80" y="67"/>
                  </a:lnTo>
                  <a:lnTo>
                    <a:pt x="83" y="68"/>
                  </a:lnTo>
                  <a:lnTo>
                    <a:pt x="86" y="73"/>
                  </a:lnTo>
                  <a:lnTo>
                    <a:pt x="83" y="81"/>
                  </a:lnTo>
                  <a:lnTo>
                    <a:pt x="77" y="91"/>
                  </a:lnTo>
                  <a:lnTo>
                    <a:pt x="66" y="104"/>
                  </a:lnTo>
                  <a:lnTo>
                    <a:pt x="53" y="116"/>
                  </a:lnTo>
                  <a:lnTo>
                    <a:pt x="39" y="129"/>
                  </a:lnTo>
                  <a:lnTo>
                    <a:pt x="28" y="141"/>
                  </a:lnTo>
                  <a:lnTo>
                    <a:pt x="19" y="151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22" y="167"/>
                  </a:lnTo>
                  <a:lnTo>
                    <a:pt x="36" y="165"/>
                  </a:lnTo>
                  <a:lnTo>
                    <a:pt x="51" y="156"/>
                  </a:lnTo>
                  <a:lnTo>
                    <a:pt x="66" y="143"/>
                  </a:lnTo>
                  <a:lnTo>
                    <a:pt x="80" y="129"/>
                  </a:lnTo>
                  <a:lnTo>
                    <a:pt x="92" y="114"/>
                  </a:lnTo>
                  <a:lnTo>
                    <a:pt x="102" y="101"/>
                  </a:lnTo>
                  <a:lnTo>
                    <a:pt x="109" y="92"/>
                  </a:lnTo>
                  <a:lnTo>
                    <a:pt x="111" y="89"/>
                  </a:lnTo>
                  <a:lnTo>
                    <a:pt x="115" y="0"/>
                  </a:lnTo>
                  <a:lnTo>
                    <a:pt x="109" y="10"/>
                  </a:lnTo>
                  <a:lnTo>
                    <a:pt x="96" y="23"/>
                  </a:lnTo>
                  <a:lnTo>
                    <a:pt x="79" y="38"/>
                  </a:lnTo>
                  <a:lnTo>
                    <a:pt x="59" y="52"/>
                  </a:lnTo>
                  <a:lnTo>
                    <a:pt x="39" y="66"/>
                  </a:lnTo>
                  <a:lnTo>
                    <a:pt x="22" y="78"/>
                  </a:lnTo>
                  <a:lnTo>
                    <a:pt x="10" y="89"/>
                  </a:lnTo>
                  <a:lnTo>
                    <a:pt x="1" y="96"/>
                  </a:lnTo>
                  <a:close/>
                </a:path>
              </a:pathLst>
            </a:custGeom>
            <a:solidFill>
              <a:srgbClr val="1EFF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2" name="Freeform 182"/>
            <p:cNvSpPr>
              <a:spLocks/>
            </p:cNvSpPr>
            <p:nvPr/>
          </p:nvSpPr>
          <p:spPr bwMode="auto">
            <a:xfrm>
              <a:off x="4695" y="3336"/>
              <a:ext cx="39" cy="15"/>
            </a:xfrm>
            <a:custGeom>
              <a:avLst/>
              <a:gdLst>
                <a:gd name="T0" fmla="*/ 0 w 80"/>
                <a:gd name="T1" fmla="*/ 1 h 30"/>
                <a:gd name="T2" fmla="*/ 0 w 80"/>
                <a:gd name="T3" fmla="*/ 1 h 30"/>
                <a:gd name="T4" fmla="*/ 0 w 80"/>
                <a:gd name="T5" fmla="*/ 1 h 30"/>
                <a:gd name="T6" fmla="*/ 0 w 80"/>
                <a:gd name="T7" fmla="*/ 1 h 30"/>
                <a:gd name="T8" fmla="*/ 0 w 80"/>
                <a:gd name="T9" fmla="*/ 1 h 30"/>
                <a:gd name="T10" fmla="*/ 0 w 80"/>
                <a:gd name="T11" fmla="*/ 0 h 30"/>
                <a:gd name="T12" fmla="*/ 1 w 80"/>
                <a:gd name="T13" fmla="*/ 0 h 30"/>
                <a:gd name="T14" fmla="*/ 1 w 80"/>
                <a:gd name="T15" fmla="*/ 1 h 30"/>
                <a:gd name="T16" fmla="*/ 1 w 80"/>
                <a:gd name="T17" fmla="*/ 1 h 30"/>
                <a:gd name="T18" fmla="*/ 1 w 80"/>
                <a:gd name="T19" fmla="*/ 1 h 30"/>
                <a:gd name="T20" fmla="*/ 1 w 80"/>
                <a:gd name="T21" fmla="*/ 1 h 30"/>
                <a:gd name="T22" fmla="*/ 0 w 80"/>
                <a:gd name="T23" fmla="*/ 1 h 30"/>
                <a:gd name="T24" fmla="*/ 0 w 80"/>
                <a:gd name="T25" fmla="*/ 1 h 30"/>
                <a:gd name="T26" fmla="*/ 0 w 80"/>
                <a:gd name="T27" fmla="*/ 1 h 30"/>
                <a:gd name="T28" fmla="*/ 0 w 80"/>
                <a:gd name="T29" fmla="*/ 1 h 30"/>
                <a:gd name="T30" fmla="*/ 0 w 80"/>
                <a:gd name="T31" fmla="*/ 1 h 30"/>
                <a:gd name="T32" fmla="*/ 0 w 80"/>
                <a:gd name="T33" fmla="*/ 1 h 30"/>
                <a:gd name="T34" fmla="*/ 0 w 80"/>
                <a:gd name="T35" fmla="*/ 1 h 30"/>
                <a:gd name="T36" fmla="*/ 0 w 80"/>
                <a:gd name="T37" fmla="*/ 1 h 30"/>
                <a:gd name="T38" fmla="*/ 0 w 80"/>
                <a:gd name="T39" fmla="*/ 1 h 30"/>
                <a:gd name="T40" fmla="*/ 0 w 80"/>
                <a:gd name="T41" fmla="*/ 1 h 30"/>
                <a:gd name="T42" fmla="*/ 0 w 80"/>
                <a:gd name="T43" fmla="*/ 1 h 30"/>
                <a:gd name="T44" fmla="*/ 0 w 80"/>
                <a:gd name="T45" fmla="*/ 1 h 30"/>
                <a:gd name="T46" fmla="*/ 0 w 80"/>
                <a:gd name="T47" fmla="*/ 1 h 30"/>
                <a:gd name="T48" fmla="*/ 0 w 80"/>
                <a:gd name="T49" fmla="*/ 1 h 3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0" h="30">
                  <a:moveTo>
                    <a:pt x="20" y="7"/>
                  </a:moveTo>
                  <a:lnTo>
                    <a:pt x="23" y="7"/>
                  </a:lnTo>
                  <a:lnTo>
                    <a:pt x="29" y="6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4" y="3"/>
                  </a:lnTo>
                  <a:lnTo>
                    <a:pt x="79" y="7"/>
                  </a:lnTo>
                  <a:lnTo>
                    <a:pt x="80" y="15"/>
                  </a:lnTo>
                  <a:lnTo>
                    <a:pt x="74" y="17"/>
                  </a:lnTo>
                  <a:lnTo>
                    <a:pt x="64" y="15"/>
                  </a:lnTo>
                  <a:lnTo>
                    <a:pt x="53" y="15"/>
                  </a:lnTo>
                  <a:lnTo>
                    <a:pt x="48" y="17"/>
                  </a:lnTo>
                  <a:lnTo>
                    <a:pt x="41" y="20"/>
                  </a:lnTo>
                  <a:lnTo>
                    <a:pt x="31" y="24"/>
                  </a:lnTo>
                  <a:lnTo>
                    <a:pt x="22" y="27"/>
                  </a:lnTo>
                  <a:lnTo>
                    <a:pt x="13" y="29"/>
                  </a:lnTo>
                  <a:lnTo>
                    <a:pt x="6" y="30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5" y="21"/>
                  </a:lnTo>
                  <a:lnTo>
                    <a:pt x="11" y="14"/>
                  </a:lnTo>
                  <a:lnTo>
                    <a:pt x="16" y="10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93FC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3" name="Rectangle 183"/>
            <p:cNvSpPr>
              <a:spLocks noChangeArrowheads="1"/>
            </p:cNvSpPr>
            <p:nvPr/>
          </p:nvSpPr>
          <p:spPr bwMode="auto">
            <a:xfrm>
              <a:off x="4817" y="3633"/>
              <a:ext cx="12" cy="1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4" name="Rectangle 184"/>
            <p:cNvSpPr>
              <a:spLocks noChangeArrowheads="1"/>
            </p:cNvSpPr>
            <p:nvPr/>
          </p:nvSpPr>
          <p:spPr bwMode="auto">
            <a:xfrm>
              <a:off x="4821" y="3633"/>
              <a:ext cx="5" cy="123"/>
            </a:xfrm>
            <a:prstGeom prst="rect">
              <a:avLst/>
            </a:pr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5" name="Rectangle 185"/>
            <p:cNvSpPr>
              <a:spLocks noChangeArrowheads="1"/>
            </p:cNvSpPr>
            <p:nvPr/>
          </p:nvSpPr>
          <p:spPr bwMode="auto">
            <a:xfrm>
              <a:off x="4761" y="3688"/>
              <a:ext cx="12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6" name="Rectangle 186"/>
            <p:cNvSpPr>
              <a:spLocks noChangeArrowheads="1"/>
            </p:cNvSpPr>
            <p:nvPr/>
          </p:nvSpPr>
          <p:spPr bwMode="auto">
            <a:xfrm>
              <a:off x="4761" y="3692"/>
              <a:ext cx="123" cy="6"/>
            </a:xfrm>
            <a:prstGeom prst="rect">
              <a:avLst/>
            </a:pr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7" name="Freeform 187"/>
            <p:cNvSpPr>
              <a:spLocks/>
            </p:cNvSpPr>
            <p:nvPr/>
          </p:nvSpPr>
          <p:spPr bwMode="auto">
            <a:xfrm>
              <a:off x="4788" y="3639"/>
              <a:ext cx="71" cy="112"/>
            </a:xfrm>
            <a:custGeom>
              <a:avLst/>
              <a:gdLst>
                <a:gd name="T0" fmla="*/ 0 w 142"/>
                <a:gd name="T1" fmla="*/ 0 h 225"/>
                <a:gd name="T2" fmla="*/ 1 w 142"/>
                <a:gd name="T3" fmla="*/ 0 h 225"/>
                <a:gd name="T4" fmla="*/ 3 w 142"/>
                <a:gd name="T5" fmla="*/ 3 h 225"/>
                <a:gd name="T6" fmla="*/ 2 w 142"/>
                <a:gd name="T7" fmla="*/ 3 h 225"/>
                <a:gd name="T8" fmla="*/ 0 w 142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225">
                  <a:moveTo>
                    <a:pt x="0" y="13"/>
                  </a:moveTo>
                  <a:lnTo>
                    <a:pt x="21" y="0"/>
                  </a:lnTo>
                  <a:lnTo>
                    <a:pt x="142" y="212"/>
                  </a:lnTo>
                  <a:lnTo>
                    <a:pt x="121" y="2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8" name="Freeform 188"/>
            <p:cNvSpPr>
              <a:spLocks/>
            </p:cNvSpPr>
            <p:nvPr/>
          </p:nvSpPr>
          <p:spPr bwMode="auto">
            <a:xfrm>
              <a:off x="4790" y="3640"/>
              <a:ext cx="66" cy="110"/>
            </a:xfrm>
            <a:custGeom>
              <a:avLst/>
              <a:gdLst>
                <a:gd name="T0" fmla="*/ 0 w 132"/>
                <a:gd name="T1" fmla="*/ 1 h 220"/>
                <a:gd name="T2" fmla="*/ 1 w 132"/>
                <a:gd name="T3" fmla="*/ 0 h 220"/>
                <a:gd name="T4" fmla="*/ 3 w 132"/>
                <a:gd name="T5" fmla="*/ 4 h 220"/>
                <a:gd name="T6" fmla="*/ 2 w 132"/>
                <a:gd name="T7" fmla="*/ 4 h 220"/>
                <a:gd name="T8" fmla="*/ 0 w 132"/>
                <a:gd name="T9" fmla="*/ 1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220">
                  <a:moveTo>
                    <a:pt x="0" y="5"/>
                  </a:moveTo>
                  <a:lnTo>
                    <a:pt x="11" y="0"/>
                  </a:lnTo>
                  <a:lnTo>
                    <a:pt x="132" y="214"/>
                  </a:lnTo>
                  <a:lnTo>
                    <a:pt x="123" y="2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9" name="Freeform 189"/>
            <p:cNvSpPr>
              <a:spLocks/>
            </p:cNvSpPr>
            <p:nvPr/>
          </p:nvSpPr>
          <p:spPr bwMode="auto">
            <a:xfrm>
              <a:off x="4787" y="3640"/>
              <a:ext cx="70" cy="112"/>
            </a:xfrm>
            <a:custGeom>
              <a:avLst/>
              <a:gdLst>
                <a:gd name="T0" fmla="*/ 3 w 140"/>
                <a:gd name="T1" fmla="*/ 1 h 224"/>
                <a:gd name="T2" fmla="*/ 2 w 140"/>
                <a:gd name="T3" fmla="*/ 0 h 224"/>
                <a:gd name="T4" fmla="*/ 0 w 140"/>
                <a:gd name="T5" fmla="*/ 4 h 224"/>
                <a:gd name="T6" fmla="*/ 1 w 140"/>
                <a:gd name="T7" fmla="*/ 4 h 224"/>
                <a:gd name="T8" fmla="*/ 3 w 140"/>
                <a:gd name="T9" fmla="*/ 1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224">
                  <a:moveTo>
                    <a:pt x="140" y="10"/>
                  </a:moveTo>
                  <a:lnTo>
                    <a:pt x="120" y="0"/>
                  </a:lnTo>
                  <a:lnTo>
                    <a:pt x="0" y="212"/>
                  </a:lnTo>
                  <a:lnTo>
                    <a:pt x="19" y="224"/>
                  </a:lnTo>
                  <a:lnTo>
                    <a:pt x="14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0" name="Freeform 190"/>
            <p:cNvSpPr>
              <a:spLocks/>
            </p:cNvSpPr>
            <p:nvPr/>
          </p:nvSpPr>
          <p:spPr bwMode="auto">
            <a:xfrm>
              <a:off x="4790" y="3641"/>
              <a:ext cx="65" cy="110"/>
            </a:xfrm>
            <a:custGeom>
              <a:avLst/>
              <a:gdLst>
                <a:gd name="T0" fmla="*/ 3 w 130"/>
                <a:gd name="T1" fmla="*/ 1 h 220"/>
                <a:gd name="T2" fmla="*/ 2 w 130"/>
                <a:gd name="T3" fmla="*/ 0 h 220"/>
                <a:gd name="T4" fmla="*/ 0 w 130"/>
                <a:gd name="T5" fmla="*/ 4 h 220"/>
                <a:gd name="T6" fmla="*/ 1 w 130"/>
                <a:gd name="T7" fmla="*/ 4 h 220"/>
                <a:gd name="T8" fmla="*/ 3 w 130"/>
                <a:gd name="T9" fmla="*/ 1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" h="220">
                  <a:moveTo>
                    <a:pt x="130" y="6"/>
                  </a:moveTo>
                  <a:lnTo>
                    <a:pt x="121" y="0"/>
                  </a:lnTo>
                  <a:lnTo>
                    <a:pt x="0" y="213"/>
                  </a:lnTo>
                  <a:lnTo>
                    <a:pt x="10" y="220"/>
                  </a:lnTo>
                  <a:lnTo>
                    <a:pt x="130" y="6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1" name="Freeform 191"/>
            <p:cNvSpPr>
              <a:spLocks/>
            </p:cNvSpPr>
            <p:nvPr/>
          </p:nvSpPr>
          <p:spPr bwMode="auto">
            <a:xfrm>
              <a:off x="4767" y="3659"/>
              <a:ext cx="112" cy="72"/>
            </a:xfrm>
            <a:custGeom>
              <a:avLst/>
              <a:gdLst>
                <a:gd name="T0" fmla="*/ 0 w 225"/>
                <a:gd name="T1" fmla="*/ 1 h 144"/>
                <a:gd name="T2" fmla="*/ 0 w 225"/>
                <a:gd name="T3" fmla="*/ 0 h 144"/>
                <a:gd name="T4" fmla="*/ 3 w 225"/>
                <a:gd name="T5" fmla="*/ 2 h 144"/>
                <a:gd name="T6" fmla="*/ 3 w 225"/>
                <a:gd name="T7" fmla="*/ 3 h 144"/>
                <a:gd name="T8" fmla="*/ 0 w 225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44">
                  <a:moveTo>
                    <a:pt x="0" y="20"/>
                  </a:moveTo>
                  <a:lnTo>
                    <a:pt x="13" y="0"/>
                  </a:lnTo>
                  <a:lnTo>
                    <a:pt x="225" y="121"/>
                  </a:lnTo>
                  <a:lnTo>
                    <a:pt x="212" y="1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2" name="Freeform 192"/>
            <p:cNvSpPr>
              <a:spLocks/>
            </p:cNvSpPr>
            <p:nvPr/>
          </p:nvSpPr>
          <p:spPr bwMode="auto">
            <a:xfrm>
              <a:off x="4769" y="3662"/>
              <a:ext cx="109" cy="66"/>
            </a:xfrm>
            <a:custGeom>
              <a:avLst/>
              <a:gdLst>
                <a:gd name="T0" fmla="*/ 0 w 218"/>
                <a:gd name="T1" fmla="*/ 1 h 131"/>
                <a:gd name="T2" fmla="*/ 1 w 218"/>
                <a:gd name="T3" fmla="*/ 0 h 131"/>
                <a:gd name="T4" fmla="*/ 4 w 218"/>
                <a:gd name="T5" fmla="*/ 2 h 131"/>
                <a:gd name="T6" fmla="*/ 4 w 218"/>
                <a:gd name="T7" fmla="*/ 3 h 131"/>
                <a:gd name="T8" fmla="*/ 0 w 218"/>
                <a:gd name="T9" fmla="*/ 1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" h="131">
                  <a:moveTo>
                    <a:pt x="0" y="8"/>
                  </a:moveTo>
                  <a:lnTo>
                    <a:pt x="4" y="0"/>
                  </a:lnTo>
                  <a:lnTo>
                    <a:pt x="218" y="119"/>
                  </a:lnTo>
                  <a:lnTo>
                    <a:pt x="212" y="13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3" name="Freeform 193"/>
            <p:cNvSpPr>
              <a:spLocks/>
            </p:cNvSpPr>
            <p:nvPr/>
          </p:nvSpPr>
          <p:spPr bwMode="auto">
            <a:xfrm>
              <a:off x="4765" y="3660"/>
              <a:ext cx="113" cy="72"/>
            </a:xfrm>
            <a:custGeom>
              <a:avLst/>
              <a:gdLst>
                <a:gd name="T0" fmla="*/ 4 w 225"/>
                <a:gd name="T1" fmla="*/ 1 h 144"/>
                <a:gd name="T2" fmla="*/ 4 w 225"/>
                <a:gd name="T3" fmla="*/ 0 h 144"/>
                <a:gd name="T4" fmla="*/ 0 w 225"/>
                <a:gd name="T5" fmla="*/ 2 h 144"/>
                <a:gd name="T6" fmla="*/ 1 w 225"/>
                <a:gd name="T7" fmla="*/ 3 h 144"/>
                <a:gd name="T8" fmla="*/ 4 w 225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44">
                  <a:moveTo>
                    <a:pt x="225" y="21"/>
                  </a:moveTo>
                  <a:lnTo>
                    <a:pt x="212" y="0"/>
                  </a:lnTo>
                  <a:lnTo>
                    <a:pt x="0" y="122"/>
                  </a:lnTo>
                  <a:lnTo>
                    <a:pt x="11" y="144"/>
                  </a:lnTo>
                  <a:lnTo>
                    <a:pt x="225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4" name="Freeform 194"/>
            <p:cNvSpPr>
              <a:spLocks/>
            </p:cNvSpPr>
            <p:nvPr/>
          </p:nvSpPr>
          <p:spPr bwMode="auto">
            <a:xfrm>
              <a:off x="4768" y="3663"/>
              <a:ext cx="108" cy="66"/>
            </a:xfrm>
            <a:custGeom>
              <a:avLst/>
              <a:gdLst>
                <a:gd name="T0" fmla="*/ 4 w 216"/>
                <a:gd name="T1" fmla="*/ 1 h 131"/>
                <a:gd name="T2" fmla="*/ 4 w 216"/>
                <a:gd name="T3" fmla="*/ 0 h 131"/>
                <a:gd name="T4" fmla="*/ 0 w 216"/>
                <a:gd name="T5" fmla="*/ 2 h 131"/>
                <a:gd name="T6" fmla="*/ 1 w 216"/>
                <a:gd name="T7" fmla="*/ 3 h 131"/>
                <a:gd name="T8" fmla="*/ 4 w 216"/>
                <a:gd name="T9" fmla="*/ 1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" h="131">
                  <a:moveTo>
                    <a:pt x="216" y="10"/>
                  </a:moveTo>
                  <a:lnTo>
                    <a:pt x="211" y="0"/>
                  </a:lnTo>
                  <a:lnTo>
                    <a:pt x="0" y="121"/>
                  </a:lnTo>
                  <a:lnTo>
                    <a:pt x="5" y="131"/>
                  </a:lnTo>
                  <a:lnTo>
                    <a:pt x="216" y="10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5" name="Freeform 195"/>
            <p:cNvSpPr>
              <a:spLocks noEditPoints="1"/>
            </p:cNvSpPr>
            <p:nvPr/>
          </p:nvSpPr>
          <p:spPr bwMode="auto">
            <a:xfrm>
              <a:off x="4742" y="3616"/>
              <a:ext cx="159" cy="158"/>
            </a:xfrm>
            <a:custGeom>
              <a:avLst/>
              <a:gdLst>
                <a:gd name="T0" fmla="*/ 3 w 318"/>
                <a:gd name="T1" fmla="*/ 0 h 317"/>
                <a:gd name="T2" fmla="*/ 4 w 318"/>
                <a:gd name="T3" fmla="*/ 0 h 317"/>
                <a:gd name="T4" fmla="*/ 5 w 318"/>
                <a:gd name="T5" fmla="*/ 1 h 317"/>
                <a:gd name="T6" fmla="*/ 5 w 318"/>
                <a:gd name="T7" fmla="*/ 2 h 317"/>
                <a:gd name="T8" fmla="*/ 5 w 318"/>
                <a:gd name="T9" fmla="*/ 2 h 317"/>
                <a:gd name="T10" fmla="*/ 5 w 318"/>
                <a:gd name="T11" fmla="*/ 3 h 317"/>
                <a:gd name="T12" fmla="*/ 4 w 318"/>
                <a:gd name="T13" fmla="*/ 4 h 317"/>
                <a:gd name="T14" fmla="*/ 3 w 318"/>
                <a:gd name="T15" fmla="*/ 4 h 317"/>
                <a:gd name="T16" fmla="*/ 3 w 318"/>
                <a:gd name="T17" fmla="*/ 4 h 317"/>
                <a:gd name="T18" fmla="*/ 2 w 318"/>
                <a:gd name="T19" fmla="*/ 4 h 317"/>
                <a:gd name="T20" fmla="*/ 1 w 318"/>
                <a:gd name="T21" fmla="*/ 3 h 317"/>
                <a:gd name="T22" fmla="*/ 1 w 318"/>
                <a:gd name="T23" fmla="*/ 2 h 317"/>
                <a:gd name="T24" fmla="*/ 1 w 318"/>
                <a:gd name="T25" fmla="*/ 2 h 317"/>
                <a:gd name="T26" fmla="*/ 1 w 318"/>
                <a:gd name="T27" fmla="*/ 1 h 317"/>
                <a:gd name="T28" fmla="*/ 2 w 318"/>
                <a:gd name="T29" fmla="*/ 0 h 317"/>
                <a:gd name="T30" fmla="*/ 3 w 318"/>
                <a:gd name="T31" fmla="*/ 0 h 317"/>
                <a:gd name="T32" fmla="*/ 3 w 318"/>
                <a:gd name="T33" fmla="*/ 0 h 317"/>
                <a:gd name="T34" fmla="*/ 2 w 318"/>
                <a:gd name="T35" fmla="*/ 0 h 317"/>
                <a:gd name="T36" fmla="*/ 2 w 318"/>
                <a:gd name="T37" fmla="*/ 0 h 317"/>
                <a:gd name="T38" fmla="*/ 1 w 318"/>
                <a:gd name="T39" fmla="*/ 1 h 317"/>
                <a:gd name="T40" fmla="*/ 1 w 318"/>
                <a:gd name="T41" fmla="*/ 1 h 317"/>
                <a:gd name="T42" fmla="*/ 1 w 318"/>
                <a:gd name="T43" fmla="*/ 2 h 317"/>
                <a:gd name="T44" fmla="*/ 1 w 318"/>
                <a:gd name="T45" fmla="*/ 3 h 317"/>
                <a:gd name="T46" fmla="*/ 2 w 318"/>
                <a:gd name="T47" fmla="*/ 4 h 317"/>
                <a:gd name="T48" fmla="*/ 2 w 318"/>
                <a:gd name="T49" fmla="*/ 4 h 317"/>
                <a:gd name="T50" fmla="*/ 3 w 318"/>
                <a:gd name="T51" fmla="*/ 4 h 317"/>
                <a:gd name="T52" fmla="*/ 4 w 318"/>
                <a:gd name="T53" fmla="*/ 4 h 317"/>
                <a:gd name="T54" fmla="*/ 5 w 318"/>
                <a:gd name="T55" fmla="*/ 3 h 317"/>
                <a:gd name="T56" fmla="*/ 5 w 318"/>
                <a:gd name="T57" fmla="*/ 2 h 317"/>
                <a:gd name="T58" fmla="*/ 5 w 318"/>
                <a:gd name="T59" fmla="*/ 1 h 317"/>
                <a:gd name="T60" fmla="*/ 5 w 318"/>
                <a:gd name="T61" fmla="*/ 1 h 317"/>
                <a:gd name="T62" fmla="*/ 4 w 318"/>
                <a:gd name="T63" fmla="*/ 0 h 317"/>
                <a:gd name="T64" fmla="*/ 3 w 318"/>
                <a:gd name="T65" fmla="*/ 0 h 3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8" h="317">
                  <a:moveTo>
                    <a:pt x="159" y="39"/>
                  </a:moveTo>
                  <a:lnTo>
                    <a:pt x="183" y="42"/>
                  </a:lnTo>
                  <a:lnTo>
                    <a:pt x="205" y="49"/>
                  </a:lnTo>
                  <a:lnTo>
                    <a:pt x="226" y="60"/>
                  </a:lnTo>
                  <a:lnTo>
                    <a:pt x="243" y="74"/>
                  </a:lnTo>
                  <a:lnTo>
                    <a:pt x="258" y="92"/>
                  </a:lnTo>
                  <a:lnTo>
                    <a:pt x="269" y="112"/>
                  </a:lnTo>
                  <a:lnTo>
                    <a:pt x="276" y="134"/>
                  </a:lnTo>
                  <a:lnTo>
                    <a:pt x="279" y="158"/>
                  </a:lnTo>
                  <a:lnTo>
                    <a:pt x="276" y="182"/>
                  </a:lnTo>
                  <a:lnTo>
                    <a:pt x="269" y="205"/>
                  </a:lnTo>
                  <a:lnTo>
                    <a:pt x="258" y="225"/>
                  </a:lnTo>
                  <a:lnTo>
                    <a:pt x="243" y="243"/>
                  </a:lnTo>
                  <a:lnTo>
                    <a:pt x="226" y="257"/>
                  </a:lnTo>
                  <a:lnTo>
                    <a:pt x="205" y="269"/>
                  </a:lnTo>
                  <a:lnTo>
                    <a:pt x="183" y="276"/>
                  </a:lnTo>
                  <a:lnTo>
                    <a:pt x="159" y="278"/>
                  </a:lnTo>
                  <a:lnTo>
                    <a:pt x="135" y="276"/>
                  </a:lnTo>
                  <a:lnTo>
                    <a:pt x="113" y="269"/>
                  </a:lnTo>
                  <a:lnTo>
                    <a:pt x="93" y="257"/>
                  </a:lnTo>
                  <a:lnTo>
                    <a:pt x="76" y="243"/>
                  </a:lnTo>
                  <a:lnTo>
                    <a:pt x="61" y="225"/>
                  </a:lnTo>
                  <a:lnTo>
                    <a:pt x="49" y="205"/>
                  </a:lnTo>
                  <a:lnTo>
                    <a:pt x="43" y="182"/>
                  </a:lnTo>
                  <a:lnTo>
                    <a:pt x="40" y="158"/>
                  </a:lnTo>
                  <a:lnTo>
                    <a:pt x="43" y="134"/>
                  </a:lnTo>
                  <a:lnTo>
                    <a:pt x="49" y="112"/>
                  </a:lnTo>
                  <a:lnTo>
                    <a:pt x="61" y="92"/>
                  </a:lnTo>
                  <a:lnTo>
                    <a:pt x="76" y="74"/>
                  </a:lnTo>
                  <a:lnTo>
                    <a:pt x="93" y="60"/>
                  </a:lnTo>
                  <a:lnTo>
                    <a:pt x="113" y="49"/>
                  </a:lnTo>
                  <a:lnTo>
                    <a:pt x="135" y="42"/>
                  </a:lnTo>
                  <a:lnTo>
                    <a:pt x="159" y="39"/>
                  </a:lnTo>
                  <a:close/>
                  <a:moveTo>
                    <a:pt x="159" y="0"/>
                  </a:moveTo>
                  <a:lnTo>
                    <a:pt x="127" y="4"/>
                  </a:lnTo>
                  <a:lnTo>
                    <a:pt x="97" y="13"/>
                  </a:lnTo>
                  <a:lnTo>
                    <a:pt x="70" y="28"/>
                  </a:lnTo>
                  <a:lnTo>
                    <a:pt x="47" y="46"/>
                  </a:lnTo>
                  <a:lnTo>
                    <a:pt x="28" y="71"/>
                  </a:lnTo>
                  <a:lnTo>
                    <a:pt x="13" y="97"/>
                  </a:lnTo>
                  <a:lnTo>
                    <a:pt x="3" y="127"/>
                  </a:lnTo>
                  <a:lnTo>
                    <a:pt x="0" y="158"/>
                  </a:lnTo>
                  <a:lnTo>
                    <a:pt x="3" y="190"/>
                  </a:lnTo>
                  <a:lnTo>
                    <a:pt x="13" y="220"/>
                  </a:lnTo>
                  <a:lnTo>
                    <a:pt x="28" y="247"/>
                  </a:lnTo>
                  <a:lnTo>
                    <a:pt x="47" y="270"/>
                  </a:lnTo>
                  <a:lnTo>
                    <a:pt x="70" y="289"/>
                  </a:lnTo>
                  <a:lnTo>
                    <a:pt x="97" y="304"/>
                  </a:lnTo>
                  <a:lnTo>
                    <a:pt x="127" y="314"/>
                  </a:lnTo>
                  <a:lnTo>
                    <a:pt x="159" y="317"/>
                  </a:lnTo>
                  <a:lnTo>
                    <a:pt x="191" y="314"/>
                  </a:lnTo>
                  <a:lnTo>
                    <a:pt x="221" y="304"/>
                  </a:lnTo>
                  <a:lnTo>
                    <a:pt x="249" y="289"/>
                  </a:lnTo>
                  <a:lnTo>
                    <a:pt x="272" y="270"/>
                  </a:lnTo>
                  <a:lnTo>
                    <a:pt x="291" y="247"/>
                  </a:lnTo>
                  <a:lnTo>
                    <a:pt x="305" y="220"/>
                  </a:lnTo>
                  <a:lnTo>
                    <a:pt x="314" y="190"/>
                  </a:lnTo>
                  <a:lnTo>
                    <a:pt x="318" y="158"/>
                  </a:lnTo>
                  <a:lnTo>
                    <a:pt x="314" y="127"/>
                  </a:lnTo>
                  <a:lnTo>
                    <a:pt x="305" y="97"/>
                  </a:lnTo>
                  <a:lnTo>
                    <a:pt x="291" y="71"/>
                  </a:lnTo>
                  <a:lnTo>
                    <a:pt x="272" y="46"/>
                  </a:lnTo>
                  <a:lnTo>
                    <a:pt x="249" y="28"/>
                  </a:lnTo>
                  <a:lnTo>
                    <a:pt x="221" y="13"/>
                  </a:lnTo>
                  <a:lnTo>
                    <a:pt x="191" y="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6" name="Freeform 196"/>
            <p:cNvSpPr>
              <a:spLocks/>
            </p:cNvSpPr>
            <p:nvPr/>
          </p:nvSpPr>
          <p:spPr bwMode="auto">
            <a:xfrm>
              <a:off x="4797" y="3669"/>
              <a:ext cx="51" cy="52"/>
            </a:xfrm>
            <a:custGeom>
              <a:avLst/>
              <a:gdLst>
                <a:gd name="T0" fmla="*/ 0 w 104"/>
                <a:gd name="T1" fmla="*/ 0 h 105"/>
                <a:gd name="T2" fmla="*/ 0 w 104"/>
                <a:gd name="T3" fmla="*/ 0 h 105"/>
                <a:gd name="T4" fmla="*/ 1 w 104"/>
                <a:gd name="T5" fmla="*/ 0 h 105"/>
                <a:gd name="T6" fmla="*/ 1 w 104"/>
                <a:gd name="T7" fmla="*/ 0 h 105"/>
                <a:gd name="T8" fmla="*/ 1 w 104"/>
                <a:gd name="T9" fmla="*/ 0 h 105"/>
                <a:gd name="T10" fmla="*/ 1 w 104"/>
                <a:gd name="T11" fmla="*/ 0 h 105"/>
                <a:gd name="T12" fmla="*/ 1 w 104"/>
                <a:gd name="T13" fmla="*/ 0 h 105"/>
                <a:gd name="T14" fmla="*/ 1 w 104"/>
                <a:gd name="T15" fmla="*/ 0 h 105"/>
                <a:gd name="T16" fmla="*/ 1 w 104"/>
                <a:gd name="T17" fmla="*/ 0 h 105"/>
                <a:gd name="T18" fmla="*/ 1 w 104"/>
                <a:gd name="T19" fmla="*/ 0 h 105"/>
                <a:gd name="T20" fmla="*/ 1 w 104"/>
                <a:gd name="T21" fmla="*/ 1 h 105"/>
                <a:gd name="T22" fmla="*/ 1 w 104"/>
                <a:gd name="T23" fmla="*/ 1 h 105"/>
                <a:gd name="T24" fmla="*/ 1 w 104"/>
                <a:gd name="T25" fmla="*/ 1 h 105"/>
                <a:gd name="T26" fmla="*/ 1 w 104"/>
                <a:gd name="T27" fmla="*/ 1 h 105"/>
                <a:gd name="T28" fmla="*/ 1 w 104"/>
                <a:gd name="T29" fmla="*/ 1 h 105"/>
                <a:gd name="T30" fmla="*/ 0 w 104"/>
                <a:gd name="T31" fmla="*/ 1 h 105"/>
                <a:gd name="T32" fmla="*/ 0 w 104"/>
                <a:gd name="T33" fmla="*/ 1 h 105"/>
                <a:gd name="T34" fmla="*/ 0 w 104"/>
                <a:gd name="T35" fmla="*/ 1 h 105"/>
                <a:gd name="T36" fmla="*/ 0 w 104"/>
                <a:gd name="T37" fmla="*/ 1 h 105"/>
                <a:gd name="T38" fmla="*/ 0 w 104"/>
                <a:gd name="T39" fmla="*/ 1 h 105"/>
                <a:gd name="T40" fmla="*/ 0 w 104"/>
                <a:gd name="T41" fmla="*/ 1 h 105"/>
                <a:gd name="T42" fmla="*/ 0 w 104"/>
                <a:gd name="T43" fmla="*/ 1 h 105"/>
                <a:gd name="T44" fmla="*/ 0 w 104"/>
                <a:gd name="T45" fmla="*/ 1 h 105"/>
                <a:gd name="T46" fmla="*/ 0 w 104"/>
                <a:gd name="T47" fmla="*/ 0 h 105"/>
                <a:gd name="T48" fmla="*/ 0 w 104"/>
                <a:gd name="T49" fmla="*/ 0 h 105"/>
                <a:gd name="T50" fmla="*/ 0 w 104"/>
                <a:gd name="T51" fmla="*/ 0 h 105"/>
                <a:gd name="T52" fmla="*/ 0 w 104"/>
                <a:gd name="T53" fmla="*/ 0 h 105"/>
                <a:gd name="T54" fmla="*/ 0 w 104"/>
                <a:gd name="T55" fmla="*/ 0 h 105"/>
                <a:gd name="T56" fmla="*/ 0 w 104"/>
                <a:gd name="T57" fmla="*/ 0 h 105"/>
                <a:gd name="T58" fmla="*/ 0 w 104"/>
                <a:gd name="T59" fmla="*/ 0 h 105"/>
                <a:gd name="T60" fmla="*/ 0 w 104"/>
                <a:gd name="T61" fmla="*/ 0 h 105"/>
                <a:gd name="T62" fmla="*/ 0 w 104"/>
                <a:gd name="T63" fmla="*/ 0 h 105"/>
                <a:gd name="T64" fmla="*/ 0 w 104"/>
                <a:gd name="T65" fmla="*/ 0 h 10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5">
                  <a:moveTo>
                    <a:pt x="51" y="0"/>
                  </a:moveTo>
                  <a:lnTo>
                    <a:pt x="61" y="1"/>
                  </a:lnTo>
                  <a:lnTo>
                    <a:pt x="72" y="5"/>
                  </a:lnTo>
                  <a:lnTo>
                    <a:pt x="81" y="9"/>
                  </a:lnTo>
                  <a:lnTo>
                    <a:pt x="89" y="15"/>
                  </a:lnTo>
                  <a:lnTo>
                    <a:pt x="95" y="23"/>
                  </a:lnTo>
                  <a:lnTo>
                    <a:pt x="99" y="31"/>
                  </a:lnTo>
                  <a:lnTo>
                    <a:pt x="103" y="42"/>
                  </a:lnTo>
                  <a:lnTo>
                    <a:pt x="104" y="52"/>
                  </a:lnTo>
                  <a:lnTo>
                    <a:pt x="103" y="62"/>
                  </a:lnTo>
                  <a:lnTo>
                    <a:pt x="99" y="73"/>
                  </a:lnTo>
                  <a:lnTo>
                    <a:pt x="95" y="82"/>
                  </a:lnTo>
                  <a:lnTo>
                    <a:pt x="89" y="90"/>
                  </a:lnTo>
                  <a:lnTo>
                    <a:pt x="81" y="96"/>
                  </a:lnTo>
                  <a:lnTo>
                    <a:pt x="72" y="100"/>
                  </a:lnTo>
                  <a:lnTo>
                    <a:pt x="61" y="104"/>
                  </a:lnTo>
                  <a:lnTo>
                    <a:pt x="51" y="105"/>
                  </a:lnTo>
                  <a:lnTo>
                    <a:pt x="40" y="104"/>
                  </a:lnTo>
                  <a:lnTo>
                    <a:pt x="31" y="100"/>
                  </a:lnTo>
                  <a:lnTo>
                    <a:pt x="23" y="96"/>
                  </a:lnTo>
                  <a:lnTo>
                    <a:pt x="15" y="90"/>
                  </a:lnTo>
                  <a:lnTo>
                    <a:pt x="9" y="82"/>
                  </a:lnTo>
                  <a:lnTo>
                    <a:pt x="5" y="73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2"/>
                  </a:lnTo>
                  <a:lnTo>
                    <a:pt x="5" y="31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7" name="Freeform 197"/>
            <p:cNvSpPr>
              <a:spLocks/>
            </p:cNvSpPr>
            <p:nvPr/>
          </p:nvSpPr>
          <p:spPr bwMode="auto">
            <a:xfrm>
              <a:off x="4801" y="3673"/>
              <a:ext cx="43" cy="44"/>
            </a:xfrm>
            <a:custGeom>
              <a:avLst/>
              <a:gdLst>
                <a:gd name="T0" fmla="*/ 0 w 87"/>
                <a:gd name="T1" fmla="*/ 0 h 89"/>
                <a:gd name="T2" fmla="*/ 0 w 87"/>
                <a:gd name="T3" fmla="*/ 0 h 89"/>
                <a:gd name="T4" fmla="*/ 0 w 87"/>
                <a:gd name="T5" fmla="*/ 0 h 89"/>
                <a:gd name="T6" fmla="*/ 1 w 87"/>
                <a:gd name="T7" fmla="*/ 0 h 89"/>
                <a:gd name="T8" fmla="*/ 1 w 87"/>
                <a:gd name="T9" fmla="*/ 0 h 89"/>
                <a:gd name="T10" fmla="*/ 1 w 87"/>
                <a:gd name="T11" fmla="*/ 0 h 89"/>
                <a:gd name="T12" fmla="*/ 1 w 87"/>
                <a:gd name="T13" fmla="*/ 0 h 89"/>
                <a:gd name="T14" fmla="*/ 1 w 87"/>
                <a:gd name="T15" fmla="*/ 0 h 89"/>
                <a:gd name="T16" fmla="*/ 1 w 87"/>
                <a:gd name="T17" fmla="*/ 0 h 89"/>
                <a:gd name="T18" fmla="*/ 1 w 87"/>
                <a:gd name="T19" fmla="*/ 0 h 89"/>
                <a:gd name="T20" fmla="*/ 1 w 87"/>
                <a:gd name="T21" fmla="*/ 0 h 89"/>
                <a:gd name="T22" fmla="*/ 1 w 87"/>
                <a:gd name="T23" fmla="*/ 1 h 89"/>
                <a:gd name="T24" fmla="*/ 1 w 87"/>
                <a:gd name="T25" fmla="*/ 1 h 89"/>
                <a:gd name="T26" fmla="*/ 1 w 87"/>
                <a:gd name="T27" fmla="*/ 1 h 89"/>
                <a:gd name="T28" fmla="*/ 0 w 87"/>
                <a:gd name="T29" fmla="*/ 1 h 89"/>
                <a:gd name="T30" fmla="*/ 0 w 87"/>
                <a:gd name="T31" fmla="*/ 1 h 89"/>
                <a:gd name="T32" fmla="*/ 0 w 87"/>
                <a:gd name="T33" fmla="*/ 1 h 89"/>
                <a:gd name="T34" fmla="*/ 0 w 87"/>
                <a:gd name="T35" fmla="*/ 1 h 89"/>
                <a:gd name="T36" fmla="*/ 0 w 87"/>
                <a:gd name="T37" fmla="*/ 1 h 89"/>
                <a:gd name="T38" fmla="*/ 0 w 87"/>
                <a:gd name="T39" fmla="*/ 1 h 89"/>
                <a:gd name="T40" fmla="*/ 0 w 87"/>
                <a:gd name="T41" fmla="*/ 1 h 89"/>
                <a:gd name="T42" fmla="*/ 0 w 87"/>
                <a:gd name="T43" fmla="*/ 1 h 89"/>
                <a:gd name="T44" fmla="*/ 0 w 87"/>
                <a:gd name="T45" fmla="*/ 0 h 89"/>
                <a:gd name="T46" fmla="*/ 0 w 87"/>
                <a:gd name="T47" fmla="*/ 0 h 89"/>
                <a:gd name="T48" fmla="*/ 0 w 87"/>
                <a:gd name="T49" fmla="*/ 0 h 89"/>
                <a:gd name="T50" fmla="*/ 0 w 87"/>
                <a:gd name="T51" fmla="*/ 0 h 89"/>
                <a:gd name="T52" fmla="*/ 0 w 87"/>
                <a:gd name="T53" fmla="*/ 0 h 89"/>
                <a:gd name="T54" fmla="*/ 0 w 87"/>
                <a:gd name="T55" fmla="*/ 0 h 89"/>
                <a:gd name="T56" fmla="*/ 0 w 87"/>
                <a:gd name="T57" fmla="*/ 0 h 89"/>
                <a:gd name="T58" fmla="*/ 0 w 87"/>
                <a:gd name="T59" fmla="*/ 0 h 89"/>
                <a:gd name="T60" fmla="*/ 0 w 87"/>
                <a:gd name="T61" fmla="*/ 0 h 89"/>
                <a:gd name="T62" fmla="*/ 0 w 87"/>
                <a:gd name="T63" fmla="*/ 0 h 89"/>
                <a:gd name="T64" fmla="*/ 0 w 87"/>
                <a:gd name="T65" fmla="*/ 0 h 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7" h="89">
                  <a:moveTo>
                    <a:pt x="43" y="0"/>
                  </a:moveTo>
                  <a:lnTo>
                    <a:pt x="52" y="1"/>
                  </a:lnTo>
                  <a:lnTo>
                    <a:pt x="60" y="4"/>
                  </a:lnTo>
                  <a:lnTo>
                    <a:pt x="68" y="7"/>
                  </a:lnTo>
                  <a:lnTo>
                    <a:pt x="74" y="13"/>
                  </a:lnTo>
                  <a:lnTo>
                    <a:pt x="80" y="20"/>
                  </a:lnTo>
                  <a:lnTo>
                    <a:pt x="83" y="27"/>
                  </a:lnTo>
                  <a:lnTo>
                    <a:pt x="85" y="35"/>
                  </a:lnTo>
                  <a:lnTo>
                    <a:pt x="87" y="44"/>
                  </a:lnTo>
                  <a:lnTo>
                    <a:pt x="85" y="53"/>
                  </a:lnTo>
                  <a:lnTo>
                    <a:pt x="83" y="61"/>
                  </a:lnTo>
                  <a:lnTo>
                    <a:pt x="80" y="69"/>
                  </a:lnTo>
                  <a:lnTo>
                    <a:pt x="74" y="76"/>
                  </a:lnTo>
                  <a:lnTo>
                    <a:pt x="68" y="81"/>
                  </a:lnTo>
                  <a:lnTo>
                    <a:pt x="60" y="86"/>
                  </a:lnTo>
                  <a:lnTo>
                    <a:pt x="52" y="88"/>
                  </a:lnTo>
                  <a:lnTo>
                    <a:pt x="43" y="89"/>
                  </a:lnTo>
                  <a:lnTo>
                    <a:pt x="34" y="88"/>
                  </a:lnTo>
                  <a:lnTo>
                    <a:pt x="26" y="86"/>
                  </a:lnTo>
                  <a:lnTo>
                    <a:pt x="19" y="81"/>
                  </a:lnTo>
                  <a:lnTo>
                    <a:pt x="13" y="76"/>
                  </a:lnTo>
                  <a:lnTo>
                    <a:pt x="7" y="69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6" y="4"/>
                  </a:lnTo>
                  <a:lnTo>
                    <a:pt x="34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DD1E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8" name="Freeform 198"/>
            <p:cNvSpPr>
              <a:spLocks/>
            </p:cNvSpPr>
            <p:nvPr/>
          </p:nvSpPr>
          <p:spPr bwMode="auto">
            <a:xfrm>
              <a:off x="4810" y="3683"/>
              <a:ext cx="23" cy="24"/>
            </a:xfrm>
            <a:custGeom>
              <a:avLst/>
              <a:gdLst>
                <a:gd name="T0" fmla="*/ 1 w 46"/>
                <a:gd name="T1" fmla="*/ 0 h 47"/>
                <a:gd name="T2" fmla="*/ 1 w 46"/>
                <a:gd name="T3" fmla="*/ 1 h 47"/>
                <a:gd name="T4" fmla="*/ 1 w 46"/>
                <a:gd name="T5" fmla="*/ 1 h 47"/>
                <a:gd name="T6" fmla="*/ 1 w 46"/>
                <a:gd name="T7" fmla="*/ 1 h 47"/>
                <a:gd name="T8" fmla="*/ 1 w 46"/>
                <a:gd name="T9" fmla="*/ 1 h 47"/>
                <a:gd name="T10" fmla="*/ 1 w 46"/>
                <a:gd name="T11" fmla="*/ 1 h 47"/>
                <a:gd name="T12" fmla="*/ 1 w 46"/>
                <a:gd name="T13" fmla="*/ 1 h 47"/>
                <a:gd name="T14" fmla="*/ 1 w 46"/>
                <a:gd name="T15" fmla="*/ 1 h 47"/>
                <a:gd name="T16" fmla="*/ 1 w 46"/>
                <a:gd name="T17" fmla="*/ 1 h 47"/>
                <a:gd name="T18" fmla="*/ 1 w 46"/>
                <a:gd name="T19" fmla="*/ 1 h 47"/>
                <a:gd name="T20" fmla="*/ 1 w 46"/>
                <a:gd name="T21" fmla="*/ 1 h 47"/>
                <a:gd name="T22" fmla="*/ 1 w 46"/>
                <a:gd name="T23" fmla="*/ 1 h 47"/>
                <a:gd name="T24" fmla="*/ 0 w 46"/>
                <a:gd name="T25" fmla="*/ 1 h 47"/>
                <a:gd name="T26" fmla="*/ 1 w 46"/>
                <a:gd name="T27" fmla="*/ 1 h 47"/>
                <a:gd name="T28" fmla="*/ 1 w 46"/>
                <a:gd name="T29" fmla="*/ 1 h 47"/>
                <a:gd name="T30" fmla="*/ 1 w 46"/>
                <a:gd name="T31" fmla="*/ 1 h 47"/>
                <a:gd name="T32" fmla="*/ 1 w 46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" h="47">
                  <a:moveTo>
                    <a:pt x="23" y="0"/>
                  </a:moveTo>
                  <a:lnTo>
                    <a:pt x="32" y="2"/>
                  </a:lnTo>
                  <a:lnTo>
                    <a:pt x="39" y="7"/>
                  </a:lnTo>
                  <a:lnTo>
                    <a:pt x="44" y="14"/>
                  </a:lnTo>
                  <a:lnTo>
                    <a:pt x="46" y="23"/>
                  </a:lnTo>
                  <a:lnTo>
                    <a:pt x="44" y="32"/>
                  </a:lnTo>
                  <a:lnTo>
                    <a:pt x="39" y="40"/>
                  </a:lnTo>
                  <a:lnTo>
                    <a:pt x="32" y="45"/>
                  </a:lnTo>
                  <a:lnTo>
                    <a:pt x="23" y="47"/>
                  </a:lnTo>
                  <a:lnTo>
                    <a:pt x="14" y="45"/>
                  </a:lnTo>
                  <a:lnTo>
                    <a:pt x="7" y="40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9" name="Freeform 199"/>
            <p:cNvSpPr>
              <a:spLocks/>
            </p:cNvSpPr>
            <p:nvPr/>
          </p:nvSpPr>
          <p:spPr bwMode="auto">
            <a:xfrm>
              <a:off x="4814" y="3687"/>
              <a:ext cx="17" cy="16"/>
            </a:xfrm>
            <a:custGeom>
              <a:avLst/>
              <a:gdLst>
                <a:gd name="T0" fmla="*/ 1 w 32"/>
                <a:gd name="T1" fmla="*/ 0 h 32"/>
                <a:gd name="T2" fmla="*/ 1 w 32"/>
                <a:gd name="T3" fmla="*/ 1 h 32"/>
                <a:gd name="T4" fmla="*/ 1 w 32"/>
                <a:gd name="T5" fmla="*/ 1 h 32"/>
                <a:gd name="T6" fmla="*/ 1 w 32"/>
                <a:gd name="T7" fmla="*/ 1 h 32"/>
                <a:gd name="T8" fmla="*/ 1 w 32"/>
                <a:gd name="T9" fmla="*/ 1 h 32"/>
                <a:gd name="T10" fmla="*/ 1 w 32"/>
                <a:gd name="T11" fmla="*/ 1 h 32"/>
                <a:gd name="T12" fmla="*/ 1 w 32"/>
                <a:gd name="T13" fmla="*/ 1 h 32"/>
                <a:gd name="T14" fmla="*/ 1 w 32"/>
                <a:gd name="T15" fmla="*/ 1 h 32"/>
                <a:gd name="T16" fmla="*/ 1 w 32"/>
                <a:gd name="T17" fmla="*/ 1 h 32"/>
                <a:gd name="T18" fmla="*/ 1 w 32"/>
                <a:gd name="T19" fmla="*/ 1 h 32"/>
                <a:gd name="T20" fmla="*/ 1 w 32"/>
                <a:gd name="T21" fmla="*/ 1 h 32"/>
                <a:gd name="T22" fmla="*/ 1 w 32"/>
                <a:gd name="T23" fmla="*/ 1 h 32"/>
                <a:gd name="T24" fmla="*/ 0 w 32"/>
                <a:gd name="T25" fmla="*/ 1 h 32"/>
                <a:gd name="T26" fmla="*/ 1 w 32"/>
                <a:gd name="T27" fmla="*/ 1 h 32"/>
                <a:gd name="T28" fmla="*/ 1 w 32"/>
                <a:gd name="T29" fmla="*/ 1 h 32"/>
                <a:gd name="T30" fmla="*/ 1 w 32"/>
                <a:gd name="T31" fmla="*/ 1 h 32"/>
                <a:gd name="T32" fmla="*/ 1 w 32"/>
                <a:gd name="T33" fmla="*/ 0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" h="32">
                  <a:moveTo>
                    <a:pt x="15" y="0"/>
                  </a:moveTo>
                  <a:lnTo>
                    <a:pt x="22" y="1"/>
                  </a:lnTo>
                  <a:lnTo>
                    <a:pt x="27" y="5"/>
                  </a:lnTo>
                  <a:lnTo>
                    <a:pt x="31" y="9"/>
                  </a:lnTo>
                  <a:lnTo>
                    <a:pt x="32" y="15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5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5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D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0" name="Rectangle 200"/>
            <p:cNvSpPr>
              <a:spLocks noChangeArrowheads="1"/>
            </p:cNvSpPr>
            <p:nvPr/>
          </p:nvSpPr>
          <p:spPr bwMode="auto">
            <a:xfrm>
              <a:off x="4236" y="3468"/>
              <a:ext cx="29" cy="28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1" name="Rectangle 201"/>
            <p:cNvSpPr>
              <a:spLocks noChangeArrowheads="1"/>
            </p:cNvSpPr>
            <p:nvPr/>
          </p:nvSpPr>
          <p:spPr bwMode="auto">
            <a:xfrm>
              <a:off x="4243" y="3468"/>
              <a:ext cx="13" cy="286"/>
            </a:xfrm>
            <a:prstGeom prst="rect">
              <a:avLst/>
            </a:pr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2" name="Rectangle 202"/>
            <p:cNvSpPr>
              <a:spLocks noChangeArrowheads="1"/>
            </p:cNvSpPr>
            <p:nvPr/>
          </p:nvSpPr>
          <p:spPr bwMode="auto">
            <a:xfrm>
              <a:off x="4108" y="3597"/>
              <a:ext cx="284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3" name="Rectangle 203"/>
            <p:cNvSpPr>
              <a:spLocks noChangeArrowheads="1"/>
            </p:cNvSpPr>
            <p:nvPr/>
          </p:nvSpPr>
          <p:spPr bwMode="auto">
            <a:xfrm>
              <a:off x="4108" y="3605"/>
              <a:ext cx="284" cy="12"/>
            </a:xfrm>
            <a:prstGeom prst="rect">
              <a:avLst/>
            </a:pr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4" name="Freeform 204"/>
            <p:cNvSpPr>
              <a:spLocks/>
            </p:cNvSpPr>
            <p:nvPr/>
          </p:nvSpPr>
          <p:spPr bwMode="auto">
            <a:xfrm>
              <a:off x="4167" y="3480"/>
              <a:ext cx="166" cy="262"/>
            </a:xfrm>
            <a:custGeom>
              <a:avLst/>
              <a:gdLst>
                <a:gd name="T0" fmla="*/ 0 w 332"/>
                <a:gd name="T1" fmla="*/ 0 h 526"/>
                <a:gd name="T2" fmla="*/ 1 w 332"/>
                <a:gd name="T3" fmla="*/ 0 h 526"/>
                <a:gd name="T4" fmla="*/ 6 w 332"/>
                <a:gd name="T5" fmla="*/ 7 h 526"/>
                <a:gd name="T6" fmla="*/ 5 w 332"/>
                <a:gd name="T7" fmla="*/ 8 h 526"/>
                <a:gd name="T8" fmla="*/ 0 w 332"/>
                <a:gd name="T9" fmla="*/ 0 h 5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2" h="526">
                  <a:moveTo>
                    <a:pt x="0" y="30"/>
                  </a:moveTo>
                  <a:lnTo>
                    <a:pt x="49" y="0"/>
                  </a:lnTo>
                  <a:lnTo>
                    <a:pt x="332" y="497"/>
                  </a:lnTo>
                  <a:lnTo>
                    <a:pt x="281" y="52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5" name="Freeform 205"/>
            <p:cNvSpPr>
              <a:spLocks/>
            </p:cNvSpPr>
            <p:nvPr/>
          </p:nvSpPr>
          <p:spPr bwMode="auto">
            <a:xfrm>
              <a:off x="4174" y="3484"/>
              <a:ext cx="152" cy="254"/>
            </a:xfrm>
            <a:custGeom>
              <a:avLst/>
              <a:gdLst>
                <a:gd name="T0" fmla="*/ 0 w 305"/>
                <a:gd name="T1" fmla="*/ 1 h 508"/>
                <a:gd name="T2" fmla="*/ 0 w 305"/>
                <a:gd name="T3" fmla="*/ 0 h 508"/>
                <a:gd name="T4" fmla="*/ 4 w 305"/>
                <a:gd name="T5" fmla="*/ 8 h 508"/>
                <a:gd name="T6" fmla="*/ 4 w 305"/>
                <a:gd name="T7" fmla="*/ 8 h 508"/>
                <a:gd name="T8" fmla="*/ 0 w 305"/>
                <a:gd name="T9" fmla="*/ 1 h 5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" h="508">
                  <a:moveTo>
                    <a:pt x="0" y="12"/>
                  </a:moveTo>
                  <a:lnTo>
                    <a:pt x="23" y="0"/>
                  </a:lnTo>
                  <a:lnTo>
                    <a:pt x="305" y="495"/>
                  </a:lnTo>
                  <a:lnTo>
                    <a:pt x="283" y="50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6" name="Freeform 206"/>
            <p:cNvSpPr>
              <a:spLocks/>
            </p:cNvSpPr>
            <p:nvPr/>
          </p:nvSpPr>
          <p:spPr bwMode="auto">
            <a:xfrm>
              <a:off x="4165" y="3483"/>
              <a:ext cx="165" cy="262"/>
            </a:xfrm>
            <a:custGeom>
              <a:avLst/>
              <a:gdLst>
                <a:gd name="T0" fmla="*/ 6 w 330"/>
                <a:gd name="T1" fmla="*/ 1 h 523"/>
                <a:gd name="T2" fmla="*/ 5 w 330"/>
                <a:gd name="T3" fmla="*/ 0 h 523"/>
                <a:gd name="T4" fmla="*/ 0 w 330"/>
                <a:gd name="T5" fmla="*/ 8 h 523"/>
                <a:gd name="T6" fmla="*/ 1 w 330"/>
                <a:gd name="T7" fmla="*/ 9 h 523"/>
                <a:gd name="T8" fmla="*/ 6 w 330"/>
                <a:gd name="T9" fmla="*/ 1 h 5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523">
                  <a:moveTo>
                    <a:pt x="330" y="28"/>
                  </a:moveTo>
                  <a:lnTo>
                    <a:pt x="282" y="0"/>
                  </a:lnTo>
                  <a:lnTo>
                    <a:pt x="0" y="496"/>
                  </a:lnTo>
                  <a:lnTo>
                    <a:pt x="49" y="523"/>
                  </a:lnTo>
                  <a:lnTo>
                    <a:pt x="33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7" name="Freeform 207"/>
            <p:cNvSpPr>
              <a:spLocks/>
            </p:cNvSpPr>
            <p:nvPr/>
          </p:nvSpPr>
          <p:spPr bwMode="auto">
            <a:xfrm>
              <a:off x="4171" y="3486"/>
              <a:ext cx="153" cy="255"/>
            </a:xfrm>
            <a:custGeom>
              <a:avLst/>
              <a:gdLst>
                <a:gd name="T0" fmla="*/ 5 w 305"/>
                <a:gd name="T1" fmla="*/ 1 h 509"/>
                <a:gd name="T2" fmla="*/ 5 w 305"/>
                <a:gd name="T3" fmla="*/ 0 h 509"/>
                <a:gd name="T4" fmla="*/ 0 w 305"/>
                <a:gd name="T5" fmla="*/ 8 h 509"/>
                <a:gd name="T6" fmla="*/ 1 w 305"/>
                <a:gd name="T7" fmla="*/ 8 h 509"/>
                <a:gd name="T8" fmla="*/ 5 w 305"/>
                <a:gd name="T9" fmla="*/ 1 h 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" h="509">
                  <a:moveTo>
                    <a:pt x="305" y="15"/>
                  </a:moveTo>
                  <a:lnTo>
                    <a:pt x="282" y="0"/>
                  </a:lnTo>
                  <a:lnTo>
                    <a:pt x="0" y="497"/>
                  </a:lnTo>
                  <a:lnTo>
                    <a:pt x="21" y="509"/>
                  </a:lnTo>
                  <a:lnTo>
                    <a:pt x="305" y="15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8" name="Freeform 208"/>
            <p:cNvSpPr>
              <a:spLocks/>
            </p:cNvSpPr>
            <p:nvPr/>
          </p:nvSpPr>
          <p:spPr bwMode="auto">
            <a:xfrm>
              <a:off x="4119" y="3529"/>
              <a:ext cx="262" cy="165"/>
            </a:xfrm>
            <a:custGeom>
              <a:avLst/>
              <a:gdLst>
                <a:gd name="T0" fmla="*/ 0 w 523"/>
                <a:gd name="T1" fmla="*/ 0 h 331"/>
                <a:gd name="T2" fmla="*/ 1 w 523"/>
                <a:gd name="T3" fmla="*/ 0 h 331"/>
                <a:gd name="T4" fmla="*/ 9 w 523"/>
                <a:gd name="T5" fmla="*/ 4 h 331"/>
                <a:gd name="T6" fmla="*/ 8 w 523"/>
                <a:gd name="T7" fmla="*/ 5 h 331"/>
                <a:gd name="T8" fmla="*/ 0 w 523"/>
                <a:gd name="T9" fmla="*/ 0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3" h="331">
                  <a:moveTo>
                    <a:pt x="0" y="49"/>
                  </a:moveTo>
                  <a:lnTo>
                    <a:pt x="28" y="0"/>
                  </a:lnTo>
                  <a:lnTo>
                    <a:pt x="523" y="280"/>
                  </a:lnTo>
                  <a:lnTo>
                    <a:pt x="493" y="331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9" name="Freeform 209"/>
            <p:cNvSpPr>
              <a:spLocks/>
            </p:cNvSpPr>
            <p:nvPr/>
          </p:nvSpPr>
          <p:spPr bwMode="auto">
            <a:xfrm>
              <a:off x="4123" y="3535"/>
              <a:ext cx="254" cy="152"/>
            </a:xfrm>
            <a:custGeom>
              <a:avLst/>
              <a:gdLst>
                <a:gd name="T0" fmla="*/ 0 w 507"/>
                <a:gd name="T1" fmla="*/ 1 h 304"/>
                <a:gd name="T2" fmla="*/ 1 w 507"/>
                <a:gd name="T3" fmla="*/ 0 h 304"/>
                <a:gd name="T4" fmla="*/ 8 w 507"/>
                <a:gd name="T5" fmla="*/ 5 h 304"/>
                <a:gd name="T6" fmla="*/ 8 w 507"/>
                <a:gd name="T7" fmla="*/ 5 h 304"/>
                <a:gd name="T8" fmla="*/ 0 w 507"/>
                <a:gd name="T9" fmla="*/ 1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7" h="304">
                  <a:moveTo>
                    <a:pt x="0" y="23"/>
                  </a:moveTo>
                  <a:lnTo>
                    <a:pt x="11" y="0"/>
                  </a:lnTo>
                  <a:lnTo>
                    <a:pt x="507" y="281"/>
                  </a:lnTo>
                  <a:lnTo>
                    <a:pt x="494" y="304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0" name="Freeform 210"/>
            <p:cNvSpPr>
              <a:spLocks/>
            </p:cNvSpPr>
            <p:nvPr/>
          </p:nvSpPr>
          <p:spPr bwMode="auto">
            <a:xfrm>
              <a:off x="4117" y="3531"/>
              <a:ext cx="261" cy="166"/>
            </a:xfrm>
            <a:custGeom>
              <a:avLst/>
              <a:gdLst>
                <a:gd name="T0" fmla="*/ 9 w 522"/>
                <a:gd name="T1" fmla="*/ 1 h 332"/>
                <a:gd name="T2" fmla="*/ 8 w 522"/>
                <a:gd name="T3" fmla="*/ 0 h 332"/>
                <a:gd name="T4" fmla="*/ 0 w 522"/>
                <a:gd name="T5" fmla="*/ 5 h 332"/>
                <a:gd name="T6" fmla="*/ 1 w 522"/>
                <a:gd name="T7" fmla="*/ 6 h 332"/>
                <a:gd name="T8" fmla="*/ 9 w 522"/>
                <a:gd name="T9" fmla="*/ 1 h 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2" h="332">
                  <a:moveTo>
                    <a:pt x="522" y="48"/>
                  </a:moveTo>
                  <a:lnTo>
                    <a:pt x="494" y="0"/>
                  </a:lnTo>
                  <a:lnTo>
                    <a:pt x="0" y="281"/>
                  </a:lnTo>
                  <a:lnTo>
                    <a:pt x="28" y="332"/>
                  </a:lnTo>
                  <a:lnTo>
                    <a:pt x="52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1" name="Freeform 211"/>
            <p:cNvSpPr>
              <a:spLocks/>
            </p:cNvSpPr>
            <p:nvPr/>
          </p:nvSpPr>
          <p:spPr bwMode="auto">
            <a:xfrm>
              <a:off x="4121" y="3538"/>
              <a:ext cx="254" cy="151"/>
            </a:xfrm>
            <a:custGeom>
              <a:avLst/>
              <a:gdLst>
                <a:gd name="T0" fmla="*/ 8 w 508"/>
                <a:gd name="T1" fmla="*/ 0 h 303"/>
                <a:gd name="T2" fmla="*/ 8 w 508"/>
                <a:gd name="T3" fmla="*/ 0 h 303"/>
                <a:gd name="T4" fmla="*/ 0 w 508"/>
                <a:gd name="T5" fmla="*/ 4 h 303"/>
                <a:gd name="T6" fmla="*/ 1 w 508"/>
                <a:gd name="T7" fmla="*/ 4 h 303"/>
                <a:gd name="T8" fmla="*/ 8 w 508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8" h="303">
                  <a:moveTo>
                    <a:pt x="508" y="22"/>
                  </a:moveTo>
                  <a:lnTo>
                    <a:pt x="495" y="0"/>
                  </a:lnTo>
                  <a:lnTo>
                    <a:pt x="0" y="280"/>
                  </a:lnTo>
                  <a:lnTo>
                    <a:pt x="13" y="303"/>
                  </a:lnTo>
                  <a:lnTo>
                    <a:pt x="508" y="22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2" name="Freeform 212"/>
            <p:cNvSpPr>
              <a:spLocks noEditPoints="1"/>
            </p:cNvSpPr>
            <p:nvPr/>
          </p:nvSpPr>
          <p:spPr bwMode="auto">
            <a:xfrm>
              <a:off x="4087" y="3449"/>
              <a:ext cx="323" cy="324"/>
            </a:xfrm>
            <a:custGeom>
              <a:avLst/>
              <a:gdLst>
                <a:gd name="T0" fmla="*/ 6 w 646"/>
                <a:gd name="T1" fmla="*/ 0 h 649"/>
                <a:gd name="T2" fmla="*/ 8 w 646"/>
                <a:gd name="T3" fmla="*/ 1 h 649"/>
                <a:gd name="T4" fmla="*/ 9 w 646"/>
                <a:gd name="T5" fmla="*/ 1 h 649"/>
                <a:gd name="T6" fmla="*/ 9 w 646"/>
                <a:gd name="T7" fmla="*/ 3 h 649"/>
                <a:gd name="T8" fmla="*/ 10 w 646"/>
                <a:gd name="T9" fmla="*/ 4 h 649"/>
                <a:gd name="T10" fmla="*/ 10 w 646"/>
                <a:gd name="T11" fmla="*/ 5 h 649"/>
                <a:gd name="T12" fmla="*/ 10 w 646"/>
                <a:gd name="T13" fmla="*/ 6 h 649"/>
                <a:gd name="T14" fmla="*/ 9 w 646"/>
                <a:gd name="T15" fmla="*/ 7 h 649"/>
                <a:gd name="T16" fmla="*/ 8 w 646"/>
                <a:gd name="T17" fmla="*/ 8 h 649"/>
                <a:gd name="T18" fmla="*/ 7 w 646"/>
                <a:gd name="T19" fmla="*/ 9 h 649"/>
                <a:gd name="T20" fmla="*/ 6 w 646"/>
                <a:gd name="T21" fmla="*/ 9 h 649"/>
                <a:gd name="T22" fmla="*/ 4 w 646"/>
                <a:gd name="T23" fmla="*/ 9 h 649"/>
                <a:gd name="T24" fmla="*/ 3 w 646"/>
                <a:gd name="T25" fmla="*/ 8 h 649"/>
                <a:gd name="T26" fmla="*/ 2 w 646"/>
                <a:gd name="T27" fmla="*/ 7 h 649"/>
                <a:gd name="T28" fmla="*/ 2 w 646"/>
                <a:gd name="T29" fmla="*/ 6 h 649"/>
                <a:gd name="T30" fmla="*/ 1 w 646"/>
                <a:gd name="T31" fmla="*/ 5 h 649"/>
                <a:gd name="T32" fmla="*/ 1 w 646"/>
                <a:gd name="T33" fmla="*/ 4 h 649"/>
                <a:gd name="T34" fmla="*/ 2 w 646"/>
                <a:gd name="T35" fmla="*/ 3 h 649"/>
                <a:gd name="T36" fmla="*/ 2 w 646"/>
                <a:gd name="T37" fmla="*/ 1 h 649"/>
                <a:gd name="T38" fmla="*/ 3 w 646"/>
                <a:gd name="T39" fmla="*/ 1 h 649"/>
                <a:gd name="T40" fmla="*/ 5 w 646"/>
                <a:gd name="T41" fmla="*/ 0 h 649"/>
                <a:gd name="T42" fmla="*/ 6 w 646"/>
                <a:gd name="T43" fmla="*/ 0 h 649"/>
                <a:gd name="T44" fmla="*/ 5 w 646"/>
                <a:gd name="T45" fmla="*/ 0 h 649"/>
                <a:gd name="T46" fmla="*/ 3 w 646"/>
                <a:gd name="T47" fmla="*/ 0 h 649"/>
                <a:gd name="T48" fmla="*/ 2 w 646"/>
                <a:gd name="T49" fmla="*/ 1 h 649"/>
                <a:gd name="T50" fmla="*/ 1 w 646"/>
                <a:gd name="T51" fmla="*/ 2 h 649"/>
                <a:gd name="T52" fmla="*/ 1 w 646"/>
                <a:gd name="T53" fmla="*/ 4 h 649"/>
                <a:gd name="T54" fmla="*/ 1 w 646"/>
                <a:gd name="T55" fmla="*/ 5 h 649"/>
                <a:gd name="T56" fmla="*/ 1 w 646"/>
                <a:gd name="T57" fmla="*/ 7 h 649"/>
                <a:gd name="T58" fmla="*/ 2 w 646"/>
                <a:gd name="T59" fmla="*/ 8 h 649"/>
                <a:gd name="T60" fmla="*/ 3 w 646"/>
                <a:gd name="T61" fmla="*/ 9 h 649"/>
                <a:gd name="T62" fmla="*/ 4 w 646"/>
                <a:gd name="T63" fmla="*/ 9 h 649"/>
                <a:gd name="T64" fmla="*/ 6 w 646"/>
                <a:gd name="T65" fmla="*/ 10 h 649"/>
                <a:gd name="T66" fmla="*/ 7 w 646"/>
                <a:gd name="T67" fmla="*/ 9 h 649"/>
                <a:gd name="T68" fmla="*/ 8 w 646"/>
                <a:gd name="T69" fmla="*/ 9 h 649"/>
                <a:gd name="T70" fmla="*/ 9 w 646"/>
                <a:gd name="T71" fmla="*/ 8 h 649"/>
                <a:gd name="T72" fmla="*/ 10 w 646"/>
                <a:gd name="T73" fmla="*/ 7 h 649"/>
                <a:gd name="T74" fmla="*/ 11 w 646"/>
                <a:gd name="T75" fmla="*/ 5 h 649"/>
                <a:gd name="T76" fmla="*/ 10 w 646"/>
                <a:gd name="T77" fmla="*/ 4 h 649"/>
                <a:gd name="T78" fmla="*/ 10 w 646"/>
                <a:gd name="T79" fmla="*/ 2 h 649"/>
                <a:gd name="T80" fmla="*/ 9 w 646"/>
                <a:gd name="T81" fmla="*/ 1 h 649"/>
                <a:gd name="T82" fmla="*/ 8 w 646"/>
                <a:gd name="T83" fmla="*/ 0 h 649"/>
                <a:gd name="T84" fmla="*/ 7 w 646"/>
                <a:gd name="T85" fmla="*/ 0 h 6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46" h="649">
                  <a:moveTo>
                    <a:pt x="323" y="45"/>
                  </a:moveTo>
                  <a:lnTo>
                    <a:pt x="352" y="46"/>
                  </a:lnTo>
                  <a:lnTo>
                    <a:pt x="379" y="51"/>
                  </a:lnTo>
                  <a:lnTo>
                    <a:pt x="406" y="58"/>
                  </a:lnTo>
                  <a:lnTo>
                    <a:pt x="431" y="67"/>
                  </a:lnTo>
                  <a:lnTo>
                    <a:pt x="456" y="80"/>
                  </a:lnTo>
                  <a:lnTo>
                    <a:pt x="478" y="94"/>
                  </a:lnTo>
                  <a:lnTo>
                    <a:pt x="500" y="110"/>
                  </a:lnTo>
                  <a:lnTo>
                    <a:pt x="520" y="127"/>
                  </a:lnTo>
                  <a:lnTo>
                    <a:pt x="538" y="148"/>
                  </a:lnTo>
                  <a:lnTo>
                    <a:pt x="554" y="169"/>
                  </a:lnTo>
                  <a:lnTo>
                    <a:pt x="568" y="192"/>
                  </a:lnTo>
                  <a:lnTo>
                    <a:pt x="580" y="216"/>
                  </a:lnTo>
                  <a:lnTo>
                    <a:pt x="589" y="242"/>
                  </a:lnTo>
                  <a:lnTo>
                    <a:pt x="596" y="269"/>
                  </a:lnTo>
                  <a:lnTo>
                    <a:pt x="600" y="296"/>
                  </a:lnTo>
                  <a:lnTo>
                    <a:pt x="601" y="324"/>
                  </a:lnTo>
                  <a:lnTo>
                    <a:pt x="600" y="353"/>
                  </a:lnTo>
                  <a:lnTo>
                    <a:pt x="596" y="380"/>
                  </a:lnTo>
                  <a:lnTo>
                    <a:pt x="589" y="407"/>
                  </a:lnTo>
                  <a:lnTo>
                    <a:pt x="580" y="432"/>
                  </a:lnTo>
                  <a:lnTo>
                    <a:pt x="568" y="457"/>
                  </a:lnTo>
                  <a:lnTo>
                    <a:pt x="554" y="480"/>
                  </a:lnTo>
                  <a:lnTo>
                    <a:pt x="538" y="501"/>
                  </a:lnTo>
                  <a:lnTo>
                    <a:pt x="520" y="521"/>
                  </a:lnTo>
                  <a:lnTo>
                    <a:pt x="500" y="539"/>
                  </a:lnTo>
                  <a:lnTo>
                    <a:pt x="478" y="556"/>
                  </a:lnTo>
                  <a:lnTo>
                    <a:pt x="456" y="569"/>
                  </a:lnTo>
                  <a:lnTo>
                    <a:pt x="431" y="582"/>
                  </a:lnTo>
                  <a:lnTo>
                    <a:pt x="406" y="591"/>
                  </a:lnTo>
                  <a:lnTo>
                    <a:pt x="379" y="598"/>
                  </a:lnTo>
                  <a:lnTo>
                    <a:pt x="352" y="603"/>
                  </a:lnTo>
                  <a:lnTo>
                    <a:pt x="323" y="604"/>
                  </a:lnTo>
                  <a:lnTo>
                    <a:pt x="294" y="603"/>
                  </a:lnTo>
                  <a:lnTo>
                    <a:pt x="266" y="598"/>
                  </a:lnTo>
                  <a:lnTo>
                    <a:pt x="240" y="591"/>
                  </a:lnTo>
                  <a:lnTo>
                    <a:pt x="214" y="582"/>
                  </a:lnTo>
                  <a:lnTo>
                    <a:pt x="190" y="569"/>
                  </a:lnTo>
                  <a:lnTo>
                    <a:pt x="167" y="556"/>
                  </a:lnTo>
                  <a:lnTo>
                    <a:pt x="147" y="539"/>
                  </a:lnTo>
                  <a:lnTo>
                    <a:pt x="127" y="521"/>
                  </a:lnTo>
                  <a:lnTo>
                    <a:pt x="109" y="501"/>
                  </a:lnTo>
                  <a:lnTo>
                    <a:pt x="92" y="480"/>
                  </a:lnTo>
                  <a:lnTo>
                    <a:pt x="79" y="457"/>
                  </a:lnTo>
                  <a:lnTo>
                    <a:pt x="67" y="432"/>
                  </a:lnTo>
                  <a:lnTo>
                    <a:pt x="58" y="407"/>
                  </a:lnTo>
                  <a:lnTo>
                    <a:pt x="51" y="380"/>
                  </a:lnTo>
                  <a:lnTo>
                    <a:pt x="46" y="353"/>
                  </a:lnTo>
                  <a:lnTo>
                    <a:pt x="45" y="324"/>
                  </a:lnTo>
                  <a:lnTo>
                    <a:pt x="46" y="296"/>
                  </a:lnTo>
                  <a:lnTo>
                    <a:pt x="51" y="269"/>
                  </a:lnTo>
                  <a:lnTo>
                    <a:pt x="58" y="242"/>
                  </a:lnTo>
                  <a:lnTo>
                    <a:pt x="67" y="216"/>
                  </a:lnTo>
                  <a:lnTo>
                    <a:pt x="79" y="192"/>
                  </a:lnTo>
                  <a:lnTo>
                    <a:pt x="92" y="169"/>
                  </a:lnTo>
                  <a:lnTo>
                    <a:pt x="109" y="148"/>
                  </a:lnTo>
                  <a:lnTo>
                    <a:pt x="127" y="127"/>
                  </a:lnTo>
                  <a:lnTo>
                    <a:pt x="147" y="110"/>
                  </a:lnTo>
                  <a:lnTo>
                    <a:pt x="167" y="94"/>
                  </a:lnTo>
                  <a:lnTo>
                    <a:pt x="190" y="80"/>
                  </a:lnTo>
                  <a:lnTo>
                    <a:pt x="214" y="67"/>
                  </a:lnTo>
                  <a:lnTo>
                    <a:pt x="240" y="58"/>
                  </a:lnTo>
                  <a:lnTo>
                    <a:pt x="266" y="51"/>
                  </a:lnTo>
                  <a:lnTo>
                    <a:pt x="294" y="46"/>
                  </a:lnTo>
                  <a:lnTo>
                    <a:pt x="323" y="45"/>
                  </a:lnTo>
                  <a:close/>
                  <a:moveTo>
                    <a:pt x="323" y="0"/>
                  </a:moveTo>
                  <a:lnTo>
                    <a:pt x="289" y="1"/>
                  </a:lnTo>
                  <a:lnTo>
                    <a:pt x="257" y="7"/>
                  </a:lnTo>
                  <a:lnTo>
                    <a:pt x="227" y="15"/>
                  </a:lnTo>
                  <a:lnTo>
                    <a:pt x="197" y="26"/>
                  </a:lnTo>
                  <a:lnTo>
                    <a:pt x="168" y="39"/>
                  </a:lnTo>
                  <a:lnTo>
                    <a:pt x="142" y="56"/>
                  </a:lnTo>
                  <a:lnTo>
                    <a:pt x="118" y="75"/>
                  </a:lnTo>
                  <a:lnTo>
                    <a:pt x="95" y="96"/>
                  </a:lnTo>
                  <a:lnTo>
                    <a:pt x="74" y="119"/>
                  </a:lnTo>
                  <a:lnTo>
                    <a:pt x="56" y="143"/>
                  </a:lnTo>
                  <a:lnTo>
                    <a:pt x="39" y="171"/>
                  </a:lnTo>
                  <a:lnTo>
                    <a:pt x="26" y="198"/>
                  </a:lnTo>
                  <a:lnTo>
                    <a:pt x="15" y="228"/>
                  </a:lnTo>
                  <a:lnTo>
                    <a:pt x="7" y="260"/>
                  </a:lnTo>
                  <a:lnTo>
                    <a:pt x="1" y="291"/>
                  </a:lnTo>
                  <a:lnTo>
                    <a:pt x="0" y="324"/>
                  </a:lnTo>
                  <a:lnTo>
                    <a:pt x="1" y="357"/>
                  </a:lnTo>
                  <a:lnTo>
                    <a:pt x="7" y="390"/>
                  </a:lnTo>
                  <a:lnTo>
                    <a:pt x="15" y="421"/>
                  </a:lnTo>
                  <a:lnTo>
                    <a:pt x="26" y="451"/>
                  </a:lnTo>
                  <a:lnTo>
                    <a:pt x="39" y="480"/>
                  </a:lnTo>
                  <a:lnTo>
                    <a:pt x="56" y="506"/>
                  </a:lnTo>
                  <a:lnTo>
                    <a:pt x="74" y="530"/>
                  </a:lnTo>
                  <a:lnTo>
                    <a:pt x="95" y="553"/>
                  </a:lnTo>
                  <a:lnTo>
                    <a:pt x="118" y="575"/>
                  </a:lnTo>
                  <a:lnTo>
                    <a:pt x="142" y="594"/>
                  </a:lnTo>
                  <a:lnTo>
                    <a:pt x="168" y="610"/>
                  </a:lnTo>
                  <a:lnTo>
                    <a:pt x="197" y="624"/>
                  </a:lnTo>
                  <a:lnTo>
                    <a:pt x="227" y="634"/>
                  </a:lnTo>
                  <a:lnTo>
                    <a:pt x="257" y="642"/>
                  </a:lnTo>
                  <a:lnTo>
                    <a:pt x="289" y="648"/>
                  </a:lnTo>
                  <a:lnTo>
                    <a:pt x="323" y="649"/>
                  </a:lnTo>
                  <a:lnTo>
                    <a:pt x="356" y="648"/>
                  </a:lnTo>
                  <a:lnTo>
                    <a:pt x="388" y="642"/>
                  </a:lnTo>
                  <a:lnTo>
                    <a:pt x="419" y="634"/>
                  </a:lnTo>
                  <a:lnTo>
                    <a:pt x="449" y="624"/>
                  </a:lnTo>
                  <a:lnTo>
                    <a:pt x="477" y="610"/>
                  </a:lnTo>
                  <a:lnTo>
                    <a:pt x="504" y="594"/>
                  </a:lnTo>
                  <a:lnTo>
                    <a:pt x="529" y="575"/>
                  </a:lnTo>
                  <a:lnTo>
                    <a:pt x="552" y="553"/>
                  </a:lnTo>
                  <a:lnTo>
                    <a:pt x="573" y="530"/>
                  </a:lnTo>
                  <a:lnTo>
                    <a:pt x="591" y="506"/>
                  </a:lnTo>
                  <a:lnTo>
                    <a:pt x="607" y="480"/>
                  </a:lnTo>
                  <a:lnTo>
                    <a:pt x="621" y="451"/>
                  </a:lnTo>
                  <a:lnTo>
                    <a:pt x="631" y="421"/>
                  </a:lnTo>
                  <a:lnTo>
                    <a:pt x="639" y="390"/>
                  </a:lnTo>
                  <a:lnTo>
                    <a:pt x="645" y="357"/>
                  </a:lnTo>
                  <a:lnTo>
                    <a:pt x="646" y="324"/>
                  </a:lnTo>
                  <a:lnTo>
                    <a:pt x="645" y="291"/>
                  </a:lnTo>
                  <a:lnTo>
                    <a:pt x="639" y="260"/>
                  </a:lnTo>
                  <a:lnTo>
                    <a:pt x="631" y="228"/>
                  </a:lnTo>
                  <a:lnTo>
                    <a:pt x="621" y="198"/>
                  </a:lnTo>
                  <a:lnTo>
                    <a:pt x="607" y="171"/>
                  </a:lnTo>
                  <a:lnTo>
                    <a:pt x="591" y="143"/>
                  </a:lnTo>
                  <a:lnTo>
                    <a:pt x="573" y="119"/>
                  </a:lnTo>
                  <a:lnTo>
                    <a:pt x="552" y="96"/>
                  </a:lnTo>
                  <a:lnTo>
                    <a:pt x="529" y="75"/>
                  </a:lnTo>
                  <a:lnTo>
                    <a:pt x="504" y="56"/>
                  </a:lnTo>
                  <a:lnTo>
                    <a:pt x="477" y="39"/>
                  </a:lnTo>
                  <a:lnTo>
                    <a:pt x="449" y="26"/>
                  </a:lnTo>
                  <a:lnTo>
                    <a:pt x="419" y="15"/>
                  </a:lnTo>
                  <a:lnTo>
                    <a:pt x="388" y="7"/>
                  </a:lnTo>
                  <a:lnTo>
                    <a:pt x="356" y="1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3" name="Freeform 213"/>
            <p:cNvSpPr>
              <a:spLocks/>
            </p:cNvSpPr>
            <p:nvPr/>
          </p:nvSpPr>
          <p:spPr bwMode="auto">
            <a:xfrm>
              <a:off x="4187" y="3550"/>
              <a:ext cx="122" cy="123"/>
            </a:xfrm>
            <a:custGeom>
              <a:avLst/>
              <a:gdLst>
                <a:gd name="T0" fmla="*/ 2 w 243"/>
                <a:gd name="T1" fmla="*/ 0 h 245"/>
                <a:gd name="T2" fmla="*/ 3 w 243"/>
                <a:gd name="T3" fmla="*/ 1 h 245"/>
                <a:gd name="T4" fmla="*/ 3 w 243"/>
                <a:gd name="T5" fmla="*/ 1 h 245"/>
                <a:gd name="T6" fmla="*/ 3 w 243"/>
                <a:gd name="T7" fmla="*/ 1 h 245"/>
                <a:gd name="T8" fmla="*/ 4 w 243"/>
                <a:gd name="T9" fmla="*/ 1 h 245"/>
                <a:gd name="T10" fmla="*/ 4 w 243"/>
                <a:gd name="T11" fmla="*/ 1 h 245"/>
                <a:gd name="T12" fmla="*/ 4 w 243"/>
                <a:gd name="T13" fmla="*/ 2 h 245"/>
                <a:gd name="T14" fmla="*/ 4 w 243"/>
                <a:gd name="T15" fmla="*/ 2 h 245"/>
                <a:gd name="T16" fmla="*/ 4 w 243"/>
                <a:gd name="T17" fmla="*/ 2 h 245"/>
                <a:gd name="T18" fmla="*/ 4 w 243"/>
                <a:gd name="T19" fmla="*/ 3 h 245"/>
                <a:gd name="T20" fmla="*/ 4 w 243"/>
                <a:gd name="T21" fmla="*/ 3 h 245"/>
                <a:gd name="T22" fmla="*/ 4 w 243"/>
                <a:gd name="T23" fmla="*/ 3 h 245"/>
                <a:gd name="T24" fmla="*/ 4 w 243"/>
                <a:gd name="T25" fmla="*/ 4 h 245"/>
                <a:gd name="T26" fmla="*/ 3 w 243"/>
                <a:gd name="T27" fmla="*/ 4 h 245"/>
                <a:gd name="T28" fmla="*/ 3 w 243"/>
                <a:gd name="T29" fmla="*/ 4 h 245"/>
                <a:gd name="T30" fmla="*/ 3 w 243"/>
                <a:gd name="T31" fmla="*/ 4 h 245"/>
                <a:gd name="T32" fmla="*/ 2 w 243"/>
                <a:gd name="T33" fmla="*/ 4 h 245"/>
                <a:gd name="T34" fmla="*/ 2 w 243"/>
                <a:gd name="T35" fmla="*/ 4 h 245"/>
                <a:gd name="T36" fmla="*/ 2 w 243"/>
                <a:gd name="T37" fmla="*/ 4 h 245"/>
                <a:gd name="T38" fmla="*/ 1 w 243"/>
                <a:gd name="T39" fmla="*/ 4 h 245"/>
                <a:gd name="T40" fmla="*/ 1 w 243"/>
                <a:gd name="T41" fmla="*/ 4 h 245"/>
                <a:gd name="T42" fmla="*/ 1 w 243"/>
                <a:gd name="T43" fmla="*/ 3 h 245"/>
                <a:gd name="T44" fmla="*/ 1 w 243"/>
                <a:gd name="T45" fmla="*/ 3 h 245"/>
                <a:gd name="T46" fmla="*/ 1 w 243"/>
                <a:gd name="T47" fmla="*/ 3 h 245"/>
                <a:gd name="T48" fmla="*/ 0 w 243"/>
                <a:gd name="T49" fmla="*/ 2 h 245"/>
                <a:gd name="T50" fmla="*/ 1 w 243"/>
                <a:gd name="T51" fmla="*/ 2 h 245"/>
                <a:gd name="T52" fmla="*/ 1 w 243"/>
                <a:gd name="T53" fmla="*/ 2 h 245"/>
                <a:gd name="T54" fmla="*/ 1 w 243"/>
                <a:gd name="T55" fmla="*/ 1 h 245"/>
                <a:gd name="T56" fmla="*/ 1 w 243"/>
                <a:gd name="T57" fmla="*/ 1 h 245"/>
                <a:gd name="T58" fmla="*/ 1 w 243"/>
                <a:gd name="T59" fmla="*/ 1 h 245"/>
                <a:gd name="T60" fmla="*/ 2 w 243"/>
                <a:gd name="T61" fmla="*/ 1 h 245"/>
                <a:gd name="T62" fmla="*/ 2 w 243"/>
                <a:gd name="T63" fmla="*/ 1 h 245"/>
                <a:gd name="T64" fmla="*/ 2 w 243"/>
                <a:gd name="T65" fmla="*/ 0 h 24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3" h="245">
                  <a:moveTo>
                    <a:pt x="121" y="0"/>
                  </a:moveTo>
                  <a:lnTo>
                    <a:pt x="145" y="2"/>
                  </a:lnTo>
                  <a:lnTo>
                    <a:pt x="168" y="10"/>
                  </a:lnTo>
                  <a:lnTo>
                    <a:pt x="189" y="22"/>
                  </a:lnTo>
                  <a:lnTo>
                    <a:pt x="207" y="37"/>
                  </a:lnTo>
                  <a:lnTo>
                    <a:pt x="222" y="54"/>
                  </a:lnTo>
                  <a:lnTo>
                    <a:pt x="234" y="75"/>
                  </a:lnTo>
                  <a:lnTo>
                    <a:pt x="240" y="98"/>
                  </a:lnTo>
                  <a:lnTo>
                    <a:pt x="243" y="122"/>
                  </a:lnTo>
                  <a:lnTo>
                    <a:pt x="240" y="147"/>
                  </a:lnTo>
                  <a:lnTo>
                    <a:pt x="234" y="170"/>
                  </a:lnTo>
                  <a:lnTo>
                    <a:pt x="222" y="191"/>
                  </a:lnTo>
                  <a:lnTo>
                    <a:pt x="207" y="210"/>
                  </a:lnTo>
                  <a:lnTo>
                    <a:pt x="189" y="225"/>
                  </a:lnTo>
                  <a:lnTo>
                    <a:pt x="168" y="236"/>
                  </a:lnTo>
                  <a:lnTo>
                    <a:pt x="145" y="243"/>
                  </a:lnTo>
                  <a:lnTo>
                    <a:pt x="121" y="245"/>
                  </a:lnTo>
                  <a:lnTo>
                    <a:pt x="97" y="243"/>
                  </a:lnTo>
                  <a:lnTo>
                    <a:pt x="75" y="236"/>
                  </a:lnTo>
                  <a:lnTo>
                    <a:pt x="54" y="225"/>
                  </a:lnTo>
                  <a:lnTo>
                    <a:pt x="36" y="210"/>
                  </a:lnTo>
                  <a:lnTo>
                    <a:pt x="21" y="191"/>
                  </a:lnTo>
                  <a:lnTo>
                    <a:pt x="9" y="170"/>
                  </a:lnTo>
                  <a:lnTo>
                    <a:pt x="2" y="147"/>
                  </a:lnTo>
                  <a:lnTo>
                    <a:pt x="0" y="122"/>
                  </a:lnTo>
                  <a:lnTo>
                    <a:pt x="2" y="98"/>
                  </a:lnTo>
                  <a:lnTo>
                    <a:pt x="9" y="75"/>
                  </a:lnTo>
                  <a:lnTo>
                    <a:pt x="21" y="54"/>
                  </a:lnTo>
                  <a:lnTo>
                    <a:pt x="36" y="37"/>
                  </a:lnTo>
                  <a:lnTo>
                    <a:pt x="54" y="22"/>
                  </a:lnTo>
                  <a:lnTo>
                    <a:pt x="75" y="10"/>
                  </a:lnTo>
                  <a:lnTo>
                    <a:pt x="97" y="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4" name="Freeform 214"/>
            <p:cNvSpPr>
              <a:spLocks/>
            </p:cNvSpPr>
            <p:nvPr/>
          </p:nvSpPr>
          <p:spPr bwMode="auto">
            <a:xfrm>
              <a:off x="4198" y="3560"/>
              <a:ext cx="101" cy="102"/>
            </a:xfrm>
            <a:custGeom>
              <a:avLst/>
              <a:gdLst>
                <a:gd name="T0" fmla="*/ 2 w 201"/>
                <a:gd name="T1" fmla="*/ 0 h 204"/>
                <a:gd name="T2" fmla="*/ 2 w 201"/>
                <a:gd name="T3" fmla="*/ 1 h 204"/>
                <a:gd name="T4" fmla="*/ 3 w 201"/>
                <a:gd name="T5" fmla="*/ 1 h 204"/>
                <a:gd name="T6" fmla="*/ 3 w 201"/>
                <a:gd name="T7" fmla="*/ 1 h 204"/>
                <a:gd name="T8" fmla="*/ 3 w 201"/>
                <a:gd name="T9" fmla="*/ 1 h 204"/>
                <a:gd name="T10" fmla="*/ 3 w 201"/>
                <a:gd name="T11" fmla="*/ 1 h 204"/>
                <a:gd name="T12" fmla="*/ 4 w 201"/>
                <a:gd name="T13" fmla="*/ 1 h 204"/>
                <a:gd name="T14" fmla="*/ 4 w 201"/>
                <a:gd name="T15" fmla="*/ 2 h 204"/>
                <a:gd name="T16" fmla="*/ 4 w 201"/>
                <a:gd name="T17" fmla="*/ 2 h 204"/>
                <a:gd name="T18" fmla="*/ 4 w 201"/>
                <a:gd name="T19" fmla="*/ 2 h 204"/>
                <a:gd name="T20" fmla="*/ 4 w 201"/>
                <a:gd name="T21" fmla="*/ 3 h 204"/>
                <a:gd name="T22" fmla="*/ 3 w 201"/>
                <a:gd name="T23" fmla="*/ 3 h 204"/>
                <a:gd name="T24" fmla="*/ 3 w 201"/>
                <a:gd name="T25" fmla="*/ 3 h 204"/>
                <a:gd name="T26" fmla="*/ 3 w 201"/>
                <a:gd name="T27" fmla="*/ 3 h 204"/>
                <a:gd name="T28" fmla="*/ 3 w 201"/>
                <a:gd name="T29" fmla="*/ 4 h 204"/>
                <a:gd name="T30" fmla="*/ 2 w 201"/>
                <a:gd name="T31" fmla="*/ 4 h 204"/>
                <a:gd name="T32" fmla="*/ 2 w 201"/>
                <a:gd name="T33" fmla="*/ 4 h 204"/>
                <a:gd name="T34" fmla="*/ 2 w 201"/>
                <a:gd name="T35" fmla="*/ 4 h 204"/>
                <a:gd name="T36" fmla="*/ 1 w 201"/>
                <a:gd name="T37" fmla="*/ 4 h 204"/>
                <a:gd name="T38" fmla="*/ 1 w 201"/>
                <a:gd name="T39" fmla="*/ 3 h 204"/>
                <a:gd name="T40" fmla="*/ 1 w 201"/>
                <a:gd name="T41" fmla="*/ 3 h 204"/>
                <a:gd name="T42" fmla="*/ 1 w 201"/>
                <a:gd name="T43" fmla="*/ 3 h 204"/>
                <a:gd name="T44" fmla="*/ 1 w 201"/>
                <a:gd name="T45" fmla="*/ 3 h 204"/>
                <a:gd name="T46" fmla="*/ 1 w 201"/>
                <a:gd name="T47" fmla="*/ 2 h 204"/>
                <a:gd name="T48" fmla="*/ 0 w 201"/>
                <a:gd name="T49" fmla="*/ 2 h 204"/>
                <a:gd name="T50" fmla="*/ 1 w 201"/>
                <a:gd name="T51" fmla="*/ 2 h 204"/>
                <a:gd name="T52" fmla="*/ 1 w 201"/>
                <a:gd name="T53" fmla="*/ 1 h 204"/>
                <a:gd name="T54" fmla="*/ 1 w 201"/>
                <a:gd name="T55" fmla="*/ 1 h 204"/>
                <a:gd name="T56" fmla="*/ 1 w 201"/>
                <a:gd name="T57" fmla="*/ 1 h 204"/>
                <a:gd name="T58" fmla="*/ 1 w 201"/>
                <a:gd name="T59" fmla="*/ 1 h 204"/>
                <a:gd name="T60" fmla="*/ 1 w 201"/>
                <a:gd name="T61" fmla="*/ 1 h 204"/>
                <a:gd name="T62" fmla="*/ 2 w 201"/>
                <a:gd name="T63" fmla="*/ 1 h 204"/>
                <a:gd name="T64" fmla="*/ 2 w 201"/>
                <a:gd name="T65" fmla="*/ 0 h 2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1" h="204">
                  <a:moveTo>
                    <a:pt x="100" y="0"/>
                  </a:moveTo>
                  <a:lnTo>
                    <a:pt x="120" y="2"/>
                  </a:lnTo>
                  <a:lnTo>
                    <a:pt x="139" y="8"/>
                  </a:lnTo>
                  <a:lnTo>
                    <a:pt x="156" y="17"/>
                  </a:lnTo>
                  <a:lnTo>
                    <a:pt x="171" y="30"/>
                  </a:lnTo>
                  <a:lnTo>
                    <a:pt x="184" y="45"/>
                  </a:lnTo>
                  <a:lnTo>
                    <a:pt x="193" y="62"/>
                  </a:lnTo>
                  <a:lnTo>
                    <a:pt x="199" y="80"/>
                  </a:lnTo>
                  <a:lnTo>
                    <a:pt x="201" y="101"/>
                  </a:lnTo>
                  <a:lnTo>
                    <a:pt x="199" y="122"/>
                  </a:lnTo>
                  <a:lnTo>
                    <a:pt x="193" y="140"/>
                  </a:lnTo>
                  <a:lnTo>
                    <a:pt x="184" y="157"/>
                  </a:lnTo>
                  <a:lnTo>
                    <a:pt x="171" y="172"/>
                  </a:lnTo>
                  <a:lnTo>
                    <a:pt x="156" y="185"/>
                  </a:lnTo>
                  <a:lnTo>
                    <a:pt x="139" y="196"/>
                  </a:lnTo>
                  <a:lnTo>
                    <a:pt x="120" y="201"/>
                  </a:lnTo>
                  <a:lnTo>
                    <a:pt x="100" y="204"/>
                  </a:lnTo>
                  <a:lnTo>
                    <a:pt x="79" y="201"/>
                  </a:lnTo>
                  <a:lnTo>
                    <a:pt x="61" y="196"/>
                  </a:lnTo>
                  <a:lnTo>
                    <a:pt x="43" y="185"/>
                  </a:lnTo>
                  <a:lnTo>
                    <a:pt x="29" y="172"/>
                  </a:lnTo>
                  <a:lnTo>
                    <a:pt x="17" y="157"/>
                  </a:lnTo>
                  <a:lnTo>
                    <a:pt x="8" y="140"/>
                  </a:lnTo>
                  <a:lnTo>
                    <a:pt x="2" y="122"/>
                  </a:lnTo>
                  <a:lnTo>
                    <a:pt x="0" y="101"/>
                  </a:lnTo>
                  <a:lnTo>
                    <a:pt x="2" y="80"/>
                  </a:lnTo>
                  <a:lnTo>
                    <a:pt x="8" y="62"/>
                  </a:lnTo>
                  <a:lnTo>
                    <a:pt x="17" y="45"/>
                  </a:lnTo>
                  <a:lnTo>
                    <a:pt x="29" y="30"/>
                  </a:lnTo>
                  <a:lnTo>
                    <a:pt x="43" y="17"/>
                  </a:lnTo>
                  <a:lnTo>
                    <a:pt x="61" y="8"/>
                  </a:lnTo>
                  <a:lnTo>
                    <a:pt x="79" y="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D1E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5" name="Freeform 215"/>
            <p:cNvSpPr>
              <a:spLocks/>
            </p:cNvSpPr>
            <p:nvPr/>
          </p:nvSpPr>
          <p:spPr bwMode="auto">
            <a:xfrm>
              <a:off x="4221" y="3585"/>
              <a:ext cx="53" cy="53"/>
            </a:xfrm>
            <a:custGeom>
              <a:avLst/>
              <a:gdLst>
                <a:gd name="T0" fmla="*/ 1 w 106"/>
                <a:gd name="T1" fmla="*/ 0 h 106"/>
                <a:gd name="T2" fmla="*/ 1 w 106"/>
                <a:gd name="T3" fmla="*/ 1 h 106"/>
                <a:gd name="T4" fmla="*/ 2 w 106"/>
                <a:gd name="T5" fmla="*/ 1 h 106"/>
                <a:gd name="T6" fmla="*/ 2 w 106"/>
                <a:gd name="T7" fmla="*/ 1 h 106"/>
                <a:gd name="T8" fmla="*/ 2 w 106"/>
                <a:gd name="T9" fmla="*/ 1 h 106"/>
                <a:gd name="T10" fmla="*/ 2 w 106"/>
                <a:gd name="T11" fmla="*/ 1 h 106"/>
                <a:gd name="T12" fmla="*/ 2 w 106"/>
                <a:gd name="T13" fmla="*/ 1 h 106"/>
                <a:gd name="T14" fmla="*/ 2 w 106"/>
                <a:gd name="T15" fmla="*/ 1 h 106"/>
                <a:gd name="T16" fmla="*/ 2 w 106"/>
                <a:gd name="T17" fmla="*/ 1 h 106"/>
                <a:gd name="T18" fmla="*/ 2 w 106"/>
                <a:gd name="T19" fmla="*/ 1 h 106"/>
                <a:gd name="T20" fmla="*/ 2 w 106"/>
                <a:gd name="T21" fmla="*/ 2 h 106"/>
                <a:gd name="T22" fmla="*/ 2 w 106"/>
                <a:gd name="T23" fmla="*/ 2 h 106"/>
                <a:gd name="T24" fmla="*/ 2 w 106"/>
                <a:gd name="T25" fmla="*/ 2 h 106"/>
                <a:gd name="T26" fmla="*/ 2 w 106"/>
                <a:gd name="T27" fmla="*/ 2 h 106"/>
                <a:gd name="T28" fmla="*/ 2 w 106"/>
                <a:gd name="T29" fmla="*/ 2 h 106"/>
                <a:gd name="T30" fmla="*/ 1 w 106"/>
                <a:gd name="T31" fmla="*/ 2 h 106"/>
                <a:gd name="T32" fmla="*/ 1 w 106"/>
                <a:gd name="T33" fmla="*/ 2 h 106"/>
                <a:gd name="T34" fmla="*/ 1 w 106"/>
                <a:gd name="T35" fmla="*/ 2 h 106"/>
                <a:gd name="T36" fmla="*/ 1 w 106"/>
                <a:gd name="T37" fmla="*/ 2 h 106"/>
                <a:gd name="T38" fmla="*/ 1 w 106"/>
                <a:gd name="T39" fmla="*/ 2 h 106"/>
                <a:gd name="T40" fmla="*/ 1 w 106"/>
                <a:gd name="T41" fmla="*/ 2 h 106"/>
                <a:gd name="T42" fmla="*/ 1 w 106"/>
                <a:gd name="T43" fmla="*/ 2 h 106"/>
                <a:gd name="T44" fmla="*/ 1 w 106"/>
                <a:gd name="T45" fmla="*/ 2 h 106"/>
                <a:gd name="T46" fmla="*/ 1 w 106"/>
                <a:gd name="T47" fmla="*/ 1 h 106"/>
                <a:gd name="T48" fmla="*/ 0 w 106"/>
                <a:gd name="T49" fmla="*/ 1 h 106"/>
                <a:gd name="T50" fmla="*/ 1 w 106"/>
                <a:gd name="T51" fmla="*/ 1 h 106"/>
                <a:gd name="T52" fmla="*/ 1 w 106"/>
                <a:gd name="T53" fmla="*/ 1 h 106"/>
                <a:gd name="T54" fmla="*/ 1 w 106"/>
                <a:gd name="T55" fmla="*/ 1 h 106"/>
                <a:gd name="T56" fmla="*/ 1 w 106"/>
                <a:gd name="T57" fmla="*/ 1 h 106"/>
                <a:gd name="T58" fmla="*/ 1 w 106"/>
                <a:gd name="T59" fmla="*/ 1 h 106"/>
                <a:gd name="T60" fmla="*/ 1 w 106"/>
                <a:gd name="T61" fmla="*/ 1 h 106"/>
                <a:gd name="T62" fmla="*/ 1 w 106"/>
                <a:gd name="T63" fmla="*/ 1 h 106"/>
                <a:gd name="T64" fmla="*/ 1 w 106"/>
                <a:gd name="T65" fmla="*/ 0 h 1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6" h="106">
                  <a:moveTo>
                    <a:pt x="53" y="0"/>
                  </a:moveTo>
                  <a:lnTo>
                    <a:pt x="63" y="1"/>
                  </a:lnTo>
                  <a:lnTo>
                    <a:pt x="73" y="5"/>
                  </a:lnTo>
                  <a:lnTo>
                    <a:pt x="83" y="9"/>
                  </a:lnTo>
                  <a:lnTo>
                    <a:pt x="90" y="16"/>
                  </a:lnTo>
                  <a:lnTo>
                    <a:pt x="96" y="23"/>
                  </a:lnTo>
                  <a:lnTo>
                    <a:pt x="101" y="32"/>
                  </a:lnTo>
                  <a:lnTo>
                    <a:pt x="105" y="43"/>
                  </a:lnTo>
                  <a:lnTo>
                    <a:pt x="106" y="53"/>
                  </a:lnTo>
                  <a:lnTo>
                    <a:pt x="105" y="63"/>
                  </a:lnTo>
                  <a:lnTo>
                    <a:pt x="101" y="74"/>
                  </a:lnTo>
                  <a:lnTo>
                    <a:pt x="96" y="83"/>
                  </a:lnTo>
                  <a:lnTo>
                    <a:pt x="90" y="91"/>
                  </a:lnTo>
                  <a:lnTo>
                    <a:pt x="83" y="97"/>
                  </a:lnTo>
                  <a:lnTo>
                    <a:pt x="73" y="101"/>
                  </a:lnTo>
                  <a:lnTo>
                    <a:pt x="63" y="105"/>
                  </a:lnTo>
                  <a:lnTo>
                    <a:pt x="53" y="106"/>
                  </a:lnTo>
                  <a:lnTo>
                    <a:pt x="42" y="105"/>
                  </a:lnTo>
                  <a:lnTo>
                    <a:pt x="33" y="101"/>
                  </a:lnTo>
                  <a:lnTo>
                    <a:pt x="24" y="97"/>
                  </a:lnTo>
                  <a:lnTo>
                    <a:pt x="16" y="91"/>
                  </a:lnTo>
                  <a:lnTo>
                    <a:pt x="9" y="83"/>
                  </a:lnTo>
                  <a:lnTo>
                    <a:pt x="4" y="74"/>
                  </a:lnTo>
                  <a:lnTo>
                    <a:pt x="1" y="63"/>
                  </a:lnTo>
                  <a:lnTo>
                    <a:pt x="0" y="53"/>
                  </a:lnTo>
                  <a:lnTo>
                    <a:pt x="1" y="43"/>
                  </a:lnTo>
                  <a:lnTo>
                    <a:pt x="4" y="32"/>
                  </a:lnTo>
                  <a:lnTo>
                    <a:pt x="9" y="23"/>
                  </a:lnTo>
                  <a:lnTo>
                    <a:pt x="16" y="16"/>
                  </a:lnTo>
                  <a:lnTo>
                    <a:pt x="24" y="9"/>
                  </a:lnTo>
                  <a:lnTo>
                    <a:pt x="33" y="5"/>
                  </a:lnTo>
                  <a:lnTo>
                    <a:pt x="42" y="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6" name="Freeform 216"/>
            <p:cNvSpPr>
              <a:spLocks/>
            </p:cNvSpPr>
            <p:nvPr/>
          </p:nvSpPr>
          <p:spPr bwMode="auto">
            <a:xfrm>
              <a:off x="4229" y="3593"/>
              <a:ext cx="38" cy="36"/>
            </a:xfrm>
            <a:custGeom>
              <a:avLst/>
              <a:gdLst>
                <a:gd name="T0" fmla="*/ 1 w 75"/>
                <a:gd name="T1" fmla="*/ 0 h 73"/>
                <a:gd name="T2" fmla="*/ 1 w 75"/>
                <a:gd name="T3" fmla="*/ 0 h 73"/>
                <a:gd name="T4" fmla="*/ 1 w 75"/>
                <a:gd name="T5" fmla="*/ 0 h 73"/>
                <a:gd name="T6" fmla="*/ 1 w 75"/>
                <a:gd name="T7" fmla="*/ 0 h 73"/>
                <a:gd name="T8" fmla="*/ 1 w 75"/>
                <a:gd name="T9" fmla="*/ 0 h 73"/>
                <a:gd name="T10" fmla="*/ 2 w 75"/>
                <a:gd name="T11" fmla="*/ 0 h 73"/>
                <a:gd name="T12" fmla="*/ 2 w 75"/>
                <a:gd name="T13" fmla="*/ 0 h 73"/>
                <a:gd name="T14" fmla="*/ 2 w 75"/>
                <a:gd name="T15" fmla="*/ 0 h 73"/>
                <a:gd name="T16" fmla="*/ 2 w 75"/>
                <a:gd name="T17" fmla="*/ 0 h 73"/>
                <a:gd name="T18" fmla="*/ 2 w 75"/>
                <a:gd name="T19" fmla="*/ 0 h 73"/>
                <a:gd name="T20" fmla="*/ 2 w 75"/>
                <a:gd name="T21" fmla="*/ 0 h 73"/>
                <a:gd name="T22" fmla="*/ 2 w 75"/>
                <a:gd name="T23" fmla="*/ 0 h 73"/>
                <a:gd name="T24" fmla="*/ 1 w 75"/>
                <a:gd name="T25" fmla="*/ 0 h 73"/>
                <a:gd name="T26" fmla="*/ 1 w 75"/>
                <a:gd name="T27" fmla="*/ 1 h 73"/>
                <a:gd name="T28" fmla="*/ 1 w 75"/>
                <a:gd name="T29" fmla="*/ 1 h 73"/>
                <a:gd name="T30" fmla="*/ 1 w 75"/>
                <a:gd name="T31" fmla="*/ 1 h 73"/>
                <a:gd name="T32" fmla="*/ 1 w 75"/>
                <a:gd name="T33" fmla="*/ 1 h 73"/>
                <a:gd name="T34" fmla="*/ 1 w 75"/>
                <a:gd name="T35" fmla="*/ 1 h 73"/>
                <a:gd name="T36" fmla="*/ 1 w 75"/>
                <a:gd name="T37" fmla="*/ 1 h 73"/>
                <a:gd name="T38" fmla="*/ 1 w 75"/>
                <a:gd name="T39" fmla="*/ 1 h 73"/>
                <a:gd name="T40" fmla="*/ 1 w 75"/>
                <a:gd name="T41" fmla="*/ 0 h 73"/>
                <a:gd name="T42" fmla="*/ 1 w 75"/>
                <a:gd name="T43" fmla="*/ 0 h 73"/>
                <a:gd name="T44" fmla="*/ 1 w 75"/>
                <a:gd name="T45" fmla="*/ 0 h 73"/>
                <a:gd name="T46" fmla="*/ 1 w 75"/>
                <a:gd name="T47" fmla="*/ 0 h 73"/>
                <a:gd name="T48" fmla="*/ 0 w 75"/>
                <a:gd name="T49" fmla="*/ 0 h 73"/>
                <a:gd name="T50" fmla="*/ 1 w 75"/>
                <a:gd name="T51" fmla="*/ 0 h 73"/>
                <a:gd name="T52" fmla="*/ 1 w 75"/>
                <a:gd name="T53" fmla="*/ 0 h 73"/>
                <a:gd name="T54" fmla="*/ 1 w 75"/>
                <a:gd name="T55" fmla="*/ 0 h 73"/>
                <a:gd name="T56" fmla="*/ 1 w 75"/>
                <a:gd name="T57" fmla="*/ 0 h 73"/>
                <a:gd name="T58" fmla="*/ 1 w 75"/>
                <a:gd name="T59" fmla="*/ 0 h 73"/>
                <a:gd name="T60" fmla="*/ 1 w 75"/>
                <a:gd name="T61" fmla="*/ 0 h 73"/>
                <a:gd name="T62" fmla="*/ 1 w 75"/>
                <a:gd name="T63" fmla="*/ 0 h 73"/>
                <a:gd name="T64" fmla="*/ 1 w 75"/>
                <a:gd name="T65" fmla="*/ 0 h 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5" h="73">
                  <a:moveTo>
                    <a:pt x="37" y="0"/>
                  </a:moveTo>
                  <a:lnTo>
                    <a:pt x="45" y="1"/>
                  </a:lnTo>
                  <a:lnTo>
                    <a:pt x="52" y="3"/>
                  </a:lnTo>
                  <a:lnTo>
                    <a:pt x="57" y="6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1" y="22"/>
                  </a:lnTo>
                  <a:lnTo>
                    <a:pt x="74" y="28"/>
                  </a:lnTo>
                  <a:lnTo>
                    <a:pt x="75" y="36"/>
                  </a:lnTo>
                  <a:lnTo>
                    <a:pt x="74" y="44"/>
                  </a:lnTo>
                  <a:lnTo>
                    <a:pt x="71" y="51"/>
                  </a:lnTo>
                  <a:lnTo>
                    <a:pt x="68" y="57"/>
                  </a:lnTo>
                  <a:lnTo>
                    <a:pt x="63" y="63"/>
                  </a:lnTo>
                  <a:lnTo>
                    <a:pt x="57" y="67"/>
                  </a:lnTo>
                  <a:lnTo>
                    <a:pt x="52" y="71"/>
                  </a:lnTo>
                  <a:lnTo>
                    <a:pt x="45" y="72"/>
                  </a:lnTo>
                  <a:lnTo>
                    <a:pt x="37" y="73"/>
                  </a:lnTo>
                  <a:lnTo>
                    <a:pt x="30" y="72"/>
                  </a:lnTo>
                  <a:lnTo>
                    <a:pt x="23" y="71"/>
                  </a:lnTo>
                  <a:lnTo>
                    <a:pt x="16" y="67"/>
                  </a:lnTo>
                  <a:lnTo>
                    <a:pt x="11" y="63"/>
                  </a:lnTo>
                  <a:lnTo>
                    <a:pt x="7" y="57"/>
                  </a:lnTo>
                  <a:lnTo>
                    <a:pt x="3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5"/>
                  </a:lnTo>
                  <a:lnTo>
                    <a:pt x="11" y="11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3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D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7" name="Freeform 217"/>
            <p:cNvSpPr>
              <a:spLocks/>
            </p:cNvSpPr>
            <p:nvPr/>
          </p:nvSpPr>
          <p:spPr bwMode="auto">
            <a:xfrm>
              <a:off x="3919" y="3745"/>
              <a:ext cx="1117" cy="36"/>
            </a:xfrm>
            <a:custGeom>
              <a:avLst/>
              <a:gdLst>
                <a:gd name="T0" fmla="*/ 0 w 2235"/>
                <a:gd name="T1" fmla="*/ 0 h 73"/>
                <a:gd name="T2" fmla="*/ 1 w 2235"/>
                <a:gd name="T3" fmla="*/ 0 h 73"/>
                <a:gd name="T4" fmla="*/ 3 w 2235"/>
                <a:gd name="T5" fmla="*/ 0 h 73"/>
                <a:gd name="T6" fmla="*/ 4 w 2235"/>
                <a:gd name="T7" fmla="*/ 0 h 73"/>
                <a:gd name="T8" fmla="*/ 6 w 2235"/>
                <a:gd name="T9" fmla="*/ 0 h 73"/>
                <a:gd name="T10" fmla="*/ 7 w 2235"/>
                <a:gd name="T11" fmla="*/ 0 h 73"/>
                <a:gd name="T12" fmla="*/ 9 w 2235"/>
                <a:gd name="T13" fmla="*/ 0 h 73"/>
                <a:gd name="T14" fmla="*/ 10 w 2235"/>
                <a:gd name="T15" fmla="*/ 0 h 73"/>
                <a:gd name="T16" fmla="*/ 12 w 2235"/>
                <a:gd name="T17" fmla="*/ 0 h 73"/>
                <a:gd name="T18" fmla="*/ 14 w 2235"/>
                <a:gd name="T19" fmla="*/ 0 h 73"/>
                <a:gd name="T20" fmla="*/ 16 w 2235"/>
                <a:gd name="T21" fmla="*/ 0 h 73"/>
                <a:gd name="T22" fmla="*/ 18 w 2235"/>
                <a:gd name="T23" fmla="*/ 0 h 73"/>
                <a:gd name="T24" fmla="*/ 20 w 2235"/>
                <a:gd name="T25" fmla="*/ 0 h 73"/>
                <a:gd name="T26" fmla="*/ 21 w 2235"/>
                <a:gd name="T27" fmla="*/ 0 h 73"/>
                <a:gd name="T28" fmla="*/ 22 w 2235"/>
                <a:gd name="T29" fmla="*/ 0 h 73"/>
                <a:gd name="T30" fmla="*/ 23 w 2235"/>
                <a:gd name="T31" fmla="*/ 0 h 73"/>
                <a:gd name="T32" fmla="*/ 24 w 2235"/>
                <a:gd name="T33" fmla="*/ 0 h 73"/>
                <a:gd name="T34" fmla="*/ 25 w 2235"/>
                <a:gd name="T35" fmla="*/ 0 h 73"/>
                <a:gd name="T36" fmla="*/ 26 w 2235"/>
                <a:gd name="T37" fmla="*/ 0 h 73"/>
                <a:gd name="T38" fmla="*/ 27 w 2235"/>
                <a:gd name="T39" fmla="*/ 0 h 73"/>
                <a:gd name="T40" fmla="*/ 29 w 2235"/>
                <a:gd name="T41" fmla="*/ 0 h 73"/>
                <a:gd name="T42" fmla="*/ 30 w 2235"/>
                <a:gd name="T43" fmla="*/ 0 h 73"/>
                <a:gd name="T44" fmla="*/ 30 w 2235"/>
                <a:gd name="T45" fmla="*/ 0 h 73"/>
                <a:gd name="T46" fmla="*/ 32 w 2235"/>
                <a:gd name="T47" fmla="*/ 0 h 73"/>
                <a:gd name="T48" fmla="*/ 34 w 2235"/>
                <a:gd name="T49" fmla="*/ 0 h 73"/>
                <a:gd name="T50" fmla="*/ 34 w 2235"/>
                <a:gd name="T51" fmla="*/ 0 h 73"/>
                <a:gd name="T52" fmla="*/ 34 w 2235"/>
                <a:gd name="T53" fmla="*/ 0 h 73"/>
                <a:gd name="T54" fmla="*/ 33 w 2235"/>
                <a:gd name="T55" fmla="*/ 0 h 73"/>
                <a:gd name="T56" fmla="*/ 33 w 2235"/>
                <a:gd name="T57" fmla="*/ 0 h 73"/>
                <a:gd name="T58" fmla="*/ 32 w 2235"/>
                <a:gd name="T59" fmla="*/ 0 h 73"/>
                <a:gd name="T60" fmla="*/ 30 w 2235"/>
                <a:gd name="T61" fmla="*/ 0 h 73"/>
                <a:gd name="T62" fmla="*/ 29 w 2235"/>
                <a:gd name="T63" fmla="*/ 0 h 73"/>
                <a:gd name="T64" fmla="*/ 28 w 2235"/>
                <a:gd name="T65" fmla="*/ 0 h 73"/>
                <a:gd name="T66" fmla="*/ 27 w 2235"/>
                <a:gd name="T67" fmla="*/ 0 h 73"/>
                <a:gd name="T68" fmla="*/ 26 w 2235"/>
                <a:gd name="T69" fmla="*/ 1 h 73"/>
                <a:gd name="T70" fmla="*/ 24 w 2235"/>
                <a:gd name="T71" fmla="*/ 1 h 73"/>
                <a:gd name="T72" fmla="*/ 24 w 2235"/>
                <a:gd name="T73" fmla="*/ 0 h 73"/>
                <a:gd name="T74" fmla="*/ 23 w 2235"/>
                <a:gd name="T75" fmla="*/ 0 h 73"/>
                <a:gd name="T76" fmla="*/ 22 w 2235"/>
                <a:gd name="T77" fmla="*/ 0 h 73"/>
                <a:gd name="T78" fmla="*/ 21 w 2235"/>
                <a:gd name="T79" fmla="*/ 0 h 73"/>
                <a:gd name="T80" fmla="*/ 20 w 2235"/>
                <a:gd name="T81" fmla="*/ 0 h 73"/>
                <a:gd name="T82" fmla="*/ 18 w 2235"/>
                <a:gd name="T83" fmla="*/ 0 h 73"/>
                <a:gd name="T84" fmla="*/ 16 w 2235"/>
                <a:gd name="T85" fmla="*/ 0 h 73"/>
                <a:gd name="T86" fmla="*/ 14 w 2235"/>
                <a:gd name="T87" fmla="*/ 0 h 73"/>
                <a:gd name="T88" fmla="*/ 13 w 2235"/>
                <a:gd name="T89" fmla="*/ 0 h 73"/>
                <a:gd name="T90" fmla="*/ 12 w 2235"/>
                <a:gd name="T91" fmla="*/ 0 h 73"/>
                <a:gd name="T92" fmla="*/ 10 w 2235"/>
                <a:gd name="T93" fmla="*/ 1 h 73"/>
                <a:gd name="T94" fmla="*/ 9 w 2235"/>
                <a:gd name="T95" fmla="*/ 1 h 73"/>
                <a:gd name="T96" fmla="*/ 8 w 2235"/>
                <a:gd name="T97" fmla="*/ 0 h 73"/>
                <a:gd name="T98" fmla="*/ 7 w 2235"/>
                <a:gd name="T99" fmla="*/ 0 h 73"/>
                <a:gd name="T100" fmla="*/ 6 w 2235"/>
                <a:gd name="T101" fmla="*/ 0 h 73"/>
                <a:gd name="T102" fmla="*/ 5 w 2235"/>
                <a:gd name="T103" fmla="*/ 0 h 73"/>
                <a:gd name="T104" fmla="*/ 4 w 2235"/>
                <a:gd name="T105" fmla="*/ 0 h 73"/>
                <a:gd name="T106" fmla="*/ 3 w 2235"/>
                <a:gd name="T107" fmla="*/ 0 h 73"/>
                <a:gd name="T108" fmla="*/ 1 w 2235"/>
                <a:gd name="T109" fmla="*/ 0 h 73"/>
                <a:gd name="T110" fmla="*/ 0 w 2235"/>
                <a:gd name="T111" fmla="*/ 0 h 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35" h="73">
                  <a:moveTo>
                    <a:pt x="3" y="26"/>
                  </a:moveTo>
                  <a:lnTo>
                    <a:pt x="0" y="23"/>
                  </a:lnTo>
                  <a:lnTo>
                    <a:pt x="3" y="21"/>
                  </a:lnTo>
                  <a:lnTo>
                    <a:pt x="12" y="18"/>
                  </a:lnTo>
                  <a:lnTo>
                    <a:pt x="25" y="15"/>
                  </a:lnTo>
                  <a:lnTo>
                    <a:pt x="44" y="13"/>
                  </a:lnTo>
                  <a:lnTo>
                    <a:pt x="66" y="11"/>
                  </a:lnTo>
                  <a:lnTo>
                    <a:pt x="91" y="8"/>
                  </a:lnTo>
                  <a:lnTo>
                    <a:pt x="117" y="6"/>
                  </a:lnTo>
                  <a:lnTo>
                    <a:pt x="146" y="4"/>
                  </a:lnTo>
                  <a:lnTo>
                    <a:pt x="177" y="3"/>
                  </a:lnTo>
                  <a:lnTo>
                    <a:pt x="207" y="1"/>
                  </a:lnTo>
                  <a:lnTo>
                    <a:pt x="237" y="0"/>
                  </a:lnTo>
                  <a:lnTo>
                    <a:pt x="266" y="0"/>
                  </a:lnTo>
                  <a:lnTo>
                    <a:pt x="294" y="0"/>
                  </a:lnTo>
                  <a:lnTo>
                    <a:pt x="319" y="1"/>
                  </a:lnTo>
                  <a:lnTo>
                    <a:pt x="341" y="3"/>
                  </a:lnTo>
                  <a:lnTo>
                    <a:pt x="362" y="5"/>
                  </a:lnTo>
                  <a:lnTo>
                    <a:pt x="382" y="7"/>
                  </a:lnTo>
                  <a:lnTo>
                    <a:pt x="404" y="10"/>
                  </a:lnTo>
                  <a:lnTo>
                    <a:pt x="425" y="13"/>
                  </a:lnTo>
                  <a:lnTo>
                    <a:pt x="447" y="15"/>
                  </a:lnTo>
                  <a:lnTo>
                    <a:pt x="469" y="19"/>
                  </a:lnTo>
                  <a:lnTo>
                    <a:pt x="491" y="21"/>
                  </a:lnTo>
                  <a:lnTo>
                    <a:pt x="512" y="25"/>
                  </a:lnTo>
                  <a:lnTo>
                    <a:pt x="534" y="27"/>
                  </a:lnTo>
                  <a:lnTo>
                    <a:pt x="557" y="30"/>
                  </a:lnTo>
                  <a:lnTo>
                    <a:pt x="579" y="33"/>
                  </a:lnTo>
                  <a:lnTo>
                    <a:pt x="601" y="34"/>
                  </a:lnTo>
                  <a:lnTo>
                    <a:pt x="624" y="36"/>
                  </a:lnTo>
                  <a:lnTo>
                    <a:pt x="646" y="37"/>
                  </a:lnTo>
                  <a:lnTo>
                    <a:pt x="668" y="38"/>
                  </a:lnTo>
                  <a:lnTo>
                    <a:pt x="690" y="38"/>
                  </a:lnTo>
                  <a:lnTo>
                    <a:pt x="713" y="38"/>
                  </a:lnTo>
                  <a:lnTo>
                    <a:pt x="740" y="38"/>
                  </a:lnTo>
                  <a:lnTo>
                    <a:pt x="770" y="38"/>
                  </a:lnTo>
                  <a:lnTo>
                    <a:pt x="804" y="38"/>
                  </a:lnTo>
                  <a:lnTo>
                    <a:pt x="840" y="38"/>
                  </a:lnTo>
                  <a:lnTo>
                    <a:pt x="876" y="38"/>
                  </a:lnTo>
                  <a:lnTo>
                    <a:pt x="914" y="37"/>
                  </a:lnTo>
                  <a:lnTo>
                    <a:pt x="954" y="37"/>
                  </a:lnTo>
                  <a:lnTo>
                    <a:pt x="993" y="37"/>
                  </a:lnTo>
                  <a:lnTo>
                    <a:pt x="1032" y="36"/>
                  </a:lnTo>
                  <a:lnTo>
                    <a:pt x="1070" y="36"/>
                  </a:lnTo>
                  <a:lnTo>
                    <a:pt x="1106" y="35"/>
                  </a:lnTo>
                  <a:lnTo>
                    <a:pt x="1140" y="34"/>
                  </a:lnTo>
                  <a:lnTo>
                    <a:pt x="1172" y="33"/>
                  </a:lnTo>
                  <a:lnTo>
                    <a:pt x="1201" y="31"/>
                  </a:lnTo>
                  <a:lnTo>
                    <a:pt x="1226" y="30"/>
                  </a:lnTo>
                  <a:lnTo>
                    <a:pt x="1249" y="29"/>
                  </a:lnTo>
                  <a:lnTo>
                    <a:pt x="1271" y="27"/>
                  </a:lnTo>
                  <a:lnTo>
                    <a:pt x="1292" y="27"/>
                  </a:lnTo>
                  <a:lnTo>
                    <a:pt x="1313" y="26"/>
                  </a:lnTo>
                  <a:lnTo>
                    <a:pt x="1332" y="26"/>
                  </a:lnTo>
                  <a:lnTo>
                    <a:pt x="1352" y="26"/>
                  </a:lnTo>
                  <a:lnTo>
                    <a:pt x="1372" y="27"/>
                  </a:lnTo>
                  <a:lnTo>
                    <a:pt x="1391" y="27"/>
                  </a:lnTo>
                  <a:lnTo>
                    <a:pt x="1410" y="28"/>
                  </a:lnTo>
                  <a:lnTo>
                    <a:pt x="1428" y="28"/>
                  </a:lnTo>
                  <a:lnTo>
                    <a:pt x="1446" y="29"/>
                  </a:lnTo>
                  <a:lnTo>
                    <a:pt x="1465" y="30"/>
                  </a:lnTo>
                  <a:lnTo>
                    <a:pt x="1484" y="31"/>
                  </a:lnTo>
                  <a:lnTo>
                    <a:pt x="1503" y="33"/>
                  </a:lnTo>
                  <a:lnTo>
                    <a:pt x="1522" y="33"/>
                  </a:lnTo>
                  <a:lnTo>
                    <a:pt x="1542" y="34"/>
                  </a:lnTo>
                  <a:lnTo>
                    <a:pt x="1560" y="35"/>
                  </a:lnTo>
                  <a:lnTo>
                    <a:pt x="1579" y="35"/>
                  </a:lnTo>
                  <a:lnTo>
                    <a:pt x="1596" y="36"/>
                  </a:lnTo>
                  <a:lnTo>
                    <a:pt x="1612" y="36"/>
                  </a:lnTo>
                  <a:lnTo>
                    <a:pt x="1628" y="37"/>
                  </a:lnTo>
                  <a:lnTo>
                    <a:pt x="1643" y="37"/>
                  </a:lnTo>
                  <a:lnTo>
                    <a:pt x="1658" y="37"/>
                  </a:lnTo>
                  <a:lnTo>
                    <a:pt x="1674" y="37"/>
                  </a:lnTo>
                  <a:lnTo>
                    <a:pt x="1689" y="38"/>
                  </a:lnTo>
                  <a:lnTo>
                    <a:pt x="1704" y="38"/>
                  </a:lnTo>
                  <a:lnTo>
                    <a:pt x="1720" y="38"/>
                  </a:lnTo>
                  <a:lnTo>
                    <a:pt x="1737" y="38"/>
                  </a:lnTo>
                  <a:lnTo>
                    <a:pt x="1754" y="38"/>
                  </a:lnTo>
                  <a:lnTo>
                    <a:pt x="1771" y="38"/>
                  </a:lnTo>
                  <a:lnTo>
                    <a:pt x="1791" y="38"/>
                  </a:lnTo>
                  <a:lnTo>
                    <a:pt x="1810" y="38"/>
                  </a:lnTo>
                  <a:lnTo>
                    <a:pt x="1830" y="38"/>
                  </a:lnTo>
                  <a:lnTo>
                    <a:pt x="1848" y="38"/>
                  </a:lnTo>
                  <a:lnTo>
                    <a:pt x="1864" y="38"/>
                  </a:lnTo>
                  <a:lnTo>
                    <a:pt x="1879" y="38"/>
                  </a:lnTo>
                  <a:lnTo>
                    <a:pt x="1894" y="38"/>
                  </a:lnTo>
                  <a:lnTo>
                    <a:pt x="1908" y="38"/>
                  </a:lnTo>
                  <a:lnTo>
                    <a:pt x="1922" y="37"/>
                  </a:lnTo>
                  <a:lnTo>
                    <a:pt x="1936" y="37"/>
                  </a:lnTo>
                  <a:lnTo>
                    <a:pt x="1948" y="37"/>
                  </a:lnTo>
                  <a:lnTo>
                    <a:pt x="1963" y="36"/>
                  </a:lnTo>
                  <a:lnTo>
                    <a:pt x="1978" y="36"/>
                  </a:lnTo>
                  <a:lnTo>
                    <a:pt x="1995" y="35"/>
                  </a:lnTo>
                  <a:lnTo>
                    <a:pt x="2013" y="34"/>
                  </a:lnTo>
                  <a:lnTo>
                    <a:pt x="2033" y="33"/>
                  </a:lnTo>
                  <a:lnTo>
                    <a:pt x="2053" y="31"/>
                  </a:lnTo>
                  <a:lnTo>
                    <a:pt x="2077" y="30"/>
                  </a:lnTo>
                  <a:lnTo>
                    <a:pt x="2122" y="27"/>
                  </a:lnTo>
                  <a:lnTo>
                    <a:pt x="2159" y="23"/>
                  </a:lnTo>
                  <a:lnTo>
                    <a:pt x="2188" y="21"/>
                  </a:lnTo>
                  <a:lnTo>
                    <a:pt x="2210" y="21"/>
                  </a:lnTo>
                  <a:lnTo>
                    <a:pt x="2225" y="22"/>
                  </a:lnTo>
                  <a:lnTo>
                    <a:pt x="2233" y="25"/>
                  </a:lnTo>
                  <a:lnTo>
                    <a:pt x="2235" y="30"/>
                  </a:lnTo>
                  <a:lnTo>
                    <a:pt x="2232" y="38"/>
                  </a:lnTo>
                  <a:lnTo>
                    <a:pt x="2227" y="43"/>
                  </a:lnTo>
                  <a:lnTo>
                    <a:pt x="2221" y="46"/>
                  </a:lnTo>
                  <a:lnTo>
                    <a:pt x="2214" y="49"/>
                  </a:lnTo>
                  <a:lnTo>
                    <a:pt x="2206" y="50"/>
                  </a:lnTo>
                  <a:lnTo>
                    <a:pt x="2196" y="51"/>
                  </a:lnTo>
                  <a:lnTo>
                    <a:pt x="2185" y="51"/>
                  </a:lnTo>
                  <a:lnTo>
                    <a:pt x="2173" y="51"/>
                  </a:lnTo>
                  <a:lnTo>
                    <a:pt x="2159" y="51"/>
                  </a:lnTo>
                  <a:lnTo>
                    <a:pt x="2145" y="50"/>
                  </a:lnTo>
                  <a:lnTo>
                    <a:pt x="2130" y="50"/>
                  </a:lnTo>
                  <a:lnTo>
                    <a:pt x="2114" y="49"/>
                  </a:lnTo>
                  <a:lnTo>
                    <a:pt x="2098" y="49"/>
                  </a:lnTo>
                  <a:lnTo>
                    <a:pt x="2082" y="49"/>
                  </a:lnTo>
                  <a:lnTo>
                    <a:pt x="2066" y="50"/>
                  </a:lnTo>
                  <a:lnTo>
                    <a:pt x="2049" y="51"/>
                  </a:lnTo>
                  <a:lnTo>
                    <a:pt x="2031" y="53"/>
                  </a:lnTo>
                  <a:lnTo>
                    <a:pt x="2013" y="56"/>
                  </a:lnTo>
                  <a:lnTo>
                    <a:pt x="1995" y="57"/>
                  </a:lnTo>
                  <a:lnTo>
                    <a:pt x="1974" y="57"/>
                  </a:lnTo>
                  <a:lnTo>
                    <a:pt x="1954" y="57"/>
                  </a:lnTo>
                  <a:lnTo>
                    <a:pt x="1933" y="57"/>
                  </a:lnTo>
                  <a:lnTo>
                    <a:pt x="1912" y="57"/>
                  </a:lnTo>
                  <a:lnTo>
                    <a:pt x="1891" y="56"/>
                  </a:lnTo>
                  <a:lnTo>
                    <a:pt x="1870" y="54"/>
                  </a:lnTo>
                  <a:lnTo>
                    <a:pt x="1851" y="53"/>
                  </a:lnTo>
                  <a:lnTo>
                    <a:pt x="1831" y="53"/>
                  </a:lnTo>
                  <a:lnTo>
                    <a:pt x="1813" y="52"/>
                  </a:lnTo>
                  <a:lnTo>
                    <a:pt x="1795" y="52"/>
                  </a:lnTo>
                  <a:lnTo>
                    <a:pt x="1780" y="52"/>
                  </a:lnTo>
                  <a:lnTo>
                    <a:pt x="1765" y="53"/>
                  </a:lnTo>
                  <a:lnTo>
                    <a:pt x="1754" y="54"/>
                  </a:lnTo>
                  <a:lnTo>
                    <a:pt x="1743" y="57"/>
                  </a:lnTo>
                  <a:lnTo>
                    <a:pt x="1724" y="61"/>
                  </a:lnTo>
                  <a:lnTo>
                    <a:pt x="1704" y="66"/>
                  </a:lnTo>
                  <a:lnTo>
                    <a:pt x="1685" y="69"/>
                  </a:lnTo>
                  <a:lnTo>
                    <a:pt x="1664" y="72"/>
                  </a:lnTo>
                  <a:lnTo>
                    <a:pt x="1642" y="73"/>
                  </a:lnTo>
                  <a:lnTo>
                    <a:pt x="1620" y="73"/>
                  </a:lnTo>
                  <a:lnTo>
                    <a:pt x="1597" y="71"/>
                  </a:lnTo>
                  <a:lnTo>
                    <a:pt x="1574" y="66"/>
                  </a:lnTo>
                  <a:lnTo>
                    <a:pt x="1562" y="64"/>
                  </a:lnTo>
                  <a:lnTo>
                    <a:pt x="1550" y="61"/>
                  </a:lnTo>
                  <a:lnTo>
                    <a:pt x="1537" y="59"/>
                  </a:lnTo>
                  <a:lnTo>
                    <a:pt x="1525" y="57"/>
                  </a:lnTo>
                  <a:lnTo>
                    <a:pt x="1513" y="54"/>
                  </a:lnTo>
                  <a:lnTo>
                    <a:pt x="1500" y="52"/>
                  </a:lnTo>
                  <a:lnTo>
                    <a:pt x="1488" y="50"/>
                  </a:lnTo>
                  <a:lnTo>
                    <a:pt x="1476" y="49"/>
                  </a:lnTo>
                  <a:lnTo>
                    <a:pt x="1464" y="48"/>
                  </a:lnTo>
                  <a:lnTo>
                    <a:pt x="1451" y="46"/>
                  </a:lnTo>
                  <a:lnTo>
                    <a:pt x="1439" y="45"/>
                  </a:lnTo>
                  <a:lnTo>
                    <a:pt x="1427" y="45"/>
                  </a:lnTo>
                  <a:lnTo>
                    <a:pt x="1415" y="45"/>
                  </a:lnTo>
                  <a:lnTo>
                    <a:pt x="1404" y="46"/>
                  </a:lnTo>
                  <a:lnTo>
                    <a:pt x="1392" y="48"/>
                  </a:lnTo>
                  <a:lnTo>
                    <a:pt x="1381" y="49"/>
                  </a:lnTo>
                  <a:lnTo>
                    <a:pt x="1367" y="50"/>
                  </a:lnTo>
                  <a:lnTo>
                    <a:pt x="1347" y="51"/>
                  </a:lnTo>
                  <a:lnTo>
                    <a:pt x="1323" y="52"/>
                  </a:lnTo>
                  <a:lnTo>
                    <a:pt x="1294" y="52"/>
                  </a:lnTo>
                  <a:lnTo>
                    <a:pt x="1263" y="52"/>
                  </a:lnTo>
                  <a:lnTo>
                    <a:pt x="1230" y="52"/>
                  </a:lnTo>
                  <a:lnTo>
                    <a:pt x="1194" y="52"/>
                  </a:lnTo>
                  <a:lnTo>
                    <a:pt x="1158" y="52"/>
                  </a:lnTo>
                  <a:lnTo>
                    <a:pt x="1123" y="52"/>
                  </a:lnTo>
                  <a:lnTo>
                    <a:pt x="1087" y="52"/>
                  </a:lnTo>
                  <a:lnTo>
                    <a:pt x="1054" y="52"/>
                  </a:lnTo>
                  <a:lnTo>
                    <a:pt x="1021" y="52"/>
                  </a:lnTo>
                  <a:lnTo>
                    <a:pt x="994" y="52"/>
                  </a:lnTo>
                  <a:lnTo>
                    <a:pt x="968" y="52"/>
                  </a:lnTo>
                  <a:lnTo>
                    <a:pt x="949" y="52"/>
                  </a:lnTo>
                  <a:lnTo>
                    <a:pt x="935" y="53"/>
                  </a:lnTo>
                  <a:lnTo>
                    <a:pt x="922" y="54"/>
                  </a:lnTo>
                  <a:lnTo>
                    <a:pt x="906" y="54"/>
                  </a:lnTo>
                  <a:lnTo>
                    <a:pt x="888" y="56"/>
                  </a:lnTo>
                  <a:lnTo>
                    <a:pt x="867" y="57"/>
                  </a:lnTo>
                  <a:lnTo>
                    <a:pt x="845" y="58"/>
                  </a:lnTo>
                  <a:lnTo>
                    <a:pt x="821" y="59"/>
                  </a:lnTo>
                  <a:lnTo>
                    <a:pt x="797" y="60"/>
                  </a:lnTo>
                  <a:lnTo>
                    <a:pt x="772" y="61"/>
                  </a:lnTo>
                  <a:lnTo>
                    <a:pt x="746" y="61"/>
                  </a:lnTo>
                  <a:lnTo>
                    <a:pt x="721" y="63"/>
                  </a:lnTo>
                  <a:lnTo>
                    <a:pt x="698" y="64"/>
                  </a:lnTo>
                  <a:lnTo>
                    <a:pt x="675" y="65"/>
                  </a:lnTo>
                  <a:lnTo>
                    <a:pt x="654" y="65"/>
                  </a:lnTo>
                  <a:lnTo>
                    <a:pt x="635" y="66"/>
                  </a:lnTo>
                  <a:lnTo>
                    <a:pt x="618" y="66"/>
                  </a:lnTo>
                  <a:lnTo>
                    <a:pt x="606" y="66"/>
                  </a:lnTo>
                  <a:lnTo>
                    <a:pt x="594" y="66"/>
                  </a:lnTo>
                  <a:lnTo>
                    <a:pt x="582" y="65"/>
                  </a:lnTo>
                  <a:lnTo>
                    <a:pt x="569" y="63"/>
                  </a:lnTo>
                  <a:lnTo>
                    <a:pt x="555" y="60"/>
                  </a:lnTo>
                  <a:lnTo>
                    <a:pt x="540" y="58"/>
                  </a:lnTo>
                  <a:lnTo>
                    <a:pt x="525" y="54"/>
                  </a:lnTo>
                  <a:lnTo>
                    <a:pt x="509" y="51"/>
                  </a:lnTo>
                  <a:lnTo>
                    <a:pt x="493" y="48"/>
                  </a:lnTo>
                  <a:lnTo>
                    <a:pt x="477" y="44"/>
                  </a:lnTo>
                  <a:lnTo>
                    <a:pt x="461" y="41"/>
                  </a:lnTo>
                  <a:lnTo>
                    <a:pt x="445" y="37"/>
                  </a:lnTo>
                  <a:lnTo>
                    <a:pt x="428" y="34"/>
                  </a:lnTo>
                  <a:lnTo>
                    <a:pt x="412" y="31"/>
                  </a:lnTo>
                  <a:lnTo>
                    <a:pt x="397" y="29"/>
                  </a:lnTo>
                  <a:lnTo>
                    <a:pt x="382" y="27"/>
                  </a:lnTo>
                  <a:lnTo>
                    <a:pt x="369" y="26"/>
                  </a:lnTo>
                  <a:lnTo>
                    <a:pt x="352" y="25"/>
                  </a:lnTo>
                  <a:lnTo>
                    <a:pt x="333" y="25"/>
                  </a:lnTo>
                  <a:lnTo>
                    <a:pt x="311" y="25"/>
                  </a:lnTo>
                  <a:lnTo>
                    <a:pt x="286" y="25"/>
                  </a:lnTo>
                  <a:lnTo>
                    <a:pt x="259" y="26"/>
                  </a:lnTo>
                  <a:lnTo>
                    <a:pt x="230" y="27"/>
                  </a:lnTo>
                  <a:lnTo>
                    <a:pt x="202" y="27"/>
                  </a:lnTo>
                  <a:lnTo>
                    <a:pt x="173" y="28"/>
                  </a:lnTo>
                  <a:lnTo>
                    <a:pt x="144" y="29"/>
                  </a:lnTo>
                  <a:lnTo>
                    <a:pt x="115" y="30"/>
                  </a:lnTo>
                  <a:lnTo>
                    <a:pt x="90" y="30"/>
                  </a:lnTo>
                  <a:lnTo>
                    <a:pt x="66" y="30"/>
                  </a:lnTo>
                  <a:lnTo>
                    <a:pt x="45" y="30"/>
                  </a:lnTo>
                  <a:lnTo>
                    <a:pt x="27" y="29"/>
                  </a:lnTo>
                  <a:lnTo>
                    <a:pt x="13" y="28"/>
                  </a:lnTo>
                  <a:lnTo>
                    <a:pt x="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04813"/>
            <a:ext cx="6670675" cy="576262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Modeling communication protocols</a:t>
            </a:r>
          </a:p>
        </p:txBody>
      </p:sp>
      <p:sp>
        <p:nvSpPr>
          <p:cNvPr id="35843" name="Oval 4"/>
          <p:cNvSpPr>
            <a:spLocks noChangeArrowheads="1"/>
          </p:cNvSpPr>
          <p:nvPr/>
        </p:nvSpPr>
        <p:spPr bwMode="auto">
          <a:xfrm>
            <a:off x="2133600" y="2286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2590800" y="1981200"/>
            <a:ext cx="1036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ready</a:t>
            </a:r>
          </a:p>
          <a:p>
            <a:pPr eaLnBrk="1" hangingPunct="1"/>
            <a:r>
              <a:rPr lang="en-US" altLang="zh-CN">
                <a:ea typeface="宋体" charset="-122"/>
              </a:rPr>
              <a:t>to send</a:t>
            </a:r>
          </a:p>
        </p:txBody>
      </p:sp>
      <p:sp>
        <p:nvSpPr>
          <p:cNvPr id="35845" name="Oval 6"/>
          <p:cNvSpPr>
            <a:spLocks noChangeArrowheads="1"/>
          </p:cNvSpPr>
          <p:nvPr/>
        </p:nvSpPr>
        <p:spPr bwMode="auto">
          <a:xfrm>
            <a:off x="2286000" y="2438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Oval 7"/>
          <p:cNvSpPr>
            <a:spLocks noChangeArrowheads="1"/>
          </p:cNvSpPr>
          <p:nvPr/>
        </p:nvSpPr>
        <p:spPr bwMode="auto">
          <a:xfrm>
            <a:off x="21336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2133600" y="5334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 rot="-5400000">
            <a:off x="2324100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 rot="-5400000">
            <a:off x="2324100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2590800" y="3505200"/>
            <a:ext cx="1054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wait</a:t>
            </a:r>
          </a:p>
          <a:p>
            <a:pPr eaLnBrk="1" hangingPunct="1"/>
            <a:r>
              <a:rPr lang="en-US" altLang="zh-CN">
                <a:ea typeface="宋体" charset="-122"/>
              </a:rPr>
              <a:t>for ack.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514600" y="5562600"/>
            <a:ext cx="1150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ack.</a:t>
            </a:r>
          </a:p>
          <a:p>
            <a:pPr eaLnBrk="1" hangingPunct="1"/>
            <a:r>
              <a:rPr lang="en-US" altLang="zh-CN">
                <a:ea typeface="宋体" charset="-122"/>
              </a:rPr>
              <a:t>received</a:t>
            </a:r>
          </a:p>
        </p:txBody>
      </p:sp>
      <p:sp>
        <p:nvSpPr>
          <p:cNvPr id="35852" name="Oval 13"/>
          <p:cNvSpPr>
            <a:spLocks noChangeArrowheads="1"/>
          </p:cNvSpPr>
          <p:nvPr/>
        </p:nvSpPr>
        <p:spPr bwMode="auto">
          <a:xfrm>
            <a:off x="6172200" y="2286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35853" name="Oval 14"/>
          <p:cNvSpPr>
            <a:spLocks noChangeArrowheads="1"/>
          </p:cNvSpPr>
          <p:nvPr/>
        </p:nvSpPr>
        <p:spPr bwMode="auto">
          <a:xfrm>
            <a:off x="6324600" y="2438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Oval 15"/>
          <p:cNvSpPr>
            <a:spLocks noChangeArrowheads="1"/>
          </p:cNvSpPr>
          <p:nvPr/>
        </p:nvSpPr>
        <p:spPr bwMode="auto">
          <a:xfrm>
            <a:off x="61722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35855" name="Oval 16"/>
          <p:cNvSpPr>
            <a:spLocks noChangeArrowheads="1"/>
          </p:cNvSpPr>
          <p:nvPr/>
        </p:nvSpPr>
        <p:spPr bwMode="auto">
          <a:xfrm>
            <a:off x="6172200" y="5334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35856" name="Rectangle 17"/>
          <p:cNvSpPr>
            <a:spLocks noChangeArrowheads="1"/>
          </p:cNvSpPr>
          <p:nvPr/>
        </p:nvSpPr>
        <p:spPr bwMode="auto">
          <a:xfrm rot="-5400000">
            <a:off x="6362700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Rectangle 18"/>
          <p:cNvSpPr>
            <a:spLocks noChangeArrowheads="1"/>
          </p:cNvSpPr>
          <p:nvPr/>
        </p:nvSpPr>
        <p:spPr bwMode="auto">
          <a:xfrm rot="-5400000">
            <a:off x="6362700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Text Box 19"/>
          <p:cNvSpPr txBox="1">
            <a:spLocks noChangeArrowheads="1"/>
          </p:cNvSpPr>
          <p:nvPr/>
        </p:nvSpPr>
        <p:spPr bwMode="auto">
          <a:xfrm>
            <a:off x="5029200" y="3657600"/>
            <a:ext cx="1150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msg.</a:t>
            </a:r>
          </a:p>
          <a:p>
            <a:pPr eaLnBrk="1" hangingPunct="1"/>
            <a:r>
              <a:rPr lang="en-US" altLang="zh-CN">
                <a:ea typeface="宋体" charset="-122"/>
              </a:rPr>
              <a:t>received</a:t>
            </a:r>
          </a:p>
        </p:txBody>
      </p:sp>
      <p:sp>
        <p:nvSpPr>
          <p:cNvPr id="35859" name="Text Box 20"/>
          <p:cNvSpPr txBox="1">
            <a:spLocks noChangeArrowheads="1"/>
          </p:cNvSpPr>
          <p:nvPr/>
        </p:nvSpPr>
        <p:spPr bwMode="auto">
          <a:xfrm>
            <a:off x="5562600" y="5562600"/>
            <a:ext cx="674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ack.</a:t>
            </a:r>
          </a:p>
          <a:p>
            <a:pPr eaLnBrk="1" hangingPunct="1"/>
            <a:r>
              <a:rPr lang="en-US" altLang="zh-CN">
                <a:ea typeface="宋体" charset="-122"/>
              </a:rPr>
              <a:t>sent</a:t>
            </a:r>
          </a:p>
        </p:txBody>
      </p:sp>
      <p:sp>
        <p:nvSpPr>
          <p:cNvPr id="35860" name="Text Box 21"/>
          <p:cNvSpPr txBox="1">
            <a:spLocks noChangeArrowheads="1"/>
          </p:cNvSpPr>
          <p:nvPr/>
        </p:nvSpPr>
        <p:spPr bwMode="auto">
          <a:xfrm>
            <a:off x="4876800" y="1981200"/>
            <a:ext cx="1317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ready</a:t>
            </a:r>
          </a:p>
          <a:p>
            <a:pPr eaLnBrk="1" hangingPunct="1"/>
            <a:r>
              <a:rPr lang="en-US" altLang="zh-CN">
                <a:ea typeface="宋体" charset="-122"/>
              </a:rPr>
              <a:t>to receive</a:t>
            </a:r>
          </a:p>
        </p:txBody>
      </p:sp>
      <p:sp>
        <p:nvSpPr>
          <p:cNvPr id="35861" name="Oval 22"/>
          <p:cNvSpPr>
            <a:spLocks noChangeArrowheads="1"/>
          </p:cNvSpPr>
          <p:nvPr/>
        </p:nvSpPr>
        <p:spPr bwMode="auto">
          <a:xfrm>
            <a:off x="4114800" y="31242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35862" name="Oval 23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35863" name="Text Box 24"/>
          <p:cNvSpPr txBox="1">
            <a:spLocks noChangeArrowheads="1"/>
          </p:cNvSpPr>
          <p:nvPr/>
        </p:nvSpPr>
        <p:spPr bwMode="auto">
          <a:xfrm>
            <a:off x="3810000" y="4953000"/>
            <a:ext cx="86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buffer</a:t>
            </a:r>
          </a:p>
          <a:p>
            <a:pPr eaLnBrk="1" hangingPunct="1"/>
            <a:r>
              <a:rPr lang="en-US" altLang="zh-CN">
                <a:ea typeface="宋体" charset="-122"/>
              </a:rPr>
              <a:t>full</a:t>
            </a:r>
          </a:p>
        </p:txBody>
      </p:sp>
      <p:sp>
        <p:nvSpPr>
          <p:cNvPr id="35864" name="Text Box 25"/>
          <p:cNvSpPr txBox="1">
            <a:spLocks noChangeArrowheads="1"/>
          </p:cNvSpPr>
          <p:nvPr/>
        </p:nvSpPr>
        <p:spPr bwMode="auto">
          <a:xfrm>
            <a:off x="3810000" y="2590800"/>
            <a:ext cx="86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buffer</a:t>
            </a:r>
          </a:p>
          <a:p>
            <a:pPr eaLnBrk="1" hangingPunct="1"/>
            <a:r>
              <a:rPr lang="en-US" altLang="zh-CN">
                <a:ea typeface="宋体" charset="-122"/>
              </a:rPr>
              <a:t>full</a:t>
            </a:r>
          </a:p>
        </p:txBody>
      </p:sp>
      <p:sp>
        <p:nvSpPr>
          <p:cNvPr id="35865" name="Text Box 26"/>
          <p:cNvSpPr txBox="1">
            <a:spLocks noChangeArrowheads="1"/>
          </p:cNvSpPr>
          <p:nvPr/>
        </p:nvSpPr>
        <p:spPr bwMode="auto">
          <a:xfrm>
            <a:off x="1295400" y="2895600"/>
            <a:ext cx="750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send</a:t>
            </a:r>
          </a:p>
          <a:p>
            <a:pPr eaLnBrk="1" hangingPunct="1"/>
            <a:r>
              <a:rPr lang="en-US" altLang="zh-CN">
                <a:ea typeface="宋体" charset="-122"/>
              </a:rPr>
              <a:t>msg.</a:t>
            </a:r>
          </a:p>
        </p:txBody>
      </p:sp>
      <p:sp>
        <p:nvSpPr>
          <p:cNvPr id="35866" name="Text Box 27"/>
          <p:cNvSpPr txBox="1">
            <a:spLocks noChangeArrowheads="1"/>
          </p:cNvSpPr>
          <p:nvPr/>
        </p:nvSpPr>
        <p:spPr bwMode="auto">
          <a:xfrm>
            <a:off x="1219200" y="4419600"/>
            <a:ext cx="100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receive</a:t>
            </a:r>
          </a:p>
          <a:p>
            <a:pPr eaLnBrk="1" hangingPunct="1"/>
            <a:r>
              <a:rPr lang="en-US" altLang="zh-CN">
                <a:ea typeface="宋体" charset="-122"/>
              </a:rPr>
              <a:t>ack.</a:t>
            </a:r>
          </a:p>
        </p:txBody>
      </p:sp>
      <p:sp>
        <p:nvSpPr>
          <p:cNvPr id="35867" name="Text Box 28"/>
          <p:cNvSpPr txBox="1">
            <a:spLocks noChangeArrowheads="1"/>
          </p:cNvSpPr>
          <p:nvPr/>
        </p:nvSpPr>
        <p:spPr bwMode="auto">
          <a:xfrm>
            <a:off x="6705600" y="2895600"/>
            <a:ext cx="100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receive</a:t>
            </a:r>
          </a:p>
          <a:p>
            <a:pPr eaLnBrk="1" hangingPunct="1"/>
            <a:r>
              <a:rPr lang="en-US" altLang="zh-CN">
                <a:ea typeface="宋体" charset="-122"/>
              </a:rPr>
              <a:t>msg.</a:t>
            </a:r>
          </a:p>
        </p:txBody>
      </p:sp>
      <p:sp>
        <p:nvSpPr>
          <p:cNvPr id="35868" name="Text Box 29"/>
          <p:cNvSpPr txBox="1">
            <a:spLocks noChangeArrowheads="1"/>
          </p:cNvSpPr>
          <p:nvPr/>
        </p:nvSpPr>
        <p:spPr bwMode="auto">
          <a:xfrm>
            <a:off x="6705600" y="4419600"/>
            <a:ext cx="72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send</a:t>
            </a:r>
          </a:p>
          <a:p>
            <a:pPr eaLnBrk="1" hangingPunct="1"/>
            <a:r>
              <a:rPr lang="en-US" altLang="zh-CN">
                <a:ea typeface="宋体" charset="-122"/>
              </a:rPr>
              <a:t>ack.</a:t>
            </a:r>
          </a:p>
        </p:txBody>
      </p:sp>
      <p:sp>
        <p:nvSpPr>
          <p:cNvPr id="35869" name="Line 30"/>
          <p:cNvSpPr>
            <a:spLocks noChangeShapeType="1"/>
          </p:cNvSpPr>
          <p:nvPr/>
        </p:nvSpPr>
        <p:spPr bwMode="auto">
          <a:xfrm>
            <a:off x="2362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0" name="Line 31"/>
          <p:cNvSpPr>
            <a:spLocks noChangeShapeType="1"/>
          </p:cNvSpPr>
          <p:nvPr/>
        </p:nvSpPr>
        <p:spPr bwMode="auto">
          <a:xfrm>
            <a:off x="640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1" name="Line 32"/>
          <p:cNvSpPr>
            <a:spLocks noChangeShapeType="1"/>
          </p:cNvSpPr>
          <p:nvPr/>
        </p:nvSpPr>
        <p:spPr bwMode="auto">
          <a:xfrm>
            <a:off x="23622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2" name="Line 33"/>
          <p:cNvSpPr>
            <a:spLocks noChangeShapeType="1"/>
          </p:cNvSpPr>
          <p:nvPr/>
        </p:nvSpPr>
        <p:spPr bwMode="auto">
          <a:xfrm>
            <a:off x="2362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3" name="Line 34"/>
          <p:cNvSpPr>
            <a:spLocks noChangeShapeType="1"/>
          </p:cNvSpPr>
          <p:nvPr/>
        </p:nvSpPr>
        <p:spPr bwMode="auto">
          <a:xfrm>
            <a:off x="2362200" y="480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4" name="Line 35"/>
          <p:cNvSpPr>
            <a:spLocks noChangeShapeType="1"/>
          </p:cNvSpPr>
          <p:nvPr/>
        </p:nvSpPr>
        <p:spPr bwMode="auto">
          <a:xfrm>
            <a:off x="64008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5" name="Line 36"/>
          <p:cNvSpPr>
            <a:spLocks noChangeShapeType="1"/>
          </p:cNvSpPr>
          <p:nvPr/>
        </p:nvSpPr>
        <p:spPr bwMode="auto">
          <a:xfrm>
            <a:off x="64008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6" name="Line 37"/>
          <p:cNvSpPr>
            <a:spLocks noChangeShapeType="1"/>
          </p:cNvSpPr>
          <p:nvPr/>
        </p:nvSpPr>
        <p:spPr bwMode="auto">
          <a:xfrm>
            <a:off x="6400800" y="480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7" name="Freeform 38"/>
          <p:cNvSpPr>
            <a:spLocks/>
          </p:cNvSpPr>
          <p:nvPr/>
        </p:nvSpPr>
        <p:spPr bwMode="auto">
          <a:xfrm>
            <a:off x="2438400" y="3276600"/>
            <a:ext cx="1676400" cy="304800"/>
          </a:xfrm>
          <a:custGeom>
            <a:avLst/>
            <a:gdLst>
              <a:gd name="T0" fmla="*/ 0 w 1056"/>
              <a:gd name="T1" fmla="*/ 0 h 192"/>
              <a:gd name="T2" fmla="*/ 2147483647 w 1056"/>
              <a:gd name="T3" fmla="*/ 2147483647 h 192"/>
              <a:gd name="T4" fmla="*/ 2147483647 w 1056"/>
              <a:gd name="T5" fmla="*/ 2147483647 h 192"/>
              <a:gd name="T6" fmla="*/ 2147483647 w 1056"/>
              <a:gd name="T7" fmla="*/ 2147483647 h 192"/>
              <a:gd name="T8" fmla="*/ 2147483647 w 1056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192">
                <a:moveTo>
                  <a:pt x="0" y="0"/>
                </a:moveTo>
                <a:cubicBezTo>
                  <a:pt x="0" y="12"/>
                  <a:pt x="0" y="24"/>
                  <a:pt x="48" y="48"/>
                </a:cubicBezTo>
                <a:cubicBezTo>
                  <a:pt x="96" y="72"/>
                  <a:pt x="176" y="120"/>
                  <a:pt x="288" y="144"/>
                </a:cubicBezTo>
                <a:cubicBezTo>
                  <a:pt x="400" y="168"/>
                  <a:pt x="592" y="192"/>
                  <a:pt x="720" y="192"/>
                </a:cubicBezTo>
                <a:cubicBezTo>
                  <a:pt x="848" y="192"/>
                  <a:pt x="952" y="168"/>
                  <a:pt x="1056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8" name="Freeform 39"/>
          <p:cNvSpPr>
            <a:spLocks/>
          </p:cNvSpPr>
          <p:nvPr/>
        </p:nvSpPr>
        <p:spPr bwMode="auto">
          <a:xfrm>
            <a:off x="4572000" y="2959100"/>
            <a:ext cx="1714500" cy="317500"/>
          </a:xfrm>
          <a:custGeom>
            <a:avLst/>
            <a:gdLst>
              <a:gd name="T0" fmla="*/ 0 w 1080"/>
              <a:gd name="T1" fmla="*/ 2147483647 h 200"/>
              <a:gd name="T2" fmla="*/ 2147483647 w 1080"/>
              <a:gd name="T3" fmla="*/ 2147483647 h 200"/>
              <a:gd name="T4" fmla="*/ 2147483647 w 1080"/>
              <a:gd name="T5" fmla="*/ 2147483647 h 200"/>
              <a:gd name="T6" fmla="*/ 2147483647 w 1080"/>
              <a:gd name="T7" fmla="*/ 2147483647 h 200"/>
              <a:gd name="T8" fmla="*/ 2147483647 w 1080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0" h="200">
                <a:moveTo>
                  <a:pt x="0" y="200"/>
                </a:moveTo>
                <a:cubicBezTo>
                  <a:pt x="44" y="168"/>
                  <a:pt x="88" y="136"/>
                  <a:pt x="192" y="104"/>
                </a:cubicBezTo>
                <a:cubicBezTo>
                  <a:pt x="296" y="72"/>
                  <a:pt x="488" y="16"/>
                  <a:pt x="624" y="8"/>
                </a:cubicBezTo>
                <a:cubicBezTo>
                  <a:pt x="760" y="0"/>
                  <a:pt x="936" y="32"/>
                  <a:pt x="1008" y="56"/>
                </a:cubicBezTo>
                <a:cubicBezTo>
                  <a:pt x="1080" y="80"/>
                  <a:pt x="1048" y="136"/>
                  <a:pt x="1056" y="1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9" name="Freeform 40"/>
          <p:cNvSpPr>
            <a:spLocks/>
          </p:cNvSpPr>
          <p:nvPr/>
        </p:nvSpPr>
        <p:spPr bwMode="auto">
          <a:xfrm>
            <a:off x="2514600" y="4419600"/>
            <a:ext cx="1676400" cy="304800"/>
          </a:xfrm>
          <a:custGeom>
            <a:avLst/>
            <a:gdLst>
              <a:gd name="T0" fmla="*/ 2147483647 w 1056"/>
              <a:gd name="T1" fmla="*/ 2147483647 h 192"/>
              <a:gd name="T2" fmla="*/ 2147483647 w 1056"/>
              <a:gd name="T3" fmla="*/ 2147483647 h 192"/>
              <a:gd name="T4" fmla="*/ 2147483647 w 1056"/>
              <a:gd name="T5" fmla="*/ 0 h 192"/>
              <a:gd name="T6" fmla="*/ 2147483647 w 1056"/>
              <a:gd name="T7" fmla="*/ 2147483647 h 192"/>
              <a:gd name="T8" fmla="*/ 0 w 1056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192">
                <a:moveTo>
                  <a:pt x="1056" y="96"/>
                </a:moveTo>
                <a:cubicBezTo>
                  <a:pt x="1052" y="80"/>
                  <a:pt x="1048" y="64"/>
                  <a:pt x="960" y="48"/>
                </a:cubicBezTo>
                <a:cubicBezTo>
                  <a:pt x="872" y="32"/>
                  <a:pt x="672" y="0"/>
                  <a:pt x="528" y="0"/>
                </a:cubicBezTo>
                <a:cubicBezTo>
                  <a:pt x="384" y="0"/>
                  <a:pt x="184" y="16"/>
                  <a:pt x="96" y="48"/>
                </a:cubicBezTo>
                <a:cubicBezTo>
                  <a:pt x="8" y="80"/>
                  <a:pt x="4" y="136"/>
                  <a:pt x="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0" name="Freeform 41"/>
          <p:cNvSpPr>
            <a:spLocks/>
          </p:cNvSpPr>
          <p:nvPr/>
        </p:nvSpPr>
        <p:spPr bwMode="auto">
          <a:xfrm>
            <a:off x="4495800" y="4800600"/>
            <a:ext cx="1828800" cy="254000"/>
          </a:xfrm>
          <a:custGeom>
            <a:avLst/>
            <a:gdLst>
              <a:gd name="T0" fmla="*/ 2147483647 w 1152"/>
              <a:gd name="T1" fmla="*/ 0 h 160"/>
              <a:gd name="T2" fmla="*/ 2147483647 w 1152"/>
              <a:gd name="T3" fmla="*/ 2147483647 h 160"/>
              <a:gd name="T4" fmla="*/ 2147483647 w 1152"/>
              <a:gd name="T5" fmla="*/ 2147483647 h 160"/>
              <a:gd name="T6" fmla="*/ 2147483647 w 1152"/>
              <a:gd name="T7" fmla="*/ 2147483647 h 160"/>
              <a:gd name="T8" fmla="*/ 0 w 1152"/>
              <a:gd name="T9" fmla="*/ 214748364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2" h="160">
                <a:moveTo>
                  <a:pt x="1152" y="0"/>
                </a:moveTo>
                <a:cubicBezTo>
                  <a:pt x="1152" y="12"/>
                  <a:pt x="1152" y="24"/>
                  <a:pt x="1104" y="48"/>
                </a:cubicBezTo>
                <a:cubicBezTo>
                  <a:pt x="1056" y="72"/>
                  <a:pt x="1008" y="128"/>
                  <a:pt x="864" y="144"/>
                </a:cubicBezTo>
                <a:cubicBezTo>
                  <a:pt x="720" y="160"/>
                  <a:pt x="384" y="160"/>
                  <a:pt x="240" y="144"/>
                </a:cubicBezTo>
                <a:cubicBezTo>
                  <a:pt x="96" y="128"/>
                  <a:pt x="48" y="88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1" name="Rectangle 42"/>
          <p:cNvSpPr>
            <a:spLocks noChangeArrowheads="1"/>
          </p:cNvSpPr>
          <p:nvPr/>
        </p:nvSpPr>
        <p:spPr bwMode="auto">
          <a:xfrm rot="-5400000">
            <a:off x="1028700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2" name="Rectangle 43"/>
          <p:cNvSpPr>
            <a:spLocks noChangeArrowheads="1"/>
          </p:cNvSpPr>
          <p:nvPr/>
        </p:nvSpPr>
        <p:spPr bwMode="auto">
          <a:xfrm rot="-5400000">
            <a:off x="7962900" y="36195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3" name="Freeform 44"/>
          <p:cNvSpPr>
            <a:spLocks/>
          </p:cNvSpPr>
          <p:nvPr/>
        </p:nvSpPr>
        <p:spPr bwMode="auto">
          <a:xfrm>
            <a:off x="1054100" y="4038600"/>
            <a:ext cx="1358900" cy="2209800"/>
          </a:xfrm>
          <a:custGeom>
            <a:avLst/>
            <a:gdLst>
              <a:gd name="T0" fmla="*/ 2147483647 w 856"/>
              <a:gd name="T1" fmla="*/ 2147483647 h 1392"/>
              <a:gd name="T2" fmla="*/ 2147483647 w 856"/>
              <a:gd name="T3" fmla="*/ 2147483647 h 1392"/>
              <a:gd name="T4" fmla="*/ 2147483647 w 856"/>
              <a:gd name="T5" fmla="*/ 2147483647 h 1392"/>
              <a:gd name="T6" fmla="*/ 2147483647 w 856"/>
              <a:gd name="T7" fmla="*/ 2147483647 h 1392"/>
              <a:gd name="T8" fmla="*/ 2147483647 w 856"/>
              <a:gd name="T9" fmla="*/ 2147483647 h 1392"/>
              <a:gd name="T10" fmla="*/ 2147483647 w 856"/>
              <a:gd name="T11" fmla="*/ 2147483647 h 1392"/>
              <a:gd name="T12" fmla="*/ 2147483647 w 856"/>
              <a:gd name="T13" fmla="*/ 0 h 1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56" h="1392">
                <a:moveTo>
                  <a:pt x="824" y="1104"/>
                </a:moveTo>
                <a:cubicBezTo>
                  <a:pt x="828" y="1132"/>
                  <a:pt x="832" y="1160"/>
                  <a:pt x="824" y="1200"/>
                </a:cubicBezTo>
                <a:cubicBezTo>
                  <a:pt x="816" y="1240"/>
                  <a:pt x="856" y="1312"/>
                  <a:pt x="776" y="1344"/>
                </a:cubicBezTo>
                <a:cubicBezTo>
                  <a:pt x="696" y="1376"/>
                  <a:pt x="464" y="1392"/>
                  <a:pt x="344" y="1392"/>
                </a:cubicBezTo>
                <a:cubicBezTo>
                  <a:pt x="224" y="1392"/>
                  <a:pt x="112" y="1384"/>
                  <a:pt x="56" y="1344"/>
                </a:cubicBezTo>
                <a:cubicBezTo>
                  <a:pt x="0" y="1304"/>
                  <a:pt x="16" y="1376"/>
                  <a:pt x="8" y="1152"/>
                </a:cubicBezTo>
                <a:cubicBezTo>
                  <a:pt x="0" y="928"/>
                  <a:pt x="4" y="464"/>
                  <a:pt x="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4" name="Freeform 45"/>
          <p:cNvSpPr>
            <a:spLocks/>
          </p:cNvSpPr>
          <p:nvPr/>
        </p:nvSpPr>
        <p:spPr bwMode="auto">
          <a:xfrm>
            <a:off x="1016000" y="1968500"/>
            <a:ext cx="1346200" cy="1993900"/>
          </a:xfrm>
          <a:custGeom>
            <a:avLst/>
            <a:gdLst>
              <a:gd name="T0" fmla="*/ 2147483647 w 848"/>
              <a:gd name="T1" fmla="*/ 2147483647 h 1256"/>
              <a:gd name="T2" fmla="*/ 2147483647 w 848"/>
              <a:gd name="T3" fmla="*/ 2147483647 h 1256"/>
              <a:gd name="T4" fmla="*/ 2147483647 w 848"/>
              <a:gd name="T5" fmla="*/ 2147483647 h 1256"/>
              <a:gd name="T6" fmla="*/ 2147483647 w 848"/>
              <a:gd name="T7" fmla="*/ 2147483647 h 1256"/>
              <a:gd name="T8" fmla="*/ 2147483647 w 848"/>
              <a:gd name="T9" fmla="*/ 2147483647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8" h="1256">
                <a:moveTo>
                  <a:pt x="32" y="1256"/>
                </a:moveTo>
                <a:cubicBezTo>
                  <a:pt x="16" y="828"/>
                  <a:pt x="0" y="400"/>
                  <a:pt x="32" y="200"/>
                </a:cubicBezTo>
                <a:cubicBezTo>
                  <a:pt x="64" y="0"/>
                  <a:pt x="107" y="81"/>
                  <a:pt x="224" y="56"/>
                </a:cubicBezTo>
                <a:cubicBezTo>
                  <a:pt x="341" y="31"/>
                  <a:pt x="629" y="23"/>
                  <a:pt x="733" y="47"/>
                </a:cubicBezTo>
                <a:cubicBezTo>
                  <a:pt x="837" y="71"/>
                  <a:pt x="824" y="168"/>
                  <a:pt x="848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5" name="Freeform 46"/>
          <p:cNvSpPr>
            <a:spLocks/>
          </p:cNvSpPr>
          <p:nvPr/>
        </p:nvSpPr>
        <p:spPr bwMode="auto">
          <a:xfrm>
            <a:off x="6362700" y="3962400"/>
            <a:ext cx="1714500" cy="2349500"/>
          </a:xfrm>
          <a:custGeom>
            <a:avLst/>
            <a:gdLst>
              <a:gd name="T0" fmla="*/ 2147483647 w 1128"/>
              <a:gd name="T1" fmla="*/ 2147483647 h 1480"/>
              <a:gd name="T2" fmla="*/ 2147483647 w 1128"/>
              <a:gd name="T3" fmla="*/ 2147483647 h 1480"/>
              <a:gd name="T4" fmla="*/ 2147483647 w 1128"/>
              <a:gd name="T5" fmla="*/ 2147483647 h 1480"/>
              <a:gd name="T6" fmla="*/ 2147483647 w 1128"/>
              <a:gd name="T7" fmla="*/ 2147483647 h 1480"/>
              <a:gd name="T8" fmla="*/ 2147483647 w 1128"/>
              <a:gd name="T9" fmla="*/ 2147483647 h 1480"/>
              <a:gd name="T10" fmla="*/ 2147483647 w 1128"/>
              <a:gd name="T11" fmla="*/ 0 h 1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8" h="1480">
                <a:moveTo>
                  <a:pt x="24" y="1152"/>
                </a:moveTo>
                <a:cubicBezTo>
                  <a:pt x="12" y="1228"/>
                  <a:pt x="0" y="1304"/>
                  <a:pt x="24" y="1344"/>
                </a:cubicBezTo>
                <a:cubicBezTo>
                  <a:pt x="48" y="1384"/>
                  <a:pt x="24" y="1384"/>
                  <a:pt x="168" y="1392"/>
                </a:cubicBezTo>
                <a:cubicBezTo>
                  <a:pt x="312" y="1400"/>
                  <a:pt x="736" y="1416"/>
                  <a:pt x="888" y="1392"/>
                </a:cubicBezTo>
                <a:cubicBezTo>
                  <a:pt x="1040" y="1368"/>
                  <a:pt x="1040" y="1480"/>
                  <a:pt x="1080" y="1248"/>
                </a:cubicBezTo>
                <a:cubicBezTo>
                  <a:pt x="1120" y="1016"/>
                  <a:pt x="1124" y="508"/>
                  <a:pt x="11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6" name="Freeform 47"/>
          <p:cNvSpPr>
            <a:spLocks/>
          </p:cNvSpPr>
          <p:nvPr/>
        </p:nvSpPr>
        <p:spPr bwMode="auto">
          <a:xfrm>
            <a:off x="6388100" y="2070100"/>
            <a:ext cx="1803400" cy="1816100"/>
          </a:xfrm>
          <a:custGeom>
            <a:avLst/>
            <a:gdLst>
              <a:gd name="T0" fmla="*/ 2147483647 w 1136"/>
              <a:gd name="T1" fmla="*/ 2147483647 h 1144"/>
              <a:gd name="T2" fmla="*/ 2147483647 w 1136"/>
              <a:gd name="T3" fmla="*/ 2147483647 h 1144"/>
              <a:gd name="T4" fmla="*/ 2147483647 w 1136"/>
              <a:gd name="T5" fmla="*/ 2147483647 h 1144"/>
              <a:gd name="T6" fmla="*/ 2147483647 w 1136"/>
              <a:gd name="T7" fmla="*/ 2147483647 h 1144"/>
              <a:gd name="T8" fmla="*/ 2147483647 w 1136"/>
              <a:gd name="T9" fmla="*/ 2147483647 h 1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6" h="1144">
                <a:moveTo>
                  <a:pt x="1064" y="1144"/>
                </a:moveTo>
                <a:cubicBezTo>
                  <a:pt x="1100" y="756"/>
                  <a:pt x="1136" y="368"/>
                  <a:pt x="1064" y="184"/>
                </a:cubicBezTo>
                <a:cubicBezTo>
                  <a:pt x="992" y="0"/>
                  <a:pt x="792" y="64"/>
                  <a:pt x="632" y="40"/>
                </a:cubicBezTo>
                <a:cubicBezTo>
                  <a:pt x="472" y="16"/>
                  <a:pt x="208" y="24"/>
                  <a:pt x="104" y="40"/>
                </a:cubicBezTo>
                <a:cubicBezTo>
                  <a:pt x="0" y="56"/>
                  <a:pt x="4" y="96"/>
                  <a:pt x="8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7" name="Text Box 48"/>
          <p:cNvSpPr txBox="1">
            <a:spLocks noChangeArrowheads="1"/>
          </p:cNvSpPr>
          <p:nvPr/>
        </p:nvSpPr>
        <p:spPr bwMode="auto">
          <a:xfrm>
            <a:off x="76200" y="3581400"/>
            <a:ext cx="909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proc.1</a:t>
            </a:r>
          </a:p>
        </p:txBody>
      </p:sp>
      <p:sp>
        <p:nvSpPr>
          <p:cNvPr id="35888" name="Text Box 49"/>
          <p:cNvSpPr txBox="1">
            <a:spLocks noChangeArrowheads="1"/>
          </p:cNvSpPr>
          <p:nvPr/>
        </p:nvSpPr>
        <p:spPr bwMode="auto">
          <a:xfrm>
            <a:off x="8077200" y="3505200"/>
            <a:ext cx="909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proc.2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Example: In a Restaurant</a:t>
            </a:r>
          </a:p>
        </p:txBody>
      </p:sp>
      <p:sp>
        <p:nvSpPr>
          <p:cNvPr id="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884A8-7704-4A5D-A69E-374D8CA309EF}" type="slidenum">
              <a:rPr lang="ko-KR" altLang="en-US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25146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52800" y="3048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44196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61722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5334000" y="3048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2819400" y="2209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 flipH="1">
            <a:off x="3733800" y="2133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4724400" y="2133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 flipH="1">
            <a:off x="5715000" y="2133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H="1">
            <a:off x="2819400" y="3352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25146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Oval 14"/>
          <p:cNvSpPr>
            <a:spLocks noChangeArrowheads="1"/>
          </p:cNvSpPr>
          <p:nvPr/>
        </p:nvSpPr>
        <p:spPr bwMode="auto">
          <a:xfrm>
            <a:off x="4495800" y="4114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Oval 15"/>
          <p:cNvSpPr>
            <a:spLocks noChangeArrowheads="1"/>
          </p:cNvSpPr>
          <p:nvPr/>
        </p:nvSpPr>
        <p:spPr bwMode="auto">
          <a:xfrm>
            <a:off x="6400800" y="4114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3733800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 flipH="1">
            <a:off x="4800600" y="3352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>
            <a:off x="5638800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4" name="Rectangle 19"/>
          <p:cNvSpPr>
            <a:spLocks noChangeArrowheads="1"/>
          </p:cNvSpPr>
          <p:nvPr/>
        </p:nvSpPr>
        <p:spPr bwMode="auto">
          <a:xfrm>
            <a:off x="6400800" y="5410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5" name="Oval 20"/>
          <p:cNvSpPr>
            <a:spLocks noChangeArrowheads="1"/>
          </p:cNvSpPr>
          <p:nvPr/>
        </p:nvSpPr>
        <p:spPr bwMode="auto">
          <a:xfrm>
            <a:off x="7924800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4495800" y="5410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7" name="Line 22"/>
          <p:cNvSpPr>
            <a:spLocks noChangeShapeType="1"/>
          </p:cNvSpPr>
          <p:nvPr/>
        </p:nvSpPr>
        <p:spPr bwMode="auto">
          <a:xfrm>
            <a:off x="6629400" y="449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8" name="Line 23"/>
          <p:cNvSpPr>
            <a:spLocks noChangeShapeType="1"/>
          </p:cNvSpPr>
          <p:nvPr/>
        </p:nvSpPr>
        <p:spPr bwMode="auto">
          <a:xfrm>
            <a:off x="6858000" y="5562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" name="Line 24"/>
          <p:cNvSpPr>
            <a:spLocks noChangeShapeType="1"/>
          </p:cNvSpPr>
          <p:nvPr/>
        </p:nvSpPr>
        <p:spPr bwMode="auto">
          <a:xfrm>
            <a:off x="4724400" y="449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0" name="Line 25"/>
          <p:cNvSpPr>
            <a:spLocks noChangeShapeType="1"/>
          </p:cNvSpPr>
          <p:nvPr/>
        </p:nvSpPr>
        <p:spPr bwMode="auto">
          <a:xfrm flipH="1" flipV="1">
            <a:off x="3962400" y="4800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1" name="Line 26"/>
          <p:cNvSpPr>
            <a:spLocks noChangeShapeType="1"/>
          </p:cNvSpPr>
          <p:nvPr/>
        </p:nvSpPr>
        <p:spPr bwMode="auto">
          <a:xfrm flipV="1">
            <a:off x="3962400" y="2209800"/>
            <a:ext cx="6096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2" name="Rectangle 27"/>
          <p:cNvSpPr>
            <a:spLocks noChangeArrowheads="1"/>
          </p:cNvSpPr>
          <p:nvPr/>
        </p:nvSpPr>
        <p:spPr bwMode="auto">
          <a:xfrm>
            <a:off x="2514600" y="5410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3" name="Line 28"/>
          <p:cNvSpPr>
            <a:spLocks noChangeShapeType="1"/>
          </p:cNvSpPr>
          <p:nvPr/>
        </p:nvSpPr>
        <p:spPr bwMode="auto">
          <a:xfrm>
            <a:off x="2743200" y="4419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4" name="Oval 29"/>
          <p:cNvSpPr>
            <a:spLocks noChangeArrowheads="1"/>
          </p:cNvSpPr>
          <p:nvPr/>
        </p:nvSpPr>
        <p:spPr bwMode="auto">
          <a:xfrm>
            <a:off x="1371600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5" name="Line 30"/>
          <p:cNvSpPr>
            <a:spLocks noChangeShapeType="1"/>
          </p:cNvSpPr>
          <p:nvPr/>
        </p:nvSpPr>
        <p:spPr bwMode="auto">
          <a:xfrm flipH="1">
            <a:off x="17526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6" name="Line 31"/>
          <p:cNvSpPr>
            <a:spLocks noChangeShapeType="1"/>
          </p:cNvSpPr>
          <p:nvPr/>
        </p:nvSpPr>
        <p:spPr bwMode="auto">
          <a:xfrm flipV="1">
            <a:off x="2971800" y="2133600"/>
            <a:ext cx="15240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7" name="Line 32"/>
          <p:cNvSpPr>
            <a:spLocks noChangeShapeType="1"/>
          </p:cNvSpPr>
          <p:nvPr/>
        </p:nvSpPr>
        <p:spPr bwMode="auto">
          <a:xfrm flipH="1" flipV="1">
            <a:off x="4648200" y="2209800"/>
            <a:ext cx="175260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8" name="Text Box 33"/>
          <p:cNvSpPr txBox="1">
            <a:spLocks noChangeArrowheads="1"/>
          </p:cNvSpPr>
          <p:nvPr/>
        </p:nvSpPr>
        <p:spPr bwMode="auto">
          <a:xfrm>
            <a:off x="3641725" y="1562100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Waiter</a:t>
            </a:r>
          </a:p>
          <a:p>
            <a:pPr latinLnBrk="0"/>
            <a:r>
              <a:rPr kumimoji="0" lang="en-US" altLang="ko-KR" b="1">
                <a:latin typeface="Times New Roman" charset="0"/>
              </a:rPr>
              <a:t>free</a:t>
            </a:r>
          </a:p>
        </p:txBody>
      </p:sp>
      <p:sp>
        <p:nvSpPr>
          <p:cNvPr id="36899" name="Text Box 34"/>
          <p:cNvSpPr txBox="1">
            <a:spLocks noChangeArrowheads="1"/>
          </p:cNvSpPr>
          <p:nvPr/>
        </p:nvSpPr>
        <p:spPr bwMode="auto">
          <a:xfrm>
            <a:off x="1219200" y="1752600"/>
            <a:ext cx="132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Customer 1</a:t>
            </a:r>
          </a:p>
        </p:txBody>
      </p:sp>
      <p:sp>
        <p:nvSpPr>
          <p:cNvPr id="36900" name="Text Box 35"/>
          <p:cNvSpPr txBox="1">
            <a:spLocks noChangeArrowheads="1"/>
          </p:cNvSpPr>
          <p:nvPr/>
        </p:nvSpPr>
        <p:spPr bwMode="auto">
          <a:xfrm>
            <a:off x="6629400" y="1828800"/>
            <a:ext cx="132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Customer 2</a:t>
            </a:r>
          </a:p>
        </p:txBody>
      </p:sp>
      <p:sp>
        <p:nvSpPr>
          <p:cNvPr id="36901" name="Text Box 36"/>
          <p:cNvSpPr txBox="1">
            <a:spLocks noChangeArrowheads="1"/>
          </p:cNvSpPr>
          <p:nvPr/>
        </p:nvSpPr>
        <p:spPr bwMode="auto">
          <a:xfrm>
            <a:off x="2651125" y="2781300"/>
            <a:ext cx="73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Take</a:t>
            </a:r>
          </a:p>
          <a:p>
            <a:pPr latinLnBrk="0"/>
            <a:r>
              <a:rPr kumimoji="0" lang="en-US" altLang="ko-KR" b="1">
                <a:latin typeface="Times New Roman" charset="0"/>
              </a:rPr>
              <a:t>order</a:t>
            </a:r>
          </a:p>
        </p:txBody>
      </p:sp>
      <p:sp>
        <p:nvSpPr>
          <p:cNvPr id="36902" name="Text Box 37"/>
          <p:cNvSpPr txBox="1">
            <a:spLocks noChangeArrowheads="1"/>
          </p:cNvSpPr>
          <p:nvPr/>
        </p:nvSpPr>
        <p:spPr bwMode="auto">
          <a:xfrm>
            <a:off x="5927725" y="2705100"/>
            <a:ext cx="73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Take</a:t>
            </a:r>
          </a:p>
          <a:p>
            <a:pPr latinLnBrk="0"/>
            <a:r>
              <a:rPr kumimoji="0" lang="en-US" altLang="ko-KR" b="1">
                <a:latin typeface="Times New Roman" charset="0"/>
              </a:rPr>
              <a:t>order</a:t>
            </a:r>
          </a:p>
        </p:txBody>
      </p:sp>
      <p:sp>
        <p:nvSpPr>
          <p:cNvPr id="36903" name="Text Box 38"/>
          <p:cNvSpPr txBox="1">
            <a:spLocks noChangeArrowheads="1"/>
          </p:cNvSpPr>
          <p:nvPr/>
        </p:nvSpPr>
        <p:spPr bwMode="auto">
          <a:xfrm>
            <a:off x="4860925" y="40767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Order</a:t>
            </a:r>
          </a:p>
          <a:p>
            <a:pPr latinLnBrk="0"/>
            <a:r>
              <a:rPr kumimoji="0" lang="en-US" altLang="ko-KR" b="1">
                <a:latin typeface="Times New Roman" charset="0"/>
              </a:rPr>
              <a:t>taken</a:t>
            </a:r>
          </a:p>
        </p:txBody>
      </p:sp>
      <p:sp>
        <p:nvSpPr>
          <p:cNvPr id="36904" name="Text Box 39"/>
          <p:cNvSpPr txBox="1">
            <a:spLocks noChangeArrowheads="1"/>
          </p:cNvSpPr>
          <p:nvPr/>
        </p:nvSpPr>
        <p:spPr bwMode="auto">
          <a:xfrm>
            <a:off x="4937125" y="5295900"/>
            <a:ext cx="90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Tell</a:t>
            </a:r>
          </a:p>
          <a:p>
            <a:pPr latinLnBrk="0"/>
            <a:r>
              <a:rPr kumimoji="0" lang="en-US" altLang="ko-KR" b="1">
                <a:latin typeface="Times New Roman" charset="0"/>
              </a:rPr>
              <a:t>kitchen</a:t>
            </a:r>
          </a:p>
        </p:txBody>
      </p:sp>
      <p:sp>
        <p:nvSpPr>
          <p:cNvPr id="36905" name="Text Box 40"/>
          <p:cNvSpPr txBox="1">
            <a:spLocks noChangeArrowheads="1"/>
          </p:cNvSpPr>
          <p:nvPr/>
        </p:nvSpPr>
        <p:spPr bwMode="auto">
          <a:xfrm>
            <a:off x="1965325" y="40005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wait</a:t>
            </a:r>
          </a:p>
        </p:txBody>
      </p:sp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6842125" y="40767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wait</a:t>
            </a:r>
          </a:p>
        </p:txBody>
      </p:sp>
      <p:sp>
        <p:nvSpPr>
          <p:cNvPr id="36907" name="Line 42"/>
          <p:cNvSpPr>
            <a:spLocks noChangeShapeType="1"/>
          </p:cNvSpPr>
          <p:nvPr/>
        </p:nvSpPr>
        <p:spPr bwMode="auto">
          <a:xfrm>
            <a:off x="4800600" y="2057400"/>
            <a:ext cx="3276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8" name="Line 43"/>
          <p:cNvSpPr>
            <a:spLocks noChangeShapeType="1"/>
          </p:cNvSpPr>
          <p:nvPr/>
        </p:nvSpPr>
        <p:spPr bwMode="auto">
          <a:xfrm flipH="1">
            <a:off x="1295400" y="1981200"/>
            <a:ext cx="3124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" name="Line 44"/>
          <p:cNvSpPr>
            <a:spLocks noChangeShapeType="1"/>
          </p:cNvSpPr>
          <p:nvPr/>
        </p:nvSpPr>
        <p:spPr bwMode="auto">
          <a:xfrm>
            <a:off x="1295400" y="3429000"/>
            <a:ext cx="1295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" name="Line 45"/>
          <p:cNvSpPr>
            <a:spLocks noChangeShapeType="1"/>
          </p:cNvSpPr>
          <p:nvPr/>
        </p:nvSpPr>
        <p:spPr bwMode="auto">
          <a:xfrm flipH="1">
            <a:off x="6781800" y="3276600"/>
            <a:ext cx="1295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" name="Text Box 46"/>
          <p:cNvSpPr txBox="1">
            <a:spLocks noChangeArrowheads="1"/>
          </p:cNvSpPr>
          <p:nvPr/>
        </p:nvSpPr>
        <p:spPr bwMode="auto">
          <a:xfrm>
            <a:off x="2209800" y="57150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Serve food</a:t>
            </a:r>
          </a:p>
        </p:txBody>
      </p:sp>
      <p:sp>
        <p:nvSpPr>
          <p:cNvPr id="36912" name="Text Box 47"/>
          <p:cNvSpPr txBox="1">
            <a:spLocks noChangeArrowheads="1"/>
          </p:cNvSpPr>
          <p:nvPr/>
        </p:nvSpPr>
        <p:spPr bwMode="auto">
          <a:xfrm>
            <a:off x="6096000" y="5638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Serve food</a:t>
            </a:r>
          </a:p>
        </p:txBody>
      </p:sp>
      <p:sp>
        <p:nvSpPr>
          <p:cNvPr id="36913" name="Text Box 48"/>
          <p:cNvSpPr txBox="1">
            <a:spLocks noChangeArrowheads="1"/>
          </p:cNvSpPr>
          <p:nvPr/>
        </p:nvSpPr>
        <p:spPr bwMode="auto">
          <a:xfrm>
            <a:off x="1279525" y="50673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eating</a:t>
            </a:r>
          </a:p>
        </p:txBody>
      </p:sp>
      <p:sp>
        <p:nvSpPr>
          <p:cNvPr id="36914" name="Text Box 49"/>
          <p:cNvSpPr txBox="1">
            <a:spLocks noChangeArrowheads="1"/>
          </p:cNvSpPr>
          <p:nvPr/>
        </p:nvSpPr>
        <p:spPr bwMode="auto">
          <a:xfrm>
            <a:off x="7908925" y="50673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latinLnBrk="0"/>
            <a:r>
              <a:rPr kumimoji="0" lang="en-US" altLang="ko-KR" b="1">
                <a:latin typeface="Times New Roman" charset="0"/>
              </a:rPr>
              <a:t>eating</a:t>
            </a:r>
          </a:p>
        </p:txBody>
      </p:sp>
      <p:sp>
        <p:nvSpPr>
          <p:cNvPr id="36915" name="Oval 50"/>
          <p:cNvSpPr>
            <a:spLocks noChangeArrowheads="1"/>
          </p:cNvSpPr>
          <p:nvPr/>
        </p:nvSpPr>
        <p:spPr bwMode="auto">
          <a:xfrm>
            <a:off x="26670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6" name="Oval 51"/>
          <p:cNvSpPr>
            <a:spLocks noChangeArrowheads="1"/>
          </p:cNvSpPr>
          <p:nvPr/>
        </p:nvSpPr>
        <p:spPr bwMode="auto">
          <a:xfrm>
            <a:off x="45720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7" name="Oval 52"/>
          <p:cNvSpPr>
            <a:spLocks noChangeArrowheads="1"/>
          </p:cNvSpPr>
          <p:nvPr/>
        </p:nvSpPr>
        <p:spPr bwMode="auto">
          <a:xfrm>
            <a:off x="63246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4813"/>
            <a:ext cx="8253412" cy="576262"/>
          </a:xfrm>
        </p:spPr>
        <p:txBody>
          <a:bodyPr/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Example: In a Restaurant (Two Scenarios)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Scenario 1:</a:t>
            </a:r>
          </a:p>
          <a:p>
            <a:pPr lvl="1"/>
            <a:r>
              <a:rPr lang="en-US" altLang="ko-KR" dirty="0" smtClean="0"/>
              <a:t>Waiter takes order from customer 1; serves customer 1; takes order from customer 2; serves customer 2.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Scenario 2:</a:t>
            </a:r>
          </a:p>
          <a:p>
            <a:pPr lvl="1"/>
            <a:r>
              <a:rPr lang="en-US" altLang="ko-KR" dirty="0" smtClean="0"/>
              <a:t>Waiter takes order from customer 1; takes order from customer 2; serves customer 2; serves customer 1.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136B0-0F85-4B4C-8167-A760DFF59EF6}" type="slidenum">
              <a:rPr lang="ko-KR" altLang="en-US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813"/>
            <a:ext cx="6865937" cy="576262"/>
          </a:xfrm>
        </p:spPr>
        <p:txBody>
          <a:bodyPr/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Example: In a Restaurant (Scenario 1)</a:t>
            </a:r>
          </a:p>
        </p:txBody>
      </p:sp>
      <p:sp>
        <p:nvSpPr>
          <p:cNvPr id="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15738-A615-4D88-A928-081E145B8BEC}" type="slidenum">
              <a:rPr lang="ko-KR" altLang="en-US"/>
              <a:pPr>
                <a:defRPr/>
              </a:pPr>
              <a:t>39</a:t>
            </a:fld>
            <a:endParaRPr lang="en-US" altLang="ko-KR"/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219200" y="1562100"/>
            <a:ext cx="7470775" cy="4519613"/>
            <a:chOff x="768" y="984"/>
            <a:chExt cx="4706" cy="2847"/>
          </a:xfrm>
        </p:grpSpPr>
        <p:sp>
          <p:nvSpPr>
            <p:cNvPr id="38950" name="Oval 4"/>
            <p:cNvSpPr>
              <a:spLocks noChangeArrowheads="1"/>
            </p:cNvSpPr>
            <p:nvPr/>
          </p:nvSpPr>
          <p:spPr bwMode="auto">
            <a:xfrm>
              <a:off x="1584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Rectangle 5"/>
            <p:cNvSpPr>
              <a:spLocks noChangeArrowheads="1"/>
            </p:cNvSpPr>
            <p:nvPr/>
          </p:nvSpPr>
          <p:spPr bwMode="auto">
            <a:xfrm>
              <a:off x="2112" y="192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Oval 6"/>
            <p:cNvSpPr>
              <a:spLocks noChangeArrowheads="1"/>
            </p:cNvSpPr>
            <p:nvPr/>
          </p:nvSpPr>
          <p:spPr bwMode="auto">
            <a:xfrm>
              <a:off x="2784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Oval 7"/>
            <p:cNvSpPr>
              <a:spLocks noChangeArrowheads="1"/>
            </p:cNvSpPr>
            <p:nvPr/>
          </p:nvSpPr>
          <p:spPr bwMode="auto">
            <a:xfrm>
              <a:off x="3888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Rectangle 8"/>
            <p:cNvSpPr>
              <a:spLocks noChangeArrowheads="1"/>
            </p:cNvSpPr>
            <p:nvPr/>
          </p:nvSpPr>
          <p:spPr bwMode="auto">
            <a:xfrm>
              <a:off x="3360" y="192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9"/>
            <p:cNvSpPr>
              <a:spLocks noChangeShapeType="1"/>
            </p:cNvSpPr>
            <p:nvPr/>
          </p:nvSpPr>
          <p:spPr bwMode="auto">
            <a:xfrm>
              <a:off x="1776" y="1392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Line 10"/>
            <p:cNvSpPr>
              <a:spLocks noChangeShapeType="1"/>
            </p:cNvSpPr>
            <p:nvPr/>
          </p:nvSpPr>
          <p:spPr bwMode="auto">
            <a:xfrm flipH="1">
              <a:off x="2352" y="1344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Line 11"/>
            <p:cNvSpPr>
              <a:spLocks noChangeShapeType="1"/>
            </p:cNvSpPr>
            <p:nvPr/>
          </p:nvSpPr>
          <p:spPr bwMode="auto">
            <a:xfrm>
              <a:off x="2976" y="1344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Line 12"/>
            <p:cNvSpPr>
              <a:spLocks noChangeShapeType="1"/>
            </p:cNvSpPr>
            <p:nvPr/>
          </p:nvSpPr>
          <p:spPr bwMode="auto">
            <a:xfrm flipH="1">
              <a:off x="3600" y="1344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Line 13"/>
            <p:cNvSpPr>
              <a:spLocks noChangeShapeType="1"/>
            </p:cNvSpPr>
            <p:nvPr/>
          </p:nvSpPr>
          <p:spPr bwMode="auto">
            <a:xfrm flipH="1">
              <a:off x="1776" y="2112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Oval 14"/>
            <p:cNvSpPr>
              <a:spLocks noChangeArrowheads="1"/>
            </p:cNvSpPr>
            <p:nvPr/>
          </p:nvSpPr>
          <p:spPr bwMode="auto">
            <a:xfrm>
              <a:off x="1584" y="25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1" name="Oval 15"/>
            <p:cNvSpPr>
              <a:spLocks noChangeArrowheads="1"/>
            </p:cNvSpPr>
            <p:nvPr/>
          </p:nvSpPr>
          <p:spPr bwMode="auto">
            <a:xfrm>
              <a:off x="2832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2" name="Oval 16"/>
            <p:cNvSpPr>
              <a:spLocks noChangeArrowheads="1"/>
            </p:cNvSpPr>
            <p:nvPr/>
          </p:nvSpPr>
          <p:spPr bwMode="auto">
            <a:xfrm>
              <a:off x="4032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3" name="Line 17"/>
            <p:cNvSpPr>
              <a:spLocks noChangeShapeType="1"/>
            </p:cNvSpPr>
            <p:nvPr/>
          </p:nvSpPr>
          <p:spPr bwMode="auto">
            <a:xfrm>
              <a:off x="2352" y="211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Line 18"/>
            <p:cNvSpPr>
              <a:spLocks noChangeShapeType="1"/>
            </p:cNvSpPr>
            <p:nvPr/>
          </p:nvSpPr>
          <p:spPr bwMode="auto">
            <a:xfrm flipH="1">
              <a:off x="3024" y="2112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5" name="Line 19"/>
            <p:cNvSpPr>
              <a:spLocks noChangeShapeType="1"/>
            </p:cNvSpPr>
            <p:nvPr/>
          </p:nvSpPr>
          <p:spPr bwMode="auto">
            <a:xfrm>
              <a:off x="3552" y="211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Rectangle 20"/>
            <p:cNvSpPr>
              <a:spLocks noChangeArrowheads="1"/>
            </p:cNvSpPr>
            <p:nvPr/>
          </p:nvSpPr>
          <p:spPr bwMode="auto">
            <a:xfrm>
              <a:off x="4032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7" name="Oval 21"/>
            <p:cNvSpPr>
              <a:spLocks noChangeArrowheads="1"/>
            </p:cNvSpPr>
            <p:nvPr/>
          </p:nvSpPr>
          <p:spPr bwMode="auto">
            <a:xfrm>
              <a:off x="4992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8" name="Rectangle 22"/>
            <p:cNvSpPr>
              <a:spLocks noChangeArrowheads="1"/>
            </p:cNvSpPr>
            <p:nvPr/>
          </p:nvSpPr>
          <p:spPr bwMode="auto">
            <a:xfrm>
              <a:off x="2832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9" name="Line 23"/>
            <p:cNvSpPr>
              <a:spLocks noChangeShapeType="1"/>
            </p:cNvSpPr>
            <p:nvPr/>
          </p:nvSpPr>
          <p:spPr bwMode="auto">
            <a:xfrm>
              <a:off x="4176" y="28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0" name="Line 24"/>
            <p:cNvSpPr>
              <a:spLocks noChangeShapeType="1"/>
            </p:cNvSpPr>
            <p:nvPr/>
          </p:nvSpPr>
          <p:spPr bwMode="auto">
            <a:xfrm>
              <a:off x="4320" y="35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1" name="Line 25"/>
            <p:cNvSpPr>
              <a:spLocks noChangeShapeType="1"/>
            </p:cNvSpPr>
            <p:nvPr/>
          </p:nvSpPr>
          <p:spPr bwMode="auto">
            <a:xfrm>
              <a:off x="2976" y="28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Line 26"/>
            <p:cNvSpPr>
              <a:spLocks noChangeShapeType="1"/>
            </p:cNvSpPr>
            <p:nvPr/>
          </p:nvSpPr>
          <p:spPr bwMode="auto">
            <a:xfrm flipH="1" flipV="1">
              <a:off x="2496" y="3024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Line 27"/>
            <p:cNvSpPr>
              <a:spLocks noChangeShapeType="1"/>
            </p:cNvSpPr>
            <p:nvPr/>
          </p:nvSpPr>
          <p:spPr bwMode="auto">
            <a:xfrm flipV="1">
              <a:off x="2496" y="1392"/>
              <a:ext cx="38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Rectangle 28"/>
            <p:cNvSpPr>
              <a:spLocks noChangeArrowheads="1"/>
            </p:cNvSpPr>
            <p:nvPr/>
          </p:nvSpPr>
          <p:spPr bwMode="auto">
            <a:xfrm>
              <a:off x="1584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5" name="Line 29"/>
            <p:cNvSpPr>
              <a:spLocks noChangeShapeType="1"/>
            </p:cNvSpPr>
            <p:nvPr/>
          </p:nvSpPr>
          <p:spPr bwMode="auto">
            <a:xfrm>
              <a:off x="1728" y="27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Oval 30"/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7" name="Line 31"/>
            <p:cNvSpPr>
              <a:spLocks noChangeShapeType="1"/>
            </p:cNvSpPr>
            <p:nvPr/>
          </p:nvSpPr>
          <p:spPr bwMode="auto">
            <a:xfrm flipH="1">
              <a:off x="1104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32"/>
            <p:cNvSpPr>
              <a:spLocks noChangeShapeType="1"/>
            </p:cNvSpPr>
            <p:nvPr/>
          </p:nvSpPr>
          <p:spPr bwMode="auto">
            <a:xfrm flipV="1">
              <a:off x="1872" y="1344"/>
              <a:ext cx="96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9" name="Line 33"/>
            <p:cNvSpPr>
              <a:spLocks noChangeShapeType="1"/>
            </p:cNvSpPr>
            <p:nvPr/>
          </p:nvSpPr>
          <p:spPr bwMode="auto">
            <a:xfrm flipH="1" flipV="1">
              <a:off x="2928" y="1392"/>
              <a:ext cx="1104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0" name="Text Box 34"/>
            <p:cNvSpPr txBox="1">
              <a:spLocks noChangeArrowheads="1"/>
            </p:cNvSpPr>
            <p:nvPr/>
          </p:nvSpPr>
          <p:spPr bwMode="auto">
            <a:xfrm>
              <a:off x="2294" y="984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Waiter</a:t>
              </a:r>
            </a:p>
            <a:p>
              <a:pPr latinLnBrk="0"/>
              <a:r>
                <a:rPr kumimoji="0" lang="en-US" altLang="ko-KR" b="1">
                  <a:latin typeface="Times New Roman" charset="0"/>
                </a:rPr>
                <a:t>free</a:t>
              </a:r>
            </a:p>
          </p:txBody>
        </p:sp>
        <p:sp>
          <p:nvSpPr>
            <p:cNvPr id="38981" name="Text Box 35"/>
            <p:cNvSpPr txBox="1">
              <a:spLocks noChangeArrowheads="1"/>
            </p:cNvSpPr>
            <p:nvPr/>
          </p:nvSpPr>
          <p:spPr bwMode="auto">
            <a:xfrm>
              <a:off x="768" y="1104"/>
              <a:ext cx="8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Customer 1</a:t>
              </a:r>
            </a:p>
          </p:txBody>
        </p:sp>
        <p:sp>
          <p:nvSpPr>
            <p:cNvPr id="38982" name="Text Box 36"/>
            <p:cNvSpPr txBox="1">
              <a:spLocks noChangeArrowheads="1"/>
            </p:cNvSpPr>
            <p:nvPr/>
          </p:nvSpPr>
          <p:spPr bwMode="auto">
            <a:xfrm>
              <a:off x="4176" y="1152"/>
              <a:ext cx="8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Customer 2</a:t>
              </a:r>
            </a:p>
          </p:txBody>
        </p:sp>
        <p:sp>
          <p:nvSpPr>
            <p:cNvPr id="38983" name="Text Box 37"/>
            <p:cNvSpPr txBox="1">
              <a:spLocks noChangeArrowheads="1"/>
            </p:cNvSpPr>
            <p:nvPr/>
          </p:nvSpPr>
          <p:spPr bwMode="auto">
            <a:xfrm>
              <a:off x="1670" y="1752"/>
              <a:ext cx="4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Take</a:t>
              </a:r>
            </a:p>
            <a:p>
              <a:pPr latinLnBrk="0"/>
              <a:r>
                <a:rPr kumimoji="0" lang="en-US" altLang="ko-KR" b="1">
                  <a:latin typeface="Times New Roman" charset="0"/>
                </a:rPr>
                <a:t>order</a:t>
              </a:r>
            </a:p>
          </p:txBody>
        </p:sp>
        <p:sp>
          <p:nvSpPr>
            <p:cNvPr id="38984" name="Text Box 38"/>
            <p:cNvSpPr txBox="1">
              <a:spLocks noChangeArrowheads="1"/>
            </p:cNvSpPr>
            <p:nvPr/>
          </p:nvSpPr>
          <p:spPr bwMode="auto">
            <a:xfrm>
              <a:off x="3734" y="1704"/>
              <a:ext cx="4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Take</a:t>
              </a:r>
            </a:p>
            <a:p>
              <a:pPr latinLnBrk="0"/>
              <a:r>
                <a:rPr kumimoji="0" lang="en-US" altLang="ko-KR" b="1">
                  <a:latin typeface="Times New Roman" charset="0"/>
                </a:rPr>
                <a:t>order</a:t>
              </a:r>
            </a:p>
          </p:txBody>
        </p:sp>
        <p:sp>
          <p:nvSpPr>
            <p:cNvPr id="38985" name="Text Box 39"/>
            <p:cNvSpPr txBox="1">
              <a:spLocks noChangeArrowheads="1"/>
            </p:cNvSpPr>
            <p:nvPr/>
          </p:nvSpPr>
          <p:spPr bwMode="auto">
            <a:xfrm>
              <a:off x="3062" y="2568"/>
              <a:ext cx="5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Order</a:t>
              </a:r>
            </a:p>
            <a:p>
              <a:pPr latinLnBrk="0"/>
              <a:r>
                <a:rPr kumimoji="0" lang="en-US" altLang="ko-KR" b="1">
                  <a:latin typeface="Times New Roman" charset="0"/>
                </a:rPr>
                <a:t>taken</a:t>
              </a:r>
            </a:p>
          </p:txBody>
        </p:sp>
        <p:sp>
          <p:nvSpPr>
            <p:cNvPr id="38986" name="Text Box 40"/>
            <p:cNvSpPr txBox="1">
              <a:spLocks noChangeArrowheads="1"/>
            </p:cNvSpPr>
            <p:nvPr/>
          </p:nvSpPr>
          <p:spPr bwMode="auto">
            <a:xfrm>
              <a:off x="3110" y="3336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Tell</a:t>
              </a:r>
            </a:p>
            <a:p>
              <a:pPr latinLnBrk="0"/>
              <a:r>
                <a:rPr kumimoji="0" lang="en-US" altLang="ko-KR" b="1">
                  <a:latin typeface="Times New Roman" charset="0"/>
                </a:rPr>
                <a:t>kitchen</a:t>
              </a:r>
            </a:p>
          </p:txBody>
        </p:sp>
        <p:sp>
          <p:nvSpPr>
            <p:cNvPr id="38987" name="Text Box 41"/>
            <p:cNvSpPr txBox="1">
              <a:spLocks noChangeArrowheads="1"/>
            </p:cNvSpPr>
            <p:nvPr/>
          </p:nvSpPr>
          <p:spPr bwMode="auto">
            <a:xfrm>
              <a:off x="1238" y="2520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wait</a:t>
              </a:r>
            </a:p>
          </p:txBody>
        </p:sp>
        <p:sp>
          <p:nvSpPr>
            <p:cNvPr id="38988" name="Text Box 42"/>
            <p:cNvSpPr txBox="1">
              <a:spLocks noChangeArrowheads="1"/>
            </p:cNvSpPr>
            <p:nvPr/>
          </p:nvSpPr>
          <p:spPr bwMode="auto">
            <a:xfrm>
              <a:off x="4310" y="2568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wait</a:t>
              </a:r>
            </a:p>
          </p:txBody>
        </p:sp>
        <p:sp>
          <p:nvSpPr>
            <p:cNvPr id="38989" name="Line 43"/>
            <p:cNvSpPr>
              <a:spLocks noChangeShapeType="1"/>
            </p:cNvSpPr>
            <p:nvPr/>
          </p:nvSpPr>
          <p:spPr bwMode="auto">
            <a:xfrm>
              <a:off x="3024" y="1296"/>
              <a:ext cx="206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Line 44"/>
            <p:cNvSpPr>
              <a:spLocks noChangeShapeType="1"/>
            </p:cNvSpPr>
            <p:nvPr/>
          </p:nvSpPr>
          <p:spPr bwMode="auto">
            <a:xfrm flipH="1">
              <a:off x="816" y="1248"/>
              <a:ext cx="196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Line 45"/>
            <p:cNvSpPr>
              <a:spLocks noChangeShapeType="1"/>
            </p:cNvSpPr>
            <p:nvPr/>
          </p:nvSpPr>
          <p:spPr bwMode="auto">
            <a:xfrm>
              <a:off x="816" y="2160"/>
              <a:ext cx="81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2" name="Line 46"/>
            <p:cNvSpPr>
              <a:spLocks noChangeShapeType="1"/>
            </p:cNvSpPr>
            <p:nvPr/>
          </p:nvSpPr>
          <p:spPr bwMode="auto">
            <a:xfrm flipH="1">
              <a:off x="4272" y="2064"/>
              <a:ext cx="816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3" name="Text Box 47"/>
            <p:cNvSpPr txBox="1">
              <a:spLocks noChangeArrowheads="1"/>
            </p:cNvSpPr>
            <p:nvPr/>
          </p:nvSpPr>
          <p:spPr bwMode="auto">
            <a:xfrm>
              <a:off x="1392" y="36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Serve food</a:t>
              </a:r>
            </a:p>
          </p:txBody>
        </p:sp>
        <p:sp>
          <p:nvSpPr>
            <p:cNvPr id="38994" name="Text Box 48"/>
            <p:cNvSpPr txBox="1">
              <a:spLocks noChangeArrowheads="1"/>
            </p:cNvSpPr>
            <p:nvPr/>
          </p:nvSpPr>
          <p:spPr bwMode="auto">
            <a:xfrm>
              <a:off x="3840" y="355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Serve food</a:t>
              </a:r>
            </a:p>
          </p:txBody>
        </p:sp>
        <p:sp>
          <p:nvSpPr>
            <p:cNvPr id="38995" name="Text Box 49"/>
            <p:cNvSpPr txBox="1">
              <a:spLocks noChangeArrowheads="1"/>
            </p:cNvSpPr>
            <p:nvPr/>
          </p:nvSpPr>
          <p:spPr bwMode="auto">
            <a:xfrm>
              <a:off x="806" y="319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eating</a:t>
              </a:r>
            </a:p>
          </p:txBody>
        </p:sp>
        <p:sp>
          <p:nvSpPr>
            <p:cNvPr id="38996" name="Text Box 50"/>
            <p:cNvSpPr txBox="1">
              <a:spLocks noChangeArrowheads="1"/>
            </p:cNvSpPr>
            <p:nvPr/>
          </p:nvSpPr>
          <p:spPr bwMode="auto">
            <a:xfrm>
              <a:off x="4982" y="319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eating</a:t>
              </a:r>
            </a:p>
          </p:txBody>
        </p:sp>
      </p:grpSp>
      <p:sp>
        <p:nvSpPr>
          <p:cNvPr id="69683" name="Oval 51"/>
          <p:cNvSpPr>
            <a:spLocks noChangeArrowheads="1"/>
          </p:cNvSpPr>
          <p:nvPr/>
        </p:nvSpPr>
        <p:spPr bwMode="auto">
          <a:xfrm>
            <a:off x="26670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4" name="Oval 52"/>
          <p:cNvSpPr>
            <a:spLocks noChangeArrowheads="1"/>
          </p:cNvSpPr>
          <p:nvPr/>
        </p:nvSpPr>
        <p:spPr bwMode="auto">
          <a:xfrm>
            <a:off x="45720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5" name="Oval 53"/>
          <p:cNvSpPr>
            <a:spLocks noChangeArrowheads="1"/>
          </p:cNvSpPr>
          <p:nvPr/>
        </p:nvSpPr>
        <p:spPr bwMode="auto">
          <a:xfrm>
            <a:off x="63246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686" name="Group 54"/>
          <p:cNvGrpSpPr>
            <a:grpSpLocks/>
          </p:cNvGrpSpPr>
          <p:nvPr/>
        </p:nvGrpSpPr>
        <p:grpSpPr bwMode="auto">
          <a:xfrm>
            <a:off x="2667000" y="1905000"/>
            <a:ext cx="2057400" cy="228600"/>
            <a:chOff x="1680" y="1200"/>
            <a:chExt cx="1296" cy="144"/>
          </a:xfrm>
        </p:grpSpPr>
        <p:sp>
          <p:nvSpPr>
            <p:cNvPr id="38948" name="Oval 55"/>
            <p:cNvSpPr>
              <a:spLocks noChangeArrowheads="1"/>
            </p:cNvSpPr>
            <p:nvPr/>
          </p:nvSpPr>
          <p:spPr bwMode="auto">
            <a:xfrm>
              <a:off x="1680" y="12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Oval 56"/>
            <p:cNvSpPr>
              <a:spLocks noChangeArrowheads="1"/>
            </p:cNvSpPr>
            <p:nvPr/>
          </p:nvSpPr>
          <p:spPr bwMode="auto">
            <a:xfrm>
              <a:off x="2880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89" name="Rectangle 57"/>
          <p:cNvSpPr>
            <a:spLocks noChangeArrowheads="1"/>
          </p:cNvSpPr>
          <p:nvPr/>
        </p:nvSpPr>
        <p:spPr bwMode="auto">
          <a:xfrm>
            <a:off x="3352800" y="30480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90" name="Oval 58"/>
          <p:cNvSpPr>
            <a:spLocks noChangeArrowheads="1"/>
          </p:cNvSpPr>
          <p:nvPr/>
        </p:nvSpPr>
        <p:spPr bwMode="auto">
          <a:xfrm>
            <a:off x="2667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91" name="Oval 59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92" name="Oval 60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93" name="Rectangle 61"/>
          <p:cNvSpPr>
            <a:spLocks noChangeArrowheads="1"/>
          </p:cNvSpPr>
          <p:nvPr/>
        </p:nvSpPr>
        <p:spPr bwMode="auto">
          <a:xfrm>
            <a:off x="4495800" y="54102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94" name="Oval 62"/>
          <p:cNvSpPr>
            <a:spLocks noChangeArrowheads="1"/>
          </p:cNvSpPr>
          <p:nvPr/>
        </p:nvSpPr>
        <p:spPr bwMode="auto">
          <a:xfrm>
            <a:off x="45720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695" name="Group 63"/>
          <p:cNvGrpSpPr>
            <a:grpSpLocks/>
          </p:cNvGrpSpPr>
          <p:nvPr/>
        </p:nvGrpSpPr>
        <p:grpSpPr bwMode="auto">
          <a:xfrm>
            <a:off x="2667000" y="1981200"/>
            <a:ext cx="2057400" cy="2362200"/>
            <a:chOff x="1680" y="1248"/>
            <a:chExt cx="1296" cy="1488"/>
          </a:xfrm>
        </p:grpSpPr>
        <p:sp>
          <p:nvSpPr>
            <p:cNvPr id="38946" name="Oval 64"/>
            <p:cNvSpPr>
              <a:spLocks noChangeArrowheads="1"/>
            </p:cNvSpPr>
            <p:nvPr/>
          </p:nvSpPr>
          <p:spPr bwMode="auto">
            <a:xfrm>
              <a:off x="2880" y="12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Oval 65"/>
            <p:cNvSpPr>
              <a:spLocks noChangeArrowheads="1"/>
            </p:cNvSpPr>
            <p:nvPr/>
          </p:nvSpPr>
          <p:spPr bwMode="auto">
            <a:xfrm>
              <a:off x="168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98" name="Rectangle 66"/>
          <p:cNvSpPr>
            <a:spLocks noChangeArrowheads="1"/>
          </p:cNvSpPr>
          <p:nvPr/>
        </p:nvSpPr>
        <p:spPr bwMode="auto">
          <a:xfrm>
            <a:off x="2514600" y="54102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99" name="Oval 67"/>
          <p:cNvSpPr>
            <a:spLocks noChangeArrowheads="1"/>
          </p:cNvSpPr>
          <p:nvPr/>
        </p:nvSpPr>
        <p:spPr bwMode="auto">
          <a:xfrm>
            <a:off x="15240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0" name="Oval 68"/>
          <p:cNvSpPr>
            <a:spLocks noChangeArrowheads="1"/>
          </p:cNvSpPr>
          <p:nvPr/>
        </p:nvSpPr>
        <p:spPr bwMode="auto">
          <a:xfrm>
            <a:off x="44958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01" name="Group 69"/>
          <p:cNvGrpSpPr>
            <a:grpSpLocks/>
          </p:cNvGrpSpPr>
          <p:nvPr/>
        </p:nvGrpSpPr>
        <p:grpSpPr bwMode="auto">
          <a:xfrm>
            <a:off x="4495800" y="1905000"/>
            <a:ext cx="1981200" cy="152400"/>
            <a:chOff x="2832" y="1200"/>
            <a:chExt cx="1248" cy="96"/>
          </a:xfrm>
        </p:grpSpPr>
        <p:sp>
          <p:nvSpPr>
            <p:cNvPr id="38944" name="Oval 70"/>
            <p:cNvSpPr>
              <a:spLocks noChangeArrowheads="1"/>
            </p:cNvSpPr>
            <p:nvPr/>
          </p:nvSpPr>
          <p:spPr bwMode="auto">
            <a:xfrm>
              <a:off x="2832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Oval 71"/>
            <p:cNvSpPr>
              <a:spLocks noChangeArrowheads="1"/>
            </p:cNvSpPr>
            <p:nvPr/>
          </p:nvSpPr>
          <p:spPr bwMode="auto">
            <a:xfrm>
              <a:off x="3984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704" name="Rectangle 72"/>
          <p:cNvSpPr>
            <a:spLocks noChangeArrowheads="1"/>
          </p:cNvSpPr>
          <p:nvPr/>
        </p:nvSpPr>
        <p:spPr bwMode="auto">
          <a:xfrm>
            <a:off x="5334000" y="30480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5" name="Oval 73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6" name="Oval 74"/>
          <p:cNvSpPr>
            <a:spLocks noChangeArrowheads="1"/>
          </p:cNvSpPr>
          <p:nvPr/>
        </p:nvSpPr>
        <p:spPr bwMode="auto">
          <a:xfrm>
            <a:off x="6553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7" name="Rectangle 75"/>
          <p:cNvSpPr>
            <a:spLocks noChangeArrowheads="1"/>
          </p:cNvSpPr>
          <p:nvPr/>
        </p:nvSpPr>
        <p:spPr bwMode="auto">
          <a:xfrm>
            <a:off x="4495800" y="54102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Oval 76"/>
          <p:cNvSpPr>
            <a:spLocks noChangeArrowheads="1"/>
          </p:cNvSpPr>
          <p:nvPr/>
        </p:nvSpPr>
        <p:spPr bwMode="auto">
          <a:xfrm>
            <a:off x="45720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09" name="Group 77"/>
          <p:cNvGrpSpPr>
            <a:grpSpLocks/>
          </p:cNvGrpSpPr>
          <p:nvPr/>
        </p:nvGrpSpPr>
        <p:grpSpPr bwMode="auto">
          <a:xfrm>
            <a:off x="4572000" y="1905000"/>
            <a:ext cx="2133600" cy="2438400"/>
            <a:chOff x="2880" y="1200"/>
            <a:chExt cx="1344" cy="1536"/>
          </a:xfrm>
        </p:grpSpPr>
        <p:sp>
          <p:nvSpPr>
            <p:cNvPr id="38942" name="Oval 78"/>
            <p:cNvSpPr>
              <a:spLocks noChangeArrowheads="1"/>
            </p:cNvSpPr>
            <p:nvPr/>
          </p:nvSpPr>
          <p:spPr bwMode="auto">
            <a:xfrm>
              <a:off x="2880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Oval 79"/>
            <p:cNvSpPr>
              <a:spLocks noChangeArrowheads="1"/>
            </p:cNvSpPr>
            <p:nvPr/>
          </p:nvSpPr>
          <p:spPr bwMode="auto">
            <a:xfrm>
              <a:off x="4128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712" name="Rectangle 80"/>
          <p:cNvSpPr>
            <a:spLocks noChangeArrowheads="1"/>
          </p:cNvSpPr>
          <p:nvPr/>
        </p:nvSpPr>
        <p:spPr bwMode="auto">
          <a:xfrm>
            <a:off x="6400800" y="54102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3" name="Oval 81"/>
          <p:cNvSpPr>
            <a:spLocks noChangeArrowheads="1"/>
          </p:cNvSpPr>
          <p:nvPr/>
        </p:nvSpPr>
        <p:spPr bwMode="auto">
          <a:xfrm>
            <a:off x="80772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Oval 82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5" name="Oval 83"/>
          <p:cNvSpPr>
            <a:spLocks noChangeArrowheads="1"/>
          </p:cNvSpPr>
          <p:nvPr/>
        </p:nvSpPr>
        <p:spPr bwMode="auto">
          <a:xfrm>
            <a:off x="45720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3" grpId="0" animBg="1"/>
      <p:bldP spid="69684" grpId="0" animBg="1"/>
      <p:bldP spid="69685" grpId="0" animBg="1"/>
      <p:bldP spid="69689" grpId="0" animBg="1"/>
      <p:bldP spid="69690" grpId="0" animBg="1"/>
      <p:bldP spid="69691" grpId="0" animBg="1"/>
      <p:bldP spid="69692" grpId="0" animBg="1"/>
      <p:bldP spid="69693" grpId="0" animBg="1"/>
      <p:bldP spid="69694" grpId="0" animBg="1"/>
      <p:bldP spid="69698" grpId="0" animBg="1"/>
      <p:bldP spid="69699" grpId="0" animBg="1"/>
      <p:bldP spid="69700" grpId="0" animBg="1"/>
      <p:bldP spid="69704" grpId="0" animBg="1"/>
      <p:bldP spid="69705" grpId="0" animBg="1"/>
      <p:bldP spid="69706" grpId="0" animBg="1"/>
      <p:bldP spid="69707" grpId="0" animBg="1"/>
      <p:bldP spid="69708" grpId="0" animBg="1"/>
      <p:bldP spid="69712" grpId="0" animBg="1"/>
      <p:bldP spid="69713" grpId="0" animBg="1"/>
      <p:bldP spid="69714" grpId="0" animBg="1"/>
      <p:bldP spid="697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27 States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56 Transitions</a:t>
            </a:r>
          </a:p>
        </p:txBody>
      </p:sp>
      <p:pic>
        <p:nvPicPr>
          <p:cNvPr id="3074" name="Picture 2" descr="C:\Users\Ray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469685" cy="36577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7646987" cy="576262"/>
          </a:xfrm>
        </p:spPr>
        <p:txBody>
          <a:bodyPr/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Example: In a Restaurant (Scenario 2)</a:t>
            </a:r>
          </a:p>
        </p:txBody>
      </p:sp>
      <p:sp>
        <p:nvSpPr>
          <p:cNvPr id="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79B17-4111-4695-860A-E38CC335ACD2}" type="slidenum">
              <a:rPr lang="ko-KR" altLang="en-US"/>
              <a:pPr>
                <a:defRPr/>
              </a:pPr>
              <a:t>40</a:t>
            </a:fld>
            <a:endParaRPr lang="en-US" altLang="ko-KR"/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1219200" y="1562100"/>
            <a:ext cx="7470775" cy="4519613"/>
            <a:chOff x="768" y="984"/>
            <a:chExt cx="4706" cy="2847"/>
          </a:xfrm>
        </p:grpSpPr>
        <p:sp>
          <p:nvSpPr>
            <p:cNvPr id="39974" name="Oval 4"/>
            <p:cNvSpPr>
              <a:spLocks noChangeArrowheads="1"/>
            </p:cNvSpPr>
            <p:nvPr/>
          </p:nvSpPr>
          <p:spPr bwMode="auto">
            <a:xfrm>
              <a:off x="1584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Rectangle 5"/>
            <p:cNvSpPr>
              <a:spLocks noChangeArrowheads="1"/>
            </p:cNvSpPr>
            <p:nvPr/>
          </p:nvSpPr>
          <p:spPr bwMode="auto">
            <a:xfrm>
              <a:off x="2112" y="192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6" name="Oval 6"/>
            <p:cNvSpPr>
              <a:spLocks noChangeArrowheads="1"/>
            </p:cNvSpPr>
            <p:nvPr/>
          </p:nvSpPr>
          <p:spPr bwMode="auto">
            <a:xfrm>
              <a:off x="2784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7" name="Oval 7"/>
            <p:cNvSpPr>
              <a:spLocks noChangeArrowheads="1"/>
            </p:cNvSpPr>
            <p:nvPr/>
          </p:nvSpPr>
          <p:spPr bwMode="auto">
            <a:xfrm>
              <a:off x="3888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8" name="Rectangle 8"/>
            <p:cNvSpPr>
              <a:spLocks noChangeArrowheads="1"/>
            </p:cNvSpPr>
            <p:nvPr/>
          </p:nvSpPr>
          <p:spPr bwMode="auto">
            <a:xfrm>
              <a:off x="3360" y="192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Line 9"/>
            <p:cNvSpPr>
              <a:spLocks noChangeShapeType="1"/>
            </p:cNvSpPr>
            <p:nvPr/>
          </p:nvSpPr>
          <p:spPr bwMode="auto">
            <a:xfrm>
              <a:off x="1776" y="1392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Line 10"/>
            <p:cNvSpPr>
              <a:spLocks noChangeShapeType="1"/>
            </p:cNvSpPr>
            <p:nvPr/>
          </p:nvSpPr>
          <p:spPr bwMode="auto">
            <a:xfrm flipH="1">
              <a:off x="2352" y="1344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Line 11"/>
            <p:cNvSpPr>
              <a:spLocks noChangeShapeType="1"/>
            </p:cNvSpPr>
            <p:nvPr/>
          </p:nvSpPr>
          <p:spPr bwMode="auto">
            <a:xfrm>
              <a:off x="2976" y="1344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2" name="Line 12"/>
            <p:cNvSpPr>
              <a:spLocks noChangeShapeType="1"/>
            </p:cNvSpPr>
            <p:nvPr/>
          </p:nvSpPr>
          <p:spPr bwMode="auto">
            <a:xfrm flipH="1">
              <a:off x="3600" y="1344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Line 13"/>
            <p:cNvSpPr>
              <a:spLocks noChangeShapeType="1"/>
            </p:cNvSpPr>
            <p:nvPr/>
          </p:nvSpPr>
          <p:spPr bwMode="auto">
            <a:xfrm flipH="1">
              <a:off x="1776" y="2112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Oval 14"/>
            <p:cNvSpPr>
              <a:spLocks noChangeArrowheads="1"/>
            </p:cNvSpPr>
            <p:nvPr/>
          </p:nvSpPr>
          <p:spPr bwMode="auto">
            <a:xfrm>
              <a:off x="1584" y="25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5" name="Oval 15"/>
            <p:cNvSpPr>
              <a:spLocks noChangeArrowheads="1"/>
            </p:cNvSpPr>
            <p:nvPr/>
          </p:nvSpPr>
          <p:spPr bwMode="auto">
            <a:xfrm>
              <a:off x="2832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Oval 16"/>
            <p:cNvSpPr>
              <a:spLocks noChangeArrowheads="1"/>
            </p:cNvSpPr>
            <p:nvPr/>
          </p:nvSpPr>
          <p:spPr bwMode="auto">
            <a:xfrm>
              <a:off x="4032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7" name="Line 17"/>
            <p:cNvSpPr>
              <a:spLocks noChangeShapeType="1"/>
            </p:cNvSpPr>
            <p:nvPr/>
          </p:nvSpPr>
          <p:spPr bwMode="auto">
            <a:xfrm>
              <a:off x="2352" y="211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Line 18"/>
            <p:cNvSpPr>
              <a:spLocks noChangeShapeType="1"/>
            </p:cNvSpPr>
            <p:nvPr/>
          </p:nvSpPr>
          <p:spPr bwMode="auto">
            <a:xfrm flipH="1">
              <a:off x="3024" y="2112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Line 19"/>
            <p:cNvSpPr>
              <a:spLocks noChangeShapeType="1"/>
            </p:cNvSpPr>
            <p:nvPr/>
          </p:nvSpPr>
          <p:spPr bwMode="auto">
            <a:xfrm>
              <a:off x="3552" y="211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Rectangle 20"/>
            <p:cNvSpPr>
              <a:spLocks noChangeArrowheads="1"/>
            </p:cNvSpPr>
            <p:nvPr/>
          </p:nvSpPr>
          <p:spPr bwMode="auto">
            <a:xfrm>
              <a:off x="4032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1" name="Oval 21"/>
            <p:cNvSpPr>
              <a:spLocks noChangeArrowheads="1"/>
            </p:cNvSpPr>
            <p:nvPr/>
          </p:nvSpPr>
          <p:spPr bwMode="auto">
            <a:xfrm>
              <a:off x="4992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2" name="Rectangle 22"/>
            <p:cNvSpPr>
              <a:spLocks noChangeArrowheads="1"/>
            </p:cNvSpPr>
            <p:nvPr/>
          </p:nvSpPr>
          <p:spPr bwMode="auto">
            <a:xfrm>
              <a:off x="2832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Line 23"/>
            <p:cNvSpPr>
              <a:spLocks noChangeShapeType="1"/>
            </p:cNvSpPr>
            <p:nvPr/>
          </p:nvSpPr>
          <p:spPr bwMode="auto">
            <a:xfrm>
              <a:off x="4176" y="28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Line 24"/>
            <p:cNvSpPr>
              <a:spLocks noChangeShapeType="1"/>
            </p:cNvSpPr>
            <p:nvPr/>
          </p:nvSpPr>
          <p:spPr bwMode="auto">
            <a:xfrm>
              <a:off x="4320" y="35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Line 25"/>
            <p:cNvSpPr>
              <a:spLocks noChangeShapeType="1"/>
            </p:cNvSpPr>
            <p:nvPr/>
          </p:nvSpPr>
          <p:spPr bwMode="auto">
            <a:xfrm>
              <a:off x="2976" y="28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Line 26"/>
            <p:cNvSpPr>
              <a:spLocks noChangeShapeType="1"/>
            </p:cNvSpPr>
            <p:nvPr/>
          </p:nvSpPr>
          <p:spPr bwMode="auto">
            <a:xfrm flipH="1" flipV="1">
              <a:off x="2496" y="3024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Line 27"/>
            <p:cNvSpPr>
              <a:spLocks noChangeShapeType="1"/>
            </p:cNvSpPr>
            <p:nvPr/>
          </p:nvSpPr>
          <p:spPr bwMode="auto">
            <a:xfrm flipV="1">
              <a:off x="2496" y="1392"/>
              <a:ext cx="38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Rectangle 28"/>
            <p:cNvSpPr>
              <a:spLocks noChangeArrowheads="1"/>
            </p:cNvSpPr>
            <p:nvPr/>
          </p:nvSpPr>
          <p:spPr bwMode="auto">
            <a:xfrm>
              <a:off x="1584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9" name="Line 29"/>
            <p:cNvSpPr>
              <a:spLocks noChangeShapeType="1"/>
            </p:cNvSpPr>
            <p:nvPr/>
          </p:nvSpPr>
          <p:spPr bwMode="auto">
            <a:xfrm>
              <a:off x="1728" y="27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Oval 30"/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Line 31"/>
            <p:cNvSpPr>
              <a:spLocks noChangeShapeType="1"/>
            </p:cNvSpPr>
            <p:nvPr/>
          </p:nvSpPr>
          <p:spPr bwMode="auto">
            <a:xfrm flipH="1">
              <a:off x="1104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2" name="Line 32"/>
            <p:cNvSpPr>
              <a:spLocks noChangeShapeType="1"/>
            </p:cNvSpPr>
            <p:nvPr/>
          </p:nvSpPr>
          <p:spPr bwMode="auto">
            <a:xfrm flipV="1">
              <a:off x="1872" y="1344"/>
              <a:ext cx="96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3" name="Line 33"/>
            <p:cNvSpPr>
              <a:spLocks noChangeShapeType="1"/>
            </p:cNvSpPr>
            <p:nvPr/>
          </p:nvSpPr>
          <p:spPr bwMode="auto">
            <a:xfrm flipH="1" flipV="1">
              <a:off x="2928" y="1392"/>
              <a:ext cx="1104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4" name="Text Box 34"/>
            <p:cNvSpPr txBox="1">
              <a:spLocks noChangeArrowheads="1"/>
            </p:cNvSpPr>
            <p:nvPr/>
          </p:nvSpPr>
          <p:spPr bwMode="auto">
            <a:xfrm>
              <a:off x="2294" y="984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Waiter</a:t>
              </a:r>
            </a:p>
            <a:p>
              <a:pPr latinLnBrk="0"/>
              <a:r>
                <a:rPr kumimoji="0" lang="en-US" altLang="ko-KR" b="1">
                  <a:latin typeface="Times New Roman" charset="0"/>
                </a:rPr>
                <a:t>free</a:t>
              </a:r>
            </a:p>
          </p:txBody>
        </p:sp>
        <p:sp>
          <p:nvSpPr>
            <p:cNvPr id="40005" name="Text Box 35"/>
            <p:cNvSpPr txBox="1">
              <a:spLocks noChangeArrowheads="1"/>
            </p:cNvSpPr>
            <p:nvPr/>
          </p:nvSpPr>
          <p:spPr bwMode="auto">
            <a:xfrm>
              <a:off x="768" y="1104"/>
              <a:ext cx="8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Customer 1</a:t>
              </a:r>
            </a:p>
          </p:txBody>
        </p:sp>
        <p:sp>
          <p:nvSpPr>
            <p:cNvPr id="40006" name="Text Box 36"/>
            <p:cNvSpPr txBox="1">
              <a:spLocks noChangeArrowheads="1"/>
            </p:cNvSpPr>
            <p:nvPr/>
          </p:nvSpPr>
          <p:spPr bwMode="auto">
            <a:xfrm>
              <a:off x="4176" y="1152"/>
              <a:ext cx="8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Customer 2</a:t>
              </a:r>
            </a:p>
          </p:txBody>
        </p:sp>
        <p:sp>
          <p:nvSpPr>
            <p:cNvPr id="40007" name="Text Box 37"/>
            <p:cNvSpPr txBox="1">
              <a:spLocks noChangeArrowheads="1"/>
            </p:cNvSpPr>
            <p:nvPr/>
          </p:nvSpPr>
          <p:spPr bwMode="auto">
            <a:xfrm>
              <a:off x="1670" y="1752"/>
              <a:ext cx="4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Take</a:t>
              </a:r>
            </a:p>
            <a:p>
              <a:pPr latinLnBrk="0"/>
              <a:r>
                <a:rPr kumimoji="0" lang="en-US" altLang="ko-KR" b="1">
                  <a:latin typeface="Times New Roman" charset="0"/>
                </a:rPr>
                <a:t>order</a:t>
              </a:r>
            </a:p>
          </p:txBody>
        </p:sp>
        <p:sp>
          <p:nvSpPr>
            <p:cNvPr id="40008" name="Text Box 38"/>
            <p:cNvSpPr txBox="1">
              <a:spLocks noChangeArrowheads="1"/>
            </p:cNvSpPr>
            <p:nvPr/>
          </p:nvSpPr>
          <p:spPr bwMode="auto">
            <a:xfrm>
              <a:off x="3734" y="1704"/>
              <a:ext cx="4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Take</a:t>
              </a:r>
            </a:p>
            <a:p>
              <a:pPr latinLnBrk="0"/>
              <a:r>
                <a:rPr kumimoji="0" lang="en-US" altLang="ko-KR" b="1">
                  <a:latin typeface="Times New Roman" charset="0"/>
                </a:rPr>
                <a:t>order</a:t>
              </a:r>
            </a:p>
          </p:txBody>
        </p:sp>
        <p:sp>
          <p:nvSpPr>
            <p:cNvPr id="40009" name="Text Box 39"/>
            <p:cNvSpPr txBox="1">
              <a:spLocks noChangeArrowheads="1"/>
            </p:cNvSpPr>
            <p:nvPr/>
          </p:nvSpPr>
          <p:spPr bwMode="auto">
            <a:xfrm>
              <a:off x="3062" y="2568"/>
              <a:ext cx="5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Order</a:t>
              </a:r>
            </a:p>
            <a:p>
              <a:pPr latinLnBrk="0"/>
              <a:r>
                <a:rPr kumimoji="0" lang="en-US" altLang="ko-KR" b="1">
                  <a:latin typeface="Times New Roman" charset="0"/>
                </a:rPr>
                <a:t>taken</a:t>
              </a:r>
            </a:p>
          </p:txBody>
        </p:sp>
        <p:sp>
          <p:nvSpPr>
            <p:cNvPr id="40010" name="Text Box 40"/>
            <p:cNvSpPr txBox="1">
              <a:spLocks noChangeArrowheads="1"/>
            </p:cNvSpPr>
            <p:nvPr/>
          </p:nvSpPr>
          <p:spPr bwMode="auto">
            <a:xfrm>
              <a:off x="3110" y="3336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Tell</a:t>
              </a:r>
            </a:p>
            <a:p>
              <a:pPr latinLnBrk="0"/>
              <a:r>
                <a:rPr kumimoji="0" lang="en-US" altLang="ko-KR" b="1">
                  <a:latin typeface="Times New Roman" charset="0"/>
                </a:rPr>
                <a:t>kitchen</a:t>
              </a:r>
            </a:p>
          </p:txBody>
        </p:sp>
        <p:sp>
          <p:nvSpPr>
            <p:cNvPr id="40011" name="Text Box 41"/>
            <p:cNvSpPr txBox="1">
              <a:spLocks noChangeArrowheads="1"/>
            </p:cNvSpPr>
            <p:nvPr/>
          </p:nvSpPr>
          <p:spPr bwMode="auto">
            <a:xfrm>
              <a:off x="1238" y="2520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wait</a:t>
              </a:r>
            </a:p>
          </p:txBody>
        </p:sp>
        <p:sp>
          <p:nvSpPr>
            <p:cNvPr id="40012" name="Text Box 42"/>
            <p:cNvSpPr txBox="1">
              <a:spLocks noChangeArrowheads="1"/>
            </p:cNvSpPr>
            <p:nvPr/>
          </p:nvSpPr>
          <p:spPr bwMode="auto">
            <a:xfrm>
              <a:off x="4310" y="2568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wait</a:t>
              </a:r>
            </a:p>
          </p:txBody>
        </p:sp>
        <p:sp>
          <p:nvSpPr>
            <p:cNvPr id="40013" name="Line 43"/>
            <p:cNvSpPr>
              <a:spLocks noChangeShapeType="1"/>
            </p:cNvSpPr>
            <p:nvPr/>
          </p:nvSpPr>
          <p:spPr bwMode="auto">
            <a:xfrm>
              <a:off x="3024" y="1296"/>
              <a:ext cx="206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4" name="Line 44"/>
            <p:cNvSpPr>
              <a:spLocks noChangeShapeType="1"/>
            </p:cNvSpPr>
            <p:nvPr/>
          </p:nvSpPr>
          <p:spPr bwMode="auto">
            <a:xfrm flipH="1">
              <a:off x="816" y="1248"/>
              <a:ext cx="196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5" name="Line 45"/>
            <p:cNvSpPr>
              <a:spLocks noChangeShapeType="1"/>
            </p:cNvSpPr>
            <p:nvPr/>
          </p:nvSpPr>
          <p:spPr bwMode="auto">
            <a:xfrm>
              <a:off x="816" y="2160"/>
              <a:ext cx="81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Line 46"/>
            <p:cNvSpPr>
              <a:spLocks noChangeShapeType="1"/>
            </p:cNvSpPr>
            <p:nvPr/>
          </p:nvSpPr>
          <p:spPr bwMode="auto">
            <a:xfrm flipH="1">
              <a:off x="4272" y="2064"/>
              <a:ext cx="816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7" name="Text Box 47"/>
            <p:cNvSpPr txBox="1">
              <a:spLocks noChangeArrowheads="1"/>
            </p:cNvSpPr>
            <p:nvPr/>
          </p:nvSpPr>
          <p:spPr bwMode="auto">
            <a:xfrm>
              <a:off x="1392" y="36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Serve food</a:t>
              </a:r>
            </a:p>
          </p:txBody>
        </p:sp>
        <p:sp>
          <p:nvSpPr>
            <p:cNvPr id="40018" name="Text Box 48"/>
            <p:cNvSpPr txBox="1">
              <a:spLocks noChangeArrowheads="1"/>
            </p:cNvSpPr>
            <p:nvPr/>
          </p:nvSpPr>
          <p:spPr bwMode="auto">
            <a:xfrm>
              <a:off x="3840" y="355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Serve food</a:t>
              </a:r>
            </a:p>
          </p:txBody>
        </p:sp>
        <p:sp>
          <p:nvSpPr>
            <p:cNvPr id="40019" name="Text Box 49"/>
            <p:cNvSpPr txBox="1">
              <a:spLocks noChangeArrowheads="1"/>
            </p:cNvSpPr>
            <p:nvPr/>
          </p:nvSpPr>
          <p:spPr bwMode="auto">
            <a:xfrm>
              <a:off x="806" y="319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eating</a:t>
              </a:r>
            </a:p>
          </p:txBody>
        </p:sp>
        <p:sp>
          <p:nvSpPr>
            <p:cNvPr id="40020" name="Text Box 50"/>
            <p:cNvSpPr txBox="1">
              <a:spLocks noChangeArrowheads="1"/>
            </p:cNvSpPr>
            <p:nvPr/>
          </p:nvSpPr>
          <p:spPr bwMode="auto">
            <a:xfrm>
              <a:off x="4982" y="319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b="1">
                  <a:latin typeface="Times New Roman" charset="0"/>
                </a:rPr>
                <a:t>eating</a:t>
              </a:r>
            </a:p>
          </p:txBody>
        </p:sp>
      </p:grpSp>
      <p:sp>
        <p:nvSpPr>
          <p:cNvPr id="70707" name="Oval 51"/>
          <p:cNvSpPr>
            <a:spLocks noChangeArrowheads="1"/>
          </p:cNvSpPr>
          <p:nvPr/>
        </p:nvSpPr>
        <p:spPr bwMode="auto">
          <a:xfrm>
            <a:off x="26670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8" name="Oval 52"/>
          <p:cNvSpPr>
            <a:spLocks noChangeArrowheads="1"/>
          </p:cNvSpPr>
          <p:nvPr/>
        </p:nvSpPr>
        <p:spPr bwMode="auto">
          <a:xfrm>
            <a:off x="44958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9" name="Oval 53"/>
          <p:cNvSpPr>
            <a:spLocks noChangeArrowheads="1"/>
          </p:cNvSpPr>
          <p:nvPr/>
        </p:nvSpPr>
        <p:spPr bwMode="auto">
          <a:xfrm>
            <a:off x="63246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710" name="Group 54"/>
          <p:cNvGrpSpPr>
            <a:grpSpLocks/>
          </p:cNvGrpSpPr>
          <p:nvPr/>
        </p:nvGrpSpPr>
        <p:grpSpPr bwMode="auto">
          <a:xfrm>
            <a:off x="2667000" y="1905000"/>
            <a:ext cx="1981200" cy="228600"/>
            <a:chOff x="1680" y="1200"/>
            <a:chExt cx="1248" cy="144"/>
          </a:xfrm>
        </p:grpSpPr>
        <p:sp>
          <p:nvSpPr>
            <p:cNvPr id="39972" name="Oval 55"/>
            <p:cNvSpPr>
              <a:spLocks noChangeArrowheads="1"/>
            </p:cNvSpPr>
            <p:nvPr/>
          </p:nvSpPr>
          <p:spPr bwMode="auto">
            <a:xfrm>
              <a:off x="1680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3" name="Oval 56"/>
            <p:cNvSpPr>
              <a:spLocks noChangeArrowheads="1"/>
            </p:cNvSpPr>
            <p:nvPr/>
          </p:nvSpPr>
          <p:spPr bwMode="auto">
            <a:xfrm>
              <a:off x="2832" y="12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713" name="Rectangle 57"/>
          <p:cNvSpPr>
            <a:spLocks noChangeArrowheads="1"/>
          </p:cNvSpPr>
          <p:nvPr/>
        </p:nvSpPr>
        <p:spPr bwMode="auto">
          <a:xfrm>
            <a:off x="3352800" y="30480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14" name="Oval 58"/>
          <p:cNvSpPr>
            <a:spLocks noChangeArrowheads="1"/>
          </p:cNvSpPr>
          <p:nvPr/>
        </p:nvSpPr>
        <p:spPr bwMode="auto">
          <a:xfrm>
            <a:off x="26670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15" name="Oval 59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16" name="Oval 60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17" name="Rectangle 61"/>
          <p:cNvSpPr>
            <a:spLocks noChangeArrowheads="1"/>
          </p:cNvSpPr>
          <p:nvPr/>
        </p:nvSpPr>
        <p:spPr bwMode="auto">
          <a:xfrm>
            <a:off x="4495800" y="54102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18" name="Oval 62"/>
          <p:cNvSpPr>
            <a:spLocks noChangeArrowheads="1"/>
          </p:cNvSpPr>
          <p:nvPr/>
        </p:nvSpPr>
        <p:spPr bwMode="auto">
          <a:xfrm>
            <a:off x="44958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719" name="Group 63"/>
          <p:cNvGrpSpPr>
            <a:grpSpLocks/>
          </p:cNvGrpSpPr>
          <p:nvPr/>
        </p:nvGrpSpPr>
        <p:grpSpPr bwMode="auto">
          <a:xfrm>
            <a:off x="4495800" y="1905000"/>
            <a:ext cx="1981200" cy="228600"/>
            <a:chOff x="2832" y="1200"/>
            <a:chExt cx="1248" cy="144"/>
          </a:xfrm>
        </p:grpSpPr>
        <p:sp>
          <p:nvSpPr>
            <p:cNvPr id="39970" name="Oval 64"/>
            <p:cNvSpPr>
              <a:spLocks noChangeArrowheads="1"/>
            </p:cNvSpPr>
            <p:nvPr/>
          </p:nvSpPr>
          <p:spPr bwMode="auto">
            <a:xfrm>
              <a:off x="2832" y="12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Oval 65"/>
            <p:cNvSpPr>
              <a:spLocks noChangeArrowheads="1"/>
            </p:cNvSpPr>
            <p:nvPr/>
          </p:nvSpPr>
          <p:spPr bwMode="auto">
            <a:xfrm>
              <a:off x="3984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722" name="Rectangle 66"/>
          <p:cNvSpPr>
            <a:spLocks noChangeArrowheads="1"/>
          </p:cNvSpPr>
          <p:nvPr/>
        </p:nvSpPr>
        <p:spPr bwMode="auto">
          <a:xfrm>
            <a:off x="5334000" y="30480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23" name="Oval 67"/>
          <p:cNvSpPr>
            <a:spLocks noChangeArrowheads="1"/>
          </p:cNvSpPr>
          <p:nvPr/>
        </p:nvSpPr>
        <p:spPr bwMode="auto">
          <a:xfrm>
            <a:off x="4572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24" name="Oval 68"/>
          <p:cNvSpPr>
            <a:spLocks noChangeArrowheads="1"/>
          </p:cNvSpPr>
          <p:nvPr/>
        </p:nvSpPr>
        <p:spPr bwMode="auto">
          <a:xfrm>
            <a:off x="6553200" y="426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25" name="Oval 69"/>
          <p:cNvSpPr>
            <a:spLocks noChangeArrowheads="1"/>
          </p:cNvSpPr>
          <p:nvPr/>
        </p:nvSpPr>
        <p:spPr bwMode="auto">
          <a:xfrm>
            <a:off x="4572000" y="4191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26" name="Rectangle 70"/>
          <p:cNvSpPr>
            <a:spLocks noChangeArrowheads="1"/>
          </p:cNvSpPr>
          <p:nvPr/>
        </p:nvSpPr>
        <p:spPr bwMode="auto">
          <a:xfrm>
            <a:off x="4495800" y="54102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27" name="Oval 71"/>
          <p:cNvSpPr>
            <a:spLocks noChangeArrowheads="1"/>
          </p:cNvSpPr>
          <p:nvPr/>
        </p:nvSpPr>
        <p:spPr bwMode="auto">
          <a:xfrm>
            <a:off x="44958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728" name="Group 72"/>
          <p:cNvGrpSpPr>
            <a:grpSpLocks/>
          </p:cNvGrpSpPr>
          <p:nvPr/>
        </p:nvGrpSpPr>
        <p:grpSpPr bwMode="auto">
          <a:xfrm>
            <a:off x="4495800" y="1981200"/>
            <a:ext cx="2209800" cy="2438400"/>
            <a:chOff x="2832" y="1248"/>
            <a:chExt cx="1392" cy="1536"/>
          </a:xfrm>
        </p:grpSpPr>
        <p:sp>
          <p:nvSpPr>
            <p:cNvPr id="39968" name="Oval 73"/>
            <p:cNvSpPr>
              <a:spLocks noChangeArrowheads="1"/>
            </p:cNvSpPr>
            <p:nvPr/>
          </p:nvSpPr>
          <p:spPr bwMode="auto">
            <a:xfrm>
              <a:off x="2832" y="12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Oval 74"/>
            <p:cNvSpPr>
              <a:spLocks noChangeArrowheads="1"/>
            </p:cNvSpPr>
            <p:nvPr/>
          </p:nvSpPr>
          <p:spPr bwMode="auto">
            <a:xfrm>
              <a:off x="4128" y="268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731" name="Rectangle 75"/>
          <p:cNvSpPr>
            <a:spLocks noChangeArrowheads="1"/>
          </p:cNvSpPr>
          <p:nvPr/>
        </p:nvSpPr>
        <p:spPr bwMode="auto">
          <a:xfrm>
            <a:off x="6400800" y="54102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32" name="Oval 76"/>
          <p:cNvSpPr>
            <a:spLocks noChangeArrowheads="1"/>
          </p:cNvSpPr>
          <p:nvPr/>
        </p:nvSpPr>
        <p:spPr bwMode="auto">
          <a:xfrm>
            <a:off x="80010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33" name="Oval 77"/>
          <p:cNvSpPr>
            <a:spLocks noChangeArrowheads="1"/>
          </p:cNvSpPr>
          <p:nvPr/>
        </p:nvSpPr>
        <p:spPr bwMode="auto">
          <a:xfrm>
            <a:off x="44958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734" name="Group 78"/>
          <p:cNvGrpSpPr>
            <a:grpSpLocks/>
          </p:cNvGrpSpPr>
          <p:nvPr/>
        </p:nvGrpSpPr>
        <p:grpSpPr bwMode="auto">
          <a:xfrm>
            <a:off x="2667000" y="1905000"/>
            <a:ext cx="1981200" cy="2362200"/>
            <a:chOff x="1680" y="1200"/>
            <a:chExt cx="1248" cy="1488"/>
          </a:xfrm>
        </p:grpSpPr>
        <p:sp>
          <p:nvSpPr>
            <p:cNvPr id="39966" name="Oval 79"/>
            <p:cNvSpPr>
              <a:spLocks noChangeArrowheads="1"/>
            </p:cNvSpPr>
            <p:nvPr/>
          </p:nvSpPr>
          <p:spPr bwMode="auto">
            <a:xfrm>
              <a:off x="1680" y="259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Oval 80"/>
            <p:cNvSpPr>
              <a:spLocks noChangeArrowheads="1"/>
            </p:cNvSpPr>
            <p:nvPr/>
          </p:nvSpPr>
          <p:spPr bwMode="auto">
            <a:xfrm>
              <a:off x="2832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737" name="Rectangle 81"/>
          <p:cNvSpPr>
            <a:spLocks noChangeArrowheads="1"/>
          </p:cNvSpPr>
          <p:nvPr/>
        </p:nvSpPr>
        <p:spPr bwMode="auto">
          <a:xfrm>
            <a:off x="2514600" y="54102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38" name="Oval 82"/>
          <p:cNvSpPr>
            <a:spLocks noChangeArrowheads="1"/>
          </p:cNvSpPr>
          <p:nvPr/>
        </p:nvSpPr>
        <p:spPr bwMode="auto">
          <a:xfrm>
            <a:off x="15240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39" name="Oval 83"/>
          <p:cNvSpPr>
            <a:spLocks noChangeArrowheads="1"/>
          </p:cNvSpPr>
          <p:nvPr/>
        </p:nvSpPr>
        <p:spPr bwMode="auto">
          <a:xfrm>
            <a:off x="45720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707" grpId="0" animBg="1"/>
      <p:bldP spid="70708" grpId="0" animBg="1"/>
      <p:bldP spid="70709" grpId="0" animBg="1"/>
      <p:bldP spid="70713" grpId="0" animBg="1"/>
      <p:bldP spid="70714" grpId="0" animBg="1"/>
      <p:bldP spid="70715" grpId="0" animBg="1"/>
      <p:bldP spid="70716" grpId="0" animBg="1"/>
      <p:bldP spid="70717" grpId="0" animBg="1"/>
      <p:bldP spid="70718" grpId="0" animBg="1"/>
      <p:bldP spid="70722" grpId="0" animBg="1"/>
      <p:bldP spid="70723" grpId="0" animBg="1"/>
      <p:bldP spid="70724" grpId="0" animBg="1"/>
      <p:bldP spid="70725" grpId="0" animBg="1"/>
      <p:bldP spid="70726" grpId="0" animBg="1"/>
      <p:bldP spid="70727" grpId="0" animBg="1"/>
      <p:bldP spid="70731" grpId="0" animBg="1"/>
      <p:bldP spid="70732" grpId="0" animBg="1"/>
      <p:bldP spid="70733" grpId="0" animBg="1"/>
      <p:bldP spid="70737" grpId="0" animBg="1"/>
      <p:bldP spid="70738" grpId="0" animBg="1"/>
      <p:bldP spid="707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381000"/>
            <a:ext cx="8229600" cy="685800"/>
          </a:xfrm>
        </p:spPr>
        <p:txBody>
          <a:bodyPr/>
          <a:lstStyle/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Example: Vending Machine</a:t>
            </a:r>
          </a:p>
        </p:txBody>
      </p:sp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6A8E7-EE6B-4854-9899-03E7DD7860A1}" type="slidenum">
              <a:rPr lang="ko-KR" altLang="en-US"/>
              <a:pPr>
                <a:defRPr/>
              </a:pPr>
              <a:t>41</a:t>
            </a:fld>
            <a:endParaRPr lang="en-US" altLang="ko-KR"/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1066800" y="1752600"/>
            <a:ext cx="7083425" cy="4419600"/>
            <a:chOff x="672" y="1104"/>
            <a:chExt cx="4462" cy="2784"/>
          </a:xfrm>
        </p:grpSpPr>
        <p:grpSp>
          <p:nvGrpSpPr>
            <p:cNvPr id="40965" name="Group 4"/>
            <p:cNvGrpSpPr>
              <a:grpSpLocks/>
            </p:cNvGrpSpPr>
            <p:nvPr/>
          </p:nvGrpSpPr>
          <p:grpSpPr bwMode="auto">
            <a:xfrm>
              <a:off x="672" y="1104"/>
              <a:ext cx="4462" cy="2784"/>
              <a:chOff x="662" y="1104"/>
              <a:chExt cx="4462" cy="2784"/>
            </a:xfrm>
          </p:grpSpPr>
          <p:sp>
            <p:nvSpPr>
              <p:cNvPr id="40967" name="Line 5"/>
              <p:cNvSpPr>
                <a:spLocks noChangeShapeType="1"/>
              </p:cNvSpPr>
              <p:nvPr/>
            </p:nvSpPr>
            <p:spPr bwMode="auto">
              <a:xfrm flipH="1">
                <a:off x="1056" y="1200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8" name="Text Box 6"/>
              <p:cNvSpPr txBox="1">
                <a:spLocks noChangeArrowheads="1"/>
              </p:cNvSpPr>
              <p:nvPr/>
            </p:nvSpPr>
            <p:spPr bwMode="auto">
              <a:xfrm>
                <a:off x="2064" y="1584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 sz="2000">
                    <a:latin typeface="Times New Roman" charset="0"/>
                  </a:rPr>
                  <a:t>5c</a:t>
                </a:r>
                <a:endParaRPr kumimoji="0" lang="en-US" altLang="ko-KR" sz="2400">
                  <a:latin typeface="Times New Roman" charset="0"/>
                </a:endParaRPr>
              </a:p>
            </p:txBody>
          </p:sp>
          <p:grpSp>
            <p:nvGrpSpPr>
              <p:cNvPr id="40969" name="Group 7"/>
              <p:cNvGrpSpPr>
                <a:grpSpLocks/>
              </p:cNvGrpSpPr>
              <p:nvPr/>
            </p:nvGrpSpPr>
            <p:grpSpPr bwMode="auto">
              <a:xfrm>
                <a:off x="662" y="1104"/>
                <a:ext cx="4462" cy="2784"/>
                <a:chOff x="662" y="1104"/>
                <a:chExt cx="4462" cy="2784"/>
              </a:xfrm>
            </p:grpSpPr>
            <p:sp>
              <p:nvSpPr>
                <p:cNvPr id="40970" name="Oval 8"/>
                <p:cNvSpPr>
                  <a:spLocks noChangeArrowheads="1"/>
                </p:cNvSpPr>
                <p:nvPr/>
              </p:nvSpPr>
              <p:spPr bwMode="auto">
                <a:xfrm>
                  <a:off x="912" y="244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1" name="Rectangle 9"/>
                <p:cNvSpPr>
                  <a:spLocks noChangeArrowheads="1"/>
                </p:cNvSpPr>
                <p:nvPr/>
              </p:nvSpPr>
              <p:spPr bwMode="auto">
                <a:xfrm>
                  <a:off x="1536" y="283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152" y="2112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3" name="Line 11"/>
                <p:cNvSpPr>
                  <a:spLocks noChangeShapeType="1"/>
                </p:cNvSpPr>
                <p:nvPr/>
              </p:nvSpPr>
              <p:spPr bwMode="auto">
                <a:xfrm>
                  <a:off x="1152" y="2640"/>
                  <a:ext cx="38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4" name="Oval 12"/>
                <p:cNvSpPr>
                  <a:spLocks noChangeArrowheads="1"/>
                </p:cNvSpPr>
                <p:nvPr/>
              </p:nvSpPr>
              <p:spPr bwMode="auto">
                <a:xfrm>
                  <a:off x="2256" y="172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5" name="Oval 13"/>
                <p:cNvSpPr>
                  <a:spLocks noChangeArrowheads="1"/>
                </p:cNvSpPr>
                <p:nvPr/>
              </p:nvSpPr>
              <p:spPr bwMode="auto">
                <a:xfrm>
                  <a:off x="2256" y="3024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6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6" y="201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7" name="Rectangle 15"/>
                <p:cNvSpPr>
                  <a:spLocks noChangeArrowheads="1"/>
                </p:cNvSpPr>
                <p:nvPr/>
              </p:nvSpPr>
              <p:spPr bwMode="auto">
                <a:xfrm>
                  <a:off x="3264" y="153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8" name="Rectangle 16"/>
                <p:cNvSpPr>
                  <a:spLocks noChangeArrowheads="1"/>
                </p:cNvSpPr>
                <p:nvPr/>
              </p:nvSpPr>
              <p:spPr bwMode="auto">
                <a:xfrm>
                  <a:off x="3264" y="316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64" y="235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0" name="Oval 18"/>
                <p:cNvSpPr>
                  <a:spLocks noChangeArrowheads="1"/>
                </p:cNvSpPr>
                <p:nvPr/>
              </p:nvSpPr>
              <p:spPr bwMode="auto">
                <a:xfrm>
                  <a:off x="4320" y="31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1" name="Oval 19"/>
                <p:cNvSpPr>
                  <a:spLocks noChangeArrowheads="1"/>
                </p:cNvSpPr>
                <p:nvPr/>
              </p:nvSpPr>
              <p:spPr bwMode="auto">
                <a:xfrm>
                  <a:off x="4272" y="148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80" y="1872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3" name="Line 21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496" y="1632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408" y="1584"/>
                  <a:ext cx="8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6" name="Rectangle 24"/>
                <p:cNvSpPr>
                  <a:spLocks noChangeArrowheads="1"/>
                </p:cNvSpPr>
                <p:nvPr/>
              </p:nvSpPr>
              <p:spPr bwMode="auto">
                <a:xfrm>
                  <a:off x="2352" y="235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7" name="Line 25"/>
                <p:cNvSpPr>
                  <a:spLocks noChangeShapeType="1"/>
                </p:cNvSpPr>
                <p:nvPr/>
              </p:nvSpPr>
              <p:spPr bwMode="auto">
                <a:xfrm>
                  <a:off x="2400" y="196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8" name="Line 26"/>
                <p:cNvSpPr>
                  <a:spLocks noChangeShapeType="1"/>
                </p:cNvSpPr>
                <p:nvPr/>
              </p:nvSpPr>
              <p:spPr bwMode="auto">
                <a:xfrm>
                  <a:off x="2400" y="2544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496" y="2448"/>
                  <a:ext cx="76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912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1" name="Line 29"/>
                <p:cNvSpPr>
                  <a:spLocks noChangeShapeType="1"/>
                </p:cNvSpPr>
                <p:nvPr/>
              </p:nvSpPr>
              <p:spPr bwMode="auto">
                <a:xfrm>
                  <a:off x="2496" y="3168"/>
                  <a:ext cx="76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2" name="Line 30"/>
                <p:cNvSpPr>
                  <a:spLocks noChangeShapeType="1"/>
                </p:cNvSpPr>
                <p:nvPr/>
              </p:nvSpPr>
              <p:spPr bwMode="auto">
                <a:xfrm>
                  <a:off x="3408" y="3264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3" name="Rectangle 31"/>
                <p:cNvSpPr>
                  <a:spLocks noChangeArrowheads="1"/>
                </p:cNvSpPr>
                <p:nvPr/>
              </p:nvSpPr>
              <p:spPr bwMode="auto">
                <a:xfrm>
                  <a:off x="4416" y="235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4" name="Line 32"/>
                <p:cNvSpPr>
                  <a:spLocks noChangeShapeType="1"/>
                </p:cNvSpPr>
                <p:nvPr/>
              </p:nvSpPr>
              <p:spPr bwMode="auto">
                <a:xfrm>
                  <a:off x="4416" y="1728"/>
                  <a:ext cx="9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464" y="2544"/>
                  <a:ext cx="4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6" name="Rectangle 34"/>
                <p:cNvSpPr>
                  <a:spLocks noChangeArrowheads="1"/>
                </p:cNvSpPr>
                <p:nvPr/>
              </p:nvSpPr>
              <p:spPr bwMode="auto">
                <a:xfrm>
                  <a:off x="2208" y="369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7" name="Rectangle 35"/>
                <p:cNvSpPr>
                  <a:spLocks noChangeArrowheads="1"/>
                </p:cNvSpPr>
                <p:nvPr/>
              </p:nvSpPr>
              <p:spPr bwMode="auto">
                <a:xfrm>
                  <a:off x="2160" y="1104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8" name="Line 36"/>
                <p:cNvSpPr>
                  <a:spLocks noChangeShapeType="1"/>
                </p:cNvSpPr>
                <p:nvPr/>
              </p:nvSpPr>
              <p:spPr bwMode="auto">
                <a:xfrm>
                  <a:off x="4464" y="340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352" y="3792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0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056" y="3792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056" y="2688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416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304" y="1200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4" name="Line 42"/>
                <p:cNvSpPr>
                  <a:spLocks noChangeShapeType="1"/>
                </p:cNvSpPr>
                <p:nvPr/>
              </p:nvSpPr>
              <p:spPr bwMode="auto">
                <a:xfrm>
                  <a:off x="1056" y="1200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80" y="1248"/>
                  <a:ext cx="111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>
                      <a:latin typeface="Times New Roman" charset="0"/>
                    </a:rPr>
                    <a:t>Take 15c bar</a:t>
                  </a:r>
                </a:p>
              </p:txBody>
            </p:sp>
            <p:sp>
              <p:nvSpPr>
                <p:cNvPr id="4100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200" y="1776"/>
                  <a:ext cx="7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>
                      <a:latin typeface="Times New Roman" charset="0"/>
                    </a:rPr>
                    <a:t>Deposit 5c</a:t>
                  </a:r>
                  <a:endParaRPr kumimoji="0" lang="en-US" altLang="ko-KR" sz="2400">
                    <a:latin typeface="Times New Roman" charset="0"/>
                  </a:endParaRPr>
                </a:p>
              </p:txBody>
            </p:sp>
            <p:sp>
              <p:nvSpPr>
                <p:cNvPr id="4100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662" y="2409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 sz="2000">
                      <a:latin typeface="Times New Roman" charset="0"/>
                    </a:rPr>
                    <a:t>0c</a:t>
                  </a:r>
                  <a:endParaRPr kumimoji="0" lang="en-US" altLang="ko-KR" sz="2400">
                    <a:latin typeface="Times New Roman" charset="0"/>
                  </a:endParaRPr>
                </a:p>
              </p:txBody>
            </p:sp>
            <p:sp>
              <p:nvSpPr>
                <p:cNvPr id="410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152" y="3024"/>
                  <a:ext cx="8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>
                      <a:latin typeface="Times New Roman" charset="0"/>
                    </a:rPr>
                    <a:t>Deposit 10c</a:t>
                  </a:r>
                  <a:endParaRPr kumimoji="0" lang="en-US" altLang="ko-KR" sz="2400">
                    <a:latin typeface="Times New Roman" charset="0"/>
                  </a:endParaRPr>
                </a:p>
              </p:txBody>
            </p:sp>
            <p:sp>
              <p:nvSpPr>
                <p:cNvPr id="4100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824" y="2256"/>
                  <a:ext cx="62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>
                      <a:latin typeface="Times New Roman" charset="0"/>
                    </a:rPr>
                    <a:t>Deposit</a:t>
                  </a:r>
                  <a:br>
                    <a:rPr kumimoji="0" lang="en-US" altLang="ko-KR">
                      <a:latin typeface="Times New Roman" charset="0"/>
                    </a:rPr>
                  </a:br>
                  <a:r>
                    <a:rPr kumimoji="0" lang="en-US" altLang="ko-KR">
                      <a:latin typeface="Times New Roman" charset="0"/>
                    </a:rPr>
                    <a:t>        5c</a:t>
                  </a:r>
                  <a:endParaRPr kumimoji="0" lang="en-US" altLang="ko-KR" sz="2400">
                    <a:latin typeface="Times New Roman" charset="0"/>
                  </a:endParaRPr>
                </a:p>
              </p:txBody>
            </p:sp>
            <p:sp>
              <p:nvSpPr>
                <p:cNvPr id="4101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102" y="3177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 sz="2000">
                      <a:latin typeface="Times New Roman" charset="0"/>
                    </a:rPr>
                    <a:t>10c</a:t>
                  </a:r>
                </a:p>
              </p:txBody>
            </p:sp>
            <p:sp>
              <p:nvSpPr>
                <p:cNvPr id="4101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928" y="1344"/>
                  <a:ext cx="8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>
                      <a:latin typeface="Times New Roman" charset="0"/>
                    </a:rPr>
                    <a:t>Deposit 10c</a:t>
                  </a:r>
                  <a:endParaRPr kumimoji="0" lang="en-US" altLang="ko-KR" sz="2400">
                    <a:latin typeface="Times New Roman" charset="0"/>
                  </a:endParaRPr>
                </a:p>
              </p:txBody>
            </p:sp>
            <p:sp>
              <p:nvSpPr>
                <p:cNvPr id="4101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398" y="2376"/>
                  <a:ext cx="56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>
                      <a:latin typeface="Times New Roman" charset="0"/>
                    </a:rPr>
                    <a:t>Deposit</a:t>
                  </a:r>
                </a:p>
                <a:p>
                  <a:pPr latinLnBrk="0"/>
                  <a:r>
                    <a:rPr kumimoji="0" lang="en-US" altLang="ko-KR">
                      <a:latin typeface="Times New Roman" charset="0"/>
                    </a:rPr>
                    <a:t>5c</a:t>
                  </a:r>
                  <a:endParaRPr kumimoji="0" lang="en-US" altLang="ko-KR" sz="2400">
                    <a:latin typeface="Times New Roman" charset="0"/>
                  </a:endParaRPr>
                </a:p>
              </p:txBody>
            </p:sp>
            <p:sp>
              <p:nvSpPr>
                <p:cNvPr id="4101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024" y="3312"/>
                  <a:ext cx="8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>
                      <a:latin typeface="Times New Roman" charset="0"/>
                    </a:rPr>
                    <a:t>Deposit 10c</a:t>
                  </a:r>
                  <a:endParaRPr kumimoji="0" lang="en-US" altLang="ko-KR" sz="2400">
                    <a:latin typeface="Times New Roman" charset="0"/>
                  </a:endParaRPr>
                </a:p>
              </p:txBody>
            </p:sp>
            <p:sp>
              <p:nvSpPr>
                <p:cNvPr id="4101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550" y="3129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 sz="2000">
                      <a:latin typeface="Times New Roman" charset="0"/>
                    </a:rPr>
                    <a:t>20c</a:t>
                  </a:r>
                </a:p>
              </p:txBody>
            </p:sp>
            <p:sp>
              <p:nvSpPr>
                <p:cNvPr id="4101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560" y="2256"/>
                  <a:ext cx="56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>
                      <a:latin typeface="Times New Roman" charset="0"/>
                    </a:rPr>
                    <a:t>Deposit</a:t>
                  </a:r>
                </a:p>
                <a:p>
                  <a:pPr latinLnBrk="0"/>
                  <a:r>
                    <a:rPr kumimoji="0" lang="en-US" altLang="ko-KR">
                      <a:latin typeface="Times New Roman" charset="0"/>
                    </a:rPr>
                    <a:t>5c</a:t>
                  </a:r>
                </a:p>
              </p:txBody>
            </p:sp>
            <p:sp>
              <p:nvSpPr>
                <p:cNvPr id="4101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502" y="1449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 sz="2000">
                      <a:latin typeface="Times New Roman" charset="0"/>
                    </a:rPr>
                    <a:t>15c</a:t>
                  </a:r>
                </a:p>
              </p:txBody>
            </p:sp>
            <p:sp>
              <p:nvSpPr>
                <p:cNvPr id="4101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584" y="3504"/>
                  <a:ext cx="86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entury Gothic" pitchFamily="34" charset="0"/>
                      <a:ea typeface="굴림" pitchFamily="34" charset="-127"/>
                    </a:defRPr>
                  </a:lvl9pPr>
                </a:lstStyle>
                <a:p>
                  <a:pPr latinLnBrk="0"/>
                  <a:r>
                    <a:rPr kumimoji="0" lang="en-US" altLang="ko-KR">
                      <a:latin typeface="Times New Roman" charset="0"/>
                    </a:rPr>
                    <a:t>Take 20c bar</a:t>
                  </a:r>
                  <a:endParaRPr kumimoji="0" lang="en-US" altLang="ko-KR" sz="2400">
                    <a:latin typeface="Times New Roman" charset="0"/>
                  </a:endParaRPr>
                </a:p>
              </p:txBody>
            </p:sp>
          </p:grpSp>
        </p:grpSp>
        <p:sp>
          <p:nvSpPr>
            <p:cNvPr id="40966" name="Oval 56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7415212" cy="576262"/>
          </a:xfrm>
        </p:spPr>
        <p:txBody>
          <a:bodyPr/>
          <a:lstStyle/>
          <a:p>
            <a:r>
              <a:rPr lang="en-US" altLang="ko-KR" sz="2800" dirty="0" smtClean="0"/>
              <a:t>Example: Vending Machine (3 Scenarios)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Scenario 1: 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Deposit 5c, deposit 5c, deposit 5c, deposit 5c, take 20c snack bar.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Scenario 2: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Deposit 10c, deposit 5c, take 15c snack bar.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Scenario 3: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Deposit 5c, deposit 10c, deposit 5c, take 20c snack bar.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DA3CB-0876-4FA4-ACBA-67E9D3664492}" type="slidenum">
              <a:rPr lang="ko-KR" altLang="en-US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762000"/>
          </a:xfrm>
        </p:spPr>
        <p:txBody>
          <a:bodyPr/>
          <a:lstStyle/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Example: Vending Machine</a:t>
            </a:r>
          </a:p>
        </p:txBody>
      </p:sp>
      <p:sp>
        <p:nvSpPr>
          <p:cNvPr id="8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007A9-CD0D-4B75-B472-F332DC6D70D7}" type="slidenum">
              <a:rPr lang="ko-KR" altLang="en-US"/>
              <a:pPr>
                <a:defRPr/>
              </a:pPr>
              <a:t>43</a:t>
            </a:fld>
            <a:endParaRPr lang="en-US" altLang="ko-KR"/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1066800" y="1752600"/>
            <a:ext cx="7083425" cy="4419600"/>
            <a:chOff x="662" y="1104"/>
            <a:chExt cx="4462" cy="2784"/>
          </a:xfrm>
        </p:grpSpPr>
        <p:sp>
          <p:nvSpPr>
            <p:cNvPr id="43038" name="Line 4"/>
            <p:cNvSpPr>
              <a:spLocks noChangeShapeType="1"/>
            </p:cNvSpPr>
            <p:nvPr/>
          </p:nvSpPr>
          <p:spPr bwMode="auto">
            <a:xfrm flipH="1">
              <a:off x="1056" y="120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Text Box 5"/>
            <p:cNvSpPr txBox="1">
              <a:spLocks noChangeArrowheads="1"/>
            </p:cNvSpPr>
            <p:nvPr/>
          </p:nvSpPr>
          <p:spPr bwMode="auto">
            <a:xfrm>
              <a:off x="2064" y="1584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entury Gothic" pitchFamily="34" charset="0"/>
                  <a:ea typeface="굴림" pitchFamily="34" charset="-127"/>
                </a:defRPr>
              </a:lvl9pPr>
            </a:lstStyle>
            <a:p>
              <a:pPr latinLnBrk="0"/>
              <a:r>
                <a:rPr kumimoji="0" lang="en-US" altLang="ko-KR" sz="2000">
                  <a:latin typeface="Times New Roman" charset="0"/>
                </a:rPr>
                <a:t>5c</a:t>
              </a:r>
              <a:endParaRPr kumimoji="0" lang="en-US" altLang="ko-KR" sz="2400">
                <a:latin typeface="Times New Roman" charset="0"/>
              </a:endParaRPr>
            </a:p>
          </p:txBody>
        </p:sp>
        <p:grpSp>
          <p:nvGrpSpPr>
            <p:cNvPr id="43040" name="Group 6"/>
            <p:cNvGrpSpPr>
              <a:grpSpLocks/>
            </p:cNvGrpSpPr>
            <p:nvPr/>
          </p:nvGrpSpPr>
          <p:grpSpPr bwMode="auto">
            <a:xfrm>
              <a:off x="662" y="1104"/>
              <a:ext cx="4462" cy="2784"/>
              <a:chOff x="662" y="1104"/>
              <a:chExt cx="4462" cy="2784"/>
            </a:xfrm>
          </p:grpSpPr>
          <p:sp>
            <p:nvSpPr>
              <p:cNvPr id="43041" name="Oval 7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2" name="Rectangle 8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3" name="Line 9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4" name="Line 1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Oval 11"/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6" name="Oval 12"/>
              <p:cNvSpPr>
                <a:spLocks noChangeArrowheads="1"/>
              </p:cNvSpPr>
              <p:nvPr/>
            </p:nvSpPr>
            <p:spPr bwMode="auto">
              <a:xfrm>
                <a:off x="2256" y="30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7" name="Rectangle 13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8" name="Rectangle 14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9" name="Rectangle 15"/>
              <p:cNvSpPr>
                <a:spLocks noChangeArrowheads="1"/>
              </p:cNvSpPr>
              <p:nvPr/>
            </p:nvSpPr>
            <p:spPr bwMode="auto">
              <a:xfrm>
                <a:off x="3264" y="3168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0" name="Rectangle 16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1" name="Oval 17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2" name="Oval 18"/>
              <p:cNvSpPr>
                <a:spLocks noChangeArrowheads="1"/>
              </p:cNvSpPr>
              <p:nvPr/>
            </p:nvSpPr>
            <p:spPr bwMode="auto">
              <a:xfrm>
                <a:off x="4272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3" name="Line 19"/>
              <p:cNvSpPr>
                <a:spLocks noChangeShapeType="1"/>
              </p:cNvSpPr>
              <p:nvPr/>
            </p:nvSpPr>
            <p:spPr bwMode="auto">
              <a:xfrm flipV="1">
                <a:off x="1680" y="1872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4" name="Line 20"/>
              <p:cNvSpPr>
                <a:spLocks noChangeShapeType="1"/>
              </p:cNvSpPr>
              <p:nvPr/>
            </p:nvSpPr>
            <p:spPr bwMode="auto">
              <a:xfrm>
                <a:off x="1680" y="2928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5" name="Line 21"/>
              <p:cNvSpPr>
                <a:spLocks noChangeShapeType="1"/>
              </p:cNvSpPr>
              <p:nvPr/>
            </p:nvSpPr>
            <p:spPr bwMode="auto">
              <a:xfrm flipV="1">
                <a:off x="2496" y="1632"/>
                <a:ext cx="7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6" name="Line 22"/>
              <p:cNvSpPr>
                <a:spLocks noChangeShapeType="1"/>
              </p:cNvSpPr>
              <p:nvPr/>
            </p:nvSpPr>
            <p:spPr bwMode="auto">
              <a:xfrm flipV="1">
                <a:off x="3408" y="1584"/>
                <a:ext cx="86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7" name="Rectangle 23"/>
              <p:cNvSpPr>
                <a:spLocks noChangeArrowheads="1"/>
              </p:cNvSpPr>
              <p:nvPr/>
            </p:nvSpPr>
            <p:spPr bwMode="auto">
              <a:xfrm>
                <a:off x="2352" y="235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8" name="Line 24"/>
              <p:cNvSpPr>
                <a:spLocks noChangeShapeType="1"/>
              </p:cNvSpPr>
              <p:nvPr/>
            </p:nvSpPr>
            <p:spPr bwMode="auto">
              <a:xfrm>
                <a:off x="2400" y="196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9" name="Line 25"/>
              <p:cNvSpPr>
                <a:spLocks noChangeShapeType="1"/>
              </p:cNvSpPr>
              <p:nvPr/>
            </p:nvSpPr>
            <p:spPr bwMode="auto">
              <a:xfrm>
                <a:off x="2400" y="25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0" name="Line 26"/>
              <p:cNvSpPr>
                <a:spLocks noChangeShapeType="1"/>
              </p:cNvSpPr>
              <p:nvPr/>
            </p:nvSpPr>
            <p:spPr bwMode="auto">
              <a:xfrm flipV="1">
                <a:off x="2496" y="2448"/>
                <a:ext cx="76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1" name="Line 27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91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2" name="Line 28"/>
              <p:cNvSpPr>
                <a:spLocks noChangeShapeType="1"/>
              </p:cNvSpPr>
              <p:nvPr/>
            </p:nvSpPr>
            <p:spPr bwMode="auto">
              <a:xfrm>
                <a:off x="2496" y="3168"/>
                <a:ext cx="76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3" name="Line 29"/>
              <p:cNvSpPr>
                <a:spLocks noChangeShapeType="1"/>
              </p:cNvSpPr>
              <p:nvPr/>
            </p:nvSpPr>
            <p:spPr bwMode="auto">
              <a:xfrm>
                <a:off x="3408" y="326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4" name="Rectangle 30"/>
              <p:cNvSpPr>
                <a:spLocks noChangeArrowheads="1"/>
              </p:cNvSpPr>
              <p:nvPr/>
            </p:nvSpPr>
            <p:spPr bwMode="auto">
              <a:xfrm>
                <a:off x="4416" y="235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5" name="Line 31"/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6" name="Line 32"/>
              <p:cNvSpPr>
                <a:spLocks noChangeShapeType="1"/>
              </p:cNvSpPr>
              <p:nvPr/>
            </p:nvSpPr>
            <p:spPr bwMode="auto">
              <a:xfrm flipH="1">
                <a:off x="4464" y="2544"/>
                <a:ext cx="4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7" name="Rectangle 33"/>
              <p:cNvSpPr>
                <a:spLocks noChangeArrowheads="1"/>
              </p:cNvSpPr>
              <p:nvPr/>
            </p:nvSpPr>
            <p:spPr bwMode="auto">
              <a:xfrm>
                <a:off x="2208" y="369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8" name="Rectangle 3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9" name="Line 35"/>
              <p:cNvSpPr>
                <a:spLocks noChangeShapeType="1"/>
              </p:cNvSpPr>
              <p:nvPr/>
            </p:nvSpPr>
            <p:spPr bwMode="auto">
              <a:xfrm>
                <a:off x="4464" y="34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0" name="Line 36"/>
              <p:cNvSpPr>
                <a:spLocks noChangeShapeType="1"/>
              </p:cNvSpPr>
              <p:nvPr/>
            </p:nvSpPr>
            <p:spPr bwMode="auto">
              <a:xfrm flipH="1">
                <a:off x="2352" y="3792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1" name="Line 37"/>
              <p:cNvSpPr>
                <a:spLocks noChangeShapeType="1"/>
              </p:cNvSpPr>
              <p:nvPr/>
            </p:nvSpPr>
            <p:spPr bwMode="auto">
              <a:xfrm flipH="1">
                <a:off x="1056" y="379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2" name="Line 38"/>
              <p:cNvSpPr>
                <a:spLocks noChangeShapeType="1"/>
              </p:cNvSpPr>
              <p:nvPr/>
            </p:nvSpPr>
            <p:spPr bwMode="auto">
              <a:xfrm flipV="1">
                <a:off x="1056" y="268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3" name="Line 39"/>
              <p:cNvSpPr>
                <a:spLocks noChangeShapeType="1"/>
              </p:cNvSpPr>
              <p:nvPr/>
            </p:nvSpPr>
            <p:spPr bwMode="auto">
              <a:xfrm flipV="1">
                <a:off x="4416" y="12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4" name="Line 40"/>
              <p:cNvSpPr>
                <a:spLocks noChangeShapeType="1"/>
              </p:cNvSpPr>
              <p:nvPr/>
            </p:nvSpPr>
            <p:spPr bwMode="auto">
              <a:xfrm flipH="1">
                <a:off x="2304" y="1200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5" name="Line 41"/>
              <p:cNvSpPr>
                <a:spLocks noChangeShapeType="1"/>
              </p:cNvSpPr>
              <p:nvPr/>
            </p:nvSpPr>
            <p:spPr bwMode="auto">
              <a:xfrm>
                <a:off x="1056" y="120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6" name="Text Box 42"/>
              <p:cNvSpPr txBox="1">
                <a:spLocks noChangeArrowheads="1"/>
              </p:cNvSpPr>
              <p:nvPr/>
            </p:nvSpPr>
            <p:spPr bwMode="auto">
              <a:xfrm>
                <a:off x="1680" y="1248"/>
                <a:ext cx="111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>
                    <a:latin typeface="Times New Roman" charset="0"/>
                  </a:rPr>
                  <a:t>Take 15c bar</a:t>
                </a:r>
              </a:p>
            </p:txBody>
          </p:sp>
          <p:sp>
            <p:nvSpPr>
              <p:cNvPr id="43077" name="Text Box 43"/>
              <p:cNvSpPr txBox="1">
                <a:spLocks noChangeArrowheads="1"/>
              </p:cNvSpPr>
              <p:nvPr/>
            </p:nvSpPr>
            <p:spPr bwMode="auto">
              <a:xfrm>
                <a:off x="1200" y="1776"/>
                <a:ext cx="7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>
                    <a:latin typeface="Times New Roman" charset="0"/>
                  </a:rPr>
                  <a:t>Deposit 5c</a:t>
                </a:r>
                <a:endParaRPr kumimoji="0" lang="en-US" altLang="ko-KR" sz="2400">
                  <a:latin typeface="Times New Roman" charset="0"/>
                </a:endParaRPr>
              </a:p>
            </p:txBody>
          </p:sp>
          <p:sp>
            <p:nvSpPr>
              <p:cNvPr id="43078" name="Text Box 44"/>
              <p:cNvSpPr txBox="1">
                <a:spLocks noChangeArrowheads="1"/>
              </p:cNvSpPr>
              <p:nvPr/>
            </p:nvSpPr>
            <p:spPr bwMode="auto">
              <a:xfrm>
                <a:off x="662" y="2409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 sz="2000">
                    <a:latin typeface="Times New Roman" charset="0"/>
                  </a:rPr>
                  <a:t>0c</a:t>
                </a:r>
                <a:endParaRPr kumimoji="0" lang="en-US" altLang="ko-KR" sz="2400">
                  <a:latin typeface="Times New Roman" charset="0"/>
                </a:endParaRPr>
              </a:p>
            </p:txBody>
          </p:sp>
          <p:sp>
            <p:nvSpPr>
              <p:cNvPr id="43079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024"/>
                <a:ext cx="8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>
                    <a:latin typeface="Times New Roman" charset="0"/>
                  </a:rPr>
                  <a:t>Deposit 10c</a:t>
                </a:r>
                <a:endParaRPr kumimoji="0" lang="en-US" altLang="ko-KR" sz="2400">
                  <a:latin typeface="Times New Roman" charset="0"/>
                </a:endParaRPr>
              </a:p>
            </p:txBody>
          </p:sp>
          <p:sp>
            <p:nvSpPr>
              <p:cNvPr id="43080" name="Text Box 46"/>
              <p:cNvSpPr txBox="1">
                <a:spLocks noChangeArrowheads="1"/>
              </p:cNvSpPr>
              <p:nvPr/>
            </p:nvSpPr>
            <p:spPr bwMode="auto">
              <a:xfrm>
                <a:off x="1824" y="2256"/>
                <a:ext cx="62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>
                    <a:latin typeface="Times New Roman" charset="0"/>
                  </a:rPr>
                  <a:t>Deposit</a:t>
                </a:r>
                <a:br>
                  <a:rPr kumimoji="0" lang="en-US" altLang="ko-KR">
                    <a:latin typeface="Times New Roman" charset="0"/>
                  </a:rPr>
                </a:br>
                <a:r>
                  <a:rPr kumimoji="0" lang="en-US" altLang="ko-KR">
                    <a:latin typeface="Times New Roman" charset="0"/>
                  </a:rPr>
                  <a:t>        5c</a:t>
                </a:r>
                <a:endParaRPr kumimoji="0" lang="en-US" altLang="ko-KR" sz="2400">
                  <a:latin typeface="Times New Roman" charset="0"/>
                </a:endParaRPr>
              </a:p>
            </p:txBody>
          </p:sp>
          <p:sp>
            <p:nvSpPr>
              <p:cNvPr id="43081" name="Text Box 47"/>
              <p:cNvSpPr txBox="1">
                <a:spLocks noChangeArrowheads="1"/>
              </p:cNvSpPr>
              <p:nvPr/>
            </p:nvSpPr>
            <p:spPr bwMode="auto">
              <a:xfrm>
                <a:off x="2102" y="3177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 sz="2000">
                    <a:latin typeface="Times New Roman" charset="0"/>
                  </a:rPr>
                  <a:t>10c</a:t>
                </a:r>
              </a:p>
            </p:txBody>
          </p:sp>
          <p:sp>
            <p:nvSpPr>
              <p:cNvPr id="43082" name="Text Box 48"/>
              <p:cNvSpPr txBox="1">
                <a:spLocks noChangeArrowheads="1"/>
              </p:cNvSpPr>
              <p:nvPr/>
            </p:nvSpPr>
            <p:spPr bwMode="auto">
              <a:xfrm>
                <a:off x="2928" y="1344"/>
                <a:ext cx="8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>
                    <a:latin typeface="Times New Roman" charset="0"/>
                  </a:rPr>
                  <a:t>Deposit 10c</a:t>
                </a:r>
                <a:endParaRPr kumimoji="0" lang="en-US" altLang="ko-KR" sz="2400">
                  <a:latin typeface="Times New Roman" charset="0"/>
                </a:endParaRPr>
              </a:p>
            </p:txBody>
          </p:sp>
          <p:sp>
            <p:nvSpPr>
              <p:cNvPr id="43083" name="Text Box 49"/>
              <p:cNvSpPr txBox="1">
                <a:spLocks noChangeArrowheads="1"/>
              </p:cNvSpPr>
              <p:nvPr/>
            </p:nvSpPr>
            <p:spPr bwMode="auto">
              <a:xfrm>
                <a:off x="3398" y="2376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>
                    <a:latin typeface="Times New Roman" charset="0"/>
                  </a:rPr>
                  <a:t>Deposit</a:t>
                </a:r>
              </a:p>
              <a:p>
                <a:pPr latinLnBrk="0"/>
                <a:r>
                  <a:rPr kumimoji="0" lang="en-US" altLang="ko-KR">
                    <a:latin typeface="Times New Roman" charset="0"/>
                  </a:rPr>
                  <a:t>5c</a:t>
                </a:r>
                <a:endParaRPr kumimoji="0" lang="en-US" altLang="ko-KR" sz="2400">
                  <a:latin typeface="Times New Roman" charset="0"/>
                </a:endParaRPr>
              </a:p>
            </p:txBody>
          </p:sp>
          <p:sp>
            <p:nvSpPr>
              <p:cNvPr id="43084" name="Text Box 50"/>
              <p:cNvSpPr txBox="1">
                <a:spLocks noChangeArrowheads="1"/>
              </p:cNvSpPr>
              <p:nvPr/>
            </p:nvSpPr>
            <p:spPr bwMode="auto">
              <a:xfrm>
                <a:off x="3024" y="3312"/>
                <a:ext cx="8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>
                    <a:latin typeface="Times New Roman" charset="0"/>
                  </a:rPr>
                  <a:t>Deposit 10c</a:t>
                </a:r>
                <a:endParaRPr kumimoji="0" lang="en-US" altLang="ko-KR" sz="2400">
                  <a:latin typeface="Times New Roman" charset="0"/>
                </a:endParaRPr>
              </a:p>
            </p:txBody>
          </p:sp>
          <p:sp>
            <p:nvSpPr>
              <p:cNvPr id="43085" name="Text Box 51"/>
              <p:cNvSpPr txBox="1">
                <a:spLocks noChangeArrowheads="1"/>
              </p:cNvSpPr>
              <p:nvPr/>
            </p:nvSpPr>
            <p:spPr bwMode="auto">
              <a:xfrm>
                <a:off x="4550" y="3129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 sz="2000">
                    <a:latin typeface="Times New Roman" charset="0"/>
                  </a:rPr>
                  <a:t>20c</a:t>
                </a:r>
              </a:p>
            </p:txBody>
          </p:sp>
          <p:sp>
            <p:nvSpPr>
              <p:cNvPr id="43086" name="Text Box 52"/>
              <p:cNvSpPr txBox="1">
                <a:spLocks noChangeArrowheads="1"/>
              </p:cNvSpPr>
              <p:nvPr/>
            </p:nvSpPr>
            <p:spPr bwMode="auto">
              <a:xfrm>
                <a:off x="4560" y="2256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>
                    <a:latin typeface="Times New Roman" charset="0"/>
                  </a:rPr>
                  <a:t>Deposit</a:t>
                </a:r>
              </a:p>
              <a:p>
                <a:pPr latinLnBrk="0"/>
                <a:r>
                  <a:rPr kumimoji="0" lang="en-US" altLang="ko-KR">
                    <a:latin typeface="Times New Roman" charset="0"/>
                  </a:rPr>
                  <a:t>5c</a:t>
                </a:r>
              </a:p>
            </p:txBody>
          </p:sp>
          <p:sp>
            <p:nvSpPr>
              <p:cNvPr id="43087" name="Text Box 53"/>
              <p:cNvSpPr txBox="1">
                <a:spLocks noChangeArrowheads="1"/>
              </p:cNvSpPr>
              <p:nvPr/>
            </p:nvSpPr>
            <p:spPr bwMode="auto">
              <a:xfrm>
                <a:off x="4502" y="1449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 sz="2000">
                    <a:latin typeface="Times New Roman" charset="0"/>
                  </a:rPr>
                  <a:t>15c</a:t>
                </a:r>
              </a:p>
            </p:txBody>
          </p:sp>
          <p:sp>
            <p:nvSpPr>
              <p:cNvPr id="43088" name="Text Box 54"/>
              <p:cNvSpPr txBox="1">
                <a:spLocks noChangeArrowheads="1"/>
              </p:cNvSpPr>
              <p:nvPr/>
            </p:nvSpPr>
            <p:spPr bwMode="auto">
              <a:xfrm>
                <a:off x="1584" y="3504"/>
                <a:ext cx="8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entury Gothic" pitchFamily="34" charset="0"/>
                    <a:ea typeface="굴림" pitchFamily="34" charset="-127"/>
                  </a:defRPr>
                </a:lvl9pPr>
              </a:lstStyle>
              <a:p>
                <a:pPr latinLnBrk="0"/>
                <a:r>
                  <a:rPr kumimoji="0" lang="en-US" altLang="ko-KR">
                    <a:latin typeface="Times New Roman" charset="0"/>
                  </a:rPr>
                  <a:t>Take 20c bar</a:t>
                </a:r>
                <a:endParaRPr kumimoji="0" lang="en-US" altLang="ko-KR" sz="2400">
                  <a:latin typeface="Times New Roman" charset="0"/>
                </a:endParaRPr>
              </a:p>
            </p:txBody>
          </p:sp>
        </p:grpSp>
      </p:grpSp>
      <p:sp>
        <p:nvSpPr>
          <p:cNvPr id="79927" name="Oval 55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8" name="Oval 56"/>
          <p:cNvSpPr>
            <a:spLocks noChangeArrowheads="1"/>
          </p:cNvSpPr>
          <p:nvPr/>
        </p:nvSpPr>
        <p:spPr bwMode="auto">
          <a:xfrm>
            <a:off x="3733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9" name="Oval 57"/>
          <p:cNvSpPr>
            <a:spLocks noChangeArrowheads="1"/>
          </p:cNvSpPr>
          <p:nvPr/>
        </p:nvSpPr>
        <p:spPr bwMode="auto">
          <a:xfrm>
            <a:off x="37338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0" name="Oval 58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1" name="Oval 59"/>
          <p:cNvSpPr>
            <a:spLocks noChangeArrowheads="1"/>
          </p:cNvSpPr>
          <p:nvPr/>
        </p:nvSpPr>
        <p:spPr bwMode="auto">
          <a:xfrm>
            <a:off x="70104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2" name="Oval 60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3" name="Oval 61"/>
          <p:cNvSpPr>
            <a:spLocks noChangeArrowheads="1"/>
          </p:cNvSpPr>
          <p:nvPr/>
        </p:nvSpPr>
        <p:spPr bwMode="auto">
          <a:xfrm>
            <a:off x="37338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4" name="Oval 62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5" name="Oval 63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6" name="Rectangle 64"/>
          <p:cNvSpPr>
            <a:spLocks noChangeArrowheads="1"/>
          </p:cNvSpPr>
          <p:nvPr/>
        </p:nvSpPr>
        <p:spPr bwMode="auto">
          <a:xfrm>
            <a:off x="2438400" y="32004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7" name="Rectangle 65"/>
          <p:cNvSpPr>
            <a:spLocks noChangeArrowheads="1"/>
          </p:cNvSpPr>
          <p:nvPr/>
        </p:nvSpPr>
        <p:spPr bwMode="auto">
          <a:xfrm>
            <a:off x="3733800" y="37338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8" name="Rectangle 66"/>
          <p:cNvSpPr>
            <a:spLocks noChangeArrowheads="1"/>
          </p:cNvSpPr>
          <p:nvPr/>
        </p:nvSpPr>
        <p:spPr bwMode="auto">
          <a:xfrm>
            <a:off x="5181600" y="37338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9" name="Rectangle 67"/>
          <p:cNvSpPr>
            <a:spLocks noChangeArrowheads="1"/>
          </p:cNvSpPr>
          <p:nvPr/>
        </p:nvSpPr>
        <p:spPr bwMode="auto">
          <a:xfrm>
            <a:off x="7010400" y="37338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40" name="Rectangle 68"/>
          <p:cNvSpPr>
            <a:spLocks noChangeArrowheads="1"/>
          </p:cNvSpPr>
          <p:nvPr/>
        </p:nvSpPr>
        <p:spPr bwMode="auto">
          <a:xfrm>
            <a:off x="3505200" y="58674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41" name="Rectangle 69"/>
          <p:cNvSpPr>
            <a:spLocks noChangeArrowheads="1"/>
          </p:cNvSpPr>
          <p:nvPr/>
        </p:nvSpPr>
        <p:spPr bwMode="auto">
          <a:xfrm>
            <a:off x="2438400" y="44958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42" name="Rectangle 70"/>
          <p:cNvSpPr>
            <a:spLocks noChangeArrowheads="1"/>
          </p:cNvSpPr>
          <p:nvPr/>
        </p:nvSpPr>
        <p:spPr bwMode="auto">
          <a:xfrm>
            <a:off x="5181600" y="37338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43" name="Rectangle 71"/>
          <p:cNvSpPr>
            <a:spLocks noChangeArrowheads="1"/>
          </p:cNvSpPr>
          <p:nvPr/>
        </p:nvSpPr>
        <p:spPr bwMode="auto">
          <a:xfrm>
            <a:off x="3429000" y="17526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44" name="Rectangle 72"/>
          <p:cNvSpPr>
            <a:spLocks noChangeArrowheads="1"/>
          </p:cNvSpPr>
          <p:nvPr/>
        </p:nvSpPr>
        <p:spPr bwMode="auto">
          <a:xfrm>
            <a:off x="2438400" y="32004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45" name="Rectangle 73"/>
          <p:cNvSpPr>
            <a:spLocks noChangeArrowheads="1"/>
          </p:cNvSpPr>
          <p:nvPr/>
        </p:nvSpPr>
        <p:spPr bwMode="auto">
          <a:xfrm>
            <a:off x="5181600" y="24384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46" name="Rectangle 74"/>
          <p:cNvSpPr>
            <a:spLocks noChangeArrowheads="1"/>
          </p:cNvSpPr>
          <p:nvPr/>
        </p:nvSpPr>
        <p:spPr bwMode="auto">
          <a:xfrm>
            <a:off x="7010400" y="37338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47" name="Rectangle 75"/>
          <p:cNvSpPr>
            <a:spLocks noChangeArrowheads="1"/>
          </p:cNvSpPr>
          <p:nvPr/>
        </p:nvSpPr>
        <p:spPr bwMode="auto">
          <a:xfrm>
            <a:off x="3505200" y="58674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48" name="Oval 76"/>
          <p:cNvSpPr>
            <a:spLocks noChangeArrowheads="1"/>
          </p:cNvSpPr>
          <p:nvPr/>
        </p:nvSpPr>
        <p:spPr bwMode="auto">
          <a:xfrm>
            <a:off x="3733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49" name="Oval 77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50" name="Oval 78"/>
          <p:cNvSpPr>
            <a:spLocks noChangeArrowheads="1"/>
          </p:cNvSpPr>
          <p:nvPr/>
        </p:nvSpPr>
        <p:spPr bwMode="auto">
          <a:xfrm>
            <a:off x="70104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51" name="Oval 79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9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9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9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9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79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79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9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27" grpId="0" animBg="1"/>
      <p:bldP spid="79928" grpId="0" animBg="1"/>
      <p:bldP spid="79929" grpId="0" animBg="1"/>
      <p:bldP spid="79930" grpId="0" animBg="1"/>
      <p:bldP spid="79931" grpId="0" animBg="1"/>
      <p:bldP spid="79932" grpId="0" animBg="1"/>
      <p:bldP spid="79933" grpId="0" animBg="1"/>
      <p:bldP spid="79934" grpId="0" animBg="1"/>
      <p:bldP spid="79935" grpId="0" animBg="1"/>
      <p:bldP spid="79936" grpId="0" animBg="1"/>
      <p:bldP spid="79937" grpId="0" animBg="1"/>
      <p:bldP spid="79938" grpId="0" animBg="1"/>
      <p:bldP spid="79939" grpId="0" animBg="1"/>
      <p:bldP spid="79940" grpId="0" animBg="1"/>
      <p:bldP spid="79941" grpId="0" animBg="1"/>
      <p:bldP spid="79942" grpId="0" animBg="1"/>
      <p:bldP spid="79943" grpId="0" animBg="1"/>
      <p:bldP spid="79944" grpId="0" animBg="1"/>
      <p:bldP spid="79945" grpId="0" animBg="1"/>
      <p:bldP spid="79946" grpId="0" animBg="1"/>
      <p:bldP spid="79947" grpId="0" animBg="1"/>
      <p:bldP spid="79948" grpId="0" animBg="1"/>
      <p:bldP spid="79949" grpId="0" animBg="1"/>
      <p:bldP spid="79950" grpId="0" animBg="1"/>
      <p:bldP spid="7995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7" y="608012"/>
            <a:ext cx="7180263" cy="458788"/>
          </a:xfrm>
        </p:spPr>
        <p:txBody>
          <a:bodyPr/>
          <a:lstStyle/>
          <a:p>
            <a:r>
              <a:rPr lang="en-US" altLang="ko-KR" sz="4000" dirty="0" smtClean="0"/>
              <a:t>Example: manufacturing line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F9D6E-A67A-4A19-BFB9-D87F7AAD2B9C}" type="slidenum">
              <a:rPr lang="ko-KR" altLang="en-US"/>
              <a:pPr>
                <a:defRPr/>
              </a:pPr>
              <a:t>44</a:t>
            </a:fld>
            <a:endParaRPr lang="en-US" altLang="ko-KR"/>
          </a:p>
        </p:txBody>
      </p:sp>
      <p:pic>
        <p:nvPicPr>
          <p:cNvPr id="44036" name="Picture 11" descr="fig4-40-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5920"/>
            <a:ext cx="6477000" cy="579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Four Philosophers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First: Building a model for one philosopher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45</a:t>
            </a:fld>
            <a:endParaRPr lang="en-US" altLang="ko-KR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81" y="2057400"/>
            <a:ext cx="594701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9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95400"/>
            <a:ext cx="8142287" cy="4392612"/>
          </a:xfrm>
        </p:spPr>
        <p:txBody>
          <a:bodyPr/>
          <a:lstStyle/>
          <a:p>
            <a:r>
              <a:rPr lang="en-US" altLang="zh-CN" dirty="0" smtClean="0"/>
              <a:t>Building complete model for Four philosophers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46</a:t>
            </a:fld>
            <a:endParaRPr lang="en-US" altLang="ko-KR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4999"/>
            <a:ext cx="6248400" cy="473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2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19200"/>
            <a:ext cx="8142287" cy="4392612"/>
          </a:xfrm>
        </p:spPr>
        <p:txBody>
          <a:bodyPr/>
          <a:lstStyle/>
          <a:p>
            <a:r>
              <a:rPr lang="en-US" altLang="zh-CN" dirty="0" smtClean="0"/>
              <a:t>Make it work!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47</a:t>
            </a:fld>
            <a:endParaRPr lang="en-US" altLang="ko-KR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2865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0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81 States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252 Transitions</a:t>
            </a:r>
            <a:endParaRPr lang="zh-CN" altLang="en-US" dirty="0"/>
          </a:p>
        </p:txBody>
      </p:sp>
      <p:pic>
        <p:nvPicPr>
          <p:cNvPr id="4099" name="Picture 3" descr="C:\Users\Ray\Desktop\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6" y="3124200"/>
            <a:ext cx="8874124" cy="26235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162925" cy="762000"/>
          </a:xfrm>
        </p:spPr>
        <p:txBody>
          <a:bodyPr/>
          <a:lstStyle/>
          <a:p>
            <a:r>
              <a:rPr lang="en-US" altLang="zh-CN" smtClean="0"/>
              <a:t>Behavioral properties (1)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Properties that depend on the initial marking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Reachability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 smtClean="0">
                <a:latin typeface="Times New Roman" charset="0"/>
                <a:cs typeface="Times New Roman" charset="0"/>
              </a:rPr>
              <a:t>Mn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 is reachable from M</a:t>
            </a:r>
            <a:r>
              <a:rPr lang="en-US" altLang="zh-CN" sz="1600" dirty="0" smtClean="0">
                <a:latin typeface="Times New Roman" charset="0"/>
                <a:cs typeface="Times New Roman" charset="0"/>
              </a:rPr>
              <a:t>0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 if exists a sequence of firings that transform M</a:t>
            </a:r>
            <a:r>
              <a:rPr lang="en-US" altLang="zh-CN" sz="1600" dirty="0" smtClean="0">
                <a:latin typeface="Times New Roman" charset="0"/>
                <a:cs typeface="Times New Roman" charset="0"/>
              </a:rPr>
              <a:t>0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 into </a:t>
            </a:r>
            <a:r>
              <a:rPr lang="en-US" altLang="zh-CN" dirty="0" err="1" smtClean="0">
                <a:latin typeface="Times New Roman" charset="0"/>
                <a:cs typeface="Times New Roman" charset="0"/>
              </a:rPr>
              <a:t>Mn</a:t>
            </a:r>
            <a:endParaRPr lang="en-US" altLang="zh-CN" dirty="0" smtClean="0">
              <a:latin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reachability is decidable, but exponential</a:t>
            </a: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latin typeface="Times New Roman" charset="0"/>
                <a:cs typeface="Times New Roman" charset="0"/>
              </a:rPr>
              <a:t>Boundedness</a:t>
            </a:r>
            <a:endParaRPr lang="en-US" altLang="zh-CN" dirty="0" smtClean="0">
              <a:latin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a PN is bounded if the number of tokens in each place doesn’t exceed a finite number k for any marking reachable from M</a:t>
            </a:r>
            <a:r>
              <a:rPr lang="en-US" altLang="zh-CN" sz="1600" dirty="0" smtClean="0">
                <a:latin typeface="Times New Roman" charset="0"/>
                <a:cs typeface="Times New Roman" charset="0"/>
              </a:rPr>
              <a:t>0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a PN is safe if it is 1-bounded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81 States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252 Transitions</a:t>
            </a:r>
            <a:endParaRPr lang="zh-CN" altLang="en-US" dirty="0"/>
          </a:p>
        </p:txBody>
      </p:sp>
      <p:pic>
        <p:nvPicPr>
          <p:cNvPr id="4099" name="Picture 3" descr="C:\Users\Ray\Desktop\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6" y="3124200"/>
            <a:ext cx="8874124" cy="26235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2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62925" cy="762000"/>
          </a:xfrm>
        </p:spPr>
        <p:txBody>
          <a:bodyPr/>
          <a:lstStyle/>
          <a:p>
            <a:r>
              <a:rPr lang="en-US" altLang="zh-CN" smtClean="0"/>
              <a:t>Behavioral properties (2)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 smtClean="0">
                <a:latin typeface="Times New Roman" charset="0"/>
                <a:cs typeface="Times New Roman" charset="0"/>
              </a:rPr>
              <a:t>Liveness</a:t>
            </a:r>
            <a:endParaRPr lang="en-US" altLang="zh-CN" dirty="0" smtClean="0">
              <a:latin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a PN is live if, no matter what marking has been reached, it is possible to fire any transition with an appropriate firing sequence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equivalent to deadlock-free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Reversibility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a PN is reversible if, for each marking M reachable from M</a:t>
            </a:r>
            <a:r>
              <a:rPr lang="en-US" altLang="zh-CN" sz="1600" dirty="0" smtClean="0">
                <a:latin typeface="Times New Roman" charset="0"/>
                <a:cs typeface="Times New Roman" charset="0"/>
              </a:rPr>
              <a:t>0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, M</a:t>
            </a:r>
            <a:r>
              <a:rPr lang="en-US" altLang="zh-CN" sz="1600" dirty="0" smtClean="0">
                <a:latin typeface="Times New Roman" charset="0"/>
                <a:cs typeface="Times New Roman" charset="0"/>
              </a:rPr>
              <a:t>0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 is reachable from M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relaxed condition: a marking M’ is a home state if, for each marking M reachable from M</a:t>
            </a:r>
            <a:r>
              <a:rPr lang="en-US" altLang="zh-CN" sz="1600" dirty="0" smtClean="0">
                <a:latin typeface="Times New Roman" charset="0"/>
                <a:cs typeface="Times New Roman" charset="0"/>
              </a:rPr>
              <a:t>0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, M’ is reachable from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62925" cy="762000"/>
          </a:xfrm>
        </p:spPr>
        <p:txBody>
          <a:bodyPr/>
          <a:lstStyle/>
          <a:p>
            <a:r>
              <a:rPr lang="en-US" altLang="zh-CN" smtClean="0"/>
              <a:t>Behavioral properties (3)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Persistence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a PN is persistent if, for any two enabled transitions, the firing of one of them will not disable the other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then, once a transition is enabled, it remains enabled until it’s fired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62925" cy="762000"/>
          </a:xfrm>
        </p:spPr>
        <p:txBody>
          <a:bodyPr/>
          <a:lstStyle/>
          <a:p>
            <a:r>
              <a:rPr lang="en-US" altLang="zh-CN" dirty="0" smtClean="0"/>
              <a:t>Behavioral properties (4)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latin typeface="Times New Roman" charset="0"/>
                <a:cs typeface="Times New Roman" charset="0"/>
              </a:rPr>
              <a:t>Fairness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latin typeface="Times New Roman" charset="0"/>
                <a:cs typeface="Times New Roman" charset="0"/>
              </a:rPr>
              <a:t>bounded-fairness: the number of times one transition can fire while the other is not firing is bounded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latin typeface="Times New Roman" charset="0"/>
                <a:cs typeface="Times New Roman" charset="0"/>
              </a:rPr>
              <a:t>unconditional(global)-fairness: every transition appears infinitely often in a firing sequence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62925" cy="762000"/>
          </a:xfrm>
        </p:spPr>
        <p:txBody>
          <a:bodyPr/>
          <a:lstStyle/>
          <a:p>
            <a:r>
              <a:rPr lang="en-US" altLang="zh-CN" dirty="0" smtClean="0"/>
              <a:t>Analysis methods (1)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 smtClean="0">
                <a:latin typeface="Times New Roman" charset="0"/>
                <a:cs typeface="Times New Roman" charset="0"/>
              </a:rPr>
              <a:t>Coverability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 tree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tree representation of all possible markings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root = M</a:t>
            </a:r>
            <a:r>
              <a:rPr lang="en-US" altLang="zh-CN" sz="1400" dirty="0" smtClean="0">
                <a:latin typeface="Times New Roman" charset="0"/>
                <a:cs typeface="Times New Roman" charset="0"/>
              </a:rPr>
              <a:t>0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nodes = markings reachable from M</a:t>
            </a:r>
            <a:r>
              <a:rPr lang="en-US" altLang="zh-CN" sz="1400" dirty="0" smtClean="0">
                <a:latin typeface="Times New Roman" charset="0"/>
                <a:cs typeface="Times New Roman" charset="0"/>
              </a:rPr>
              <a:t>0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arcs = transition firings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</a:rPr>
              <a:t>if net is unbounded, then tree is kept finite by introducing the symbol </a:t>
            </a:r>
            <a:r>
              <a:rPr lang="en-US" altLang="zh-CN" dirty="0" smtClean="0">
                <a:latin typeface="Times New Roman" charset="0"/>
                <a:cs typeface="Times New Roman" charset="0"/>
                <a:sym typeface="Symbol" pitchFamily="18" charset="2"/>
              </a:rPr>
              <a:t>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  <a:sym typeface="Symbol" pitchFamily="18" charset="2"/>
              </a:rPr>
              <a:t>Properties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  <a:sym typeface="Symbol" pitchFamily="18" charset="2"/>
              </a:rPr>
              <a:t>a PN is bounded </a:t>
            </a:r>
            <a:r>
              <a:rPr lang="en-US" altLang="zh-CN" dirty="0" err="1" smtClean="0">
                <a:latin typeface="Times New Roman" charset="0"/>
                <a:cs typeface="Times New Roman" charset="0"/>
                <a:sym typeface="Symbol" pitchFamily="18" charset="2"/>
              </a:rPr>
              <a:t>iff</a:t>
            </a:r>
            <a:r>
              <a:rPr lang="en-US" altLang="zh-CN" dirty="0" smtClean="0">
                <a:latin typeface="Times New Roman" charset="0"/>
                <a:cs typeface="Times New Roman" charset="0"/>
                <a:sym typeface="Symbol" pitchFamily="18" charset="2"/>
              </a:rPr>
              <a:t>  doesn’t appear in any node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  <a:sym typeface="Symbol" pitchFamily="18" charset="2"/>
              </a:rPr>
              <a:t>a PN is safe </a:t>
            </a:r>
            <a:r>
              <a:rPr lang="en-US" altLang="zh-CN" dirty="0" err="1" smtClean="0">
                <a:latin typeface="Times New Roman" charset="0"/>
                <a:cs typeface="Times New Roman" charset="0"/>
                <a:sym typeface="Symbol" pitchFamily="18" charset="2"/>
              </a:rPr>
              <a:t>iff</a:t>
            </a:r>
            <a:r>
              <a:rPr lang="en-US" altLang="zh-CN" dirty="0" smtClean="0">
                <a:latin typeface="Times New Roman" charset="0"/>
                <a:cs typeface="Times New Roman" charset="0"/>
                <a:sym typeface="Symbol" pitchFamily="18" charset="2"/>
              </a:rPr>
              <a:t> only 0’s and 1’s appear in nodes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  <a:sym typeface="Symbol" pitchFamily="18" charset="2"/>
              </a:rPr>
              <a:t>a transition is dead </a:t>
            </a:r>
            <a:r>
              <a:rPr lang="en-US" altLang="zh-CN" dirty="0" err="1" smtClean="0">
                <a:latin typeface="Times New Roman" charset="0"/>
                <a:cs typeface="Times New Roman" charset="0"/>
                <a:sym typeface="Symbol" pitchFamily="18" charset="2"/>
              </a:rPr>
              <a:t>iff</a:t>
            </a:r>
            <a:r>
              <a:rPr lang="en-US" altLang="zh-CN" dirty="0" smtClean="0">
                <a:latin typeface="Times New Roman" charset="0"/>
                <a:cs typeface="Times New Roman" charset="0"/>
                <a:sym typeface="Symbol" pitchFamily="18" charset="2"/>
              </a:rPr>
              <a:t> it doesn’t appear in any arc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cs typeface="Times New Roman" charset="0"/>
                <a:sym typeface="Symbol" pitchFamily="18" charset="2"/>
              </a:rPr>
              <a:t>if M is reachable form M</a:t>
            </a:r>
            <a:r>
              <a:rPr lang="en-US" altLang="zh-CN" sz="1400" dirty="0" smtClean="0">
                <a:latin typeface="Times New Roman" charset="0"/>
                <a:cs typeface="Times New Roman" charset="0"/>
                <a:sym typeface="Symbol" pitchFamily="18" charset="2"/>
              </a:rPr>
              <a:t>0</a:t>
            </a:r>
            <a:r>
              <a:rPr lang="en-US" altLang="zh-CN" dirty="0" smtClean="0">
                <a:latin typeface="Times New Roman" charset="0"/>
                <a:cs typeface="Times New Roman" charset="0"/>
                <a:sym typeface="Symbol" pitchFamily="18" charset="2"/>
              </a:rPr>
              <a:t>, then exists a node M’ that covers 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162925" cy="762000"/>
          </a:xfrm>
        </p:spPr>
        <p:txBody>
          <a:bodyPr/>
          <a:lstStyle/>
          <a:p>
            <a:r>
              <a:rPr lang="en-US" altLang="zh-CN" smtClean="0"/>
              <a:t>Coverability tree example</a:t>
            </a:r>
          </a:p>
        </p:txBody>
      </p:sp>
      <p:sp>
        <p:nvSpPr>
          <p:cNvPr id="53251" name="Oval 4"/>
          <p:cNvSpPr>
            <a:spLocks noChangeArrowheads="1"/>
          </p:cNvSpPr>
          <p:nvPr/>
        </p:nvSpPr>
        <p:spPr bwMode="auto">
          <a:xfrm>
            <a:off x="11430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 rot="-5400000">
            <a:off x="1333500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 rot="-5400000">
            <a:off x="1333500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2057400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>
            <a:off x="22098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Oval 9"/>
          <p:cNvSpPr>
            <a:spLocks noChangeArrowheads="1"/>
          </p:cNvSpPr>
          <p:nvPr/>
        </p:nvSpPr>
        <p:spPr bwMode="auto">
          <a:xfrm>
            <a:off x="20574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 rot="-5400000">
            <a:off x="2247900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609600" y="3048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3259" name="Line 12"/>
          <p:cNvSpPr>
            <a:spLocks noChangeShapeType="1"/>
          </p:cNvSpPr>
          <p:nvPr/>
        </p:nvSpPr>
        <p:spPr bwMode="auto">
          <a:xfrm>
            <a:off x="2286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0" name="Line 13"/>
          <p:cNvSpPr>
            <a:spLocks noChangeShapeType="1"/>
          </p:cNvSpPr>
          <p:nvPr/>
        </p:nvSpPr>
        <p:spPr bwMode="auto">
          <a:xfrm>
            <a:off x="1371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1" name="Line 14"/>
          <p:cNvSpPr>
            <a:spLocks noChangeShapeType="1"/>
          </p:cNvSpPr>
          <p:nvPr/>
        </p:nvSpPr>
        <p:spPr bwMode="auto">
          <a:xfrm>
            <a:off x="1371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2" name="Line 15"/>
          <p:cNvSpPr>
            <a:spLocks noChangeShapeType="1"/>
          </p:cNvSpPr>
          <p:nvPr/>
        </p:nvSpPr>
        <p:spPr bwMode="auto">
          <a:xfrm>
            <a:off x="2286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3" name="Text Box 16"/>
          <p:cNvSpPr txBox="1">
            <a:spLocks noChangeArrowheads="1"/>
          </p:cNvSpPr>
          <p:nvPr/>
        </p:nvSpPr>
        <p:spPr bwMode="auto">
          <a:xfrm>
            <a:off x="609600" y="37338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p2</a:t>
            </a:r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609600" y="4572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t2</a:t>
            </a:r>
          </a:p>
        </p:txBody>
      </p:sp>
      <p:sp>
        <p:nvSpPr>
          <p:cNvPr id="53265" name="Text Box 18"/>
          <p:cNvSpPr txBox="1">
            <a:spLocks noChangeArrowheads="1"/>
          </p:cNvSpPr>
          <p:nvPr/>
        </p:nvSpPr>
        <p:spPr bwMode="auto">
          <a:xfrm>
            <a:off x="2438400" y="28956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p1</a:t>
            </a:r>
          </a:p>
        </p:txBody>
      </p:sp>
      <p:sp>
        <p:nvSpPr>
          <p:cNvPr id="53266" name="Text Box 19"/>
          <p:cNvSpPr txBox="1">
            <a:spLocks noChangeArrowheads="1"/>
          </p:cNvSpPr>
          <p:nvPr/>
        </p:nvSpPr>
        <p:spPr bwMode="auto">
          <a:xfrm>
            <a:off x="2590800" y="3810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3267" name="Text Box 20"/>
          <p:cNvSpPr txBox="1">
            <a:spLocks noChangeArrowheads="1"/>
          </p:cNvSpPr>
          <p:nvPr/>
        </p:nvSpPr>
        <p:spPr bwMode="auto">
          <a:xfrm>
            <a:off x="2438400" y="47244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p3</a:t>
            </a:r>
          </a:p>
        </p:txBody>
      </p:sp>
      <p:sp>
        <p:nvSpPr>
          <p:cNvPr id="53268" name="Rectangle 21"/>
          <p:cNvSpPr>
            <a:spLocks noChangeArrowheads="1"/>
          </p:cNvSpPr>
          <p:nvPr/>
        </p:nvSpPr>
        <p:spPr bwMode="auto">
          <a:xfrm rot="10800000">
            <a:off x="3276600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Text Box 22"/>
          <p:cNvSpPr txBox="1">
            <a:spLocks noChangeArrowheads="1"/>
          </p:cNvSpPr>
          <p:nvPr/>
        </p:nvSpPr>
        <p:spPr bwMode="auto">
          <a:xfrm>
            <a:off x="3429000" y="3810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t0</a:t>
            </a:r>
          </a:p>
        </p:txBody>
      </p:sp>
      <p:sp>
        <p:nvSpPr>
          <p:cNvPr id="53270" name="Freeform 23"/>
          <p:cNvSpPr>
            <a:spLocks/>
          </p:cNvSpPr>
          <p:nvPr/>
        </p:nvSpPr>
        <p:spPr bwMode="auto">
          <a:xfrm>
            <a:off x="1295400" y="2806700"/>
            <a:ext cx="914400" cy="393700"/>
          </a:xfrm>
          <a:custGeom>
            <a:avLst/>
            <a:gdLst>
              <a:gd name="T0" fmla="*/ 2147483647 w 576"/>
              <a:gd name="T1" fmla="*/ 2147483647 h 248"/>
              <a:gd name="T2" fmla="*/ 2147483647 w 576"/>
              <a:gd name="T3" fmla="*/ 2147483647 h 248"/>
              <a:gd name="T4" fmla="*/ 2147483647 w 576"/>
              <a:gd name="T5" fmla="*/ 2147483647 h 248"/>
              <a:gd name="T6" fmla="*/ 2147483647 w 576"/>
              <a:gd name="T7" fmla="*/ 2147483647 h 248"/>
              <a:gd name="T8" fmla="*/ 0 w 576"/>
              <a:gd name="T9" fmla="*/ 2147483647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1" name="Freeform 24"/>
          <p:cNvSpPr>
            <a:spLocks/>
          </p:cNvSpPr>
          <p:nvPr/>
        </p:nvSpPr>
        <p:spPr bwMode="auto">
          <a:xfrm>
            <a:off x="1447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2147483647 w 384"/>
              <a:gd name="T3" fmla="*/ 2147483647 h 112"/>
              <a:gd name="T4" fmla="*/ 2147483647 w 384"/>
              <a:gd name="T5" fmla="*/ 2147483647 h 112"/>
              <a:gd name="T6" fmla="*/ 2147483647 w 38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2" name="Freeform 25"/>
          <p:cNvSpPr>
            <a:spLocks/>
          </p:cNvSpPr>
          <p:nvPr/>
        </p:nvSpPr>
        <p:spPr bwMode="auto">
          <a:xfrm>
            <a:off x="1524000" y="4368800"/>
            <a:ext cx="609600" cy="355600"/>
          </a:xfrm>
          <a:custGeom>
            <a:avLst/>
            <a:gdLst>
              <a:gd name="T0" fmla="*/ 2147483647 w 384"/>
              <a:gd name="T1" fmla="*/ 2147483647 h 224"/>
              <a:gd name="T2" fmla="*/ 2147483647 w 384"/>
              <a:gd name="T3" fmla="*/ 2147483647 h 224"/>
              <a:gd name="T4" fmla="*/ 2147483647 w 384"/>
              <a:gd name="T5" fmla="*/ 2147483647 h 224"/>
              <a:gd name="T6" fmla="*/ 0 w 384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3" name="Freeform 26"/>
          <p:cNvSpPr>
            <a:spLocks/>
          </p:cNvSpPr>
          <p:nvPr/>
        </p:nvSpPr>
        <p:spPr bwMode="auto">
          <a:xfrm>
            <a:off x="1371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2147483647 w 480"/>
              <a:gd name="T3" fmla="*/ 2147483647 h 144"/>
              <a:gd name="T4" fmla="*/ 2147483647 w 480"/>
              <a:gd name="T5" fmla="*/ 2147483647 h 144"/>
              <a:gd name="T6" fmla="*/ 2147483647 w 48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4" name="Line 27"/>
          <p:cNvSpPr>
            <a:spLocks noChangeShapeType="1"/>
          </p:cNvSpPr>
          <p:nvPr/>
        </p:nvSpPr>
        <p:spPr bwMode="auto">
          <a:xfrm>
            <a:off x="2514600" y="3352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5" name="Line 28"/>
          <p:cNvSpPr>
            <a:spLocks noChangeShapeType="1"/>
          </p:cNvSpPr>
          <p:nvPr/>
        </p:nvSpPr>
        <p:spPr bwMode="auto">
          <a:xfrm flipV="1">
            <a:off x="2514600" y="4191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6" name="Text Box 29"/>
          <p:cNvSpPr txBox="1">
            <a:spLocks noChangeArrowheads="1"/>
          </p:cNvSpPr>
          <p:nvPr/>
        </p:nvSpPr>
        <p:spPr bwMode="auto">
          <a:xfrm>
            <a:off x="5562600" y="2209800"/>
            <a:ext cx="1354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M0=(100)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val 8"/>
          <p:cNvSpPr>
            <a:spLocks noChangeArrowheads="1"/>
          </p:cNvSpPr>
          <p:nvPr/>
        </p:nvSpPr>
        <p:spPr bwMode="auto">
          <a:xfrm>
            <a:off x="20574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381000"/>
            <a:ext cx="8162925" cy="762000"/>
          </a:xfrm>
        </p:spPr>
        <p:txBody>
          <a:bodyPr/>
          <a:lstStyle/>
          <a:p>
            <a:r>
              <a:rPr lang="en-US" altLang="zh-CN" smtClean="0"/>
              <a:t>Coverability tree example</a:t>
            </a:r>
          </a:p>
        </p:txBody>
      </p:sp>
      <p:sp>
        <p:nvSpPr>
          <p:cNvPr id="54276" name="Oval 3"/>
          <p:cNvSpPr>
            <a:spLocks noChangeArrowheads="1"/>
          </p:cNvSpPr>
          <p:nvPr/>
        </p:nvSpPr>
        <p:spPr bwMode="auto">
          <a:xfrm>
            <a:off x="11430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 rot="-5400000">
            <a:off x="1333500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 rot="-5400000">
            <a:off x="1333500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Oval 6"/>
          <p:cNvSpPr>
            <a:spLocks noChangeArrowheads="1"/>
          </p:cNvSpPr>
          <p:nvPr/>
        </p:nvSpPr>
        <p:spPr bwMode="auto">
          <a:xfrm>
            <a:off x="2057400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22098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 rot="-5400000">
            <a:off x="2247900" y="3695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609600" y="3048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2286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1371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1371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2286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609600" y="37338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p2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609600" y="4572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t2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2438400" y="28956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p1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2590800" y="3810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2438400" y="47244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p3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 rot="10800000">
            <a:off x="3276600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429000" y="3810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t0</a:t>
            </a:r>
          </a:p>
        </p:txBody>
      </p:sp>
      <p:sp>
        <p:nvSpPr>
          <p:cNvPr id="54294" name="Freeform 22"/>
          <p:cNvSpPr>
            <a:spLocks/>
          </p:cNvSpPr>
          <p:nvPr/>
        </p:nvSpPr>
        <p:spPr bwMode="auto">
          <a:xfrm>
            <a:off x="1295400" y="2806700"/>
            <a:ext cx="914400" cy="393700"/>
          </a:xfrm>
          <a:custGeom>
            <a:avLst/>
            <a:gdLst>
              <a:gd name="T0" fmla="*/ 2147483647 w 576"/>
              <a:gd name="T1" fmla="*/ 2147483647 h 248"/>
              <a:gd name="T2" fmla="*/ 2147483647 w 576"/>
              <a:gd name="T3" fmla="*/ 2147483647 h 248"/>
              <a:gd name="T4" fmla="*/ 2147483647 w 576"/>
              <a:gd name="T5" fmla="*/ 2147483647 h 248"/>
              <a:gd name="T6" fmla="*/ 2147483647 w 576"/>
              <a:gd name="T7" fmla="*/ 2147483647 h 248"/>
              <a:gd name="T8" fmla="*/ 0 w 576"/>
              <a:gd name="T9" fmla="*/ 2147483647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5" name="Freeform 23"/>
          <p:cNvSpPr>
            <a:spLocks/>
          </p:cNvSpPr>
          <p:nvPr/>
        </p:nvSpPr>
        <p:spPr bwMode="auto">
          <a:xfrm>
            <a:off x="1447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2147483647 w 384"/>
              <a:gd name="T3" fmla="*/ 2147483647 h 112"/>
              <a:gd name="T4" fmla="*/ 2147483647 w 384"/>
              <a:gd name="T5" fmla="*/ 2147483647 h 112"/>
              <a:gd name="T6" fmla="*/ 2147483647 w 38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Freeform 24"/>
          <p:cNvSpPr>
            <a:spLocks/>
          </p:cNvSpPr>
          <p:nvPr/>
        </p:nvSpPr>
        <p:spPr bwMode="auto">
          <a:xfrm>
            <a:off x="1524000" y="4368800"/>
            <a:ext cx="609600" cy="355600"/>
          </a:xfrm>
          <a:custGeom>
            <a:avLst/>
            <a:gdLst>
              <a:gd name="T0" fmla="*/ 2147483647 w 384"/>
              <a:gd name="T1" fmla="*/ 2147483647 h 224"/>
              <a:gd name="T2" fmla="*/ 2147483647 w 384"/>
              <a:gd name="T3" fmla="*/ 2147483647 h 224"/>
              <a:gd name="T4" fmla="*/ 2147483647 w 384"/>
              <a:gd name="T5" fmla="*/ 2147483647 h 224"/>
              <a:gd name="T6" fmla="*/ 0 w 384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7" name="Freeform 25"/>
          <p:cNvSpPr>
            <a:spLocks/>
          </p:cNvSpPr>
          <p:nvPr/>
        </p:nvSpPr>
        <p:spPr bwMode="auto">
          <a:xfrm>
            <a:off x="1371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2147483647 w 480"/>
              <a:gd name="T3" fmla="*/ 2147483647 h 144"/>
              <a:gd name="T4" fmla="*/ 2147483647 w 480"/>
              <a:gd name="T5" fmla="*/ 2147483647 h 144"/>
              <a:gd name="T6" fmla="*/ 2147483647 w 48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2514600" y="3352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 flipV="1">
            <a:off x="2514600" y="4191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5562600" y="2209800"/>
            <a:ext cx="1354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M0=(100)</a:t>
            </a:r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H="1">
            <a:off x="52578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495800" y="3124200"/>
            <a:ext cx="145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M1=(001)</a:t>
            </a:r>
          </a:p>
          <a:p>
            <a:pPr eaLnBrk="1" hangingPunct="1"/>
            <a:r>
              <a:rPr lang="en-US" altLang="zh-CN">
                <a:ea typeface="宋体" charset="-122"/>
              </a:rPr>
              <a:t>“dead end”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5257800" y="25146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val 2"/>
          <p:cNvSpPr>
            <a:spLocks noChangeArrowheads="1"/>
          </p:cNvSpPr>
          <p:nvPr/>
        </p:nvSpPr>
        <p:spPr bwMode="auto">
          <a:xfrm>
            <a:off x="20574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14338" y="228600"/>
            <a:ext cx="8162925" cy="762000"/>
          </a:xfrm>
        </p:spPr>
        <p:txBody>
          <a:bodyPr/>
          <a:lstStyle/>
          <a:p>
            <a:r>
              <a:rPr lang="en-US" altLang="zh-CN" smtClean="0"/>
              <a:t>Coverability tree example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1430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 rot="-5400000">
            <a:off x="1333500" y="2933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 rot="-5400000">
            <a:off x="1333500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2057400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1295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 rot="-5400000">
            <a:off x="2247900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09600" y="3048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286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1371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1371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2286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609600" y="37338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p2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609600" y="4572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t2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2438400" y="28956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p1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2590800" y="3810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438400" y="47244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p3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 rot="10800000">
            <a:off x="3276600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3429000" y="3810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t0</a:t>
            </a:r>
          </a:p>
        </p:txBody>
      </p:sp>
      <p:sp>
        <p:nvSpPr>
          <p:cNvPr id="55318" name="Freeform 22"/>
          <p:cNvSpPr>
            <a:spLocks/>
          </p:cNvSpPr>
          <p:nvPr/>
        </p:nvSpPr>
        <p:spPr bwMode="auto">
          <a:xfrm>
            <a:off x="1295400" y="2806700"/>
            <a:ext cx="914400" cy="393700"/>
          </a:xfrm>
          <a:custGeom>
            <a:avLst/>
            <a:gdLst>
              <a:gd name="T0" fmla="*/ 2147483647 w 576"/>
              <a:gd name="T1" fmla="*/ 2147483647 h 248"/>
              <a:gd name="T2" fmla="*/ 2147483647 w 576"/>
              <a:gd name="T3" fmla="*/ 2147483647 h 248"/>
              <a:gd name="T4" fmla="*/ 2147483647 w 576"/>
              <a:gd name="T5" fmla="*/ 2147483647 h 248"/>
              <a:gd name="T6" fmla="*/ 2147483647 w 576"/>
              <a:gd name="T7" fmla="*/ 2147483647 h 248"/>
              <a:gd name="T8" fmla="*/ 0 w 576"/>
              <a:gd name="T9" fmla="*/ 2147483647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9" name="Freeform 23"/>
          <p:cNvSpPr>
            <a:spLocks/>
          </p:cNvSpPr>
          <p:nvPr/>
        </p:nvSpPr>
        <p:spPr bwMode="auto">
          <a:xfrm>
            <a:off x="1447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2147483647 w 384"/>
              <a:gd name="T3" fmla="*/ 2147483647 h 112"/>
              <a:gd name="T4" fmla="*/ 2147483647 w 384"/>
              <a:gd name="T5" fmla="*/ 2147483647 h 112"/>
              <a:gd name="T6" fmla="*/ 2147483647 w 38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0" name="Freeform 24"/>
          <p:cNvSpPr>
            <a:spLocks/>
          </p:cNvSpPr>
          <p:nvPr/>
        </p:nvSpPr>
        <p:spPr bwMode="auto">
          <a:xfrm>
            <a:off x="1524000" y="4368800"/>
            <a:ext cx="609600" cy="355600"/>
          </a:xfrm>
          <a:custGeom>
            <a:avLst/>
            <a:gdLst>
              <a:gd name="T0" fmla="*/ 2147483647 w 384"/>
              <a:gd name="T1" fmla="*/ 2147483647 h 224"/>
              <a:gd name="T2" fmla="*/ 2147483647 w 384"/>
              <a:gd name="T3" fmla="*/ 2147483647 h 224"/>
              <a:gd name="T4" fmla="*/ 2147483647 w 384"/>
              <a:gd name="T5" fmla="*/ 2147483647 h 224"/>
              <a:gd name="T6" fmla="*/ 0 w 384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1371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2147483647 w 480"/>
              <a:gd name="T3" fmla="*/ 2147483647 h 144"/>
              <a:gd name="T4" fmla="*/ 2147483647 w 480"/>
              <a:gd name="T5" fmla="*/ 2147483647 h 144"/>
              <a:gd name="T6" fmla="*/ 2147483647 w 48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2514600" y="3352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 flipV="1">
            <a:off x="2514600" y="4191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5562600" y="2209800"/>
            <a:ext cx="1354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M0=(100)</a:t>
            </a:r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 flipH="1">
            <a:off x="52578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4495800" y="3124200"/>
            <a:ext cx="145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M1=(001)</a:t>
            </a:r>
          </a:p>
          <a:p>
            <a:pPr eaLnBrk="1" hangingPunct="1"/>
            <a:r>
              <a:rPr lang="en-US" altLang="zh-CN">
                <a:ea typeface="宋体" charset="-122"/>
              </a:rPr>
              <a:t>“dead end”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5257800" y="25146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5328" name="Oval 32"/>
          <p:cNvSpPr>
            <a:spLocks noChangeArrowheads="1"/>
          </p:cNvSpPr>
          <p:nvPr/>
        </p:nvSpPr>
        <p:spPr bwMode="auto">
          <a:xfrm>
            <a:off x="22098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63246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6858000" y="25146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5331" name="Text Box 35"/>
          <p:cNvSpPr txBox="1">
            <a:spLocks noChangeArrowheads="1"/>
          </p:cNvSpPr>
          <p:nvPr/>
        </p:nvSpPr>
        <p:spPr bwMode="auto">
          <a:xfrm>
            <a:off x="6629400" y="3125788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M3=(1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val 2"/>
          <p:cNvSpPr>
            <a:spLocks noChangeArrowheads="1"/>
          </p:cNvSpPr>
          <p:nvPr/>
        </p:nvSpPr>
        <p:spPr bwMode="auto">
          <a:xfrm>
            <a:off x="20574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414338" y="304800"/>
            <a:ext cx="8162925" cy="762000"/>
          </a:xfrm>
        </p:spPr>
        <p:txBody>
          <a:bodyPr/>
          <a:lstStyle/>
          <a:p>
            <a:r>
              <a:rPr lang="en-US" altLang="zh-CN" smtClean="0"/>
              <a:t>Coverability tree example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1430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 rot="-5400000">
            <a:off x="1333500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 rot="-5400000">
            <a:off x="1333500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2057400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1295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 rot="-5400000">
            <a:off x="2247900" y="3695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09600" y="3048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2286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371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1371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2286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609600" y="37338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p2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609600" y="4572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t2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2438400" y="28956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p1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2590800" y="3810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2438400" y="47244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p3</a:t>
            </a: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 rot="10800000">
            <a:off x="3276600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3429000" y="3810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t0</a:t>
            </a:r>
          </a:p>
        </p:txBody>
      </p:sp>
      <p:sp>
        <p:nvSpPr>
          <p:cNvPr id="56342" name="Freeform 22"/>
          <p:cNvSpPr>
            <a:spLocks/>
          </p:cNvSpPr>
          <p:nvPr/>
        </p:nvSpPr>
        <p:spPr bwMode="auto">
          <a:xfrm>
            <a:off x="1295400" y="2806700"/>
            <a:ext cx="914400" cy="393700"/>
          </a:xfrm>
          <a:custGeom>
            <a:avLst/>
            <a:gdLst>
              <a:gd name="T0" fmla="*/ 2147483647 w 576"/>
              <a:gd name="T1" fmla="*/ 2147483647 h 248"/>
              <a:gd name="T2" fmla="*/ 2147483647 w 576"/>
              <a:gd name="T3" fmla="*/ 2147483647 h 248"/>
              <a:gd name="T4" fmla="*/ 2147483647 w 576"/>
              <a:gd name="T5" fmla="*/ 2147483647 h 248"/>
              <a:gd name="T6" fmla="*/ 2147483647 w 576"/>
              <a:gd name="T7" fmla="*/ 2147483647 h 248"/>
              <a:gd name="T8" fmla="*/ 0 w 576"/>
              <a:gd name="T9" fmla="*/ 2147483647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3" name="Freeform 23"/>
          <p:cNvSpPr>
            <a:spLocks/>
          </p:cNvSpPr>
          <p:nvPr/>
        </p:nvSpPr>
        <p:spPr bwMode="auto">
          <a:xfrm>
            <a:off x="1447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2147483647 w 384"/>
              <a:gd name="T3" fmla="*/ 2147483647 h 112"/>
              <a:gd name="T4" fmla="*/ 2147483647 w 384"/>
              <a:gd name="T5" fmla="*/ 2147483647 h 112"/>
              <a:gd name="T6" fmla="*/ 2147483647 w 38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4" name="Freeform 24"/>
          <p:cNvSpPr>
            <a:spLocks/>
          </p:cNvSpPr>
          <p:nvPr/>
        </p:nvSpPr>
        <p:spPr bwMode="auto">
          <a:xfrm>
            <a:off x="1524000" y="4368800"/>
            <a:ext cx="609600" cy="355600"/>
          </a:xfrm>
          <a:custGeom>
            <a:avLst/>
            <a:gdLst>
              <a:gd name="T0" fmla="*/ 2147483647 w 384"/>
              <a:gd name="T1" fmla="*/ 2147483647 h 224"/>
              <a:gd name="T2" fmla="*/ 2147483647 w 384"/>
              <a:gd name="T3" fmla="*/ 2147483647 h 224"/>
              <a:gd name="T4" fmla="*/ 2147483647 w 384"/>
              <a:gd name="T5" fmla="*/ 2147483647 h 224"/>
              <a:gd name="T6" fmla="*/ 0 w 384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5" name="Freeform 25"/>
          <p:cNvSpPr>
            <a:spLocks/>
          </p:cNvSpPr>
          <p:nvPr/>
        </p:nvSpPr>
        <p:spPr bwMode="auto">
          <a:xfrm>
            <a:off x="1371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2147483647 w 480"/>
              <a:gd name="T3" fmla="*/ 2147483647 h 144"/>
              <a:gd name="T4" fmla="*/ 2147483647 w 480"/>
              <a:gd name="T5" fmla="*/ 2147483647 h 144"/>
              <a:gd name="T6" fmla="*/ 2147483647 w 48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>
            <a:off x="2514600" y="3352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 flipV="1">
            <a:off x="2514600" y="4191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562600" y="2209800"/>
            <a:ext cx="1354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M0=(100)</a:t>
            </a:r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 flipH="1">
            <a:off x="52578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4495800" y="3124200"/>
            <a:ext cx="145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M1=(001)</a:t>
            </a:r>
          </a:p>
          <a:p>
            <a:pPr eaLnBrk="1" hangingPunct="1"/>
            <a:r>
              <a:rPr lang="en-US" altLang="zh-CN">
                <a:ea typeface="宋体" charset="-122"/>
              </a:rPr>
              <a:t>“dead end”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5257800" y="25146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6352" name="Oval 32"/>
          <p:cNvSpPr>
            <a:spLocks noChangeArrowheads="1"/>
          </p:cNvSpPr>
          <p:nvPr/>
        </p:nvSpPr>
        <p:spPr bwMode="auto">
          <a:xfrm>
            <a:off x="22098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>
            <a:off x="63246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6858000" y="25146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6629400" y="3125788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M3=(1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0)</a:t>
            </a:r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 flipH="1">
            <a:off x="6248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6248400" y="35814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5410200" y="41910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M4=(0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2"/>
          <p:cNvSpPr>
            <a:spLocks noChangeArrowheads="1"/>
          </p:cNvSpPr>
          <p:nvPr/>
        </p:nvSpPr>
        <p:spPr bwMode="auto">
          <a:xfrm>
            <a:off x="20574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414338" y="381000"/>
            <a:ext cx="8162925" cy="762000"/>
          </a:xfrm>
        </p:spPr>
        <p:txBody>
          <a:bodyPr/>
          <a:lstStyle/>
          <a:p>
            <a:r>
              <a:rPr lang="en-US" altLang="zh-CN" smtClean="0"/>
              <a:t>Coverability tree example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1430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 rot="-5400000">
            <a:off x="1333500" y="2933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 rot="-5400000">
            <a:off x="1333500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2057400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1295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 rot="-5400000">
            <a:off x="2247900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609600" y="3048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286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1371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1371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2286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609600" y="37338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p2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609600" y="4572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t2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2438400" y="28956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p1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590800" y="3810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438400" y="47244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p3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 rot="10800000">
            <a:off x="3276600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3429000" y="3810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t0</a:t>
            </a:r>
          </a:p>
        </p:txBody>
      </p:sp>
      <p:sp>
        <p:nvSpPr>
          <p:cNvPr id="57366" name="Freeform 22"/>
          <p:cNvSpPr>
            <a:spLocks/>
          </p:cNvSpPr>
          <p:nvPr/>
        </p:nvSpPr>
        <p:spPr bwMode="auto">
          <a:xfrm>
            <a:off x="1295400" y="2806700"/>
            <a:ext cx="914400" cy="393700"/>
          </a:xfrm>
          <a:custGeom>
            <a:avLst/>
            <a:gdLst>
              <a:gd name="T0" fmla="*/ 2147483647 w 576"/>
              <a:gd name="T1" fmla="*/ 2147483647 h 248"/>
              <a:gd name="T2" fmla="*/ 2147483647 w 576"/>
              <a:gd name="T3" fmla="*/ 2147483647 h 248"/>
              <a:gd name="T4" fmla="*/ 2147483647 w 576"/>
              <a:gd name="T5" fmla="*/ 2147483647 h 248"/>
              <a:gd name="T6" fmla="*/ 2147483647 w 576"/>
              <a:gd name="T7" fmla="*/ 2147483647 h 248"/>
              <a:gd name="T8" fmla="*/ 0 w 576"/>
              <a:gd name="T9" fmla="*/ 2147483647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7" name="Freeform 23"/>
          <p:cNvSpPr>
            <a:spLocks/>
          </p:cNvSpPr>
          <p:nvPr/>
        </p:nvSpPr>
        <p:spPr bwMode="auto">
          <a:xfrm>
            <a:off x="1447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2147483647 w 384"/>
              <a:gd name="T3" fmla="*/ 2147483647 h 112"/>
              <a:gd name="T4" fmla="*/ 2147483647 w 384"/>
              <a:gd name="T5" fmla="*/ 2147483647 h 112"/>
              <a:gd name="T6" fmla="*/ 2147483647 w 38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8" name="Freeform 24"/>
          <p:cNvSpPr>
            <a:spLocks/>
          </p:cNvSpPr>
          <p:nvPr/>
        </p:nvSpPr>
        <p:spPr bwMode="auto">
          <a:xfrm>
            <a:off x="1524000" y="4368800"/>
            <a:ext cx="609600" cy="355600"/>
          </a:xfrm>
          <a:custGeom>
            <a:avLst/>
            <a:gdLst>
              <a:gd name="T0" fmla="*/ 2147483647 w 384"/>
              <a:gd name="T1" fmla="*/ 2147483647 h 224"/>
              <a:gd name="T2" fmla="*/ 2147483647 w 384"/>
              <a:gd name="T3" fmla="*/ 2147483647 h 224"/>
              <a:gd name="T4" fmla="*/ 2147483647 w 384"/>
              <a:gd name="T5" fmla="*/ 2147483647 h 224"/>
              <a:gd name="T6" fmla="*/ 0 w 384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9" name="Freeform 25"/>
          <p:cNvSpPr>
            <a:spLocks/>
          </p:cNvSpPr>
          <p:nvPr/>
        </p:nvSpPr>
        <p:spPr bwMode="auto">
          <a:xfrm>
            <a:off x="1371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2147483647 w 480"/>
              <a:gd name="T3" fmla="*/ 2147483647 h 144"/>
              <a:gd name="T4" fmla="*/ 2147483647 w 480"/>
              <a:gd name="T5" fmla="*/ 2147483647 h 144"/>
              <a:gd name="T6" fmla="*/ 2147483647 w 48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2514600" y="3352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V="1">
            <a:off x="2514600" y="4191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5562600" y="2209800"/>
            <a:ext cx="1354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M0=(100)</a:t>
            </a:r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 flipH="1">
            <a:off x="52578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4495800" y="3124200"/>
            <a:ext cx="145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M1=(001)</a:t>
            </a:r>
          </a:p>
          <a:p>
            <a:pPr eaLnBrk="1" hangingPunct="1"/>
            <a:r>
              <a:rPr lang="en-US" altLang="zh-CN">
                <a:ea typeface="宋体" charset="-122"/>
              </a:rPr>
              <a:t>“dead end”</a:t>
            </a: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5257800" y="25146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7376" name="Oval 32"/>
          <p:cNvSpPr>
            <a:spLocks noChangeArrowheads="1"/>
          </p:cNvSpPr>
          <p:nvPr/>
        </p:nvSpPr>
        <p:spPr bwMode="auto">
          <a:xfrm>
            <a:off x="22098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63246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6858000" y="25146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6629400" y="3125788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M3=(1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0)</a:t>
            </a:r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 flipH="1">
            <a:off x="6248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6248400" y="35814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5410200" y="41910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M4=(0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1)</a:t>
            </a: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>
            <a:off x="7391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7924800" y="35814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7385" name="Text Box 41"/>
          <p:cNvSpPr txBox="1">
            <a:spLocks noChangeArrowheads="1"/>
          </p:cNvSpPr>
          <p:nvPr/>
        </p:nvSpPr>
        <p:spPr bwMode="auto">
          <a:xfrm>
            <a:off x="7543800" y="4191000"/>
            <a:ext cx="1365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M3=(1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0)</a:t>
            </a:r>
          </a:p>
          <a:p>
            <a:pPr eaLnBrk="1" hangingPunct="1"/>
            <a:r>
              <a:rPr lang="en-US" altLang="zh-CN">
                <a:ea typeface="宋体" charset="-122"/>
              </a:rPr>
              <a:t>    “old”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val 2"/>
          <p:cNvSpPr>
            <a:spLocks noChangeArrowheads="1"/>
          </p:cNvSpPr>
          <p:nvPr/>
        </p:nvSpPr>
        <p:spPr bwMode="auto">
          <a:xfrm>
            <a:off x="20574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587375" y="457200"/>
            <a:ext cx="8162925" cy="762000"/>
          </a:xfrm>
        </p:spPr>
        <p:txBody>
          <a:bodyPr/>
          <a:lstStyle/>
          <a:p>
            <a:r>
              <a:rPr lang="en-US" altLang="zh-CN" smtClean="0"/>
              <a:t>Coverability tree example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11430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 rot="-5400000">
            <a:off x="1333500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 rot="-5400000">
            <a:off x="1333500" y="4457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2057400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295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 rot="-5400000">
            <a:off x="2247900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609600" y="3048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2286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371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1371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2286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09600" y="37338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p2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09600" y="4572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t2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2438400" y="28956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p1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2590800" y="3810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2438400" y="4724400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p3</a:t>
            </a: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 rot="10800000">
            <a:off x="3276600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429000" y="38100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t0</a:t>
            </a:r>
          </a:p>
        </p:txBody>
      </p:sp>
      <p:sp>
        <p:nvSpPr>
          <p:cNvPr id="58390" name="Freeform 22"/>
          <p:cNvSpPr>
            <a:spLocks/>
          </p:cNvSpPr>
          <p:nvPr/>
        </p:nvSpPr>
        <p:spPr bwMode="auto">
          <a:xfrm>
            <a:off x="1295400" y="2806700"/>
            <a:ext cx="914400" cy="393700"/>
          </a:xfrm>
          <a:custGeom>
            <a:avLst/>
            <a:gdLst>
              <a:gd name="T0" fmla="*/ 2147483647 w 576"/>
              <a:gd name="T1" fmla="*/ 2147483647 h 248"/>
              <a:gd name="T2" fmla="*/ 2147483647 w 576"/>
              <a:gd name="T3" fmla="*/ 2147483647 h 248"/>
              <a:gd name="T4" fmla="*/ 2147483647 w 576"/>
              <a:gd name="T5" fmla="*/ 2147483647 h 248"/>
              <a:gd name="T6" fmla="*/ 2147483647 w 576"/>
              <a:gd name="T7" fmla="*/ 2147483647 h 248"/>
              <a:gd name="T8" fmla="*/ 0 w 576"/>
              <a:gd name="T9" fmla="*/ 2147483647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1" name="Freeform 23"/>
          <p:cNvSpPr>
            <a:spLocks/>
          </p:cNvSpPr>
          <p:nvPr/>
        </p:nvSpPr>
        <p:spPr bwMode="auto">
          <a:xfrm>
            <a:off x="1447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2147483647 w 384"/>
              <a:gd name="T3" fmla="*/ 2147483647 h 112"/>
              <a:gd name="T4" fmla="*/ 2147483647 w 384"/>
              <a:gd name="T5" fmla="*/ 2147483647 h 112"/>
              <a:gd name="T6" fmla="*/ 2147483647 w 38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1524000" y="4368800"/>
            <a:ext cx="609600" cy="355600"/>
          </a:xfrm>
          <a:custGeom>
            <a:avLst/>
            <a:gdLst>
              <a:gd name="T0" fmla="*/ 2147483647 w 384"/>
              <a:gd name="T1" fmla="*/ 2147483647 h 224"/>
              <a:gd name="T2" fmla="*/ 2147483647 w 384"/>
              <a:gd name="T3" fmla="*/ 2147483647 h 224"/>
              <a:gd name="T4" fmla="*/ 2147483647 w 384"/>
              <a:gd name="T5" fmla="*/ 2147483647 h 224"/>
              <a:gd name="T6" fmla="*/ 0 w 384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3" name="Freeform 25"/>
          <p:cNvSpPr>
            <a:spLocks/>
          </p:cNvSpPr>
          <p:nvPr/>
        </p:nvSpPr>
        <p:spPr bwMode="auto">
          <a:xfrm>
            <a:off x="1371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2147483647 w 480"/>
              <a:gd name="T3" fmla="*/ 2147483647 h 144"/>
              <a:gd name="T4" fmla="*/ 2147483647 w 480"/>
              <a:gd name="T5" fmla="*/ 2147483647 h 144"/>
              <a:gd name="T6" fmla="*/ 2147483647 w 48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2514600" y="3352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 flipV="1">
            <a:off x="2514600" y="4191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5562600" y="2209800"/>
            <a:ext cx="1354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M0=(100)</a:t>
            </a:r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 flipH="1">
            <a:off x="52578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4495800" y="3124200"/>
            <a:ext cx="145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M1=(001)</a:t>
            </a:r>
          </a:p>
          <a:p>
            <a:pPr eaLnBrk="1" hangingPunct="1"/>
            <a:r>
              <a:rPr lang="en-US" altLang="zh-CN">
                <a:ea typeface="宋体" charset="-122"/>
              </a:rPr>
              <a:t>“dead end”</a:t>
            </a:r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5257800" y="25146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8400" name="Oval 32"/>
          <p:cNvSpPr>
            <a:spLocks noChangeArrowheads="1"/>
          </p:cNvSpPr>
          <p:nvPr/>
        </p:nvSpPr>
        <p:spPr bwMode="auto">
          <a:xfrm>
            <a:off x="22098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63246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6858000" y="25146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6629400" y="3125788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M3=(1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0)</a:t>
            </a:r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 flipH="1">
            <a:off x="6248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6248400" y="35814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5410200" y="41910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M4=(0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1)</a:t>
            </a:r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7391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7924800" y="35814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7543800" y="4191000"/>
            <a:ext cx="1365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M6=(1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0)</a:t>
            </a:r>
          </a:p>
          <a:p>
            <a:pPr eaLnBrk="1" hangingPunct="1"/>
            <a:r>
              <a:rPr lang="en-US" altLang="zh-CN">
                <a:ea typeface="宋体" charset="-122"/>
              </a:rPr>
              <a:t>    “old”</a:t>
            </a:r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60960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5562600" y="46482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t2</a:t>
            </a: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5410200" y="5334000"/>
            <a:ext cx="1365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M5=(0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1)</a:t>
            </a:r>
          </a:p>
          <a:p>
            <a:pPr eaLnBrk="1" hangingPunct="1"/>
            <a:r>
              <a:rPr lang="en-US" altLang="zh-CN">
                <a:ea typeface="宋体" charset="-122"/>
              </a:rPr>
              <a:t>    “old”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52400" y="1371600"/>
            <a:ext cx="8686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190500" algn="l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automata are a </a:t>
            </a:r>
            <a:r>
              <a:rPr lang="en-GB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theoretical and idealised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model</a:t>
            </a:r>
          </a:p>
          <a:p>
            <a:pPr>
              <a:lnSpc>
                <a:spcPct val="200000"/>
              </a:lnSpc>
              <a:buFontTx/>
              <a:buChar char="•"/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they reflect a Newtonian world-view: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 space &amp; time as an </a:t>
            </a:r>
            <a:r>
              <a:rPr lang="en-GB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absolute frame of reference </a:t>
            </a: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clockwork view of processes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 within this frame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342900">
              <a:lnSpc>
                <a:spcPct val="90000"/>
              </a:lnSpc>
              <a:buFontTx/>
              <a:buChar char="•"/>
              <a:defRPr/>
            </a:pPr>
            <a:r>
              <a:rPr lang="en-GB" altLang="zh-CN" dirty="0" smtClean="0">
                <a:latin typeface="Times New Roman" pitchFamily="18" charset="0"/>
                <a:cs typeface="Times New Roman" pitchFamily="18" charset="0"/>
              </a:rPr>
              <a:t>Carl Adam Petri has made an attempt to combine automata from     </a:t>
            </a:r>
          </a:p>
          <a:p>
            <a:pPr marL="0" lvl="1">
              <a:lnSpc>
                <a:spcPct val="90000"/>
              </a:lnSpc>
              <a:defRPr/>
            </a:pPr>
            <a:r>
              <a:rPr lang="en-GB" altLang="zh-CN" dirty="0" smtClean="0">
                <a:latin typeface="Times New Roman" pitchFamily="18" charset="0"/>
                <a:cs typeface="Times New Roman" pitchFamily="18" charset="0"/>
              </a:rPr>
              <a:t>     theoretical CS, and  pragmatic expertise from engineers:</a:t>
            </a:r>
            <a:r>
              <a:rPr lang="en-GB" altLang="zh-CN" i="1" dirty="0" smtClean="0">
                <a:latin typeface="Times New Roman" pitchFamily="18" charset="0"/>
                <a:cs typeface="Times New Roman" pitchFamily="18" charset="0"/>
              </a:rPr>
              <a:t> Petri Net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7772400" cy="715963"/>
          </a:xfrm>
        </p:spPr>
        <p:txBody>
          <a:bodyPr/>
          <a:lstStyle/>
          <a:p>
            <a:r>
              <a:rPr lang="en-GB" altLang="zh-CN" sz="2800" dirty="0" smtClean="0">
                <a:latin typeface="Times New Roman" charset="0"/>
                <a:cs typeface="Times New Roman" charset="0"/>
              </a:rPr>
              <a:t>From automata to Petri Net</a:t>
            </a:r>
            <a:endParaRPr lang="en-GB" altLang="zh-CN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4587875"/>
            <a:ext cx="60721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GB" altLang="zh-CN" sz="2400" i="1">
                <a:latin typeface="Times New Roman" charset="0"/>
                <a:cs typeface="Times New Roman" charset="0"/>
              </a:rPr>
              <a:t> </a:t>
            </a:r>
            <a:r>
              <a:rPr lang="en-GB" altLang="zh-CN" sz="2400" i="1">
                <a:solidFill>
                  <a:schemeClr val="accent1"/>
                </a:solidFill>
                <a:latin typeface="Times New Roman" charset="0"/>
                <a:cs typeface="Times New Roman" charset="0"/>
              </a:rPr>
              <a:t>state is distributed, transitions are localised</a:t>
            </a:r>
            <a:r>
              <a:rPr lang="en-GB" altLang="zh-CN" sz="2400" i="1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4968875"/>
            <a:ext cx="4745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GB" altLang="zh-CN" sz="2400" i="1">
                <a:latin typeface="Times New Roman" charset="0"/>
                <a:cs typeface="Times New Roman" charset="0"/>
              </a:rPr>
              <a:t> </a:t>
            </a:r>
            <a:r>
              <a:rPr lang="en-GB" altLang="zh-CN" sz="2400" i="1">
                <a:solidFill>
                  <a:schemeClr val="accent1"/>
                </a:solidFill>
                <a:latin typeface="Times New Roman" charset="0"/>
                <a:cs typeface="Times New Roman" charset="0"/>
              </a:rPr>
              <a:t>local causality replaces global time</a:t>
            </a:r>
            <a:endParaRPr lang="en-GB" altLang="zh-CN" sz="2400" i="1">
              <a:latin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5360988"/>
            <a:ext cx="616743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GB" altLang="zh-CN" sz="2400" i="1">
                <a:latin typeface="Times New Roman" charset="0"/>
                <a:cs typeface="Times New Roman" charset="0"/>
              </a:rPr>
              <a:t> </a:t>
            </a:r>
            <a:r>
              <a:rPr lang="en-GB" altLang="zh-CN" sz="2400" i="1">
                <a:solidFill>
                  <a:schemeClr val="accent1"/>
                </a:solidFill>
                <a:latin typeface="Times New Roman" charset="0"/>
                <a:cs typeface="Times New Roman" charset="0"/>
              </a:rPr>
              <a:t>subsystems interact by explicit communication</a:t>
            </a:r>
            <a:r>
              <a:rPr lang="en-GB" altLang="zh-CN" sz="2400" i="1">
                <a:latin typeface="Times New Roman" charset="0"/>
                <a:cs typeface="Times New Roman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GB" altLang="zh-CN" sz="2400" i="1">
                <a:latin typeface="Times New Roman" charset="0"/>
                <a:cs typeface="Times New Roman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/>
          </p:nvPr>
        </p:nvSpPr>
        <p:spPr>
          <a:xfrm>
            <a:off x="677863" y="304800"/>
            <a:ext cx="8162925" cy="762000"/>
          </a:xfrm>
        </p:spPr>
        <p:txBody>
          <a:bodyPr/>
          <a:lstStyle/>
          <a:p>
            <a:r>
              <a:rPr lang="en-US" altLang="zh-CN" smtClean="0"/>
              <a:t>Coverability tree example</a:t>
            </a:r>
          </a:p>
        </p:txBody>
      </p:sp>
      <p:sp>
        <p:nvSpPr>
          <p:cNvPr id="59395" name="Oval 7"/>
          <p:cNvSpPr>
            <a:spLocks noChangeArrowheads="1"/>
          </p:cNvSpPr>
          <p:nvPr/>
        </p:nvSpPr>
        <p:spPr bwMode="auto">
          <a:xfrm>
            <a:off x="1905000" y="2286000"/>
            <a:ext cx="533400" cy="5334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100</a:t>
            </a:r>
          </a:p>
        </p:txBody>
      </p:sp>
      <p:sp>
        <p:nvSpPr>
          <p:cNvPr id="59396" name="Text Box 28"/>
          <p:cNvSpPr txBox="1">
            <a:spLocks noChangeArrowheads="1"/>
          </p:cNvSpPr>
          <p:nvPr/>
        </p:nvSpPr>
        <p:spPr bwMode="auto">
          <a:xfrm>
            <a:off x="5562600" y="2209800"/>
            <a:ext cx="1354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M0=(100)</a:t>
            </a:r>
          </a:p>
        </p:txBody>
      </p:sp>
      <p:sp>
        <p:nvSpPr>
          <p:cNvPr id="59397" name="Line 29"/>
          <p:cNvSpPr>
            <a:spLocks noChangeShapeType="1"/>
          </p:cNvSpPr>
          <p:nvPr/>
        </p:nvSpPr>
        <p:spPr bwMode="auto">
          <a:xfrm flipH="1">
            <a:off x="52578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4495800" y="3124200"/>
            <a:ext cx="145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M1=(001)</a:t>
            </a:r>
          </a:p>
          <a:p>
            <a:pPr eaLnBrk="1" hangingPunct="1"/>
            <a:r>
              <a:rPr lang="en-US" altLang="zh-CN">
                <a:ea typeface="宋体" charset="-122"/>
              </a:rPr>
              <a:t>“dead end”</a:t>
            </a:r>
          </a:p>
        </p:txBody>
      </p:sp>
      <p:sp>
        <p:nvSpPr>
          <p:cNvPr id="59399" name="Text Box 31"/>
          <p:cNvSpPr txBox="1">
            <a:spLocks noChangeArrowheads="1"/>
          </p:cNvSpPr>
          <p:nvPr/>
        </p:nvSpPr>
        <p:spPr bwMode="auto">
          <a:xfrm>
            <a:off x="5257800" y="25146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9400" name="Line 33"/>
          <p:cNvSpPr>
            <a:spLocks noChangeShapeType="1"/>
          </p:cNvSpPr>
          <p:nvPr/>
        </p:nvSpPr>
        <p:spPr bwMode="auto">
          <a:xfrm>
            <a:off x="63246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1" name="Text Box 34"/>
          <p:cNvSpPr txBox="1">
            <a:spLocks noChangeArrowheads="1"/>
          </p:cNvSpPr>
          <p:nvPr/>
        </p:nvSpPr>
        <p:spPr bwMode="auto">
          <a:xfrm>
            <a:off x="6858000" y="25146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9402" name="Text Box 35"/>
          <p:cNvSpPr txBox="1">
            <a:spLocks noChangeArrowheads="1"/>
          </p:cNvSpPr>
          <p:nvPr/>
        </p:nvSpPr>
        <p:spPr bwMode="auto">
          <a:xfrm>
            <a:off x="6629400" y="3125788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M3=(1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0)</a:t>
            </a:r>
          </a:p>
        </p:txBody>
      </p:sp>
      <p:sp>
        <p:nvSpPr>
          <p:cNvPr id="59403" name="Line 36"/>
          <p:cNvSpPr>
            <a:spLocks noChangeShapeType="1"/>
          </p:cNvSpPr>
          <p:nvPr/>
        </p:nvSpPr>
        <p:spPr bwMode="auto">
          <a:xfrm flipH="1">
            <a:off x="6248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4" name="Text Box 37"/>
          <p:cNvSpPr txBox="1">
            <a:spLocks noChangeArrowheads="1"/>
          </p:cNvSpPr>
          <p:nvPr/>
        </p:nvSpPr>
        <p:spPr bwMode="auto">
          <a:xfrm>
            <a:off x="6248400" y="35814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9405" name="Text Box 38"/>
          <p:cNvSpPr txBox="1">
            <a:spLocks noChangeArrowheads="1"/>
          </p:cNvSpPr>
          <p:nvPr/>
        </p:nvSpPr>
        <p:spPr bwMode="auto">
          <a:xfrm>
            <a:off x="5410200" y="41910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M4=(0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1)</a:t>
            </a:r>
          </a:p>
        </p:txBody>
      </p:sp>
      <p:sp>
        <p:nvSpPr>
          <p:cNvPr id="59406" name="Line 39"/>
          <p:cNvSpPr>
            <a:spLocks noChangeShapeType="1"/>
          </p:cNvSpPr>
          <p:nvPr/>
        </p:nvSpPr>
        <p:spPr bwMode="auto">
          <a:xfrm>
            <a:off x="7391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7" name="Text Box 40"/>
          <p:cNvSpPr txBox="1">
            <a:spLocks noChangeArrowheads="1"/>
          </p:cNvSpPr>
          <p:nvPr/>
        </p:nvSpPr>
        <p:spPr bwMode="auto">
          <a:xfrm>
            <a:off x="7924800" y="35814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9408" name="Text Box 41"/>
          <p:cNvSpPr txBox="1">
            <a:spLocks noChangeArrowheads="1"/>
          </p:cNvSpPr>
          <p:nvPr/>
        </p:nvSpPr>
        <p:spPr bwMode="auto">
          <a:xfrm>
            <a:off x="7543800" y="4191000"/>
            <a:ext cx="1365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M6=(1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0)</a:t>
            </a:r>
          </a:p>
          <a:p>
            <a:pPr eaLnBrk="1" hangingPunct="1"/>
            <a:r>
              <a:rPr lang="en-US" altLang="zh-CN">
                <a:ea typeface="宋体" charset="-122"/>
              </a:rPr>
              <a:t>    “old”</a:t>
            </a:r>
          </a:p>
        </p:txBody>
      </p:sp>
      <p:sp>
        <p:nvSpPr>
          <p:cNvPr id="59409" name="Line 42"/>
          <p:cNvSpPr>
            <a:spLocks noChangeShapeType="1"/>
          </p:cNvSpPr>
          <p:nvPr/>
        </p:nvSpPr>
        <p:spPr bwMode="auto">
          <a:xfrm>
            <a:off x="60960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0" name="Text Box 43"/>
          <p:cNvSpPr txBox="1">
            <a:spLocks noChangeArrowheads="1"/>
          </p:cNvSpPr>
          <p:nvPr/>
        </p:nvSpPr>
        <p:spPr bwMode="auto">
          <a:xfrm>
            <a:off x="5562600" y="46482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t2</a:t>
            </a:r>
          </a:p>
        </p:txBody>
      </p:sp>
      <p:sp>
        <p:nvSpPr>
          <p:cNvPr id="59411" name="Text Box 44"/>
          <p:cNvSpPr txBox="1">
            <a:spLocks noChangeArrowheads="1"/>
          </p:cNvSpPr>
          <p:nvPr/>
        </p:nvSpPr>
        <p:spPr bwMode="auto">
          <a:xfrm>
            <a:off x="5410200" y="5334000"/>
            <a:ext cx="1365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M5=(0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1)</a:t>
            </a:r>
          </a:p>
          <a:p>
            <a:pPr eaLnBrk="1" hangingPunct="1"/>
            <a:r>
              <a:rPr lang="en-US" altLang="zh-CN">
                <a:ea typeface="宋体" charset="-122"/>
              </a:rPr>
              <a:t>    “old”</a:t>
            </a:r>
          </a:p>
        </p:txBody>
      </p:sp>
      <p:sp>
        <p:nvSpPr>
          <p:cNvPr id="59412" name="Line 45"/>
          <p:cNvSpPr>
            <a:spLocks noChangeShapeType="1"/>
          </p:cNvSpPr>
          <p:nvPr/>
        </p:nvSpPr>
        <p:spPr bwMode="auto">
          <a:xfrm flipH="1">
            <a:off x="1143000" y="2819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3" name="Text Box 46"/>
          <p:cNvSpPr txBox="1">
            <a:spLocks noChangeArrowheads="1"/>
          </p:cNvSpPr>
          <p:nvPr/>
        </p:nvSpPr>
        <p:spPr bwMode="auto">
          <a:xfrm>
            <a:off x="1143000" y="28194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9414" name="Line 47"/>
          <p:cNvSpPr>
            <a:spLocks noChangeShapeType="1"/>
          </p:cNvSpPr>
          <p:nvPr/>
        </p:nvSpPr>
        <p:spPr bwMode="auto">
          <a:xfrm>
            <a:off x="2362200" y="2819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5" name="Text Box 48"/>
          <p:cNvSpPr txBox="1">
            <a:spLocks noChangeArrowheads="1"/>
          </p:cNvSpPr>
          <p:nvPr/>
        </p:nvSpPr>
        <p:spPr bwMode="auto">
          <a:xfrm>
            <a:off x="2895600" y="28194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9416" name="Line 49"/>
          <p:cNvSpPr>
            <a:spLocks noChangeShapeType="1"/>
          </p:cNvSpPr>
          <p:nvPr/>
        </p:nvSpPr>
        <p:spPr bwMode="auto">
          <a:xfrm flipH="1">
            <a:off x="2362200" y="38100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7" name="Text Box 50"/>
          <p:cNvSpPr txBox="1">
            <a:spLocks noChangeArrowheads="1"/>
          </p:cNvSpPr>
          <p:nvPr/>
        </p:nvSpPr>
        <p:spPr bwMode="auto">
          <a:xfrm>
            <a:off x="2362200" y="37338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t1</a:t>
            </a:r>
          </a:p>
        </p:txBody>
      </p:sp>
      <p:sp>
        <p:nvSpPr>
          <p:cNvPr id="59418" name="Oval 51"/>
          <p:cNvSpPr>
            <a:spLocks noChangeArrowheads="1"/>
          </p:cNvSpPr>
          <p:nvPr/>
        </p:nvSpPr>
        <p:spPr bwMode="auto">
          <a:xfrm>
            <a:off x="3124200" y="3276600"/>
            <a:ext cx="533400" cy="5334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59419" name="Oval 52"/>
          <p:cNvSpPr>
            <a:spLocks noChangeArrowheads="1"/>
          </p:cNvSpPr>
          <p:nvPr/>
        </p:nvSpPr>
        <p:spPr bwMode="auto">
          <a:xfrm>
            <a:off x="685800" y="3276600"/>
            <a:ext cx="533400" cy="5334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001</a:t>
            </a:r>
          </a:p>
        </p:txBody>
      </p:sp>
      <p:sp>
        <p:nvSpPr>
          <p:cNvPr id="59420" name="Oval 53"/>
          <p:cNvSpPr>
            <a:spLocks noChangeArrowheads="1"/>
          </p:cNvSpPr>
          <p:nvPr/>
        </p:nvSpPr>
        <p:spPr bwMode="auto">
          <a:xfrm>
            <a:off x="1905000" y="4267200"/>
            <a:ext cx="533400" cy="5334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0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59421" name="Freeform 54"/>
          <p:cNvSpPr>
            <a:spLocks/>
          </p:cNvSpPr>
          <p:nvPr/>
        </p:nvSpPr>
        <p:spPr bwMode="auto">
          <a:xfrm>
            <a:off x="3581400" y="3276600"/>
            <a:ext cx="457200" cy="533400"/>
          </a:xfrm>
          <a:custGeom>
            <a:avLst/>
            <a:gdLst>
              <a:gd name="T0" fmla="*/ 0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2147483647 h 336"/>
              <a:gd name="T6" fmla="*/ 2147483647 w 288"/>
              <a:gd name="T7" fmla="*/ 2147483647 h 336"/>
              <a:gd name="T8" fmla="*/ 2147483647 w 288"/>
              <a:gd name="T9" fmla="*/ 2147483647 h 336"/>
              <a:gd name="T10" fmla="*/ 2147483647 w 288"/>
              <a:gd name="T11" fmla="*/ 0 h 336"/>
              <a:gd name="T12" fmla="*/ 0 w 288"/>
              <a:gd name="T13" fmla="*/ 2147483647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8" y="312"/>
                  <a:pt x="56" y="336"/>
                  <a:pt x="96" y="336"/>
                </a:cubicBezTo>
                <a:cubicBezTo>
                  <a:pt x="136" y="336"/>
                  <a:pt x="208" y="312"/>
                  <a:pt x="240" y="288"/>
                </a:cubicBezTo>
                <a:cubicBezTo>
                  <a:pt x="272" y="264"/>
                  <a:pt x="288" y="232"/>
                  <a:pt x="288" y="192"/>
                </a:cubicBezTo>
                <a:cubicBezTo>
                  <a:pt x="288" y="152"/>
                  <a:pt x="272" y="80"/>
                  <a:pt x="240" y="48"/>
                </a:cubicBezTo>
                <a:cubicBezTo>
                  <a:pt x="208" y="16"/>
                  <a:pt x="136" y="0"/>
                  <a:pt x="96" y="0"/>
                </a:cubicBezTo>
                <a:cubicBezTo>
                  <a:pt x="56" y="0"/>
                  <a:pt x="28" y="24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2" name="Freeform 55"/>
          <p:cNvSpPr>
            <a:spLocks/>
          </p:cNvSpPr>
          <p:nvPr/>
        </p:nvSpPr>
        <p:spPr bwMode="auto">
          <a:xfrm flipH="1">
            <a:off x="1524000" y="4267200"/>
            <a:ext cx="457200" cy="533400"/>
          </a:xfrm>
          <a:custGeom>
            <a:avLst/>
            <a:gdLst>
              <a:gd name="T0" fmla="*/ 0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2147483647 h 336"/>
              <a:gd name="T6" fmla="*/ 2147483647 w 288"/>
              <a:gd name="T7" fmla="*/ 2147483647 h 336"/>
              <a:gd name="T8" fmla="*/ 2147483647 w 288"/>
              <a:gd name="T9" fmla="*/ 2147483647 h 336"/>
              <a:gd name="T10" fmla="*/ 2147483647 w 288"/>
              <a:gd name="T11" fmla="*/ 0 h 336"/>
              <a:gd name="T12" fmla="*/ 0 w 288"/>
              <a:gd name="T13" fmla="*/ 2147483647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8" y="312"/>
                  <a:pt x="56" y="336"/>
                  <a:pt x="96" y="336"/>
                </a:cubicBezTo>
                <a:cubicBezTo>
                  <a:pt x="136" y="336"/>
                  <a:pt x="208" y="312"/>
                  <a:pt x="240" y="288"/>
                </a:cubicBezTo>
                <a:cubicBezTo>
                  <a:pt x="272" y="264"/>
                  <a:pt x="288" y="232"/>
                  <a:pt x="288" y="192"/>
                </a:cubicBezTo>
                <a:cubicBezTo>
                  <a:pt x="288" y="152"/>
                  <a:pt x="272" y="80"/>
                  <a:pt x="240" y="48"/>
                </a:cubicBezTo>
                <a:cubicBezTo>
                  <a:pt x="208" y="16"/>
                  <a:pt x="136" y="0"/>
                  <a:pt x="96" y="0"/>
                </a:cubicBezTo>
                <a:cubicBezTo>
                  <a:pt x="56" y="0"/>
                  <a:pt x="28" y="24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3" name="Text Box 56"/>
          <p:cNvSpPr txBox="1">
            <a:spLocks noChangeArrowheads="1"/>
          </p:cNvSpPr>
          <p:nvPr/>
        </p:nvSpPr>
        <p:spPr bwMode="auto">
          <a:xfrm>
            <a:off x="3810000" y="37338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t3</a:t>
            </a:r>
          </a:p>
        </p:txBody>
      </p:sp>
      <p:sp>
        <p:nvSpPr>
          <p:cNvPr id="59424" name="Text Box 57"/>
          <p:cNvSpPr txBox="1">
            <a:spLocks noChangeArrowheads="1"/>
          </p:cNvSpPr>
          <p:nvPr/>
        </p:nvSpPr>
        <p:spPr bwMode="auto">
          <a:xfrm>
            <a:off x="1143000" y="44958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t2</a:t>
            </a:r>
          </a:p>
        </p:txBody>
      </p:sp>
      <p:sp>
        <p:nvSpPr>
          <p:cNvPr id="59425" name="Text Box 58"/>
          <p:cNvSpPr txBox="1">
            <a:spLocks noChangeArrowheads="1"/>
          </p:cNvSpPr>
          <p:nvPr/>
        </p:nvSpPr>
        <p:spPr bwMode="auto">
          <a:xfrm>
            <a:off x="1066800" y="6172200"/>
            <a:ext cx="2779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b="1">
                <a:ea typeface="宋体" charset="-122"/>
              </a:rPr>
              <a:t>coverability graph</a:t>
            </a:r>
          </a:p>
        </p:txBody>
      </p:sp>
      <p:sp>
        <p:nvSpPr>
          <p:cNvPr id="59426" name="Text Box 59"/>
          <p:cNvSpPr txBox="1">
            <a:spLocks noChangeArrowheads="1"/>
          </p:cNvSpPr>
          <p:nvPr/>
        </p:nvSpPr>
        <p:spPr bwMode="auto">
          <a:xfrm>
            <a:off x="5105400" y="6172200"/>
            <a:ext cx="252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zh-CN" b="1">
                <a:ea typeface="宋体" charset="-122"/>
              </a:rPr>
              <a:t>coverability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Analysis of Petri nets tedious, especially for large, complex nets</a:t>
            </a:r>
          </a:p>
          <a:p>
            <a:r>
              <a:rPr lang="en-US" altLang="zh-CN" dirty="0" smtClean="0"/>
              <a:t>Often</a:t>
            </a:r>
            <a:r>
              <a:rPr lang="en-US" altLang="zh-CN" dirty="0"/>
              <a:t>, the complexity for analysis increases exponentially with </a:t>
            </a:r>
            <a:r>
              <a:rPr lang="en-US" altLang="zh-CN" dirty="0" smtClean="0"/>
              <a:t>the size </a:t>
            </a:r>
            <a:r>
              <a:rPr lang="en-US" altLang="zh-CN" dirty="0"/>
              <a:t>of the Petri net</a:t>
            </a:r>
          </a:p>
          <a:p>
            <a:r>
              <a:rPr lang="en-US" altLang="zh-CN" dirty="0" smtClean="0"/>
              <a:t>Solution</a:t>
            </a:r>
            <a:r>
              <a:rPr lang="en-US" altLang="zh-CN" dirty="0"/>
              <a:t>: Simplify the net while retaining the properties to analyze.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our case, the properties in question are</a:t>
            </a:r>
          </a:p>
          <a:p>
            <a:pPr lvl="1"/>
            <a:r>
              <a:rPr lang="en-US" altLang="zh-CN" dirty="0" err="1" smtClean="0"/>
              <a:t>Liveness</a:t>
            </a:r>
            <a:endParaRPr lang="en-US" altLang="zh-CN" dirty="0"/>
          </a:p>
          <a:p>
            <a:pPr lvl="1"/>
            <a:r>
              <a:rPr lang="en-US" altLang="zh-CN" dirty="0" smtClean="0"/>
              <a:t>Safeness</a:t>
            </a:r>
            <a:endParaRPr lang="en-US" altLang="zh-CN" dirty="0"/>
          </a:p>
          <a:p>
            <a:pPr lvl="1"/>
            <a:r>
              <a:rPr lang="en-US" altLang="zh-CN" dirty="0" err="1" smtClean="0"/>
              <a:t>Boundedness</a:t>
            </a:r>
            <a:endParaRPr lang="en-US" altLang="zh-CN" dirty="0"/>
          </a:p>
          <a:p>
            <a:r>
              <a:rPr lang="en-US" altLang="zh-CN" dirty="0" smtClean="0"/>
              <a:t>6 </a:t>
            </a:r>
            <a:r>
              <a:rPr lang="en-US" altLang="zh-CN" dirty="0"/>
              <a:t>of the simplest reduction rules are shown in the sequel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3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62</a:t>
            </a:fld>
            <a:endParaRPr lang="en-US" altLang="ko-KR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347075" cy="538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3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63</a:t>
            </a:fld>
            <a:endParaRPr lang="en-US" altLang="ko-KR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0" y="2090738"/>
            <a:ext cx="8239630" cy="27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Extensions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28590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Colored Petri nets</a:t>
            </a:r>
            <a:r>
              <a:rPr lang="en-US" altLang="zh-CN" dirty="0"/>
              <a:t>: Tokens carry values (colors)</a:t>
            </a:r>
          </a:p>
          <a:p>
            <a:pPr marL="0" indent="0">
              <a:buNone/>
            </a:pPr>
            <a:r>
              <a:rPr lang="en-US" altLang="zh-CN" dirty="0" smtClean="0"/>
              <a:t>     Any </a:t>
            </a:r>
            <a:r>
              <a:rPr lang="en-US" altLang="zh-CN" dirty="0"/>
              <a:t>Petri net with finite number of colors </a:t>
            </a:r>
            <a:r>
              <a:rPr lang="en-US" altLang="zh-CN" dirty="0" smtClean="0"/>
              <a:t>can be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transformed </a:t>
            </a:r>
            <a:r>
              <a:rPr lang="en-US" altLang="zh-CN" dirty="0"/>
              <a:t>into a regular Petri net.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Continuous </a:t>
            </a:r>
            <a:r>
              <a:rPr lang="en-US" altLang="zh-CN" dirty="0">
                <a:solidFill>
                  <a:srgbClr val="FF0000"/>
                </a:solidFill>
              </a:rPr>
              <a:t>Petri nets</a:t>
            </a:r>
            <a:r>
              <a:rPr lang="en-US" altLang="zh-CN" dirty="0"/>
              <a:t>: The number of tokens can be </a:t>
            </a:r>
            <a:r>
              <a:rPr lang="en-US" altLang="zh-CN" dirty="0" err="1" smtClean="0"/>
              <a:t>real.Cannot</a:t>
            </a:r>
            <a:r>
              <a:rPr lang="en-US" altLang="zh-CN" dirty="0" smtClean="0"/>
              <a:t> </a:t>
            </a:r>
            <a:r>
              <a:rPr lang="en-US" altLang="zh-CN" dirty="0"/>
              <a:t>be transformed to a regular Petri net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Inhibitor </a:t>
            </a:r>
            <a:r>
              <a:rPr lang="en-US" altLang="zh-CN" dirty="0">
                <a:solidFill>
                  <a:srgbClr val="FF0000"/>
                </a:solidFill>
              </a:rPr>
              <a:t>Arcs</a:t>
            </a:r>
            <a:r>
              <a:rPr lang="en-US" altLang="zh-CN" dirty="0"/>
              <a:t>: Enable a transition if a place </a:t>
            </a:r>
            <a:r>
              <a:rPr lang="en-US" altLang="zh-CN" dirty="0" smtClean="0"/>
              <a:t>	contains </a:t>
            </a:r>
            <a:r>
              <a:rPr lang="en-US" altLang="zh-CN" b="1" dirty="0"/>
              <a:t>no </a:t>
            </a:r>
            <a:r>
              <a:rPr lang="en-US" altLang="zh-CN" dirty="0" smtClean="0"/>
              <a:t>tokens. Cannot </a:t>
            </a:r>
            <a:r>
              <a:rPr lang="en-US" altLang="zh-CN" dirty="0"/>
              <a:t>be transformed to a </a:t>
            </a:r>
            <a:r>
              <a:rPr lang="en-US" altLang="zh-CN" dirty="0" smtClean="0"/>
              <a:t>regular </a:t>
            </a:r>
            <a:r>
              <a:rPr lang="en-US" altLang="zh-CN" dirty="0"/>
              <a:t>Petri 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64</a:t>
            </a:fld>
            <a:endParaRPr lang="en-US" altLang="ko-KR"/>
          </a:p>
        </p:txBody>
      </p:sp>
      <p:pic>
        <p:nvPicPr>
          <p:cNvPr id="115713" name="Picture 1" descr="C:\Users\Ray\AppData\Roaming\Tencent\Users\8810444\QQ\WinTemp\RichOle\_7HC7(@K[S]~ME}34DXV(M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76246"/>
            <a:ext cx="7913104" cy="2752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0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charset="0"/>
                <a:cs typeface="Times New Roman" charset="0"/>
              </a:rPr>
              <a:t>Time Extension</a:t>
            </a:r>
            <a:endParaRPr lang="zh-CN" alt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/>
              <a:t>The previous examples model the sequences of events that can take place in the system; 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F</a:t>
            </a:r>
            <a:r>
              <a:rPr lang="en-US" altLang="zh-CN" dirty="0" smtClean="0"/>
              <a:t>or </a:t>
            </a:r>
            <a:r>
              <a:rPr lang="en-US" altLang="zh-CN" dirty="0" smtClean="0"/>
              <a:t>example, they tell us that "the resource must be occupied before being released", or that "a new low-priority request can be issued only after the resource is released", 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B</a:t>
            </a:r>
            <a:r>
              <a:rPr lang="en-US" altLang="zh-CN" dirty="0" smtClean="0"/>
              <a:t>ut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 smtClean="0"/>
              <a:t>it does not say anything about time distances</a:t>
            </a:r>
          </a:p>
          <a:p>
            <a:pPr lvl="1">
              <a:defRPr/>
            </a:pPr>
            <a:r>
              <a:rPr lang="en-US" altLang="zh-CN" dirty="0" smtClean="0"/>
              <a:t>e.g. how soon is the resource granted after a low-priority request? how long can a process keep the resource occupied? how often is a new request issued?</a:t>
            </a:r>
          </a:p>
          <a:p>
            <a:pPr lvl="1">
              <a:defRPr/>
            </a:pPr>
            <a:r>
              <a:rPr lang="en-US" altLang="zh-CN" dirty="0" smtClean="0"/>
              <a:t>to be able to model these properties, we need to introduce a quantitative notion of time into the formalism</a:t>
            </a:r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64558207-61E7-42AC-A737-B409F8225F9B}" type="slidenum">
              <a:rPr kumimoji="0" lang="ko-KR" altLang="en-US">
                <a:latin typeface="Times New Roman" charset="0"/>
                <a:cs typeface="Times New Roman" charset="0"/>
              </a:rPr>
              <a:pPr eaLnBrk="1" hangingPunct="1"/>
              <a:t>65</a:t>
            </a:fld>
            <a:endParaRPr kumimoji="0" lang="en-US" altLang="ko-KR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latin typeface="Times New Roman" charset="0"/>
                <a:cs typeface="Times New Roman" charset="0"/>
              </a:rPr>
              <a:t>Petri Net with Time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charset="0"/>
                <a:cs typeface="Times New Roman" charset="0"/>
              </a:rPr>
              <a:t>Time Petri nets are classical Petri Nets where to each transition 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t 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a time interval [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a; b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] is associated. </a:t>
            </a:r>
          </a:p>
          <a:p>
            <a:r>
              <a:rPr lang="en-US" altLang="zh-CN" dirty="0" smtClean="0">
                <a:latin typeface="Times New Roman" charset="0"/>
                <a:cs typeface="Times New Roman" charset="0"/>
              </a:rPr>
              <a:t>The times 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a 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and 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b 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are relative to the moment at which 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t 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was last enabled. </a:t>
            </a:r>
          </a:p>
          <a:p>
            <a:r>
              <a:rPr lang="en-US" altLang="zh-CN" dirty="0" smtClean="0">
                <a:latin typeface="Times New Roman" charset="0"/>
                <a:cs typeface="Times New Roman" charset="0"/>
              </a:rPr>
              <a:t>Assuming that 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t 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was enabled at time 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c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, then 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t 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may fire only during the interval [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c 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+ 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a; c 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+ 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b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] and must fire at the time 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c 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+ </a:t>
            </a:r>
            <a:r>
              <a:rPr lang="en-US" altLang="zh-CN" i="1" dirty="0" smtClean="0">
                <a:latin typeface="Times New Roman" charset="0"/>
                <a:cs typeface="Times New Roman" charset="0"/>
              </a:rPr>
              <a:t>b 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at the latest, unless it is disabled before by the firing of another transition. </a:t>
            </a:r>
          </a:p>
          <a:p>
            <a:r>
              <a:rPr lang="en-US" altLang="zh-CN" dirty="0" smtClean="0">
                <a:latin typeface="Times New Roman" charset="0"/>
                <a:cs typeface="Times New Roman" charset="0"/>
              </a:rPr>
              <a:t>Firing a transition takes no time.</a:t>
            </a:r>
            <a:endParaRPr lang="en-US" altLang="ko-KR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6554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97C61B95-C3F1-4276-AE38-3563C778A3F5}" type="slidenum">
              <a:rPr kumimoji="0" lang="ko-KR" altLang="en-US">
                <a:latin typeface="Times New Roman" charset="0"/>
                <a:cs typeface="Times New Roman" charset="0"/>
              </a:rPr>
              <a:pPr eaLnBrk="1" hangingPunct="1"/>
              <a:t>66</a:t>
            </a:fld>
            <a:endParaRPr kumimoji="0" lang="en-US" altLang="ko-KR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CC07E-0CBA-4BC1-83EC-3FDB79420C27}" type="slidenum">
              <a:rPr lang="ko-KR" altLang="en-US"/>
              <a:pPr>
                <a:defRPr/>
              </a:pPr>
              <a:t>67</a:t>
            </a:fld>
            <a:endParaRPr lang="en-US" altLang="ko-KR"/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076325"/>
            <a:ext cx="70389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981200"/>
            <a:ext cx="8382000" cy="3886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philosophy of this kind of time dependent Petri net </a:t>
            </a:r>
            <a:r>
              <a:rPr lang="en-US" altLang="zh-CN" dirty="0" smtClean="0"/>
              <a:t>is: when </a:t>
            </a:r>
            <a:r>
              <a:rPr lang="en-US" altLang="zh-CN" dirty="0"/>
              <a:t>a transition becomes enabled it may not fire at once (</a:t>
            </a:r>
            <a:r>
              <a:rPr lang="en-US" altLang="zh-CN" dirty="0" smtClean="0"/>
              <a:t>in general</a:t>
            </a:r>
            <a:r>
              <a:rPr lang="en-US" altLang="zh-CN" dirty="0"/>
              <a:t>) but during a certain time interval and at the end of </a:t>
            </a:r>
            <a:r>
              <a:rPr lang="en-US" altLang="zh-CN" dirty="0" smtClean="0"/>
              <a:t>the interval </a:t>
            </a:r>
            <a:r>
              <a:rPr lang="en-US" altLang="zh-CN" dirty="0"/>
              <a:t>there is a force to fire. 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 smtClean="0"/>
              <a:t>If </a:t>
            </a:r>
            <a:r>
              <a:rPr lang="en-US" altLang="zh-CN" dirty="0"/>
              <a:t>the upper bound of the interval </a:t>
            </a:r>
            <a:r>
              <a:rPr lang="en-US" altLang="zh-CN" dirty="0" smtClean="0"/>
              <a:t>is at </a:t>
            </a:r>
            <a:r>
              <a:rPr lang="en-US" altLang="zh-CN" dirty="0"/>
              <a:t>infinity, then the second characteristic, the </a:t>
            </a:r>
            <a:r>
              <a:rPr lang="en-US" altLang="zh-CN" dirty="0" smtClean="0"/>
              <a:t>obligation </a:t>
            </a:r>
            <a:r>
              <a:rPr lang="en-US" altLang="zh-CN" dirty="0"/>
              <a:t>to fire, </a:t>
            </a:r>
            <a:r>
              <a:rPr lang="en-US" altLang="zh-CN" dirty="0" smtClean="0"/>
              <a:t>is lost</a:t>
            </a:r>
            <a:r>
              <a:rPr lang="en-US" altLang="zh-CN" dirty="0"/>
              <a:t>. That is why we consider only time intervals whose </a:t>
            </a:r>
            <a:r>
              <a:rPr lang="en-US" altLang="zh-CN" dirty="0" smtClean="0"/>
              <a:t>upper bounds </a:t>
            </a:r>
            <a:r>
              <a:rPr lang="en-US" altLang="zh-CN" dirty="0"/>
              <a:t>are finite </a:t>
            </a:r>
            <a:r>
              <a:rPr lang="en-US" altLang="zh-CN" dirty="0" smtClean="0"/>
              <a:t>numbers.</a:t>
            </a:r>
            <a:endParaRPr lang="zh-CN" altLang="en-US" dirty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84F3B283-2D34-4EB7-A1AA-11762F1E26FB}" type="slidenum">
              <a:rPr kumimoji="0" lang="ko-KR" altLang="en-US">
                <a:latin typeface="Times New Roman" charset="0"/>
                <a:cs typeface="Times New Roman" charset="0"/>
              </a:rPr>
              <a:pPr eaLnBrk="1" hangingPunct="1"/>
              <a:t>68</a:t>
            </a:fld>
            <a:endParaRPr kumimoji="0" lang="en-US" altLang="ko-KR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371600"/>
                <a:ext cx="8142287" cy="43926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Let N be the set of natural numbers. A time Petri net is a six-tuple, </a:t>
                </a:r>
                <a:r>
                  <a:rPr lang="en-US" altLang="zh-CN" i="1" dirty="0" smtClean="0"/>
                  <a:t>N 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𝐸𝑓𝑡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𝐿𝑓𝑡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where</a:t>
                </a:r>
              </a:p>
              <a:p>
                <a:r>
                  <a:rPr lang="en-US" altLang="zh-CN" i="1" dirty="0" smtClean="0"/>
                  <a:t>P </a:t>
                </a:r>
                <a:r>
                  <a:rPr lang="en-US" altLang="zh-CN" dirty="0"/>
                  <a:t>= {</a:t>
                </a:r>
                <a:r>
                  <a:rPr lang="en-US" altLang="zh-CN" i="1" dirty="0" smtClean="0"/>
                  <a:t>p</a:t>
                </a:r>
                <a:r>
                  <a:rPr lang="en-US" altLang="zh-CN" sz="1400" dirty="0" smtClean="0"/>
                  <a:t>1</a:t>
                </a:r>
                <a:r>
                  <a:rPr lang="en-US" altLang="zh-CN" i="1" dirty="0" smtClean="0"/>
                  <a:t>, p</a:t>
                </a:r>
                <a:r>
                  <a:rPr lang="en-US" altLang="zh-CN" sz="1400" dirty="0"/>
                  <a:t>2</a:t>
                </a:r>
                <a:r>
                  <a:rPr lang="en-US" altLang="zh-CN" i="1" dirty="0" smtClean="0"/>
                  <a:t>,…,p</a:t>
                </a:r>
                <a:r>
                  <a:rPr lang="en-US" altLang="zh-CN" sz="1400" dirty="0"/>
                  <a:t>m</a:t>
                </a:r>
                <a:r>
                  <a:rPr lang="en-US" altLang="zh-CN" dirty="0" smtClean="0"/>
                  <a:t>}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is a finite set of </a:t>
                </a:r>
                <a:r>
                  <a:rPr lang="en-US" altLang="zh-CN" i="1" dirty="0"/>
                  <a:t>places</a:t>
                </a:r>
                <a:r>
                  <a:rPr lang="en-US" altLang="zh-CN" dirty="0"/>
                  <a:t>;</a:t>
                </a:r>
              </a:p>
              <a:p>
                <a:r>
                  <a:rPr lang="en-US" altLang="zh-CN" i="1" dirty="0" smtClean="0"/>
                  <a:t>T </a:t>
                </a:r>
                <a:r>
                  <a:rPr lang="en-US" altLang="zh-CN" dirty="0"/>
                  <a:t>= { </a:t>
                </a:r>
                <a:r>
                  <a:rPr lang="en-US" altLang="zh-CN" i="1" dirty="0" smtClean="0"/>
                  <a:t>t</a:t>
                </a:r>
                <a:r>
                  <a:rPr lang="en-US" altLang="zh-CN" sz="1400" dirty="0"/>
                  <a:t>1</a:t>
                </a:r>
                <a:r>
                  <a:rPr lang="en-US" altLang="zh-CN" i="1" dirty="0" smtClean="0"/>
                  <a:t>, t</a:t>
                </a:r>
                <a:r>
                  <a:rPr lang="en-US" altLang="zh-CN" sz="1400" dirty="0"/>
                  <a:t>2</a:t>
                </a:r>
                <a:r>
                  <a:rPr lang="en-US" altLang="zh-CN" i="1" dirty="0" smtClean="0"/>
                  <a:t>,…,</a:t>
                </a:r>
                <a:r>
                  <a:rPr lang="en-US" altLang="zh-CN" i="1" dirty="0" err="1" smtClean="0"/>
                  <a:t>t</a:t>
                </a:r>
                <a:r>
                  <a:rPr lang="en-US" altLang="zh-CN" sz="1400" dirty="0" err="1"/>
                  <a:t>n</a:t>
                </a:r>
                <a:r>
                  <a:rPr lang="en-US" altLang="zh-CN" sz="1400" dirty="0"/>
                  <a:t> </a:t>
                </a:r>
                <a:r>
                  <a:rPr lang="en-US" altLang="zh-CN" dirty="0"/>
                  <a:t>} </a:t>
                </a:r>
                <a:r>
                  <a:rPr lang="en-US" altLang="zh-CN" dirty="0" smtClean="0"/>
                  <a:t>is </a:t>
                </a:r>
                <a:r>
                  <a:rPr lang="en-US" altLang="zh-CN" dirty="0"/>
                  <a:t>a finite set of </a:t>
                </a:r>
                <a:r>
                  <a:rPr lang="en-US" altLang="zh-CN" i="1" dirty="0"/>
                  <a:t>transitions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=∅)</m:t>
                    </m:r>
                  </m:oMath>
                </a14:m>
                <a:endParaRPr lang="en-US" altLang="zh-CN" i="1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)∪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altLang="zh-CN" dirty="0" smtClean="0"/>
                  <a:t>is </a:t>
                </a:r>
                <a:r>
                  <a:rPr lang="en-US" altLang="zh-CN" dirty="0"/>
                  <a:t>the </a:t>
                </a:r>
                <a:r>
                  <a:rPr lang="en-US" altLang="zh-CN" i="1" dirty="0"/>
                  <a:t>flow relation</a:t>
                </a:r>
                <a:r>
                  <a:rPr lang="en-US" altLang="zh-CN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𝐸𝑓𝑡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𝐿𝑓𝑡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are functions for the </a:t>
                </a:r>
                <a:r>
                  <a:rPr lang="en-US" altLang="zh-CN" i="1" dirty="0"/>
                  <a:t>earliest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latest </a:t>
                </a:r>
                <a:r>
                  <a:rPr lang="en-US" altLang="zh-CN" i="1" dirty="0" smtClean="0"/>
                  <a:t>firing </a:t>
                </a:r>
                <a:r>
                  <a:rPr lang="en-US" altLang="zh-CN" dirty="0" smtClean="0"/>
                  <a:t>times </a:t>
                </a:r>
                <a:r>
                  <a:rPr lang="en-US" altLang="zh-CN" dirty="0"/>
                  <a:t>of transitions, satisfying that for </a:t>
                </a:r>
                <a:r>
                  <a:rPr lang="en-US" altLang="zh-CN" dirty="0" smtClean="0"/>
                  <a:t>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i="1" dirty="0" err="1" smtClean="0"/>
                  <a:t>Eft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t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i="1" dirty="0" err="1" smtClean="0"/>
                  <a:t>Lft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t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altLang="zh-CN" i="1" dirty="0" smtClean="0"/>
                  <a:t>P </a:t>
                </a:r>
                <a:r>
                  <a:rPr lang="en-US" altLang="zh-CN" dirty="0"/>
                  <a:t>is the </a:t>
                </a:r>
                <a:r>
                  <a:rPr lang="en-US" altLang="zh-CN" i="1" dirty="0"/>
                  <a:t>initial marking </a:t>
                </a:r>
                <a:r>
                  <a:rPr lang="en-US" altLang="zh-CN" dirty="0"/>
                  <a:t>of the net.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371600"/>
                <a:ext cx="8142287" cy="4392612"/>
              </a:xfrm>
              <a:blipFill rotWithShape="1">
                <a:blip r:embed="rId2"/>
                <a:stretch>
                  <a:fillRect l="-1572" t="-1387" r="-374" b="-12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69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5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Petri nets-Motivation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dirty="0" smtClean="0"/>
              <a:t>In contrast to state machines, state transitions in Petri nets are </a:t>
            </a:r>
            <a:r>
              <a:rPr lang="en-US" altLang="zh-CN" dirty="0" smtClean="0">
                <a:solidFill>
                  <a:srgbClr val="FF0000"/>
                </a:solidFill>
              </a:rPr>
              <a:t>asynchronous</a:t>
            </a:r>
            <a:r>
              <a:rPr lang="en-US" altLang="zh-CN" dirty="0" smtClean="0"/>
              <a:t>. The ordering of transitions is partly uncoordinated; it is specified by a partial order.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Therefore, Petri nets can be used to model </a:t>
            </a:r>
            <a:r>
              <a:rPr lang="en-US" altLang="zh-CN" dirty="0" smtClean="0">
                <a:solidFill>
                  <a:srgbClr val="FF0000"/>
                </a:solidFill>
              </a:rPr>
              <a:t>concurrent distributed systems</a:t>
            </a:r>
            <a:r>
              <a:rPr lang="en-US" altLang="zh-CN" dirty="0" smtClean="0"/>
              <a:t>.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Many flavors of Petri nets are in use, e.g.</a:t>
            </a:r>
          </a:p>
          <a:p>
            <a:pPr lvl="1">
              <a:defRPr/>
            </a:pPr>
            <a:r>
              <a:rPr lang="en-US" altLang="zh-CN" dirty="0" smtClean="0"/>
              <a:t>Activity charts(UML)</a:t>
            </a:r>
          </a:p>
          <a:p>
            <a:pPr lvl="1">
              <a:defRPr/>
            </a:pPr>
            <a:r>
              <a:rPr lang="en-US" altLang="zh-CN" dirty="0" smtClean="0"/>
              <a:t>Data flow graphs and marked graphs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0BE1F-7FB2-49A5-91FB-3967CECCEF78}" type="slidenum">
              <a:rPr lang="ko-KR" altLang="en-US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Let the domain of time values </a:t>
                </a:r>
                <a:r>
                  <a:rPr lang="en-US" altLang="zh-CN" b="1" dirty="0" smtClean="0"/>
                  <a:t>T</a:t>
                </a:r>
                <a:r>
                  <a:rPr lang="en-US" altLang="zh-CN" dirty="0" smtClean="0"/>
                  <a:t> be the set of nonnegative real numbers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A </a:t>
                </a:r>
                <a:r>
                  <a:rPr lang="en-US" altLang="zh-CN" i="1" dirty="0"/>
                  <a:t>state </a:t>
                </a:r>
                <a:r>
                  <a:rPr lang="en-US" altLang="zh-CN" dirty="0"/>
                  <a:t>of a time Petri net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𝐹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𝐸𝑓𝑡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𝐿𝑓𝑡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smtClean="0"/>
                  <a:t>is a pair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altLang="zh-CN" dirty="0" smtClean="0"/>
                  <a:t>where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a marking of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, and </a:t>
                </a:r>
                <a:r>
                  <a:rPr lang="en-US" altLang="zh-CN" i="1" dirty="0"/>
                  <a:t>c </a:t>
                </a:r>
                <a:r>
                  <a:rPr lang="en-US" altLang="zh-CN" dirty="0"/>
                  <a:t>: </a:t>
                </a:r>
                <a:r>
                  <a:rPr lang="en-US" altLang="zh-CN" i="1" dirty="0"/>
                  <a:t>enabled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→ </m:t>
                    </m:r>
                  </m:oMath>
                </a14:m>
                <a:r>
                  <a:rPr lang="en-US" altLang="zh-CN" b="1" dirty="0" smtClean="0"/>
                  <a:t>T</a:t>
                </a:r>
                <a:r>
                  <a:rPr lang="en-US" altLang="zh-CN" dirty="0" smtClean="0"/>
                  <a:t> is called </a:t>
                </a:r>
                <a:r>
                  <a:rPr lang="en-US" altLang="zh-CN" dirty="0"/>
                  <a:t>the </a:t>
                </a:r>
                <a:r>
                  <a:rPr lang="en-US" altLang="zh-CN" i="1" dirty="0"/>
                  <a:t>clock function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The </a:t>
                </a:r>
                <a:r>
                  <a:rPr lang="en-US" altLang="zh-CN" i="1" dirty="0"/>
                  <a:t>initial state </a:t>
                </a:r>
                <a:r>
                  <a:rPr lang="en-US" altLang="zh-CN" dirty="0"/>
                  <a:t>of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t</a:t>
                </a:r>
                <a:r>
                  <a:rPr lang="en-US" altLang="zh-CN" dirty="0"/>
                  <a:t>) = 0 for any </a:t>
                </a:r>
                <a:r>
                  <a:rPr lang="en-US" altLang="zh-CN" i="1" dirty="0"/>
                  <a:t>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altLang="zh-CN" i="1" dirty="0" smtClean="0"/>
                  <a:t>enabled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2" t="-1387" r="-299" b="-1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18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A transition </a:t>
                </a:r>
                <a:r>
                  <a:rPr lang="en-US" altLang="zh-CN" i="1" dirty="0"/>
                  <a:t>t </a:t>
                </a:r>
                <a:r>
                  <a:rPr lang="en-US" altLang="zh-CN" dirty="0"/>
                  <a:t>may fire from state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after delay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𝛿</m:t>
                    </m:r>
                    <m:r>
                      <a:rPr lang="zh-CN" altLang="en-US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altLang="zh-CN" b="1" dirty="0" smtClean="0"/>
                  <a:t>T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if </a:t>
                </a:r>
                <a:r>
                  <a:rPr lang="en-US" altLang="zh-CN" dirty="0" smtClean="0"/>
                  <a:t>and only </a:t>
                </a:r>
                <a:r>
                  <a:rPr lang="en-US" altLang="zh-CN" dirty="0"/>
                  <a:t>if the following </a:t>
                </a:r>
                <a:r>
                  <a:rPr lang="en-US" altLang="zh-CN" dirty="0" smtClean="0"/>
                  <a:t>conditions </a:t>
                </a:r>
                <a:r>
                  <a:rPr lang="en-US" altLang="zh-CN" dirty="0"/>
                  <a:t>hold:</a:t>
                </a:r>
              </a:p>
              <a:p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∈ </m:t>
                    </m:r>
                  </m:oMath>
                </a14:m>
                <a:r>
                  <a:rPr lang="en-US" altLang="zh-CN" i="1" dirty="0" smtClean="0"/>
                  <a:t>enabled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dirty="0" smtClean="0"/>
                  <a:t>),</a:t>
                </a:r>
                <a:endParaRPr lang="en-US" altLang="zh-CN" dirty="0"/>
              </a:p>
              <a:p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i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Times New Roman" charset="0"/>
                        <a:cs typeface="Times New Roman" charset="0"/>
                        <a:sym typeface="Wingdings" pitchFamily="2" charset="2"/>
                      </a:rPr>
                      <m:t>•</m:t>
                    </m:r>
                  </m:oMath>
                </a14:m>
                <a:r>
                  <a:rPr lang="en-US" altLang="zh-CN" i="1" dirty="0" smtClean="0"/>
                  <a:t>t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zh-CN" i="1" dirty="0" smtClean="0"/>
                  <a:t> 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Times New Roman" charset="0"/>
                        <a:cs typeface="Times New Roman" charset="0"/>
                        <a:sym typeface="Wingdings" pitchFamily="2" charset="2"/>
                      </a:rPr>
                      <m:t>•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r>
                  <a:rPr lang="en-US" altLang="zh-CN" i="1" dirty="0" err="1" smtClean="0"/>
                  <a:t>Eft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t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i="1" dirty="0" smtClean="0"/>
                  <a:t>c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t</a:t>
                </a:r>
                <a:r>
                  <a:rPr lang="en-US" altLang="zh-CN" dirty="0"/>
                  <a:t>) </a:t>
                </a:r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</a:t>
                </a:r>
              </a:p>
              <a:p>
                <a14:m>
                  <m:oMath xmlns:m="http://schemas.openxmlformats.org/officeDocument/2006/math">
                    <m:r>
                      <a:rPr lang="fr-FR" altLang="zh-CN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fr-FR" altLang="zh-CN" i="1" dirty="0" smtClean="0"/>
                  <a:t>t’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∈ </m:t>
                    </m:r>
                  </m:oMath>
                </a14:m>
                <a:r>
                  <a:rPr lang="en-US" altLang="zh-CN" i="1" dirty="0"/>
                  <a:t>enabled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fr-FR" altLang="zh-CN" dirty="0" smtClean="0"/>
                  <a:t>: </a:t>
                </a:r>
                <a:r>
                  <a:rPr lang="fr-FR" altLang="zh-CN" i="1" dirty="0" smtClean="0"/>
                  <a:t>c</a:t>
                </a:r>
                <a:r>
                  <a:rPr lang="fr-FR" altLang="zh-CN" dirty="0" smtClean="0"/>
                  <a:t>(</a:t>
                </a:r>
                <a:r>
                  <a:rPr lang="fr-FR" altLang="zh-CN" i="1" dirty="0" smtClean="0"/>
                  <a:t>t’</a:t>
                </a:r>
                <a:r>
                  <a:rPr lang="fr-FR" altLang="zh-CN" dirty="0" smtClean="0"/>
                  <a:t>) </a:t>
                </a:r>
                <a:r>
                  <a:rPr lang="fr-FR" altLang="zh-CN" dirty="0"/>
                  <a:t>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𝛿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fr-FR" altLang="zh-CN" i="1" dirty="0" smtClean="0"/>
                  <a:t>Lft</a:t>
                </a:r>
                <a:r>
                  <a:rPr lang="fr-FR" altLang="zh-CN" dirty="0" smtClean="0"/>
                  <a:t>(</a:t>
                </a:r>
                <a:r>
                  <a:rPr lang="fr-FR" altLang="zh-CN" i="1" dirty="0" smtClean="0"/>
                  <a:t>t’</a:t>
                </a:r>
                <a:r>
                  <a:rPr lang="fr-FR" altLang="zh-CN" dirty="0" smtClean="0"/>
                  <a:t>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2" t="-1387" r="-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85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When transition </a:t>
                </a:r>
                <a:r>
                  <a:rPr lang="en-US" altLang="zh-CN" i="1" dirty="0"/>
                  <a:t>t </a:t>
                </a:r>
                <a:r>
                  <a:rPr lang="en-US" altLang="zh-CN" dirty="0"/>
                  <a:t>fires after delay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𝛿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from </a:t>
                </a:r>
                <a:r>
                  <a:rPr lang="en-US" altLang="zh-CN" dirty="0" smtClean="0"/>
                  <a:t>state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new state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is </a:t>
                </a:r>
                <a:r>
                  <a:rPr lang="en-US" altLang="zh-CN" dirty="0"/>
                  <a:t>given as follows: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dirty="0" smtClean="0"/>
                  <a:t>’=(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i="1" dirty="0"/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Times New Roman" charset="0"/>
                        <a:cs typeface="Times New Roman" charset="0"/>
                        <a:sym typeface="Wingdings" pitchFamily="2" charset="2"/>
                      </a:rPr>
                      <m:t>•</m:t>
                    </m:r>
                  </m:oMath>
                </a14:m>
                <a:r>
                  <a:rPr lang="en-US" altLang="zh-CN" i="1" dirty="0"/>
                  <a:t>t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altLang="zh-CN" i="1" dirty="0"/>
                  <a:t> 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Times New Roman" charset="0"/>
                        <a:cs typeface="Times New Roman" charset="0"/>
                        <a:sym typeface="Wingdings" pitchFamily="2" charset="2"/>
                      </a:rPr>
                      <m:t>•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 smtClean="0"/>
                  <a:t>, </a:t>
                </a:r>
                <a:r>
                  <a:rPr lang="en-US" altLang="zh-CN" dirty="0"/>
                  <a:t>and</a:t>
                </a:r>
              </a:p>
              <a:p>
                <a:r>
                  <a:rPr lang="en-US" altLang="zh-CN" dirty="0" smtClean="0"/>
                  <a:t>for any</a:t>
                </a:r>
                <a:r>
                  <a:rPr lang="fr-FR" altLang="zh-CN" i="1" dirty="0"/>
                  <a:t> t’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∈ </m:t>
                    </m:r>
                  </m:oMath>
                </a14:m>
                <a:r>
                  <a:rPr lang="en-US" altLang="zh-CN" i="1" dirty="0"/>
                  <a:t>enabled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dirty="0" smtClean="0"/>
                  <a:t>’</a:t>
                </a:r>
                <a:r>
                  <a:rPr lang="en-US" altLang="zh-CN" dirty="0"/>
                  <a:t>)</a:t>
                </a:r>
                <a:r>
                  <a:rPr lang="en-US" altLang="zh-CN" dirty="0" smtClean="0"/>
                  <a:t>, </a:t>
                </a:r>
                <a:r>
                  <a:rPr lang="en-US" altLang="zh-CN" dirty="0"/>
                  <a:t>if </a:t>
                </a:r>
                <a:r>
                  <a:rPr lang="en-US" altLang="zh-CN" i="1" dirty="0" smtClean="0"/>
                  <a:t>t’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zh-CN" i="1" dirty="0" smtClean="0"/>
                  <a:t> t </a:t>
                </a:r>
                <a:r>
                  <a:rPr lang="en-US" altLang="zh-CN" dirty="0" smtClean="0"/>
                  <a:t>and </a:t>
                </a:r>
                <a:r>
                  <a:rPr lang="fr-FR" altLang="zh-CN" i="1" dirty="0"/>
                  <a:t>t’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∈ </m:t>
                    </m:r>
                  </m:oMath>
                </a14:m>
                <a:r>
                  <a:rPr lang="en-US" altLang="zh-CN" i="1" dirty="0"/>
                  <a:t>enabled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dirty="0" smtClean="0"/>
                  <a:t>, then </a:t>
                </a:r>
                <a:r>
                  <a:rPr lang="fr-FR" altLang="zh-CN" i="1" dirty="0" smtClean="0"/>
                  <a:t>c’</a:t>
                </a:r>
                <a:r>
                  <a:rPr lang="fr-FR" altLang="zh-CN" dirty="0" smtClean="0"/>
                  <a:t>(</a:t>
                </a:r>
                <a:r>
                  <a:rPr lang="fr-FR" altLang="zh-CN" i="1" dirty="0" smtClean="0"/>
                  <a:t>t’</a:t>
                </a:r>
                <a:r>
                  <a:rPr lang="fr-FR" altLang="zh-CN" dirty="0" smtClean="0"/>
                  <a:t>) </a:t>
                </a:r>
                <a:r>
                  <a:rPr lang="fr-FR" altLang="zh-CN" dirty="0"/>
                  <a:t>= </a:t>
                </a:r>
                <a:r>
                  <a:rPr lang="fr-FR" altLang="zh-CN" i="1" dirty="0" smtClean="0"/>
                  <a:t>c</a:t>
                </a:r>
                <a:r>
                  <a:rPr lang="fr-FR" altLang="zh-CN" dirty="0" smtClean="0"/>
                  <a:t>(</a:t>
                </a:r>
                <a:r>
                  <a:rPr lang="fr-FR" altLang="zh-CN" i="1" dirty="0" smtClean="0"/>
                  <a:t>t’</a:t>
                </a:r>
                <a:r>
                  <a:rPr lang="fr-FR" altLang="zh-CN" dirty="0" smtClean="0"/>
                  <a:t>) </a:t>
                </a:r>
                <a:r>
                  <a:rPr lang="fr-FR" altLang="zh-CN" dirty="0"/>
                  <a:t>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fr-FR" altLang="zh-CN" dirty="0" smtClean="0"/>
                  <a:t> </a:t>
                </a:r>
                <a:r>
                  <a:rPr lang="fr-FR" altLang="zh-CN" dirty="0"/>
                  <a:t>else </a:t>
                </a:r>
                <a:r>
                  <a:rPr lang="fr-FR" altLang="zh-CN" i="1" dirty="0" smtClean="0"/>
                  <a:t>c’</a:t>
                </a:r>
                <a:r>
                  <a:rPr lang="fr-FR" altLang="zh-CN" dirty="0" smtClean="0"/>
                  <a:t>(</a:t>
                </a:r>
                <a:r>
                  <a:rPr lang="fr-FR" altLang="zh-CN" i="1" dirty="0" smtClean="0"/>
                  <a:t>t’</a:t>
                </a:r>
                <a:r>
                  <a:rPr lang="fr-FR" altLang="zh-CN" dirty="0" smtClean="0"/>
                  <a:t>) </a:t>
                </a:r>
                <a:r>
                  <a:rPr lang="fr-FR" altLang="zh-CN" dirty="0"/>
                  <a:t>= 0.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This is denoted by </a:t>
                </a:r>
                <a:r>
                  <a:rPr lang="en-US" altLang="zh-CN" i="1" dirty="0" smtClean="0"/>
                  <a:t>s’</a:t>
                </a:r>
                <a:r>
                  <a:rPr lang="en-US" altLang="zh-CN" dirty="0" smtClean="0"/>
                  <a:t>= </a:t>
                </a:r>
                <a:r>
                  <a:rPr lang="en-US" altLang="zh-CN" i="1" dirty="0" smtClean="0"/>
                  <a:t>fire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s, 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t,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altLang="zh-CN" dirty="0" smtClean="0"/>
                  <a:t>)).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2" r="-2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5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A </a:t>
                </a:r>
                <a:r>
                  <a:rPr lang="en-US" altLang="zh-CN" i="1" dirty="0" smtClean="0"/>
                  <a:t>run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𝜌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groupCh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groupChr>
                  </m:oMath>
                </a14:m>
                <a:r>
                  <a:rPr lang="en-US" altLang="zh-CN" i="1" dirty="0" smtClean="0"/>
                  <a:t>…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groupCh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groupChr>
                  </m:oMath>
                </a14:m>
                <a:endParaRPr lang="en-US" altLang="zh-CN" i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of </a:t>
                </a:r>
                <a:r>
                  <a:rPr lang="en-US" altLang="zh-CN" dirty="0"/>
                  <a:t>a time Petri net is a finite or infinite sequence of </a:t>
                </a:r>
                <a:r>
                  <a:rPr lang="en-US" altLang="zh-CN" dirty="0" smtClean="0"/>
                  <a:t>states, transitions</a:t>
                </a:r>
                <a:r>
                  <a:rPr lang="en-US" altLang="zh-CN" dirty="0"/>
                  <a:t>, and delays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such </a:t>
                </a:r>
                <a:r>
                  <a:rPr lang="en-US" altLang="zh-CN" dirty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the initial state, and for </a:t>
                </a:r>
                <a:r>
                  <a:rPr lang="en-US" altLang="zh-CN" dirty="0" smtClean="0"/>
                  <a:t>every </a:t>
                </a:r>
                <a:r>
                  <a:rPr lang="en-US" altLang="zh-CN" i="1" dirty="0" err="1" smtClean="0"/>
                  <a:t>i</a:t>
                </a:r>
                <a:r>
                  <a:rPr lang="en-US" altLang="zh-CN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zh-CN" dirty="0" smtClean="0"/>
                  <a:t>1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by </a:t>
                </a:r>
                <a:r>
                  <a:rPr lang="en-US" altLang="zh-CN" dirty="0"/>
                  <a:t>firing a 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after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which </a:t>
                </a:r>
                <a:r>
                  <a:rPr lang="en-US" altLang="zh-CN" dirty="0"/>
                  <a:t>satisfies </a:t>
                </a:r>
                <a:r>
                  <a:rPr lang="en-US" altLang="zh-CN" dirty="0" smtClean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i="1" dirty="0" smtClean="0"/>
                  <a:t>fire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)).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2" r="-2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73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51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Graphically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r>
                  <a:rPr lang="en-US" altLang="zh-CN" dirty="0"/>
                  <a:t>Now, if a token arrives in place P</a:t>
                </a:r>
                <a:r>
                  <a:rPr lang="en-US" altLang="zh-CN" sz="1900" dirty="0"/>
                  <a:t>1</a:t>
                </a:r>
                <a:r>
                  <a:rPr lang="en-US" altLang="zh-CN" dirty="0"/>
                  <a:t> at time 3, one in P</a:t>
                </a:r>
                <a:r>
                  <a:rPr lang="en-US" altLang="zh-CN" sz="1900" dirty="0"/>
                  <a:t>2</a:t>
                </a:r>
                <a:r>
                  <a:rPr lang="en-US" altLang="zh-CN" dirty="0"/>
                  <a:t> at time 5, and one in P</a:t>
                </a:r>
                <a:r>
                  <a:rPr lang="en-US" altLang="zh-CN" sz="1900" dirty="0"/>
                  <a:t>3</a:t>
                </a:r>
                <a:r>
                  <a:rPr lang="en-US" altLang="zh-CN" dirty="0"/>
                  <a:t> at time 1, transition t fires </a:t>
                </a:r>
                <a:r>
                  <a:rPr lang="en-US" altLang="zh-CN" dirty="0" err="1"/>
                  <a:t>nondeterministically</a:t>
                </a:r>
                <a:r>
                  <a:rPr lang="en-US" altLang="zh-CN" dirty="0"/>
                  <a:t> between times 9 and 12</a:t>
                </a:r>
              </a:p>
              <a:p>
                <a:pPr lvl="1"/>
                <a:r>
                  <a:rPr lang="en-US" altLang="zh-CN" dirty="0" smtClean="0"/>
                  <a:t>notice </a:t>
                </a:r>
                <a:r>
                  <a:rPr lang="en-US" altLang="zh-CN" dirty="0"/>
                  <a:t>that in this example we have used integers (in fact, </a:t>
                </a:r>
                <a:r>
                  <a:rPr lang="en-US" altLang="zh-CN" b="1" dirty="0" smtClean="0"/>
                  <a:t>N</a:t>
                </a:r>
                <a:r>
                  <a:rPr lang="en-US" altLang="zh-CN" dirty="0" smtClean="0"/>
                  <a:t>), </a:t>
                </a:r>
                <a:r>
                  <a:rPr lang="en-US" altLang="zh-CN" dirty="0"/>
                  <a:t>but using real numbers would not have changed anything</a:t>
                </a:r>
              </a:p>
              <a:p>
                <a:pPr lvl="2"/>
                <a:r>
                  <a:rPr lang="en-US" altLang="zh-CN" dirty="0" smtClean="0"/>
                  <a:t>if </a:t>
                </a:r>
                <a:r>
                  <a:rPr lang="en-US" altLang="zh-CN" dirty="0"/>
                  <a:t>a token arrives in P</a:t>
                </a:r>
                <a:r>
                  <a:rPr lang="en-US" altLang="zh-CN" sz="1400" dirty="0"/>
                  <a:t>1</a:t>
                </a:r>
                <a:r>
                  <a:rPr lang="en-US" altLang="zh-CN" dirty="0"/>
                  <a:t> at time 1/7, one in P</a:t>
                </a:r>
                <a:r>
                  <a:rPr lang="en-US" altLang="zh-CN" sz="1600" dirty="0"/>
                  <a:t>2</a:t>
                </a:r>
                <a:r>
                  <a:rPr lang="en-US" altLang="zh-CN" dirty="0"/>
                  <a:t> at time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charset="0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dirty="0"/>
                  <a:t>, and one in P</a:t>
                </a:r>
                <a:r>
                  <a:rPr lang="en-US" altLang="zh-CN" sz="1600" dirty="0"/>
                  <a:t>3</a:t>
                </a:r>
                <a:r>
                  <a:rPr lang="en-US" altLang="zh-CN" dirty="0"/>
                  <a:t> at time e, transition t fires </a:t>
                </a:r>
                <a:r>
                  <a:rPr lang="en-US" altLang="zh-CN" dirty="0" err="1"/>
                  <a:t>nondeterministically</a:t>
                </a:r>
                <a:r>
                  <a:rPr lang="en-US" altLang="zh-CN" dirty="0"/>
                  <a:t> between times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dirty="0"/>
                  <a:t>+4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dirty="0"/>
                  <a:t>+9</a:t>
                </a:r>
              </a:p>
              <a:p>
                <a:pPr lvl="2"/>
                <a:r>
                  <a:rPr lang="en-US" altLang="zh-CN" dirty="0" smtClean="0"/>
                  <a:t>in </a:t>
                </a:r>
                <a:r>
                  <a:rPr lang="en-US" altLang="zh-CN" dirty="0"/>
                  <a:t>fact, we could have used </a:t>
                </a:r>
                <a:r>
                  <a:rPr lang="en-US" altLang="zh-CN" dirty="0" smtClean="0"/>
                  <a:t>[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6e] as a constraint...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74" t="-2774" r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74</a:t>
            </a:fld>
            <a:endParaRPr lang="en-US" altLang="ko-KR"/>
          </a:p>
        </p:txBody>
      </p:sp>
      <p:pic>
        <p:nvPicPr>
          <p:cNvPr id="117761" name="Picture 1" descr="C:\Users\Ray\AppData\Roaming\Tencent\Users\8810444\QQ\WinTemp\RichOle\6SU(2Y%GJG4D~7OMV0ZI){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90675"/>
            <a:ext cx="3457575" cy="1590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1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Simultaneous Firing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With </a:t>
            </a:r>
            <a:r>
              <a:rPr lang="en-US" altLang="zh-CN" dirty="0"/>
              <a:t>untimed PNs, the notion of simultaneous firing (for non-conflicting transitions) was irrelevant</a:t>
            </a:r>
          </a:p>
          <a:p>
            <a:pPr lvl="1"/>
            <a:r>
              <a:rPr lang="en-US" altLang="zh-CN" dirty="0"/>
              <a:t>–for example, consider the following fragment of PN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after </a:t>
            </a:r>
            <a:r>
              <a:rPr lang="en-US" altLang="zh-CN" dirty="0"/>
              <a:t>r fires, producing a marking that we call M, it does not matter whether it is u or v that fires first from M: from the point of view of the untimed model, the firing sequence u, v does not mean that u fires at time t, and v first at a later time t' &gt; t, since there is no notion of time!</a:t>
            </a:r>
          </a:p>
          <a:p>
            <a:pPr lvl="2"/>
            <a:r>
              <a:rPr lang="en-US" altLang="zh-CN" dirty="0"/>
              <a:t>•untimed PNs represent sequences of firings, but these are </a:t>
            </a:r>
            <a:r>
              <a:rPr lang="en-US" altLang="zh-CN" i="1" dirty="0"/>
              <a:t>logical </a:t>
            </a:r>
            <a:r>
              <a:rPr lang="en-US" altLang="zh-CN" dirty="0"/>
              <a:t>sequences, </a:t>
            </a:r>
            <a:r>
              <a:rPr lang="en-US" altLang="zh-CN" i="1" dirty="0"/>
              <a:t>not temporal </a:t>
            </a:r>
            <a:r>
              <a:rPr lang="en-US" altLang="zh-CN" dirty="0"/>
              <a:t>ones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75</a:t>
            </a:fld>
            <a:endParaRPr lang="en-US" altLang="ko-KR"/>
          </a:p>
        </p:txBody>
      </p:sp>
      <p:pic>
        <p:nvPicPr>
          <p:cNvPr id="118785" name="Picture 1" descr="C:\Users\Ray\AppData\Roaming\Tencent\Users\8810444\QQ\WinTemp\RichOle\4)$$9SG7~ZI9LA852{G)3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76500"/>
            <a:ext cx="1924050" cy="1485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However</a:t>
            </a:r>
            <a:r>
              <a:rPr lang="en-US" altLang="zh-CN" dirty="0"/>
              <a:t>, in the timed model simultaneity can occur, in the sense that two firings are associated with the same instant</a:t>
            </a:r>
          </a:p>
          <a:p>
            <a:pPr lvl="1"/>
            <a:r>
              <a:rPr lang="en-US" altLang="zh-CN" dirty="0"/>
              <a:t>–let us now consider the previous fragment of PN, and add time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now</a:t>
            </a:r>
            <a:r>
              <a:rPr lang="en-US" altLang="zh-CN" dirty="0"/>
              <a:t>, if r fires at time 10, both u and v can fire at time 14, so both firing sequences &lt;r, 10&gt;, &lt;u, 14&gt;, &lt;v, 14&gt; and&lt;r, 10&gt;, &lt;v, 14&gt;, &lt;u, 14&gt; are admissible</a:t>
            </a:r>
          </a:p>
          <a:p>
            <a:pPr lvl="2"/>
            <a:r>
              <a:rPr lang="en-US" altLang="zh-CN" dirty="0" smtClean="0"/>
              <a:t>notice </a:t>
            </a:r>
            <a:r>
              <a:rPr lang="en-US" altLang="zh-CN" dirty="0"/>
              <a:t>that the firings of u and v are associated with the same time instant, so they are in effect simultaneous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76</a:t>
            </a:fld>
            <a:endParaRPr lang="en-US" altLang="ko-KR"/>
          </a:p>
        </p:txBody>
      </p:sp>
      <p:pic>
        <p:nvPicPr>
          <p:cNvPr id="119809" name="Picture 1" descr="C:\Users\Ray\AppData\Roaming\Tencent\Users\8810444\QQ\WinTemp\RichOle\R3`D@_8DY5RWHEJV3[G~9Z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2362200" cy="1485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1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962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In the previous example, there was no logical ordering between u and v: they could occur at the same time, but neither had to fire before the other</a:t>
            </a:r>
          </a:p>
          <a:p>
            <a:pPr lvl="1">
              <a:defRPr/>
            </a:pPr>
            <a:r>
              <a:rPr lang="en-US" altLang="zh-CN" dirty="0" smtClean="0"/>
              <a:t>this was represented by the fact that both the &lt;r, 10&gt;, &lt;u, 14&gt;, &lt;v,14&gt; and the &lt;r, 10&gt;, &lt;v, 14&gt;, &lt;u, 14&gt;  sequences are admissible</a:t>
            </a:r>
          </a:p>
          <a:p>
            <a:pPr>
              <a:defRPr/>
            </a:pPr>
            <a:r>
              <a:rPr lang="en-US" altLang="zh-CN" dirty="0" smtClean="0"/>
              <a:t>However, there could be a different form of simultaneity, one which however entails logical ordering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E8503-9A75-468B-92FD-7908A90060A5}" type="slidenum">
              <a:rPr lang="ko-KR" altLang="en-US"/>
              <a:pPr>
                <a:defRPr/>
              </a:pPr>
              <a:t>77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886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 smtClean="0"/>
              <a:t>Let us consider the following fragment of TPN: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in this case, when r fires, s must fire at the same time (that is, the firing of r and the one of s must be associated with the same temporal instant)</a:t>
            </a:r>
          </a:p>
          <a:p>
            <a:pPr lvl="2">
              <a:defRPr/>
            </a:pPr>
            <a:r>
              <a:rPr lang="en-US" altLang="zh-CN" dirty="0" smtClean="0"/>
              <a:t>that is, sequences are of the form &lt;r, T&gt;, &lt;s, T&gt;</a:t>
            </a:r>
          </a:p>
          <a:p>
            <a:pPr lvl="1">
              <a:defRPr/>
            </a:pPr>
            <a:r>
              <a:rPr lang="en-US" altLang="zh-CN" dirty="0" smtClean="0"/>
              <a:t>however, there is a logical precedence between r and s, in the sense that, in all firing sequences, the firing of r must precede the one of s</a:t>
            </a:r>
          </a:p>
          <a:p>
            <a:pPr lvl="2">
              <a:defRPr/>
            </a:pPr>
            <a:r>
              <a:rPr lang="en-US" altLang="zh-CN" dirty="0" smtClean="0"/>
              <a:t>i.e. sequence &lt;s, T&gt; &lt;r, T&gt; is not admissible</a:t>
            </a:r>
            <a:endParaRPr lang="zh-CN" altLang="en-US" dirty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F3559416-1732-48A7-8AFA-AA99AFFD9EFF}" type="slidenum">
              <a:rPr kumimoji="0" lang="ko-KR" altLang="en-US">
                <a:latin typeface="Times New Roman" charset="0"/>
                <a:cs typeface="Times New Roman" charset="0"/>
              </a:rPr>
              <a:pPr eaLnBrk="1" hangingPunct="1"/>
              <a:t>78</a:t>
            </a:fld>
            <a:endParaRPr kumimoji="0" lang="en-US" altLang="ko-KR">
              <a:latin typeface="Times New Roman" charset="0"/>
              <a:cs typeface="Times New Roman" charset="0"/>
            </a:endParaRPr>
          </a:p>
        </p:txBody>
      </p:sp>
      <p:pic>
        <p:nvPicPr>
          <p:cNvPr id="778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28875"/>
            <a:ext cx="34099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charset="0"/>
                <a:cs typeface="Times New Roman" charset="0"/>
              </a:rPr>
              <a:t>Transitions in which the lower bound is 0 (such as transitions above) are called zero-time transitions, since they can occur at the same time in which they are enabled, without delay</a:t>
            </a:r>
          </a:p>
          <a:p>
            <a:pPr lvl="1"/>
            <a:r>
              <a:rPr lang="en-US" altLang="zh-CN" dirty="0" smtClean="0">
                <a:latin typeface="Times New Roman" charset="0"/>
                <a:cs typeface="Times New Roman" charset="0"/>
              </a:rPr>
              <a:t>zero-time transitions, if not treated carefully, can give rise to the so-called Zeno-behavior</a:t>
            </a:r>
            <a:endParaRPr lang="zh-CN" altLang="en-US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5B3B27EA-3723-451C-BB59-FD2E8EF647ED}" type="slidenum">
              <a:rPr kumimoji="0" lang="ko-KR" altLang="en-US">
                <a:latin typeface="Times New Roman" charset="0"/>
                <a:cs typeface="Times New Roman" charset="0"/>
              </a:rPr>
              <a:pPr eaLnBrk="1" hangingPunct="1"/>
              <a:t>79</a:t>
            </a:fld>
            <a:endParaRPr kumimoji="0" lang="en-US" altLang="ko-KR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62925" cy="762000"/>
          </a:xfrm>
        </p:spPr>
        <p:txBody>
          <a:bodyPr/>
          <a:lstStyle/>
          <a:p>
            <a:r>
              <a:rPr lang="en-US" altLang="zh-CN" smtClean="0">
                <a:latin typeface="Times New Roman" charset="0"/>
                <a:cs typeface="Times New Roman" charset="0"/>
              </a:rPr>
              <a:t>History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smtClean="0">
                <a:latin typeface="Times New Roman" charset="0"/>
                <a:cs typeface="Times New Roman" charset="0"/>
              </a:rPr>
              <a:t>1962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C.A. Petri’s dissertation (U. Darmstadt, W. Germany)</a:t>
            </a:r>
          </a:p>
          <a:p>
            <a:r>
              <a:rPr lang="en-US" altLang="zh-CN" sz="2000" b="1" smtClean="0">
                <a:latin typeface="Times New Roman" charset="0"/>
                <a:cs typeface="Times New Roman" charset="0"/>
              </a:rPr>
              <a:t>1970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Project MAC Conf. on Concurrent Systems and Parallel Computation (MIT, USA)</a:t>
            </a:r>
          </a:p>
          <a:p>
            <a:r>
              <a:rPr lang="en-US" altLang="zh-CN" sz="2000" b="1" smtClean="0">
                <a:latin typeface="Times New Roman" charset="0"/>
                <a:cs typeface="Times New Roman" charset="0"/>
              </a:rPr>
              <a:t>1975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Conf. on Petri Nets and related Methods (MIT, USA)</a:t>
            </a:r>
          </a:p>
          <a:p>
            <a:r>
              <a:rPr lang="en-US" altLang="zh-CN" sz="2000" b="1" smtClean="0">
                <a:latin typeface="Times New Roman" charset="0"/>
                <a:cs typeface="Times New Roman" charset="0"/>
              </a:rPr>
              <a:t>1979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Course on General Net Theory of Processes and Systems (Hamburg, W. Germany)</a:t>
            </a:r>
          </a:p>
          <a:p>
            <a:r>
              <a:rPr lang="en-US" altLang="zh-CN" sz="2000" b="1" smtClean="0">
                <a:latin typeface="Times New Roman" charset="0"/>
                <a:cs typeface="Times New Roman" charset="0"/>
              </a:rPr>
              <a:t>1980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First European Workshop on Applications and Theory of Petri Nets (Strasbourg, France)</a:t>
            </a:r>
          </a:p>
          <a:p>
            <a:r>
              <a:rPr lang="en-US" altLang="zh-CN" sz="2000" b="1" smtClean="0">
                <a:latin typeface="Times New Roman" charset="0"/>
                <a:cs typeface="Times New Roman" charset="0"/>
              </a:rPr>
              <a:t>1985</a:t>
            </a:r>
            <a:r>
              <a:rPr lang="en-US" altLang="zh-CN" sz="2000" smtClean="0">
                <a:latin typeface="Times New Roman" charset="0"/>
                <a:cs typeface="Times New Roman" charset="0"/>
              </a:rPr>
              <a:t>: First International Workshop on Timed Petri Nets (Torino, Italy)</a:t>
            </a:r>
          </a:p>
          <a:p>
            <a:endParaRPr lang="en-US" altLang="zh-CN" sz="2000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 smtClean="0"/>
              <a:t>a Zeno behavior is one in which time does not advance</a:t>
            </a:r>
          </a:p>
          <a:p>
            <a:pPr>
              <a:defRPr/>
            </a:pPr>
            <a:r>
              <a:rPr lang="en-US" altLang="zh-CN" dirty="0" smtClean="0"/>
              <a:t>Let us consider the following fragment of TPN: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the following sequence of firings is admissible (for any T in which place p contains a token): &lt;s, T&gt;, &lt;v, T&gt;, &lt;r, T&gt;, &lt;s, T&gt;, &lt;v, T&gt;, &lt;r, T&gt;, &lt;s, T&gt;, ...</a:t>
            </a:r>
          </a:p>
          <a:p>
            <a:pPr lvl="2">
              <a:defRPr/>
            </a:pPr>
            <a:r>
              <a:rPr lang="en-US" altLang="zh-CN" dirty="0" smtClean="0"/>
              <a:t>in such a sequence time is not advancing (even if the sequence grows!), which is physically impossible</a:t>
            </a:r>
            <a:endParaRPr lang="zh-CN" altLang="en-US" dirty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1B883638-99AB-4837-B312-F6EC17B2F1E7}" type="slidenum">
              <a:rPr kumimoji="0" lang="ko-KR" altLang="en-US">
                <a:latin typeface="Times New Roman" charset="0"/>
                <a:cs typeface="Times New Roman" charset="0"/>
              </a:rPr>
              <a:pPr eaLnBrk="1" hangingPunct="1"/>
              <a:t>80</a:t>
            </a:fld>
            <a:endParaRPr kumimoji="0" lang="en-US" altLang="ko-KR">
              <a:latin typeface="Times New Roman" charset="0"/>
              <a:cs typeface="Times New Roman" charset="0"/>
            </a:endParaRPr>
          </a:p>
        </p:txBody>
      </p:sp>
      <p:pic>
        <p:nvPicPr>
          <p:cNvPr id="798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19400"/>
            <a:ext cx="38957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charset="0"/>
                <a:cs typeface="Times New Roman" charset="0"/>
              </a:rPr>
              <a:t>One might argue that zero-time transitions in the real world cannot occur, so we should avoid them entirely</a:t>
            </a:r>
          </a:p>
          <a:p>
            <a:pPr lvl="1"/>
            <a:r>
              <a:rPr lang="en-US" altLang="zh-CN" dirty="0" smtClean="0">
                <a:latin typeface="Times New Roman" charset="0"/>
                <a:cs typeface="Times New Roman" charset="0"/>
              </a:rPr>
              <a:t>however, even if they are not physically feasible, from the point of view of modeling they are often useful, </a:t>
            </a:r>
          </a:p>
          <a:p>
            <a:pPr lvl="1"/>
            <a:r>
              <a:rPr lang="en-US" altLang="zh-CN" dirty="0" smtClean="0">
                <a:latin typeface="Times New Roman" charset="0"/>
                <a:cs typeface="Times New Roman" charset="0"/>
              </a:rPr>
              <a:t>for example to model cases in which the difference in time between two transitions is negligible with respect to the main dynamics of the system</a:t>
            </a:r>
            <a:endParaRPr lang="zh-CN" altLang="en-US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entury Gothic" pitchFamily="34" charset="0"/>
                <a:ea typeface="굴림" pitchFamily="34" charset="-127"/>
              </a:defRPr>
            </a:lvl9pPr>
          </a:lstStyle>
          <a:p>
            <a:pPr eaLnBrk="1" hangingPunct="1"/>
            <a:fld id="{6318005B-967C-46AC-B3D0-AB318BF2EB72}" type="slidenum">
              <a:rPr kumimoji="0" lang="ko-KR" altLang="en-US">
                <a:latin typeface="Times New Roman" charset="0"/>
                <a:cs typeface="Times New Roman" charset="0"/>
              </a:rPr>
              <a:pPr eaLnBrk="1" hangingPunct="1"/>
              <a:t>81</a:t>
            </a:fld>
            <a:endParaRPr kumimoji="0" lang="en-US" altLang="ko-KR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04813"/>
            <a:ext cx="8077200" cy="576262"/>
          </a:xfrm>
        </p:spPr>
        <p:txBody>
          <a:bodyPr/>
          <a:lstStyle/>
          <a:p>
            <a:r>
              <a:rPr lang="en-US" altLang="zh-CN" dirty="0" smtClean="0"/>
              <a:t>Example: Kernel </a:t>
            </a:r>
            <a:r>
              <a:rPr lang="en-US" altLang="zh-CN" dirty="0" err="1"/>
              <a:t>Railorad</a:t>
            </a:r>
            <a:r>
              <a:rPr lang="en-US" altLang="zh-CN" dirty="0"/>
              <a:t> Crossing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3352800"/>
                <a:ext cx="8142287" cy="2859087"/>
              </a:xfrm>
            </p:spPr>
            <p:txBody>
              <a:bodyPr>
                <a:normAutofit fontScale="62500" lnSpcReduction="20000"/>
              </a:bodyPr>
              <a:lstStyle/>
              <a:p>
                <a:endParaRPr lang="zh-CN" altLang="en-US" dirty="0" smtClean="0"/>
              </a:p>
              <a:p>
                <a:pPr marL="0" indent="0">
                  <a:buNone/>
                </a:pPr>
                <a:r>
                  <a:rPr lang="en-US" altLang="zh-CN" dirty="0"/>
                  <a:t>Kernel = simplified:</a:t>
                </a:r>
              </a:p>
              <a:p>
                <a:r>
                  <a:rPr lang="en-US" altLang="zh-CN" dirty="0" smtClean="0"/>
                  <a:t>there </a:t>
                </a:r>
                <a:r>
                  <a:rPr lang="en-US" altLang="zh-CN" dirty="0"/>
                  <a:t>is only one train</a:t>
                </a:r>
              </a:p>
              <a:p>
                <a:r>
                  <a:rPr lang="en-US" altLang="zh-CN" dirty="0" err="1" smtClean="0"/>
                  <a:t>d</a:t>
                </a:r>
                <a:r>
                  <a:rPr lang="en-US" altLang="zh-CN" sz="2000" dirty="0" err="1" smtClean="0"/>
                  <a:t>m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and </a:t>
                </a:r>
                <a:r>
                  <a:rPr lang="en-US" altLang="zh-CN" dirty="0" err="1"/>
                  <a:t>d</a:t>
                </a:r>
                <a:r>
                  <a:rPr lang="en-US" altLang="zh-CN" sz="2000" dirty="0" err="1"/>
                  <a:t>M</a:t>
                </a:r>
                <a:r>
                  <a:rPr lang="en-US" altLang="zh-CN" dirty="0"/>
                  <a:t> are, respectively, the minimum and maximum time to go from the beginning of section R to the beginning of section I</a:t>
                </a:r>
              </a:p>
              <a:p>
                <a:r>
                  <a:rPr lang="en-US" altLang="zh-CN" dirty="0" err="1" smtClean="0"/>
                  <a:t>h</a:t>
                </a:r>
                <a:r>
                  <a:rPr lang="en-US" altLang="zh-CN" sz="2000" dirty="0" err="1" smtClean="0"/>
                  <a:t>m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and </a:t>
                </a:r>
                <a:r>
                  <a:rPr lang="en-US" altLang="zh-CN" dirty="0" err="1"/>
                  <a:t>h</a:t>
                </a:r>
                <a:r>
                  <a:rPr lang="en-US" altLang="zh-CN" sz="2000" dirty="0" err="1"/>
                  <a:t>M</a:t>
                </a:r>
                <a:r>
                  <a:rPr lang="en-US" altLang="zh-CN" dirty="0"/>
                  <a:t> are, respectively, the minimum and maximum time to go through I</a:t>
                </a:r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gate can be open or closed but also moving up and down</a:t>
                </a:r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moving of the gate takes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𝛾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time </a:t>
                </a:r>
                <a:r>
                  <a:rPr lang="en-US" altLang="zh-CN" dirty="0"/>
                  <a:t>units and cannot be interrupted</a:t>
                </a:r>
              </a:p>
              <a:p>
                <a:pPr lvl="1"/>
                <a:r>
                  <a:rPr lang="en-US" altLang="zh-CN" dirty="0" smtClean="0"/>
                  <a:t>as </a:t>
                </a:r>
                <a:r>
                  <a:rPr lang="en-US" altLang="zh-CN" dirty="0"/>
                  <a:t>mentioned, this is the simplified version of the problem; the Generalized Railroad Crossing (GRC) has many trains and tracks, the movement of the gate can be interrupted, etc.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3352800"/>
                <a:ext cx="8142287" cy="2859087"/>
              </a:xfrm>
              <a:blipFill rotWithShape="1">
                <a:blip r:embed="rId2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60E91-0A60-4FBB-AD37-20EE6D7AE0F7}" type="slidenum">
              <a:rPr lang="ko-KR" altLang="en-US" smtClean="0"/>
              <a:pPr>
                <a:defRPr/>
              </a:pPr>
              <a:t>82</a:t>
            </a:fld>
            <a:endParaRPr lang="en-US" altLang="ko-KR"/>
          </a:p>
        </p:txBody>
      </p:sp>
      <p:pic>
        <p:nvPicPr>
          <p:cNvPr id="116737" name="Picture 1" descr="C:\Users\Ray\AppData\Roaming\Tencent\Users\8810444\QQ\WinTemp\RichOle\FM~`S59W4[DI7T{M9_2{9D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734300" cy="2581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981200"/>
            <a:ext cx="8839200" cy="4724400"/>
          </a:xfrm>
        </p:spPr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Does this model guarantee that the gate will always be closed if a train is in section I?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477B-A405-4F1D-BB18-4EA6360FDEA6}" type="slidenum">
              <a:rPr lang="ko-KR" altLang="en-US"/>
              <a:pPr>
                <a:defRPr/>
              </a:pPr>
              <a:t>83</a:t>
            </a:fld>
            <a:endParaRPr lang="en-US" altLang="ko-KR"/>
          </a:p>
        </p:txBody>
      </p:sp>
      <p:pic>
        <p:nvPicPr>
          <p:cNvPr id="829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6172200" cy="474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altLang="zh-CN" smtClean="0">
                <a:latin typeface="Times New Roman" charset="0"/>
                <a:cs typeface="Times New Roman" charset="0"/>
              </a:rPr>
              <a:t>Petri Net World</a:t>
            </a:r>
          </a:p>
          <a:p>
            <a:r>
              <a:rPr lang="en-US" altLang="zh-CN" sz="1600" smtClean="0">
                <a:latin typeface="Times New Roman" charset="0"/>
                <a:cs typeface="Times New Roman" charset="0"/>
                <a:hlinkClick r:id="rId2"/>
              </a:rPr>
              <a:t>http://www.informatik.uni-hamburg.de/TGI/PetriNets/</a:t>
            </a:r>
            <a:endParaRPr lang="zh-CN" altLang="en-US" sz="1600" smtClean="0">
              <a:latin typeface="Times New Roman" charset="0"/>
              <a:cs typeface="Times New Roman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A0B9A-80DD-4E8A-92DC-45913E5C38D6}" type="slidenum">
              <a:rPr lang="ko-KR" altLang="en-US"/>
              <a:pPr>
                <a:defRPr/>
              </a:pPr>
              <a:t>84</a:t>
            </a:fld>
            <a:endParaRPr lang="en-US" altLang="ko-KR"/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667000"/>
            <a:ext cx="8223250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/>
          <a:lstStyle/>
          <a:p>
            <a:r>
              <a:rPr lang="en-US" altLang="zh-CN" smtClean="0">
                <a:latin typeface="Times New Roman" charset="0"/>
                <a:cs typeface="Times New Roman" charset="0"/>
              </a:rPr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2588" y="1414463"/>
            <a:ext cx="8380412" cy="4914900"/>
          </a:xfrm>
        </p:spPr>
        <p:txBody>
          <a:bodyPr/>
          <a:lstStyle/>
          <a:p>
            <a:r>
              <a:rPr lang="en-US" altLang="zh-CN" smtClean="0">
                <a:latin typeface="Times New Roman" charset="0"/>
                <a:cs typeface="Times New Roman" charset="0"/>
              </a:rPr>
              <a:t>Petri Nets: Graphical </a:t>
            </a:r>
            <a:r>
              <a:rPr lang="en-US" altLang="zh-CN" i="1" smtClean="0">
                <a:latin typeface="Times New Roman" charset="0"/>
                <a:cs typeface="Times New Roman" charset="0"/>
              </a:rPr>
              <a:t>and</a:t>
            </a:r>
            <a:r>
              <a:rPr lang="en-US" altLang="zh-CN" smtClean="0">
                <a:latin typeface="Times New Roman" charset="0"/>
                <a:cs typeface="Times New Roman" charset="0"/>
              </a:rPr>
              <a:t> Mathematical modeling tools</a:t>
            </a:r>
          </a:p>
          <a:p>
            <a:pPr lvl="1"/>
            <a:r>
              <a:rPr lang="en-US" altLang="zh-CN" smtClean="0">
                <a:latin typeface="Times New Roman" charset="0"/>
                <a:cs typeface="Times New Roman" charset="0"/>
              </a:rPr>
              <a:t>graphical tool</a:t>
            </a:r>
          </a:p>
          <a:p>
            <a:pPr lvl="2"/>
            <a:r>
              <a:rPr lang="en-US" altLang="zh-CN" smtClean="0">
                <a:latin typeface="Times New Roman" charset="0"/>
                <a:cs typeface="Times New Roman" charset="0"/>
              </a:rPr>
              <a:t>visual communication aid</a:t>
            </a:r>
          </a:p>
          <a:p>
            <a:pPr lvl="1"/>
            <a:r>
              <a:rPr lang="en-US" altLang="zh-CN" smtClean="0">
                <a:latin typeface="Times New Roman" charset="0"/>
                <a:cs typeface="Times New Roman" charset="0"/>
              </a:rPr>
              <a:t>mathematical tool</a:t>
            </a:r>
          </a:p>
          <a:p>
            <a:pPr lvl="2"/>
            <a:r>
              <a:rPr lang="en-US" altLang="zh-CN" smtClean="0">
                <a:latin typeface="Times New Roman" charset="0"/>
                <a:cs typeface="Times New Roman" charset="0"/>
              </a:rPr>
              <a:t>state equations, algebraic equations, etc</a:t>
            </a:r>
          </a:p>
          <a:p>
            <a:r>
              <a:rPr lang="en-US" altLang="zh-CN" smtClean="0">
                <a:latin typeface="Times New Roman" charset="0"/>
                <a:cs typeface="Times New Roman" charset="0"/>
              </a:rPr>
              <a:t>concurrent, asynchronous, distributed, parallel, nondeterministic and/or stochastic systems</a:t>
            </a:r>
          </a:p>
          <a:p>
            <a:endParaRPr lang="en-US" altLang="zh-CN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msc-new</Template>
  <TotalTime>1885</TotalTime>
  <Words>4319</Words>
  <Application>Microsoft Macintosh PowerPoint</Application>
  <PresentationFormat>全屏显示(4:3)</PresentationFormat>
  <Paragraphs>764</Paragraphs>
  <Slides>84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3" baseType="lpstr">
      <vt:lpstr>Cambria Math</vt:lpstr>
      <vt:lpstr>Century Gothic</vt:lpstr>
      <vt:lpstr>Symbol</vt:lpstr>
      <vt:lpstr>Times New Roman</vt:lpstr>
      <vt:lpstr>Wingdings</vt:lpstr>
      <vt:lpstr>굴림</vt:lpstr>
      <vt:lpstr>宋体</vt:lpstr>
      <vt:lpstr>Arial</vt:lpstr>
      <vt:lpstr>seg</vt:lpstr>
      <vt:lpstr>Petri Nets</vt:lpstr>
      <vt:lpstr>Dining Philosphier</vt:lpstr>
      <vt:lpstr>PowerPoint 演示文稿</vt:lpstr>
      <vt:lpstr>PowerPoint 演示文稿</vt:lpstr>
      <vt:lpstr>PowerPoint 演示文稿</vt:lpstr>
      <vt:lpstr>From automata to Petri Net</vt:lpstr>
      <vt:lpstr>Petri nets-Motivation</vt:lpstr>
      <vt:lpstr>History</vt:lpstr>
      <vt:lpstr>Introduction</vt:lpstr>
      <vt:lpstr>Informal Definition</vt:lpstr>
      <vt:lpstr>Example</vt:lpstr>
      <vt:lpstr>Definition of Petri Net</vt:lpstr>
      <vt:lpstr>PowerPoint 演示文稿</vt:lpstr>
      <vt:lpstr>Applications</vt:lpstr>
      <vt:lpstr>Basics of Petri Nets</vt:lpstr>
      <vt:lpstr>State</vt:lpstr>
      <vt:lpstr>Fire</vt:lpstr>
      <vt:lpstr>Fire (cont.)</vt:lpstr>
      <vt:lpstr>Firing example</vt:lpstr>
      <vt:lpstr>Firing example</vt:lpstr>
      <vt:lpstr>Run-1 Safe PN</vt:lpstr>
      <vt:lpstr>Properties of Petri Nets</vt:lpstr>
      <vt:lpstr>PowerPoint 演示文稿</vt:lpstr>
      <vt:lpstr>Properties of Petri Nets -continued</vt:lpstr>
      <vt:lpstr>Non-Deterministic Evolution</vt:lpstr>
      <vt:lpstr>PowerPoint 演示文稿</vt:lpstr>
      <vt:lpstr>PowerPoint 演示文稿</vt:lpstr>
      <vt:lpstr>Some definitions</vt:lpstr>
      <vt:lpstr>Weighted Edges</vt:lpstr>
      <vt:lpstr>Finite Capacity Petri Net</vt:lpstr>
      <vt:lpstr>Removing Capacity Constraints</vt:lpstr>
      <vt:lpstr>Resolving Self-Loops</vt:lpstr>
      <vt:lpstr>Example:  Synchronization at single track rail segment</vt:lpstr>
      <vt:lpstr>Playing the “token game”</vt:lpstr>
      <vt:lpstr>Conflict for resource track</vt:lpstr>
      <vt:lpstr>Modeling communication protocols</vt:lpstr>
      <vt:lpstr>Example: In a Restaurant</vt:lpstr>
      <vt:lpstr>Example: In a Restaurant (Two Scenarios)</vt:lpstr>
      <vt:lpstr>Example: In a Restaurant (Scenario 1)</vt:lpstr>
      <vt:lpstr>Example: In a Restaurant (Scenario 2)</vt:lpstr>
      <vt:lpstr>Example: Vending Machine</vt:lpstr>
      <vt:lpstr>Example: Vending Machine (3 Scenarios)</vt:lpstr>
      <vt:lpstr>Example: Vending Machine</vt:lpstr>
      <vt:lpstr>Example: manufacturing line</vt:lpstr>
      <vt:lpstr>Example: Four Philosophers</vt:lpstr>
      <vt:lpstr>PowerPoint 演示文稿</vt:lpstr>
      <vt:lpstr>PowerPoint 演示文稿</vt:lpstr>
      <vt:lpstr>PowerPoint 演示文稿</vt:lpstr>
      <vt:lpstr>Behavioral properties (1)</vt:lpstr>
      <vt:lpstr>Behavioral properties (2)</vt:lpstr>
      <vt:lpstr>Behavioral properties (3)</vt:lpstr>
      <vt:lpstr>Behavioral properties (4)</vt:lpstr>
      <vt:lpstr>Analysis methods (1)</vt:lpstr>
      <vt:lpstr>Coverability tree example</vt:lpstr>
      <vt:lpstr>Coverability tree example</vt:lpstr>
      <vt:lpstr>Coverability tree example</vt:lpstr>
      <vt:lpstr>Coverability tree example</vt:lpstr>
      <vt:lpstr>Coverability tree example</vt:lpstr>
      <vt:lpstr>Coverability tree example</vt:lpstr>
      <vt:lpstr>Coverability tree example</vt:lpstr>
      <vt:lpstr>Reduction Rules</vt:lpstr>
      <vt:lpstr>Reduction Rules</vt:lpstr>
      <vt:lpstr>Reduction Rules</vt:lpstr>
      <vt:lpstr>Common Extensions</vt:lpstr>
      <vt:lpstr>Time Extension</vt:lpstr>
      <vt:lpstr>Petri Net with Time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Simultaneous Firing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Example: Kernel Railorad Crossing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Petri Nets</dc:title>
  <dc:creator>Yuna Park</dc:creator>
  <cp:lastModifiedBy>卜磊</cp:lastModifiedBy>
  <cp:revision>104</cp:revision>
  <dcterms:created xsi:type="dcterms:W3CDTF">2005-10-17T11:39:44Z</dcterms:created>
  <dcterms:modified xsi:type="dcterms:W3CDTF">2016-12-13T02:07:10Z</dcterms:modified>
</cp:coreProperties>
</file>