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93" r:id="rId3"/>
    <p:sldId id="258" r:id="rId4"/>
    <p:sldId id="259" r:id="rId5"/>
    <p:sldId id="295" r:id="rId6"/>
    <p:sldId id="296" r:id="rId7"/>
    <p:sldId id="297" r:id="rId8"/>
    <p:sldId id="298" r:id="rId9"/>
    <p:sldId id="299" r:id="rId10"/>
    <p:sldId id="300" r:id="rId11"/>
    <p:sldId id="294" r:id="rId12"/>
    <p:sldId id="271" r:id="rId13"/>
    <p:sldId id="292" r:id="rId14"/>
    <p:sldId id="305" r:id="rId15"/>
    <p:sldId id="306" r:id="rId16"/>
    <p:sldId id="307" r:id="rId17"/>
    <p:sldId id="308" r:id="rId18"/>
    <p:sldId id="309" r:id="rId19"/>
    <p:sldId id="301" r:id="rId20"/>
    <p:sldId id="313" r:id="rId21"/>
    <p:sldId id="303" r:id="rId22"/>
    <p:sldId id="310" r:id="rId23"/>
    <p:sldId id="302" r:id="rId24"/>
    <p:sldId id="325" r:id="rId25"/>
    <p:sldId id="304" r:id="rId26"/>
    <p:sldId id="316" r:id="rId27"/>
    <p:sldId id="317" r:id="rId28"/>
    <p:sldId id="311" r:id="rId29"/>
    <p:sldId id="312" r:id="rId30"/>
    <p:sldId id="31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35" autoAdjust="0"/>
    <p:restoredTop sz="95226" autoAdjust="0"/>
  </p:normalViewPr>
  <p:slideViewPr>
    <p:cSldViewPr snapToGrid="0">
      <p:cViewPr varScale="1">
        <p:scale>
          <a:sx n="86" d="100"/>
          <a:sy n="86" d="100"/>
        </p:scale>
        <p:origin x="2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65FB-0018-40BB-A9F9-7BE6D3C795CF}"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E855-DD32-4903-AB0F-177C36A40FE4}" type="slidenum">
              <a:rPr lang="en-US" smtClean="0"/>
              <a:t>‹#›</a:t>
            </a:fld>
            <a:endParaRPr lang="en-US"/>
          </a:p>
        </p:txBody>
      </p:sp>
    </p:spTree>
    <p:extLst>
      <p:ext uri="{BB962C8B-B14F-4D97-AF65-F5344CB8AC3E}">
        <p14:creationId xmlns:p14="http://schemas.microsoft.com/office/powerpoint/2010/main" val="213696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High Level Business Understanding focus on the Case Study supplied.</a:t>
            </a:r>
          </a:p>
        </p:txBody>
      </p:sp>
      <p:sp>
        <p:nvSpPr>
          <p:cNvPr id="4" name="Slide Number Placeholder 3"/>
          <p:cNvSpPr>
            <a:spLocks noGrp="1"/>
          </p:cNvSpPr>
          <p:nvPr>
            <p:ph type="sldNum" sz="quarter" idx="5"/>
          </p:nvPr>
        </p:nvSpPr>
        <p:spPr/>
        <p:txBody>
          <a:bodyPr/>
          <a:lstStyle/>
          <a:p>
            <a:fld id="{D7F6E855-DD32-4903-AB0F-177C36A40FE4}" type="slidenum">
              <a:rPr lang="en-US" smtClean="0"/>
              <a:t>2</a:t>
            </a:fld>
            <a:endParaRPr lang="en-US"/>
          </a:p>
        </p:txBody>
      </p:sp>
    </p:spTree>
    <p:extLst>
      <p:ext uri="{BB962C8B-B14F-4D97-AF65-F5344CB8AC3E}">
        <p14:creationId xmlns:p14="http://schemas.microsoft.com/office/powerpoint/2010/main" val="282893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Load the Data Set into SQL Server. </a:t>
            </a:r>
          </a:p>
          <a:p>
            <a:r>
              <a:rPr lang="en-US" b="1" dirty="0"/>
              <a:t>Use the SQL Server Management Studio (SSMS) Diagramming tool to produce the Database Diagram.</a:t>
            </a:r>
          </a:p>
        </p:txBody>
      </p:sp>
      <p:sp>
        <p:nvSpPr>
          <p:cNvPr id="4" name="Slide Number Placeholder 3"/>
          <p:cNvSpPr>
            <a:spLocks noGrp="1"/>
          </p:cNvSpPr>
          <p:nvPr>
            <p:ph type="sldNum" sz="quarter" idx="5"/>
          </p:nvPr>
        </p:nvSpPr>
        <p:spPr/>
        <p:txBody>
          <a:bodyPr/>
          <a:lstStyle/>
          <a:p>
            <a:fld id="{D7F6E855-DD32-4903-AB0F-177C36A40FE4}" type="slidenum">
              <a:rPr lang="en-US" smtClean="0"/>
              <a:t>18</a:t>
            </a:fld>
            <a:endParaRPr lang="en-US"/>
          </a:p>
        </p:txBody>
      </p:sp>
    </p:spTree>
    <p:extLst>
      <p:ext uri="{BB962C8B-B14F-4D97-AF65-F5344CB8AC3E}">
        <p14:creationId xmlns:p14="http://schemas.microsoft.com/office/powerpoint/2010/main" val="4271395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661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this slide provide the SQL Query in text format, not screen shot format.</a:t>
            </a:r>
          </a:p>
        </p:txBody>
      </p:sp>
      <p:sp>
        <p:nvSpPr>
          <p:cNvPr id="4" name="Slide Number Placeholder 3"/>
          <p:cNvSpPr>
            <a:spLocks noGrp="1"/>
          </p:cNvSpPr>
          <p:nvPr>
            <p:ph type="sldNum" sz="quarter" idx="5"/>
          </p:nvPr>
        </p:nvSpPr>
        <p:spPr/>
        <p:txBody>
          <a:bodyPr/>
          <a:lstStyle/>
          <a:p>
            <a:fld id="{D7F6E855-DD32-4903-AB0F-177C36A40FE4}" type="slidenum">
              <a:rPr lang="en-US" smtClean="0"/>
              <a:t>21</a:t>
            </a:fld>
            <a:endParaRPr lang="en-US"/>
          </a:p>
        </p:txBody>
      </p:sp>
    </p:spTree>
    <p:extLst>
      <p:ext uri="{BB962C8B-B14F-4D97-AF65-F5344CB8AC3E}">
        <p14:creationId xmlns:p14="http://schemas.microsoft.com/office/powerpoint/2010/main" val="429798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the SQL Server Management Studio (SSMS) tool to return the results of the SQL Query.</a:t>
            </a:r>
          </a:p>
          <a:p>
            <a:r>
              <a:rPr lang="en-US" b="1" dirty="0"/>
              <a:t>In this slide have a screen shot of the results.</a:t>
            </a:r>
          </a:p>
        </p:txBody>
      </p:sp>
      <p:sp>
        <p:nvSpPr>
          <p:cNvPr id="4" name="Slide Number Placeholder 3"/>
          <p:cNvSpPr>
            <a:spLocks noGrp="1"/>
          </p:cNvSpPr>
          <p:nvPr>
            <p:ph type="sldNum" sz="quarter" idx="5"/>
          </p:nvPr>
        </p:nvSpPr>
        <p:spPr/>
        <p:txBody>
          <a:bodyPr/>
          <a:lstStyle/>
          <a:p>
            <a:fld id="{D7F6E855-DD32-4903-AB0F-177C36A40FE4}" type="slidenum">
              <a:rPr lang="en-US" smtClean="0"/>
              <a:t>22</a:t>
            </a:fld>
            <a:endParaRPr lang="en-US"/>
          </a:p>
        </p:txBody>
      </p:sp>
    </p:spTree>
    <p:extLst>
      <p:ext uri="{BB962C8B-B14F-4D97-AF65-F5344CB8AC3E}">
        <p14:creationId xmlns:p14="http://schemas.microsoft.com/office/powerpoint/2010/main" val="314719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7F6E855-DD32-4903-AB0F-177C36A40FE4}" type="slidenum">
              <a:rPr lang="en-US" smtClean="0"/>
              <a:t>24</a:t>
            </a:fld>
            <a:endParaRPr lang="en-US"/>
          </a:p>
        </p:txBody>
      </p:sp>
    </p:spTree>
    <p:extLst>
      <p:ext uri="{BB962C8B-B14F-4D97-AF65-F5344CB8AC3E}">
        <p14:creationId xmlns:p14="http://schemas.microsoft.com/office/powerpoint/2010/main" val="314635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25</a:t>
            </a:fld>
            <a:endParaRPr lang="en-US"/>
          </a:p>
        </p:txBody>
      </p:sp>
    </p:spTree>
    <p:extLst>
      <p:ext uri="{BB962C8B-B14F-4D97-AF65-F5344CB8AC3E}">
        <p14:creationId xmlns:p14="http://schemas.microsoft.com/office/powerpoint/2010/main" val="3998450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402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6364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29</a:t>
            </a:fld>
            <a:endParaRPr lang="en-US"/>
          </a:p>
        </p:txBody>
      </p:sp>
    </p:spTree>
    <p:extLst>
      <p:ext uri="{BB962C8B-B14F-4D97-AF65-F5344CB8AC3E}">
        <p14:creationId xmlns:p14="http://schemas.microsoft.com/office/powerpoint/2010/main" val="1947682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1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6E855-DD32-4903-AB0F-177C36A40FE4}" type="slidenum">
              <a:rPr lang="en-US" smtClean="0"/>
              <a:t>3</a:t>
            </a:fld>
            <a:endParaRPr lang="en-US"/>
          </a:p>
        </p:txBody>
      </p:sp>
    </p:spTree>
    <p:extLst>
      <p:ext uri="{BB962C8B-B14F-4D97-AF65-F5344CB8AC3E}">
        <p14:creationId xmlns:p14="http://schemas.microsoft.com/office/powerpoint/2010/main" val="1004174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Who is involved?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Who is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Who will benefit?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Who will be harmed?</a:t>
            </a:r>
          </a:p>
        </p:txBody>
      </p:sp>
      <p:sp>
        <p:nvSpPr>
          <p:cNvPr id="4" name="Slide Number Placeholder 3"/>
          <p:cNvSpPr>
            <a:spLocks noGrp="1"/>
          </p:cNvSpPr>
          <p:nvPr>
            <p:ph type="sldNum" sz="quarter" idx="5"/>
          </p:nvPr>
        </p:nvSpPr>
        <p:spPr/>
        <p:txBody>
          <a:bodyPr/>
          <a:lstStyle/>
          <a:p>
            <a:fld id="{D7F6E855-DD32-4903-AB0F-177C36A40FE4}" type="slidenum">
              <a:rPr lang="en-US" smtClean="0"/>
              <a:t>5</a:t>
            </a:fld>
            <a:endParaRPr lang="en-US"/>
          </a:p>
        </p:txBody>
      </p:sp>
    </p:spTree>
    <p:extLst>
      <p:ext uri="{BB962C8B-B14F-4D97-AF65-F5344CB8AC3E}">
        <p14:creationId xmlns:p14="http://schemas.microsoft.com/office/powerpoint/2010/main" val="182762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your topic narrowed down in a simple phrase/sentence?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does your topic involve? (i.e. What are the different parts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it similar to / different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might be affected/changed by your topic?</a:t>
            </a:r>
          </a:p>
        </p:txBody>
      </p:sp>
      <p:sp>
        <p:nvSpPr>
          <p:cNvPr id="4" name="Slide Number Placeholder 3"/>
          <p:cNvSpPr>
            <a:spLocks noGrp="1"/>
          </p:cNvSpPr>
          <p:nvPr>
            <p:ph type="sldNum" sz="quarter" idx="5"/>
          </p:nvPr>
        </p:nvSpPr>
        <p:spPr/>
        <p:txBody>
          <a:bodyPr/>
          <a:lstStyle/>
          <a:p>
            <a:fld id="{D7F6E855-DD32-4903-AB0F-177C36A40FE4}" type="slidenum">
              <a:rPr lang="en-US" smtClean="0"/>
              <a:t>6</a:t>
            </a:fld>
            <a:endParaRPr lang="en-US"/>
          </a:p>
        </p:txBody>
      </p:sp>
    </p:spTree>
    <p:extLst>
      <p:ext uri="{BB962C8B-B14F-4D97-AF65-F5344CB8AC3E}">
        <p14:creationId xmlns:p14="http://schemas.microsoft.com/office/powerpoint/2010/main" val="38195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does this take place? When did this take place? When will it take place? When should this take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 when this takes place affect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7</a:t>
            </a:fld>
            <a:endParaRPr lang="en-US"/>
          </a:p>
        </p:txBody>
      </p:sp>
    </p:spTree>
    <p:extLst>
      <p:ext uri="{BB962C8B-B14F-4D97-AF65-F5344CB8AC3E}">
        <p14:creationId xmlns:p14="http://schemas.microsoft.com/office/powerpoint/2010/main" val="35403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Where does this take place? (Where did it …. Where will it … Where should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 it matter where it takes place? Is it affected by location?</a:t>
            </a:r>
          </a:p>
        </p:txBody>
      </p:sp>
      <p:sp>
        <p:nvSpPr>
          <p:cNvPr id="4" name="Slide Number Placeholder 3"/>
          <p:cNvSpPr>
            <a:spLocks noGrp="1"/>
          </p:cNvSpPr>
          <p:nvPr>
            <p:ph type="sldNum" sz="quarter" idx="5"/>
          </p:nvPr>
        </p:nvSpPr>
        <p:spPr/>
        <p:txBody>
          <a:bodyPr/>
          <a:lstStyle/>
          <a:p>
            <a:fld id="{D7F6E855-DD32-4903-AB0F-177C36A40FE4}" type="slidenum">
              <a:rPr lang="en-US" smtClean="0"/>
              <a:t>8</a:t>
            </a:fld>
            <a:endParaRPr lang="en-US"/>
          </a:p>
        </p:txBody>
      </p:sp>
    </p:spTree>
    <p:extLst>
      <p:ext uri="{BB962C8B-B14F-4D97-AF65-F5344CB8AC3E}">
        <p14:creationId xmlns:p14="http://schemas.microsoft.com/office/powerpoint/2010/main" val="19129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Why is this topic important? Why does it matter?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Why do certain things happen? (What are some causes and effects within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9</a:t>
            </a:fld>
            <a:endParaRPr lang="en-US"/>
          </a:p>
        </p:txBody>
      </p:sp>
    </p:spTree>
    <p:extLst>
      <p:ext uri="{BB962C8B-B14F-4D97-AF65-F5344CB8AC3E}">
        <p14:creationId xmlns:p14="http://schemas.microsoft.com/office/powerpoint/2010/main" val="365339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does this topic work? How does it function? How does it do what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did it come to be?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are those involved affected?</a:t>
            </a:r>
          </a:p>
        </p:txBody>
      </p:sp>
      <p:sp>
        <p:nvSpPr>
          <p:cNvPr id="4" name="Slide Number Placeholder 3"/>
          <p:cNvSpPr>
            <a:spLocks noGrp="1"/>
          </p:cNvSpPr>
          <p:nvPr>
            <p:ph type="sldNum" sz="quarter" idx="5"/>
          </p:nvPr>
        </p:nvSpPr>
        <p:spPr/>
        <p:txBody>
          <a:bodyPr/>
          <a:lstStyle/>
          <a:p>
            <a:fld id="{D7F6E855-DD32-4903-AB0F-177C36A40FE4}" type="slidenum">
              <a:rPr lang="en-US" smtClean="0"/>
              <a:t>10</a:t>
            </a:fld>
            <a:endParaRPr lang="en-US"/>
          </a:p>
        </p:txBody>
      </p:sp>
    </p:spTree>
    <p:extLst>
      <p:ext uri="{BB962C8B-B14F-4D97-AF65-F5344CB8AC3E}">
        <p14:creationId xmlns:p14="http://schemas.microsoft.com/office/powerpoint/2010/main" val="41112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7F6E855-DD32-4903-AB0F-177C36A40FE4}" type="slidenum">
              <a:rPr lang="en-US" smtClean="0"/>
              <a:t>17</a:t>
            </a:fld>
            <a:endParaRPr lang="en-US"/>
          </a:p>
        </p:txBody>
      </p:sp>
    </p:spTree>
    <p:extLst>
      <p:ext uri="{BB962C8B-B14F-4D97-AF65-F5344CB8AC3E}">
        <p14:creationId xmlns:p14="http://schemas.microsoft.com/office/powerpoint/2010/main" val="261290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CEEA-14F5-4039-BF7F-6D8CB33FD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472FD9-6450-49FE-98AB-30EF2A378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B53678-8A7F-4787-A7FC-F3B1642880A8}"/>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5" name="Footer Placeholder 4">
            <a:extLst>
              <a:ext uri="{FF2B5EF4-FFF2-40B4-BE49-F238E27FC236}">
                <a16:creationId xmlns:a16="http://schemas.microsoft.com/office/drawing/2014/main" id="{6AFC749A-DC9B-4DB8-82C2-AB8E496F09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1F4E97-13F0-476B-B232-ADEFF96539FD}"/>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6106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E9F-A3DB-463E-B387-B0423E47C4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6C560EE-A21B-4824-B3B2-E6895F01B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5E786A-BA8C-4552-80A8-CB94B52D2D27}"/>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5" name="Footer Placeholder 4">
            <a:extLst>
              <a:ext uri="{FF2B5EF4-FFF2-40B4-BE49-F238E27FC236}">
                <a16:creationId xmlns:a16="http://schemas.microsoft.com/office/drawing/2014/main" id="{215CC04C-041D-4510-9752-461CE4A4C5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DDAB5E-0ADA-4B0C-9634-C40DB3F0163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176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AD971-8A95-4A3E-A4BB-5750153576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D58805-47DA-46FB-9913-D5A6F274F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021B3F-54EF-48AD-9FC5-C003C1BA780E}"/>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5" name="Footer Placeholder 4">
            <a:extLst>
              <a:ext uri="{FF2B5EF4-FFF2-40B4-BE49-F238E27FC236}">
                <a16:creationId xmlns:a16="http://schemas.microsoft.com/office/drawing/2014/main" id="{B01D0694-7FD3-4571-84CD-BD17812255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C295E5-55A7-488A-A282-FDE13B0C4A5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67059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055C-A348-4F31-99E5-ED54D2FB03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5A7F52-4A46-4313-8011-E9BA834EB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CC6C17-6F44-4D7D-84E8-FCFC45558B38}"/>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5" name="Footer Placeholder 4">
            <a:extLst>
              <a:ext uri="{FF2B5EF4-FFF2-40B4-BE49-F238E27FC236}">
                <a16:creationId xmlns:a16="http://schemas.microsoft.com/office/drawing/2014/main" id="{4F069471-7764-4766-889B-E41EDEC7E3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B7BA9F-8EA5-4667-9F7C-4FE6B6DE04D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5067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E2E2-A787-4D20-8408-B1A8068FD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5C08A8D-581D-4585-8E9D-0B0927C2B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37F8C-662B-422A-B99A-099DED8427AF}"/>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5" name="Footer Placeholder 4">
            <a:extLst>
              <a:ext uri="{FF2B5EF4-FFF2-40B4-BE49-F238E27FC236}">
                <a16:creationId xmlns:a16="http://schemas.microsoft.com/office/drawing/2014/main" id="{EA9D1F98-B5F7-4DB2-96FB-667E09363F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ECFC0D-80E4-46B4-8DD7-A496D87D63CA}"/>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22491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3E72-B643-4017-9D0F-DC9F65CF83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A9A5EB3-7494-4011-89FC-2362016CF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980FCAA-4D75-4A96-9F5F-9B5B8A672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1CC502-1709-4A66-A072-074A0692C16B}"/>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6" name="Footer Placeholder 5">
            <a:extLst>
              <a:ext uri="{FF2B5EF4-FFF2-40B4-BE49-F238E27FC236}">
                <a16:creationId xmlns:a16="http://schemas.microsoft.com/office/drawing/2014/main" id="{28F8DFFA-6EBE-4629-B929-1A8DF819E4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6A3D87-3D02-404B-9FBC-4EFF1D799A21}"/>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9513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26F1-309F-42BF-A3FD-875119B1C7B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92E5CB-3057-4A87-90BA-3D9777046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840FE-1423-4FDB-8E23-BF8BC28FE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83E8E5-70B3-4DB7-A8AD-DBCD770BC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4497B-0F58-439F-BE06-523100229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4E28929-2925-471B-A082-57CBEE0E65D9}"/>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8" name="Footer Placeholder 7">
            <a:extLst>
              <a:ext uri="{FF2B5EF4-FFF2-40B4-BE49-F238E27FC236}">
                <a16:creationId xmlns:a16="http://schemas.microsoft.com/office/drawing/2014/main" id="{531FBBCE-BC08-4EBD-8950-BD9E1509CB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395179-D392-4C55-81D7-1DBB9C6E20B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53085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577-CBFC-4C55-BDCD-5F62E3061B0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0CEA593-0101-49E9-A39B-40E3C671A216}"/>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4" name="Footer Placeholder 3">
            <a:extLst>
              <a:ext uri="{FF2B5EF4-FFF2-40B4-BE49-F238E27FC236}">
                <a16:creationId xmlns:a16="http://schemas.microsoft.com/office/drawing/2014/main" id="{4491ED43-2153-4A46-A068-E22848A46FC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725629E-E5CD-4D28-A9B7-E8BDCECDECF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97541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8F396-C65B-4BF9-997E-B896FB3CD2D9}"/>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3" name="Footer Placeholder 2">
            <a:extLst>
              <a:ext uri="{FF2B5EF4-FFF2-40B4-BE49-F238E27FC236}">
                <a16:creationId xmlns:a16="http://schemas.microsoft.com/office/drawing/2014/main" id="{0850171C-F3A4-49DE-B772-D6B5E6E4A3D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56420AF-BED4-48D0-B9D2-EC85E9ED0754}"/>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410032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BB1E-1720-4F07-8821-B0CA7AD11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54BB5A3-3B72-430D-88AC-B54C900FB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33C3F3-C443-42FA-A041-B5D52CEFF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E4C22-7E1C-4AC6-86B9-FD0AC7222858}"/>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6" name="Footer Placeholder 5">
            <a:extLst>
              <a:ext uri="{FF2B5EF4-FFF2-40B4-BE49-F238E27FC236}">
                <a16:creationId xmlns:a16="http://schemas.microsoft.com/office/drawing/2014/main" id="{9C150A84-5492-4665-A314-A6101A1AE0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6B0D75-2C5F-4F8B-80EC-F6A887B9AD4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96920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172C-0CDF-4CEE-9EA4-3521F1087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354010F-6561-46A0-B33C-B04103C6E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29361BA-A9F1-4ED8-B3DA-18F1BC76D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0B0A4-6E22-4E98-BC46-4B93BE99381C}"/>
              </a:ext>
            </a:extLst>
          </p:cNvPr>
          <p:cNvSpPr>
            <a:spLocks noGrp="1"/>
          </p:cNvSpPr>
          <p:nvPr>
            <p:ph type="dt" sz="half" idx="10"/>
          </p:nvPr>
        </p:nvSpPr>
        <p:spPr/>
        <p:txBody>
          <a:bodyPr/>
          <a:lstStyle/>
          <a:p>
            <a:fld id="{561F96C2-6BBE-47A1-BB80-63240F6DFA28}" type="datetimeFigureOut">
              <a:rPr lang="en-CA" smtClean="0"/>
              <a:t>2021-04-08</a:t>
            </a:fld>
            <a:endParaRPr lang="en-CA"/>
          </a:p>
        </p:txBody>
      </p:sp>
      <p:sp>
        <p:nvSpPr>
          <p:cNvPr id="6" name="Footer Placeholder 5">
            <a:extLst>
              <a:ext uri="{FF2B5EF4-FFF2-40B4-BE49-F238E27FC236}">
                <a16:creationId xmlns:a16="http://schemas.microsoft.com/office/drawing/2014/main" id="{61DF73B5-8A4E-4973-8863-6345571701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B338AB-4B96-46FA-92B1-F669BA719DFC}"/>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51141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D4AF1-5A86-450B-9A2A-C8E3B7ECC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D83606-9414-4991-933B-1A7EA4AF1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810FD5-A011-4056-8573-6587EAF4B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F96C2-6BBE-47A1-BB80-63240F6DFA28}" type="datetimeFigureOut">
              <a:rPr lang="en-CA" smtClean="0"/>
              <a:t>2021-04-08</a:t>
            </a:fld>
            <a:endParaRPr lang="en-CA"/>
          </a:p>
        </p:txBody>
      </p:sp>
      <p:sp>
        <p:nvSpPr>
          <p:cNvPr id="5" name="Footer Placeholder 4">
            <a:extLst>
              <a:ext uri="{FF2B5EF4-FFF2-40B4-BE49-F238E27FC236}">
                <a16:creationId xmlns:a16="http://schemas.microsoft.com/office/drawing/2014/main" id="{19FD1CA2-309F-4AAD-963C-F2E401CE3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51A600-2EF9-44B6-BFF8-74E073739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D016F-BD21-43F2-BF6D-1C9D9BD53FD2}" type="slidenum">
              <a:rPr lang="en-CA" smtClean="0"/>
              <a:t>‹#›</a:t>
            </a:fld>
            <a:endParaRPr lang="en-CA"/>
          </a:p>
        </p:txBody>
      </p:sp>
    </p:spTree>
    <p:extLst>
      <p:ext uri="{BB962C8B-B14F-4D97-AF65-F5344CB8AC3E}">
        <p14:creationId xmlns:p14="http://schemas.microsoft.com/office/powerpoint/2010/main" val="50786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data.opencovid.ca/archive/index.html#archive/ca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data.opencovid.ca/archive/index.html#archive/can/cases-by-exposure-time-series/" TargetMode="External"/><Relationship Id="rId4" Type="http://schemas.openxmlformats.org/officeDocument/2006/relationships/hyperlink" Target="https://www.alberta.ca/stats/covid-19-alberta-statistics.htm#data-expor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r>
              <a:rPr lang="en-CA" dirty="0">
                <a:solidFill>
                  <a:srgbClr val="FFFFFF"/>
                </a:solidFill>
              </a:rPr>
              <a:t>DATA 410 – Assignment 7</a:t>
            </a:r>
            <a:br>
              <a:rPr lang="en-CA" dirty="0">
                <a:solidFill>
                  <a:srgbClr val="FFFFFF"/>
                </a:solidFill>
              </a:rPr>
            </a:br>
            <a:r>
              <a:rPr lang="en-CA" dirty="0">
                <a:solidFill>
                  <a:srgbClr val="FFFFFF"/>
                </a:solidFill>
              </a:rPr>
              <a:t> </a:t>
            </a:r>
            <a:br>
              <a:rPr lang="en-CA" dirty="0">
                <a:solidFill>
                  <a:srgbClr val="FFFFFF"/>
                </a:solidFill>
              </a:rPr>
            </a:br>
            <a:r>
              <a:rPr lang="en-CA" dirty="0">
                <a:solidFill>
                  <a:srgbClr val="FFFFFF"/>
                </a:solidFill>
              </a:rPr>
              <a:t>Final Presentation</a:t>
            </a:r>
            <a:br>
              <a:rPr lang="en-CA" dirty="0">
                <a:solidFill>
                  <a:srgbClr val="FFFFFF"/>
                </a:solidFill>
              </a:rPr>
            </a:br>
            <a:endParaRPr lang="en-CA" dirty="0">
              <a:solidFill>
                <a:srgbClr val="FFFFFF"/>
              </a:solidFill>
            </a:endParaRPr>
          </a:p>
        </p:txBody>
      </p:sp>
      <p:sp>
        <p:nvSpPr>
          <p:cNvPr id="3" name="TextBox 2">
            <a:extLst>
              <a:ext uri="{FF2B5EF4-FFF2-40B4-BE49-F238E27FC236}">
                <a16:creationId xmlns:a16="http://schemas.microsoft.com/office/drawing/2014/main" id="{2B155461-1E50-4610-96D7-BD5DEDC74BED}"/>
              </a:ext>
            </a:extLst>
          </p:cNvPr>
          <p:cNvSpPr txBox="1"/>
          <p:nvPr/>
        </p:nvSpPr>
        <p:spPr>
          <a:xfrm>
            <a:off x="0" y="6130379"/>
            <a:ext cx="12192000" cy="646331"/>
          </a:xfrm>
          <a:prstGeom prst="rect">
            <a:avLst/>
          </a:prstGeom>
          <a:noFill/>
        </p:spPr>
        <p:txBody>
          <a:bodyPr wrap="square" rtlCol="0">
            <a:spAutoFit/>
          </a:bodyPr>
          <a:lstStyle/>
          <a:p>
            <a:pPr algn="ctr"/>
            <a:r>
              <a:rPr lang="en-US" sz="3600" dirty="0"/>
              <a:t>Flavio Akira Tikaishi Oliveira</a:t>
            </a:r>
          </a:p>
        </p:txBody>
      </p:sp>
    </p:spTree>
    <p:extLst>
      <p:ext uri="{BB962C8B-B14F-4D97-AF65-F5344CB8AC3E}">
        <p14:creationId xmlns:p14="http://schemas.microsoft.com/office/powerpoint/2010/main" val="2642328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dirty="0">
                <a:solidFill>
                  <a:srgbClr val="FFFFFF"/>
                </a:solidFill>
              </a:rPr>
              <a:t>5W 1H Analysis</a:t>
            </a:r>
            <a:br>
              <a:rPr lang="en-CA" sz="4000" dirty="0">
                <a:solidFill>
                  <a:srgbClr val="FFFFFF"/>
                </a:solidFill>
              </a:rPr>
            </a:br>
            <a:r>
              <a:rPr lang="en-CA" sz="4000" dirty="0">
                <a:solidFill>
                  <a:srgbClr val="FFFFFF"/>
                </a:solidFill>
              </a:rPr>
              <a:t>6 – </a:t>
            </a:r>
            <a:r>
              <a:rPr lang="en-US" sz="4000" dirty="0">
                <a:solidFill>
                  <a:srgbClr val="FFFFFF"/>
                </a:solidFill>
              </a:rPr>
              <a:t>How</a:t>
            </a:r>
            <a:endParaRPr lang="en-CA" sz="40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832190510"/>
              </p:ext>
            </p:extLst>
          </p:nvPr>
        </p:nvGraphicFramePr>
        <p:xfrm>
          <a:off x="576942" y="2609331"/>
          <a:ext cx="11002348" cy="311404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370840">
                <a:tc>
                  <a:txBody>
                    <a:bodyPr/>
                    <a:lstStyle/>
                    <a:p>
                      <a:r>
                        <a:rPr lang="en-US" sz="1800" dirty="0"/>
                        <a:t>Q6.1</a:t>
                      </a:r>
                    </a:p>
                  </a:txBody>
                  <a:tcPr/>
                </a:tc>
                <a:tc>
                  <a:txBody>
                    <a:bodyPr/>
                    <a:lstStyle/>
                    <a:p>
                      <a:r>
                        <a:rPr lang="en-US" sz="1800" dirty="0"/>
                        <a:t>How does this topic work? How does it function? How does it do what it does?</a:t>
                      </a:r>
                    </a:p>
                  </a:txBody>
                  <a:tcPr/>
                </a:tc>
                <a:tc>
                  <a:txBody>
                    <a:bodyPr/>
                    <a:lstStyle/>
                    <a:p>
                      <a:r>
                        <a:rPr lang="en-US" sz="1800" dirty="0"/>
                        <a:t>Understand how this virus works. Can help us to be more prepared for any future world pandemic. </a:t>
                      </a:r>
                    </a:p>
                  </a:txBody>
                  <a:tcPr/>
                </a:tc>
                <a:extLst>
                  <a:ext uri="{0D108BD9-81ED-4DB2-BD59-A6C34878D82A}">
                    <a16:rowId xmlns:a16="http://schemas.microsoft.com/office/drawing/2014/main" val="1285076396"/>
                  </a:ext>
                </a:extLst>
              </a:tr>
              <a:tr h="370840">
                <a:tc>
                  <a:txBody>
                    <a:bodyPr/>
                    <a:lstStyle/>
                    <a:p>
                      <a:r>
                        <a:rPr lang="en-US" sz="1800" dirty="0"/>
                        <a:t>Q6.2</a:t>
                      </a:r>
                    </a:p>
                  </a:txBody>
                  <a:tcPr/>
                </a:tc>
                <a:tc>
                  <a:txBody>
                    <a:bodyPr/>
                    <a:lstStyle/>
                    <a:p>
                      <a:r>
                        <a:rPr lang="en-US" sz="1800" dirty="0"/>
                        <a:t>How did it come to be?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Experts say SARS-CoV-2 originated in bats. That’s also how the coronaviruses behind Middle East respiratory syndrome (MERS) and severe acute respiratory syndrome (SARS) got started.</a:t>
                      </a:r>
                      <a:endParaRPr lang="en-US" sz="1800" dirty="0"/>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Q6.3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How are those involved affected?</a:t>
                      </a:r>
                    </a:p>
                  </a:txBody>
                  <a:tcPr/>
                </a:tc>
                <a:tc>
                  <a:txBody>
                    <a:bodyPr/>
                    <a:lstStyle/>
                    <a:p>
                      <a:r>
                        <a:rPr lang="en-CA" dirty="0"/>
                        <a:t>people are involved from illness, social distance, lockdown, isolation, even psychological and economic issues</a:t>
                      </a:r>
                      <a:endParaRPr lang="en-US" sz="1800" dirty="0"/>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39111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dirty="0">
                <a:solidFill>
                  <a:srgbClr val="FFFFFF"/>
                </a:solidFill>
              </a:rPr>
              <a:t>2 – </a:t>
            </a:r>
            <a:br>
              <a:rPr lang="en-CA" dirty="0">
                <a:solidFill>
                  <a:srgbClr val="FFFFFF"/>
                </a:solidFill>
              </a:rPr>
            </a:br>
            <a:r>
              <a:rPr lang="en-CA" dirty="0">
                <a:solidFill>
                  <a:srgbClr val="FFFFFF"/>
                </a:solidFill>
              </a:rPr>
              <a:t>Data Understanding – High Level</a:t>
            </a:r>
          </a:p>
        </p:txBody>
      </p:sp>
    </p:spTree>
    <p:extLst>
      <p:ext uri="{BB962C8B-B14F-4D97-AF65-F5344CB8AC3E}">
        <p14:creationId xmlns:p14="http://schemas.microsoft.com/office/powerpoint/2010/main" val="33254943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dirty="0"/>
              <a:t>Data Modeling – Conceptual Model </a:t>
            </a:r>
          </a:p>
        </p:txBody>
      </p:sp>
      <p:grpSp>
        <p:nvGrpSpPr>
          <p:cNvPr id="8" name="Group 7">
            <a:extLst>
              <a:ext uri="{FF2B5EF4-FFF2-40B4-BE49-F238E27FC236}">
                <a16:creationId xmlns:a16="http://schemas.microsoft.com/office/drawing/2014/main" id="{763B9FDB-E241-4639-84B6-029BD9E8112E}"/>
              </a:ext>
            </a:extLst>
          </p:cNvPr>
          <p:cNvGrpSpPr/>
          <p:nvPr/>
        </p:nvGrpSpPr>
        <p:grpSpPr>
          <a:xfrm>
            <a:off x="430306" y="1247303"/>
            <a:ext cx="11596744" cy="5206999"/>
            <a:chOff x="764435" y="1032803"/>
            <a:chExt cx="9913259" cy="5509201"/>
          </a:xfrm>
        </p:grpSpPr>
        <p:pic>
          <p:nvPicPr>
            <p:cNvPr id="9" name="Picture 8">
              <a:extLst>
                <a:ext uri="{FF2B5EF4-FFF2-40B4-BE49-F238E27FC236}">
                  <a16:creationId xmlns:a16="http://schemas.microsoft.com/office/drawing/2014/main" id="{6090A816-4482-4C96-9B9E-0B7692673FF5}"/>
                </a:ext>
              </a:extLst>
            </p:cNvPr>
            <p:cNvPicPr>
              <a:picLocks noChangeAspect="1"/>
            </p:cNvPicPr>
            <p:nvPr/>
          </p:nvPicPr>
          <p:blipFill>
            <a:blip r:embed="rId2"/>
            <a:stretch>
              <a:fillRect/>
            </a:stretch>
          </p:blipFill>
          <p:spPr>
            <a:xfrm>
              <a:off x="764435" y="1032803"/>
              <a:ext cx="9913259" cy="5509201"/>
            </a:xfrm>
            <a:prstGeom prst="rect">
              <a:avLst/>
            </a:prstGeom>
            <a:noFill/>
            <a:ln w="44450">
              <a:solidFill>
                <a:schemeClr val="accent1">
                  <a:lumMod val="75000"/>
                </a:schemeClr>
              </a:solidFill>
            </a:ln>
          </p:spPr>
        </p:pic>
        <p:sp>
          <p:nvSpPr>
            <p:cNvPr id="10" name="Rectangle 9">
              <a:extLst>
                <a:ext uri="{FF2B5EF4-FFF2-40B4-BE49-F238E27FC236}">
                  <a16:creationId xmlns:a16="http://schemas.microsoft.com/office/drawing/2014/main" id="{5566666D-F224-4992-8984-7CD1C4E3B681}"/>
                </a:ext>
              </a:extLst>
            </p:cNvPr>
            <p:cNvSpPr/>
            <p:nvPr/>
          </p:nvSpPr>
          <p:spPr>
            <a:xfrm>
              <a:off x="949962" y="1626185"/>
              <a:ext cx="2064473" cy="363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b="1" dirty="0">
                  <a:solidFill>
                    <a:schemeClr val="tx1"/>
                  </a:solidFill>
                </a:rPr>
                <a:t>Symptoms</a:t>
              </a:r>
              <a:endParaRPr lang="en-CA" dirty="0">
                <a:solidFill>
                  <a:schemeClr val="tx1"/>
                </a:solidFill>
                <a:cs typeface="Calibri"/>
              </a:endParaRPr>
            </a:p>
            <a:p>
              <a:pPr algn="ctr"/>
              <a:r>
                <a:rPr lang="en-CA" sz="1400" dirty="0"/>
                <a:t>fever</a:t>
              </a:r>
            </a:p>
            <a:p>
              <a:pPr algn="ctr"/>
              <a:r>
                <a:rPr lang="en-CA" sz="1400" dirty="0"/>
                <a:t>dry cough</a:t>
              </a:r>
            </a:p>
            <a:p>
              <a:pPr algn="ctr"/>
              <a:r>
                <a:rPr lang="en-CA" sz="1400" dirty="0"/>
                <a:t>Tiredness</a:t>
              </a:r>
            </a:p>
            <a:p>
              <a:pPr algn="ctr"/>
              <a:r>
                <a:rPr lang="en-US" sz="1400" dirty="0"/>
                <a:t>aches and pains</a:t>
              </a:r>
            </a:p>
            <a:p>
              <a:pPr algn="ctr"/>
              <a:r>
                <a:rPr lang="en-US" sz="1400" dirty="0"/>
                <a:t>sore throat</a:t>
              </a:r>
            </a:p>
            <a:p>
              <a:pPr algn="ctr"/>
              <a:r>
                <a:rPr lang="en-US" sz="1400" dirty="0"/>
                <a:t>diarrhea</a:t>
              </a:r>
            </a:p>
            <a:p>
              <a:pPr algn="ctr"/>
              <a:r>
                <a:rPr lang="en-US" sz="1400" dirty="0"/>
                <a:t>conjunctivitis</a:t>
              </a:r>
            </a:p>
            <a:p>
              <a:pPr algn="ctr"/>
              <a:r>
                <a:rPr lang="en-US" sz="1400" dirty="0"/>
                <a:t>headache</a:t>
              </a:r>
            </a:p>
            <a:p>
              <a:pPr algn="ctr"/>
              <a:r>
                <a:rPr lang="en-US" sz="1400" dirty="0"/>
                <a:t>loss of taste or smell</a:t>
              </a:r>
            </a:p>
            <a:p>
              <a:pPr algn="ctr"/>
              <a:r>
                <a:rPr lang="en-US" sz="1400" dirty="0"/>
                <a:t>difficulty breathing or shortness of breath</a:t>
              </a:r>
            </a:p>
            <a:p>
              <a:pPr algn="ctr"/>
              <a:r>
                <a:rPr lang="en-US" sz="1400" dirty="0"/>
                <a:t>chest pain or pressure</a:t>
              </a:r>
            </a:p>
            <a:p>
              <a:pPr algn="ctr"/>
              <a:r>
                <a:rPr lang="en-US" sz="1400" dirty="0"/>
                <a:t>loss of speech or movement</a:t>
              </a:r>
              <a:endParaRPr lang="en-CA" sz="1400" b="1" dirty="0"/>
            </a:p>
          </p:txBody>
        </p:sp>
        <p:sp>
          <p:nvSpPr>
            <p:cNvPr id="11" name="Rectangle 10">
              <a:extLst>
                <a:ext uri="{FF2B5EF4-FFF2-40B4-BE49-F238E27FC236}">
                  <a16:creationId xmlns:a16="http://schemas.microsoft.com/office/drawing/2014/main" id="{89646E18-B419-40AF-A461-C59BB785195F}"/>
                </a:ext>
              </a:extLst>
            </p:cNvPr>
            <p:cNvSpPr/>
            <p:nvPr/>
          </p:nvSpPr>
          <p:spPr>
            <a:xfrm>
              <a:off x="4490607" y="1109322"/>
              <a:ext cx="1872006" cy="171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Risk group</a:t>
              </a:r>
            </a:p>
            <a:p>
              <a:pPr algn="ctr"/>
              <a:r>
                <a:rPr lang="en-CA" sz="1400" dirty="0"/>
                <a:t>Lung disease</a:t>
              </a:r>
            </a:p>
            <a:p>
              <a:pPr algn="ctr"/>
              <a:r>
                <a:rPr lang="en-CA" sz="1400" dirty="0"/>
                <a:t>Heart disease</a:t>
              </a:r>
            </a:p>
            <a:p>
              <a:pPr algn="ctr"/>
              <a:r>
                <a:rPr lang="en-CA" sz="1400" dirty="0"/>
                <a:t>High blood pressure</a:t>
              </a:r>
            </a:p>
            <a:p>
              <a:pPr algn="ctr"/>
              <a:r>
                <a:rPr lang="en-CA" sz="1400" dirty="0"/>
                <a:t>Diabetes</a:t>
              </a:r>
            </a:p>
            <a:p>
              <a:pPr algn="ctr"/>
              <a:r>
                <a:rPr lang="en-CA" sz="1400" dirty="0"/>
                <a:t>kidney disease</a:t>
              </a:r>
            </a:p>
            <a:p>
              <a:pPr algn="ctr"/>
              <a:r>
                <a:rPr lang="en-CA" sz="1400" dirty="0"/>
                <a:t>&gt; 60 years</a:t>
              </a:r>
            </a:p>
          </p:txBody>
        </p:sp>
        <p:sp>
          <p:nvSpPr>
            <p:cNvPr id="12" name="Rectangle 11">
              <a:extLst>
                <a:ext uri="{FF2B5EF4-FFF2-40B4-BE49-F238E27FC236}">
                  <a16:creationId xmlns:a16="http://schemas.microsoft.com/office/drawing/2014/main" id="{F0DA1D2D-14BF-4B02-929A-EA7B42374380}"/>
                </a:ext>
              </a:extLst>
            </p:cNvPr>
            <p:cNvSpPr/>
            <p:nvPr/>
          </p:nvSpPr>
          <p:spPr>
            <a:xfrm>
              <a:off x="8430839" y="1109321"/>
              <a:ext cx="1872006" cy="2877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p>
            <a:p>
              <a:pPr algn="ctr"/>
              <a:r>
                <a:rPr lang="en-CA" sz="1400" b="1" dirty="0">
                  <a:solidFill>
                    <a:schemeClr val="tx1"/>
                  </a:solidFill>
                </a:rPr>
                <a:t>Vaccine / Cure</a:t>
              </a:r>
            </a:p>
            <a:p>
              <a:pPr algn="ctr"/>
              <a:r>
                <a:rPr lang="en-CA" sz="1600" b="1" dirty="0"/>
                <a:t>Pfizer/</a:t>
              </a:r>
              <a:r>
                <a:rPr lang="en-CA" sz="1600" b="1" dirty="0" err="1"/>
                <a:t>Biontech</a:t>
              </a:r>
              <a:endParaRPr lang="en-CA" sz="1600" b="1" dirty="0"/>
            </a:p>
            <a:p>
              <a:pPr algn="ctr"/>
              <a:r>
                <a:rPr lang="en-CA" sz="1600" b="1" dirty="0">
                  <a:solidFill>
                    <a:srgbClr val="FFFF00"/>
                  </a:solidFill>
                </a:rPr>
                <a:t>Oxford/ </a:t>
              </a:r>
              <a:r>
                <a:rPr lang="en-CA" sz="1600" b="1" dirty="0" err="1">
                  <a:solidFill>
                    <a:srgbClr val="FFFF00"/>
                  </a:solidFill>
                </a:rPr>
                <a:t>Astrazenica</a:t>
              </a:r>
              <a:endParaRPr lang="en-CA" sz="1600" b="1" dirty="0">
                <a:solidFill>
                  <a:srgbClr val="FFFF00"/>
                </a:solidFill>
              </a:endParaRPr>
            </a:p>
            <a:p>
              <a:pPr algn="ctr"/>
              <a:r>
                <a:rPr lang="en-CA" sz="1600" b="1" dirty="0" err="1">
                  <a:solidFill>
                    <a:srgbClr val="FFFF00"/>
                  </a:solidFill>
                </a:rPr>
                <a:t>Moderna</a:t>
              </a:r>
              <a:endParaRPr lang="en-CA" sz="1600" b="1" dirty="0">
                <a:solidFill>
                  <a:srgbClr val="FFFF00"/>
                </a:solidFill>
              </a:endParaRPr>
            </a:p>
            <a:p>
              <a:pPr algn="ctr"/>
              <a:r>
                <a:rPr lang="en-CA" sz="1400" dirty="0"/>
                <a:t>Sputnik V</a:t>
              </a:r>
            </a:p>
            <a:p>
              <a:pPr algn="ctr"/>
              <a:r>
                <a:rPr lang="en-CA" sz="1400" dirty="0" err="1"/>
                <a:t>Sinopharm</a:t>
              </a:r>
              <a:endParaRPr lang="en-CA" sz="1400" dirty="0"/>
            </a:p>
            <a:p>
              <a:pPr algn="ctr"/>
              <a:r>
                <a:rPr lang="en-CA" sz="1400" dirty="0" err="1"/>
                <a:t>Sinovac</a:t>
              </a:r>
              <a:endParaRPr lang="en-CA" sz="1400" dirty="0"/>
            </a:p>
            <a:p>
              <a:pPr algn="ctr"/>
              <a:r>
                <a:rPr lang="en-CA" sz="1600" b="1" dirty="0"/>
                <a:t>Janssen</a:t>
              </a:r>
            </a:p>
            <a:p>
              <a:pPr algn="ctr"/>
              <a:r>
                <a:rPr lang="en-CA" sz="1400" dirty="0" err="1"/>
                <a:t>EpiVacCorona</a:t>
              </a:r>
              <a:endParaRPr lang="en-CA" sz="1400" dirty="0"/>
            </a:p>
            <a:p>
              <a:pPr algn="ctr"/>
              <a:r>
                <a:rPr lang="en-CA" sz="1400" dirty="0" err="1"/>
                <a:t>Covaxin</a:t>
              </a:r>
              <a:r>
                <a:rPr lang="en-CA" sz="1400" dirty="0"/>
                <a:t>(Bharat Biotech)</a:t>
              </a:r>
            </a:p>
            <a:p>
              <a:pPr algn="ctr"/>
              <a:endParaRPr lang="en-CA" sz="1400" dirty="0"/>
            </a:p>
          </p:txBody>
        </p:sp>
        <p:sp>
          <p:nvSpPr>
            <p:cNvPr id="13" name="Rectangle 12">
              <a:extLst>
                <a:ext uri="{FF2B5EF4-FFF2-40B4-BE49-F238E27FC236}">
                  <a16:creationId xmlns:a16="http://schemas.microsoft.com/office/drawing/2014/main" id="{6F57192F-DEFC-446B-896A-86F5E53C7B70}"/>
                </a:ext>
              </a:extLst>
            </p:cNvPr>
            <p:cNvSpPr/>
            <p:nvPr/>
          </p:nvSpPr>
          <p:spPr>
            <a:xfrm>
              <a:off x="4491032" y="4920636"/>
              <a:ext cx="1907374" cy="128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Mutation/Variant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t>highly contagious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t>Resistance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t>Other symptoms</a:t>
              </a:r>
            </a:p>
          </p:txBody>
        </p:sp>
        <p:sp>
          <p:nvSpPr>
            <p:cNvPr id="14" name="Rectangle 13">
              <a:extLst>
                <a:ext uri="{FF2B5EF4-FFF2-40B4-BE49-F238E27FC236}">
                  <a16:creationId xmlns:a16="http://schemas.microsoft.com/office/drawing/2014/main" id="{D9C8DBB4-4B92-4577-86D3-C26BBEDACA79}"/>
                </a:ext>
              </a:extLst>
            </p:cNvPr>
            <p:cNvSpPr/>
            <p:nvPr/>
          </p:nvSpPr>
          <p:spPr>
            <a:xfrm>
              <a:off x="8592021" y="4817928"/>
              <a:ext cx="1673312" cy="149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New problem</a:t>
              </a:r>
            </a:p>
            <a:p>
              <a:pPr algn="ctr"/>
              <a:r>
                <a:rPr lang="en-CA" sz="1400" dirty="0"/>
                <a:t>Variant Virus</a:t>
              </a:r>
            </a:p>
            <a:p>
              <a:pPr algn="ctr"/>
              <a:r>
                <a:rPr lang="en-CA" sz="1400" dirty="0"/>
                <a:t>Logistic</a:t>
              </a:r>
            </a:p>
            <a:p>
              <a:pPr algn="ctr"/>
              <a:r>
                <a:rPr lang="en-CA" sz="1400" dirty="0"/>
                <a:t>Supplies</a:t>
              </a:r>
            </a:p>
            <a:p>
              <a:pPr algn="ctr"/>
              <a:r>
                <a:rPr lang="en-CA" sz="1400" dirty="0"/>
                <a:t>Material</a:t>
              </a:r>
            </a:p>
            <a:p>
              <a:pPr algn="ctr"/>
              <a:endParaRPr lang="en-CA" sz="1400" dirty="0"/>
            </a:p>
          </p:txBody>
        </p:sp>
        <p:cxnSp>
          <p:nvCxnSpPr>
            <p:cNvPr id="15" name="Straight Arrow Connector 14">
              <a:extLst>
                <a:ext uri="{FF2B5EF4-FFF2-40B4-BE49-F238E27FC236}">
                  <a16:creationId xmlns:a16="http://schemas.microsoft.com/office/drawing/2014/main" id="{ED2A53BF-BBB1-49E4-93B7-B948AD7ECB12}"/>
                </a:ext>
              </a:extLst>
            </p:cNvPr>
            <p:cNvCxnSpPr>
              <a:cxnSpLocks/>
            </p:cNvCxnSpPr>
            <p:nvPr/>
          </p:nvCxnSpPr>
          <p:spPr>
            <a:xfrm>
              <a:off x="3021120" y="3598889"/>
              <a:ext cx="1469487" cy="1819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C03878-3174-4DD5-A864-4234779734F2}"/>
                </a:ext>
              </a:extLst>
            </p:cNvPr>
            <p:cNvCxnSpPr>
              <a:cxnSpLocks/>
            </p:cNvCxnSpPr>
            <p:nvPr/>
          </p:nvCxnSpPr>
          <p:spPr>
            <a:xfrm flipV="1">
              <a:off x="3050226" y="2057920"/>
              <a:ext cx="1440380" cy="14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1438F1-A603-4A6F-A4A5-E19AAC222C0C}"/>
                </a:ext>
              </a:extLst>
            </p:cNvPr>
            <p:cNvCxnSpPr>
              <a:cxnSpLocks/>
            </p:cNvCxnSpPr>
            <p:nvPr/>
          </p:nvCxnSpPr>
          <p:spPr>
            <a:xfrm>
              <a:off x="9370809" y="3987302"/>
              <a:ext cx="0" cy="83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8DDC57-0C74-4AB7-BC13-0BF211EC4988}"/>
                </a:ext>
              </a:extLst>
            </p:cNvPr>
            <p:cNvCxnSpPr>
              <a:cxnSpLocks/>
            </p:cNvCxnSpPr>
            <p:nvPr/>
          </p:nvCxnSpPr>
          <p:spPr>
            <a:xfrm>
              <a:off x="3014435" y="3546969"/>
              <a:ext cx="1440380" cy="22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BBBB353-6096-4AEE-BA02-FABC28AC161C}"/>
                </a:ext>
              </a:extLst>
            </p:cNvPr>
            <p:cNvCxnSpPr>
              <a:cxnSpLocks/>
            </p:cNvCxnSpPr>
            <p:nvPr/>
          </p:nvCxnSpPr>
          <p:spPr>
            <a:xfrm flipV="1">
              <a:off x="6398405" y="2548311"/>
              <a:ext cx="1996642" cy="1106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017CE4DA-4CA3-4BE0-819F-5D1C12D04F10}"/>
              </a:ext>
            </a:extLst>
          </p:cNvPr>
          <p:cNvSpPr/>
          <p:nvPr/>
        </p:nvSpPr>
        <p:spPr>
          <a:xfrm>
            <a:off x="4789262" y="3241719"/>
            <a:ext cx="2189913" cy="121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Temporary solutions</a:t>
            </a:r>
          </a:p>
          <a:p>
            <a:pPr algn="ctr"/>
            <a:r>
              <a:rPr lang="en-CA" sz="1400" dirty="0"/>
              <a:t>Isolation</a:t>
            </a:r>
          </a:p>
          <a:p>
            <a:pPr algn="ctr"/>
            <a:r>
              <a:rPr lang="en-CA" sz="1400" dirty="0"/>
              <a:t>Quarantine</a:t>
            </a:r>
          </a:p>
          <a:p>
            <a:pPr algn="ctr"/>
            <a:r>
              <a:rPr lang="en-US" sz="1400" dirty="0"/>
              <a:t>Mask</a:t>
            </a:r>
          </a:p>
          <a:p>
            <a:pPr algn="ctr"/>
            <a:r>
              <a:rPr lang="en-CA" sz="1400" dirty="0"/>
              <a:t>Alcohol gel</a:t>
            </a:r>
          </a:p>
        </p:txBody>
      </p:sp>
      <p:sp>
        <p:nvSpPr>
          <p:cNvPr id="41" name="Rectangle 1">
            <a:extLst>
              <a:ext uri="{FF2B5EF4-FFF2-40B4-BE49-F238E27FC236}">
                <a16:creationId xmlns:a16="http://schemas.microsoft.com/office/drawing/2014/main" id="{0B579FA2-ADC3-48A1-AAF3-D810590E33CA}"/>
              </a:ext>
            </a:extLst>
          </p:cNvPr>
          <p:cNvSpPr>
            <a:spLocks noChangeArrowheads="1"/>
          </p:cNvSpPr>
          <p:nvPr/>
        </p:nvSpPr>
        <p:spPr bwMode="auto">
          <a:xfrm>
            <a:off x="-98709" y="189805"/>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2">
            <a:extLst>
              <a:ext uri="{FF2B5EF4-FFF2-40B4-BE49-F238E27FC236}">
                <a16:creationId xmlns:a16="http://schemas.microsoft.com/office/drawing/2014/main" id="{2833BA60-4ED2-439E-97B3-E537A3B18FE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681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22C88-9CD2-4CCF-9BEF-E0AC3571881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Dictionary </a:t>
            </a:r>
          </a:p>
        </p:txBody>
      </p:sp>
      <p:graphicFrame>
        <p:nvGraphicFramePr>
          <p:cNvPr id="4" name="Table 3">
            <a:extLst>
              <a:ext uri="{FF2B5EF4-FFF2-40B4-BE49-F238E27FC236}">
                <a16:creationId xmlns:a16="http://schemas.microsoft.com/office/drawing/2014/main" id="{C48ABC1F-6783-487B-9697-85592748E7C9}"/>
              </a:ext>
            </a:extLst>
          </p:cNvPr>
          <p:cNvGraphicFramePr>
            <a:graphicFrameLocks noGrp="1"/>
          </p:cNvGraphicFramePr>
          <p:nvPr>
            <p:extLst>
              <p:ext uri="{D42A27DB-BD31-4B8C-83A1-F6EECF244321}">
                <p14:modId xmlns:p14="http://schemas.microsoft.com/office/powerpoint/2010/main" val="703702876"/>
              </p:ext>
            </p:extLst>
          </p:nvPr>
        </p:nvGraphicFramePr>
        <p:xfrm>
          <a:off x="4370716" y="618226"/>
          <a:ext cx="7581533" cy="4486436"/>
        </p:xfrm>
        <a:graphic>
          <a:graphicData uri="http://schemas.openxmlformats.org/drawingml/2006/table">
            <a:tbl>
              <a:tblPr firstRow="1" bandRow="1">
                <a:tableStyleId>{5C22544A-7EE6-4342-B048-85BDC9FD1C3A}</a:tableStyleId>
              </a:tblPr>
              <a:tblGrid>
                <a:gridCol w="333680">
                  <a:extLst>
                    <a:ext uri="{9D8B030D-6E8A-4147-A177-3AD203B41FA5}">
                      <a16:colId xmlns:a16="http://schemas.microsoft.com/office/drawing/2014/main" val="2148320567"/>
                    </a:ext>
                  </a:extLst>
                </a:gridCol>
                <a:gridCol w="2111976">
                  <a:extLst>
                    <a:ext uri="{9D8B030D-6E8A-4147-A177-3AD203B41FA5}">
                      <a16:colId xmlns:a16="http://schemas.microsoft.com/office/drawing/2014/main" val="3847202043"/>
                    </a:ext>
                  </a:extLst>
                </a:gridCol>
                <a:gridCol w="5135877">
                  <a:extLst>
                    <a:ext uri="{9D8B030D-6E8A-4147-A177-3AD203B41FA5}">
                      <a16:colId xmlns:a16="http://schemas.microsoft.com/office/drawing/2014/main" val="815670662"/>
                    </a:ext>
                  </a:extLst>
                </a:gridCol>
              </a:tblGrid>
              <a:tr h="286194">
                <a:tc>
                  <a:txBody>
                    <a:bodyPr/>
                    <a:lstStyle/>
                    <a:p>
                      <a:pPr marL="0" algn="ctr" rtl="0" eaLnBrk="1" latinLnBrk="0" hangingPunct="1">
                        <a:spcBef>
                          <a:spcPts val="0"/>
                        </a:spcBef>
                        <a:spcAft>
                          <a:spcPts val="0"/>
                        </a:spcAft>
                      </a:pPr>
                      <a:r>
                        <a:rPr lang="en-CA" sz="1300" kern="1200">
                          <a:effectLst/>
                        </a:rPr>
                        <a:t>No</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kern="1200" dirty="0">
                          <a:effectLst/>
                        </a:rPr>
                        <a:t> Topic</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kern="1200" dirty="0">
                          <a:effectLst/>
                        </a:rPr>
                        <a:t> Definition</a:t>
                      </a:r>
                      <a:endParaRPr lang="en-CA" sz="1300" dirty="0">
                        <a:effectLst/>
                      </a:endParaRPr>
                    </a:p>
                  </a:txBody>
                  <a:tcPr marL="0" marR="0" marT="0" marB="0" anchor="ctr"/>
                </a:tc>
                <a:extLst>
                  <a:ext uri="{0D108BD9-81ED-4DB2-BD59-A6C34878D82A}">
                    <a16:rowId xmlns:a16="http://schemas.microsoft.com/office/drawing/2014/main" val="3989939264"/>
                  </a:ext>
                </a:extLst>
              </a:tr>
              <a:tr h="234276">
                <a:tc>
                  <a:txBody>
                    <a:bodyPr/>
                    <a:lstStyle/>
                    <a:p>
                      <a:pPr marL="0" algn="ctr" rtl="0" eaLnBrk="1" latinLnBrk="0" hangingPunct="1">
                        <a:spcBef>
                          <a:spcPts val="0"/>
                        </a:spcBef>
                        <a:spcAft>
                          <a:spcPts val="0"/>
                        </a:spcAft>
                      </a:pPr>
                      <a:r>
                        <a:rPr lang="en-US" sz="1300" dirty="0">
                          <a:effectLst/>
                        </a:rPr>
                        <a:t>1</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US" sz="1400" b="0" i="0" kern="1200" dirty="0">
                          <a:solidFill>
                            <a:schemeClr val="dk1"/>
                          </a:solidFill>
                          <a:effectLst/>
                          <a:latin typeface="+mn-lt"/>
                          <a:ea typeface="+mn-ea"/>
                          <a:cs typeface="+mn-cs"/>
                        </a:rPr>
                        <a:t> ARDS</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US" sz="1200" b="0" i="0" kern="1200" dirty="0">
                          <a:solidFill>
                            <a:schemeClr val="dk1"/>
                          </a:solidFill>
                          <a:effectLst/>
                          <a:latin typeface="+mn-lt"/>
                          <a:ea typeface="+mn-ea"/>
                          <a:cs typeface="+mn-cs"/>
                        </a:rPr>
                        <a:t>Acute respiratory distress syndrome.</a:t>
                      </a:r>
                      <a:endParaRPr lang="en-CA" sz="1200" b="0" i="0"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26644737"/>
                  </a:ext>
                </a:extLst>
              </a:tr>
              <a:tr h="234276">
                <a:tc>
                  <a:txBody>
                    <a:bodyPr/>
                    <a:lstStyle/>
                    <a:p>
                      <a:pPr marL="0" algn="ctr" rtl="0" eaLnBrk="1" latinLnBrk="0" hangingPunct="1">
                        <a:spcBef>
                          <a:spcPts val="0"/>
                        </a:spcBef>
                        <a:spcAft>
                          <a:spcPts val="0"/>
                        </a:spcAft>
                      </a:pPr>
                      <a:r>
                        <a:rPr lang="en-US" sz="1300" kern="1200" dirty="0">
                          <a:effectLst/>
                        </a:rPr>
                        <a:t>2</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dirty="0">
                          <a:effectLst/>
                        </a:rPr>
                        <a:t> </a:t>
                      </a:r>
                      <a:r>
                        <a:rPr lang="en-CA" sz="1400" b="0" i="0" kern="1200" dirty="0">
                          <a:solidFill>
                            <a:schemeClr val="dk1"/>
                          </a:solidFill>
                          <a:effectLst/>
                          <a:latin typeface="+mn-lt"/>
                          <a:ea typeface="+mn-ea"/>
                          <a:cs typeface="+mn-cs"/>
                        </a:rPr>
                        <a:t>COPD </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200" b="0" i="0" kern="1200" dirty="0">
                          <a:solidFill>
                            <a:schemeClr val="dk1"/>
                          </a:solidFill>
                          <a:effectLst/>
                          <a:latin typeface="+mn-lt"/>
                          <a:ea typeface="+mn-ea"/>
                          <a:cs typeface="+mn-cs"/>
                        </a:rPr>
                        <a:t>chronic obstructive pulmonary disease</a:t>
                      </a:r>
                      <a:endParaRPr lang="en-CA" sz="1300" dirty="0">
                        <a:effectLst/>
                      </a:endParaRPr>
                    </a:p>
                  </a:txBody>
                  <a:tcPr marL="0" marR="0" marT="0" marB="0" anchor="ctr"/>
                </a:tc>
                <a:extLst>
                  <a:ext uri="{0D108BD9-81ED-4DB2-BD59-A6C34878D82A}">
                    <a16:rowId xmlns:a16="http://schemas.microsoft.com/office/drawing/2014/main" val="978992996"/>
                  </a:ext>
                </a:extLst>
              </a:tr>
              <a:tr h="401617">
                <a:tc>
                  <a:txBody>
                    <a:bodyPr/>
                    <a:lstStyle/>
                    <a:p>
                      <a:pPr marL="0" algn="ctr" rtl="0" eaLnBrk="1" latinLnBrk="0" hangingPunct="1">
                        <a:spcBef>
                          <a:spcPts val="0"/>
                        </a:spcBef>
                        <a:spcAft>
                          <a:spcPts val="0"/>
                        </a:spcAft>
                      </a:pPr>
                      <a:r>
                        <a:rPr lang="en-US" sz="1300" kern="1200" dirty="0">
                          <a:effectLst/>
                        </a:rPr>
                        <a:t>3</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dirty="0">
                          <a:effectLst/>
                        </a:rPr>
                        <a:t> Risk Group </a:t>
                      </a:r>
                    </a:p>
                  </a:txBody>
                  <a:tcPr marL="0" marR="0" marT="0" marB="0" anchor="ctr"/>
                </a:tc>
                <a:tc>
                  <a:txBody>
                    <a:bodyPr/>
                    <a:lstStyle/>
                    <a:p>
                      <a:pPr algn="ctr"/>
                      <a:r>
                        <a:rPr lang="en-CA" sz="1200" dirty="0"/>
                        <a:t>Lung disease, Heart disease, High blood pressure, Diabetes, kidney disease</a:t>
                      </a:r>
                    </a:p>
                    <a:p>
                      <a:pPr algn="ctr"/>
                      <a:r>
                        <a:rPr lang="en-CA" sz="1200" dirty="0"/>
                        <a:t>&gt; 60 years</a:t>
                      </a:r>
                      <a:endParaRPr lang="en-CA" sz="1300" dirty="0">
                        <a:effectLst/>
                      </a:endParaRPr>
                    </a:p>
                  </a:txBody>
                  <a:tcPr marL="0" marR="0" marT="0" marB="0" anchor="ctr"/>
                </a:tc>
                <a:extLst>
                  <a:ext uri="{0D108BD9-81ED-4DB2-BD59-A6C34878D82A}">
                    <a16:rowId xmlns:a16="http://schemas.microsoft.com/office/drawing/2014/main" val="2272367187"/>
                  </a:ext>
                </a:extLst>
              </a:tr>
              <a:tr h="435085">
                <a:tc>
                  <a:txBody>
                    <a:bodyPr/>
                    <a:lstStyle/>
                    <a:p>
                      <a:pPr marL="0" algn="ctr" rtl="0" eaLnBrk="1" latinLnBrk="0" hangingPunct="1">
                        <a:spcBef>
                          <a:spcPts val="0"/>
                        </a:spcBef>
                        <a:spcAft>
                          <a:spcPts val="0"/>
                        </a:spcAft>
                      </a:pPr>
                      <a:r>
                        <a:rPr lang="en-US" sz="1300" kern="1200" dirty="0">
                          <a:effectLst/>
                        </a:rPr>
                        <a:t>4</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dirty="0">
                          <a:effectLst/>
                        </a:rPr>
                        <a:t> COVID 19/ Coronavirus</a:t>
                      </a:r>
                    </a:p>
                  </a:txBody>
                  <a:tcPr marL="0" marR="0" marT="0" marB="0" anchor="ctr"/>
                </a:tc>
                <a:tc>
                  <a:txBody>
                    <a:bodyPr/>
                    <a:lstStyle/>
                    <a:p>
                      <a:pPr marL="0" algn="l" rtl="0" eaLnBrk="1" latinLnBrk="0" hangingPunct="1">
                        <a:spcBef>
                          <a:spcPts val="0"/>
                        </a:spcBef>
                        <a:spcAft>
                          <a:spcPts val="0"/>
                        </a:spcAft>
                      </a:pPr>
                      <a:r>
                        <a:rPr lang="en-US" sz="1300" dirty="0">
                          <a:effectLst/>
                        </a:rPr>
                        <a:t>Coronavirus disease 2019 (COVID-19) is a contagious disease caused by severe acute respiratory syndrome coronavirus 2 (SARS-CoV-2)</a:t>
                      </a:r>
                      <a:endParaRPr lang="en-CA" sz="1300" dirty="0">
                        <a:effectLst/>
                      </a:endParaRPr>
                    </a:p>
                  </a:txBody>
                  <a:tcPr marL="0" marR="0" marT="0" marB="0" anchor="ctr"/>
                </a:tc>
                <a:extLst>
                  <a:ext uri="{0D108BD9-81ED-4DB2-BD59-A6C34878D82A}">
                    <a16:rowId xmlns:a16="http://schemas.microsoft.com/office/drawing/2014/main" val="1625055851"/>
                  </a:ext>
                </a:extLst>
              </a:tr>
              <a:tr h="217542">
                <a:tc>
                  <a:txBody>
                    <a:bodyPr/>
                    <a:lstStyle/>
                    <a:p>
                      <a:pPr marL="0" algn="ctr" rtl="0" eaLnBrk="1" latinLnBrk="0" hangingPunct="1">
                        <a:spcBef>
                          <a:spcPts val="0"/>
                        </a:spcBef>
                        <a:spcAft>
                          <a:spcPts val="0"/>
                        </a:spcAft>
                      </a:pPr>
                      <a:r>
                        <a:rPr lang="en-US" sz="1300" kern="1200" dirty="0">
                          <a:effectLst/>
                        </a:rPr>
                        <a:t>5</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US" sz="1300" kern="1200" dirty="0">
                          <a:solidFill>
                            <a:schemeClr val="dk1"/>
                          </a:solidFill>
                          <a:effectLst/>
                          <a:latin typeface="+mn-lt"/>
                          <a:ea typeface="+mn-ea"/>
                          <a:cs typeface="+mn-cs"/>
                        </a:rPr>
                        <a:t> MERS</a:t>
                      </a:r>
                      <a:endParaRPr lang="en-CA" sz="1300" kern="1200" dirty="0">
                        <a:solidFill>
                          <a:schemeClr val="dk1"/>
                        </a:solidFill>
                        <a:effectLst/>
                        <a:latin typeface="+mn-lt"/>
                        <a:ea typeface="+mn-ea"/>
                        <a:cs typeface="+mn-cs"/>
                      </a:endParaRPr>
                    </a:p>
                  </a:txBody>
                  <a:tcPr marL="0" marR="0" marT="0" marB="0" anchor="ctr"/>
                </a:tc>
                <a:tc>
                  <a:txBody>
                    <a:bodyPr/>
                    <a:lstStyle/>
                    <a:p>
                      <a:pPr marL="0" algn="l" rtl="0" eaLnBrk="1" latinLnBrk="0" hangingPunct="1">
                        <a:spcBef>
                          <a:spcPts val="0"/>
                        </a:spcBef>
                        <a:spcAft>
                          <a:spcPts val="0"/>
                        </a:spcAft>
                      </a:pPr>
                      <a:r>
                        <a:rPr lang="en-US" sz="1300" kern="1200" dirty="0">
                          <a:solidFill>
                            <a:schemeClr val="dk1"/>
                          </a:solidFill>
                          <a:effectLst/>
                          <a:latin typeface="+mn-lt"/>
                          <a:ea typeface="+mn-ea"/>
                          <a:cs typeface="+mn-cs"/>
                        </a:rPr>
                        <a:t> Middle East respiratory syndrome</a:t>
                      </a:r>
                      <a:endParaRPr lang="en-CA" sz="1300"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588583438"/>
                  </a:ext>
                </a:extLst>
              </a:tr>
              <a:tr h="435085">
                <a:tc>
                  <a:txBody>
                    <a:bodyPr/>
                    <a:lstStyle/>
                    <a:p>
                      <a:pPr marL="0" algn="ctr" rtl="0" eaLnBrk="1" latinLnBrk="0" hangingPunct="1">
                        <a:spcBef>
                          <a:spcPts val="0"/>
                        </a:spcBef>
                        <a:spcAft>
                          <a:spcPts val="0"/>
                        </a:spcAft>
                      </a:pPr>
                      <a:r>
                        <a:rPr lang="en-US" sz="1300" kern="1200" dirty="0">
                          <a:effectLst/>
                        </a:rPr>
                        <a:t>6</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dirty="0">
                          <a:effectLst/>
                        </a:rPr>
                        <a:t> Alberta</a:t>
                      </a:r>
                    </a:p>
                    <a:p>
                      <a:pPr marL="0" algn="l" rtl="0" eaLnBrk="1" latinLnBrk="0" hangingPunct="1">
                        <a:spcBef>
                          <a:spcPts val="0"/>
                        </a:spcBef>
                        <a:spcAft>
                          <a:spcPts val="0"/>
                        </a:spcAft>
                      </a:pPr>
                      <a:r>
                        <a:rPr lang="en-CA" sz="1300" dirty="0">
                          <a:effectLst/>
                        </a:rPr>
                        <a:t> </a:t>
                      </a:r>
                    </a:p>
                  </a:txBody>
                  <a:tcPr marL="0" marR="0" marT="0" marB="0" anchor="ctr"/>
                </a:tc>
                <a:tc>
                  <a:txBody>
                    <a:bodyPr/>
                    <a:lstStyle/>
                    <a:p>
                      <a:pPr marL="0" algn="l" rtl="0" eaLnBrk="1" latinLnBrk="0" hangingPunct="1">
                        <a:spcBef>
                          <a:spcPts val="0"/>
                        </a:spcBef>
                        <a:spcAft>
                          <a:spcPts val="0"/>
                        </a:spcAft>
                      </a:pPr>
                      <a:r>
                        <a:rPr lang="en-CA" sz="1300" kern="1200" dirty="0">
                          <a:solidFill>
                            <a:schemeClr val="dk1"/>
                          </a:solidFill>
                          <a:effectLst/>
                          <a:latin typeface="+mn-lt"/>
                          <a:ea typeface="+mn-ea"/>
                          <a:cs typeface="+mn-cs"/>
                        </a:rPr>
                        <a:t>Alberta is a province in Western Canada.</a:t>
                      </a:r>
                      <a:r>
                        <a:rPr lang="en-US" sz="1300" kern="1200" dirty="0">
                          <a:solidFill>
                            <a:schemeClr val="dk1"/>
                          </a:solidFill>
                          <a:effectLst/>
                          <a:latin typeface="+mn-lt"/>
                          <a:ea typeface="+mn-ea"/>
                          <a:cs typeface="+mn-cs"/>
                        </a:rPr>
                        <a:t> </a:t>
                      </a:r>
                      <a:endParaRPr lang="en-CA" sz="1300"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2567673622"/>
                  </a:ext>
                </a:extLst>
              </a:tr>
              <a:tr h="435085">
                <a:tc>
                  <a:txBody>
                    <a:bodyPr/>
                    <a:lstStyle/>
                    <a:p>
                      <a:pPr marL="0" algn="ctr" rtl="0" eaLnBrk="1" latinLnBrk="0" hangingPunct="1">
                        <a:spcBef>
                          <a:spcPts val="0"/>
                        </a:spcBef>
                        <a:spcAft>
                          <a:spcPts val="0"/>
                        </a:spcAft>
                      </a:pPr>
                      <a:r>
                        <a:rPr lang="en-US" sz="1300" kern="1200" dirty="0">
                          <a:effectLst/>
                        </a:rPr>
                        <a:t>7</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dirty="0">
                          <a:effectLst/>
                        </a:rPr>
                        <a:t> Vaccine</a:t>
                      </a:r>
                    </a:p>
                  </a:txBody>
                  <a:tcPr marL="0" marR="0" marT="0" marB="0" anchor="ctr"/>
                </a:tc>
                <a:tc>
                  <a:txBody>
                    <a:bodyPr/>
                    <a:lstStyle/>
                    <a:p>
                      <a:pPr marL="0" algn="l" rtl="0" eaLnBrk="1" latinLnBrk="0" hangingPunct="1">
                        <a:spcBef>
                          <a:spcPts val="0"/>
                        </a:spcBef>
                        <a:spcAft>
                          <a:spcPts val="0"/>
                        </a:spcAft>
                      </a:pPr>
                      <a:r>
                        <a:rPr lang="en-US" sz="1300" kern="1200" dirty="0">
                          <a:solidFill>
                            <a:schemeClr val="dk1"/>
                          </a:solidFill>
                          <a:effectLst/>
                          <a:latin typeface="+mn-lt"/>
                          <a:ea typeface="+mn-ea"/>
                          <a:cs typeface="+mn-cs"/>
                        </a:rPr>
                        <a:t>Substance used to stimulate the production of antibodies and provide immunity against one or several diseases.</a:t>
                      </a:r>
                      <a:endParaRPr lang="en-CA" sz="1300"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784657479"/>
                  </a:ext>
                </a:extLst>
              </a:tr>
              <a:tr h="435085">
                <a:tc>
                  <a:txBody>
                    <a:bodyPr/>
                    <a:lstStyle/>
                    <a:p>
                      <a:pPr marL="0" algn="ctr" rtl="0" eaLnBrk="1" latinLnBrk="0" hangingPunct="1">
                        <a:spcBef>
                          <a:spcPts val="0"/>
                        </a:spcBef>
                        <a:spcAft>
                          <a:spcPts val="0"/>
                        </a:spcAft>
                      </a:pPr>
                      <a:r>
                        <a:rPr lang="en-US" sz="1300" kern="1200" dirty="0">
                          <a:effectLst/>
                        </a:rPr>
                        <a:t>8</a:t>
                      </a:r>
                      <a:endParaRPr lang="en-CA" sz="1300" dirty="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Mutation</a:t>
                      </a:r>
                    </a:p>
                  </a:txBody>
                  <a:tcPr marL="0" marR="0" marT="0" marB="0" anchor="ctr"/>
                </a:tc>
                <a:tc>
                  <a:txBody>
                    <a:bodyPr/>
                    <a:lstStyle/>
                    <a:p>
                      <a:pPr marL="0" algn="l" rtl="0" eaLnBrk="1" latinLnBrk="0" hangingPunct="1">
                        <a:spcBef>
                          <a:spcPts val="0"/>
                        </a:spcBef>
                        <a:spcAft>
                          <a:spcPts val="0"/>
                        </a:spcAft>
                      </a:pPr>
                      <a:r>
                        <a:rPr lang="en-US" sz="1300" b="1" kern="1200" dirty="0">
                          <a:solidFill>
                            <a:schemeClr val="dk1"/>
                          </a:solidFill>
                          <a:effectLst/>
                          <a:latin typeface="+mn-lt"/>
                          <a:ea typeface="+mn-ea"/>
                          <a:cs typeface="+mn-cs"/>
                        </a:rPr>
                        <a:t>When a virus replicates or makes copies of itself, it sometimes changes a little bit, which is normal for a virus. These changes are called “mutations”. </a:t>
                      </a:r>
                      <a:endParaRPr lang="en-CA" sz="1300" b="1"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2744134002"/>
                  </a:ext>
                </a:extLst>
              </a:tr>
              <a:tr h="435085">
                <a:tc>
                  <a:txBody>
                    <a:bodyPr/>
                    <a:lstStyle/>
                    <a:p>
                      <a:pPr marL="0" algn="ctr" rtl="0" eaLnBrk="1" latinLnBrk="0" hangingPunct="1">
                        <a:spcBef>
                          <a:spcPts val="0"/>
                        </a:spcBef>
                        <a:spcAft>
                          <a:spcPts val="0"/>
                        </a:spcAft>
                      </a:pPr>
                      <a:r>
                        <a:rPr lang="en-US" sz="1300" kern="1200" dirty="0">
                          <a:effectLst/>
                        </a:rPr>
                        <a:t>9</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 Variant</a:t>
                      </a:r>
                    </a:p>
                  </a:txBody>
                  <a:tcPr marL="0" marR="0" marT="0" marB="0" anchor="ctr"/>
                </a:tc>
                <a:tc>
                  <a:txBody>
                    <a:bodyPr/>
                    <a:lstStyle/>
                    <a:p>
                      <a:pPr marL="0" algn="l" rtl="0" eaLnBrk="1" latinLnBrk="0" hangingPunct="1">
                        <a:spcBef>
                          <a:spcPts val="0"/>
                        </a:spcBef>
                        <a:spcAft>
                          <a:spcPts val="0"/>
                        </a:spcAft>
                      </a:pPr>
                      <a:r>
                        <a:rPr lang="en-US" sz="1300" b="1" kern="1200" dirty="0">
                          <a:solidFill>
                            <a:schemeClr val="dk1"/>
                          </a:solidFill>
                          <a:effectLst/>
                          <a:latin typeface="+mn-lt"/>
                          <a:ea typeface="+mn-ea"/>
                          <a:cs typeface="+mn-cs"/>
                        </a:rPr>
                        <a:t>A virus with one or more new mutations is referred to as a “variant” of the original virus.</a:t>
                      </a:r>
                      <a:endParaRPr lang="en-CA" sz="1300" b="1" dirty="0">
                        <a:effectLst/>
                      </a:endParaRPr>
                    </a:p>
                  </a:txBody>
                  <a:tcPr marL="0" marR="0" marT="0" marB="0" anchor="ctr"/>
                </a:tc>
                <a:extLst>
                  <a:ext uri="{0D108BD9-81ED-4DB2-BD59-A6C34878D82A}">
                    <a16:rowId xmlns:a16="http://schemas.microsoft.com/office/drawing/2014/main" val="1672253663"/>
                  </a:ext>
                </a:extLst>
              </a:tr>
              <a:tr h="468553">
                <a:tc>
                  <a:txBody>
                    <a:bodyPr/>
                    <a:lstStyle/>
                    <a:p>
                      <a:pPr marL="0" algn="ctr" rtl="0" eaLnBrk="1" latinLnBrk="0" hangingPunct="1">
                        <a:spcBef>
                          <a:spcPts val="0"/>
                        </a:spcBef>
                        <a:spcAft>
                          <a:spcPts val="0"/>
                        </a:spcAft>
                      </a:pPr>
                      <a:r>
                        <a:rPr lang="en-US" sz="1300" kern="1200" dirty="0">
                          <a:effectLst/>
                        </a:rPr>
                        <a:t>1</a:t>
                      </a:r>
                      <a:r>
                        <a:rPr lang="en-CA" sz="1300" kern="1200" dirty="0">
                          <a:effectLst/>
                        </a:rPr>
                        <a:t>0</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 Isolation</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400" b="1" dirty="0"/>
                        <a:t>keeps someone who is sick or tested positive for COVID-19 without symptoms away from others, even in their own home</a:t>
                      </a:r>
                      <a:endParaRPr lang="en-CA" sz="1300" b="1" dirty="0">
                        <a:effectLst/>
                      </a:endParaRPr>
                    </a:p>
                  </a:txBody>
                  <a:tcPr marL="0" marR="0" marT="0" marB="0" anchor="ctr"/>
                </a:tc>
                <a:extLst>
                  <a:ext uri="{0D108BD9-81ED-4DB2-BD59-A6C34878D82A}">
                    <a16:rowId xmlns:a16="http://schemas.microsoft.com/office/drawing/2014/main" val="3054637968"/>
                  </a:ext>
                </a:extLst>
              </a:tr>
              <a:tr h="468553">
                <a:tc>
                  <a:txBody>
                    <a:bodyPr/>
                    <a:lstStyle/>
                    <a:p>
                      <a:pPr marL="0" algn="ctr" rtl="0" eaLnBrk="1" latinLnBrk="0" hangingPunct="1">
                        <a:spcBef>
                          <a:spcPts val="0"/>
                        </a:spcBef>
                        <a:spcAft>
                          <a:spcPts val="0"/>
                        </a:spcAft>
                      </a:pPr>
                      <a:r>
                        <a:rPr lang="en-CA" sz="1300" kern="1200" dirty="0">
                          <a:effectLst/>
                        </a:rPr>
                        <a:t>11</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 Quarantine</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400" b="1" dirty="0"/>
                        <a:t>keeps someone who was in close contact with someone who has COVID-19 away from others.</a:t>
                      </a:r>
                      <a:endParaRPr lang="en-CA" sz="1300" b="1" dirty="0">
                        <a:effectLst/>
                      </a:endParaRPr>
                    </a:p>
                  </a:txBody>
                  <a:tcPr marL="0" marR="0" marT="0" marB="0" anchor="ctr"/>
                </a:tc>
                <a:extLst>
                  <a:ext uri="{0D108BD9-81ED-4DB2-BD59-A6C34878D82A}">
                    <a16:rowId xmlns:a16="http://schemas.microsoft.com/office/drawing/2014/main" val="3956905918"/>
                  </a:ext>
                </a:extLst>
              </a:tr>
            </a:tbl>
          </a:graphicData>
        </a:graphic>
      </p:graphicFrame>
    </p:spTree>
    <p:extLst>
      <p:ext uri="{BB962C8B-B14F-4D97-AF65-F5344CB8AC3E}">
        <p14:creationId xmlns:p14="http://schemas.microsoft.com/office/powerpoint/2010/main" val="7742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dirty="0">
                <a:solidFill>
                  <a:srgbClr val="FFFFFF"/>
                </a:solidFill>
              </a:rPr>
              <a:t>1 (Revisited) – </a:t>
            </a:r>
            <a:br>
              <a:rPr lang="en-CA" dirty="0">
                <a:solidFill>
                  <a:srgbClr val="FFFFFF"/>
                </a:solidFill>
              </a:rPr>
            </a:br>
            <a:r>
              <a:rPr lang="en-CA" dirty="0">
                <a:solidFill>
                  <a:srgbClr val="FFFFFF"/>
                </a:solidFill>
              </a:rPr>
              <a:t>Business Understanding – Low Level</a:t>
            </a:r>
          </a:p>
        </p:txBody>
      </p:sp>
    </p:spTree>
    <p:extLst>
      <p:ext uri="{BB962C8B-B14F-4D97-AF65-F5344CB8AC3E}">
        <p14:creationId xmlns:p14="http://schemas.microsoft.com/office/powerpoint/2010/main" val="38852436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dirty="0">
                <a:solidFill>
                  <a:srgbClr val="FFFFFF"/>
                </a:solidFill>
              </a:rPr>
              <a:t>Business Questions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US" sz="2700" dirty="0">
                <a:latin typeface="Calibri"/>
                <a:cs typeface="Calibri"/>
              </a:rPr>
              <a:t>Question 1) First day December 15, 2020. Can we see any change in cases/ deaths by Covid 19 in Alberta since the beginning of the vaccine campaign? </a:t>
            </a:r>
          </a:p>
          <a:p>
            <a:pPr marL="0" indent="0">
              <a:buNone/>
            </a:pPr>
            <a:r>
              <a:rPr lang="en-US" sz="2700" dirty="0">
                <a:latin typeface="Calibri"/>
                <a:cs typeface="Calibri"/>
              </a:rPr>
              <a:t> </a:t>
            </a:r>
          </a:p>
          <a:p>
            <a:r>
              <a:rPr lang="en-US" sz="2700" dirty="0">
                <a:latin typeface="Calibri"/>
                <a:cs typeface="Calibri"/>
              </a:rPr>
              <a:t>Question 2) How was the dissemination and virus propagation in Canada considering international and domestic cases?</a:t>
            </a:r>
            <a:endParaRPr lang="en-CA" sz="2700" dirty="0">
              <a:latin typeface="Calibri"/>
              <a:cs typeface="Calibri"/>
            </a:endParaRPr>
          </a:p>
        </p:txBody>
      </p:sp>
      <p:sp>
        <p:nvSpPr>
          <p:cNvPr id="5" name="Rectangle 2">
            <a:extLst>
              <a:ext uri="{FF2B5EF4-FFF2-40B4-BE49-F238E27FC236}">
                <a16:creationId xmlns:a16="http://schemas.microsoft.com/office/drawing/2014/main" id="{C154C556-0756-4325-B79F-FBE95554E13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447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dirty="0">
                <a:solidFill>
                  <a:srgbClr val="FFFFFF"/>
                </a:solidFill>
              </a:rPr>
              <a:t>2 (Revisited) – </a:t>
            </a:r>
            <a:br>
              <a:rPr lang="en-CA" dirty="0">
                <a:solidFill>
                  <a:srgbClr val="FFFFFF"/>
                </a:solidFill>
              </a:rPr>
            </a:br>
            <a:r>
              <a:rPr lang="en-CA" dirty="0">
                <a:solidFill>
                  <a:srgbClr val="FFFFFF"/>
                </a:solidFill>
              </a:rPr>
              <a:t>Data Understanding – </a:t>
            </a:r>
            <a:br>
              <a:rPr lang="en-CA" dirty="0">
                <a:solidFill>
                  <a:srgbClr val="FFFFFF"/>
                </a:solidFill>
              </a:rPr>
            </a:br>
            <a:r>
              <a:rPr lang="en-CA" dirty="0">
                <a:solidFill>
                  <a:srgbClr val="FFFFFF"/>
                </a:solidFill>
              </a:rPr>
              <a:t>Low Level</a:t>
            </a:r>
          </a:p>
        </p:txBody>
      </p:sp>
    </p:spTree>
    <p:extLst>
      <p:ext uri="{BB962C8B-B14F-4D97-AF65-F5344CB8AC3E}">
        <p14:creationId xmlns:p14="http://schemas.microsoft.com/office/powerpoint/2010/main" val="15948081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dirty="0">
                <a:solidFill>
                  <a:srgbClr val="FFFFFF"/>
                </a:solidFill>
              </a:rPr>
              <a:t>Data Set(s)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4379709" y="686862"/>
            <a:ext cx="7037591" cy="5475129"/>
          </a:xfrm>
        </p:spPr>
        <p:txBody>
          <a:bodyPr anchor="ctr">
            <a:normAutofit/>
          </a:bodyPr>
          <a:lstStyle/>
          <a:p>
            <a:endParaRPr lang="en-US" sz="2600" b="0" i="0" dirty="0">
              <a:effectLst/>
              <a:latin typeface="Segoe UI" panose="020B0502040204020203" pitchFamily="34" charset="0"/>
            </a:endParaRPr>
          </a:p>
          <a:p>
            <a:endParaRPr lang="en-CA" sz="2600" dirty="0"/>
          </a:p>
        </p:txBody>
      </p:sp>
      <p:sp>
        <p:nvSpPr>
          <p:cNvPr id="4" name="TextBox 3">
            <a:extLst>
              <a:ext uri="{FF2B5EF4-FFF2-40B4-BE49-F238E27FC236}">
                <a16:creationId xmlns:a16="http://schemas.microsoft.com/office/drawing/2014/main" id="{040C762B-9785-4E22-901D-3ED659E0AC4F}"/>
              </a:ext>
            </a:extLst>
          </p:cNvPr>
          <p:cNvSpPr txBox="1"/>
          <p:nvPr/>
        </p:nvSpPr>
        <p:spPr>
          <a:xfrm>
            <a:off x="4687410" y="1677881"/>
            <a:ext cx="5983549" cy="3139321"/>
          </a:xfrm>
          <a:prstGeom prst="rect">
            <a:avLst/>
          </a:prstGeom>
          <a:noFill/>
        </p:spPr>
        <p:txBody>
          <a:bodyPr wrap="square" rtlCol="0">
            <a:spAutoFit/>
          </a:bodyPr>
          <a:lstStyle/>
          <a:p>
            <a:pPr marL="285750" indent="-285750">
              <a:buFont typeface="Arial" panose="020B0604020202020204" pitchFamily="34" charset="0"/>
              <a:buChar char="•"/>
            </a:pPr>
            <a:r>
              <a:rPr lang="en-CA" dirty="0">
                <a:hlinkClick r:id="rId3"/>
              </a:rPr>
              <a:t>http://data.opencovid.ca/archive/index.html#archive/can/</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hlinkClick r:id="rId4"/>
              </a:rPr>
              <a:t>https://www.alberta.ca/stats/covid-19-alberta-statistics.htm#data-export</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hlinkClick r:id="rId5"/>
              </a:rPr>
              <a:t>http://data.opencovid.ca/archive/index.html#archive/can/cases-by-exposure-time-series/</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288276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Database Diagram – Tables and Columns</a:t>
            </a:r>
          </a:p>
        </p:txBody>
      </p:sp>
      <p:pic>
        <p:nvPicPr>
          <p:cNvPr id="4" name="Picture 3">
            <a:extLst>
              <a:ext uri="{FF2B5EF4-FFF2-40B4-BE49-F238E27FC236}">
                <a16:creationId xmlns:a16="http://schemas.microsoft.com/office/drawing/2014/main" id="{337F8217-55E5-4CE2-AEE6-75F4C20C5FA2}"/>
              </a:ext>
            </a:extLst>
          </p:cNvPr>
          <p:cNvPicPr>
            <a:picLocks noChangeAspect="1"/>
          </p:cNvPicPr>
          <p:nvPr/>
        </p:nvPicPr>
        <p:blipFill>
          <a:blip r:embed="rId3"/>
          <a:stretch>
            <a:fillRect/>
          </a:stretch>
        </p:blipFill>
        <p:spPr>
          <a:xfrm>
            <a:off x="4901543" y="643466"/>
            <a:ext cx="6532246" cy="5568739"/>
          </a:xfrm>
          <a:prstGeom prst="rect">
            <a:avLst/>
          </a:prstGeom>
        </p:spPr>
      </p:pic>
    </p:spTree>
    <p:extLst>
      <p:ext uri="{BB962C8B-B14F-4D97-AF65-F5344CB8AC3E}">
        <p14:creationId xmlns:p14="http://schemas.microsoft.com/office/powerpoint/2010/main" val="166025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dirty="0">
                <a:solidFill>
                  <a:srgbClr val="FFFFFF"/>
                </a:solidFill>
              </a:rPr>
              <a:t>3 – </a:t>
            </a:r>
            <a:br>
              <a:rPr lang="en-CA" dirty="0">
                <a:solidFill>
                  <a:srgbClr val="FFFFFF"/>
                </a:solidFill>
              </a:rPr>
            </a:br>
            <a:r>
              <a:rPr lang="en-CA" dirty="0">
                <a:solidFill>
                  <a:srgbClr val="FFFFFF"/>
                </a:solidFill>
              </a:rPr>
              <a:t>Data Preparation</a:t>
            </a:r>
          </a:p>
        </p:txBody>
      </p:sp>
    </p:spTree>
    <p:extLst>
      <p:ext uri="{BB962C8B-B14F-4D97-AF65-F5344CB8AC3E}">
        <p14:creationId xmlns:p14="http://schemas.microsoft.com/office/powerpoint/2010/main" val="40680243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3">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dirty="0">
                <a:solidFill>
                  <a:srgbClr val="FFFFFF"/>
                </a:solidFill>
              </a:rPr>
              <a:t>1 – </a:t>
            </a:r>
            <a:br>
              <a:rPr lang="en-CA" dirty="0">
                <a:solidFill>
                  <a:srgbClr val="FFFFFF"/>
                </a:solidFill>
              </a:rPr>
            </a:br>
            <a:r>
              <a:rPr lang="en-CA" dirty="0">
                <a:solidFill>
                  <a:srgbClr val="FFFFFF"/>
                </a:solidFill>
              </a:rPr>
              <a:t>Business Understanding –High Level</a:t>
            </a:r>
          </a:p>
        </p:txBody>
      </p:sp>
    </p:spTree>
    <p:extLst>
      <p:ext uri="{BB962C8B-B14F-4D97-AF65-F5344CB8AC3E}">
        <p14:creationId xmlns:p14="http://schemas.microsoft.com/office/powerpoint/2010/main" val="37825878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1353800" cy="1325563"/>
          </a:xfrm>
        </p:spPr>
        <p:txBody>
          <a:bodyPr/>
          <a:lstStyle/>
          <a:p>
            <a:r>
              <a:rPr lang="en-CA" dirty="0"/>
              <a:t>Data Preparation – Data cleansing</a:t>
            </a:r>
          </a:p>
        </p:txBody>
      </p:sp>
      <p:pic>
        <p:nvPicPr>
          <p:cNvPr id="4" name="Picture 3">
            <a:extLst>
              <a:ext uri="{FF2B5EF4-FFF2-40B4-BE49-F238E27FC236}">
                <a16:creationId xmlns:a16="http://schemas.microsoft.com/office/drawing/2014/main" id="{1257D738-08C2-4D64-9F9C-D99B791CC63D}"/>
              </a:ext>
            </a:extLst>
          </p:cNvPr>
          <p:cNvPicPr>
            <a:picLocks noChangeAspect="1"/>
          </p:cNvPicPr>
          <p:nvPr/>
        </p:nvPicPr>
        <p:blipFill>
          <a:blip r:embed="rId3"/>
          <a:stretch>
            <a:fillRect/>
          </a:stretch>
        </p:blipFill>
        <p:spPr>
          <a:xfrm>
            <a:off x="838200" y="1800882"/>
            <a:ext cx="2925982" cy="943550"/>
          </a:xfrm>
          <a:prstGeom prst="rect">
            <a:avLst/>
          </a:prstGeom>
        </p:spPr>
      </p:pic>
      <p:pic>
        <p:nvPicPr>
          <p:cNvPr id="6" name="Picture 5">
            <a:extLst>
              <a:ext uri="{FF2B5EF4-FFF2-40B4-BE49-F238E27FC236}">
                <a16:creationId xmlns:a16="http://schemas.microsoft.com/office/drawing/2014/main" id="{DCEAE261-A112-44D6-A154-184D02896825}"/>
              </a:ext>
            </a:extLst>
          </p:cNvPr>
          <p:cNvPicPr>
            <a:picLocks noChangeAspect="1"/>
          </p:cNvPicPr>
          <p:nvPr/>
        </p:nvPicPr>
        <p:blipFill>
          <a:blip r:embed="rId4"/>
          <a:stretch>
            <a:fillRect/>
          </a:stretch>
        </p:blipFill>
        <p:spPr>
          <a:xfrm>
            <a:off x="838200" y="3116689"/>
            <a:ext cx="2925982" cy="1606158"/>
          </a:xfrm>
          <a:prstGeom prst="rect">
            <a:avLst/>
          </a:prstGeom>
        </p:spPr>
      </p:pic>
      <p:pic>
        <p:nvPicPr>
          <p:cNvPr id="8" name="Picture 7">
            <a:extLst>
              <a:ext uri="{FF2B5EF4-FFF2-40B4-BE49-F238E27FC236}">
                <a16:creationId xmlns:a16="http://schemas.microsoft.com/office/drawing/2014/main" id="{FC62C7FD-F3E1-4435-A3CF-EF90B1B827A8}"/>
              </a:ext>
            </a:extLst>
          </p:cNvPr>
          <p:cNvPicPr>
            <a:picLocks noChangeAspect="1"/>
          </p:cNvPicPr>
          <p:nvPr/>
        </p:nvPicPr>
        <p:blipFill>
          <a:blip r:embed="rId5"/>
          <a:stretch>
            <a:fillRect/>
          </a:stretch>
        </p:blipFill>
        <p:spPr>
          <a:xfrm>
            <a:off x="838201" y="5490069"/>
            <a:ext cx="2925982" cy="943550"/>
          </a:xfrm>
          <a:prstGeom prst="rect">
            <a:avLst/>
          </a:prstGeom>
        </p:spPr>
      </p:pic>
      <p:sp>
        <p:nvSpPr>
          <p:cNvPr id="9" name="TextBox 8">
            <a:extLst>
              <a:ext uri="{FF2B5EF4-FFF2-40B4-BE49-F238E27FC236}">
                <a16:creationId xmlns:a16="http://schemas.microsoft.com/office/drawing/2014/main" id="{EC054EE1-1173-4DC2-8A17-31FBB1B007AE}"/>
              </a:ext>
            </a:extLst>
          </p:cNvPr>
          <p:cNvSpPr txBox="1"/>
          <p:nvPr/>
        </p:nvSpPr>
        <p:spPr>
          <a:xfrm>
            <a:off x="5657988" y="1728769"/>
            <a:ext cx="308055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Different types of documents(.html, .json, .csv, .</a:t>
            </a:r>
            <a:r>
              <a:rPr lang="en-US" dirty="0" err="1"/>
              <a:t>png</a:t>
            </a:r>
            <a:r>
              <a:rPr lang="en-US" dirty="0"/>
              <a:t>, .txt)</a:t>
            </a:r>
          </a:p>
          <a:p>
            <a:pPr marL="285750" indent="-285750">
              <a:buFont typeface="Arial" panose="020B0604020202020204" pitchFamily="34" charset="0"/>
              <a:buChar char="•"/>
            </a:pPr>
            <a:r>
              <a:rPr lang="en-US" dirty="0"/>
              <a:t>Removed several blank or null columns.</a:t>
            </a:r>
          </a:p>
          <a:p>
            <a:pPr marL="285750" indent="-285750">
              <a:buFont typeface="Arial" panose="020B0604020202020204" pitchFamily="34" charset="0"/>
              <a:buChar char="•"/>
            </a:pPr>
            <a:r>
              <a:rPr lang="en-US" dirty="0"/>
              <a:t>Rename columns.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71204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dirty="0"/>
              <a:t>Data Preparation – SQL Query for Question 1</a:t>
            </a:r>
            <a:br>
              <a:rPr lang="en-CA" dirty="0"/>
            </a:br>
            <a:r>
              <a:rPr lang="en-CA" dirty="0"/>
              <a:t>Part-1</a:t>
            </a:r>
          </a:p>
        </p:txBody>
      </p:sp>
      <p:pic>
        <p:nvPicPr>
          <p:cNvPr id="6" name="Picture 5">
            <a:extLst>
              <a:ext uri="{FF2B5EF4-FFF2-40B4-BE49-F238E27FC236}">
                <a16:creationId xmlns:a16="http://schemas.microsoft.com/office/drawing/2014/main" id="{BFF50771-3479-47FA-A328-CFD7EE0634B3}"/>
              </a:ext>
            </a:extLst>
          </p:cNvPr>
          <p:cNvPicPr>
            <a:picLocks noChangeAspect="1"/>
          </p:cNvPicPr>
          <p:nvPr/>
        </p:nvPicPr>
        <p:blipFill>
          <a:blip r:embed="rId3"/>
          <a:stretch>
            <a:fillRect/>
          </a:stretch>
        </p:blipFill>
        <p:spPr>
          <a:xfrm>
            <a:off x="838200" y="1893997"/>
            <a:ext cx="4067175" cy="3438525"/>
          </a:xfrm>
          <a:prstGeom prst="rect">
            <a:avLst/>
          </a:prstGeom>
        </p:spPr>
      </p:pic>
      <p:sp>
        <p:nvSpPr>
          <p:cNvPr id="7" name="TextBox 6">
            <a:extLst>
              <a:ext uri="{FF2B5EF4-FFF2-40B4-BE49-F238E27FC236}">
                <a16:creationId xmlns:a16="http://schemas.microsoft.com/office/drawing/2014/main" id="{BADDB546-1926-4B6F-9279-54E63A8FDA4C}"/>
              </a:ext>
            </a:extLst>
          </p:cNvPr>
          <p:cNvSpPr txBox="1"/>
          <p:nvPr/>
        </p:nvSpPr>
        <p:spPr>
          <a:xfrm>
            <a:off x="5150681" y="1893997"/>
            <a:ext cx="6541210" cy="1600438"/>
          </a:xfrm>
          <a:prstGeom prst="rect">
            <a:avLst/>
          </a:prstGeom>
          <a:noFill/>
        </p:spPr>
        <p:txBody>
          <a:bodyPr wrap="square" rtlCol="0">
            <a:spAutoFit/>
          </a:bodyPr>
          <a:lstStyle/>
          <a:p>
            <a:pPr algn="ctr"/>
            <a:r>
              <a:rPr lang="en-US" sz="1400" dirty="0">
                <a:solidFill>
                  <a:srgbClr val="0000FF"/>
                </a:solidFill>
                <a:latin typeface="Consolas" panose="020B0609020204030204" pitchFamily="49" charset="0"/>
              </a:rPr>
              <a:t>CODE – Doses Administered</a:t>
            </a:r>
          </a:p>
          <a:p>
            <a:endParaRPr lang="en-US" sz="1400" dirty="0">
              <a:solidFill>
                <a:srgbClr val="0000FF"/>
              </a:solidFill>
              <a:latin typeface="Consolas" panose="020B0609020204030204" pitchFamily="49" charset="0"/>
            </a:endParaRPr>
          </a:p>
          <a:p>
            <a:endParaRPr lang="en-US" sz="1400" dirty="0">
              <a:solidFill>
                <a:srgbClr val="0000FF"/>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report_date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prename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numtotal_all_administered</a:t>
            </a:r>
            <a:endParaRPr lang="en-US" sz="1400" dirty="0">
              <a:solidFill>
                <a:srgbClr val="000000"/>
              </a:solidFill>
              <a:latin typeface="Consolas" panose="020B0609020204030204" pitchFamily="49" charset="0"/>
            </a:endParaRPr>
          </a:p>
          <a:p>
            <a:r>
              <a:rPr lang="en-CA" sz="1400" dirty="0">
                <a:solidFill>
                  <a:srgbClr val="0000FF"/>
                </a:solidFill>
                <a:latin typeface="Consolas" panose="020B0609020204030204" pitchFamily="49" charset="0"/>
              </a:rPr>
              <a:t>from</a:t>
            </a:r>
            <a:r>
              <a:rPr lang="en-CA" sz="1400" dirty="0">
                <a:solidFill>
                  <a:srgbClr val="000000"/>
                </a:solidFill>
                <a:latin typeface="Consolas" panose="020B0609020204030204" pitchFamily="49" charset="0"/>
              </a:rPr>
              <a:t> [vaccination-administration_2021-03-30_22-04]</a:t>
            </a:r>
          </a:p>
          <a:p>
            <a:r>
              <a:rPr lang="en-CA" sz="1400" dirty="0">
                <a:solidFill>
                  <a:srgbClr val="0000FF"/>
                </a:solidFill>
                <a:latin typeface="Consolas" panose="020B0609020204030204" pitchFamily="49" charset="0"/>
              </a:rPr>
              <a:t>where</a:t>
            </a:r>
            <a:r>
              <a:rPr lang="en-CA" sz="1400" dirty="0">
                <a:solidFill>
                  <a:srgbClr val="000000"/>
                </a:solidFill>
                <a:latin typeface="Consolas" panose="020B0609020204030204" pitchFamily="49" charset="0"/>
              </a:rPr>
              <a:t> </a:t>
            </a:r>
            <a:r>
              <a:rPr lang="en-CA" sz="1400" dirty="0" err="1">
                <a:solidFill>
                  <a:srgbClr val="000000"/>
                </a:solidFill>
                <a:latin typeface="Consolas" panose="020B0609020204030204" pitchFamily="49" charset="0"/>
              </a:rPr>
              <a:t>prename</a:t>
            </a:r>
            <a:r>
              <a:rPr lang="en-CA" sz="1400" dirty="0">
                <a:solidFill>
                  <a:srgbClr val="000000"/>
                </a:solidFill>
                <a:latin typeface="Consolas" panose="020B0609020204030204" pitchFamily="49" charset="0"/>
              </a:rPr>
              <a:t> </a:t>
            </a:r>
            <a:r>
              <a:rPr lang="en-CA" sz="1400" dirty="0">
                <a:solidFill>
                  <a:srgbClr val="808080"/>
                </a:solidFill>
                <a:latin typeface="Consolas" panose="020B0609020204030204" pitchFamily="49" charset="0"/>
              </a:rPr>
              <a:t>=</a:t>
            </a:r>
            <a:r>
              <a:rPr lang="en-CA" sz="1400" dirty="0">
                <a:solidFill>
                  <a:srgbClr val="000000"/>
                </a:solidFill>
                <a:latin typeface="Consolas" panose="020B0609020204030204" pitchFamily="49" charset="0"/>
              </a:rPr>
              <a:t> </a:t>
            </a:r>
            <a:r>
              <a:rPr lang="en-CA" sz="1400" dirty="0">
                <a:solidFill>
                  <a:srgbClr val="FF0000"/>
                </a:solidFill>
                <a:latin typeface="Consolas" panose="020B0609020204030204" pitchFamily="49" charset="0"/>
              </a:rPr>
              <a:t>'Alberta'</a:t>
            </a:r>
            <a:endParaRPr lang="en-CA" sz="1400" dirty="0">
              <a:solidFill>
                <a:srgbClr val="000000"/>
              </a:solidFill>
              <a:latin typeface="Consolas" panose="020B0609020204030204" pitchFamily="49" charset="0"/>
            </a:endParaRPr>
          </a:p>
          <a:p>
            <a:r>
              <a:rPr lang="en-CA" sz="1400" dirty="0">
                <a:solidFill>
                  <a:srgbClr val="0000FF"/>
                </a:solidFill>
                <a:latin typeface="Consolas" panose="020B0609020204030204" pitchFamily="49" charset="0"/>
              </a:rPr>
              <a:t>order</a:t>
            </a:r>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by</a:t>
            </a:r>
            <a:r>
              <a:rPr lang="en-CA" sz="1400" dirty="0">
                <a:solidFill>
                  <a:srgbClr val="000000"/>
                </a:solidFill>
                <a:latin typeface="Consolas" panose="020B0609020204030204" pitchFamily="49" charset="0"/>
              </a:rPr>
              <a:t> </a:t>
            </a:r>
            <a:r>
              <a:rPr lang="en-CA" sz="1400" dirty="0" err="1">
                <a:solidFill>
                  <a:srgbClr val="000000"/>
                </a:solidFill>
                <a:latin typeface="Consolas" panose="020B0609020204030204" pitchFamily="49" charset="0"/>
              </a:rPr>
              <a:t>report_date</a:t>
            </a:r>
            <a:endParaRPr lang="en-CA" sz="1400" dirty="0"/>
          </a:p>
        </p:txBody>
      </p:sp>
    </p:spTree>
    <p:extLst>
      <p:ext uri="{BB962C8B-B14F-4D97-AF65-F5344CB8AC3E}">
        <p14:creationId xmlns:p14="http://schemas.microsoft.com/office/powerpoint/2010/main" val="384594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1353800" cy="1325563"/>
          </a:xfrm>
        </p:spPr>
        <p:txBody>
          <a:bodyPr/>
          <a:lstStyle/>
          <a:p>
            <a:r>
              <a:rPr lang="en-CA" dirty="0"/>
              <a:t>Data Preparation – SQL Query for Question 2</a:t>
            </a:r>
          </a:p>
        </p:txBody>
      </p:sp>
      <p:sp>
        <p:nvSpPr>
          <p:cNvPr id="5" name="TextBox 4">
            <a:extLst>
              <a:ext uri="{FF2B5EF4-FFF2-40B4-BE49-F238E27FC236}">
                <a16:creationId xmlns:a16="http://schemas.microsoft.com/office/drawing/2014/main" id="{280ABAFE-A512-43FD-A877-85BF1C93F5F0}"/>
              </a:ext>
            </a:extLst>
          </p:cNvPr>
          <p:cNvSpPr txBox="1"/>
          <p:nvPr/>
        </p:nvSpPr>
        <p:spPr>
          <a:xfrm>
            <a:off x="4536490" y="1979720"/>
            <a:ext cx="7235300" cy="2062103"/>
          </a:xfrm>
          <a:prstGeom prst="rect">
            <a:avLst/>
          </a:prstGeom>
          <a:noFill/>
        </p:spPr>
        <p:txBody>
          <a:bodyPr wrap="square" rtlCol="0">
            <a:spAutoFit/>
          </a:bodyPr>
          <a:lstStyle/>
          <a:p>
            <a:pPr algn="ctr"/>
            <a:r>
              <a:rPr lang="en-US" sz="1400" dirty="0">
                <a:solidFill>
                  <a:srgbClr val="0000FF"/>
                </a:solidFill>
                <a:latin typeface="Consolas" panose="020B0609020204030204" pitchFamily="49" charset="0"/>
              </a:rPr>
              <a:t>CODE – Domestic/ International Cases In Alberta</a:t>
            </a:r>
          </a:p>
          <a:p>
            <a:endParaRPr lang="en-US" sz="1400" dirty="0">
              <a:solidFill>
                <a:srgbClr val="0000FF"/>
              </a:solidFill>
              <a:latin typeface="Consolas" panose="020B0609020204030204" pitchFamily="49" charset="0"/>
            </a:endParaRPr>
          </a:p>
          <a:p>
            <a:endParaRPr lang="en-US" sz="1400" dirty="0">
              <a:solidFill>
                <a:srgbClr val="0000FF"/>
              </a:solidFill>
              <a:latin typeface="Consolas" panose="020B0609020204030204" pitchFamily="49" charset="0"/>
            </a:endParaRPr>
          </a:p>
          <a:p>
            <a:endParaRPr lang="en-US" sz="1400" dirty="0">
              <a:solidFill>
                <a:srgbClr val="0000FF"/>
              </a:solidFill>
              <a:latin typeface="Consolas" panose="020B0609020204030204" pitchFamily="49" charset="0"/>
            </a:endParaRPr>
          </a:p>
          <a:p>
            <a:r>
              <a:rPr lang="en-CA" sz="1800" dirty="0">
                <a:solidFill>
                  <a:srgbClr val="0000FF"/>
                </a:solidFill>
                <a:latin typeface="Consolas" panose="020B0609020204030204" pitchFamily="49" charset="0"/>
              </a:rPr>
              <a:t>select</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date</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as</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Date</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[domestic-</a:t>
            </a:r>
            <a:r>
              <a:rPr lang="en-CA" sz="1800" dirty="0" err="1">
                <a:solidFill>
                  <a:srgbClr val="000000"/>
                </a:solidFill>
                <a:latin typeface="Consolas" panose="020B0609020204030204" pitchFamily="49" charset="0"/>
              </a:rPr>
              <a:t>contactWithCase</a:t>
            </a:r>
            <a:r>
              <a:rPr lang="en-CA" sz="1800" dirty="0">
                <a:solidFill>
                  <a:srgbClr val="000000"/>
                </a:solidFill>
                <a:latin typeface="Consolas" panose="020B0609020204030204" pitchFamily="49" charset="0"/>
              </a:rPr>
              <a:t>] Domestic</a:t>
            </a:r>
            <a:r>
              <a:rPr lang="en-CA" sz="1800" dirty="0">
                <a:solidFill>
                  <a:srgbClr val="808080"/>
                </a:solidFill>
                <a:latin typeface="Consolas" panose="020B0609020204030204" pitchFamily="49" charset="0"/>
              </a:rPr>
              <a: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internationalTravel</a:t>
            </a:r>
            <a:r>
              <a:rPr lang="en-CA" sz="1800" dirty="0">
                <a:solidFill>
                  <a:srgbClr val="000000"/>
                </a:solidFill>
                <a:latin typeface="Consolas" panose="020B0609020204030204" pitchFamily="49" charset="0"/>
              </a:rPr>
              <a:t> International</a:t>
            </a:r>
          </a:p>
          <a:p>
            <a:r>
              <a:rPr lang="en-CA" sz="1800" dirty="0">
                <a:solidFill>
                  <a:srgbClr val="0000FF"/>
                </a:solidFill>
                <a:latin typeface="Consolas" panose="020B0609020204030204" pitchFamily="49" charset="0"/>
              </a:rPr>
              <a:t>from</a:t>
            </a:r>
            <a:r>
              <a:rPr lang="en-CA" sz="1800" dirty="0">
                <a:solidFill>
                  <a:srgbClr val="000000"/>
                </a:solidFill>
                <a:latin typeface="Consolas" panose="020B0609020204030204" pitchFamily="49" charset="0"/>
              </a:rPr>
              <a:t> [covid19-epiSummary-casesovertime_2021-03-30_22-04]</a:t>
            </a:r>
          </a:p>
          <a:p>
            <a:r>
              <a:rPr lang="en-CA" sz="1800" dirty="0">
                <a:solidFill>
                  <a:srgbClr val="0000FF"/>
                </a:solidFill>
                <a:latin typeface="Consolas" panose="020B0609020204030204" pitchFamily="49" charset="0"/>
              </a:rPr>
              <a:t>order</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by</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date</a:t>
            </a:r>
            <a:endParaRPr lang="en-CA" sz="1400" dirty="0"/>
          </a:p>
        </p:txBody>
      </p:sp>
      <p:pic>
        <p:nvPicPr>
          <p:cNvPr id="4" name="Picture 3">
            <a:extLst>
              <a:ext uri="{FF2B5EF4-FFF2-40B4-BE49-F238E27FC236}">
                <a16:creationId xmlns:a16="http://schemas.microsoft.com/office/drawing/2014/main" id="{0DD8254B-ED28-4638-A91E-FAB367D19AE9}"/>
              </a:ext>
            </a:extLst>
          </p:cNvPr>
          <p:cNvPicPr>
            <a:picLocks noChangeAspect="1"/>
          </p:cNvPicPr>
          <p:nvPr/>
        </p:nvPicPr>
        <p:blipFill>
          <a:blip r:embed="rId3"/>
          <a:stretch>
            <a:fillRect/>
          </a:stretch>
        </p:blipFill>
        <p:spPr>
          <a:xfrm>
            <a:off x="838200" y="1700212"/>
            <a:ext cx="3219450" cy="3457575"/>
          </a:xfrm>
          <a:prstGeom prst="rect">
            <a:avLst/>
          </a:prstGeom>
        </p:spPr>
      </p:pic>
    </p:spTree>
    <p:extLst>
      <p:ext uri="{BB962C8B-B14F-4D97-AF65-F5344CB8AC3E}">
        <p14:creationId xmlns:p14="http://schemas.microsoft.com/office/powerpoint/2010/main" val="408946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dirty="0">
                <a:solidFill>
                  <a:srgbClr val="FFFFFF"/>
                </a:solidFill>
              </a:rPr>
              <a:t>4 – </a:t>
            </a:r>
            <a:br>
              <a:rPr lang="en-CA" dirty="0">
                <a:solidFill>
                  <a:srgbClr val="FFFFFF"/>
                </a:solidFill>
              </a:rPr>
            </a:br>
            <a:r>
              <a:rPr lang="en-CA" dirty="0">
                <a:solidFill>
                  <a:srgbClr val="FFFFFF"/>
                </a:solidFill>
              </a:rPr>
              <a:t>Modeling</a:t>
            </a:r>
          </a:p>
        </p:txBody>
      </p:sp>
    </p:spTree>
    <p:extLst>
      <p:ext uri="{BB962C8B-B14F-4D97-AF65-F5344CB8AC3E}">
        <p14:creationId xmlns:p14="http://schemas.microsoft.com/office/powerpoint/2010/main" val="137132784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D801B3DB-0FC0-459B-BC6F-FAAD98EA169A}"/>
              </a:ext>
            </a:extLst>
          </p:cNvPr>
          <p:cNvPicPr>
            <a:picLocks noChangeAspect="1"/>
          </p:cNvPicPr>
          <p:nvPr/>
        </p:nvPicPr>
        <p:blipFill>
          <a:blip r:embed="rId3"/>
          <a:stretch>
            <a:fillRect/>
          </a:stretch>
        </p:blipFill>
        <p:spPr>
          <a:xfrm>
            <a:off x="129985" y="1208190"/>
            <a:ext cx="11908704" cy="4723191"/>
          </a:xfrm>
          <a:prstGeom prst="rect">
            <a:avLst/>
          </a:prstGeom>
          <a:noFill/>
          <a:ln w="44450">
            <a:solidFill>
              <a:schemeClr val="accent1">
                <a:lumMod val="75000"/>
              </a:schemeClr>
            </a:solidFill>
          </a:ln>
        </p:spPr>
      </p:pic>
      <p:sp>
        <p:nvSpPr>
          <p:cNvPr id="2" name="Title 1">
            <a:extLst>
              <a:ext uri="{FF2B5EF4-FFF2-40B4-BE49-F238E27FC236}">
                <a16:creationId xmlns:a16="http://schemas.microsoft.com/office/drawing/2014/main" id="{EA248AA4-00C5-4BB3-9616-93EA32DDD75F}"/>
              </a:ext>
            </a:extLst>
          </p:cNvPr>
          <p:cNvSpPr>
            <a:spLocks noGrp="1"/>
          </p:cNvSpPr>
          <p:nvPr>
            <p:ph type="title"/>
          </p:nvPr>
        </p:nvSpPr>
        <p:spPr>
          <a:xfrm>
            <a:off x="826537" y="47291"/>
            <a:ext cx="10515600" cy="1325563"/>
          </a:xfrm>
        </p:spPr>
        <p:txBody>
          <a:bodyPr/>
          <a:lstStyle/>
          <a:p>
            <a:r>
              <a:rPr lang="en-US" dirty="0"/>
              <a:t>TimeLine – Covid -19 Symptoms Develop</a:t>
            </a:r>
            <a:endParaRPr lang="en-CA" dirty="0"/>
          </a:p>
        </p:txBody>
      </p:sp>
      <p:cxnSp>
        <p:nvCxnSpPr>
          <p:cNvPr id="5" name="Straight Connector 4">
            <a:extLst>
              <a:ext uri="{FF2B5EF4-FFF2-40B4-BE49-F238E27FC236}">
                <a16:creationId xmlns:a16="http://schemas.microsoft.com/office/drawing/2014/main" id="{6C11FB73-62B6-43FC-927E-890E861DF44E}"/>
              </a:ext>
            </a:extLst>
          </p:cNvPr>
          <p:cNvCxnSpPr>
            <a:cxnSpLocks/>
          </p:cNvCxnSpPr>
          <p:nvPr/>
        </p:nvCxnSpPr>
        <p:spPr>
          <a:xfrm>
            <a:off x="1471105" y="3722145"/>
            <a:ext cx="10028820" cy="1"/>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AF3843E-7415-49C7-999F-2F1A181EBA68}"/>
              </a:ext>
            </a:extLst>
          </p:cNvPr>
          <p:cNvCxnSpPr/>
          <p:nvPr/>
        </p:nvCxnSpPr>
        <p:spPr>
          <a:xfrm>
            <a:off x="484093" y="3307976"/>
            <a:ext cx="0" cy="828339"/>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A931C5A-B5C3-4AFC-BF8D-9063BDF5BE6A}"/>
              </a:ext>
            </a:extLst>
          </p:cNvPr>
          <p:cNvCxnSpPr/>
          <p:nvPr/>
        </p:nvCxnSpPr>
        <p:spPr>
          <a:xfrm>
            <a:off x="1443317" y="3307976"/>
            <a:ext cx="0" cy="828339"/>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659ABE6-8F6E-4EE1-A8F2-F2F1CC6956C6}"/>
              </a:ext>
            </a:extLst>
          </p:cNvPr>
          <p:cNvCxnSpPr>
            <a:cxnSpLocks/>
          </p:cNvCxnSpPr>
          <p:nvPr/>
        </p:nvCxnSpPr>
        <p:spPr>
          <a:xfrm flipH="1">
            <a:off x="484093" y="3722145"/>
            <a:ext cx="871371" cy="0"/>
          </a:xfrm>
          <a:prstGeom prst="line">
            <a:avLst/>
          </a:prstGeom>
          <a:ln w="571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D5EA0F5-8F94-4EED-A773-9B571A68C96B}"/>
              </a:ext>
            </a:extLst>
          </p:cNvPr>
          <p:cNvCxnSpPr/>
          <p:nvPr/>
        </p:nvCxnSpPr>
        <p:spPr>
          <a:xfrm>
            <a:off x="2820297" y="3307976"/>
            <a:ext cx="0" cy="828339"/>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0B9B951-F174-4902-9CAD-3DE13838B1A0}"/>
              </a:ext>
            </a:extLst>
          </p:cNvPr>
          <p:cNvCxnSpPr/>
          <p:nvPr/>
        </p:nvCxnSpPr>
        <p:spPr>
          <a:xfrm>
            <a:off x="2133599" y="3307976"/>
            <a:ext cx="0" cy="828339"/>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8BE96C2-87A7-4951-B53D-5DE4B6C276FF}"/>
              </a:ext>
            </a:extLst>
          </p:cNvPr>
          <p:cNvCxnSpPr/>
          <p:nvPr/>
        </p:nvCxnSpPr>
        <p:spPr>
          <a:xfrm>
            <a:off x="3261359" y="3307976"/>
            <a:ext cx="0" cy="828339"/>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92E04E3-C7B9-4294-B66E-D9ADBE81524E}"/>
              </a:ext>
            </a:extLst>
          </p:cNvPr>
          <p:cNvCxnSpPr/>
          <p:nvPr/>
        </p:nvCxnSpPr>
        <p:spPr>
          <a:xfrm>
            <a:off x="3831516" y="3307976"/>
            <a:ext cx="0" cy="828339"/>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D73D699-F51B-4E2C-8ECA-684E538672AD}"/>
              </a:ext>
            </a:extLst>
          </p:cNvPr>
          <p:cNvCxnSpPr/>
          <p:nvPr/>
        </p:nvCxnSpPr>
        <p:spPr>
          <a:xfrm>
            <a:off x="6275295" y="3307976"/>
            <a:ext cx="0" cy="828339"/>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8A0C971-0F25-4AB3-9915-F025C7FBBE4B}"/>
              </a:ext>
            </a:extLst>
          </p:cNvPr>
          <p:cNvCxnSpPr/>
          <p:nvPr/>
        </p:nvCxnSpPr>
        <p:spPr>
          <a:xfrm>
            <a:off x="10363200" y="3307976"/>
            <a:ext cx="0" cy="828339"/>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3DFCF38-AC63-4FBB-9E92-0DD4C9EFAC08}"/>
              </a:ext>
            </a:extLst>
          </p:cNvPr>
          <p:cNvCxnSpPr/>
          <p:nvPr/>
        </p:nvCxnSpPr>
        <p:spPr>
          <a:xfrm>
            <a:off x="11492754" y="3307976"/>
            <a:ext cx="0" cy="828339"/>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sp>
        <p:nvSpPr>
          <p:cNvPr id="20" name="Left Brace 19">
            <a:extLst>
              <a:ext uri="{FF2B5EF4-FFF2-40B4-BE49-F238E27FC236}">
                <a16:creationId xmlns:a16="http://schemas.microsoft.com/office/drawing/2014/main" id="{9C8B7E97-B410-43D7-9EBC-909B1333345A}"/>
              </a:ext>
            </a:extLst>
          </p:cNvPr>
          <p:cNvSpPr/>
          <p:nvPr/>
        </p:nvSpPr>
        <p:spPr>
          <a:xfrm rot="16200000">
            <a:off x="9394541" y="3429583"/>
            <a:ext cx="118878" cy="1818442"/>
          </a:xfrm>
          <a:prstGeom prst="leftBrace">
            <a:avLst>
              <a:gd name="adj1" fmla="val 0"/>
              <a:gd name="adj2" fmla="val 50000"/>
            </a:avLst>
          </a:prstGeom>
          <a:ln w="19050">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dirty="0"/>
          </a:p>
        </p:txBody>
      </p:sp>
      <p:sp>
        <p:nvSpPr>
          <p:cNvPr id="21" name="Left Brace 20">
            <a:extLst>
              <a:ext uri="{FF2B5EF4-FFF2-40B4-BE49-F238E27FC236}">
                <a16:creationId xmlns:a16="http://schemas.microsoft.com/office/drawing/2014/main" id="{31B551CD-4BC0-412A-9775-717F71E0A49D}"/>
              </a:ext>
            </a:extLst>
          </p:cNvPr>
          <p:cNvSpPr/>
          <p:nvPr/>
        </p:nvSpPr>
        <p:spPr>
          <a:xfrm rot="5400000">
            <a:off x="8764037" y="395456"/>
            <a:ext cx="251659" cy="5229143"/>
          </a:xfrm>
          <a:prstGeom prst="leftBrace">
            <a:avLst>
              <a:gd name="adj1" fmla="val 0"/>
              <a:gd name="adj2" fmla="val 50000"/>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3" name="TextBox 22">
            <a:extLst>
              <a:ext uri="{FF2B5EF4-FFF2-40B4-BE49-F238E27FC236}">
                <a16:creationId xmlns:a16="http://schemas.microsoft.com/office/drawing/2014/main" id="{FCC219E9-9FD7-4C00-B3F3-99D3A7E82966}"/>
              </a:ext>
            </a:extLst>
          </p:cNvPr>
          <p:cNvSpPr txBox="1"/>
          <p:nvPr/>
        </p:nvSpPr>
        <p:spPr>
          <a:xfrm>
            <a:off x="1080248" y="2769053"/>
            <a:ext cx="781715" cy="553998"/>
          </a:xfrm>
          <a:prstGeom prst="rect">
            <a:avLst/>
          </a:prstGeom>
          <a:noFill/>
        </p:spPr>
        <p:txBody>
          <a:bodyPr wrap="square" rtlCol="0">
            <a:spAutoFit/>
          </a:bodyPr>
          <a:lstStyle/>
          <a:p>
            <a:r>
              <a:rPr lang="en-US" sz="1000" b="1" dirty="0"/>
              <a:t>Day 0</a:t>
            </a:r>
          </a:p>
          <a:p>
            <a:r>
              <a:rPr lang="en-US" sz="1000" dirty="0"/>
              <a:t>Symptoms start</a:t>
            </a:r>
            <a:endParaRPr lang="en-CA" sz="1000" dirty="0"/>
          </a:p>
        </p:txBody>
      </p:sp>
      <p:sp>
        <p:nvSpPr>
          <p:cNvPr id="24" name="TextBox 23">
            <a:extLst>
              <a:ext uri="{FF2B5EF4-FFF2-40B4-BE49-F238E27FC236}">
                <a16:creationId xmlns:a16="http://schemas.microsoft.com/office/drawing/2014/main" id="{BDDC9E16-C35E-4577-8080-AE087CEF3B5D}"/>
              </a:ext>
            </a:extLst>
          </p:cNvPr>
          <p:cNvSpPr txBox="1"/>
          <p:nvPr/>
        </p:nvSpPr>
        <p:spPr>
          <a:xfrm>
            <a:off x="2086056" y="2089783"/>
            <a:ext cx="781711" cy="861774"/>
          </a:xfrm>
          <a:prstGeom prst="rect">
            <a:avLst/>
          </a:prstGeom>
          <a:noFill/>
        </p:spPr>
        <p:txBody>
          <a:bodyPr wrap="square" rtlCol="0">
            <a:spAutoFit/>
          </a:bodyPr>
          <a:lstStyle/>
          <a:p>
            <a:r>
              <a:rPr lang="en-US" sz="1000" b="1" dirty="0"/>
              <a:t>Day 3 to day 6</a:t>
            </a:r>
          </a:p>
          <a:p>
            <a:r>
              <a:rPr lang="en-US" sz="1000" dirty="0"/>
              <a:t>Start Hospital Admission</a:t>
            </a:r>
            <a:endParaRPr lang="en-CA" sz="1000" dirty="0"/>
          </a:p>
        </p:txBody>
      </p:sp>
      <p:sp>
        <p:nvSpPr>
          <p:cNvPr id="25" name="TextBox 24">
            <a:extLst>
              <a:ext uri="{FF2B5EF4-FFF2-40B4-BE49-F238E27FC236}">
                <a16:creationId xmlns:a16="http://schemas.microsoft.com/office/drawing/2014/main" id="{BDBD6186-E595-4252-B2F4-753AEE1AC288}"/>
              </a:ext>
            </a:extLst>
          </p:cNvPr>
          <p:cNvSpPr txBox="1"/>
          <p:nvPr/>
        </p:nvSpPr>
        <p:spPr>
          <a:xfrm>
            <a:off x="141648" y="2790548"/>
            <a:ext cx="684889" cy="553998"/>
          </a:xfrm>
          <a:prstGeom prst="rect">
            <a:avLst/>
          </a:prstGeom>
          <a:noFill/>
        </p:spPr>
        <p:txBody>
          <a:bodyPr wrap="square" rtlCol="0">
            <a:spAutoFit/>
          </a:bodyPr>
          <a:lstStyle/>
          <a:p>
            <a:r>
              <a:rPr lang="en-US" sz="1000" b="1" dirty="0">
                <a:solidFill>
                  <a:srgbClr val="FF0000"/>
                </a:solidFill>
              </a:rPr>
              <a:t>Day -5</a:t>
            </a:r>
          </a:p>
          <a:p>
            <a:r>
              <a:rPr lang="en-US" sz="1000" dirty="0"/>
              <a:t>Exposed to Virus.</a:t>
            </a:r>
            <a:endParaRPr lang="en-CA" sz="1000" dirty="0"/>
          </a:p>
        </p:txBody>
      </p:sp>
      <p:sp>
        <p:nvSpPr>
          <p:cNvPr id="26" name="TextBox 25">
            <a:extLst>
              <a:ext uri="{FF2B5EF4-FFF2-40B4-BE49-F238E27FC236}">
                <a16:creationId xmlns:a16="http://schemas.microsoft.com/office/drawing/2014/main" id="{4B78C668-1011-4E26-99F3-2A08C6DED605}"/>
              </a:ext>
            </a:extLst>
          </p:cNvPr>
          <p:cNvSpPr txBox="1"/>
          <p:nvPr/>
        </p:nvSpPr>
        <p:spPr>
          <a:xfrm>
            <a:off x="3056966" y="4258411"/>
            <a:ext cx="1480962" cy="553998"/>
          </a:xfrm>
          <a:prstGeom prst="rect">
            <a:avLst/>
          </a:prstGeom>
          <a:noFill/>
        </p:spPr>
        <p:txBody>
          <a:bodyPr wrap="square" rtlCol="0">
            <a:spAutoFit/>
          </a:bodyPr>
          <a:lstStyle/>
          <a:p>
            <a:r>
              <a:rPr lang="en-US" sz="1000" b="1" dirty="0"/>
              <a:t>Day 7</a:t>
            </a:r>
          </a:p>
          <a:p>
            <a:r>
              <a:rPr lang="en-US" sz="1000" dirty="0"/>
              <a:t>Severe cases, possible pneumonia or ARDS</a:t>
            </a:r>
            <a:endParaRPr lang="en-CA" sz="1000" dirty="0"/>
          </a:p>
        </p:txBody>
      </p:sp>
      <p:sp>
        <p:nvSpPr>
          <p:cNvPr id="27" name="TextBox 26">
            <a:extLst>
              <a:ext uri="{FF2B5EF4-FFF2-40B4-BE49-F238E27FC236}">
                <a16:creationId xmlns:a16="http://schemas.microsoft.com/office/drawing/2014/main" id="{48B21D14-BFBF-4D71-AB80-5FC6CC3C5F05}"/>
              </a:ext>
            </a:extLst>
          </p:cNvPr>
          <p:cNvSpPr txBox="1"/>
          <p:nvPr/>
        </p:nvSpPr>
        <p:spPr>
          <a:xfrm>
            <a:off x="3489071" y="4290050"/>
            <a:ext cx="684889" cy="400718"/>
          </a:xfrm>
          <a:prstGeom prst="rect">
            <a:avLst/>
          </a:prstGeom>
          <a:noFill/>
        </p:spPr>
        <p:txBody>
          <a:bodyPr wrap="square" rtlCol="0">
            <a:spAutoFit/>
          </a:bodyPr>
          <a:lstStyle/>
          <a:p>
            <a:endParaRPr lang="en-CA" dirty="0"/>
          </a:p>
        </p:txBody>
      </p:sp>
      <p:sp>
        <p:nvSpPr>
          <p:cNvPr id="28" name="Left Brace 27">
            <a:extLst>
              <a:ext uri="{FF2B5EF4-FFF2-40B4-BE49-F238E27FC236}">
                <a16:creationId xmlns:a16="http://schemas.microsoft.com/office/drawing/2014/main" id="{F4E57614-5339-45ED-9A3E-F6060AFDCEEF}"/>
              </a:ext>
            </a:extLst>
          </p:cNvPr>
          <p:cNvSpPr/>
          <p:nvPr/>
        </p:nvSpPr>
        <p:spPr>
          <a:xfrm rot="5400000">
            <a:off x="2404820" y="2829672"/>
            <a:ext cx="144185" cy="686629"/>
          </a:xfrm>
          <a:prstGeom prst="leftBrace">
            <a:avLst>
              <a:gd name="adj1" fmla="val 0"/>
              <a:gd name="adj2" fmla="val 50000"/>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9" name="TextBox 28">
            <a:extLst>
              <a:ext uri="{FF2B5EF4-FFF2-40B4-BE49-F238E27FC236}">
                <a16:creationId xmlns:a16="http://schemas.microsoft.com/office/drawing/2014/main" id="{11FE33B8-3C13-4112-BEDB-34359ACA4D84}"/>
              </a:ext>
            </a:extLst>
          </p:cNvPr>
          <p:cNvSpPr txBox="1"/>
          <p:nvPr/>
        </p:nvSpPr>
        <p:spPr>
          <a:xfrm>
            <a:off x="3614115" y="2720350"/>
            <a:ext cx="1463040" cy="553998"/>
          </a:xfrm>
          <a:prstGeom prst="rect">
            <a:avLst/>
          </a:prstGeom>
          <a:noFill/>
        </p:spPr>
        <p:txBody>
          <a:bodyPr wrap="square" rtlCol="0">
            <a:spAutoFit/>
          </a:bodyPr>
          <a:lstStyle/>
          <a:p>
            <a:r>
              <a:rPr lang="en-US" sz="1000" b="1" dirty="0"/>
              <a:t>Day 9</a:t>
            </a:r>
          </a:p>
          <a:p>
            <a:r>
              <a:rPr lang="en-US" sz="1000" dirty="0"/>
              <a:t>5% Intensive Care treatment</a:t>
            </a:r>
            <a:endParaRPr lang="en-CA" sz="1000" dirty="0"/>
          </a:p>
        </p:txBody>
      </p:sp>
      <p:sp>
        <p:nvSpPr>
          <p:cNvPr id="30" name="TextBox 29">
            <a:extLst>
              <a:ext uri="{FF2B5EF4-FFF2-40B4-BE49-F238E27FC236}">
                <a16:creationId xmlns:a16="http://schemas.microsoft.com/office/drawing/2014/main" id="{F53E9399-1A6C-4BC7-A784-D9C0EFE43230}"/>
              </a:ext>
            </a:extLst>
          </p:cNvPr>
          <p:cNvSpPr txBox="1"/>
          <p:nvPr/>
        </p:nvSpPr>
        <p:spPr>
          <a:xfrm>
            <a:off x="5918271" y="2107942"/>
            <a:ext cx="1624403" cy="553998"/>
          </a:xfrm>
          <a:prstGeom prst="rect">
            <a:avLst/>
          </a:prstGeom>
          <a:noFill/>
        </p:spPr>
        <p:txBody>
          <a:bodyPr wrap="square" rtlCol="0">
            <a:spAutoFit/>
          </a:bodyPr>
          <a:lstStyle/>
          <a:p>
            <a:r>
              <a:rPr lang="en-US" sz="1000" b="1" dirty="0"/>
              <a:t>Day 14</a:t>
            </a:r>
          </a:p>
          <a:p>
            <a:r>
              <a:rPr lang="en-US" sz="1000" dirty="0"/>
              <a:t>Average recovery time for mild diseases</a:t>
            </a:r>
            <a:endParaRPr lang="en-CA" sz="1000" dirty="0"/>
          </a:p>
        </p:txBody>
      </p:sp>
      <p:sp>
        <p:nvSpPr>
          <p:cNvPr id="31" name="TextBox 30">
            <a:extLst>
              <a:ext uri="{FF2B5EF4-FFF2-40B4-BE49-F238E27FC236}">
                <a16:creationId xmlns:a16="http://schemas.microsoft.com/office/drawing/2014/main" id="{579A8685-B402-4216-88C5-BA8FC5D18E4E}"/>
              </a:ext>
            </a:extLst>
          </p:cNvPr>
          <p:cNvSpPr txBox="1"/>
          <p:nvPr/>
        </p:nvSpPr>
        <p:spPr>
          <a:xfrm>
            <a:off x="8151641" y="2106302"/>
            <a:ext cx="1954303" cy="553998"/>
          </a:xfrm>
          <a:prstGeom prst="rect">
            <a:avLst/>
          </a:prstGeom>
          <a:noFill/>
        </p:spPr>
        <p:txBody>
          <a:bodyPr wrap="square" rtlCol="0">
            <a:spAutoFit/>
          </a:bodyPr>
          <a:lstStyle/>
          <a:p>
            <a:r>
              <a:rPr lang="en-US" sz="1000" b="1" dirty="0"/>
              <a:t>Day 14 to 56</a:t>
            </a:r>
          </a:p>
          <a:p>
            <a:r>
              <a:rPr lang="en-US" sz="1000" dirty="0"/>
              <a:t>Average time to death in most severe cases</a:t>
            </a:r>
            <a:endParaRPr lang="en-CA" sz="1000" dirty="0"/>
          </a:p>
        </p:txBody>
      </p:sp>
      <p:sp>
        <p:nvSpPr>
          <p:cNvPr id="32" name="TextBox 31">
            <a:extLst>
              <a:ext uri="{FF2B5EF4-FFF2-40B4-BE49-F238E27FC236}">
                <a16:creationId xmlns:a16="http://schemas.microsoft.com/office/drawing/2014/main" id="{EEAF10A5-EBCF-43D0-99DD-6D94CE0264FC}"/>
              </a:ext>
            </a:extLst>
          </p:cNvPr>
          <p:cNvSpPr txBox="1"/>
          <p:nvPr/>
        </p:nvSpPr>
        <p:spPr>
          <a:xfrm>
            <a:off x="8395249" y="4788516"/>
            <a:ext cx="2117461" cy="553998"/>
          </a:xfrm>
          <a:prstGeom prst="rect">
            <a:avLst/>
          </a:prstGeom>
          <a:noFill/>
        </p:spPr>
        <p:txBody>
          <a:bodyPr wrap="square" rtlCol="0">
            <a:spAutoFit/>
          </a:bodyPr>
          <a:lstStyle/>
          <a:p>
            <a:r>
              <a:rPr lang="en-US" sz="1000" b="1" dirty="0"/>
              <a:t>Day 21 to 42</a:t>
            </a:r>
          </a:p>
          <a:p>
            <a:r>
              <a:rPr lang="en-US" sz="1000" dirty="0"/>
              <a:t>Average recovery time if hospital admission needed</a:t>
            </a:r>
            <a:endParaRPr lang="en-CA" sz="1000" dirty="0"/>
          </a:p>
        </p:txBody>
      </p:sp>
      <p:sp>
        <p:nvSpPr>
          <p:cNvPr id="40" name="TextBox 39">
            <a:extLst>
              <a:ext uri="{FF2B5EF4-FFF2-40B4-BE49-F238E27FC236}">
                <a16:creationId xmlns:a16="http://schemas.microsoft.com/office/drawing/2014/main" id="{E97D9C8D-C902-4F0D-B8BD-BC3679F12F2E}"/>
              </a:ext>
            </a:extLst>
          </p:cNvPr>
          <p:cNvSpPr txBox="1"/>
          <p:nvPr/>
        </p:nvSpPr>
        <p:spPr>
          <a:xfrm>
            <a:off x="141187" y="6496356"/>
            <a:ext cx="11554169" cy="276999"/>
          </a:xfrm>
          <a:prstGeom prst="rect">
            <a:avLst/>
          </a:prstGeom>
          <a:noFill/>
        </p:spPr>
        <p:txBody>
          <a:bodyPr wrap="square" rtlCol="0">
            <a:spAutoFit/>
          </a:bodyPr>
          <a:lstStyle/>
          <a:p>
            <a:r>
              <a:rPr lang="en-CA" sz="1200" dirty="0"/>
              <a:t>https://patient.info/news-and-features/coronavirus-how-quickly-do-covid-19-symptoms-develop-and-how-long-do-they-last</a:t>
            </a:r>
          </a:p>
        </p:txBody>
      </p:sp>
      <p:cxnSp>
        <p:nvCxnSpPr>
          <p:cNvPr id="33" name="Straight Connector 32">
            <a:extLst>
              <a:ext uri="{FF2B5EF4-FFF2-40B4-BE49-F238E27FC236}">
                <a16:creationId xmlns:a16="http://schemas.microsoft.com/office/drawing/2014/main" id="{53EB9A25-949E-4318-9B58-45049846746F}"/>
              </a:ext>
            </a:extLst>
          </p:cNvPr>
          <p:cNvCxnSpPr/>
          <p:nvPr/>
        </p:nvCxnSpPr>
        <p:spPr>
          <a:xfrm>
            <a:off x="8544757" y="3307975"/>
            <a:ext cx="0" cy="828339"/>
          </a:xfrm>
          <a:prstGeom prst="line">
            <a:avLst/>
          </a:prstGeom>
          <a:ln w="57150">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1913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04DC36-FD1B-4DB6-8793-5C4F785A2481}"/>
              </a:ext>
            </a:extLst>
          </p:cNvPr>
          <p:cNvPicPr>
            <a:picLocks noChangeAspect="1"/>
          </p:cNvPicPr>
          <p:nvPr/>
        </p:nvPicPr>
        <p:blipFill>
          <a:blip r:embed="rId3"/>
          <a:stretch>
            <a:fillRect/>
          </a:stretch>
        </p:blipFill>
        <p:spPr>
          <a:xfrm>
            <a:off x="9525" y="347662"/>
            <a:ext cx="12172950" cy="6162675"/>
          </a:xfrm>
          <a:prstGeom prst="rect">
            <a:avLst/>
          </a:prstGeom>
        </p:spPr>
      </p:pic>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 y="1"/>
            <a:ext cx="12191999" cy="807867"/>
          </a:xfrm>
        </p:spPr>
        <p:txBody>
          <a:bodyPr/>
          <a:lstStyle/>
          <a:p>
            <a:pPr algn="ctr"/>
            <a:r>
              <a:rPr lang="en-CA" dirty="0"/>
              <a:t>Visualization - Dashboard</a:t>
            </a:r>
          </a:p>
        </p:txBody>
      </p:sp>
      <p:sp>
        <p:nvSpPr>
          <p:cNvPr id="3" name="TextBox 2">
            <a:extLst>
              <a:ext uri="{FF2B5EF4-FFF2-40B4-BE49-F238E27FC236}">
                <a16:creationId xmlns:a16="http://schemas.microsoft.com/office/drawing/2014/main" id="{A5A3941F-C986-48EB-A506-2479E9227133}"/>
              </a:ext>
            </a:extLst>
          </p:cNvPr>
          <p:cNvSpPr txBox="1"/>
          <p:nvPr/>
        </p:nvSpPr>
        <p:spPr>
          <a:xfrm>
            <a:off x="5539666" y="6010183"/>
            <a:ext cx="3400148" cy="400110"/>
          </a:xfrm>
          <a:prstGeom prst="rect">
            <a:avLst/>
          </a:prstGeom>
          <a:noFill/>
        </p:spPr>
        <p:txBody>
          <a:bodyPr wrap="square" rtlCol="0">
            <a:spAutoFit/>
          </a:bodyPr>
          <a:lstStyle/>
          <a:p>
            <a:r>
              <a:rPr lang="en-US" sz="1000" dirty="0"/>
              <a:t>The first wave starts in April 2020 </a:t>
            </a:r>
          </a:p>
          <a:p>
            <a:r>
              <a:rPr lang="en-US" sz="1000" dirty="0"/>
              <a:t>The second wave starts November 2020- pike in December.</a:t>
            </a:r>
            <a:endParaRPr lang="en-CA" sz="1000" dirty="0"/>
          </a:p>
        </p:txBody>
      </p:sp>
    </p:spTree>
    <p:extLst>
      <p:ext uri="{BB962C8B-B14F-4D97-AF65-F5344CB8AC3E}">
        <p14:creationId xmlns:p14="http://schemas.microsoft.com/office/powerpoint/2010/main" val="743141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Down 29">
            <a:extLst>
              <a:ext uri="{FF2B5EF4-FFF2-40B4-BE49-F238E27FC236}">
                <a16:creationId xmlns:a16="http://schemas.microsoft.com/office/drawing/2014/main" id="{494B34BC-BA0A-46F7-92FC-869CF584642F}"/>
              </a:ext>
            </a:extLst>
          </p:cNvPr>
          <p:cNvSpPr/>
          <p:nvPr/>
        </p:nvSpPr>
        <p:spPr>
          <a:xfrm rot="5400000">
            <a:off x="5873410" y="3493903"/>
            <a:ext cx="514306" cy="173600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8" name="Arrow: Down 27">
            <a:extLst>
              <a:ext uri="{FF2B5EF4-FFF2-40B4-BE49-F238E27FC236}">
                <a16:creationId xmlns:a16="http://schemas.microsoft.com/office/drawing/2014/main" id="{FEB328A2-D645-4D8A-94BC-A12F1E74D6D5}"/>
              </a:ext>
            </a:extLst>
          </p:cNvPr>
          <p:cNvSpPr/>
          <p:nvPr/>
        </p:nvSpPr>
        <p:spPr>
          <a:xfrm rot="5400000">
            <a:off x="5830421" y="1875002"/>
            <a:ext cx="531158" cy="166687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6" name="Arrow: Down 25">
            <a:extLst>
              <a:ext uri="{FF2B5EF4-FFF2-40B4-BE49-F238E27FC236}">
                <a16:creationId xmlns:a16="http://schemas.microsoft.com/office/drawing/2014/main" id="{7F8423EF-9A79-4737-A1B5-F5941A32BD3A}"/>
              </a:ext>
            </a:extLst>
          </p:cNvPr>
          <p:cNvSpPr/>
          <p:nvPr/>
        </p:nvSpPr>
        <p:spPr>
          <a:xfrm rot="5400000">
            <a:off x="3571019" y="4300823"/>
            <a:ext cx="514306" cy="166687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4" name="Arrow: Down 23">
            <a:extLst>
              <a:ext uri="{FF2B5EF4-FFF2-40B4-BE49-F238E27FC236}">
                <a16:creationId xmlns:a16="http://schemas.microsoft.com/office/drawing/2014/main" id="{A3DA5275-B733-4748-8F1F-F73EB6640CDE}"/>
              </a:ext>
            </a:extLst>
          </p:cNvPr>
          <p:cNvSpPr/>
          <p:nvPr/>
        </p:nvSpPr>
        <p:spPr>
          <a:xfrm rot="5400000">
            <a:off x="3688328" y="624938"/>
            <a:ext cx="514306" cy="203427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Visualization – Report Question - 1</a:t>
            </a:r>
            <a:endParaRPr lang="en-CA" dirty="0"/>
          </a:p>
        </p:txBody>
      </p:sp>
      <p:sp>
        <p:nvSpPr>
          <p:cNvPr id="3" name="TextBox 2">
            <a:extLst>
              <a:ext uri="{FF2B5EF4-FFF2-40B4-BE49-F238E27FC236}">
                <a16:creationId xmlns:a16="http://schemas.microsoft.com/office/drawing/2014/main" id="{C133B3B2-8D1C-41D6-89FE-94EFD89D9215}"/>
              </a:ext>
            </a:extLst>
          </p:cNvPr>
          <p:cNvSpPr txBox="1"/>
          <p:nvPr/>
        </p:nvSpPr>
        <p:spPr>
          <a:xfrm>
            <a:off x="8661611" y="1068104"/>
            <a:ext cx="2796466" cy="2308324"/>
          </a:xfrm>
          <a:prstGeom prst="rect">
            <a:avLst/>
          </a:prstGeom>
          <a:noFill/>
        </p:spPr>
        <p:txBody>
          <a:bodyPr wrap="square" rtlCol="0">
            <a:spAutoFit/>
          </a:bodyPr>
          <a:lstStyle/>
          <a:p>
            <a:pPr marL="0" indent="0">
              <a:buNone/>
            </a:pPr>
            <a:r>
              <a:rPr lang="en-US" sz="1800" dirty="0">
                <a:latin typeface="Calibri"/>
                <a:cs typeface="Calibri"/>
              </a:rPr>
              <a:t>Question 1) First day December 15, 2020. Can we see any change in cases/ deaths by Covid 19 in Alberta since the beginning of the vaccine campaign? </a:t>
            </a:r>
          </a:p>
          <a:p>
            <a:pPr marL="0" indent="0">
              <a:buNone/>
            </a:pPr>
            <a:r>
              <a:rPr lang="en-US" sz="1800" dirty="0">
                <a:latin typeface="Calibri"/>
                <a:cs typeface="Calibri"/>
              </a:rPr>
              <a:t> </a:t>
            </a:r>
          </a:p>
          <a:p>
            <a:endParaRPr lang="en-CA" dirty="0"/>
          </a:p>
        </p:txBody>
      </p:sp>
      <p:pic>
        <p:nvPicPr>
          <p:cNvPr id="5" name="Picture 4">
            <a:extLst>
              <a:ext uri="{FF2B5EF4-FFF2-40B4-BE49-F238E27FC236}">
                <a16:creationId xmlns:a16="http://schemas.microsoft.com/office/drawing/2014/main" id="{34459129-593C-45FA-94C3-DC67856AC575}"/>
              </a:ext>
            </a:extLst>
          </p:cNvPr>
          <p:cNvPicPr>
            <a:picLocks noChangeAspect="1"/>
          </p:cNvPicPr>
          <p:nvPr/>
        </p:nvPicPr>
        <p:blipFill>
          <a:blip r:embed="rId3"/>
          <a:stretch>
            <a:fillRect/>
          </a:stretch>
        </p:blipFill>
        <p:spPr>
          <a:xfrm>
            <a:off x="7530392" y="4002429"/>
            <a:ext cx="2030810" cy="2425818"/>
          </a:xfrm>
          <a:prstGeom prst="rect">
            <a:avLst/>
          </a:prstGeom>
        </p:spPr>
      </p:pic>
      <p:pic>
        <p:nvPicPr>
          <p:cNvPr id="6" name="Picture 5">
            <a:extLst>
              <a:ext uri="{FF2B5EF4-FFF2-40B4-BE49-F238E27FC236}">
                <a16:creationId xmlns:a16="http://schemas.microsoft.com/office/drawing/2014/main" id="{6784D1DE-C9F4-4C14-8454-988C262C5F79}"/>
              </a:ext>
            </a:extLst>
          </p:cNvPr>
          <p:cNvPicPr>
            <a:picLocks noChangeAspect="1"/>
          </p:cNvPicPr>
          <p:nvPr/>
        </p:nvPicPr>
        <p:blipFill>
          <a:blip r:embed="rId4"/>
          <a:stretch>
            <a:fillRect/>
          </a:stretch>
        </p:blipFill>
        <p:spPr>
          <a:xfrm>
            <a:off x="3039956" y="2237073"/>
            <a:ext cx="2034272" cy="2401295"/>
          </a:xfrm>
          <a:prstGeom prst="rect">
            <a:avLst/>
          </a:prstGeom>
        </p:spPr>
      </p:pic>
      <p:pic>
        <p:nvPicPr>
          <p:cNvPr id="8" name="Picture 7">
            <a:extLst>
              <a:ext uri="{FF2B5EF4-FFF2-40B4-BE49-F238E27FC236}">
                <a16:creationId xmlns:a16="http://schemas.microsoft.com/office/drawing/2014/main" id="{0B776683-97C1-43E8-85B6-EDCEB253FF47}"/>
              </a:ext>
            </a:extLst>
          </p:cNvPr>
          <p:cNvPicPr>
            <a:picLocks noChangeAspect="1"/>
          </p:cNvPicPr>
          <p:nvPr/>
        </p:nvPicPr>
        <p:blipFill>
          <a:blip r:embed="rId5"/>
          <a:stretch>
            <a:fillRect/>
          </a:stretch>
        </p:blipFill>
        <p:spPr>
          <a:xfrm>
            <a:off x="354877" y="1068104"/>
            <a:ext cx="2424473" cy="2583334"/>
          </a:xfrm>
          <a:prstGeom prst="rect">
            <a:avLst/>
          </a:prstGeom>
        </p:spPr>
      </p:pic>
      <p:pic>
        <p:nvPicPr>
          <p:cNvPr id="10" name="Picture 9">
            <a:extLst>
              <a:ext uri="{FF2B5EF4-FFF2-40B4-BE49-F238E27FC236}">
                <a16:creationId xmlns:a16="http://schemas.microsoft.com/office/drawing/2014/main" id="{CF3F37D5-8CAA-4D33-B242-FAFA09409B32}"/>
              </a:ext>
            </a:extLst>
          </p:cNvPr>
          <p:cNvPicPr>
            <a:picLocks noChangeAspect="1"/>
          </p:cNvPicPr>
          <p:nvPr/>
        </p:nvPicPr>
        <p:blipFill>
          <a:blip r:embed="rId6"/>
          <a:stretch>
            <a:fillRect/>
          </a:stretch>
        </p:blipFill>
        <p:spPr>
          <a:xfrm>
            <a:off x="9630929" y="3897297"/>
            <a:ext cx="1740642" cy="2597575"/>
          </a:xfrm>
          <a:prstGeom prst="rect">
            <a:avLst/>
          </a:prstGeom>
        </p:spPr>
      </p:pic>
      <p:sp>
        <p:nvSpPr>
          <p:cNvPr id="15" name="TextBox 14">
            <a:extLst>
              <a:ext uri="{FF2B5EF4-FFF2-40B4-BE49-F238E27FC236}">
                <a16:creationId xmlns:a16="http://schemas.microsoft.com/office/drawing/2014/main" id="{13065880-5B71-42E0-A3E1-B7771EB00AB5}"/>
              </a:ext>
            </a:extLst>
          </p:cNvPr>
          <p:cNvSpPr txBox="1"/>
          <p:nvPr/>
        </p:nvSpPr>
        <p:spPr>
          <a:xfrm>
            <a:off x="2994734" y="1491460"/>
            <a:ext cx="2162571" cy="307777"/>
          </a:xfrm>
          <a:prstGeom prst="rect">
            <a:avLst/>
          </a:prstGeom>
          <a:noFill/>
        </p:spPr>
        <p:txBody>
          <a:bodyPr wrap="square" rtlCol="0">
            <a:spAutoFit/>
          </a:bodyPr>
          <a:lstStyle/>
          <a:p>
            <a:r>
              <a:rPr lang="en-US" sz="1400" dirty="0"/>
              <a:t>Doses Administered Data</a:t>
            </a:r>
            <a:endParaRPr lang="en-CA" sz="1400" dirty="0"/>
          </a:p>
        </p:txBody>
      </p:sp>
      <p:sp>
        <p:nvSpPr>
          <p:cNvPr id="22" name="TextBox 21">
            <a:extLst>
              <a:ext uri="{FF2B5EF4-FFF2-40B4-BE49-F238E27FC236}">
                <a16:creationId xmlns:a16="http://schemas.microsoft.com/office/drawing/2014/main" id="{DDE416E4-624A-44AB-ADC0-DC701756F390}"/>
              </a:ext>
            </a:extLst>
          </p:cNvPr>
          <p:cNvSpPr txBox="1"/>
          <p:nvPr/>
        </p:nvSpPr>
        <p:spPr>
          <a:xfrm>
            <a:off x="3171689" y="4980373"/>
            <a:ext cx="2796466" cy="307777"/>
          </a:xfrm>
          <a:prstGeom prst="rect">
            <a:avLst/>
          </a:prstGeom>
          <a:noFill/>
        </p:spPr>
        <p:txBody>
          <a:bodyPr wrap="square" rtlCol="0">
            <a:spAutoFit/>
          </a:bodyPr>
          <a:lstStyle/>
          <a:p>
            <a:r>
              <a:rPr lang="en-US" sz="1400" dirty="0"/>
              <a:t>Dead Report Data</a:t>
            </a:r>
            <a:endParaRPr lang="en-CA" sz="1400" dirty="0"/>
          </a:p>
        </p:txBody>
      </p:sp>
      <p:pic>
        <p:nvPicPr>
          <p:cNvPr id="18" name="Picture 17">
            <a:extLst>
              <a:ext uri="{FF2B5EF4-FFF2-40B4-BE49-F238E27FC236}">
                <a16:creationId xmlns:a16="http://schemas.microsoft.com/office/drawing/2014/main" id="{45384994-3EEA-402B-BF3E-D974C878167B}"/>
              </a:ext>
            </a:extLst>
          </p:cNvPr>
          <p:cNvPicPr>
            <a:picLocks noChangeAspect="1"/>
          </p:cNvPicPr>
          <p:nvPr/>
        </p:nvPicPr>
        <p:blipFill>
          <a:blip r:embed="rId7"/>
          <a:stretch>
            <a:fillRect/>
          </a:stretch>
        </p:blipFill>
        <p:spPr>
          <a:xfrm>
            <a:off x="324108" y="3737566"/>
            <a:ext cx="2424473" cy="2583334"/>
          </a:xfrm>
          <a:prstGeom prst="rect">
            <a:avLst/>
          </a:prstGeom>
        </p:spPr>
      </p:pic>
      <p:sp>
        <p:nvSpPr>
          <p:cNvPr id="27" name="TextBox 26">
            <a:extLst>
              <a:ext uri="{FF2B5EF4-FFF2-40B4-BE49-F238E27FC236}">
                <a16:creationId xmlns:a16="http://schemas.microsoft.com/office/drawing/2014/main" id="{E16D9A1B-B71A-4CCF-8D7A-9D8C4BD95684}"/>
              </a:ext>
            </a:extLst>
          </p:cNvPr>
          <p:cNvSpPr txBox="1"/>
          <p:nvPr/>
        </p:nvSpPr>
        <p:spPr>
          <a:xfrm>
            <a:off x="5374481" y="2527917"/>
            <a:ext cx="1624083" cy="307777"/>
          </a:xfrm>
          <a:prstGeom prst="rect">
            <a:avLst/>
          </a:prstGeom>
          <a:noFill/>
        </p:spPr>
        <p:txBody>
          <a:bodyPr wrap="square" rtlCol="0">
            <a:spAutoFit/>
          </a:bodyPr>
          <a:lstStyle/>
          <a:p>
            <a:r>
              <a:rPr lang="en-US" sz="1400" dirty="0"/>
              <a:t>Age Group Data</a:t>
            </a:r>
            <a:endParaRPr lang="en-CA" sz="1400" dirty="0"/>
          </a:p>
        </p:txBody>
      </p:sp>
      <p:sp>
        <p:nvSpPr>
          <p:cNvPr id="29" name="TextBox 28">
            <a:extLst>
              <a:ext uri="{FF2B5EF4-FFF2-40B4-BE49-F238E27FC236}">
                <a16:creationId xmlns:a16="http://schemas.microsoft.com/office/drawing/2014/main" id="{BC1BD3EB-17AF-4304-93E2-4125444287DA}"/>
              </a:ext>
            </a:extLst>
          </p:cNvPr>
          <p:cNvSpPr txBox="1"/>
          <p:nvPr/>
        </p:nvSpPr>
        <p:spPr>
          <a:xfrm>
            <a:off x="5374481" y="4208016"/>
            <a:ext cx="1940719" cy="307777"/>
          </a:xfrm>
          <a:prstGeom prst="rect">
            <a:avLst/>
          </a:prstGeom>
          <a:noFill/>
        </p:spPr>
        <p:txBody>
          <a:bodyPr wrap="square" rtlCol="0">
            <a:spAutoFit/>
          </a:bodyPr>
          <a:lstStyle/>
          <a:p>
            <a:r>
              <a:rPr lang="en-US" sz="1400" dirty="0"/>
              <a:t>Gender Group Data</a:t>
            </a:r>
            <a:endParaRPr lang="en-CA" sz="1400" dirty="0"/>
          </a:p>
        </p:txBody>
      </p:sp>
    </p:spTree>
    <p:extLst>
      <p:ext uri="{BB962C8B-B14F-4D97-AF65-F5344CB8AC3E}">
        <p14:creationId xmlns:p14="http://schemas.microsoft.com/office/powerpoint/2010/main" val="158511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dirty="0"/>
              <a:t>Visualization – Report Question - 2</a:t>
            </a:r>
          </a:p>
        </p:txBody>
      </p:sp>
      <p:sp>
        <p:nvSpPr>
          <p:cNvPr id="3" name="TextBox 2">
            <a:extLst>
              <a:ext uri="{FF2B5EF4-FFF2-40B4-BE49-F238E27FC236}">
                <a16:creationId xmlns:a16="http://schemas.microsoft.com/office/drawing/2014/main" id="{61C4571B-33DC-4D06-8C78-943E2BE5ED7B}"/>
              </a:ext>
            </a:extLst>
          </p:cNvPr>
          <p:cNvSpPr txBox="1"/>
          <p:nvPr/>
        </p:nvSpPr>
        <p:spPr>
          <a:xfrm>
            <a:off x="8217728" y="1201498"/>
            <a:ext cx="3240349" cy="1477328"/>
          </a:xfrm>
          <a:prstGeom prst="rect">
            <a:avLst/>
          </a:prstGeom>
          <a:noFill/>
        </p:spPr>
        <p:txBody>
          <a:bodyPr wrap="square" rtlCol="0">
            <a:spAutoFit/>
          </a:bodyPr>
          <a:lstStyle/>
          <a:p>
            <a:r>
              <a:rPr lang="en-US" sz="1800" dirty="0">
                <a:latin typeface="Calibri"/>
                <a:cs typeface="Calibri"/>
              </a:rPr>
              <a:t>Question 2) How was the dissemination and virus propagation in Canada considering international and domestic cases?</a:t>
            </a:r>
            <a:endParaRPr lang="en-CA" dirty="0"/>
          </a:p>
        </p:txBody>
      </p:sp>
      <p:pic>
        <p:nvPicPr>
          <p:cNvPr id="9" name="Picture 8">
            <a:extLst>
              <a:ext uri="{FF2B5EF4-FFF2-40B4-BE49-F238E27FC236}">
                <a16:creationId xmlns:a16="http://schemas.microsoft.com/office/drawing/2014/main" id="{588185C8-35F2-432D-9570-C2351F31521A}"/>
              </a:ext>
            </a:extLst>
          </p:cNvPr>
          <p:cNvPicPr>
            <a:picLocks noChangeAspect="1"/>
          </p:cNvPicPr>
          <p:nvPr/>
        </p:nvPicPr>
        <p:blipFill>
          <a:blip r:embed="rId3"/>
          <a:stretch>
            <a:fillRect/>
          </a:stretch>
        </p:blipFill>
        <p:spPr>
          <a:xfrm>
            <a:off x="838200" y="1887492"/>
            <a:ext cx="3324225" cy="3419475"/>
          </a:xfrm>
          <a:prstGeom prst="rect">
            <a:avLst/>
          </a:prstGeom>
        </p:spPr>
      </p:pic>
      <p:pic>
        <p:nvPicPr>
          <p:cNvPr id="10" name="Picture 9">
            <a:extLst>
              <a:ext uri="{FF2B5EF4-FFF2-40B4-BE49-F238E27FC236}">
                <a16:creationId xmlns:a16="http://schemas.microsoft.com/office/drawing/2014/main" id="{49CFCDBE-EB03-4E0C-B48D-934A7B16839B}"/>
              </a:ext>
            </a:extLst>
          </p:cNvPr>
          <p:cNvPicPr>
            <a:picLocks noChangeAspect="1"/>
          </p:cNvPicPr>
          <p:nvPr/>
        </p:nvPicPr>
        <p:blipFill>
          <a:blip r:embed="rId4"/>
          <a:stretch>
            <a:fillRect/>
          </a:stretch>
        </p:blipFill>
        <p:spPr>
          <a:xfrm>
            <a:off x="8217728" y="4218139"/>
            <a:ext cx="3240349" cy="2256397"/>
          </a:xfrm>
          <a:prstGeom prst="rect">
            <a:avLst/>
          </a:prstGeom>
        </p:spPr>
      </p:pic>
      <p:sp>
        <p:nvSpPr>
          <p:cNvPr id="11" name="Arrow: Down 10">
            <a:extLst>
              <a:ext uri="{FF2B5EF4-FFF2-40B4-BE49-F238E27FC236}">
                <a16:creationId xmlns:a16="http://schemas.microsoft.com/office/drawing/2014/main" id="{6F2B8595-A100-4B49-9B94-F4E7939B97FB}"/>
              </a:ext>
            </a:extLst>
          </p:cNvPr>
          <p:cNvSpPr/>
          <p:nvPr/>
        </p:nvSpPr>
        <p:spPr>
          <a:xfrm rot="5400000">
            <a:off x="5228155" y="1783619"/>
            <a:ext cx="532348" cy="239886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 name="TextBox 11">
            <a:extLst>
              <a:ext uri="{FF2B5EF4-FFF2-40B4-BE49-F238E27FC236}">
                <a16:creationId xmlns:a16="http://schemas.microsoft.com/office/drawing/2014/main" id="{DC35FF48-30FA-496B-8BD8-31E6F17C795C}"/>
              </a:ext>
            </a:extLst>
          </p:cNvPr>
          <p:cNvSpPr txBox="1"/>
          <p:nvPr/>
        </p:nvSpPr>
        <p:spPr>
          <a:xfrm>
            <a:off x="4406815" y="2801935"/>
            <a:ext cx="2544401" cy="307777"/>
          </a:xfrm>
          <a:prstGeom prst="rect">
            <a:avLst/>
          </a:prstGeom>
          <a:noFill/>
        </p:spPr>
        <p:txBody>
          <a:bodyPr wrap="square" rtlCol="0">
            <a:spAutoFit/>
          </a:bodyPr>
          <a:lstStyle/>
          <a:p>
            <a:r>
              <a:rPr lang="en-US" sz="1400" dirty="0"/>
              <a:t>Domestic/ International Data</a:t>
            </a:r>
            <a:endParaRPr lang="en-CA" sz="1400" dirty="0"/>
          </a:p>
        </p:txBody>
      </p:sp>
    </p:spTree>
    <p:extLst>
      <p:ext uri="{BB962C8B-B14F-4D97-AF65-F5344CB8AC3E}">
        <p14:creationId xmlns:p14="http://schemas.microsoft.com/office/powerpoint/2010/main" val="140863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dirty="0">
                <a:solidFill>
                  <a:srgbClr val="FFFFFF"/>
                </a:solidFill>
              </a:rPr>
              <a:t>5 – </a:t>
            </a:r>
            <a:br>
              <a:rPr lang="en-CA" dirty="0">
                <a:solidFill>
                  <a:srgbClr val="FFFFFF"/>
                </a:solidFill>
              </a:rPr>
            </a:br>
            <a:r>
              <a:rPr lang="en-CA" dirty="0">
                <a:solidFill>
                  <a:srgbClr val="FFFFFF"/>
                </a:solidFill>
              </a:rPr>
              <a:t>Evaluation</a:t>
            </a:r>
          </a:p>
        </p:txBody>
      </p:sp>
    </p:spTree>
    <p:extLst>
      <p:ext uri="{BB962C8B-B14F-4D97-AF65-F5344CB8AC3E}">
        <p14:creationId xmlns:p14="http://schemas.microsoft.com/office/powerpoint/2010/main" val="83083853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dirty="0">
                <a:solidFill>
                  <a:srgbClr val="FFFFFF"/>
                </a:solidFill>
              </a:rPr>
              <a:t>Conclusion – </a:t>
            </a:r>
            <a:br>
              <a:rPr lang="en-CA" dirty="0">
                <a:solidFill>
                  <a:srgbClr val="FFFFFF"/>
                </a:solidFill>
              </a:rPr>
            </a:br>
            <a:r>
              <a:rPr lang="en-CA" dirty="0">
                <a:solidFill>
                  <a:srgbClr val="FFFFFF"/>
                </a:solidFill>
              </a:rPr>
              <a:t>Answer to Question 1</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fontScale="92500"/>
          </a:bodyPr>
          <a:lstStyle/>
          <a:p>
            <a:pPr marL="0" indent="0">
              <a:buNone/>
            </a:pPr>
            <a:r>
              <a:rPr lang="en-US" sz="2700" dirty="0">
                <a:latin typeface="Calibri"/>
                <a:cs typeface="Calibri"/>
              </a:rPr>
              <a:t>Question 1) First day December 15, 2020. Can we see any change in cases/ deaths by Covid 19 in Alberta since the beginning of the vaccine campaign? </a:t>
            </a:r>
          </a:p>
          <a:p>
            <a:pPr marL="0" indent="0">
              <a:buNone/>
            </a:pPr>
            <a:endParaRPr lang="en-US" sz="2700" dirty="0">
              <a:latin typeface="Calibri"/>
              <a:cs typeface="Calibri"/>
            </a:endParaRPr>
          </a:p>
          <a:p>
            <a:r>
              <a:rPr lang="en-US" sz="2700" dirty="0">
                <a:latin typeface="Calibri"/>
                <a:cs typeface="Calibri"/>
              </a:rPr>
              <a:t>According to the analyses, we can confirm after a few months the cases reduce from a maximum of 42 dead cases in a day to 1 or 0 dead cases. It is pretty recently to have any final decision, but it is promissory. </a:t>
            </a:r>
          </a:p>
          <a:p>
            <a:r>
              <a:rPr lang="en-US" sz="2700" dirty="0">
                <a:latin typeface="Calibri"/>
                <a:cs typeface="Calibri"/>
              </a:rPr>
              <a:t>Extra information: more than 90% of deaths were people older than&gt;60 and gender is not a relevant fact. It is very equal to the cases of man or woman.</a:t>
            </a:r>
            <a:endParaRPr lang="en-CA" sz="2700" dirty="0">
              <a:latin typeface="Calibri"/>
              <a:cs typeface="Calibri"/>
            </a:endParaRPr>
          </a:p>
        </p:txBody>
      </p:sp>
    </p:spTree>
    <p:extLst>
      <p:ext uri="{BB962C8B-B14F-4D97-AF65-F5344CB8AC3E}">
        <p14:creationId xmlns:p14="http://schemas.microsoft.com/office/powerpoint/2010/main" val="219820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dirty="0">
                <a:solidFill>
                  <a:srgbClr val="FFFFFF"/>
                </a:solidFill>
              </a:rPr>
              <a:t>Case Study</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BF95EB-5F4D-4F36-A474-06FA284C1131}"/>
              </a:ext>
            </a:extLst>
          </p:cNvPr>
          <p:cNvSpPr txBox="1"/>
          <p:nvPr/>
        </p:nvSpPr>
        <p:spPr>
          <a:xfrm>
            <a:off x="4670232" y="2348683"/>
            <a:ext cx="6437216" cy="1200329"/>
          </a:xfrm>
          <a:prstGeom prst="rect">
            <a:avLst/>
          </a:prstGeom>
          <a:noFill/>
        </p:spPr>
        <p:txBody>
          <a:bodyPr wrap="square" rtlCol="0">
            <a:spAutoFit/>
          </a:bodyPr>
          <a:lstStyle/>
          <a:p>
            <a:pPr marL="285750" indent="-285750" algn="l">
              <a:buFont typeface="Arial" panose="020B0604020202020204" pitchFamily="34" charset="0"/>
              <a:buChar char="•"/>
            </a:pPr>
            <a:r>
              <a:rPr lang="en-CA" sz="2400" b="0" i="0" dirty="0">
                <a:solidFill>
                  <a:srgbClr val="000000"/>
                </a:solidFill>
                <a:effectLst/>
                <a:latin typeface="Linux Libertine"/>
              </a:rPr>
              <a:t>COVID-19 pandemic in Alberta:</a:t>
            </a:r>
          </a:p>
          <a:p>
            <a:r>
              <a:rPr lang="en-US" sz="2400" dirty="0"/>
              <a:t>Involve the analyses of the virus dissemination and recent results from the vaccine.</a:t>
            </a:r>
            <a:endParaRPr lang="en-CA" b="0" i="0" dirty="0">
              <a:solidFill>
                <a:srgbClr val="000000"/>
              </a:solidFill>
              <a:effectLst/>
              <a:latin typeface="Linux Libertine"/>
            </a:endParaRPr>
          </a:p>
        </p:txBody>
      </p:sp>
    </p:spTree>
    <p:extLst>
      <p:ext uri="{BB962C8B-B14F-4D97-AF65-F5344CB8AC3E}">
        <p14:creationId xmlns:p14="http://schemas.microsoft.com/office/powerpoint/2010/main" val="2608331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dirty="0">
                <a:solidFill>
                  <a:srgbClr val="FFFFFF"/>
                </a:solidFill>
              </a:rPr>
              <a:t>Conclusion – </a:t>
            </a:r>
            <a:br>
              <a:rPr lang="en-CA" dirty="0">
                <a:solidFill>
                  <a:srgbClr val="FFFFFF"/>
                </a:solidFill>
              </a:rPr>
            </a:br>
            <a:r>
              <a:rPr lang="en-CA" dirty="0">
                <a:solidFill>
                  <a:srgbClr val="FFFFFF"/>
                </a:solidFill>
              </a:rPr>
              <a:t>Answer to Question 2</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fontScale="85000" lnSpcReduction="20000"/>
          </a:bodyPr>
          <a:lstStyle/>
          <a:p>
            <a:pPr marL="0" indent="0">
              <a:buNone/>
            </a:pPr>
            <a:r>
              <a:rPr lang="en-US" sz="2700" dirty="0">
                <a:latin typeface="Calibri"/>
                <a:cs typeface="Calibri"/>
              </a:rPr>
              <a:t>Question 2)How was the dissemination and virus propagation in Canada considering international and domestic cases?</a:t>
            </a:r>
          </a:p>
          <a:p>
            <a:r>
              <a:rPr lang="en-US" sz="2700" dirty="0">
                <a:latin typeface="Calibri"/>
                <a:cs typeface="Calibri"/>
              </a:rPr>
              <a:t>According to the data we can confirm the Virus started to spread in Alberta in March 2020 with international cases, after some of the government's decision of closing to other countries, we don’t have more international relevant cases.</a:t>
            </a:r>
          </a:p>
          <a:p>
            <a:r>
              <a:rPr lang="en-US" sz="2700" dirty="0">
                <a:latin typeface="Calibri"/>
                <a:cs typeface="Calibri"/>
              </a:rPr>
              <a:t>Instead, the domestic cases present 2 big cases wave. First right after, the virus presents international cases ( around April 2020). The second wave present at the end of 2020 and that was the biggest wave present more than 3k cases in a day. </a:t>
            </a:r>
          </a:p>
          <a:p>
            <a:r>
              <a:rPr lang="en-US" sz="2700" dirty="0">
                <a:latin typeface="Calibri"/>
                <a:cs typeface="Calibri"/>
              </a:rPr>
              <a:t>Isolation and quarantine were the principal mechanism that the government used to reduce the virus spread. </a:t>
            </a:r>
            <a:endParaRPr lang="en-CA" sz="2700" dirty="0">
              <a:latin typeface="Calibri"/>
              <a:cs typeface="Calibri"/>
            </a:endParaRPr>
          </a:p>
        </p:txBody>
      </p:sp>
    </p:spTree>
    <p:extLst>
      <p:ext uri="{BB962C8B-B14F-4D97-AF65-F5344CB8AC3E}">
        <p14:creationId xmlns:p14="http://schemas.microsoft.com/office/powerpoint/2010/main" val="351969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dirty="0">
                <a:solidFill>
                  <a:srgbClr val="FFFFFF"/>
                </a:solidFill>
              </a:rPr>
              <a:t>Introduction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US" sz="2700" b="0" i="0" dirty="0">
                <a:effectLst/>
                <a:latin typeface="Arial" panose="020B0604020202020204" pitchFamily="34" charset="0"/>
                <a:cs typeface="Arial" panose="020B0604020202020204" pitchFamily="34" charset="0"/>
              </a:rPr>
              <a:t>Covid 19 - </a:t>
            </a:r>
            <a:r>
              <a:rPr lang="en-US" sz="1600" b="0" i="0" dirty="0">
                <a:effectLst/>
                <a:latin typeface="Arial" panose="020B0604020202020204" pitchFamily="34" charset="0"/>
                <a:cs typeface="Arial" panose="020B0604020202020204" pitchFamily="34" charset="0"/>
              </a:rPr>
              <a:t>Experts say SARS-CoV-2 originated in bats. SARS-CoV-2 made the jump to humans at one of Wuhan’s open-air “wet markets.” They’re where customers buy fresh meat and fish, including animals that are killed on the spot.</a:t>
            </a:r>
          </a:p>
          <a:p>
            <a:r>
              <a:rPr lang="en-US" sz="2700" b="0" i="0" dirty="0">
                <a:effectLst/>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Studies confirmed </a:t>
            </a:r>
            <a:r>
              <a:rPr lang="en-US" sz="1600" b="1" dirty="0">
                <a:latin typeface="Arial" panose="020B0604020202020204" pitchFamily="34" charset="0"/>
                <a:cs typeface="Arial" panose="020B0604020202020204" pitchFamily="34" charset="0"/>
              </a:rPr>
              <a:t>first case </a:t>
            </a:r>
            <a:r>
              <a:rPr lang="en-US" sz="1600" dirty="0">
                <a:latin typeface="Arial" panose="020B0604020202020204" pitchFamily="34" charset="0"/>
                <a:cs typeface="Arial" panose="020B0604020202020204" pitchFamily="34" charset="0"/>
              </a:rPr>
              <a:t>of Covid 19 in Alberta was a</a:t>
            </a:r>
            <a:r>
              <a:rPr lang="en-US" sz="1600" b="1" dirty="0">
                <a:latin typeface="Arial" panose="020B0604020202020204" pitchFamily="34" charset="0"/>
                <a:cs typeface="Arial" panose="020B0604020202020204" pitchFamily="34" charset="0"/>
              </a:rPr>
              <a:t> woman </a:t>
            </a:r>
            <a:r>
              <a:rPr lang="en-US" sz="1600" dirty="0">
                <a:latin typeface="Arial" panose="020B0604020202020204" pitchFamily="34" charset="0"/>
                <a:cs typeface="Arial" panose="020B0604020202020204" pitchFamily="34" charset="0"/>
              </a:rPr>
              <a:t>in her </a:t>
            </a:r>
            <a:r>
              <a:rPr lang="en-US" sz="1600" b="1" dirty="0">
                <a:latin typeface="Arial" panose="020B0604020202020204" pitchFamily="34" charset="0"/>
                <a:cs typeface="Arial" panose="020B0604020202020204" pitchFamily="34" charset="0"/>
              </a:rPr>
              <a:t>50s</a:t>
            </a:r>
            <a:r>
              <a:rPr lang="en-US" sz="1600" dirty="0">
                <a:latin typeface="Arial" panose="020B0604020202020204" pitchFamily="34" charset="0"/>
                <a:cs typeface="Arial" panose="020B0604020202020204" pitchFamily="34" charset="0"/>
              </a:rPr>
              <a:t> who believe contracted aboard the Grand Princess cruise ship out of California. She returned home to the </a:t>
            </a:r>
            <a:r>
              <a:rPr lang="en-US" sz="1600" b="1" dirty="0">
                <a:latin typeface="Arial" panose="020B0604020202020204" pitchFamily="34" charset="0"/>
                <a:cs typeface="Arial" panose="020B0604020202020204" pitchFamily="34" charset="0"/>
              </a:rPr>
              <a:t>Calgary zone </a:t>
            </a:r>
            <a:r>
              <a:rPr lang="en-US" sz="1600" dirty="0">
                <a:latin typeface="Arial" panose="020B0604020202020204" pitchFamily="34" charset="0"/>
                <a:cs typeface="Arial" panose="020B0604020202020204" pitchFamily="34" charset="0"/>
              </a:rPr>
              <a:t>on </a:t>
            </a:r>
            <a:r>
              <a:rPr lang="en-US" sz="1600" b="1" dirty="0">
                <a:latin typeface="Arial" panose="020B0604020202020204" pitchFamily="34" charset="0"/>
                <a:cs typeface="Arial" panose="020B0604020202020204" pitchFamily="34" charset="0"/>
              </a:rPr>
              <a:t>February 21, 2020</a:t>
            </a:r>
            <a:r>
              <a:rPr lang="en-US" sz="1600" dirty="0">
                <a:latin typeface="Arial" panose="020B0604020202020204" pitchFamily="34" charset="0"/>
                <a:cs typeface="Arial" panose="020B0604020202020204" pitchFamily="34" charset="0"/>
              </a:rPr>
              <a:t>.</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965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dirty="0">
                <a:solidFill>
                  <a:srgbClr val="FFFFFF"/>
                </a:solidFill>
              </a:rPr>
              <a:t>5W 1H Analysis</a:t>
            </a:r>
            <a:br>
              <a:rPr lang="en-CA" sz="4000" dirty="0">
                <a:solidFill>
                  <a:srgbClr val="FFFFFF"/>
                </a:solidFill>
              </a:rPr>
            </a:br>
            <a:r>
              <a:rPr lang="en-CA" sz="4000" dirty="0">
                <a:solidFill>
                  <a:srgbClr val="FFFFFF"/>
                </a:solidFill>
              </a:rPr>
              <a:t>1 – </a:t>
            </a:r>
            <a:r>
              <a:rPr lang="en-US" sz="4000" dirty="0">
                <a:solidFill>
                  <a:srgbClr val="FFFFFF"/>
                </a:solidFill>
              </a:rPr>
              <a:t>Who</a:t>
            </a:r>
            <a:endParaRPr lang="en-CA" sz="40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52898297"/>
              </p:ext>
            </p:extLst>
          </p:nvPr>
        </p:nvGraphicFramePr>
        <p:xfrm>
          <a:off x="576942" y="2609331"/>
          <a:ext cx="11002348" cy="2515791"/>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488871">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370840">
                <a:tc>
                  <a:txBody>
                    <a:bodyPr/>
                    <a:lstStyle/>
                    <a:p>
                      <a:r>
                        <a:rPr lang="en-US" sz="1800" dirty="0"/>
                        <a:t>Q1.1</a:t>
                      </a:r>
                    </a:p>
                  </a:txBody>
                  <a:tcPr/>
                </a:tc>
                <a:tc>
                  <a:txBody>
                    <a:bodyPr/>
                    <a:lstStyle/>
                    <a:p>
                      <a:r>
                        <a:rPr lang="en-US" sz="1800" dirty="0"/>
                        <a:t>Who is involved?</a:t>
                      </a:r>
                    </a:p>
                  </a:txBody>
                  <a:tcPr/>
                </a:tc>
                <a:tc>
                  <a:txBody>
                    <a:bodyPr/>
                    <a:lstStyle/>
                    <a:p>
                      <a:r>
                        <a:rPr lang="en-US" sz="1800" dirty="0"/>
                        <a:t>Everyone </a:t>
                      </a:r>
                      <a:r>
                        <a:rPr lang="en-CA" dirty="0"/>
                        <a:t>who is infected. Society, economic… </a:t>
                      </a:r>
                      <a:endParaRPr lang="en-US" sz="1800" dirty="0"/>
                    </a:p>
                  </a:txBody>
                  <a:tcPr/>
                </a:tc>
                <a:extLst>
                  <a:ext uri="{0D108BD9-81ED-4DB2-BD59-A6C34878D82A}">
                    <a16:rowId xmlns:a16="http://schemas.microsoft.com/office/drawing/2014/main" val="1285076396"/>
                  </a:ext>
                </a:extLst>
              </a:tr>
              <a:tr h="370840">
                <a:tc>
                  <a:txBody>
                    <a:bodyPr/>
                    <a:lstStyle/>
                    <a:p>
                      <a:r>
                        <a:rPr lang="en-US" sz="1800" dirty="0"/>
                        <a:t>Q1.2</a:t>
                      </a:r>
                    </a:p>
                  </a:txBody>
                  <a:tcPr/>
                </a:tc>
                <a:tc>
                  <a:txBody>
                    <a:bodyPr/>
                    <a:lstStyle/>
                    <a:p>
                      <a:r>
                        <a:rPr lang="en-US" sz="1800" dirty="0"/>
                        <a:t>Who is affected?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Principally the </a:t>
                      </a:r>
                      <a:r>
                        <a:rPr lang="en-US" sz="1800" b="1" i="0" kern="1200" dirty="0">
                          <a:solidFill>
                            <a:schemeClr val="dk1"/>
                          </a:solidFill>
                          <a:effectLst/>
                          <a:latin typeface="+mn-lt"/>
                          <a:ea typeface="+mn-ea"/>
                          <a:cs typeface="+mn-cs"/>
                        </a:rPr>
                        <a:t>risk group </a:t>
                      </a:r>
                      <a:r>
                        <a:rPr lang="en-US" sz="1800" b="0" i="0" kern="1200" dirty="0">
                          <a:solidFill>
                            <a:schemeClr val="dk1"/>
                          </a:solidFill>
                          <a:effectLst/>
                          <a:latin typeface="+mn-lt"/>
                          <a:ea typeface="+mn-ea"/>
                          <a:cs typeface="+mn-cs"/>
                        </a:rPr>
                        <a:t>and who is extremely </a:t>
                      </a:r>
                      <a:r>
                        <a:rPr lang="en-US" sz="1800" b="1" i="0" kern="1200" dirty="0">
                          <a:solidFill>
                            <a:schemeClr val="dk1"/>
                          </a:solidFill>
                          <a:effectLst/>
                          <a:latin typeface="+mn-lt"/>
                          <a:ea typeface="+mn-ea"/>
                          <a:cs typeface="+mn-cs"/>
                        </a:rPr>
                        <a:t>exposed to the virus</a:t>
                      </a:r>
                      <a:r>
                        <a:rPr lang="en-US" sz="1800" b="0" i="0" kern="1200" dirty="0">
                          <a:solidFill>
                            <a:schemeClr val="dk1"/>
                          </a:solidFill>
                          <a:effectLst/>
                          <a:latin typeface="+mn-lt"/>
                          <a:ea typeface="+mn-ea"/>
                          <a:cs typeface="+mn-cs"/>
                        </a:rPr>
                        <a:t>.</a:t>
                      </a:r>
                      <a:endParaRPr lang="en-CA"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Q1.3</a:t>
                      </a:r>
                    </a:p>
                  </a:txBody>
                  <a:tcPr/>
                </a:tc>
                <a:tc>
                  <a:txBody>
                    <a:bodyPr/>
                    <a:lstStyle/>
                    <a:p>
                      <a:r>
                        <a:rPr lang="en-US" sz="1800" dirty="0"/>
                        <a:t>Who will benefit?</a:t>
                      </a:r>
                    </a:p>
                  </a:txBody>
                  <a:tcPr/>
                </a:tc>
                <a:tc>
                  <a:txBody>
                    <a:bodyPr/>
                    <a:lstStyle/>
                    <a:p>
                      <a:r>
                        <a:rPr lang="en-US" sz="1800" dirty="0"/>
                        <a:t>N/A</a:t>
                      </a:r>
                    </a:p>
                  </a:txBody>
                  <a:tcPr/>
                </a:tc>
                <a:extLst>
                  <a:ext uri="{0D108BD9-81ED-4DB2-BD59-A6C34878D82A}">
                    <a16:rowId xmlns:a16="http://schemas.microsoft.com/office/drawing/2014/main" val="19017116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Q1.4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Who will be harmed?</a:t>
                      </a:r>
                    </a:p>
                  </a:txBody>
                  <a:tcPr/>
                </a:tc>
                <a:tc>
                  <a:txBody>
                    <a:bodyPr/>
                    <a:lstStyle/>
                    <a:p>
                      <a:r>
                        <a:rPr lang="en-US" sz="1800" dirty="0"/>
                        <a:t>When the virus started, we didn’t have any immediate solution as </a:t>
                      </a:r>
                      <a:r>
                        <a:rPr lang="en-US" sz="1800" b="1" dirty="0"/>
                        <a:t>Vaccine</a:t>
                      </a:r>
                      <a:r>
                        <a:rPr lang="en-US" sz="1800" dirty="0"/>
                        <a:t>. Then </a:t>
                      </a:r>
                      <a:r>
                        <a:rPr lang="en-US" sz="1800" b="1" dirty="0"/>
                        <a:t>temporally solution </a:t>
                      </a:r>
                      <a:r>
                        <a:rPr lang="en-US" sz="1800" dirty="0"/>
                        <a:t>as a </a:t>
                      </a:r>
                      <a:r>
                        <a:rPr lang="en-US" sz="1800" b="1" dirty="0"/>
                        <a:t>lockdown</a:t>
                      </a:r>
                      <a:r>
                        <a:rPr lang="en-US" sz="1800" dirty="0"/>
                        <a:t> or </a:t>
                      </a:r>
                      <a:r>
                        <a:rPr lang="en-US" sz="1800" b="1" dirty="0"/>
                        <a:t>social distance</a:t>
                      </a:r>
                      <a:r>
                        <a:rPr lang="en-US" sz="1800" dirty="0"/>
                        <a:t>. Then it harmed the health and the economy. </a:t>
                      </a:r>
                    </a:p>
                  </a:txBody>
                  <a:tcPr/>
                </a:tc>
                <a:extLst>
                  <a:ext uri="{0D108BD9-81ED-4DB2-BD59-A6C34878D82A}">
                    <a16:rowId xmlns:a16="http://schemas.microsoft.com/office/drawing/2014/main" val="1747657050"/>
                  </a:ext>
                </a:extLst>
              </a:tr>
            </a:tbl>
          </a:graphicData>
        </a:graphic>
      </p:graphicFrame>
    </p:spTree>
    <p:extLst>
      <p:ext uri="{BB962C8B-B14F-4D97-AF65-F5344CB8AC3E}">
        <p14:creationId xmlns:p14="http://schemas.microsoft.com/office/powerpoint/2010/main" val="19248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dirty="0">
                <a:solidFill>
                  <a:srgbClr val="FFFFFF"/>
                </a:solidFill>
              </a:rPr>
              <a:t>5W 1H Analysis</a:t>
            </a:r>
            <a:br>
              <a:rPr lang="en-CA" sz="4000" dirty="0">
                <a:solidFill>
                  <a:srgbClr val="FFFFFF"/>
                </a:solidFill>
              </a:rPr>
            </a:br>
            <a:r>
              <a:rPr lang="en-CA" sz="4000" dirty="0">
                <a:solidFill>
                  <a:srgbClr val="FFFFFF"/>
                </a:solidFill>
              </a:rPr>
              <a:t>2 – </a:t>
            </a:r>
            <a:r>
              <a:rPr lang="en-US" sz="4000" dirty="0">
                <a:solidFill>
                  <a:srgbClr val="FFFFFF"/>
                </a:solidFill>
              </a:rPr>
              <a:t>What</a:t>
            </a:r>
            <a:endParaRPr lang="en-CA" sz="40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832241188"/>
              </p:ext>
            </p:extLst>
          </p:nvPr>
        </p:nvGraphicFramePr>
        <p:xfrm>
          <a:off x="589849" y="2480955"/>
          <a:ext cx="11002348" cy="390652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370840">
                <a:tc>
                  <a:txBody>
                    <a:bodyPr/>
                    <a:lstStyle/>
                    <a:p>
                      <a:r>
                        <a:rPr lang="en-US" sz="1600" dirty="0"/>
                        <a:t>Q2.1</a:t>
                      </a:r>
                    </a:p>
                  </a:txBody>
                  <a:tcPr/>
                </a:tc>
                <a:tc>
                  <a:txBody>
                    <a:bodyPr/>
                    <a:lstStyle/>
                    <a:p>
                      <a:r>
                        <a:rPr lang="en-US" sz="1600" dirty="0"/>
                        <a:t>What is your topic narrowed down in a simple phrase/sentence?</a:t>
                      </a:r>
                    </a:p>
                  </a:txBody>
                  <a:tcPr/>
                </a:tc>
                <a:tc>
                  <a:txBody>
                    <a:bodyPr/>
                    <a:lstStyle/>
                    <a:p>
                      <a:r>
                        <a:rPr lang="en-US" sz="1600" dirty="0"/>
                        <a:t>This is the pandemic of the millennium. </a:t>
                      </a:r>
                    </a:p>
                  </a:txBody>
                  <a:tcPr/>
                </a:tc>
                <a:extLst>
                  <a:ext uri="{0D108BD9-81ED-4DB2-BD59-A6C34878D82A}">
                    <a16:rowId xmlns:a16="http://schemas.microsoft.com/office/drawing/2014/main" val="1285076396"/>
                  </a:ext>
                </a:extLst>
              </a:tr>
              <a:tr h="370840">
                <a:tc>
                  <a:txBody>
                    <a:bodyPr/>
                    <a:lstStyle/>
                    <a:p>
                      <a:r>
                        <a:rPr lang="en-US" sz="1600" dirty="0"/>
                        <a:t>Q2.2</a:t>
                      </a:r>
                    </a:p>
                  </a:txBody>
                  <a:tcPr/>
                </a:tc>
                <a:tc>
                  <a:txBody>
                    <a:bodyPr/>
                    <a:lstStyle/>
                    <a:p>
                      <a:r>
                        <a:rPr lang="en-US" sz="1600" dirty="0"/>
                        <a:t>What does your topic involve? (i.e. What are the different parts to it?)</a:t>
                      </a:r>
                    </a:p>
                  </a:txBody>
                  <a:tcPr/>
                </a:tc>
                <a:tc>
                  <a:txBody>
                    <a:bodyPr/>
                    <a:lstStyle/>
                    <a:p>
                      <a:r>
                        <a:rPr lang="en-US" sz="1600" dirty="0"/>
                        <a:t>This topic involves the analyses of the virus dissemination and recent results from the vaccine in the population.</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Q2.3</a:t>
                      </a:r>
                    </a:p>
                  </a:txBody>
                  <a:tcPr/>
                </a:tc>
                <a:tc>
                  <a:txBody>
                    <a:bodyPr/>
                    <a:lstStyle/>
                    <a:p>
                      <a:r>
                        <a:rPr lang="en-US" sz="1600" dirty="0"/>
                        <a:t>What is it similar to / different from?</a:t>
                      </a:r>
                    </a:p>
                  </a:txBody>
                  <a:tcPr/>
                </a:tc>
                <a:tc>
                  <a:txBody>
                    <a:bodyPr/>
                    <a:lstStyle/>
                    <a:p>
                      <a:r>
                        <a:rPr lang="en-US" sz="1600" dirty="0"/>
                        <a:t>It is hard in history to found any other pandemic that causes so many effects on the society or economy. A unique case that is similar was the </a:t>
                      </a:r>
                      <a:r>
                        <a:rPr lang="en-US" sz="1600" b="1" dirty="0"/>
                        <a:t>Spanish influenza </a:t>
                      </a:r>
                      <a:r>
                        <a:rPr lang="en-US" sz="1600" dirty="0"/>
                        <a:t>pandemic (1918 - </a:t>
                      </a:r>
                      <a:r>
                        <a:rPr lang="en-US" sz="1600" b="0" i="0" kern="1200" dirty="0">
                          <a:solidFill>
                            <a:schemeClr val="dk1"/>
                          </a:solidFill>
                          <a:effectLst/>
                          <a:latin typeface="+mn-lt"/>
                          <a:ea typeface="+mn-ea"/>
                          <a:cs typeface="+mn-cs"/>
                        </a:rPr>
                        <a:t>It is estimated that approximately 20 to 40 percent of the worldwide population became ill and that over 50 million people died)</a:t>
                      </a:r>
                      <a:r>
                        <a:rPr lang="en-US" sz="1600" dirty="0"/>
                        <a:t>. </a:t>
                      </a:r>
                    </a:p>
                  </a:txBody>
                  <a:tcPr/>
                </a:tc>
                <a:extLst>
                  <a:ext uri="{0D108BD9-81ED-4DB2-BD59-A6C34878D82A}">
                    <a16:rowId xmlns:a16="http://schemas.microsoft.com/office/drawing/2014/main" val="19017116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Q2.4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What might be affected/changed by your topic?</a:t>
                      </a:r>
                    </a:p>
                  </a:txBody>
                  <a:tcPr/>
                </a:tc>
                <a:tc>
                  <a:txBody>
                    <a:bodyPr/>
                    <a:lstStyle/>
                    <a:p>
                      <a:r>
                        <a:rPr lang="en-US" sz="1600" dirty="0"/>
                        <a:t>Due of the effect and cause are so in “real time”. The actual actions could not be the most efficient across the time. </a:t>
                      </a:r>
                    </a:p>
                  </a:txBody>
                  <a:tcPr/>
                </a:tc>
                <a:extLst>
                  <a:ext uri="{0D108BD9-81ED-4DB2-BD59-A6C34878D82A}">
                    <a16:rowId xmlns:a16="http://schemas.microsoft.com/office/drawing/2014/main" val="3127282056"/>
                  </a:ext>
                </a:extLst>
              </a:tr>
            </a:tbl>
          </a:graphicData>
        </a:graphic>
      </p:graphicFrame>
    </p:spTree>
    <p:extLst>
      <p:ext uri="{BB962C8B-B14F-4D97-AF65-F5344CB8AC3E}">
        <p14:creationId xmlns:p14="http://schemas.microsoft.com/office/powerpoint/2010/main" val="3018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dirty="0">
                <a:solidFill>
                  <a:srgbClr val="FFFFFF"/>
                </a:solidFill>
              </a:rPr>
              <a:t>5W 1H Analysis</a:t>
            </a:r>
            <a:br>
              <a:rPr lang="en-CA" sz="4000" dirty="0">
                <a:solidFill>
                  <a:srgbClr val="FFFFFF"/>
                </a:solidFill>
              </a:rPr>
            </a:br>
            <a:r>
              <a:rPr lang="en-CA" sz="4000" dirty="0">
                <a:solidFill>
                  <a:srgbClr val="FFFFFF"/>
                </a:solidFill>
              </a:rPr>
              <a:t>3 –</a:t>
            </a:r>
            <a:r>
              <a:rPr lang="en-US" sz="4000" dirty="0">
                <a:solidFill>
                  <a:srgbClr val="FFFFFF"/>
                </a:solidFill>
              </a:rPr>
              <a:t>When</a:t>
            </a:r>
            <a:endParaRPr lang="en-CA" sz="40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535899206"/>
              </p:ext>
            </p:extLst>
          </p:nvPr>
        </p:nvGraphicFramePr>
        <p:xfrm>
          <a:off x="576942" y="2609331"/>
          <a:ext cx="11002348" cy="24739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370840">
                <a:tc>
                  <a:txBody>
                    <a:bodyPr/>
                    <a:lstStyle/>
                    <a:p>
                      <a:r>
                        <a:rPr lang="en-US" sz="1800" dirty="0"/>
                        <a:t>Q3.1</a:t>
                      </a:r>
                    </a:p>
                  </a:txBody>
                  <a:tcPr/>
                </a:tc>
                <a:tc>
                  <a:txBody>
                    <a:bodyPr/>
                    <a:lstStyle/>
                    <a:p>
                      <a:r>
                        <a:rPr lang="en-US" sz="1800" dirty="0"/>
                        <a:t>When does this take place? When did this take place? When will it take place? When should this take place?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first case was identified in Wuhan, China, in December 2019.</a:t>
                      </a:r>
                      <a:endParaRPr lang="en-US" sz="1800" dirty="0"/>
                    </a:p>
                  </a:txBody>
                  <a:tcPr/>
                </a:tc>
                <a:extLst>
                  <a:ext uri="{0D108BD9-81ED-4DB2-BD59-A6C34878D82A}">
                    <a16:rowId xmlns:a16="http://schemas.microsoft.com/office/drawing/2014/main" val="1285076396"/>
                  </a:ext>
                </a:extLst>
              </a:tr>
              <a:tr h="370840">
                <a:tc>
                  <a:txBody>
                    <a:bodyPr/>
                    <a:lstStyle/>
                    <a:p>
                      <a:r>
                        <a:rPr lang="en-US" sz="1800" dirty="0"/>
                        <a:t>Q3.2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Does when this takes place affect the topic?</a:t>
                      </a:r>
                    </a:p>
                  </a:txBody>
                  <a:tcPr/>
                </a:tc>
                <a:tc>
                  <a:txBody>
                    <a:bodyPr/>
                    <a:lstStyle/>
                    <a:p>
                      <a:r>
                        <a:rPr lang="en-US" sz="1800" dirty="0"/>
                        <a:t>The first identified case of Covid -19 was in December 2019 in Wuhan, China.</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642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dirty="0">
                <a:solidFill>
                  <a:srgbClr val="FFFFFF"/>
                </a:solidFill>
              </a:rPr>
              <a:t>5W 1H Analysis</a:t>
            </a:r>
            <a:br>
              <a:rPr lang="en-CA" sz="4000" dirty="0">
                <a:solidFill>
                  <a:srgbClr val="FFFFFF"/>
                </a:solidFill>
              </a:rPr>
            </a:br>
            <a:r>
              <a:rPr lang="en-CA" sz="4000" dirty="0">
                <a:solidFill>
                  <a:srgbClr val="FFFFFF"/>
                </a:solidFill>
              </a:rPr>
              <a:t>4 – </a:t>
            </a:r>
            <a:r>
              <a:rPr lang="en-US" sz="4000" dirty="0">
                <a:solidFill>
                  <a:srgbClr val="FFFFFF"/>
                </a:solidFill>
              </a:rPr>
              <a:t>Where</a:t>
            </a:r>
            <a:endParaRPr lang="en-CA" sz="40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404986920"/>
              </p:ext>
            </p:extLst>
          </p:nvPr>
        </p:nvGraphicFramePr>
        <p:xfrm>
          <a:off x="576942" y="2609331"/>
          <a:ext cx="11002348" cy="329692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370840">
                <a:tc>
                  <a:txBody>
                    <a:bodyPr/>
                    <a:lstStyle/>
                    <a:p>
                      <a:r>
                        <a:rPr lang="en-US" sz="1800" dirty="0"/>
                        <a:t>Q4.1</a:t>
                      </a:r>
                    </a:p>
                  </a:txBody>
                  <a:tcPr/>
                </a:tc>
                <a:tc>
                  <a:txBody>
                    <a:bodyPr/>
                    <a:lstStyle/>
                    <a:p>
                      <a:pPr marL="285750" indent="-285750">
                        <a:buFont typeface="Arial" panose="020B0604020202020204" pitchFamily="34" charset="0"/>
                        <a:buChar char="•"/>
                      </a:pPr>
                      <a:r>
                        <a:rPr lang="en-US" sz="1800" dirty="0"/>
                        <a:t>Where does this take place? (Where did it …. Where will it … Where should it ….?)</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first case was identified in </a:t>
                      </a:r>
                      <a:r>
                        <a:rPr lang="en-US" sz="1800" b="1" i="0" kern="1200" dirty="0">
                          <a:solidFill>
                            <a:schemeClr val="dk1"/>
                          </a:solidFill>
                          <a:effectLst/>
                          <a:latin typeface="+mn-lt"/>
                          <a:ea typeface="+mn-ea"/>
                          <a:cs typeface="+mn-cs"/>
                        </a:rPr>
                        <a:t>Wuhan China.</a:t>
                      </a:r>
                    </a:p>
                    <a:p>
                      <a:pPr marL="285750" indent="-285750">
                        <a:buFont typeface="Arial" panose="020B0604020202020204" pitchFamily="34" charset="0"/>
                        <a:buChar char="•"/>
                      </a:pPr>
                      <a:r>
                        <a:rPr lang="en-US" sz="1800" b="1" i="0" kern="1200" dirty="0">
                          <a:solidFill>
                            <a:schemeClr val="dk1"/>
                          </a:solidFill>
                          <a:effectLst/>
                          <a:latin typeface="+mn-lt"/>
                          <a:ea typeface="+mn-ea"/>
                          <a:cs typeface="+mn-cs"/>
                        </a:rPr>
                        <a:t>The first Canadian </a:t>
                      </a:r>
                      <a:r>
                        <a:rPr lang="en-US" sz="1800" b="0" i="0" kern="1200" dirty="0">
                          <a:solidFill>
                            <a:schemeClr val="dk1"/>
                          </a:solidFill>
                          <a:effectLst/>
                          <a:latin typeface="+mn-lt"/>
                          <a:ea typeface="+mn-ea"/>
                          <a:cs typeface="+mn-cs"/>
                        </a:rPr>
                        <a:t>case of the novel coronavirus was reported by Health Canada on Jan. 25, 2020, in a </a:t>
                      </a:r>
                      <a:r>
                        <a:rPr lang="en-US" sz="1800" b="1" i="0" kern="1200" dirty="0">
                          <a:solidFill>
                            <a:schemeClr val="dk1"/>
                          </a:solidFill>
                          <a:effectLst/>
                          <a:latin typeface="+mn-lt"/>
                          <a:ea typeface="+mn-ea"/>
                          <a:cs typeface="+mn-cs"/>
                        </a:rPr>
                        <a:t>Toronto man </a:t>
                      </a:r>
                      <a:r>
                        <a:rPr lang="en-US" sz="1800" b="0" i="0" kern="1200" dirty="0">
                          <a:solidFill>
                            <a:schemeClr val="dk1"/>
                          </a:solidFill>
                          <a:effectLst/>
                          <a:latin typeface="+mn-lt"/>
                          <a:ea typeface="+mn-ea"/>
                          <a:cs typeface="+mn-cs"/>
                        </a:rPr>
                        <a:t>who had recently </a:t>
                      </a:r>
                      <a:r>
                        <a:rPr lang="en-US" sz="1800" b="1" i="0" kern="1200" dirty="0">
                          <a:solidFill>
                            <a:schemeClr val="dk1"/>
                          </a:solidFill>
                          <a:effectLst/>
                          <a:latin typeface="+mn-lt"/>
                          <a:ea typeface="+mn-ea"/>
                          <a:cs typeface="+mn-cs"/>
                        </a:rPr>
                        <a:t>travelled to Wuhan, China. </a:t>
                      </a:r>
                    </a:p>
                    <a:p>
                      <a:pPr marL="285750" indent="-285750">
                        <a:buFont typeface="Arial" panose="020B0604020202020204" pitchFamily="34" charset="0"/>
                        <a:buChar char="•"/>
                      </a:pPr>
                      <a:r>
                        <a:rPr lang="en-US" sz="1800" b="1" i="0" kern="1200" dirty="0">
                          <a:solidFill>
                            <a:schemeClr val="dk1"/>
                          </a:solidFill>
                          <a:effectLst/>
                          <a:latin typeface="+mn-lt"/>
                          <a:ea typeface="+mn-ea"/>
                          <a:cs typeface="+mn-cs"/>
                        </a:rPr>
                        <a:t>First case of Covid 19 in Alberta </a:t>
                      </a:r>
                      <a:r>
                        <a:rPr lang="en-US" sz="1800" b="0" i="0" kern="1200" dirty="0">
                          <a:solidFill>
                            <a:schemeClr val="dk1"/>
                          </a:solidFill>
                          <a:effectLst/>
                          <a:latin typeface="+mn-lt"/>
                          <a:ea typeface="+mn-ea"/>
                          <a:cs typeface="+mn-cs"/>
                        </a:rPr>
                        <a:t>was a </a:t>
                      </a:r>
                      <a:r>
                        <a:rPr lang="en-US" sz="1800" b="1" i="0" kern="1200" dirty="0">
                          <a:solidFill>
                            <a:schemeClr val="dk1"/>
                          </a:solidFill>
                          <a:effectLst/>
                          <a:latin typeface="+mn-lt"/>
                          <a:ea typeface="+mn-ea"/>
                          <a:cs typeface="+mn-cs"/>
                        </a:rPr>
                        <a:t>woman</a:t>
                      </a:r>
                      <a:r>
                        <a:rPr lang="en-US" sz="1800" b="0" i="0" kern="1200" dirty="0">
                          <a:solidFill>
                            <a:schemeClr val="dk1"/>
                          </a:solidFill>
                          <a:effectLst/>
                          <a:latin typeface="+mn-lt"/>
                          <a:ea typeface="+mn-ea"/>
                          <a:cs typeface="+mn-cs"/>
                        </a:rPr>
                        <a:t> in her 50s who believe contracted aboard the </a:t>
                      </a:r>
                      <a:r>
                        <a:rPr lang="en-US" sz="1800" b="1" i="0" kern="1200" dirty="0">
                          <a:solidFill>
                            <a:schemeClr val="dk1"/>
                          </a:solidFill>
                          <a:effectLst/>
                          <a:latin typeface="+mn-lt"/>
                          <a:ea typeface="+mn-ea"/>
                          <a:cs typeface="+mn-cs"/>
                        </a:rPr>
                        <a:t>Grand Princess cruise ship out of California</a:t>
                      </a:r>
                      <a:r>
                        <a:rPr lang="en-US" sz="1800" b="0" i="0" kern="1200" dirty="0">
                          <a:solidFill>
                            <a:schemeClr val="dk1"/>
                          </a:solidFill>
                          <a:effectLst/>
                          <a:latin typeface="+mn-lt"/>
                          <a:ea typeface="+mn-ea"/>
                          <a:cs typeface="+mn-cs"/>
                        </a:rPr>
                        <a:t>. She returned home to the Calgary </a:t>
                      </a:r>
                      <a:r>
                        <a:rPr lang="en-US" sz="1800" b="1" i="0" kern="1200" dirty="0">
                          <a:solidFill>
                            <a:schemeClr val="dk1"/>
                          </a:solidFill>
                          <a:effectLst/>
                          <a:latin typeface="+mn-lt"/>
                          <a:ea typeface="+mn-ea"/>
                          <a:cs typeface="+mn-cs"/>
                        </a:rPr>
                        <a:t>zone on February 21, 2020.</a:t>
                      </a:r>
                    </a:p>
                  </a:txBody>
                  <a:tcPr/>
                </a:tc>
                <a:extLst>
                  <a:ext uri="{0D108BD9-81ED-4DB2-BD59-A6C34878D82A}">
                    <a16:rowId xmlns:a16="http://schemas.microsoft.com/office/drawing/2014/main" val="1285076396"/>
                  </a:ext>
                </a:extLst>
              </a:tr>
              <a:tr h="370840">
                <a:tc>
                  <a:txBody>
                    <a:bodyPr/>
                    <a:lstStyle/>
                    <a:p>
                      <a:r>
                        <a:rPr lang="en-US" sz="1800" dirty="0"/>
                        <a:t>Q4.2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Does it matter where it takes place? Is it affected by location?</a:t>
                      </a:r>
                    </a:p>
                  </a:txBody>
                  <a:tcPr/>
                </a:tc>
                <a:tc>
                  <a:txBody>
                    <a:bodyPr/>
                    <a:lstStyle/>
                    <a:p>
                      <a:r>
                        <a:rPr lang="en-US" sz="1800" dirty="0"/>
                        <a:t>At the beginner, Yes.  Because they tried to control the virus by </a:t>
                      </a:r>
                      <a:r>
                        <a:rPr lang="en-US" sz="1800" b="1" dirty="0"/>
                        <a:t>isolating</a:t>
                      </a:r>
                      <a:r>
                        <a:rPr lang="en-US" sz="1800" dirty="0"/>
                        <a:t> </a:t>
                      </a:r>
                      <a:r>
                        <a:rPr lang="en-US" sz="1800" b="1" dirty="0"/>
                        <a:t>contaminated people</a:t>
                      </a:r>
                      <a:r>
                        <a:rPr lang="en-US" sz="1800" dirty="0"/>
                        <a:t>. After the spread of the virus, it doesn't make a difference.</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35589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dirty="0">
                <a:solidFill>
                  <a:srgbClr val="FFFFFF"/>
                </a:solidFill>
              </a:rPr>
              <a:t>5W 1H Analysis</a:t>
            </a:r>
            <a:br>
              <a:rPr lang="en-CA" sz="4000" dirty="0">
                <a:solidFill>
                  <a:srgbClr val="FFFFFF"/>
                </a:solidFill>
              </a:rPr>
            </a:br>
            <a:r>
              <a:rPr lang="en-CA" sz="4000" dirty="0">
                <a:solidFill>
                  <a:srgbClr val="FFFFFF"/>
                </a:solidFill>
              </a:rPr>
              <a:t>5 – </a:t>
            </a:r>
            <a:r>
              <a:rPr lang="en-US" sz="4000" dirty="0">
                <a:solidFill>
                  <a:srgbClr val="FFFFFF"/>
                </a:solidFill>
              </a:rPr>
              <a:t>Why</a:t>
            </a:r>
            <a:endParaRPr lang="en-CA" sz="40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580515588"/>
              </p:ext>
            </p:extLst>
          </p:nvPr>
        </p:nvGraphicFramePr>
        <p:xfrm>
          <a:off x="576942" y="2609331"/>
          <a:ext cx="11002348" cy="24739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370840">
                <a:tc>
                  <a:txBody>
                    <a:bodyPr/>
                    <a:lstStyle/>
                    <a:p>
                      <a:r>
                        <a:rPr lang="en-US" sz="1800" dirty="0"/>
                        <a:t>Q5.1</a:t>
                      </a:r>
                    </a:p>
                  </a:txBody>
                  <a:tcPr/>
                </a:tc>
                <a:tc>
                  <a:txBody>
                    <a:bodyPr/>
                    <a:lstStyle/>
                    <a:p>
                      <a:r>
                        <a:rPr lang="en-US" sz="1800" dirty="0"/>
                        <a:t>Why is this topic important? Why does it matter?</a:t>
                      </a:r>
                    </a:p>
                  </a:txBody>
                  <a:tcPr/>
                </a:tc>
                <a:tc>
                  <a:txBody>
                    <a:bodyPr/>
                    <a:lstStyle/>
                    <a:p>
                      <a:r>
                        <a:rPr lang="en-US" sz="1800" dirty="0"/>
                        <a:t>Understanding what we did wrong, </a:t>
                      </a:r>
                      <a:r>
                        <a:rPr lang="en-CA" dirty="0"/>
                        <a:t> makes us learn how we should act if/when we have future pandemics</a:t>
                      </a:r>
                      <a:endParaRPr lang="en-US" sz="1800" dirty="0"/>
                    </a:p>
                  </a:txBody>
                  <a:tcPr/>
                </a:tc>
                <a:extLst>
                  <a:ext uri="{0D108BD9-81ED-4DB2-BD59-A6C34878D82A}">
                    <a16:rowId xmlns:a16="http://schemas.microsoft.com/office/drawing/2014/main" val="1285076396"/>
                  </a:ext>
                </a:extLst>
              </a:tr>
              <a:tr h="370840">
                <a:tc>
                  <a:txBody>
                    <a:bodyPr/>
                    <a:lstStyle/>
                    <a:p>
                      <a:r>
                        <a:rPr lang="en-US" sz="1800" dirty="0"/>
                        <a:t>Q5.2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Why do certain things happen? (What are some causes and effects within the topic?)</a:t>
                      </a:r>
                    </a:p>
                  </a:txBody>
                  <a:tcPr/>
                </a:tc>
                <a:tc>
                  <a:txBody>
                    <a:bodyPr/>
                    <a:lstStyle/>
                    <a:p>
                      <a:r>
                        <a:rPr lang="en-US" sz="1800" b="1" dirty="0"/>
                        <a:t>Mutation</a:t>
                      </a:r>
                      <a:r>
                        <a:rPr lang="en-US" sz="1800" dirty="0"/>
                        <a:t> of the virus and </a:t>
                      </a:r>
                      <a:r>
                        <a:rPr lang="en-US" sz="1800" b="1" dirty="0"/>
                        <a:t>feed on exotic animals </a:t>
                      </a:r>
                      <a:r>
                        <a:rPr lang="en-US" sz="1800" dirty="0"/>
                        <a:t>could be a possible explanation of why it is happening.</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188520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2391</Words>
  <Application>Microsoft Office PowerPoint</Application>
  <PresentationFormat>Widescreen</PresentationFormat>
  <Paragraphs>322</Paragraphs>
  <Slides>30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Consolas</vt:lpstr>
      <vt:lpstr>Linux Libertine</vt:lpstr>
      <vt:lpstr>Segoe UI</vt:lpstr>
      <vt:lpstr>Office Theme</vt:lpstr>
      <vt:lpstr>DATA 410 – Assignment 7   Final Presentation </vt:lpstr>
      <vt:lpstr>1 –  Business Understanding –High Level</vt:lpstr>
      <vt:lpstr>Case Study</vt:lpstr>
      <vt:lpstr>Introduction </vt:lpstr>
      <vt:lpstr>5W 1H Analysis 1 – Who</vt:lpstr>
      <vt:lpstr>5W 1H Analysis 2 – What</vt:lpstr>
      <vt:lpstr>5W 1H Analysis 3 –When</vt:lpstr>
      <vt:lpstr>5W 1H Analysis 4 – Where</vt:lpstr>
      <vt:lpstr>5W 1H Analysis 5 – Why</vt:lpstr>
      <vt:lpstr>5W 1H Analysis 6 – How</vt:lpstr>
      <vt:lpstr>2 –  Data Understanding – High Level</vt:lpstr>
      <vt:lpstr>Data Modeling – Conceptual Model </vt:lpstr>
      <vt:lpstr>Data Dictionary </vt:lpstr>
      <vt:lpstr>1 (Revisited) –  Business Understanding – Low Level</vt:lpstr>
      <vt:lpstr>Business Questions</vt:lpstr>
      <vt:lpstr>2 (Revisited) –  Data Understanding –  Low Level</vt:lpstr>
      <vt:lpstr>Data Set(s)</vt:lpstr>
      <vt:lpstr>Database Diagram – Tables and Columns</vt:lpstr>
      <vt:lpstr>3 –  Data Preparation</vt:lpstr>
      <vt:lpstr>Data Preparation – Data cleansing</vt:lpstr>
      <vt:lpstr>Data Preparation – SQL Query for Question 1 Part-1</vt:lpstr>
      <vt:lpstr>Data Preparation – SQL Query for Question 2</vt:lpstr>
      <vt:lpstr>4 –  Modeling</vt:lpstr>
      <vt:lpstr>TimeLine – Covid -19 Symptoms Develop</vt:lpstr>
      <vt:lpstr>Visualization - Dashboard</vt:lpstr>
      <vt:lpstr>Visualization – Report Question - 1</vt:lpstr>
      <vt:lpstr>Visualization – Report Question - 2</vt:lpstr>
      <vt:lpstr>5 –  Evaluation</vt:lpstr>
      <vt:lpstr>Conclusion –  Answer to Question 1</vt:lpstr>
      <vt:lpstr>Conclusion –  Answer to 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Vision of Business Analysis</dc:title>
  <dc:creator>Lauren X Janzer</dc:creator>
  <cp:lastModifiedBy>Flavio Akira Tikaishi</cp:lastModifiedBy>
  <cp:revision>310</cp:revision>
  <dcterms:created xsi:type="dcterms:W3CDTF">2020-10-02T15:06:04Z</dcterms:created>
  <dcterms:modified xsi:type="dcterms:W3CDTF">2021-04-09T02:45:27Z</dcterms:modified>
</cp:coreProperties>
</file>