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9" r:id="rId3"/>
    <p:sldId id="260" r:id="rId4"/>
    <p:sldId id="296" r:id="rId5"/>
    <p:sldId id="258" r:id="rId6"/>
    <p:sldId id="303" r:id="rId7"/>
    <p:sldId id="299" r:id="rId8"/>
    <p:sldId id="302" r:id="rId9"/>
    <p:sldId id="306" r:id="rId10"/>
    <p:sldId id="305" r:id="rId11"/>
    <p:sldId id="263" r:id="rId12"/>
    <p:sldId id="300" r:id="rId13"/>
    <p:sldId id="301" r:id="rId14"/>
    <p:sldId id="261" r:id="rId15"/>
    <p:sldId id="298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927AA1-A914-4B6D-AFAC-6B872110C996}">
  <a:tblStyle styleId="{DC927AA1-A914-4B6D-AFAC-6B872110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A083C5-E18E-4189-994C-BFA981AB99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6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df7c8325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df7c8325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7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4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7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stprog.net/ru/2020/08/13/%D1%81-generating-random-numbers-functions-rand-srand-time-examples-ru/" TargetMode="External"/><Relationship Id="rId3" Type="http://schemas.openxmlformats.org/officeDocument/2006/relationships/hyperlink" Target="https://itproger.com/course/cpp/17#:~:text=%D0%B2%D1%8B%D1%87%D0%B8%D1%82%D0%B0%D0%BD%D0%B8%D0%B5%20-%20z%20%3D%20y%20-%20x%3B%20%D1%81%D0%BB%D0%BE%D0%B6%D0%B5%D0%BD%D0%B8%D0%B5,%D0%BF%D1%80%D0%B8%20%D0%B4%D0%B5%D0%BB%D0%B5%D0%BD%D0%B8%D0%B8%20-%20z%20%3D%20y%20%25%20x%3B" TargetMode="External"/><Relationship Id="rId7" Type="http://schemas.openxmlformats.org/officeDocument/2006/relationships/hyperlink" Target="https://www.w3schools.com/cpp/cpp_math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skolo.lv/mod/resource/view.php?id=10663642" TargetMode="External"/><Relationship Id="rId4" Type="http://schemas.openxmlformats.org/officeDocument/2006/relationships/hyperlink" Target="http://home.lu.lv/~janiszu/courses/eprg/eprg.all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176931" y="1650497"/>
            <a:ext cx="6790137" cy="1842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>
                <a:latin typeface="Calibri Light"/>
                <a:ea typeface="Calibri Light"/>
                <a:cs typeface="Calibri Light"/>
              </a:rPr>
              <a:t>Biežāk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lietotās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funkcijas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darbam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ar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skaitliskajiem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mainīgajiem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programmēšanas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valodā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C++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09050" y="3714555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Autors: Jegors Kalējs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Kurss: 2PT2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83ACBE-B020-46F0-80B2-62CC1E7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91" y="672711"/>
            <a:ext cx="3505917" cy="37980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1B3054-4576-43D6-8E8F-388DD4F2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07" y="2318965"/>
            <a:ext cx="2401441" cy="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/>
              <a:t>Priekšrocības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961444" y="2027275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C++ matemātiskās funkcijas ir daļa no standarta bibliotēkas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961444" y="2855350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Optimizācija un veiktspēja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961444" y="3891512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Ērtība un efektivitāte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F014F9-4C69-43A3-BFB2-6A20F13E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58" y="915100"/>
            <a:ext cx="3610556" cy="3314377"/>
          </a:xfrm>
          <a:prstGeom prst="rect">
            <a:avLst/>
          </a:prstGeom>
        </p:spPr>
      </p:pic>
      <p:pic>
        <p:nvPicPr>
          <p:cNvPr id="3074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5FBFD241-F0D5-4D7A-BDE1-47EF038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" y="1741562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9E239DF7-BB8C-41F2-9C14-D35FB43B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" y="2901425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1919624C-0698-4B49-B442-AF6417DC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3" y="3937587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  <p:bldP spid="374" grpId="0" build="p"/>
      <p:bldP spid="37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/>
              <a:t>Trūkumi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961444" y="1741562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Ierobežota pielāgošana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961444" y="2608450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Optimizācija un veiktspēja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961444" y="3714574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Saderība ar vecākam versijam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3F81E1-BB44-47ED-A2C6-09E0C1F7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58" y="915100"/>
            <a:ext cx="3587567" cy="3293274"/>
          </a:xfrm>
          <a:prstGeom prst="rect">
            <a:avLst/>
          </a:prstGeom>
        </p:spPr>
      </p:pic>
      <p:pic>
        <p:nvPicPr>
          <p:cNvPr id="4098" name="Picture 2" descr="Red Cross mark png 16314454 PNG">
            <a:extLst>
              <a:ext uri="{FF2B5EF4-FFF2-40B4-BE49-F238E27FC236}">
                <a16:creationId xmlns:a16="http://schemas.microsoft.com/office/drawing/2014/main" id="{89569246-BAAD-4DF6-9DF9-480DB9EB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1749226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d Cross mark png 16314454 PNG">
            <a:extLst>
              <a:ext uri="{FF2B5EF4-FFF2-40B4-BE49-F238E27FC236}">
                <a16:creationId xmlns:a16="http://schemas.microsoft.com/office/drawing/2014/main" id="{E5E0A9D0-F4FF-4559-9910-AC15A35E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2608450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d Cross mark png 16314454 PNG">
            <a:extLst>
              <a:ext uri="{FF2B5EF4-FFF2-40B4-BE49-F238E27FC236}">
                <a16:creationId xmlns:a16="http://schemas.microsoft.com/office/drawing/2014/main" id="{71E76738-18FB-4C41-BD0A-50B986C3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3556891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  <p:bldP spid="374" grpId="0" build="p"/>
      <p:bldP spid="3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050" y="190755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5400" dirty="0"/>
              <a:t>Secinājumi</a:t>
            </a:r>
            <a:endParaRPr sz="5400"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1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Avoti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98064" y="1491389"/>
            <a:ext cx="6747871" cy="193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#17 – </a:t>
            </a:r>
            <a:r>
              <a:rPr lang="en-US" dirty="0" err="1">
                <a:ea typeface="+mn-lt"/>
                <a:cs typeface="+mn-lt"/>
                <a:hlinkClick r:id="rId3"/>
              </a:rPr>
              <a:t>Встроенные</a:t>
            </a:r>
            <a:r>
              <a:rPr lang="en-US" dirty="0">
                <a:ea typeface="+mn-lt"/>
                <a:cs typeface="+mn-lt"/>
                <a:hlinkClick r:id="rId3"/>
              </a:rPr>
              <a:t> </a:t>
            </a:r>
            <a:r>
              <a:rPr lang="en-US" dirty="0" err="1">
                <a:ea typeface="+mn-lt"/>
                <a:cs typeface="+mn-lt"/>
                <a:hlinkClick r:id="rId3"/>
              </a:rPr>
              <a:t>функции</a:t>
            </a:r>
            <a:r>
              <a:rPr lang="en-US" dirty="0">
                <a:ea typeface="+mn-lt"/>
                <a:cs typeface="+mn-lt"/>
                <a:hlinkClick r:id="rId3"/>
              </a:rPr>
              <a:t> в C++ (itproger.com)</a:t>
            </a:r>
            <a:r>
              <a:rPr lang="ru-RU" dirty="0">
                <a:ea typeface="+mn-lt"/>
                <a:cs typeface="+mn-lt"/>
              </a:rPr>
              <a:t> 5</a:t>
            </a:r>
            <a:r>
              <a:rPr lang="lv-LV" dirty="0">
                <a:ea typeface="+mn-lt"/>
                <a:cs typeface="+mn-lt"/>
              </a:rPr>
              <a:t>/10 – paskatijos video, izlasiju informāciju, paņema informāciju tikai par bibliotekam.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Microsoft Word - eprg.all.docx (lu.lv)</a:t>
            </a:r>
            <a:r>
              <a:rPr lang="lv-LV" dirty="0">
                <a:ea typeface="+mn-lt"/>
                <a:cs typeface="+mn-lt"/>
                <a:hlinkClick r:id="rId4"/>
              </a:rPr>
              <a:t> 8/10 –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endParaRPr lang="lv-LV" dirty="0">
              <a:ea typeface="+mn-lt"/>
              <a:cs typeface="+mn-lt"/>
              <a:hlinkClick r:id="rId5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https://skolo.lv/mod/resource/view.php?id=10663642</a:t>
            </a:r>
            <a:r>
              <a:rPr lang="en-US" dirty="0">
                <a:ea typeface="+mn-lt"/>
                <a:cs typeface="+mn-lt"/>
              </a:rPr>
              <a:t> (sk. </a:t>
            </a:r>
            <a:r>
              <a:rPr lang="en-US" dirty="0" err="1">
                <a:ea typeface="+mn-lt"/>
                <a:cs typeface="+mn-lt"/>
              </a:rPr>
              <a:t>Znotiņas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prezentācija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lv-LV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lv-LV" dirty="0">
                <a:ea typeface="+mn-lt"/>
                <a:cs typeface="+mn-lt"/>
              </a:rPr>
              <a:t>sapratu, kā taisit macibu materialu, jo sk. Znotiņas stundas, gandrīz nekad nerādas jautājumi, prezentācijas struktūru un kādu informāciju paņemu no skolotājas prezentāciju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https://chat.openai.com/</a:t>
            </a:r>
            <a:r>
              <a:rPr lang="lv-LV" dirty="0">
                <a:ea typeface="+mn-lt"/>
                <a:cs typeface="+mn-lt"/>
                <a:hlinkClick r:id="rId6"/>
              </a:rPr>
              <a:t> 10/10</a:t>
            </a:r>
          </a:p>
          <a:p>
            <a:pPr marL="152400" indent="0"/>
            <a:endParaRPr lang="en-US" dirty="0">
              <a:ea typeface="+mn-lt"/>
              <a:cs typeface="+mn-lt"/>
              <a:hlinkClick r:id="rId6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C++ Math (w3schools.com)</a:t>
            </a:r>
            <a:r>
              <a:rPr lang="lv-LV" dirty="0">
                <a:ea typeface="+mn-lt"/>
                <a:cs typeface="+mn-lt"/>
              </a:rPr>
              <a:t> 8/10 – atgadināja man, kas vispar bija matemātiskas funkcijas, </a:t>
            </a:r>
            <a:r>
              <a:rPr lang="lv-LV" dirty="0"/>
              <a:t>tīmekļa vietne</a:t>
            </a:r>
            <a:r>
              <a:rPr lang="lv-LV" dirty="0">
                <a:ea typeface="+mn-lt"/>
                <a:cs typeface="+mn-lt"/>
              </a:rPr>
              <a:t> ar labiem piemēriem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ea typeface="+mn-lt"/>
                <a:cs typeface="+mn-lt"/>
                <a:hlinkClick r:id="rId8"/>
              </a:rPr>
              <a:t>https://www.bestprog.net/ru/2020/08/13/%D1%81-generating-random-numbers-functions-rand-srand-time-examples-ru/</a:t>
            </a:r>
            <a:r>
              <a:rPr lang="lv-LV" dirty="0">
                <a:ea typeface="+mn-lt"/>
                <a:cs typeface="+mn-lt"/>
              </a:rPr>
              <a:t> 3/10 – gandrīz neko jauno neuzzināja, prezentācija neko neiekļuva no bestprog </a:t>
            </a:r>
            <a:r>
              <a:rPr lang="lv-LV" dirty="0"/>
              <a:t>tīmekļa vietne</a:t>
            </a:r>
            <a:endParaRPr lang="lv-LV" dirty="0">
              <a:ea typeface="+mn-lt"/>
              <a:cs typeface="+mn-lt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D0F613-A10E-4F11-BD38-18B5F521A338}"/>
              </a:ext>
            </a:extLst>
          </p:cNvPr>
          <p:cNvSpPr/>
          <p:nvPr/>
        </p:nvSpPr>
        <p:spPr>
          <a:xfrm>
            <a:off x="1675287" y="3163043"/>
            <a:ext cx="668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1200" dirty="0">
                <a:latin typeface="Albert Sans" panose="020B0604020202020204" charset="0"/>
              </a:rPr>
              <a:t>                                                 ja bija problēmas ar informācijas meklēšanu, jautāja makslīgo intelektu, gandrīz katru reizi deva man to, kas man tieši bija vajadzīgs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EC1A94-3702-4BA7-A924-2835C4D8458A}"/>
              </a:ext>
            </a:extLst>
          </p:cNvPr>
          <p:cNvSpPr/>
          <p:nvPr/>
        </p:nvSpPr>
        <p:spPr>
          <a:xfrm>
            <a:off x="1675287" y="1909980"/>
            <a:ext cx="591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1200" dirty="0">
                <a:latin typeface="Albert Sans" panose="020B0604020202020204" charset="0"/>
              </a:rPr>
              <a:t>                                                                         ļoti laba dokumentācija latviešu valoda, informāciju latviešu valodā internetā ļoti maz, tāpēc šis avots bija noderīgs     </a:t>
            </a:r>
            <a:endParaRPr lang="ru-RU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1028800" y="190755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5400" dirty="0"/>
              <a:t>Paldies par uzmanību!</a:t>
            </a:r>
            <a:endParaRPr sz="5400"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15100" y="758100"/>
            <a:ext cx="38568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ea typeface="Calibri Light"/>
                <a:cs typeface="Calibri Light"/>
              </a:rPr>
              <a:t>Kas </a:t>
            </a:r>
            <a:r>
              <a:rPr lang="en-US" dirty="0" err="1">
                <a:ea typeface="Calibri Light"/>
                <a:cs typeface="Calibri Light"/>
              </a:rPr>
              <a:t>ir</a:t>
            </a:r>
            <a:r>
              <a:rPr lang="lv-LV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funkcijas</a:t>
            </a:r>
            <a:r>
              <a:rPr lang="lv-LV" dirty="0">
                <a:ea typeface="Calibri Light"/>
                <a:cs typeface="Calibri Light"/>
              </a:rPr>
              <a:t> C++ valodā</a:t>
            </a:r>
            <a:r>
              <a:rPr lang="en-US" dirty="0">
                <a:ea typeface="Calibri Light"/>
                <a:cs typeface="Calibri Light"/>
              </a:rPr>
              <a:t>?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715100" y="2019900"/>
            <a:ext cx="38568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lv-LV" sz="1400" dirty="0"/>
              <a:t>C++ valodā ir daudz iebūvētu bibliotēku. Iekļaujot tos, jūs iegūstat piekļuvi jaunām funkcijām un iespējām failā.</a:t>
            </a:r>
          </a:p>
          <a:p>
            <a:pPr marL="152400" indent="0">
              <a:buNone/>
            </a:pPr>
            <a:endParaRPr lang="lv-LV" sz="1400" dirty="0"/>
          </a:p>
        </p:txBody>
      </p:sp>
      <p:sp>
        <p:nvSpPr>
          <p:cNvPr id="294" name="Google Shape;294;p29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325900" y="10902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3605E4-39CC-49FD-9258-5B30EEB6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32" y="916396"/>
            <a:ext cx="3502743" cy="3310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2141101" y="1415850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lv-LV" dirty="0"/>
              <a:t>Kāpēc &lt;cmath&gt; bibliotēka ir nepieciešama?</a:t>
            </a:r>
            <a:endParaRPr dirty="0"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7125139" y="2016949"/>
            <a:ext cx="554809" cy="554809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4;p30">
            <a:extLst>
              <a:ext uri="{FF2B5EF4-FFF2-40B4-BE49-F238E27FC236}">
                <a16:creationId xmlns:a16="http://schemas.microsoft.com/office/drawing/2014/main" id="{A674B8D2-E3FB-4A98-B935-EE53EFEBB15E}"/>
              </a:ext>
            </a:extLst>
          </p:cNvPr>
          <p:cNvSpPr/>
          <p:nvPr/>
        </p:nvSpPr>
        <p:spPr>
          <a:xfrm>
            <a:off x="922214" y="367741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6;p30">
            <a:extLst>
              <a:ext uri="{FF2B5EF4-FFF2-40B4-BE49-F238E27FC236}">
                <a16:creationId xmlns:a16="http://schemas.microsoft.com/office/drawing/2014/main" id="{B15C4B22-0625-46C2-B611-BBE688D9A245}"/>
              </a:ext>
            </a:extLst>
          </p:cNvPr>
          <p:cNvSpPr/>
          <p:nvPr/>
        </p:nvSpPr>
        <p:spPr>
          <a:xfrm>
            <a:off x="1310579" y="3107957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1;p30">
            <a:extLst>
              <a:ext uri="{FF2B5EF4-FFF2-40B4-BE49-F238E27FC236}">
                <a16:creationId xmlns:a16="http://schemas.microsoft.com/office/drawing/2014/main" id="{B313DB7C-9512-48DE-9D0E-03698B805AA6}"/>
              </a:ext>
            </a:extLst>
          </p:cNvPr>
          <p:cNvSpPr/>
          <p:nvPr/>
        </p:nvSpPr>
        <p:spPr>
          <a:xfrm>
            <a:off x="1805601" y="4308963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5;p30">
            <a:extLst>
              <a:ext uri="{FF2B5EF4-FFF2-40B4-BE49-F238E27FC236}">
                <a16:creationId xmlns:a16="http://schemas.microsoft.com/office/drawing/2014/main" id="{549D0B89-7F8B-48B0-9588-5F12C5E519C9}"/>
              </a:ext>
            </a:extLst>
          </p:cNvPr>
          <p:cNvSpPr/>
          <p:nvPr/>
        </p:nvSpPr>
        <p:spPr>
          <a:xfrm>
            <a:off x="1102829" y="3107957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4;p30">
            <a:extLst>
              <a:ext uri="{FF2B5EF4-FFF2-40B4-BE49-F238E27FC236}">
                <a16:creationId xmlns:a16="http://schemas.microsoft.com/office/drawing/2014/main" id="{A674B8D2-E3FB-4A98-B935-EE53EFEBB15E}"/>
              </a:ext>
            </a:extLst>
          </p:cNvPr>
          <p:cNvSpPr/>
          <p:nvPr/>
        </p:nvSpPr>
        <p:spPr>
          <a:xfrm>
            <a:off x="922214" y="367741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6;p30">
            <a:extLst>
              <a:ext uri="{FF2B5EF4-FFF2-40B4-BE49-F238E27FC236}">
                <a16:creationId xmlns:a16="http://schemas.microsoft.com/office/drawing/2014/main" id="{B15C4B22-0625-46C2-B611-BBE688D9A245}"/>
              </a:ext>
            </a:extLst>
          </p:cNvPr>
          <p:cNvSpPr/>
          <p:nvPr/>
        </p:nvSpPr>
        <p:spPr>
          <a:xfrm>
            <a:off x="1310579" y="3107957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1;p30">
            <a:extLst>
              <a:ext uri="{FF2B5EF4-FFF2-40B4-BE49-F238E27FC236}">
                <a16:creationId xmlns:a16="http://schemas.microsoft.com/office/drawing/2014/main" id="{B313DB7C-9512-48DE-9D0E-03698B805AA6}"/>
              </a:ext>
            </a:extLst>
          </p:cNvPr>
          <p:cNvSpPr/>
          <p:nvPr/>
        </p:nvSpPr>
        <p:spPr>
          <a:xfrm>
            <a:off x="1805601" y="4308963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5;p30">
            <a:extLst>
              <a:ext uri="{FF2B5EF4-FFF2-40B4-BE49-F238E27FC236}">
                <a16:creationId xmlns:a16="http://schemas.microsoft.com/office/drawing/2014/main" id="{549D0B89-7F8B-48B0-9588-5F12C5E519C9}"/>
              </a:ext>
            </a:extLst>
          </p:cNvPr>
          <p:cNvSpPr/>
          <p:nvPr/>
        </p:nvSpPr>
        <p:spPr>
          <a:xfrm>
            <a:off x="1102829" y="3107957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" descr="Equals Sign PNG Free Download | PNG Mart">
            <a:extLst>
              <a:ext uri="{FF2B5EF4-FFF2-40B4-BE49-F238E27FC236}">
                <a16:creationId xmlns:a16="http://schemas.microsoft.com/office/drawing/2014/main" id="{28EAEC1C-A497-4989-98A2-5DA6D2A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92" y="1988515"/>
            <a:ext cx="1539016" cy="15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B5258-E989-4B14-9A9B-2EFDFCB7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465" y="1036714"/>
            <a:ext cx="3021370" cy="34426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9DFCE-CBD2-40B4-91E0-909CFA107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94" y="430502"/>
            <a:ext cx="2278611" cy="42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lv-LV" dirty="0"/>
              <a:t>m</a:t>
            </a:r>
            <a:r>
              <a:rPr lang="en-US" dirty="0"/>
              <a:t>in(x, y) - </a:t>
            </a:r>
            <a:r>
              <a:rPr lang="lv-LV" dirty="0"/>
              <a:t>nosaka mazāko no 2 skaitļiem</a:t>
            </a:r>
            <a:endParaRPr dirty="0"/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000" dirty="0"/>
              <a:t>Biežāk lietotās funkcijas darbas ar skaitliskajiem mainīgajiem</a:t>
            </a:r>
            <a:endParaRPr sz="2000"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3"/>
          </p:nvPr>
        </p:nvSpPr>
        <p:spPr>
          <a:xfrm>
            <a:off x="715100" y="17230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es-ES" dirty="0"/>
              <a:t>max(x,y) – nosaka lielāko no 2 skaitļiem</a:t>
            </a:r>
            <a:endParaRPr dirty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5"/>
          </p:nvPr>
        </p:nvSpPr>
        <p:spPr>
          <a:xfrm>
            <a:off x="715100" y="22468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nn-NO" dirty="0"/>
              <a:t>sqrt(x)  - kvadrātsakne no x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7"/>
          </p:nvPr>
        </p:nvSpPr>
        <p:spPr>
          <a:xfrm>
            <a:off x="715100" y="27706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es-ES" dirty="0"/>
              <a:t>pow(x,y) – x kāpināts pakāpē y</a:t>
            </a:r>
          </a:p>
        </p:txBody>
      </p:sp>
      <p:sp>
        <p:nvSpPr>
          <p:cNvPr id="266" name="Google Shape;266;p28"/>
          <p:cNvSpPr txBox="1">
            <a:spLocks noGrp="1"/>
          </p:cNvSpPr>
          <p:nvPr>
            <p:ph type="title" idx="9"/>
          </p:nvPr>
        </p:nvSpPr>
        <p:spPr>
          <a:xfrm>
            <a:off x="715100" y="32944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lv-LV" dirty="0"/>
              <a:t>abs(x) – skaitļa x modulis </a:t>
            </a:r>
            <a:endParaRPr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title" idx="14"/>
          </p:nvPr>
        </p:nvSpPr>
        <p:spPr>
          <a:xfrm>
            <a:off x="715100" y="38182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</a:t>
            </a:r>
            <a:r>
              <a:rPr lang="lv-LV" dirty="0"/>
              <a:t> round(x) – skaitļa noapaļošana</a:t>
            </a:r>
            <a:endParaRPr dirty="0"/>
          </a:p>
        </p:txBody>
      </p:sp>
      <p:sp>
        <p:nvSpPr>
          <p:cNvPr id="270" name="Google Shape;270;p28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902850" y="2629688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7089750" y="27969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558462" y="2451050"/>
            <a:ext cx="554809" cy="554809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8113275" y="32414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193393-4F3D-433F-8B25-A2004497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0" y="969984"/>
            <a:ext cx="3088034" cy="3203532"/>
          </a:xfrm>
          <a:prstGeom prst="rect">
            <a:avLst/>
          </a:prstGeom>
        </p:spPr>
      </p:pic>
      <p:pic>
        <p:nvPicPr>
          <p:cNvPr id="7" name="Picture 2" descr="Equals Sign PNG Free Download | PNG Mart">
            <a:extLst>
              <a:ext uri="{FF2B5EF4-FFF2-40B4-BE49-F238E27FC236}">
                <a16:creationId xmlns:a16="http://schemas.microsoft.com/office/drawing/2014/main" id="{CA8D89F1-E695-48F8-ABF8-5493293A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92" y="1802242"/>
            <a:ext cx="1539016" cy="15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C5F3F9-A17E-4C1D-BAAE-902EBAD1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907" y="1542896"/>
            <a:ext cx="3088034" cy="23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000" dirty="0"/>
              <a:t>Funkcija, kas ģenerē nejaušus skaitļus</a:t>
            </a:r>
            <a:endParaRPr sz="2000" dirty="0"/>
          </a:p>
        </p:txBody>
      </p:sp>
      <p:sp>
        <p:nvSpPr>
          <p:cNvPr id="59" name="Google Shape;258;p28">
            <a:extLst>
              <a:ext uri="{FF2B5EF4-FFF2-40B4-BE49-F238E27FC236}">
                <a16:creationId xmlns:a16="http://schemas.microsoft.com/office/drawing/2014/main" id="{94F7B5BD-A68A-41E6-A668-E66002C693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050542"/>
            <a:ext cx="7064700" cy="304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Lai </a:t>
            </a:r>
            <a:r>
              <a:rPr lang="en-US" dirty="0" err="1"/>
              <a:t>lietot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rand(); </a:t>
            </a:r>
            <a:r>
              <a:rPr lang="en-US" dirty="0" err="1"/>
              <a:t>nepieciešamas</a:t>
            </a:r>
            <a:r>
              <a:rPr lang="en-US" dirty="0"/>
              <a:t> divas </a:t>
            </a:r>
            <a:r>
              <a:rPr lang="en-US" dirty="0" err="1"/>
              <a:t>bibliotekas</a:t>
            </a:r>
            <a:r>
              <a:rPr lang="en-US" dirty="0"/>
              <a:t> &lt;</a:t>
            </a:r>
            <a:r>
              <a:rPr lang="en-US" dirty="0" err="1"/>
              <a:t>cstdlib</a:t>
            </a:r>
            <a:r>
              <a:rPr lang="en-US" dirty="0"/>
              <a:t>&gt; un &lt;</a:t>
            </a:r>
            <a:r>
              <a:rPr lang="en-US" dirty="0" err="1"/>
              <a:t>ctime</a:t>
            </a:r>
            <a:r>
              <a:rPr lang="en-US" dirty="0"/>
              <a:t>&gt; un </a:t>
            </a:r>
            <a:r>
              <a:rPr lang="en-US" dirty="0" err="1"/>
              <a:t>kod</a:t>
            </a:r>
            <a:r>
              <a:rPr lang="lv-LV" dirty="0"/>
              <a:t>a sākumā jāuzraksta </a:t>
            </a:r>
            <a:r>
              <a:rPr lang="en-US" dirty="0" err="1"/>
              <a:t>srand</a:t>
            </a:r>
            <a:r>
              <a:rPr lang="en-US" dirty="0"/>
              <a:t>(time(NULL));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(time(0));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lv-LV" dirty="0"/>
              <a:t>int rand();</a:t>
            </a:r>
            <a:r>
              <a:rPr lang="ru-RU" dirty="0"/>
              <a:t> - </a:t>
            </a:r>
            <a:r>
              <a:rPr lang="lv-LV" dirty="0"/>
              <a:t>Funkcija atgriež skaitlisku vērtību, kura ir vismaz 32767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C85DD1-659E-4D99-8A0B-ED2295CB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0404">
            <a:off x="6926214" y="722996"/>
            <a:ext cx="1707174" cy="10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EDD04D-06D3-4BFC-A85F-1D41B1B6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96968"/>
            <a:ext cx="3831214" cy="3495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49F915-0116-4741-A7B6-ABCC28B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6" y="762035"/>
            <a:ext cx="3750827" cy="36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1CA8D6-54D2-4149-8D36-9EB1FA33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3" y="645516"/>
            <a:ext cx="3724050" cy="38524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6CBCB6-DC48-4761-9956-4F67EA34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21" y="2390072"/>
            <a:ext cx="3815236" cy="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312</Words>
  <Application>Microsoft Office PowerPoint</Application>
  <PresentationFormat>Экран (16:9)</PresentationFormat>
  <Paragraphs>45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 Light</vt:lpstr>
      <vt:lpstr>Albert Sans</vt:lpstr>
      <vt:lpstr>Bebas Neue</vt:lpstr>
      <vt:lpstr>Arial</vt:lpstr>
      <vt:lpstr>AI Incident Automation Pitch Deck by Slidesgo</vt:lpstr>
      <vt:lpstr>Biežāk lietotās funkcijas darbam ar skaitliskajiem mainīgajiem programmēšanas valodā C++</vt:lpstr>
      <vt:lpstr>Kas ir funkcijas C++ valodā?</vt:lpstr>
      <vt:lpstr>Kāpēc &lt;cmath&gt; bibliotēka ir nepieciešama?</vt:lpstr>
      <vt:lpstr>Презентация PowerPoint</vt:lpstr>
      <vt:lpstr>01</vt:lpstr>
      <vt:lpstr>Презентация PowerPoint</vt:lpstr>
      <vt:lpstr>Funkcija, kas ģenerē nejaušus skaitļus</vt:lpstr>
      <vt:lpstr>Презентация PowerPoint</vt:lpstr>
      <vt:lpstr>Презентация PowerPoint</vt:lpstr>
      <vt:lpstr>Презентация PowerPoint</vt:lpstr>
      <vt:lpstr>Priekšrocības</vt:lpstr>
      <vt:lpstr>Trūkumi</vt:lpstr>
      <vt:lpstr>Secinājumi</vt:lpstr>
      <vt:lpstr>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skaitliskajiem mainīgajiem programmēšanas valodā C++</dc:title>
  <dc:creator>Jegors Kalejs</dc:creator>
  <cp:lastModifiedBy>Jegors Kalejs</cp:lastModifiedBy>
  <cp:revision>26</cp:revision>
  <dcterms:modified xsi:type="dcterms:W3CDTF">2023-06-08T16:13:05Z</dcterms:modified>
</cp:coreProperties>
</file>