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9"/>
  </p:notesMasterIdLst>
  <p:sldIdLst>
    <p:sldId id="256" r:id="rId2"/>
    <p:sldId id="259" r:id="rId3"/>
    <p:sldId id="260" r:id="rId4"/>
    <p:sldId id="296" r:id="rId5"/>
    <p:sldId id="258" r:id="rId6"/>
    <p:sldId id="303" r:id="rId7"/>
    <p:sldId id="299" r:id="rId8"/>
    <p:sldId id="302" r:id="rId9"/>
    <p:sldId id="306" r:id="rId10"/>
    <p:sldId id="305" r:id="rId11"/>
    <p:sldId id="263" r:id="rId12"/>
    <p:sldId id="300" r:id="rId13"/>
    <p:sldId id="301" r:id="rId14"/>
    <p:sldId id="261" r:id="rId15"/>
    <p:sldId id="308" r:id="rId16"/>
    <p:sldId id="309" r:id="rId17"/>
    <p:sldId id="298" r:id="rId18"/>
  </p:sldIdLst>
  <p:sldSz cx="9144000" cy="5143500" type="screen16x9"/>
  <p:notesSz cx="6858000" cy="9144000"/>
  <p:embeddedFontLst>
    <p:embeddedFont>
      <p:font typeface="Albert Sans" panose="020B0604020202020204" charset="0"/>
      <p:regular r:id="rId20"/>
      <p:bold r:id="rId21"/>
      <p:italic r:id="rId22"/>
      <p:boldItalic r:id="rId23"/>
    </p:embeddedFont>
    <p:embeddedFont>
      <p:font typeface="Bebas Neue" panose="020B0604020202020204" charset="0"/>
      <p:regular r:id="rId24"/>
    </p:embeddedFont>
    <p:embeddedFont>
      <p:font typeface="Calibri Light" panose="020F0302020204030204" pitchFamily="34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927AA1-A914-4B6D-AFAC-6B872110C996}">
  <a:tblStyle styleId="{DC927AA1-A914-4B6D-AFAC-6B872110C9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2A083C5-E18E-4189-994C-BFA981AB99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df7c8325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df7c8325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a81a1191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a81a1191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a81a1191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a81a1191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967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df7c8325a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df7c8325a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df7c8325a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df7c8325a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df7c8325a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df7c8325a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15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df7c8325a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2df7c8325a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df7c8325a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2df7c8325a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179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3a81a1191a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3a81a1191a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3a81a1191a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3a81a1191a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279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a81a1191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a81a1191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95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09050" y="1274763"/>
            <a:ext cx="3468900" cy="20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 b="1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09050" y="3314087"/>
            <a:ext cx="34689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200038" scaled="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199200"/>
            <a:ext cx="6492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1364300" y="1199200"/>
            <a:ext cx="70647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715100" y="1723000"/>
            <a:ext cx="6492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1364300" y="1723000"/>
            <a:ext cx="70647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715100" y="2246800"/>
            <a:ext cx="6492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1364300" y="2246800"/>
            <a:ext cx="70647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715100" y="2770600"/>
            <a:ext cx="6492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8"/>
          </p:nvPr>
        </p:nvSpPr>
        <p:spPr>
          <a:xfrm>
            <a:off x="1364300" y="2770600"/>
            <a:ext cx="70647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715100" y="3294400"/>
            <a:ext cx="6492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3"/>
          </p:nvPr>
        </p:nvSpPr>
        <p:spPr>
          <a:xfrm>
            <a:off x="1364300" y="3294400"/>
            <a:ext cx="70647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715100" y="3818200"/>
            <a:ext cx="6492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5"/>
          </p:nvPr>
        </p:nvSpPr>
        <p:spPr>
          <a:xfrm>
            <a:off x="1364300" y="3818200"/>
            <a:ext cx="7064700" cy="5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961444" y="1533475"/>
            <a:ext cx="33642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2"/>
          </p:nvPr>
        </p:nvSpPr>
        <p:spPr>
          <a:xfrm>
            <a:off x="961444" y="1874875"/>
            <a:ext cx="3364200" cy="71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3"/>
          </p:nvPr>
        </p:nvSpPr>
        <p:spPr>
          <a:xfrm>
            <a:off x="961444" y="2817175"/>
            <a:ext cx="33642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4"/>
          </p:nvPr>
        </p:nvSpPr>
        <p:spPr>
          <a:xfrm>
            <a:off x="961444" y="3158575"/>
            <a:ext cx="3364200" cy="89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5"/>
          </p:nvPr>
        </p:nvSpPr>
        <p:spPr>
          <a:xfrm>
            <a:off x="4818356" y="1533475"/>
            <a:ext cx="33642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6"/>
          </p:nvPr>
        </p:nvSpPr>
        <p:spPr>
          <a:xfrm>
            <a:off x="4818356" y="1874875"/>
            <a:ext cx="3364200" cy="71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7"/>
          </p:nvPr>
        </p:nvSpPr>
        <p:spPr>
          <a:xfrm>
            <a:off x="4818356" y="2817175"/>
            <a:ext cx="33642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8"/>
          </p:nvPr>
        </p:nvSpPr>
        <p:spPr>
          <a:xfrm>
            <a:off x="4818356" y="3158575"/>
            <a:ext cx="3364200" cy="89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0801400" scaled="0"/>
        </a:gra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975650" y="37770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886925" y="30538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1073825" y="3221063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21"/>
          <p:cNvGrpSpPr/>
          <p:nvPr/>
        </p:nvGrpSpPr>
        <p:grpSpPr>
          <a:xfrm>
            <a:off x="1225335" y="3471179"/>
            <a:ext cx="835711" cy="835711"/>
            <a:chOff x="1221094" y="2847175"/>
            <a:chExt cx="554700" cy="554700"/>
          </a:xfrm>
        </p:grpSpPr>
        <p:sp>
          <p:nvSpPr>
            <p:cNvPr id="151" name="Google Shape;151;p21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" name="Google Shape;153;p21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154" name="Google Shape;154;p21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11979" extrusionOk="0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1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4129" extrusionOk="0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1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8900044" scaled="0"/>
        </a:gra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7330037" y="744250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22"/>
          <p:cNvGrpSpPr/>
          <p:nvPr/>
        </p:nvGrpSpPr>
        <p:grpSpPr>
          <a:xfrm>
            <a:off x="7558728" y="868951"/>
            <a:ext cx="835737" cy="835737"/>
            <a:chOff x="7774163" y="804325"/>
            <a:chExt cx="587100" cy="587100"/>
          </a:xfrm>
        </p:grpSpPr>
        <p:sp>
          <p:nvSpPr>
            <p:cNvPr id="161" name="Google Shape;161;p22"/>
            <p:cNvSpPr/>
            <p:nvPr/>
          </p:nvSpPr>
          <p:spPr>
            <a:xfrm>
              <a:off x="7774163" y="8043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7845113" y="8752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" name="Google Shape;163;p22"/>
            <p:cNvGrpSpPr/>
            <p:nvPr/>
          </p:nvGrpSpPr>
          <p:grpSpPr>
            <a:xfrm>
              <a:off x="7941423" y="971571"/>
              <a:ext cx="252594" cy="252615"/>
              <a:chOff x="-44924250" y="3206000"/>
              <a:chExt cx="300100" cy="300125"/>
            </a:xfrm>
          </p:grpSpPr>
          <p:sp>
            <p:nvSpPr>
              <p:cNvPr id="164" name="Google Shape;164;p22"/>
              <p:cNvSpPr/>
              <p:nvPr/>
            </p:nvSpPr>
            <p:spPr>
              <a:xfrm>
                <a:off x="-44747025" y="3365100"/>
                <a:ext cx="122875" cy="87450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4915" y="3498"/>
                    </a:lnTo>
                    <a:lnTo>
                      <a:pt x="4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2"/>
              <p:cNvSpPr/>
              <p:nvPr/>
            </p:nvSpPr>
            <p:spPr>
              <a:xfrm>
                <a:off x="-44747025" y="3470650"/>
                <a:ext cx="1228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1419" extrusionOk="0">
                    <a:moveTo>
                      <a:pt x="0" y="0"/>
                    </a:moveTo>
                    <a:lnTo>
                      <a:pt x="0" y="347"/>
                    </a:lnTo>
                    <a:cubicBezTo>
                      <a:pt x="0" y="946"/>
                      <a:pt x="473" y="1418"/>
                      <a:pt x="1071" y="1418"/>
                    </a:cubicBezTo>
                    <a:lnTo>
                      <a:pt x="3875" y="1418"/>
                    </a:lnTo>
                    <a:cubicBezTo>
                      <a:pt x="4442" y="1418"/>
                      <a:pt x="4915" y="946"/>
                      <a:pt x="4915" y="347"/>
                    </a:cubicBez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2"/>
              <p:cNvSpPr/>
              <p:nvPr/>
            </p:nvSpPr>
            <p:spPr>
              <a:xfrm>
                <a:off x="-44747025" y="3313125"/>
                <a:ext cx="1228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1419" extrusionOk="0">
                    <a:moveTo>
                      <a:pt x="1071" y="1"/>
                    </a:moveTo>
                    <a:cubicBezTo>
                      <a:pt x="473" y="1"/>
                      <a:pt x="0" y="473"/>
                      <a:pt x="0" y="1072"/>
                    </a:cubicBezTo>
                    <a:lnTo>
                      <a:pt x="0" y="1418"/>
                    </a:lnTo>
                    <a:lnTo>
                      <a:pt x="4915" y="1418"/>
                    </a:lnTo>
                    <a:lnTo>
                      <a:pt x="4915" y="1072"/>
                    </a:lnTo>
                    <a:cubicBezTo>
                      <a:pt x="4915" y="473"/>
                      <a:pt x="4442" y="1"/>
                      <a:pt x="3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2"/>
              <p:cNvSpPr/>
              <p:nvPr/>
            </p:nvSpPr>
            <p:spPr>
              <a:xfrm>
                <a:off x="-44924250" y="3384000"/>
                <a:ext cx="159125" cy="693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774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32" y="316"/>
                    </a:lnTo>
                    <a:cubicBezTo>
                      <a:pt x="32" y="915"/>
                      <a:pt x="505" y="1387"/>
                      <a:pt x="1103" y="1387"/>
                    </a:cubicBezTo>
                    <a:lnTo>
                      <a:pt x="4254" y="1387"/>
                    </a:lnTo>
                    <a:lnTo>
                      <a:pt x="4254" y="2080"/>
                    </a:lnTo>
                    <a:lnTo>
                      <a:pt x="3183" y="2080"/>
                    </a:lnTo>
                    <a:cubicBezTo>
                      <a:pt x="2994" y="2080"/>
                      <a:pt x="2836" y="2238"/>
                      <a:pt x="2836" y="2427"/>
                    </a:cubicBezTo>
                    <a:cubicBezTo>
                      <a:pt x="2836" y="2647"/>
                      <a:pt x="2994" y="2773"/>
                      <a:pt x="3183" y="2773"/>
                    </a:cubicBezTo>
                    <a:lnTo>
                      <a:pt x="6365" y="2773"/>
                    </a:lnTo>
                    <a:lnTo>
                      <a:pt x="63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2"/>
              <p:cNvSpPr/>
              <p:nvPr/>
            </p:nvSpPr>
            <p:spPr>
              <a:xfrm>
                <a:off x="-44924250" y="3206000"/>
                <a:ext cx="2646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10587" h="6365" extrusionOk="0">
                    <a:moveTo>
                      <a:pt x="1072" y="1"/>
                    </a:moveTo>
                    <a:cubicBezTo>
                      <a:pt x="473" y="1"/>
                      <a:pt x="1" y="473"/>
                      <a:pt x="1" y="1041"/>
                    </a:cubicBezTo>
                    <a:lnTo>
                      <a:pt x="1" y="6365"/>
                    </a:lnTo>
                    <a:lnTo>
                      <a:pt x="6365" y="6365"/>
                    </a:lnTo>
                    <a:lnTo>
                      <a:pt x="6365" y="5357"/>
                    </a:lnTo>
                    <a:cubicBezTo>
                      <a:pt x="6365" y="4349"/>
                      <a:pt x="7152" y="3561"/>
                      <a:pt x="8160" y="3561"/>
                    </a:cubicBezTo>
                    <a:lnTo>
                      <a:pt x="10586" y="3561"/>
                    </a:lnTo>
                    <a:lnTo>
                      <a:pt x="10586" y="1041"/>
                    </a:lnTo>
                    <a:cubicBezTo>
                      <a:pt x="10586" y="473"/>
                      <a:pt x="10114" y="1"/>
                      <a:pt x="95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" name="Google Shape;169;p22"/>
          <p:cNvSpPr/>
          <p:nvPr/>
        </p:nvSpPr>
        <p:spPr>
          <a:xfrm>
            <a:off x="1367688" y="3955763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554588" y="412300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22"/>
          <p:cNvGrpSpPr/>
          <p:nvPr/>
        </p:nvGrpSpPr>
        <p:grpSpPr>
          <a:xfrm>
            <a:off x="745764" y="3292399"/>
            <a:ext cx="554809" cy="554809"/>
            <a:chOff x="5724800" y="2169125"/>
            <a:chExt cx="587100" cy="587100"/>
          </a:xfrm>
        </p:grpSpPr>
        <p:sp>
          <p:nvSpPr>
            <p:cNvPr id="172" name="Google Shape;172;p22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5889083" y="2332610"/>
              <a:ext cx="258497" cy="260131"/>
            </a:xfrm>
            <a:custGeom>
              <a:avLst/>
              <a:gdLst/>
              <a:ahLst/>
              <a:cxnLst/>
              <a:rect l="l" t="t" r="r" b="b"/>
              <a:pathLst>
                <a:path w="42238" h="42505" extrusionOk="0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22"/>
          <p:cNvSpPr/>
          <p:nvPr/>
        </p:nvSpPr>
        <p:spPr>
          <a:xfrm>
            <a:off x="7134938" y="1563138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869538" y="4168588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200038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909050" y="2267588"/>
            <a:ext cx="48126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909050" y="1162713"/>
            <a:ext cx="4812600" cy="11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>
            <a:off x="428100" y="399900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7987913" y="10064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232563" y="1006425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759938" y="378274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913013" y="3863750"/>
            <a:ext cx="554700" cy="554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1397638" y="398030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7836413" y="725050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574700" y="1533475"/>
            <a:ext cx="5994600" cy="49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1574700" y="1873363"/>
            <a:ext cx="5994600" cy="71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1574700" y="2847175"/>
            <a:ext cx="5994600" cy="49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1574700" y="3187075"/>
            <a:ext cx="5994600" cy="71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5100" y="980700"/>
            <a:ext cx="3856800" cy="6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15100" y="1797300"/>
            <a:ext cx="3856800" cy="236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4894575" y="966150"/>
            <a:ext cx="3211200" cy="3211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/>
          <p:nvPr/>
        </p:nvSpPr>
        <p:spPr>
          <a:xfrm>
            <a:off x="930225" y="419187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759938" y="67139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913013" y="752400"/>
            <a:ext cx="554700" cy="554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1397638" y="86895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715100" y="39371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 rot="10800000">
            <a:off x="8069063" y="4112525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 rot="10800000">
            <a:off x="7676288" y="3791824"/>
            <a:ext cx="554700" cy="554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 rot="10800000">
            <a:off x="7594863" y="4078474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7914825" y="6681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277400" y="10384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930225" y="419187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715100" y="39371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7914825" y="6681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8277400" y="10384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99200"/>
            <a:ext cx="7713900" cy="3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1" r:id="rId11"/>
    <p:sldLayoutId id="2147483667" r:id="rId12"/>
    <p:sldLayoutId id="2147483668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estprog.net/ru/2020/08/13/%D1%81-generating-random-numbers-functions-rand-srand-time-examples-ru/" TargetMode="External"/><Relationship Id="rId3" Type="http://schemas.openxmlformats.org/officeDocument/2006/relationships/hyperlink" Target="https://itproger.com/course/cpp/17#:~:text=%D0%B2%D1%8B%D1%87%D0%B8%D1%82%D0%B0%D0%BD%D0%B8%D0%B5%20-%20z%20%3D%20y%20-%20x%3B%20%D1%81%D0%BB%D0%BE%D0%B6%D0%B5%D0%BD%D0%B8%D0%B5,%D0%BF%D1%80%D0%B8%20%D0%B4%D0%B5%D0%BB%D0%B5%D0%BD%D0%B8%D0%B8%20-%20z%20%3D%20y%20%25%20x%3B" TargetMode="External"/><Relationship Id="rId7" Type="http://schemas.openxmlformats.org/officeDocument/2006/relationships/hyperlink" Target="https://www.w3schools.com/cpp/cpp_math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hat.openai.com/" TargetMode="External"/><Relationship Id="rId5" Type="http://schemas.openxmlformats.org/officeDocument/2006/relationships/hyperlink" Target="https://skolo.lv/mod/resource/view.php?id=10663642" TargetMode="External"/><Relationship Id="rId4" Type="http://schemas.openxmlformats.org/officeDocument/2006/relationships/hyperlink" Target="http://home.lu.lv/~janiszu/courses/eprg/eprg.all.pd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ctrTitle"/>
          </p:nvPr>
        </p:nvSpPr>
        <p:spPr>
          <a:xfrm>
            <a:off x="1176931" y="1650497"/>
            <a:ext cx="6790137" cy="18425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 err="1">
                <a:latin typeface="Calibri Light"/>
                <a:ea typeface="Calibri Light"/>
                <a:cs typeface="Calibri Light"/>
              </a:rPr>
              <a:t>Biežāk</a:t>
            </a:r>
            <a:r>
              <a:rPr lang="en-US" dirty="0">
                <a:latin typeface="Calibri Light"/>
                <a:ea typeface="Calibri Light"/>
                <a:cs typeface="Calibri Light"/>
              </a:rPr>
              <a:t> </a:t>
            </a:r>
            <a:r>
              <a:rPr lang="en-US" dirty="0" err="1">
                <a:latin typeface="Calibri Light"/>
                <a:ea typeface="Calibri Light"/>
                <a:cs typeface="Calibri Light"/>
              </a:rPr>
              <a:t>lietotās</a:t>
            </a:r>
            <a:r>
              <a:rPr lang="en-US" dirty="0">
                <a:latin typeface="Calibri Light"/>
                <a:ea typeface="Calibri Light"/>
                <a:cs typeface="Calibri Light"/>
              </a:rPr>
              <a:t> </a:t>
            </a:r>
            <a:r>
              <a:rPr lang="en-US" dirty="0" err="1">
                <a:latin typeface="Calibri Light"/>
                <a:ea typeface="Calibri Light"/>
                <a:cs typeface="Calibri Light"/>
              </a:rPr>
              <a:t>funkcijas</a:t>
            </a:r>
            <a:r>
              <a:rPr lang="en-US" dirty="0">
                <a:latin typeface="Calibri Light"/>
                <a:ea typeface="Calibri Light"/>
                <a:cs typeface="Calibri Light"/>
              </a:rPr>
              <a:t> </a:t>
            </a:r>
            <a:r>
              <a:rPr lang="en-US" dirty="0" err="1">
                <a:latin typeface="Calibri Light"/>
                <a:ea typeface="Calibri Light"/>
                <a:cs typeface="Calibri Light"/>
              </a:rPr>
              <a:t>darbam</a:t>
            </a:r>
            <a:r>
              <a:rPr lang="en-US" dirty="0">
                <a:latin typeface="Calibri Light"/>
                <a:ea typeface="Calibri Light"/>
                <a:cs typeface="Calibri Light"/>
              </a:rPr>
              <a:t> </a:t>
            </a:r>
            <a:r>
              <a:rPr lang="en-US" dirty="0" err="1">
                <a:latin typeface="Calibri Light"/>
                <a:ea typeface="Calibri Light"/>
                <a:cs typeface="Calibri Light"/>
              </a:rPr>
              <a:t>ar</a:t>
            </a:r>
            <a:r>
              <a:rPr lang="en-US" dirty="0">
                <a:latin typeface="Calibri Light"/>
                <a:ea typeface="Calibri Light"/>
                <a:cs typeface="Calibri Light"/>
              </a:rPr>
              <a:t> </a:t>
            </a:r>
            <a:r>
              <a:rPr lang="en-US" dirty="0" err="1">
                <a:latin typeface="Calibri Light"/>
                <a:ea typeface="Calibri Light"/>
                <a:cs typeface="Calibri Light"/>
              </a:rPr>
              <a:t>skaitliskajiem</a:t>
            </a:r>
            <a:r>
              <a:rPr lang="en-US" dirty="0">
                <a:latin typeface="Calibri Light"/>
                <a:ea typeface="Calibri Light"/>
                <a:cs typeface="Calibri Light"/>
              </a:rPr>
              <a:t> </a:t>
            </a:r>
            <a:r>
              <a:rPr lang="en-US" dirty="0" err="1">
                <a:latin typeface="Calibri Light"/>
                <a:ea typeface="Calibri Light"/>
                <a:cs typeface="Calibri Light"/>
              </a:rPr>
              <a:t>mainīgajiem</a:t>
            </a:r>
            <a:r>
              <a:rPr lang="en-US" dirty="0">
                <a:latin typeface="Calibri Light"/>
                <a:ea typeface="Calibri Light"/>
                <a:cs typeface="Calibri Light"/>
              </a:rPr>
              <a:t> </a:t>
            </a:r>
            <a:r>
              <a:rPr lang="en-US" dirty="0" err="1">
                <a:latin typeface="Calibri Light"/>
                <a:ea typeface="Calibri Light"/>
                <a:cs typeface="Calibri Light"/>
              </a:rPr>
              <a:t>programmēšanas</a:t>
            </a:r>
            <a:r>
              <a:rPr lang="en-US" dirty="0">
                <a:latin typeface="Calibri Light"/>
                <a:ea typeface="Calibri Light"/>
                <a:cs typeface="Calibri Light"/>
              </a:rPr>
              <a:t> </a:t>
            </a:r>
            <a:r>
              <a:rPr lang="en-US" dirty="0" err="1">
                <a:latin typeface="Calibri Light"/>
                <a:ea typeface="Calibri Light"/>
                <a:cs typeface="Calibri Light"/>
              </a:rPr>
              <a:t>valodā</a:t>
            </a:r>
            <a:r>
              <a:rPr lang="en-US" dirty="0">
                <a:latin typeface="Calibri Light"/>
                <a:ea typeface="Calibri Light"/>
                <a:cs typeface="Calibri Light"/>
              </a:rPr>
              <a:t> C++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93" name="Google Shape;193;p26"/>
          <p:cNvSpPr txBox="1">
            <a:spLocks noGrp="1"/>
          </p:cNvSpPr>
          <p:nvPr>
            <p:ph type="subTitle" idx="1"/>
          </p:nvPr>
        </p:nvSpPr>
        <p:spPr>
          <a:xfrm>
            <a:off x="909050" y="3714555"/>
            <a:ext cx="34689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dirty="0"/>
              <a:t>Autors: Jegors Kalējs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dirty="0"/>
              <a:t>Kurss: 2PT2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A83ACBE-B020-46F0-80B2-62CC1E780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91" y="672711"/>
            <a:ext cx="3505917" cy="379807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91B3054-4576-43D6-8E8F-388DD4F2E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807" y="2318965"/>
            <a:ext cx="2401441" cy="5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9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lv-LV" dirty="0"/>
              <a:t>Priekšrocības</a:t>
            </a:r>
            <a:endParaRPr dirty="0"/>
          </a:p>
        </p:txBody>
      </p:sp>
      <p:sp>
        <p:nvSpPr>
          <p:cNvPr id="372" name="Google Shape;372;p33"/>
          <p:cNvSpPr txBox="1">
            <a:spLocks noGrp="1"/>
          </p:cNvSpPr>
          <p:nvPr>
            <p:ph type="subTitle" idx="1"/>
          </p:nvPr>
        </p:nvSpPr>
        <p:spPr>
          <a:xfrm>
            <a:off x="961444" y="2027275"/>
            <a:ext cx="33642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BR" dirty="0"/>
              <a:t>C++ matemātiskās funkcijas ir daļa no standarta bibliotēkas</a:t>
            </a:r>
            <a:endParaRPr dirty="0"/>
          </a:p>
        </p:txBody>
      </p:sp>
      <p:sp>
        <p:nvSpPr>
          <p:cNvPr id="374" name="Google Shape;374;p33"/>
          <p:cNvSpPr txBox="1">
            <a:spLocks noGrp="1"/>
          </p:cNvSpPr>
          <p:nvPr>
            <p:ph type="subTitle" idx="3"/>
          </p:nvPr>
        </p:nvSpPr>
        <p:spPr>
          <a:xfrm>
            <a:off x="961444" y="2855350"/>
            <a:ext cx="33642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lv-LV" dirty="0"/>
              <a:t>Optimizācija un veiktspēja</a:t>
            </a:r>
            <a:endParaRPr dirty="0"/>
          </a:p>
        </p:txBody>
      </p:sp>
      <p:sp>
        <p:nvSpPr>
          <p:cNvPr id="376" name="Google Shape;376;p33"/>
          <p:cNvSpPr txBox="1">
            <a:spLocks noGrp="1"/>
          </p:cNvSpPr>
          <p:nvPr>
            <p:ph type="subTitle" idx="5"/>
          </p:nvPr>
        </p:nvSpPr>
        <p:spPr>
          <a:xfrm>
            <a:off x="961444" y="3891512"/>
            <a:ext cx="33642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lv-LV" dirty="0"/>
              <a:t>Ērtība un efektivitāte</a:t>
            </a:r>
            <a:endParaRPr dirty="0"/>
          </a:p>
        </p:txBody>
      </p:sp>
      <p:sp>
        <p:nvSpPr>
          <p:cNvPr id="380" name="Google Shape;380;p33"/>
          <p:cNvSpPr/>
          <p:nvPr/>
        </p:nvSpPr>
        <p:spPr>
          <a:xfrm>
            <a:off x="7560325" y="858513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3"/>
          <p:cNvSpPr/>
          <p:nvPr/>
        </p:nvSpPr>
        <p:spPr>
          <a:xfrm>
            <a:off x="7728675" y="763600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3"/>
          <p:cNvSpPr/>
          <p:nvPr/>
        </p:nvSpPr>
        <p:spPr>
          <a:xfrm>
            <a:off x="8018300" y="1245700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8F014F9-4C69-43A3-BFB2-6A20F13E2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358" y="915100"/>
            <a:ext cx="3610556" cy="3314377"/>
          </a:xfrm>
          <a:prstGeom prst="rect">
            <a:avLst/>
          </a:prstGeom>
        </p:spPr>
      </p:pic>
      <p:pic>
        <p:nvPicPr>
          <p:cNvPr id="3074" name="Picture 2" descr="Tick PNG - Tick Mark Symbol Transparent Pictures, Free Download - Free  Transparent PNG Logos">
            <a:extLst>
              <a:ext uri="{FF2B5EF4-FFF2-40B4-BE49-F238E27FC236}">
                <a16:creationId xmlns:a16="http://schemas.microsoft.com/office/drawing/2014/main" id="{5FBFD241-F0D5-4D7A-BDE1-47EF038B7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08" y="1741562"/>
            <a:ext cx="401650" cy="4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Tick PNG - Tick Mark Symbol Transparent Pictures, Free Download - Free  Transparent PNG Logos">
            <a:extLst>
              <a:ext uri="{FF2B5EF4-FFF2-40B4-BE49-F238E27FC236}">
                <a16:creationId xmlns:a16="http://schemas.microsoft.com/office/drawing/2014/main" id="{9E239DF7-BB8C-41F2-9C14-D35FB43B5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08" y="2901425"/>
            <a:ext cx="401650" cy="4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Tick PNG - Tick Mark Symbol Transparent Pictures, Free Download - Free  Transparent PNG Logos">
            <a:extLst>
              <a:ext uri="{FF2B5EF4-FFF2-40B4-BE49-F238E27FC236}">
                <a16:creationId xmlns:a16="http://schemas.microsoft.com/office/drawing/2014/main" id="{1919624C-0698-4B49-B442-AF6417DC5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43" y="3937587"/>
            <a:ext cx="401650" cy="4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" grpId="0" build="p"/>
      <p:bldP spid="374" grpId="0" build="p"/>
      <p:bldP spid="37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lv-LV" dirty="0"/>
              <a:t>Trūkumi</a:t>
            </a:r>
            <a:endParaRPr dirty="0"/>
          </a:p>
        </p:txBody>
      </p:sp>
      <p:sp>
        <p:nvSpPr>
          <p:cNvPr id="372" name="Google Shape;372;p33"/>
          <p:cNvSpPr txBox="1">
            <a:spLocks noGrp="1"/>
          </p:cNvSpPr>
          <p:nvPr>
            <p:ph type="subTitle" idx="1"/>
          </p:nvPr>
        </p:nvSpPr>
        <p:spPr>
          <a:xfrm>
            <a:off x="961444" y="1741562"/>
            <a:ext cx="33642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BR" dirty="0"/>
              <a:t>Ierobežota pielāgošana</a:t>
            </a:r>
            <a:endParaRPr dirty="0"/>
          </a:p>
        </p:txBody>
      </p:sp>
      <p:sp>
        <p:nvSpPr>
          <p:cNvPr id="374" name="Google Shape;374;p33"/>
          <p:cNvSpPr txBox="1">
            <a:spLocks noGrp="1"/>
          </p:cNvSpPr>
          <p:nvPr>
            <p:ph type="subTitle" idx="3"/>
          </p:nvPr>
        </p:nvSpPr>
        <p:spPr>
          <a:xfrm>
            <a:off x="961444" y="2608450"/>
            <a:ext cx="33642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lv-LV" dirty="0"/>
              <a:t>Optimizācija un veiktspēja</a:t>
            </a:r>
            <a:endParaRPr dirty="0"/>
          </a:p>
        </p:txBody>
      </p:sp>
      <p:sp>
        <p:nvSpPr>
          <p:cNvPr id="376" name="Google Shape;376;p33"/>
          <p:cNvSpPr txBox="1">
            <a:spLocks noGrp="1"/>
          </p:cNvSpPr>
          <p:nvPr>
            <p:ph type="subTitle" idx="5"/>
          </p:nvPr>
        </p:nvSpPr>
        <p:spPr>
          <a:xfrm>
            <a:off x="961444" y="3714574"/>
            <a:ext cx="33642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lv-LV" dirty="0"/>
              <a:t>Saderība ar vecākam versijam</a:t>
            </a:r>
            <a:endParaRPr dirty="0"/>
          </a:p>
        </p:txBody>
      </p:sp>
      <p:sp>
        <p:nvSpPr>
          <p:cNvPr id="380" name="Google Shape;380;p33"/>
          <p:cNvSpPr/>
          <p:nvPr/>
        </p:nvSpPr>
        <p:spPr>
          <a:xfrm>
            <a:off x="7560325" y="858513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3"/>
          <p:cNvSpPr/>
          <p:nvPr/>
        </p:nvSpPr>
        <p:spPr>
          <a:xfrm>
            <a:off x="7728675" y="763600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3"/>
          <p:cNvSpPr/>
          <p:nvPr/>
        </p:nvSpPr>
        <p:spPr>
          <a:xfrm>
            <a:off x="8018300" y="1245700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3F81E1-BB44-47ED-A2C6-09E0C1F70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358" y="915100"/>
            <a:ext cx="3587567" cy="3293274"/>
          </a:xfrm>
          <a:prstGeom prst="rect">
            <a:avLst/>
          </a:prstGeom>
        </p:spPr>
      </p:pic>
      <p:pic>
        <p:nvPicPr>
          <p:cNvPr id="4098" name="Picture 2" descr="Red Cross mark png 16314454 PNG">
            <a:extLst>
              <a:ext uri="{FF2B5EF4-FFF2-40B4-BE49-F238E27FC236}">
                <a16:creationId xmlns:a16="http://schemas.microsoft.com/office/drawing/2014/main" id="{89569246-BAAD-4DF6-9DF9-480DB9EB8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5" y="1749226"/>
            <a:ext cx="493800" cy="4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d Cross mark png 16314454 PNG">
            <a:extLst>
              <a:ext uri="{FF2B5EF4-FFF2-40B4-BE49-F238E27FC236}">
                <a16:creationId xmlns:a16="http://schemas.microsoft.com/office/drawing/2014/main" id="{E5E0A9D0-F4FF-4559-9910-AC15A35EA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5" y="2608450"/>
            <a:ext cx="493800" cy="4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d Cross mark png 16314454 PNG">
            <a:extLst>
              <a:ext uri="{FF2B5EF4-FFF2-40B4-BE49-F238E27FC236}">
                <a16:creationId xmlns:a16="http://schemas.microsoft.com/office/drawing/2014/main" id="{71E76738-18FB-4C41-BD0A-50B986C38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5" y="3556891"/>
            <a:ext cx="493800" cy="4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46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" grpId="0" build="p"/>
      <p:bldP spid="374" grpId="0" build="p"/>
      <p:bldP spid="37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>
            <a:spLocks noGrp="1"/>
          </p:cNvSpPr>
          <p:nvPr>
            <p:ph type="title"/>
          </p:nvPr>
        </p:nvSpPr>
        <p:spPr>
          <a:xfrm>
            <a:off x="715050" y="190755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5400" dirty="0"/>
              <a:t>Secinājumi</a:t>
            </a:r>
            <a:endParaRPr sz="5400" dirty="0"/>
          </a:p>
        </p:txBody>
      </p:sp>
      <p:sp>
        <p:nvSpPr>
          <p:cNvPr id="327" name="Google Shape;327;p31"/>
          <p:cNvSpPr/>
          <p:nvPr/>
        </p:nvSpPr>
        <p:spPr>
          <a:xfrm>
            <a:off x="7228750" y="11654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6852900" y="7426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7039800" y="909863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218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dirty="0"/>
              <a:t>Avoti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ubTitle" idx="2"/>
          </p:nvPr>
        </p:nvSpPr>
        <p:spPr>
          <a:xfrm>
            <a:off x="1198064" y="1491389"/>
            <a:ext cx="6747871" cy="1931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3"/>
              </a:rPr>
              <a:t>#17 – </a:t>
            </a:r>
            <a:r>
              <a:rPr lang="en-US" dirty="0" err="1">
                <a:ea typeface="+mn-lt"/>
                <a:cs typeface="+mn-lt"/>
                <a:hlinkClick r:id="rId3"/>
              </a:rPr>
              <a:t>Встроенные</a:t>
            </a:r>
            <a:r>
              <a:rPr lang="en-US" dirty="0">
                <a:ea typeface="+mn-lt"/>
                <a:cs typeface="+mn-lt"/>
                <a:hlinkClick r:id="rId3"/>
              </a:rPr>
              <a:t> </a:t>
            </a:r>
            <a:r>
              <a:rPr lang="en-US" dirty="0" err="1">
                <a:ea typeface="+mn-lt"/>
                <a:cs typeface="+mn-lt"/>
                <a:hlinkClick r:id="rId3"/>
              </a:rPr>
              <a:t>функции</a:t>
            </a:r>
            <a:r>
              <a:rPr lang="en-US" dirty="0">
                <a:ea typeface="+mn-lt"/>
                <a:cs typeface="+mn-lt"/>
                <a:hlinkClick r:id="rId3"/>
              </a:rPr>
              <a:t> в C++ (itproger.com)</a:t>
            </a:r>
            <a:r>
              <a:rPr lang="ru-RU" dirty="0">
                <a:ea typeface="+mn-lt"/>
                <a:cs typeface="+mn-lt"/>
              </a:rPr>
              <a:t> 5</a:t>
            </a:r>
            <a:r>
              <a:rPr lang="lv-LV" dirty="0">
                <a:ea typeface="+mn-lt"/>
                <a:cs typeface="+mn-lt"/>
              </a:rPr>
              <a:t>/10 – paskatijos video, izlasīju informāciju, paņema informāciju tikai par bibliotēkam.</a:t>
            </a:r>
            <a:endParaRPr lang="en-US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4"/>
              </a:rPr>
              <a:t>Microsoft Word - eprg.all.docx (lu.lv)</a:t>
            </a:r>
            <a:r>
              <a:rPr lang="lv-LV" dirty="0">
                <a:ea typeface="+mn-lt"/>
                <a:cs typeface="+mn-lt"/>
                <a:hlinkClick r:id="rId4"/>
              </a:rPr>
              <a:t> 8/10 –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  <a:hlinkClick r:id="rId4"/>
            </a:endParaRPr>
          </a:p>
          <a:p>
            <a:pPr>
              <a:buFont typeface="Arial" panose="020B0604020202020204" pitchFamily="34" charset="0"/>
              <a:buChar char="•"/>
            </a:pPr>
            <a:endParaRPr lang="lv-LV" dirty="0">
              <a:ea typeface="+mn-lt"/>
              <a:cs typeface="+mn-lt"/>
              <a:hlinkClick r:id="rId5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5"/>
              </a:rPr>
              <a:t>https://skolo.lv/mod/resource/view.php?id=10663642</a:t>
            </a:r>
            <a:r>
              <a:rPr lang="en-US" dirty="0">
                <a:ea typeface="+mn-lt"/>
                <a:cs typeface="+mn-lt"/>
              </a:rPr>
              <a:t> (sk. </a:t>
            </a:r>
            <a:r>
              <a:rPr lang="en-US" dirty="0" err="1">
                <a:ea typeface="+mn-lt"/>
                <a:cs typeface="+mn-lt"/>
              </a:rPr>
              <a:t>Znotiņas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prezentācija</a:t>
            </a:r>
            <a:r>
              <a:rPr lang="en-US" dirty="0">
                <a:ea typeface="+mn-lt"/>
                <a:cs typeface="+mn-lt"/>
              </a:rPr>
              <a:t>)</a:t>
            </a:r>
            <a:r>
              <a:rPr lang="lv-LV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– </a:t>
            </a:r>
            <a:r>
              <a:rPr lang="lv-LV" dirty="0">
                <a:ea typeface="+mn-lt"/>
                <a:cs typeface="+mn-lt"/>
              </a:rPr>
              <a:t>sapratu, kā taisit mācību materiālu, jo sk. Znotiņas stundā, gandrīz nekad nerādas jautājumi, sapratu prezentācijas struktūru un kādu informāciju paņemu no skolotājas prezentāciju</a:t>
            </a:r>
            <a:endParaRPr lang="en-US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6"/>
              </a:rPr>
              <a:t>https://chat.openai.com/</a:t>
            </a:r>
            <a:r>
              <a:rPr lang="lv-LV" dirty="0">
                <a:ea typeface="+mn-lt"/>
                <a:cs typeface="+mn-lt"/>
                <a:hlinkClick r:id="rId6"/>
              </a:rPr>
              <a:t> 10/10</a:t>
            </a:r>
          </a:p>
          <a:p>
            <a:pPr marL="152400" indent="0"/>
            <a:endParaRPr lang="en-US" dirty="0">
              <a:ea typeface="+mn-lt"/>
              <a:cs typeface="+mn-lt"/>
              <a:hlinkClick r:id="rId6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7"/>
              </a:rPr>
              <a:t>C++ Math (w3schools.com)</a:t>
            </a:r>
            <a:r>
              <a:rPr lang="lv-LV" dirty="0">
                <a:ea typeface="+mn-lt"/>
                <a:cs typeface="+mn-lt"/>
              </a:rPr>
              <a:t> 8/10 – atgadināja man, kas vispar bija matemātiskas funkcijas, </a:t>
            </a:r>
            <a:r>
              <a:rPr lang="lv-LV" dirty="0"/>
              <a:t>tīmekļa vietne</a:t>
            </a:r>
            <a:r>
              <a:rPr lang="lv-LV" dirty="0">
                <a:ea typeface="+mn-lt"/>
                <a:cs typeface="+mn-lt"/>
              </a:rPr>
              <a:t> ar labiem piemēriem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v-LV" dirty="0">
                <a:ea typeface="+mn-lt"/>
                <a:cs typeface="+mn-lt"/>
                <a:hlinkClick r:id="rId8"/>
              </a:rPr>
              <a:t>https://www.bestprog.net/ru/2020/08/13/%D1%81-generating-random-numbers-functions-rand-srand-time-examples-ru/</a:t>
            </a:r>
            <a:r>
              <a:rPr lang="lv-LV" dirty="0">
                <a:ea typeface="+mn-lt"/>
                <a:cs typeface="+mn-lt"/>
              </a:rPr>
              <a:t> 3/10 – gandrīz neko jauno neuzzināja, prezentācija neko neiekļuva no bestprog </a:t>
            </a:r>
            <a:r>
              <a:rPr lang="lv-LV" dirty="0"/>
              <a:t>tīmekļa</a:t>
            </a:r>
            <a:r>
              <a:rPr lang="lv-LV"/>
              <a:t> vietnes</a:t>
            </a:r>
            <a:endParaRPr lang="lv-LV" dirty="0">
              <a:ea typeface="+mn-lt"/>
              <a:cs typeface="+mn-lt"/>
            </a:endParaRPr>
          </a:p>
        </p:txBody>
      </p:sp>
      <p:sp>
        <p:nvSpPr>
          <p:cNvPr id="327" name="Google Shape;327;p31"/>
          <p:cNvSpPr/>
          <p:nvPr/>
        </p:nvSpPr>
        <p:spPr>
          <a:xfrm>
            <a:off x="7228750" y="11654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6852900" y="7426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7039800" y="909863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ED0F613-A10E-4F11-BD38-18B5F521A338}"/>
              </a:ext>
            </a:extLst>
          </p:cNvPr>
          <p:cNvSpPr/>
          <p:nvPr/>
        </p:nvSpPr>
        <p:spPr>
          <a:xfrm>
            <a:off x="1675287" y="3163043"/>
            <a:ext cx="6684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1200" dirty="0">
                <a:latin typeface="Albert Sans" panose="020B0604020202020204" charset="0"/>
              </a:rPr>
              <a:t>                                                 ja bija problēmas ar informācijas meklēšanu, jautāja makslīgo intelektu, gandrīz katru reizi deva man to, kas man tieši bija vajadzīgs</a:t>
            </a:r>
            <a:endParaRPr lang="ru-RU" sz="1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1EC1A94-3702-4BA7-A924-2835C4D8458A}"/>
              </a:ext>
            </a:extLst>
          </p:cNvPr>
          <p:cNvSpPr/>
          <p:nvPr/>
        </p:nvSpPr>
        <p:spPr>
          <a:xfrm>
            <a:off x="1675287" y="1909980"/>
            <a:ext cx="5913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1200" dirty="0">
                <a:latin typeface="Albert Sans" panose="020B0604020202020204" charset="0"/>
              </a:rPr>
              <a:t>                                                                         ļoti laba dokumentācija latviešu valoda, informāciju latviešu valodā internetā ļoti maz, tāpēc šis avots bija noderīgs     </a:t>
            </a:r>
            <a:endParaRPr lang="ru-RU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DD179-85A6-4DBB-9A68-E5C1A77B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</p:spPr>
        <p:txBody>
          <a:bodyPr/>
          <a:lstStyle/>
          <a:p>
            <a:r>
              <a:rPr lang="lv-LV" dirty="0"/>
              <a:t>Use Case diagramma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793F86-938F-4768-8A84-AB561B9A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8829"/>
            <a:ext cx="9144000" cy="112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92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DD179-85A6-4DBB-9A68-E5C1A77B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</p:spPr>
        <p:txBody>
          <a:bodyPr/>
          <a:lstStyle/>
          <a:p>
            <a:r>
              <a:rPr lang="lv-LV" dirty="0"/>
              <a:t>Activity diagramma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A47E0D-E376-4F6B-A392-3B0D1C9E3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160" y="1199200"/>
            <a:ext cx="2855679" cy="346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62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>
            <a:spLocks noGrp="1"/>
          </p:cNvSpPr>
          <p:nvPr>
            <p:ph type="title"/>
          </p:nvPr>
        </p:nvSpPr>
        <p:spPr>
          <a:xfrm>
            <a:off x="1028800" y="190755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5400" dirty="0"/>
              <a:t>Paldies par uzmanību!</a:t>
            </a:r>
            <a:endParaRPr sz="5400" dirty="0"/>
          </a:p>
        </p:txBody>
      </p:sp>
      <p:sp>
        <p:nvSpPr>
          <p:cNvPr id="327" name="Google Shape;327;p31"/>
          <p:cNvSpPr/>
          <p:nvPr/>
        </p:nvSpPr>
        <p:spPr>
          <a:xfrm>
            <a:off x="7228750" y="11654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6852900" y="7426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7039800" y="909863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80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>
            <a:spLocks noGrp="1"/>
          </p:cNvSpPr>
          <p:nvPr>
            <p:ph type="title"/>
          </p:nvPr>
        </p:nvSpPr>
        <p:spPr>
          <a:xfrm>
            <a:off x="715100" y="758100"/>
            <a:ext cx="38568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ea typeface="Calibri Light"/>
                <a:cs typeface="Calibri Light"/>
              </a:rPr>
              <a:t>Kas </a:t>
            </a:r>
            <a:r>
              <a:rPr lang="en-US" dirty="0" err="1">
                <a:ea typeface="Calibri Light"/>
                <a:cs typeface="Calibri Light"/>
              </a:rPr>
              <a:t>ir</a:t>
            </a:r>
            <a:r>
              <a:rPr lang="lv-LV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funkcijas</a:t>
            </a:r>
            <a:r>
              <a:rPr lang="lv-LV" dirty="0">
                <a:ea typeface="Calibri Light"/>
                <a:cs typeface="Calibri Light"/>
              </a:rPr>
              <a:t> C++ valodā</a:t>
            </a:r>
            <a:r>
              <a:rPr lang="en-US" dirty="0">
                <a:ea typeface="Calibri Light"/>
                <a:cs typeface="Calibri Light"/>
              </a:rPr>
              <a:t>?</a:t>
            </a:r>
            <a:endParaRPr dirty="0"/>
          </a:p>
        </p:txBody>
      </p:sp>
      <p:sp>
        <p:nvSpPr>
          <p:cNvPr id="292" name="Google Shape;292;p29"/>
          <p:cNvSpPr txBox="1">
            <a:spLocks noGrp="1"/>
          </p:cNvSpPr>
          <p:nvPr>
            <p:ph type="body" idx="1"/>
          </p:nvPr>
        </p:nvSpPr>
        <p:spPr>
          <a:xfrm>
            <a:off x="715100" y="2019900"/>
            <a:ext cx="3856800" cy="23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lv-LV" sz="1400" dirty="0"/>
              <a:t>C++ valodā ir daudz iebūvētu bibliotēku. Iekļaujot tos, jūs iegūstat piekļuvi jaunām funkcijām un iespējām failā.</a:t>
            </a:r>
          </a:p>
          <a:p>
            <a:pPr marL="152400" indent="0">
              <a:buNone/>
            </a:pPr>
            <a:endParaRPr lang="lv-LV" sz="1400" dirty="0"/>
          </a:p>
        </p:txBody>
      </p:sp>
      <p:sp>
        <p:nvSpPr>
          <p:cNvPr id="294" name="Google Shape;294;p29"/>
          <p:cNvSpPr/>
          <p:nvPr/>
        </p:nvSpPr>
        <p:spPr>
          <a:xfrm>
            <a:off x="8064975" y="1291800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9"/>
          <p:cNvSpPr/>
          <p:nvPr/>
        </p:nvSpPr>
        <p:spPr>
          <a:xfrm>
            <a:off x="5173900" y="3552650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7325900" y="1090200"/>
            <a:ext cx="554700" cy="554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5173900" y="3805575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F3605E4-39CC-49FD-9258-5B30EEB61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732" y="916396"/>
            <a:ext cx="3502743" cy="33107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>
            <a:spLocks noGrp="1"/>
          </p:cNvSpPr>
          <p:nvPr>
            <p:ph type="title"/>
          </p:nvPr>
        </p:nvSpPr>
        <p:spPr>
          <a:xfrm>
            <a:off x="2141101" y="1415850"/>
            <a:ext cx="48126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lv-LV" dirty="0"/>
              <a:t>Kāpēc &lt;cmath&gt; bibliotēka ir nepieciešama?</a:t>
            </a:r>
            <a:endParaRPr dirty="0"/>
          </a:p>
        </p:txBody>
      </p:sp>
      <p:sp>
        <p:nvSpPr>
          <p:cNvPr id="304" name="Google Shape;304;p30"/>
          <p:cNvSpPr/>
          <p:nvPr/>
        </p:nvSpPr>
        <p:spPr>
          <a:xfrm>
            <a:off x="7568925" y="1295750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0"/>
          <p:cNvSpPr/>
          <p:nvPr/>
        </p:nvSpPr>
        <p:spPr>
          <a:xfrm>
            <a:off x="6381275" y="1360363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0"/>
          <p:cNvSpPr/>
          <p:nvPr/>
        </p:nvSpPr>
        <p:spPr>
          <a:xfrm>
            <a:off x="6513275" y="126545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0"/>
          <p:cNvSpPr/>
          <p:nvPr/>
        </p:nvSpPr>
        <p:spPr>
          <a:xfrm>
            <a:off x="7125139" y="2016949"/>
            <a:ext cx="554809" cy="554809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6839250" y="1781400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04;p30">
            <a:extLst>
              <a:ext uri="{FF2B5EF4-FFF2-40B4-BE49-F238E27FC236}">
                <a16:creationId xmlns:a16="http://schemas.microsoft.com/office/drawing/2014/main" id="{A674B8D2-E3FB-4A98-B935-EE53EFEBB15E}"/>
              </a:ext>
            </a:extLst>
          </p:cNvPr>
          <p:cNvSpPr/>
          <p:nvPr/>
        </p:nvSpPr>
        <p:spPr>
          <a:xfrm>
            <a:off x="922214" y="367741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06;p30">
            <a:extLst>
              <a:ext uri="{FF2B5EF4-FFF2-40B4-BE49-F238E27FC236}">
                <a16:creationId xmlns:a16="http://schemas.microsoft.com/office/drawing/2014/main" id="{B15C4B22-0625-46C2-B611-BBE688D9A245}"/>
              </a:ext>
            </a:extLst>
          </p:cNvPr>
          <p:cNvSpPr/>
          <p:nvPr/>
        </p:nvSpPr>
        <p:spPr>
          <a:xfrm>
            <a:off x="1310579" y="3107957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11;p30">
            <a:extLst>
              <a:ext uri="{FF2B5EF4-FFF2-40B4-BE49-F238E27FC236}">
                <a16:creationId xmlns:a16="http://schemas.microsoft.com/office/drawing/2014/main" id="{B313DB7C-9512-48DE-9D0E-03698B805AA6}"/>
              </a:ext>
            </a:extLst>
          </p:cNvPr>
          <p:cNvSpPr/>
          <p:nvPr/>
        </p:nvSpPr>
        <p:spPr>
          <a:xfrm>
            <a:off x="1805601" y="4308963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05;p30">
            <a:extLst>
              <a:ext uri="{FF2B5EF4-FFF2-40B4-BE49-F238E27FC236}">
                <a16:creationId xmlns:a16="http://schemas.microsoft.com/office/drawing/2014/main" id="{549D0B89-7F8B-48B0-9588-5F12C5E519C9}"/>
              </a:ext>
            </a:extLst>
          </p:cNvPr>
          <p:cNvSpPr/>
          <p:nvPr/>
        </p:nvSpPr>
        <p:spPr>
          <a:xfrm>
            <a:off x="1102829" y="3107957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"/>
          <p:cNvSpPr/>
          <p:nvPr/>
        </p:nvSpPr>
        <p:spPr>
          <a:xfrm>
            <a:off x="7568925" y="1295750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0"/>
          <p:cNvSpPr/>
          <p:nvPr/>
        </p:nvSpPr>
        <p:spPr>
          <a:xfrm>
            <a:off x="6381275" y="1360363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0"/>
          <p:cNvSpPr/>
          <p:nvPr/>
        </p:nvSpPr>
        <p:spPr>
          <a:xfrm>
            <a:off x="6513275" y="126545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6839250" y="1781400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04;p30">
            <a:extLst>
              <a:ext uri="{FF2B5EF4-FFF2-40B4-BE49-F238E27FC236}">
                <a16:creationId xmlns:a16="http://schemas.microsoft.com/office/drawing/2014/main" id="{A674B8D2-E3FB-4A98-B935-EE53EFEBB15E}"/>
              </a:ext>
            </a:extLst>
          </p:cNvPr>
          <p:cNvSpPr/>
          <p:nvPr/>
        </p:nvSpPr>
        <p:spPr>
          <a:xfrm>
            <a:off x="922214" y="367741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06;p30">
            <a:extLst>
              <a:ext uri="{FF2B5EF4-FFF2-40B4-BE49-F238E27FC236}">
                <a16:creationId xmlns:a16="http://schemas.microsoft.com/office/drawing/2014/main" id="{B15C4B22-0625-46C2-B611-BBE688D9A245}"/>
              </a:ext>
            </a:extLst>
          </p:cNvPr>
          <p:cNvSpPr/>
          <p:nvPr/>
        </p:nvSpPr>
        <p:spPr>
          <a:xfrm>
            <a:off x="1310579" y="3107957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11;p30">
            <a:extLst>
              <a:ext uri="{FF2B5EF4-FFF2-40B4-BE49-F238E27FC236}">
                <a16:creationId xmlns:a16="http://schemas.microsoft.com/office/drawing/2014/main" id="{B313DB7C-9512-48DE-9D0E-03698B805AA6}"/>
              </a:ext>
            </a:extLst>
          </p:cNvPr>
          <p:cNvSpPr/>
          <p:nvPr/>
        </p:nvSpPr>
        <p:spPr>
          <a:xfrm>
            <a:off x="1805601" y="4308963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05;p30">
            <a:extLst>
              <a:ext uri="{FF2B5EF4-FFF2-40B4-BE49-F238E27FC236}">
                <a16:creationId xmlns:a16="http://schemas.microsoft.com/office/drawing/2014/main" id="{549D0B89-7F8B-48B0-9588-5F12C5E519C9}"/>
              </a:ext>
            </a:extLst>
          </p:cNvPr>
          <p:cNvSpPr/>
          <p:nvPr/>
        </p:nvSpPr>
        <p:spPr>
          <a:xfrm>
            <a:off x="1102829" y="3107957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Picture 2" descr="Equals Sign PNG Free Download | PNG Mart">
            <a:extLst>
              <a:ext uri="{FF2B5EF4-FFF2-40B4-BE49-F238E27FC236}">
                <a16:creationId xmlns:a16="http://schemas.microsoft.com/office/drawing/2014/main" id="{28EAEC1C-A497-4989-98A2-5DA6D2ACF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492" y="1988515"/>
            <a:ext cx="1539016" cy="153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9B5258-E989-4B14-9A9B-2EFDFCB77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465" y="1036714"/>
            <a:ext cx="3021370" cy="34426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99DFCE-CBD2-40B4-91E0-909CFA107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4794" y="430502"/>
            <a:ext cx="2278611" cy="428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4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>
            <a:spLocks noGrp="1"/>
          </p:cNvSpPr>
          <p:nvPr>
            <p:ph type="title"/>
          </p:nvPr>
        </p:nvSpPr>
        <p:spPr>
          <a:xfrm>
            <a:off x="715100" y="1199200"/>
            <a:ext cx="6492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58" name="Google Shape;258;p28"/>
          <p:cNvSpPr txBox="1">
            <a:spLocks noGrp="1"/>
          </p:cNvSpPr>
          <p:nvPr>
            <p:ph type="subTitle" idx="1"/>
          </p:nvPr>
        </p:nvSpPr>
        <p:spPr>
          <a:xfrm>
            <a:off x="1364300" y="1199200"/>
            <a:ext cx="70647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→ </a:t>
            </a:r>
            <a:r>
              <a:rPr lang="lv-LV" dirty="0"/>
              <a:t>m</a:t>
            </a:r>
            <a:r>
              <a:rPr lang="en-US" dirty="0"/>
              <a:t>in(x, y) - </a:t>
            </a:r>
            <a:r>
              <a:rPr lang="lv-LV" dirty="0"/>
              <a:t>nosaka mazāko no 2 skaitļiem</a:t>
            </a:r>
            <a:endParaRPr dirty="0"/>
          </a:p>
        </p:txBody>
      </p:sp>
      <p:sp>
        <p:nvSpPr>
          <p:cNvPr id="259" name="Google Shape;259;p28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lv-LV" sz="2000" dirty="0"/>
              <a:t>Biežāk lietotās funkcijas darbas ar skaitliskajiem mainīgajiem</a:t>
            </a:r>
            <a:endParaRPr sz="2000" dirty="0"/>
          </a:p>
        </p:txBody>
      </p:sp>
      <p:sp>
        <p:nvSpPr>
          <p:cNvPr id="260" name="Google Shape;260;p28"/>
          <p:cNvSpPr txBox="1">
            <a:spLocks noGrp="1"/>
          </p:cNvSpPr>
          <p:nvPr>
            <p:ph type="title" idx="3"/>
          </p:nvPr>
        </p:nvSpPr>
        <p:spPr>
          <a:xfrm>
            <a:off x="715100" y="1723000"/>
            <a:ext cx="6492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1" name="Google Shape;261;p28"/>
          <p:cNvSpPr txBox="1">
            <a:spLocks noGrp="1"/>
          </p:cNvSpPr>
          <p:nvPr>
            <p:ph type="subTitle" idx="4"/>
          </p:nvPr>
        </p:nvSpPr>
        <p:spPr>
          <a:xfrm>
            <a:off x="1364300" y="1723000"/>
            <a:ext cx="70647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→ </a:t>
            </a:r>
            <a:r>
              <a:rPr lang="es-ES" dirty="0"/>
              <a:t>max(x,y) – nosaka lielāko no 2 skaitļiem</a:t>
            </a:r>
            <a:endParaRPr dirty="0"/>
          </a:p>
        </p:txBody>
      </p:sp>
      <p:sp>
        <p:nvSpPr>
          <p:cNvPr id="262" name="Google Shape;262;p28"/>
          <p:cNvSpPr txBox="1">
            <a:spLocks noGrp="1"/>
          </p:cNvSpPr>
          <p:nvPr>
            <p:ph type="title" idx="5"/>
          </p:nvPr>
        </p:nvSpPr>
        <p:spPr>
          <a:xfrm>
            <a:off x="715100" y="2246800"/>
            <a:ext cx="6492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3" name="Google Shape;263;p28"/>
          <p:cNvSpPr txBox="1">
            <a:spLocks noGrp="1"/>
          </p:cNvSpPr>
          <p:nvPr>
            <p:ph type="subTitle" idx="6"/>
          </p:nvPr>
        </p:nvSpPr>
        <p:spPr>
          <a:xfrm>
            <a:off x="1364300" y="2246800"/>
            <a:ext cx="70647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→ </a:t>
            </a:r>
            <a:r>
              <a:rPr lang="nn-NO" dirty="0"/>
              <a:t>sqrt(x)  - kvadrātsakne no x</a:t>
            </a:r>
          </a:p>
        </p:txBody>
      </p:sp>
      <p:sp>
        <p:nvSpPr>
          <p:cNvPr id="264" name="Google Shape;264;p28"/>
          <p:cNvSpPr txBox="1">
            <a:spLocks noGrp="1"/>
          </p:cNvSpPr>
          <p:nvPr>
            <p:ph type="title" idx="7"/>
          </p:nvPr>
        </p:nvSpPr>
        <p:spPr>
          <a:xfrm>
            <a:off x="715100" y="2770600"/>
            <a:ext cx="6492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5" name="Google Shape;265;p28"/>
          <p:cNvSpPr txBox="1">
            <a:spLocks noGrp="1"/>
          </p:cNvSpPr>
          <p:nvPr>
            <p:ph type="subTitle" idx="8"/>
          </p:nvPr>
        </p:nvSpPr>
        <p:spPr>
          <a:xfrm>
            <a:off x="1364300" y="2770600"/>
            <a:ext cx="70647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→ </a:t>
            </a:r>
            <a:r>
              <a:rPr lang="es-ES" dirty="0"/>
              <a:t>pow(x,y) – x kāpināts pakāpē y</a:t>
            </a:r>
          </a:p>
        </p:txBody>
      </p:sp>
      <p:sp>
        <p:nvSpPr>
          <p:cNvPr id="266" name="Google Shape;266;p28"/>
          <p:cNvSpPr txBox="1">
            <a:spLocks noGrp="1"/>
          </p:cNvSpPr>
          <p:nvPr>
            <p:ph type="title" idx="9"/>
          </p:nvPr>
        </p:nvSpPr>
        <p:spPr>
          <a:xfrm>
            <a:off x="715100" y="3294400"/>
            <a:ext cx="6492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67" name="Google Shape;267;p28"/>
          <p:cNvSpPr txBox="1">
            <a:spLocks noGrp="1"/>
          </p:cNvSpPr>
          <p:nvPr>
            <p:ph type="subTitle" idx="13"/>
          </p:nvPr>
        </p:nvSpPr>
        <p:spPr>
          <a:xfrm>
            <a:off x="1364300" y="3294400"/>
            <a:ext cx="70647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→ </a:t>
            </a:r>
            <a:r>
              <a:rPr lang="lv-LV" dirty="0"/>
              <a:t>abs(x) – skaitļa x modulis </a:t>
            </a:r>
            <a:endParaRPr dirty="0"/>
          </a:p>
        </p:txBody>
      </p:sp>
      <p:sp>
        <p:nvSpPr>
          <p:cNvPr id="268" name="Google Shape;268;p28"/>
          <p:cNvSpPr txBox="1">
            <a:spLocks noGrp="1"/>
          </p:cNvSpPr>
          <p:nvPr>
            <p:ph type="title" idx="14"/>
          </p:nvPr>
        </p:nvSpPr>
        <p:spPr>
          <a:xfrm>
            <a:off x="715100" y="3818200"/>
            <a:ext cx="6492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69" name="Google Shape;269;p28"/>
          <p:cNvSpPr txBox="1">
            <a:spLocks noGrp="1"/>
          </p:cNvSpPr>
          <p:nvPr>
            <p:ph type="subTitle" idx="15"/>
          </p:nvPr>
        </p:nvSpPr>
        <p:spPr>
          <a:xfrm>
            <a:off x="1364300" y="3818200"/>
            <a:ext cx="70647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→</a:t>
            </a:r>
            <a:r>
              <a:rPr lang="lv-LV" dirty="0"/>
              <a:t> round(x) – skaitļa noapaļošana</a:t>
            </a:r>
            <a:endParaRPr dirty="0"/>
          </a:p>
        </p:txBody>
      </p:sp>
      <p:sp>
        <p:nvSpPr>
          <p:cNvPr id="270" name="Google Shape;270;p28"/>
          <p:cNvSpPr/>
          <p:nvPr/>
        </p:nvSpPr>
        <p:spPr>
          <a:xfrm>
            <a:off x="7048850" y="3331325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6902850" y="2629688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7089750" y="2796925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7558462" y="2451050"/>
            <a:ext cx="554809" cy="554809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8"/>
          <p:cNvSpPr/>
          <p:nvPr/>
        </p:nvSpPr>
        <p:spPr>
          <a:xfrm>
            <a:off x="8113275" y="3241450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193393-4F3D-433F-8B25-A20044977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60" y="969984"/>
            <a:ext cx="3088034" cy="3203532"/>
          </a:xfrm>
          <a:prstGeom prst="rect">
            <a:avLst/>
          </a:prstGeom>
        </p:spPr>
      </p:pic>
      <p:pic>
        <p:nvPicPr>
          <p:cNvPr id="7" name="Picture 2" descr="Equals Sign PNG Free Download | PNG Mart">
            <a:extLst>
              <a:ext uri="{FF2B5EF4-FFF2-40B4-BE49-F238E27FC236}">
                <a16:creationId xmlns:a16="http://schemas.microsoft.com/office/drawing/2014/main" id="{CA8D89F1-E695-48F8-ABF8-5493293A8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492" y="1802242"/>
            <a:ext cx="1539016" cy="153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C5F3F9-A17E-4C1D-BAAE-902EBAD11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907" y="1542896"/>
            <a:ext cx="3088034" cy="238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7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lv-LV" sz="2000" dirty="0"/>
              <a:t>Funkcija, kas ģenerē nejaušus skaitļus</a:t>
            </a:r>
            <a:endParaRPr sz="2000" dirty="0"/>
          </a:p>
        </p:txBody>
      </p:sp>
      <p:sp>
        <p:nvSpPr>
          <p:cNvPr id="59" name="Google Shape;258;p28">
            <a:extLst>
              <a:ext uri="{FF2B5EF4-FFF2-40B4-BE49-F238E27FC236}">
                <a16:creationId xmlns:a16="http://schemas.microsoft.com/office/drawing/2014/main" id="{94F7B5BD-A68A-41E6-A668-E66002C693E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100" y="1050542"/>
            <a:ext cx="7064700" cy="30457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Lai </a:t>
            </a:r>
            <a:r>
              <a:rPr lang="en-US" dirty="0" err="1"/>
              <a:t>lietot</a:t>
            </a:r>
            <a:r>
              <a:rPr lang="en-US" dirty="0"/>
              <a:t> </a:t>
            </a:r>
            <a:r>
              <a:rPr lang="en-US" dirty="0" err="1"/>
              <a:t>funkciju</a:t>
            </a:r>
            <a:r>
              <a:rPr lang="en-US" dirty="0"/>
              <a:t> rand(); </a:t>
            </a:r>
            <a:r>
              <a:rPr lang="en-US" dirty="0" err="1"/>
              <a:t>nepieciešamas</a:t>
            </a:r>
            <a:r>
              <a:rPr lang="en-US" dirty="0"/>
              <a:t> divas </a:t>
            </a:r>
            <a:r>
              <a:rPr lang="en-US" dirty="0" err="1"/>
              <a:t>bibliotekas</a:t>
            </a:r>
            <a:r>
              <a:rPr lang="en-US" dirty="0"/>
              <a:t> &lt;</a:t>
            </a:r>
            <a:r>
              <a:rPr lang="en-US" dirty="0" err="1"/>
              <a:t>cstdlib</a:t>
            </a:r>
            <a:r>
              <a:rPr lang="en-US" dirty="0"/>
              <a:t>&gt; un &lt;</a:t>
            </a:r>
            <a:r>
              <a:rPr lang="en-US" dirty="0" err="1"/>
              <a:t>ctime</a:t>
            </a:r>
            <a:r>
              <a:rPr lang="en-US" dirty="0"/>
              <a:t>&gt; un </a:t>
            </a:r>
            <a:r>
              <a:rPr lang="en-US" dirty="0" err="1"/>
              <a:t>kod</a:t>
            </a:r>
            <a:r>
              <a:rPr lang="lv-LV" dirty="0"/>
              <a:t>a sākumā jāuzraksta </a:t>
            </a:r>
            <a:r>
              <a:rPr lang="en-US" dirty="0" err="1"/>
              <a:t>srand</a:t>
            </a:r>
            <a:r>
              <a:rPr lang="en-US" dirty="0"/>
              <a:t>(time(NULL));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srand</a:t>
            </a:r>
            <a:r>
              <a:rPr lang="en-US" dirty="0"/>
              <a:t>(time(0));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lv-LV" dirty="0"/>
              <a:t>int rand();</a:t>
            </a:r>
            <a:r>
              <a:rPr lang="ru-RU" dirty="0"/>
              <a:t> - </a:t>
            </a:r>
            <a:r>
              <a:rPr lang="lv-LV" dirty="0"/>
              <a:t>Funkcija atgriež skaitlisku vērtību, kura ir vismaz 32767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9C85DD1-659E-4D99-8A0B-ED2295CBC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30404">
            <a:off x="6926214" y="722996"/>
            <a:ext cx="1707174" cy="109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CEDD04D-06D3-4BFC-A85F-1D41B1B63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96968"/>
            <a:ext cx="3831214" cy="34956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849F915-0116-4741-A7B6-ABCC28BE0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86" y="762035"/>
            <a:ext cx="3750827" cy="361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6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A1CA8D6-54D2-4149-8D36-9EB1FA332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43" y="645516"/>
            <a:ext cx="3724050" cy="385246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D6CBCB6-DC48-4761-9956-4F67EA347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721" y="2390072"/>
            <a:ext cx="3815236" cy="36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9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I Incident Automation Pitch Deck by Slidesgo">
  <a:themeElements>
    <a:clrScheme name="Simple Light">
      <a:dk1>
        <a:srgbClr val="012169"/>
      </a:dk1>
      <a:lt1>
        <a:srgbClr val="0048A7"/>
      </a:lt1>
      <a:dk2>
        <a:srgbClr val="0388E5"/>
      </a:dk2>
      <a:lt2>
        <a:srgbClr val="3ED4FD"/>
      </a:lt2>
      <a:accent1>
        <a:srgbClr val="DAF2FE"/>
      </a:accent1>
      <a:accent2>
        <a:srgbClr val="6746B9"/>
      </a:accent2>
      <a:accent3>
        <a:srgbClr val="AD8D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216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317</Words>
  <Application>Microsoft Office PowerPoint</Application>
  <PresentationFormat>Экран (16:9)</PresentationFormat>
  <Paragraphs>47</Paragraphs>
  <Slides>17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Calibri Light</vt:lpstr>
      <vt:lpstr>Arial</vt:lpstr>
      <vt:lpstr>Albert Sans</vt:lpstr>
      <vt:lpstr>Bebas Neue</vt:lpstr>
      <vt:lpstr>AI Incident Automation Pitch Deck by Slidesgo</vt:lpstr>
      <vt:lpstr>Biežāk lietotās funkcijas darbam ar skaitliskajiem mainīgajiem programmēšanas valodā C++</vt:lpstr>
      <vt:lpstr>Kas ir funkcijas C++ valodā?</vt:lpstr>
      <vt:lpstr>Kāpēc &lt;cmath&gt; bibliotēka ir nepieciešama?</vt:lpstr>
      <vt:lpstr>Презентация PowerPoint</vt:lpstr>
      <vt:lpstr>01</vt:lpstr>
      <vt:lpstr>Презентация PowerPoint</vt:lpstr>
      <vt:lpstr>Funkcija, kas ģenerē nejaušus skaitļus</vt:lpstr>
      <vt:lpstr>Презентация PowerPoint</vt:lpstr>
      <vt:lpstr>Презентация PowerPoint</vt:lpstr>
      <vt:lpstr>Презентация PowerPoint</vt:lpstr>
      <vt:lpstr>Priekšrocības</vt:lpstr>
      <vt:lpstr>Trūkumi</vt:lpstr>
      <vt:lpstr>Secinājumi</vt:lpstr>
      <vt:lpstr>Avoti</vt:lpstr>
      <vt:lpstr>Use Case diagramma</vt:lpstr>
      <vt:lpstr>Activity diagramma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Biežāk lietotās funkcijas darbam ar skaitliskajiem mainīgajiem programmēšanas valodā C++</dc:title>
  <dc:creator>Jegors Kalejs</dc:creator>
  <cp:lastModifiedBy>Jegors Kalejs</cp:lastModifiedBy>
  <cp:revision>30</cp:revision>
  <dcterms:modified xsi:type="dcterms:W3CDTF">2023-06-12T13:41:23Z</dcterms:modified>
</cp:coreProperties>
</file>