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3" r:id="rId4"/>
    <p:sldId id="264" r:id="rId5"/>
    <p:sldId id="283" r:id="rId6"/>
    <p:sldId id="266" r:id="rId7"/>
    <p:sldId id="267" r:id="rId8"/>
    <p:sldId id="268" r:id="rId9"/>
    <p:sldId id="274" r:id="rId10"/>
    <p:sldId id="273" r:id="rId11"/>
    <p:sldId id="275" r:id="rId12"/>
    <p:sldId id="276" r:id="rId13"/>
    <p:sldId id="277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65537" autoAdjust="0"/>
  </p:normalViewPr>
  <p:slideViewPr>
    <p:cSldViewPr>
      <p:cViewPr varScale="1">
        <p:scale>
          <a:sx n="48" d="100"/>
          <a:sy n="48" d="100"/>
        </p:scale>
        <p:origin x="19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6-03-24T06:34:52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7839 6467 0,'79'0'141,"-1"0"-141,1 0 15,38 0-15,1 0 16,-1 0-16,-38 0 15,38 0-15,-38 0 16,-1 0-16,40 0 16,-40 0-16,-39 0 15,1 0-15,-1 0 16,0 0 0,0 0-1,0 0 1,0 0-1,1 0 1,-1 0 0,0 0-1,0 0 1,0 0 0,1 0-1,-1 0-15,0 0 16,0 0-1,0 0 1,1 0 0,-1 0-1</inkml:trace>
  <inkml:trace contextRef="#ctx0" brushRef="#br0" timeOffset="1434.018">8898 6663 0,'0'39'62,"0"0"-46,0 1 0,0-1-1,0 0 1,39-39 109,39 0-110,40 0-15,-1 0 16,1 0-16,0 0 16,-40 0-16,0 0 15,-38-39-15,-1 39 16,0 0 15,0-39 0,0 39-15,1-40 15,-1 40-15,0 0 0,0 0-16,0 0 15,1 0 1,-1 0 171,-39-39-187,39 39 16,0 0 0,-39-39-1,39 39-15,1-39 16,-1 0 31,-39-1-32,0 1 48,0 0-48,0 0 17,0 0-17,0-1 1,0 1 0,-39 0-1,-1 0 1,40 0-1,0-1 1</inkml:trace>
  <inkml:trace contextRef="#ctx0" brushRef="#br0" timeOffset="2030.4416">10387 6585 0,'0'39'31,"0"0"-15,-39 0 0,39 0-1,-39 40-15,0-40 16,-1 39-16,1-78 0,39 40 16,-39-40-16,39 39 15</inkml:trace>
  <inkml:trace contextRef="#ctx0" brushRef="#br0" timeOffset="2609.8525">10936 6232 0,'0'39'16,"-39"39"-1,0 1-15,-40-1 16,40-39-16,0 1 16,39-1-16,-39-39 15,39 39-15</inkml:trace>
  <inkml:trace contextRef="#ctx0" brushRef="#br0" timeOffset="2980.1152">10740 6506 0,'39'0'0,"0"39"32,-39 1-17,40-1-15,-40 0 16,39 0-16,-39 0 15,39-39-15,-39 40 16,39-1 0,-39 0-16</inkml:trace>
  <inkml:trace contextRef="#ctx0" brushRef="#br0" timeOffset="3347.4304">11210 6310 0,'0'39'47,"0"40"-47,0 38 15,0-77-15,-39-1 16,39 39-16,-39-39 16,39 1-1,-39-40 1,39 39-16</inkml:trace>
  <inkml:trace contextRef="#ctx0" brushRef="#br0" timeOffset="4109.929">11524 6310 0,'39'0'94,"0"0"-78,40 0-1,-40-39 1,39 39-16,-38 0 15,-40 39 79,0 0-94,0 1 16,0-1-1,0 0 1,0 0 0,0 0-1,0 1 17</inkml:trace>
  <inkml:trace contextRef="#ctx0" brushRef="#br0" timeOffset="4635.2895">11524 6702 0,'39'0'63,"40"0"-48,-40 0-15,78 0 16,-77 0-16,38 0 16,0 0-16,-38 0 15,-1 0-15,0 0 16</inkml:trace>
  <inkml:trace contextRef="#ctx0" brushRef="#br0" timeOffset="5844.1467">12308 6075 0,'0'39'47,"0"0"-31,0 1-16,0-1 16,0 0-1,0 0 1,0 0-1,0 1 1,0-1 0,39-39 124,0 0-124,0 0-16,1 0 16,-1 0-1,0 0 1,0 0 46,0 0-46,-39-39 0,0-1 109,0 1-94,0 0-16,0 0-15,0 0 16,0-1 0,-39 40-16,39-39 15,-39 39 17,39-39-32,-39 39 15</inkml:trace>
  <inkml:trace contextRef="#ctx0" brushRef="#br0" timeOffset="6729.7756">12582 6506 0,'0'39'62,"0"1"-46,0 38-1,0-39-15,0 0 16,0 1 0</inkml:trace>
  <inkml:trace contextRef="#ctx0" brushRef="#br0" timeOffset="7342.2098">12425 6781 0,'40'0'47,"-1"0"-31,0 0 0,0 0-1,0 0 1,1 0-16,-1 0 15,0 0 1,0 0 0,0 0 62</inkml:trace>
  <inkml:trace contextRef="#ctx0" brushRef="#br0" timeOffset="8747.5515">12935 6545 0,'0'40'78,"0"-1"-62,39-39-16,0 0 16,-39 39-1,40-39-15,38 0 16,-78 39 0,39-39-16,0 0 15,1 0 1,-1 0 31,-39-39-16,0 0-31,39 0 16,-39-1-1,0 1 16,0 0-31,-39 0 32,0 0-17,-1 39 1,40-40 0,-39 40-1,0-39 1,0 39-1,39-39-15,-39 39 16,39-39 0,-40 39-1,1 0 1,0 0 0,0 0-1,0 0 1,-1 0 46,1 0-46,39 39-16,0 0 16,-39 0-1,39 1 1,0-1-1,0 0 64,39 0-64,0-39 1,1 0 15</inkml:trace>
  <inkml:trace contextRef="#ctx0" brushRef="#br0" timeOffset="9241.8527">13797 6075 0,'0'0'0,"0"39"15,0 40 1,0-40-16,0 39 15,0 1-15,0-1 0,0 40 16,0-1-16,0-38 16,0 38-16,0-78 15,0 1-15,0-1 16,-39-39 0</inkml:trace>
  <inkml:trace contextRef="#ctx0" brushRef="#br0" timeOffset="9728.2009">13993 6310 0,'40'0'16,"-40"-39"30,39 39-30,0 0 0,0-39-1,40 39-15,-40 0 16,0-39-16,39 39 16,-38 0-16,-1 0 15</inkml:trace>
  <inkml:trace contextRef="#ctx0" brushRef="#br0" timeOffset="10787.9507">13876 6349 0,'0'79'78,"39"-40"-63,0-39 1,-39 39-16,39 0 16,-39 1-16,40-40 15,-40 39 1,78-39 62,-39 0-62,0-39-16,40-1 15,-1 40-15,1-39 16,-1 0-16,-39 39 15</inkml:trace>
  <inkml:trace contextRef="#ctx0" brushRef="#br0" timeOffset="11218.0584">13915 6820 0,'39'0'31,"40"-39"-15,-40 39-16,0 0 15,39 0-15,1 0 16,-1 0-16,1 0 16,-1 0-16,0 0 15,1 0-15,-1 0 16,40 0-16,-79 0 16,0 0-1</inkml:trace>
  <inkml:trace contextRef="#ctx0" brushRef="#br0" timeOffset="16870.5056">15600 6271 0,'0'39'47,"0"40"-32,-39 38-15,0-78 16,39 1-16,-39-40 16,39 39-16,0 0 15,0 0 17,78-39 93,1 0-125,-1 0 15,0 0-15,40 0 16,-40 0-16,1 0 15,-40 0-15,0 0 16,-78-39 109,39 0-125,0 0 16,-39 39-16,39-40 15,0 1 1,-39 0 0,39 0-16,0 0 31,-40 39-16,40-40 1,-39 40 93,0 40-93,39-1 15,-39-39 141,0 0-141,-1 0-15,40-39 0,-39 39-16,0 0 62,39-40-46,-39 40-1</inkml:trace>
  <inkml:trace contextRef="#ctx0" brushRef="#br0" timeOffset="17331.8322">16502 6349 0,'0'40'47,"0"38"-47,0 0 15,0 40-15,0-40 16,0 1-16,0-1 15,0 1-15,0-1 16,0-39-16,0 0 16,-39 1-16,39-1 15,0-78 79</inkml:trace>
  <inkml:trace contextRef="#ctx0" brushRef="#br0" timeOffset="18351.5832">17012 6114 0,'-40'0'16,"40"39"-1,-39 1-15,39-1 16,0 0-16,0 79 16,-39-118-1,39 39-15,0 0 16,0 0-1,0 0 1,0 1 15,39-1-15,-39 0 0,39-39-1,1 39 16,-1-39-15,0 0 0,39 0-1,1-39-15,-1 0 0,1 39 16,38-39-16,-38-1 16,-40 40-1,0 0-15,0-39 16,-39 0 78,0 0-63,0 0-31,0-1 15,0 1 1,0 0 0,0 0-1,0 0 17,0-1-17</inkml:trace>
  <inkml:trace contextRef="#ctx0" brushRef="#br0" timeOffset="19348.2791">17129 6310 0,'39'0'78,"1"0"-78,-1 0 16,0 0 0,39 0-16,-38 0 15,38 0-15,-39 0 16,0 39-16,1-39 15</inkml:trace>
  <inkml:trace contextRef="#ctx0" brushRef="#br0" timeOffset="19827.6275">17012 6820 0,'39'0'47,"0"0"-47,79 0 15,-40 0-15,0 0 16,1 0-16,-40 0 15,0 0-15,0 0 16</inkml:trace>
  <inkml:trace contextRef="#ctx0" brushRef="#br0" timeOffset="20251.9223">17521 6898 0,'-39'0'63,"0"39"-48,39 1-15,-39-1 16,39 0 0,0 0-1</inkml:trace>
  <inkml:trace contextRef="#ctx0" brushRef="#br0" timeOffset="21027.5232">17247 6898 0,'-39'0'16,"39"39"-1,0 1-15,0-1 16,0 0 15,0 0 0,0 0 1,0 1-1,0-1 16,39-39-32,-39 39 1,39 0-16,0-39 78,40 0-78,-1 0 16,40 0-16,-1 0 15,1-39-15,-40 39 16,1-39-16,-40 39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6864-A6BA-4330-BAA5-5D41F8FD2144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A65C1-2911-4FB4-849B-D3278CAD9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적당히 </a:t>
            </a:r>
            <a:r>
              <a:rPr lang="ko-KR" altLang="en-US" dirty="0" err="1" smtClean="0"/>
              <a:t>루프돌고</a:t>
            </a:r>
            <a:r>
              <a:rPr lang="ko-KR" altLang="en-US" dirty="0" smtClean="0"/>
              <a:t> 멈춰라</a:t>
            </a:r>
            <a:r>
              <a:rPr lang="en-US" altLang="ko-KR" smtClean="0"/>
              <a:t>..!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0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Non-linear</a:t>
            </a:r>
            <a:r>
              <a:rPr lang="ko-KR" altLang="en-US" dirty="0" smtClean="0"/>
              <a:t>문제를 풀어보려고 </a:t>
            </a:r>
            <a:r>
              <a:rPr lang="en-US" altLang="ko-KR" dirty="0" smtClean="0"/>
              <a:t>g()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..(w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summation)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3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Risk-&gt; 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2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에러를 </a:t>
            </a:r>
            <a:r>
              <a:rPr lang="en-US" altLang="ko-KR" dirty="0" smtClean="0"/>
              <a:t>Destination</a:t>
            </a:r>
            <a:r>
              <a:rPr lang="ko-KR" altLang="en-US" dirty="0" smtClean="0"/>
              <a:t>에서 조정하고 그 다음 안쪽 </a:t>
            </a:r>
            <a:r>
              <a:rPr lang="en-US" altLang="ko-KR" dirty="0" smtClean="0"/>
              <a:t>layer weight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번이 </a:t>
            </a:r>
            <a:r>
              <a:rPr lang="en-US" altLang="ko-KR" dirty="0" smtClean="0"/>
              <a:t>weigh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돌아올때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</a:t>
            </a:r>
            <a:r>
              <a:rPr lang="ko-KR" altLang="en-US" dirty="0" smtClean="0"/>
              <a:t>조정은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번이 조정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은닉층</a:t>
            </a:r>
            <a:r>
              <a:rPr lang="en-US" altLang="ko-KR" dirty="0" smtClean="0"/>
              <a:t>-&gt; u</a:t>
            </a:r>
            <a:r>
              <a:rPr lang="en-US" altLang="ko-KR" smtClean="0"/>
              <a:t>, ouput</a:t>
            </a:r>
            <a:r>
              <a:rPr lang="ko-KR" altLang="en-US" smtClean="0"/>
              <a:t>노드 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4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O(k)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g(x)</a:t>
            </a:r>
            <a:r>
              <a:rPr lang="ko-KR" altLang="en-US" dirty="0" smtClean="0"/>
              <a:t>안에 숨어있음</a:t>
            </a:r>
            <a:r>
              <a:rPr lang="en-US" altLang="ko-KR" dirty="0" smtClean="0"/>
              <a:t>. -&gt; Chain rule</a:t>
            </a:r>
            <a:r>
              <a:rPr lang="ko-KR" altLang="en-US" dirty="0" smtClean="0"/>
              <a:t>로 미분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0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Net(j) = Sum(w(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)x(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2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g’(x) -&gt; g(x)(1-g(x))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0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Downstream(j)-&gt;</a:t>
            </a:r>
            <a:r>
              <a:rPr lang="ko-KR" altLang="en-US" baseline="0" dirty="0" err="1" smtClean="0"/>
              <a:t>내려가는거</a:t>
            </a:r>
            <a:r>
              <a:rPr lang="en-US" altLang="ko-KR" baseline="0" dirty="0" smtClean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2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시험은 유도해라</a:t>
            </a:r>
            <a:r>
              <a:rPr lang="en-US" altLang="ko-KR" dirty="0" smtClean="0"/>
              <a:t>….</a:t>
            </a:r>
          </a:p>
          <a:p>
            <a:r>
              <a:rPr lang="en-US" altLang="ko-KR" dirty="0" smtClean="0"/>
              <a:t>Hidden 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개정도만 쌓으면 모든 함수가 다 포함된다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수학적으로</a:t>
            </a:r>
            <a:r>
              <a:rPr lang="en-US" altLang="ko-KR" dirty="0" smtClean="0"/>
              <a:t>..)</a:t>
            </a:r>
          </a:p>
          <a:p>
            <a:r>
              <a:rPr lang="en-US" altLang="ko-KR" dirty="0" smtClean="0"/>
              <a:t>Hidden layer</a:t>
            </a:r>
            <a:r>
              <a:rPr lang="ko-KR" altLang="en-US" dirty="0" smtClean="0"/>
              <a:t>는 값을 추상화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숫자의 특성을 뽑아서 </a:t>
            </a:r>
            <a:r>
              <a:rPr lang="ko-KR" altLang="en-US" dirty="0" err="1" smtClean="0"/>
              <a:t>맵핑시키려고</a:t>
            </a:r>
            <a:r>
              <a:rPr lang="en-US" altLang="ko-KR" dirty="0" smtClean="0"/>
              <a:t>..)</a:t>
            </a:r>
            <a:r>
              <a:rPr lang="ko-KR" altLang="en-US" dirty="0" err="1" smtClean="0"/>
              <a:t>려고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레이어가</a:t>
            </a:r>
            <a:r>
              <a:rPr lang="ko-KR" altLang="en-US" dirty="0" smtClean="0"/>
              <a:t> 많아지면 외우려고 함</a:t>
            </a:r>
            <a:r>
              <a:rPr lang="en-US" altLang="ko-KR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5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9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6EDD-2449-4C6F-8304-46020058B758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emf"/><Relationship Id="rId4" Type="http://schemas.openxmlformats.org/officeDocument/2006/relationships/image" Target="../media/image25.png"/><Relationship Id="rId9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latin typeface="Book Antiqua" pitchFamily="18" charset="0"/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6876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Backpropagation (1)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 each training example </a:t>
            </a:r>
            <a:r>
              <a:rPr lang="en-US" altLang="ko-KR" i="1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every weight </a:t>
            </a:r>
            <a:r>
              <a:rPr lang="en-US" altLang="ko-KR" i="1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ji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is updated by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924944"/>
            <a:ext cx="2520280" cy="101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4077072"/>
            <a:ext cx="38190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 (2)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16801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3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Unit (1)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8" y="1340768"/>
            <a:ext cx="2869704" cy="9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5451"/>
            <a:ext cx="3600400" cy="91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756382"/>
            <a:ext cx="3713686" cy="226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1008"/>
            <a:ext cx="2672582" cy="144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42" y="1628800"/>
            <a:ext cx="2906067" cy="53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1" y="1532763"/>
            <a:ext cx="486394" cy="52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 rot="10800000">
            <a:off x="6945650" y="1700808"/>
            <a:ext cx="504056" cy="1939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잉크 2"/>
              <p14:cNvContentPartPr/>
              <p14:nvPr/>
            </p14:nvContentPartPr>
            <p14:xfrm>
              <a:off x="2822040" y="2187000"/>
              <a:ext cx="3683520" cy="4377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12680" y="2177640"/>
                <a:ext cx="370224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3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Output Unit (2)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 output layer,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636912"/>
            <a:ext cx="6822529" cy="104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3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Unit (1)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94" y="1556792"/>
            <a:ext cx="498973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Hidden Unit (2)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 hidden Layers,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63688" y="2242195"/>
            <a:ext cx="5556870" cy="933450"/>
            <a:chOff x="2339752" y="2204864"/>
            <a:chExt cx="5556870" cy="93345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204864"/>
              <a:ext cx="447675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204864"/>
              <a:ext cx="7620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752" y="2442220"/>
              <a:ext cx="3238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57870"/>
            <a:ext cx="2238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3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Layer Representation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3407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6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Overfitting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" y="1484784"/>
            <a:ext cx="7596336" cy="45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8A187FF-93D0-427A-AC39-ADB07A299A50}" type="slidenum">
              <a:rPr kumimoji="0" lang="en-US" altLang="ko-KR" sz="1400"/>
              <a:pPr eaLnBrk="1" hangingPunct="1"/>
              <a:t>2</a:t>
            </a:fld>
            <a:endParaRPr kumimoji="0" lang="en-US" altLang="ko-KR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793037" cy="9112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Book Antiqua" pitchFamily="18" charset="0"/>
              </a:rPr>
              <a:t>Multilayer Perceptron (MLP)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4037013" y="58261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3998913" y="4454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4684713" y="4454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1" name="Oval 6"/>
          <p:cNvSpPr>
            <a:spLocks noChangeArrowheads="1"/>
          </p:cNvSpPr>
          <p:nvPr/>
        </p:nvSpPr>
        <p:spPr bwMode="auto">
          <a:xfrm>
            <a:off x="6132513" y="4454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2" name="Oval 7"/>
          <p:cNvSpPr>
            <a:spLocks noChangeArrowheads="1"/>
          </p:cNvSpPr>
          <p:nvPr/>
        </p:nvSpPr>
        <p:spPr bwMode="auto">
          <a:xfrm>
            <a:off x="6742113" y="4454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3" name="Oval 8"/>
          <p:cNvSpPr>
            <a:spLocks noChangeArrowheads="1"/>
          </p:cNvSpPr>
          <p:nvPr/>
        </p:nvSpPr>
        <p:spPr bwMode="auto">
          <a:xfrm>
            <a:off x="3998913" y="31115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4" name="Oval 9"/>
          <p:cNvSpPr>
            <a:spLocks noChangeArrowheads="1"/>
          </p:cNvSpPr>
          <p:nvPr/>
        </p:nvSpPr>
        <p:spPr bwMode="auto">
          <a:xfrm>
            <a:off x="4684713" y="31115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5" name="Oval 10"/>
          <p:cNvSpPr>
            <a:spLocks noChangeArrowheads="1"/>
          </p:cNvSpPr>
          <p:nvPr/>
        </p:nvSpPr>
        <p:spPr bwMode="auto">
          <a:xfrm>
            <a:off x="6132513" y="31115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6" name="Oval 11"/>
          <p:cNvSpPr>
            <a:spLocks noChangeArrowheads="1"/>
          </p:cNvSpPr>
          <p:nvPr/>
        </p:nvSpPr>
        <p:spPr bwMode="auto">
          <a:xfrm>
            <a:off x="6742113" y="31115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5354638" y="5715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2400">
                <a:latin typeface="Times New Roman" pitchFamily="18" charset="0"/>
              </a:rPr>
              <a:t>…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338763" y="4378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2400">
                <a:latin typeface="Times New Roman" pitchFamily="18" charset="0"/>
              </a:rPr>
              <a:t>…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338763" y="3035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2400">
                <a:latin typeface="Times New Roman" pitchFamily="18" charset="0"/>
              </a:rPr>
              <a:t>…</a:t>
            </a:r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 flipV="1">
            <a:off x="4151313" y="4759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 flipV="1">
            <a:off x="4151313" y="4759325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 flipV="1">
            <a:off x="4837113" y="4759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 flipH="1" flipV="1">
            <a:off x="4151313" y="4759325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 flipV="1">
            <a:off x="6284913" y="4759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 flipV="1">
            <a:off x="6284913" y="4759325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 flipV="1">
            <a:off x="6894513" y="4759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 flipH="1" flipV="1">
            <a:off x="6284913" y="4759325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8" name="Rectangle 23"/>
          <p:cNvSpPr>
            <a:spLocks noChangeArrowheads="1"/>
          </p:cNvSpPr>
          <p:nvPr/>
        </p:nvSpPr>
        <p:spPr bwMode="auto">
          <a:xfrm>
            <a:off x="4722813" y="583565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9" name="Rectangle 24"/>
          <p:cNvSpPr>
            <a:spLocks noChangeArrowheads="1"/>
          </p:cNvSpPr>
          <p:nvPr/>
        </p:nvSpPr>
        <p:spPr bwMode="auto">
          <a:xfrm>
            <a:off x="6170613" y="583565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0" name="Rectangle 25"/>
          <p:cNvSpPr>
            <a:spLocks noChangeArrowheads="1"/>
          </p:cNvSpPr>
          <p:nvPr/>
        </p:nvSpPr>
        <p:spPr bwMode="auto">
          <a:xfrm>
            <a:off x="6780213" y="583565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1" name="Line 26"/>
          <p:cNvSpPr>
            <a:spLocks noChangeShapeType="1"/>
          </p:cNvSpPr>
          <p:nvPr/>
        </p:nvSpPr>
        <p:spPr bwMode="auto">
          <a:xfrm flipV="1">
            <a:off x="4151313" y="3387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2" name="Line 27"/>
          <p:cNvSpPr>
            <a:spLocks noChangeShapeType="1"/>
          </p:cNvSpPr>
          <p:nvPr/>
        </p:nvSpPr>
        <p:spPr bwMode="auto">
          <a:xfrm flipV="1">
            <a:off x="4151313" y="3387725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3" name="Line 28"/>
          <p:cNvSpPr>
            <a:spLocks noChangeShapeType="1"/>
          </p:cNvSpPr>
          <p:nvPr/>
        </p:nvSpPr>
        <p:spPr bwMode="auto">
          <a:xfrm flipH="1" flipV="1">
            <a:off x="4151313" y="3387725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4" name="Line 29"/>
          <p:cNvSpPr>
            <a:spLocks noChangeShapeType="1"/>
          </p:cNvSpPr>
          <p:nvPr/>
        </p:nvSpPr>
        <p:spPr bwMode="auto">
          <a:xfrm flipV="1">
            <a:off x="6284913" y="3387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5" name="Line 30"/>
          <p:cNvSpPr>
            <a:spLocks noChangeShapeType="1"/>
          </p:cNvSpPr>
          <p:nvPr/>
        </p:nvSpPr>
        <p:spPr bwMode="auto">
          <a:xfrm flipV="1">
            <a:off x="6284913" y="3387725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6" name="Line 31"/>
          <p:cNvSpPr>
            <a:spLocks noChangeShapeType="1"/>
          </p:cNvSpPr>
          <p:nvPr/>
        </p:nvSpPr>
        <p:spPr bwMode="auto">
          <a:xfrm flipV="1">
            <a:off x="6894513" y="3387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7" name="Line 32"/>
          <p:cNvSpPr>
            <a:spLocks noChangeShapeType="1"/>
          </p:cNvSpPr>
          <p:nvPr/>
        </p:nvSpPr>
        <p:spPr bwMode="auto">
          <a:xfrm flipH="1" flipV="1">
            <a:off x="6284913" y="3387725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8" name="Line 33"/>
          <p:cNvSpPr>
            <a:spLocks noChangeShapeType="1"/>
          </p:cNvSpPr>
          <p:nvPr/>
        </p:nvSpPr>
        <p:spPr bwMode="auto">
          <a:xfrm flipV="1">
            <a:off x="4837113" y="3387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9" name="Oval 34"/>
          <p:cNvSpPr>
            <a:spLocks noChangeArrowheads="1"/>
          </p:cNvSpPr>
          <p:nvPr/>
        </p:nvSpPr>
        <p:spPr bwMode="auto">
          <a:xfrm>
            <a:off x="3998913" y="17684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60" name="Oval 35"/>
          <p:cNvSpPr>
            <a:spLocks noChangeArrowheads="1"/>
          </p:cNvSpPr>
          <p:nvPr/>
        </p:nvSpPr>
        <p:spPr bwMode="auto">
          <a:xfrm>
            <a:off x="4684713" y="17684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61" name="Oval 36"/>
          <p:cNvSpPr>
            <a:spLocks noChangeArrowheads="1"/>
          </p:cNvSpPr>
          <p:nvPr/>
        </p:nvSpPr>
        <p:spPr bwMode="auto">
          <a:xfrm>
            <a:off x="6132513" y="17684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62" name="Oval 37"/>
          <p:cNvSpPr>
            <a:spLocks noChangeArrowheads="1"/>
          </p:cNvSpPr>
          <p:nvPr/>
        </p:nvSpPr>
        <p:spPr bwMode="auto">
          <a:xfrm>
            <a:off x="6742113" y="17684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5338763" y="1692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2400">
                <a:latin typeface="Times New Roman" pitchFamily="18" charset="0"/>
              </a:rPr>
              <a:t>…</a:t>
            </a:r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 flipV="1">
            <a:off x="4151313" y="2044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5" name="Line 40"/>
          <p:cNvSpPr>
            <a:spLocks noChangeShapeType="1"/>
          </p:cNvSpPr>
          <p:nvPr/>
        </p:nvSpPr>
        <p:spPr bwMode="auto">
          <a:xfrm flipV="1">
            <a:off x="4151313" y="20447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6" name="Line 41"/>
          <p:cNvSpPr>
            <a:spLocks noChangeShapeType="1"/>
          </p:cNvSpPr>
          <p:nvPr/>
        </p:nvSpPr>
        <p:spPr bwMode="auto">
          <a:xfrm flipH="1" flipV="1">
            <a:off x="4151313" y="20447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7" name="Line 42"/>
          <p:cNvSpPr>
            <a:spLocks noChangeShapeType="1"/>
          </p:cNvSpPr>
          <p:nvPr/>
        </p:nvSpPr>
        <p:spPr bwMode="auto">
          <a:xfrm flipV="1">
            <a:off x="6284913" y="2044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8" name="Line 43"/>
          <p:cNvSpPr>
            <a:spLocks noChangeShapeType="1"/>
          </p:cNvSpPr>
          <p:nvPr/>
        </p:nvSpPr>
        <p:spPr bwMode="auto">
          <a:xfrm flipV="1">
            <a:off x="6284913" y="20447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9" name="Line 44"/>
          <p:cNvSpPr>
            <a:spLocks noChangeShapeType="1"/>
          </p:cNvSpPr>
          <p:nvPr/>
        </p:nvSpPr>
        <p:spPr bwMode="auto">
          <a:xfrm flipV="1">
            <a:off x="6894513" y="2044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0" name="Line 45"/>
          <p:cNvSpPr>
            <a:spLocks noChangeShapeType="1"/>
          </p:cNvSpPr>
          <p:nvPr/>
        </p:nvSpPr>
        <p:spPr bwMode="auto">
          <a:xfrm flipH="1" flipV="1">
            <a:off x="6284913" y="20447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1" name="Line 46"/>
          <p:cNvSpPr>
            <a:spLocks noChangeShapeType="1"/>
          </p:cNvSpPr>
          <p:nvPr/>
        </p:nvSpPr>
        <p:spPr bwMode="auto">
          <a:xfrm flipV="1">
            <a:off x="4837113" y="2044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2" name="Text Box 47"/>
          <p:cNvSpPr txBox="1">
            <a:spLocks noChangeArrowheads="1"/>
          </p:cNvSpPr>
          <p:nvPr/>
        </p:nvSpPr>
        <p:spPr bwMode="auto">
          <a:xfrm>
            <a:off x="7142163" y="57150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itchFamily="18" charset="0"/>
              </a:rPr>
              <a:t>Input layer</a:t>
            </a:r>
          </a:p>
        </p:txBody>
      </p:sp>
      <p:sp>
        <p:nvSpPr>
          <p:cNvPr id="52273" name="Text Box 48"/>
          <p:cNvSpPr txBox="1">
            <a:spLocks noChangeArrowheads="1"/>
          </p:cNvSpPr>
          <p:nvPr/>
        </p:nvSpPr>
        <p:spPr bwMode="auto">
          <a:xfrm>
            <a:off x="7142163" y="1676400"/>
            <a:ext cx="164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itchFamily="18" charset="0"/>
              </a:rPr>
              <a:t>output layer</a:t>
            </a:r>
          </a:p>
        </p:txBody>
      </p:sp>
      <p:sp>
        <p:nvSpPr>
          <p:cNvPr id="52274" name="Text Box 49"/>
          <p:cNvSpPr txBox="1">
            <a:spLocks noChangeArrowheads="1"/>
          </p:cNvSpPr>
          <p:nvPr/>
        </p:nvSpPr>
        <p:spPr bwMode="auto">
          <a:xfrm>
            <a:off x="7142163" y="4419600"/>
            <a:ext cx="192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itchFamily="18" charset="0"/>
              </a:rPr>
              <a:t>hidden layer 1</a:t>
            </a:r>
          </a:p>
        </p:txBody>
      </p:sp>
      <p:sp>
        <p:nvSpPr>
          <p:cNvPr id="52275" name="Text Box 50"/>
          <p:cNvSpPr txBox="1">
            <a:spLocks noChangeArrowheads="1"/>
          </p:cNvSpPr>
          <p:nvPr/>
        </p:nvSpPr>
        <p:spPr bwMode="auto">
          <a:xfrm>
            <a:off x="7142163" y="3048000"/>
            <a:ext cx="192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itchFamily="18" charset="0"/>
              </a:rPr>
              <a:t>hidden layer 2</a:t>
            </a:r>
          </a:p>
        </p:txBody>
      </p:sp>
      <p:sp>
        <p:nvSpPr>
          <p:cNvPr id="52276" name="Text Box 51"/>
          <p:cNvSpPr txBox="1">
            <a:spLocks noChangeArrowheads="1"/>
          </p:cNvSpPr>
          <p:nvPr/>
        </p:nvSpPr>
        <p:spPr bwMode="auto">
          <a:xfrm>
            <a:off x="3959225" y="59436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x</a:t>
            </a:r>
            <a:r>
              <a:rPr lang="en-US" altLang="ko-KR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2277" name="Text Box 52"/>
          <p:cNvSpPr txBox="1">
            <a:spLocks noChangeArrowheads="1"/>
          </p:cNvSpPr>
          <p:nvPr/>
        </p:nvSpPr>
        <p:spPr bwMode="auto">
          <a:xfrm>
            <a:off x="4645025" y="59436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x</a:t>
            </a:r>
            <a:r>
              <a:rPr lang="en-US" altLang="ko-KR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2278" name="Text Box 53"/>
          <p:cNvSpPr txBox="1">
            <a:spLocks noChangeArrowheads="1"/>
          </p:cNvSpPr>
          <p:nvPr/>
        </p:nvSpPr>
        <p:spPr bwMode="auto">
          <a:xfrm>
            <a:off x="6075363" y="5943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x</a:t>
            </a:r>
            <a:r>
              <a:rPr lang="en-US" altLang="ko-KR" sz="2400" i="1" baseline="-25000">
                <a:latin typeface="Times New Roman" pitchFamily="18" charset="0"/>
              </a:rPr>
              <a:t>p</a:t>
            </a:r>
            <a:r>
              <a:rPr lang="en-US" altLang="ko-KR" sz="2400" baseline="-25000">
                <a:latin typeface="Times New Roman" pitchFamily="18" charset="0"/>
              </a:rPr>
              <a:t>-1</a:t>
            </a:r>
          </a:p>
        </p:txBody>
      </p:sp>
      <p:sp>
        <p:nvSpPr>
          <p:cNvPr id="52279" name="Text Box 54"/>
          <p:cNvSpPr txBox="1">
            <a:spLocks noChangeArrowheads="1"/>
          </p:cNvSpPr>
          <p:nvPr/>
        </p:nvSpPr>
        <p:spPr bwMode="auto">
          <a:xfrm>
            <a:off x="6742113" y="59436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x</a:t>
            </a:r>
            <a:r>
              <a:rPr lang="en-US" altLang="ko-KR" sz="2400" i="1" baseline="-25000">
                <a:latin typeface="Times New Roman" pitchFamily="18" charset="0"/>
              </a:rPr>
              <a:t>p</a:t>
            </a:r>
            <a:endParaRPr lang="en-US" altLang="ko-KR" sz="2400" baseline="-25000">
              <a:latin typeface="Times New Roman" pitchFamily="18" charset="0"/>
            </a:endParaRPr>
          </a:p>
        </p:txBody>
      </p:sp>
      <p:sp>
        <p:nvSpPr>
          <p:cNvPr id="52280" name="Text Box 55"/>
          <p:cNvSpPr txBox="1">
            <a:spLocks noChangeArrowheads="1"/>
          </p:cNvSpPr>
          <p:nvPr/>
        </p:nvSpPr>
        <p:spPr bwMode="auto">
          <a:xfrm>
            <a:off x="3919538" y="12192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y</a:t>
            </a:r>
            <a:r>
              <a:rPr lang="en-US" altLang="ko-KR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2281" name="Text Box 56"/>
          <p:cNvSpPr txBox="1">
            <a:spLocks noChangeArrowheads="1"/>
          </p:cNvSpPr>
          <p:nvPr/>
        </p:nvSpPr>
        <p:spPr bwMode="auto">
          <a:xfrm>
            <a:off x="4605338" y="12192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y</a:t>
            </a:r>
            <a:r>
              <a:rPr lang="en-US" altLang="ko-KR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2282" name="Text Box 57"/>
          <p:cNvSpPr txBox="1">
            <a:spLocks noChangeArrowheads="1"/>
          </p:cNvSpPr>
          <p:nvPr/>
        </p:nvSpPr>
        <p:spPr bwMode="auto">
          <a:xfrm>
            <a:off x="6035675" y="12192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y</a:t>
            </a:r>
            <a:r>
              <a:rPr lang="en-US" altLang="ko-KR" sz="2400" i="1" baseline="-25000">
                <a:latin typeface="Times New Roman" pitchFamily="18" charset="0"/>
              </a:rPr>
              <a:t>q</a:t>
            </a:r>
            <a:r>
              <a:rPr lang="en-US" altLang="ko-KR" sz="2400" baseline="-25000">
                <a:latin typeface="Times New Roman" pitchFamily="18" charset="0"/>
              </a:rPr>
              <a:t>-1</a:t>
            </a:r>
          </a:p>
        </p:txBody>
      </p:sp>
      <p:sp>
        <p:nvSpPr>
          <p:cNvPr id="52283" name="Text Box 58"/>
          <p:cNvSpPr txBox="1">
            <a:spLocks noChangeArrowheads="1"/>
          </p:cNvSpPr>
          <p:nvPr/>
        </p:nvSpPr>
        <p:spPr bwMode="auto">
          <a:xfrm>
            <a:off x="6702425" y="12192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y</a:t>
            </a:r>
            <a:r>
              <a:rPr lang="en-US" altLang="ko-KR" sz="2400" i="1" baseline="-25000">
                <a:latin typeface="Times New Roman" pitchFamily="18" charset="0"/>
              </a:rPr>
              <a:t>q</a:t>
            </a:r>
            <a:endParaRPr lang="en-US" altLang="ko-KR" sz="2400" baseline="-25000">
              <a:latin typeface="Times New Roman" pitchFamily="18" charset="0"/>
            </a:endParaRPr>
          </a:p>
        </p:txBody>
      </p:sp>
      <p:sp>
        <p:nvSpPr>
          <p:cNvPr id="52284" name="Text Box 59"/>
          <p:cNvSpPr txBox="1">
            <a:spLocks noChangeArrowheads="1"/>
          </p:cNvSpPr>
          <p:nvPr/>
        </p:nvSpPr>
        <p:spPr bwMode="auto">
          <a:xfrm>
            <a:off x="4900613" y="41148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z</a:t>
            </a:r>
            <a:r>
              <a:rPr lang="en-US" altLang="ko-KR" sz="2400" i="1" baseline="-25000">
                <a:latin typeface="Times New Roman" pitchFamily="18" charset="0"/>
              </a:rPr>
              <a:t>j</a:t>
            </a:r>
          </a:p>
        </p:txBody>
      </p:sp>
      <p:sp>
        <p:nvSpPr>
          <p:cNvPr id="52285" name="Text Box 60"/>
          <p:cNvSpPr txBox="1">
            <a:spLocks noChangeArrowheads="1"/>
          </p:cNvSpPr>
          <p:nvPr/>
        </p:nvSpPr>
        <p:spPr bwMode="auto">
          <a:xfrm>
            <a:off x="4894263" y="26670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z</a:t>
            </a:r>
            <a:r>
              <a:rPr lang="en-US" altLang="ko-KR" sz="2400" i="1" baseline="-25000">
                <a:latin typeface="Times New Roman" pitchFamily="18" charset="0"/>
              </a:rPr>
              <a:t>k</a:t>
            </a:r>
          </a:p>
        </p:txBody>
      </p:sp>
      <p:sp>
        <p:nvSpPr>
          <p:cNvPr id="52286" name="Text Box 61"/>
          <p:cNvSpPr txBox="1">
            <a:spLocks noChangeArrowheads="1"/>
          </p:cNvSpPr>
          <p:nvPr/>
        </p:nvSpPr>
        <p:spPr bwMode="auto">
          <a:xfrm>
            <a:off x="4746625" y="3657600"/>
            <a:ext cx="53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i="1">
                <a:latin typeface="Times New Roman" pitchFamily="18" charset="0"/>
              </a:rPr>
              <a:t>w</a:t>
            </a:r>
            <a:r>
              <a:rPr lang="en-US" altLang="ko-KR" sz="2400" i="1" baseline="-25000">
                <a:latin typeface="Times New Roman" pitchFamily="18" charset="0"/>
              </a:rPr>
              <a:t>kj</a:t>
            </a:r>
          </a:p>
        </p:txBody>
      </p:sp>
      <p:sp>
        <p:nvSpPr>
          <p:cNvPr id="52287" name="Text Box 62"/>
          <p:cNvSpPr txBox="1">
            <a:spLocks noChangeArrowheads="1"/>
          </p:cNvSpPr>
          <p:nvPr/>
        </p:nvSpPr>
        <p:spPr bwMode="auto">
          <a:xfrm>
            <a:off x="179388" y="3141663"/>
            <a:ext cx="3457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ko-KR" sz="2000">
                <a:latin typeface="Times New Roman" pitchFamily="18" charset="0"/>
              </a:rPr>
              <a:t> Result of learning: modified set of weights</a:t>
            </a:r>
          </a:p>
        </p:txBody>
      </p:sp>
      <p:graphicFrame>
        <p:nvGraphicFramePr>
          <p:cNvPr id="52288" name="Object 63"/>
          <p:cNvGraphicFramePr>
            <a:graphicFrameLocks noChangeAspect="1"/>
          </p:cNvGraphicFramePr>
          <p:nvPr/>
        </p:nvGraphicFramePr>
        <p:xfrm>
          <a:off x="584200" y="4030663"/>
          <a:ext cx="24145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1168400" imgH="241300" progId="Equation.3">
                  <p:embed/>
                </p:oleObj>
              </mc:Choice>
              <mc:Fallback>
                <p:oleObj name="Equation" r:id="rId3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030663"/>
                        <a:ext cx="24145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9" name="Object 64"/>
          <p:cNvGraphicFramePr>
            <a:graphicFrameLocks noChangeAspect="1"/>
          </p:cNvGraphicFramePr>
          <p:nvPr/>
        </p:nvGraphicFramePr>
        <p:xfrm>
          <a:off x="561975" y="4529138"/>
          <a:ext cx="3017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1459866" imgH="241195" progId="Equation.3">
                  <p:embed/>
                </p:oleObj>
              </mc:Choice>
              <mc:Fallback>
                <p:oleObj name="Equation" r:id="rId5" imgW="14598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529138"/>
                        <a:ext cx="30178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90" name="Text Box 65"/>
          <p:cNvSpPr txBox="1">
            <a:spLocks noChangeArrowheads="1"/>
          </p:cNvSpPr>
          <p:nvPr/>
        </p:nvSpPr>
        <p:spPr bwMode="auto">
          <a:xfrm>
            <a:off x="179388" y="5084763"/>
            <a:ext cx="3457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ko-KR" sz="2000">
                <a:latin typeface="Times New Roman" pitchFamily="18" charset="0"/>
              </a:rPr>
              <a:t> Learning in MLP: the process of modifying weights</a:t>
            </a:r>
          </a:p>
        </p:txBody>
      </p:sp>
      <p:sp>
        <p:nvSpPr>
          <p:cNvPr id="52291" name="Text Box 66"/>
          <p:cNvSpPr txBox="1">
            <a:spLocks noChangeArrowheads="1"/>
          </p:cNvSpPr>
          <p:nvPr/>
        </p:nvSpPr>
        <p:spPr bwMode="auto">
          <a:xfrm>
            <a:off x="250825" y="2205038"/>
            <a:ext cx="3457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ko-KR" sz="2000">
                <a:latin typeface="Times New Roman" pitchFamily="18" charset="0"/>
              </a:rPr>
              <a:t> MLP: modeling a relationship between input </a:t>
            </a:r>
            <a:r>
              <a:rPr lang="en-US" altLang="ko-KR" sz="2000" i="1">
                <a:latin typeface="Times New Roman" pitchFamily="18" charset="0"/>
              </a:rPr>
              <a:t>x</a:t>
            </a:r>
            <a:r>
              <a:rPr lang="en-US" altLang="ko-KR" sz="2000">
                <a:latin typeface="Times New Roman" pitchFamily="18" charset="0"/>
              </a:rPr>
              <a:t> and output </a:t>
            </a:r>
            <a:r>
              <a:rPr lang="en-US" altLang="ko-KR" sz="2000" i="1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963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D4A9CE3-E312-4B57-B5FB-1190DBF48E8F}" type="slidenum">
              <a:rPr kumimoji="0" lang="en-US" altLang="ko-KR" sz="1400"/>
              <a:pPr eaLnBrk="1" hangingPunct="1"/>
              <a:t>3</a:t>
            </a:fld>
            <a:endParaRPr kumimoji="0" lang="en-US" altLang="ko-KR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Book Antiqua" pitchFamily="18" charset="0"/>
              </a:rPr>
              <a:t>Inside of a Neuron</a:t>
            </a:r>
            <a:endParaRPr lang="en-US" altLang="ko-KR" sz="4000" dirty="0" smtClean="0">
              <a:latin typeface="Book Antiqua" pitchFamily="18" charset="0"/>
            </a:endParaRPr>
          </a:p>
        </p:txBody>
      </p:sp>
      <p:graphicFrame>
        <p:nvGraphicFramePr>
          <p:cNvPr id="53252" name="Object 12"/>
          <p:cNvGraphicFramePr>
            <a:graphicFrameLocks noChangeAspect="1"/>
          </p:cNvGraphicFramePr>
          <p:nvPr/>
        </p:nvGraphicFramePr>
        <p:xfrm>
          <a:off x="4706938" y="5734050"/>
          <a:ext cx="35369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1651000" imgH="279400" progId="Equation.3">
                  <p:embed/>
                </p:oleObj>
              </mc:Choice>
              <mc:Fallback>
                <p:oleObj name="Equation" r:id="rId4" imgW="1651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5734050"/>
                        <a:ext cx="35369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3" name="Picture 15" descr="MLP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365625"/>
            <a:ext cx="3779837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68316"/>
              </p:ext>
            </p:extLst>
          </p:nvPr>
        </p:nvGraphicFramePr>
        <p:xfrm>
          <a:off x="4737100" y="4140200"/>
          <a:ext cx="32400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수식" r:id="rId7" imgW="1511280" imgH="431640" progId="Equation.3">
                  <p:embed/>
                </p:oleObj>
              </mc:Choice>
              <mc:Fallback>
                <p:oleObj name="수식" r:id="rId7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140200"/>
                        <a:ext cx="32400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17"/>
          <p:cNvSpPr txBox="1">
            <a:spLocks noChangeArrowheads="1"/>
          </p:cNvSpPr>
          <p:nvPr/>
        </p:nvSpPr>
        <p:spPr bwMode="auto">
          <a:xfrm>
            <a:off x="4241800" y="3717925"/>
            <a:ext cx="422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itchFamily="18" charset="0"/>
              </a:rPr>
              <a:t>Activation function : i.e. sigmoid</a:t>
            </a:r>
          </a:p>
        </p:txBody>
      </p:sp>
      <p:sp>
        <p:nvSpPr>
          <p:cNvPr id="53256" name="Text Box 18"/>
          <p:cNvSpPr txBox="1">
            <a:spLocks noChangeArrowheads="1"/>
          </p:cNvSpPr>
          <p:nvPr/>
        </p:nvSpPr>
        <p:spPr bwMode="auto">
          <a:xfrm>
            <a:off x="4427538" y="2781300"/>
            <a:ext cx="28552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2400" i="1" dirty="0" smtClean="0">
                <a:latin typeface="Times New Roman" pitchFamily="18" charset="0"/>
              </a:rPr>
              <a:t>o</a:t>
            </a:r>
            <a:r>
              <a:rPr lang="en-US" altLang="ko-KR" sz="2400" i="1" baseline="-25000" dirty="0" smtClean="0">
                <a:latin typeface="Times New Roman" pitchFamily="18" charset="0"/>
              </a:rPr>
              <a:t>k</a:t>
            </a:r>
            <a:r>
              <a:rPr lang="en-US" altLang="ko-KR" sz="2400" dirty="0">
                <a:latin typeface="Times New Roman" pitchFamily="18" charset="0"/>
              </a:rPr>
              <a:t>: output of neuron </a:t>
            </a:r>
            <a:r>
              <a:rPr lang="en-US" altLang="ko-KR" sz="2400" i="1" dirty="0">
                <a:latin typeface="Times New Roman" pitchFamily="18" charset="0"/>
              </a:rPr>
              <a:t>k</a:t>
            </a:r>
            <a:endParaRPr lang="en-US" altLang="ko-KR" sz="2400" dirty="0">
              <a:latin typeface="Times New Roman" pitchFamily="18" charset="0"/>
            </a:endParaRPr>
          </a:p>
          <a:p>
            <a:pPr algn="l" eaLnBrk="1" hangingPunct="1"/>
            <a:r>
              <a:rPr lang="en-US" altLang="ko-KR" sz="2400" i="1" dirty="0" err="1">
                <a:latin typeface="Times New Roman" pitchFamily="18" charset="0"/>
              </a:rPr>
              <a:t>a</a:t>
            </a:r>
            <a:r>
              <a:rPr lang="en-US" altLang="ko-KR" sz="2400" i="1" baseline="-25000" dirty="0" err="1">
                <a:latin typeface="Times New Roman" pitchFamily="18" charset="0"/>
              </a:rPr>
              <a:t>k</a:t>
            </a:r>
            <a:r>
              <a:rPr lang="en-US" altLang="ko-KR" sz="2400" dirty="0">
                <a:latin typeface="Times New Roman" pitchFamily="18" charset="0"/>
              </a:rPr>
              <a:t>: input of neuron </a:t>
            </a:r>
            <a:r>
              <a:rPr lang="en-US" altLang="ko-KR" sz="2400" i="1" dirty="0">
                <a:latin typeface="Times New Roman" pitchFamily="18" charset="0"/>
              </a:rPr>
              <a:t>k</a:t>
            </a:r>
          </a:p>
        </p:txBody>
      </p:sp>
      <p:sp>
        <p:nvSpPr>
          <p:cNvPr id="53257" name="Text Box 20"/>
          <p:cNvSpPr txBox="1">
            <a:spLocks noChangeArrowheads="1"/>
          </p:cNvSpPr>
          <p:nvPr/>
        </p:nvSpPr>
        <p:spPr bwMode="auto">
          <a:xfrm>
            <a:off x="4233863" y="5302250"/>
            <a:ext cx="4681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itchFamily="18" charset="0"/>
              </a:rPr>
              <a:t>Local-sum function : i.e. dot-product</a:t>
            </a:r>
          </a:p>
        </p:txBody>
      </p:sp>
      <p:grpSp>
        <p:nvGrpSpPr>
          <p:cNvPr id="53258" name="Group 22"/>
          <p:cNvGrpSpPr>
            <a:grpSpLocks/>
          </p:cNvGrpSpPr>
          <p:nvPr/>
        </p:nvGrpSpPr>
        <p:grpSpPr bwMode="auto">
          <a:xfrm>
            <a:off x="468313" y="2060575"/>
            <a:ext cx="3095625" cy="2303463"/>
            <a:chOff x="192" y="720"/>
            <a:chExt cx="1690" cy="1776"/>
          </a:xfrm>
        </p:grpSpPr>
        <p:sp>
          <p:nvSpPr>
            <p:cNvPr id="53259" name="Oval 3"/>
            <p:cNvSpPr>
              <a:spLocks noChangeArrowheads="1"/>
            </p:cNvSpPr>
            <p:nvPr/>
          </p:nvSpPr>
          <p:spPr bwMode="auto">
            <a:xfrm>
              <a:off x="432" y="1039"/>
              <a:ext cx="1020" cy="9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260" name="Text Box 4"/>
            <p:cNvSpPr txBox="1">
              <a:spLocks noChangeArrowheads="1"/>
            </p:cNvSpPr>
            <p:nvPr/>
          </p:nvSpPr>
          <p:spPr bwMode="auto">
            <a:xfrm>
              <a:off x="1066" y="1480"/>
              <a:ext cx="23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 i="1">
                  <a:latin typeface="Times New Roman" pitchFamily="18" charset="0"/>
                </a:rPr>
                <a:t>a</a:t>
              </a:r>
              <a:r>
                <a:rPr lang="en-US" altLang="ko-KR" sz="2400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3261" name="Rectangle 5"/>
            <p:cNvSpPr>
              <a:spLocks noChangeArrowheads="1"/>
            </p:cNvSpPr>
            <p:nvPr/>
          </p:nvSpPr>
          <p:spPr bwMode="auto">
            <a:xfrm>
              <a:off x="768" y="1615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>
                  <a:latin typeface="Times New Roman" pitchFamily="18" charset="0"/>
                  <a:sym typeface="Symbol" pitchFamily="18" charset="2"/>
                </a:rPr>
                <a:t>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53262" name="Rectangle 6"/>
            <p:cNvSpPr>
              <a:spLocks noChangeArrowheads="1"/>
            </p:cNvSpPr>
            <p:nvPr/>
          </p:nvSpPr>
          <p:spPr bwMode="auto">
            <a:xfrm>
              <a:off x="768" y="1135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  <a:sym typeface="Symbol" pitchFamily="18" charset="2"/>
                </a:rPr>
                <a:t>g</a:t>
              </a:r>
              <a:r>
                <a:rPr lang="en-US" altLang="ko-KR" sz="240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ko-KR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altLang="ko-KR" sz="2400">
                  <a:latin typeface="Times New Roman" pitchFamily="18" charset="0"/>
                  <a:sym typeface="Symbol" pitchFamily="18" charset="2"/>
                </a:rPr>
                <a:t>)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53263" name="Line 7"/>
            <p:cNvSpPr>
              <a:spLocks noChangeShapeType="1"/>
            </p:cNvSpPr>
            <p:nvPr/>
          </p:nvSpPr>
          <p:spPr bwMode="auto">
            <a:xfrm flipV="1">
              <a:off x="384" y="1903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4" name="Line 8"/>
            <p:cNvSpPr>
              <a:spLocks noChangeShapeType="1"/>
            </p:cNvSpPr>
            <p:nvPr/>
          </p:nvSpPr>
          <p:spPr bwMode="auto">
            <a:xfrm flipH="1" flipV="1">
              <a:off x="912" y="1903"/>
              <a:ext cx="5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5" name="Line 9"/>
            <p:cNvSpPr>
              <a:spLocks noChangeShapeType="1"/>
            </p:cNvSpPr>
            <p:nvPr/>
          </p:nvSpPr>
          <p:spPr bwMode="auto">
            <a:xfrm flipH="1" flipV="1">
              <a:off x="1008" y="1903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6" name="Line 10"/>
            <p:cNvSpPr>
              <a:spLocks noChangeShapeType="1"/>
            </p:cNvSpPr>
            <p:nvPr/>
          </p:nvSpPr>
          <p:spPr bwMode="auto">
            <a:xfrm flipV="1">
              <a:off x="936" y="853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7" name="Text Box 11"/>
            <p:cNvSpPr txBox="1">
              <a:spLocks noChangeArrowheads="1"/>
            </p:cNvSpPr>
            <p:nvPr/>
          </p:nvSpPr>
          <p:spPr bwMode="auto">
            <a:xfrm>
              <a:off x="1041" y="720"/>
              <a:ext cx="235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 i="1" dirty="0" smtClean="0">
                  <a:latin typeface="Times New Roman" pitchFamily="18" charset="0"/>
                </a:rPr>
                <a:t>o</a:t>
              </a:r>
              <a:r>
                <a:rPr lang="en-US" altLang="ko-KR" sz="2400" i="1" baseline="-25000" dirty="0" smtClean="0">
                  <a:latin typeface="Times New Roman" pitchFamily="18" charset="0"/>
                </a:rPr>
                <a:t>k</a:t>
              </a:r>
              <a:endParaRPr lang="en-US" altLang="ko-KR" sz="2400" i="1" baseline="-25000" dirty="0">
                <a:latin typeface="Times New Roman" pitchFamily="18" charset="0"/>
              </a:endParaRPr>
            </a:p>
          </p:txBody>
        </p:sp>
        <p:sp>
          <p:nvSpPr>
            <p:cNvPr id="53268" name="Line 13"/>
            <p:cNvSpPr>
              <a:spLocks noChangeShapeType="1"/>
            </p:cNvSpPr>
            <p:nvPr/>
          </p:nvSpPr>
          <p:spPr bwMode="auto">
            <a:xfrm flipH="1" flipV="1">
              <a:off x="936" y="142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9" name="Rectangle 14"/>
            <p:cNvSpPr>
              <a:spLocks noChangeArrowheads="1"/>
            </p:cNvSpPr>
            <p:nvPr/>
          </p:nvSpPr>
          <p:spPr bwMode="auto">
            <a:xfrm>
              <a:off x="192" y="768"/>
              <a:ext cx="169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270" name="Text Box 19"/>
            <p:cNvSpPr txBox="1">
              <a:spLocks noChangeArrowheads="1"/>
            </p:cNvSpPr>
            <p:nvPr/>
          </p:nvSpPr>
          <p:spPr bwMode="auto">
            <a:xfrm>
              <a:off x="959" y="2221"/>
              <a:ext cx="13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 i="1" baseline="-25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53271" name="Text Box 21"/>
            <p:cNvSpPr txBox="1">
              <a:spLocks noChangeArrowheads="1"/>
            </p:cNvSpPr>
            <p:nvPr/>
          </p:nvSpPr>
          <p:spPr bwMode="auto">
            <a:xfrm>
              <a:off x="884" y="2024"/>
              <a:ext cx="29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 i="1">
                  <a:latin typeface="Times New Roman" pitchFamily="18" charset="0"/>
                </a:rPr>
                <a:t>w</a:t>
              </a:r>
              <a:r>
                <a:rPr lang="en-US" altLang="ko-KR" sz="2400" i="1" baseline="-25000">
                  <a:latin typeface="Times New Roman" pitchFamily="18" charset="0"/>
                </a:rPr>
                <a:t>kj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4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1EF6B94-4A92-4F07-96DC-B9FBF2CE6505}" type="slidenum">
              <a:rPr kumimoji="0" lang="en-US" altLang="ko-KR" sz="1400"/>
              <a:pPr eaLnBrk="1" hangingPunct="1"/>
              <a:t>4</a:t>
            </a:fld>
            <a:endParaRPr kumimoji="0" lang="en-US" altLang="ko-KR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Book Antiqua" pitchFamily="18" charset="0"/>
              </a:rPr>
              <a:t>Learning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5194300" cy="4264025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Book Antiqua" pitchFamily="18" charset="0"/>
              </a:rPr>
              <a:t>Finding optimal parameters so that the </a:t>
            </a:r>
            <a:r>
              <a:rPr lang="en-US" altLang="ko-KR" sz="2400" dirty="0" smtClean="0">
                <a:solidFill>
                  <a:schemeClr val="hlink"/>
                </a:solidFill>
                <a:latin typeface="Book Antiqua" pitchFamily="18" charset="0"/>
              </a:rPr>
              <a:t>risk</a:t>
            </a:r>
            <a:r>
              <a:rPr lang="en-US" altLang="ko-KR" sz="2400" dirty="0" smtClean="0">
                <a:latin typeface="Book Antiqua" pitchFamily="18" charset="0"/>
              </a:rPr>
              <a:t> of the model is minimized</a:t>
            </a:r>
          </a:p>
          <a:p>
            <a:pPr eaLnBrk="1" hangingPunct="1"/>
            <a:r>
              <a:rPr lang="en-US" altLang="ko-KR" sz="2400" dirty="0" smtClean="0">
                <a:latin typeface="Book Antiqua" pitchFamily="18" charset="0"/>
              </a:rPr>
              <a:t>An empirical risk in MLP</a:t>
            </a:r>
          </a:p>
          <a:p>
            <a:pPr eaLnBrk="1" hangingPunct="1"/>
            <a:endParaRPr lang="en-US" altLang="ko-KR" sz="2400" dirty="0" smtClean="0">
              <a:latin typeface="Book Antiqua" pitchFamily="18" charset="0"/>
            </a:endParaRPr>
          </a:p>
          <a:p>
            <a:pPr eaLnBrk="1" hangingPunct="1"/>
            <a:endParaRPr lang="en-US" altLang="ko-KR" sz="2400" dirty="0" smtClean="0">
              <a:latin typeface="Book Antiqua" pitchFamily="18" charset="0"/>
            </a:endParaRPr>
          </a:p>
          <a:p>
            <a:pPr eaLnBrk="1" hangingPunct="1"/>
            <a:endParaRPr lang="en-US" altLang="ko-KR" sz="2400" dirty="0" smtClean="0">
              <a:latin typeface="Book Antiqua" pitchFamily="18" charset="0"/>
            </a:endParaRPr>
          </a:p>
          <a:p>
            <a:pPr eaLnBrk="1" hangingPunct="1"/>
            <a:endParaRPr lang="en-US" altLang="ko-KR" sz="2400" dirty="0" smtClean="0">
              <a:latin typeface="Book Antiqua" pitchFamily="18" charset="0"/>
            </a:endParaRP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971550" y="4508500"/>
          <a:ext cx="3937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4" imgW="2108200" imgH="444500" progId="Equation.3">
                  <p:embed/>
                </p:oleObj>
              </mc:Choice>
              <mc:Fallback>
                <p:oleObj name="Equation" r:id="rId4" imgW="2108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3937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900113" y="3716338"/>
          <a:ext cx="11382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6" imgW="609336" imgH="431613" progId="Equation.3">
                  <p:embed/>
                </p:oleObj>
              </mc:Choice>
              <mc:Fallback>
                <p:oleObj name="Equation" r:id="rId6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11382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971550" y="5445125"/>
            <a:ext cx="2393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i="1">
                <a:latin typeface="Times New Roman" pitchFamily="18" charset="0"/>
              </a:rPr>
              <a:t>N</a:t>
            </a:r>
            <a:r>
              <a:rPr lang="en-US" altLang="ko-KR" sz="1800">
                <a:latin typeface="Times New Roman" pitchFamily="18" charset="0"/>
              </a:rPr>
              <a:t> : # of training data</a:t>
            </a:r>
          </a:p>
          <a:p>
            <a:pPr algn="l" eaLnBrk="1" hangingPunct="1"/>
            <a:r>
              <a:rPr lang="en-US" altLang="ko-KR" sz="1800" i="1">
                <a:latin typeface="Times New Roman" pitchFamily="18" charset="0"/>
              </a:rPr>
              <a:t>d</a:t>
            </a:r>
            <a:r>
              <a:rPr lang="en-US" altLang="ko-KR" sz="1800">
                <a:latin typeface="Times New Roman" pitchFamily="18" charset="0"/>
              </a:rPr>
              <a:t>: target of training data</a:t>
            </a:r>
          </a:p>
          <a:p>
            <a:pPr algn="l" eaLnBrk="1" hangingPunct="1"/>
            <a:r>
              <a:rPr lang="en-US" altLang="ko-KR" sz="1800" i="1">
                <a:latin typeface="Times New Roman" pitchFamily="18" charset="0"/>
              </a:rPr>
              <a:t>y</a:t>
            </a:r>
            <a:r>
              <a:rPr lang="en-US" altLang="ko-KR" sz="1800">
                <a:latin typeface="Times New Roman" pitchFamily="18" charset="0"/>
              </a:rPr>
              <a:t>: output of MLP</a:t>
            </a:r>
          </a:p>
        </p:txBody>
      </p:sp>
      <p:grpSp>
        <p:nvGrpSpPr>
          <p:cNvPr id="54280" name="Group 8"/>
          <p:cNvGrpSpPr>
            <a:grpSpLocks/>
          </p:cNvGrpSpPr>
          <p:nvPr/>
        </p:nvGrpSpPr>
        <p:grpSpPr bwMode="auto">
          <a:xfrm rot="-5400000">
            <a:off x="6153944" y="4080669"/>
            <a:ext cx="1592263" cy="1298575"/>
            <a:chOff x="3288" y="1797"/>
            <a:chExt cx="1003" cy="818"/>
          </a:xfrm>
        </p:grpSpPr>
        <p:sp>
          <p:nvSpPr>
            <p:cNvPr id="54298" name="Oval 9"/>
            <p:cNvSpPr>
              <a:spLocks noChangeArrowheads="1"/>
            </p:cNvSpPr>
            <p:nvPr/>
          </p:nvSpPr>
          <p:spPr bwMode="auto">
            <a:xfrm>
              <a:off x="3747" y="187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299" name="Oval 10"/>
            <p:cNvSpPr>
              <a:spLocks noChangeArrowheads="1"/>
            </p:cNvSpPr>
            <p:nvPr/>
          </p:nvSpPr>
          <p:spPr bwMode="auto">
            <a:xfrm>
              <a:off x="3747" y="214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300" name="Oval 11"/>
            <p:cNvSpPr>
              <a:spLocks noChangeArrowheads="1"/>
            </p:cNvSpPr>
            <p:nvPr/>
          </p:nvSpPr>
          <p:spPr bwMode="auto">
            <a:xfrm>
              <a:off x="3747" y="241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301" name="Oval 12"/>
            <p:cNvSpPr>
              <a:spLocks noChangeArrowheads="1"/>
            </p:cNvSpPr>
            <p:nvPr/>
          </p:nvSpPr>
          <p:spPr bwMode="auto">
            <a:xfrm>
              <a:off x="4019" y="200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302" name="Oval 13"/>
            <p:cNvSpPr>
              <a:spLocks noChangeArrowheads="1"/>
            </p:cNvSpPr>
            <p:nvPr/>
          </p:nvSpPr>
          <p:spPr bwMode="auto">
            <a:xfrm>
              <a:off x="4019" y="228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303" name="Oval 14"/>
            <p:cNvSpPr>
              <a:spLocks noChangeArrowheads="1"/>
            </p:cNvSpPr>
            <p:nvPr/>
          </p:nvSpPr>
          <p:spPr bwMode="auto">
            <a:xfrm>
              <a:off x="3430" y="200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304" name="Oval 15"/>
            <p:cNvSpPr>
              <a:spLocks noChangeArrowheads="1"/>
            </p:cNvSpPr>
            <p:nvPr/>
          </p:nvSpPr>
          <p:spPr bwMode="auto">
            <a:xfrm>
              <a:off x="3430" y="228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54305" name="AutoShape 16"/>
            <p:cNvCxnSpPr>
              <a:cxnSpLocks noChangeShapeType="1"/>
              <a:stCxn id="54303" idx="6"/>
              <a:endCxn id="54298" idx="2"/>
            </p:cNvCxnSpPr>
            <p:nvPr/>
          </p:nvCxnSpPr>
          <p:spPr bwMode="auto">
            <a:xfrm flipV="1">
              <a:off x="3566" y="1941"/>
              <a:ext cx="181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6" name="AutoShape 17"/>
            <p:cNvCxnSpPr>
              <a:cxnSpLocks noChangeShapeType="1"/>
              <a:stCxn id="54303" idx="6"/>
              <a:endCxn id="54299" idx="2"/>
            </p:cNvCxnSpPr>
            <p:nvPr/>
          </p:nvCxnSpPr>
          <p:spPr bwMode="auto">
            <a:xfrm>
              <a:off x="3566" y="2077"/>
              <a:ext cx="181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7" name="AutoShape 18"/>
            <p:cNvCxnSpPr>
              <a:cxnSpLocks noChangeShapeType="1"/>
              <a:stCxn id="54303" idx="6"/>
              <a:endCxn id="54300" idx="1"/>
            </p:cNvCxnSpPr>
            <p:nvPr/>
          </p:nvCxnSpPr>
          <p:spPr bwMode="auto">
            <a:xfrm>
              <a:off x="3566" y="2077"/>
              <a:ext cx="201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8" name="AutoShape 19"/>
            <p:cNvCxnSpPr>
              <a:cxnSpLocks noChangeShapeType="1"/>
              <a:stCxn id="54304" idx="6"/>
              <a:endCxn id="54298" idx="2"/>
            </p:cNvCxnSpPr>
            <p:nvPr/>
          </p:nvCxnSpPr>
          <p:spPr bwMode="auto">
            <a:xfrm flipV="1">
              <a:off x="3566" y="1941"/>
              <a:ext cx="181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9" name="AutoShape 20"/>
            <p:cNvCxnSpPr>
              <a:cxnSpLocks noChangeShapeType="1"/>
              <a:stCxn id="54304" idx="6"/>
              <a:endCxn id="54299" idx="2"/>
            </p:cNvCxnSpPr>
            <p:nvPr/>
          </p:nvCxnSpPr>
          <p:spPr bwMode="auto">
            <a:xfrm flipV="1">
              <a:off x="3566" y="2213"/>
              <a:ext cx="181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0" name="AutoShape 21"/>
            <p:cNvCxnSpPr>
              <a:cxnSpLocks noChangeShapeType="1"/>
              <a:stCxn id="54304" idx="6"/>
              <a:endCxn id="54300" idx="1"/>
            </p:cNvCxnSpPr>
            <p:nvPr/>
          </p:nvCxnSpPr>
          <p:spPr bwMode="auto">
            <a:xfrm>
              <a:off x="3566" y="2349"/>
              <a:ext cx="201" cy="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1" name="AutoShape 22"/>
            <p:cNvCxnSpPr>
              <a:cxnSpLocks noChangeShapeType="1"/>
              <a:stCxn id="54298" idx="6"/>
              <a:endCxn id="54301" idx="2"/>
            </p:cNvCxnSpPr>
            <p:nvPr/>
          </p:nvCxnSpPr>
          <p:spPr bwMode="auto">
            <a:xfrm>
              <a:off x="3883" y="1941"/>
              <a:ext cx="136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2" name="AutoShape 23"/>
            <p:cNvCxnSpPr>
              <a:cxnSpLocks noChangeShapeType="1"/>
              <a:stCxn id="54299" idx="6"/>
              <a:endCxn id="54301" idx="2"/>
            </p:cNvCxnSpPr>
            <p:nvPr/>
          </p:nvCxnSpPr>
          <p:spPr bwMode="auto">
            <a:xfrm flipV="1">
              <a:off x="3883" y="2077"/>
              <a:ext cx="136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3" name="AutoShape 24"/>
            <p:cNvCxnSpPr>
              <a:cxnSpLocks noChangeShapeType="1"/>
              <a:stCxn id="54300" idx="6"/>
              <a:endCxn id="54302" idx="2"/>
            </p:cNvCxnSpPr>
            <p:nvPr/>
          </p:nvCxnSpPr>
          <p:spPr bwMode="auto">
            <a:xfrm flipV="1">
              <a:off x="3883" y="2349"/>
              <a:ext cx="136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4" name="AutoShape 25"/>
            <p:cNvCxnSpPr>
              <a:cxnSpLocks noChangeShapeType="1"/>
              <a:stCxn id="54299" idx="6"/>
              <a:endCxn id="54302" idx="2"/>
            </p:cNvCxnSpPr>
            <p:nvPr/>
          </p:nvCxnSpPr>
          <p:spPr bwMode="auto">
            <a:xfrm>
              <a:off x="3883" y="2213"/>
              <a:ext cx="136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5" name="AutoShape 26"/>
            <p:cNvCxnSpPr>
              <a:cxnSpLocks noChangeShapeType="1"/>
              <a:stCxn id="54298" idx="6"/>
              <a:endCxn id="54302" idx="2"/>
            </p:cNvCxnSpPr>
            <p:nvPr/>
          </p:nvCxnSpPr>
          <p:spPr bwMode="auto">
            <a:xfrm>
              <a:off x="3883" y="1941"/>
              <a:ext cx="136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6" name="AutoShape 27"/>
            <p:cNvCxnSpPr>
              <a:cxnSpLocks noChangeShapeType="1"/>
              <a:stCxn id="54300" idx="6"/>
              <a:endCxn id="54301" idx="2"/>
            </p:cNvCxnSpPr>
            <p:nvPr/>
          </p:nvCxnSpPr>
          <p:spPr bwMode="auto">
            <a:xfrm flipV="1">
              <a:off x="3883" y="2077"/>
              <a:ext cx="136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17" name="Line 28"/>
            <p:cNvSpPr>
              <a:spLocks noChangeShapeType="1"/>
            </p:cNvSpPr>
            <p:nvPr/>
          </p:nvSpPr>
          <p:spPr bwMode="auto">
            <a:xfrm>
              <a:off x="4155" y="20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18" name="Line 29"/>
            <p:cNvSpPr>
              <a:spLocks noChangeShapeType="1"/>
            </p:cNvSpPr>
            <p:nvPr/>
          </p:nvSpPr>
          <p:spPr bwMode="auto">
            <a:xfrm>
              <a:off x="4155" y="23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19" name="Line 30"/>
            <p:cNvSpPr>
              <a:spLocks noChangeShapeType="1"/>
            </p:cNvSpPr>
            <p:nvPr/>
          </p:nvSpPr>
          <p:spPr bwMode="auto">
            <a:xfrm>
              <a:off x="3288" y="235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20" name="Line 31"/>
            <p:cNvSpPr>
              <a:spLocks noChangeShapeType="1"/>
            </p:cNvSpPr>
            <p:nvPr/>
          </p:nvSpPr>
          <p:spPr bwMode="auto">
            <a:xfrm>
              <a:off x="3293" y="206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21" name="Rectangle 32"/>
            <p:cNvSpPr>
              <a:spLocks noChangeArrowheads="1"/>
            </p:cNvSpPr>
            <p:nvPr/>
          </p:nvSpPr>
          <p:spPr bwMode="auto">
            <a:xfrm>
              <a:off x="3371" y="1797"/>
              <a:ext cx="830" cy="8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4281" name="Rectangle 33"/>
          <p:cNvSpPr>
            <a:spLocks noChangeArrowheads="1"/>
          </p:cNvSpPr>
          <p:nvPr/>
        </p:nvSpPr>
        <p:spPr bwMode="auto">
          <a:xfrm rot="-5400000">
            <a:off x="6433344" y="2996407"/>
            <a:ext cx="358775" cy="9350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2" name="Rectangle 34"/>
          <p:cNvSpPr>
            <a:spLocks noChangeArrowheads="1"/>
          </p:cNvSpPr>
          <p:nvPr/>
        </p:nvSpPr>
        <p:spPr bwMode="auto">
          <a:xfrm rot="-5400000">
            <a:off x="6647656" y="3069432"/>
            <a:ext cx="358775" cy="9350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3" name="Rectangle 35"/>
          <p:cNvSpPr>
            <a:spLocks noChangeArrowheads="1"/>
          </p:cNvSpPr>
          <p:nvPr/>
        </p:nvSpPr>
        <p:spPr bwMode="auto">
          <a:xfrm rot="-5400000">
            <a:off x="6863556" y="3140869"/>
            <a:ext cx="358775" cy="9350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4" name="Rectangle 36"/>
          <p:cNvSpPr>
            <a:spLocks noChangeArrowheads="1"/>
          </p:cNvSpPr>
          <p:nvPr/>
        </p:nvSpPr>
        <p:spPr bwMode="auto">
          <a:xfrm rot="-5400000">
            <a:off x="7081044" y="3212307"/>
            <a:ext cx="358775" cy="9350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5" name="AutoShape 37"/>
          <p:cNvSpPr>
            <a:spLocks noChangeArrowheads="1"/>
          </p:cNvSpPr>
          <p:nvPr/>
        </p:nvSpPr>
        <p:spPr bwMode="auto">
          <a:xfrm rot="-5400000">
            <a:off x="6432550" y="1627188"/>
            <a:ext cx="358775" cy="93662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54286" name="AutoShape 38"/>
          <p:cNvSpPr>
            <a:spLocks noChangeArrowheads="1"/>
          </p:cNvSpPr>
          <p:nvPr/>
        </p:nvSpPr>
        <p:spPr bwMode="auto">
          <a:xfrm rot="-5400000">
            <a:off x="6648450" y="1700213"/>
            <a:ext cx="358775" cy="93662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54287" name="AutoShape 39"/>
          <p:cNvSpPr>
            <a:spLocks noChangeArrowheads="1"/>
          </p:cNvSpPr>
          <p:nvPr/>
        </p:nvSpPr>
        <p:spPr bwMode="auto">
          <a:xfrm rot="-5400000">
            <a:off x="6864350" y="1771650"/>
            <a:ext cx="358775" cy="93662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54288" name="AutoShape 40"/>
          <p:cNvSpPr>
            <a:spLocks noChangeArrowheads="1"/>
          </p:cNvSpPr>
          <p:nvPr/>
        </p:nvSpPr>
        <p:spPr bwMode="auto">
          <a:xfrm rot="-5400000">
            <a:off x="7080250" y="1844675"/>
            <a:ext cx="358775" cy="93662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2400">
              <a:latin typeface="Times New Roman" pitchFamily="18" charset="0"/>
            </a:endParaRPr>
          </a:p>
        </p:txBody>
      </p:sp>
      <p:graphicFrame>
        <p:nvGraphicFramePr>
          <p:cNvPr id="54289" name="Object 41"/>
          <p:cNvGraphicFramePr>
            <a:graphicFrameLocks noChangeAspect="1"/>
          </p:cNvGraphicFramePr>
          <p:nvPr/>
        </p:nvGraphicFramePr>
        <p:xfrm>
          <a:off x="7667625" y="3068638"/>
          <a:ext cx="9493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068638"/>
                        <a:ext cx="9493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42"/>
          <p:cNvGraphicFramePr>
            <a:graphicFrameLocks noChangeAspect="1"/>
          </p:cNvGraphicFramePr>
          <p:nvPr/>
        </p:nvGraphicFramePr>
        <p:xfrm>
          <a:off x="7667625" y="1773238"/>
          <a:ext cx="9493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773238"/>
                        <a:ext cx="9493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AutoShape 43"/>
          <p:cNvSpPr>
            <a:spLocks noChangeArrowheads="1"/>
          </p:cNvSpPr>
          <p:nvPr/>
        </p:nvSpPr>
        <p:spPr bwMode="auto">
          <a:xfrm>
            <a:off x="5581650" y="2636838"/>
            <a:ext cx="1582738" cy="576262"/>
          </a:xfrm>
          <a:prstGeom prst="leftArrowCallout">
            <a:avLst>
              <a:gd name="adj1" fmla="val 24519"/>
              <a:gd name="adj2" fmla="val 40287"/>
              <a:gd name="adj3" fmla="val 54868"/>
              <a:gd name="adj4" fmla="val 18815"/>
            </a:avLst>
          </a:prstGeom>
          <a:pattFill prst="zigZag">
            <a:fgClr>
              <a:srgbClr val="993366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54292" name="Object 44"/>
          <p:cNvGraphicFramePr>
            <a:graphicFrameLocks noChangeAspect="1"/>
          </p:cNvGraphicFramePr>
          <p:nvPr/>
        </p:nvGraphicFramePr>
        <p:xfrm>
          <a:off x="5148263" y="2708275"/>
          <a:ext cx="3794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12" imgW="203112" imgH="190417" progId="Equation.3">
                  <p:embed/>
                </p:oleObj>
              </mc:Choice>
              <mc:Fallback>
                <p:oleObj name="Equation" r:id="rId12" imgW="20311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08275"/>
                        <a:ext cx="3794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AutoShape 45"/>
          <p:cNvSpPr>
            <a:spLocks noChangeArrowheads="1"/>
          </p:cNvSpPr>
          <p:nvPr/>
        </p:nvSpPr>
        <p:spPr bwMode="auto">
          <a:xfrm>
            <a:off x="6156325" y="5589588"/>
            <a:ext cx="936625" cy="431800"/>
          </a:xfrm>
          <a:prstGeom prst="flowChartDocumen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4" name="AutoShape 46"/>
          <p:cNvSpPr>
            <a:spLocks noChangeArrowheads="1"/>
          </p:cNvSpPr>
          <p:nvPr/>
        </p:nvSpPr>
        <p:spPr bwMode="auto">
          <a:xfrm>
            <a:off x="6372225" y="5661025"/>
            <a:ext cx="936625" cy="431800"/>
          </a:xfrm>
          <a:prstGeom prst="flowChartDocumen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5" name="AutoShape 47"/>
          <p:cNvSpPr>
            <a:spLocks noChangeArrowheads="1"/>
          </p:cNvSpPr>
          <p:nvPr/>
        </p:nvSpPr>
        <p:spPr bwMode="auto">
          <a:xfrm>
            <a:off x="6588125" y="5734050"/>
            <a:ext cx="936625" cy="431800"/>
          </a:xfrm>
          <a:prstGeom prst="flowChartDocumen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6" name="AutoShape 48"/>
          <p:cNvSpPr>
            <a:spLocks noChangeArrowheads="1"/>
          </p:cNvSpPr>
          <p:nvPr/>
        </p:nvSpPr>
        <p:spPr bwMode="auto">
          <a:xfrm>
            <a:off x="6804025" y="5805488"/>
            <a:ext cx="936625" cy="431800"/>
          </a:xfrm>
          <a:prstGeom prst="flowChartDocumen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54297" name="Object 49"/>
          <p:cNvGraphicFramePr>
            <a:graphicFrameLocks noChangeAspect="1"/>
          </p:cNvGraphicFramePr>
          <p:nvPr/>
        </p:nvGraphicFramePr>
        <p:xfrm>
          <a:off x="7678738" y="5373688"/>
          <a:ext cx="9017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14" imgW="482391" imgH="228501" progId="Equation.3">
                  <p:embed/>
                </p:oleObj>
              </mc:Choice>
              <mc:Fallback>
                <p:oleObj name="Equation" r:id="rId14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5373688"/>
                        <a:ext cx="9017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3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0"/>
            <a:ext cx="6997402" cy="659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C206BF2-C053-4617-AD89-72C3D7265EEA}" type="slidenum">
              <a:rPr kumimoji="0" lang="en-US" altLang="ko-KR" sz="1400"/>
              <a:pPr eaLnBrk="1" hangingPunct="1"/>
              <a:t>6</a:t>
            </a:fld>
            <a:endParaRPr kumimoji="0" lang="en-US" altLang="ko-KR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Book Antiqua" pitchFamily="18" charset="0"/>
              </a:rPr>
              <a:t>Forward Propagation (1)</a:t>
            </a:r>
          </a:p>
        </p:txBody>
      </p:sp>
      <p:grpSp>
        <p:nvGrpSpPr>
          <p:cNvPr id="56324" name="Group 61"/>
          <p:cNvGrpSpPr>
            <a:grpSpLocks/>
          </p:cNvGrpSpPr>
          <p:nvPr/>
        </p:nvGrpSpPr>
        <p:grpSpPr bwMode="auto">
          <a:xfrm>
            <a:off x="963613" y="1916113"/>
            <a:ext cx="2744787" cy="4721225"/>
            <a:chOff x="302" y="618"/>
            <a:chExt cx="2100" cy="3296"/>
          </a:xfrm>
        </p:grpSpPr>
        <p:sp>
          <p:nvSpPr>
            <p:cNvPr id="56327" name="Rectangle 3"/>
            <p:cNvSpPr>
              <a:spLocks noChangeArrowheads="1"/>
            </p:cNvSpPr>
            <p:nvPr/>
          </p:nvSpPr>
          <p:spPr bwMode="auto">
            <a:xfrm>
              <a:off x="404" y="352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28" name="Oval 4"/>
            <p:cNvSpPr>
              <a:spLocks noChangeArrowheads="1"/>
            </p:cNvSpPr>
            <p:nvPr/>
          </p:nvSpPr>
          <p:spPr bwMode="auto">
            <a:xfrm>
              <a:off x="380" y="26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29" name="Oval 5"/>
            <p:cNvSpPr>
              <a:spLocks noChangeArrowheads="1"/>
            </p:cNvSpPr>
            <p:nvPr/>
          </p:nvSpPr>
          <p:spPr bwMode="auto">
            <a:xfrm>
              <a:off x="812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30" name="Oval 6"/>
            <p:cNvSpPr>
              <a:spLocks noChangeArrowheads="1"/>
            </p:cNvSpPr>
            <p:nvPr/>
          </p:nvSpPr>
          <p:spPr bwMode="auto">
            <a:xfrm>
              <a:off x="1724" y="26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31" name="Oval 7"/>
            <p:cNvSpPr>
              <a:spLocks noChangeArrowheads="1"/>
            </p:cNvSpPr>
            <p:nvPr/>
          </p:nvSpPr>
          <p:spPr bwMode="auto">
            <a:xfrm>
              <a:off x="2108" y="26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32" name="Oval 8"/>
            <p:cNvSpPr>
              <a:spLocks noChangeArrowheads="1"/>
            </p:cNvSpPr>
            <p:nvPr/>
          </p:nvSpPr>
          <p:spPr bwMode="auto">
            <a:xfrm>
              <a:off x="380" y="181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33" name="Oval 9"/>
            <p:cNvSpPr>
              <a:spLocks noChangeArrowheads="1"/>
            </p:cNvSpPr>
            <p:nvPr/>
          </p:nvSpPr>
          <p:spPr bwMode="auto">
            <a:xfrm>
              <a:off x="812" y="181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34" name="Oval 10"/>
            <p:cNvSpPr>
              <a:spLocks noChangeArrowheads="1"/>
            </p:cNvSpPr>
            <p:nvPr/>
          </p:nvSpPr>
          <p:spPr bwMode="auto">
            <a:xfrm>
              <a:off x="1724" y="181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35" name="Oval 11"/>
            <p:cNvSpPr>
              <a:spLocks noChangeArrowheads="1"/>
            </p:cNvSpPr>
            <p:nvPr/>
          </p:nvSpPr>
          <p:spPr bwMode="auto">
            <a:xfrm>
              <a:off x="2108" y="181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36" name="Text Box 12"/>
            <p:cNvSpPr txBox="1">
              <a:spLocks noChangeArrowheads="1"/>
            </p:cNvSpPr>
            <p:nvPr/>
          </p:nvSpPr>
          <p:spPr bwMode="auto">
            <a:xfrm>
              <a:off x="1235" y="3450"/>
              <a:ext cx="37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6337" name="Text Box 13"/>
            <p:cNvSpPr txBox="1">
              <a:spLocks noChangeArrowheads="1"/>
            </p:cNvSpPr>
            <p:nvPr/>
          </p:nvSpPr>
          <p:spPr bwMode="auto">
            <a:xfrm>
              <a:off x="1223" y="2607"/>
              <a:ext cx="37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6338" name="Text Box 14"/>
            <p:cNvSpPr txBox="1">
              <a:spLocks noChangeArrowheads="1"/>
            </p:cNvSpPr>
            <p:nvPr/>
          </p:nvSpPr>
          <p:spPr bwMode="auto">
            <a:xfrm>
              <a:off x="1223" y="1762"/>
              <a:ext cx="37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6339" name="Line 15"/>
            <p:cNvSpPr>
              <a:spLocks noChangeShapeType="1"/>
            </p:cNvSpPr>
            <p:nvPr/>
          </p:nvSpPr>
          <p:spPr bwMode="auto">
            <a:xfrm flipV="1">
              <a:off x="476" y="28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0" name="Line 16"/>
            <p:cNvSpPr>
              <a:spLocks noChangeShapeType="1"/>
            </p:cNvSpPr>
            <p:nvPr/>
          </p:nvSpPr>
          <p:spPr bwMode="auto">
            <a:xfrm flipV="1">
              <a:off x="476" y="2848"/>
              <a:ext cx="432" cy="672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1" name="Line 17"/>
            <p:cNvSpPr>
              <a:spLocks noChangeShapeType="1"/>
            </p:cNvSpPr>
            <p:nvPr/>
          </p:nvSpPr>
          <p:spPr bwMode="auto">
            <a:xfrm flipV="1">
              <a:off x="908" y="2848"/>
              <a:ext cx="0" cy="672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2" name="Line 18"/>
            <p:cNvSpPr>
              <a:spLocks noChangeShapeType="1"/>
            </p:cNvSpPr>
            <p:nvPr/>
          </p:nvSpPr>
          <p:spPr bwMode="auto">
            <a:xfrm flipH="1" flipV="1">
              <a:off x="476" y="284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3" name="Line 19"/>
            <p:cNvSpPr>
              <a:spLocks noChangeShapeType="1"/>
            </p:cNvSpPr>
            <p:nvPr/>
          </p:nvSpPr>
          <p:spPr bwMode="auto">
            <a:xfrm flipV="1">
              <a:off x="1820" y="28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4" name="Line 20"/>
            <p:cNvSpPr>
              <a:spLocks noChangeShapeType="1"/>
            </p:cNvSpPr>
            <p:nvPr/>
          </p:nvSpPr>
          <p:spPr bwMode="auto">
            <a:xfrm flipV="1">
              <a:off x="1820" y="284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5" name="Line 21"/>
            <p:cNvSpPr>
              <a:spLocks noChangeShapeType="1"/>
            </p:cNvSpPr>
            <p:nvPr/>
          </p:nvSpPr>
          <p:spPr bwMode="auto">
            <a:xfrm flipV="1">
              <a:off x="2204" y="28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6" name="Line 22"/>
            <p:cNvSpPr>
              <a:spLocks noChangeShapeType="1"/>
            </p:cNvSpPr>
            <p:nvPr/>
          </p:nvSpPr>
          <p:spPr bwMode="auto">
            <a:xfrm flipH="1" flipV="1">
              <a:off x="1820" y="284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7" name="Rectangle 23"/>
            <p:cNvSpPr>
              <a:spLocks noChangeArrowheads="1"/>
            </p:cNvSpPr>
            <p:nvPr/>
          </p:nvSpPr>
          <p:spPr bwMode="auto">
            <a:xfrm>
              <a:off x="836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48" name="Rectangle 24"/>
            <p:cNvSpPr>
              <a:spLocks noChangeArrowheads="1"/>
            </p:cNvSpPr>
            <p:nvPr/>
          </p:nvSpPr>
          <p:spPr bwMode="auto">
            <a:xfrm>
              <a:off x="1748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49" name="Rectangle 25"/>
            <p:cNvSpPr>
              <a:spLocks noChangeArrowheads="1"/>
            </p:cNvSpPr>
            <p:nvPr/>
          </p:nvSpPr>
          <p:spPr bwMode="auto">
            <a:xfrm>
              <a:off x="2132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50" name="Line 26"/>
            <p:cNvSpPr>
              <a:spLocks noChangeShapeType="1"/>
            </p:cNvSpPr>
            <p:nvPr/>
          </p:nvSpPr>
          <p:spPr bwMode="auto">
            <a:xfrm flipV="1">
              <a:off x="476" y="19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1" name="Line 27"/>
            <p:cNvSpPr>
              <a:spLocks noChangeShapeType="1"/>
            </p:cNvSpPr>
            <p:nvPr/>
          </p:nvSpPr>
          <p:spPr bwMode="auto">
            <a:xfrm flipV="1">
              <a:off x="476" y="1984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2" name="Line 28"/>
            <p:cNvSpPr>
              <a:spLocks noChangeShapeType="1"/>
            </p:cNvSpPr>
            <p:nvPr/>
          </p:nvSpPr>
          <p:spPr bwMode="auto">
            <a:xfrm flipH="1" flipV="1">
              <a:off x="476" y="1984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3" name="Line 29"/>
            <p:cNvSpPr>
              <a:spLocks noChangeShapeType="1"/>
            </p:cNvSpPr>
            <p:nvPr/>
          </p:nvSpPr>
          <p:spPr bwMode="auto">
            <a:xfrm flipV="1">
              <a:off x="1820" y="19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4" name="Line 30"/>
            <p:cNvSpPr>
              <a:spLocks noChangeShapeType="1"/>
            </p:cNvSpPr>
            <p:nvPr/>
          </p:nvSpPr>
          <p:spPr bwMode="auto">
            <a:xfrm flipV="1">
              <a:off x="1820" y="1984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5" name="Line 31"/>
            <p:cNvSpPr>
              <a:spLocks noChangeShapeType="1"/>
            </p:cNvSpPr>
            <p:nvPr/>
          </p:nvSpPr>
          <p:spPr bwMode="auto">
            <a:xfrm flipV="1">
              <a:off x="2204" y="19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6" name="Line 32"/>
            <p:cNvSpPr>
              <a:spLocks noChangeShapeType="1"/>
            </p:cNvSpPr>
            <p:nvPr/>
          </p:nvSpPr>
          <p:spPr bwMode="auto">
            <a:xfrm flipH="1" flipV="1">
              <a:off x="1820" y="1984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7" name="Line 33"/>
            <p:cNvSpPr>
              <a:spLocks noChangeShapeType="1"/>
            </p:cNvSpPr>
            <p:nvPr/>
          </p:nvSpPr>
          <p:spPr bwMode="auto">
            <a:xfrm flipV="1">
              <a:off x="908" y="19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58" name="Oval 34"/>
            <p:cNvSpPr>
              <a:spLocks noChangeArrowheads="1"/>
            </p:cNvSpPr>
            <p:nvPr/>
          </p:nvSpPr>
          <p:spPr bwMode="auto">
            <a:xfrm>
              <a:off x="380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59" name="Oval 35"/>
            <p:cNvSpPr>
              <a:spLocks noChangeArrowheads="1"/>
            </p:cNvSpPr>
            <p:nvPr/>
          </p:nvSpPr>
          <p:spPr bwMode="auto">
            <a:xfrm>
              <a:off x="812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60" name="Oval 36"/>
            <p:cNvSpPr>
              <a:spLocks noChangeArrowheads="1"/>
            </p:cNvSpPr>
            <p:nvPr/>
          </p:nvSpPr>
          <p:spPr bwMode="auto">
            <a:xfrm>
              <a:off x="1724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61" name="Oval 37"/>
            <p:cNvSpPr>
              <a:spLocks noChangeArrowheads="1"/>
            </p:cNvSpPr>
            <p:nvPr/>
          </p:nvSpPr>
          <p:spPr bwMode="auto">
            <a:xfrm>
              <a:off x="2108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362" name="Text Box 38"/>
            <p:cNvSpPr txBox="1">
              <a:spLocks noChangeArrowheads="1"/>
            </p:cNvSpPr>
            <p:nvPr/>
          </p:nvSpPr>
          <p:spPr bwMode="auto">
            <a:xfrm>
              <a:off x="1223" y="916"/>
              <a:ext cx="37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6363" name="Line 39"/>
            <p:cNvSpPr>
              <a:spLocks noChangeShapeType="1"/>
            </p:cNvSpPr>
            <p:nvPr/>
          </p:nvSpPr>
          <p:spPr bwMode="auto">
            <a:xfrm flipV="1">
              <a:off x="476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64" name="Line 40"/>
            <p:cNvSpPr>
              <a:spLocks noChangeShapeType="1"/>
            </p:cNvSpPr>
            <p:nvPr/>
          </p:nvSpPr>
          <p:spPr bwMode="auto">
            <a:xfrm flipV="1">
              <a:off x="476" y="113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65" name="Line 41"/>
            <p:cNvSpPr>
              <a:spLocks noChangeShapeType="1"/>
            </p:cNvSpPr>
            <p:nvPr/>
          </p:nvSpPr>
          <p:spPr bwMode="auto">
            <a:xfrm flipH="1" flipV="1">
              <a:off x="476" y="113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66" name="Line 42"/>
            <p:cNvSpPr>
              <a:spLocks noChangeShapeType="1"/>
            </p:cNvSpPr>
            <p:nvPr/>
          </p:nvSpPr>
          <p:spPr bwMode="auto">
            <a:xfrm flipV="1">
              <a:off x="1820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67" name="Line 43"/>
            <p:cNvSpPr>
              <a:spLocks noChangeShapeType="1"/>
            </p:cNvSpPr>
            <p:nvPr/>
          </p:nvSpPr>
          <p:spPr bwMode="auto">
            <a:xfrm flipV="1">
              <a:off x="1820" y="113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68" name="Line 44"/>
            <p:cNvSpPr>
              <a:spLocks noChangeShapeType="1"/>
            </p:cNvSpPr>
            <p:nvPr/>
          </p:nvSpPr>
          <p:spPr bwMode="auto">
            <a:xfrm flipV="1">
              <a:off x="2204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69" name="Line 45"/>
            <p:cNvSpPr>
              <a:spLocks noChangeShapeType="1"/>
            </p:cNvSpPr>
            <p:nvPr/>
          </p:nvSpPr>
          <p:spPr bwMode="auto">
            <a:xfrm flipH="1" flipV="1">
              <a:off x="1820" y="113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70" name="Line 46"/>
            <p:cNvSpPr>
              <a:spLocks noChangeShapeType="1"/>
            </p:cNvSpPr>
            <p:nvPr/>
          </p:nvSpPr>
          <p:spPr bwMode="auto">
            <a:xfrm flipV="1">
              <a:off x="908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71" name="Text Box 47"/>
            <p:cNvSpPr txBox="1">
              <a:spLocks noChangeArrowheads="1"/>
            </p:cNvSpPr>
            <p:nvPr/>
          </p:nvSpPr>
          <p:spPr bwMode="auto">
            <a:xfrm>
              <a:off x="328" y="3594"/>
              <a:ext cx="32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72" name="Text Box 48"/>
            <p:cNvSpPr txBox="1">
              <a:spLocks noChangeArrowheads="1"/>
            </p:cNvSpPr>
            <p:nvPr/>
          </p:nvSpPr>
          <p:spPr bwMode="auto">
            <a:xfrm>
              <a:off x="757" y="3594"/>
              <a:ext cx="32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373" name="Text Box 49"/>
            <p:cNvSpPr txBox="1">
              <a:spLocks noChangeArrowheads="1"/>
            </p:cNvSpPr>
            <p:nvPr/>
          </p:nvSpPr>
          <p:spPr bwMode="auto">
            <a:xfrm>
              <a:off x="1648" y="3594"/>
              <a:ext cx="45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i="1" baseline="-25000">
                  <a:latin typeface="Times New Roman" pitchFamily="18" charset="0"/>
                </a:rPr>
                <a:t>p</a:t>
              </a:r>
              <a:r>
                <a:rPr lang="en-US" altLang="ko-KR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56374" name="Text Box 50"/>
            <p:cNvSpPr txBox="1">
              <a:spLocks noChangeArrowheads="1"/>
            </p:cNvSpPr>
            <p:nvPr/>
          </p:nvSpPr>
          <p:spPr bwMode="auto">
            <a:xfrm>
              <a:off x="2080" y="3594"/>
              <a:ext cx="32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i="1" baseline="-25000">
                  <a:latin typeface="Times New Roman" pitchFamily="18" charset="0"/>
                </a:rPr>
                <a:t>p</a:t>
              </a:r>
              <a:endParaRPr lang="en-US" altLang="ko-KR" sz="2400" baseline="-25000">
                <a:latin typeface="Times New Roman" pitchFamily="18" charset="0"/>
              </a:endParaRPr>
            </a:p>
          </p:txBody>
        </p:sp>
        <p:sp>
          <p:nvSpPr>
            <p:cNvPr id="56375" name="Text Box 51"/>
            <p:cNvSpPr txBox="1">
              <a:spLocks noChangeArrowheads="1"/>
            </p:cNvSpPr>
            <p:nvPr/>
          </p:nvSpPr>
          <p:spPr bwMode="auto">
            <a:xfrm>
              <a:off x="302" y="618"/>
              <a:ext cx="32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76" name="Text Box 52"/>
            <p:cNvSpPr txBox="1">
              <a:spLocks noChangeArrowheads="1"/>
            </p:cNvSpPr>
            <p:nvPr/>
          </p:nvSpPr>
          <p:spPr bwMode="auto">
            <a:xfrm>
              <a:off x="733" y="618"/>
              <a:ext cx="32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377" name="Text Box 53"/>
            <p:cNvSpPr txBox="1">
              <a:spLocks noChangeArrowheads="1"/>
            </p:cNvSpPr>
            <p:nvPr/>
          </p:nvSpPr>
          <p:spPr bwMode="auto">
            <a:xfrm>
              <a:off x="1623" y="618"/>
              <a:ext cx="45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i="1" baseline="-25000">
                  <a:latin typeface="Times New Roman" pitchFamily="18" charset="0"/>
                </a:rPr>
                <a:t>q</a:t>
              </a:r>
              <a:r>
                <a:rPr lang="en-US" altLang="ko-KR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56378" name="Text Box 54"/>
            <p:cNvSpPr txBox="1">
              <a:spLocks noChangeArrowheads="1"/>
            </p:cNvSpPr>
            <p:nvPr/>
          </p:nvSpPr>
          <p:spPr bwMode="auto">
            <a:xfrm>
              <a:off x="2054" y="618"/>
              <a:ext cx="32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i="1" baseline="-25000">
                  <a:latin typeface="Times New Roman" pitchFamily="18" charset="0"/>
                </a:rPr>
                <a:t>q</a:t>
              </a:r>
              <a:endParaRPr lang="en-US" altLang="ko-KR" sz="2400" baseline="-25000">
                <a:latin typeface="Times New Roman" pitchFamily="18" charset="0"/>
              </a:endParaRPr>
            </a:p>
          </p:txBody>
        </p:sp>
        <p:sp>
          <p:nvSpPr>
            <p:cNvPr id="56379" name="Text Box 55"/>
            <p:cNvSpPr txBox="1">
              <a:spLocks noChangeArrowheads="1"/>
            </p:cNvSpPr>
            <p:nvPr/>
          </p:nvSpPr>
          <p:spPr bwMode="auto">
            <a:xfrm>
              <a:off x="924" y="2442"/>
              <a:ext cx="27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z</a:t>
              </a:r>
              <a:r>
                <a:rPr lang="en-US" altLang="ko-KR" sz="2400" i="1" baseline="-25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56380" name="Text Box 56"/>
            <p:cNvSpPr txBox="1">
              <a:spLocks noChangeArrowheads="1"/>
            </p:cNvSpPr>
            <p:nvPr/>
          </p:nvSpPr>
          <p:spPr bwMode="auto">
            <a:xfrm>
              <a:off x="918" y="1530"/>
              <a:ext cx="30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z</a:t>
              </a:r>
              <a:r>
                <a:rPr lang="en-US" altLang="ko-KR" sz="2400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6381" name="Text Box 57"/>
            <p:cNvSpPr txBox="1">
              <a:spLocks noChangeArrowheads="1"/>
            </p:cNvSpPr>
            <p:nvPr/>
          </p:nvSpPr>
          <p:spPr bwMode="auto">
            <a:xfrm>
              <a:off x="815" y="2154"/>
              <a:ext cx="40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w</a:t>
              </a:r>
              <a:r>
                <a:rPr lang="en-US" altLang="ko-KR" sz="2400" i="1" baseline="-25000">
                  <a:latin typeface="Times New Roman" pitchFamily="18" charset="0"/>
                </a:rPr>
                <a:t>kj</a:t>
              </a:r>
            </a:p>
          </p:txBody>
        </p:sp>
        <p:sp>
          <p:nvSpPr>
            <p:cNvPr id="56382" name="Line 58"/>
            <p:cNvSpPr>
              <a:spLocks noChangeShapeType="1"/>
            </p:cNvSpPr>
            <p:nvPr/>
          </p:nvSpPr>
          <p:spPr bwMode="auto">
            <a:xfrm flipH="1" flipV="1">
              <a:off x="912" y="2832"/>
              <a:ext cx="288" cy="28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56325" name="Object 59"/>
          <p:cNvGraphicFramePr>
            <a:graphicFrameLocks noChangeAspect="1"/>
          </p:cNvGraphicFramePr>
          <p:nvPr/>
        </p:nvGraphicFramePr>
        <p:xfrm>
          <a:off x="4427538" y="3884613"/>
          <a:ext cx="25923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787058" imgH="266584" progId="Equation.3">
                  <p:embed/>
                </p:oleObj>
              </mc:Choice>
              <mc:Fallback>
                <p:oleObj name="Equation" r:id="rId3" imgW="78705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84613"/>
                        <a:ext cx="25923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0"/>
          <p:cNvGraphicFramePr>
            <a:graphicFrameLocks noChangeAspect="1"/>
          </p:cNvGraphicFramePr>
          <p:nvPr/>
        </p:nvGraphicFramePr>
        <p:xfrm>
          <a:off x="4508500" y="3286125"/>
          <a:ext cx="20907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634725" imgH="241195" progId="Equation.3">
                  <p:embed/>
                </p:oleObj>
              </mc:Choice>
              <mc:Fallback>
                <p:oleObj name="Equation" r:id="rId5" imgW="6347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286125"/>
                        <a:ext cx="20907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6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564A0FD-0AF8-4835-8B49-AB639778F9EA}" type="slidenum">
              <a:rPr kumimoji="0" lang="en-US" altLang="ko-KR" sz="1400"/>
              <a:pPr eaLnBrk="1" hangingPunct="1"/>
              <a:t>7</a:t>
            </a:fld>
            <a:endParaRPr kumimoji="0" lang="en-US" altLang="ko-KR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Book Antiqua" pitchFamily="18" charset="0"/>
              </a:rPr>
              <a:t>Forward Propagation (2)</a:t>
            </a:r>
          </a:p>
        </p:txBody>
      </p:sp>
      <p:graphicFrame>
        <p:nvGraphicFramePr>
          <p:cNvPr id="57348" name="Object 59"/>
          <p:cNvGraphicFramePr>
            <a:graphicFrameLocks noChangeAspect="1"/>
          </p:cNvGraphicFramePr>
          <p:nvPr/>
        </p:nvGraphicFramePr>
        <p:xfrm>
          <a:off x="5199063" y="3575050"/>
          <a:ext cx="1768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825500" imgH="279400" progId="Equation.3">
                  <p:embed/>
                </p:oleObj>
              </mc:Choice>
              <mc:Fallback>
                <p:oleObj name="Equation" r:id="rId3" imgW="825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575050"/>
                        <a:ext cx="1768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60"/>
          <p:cNvGraphicFramePr>
            <a:graphicFrameLocks noChangeAspect="1"/>
          </p:cNvGraphicFramePr>
          <p:nvPr/>
        </p:nvGraphicFramePr>
        <p:xfrm>
          <a:off x="5191125" y="3128963"/>
          <a:ext cx="1387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647700" imgH="228600" progId="Equation.3">
                  <p:embed/>
                </p:oleObj>
              </mc:Choice>
              <mc:Fallback>
                <p:oleObj name="Equation" r:id="rId5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3128963"/>
                        <a:ext cx="1387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0" name="Group 65"/>
          <p:cNvGrpSpPr>
            <a:grpSpLocks/>
          </p:cNvGrpSpPr>
          <p:nvPr/>
        </p:nvGrpSpPr>
        <p:grpSpPr bwMode="auto">
          <a:xfrm>
            <a:off x="1258888" y="1684338"/>
            <a:ext cx="3117850" cy="4984750"/>
            <a:chOff x="324" y="618"/>
            <a:chExt cx="2055" cy="3277"/>
          </a:xfrm>
        </p:grpSpPr>
        <p:sp>
          <p:nvSpPr>
            <p:cNvPr id="57354" name="Rectangle 3"/>
            <p:cNvSpPr>
              <a:spLocks noChangeArrowheads="1"/>
            </p:cNvSpPr>
            <p:nvPr/>
          </p:nvSpPr>
          <p:spPr bwMode="auto">
            <a:xfrm>
              <a:off x="404" y="352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55" name="Oval 4"/>
            <p:cNvSpPr>
              <a:spLocks noChangeArrowheads="1"/>
            </p:cNvSpPr>
            <p:nvPr/>
          </p:nvSpPr>
          <p:spPr bwMode="auto">
            <a:xfrm>
              <a:off x="380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56" name="Oval 5"/>
            <p:cNvSpPr>
              <a:spLocks noChangeArrowheads="1"/>
            </p:cNvSpPr>
            <p:nvPr/>
          </p:nvSpPr>
          <p:spPr bwMode="auto">
            <a:xfrm>
              <a:off x="812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57" name="Oval 6"/>
            <p:cNvSpPr>
              <a:spLocks noChangeArrowheads="1"/>
            </p:cNvSpPr>
            <p:nvPr/>
          </p:nvSpPr>
          <p:spPr bwMode="auto">
            <a:xfrm>
              <a:off x="1724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58" name="Oval 7"/>
            <p:cNvSpPr>
              <a:spLocks noChangeArrowheads="1"/>
            </p:cNvSpPr>
            <p:nvPr/>
          </p:nvSpPr>
          <p:spPr bwMode="auto">
            <a:xfrm>
              <a:off x="2108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59" name="Oval 8"/>
            <p:cNvSpPr>
              <a:spLocks noChangeArrowheads="1"/>
            </p:cNvSpPr>
            <p:nvPr/>
          </p:nvSpPr>
          <p:spPr bwMode="auto">
            <a:xfrm>
              <a:off x="380" y="181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60" name="Oval 9"/>
            <p:cNvSpPr>
              <a:spLocks noChangeArrowheads="1"/>
            </p:cNvSpPr>
            <p:nvPr/>
          </p:nvSpPr>
          <p:spPr bwMode="auto">
            <a:xfrm>
              <a:off x="812" y="181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61" name="Oval 10"/>
            <p:cNvSpPr>
              <a:spLocks noChangeArrowheads="1"/>
            </p:cNvSpPr>
            <p:nvPr/>
          </p:nvSpPr>
          <p:spPr bwMode="auto">
            <a:xfrm>
              <a:off x="1724" y="181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62" name="Oval 11"/>
            <p:cNvSpPr>
              <a:spLocks noChangeArrowheads="1"/>
            </p:cNvSpPr>
            <p:nvPr/>
          </p:nvSpPr>
          <p:spPr bwMode="auto">
            <a:xfrm>
              <a:off x="2108" y="181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63" name="Text Box 12"/>
            <p:cNvSpPr txBox="1">
              <a:spLocks noChangeArrowheads="1"/>
            </p:cNvSpPr>
            <p:nvPr/>
          </p:nvSpPr>
          <p:spPr bwMode="auto">
            <a:xfrm>
              <a:off x="1234" y="3450"/>
              <a:ext cx="32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7364" name="Text Box 13"/>
            <p:cNvSpPr txBox="1">
              <a:spLocks noChangeArrowheads="1"/>
            </p:cNvSpPr>
            <p:nvPr/>
          </p:nvSpPr>
          <p:spPr bwMode="auto">
            <a:xfrm>
              <a:off x="1224" y="2608"/>
              <a:ext cx="32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7365" name="Text Box 14"/>
            <p:cNvSpPr txBox="1">
              <a:spLocks noChangeArrowheads="1"/>
            </p:cNvSpPr>
            <p:nvPr/>
          </p:nvSpPr>
          <p:spPr bwMode="auto">
            <a:xfrm>
              <a:off x="1224" y="1762"/>
              <a:ext cx="32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7366" name="Line 15"/>
            <p:cNvSpPr>
              <a:spLocks noChangeShapeType="1"/>
            </p:cNvSpPr>
            <p:nvPr/>
          </p:nvSpPr>
          <p:spPr bwMode="auto">
            <a:xfrm flipV="1">
              <a:off x="476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67" name="Line 16"/>
            <p:cNvSpPr>
              <a:spLocks noChangeShapeType="1"/>
            </p:cNvSpPr>
            <p:nvPr/>
          </p:nvSpPr>
          <p:spPr bwMode="auto">
            <a:xfrm flipV="1">
              <a:off x="476" y="2848"/>
              <a:ext cx="432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68" name="Line 17"/>
            <p:cNvSpPr>
              <a:spLocks noChangeShapeType="1"/>
            </p:cNvSpPr>
            <p:nvPr/>
          </p:nvSpPr>
          <p:spPr bwMode="auto">
            <a:xfrm flipV="1">
              <a:off x="908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69" name="Line 18"/>
            <p:cNvSpPr>
              <a:spLocks noChangeShapeType="1"/>
            </p:cNvSpPr>
            <p:nvPr/>
          </p:nvSpPr>
          <p:spPr bwMode="auto">
            <a:xfrm flipH="1" flipV="1">
              <a:off x="476" y="2848"/>
              <a:ext cx="432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70" name="Line 19"/>
            <p:cNvSpPr>
              <a:spLocks noChangeShapeType="1"/>
            </p:cNvSpPr>
            <p:nvPr/>
          </p:nvSpPr>
          <p:spPr bwMode="auto">
            <a:xfrm flipV="1">
              <a:off x="1820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71" name="Line 20"/>
            <p:cNvSpPr>
              <a:spLocks noChangeShapeType="1"/>
            </p:cNvSpPr>
            <p:nvPr/>
          </p:nvSpPr>
          <p:spPr bwMode="auto">
            <a:xfrm flipV="1">
              <a:off x="1820" y="2848"/>
              <a:ext cx="384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72" name="Line 21"/>
            <p:cNvSpPr>
              <a:spLocks noChangeShapeType="1"/>
            </p:cNvSpPr>
            <p:nvPr/>
          </p:nvSpPr>
          <p:spPr bwMode="auto">
            <a:xfrm flipV="1">
              <a:off x="2204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73" name="Line 22"/>
            <p:cNvSpPr>
              <a:spLocks noChangeShapeType="1"/>
            </p:cNvSpPr>
            <p:nvPr/>
          </p:nvSpPr>
          <p:spPr bwMode="auto">
            <a:xfrm flipH="1" flipV="1">
              <a:off x="1820" y="2848"/>
              <a:ext cx="384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74" name="Rectangle 23"/>
            <p:cNvSpPr>
              <a:spLocks noChangeArrowheads="1"/>
            </p:cNvSpPr>
            <p:nvPr/>
          </p:nvSpPr>
          <p:spPr bwMode="auto">
            <a:xfrm>
              <a:off x="836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75" name="Rectangle 24"/>
            <p:cNvSpPr>
              <a:spLocks noChangeArrowheads="1"/>
            </p:cNvSpPr>
            <p:nvPr/>
          </p:nvSpPr>
          <p:spPr bwMode="auto">
            <a:xfrm>
              <a:off x="1748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76" name="Rectangle 25"/>
            <p:cNvSpPr>
              <a:spLocks noChangeArrowheads="1"/>
            </p:cNvSpPr>
            <p:nvPr/>
          </p:nvSpPr>
          <p:spPr bwMode="auto">
            <a:xfrm>
              <a:off x="2132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77" name="Line 26"/>
            <p:cNvSpPr>
              <a:spLocks noChangeShapeType="1"/>
            </p:cNvSpPr>
            <p:nvPr/>
          </p:nvSpPr>
          <p:spPr bwMode="auto">
            <a:xfrm flipV="1">
              <a:off x="476" y="19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78" name="Line 27"/>
            <p:cNvSpPr>
              <a:spLocks noChangeShapeType="1"/>
            </p:cNvSpPr>
            <p:nvPr/>
          </p:nvSpPr>
          <p:spPr bwMode="auto">
            <a:xfrm flipV="1">
              <a:off x="476" y="1984"/>
              <a:ext cx="432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79" name="Line 28"/>
            <p:cNvSpPr>
              <a:spLocks noChangeShapeType="1"/>
            </p:cNvSpPr>
            <p:nvPr/>
          </p:nvSpPr>
          <p:spPr bwMode="auto">
            <a:xfrm flipH="1" flipV="1">
              <a:off x="476" y="1984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80" name="Line 29"/>
            <p:cNvSpPr>
              <a:spLocks noChangeShapeType="1"/>
            </p:cNvSpPr>
            <p:nvPr/>
          </p:nvSpPr>
          <p:spPr bwMode="auto">
            <a:xfrm flipV="1">
              <a:off x="1820" y="19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81" name="Line 30"/>
            <p:cNvSpPr>
              <a:spLocks noChangeShapeType="1"/>
            </p:cNvSpPr>
            <p:nvPr/>
          </p:nvSpPr>
          <p:spPr bwMode="auto">
            <a:xfrm flipV="1">
              <a:off x="1820" y="1984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82" name="Line 31"/>
            <p:cNvSpPr>
              <a:spLocks noChangeShapeType="1"/>
            </p:cNvSpPr>
            <p:nvPr/>
          </p:nvSpPr>
          <p:spPr bwMode="auto">
            <a:xfrm flipV="1">
              <a:off x="2204" y="19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83" name="Line 32"/>
            <p:cNvSpPr>
              <a:spLocks noChangeShapeType="1"/>
            </p:cNvSpPr>
            <p:nvPr/>
          </p:nvSpPr>
          <p:spPr bwMode="auto">
            <a:xfrm flipH="1" flipV="1">
              <a:off x="1820" y="1984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84" name="Line 33"/>
            <p:cNvSpPr>
              <a:spLocks noChangeShapeType="1"/>
            </p:cNvSpPr>
            <p:nvPr/>
          </p:nvSpPr>
          <p:spPr bwMode="auto">
            <a:xfrm flipV="1">
              <a:off x="908" y="1984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85" name="Oval 34"/>
            <p:cNvSpPr>
              <a:spLocks noChangeArrowheads="1"/>
            </p:cNvSpPr>
            <p:nvPr/>
          </p:nvSpPr>
          <p:spPr bwMode="auto">
            <a:xfrm>
              <a:off x="380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86" name="Oval 35"/>
            <p:cNvSpPr>
              <a:spLocks noChangeArrowheads="1"/>
            </p:cNvSpPr>
            <p:nvPr/>
          </p:nvSpPr>
          <p:spPr bwMode="auto">
            <a:xfrm>
              <a:off x="812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87" name="Oval 36"/>
            <p:cNvSpPr>
              <a:spLocks noChangeArrowheads="1"/>
            </p:cNvSpPr>
            <p:nvPr/>
          </p:nvSpPr>
          <p:spPr bwMode="auto">
            <a:xfrm>
              <a:off x="1724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88" name="Oval 37"/>
            <p:cNvSpPr>
              <a:spLocks noChangeArrowheads="1"/>
            </p:cNvSpPr>
            <p:nvPr/>
          </p:nvSpPr>
          <p:spPr bwMode="auto">
            <a:xfrm>
              <a:off x="2108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389" name="Text Box 38"/>
            <p:cNvSpPr txBox="1">
              <a:spLocks noChangeArrowheads="1"/>
            </p:cNvSpPr>
            <p:nvPr/>
          </p:nvSpPr>
          <p:spPr bwMode="auto">
            <a:xfrm>
              <a:off x="1224" y="916"/>
              <a:ext cx="32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7390" name="Line 39"/>
            <p:cNvSpPr>
              <a:spLocks noChangeShapeType="1"/>
            </p:cNvSpPr>
            <p:nvPr/>
          </p:nvSpPr>
          <p:spPr bwMode="auto">
            <a:xfrm flipV="1">
              <a:off x="476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1" name="Line 40"/>
            <p:cNvSpPr>
              <a:spLocks noChangeShapeType="1"/>
            </p:cNvSpPr>
            <p:nvPr/>
          </p:nvSpPr>
          <p:spPr bwMode="auto">
            <a:xfrm flipV="1">
              <a:off x="476" y="113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2" name="Line 41"/>
            <p:cNvSpPr>
              <a:spLocks noChangeShapeType="1"/>
            </p:cNvSpPr>
            <p:nvPr/>
          </p:nvSpPr>
          <p:spPr bwMode="auto">
            <a:xfrm flipH="1" flipV="1">
              <a:off x="476" y="113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3" name="Line 42"/>
            <p:cNvSpPr>
              <a:spLocks noChangeShapeType="1"/>
            </p:cNvSpPr>
            <p:nvPr/>
          </p:nvSpPr>
          <p:spPr bwMode="auto">
            <a:xfrm flipV="1">
              <a:off x="1820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4" name="Line 43"/>
            <p:cNvSpPr>
              <a:spLocks noChangeShapeType="1"/>
            </p:cNvSpPr>
            <p:nvPr/>
          </p:nvSpPr>
          <p:spPr bwMode="auto">
            <a:xfrm flipV="1">
              <a:off x="1820" y="113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5" name="Line 44"/>
            <p:cNvSpPr>
              <a:spLocks noChangeShapeType="1"/>
            </p:cNvSpPr>
            <p:nvPr/>
          </p:nvSpPr>
          <p:spPr bwMode="auto">
            <a:xfrm flipV="1">
              <a:off x="2204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6" name="Line 45"/>
            <p:cNvSpPr>
              <a:spLocks noChangeShapeType="1"/>
            </p:cNvSpPr>
            <p:nvPr/>
          </p:nvSpPr>
          <p:spPr bwMode="auto">
            <a:xfrm flipH="1" flipV="1">
              <a:off x="1820" y="113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7" name="Line 46"/>
            <p:cNvSpPr>
              <a:spLocks noChangeShapeType="1"/>
            </p:cNvSpPr>
            <p:nvPr/>
          </p:nvSpPr>
          <p:spPr bwMode="auto">
            <a:xfrm flipV="1">
              <a:off x="908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98" name="Text Box 47"/>
            <p:cNvSpPr txBox="1">
              <a:spLocks noChangeArrowheads="1"/>
            </p:cNvSpPr>
            <p:nvPr/>
          </p:nvSpPr>
          <p:spPr bwMode="auto">
            <a:xfrm>
              <a:off x="349" y="3594"/>
              <a:ext cx="27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399" name="Text Box 48"/>
            <p:cNvSpPr txBox="1">
              <a:spLocks noChangeArrowheads="1"/>
            </p:cNvSpPr>
            <p:nvPr/>
          </p:nvSpPr>
          <p:spPr bwMode="auto">
            <a:xfrm>
              <a:off x="781" y="3594"/>
              <a:ext cx="27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400" name="Text Box 49"/>
            <p:cNvSpPr txBox="1">
              <a:spLocks noChangeArrowheads="1"/>
            </p:cNvSpPr>
            <p:nvPr/>
          </p:nvSpPr>
          <p:spPr bwMode="auto">
            <a:xfrm>
              <a:off x="1680" y="3594"/>
              <a:ext cx="38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i="1" baseline="-25000">
                  <a:latin typeface="Times New Roman" pitchFamily="18" charset="0"/>
                </a:rPr>
                <a:t>p</a:t>
              </a:r>
              <a:r>
                <a:rPr lang="en-US" altLang="ko-KR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57401" name="Text Box 50"/>
            <p:cNvSpPr txBox="1">
              <a:spLocks noChangeArrowheads="1"/>
            </p:cNvSpPr>
            <p:nvPr/>
          </p:nvSpPr>
          <p:spPr bwMode="auto">
            <a:xfrm>
              <a:off x="2102" y="3594"/>
              <a:ext cx="27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i="1" baseline="-25000">
                  <a:latin typeface="Times New Roman" pitchFamily="18" charset="0"/>
                </a:rPr>
                <a:t>p</a:t>
              </a:r>
              <a:endParaRPr lang="en-US" altLang="ko-KR" sz="2400" baseline="-25000">
                <a:latin typeface="Times New Roman" pitchFamily="18" charset="0"/>
              </a:endParaRPr>
            </a:p>
          </p:txBody>
        </p:sp>
        <p:sp>
          <p:nvSpPr>
            <p:cNvPr id="57402" name="Text Box 51"/>
            <p:cNvSpPr txBox="1">
              <a:spLocks noChangeArrowheads="1"/>
            </p:cNvSpPr>
            <p:nvPr/>
          </p:nvSpPr>
          <p:spPr bwMode="auto">
            <a:xfrm>
              <a:off x="324" y="618"/>
              <a:ext cx="27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403" name="Text Box 52"/>
            <p:cNvSpPr txBox="1">
              <a:spLocks noChangeArrowheads="1"/>
            </p:cNvSpPr>
            <p:nvPr/>
          </p:nvSpPr>
          <p:spPr bwMode="auto">
            <a:xfrm>
              <a:off x="756" y="618"/>
              <a:ext cx="27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404" name="Text Box 53"/>
            <p:cNvSpPr txBox="1">
              <a:spLocks noChangeArrowheads="1"/>
            </p:cNvSpPr>
            <p:nvPr/>
          </p:nvSpPr>
          <p:spPr bwMode="auto">
            <a:xfrm>
              <a:off x="1655" y="618"/>
              <a:ext cx="38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i="1" baseline="-25000">
                  <a:latin typeface="Times New Roman" pitchFamily="18" charset="0"/>
                </a:rPr>
                <a:t>q</a:t>
              </a:r>
              <a:r>
                <a:rPr lang="en-US" altLang="ko-KR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57405" name="Text Box 54"/>
            <p:cNvSpPr txBox="1">
              <a:spLocks noChangeArrowheads="1"/>
            </p:cNvSpPr>
            <p:nvPr/>
          </p:nvSpPr>
          <p:spPr bwMode="auto">
            <a:xfrm>
              <a:off x="2077" y="618"/>
              <a:ext cx="27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i="1" baseline="-25000">
                  <a:latin typeface="Times New Roman" pitchFamily="18" charset="0"/>
                </a:rPr>
                <a:t>q</a:t>
              </a:r>
              <a:endParaRPr lang="en-US" altLang="ko-KR" sz="2400" baseline="-25000">
                <a:latin typeface="Times New Roman" pitchFamily="18" charset="0"/>
              </a:endParaRPr>
            </a:p>
          </p:txBody>
        </p:sp>
        <p:sp>
          <p:nvSpPr>
            <p:cNvPr id="57406" name="Text Box 55"/>
            <p:cNvSpPr txBox="1">
              <a:spLocks noChangeArrowheads="1"/>
            </p:cNvSpPr>
            <p:nvPr/>
          </p:nvSpPr>
          <p:spPr bwMode="auto">
            <a:xfrm>
              <a:off x="942" y="2442"/>
              <a:ext cx="23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z</a:t>
              </a:r>
              <a:r>
                <a:rPr lang="en-US" altLang="ko-KR" sz="2400" i="1" baseline="-25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57407" name="Text Box 56"/>
            <p:cNvSpPr txBox="1">
              <a:spLocks noChangeArrowheads="1"/>
            </p:cNvSpPr>
            <p:nvPr/>
          </p:nvSpPr>
          <p:spPr bwMode="auto">
            <a:xfrm>
              <a:off x="939" y="1530"/>
              <a:ext cx="26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z</a:t>
              </a:r>
              <a:r>
                <a:rPr lang="en-US" altLang="ko-KR" sz="2400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7408" name="Text Box 57"/>
            <p:cNvSpPr txBox="1">
              <a:spLocks noChangeArrowheads="1"/>
            </p:cNvSpPr>
            <p:nvPr/>
          </p:nvSpPr>
          <p:spPr bwMode="auto">
            <a:xfrm>
              <a:off x="844" y="2154"/>
              <a:ext cx="35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w</a:t>
              </a:r>
              <a:r>
                <a:rPr lang="en-US" altLang="ko-KR" sz="2400" i="1" baseline="-25000">
                  <a:latin typeface="Times New Roman" pitchFamily="18" charset="0"/>
                </a:rPr>
                <a:t>kj</a:t>
              </a:r>
            </a:p>
          </p:txBody>
        </p:sp>
        <p:sp>
          <p:nvSpPr>
            <p:cNvPr id="57409" name="Line 58"/>
            <p:cNvSpPr>
              <a:spLocks noChangeShapeType="1"/>
            </p:cNvSpPr>
            <p:nvPr/>
          </p:nvSpPr>
          <p:spPr bwMode="auto">
            <a:xfrm flipH="1" flipV="1">
              <a:off x="912" y="2832"/>
              <a:ext cx="288" cy="288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410" name="Line 61"/>
            <p:cNvSpPr>
              <a:spLocks noChangeShapeType="1"/>
            </p:cNvSpPr>
            <p:nvPr/>
          </p:nvSpPr>
          <p:spPr bwMode="auto">
            <a:xfrm flipH="1" flipV="1">
              <a:off x="948" y="2010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7351" name="Text Box 62"/>
          <p:cNvSpPr txBox="1">
            <a:spLocks noChangeArrowheads="1"/>
          </p:cNvSpPr>
          <p:nvPr/>
        </p:nvSpPr>
        <p:spPr bwMode="auto">
          <a:xfrm>
            <a:off x="4519613" y="4437063"/>
            <a:ext cx="444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2000">
                <a:solidFill>
                  <a:schemeClr val="folHlink"/>
                </a:solidFill>
                <a:latin typeface="Book Antiqua" pitchFamily="18" charset="0"/>
              </a:rPr>
              <a:t>Meaning of forward propagation :</a:t>
            </a:r>
            <a:r>
              <a:rPr lang="en-US" altLang="ko-KR" sz="2000">
                <a:latin typeface="Book Antiqua" pitchFamily="18" charset="0"/>
              </a:rPr>
              <a:t> Calculation of each </a:t>
            </a:r>
            <a:r>
              <a:rPr lang="en-US" altLang="ko-KR" sz="2000" i="1">
                <a:latin typeface="Book Antiqua" pitchFamily="18" charset="0"/>
              </a:rPr>
              <a:t>z</a:t>
            </a:r>
            <a:r>
              <a:rPr lang="en-US" altLang="ko-KR" sz="2000" i="1" baseline="-25000">
                <a:latin typeface="Book Antiqua" pitchFamily="18" charset="0"/>
              </a:rPr>
              <a:t>k</a:t>
            </a:r>
            <a:r>
              <a:rPr lang="en-US" altLang="ko-KR" sz="2000">
                <a:latin typeface="Book Antiqua" pitchFamily="18" charset="0"/>
              </a:rPr>
              <a:t> using </a:t>
            </a:r>
            <a:r>
              <a:rPr lang="en-US" altLang="ko-KR" sz="2000" i="1">
                <a:latin typeface="Book Antiqua" pitchFamily="18" charset="0"/>
              </a:rPr>
              <a:t>z</a:t>
            </a:r>
            <a:r>
              <a:rPr lang="en-US" altLang="ko-KR" sz="2000" i="1" baseline="-25000">
                <a:latin typeface="Book Antiqua" pitchFamily="18" charset="0"/>
              </a:rPr>
              <a:t>j</a:t>
            </a:r>
            <a:r>
              <a:rPr lang="en-US" altLang="ko-KR" sz="2000">
                <a:latin typeface="Book Antiqua" pitchFamily="18" charset="0"/>
              </a:rPr>
              <a:t> of lower layer</a:t>
            </a:r>
          </a:p>
        </p:txBody>
      </p:sp>
      <p:sp>
        <p:nvSpPr>
          <p:cNvPr id="57352" name="Oval 63"/>
          <p:cNvSpPr>
            <a:spLocks noChangeArrowheads="1"/>
          </p:cNvSpPr>
          <p:nvPr/>
        </p:nvSpPr>
        <p:spPr bwMode="auto">
          <a:xfrm>
            <a:off x="5114925" y="312420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7353" name="Oval 64"/>
          <p:cNvSpPr>
            <a:spLocks noChangeArrowheads="1"/>
          </p:cNvSpPr>
          <p:nvPr/>
        </p:nvSpPr>
        <p:spPr bwMode="auto">
          <a:xfrm>
            <a:off x="6562725" y="358140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EB2070B-DEC2-435B-A389-33EC4C97E911}" type="slidenum">
              <a:rPr kumimoji="0" lang="en-US" altLang="ko-KR" sz="1400"/>
              <a:pPr eaLnBrk="1" hangingPunct="1"/>
              <a:t>8</a:t>
            </a:fld>
            <a:endParaRPr kumimoji="0" lang="en-US" altLang="ko-KR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Book Antiqua" pitchFamily="18" charset="0"/>
              </a:rPr>
              <a:t>Forward Propagation (3)</a:t>
            </a:r>
          </a:p>
        </p:txBody>
      </p:sp>
      <p:graphicFrame>
        <p:nvGraphicFramePr>
          <p:cNvPr id="58372" name="Object 59"/>
          <p:cNvGraphicFramePr>
            <a:graphicFrameLocks noChangeAspect="1"/>
          </p:cNvGraphicFramePr>
          <p:nvPr/>
        </p:nvGraphicFramePr>
        <p:xfrm>
          <a:off x="5080000" y="2781300"/>
          <a:ext cx="1851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3" imgW="863225" imgH="266584" progId="Equation.3">
                  <p:embed/>
                </p:oleObj>
              </mc:Choice>
              <mc:Fallback>
                <p:oleObj name="Equation" r:id="rId3" imgW="86322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781300"/>
                        <a:ext cx="1851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60"/>
          <p:cNvGraphicFramePr>
            <a:graphicFrameLocks noChangeAspect="1"/>
          </p:cNvGraphicFramePr>
          <p:nvPr/>
        </p:nvGraphicFramePr>
        <p:xfrm>
          <a:off x="5292725" y="2276475"/>
          <a:ext cx="1333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5" imgW="622030" imgH="228501" progId="Equation.3">
                  <p:embed/>
                </p:oleObj>
              </mc:Choice>
              <mc:Fallback>
                <p:oleObj name="Equation" r:id="rId5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76475"/>
                        <a:ext cx="1333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Group 67"/>
          <p:cNvGrpSpPr>
            <a:grpSpLocks/>
          </p:cNvGrpSpPr>
          <p:nvPr/>
        </p:nvGrpSpPr>
        <p:grpSpPr bwMode="auto">
          <a:xfrm>
            <a:off x="1187450" y="1773238"/>
            <a:ext cx="2927350" cy="4922837"/>
            <a:chOff x="313" y="618"/>
            <a:chExt cx="2077" cy="3281"/>
          </a:xfrm>
        </p:grpSpPr>
        <p:sp>
          <p:nvSpPr>
            <p:cNvPr id="58379" name="Rectangle 3"/>
            <p:cNvSpPr>
              <a:spLocks noChangeArrowheads="1"/>
            </p:cNvSpPr>
            <p:nvPr/>
          </p:nvSpPr>
          <p:spPr bwMode="auto">
            <a:xfrm>
              <a:off x="404" y="352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0" name="Oval 4"/>
            <p:cNvSpPr>
              <a:spLocks noChangeArrowheads="1"/>
            </p:cNvSpPr>
            <p:nvPr/>
          </p:nvSpPr>
          <p:spPr bwMode="auto">
            <a:xfrm>
              <a:off x="380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1" name="Oval 5"/>
            <p:cNvSpPr>
              <a:spLocks noChangeArrowheads="1"/>
            </p:cNvSpPr>
            <p:nvPr/>
          </p:nvSpPr>
          <p:spPr bwMode="auto">
            <a:xfrm>
              <a:off x="812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2" name="Oval 6"/>
            <p:cNvSpPr>
              <a:spLocks noChangeArrowheads="1"/>
            </p:cNvSpPr>
            <p:nvPr/>
          </p:nvSpPr>
          <p:spPr bwMode="auto">
            <a:xfrm>
              <a:off x="1724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3" name="Oval 7"/>
            <p:cNvSpPr>
              <a:spLocks noChangeArrowheads="1"/>
            </p:cNvSpPr>
            <p:nvPr/>
          </p:nvSpPr>
          <p:spPr bwMode="auto">
            <a:xfrm>
              <a:off x="2108" y="2656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4" name="Oval 8"/>
            <p:cNvSpPr>
              <a:spLocks noChangeArrowheads="1"/>
            </p:cNvSpPr>
            <p:nvPr/>
          </p:nvSpPr>
          <p:spPr bwMode="auto">
            <a:xfrm>
              <a:off x="380" y="181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5" name="Oval 9"/>
            <p:cNvSpPr>
              <a:spLocks noChangeArrowheads="1"/>
            </p:cNvSpPr>
            <p:nvPr/>
          </p:nvSpPr>
          <p:spPr bwMode="auto">
            <a:xfrm>
              <a:off x="812" y="181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6" name="Oval 10"/>
            <p:cNvSpPr>
              <a:spLocks noChangeArrowheads="1"/>
            </p:cNvSpPr>
            <p:nvPr/>
          </p:nvSpPr>
          <p:spPr bwMode="auto">
            <a:xfrm>
              <a:off x="1724" y="181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7" name="Oval 11"/>
            <p:cNvSpPr>
              <a:spLocks noChangeArrowheads="1"/>
            </p:cNvSpPr>
            <p:nvPr/>
          </p:nvSpPr>
          <p:spPr bwMode="auto">
            <a:xfrm>
              <a:off x="2108" y="181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388" name="Text Box 12"/>
            <p:cNvSpPr txBox="1">
              <a:spLocks noChangeArrowheads="1"/>
            </p:cNvSpPr>
            <p:nvPr/>
          </p:nvSpPr>
          <p:spPr bwMode="auto">
            <a:xfrm>
              <a:off x="1234" y="3450"/>
              <a:ext cx="34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8389" name="Text Box 13"/>
            <p:cNvSpPr txBox="1">
              <a:spLocks noChangeArrowheads="1"/>
            </p:cNvSpPr>
            <p:nvPr/>
          </p:nvSpPr>
          <p:spPr bwMode="auto">
            <a:xfrm>
              <a:off x="1224" y="2608"/>
              <a:ext cx="34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8390" name="Text Box 14"/>
            <p:cNvSpPr txBox="1">
              <a:spLocks noChangeArrowheads="1"/>
            </p:cNvSpPr>
            <p:nvPr/>
          </p:nvSpPr>
          <p:spPr bwMode="auto">
            <a:xfrm>
              <a:off x="1224" y="1762"/>
              <a:ext cx="34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8391" name="Line 15"/>
            <p:cNvSpPr>
              <a:spLocks noChangeShapeType="1"/>
            </p:cNvSpPr>
            <p:nvPr/>
          </p:nvSpPr>
          <p:spPr bwMode="auto">
            <a:xfrm flipV="1">
              <a:off x="476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2" name="Line 16"/>
            <p:cNvSpPr>
              <a:spLocks noChangeShapeType="1"/>
            </p:cNvSpPr>
            <p:nvPr/>
          </p:nvSpPr>
          <p:spPr bwMode="auto">
            <a:xfrm flipV="1">
              <a:off x="476" y="2848"/>
              <a:ext cx="432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3" name="Line 17"/>
            <p:cNvSpPr>
              <a:spLocks noChangeShapeType="1"/>
            </p:cNvSpPr>
            <p:nvPr/>
          </p:nvSpPr>
          <p:spPr bwMode="auto">
            <a:xfrm flipV="1">
              <a:off x="908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4" name="Line 18"/>
            <p:cNvSpPr>
              <a:spLocks noChangeShapeType="1"/>
            </p:cNvSpPr>
            <p:nvPr/>
          </p:nvSpPr>
          <p:spPr bwMode="auto">
            <a:xfrm flipH="1" flipV="1">
              <a:off x="476" y="2848"/>
              <a:ext cx="432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5" name="Line 19"/>
            <p:cNvSpPr>
              <a:spLocks noChangeShapeType="1"/>
            </p:cNvSpPr>
            <p:nvPr/>
          </p:nvSpPr>
          <p:spPr bwMode="auto">
            <a:xfrm flipV="1">
              <a:off x="1820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6" name="Line 20"/>
            <p:cNvSpPr>
              <a:spLocks noChangeShapeType="1"/>
            </p:cNvSpPr>
            <p:nvPr/>
          </p:nvSpPr>
          <p:spPr bwMode="auto">
            <a:xfrm flipV="1">
              <a:off x="1820" y="2848"/>
              <a:ext cx="384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7" name="Line 21"/>
            <p:cNvSpPr>
              <a:spLocks noChangeShapeType="1"/>
            </p:cNvSpPr>
            <p:nvPr/>
          </p:nvSpPr>
          <p:spPr bwMode="auto">
            <a:xfrm flipV="1">
              <a:off x="2204" y="2848"/>
              <a:ext cx="0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8" name="Line 22"/>
            <p:cNvSpPr>
              <a:spLocks noChangeShapeType="1"/>
            </p:cNvSpPr>
            <p:nvPr/>
          </p:nvSpPr>
          <p:spPr bwMode="auto">
            <a:xfrm flipH="1" flipV="1">
              <a:off x="1820" y="2848"/>
              <a:ext cx="384" cy="672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99" name="Rectangle 23"/>
            <p:cNvSpPr>
              <a:spLocks noChangeArrowheads="1"/>
            </p:cNvSpPr>
            <p:nvPr/>
          </p:nvSpPr>
          <p:spPr bwMode="auto">
            <a:xfrm>
              <a:off x="836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400" name="Rectangle 24"/>
            <p:cNvSpPr>
              <a:spLocks noChangeArrowheads="1"/>
            </p:cNvSpPr>
            <p:nvPr/>
          </p:nvSpPr>
          <p:spPr bwMode="auto">
            <a:xfrm>
              <a:off x="1748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401" name="Rectangle 25"/>
            <p:cNvSpPr>
              <a:spLocks noChangeArrowheads="1"/>
            </p:cNvSpPr>
            <p:nvPr/>
          </p:nvSpPr>
          <p:spPr bwMode="auto">
            <a:xfrm>
              <a:off x="2132" y="352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402" name="Line 26"/>
            <p:cNvSpPr>
              <a:spLocks noChangeShapeType="1"/>
            </p:cNvSpPr>
            <p:nvPr/>
          </p:nvSpPr>
          <p:spPr bwMode="auto">
            <a:xfrm flipV="1">
              <a:off x="476" y="1984"/>
              <a:ext cx="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03" name="Line 27"/>
            <p:cNvSpPr>
              <a:spLocks noChangeShapeType="1"/>
            </p:cNvSpPr>
            <p:nvPr/>
          </p:nvSpPr>
          <p:spPr bwMode="auto">
            <a:xfrm flipV="1">
              <a:off x="476" y="1984"/>
              <a:ext cx="432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04" name="Line 28"/>
            <p:cNvSpPr>
              <a:spLocks noChangeShapeType="1"/>
            </p:cNvSpPr>
            <p:nvPr/>
          </p:nvSpPr>
          <p:spPr bwMode="auto">
            <a:xfrm flipH="1" flipV="1">
              <a:off x="476" y="1984"/>
              <a:ext cx="432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05" name="Line 29"/>
            <p:cNvSpPr>
              <a:spLocks noChangeShapeType="1"/>
            </p:cNvSpPr>
            <p:nvPr/>
          </p:nvSpPr>
          <p:spPr bwMode="auto">
            <a:xfrm flipV="1">
              <a:off x="1820" y="1984"/>
              <a:ext cx="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06" name="Line 30"/>
            <p:cNvSpPr>
              <a:spLocks noChangeShapeType="1"/>
            </p:cNvSpPr>
            <p:nvPr/>
          </p:nvSpPr>
          <p:spPr bwMode="auto">
            <a:xfrm flipV="1">
              <a:off x="1820" y="1984"/>
              <a:ext cx="384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07" name="Line 31"/>
            <p:cNvSpPr>
              <a:spLocks noChangeShapeType="1"/>
            </p:cNvSpPr>
            <p:nvPr/>
          </p:nvSpPr>
          <p:spPr bwMode="auto">
            <a:xfrm flipV="1">
              <a:off x="2204" y="1984"/>
              <a:ext cx="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08" name="Line 32"/>
            <p:cNvSpPr>
              <a:spLocks noChangeShapeType="1"/>
            </p:cNvSpPr>
            <p:nvPr/>
          </p:nvSpPr>
          <p:spPr bwMode="auto">
            <a:xfrm flipH="1" flipV="1">
              <a:off x="1820" y="1984"/>
              <a:ext cx="384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09" name="Line 33"/>
            <p:cNvSpPr>
              <a:spLocks noChangeShapeType="1"/>
            </p:cNvSpPr>
            <p:nvPr/>
          </p:nvSpPr>
          <p:spPr bwMode="auto">
            <a:xfrm flipV="1">
              <a:off x="908" y="1984"/>
              <a:ext cx="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10" name="Oval 34"/>
            <p:cNvSpPr>
              <a:spLocks noChangeArrowheads="1"/>
            </p:cNvSpPr>
            <p:nvPr/>
          </p:nvSpPr>
          <p:spPr bwMode="auto">
            <a:xfrm>
              <a:off x="380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411" name="Oval 35"/>
            <p:cNvSpPr>
              <a:spLocks noChangeArrowheads="1"/>
            </p:cNvSpPr>
            <p:nvPr/>
          </p:nvSpPr>
          <p:spPr bwMode="auto">
            <a:xfrm>
              <a:off x="812" y="9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412" name="Oval 36"/>
            <p:cNvSpPr>
              <a:spLocks noChangeArrowheads="1"/>
            </p:cNvSpPr>
            <p:nvPr/>
          </p:nvSpPr>
          <p:spPr bwMode="auto">
            <a:xfrm>
              <a:off x="1724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413" name="Oval 37"/>
            <p:cNvSpPr>
              <a:spLocks noChangeArrowheads="1"/>
            </p:cNvSpPr>
            <p:nvPr/>
          </p:nvSpPr>
          <p:spPr bwMode="auto">
            <a:xfrm>
              <a:off x="2108" y="9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414" name="Text Box 38"/>
            <p:cNvSpPr txBox="1">
              <a:spLocks noChangeArrowheads="1"/>
            </p:cNvSpPr>
            <p:nvPr/>
          </p:nvSpPr>
          <p:spPr bwMode="auto">
            <a:xfrm>
              <a:off x="1224" y="916"/>
              <a:ext cx="34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8415" name="Line 39"/>
            <p:cNvSpPr>
              <a:spLocks noChangeShapeType="1"/>
            </p:cNvSpPr>
            <p:nvPr/>
          </p:nvSpPr>
          <p:spPr bwMode="auto">
            <a:xfrm flipV="1">
              <a:off x="476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16" name="Line 40"/>
            <p:cNvSpPr>
              <a:spLocks noChangeShapeType="1"/>
            </p:cNvSpPr>
            <p:nvPr/>
          </p:nvSpPr>
          <p:spPr bwMode="auto">
            <a:xfrm flipV="1">
              <a:off x="476" y="1138"/>
              <a:ext cx="432" cy="6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17" name="Line 41"/>
            <p:cNvSpPr>
              <a:spLocks noChangeShapeType="1"/>
            </p:cNvSpPr>
            <p:nvPr/>
          </p:nvSpPr>
          <p:spPr bwMode="auto">
            <a:xfrm flipH="1" flipV="1">
              <a:off x="476" y="113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18" name="Line 42"/>
            <p:cNvSpPr>
              <a:spLocks noChangeShapeType="1"/>
            </p:cNvSpPr>
            <p:nvPr/>
          </p:nvSpPr>
          <p:spPr bwMode="auto">
            <a:xfrm flipV="1">
              <a:off x="1820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19" name="Line 43"/>
            <p:cNvSpPr>
              <a:spLocks noChangeShapeType="1"/>
            </p:cNvSpPr>
            <p:nvPr/>
          </p:nvSpPr>
          <p:spPr bwMode="auto">
            <a:xfrm flipV="1">
              <a:off x="1820" y="113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20" name="Line 44"/>
            <p:cNvSpPr>
              <a:spLocks noChangeShapeType="1"/>
            </p:cNvSpPr>
            <p:nvPr/>
          </p:nvSpPr>
          <p:spPr bwMode="auto">
            <a:xfrm flipV="1">
              <a:off x="2204" y="113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21" name="Line 45"/>
            <p:cNvSpPr>
              <a:spLocks noChangeShapeType="1"/>
            </p:cNvSpPr>
            <p:nvPr/>
          </p:nvSpPr>
          <p:spPr bwMode="auto">
            <a:xfrm flipH="1" flipV="1">
              <a:off x="1820" y="113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22" name="Line 46"/>
            <p:cNvSpPr>
              <a:spLocks noChangeShapeType="1"/>
            </p:cNvSpPr>
            <p:nvPr/>
          </p:nvSpPr>
          <p:spPr bwMode="auto">
            <a:xfrm flipV="1">
              <a:off x="908" y="1138"/>
              <a:ext cx="0" cy="6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23" name="Text Box 47"/>
            <p:cNvSpPr txBox="1">
              <a:spLocks noChangeArrowheads="1"/>
            </p:cNvSpPr>
            <p:nvPr/>
          </p:nvSpPr>
          <p:spPr bwMode="auto">
            <a:xfrm>
              <a:off x="339" y="3594"/>
              <a:ext cx="29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424" name="Text Box 48"/>
            <p:cNvSpPr txBox="1">
              <a:spLocks noChangeArrowheads="1"/>
            </p:cNvSpPr>
            <p:nvPr/>
          </p:nvSpPr>
          <p:spPr bwMode="auto">
            <a:xfrm>
              <a:off x="770" y="3594"/>
              <a:ext cx="29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425" name="Text Box 49"/>
            <p:cNvSpPr txBox="1">
              <a:spLocks noChangeArrowheads="1"/>
            </p:cNvSpPr>
            <p:nvPr/>
          </p:nvSpPr>
          <p:spPr bwMode="auto">
            <a:xfrm>
              <a:off x="1665" y="3594"/>
              <a:ext cx="41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i="1" baseline="-25000">
                  <a:latin typeface="Times New Roman" pitchFamily="18" charset="0"/>
                </a:rPr>
                <a:t>p</a:t>
              </a:r>
              <a:r>
                <a:rPr lang="en-US" altLang="ko-KR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58426" name="Text Box 50"/>
            <p:cNvSpPr txBox="1">
              <a:spLocks noChangeArrowheads="1"/>
            </p:cNvSpPr>
            <p:nvPr/>
          </p:nvSpPr>
          <p:spPr bwMode="auto">
            <a:xfrm>
              <a:off x="2091" y="3594"/>
              <a:ext cx="29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x</a:t>
              </a:r>
              <a:r>
                <a:rPr lang="en-US" altLang="ko-KR" sz="2400" i="1" baseline="-25000">
                  <a:latin typeface="Times New Roman" pitchFamily="18" charset="0"/>
                </a:rPr>
                <a:t>p</a:t>
              </a:r>
              <a:endParaRPr lang="en-US" altLang="ko-KR" sz="2400" baseline="-25000">
                <a:latin typeface="Times New Roman" pitchFamily="18" charset="0"/>
              </a:endParaRPr>
            </a:p>
          </p:txBody>
        </p:sp>
        <p:sp>
          <p:nvSpPr>
            <p:cNvPr id="58427" name="Text Box 51"/>
            <p:cNvSpPr txBox="1">
              <a:spLocks noChangeArrowheads="1"/>
            </p:cNvSpPr>
            <p:nvPr/>
          </p:nvSpPr>
          <p:spPr bwMode="auto">
            <a:xfrm>
              <a:off x="313" y="618"/>
              <a:ext cx="29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428" name="Text Box 52"/>
            <p:cNvSpPr txBox="1">
              <a:spLocks noChangeArrowheads="1"/>
            </p:cNvSpPr>
            <p:nvPr/>
          </p:nvSpPr>
          <p:spPr bwMode="auto">
            <a:xfrm>
              <a:off x="746" y="618"/>
              <a:ext cx="29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429" name="Text Box 53"/>
            <p:cNvSpPr txBox="1">
              <a:spLocks noChangeArrowheads="1"/>
            </p:cNvSpPr>
            <p:nvPr/>
          </p:nvSpPr>
          <p:spPr bwMode="auto">
            <a:xfrm>
              <a:off x="1640" y="618"/>
              <a:ext cx="41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i="1" baseline="-25000">
                  <a:latin typeface="Times New Roman" pitchFamily="18" charset="0"/>
                </a:rPr>
                <a:t>q</a:t>
              </a:r>
              <a:r>
                <a:rPr lang="en-US" altLang="ko-KR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58430" name="Text Box 54"/>
            <p:cNvSpPr txBox="1">
              <a:spLocks noChangeArrowheads="1"/>
            </p:cNvSpPr>
            <p:nvPr/>
          </p:nvSpPr>
          <p:spPr bwMode="auto">
            <a:xfrm>
              <a:off x="2067" y="618"/>
              <a:ext cx="29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y</a:t>
              </a:r>
              <a:r>
                <a:rPr lang="en-US" altLang="ko-KR" sz="2400" i="1" baseline="-25000">
                  <a:latin typeface="Times New Roman" pitchFamily="18" charset="0"/>
                </a:rPr>
                <a:t>q</a:t>
              </a:r>
              <a:endParaRPr lang="en-US" altLang="ko-KR" sz="2400" baseline="-25000">
                <a:latin typeface="Times New Roman" pitchFamily="18" charset="0"/>
              </a:endParaRPr>
            </a:p>
          </p:txBody>
        </p:sp>
        <p:sp>
          <p:nvSpPr>
            <p:cNvPr id="58431" name="Text Box 55"/>
            <p:cNvSpPr txBox="1">
              <a:spLocks noChangeArrowheads="1"/>
            </p:cNvSpPr>
            <p:nvPr/>
          </p:nvSpPr>
          <p:spPr bwMode="auto">
            <a:xfrm>
              <a:off x="934" y="2442"/>
              <a:ext cx="25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z</a:t>
              </a:r>
              <a:r>
                <a:rPr lang="en-US" altLang="ko-KR" sz="2400" i="1" baseline="-25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58432" name="Text Box 56"/>
            <p:cNvSpPr txBox="1">
              <a:spLocks noChangeArrowheads="1"/>
            </p:cNvSpPr>
            <p:nvPr/>
          </p:nvSpPr>
          <p:spPr bwMode="auto">
            <a:xfrm>
              <a:off x="928" y="1530"/>
              <a:ext cx="27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z</a:t>
              </a:r>
              <a:r>
                <a:rPr lang="en-US" altLang="ko-KR" sz="2400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8433" name="Text Box 57"/>
            <p:cNvSpPr txBox="1">
              <a:spLocks noChangeArrowheads="1"/>
            </p:cNvSpPr>
            <p:nvPr/>
          </p:nvSpPr>
          <p:spPr bwMode="auto">
            <a:xfrm>
              <a:off x="830" y="2154"/>
              <a:ext cx="38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i="1">
                  <a:latin typeface="Times New Roman" pitchFamily="18" charset="0"/>
                </a:rPr>
                <a:t>w</a:t>
              </a:r>
              <a:r>
                <a:rPr lang="en-US" altLang="ko-KR" sz="2400" i="1" baseline="-25000">
                  <a:latin typeface="Times New Roman" pitchFamily="18" charset="0"/>
                </a:rPr>
                <a:t>kj</a:t>
              </a:r>
            </a:p>
          </p:txBody>
        </p:sp>
        <p:sp>
          <p:nvSpPr>
            <p:cNvPr id="58434" name="Line 58"/>
            <p:cNvSpPr>
              <a:spLocks noChangeShapeType="1"/>
            </p:cNvSpPr>
            <p:nvPr/>
          </p:nvSpPr>
          <p:spPr bwMode="auto">
            <a:xfrm flipH="1" flipV="1">
              <a:off x="912" y="2832"/>
              <a:ext cx="288" cy="288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35" name="Line 61"/>
            <p:cNvSpPr>
              <a:spLocks noChangeShapeType="1"/>
            </p:cNvSpPr>
            <p:nvPr/>
          </p:nvSpPr>
          <p:spPr bwMode="auto">
            <a:xfrm flipH="1" flipV="1">
              <a:off x="930" y="1998"/>
              <a:ext cx="28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36" name="Line 62"/>
            <p:cNvSpPr>
              <a:spLocks noChangeShapeType="1"/>
            </p:cNvSpPr>
            <p:nvPr/>
          </p:nvSpPr>
          <p:spPr bwMode="auto">
            <a:xfrm flipH="1" flipV="1">
              <a:off x="912" y="1152"/>
              <a:ext cx="240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8375" name="Rectangle 63"/>
          <p:cNvSpPr>
            <a:spLocks noChangeArrowheads="1"/>
          </p:cNvSpPr>
          <p:nvPr/>
        </p:nvSpPr>
        <p:spPr bwMode="auto">
          <a:xfrm>
            <a:off x="5076825" y="2133600"/>
            <a:ext cx="1828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58376" name="Object 64"/>
          <p:cNvGraphicFramePr>
            <a:graphicFrameLocks noChangeAspect="1"/>
          </p:cNvGraphicFramePr>
          <p:nvPr/>
        </p:nvGraphicFramePr>
        <p:xfrm>
          <a:off x="4984750" y="5084763"/>
          <a:ext cx="3578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7" imgW="1916868" imgH="444307" progId="Equation.3">
                  <p:embed/>
                </p:oleObj>
              </mc:Choice>
              <mc:Fallback>
                <p:oleObj name="Equation" r:id="rId7" imgW="191686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5084763"/>
                        <a:ext cx="3578225" cy="831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65"/>
          <p:cNvSpPr txBox="1">
            <a:spLocks noChangeArrowheads="1"/>
          </p:cNvSpPr>
          <p:nvPr/>
        </p:nvSpPr>
        <p:spPr bwMode="auto">
          <a:xfrm>
            <a:off x="5795963" y="5876925"/>
            <a:ext cx="1824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Times New Roman" pitchFamily="18" charset="0"/>
              </a:rPr>
              <a:t>Risk calculation</a:t>
            </a:r>
          </a:p>
        </p:txBody>
      </p:sp>
      <p:sp>
        <p:nvSpPr>
          <p:cNvPr id="58378" name="Freeform 66"/>
          <p:cNvSpPr>
            <a:spLocks/>
          </p:cNvSpPr>
          <p:nvPr/>
        </p:nvSpPr>
        <p:spPr bwMode="auto">
          <a:xfrm>
            <a:off x="5795963" y="3357563"/>
            <a:ext cx="1219200" cy="1676400"/>
          </a:xfrm>
          <a:custGeom>
            <a:avLst/>
            <a:gdLst>
              <a:gd name="T0" fmla="*/ 0 w 720"/>
              <a:gd name="T1" fmla="*/ 0 h 1008"/>
              <a:gd name="T2" fmla="*/ 812800 w 720"/>
              <a:gd name="T3" fmla="*/ 638629 h 1008"/>
              <a:gd name="T4" fmla="*/ 1219200 w 720"/>
              <a:gd name="T5" fmla="*/ 167640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008">
                <a:moveTo>
                  <a:pt x="0" y="0"/>
                </a:moveTo>
                <a:cubicBezTo>
                  <a:pt x="180" y="108"/>
                  <a:pt x="360" y="216"/>
                  <a:pt x="480" y="384"/>
                </a:cubicBezTo>
                <a:cubicBezTo>
                  <a:pt x="600" y="552"/>
                  <a:pt x="660" y="780"/>
                  <a:pt x="720" y="100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Symbols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8085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9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393</Words>
  <Application>Microsoft Office PowerPoint</Application>
  <PresentationFormat>화면 슬라이드 쇼(4:3)</PresentationFormat>
  <Paragraphs>135</Paragraphs>
  <Slides>17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Arial Unicode MS</vt:lpstr>
      <vt:lpstr>굴림</vt:lpstr>
      <vt:lpstr>맑은 고딕</vt:lpstr>
      <vt:lpstr>Arial</vt:lpstr>
      <vt:lpstr>Book Antiqua</vt:lpstr>
      <vt:lpstr>Symbol</vt:lpstr>
      <vt:lpstr>Times New Roman</vt:lpstr>
      <vt:lpstr>Office 테마</vt:lpstr>
      <vt:lpstr>Equation</vt:lpstr>
      <vt:lpstr>수식</vt:lpstr>
      <vt:lpstr>Multi-Layer Perceptron</vt:lpstr>
      <vt:lpstr>Multilayer Perceptron (MLP)</vt:lpstr>
      <vt:lpstr>Inside of a Neuron</vt:lpstr>
      <vt:lpstr>Learning</vt:lpstr>
      <vt:lpstr>PowerPoint 프레젠테이션</vt:lpstr>
      <vt:lpstr>Forward Propagation (1)</vt:lpstr>
      <vt:lpstr>Forward Propagation (2)</vt:lpstr>
      <vt:lpstr>Forward Propagation (3)</vt:lpstr>
      <vt:lpstr>Symbols</vt:lpstr>
      <vt:lpstr>Backpropagation (1)</vt:lpstr>
      <vt:lpstr>Backpropagation (2)</vt:lpstr>
      <vt:lpstr>Output Unit (1)</vt:lpstr>
      <vt:lpstr>Output Unit (2)</vt:lpstr>
      <vt:lpstr>Hidden Unit (1)</vt:lpstr>
      <vt:lpstr>Hidden Unit (2)</vt:lpstr>
      <vt:lpstr>Hidden Layer Representation</vt:lpstr>
      <vt:lpstr>Overfitting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park</dc:creator>
  <cp:lastModifiedBy>김영진</cp:lastModifiedBy>
  <cp:revision>28</cp:revision>
  <dcterms:created xsi:type="dcterms:W3CDTF">2015-04-26T06:31:57Z</dcterms:created>
  <dcterms:modified xsi:type="dcterms:W3CDTF">2016-03-24T11:27:59Z</dcterms:modified>
</cp:coreProperties>
</file>