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76" r:id="rId7"/>
    <p:sldId id="283" r:id="rId8"/>
    <p:sldId id="286" r:id="rId9"/>
    <p:sldId id="289" r:id="rId10"/>
    <p:sldId id="290" r:id="rId11"/>
    <p:sldId id="29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74775" autoAdjust="0"/>
  </p:normalViewPr>
  <p:slideViewPr>
    <p:cSldViewPr>
      <p:cViewPr varScale="1">
        <p:scale>
          <a:sx n="55" d="100"/>
          <a:sy n="55" d="100"/>
        </p:scale>
        <p:origin x="16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3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06864-A6BA-4330-BAA5-5D41F8FD2144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A65C1-2911-4FB4-849B-D3278CAD9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9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번의 차이가 가장 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6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Threshold 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summation</a:t>
            </a:r>
            <a:r>
              <a:rPr lang="ko-KR" altLang="en-US" dirty="0" smtClean="0"/>
              <a:t>이 크냐 작으냐에 따라 전달하냐 </a:t>
            </a:r>
            <a:r>
              <a:rPr lang="ko-KR" altLang="en-US" dirty="0" err="1" smtClean="0"/>
              <a:t>안하냐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2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W0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1. x0</a:t>
            </a:r>
            <a:r>
              <a:rPr lang="ko-KR" altLang="en-US" dirty="0" smtClean="0"/>
              <a:t>에 대한 가중치 </a:t>
            </a:r>
            <a:r>
              <a:rPr lang="en-US" altLang="ko-KR" dirty="0" smtClean="0"/>
              <a:t>Summation</a:t>
            </a:r>
            <a:r>
              <a:rPr lang="ko-KR" altLang="en-US" baseline="0" dirty="0" smtClean="0"/>
              <a:t> 기준이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이어도 되고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이여도 된다</a:t>
            </a:r>
            <a:r>
              <a:rPr lang="en-US" altLang="ko-KR" baseline="0" dirty="0" smtClean="0"/>
              <a:t>.-&gt; weight</a:t>
            </a:r>
            <a:r>
              <a:rPr lang="ko-KR" altLang="en-US" baseline="0" dirty="0" smtClean="0"/>
              <a:t>를 잘 조절하면 결과가 잘 조절됨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벡터는 실수다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앞에 </a:t>
            </a:r>
            <a:r>
              <a:rPr lang="ko-KR" altLang="en-US" baseline="0" dirty="0" err="1" smtClean="0"/>
              <a:t>디시젼트리는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discrete</a:t>
            </a:r>
            <a:r>
              <a:rPr lang="ko-KR" altLang="en-US" baseline="0" dirty="0" smtClean="0"/>
              <a:t>했음</a:t>
            </a:r>
            <a:endParaRPr lang="en-US" altLang="ko-KR" baseline="0" dirty="0" smtClean="0"/>
          </a:p>
          <a:p>
            <a:r>
              <a:rPr lang="en-US" altLang="ko-KR" dirty="0" err="1" smtClean="0"/>
              <a:t>A+bx+cy</a:t>
            </a:r>
            <a:r>
              <a:rPr lang="en-US" altLang="ko-KR" dirty="0" smtClean="0"/>
              <a:t> = 0. (</a:t>
            </a:r>
            <a:r>
              <a:rPr lang="ko-KR" altLang="en-US" dirty="0" smtClean="0"/>
              <a:t>입력이 </a:t>
            </a:r>
            <a:r>
              <a:rPr lang="ko-KR" altLang="en-US" dirty="0" err="1" smtClean="0"/>
              <a:t>두개일땐</a:t>
            </a:r>
            <a:r>
              <a:rPr lang="ko-KR" altLang="en-US" dirty="0" smtClean="0"/>
              <a:t> 결국 </a:t>
            </a:r>
            <a:r>
              <a:rPr lang="ko-KR" altLang="en-US" dirty="0" err="1" smtClean="0"/>
              <a:t>직선의방정식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이게 </a:t>
            </a:r>
            <a:r>
              <a:rPr lang="ko-KR" altLang="en-US" dirty="0" err="1" smtClean="0"/>
              <a:t>양수일땐</a:t>
            </a:r>
            <a:r>
              <a:rPr lang="ko-KR" altLang="en-US" dirty="0" smtClean="0"/>
              <a:t> 아래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와 같이 선의 위쪽이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77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(a)</a:t>
            </a:r>
            <a:r>
              <a:rPr lang="ko-KR" altLang="en-US" dirty="0" smtClean="0"/>
              <a:t>에서 보듯 </a:t>
            </a:r>
            <a:r>
              <a:rPr lang="en-US" altLang="ko-KR" dirty="0" smtClean="0"/>
              <a:t>w0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y</a:t>
            </a:r>
            <a:r>
              <a:rPr lang="ko-KR" altLang="en-US" dirty="0" smtClean="0"/>
              <a:t>절편역할을 함</a:t>
            </a:r>
            <a:r>
              <a:rPr lang="en-US" altLang="ko-KR" dirty="0" smtClean="0"/>
              <a:t>. Bios</a:t>
            </a:r>
            <a:r>
              <a:rPr lang="ko-KR" altLang="en-US" dirty="0" smtClean="0"/>
              <a:t>라고도 부름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XOR-&gt; (b)</a:t>
            </a:r>
            <a:r>
              <a:rPr lang="ko-KR" altLang="en-US" dirty="0" smtClean="0"/>
              <a:t>에 보듯이 부호가 같으면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되는 문제 해결 못함</a:t>
            </a:r>
            <a:r>
              <a:rPr lang="en-US" altLang="ko-KR" dirty="0" smtClean="0"/>
              <a:t>.(</a:t>
            </a:r>
            <a:r>
              <a:rPr lang="ko-KR" altLang="en-US" dirty="0" smtClean="0"/>
              <a:t>직선을 어떻게 그어도 안됨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6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{(xi, </a:t>
            </a:r>
            <a:r>
              <a:rPr lang="en-US" altLang="ko-KR" dirty="0" err="1" smtClean="0"/>
              <a:t>yi</a:t>
            </a:r>
            <a:r>
              <a:rPr lang="en-US" altLang="ko-KR" dirty="0" smtClean="0"/>
              <a:t>)}: xi: n-dim vector, </a:t>
            </a:r>
            <a:r>
              <a:rPr lang="en-US" altLang="ko-KR" dirty="0" err="1" smtClean="0"/>
              <a:t>yi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0 or -1</a:t>
            </a:r>
          </a:p>
          <a:p>
            <a:r>
              <a:rPr lang="en-US" altLang="ko-KR" dirty="0" smtClean="0"/>
              <a:t>Wi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멀어지지 않도록 일단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뿌림</a:t>
            </a:r>
            <a:r>
              <a:rPr lang="en-US" altLang="ko-KR" dirty="0" smtClean="0"/>
              <a:t>.(0</a:t>
            </a:r>
            <a:r>
              <a:rPr lang="ko-KR" altLang="en-US" dirty="0" smtClean="0"/>
              <a:t>은 되면 안됨</a:t>
            </a:r>
            <a:r>
              <a:rPr lang="en-US" altLang="ko-KR" dirty="0" smtClean="0"/>
              <a:t>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단순하고 똑같은 계산들이 </a:t>
            </a:r>
            <a:r>
              <a:rPr lang="ko-KR" altLang="en-US" dirty="0" err="1" smtClean="0"/>
              <a:t>반복되서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gpu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Converge</a:t>
            </a:r>
            <a:r>
              <a:rPr lang="ko-KR" altLang="en-US" dirty="0" smtClean="0"/>
              <a:t>해야 풀림</a:t>
            </a:r>
            <a:r>
              <a:rPr lang="en-US" altLang="ko-KR" dirty="0" smtClean="0"/>
              <a:t>.(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linear</a:t>
            </a:r>
            <a:r>
              <a:rPr lang="ko-KR" altLang="en-US" dirty="0" smtClean="0"/>
              <a:t>해야 풀리는 문제임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71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T: target vale, o: </a:t>
            </a:r>
            <a:r>
              <a:rPr lang="ko-KR" altLang="en-US" dirty="0" smtClean="0"/>
              <a:t>시스템이 출력하는 값</a:t>
            </a:r>
            <a:r>
              <a:rPr lang="en-US" altLang="ko-KR" dirty="0" smtClean="0"/>
              <a:t>. Learning rate: </a:t>
            </a:r>
            <a:r>
              <a:rPr lang="ko-KR" altLang="en-US" dirty="0" smtClean="0"/>
              <a:t>한번에 크게 움직이지 않도록 작은 값을 곱해서 제어해줌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값이 너무 작으면 학습이 느리고</a:t>
            </a:r>
            <a:r>
              <a:rPr lang="en-US" altLang="ko-KR" dirty="0" smtClean="0"/>
              <a:t>..</a:t>
            </a:r>
            <a:r>
              <a:rPr lang="ko-KR" altLang="en-US" dirty="0" smtClean="0"/>
              <a:t>크면 학습이 잘 안됨</a:t>
            </a:r>
            <a:r>
              <a:rPr lang="en-US" altLang="ko-KR" dirty="0" smtClean="0"/>
              <a:t>..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0.1?)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8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T-o</a:t>
            </a:r>
            <a:r>
              <a:rPr lang="en-US" baseline="0" dirty="0" smtClean="0"/>
              <a:t> -&gt; </a:t>
            </a:r>
            <a:r>
              <a:rPr lang="ko-KR" altLang="en-US" baseline="0" dirty="0" smtClean="0"/>
              <a:t>오차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제곱하는 이유는 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일지 </a:t>
            </a:r>
            <a:r>
              <a:rPr lang="en-US" altLang="ko-KR" baseline="0" dirty="0" smtClean="0"/>
              <a:t>–</a:t>
            </a:r>
            <a:r>
              <a:rPr lang="ko-KR" altLang="en-US" baseline="0" dirty="0" smtClean="0"/>
              <a:t>일지 모르므로</a:t>
            </a:r>
            <a:r>
              <a:rPr lang="en-US" altLang="ko-KR" baseline="0" dirty="0" smtClean="0"/>
              <a:t>..(L2 </a:t>
            </a:r>
            <a:r>
              <a:rPr lang="ko-KR" altLang="en-US" baseline="0" dirty="0" smtClean="0"/>
              <a:t>놈</a:t>
            </a:r>
            <a:r>
              <a:rPr lang="en-US" altLang="ko-KR" baseline="0" dirty="0" smtClean="0"/>
              <a:t>?)-&gt; </a:t>
            </a:r>
            <a:r>
              <a:rPr lang="ko-KR" altLang="en-US" baseline="0" dirty="0" smtClean="0"/>
              <a:t>이 값이 작아지도록 </a:t>
            </a:r>
            <a:r>
              <a:rPr lang="en-US" altLang="ko-KR" baseline="0" dirty="0" smtClean="0"/>
              <a:t>d</a:t>
            </a:r>
            <a:r>
              <a:rPr lang="ko-KR" altLang="en-US" baseline="0" dirty="0" smtClean="0"/>
              <a:t>값을 정하면 됨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즉 미분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앞에 </a:t>
            </a:r>
            <a:r>
              <a:rPr lang="en-US" altLang="ko-KR" baseline="0" dirty="0" smtClean="0"/>
              <a:t>½ 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미분했을때</a:t>
            </a:r>
            <a:r>
              <a:rPr lang="ko-KR" altLang="en-US" baseline="0" dirty="0" smtClean="0"/>
              <a:t> 계산이 편하게 하기 위해</a:t>
            </a:r>
            <a:r>
              <a:rPr lang="en-US" altLang="ko-KR" baseline="0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FFAF8-E5F5-884B-97C0-68718E77A3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나온 에러에서 방향은 미분한 방향</a:t>
            </a:r>
            <a:r>
              <a:rPr lang="en-US" altLang="ko-KR" baseline="0" dirty="0" smtClean="0"/>
              <a:t>.(Gradient</a:t>
            </a:r>
            <a:r>
              <a:rPr lang="ko-KR" altLang="en-US" baseline="0" dirty="0" smtClean="0"/>
              <a:t>가 줄어드는 방향으로 </a:t>
            </a:r>
            <a:r>
              <a:rPr lang="ko-KR" altLang="en-US" baseline="0" dirty="0" err="1" smtClean="0"/>
              <a:t>가야함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어느 정도 가야 하는지는 아까 </a:t>
            </a:r>
            <a:r>
              <a:rPr lang="en-US" altLang="ko-KR" baseline="0" dirty="0" smtClean="0"/>
              <a:t>Learning weigh</a:t>
            </a:r>
            <a:r>
              <a:rPr lang="ko-KR" altLang="en-US" baseline="0" dirty="0" smtClean="0"/>
              <a:t>에서 결정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FFAF8-E5F5-884B-97C0-68718E77A3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젤 앞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gradient descent</a:t>
            </a:r>
            <a:r>
              <a:rPr lang="ko-KR" altLang="en-US" dirty="0" smtClean="0"/>
              <a:t>를 표현한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유도해봐라 정리해보자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A65C1-2911-4FB4-849B-D3278CAD9C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4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3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5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7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9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6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5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2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4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8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3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EDD-2449-4C6F-8304-46020058B758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6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6EDD-2449-4C6F-8304-46020058B758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32B9-2578-4237-AE87-32E8AC999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5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latin typeface="Book Antiqua" pitchFamily="18" charset="0"/>
              </a:rPr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26876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Perceptron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365"/>
          <a:stretch/>
        </p:blipFill>
        <p:spPr>
          <a:xfrm>
            <a:off x="2196389" y="1425388"/>
            <a:ext cx="4847004" cy="137301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78960"/>
          <a:stretch/>
        </p:blipFill>
        <p:spPr>
          <a:xfrm>
            <a:off x="2441519" y="2955834"/>
            <a:ext cx="4269765" cy="72491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rcRect t="21320"/>
          <a:stretch/>
        </p:blipFill>
        <p:spPr>
          <a:xfrm>
            <a:off x="2443444" y="3692323"/>
            <a:ext cx="4269765" cy="271083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521897" y="6281097"/>
            <a:ext cx="29222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85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Gradient-Descent Learning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9" b="356"/>
          <a:stretch/>
        </p:blipFill>
        <p:spPr bwMode="auto">
          <a:xfrm>
            <a:off x="779463" y="1561937"/>
            <a:ext cx="7583487" cy="48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3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71D5677-D141-43C8-91E4-6A7ED3646C53}" type="slidenum">
              <a:rPr kumimoji="0" lang="en-US" altLang="ko-KR" sz="1400"/>
              <a:pPr eaLnBrk="1" hangingPunct="1"/>
              <a:t>2</a:t>
            </a:fld>
            <a:endParaRPr kumimoji="0" lang="en-US" altLang="ko-KR" sz="1400"/>
          </a:p>
        </p:txBody>
      </p:sp>
      <p:pic>
        <p:nvPicPr>
          <p:cNvPr id="48131" name="Picture 3" descr="br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19238"/>
            <a:ext cx="2819400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 descr="chi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09713"/>
            <a:ext cx="2971800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838200" y="4343400"/>
            <a:ext cx="3352800" cy="1981200"/>
          </a:xfrm>
          <a:prstGeom prst="wedgeRectCallout">
            <a:avLst>
              <a:gd name="adj1" fmla="val 3218"/>
              <a:gd name="adj2" fmla="val -7059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ko-KR" sz="2000">
                <a:latin typeface="Times New Roman" pitchFamily="18" charset="0"/>
              </a:rPr>
              <a:t>10</a:t>
            </a:r>
            <a:r>
              <a:rPr lang="en-US" altLang="ko-KR" sz="2000" baseline="30000">
                <a:latin typeface="Times New Roman" pitchFamily="18" charset="0"/>
              </a:rPr>
              <a:t>11</a:t>
            </a:r>
            <a:r>
              <a:rPr lang="en-US" altLang="ko-KR" sz="2000">
                <a:latin typeface="Times New Roman" pitchFamily="18" charset="0"/>
              </a:rPr>
              <a:t> neurons with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itchFamily="18" charset="0"/>
              </a:rPr>
              <a:t>        10</a:t>
            </a:r>
            <a:r>
              <a:rPr lang="en-US" altLang="ko-KR" sz="2000" baseline="30000">
                <a:latin typeface="Times New Roman" pitchFamily="18" charset="0"/>
              </a:rPr>
              <a:t>14</a:t>
            </a:r>
            <a:r>
              <a:rPr lang="en-US" altLang="ko-KR" sz="2000">
                <a:latin typeface="Times New Roman" pitchFamily="18" charset="0"/>
              </a:rPr>
              <a:t> synapses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en-US" altLang="ko-KR" sz="2000">
                <a:latin typeface="Times New Roman" pitchFamily="18" charset="0"/>
              </a:rPr>
              <a:t>Speed: 10</a:t>
            </a:r>
            <a:r>
              <a:rPr lang="en-US" altLang="ko-KR" sz="2000" baseline="30000">
                <a:latin typeface="Times New Roman" pitchFamily="18" charset="0"/>
              </a:rPr>
              <a:t>-3 </a:t>
            </a:r>
            <a:r>
              <a:rPr lang="en-US" altLang="ko-KR" sz="2000">
                <a:latin typeface="Times New Roman" pitchFamily="18" charset="0"/>
              </a:rPr>
              <a:t>sec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en-US" altLang="ko-KR" sz="2000">
                <a:latin typeface="Times New Roman" pitchFamily="18" charset="0"/>
              </a:rPr>
              <a:t>Distributed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en-US" altLang="ko-KR" sz="2000">
                <a:latin typeface="Times New Roman" pitchFamily="18" charset="0"/>
              </a:rPr>
              <a:t>Nonlinear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en-US" altLang="ko-KR" sz="2000">
                <a:latin typeface="Times New Roman" pitchFamily="18" charset="0"/>
              </a:rPr>
              <a:t>Parallel processing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55625" y="30400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 sz="3200" u="sng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029200" y="4343400"/>
            <a:ext cx="3790950" cy="2254250"/>
          </a:xfrm>
          <a:prstGeom prst="wedgeRectCallout">
            <a:avLst>
              <a:gd name="adj1" fmla="val 2347"/>
              <a:gd name="adj2" fmla="val -68731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ko-KR" sz="2000">
                <a:latin typeface="Times New Roman" pitchFamily="18" charset="0"/>
              </a:rPr>
              <a:t>A single processor with complex circuits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ko-KR" sz="2000">
                <a:latin typeface="Times New Roman" pitchFamily="18" charset="0"/>
              </a:rPr>
              <a:t>Speed: 10 </a:t>
            </a:r>
            <a:r>
              <a:rPr lang="en-US" altLang="ko-KR" sz="2000" baseline="30000">
                <a:latin typeface="Times New Roman" pitchFamily="18" charset="0"/>
              </a:rPr>
              <a:t>–9 </a:t>
            </a:r>
            <a:r>
              <a:rPr lang="en-US" altLang="ko-KR" sz="2000">
                <a:latin typeface="Times New Roman" pitchFamily="18" charset="0"/>
              </a:rPr>
              <a:t>sec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ko-KR" sz="2000">
                <a:latin typeface="Times New Roman" pitchFamily="18" charset="0"/>
              </a:rPr>
              <a:t>Central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ko-KR" sz="2000">
                <a:latin typeface="Times New Roman" pitchFamily="18" charset="0"/>
              </a:rPr>
              <a:t>Arithmetic operation (linearity)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ko-KR" sz="2000">
                <a:latin typeface="Times New Roman" pitchFamily="18" charset="0"/>
              </a:rPr>
              <a:t>Sequential processing</a:t>
            </a:r>
          </a:p>
        </p:txBody>
      </p:sp>
      <p:sp>
        <p:nvSpPr>
          <p:cNvPr id="48136" name="Rectangle 9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27125"/>
          </a:xfrm>
        </p:spPr>
        <p:txBody>
          <a:bodyPr/>
          <a:lstStyle/>
          <a:p>
            <a:pPr eaLnBrk="1" hangingPunct="1"/>
            <a:r>
              <a:rPr lang="en-US" altLang="ko-KR" sz="4000" smtClean="0">
                <a:latin typeface="Book Antiqua" pitchFamily="18" charset="0"/>
              </a:rPr>
              <a:t>The Brain vs. Computer</a:t>
            </a:r>
          </a:p>
        </p:txBody>
      </p:sp>
    </p:spTree>
    <p:extLst>
      <p:ext uri="{BB962C8B-B14F-4D97-AF65-F5344CB8AC3E}">
        <p14:creationId xmlns:p14="http://schemas.microsoft.com/office/powerpoint/2010/main" val="10271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3554B69-5FF8-4BDA-80D0-BDE096DC4073}" type="slidenum">
              <a:rPr kumimoji="0" lang="en-US" altLang="ko-KR" sz="1400"/>
              <a:pPr eaLnBrk="1" hangingPunct="1"/>
              <a:t>3</a:t>
            </a:fld>
            <a:endParaRPr kumimoji="0" lang="en-US" altLang="ko-KR" sz="1400"/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228600" y="2286000"/>
          <a:ext cx="41148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비트맵 이미지" r:id="rId4" imgW="5772956" imgH="2752381" progId="Paint.Picture">
                  <p:embed/>
                </p:oleObj>
              </mc:Choice>
              <mc:Fallback>
                <p:oleObj name="비트맵 이미지" r:id="rId4" imgW="5772956" imgH="27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41148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6" name="Picture 4" descr="nn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2286000"/>
            <a:ext cx="42179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811213" y="2590800"/>
            <a:ext cx="914400" cy="609600"/>
          </a:xfrm>
          <a:prstGeom prst="ellipse">
            <a:avLst/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228600" y="3048000"/>
            <a:ext cx="838200" cy="457200"/>
          </a:xfrm>
          <a:prstGeom prst="ellipse">
            <a:avLst/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2057400" y="3733800"/>
            <a:ext cx="685800" cy="381000"/>
          </a:xfrm>
          <a:prstGeom prst="ellipse">
            <a:avLst/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 flipV="1">
            <a:off x="1295400" y="1981200"/>
            <a:ext cx="0" cy="6096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1295400" y="1981200"/>
            <a:ext cx="5791200" cy="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7086600" y="1981200"/>
            <a:ext cx="0" cy="12192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304800" y="3352800"/>
            <a:ext cx="0" cy="2514600"/>
          </a:xfrm>
          <a:prstGeom prst="line">
            <a:avLst/>
          </a:prstGeom>
          <a:noFill/>
          <a:ln w="28575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04800" y="5867400"/>
            <a:ext cx="5943600" cy="0"/>
          </a:xfrm>
          <a:prstGeom prst="line">
            <a:avLst/>
          </a:prstGeom>
          <a:noFill/>
          <a:ln w="28575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V="1">
            <a:off x="6248400" y="5486400"/>
            <a:ext cx="0" cy="381000"/>
          </a:xfrm>
          <a:prstGeom prst="line">
            <a:avLst/>
          </a:prstGeom>
          <a:noFill/>
          <a:ln w="28575" cap="sq">
            <a:solidFill>
              <a:srgbClr val="CC66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2590800" y="4114800"/>
            <a:ext cx="0" cy="2057400"/>
          </a:xfrm>
          <a:prstGeom prst="line">
            <a:avLst/>
          </a:prstGeom>
          <a:noFill/>
          <a:ln w="28575" cap="sq">
            <a:solidFill>
              <a:srgbClr val="99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2590800" y="6172200"/>
            <a:ext cx="6019800" cy="0"/>
          </a:xfrm>
          <a:prstGeom prst="line">
            <a:avLst/>
          </a:prstGeom>
          <a:noFill/>
          <a:ln w="28575" cap="sq">
            <a:solidFill>
              <a:srgbClr val="99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8610600" y="4267200"/>
            <a:ext cx="0" cy="1905000"/>
          </a:xfrm>
          <a:prstGeom prst="line">
            <a:avLst/>
          </a:prstGeom>
          <a:noFill/>
          <a:ln w="28575" cap="sq">
            <a:solidFill>
              <a:srgbClr val="9966FF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Book Antiqua" pitchFamily="18" charset="0"/>
              </a:rPr>
              <a:t>From Biological Neuron to Artificial Neuron</a:t>
            </a:r>
            <a:endParaRPr lang="en-US" altLang="ko-KR" sz="400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EC5326E-904E-4219-A70B-F1B132939347}" type="slidenum">
              <a:rPr kumimoji="0" lang="en-US" altLang="ko-KR" sz="1400"/>
              <a:pPr eaLnBrk="1" hangingPunct="1"/>
              <a:t>4</a:t>
            </a:fld>
            <a:endParaRPr kumimoji="0" lang="en-US" altLang="ko-KR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60960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>
                <a:latin typeface="Book Antiqua" pitchFamily="18" charset="0"/>
                <a:ea typeface="바탕" pitchFamily="18" charset="-127"/>
              </a:rPr>
              <a:t>Perceptrons</a:t>
            </a:r>
            <a:endParaRPr lang="en-US" altLang="ko-KR" smtClean="0">
              <a:latin typeface="Book Antiqua" pitchFamily="18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4365625"/>
            <a:ext cx="7010400" cy="1905000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eaLnBrk="1" hangingPunct="1"/>
            <a:r>
              <a:rPr lang="en-US" altLang="ko-KR" smtClean="0">
                <a:latin typeface="Book Antiqua" pitchFamily="18" charset="0"/>
                <a:ea typeface="바탕" pitchFamily="18" charset="-127"/>
              </a:rPr>
              <a:t>vector of real-valued input</a:t>
            </a:r>
          </a:p>
          <a:p>
            <a:pPr eaLnBrk="1" hangingPunct="1"/>
            <a:r>
              <a:rPr lang="en-US" altLang="ko-KR" smtClean="0">
                <a:latin typeface="Book Antiqua" pitchFamily="18" charset="0"/>
                <a:ea typeface="바탕" pitchFamily="18" charset="-127"/>
              </a:rPr>
              <a:t>weights &amp; threshold</a:t>
            </a:r>
          </a:p>
          <a:p>
            <a:pPr eaLnBrk="1" hangingPunct="1"/>
            <a:r>
              <a:rPr lang="en-US" altLang="ko-KR" smtClean="0">
                <a:latin typeface="Book Antiqua" pitchFamily="18" charset="0"/>
                <a:ea typeface="바탕" pitchFamily="18" charset="-127"/>
              </a:rPr>
              <a:t>learning: choosing values for the weights</a:t>
            </a:r>
            <a:endParaRPr lang="en-US" altLang="ko-KR" sz="2800" smtClean="0">
              <a:latin typeface="Book Antiqua" pitchFamily="18" charset="0"/>
            </a:endParaRPr>
          </a:p>
        </p:txBody>
      </p:sp>
      <p:pic>
        <p:nvPicPr>
          <p:cNvPr id="50181" name="Picture 4" descr="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16113"/>
            <a:ext cx="5183188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1216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31D5655-3C5B-4204-A9A6-3D8A225F83E0}" type="slidenum">
              <a:rPr kumimoji="0" lang="en-US" altLang="ko-KR" sz="1400"/>
              <a:pPr eaLnBrk="1" hangingPunct="1"/>
              <a:t>5</a:t>
            </a:fld>
            <a:endParaRPr kumimoji="0" lang="en-US" altLang="ko-KR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85775"/>
            <a:ext cx="76327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4000" dirty="0" smtClean="0">
                <a:latin typeface="Book Antiqua" pitchFamily="18" charset="0"/>
                <a:ea typeface="바탕" pitchFamily="18" charset="-127"/>
              </a:rPr>
              <a:t>Expression Power of Perceptron</a:t>
            </a:r>
            <a:endParaRPr lang="en-US" altLang="ko-KR" sz="4000" dirty="0" smtClean="0">
              <a:latin typeface="Book Antiqua" pitchFamily="18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24400"/>
            <a:ext cx="8439150" cy="19780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dirty="0" err="1" smtClean="0">
                <a:latin typeface="Book Antiqua" pitchFamily="18" charset="0"/>
                <a:ea typeface="바탕" pitchFamily="18" charset="-127"/>
              </a:rPr>
              <a:t>Hyperplane</a:t>
            </a:r>
            <a:r>
              <a:rPr lang="en-US" altLang="ko-KR" sz="2800" dirty="0" smtClean="0">
                <a:latin typeface="Book Antiqua" pitchFamily="18" charset="0"/>
                <a:ea typeface="바탕" pitchFamily="18" charset="-127"/>
              </a:rPr>
              <a:t> decision surface over linearly separable examples</a:t>
            </a:r>
          </a:p>
          <a:p>
            <a:pPr eaLnBrk="1" hangingPunct="1"/>
            <a:r>
              <a:rPr lang="en-US" altLang="ko-KR" sz="2800" dirty="0" smtClean="0">
                <a:latin typeface="Book Antiqua" pitchFamily="18" charset="0"/>
                <a:ea typeface="바탕" pitchFamily="18" charset="-127"/>
              </a:rPr>
              <a:t>Many </a:t>
            </a:r>
            <a:r>
              <a:rPr lang="en-US" altLang="ko-KR" sz="2800" dirty="0" err="1" smtClean="0">
                <a:latin typeface="Book Antiqua" pitchFamily="18" charset="0"/>
                <a:ea typeface="바탕" pitchFamily="18" charset="-127"/>
              </a:rPr>
              <a:t>boolean</a:t>
            </a:r>
            <a:r>
              <a:rPr lang="en-US" altLang="ko-KR" sz="2800" dirty="0" smtClean="0">
                <a:latin typeface="Book Antiqua" pitchFamily="18" charset="0"/>
                <a:ea typeface="바탕" pitchFamily="18" charset="-127"/>
              </a:rPr>
              <a:t> functions (exclusive of XOR)</a:t>
            </a:r>
          </a:p>
          <a:p>
            <a:pPr eaLnBrk="1" hangingPunct="1"/>
            <a:r>
              <a:rPr lang="en-US" altLang="ko-KR" sz="2800" dirty="0" smtClean="0">
                <a:latin typeface="Book Antiqua" pitchFamily="18" charset="0"/>
                <a:ea typeface="바탕" pitchFamily="18" charset="-127"/>
              </a:rPr>
              <a:t>…</a:t>
            </a:r>
            <a:endParaRPr lang="en-US" altLang="ko-KR" sz="2800" dirty="0" smtClean="0">
              <a:latin typeface="Book Antiqua" pitchFamily="18" charset="0"/>
            </a:endParaRPr>
          </a:p>
        </p:txBody>
      </p:sp>
      <p:pic>
        <p:nvPicPr>
          <p:cNvPr id="51205" name="Picture 4" descr="p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62175"/>
            <a:ext cx="62134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2489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ook Antiqua" panose="02040602050305030304" pitchFamily="18" charset="0"/>
              </a:rPr>
              <a:t>Learning Perceptron</a:t>
            </a:r>
            <a:endParaRPr lang="ko-KR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Book Antiqua" panose="02040602050305030304" pitchFamily="18" charset="0"/>
              </a:rPr>
              <a:t>How can you determine </a:t>
            </a:r>
            <a:r>
              <a:rPr lang="en-US" altLang="ko-KR" dirty="0" err="1">
                <a:latin typeface="Book Antiqua" panose="02040602050305030304" pitchFamily="18" charset="0"/>
              </a:rPr>
              <a:t>w</a:t>
            </a:r>
            <a:r>
              <a:rPr lang="en-US" altLang="ko-KR" baseline="-25000" dirty="0" err="1">
                <a:latin typeface="Book Antiqua" panose="02040602050305030304" pitchFamily="18" charset="0"/>
              </a:rPr>
              <a:t>i</a:t>
            </a:r>
            <a:r>
              <a:rPr lang="en-US" altLang="ko-KR" dirty="0" err="1">
                <a:latin typeface="Book Antiqua" panose="02040602050305030304" pitchFamily="18" charset="0"/>
              </a:rPr>
              <a:t>’s</a:t>
            </a:r>
            <a:r>
              <a:rPr lang="en-US" altLang="ko-KR" dirty="0">
                <a:latin typeface="Book Antiqua" panose="02040602050305030304" pitchFamily="18" charset="0"/>
              </a:rPr>
              <a:t> (Find the acceptable weight vector)?</a:t>
            </a:r>
          </a:p>
          <a:p>
            <a:pPr lvl="1"/>
            <a:r>
              <a:rPr lang="en-US" altLang="ko-KR" dirty="0">
                <a:latin typeface="Book Antiqua" panose="02040602050305030304" pitchFamily="18" charset="0"/>
              </a:rPr>
              <a:t>Initialize weight vector randomly.</a:t>
            </a:r>
          </a:p>
          <a:p>
            <a:pPr lvl="1"/>
            <a:r>
              <a:rPr lang="en-US" altLang="ko-KR" dirty="0">
                <a:latin typeface="Book Antiqua" panose="02040602050305030304" pitchFamily="18" charset="0"/>
              </a:rPr>
              <a:t>Iteratively apply the perceptron to each training example.</a:t>
            </a:r>
          </a:p>
          <a:p>
            <a:pPr lvl="1"/>
            <a:r>
              <a:rPr lang="en-US" altLang="ko-KR" b="1" dirty="0">
                <a:latin typeface="Book Antiqua" panose="02040602050305030304" pitchFamily="18" charset="0"/>
              </a:rPr>
              <a:t>Modify the weights</a:t>
            </a:r>
            <a:r>
              <a:rPr lang="en-US" altLang="ko-KR" dirty="0">
                <a:latin typeface="Book Antiqua" panose="02040602050305030304" pitchFamily="18" charset="0"/>
              </a:rPr>
              <a:t> whenever it misclassifies an example.</a:t>
            </a:r>
          </a:p>
          <a:p>
            <a:pPr lvl="1"/>
            <a:r>
              <a:rPr lang="en-US" altLang="ko-KR" b="1" dirty="0">
                <a:latin typeface="Book Antiqua" panose="02040602050305030304" pitchFamily="18" charset="0"/>
              </a:rPr>
              <a:t>Until all training examples correctly</a:t>
            </a:r>
            <a:r>
              <a:rPr lang="en-US" altLang="ko-KR" dirty="0">
                <a:latin typeface="Book Antiqua" panose="02040602050305030304" pitchFamily="18" charset="0"/>
              </a:rPr>
              <a:t>.</a:t>
            </a:r>
          </a:p>
          <a:p>
            <a:r>
              <a:rPr lang="en-US" altLang="ko-KR" dirty="0">
                <a:latin typeface="Book Antiqua" panose="02040602050305030304" pitchFamily="18" charset="0"/>
              </a:rPr>
              <a:t>How to </a:t>
            </a:r>
            <a:r>
              <a:rPr lang="en-US" altLang="ko-KR" b="1" dirty="0" smtClean="0">
                <a:latin typeface="Book Antiqua" panose="02040602050305030304" pitchFamily="18" charset="0"/>
              </a:rPr>
              <a:t>modify weights</a:t>
            </a:r>
            <a:r>
              <a:rPr lang="en-US" altLang="ko-KR" dirty="0" smtClean="0">
                <a:latin typeface="Book Antiqua" panose="02040602050305030304" pitchFamily="18" charset="0"/>
              </a:rPr>
              <a:t>?</a:t>
            </a:r>
            <a:endParaRPr lang="en-US" altLang="ko-KR" dirty="0">
              <a:latin typeface="Book Antiqua" panose="02040602050305030304" pitchFamily="18" charset="0"/>
            </a:endParaRPr>
          </a:p>
          <a:p>
            <a:r>
              <a:rPr lang="en-US" altLang="ko-KR" b="1" dirty="0">
                <a:latin typeface="Book Antiqua" panose="02040602050305030304" pitchFamily="18" charset="0"/>
              </a:rPr>
              <a:t>Converge</a:t>
            </a:r>
            <a:r>
              <a:rPr lang="en-US" altLang="ko-KR" dirty="0" smtClean="0">
                <a:latin typeface="Book Antiqua" panose="02040602050305030304" pitchFamily="18" charset="0"/>
              </a:rPr>
              <a:t>?</a:t>
            </a:r>
            <a:endParaRPr lang="en-US" altLang="ko-KR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9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Perceptron training rule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Modify the weights</a:t>
            </a:r>
            <a:r>
              <a:rPr lang="en-US" dirty="0">
                <a:latin typeface="Book Antiqua" panose="02040602050305030304" pitchFamily="18" charset="0"/>
              </a:rPr>
              <a:t> whenever it misclassifies an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7020"/>
          <a:stretch/>
        </p:blipFill>
        <p:spPr>
          <a:xfrm>
            <a:off x="1693277" y="2806048"/>
            <a:ext cx="5967412" cy="30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Learning Perceptron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Consider the task of training an </a:t>
            </a:r>
            <a:r>
              <a:rPr lang="en-US" b="1" dirty="0" err="1" smtClean="0">
                <a:latin typeface="Book Antiqua" panose="02040602050305030304" pitchFamily="18" charset="0"/>
              </a:rPr>
              <a:t>unthresholded</a:t>
            </a:r>
            <a:r>
              <a:rPr lang="en-US" b="1" dirty="0" smtClean="0">
                <a:latin typeface="Book Antiqua" panose="02040602050305030304" pitchFamily="18" charset="0"/>
              </a:rPr>
              <a:t> perceptron</a:t>
            </a:r>
            <a:r>
              <a:rPr lang="en-US" dirty="0" smtClean="0">
                <a:latin typeface="Book Antiqua" panose="02040602050305030304" pitchFamily="18" charset="0"/>
              </a:rPr>
              <a:t> (linear unit)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Need to specify a measure for the training error of a hypothesis</a:t>
            </a:r>
          </a:p>
          <a:p>
            <a:r>
              <a:rPr lang="en-US" b="1" dirty="0" smtClean="0">
                <a:latin typeface="Book Antiqua" panose="02040602050305030304" pitchFamily="18" charset="0"/>
              </a:rPr>
              <a:t>Error</a:t>
            </a:r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pPr lvl="1"/>
            <a:r>
              <a:rPr lang="en-US" i="1" dirty="0" smtClean="0">
                <a:latin typeface="Book Antiqua" panose="02040602050305030304" pitchFamily="18" charset="0"/>
              </a:rPr>
              <a:t>D</a:t>
            </a:r>
            <a:r>
              <a:rPr lang="en-US" dirty="0" smtClean="0">
                <a:latin typeface="Book Antiqua" panose="02040602050305030304" pitchFamily="18" charset="0"/>
              </a:rPr>
              <a:t> is training data set, </a:t>
            </a:r>
            <a:r>
              <a:rPr lang="en-US" i="1" dirty="0" smtClean="0">
                <a:latin typeface="Book Antiqua" panose="02040602050305030304" pitchFamily="18" charset="0"/>
              </a:rPr>
              <a:t>N</a:t>
            </a:r>
            <a:r>
              <a:rPr lang="en-US" dirty="0" smtClean="0">
                <a:latin typeface="Book Antiqua" panose="02040602050305030304" pitchFamily="18" charset="0"/>
              </a:rPr>
              <a:t> is the training data size.</a:t>
            </a:r>
          </a:p>
          <a:p>
            <a:pPr lvl="1"/>
            <a:r>
              <a:rPr lang="en-US" altLang="ko-KR" dirty="0" smtClean="0">
                <a:latin typeface="Book Antiqua" panose="02040602050305030304" pitchFamily="18" charset="0"/>
              </a:rPr>
              <a:t>The </a:t>
            </a:r>
            <a:r>
              <a:rPr lang="en-US" altLang="ko-KR" dirty="0">
                <a:latin typeface="Book Antiqua" panose="02040602050305030304" pitchFamily="18" charset="0"/>
              </a:rPr>
              <a:t>function on weights</a:t>
            </a:r>
            <a:endParaRPr lang="en-US" altLang="ko-KR" dirty="0" smtClean="0">
              <a:latin typeface="Book Antiqua" panose="02040602050305030304" pitchFamily="18" charset="0"/>
            </a:endParaRPr>
          </a:p>
          <a:p>
            <a:pPr marL="282575" lvl="1" indent="-282575">
              <a:spcBef>
                <a:spcPts val="2000"/>
              </a:spcBef>
            </a:pPr>
            <a:r>
              <a:rPr lang="en-US" altLang="ko-KR" dirty="0" smtClean="0">
                <a:latin typeface="Book Antiqua" panose="02040602050305030304" pitchFamily="18" charset="0"/>
              </a:rPr>
              <a:t>Let’s </a:t>
            </a:r>
            <a:r>
              <a:rPr lang="en-US" altLang="ko-KR" dirty="0">
                <a:latin typeface="Book Antiqua" panose="02040602050305030304" pitchFamily="18" charset="0"/>
              </a:rPr>
              <a:t>learn(find) </a:t>
            </a:r>
            <a:r>
              <a:rPr lang="en-US" altLang="ko-KR" b="1" dirty="0" err="1">
                <a:latin typeface="Book Antiqua" panose="02040602050305030304" pitchFamily="18" charset="0"/>
              </a:rPr>
              <a:t>w</a:t>
            </a:r>
            <a:r>
              <a:rPr lang="en-US" altLang="ko-KR" b="1" baseline="-25000" dirty="0" err="1">
                <a:latin typeface="Book Antiqua" panose="02040602050305030304" pitchFamily="18" charset="0"/>
              </a:rPr>
              <a:t>i</a:t>
            </a:r>
            <a:r>
              <a:rPr lang="en-US" altLang="ko-KR" b="1" dirty="0" err="1">
                <a:latin typeface="Book Antiqua" panose="02040602050305030304" pitchFamily="18" charset="0"/>
              </a:rPr>
              <a:t>’s</a:t>
            </a:r>
            <a:r>
              <a:rPr lang="en-US" altLang="ko-KR" b="1" dirty="0">
                <a:latin typeface="Book Antiqua" panose="02040602050305030304" pitchFamily="18" charset="0"/>
              </a:rPr>
              <a:t> that minimize the sum of </a:t>
            </a:r>
            <a:r>
              <a:rPr lang="en-US" altLang="ko-KR" b="1" dirty="0" smtClean="0">
                <a:latin typeface="Book Antiqua" panose="02040602050305030304" pitchFamily="18" charset="0"/>
              </a:rPr>
              <a:t>errors </a:t>
            </a:r>
            <a:r>
              <a:rPr lang="en-US" altLang="ko-KR" dirty="0">
                <a:latin typeface="Book Antiqua" panose="02040602050305030304" pitchFamily="18" charset="0"/>
              </a:rPr>
              <a:t>for a given training </a:t>
            </a:r>
            <a:r>
              <a:rPr lang="en-US" altLang="ko-KR" dirty="0" smtClean="0">
                <a:latin typeface="Book Antiqua" panose="02040602050305030304" pitchFamily="18" charset="0"/>
              </a:rPr>
              <a:t>data</a:t>
            </a:r>
            <a:r>
              <a:rPr lang="en-US" altLang="ko-KR" b="1" dirty="0" smtClean="0">
                <a:latin typeface="Book Antiqua" panose="02040602050305030304" pitchFamily="18" charset="0"/>
              </a:rPr>
              <a:t>. </a:t>
            </a:r>
            <a:endParaRPr lang="en-US" altLang="ko-KR" b="1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379" y="2270309"/>
            <a:ext cx="4271891" cy="467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3501008"/>
            <a:ext cx="2956498" cy="730820"/>
          </a:xfrm>
          <a:prstGeom prst="rect">
            <a:avLst/>
          </a:prstGeom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43853"/>
              </p:ext>
            </p:extLst>
          </p:nvPr>
        </p:nvGraphicFramePr>
        <p:xfrm>
          <a:off x="5220072" y="3431728"/>
          <a:ext cx="26193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6" imgW="1663700" imgH="508000" progId="Equation.3">
                  <p:embed/>
                </p:oleObj>
              </mc:Choice>
              <mc:Fallback>
                <p:oleObj name="Equation" r:id="rId6" imgW="1663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431728"/>
                        <a:ext cx="26193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7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-2778" b="-1182"/>
          <a:stretch/>
        </p:blipFill>
        <p:spPr>
          <a:xfrm>
            <a:off x="1835696" y="1340768"/>
            <a:ext cx="5928450" cy="4248472"/>
          </a:xfr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15759"/>
              </p:ext>
            </p:extLst>
          </p:nvPr>
        </p:nvGraphicFramePr>
        <p:xfrm>
          <a:off x="2959099" y="5657524"/>
          <a:ext cx="322421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수식" r:id="rId5" imgW="2044440" imgH="482400" progId="Equation.3">
                  <p:embed/>
                </p:oleObj>
              </mc:Choice>
              <mc:Fallback>
                <p:oleObj name="수식" r:id="rId5" imgW="2044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099" y="5657524"/>
                        <a:ext cx="322421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First-order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17564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483</Words>
  <Application>Microsoft Office PowerPoint</Application>
  <PresentationFormat>화면 슬라이드 쇼(4:3)</PresentationFormat>
  <Paragraphs>72</Paragraphs>
  <Slides>11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맑은 고딕</vt:lpstr>
      <vt:lpstr>바탕</vt:lpstr>
      <vt:lpstr>Arial</vt:lpstr>
      <vt:lpstr>Book Antiqua</vt:lpstr>
      <vt:lpstr>Times New Roman</vt:lpstr>
      <vt:lpstr>Wingdings 2</vt:lpstr>
      <vt:lpstr>Office 테마</vt:lpstr>
      <vt:lpstr>비트맵 이미지</vt:lpstr>
      <vt:lpstr>Equation</vt:lpstr>
      <vt:lpstr>수식</vt:lpstr>
      <vt:lpstr>Perceptron</vt:lpstr>
      <vt:lpstr>The Brain vs. Computer</vt:lpstr>
      <vt:lpstr>From Biological Neuron to Artificial Neuron</vt:lpstr>
      <vt:lpstr>Perceptrons</vt:lpstr>
      <vt:lpstr>Expression Power of Perceptron</vt:lpstr>
      <vt:lpstr>Learning Perceptron</vt:lpstr>
      <vt:lpstr>Perceptron training rule</vt:lpstr>
      <vt:lpstr>Learning Perceptron</vt:lpstr>
      <vt:lpstr>Gradient Descent Search</vt:lpstr>
      <vt:lpstr>Learning Perceptron</vt:lpstr>
      <vt:lpstr>Gradient-Descent Learning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park</dc:creator>
  <cp:lastModifiedBy>김영진</cp:lastModifiedBy>
  <cp:revision>18</cp:revision>
  <dcterms:created xsi:type="dcterms:W3CDTF">2015-04-26T06:31:57Z</dcterms:created>
  <dcterms:modified xsi:type="dcterms:W3CDTF">2016-03-23T00:56:41Z</dcterms:modified>
</cp:coreProperties>
</file>